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Default Extension="wmf" ContentType="image/x-wmf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  <p:sldMasterId id="2147483661" r:id="rId2"/>
  </p:sldMasterIdLst>
  <p:notesMasterIdLst>
    <p:notesMasterId r:id="rId56"/>
  </p:notesMasterIdLst>
  <p:handoutMasterIdLst>
    <p:handoutMasterId r:id="rId57"/>
  </p:handoutMasterIdLst>
  <p:sldIdLst>
    <p:sldId id="256" r:id="rId3"/>
    <p:sldId id="280" r:id="rId4"/>
    <p:sldId id="283" r:id="rId5"/>
    <p:sldId id="282" r:id="rId6"/>
    <p:sldId id="284" r:id="rId7"/>
    <p:sldId id="285" r:id="rId8"/>
    <p:sldId id="286" r:id="rId9"/>
    <p:sldId id="287" r:id="rId10"/>
    <p:sldId id="289" r:id="rId11"/>
    <p:sldId id="291" r:id="rId12"/>
    <p:sldId id="292" r:id="rId13"/>
    <p:sldId id="293" r:id="rId14"/>
    <p:sldId id="294" r:id="rId15"/>
    <p:sldId id="288" r:id="rId16"/>
    <p:sldId id="295" r:id="rId17"/>
    <p:sldId id="297" r:id="rId18"/>
    <p:sldId id="301" r:id="rId19"/>
    <p:sldId id="299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315" r:id="rId34"/>
    <p:sldId id="316" r:id="rId35"/>
    <p:sldId id="317" r:id="rId36"/>
    <p:sldId id="318" r:id="rId37"/>
    <p:sldId id="319" r:id="rId38"/>
    <p:sldId id="320" r:id="rId39"/>
    <p:sldId id="321" r:id="rId40"/>
    <p:sldId id="333" r:id="rId41"/>
    <p:sldId id="334" r:id="rId42"/>
    <p:sldId id="332" r:id="rId43"/>
    <p:sldId id="322" r:id="rId44"/>
    <p:sldId id="323" r:id="rId45"/>
    <p:sldId id="324" r:id="rId46"/>
    <p:sldId id="325" r:id="rId47"/>
    <p:sldId id="326" r:id="rId48"/>
    <p:sldId id="327" r:id="rId49"/>
    <p:sldId id="328" r:id="rId50"/>
    <p:sldId id="329" r:id="rId51"/>
    <p:sldId id="330" r:id="rId52"/>
    <p:sldId id="335" r:id="rId53"/>
    <p:sldId id="331" r:id="rId54"/>
    <p:sldId id="279" r:id="rId55"/>
  </p:sldIdLst>
  <p:sldSz cx="9144000" cy="6858000" type="screen4x3"/>
  <p:notesSz cx="6934200" cy="9220200"/>
  <p:embeddedFontLst>
    <p:embeddedFont>
      <p:font typeface="cmsy10" pitchFamily="34" charset="0"/>
      <p:regular r:id="rId58"/>
    </p:embeddedFont>
    <p:embeddedFont>
      <p:font typeface="Calibri" pitchFamily="34" charset="0"/>
      <p:regular r:id="rId59"/>
      <p:bold r:id="rId60"/>
      <p:italic r:id="rId61"/>
      <p:boldItalic r:id="rId62"/>
    </p:embeddedFont>
  </p:embeddedFontLst>
  <p:custDataLst>
    <p:tags r:id="rId63"/>
  </p:custDataLst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A1FB"/>
    <a:srgbClr val="B2CCE5"/>
    <a:srgbClr val="3C4F82"/>
    <a:srgbClr val="777777"/>
    <a:srgbClr val="8BADE5"/>
    <a:srgbClr val="B3C2D7"/>
    <a:srgbClr val="333399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40543" autoAdjust="0"/>
    <p:restoredTop sz="81731" autoAdjust="0"/>
  </p:normalViewPr>
  <p:slideViewPr>
    <p:cSldViewPr>
      <p:cViewPr varScale="1">
        <p:scale>
          <a:sx n="78" d="100"/>
          <a:sy n="78" d="100"/>
        </p:scale>
        <p:origin x="-1026" y="-96"/>
      </p:cViewPr>
      <p:guideLst>
        <p:guide orient="horz" pos="288"/>
        <p:guide orient="horz" pos="3744"/>
        <p:guide orient="horz" pos="960"/>
        <p:guide orient="horz" pos="720"/>
        <p:guide pos="336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1938" y="-108"/>
      </p:cViewPr>
      <p:guideLst>
        <p:guide orient="horz" pos="2904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ags" Target="tags/tag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font" Target="fonts/font1.fntdata"/><Relationship Id="rId66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handoutMaster" Target="handoutMasters/handoutMaster1.xml"/><Relationship Id="rId61" Type="http://schemas.openxmlformats.org/officeDocument/2006/relationships/font" Target="fonts/font4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font" Target="fonts/font3.fntdata"/><Relationship Id="rId65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notesMaster" Target="notesMasters/notesMaster1.xml"/><Relationship Id="rId64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font" Target="fonts/font2.fntdata"/><Relationship Id="rId67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font" Target="fonts/font5.fntdata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00" name="Rectangle 20"/>
          <p:cNvSpPr>
            <a:spLocks noChangeArrowheads="1"/>
          </p:cNvSpPr>
          <p:nvPr/>
        </p:nvSpPr>
        <p:spPr bwMode="auto">
          <a:xfrm>
            <a:off x="4070350" y="8660584"/>
            <a:ext cx="2133600" cy="464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906" tIns="0" rIns="18906" bIns="0" anchor="b"/>
          <a:lstStyle/>
          <a:p>
            <a:pPr algn="r" defTabSz="949325">
              <a:lnSpc>
                <a:spcPct val="89000"/>
              </a:lnSpc>
              <a:spcBef>
                <a:spcPct val="40000"/>
              </a:spcBef>
            </a:pPr>
            <a:r>
              <a:rPr lang="en-US" sz="900" b="0" dirty="0"/>
              <a:t>© </a:t>
            </a:r>
            <a:r>
              <a:rPr lang="en-US" sz="900" b="0" dirty="0" smtClean="0"/>
              <a:t>2011 Carnegie </a:t>
            </a:r>
            <a:r>
              <a:rPr lang="en-US" sz="900" b="0" dirty="0"/>
              <a:t>Mellon University</a:t>
            </a:r>
          </a:p>
          <a:p>
            <a:pPr algn="l" defTabSz="949325">
              <a:lnSpc>
                <a:spcPct val="89000"/>
              </a:lnSpc>
              <a:spcBef>
                <a:spcPct val="40000"/>
              </a:spcBef>
            </a:pPr>
            <a:r>
              <a:rPr lang="en-US" sz="800" b="0" i="1" dirty="0">
                <a:latin typeface="Times New Roman" pitchFamily="18" charset="0"/>
              </a:rPr>
              <a:t>  </a:t>
            </a:r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6447479" y="8801677"/>
            <a:ext cx="335269" cy="227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8226" tIns="44112" rIns="88226" bIns="44112">
            <a:spAutoFit/>
          </a:bodyPr>
          <a:lstStyle/>
          <a:p>
            <a:pPr defTabSz="901700" eaLnBrk="0" hangingPunct="0">
              <a:lnSpc>
                <a:spcPct val="90000"/>
              </a:lnSpc>
              <a:spcBef>
                <a:spcPct val="0"/>
              </a:spcBef>
            </a:pPr>
            <a:fld id="{AC363E17-291A-4AC6-942A-2CC827AAF43E}" type="slidenum">
              <a:rPr lang="en-US" sz="1000"/>
              <a:pPr defTabSz="901700" eaLnBrk="0" hangingPunct="0">
                <a:lnSpc>
                  <a:spcPct val="90000"/>
                </a:lnSpc>
                <a:spcBef>
                  <a:spcPct val="0"/>
                </a:spcBef>
              </a:pPr>
              <a:t>‹#›</a:t>
            </a:fld>
            <a:endParaRPr lang="en-US" sz="1000"/>
          </a:p>
        </p:txBody>
      </p:sp>
      <p:sp>
        <p:nvSpPr>
          <p:cNvPr id="46102" name="Line 22"/>
          <p:cNvSpPr>
            <a:spLocks noChangeShapeType="1"/>
          </p:cNvSpPr>
          <p:nvPr/>
        </p:nvSpPr>
        <p:spPr bwMode="auto">
          <a:xfrm flipH="1">
            <a:off x="228600" y="8687534"/>
            <a:ext cx="6477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46103" name="Picture 23" descr="SEI_CMU_1Line_Bl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0350" y="8782653"/>
            <a:ext cx="3727450" cy="221944"/>
          </a:xfrm>
          <a:prstGeom prst="rect">
            <a:avLst/>
          </a:prstGeom>
          <a:noFill/>
        </p:spPr>
      </p:pic>
      <p:sp>
        <p:nvSpPr>
          <p:cNvPr id="46104" name="Rectangle 24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3088" y="296455"/>
            <a:ext cx="2703512" cy="46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949325">
              <a:lnSpc>
                <a:spcPct val="90000"/>
              </a:lnSpc>
              <a:defRPr sz="900"/>
            </a:lvl1pPr>
          </a:lstStyle>
          <a:p>
            <a:r>
              <a:rPr lang="en-US" dirty="0" smtClean="0"/>
              <a:t>Author</a:t>
            </a:r>
          </a:p>
          <a:p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46105" name="Rectangle 25"/>
          <p:cNvSpPr>
            <a:spLocks noGrp="1" noChangeArrowheads="1"/>
          </p:cNvSpPr>
          <p:nvPr>
            <p:ph type="dt" idx="1"/>
          </p:nvPr>
        </p:nvSpPr>
        <p:spPr bwMode="auto">
          <a:xfrm>
            <a:off x="3733801" y="296455"/>
            <a:ext cx="2703513" cy="46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06" tIns="0" rIns="18906" bIns="0" numCol="1" anchor="t" anchorCtr="0" compatLnSpc="1">
            <a:prstTxWarp prst="textNoShape">
              <a:avLst/>
            </a:prstTxWarp>
          </a:bodyPr>
          <a:lstStyle>
            <a:lvl1pPr algn="r" defTabSz="949325" eaLnBrk="0" hangingPunct="0">
              <a:spcBef>
                <a:spcPct val="0"/>
              </a:spcBef>
              <a:defRPr sz="1000" b="0"/>
            </a:lvl1pPr>
          </a:lstStyle>
          <a:p>
            <a:fld id="{CAB69371-DCFD-464A-8AB5-7F64F0E06424}" type="datetime1">
              <a:rPr lang="en-US"/>
              <a:pPr/>
              <a:t>9/14/2011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380229"/>
            <a:ext cx="5086350" cy="414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4070350" y="8660584"/>
            <a:ext cx="2133600" cy="464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906" tIns="0" rIns="18906" bIns="0" anchor="b"/>
          <a:lstStyle/>
          <a:p>
            <a:pPr algn="r" defTabSz="949325">
              <a:lnSpc>
                <a:spcPct val="89000"/>
              </a:lnSpc>
              <a:spcBef>
                <a:spcPct val="40000"/>
              </a:spcBef>
            </a:pPr>
            <a:r>
              <a:rPr lang="en-US" sz="900" b="0" dirty="0"/>
              <a:t>© </a:t>
            </a:r>
            <a:r>
              <a:rPr lang="en-US" sz="900" b="0" dirty="0" smtClean="0"/>
              <a:t>2011 Carnegie </a:t>
            </a:r>
            <a:r>
              <a:rPr lang="en-US" sz="900" b="0" dirty="0"/>
              <a:t>Mellon University</a:t>
            </a:r>
          </a:p>
          <a:p>
            <a:pPr algn="l" defTabSz="949325">
              <a:lnSpc>
                <a:spcPct val="89000"/>
              </a:lnSpc>
              <a:spcBef>
                <a:spcPct val="40000"/>
              </a:spcBef>
            </a:pPr>
            <a:r>
              <a:rPr lang="en-US" sz="800" b="0" i="1" dirty="0">
                <a:latin typeface="Times New Roman" pitchFamily="18" charset="0"/>
              </a:rPr>
              <a:t>  </a:t>
            </a:r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6447479" y="8801677"/>
            <a:ext cx="335269" cy="227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8226" tIns="44112" rIns="88226" bIns="44112">
            <a:spAutoFit/>
          </a:bodyPr>
          <a:lstStyle/>
          <a:p>
            <a:pPr defTabSz="901700" eaLnBrk="0" hangingPunct="0">
              <a:lnSpc>
                <a:spcPct val="90000"/>
              </a:lnSpc>
              <a:spcBef>
                <a:spcPct val="0"/>
              </a:spcBef>
            </a:pPr>
            <a:fld id="{96682DAF-BC0D-4CE6-B4F0-24EEC6997256}" type="slidenum">
              <a:rPr lang="en-US" sz="1000"/>
              <a:pPr defTabSz="901700" eaLnBrk="0" hangingPunct="0">
                <a:lnSpc>
                  <a:spcPct val="90000"/>
                </a:lnSpc>
                <a:spcBef>
                  <a:spcPct val="0"/>
                </a:spcBef>
              </a:pPr>
              <a:t>‹#›</a:t>
            </a:fld>
            <a:endParaRPr lang="en-US" sz="1000"/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 flipH="1">
            <a:off x="228600" y="8687534"/>
            <a:ext cx="6477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7191" name="Picture 23" descr="SEI_CMU_1Line_Bl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0350" y="8782653"/>
            <a:ext cx="3727450" cy="221944"/>
          </a:xfrm>
          <a:prstGeom prst="rect">
            <a:avLst/>
          </a:prstGeom>
          <a:noFill/>
        </p:spPr>
      </p:pic>
      <p:sp>
        <p:nvSpPr>
          <p:cNvPr id="7192" name="Rectangle 24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3088" y="296455"/>
            <a:ext cx="2703512" cy="46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949325">
              <a:lnSpc>
                <a:spcPct val="90000"/>
              </a:lnSpc>
              <a:defRPr sz="900"/>
            </a:lvl1pPr>
          </a:lstStyle>
          <a:p>
            <a:r>
              <a:rPr lang="en-US" dirty="0" smtClean="0"/>
              <a:t>Author</a:t>
            </a:r>
          </a:p>
          <a:p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7193" name="Rectangle 25"/>
          <p:cNvSpPr>
            <a:spLocks noGrp="1" noChangeArrowheads="1"/>
          </p:cNvSpPr>
          <p:nvPr>
            <p:ph type="dt" idx="1"/>
          </p:nvPr>
        </p:nvSpPr>
        <p:spPr bwMode="auto">
          <a:xfrm>
            <a:off x="3733801" y="296455"/>
            <a:ext cx="2703513" cy="46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06" tIns="0" rIns="18906" bIns="0" numCol="1" anchor="t" anchorCtr="0" compatLnSpc="1">
            <a:prstTxWarp prst="textNoShape">
              <a:avLst/>
            </a:prstTxWarp>
          </a:bodyPr>
          <a:lstStyle>
            <a:lvl1pPr algn="r" defTabSz="949325" eaLnBrk="0" hangingPunct="0">
              <a:spcBef>
                <a:spcPct val="0"/>
              </a:spcBef>
              <a:defRPr sz="1000" b="0"/>
            </a:lvl1pPr>
          </a:lstStyle>
          <a:p>
            <a:fld id="{454AB770-A45E-4881-B684-B36680350C26}" type="datetime1">
              <a:rPr lang="en-US"/>
              <a:pPr/>
              <a:t>9/14/2011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fontAlgn="base">
      <a:spcBef>
        <a:spcPct val="30000"/>
      </a:spcBef>
      <a:spcAft>
        <a:spcPct val="0"/>
      </a:spcAft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342900" algn="l" rtl="0" fontAlgn="base">
      <a:spcBef>
        <a:spcPct val="30000"/>
      </a:spcBef>
      <a:spcAft>
        <a:spcPct val="0"/>
      </a:spcAft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635000" algn="l" rtl="0" fontAlgn="base">
      <a:spcBef>
        <a:spcPct val="30000"/>
      </a:spcBef>
      <a:spcAft>
        <a:spcPct val="0"/>
      </a:spcAft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914400" algn="l" rtl="0" fontAlgn="base">
      <a:spcBef>
        <a:spcPct val="30000"/>
      </a:spcBef>
      <a:spcAft>
        <a:spcPct val="0"/>
      </a:spcAft>
      <a:buChar char="•"/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Author</a:t>
            </a:r>
            <a:endParaRPr lang="en-US" dirty="0"/>
          </a:p>
          <a:p>
            <a:r>
              <a:rPr lang="en-US" dirty="0" smtClean="0"/>
              <a:t>Software Engineering Institute</a:t>
            </a:r>
            <a:endParaRPr lang="en-US" dirty="0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8F348F5-97A1-4309-ADC6-A00DD72A5AB8}" type="datetime1">
              <a:rPr lang="en-US"/>
              <a:pPr/>
              <a:t>9/14/2011</a:t>
            </a:fld>
            <a:endParaRPr lang="en-US"/>
          </a:p>
        </p:txBody>
      </p:sp>
      <p:sp>
        <p:nvSpPr>
          <p:cNvPr id="87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r>
              <a:rPr lang="en-US" b="1" dirty="0"/>
              <a:t>Title Slide</a:t>
            </a:r>
          </a:p>
          <a:p>
            <a:pPr marL="685800" lvl="1" indent="-342900"/>
            <a:r>
              <a:rPr lang="en-US" dirty="0"/>
              <a:t>Title and Subtitle text blocks should not be moved from their position if at all possible.</a:t>
            </a:r>
          </a:p>
          <a:p>
            <a:pPr marL="228600" indent="-228600"/>
            <a:endParaRPr lang="en-US" dirty="0"/>
          </a:p>
          <a:p>
            <a:pPr marL="228600" indent="-228600"/>
            <a:endParaRPr lang="en-US" dirty="0"/>
          </a:p>
          <a:p>
            <a:pPr marL="228600" indent="-228600"/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Author</a:t>
            </a:r>
            <a:endParaRPr lang="en-US" dirty="0"/>
          </a:p>
          <a:p>
            <a:r>
              <a:rPr lang="en-US" dirty="0" smtClean="0"/>
              <a:t>Software Engineering Institute</a:t>
            </a:r>
            <a:endParaRPr lang="en-US" dirty="0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714C061-06BC-4B45-90DB-3968B0D850B7}" type="datetime1">
              <a:rPr lang="en-US"/>
              <a:pPr/>
              <a:t>9/14/2011</a:t>
            </a:fld>
            <a:endParaRPr lang="en-US"/>
          </a:p>
        </p:txBody>
      </p:sp>
      <p:sp>
        <p:nvSpPr>
          <p:cNvPr id="92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rgbClr val="3C4F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 userDrawn="1"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ctrTitle"/>
          </p:nvPr>
        </p:nvSpPr>
        <p:spPr bwMode="white">
          <a:xfrm>
            <a:off x="4267200" y="2293938"/>
            <a:ext cx="4267200" cy="1143000"/>
          </a:xfrm>
        </p:spPr>
        <p:txBody>
          <a:bodyPr lIns="91428" tIns="45714" rIns="91428" bIns="45714"/>
          <a:lstStyle>
            <a:lvl1pPr>
              <a:lnSpc>
                <a:spcPct val="100000"/>
              </a:lnSpc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4267200" y="3894138"/>
            <a:ext cx="4267200" cy="1751012"/>
          </a:xfrm>
        </p:spPr>
        <p:txBody>
          <a:bodyPr lIns="91428" tIns="45714" rIns="91428" bIns="45714"/>
          <a:lstStyle>
            <a:lvl1pPr>
              <a:spcAft>
                <a:spcPct val="0"/>
              </a:spcAft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97" name="Rectangle 25"/>
          <p:cNvSpPr>
            <a:spLocks noChangeArrowheads="1"/>
          </p:cNvSpPr>
          <p:nvPr userDrawn="1"/>
        </p:nvSpPr>
        <p:spPr bwMode="white">
          <a:xfrm>
            <a:off x="7210425" y="6408738"/>
            <a:ext cx="1665288" cy="212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91428" bIns="45714">
            <a:spAutoFit/>
          </a:bodyPr>
          <a:lstStyle/>
          <a:p>
            <a:pPr algn="l" eaLnBrk="0" hangingPunct="0">
              <a:lnSpc>
                <a:spcPts val="1300"/>
              </a:lnSpc>
              <a:spcBef>
                <a:spcPct val="0"/>
              </a:spcBef>
            </a:pPr>
            <a:r>
              <a:rPr lang="en-US" sz="700" dirty="0">
                <a:solidFill>
                  <a:schemeClr val="bg1"/>
                </a:solidFill>
              </a:rPr>
              <a:t>© </a:t>
            </a:r>
            <a:r>
              <a:rPr lang="en-US" sz="700" dirty="0" smtClean="0">
                <a:solidFill>
                  <a:schemeClr val="bg1"/>
                </a:solidFill>
              </a:rPr>
              <a:t>2011 </a:t>
            </a:r>
            <a:r>
              <a:rPr lang="en-US" sz="700" dirty="0">
                <a:solidFill>
                  <a:schemeClr val="bg1"/>
                </a:solidFill>
              </a:rPr>
              <a:t>Carnegie Mellon University</a:t>
            </a:r>
          </a:p>
        </p:txBody>
      </p:sp>
      <p:grpSp>
        <p:nvGrpSpPr>
          <p:cNvPr id="3121" name="Group 49"/>
          <p:cNvGrpSpPr>
            <a:grpSpLocks/>
          </p:cNvGrpSpPr>
          <p:nvPr userDrawn="1"/>
        </p:nvGrpSpPr>
        <p:grpSpPr bwMode="auto">
          <a:xfrm>
            <a:off x="26988" y="23813"/>
            <a:ext cx="4057650" cy="6094412"/>
            <a:chOff x="17" y="15"/>
            <a:chExt cx="2728" cy="3839"/>
          </a:xfrm>
        </p:grpSpPr>
        <p:sp>
          <p:nvSpPr>
            <p:cNvPr id="3110" name="Freeform 38"/>
            <p:cNvSpPr>
              <a:spLocks/>
            </p:cNvSpPr>
            <p:nvPr userDrawn="1"/>
          </p:nvSpPr>
          <p:spPr bwMode="auto">
            <a:xfrm>
              <a:off x="17" y="2179"/>
              <a:ext cx="1004" cy="98"/>
            </a:xfrm>
            <a:custGeom>
              <a:avLst/>
              <a:gdLst/>
              <a:ahLst/>
              <a:cxnLst>
                <a:cxn ang="0">
                  <a:pos x="1004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906" y="98"/>
                </a:cxn>
                <a:cxn ang="0">
                  <a:pos x="1004" y="0"/>
                </a:cxn>
              </a:cxnLst>
              <a:rect l="0" t="0" r="r" b="b"/>
              <a:pathLst>
                <a:path w="1004" h="98">
                  <a:moveTo>
                    <a:pt x="1004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906" y="98"/>
                  </a:lnTo>
                  <a:lnTo>
                    <a:pt x="1004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39"/>
            <p:cNvSpPr>
              <a:spLocks/>
            </p:cNvSpPr>
            <p:nvPr userDrawn="1"/>
          </p:nvSpPr>
          <p:spPr bwMode="auto">
            <a:xfrm>
              <a:off x="17" y="1011"/>
              <a:ext cx="409" cy="98"/>
            </a:xfrm>
            <a:custGeom>
              <a:avLst/>
              <a:gdLst/>
              <a:ahLst/>
              <a:cxnLst>
                <a:cxn ang="0">
                  <a:pos x="311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409" y="98"/>
                </a:cxn>
                <a:cxn ang="0">
                  <a:pos x="311" y="0"/>
                </a:cxn>
              </a:cxnLst>
              <a:rect l="0" t="0" r="r" b="b"/>
              <a:pathLst>
                <a:path w="409" h="98">
                  <a:moveTo>
                    <a:pt x="311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409" y="98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40"/>
            <p:cNvSpPr>
              <a:spLocks/>
            </p:cNvSpPr>
            <p:nvPr userDrawn="1"/>
          </p:nvSpPr>
          <p:spPr bwMode="auto">
            <a:xfrm>
              <a:off x="17" y="2775"/>
              <a:ext cx="418" cy="107"/>
            </a:xfrm>
            <a:custGeom>
              <a:avLst/>
              <a:gdLst/>
              <a:ahLst/>
              <a:cxnLst>
                <a:cxn ang="0">
                  <a:pos x="418" y="0"/>
                </a:cxn>
                <a:cxn ang="0">
                  <a:pos x="0" y="0"/>
                </a:cxn>
                <a:cxn ang="0">
                  <a:pos x="0" y="107"/>
                </a:cxn>
                <a:cxn ang="0">
                  <a:pos x="311" y="107"/>
                </a:cxn>
                <a:cxn ang="0">
                  <a:pos x="418" y="0"/>
                </a:cxn>
              </a:cxnLst>
              <a:rect l="0" t="0" r="r" b="b"/>
              <a:pathLst>
                <a:path w="418" h="107">
                  <a:moveTo>
                    <a:pt x="418" y="0"/>
                  </a:moveTo>
                  <a:lnTo>
                    <a:pt x="0" y="0"/>
                  </a:lnTo>
                  <a:lnTo>
                    <a:pt x="0" y="107"/>
                  </a:lnTo>
                  <a:lnTo>
                    <a:pt x="311" y="107"/>
                  </a:lnTo>
                  <a:lnTo>
                    <a:pt x="418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41"/>
            <p:cNvSpPr>
              <a:spLocks/>
            </p:cNvSpPr>
            <p:nvPr userDrawn="1"/>
          </p:nvSpPr>
          <p:spPr bwMode="auto">
            <a:xfrm>
              <a:off x="17" y="1591"/>
              <a:ext cx="1004" cy="98"/>
            </a:xfrm>
            <a:custGeom>
              <a:avLst/>
              <a:gdLst/>
              <a:ahLst/>
              <a:cxnLst>
                <a:cxn ang="0">
                  <a:pos x="906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1004" y="98"/>
                </a:cxn>
                <a:cxn ang="0">
                  <a:pos x="906" y="0"/>
                </a:cxn>
              </a:cxnLst>
              <a:rect l="0" t="0" r="r" b="b"/>
              <a:pathLst>
                <a:path w="1004" h="98">
                  <a:moveTo>
                    <a:pt x="906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1004" y="98"/>
                  </a:lnTo>
                  <a:lnTo>
                    <a:pt x="90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Freeform 42"/>
            <p:cNvSpPr>
              <a:spLocks/>
            </p:cNvSpPr>
            <p:nvPr userDrawn="1"/>
          </p:nvSpPr>
          <p:spPr bwMode="auto">
            <a:xfrm>
              <a:off x="17" y="1216"/>
              <a:ext cx="2266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2266" y="285"/>
                </a:cxn>
                <a:cxn ang="0">
                  <a:pos x="1982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66" h="285">
                  <a:moveTo>
                    <a:pt x="0" y="285"/>
                  </a:moveTo>
                  <a:lnTo>
                    <a:pt x="2266" y="285"/>
                  </a:lnTo>
                  <a:lnTo>
                    <a:pt x="1982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Freeform 43"/>
            <p:cNvSpPr>
              <a:spLocks/>
            </p:cNvSpPr>
            <p:nvPr userDrawn="1"/>
          </p:nvSpPr>
          <p:spPr bwMode="auto">
            <a:xfrm>
              <a:off x="17" y="2383"/>
              <a:ext cx="2275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991" y="285"/>
                </a:cxn>
                <a:cxn ang="0">
                  <a:pos x="227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75" h="285">
                  <a:moveTo>
                    <a:pt x="0" y="285"/>
                  </a:moveTo>
                  <a:lnTo>
                    <a:pt x="1991" y="285"/>
                  </a:lnTo>
                  <a:lnTo>
                    <a:pt x="227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6" name="Freeform 44"/>
            <p:cNvSpPr>
              <a:spLocks/>
            </p:cNvSpPr>
            <p:nvPr userDrawn="1"/>
          </p:nvSpPr>
          <p:spPr bwMode="auto">
            <a:xfrm>
              <a:off x="17" y="1796"/>
              <a:ext cx="2728" cy="285"/>
            </a:xfrm>
            <a:custGeom>
              <a:avLst/>
              <a:gdLst/>
              <a:ahLst/>
              <a:cxnLst>
                <a:cxn ang="0">
                  <a:pos x="2586" y="0"/>
                </a:cxn>
                <a:cxn ang="0">
                  <a:pos x="0" y="0"/>
                </a:cxn>
                <a:cxn ang="0">
                  <a:pos x="0" y="285"/>
                </a:cxn>
                <a:cxn ang="0">
                  <a:pos x="2586" y="285"/>
                </a:cxn>
                <a:cxn ang="0">
                  <a:pos x="2728" y="142"/>
                </a:cxn>
                <a:cxn ang="0">
                  <a:pos x="2586" y="0"/>
                </a:cxn>
              </a:cxnLst>
              <a:rect l="0" t="0" r="r" b="b"/>
              <a:pathLst>
                <a:path w="2728" h="285">
                  <a:moveTo>
                    <a:pt x="2586" y="0"/>
                  </a:moveTo>
                  <a:lnTo>
                    <a:pt x="0" y="0"/>
                  </a:lnTo>
                  <a:lnTo>
                    <a:pt x="0" y="285"/>
                  </a:lnTo>
                  <a:lnTo>
                    <a:pt x="2586" y="285"/>
                  </a:lnTo>
                  <a:lnTo>
                    <a:pt x="2728" y="142"/>
                  </a:lnTo>
                  <a:lnTo>
                    <a:pt x="258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7" name="Freeform 45"/>
            <p:cNvSpPr>
              <a:spLocks/>
            </p:cNvSpPr>
            <p:nvPr userDrawn="1"/>
          </p:nvSpPr>
          <p:spPr bwMode="auto">
            <a:xfrm>
              <a:off x="17" y="2979"/>
              <a:ext cx="1671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386" y="285"/>
                </a:cxn>
                <a:cxn ang="0">
                  <a:pos x="1671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71" h="285">
                  <a:moveTo>
                    <a:pt x="0" y="285"/>
                  </a:moveTo>
                  <a:lnTo>
                    <a:pt x="1386" y="285"/>
                  </a:lnTo>
                  <a:lnTo>
                    <a:pt x="1671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8" name="Freeform 46"/>
            <p:cNvSpPr>
              <a:spLocks/>
            </p:cNvSpPr>
            <p:nvPr userDrawn="1"/>
          </p:nvSpPr>
          <p:spPr bwMode="auto">
            <a:xfrm>
              <a:off x="17" y="3570"/>
              <a:ext cx="1066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782" y="284"/>
                </a:cxn>
                <a:cxn ang="0">
                  <a:pos x="1066" y="0"/>
                </a:cxn>
                <a:cxn ang="0">
                  <a:pos x="0" y="0"/>
                </a:cxn>
                <a:cxn ang="0">
                  <a:pos x="0" y="284"/>
                </a:cxn>
              </a:cxnLst>
              <a:rect l="0" t="0" r="r" b="b"/>
              <a:pathLst>
                <a:path w="1066" h="284">
                  <a:moveTo>
                    <a:pt x="0" y="284"/>
                  </a:moveTo>
                  <a:lnTo>
                    <a:pt x="782" y="284"/>
                  </a:lnTo>
                  <a:lnTo>
                    <a:pt x="1066" y="0"/>
                  </a:lnTo>
                  <a:lnTo>
                    <a:pt x="0" y="0"/>
                  </a:lnTo>
                  <a:lnTo>
                    <a:pt x="0" y="284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9" name="Freeform 47"/>
            <p:cNvSpPr>
              <a:spLocks/>
            </p:cNvSpPr>
            <p:nvPr userDrawn="1"/>
          </p:nvSpPr>
          <p:spPr bwMode="auto">
            <a:xfrm>
              <a:off x="17" y="15"/>
              <a:ext cx="1084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084" y="285"/>
                </a:cxn>
                <a:cxn ang="0">
                  <a:pos x="800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084" h="285">
                  <a:moveTo>
                    <a:pt x="0" y="285"/>
                  </a:moveTo>
                  <a:lnTo>
                    <a:pt x="1084" y="285"/>
                  </a:lnTo>
                  <a:lnTo>
                    <a:pt x="800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0" name="Freeform 48"/>
            <p:cNvSpPr>
              <a:spLocks/>
            </p:cNvSpPr>
            <p:nvPr userDrawn="1"/>
          </p:nvSpPr>
          <p:spPr bwMode="auto">
            <a:xfrm>
              <a:off x="17" y="611"/>
              <a:ext cx="1680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680" y="285"/>
                </a:cxn>
                <a:cxn ang="0">
                  <a:pos x="139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80" h="285">
                  <a:moveTo>
                    <a:pt x="0" y="285"/>
                  </a:moveTo>
                  <a:lnTo>
                    <a:pt x="1680" y="285"/>
                  </a:lnTo>
                  <a:lnTo>
                    <a:pt x="139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122" name="Picture 50" descr="SEI_CMU_1Line_Wh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150" y="6338888"/>
            <a:ext cx="5581650" cy="346075"/>
          </a:xfrm>
          <a:prstGeom prst="rect">
            <a:avLst/>
          </a:prstGeom>
          <a:noFill/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22275"/>
            <a:ext cx="2038350" cy="5673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22275"/>
            <a:ext cx="5962650" cy="5673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4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533400" y="1295400"/>
            <a:ext cx="4000500" cy="48006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6300" y="1295400"/>
            <a:ext cx="40005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9988"/>
            <a:ext cx="1905000" cy="455612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954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9988"/>
            <a:ext cx="19050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300" b="0">
                <a:latin typeface="Times" pitchFamily="1" charset="0"/>
              </a:defRPr>
            </a:lvl1pPr>
          </a:lstStyle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gray">
          <a:xfrm>
            <a:off x="533400" y="1295400"/>
            <a:ext cx="8153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22275"/>
            <a:ext cx="81534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ltGray">
          <a:xfrm>
            <a:off x="7823200" y="6430963"/>
            <a:ext cx="838200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r" eaLnBrk="0" hangingPunct="0">
              <a:lnSpc>
                <a:spcPts val="1300"/>
              </a:lnSpc>
              <a:spcBef>
                <a:spcPct val="0"/>
              </a:spcBef>
            </a:pPr>
            <a:fld id="{5AA1AC9C-678F-4F94-BEAA-24498E25E435}" type="slidenum">
              <a:rPr lang="en-US" sz="800">
                <a:solidFill>
                  <a:schemeClr val="bg1"/>
                </a:solidFill>
              </a:rPr>
              <a:pPr algn="r" eaLnBrk="0" hangingPunct="0">
                <a:lnSpc>
                  <a:spcPts val="1300"/>
                </a:lnSpc>
                <a:spcBef>
                  <a:spcPct val="0"/>
                </a:spcBef>
              </a:pPr>
              <a:t>‹#›</a:t>
            </a:fld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ltGray">
          <a:xfrm>
            <a:off x="6172200" y="6247268"/>
            <a:ext cx="2286000" cy="530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14" tIns="45714" rIns="45714" bIns="45714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900" b="1" dirty="0" smtClean="0">
                <a:solidFill>
                  <a:schemeClr val="bg1"/>
                </a:solidFill>
              </a:rPr>
              <a:t>Binary</a:t>
            </a:r>
            <a:r>
              <a:rPr lang="en-US" sz="900" b="1" baseline="0" dirty="0" smtClean="0">
                <a:solidFill>
                  <a:schemeClr val="bg1"/>
                </a:solidFill>
              </a:rPr>
              <a:t> Decision Diagrams – Part 1</a:t>
            </a:r>
            <a:endParaRPr lang="en-US" sz="900" b="0" dirty="0" smtClean="0">
              <a:solidFill>
                <a:schemeClr val="bg1"/>
              </a:solidFill>
            </a:endParaRPr>
          </a:p>
          <a:p>
            <a:pPr algn="l" eaLnBrk="0" hangingPunct="0">
              <a:spcBef>
                <a:spcPct val="0"/>
              </a:spcBef>
            </a:pPr>
            <a:r>
              <a:rPr lang="en-US" sz="900" dirty="0" err="1" smtClean="0">
                <a:solidFill>
                  <a:schemeClr val="bg1"/>
                </a:solidFill>
              </a:rPr>
              <a:t>Sagar</a:t>
            </a:r>
            <a:r>
              <a:rPr lang="en-US" sz="900" dirty="0" smtClean="0">
                <a:solidFill>
                  <a:schemeClr val="bg1"/>
                </a:solidFill>
              </a:rPr>
              <a:t> </a:t>
            </a:r>
            <a:r>
              <a:rPr lang="en-US" sz="900" dirty="0" err="1" smtClean="0">
                <a:solidFill>
                  <a:schemeClr val="bg1"/>
                </a:solidFill>
              </a:rPr>
              <a:t>Chaki</a:t>
            </a:r>
            <a:r>
              <a:rPr lang="en-US" sz="900" dirty="0" smtClean="0">
                <a:solidFill>
                  <a:schemeClr val="bg1"/>
                </a:solidFill>
              </a:rPr>
              <a:t>, Sep</a:t>
            </a:r>
            <a:r>
              <a:rPr lang="en-US" sz="900" baseline="0" dirty="0" smtClean="0">
                <a:solidFill>
                  <a:schemeClr val="bg1"/>
                </a:solidFill>
              </a:rPr>
              <a:t> 12, </a:t>
            </a:r>
            <a:r>
              <a:rPr lang="en-US" sz="900" baseline="0" dirty="0" smtClean="0">
                <a:solidFill>
                  <a:schemeClr val="bg1"/>
                </a:solidFill>
              </a:rPr>
              <a:t>2011</a:t>
            </a:r>
            <a:endParaRPr lang="en-US" sz="700" dirty="0" smtClean="0">
              <a:solidFill>
                <a:schemeClr val="bg1"/>
              </a:solidFill>
            </a:endParaRPr>
          </a:p>
          <a:p>
            <a:pPr algn="l" eaLnBrk="0" hangingPunct="0">
              <a:lnSpc>
                <a:spcPct val="150000"/>
              </a:lnSpc>
              <a:spcBef>
                <a:spcPct val="0"/>
              </a:spcBef>
            </a:pPr>
            <a:r>
              <a:rPr lang="en-US" sz="700" b="1" spc="0" dirty="0" smtClean="0">
                <a:solidFill>
                  <a:schemeClr val="bg1"/>
                </a:solidFill>
              </a:rPr>
              <a:t>©</a:t>
            </a:r>
            <a:r>
              <a:rPr lang="en-US" sz="700" b="1" spc="0" baseline="0" dirty="0" smtClean="0">
                <a:solidFill>
                  <a:schemeClr val="bg1"/>
                </a:solidFill>
              </a:rPr>
              <a:t> 2011 Carnegie Mellon University</a:t>
            </a:r>
            <a:endParaRPr lang="en-US" sz="700" b="0" spc="0" dirty="0">
              <a:solidFill>
                <a:schemeClr val="bg1"/>
              </a:solidFill>
            </a:endParaRPr>
          </a:p>
        </p:txBody>
      </p:sp>
      <p:pic>
        <p:nvPicPr>
          <p:cNvPr id="1099" name="Picture 75" descr="SEI_CMU_1Line_Whit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38150" y="6338888"/>
            <a:ext cx="5581650" cy="3460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SzPct val="7000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284163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•"/>
        <a:defRPr>
          <a:solidFill>
            <a:srgbClr val="3C4F82"/>
          </a:solidFill>
          <a:latin typeface="+mn-lt"/>
        </a:defRPr>
      </a:lvl2pPr>
      <a:lvl3pPr marL="576263" indent="-179388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3C4F82"/>
          </a:solidFill>
          <a:latin typeface="+mn-lt"/>
        </a:defRPr>
      </a:lvl3pPr>
      <a:lvl4pPr marL="858838" indent="-168275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Char char="•"/>
        <a:defRPr>
          <a:solidFill>
            <a:srgbClr val="727272"/>
          </a:solidFill>
          <a:latin typeface="+mn-lt"/>
        </a:defRPr>
      </a:lvl4pPr>
      <a:lvl5pPr marL="11430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5pPr>
      <a:lvl6pPr marL="16002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6pPr>
      <a:lvl7pPr marL="20574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7pPr>
      <a:lvl8pPr marL="25146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8pPr>
      <a:lvl9pPr marL="29718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9988"/>
            <a:ext cx="19050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300" b="0">
                <a:latin typeface="Times" pitchFamily="1" charset="0"/>
              </a:defRPr>
            </a:lvl1pPr>
          </a:lstStyle>
          <a:p>
            <a:endParaRPr lang="en-US"/>
          </a:p>
        </p:txBody>
      </p:sp>
      <p:sp>
        <p:nvSpPr>
          <p:cNvPr id="12" name="Rectangle 8"/>
          <p:cNvSpPr>
            <a:spLocks noChangeArrowheads="1"/>
          </p:cNvSpPr>
          <p:nvPr userDrawn="1"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13" name="Rectangle 11"/>
          <p:cNvSpPr>
            <a:spLocks noChangeArrowheads="1"/>
          </p:cNvSpPr>
          <p:nvPr userDrawn="1"/>
        </p:nvSpPr>
        <p:spPr bwMode="ltGray">
          <a:xfrm>
            <a:off x="7823200" y="6430963"/>
            <a:ext cx="838200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r" eaLnBrk="0" hangingPunct="0">
              <a:lnSpc>
                <a:spcPts val="1300"/>
              </a:lnSpc>
              <a:spcBef>
                <a:spcPct val="0"/>
              </a:spcBef>
            </a:pPr>
            <a:fld id="{5AA1AC9C-678F-4F94-BEAA-24498E25E435}" type="slidenum">
              <a:rPr lang="en-US" sz="800">
                <a:solidFill>
                  <a:schemeClr val="bg1"/>
                </a:solidFill>
              </a:rPr>
              <a:pPr algn="r" eaLnBrk="0" hangingPunct="0">
                <a:lnSpc>
                  <a:spcPts val="1300"/>
                </a:lnSpc>
                <a:spcBef>
                  <a:spcPct val="0"/>
                </a:spcBef>
              </a:pPr>
              <a:t>‹#›</a:t>
            </a:fld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14" name="Rectangle 73"/>
          <p:cNvSpPr>
            <a:spLocks noChangeArrowheads="1"/>
          </p:cNvSpPr>
          <p:nvPr userDrawn="1"/>
        </p:nvSpPr>
        <p:spPr bwMode="ltGray">
          <a:xfrm>
            <a:off x="6172200" y="6247268"/>
            <a:ext cx="2286000" cy="530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14" tIns="45714" rIns="45714" bIns="45714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900" b="1" dirty="0" smtClean="0">
                <a:solidFill>
                  <a:schemeClr val="bg1"/>
                </a:solidFill>
              </a:rPr>
              <a:t>Supervised</a:t>
            </a:r>
            <a:r>
              <a:rPr lang="en-US" sz="900" b="1" baseline="0" dirty="0" smtClean="0">
                <a:solidFill>
                  <a:schemeClr val="bg1"/>
                </a:solidFill>
              </a:rPr>
              <a:t> Learning for Provenance</a:t>
            </a:r>
            <a:endParaRPr lang="en-US" sz="900" b="0" dirty="0" smtClean="0">
              <a:solidFill>
                <a:schemeClr val="bg1"/>
              </a:solidFill>
            </a:endParaRPr>
          </a:p>
          <a:p>
            <a:pPr algn="l" eaLnBrk="0" hangingPunct="0">
              <a:spcBef>
                <a:spcPct val="0"/>
              </a:spcBef>
            </a:pPr>
            <a:r>
              <a:rPr lang="en-US" sz="900" dirty="0" smtClean="0">
                <a:solidFill>
                  <a:schemeClr val="bg1"/>
                </a:solidFill>
              </a:rPr>
              <a:t>Chaki,</a:t>
            </a:r>
            <a:r>
              <a:rPr lang="en-US" sz="900" baseline="0" dirty="0" smtClean="0">
                <a:solidFill>
                  <a:schemeClr val="bg1"/>
                </a:solidFill>
              </a:rPr>
              <a:t> Cohen, Gurfinkel</a:t>
            </a:r>
            <a:r>
              <a:rPr lang="en-US" sz="900" dirty="0" smtClean="0">
                <a:solidFill>
                  <a:schemeClr val="bg1"/>
                </a:solidFill>
              </a:rPr>
              <a:t>, Aug</a:t>
            </a:r>
            <a:r>
              <a:rPr lang="en-US" sz="900" baseline="0" dirty="0" smtClean="0">
                <a:solidFill>
                  <a:schemeClr val="bg1"/>
                </a:solidFill>
              </a:rPr>
              <a:t> 22, 2011</a:t>
            </a:r>
            <a:endParaRPr lang="en-US" sz="700" dirty="0" smtClean="0">
              <a:solidFill>
                <a:schemeClr val="bg1"/>
              </a:solidFill>
            </a:endParaRPr>
          </a:p>
          <a:p>
            <a:pPr algn="l" eaLnBrk="0" hangingPunct="0">
              <a:lnSpc>
                <a:spcPct val="150000"/>
              </a:lnSpc>
              <a:spcBef>
                <a:spcPct val="0"/>
              </a:spcBef>
            </a:pPr>
            <a:r>
              <a:rPr lang="en-US" sz="700" b="1" spc="0" dirty="0" smtClean="0">
                <a:solidFill>
                  <a:schemeClr val="bg1"/>
                </a:solidFill>
              </a:rPr>
              <a:t>©</a:t>
            </a:r>
            <a:r>
              <a:rPr lang="en-US" sz="700" b="1" spc="0" baseline="0" dirty="0" smtClean="0">
                <a:solidFill>
                  <a:schemeClr val="bg1"/>
                </a:solidFill>
              </a:rPr>
              <a:t> 2011 Carnegie Mellon University</a:t>
            </a:r>
            <a:endParaRPr lang="en-US" sz="700" b="0" spc="0" dirty="0">
              <a:solidFill>
                <a:schemeClr val="bg1"/>
              </a:solidFill>
            </a:endParaRPr>
          </a:p>
        </p:txBody>
      </p:sp>
      <p:pic>
        <p:nvPicPr>
          <p:cNvPr id="15" name="Picture 75" descr="SEI_CMU_1Line_White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38150" y="6338888"/>
            <a:ext cx="5581650" cy="3460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mailto:chaki@sei.cmu.edu" TargetMode="Externa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522" name="Rectangle 2"/>
          <p:cNvSpPr>
            <a:spLocks noChangeArrowheads="1"/>
          </p:cNvSpPr>
          <p:nvPr/>
        </p:nvSpPr>
        <p:spPr bwMode="auto">
          <a:xfrm>
            <a:off x="4181475" y="5726113"/>
            <a:ext cx="184150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b="0"/>
          </a:p>
        </p:txBody>
      </p:sp>
      <p:sp>
        <p:nvSpPr>
          <p:cNvPr id="8755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267200" y="2293938"/>
            <a:ext cx="4267200" cy="769429"/>
          </a:xfrm>
        </p:spPr>
        <p:txBody>
          <a:bodyPr/>
          <a:lstStyle/>
          <a:p>
            <a:r>
              <a:rPr lang="en-US" dirty="0" smtClean="0"/>
              <a:t>Binary </a:t>
            </a:r>
            <a:r>
              <a:rPr lang="en-US" smtClean="0"/>
              <a:t>Decision </a:t>
            </a:r>
            <a:r>
              <a:rPr lang="en-US" smtClean="0"/>
              <a:t>Diagrams Part 1</a:t>
            </a:r>
            <a:endParaRPr lang="en-US" dirty="0"/>
          </a:p>
        </p:txBody>
      </p:sp>
      <p:sp>
        <p:nvSpPr>
          <p:cNvPr id="8755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267200" y="3894138"/>
            <a:ext cx="4495800" cy="1744662"/>
          </a:xfrm>
        </p:spPr>
        <p:txBody>
          <a:bodyPr/>
          <a:lstStyle/>
          <a:p>
            <a:r>
              <a:rPr lang="en-US" sz="2000" dirty="0" smtClean="0"/>
              <a:t>15-414 Bug Catching: Automated Program Verification and Testing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Sagar</a:t>
            </a:r>
            <a:r>
              <a:rPr lang="en-US" sz="2000" dirty="0" smtClean="0"/>
              <a:t> </a:t>
            </a:r>
            <a:r>
              <a:rPr lang="en-US" sz="2000" dirty="0" err="1" smtClean="0"/>
              <a:t>Chaki</a:t>
            </a:r>
            <a:endParaRPr lang="en-US" sz="2000" dirty="0" smtClean="0"/>
          </a:p>
          <a:p>
            <a:r>
              <a:rPr lang="en-US" sz="2000" dirty="0" smtClean="0"/>
              <a:t>September  12, 2011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Binary Decision Tree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524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2286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066800" y="3200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447800" y="4419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2192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rot="5400000">
            <a:off x="13716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7" idx="4"/>
            <a:endCxn id="10" idx="0"/>
          </p:cNvCxnSpPr>
          <p:nvPr/>
        </p:nvCxnSpPr>
        <p:spPr bwMode="auto">
          <a:xfrm rot="16200000" flipH="1">
            <a:off x="1028700" y="3810000"/>
            <a:ext cx="8382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7" idx="7"/>
          </p:cNvCxnSpPr>
          <p:nvPr/>
        </p:nvCxnSpPr>
        <p:spPr bwMode="auto">
          <a:xfrm rot="5400000">
            <a:off x="1601554" y="24574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12954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3254066" y="1809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1600200" y="2571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1425266" y="37338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1196666" y="47244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6" name="Rounded Rectangular Callout 85"/>
          <p:cNvSpPr/>
          <p:nvPr/>
        </p:nvSpPr>
        <p:spPr bwMode="auto">
          <a:xfrm>
            <a:off x="2286000" y="5410200"/>
            <a:ext cx="6858000" cy="681038"/>
          </a:xfrm>
          <a:prstGeom prst="wedgeRoundRectCallout">
            <a:avLst>
              <a:gd name="adj1" fmla="val -59600"/>
              <a:gd name="adj2" fmla="val -53139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 smtClean="0"/>
              <a:t>The truth assignment corresponding to the path to this leaf is:</a:t>
            </a:r>
          </a:p>
          <a:p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1</a:t>
            </a:r>
            <a:r>
              <a:rPr lang="en-US" sz="1600" dirty="0" smtClean="0"/>
              <a:t> = ? </a:t>
            </a: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r>
              <a:rPr lang="en-US" sz="1600" dirty="0" smtClean="0"/>
              <a:t> = ? </a:t>
            </a: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r>
              <a:rPr lang="en-US" sz="1600" dirty="0" smtClean="0"/>
              <a:t> = ? </a:t>
            </a: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r>
              <a:rPr lang="en-US" sz="1600" dirty="0" smtClean="0"/>
              <a:t> = 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Binary Decision Tree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524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2286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066800" y="3200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447800" y="4419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2192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rot="5400000">
            <a:off x="13716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7" idx="4"/>
            <a:endCxn id="10" idx="0"/>
          </p:cNvCxnSpPr>
          <p:nvPr/>
        </p:nvCxnSpPr>
        <p:spPr bwMode="auto">
          <a:xfrm rot="16200000" flipH="1">
            <a:off x="1028700" y="3810000"/>
            <a:ext cx="8382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7" idx="7"/>
          </p:cNvCxnSpPr>
          <p:nvPr/>
        </p:nvCxnSpPr>
        <p:spPr bwMode="auto">
          <a:xfrm rot="5400000">
            <a:off x="1601554" y="24574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12954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3254066" y="1809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1600200" y="2571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1425266" y="37338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1196666" y="47244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6" name="Rounded Rectangular Callout 85"/>
          <p:cNvSpPr/>
          <p:nvPr/>
        </p:nvSpPr>
        <p:spPr bwMode="auto">
          <a:xfrm>
            <a:off x="2286000" y="5410200"/>
            <a:ext cx="6858000" cy="681038"/>
          </a:xfrm>
          <a:prstGeom prst="wedgeRoundRectCallout">
            <a:avLst>
              <a:gd name="adj1" fmla="val -59600"/>
              <a:gd name="adj2" fmla="val -53139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 smtClean="0"/>
              <a:t>The truth assignment corresponding to the path to this leaf is:</a:t>
            </a:r>
          </a:p>
          <a:p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1</a:t>
            </a:r>
            <a:r>
              <a:rPr lang="en-US" sz="1600" dirty="0" smtClean="0"/>
              <a:t> = 0 </a:t>
            </a: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r>
              <a:rPr lang="en-US" sz="1600" dirty="0" smtClean="0"/>
              <a:t> = 0 </a:t>
            </a: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r>
              <a:rPr lang="en-US" sz="1600" dirty="0" smtClean="0"/>
              <a:t> = 1 </a:t>
            </a: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r>
              <a:rPr lang="en-US" sz="1600" dirty="0" smtClean="0"/>
              <a:t> = 0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410200" y="609600"/>
          <a:ext cx="31242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840"/>
                <a:gridCol w="624840"/>
                <a:gridCol w="624840"/>
                <a:gridCol w="624840"/>
                <a:gridCol w="624840"/>
              </a:tblGrid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latin typeface="+mn-lt"/>
                        </a:rPr>
                        <a:t>a</a:t>
                      </a:r>
                      <a:r>
                        <a:rPr lang="en-US" sz="1200" baseline="-25000" dirty="0" smtClean="0">
                          <a:latin typeface="+mn-lt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latin typeface="+mn-lt"/>
                        </a:rPr>
                        <a:t>b</a:t>
                      </a:r>
                      <a:r>
                        <a:rPr lang="en-US" sz="1200" baseline="-25000" dirty="0" smtClean="0">
                          <a:latin typeface="+mn-lt"/>
                        </a:rPr>
                        <a:t>1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latin typeface="+mn-lt"/>
                        </a:rPr>
                        <a:t>a</a:t>
                      </a:r>
                      <a:r>
                        <a:rPr lang="en-US" sz="1200" b="1" baseline="-25000" dirty="0" smtClean="0">
                          <a:latin typeface="+mn-lt"/>
                        </a:rPr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latin typeface="+mn-lt"/>
                        </a:rPr>
                        <a:t>b</a:t>
                      </a:r>
                      <a:r>
                        <a:rPr lang="en-US" sz="1200" b="1" baseline="-25000" dirty="0" smtClean="0">
                          <a:latin typeface="+mn-lt"/>
                        </a:rPr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Binary Decision Tree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524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2286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066800" y="3200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447800" y="4419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2192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endParaRPr lang="en-US" sz="1600" baseline="-25000" dirty="0" smtClean="0">
              <a:latin typeface="Arial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rot="5400000">
            <a:off x="13716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7" idx="4"/>
            <a:endCxn id="10" idx="0"/>
          </p:cNvCxnSpPr>
          <p:nvPr/>
        </p:nvCxnSpPr>
        <p:spPr bwMode="auto">
          <a:xfrm rot="16200000" flipH="1">
            <a:off x="1028700" y="3810000"/>
            <a:ext cx="8382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7" idx="7"/>
          </p:cNvCxnSpPr>
          <p:nvPr/>
        </p:nvCxnSpPr>
        <p:spPr bwMode="auto">
          <a:xfrm rot="5400000">
            <a:off x="1601554" y="24574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12954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3254066" y="1809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1600200" y="2571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1425266" y="37338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1196666" y="47244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6" name="Rounded Rectangular Callout 85"/>
          <p:cNvSpPr/>
          <p:nvPr/>
        </p:nvSpPr>
        <p:spPr bwMode="auto">
          <a:xfrm>
            <a:off x="2286000" y="5410200"/>
            <a:ext cx="6858000" cy="681038"/>
          </a:xfrm>
          <a:prstGeom prst="wedgeRoundRectCallout">
            <a:avLst>
              <a:gd name="adj1" fmla="val -59600"/>
              <a:gd name="adj2" fmla="val -53139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 smtClean="0"/>
              <a:t>The truth assignment corresponding to the path to this leaf is:</a:t>
            </a:r>
          </a:p>
          <a:p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1</a:t>
            </a:r>
            <a:r>
              <a:rPr lang="en-US" sz="1600" dirty="0" smtClean="0"/>
              <a:t> = 0 </a:t>
            </a: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r>
              <a:rPr lang="en-US" sz="1600" dirty="0" smtClean="0"/>
              <a:t> = 0 </a:t>
            </a: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r>
              <a:rPr lang="en-US" sz="1600" dirty="0" smtClean="0"/>
              <a:t> = 1 </a:t>
            </a: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r>
              <a:rPr lang="en-US" sz="1600" dirty="0" smtClean="0"/>
              <a:t> = 0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410200" y="609600"/>
          <a:ext cx="31242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840"/>
                <a:gridCol w="624840"/>
                <a:gridCol w="624840"/>
                <a:gridCol w="624840"/>
                <a:gridCol w="624840"/>
              </a:tblGrid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latin typeface="+mn-lt"/>
                        </a:rPr>
                        <a:t>a</a:t>
                      </a:r>
                      <a:r>
                        <a:rPr lang="en-US" sz="1200" baseline="-25000" dirty="0" smtClean="0">
                          <a:latin typeface="+mn-lt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latin typeface="+mn-lt"/>
                        </a:rPr>
                        <a:t>b</a:t>
                      </a:r>
                      <a:r>
                        <a:rPr lang="en-US" sz="1200" baseline="-25000" dirty="0" smtClean="0">
                          <a:latin typeface="+mn-lt"/>
                        </a:rPr>
                        <a:t>1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latin typeface="+mn-lt"/>
                        </a:rPr>
                        <a:t>a</a:t>
                      </a:r>
                      <a:r>
                        <a:rPr lang="en-US" sz="1200" b="1" baseline="-25000" dirty="0" smtClean="0">
                          <a:latin typeface="+mn-lt"/>
                        </a:rPr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latin typeface="+mn-lt"/>
                        </a:rPr>
                        <a:t>b</a:t>
                      </a:r>
                      <a:r>
                        <a:rPr lang="en-US" sz="1200" b="1" baseline="-25000" dirty="0" smtClean="0">
                          <a:latin typeface="+mn-lt"/>
                        </a:rPr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Binary Decision Tree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524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2286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066800" y="3200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447800" y="4419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2192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600" b="0" dirty="0" smtClean="0">
                <a:latin typeface="Arial"/>
              </a:rPr>
              <a:t>0</a:t>
            </a:r>
            <a:endParaRPr lang="en-US" sz="1600" baseline="-25000" dirty="0" smtClean="0">
              <a:latin typeface="Arial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rot="5400000">
            <a:off x="13716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7" idx="4"/>
            <a:endCxn id="10" idx="0"/>
          </p:cNvCxnSpPr>
          <p:nvPr/>
        </p:nvCxnSpPr>
        <p:spPr bwMode="auto">
          <a:xfrm rot="16200000" flipH="1">
            <a:off x="1028700" y="3810000"/>
            <a:ext cx="8382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7" idx="7"/>
          </p:cNvCxnSpPr>
          <p:nvPr/>
        </p:nvCxnSpPr>
        <p:spPr bwMode="auto">
          <a:xfrm rot="5400000">
            <a:off x="1601554" y="24574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12954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3254066" y="1809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1600200" y="2571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1425266" y="37338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1196666" y="47244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6" name="Rounded Rectangular Callout 85"/>
          <p:cNvSpPr/>
          <p:nvPr/>
        </p:nvSpPr>
        <p:spPr bwMode="auto">
          <a:xfrm>
            <a:off x="2286000" y="5410200"/>
            <a:ext cx="6858000" cy="681038"/>
          </a:xfrm>
          <a:prstGeom prst="wedgeRoundRectCallout">
            <a:avLst>
              <a:gd name="adj1" fmla="val -59600"/>
              <a:gd name="adj2" fmla="val -53139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 smtClean="0"/>
              <a:t>The truth assignment corresponding to the path to this leaf is:</a:t>
            </a:r>
          </a:p>
          <a:p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1</a:t>
            </a:r>
            <a:r>
              <a:rPr lang="en-US" sz="1600" dirty="0" smtClean="0"/>
              <a:t> = 0 </a:t>
            </a: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r>
              <a:rPr lang="en-US" sz="1600" dirty="0" smtClean="0"/>
              <a:t> = 0 </a:t>
            </a: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r>
              <a:rPr lang="en-US" sz="1600" dirty="0" smtClean="0"/>
              <a:t> = 1 </a:t>
            </a: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r>
              <a:rPr lang="en-US" sz="1600" dirty="0" smtClean="0"/>
              <a:t> = 0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410200" y="609600"/>
          <a:ext cx="31242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840"/>
                <a:gridCol w="624840"/>
                <a:gridCol w="624840"/>
                <a:gridCol w="624840"/>
                <a:gridCol w="624840"/>
              </a:tblGrid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latin typeface="+mn-lt"/>
                        </a:rPr>
                        <a:t>a</a:t>
                      </a:r>
                      <a:r>
                        <a:rPr lang="en-US" sz="1200" baseline="-25000" dirty="0" smtClean="0">
                          <a:latin typeface="+mn-lt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latin typeface="+mn-lt"/>
                        </a:rPr>
                        <a:t>b</a:t>
                      </a:r>
                      <a:r>
                        <a:rPr lang="en-US" sz="1200" baseline="-25000" dirty="0" smtClean="0">
                          <a:latin typeface="+mn-lt"/>
                        </a:rPr>
                        <a:t>1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latin typeface="+mn-lt"/>
                        </a:rPr>
                        <a:t>a</a:t>
                      </a:r>
                      <a:r>
                        <a:rPr lang="en-US" sz="1200" b="1" baseline="-25000" dirty="0" smtClean="0">
                          <a:latin typeface="+mn-lt"/>
                        </a:rPr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latin typeface="+mn-lt"/>
                        </a:rPr>
                        <a:t>b</a:t>
                      </a:r>
                      <a:r>
                        <a:rPr lang="en-US" sz="1200" b="1" baseline="-25000" dirty="0" smtClean="0">
                          <a:latin typeface="+mn-lt"/>
                        </a:rPr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98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Right Arrow 20"/>
          <p:cNvSpPr/>
          <p:nvPr/>
        </p:nvSpPr>
        <p:spPr bwMode="auto">
          <a:xfrm rot="9028369">
            <a:off x="1150360" y="3383362"/>
            <a:ext cx="7376678" cy="118479"/>
          </a:xfrm>
          <a:prstGeom prst="rightArrow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Binary Decision Tree (BDT)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524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2286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6248400" y="2286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066800" y="3200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352800" y="3200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7200" y="4419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447800" y="4419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286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858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2192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6764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6" name="Straight Arrow Connector 15"/>
          <p:cNvCxnSpPr>
            <a:stCxn id="9" idx="4"/>
            <a:endCxn id="11" idx="0"/>
          </p:cNvCxnSpPr>
          <p:nvPr/>
        </p:nvCxnSpPr>
        <p:spPr bwMode="auto">
          <a:xfrm rot="5400000">
            <a:off x="3429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9" idx="4"/>
            <a:endCxn id="12" idx="0"/>
          </p:cNvCxnSpPr>
          <p:nvPr/>
        </p:nvCxnSpPr>
        <p:spPr bwMode="auto">
          <a:xfrm rot="16200000" flipH="1">
            <a:off x="5715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rot="5400000">
            <a:off x="13716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rot="16200000" flipH="1">
            <a:off x="16002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4"/>
            <a:endCxn id="9" idx="0"/>
          </p:cNvCxnSpPr>
          <p:nvPr/>
        </p:nvCxnSpPr>
        <p:spPr bwMode="auto">
          <a:xfrm rot="5400000">
            <a:off x="533400" y="3695700"/>
            <a:ext cx="8382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7" idx="4"/>
            <a:endCxn id="10" idx="0"/>
          </p:cNvCxnSpPr>
          <p:nvPr/>
        </p:nvCxnSpPr>
        <p:spPr bwMode="auto">
          <a:xfrm rot="16200000" flipH="1">
            <a:off x="1028700" y="3810000"/>
            <a:ext cx="8382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2514600" y="4419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3505200" y="4419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22860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27432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32766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37338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34" name="Straight Arrow Connector 33"/>
          <p:cNvCxnSpPr>
            <a:stCxn id="28" idx="4"/>
            <a:endCxn id="30" idx="0"/>
          </p:cNvCxnSpPr>
          <p:nvPr/>
        </p:nvCxnSpPr>
        <p:spPr bwMode="auto">
          <a:xfrm rot="5400000">
            <a:off x="24003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>
            <a:stCxn id="28" idx="4"/>
            <a:endCxn id="31" idx="0"/>
          </p:cNvCxnSpPr>
          <p:nvPr/>
        </p:nvCxnSpPr>
        <p:spPr bwMode="auto">
          <a:xfrm rot="16200000" flipH="1">
            <a:off x="26289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rot="5400000">
            <a:off x="34290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rot="16200000" flipH="1">
            <a:off x="36576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8" idx="4"/>
            <a:endCxn id="28" idx="0"/>
          </p:cNvCxnSpPr>
          <p:nvPr/>
        </p:nvCxnSpPr>
        <p:spPr bwMode="auto">
          <a:xfrm rot="5400000">
            <a:off x="2705100" y="3581400"/>
            <a:ext cx="838201" cy="838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8" idx="4"/>
            <a:endCxn id="29" idx="0"/>
          </p:cNvCxnSpPr>
          <p:nvPr/>
        </p:nvCxnSpPr>
        <p:spPr bwMode="auto">
          <a:xfrm rot="16200000" flipH="1">
            <a:off x="3200400" y="3924300"/>
            <a:ext cx="838201" cy="152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5257800" y="3200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543800" y="3200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5029200" y="4419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6019800" y="4419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48006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52578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57912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62484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51" name="Straight Arrow Connector 50"/>
          <p:cNvCxnSpPr>
            <a:stCxn id="45" idx="4"/>
            <a:endCxn id="47" idx="0"/>
          </p:cNvCxnSpPr>
          <p:nvPr/>
        </p:nvCxnSpPr>
        <p:spPr bwMode="auto">
          <a:xfrm rot="5400000">
            <a:off x="49149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>
            <a:stCxn id="45" idx="4"/>
            <a:endCxn id="48" idx="0"/>
          </p:cNvCxnSpPr>
          <p:nvPr/>
        </p:nvCxnSpPr>
        <p:spPr bwMode="auto">
          <a:xfrm rot="16200000" flipH="1">
            <a:off x="51435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 rot="5400000">
            <a:off x="59436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 rot="16200000" flipH="1">
            <a:off x="61722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43" idx="4"/>
            <a:endCxn id="45" idx="0"/>
          </p:cNvCxnSpPr>
          <p:nvPr/>
        </p:nvCxnSpPr>
        <p:spPr bwMode="auto">
          <a:xfrm rot="5400000">
            <a:off x="4914900" y="3886200"/>
            <a:ext cx="8382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Straight Arrow Connector 55"/>
          <p:cNvCxnSpPr>
            <a:stCxn id="43" idx="4"/>
            <a:endCxn id="46" idx="0"/>
          </p:cNvCxnSpPr>
          <p:nvPr/>
        </p:nvCxnSpPr>
        <p:spPr bwMode="auto">
          <a:xfrm rot="16200000" flipH="1">
            <a:off x="5410200" y="3619500"/>
            <a:ext cx="838200" cy="76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Oval 56"/>
          <p:cNvSpPr/>
          <p:nvPr/>
        </p:nvSpPr>
        <p:spPr bwMode="auto">
          <a:xfrm>
            <a:off x="7086600" y="4419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8229600" y="4419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68580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73152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80010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2" name="Oval 61"/>
          <p:cNvSpPr/>
          <p:nvPr/>
        </p:nvSpPr>
        <p:spPr bwMode="auto">
          <a:xfrm>
            <a:off x="84582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63" name="Straight Arrow Connector 62"/>
          <p:cNvCxnSpPr>
            <a:stCxn id="57" idx="4"/>
            <a:endCxn id="59" idx="0"/>
          </p:cNvCxnSpPr>
          <p:nvPr/>
        </p:nvCxnSpPr>
        <p:spPr bwMode="auto">
          <a:xfrm rot="5400000">
            <a:off x="69723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7" idx="4"/>
            <a:endCxn id="60" idx="0"/>
          </p:cNvCxnSpPr>
          <p:nvPr/>
        </p:nvCxnSpPr>
        <p:spPr bwMode="auto">
          <a:xfrm rot="16200000" flipH="1">
            <a:off x="72009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/>
          <p:nvPr/>
        </p:nvCxnSpPr>
        <p:spPr bwMode="auto">
          <a:xfrm rot="5400000">
            <a:off x="81534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 rot="16200000" flipH="1">
            <a:off x="83820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4" idx="4"/>
            <a:endCxn id="57" idx="0"/>
          </p:cNvCxnSpPr>
          <p:nvPr/>
        </p:nvCxnSpPr>
        <p:spPr bwMode="auto">
          <a:xfrm rot="5400000">
            <a:off x="7086600" y="3771900"/>
            <a:ext cx="838201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4" idx="4"/>
            <a:endCxn id="58" idx="0"/>
          </p:cNvCxnSpPr>
          <p:nvPr/>
        </p:nvCxnSpPr>
        <p:spPr bwMode="auto">
          <a:xfrm rot="16200000" flipH="1">
            <a:off x="7658100" y="36576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7" idx="7"/>
          </p:cNvCxnSpPr>
          <p:nvPr/>
        </p:nvCxnSpPr>
        <p:spPr bwMode="auto">
          <a:xfrm rot="5400000">
            <a:off x="1601554" y="24574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" idx="4"/>
            <a:endCxn id="8" idx="1"/>
          </p:cNvCxnSpPr>
          <p:nvPr/>
        </p:nvCxnSpPr>
        <p:spPr bwMode="auto">
          <a:xfrm rot="16200000" flipH="1">
            <a:off x="2609850" y="24574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endCxn id="43" idx="7"/>
          </p:cNvCxnSpPr>
          <p:nvPr/>
        </p:nvCxnSpPr>
        <p:spPr bwMode="auto">
          <a:xfrm rot="10800000" flipV="1">
            <a:off x="5583004" y="2667000"/>
            <a:ext cx="8939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endCxn id="44" idx="1"/>
          </p:cNvCxnSpPr>
          <p:nvPr/>
        </p:nvCxnSpPr>
        <p:spPr bwMode="auto">
          <a:xfrm>
            <a:off x="6477000" y="26670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12954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4" idx="4"/>
            <a:endCxn id="6" idx="2"/>
          </p:cNvCxnSpPr>
          <p:nvPr/>
        </p:nvCxnSpPr>
        <p:spPr bwMode="auto">
          <a:xfrm rot="16200000" flipH="1">
            <a:off x="5029200" y="12573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3254066" y="1809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1600200" y="2571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609600" y="3714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152400" y="47244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762000" y="47244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1425266" y="37338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1806266" y="47244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1196666" y="47244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2" name="Rectangle 81"/>
          <p:cNvSpPr/>
          <p:nvPr/>
        </p:nvSpPr>
        <p:spPr bwMode="auto">
          <a:xfrm>
            <a:off x="914400" y="5638800"/>
            <a:ext cx="7239000" cy="457200"/>
          </a:xfrm>
          <a:prstGeom prst="rect">
            <a:avLst/>
          </a:prstGeom>
          <a:solidFill>
            <a:srgbClr val="FF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Canonical if you fix variable order (i.e., use ordered BDT)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838200" y="6172200"/>
            <a:ext cx="7391400" cy="457200"/>
          </a:xfrm>
          <a:prstGeom prst="rect">
            <a:avLst/>
          </a:prstGeom>
          <a:solidFill>
            <a:srgbClr val="FF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But still exponential in # of variables. Let’s try to fix this.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Reduced Ordered BDD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Conceptually, a ROBDD is obtained from an ordered BDT (OBDT) by eliminating redundant sub-diagrams and nodes</a:t>
            </a:r>
          </a:p>
          <a:p>
            <a:endParaRPr lang="en-US" dirty="0" smtClean="0"/>
          </a:p>
          <a:p>
            <a:r>
              <a:rPr lang="en-US" dirty="0" smtClean="0"/>
              <a:t>Start with OBDT and repeatedly apply the following two operations as long as possible:</a:t>
            </a:r>
          </a:p>
          <a:p>
            <a:pPr marL="741363" lvl="1" indent="-457200">
              <a:buFont typeface="+mj-lt"/>
              <a:buAutoNum type="arabicPeriod"/>
            </a:pPr>
            <a:r>
              <a:rPr lang="en-US" dirty="0" smtClean="0"/>
              <a:t>Eliminate duplicate sub-diagrams. Keep a single copy. Redirect edges into the eliminated duplicates into this single copy.</a:t>
            </a:r>
          </a:p>
          <a:p>
            <a:pPr marL="741363" lvl="1" indent="-457200">
              <a:buFont typeface="+mj-lt"/>
              <a:buAutoNum type="arabicPeriod"/>
            </a:pPr>
            <a:r>
              <a:rPr lang="en-US" dirty="0" smtClean="0"/>
              <a:t>Eliminate redundant nodes. Whenever low(v) = high(v), remove v and redirect edges into v to low(v).</a:t>
            </a:r>
          </a:p>
          <a:p>
            <a:pPr marL="741363" lvl="1" indent="-457200"/>
            <a:r>
              <a:rPr lang="en-US" dirty="0" smtClean="0"/>
              <a:t>Why does this terminate?</a:t>
            </a:r>
          </a:p>
          <a:p>
            <a:pPr marL="741363" lvl="1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/>
            <a:r>
              <a:rPr lang="en-US" dirty="0" smtClean="0"/>
              <a:t>ROBDD is often exponentially smaller than the corresponding OBDT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OBDT to ROBDD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066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352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7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447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286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858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2192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6764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6" name="Straight Arrow Connector 15"/>
          <p:cNvCxnSpPr>
            <a:stCxn id="9" idx="4"/>
            <a:endCxn id="11" idx="0"/>
          </p:cNvCxnSpPr>
          <p:nvPr/>
        </p:nvCxnSpPr>
        <p:spPr bwMode="auto">
          <a:xfrm rot="5400000">
            <a:off x="-76199" y="4838699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9" idx="4"/>
            <a:endCxn id="12" idx="0"/>
          </p:cNvCxnSpPr>
          <p:nvPr/>
        </p:nvCxnSpPr>
        <p:spPr bwMode="auto">
          <a:xfrm rot="16200000" flipH="1">
            <a:off x="152401" y="4838699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endCxn id="13" idx="0"/>
          </p:cNvCxnSpPr>
          <p:nvPr/>
        </p:nvCxnSpPr>
        <p:spPr bwMode="auto">
          <a:xfrm rot="5400000">
            <a:off x="933451" y="4819649"/>
            <a:ext cx="1219199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endCxn id="14" idx="0"/>
          </p:cNvCxnSpPr>
          <p:nvPr/>
        </p:nvCxnSpPr>
        <p:spPr bwMode="auto">
          <a:xfrm rot="16200000" flipH="1">
            <a:off x="1162051" y="4857749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4"/>
            <a:endCxn id="9" idx="0"/>
          </p:cNvCxnSpPr>
          <p:nvPr/>
        </p:nvCxnSpPr>
        <p:spPr bwMode="auto">
          <a:xfrm rot="5400000">
            <a:off x="533400" y="3238500"/>
            <a:ext cx="8382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7" idx="4"/>
            <a:endCxn id="10" idx="0"/>
          </p:cNvCxnSpPr>
          <p:nvPr/>
        </p:nvCxnSpPr>
        <p:spPr bwMode="auto">
          <a:xfrm rot="16200000" flipH="1">
            <a:off x="1028700" y="3352800"/>
            <a:ext cx="8382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2514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35052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22860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2743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32766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3733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34" name="Straight Arrow Connector 33"/>
          <p:cNvCxnSpPr>
            <a:stCxn id="28" idx="4"/>
            <a:endCxn id="30" idx="0"/>
          </p:cNvCxnSpPr>
          <p:nvPr/>
        </p:nvCxnSpPr>
        <p:spPr bwMode="auto">
          <a:xfrm rot="5400000">
            <a:off x="1981201" y="4838700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>
            <a:stCxn id="28" idx="4"/>
            <a:endCxn id="31" idx="0"/>
          </p:cNvCxnSpPr>
          <p:nvPr/>
        </p:nvCxnSpPr>
        <p:spPr bwMode="auto">
          <a:xfrm rot="16200000" flipH="1">
            <a:off x="2209801" y="4838700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endCxn id="32" idx="0"/>
          </p:cNvCxnSpPr>
          <p:nvPr/>
        </p:nvCxnSpPr>
        <p:spPr bwMode="auto">
          <a:xfrm rot="5400000">
            <a:off x="2990851" y="4819650"/>
            <a:ext cx="1219199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endCxn id="33" idx="0"/>
          </p:cNvCxnSpPr>
          <p:nvPr/>
        </p:nvCxnSpPr>
        <p:spPr bwMode="auto">
          <a:xfrm rot="16200000" flipH="1">
            <a:off x="3219451" y="4857750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8" idx="4"/>
            <a:endCxn id="28" idx="0"/>
          </p:cNvCxnSpPr>
          <p:nvPr/>
        </p:nvCxnSpPr>
        <p:spPr bwMode="auto">
          <a:xfrm rot="5400000">
            <a:off x="2705100" y="3124200"/>
            <a:ext cx="838201" cy="838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8" idx="4"/>
            <a:endCxn id="29" idx="0"/>
          </p:cNvCxnSpPr>
          <p:nvPr/>
        </p:nvCxnSpPr>
        <p:spPr bwMode="auto">
          <a:xfrm rot="16200000" flipH="1">
            <a:off x="3200400" y="3467100"/>
            <a:ext cx="838201" cy="152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5257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5029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6019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48006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52578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57912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62484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51" name="Straight Arrow Connector 50"/>
          <p:cNvCxnSpPr>
            <a:stCxn id="45" idx="4"/>
            <a:endCxn id="47" idx="0"/>
          </p:cNvCxnSpPr>
          <p:nvPr/>
        </p:nvCxnSpPr>
        <p:spPr bwMode="auto">
          <a:xfrm rot="5400000">
            <a:off x="4495801" y="4838699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>
            <a:stCxn id="45" idx="4"/>
            <a:endCxn id="48" idx="0"/>
          </p:cNvCxnSpPr>
          <p:nvPr/>
        </p:nvCxnSpPr>
        <p:spPr bwMode="auto">
          <a:xfrm rot="16200000" flipH="1">
            <a:off x="4724401" y="4838699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>
            <a:endCxn id="49" idx="0"/>
          </p:cNvCxnSpPr>
          <p:nvPr/>
        </p:nvCxnSpPr>
        <p:spPr bwMode="auto">
          <a:xfrm rot="5400000">
            <a:off x="5505451" y="4819649"/>
            <a:ext cx="1219199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endCxn id="50" idx="0"/>
          </p:cNvCxnSpPr>
          <p:nvPr/>
        </p:nvCxnSpPr>
        <p:spPr bwMode="auto">
          <a:xfrm rot="16200000" flipH="1">
            <a:off x="5734051" y="4857749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43" idx="4"/>
            <a:endCxn id="45" idx="0"/>
          </p:cNvCxnSpPr>
          <p:nvPr/>
        </p:nvCxnSpPr>
        <p:spPr bwMode="auto">
          <a:xfrm rot="5400000">
            <a:off x="4914900" y="3429000"/>
            <a:ext cx="8382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Straight Arrow Connector 55"/>
          <p:cNvCxnSpPr>
            <a:stCxn id="43" idx="4"/>
            <a:endCxn id="46" idx="0"/>
          </p:cNvCxnSpPr>
          <p:nvPr/>
        </p:nvCxnSpPr>
        <p:spPr bwMode="auto">
          <a:xfrm rot="16200000" flipH="1">
            <a:off x="5410200" y="3162300"/>
            <a:ext cx="838200" cy="76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Oval 56"/>
          <p:cNvSpPr/>
          <p:nvPr/>
        </p:nvSpPr>
        <p:spPr bwMode="auto">
          <a:xfrm>
            <a:off x="7086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8229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68580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7315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80010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2" name="Oval 61"/>
          <p:cNvSpPr/>
          <p:nvPr/>
        </p:nvSpPr>
        <p:spPr bwMode="auto">
          <a:xfrm>
            <a:off x="8458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63" name="Straight Arrow Connector 62"/>
          <p:cNvCxnSpPr>
            <a:stCxn id="57" idx="4"/>
            <a:endCxn id="59" idx="0"/>
          </p:cNvCxnSpPr>
          <p:nvPr/>
        </p:nvCxnSpPr>
        <p:spPr bwMode="auto">
          <a:xfrm rot="5400000">
            <a:off x="6553201" y="4838700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7" idx="4"/>
            <a:endCxn id="60" idx="0"/>
          </p:cNvCxnSpPr>
          <p:nvPr/>
        </p:nvCxnSpPr>
        <p:spPr bwMode="auto">
          <a:xfrm rot="16200000" flipH="1">
            <a:off x="6781801" y="4838700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endCxn id="61" idx="0"/>
          </p:cNvCxnSpPr>
          <p:nvPr/>
        </p:nvCxnSpPr>
        <p:spPr bwMode="auto">
          <a:xfrm rot="5400000">
            <a:off x="7715251" y="4819650"/>
            <a:ext cx="1219199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endCxn id="62" idx="0"/>
          </p:cNvCxnSpPr>
          <p:nvPr/>
        </p:nvCxnSpPr>
        <p:spPr bwMode="auto">
          <a:xfrm rot="16200000" flipH="1">
            <a:off x="7943851" y="4857750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4" idx="4"/>
            <a:endCxn id="57" idx="0"/>
          </p:cNvCxnSpPr>
          <p:nvPr/>
        </p:nvCxnSpPr>
        <p:spPr bwMode="auto">
          <a:xfrm rot="5400000">
            <a:off x="7086600" y="3314700"/>
            <a:ext cx="838201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4" idx="4"/>
            <a:endCxn id="58" idx="0"/>
          </p:cNvCxnSpPr>
          <p:nvPr/>
        </p:nvCxnSpPr>
        <p:spPr bwMode="auto">
          <a:xfrm rot="16200000" flipH="1">
            <a:off x="7658100" y="32004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7" idx="7"/>
          </p:cNvCxnSpPr>
          <p:nvPr/>
        </p:nvCxnSpPr>
        <p:spPr bwMode="auto">
          <a:xfrm rot="5400000">
            <a:off x="1601554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" idx="4"/>
            <a:endCxn id="8" idx="1"/>
          </p:cNvCxnSpPr>
          <p:nvPr/>
        </p:nvCxnSpPr>
        <p:spPr bwMode="auto">
          <a:xfrm rot="16200000" flipH="1">
            <a:off x="2609850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endCxn id="43" idx="7"/>
          </p:cNvCxnSpPr>
          <p:nvPr/>
        </p:nvCxnSpPr>
        <p:spPr bwMode="auto">
          <a:xfrm rot="10800000" flipV="1">
            <a:off x="5583004" y="2209800"/>
            <a:ext cx="8939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endCxn id="44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4" idx="4"/>
            <a:endCxn id="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 bwMode="auto">
          <a:xfrm>
            <a:off x="3200400" y="5410200"/>
            <a:ext cx="990600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OBDT to ROBDD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066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352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7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447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286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858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2192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6764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6" name="Straight Arrow Connector 15"/>
          <p:cNvCxnSpPr>
            <a:stCxn id="9" idx="4"/>
            <a:endCxn id="11" idx="0"/>
          </p:cNvCxnSpPr>
          <p:nvPr/>
        </p:nvCxnSpPr>
        <p:spPr bwMode="auto">
          <a:xfrm rot="5400000">
            <a:off x="-76199" y="4838699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9" idx="4"/>
            <a:endCxn id="12" idx="0"/>
          </p:cNvCxnSpPr>
          <p:nvPr/>
        </p:nvCxnSpPr>
        <p:spPr bwMode="auto">
          <a:xfrm rot="16200000" flipH="1">
            <a:off x="152401" y="4838699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endCxn id="13" idx="0"/>
          </p:cNvCxnSpPr>
          <p:nvPr/>
        </p:nvCxnSpPr>
        <p:spPr bwMode="auto">
          <a:xfrm rot="5400000">
            <a:off x="933451" y="4819649"/>
            <a:ext cx="1219199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endCxn id="14" idx="0"/>
          </p:cNvCxnSpPr>
          <p:nvPr/>
        </p:nvCxnSpPr>
        <p:spPr bwMode="auto">
          <a:xfrm rot="16200000" flipH="1">
            <a:off x="1162051" y="4857749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4"/>
            <a:endCxn id="9" idx="0"/>
          </p:cNvCxnSpPr>
          <p:nvPr/>
        </p:nvCxnSpPr>
        <p:spPr bwMode="auto">
          <a:xfrm rot="5400000">
            <a:off x="533400" y="3238500"/>
            <a:ext cx="8382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7" idx="4"/>
            <a:endCxn id="10" idx="0"/>
          </p:cNvCxnSpPr>
          <p:nvPr/>
        </p:nvCxnSpPr>
        <p:spPr bwMode="auto">
          <a:xfrm rot="16200000" flipH="1">
            <a:off x="1028700" y="3352800"/>
            <a:ext cx="8382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2514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35052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22860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2743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3276600" y="5562600"/>
            <a:ext cx="381000" cy="381000"/>
          </a:xfrm>
          <a:prstGeom prst="ellipse">
            <a:avLst/>
          </a:prstGeom>
          <a:solidFill>
            <a:schemeClr val="accent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3733800" y="5562600"/>
            <a:ext cx="381000" cy="381000"/>
          </a:xfrm>
          <a:prstGeom prst="ellipse">
            <a:avLst/>
          </a:prstGeom>
          <a:solidFill>
            <a:schemeClr val="accent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34" name="Straight Arrow Connector 33"/>
          <p:cNvCxnSpPr>
            <a:stCxn id="28" idx="4"/>
            <a:endCxn id="30" idx="0"/>
          </p:cNvCxnSpPr>
          <p:nvPr/>
        </p:nvCxnSpPr>
        <p:spPr bwMode="auto">
          <a:xfrm rot="5400000">
            <a:off x="1981201" y="4838700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>
            <a:stCxn id="28" idx="4"/>
            <a:endCxn id="31" idx="0"/>
          </p:cNvCxnSpPr>
          <p:nvPr/>
        </p:nvCxnSpPr>
        <p:spPr bwMode="auto">
          <a:xfrm rot="16200000" flipH="1">
            <a:off x="2209801" y="4838700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endCxn id="32" idx="0"/>
          </p:cNvCxnSpPr>
          <p:nvPr/>
        </p:nvCxnSpPr>
        <p:spPr bwMode="auto">
          <a:xfrm rot="5400000">
            <a:off x="2990851" y="4819650"/>
            <a:ext cx="1219199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endCxn id="33" idx="0"/>
          </p:cNvCxnSpPr>
          <p:nvPr/>
        </p:nvCxnSpPr>
        <p:spPr bwMode="auto">
          <a:xfrm rot="16200000" flipH="1">
            <a:off x="3219451" y="4857750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8" idx="4"/>
            <a:endCxn id="28" idx="0"/>
          </p:cNvCxnSpPr>
          <p:nvPr/>
        </p:nvCxnSpPr>
        <p:spPr bwMode="auto">
          <a:xfrm rot="5400000">
            <a:off x="2705100" y="3124200"/>
            <a:ext cx="838201" cy="838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8" idx="4"/>
            <a:endCxn id="29" idx="0"/>
          </p:cNvCxnSpPr>
          <p:nvPr/>
        </p:nvCxnSpPr>
        <p:spPr bwMode="auto">
          <a:xfrm rot="16200000" flipH="1">
            <a:off x="3200400" y="3467100"/>
            <a:ext cx="838201" cy="152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5257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5029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6019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48006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52578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57912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62484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51" name="Straight Arrow Connector 50"/>
          <p:cNvCxnSpPr>
            <a:stCxn id="45" idx="4"/>
            <a:endCxn id="47" idx="0"/>
          </p:cNvCxnSpPr>
          <p:nvPr/>
        </p:nvCxnSpPr>
        <p:spPr bwMode="auto">
          <a:xfrm rot="5400000">
            <a:off x="4495801" y="4838699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>
            <a:stCxn id="45" idx="4"/>
            <a:endCxn id="48" idx="0"/>
          </p:cNvCxnSpPr>
          <p:nvPr/>
        </p:nvCxnSpPr>
        <p:spPr bwMode="auto">
          <a:xfrm rot="16200000" flipH="1">
            <a:off x="4724401" y="4838699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>
            <a:endCxn id="49" idx="0"/>
          </p:cNvCxnSpPr>
          <p:nvPr/>
        </p:nvCxnSpPr>
        <p:spPr bwMode="auto">
          <a:xfrm rot="5400000">
            <a:off x="5505451" y="4819649"/>
            <a:ext cx="1219199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endCxn id="50" idx="0"/>
          </p:cNvCxnSpPr>
          <p:nvPr/>
        </p:nvCxnSpPr>
        <p:spPr bwMode="auto">
          <a:xfrm rot="16200000" flipH="1">
            <a:off x="5734051" y="4857749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43" idx="4"/>
            <a:endCxn id="45" idx="0"/>
          </p:cNvCxnSpPr>
          <p:nvPr/>
        </p:nvCxnSpPr>
        <p:spPr bwMode="auto">
          <a:xfrm rot="5400000">
            <a:off x="4914900" y="3429000"/>
            <a:ext cx="8382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Straight Arrow Connector 55"/>
          <p:cNvCxnSpPr>
            <a:stCxn id="43" idx="4"/>
            <a:endCxn id="46" idx="0"/>
          </p:cNvCxnSpPr>
          <p:nvPr/>
        </p:nvCxnSpPr>
        <p:spPr bwMode="auto">
          <a:xfrm rot="16200000" flipH="1">
            <a:off x="5410200" y="3162300"/>
            <a:ext cx="838200" cy="76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Oval 56"/>
          <p:cNvSpPr/>
          <p:nvPr/>
        </p:nvSpPr>
        <p:spPr bwMode="auto">
          <a:xfrm>
            <a:off x="7086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8229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68580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7315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80010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2" name="Oval 61"/>
          <p:cNvSpPr/>
          <p:nvPr/>
        </p:nvSpPr>
        <p:spPr bwMode="auto">
          <a:xfrm>
            <a:off x="8458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63" name="Straight Arrow Connector 62"/>
          <p:cNvCxnSpPr>
            <a:stCxn id="57" idx="4"/>
            <a:endCxn id="59" idx="0"/>
          </p:cNvCxnSpPr>
          <p:nvPr/>
        </p:nvCxnSpPr>
        <p:spPr bwMode="auto">
          <a:xfrm rot="5400000">
            <a:off x="6553201" y="4838700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7" idx="4"/>
            <a:endCxn id="60" idx="0"/>
          </p:cNvCxnSpPr>
          <p:nvPr/>
        </p:nvCxnSpPr>
        <p:spPr bwMode="auto">
          <a:xfrm rot="16200000" flipH="1">
            <a:off x="6781801" y="4838700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endCxn id="61" idx="0"/>
          </p:cNvCxnSpPr>
          <p:nvPr/>
        </p:nvCxnSpPr>
        <p:spPr bwMode="auto">
          <a:xfrm rot="5400000">
            <a:off x="7715251" y="4819650"/>
            <a:ext cx="1219199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endCxn id="62" idx="0"/>
          </p:cNvCxnSpPr>
          <p:nvPr/>
        </p:nvCxnSpPr>
        <p:spPr bwMode="auto">
          <a:xfrm rot="16200000" flipH="1">
            <a:off x="7943851" y="4857750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4" idx="4"/>
            <a:endCxn id="57" idx="0"/>
          </p:cNvCxnSpPr>
          <p:nvPr/>
        </p:nvCxnSpPr>
        <p:spPr bwMode="auto">
          <a:xfrm rot="5400000">
            <a:off x="7086600" y="3314700"/>
            <a:ext cx="838201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4" idx="4"/>
            <a:endCxn id="58" idx="0"/>
          </p:cNvCxnSpPr>
          <p:nvPr/>
        </p:nvCxnSpPr>
        <p:spPr bwMode="auto">
          <a:xfrm rot="16200000" flipH="1">
            <a:off x="7658100" y="32004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7" idx="7"/>
          </p:cNvCxnSpPr>
          <p:nvPr/>
        </p:nvCxnSpPr>
        <p:spPr bwMode="auto">
          <a:xfrm rot="5400000">
            <a:off x="1601554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" idx="4"/>
            <a:endCxn id="8" idx="1"/>
          </p:cNvCxnSpPr>
          <p:nvPr/>
        </p:nvCxnSpPr>
        <p:spPr bwMode="auto">
          <a:xfrm rot="16200000" flipH="1">
            <a:off x="2609850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endCxn id="43" idx="7"/>
          </p:cNvCxnSpPr>
          <p:nvPr/>
        </p:nvCxnSpPr>
        <p:spPr bwMode="auto">
          <a:xfrm rot="10800000" flipV="1">
            <a:off x="5583004" y="2209800"/>
            <a:ext cx="8939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endCxn id="44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4" idx="4"/>
            <a:endCxn id="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1" name="Rounded Rectangular Callout 70"/>
          <p:cNvSpPr/>
          <p:nvPr/>
        </p:nvSpPr>
        <p:spPr bwMode="auto">
          <a:xfrm>
            <a:off x="3952763" y="3216521"/>
            <a:ext cx="1152637" cy="408623"/>
          </a:xfrm>
          <a:prstGeom prst="wedgeRoundRectCallout">
            <a:avLst>
              <a:gd name="adj1" fmla="val -70953"/>
              <a:gd name="adj2" fmla="val 474859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Duplicate sub-diagra</a:t>
            </a:r>
            <a:r>
              <a:rPr lang="en-US" sz="1200" dirty="0" smtClean="0"/>
              <a:t>m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OBDT to ROBDD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066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352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7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447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286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858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2192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6764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6" name="Straight Arrow Connector 15"/>
          <p:cNvCxnSpPr>
            <a:stCxn id="9" idx="4"/>
            <a:endCxn id="11" idx="0"/>
          </p:cNvCxnSpPr>
          <p:nvPr/>
        </p:nvCxnSpPr>
        <p:spPr bwMode="auto">
          <a:xfrm rot="5400000">
            <a:off x="-76199" y="4838699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9" idx="4"/>
            <a:endCxn id="12" idx="0"/>
          </p:cNvCxnSpPr>
          <p:nvPr/>
        </p:nvCxnSpPr>
        <p:spPr bwMode="auto">
          <a:xfrm rot="16200000" flipH="1">
            <a:off x="152401" y="4838699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endCxn id="13" idx="0"/>
          </p:cNvCxnSpPr>
          <p:nvPr/>
        </p:nvCxnSpPr>
        <p:spPr bwMode="auto">
          <a:xfrm rot="5400000">
            <a:off x="933451" y="4819649"/>
            <a:ext cx="1219199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endCxn id="14" idx="0"/>
          </p:cNvCxnSpPr>
          <p:nvPr/>
        </p:nvCxnSpPr>
        <p:spPr bwMode="auto">
          <a:xfrm rot="16200000" flipH="1">
            <a:off x="1162051" y="4857749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4"/>
            <a:endCxn id="9" idx="0"/>
          </p:cNvCxnSpPr>
          <p:nvPr/>
        </p:nvCxnSpPr>
        <p:spPr bwMode="auto">
          <a:xfrm rot="5400000">
            <a:off x="533400" y="3238500"/>
            <a:ext cx="8382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7" idx="4"/>
            <a:endCxn id="10" idx="0"/>
          </p:cNvCxnSpPr>
          <p:nvPr/>
        </p:nvCxnSpPr>
        <p:spPr bwMode="auto">
          <a:xfrm rot="16200000" flipH="1">
            <a:off x="1028700" y="3352800"/>
            <a:ext cx="8382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2514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35052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22860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2743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3733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34" name="Straight Arrow Connector 33"/>
          <p:cNvCxnSpPr>
            <a:stCxn id="28" idx="4"/>
            <a:endCxn id="30" idx="0"/>
          </p:cNvCxnSpPr>
          <p:nvPr/>
        </p:nvCxnSpPr>
        <p:spPr bwMode="auto">
          <a:xfrm rot="5400000">
            <a:off x="1981201" y="4838700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>
            <a:stCxn id="28" idx="4"/>
            <a:endCxn id="31" idx="0"/>
          </p:cNvCxnSpPr>
          <p:nvPr/>
        </p:nvCxnSpPr>
        <p:spPr bwMode="auto">
          <a:xfrm rot="16200000" flipH="1">
            <a:off x="2209801" y="4838700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endCxn id="33" idx="0"/>
          </p:cNvCxnSpPr>
          <p:nvPr/>
        </p:nvCxnSpPr>
        <p:spPr bwMode="auto">
          <a:xfrm rot="16200000" flipH="1">
            <a:off x="3219451" y="4857750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8" idx="4"/>
            <a:endCxn id="28" idx="0"/>
          </p:cNvCxnSpPr>
          <p:nvPr/>
        </p:nvCxnSpPr>
        <p:spPr bwMode="auto">
          <a:xfrm rot="5400000">
            <a:off x="2705100" y="3124200"/>
            <a:ext cx="838201" cy="838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8" idx="4"/>
            <a:endCxn id="29" idx="0"/>
          </p:cNvCxnSpPr>
          <p:nvPr/>
        </p:nvCxnSpPr>
        <p:spPr bwMode="auto">
          <a:xfrm rot="16200000" flipH="1">
            <a:off x="3200400" y="3467100"/>
            <a:ext cx="838201" cy="152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5257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5029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6019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48006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52578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57912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62484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51" name="Straight Arrow Connector 50"/>
          <p:cNvCxnSpPr>
            <a:stCxn id="45" idx="4"/>
            <a:endCxn id="47" idx="0"/>
          </p:cNvCxnSpPr>
          <p:nvPr/>
        </p:nvCxnSpPr>
        <p:spPr bwMode="auto">
          <a:xfrm rot="5400000">
            <a:off x="4495801" y="4838699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>
            <a:stCxn id="45" idx="4"/>
            <a:endCxn id="48" idx="0"/>
          </p:cNvCxnSpPr>
          <p:nvPr/>
        </p:nvCxnSpPr>
        <p:spPr bwMode="auto">
          <a:xfrm rot="16200000" flipH="1">
            <a:off x="4724401" y="4838699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>
            <a:endCxn id="49" idx="0"/>
          </p:cNvCxnSpPr>
          <p:nvPr/>
        </p:nvCxnSpPr>
        <p:spPr bwMode="auto">
          <a:xfrm rot="5400000">
            <a:off x="5505451" y="4819649"/>
            <a:ext cx="1219199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endCxn id="50" idx="0"/>
          </p:cNvCxnSpPr>
          <p:nvPr/>
        </p:nvCxnSpPr>
        <p:spPr bwMode="auto">
          <a:xfrm rot="16200000" flipH="1">
            <a:off x="5734051" y="4857749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43" idx="4"/>
            <a:endCxn id="45" idx="0"/>
          </p:cNvCxnSpPr>
          <p:nvPr/>
        </p:nvCxnSpPr>
        <p:spPr bwMode="auto">
          <a:xfrm rot="5400000">
            <a:off x="4914900" y="3429000"/>
            <a:ext cx="8382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Straight Arrow Connector 55"/>
          <p:cNvCxnSpPr>
            <a:stCxn id="43" idx="4"/>
            <a:endCxn id="46" idx="0"/>
          </p:cNvCxnSpPr>
          <p:nvPr/>
        </p:nvCxnSpPr>
        <p:spPr bwMode="auto">
          <a:xfrm rot="16200000" flipH="1">
            <a:off x="5410200" y="3162300"/>
            <a:ext cx="838200" cy="76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Oval 56"/>
          <p:cNvSpPr/>
          <p:nvPr/>
        </p:nvSpPr>
        <p:spPr bwMode="auto">
          <a:xfrm>
            <a:off x="7086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8229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68580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7315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80010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2" name="Oval 61"/>
          <p:cNvSpPr/>
          <p:nvPr/>
        </p:nvSpPr>
        <p:spPr bwMode="auto">
          <a:xfrm>
            <a:off x="8458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63" name="Straight Arrow Connector 62"/>
          <p:cNvCxnSpPr>
            <a:stCxn id="57" idx="4"/>
            <a:endCxn id="59" idx="0"/>
          </p:cNvCxnSpPr>
          <p:nvPr/>
        </p:nvCxnSpPr>
        <p:spPr bwMode="auto">
          <a:xfrm rot="5400000">
            <a:off x="6553201" y="4838700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7" idx="4"/>
            <a:endCxn id="60" idx="0"/>
          </p:cNvCxnSpPr>
          <p:nvPr/>
        </p:nvCxnSpPr>
        <p:spPr bwMode="auto">
          <a:xfrm rot="16200000" flipH="1">
            <a:off x="6781801" y="4838700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endCxn id="61" idx="0"/>
          </p:cNvCxnSpPr>
          <p:nvPr/>
        </p:nvCxnSpPr>
        <p:spPr bwMode="auto">
          <a:xfrm rot="5400000">
            <a:off x="7715251" y="4819650"/>
            <a:ext cx="1219199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endCxn id="62" idx="0"/>
          </p:cNvCxnSpPr>
          <p:nvPr/>
        </p:nvCxnSpPr>
        <p:spPr bwMode="auto">
          <a:xfrm rot="16200000" flipH="1">
            <a:off x="7943851" y="4857750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4" idx="4"/>
            <a:endCxn id="57" idx="0"/>
          </p:cNvCxnSpPr>
          <p:nvPr/>
        </p:nvCxnSpPr>
        <p:spPr bwMode="auto">
          <a:xfrm rot="5400000">
            <a:off x="7086600" y="3314700"/>
            <a:ext cx="838201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4" idx="4"/>
            <a:endCxn id="58" idx="0"/>
          </p:cNvCxnSpPr>
          <p:nvPr/>
        </p:nvCxnSpPr>
        <p:spPr bwMode="auto">
          <a:xfrm rot="16200000" flipH="1">
            <a:off x="7658100" y="32004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7" idx="7"/>
          </p:cNvCxnSpPr>
          <p:nvPr/>
        </p:nvCxnSpPr>
        <p:spPr bwMode="auto">
          <a:xfrm rot="5400000">
            <a:off x="1601554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" idx="4"/>
            <a:endCxn id="8" idx="1"/>
          </p:cNvCxnSpPr>
          <p:nvPr/>
        </p:nvCxnSpPr>
        <p:spPr bwMode="auto">
          <a:xfrm rot="16200000" flipH="1">
            <a:off x="2609850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endCxn id="43" idx="7"/>
          </p:cNvCxnSpPr>
          <p:nvPr/>
        </p:nvCxnSpPr>
        <p:spPr bwMode="auto">
          <a:xfrm rot="10800000" flipV="1">
            <a:off x="5583004" y="2209800"/>
            <a:ext cx="8939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endCxn id="44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4" idx="4"/>
            <a:endCxn id="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OBDT to ROBDD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066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352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7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447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286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858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2192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6764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6" name="Straight Arrow Connector 15"/>
          <p:cNvCxnSpPr>
            <a:stCxn id="9" idx="4"/>
            <a:endCxn id="11" idx="0"/>
          </p:cNvCxnSpPr>
          <p:nvPr/>
        </p:nvCxnSpPr>
        <p:spPr bwMode="auto">
          <a:xfrm rot="5400000">
            <a:off x="-76199" y="4838699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9" idx="4"/>
            <a:endCxn id="12" idx="0"/>
          </p:cNvCxnSpPr>
          <p:nvPr/>
        </p:nvCxnSpPr>
        <p:spPr bwMode="auto">
          <a:xfrm rot="16200000" flipH="1">
            <a:off x="152401" y="4838699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endCxn id="13" idx="0"/>
          </p:cNvCxnSpPr>
          <p:nvPr/>
        </p:nvCxnSpPr>
        <p:spPr bwMode="auto">
          <a:xfrm rot="5400000">
            <a:off x="933451" y="4819649"/>
            <a:ext cx="1219199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endCxn id="14" idx="0"/>
          </p:cNvCxnSpPr>
          <p:nvPr/>
        </p:nvCxnSpPr>
        <p:spPr bwMode="auto">
          <a:xfrm rot="16200000" flipH="1">
            <a:off x="1162051" y="4857749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4"/>
            <a:endCxn id="9" idx="0"/>
          </p:cNvCxnSpPr>
          <p:nvPr/>
        </p:nvCxnSpPr>
        <p:spPr bwMode="auto">
          <a:xfrm rot="5400000">
            <a:off x="533400" y="3238500"/>
            <a:ext cx="8382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7" idx="4"/>
            <a:endCxn id="10" idx="0"/>
          </p:cNvCxnSpPr>
          <p:nvPr/>
        </p:nvCxnSpPr>
        <p:spPr bwMode="auto">
          <a:xfrm rot="16200000" flipH="1">
            <a:off x="1028700" y="3352800"/>
            <a:ext cx="8382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2514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35052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22860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2743200" y="5562600"/>
            <a:ext cx="381000" cy="381000"/>
          </a:xfrm>
          <a:prstGeom prst="ellipse">
            <a:avLst/>
          </a:prstGeom>
          <a:solidFill>
            <a:schemeClr val="accent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3733800" y="5562600"/>
            <a:ext cx="381000" cy="381000"/>
          </a:xfrm>
          <a:prstGeom prst="ellipse">
            <a:avLst/>
          </a:prstGeom>
          <a:solidFill>
            <a:schemeClr val="accent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34" name="Straight Arrow Connector 33"/>
          <p:cNvCxnSpPr>
            <a:stCxn id="28" idx="4"/>
            <a:endCxn id="30" idx="0"/>
          </p:cNvCxnSpPr>
          <p:nvPr/>
        </p:nvCxnSpPr>
        <p:spPr bwMode="auto">
          <a:xfrm rot="5400000">
            <a:off x="1981201" y="4838700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>
            <a:stCxn id="28" idx="4"/>
            <a:endCxn id="31" idx="0"/>
          </p:cNvCxnSpPr>
          <p:nvPr/>
        </p:nvCxnSpPr>
        <p:spPr bwMode="auto">
          <a:xfrm rot="16200000" flipH="1">
            <a:off x="2209801" y="4838700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endCxn id="33" idx="0"/>
          </p:cNvCxnSpPr>
          <p:nvPr/>
        </p:nvCxnSpPr>
        <p:spPr bwMode="auto">
          <a:xfrm rot="16200000" flipH="1">
            <a:off x="3219451" y="4857750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8" idx="4"/>
            <a:endCxn id="28" idx="0"/>
          </p:cNvCxnSpPr>
          <p:nvPr/>
        </p:nvCxnSpPr>
        <p:spPr bwMode="auto">
          <a:xfrm rot="5400000">
            <a:off x="2705100" y="3124200"/>
            <a:ext cx="838201" cy="838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8" idx="4"/>
            <a:endCxn id="29" idx="0"/>
          </p:cNvCxnSpPr>
          <p:nvPr/>
        </p:nvCxnSpPr>
        <p:spPr bwMode="auto">
          <a:xfrm rot="16200000" flipH="1">
            <a:off x="3200400" y="3467100"/>
            <a:ext cx="838201" cy="152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5257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5029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6019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48006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52578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57912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62484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51" name="Straight Arrow Connector 50"/>
          <p:cNvCxnSpPr>
            <a:stCxn id="45" idx="4"/>
            <a:endCxn id="47" idx="0"/>
          </p:cNvCxnSpPr>
          <p:nvPr/>
        </p:nvCxnSpPr>
        <p:spPr bwMode="auto">
          <a:xfrm rot="5400000">
            <a:off x="4495801" y="4838699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>
            <a:stCxn id="45" idx="4"/>
            <a:endCxn id="48" idx="0"/>
          </p:cNvCxnSpPr>
          <p:nvPr/>
        </p:nvCxnSpPr>
        <p:spPr bwMode="auto">
          <a:xfrm rot="16200000" flipH="1">
            <a:off x="4724401" y="4838699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>
            <a:endCxn id="49" idx="0"/>
          </p:cNvCxnSpPr>
          <p:nvPr/>
        </p:nvCxnSpPr>
        <p:spPr bwMode="auto">
          <a:xfrm rot="5400000">
            <a:off x="5505451" y="4819649"/>
            <a:ext cx="1219199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endCxn id="50" idx="0"/>
          </p:cNvCxnSpPr>
          <p:nvPr/>
        </p:nvCxnSpPr>
        <p:spPr bwMode="auto">
          <a:xfrm rot="16200000" flipH="1">
            <a:off x="5734051" y="4857749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43" idx="4"/>
            <a:endCxn id="45" idx="0"/>
          </p:cNvCxnSpPr>
          <p:nvPr/>
        </p:nvCxnSpPr>
        <p:spPr bwMode="auto">
          <a:xfrm rot="5400000">
            <a:off x="4914900" y="3429000"/>
            <a:ext cx="8382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Straight Arrow Connector 55"/>
          <p:cNvCxnSpPr>
            <a:stCxn id="43" idx="4"/>
            <a:endCxn id="46" idx="0"/>
          </p:cNvCxnSpPr>
          <p:nvPr/>
        </p:nvCxnSpPr>
        <p:spPr bwMode="auto">
          <a:xfrm rot="16200000" flipH="1">
            <a:off x="5410200" y="3162300"/>
            <a:ext cx="838200" cy="76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Oval 56"/>
          <p:cNvSpPr/>
          <p:nvPr/>
        </p:nvSpPr>
        <p:spPr bwMode="auto">
          <a:xfrm>
            <a:off x="7086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8229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68580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7315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80010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2" name="Oval 61"/>
          <p:cNvSpPr/>
          <p:nvPr/>
        </p:nvSpPr>
        <p:spPr bwMode="auto">
          <a:xfrm>
            <a:off x="8458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63" name="Straight Arrow Connector 62"/>
          <p:cNvCxnSpPr>
            <a:stCxn id="57" idx="4"/>
            <a:endCxn id="59" idx="0"/>
          </p:cNvCxnSpPr>
          <p:nvPr/>
        </p:nvCxnSpPr>
        <p:spPr bwMode="auto">
          <a:xfrm rot="5400000">
            <a:off x="6553201" y="4838700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7" idx="4"/>
            <a:endCxn id="60" idx="0"/>
          </p:cNvCxnSpPr>
          <p:nvPr/>
        </p:nvCxnSpPr>
        <p:spPr bwMode="auto">
          <a:xfrm rot="16200000" flipH="1">
            <a:off x="6781801" y="4838700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endCxn id="61" idx="0"/>
          </p:cNvCxnSpPr>
          <p:nvPr/>
        </p:nvCxnSpPr>
        <p:spPr bwMode="auto">
          <a:xfrm rot="5400000">
            <a:off x="7715251" y="4819650"/>
            <a:ext cx="1219199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endCxn id="62" idx="0"/>
          </p:cNvCxnSpPr>
          <p:nvPr/>
        </p:nvCxnSpPr>
        <p:spPr bwMode="auto">
          <a:xfrm rot="16200000" flipH="1">
            <a:off x="7943851" y="4857750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4" idx="4"/>
            <a:endCxn id="57" idx="0"/>
          </p:cNvCxnSpPr>
          <p:nvPr/>
        </p:nvCxnSpPr>
        <p:spPr bwMode="auto">
          <a:xfrm rot="5400000">
            <a:off x="7086600" y="3314700"/>
            <a:ext cx="838201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4" idx="4"/>
            <a:endCxn id="58" idx="0"/>
          </p:cNvCxnSpPr>
          <p:nvPr/>
        </p:nvCxnSpPr>
        <p:spPr bwMode="auto">
          <a:xfrm rot="16200000" flipH="1">
            <a:off x="7658100" y="32004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7" idx="7"/>
          </p:cNvCxnSpPr>
          <p:nvPr/>
        </p:nvCxnSpPr>
        <p:spPr bwMode="auto">
          <a:xfrm rot="5400000">
            <a:off x="1601554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" idx="4"/>
            <a:endCxn id="8" idx="1"/>
          </p:cNvCxnSpPr>
          <p:nvPr/>
        </p:nvCxnSpPr>
        <p:spPr bwMode="auto">
          <a:xfrm rot="16200000" flipH="1">
            <a:off x="2609850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endCxn id="43" idx="7"/>
          </p:cNvCxnSpPr>
          <p:nvPr/>
        </p:nvCxnSpPr>
        <p:spPr bwMode="auto">
          <a:xfrm rot="10800000" flipV="1">
            <a:off x="5583004" y="2209800"/>
            <a:ext cx="8939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endCxn id="44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4" idx="4"/>
            <a:endCxn id="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BDDs in a nutshell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Typically mean Reduced Ordered Binary Decision Diagrams (ROBDDs)</a:t>
            </a:r>
          </a:p>
          <a:p>
            <a:endParaRPr lang="en-US" dirty="0" smtClean="0"/>
          </a:p>
          <a:p>
            <a:r>
              <a:rPr lang="en-US" dirty="0" smtClean="0"/>
              <a:t>Canonical representation of Boolean formulas</a:t>
            </a:r>
          </a:p>
          <a:p>
            <a:endParaRPr lang="en-US" dirty="0" smtClean="0"/>
          </a:p>
          <a:p>
            <a:r>
              <a:rPr lang="en-US" dirty="0" smtClean="0"/>
              <a:t>Often substantially more compact than a traditional normal form</a:t>
            </a:r>
          </a:p>
          <a:p>
            <a:endParaRPr lang="en-US" dirty="0" smtClean="0"/>
          </a:p>
          <a:p>
            <a:r>
              <a:rPr lang="en-US" dirty="0" smtClean="0"/>
              <a:t>Can be manipulated very efficiently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Conjunction, Disjunction, Negation, Existential Quantification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dirty="0" smtClean="0"/>
              <a:t>R. E. Bryant. Graph-based algorithms for </a:t>
            </a:r>
            <a:r>
              <a:rPr lang="en-US" dirty="0" err="1" smtClean="0"/>
              <a:t>boolean</a:t>
            </a:r>
            <a:r>
              <a:rPr lang="en-US" dirty="0" smtClean="0"/>
              <a:t> function manipulation. </a:t>
            </a:r>
            <a:r>
              <a:rPr lang="en-US" i="1" dirty="0" smtClean="0"/>
              <a:t>IEEE Transactions on Computers, C-35(8), 1986.</a:t>
            </a:r>
          </a:p>
          <a:p>
            <a:endParaRPr lang="en-US" i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OBDT to ROBDD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066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352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7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447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286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858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2192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6764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6" name="Straight Arrow Connector 15"/>
          <p:cNvCxnSpPr>
            <a:stCxn id="9" idx="4"/>
            <a:endCxn id="11" idx="0"/>
          </p:cNvCxnSpPr>
          <p:nvPr/>
        </p:nvCxnSpPr>
        <p:spPr bwMode="auto">
          <a:xfrm rot="5400000">
            <a:off x="-76199" y="4838699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9" idx="4"/>
            <a:endCxn id="12" idx="0"/>
          </p:cNvCxnSpPr>
          <p:nvPr/>
        </p:nvCxnSpPr>
        <p:spPr bwMode="auto">
          <a:xfrm rot="16200000" flipH="1">
            <a:off x="152401" y="4838699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endCxn id="13" idx="0"/>
          </p:cNvCxnSpPr>
          <p:nvPr/>
        </p:nvCxnSpPr>
        <p:spPr bwMode="auto">
          <a:xfrm rot="5400000">
            <a:off x="933451" y="4819649"/>
            <a:ext cx="1219199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endCxn id="14" idx="0"/>
          </p:cNvCxnSpPr>
          <p:nvPr/>
        </p:nvCxnSpPr>
        <p:spPr bwMode="auto">
          <a:xfrm rot="16200000" flipH="1">
            <a:off x="1162051" y="4857749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4"/>
            <a:endCxn id="9" idx="0"/>
          </p:cNvCxnSpPr>
          <p:nvPr/>
        </p:nvCxnSpPr>
        <p:spPr bwMode="auto">
          <a:xfrm rot="5400000">
            <a:off x="533400" y="3238500"/>
            <a:ext cx="8382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7" idx="4"/>
            <a:endCxn id="10" idx="0"/>
          </p:cNvCxnSpPr>
          <p:nvPr/>
        </p:nvCxnSpPr>
        <p:spPr bwMode="auto">
          <a:xfrm rot="16200000" flipH="1">
            <a:off x="1028700" y="3352800"/>
            <a:ext cx="8382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2514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35052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22860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3733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34" name="Straight Arrow Connector 33"/>
          <p:cNvCxnSpPr>
            <a:stCxn id="28" idx="4"/>
            <a:endCxn id="30" idx="0"/>
          </p:cNvCxnSpPr>
          <p:nvPr/>
        </p:nvCxnSpPr>
        <p:spPr bwMode="auto">
          <a:xfrm rot="5400000">
            <a:off x="1981201" y="4838700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>
            <a:stCxn id="28" idx="4"/>
            <a:endCxn id="33" idx="0"/>
          </p:cNvCxnSpPr>
          <p:nvPr/>
        </p:nvCxnSpPr>
        <p:spPr bwMode="auto">
          <a:xfrm rot="16200000" flipH="1">
            <a:off x="2705101" y="4343400"/>
            <a:ext cx="1219199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endCxn id="33" idx="0"/>
          </p:cNvCxnSpPr>
          <p:nvPr/>
        </p:nvCxnSpPr>
        <p:spPr bwMode="auto">
          <a:xfrm rot="16200000" flipH="1">
            <a:off x="3219451" y="4857750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8" idx="4"/>
            <a:endCxn id="28" idx="0"/>
          </p:cNvCxnSpPr>
          <p:nvPr/>
        </p:nvCxnSpPr>
        <p:spPr bwMode="auto">
          <a:xfrm rot="5400000">
            <a:off x="2705100" y="3124200"/>
            <a:ext cx="838201" cy="838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8" idx="4"/>
            <a:endCxn id="29" idx="0"/>
          </p:cNvCxnSpPr>
          <p:nvPr/>
        </p:nvCxnSpPr>
        <p:spPr bwMode="auto">
          <a:xfrm rot="16200000" flipH="1">
            <a:off x="3200400" y="3467100"/>
            <a:ext cx="838201" cy="152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5257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5029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6019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48006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52578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57912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62484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51" name="Straight Arrow Connector 50"/>
          <p:cNvCxnSpPr>
            <a:stCxn id="45" idx="4"/>
            <a:endCxn id="47" idx="0"/>
          </p:cNvCxnSpPr>
          <p:nvPr/>
        </p:nvCxnSpPr>
        <p:spPr bwMode="auto">
          <a:xfrm rot="5400000">
            <a:off x="4495801" y="4838699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>
            <a:stCxn id="45" idx="4"/>
            <a:endCxn id="48" idx="0"/>
          </p:cNvCxnSpPr>
          <p:nvPr/>
        </p:nvCxnSpPr>
        <p:spPr bwMode="auto">
          <a:xfrm rot="16200000" flipH="1">
            <a:off x="4724401" y="4838699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>
            <a:endCxn id="49" idx="0"/>
          </p:cNvCxnSpPr>
          <p:nvPr/>
        </p:nvCxnSpPr>
        <p:spPr bwMode="auto">
          <a:xfrm rot="5400000">
            <a:off x="5505451" y="4819649"/>
            <a:ext cx="1219199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endCxn id="50" idx="0"/>
          </p:cNvCxnSpPr>
          <p:nvPr/>
        </p:nvCxnSpPr>
        <p:spPr bwMode="auto">
          <a:xfrm rot="16200000" flipH="1">
            <a:off x="5734051" y="4857749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43" idx="4"/>
            <a:endCxn id="45" idx="0"/>
          </p:cNvCxnSpPr>
          <p:nvPr/>
        </p:nvCxnSpPr>
        <p:spPr bwMode="auto">
          <a:xfrm rot="5400000">
            <a:off x="4914900" y="3429000"/>
            <a:ext cx="8382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Straight Arrow Connector 55"/>
          <p:cNvCxnSpPr>
            <a:stCxn id="43" idx="4"/>
            <a:endCxn id="46" idx="0"/>
          </p:cNvCxnSpPr>
          <p:nvPr/>
        </p:nvCxnSpPr>
        <p:spPr bwMode="auto">
          <a:xfrm rot="16200000" flipH="1">
            <a:off x="5410200" y="3162300"/>
            <a:ext cx="838200" cy="76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Oval 56"/>
          <p:cNvSpPr/>
          <p:nvPr/>
        </p:nvSpPr>
        <p:spPr bwMode="auto">
          <a:xfrm>
            <a:off x="7086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8229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68580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7315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80010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2" name="Oval 61"/>
          <p:cNvSpPr/>
          <p:nvPr/>
        </p:nvSpPr>
        <p:spPr bwMode="auto">
          <a:xfrm>
            <a:off x="8458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63" name="Straight Arrow Connector 62"/>
          <p:cNvCxnSpPr>
            <a:stCxn id="57" idx="4"/>
            <a:endCxn id="59" idx="0"/>
          </p:cNvCxnSpPr>
          <p:nvPr/>
        </p:nvCxnSpPr>
        <p:spPr bwMode="auto">
          <a:xfrm rot="5400000">
            <a:off x="6553201" y="4838700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7" idx="4"/>
            <a:endCxn id="60" idx="0"/>
          </p:cNvCxnSpPr>
          <p:nvPr/>
        </p:nvCxnSpPr>
        <p:spPr bwMode="auto">
          <a:xfrm rot="16200000" flipH="1">
            <a:off x="6781801" y="4838700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endCxn id="61" idx="0"/>
          </p:cNvCxnSpPr>
          <p:nvPr/>
        </p:nvCxnSpPr>
        <p:spPr bwMode="auto">
          <a:xfrm rot="5400000">
            <a:off x="7715251" y="4819650"/>
            <a:ext cx="1219199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endCxn id="62" idx="0"/>
          </p:cNvCxnSpPr>
          <p:nvPr/>
        </p:nvCxnSpPr>
        <p:spPr bwMode="auto">
          <a:xfrm rot="16200000" flipH="1">
            <a:off x="7943851" y="4857750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4" idx="4"/>
            <a:endCxn id="57" idx="0"/>
          </p:cNvCxnSpPr>
          <p:nvPr/>
        </p:nvCxnSpPr>
        <p:spPr bwMode="auto">
          <a:xfrm rot="5400000">
            <a:off x="7086600" y="3314700"/>
            <a:ext cx="838201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4" idx="4"/>
            <a:endCxn id="58" idx="0"/>
          </p:cNvCxnSpPr>
          <p:nvPr/>
        </p:nvCxnSpPr>
        <p:spPr bwMode="auto">
          <a:xfrm rot="16200000" flipH="1">
            <a:off x="7658100" y="32004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7" idx="7"/>
          </p:cNvCxnSpPr>
          <p:nvPr/>
        </p:nvCxnSpPr>
        <p:spPr bwMode="auto">
          <a:xfrm rot="5400000">
            <a:off x="1601554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" idx="4"/>
            <a:endCxn id="8" idx="1"/>
          </p:cNvCxnSpPr>
          <p:nvPr/>
        </p:nvCxnSpPr>
        <p:spPr bwMode="auto">
          <a:xfrm rot="16200000" flipH="1">
            <a:off x="2609850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endCxn id="43" idx="7"/>
          </p:cNvCxnSpPr>
          <p:nvPr/>
        </p:nvCxnSpPr>
        <p:spPr bwMode="auto">
          <a:xfrm rot="10800000" flipV="1">
            <a:off x="5583004" y="2209800"/>
            <a:ext cx="8939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endCxn id="44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4" idx="4"/>
            <a:endCxn id="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OBDT to ROBDD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066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352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7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447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286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858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2192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6764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6" name="Straight Arrow Connector 15"/>
          <p:cNvCxnSpPr>
            <a:stCxn id="9" idx="4"/>
            <a:endCxn id="11" idx="0"/>
          </p:cNvCxnSpPr>
          <p:nvPr/>
        </p:nvCxnSpPr>
        <p:spPr bwMode="auto">
          <a:xfrm rot="5400000">
            <a:off x="-76199" y="4838699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9" idx="4"/>
            <a:endCxn id="12" idx="0"/>
          </p:cNvCxnSpPr>
          <p:nvPr/>
        </p:nvCxnSpPr>
        <p:spPr bwMode="auto">
          <a:xfrm rot="16200000" flipH="1">
            <a:off x="152401" y="4838699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endCxn id="13" idx="0"/>
          </p:cNvCxnSpPr>
          <p:nvPr/>
        </p:nvCxnSpPr>
        <p:spPr bwMode="auto">
          <a:xfrm rot="5400000">
            <a:off x="933451" y="4819649"/>
            <a:ext cx="1219199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endCxn id="14" idx="0"/>
          </p:cNvCxnSpPr>
          <p:nvPr/>
        </p:nvCxnSpPr>
        <p:spPr bwMode="auto">
          <a:xfrm rot="16200000" flipH="1">
            <a:off x="1162051" y="4857749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4"/>
            <a:endCxn id="9" idx="0"/>
          </p:cNvCxnSpPr>
          <p:nvPr/>
        </p:nvCxnSpPr>
        <p:spPr bwMode="auto">
          <a:xfrm rot="5400000">
            <a:off x="533400" y="3238500"/>
            <a:ext cx="8382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7" idx="4"/>
            <a:endCxn id="10" idx="0"/>
          </p:cNvCxnSpPr>
          <p:nvPr/>
        </p:nvCxnSpPr>
        <p:spPr bwMode="auto">
          <a:xfrm rot="16200000" flipH="1">
            <a:off x="1028700" y="3352800"/>
            <a:ext cx="8382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2514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35052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2286000" y="5562600"/>
            <a:ext cx="381000" cy="381000"/>
          </a:xfrm>
          <a:prstGeom prst="ellipse">
            <a:avLst/>
          </a:prstGeom>
          <a:solidFill>
            <a:schemeClr val="accent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3733800" y="5562600"/>
            <a:ext cx="381000" cy="381000"/>
          </a:xfrm>
          <a:prstGeom prst="ellipse">
            <a:avLst/>
          </a:prstGeom>
          <a:solidFill>
            <a:schemeClr val="accent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34" name="Straight Arrow Connector 33"/>
          <p:cNvCxnSpPr>
            <a:stCxn id="28" idx="4"/>
            <a:endCxn id="30" idx="0"/>
          </p:cNvCxnSpPr>
          <p:nvPr/>
        </p:nvCxnSpPr>
        <p:spPr bwMode="auto">
          <a:xfrm rot="5400000">
            <a:off x="1981201" y="4838700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>
            <a:stCxn id="28" idx="4"/>
            <a:endCxn id="33" idx="0"/>
          </p:cNvCxnSpPr>
          <p:nvPr/>
        </p:nvCxnSpPr>
        <p:spPr bwMode="auto">
          <a:xfrm rot="16200000" flipH="1">
            <a:off x="2705101" y="4343400"/>
            <a:ext cx="1219199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endCxn id="33" idx="0"/>
          </p:cNvCxnSpPr>
          <p:nvPr/>
        </p:nvCxnSpPr>
        <p:spPr bwMode="auto">
          <a:xfrm rot="16200000" flipH="1">
            <a:off x="3219451" y="4857750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8" idx="4"/>
            <a:endCxn id="28" idx="0"/>
          </p:cNvCxnSpPr>
          <p:nvPr/>
        </p:nvCxnSpPr>
        <p:spPr bwMode="auto">
          <a:xfrm rot="5400000">
            <a:off x="2705100" y="3124200"/>
            <a:ext cx="838201" cy="838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8" idx="4"/>
            <a:endCxn id="29" idx="0"/>
          </p:cNvCxnSpPr>
          <p:nvPr/>
        </p:nvCxnSpPr>
        <p:spPr bwMode="auto">
          <a:xfrm rot="16200000" flipH="1">
            <a:off x="3200400" y="3467100"/>
            <a:ext cx="838201" cy="152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5257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5029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6019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48006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52578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57912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62484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51" name="Straight Arrow Connector 50"/>
          <p:cNvCxnSpPr>
            <a:stCxn id="45" idx="4"/>
            <a:endCxn id="47" idx="0"/>
          </p:cNvCxnSpPr>
          <p:nvPr/>
        </p:nvCxnSpPr>
        <p:spPr bwMode="auto">
          <a:xfrm rot="5400000">
            <a:off x="4495801" y="4838699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>
            <a:stCxn id="45" idx="4"/>
            <a:endCxn id="48" idx="0"/>
          </p:cNvCxnSpPr>
          <p:nvPr/>
        </p:nvCxnSpPr>
        <p:spPr bwMode="auto">
          <a:xfrm rot="16200000" flipH="1">
            <a:off x="4724401" y="4838699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>
            <a:endCxn id="49" idx="0"/>
          </p:cNvCxnSpPr>
          <p:nvPr/>
        </p:nvCxnSpPr>
        <p:spPr bwMode="auto">
          <a:xfrm rot="5400000">
            <a:off x="5505451" y="4819649"/>
            <a:ext cx="1219199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endCxn id="50" idx="0"/>
          </p:cNvCxnSpPr>
          <p:nvPr/>
        </p:nvCxnSpPr>
        <p:spPr bwMode="auto">
          <a:xfrm rot="16200000" flipH="1">
            <a:off x="5734051" y="4857749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43" idx="4"/>
            <a:endCxn id="45" idx="0"/>
          </p:cNvCxnSpPr>
          <p:nvPr/>
        </p:nvCxnSpPr>
        <p:spPr bwMode="auto">
          <a:xfrm rot="5400000">
            <a:off x="4914900" y="3429000"/>
            <a:ext cx="8382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Straight Arrow Connector 55"/>
          <p:cNvCxnSpPr>
            <a:stCxn id="43" idx="4"/>
            <a:endCxn id="46" idx="0"/>
          </p:cNvCxnSpPr>
          <p:nvPr/>
        </p:nvCxnSpPr>
        <p:spPr bwMode="auto">
          <a:xfrm rot="16200000" flipH="1">
            <a:off x="5410200" y="3162300"/>
            <a:ext cx="838200" cy="76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Oval 56"/>
          <p:cNvSpPr/>
          <p:nvPr/>
        </p:nvSpPr>
        <p:spPr bwMode="auto">
          <a:xfrm>
            <a:off x="7086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8229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68580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7315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80010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2" name="Oval 61"/>
          <p:cNvSpPr/>
          <p:nvPr/>
        </p:nvSpPr>
        <p:spPr bwMode="auto">
          <a:xfrm>
            <a:off x="8458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63" name="Straight Arrow Connector 62"/>
          <p:cNvCxnSpPr>
            <a:stCxn id="57" idx="4"/>
            <a:endCxn id="59" idx="0"/>
          </p:cNvCxnSpPr>
          <p:nvPr/>
        </p:nvCxnSpPr>
        <p:spPr bwMode="auto">
          <a:xfrm rot="5400000">
            <a:off x="6553201" y="4838700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7" idx="4"/>
            <a:endCxn id="60" idx="0"/>
          </p:cNvCxnSpPr>
          <p:nvPr/>
        </p:nvCxnSpPr>
        <p:spPr bwMode="auto">
          <a:xfrm rot="16200000" flipH="1">
            <a:off x="6781801" y="4838700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endCxn id="61" idx="0"/>
          </p:cNvCxnSpPr>
          <p:nvPr/>
        </p:nvCxnSpPr>
        <p:spPr bwMode="auto">
          <a:xfrm rot="5400000">
            <a:off x="7715251" y="4819650"/>
            <a:ext cx="1219199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endCxn id="62" idx="0"/>
          </p:cNvCxnSpPr>
          <p:nvPr/>
        </p:nvCxnSpPr>
        <p:spPr bwMode="auto">
          <a:xfrm rot="16200000" flipH="1">
            <a:off x="7943851" y="4857750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4" idx="4"/>
            <a:endCxn id="57" idx="0"/>
          </p:cNvCxnSpPr>
          <p:nvPr/>
        </p:nvCxnSpPr>
        <p:spPr bwMode="auto">
          <a:xfrm rot="5400000">
            <a:off x="7086600" y="3314700"/>
            <a:ext cx="838201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4" idx="4"/>
            <a:endCxn id="58" idx="0"/>
          </p:cNvCxnSpPr>
          <p:nvPr/>
        </p:nvCxnSpPr>
        <p:spPr bwMode="auto">
          <a:xfrm rot="16200000" flipH="1">
            <a:off x="7658100" y="32004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7" idx="7"/>
          </p:cNvCxnSpPr>
          <p:nvPr/>
        </p:nvCxnSpPr>
        <p:spPr bwMode="auto">
          <a:xfrm rot="5400000">
            <a:off x="1601554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" idx="4"/>
            <a:endCxn id="8" idx="1"/>
          </p:cNvCxnSpPr>
          <p:nvPr/>
        </p:nvCxnSpPr>
        <p:spPr bwMode="auto">
          <a:xfrm rot="16200000" flipH="1">
            <a:off x="2609850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endCxn id="43" idx="7"/>
          </p:cNvCxnSpPr>
          <p:nvPr/>
        </p:nvCxnSpPr>
        <p:spPr bwMode="auto">
          <a:xfrm rot="10800000" flipV="1">
            <a:off x="5583004" y="2209800"/>
            <a:ext cx="8939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endCxn id="44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4" idx="4"/>
            <a:endCxn id="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OBDT to ROBDD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066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352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7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447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286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858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2192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6764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6" name="Straight Arrow Connector 15"/>
          <p:cNvCxnSpPr>
            <a:stCxn id="9" idx="4"/>
            <a:endCxn id="11" idx="0"/>
          </p:cNvCxnSpPr>
          <p:nvPr/>
        </p:nvCxnSpPr>
        <p:spPr bwMode="auto">
          <a:xfrm rot="5400000">
            <a:off x="-76199" y="4838699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9" idx="4"/>
            <a:endCxn id="12" idx="0"/>
          </p:cNvCxnSpPr>
          <p:nvPr/>
        </p:nvCxnSpPr>
        <p:spPr bwMode="auto">
          <a:xfrm rot="16200000" flipH="1">
            <a:off x="152401" y="4838699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endCxn id="13" idx="0"/>
          </p:cNvCxnSpPr>
          <p:nvPr/>
        </p:nvCxnSpPr>
        <p:spPr bwMode="auto">
          <a:xfrm rot="5400000">
            <a:off x="933451" y="4819649"/>
            <a:ext cx="1219199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endCxn id="14" idx="0"/>
          </p:cNvCxnSpPr>
          <p:nvPr/>
        </p:nvCxnSpPr>
        <p:spPr bwMode="auto">
          <a:xfrm rot="16200000" flipH="1">
            <a:off x="1162051" y="4857749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4"/>
            <a:endCxn id="9" idx="0"/>
          </p:cNvCxnSpPr>
          <p:nvPr/>
        </p:nvCxnSpPr>
        <p:spPr bwMode="auto">
          <a:xfrm rot="5400000">
            <a:off x="533400" y="3238500"/>
            <a:ext cx="8382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7" idx="4"/>
            <a:endCxn id="10" idx="0"/>
          </p:cNvCxnSpPr>
          <p:nvPr/>
        </p:nvCxnSpPr>
        <p:spPr bwMode="auto">
          <a:xfrm rot="16200000" flipH="1">
            <a:off x="1028700" y="3352800"/>
            <a:ext cx="8382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2514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35052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3733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37" name="Straight Arrow Connector 36"/>
          <p:cNvCxnSpPr>
            <a:endCxn id="33" idx="0"/>
          </p:cNvCxnSpPr>
          <p:nvPr/>
        </p:nvCxnSpPr>
        <p:spPr bwMode="auto">
          <a:xfrm rot="16200000" flipH="1">
            <a:off x="3219451" y="4857750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8" idx="4"/>
            <a:endCxn id="28" idx="0"/>
          </p:cNvCxnSpPr>
          <p:nvPr/>
        </p:nvCxnSpPr>
        <p:spPr bwMode="auto">
          <a:xfrm rot="5400000">
            <a:off x="2705100" y="3124200"/>
            <a:ext cx="838201" cy="838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8" idx="4"/>
            <a:endCxn id="29" idx="0"/>
          </p:cNvCxnSpPr>
          <p:nvPr/>
        </p:nvCxnSpPr>
        <p:spPr bwMode="auto">
          <a:xfrm rot="16200000" flipH="1">
            <a:off x="3200400" y="3467100"/>
            <a:ext cx="838201" cy="152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5257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5029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6019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48006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52578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57912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62484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51" name="Straight Arrow Connector 50"/>
          <p:cNvCxnSpPr>
            <a:stCxn id="45" idx="4"/>
            <a:endCxn id="47" idx="0"/>
          </p:cNvCxnSpPr>
          <p:nvPr/>
        </p:nvCxnSpPr>
        <p:spPr bwMode="auto">
          <a:xfrm rot="5400000">
            <a:off x="4495801" y="4838699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>
            <a:stCxn id="45" idx="4"/>
            <a:endCxn id="48" idx="0"/>
          </p:cNvCxnSpPr>
          <p:nvPr/>
        </p:nvCxnSpPr>
        <p:spPr bwMode="auto">
          <a:xfrm rot="16200000" flipH="1">
            <a:off x="4724401" y="4838699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>
            <a:endCxn id="49" idx="0"/>
          </p:cNvCxnSpPr>
          <p:nvPr/>
        </p:nvCxnSpPr>
        <p:spPr bwMode="auto">
          <a:xfrm rot="5400000">
            <a:off x="5505451" y="4819649"/>
            <a:ext cx="1219199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endCxn id="50" idx="0"/>
          </p:cNvCxnSpPr>
          <p:nvPr/>
        </p:nvCxnSpPr>
        <p:spPr bwMode="auto">
          <a:xfrm rot="16200000" flipH="1">
            <a:off x="5734051" y="4857749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43" idx="4"/>
            <a:endCxn id="45" idx="0"/>
          </p:cNvCxnSpPr>
          <p:nvPr/>
        </p:nvCxnSpPr>
        <p:spPr bwMode="auto">
          <a:xfrm rot="5400000">
            <a:off x="4914900" y="3429000"/>
            <a:ext cx="8382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Straight Arrow Connector 55"/>
          <p:cNvCxnSpPr>
            <a:stCxn id="43" idx="4"/>
            <a:endCxn id="46" idx="0"/>
          </p:cNvCxnSpPr>
          <p:nvPr/>
        </p:nvCxnSpPr>
        <p:spPr bwMode="auto">
          <a:xfrm rot="16200000" flipH="1">
            <a:off x="5410200" y="3162300"/>
            <a:ext cx="838200" cy="76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Oval 56"/>
          <p:cNvSpPr/>
          <p:nvPr/>
        </p:nvSpPr>
        <p:spPr bwMode="auto">
          <a:xfrm>
            <a:off x="7086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8229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68580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7315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80010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2" name="Oval 61"/>
          <p:cNvSpPr/>
          <p:nvPr/>
        </p:nvSpPr>
        <p:spPr bwMode="auto">
          <a:xfrm>
            <a:off x="8458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63" name="Straight Arrow Connector 62"/>
          <p:cNvCxnSpPr>
            <a:stCxn id="57" idx="4"/>
            <a:endCxn id="59" idx="0"/>
          </p:cNvCxnSpPr>
          <p:nvPr/>
        </p:nvCxnSpPr>
        <p:spPr bwMode="auto">
          <a:xfrm rot="5400000">
            <a:off x="6553201" y="4838700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7" idx="4"/>
            <a:endCxn id="60" idx="0"/>
          </p:cNvCxnSpPr>
          <p:nvPr/>
        </p:nvCxnSpPr>
        <p:spPr bwMode="auto">
          <a:xfrm rot="16200000" flipH="1">
            <a:off x="6781801" y="4838700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endCxn id="61" idx="0"/>
          </p:cNvCxnSpPr>
          <p:nvPr/>
        </p:nvCxnSpPr>
        <p:spPr bwMode="auto">
          <a:xfrm rot="5400000">
            <a:off x="7715251" y="4819650"/>
            <a:ext cx="1219199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endCxn id="62" idx="0"/>
          </p:cNvCxnSpPr>
          <p:nvPr/>
        </p:nvCxnSpPr>
        <p:spPr bwMode="auto">
          <a:xfrm rot="16200000" flipH="1">
            <a:off x="7943851" y="4857750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4" idx="4"/>
            <a:endCxn id="57" idx="0"/>
          </p:cNvCxnSpPr>
          <p:nvPr/>
        </p:nvCxnSpPr>
        <p:spPr bwMode="auto">
          <a:xfrm rot="5400000">
            <a:off x="7086600" y="3314700"/>
            <a:ext cx="838201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4" idx="4"/>
            <a:endCxn id="58" idx="0"/>
          </p:cNvCxnSpPr>
          <p:nvPr/>
        </p:nvCxnSpPr>
        <p:spPr bwMode="auto">
          <a:xfrm rot="16200000" flipH="1">
            <a:off x="7658100" y="32004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7" idx="7"/>
          </p:cNvCxnSpPr>
          <p:nvPr/>
        </p:nvCxnSpPr>
        <p:spPr bwMode="auto">
          <a:xfrm rot="5400000">
            <a:off x="1601554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" idx="4"/>
            <a:endCxn id="8" idx="1"/>
          </p:cNvCxnSpPr>
          <p:nvPr/>
        </p:nvCxnSpPr>
        <p:spPr bwMode="auto">
          <a:xfrm rot="16200000" flipH="1">
            <a:off x="2609850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endCxn id="43" idx="7"/>
          </p:cNvCxnSpPr>
          <p:nvPr/>
        </p:nvCxnSpPr>
        <p:spPr bwMode="auto">
          <a:xfrm rot="10800000" flipV="1">
            <a:off x="5583004" y="2209800"/>
            <a:ext cx="8939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endCxn id="44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4" idx="4"/>
            <a:endCxn id="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Straight Arrow Connector 69"/>
          <p:cNvCxnSpPr>
            <a:stCxn id="28" idx="4"/>
            <a:endCxn id="33" idx="0"/>
          </p:cNvCxnSpPr>
          <p:nvPr/>
        </p:nvCxnSpPr>
        <p:spPr bwMode="auto">
          <a:xfrm rot="16200000" flipH="1">
            <a:off x="2705101" y="4343400"/>
            <a:ext cx="1219199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OBDT to ROBDD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066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352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7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447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029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6" name="Straight Arrow Connector 15"/>
          <p:cNvCxnSpPr>
            <a:stCxn id="9" idx="4"/>
            <a:endCxn id="14" idx="0"/>
          </p:cNvCxnSpPr>
          <p:nvPr/>
        </p:nvCxnSpPr>
        <p:spPr bwMode="auto">
          <a:xfrm rot="16200000" flipH="1">
            <a:off x="2324100" y="2667000"/>
            <a:ext cx="1219200" cy="457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9" idx="4"/>
            <a:endCxn id="33" idx="0"/>
          </p:cNvCxnSpPr>
          <p:nvPr/>
        </p:nvCxnSpPr>
        <p:spPr bwMode="auto">
          <a:xfrm rot="16200000" flipH="1">
            <a:off x="1676400" y="3314700"/>
            <a:ext cx="1219200" cy="3276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endCxn id="33" idx="0"/>
          </p:cNvCxnSpPr>
          <p:nvPr/>
        </p:nvCxnSpPr>
        <p:spPr bwMode="auto">
          <a:xfrm>
            <a:off x="1676401" y="4343399"/>
            <a:ext cx="2247899" cy="1219201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10" idx="4"/>
            <a:endCxn id="14" idx="0"/>
          </p:cNvCxnSpPr>
          <p:nvPr/>
        </p:nvCxnSpPr>
        <p:spPr bwMode="auto">
          <a:xfrm rot="16200000" flipH="1">
            <a:off x="2819400" y="3162300"/>
            <a:ext cx="1219200" cy="3581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4"/>
            <a:endCxn id="9" idx="0"/>
          </p:cNvCxnSpPr>
          <p:nvPr/>
        </p:nvCxnSpPr>
        <p:spPr bwMode="auto">
          <a:xfrm rot="5400000">
            <a:off x="533400" y="3238500"/>
            <a:ext cx="8382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7" idx="4"/>
            <a:endCxn id="10" idx="0"/>
          </p:cNvCxnSpPr>
          <p:nvPr/>
        </p:nvCxnSpPr>
        <p:spPr bwMode="auto">
          <a:xfrm rot="16200000" flipH="1">
            <a:off x="1028700" y="3352800"/>
            <a:ext cx="8382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2514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35052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3733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37" name="Straight Arrow Connector 36"/>
          <p:cNvCxnSpPr>
            <a:endCxn id="33" idx="0"/>
          </p:cNvCxnSpPr>
          <p:nvPr/>
        </p:nvCxnSpPr>
        <p:spPr bwMode="auto">
          <a:xfrm rot="16200000" flipH="1">
            <a:off x="3219451" y="4857750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8" idx="4"/>
            <a:endCxn id="28" idx="0"/>
          </p:cNvCxnSpPr>
          <p:nvPr/>
        </p:nvCxnSpPr>
        <p:spPr bwMode="auto">
          <a:xfrm rot="5400000">
            <a:off x="2705100" y="3124200"/>
            <a:ext cx="838201" cy="838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8" idx="4"/>
            <a:endCxn id="29" idx="0"/>
          </p:cNvCxnSpPr>
          <p:nvPr/>
        </p:nvCxnSpPr>
        <p:spPr bwMode="auto">
          <a:xfrm rot="16200000" flipH="1">
            <a:off x="3200400" y="3467100"/>
            <a:ext cx="838201" cy="152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5257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5029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6019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55" name="Straight Arrow Connector 54"/>
          <p:cNvCxnSpPr>
            <a:stCxn id="43" idx="4"/>
            <a:endCxn id="45" idx="0"/>
          </p:cNvCxnSpPr>
          <p:nvPr/>
        </p:nvCxnSpPr>
        <p:spPr bwMode="auto">
          <a:xfrm rot="5400000">
            <a:off x="4914900" y="3429000"/>
            <a:ext cx="8382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Straight Arrow Connector 55"/>
          <p:cNvCxnSpPr>
            <a:stCxn id="43" idx="4"/>
            <a:endCxn id="46" idx="0"/>
          </p:cNvCxnSpPr>
          <p:nvPr/>
        </p:nvCxnSpPr>
        <p:spPr bwMode="auto">
          <a:xfrm rot="16200000" flipH="1">
            <a:off x="5410200" y="3162300"/>
            <a:ext cx="838200" cy="76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Oval 56"/>
          <p:cNvSpPr/>
          <p:nvPr/>
        </p:nvSpPr>
        <p:spPr bwMode="auto">
          <a:xfrm>
            <a:off x="7086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8229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63" name="Straight Arrow Connector 62"/>
          <p:cNvCxnSpPr>
            <a:stCxn id="57" idx="4"/>
            <a:endCxn id="14" idx="0"/>
          </p:cNvCxnSpPr>
          <p:nvPr/>
        </p:nvCxnSpPr>
        <p:spPr bwMode="auto">
          <a:xfrm rot="5400000">
            <a:off x="5638801" y="3924300"/>
            <a:ext cx="1219199" cy="2057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7" idx="4"/>
            <a:endCxn id="33" idx="0"/>
          </p:cNvCxnSpPr>
          <p:nvPr/>
        </p:nvCxnSpPr>
        <p:spPr bwMode="auto">
          <a:xfrm rot="5400000">
            <a:off x="4991101" y="3276600"/>
            <a:ext cx="1219199" cy="3352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endCxn id="33" idx="0"/>
          </p:cNvCxnSpPr>
          <p:nvPr/>
        </p:nvCxnSpPr>
        <p:spPr bwMode="auto">
          <a:xfrm rot="10800000" flipV="1">
            <a:off x="3924301" y="4343400"/>
            <a:ext cx="4533901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endCxn id="14" idx="0"/>
          </p:cNvCxnSpPr>
          <p:nvPr/>
        </p:nvCxnSpPr>
        <p:spPr bwMode="auto">
          <a:xfrm rot="10800000" flipV="1">
            <a:off x="5219701" y="4343400"/>
            <a:ext cx="3238501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4" idx="4"/>
            <a:endCxn id="57" idx="0"/>
          </p:cNvCxnSpPr>
          <p:nvPr/>
        </p:nvCxnSpPr>
        <p:spPr bwMode="auto">
          <a:xfrm rot="5400000">
            <a:off x="7086600" y="3314700"/>
            <a:ext cx="838201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4" idx="4"/>
            <a:endCxn id="58" idx="0"/>
          </p:cNvCxnSpPr>
          <p:nvPr/>
        </p:nvCxnSpPr>
        <p:spPr bwMode="auto">
          <a:xfrm rot="16200000" flipH="1">
            <a:off x="7658100" y="32004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7" idx="7"/>
          </p:cNvCxnSpPr>
          <p:nvPr/>
        </p:nvCxnSpPr>
        <p:spPr bwMode="auto">
          <a:xfrm rot="5400000">
            <a:off x="1601554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" idx="4"/>
            <a:endCxn id="8" idx="1"/>
          </p:cNvCxnSpPr>
          <p:nvPr/>
        </p:nvCxnSpPr>
        <p:spPr bwMode="auto">
          <a:xfrm rot="16200000" flipH="1">
            <a:off x="2609850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endCxn id="43" idx="7"/>
          </p:cNvCxnSpPr>
          <p:nvPr/>
        </p:nvCxnSpPr>
        <p:spPr bwMode="auto">
          <a:xfrm rot="10800000" flipV="1">
            <a:off x="5583004" y="2209800"/>
            <a:ext cx="8939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endCxn id="44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4" idx="4"/>
            <a:endCxn id="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Straight Arrow Connector 69"/>
          <p:cNvCxnSpPr>
            <a:stCxn id="28" idx="4"/>
            <a:endCxn id="33" idx="0"/>
          </p:cNvCxnSpPr>
          <p:nvPr/>
        </p:nvCxnSpPr>
        <p:spPr bwMode="auto">
          <a:xfrm rot="16200000" flipH="1">
            <a:off x="2705101" y="4343400"/>
            <a:ext cx="1219199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74" name="Straight Arrow Connector 73"/>
          <p:cNvCxnSpPr>
            <a:stCxn id="45" idx="3"/>
            <a:endCxn id="33" idx="0"/>
          </p:cNvCxnSpPr>
          <p:nvPr/>
        </p:nvCxnSpPr>
        <p:spPr bwMode="auto">
          <a:xfrm rot="5400000">
            <a:off x="3867150" y="4344754"/>
            <a:ext cx="1274996" cy="11606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81" name="Straight Arrow Connector 80"/>
          <p:cNvCxnSpPr>
            <a:stCxn id="46" idx="4"/>
            <a:endCxn id="33" idx="0"/>
          </p:cNvCxnSpPr>
          <p:nvPr/>
        </p:nvCxnSpPr>
        <p:spPr bwMode="auto">
          <a:xfrm rot="5400000">
            <a:off x="4457700" y="3810000"/>
            <a:ext cx="1219200" cy="2286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OBDT to ROBDD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066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352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7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447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029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6" name="Straight Arrow Connector 15"/>
          <p:cNvCxnSpPr>
            <a:stCxn id="9" idx="4"/>
            <a:endCxn id="14" idx="0"/>
          </p:cNvCxnSpPr>
          <p:nvPr/>
        </p:nvCxnSpPr>
        <p:spPr bwMode="auto">
          <a:xfrm rot="16200000" flipH="1">
            <a:off x="2324100" y="2667000"/>
            <a:ext cx="1219200" cy="457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9" idx="4"/>
            <a:endCxn id="33" idx="0"/>
          </p:cNvCxnSpPr>
          <p:nvPr/>
        </p:nvCxnSpPr>
        <p:spPr bwMode="auto">
          <a:xfrm rot="16200000" flipH="1">
            <a:off x="1676400" y="3314700"/>
            <a:ext cx="1219200" cy="3276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endCxn id="33" idx="0"/>
          </p:cNvCxnSpPr>
          <p:nvPr/>
        </p:nvCxnSpPr>
        <p:spPr bwMode="auto">
          <a:xfrm>
            <a:off x="1676401" y="4343399"/>
            <a:ext cx="2247899" cy="1219201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10" idx="4"/>
            <a:endCxn id="14" idx="0"/>
          </p:cNvCxnSpPr>
          <p:nvPr/>
        </p:nvCxnSpPr>
        <p:spPr bwMode="auto">
          <a:xfrm rot="16200000" flipH="1">
            <a:off x="2819400" y="3162300"/>
            <a:ext cx="1219200" cy="3581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4"/>
            <a:endCxn id="9" idx="0"/>
          </p:cNvCxnSpPr>
          <p:nvPr/>
        </p:nvCxnSpPr>
        <p:spPr bwMode="auto">
          <a:xfrm rot="5400000">
            <a:off x="533400" y="3238500"/>
            <a:ext cx="8382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7" idx="4"/>
            <a:endCxn id="10" idx="0"/>
          </p:cNvCxnSpPr>
          <p:nvPr/>
        </p:nvCxnSpPr>
        <p:spPr bwMode="auto">
          <a:xfrm rot="16200000" flipH="1">
            <a:off x="1028700" y="3352800"/>
            <a:ext cx="8382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2514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3505200" y="3962401"/>
            <a:ext cx="381000" cy="381000"/>
          </a:xfrm>
          <a:prstGeom prst="ellipse">
            <a:avLst/>
          </a:prstGeom>
          <a:solidFill>
            <a:srgbClr val="FFC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3733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37" name="Straight Arrow Connector 36"/>
          <p:cNvCxnSpPr>
            <a:endCxn id="33" idx="0"/>
          </p:cNvCxnSpPr>
          <p:nvPr/>
        </p:nvCxnSpPr>
        <p:spPr bwMode="auto">
          <a:xfrm rot="16200000" flipH="1">
            <a:off x="3219451" y="4857750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8" idx="4"/>
            <a:endCxn id="28" idx="0"/>
          </p:cNvCxnSpPr>
          <p:nvPr/>
        </p:nvCxnSpPr>
        <p:spPr bwMode="auto">
          <a:xfrm rot="5400000">
            <a:off x="2705100" y="3124200"/>
            <a:ext cx="838201" cy="838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8" idx="4"/>
            <a:endCxn id="29" idx="0"/>
          </p:cNvCxnSpPr>
          <p:nvPr/>
        </p:nvCxnSpPr>
        <p:spPr bwMode="auto">
          <a:xfrm rot="16200000" flipH="1">
            <a:off x="3200400" y="3467100"/>
            <a:ext cx="838201" cy="152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5257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5029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6019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55" name="Straight Arrow Connector 54"/>
          <p:cNvCxnSpPr>
            <a:stCxn id="43" idx="4"/>
            <a:endCxn id="45" idx="0"/>
          </p:cNvCxnSpPr>
          <p:nvPr/>
        </p:nvCxnSpPr>
        <p:spPr bwMode="auto">
          <a:xfrm rot="5400000">
            <a:off x="4914900" y="3429000"/>
            <a:ext cx="8382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Straight Arrow Connector 55"/>
          <p:cNvCxnSpPr>
            <a:stCxn id="43" idx="4"/>
            <a:endCxn id="46" idx="0"/>
          </p:cNvCxnSpPr>
          <p:nvPr/>
        </p:nvCxnSpPr>
        <p:spPr bwMode="auto">
          <a:xfrm rot="16200000" flipH="1">
            <a:off x="5410200" y="3162300"/>
            <a:ext cx="838200" cy="76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Oval 56"/>
          <p:cNvSpPr/>
          <p:nvPr/>
        </p:nvSpPr>
        <p:spPr bwMode="auto">
          <a:xfrm>
            <a:off x="7086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8229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63" name="Straight Arrow Connector 62"/>
          <p:cNvCxnSpPr>
            <a:stCxn id="57" idx="4"/>
            <a:endCxn id="14" idx="0"/>
          </p:cNvCxnSpPr>
          <p:nvPr/>
        </p:nvCxnSpPr>
        <p:spPr bwMode="auto">
          <a:xfrm rot="5400000">
            <a:off x="5638801" y="3924300"/>
            <a:ext cx="1219199" cy="2057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7" idx="4"/>
            <a:endCxn id="33" idx="0"/>
          </p:cNvCxnSpPr>
          <p:nvPr/>
        </p:nvCxnSpPr>
        <p:spPr bwMode="auto">
          <a:xfrm rot="5400000">
            <a:off x="4991101" y="3276600"/>
            <a:ext cx="1219199" cy="3352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endCxn id="33" idx="0"/>
          </p:cNvCxnSpPr>
          <p:nvPr/>
        </p:nvCxnSpPr>
        <p:spPr bwMode="auto">
          <a:xfrm rot="10800000" flipV="1">
            <a:off x="3924301" y="4343400"/>
            <a:ext cx="4533901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endCxn id="14" idx="0"/>
          </p:cNvCxnSpPr>
          <p:nvPr/>
        </p:nvCxnSpPr>
        <p:spPr bwMode="auto">
          <a:xfrm rot="10800000" flipV="1">
            <a:off x="5219701" y="4343400"/>
            <a:ext cx="3238501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4" idx="4"/>
            <a:endCxn id="57" idx="0"/>
          </p:cNvCxnSpPr>
          <p:nvPr/>
        </p:nvCxnSpPr>
        <p:spPr bwMode="auto">
          <a:xfrm rot="5400000">
            <a:off x="7086600" y="3314700"/>
            <a:ext cx="838201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4" idx="4"/>
            <a:endCxn id="58" idx="0"/>
          </p:cNvCxnSpPr>
          <p:nvPr/>
        </p:nvCxnSpPr>
        <p:spPr bwMode="auto">
          <a:xfrm rot="16200000" flipH="1">
            <a:off x="7658100" y="32004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7" idx="7"/>
          </p:cNvCxnSpPr>
          <p:nvPr/>
        </p:nvCxnSpPr>
        <p:spPr bwMode="auto">
          <a:xfrm rot="5400000">
            <a:off x="1601554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" idx="4"/>
            <a:endCxn id="8" idx="1"/>
          </p:cNvCxnSpPr>
          <p:nvPr/>
        </p:nvCxnSpPr>
        <p:spPr bwMode="auto">
          <a:xfrm rot="16200000" flipH="1">
            <a:off x="2609850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endCxn id="43" idx="7"/>
          </p:cNvCxnSpPr>
          <p:nvPr/>
        </p:nvCxnSpPr>
        <p:spPr bwMode="auto">
          <a:xfrm rot="10800000" flipV="1">
            <a:off x="5583004" y="2209800"/>
            <a:ext cx="8939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endCxn id="44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4" idx="4"/>
            <a:endCxn id="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Straight Arrow Connector 69"/>
          <p:cNvCxnSpPr>
            <a:stCxn id="28" idx="4"/>
            <a:endCxn id="33" idx="0"/>
          </p:cNvCxnSpPr>
          <p:nvPr/>
        </p:nvCxnSpPr>
        <p:spPr bwMode="auto">
          <a:xfrm rot="16200000" flipH="1">
            <a:off x="2705101" y="4343400"/>
            <a:ext cx="1219199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74" name="Straight Arrow Connector 73"/>
          <p:cNvCxnSpPr>
            <a:stCxn id="45" idx="3"/>
            <a:endCxn id="33" idx="0"/>
          </p:cNvCxnSpPr>
          <p:nvPr/>
        </p:nvCxnSpPr>
        <p:spPr bwMode="auto">
          <a:xfrm rot="5400000">
            <a:off x="3867150" y="4344754"/>
            <a:ext cx="1274996" cy="11606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81" name="Straight Arrow Connector 80"/>
          <p:cNvCxnSpPr>
            <a:stCxn id="46" idx="4"/>
            <a:endCxn id="33" idx="0"/>
          </p:cNvCxnSpPr>
          <p:nvPr/>
        </p:nvCxnSpPr>
        <p:spPr bwMode="auto">
          <a:xfrm rot="5400000">
            <a:off x="4457700" y="3810000"/>
            <a:ext cx="1219200" cy="2286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47" name="Rounded Rectangular Callout 46"/>
          <p:cNvSpPr/>
          <p:nvPr/>
        </p:nvSpPr>
        <p:spPr bwMode="auto">
          <a:xfrm>
            <a:off x="3952763" y="3216521"/>
            <a:ext cx="1152637" cy="408623"/>
          </a:xfrm>
          <a:prstGeom prst="wedgeRoundRectCallout">
            <a:avLst>
              <a:gd name="adj1" fmla="val -59262"/>
              <a:gd name="adj2" fmla="val 140373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Redundant node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OBDT to ROBDD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066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352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7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447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029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6" name="Straight Arrow Connector 15"/>
          <p:cNvCxnSpPr>
            <a:stCxn id="9" idx="4"/>
            <a:endCxn id="14" idx="0"/>
          </p:cNvCxnSpPr>
          <p:nvPr/>
        </p:nvCxnSpPr>
        <p:spPr bwMode="auto">
          <a:xfrm rot="16200000" flipH="1">
            <a:off x="2324100" y="2667000"/>
            <a:ext cx="1219200" cy="457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9" idx="4"/>
            <a:endCxn id="33" idx="0"/>
          </p:cNvCxnSpPr>
          <p:nvPr/>
        </p:nvCxnSpPr>
        <p:spPr bwMode="auto">
          <a:xfrm rot="16200000" flipH="1">
            <a:off x="1676400" y="3314700"/>
            <a:ext cx="1219200" cy="3276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endCxn id="33" idx="0"/>
          </p:cNvCxnSpPr>
          <p:nvPr/>
        </p:nvCxnSpPr>
        <p:spPr bwMode="auto">
          <a:xfrm>
            <a:off x="1676401" y="4343399"/>
            <a:ext cx="2247899" cy="1219201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10" idx="4"/>
            <a:endCxn id="14" idx="0"/>
          </p:cNvCxnSpPr>
          <p:nvPr/>
        </p:nvCxnSpPr>
        <p:spPr bwMode="auto">
          <a:xfrm rot="16200000" flipH="1">
            <a:off x="2819400" y="3162300"/>
            <a:ext cx="1219200" cy="3581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4"/>
            <a:endCxn id="9" idx="0"/>
          </p:cNvCxnSpPr>
          <p:nvPr/>
        </p:nvCxnSpPr>
        <p:spPr bwMode="auto">
          <a:xfrm rot="5400000">
            <a:off x="533400" y="3238500"/>
            <a:ext cx="8382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7" idx="4"/>
            <a:endCxn id="10" idx="0"/>
          </p:cNvCxnSpPr>
          <p:nvPr/>
        </p:nvCxnSpPr>
        <p:spPr bwMode="auto">
          <a:xfrm rot="16200000" flipH="1">
            <a:off x="1028700" y="3352800"/>
            <a:ext cx="8382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2514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3733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38" name="Straight Arrow Connector 37"/>
          <p:cNvCxnSpPr>
            <a:stCxn id="8" idx="4"/>
            <a:endCxn id="28" idx="0"/>
          </p:cNvCxnSpPr>
          <p:nvPr/>
        </p:nvCxnSpPr>
        <p:spPr bwMode="auto">
          <a:xfrm rot="5400000">
            <a:off x="2705100" y="3124200"/>
            <a:ext cx="838201" cy="838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8" idx="4"/>
            <a:endCxn id="33" idx="0"/>
          </p:cNvCxnSpPr>
          <p:nvPr/>
        </p:nvCxnSpPr>
        <p:spPr bwMode="auto">
          <a:xfrm rot="16200000" flipH="1">
            <a:off x="2514600" y="4152900"/>
            <a:ext cx="24384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5257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5029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6019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55" name="Straight Arrow Connector 54"/>
          <p:cNvCxnSpPr>
            <a:stCxn id="43" idx="4"/>
            <a:endCxn id="45" idx="0"/>
          </p:cNvCxnSpPr>
          <p:nvPr/>
        </p:nvCxnSpPr>
        <p:spPr bwMode="auto">
          <a:xfrm rot="5400000">
            <a:off x="4914900" y="3429000"/>
            <a:ext cx="8382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Straight Arrow Connector 55"/>
          <p:cNvCxnSpPr>
            <a:stCxn id="43" idx="4"/>
            <a:endCxn id="46" idx="0"/>
          </p:cNvCxnSpPr>
          <p:nvPr/>
        </p:nvCxnSpPr>
        <p:spPr bwMode="auto">
          <a:xfrm rot="16200000" flipH="1">
            <a:off x="5410200" y="3162300"/>
            <a:ext cx="838200" cy="76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Oval 56"/>
          <p:cNvSpPr/>
          <p:nvPr/>
        </p:nvSpPr>
        <p:spPr bwMode="auto">
          <a:xfrm>
            <a:off x="7086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8229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63" name="Straight Arrow Connector 62"/>
          <p:cNvCxnSpPr>
            <a:stCxn id="57" idx="4"/>
            <a:endCxn id="14" idx="0"/>
          </p:cNvCxnSpPr>
          <p:nvPr/>
        </p:nvCxnSpPr>
        <p:spPr bwMode="auto">
          <a:xfrm rot="5400000">
            <a:off x="5638801" y="3924300"/>
            <a:ext cx="1219199" cy="2057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7" idx="4"/>
            <a:endCxn id="33" idx="0"/>
          </p:cNvCxnSpPr>
          <p:nvPr/>
        </p:nvCxnSpPr>
        <p:spPr bwMode="auto">
          <a:xfrm rot="5400000">
            <a:off x="4991101" y="3276600"/>
            <a:ext cx="1219199" cy="3352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endCxn id="33" idx="0"/>
          </p:cNvCxnSpPr>
          <p:nvPr/>
        </p:nvCxnSpPr>
        <p:spPr bwMode="auto">
          <a:xfrm rot="10800000" flipV="1">
            <a:off x="3924301" y="4343400"/>
            <a:ext cx="4533901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endCxn id="14" idx="0"/>
          </p:cNvCxnSpPr>
          <p:nvPr/>
        </p:nvCxnSpPr>
        <p:spPr bwMode="auto">
          <a:xfrm rot="10800000" flipV="1">
            <a:off x="5219701" y="4343400"/>
            <a:ext cx="3238501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4" idx="4"/>
            <a:endCxn id="57" idx="0"/>
          </p:cNvCxnSpPr>
          <p:nvPr/>
        </p:nvCxnSpPr>
        <p:spPr bwMode="auto">
          <a:xfrm rot="5400000">
            <a:off x="7086600" y="3314700"/>
            <a:ext cx="838201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4" idx="4"/>
            <a:endCxn id="58" idx="0"/>
          </p:cNvCxnSpPr>
          <p:nvPr/>
        </p:nvCxnSpPr>
        <p:spPr bwMode="auto">
          <a:xfrm rot="16200000" flipH="1">
            <a:off x="7658100" y="32004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7" idx="7"/>
          </p:cNvCxnSpPr>
          <p:nvPr/>
        </p:nvCxnSpPr>
        <p:spPr bwMode="auto">
          <a:xfrm rot="5400000">
            <a:off x="1601554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" idx="4"/>
            <a:endCxn id="8" idx="1"/>
          </p:cNvCxnSpPr>
          <p:nvPr/>
        </p:nvCxnSpPr>
        <p:spPr bwMode="auto">
          <a:xfrm rot="16200000" flipH="1">
            <a:off x="2609850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endCxn id="43" idx="7"/>
          </p:cNvCxnSpPr>
          <p:nvPr/>
        </p:nvCxnSpPr>
        <p:spPr bwMode="auto">
          <a:xfrm rot="10800000" flipV="1">
            <a:off x="5583004" y="2209800"/>
            <a:ext cx="8939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endCxn id="44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4" idx="4"/>
            <a:endCxn id="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Straight Arrow Connector 69"/>
          <p:cNvCxnSpPr>
            <a:stCxn id="28" idx="4"/>
            <a:endCxn id="33" idx="0"/>
          </p:cNvCxnSpPr>
          <p:nvPr/>
        </p:nvCxnSpPr>
        <p:spPr bwMode="auto">
          <a:xfrm rot="16200000" flipH="1">
            <a:off x="2705101" y="4343400"/>
            <a:ext cx="1219199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74" name="Straight Arrow Connector 73"/>
          <p:cNvCxnSpPr>
            <a:stCxn id="45" idx="3"/>
            <a:endCxn id="33" idx="0"/>
          </p:cNvCxnSpPr>
          <p:nvPr/>
        </p:nvCxnSpPr>
        <p:spPr bwMode="auto">
          <a:xfrm rot="5400000">
            <a:off x="3867150" y="4344754"/>
            <a:ext cx="1274996" cy="11606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81" name="Straight Arrow Connector 80"/>
          <p:cNvCxnSpPr>
            <a:stCxn id="46" idx="4"/>
            <a:endCxn id="33" idx="0"/>
          </p:cNvCxnSpPr>
          <p:nvPr/>
        </p:nvCxnSpPr>
        <p:spPr bwMode="auto">
          <a:xfrm rot="5400000">
            <a:off x="4457700" y="3810000"/>
            <a:ext cx="1219200" cy="2286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OBDT to ROBDD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066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352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7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447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029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6" name="Straight Arrow Connector 15"/>
          <p:cNvCxnSpPr>
            <a:stCxn id="9" idx="4"/>
            <a:endCxn id="14" idx="0"/>
          </p:cNvCxnSpPr>
          <p:nvPr/>
        </p:nvCxnSpPr>
        <p:spPr bwMode="auto">
          <a:xfrm rot="16200000" flipH="1">
            <a:off x="2324100" y="2667000"/>
            <a:ext cx="1219200" cy="457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9" idx="4"/>
            <a:endCxn id="33" idx="0"/>
          </p:cNvCxnSpPr>
          <p:nvPr/>
        </p:nvCxnSpPr>
        <p:spPr bwMode="auto">
          <a:xfrm rot="16200000" flipH="1">
            <a:off x="1676400" y="3314700"/>
            <a:ext cx="1219200" cy="3276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endCxn id="33" idx="0"/>
          </p:cNvCxnSpPr>
          <p:nvPr/>
        </p:nvCxnSpPr>
        <p:spPr bwMode="auto">
          <a:xfrm>
            <a:off x="1676401" y="4343399"/>
            <a:ext cx="2247899" cy="1219201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10" idx="4"/>
            <a:endCxn id="14" idx="0"/>
          </p:cNvCxnSpPr>
          <p:nvPr/>
        </p:nvCxnSpPr>
        <p:spPr bwMode="auto">
          <a:xfrm rot="16200000" flipH="1">
            <a:off x="2819400" y="3162300"/>
            <a:ext cx="1219200" cy="3581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4"/>
            <a:endCxn id="9" idx="0"/>
          </p:cNvCxnSpPr>
          <p:nvPr/>
        </p:nvCxnSpPr>
        <p:spPr bwMode="auto">
          <a:xfrm rot="5400000">
            <a:off x="533400" y="3238500"/>
            <a:ext cx="8382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7" idx="4"/>
            <a:endCxn id="10" idx="0"/>
          </p:cNvCxnSpPr>
          <p:nvPr/>
        </p:nvCxnSpPr>
        <p:spPr bwMode="auto">
          <a:xfrm rot="16200000" flipH="1">
            <a:off x="1028700" y="3352800"/>
            <a:ext cx="8382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2514600" y="3962401"/>
            <a:ext cx="381000" cy="381000"/>
          </a:xfrm>
          <a:prstGeom prst="ellipse">
            <a:avLst/>
          </a:prstGeom>
          <a:solidFill>
            <a:srgbClr val="FFC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3733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38" name="Straight Arrow Connector 37"/>
          <p:cNvCxnSpPr>
            <a:stCxn id="8" idx="4"/>
            <a:endCxn id="28" idx="0"/>
          </p:cNvCxnSpPr>
          <p:nvPr/>
        </p:nvCxnSpPr>
        <p:spPr bwMode="auto">
          <a:xfrm rot="5400000">
            <a:off x="2705100" y="3124200"/>
            <a:ext cx="838201" cy="838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8" idx="4"/>
            <a:endCxn id="33" idx="0"/>
          </p:cNvCxnSpPr>
          <p:nvPr/>
        </p:nvCxnSpPr>
        <p:spPr bwMode="auto">
          <a:xfrm rot="16200000" flipH="1">
            <a:off x="2514600" y="4152900"/>
            <a:ext cx="24384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5257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5029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6019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55" name="Straight Arrow Connector 54"/>
          <p:cNvCxnSpPr>
            <a:stCxn id="43" idx="4"/>
            <a:endCxn id="45" idx="0"/>
          </p:cNvCxnSpPr>
          <p:nvPr/>
        </p:nvCxnSpPr>
        <p:spPr bwMode="auto">
          <a:xfrm rot="5400000">
            <a:off x="4914900" y="3429000"/>
            <a:ext cx="8382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Straight Arrow Connector 55"/>
          <p:cNvCxnSpPr>
            <a:stCxn id="43" idx="4"/>
            <a:endCxn id="46" idx="0"/>
          </p:cNvCxnSpPr>
          <p:nvPr/>
        </p:nvCxnSpPr>
        <p:spPr bwMode="auto">
          <a:xfrm rot="16200000" flipH="1">
            <a:off x="5410200" y="3162300"/>
            <a:ext cx="838200" cy="76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Oval 56"/>
          <p:cNvSpPr/>
          <p:nvPr/>
        </p:nvSpPr>
        <p:spPr bwMode="auto">
          <a:xfrm>
            <a:off x="7086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8229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63" name="Straight Arrow Connector 62"/>
          <p:cNvCxnSpPr>
            <a:stCxn id="57" idx="4"/>
            <a:endCxn id="14" idx="0"/>
          </p:cNvCxnSpPr>
          <p:nvPr/>
        </p:nvCxnSpPr>
        <p:spPr bwMode="auto">
          <a:xfrm rot="5400000">
            <a:off x="5638801" y="3924300"/>
            <a:ext cx="1219199" cy="2057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7" idx="4"/>
            <a:endCxn id="33" idx="0"/>
          </p:cNvCxnSpPr>
          <p:nvPr/>
        </p:nvCxnSpPr>
        <p:spPr bwMode="auto">
          <a:xfrm rot="5400000">
            <a:off x="4991101" y="3276600"/>
            <a:ext cx="1219199" cy="3352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endCxn id="33" idx="0"/>
          </p:cNvCxnSpPr>
          <p:nvPr/>
        </p:nvCxnSpPr>
        <p:spPr bwMode="auto">
          <a:xfrm rot="10800000" flipV="1">
            <a:off x="3924301" y="4343400"/>
            <a:ext cx="4533901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endCxn id="14" idx="0"/>
          </p:cNvCxnSpPr>
          <p:nvPr/>
        </p:nvCxnSpPr>
        <p:spPr bwMode="auto">
          <a:xfrm rot="10800000" flipV="1">
            <a:off x="5219701" y="4343400"/>
            <a:ext cx="3238501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4" idx="4"/>
            <a:endCxn id="57" idx="0"/>
          </p:cNvCxnSpPr>
          <p:nvPr/>
        </p:nvCxnSpPr>
        <p:spPr bwMode="auto">
          <a:xfrm rot="5400000">
            <a:off x="7086600" y="3314700"/>
            <a:ext cx="838201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4" idx="4"/>
            <a:endCxn id="58" idx="0"/>
          </p:cNvCxnSpPr>
          <p:nvPr/>
        </p:nvCxnSpPr>
        <p:spPr bwMode="auto">
          <a:xfrm rot="16200000" flipH="1">
            <a:off x="7658100" y="32004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7" idx="7"/>
          </p:cNvCxnSpPr>
          <p:nvPr/>
        </p:nvCxnSpPr>
        <p:spPr bwMode="auto">
          <a:xfrm rot="5400000">
            <a:off x="1601554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" idx="4"/>
            <a:endCxn id="8" idx="1"/>
          </p:cNvCxnSpPr>
          <p:nvPr/>
        </p:nvCxnSpPr>
        <p:spPr bwMode="auto">
          <a:xfrm rot="16200000" flipH="1">
            <a:off x="2609850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endCxn id="43" idx="7"/>
          </p:cNvCxnSpPr>
          <p:nvPr/>
        </p:nvCxnSpPr>
        <p:spPr bwMode="auto">
          <a:xfrm rot="10800000" flipV="1">
            <a:off x="5583004" y="2209800"/>
            <a:ext cx="8939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endCxn id="44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4" idx="4"/>
            <a:endCxn id="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Straight Arrow Connector 69"/>
          <p:cNvCxnSpPr>
            <a:stCxn id="28" idx="4"/>
            <a:endCxn id="33" idx="0"/>
          </p:cNvCxnSpPr>
          <p:nvPr/>
        </p:nvCxnSpPr>
        <p:spPr bwMode="auto">
          <a:xfrm rot="16200000" flipH="1">
            <a:off x="2705101" y="4343400"/>
            <a:ext cx="1219199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74" name="Straight Arrow Connector 73"/>
          <p:cNvCxnSpPr>
            <a:stCxn id="45" idx="3"/>
            <a:endCxn id="33" idx="0"/>
          </p:cNvCxnSpPr>
          <p:nvPr/>
        </p:nvCxnSpPr>
        <p:spPr bwMode="auto">
          <a:xfrm rot="5400000">
            <a:off x="3867150" y="4344754"/>
            <a:ext cx="1274996" cy="11606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81" name="Straight Arrow Connector 80"/>
          <p:cNvCxnSpPr>
            <a:stCxn id="46" idx="4"/>
            <a:endCxn id="33" idx="0"/>
          </p:cNvCxnSpPr>
          <p:nvPr/>
        </p:nvCxnSpPr>
        <p:spPr bwMode="auto">
          <a:xfrm rot="5400000">
            <a:off x="4457700" y="3810000"/>
            <a:ext cx="1219200" cy="2286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OBDT to ROBDD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066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352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7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447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029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6" name="Straight Arrow Connector 15"/>
          <p:cNvCxnSpPr>
            <a:stCxn id="9" idx="4"/>
            <a:endCxn id="14" idx="0"/>
          </p:cNvCxnSpPr>
          <p:nvPr/>
        </p:nvCxnSpPr>
        <p:spPr bwMode="auto">
          <a:xfrm rot="16200000" flipH="1">
            <a:off x="2324100" y="2667000"/>
            <a:ext cx="1219200" cy="457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9" idx="4"/>
            <a:endCxn id="33" idx="0"/>
          </p:cNvCxnSpPr>
          <p:nvPr/>
        </p:nvCxnSpPr>
        <p:spPr bwMode="auto">
          <a:xfrm rot="16200000" flipH="1">
            <a:off x="1676400" y="3314700"/>
            <a:ext cx="1219200" cy="3276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endCxn id="33" idx="0"/>
          </p:cNvCxnSpPr>
          <p:nvPr/>
        </p:nvCxnSpPr>
        <p:spPr bwMode="auto">
          <a:xfrm>
            <a:off x="1676401" y="4343399"/>
            <a:ext cx="2247899" cy="1219201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10" idx="4"/>
            <a:endCxn id="14" idx="0"/>
          </p:cNvCxnSpPr>
          <p:nvPr/>
        </p:nvCxnSpPr>
        <p:spPr bwMode="auto">
          <a:xfrm rot="16200000" flipH="1">
            <a:off x="2819400" y="3162300"/>
            <a:ext cx="1219200" cy="3581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4"/>
            <a:endCxn id="9" idx="0"/>
          </p:cNvCxnSpPr>
          <p:nvPr/>
        </p:nvCxnSpPr>
        <p:spPr bwMode="auto">
          <a:xfrm rot="5400000">
            <a:off x="533400" y="3238500"/>
            <a:ext cx="8382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7" idx="4"/>
            <a:endCxn id="10" idx="0"/>
          </p:cNvCxnSpPr>
          <p:nvPr/>
        </p:nvCxnSpPr>
        <p:spPr bwMode="auto">
          <a:xfrm rot="16200000" flipH="1">
            <a:off x="1028700" y="3352800"/>
            <a:ext cx="8382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Oval 32"/>
          <p:cNvSpPr/>
          <p:nvPr/>
        </p:nvSpPr>
        <p:spPr bwMode="auto">
          <a:xfrm>
            <a:off x="3733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5257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5029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6019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55" name="Straight Arrow Connector 54"/>
          <p:cNvCxnSpPr>
            <a:stCxn id="43" idx="4"/>
            <a:endCxn id="45" idx="0"/>
          </p:cNvCxnSpPr>
          <p:nvPr/>
        </p:nvCxnSpPr>
        <p:spPr bwMode="auto">
          <a:xfrm rot="5400000">
            <a:off x="4914900" y="3429000"/>
            <a:ext cx="8382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Straight Arrow Connector 55"/>
          <p:cNvCxnSpPr>
            <a:stCxn id="43" idx="4"/>
            <a:endCxn id="46" idx="0"/>
          </p:cNvCxnSpPr>
          <p:nvPr/>
        </p:nvCxnSpPr>
        <p:spPr bwMode="auto">
          <a:xfrm rot="16200000" flipH="1">
            <a:off x="5410200" y="3162300"/>
            <a:ext cx="838200" cy="76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Oval 56"/>
          <p:cNvSpPr/>
          <p:nvPr/>
        </p:nvSpPr>
        <p:spPr bwMode="auto">
          <a:xfrm>
            <a:off x="7086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8229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63" name="Straight Arrow Connector 62"/>
          <p:cNvCxnSpPr>
            <a:stCxn id="57" idx="4"/>
            <a:endCxn id="14" idx="0"/>
          </p:cNvCxnSpPr>
          <p:nvPr/>
        </p:nvCxnSpPr>
        <p:spPr bwMode="auto">
          <a:xfrm rot="5400000">
            <a:off x="5638801" y="3924300"/>
            <a:ext cx="1219199" cy="2057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7" idx="4"/>
            <a:endCxn id="33" idx="0"/>
          </p:cNvCxnSpPr>
          <p:nvPr/>
        </p:nvCxnSpPr>
        <p:spPr bwMode="auto">
          <a:xfrm rot="5400000">
            <a:off x="4991101" y="3276600"/>
            <a:ext cx="1219199" cy="3352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endCxn id="33" idx="0"/>
          </p:cNvCxnSpPr>
          <p:nvPr/>
        </p:nvCxnSpPr>
        <p:spPr bwMode="auto">
          <a:xfrm rot="10800000" flipV="1">
            <a:off x="3924301" y="4343400"/>
            <a:ext cx="4533901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endCxn id="14" idx="0"/>
          </p:cNvCxnSpPr>
          <p:nvPr/>
        </p:nvCxnSpPr>
        <p:spPr bwMode="auto">
          <a:xfrm rot="10800000" flipV="1">
            <a:off x="5219701" y="4343400"/>
            <a:ext cx="3238501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4" idx="4"/>
            <a:endCxn id="57" idx="0"/>
          </p:cNvCxnSpPr>
          <p:nvPr/>
        </p:nvCxnSpPr>
        <p:spPr bwMode="auto">
          <a:xfrm rot="5400000">
            <a:off x="7086600" y="3314700"/>
            <a:ext cx="838201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4" idx="4"/>
            <a:endCxn id="58" idx="0"/>
          </p:cNvCxnSpPr>
          <p:nvPr/>
        </p:nvCxnSpPr>
        <p:spPr bwMode="auto">
          <a:xfrm rot="16200000" flipH="1">
            <a:off x="7658100" y="32004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7" idx="7"/>
          </p:cNvCxnSpPr>
          <p:nvPr/>
        </p:nvCxnSpPr>
        <p:spPr bwMode="auto">
          <a:xfrm rot="5400000">
            <a:off x="1601554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" idx="4"/>
            <a:endCxn id="8" idx="1"/>
          </p:cNvCxnSpPr>
          <p:nvPr/>
        </p:nvCxnSpPr>
        <p:spPr bwMode="auto">
          <a:xfrm rot="16200000" flipH="1">
            <a:off x="2609850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endCxn id="43" idx="7"/>
          </p:cNvCxnSpPr>
          <p:nvPr/>
        </p:nvCxnSpPr>
        <p:spPr bwMode="auto">
          <a:xfrm rot="10800000" flipV="1">
            <a:off x="5583004" y="2209800"/>
            <a:ext cx="8939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endCxn id="44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4" idx="4"/>
            <a:endCxn id="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Straight Arrow Connector 69"/>
          <p:cNvCxnSpPr>
            <a:stCxn id="8" idx="4"/>
            <a:endCxn id="33" idx="0"/>
          </p:cNvCxnSpPr>
          <p:nvPr/>
        </p:nvCxnSpPr>
        <p:spPr bwMode="auto">
          <a:xfrm rot="16200000" flipH="1">
            <a:off x="2514600" y="4152900"/>
            <a:ext cx="24384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74" name="Straight Arrow Connector 73"/>
          <p:cNvCxnSpPr>
            <a:stCxn id="45" idx="3"/>
            <a:endCxn id="33" idx="0"/>
          </p:cNvCxnSpPr>
          <p:nvPr/>
        </p:nvCxnSpPr>
        <p:spPr bwMode="auto">
          <a:xfrm rot="5400000">
            <a:off x="3867150" y="4344754"/>
            <a:ext cx="1274996" cy="11606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81" name="Straight Arrow Connector 80"/>
          <p:cNvCxnSpPr>
            <a:stCxn id="46" idx="4"/>
            <a:endCxn id="33" idx="0"/>
          </p:cNvCxnSpPr>
          <p:nvPr/>
        </p:nvCxnSpPr>
        <p:spPr bwMode="auto">
          <a:xfrm rot="5400000">
            <a:off x="4457700" y="3810000"/>
            <a:ext cx="1219200" cy="2286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OBDT to ROBDD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066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352800" y="2743200"/>
            <a:ext cx="381000" cy="381000"/>
          </a:xfrm>
          <a:prstGeom prst="ellipse">
            <a:avLst/>
          </a:prstGeom>
          <a:solidFill>
            <a:srgbClr val="FFC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7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447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029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6" name="Straight Arrow Connector 15"/>
          <p:cNvCxnSpPr>
            <a:stCxn id="9" idx="4"/>
            <a:endCxn id="14" idx="0"/>
          </p:cNvCxnSpPr>
          <p:nvPr/>
        </p:nvCxnSpPr>
        <p:spPr bwMode="auto">
          <a:xfrm rot="16200000" flipH="1">
            <a:off x="2324100" y="2667000"/>
            <a:ext cx="1219200" cy="457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9" idx="4"/>
            <a:endCxn id="33" idx="0"/>
          </p:cNvCxnSpPr>
          <p:nvPr/>
        </p:nvCxnSpPr>
        <p:spPr bwMode="auto">
          <a:xfrm rot="16200000" flipH="1">
            <a:off x="1676400" y="3314700"/>
            <a:ext cx="1219200" cy="3276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endCxn id="33" idx="0"/>
          </p:cNvCxnSpPr>
          <p:nvPr/>
        </p:nvCxnSpPr>
        <p:spPr bwMode="auto">
          <a:xfrm>
            <a:off x="1676401" y="4343399"/>
            <a:ext cx="2247899" cy="1219201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10" idx="4"/>
            <a:endCxn id="14" idx="0"/>
          </p:cNvCxnSpPr>
          <p:nvPr/>
        </p:nvCxnSpPr>
        <p:spPr bwMode="auto">
          <a:xfrm rot="16200000" flipH="1">
            <a:off x="2819400" y="3162300"/>
            <a:ext cx="1219200" cy="3581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4"/>
            <a:endCxn id="9" idx="0"/>
          </p:cNvCxnSpPr>
          <p:nvPr/>
        </p:nvCxnSpPr>
        <p:spPr bwMode="auto">
          <a:xfrm rot="5400000">
            <a:off x="533400" y="3238500"/>
            <a:ext cx="8382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7" idx="4"/>
            <a:endCxn id="10" idx="0"/>
          </p:cNvCxnSpPr>
          <p:nvPr/>
        </p:nvCxnSpPr>
        <p:spPr bwMode="auto">
          <a:xfrm rot="16200000" flipH="1">
            <a:off x="1028700" y="3352800"/>
            <a:ext cx="8382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Oval 32"/>
          <p:cNvSpPr/>
          <p:nvPr/>
        </p:nvSpPr>
        <p:spPr bwMode="auto">
          <a:xfrm>
            <a:off x="3733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5257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5029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6019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55" name="Straight Arrow Connector 54"/>
          <p:cNvCxnSpPr>
            <a:stCxn id="43" idx="4"/>
            <a:endCxn id="45" idx="0"/>
          </p:cNvCxnSpPr>
          <p:nvPr/>
        </p:nvCxnSpPr>
        <p:spPr bwMode="auto">
          <a:xfrm rot="5400000">
            <a:off x="4914900" y="3429000"/>
            <a:ext cx="8382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Straight Arrow Connector 55"/>
          <p:cNvCxnSpPr>
            <a:stCxn id="43" idx="4"/>
            <a:endCxn id="46" idx="0"/>
          </p:cNvCxnSpPr>
          <p:nvPr/>
        </p:nvCxnSpPr>
        <p:spPr bwMode="auto">
          <a:xfrm rot="16200000" flipH="1">
            <a:off x="5410200" y="3162300"/>
            <a:ext cx="838200" cy="76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Oval 56"/>
          <p:cNvSpPr/>
          <p:nvPr/>
        </p:nvSpPr>
        <p:spPr bwMode="auto">
          <a:xfrm>
            <a:off x="7086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8229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63" name="Straight Arrow Connector 62"/>
          <p:cNvCxnSpPr>
            <a:stCxn id="57" idx="4"/>
            <a:endCxn id="14" idx="0"/>
          </p:cNvCxnSpPr>
          <p:nvPr/>
        </p:nvCxnSpPr>
        <p:spPr bwMode="auto">
          <a:xfrm rot="5400000">
            <a:off x="5638801" y="3924300"/>
            <a:ext cx="1219199" cy="2057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7" idx="4"/>
            <a:endCxn id="33" idx="0"/>
          </p:cNvCxnSpPr>
          <p:nvPr/>
        </p:nvCxnSpPr>
        <p:spPr bwMode="auto">
          <a:xfrm rot="5400000">
            <a:off x="4991101" y="3276600"/>
            <a:ext cx="1219199" cy="3352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endCxn id="33" idx="0"/>
          </p:cNvCxnSpPr>
          <p:nvPr/>
        </p:nvCxnSpPr>
        <p:spPr bwMode="auto">
          <a:xfrm rot="10800000" flipV="1">
            <a:off x="3924301" y="4343400"/>
            <a:ext cx="4533901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endCxn id="14" idx="0"/>
          </p:cNvCxnSpPr>
          <p:nvPr/>
        </p:nvCxnSpPr>
        <p:spPr bwMode="auto">
          <a:xfrm rot="10800000" flipV="1">
            <a:off x="5219701" y="4343400"/>
            <a:ext cx="3238501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4" idx="4"/>
            <a:endCxn id="57" idx="0"/>
          </p:cNvCxnSpPr>
          <p:nvPr/>
        </p:nvCxnSpPr>
        <p:spPr bwMode="auto">
          <a:xfrm rot="5400000">
            <a:off x="7086600" y="3314700"/>
            <a:ext cx="838201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4" idx="4"/>
            <a:endCxn id="58" idx="0"/>
          </p:cNvCxnSpPr>
          <p:nvPr/>
        </p:nvCxnSpPr>
        <p:spPr bwMode="auto">
          <a:xfrm rot="16200000" flipH="1">
            <a:off x="7658100" y="32004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7" idx="7"/>
          </p:cNvCxnSpPr>
          <p:nvPr/>
        </p:nvCxnSpPr>
        <p:spPr bwMode="auto">
          <a:xfrm rot="5400000">
            <a:off x="1601554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" idx="4"/>
            <a:endCxn id="8" idx="1"/>
          </p:cNvCxnSpPr>
          <p:nvPr/>
        </p:nvCxnSpPr>
        <p:spPr bwMode="auto">
          <a:xfrm rot="16200000" flipH="1">
            <a:off x="2609850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endCxn id="43" idx="7"/>
          </p:cNvCxnSpPr>
          <p:nvPr/>
        </p:nvCxnSpPr>
        <p:spPr bwMode="auto">
          <a:xfrm rot="10800000" flipV="1">
            <a:off x="5583004" y="2209800"/>
            <a:ext cx="8939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endCxn id="44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4" idx="4"/>
            <a:endCxn id="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Straight Arrow Connector 69"/>
          <p:cNvCxnSpPr>
            <a:stCxn id="8" idx="4"/>
            <a:endCxn id="33" idx="0"/>
          </p:cNvCxnSpPr>
          <p:nvPr/>
        </p:nvCxnSpPr>
        <p:spPr bwMode="auto">
          <a:xfrm rot="16200000" flipH="1">
            <a:off x="2514600" y="4152900"/>
            <a:ext cx="24384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74" name="Straight Arrow Connector 73"/>
          <p:cNvCxnSpPr>
            <a:stCxn id="45" idx="3"/>
            <a:endCxn id="33" idx="0"/>
          </p:cNvCxnSpPr>
          <p:nvPr/>
        </p:nvCxnSpPr>
        <p:spPr bwMode="auto">
          <a:xfrm rot="5400000">
            <a:off x="3867150" y="4344754"/>
            <a:ext cx="1274996" cy="11606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81" name="Straight Arrow Connector 80"/>
          <p:cNvCxnSpPr>
            <a:stCxn id="46" idx="4"/>
            <a:endCxn id="33" idx="0"/>
          </p:cNvCxnSpPr>
          <p:nvPr/>
        </p:nvCxnSpPr>
        <p:spPr bwMode="auto">
          <a:xfrm rot="5400000">
            <a:off x="4457700" y="3810000"/>
            <a:ext cx="1219200" cy="2286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OBDT to ROBDD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066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7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447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029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6" name="Straight Arrow Connector 15"/>
          <p:cNvCxnSpPr>
            <a:stCxn id="9" idx="4"/>
            <a:endCxn id="14" idx="0"/>
          </p:cNvCxnSpPr>
          <p:nvPr/>
        </p:nvCxnSpPr>
        <p:spPr bwMode="auto">
          <a:xfrm rot="16200000" flipH="1">
            <a:off x="2324100" y="2667000"/>
            <a:ext cx="1219200" cy="457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9" idx="4"/>
            <a:endCxn id="33" idx="0"/>
          </p:cNvCxnSpPr>
          <p:nvPr/>
        </p:nvCxnSpPr>
        <p:spPr bwMode="auto">
          <a:xfrm rot="16200000" flipH="1">
            <a:off x="1676400" y="3314700"/>
            <a:ext cx="1219200" cy="3276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endCxn id="33" idx="0"/>
          </p:cNvCxnSpPr>
          <p:nvPr/>
        </p:nvCxnSpPr>
        <p:spPr bwMode="auto">
          <a:xfrm>
            <a:off x="1676401" y="4343399"/>
            <a:ext cx="2247899" cy="1219201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10" idx="4"/>
            <a:endCxn id="14" idx="0"/>
          </p:cNvCxnSpPr>
          <p:nvPr/>
        </p:nvCxnSpPr>
        <p:spPr bwMode="auto">
          <a:xfrm rot="16200000" flipH="1">
            <a:off x="2819400" y="3162300"/>
            <a:ext cx="1219200" cy="3581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4"/>
            <a:endCxn id="9" idx="0"/>
          </p:cNvCxnSpPr>
          <p:nvPr/>
        </p:nvCxnSpPr>
        <p:spPr bwMode="auto">
          <a:xfrm rot="5400000">
            <a:off x="533400" y="3238500"/>
            <a:ext cx="8382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7" idx="4"/>
            <a:endCxn id="10" idx="0"/>
          </p:cNvCxnSpPr>
          <p:nvPr/>
        </p:nvCxnSpPr>
        <p:spPr bwMode="auto">
          <a:xfrm rot="16200000" flipH="1">
            <a:off x="1028700" y="3352800"/>
            <a:ext cx="8382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Oval 32"/>
          <p:cNvSpPr/>
          <p:nvPr/>
        </p:nvSpPr>
        <p:spPr bwMode="auto">
          <a:xfrm>
            <a:off x="3733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5257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5029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6019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55" name="Straight Arrow Connector 54"/>
          <p:cNvCxnSpPr>
            <a:stCxn id="43" idx="4"/>
            <a:endCxn id="45" idx="0"/>
          </p:cNvCxnSpPr>
          <p:nvPr/>
        </p:nvCxnSpPr>
        <p:spPr bwMode="auto">
          <a:xfrm rot="5400000">
            <a:off x="4914900" y="3429000"/>
            <a:ext cx="8382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Straight Arrow Connector 55"/>
          <p:cNvCxnSpPr>
            <a:stCxn id="43" idx="4"/>
            <a:endCxn id="46" idx="0"/>
          </p:cNvCxnSpPr>
          <p:nvPr/>
        </p:nvCxnSpPr>
        <p:spPr bwMode="auto">
          <a:xfrm rot="16200000" flipH="1">
            <a:off x="5410200" y="3162300"/>
            <a:ext cx="838200" cy="76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Oval 56"/>
          <p:cNvSpPr/>
          <p:nvPr/>
        </p:nvSpPr>
        <p:spPr bwMode="auto">
          <a:xfrm>
            <a:off x="7086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8229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63" name="Straight Arrow Connector 62"/>
          <p:cNvCxnSpPr>
            <a:stCxn id="57" idx="4"/>
            <a:endCxn id="14" idx="0"/>
          </p:cNvCxnSpPr>
          <p:nvPr/>
        </p:nvCxnSpPr>
        <p:spPr bwMode="auto">
          <a:xfrm rot="5400000">
            <a:off x="5638801" y="3924300"/>
            <a:ext cx="1219199" cy="2057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7" idx="4"/>
            <a:endCxn id="33" idx="0"/>
          </p:cNvCxnSpPr>
          <p:nvPr/>
        </p:nvCxnSpPr>
        <p:spPr bwMode="auto">
          <a:xfrm rot="5400000">
            <a:off x="4991101" y="3276600"/>
            <a:ext cx="1219199" cy="3352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endCxn id="33" idx="0"/>
          </p:cNvCxnSpPr>
          <p:nvPr/>
        </p:nvCxnSpPr>
        <p:spPr bwMode="auto">
          <a:xfrm rot="10800000" flipV="1">
            <a:off x="3924301" y="4343400"/>
            <a:ext cx="4533901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endCxn id="14" idx="0"/>
          </p:cNvCxnSpPr>
          <p:nvPr/>
        </p:nvCxnSpPr>
        <p:spPr bwMode="auto">
          <a:xfrm rot="10800000" flipV="1">
            <a:off x="5219701" y="4343400"/>
            <a:ext cx="3238501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4" idx="4"/>
            <a:endCxn id="57" idx="0"/>
          </p:cNvCxnSpPr>
          <p:nvPr/>
        </p:nvCxnSpPr>
        <p:spPr bwMode="auto">
          <a:xfrm rot="5400000">
            <a:off x="7086600" y="3314700"/>
            <a:ext cx="838201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4" idx="4"/>
            <a:endCxn id="58" idx="0"/>
          </p:cNvCxnSpPr>
          <p:nvPr/>
        </p:nvCxnSpPr>
        <p:spPr bwMode="auto">
          <a:xfrm rot="16200000" flipH="1">
            <a:off x="7658100" y="32004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7" idx="7"/>
          </p:cNvCxnSpPr>
          <p:nvPr/>
        </p:nvCxnSpPr>
        <p:spPr bwMode="auto">
          <a:xfrm rot="5400000">
            <a:off x="1601554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" idx="4"/>
            <a:endCxn id="33" idx="0"/>
          </p:cNvCxnSpPr>
          <p:nvPr/>
        </p:nvCxnSpPr>
        <p:spPr bwMode="auto">
          <a:xfrm rot="16200000" flipH="1">
            <a:off x="1485900" y="3124200"/>
            <a:ext cx="3352800" cy="1524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endCxn id="43" idx="7"/>
          </p:cNvCxnSpPr>
          <p:nvPr/>
        </p:nvCxnSpPr>
        <p:spPr bwMode="auto">
          <a:xfrm rot="10800000" flipV="1">
            <a:off x="5583004" y="2209800"/>
            <a:ext cx="8939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endCxn id="44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4" idx="4"/>
            <a:endCxn id="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4" name="Straight Arrow Connector 73"/>
          <p:cNvCxnSpPr>
            <a:stCxn id="45" idx="3"/>
            <a:endCxn id="33" idx="0"/>
          </p:cNvCxnSpPr>
          <p:nvPr/>
        </p:nvCxnSpPr>
        <p:spPr bwMode="auto">
          <a:xfrm rot="5400000">
            <a:off x="3867150" y="4344754"/>
            <a:ext cx="1274996" cy="11606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81" name="Straight Arrow Connector 80"/>
          <p:cNvCxnSpPr>
            <a:stCxn id="46" idx="4"/>
            <a:endCxn id="33" idx="0"/>
          </p:cNvCxnSpPr>
          <p:nvPr/>
        </p:nvCxnSpPr>
        <p:spPr bwMode="auto">
          <a:xfrm rot="5400000">
            <a:off x="4457700" y="3810000"/>
            <a:ext cx="1219200" cy="2286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5486400" y="533400"/>
            <a:ext cx="32004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If </a:t>
            </a: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1</a:t>
            </a:r>
            <a:r>
              <a:rPr lang="en-US" sz="1600" dirty="0" smtClean="0"/>
              <a:t> = 0 and </a:t>
            </a: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r>
              <a:rPr lang="en-US" sz="1600" dirty="0" smtClean="0"/>
              <a:t> = 1 then f = 0 irrespective of the values of </a:t>
            </a: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r>
              <a:rPr lang="en-US" sz="1600" dirty="0" smtClean="0"/>
              <a:t> and </a:t>
            </a: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Example: Comparator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590800" y="2362200"/>
            <a:ext cx="3657600" cy="1828800"/>
          </a:xfrm>
          <a:prstGeom prst="rect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Comparator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rot="5400000">
            <a:off x="2781300" y="2019300"/>
            <a:ext cx="6858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rot="5400000">
            <a:off x="3466305" y="2018506"/>
            <a:ext cx="6858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rot="5400000">
            <a:off x="4686301" y="2019300"/>
            <a:ext cx="6858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rot="5400000">
            <a:off x="5371306" y="2018506"/>
            <a:ext cx="6858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971800" y="1295400"/>
            <a:ext cx="4219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a</a:t>
            </a:r>
            <a:r>
              <a:rPr lang="en-US" baseline="-25000" dirty="0" smtClean="0">
                <a:latin typeface="Arial"/>
              </a:rPr>
              <a:t>1</a:t>
            </a:r>
            <a:endParaRPr lang="en-US" baseline="-25000" dirty="0">
              <a:latin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16689" y="1295400"/>
            <a:ext cx="4219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a</a:t>
            </a:r>
            <a:r>
              <a:rPr lang="en-US" baseline="-25000" dirty="0" smtClean="0">
                <a:latin typeface="Arial"/>
              </a:rPr>
              <a:t>2</a:t>
            </a:r>
            <a:endParaRPr lang="en-US" baseline="-25000" dirty="0">
              <a:latin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76800" y="1295400"/>
            <a:ext cx="4219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b</a:t>
            </a:r>
            <a:r>
              <a:rPr lang="en-US" baseline="-25000" dirty="0" smtClean="0">
                <a:latin typeface="Arial"/>
              </a:rPr>
              <a:t>1</a:t>
            </a:r>
            <a:endParaRPr lang="en-US" baseline="-25000" dirty="0">
              <a:latin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21690" y="1295400"/>
            <a:ext cx="4219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b</a:t>
            </a:r>
            <a:r>
              <a:rPr lang="en-US" baseline="-25000" dirty="0" smtClean="0">
                <a:latin typeface="Arial"/>
              </a:rPr>
              <a:t>2</a:t>
            </a:r>
            <a:endParaRPr lang="en-US" baseline="-25000" dirty="0">
              <a:latin typeface="Arial"/>
            </a:endParaRPr>
          </a:p>
        </p:txBody>
      </p:sp>
      <p:cxnSp>
        <p:nvCxnSpPr>
          <p:cNvPr id="15" name="Straight Arrow Connector 14"/>
          <p:cNvCxnSpPr>
            <a:stCxn id="4" idx="2"/>
          </p:cNvCxnSpPr>
          <p:nvPr/>
        </p:nvCxnSpPr>
        <p:spPr bwMode="auto">
          <a:xfrm rot="5400000">
            <a:off x="4152900" y="4457700"/>
            <a:ext cx="533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2971800" y="4876800"/>
            <a:ext cx="30043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 = 1 </a:t>
            </a:r>
            <a:r>
              <a:rPr lang="en-US" dirty="0" smtClean="0">
                <a:latin typeface="cmsy10"/>
              </a:rPr>
              <a:t>,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a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= </a:t>
            </a:r>
            <a:r>
              <a:rPr lang="en-US" b="0" dirty="0" smtClean="0">
                <a:latin typeface="Arial"/>
              </a:rPr>
              <a:t>b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a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 = </a:t>
            </a:r>
            <a:r>
              <a:rPr lang="en-US" b="0" dirty="0" smtClean="0">
                <a:latin typeface="Arial"/>
              </a:rPr>
              <a:t>b</a:t>
            </a:r>
            <a:r>
              <a:rPr lang="en-US" baseline="-25000" dirty="0" smtClean="0">
                <a:latin typeface="Arial"/>
              </a:rPr>
              <a:t>2</a:t>
            </a:r>
            <a:endParaRPr lang="en-US" baseline="-25000" dirty="0"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OBDT to ROBDD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066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7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447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029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6" name="Straight Arrow Connector 15"/>
          <p:cNvCxnSpPr>
            <a:stCxn id="9" idx="4"/>
            <a:endCxn id="14" idx="0"/>
          </p:cNvCxnSpPr>
          <p:nvPr/>
        </p:nvCxnSpPr>
        <p:spPr bwMode="auto">
          <a:xfrm rot="16200000" flipH="1">
            <a:off x="2324100" y="2667000"/>
            <a:ext cx="1219200" cy="457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9" idx="4"/>
            <a:endCxn id="33" idx="0"/>
          </p:cNvCxnSpPr>
          <p:nvPr/>
        </p:nvCxnSpPr>
        <p:spPr bwMode="auto">
          <a:xfrm rot="16200000" flipH="1">
            <a:off x="1676400" y="3314700"/>
            <a:ext cx="1219200" cy="3276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endCxn id="33" idx="0"/>
          </p:cNvCxnSpPr>
          <p:nvPr/>
        </p:nvCxnSpPr>
        <p:spPr bwMode="auto">
          <a:xfrm>
            <a:off x="1676401" y="4343399"/>
            <a:ext cx="2247899" cy="1219201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10" idx="4"/>
            <a:endCxn id="14" idx="0"/>
          </p:cNvCxnSpPr>
          <p:nvPr/>
        </p:nvCxnSpPr>
        <p:spPr bwMode="auto">
          <a:xfrm rot="16200000" flipH="1">
            <a:off x="2819400" y="3162300"/>
            <a:ext cx="1219200" cy="3581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4"/>
            <a:endCxn id="9" idx="0"/>
          </p:cNvCxnSpPr>
          <p:nvPr/>
        </p:nvCxnSpPr>
        <p:spPr bwMode="auto">
          <a:xfrm rot="5400000">
            <a:off x="533400" y="3238500"/>
            <a:ext cx="8382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7" idx="4"/>
            <a:endCxn id="10" idx="0"/>
          </p:cNvCxnSpPr>
          <p:nvPr/>
        </p:nvCxnSpPr>
        <p:spPr bwMode="auto">
          <a:xfrm rot="16200000" flipH="1">
            <a:off x="1028700" y="3352800"/>
            <a:ext cx="8382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Oval 32"/>
          <p:cNvSpPr/>
          <p:nvPr/>
        </p:nvSpPr>
        <p:spPr bwMode="auto">
          <a:xfrm>
            <a:off x="3733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7086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8229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63" name="Straight Arrow Connector 62"/>
          <p:cNvCxnSpPr>
            <a:stCxn id="57" idx="4"/>
            <a:endCxn id="14" idx="0"/>
          </p:cNvCxnSpPr>
          <p:nvPr/>
        </p:nvCxnSpPr>
        <p:spPr bwMode="auto">
          <a:xfrm rot="5400000">
            <a:off x="5638801" y="3924300"/>
            <a:ext cx="1219199" cy="2057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7" idx="4"/>
            <a:endCxn id="33" idx="0"/>
          </p:cNvCxnSpPr>
          <p:nvPr/>
        </p:nvCxnSpPr>
        <p:spPr bwMode="auto">
          <a:xfrm rot="5400000">
            <a:off x="4991101" y="3276600"/>
            <a:ext cx="1219199" cy="3352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endCxn id="33" idx="0"/>
          </p:cNvCxnSpPr>
          <p:nvPr/>
        </p:nvCxnSpPr>
        <p:spPr bwMode="auto">
          <a:xfrm rot="10800000" flipV="1">
            <a:off x="3924301" y="4343400"/>
            <a:ext cx="4533901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endCxn id="14" idx="0"/>
          </p:cNvCxnSpPr>
          <p:nvPr/>
        </p:nvCxnSpPr>
        <p:spPr bwMode="auto">
          <a:xfrm rot="10800000" flipV="1">
            <a:off x="5219701" y="4343400"/>
            <a:ext cx="3238501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4" idx="4"/>
            <a:endCxn id="57" idx="0"/>
          </p:cNvCxnSpPr>
          <p:nvPr/>
        </p:nvCxnSpPr>
        <p:spPr bwMode="auto">
          <a:xfrm rot="5400000">
            <a:off x="7086600" y="3314700"/>
            <a:ext cx="838201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4" idx="4"/>
            <a:endCxn id="58" idx="0"/>
          </p:cNvCxnSpPr>
          <p:nvPr/>
        </p:nvCxnSpPr>
        <p:spPr bwMode="auto">
          <a:xfrm rot="16200000" flipH="1">
            <a:off x="7658100" y="32004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7" idx="7"/>
          </p:cNvCxnSpPr>
          <p:nvPr/>
        </p:nvCxnSpPr>
        <p:spPr bwMode="auto">
          <a:xfrm rot="5400000">
            <a:off x="1601554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" idx="4"/>
            <a:endCxn id="33" idx="0"/>
          </p:cNvCxnSpPr>
          <p:nvPr/>
        </p:nvCxnSpPr>
        <p:spPr bwMode="auto">
          <a:xfrm rot="16200000" flipH="1">
            <a:off x="1485900" y="3124200"/>
            <a:ext cx="3352800" cy="1524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endCxn id="33" idx="0"/>
          </p:cNvCxnSpPr>
          <p:nvPr/>
        </p:nvCxnSpPr>
        <p:spPr bwMode="auto">
          <a:xfrm rot="5400000">
            <a:off x="3524250" y="2609850"/>
            <a:ext cx="3352800" cy="2552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endCxn id="44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4" idx="4"/>
            <a:endCxn id="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OBDT to ROBDD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066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7200" y="3962400"/>
            <a:ext cx="381000" cy="381000"/>
          </a:xfrm>
          <a:prstGeom prst="ellipse">
            <a:avLst/>
          </a:prstGeom>
          <a:solidFill>
            <a:schemeClr val="accent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447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029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6" name="Straight Arrow Connector 15"/>
          <p:cNvCxnSpPr>
            <a:stCxn id="9" idx="4"/>
            <a:endCxn id="14" idx="0"/>
          </p:cNvCxnSpPr>
          <p:nvPr/>
        </p:nvCxnSpPr>
        <p:spPr bwMode="auto">
          <a:xfrm rot="16200000" flipH="1">
            <a:off x="2324100" y="2667000"/>
            <a:ext cx="1219200" cy="457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9" idx="4"/>
            <a:endCxn id="33" idx="0"/>
          </p:cNvCxnSpPr>
          <p:nvPr/>
        </p:nvCxnSpPr>
        <p:spPr bwMode="auto">
          <a:xfrm rot="16200000" flipH="1">
            <a:off x="1676400" y="3314700"/>
            <a:ext cx="1219200" cy="3276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endCxn id="33" idx="0"/>
          </p:cNvCxnSpPr>
          <p:nvPr/>
        </p:nvCxnSpPr>
        <p:spPr bwMode="auto">
          <a:xfrm>
            <a:off x="1676401" y="4343399"/>
            <a:ext cx="2247899" cy="1219201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10" idx="4"/>
            <a:endCxn id="14" idx="0"/>
          </p:cNvCxnSpPr>
          <p:nvPr/>
        </p:nvCxnSpPr>
        <p:spPr bwMode="auto">
          <a:xfrm rot="16200000" flipH="1">
            <a:off x="2819400" y="3162300"/>
            <a:ext cx="1219200" cy="3581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4"/>
            <a:endCxn id="9" idx="0"/>
          </p:cNvCxnSpPr>
          <p:nvPr/>
        </p:nvCxnSpPr>
        <p:spPr bwMode="auto">
          <a:xfrm rot="5400000">
            <a:off x="533400" y="3238500"/>
            <a:ext cx="8382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7" idx="4"/>
            <a:endCxn id="10" idx="0"/>
          </p:cNvCxnSpPr>
          <p:nvPr/>
        </p:nvCxnSpPr>
        <p:spPr bwMode="auto">
          <a:xfrm rot="16200000" flipH="1">
            <a:off x="1028700" y="3352800"/>
            <a:ext cx="8382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Oval 32"/>
          <p:cNvSpPr/>
          <p:nvPr/>
        </p:nvSpPr>
        <p:spPr bwMode="auto">
          <a:xfrm>
            <a:off x="3733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7086600" y="3962401"/>
            <a:ext cx="381000" cy="381000"/>
          </a:xfrm>
          <a:prstGeom prst="ellipse">
            <a:avLst/>
          </a:prstGeom>
          <a:solidFill>
            <a:schemeClr val="accent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8229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63" name="Straight Arrow Connector 62"/>
          <p:cNvCxnSpPr>
            <a:stCxn id="57" idx="4"/>
            <a:endCxn id="14" idx="0"/>
          </p:cNvCxnSpPr>
          <p:nvPr/>
        </p:nvCxnSpPr>
        <p:spPr bwMode="auto">
          <a:xfrm rot="5400000">
            <a:off x="5638801" y="3924300"/>
            <a:ext cx="1219199" cy="2057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7" idx="4"/>
            <a:endCxn id="33" idx="0"/>
          </p:cNvCxnSpPr>
          <p:nvPr/>
        </p:nvCxnSpPr>
        <p:spPr bwMode="auto">
          <a:xfrm rot="5400000">
            <a:off x="4991101" y="3276600"/>
            <a:ext cx="1219199" cy="3352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endCxn id="33" idx="0"/>
          </p:cNvCxnSpPr>
          <p:nvPr/>
        </p:nvCxnSpPr>
        <p:spPr bwMode="auto">
          <a:xfrm rot="10800000" flipV="1">
            <a:off x="3924301" y="4343400"/>
            <a:ext cx="4533901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endCxn id="14" idx="0"/>
          </p:cNvCxnSpPr>
          <p:nvPr/>
        </p:nvCxnSpPr>
        <p:spPr bwMode="auto">
          <a:xfrm rot="10800000" flipV="1">
            <a:off x="5219701" y="4343400"/>
            <a:ext cx="3238501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4" idx="4"/>
            <a:endCxn id="57" idx="0"/>
          </p:cNvCxnSpPr>
          <p:nvPr/>
        </p:nvCxnSpPr>
        <p:spPr bwMode="auto">
          <a:xfrm rot="5400000">
            <a:off x="7086600" y="3314700"/>
            <a:ext cx="838201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4" idx="4"/>
            <a:endCxn id="58" idx="0"/>
          </p:cNvCxnSpPr>
          <p:nvPr/>
        </p:nvCxnSpPr>
        <p:spPr bwMode="auto">
          <a:xfrm rot="16200000" flipH="1">
            <a:off x="7658100" y="32004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7" idx="7"/>
          </p:cNvCxnSpPr>
          <p:nvPr/>
        </p:nvCxnSpPr>
        <p:spPr bwMode="auto">
          <a:xfrm rot="5400000">
            <a:off x="1601554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" idx="4"/>
            <a:endCxn id="33" idx="0"/>
          </p:cNvCxnSpPr>
          <p:nvPr/>
        </p:nvCxnSpPr>
        <p:spPr bwMode="auto">
          <a:xfrm rot="16200000" flipH="1">
            <a:off x="1485900" y="3124200"/>
            <a:ext cx="3352800" cy="1524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endCxn id="33" idx="0"/>
          </p:cNvCxnSpPr>
          <p:nvPr/>
        </p:nvCxnSpPr>
        <p:spPr bwMode="auto">
          <a:xfrm rot="5400000">
            <a:off x="3524250" y="2609850"/>
            <a:ext cx="3352800" cy="2552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endCxn id="44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4" idx="4"/>
            <a:endCxn id="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OBDT to ROBDD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066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447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029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9" name="Straight Arrow Connector 18"/>
          <p:cNvCxnSpPr>
            <a:endCxn id="33" idx="0"/>
          </p:cNvCxnSpPr>
          <p:nvPr/>
        </p:nvCxnSpPr>
        <p:spPr bwMode="auto">
          <a:xfrm>
            <a:off x="1676401" y="4343399"/>
            <a:ext cx="2247899" cy="1219201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10" idx="4"/>
            <a:endCxn id="14" idx="0"/>
          </p:cNvCxnSpPr>
          <p:nvPr/>
        </p:nvCxnSpPr>
        <p:spPr bwMode="auto">
          <a:xfrm rot="16200000" flipH="1">
            <a:off x="2819400" y="3162300"/>
            <a:ext cx="1219200" cy="3581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4"/>
            <a:endCxn id="57" idx="0"/>
          </p:cNvCxnSpPr>
          <p:nvPr/>
        </p:nvCxnSpPr>
        <p:spPr bwMode="auto">
          <a:xfrm rot="16200000" flipH="1">
            <a:off x="3848100" y="533400"/>
            <a:ext cx="838201" cy="6019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7" idx="4"/>
            <a:endCxn id="10" idx="0"/>
          </p:cNvCxnSpPr>
          <p:nvPr/>
        </p:nvCxnSpPr>
        <p:spPr bwMode="auto">
          <a:xfrm rot="16200000" flipH="1">
            <a:off x="1028700" y="3352800"/>
            <a:ext cx="8382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Oval 32"/>
          <p:cNvSpPr/>
          <p:nvPr/>
        </p:nvSpPr>
        <p:spPr bwMode="auto">
          <a:xfrm>
            <a:off x="3733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7086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8229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63" name="Straight Arrow Connector 62"/>
          <p:cNvCxnSpPr>
            <a:stCxn id="57" idx="4"/>
            <a:endCxn id="14" idx="0"/>
          </p:cNvCxnSpPr>
          <p:nvPr/>
        </p:nvCxnSpPr>
        <p:spPr bwMode="auto">
          <a:xfrm rot="5400000">
            <a:off x="5638801" y="3924300"/>
            <a:ext cx="1219199" cy="2057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7" idx="4"/>
            <a:endCxn id="33" idx="0"/>
          </p:cNvCxnSpPr>
          <p:nvPr/>
        </p:nvCxnSpPr>
        <p:spPr bwMode="auto">
          <a:xfrm rot="5400000">
            <a:off x="4991101" y="3276600"/>
            <a:ext cx="1219199" cy="3352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endCxn id="33" idx="0"/>
          </p:cNvCxnSpPr>
          <p:nvPr/>
        </p:nvCxnSpPr>
        <p:spPr bwMode="auto">
          <a:xfrm rot="10800000" flipV="1">
            <a:off x="3924301" y="4343400"/>
            <a:ext cx="4533901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endCxn id="14" idx="0"/>
          </p:cNvCxnSpPr>
          <p:nvPr/>
        </p:nvCxnSpPr>
        <p:spPr bwMode="auto">
          <a:xfrm rot="10800000" flipV="1">
            <a:off x="5219701" y="4343400"/>
            <a:ext cx="3238501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4" idx="4"/>
            <a:endCxn id="57" idx="0"/>
          </p:cNvCxnSpPr>
          <p:nvPr/>
        </p:nvCxnSpPr>
        <p:spPr bwMode="auto">
          <a:xfrm rot="5400000">
            <a:off x="7086600" y="3314700"/>
            <a:ext cx="838201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4" idx="4"/>
            <a:endCxn id="58" idx="0"/>
          </p:cNvCxnSpPr>
          <p:nvPr/>
        </p:nvCxnSpPr>
        <p:spPr bwMode="auto">
          <a:xfrm rot="16200000" flipH="1">
            <a:off x="7658100" y="32004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7" idx="7"/>
          </p:cNvCxnSpPr>
          <p:nvPr/>
        </p:nvCxnSpPr>
        <p:spPr bwMode="auto">
          <a:xfrm rot="5400000">
            <a:off x="1601554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" idx="4"/>
            <a:endCxn id="33" idx="0"/>
          </p:cNvCxnSpPr>
          <p:nvPr/>
        </p:nvCxnSpPr>
        <p:spPr bwMode="auto">
          <a:xfrm rot="16200000" flipH="1">
            <a:off x="1485900" y="3124200"/>
            <a:ext cx="3352800" cy="1524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endCxn id="33" idx="0"/>
          </p:cNvCxnSpPr>
          <p:nvPr/>
        </p:nvCxnSpPr>
        <p:spPr bwMode="auto">
          <a:xfrm rot="5400000">
            <a:off x="3524250" y="2609850"/>
            <a:ext cx="3352800" cy="2552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endCxn id="44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4" idx="4"/>
            <a:endCxn id="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OBDT to ROBDD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066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447800" y="3962400"/>
            <a:ext cx="381000" cy="381000"/>
          </a:xfrm>
          <a:prstGeom prst="ellipse">
            <a:avLst/>
          </a:prstGeom>
          <a:solidFill>
            <a:schemeClr val="accent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029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9" name="Straight Arrow Connector 18"/>
          <p:cNvCxnSpPr>
            <a:endCxn id="33" idx="0"/>
          </p:cNvCxnSpPr>
          <p:nvPr/>
        </p:nvCxnSpPr>
        <p:spPr bwMode="auto">
          <a:xfrm>
            <a:off x="1676401" y="4343399"/>
            <a:ext cx="2247899" cy="1219201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10" idx="4"/>
            <a:endCxn id="14" idx="0"/>
          </p:cNvCxnSpPr>
          <p:nvPr/>
        </p:nvCxnSpPr>
        <p:spPr bwMode="auto">
          <a:xfrm rot="16200000" flipH="1">
            <a:off x="2819400" y="3162300"/>
            <a:ext cx="1219200" cy="3581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4"/>
            <a:endCxn id="57" idx="0"/>
          </p:cNvCxnSpPr>
          <p:nvPr/>
        </p:nvCxnSpPr>
        <p:spPr bwMode="auto">
          <a:xfrm rot="16200000" flipH="1">
            <a:off x="3848100" y="533400"/>
            <a:ext cx="838201" cy="6019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7" idx="4"/>
            <a:endCxn id="10" idx="0"/>
          </p:cNvCxnSpPr>
          <p:nvPr/>
        </p:nvCxnSpPr>
        <p:spPr bwMode="auto">
          <a:xfrm rot="16200000" flipH="1">
            <a:off x="1028700" y="3352800"/>
            <a:ext cx="8382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Oval 32"/>
          <p:cNvSpPr/>
          <p:nvPr/>
        </p:nvSpPr>
        <p:spPr bwMode="auto">
          <a:xfrm>
            <a:off x="3733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7086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8229600" y="3962401"/>
            <a:ext cx="381000" cy="381000"/>
          </a:xfrm>
          <a:prstGeom prst="ellipse">
            <a:avLst/>
          </a:prstGeom>
          <a:solidFill>
            <a:schemeClr val="accent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63" name="Straight Arrow Connector 62"/>
          <p:cNvCxnSpPr>
            <a:stCxn id="57" idx="4"/>
            <a:endCxn id="14" idx="0"/>
          </p:cNvCxnSpPr>
          <p:nvPr/>
        </p:nvCxnSpPr>
        <p:spPr bwMode="auto">
          <a:xfrm rot="5400000">
            <a:off x="5638801" y="3924300"/>
            <a:ext cx="1219199" cy="2057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7" idx="4"/>
            <a:endCxn id="33" idx="0"/>
          </p:cNvCxnSpPr>
          <p:nvPr/>
        </p:nvCxnSpPr>
        <p:spPr bwMode="auto">
          <a:xfrm rot="5400000">
            <a:off x="4991101" y="3276600"/>
            <a:ext cx="1219199" cy="3352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endCxn id="33" idx="0"/>
          </p:cNvCxnSpPr>
          <p:nvPr/>
        </p:nvCxnSpPr>
        <p:spPr bwMode="auto">
          <a:xfrm rot="10800000" flipV="1">
            <a:off x="3924301" y="4343400"/>
            <a:ext cx="4533901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endCxn id="14" idx="0"/>
          </p:cNvCxnSpPr>
          <p:nvPr/>
        </p:nvCxnSpPr>
        <p:spPr bwMode="auto">
          <a:xfrm rot="10800000" flipV="1">
            <a:off x="5219701" y="4343400"/>
            <a:ext cx="3238501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4" idx="4"/>
            <a:endCxn id="57" idx="0"/>
          </p:cNvCxnSpPr>
          <p:nvPr/>
        </p:nvCxnSpPr>
        <p:spPr bwMode="auto">
          <a:xfrm rot="5400000">
            <a:off x="7086600" y="3314700"/>
            <a:ext cx="838201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4" idx="4"/>
            <a:endCxn id="58" idx="0"/>
          </p:cNvCxnSpPr>
          <p:nvPr/>
        </p:nvCxnSpPr>
        <p:spPr bwMode="auto">
          <a:xfrm rot="16200000" flipH="1">
            <a:off x="7658100" y="32004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7" idx="7"/>
          </p:cNvCxnSpPr>
          <p:nvPr/>
        </p:nvCxnSpPr>
        <p:spPr bwMode="auto">
          <a:xfrm rot="5400000">
            <a:off x="1601554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" idx="4"/>
            <a:endCxn id="33" idx="0"/>
          </p:cNvCxnSpPr>
          <p:nvPr/>
        </p:nvCxnSpPr>
        <p:spPr bwMode="auto">
          <a:xfrm rot="16200000" flipH="1">
            <a:off x="1485900" y="3124200"/>
            <a:ext cx="3352800" cy="1524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endCxn id="33" idx="0"/>
          </p:cNvCxnSpPr>
          <p:nvPr/>
        </p:nvCxnSpPr>
        <p:spPr bwMode="auto">
          <a:xfrm rot="5400000">
            <a:off x="3524250" y="2609850"/>
            <a:ext cx="3352800" cy="2552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endCxn id="44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4" idx="4"/>
            <a:endCxn id="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OBDT to ROBDD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066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447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029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9" name="Straight Arrow Connector 18"/>
          <p:cNvCxnSpPr>
            <a:endCxn id="33" idx="0"/>
          </p:cNvCxnSpPr>
          <p:nvPr/>
        </p:nvCxnSpPr>
        <p:spPr bwMode="auto">
          <a:xfrm>
            <a:off x="1676401" y="4343399"/>
            <a:ext cx="2247899" cy="1219201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10" idx="4"/>
            <a:endCxn id="14" idx="0"/>
          </p:cNvCxnSpPr>
          <p:nvPr/>
        </p:nvCxnSpPr>
        <p:spPr bwMode="auto">
          <a:xfrm rot="16200000" flipH="1">
            <a:off x="2819400" y="3162300"/>
            <a:ext cx="1219200" cy="3581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4"/>
            <a:endCxn id="57" idx="0"/>
          </p:cNvCxnSpPr>
          <p:nvPr/>
        </p:nvCxnSpPr>
        <p:spPr bwMode="auto">
          <a:xfrm rot="16200000" flipH="1">
            <a:off x="3848100" y="533400"/>
            <a:ext cx="838201" cy="6019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7" idx="4"/>
            <a:endCxn id="10" idx="0"/>
          </p:cNvCxnSpPr>
          <p:nvPr/>
        </p:nvCxnSpPr>
        <p:spPr bwMode="auto">
          <a:xfrm rot="16200000" flipH="1">
            <a:off x="1028700" y="3352800"/>
            <a:ext cx="8382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Oval 32"/>
          <p:cNvSpPr/>
          <p:nvPr/>
        </p:nvSpPr>
        <p:spPr bwMode="auto">
          <a:xfrm>
            <a:off x="3733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7086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63" name="Straight Arrow Connector 62"/>
          <p:cNvCxnSpPr>
            <a:stCxn id="57" idx="4"/>
            <a:endCxn id="14" idx="0"/>
          </p:cNvCxnSpPr>
          <p:nvPr/>
        </p:nvCxnSpPr>
        <p:spPr bwMode="auto">
          <a:xfrm rot="5400000">
            <a:off x="5638801" y="3924300"/>
            <a:ext cx="1219199" cy="2057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7" idx="4"/>
            <a:endCxn id="33" idx="0"/>
          </p:cNvCxnSpPr>
          <p:nvPr/>
        </p:nvCxnSpPr>
        <p:spPr bwMode="auto">
          <a:xfrm rot="5400000">
            <a:off x="4991101" y="3276600"/>
            <a:ext cx="1219199" cy="3352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4" idx="4"/>
            <a:endCxn id="57" idx="0"/>
          </p:cNvCxnSpPr>
          <p:nvPr/>
        </p:nvCxnSpPr>
        <p:spPr bwMode="auto">
          <a:xfrm rot="5400000">
            <a:off x="7086600" y="3314700"/>
            <a:ext cx="838201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4" idx="4"/>
            <a:endCxn id="10" idx="0"/>
          </p:cNvCxnSpPr>
          <p:nvPr/>
        </p:nvCxnSpPr>
        <p:spPr bwMode="auto">
          <a:xfrm rot="5400000">
            <a:off x="4267200" y="495300"/>
            <a:ext cx="838200" cy="6096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7" idx="7"/>
          </p:cNvCxnSpPr>
          <p:nvPr/>
        </p:nvCxnSpPr>
        <p:spPr bwMode="auto">
          <a:xfrm rot="5400000">
            <a:off x="1601554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" idx="4"/>
            <a:endCxn id="33" idx="0"/>
          </p:cNvCxnSpPr>
          <p:nvPr/>
        </p:nvCxnSpPr>
        <p:spPr bwMode="auto">
          <a:xfrm rot="16200000" flipH="1">
            <a:off x="1485900" y="3124200"/>
            <a:ext cx="3352800" cy="1524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endCxn id="33" idx="0"/>
          </p:cNvCxnSpPr>
          <p:nvPr/>
        </p:nvCxnSpPr>
        <p:spPr bwMode="auto">
          <a:xfrm rot="5400000">
            <a:off x="3524250" y="2609850"/>
            <a:ext cx="3352800" cy="2552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endCxn id="44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4" idx="4"/>
            <a:endCxn id="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OBDT to ROBDD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066800" y="2743200"/>
            <a:ext cx="381000" cy="381000"/>
          </a:xfrm>
          <a:prstGeom prst="ellipse">
            <a:avLst/>
          </a:prstGeom>
          <a:solidFill>
            <a:schemeClr val="accent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447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029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9" name="Straight Arrow Connector 18"/>
          <p:cNvCxnSpPr>
            <a:endCxn id="33" idx="0"/>
          </p:cNvCxnSpPr>
          <p:nvPr/>
        </p:nvCxnSpPr>
        <p:spPr bwMode="auto">
          <a:xfrm>
            <a:off x="1676401" y="4343399"/>
            <a:ext cx="2247899" cy="1219201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10" idx="4"/>
            <a:endCxn id="14" idx="0"/>
          </p:cNvCxnSpPr>
          <p:nvPr/>
        </p:nvCxnSpPr>
        <p:spPr bwMode="auto">
          <a:xfrm rot="16200000" flipH="1">
            <a:off x="2819400" y="3162300"/>
            <a:ext cx="1219200" cy="3581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4"/>
            <a:endCxn id="57" idx="0"/>
          </p:cNvCxnSpPr>
          <p:nvPr/>
        </p:nvCxnSpPr>
        <p:spPr bwMode="auto">
          <a:xfrm rot="16200000" flipH="1">
            <a:off x="3848100" y="533400"/>
            <a:ext cx="838201" cy="6019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7" idx="4"/>
            <a:endCxn id="10" idx="0"/>
          </p:cNvCxnSpPr>
          <p:nvPr/>
        </p:nvCxnSpPr>
        <p:spPr bwMode="auto">
          <a:xfrm rot="16200000" flipH="1">
            <a:off x="1028700" y="3352800"/>
            <a:ext cx="8382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Oval 32"/>
          <p:cNvSpPr/>
          <p:nvPr/>
        </p:nvSpPr>
        <p:spPr bwMode="auto">
          <a:xfrm>
            <a:off x="3733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chemeClr val="accent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7086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63" name="Straight Arrow Connector 62"/>
          <p:cNvCxnSpPr>
            <a:stCxn id="57" idx="4"/>
            <a:endCxn id="14" idx="0"/>
          </p:cNvCxnSpPr>
          <p:nvPr/>
        </p:nvCxnSpPr>
        <p:spPr bwMode="auto">
          <a:xfrm rot="5400000">
            <a:off x="5638801" y="3924300"/>
            <a:ext cx="1219199" cy="2057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7" idx="4"/>
            <a:endCxn id="33" idx="0"/>
          </p:cNvCxnSpPr>
          <p:nvPr/>
        </p:nvCxnSpPr>
        <p:spPr bwMode="auto">
          <a:xfrm rot="5400000">
            <a:off x="4991101" y="3276600"/>
            <a:ext cx="1219199" cy="3352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4" idx="4"/>
            <a:endCxn id="57" idx="0"/>
          </p:cNvCxnSpPr>
          <p:nvPr/>
        </p:nvCxnSpPr>
        <p:spPr bwMode="auto">
          <a:xfrm rot="5400000">
            <a:off x="7086600" y="3314700"/>
            <a:ext cx="838201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4" idx="4"/>
            <a:endCxn id="10" idx="0"/>
          </p:cNvCxnSpPr>
          <p:nvPr/>
        </p:nvCxnSpPr>
        <p:spPr bwMode="auto">
          <a:xfrm rot="5400000">
            <a:off x="4267200" y="495300"/>
            <a:ext cx="838200" cy="6096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7" idx="7"/>
          </p:cNvCxnSpPr>
          <p:nvPr/>
        </p:nvCxnSpPr>
        <p:spPr bwMode="auto">
          <a:xfrm rot="5400000">
            <a:off x="1601554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" idx="4"/>
            <a:endCxn id="33" idx="0"/>
          </p:cNvCxnSpPr>
          <p:nvPr/>
        </p:nvCxnSpPr>
        <p:spPr bwMode="auto">
          <a:xfrm rot="16200000" flipH="1">
            <a:off x="1485900" y="3124200"/>
            <a:ext cx="3352800" cy="1524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endCxn id="33" idx="0"/>
          </p:cNvCxnSpPr>
          <p:nvPr/>
        </p:nvCxnSpPr>
        <p:spPr bwMode="auto">
          <a:xfrm rot="5400000">
            <a:off x="3524250" y="2609850"/>
            <a:ext cx="3352800" cy="2552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endCxn id="44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4" idx="4"/>
            <a:endCxn id="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OBDT to ROBDD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1447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029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9" name="Straight Arrow Connector 18"/>
          <p:cNvCxnSpPr>
            <a:endCxn id="33" idx="0"/>
          </p:cNvCxnSpPr>
          <p:nvPr/>
        </p:nvCxnSpPr>
        <p:spPr bwMode="auto">
          <a:xfrm>
            <a:off x="1676401" y="4343399"/>
            <a:ext cx="2247899" cy="1219201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10" idx="4"/>
            <a:endCxn id="14" idx="0"/>
          </p:cNvCxnSpPr>
          <p:nvPr/>
        </p:nvCxnSpPr>
        <p:spPr bwMode="auto">
          <a:xfrm rot="16200000" flipH="1">
            <a:off x="2819400" y="3162300"/>
            <a:ext cx="1219200" cy="3581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Oval 32"/>
          <p:cNvSpPr/>
          <p:nvPr/>
        </p:nvSpPr>
        <p:spPr bwMode="auto">
          <a:xfrm>
            <a:off x="3733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7086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63" name="Straight Arrow Connector 62"/>
          <p:cNvCxnSpPr>
            <a:stCxn id="57" idx="4"/>
            <a:endCxn id="14" idx="0"/>
          </p:cNvCxnSpPr>
          <p:nvPr/>
        </p:nvCxnSpPr>
        <p:spPr bwMode="auto">
          <a:xfrm rot="5400000">
            <a:off x="5638801" y="3924300"/>
            <a:ext cx="1219199" cy="2057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7" idx="4"/>
            <a:endCxn id="33" idx="0"/>
          </p:cNvCxnSpPr>
          <p:nvPr/>
        </p:nvCxnSpPr>
        <p:spPr bwMode="auto">
          <a:xfrm rot="5400000">
            <a:off x="4991101" y="3276600"/>
            <a:ext cx="1219199" cy="3352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4" idx="4"/>
            <a:endCxn id="57" idx="0"/>
          </p:cNvCxnSpPr>
          <p:nvPr/>
        </p:nvCxnSpPr>
        <p:spPr bwMode="auto">
          <a:xfrm rot="5400000">
            <a:off x="7086600" y="3314700"/>
            <a:ext cx="838201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4" idx="4"/>
            <a:endCxn id="10" idx="0"/>
          </p:cNvCxnSpPr>
          <p:nvPr/>
        </p:nvCxnSpPr>
        <p:spPr bwMode="auto">
          <a:xfrm rot="5400000">
            <a:off x="4267200" y="495300"/>
            <a:ext cx="838200" cy="6096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44" idx="1"/>
          </p:cNvCxnSpPr>
          <p:nvPr/>
        </p:nvCxnSpPr>
        <p:spPr bwMode="auto">
          <a:xfrm rot="16200000" flipH="1">
            <a:off x="4705350" y="-95250"/>
            <a:ext cx="589196" cy="5199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" idx="4"/>
            <a:endCxn id="33" idx="0"/>
          </p:cNvCxnSpPr>
          <p:nvPr/>
        </p:nvCxnSpPr>
        <p:spPr bwMode="auto">
          <a:xfrm rot="16200000" flipH="1">
            <a:off x="1485900" y="3124200"/>
            <a:ext cx="3352800" cy="1524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endCxn id="33" idx="0"/>
          </p:cNvCxnSpPr>
          <p:nvPr/>
        </p:nvCxnSpPr>
        <p:spPr bwMode="auto">
          <a:xfrm rot="5400000">
            <a:off x="3524250" y="2609850"/>
            <a:ext cx="3352800" cy="2552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endCxn id="44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4" idx="4"/>
            <a:endCxn id="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6172200" y="533400"/>
            <a:ext cx="2438400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Let’s move things around a little bit so that the BDD looks nicer.</a:t>
            </a:r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OBDT to ROBDD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1524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1066800" y="2057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2133600" y="2057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3048000" y="3810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362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9" name="Straight Arrow Connector 18"/>
          <p:cNvCxnSpPr>
            <a:stCxn id="10" idx="4"/>
            <a:endCxn id="33" idx="0"/>
          </p:cNvCxnSpPr>
          <p:nvPr/>
        </p:nvCxnSpPr>
        <p:spPr bwMode="auto">
          <a:xfrm rot="5400000">
            <a:off x="1562100" y="3886200"/>
            <a:ext cx="1371600" cy="1981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10" idx="4"/>
            <a:endCxn id="14" idx="0"/>
          </p:cNvCxnSpPr>
          <p:nvPr/>
        </p:nvCxnSpPr>
        <p:spPr bwMode="auto">
          <a:xfrm rot="5400000">
            <a:off x="2209800" y="4533900"/>
            <a:ext cx="1371600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Oval 32"/>
          <p:cNvSpPr/>
          <p:nvPr/>
        </p:nvSpPr>
        <p:spPr bwMode="auto">
          <a:xfrm>
            <a:off x="1066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3276600" y="3048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3810000" y="3810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63" name="Straight Arrow Connector 62"/>
          <p:cNvCxnSpPr>
            <a:stCxn id="57" idx="4"/>
            <a:endCxn id="14" idx="0"/>
          </p:cNvCxnSpPr>
          <p:nvPr/>
        </p:nvCxnSpPr>
        <p:spPr bwMode="auto">
          <a:xfrm rot="5400000">
            <a:off x="2590800" y="4152900"/>
            <a:ext cx="1371600" cy="1447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7" idx="4"/>
            <a:endCxn id="33" idx="0"/>
          </p:cNvCxnSpPr>
          <p:nvPr/>
        </p:nvCxnSpPr>
        <p:spPr bwMode="auto">
          <a:xfrm rot="5400000">
            <a:off x="1943100" y="3505200"/>
            <a:ext cx="1371600" cy="2743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4" idx="4"/>
            <a:endCxn id="57" idx="0"/>
          </p:cNvCxnSpPr>
          <p:nvPr/>
        </p:nvCxnSpPr>
        <p:spPr bwMode="auto">
          <a:xfrm rot="16200000" flipH="1">
            <a:off x="3543300" y="3352800"/>
            <a:ext cx="381000" cy="533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4" idx="4"/>
            <a:endCxn id="10" idx="0"/>
          </p:cNvCxnSpPr>
          <p:nvPr/>
        </p:nvCxnSpPr>
        <p:spPr bwMode="auto">
          <a:xfrm rot="5400000">
            <a:off x="3162300" y="35052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44" idx="1"/>
          </p:cNvCxnSpPr>
          <p:nvPr/>
        </p:nvCxnSpPr>
        <p:spPr bwMode="auto">
          <a:xfrm rot="16200000" flipH="1">
            <a:off x="1962150" y="1733550"/>
            <a:ext cx="665396" cy="20750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" idx="4"/>
            <a:endCxn id="33" idx="0"/>
          </p:cNvCxnSpPr>
          <p:nvPr/>
        </p:nvCxnSpPr>
        <p:spPr bwMode="auto">
          <a:xfrm rot="5400000">
            <a:off x="-304800" y="4000500"/>
            <a:ext cx="31242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stCxn id="6" idx="4"/>
            <a:endCxn id="33" idx="0"/>
          </p:cNvCxnSpPr>
          <p:nvPr/>
        </p:nvCxnSpPr>
        <p:spPr bwMode="auto">
          <a:xfrm rot="5400000">
            <a:off x="228600" y="3467100"/>
            <a:ext cx="3124200" cy="1066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6" idx="4"/>
            <a:endCxn id="44" idx="1"/>
          </p:cNvCxnSpPr>
          <p:nvPr/>
        </p:nvCxnSpPr>
        <p:spPr bwMode="auto">
          <a:xfrm rot="16200000" flipH="1">
            <a:off x="2495550" y="2266950"/>
            <a:ext cx="6653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0"/>
          </p:cNvCxnSpPr>
          <p:nvPr/>
        </p:nvCxnSpPr>
        <p:spPr bwMode="auto">
          <a:xfrm rot="5400000">
            <a:off x="1181100" y="1524000"/>
            <a:ext cx="609600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4" idx="4"/>
            <a:endCxn id="6" idx="0"/>
          </p:cNvCxnSpPr>
          <p:nvPr/>
        </p:nvCxnSpPr>
        <p:spPr bwMode="auto">
          <a:xfrm rot="16200000" flipH="1">
            <a:off x="1714500" y="1447800"/>
            <a:ext cx="6096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4419600" y="1600200"/>
            <a:ext cx="4343400" cy="31700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Bryant gave a linear-time algorithm (called Reduce) to convert OBDT to ROBDD.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In practice, BDD packages don’t use Reduce directly. They apply the two reductions on-the-fly as new BDDs are constructed from existing ones. Why?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ROBDD (a.k.a. BDD) Summary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BDDs are canonical representations of Boolean formulas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Arial"/>
              </a:rPr>
              <a:t>f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= </a:t>
            </a:r>
            <a:r>
              <a:rPr lang="en-US" dirty="0" smtClean="0">
                <a:latin typeface="Arial"/>
              </a:rPr>
              <a:t>f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,</a:t>
            </a:r>
            <a:r>
              <a:rPr lang="en-US" dirty="0" smtClean="0"/>
              <a:t> 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ROBDD (a.k.a. BDD) Summary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BDDs are canonical representations of Boolean formulas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Arial"/>
              </a:rPr>
              <a:t>f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= </a:t>
            </a:r>
            <a:r>
              <a:rPr lang="en-US" dirty="0" smtClean="0">
                <a:latin typeface="Arial"/>
              </a:rPr>
              <a:t>f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,</a:t>
            </a:r>
            <a:r>
              <a:rPr lang="en-US" dirty="0" smtClean="0"/>
              <a:t> </a:t>
            </a:r>
            <a:r>
              <a:rPr lang="en-US" dirty="0" smtClean="0">
                <a:latin typeface="Arial"/>
              </a:rPr>
              <a:t>BDD(f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) and </a:t>
            </a:r>
            <a:r>
              <a:rPr lang="en-US" dirty="0" smtClean="0">
                <a:latin typeface="Arial"/>
              </a:rPr>
              <a:t>BDD(f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) are isomorphic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 is </a:t>
            </a:r>
            <a:r>
              <a:rPr lang="en-US" dirty="0" err="1" smtClean="0"/>
              <a:t>unsatisfiable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,</a:t>
            </a:r>
            <a:r>
              <a:rPr lang="en-US" dirty="0" smtClean="0"/>
              <a:t> 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Conjunctive Normal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3962399"/>
            <a:ext cx="8001000" cy="304800"/>
          </a:xfrm>
        </p:spPr>
        <p:txBody>
          <a:bodyPr/>
          <a:lstStyle/>
          <a:p>
            <a:pPr algn="ctr"/>
            <a:r>
              <a:rPr lang="en-US" dirty="0" smtClean="0"/>
              <a:t>(</a:t>
            </a:r>
            <a:r>
              <a:rPr lang="en-US" dirty="0" smtClean="0">
                <a:latin typeface="cmsy10"/>
              </a:rPr>
              <a:t>:</a:t>
            </a:r>
            <a:r>
              <a:rPr lang="en-US" dirty="0" smtClean="0"/>
              <a:t> </a:t>
            </a:r>
            <a:r>
              <a:rPr lang="en-US" dirty="0" smtClean="0">
                <a:latin typeface="Arial"/>
              </a:rPr>
              <a:t>a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</a:t>
            </a:r>
            <a:r>
              <a:rPr lang="en-US" dirty="0" smtClean="0">
                <a:latin typeface="Arial"/>
              </a:rPr>
              <a:t>b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)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(</a:t>
            </a:r>
            <a:r>
              <a:rPr lang="en-US" dirty="0" smtClean="0">
                <a:latin typeface="cmsy10"/>
              </a:rPr>
              <a:t>:</a:t>
            </a:r>
            <a:r>
              <a:rPr lang="en-US" dirty="0" smtClean="0"/>
              <a:t> </a:t>
            </a:r>
            <a:r>
              <a:rPr lang="en-US" dirty="0" smtClean="0">
                <a:latin typeface="Arial"/>
              </a:rPr>
              <a:t>b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</a:t>
            </a:r>
            <a:r>
              <a:rPr lang="en-US" dirty="0" smtClean="0">
                <a:latin typeface="Arial"/>
              </a:rPr>
              <a:t>a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)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(</a:t>
            </a:r>
            <a:r>
              <a:rPr lang="en-US" dirty="0" smtClean="0">
                <a:latin typeface="cmsy10"/>
              </a:rPr>
              <a:t>:</a:t>
            </a:r>
            <a:r>
              <a:rPr lang="en-US" dirty="0" smtClean="0"/>
              <a:t> a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b</a:t>
            </a:r>
            <a:r>
              <a:rPr lang="en-US" baseline="-25000" dirty="0" smtClean="0"/>
              <a:t>2</a:t>
            </a:r>
            <a:r>
              <a:rPr lang="en-US" dirty="0" smtClean="0"/>
              <a:t> )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(</a:t>
            </a:r>
            <a:r>
              <a:rPr lang="en-US" dirty="0" smtClean="0">
                <a:latin typeface="cmsy10"/>
              </a:rPr>
              <a:t>:</a:t>
            </a:r>
            <a:r>
              <a:rPr lang="en-US" dirty="0" smtClean="0"/>
              <a:t> b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a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 bwMode="auto">
          <a:xfrm rot="16200000">
            <a:off x="2743200" y="1752600"/>
            <a:ext cx="685799" cy="2057400"/>
          </a:xfrm>
          <a:prstGeom prst="rightBrace">
            <a:avLst>
              <a:gd name="adj1" fmla="val 8333"/>
              <a:gd name="adj2" fmla="val 49407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10980" y="1962090"/>
            <a:ext cx="3789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a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= </a:t>
            </a:r>
            <a:r>
              <a:rPr lang="en-US" b="0" dirty="0" smtClean="0">
                <a:latin typeface="Arial"/>
              </a:rPr>
              <a:t>b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           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             </a:t>
            </a:r>
            <a:r>
              <a:rPr lang="en-US" b="0" dirty="0" smtClean="0">
                <a:latin typeface="Arial"/>
              </a:rPr>
              <a:t>a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 = </a:t>
            </a:r>
            <a:r>
              <a:rPr lang="en-US" b="0" dirty="0" smtClean="0">
                <a:latin typeface="Arial"/>
              </a:rPr>
              <a:t>b</a:t>
            </a:r>
            <a:r>
              <a:rPr lang="en-US" baseline="-25000" dirty="0" smtClean="0">
                <a:latin typeface="Arial"/>
              </a:rPr>
              <a:t>2</a:t>
            </a:r>
            <a:endParaRPr lang="en-US" baseline="-25000" dirty="0">
              <a:latin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52600" y="3047999"/>
            <a:ext cx="563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Arial"/>
              </a:rPr>
              <a:t>a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b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b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a</a:t>
            </a:r>
            <a:r>
              <a:rPr lang="en-US" baseline="-25000" dirty="0" smtClean="0">
                <a:latin typeface="Arial"/>
              </a:rPr>
              <a:t>1     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     </a:t>
            </a:r>
            <a:r>
              <a:rPr lang="en-US" b="0" dirty="0" smtClean="0">
                <a:latin typeface="Arial"/>
              </a:rPr>
              <a:t>a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b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>
                <a:latin typeface="Arial"/>
              </a:rPr>
              <a:t>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b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a</a:t>
            </a:r>
            <a:r>
              <a:rPr lang="en-US" baseline="-25000" dirty="0" smtClean="0">
                <a:latin typeface="Arial"/>
              </a:rPr>
              <a:t>2</a:t>
            </a:r>
          </a:p>
        </p:txBody>
      </p:sp>
      <p:sp>
        <p:nvSpPr>
          <p:cNvPr id="11" name="Right Brace 10"/>
          <p:cNvSpPr/>
          <p:nvPr/>
        </p:nvSpPr>
        <p:spPr bwMode="auto">
          <a:xfrm rot="16200000">
            <a:off x="5638800" y="1752600"/>
            <a:ext cx="685800" cy="20574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rot="5400000">
            <a:off x="2133599" y="3657600"/>
            <a:ext cx="533404" cy="76201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rot="16200000" flipH="1">
            <a:off x="3543300" y="3619499"/>
            <a:ext cx="533401" cy="152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rot="5400000">
            <a:off x="5105400" y="3657601"/>
            <a:ext cx="533400" cy="76199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rot="16200000" flipH="1">
            <a:off x="6515099" y="3619499"/>
            <a:ext cx="533400" cy="152401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Content Placeholder 2"/>
          <p:cNvSpPr txBox="1">
            <a:spLocks/>
          </p:cNvSpPr>
          <p:nvPr/>
        </p:nvSpPr>
        <p:spPr bwMode="gray">
          <a:xfrm>
            <a:off x="609600" y="4953000"/>
            <a:ext cx="800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b="0" kern="0" dirty="0" smtClean="0">
                <a:latin typeface="Arial"/>
                <a:ea typeface="+mn-ea"/>
              </a:rPr>
              <a:t>b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Ç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b="0" kern="0" dirty="0" smtClean="0">
                <a:latin typeface="Arial"/>
                <a:ea typeface="+mn-ea"/>
              </a:rPr>
              <a:t>a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)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Æ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b="0" kern="0" dirty="0" smtClean="0">
                <a:latin typeface="Arial"/>
                <a:ea typeface="+mn-ea"/>
              </a:rPr>
              <a:t>a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Ç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b="0" kern="0" dirty="0" smtClean="0">
                <a:latin typeface="Arial"/>
                <a:ea typeface="+mn-ea"/>
              </a:rPr>
              <a:t>b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Æ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Ç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)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Æ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Ç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rot="10800000" flipV="1">
            <a:off x="2438400" y="4267198"/>
            <a:ext cx="1524000" cy="685801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2362200" y="4267199"/>
            <a:ext cx="1600200" cy="685801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Rectangle 24"/>
          <p:cNvSpPr/>
          <p:nvPr/>
        </p:nvSpPr>
        <p:spPr bwMode="auto">
          <a:xfrm>
            <a:off x="3124200" y="5562600"/>
            <a:ext cx="3200400" cy="457200"/>
          </a:xfrm>
          <a:prstGeom prst="rect">
            <a:avLst/>
          </a:prstGeom>
          <a:solidFill>
            <a:srgbClr val="FF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Not Canonical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343400" y="990600"/>
            <a:ext cx="2551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f</a:t>
            </a:r>
            <a:endParaRPr lang="en-US" baseline="-25000" dirty="0">
              <a:latin typeface="Arial"/>
            </a:endParaRPr>
          </a:p>
        </p:txBody>
      </p:sp>
      <p:sp>
        <p:nvSpPr>
          <p:cNvPr id="34" name="Right Brace 33"/>
          <p:cNvSpPr/>
          <p:nvPr/>
        </p:nvSpPr>
        <p:spPr bwMode="auto">
          <a:xfrm rot="16200000">
            <a:off x="4152900" y="-114300"/>
            <a:ext cx="685800" cy="36576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9" grpId="0"/>
      <p:bldP spid="10" grpId="0"/>
      <p:bldP spid="11" grpId="0" animBg="1"/>
      <p:bldP spid="18" grpId="0"/>
      <p:bldP spid="25" grpId="0" animBg="1"/>
      <p:bldP spid="3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ROBDD (a.k.a. BDD) Summary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BDDs are canonical representations of Boolean formulas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Arial"/>
              </a:rPr>
              <a:t>f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= </a:t>
            </a:r>
            <a:r>
              <a:rPr lang="en-US" dirty="0" smtClean="0">
                <a:latin typeface="Arial"/>
              </a:rPr>
              <a:t>f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,</a:t>
            </a:r>
            <a:r>
              <a:rPr lang="en-US" dirty="0" smtClean="0"/>
              <a:t> </a:t>
            </a:r>
            <a:r>
              <a:rPr lang="en-US" dirty="0" smtClean="0">
                <a:latin typeface="Arial"/>
              </a:rPr>
              <a:t>BDD(f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) and </a:t>
            </a:r>
            <a:r>
              <a:rPr lang="en-US" dirty="0" smtClean="0">
                <a:latin typeface="Arial"/>
              </a:rPr>
              <a:t>BDD(f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) are isomorphic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 is </a:t>
            </a:r>
            <a:r>
              <a:rPr lang="en-US" dirty="0" err="1" smtClean="0"/>
              <a:t>unsatisfiable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,</a:t>
            </a:r>
            <a:r>
              <a:rPr lang="en-US" dirty="0" smtClean="0"/>
              <a:t> BDD(f) is the leaf node “0”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 is valid </a:t>
            </a:r>
            <a:r>
              <a:rPr lang="en-US" dirty="0" smtClean="0">
                <a:latin typeface="cmsy10"/>
              </a:rPr>
              <a:t>,</a:t>
            </a:r>
            <a:r>
              <a:rPr lang="en-US" dirty="0" smtClean="0"/>
              <a:t> 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ROBDD (a.k.a. BDD) Summary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BDDs are canonical representations of Boolean formulas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Arial"/>
              </a:rPr>
              <a:t>f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= </a:t>
            </a:r>
            <a:r>
              <a:rPr lang="en-US" dirty="0" smtClean="0">
                <a:latin typeface="Arial"/>
              </a:rPr>
              <a:t>f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,</a:t>
            </a:r>
            <a:r>
              <a:rPr lang="en-US" dirty="0" smtClean="0"/>
              <a:t> </a:t>
            </a:r>
            <a:r>
              <a:rPr lang="en-US" dirty="0" smtClean="0">
                <a:latin typeface="Arial"/>
              </a:rPr>
              <a:t>BDD(f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) and </a:t>
            </a:r>
            <a:r>
              <a:rPr lang="en-US" dirty="0" smtClean="0">
                <a:latin typeface="Arial"/>
              </a:rPr>
              <a:t>BDD(f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) are isomorphic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 is </a:t>
            </a:r>
            <a:r>
              <a:rPr lang="en-US" dirty="0" err="1" smtClean="0"/>
              <a:t>unsatisfiable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,</a:t>
            </a:r>
            <a:r>
              <a:rPr lang="en-US" dirty="0" smtClean="0"/>
              <a:t> BDD(f) is the leaf node “0”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 is valid </a:t>
            </a:r>
            <a:r>
              <a:rPr lang="en-US" dirty="0" smtClean="0">
                <a:latin typeface="cmsy10"/>
              </a:rPr>
              <a:t>,</a:t>
            </a:r>
            <a:r>
              <a:rPr lang="en-US" dirty="0" smtClean="0"/>
              <a:t> BDD(f) is the leaf node “1”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BDD packages do these operations in constant time</a:t>
            </a:r>
          </a:p>
          <a:p>
            <a:endParaRPr lang="en-US" dirty="0" smtClean="0"/>
          </a:p>
          <a:p>
            <a:r>
              <a:rPr lang="en-US" dirty="0" smtClean="0"/>
              <a:t>Logical operations can be performed efficiently on BDDs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Polynomial in argument size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More details in next lecture</a:t>
            </a:r>
          </a:p>
          <a:p>
            <a:endParaRPr lang="en-US" dirty="0" smtClean="0"/>
          </a:p>
          <a:p>
            <a:r>
              <a:rPr lang="en-US" dirty="0" smtClean="0"/>
              <a:t>BDD size depends critically on the variable ordering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Some formulas have exponentially large sizes for all ordering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Others are polynomial for some ordering and exponential for others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ROBDD and variable ordering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25" name="Oval 2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1066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352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57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1447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2286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6858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12192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16764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36" name="Straight Arrow Connector 35"/>
          <p:cNvCxnSpPr>
            <a:stCxn id="29" idx="4"/>
            <a:endCxn id="31" idx="0"/>
          </p:cNvCxnSpPr>
          <p:nvPr/>
        </p:nvCxnSpPr>
        <p:spPr bwMode="auto">
          <a:xfrm rot="5400000">
            <a:off x="-76199" y="4838699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29" idx="4"/>
            <a:endCxn id="32" idx="0"/>
          </p:cNvCxnSpPr>
          <p:nvPr/>
        </p:nvCxnSpPr>
        <p:spPr bwMode="auto">
          <a:xfrm rot="16200000" flipH="1">
            <a:off x="152401" y="4838699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endCxn id="34" idx="0"/>
          </p:cNvCxnSpPr>
          <p:nvPr/>
        </p:nvCxnSpPr>
        <p:spPr bwMode="auto">
          <a:xfrm rot="5400000">
            <a:off x="933451" y="4819649"/>
            <a:ext cx="1219199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endCxn id="35" idx="0"/>
          </p:cNvCxnSpPr>
          <p:nvPr/>
        </p:nvCxnSpPr>
        <p:spPr bwMode="auto">
          <a:xfrm rot="16200000" flipH="1">
            <a:off x="1162051" y="4857749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27" idx="4"/>
            <a:endCxn id="29" idx="0"/>
          </p:cNvCxnSpPr>
          <p:nvPr/>
        </p:nvCxnSpPr>
        <p:spPr bwMode="auto">
          <a:xfrm rot="5400000">
            <a:off x="533400" y="3238500"/>
            <a:ext cx="8382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stCxn id="27" idx="4"/>
            <a:endCxn id="30" idx="0"/>
          </p:cNvCxnSpPr>
          <p:nvPr/>
        </p:nvCxnSpPr>
        <p:spPr bwMode="auto">
          <a:xfrm rot="16200000" flipH="1">
            <a:off x="1028700" y="3352800"/>
            <a:ext cx="8382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Oval 41"/>
          <p:cNvSpPr/>
          <p:nvPr/>
        </p:nvSpPr>
        <p:spPr bwMode="auto">
          <a:xfrm>
            <a:off x="2514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35052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22860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2743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32766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3733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50" name="Straight Arrow Connector 49"/>
          <p:cNvCxnSpPr>
            <a:stCxn id="42" idx="4"/>
            <a:endCxn id="45" idx="0"/>
          </p:cNvCxnSpPr>
          <p:nvPr/>
        </p:nvCxnSpPr>
        <p:spPr bwMode="auto">
          <a:xfrm rot="5400000">
            <a:off x="1981201" y="4838700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>
            <a:stCxn id="42" idx="4"/>
            <a:endCxn id="46" idx="0"/>
          </p:cNvCxnSpPr>
          <p:nvPr/>
        </p:nvCxnSpPr>
        <p:spPr bwMode="auto">
          <a:xfrm rot="16200000" flipH="1">
            <a:off x="2209801" y="4838700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>
            <a:endCxn id="48" idx="0"/>
          </p:cNvCxnSpPr>
          <p:nvPr/>
        </p:nvCxnSpPr>
        <p:spPr bwMode="auto">
          <a:xfrm rot="5400000">
            <a:off x="2990851" y="4819650"/>
            <a:ext cx="1219199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>
            <a:endCxn id="49" idx="0"/>
          </p:cNvCxnSpPr>
          <p:nvPr/>
        </p:nvCxnSpPr>
        <p:spPr bwMode="auto">
          <a:xfrm rot="16200000" flipH="1">
            <a:off x="3219451" y="4857750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stCxn id="28" idx="4"/>
            <a:endCxn id="42" idx="0"/>
          </p:cNvCxnSpPr>
          <p:nvPr/>
        </p:nvCxnSpPr>
        <p:spPr bwMode="auto">
          <a:xfrm rot="5400000">
            <a:off x="2705100" y="3124200"/>
            <a:ext cx="838201" cy="838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28" idx="4"/>
            <a:endCxn id="43" idx="0"/>
          </p:cNvCxnSpPr>
          <p:nvPr/>
        </p:nvCxnSpPr>
        <p:spPr bwMode="auto">
          <a:xfrm rot="16200000" flipH="1">
            <a:off x="3200400" y="3467100"/>
            <a:ext cx="838201" cy="152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5257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5029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6019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48006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2" name="Oval 61"/>
          <p:cNvSpPr/>
          <p:nvPr/>
        </p:nvSpPr>
        <p:spPr bwMode="auto">
          <a:xfrm>
            <a:off x="52578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5" name="Oval 64"/>
          <p:cNvSpPr/>
          <p:nvPr/>
        </p:nvSpPr>
        <p:spPr bwMode="auto">
          <a:xfrm>
            <a:off x="57912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6" name="Oval 65"/>
          <p:cNvSpPr/>
          <p:nvPr/>
        </p:nvSpPr>
        <p:spPr bwMode="auto">
          <a:xfrm>
            <a:off x="6248400" y="5562599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70" name="Straight Arrow Connector 69"/>
          <p:cNvCxnSpPr>
            <a:stCxn id="59" idx="4"/>
            <a:endCxn id="61" idx="0"/>
          </p:cNvCxnSpPr>
          <p:nvPr/>
        </p:nvCxnSpPr>
        <p:spPr bwMode="auto">
          <a:xfrm rot="5400000">
            <a:off x="4495801" y="4838699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stCxn id="59" idx="4"/>
            <a:endCxn id="62" idx="0"/>
          </p:cNvCxnSpPr>
          <p:nvPr/>
        </p:nvCxnSpPr>
        <p:spPr bwMode="auto">
          <a:xfrm rot="16200000" flipH="1">
            <a:off x="4724401" y="4838699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>
            <a:endCxn id="65" idx="0"/>
          </p:cNvCxnSpPr>
          <p:nvPr/>
        </p:nvCxnSpPr>
        <p:spPr bwMode="auto">
          <a:xfrm rot="5400000">
            <a:off x="5505451" y="4819649"/>
            <a:ext cx="1219199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4" name="Straight Arrow Connector 73"/>
          <p:cNvCxnSpPr>
            <a:endCxn id="66" idx="0"/>
          </p:cNvCxnSpPr>
          <p:nvPr/>
        </p:nvCxnSpPr>
        <p:spPr bwMode="auto">
          <a:xfrm rot="16200000" flipH="1">
            <a:off x="5734051" y="4857749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stCxn id="56" idx="4"/>
            <a:endCxn id="59" idx="0"/>
          </p:cNvCxnSpPr>
          <p:nvPr/>
        </p:nvCxnSpPr>
        <p:spPr bwMode="auto">
          <a:xfrm rot="5400000">
            <a:off x="4914900" y="3429000"/>
            <a:ext cx="8382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6" idx="4"/>
            <a:endCxn id="60" idx="0"/>
          </p:cNvCxnSpPr>
          <p:nvPr/>
        </p:nvCxnSpPr>
        <p:spPr bwMode="auto">
          <a:xfrm rot="16200000" flipH="1">
            <a:off x="5410200" y="3162300"/>
            <a:ext cx="838200" cy="76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Oval 80"/>
          <p:cNvSpPr/>
          <p:nvPr/>
        </p:nvSpPr>
        <p:spPr bwMode="auto">
          <a:xfrm>
            <a:off x="7086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8229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68580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7315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85" name="Oval 84"/>
          <p:cNvSpPr/>
          <p:nvPr/>
        </p:nvSpPr>
        <p:spPr bwMode="auto">
          <a:xfrm>
            <a:off x="80010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86" name="Oval 85"/>
          <p:cNvSpPr/>
          <p:nvPr/>
        </p:nvSpPr>
        <p:spPr bwMode="auto">
          <a:xfrm>
            <a:off x="8458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87" name="Straight Arrow Connector 86"/>
          <p:cNvCxnSpPr>
            <a:stCxn id="81" idx="4"/>
            <a:endCxn id="83" idx="0"/>
          </p:cNvCxnSpPr>
          <p:nvPr/>
        </p:nvCxnSpPr>
        <p:spPr bwMode="auto">
          <a:xfrm rot="5400000">
            <a:off x="6553201" y="4838700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Straight Arrow Connector 87"/>
          <p:cNvCxnSpPr>
            <a:stCxn id="81" idx="4"/>
            <a:endCxn id="84" idx="0"/>
          </p:cNvCxnSpPr>
          <p:nvPr/>
        </p:nvCxnSpPr>
        <p:spPr bwMode="auto">
          <a:xfrm rot="16200000" flipH="1">
            <a:off x="6781801" y="4838700"/>
            <a:ext cx="1219199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>
            <a:endCxn id="85" idx="0"/>
          </p:cNvCxnSpPr>
          <p:nvPr/>
        </p:nvCxnSpPr>
        <p:spPr bwMode="auto">
          <a:xfrm rot="5400000">
            <a:off x="7715251" y="4819650"/>
            <a:ext cx="1219199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endCxn id="86" idx="0"/>
          </p:cNvCxnSpPr>
          <p:nvPr/>
        </p:nvCxnSpPr>
        <p:spPr bwMode="auto">
          <a:xfrm rot="16200000" flipH="1">
            <a:off x="7943851" y="4857750"/>
            <a:ext cx="1219199" cy="190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58" idx="4"/>
            <a:endCxn id="81" idx="0"/>
          </p:cNvCxnSpPr>
          <p:nvPr/>
        </p:nvCxnSpPr>
        <p:spPr bwMode="auto">
          <a:xfrm rot="5400000">
            <a:off x="7086600" y="3314700"/>
            <a:ext cx="838201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>
            <a:stCxn id="58" idx="4"/>
            <a:endCxn id="82" idx="0"/>
          </p:cNvCxnSpPr>
          <p:nvPr/>
        </p:nvCxnSpPr>
        <p:spPr bwMode="auto">
          <a:xfrm rot="16200000" flipH="1">
            <a:off x="7658100" y="32004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3" name="Straight Arrow Connector 92"/>
          <p:cNvCxnSpPr>
            <a:stCxn id="25" idx="4"/>
            <a:endCxn id="27" idx="7"/>
          </p:cNvCxnSpPr>
          <p:nvPr/>
        </p:nvCxnSpPr>
        <p:spPr bwMode="auto">
          <a:xfrm rot="5400000">
            <a:off x="1601554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4" name="Straight Arrow Connector 93"/>
          <p:cNvCxnSpPr>
            <a:stCxn id="25" idx="4"/>
            <a:endCxn id="28" idx="1"/>
          </p:cNvCxnSpPr>
          <p:nvPr/>
        </p:nvCxnSpPr>
        <p:spPr bwMode="auto">
          <a:xfrm rot="16200000" flipH="1">
            <a:off x="2609850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endCxn id="56" idx="7"/>
          </p:cNvCxnSpPr>
          <p:nvPr/>
        </p:nvCxnSpPr>
        <p:spPr bwMode="auto">
          <a:xfrm rot="10800000" flipV="1">
            <a:off x="5583004" y="2209800"/>
            <a:ext cx="8939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endCxn id="58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24" idx="4"/>
            <a:endCxn id="2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24" idx="4"/>
            <a:endCxn id="2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ROBDD and variable ordering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25" name="Oval 2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1066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352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57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1447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36" name="Straight Arrow Connector 35"/>
          <p:cNvCxnSpPr>
            <a:stCxn id="29" idx="4"/>
            <a:endCxn id="46" idx="0"/>
          </p:cNvCxnSpPr>
          <p:nvPr/>
        </p:nvCxnSpPr>
        <p:spPr bwMode="auto">
          <a:xfrm rot="16200000" flipH="1">
            <a:off x="1485900" y="3505200"/>
            <a:ext cx="1219200" cy="2895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29" idx="4"/>
            <a:endCxn id="49" idx="0"/>
          </p:cNvCxnSpPr>
          <p:nvPr/>
        </p:nvCxnSpPr>
        <p:spPr bwMode="auto">
          <a:xfrm rot="16200000" flipH="1">
            <a:off x="2171700" y="2819400"/>
            <a:ext cx="1219200" cy="426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27" idx="4"/>
            <a:endCxn id="29" idx="0"/>
          </p:cNvCxnSpPr>
          <p:nvPr/>
        </p:nvCxnSpPr>
        <p:spPr bwMode="auto">
          <a:xfrm rot="5400000">
            <a:off x="533400" y="3238500"/>
            <a:ext cx="8382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stCxn id="27" idx="4"/>
            <a:endCxn id="30" idx="0"/>
          </p:cNvCxnSpPr>
          <p:nvPr/>
        </p:nvCxnSpPr>
        <p:spPr bwMode="auto">
          <a:xfrm rot="16200000" flipH="1">
            <a:off x="1028700" y="3352800"/>
            <a:ext cx="8382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Oval 41"/>
          <p:cNvSpPr/>
          <p:nvPr/>
        </p:nvSpPr>
        <p:spPr bwMode="auto">
          <a:xfrm>
            <a:off x="2514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35052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3352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47244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50" name="Straight Arrow Connector 49"/>
          <p:cNvCxnSpPr>
            <a:stCxn id="42" idx="4"/>
            <a:endCxn id="49" idx="0"/>
          </p:cNvCxnSpPr>
          <p:nvPr/>
        </p:nvCxnSpPr>
        <p:spPr bwMode="auto">
          <a:xfrm rot="16200000" flipH="1">
            <a:off x="3200401" y="3848100"/>
            <a:ext cx="1219199" cy="2209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>
            <a:stCxn id="42" idx="4"/>
            <a:endCxn id="46" idx="0"/>
          </p:cNvCxnSpPr>
          <p:nvPr/>
        </p:nvCxnSpPr>
        <p:spPr bwMode="auto">
          <a:xfrm rot="16200000" flipH="1">
            <a:off x="2514601" y="4533900"/>
            <a:ext cx="1219199" cy="838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stCxn id="28" idx="4"/>
            <a:endCxn id="42" idx="0"/>
          </p:cNvCxnSpPr>
          <p:nvPr/>
        </p:nvCxnSpPr>
        <p:spPr bwMode="auto">
          <a:xfrm rot="5400000">
            <a:off x="2705100" y="3124200"/>
            <a:ext cx="838201" cy="838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28" idx="4"/>
            <a:endCxn id="43" idx="0"/>
          </p:cNvCxnSpPr>
          <p:nvPr/>
        </p:nvCxnSpPr>
        <p:spPr bwMode="auto">
          <a:xfrm rot="16200000" flipH="1">
            <a:off x="3200400" y="3467100"/>
            <a:ext cx="838201" cy="152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5257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5029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6019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73" name="Straight Arrow Connector 72"/>
          <p:cNvCxnSpPr>
            <a:stCxn id="60" idx="4"/>
            <a:endCxn id="46" idx="0"/>
          </p:cNvCxnSpPr>
          <p:nvPr/>
        </p:nvCxnSpPr>
        <p:spPr bwMode="auto">
          <a:xfrm rot="5400000">
            <a:off x="4267200" y="3619500"/>
            <a:ext cx="1219200" cy="2667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4" name="Straight Arrow Connector 73"/>
          <p:cNvCxnSpPr>
            <a:stCxn id="60" idx="4"/>
            <a:endCxn id="49" idx="0"/>
          </p:cNvCxnSpPr>
          <p:nvPr/>
        </p:nvCxnSpPr>
        <p:spPr bwMode="auto">
          <a:xfrm rot="5400000">
            <a:off x="4953000" y="4305300"/>
            <a:ext cx="1219200" cy="1295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stCxn id="56" idx="4"/>
            <a:endCxn id="59" idx="0"/>
          </p:cNvCxnSpPr>
          <p:nvPr/>
        </p:nvCxnSpPr>
        <p:spPr bwMode="auto">
          <a:xfrm rot="5400000">
            <a:off x="4914900" y="3429000"/>
            <a:ext cx="8382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6" idx="4"/>
            <a:endCxn id="60" idx="0"/>
          </p:cNvCxnSpPr>
          <p:nvPr/>
        </p:nvCxnSpPr>
        <p:spPr bwMode="auto">
          <a:xfrm rot="16200000" flipH="1">
            <a:off x="5410200" y="3162300"/>
            <a:ext cx="838200" cy="76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Oval 80"/>
          <p:cNvSpPr/>
          <p:nvPr/>
        </p:nvSpPr>
        <p:spPr bwMode="auto">
          <a:xfrm>
            <a:off x="7086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8229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89" name="Straight Arrow Connector 88"/>
          <p:cNvCxnSpPr>
            <a:stCxn id="82" idx="4"/>
            <a:endCxn id="49" idx="0"/>
          </p:cNvCxnSpPr>
          <p:nvPr/>
        </p:nvCxnSpPr>
        <p:spPr bwMode="auto">
          <a:xfrm rot="5400000">
            <a:off x="6057901" y="3200400"/>
            <a:ext cx="1219199" cy="3505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82" idx="4"/>
            <a:endCxn id="46" idx="0"/>
          </p:cNvCxnSpPr>
          <p:nvPr/>
        </p:nvCxnSpPr>
        <p:spPr bwMode="auto">
          <a:xfrm rot="5400000">
            <a:off x="5372101" y="2514600"/>
            <a:ext cx="1219199" cy="4876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58" idx="4"/>
            <a:endCxn id="81" idx="0"/>
          </p:cNvCxnSpPr>
          <p:nvPr/>
        </p:nvCxnSpPr>
        <p:spPr bwMode="auto">
          <a:xfrm rot="5400000">
            <a:off x="7086600" y="3314700"/>
            <a:ext cx="838201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>
            <a:stCxn id="58" idx="4"/>
            <a:endCxn id="82" idx="0"/>
          </p:cNvCxnSpPr>
          <p:nvPr/>
        </p:nvCxnSpPr>
        <p:spPr bwMode="auto">
          <a:xfrm rot="16200000" flipH="1">
            <a:off x="7658100" y="32004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3" name="Straight Arrow Connector 92"/>
          <p:cNvCxnSpPr>
            <a:stCxn id="25" idx="4"/>
            <a:endCxn id="27" idx="7"/>
          </p:cNvCxnSpPr>
          <p:nvPr/>
        </p:nvCxnSpPr>
        <p:spPr bwMode="auto">
          <a:xfrm rot="5400000">
            <a:off x="1601554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4" name="Straight Arrow Connector 93"/>
          <p:cNvCxnSpPr>
            <a:stCxn id="25" idx="4"/>
            <a:endCxn id="28" idx="1"/>
          </p:cNvCxnSpPr>
          <p:nvPr/>
        </p:nvCxnSpPr>
        <p:spPr bwMode="auto">
          <a:xfrm rot="16200000" flipH="1">
            <a:off x="2609850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endCxn id="56" idx="7"/>
          </p:cNvCxnSpPr>
          <p:nvPr/>
        </p:nvCxnSpPr>
        <p:spPr bwMode="auto">
          <a:xfrm rot="10800000" flipV="1">
            <a:off x="5583004" y="2209800"/>
            <a:ext cx="8939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endCxn id="58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24" idx="4"/>
            <a:endCxn id="2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24" idx="4"/>
            <a:endCxn id="2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43" idx="4"/>
            <a:endCxn id="49" idx="0"/>
          </p:cNvCxnSpPr>
          <p:nvPr/>
        </p:nvCxnSpPr>
        <p:spPr bwMode="auto">
          <a:xfrm rot="16200000" flipH="1">
            <a:off x="3695701" y="4343400"/>
            <a:ext cx="1219199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9" idx="4"/>
            <a:endCxn id="49" idx="0"/>
          </p:cNvCxnSpPr>
          <p:nvPr/>
        </p:nvCxnSpPr>
        <p:spPr bwMode="auto">
          <a:xfrm rot="5400000">
            <a:off x="4457700" y="4800600"/>
            <a:ext cx="1219200" cy="304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81" idx="3"/>
            <a:endCxn id="49" idx="0"/>
          </p:cNvCxnSpPr>
          <p:nvPr/>
        </p:nvCxnSpPr>
        <p:spPr bwMode="auto">
          <a:xfrm rot="5400000">
            <a:off x="5391151" y="3811354"/>
            <a:ext cx="1274995" cy="22274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>
            <a:stCxn id="30" idx="4"/>
            <a:endCxn id="49" idx="0"/>
          </p:cNvCxnSpPr>
          <p:nvPr/>
        </p:nvCxnSpPr>
        <p:spPr bwMode="auto">
          <a:xfrm rot="16200000" flipH="1">
            <a:off x="2667000" y="3314700"/>
            <a:ext cx="1219200" cy="3276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ROBDD and variable ordering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25" name="Oval 2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1066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352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57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36" name="Straight Arrow Connector 35"/>
          <p:cNvCxnSpPr>
            <a:stCxn id="29" idx="4"/>
            <a:endCxn id="46" idx="0"/>
          </p:cNvCxnSpPr>
          <p:nvPr/>
        </p:nvCxnSpPr>
        <p:spPr bwMode="auto">
          <a:xfrm rot="16200000" flipH="1">
            <a:off x="1485900" y="3505200"/>
            <a:ext cx="1219200" cy="2895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29" idx="4"/>
            <a:endCxn id="49" idx="0"/>
          </p:cNvCxnSpPr>
          <p:nvPr/>
        </p:nvCxnSpPr>
        <p:spPr bwMode="auto">
          <a:xfrm rot="16200000" flipH="1">
            <a:off x="2171700" y="2819400"/>
            <a:ext cx="1219200" cy="426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27" idx="4"/>
            <a:endCxn id="29" idx="0"/>
          </p:cNvCxnSpPr>
          <p:nvPr/>
        </p:nvCxnSpPr>
        <p:spPr bwMode="auto">
          <a:xfrm rot="5400000">
            <a:off x="533400" y="3238500"/>
            <a:ext cx="8382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stCxn id="27" idx="4"/>
            <a:endCxn id="49" idx="0"/>
          </p:cNvCxnSpPr>
          <p:nvPr/>
        </p:nvCxnSpPr>
        <p:spPr bwMode="auto">
          <a:xfrm rot="16200000" flipH="1">
            <a:off x="1866900" y="2514600"/>
            <a:ext cx="2438400" cy="3657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Oval 41"/>
          <p:cNvSpPr/>
          <p:nvPr/>
        </p:nvSpPr>
        <p:spPr bwMode="auto">
          <a:xfrm>
            <a:off x="2514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3352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47244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50" name="Straight Arrow Connector 49"/>
          <p:cNvCxnSpPr>
            <a:stCxn id="42" idx="4"/>
            <a:endCxn id="49" idx="0"/>
          </p:cNvCxnSpPr>
          <p:nvPr/>
        </p:nvCxnSpPr>
        <p:spPr bwMode="auto">
          <a:xfrm rot="16200000" flipH="1">
            <a:off x="3200401" y="3848100"/>
            <a:ext cx="1219199" cy="2209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>
            <a:stCxn id="42" idx="4"/>
            <a:endCxn id="46" idx="0"/>
          </p:cNvCxnSpPr>
          <p:nvPr/>
        </p:nvCxnSpPr>
        <p:spPr bwMode="auto">
          <a:xfrm rot="16200000" flipH="1">
            <a:off x="2514601" y="4533900"/>
            <a:ext cx="1219199" cy="838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stCxn id="28" idx="4"/>
            <a:endCxn id="42" idx="0"/>
          </p:cNvCxnSpPr>
          <p:nvPr/>
        </p:nvCxnSpPr>
        <p:spPr bwMode="auto">
          <a:xfrm rot="5400000">
            <a:off x="2705100" y="3124200"/>
            <a:ext cx="838201" cy="838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28" idx="4"/>
            <a:endCxn id="49" idx="0"/>
          </p:cNvCxnSpPr>
          <p:nvPr/>
        </p:nvCxnSpPr>
        <p:spPr bwMode="auto">
          <a:xfrm rot="16200000" flipH="1">
            <a:off x="3009900" y="3657600"/>
            <a:ext cx="2438400" cy="1371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5257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6019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73" name="Straight Arrow Connector 72"/>
          <p:cNvCxnSpPr>
            <a:stCxn id="60" idx="4"/>
            <a:endCxn id="46" idx="0"/>
          </p:cNvCxnSpPr>
          <p:nvPr/>
        </p:nvCxnSpPr>
        <p:spPr bwMode="auto">
          <a:xfrm rot="5400000">
            <a:off x="4267200" y="3619500"/>
            <a:ext cx="1219200" cy="2667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4" name="Straight Arrow Connector 73"/>
          <p:cNvCxnSpPr>
            <a:stCxn id="60" idx="4"/>
            <a:endCxn id="49" idx="0"/>
          </p:cNvCxnSpPr>
          <p:nvPr/>
        </p:nvCxnSpPr>
        <p:spPr bwMode="auto">
          <a:xfrm rot="5400000">
            <a:off x="4953000" y="4305300"/>
            <a:ext cx="1219200" cy="1295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stCxn id="56" idx="4"/>
            <a:endCxn id="49" idx="0"/>
          </p:cNvCxnSpPr>
          <p:nvPr/>
        </p:nvCxnSpPr>
        <p:spPr bwMode="auto">
          <a:xfrm rot="5400000">
            <a:off x="3962400" y="4076700"/>
            <a:ext cx="2438400" cy="533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6" idx="4"/>
            <a:endCxn id="60" idx="0"/>
          </p:cNvCxnSpPr>
          <p:nvPr/>
        </p:nvCxnSpPr>
        <p:spPr bwMode="auto">
          <a:xfrm rot="16200000" flipH="1">
            <a:off x="5410200" y="3162300"/>
            <a:ext cx="838200" cy="76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Oval 81"/>
          <p:cNvSpPr/>
          <p:nvPr/>
        </p:nvSpPr>
        <p:spPr bwMode="auto">
          <a:xfrm>
            <a:off x="8229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89" name="Straight Arrow Connector 88"/>
          <p:cNvCxnSpPr>
            <a:stCxn id="82" idx="4"/>
            <a:endCxn id="49" idx="0"/>
          </p:cNvCxnSpPr>
          <p:nvPr/>
        </p:nvCxnSpPr>
        <p:spPr bwMode="auto">
          <a:xfrm rot="5400000">
            <a:off x="6057901" y="3200400"/>
            <a:ext cx="1219199" cy="3505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82" idx="4"/>
            <a:endCxn id="46" idx="0"/>
          </p:cNvCxnSpPr>
          <p:nvPr/>
        </p:nvCxnSpPr>
        <p:spPr bwMode="auto">
          <a:xfrm rot="5400000">
            <a:off x="5372101" y="2514600"/>
            <a:ext cx="1219199" cy="4876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58" idx="4"/>
            <a:endCxn id="49" idx="0"/>
          </p:cNvCxnSpPr>
          <p:nvPr/>
        </p:nvCxnSpPr>
        <p:spPr bwMode="auto">
          <a:xfrm rot="5400000">
            <a:off x="5105400" y="2933700"/>
            <a:ext cx="2438400" cy="2819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>
            <a:stCxn id="58" idx="4"/>
            <a:endCxn id="82" idx="0"/>
          </p:cNvCxnSpPr>
          <p:nvPr/>
        </p:nvCxnSpPr>
        <p:spPr bwMode="auto">
          <a:xfrm rot="16200000" flipH="1">
            <a:off x="7658100" y="32004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3" name="Straight Arrow Connector 92"/>
          <p:cNvCxnSpPr>
            <a:stCxn id="25" idx="4"/>
            <a:endCxn id="27" idx="7"/>
          </p:cNvCxnSpPr>
          <p:nvPr/>
        </p:nvCxnSpPr>
        <p:spPr bwMode="auto">
          <a:xfrm rot="5400000">
            <a:off x="1601554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4" name="Straight Arrow Connector 93"/>
          <p:cNvCxnSpPr>
            <a:stCxn id="25" idx="4"/>
            <a:endCxn id="28" idx="1"/>
          </p:cNvCxnSpPr>
          <p:nvPr/>
        </p:nvCxnSpPr>
        <p:spPr bwMode="auto">
          <a:xfrm rot="16200000" flipH="1">
            <a:off x="2609850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endCxn id="56" idx="7"/>
          </p:cNvCxnSpPr>
          <p:nvPr/>
        </p:nvCxnSpPr>
        <p:spPr bwMode="auto">
          <a:xfrm rot="10800000" flipV="1">
            <a:off x="5583004" y="2209800"/>
            <a:ext cx="8939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endCxn id="58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24" idx="4"/>
            <a:endCxn id="2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24" idx="4"/>
            <a:endCxn id="2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ROBDD and variable ordering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25" name="Oval 2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1066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352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57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36" name="Straight Arrow Connector 35"/>
          <p:cNvCxnSpPr>
            <a:stCxn id="29" idx="4"/>
            <a:endCxn id="46" idx="0"/>
          </p:cNvCxnSpPr>
          <p:nvPr/>
        </p:nvCxnSpPr>
        <p:spPr bwMode="auto">
          <a:xfrm rot="16200000" flipH="1">
            <a:off x="1485900" y="3505200"/>
            <a:ext cx="1219200" cy="2895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29" idx="4"/>
            <a:endCxn id="49" idx="0"/>
          </p:cNvCxnSpPr>
          <p:nvPr/>
        </p:nvCxnSpPr>
        <p:spPr bwMode="auto">
          <a:xfrm rot="16200000" flipH="1">
            <a:off x="2171700" y="2819400"/>
            <a:ext cx="1219200" cy="426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27" idx="4"/>
            <a:endCxn id="29" idx="0"/>
          </p:cNvCxnSpPr>
          <p:nvPr/>
        </p:nvCxnSpPr>
        <p:spPr bwMode="auto">
          <a:xfrm rot="5400000">
            <a:off x="533400" y="3238500"/>
            <a:ext cx="8382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stCxn id="27" idx="4"/>
            <a:endCxn id="49" idx="0"/>
          </p:cNvCxnSpPr>
          <p:nvPr/>
        </p:nvCxnSpPr>
        <p:spPr bwMode="auto">
          <a:xfrm rot="16200000" flipH="1">
            <a:off x="1866900" y="2514600"/>
            <a:ext cx="2438400" cy="3657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Oval 41"/>
          <p:cNvSpPr/>
          <p:nvPr/>
        </p:nvSpPr>
        <p:spPr bwMode="auto">
          <a:xfrm>
            <a:off x="2514600" y="3962401"/>
            <a:ext cx="381000" cy="381000"/>
          </a:xfrm>
          <a:prstGeom prst="ellipse">
            <a:avLst/>
          </a:prstGeom>
          <a:solidFill>
            <a:schemeClr val="accent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3352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47244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50" name="Straight Arrow Connector 49"/>
          <p:cNvCxnSpPr>
            <a:stCxn id="42" idx="4"/>
            <a:endCxn id="49" idx="0"/>
          </p:cNvCxnSpPr>
          <p:nvPr/>
        </p:nvCxnSpPr>
        <p:spPr bwMode="auto">
          <a:xfrm rot="16200000" flipH="1">
            <a:off x="3200401" y="3848100"/>
            <a:ext cx="1219199" cy="2209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>
            <a:stCxn id="42" idx="4"/>
            <a:endCxn id="46" idx="0"/>
          </p:cNvCxnSpPr>
          <p:nvPr/>
        </p:nvCxnSpPr>
        <p:spPr bwMode="auto">
          <a:xfrm rot="16200000" flipH="1">
            <a:off x="2514601" y="4533900"/>
            <a:ext cx="1219199" cy="838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stCxn id="28" idx="4"/>
            <a:endCxn id="42" idx="0"/>
          </p:cNvCxnSpPr>
          <p:nvPr/>
        </p:nvCxnSpPr>
        <p:spPr bwMode="auto">
          <a:xfrm rot="5400000">
            <a:off x="2705100" y="3124200"/>
            <a:ext cx="838201" cy="838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28" idx="4"/>
            <a:endCxn id="49" idx="0"/>
          </p:cNvCxnSpPr>
          <p:nvPr/>
        </p:nvCxnSpPr>
        <p:spPr bwMode="auto">
          <a:xfrm rot="16200000" flipH="1">
            <a:off x="3009900" y="3657600"/>
            <a:ext cx="2438400" cy="1371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5257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6019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73" name="Straight Arrow Connector 72"/>
          <p:cNvCxnSpPr>
            <a:stCxn id="60" idx="4"/>
            <a:endCxn id="46" idx="0"/>
          </p:cNvCxnSpPr>
          <p:nvPr/>
        </p:nvCxnSpPr>
        <p:spPr bwMode="auto">
          <a:xfrm rot="5400000">
            <a:off x="4267200" y="3619500"/>
            <a:ext cx="1219200" cy="2667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4" name="Straight Arrow Connector 73"/>
          <p:cNvCxnSpPr>
            <a:stCxn id="60" idx="4"/>
            <a:endCxn id="49" idx="0"/>
          </p:cNvCxnSpPr>
          <p:nvPr/>
        </p:nvCxnSpPr>
        <p:spPr bwMode="auto">
          <a:xfrm rot="5400000">
            <a:off x="4953000" y="4305300"/>
            <a:ext cx="1219200" cy="1295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stCxn id="56" idx="4"/>
            <a:endCxn id="49" idx="0"/>
          </p:cNvCxnSpPr>
          <p:nvPr/>
        </p:nvCxnSpPr>
        <p:spPr bwMode="auto">
          <a:xfrm rot="5400000">
            <a:off x="3962400" y="4076700"/>
            <a:ext cx="2438400" cy="533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6" idx="4"/>
            <a:endCxn id="60" idx="0"/>
          </p:cNvCxnSpPr>
          <p:nvPr/>
        </p:nvCxnSpPr>
        <p:spPr bwMode="auto">
          <a:xfrm rot="16200000" flipH="1">
            <a:off x="5410200" y="3162300"/>
            <a:ext cx="838200" cy="76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Oval 81"/>
          <p:cNvSpPr/>
          <p:nvPr/>
        </p:nvSpPr>
        <p:spPr bwMode="auto">
          <a:xfrm>
            <a:off x="8229600" y="3962401"/>
            <a:ext cx="381000" cy="381000"/>
          </a:xfrm>
          <a:prstGeom prst="ellipse">
            <a:avLst/>
          </a:prstGeom>
          <a:solidFill>
            <a:schemeClr val="accent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89" name="Straight Arrow Connector 88"/>
          <p:cNvCxnSpPr>
            <a:stCxn id="82" idx="4"/>
            <a:endCxn id="49" idx="0"/>
          </p:cNvCxnSpPr>
          <p:nvPr/>
        </p:nvCxnSpPr>
        <p:spPr bwMode="auto">
          <a:xfrm rot="5400000">
            <a:off x="6057901" y="3200400"/>
            <a:ext cx="1219199" cy="3505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82" idx="4"/>
            <a:endCxn id="46" idx="0"/>
          </p:cNvCxnSpPr>
          <p:nvPr/>
        </p:nvCxnSpPr>
        <p:spPr bwMode="auto">
          <a:xfrm rot="5400000">
            <a:off x="5372101" y="2514600"/>
            <a:ext cx="1219199" cy="4876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58" idx="4"/>
            <a:endCxn id="49" idx="0"/>
          </p:cNvCxnSpPr>
          <p:nvPr/>
        </p:nvCxnSpPr>
        <p:spPr bwMode="auto">
          <a:xfrm rot="5400000">
            <a:off x="5105400" y="2933700"/>
            <a:ext cx="2438400" cy="2819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>
            <a:stCxn id="58" idx="4"/>
            <a:endCxn id="82" idx="0"/>
          </p:cNvCxnSpPr>
          <p:nvPr/>
        </p:nvCxnSpPr>
        <p:spPr bwMode="auto">
          <a:xfrm rot="16200000" flipH="1">
            <a:off x="7658100" y="32004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3" name="Straight Arrow Connector 92"/>
          <p:cNvCxnSpPr>
            <a:stCxn id="25" idx="4"/>
            <a:endCxn id="27" idx="7"/>
          </p:cNvCxnSpPr>
          <p:nvPr/>
        </p:nvCxnSpPr>
        <p:spPr bwMode="auto">
          <a:xfrm rot="5400000">
            <a:off x="1601554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4" name="Straight Arrow Connector 93"/>
          <p:cNvCxnSpPr>
            <a:stCxn id="25" idx="4"/>
            <a:endCxn id="28" idx="1"/>
          </p:cNvCxnSpPr>
          <p:nvPr/>
        </p:nvCxnSpPr>
        <p:spPr bwMode="auto">
          <a:xfrm rot="16200000" flipH="1">
            <a:off x="2609850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endCxn id="56" idx="7"/>
          </p:cNvCxnSpPr>
          <p:nvPr/>
        </p:nvCxnSpPr>
        <p:spPr bwMode="auto">
          <a:xfrm rot="10800000" flipV="1">
            <a:off x="5583004" y="2209800"/>
            <a:ext cx="8939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endCxn id="58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24" idx="4"/>
            <a:endCxn id="2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24" idx="4"/>
            <a:endCxn id="2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ROBDD and variable ordering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25" name="Oval 2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1066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352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57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36" name="Straight Arrow Connector 35"/>
          <p:cNvCxnSpPr>
            <a:stCxn id="29" idx="4"/>
            <a:endCxn id="46" idx="0"/>
          </p:cNvCxnSpPr>
          <p:nvPr/>
        </p:nvCxnSpPr>
        <p:spPr bwMode="auto">
          <a:xfrm rot="16200000" flipH="1">
            <a:off x="1485900" y="3505200"/>
            <a:ext cx="1219200" cy="2895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29" idx="4"/>
            <a:endCxn id="49" idx="0"/>
          </p:cNvCxnSpPr>
          <p:nvPr/>
        </p:nvCxnSpPr>
        <p:spPr bwMode="auto">
          <a:xfrm rot="16200000" flipH="1">
            <a:off x="2171700" y="2819400"/>
            <a:ext cx="1219200" cy="426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27" idx="4"/>
            <a:endCxn id="29" idx="0"/>
          </p:cNvCxnSpPr>
          <p:nvPr/>
        </p:nvCxnSpPr>
        <p:spPr bwMode="auto">
          <a:xfrm rot="5400000">
            <a:off x="533400" y="3238500"/>
            <a:ext cx="8382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stCxn id="27" idx="4"/>
            <a:endCxn id="49" idx="0"/>
          </p:cNvCxnSpPr>
          <p:nvPr/>
        </p:nvCxnSpPr>
        <p:spPr bwMode="auto">
          <a:xfrm rot="16200000" flipH="1">
            <a:off x="1866900" y="2514600"/>
            <a:ext cx="2438400" cy="3657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6" name="Oval 45"/>
          <p:cNvSpPr/>
          <p:nvPr/>
        </p:nvSpPr>
        <p:spPr bwMode="auto">
          <a:xfrm>
            <a:off x="3352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47244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54" name="Straight Arrow Connector 53"/>
          <p:cNvCxnSpPr>
            <a:stCxn id="28" idx="4"/>
            <a:endCxn id="82" idx="0"/>
          </p:cNvCxnSpPr>
          <p:nvPr/>
        </p:nvCxnSpPr>
        <p:spPr bwMode="auto">
          <a:xfrm rot="16200000" flipH="1">
            <a:off x="5562600" y="1104900"/>
            <a:ext cx="838201" cy="4876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28" idx="4"/>
            <a:endCxn id="49" idx="0"/>
          </p:cNvCxnSpPr>
          <p:nvPr/>
        </p:nvCxnSpPr>
        <p:spPr bwMode="auto">
          <a:xfrm rot="16200000" flipH="1">
            <a:off x="3009900" y="3657600"/>
            <a:ext cx="2438400" cy="1371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5257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6019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73" name="Straight Arrow Connector 72"/>
          <p:cNvCxnSpPr>
            <a:stCxn id="60" idx="4"/>
            <a:endCxn id="46" idx="0"/>
          </p:cNvCxnSpPr>
          <p:nvPr/>
        </p:nvCxnSpPr>
        <p:spPr bwMode="auto">
          <a:xfrm rot="5400000">
            <a:off x="4267200" y="3619500"/>
            <a:ext cx="1219200" cy="2667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4" name="Straight Arrow Connector 73"/>
          <p:cNvCxnSpPr>
            <a:stCxn id="60" idx="4"/>
            <a:endCxn id="49" idx="0"/>
          </p:cNvCxnSpPr>
          <p:nvPr/>
        </p:nvCxnSpPr>
        <p:spPr bwMode="auto">
          <a:xfrm rot="5400000">
            <a:off x="4953000" y="4305300"/>
            <a:ext cx="1219200" cy="1295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stCxn id="56" idx="4"/>
            <a:endCxn id="49" idx="0"/>
          </p:cNvCxnSpPr>
          <p:nvPr/>
        </p:nvCxnSpPr>
        <p:spPr bwMode="auto">
          <a:xfrm rot="5400000">
            <a:off x="3962400" y="4076700"/>
            <a:ext cx="2438400" cy="533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6" idx="4"/>
            <a:endCxn id="60" idx="0"/>
          </p:cNvCxnSpPr>
          <p:nvPr/>
        </p:nvCxnSpPr>
        <p:spPr bwMode="auto">
          <a:xfrm rot="16200000" flipH="1">
            <a:off x="5410200" y="3162300"/>
            <a:ext cx="838200" cy="76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Oval 81"/>
          <p:cNvSpPr/>
          <p:nvPr/>
        </p:nvSpPr>
        <p:spPr bwMode="auto">
          <a:xfrm>
            <a:off x="8229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89" name="Straight Arrow Connector 88"/>
          <p:cNvCxnSpPr>
            <a:stCxn id="82" idx="4"/>
            <a:endCxn id="49" idx="0"/>
          </p:cNvCxnSpPr>
          <p:nvPr/>
        </p:nvCxnSpPr>
        <p:spPr bwMode="auto">
          <a:xfrm rot="5400000">
            <a:off x="6057901" y="3200400"/>
            <a:ext cx="1219199" cy="3505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82" idx="4"/>
            <a:endCxn id="46" idx="0"/>
          </p:cNvCxnSpPr>
          <p:nvPr/>
        </p:nvCxnSpPr>
        <p:spPr bwMode="auto">
          <a:xfrm rot="5400000">
            <a:off x="5372101" y="2514600"/>
            <a:ext cx="1219199" cy="4876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58" idx="4"/>
            <a:endCxn id="49" idx="0"/>
          </p:cNvCxnSpPr>
          <p:nvPr/>
        </p:nvCxnSpPr>
        <p:spPr bwMode="auto">
          <a:xfrm rot="5400000">
            <a:off x="5105400" y="2933700"/>
            <a:ext cx="2438400" cy="2819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>
            <a:stCxn id="58" idx="4"/>
            <a:endCxn id="82" idx="0"/>
          </p:cNvCxnSpPr>
          <p:nvPr/>
        </p:nvCxnSpPr>
        <p:spPr bwMode="auto">
          <a:xfrm rot="16200000" flipH="1">
            <a:off x="7658100" y="32004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3" name="Straight Arrow Connector 92"/>
          <p:cNvCxnSpPr>
            <a:stCxn id="25" idx="4"/>
            <a:endCxn id="27" idx="7"/>
          </p:cNvCxnSpPr>
          <p:nvPr/>
        </p:nvCxnSpPr>
        <p:spPr bwMode="auto">
          <a:xfrm rot="5400000">
            <a:off x="1601554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4" name="Straight Arrow Connector 93"/>
          <p:cNvCxnSpPr>
            <a:stCxn id="25" idx="4"/>
            <a:endCxn id="28" idx="1"/>
          </p:cNvCxnSpPr>
          <p:nvPr/>
        </p:nvCxnSpPr>
        <p:spPr bwMode="auto">
          <a:xfrm rot="16200000" flipH="1">
            <a:off x="2609850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endCxn id="56" idx="7"/>
          </p:cNvCxnSpPr>
          <p:nvPr/>
        </p:nvCxnSpPr>
        <p:spPr bwMode="auto">
          <a:xfrm rot="10800000" flipV="1">
            <a:off x="5583004" y="2209800"/>
            <a:ext cx="8939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endCxn id="58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24" idx="4"/>
            <a:endCxn id="2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24" idx="4"/>
            <a:endCxn id="2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ROBDD and variable ordering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25" name="Oval 2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1066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352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57200" y="3962400"/>
            <a:ext cx="381000" cy="381000"/>
          </a:xfrm>
          <a:prstGeom prst="ellipse">
            <a:avLst/>
          </a:prstGeom>
          <a:solidFill>
            <a:schemeClr val="accent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36" name="Straight Arrow Connector 35"/>
          <p:cNvCxnSpPr>
            <a:stCxn id="29" idx="4"/>
            <a:endCxn id="46" idx="0"/>
          </p:cNvCxnSpPr>
          <p:nvPr/>
        </p:nvCxnSpPr>
        <p:spPr bwMode="auto">
          <a:xfrm rot="16200000" flipH="1">
            <a:off x="1485900" y="3505200"/>
            <a:ext cx="1219200" cy="2895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29" idx="4"/>
            <a:endCxn id="49" idx="0"/>
          </p:cNvCxnSpPr>
          <p:nvPr/>
        </p:nvCxnSpPr>
        <p:spPr bwMode="auto">
          <a:xfrm rot="16200000" flipH="1">
            <a:off x="2171700" y="2819400"/>
            <a:ext cx="1219200" cy="426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27" idx="4"/>
            <a:endCxn id="29" idx="0"/>
          </p:cNvCxnSpPr>
          <p:nvPr/>
        </p:nvCxnSpPr>
        <p:spPr bwMode="auto">
          <a:xfrm rot="5400000">
            <a:off x="533400" y="3238500"/>
            <a:ext cx="8382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stCxn id="27" idx="4"/>
            <a:endCxn id="49" idx="0"/>
          </p:cNvCxnSpPr>
          <p:nvPr/>
        </p:nvCxnSpPr>
        <p:spPr bwMode="auto">
          <a:xfrm rot="16200000" flipH="1">
            <a:off x="1866900" y="2514600"/>
            <a:ext cx="2438400" cy="3657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6" name="Oval 45"/>
          <p:cNvSpPr/>
          <p:nvPr/>
        </p:nvSpPr>
        <p:spPr bwMode="auto">
          <a:xfrm>
            <a:off x="3352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47244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54" name="Straight Arrow Connector 53"/>
          <p:cNvCxnSpPr>
            <a:stCxn id="28" idx="4"/>
            <a:endCxn id="82" idx="0"/>
          </p:cNvCxnSpPr>
          <p:nvPr/>
        </p:nvCxnSpPr>
        <p:spPr bwMode="auto">
          <a:xfrm rot="16200000" flipH="1">
            <a:off x="5562600" y="1104900"/>
            <a:ext cx="838201" cy="4876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28" idx="4"/>
            <a:endCxn id="49" idx="0"/>
          </p:cNvCxnSpPr>
          <p:nvPr/>
        </p:nvCxnSpPr>
        <p:spPr bwMode="auto">
          <a:xfrm rot="16200000" flipH="1">
            <a:off x="3009900" y="3657600"/>
            <a:ext cx="2438400" cy="1371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5257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6019800" y="3962400"/>
            <a:ext cx="381000" cy="381000"/>
          </a:xfrm>
          <a:prstGeom prst="ellipse">
            <a:avLst/>
          </a:prstGeom>
          <a:solidFill>
            <a:schemeClr val="accent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73" name="Straight Arrow Connector 72"/>
          <p:cNvCxnSpPr>
            <a:stCxn id="60" idx="4"/>
            <a:endCxn id="46" idx="0"/>
          </p:cNvCxnSpPr>
          <p:nvPr/>
        </p:nvCxnSpPr>
        <p:spPr bwMode="auto">
          <a:xfrm rot="5400000">
            <a:off x="4267200" y="3619500"/>
            <a:ext cx="1219200" cy="2667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4" name="Straight Arrow Connector 73"/>
          <p:cNvCxnSpPr>
            <a:stCxn id="60" idx="4"/>
            <a:endCxn id="49" idx="0"/>
          </p:cNvCxnSpPr>
          <p:nvPr/>
        </p:nvCxnSpPr>
        <p:spPr bwMode="auto">
          <a:xfrm rot="5400000">
            <a:off x="4953000" y="4305300"/>
            <a:ext cx="1219200" cy="1295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stCxn id="56" idx="4"/>
            <a:endCxn id="49" idx="0"/>
          </p:cNvCxnSpPr>
          <p:nvPr/>
        </p:nvCxnSpPr>
        <p:spPr bwMode="auto">
          <a:xfrm rot="5400000">
            <a:off x="3962400" y="4076700"/>
            <a:ext cx="2438400" cy="533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6" idx="4"/>
            <a:endCxn id="60" idx="0"/>
          </p:cNvCxnSpPr>
          <p:nvPr/>
        </p:nvCxnSpPr>
        <p:spPr bwMode="auto">
          <a:xfrm rot="16200000" flipH="1">
            <a:off x="5410200" y="3162300"/>
            <a:ext cx="838200" cy="76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Oval 81"/>
          <p:cNvSpPr/>
          <p:nvPr/>
        </p:nvSpPr>
        <p:spPr bwMode="auto">
          <a:xfrm>
            <a:off x="8229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89" name="Straight Arrow Connector 88"/>
          <p:cNvCxnSpPr>
            <a:stCxn id="82" idx="4"/>
            <a:endCxn id="49" idx="0"/>
          </p:cNvCxnSpPr>
          <p:nvPr/>
        </p:nvCxnSpPr>
        <p:spPr bwMode="auto">
          <a:xfrm rot="5400000">
            <a:off x="6057901" y="3200400"/>
            <a:ext cx="1219199" cy="3505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82" idx="4"/>
            <a:endCxn id="46" idx="0"/>
          </p:cNvCxnSpPr>
          <p:nvPr/>
        </p:nvCxnSpPr>
        <p:spPr bwMode="auto">
          <a:xfrm rot="5400000">
            <a:off x="5372101" y="2514600"/>
            <a:ext cx="1219199" cy="4876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58" idx="4"/>
            <a:endCxn id="49" idx="0"/>
          </p:cNvCxnSpPr>
          <p:nvPr/>
        </p:nvCxnSpPr>
        <p:spPr bwMode="auto">
          <a:xfrm rot="5400000">
            <a:off x="5105400" y="2933700"/>
            <a:ext cx="2438400" cy="2819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>
            <a:stCxn id="58" idx="4"/>
            <a:endCxn id="82" idx="0"/>
          </p:cNvCxnSpPr>
          <p:nvPr/>
        </p:nvCxnSpPr>
        <p:spPr bwMode="auto">
          <a:xfrm rot="16200000" flipH="1">
            <a:off x="7658100" y="32004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3" name="Straight Arrow Connector 92"/>
          <p:cNvCxnSpPr>
            <a:stCxn id="25" idx="4"/>
            <a:endCxn id="27" idx="7"/>
          </p:cNvCxnSpPr>
          <p:nvPr/>
        </p:nvCxnSpPr>
        <p:spPr bwMode="auto">
          <a:xfrm rot="5400000">
            <a:off x="1601554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4" name="Straight Arrow Connector 93"/>
          <p:cNvCxnSpPr>
            <a:stCxn id="25" idx="4"/>
            <a:endCxn id="28" idx="1"/>
          </p:cNvCxnSpPr>
          <p:nvPr/>
        </p:nvCxnSpPr>
        <p:spPr bwMode="auto">
          <a:xfrm rot="16200000" flipH="1">
            <a:off x="2609850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endCxn id="56" idx="7"/>
          </p:cNvCxnSpPr>
          <p:nvPr/>
        </p:nvCxnSpPr>
        <p:spPr bwMode="auto">
          <a:xfrm rot="10800000" flipV="1">
            <a:off x="5583004" y="2209800"/>
            <a:ext cx="8939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endCxn id="58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24" idx="4"/>
            <a:endCxn id="2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24" idx="4"/>
            <a:endCxn id="2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ROBDD and variable ordering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25" name="Oval 2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1066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352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57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36" name="Straight Arrow Connector 35"/>
          <p:cNvCxnSpPr>
            <a:stCxn id="29" idx="4"/>
            <a:endCxn id="46" idx="0"/>
          </p:cNvCxnSpPr>
          <p:nvPr/>
        </p:nvCxnSpPr>
        <p:spPr bwMode="auto">
          <a:xfrm rot="16200000" flipH="1">
            <a:off x="1485900" y="3505200"/>
            <a:ext cx="1219200" cy="2895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29" idx="4"/>
            <a:endCxn id="49" idx="0"/>
          </p:cNvCxnSpPr>
          <p:nvPr/>
        </p:nvCxnSpPr>
        <p:spPr bwMode="auto">
          <a:xfrm rot="16200000" flipH="1">
            <a:off x="2171700" y="2819400"/>
            <a:ext cx="1219200" cy="426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27" idx="4"/>
            <a:endCxn id="29" idx="0"/>
          </p:cNvCxnSpPr>
          <p:nvPr/>
        </p:nvCxnSpPr>
        <p:spPr bwMode="auto">
          <a:xfrm rot="5400000">
            <a:off x="533400" y="3238500"/>
            <a:ext cx="8382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stCxn id="27" idx="4"/>
            <a:endCxn id="49" idx="0"/>
          </p:cNvCxnSpPr>
          <p:nvPr/>
        </p:nvCxnSpPr>
        <p:spPr bwMode="auto">
          <a:xfrm rot="16200000" flipH="1">
            <a:off x="1866900" y="2514600"/>
            <a:ext cx="2438400" cy="3657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6" name="Oval 45"/>
          <p:cNvSpPr/>
          <p:nvPr/>
        </p:nvSpPr>
        <p:spPr bwMode="auto">
          <a:xfrm>
            <a:off x="3352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47244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54" name="Straight Arrow Connector 53"/>
          <p:cNvCxnSpPr>
            <a:stCxn id="28" idx="4"/>
            <a:endCxn id="82" idx="0"/>
          </p:cNvCxnSpPr>
          <p:nvPr/>
        </p:nvCxnSpPr>
        <p:spPr bwMode="auto">
          <a:xfrm rot="16200000" flipH="1">
            <a:off x="5562600" y="1104900"/>
            <a:ext cx="838201" cy="4876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28" idx="4"/>
            <a:endCxn id="49" idx="0"/>
          </p:cNvCxnSpPr>
          <p:nvPr/>
        </p:nvCxnSpPr>
        <p:spPr bwMode="auto">
          <a:xfrm rot="16200000" flipH="1">
            <a:off x="3009900" y="3657600"/>
            <a:ext cx="2438400" cy="1371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5257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77" name="Straight Arrow Connector 76"/>
          <p:cNvCxnSpPr>
            <a:stCxn id="56" idx="4"/>
            <a:endCxn id="49" idx="0"/>
          </p:cNvCxnSpPr>
          <p:nvPr/>
        </p:nvCxnSpPr>
        <p:spPr bwMode="auto">
          <a:xfrm rot="5400000">
            <a:off x="3962400" y="4076700"/>
            <a:ext cx="2438400" cy="533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6" idx="4"/>
            <a:endCxn id="29" idx="0"/>
          </p:cNvCxnSpPr>
          <p:nvPr/>
        </p:nvCxnSpPr>
        <p:spPr bwMode="auto">
          <a:xfrm rot="5400000">
            <a:off x="2628900" y="1143000"/>
            <a:ext cx="838200" cy="4800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Oval 81"/>
          <p:cNvSpPr/>
          <p:nvPr/>
        </p:nvSpPr>
        <p:spPr bwMode="auto">
          <a:xfrm>
            <a:off x="8229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89" name="Straight Arrow Connector 88"/>
          <p:cNvCxnSpPr>
            <a:stCxn id="82" idx="4"/>
            <a:endCxn id="49" idx="0"/>
          </p:cNvCxnSpPr>
          <p:nvPr/>
        </p:nvCxnSpPr>
        <p:spPr bwMode="auto">
          <a:xfrm rot="5400000">
            <a:off x="6057901" y="3200400"/>
            <a:ext cx="1219199" cy="3505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82" idx="4"/>
            <a:endCxn id="46" idx="0"/>
          </p:cNvCxnSpPr>
          <p:nvPr/>
        </p:nvCxnSpPr>
        <p:spPr bwMode="auto">
          <a:xfrm rot="5400000">
            <a:off x="5372101" y="2514600"/>
            <a:ext cx="1219199" cy="4876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58" idx="4"/>
            <a:endCxn id="49" idx="0"/>
          </p:cNvCxnSpPr>
          <p:nvPr/>
        </p:nvCxnSpPr>
        <p:spPr bwMode="auto">
          <a:xfrm rot="5400000">
            <a:off x="5105400" y="2933700"/>
            <a:ext cx="2438400" cy="2819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>
            <a:stCxn id="58" idx="4"/>
            <a:endCxn id="82" idx="0"/>
          </p:cNvCxnSpPr>
          <p:nvPr/>
        </p:nvCxnSpPr>
        <p:spPr bwMode="auto">
          <a:xfrm rot="16200000" flipH="1">
            <a:off x="7658100" y="32004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3" name="Straight Arrow Connector 92"/>
          <p:cNvCxnSpPr>
            <a:stCxn id="25" idx="4"/>
            <a:endCxn id="27" idx="7"/>
          </p:cNvCxnSpPr>
          <p:nvPr/>
        </p:nvCxnSpPr>
        <p:spPr bwMode="auto">
          <a:xfrm rot="5400000">
            <a:off x="1601554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4" name="Straight Arrow Connector 93"/>
          <p:cNvCxnSpPr>
            <a:stCxn id="25" idx="4"/>
            <a:endCxn id="28" idx="1"/>
          </p:cNvCxnSpPr>
          <p:nvPr/>
        </p:nvCxnSpPr>
        <p:spPr bwMode="auto">
          <a:xfrm rot="16200000" flipH="1">
            <a:off x="2609850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endCxn id="56" idx="7"/>
          </p:cNvCxnSpPr>
          <p:nvPr/>
        </p:nvCxnSpPr>
        <p:spPr bwMode="auto">
          <a:xfrm rot="10800000" flipV="1">
            <a:off x="5583004" y="2209800"/>
            <a:ext cx="8939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endCxn id="58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24" idx="4"/>
            <a:endCxn id="2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24" idx="4"/>
            <a:endCxn id="2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6172200" y="533400"/>
            <a:ext cx="2438400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Let’s move things around a little bit so that the BDD looks nicer.</a:t>
            </a:r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ROBDD and variable ordering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65532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25" name="Oval 24"/>
          <p:cNvSpPr/>
          <p:nvPr/>
        </p:nvSpPr>
        <p:spPr bwMode="auto">
          <a:xfrm>
            <a:off x="60960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7010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55626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62484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5181600" y="3886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36" name="Straight Arrow Connector 35"/>
          <p:cNvCxnSpPr>
            <a:stCxn id="29" idx="4"/>
            <a:endCxn id="46" idx="0"/>
          </p:cNvCxnSpPr>
          <p:nvPr/>
        </p:nvCxnSpPr>
        <p:spPr bwMode="auto">
          <a:xfrm rot="16200000" flipH="1">
            <a:off x="5181600" y="4457700"/>
            <a:ext cx="1295400" cy="914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29" idx="4"/>
            <a:endCxn id="49" idx="0"/>
          </p:cNvCxnSpPr>
          <p:nvPr/>
        </p:nvCxnSpPr>
        <p:spPr bwMode="auto">
          <a:xfrm rot="16200000" flipH="1">
            <a:off x="5867400" y="3771900"/>
            <a:ext cx="1295400" cy="2286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27" idx="4"/>
            <a:endCxn id="29" idx="0"/>
          </p:cNvCxnSpPr>
          <p:nvPr/>
        </p:nvCxnSpPr>
        <p:spPr bwMode="auto">
          <a:xfrm rot="5400000">
            <a:off x="5181600" y="3314700"/>
            <a:ext cx="7620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stCxn id="27" idx="4"/>
            <a:endCxn id="49" idx="0"/>
          </p:cNvCxnSpPr>
          <p:nvPr/>
        </p:nvCxnSpPr>
        <p:spPr bwMode="auto">
          <a:xfrm rot="16200000" flipH="1">
            <a:off x="5486400" y="3390900"/>
            <a:ext cx="2438400" cy="1905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6" name="Oval 45"/>
          <p:cNvSpPr/>
          <p:nvPr/>
        </p:nvSpPr>
        <p:spPr bwMode="auto">
          <a:xfrm>
            <a:off x="60960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74676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54" name="Straight Arrow Connector 53"/>
          <p:cNvCxnSpPr>
            <a:stCxn id="28" idx="4"/>
            <a:endCxn id="82" idx="0"/>
          </p:cNvCxnSpPr>
          <p:nvPr/>
        </p:nvCxnSpPr>
        <p:spPr bwMode="auto">
          <a:xfrm rot="16200000" flipH="1">
            <a:off x="7048500" y="2514600"/>
            <a:ext cx="762000" cy="1981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28" idx="4"/>
            <a:endCxn id="49" idx="0"/>
          </p:cNvCxnSpPr>
          <p:nvPr/>
        </p:nvCxnSpPr>
        <p:spPr bwMode="auto">
          <a:xfrm rot="16200000" flipH="1">
            <a:off x="5829300" y="3733800"/>
            <a:ext cx="2438400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68580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76200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77" name="Straight Arrow Connector 76"/>
          <p:cNvCxnSpPr>
            <a:stCxn id="56" idx="4"/>
            <a:endCxn id="49" idx="0"/>
          </p:cNvCxnSpPr>
          <p:nvPr/>
        </p:nvCxnSpPr>
        <p:spPr bwMode="auto">
          <a:xfrm rot="16200000" flipH="1">
            <a:off x="6134100" y="4038600"/>
            <a:ext cx="24384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6" idx="4"/>
            <a:endCxn id="29" idx="0"/>
          </p:cNvCxnSpPr>
          <p:nvPr/>
        </p:nvCxnSpPr>
        <p:spPr bwMode="auto">
          <a:xfrm rot="5400000">
            <a:off x="5829300" y="2667000"/>
            <a:ext cx="762000" cy="1676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Oval 81"/>
          <p:cNvSpPr/>
          <p:nvPr/>
        </p:nvSpPr>
        <p:spPr bwMode="auto">
          <a:xfrm>
            <a:off x="8229600" y="3886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89" name="Straight Arrow Connector 88"/>
          <p:cNvCxnSpPr>
            <a:stCxn id="82" idx="4"/>
            <a:endCxn id="49" idx="0"/>
          </p:cNvCxnSpPr>
          <p:nvPr/>
        </p:nvCxnSpPr>
        <p:spPr bwMode="auto">
          <a:xfrm rot="5400000">
            <a:off x="7391400" y="4533900"/>
            <a:ext cx="1295400" cy="76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82" idx="4"/>
            <a:endCxn id="46" idx="0"/>
          </p:cNvCxnSpPr>
          <p:nvPr/>
        </p:nvCxnSpPr>
        <p:spPr bwMode="auto">
          <a:xfrm rot="5400000">
            <a:off x="6705600" y="3848100"/>
            <a:ext cx="1295400" cy="2133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58" idx="4"/>
            <a:endCxn id="49" idx="0"/>
          </p:cNvCxnSpPr>
          <p:nvPr/>
        </p:nvCxnSpPr>
        <p:spPr bwMode="auto">
          <a:xfrm rot="5400000">
            <a:off x="6515100" y="4267200"/>
            <a:ext cx="2438400" cy="152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>
            <a:stCxn id="58" idx="4"/>
            <a:endCxn id="82" idx="0"/>
          </p:cNvCxnSpPr>
          <p:nvPr/>
        </p:nvCxnSpPr>
        <p:spPr bwMode="auto">
          <a:xfrm rot="16200000" flipH="1">
            <a:off x="7734300" y="3200400"/>
            <a:ext cx="7620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3" name="Straight Arrow Connector 92"/>
          <p:cNvCxnSpPr>
            <a:stCxn id="25" idx="4"/>
            <a:endCxn id="27" idx="7"/>
          </p:cNvCxnSpPr>
          <p:nvPr/>
        </p:nvCxnSpPr>
        <p:spPr bwMode="auto">
          <a:xfrm rot="5400000">
            <a:off x="5792554" y="2305050"/>
            <a:ext cx="589196" cy="3986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4" name="Straight Arrow Connector 93"/>
          <p:cNvCxnSpPr>
            <a:stCxn id="25" idx="4"/>
            <a:endCxn id="28" idx="1"/>
          </p:cNvCxnSpPr>
          <p:nvPr/>
        </p:nvCxnSpPr>
        <p:spPr bwMode="auto">
          <a:xfrm rot="16200000" flipH="1">
            <a:off x="6000750" y="2495550"/>
            <a:ext cx="589196" cy="176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26" idx="4"/>
            <a:endCxn id="56" idx="7"/>
          </p:cNvCxnSpPr>
          <p:nvPr/>
        </p:nvCxnSpPr>
        <p:spPr bwMode="auto">
          <a:xfrm rot="5400000">
            <a:off x="6897454" y="2495550"/>
            <a:ext cx="589196" cy="176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stCxn id="26" idx="4"/>
            <a:endCxn id="58" idx="1"/>
          </p:cNvCxnSpPr>
          <p:nvPr/>
        </p:nvCxnSpPr>
        <p:spPr bwMode="auto">
          <a:xfrm rot="16200000" flipH="1">
            <a:off x="7143750" y="2266950"/>
            <a:ext cx="589196" cy="4748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24" idx="4"/>
            <a:endCxn id="25" idx="6"/>
          </p:cNvCxnSpPr>
          <p:nvPr/>
        </p:nvCxnSpPr>
        <p:spPr bwMode="auto">
          <a:xfrm rot="5400000">
            <a:off x="6324600" y="1600200"/>
            <a:ext cx="571500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24" idx="4"/>
            <a:endCxn id="26" idx="2"/>
          </p:cNvCxnSpPr>
          <p:nvPr/>
        </p:nvCxnSpPr>
        <p:spPr bwMode="auto">
          <a:xfrm rot="16200000" flipH="1">
            <a:off x="6591300" y="1600200"/>
            <a:ext cx="571500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8" name="Oval 107"/>
          <p:cNvSpPr/>
          <p:nvPr/>
        </p:nvSpPr>
        <p:spPr bwMode="auto">
          <a:xfrm>
            <a:off x="1524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109" name="Oval 108"/>
          <p:cNvSpPr/>
          <p:nvPr/>
        </p:nvSpPr>
        <p:spPr bwMode="auto">
          <a:xfrm>
            <a:off x="1066800" y="2057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110" name="Oval 109"/>
          <p:cNvSpPr/>
          <p:nvPr/>
        </p:nvSpPr>
        <p:spPr bwMode="auto">
          <a:xfrm>
            <a:off x="2133600" y="2057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111" name="Oval 110"/>
          <p:cNvSpPr/>
          <p:nvPr/>
        </p:nvSpPr>
        <p:spPr bwMode="auto">
          <a:xfrm>
            <a:off x="3048000" y="3810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12" name="Oval 111"/>
          <p:cNvSpPr/>
          <p:nvPr/>
        </p:nvSpPr>
        <p:spPr bwMode="auto">
          <a:xfrm>
            <a:off x="2362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13" name="Straight Arrow Connector 112"/>
          <p:cNvCxnSpPr>
            <a:stCxn id="111" idx="4"/>
            <a:endCxn id="115" idx="0"/>
          </p:cNvCxnSpPr>
          <p:nvPr/>
        </p:nvCxnSpPr>
        <p:spPr bwMode="auto">
          <a:xfrm rot="5400000">
            <a:off x="1562100" y="3886200"/>
            <a:ext cx="1371600" cy="1981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Straight Arrow Connector 113"/>
          <p:cNvCxnSpPr>
            <a:stCxn id="111" idx="4"/>
            <a:endCxn id="112" idx="0"/>
          </p:cNvCxnSpPr>
          <p:nvPr/>
        </p:nvCxnSpPr>
        <p:spPr bwMode="auto">
          <a:xfrm rot="5400000">
            <a:off x="2209800" y="4533900"/>
            <a:ext cx="1371600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5" name="Oval 114"/>
          <p:cNvSpPr/>
          <p:nvPr/>
        </p:nvSpPr>
        <p:spPr bwMode="auto">
          <a:xfrm>
            <a:off x="1066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16" name="Oval 115"/>
          <p:cNvSpPr/>
          <p:nvPr/>
        </p:nvSpPr>
        <p:spPr bwMode="auto">
          <a:xfrm>
            <a:off x="3276600" y="3048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17" name="Oval 116"/>
          <p:cNvSpPr/>
          <p:nvPr/>
        </p:nvSpPr>
        <p:spPr bwMode="auto">
          <a:xfrm>
            <a:off x="3810000" y="3810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18" name="Straight Arrow Connector 117"/>
          <p:cNvCxnSpPr>
            <a:stCxn id="117" idx="4"/>
            <a:endCxn id="112" idx="0"/>
          </p:cNvCxnSpPr>
          <p:nvPr/>
        </p:nvCxnSpPr>
        <p:spPr bwMode="auto">
          <a:xfrm rot="5400000">
            <a:off x="2590800" y="4152900"/>
            <a:ext cx="1371600" cy="1447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9" name="Straight Arrow Connector 118"/>
          <p:cNvCxnSpPr>
            <a:stCxn id="117" idx="4"/>
            <a:endCxn id="115" idx="0"/>
          </p:cNvCxnSpPr>
          <p:nvPr/>
        </p:nvCxnSpPr>
        <p:spPr bwMode="auto">
          <a:xfrm rot="5400000">
            <a:off x="1943100" y="3505200"/>
            <a:ext cx="1371600" cy="2743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0" name="Straight Arrow Connector 119"/>
          <p:cNvCxnSpPr>
            <a:stCxn id="116" idx="4"/>
            <a:endCxn id="117" idx="0"/>
          </p:cNvCxnSpPr>
          <p:nvPr/>
        </p:nvCxnSpPr>
        <p:spPr bwMode="auto">
          <a:xfrm rot="16200000" flipH="1">
            <a:off x="3543300" y="3352800"/>
            <a:ext cx="381000" cy="533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1" name="Straight Arrow Connector 120"/>
          <p:cNvCxnSpPr>
            <a:stCxn id="116" idx="4"/>
            <a:endCxn id="111" idx="0"/>
          </p:cNvCxnSpPr>
          <p:nvPr/>
        </p:nvCxnSpPr>
        <p:spPr bwMode="auto">
          <a:xfrm rot="5400000">
            <a:off x="3162300" y="35052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2" name="Straight Arrow Connector 121"/>
          <p:cNvCxnSpPr>
            <a:stCxn id="109" idx="4"/>
            <a:endCxn id="116" idx="1"/>
          </p:cNvCxnSpPr>
          <p:nvPr/>
        </p:nvCxnSpPr>
        <p:spPr bwMode="auto">
          <a:xfrm rot="16200000" flipH="1">
            <a:off x="1962150" y="1733550"/>
            <a:ext cx="665396" cy="20750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3" name="Straight Arrow Connector 122"/>
          <p:cNvCxnSpPr>
            <a:stCxn id="109" idx="4"/>
            <a:endCxn id="115" idx="0"/>
          </p:cNvCxnSpPr>
          <p:nvPr/>
        </p:nvCxnSpPr>
        <p:spPr bwMode="auto">
          <a:xfrm rot="5400000">
            <a:off x="-304800" y="4000500"/>
            <a:ext cx="31242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110" idx="4"/>
            <a:endCxn id="115" idx="0"/>
          </p:cNvCxnSpPr>
          <p:nvPr/>
        </p:nvCxnSpPr>
        <p:spPr bwMode="auto">
          <a:xfrm rot="5400000">
            <a:off x="228600" y="3467100"/>
            <a:ext cx="3124200" cy="1066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5" name="Straight Arrow Connector 124"/>
          <p:cNvCxnSpPr>
            <a:stCxn id="110" idx="4"/>
            <a:endCxn id="116" idx="1"/>
          </p:cNvCxnSpPr>
          <p:nvPr/>
        </p:nvCxnSpPr>
        <p:spPr bwMode="auto">
          <a:xfrm rot="16200000" flipH="1">
            <a:off x="2495550" y="2266950"/>
            <a:ext cx="6653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6" name="Straight Arrow Connector 125"/>
          <p:cNvCxnSpPr>
            <a:stCxn id="108" idx="4"/>
            <a:endCxn id="109" idx="0"/>
          </p:cNvCxnSpPr>
          <p:nvPr/>
        </p:nvCxnSpPr>
        <p:spPr bwMode="auto">
          <a:xfrm rot="5400000">
            <a:off x="1181100" y="1524000"/>
            <a:ext cx="609600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7" name="Straight Arrow Connector 126"/>
          <p:cNvCxnSpPr>
            <a:stCxn id="108" idx="4"/>
            <a:endCxn id="110" idx="0"/>
          </p:cNvCxnSpPr>
          <p:nvPr/>
        </p:nvCxnSpPr>
        <p:spPr bwMode="auto">
          <a:xfrm rot="16200000" flipH="1">
            <a:off x="1714500" y="1447800"/>
            <a:ext cx="6096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7239000" y="1066800"/>
            <a:ext cx="1066800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11 nodes</a:t>
            </a:r>
            <a:endParaRPr lang="en-US" sz="1600" dirty="0"/>
          </a:p>
        </p:txBody>
      </p:sp>
      <p:sp>
        <p:nvSpPr>
          <p:cNvPr id="129" name="TextBox 128"/>
          <p:cNvSpPr txBox="1"/>
          <p:nvPr/>
        </p:nvSpPr>
        <p:spPr>
          <a:xfrm>
            <a:off x="2362200" y="1066800"/>
            <a:ext cx="1066800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8 nodes</a:t>
            </a:r>
            <a:endParaRPr lang="en-US" sz="1600" dirty="0"/>
          </a:p>
        </p:txBody>
      </p:sp>
      <p:sp>
        <p:nvSpPr>
          <p:cNvPr id="130" name="TextBox 129"/>
          <p:cNvSpPr txBox="1"/>
          <p:nvPr/>
        </p:nvSpPr>
        <p:spPr>
          <a:xfrm>
            <a:off x="6019800" y="6172200"/>
            <a:ext cx="1828800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1</a:t>
            </a:r>
            <a:r>
              <a:rPr lang="en-US" sz="1600" dirty="0" smtClean="0"/>
              <a:t> &lt; </a:t>
            </a: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r>
              <a:rPr lang="en-US" sz="1600" dirty="0" smtClean="0"/>
              <a:t> &lt; </a:t>
            </a: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r>
              <a:rPr lang="en-US" sz="1600" dirty="0" smtClean="0"/>
              <a:t> &lt; </a:t>
            </a: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lang="en-US" sz="1600" baseline="-25000" dirty="0">
              <a:latin typeface="Arial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1371600" y="6172200"/>
            <a:ext cx="1828800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1</a:t>
            </a:r>
            <a:r>
              <a:rPr lang="en-US" sz="1600" dirty="0" smtClean="0"/>
              <a:t> &lt; </a:t>
            </a: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r>
              <a:rPr lang="en-US" sz="1600" dirty="0" smtClean="0"/>
              <a:t> &lt; </a:t>
            </a: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r>
              <a:rPr lang="en-US" sz="1600" dirty="0" smtClean="0"/>
              <a:t> &lt; </a:t>
            </a: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lang="en-US" sz="1600" baseline="-25000" dirty="0"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109" grpId="0" animBg="1"/>
      <p:bldP spid="110" grpId="0" animBg="1"/>
      <p:bldP spid="111" grpId="0" animBg="1"/>
      <p:bldP spid="112" grpId="0" animBg="1"/>
      <p:bldP spid="115" grpId="0" animBg="1"/>
      <p:bldP spid="116" grpId="0" animBg="1"/>
      <p:bldP spid="117" grpId="0" animBg="1"/>
      <p:bldP spid="128" grpId="0" animBg="1"/>
      <p:bldP spid="129" grpId="0" animBg="1"/>
      <p:bldP spid="1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Truth Table (1)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0" y="899160"/>
          <a:ext cx="62484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9680"/>
                <a:gridCol w="1249680"/>
                <a:gridCol w="1249680"/>
                <a:gridCol w="1249680"/>
                <a:gridCol w="1249680"/>
              </a:tblGrid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latin typeface="+mn-lt"/>
                        </a:rPr>
                        <a:t>a</a:t>
                      </a:r>
                      <a:r>
                        <a:rPr lang="en-US" sz="1200" baseline="-25000" dirty="0" smtClean="0">
                          <a:latin typeface="+mn-lt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latin typeface="+mn-lt"/>
                        </a:rPr>
                        <a:t>b</a:t>
                      </a:r>
                      <a:r>
                        <a:rPr lang="en-US" sz="1200" baseline="-25000" dirty="0" smtClean="0">
                          <a:latin typeface="+mn-lt"/>
                        </a:rPr>
                        <a:t>1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latin typeface="+mn-lt"/>
                        </a:rPr>
                        <a:t>a</a:t>
                      </a:r>
                      <a:r>
                        <a:rPr lang="en-US" sz="1200" b="1" baseline="-25000" dirty="0" smtClean="0">
                          <a:latin typeface="+mn-lt"/>
                        </a:rPr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latin typeface="+mn-lt"/>
                        </a:rPr>
                        <a:t>b</a:t>
                      </a:r>
                      <a:r>
                        <a:rPr lang="en-US" sz="1200" b="1" baseline="-25000" dirty="0" smtClean="0">
                          <a:latin typeface="+mn-lt"/>
                        </a:rPr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 bwMode="auto">
          <a:xfrm>
            <a:off x="3124200" y="5638800"/>
            <a:ext cx="3200400" cy="457200"/>
          </a:xfrm>
          <a:prstGeom prst="rect">
            <a:avLst/>
          </a:prstGeom>
          <a:solidFill>
            <a:srgbClr val="FF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Still Not Canonical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ROBDD and variable ordering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65532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25" name="Oval 24"/>
          <p:cNvSpPr/>
          <p:nvPr/>
        </p:nvSpPr>
        <p:spPr bwMode="auto">
          <a:xfrm>
            <a:off x="60960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n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7010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n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55626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62484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5181600" y="3886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err="1" smtClean="0">
                <a:latin typeface="Arial"/>
              </a:rPr>
              <a:t>b</a:t>
            </a:r>
            <a:r>
              <a:rPr lang="en-US" sz="1600" baseline="-25000" dirty="0" err="1" smtClean="0">
                <a:latin typeface="Arial"/>
              </a:rPr>
              <a:t>n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36" name="Straight Arrow Connector 35"/>
          <p:cNvCxnSpPr>
            <a:stCxn id="29" idx="4"/>
            <a:endCxn id="46" idx="0"/>
          </p:cNvCxnSpPr>
          <p:nvPr/>
        </p:nvCxnSpPr>
        <p:spPr bwMode="auto">
          <a:xfrm rot="16200000" flipH="1">
            <a:off x="5181600" y="4457700"/>
            <a:ext cx="1295400" cy="914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29" idx="4"/>
            <a:endCxn id="49" idx="0"/>
          </p:cNvCxnSpPr>
          <p:nvPr/>
        </p:nvCxnSpPr>
        <p:spPr bwMode="auto">
          <a:xfrm rot="16200000" flipH="1">
            <a:off x="5867400" y="3771900"/>
            <a:ext cx="1295400" cy="2286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27" idx="4"/>
            <a:endCxn id="29" idx="0"/>
          </p:cNvCxnSpPr>
          <p:nvPr/>
        </p:nvCxnSpPr>
        <p:spPr bwMode="auto">
          <a:xfrm rot="5400000">
            <a:off x="5181600" y="3314700"/>
            <a:ext cx="7620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stCxn id="27" idx="4"/>
            <a:endCxn id="49" idx="0"/>
          </p:cNvCxnSpPr>
          <p:nvPr/>
        </p:nvCxnSpPr>
        <p:spPr bwMode="auto">
          <a:xfrm rot="16200000" flipH="1">
            <a:off x="5486400" y="3390900"/>
            <a:ext cx="2438400" cy="1905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46" name="Oval 45"/>
          <p:cNvSpPr/>
          <p:nvPr/>
        </p:nvSpPr>
        <p:spPr bwMode="auto">
          <a:xfrm>
            <a:off x="60960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74676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54" name="Straight Arrow Connector 53"/>
          <p:cNvCxnSpPr>
            <a:stCxn id="28" idx="4"/>
            <a:endCxn id="82" idx="0"/>
          </p:cNvCxnSpPr>
          <p:nvPr/>
        </p:nvCxnSpPr>
        <p:spPr bwMode="auto">
          <a:xfrm rot="16200000" flipH="1">
            <a:off x="7048500" y="2514600"/>
            <a:ext cx="762000" cy="1981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28" idx="4"/>
            <a:endCxn id="49" idx="0"/>
          </p:cNvCxnSpPr>
          <p:nvPr/>
        </p:nvCxnSpPr>
        <p:spPr bwMode="auto">
          <a:xfrm rot="16200000" flipH="1">
            <a:off x="5829300" y="3733800"/>
            <a:ext cx="2438400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68580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76200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77" name="Straight Arrow Connector 76"/>
          <p:cNvCxnSpPr>
            <a:stCxn id="56" idx="4"/>
            <a:endCxn id="49" idx="0"/>
          </p:cNvCxnSpPr>
          <p:nvPr/>
        </p:nvCxnSpPr>
        <p:spPr bwMode="auto">
          <a:xfrm rot="16200000" flipH="1">
            <a:off x="6134100" y="4038600"/>
            <a:ext cx="24384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6" idx="4"/>
            <a:endCxn id="29" idx="0"/>
          </p:cNvCxnSpPr>
          <p:nvPr/>
        </p:nvCxnSpPr>
        <p:spPr bwMode="auto">
          <a:xfrm rot="5400000">
            <a:off x="5829300" y="2667000"/>
            <a:ext cx="762000" cy="1676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82" name="Oval 81"/>
          <p:cNvSpPr/>
          <p:nvPr/>
        </p:nvSpPr>
        <p:spPr bwMode="auto">
          <a:xfrm>
            <a:off x="8229600" y="3886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err="1" smtClean="0">
                <a:latin typeface="Arial"/>
              </a:rPr>
              <a:t>b</a:t>
            </a:r>
            <a:r>
              <a:rPr lang="en-US" sz="1600" baseline="-25000" dirty="0" err="1" smtClean="0">
                <a:latin typeface="Arial"/>
              </a:rPr>
              <a:t>n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89" name="Straight Arrow Connector 88"/>
          <p:cNvCxnSpPr>
            <a:stCxn id="82" idx="4"/>
            <a:endCxn id="49" idx="0"/>
          </p:cNvCxnSpPr>
          <p:nvPr/>
        </p:nvCxnSpPr>
        <p:spPr bwMode="auto">
          <a:xfrm rot="5400000">
            <a:off x="7391400" y="4533900"/>
            <a:ext cx="1295400" cy="76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82" idx="4"/>
            <a:endCxn id="46" idx="0"/>
          </p:cNvCxnSpPr>
          <p:nvPr/>
        </p:nvCxnSpPr>
        <p:spPr bwMode="auto">
          <a:xfrm rot="5400000">
            <a:off x="6705600" y="3848100"/>
            <a:ext cx="1295400" cy="2133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58" idx="4"/>
            <a:endCxn id="49" idx="0"/>
          </p:cNvCxnSpPr>
          <p:nvPr/>
        </p:nvCxnSpPr>
        <p:spPr bwMode="auto">
          <a:xfrm rot="5400000">
            <a:off x="6515100" y="4267200"/>
            <a:ext cx="2438400" cy="152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>
            <a:stCxn id="58" idx="4"/>
            <a:endCxn id="82" idx="0"/>
          </p:cNvCxnSpPr>
          <p:nvPr/>
        </p:nvCxnSpPr>
        <p:spPr bwMode="auto">
          <a:xfrm rot="16200000" flipH="1">
            <a:off x="7734300" y="3200400"/>
            <a:ext cx="7620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93" name="Straight Arrow Connector 92"/>
          <p:cNvCxnSpPr>
            <a:stCxn id="25" idx="4"/>
            <a:endCxn id="27" idx="7"/>
          </p:cNvCxnSpPr>
          <p:nvPr/>
        </p:nvCxnSpPr>
        <p:spPr bwMode="auto">
          <a:xfrm rot="5400000">
            <a:off x="5792554" y="2305050"/>
            <a:ext cx="589196" cy="3986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4" name="Straight Arrow Connector 93"/>
          <p:cNvCxnSpPr>
            <a:stCxn id="25" idx="4"/>
            <a:endCxn id="28" idx="1"/>
          </p:cNvCxnSpPr>
          <p:nvPr/>
        </p:nvCxnSpPr>
        <p:spPr bwMode="auto">
          <a:xfrm rot="16200000" flipH="1">
            <a:off x="6000750" y="2495550"/>
            <a:ext cx="589196" cy="176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26" idx="4"/>
            <a:endCxn id="56" idx="7"/>
          </p:cNvCxnSpPr>
          <p:nvPr/>
        </p:nvCxnSpPr>
        <p:spPr bwMode="auto">
          <a:xfrm rot="5400000">
            <a:off x="6897454" y="2495550"/>
            <a:ext cx="589196" cy="176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stCxn id="26" idx="4"/>
            <a:endCxn id="58" idx="1"/>
          </p:cNvCxnSpPr>
          <p:nvPr/>
        </p:nvCxnSpPr>
        <p:spPr bwMode="auto">
          <a:xfrm rot="16200000" flipH="1">
            <a:off x="7143750" y="2266950"/>
            <a:ext cx="589196" cy="4748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24" idx="4"/>
            <a:endCxn id="25" idx="6"/>
          </p:cNvCxnSpPr>
          <p:nvPr/>
        </p:nvCxnSpPr>
        <p:spPr bwMode="auto">
          <a:xfrm rot="5400000">
            <a:off x="6324600" y="1600200"/>
            <a:ext cx="571500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24" idx="4"/>
            <a:endCxn id="26" idx="2"/>
          </p:cNvCxnSpPr>
          <p:nvPr/>
        </p:nvCxnSpPr>
        <p:spPr bwMode="auto">
          <a:xfrm rot="16200000" flipH="1">
            <a:off x="6591300" y="1600200"/>
            <a:ext cx="571500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108" name="Oval 107"/>
          <p:cNvSpPr/>
          <p:nvPr/>
        </p:nvSpPr>
        <p:spPr bwMode="auto">
          <a:xfrm>
            <a:off x="1524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109" name="Oval 108"/>
          <p:cNvSpPr/>
          <p:nvPr/>
        </p:nvSpPr>
        <p:spPr bwMode="auto">
          <a:xfrm>
            <a:off x="1066800" y="2057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110" name="Oval 109"/>
          <p:cNvSpPr/>
          <p:nvPr/>
        </p:nvSpPr>
        <p:spPr bwMode="auto">
          <a:xfrm>
            <a:off x="2133600" y="2057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111" name="Oval 110"/>
          <p:cNvSpPr/>
          <p:nvPr/>
        </p:nvSpPr>
        <p:spPr bwMode="auto">
          <a:xfrm>
            <a:off x="3048000" y="3810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err="1" smtClean="0">
                <a:latin typeface="Arial"/>
              </a:rPr>
              <a:t>b</a:t>
            </a:r>
            <a:r>
              <a:rPr lang="en-US" sz="1600" baseline="-25000" dirty="0" err="1" smtClean="0">
                <a:latin typeface="Arial"/>
              </a:rPr>
              <a:t>n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12" name="Oval 111"/>
          <p:cNvSpPr/>
          <p:nvPr/>
        </p:nvSpPr>
        <p:spPr bwMode="auto">
          <a:xfrm>
            <a:off x="2362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13" name="Straight Arrow Connector 112"/>
          <p:cNvCxnSpPr>
            <a:stCxn id="111" idx="4"/>
            <a:endCxn id="115" idx="0"/>
          </p:cNvCxnSpPr>
          <p:nvPr/>
        </p:nvCxnSpPr>
        <p:spPr bwMode="auto">
          <a:xfrm rot="5400000">
            <a:off x="1562100" y="3886200"/>
            <a:ext cx="1371600" cy="1981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Straight Arrow Connector 113"/>
          <p:cNvCxnSpPr>
            <a:stCxn id="111" idx="4"/>
            <a:endCxn id="112" idx="0"/>
          </p:cNvCxnSpPr>
          <p:nvPr/>
        </p:nvCxnSpPr>
        <p:spPr bwMode="auto">
          <a:xfrm rot="5400000">
            <a:off x="2209800" y="4533900"/>
            <a:ext cx="1371600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5" name="Oval 114"/>
          <p:cNvSpPr/>
          <p:nvPr/>
        </p:nvSpPr>
        <p:spPr bwMode="auto">
          <a:xfrm>
            <a:off x="1066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16" name="Oval 115"/>
          <p:cNvSpPr/>
          <p:nvPr/>
        </p:nvSpPr>
        <p:spPr bwMode="auto">
          <a:xfrm>
            <a:off x="3276600" y="3048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n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17" name="Oval 116"/>
          <p:cNvSpPr/>
          <p:nvPr/>
        </p:nvSpPr>
        <p:spPr bwMode="auto">
          <a:xfrm>
            <a:off x="3810000" y="3810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err="1" smtClean="0">
                <a:latin typeface="Arial"/>
              </a:rPr>
              <a:t>b</a:t>
            </a:r>
            <a:r>
              <a:rPr lang="en-US" sz="1600" baseline="-25000" dirty="0" err="1" smtClean="0">
                <a:latin typeface="Arial"/>
              </a:rPr>
              <a:t>n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18" name="Straight Arrow Connector 117"/>
          <p:cNvCxnSpPr>
            <a:stCxn id="117" idx="4"/>
            <a:endCxn id="112" idx="0"/>
          </p:cNvCxnSpPr>
          <p:nvPr/>
        </p:nvCxnSpPr>
        <p:spPr bwMode="auto">
          <a:xfrm rot="5400000">
            <a:off x="2590800" y="4152900"/>
            <a:ext cx="1371600" cy="1447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9" name="Straight Arrow Connector 118"/>
          <p:cNvCxnSpPr>
            <a:stCxn id="117" idx="4"/>
            <a:endCxn id="115" idx="0"/>
          </p:cNvCxnSpPr>
          <p:nvPr/>
        </p:nvCxnSpPr>
        <p:spPr bwMode="auto">
          <a:xfrm rot="5400000">
            <a:off x="1943100" y="3505200"/>
            <a:ext cx="1371600" cy="2743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0" name="Straight Arrow Connector 119"/>
          <p:cNvCxnSpPr>
            <a:stCxn id="116" idx="4"/>
            <a:endCxn id="117" idx="0"/>
          </p:cNvCxnSpPr>
          <p:nvPr/>
        </p:nvCxnSpPr>
        <p:spPr bwMode="auto">
          <a:xfrm rot="16200000" flipH="1">
            <a:off x="3543300" y="3352800"/>
            <a:ext cx="381000" cy="533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1" name="Straight Arrow Connector 120"/>
          <p:cNvCxnSpPr>
            <a:stCxn id="116" idx="4"/>
            <a:endCxn id="111" idx="0"/>
          </p:cNvCxnSpPr>
          <p:nvPr/>
        </p:nvCxnSpPr>
        <p:spPr bwMode="auto">
          <a:xfrm rot="5400000">
            <a:off x="3162300" y="35052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2" name="Straight Arrow Connector 121"/>
          <p:cNvCxnSpPr>
            <a:stCxn id="109" idx="4"/>
            <a:endCxn id="116" idx="1"/>
          </p:cNvCxnSpPr>
          <p:nvPr/>
        </p:nvCxnSpPr>
        <p:spPr bwMode="auto">
          <a:xfrm rot="16200000" flipH="1">
            <a:off x="1962150" y="1733550"/>
            <a:ext cx="665396" cy="20750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123" name="Straight Arrow Connector 122"/>
          <p:cNvCxnSpPr>
            <a:stCxn id="109" idx="4"/>
            <a:endCxn id="115" idx="0"/>
          </p:cNvCxnSpPr>
          <p:nvPr/>
        </p:nvCxnSpPr>
        <p:spPr bwMode="auto">
          <a:xfrm rot="5400000">
            <a:off x="-304800" y="4000500"/>
            <a:ext cx="31242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110" idx="4"/>
            <a:endCxn id="115" idx="0"/>
          </p:cNvCxnSpPr>
          <p:nvPr/>
        </p:nvCxnSpPr>
        <p:spPr bwMode="auto">
          <a:xfrm rot="5400000">
            <a:off x="228600" y="3467100"/>
            <a:ext cx="3124200" cy="1066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125" name="Straight Arrow Connector 124"/>
          <p:cNvCxnSpPr>
            <a:stCxn id="110" idx="4"/>
            <a:endCxn id="116" idx="1"/>
          </p:cNvCxnSpPr>
          <p:nvPr/>
        </p:nvCxnSpPr>
        <p:spPr bwMode="auto">
          <a:xfrm rot="16200000" flipH="1">
            <a:off x="2495550" y="2266950"/>
            <a:ext cx="6653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126" name="Straight Arrow Connector 125"/>
          <p:cNvCxnSpPr>
            <a:stCxn id="108" idx="4"/>
            <a:endCxn id="109" idx="0"/>
          </p:cNvCxnSpPr>
          <p:nvPr/>
        </p:nvCxnSpPr>
        <p:spPr bwMode="auto">
          <a:xfrm rot="5400000">
            <a:off x="1181100" y="1524000"/>
            <a:ext cx="609600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7" name="Straight Arrow Connector 126"/>
          <p:cNvCxnSpPr>
            <a:stCxn id="108" idx="4"/>
            <a:endCxn id="110" idx="0"/>
          </p:cNvCxnSpPr>
          <p:nvPr/>
        </p:nvCxnSpPr>
        <p:spPr bwMode="auto">
          <a:xfrm rot="16200000" flipH="1">
            <a:off x="1714500" y="1447800"/>
            <a:ext cx="6096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7239000" y="1066801"/>
            <a:ext cx="121920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? </a:t>
            </a:r>
            <a:r>
              <a:rPr lang="en-US" sz="1600" dirty="0" smtClean="0">
                <a:latin typeface="cmsy10"/>
              </a:rPr>
              <a:t>£</a:t>
            </a:r>
            <a:r>
              <a:rPr lang="en-US" sz="1600" dirty="0" smtClean="0"/>
              <a:t> </a:t>
            </a:r>
            <a:r>
              <a:rPr lang="en-US" sz="1600" b="0" dirty="0" smtClean="0">
                <a:latin typeface="Arial"/>
              </a:rPr>
              <a:t>2</a:t>
            </a:r>
            <a:r>
              <a:rPr lang="en-US" sz="1600" baseline="30000" dirty="0" smtClean="0">
                <a:latin typeface="Arial"/>
              </a:rPr>
              <a:t>n</a:t>
            </a:r>
            <a:r>
              <a:rPr lang="en-US" sz="1600" dirty="0" smtClean="0"/>
              <a:t> – 1 nodes</a:t>
            </a:r>
            <a:endParaRPr lang="en-US" sz="1600" dirty="0"/>
          </a:p>
        </p:txBody>
      </p:sp>
      <p:sp>
        <p:nvSpPr>
          <p:cNvPr id="129" name="TextBox 128"/>
          <p:cNvSpPr txBox="1"/>
          <p:nvPr/>
        </p:nvSpPr>
        <p:spPr>
          <a:xfrm>
            <a:off x="2362200" y="1066800"/>
            <a:ext cx="106680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? </a:t>
            </a:r>
            <a:r>
              <a:rPr lang="en-US" sz="1600" dirty="0" smtClean="0">
                <a:latin typeface="cmsy10"/>
              </a:rPr>
              <a:t>£</a:t>
            </a:r>
            <a:r>
              <a:rPr lang="en-US" sz="1600" dirty="0" smtClean="0"/>
              <a:t> n + 2 nodes</a:t>
            </a:r>
            <a:endParaRPr lang="en-US" sz="1600" dirty="0"/>
          </a:p>
        </p:txBody>
      </p:sp>
      <p:sp>
        <p:nvSpPr>
          <p:cNvPr id="57" name="TextBox 56"/>
          <p:cNvSpPr txBox="1"/>
          <p:nvPr/>
        </p:nvSpPr>
        <p:spPr>
          <a:xfrm>
            <a:off x="5562600" y="6172201"/>
            <a:ext cx="2743200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1</a:t>
            </a:r>
            <a:r>
              <a:rPr lang="en-US" sz="1600" dirty="0" smtClean="0"/>
              <a:t> &lt; … &lt; </a:t>
            </a: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n</a:t>
            </a:r>
            <a:r>
              <a:rPr lang="en-US" sz="1600" dirty="0" smtClean="0"/>
              <a:t> &lt; </a:t>
            </a: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r>
              <a:rPr lang="en-US" sz="1600" dirty="0" smtClean="0"/>
              <a:t> &lt; … &lt; </a:t>
            </a:r>
            <a:r>
              <a:rPr lang="en-US" sz="1600" b="0" dirty="0" err="1" smtClean="0">
                <a:latin typeface="Arial"/>
              </a:rPr>
              <a:t>b</a:t>
            </a:r>
            <a:r>
              <a:rPr lang="en-US" sz="1600" baseline="-25000" dirty="0" err="1" smtClean="0">
                <a:latin typeface="Arial"/>
              </a:rPr>
              <a:t>n</a:t>
            </a:r>
            <a:endParaRPr lang="en-US" sz="1600" baseline="-25000" dirty="0">
              <a:latin typeface="Arial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371600" y="6172200"/>
            <a:ext cx="2286000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1</a:t>
            </a:r>
            <a:r>
              <a:rPr lang="en-US" sz="1600" dirty="0" smtClean="0"/>
              <a:t> &lt; </a:t>
            </a: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r>
              <a:rPr lang="en-US" sz="1600" dirty="0" smtClean="0"/>
              <a:t> &lt; … &lt; </a:t>
            </a: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n</a:t>
            </a:r>
            <a:r>
              <a:rPr lang="en-US" sz="1600" dirty="0" smtClean="0"/>
              <a:t> &lt; </a:t>
            </a:r>
            <a:r>
              <a:rPr lang="en-US" sz="1600" b="0" dirty="0" err="1" smtClean="0">
                <a:latin typeface="Arial"/>
              </a:rPr>
              <a:t>b</a:t>
            </a:r>
            <a:r>
              <a:rPr lang="en-US" sz="1600" baseline="-25000" dirty="0" err="1" smtClean="0">
                <a:latin typeface="Arial"/>
              </a:rPr>
              <a:t>n</a:t>
            </a:r>
            <a:endParaRPr lang="en-US" sz="1600" baseline="-25000" dirty="0"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ROBDD and variable ordering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65532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25" name="Oval 24"/>
          <p:cNvSpPr/>
          <p:nvPr/>
        </p:nvSpPr>
        <p:spPr bwMode="auto">
          <a:xfrm>
            <a:off x="60960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n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7010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n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55626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62484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5181600" y="3886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err="1" smtClean="0">
                <a:latin typeface="Arial"/>
              </a:rPr>
              <a:t>b</a:t>
            </a:r>
            <a:r>
              <a:rPr lang="en-US" sz="1600" baseline="-25000" dirty="0" err="1" smtClean="0">
                <a:latin typeface="Arial"/>
              </a:rPr>
              <a:t>n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36" name="Straight Arrow Connector 35"/>
          <p:cNvCxnSpPr>
            <a:stCxn id="29" idx="4"/>
            <a:endCxn id="46" idx="0"/>
          </p:cNvCxnSpPr>
          <p:nvPr/>
        </p:nvCxnSpPr>
        <p:spPr bwMode="auto">
          <a:xfrm rot="16200000" flipH="1">
            <a:off x="5181600" y="4457700"/>
            <a:ext cx="1295400" cy="914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29" idx="4"/>
            <a:endCxn id="49" idx="0"/>
          </p:cNvCxnSpPr>
          <p:nvPr/>
        </p:nvCxnSpPr>
        <p:spPr bwMode="auto">
          <a:xfrm rot="16200000" flipH="1">
            <a:off x="5867400" y="3771900"/>
            <a:ext cx="1295400" cy="2286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27" idx="4"/>
            <a:endCxn id="29" idx="0"/>
          </p:cNvCxnSpPr>
          <p:nvPr/>
        </p:nvCxnSpPr>
        <p:spPr bwMode="auto">
          <a:xfrm rot="5400000">
            <a:off x="5181600" y="3314700"/>
            <a:ext cx="7620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stCxn id="27" idx="4"/>
            <a:endCxn id="49" idx="0"/>
          </p:cNvCxnSpPr>
          <p:nvPr/>
        </p:nvCxnSpPr>
        <p:spPr bwMode="auto">
          <a:xfrm rot="16200000" flipH="1">
            <a:off x="5486400" y="3390900"/>
            <a:ext cx="2438400" cy="1905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46" name="Oval 45"/>
          <p:cNvSpPr/>
          <p:nvPr/>
        </p:nvSpPr>
        <p:spPr bwMode="auto">
          <a:xfrm>
            <a:off x="60960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74676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54" name="Straight Arrow Connector 53"/>
          <p:cNvCxnSpPr>
            <a:stCxn id="28" idx="4"/>
            <a:endCxn id="82" idx="0"/>
          </p:cNvCxnSpPr>
          <p:nvPr/>
        </p:nvCxnSpPr>
        <p:spPr bwMode="auto">
          <a:xfrm rot="16200000" flipH="1">
            <a:off x="7048500" y="2514600"/>
            <a:ext cx="762000" cy="1981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28" idx="4"/>
            <a:endCxn id="49" idx="0"/>
          </p:cNvCxnSpPr>
          <p:nvPr/>
        </p:nvCxnSpPr>
        <p:spPr bwMode="auto">
          <a:xfrm rot="16200000" flipH="1">
            <a:off x="5829300" y="3733800"/>
            <a:ext cx="2438400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68580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76200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77" name="Straight Arrow Connector 76"/>
          <p:cNvCxnSpPr>
            <a:stCxn id="56" idx="4"/>
            <a:endCxn id="49" idx="0"/>
          </p:cNvCxnSpPr>
          <p:nvPr/>
        </p:nvCxnSpPr>
        <p:spPr bwMode="auto">
          <a:xfrm rot="16200000" flipH="1">
            <a:off x="6134100" y="4038600"/>
            <a:ext cx="24384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6" idx="4"/>
            <a:endCxn id="29" idx="0"/>
          </p:cNvCxnSpPr>
          <p:nvPr/>
        </p:nvCxnSpPr>
        <p:spPr bwMode="auto">
          <a:xfrm rot="5400000">
            <a:off x="5829300" y="2667000"/>
            <a:ext cx="762000" cy="1676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82" name="Oval 81"/>
          <p:cNvSpPr/>
          <p:nvPr/>
        </p:nvSpPr>
        <p:spPr bwMode="auto">
          <a:xfrm>
            <a:off x="8229600" y="3886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err="1" smtClean="0">
                <a:latin typeface="Arial"/>
              </a:rPr>
              <a:t>b</a:t>
            </a:r>
            <a:r>
              <a:rPr lang="en-US" sz="1600" baseline="-25000" dirty="0" err="1" smtClean="0">
                <a:latin typeface="Arial"/>
              </a:rPr>
              <a:t>n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89" name="Straight Arrow Connector 88"/>
          <p:cNvCxnSpPr>
            <a:stCxn id="82" idx="4"/>
            <a:endCxn id="49" idx="0"/>
          </p:cNvCxnSpPr>
          <p:nvPr/>
        </p:nvCxnSpPr>
        <p:spPr bwMode="auto">
          <a:xfrm rot="5400000">
            <a:off x="7391400" y="4533900"/>
            <a:ext cx="1295400" cy="76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82" idx="4"/>
            <a:endCxn id="46" idx="0"/>
          </p:cNvCxnSpPr>
          <p:nvPr/>
        </p:nvCxnSpPr>
        <p:spPr bwMode="auto">
          <a:xfrm rot="5400000">
            <a:off x="6705600" y="3848100"/>
            <a:ext cx="1295400" cy="2133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58" idx="4"/>
            <a:endCxn id="49" idx="0"/>
          </p:cNvCxnSpPr>
          <p:nvPr/>
        </p:nvCxnSpPr>
        <p:spPr bwMode="auto">
          <a:xfrm rot="5400000">
            <a:off x="6515100" y="4267200"/>
            <a:ext cx="2438400" cy="152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>
            <a:stCxn id="58" idx="4"/>
            <a:endCxn id="82" idx="0"/>
          </p:cNvCxnSpPr>
          <p:nvPr/>
        </p:nvCxnSpPr>
        <p:spPr bwMode="auto">
          <a:xfrm rot="16200000" flipH="1">
            <a:off x="7734300" y="3200400"/>
            <a:ext cx="7620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93" name="Straight Arrow Connector 92"/>
          <p:cNvCxnSpPr>
            <a:stCxn id="25" idx="4"/>
            <a:endCxn id="27" idx="7"/>
          </p:cNvCxnSpPr>
          <p:nvPr/>
        </p:nvCxnSpPr>
        <p:spPr bwMode="auto">
          <a:xfrm rot="5400000">
            <a:off x="5792554" y="2305050"/>
            <a:ext cx="589196" cy="3986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4" name="Straight Arrow Connector 93"/>
          <p:cNvCxnSpPr>
            <a:stCxn id="25" idx="4"/>
            <a:endCxn id="28" idx="1"/>
          </p:cNvCxnSpPr>
          <p:nvPr/>
        </p:nvCxnSpPr>
        <p:spPr bwMode="auto">
          <a:xfrm rot="16200000" flipH="1">
            <a:off x="6000750" y="2495550"/>
            <a:ext cx="589196" cy="176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26" idx="4"/>
            <a:endCxn id="56" idx="7"/>
          </p:cNvCxnSpPr>
          <p:nvPr/>
        </p:nvCxnSpPr>
        <p:spPr bwMode="auto">
          <a:xfrm rot="5400000">
            <a:off x="6897454" y="2495550"/>
            <a:ext cx="589196" cy="176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stCxn id="26" idx="4"/>
            <a:endCxn id="58" idx="1"/>
          </p:cNvCxnSpPr>
          <p:nvPr/>
        </p:nvCxnSpPr>
        <p:spPr bwMode="auto">
          <a:xfrm rot="16200000" flipH="1">
            <a:off x="7143750" y="2266950"/>
            <a:ext cx="589196" cy="4748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24" idx="4"/>
            <a:endCxn id="25" idx="6"/>
          </p:cNvCxnSpPr>
          <p:nvPr/>
        </p:nvCxnSpPr>
        <p:spPr bwMode="auto">
          <a:xfrm rot="5400000">
            <a:off x="6324600" y="1600200"/>
            <a:ext cx="571500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24" idx="4"/>
            <a:endCxn id="26" idx="2"/>
          </p:cNvCxnSpPr>
          <p:nvPr/>
        </p:nvCxnSpPr>
        <p:spPr bwMode="auto">
          <a:xfrm rot="16200000" flipH="1">
            <a:off x="6591300" y="1600200"/>
            <a:ext cx="571500" cy="266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108" name="Oval 107"/>
          <p:cNvSpPr/>
          <p:nvPr/>
        </p:nvSpPr>
        <p:spPr bwMode="auto">
          <a:xfrm>
            <a:off x="1524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109" name="Oval 108"/>
          <p:cNvSpPr/>
          <p:nvPr/>
        </p:nvSpPr>
        <p:spPr bwMode="auto">
          <a:xfrm>
            <a:off x="1066800" y="2057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110" name="Oval 109"/>
          <p:cNvSpPr/>
          <p:nvPr/>
        </p:nvSpPr>
        <p:spPr bwMode="auto">
          <a:xfrm>
            <a:off x="2133600" y="2057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111" name="Oval 110"/>
          <p:cNvSpPr/>
          <p:nvPr/>
        </p:nvSpPr>
        <p:spPr bwMode="auto">
          <a:xfrm>
            <a:off x="3048000" y="3810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err="1" smtClean="0">
                <a:latin typeface="Arial"/>
              </a:rPr>
              <a:t>b</a:t>
            </a:r>
            <a:r>
              <a:rPr lang="en-US" sz="1600" baseline="-25000" dirty="0" err="1" smtClean="0">
                <a:latin typeface="Arial"/>
              </a:rPr>
              <a:t>n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12" name="Oval 111"/>
          <p:cNvSpPr/>
          <p:nvPr/>
        </p:nvSpPr>
        <p:spPr bwMode="auto">
          <a:xfrm>
            <a:off x="2362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13" name="Straight Arrow Connector 112"/>
          <p:cNvCxnSpPr>
            <a:stCxn id="111" idx="4"/>
            <a:endCxn id="115" idx="0"/>
          </p:cNvCxnSpPr>
          <p:nvPr/>
        </p:nvCxnSpPr>
        <p:spPr bwMode="auto">
          <a:xfrm rot="5400000">
            <a:off x="1562100" y="3886200"/>
            <a:ext cx="1371600" cy="1981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Straight Arrow Connector 113"/>
          <p:cNvCxnSpPr>
            <a:stCxn id="111" idx="4"/>
            <a:endCxn id="112" idx="0"/>
          </p:cNvCxnSpPr>
          <p:nvPr/>
        </p:nvCxnSpPr>
        <p:spPr bwMode="auto">
          <a:xfrm rot="5400000">
            <a:off x="2209800" y="4533900"/>
            <a:ext cx="1371600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5" name="Oval 114"/>
          <p:cNvSpPr/>
          <p:nvPr/>
        </p:nvSpPr>
        <p:spPr bwMode="auto">
          <a:xfrm>
            <a:off x="1066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16" name="Oval 115"/>
          <p:cNvSpPr/>
          <p:nvPr/>
        </p:nvSpPr>
        <p:spPr bwMode="auto">
          <a:xfrm>
            <a:off x="3276600" y="3048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n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17" name="Oval 116"/>
          <p:cNvSpPr/>
          <p:nvPr/>
        </p:nvSpPr>
        <p:spPr bwMode="auto">
          <a:xfrm>
            <a:off x="3810000" y="3810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err="1" smtClean="0">
                <a:latin typeface="Arial"/>
              </a:rPr>
              <a:t>b</a:t>
            </a:r>
            <a:r>
              <a:rPr lang="en-US" sz="1600" baseline="-25000" dirty="0" err="1" smtClean="0">
                <a:latin typeface="Arial"/>
              </a:rPr>
              <a:t>n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18" name="Straight Arrow Connector 117"/>
          <p:cNvCxnSpPr>
            <a:stCxn id="117" idx="4"/>
            <a:endCxn id="112" idx="0"/>
          </p:cNvCxnSpPr>
          <p:nvPr/>
        </p:nvCxnSpPr>
        <p:spPr bwMode="auto">
          <a:xfrm rot="5400000">
            <a:off x="2590800" y="4152900"/>
            <a:ext cx="1371600" cy="1447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9" name="Straight Arrow Connector 118"/>
          <p:cNvCxnSpPr>
            <a:stCxn id="117" idx="4"/>
            <a:endCxn id="115" idx="0"/>
          </p:cNvCxnSpPr>
          <p:nvPr/>
        </p:nvCxnSpPr>
        <p:spPr bwMode="auto">
          <a:xfrm rot="5400000">
            <a:off x="1943100" y="3505200"/>
            <a:ext cx="1371600" cy="2743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0" name="Straight Arrow Connector 119"/>
          <p:cNvCxnSpPr>
            <a:stCxn id="116" idx="4"/>
            <a:endCxn id="117" idx="0"/>
          </p:cNvCxnSpPr>
          <p:nvPr/>
        </p:nvCxnSpPr>
        <p:spPr bwMode="auto">
          <a:xfrm rot="16200000" flipH="1">
            <a:off x="3543300" y="3352800"/>
            <a:ext cx="381000" cy="533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1" name="Straight Arrow Connector 120"/>
          <p:cNvCxnSpPr>
            <a:stCxn id="116" idx="4"/>
            <a:endCxn id="111" idx="0"/>
          </p:cNvCxnSpPr>
          <p:nvPr/>
        </p:nvCxnSpPr>
        <p:spPr bwMode="auto">
          <a:xfrm rot="5400000">
            <a:off x="3162300" y="35052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2" name="Straight Arrow Connector 121"/>
          <p:cNvCxnSpPr>
            <a:stCxn id="109" idx="4"/>
            <a:endCxn id="116" idx="1"/>
          </p:cNvCxnSpPr>
          <p:nvPr/>
        </p:nvCxnSpPr>
        <p:spPr bwMode="auto">
          <a:xfrm rot="16200000" flipH="1">
            <a:off x="1962150" y="1733550"/>
            <a:ext cx="665396" cy="20750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123" name="Straight Arrow Connector 122"/>
          <p:cNvCxnSpPr>
            <a:stCxn id="109" idx="4"/>
            <a:endCxn id="115" idx="0"/>
          </p:cNvCxnSpPr>
          <p:nvPr/>
        </p:nvCxnSpPr>
        <p:spPr bwMode="auto">
          <a:xfrm rot="5400000">
            <a:off x="-304800" y="4000500"/>
            <a:ext cx="31242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110" idx="4"/>
            <a:endCxn id="115" idx="0"/>
          </p:cNvCxnSpPr>
          <p:nvPr/>
        </p:nvCxnSpPr>
        <p:spPr bwMode="auto">
          <a:xfrm rot="5400000">
            <a:off x="228600" y="3467100"/>
            <a:ext cx="3124200" cy="1066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125" name="Straight Arrow Connector 124"/>
          <p:cNvCxnSpPr>
            <a:stCxn id="110" idx="4"/>
            <a:endCxn id="116" idx="1"/>
          </p:cNvCxnSpPr>
          <p:nvPr/>
        </p:nvCxnSpPr>
        <p:spPr bwMode="auto">
          <a:xfrm rot="16200000" flipH="1">
            <a:off x="2495550" y="2266950"/>
            <a:ext cx="6653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126" name="Straight Arrow Connector 125"/>
          <p:cNvCxnSpPr>
            <a:stCxn id="108" idx="4"/>
            <a:endCxn id="109" idx="0"/>
          </p:cNvCxnSpPr>
          <p:nvPr/>
        </p:nvCxnSpPr>
        <p:spPr bwMode="auto">
          <a:xfrm rot="5400000">
            <a:off x="1181100" y="1524000"/>
            <a:ext cx="609600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7" name="Straight Arrow Connector 126"/>
          <p:cNvCxnSpPr>
            <a:stCxn id="108" idx="4"/>
            <a:endCxn id="110" idx="0"/>
          </p:cNvCxnSpPr>
          <p:nvPr/>
        </p:nvCxnSpPr>
        <p:spPr bwMode="auto">
          <a:xfrm rot="16200000" flipH="1">
            <a:off x="1714500" y="1447800"/>
            <a:ext cx="6096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7239000" y="1066801"/>
            <a:ext cx="121920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3 </a:t>
            </a:r>
            <a:r>
              <a:rPr lang="en-US" sz="1600" dirty="0" smtClean="0">
                <a:latin typeface="cmsy10"/>
              </a:rPr>
              <a:t>£</a:t>
            </a:r>
            <a:r>
              <a:rPr lang="en-US" sz="1600" dirty="0" smtClean="0"/>
              <a:t> </a:t>
            </a:r>
            <a:r>
              <a:rPr lang="en-US" sz="1600" b="0" dirty="0" smtClean="0">
                <a:latin typeface="Arial"/>
              </a:rPr>
              <a:t>2</a:t>
            </a:r>
            <a:r>
              <a:rPr lang="en-US" sz="1600" baseline="30000" dirty="0" smtClean="0">
                <a:latin typeface="Arial"/>
              </a:rPr>
              <a:t>n</a:t>
            </a:r>
            <a:r>
              <a:rPr lang="en-US" sz="1600" dirty="0" smtClean="0"/>
              <a:t> – 1 nodes</a:t>
            </a:r>
            <a:endParaRPr lang="en-US" sz="1600" dirty="0"/>
          </a:p>
        </p:txBody>
      </p:sp>
      <p:sp>
        <p:nvSpPr>
          <p:cNvPr id="129" name="TextBox 128"/>
          <p:cNvSpPr txBox="1"/>
          <p:nvPr/>
        </p:nvSpPr>
        <p:spPr>
          <a:xfrm>
            <a:off x="2362200" y="1066800"/>
            <a:ext cx="106680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3 </a:t>
            </a:r>
            <a:r>
              <a:rPr lang="en-US" sz="1600" dirty="0" smtClean="0">
                <a:latin typeface="cmsy10"/>
              </a:rPr>
              <a:t>£</a:t>
            </a:r>
            <a:r>
              <a:rPr lang="en-US" sz="1600" dirty="0" smtClean="0"/>
              <a:t> n + 2 nodes</a:t>
            </a:r>
            <a:endParaRPr lang="en-US" sz="1600" dirty="0"/>
          </a:p>
        </p:txBody>
      </p:sp>
      <p:sp>
        <p:nvSpPr>
          <p:cNvPr id="57" name="TextBox 56"/>
          <p:cNvSpPr txBox="1"/>
          <p:nvPr/>
        </p:nvSpPr>
        <p:spPr>
          <a:xfrm>
            <a:off x="5562600" y="6172201"/>
            <a:ext cx="2743200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1</a:t>
            </a:r>
            <a:r>
              <a:rPr lang="en-US" sz="1600" dirty="0" smtClean="0"/>
              <a:t> &lt; … &lt; </a:t>
            </a: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n</a:t>
            </a:r>
            <a:r>
              <a:rPr lang="en-US" sz="1600" dirty="0" smtClean="0"/>
              <a:t> &lt; </a:t>
            </a: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r>
              <a:rPr lang="en-US" sz="1600" dirty="0" smtClean="0"/>
              <a:t> &lt; … &lt; </a:t>
            </a:r>
            <a:r>
              <a:rPr lang="en-US" sz="1600" b="0" dirty="0" err="1" smtClean="0">
                <a:latin typeface="Arial"/>
              </a:rPr>
              <a:t>b</a:t>
            </a:r>
            <a:r>
              <a:rPr lang="en-US" sz="1600" baseline="-25000" dirty="0" err="1" smtClean="0">
                <a:latin typeface="Arial"/>
              </a:rPr>
              <a:t>n</a:t>
            </a:r>
            <a:endParaRPr lang="en-US" sz="1600" baseline="-25000" dirty="0">
              <a:latin typeface="Arial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371600" y="6172200"/>
            <a:ext cx="2286000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1</a:t>
            </a:r>
            <a:r>
              <a:rPr lang="en-US" sz="1600" dirty="0" smtClean="0"/>
              <a:t> &lt; </a:t>
            </a: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r>
              <a:rPr lang="en-US" sz="1600" dirty="0" smtClean="0"/>
              <a:t> &lt; … &lt; </a:t>
            </a: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n</a:t>
            </a:r>
            <a:r>
              <a:rPr lang="en-US" sz="1600" dirty="0" smtClean="0"/>
              <a:t> &lt; </a:t>
            </a:r>
            <a:r>
              <a:rPr lang="en-US" sz="1600" b="0" dirty="0" err="1" smtClean="0">
                <a:latin typeface="Arial"/>
              </a:rPr>
              <a:t>b</a:t>
            </a:r>
            <a:r>
              <a:rPr lang="en-US" sz="1600" baseline="-25000" dirty="0" err="1" smtClean="0">
                <a:latin typeface="Arial"/>
              </a:rPr>
              <a:t>n</a:t>
            </a:r>
            <a:endParaRPr lang="en-US" sz="1600" baseline="-25000" dirty="0"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BDD recap</a:t>
            </a:r>
          </a:p>
          <a:p>
            <a:endParaRPr lang="en-US" dirty="0" smtClean="0"/>
          </a:p>
          <a:p>
            <a:r>
              <a:rPr lang="en-US" dirty="0" smtClean="0"/>
              <a:t>BDD operations</a:t>
            </a:r>
          </a:p>
          <a:p>
            <a:endParaRPr lang="en-US" dirty="0" smtClean="0"/>
          </a:p>
          <a:p>
            <a:r>
              <a:rPr lang="en-US" dirty="0" smtClean="0"/>
              <a:t>BDD applications</a:t>
            </a:r>
          </a:p>
          <a:p>
            <a:endParaRPr lang="en-US" dirty="0" smtClean="0"/>
          </a:p>
          <a:p>
            <a:r>
              <a:rPr lang="en-US" dirty="0" smtClean="0"/>
              <a:t>Next homework</a:t>
            </a:r>
          </a:p>
          <a:p>
            <a:endParaRPr lang="en-US" dirty="0" smtClean="0"/>
          </a:p>
          <a:p>
            <a:r>
              <a:rPr lang="en-US" dirty="0" smtClean="0"/>
              <a:t>See you then …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graphicFrame>
        <p:nvGraphicFramePr>
          <p:cNvPr id="922648" name="Group 24"/>
          <p:cNvGraphicFramePr>
            <a:graphicFrameLocks noGrp="1"/>
          </p:cNvGraphicFramePr>
          <p:nvPr>
            <p:ph idx="1"/>
          </p:nvPr>
        </p:nvGraphicFramePr>
        <p:xfrm>
          <a:off x="533400" y="1303338"/>
          <a:ext cx="8120317" cy="4541520"/>
        </p:xfrm>
        <a:graphic>
          <a:graphicData uri="http://schemas.openxmlformats.org/drawingml/2006/table">
            <a:tbl>
              <a:tblPr/>
              <a:tblGrid>
                <a:gridCol w="4043617"/>
                <a:gridCol w="4076700"/>
              </a:tblGrid>
              <a:tr h="240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Sagar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Chaki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Senior Member of Technical Staff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RTSS Program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Telephone:  +1 412-268-1436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Email: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3"/>
                        </a:rPr>
                        <a:t>chaki@sei.cmu.edu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U.S. Mail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Software Engineering Institute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Customer Relations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4500 Fifth Avenue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Pittsburgh, PA 15213-2612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USA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Web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www.sei.cmu.edu/staff/chaki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>
                          <a:tab pos="1311275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Customer Relations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>
                          <a:tab pos="1311275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Email: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info@sei.cmu.edu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>
                          <a:tab pos="1311275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Telephone: 	+1 412-268-5800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>
                          <a:tab pos="1311275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SEI Phone: 	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+1 412-268-5800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>
                          <a:tab pos="1311275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SEI Fax:  		+1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412-268-6257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Truth Table (2)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0" y="899160"/>
          <a:ext cx="62484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9680"/>
                <a:gridCol w="1249680"/>
                <a:gridCol w="1249680"/>
                <a:gridCol w="1249680"/>
                <a:gridCol w="1249680"/>
              </a:tblGrid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latin typeface="+mn-lt"/>
                        </a:rPr>
                        <a:t>a</a:t>
                      </a:r>
                      <a:r>
                        <a:rPr lang="en-US" sz="1200" baseline="-25000" dirty="0" smtClean="0">
                          <a:latin typeface="+mn-lt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latin typeface="+mn-lt"/>
                        </a:rPr>
                        <a:t>a</a:t>
                      </a:r>
                      <a:r>
                        <a:rPr lang="en-US" sz="1200" b="1" baseline="-25000" dirty="0" smtClean="0">
                          <a:latin typeface="+mn-lt"/>
                        </a:rPr>
                        <a:t>2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latin typeface="+mn-lt"/>
                        </a:rPr>
                        <a:t>b</a:t>
                      </a:r>
                      <a:r>
                        <a:rPr lang="en-US" sz="1200" b="1" baseline="-25000" dirty="0" smtClean="0">
                          <a:latin typeface="+mn-lt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latin typeface="+mn-lt"/>
                        </a:rPr>
                        <a:t>b</a:t>
                      </a:r>
                      <a:r>
                        <a:rPr lang="en-US" sz="1200" b="1" baseline="-25000" dirty="0" smtClean="0">
                          <a:latin typeface="+mn-lt"/>
                        </a:rPr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 bwMode="auto">
          <a:xfrm>
            <a:off x="2362200" y="5638800"/>
            <a:ext cx="4724400" cy="457200"/>
          </a:xfrm>
          <a:prstGeom prst="rect">
            <a:avLst/>
          </a:prstGeom>
          <a:solidFill>
            <a:srgbClr val="FF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Canonical if you fix variable order.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838200" y="6172200"/>
            <a:ext cx="7391400" cy="457200"/>
          </a:xfrm>
          <a:prstGeom prst="rect">
            <a:avLst/>
          </a:prstGeom>
          <a:solidFill>
            <a:srgbClr val="FF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But always exponential in # of variables. Let’s try to fix this.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Representing a Truth Table using a Graph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524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2286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6248400" y="2286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066800" y="3200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352800" y="3200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7200" y="4419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447800" y="4419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286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858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2192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6764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6" name="Straight Arrow Connector 15"/>
          <p:cNvCxnSpPr>
            <a:stCxn id="9" idx="4"/>
            <a:endCxn id="11" idx="0"/>
          </p:cNvCxnSpPr>
          <p:nvPr/>
        </p:nvCxnSpPr>
        <p:spPr bwMode="auto">
          <a:xfrm rot="5400000">
            <a:off x="3429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9" idx="4"/>
            <a:endCxn id="12" idx="0"/>
          </p:cNvCxnSpPr>
          <p:nvPr/>
        </p:nvCxnSpPr>
        <p:spPr bwMode="auto">
          <a:xfrm rot="16200000" flipH="1">
            <a:off x="5715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rot="5400000">
            <a:off x="13716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rot="16200000" flipH="1">
            <a:off x="16002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4"/>
            <a:endCxn id="9" idx="0"/>
          </p:cNvCxnSpPr>
          <p:nvPr/>
        </p:nvCxnSpPr>
        <p:spPr bwMode="auto">
          <a:xfrm rot="5400000">
            <a:off x="533400" y="3695700"/>
            <a:ext cx="8382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7" idx="4"/>
            <a:endCxn id="10" idx="0"/>
          </p:cNvCxnSpPr>
          <p:nvPr/>
        </p:nvCxnSpPr>
        <p:spPr bwMode="auto">
          <a:xfrm rot="16200000" flipH="1">
            <a:off x="1028700" y="3810000"/>
            <a:ext cx="8382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2514600" y="4419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3505200" y="4419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22860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27432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32766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37338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34" name="Straight Arrow Connector 33"/>
          <p:cNvCxnSpPr>
            <a:stCxn id="28" idx="4"/>
            <a:endCxn id="30" idx="0"/>
          </p:cNvCxnSpPr>
          <p:nvPr/>
        </p:nvCxnSpPr>
        <p:spPr bwMode="auto">
          <a:xfrm rot="5400000">
            <a:off x="24003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>
            <a:stCxn id="28" idx="4"/>
            <a:endCxn id="31" idx="0"/>
          </p:cNvCxnSpPr>
          <p:nvPr/>
        </p:nvCxnSpPr>
        <p:spPr bwMode="auto">
          <a:xfrm rot="16200000" flipH="1">
            <a:off x="26289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rot="5400000">
            <a:off x="34290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rot="16200000" flipH="1">
            <a:off x="36576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8" idx="4"/>
            <a:endCxn id="28" idx="0"/>
          </p:cNvCxnSpPr>
          <p:nvPr/>
        </p:nvCxnSpPr>
        <p:spPr bwMode="auto">
          <a:xfrm rot="5400000">
            <a:off x="2705100" y="3581400"/>
            <a:ext cx="838201" cy="838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8" idx="4"/>
            <a:endCxn id="29" idx="0"/>
          </p:cNvCxnSpPr>
          <p:nvPr/>
        </p:nvCxnSpPr>
        <p:spPr bwMode="auto">
          <a:xfrm rot="16200000" flipH="1">
            <a:off x="3200400" y="3924300"/>
            <a:ext cx="838201" cy="152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5257800" y="3200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543800" y="3200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5029200" y="4419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6019800" y="4419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48006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52578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57912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62484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51" name="Straight Arrow Connector 50"/>
          <p:cNvCxnSpPr>
            <a:stCxn id="45" idx="4"/>
            <a:endCxn id="47" idx="0"/>
          </p:cNvCxnSpPr>
          <p:nvPr/>
        </p:nvCxnSpPr>
        <p:spPr bwMode="auto">
          <a:xfrm rot="5400000">
            <a:off x="49149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>
            <a:stCxn id="45" idx="4"/>
            <a:endCxn id="48" idx="0"/>
          </p:cNvCxnSpPr>
          <p:nvPr/>
        </p:nvCxnSpPr>
        <p:spPr bwMode="auto">
          <a:xfrm rot="16200000" flipH="1">
            <a:off x="51435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 rot="5400000">
            <a:off x="59436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 rot="16200000" flipH="1">
            <a:off x="61722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43" idx="4"/>
            <a:endCxn id="45" idx="0"/>
          </p:cNvCxnSpPr>
          <p:nvPr/>
        </p:nvCxnSpPr>
        <p:spPr bwMode="auto">
          <a:xfrm rot="5400000">
            <a:off x="4914900" y="3886200"/>
            <a:ext cx="8382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Straight Arrow Connector 55"/>
          <p:cNvCxnSpPr>
            <a:stCxn id="43" idx="4"/>
            <a:endCxn id="46" idx="0"/>
          </p:cNvCxnSpPr>
          <p:nvPr/>
        </p:nvCxnSpPr>
        <p:spPr bwMode="auto">
          <a:xfrm rot="16200000" flipH="1">
            <a:off x="5410200" y="3619500"/>
            <a:ext cx="838200" cy="76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Oval 56"/>
          <p:cNvSpPr/>
          <p:nvPr/>
        </p:nvSpPr>
        <p:spPr bwMode="auto">
          <a:xfrm>
            <a:off x="7086600" y="4419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8229600" y="4419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68580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73152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80010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2" name="Oval 61"/>
          <p:cNvSpPr/>
          <p:nvPr/>
        </p:nvSpPr>
        <p:spPr bwMode="auto">
          <a:xfrm>
            <a:off x="84582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63" name="Straight Arrow Connector 62"/>
          <p:cNvCxnSpPr>
            <a:stCxn id="57" idx="4"/>
            <a:endCxn id="59" idx="0"/>
          </p:cNvCxnSpPr>
          <p:nvPr/>
        </p:nvCxnSpPr>
        <p:spPr bwMode="auto">
          <a:xfrm rot="5400000">
            <a:off x="69723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7" idx="4"/>
            <a:endCxn id="60" idx="0"/>
          </p:cNvCxnSpPr>
          <p:nvPr/>
        </p:nvCxnSpPr>
        <p:spPr bwMode="auto">
          <a:xfrm rot="16200000" flipH="1">
            <a:off x="72009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/>
          <p:nvPr/>
        </p:nvCxnSpPr>
        <p:spPr bwMode="auto">
          <a:xfrm rot="5400000">
            <a:off x="81534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 rot="16200000" flipH="1">
            <a:off x="83820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4" idx="4"/>
            <a:endCxn id="57" idx="0"/>
          </p:cNvCxnSpPr>
          <p:nvPr/>
        </p:nvCxnSpPr>
        <p:spPr bwMode="auto">
          <a:xfrm rot="5400000">
            <a:off x="7086600" y="3771900"/>
            <a:ext cx="838201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4" idx="4"/>
            <a:endCxn id="58" idx="0"/>
          </p:cNvCxnSpPr>
          <p:nvPr/>
        </p:nvCxnSpPr>
        <p:spPr bwMode="auto">
          <a:xfrm rot="16200000" flipH="1">
            <a:off x="7658100" y="36576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7" idx="7"/>
          </p:cNvCxnSpPr>
          <p:nvPr/>
        </p:nvCxnSpPr>
        <p:spPr bwMode="auto">
          <a:xfrm rot="5400000">
            <a:off x="1601554" y="24574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" idx="4"/>
            <a:endCxn id="8" idx="1"/>
          </p:cNvCxnSpPr>
          <p:nvPr/>
        </p:nvCxnSpPr>
        <p:spPr bwMode="auto">
          <a:xfrm rot="16200000" flipH="1">
            <a:off x="2609850" y="24574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endCxn id="43" idx="7"/>
          </p:cNvCxnSpPr>
          <p:nvPr/>
        </p:nvCxnSpPr>
        <p:spPr bwMode="auto">
          <a:xfrm rot="10800000" flipV="1">
            <a:off x="5583004" y="2667000"/>
            <a:ext cx="8939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endCxn id="44" idx="1"/>
          </p:cNvCxnSpPr>
          <p:nvPr/>
        </p:nvCxnSpPr>
        <p:spPr bwMode="auto">
          <a:xfrm>
            <a:off x="6477000" y="26670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12954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4" idx="4"/>
            <a:endCxn id="6" idx="2"/>
          </p:cNvCxnSpPr>
          <p:nvPr/>
        </p:nvCxnSpPr>
        <p:spPr bwMode="auto">
          <a:xfrm rot="16200000" flipH="1">
            <a:off x="5029200" y="12573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3254066" y="1809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1600200" y="2571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609600" y="3714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152400" y="47244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762000" y="47244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1425266" y="37338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1806266" y="47244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1196666" y="47244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2" name="Rectangle 81"/>
          <p:cNvSpPr/>
          <p:nvPr/>
        </p:nvSpPr>
        <p:spPr bwMode="auto">
          <a:xfrm>
            <a:off x="1676400" y="5867400"/>
            <a:ext cx="5867400" cy="457200"/>
          </a:xfrm>
          <a:prstGeom prst="rect">
            <a:avLst/>
          </a:prstGeom>
          <a:solidFill>
            <a:srgbClr val="FF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Binary Decision Tree (in this case ordered)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85" grpId="0"/>
      <p:bldP spid="70" grpId="0"/>
      <p:bldP spid="71" grpId="0"/>
      <p:bldP spid="73" grpId="0"/>
      <p:bldP spid="74" grpId="0"/>
      <p:bldP spid="77" grpId="0"/>
      <p:bldP spid="78" grpId="0"/>
      <p:bldP spid="81" grpId="0"/>
      <p:bldP spid="8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Decision Tree: Formal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Balanced binary tree. Length of each path = # of variables</a:t>
            </a:r>
          </a:p>
          <a:p>
            <a:endParaRPr lang="en-US" dirty="0" smtClean="0"/>
          </a:p>
          <a:p>
            <a:r>
              <a:rPr lang="en-US" dirty="0" smtClean="0"/>
              <a:t>Leaf nodes labeled with either 0 or 1</a:t>
            </a:r>
          </a:p>
          <a:p>
            <a:endParaRPr lang="en-US" dirty="0" smtClean="0"/>
          </a:p>
          <a:p>
            <a:r>
              <a:rPr lang="en-US" dirty="0" smtClean="0"/>
              <a:t>Internal node v labeled with a Boolean variable </a:t>
            </a:r>
            <a:r>
              <a:rPr lang="en-US" dirty="0" err="1" smtClean="0"/>
              <a:t>var</a:t>
            </a:r>
            <a:r>
              <a:rPr lang="en-US" dirty="0" smtClean="0"/>
              <a:t>(v)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Every node on a path labeled with a different variable</a:t>
            </a:r>
          </a:p>
          <a:p>
            <a:endParaRPr lang="en-US" dirty="0" smtClean="0"/>
          </a:p>
          <a:p>
            <a:r>
              <a:rPr lang="en-US" dirty="0" smtClean="0"/>
              <a:t>Internal node v has two children: low(v) and high(v)</a:t>
            </a:r>
          </a:p>
          <a:p>
            <a:endParaRPr lang="en-US" dirty="0" smtClean="0"/>
          </a:p>
          <a:p>
            <a:r>
              <a:rPr lang="en-US" dirty="0" smtClean="0"/>
              <a:t>Each path corresponds to a (partial) truth assignment to variables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Assign 0 to </a:t>
            </a:r>
            <a:r>
              <a:rPr lang="en-US" dirty="0" err="1" smtClean="0"/>
              <a:t>var</a:t>
            </a:r>
            <a:r>
              <a:rPr lang="en-US" dirty="0" smtClean="0"/>
              <a:t>(v) if low(v) is in the path, and 1 if high(v) is in the path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dirty="0" smtClean="0"/>
              <a:t>Value of a leaf is determined by: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Constructing the truth assignment for the path leading to it from the root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Looking up the truth table with this truth assignment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Binary Decision Tree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524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2286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6248400" y="2286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066800" y="3200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352800" y="3200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7200" y="4419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447800" y="4419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286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858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2192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6764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6" name="Straight Arrow Connector 15"/>
          <p:cNvCxnSpPr>
            <a:stCxn id="9" idx="4"/>
            <a:endCxn id="11" idx="0"/>
          </p:cNvCxnSpPr>
          <p:nvPr/>
        </p:nvCxnSpPr>
        <p:spPr bwMode="auto">
          <a:xfrm rot="5400000">
            <a:off x="3429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9" idx="4"/>
            <a:endCxn id="12" idx="0"/>
          </p:cNvCxnSpPr>
          <p:nvPr/>
        </p:nvCxnSpPr>
        <p:spPr bwMode="auto">
          <a:xfrm rot="16200000" flipH="1">
            <a:off x="5715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rot="5400000">
            <a:off x="13716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rot="16200000" flipH="1">
            <a:off x="16002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4"/>
            <a:endCxn id="9" idx="0"/>
          </p:cNvCxnSpPr>
          <p:nvPr/>
        </p:nvCxnSpPr>
        <p:spPr bwMode="auto">
          <a:xfrm rot="5400000">
            <a:off x="533400" y="3695700"/>
            <a:ext cx="8382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7" idx="4"/>
            <a:endCxn id="10" idx="0"/>
          </p:cNvCxnSpPr>
          <p:nvPr/>
        </p:nvCxnSpPr>
        <p:spPr bwMode="auto">
          <a:xfrm rot="16200000" flipH="1">
            <a:off x="1028700" y="3810000"/>
            <a:ext cx="8382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2514600" y="4419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3505200" y="4419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22860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27432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32766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37338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34" name="Straight Arrow Connector 33"/>
          <p:cNvCxnSpPr>
            <a:stCxn id="28" idx="4"/>
            <a:endCxn id="30" idx="0"/>
          </p:cNvCxnSpPr>
          <p:nvPr/>
        </p:nvCxnSpPr>
        <p:spPr bwMode="auto">
          <a:xfrm rot="5400000">
            <a:off x="24003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>
            <a:stCxn id="28" idx="4"/>
            <a:endCxn id="31" idx="0"/>
          </p:cNvCxnSpPr>
          <p:nvPr/>
        </p:nvCxnSpPr>
        <p:spPr bwMode="auto">
          <a:xfrm rot="16200000" flipH="1">
            <a:off x="26289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rot="5400000">
            <a:off x="34290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rot="16200000" flipH="1">
            <a:off x="36576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8" idx="4"/>
            <a:endCxn id="28" idx="0"/>
          </p:cNvCxnSpPr>
          <p:nvPr/>
        </p:nvCxnSpPr>
        <p:spPr bwMode="auto">
          <a:xfrm rot="5400000">
            <a:off x="2705100" y="3581400"/>
            <a:ext cx="838201" cy="838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8" idx="4"/>
            <a:endCxn id="29" idx="0"/>
          </p:cNvCxnSpPr>
          <p:nvPr/>
        </p:nvCxnSpPr>
        <p:spPr bwMode="auto">
          <a:xfrm rot="16200000" flipH="1">
            <a:off x="3200400" y="3924300"/>
            <a:ext cx="838201" cy="152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5257800" y="3200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543800" y="3200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5029200" y="4419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6019800" y="4419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48006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52578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57912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62484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51" name="Straight Arrow Connector 50"/>
          <p:cNvCxnSpPr>
            <a:stCxn id="45" idx="4"/>
            <a:endCxn id="47" idx="0"/>
          </p:cNvCxnSpPr>
          <p:nvPr/>
        </p:nvCxnSpPr>
        <p:spPr bwMode="auto">
          <a:xfrm rot="5400000">
            <a:off x="49149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>
            <a:stCxn id="45" idx="4"/>
            <a:endCxn id="48" idx="0"/>
          </p:cNvCxnSpPr>
          <p:nvPr/>
        </p:nvCxnSpPr>
        <p:spPr bwMode="auto">
          <a:xfrm rot="16200000" flipH="1">
            <a:off x="51435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 rot="5400000">
            <a:off x="59436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 rot="16200000" flipH="1">
            <a:off x="61722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43" idx="4"/>
            <a:endCxn id="45" idx="0"/>
          </p:cNvCxnSpPr>
          <p:nvPr/>
        </p:nvCxnSpPr>
        <p:spPr bwMode="auto">
          <a:xfrm rot="5400000">
            <a:off x="4914900" y="3886200"/>
            <a:ext cx="8382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Straight Arrow Connector 55"/>
          <p:cNvCxnSpPr>
            <a:stCxn id="43" idx="4"/>
            <a:endCxn id="46" idx="0"/>
          </p:cNvCxnSpPr>
          <p:nvPr/>
        </p:nvCxnSpPr>
        <p:spPr bwMode="auto">
          <a:xfrm rot="16200000" flipH="1">
            <a:off x="5410200" y="3619500"/>
            <a:ext cx="838200" cy="76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Oval 56"/>
          <p:cNvSpPr/>
          <p:nvPr/>
        </p:nvSpPr>
        <p:spPr bwMode="auto">
          <a:xfrm>
            <a:off x="7086600" y="4419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8229600" y="4419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68580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73152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80010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2" name="Oval 61"/>
          <p:cNvSpPr/>
          <p:nvPr/>
        </p:nvSpPr>
        <p:spPr bwMode="auto">
          <a:xfrm>
            <a:off x="84582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63" name="Straight Arrow Connector 62"/>
          <p:cNvCxnSpPr>
            <a:stCxn id="57" idx="4"/>
            <a:endCxn id="59" idx="0"/>
          </p:cNvCxnSpPr>
          <p:nvPr/>
        </p:nvCxnSpPr>
        <p:spPr bwMode="auto">
          <a:xfrm rot="5400000">
            <a:off x="69723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7" idx="4"/>
            <a:endCxn id="60" idx="0"/>
          </p:cNvCxnSpPr>
          <p:nvPr/>
        </p:nvCxnSpPr>
        <p:spPr bwMode="auto">
          <a:xfrm rot="16200000" flipH="1">
            <a:off x="72009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/>
          <p:nvPr/>
        </p:nvCxnSpPr>
        <p:spPr bwMode="auto">
          <a:xfrm rot="5400000">
            <a:off x="81534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 rot="16200000" flipH="1">
            <a:off x="83820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4" idx="4"/>
            <a:endCxn id="57" idx="0"/>
          </p:cNvCxnSpPr>
          <p:nvPr/>
        </p:nvCxnSpPr>
        <p:spPr bwMode="auto">
          <a:xfrm rot="5400000">
            <a:off x="7086600" y="3771900"/>
            <a:ext cx="838201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4" idx="4"/>
            <a:endCxn id="58" idx="0"/>
          </p:cNvCxnSpPr>
          <p:nvPr/>
        </p:nvCxnSpPr>
        <p:spPr bwMode="auto">
          <a:xfrm rot="16200000" flipH="1">
            <a:off x="7658100" y="36576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7" idx="7"/>
          </p:cNvCxnSpPr>
          <p:nvPr/>
        </p:nvCxnSpPr>
        <p:spPr bwMode="auto">
          <a:xfrm rot="5400000">
            <a:off x="1601554" y="24574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" idx="4"/>
            <a:endCxn id="8" idx="1"/>
          </p:cNvCxnSpPr>
          <p:nvPr/>
        </p:nvCxnSpPr>
        <p:spPr bwMode="auto">
          <a:xfrm rot="16200000" flipH="1">
            <a:off x="2609850" y="24574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endCxn id="43" idx="7"/>
          </p:cNvCxnSpPr>
          <p:nvPr/>
        </p:nvCxnSpPr>
        <p:spPr bwMode="auto">
          <a:xfrm rot="10800000" flipV="1">
            <a:off x="5583004" y="2667000"/>
            <a:ext cx="8939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endCxn id="44" idx="1"/>
          </p:cNvCxnSpPr>
          <p:nvPr/>
        </p:nvCxnSpPr>
        <p:spPr bwMode="auto">
          <a:xfrm>
            <a:off x="6477000" y="26670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12954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4" idx="4"/>
            <a:endCxn id="6" idx="2"/>
          </p:cNvCxnSpPr>
          <p:nvPr/>
        </p:nvCxnSpPr>
        <p:spPr bwMode="auto">
          <a:xfrm rot="16200000" flipH="1">
            <a:off x="5029200" y="12573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3254066" y="1809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1600200" y="2571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609600" y="3714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152400" y="47244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762000" y="47244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1425266" y="37338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1806266" y="47244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1196666" y="47244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2" name="Rounded Rectangular Callout 81"/>
          <p:cNvSpPr/>
          <p:nvPr/>
        </p:nvSpPr>
        <p:spPr bwMode="auto">
          <a:xfrm>
            <a:off x="2286000" y="1143000"/>
            <a:ext cx="457200" cy="457200"/>
          </a:xfrm>
          <a:prstGeom prst="wedgeRoundRectCallout">
            <a:avLst>
              <a:gd name="adj1" fmla="val 360501"/>
              <a:gd name="adj2" fmla="val 72888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v</a:t>
            </a:r>
          </a:p>
        </p:txBody>
      </p:sp>
      <p:sp>
        <p:nvSpPr>
          <p:cNvPr id="83" name="Rounded Rectangular Callout 82"/>
          <p:cNvSpPr/>
          <p:nvPr/>
        </p:nvSpPr>
        <p:spPr bwMode="auto">
          <a:xfrm>
            <a:off x="381000" y="1600200"/>
            <a:ext cx="990600" cy="533400"/>
          </a:xfrm>
          <a:prstGeom prst="wedgeRoundRectCallout">
            <a:avLst>
              <a:gd name="adj1" fmla="val 134040"/>
              <a:gd name="adj2" fmla="val 88888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l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ow(v)</a:t>
            </a:r>
          </a:p>
        </p:txBody>
      </p:sp>
      <p:sp>
        <p:nvSpPr>
          <p:cNvPr id="84" name="Rounded Rectangular Callout 83"/>
          <p:cNvSpPr/>
          <p:nvPr/>
        </p:nvSpPr>
        <p:spPr bwMode="auto">
          <a:xfrm>
            <a:off x="7620000" y="1371600"/>
            <a:ext cx="990600" cy="533400"/>
          </a:xfrm>
          <a:prstGeom prst="wedgeRoundRectCallout">
            <a:avLst>
              <a:gd name="adj1" fmla="val -153960"/>
              <a:gd name="adj2" fmla="val 132317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high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(v)</a:t>
            </a:r>
          </a:p>
        </p:txBody>
      </p:sp>
      <p:sp>
        <p:nvSpPr>
          <p:cNvPr id="86" name="Rounded Rectangular Callout 85"/>
          <p:cNvSpPr/>
          <p:nvPr/>
        </p:nvSpPr>
        <p:spPr bwMode="auto">
          <a:xfrm>
            <a:off x="5867400" y="914400"/>
            <a:ext cx="1371600" cy="457200"/>
          </a:xfrm>
          <a:prstGeom prst="wedgeRoundRectCallout">
            <a:avLst>
              <a:gd name="adj1" fmla="val -139943"/>
              <a:gd name="adj2" fmla="val 110221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v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ar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(v) = </a:t>
            </a:r>
            <a:r>
              <a:rPr kumimoji="0" lang="en-US" sz="2000" b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a</a:t>
            </a:r>
            <a:r>
              <a:rPr kumimoji="0" lang="en-US" sz="20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84" grpId="0" animBg="1"/>
      <p:bldP spid="8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DISPLAYSOURCE" val="\documentclass{article}\pagestyle{empty}&#10;\begin{document}&#10;&#10;\end{document}&#10;"/>
  <p:tag name="EMBEDFONTS" val="1"/>
  <p:tag name="FIRSTCHAKI@GPOQGTZZRCIJINPU" val="4256"/>
  <p:tag name="FIRSTCHAKI@BJPTXTYZTFGJKKTU" val="4268"/>
</p:tagLst>
</file>

<file path=ppt/theme/theme1.xml><?xml version="1.0" encoding="utf-8"?>
<a:theme xmlns:a="http://schemas.openxmlformats.org/drawingml/2006/main" name="presentation-fullcolo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66FF"/>
      </a:accent1>
      <a:accent2>
        <a:srgbClr val="9933FF"/>
      </a:accent2>
      <a:accent3>
        <a:srgbClr val="FFFFFF"/>
      </a:accent3>
      <a:accent4>
        <a:srgbClr val="000000"/>
      </a:accent4>
      <a:accent5>
        <a:srgbClr val="AAB8FF"/>
      </a:accent5>
      <a:accent6>
        <a:srgbClr val="8A2DE7"/>
      </a:accent6>
      <a:hlink>
        <a:srgbClr val="3C4F82"/>
      </a:hlink>
      <a:folHlink>
        <a:srgbClr val="33CC33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5CA1FB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5CA1FB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66FF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C4F82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presentation-fullcolor</Template>
  <TotalTime>2392</TotalTime>
  <Words>2409</Words>
  <Application>Microsoft Office PowerPoint</Application>
  <PresentationFormat>On-screen Show (4:3)</PresentationFormat>
  <Paragraphs>1450</Paragraphs>
  <Slides>53</Slides>
  <Notes>41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53</vt:i4>
      </vt:variant>
    </vt:vector>
  </HeadingPairs>
  <TitlesOfParts>
    <vt:vector size="61" baseType="lpstr">
      <vt:lpstr>Arial</vt:lpstr>
      <vt:lpstr>ＭＳ Ｐゴシック</vt:lpstr>
      <vt:lpstr>cmsy10</vt:lpstr>
      <vt:lpstr>Times</vt:lpstr>
      <vt:lpstr>Calibri</vt:lpstr>
      <vt:lpstr>Times New Roman</vt:lpstr>
      <vt:lpstr>presentation-fullcolor</vt:lpstr>
      <vt:lpstr>Custom Design</vt:lpstr>
      <vt:lpstr>Binary Decision Diagrams Part 1</vt:lpstr>
      <vt:lpstr>BDDs in a nutshell</vt:lpstr>
      <vt:lpstr>Running Example: Comparator</vt:lpstr>
      <vt:lpstr>Conjunctive Normal Form</vt:lpstr>
      <vt:lpstr>Truth Table (1)</vt:lpstr>
      <vt:lpstr>Truth Table (2)</vt:lpstr>
      <vt:lpstr>Representing a Truth Table using a Graph</vt:lpstr>
      <vt:lpstr>Binary Decision Tree: Formal Definition</vt:lpstr>
      <vt:lpstr>Binary Decision Tree</vt:lpstr>
      <vt:lpstr>Binary Decision Tree</vt:lpstr>
      <vt:lpstr>Binary Decision Tree</vt:lpstr>
      <vt:lpstr>Binary Decision Tree</vt:lpstr>
      <vt:lpstr>Binary Decision Tree</vt:lpstr>
      <vt:lpstr>Binary Decision Tree (BDT)</vt:lpstr>
      <vt:lpstr>Reduced Ordered BDD</vt:lpstr>
      <vt:lpstr>OBDT to ROBDD</vt:lpstr>
      <vt:lpstr>OBDT to ROBDD</vt:lpstr>
      <vt:lpstr>OBDT to ROBDD</vt:lpstr>
      <vt:lpstr>OBDT to ROBDD</vt:lpstr>
      <vt:lpstr>OBDT to ROBDD</vt:lpstr>
      <vt:lpstr>OBDT to ROBDD</vt:lpstr>
      <vt:lpstr>OBDT to ROBDD</vt:lpstr>
      <vt:lpstr>OBDT to ROBDD</vt:lpstr>
      <vt:lpstr>OBDT to ROBDD</vt:lpstr>
      <vt:lpstr>OBDT to ROBDD</vt:lpstr>
      <vt:lpstr>OBDT to ROBDD</vt:lpstr>
      <vt:lpstr>OBDT to ROBDD</vt:lpstr>
      <vt:lpstr>OBDT to ROBDD</vt:lpstr>
      <vt:lpstr>OBDT to ROBDD</vt:lpstr>
      <vt:lpstr>OBDT to ROBDD</vt:lpstr>
      <vt:lpstr>OBDT to ROBDD</vt:lpstr>
      <vt:lpstr>OBDT to ROBDD</vt:lpstr>
      <vt:lpstr>OBDT to ROBDD</vt:lpstr>
      <vt:lpstr>OBDT to ROBDD</vt:lpstr>
      <vt:lpstr>OBDT to ROBDD</vt:lpstr>
      <vt:lpstr>OBDT to ROBDD</vt:lpstr>
      <vt:lpstr>OBDT to ROBDD</vt:lpstr>
      <vt:lpstr>ROBDD (a.k.a. BDD) Summary</vt:lpstr>
      <vt:lpstr>ROBDD (a.k.a. BDD) Summary</vt:lpstr>
      <vt:lpstr>ROBDD (a.k.a. BDD) Summary</vt:lpstr>
      <vt:lpstr>ROBDD (a.k.a. BDD) Summary</vt:lpstr>
      <vt:lpstr>ROBDD and variable ordering</vt:lpstr>
      <vt:lpstr>ROBDD and variable ordering</vt:lpstr>
      <vt:lpstr>ROBDD and variable ordering</vt:lpstr>
      <vt:lpstr>ROBDD and variable ordering</vt:lpstr>
      <vt:lpstr>ROBDD and variable ordering</vt:lpstr>
      <vt:lpstr>ROBDD and variable ordering</vt:lpstr>
      <vt:lpstr>ROBDD and variable ordering</vt:lpstr>
      <vt:lpstr>ROBDD and variable ordering</vt:lpstr>
      <vt:lpstr>ROBDD and variable ordering</vt:lpstr>
      <vt:lpstr>ROBDD and variable ordering</vt:lpstr>
      <vt:lpstr>Next Class</vt:lpstr>
      <vt:lpstr>Questions?</vt:lpstr>
    </vt:vector>
  </TitlesOfParts>
  <Company>Software Engineering Institute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SEI Presentation (Full Color): Preformatted Design and Template Items </dc:title>
  <dc:creator>Sagar Chaki</dc:creator>
  <cp:lastModifiedBy>Sagar Chaki</cp:lastModifiedBy>
  <cp:revision>498</cp:revision>
  <cp:lastPrinted>2006-06-21T20:45:34Z</cp:lastPrinted>
  <dcterms:created xsi:type="dcterms:W3CDTF">2011-08-15T14:20:31Z</dcterms:created>
  <dcterms:modified xsi:type="dcterms:W3CDTF">2011-09-14T20:48:35Z</dcterms:modified>
</cp:coreProperties>
</file>