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59" r:id="rId3"/>
    <p:sldId id="2202" r:id="rId4"/>
    <p:sldId id="261" r:id="rId5"/>
    <p:sldId id="2208" r:id="rId6"/>
    <p:sldId id="2183" r:id="rId7"/>
    <p:sldId id="2189" r:id="rId8"/>
    <p:sldId id="2190" r:id="rId9"/>
    <p:sldId id="266" r:id="rId10"/>
    <p:sldId id="268" r:id="rId11"/>
    <p:sldId id="2198" r:id="rId12"/>
    <p:sldId id="2185" r:id="rId13"/>
    <p:sldId id="2212" r:id="rId14"/>
    <p:sldId id="2191" r:id="rId15"/>
    <p:sldId id="2209" r:id="rId16"/>
    <p:sldId id="2210" r:id="rId17"/>
    <p:sldId id="2213" r:id="rId18"/>
    <p:sldId id="2204" r:id="rId19"/>
  </p:sldIdLst>
  <p:sldSz cx="12192000" cy="6858000"/>
  <p:notesSz cx="6858000" cy="106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2600"/>
    <a:srgbClr val="AB1500"/>
    <a:srgbClr val="FF4C00"/>
    <a:srgbClr val="D81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37"/>
    <p:restoredTop sz="89643"/>
  </p:normalViewPr>
  <p:slideViewPr>
    <p:cSldViewPr snapToGrid="0" snapToObjects="1">
      <p:cViewPr varScale="1">
        <p:scale>
          <a:sx n="85" d="100"/>
          <a:sy n="85" d="100"/>
        </p:scale>
        <p:origin x="1176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356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/Users/mengjia/Dropbox/papers/invisispec/poster_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Sheet1!$H$3</c:f>
              <c:strCache>
                <c:ptCount val="1"/>
                <c:pt idx="0">
                  <c:v>Base</c:v>
                </c:pt>
              </c:strCache>
            </c:strRef>
          </c:tx>
          <c:spPr>
            <a:solidFill>
              <a:srgbClr val="5B9BD5">
                <a:lumMod val="40000"/>
                <a:lumOff val="60000"/>
              </a:srgbClr>
            </a:solidFill>
            <a:ln w="28575">
              <a:solidFill>
                <a:schemeClr val="tx1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Sheet1!$I$2</c:f>
              <c:strCache>
                <c:ptCount val="1"/>
                <c:pt idx="0">
                  <c:v>average</c:v>
                </c:pt>
              </c:strCache>
            </c:strRef>
          </c:cat>
          <c:val>
            <c:numRef>
              <c:f>Sheet1!$I$3</c:f>
              <c:numCache>
                <c:formatCode>0.00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74-114E-974F-C5E73D486BCE}"/>
            </c:ext>
          </c:extLst>
        </c:ser>
        <c:ser>
          <c:idx val="1"/>
          <c:order val="1"/>
          <c:tx>
            <c:strRef>
              <c:f>Sheet1!$H$4</c:f>
              <c:strCache>
                <c:ptCount val="1"/>
                <c:pt idx="0">
                  <c:v>Fe-Sp</c:v>
                </c:pt>
              </c:strCache>
            </c:strRef>
          </c:tx>
          <c:spPr>
            <a:solidFill>
              <a:srgbClr val="5B9BD5">
                <a:lumMod val="40000"/>
                <a:lumOff val="60000"/>
              </a:srgbClr>
            </a:solidFill>
            <a:ln w="28575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Sheet1!$I$2</c:f>
              <c:strCache>
                <c:ptCount val="1"/>
                <c:pt idx="0">
                  <c:v>average</c:v>
                </c:pt>
              </c:strCache>
            </c:strRef>
          </c:cat>
          <c:val>
            <c:numRef>
              <c:f>Sheet1!$I$4</c:f>
              <c:numCache>
                <c:formatCode>0.00</c:formatCode>
                <c:ptCount val="1"/>
                <c:pt idx="0">
                  <c:v>1.74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74-114E-974F-C5E73D486BCE}"/>
            </c:ext>
          </c:extLst>
        </c:ser>
        <c:ser>
          <c:idx val="2"/>
          <c:order val="2"/>
          <c:tx>
            <c:strRef>
              <c:f>Sheet1!$H$5</c:f>
              <c:strCache>
                <c:ptCount val="1"/>
                <c:pt idx="0">
                  <c:v>IS-Sp</c:v>
                </c:pt>
              </c:strCache>
            </c:strRef>
          </c:tx>
          <c:spPr>
            <a:solidFill>
              <a:srgbClr val="5B9BD5">
                <a:lumMod val="40000"/>
                <a:lumOff val="60000"/>
              </a:srgbClr>
            </a:solidFill>
            <a:ln w="28575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Sheet1!$I$2</c:f>
              <c:strCache>
                <c:ptCount val="1"/>
                <c:pt idx="0">
                  <c:v>average</c:v>
                </c:pt>
              </c:strCache>
            </c:strRef>
          </c:cat>
          <c:val>
            <c:numRef>
              <c:f>Sheet1!$I$5</c:f>
              <c:numCache>
                <c:formatCode>0.00</c:formatCode>
                <c:ptCount val="1"/>
                <c:pt idx="0">
                  <c:v>1.21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74-114E-974F-C5E73D486BCE}"/>
            </c:ext>
          </c:extLst>
        </c:ser>
        <c:ser>
          <c:idx val="3"/>
          <c:order val="3"/>
          <c:tx>
            <c:strRef>
              <c:f>Sheet1!$H$6</c:f>
              <c:strCache>
                <c:ptCount val="1"/>
                <c:pt idx="0">
                  <c:v>Fe-Fu</c:v>
                </c:pt>
              </c:strCache>
            </c:strRef>
          </c:tx>
          <c:spPr>
            <a:solidFill>
              <a:srgbClr val="5B9BD5">
                <a:lumMod val="40000"/>
                <a:lumOff val="60000"/>
              </a:srgbClr>
            </a:solidFill>
            <a:ln w="28575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Sheet1!$I$2</c:f>
              <c:strCache>
                <c:ptCount val="1"/>
                <c:pt idx="0">
                  <c:v>average</c:v>
                </c:pt>
              </c:strCache>
            </c:strRef>
          </c:cat>
          <c:val>
            <c:numRef>
              <c:f>Sheet1!$I$6</c:f>
              <c:numCache>
                <c:formatCode>0.00</c:formatCode>
                <c:ptCount val="1"/>
                <c:pt idx="0">
                  <c:v>3.08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74-114E-974F-C5E73D486BCE}"/>
            </c:ext>
          </c:extLst>
        </c:ser>
        <c:ser>
          <c:idx val="4"/>
          <c:order val="4"/>
          <c:tx>
            <c:strRef>
              <c:f>Sheet1!$H$7</c:f>
              <c:strCache>
                <c:ptCount val="1"/>
                <c:pt idx="0">
                  <c:v>IS-Fu</c:v>
                </c:pt>
              </c:strCache>
            </c:strRef>
          </c:tx>
          <c:spPr>
            <a:solidFill>
              <a:srgbClr val="5B9BD5">
                <a:lumMod val="40000"/>
                <a:lumOff val="60000"/>
              </a:srgbClr>
            </a:solidFill>
            <a:ln w="28575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Sheet1!$I$2</c:f>
              <c:strCache>
                <c:ptCount val="1"/>
                <c:pt idx="0">
                  <c:v>average</c:v>
                </c:pt>
              </c:strCache>
            </c:strRef>
          </c:cat>
          <c:val>
            <c:numRef>
              <c:f>Sheet1!$I$7</c:f>
              <c:numCache>
                <c:formatCode>0.00</c:formatCode>
                <c:ptCount val="1"/>
                <c:pt idx="0">
                  <c:v>1.72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74-114E-974F-C5E73D486B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315567"/>
        <c:axId val="79317247"/>
      </c:barChart>
      <c:catAx>
        <c:axId val="7931556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9317247"/>
        <c:crosses val="autoZero"/>
        <c:auto val="1"/>
        <c:lblAlgn val="ctr"/>
        <c:lblOffset val="100"/>
        <c:noMultiLvlLbl val="0"/>
      </c:catAx>
      <c:valAx>
        <c:axId val="79317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3155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/>
    </cs:fontRef>
    <cs:defRPr sz="1000" kern="1200"/>
  </cs:axisTitle>
  <cs:categoryAxis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9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/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/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/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/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/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09ED1-4D50-1849-B0F4-34F4614B2B92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1EB4C-F575-2B4C-A460-7B9802AF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3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1EB4C-F575-2B4C-A460-7B9802AFC7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1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1EB4C-F575-2B4C-A460-7B9802AFC7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911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1EB4C-F575-2B4C-A460-7B9802AFC7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84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1EB4C-F575-2B4C-A460-7B9802AFC7F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13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1EB4C-F575-2B4C-A460-7B9802AFC7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373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err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1EB4C-F575-2B4C-A460-7B9802AFC7F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17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1EB4C-F575-2B4C-A460-7B9802AFC7F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093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1EB4C-F575-2B4C-A460-7B9802AFC7F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2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1EB4C-F575-2B4C-A460-7B9802AFC7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87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1EB4C-F575-2B4C-A460-7B9802AFC7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18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1EB4C-F575-2B4C-A460-7B9802AFC7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43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1EB4C-F575-2B4C-A460-7B9802AFC7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54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1EB4C-F575-2B4C-A460-7B9802AFC7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31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1EB4C-F575-2B4C-A460-7B9802AFC7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72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1EB4C-F575-2B4C-A460-7B9802AFC7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55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1EB4C-F575-2B4C-A460-7B9802AFC7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4"/>
            <a:ext cx="10464800" cy="1927225"/>
          </a:xfrm>
        </p:spPr>
        <p:txBody>
          <a:bodyPr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5400" b="1" kern="1200" cap="none" spc="-100" baseline="0" dirty="0">
                <a:solidFill>
                  <a:srgbClr val="C00000"/>
                </a:solidFill>
                <a:latin typeface="+mj-lt"/>
                <a:ea typeface="Palatino" pitchFamily="2" charset="77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9600" y="3499801"/>
            <a:ext cx="8534400" cy="1752600"/>
          </a:xfrm>
        </p:spPr>
        <p:txBody>
          <a:bodyPr/>
          <a:lstStyle>
            <a:lvl1pPr marL="0" indent="0" algn="ctr">
              <a:buNone/>
              <a:defRPr lang="en-US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CC0085FF-C1C2-704A-BB73-EA06F8F7B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MICRO’18</a:t>
            </a:r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4CAD60DE-1818-844E-B9FB-A3945B1F7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InvisiSpec: Making Speculative Execution Invisible in the Cache Hierarchy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C053ED12-9E19-084C-9347-5523151D3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F0D4-831A-4743-80FE-CE6E2D8E7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47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601815"/>
          </a:xfrm>
        </p:spPr>
        <p:txBody>
          <a:bodyPr/>
          <a:lstStyle>
            <a:lvl1pPr marL="182880" indent="-274320">
              <a:buFont typeface="Courier New" panose="02070309020205020404" pitchFamily="49" charset="0"/>
              <a:buChar char="o"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92D17E-8BE3-0D41-8B6A-A6E4BA8CB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MICRO’18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12112E-0F05-8B4F-8CCC-6065E99BD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InvisiSpec: Making Speculative Execution Invisible in the Cache Hierarchy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4AA80E-4161-9447-8FBC-4CBE36112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C8DDF0D4-831A-4743-80FE-CE6E2D8E7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2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1063489"/>
            <a:ext cx="10363200" cy="2200275"/>
          </a:xfrm>
        </p:spPr>
        <p:txBody>
          <a:bodyPr anchor="b">
            <a:normAutofit/>
          </a:bodyPr>
          <a:lstStyle>
            <a:lvl1pPr algn="l">
              <a:defRPr sz="4000" b="1" cap="none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28156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InvisiSpec: Making Speculative Execution Invisible in the Cache Hierarchy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69600" y="0"/>
            <a:ext cx="1422400" cy="329184"/>
          </a:xfrm>
        </p:spPr>
        <p:txBody>
          <a:bodyPr/>
          <a:lstStyle>
            <a:lvl1pPr algn="r">
              <a:defRPr/>
            </a:lvl1pPr>
          </a:lstStyle>
          <a:p>
            <a:fld id="{C8DDF0D4-831A-4743-80FE-CE6E2D8E74C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330072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FCCFF-73F8-F94E-9569-C9764CB87EA0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MICRO’18</a:t>
            </a:r>
          </a:p>
        </p:txBody>
      </p:sp>
    </p:spTree>
    <p:extLst>
      <p:ext uri="{BB962C8B-B14F-4D97-AF65-F5344CB8AC3E}">
        <p14:creationId xmlns:p14="http://schemas.microsoft.com/office/powerpoint/2010/main" val="39630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541918"/>
          </a:xfrm>
        </p:spPr>
        <p:txBody>
          <a:bodyPr>
            <a:normAutofit/>
          </a:bodyPr>
          <a:lstStyle>
            <a:lvl1pPr marL="182880" indent="-274320">
              <a:buFont typeface="Courier New" panose="02070309020205020404" pitchFamily="49" charset="0"/>
              <a:buChar char="o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541918"/>
          </a:xfrm>
        </p:spPr>
        <p:txBody>
          <a:bodyPr>
            <a:normAutofit/>
          </a:bodyPr>
          <a:lstStyle>
            <a:lvl1pPr marL="182880" indent="-274320">
              <a:buFont typeface="Courier New" panose="02070309020205020404" pitchFamily="49" charset="0"/>
              <a:buChar char="o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InvisiSpec: Making Speculative Execution Invisible in the Cache Hierarchy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F0D4-831A-4743-80FE-CE6E2D8E74C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EBD3D-73FB-8C4E-AF7B-25B285C60E7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MICRO’18</a:t>
            </a:r>
          </a:p>
        </p:txBody>
      </p:sp>
    </p:spTree>
    <p:extLst>
      <p:ext uri="{BB962C8B-B14F-4D97-AF65-F5344CB8AC3E}">
        <p14:creationId xmlns:p14="http://schemas.microsoft.com/office/powerpoint/2010/main" val="359683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InvisiSpec: Making Speculative Execution Invisible in the Cache Hierarchy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F0D4-831A-4743-80FE-CE6E2D8E74C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732E82-9A0C-524E-AC43-719852581A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MICRO’18</a:t>
            </a:r>
          </a:p>
        </p:txBody>
      </p:sp>
    </p:spTree>
    <p:extLst>
      <p:ext uri="{BB962C8B-B14F-4D97-AF65-F5344CB8AC3E}">
        <p14:creationId xmlns:p14="http://schemas.microsoft.com/office/powerpoint/2010/main" val="304686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487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23324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InvisiSpec: Making Speculative Execution Invisible in the Cache Hierarchy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8DDF0D4-831A-4743-80FE-CE6E2D8E74CF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88D2EAC-72BB-8340-9B57-2F2CBDD7BA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41" y="6338939"/>
            <a:ext cx="1926879" cy="335109"/>
          </a:xfrm>
          <a:prstGeom prst="rect">
            <a:avLst/>
          </a:prstGeom>
        </p:spPr>
      </p:pic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9AF747C-CDFB-A945-B414-EFE5C18303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9341" y="503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MICRO’18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E0CB3BB-A452-674C-811A-F9E43DD578E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9808817" y="6275008"/>
            <a:ext cx="2224156" cy="39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09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jyan0720/InvisiSpec-1.0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tiff"/><Relationship Id="rId4" Type="http://schemas.openxmlformats.org/officeDocument/2006/relationships/image" Target="../media/image5.tif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175E2-C045-E845-AD35-CA436FA6A1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err="1"/>
              <a:t>InvisiSpec</a:t>
            </a:r>
            <a:r>
              <a:rPr lang="en-US" sz="4400" dirty="0"/>
              <a:t>: Making Speculative Execution Invisible in the Cache Hierarchy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0F1C0A-DDEF-934A-9981-B844A12556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0590" y="3515299"/>
            <a:ext cx="9872419" cy="2591033"/>
          </a:xfrm>
        </p:spPr>
        <p:txBody>
          <a:bodyPr>
            <a:normAutofit/>
          </a:bodyPr>
          <a:lstStyle/>
          <a:p>
            <a:r>
              <a:rPr lang="en-US" dirty="0" err="1"/>
              <a:t>Mengjia</a:t>
            </a:r>
            <a:r>
              <a:rPr lang="en-US" dirty="0"/>
              <a:t> Yan† , Jiho Choi† , </a:t>
            </a:r>
            <a:r>
              <a:rPr lang="en-US" dirty="0" err="1"/>
              <a:t>Dimitrios</a:t>
            </a:r>
            <a:r>
              <a:rPr lang="en-US" dirty="0"/>
              <a:t> </a:t>
            </a:r>
            <a:r>
              <a:rPr lang="en-US" dirty="0" err="1"/>
              <a:t>Skarlatos</a:t>
            </a:r>
            <a:r>
              <a:rPr lang="en-US" dirty="0"/>
              <a:t>,</a:t>
            </a:r>
          </a:p>
          <a:p>
            <a:r>
              <a:rPr lang="en-US" dirty="0"/>
              <a:t>Adam Morrison∗, Christopher W. Fletcher, and </a:t>
            </a:r>
            <a:r>
              <a:rPr lang="en-US" dirty="0" err="1"/>
              <a:t>Josep</a:t>
            </a:r>
            <a:r>
              <a:rPr lang="en-US" dirty="0"/>
              <a:t> </a:t>
            </a:r>
            <a:r>
              <a:rPr lang="en-US" dirty="0" err="1"/>
              <a:t>Torrellas</a:t>
            </a:r>
            <a:endParaRPr lang="en-US" dirty="0"/>
          </a:p>
          <a:p>
            <a:endParaRPr lang="en-US" sz="1600" dirty="0"/>
          </a:p>
          <a:p>
            <a:r>
              <a:rPr lang="en-US" dirty="0"/>
              <a:t>University of Illinois at Urbana-Champaign       ∗Tel Aviv University</a:t>
            </a:r>
          </a:p>
          <a:p>
            <a:endParaRPr lang="en-US" dirty="0"/>
          </a:p>
          <a:p>
            <a:r>
              <a:rPr lang="en-US" sz="2000" dirty="0"/>
              <a:t>†Authors contributed equally to this work.</a:t>
            </a:r>
          </a:p>
        </p:txBody>
      </p:sp>
    </p:spTree>
    <p:extLst>
      <p:ext uri="{BB962C8B-B14F-4D97-AF65-F5344CB8AC3E}">
        <p14:creationId xmlns:p14="http://schemas.microsoft.com/office/powerpoint/2010/main" val="1257141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81A48-1645-9A4E-BFEA-2EAE09F47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Safe Loads Visible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C2D44-BB5E-2141-86BF-6D1475787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842395"/>
            <a:ext cx="10972800" cy="1111803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/>
              <a:t>Make the load visible: HW issues a normal request (which changes the caches)</a:t>
            </a:r>
          </a:p>
          <a:p>
            <a:pPr marL="342900" indent="-342900"/>
            <a:r>
              <a:rPr lang="en-US" dirty="0"/>
              <a:t>While in the window of invisibility, processor does not receive invalidations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D5530-E291-FF46-A71B-AC971098E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MICRO’18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9C30E-7FBE-144A-A212-C59A9581E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InvisiSpec: Making Speculative Execution Invisible in the Cache Hierarchy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B9369-ED36-9048-82D7-83177B3CC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F0D4-831A-4743-80FE-CE6E2D8E74CF}" type="slidenum">
              <a:rPr lang="en-US" smtClean="0"/>
              <a:t>10</a:t>
            </a:fld>
            <a:endParaRPr lang="en-US"/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D8457384-BC6C-034A-A78B-EE1F39C8F025}"/>
              </a:ext>
            </a:extLst>
          </p:cNvPr>
          <p:cNvSpPr/>
          <p:nvPr/>
        </p:nvSpPr>
        <p:spPr>
          <a:xfrm rot="16200000">
            <a:off x="5025484" y="-11703"/>
            <a:ext cx="609824" cy="7589201"/>
          </a:xfrm>
          <a:prstGeom prst="leftBrace">
            <a:avLst>
              <a:gd name="adj1" fmla="val 41094"/>
              <a:gd name="adj2" fmla="val 49792"/>
            </a:avLst>
          </a:prstGeom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1C1163F-436D-6E4C-8716-4D13D56A5EEA}"/>
              </a:ext>
            </a:extLst>
          </p:cNvPr>
          <p:cNvSpPr txBox="1"/>
          <p:nvPr/>
        </p:nvSpPr>
        <p:spPr>
          <a:xfrm>
            <a:off x="4034143" y="4046618"/>
            <a:ext cx="259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Window of invisibility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70466B7-3AD3-E54B-BAA3-89A7329CE1A2}"/>
              </a:ext>
            </a:extLst>
          </p:cNvPr>
          <p:cNvGrpSpPr/>
          <p:nvPr/>
        </p:nvGrpSpPr>
        <p:grpSpPr>
          <a:xfrm>
            <a:off x="755568" y="1905475"/>
            <a:ext cx="10680863" cy="1830444"/>
            <a:chOff x="874640" y="3004612"/>
            <a:chExt cx="10680863" cy="1830444"/>
          </a:xfrm>
        </p:grpSpPr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392A2A2-9F63-5F4A-B3CB-4B6D7457DA37}"/>
                </a:ext>
              </a:extLst>
            </p:cNvPr>
            <p:cNvCxnSpPr>
              <a:cxnSpLocks/>
              <a:stCxn id="38" idx="6"/>
              <a:endCxn id="39" idx="2"/>
            </p:cNvCxnSpPr>
            <p:nvPr/>
          </p:nvCxnSpPr>
          <p:spPr>
            <a:xfrm flipV="1">
              <a:off x="1754843" y="4246703"/>
              <a:ext cx="8740207" cy="8388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CCD0C9B5-6736-334A-9650-2FEC29CF222E}"/>
                </a:ext>
              </a:extLst>
            </p:cNvPr>
            <p:cNvCxnSpPr>
              <a:cxnSpLocks/>
            </p:cNvCxnSpPr>
            <p:nvPr/>
          </p:nvCxnSpPr>
          <p:spPr>
            <a:xfrm>
              <a:off x="1654868" y="3714734"/>
              <a:ext cx="0" cy="441296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D7E4A13D-4116-B846-896D-251293948E1D}"/>
                </a:ext>
              </a:extLst>
            </p:cNvPr>
            <p:cNvCxnSpPr>
              <a:cxnSpLocks/>
            </p:cNvCxnSpPr>
            <p:nvPr/>
          </p:nvCxnSpPr>
          <p:spPr>
            <a:xfrm>
              <a:off x="10618218" y="3697591"/>
              <a:ext cx="0" cy="44806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8965A31-8DCF-F24B-926E-A01133FFA11B}"/>
                </a:ext>
              </a:extLst>
            </p:cNvPr>
            <p:cNvCxnSpPr>
              <a:cxnSpLocks/>
            </p:cNvCxnSpPr>
            <p:nvPr/>
          </p:nvCxnSpPr>
          <p:spPr>
            <a:xfrm>
              <a:off x="1643530" y="4246703"/>
              <a:ext cx="0" cy="588353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FDAEF41E-4062-6140-80B9-4E78CC2A3A03}"/>
                </a:ext>
              </a:extLst>
            </p:cNvPr>
            <p:cNvCxnSpPr>
              <a:cxnSpLocks/>
            </p:cNvCxnSpPr>
            <p:nvPr/>
          </p:nvCxnSpPr>
          <p:spPr>
            <a:xfrm>
              <a:off x="7515431" y="4127968"/>
              <a:ext cx="3621" cy="672262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D7E1329F-E1F5-194C-82BB-0584517EFE9E}"/>
                </a:ext>
              </a:extLst>
            </p:cNvPr>
            <p:cNvSpPr/>
            <p:nvPr/>
          </p:nvSpPr>
          <p:spPr>
            <a:xfrm>
              <a:off x="1515746" y="4135542"/>
              <a:ext cx="239097" cy="2390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11738D3-76DE-D848-93D6-58BB958CEEF8}"/>
                </a:ext>
              </a:extLst>
            </p:cNvPr>
            <p:cNvSpPr/>
            <p:nvPr/>
          </p:nvSpPr>
          <p:spPr>
            <a:xfrm>
              <a:off x="10495050" y="4127154"/>
              <a:ext cx="239097" cy="2390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07AFFC9-FD77-814E-A490-D02F7874C269}"/>
                </a:ext>
              </a:extLst>
            </p:cNvPr>
            <p:cNvSpPr/>
            <p:nvPr/>
          </p:nvSpPr>
          <p:spPr>
            <a:xfrm>
              <a:off x="7385083" y="4110825"/>
              <a:ext cx="239097" cy="239097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1BEF3C8C-9A15-E34E-9395-3419B9990157}"/>
                </a:ext>
              </a:extLst>
            </p:cNvPr>
            <p:cNvCxnSpPr>
              <a:cxnSpLocks/>
            </p:cNvCxnSpPr>
            <p:nvPr/>
          </p:nvCxnSpPr>
          <p:spPr>
            <a:xfrm>
              <a:off x="7519052" y="3642999"/>
              <a:ext cx="0" cy="452633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3168C5B-D007-8F4B-9E89-9908177199A7}"/>
                </a:ext>
              </a:extLst>
            </p:cNvPr>
            <p:cNvSpPr txBox="1"/>
            <p:nvPr/>
          </p:nvSpPr>
          <p:spPr>
            <a:xfrm>
              <a:off x="6921553" y="3036527"/>
              <a:ext cx="1207849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ambria" panose="02040503050406030204" pitchFamily="18" charset="0"/>
                </a:rPr>
                <a:t>Visibility Point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0B41AF84-7A8E-9B44-97E2-AC61CF1745B9}"/>
                </a:ext>
              </a:extLst>
            </p:cNvPr>
            <p:cNvSpPr/>
            <p:nvPr/>
          </p:nvSpPr>
          <p:spPr>
            <a:xfrm>
              <a:off x="1793990" y="3881719"/>
              <a:ext cx="1893349" cy="557670"/>
            </a:xfrm>
            <a:prstGeom prst="rect">
              <a:avLst/>
            </a:prstGeom>
            <a:solidFill>
              <a:srgbClr val="FFC000"/>
            </a:solidFill>
            <a:ln w="26424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Issue an invisible load request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BAE16F1-9F66-8441-A111-06F0DA547776}"/>
                </a:ext>
              </a:extLst>
            </p:cNvPr>
            <p:cNvSpPr/>
            <p:nvPr/>
          </p:nvSpPr>
          <p:spPr>
            <a:xfrm>
              <a:off x="3712227" y="3881719"/>
              <a:ext cx="2231637" cy="55767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Obtain the value and proceed to use it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C2A0214-C2C3-9D4C-A6EA-545A42C0ACB2}"/>
                </a:ext>
              </a:extLst>
            </p:cNvPr>
            <p:cNvSpPr/>
            <p:nvPr/>
          </p:nvSpPr>
          <p:spPr>
            <a:xfrm>
              <a:off x="7551726" y="3881719"/>
              <a:ext cx="1692343" cy="557670"/>
            </a:xfrm>
            <a:prstGeom prst="rect">
              <a:avLst/>
            </a:prstGeom>
            <a:solidFill>
              <a:srgbClr val="FFC000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Make the load visible in cache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1683F35-4EDD-3D43-A244-E1DE85AD16CA}"/>
                </a:ext>
              </a:extLst>
            </p:cNvPr>
            <p:cNvSpPr txBox="1"/>
            <p:nvPr/>
          </p:nvSpPr>
          <p:spPr>
            <a:xfrm>
              <a:off x="874640" y="3026632"/>
              <a:ext cx="176040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mbria" panose="02040503050406030204" pitchFamily="18" charset="0"/>
                </a:rPr>
                <a:t>Load is issued to memory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D7E2509-83D6-334A-AAC5-7B9A082FD83D}"/>
                </a:ext>
              </a:extLst>
            </p:cNvPr>
            <p:cNvSpPr txBox="1"/>
            <p:nvPr/>
          </p:nvSpPr>
          <p:spPr>
            <a:xfrm>
              <a:off x="9673692" y="3004612"/>
              <a:ext cx="1881811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mbria" panose="02040503050406030204" pitchFamily="18" charset="0"/>
                </a:rPr>
                <a:t>Load reaches head of ROB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4B474580-5C7B-3C48-85CA-2C4A595AF001}"/>
                </a:ext>
              </a:extLst>
            </p:cNvPr>
            <p:cNvCxnSpPr>
              <a:cxnSpLocks/>
            </p:cNvCxnSpPr>
            <p:nvPr/>
          </p:nvCxnSpPr>
          <p:spPr>
            <a:xfrm>
              <a:off x="10618218" y="4211877"/>
              <a:ext cx="0" cy="588353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Explosion 2 75">
            <a:extLst>
              <a:ext uri="{FF2B5EF4-FFF2-40B4-BE49-F238E27FC236}">
                <a16:creationId xmlns:a16="http://schemas.microsoft.com/office/drawing/2014/main" id="{B66C0A1F-C161-CE42-AF33-967F6C97C6ED}"/>
              </a:ext>
            </a:extLst>
          </p:cNvPr>
          <p:cNvSpPr/>
          <p:nvPr/>
        </p:nvSpPr>
        <p:spPr>
          <a:xfrm>
            <a:off x="7284442" y="2613694"/>
            <a:ext cx="3730885" cy="2526040"/>
          </a:xfrm>
          <a:prstGeom prst="irregularSeal2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Risk of memory consistency violations</a:t>
            </a:r>
          </a:p>
        </p:txBody>
      </p:sp>
    </p:spTree>
    <p:extLst>
      <p:ext uri="{BB962C8B-B14F-4D97-AF65-F5344CB8AC3E}">
        <p14:creationId xmlns:p14="http://schemas.microsoft.com/office/powerpoint/2010/main" val="194958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/>
      <p:bldP spid="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31647-3847-864F-A7A4-FBB7F0A39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Memory Consistency Violation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859B-04A4-654C-AE77-A813E63F9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6715008" cy="824652"/>
          </a:xfrm>
        </p:spPr>
        <p:txBody>
          <a:bodyPr>
            <a:normAutofit/>
          </a:bodyPr>
          <a:lstStyle/>
          <a:p>
            <a:r>
              <a:rPr lang="en-US" dirty="0"/>
              <a:t>An example under TSO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1F3B1-ADB5-0540-A8B7-B49DAB279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MICRO’18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8BDD9-B5B9-194A-B3BA-0AC889644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InvisiSpec: Making Speculative Execution Invisible in the Cache Hierarchy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4567E-C3E1-5848-A112-D44694BFF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F0D4-831A-4743-80FE-CE6E2D8E74C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CF4324E2-01D7-274F-AA4B-5BA567514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599" y="1476860"/>
            <a:ext cx="2188536" cy="1450824"/>
          </a:xfrm>
          <a:prstGeom prst="rect">
            <a:avLst/>
          </a:prstGeom>
          <a:solidFill>
            <a:srgbClr val="EEEEE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Cambria" panose="02040503050406030204" pitchFamily="18" charset="0"/>
                <a:cs typeface="Consolas" panose="020B0609020204030204" pitchFamily="49" charset="0"/>
              </a:rPr>
              <a:t>P1</a:t>
            </a:r>
          </a:p>
          <a:p>
            <a:pPr algn="ctr"/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lock</a:t>
            </a:r>
          </a:p>
          <a:p>
            <a:pPr algn="ctr"/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counter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42860A9-5A38-E049-9878-D96F1B998953}"/>
              </a:ext>
            </a:extLst>
          </p:cNvPr>
          <p:cNvSpPr/>
          <p:nvPr/>
        </p:nvSpPr>
        <p:spPr>
          <a:xfrm>
            <a:off x="3632768" y="5858254"/>
            <a:ext cx="11721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Wr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counter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80AEBE3-C56E-0A49-8976-7A9848B56BC8}"/>
              </a:ext>
            </a:extLst>
          </p:cNvPr>
          <p:cNvSpPr/>
          <p:nvPr/>
        </p:nvSpPr>
        <p:spPr>
          <a:xfrm>
            <a:off x="4652332" y="5861699"/>
            <a:ext cx="11721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release</a:t>
            </a:r>
          </a:p>
          <a:p>
            <a:pPr algn="ctr"/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lock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33BFB20-4D1F-604D-89F4-272488F11409}"/>
              </a:ext>
            </a:extLst>
          </p:cNvPr>
          <p:cNvGrpSpPr/>
          <p:nvPr/>
        </p:nvGrpSpPr>
        <p:grpSpPr>
          <a:xfrm>
            <a:off x="58007" y="2929528"/>
            <a:ext cx="11928515" cy="2860198"/>
            <a:chOff x="58007" y="2929528"/>
            <a:chExt cx="11928515" cy="2860198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730E930F-6E23-8F49-BAA9-234C0C34A5DF}"/>
                </a:ext>
              </a:extLst>
            </p:cNvPr>
            <p:cNvGrpSpPr/>
            <p:nvPr/>
          </p:nvGrpSpPr>
          <p:grpSpPr>
            <a:xfrm>
              <a:off x="58007" y="2929528"/>
              <a:ext cx="11928515" cy="2860198"/>
              <a:chOff x="58007" y="2929528"/>
              <a:chExt cx="11928515" cy="2860198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6F696064-2C7C-DB4D-8117-C1629CE40A62}"/>
                  </a:ext>
                </a:extLst>
              </p:cNvPr>
              <p:cNvGrpSpPr/>
              <p:nvPr/>
            </p:nvGrpSpPr>
            <p:grpSpPr>
              <a:xfrm>
                <a:off x="58007" y="3363275"/>
                <a:ext cx="11928515" cy="2426451"/>
                <a:chOff x="58007" y="3363275"/>
                <a:chExt cx="11928515" cy="2426451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E6C89A7D-64A9-894A-AB7B-EF63D20C4D38}"/>
                    </a:ext>
                  </a:extLst>
                </p:cNvPr>
                <p:cNvSpPr/>
                <p:nvPr/>
              </p:nvSpPr>
              <p:spPr>
                <a:xfrm>
                  <a:off x="1094013" y="4792545"/>
                  <a:ext cx="10892509" cy="997181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4B05E0B4-EFEB-CF4C-BC9C-81CA0AEEC8C3}"/>
                    </a:ext>
                  </a:extLst>
                </p:cNvPr>
                <p:cNvSpPr/>
                <p:nvPr/>
              </p:nvSpPr>
              <p:spPr>
                <a:xfrm>
                  <a:off x="1094014" y="3363275"/>
                  <a:ext cx="10892508" cy="995523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9" name="Straight Arrow Connector 8">
                  <a:extLst>
                    <a:ext uri="{FF2B5EF4-FFF2-40B4-BE49-F238E27FC236}">
                      <a16:creationId xmlns:a16="http://schemas.microsoft.com/office/drawing/2014/main" id="{EB811BA8-D30C-C94D-AED6-33FA3150F0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338943" y="3861098"/>
                  <a:ext cx="10451467" cy="13053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C5DCB76C-A3F8-7C4C-8B26-72B3A3C4D3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82509" y="5354134"/>
                  <a:ext cx="10322584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D8373D32-2853-F549-87B8-1DE446CBB729}"/>
                    </a:ext>
                  </a:extLst>
                </p:cNvPr>
                <p:cNvSpPr/>
                <p:nvPr/>
              </p:nvSpPr>
              <p:spPr>
                <a:xfrm>
                  <a:off x="412582" y="3571315"/>
                  <a:ext cx="52931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400" dirty="0">
                      <a:latin typeface="Cambria" panose="02040503050406030204" pitchFamily="18" charset="0"/>
                      <a:cs typeface="Consolas" panose="020B0609020204030204" pitchFamily="49" charset="0"/>
                    </a:rPr>
                    <a:t>P1</a:t>
                  </a: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303270F2-8C81-B24B-A22D-357E3097C659}"/>
                    </a:ext>
                  </a:extLst>
                </p:cNvPr>
                <p:cNvSpPr/>
                <p:nvPr/>
              </p:nvSpPr>
              <p:spPr>
                <a:xfrm>
                  <a:off x="58007" y="5060302"/>
                  <a:ext cx="1074509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2400" dirty="0">
                      <a:latin typeface="Cambria" panose="02040503050406030204" pitchFamily="18" charset="0"/>
                      <a:cs typeface="Consolas" panose="020B0609020204030204" pitchFamily="49" charset="0"/>
                    </a:rPr>
                    <a:t>caches</a:t>
                  </a:r>
                </a:p>
              </p:txBody>
            </p:sp>
          </p:grp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5F144C07-3BC3-D84A-83DE-9F5A3FF3EBDB}"/>
                  </a:ext>
                </a:extLst>
              </p:cNvPr>
              <p:cNvSpPr/>
              <p:nvPr/>
            </p:nvSpPr>
            <p:spPr>
              <a:xfrm>
                <a:off x="1856942" y="3688903"/>
                <a:ext cx="239097" cy="239097"/>
              </a:xfrm>
              <a:prstGeom prst="ellipse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85250BE-175E-8745-A3E7-10620F856394}"/>
                  </a:ext>
                </a:extLst>
              </p:cNvPr>
              <p:cNvSpPr/>
              <p:nvPr/>
            </p:nvSpPr>
            <p:spPr>
              <a:xfrm>
                <a:off x="1482509" y="2956919"/>
                <a:ext cx="74892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Ld</a:t>
                </a:r>
                <a:endParaRPr lang="en-US" sz="20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pPr algn="ctr"/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lock</a:t>
                </a: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31328A19-6C43-AC4F-867D-5DD739474135}"/>
                  </a:ext>
                </a:extLst>
              </p:cNvPr>
              <p:cNvSpPr/>
              <p:nvPr/>
            </p:nvSpPr>
            <p:spPr>
              <a:xfrm>
                <a:off x="2933901" y="3706822"/>
                <a:ext cx="239097" cy="23909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A116E211-8254-024E-948B-CE661839BA46}"/>
                  </a:ext>
                </a:extLst>
              </p:cNvPr>
              <p:cNvSpPr/>
              <p:nvPr/>
            </p:nvSpPr>
            <p:spPr>
              <a:xfrm>
                <a:off x="2432406" y="2929528"/>
                <a:ext cx="117211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Ld</a:t>
                </a:r>
                <a:endParaRPr lang="en-US" sz="20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pPr algn="ctr"/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counter</a:t>
                </a:r>
              </a:p>
            </p:txBody>
          </p: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2210A71-1BBA-8E4F-A43F-6ED1DFA5DAC4}"/>
                </a:ext>
              </a:extLst>
            </p:cNvPr>
            <p:cNvSpPr txBox="1"/>
            <p:nvPr/>
          </p:nvSpPr>
          <p:spPr>
            <a:xfrm>
              <a:off x="11179708" y="4675595"/>
              <a:ext cx="7809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time</a:t>
              </a:r>
            </a:p>
          </p:txBody>
        </p:sp>
      </p:grpSp>
      <p:sp>
        <p:nvSpPr>
          <p:cNvPr id="10" name="Freeform 9">
            <a:extLst>
              <a:ext uri="{FF2B5EF4-FFF2-40B4-BE49-F238E27FC236}">
                <a16:creationId xmlns:a16="http://schemas.microsoft.com/office/drawing/2014/main" id="{081FF318-C3FC-9C4A-A7FA-F24734739DC3}"/>
              </a:ext>
            </a:extLst>
          </p:cNvPr>
          <p:cNvSpPr/>
          <p:nvPr/>
        </p:nvSpPr>
        <p:spPr>
          <a:xfrm>
            <a:off x="1982551" y="3901809"/>
            <a:ext cx="5952581" cy="1436922"/>
          </a:xfrm>
          <a:custGeom>
            <a:avLst/>
            <a:gdLst>
              <a:gd name="connsiteX0" fmla="*/ 0 w 7413171"/>
              <a:gd name="connsiteY0" fmla="*/ 16329 h 1436922"/>
              <a:gd name="connsiteX1" fmla="*/ 5649685 w 7413171"/>
              <a:gd name="connsiteY1" fmla="*/ 1436915 h 1436922"/>
              <a:gd name="connsiteX2" fmla="*/ 7413171 w 7413171"/>
              <a:gd name="connsiteY2" fmla="*/ 0 h 143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13171" h="1436922">
                <a:moveTo>
                  <a:pt x="0" y="16329"/>
                </a:moveTo>
                <a:cubicBezTo>
                  <a:pt x="2207078" y="727982"/>
                  <a:pt x="4414157" y="1439636"/>
                  <a:pt x="5649685" y="1436915"/>
                </a:cubicBezTo>
                <a:cubicBezTo>
                  <a:pt x="6885213" y="1434194"/>
                  <a:pt x="7149192" y="717097"/>
                  <a:pt x="7413171" y="0"/>
                </a:cubicBezTo>
              </a:path>
            </a:pathLst>
          </a:custGeom>
          <a:noFill/>
          <a:ln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>
            <a:extLst>
              <a:ext uri="{FF2B5EF4-FFF2-40B4-BE49-F238E27FC236}">
                <a16:creationId xmlns:a16="http://schemas.microsoft.com/office/drawing/2014/main" id="{D04CAF29-B860-BB49-B653-E3D7CE9BA718}"/>
              </a:ext>
            </a:extLst>
          </p:cNvPr>
          <p:cNvSpPr/>
          <p:nvPr/>
        </p:nvSpPr>
        <p:spPr>
          <a:xfrm flipV="1">
            <a:off x="4066275" y="5419704"/>
            <a:ext cx="314835" cy="46705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>
            <a:extLst>
              <a:ext uri="{FF2B5EF4-FFF2-40B4-BE49-F238E27FC236}">
                <a16:creationId xmlns:a16="http://schemas.microsoft.com/office/drawing/2014/main" id="{17686783-D847-5341-8426-7B71D2A4705A}"/>
              </a:ext>
            </a:extLst>
          </p:cNvPr>
          <p:cNvSpPr/>
          <p:nvPr/>
        </p:nvSpPr>
        <p:spPr>
          <a:xfrm flipV="1">
            <a:off x="5060517" y="5412017"/>
            <a:ext cx="314835" cy="46705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ular Callout 30">
            <a:extLst>
              <a:ext uri="{FF2B5EF4-FFF2-40B4-BE49-F238E27FC236}">
                <a16:creationId xmlns:a16="http://schemas.microsoft.com/office/drawing/2014/main" id="{233CAF0A-B9C8-F34B-9508-31C1DED9227F}"/>
              </a:ext>
            </a:extLst>
          </p:cNvPr>
          <p:cNvSpPr/>
          <p:nvPr/>
        </p:nvSpPr>
        <p:spPr>
          <a:xfrm>
            <a:off x="4847286" y="3219334"/>
            <a:ext cx="2030187" cy="1398562"/>
          </a:xfrm>
          <a:prstGeom prst="wedgeRoundRectCallout">
            <a:avLst>
              <a:gd name="adj1" fmla="val -77937"/>
              <a:gd name="adj2" fmla="val 96079"/>
              <a:gd name="adj3" fmla="val 1666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P1 will not receive an invalidation!</a:t>
            </a:r>
          </a:p>
        </p:txBody>
      </p:sp>
      <p:sp>
        <p:nvSpPr>
          <p:cNvPr id="58" name="Rounded Rectangular Callout 57">
            <a:extLst>
              <a:ext uri="{FF2B5EF4-FFF2-40B4-BE49-F238E27FC236}">
                <a16:creationId xmlns:a16="http://schemas.microsoft.com/office/drawing/2014/main" id="{3CEB1B98-7D8B-874C-83DD-469A2B72D184}"/>
              </a:ext>
            </a:extLst>
          </p:cNvPr>
          <p:cNvSpPr/>
          <p:nvPr/>
        </p:nvSpPr>
        <p:spPr>
          <a:xfrm>
            <a:off x="8588530" y="1949052"/>
            <a:ext cx="2993870" cy="1398562"/>
          </a:xfrm>
          <a:prstGeom prst="wedgeRoundRectCallout">
            <a:avLst>
              <a:gd name="adj1" fmla="val -66575"/>
              <a:gd name="adj2" fmla="val 80564"/>
              <a:gd name="adj3" fmla="val 1666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P1 will see the lock is free, but has read old counter.</a:t>
            </a: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66FE8857-EBFD-E745-A4DC-0BC19E8B688F}"/>
              </a:ext>
            </a:extLst>
          </p:cNvPr>
          <p:cNvSpPr/>
          <p:nvPr/>
        </p:nvSpPr>
        <p:spPr>
          <a:xfrm>
            <a:off x="3027599" y="3874151"/>
            <a:ext cx="594140" cy="1479983"/>
          </a:xfrm>
          <a:custGeom>
            <a:avLst/>
            <a:gdLst>
              <a:gd name="connsiteX0" fmla="*/ 0 w 542925"/>
              <a:gd name="connsiteY0" fmla="*/ 85725 h 1386116"/>
              <a:gd name="connsiteX1" fmla="*/ 242888 w 542925"/>
              <a:gd name="connsiteY1" fmla="*/ 1385888 h 1386116"/>
              <a:gd name="connsiteX2" fmla="*/ 542925 w 542925"/>
              <a:gd name="connsiteY2" fmla="*/ 0 h 138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925" h="1386116">
                <a:moveTo>
                  <a:pt x="0" y="85725"/>
                </a:moveTo>
                <a:cubicBezTo>
                  <a:pt x="76200" y="742950"/>
                  <a:pt x="152401" y="1400175"/>
                  <a:pt x="242888" y="1385888"/>
                </a:cubicBezTo>
                <a:cubicBezTo>
                  <a:pt x="333375" y="1371601"/>
                  <a:pt x="438150" y="685800"/>
                  <a:pt x="542925" y="0"/>
                </a:cubicBezTo>
              </a:path>
            </a:pathLst>
          </a:custGeom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10" grpId="0" animBg="1"/>
      <p:bldP spid="48" grpId="0" animBg="1"/>
      <p:bldP spid="50" grpId="0" animBg="1"/>
      <p:bldP spid="31" grpId="0" animBg="1"/>
      <p:bldP spid="58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443CB-9F67-F644-AE5C-601A1C125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2921"/>
            <a:ext cx="10972800" cy="990600"/>
          </a:xfrm>
        </p:spPr>
        <p:txBody>
          <a:bodyPr/>
          <a:lstStyle/>
          <a:p>
            <a:r>
              <a:rPr lang="en-US" dirty="0"/>
              <a:t>Maintaining Memory Consistency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0C810-D0F7-1E4C-BE4B-16C86190D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2925"/>
            <a:ext cx="10972800" cy="4601815"/>
          </a:xfrm>
        </p:spPr>
        <p:txBody>
          <a:bodyPr/>
          <a:lstStyle/>
          <a:p>
            <a:r>
              <a:rPr lang="en-US" dirty="0"/>
              <a:t>Need to issue another access at Visibility Point: Validation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dirty="0"/>
              <a:t>HW issues a request (which changes caches)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dirty="0"/>
              <a:t>Data goes into cache. Compare the incoming data and the one in the SB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dirty="0"/>
              <a:t>If mismatch, squash the load as it violates memory consistency model</a:t>
            </a:r>
          </a:p>
          <a:p>
            <a:pPr marL="457200" indent="-457200"/>
            <a:r>
              <a:rPr lang="en-US" dirty="0"/>
              <a:t>Problem: validations may cause a processor stall</a:t>
            </a:r>
          </a:p>
          <a:p>
            <a:pPr marL="457200" indent="-457200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1890F-B3C1-994E-A2B2-5076380DC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MICRO’18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2F3AC-7E2C-BB4A-937D-D52D3A64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InvisiSpec: Making Speculative Execution Invisible in the Cache Hierarchy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3D701-C9D3-194B-B9A2-24C34AA78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F0D4-831A-4743-80FE-CE6E2D8E74CF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491E729-EA94-534C-87B4-BDEB92567EA1}"/>
              </a:ext>
            </a:extLst>
          </p:cNvPr>
          <p:cNvGrpSpPr/>
          <p:nvPr/>
        </p:nvGrpSpPr>
        <p:grpSpPr>
          <a:xfrm>
            <a:off x="-298960" y="3161999"/>
            <a:ext cx="12285482" cy="3640057"/>
            <a:chOff x="-298960" y="2929528"/>
            <a:chExt cx="12285482" cy="3640057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A4CACE3-43A8-1B43-845C-95ED548D0549}"/>
                </a:ext>
              </a:extLst>
            </p:cNvPr>
            <p:cNvSpPr/>
            <p:nvPr/>
          </p:nvSpPr>
          <p:spPr>
            <a:xfrm>
              <a:off x="1094014" y="3363275"/>
              <a:ext cx="10892508" cy="99552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FAF88F5-D9C5-254B-B18E-C8327F398BFA}"/>
                </a:ext>
              </a:extLst>
            </p:cNvPr>
            <p:cNvSpPr/>
            <p:nvPr/>
          </p:nvSpPr>
          <p:spPr>
            <a:xfrm>
              <a:off x="1094013" y="4792545"/>
              <a:ext cx="10892509" cy="99718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EFFEEEB1-8E8C-7645-B4C3-87A89475E9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38943" y="3861098"/>
              <a:ext cx="10451467" cy="13053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E6CD02BB-DE18-7E45-988F-71F97D08BCC9}"/>
                </a:ext>
              </a:extLst>
            </p:cNvPr>
            <p:cNvCxnSpPr>
              <a:cxnSpLocks/>
            </p:cNvCxnSpPr>
            <p:nvPr/>
          </p:nvCxnSpPr>
          <p:spPr>
            <a:xfrm>
              <a:off x="1482509" y="5354134"/>
              <a:ext cx="1032258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CDDDFFD-2927-6B4E-85C3-F70D349AB598}"/>
                </a:ext>
              </a:extLst>
            </p:cNvPr>
            <p:cNvSpPr/>
            <p:nvPr/>
          </p:nvSpPr>
          <p:spPr>
            <a:xfrm>
              <a:off x="412582" y="3571315"/>
              <a:ext cx="52931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Cambria" panose="02040503050406030204" pitchFamily="18" charset="0"/>
                  <a:cs typeface="Consolas" panose="020B0609020204030204" pitchFamily="49" charset="0"/>
                </a:rPr>
                <a:t>P1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DF25BCB6-C7AD-824E-B540-32EAB23130C4}"/>
                </a:ext>
              </a:extLst>
            </p:cNvPr>
            <p:cNvSpPr/>
            <p:nvPr/>
          </p:nvSpPr>
          <p:spPr>
            <a:xfrm>
              <a:off x="-298960" y="5027944"/>
              <a:ext cx="173297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latin typeface="Cambria" panose="02040503050406030204" pitchFamily="18" charset="0"/>
                  <a:cs typeface="Consolas" panose="020B0609020204030204" pitchFamily="49" charset="0"/>
                </a:rPr>
                <a:t>caches</a:t>
              </a: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E14CD5E1-6FBC-EA4B-A654-86B55839F603}"/>
                </a:ext>
              </a:extLst>
            </p:cNvPr>
            <p:cNvSpPr/>
            <p:nvPr/>
          </p:nvSpPr>
          <p:spPr>
            <a:xfrm>
              <a:off x="1856942" y="3688903"/>
              <a:ext cx="239097" cy="239097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AB79ADA5-6A79-CE4E-AEF8-4CFE62C0A8C1}"/>
                </a:ext>
              </a:extLst>
            </p:cNvPr>
            <p:cNvSpPr/>
            <p:nvPr/>
          </p:nvSpPr>
          <p:spPr>
            <a:xfrm>
              <a:off x="1482509" y="2956919"/>
              <a:ext cx="74892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Ld</a:t>
              </a:r>
              <a:endParaRPr lang="en-US"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algn="ctr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lock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7AF08342-0C0E-E449-8FDC-8D24A1C5E543}"/>
                </a:ext>
              </a:extLst>
            </p:cNvPr>
            <p:cNvSpPr/>
            <p:nvPr/>
          </p:nvSpPr>
          <p:spPr>
            <a:xfrm>
              <a:off x="2933901" y="3706822"/>
              <a:ext cx="239097" cy="23909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84A098CC-5A59-B848-A6B6-FCED32793F32}"/>
                </a:ext>
              </a:extLst>
            </p:cNvPr>
            <p:cNvSpPr/>
            <p:nvPr/>
          </p:nvSpPr>
          <p:spPr>
            <a:xfrm>
              <a:off x="2432406" y="2929528"/>
              <a:ext cx="117211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Ld</a:t>
              </a:r>
              <a:endParaRPr lang="en-US"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algn="ctr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counter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D162037-02EB-B74A-8960-E01D5932ED21}"/>
                </a:ext>
              </a:extLst>
            </p:cNvPr>
            <p:cNvSpPr/>
            <p:nvPr/>
          </p:nvSpPr>
          <p:spPr>
            <a:xfrm>
              <a:off x="3632768" y="5858254"/>
              <a:ext cx="117211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Wr</a:t>
              </a:r>
              <a:endParaRPr lang="en-US"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algn="ctr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counter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6EEC8A6-F718-FA45-962A-8CB8C945FA2C}"/>
                </a:ext>
              </a:extLst>
            </p:cNvPr>
            <p:cNvSpPr/>
            <p:nvPr/>
          </p:nvSpPr>
          <p:spPr>
            <a:xfrm>
              <a:off x="4652332" y="5861699"/>
              <a:ext cx="117211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release</a:t>
              </a:r>
            </a:p>
            <a:p>
              <a:pPr algn="ctr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lock</a:t>
              </a: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C7D3ADC7-3AAE-6A4E-B73A-0D769FC888D7}"/>
                </a:ext>
              </a:extLst>
            </p:cNvPr>
            <p:cNvSpPr/>
            <p:nvPr/>
          </p:nvSpPr>
          <p:spPr>
            <a:xfrm>
              <a:off x="3027599" y="3874151"/>
              <a:ext cx="594140" cy="1479983"/>
            </a:xfrm>
            <a:custGeom>
              <a:avLst/>
              <a:gdLst>
                <a:gd name="connsiteX0" fmla="*/ 0 w 542925"/>
                <a:gd name="connsiteY0" fmla="*/ 85725 h 1386116"/>
                <a:gd name="connsiteX1" fmla="*/ 242888 w 542925"/>
                <a:gd name="connsiteY1" fmla="*/ 1385888 h 1386116"/>
                <a:gd name="connsiteX2" fmla="*/ 542925 w 542925"/>
                <a:gd name="connsiteY2" fmla="*/ 0 h 1386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2925" h="1386116">
                  <a:moveTo>
                    <a:pt x="0" y="85725"/>
                  </a:moveTo>
                  <a:cubicBezTo>
                    <a:pt x="76200" y="742950"/>
                    <a:pt x="152401" y="1400175"/>
                    <a:pt x="242888" y="1385888"/>
                  </a:cubicBezTo>
                  <a:cubicBezTo>
                    <a:pt x="333375" y="1371601"/>
                    <a:pt x="438150" y="685800"/>
                    <a:pt x="542925" y="0"/>
                  </a:cubicBezTo>
                </a:path>
              </a:pathLst>
            </a:custGeom>
            <a:ln w="28575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C8B8AF4-8C9F-B94E-9DB5-93B22A41B625}"/>
                </a:ext>
              </a:extLst>
            </p:cNvPr>
            <p:cNvSpPr txBox="1"/>
            <p:nvPr/>
          </p:nvSpPr>
          <p:spPr>
            <a:xfrm>
              <a:off x="11205539" y="4779188"/>
              <a:ext cx="7809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time</a:t>
              </a:r>
            </a:p>
          </p:txBody>
        </p:sp>
        <p:sp>
          <p:nvSpPr>
            <p:cNvPr id="59" name="Down Arrow 58">
              <a:extLst>
                <a:ext uri="{FF2B5EF4-FFF2-40B4-BE49-F238E27FC236}">
                  <a16:creationId xmlns:a16="http://schemas.microsoft.com/office/drawing/2014/main" id="{1080DAF5-140A-1B43-B0C8-103EF82B9E18}"/>
                </a:ext>
              </a:extLst>
            </p:cNvPr>
            <p:cNvSpPr/>
            <p:nvPr/>
          </p:nvSpPr>
          <p:spPr>
            <a:xfrm flipV="1">
              <a:off x="4066275" y="5419704"/>
              <a:ext cx="314835" cy="467050"/>
            </a:xfrm>
            <a:prstGeom prst="down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Down Arrow 59">
              <a:extLst>
                <a:ext uri="{FF2B5EF4-FFF2-40B4-BE49-F238E27FC236}">
                  <a16:creationId xmlns:a16="http://schemas.microsoft.com/office/drawing/2014/main" id="{8ED4DA8E-0F6E-1447-9819-418CADB6AB4B}"/>
                </a:ext>
              </a:extLst>
            </p:cNvPr>
            <p:cNvSpPr/>
            <p:nvPr/>
          </p:nvSpPr>
          <p:spPr>
            <a:xfrm flipV="1">
              <a:off x="5060517" y="5412017"/>
              <a:ext cx="314835" cy="467050"/>
            </a:xfrm>
            <a:prstGeom prst="down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Freeform 62">
            <a:extLst>
              <a:ext uri="{FF2B5EF4-FFF2-40B4-BE49-F238E27FC236}">
                <a16:creationId xmlns:a16="http://schemas.microsoft.com/office/drawing/2014/main" id="{CAEEB1D9-B963-0C4A-AD0B-B9045DA3CEED}"/>
              </a:ext>
            </a:extLst>
          </p:cNvPr>
          <p:cNvSpPr/>
          <p:nvPr/>
        </p:nvSpPr>
        <p:spPr>
          <a:xfrm>
            <a:off x="1982551" y="4134280"/>
            <a:ext cx="5952581" cy="1436922"/>
          </a:xfrm>
          <a:custGeom>
            <a:avLst/>
            <a:gdLst>
              <a:gd name="connsiteX0" fmla="*/ 0 w 7413171"/>
              <a:gd name="connsiteY0" fmla="*/ 16329 h 1436922"/>
              <a:gd name="connsiteX1" fmla="*/ 5649685 w 7413171"/>
              <a:gd name="connsiteY1" fmla="*/ 1436915 h 1436922"/>
              <a:gd name="connsiteX2" fmla="*/ 7413171 w 7413171"/>
              <a:gd name="connsiteY2" fmla="*/ 0 h 143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13171" h="1436922">
                <a:moveTo>
                  <a:pt x="0" y="16329"/>
                </a:moveTo>
                <a:cubicBezTo>
                  <a:pt x="2207078" y="727982"/>
                  <a:pt x="4414157" y="1439636"/>
                  <a:pt x="5649685" y="1436915"/>
                </a:cubicBezTo>
                <a:cubicBezTo>
                  <a:pt x="6885213" y="1434194"/>
                  <a:pt x="7149192" y="717097"/>
                  <a:pt x="7413171" y="0"/>
                </a:cubicBezTo>
              </a:path>
            </a:pathLst>
          </a:custGeom>
          <a:noFill/>
          <a:ln>
            <a:solidFill>
              <a:schemeClr val="accent1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8016B287-61B9-614A-997C-1FDE26A257DD}"/>
              </a:ext>
            </a:extLst>
          </p:cNvPr>
          <p:cNvSpPr/>
          <p:nvPr/>
        </p:nvSpPr>
        <p:spPr>
          <a:xfrm>
            <a:off x="8317321" y="3980546"/>
            <a:ext cx="239097" cy="239097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0868E536-294F-F540-8532-844368D06917}"/>
              </a:ext>
            </a:extLst>
          </p:cNvPr>
          <p:cNvSpPr/>
          <p:nvPr/>
        </p:nvSpPr>
        <p:spPr>
          <a:xfrm>
            <a:off x="10117619" y="3977185"/>
            <a:ext cx="239097" cy="239097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B6F85BB-38CB-2642-A50C-FD38106E09F8}"/>
              </a:ext>
            </a:extLst>
          </p:cNvPr>
          <p:cNvSpPr/>
          <p:nvPr/>
        </p:nvSpPr>
        <p:spPr>
          <a:xfrm>
            <a:off x="7682833" y="2998674"/>
            <a:ext cx="13268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cs typeface="Consolas" panose="020B0609020204030204" pitchFamily="49" charset="0"/>
              </a:rPr>
              <a:t>Visibility point</a:t>
            </a:r>
          </a:p>
          <a:p>
            <a:pPr algn="ctr"/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lock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C5F6CB8-831D-694C-B565-EBD9CEF74136}"/>
              </a:ext>
            </a:extLst>
          </p:cNvPr>
          <p:cNvSpPr/>
          <p:nvPr/>
        </p:nvSpPr>
        <p:spPr>
          <a:xfrm>
            <a:off x="9329010" y="2978494"/>
            <a:ext cx="17446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cs typeface="Consolas" panose="020B0609020204030204" pitchFamily="49" charset="0"/>
              </a:rPr>
              <a:t>Visibility point</a:t>
            </a:r>
          </a:p>
          <a:p>
            <a:pPr algn="ctr"/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counter</a:t>
            </a:r>
          </a:p>
        </p:txBody>
      </p:sp>
      <p:sp>
        <p:nvSpPr>
          <p:cNvPr id="68" name="Freeform 67">
            <a:extLst>
              <a:ext uri="{FF2B5EF4-FFF2-40B4-BE49-F238E27FC236}">
                <a16:creationId xmlns:a16="http://schemas.microsoft.com/office/drawing/2014/main" id="{836AA534-07F2-7844-A1EF-F7B48E3EA79B}"/>
              </a:ext>
            </a:extLst>
          </p:cNvPr>
          <p:cNvSpPr/>
          <p:nvPr/>
        </p:nvSpPr>
        <p:spPr>
          <a:xfrm>
            <a:off x="8462834" y="4105815"/>
            <a:ext cx="594140" cy="1479983"/>
          </a:xfrm>
          <a:custGeom>
            <a:avLst/>
            <a:gdLst>
              <a:gd name="connsiteX0" fmla="*/ 0 w 542925"/>
              <a:gd name="connsiteY0" fmla="*/ 85725 h 1386116"/>
              <a:gd name="connsiteX1" fmla="*/ 242888 w 542925"/>
              <a:gd name="connsiteY1" fmla="*/ 1385888 h 1386116"/>
              <a:gd name="connsiteX2" fmla="*/ 542925 w 542925"/>
              <a:gd name="connsiteY2" fmla="*/ 0 h 138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925" h="1386116">
                <a:moveTo>
                  <a:pt x="0" y="85725"/>
                </a:moveTo>
                <a:cubicBezTo>
                  <a:pt x="76200" y="742950"/>
                  <a:pt x="152401" y="1400175"/>
                  <a:pt x="242888" y="1385888"/>
                </a:cubicBezTo>
                <a:cubicBezTo>
                  <a:pt x="333375" y="1371601"/>
                  <a:pt x="438150" y="685800"/>
                  <a:pt x="542925" y="0"/>
                </a:cubicBezTo>
              </a:path>
            </a:pathLst>
          </a:custGeom>
          <a:ln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>
            <a:extLst>
              <a:ext uri="{FF2B5EF4-FFF2-40B4-BE49-F238E27FC236}">
                <a16:creationId xmlns:a16="http://schemas.microsoft.com/office/drawing/2014/main" id="{C7587E0A-5E36-A040-9B6C-065B612A304E}"/>
              </a:ext>
            </a:extLst>
          </p:cNvPr>
          <p:cNvSpPr/>
          <p:nvPr/>
        </p:nvSpPr>
        <p:spPr>
          <a:xfrm>
            <a:off x="10287505" y="4101754"/>
            <a:ext cx="594140" cy="1479983"/>
          </a:xfrm>
          <a:custGeom>
            <a:avLst/>
            <a:gdLst>
              <a:gd name="connsiteX0" fmla="*/ 0 w 542925"/>
              <a:gd name="connsiteY0" fmla="*/ 85725 h 1386116"/>
              <a:gd name="connsiteX1" fmla="*/ 242888 w 542925"/>
              <a:gd name="connsiteY1" fmla="*/ 1385888 h 1386116"/>
              <a:gd name="connsiteX2" fmla="*/ 542925 w 542925"/>
              <a:gd name="connsiteY2" fmla="*/ 0 h 138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925" h="1386116">
                <a:moveTo>
                  <a:pt x="0" y="85725"/>
                </a:moveTo>
                <a:cubicBezTo>
                  <a:pt x="76200" y="742950"/>
                  <a:pt x="152401" y="1400175"/>
                  <a:pt x="242888" y="1385888"/>
                </a:cubicBezTo>
                <a:cubicBezTo>
                  <a:pt x="333375" y="1371601"/>
                  <a:pt x="438150" y="685800"/>
                  <a:pt x="542925" y="0"/>
                </a:cubicBezTo>
              </a:path>
            </a:pathLst>
          </a:custGeom>
          <a:ln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6F61C068-F255-9244-B507-3050FECEE597}"/>
              </a:ext>
            </a:extLst>
          </p:cNvPr>
          <p:cNvSpPr/>
          <p:nvPr/>
        </p:nvSpPr>
        <p:spPr>
          <a:xfrm>
            <a:off x="10201348" y="1611266"/>
            <a:ext cx="1687474" cy="946838"/>
          </a:xfrm>
          <a:prstGeom prst="wedgeRectCallout">
            <a:avLst>
              <a:gd name="adj1" fmla="val -37364"/>
              <a:gd name="adj2" fmla="val 100148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squash and retry</a:t>
            </a:r>
          </a:p>
        </p:txBody>
      </p:sp>
      <p:sp>
        <p:nvSpPr>
          <p:cNvPr id="75" name="Equal 74">
            <a:extLst>
              <a:ext uri="{FF2B5EF4-FFF2-40B4-BE49-F238E27FC236}">
                <a16:creationId xmlns:a16="http://schemas.microsoft.com/office/drawing/2014/main" id="{631DAE29-8F5C-EF42-8DED-E93242F9F8C7}"/>
              </a:ext>
            </a:extLst>
          </p:cNvPr>
          <p:cNvSpPr/>
          <p:nvPr/>
        </p:nvSpPr>
        <p:spPr>
          <a:xfrm>
            <a:off x="8656604" y="3339524"/>
            <a:ext cx="635947" cy="613052"/>
          </a:xfrm>
          <a:prstGeom prst="mathEqual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Not Equal 75">
            <a:extLst>
              <a:ext uri="{FF2B5EF4-FFF2-40B4-BE49-F238E27FC236}">
                <a16:creationId xmlns:a16="http://schemas.microsoft.com/office/drawing/2014/main" id="{758613CC-4924-434A-8F99-E758C30E4DC1}"/>
              </a:ext>
            </a:extLst>
          </p:cNvPr>
          <p:cNvSpPr/>
          <p:nvPr/>
        </p:nvSpPr>
        <p:spPr>
          <a:xfrm>
            <a:off x="10573088" y="3376905"/>
            <a:ext cx="660239" cy="464354"/>
          </a:xfrm>
          <a:prstGeom prst="mathNotEqual">
            <a:avLst/>
          </a:prstGeom>
          <a:solidFill>
            <a:srgbClr val="FF2600"/>
          </a:solidFill>
          <a:ln>
            <a:solidFill>
              <a:srgbClr val="AB15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40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/>
      <p:bldP spid="67" grpId="0"/>
      <p:bldP spid="68" grpId="0" animBg="1"/>
      <p:bldP spid="69" grpId="0" animBg="1"/>
      <p:bldP spid="8" grpId="0" animBg="1"/>
      <p:bldP spid="75" grpId="0" animBg="1"/>
      <p:bldP spid="7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6B567-313D-2E45-9DB8-B2D30064F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93918"/>
            <a:ext cx="10972800" cy="990600"/>
          </a:xfrm>
        </p:spPr>
        <p:txBody>
          <a:bodyPr/>
          <a:lstStyle/>
          <a:p>
            <a:r>
              <a:rPr lang="en-US" dirty="0"/>
              <a:t>Maintaining Memory Consistency (II)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C5ED0-E152-6843-BF85-AD8EF5086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85700"/>
            <a:ext cx="10972800" cy="4601815"/>
          </a:xfrm>
        </p:spPr>
        <p:txBody>
          <a:bodyPr/>
          <a:lstStyle/>
          <a:p>
            <a:r>
              <a:rPr lang="en-US" dirty="0"/>
              <a:t>For loads with no risk of memory consistency violation: Exposure</a:t>
            </a:r>
          </a:p>
          <a:p>
            <a:pPr lvl="1"/>
            <a:r>
              <a:rPr lang="en-US" dirty="0"/>
              <a:t>HW issues a request at the Visibility Point</a:t>
            </a:r>
          </a:p>
          <a:p>
            <a:pPr lvl="1"/>
            <a:r>
              <a:rPr lang="en-US" dirty="0"/>
              <a:t>Load does not need to wait for response to retire</a:t>
            </a:r>
          </a:p>
          <a:p>
            <a:pPr lvl="1"/>
            <a:r>
              <a:rPr lang="en-US" dirty="0"/>
              <a:t>Data goes into cache. No need to compare data</a:t>
            </a:r>
          </a:p>
          <a:p>
            <a:r>
              <a:rPr lang="en-US" dirty="0"/>
              <a:t>High performance: does not cause a stall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9221D-B1B6-7042-8FFB-F68B03137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MICRO’18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DD0BA-D15A-CC42-B31E-2B6DA68D9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InvisiSpec: Making Speculative Execution Invisible in the Cache Hierarchy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A18A6-F876-B74A-B0A9-BAABB58D4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F0D4-831A-4743-80FE-CE6E2D8E74C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AED94C5-29E9-3344-B53F-7917F9FBBDD3}"/>
              </a:ext>
            </a:extLst>
          </p:cNvPr>
          <p:cNvSpPr/>
          <p:nvPr/>
        </p:nvSpPr>
        <p:spPr>
          <a:xfrm>
            <a:off x="1094014" y="3595746"/>
            <a:ext cx="10892508" cy="9955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1DDB6C-44C2-724E-9E97-2142197AFCF8}"/>
              </a:ext>
            </a:extLst>
          </p:cNvPr>
          <p:cNvSpPr/>
          <p:nvPr/>
        </p:nvSpPr>
        <p:spPr>
          <a:xfrm>
            <a:off x="1094013" y="5025016"/>
            <a:ext cx="10892509" cy="9971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E4D0611-DC93-F54F-A51B-E3B4AA77455F}"/>
              </a:ext>
            </a:extLst>
          </p:cNvPr>
          <p:cNvCxnSpPr>
            <a:cxnSpLocks/>
          </p:cNvCxnSpPr>
          <p:nvPr/>
        </p:nvCxnSpPr>
        <p:spPr>
          <a:xfrm flipV="1">
            <a:off x="1338943" y="4093569"/>
            <a:ext cx="10451467" cy="13053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4C18B81-FCEE-8B44-B4D0-69F3F6686FDB}"/>
              </a:ext>
            </a:extLst>
          </p:cNvPr>
          <p:cNvCxnSpPr>
            <a:cxnSpLocks/>
          </p:cNvCxnSpPr>
          <p:nvPr/>
        </p:nvCxnSpPr>
        <p:spPr>
          <a:xfrm>
            <a:off x="1482509" y="5586605"/>
            <a:ext cx="10322584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766E411F-502F-F44E-BBEE-97018B80E4D4}"/>
              </a:ext>
            </a:extLst>
          </p:cNvPr>
          <p:cNvSpPr/>
          <p:nvPr/>
        </p:nvSpPr>
        <p:spPr>
          <a:xfrm>
            <a:off x="412582" y="3803786"/>
            <a:ext cx="529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ambria" panose="02040503050406030204" pitchFamily="18" charset="0"/>
                <a:cs typeface="Consolas" panose="020B0609020204030204" pitchFamily="49" charset="0"/>
              </a:rPr>
              <a:t>P1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C468E0E-B43F-1E44-8B31-A0F71CF1F45C}"/>
              </a:ext>
            </a:extLst>
          </p:cNvPr>
          <p:cNvSpPr/>
          <p:nvPr/>
        </p:nvSpPr>
        <p:spPr>
          <a:xfrm>
            <a:off x="-256889" y="5292773"/>
            <a:ext cx="1732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ambria" panose="02040503050406030204" pitchFamily="18" charset="0"/>
                <a:cs typeface="Consolas" panose="020B0609020204030204" pitchFamily="49" charset="0"/>
              </a:rPr>
              <a:t>caches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554BE99-DD40-9F4C-A898-C9F48550BFF1}"/>
              </a:ext>
            </a:extLst>
          </p:cNvPr>
          <p:cNvSpPr/>
          <p:nvPr/>
        </p:nvSpPr>
        <p:spPr>
          <a:xfrm>
            <a:off x="1856942" y="3921374"/>
            <a:ext cx="239097" cy="239097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33338C2-5F40-B743-A363-044AEBF9C147}"/>
              </a:ext>
            </a:extLst>
          </p:cNvPr>
          <p:cNvSpPr/>
          <p:nvPr/>
        </p:nvSpPr>
        <p:spPr>
          <a:xfrm>
            <a:off x="1564570" y="3403676"/>
            <a:ext cx="7489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23379EB-76D1-DC44-B7E7-FFD14BBF57AD}"/>
              </a:ext>
            </a:extLst>
          </p:cNvPr>
          <p:cNvSpPr/>
          <p:nvPr/>
        </p:nvSpPr>
        <p:spPr>
          <a:xfrm>
            <a:off x="7723951" y="6110825"/>
            <a:ext cx="7489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Wr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88148D5-3BBE-1244-85FC-6134BF2C4681}"/>
              </a:ext>
            </a:extLst>
          </p:cNvPr>
          <p:cNvSpPr txBox="1"/>
          <p:nvPr/>
        </p:nvSpPr>
        <p:spPr>
          <a:xfrm>
            <a:off x="11205539" y="5011659"/>
            <a:ext cx="780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time</a:t>
            </a:r>
          </a:p>
        </p:txBody>
      </p:sp>
      <p:sp>
        <p:nvSpPr>
          <p:cNvPr id="61" name="Down Arrow 60">
            <a:extLst>
              <a:ext uri="{FF2B5EF4-FFF2-40B4-BE49-F238E27FC236}">
                <a16:creationId xmlns:a16="http://schemas.microsoft.com/office/drawing/2014/main" id="{7F637372-7A4E-F14E-80F0-700BD573C3FF}"/>
              </a:ext>
            </a:extLst>
          </p:cNvPr>
          <p:cNvSpPr/>
          <p:nvPr/>
        </p:nvSpPr>
        <p:spPr>
          <a:xfrm flipV="1">
            <a:off x="7920539" y="5676641"/>
            <a:ext cx="314835" cy="46705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EC58F3B5-FAD9-1440-8768-3CC1700DFB12}"/>
              </a:ext>
            </a:extLst>
          </p:cNvPr>
          <p:cNvSpPr/>
          <p:nvPr/>
        </p:nvSpPr>
        <p:spPr>
          <a:xfrm>
            <a:off x="1982551" y="4134280"/>
            <a:ext cx="5952581" cy="1436922"/>
          </a:xfrm>
          <a:custGeom>
            <a:avLst/>
            <a:gdLst>
              <a:gd name="connsiteX0" fmla="*/ 0 w 7413171"/>
              <a:gd name="connsiteY0" fmla="*/ 16329 h 1436922"/>
              <a:gd name="connsiteX1" fmla="*/ 5649685 w 7413171"/>
              <a:gd name="connsiteY1" fmla="*/ 1436915 h 1436922"/>
              <a:gd name="connsiteX2" fmla="*/ 7413171 w 7413171"/>
              <a:gd name="connsiteY2" fmla="*/ 0 h 143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13171" h="1436922">
                <a:moveTo>
                  <a:pt x="0" y="16329"/>
                </a:moveTo>
                <a:cubicBezTo>
                  <a:pt x="2207078" y="727982"/>
                  <a:pt x="4414157" y="1439636"/>
                  <a:pt x="5649685" y="1436915"/>
                </a:cubicBezTo>
                <a:cubicBezTo>
                  <a:pt x="6885213" y="1434194"/>
                  <a:pt x="7149192" y="717097"/>
                  <a:pt x="7413171" y="0"/>
                </a:cubicBezTo>
              </a:path>
            </a:pathLst>
          </a:custGeom>
          <a:noFill/>
          <a:ln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81BB5880-0D59-2D47-ADB4-F39AF56292E6}"/>
              </a:ext>
            </a:extLst>
          </p:cNvPr>
          <p:cNvSpPr/>
          <p:nvPr/>
        </p:nvSpPr>
        <p:spPr>
          <a:xfrm>
            <a:off x="8317321" y="3980546"/>
            <a:ext cx="239097" cy="239097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B5EC98A-C329-424F-8464-62FDC72B6AB5}"/>
              </a:ext>
            </a:extLst>
          </p:cNvPr>
          <p:cNvSpPr/>
          <p:nvPr/>
        </p:nvSpPr>
        <p:spPr>
          <a:xfrm>
            <a:off x="7512354" y="2998674"/>
            <a:ext cx="13268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cs typeface="Consolas" panose="020B0609020204030204" pitchFamily="49" charset="0"/>
              </a:rPr>
              <a:t>Visibility point</a:t>
            </a:r>
          </a:p>
          <a:p>
            <a:pPr algn="ctr"/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</a:p>
        </p:txBody>
      </p:sp>
      <p:sp>
        <p:nvSpPr>
          <p:cNvPr id="69" name="Freeform 68">
            <a:extLst>
              <a:ext uri="{FF2B5EF4-FFF2-40B4-BE49-F238E27FC236}">
                <a16:creationId xmlns:a16="http://schemas.microsoft.com/office/drawing/2014/main" id="{BE871C4A-2A54-1647-8677-A48B52EF41E4}"/>
              </a:ext>
            </a:extLst>
          </p:cNvPr>
          <p:cNvSpPr/>
          <p:nvPr/>
        </p:nvSpPr>
        <p:spPr>
          <a:xfrm>
            <a:off x="8462834" y="4105815"/>
            <a:ext cx="594140" cy="1479983"/>
          </a:xfrm>
          <a:custGeom>
            <a:avLst/>
            <a:gdLst>
              <a:gd name="connsiteX0" fmla="*/ 0 w 542925"/>
              <a:gd name="connsiteY0" fmla="*/ 85725 h 1386116"/>
              <a:gd name="connsiteX1" fmla="*/ 242888 w 542925"/>
              <a:gd name="connsiteY1" fmla="*/ 1385888 h 1386116"/>
              <a:gd name="connsiteX2" fmla="*/ 542925 w 542925"/>
              <a:gd name="connsiteY2" fmla="*/ 0 h 138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925" h="1386116">
                <a:moveTo>
                  <a:pt x="0" y="85725"/>
                </a:moveTo>
                <a:cubicBezTo>
                  <a:pt x="76200" y="742950"/>
                  <a:pt x="152401" y="1400175"/>
                  <a:pt x="242888" y="1385888"/>
                </a:cubicBezTo>
                <a:cubicBezTo>
                  <a:pt x="333375" y="1371601"/>
                  <a:pt x="438150" y="685800"/>
                  <a:pt x="542925" y="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A7ABCA-D5E6-D140-9CE2-356DCC9BEF4C}"/>
              </a:ext>
            </a:extLst>
          </p:cNvPr>
          <p:cNvSpPr/>
          <p:nvPr/>
        </p:nvSpPr>
        <p:spPr>
          <a:xfrm>
            <a:off x="6906986" y="1674301"/>
            <a:ext cx="4898107" cy="11234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See the paper for the many cases where a load can use exposures</a:t>
            </a:r>
          </a:p>
        </p:txBody>
      </p:sp>
    </p:spTree>
    <p:extLst>
      <p:ext uri="{BB962C8B-B14F-4D97-AF65-F5344CB8AC3E}">
        <p14:creationId xmlns:p14="http://schemas.microsoft.com/office/powerpoint/2010/main" val="169116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9" grpId="0"/>
      <p:bldP spid="51" grpId="0"/>
      <p:bldP spid="52" grpId="0" animBg="1"/>
      <p:bldP spid="53" grpId="0"/>
      <p:bldP spid="57" grpId="0"/>
      <p:bldP spid="59" grpId="0"/>
      <p:bldP spid="61" grpId="0" animBg="1"/>
      <p:bldP spid="62" grpId="0" animBg="1"/>
      <p:bldP spid="65" grpId="0" animBg="1"/>
      <p:bldP spid="67" grpId="0"/>
      <p:bldP spid="69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C19FD-DE2F-3B4B-8EB1-E7B299A78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&amp; Cons of </a:t>
            </a:r>
            <a:r>
              <a:rPr lang="en-US" dirty="0" err="1"/>
              <a:t>InvisiSpec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17FC1-D7FF-F748-8B3F-A16E329274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1673352"/>
            <a:ext cx="5512231" cy="452597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 dirty="0"/>
              <a:t>Security</a:t>
            </a:r>
          </a:p>
          <a:p>
            <a:pPr lvl="1"/>
            <a:r>
              <a:rPr lang="en-US" dirty="0"/>
              <a:t>Successfully prevent attacks in both Spectre and Futuristic attack models</a:t>
            </a:r>
          </a:p>
          <a:p>
            <a:r>
              <a:rPr lang="en-US" dirty="0"/>
              <a:t>High performance</a:t>
            </a:r>
          </a:p>
          <a:p>
            <a:pPr lvl="1"/>
            <a:r>
              <a:rPr lang="en-US" dirty="0"/>
              <a:t>Speculative loads are issued as early as in a conventional machine</a:t>
            </a:r>
          </a:p>
          <a:p>
            <a:r>
              <a:rPr lang="en-US" dirty="0"/>
              <a:t>Applicability</a:t>
            </a:r>
          </a:p>
          <a:p>
            <a:pPr lvl="1">
              <a:buFont typeface="Arial" panose="02070309020205020404" pitchFamily="49" charset="0"/>
            </a:pPr>
            <a:r>
              <a:rPr lang="en-US" dirty="0"/>
              <a:t>Handle multi-threaded issues</a:t>
            </a:r>
          </a:p>
          <a:p>
            <a:pPr marL="342900" indent="-342900"/>
            <a:r>
              <a:rPr lang="en-US" dirty="0"/>
              <a:t>No software changes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1D844B-C9E7-D14E-A94D-60375846A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99078" y="1673352"/>
            <a:ext cx="5384800" cy="334809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 dirty="0"/>
              <a:t>Performance overhead</a:t>
            </a:r>
          </a:p>
          <a:p>
            <a:pPr lvl="1"/>
            <a:r>
              <a:rPr lang="en-US" dirty="0"/>
              <a:t>Double accesses</a:t>
            </a:r>
          </a:p>
          <a:p>
            <a:pPr lvl="1"/>
            <a:r>
              <a:rPr lang="en-US" dirty="0"/>
              <a:t>May stall due to validations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A1FE6-7E6D-7A41-9EAD-DD0FF8377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InvisiSpec: Making Speculative Execution Invisible in the Cache Hierarchy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D0722-2BBA-8149-978D-DFD339AF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F0D4-831A-4743-80FE-CE6E2D8E74CF}" type="slidenum">
              <a:rPr lang="en-US" smtClean="0"/>
              <a:t>14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DC6C70-1D07-F544-9F31-0638F303BC5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MICRO’18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D5E51F2-F041-BD4A-9B9A-A6E4828818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546" y="1342749"/>
            <a:ext cx="660400" cy="6604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D582839-DD0B-CA43-8991-005F86FB19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3990" y="1329318"/>
            <a:ext cx="673100" cy="685800"/>
          </a:xfrm>
          <a:prstGeom prst="rect">
            <a:avLst/>
          </a:prstGeom>
        </p:spPr>
      </p:pic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7DF978ED-D37F-3446-8526-49FEFCEB76F3}"/>
              </a:ext>
            </a:extLst>
          </p:cNvPr>
          <p:cNvSpPr/>
          <p:nvPr/>
        </p:nvSpPr>
        <p:spPr>
          <a:xfrm>
            <a:off x="6453990" y="4000500"/>
            <a:ext cx="5607136" cy="1567543"/>
          </a:xfrm>
          <a:prstGeom prst="wedgeRoundRectCallout">
            <a:avLst>
              <a:gd name="adj1" fmla="val -28002"/>
              <a:gd name="adj2" fmla="val -8381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BUT:</a:t>
            </a:r>
            <a:br>
              <a:rPr lang="en-US" sz="2400" dirty="0"/>
            </a:br>
            <a:r>
              <a:rPr lang="en-US" sz="2400" dirty="0"/>
              <a:t>- Many can be converted to exposures</a:t>
            </a:r>
          </a:p>
          <a:p>
            <a:r>
              <a:rPr lang="en-US" sz="2400" dirty="0"/>
              <a:t>- Most hit in L1, and return very quickly</a:t>
            </a:r>
          </a:p>
        </p:txBody>
      </p:sp>
    </p:spTree>
    <p:extLst>
      <p:ext uri="{BB962C8B-B14F-4D97-AF65-F5344CB8AC3E}">
        <p14:creationId xmlns:p14="http://schemas.microsoft.com/office/powerpoint/2010/main" val="201837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F19BF-C53D-AB40-AAC5-5B5F3B10F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66" y="542420"/>
            <a:ext cx="109728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Average Execution Time for SPEC and PARSEC (Normalized)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9FDD2-8B76-5E47-973D-082082179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MICRO’18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86133-0106-1641-9FAA-6A03E9F1E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InvisiSpec: Making Speculative Execution Invisible in the Cache Hierarchy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9C605-4214-E849-BDC3-28252E4F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F0D4-831A-4743-80FE-CE6E2D8E74CF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A115948-A6FA-FF4E-B89C-6E9D3A25A1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934419"/>
              </p:ext>
            </p:extLst>
          </p:nvPr>
        </p:nvGraphicFramePr>
        <p:xfrm>
          <a:off x="609599" y="1600201"/>
          <a:ext cx="10642169" cy="3250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69A0892-6534-564E-A57D-4C4BF8022B08}"/>
              </a:ext>
            </a:extLst>
          </p:cNvPr>
          <p:cNvSpPr txBox="1"/>
          <p:nvPr/>
        </p:nvSpPr>
        <p:spPr>
          <a:xfrm>
            <a:off x="2331404" y="4707916"/>
            <a:ext cx="16253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Conventional</a:t>
            </a:r>
          </a:p>
          <a:p>
            <a:pPr algn="ctr"/>
            <a:r>
              <a:rPr lang="en-US" sz="2000" dirty="0"/>
              <a:t>insecure</a:t>
            </a:r>
          </a:p>
          <a:p>
            <a:pPr algn="ctr"/>
            <a:r>
              <a:rPr lang="en-US" sz="2000" dirty="0"/>
              <a:t>baseline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0A13BFFE-39DA-1D4C-881F-DC6A69603DE5}"/>
              </a:ext>
            </a:extLst>
          </p:cNvPr>
          <p:cNvSpPr/>
          <p:nvPr/>
        </p:nvSpPr>
        <p:spPr>
          <a:xfrm rot="5400000">
            <a:off x="5164186" y="4290086"/>
            <a:ext cx="433953" cy="267029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EC439D-2DE3-8F4A-9804-02010638C49A}"/>
              </a:ext>
            </a:extLst>
          </p:cNvPr>
          <p:cNvSpPr txBox="1"/>
          <p:nvPr/>
        </p:nvSpPr>
        <p:spPr>
          <a:xfrm>
            <a:off x="4142970" y="5842209"/>
            <a:ext cx="2476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Spectre</a:t>
            </a:r>
            <a:r>
              <a:rPr lang="en-US" sz="2000" dirty="0"/>
              <a:t> attack model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AF8494-4969-D949-9EE8-3701832CA1DA}"/>
              </a:ext>
            </a:extLst>
          </p:cNvPr>
          <p:cNvSpPr/>
          <p:nvPr/>
        </p:nvSpPr>
        <p:spPr>
          <a:xfrm>
            <a:off x="3875140" y="4592178"/>
            <a:ext cx="1742608" cy="8415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Delay load until visibility point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4CCC6125-5FF9-3144-8E42-2F69C9B9F9B2}"/>
              </a:ext>
            </a:extLst>
          </p:cNvPr>
          <p:cNvSpPr/>
          <p:nvPr/>
        </p:nvSpPr>
        <p:spPr>
          <a:xfrm rot="5400000">
            <a:off x="8246152" y="4315575"/>
            <a:ext cx="433953" cy="267029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CCDC97-2F8F-E540-902A-18ACDE1DF2E4}"/>
              </a:ext>
            </a:extLst>
          </p:cNvPr>
          <p:cNvSpPr txBox="1"/>
          <p:nvPr/>
        </p:nvSpPr>
        <p:spPr>
          <a:xfrm>
            <a:off x="7136466" y="5867698"/>
            <a:ext cx="2715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Futuristic attack model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DEF6684-A24F-3E45-BE86-23D8C62DC73D}"/>
              </a:ext>
            </a:extLst>
          </p:cNvPr>
          <p:cNvSpPr/>
          <p:nvPr/>
        </p:nvSpPr>
        <p:spPr>
          <a:xfrm>
            <a:off x="5488046" y="4696835"/>
            <a:ext cx="1353633" cy="5770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InvisiSpec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1C05DF-4368-9B4A-A84C-4C1BCB08AAC1}"/>
              </a:ext>
            </a:extLst>
          </p:cNvPr>
          <p:cNvSpPr/>
          <p:nvPr/>
        </p:nvSpPr>
        <p:spPr>
          <a:xfrm>
            <a:off x="6779556" y="4676768"/>
            <a:ext cx="1742608" cy="8415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Delay load until visibility point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5FDF380-E704-D649-911B-5AEB9EBC2065}"/>
              </a:ext>
            </a:extLst>
          </p:cNvPr>
          <p:cNvSpPr/>
          <p:nvPr/>
        </p:nvSpPr>
        <p:spPr>
          <a:xfrm>
            <a:off x="8660813" y="4707916"/>
            <a:ext cx="1353633" cy="5770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InvisiSpec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1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  <p:bldP spid="9" grpId="0" animBg="1"/>
      <p:bldP spid="10" grpId="0"/>
      <p:bldP spid="11" grpId="0"/>
      <p:bldP spid="12" grpId="0" animBg="1"/>
      <p:bldP spid="13" grpId="0"/>
      <p:bldP spid="22" grpId="0"/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76B6D-F0F2-424F-83ED-1C2AD742E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CBC8B-6413-6A48-B382-D99913D37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Reduce performance overhead: selectively enable </a:t>
            </a:r>
            <a:r>
              <a:rPr lang="en-US" sz="2800" dirty="0" err="1"/>
              <a:t>InvisiSpec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0D72F-B80E-B743-961F-706FB6C38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MICRO’18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92057-EACC-CC4F-85DF-215C6B779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InvisiSpec: Making Speculative Execution Invisible in the Cache Hierarchy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5ADB-5D82-D741-82BD-DD2750852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F0D4-831A-4743-80FE-CE6E2D8E74C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32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B74C1-A902-784F-AD54-C90941E57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 the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280A3-679B-2F48-8603-C32858E36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analysis</a:t>
            </a:r>
          </a:p>
          <a:p>
            <a:r>
              <a:rPr lang="en-US" dirty="0"/>
              <a:t>Details of when to use validations and exposures, and overlapping of them</a:t>
            </a:r>
          </a:p>
          <a:p>
            <a:r>
              <a:rPr lang="en-US" dirty="0"/>
              <a:t>Details of implementation</a:t>
            </a:r>
          </a:p>
          <a:p>
            <a:r>
              <a:rPr lang="en-US" dirty="0"/>
              <a:t>Detailed performance and area overhead evaluation results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C0590-45E7-CC42-92F9-65D412A63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MICRO’18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FC257-C8D0-C746-A1AA-28F7197FB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InvisiSpec: Making Speculative Execution Invisible in the Cache Hierarchy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F9441-6DDB-E346-9158-319370863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F0D4-831A-4743-80FE-CE6E2D8E74C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85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9D03A-4233-5743-B35C-7E5F49C68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4DA9E-3BD1-6042-8898-36B57366B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InvisiSpec</a:t>
            </a:r>
            <a:r>
              <a:rPr lang="en-US" dirty="0"/>
              <a:t> is the first comprehensive defense mechanism against speculative execution attacks in the cache hierarchy</a:t>
            </a:r>
          </a:p>
          <a:p>
            <a:r>
              <a:rPr lang="en-US" dirty="0"/>
              <a:t>We published the code of our architecture simulator: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D59AD-3A49-F84D-A0BE-ADC0768E8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MICRO’18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8AF01-50DA-2740-B95E-795A66829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InvisiSpec: Making Speculative Execution Invisible in the Cache Hierarchy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7312A-E33E-8443-BF93-979757639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F0D4-831A-4743-80FE-CE6E2D8E74C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938E03-0441-2447-9597-00D5EA0F342A}"/>
              </a:ext>
            </a:extLst>
          </p:cNvPr>
          <p:cNvSpPr txBox="1"/>
          <p:nvPr/>
        </p:nvSpPr>
        <p:spPr>
          <a:xfrm>
            <a:off x="3436296" y="3950103"/>
            <a:ext cx="7873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https://github.com/mjyan0720/InvisiSpec-1.0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BE2462A-8FAA-5243-98C3-5F382F0F40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392" y="3266108"/>
            <a:ext cx="2414431" cy="241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76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4E2D4-7C57-0543-9467-693B34E4A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Motivation: Speculative Execution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A7743-A608-744E-818E-56AD87953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601815"/>
          </a:xfrm>
        </p:spPr>
        <p:txBody>
          <a:bodyPr>
            <a:normAutofit/>
          </a:bodyPr>
          <a:lstStyle/>
          <a:p>
            <a:r>
              <a:rPr lang="en-US" dirty="0"/>
              <a:t>Hardware speculative execution offers a big attack surface for covert and side channels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Speculative execution attacks exploit the side effects of instructions on incorrect speculative paths (squashed)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u="sng" dirty="0">
                <a:solidFill>
                  <a:srgbClr val="C00000"/>
                </a:solidFill>
              </a:rPr>
              <a:t>It is crucial to fix this vulnerability efficiently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06C2F-A15A-5045-A746-468279F7E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InvisiSpec: Making Speculative Execution Invisible in the Cache Hierarchy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D92E83-9134-E744-A9A8-9633B7D3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MICRO’18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64063AE-4FCB-8C49-8BF0-EB4F6D87B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F0D4-831A-4743-80FE-CE6E2D8E74CF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A0A53A-BB6D-2846-9095-1870989749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3964" y="2260460"/>
            <a:ext cx="518389" cy="845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2912172-F9FA-2341-92FD-2FD536772E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4528" y="2256388"/>
            <a:ext cx="972453" cy="76772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6D9561F-3F54-5141-908B-C2C2A806F3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5593" y="2256388"/>
            <a:ext cx="764612" cy="764612"/>
          </a:xfrm>
          <a:prstGeom prst="rect">
            <a:avLst/>
          </a:prstGeom>
        </p:spPr>
      </p:pic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976B31A6-660B-9044-B350-ECD2FE0C3C09}"/>
              </a:ext>
            </a:extLst>
          </p:cNvPr>
          <p:cNvSpPr/>
          <p:nvPr/>
        </p:nvSpPr>
        <p:spPr>
          <a:xfrm>
            <a:off x="7546604" y="4213189"/>
            <a:ext cx="3602182" cy="796638"/>
          </a:xfrm>
          <a:prstGeom prst="wedgeRectCallout">
            <a:avLst>
              <a:gd name="adj1" fmla="val -47223"/>
              <a:gd name="adj2" fmla="val -10368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Compilers and programmers can not reason about it.</a:t>
            </a:r>
          </a:p>
        </p:txBody>
      </p:sp>
    </p:spTree>
    <p:extLst>
      <p:ext uri="{BB962C8B-B14F-4D97-AF65-F5344CB8AC3E}">
        <p14:creationId xmlns:p14="http://schemas.microsoft.com/office/powerpoint/2010/main" val="111159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E5F7D-208B-F248-A6CC-8E55418F0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36267-62E3-2F47-AF3F-FA8D1C284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r>
              <a:rPr lang="en-US" dirty="0"/>
              <a:t>A comprehensive threat model</a:t>
            </a:r>
          </a:p>
          <a:p>
            <a:r>
              <a:rPr lang="en-US" b="1" dirty="0"/>
              <a:t>Invisible Speculation (</a:t>
            </a:r>
            <a:r>
              <a:rPr lang="en-US" b="1" dirty="0" err="1"/>
              <a:t>InvisiSpec</a:t>
            </a:r>
            <a:r>
              <a:rPr lang="en-US" b="1" dirty="0"/>
              <a:t>)</a:t>
            </a:r>
            <a:r>
              <a:rPr lang="en-US" dirty="0"/>
              <a:t>: the first holistic defense mechanism</a:t>
            </a:r>
          </a:p>
          <a:p>
            <a:r>
              <a:rPr lang="en-US" dirty="0"/>
              <a:t>Evaluation results and current 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CB0AE-5F25-4249-9C4C-8B3639737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MICRO’18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6CD36-F525-D346-BEB1-D041B2838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InvisiSpec: Making Speculative Execution Invisible in the Cache Hierarchy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AF3DE-B5FF-8C41-9E35-E27D8C5D9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F0D4-831A-4743-80FE-CE6E2D8E74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1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2FEE3-FBBF-5C47-BAFC-A42C3BAFE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Speculative Execution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B9DAB-B7EC-9948-94F9-E97AF2240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343" y="1600202"/>
            <a:ext cx="11090266" cy="705595"/>
          </a:xfrm>
        </p:spPr>
        <p:txBody>
          <a:bodyPr>
            <a:normAutofit/>
          </a:bodyPr>
          <a:lstStyle/>
          <a:p>
            <a:r>
              <a:rPr lang="en-US" dirty="0"/>
              <a:t>An example of </a:t>
            </a:r>
            <a:r>
              <a:rPr lang="en-US" dirty="0" err="1"/>
              <a:t>Spectre</a:t>
            </a:r>
            <a:r>
              <a:rPr lang="en-US" dirty="0"/>
              <a:t> Variant 1 (array bound checking attack).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69D68-5F92-024F-BBEA-7BC2D5826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InvisiSpec: Making Speculative Execution Invisible in the Cache Hierarchy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61E592-69BC-6F4F-9E02-50CEB5A26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MICRO’18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717603B-F060-8545-990A-FC1D8EEEA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F0D4-831A-4743-80FE-CE6E2D8E74CF}" type="slidenum">
              <a:rPr lang="en-US" smtClean="0"/>
              <a:t>4</a:t>
            </a:fld>
            <a:endParaRPr lang="en-US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A357761A-562C-C845-9299-515678DC0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343" y="2625805"/>
            <a:ext cx="4806224" cy="3285138"/>
          </a:xfrm>
          <a:prstGeom prst="rect">
            <a:avLst/>
          </a:prstGeom>
          <a:solidFill>
            <a:srgbClr val="EEEEE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1: 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(x &lt; array1_size) {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2:	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 array1[x]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3:	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ld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array2[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4:  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71F97E-9F42-5141-A87D-8F6A967EBDDD}"/>
              </a:ext>
            </a:extLst>
          </p:cNvPr>
          <p:cNvSpPr txBox="1"/>
          <p:nvPr/>
        </p:nvSpPr>
        <p:spPr>
          <a:xfrm>
            <a:off x="597355" y="2192953"/>
            <a:ext cx="1726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Victim code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50DED7-0F23-914A-A368-FD9C58B0A8B4}"/>
              </a:ext>
            </a:extLst>
          </p:cNvPr>
          <p:cNvSpPr txBox="1"/>
          <p:nvPr/>
        </p:nvSpPr>
        <p:spPr>
          <a:xfrm>
            <a:off x="7169438" y="2239670"/>
            <a:ext cx="4572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Attack to read arbitrary memory: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9987C7-57B0-654E-8769-962B01C0EB18}"/>
              </a:ext>
            </a:extLst>
          </p:cNvPr>
          <p:cNvSpPr txBox="1"/>
          <p:nvPr/>
        </p:nvSpPr>
        <p:spPr>
          <a:xfrm>
            <a:off x="7320327" y="2849919"/>
            <a:ext cx="4746487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9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400" dirty="0"/>
              <a:t>Train branch predictor</a:t>
            </a:r>
          </a:p>
          <a:p>
            <a:pPr marL="514350" indent="-514350">
              <a:spcBef>
                <a:spcPts val="9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400" dirty="0"/>
              <a:t>Trigger branch misprediction</a:t>
            </a:r>
          </a:p>
          <a:p>
            <a:pPr marL="514350" indent="-514350">
              <a:spcBef>
                <a:spcPts val="9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400" dirty="0"/>
              <a:t>Side channel</a:t>
            </a:r>
            <a:endParaRPr lang="en-US" sz="2400" dirty="0">
              <a:cs typeface="Consolas" panose="020B0609020204030204" pitchFamily="49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A523C42-7FA2-5B4B-8E55-2EB4C45658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438" y="3508714"/>
            <a:ext cx="872672" cy="87267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2E8221E-A966-6241-BD0B-0A8217F424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7759" y="4139832"/>
            <a:ext cx="872672" cy="872672"/>
          </a:xfrm>
          <a:prstGeom prst="rect">
            <a:avLst/>
          </a:prstGeom>
        </p:spPr>
      </p:pic>
      <p:sp>
        <p:nvSpPr>
          <p:cNvPr id="23" name="Curved Left Arrow 22">
            <a:extLst>
              <a:ext uri="{FF2B5EF4-FFF2-40B4-BE49-F238E27FC236}">
                <a16:creationId xmlns:a16="http://schemas.microsoft.com/office/drawing/2014/main" id="{263527D0-E6A9-184D-B8A4-582577E65849}"/>
              </a:ext>
            </a:extLst>
          </p:cNvPr>
          <p:cNvSpPr/>
          <p:nvPr/>
        </p:nvSpPr>
        <p:spPr>
          <a:xfrm>
            <a:off x="5136813" y="3482325"/>
            <a:ext cx="713578" cy="639997"/>
          </a:xfrm>
          <a:prstGeom prst="curved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126B02-06EE-8845-9F33-02D18E1FC3BD}"/>
              </a:ext>
            </a:extLst>
          </p:cNvPr>
          <p:cNvSpPr/>
          <p:nvPr/>
        </p:nvSpPr>
        <p:spPr>
          <a:xfrm>
            <a:off x="2044827" y="5246637"/>
            <a:ext cx="8617077" cy="914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Speculative execution attacks exploit side effects of instructions </a:t>
            </a:r>
            <a:r>
              <a:rPr lang="en-US" sz="2400" u="sng" dirty="0"/>
              <a:t>on paths that will be squashed</a:t>
            </a:r>
            <a:endParaRPr lang="en-US" sz="2400" dirty="0"/>
          </a:p>
        </p:txBody>
      </p:sp>
      <p:sp>
        <p:nvSpPr>
          <p:cNvPr id="13" name="Rectangular Callout 12">
            <a:extLst>
              <a:ext uri="{FF2B5EF4-FFF2-40B4-BE49-F238E27FC236}">
                <a16:creationId xmlns:a16="http://schemas.microsoft.com/office/drawing/2014/main" id="{5E4B1436-08CB-DA4E-8269-456FCD4E32DA}"/>
              </a:ext>
            </a:extLst>
          </p:cNvPr>
          <p:cNvSpPr/>
          <p:nvPr/>
        </p:nvSpPr>
        <p:spPr>
          <a:xfrm>
            <a:off x="4844079" y="4434968"/>
            <a:ext cx="3225864" cy="577536"/>
          </a:xfrm>
          <a:prstGeom prst="wedgeRectCallout">
            <a:avLst>
              <a:gd name="adj1" fmla="val -75853"/>
              <a:gd name="adj2" fmla="val -2546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Leaves side effects in cache</a:t>
            </a:r>
          </a:p>
        </p:txBody>
      </p:sp>
    </p:spTree>
    <p:extLst>
      <p:ext uri="{BB962C8B-B14F-4D97-AF65-F5344CB8AC3E}">
        <p14:creationId xmlns:p14="http://schemas.microsoft.com/office/powerpoint/2010/main" val="230522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4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1">
            <a:extLst>
              <a:ext uri="{FF2B5EF4-FFF2-40B4-BE49-F238E27FC236}">
                <a16:creationId xmlns:a16="http://schemas.microsoft.com/office/drawing/2014/main" id="{D56CCA8C-84F2-4B47-BC67-13038C8E8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39" y="3217642"/>
            <a:ext cx="4806224" cy="2394858"/>
          </a:xfrm>
          <a:prstGeom prst="rect">
            <a:avLst/>
          </a:prstGeom>
          <a:solidFill>
            <a:srgbClr val="EEEEE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1: 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(x &lt; array1_size) {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2:	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 array1[x]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3:	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ld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array2[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4:  }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0C77F8-708F-7C49-9758-80D8CB54B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Generalization of Speculative Execution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39DAA-5D9B-7541-A5BB-A8E8B5E3D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89004"/>
            <a:ext cx="10972800" cy="14898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/>
            <a:r>
              <a:rPr lang="en-US" dirty="0"/>
              <a:t>Transient instructions: speculatively-executed instructions that are destined to be squashed.</a:t>
            </a:r>
          </a:p>
          <a:p>
            <a:r>
              <a:rPr lang="en-US" dirty="0"/>
              <a:t>Speculative execution attack exploits side effects of transient instructions.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86EE7-CCCF-0645-BAC6-BA1EBD958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MICRO’18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1337A-6F2B-6549-B44B-A8263F24C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InvisiSpec: Making Speculative Execution Invisible in the Cache Hierarchy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546D4-1EBA-1E41-BC8C-B3746745F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F0D4-831A-4743-80FE-CE6E2D8E74CF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5352DE6-98D1-0E48-B82B-4EBEC6D006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82346"/>
              </p:ext>
            </p:extLst>
          </p:nvPr>
        </p:nvGraphicFramePr>
        <p:xfrm>
          <a:off x="5597331" y="3271019"/>
          <a:ext cx="6219937" cy="267499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95271">
                  <a:extLst>
                    <a:ext uri="{9D8B030D-6E8A-4147-A177-3AD203B41FA5}">
                      <a16:colId xmlns:a16="http://schemas.microsoft.com/office/drawing/2014/main" val="3141118088"/>
                    </a:ext>
                  </a:extLst>
                </a:gridCol>
                <a:gridCol w="4024666">
                  <a:extLst>
                    <a:ext uri="{9D8B030D-6E8A-4147-A177-3AD203B41FA5}">
                      <a16:colId xmlns:a16="http://schemas.microsoft.com/office/drawing/2014/main" val="2132880082"/>
                    </a:ext>
                  </a:extLst>
                </a:gridCol>
              </a:tblGrid>
              <a:tr h="356920">
                <a:tc>
                  <a:txBody>
                    <a:bodyPr/>
                    <a:lstStyle/>
                    <a:p>
                      <a:r>
                        <a:rPr lang="en-US" sz="2000" dirty="0"/>
                        <a:t>Attack</a:t>
                      </a:r>
                      <a:endParaRPr lang="en-US" sz="20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Sources of Transient Instructions</a:t>
                      </a:r>
                      <a:endParaRPr lang="en-US" sz="20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043436"/>
                  </a:ext>
                </a:extLst>
              </a:tr>
              <a:tr h="356920">
                <a:tc>
                  <a:txBody>
                    <a:bodyPr/>
                    <a:lstStyle/>
                    <a:p>
                      <a:r>
                        <a:rPr lang="en-US" sz="2000" dirty="0"/>
                        <a:t>Spectre</a:t>
                      </a:r>
                      <a:endParaRPr lang="en-US" sz="20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Control-flow misprediction</a:t>
                      </a:r>
                      <a:endParaRPr lang="en-US" sz="20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094335"/>
                  </a:ext>
                </a:extLst>
              </a:tr>
              <a:tr h="356920">
                <a:tc>
                  <a:txBody>
                    <a:bodyPr/>
                    <a:lstStyle/>
                    <a:p>
                      <a:r>
                        <a:rPr lang="en-US" sz="2000" dirty="0"/>
                        <a:t>Meltdown</a:t>
                      </a:r>
                      <a:endParaRPr lang="en-US" sz="20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000" dirty="0"/>
                        <a:t>Virtual memory exception</a:t>
                      </a:r>
                      <a:endParaRPr lang="en-US" sz="20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941941"/>
                  </a:ext>
                </a:extLst>
              </a:tr>
              <a:tr h="480433">
                <a:tc>
                  <a:txBody>
                    <a:bodyPr/>
                    <a:lstStyle/>
                    <a:p>
                      <a:r>
                        <a:rPr lang="en-US" sz="2000" dirty="0"/>
                        <a:t>L1 Terminal Fault</a:t>
                      </a:r>
                      <a:endParaRPr lang="en-US" sz="20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269438"/>
                  </a:ext>
                </a:extLst>
              </a:tr>
              <a:tr h="575062">
                <a:tc>
                  <a:txBody>
                    <a:bodyPr/>
                    <a:lstStyle/>
                    <a:p>
                      <a:r>
                        <a:rPr lang="en-US" sz="2000" dirty="0"/>
                        <a:t>Speculative</a:t>
                      </a:r>
                      <a:r>
                        <a:rPr lang="zh-CN" altLang="en-US" sz="2000" dirty="0"/>
                        <a:t> </a:t>
                      </a:r>
                      <a:r>
                        <a:rPr lang="en-US" sz="2000" dirty="0"/>
                        <a:t>Store Bypass</a:t>
                      </a:r>
                      <a:endParaRPr lang="en-US" sz="20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Address alias between a load and an earlier store</a:t>
                      </a:r>
                      <a:endParaRPr lang="en-US" sz="20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1069959"/>
                  </a:ext>
                </a:extLst>
              </a:tr>
            </a:tbl>
          </a:graphicData>
        </a:graphic>
      </p:graphicFrame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DD023C13-4F79-2347-8D9A-4E66AC24A02E}"/>
              </a:ext>
            </a:extLst>
          </p:cNvPr>
          <p:cNvSpPr/>
          <p:nvPr/>
        </p:nvSpPr>
        <p:spPr>
          <a:xfrm>
            <a:off x="423480" y="5266408"/>
            <a:ext cx="1755921" cy="863263"/>
          </a:xfrm>
          <a:prstGeom prst="wedgeRectCallout">
            <a:avLst>
              <a:gd name="adj1" fmla="val 33720"/>
              <a:gd name="adj2" fmla="val -90155"/>
            </a:avLst>
          </a:prstGeom>
          <a:solidFill>
            <a:srgbClr val="C00000"/>
          </a:solidFill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Transient Instruction</a:t>
            </a:r>
          </a:p>
        </p:txBody>
      </p:sp>
    </p:spTree>
    <p:extLst>
      <p:ext uri="{BB962C8B-B14F-4D97-AF65-F5344CB8AC3E}">
        <p14:creationId xmlns:p14="http://schemas.microsoft.com/office/powerpoint/2010/main" val="103490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E1D8-3476-E64B-91E8-855555B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Futuristic Speculative Attack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A9196-3C88-5442-8A73-60C3549B8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30953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Futuristic speculative attack model</a:t>
            </a:r>
          </a:p>
          <a:p>
            <a:pPr lvl="1"/>
            <a:r>
              <a:rPr lang="en-US" dirty="0">
                <a:latin typeface="Cambria" panose="02040503050406030204" pitchFamily="18" charset="0"/>
              </a:rPr>
              <a:t>An attacker can exploit </a:t>
            </a:r>
            <a:r>
              <a:rPr lang="en-US" b="1" i="1" dirty="0">
                <a:latin typeface="Cambria" panose="02040503050406030204" pitchFamily="18" charset="0"/>
              </a:rPr>
              <a:t>any</a:t>
            </a:r>
            <a:r>
              <a:rPr lang="en-US" dirty="0">
                <a:latin typeface="Cambria" panose="02040503050406030204" pitchFamily="18" charset="0"/>
              </a:rPr>
              <a:t> speculative load (load not at the head of ROB).</a:t>
            </a:r>
          </a:p>
          <a:p>
            <a:pPr lvl="1"/>
            <a:r>
              <a:rPr lang="en-US" dirty="0">
                <a:latin typeface="Cambria" panose="02040503050406030204" pitchFamily="18" charset="0"/>
              </a:rPr>
              <a:t>It includes all existing attacks and future speculative execution attacks</a:t>
            </a:r>
          </a:p>
          <a:p>
            <a:pPr lvl="1"/>
            <a:endParaRPr lang="en-US" dirty="0">
              <a:latin typeface="Cambria" panose="02040503050406030204" pitchFamily="18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1801B-C0E9-3C48-B521-18E4C1012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MICRO’18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A35B0-92A9-9A48-BB69-C0A54CF0E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InvisiSpec: Making Speculative Execution Invisible in the Cache Hierarchy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C0AE9-161D-9043-A762-CDED09F03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F0D4-831A-4743-80FE-CE6E2D8E74CF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1155A9A-B680-D44D-918E-C8AE80D3D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098904"/>
              </p:ext>
            </p:extLst>
          </p:nvPr>
        </p:nvGraphicFramePr>
        <p:xfrm>
          <a:off x="1524000" y="2968415"/>
          <a:ext cx="8148185" cy="3017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141118088"/>
                    </a:ext>
                  </a:extLst>
                </a:gridCol>
                <a:gridCol w="6319385">
                  <a:extLst>
                    <a:ext uri="{9D8B030D-6E8A-4147-A177-3AD203B41FA5}">
                      <a16:colId xmlns:a16="http://schemas.microsoft.com/office/drawing/2014/main" val="2132880082"/>
                    </a:ext>
                  </a:extLst>
                </a:gridCol>
              </a:tblGrid>
              <a:tr h="356920">
                <a:tc>
                  <a:txBody>
                    <a:bodyPr/>
                    <a:lstStyle/>
                    <a:p>
                      <a:r>
                        <a:rPr lang="en-US" sz="2000" dirty="0"/>
                        <a:t>Attack Model</a:t>
                      </a:r>
                      <a:endParaRPr lang="en-US" sz="20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Sources of Transient Instructions</a:t>
                      </a:r>
                      <a:endParaRPr lang="en-US" sz="20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043436"/>
                  </a:ext>
                </a:extLst>
              </a:tr>
              <a:tr h="356920">
                <a:tc>
                  <a:txBody>
                    <a:bodyPr/>
                    <a:lstStyle/>
                    <a:p>
                      <a:r>
                        <a:rPr lang="en-US" sz="2000" dirty="0"/>
                        <a:t>Futuristic</a:t>
                      </a:r>
                      <a:endParaRPr lang="en-US" sz="2000" b="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dirty="0"/>
                        <a:t>Various events, such as:</a:t>
                      </a:r>
                    </a:p>
                    <a:p>
                      <a:r>
                        <a:rPr lang="en-US" sz="2000" b="0" i="0" dirty="0"/>
                        <a:t>• Exceptions</a:t>
                      </a:r>
                    </a:p>
                    <a:p>
                      <a:r>
                        <a:rPr lang="en-US" sz="2000" b="0" i="0" dirty="0"/>
                        <a:t>• Control-flow mispredictions</a:t>
                      </a:r>
                    </a:p>
                    <a:p>
                      <a:r>
                        <a:rPr lang="en-US" sz="2000" b="0" i="0" dirty="0"/>
                        <a:t>• Address alias between a load and an earlier store</a:t>
                      </a:r>
                    </a:p>
                    <a:p>
                      <a:r>
                        <a:rPr lang="en-US" sz="2000" b="0" i="0" dirty="0"/>
                        <a:t>• Address alias between two loads</a:t>
                      </a:r>
                    </a:p>
                    <a:p>
                      <a:r>
                        <a:rPr lang="en-US" sz="2000" b="0" i="0" dirty="0"/>
                        <a:t>• Memory consistency model violations</a:t>
                      </a:r>
                    </a:p>
                    <a:p>
                      <a:r>
                        <a:rPr lang="en-US" sz="2000" b="0" i="0" dirty="0"/>
                        <a:t>• Interrupts</a:t>
                      </a:r>
                      <a:endParaRPr lang="en-US" sz="2000" b="0" i="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8983329"/>
                  </a:ext>
                </a:extLst>
              </a:tr>
              <a:tr h="356920">
                <a:tc>
                  <a:txBody>
                    <a:bodyPr/>
                    <a:lstStyle/>
                    <a:p>
                      <a:r>
                        <a:rPr lang="en-US" sz="2000" dirty="0"/>
                        <a:t>Spectre</a:t>
                      </a:r>
                      <a:endParaRPr lang="en-US" sz="20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Control-flow misprediction</a:t>
                      </a:r>
                      <a:endParaRPr lang="en-US" sz="20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258754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6A80945E-A6FE-084D-AC40-57A74B99BB49}"/>
              </a:ext>
            </a:extLst>
          </p:cNvPr>
          <p:cNvSpPr/>
          <p:nvPr/>
        </p:nvSpPr>
        <p:spPr>
          <a:xfrm>
            <a:off x="1161143" y="5617029"/>
            <a:ext cx="9202057" cy="478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6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8BC73ADC-7DA5-9642-9A54-F590AC997CB1}"/>
              </a:ext>
            </a:extLst>
          </p:cNvPr>
          <p:cNvSpPr txBox="1"/>
          <p:nvPr/>
        </p:nvSpPr>
        <p:spPr>
          <a:xfrm>
            <a:off x="8690167" y="1380576"/>
            <a:ext cx="188181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 panose="02040503050406030204" pitchFamily="18" charset="0"/>
              </a:rPr>
              <a:t>Load reaches head of ROB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581B35-7F13-AC43-9E2C-AF84B0281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 of a load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31C7F-BE75-0042-A6F3-DDB4EF88E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274" y="5342682"/>
            <a:ext cx="6037943" cy="872152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/>
              <a:t>Naïve solution</a:t>
            </a:r>
          </a:p>
          <a:p>
            <a:pPr lvl="1"/>
            <a:r>
              <a:rPr lang="en-US" dirty="0"/>
              <a:t>Delay issuing the load until its visibility point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C6429-99F8-D442-971C-A4FDF493E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MICRO’18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D257E-EB5A-8941-A22F-22F8736E8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InvisiSpec: Making Speculative Execution Invisible in the Cache Hierarchy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E4C7E-D80F-D344-A5D4-76203CA2C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F0D4-831A-4743-80FE-CE6E2D8E74CF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1C7DF68-A5CE-C24C-A4F2-71474291D7D1}"/>
              </a:ext>
            </a:extLst>
          </p:cNvPr>
          <p:cNvCxnSpPr>
            <a:cxnSpLocks/>
            <a:endCxn id="24" idx="2"/>
          </p:cNvCxnSpPr>
          <p:nvPr/>
        </p:nvCxnSpPr>
        <p:spPr>
          <a:xfrm flipV="1">
            <a:off x="2588935" y="2537100"/>
            <a:ext cx="6956847" cy="785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38E0962-6C33-D74D-8B1F-71BEAA6A2813}"/>
              </a:ext>
            </a:extLst>
          </p:cNvPr>
          <p:cNvCxnSpPr>
            <a:cxnSpLocks/>
          </p:cNvCxnSpPr>
          <p:nvPr/>
        </p:nvCxnSpPr>
        <p:spPr>
          <a:xfrm>
            <a:off x="2600273" y="1990285"/>
            <a:ext cx="0" cy="441296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34FDEF9-9996-A642-9B5E-C24E3DA61EAB}"/>
              </a:ext>
            </a:extLst>
          </p:cNvPr>
          <p:cNvCxnSpPr>
            <a:cxnSpLocks/>
          </p:cNvCxnSpPr>
          <p:nvPr/>
        </p:nvCxnSpPr>
        <p:spPr>
          <a:xfrm>
            <a:off x="9665331" y="1990285"/>
            <a:ext cx="0" cy="44806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1F845F3-0F92-554E-A2D2-0878974E4F66}"/>
              </a:ext>
            </a:extLst>
          </p:cNvPr>
          <p:cNvSpPr txBox="1"/>
          <p:nvPr/>
        </p:nvSpPr>
        <p:spPr>
          <a:xfrm>
            <a:off x="1720066" y="1374018"/>
            <a:ext cx="176040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 panose="02040503050406030204" pitchFamily="18" charset="0"/>
              </a:rPr>
              <a:t>Load is issued to memory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A45414D-4B60-CA47-B5D1-8992FB732717}"/>
              </a:ext>
            </a:extLst>
          </p:cNvPr>
          <p:cNvCxnSpPr>
            <a:cxnSpLocks/>
          </p:cNvCxnSpPr>
          <p:nvPr/>
        </p:nvCxnSpPr>
        <p:spPr>
          <a:xfrm>
            <a:off x="2588935" y="2522254"/>
            <a:ext cx="0" cy="588353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3F5158F-4296-D942-B6CF-DC1D8A2BEEE2}"/>
              </a:ext>
            </a:extLst>
          </p:cNvPr>
          <p:cNvCxnSpPr>
            <a:cxnSpLocks/>
          </p:cNvCxnSpPr>
          <p:nvPr/>
        </p:nvCxnSpPr>
        <p:spPr>
          <a:xfrm>
            <a:off x="9665331" y="2544952"/>
            <a:ext cx="0" cy="612451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3071534D-1DDB-9243-9ADF-9E294429B51A}"/>
              </a:ext>
            </a:extLst>
          </p:cNvPr>
          <p:cNvSpPr/>
          <p:nvPr/>
        </p:nvSpPr>
        <p:spPr>
          <a:xfrm>
            <a:off x="2461151" y="2411093"/>
            <a:ext cx="239097" cy="23909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68DB901-C5C8-8D48-88AE-9867FCB9D920}"/>
              </a:ext>
            </a:extLst>
          </p:cNvPr>
          <p:cNvCxnSpPr>
            <a:cxnSpLocks/>
          </p:cNvCxnSpPr>
          <p:nvPr/>
        </p:nvCxnSpPr>
        <p:spPr>
          <a:xfrm flipV="1">
            <a:off x="2588935" y="2899056"/>
            <a:ext cx="7076396" cy="15939"/>
          </a:xfrm>
          <a:prstGeom prst="line">
            <a:avLst/>
          </a:prstGeom>
          <a:ln w="38100">
            <a:solidFill>
              <a:schemeClr val="tx1"/>
            </a:solidFill>
            <a:prstDash val="dash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205D0F1A-8B6E-7A4C-97CC-9C14A58E237A}"/>
              </a:ext>
            </a:extLst>
          </p:cNvPr>
          <p:cNvSpPr txBox="1"/>
          <p:nvPr/>
        </p:nvSpPr>
        <p:spPr>
          <a:xfrm>
            <a:off x="4946973" y="2714940"/>
            <a:ext cx="2360319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mbria" panose="02040503050406030204" pitchFamily="18" charset="0"/>
              </a:rPr>
              <a:t>Load is speculative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4EA27EB-745A-9640-8FB3-7733547652E6}"/>
              </a:ext>
            </a:extLst>
          </p:cNvPr>
          <p:cNvSpPr/>
          <p:nvPr/>
        </p:nvSpPr>
        <p:spPr>
          <a:xfrm>
            <a:off x="9550400" y="2417551"/>
            <a:ext cx="239097" cy="239097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C05DF49-1530-5042-9ECB-7B0B0F7CFE60}"/>
              </a:ext>
            </a:extLst>
          </p:cNvPr>
          <p:cNvSpPr/>
          <p:nvPr/>
        </p:nvSpPr>
        <p:spPr>
          <a:xfrm>
            <a:off x="9545782" y="2417551"/>
            <a:ext cx="239097" cy="23909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DD91FB2-1D52-3F41-9645-23EFA7C86467}"/>
              </a:ext>
            </a:extLst>
          </p:cNvPr>
          <p:cNvCxnSpPr>
            <a:cxnSpLocks/>
          </p:cNvCxnSpPr>
          <p:nvPr/>
        </p:nvCxnSpPr>
        <p:spPr>
          <a:xfrm>
            <a:off x="2600269" y="2004136"/>
            <a:ext cx="0" cy="441296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C3D485F-4850-3D41-B0E2-6FA33244CC33}"/>
              </a:ext>
            </a:extLst>
          </p:cNvPr>
          <p:cNvSpPr txBox="1"/>
          <p:nvPr/>
        </p:nvSpPr>
        <p:spPr>
          <a:xfrm>
            <a:off x="216341" y="3268301"/>
            <a:ext cx="2476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Spectre</a:t>
            </a:r>
            <a:r>
              <a:rPr lang="en-US" sz="2000" dirty="0"/>
              <a:t> attack model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A751574-85D8-2043-9E41-A8F389825DE6}"/>
              </a:ext>
            </a:extLst>
          </p:cNvPr>
          <p:cNvSpPr txBox="1"/>
          <p:nvPr/>
        </p:nvSpPr>
        <p:spPr>
          <a:xfrm>
            <a:off x="0" y="3926148"/>
            <a:ext cx="2715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Futuristic attack model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D23A6A2-F1A9-F640-800C-FCD4E0467253}"/>
              </a:ext>
            </a:extLst>
          </p:cNvPr>
          <p:cNvCxnSpPr>
            <a:cxnSpLocks/>
          </p:cNvCxnSpPr>
          <p:nvPr/>
        </p:nvCxnSpPr>
        <p:spPr>
          <a:xfrm>
            <a:off x="2715230" y="3552762"/>
            <a:ext cx="3932313" cy="12579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D6BD079-80DA-8341-9C5C-3086A66E6A02}"/>
              </a:ext>
            </a:extLst>
          </p:cNvPr>
          <p:cNvCxnSpPr>
            <a:cxnSpLocks/>
          </p:cNvCxnSpPr>
          <p:nvPr/>
        </p:nvCxnSpPr>
        <p:spPr>
          <a:xfrm flipV="1">
            <a:off x="6639665" y="3565341"/>
            <a:ext cx="3025666" cy="9342"/>
          </a:xfrm>
          <a:prstGeom prst="straightConnector1">
            <a:avLst/>
          </a:prstGeom>
          <a:ln w="76200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7D662AF8-5AEF-164F-87DC-2A3929220924}"/>
              </a:ext>
            </a:extLst>
          </p:cNvPr>
          <p:cNvSpPr/>
          <p:nvPr/>
        </p:nvSpPr>
        <p:spPr>
          <a:xfrm>
            <a:off x="6532279" y="3443480"/>
            <a:ext cx="269914" cy="2699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>
            <a:extLst>
              <a:ext uri="{FF2B5EF4-FFF2-40B4-BE49-F238E27FC236}">
                <a16:creationId xmlns:a16="http://schemas.microsoft.com/office/drawing/2014/main" id="{29BB17FD-FBCA-9F42-A911-F80D64D2FCA5}"/>
              </a:ext>
            </a:extLst>
          </p:cNvPr>
          <p:cNvSpPr/>
          <p:nvPr/>
        </p:nvSpPr>
        <p:spPr>
          <a:xfrm>
            <a:off x="6507385" y="2293044"/>
            <a:ext cx="294808" cy="109175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E7FD34A-55B6-5340-BC42-B5DAF414416F}"/>
              </a:ext>
            </a:extLst>
          </p:cNvPr>
          <p:cNvSpPr txBox="1"/>
          <p:nvPr/>
        </p:nvSpPr>
        <p:spPr>
          <a:xfrm>
            <a:off x="5501242" y="1549514"/>
            <a:ext cx="2282279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All prior branches are resolved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65286E-0679-2C47-BD99-A1BC286749EF}"/>
              </a:ext>
            </a:extLst>
          </p:cNvPr>
          <p:cNvSpPr txBox="1"/>
          <p:nvPr/>
        </p:nvSpPr>
        <p:spPr>
          <a:xfrm>
            <a:off x="4463668" y="3222838"/>
            <a:ext cx="832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unsafe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A3414E8-23F6-4B41-B77B-9BDCA1E81D1E}"/>
              </a:ext>
            </a:extLst>
          </p:cNvPr>
          <p:cNvSpPr txBox="1"/>
          <p:nvPr/>
        </p:nvSpPr>
        <p:spPr>
          <a:xfrm>
            <a:off x="8183707" y="3217304"/>
            <a:ext cx="57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safe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1E5E886-ECB5-C944-A49F-474760FFAA03}"/>
              </a:ext>
            </a:extLst>
          </p:cNvPr>
          <p:cNvCxnSpPr>
            <a:cxnSpLocks/>
            <a:endCxn id="39" idx="2"/>
          </p:cNvCxnSpPr>
          <p:nvPr/>
        </p:nvCxnSpPr>
        <p:spPr>
          <a:xfrm>
            <a:off x="2715230" y="4198660"/>
            <a:ext cx="5468477" cy="28558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269157D-89A4-F94D-9FB6-261ABBDA37A8}"/>
              </a:ext>
            </a:extLst>
          </p:cNvPr>
          <p:cNvCxnSpPr>
            <a:cxnSpLocks/>
            <a:stCxn id="39" idx="2"/>
          </p:cNvCxnSpPr>
          <p:nvPr/>
        </p:nvCxnSpPr>
        <p:spPr>
          <a:xfrm flipV="1">
            <a:off x="8183707" y="4198660"/>
            <a:ext cx="1481624" cy="28558"/>
          </a:xfrm>
          <a:prstGeom prst="straightConnector1">
            <a:avLst/>
          </a:prstGeom>
          <a:ln w="76200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0D2F16B9-E0A6-E84B-AB8C-136E915987AE}"/>
              </a:ext>
            </a:extLst>
          </p:cNvPr>
          <p:cNvSpPr/>
          <p:nvPr/>
        </p:nvSpPr>
        <p:spPr>
          <a:xfrm>
            <a:off x="8183707" y="4092261"/>
            <a:ext cx="269914" cy="2699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A0DF2C0-2794-994E-A581-8809175A6755}"/>
              </a:ext>
            </a:extLst>
          </p:cNvPr>
          <p:cNvSpPr txBox="1"/>
          <p:nvPr/>
        </p:nvSpPr>
        <p:spPr>
          <a:xfrm>
            <a:off x="5548050" y="3895265"/>
            <a:ext cx="832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unsafe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A0EEEBB-66C9-EB42-B17B-BBA725C79357}"/>
              </a:ext>
            </a:extLst>
          </p:cNvPr>
          <p:cNvSpPr txBox="1"/>
          <p:nvPr/>
        </p:nvSpPr>
        <p:spPr>
          <a:xfrm>
            <a:off x="8852564" y="3833030"/>
            <a:ext cx="57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safe</a:t>
            </a:r>
          </a:p>
        </p:txBody>
      </p:sp>
      <p:sp>
        <p:nvSpPr>
          <p:cNvPr id="44" name="Down Arrow 43">
            <a:extLst>
              <a:ext uri="{FF2B5EF4-FFF2-40B4-BE49-F238E27FC236}">
                <a16:creationId xmlns:a16="http://schemas.microsoft.com/office/drawing/2014/main" id="{FB855D2B-2383-F043-8D2C-C3D7D3CDAB48}"/>
              </a:ext>
            </a:extLst>
          </p:cNvPr>
          <p:cNvSpPr/>
          <p:nvPr/>
        </p:nvSpPr>
        <p:spPr>
          <a:xfrm flipV="1">
            <a:off x="8155664" y="4389482"/>
            <a:ext cx="313456" cy="51700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E87582D-A636-434B-8B34-BCD9D1A3B591}"/>
              </a:ext>
            </a:extLst>
          </p:cNvPr>
          <p:cNvSpPr txBox="1"/>
          <p:nvPr/>
        </p:nvSpPr>
        <p:spPr>
          <a:xfrm>
            <a:off x="7201588" y="4933793"/>
            <a:ext cx="2250864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The load becomes </a:t>
            </a:r>
            <a:r>
              <a:rPr lang="en-US" sz="2000" dirty="0" err="1"/>
              <a:t>unsquashable</a:t>
            </a:r>
            <a:endParaRPr lang="en-US" sz="20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D6136C7-3B95-BF45-B593-44F5DC140261}"/>
              </a:ext>
            </a:extLst>
          </p:cNvPr>
          <p:cNvSpPr/>
          <p:nvPr/>
        </p:nvSpPr>
        <p:spPr>
          <a:xfrm>
            <a:off x="3077028" y="4556858"/>
            <a:ext cx="2206172" cy="6992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Visibility Point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476C7C0-8337-CA46-9C9E-1448302E39BD}"/>
              </a:ext>
            </a:extLst>
          </p:cNvPr>
          <p:cNvCxnSpPr>
            <a:cxnSpLocks/>
            <a:stCxn id="35" idx="3"/>
            <a:endCxn id="39" idx="3"/>
          </p:cNvCxnSpPr>
          <p:nvPr/>
        </p:nvCxnSpPr>
        <p:spPr>
          <a:xfrm flipV="1">
            <a:off x="5283200" y="4322647"/>
            <a:ext cx="2940035" cy="583839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57B3230-C8F9-D84B-8995-E92D5E2B0A1F}"/>
              </a:ext>
            </a:extLst>
          </p:cNvPr>
          <p:cNvCxnSpPr>
            <a:cxnSpLocks/>
            <a:stCxn id="35" idx="3"/>
            <a:endCxn id="17" idx="3"/>
          </p:cNvCxnSpPr>
          <p:nvPr/>
        </p:nvCxnSpPr>
        <p:spPr>
          <a:xfrm flipV="1">
            <a:off x="5283200" y="3673866"/>
            <a:ext cx="1288607" cy="123262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91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0" grpId="0"/>
      <p:bldP spid="29" grpId="0"/>
      <p:bldP spid="17" grpId="0" animBg="1"/>
      <p:bldP spid="18" grpId="0" animBg="1"/>
      <p:bldP spid="20" grpId="0" animBg="1"/>
      <p:bldP spid="21" grpId="0"/>
      <p:bldP spid="36" grpId="0"/>
      <p:bldP spid="39" grpId="0" animBg="1"/>
      <p:bldP spid="40" grpId="0"/>
      <p:bldP spid="41" grpId="0"/>
      <p:bldP spid="44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81B35-7F13-AC43-9E2C-AF84B0281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InvisiSpec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31C7F-BE75-0042-A6F3-DDB4EF88E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524001"/>
            <a:ext cx="10738757" cy="4793672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/>
              <a:t>The first holistic defense mechanism against speculative execution attacks</a:t>
            </a:r>
          </a:p>
          <a:p>
            <a:r>
              <a:rPr lang="en-US" dirty="0"/>
              <a:t>Key idea:</a:t>
            </a:r>
          </a:p>
          <a:p>
            <a:pPr marL="617220" lvl="1" indent="-342900"/>
            <a:r>
              <a:rPr lang="en-US" dirty="0"/>
              <a:t>Make unsafe loads invisible in the cache hierarchy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C6429-99F8-D442-971C-A4FDF493E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MICRO’18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D257E-EB5A-8941-A22F-22F8736E8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InvisiSpec: Making Speculative Execution Invisible in the Cache Hierarchy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E4C7E-D80F-D344-A5D4-76203CA2C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F0D4-831A-4743-80FE-CE6E2D8E74CF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1C7DF68-A5CE-C24C-A4F2-71474291D7D1}"/>
              </a:ext>
            </a:extLst>
          </p:cNvPr>
          <p:cNvCxnSpPr>
            <a:cxnSpLocks/>
            <a:stCxn id="22" idx="6"/>
            <a:endCxn id="24" idx="2"/>
          </p:cNvCxnSpPr>
          <p:nvPr/>
        </p:nvCxnSpPr>
        <p:spPr>
          <a:xfrm flipV="1">
            <a:off x="1754843" y="4246703"/>
            <a:ext cx="8740207" cy="838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38E0962-6C33-D74D-8B1F-71BEAA6A2813}"/>
              </a:ext>
            </a:extLst>
          </p:cNvPr>
          <p:cNvCxnSpPr>
            <a:cxnSpLocks/>
          </p:cNvCxnSpPr>
          <p:nvPr/>
        </p:nvCxnSpPr>
        <p:spPr>
          <a:xfrm>
            <a:off x="1654868" y="3714734"/>
            <a:ext cx="0" cy="441296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34FDEF9-9996-A642-9B5E-C24E3DA61EAB}"/>
              </a:ext>
            </a:extLst>
          </p:cNvPr>
          <p:cNvCxnSpPr>
            <a:cxnSpLocks/>
          </p:cNvCxnSpPr>
          <p:nvPr/>
        </p:nvCxnSpPr>
        <p:spPr>
          <a:xfrm>
            <a:off x="10618218" y="3697591"/>
            <a:ext cx="0" cy="44806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A45414D-4B60-CA47-B5D1-8992FB732717}"/>
              </a:ext>
            </a:extLst>
          </p:cNvPr>
          <p:cNvCxnSpPr>
            <a:cxnSpLocks/>
          </p:cNvCxnSpPr>
          <p:nvPr/>
        </p:nvCxnSpPr>
        <p:spPr>
          <a:xfrm>
            <a:off x="1643530" y="4246703"/>
            <a:ext cx="0" cy="588353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3F5158F-4296-D942-B6CF-DC1D8A2BEEE2}"/>
              </a:ext>
            </a:extLst>
          </p:cNvPr>
          <p:cNvCxnSpPr>
            <a:cxnSpLocks/>
          </p:cNvCxnSpPr>
          <p:nvPr/>
        </p:nvCxnSpPr>
        <p:spPr>
          <a:xfrm>
            <a:off x="7515431" y="4127968"/>
            <a:ext cx="3621" cy="672262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3071534D-1DDB-9243-9ADF-9E294429B51A}"/>
              </a:ext>
            </a:extLst>
          </p:cNvPr>
          <p:cNvSpPr/>
          <p:nvPr/>
        </p:nvSpPr>
        <p:spPr>
          <a:xfrm>
            <a:off x="1515746" y="4135542"/>
            <a:ext cx="239097" cy="23909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C05DF49-1530-5042-9ECB-7B0B0F7CFE60}"/>
              </a:ext>
            </a:extLst>
          </p:cNvPr>
          <p:cNvSpPr/>
          <p:nvPr/>
        </p:nvSpPr>
        <p:spPr>
          <a:xfrm>
            <a:off x="10495050" y="4127154"/>
            <a:ext cx="239097" cy="23909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4EA27EB-745A-9640-8FB3-7733547652E6}"/>
              </a:ext>
            </a:extLst>
          </p:cNvPr>
          <p:cNvSpPr/>
          <p:nvPr/>
        </p:nvSpPr>
        <p:spPr>
          <a:xfrm>
            <a:off x="7385083" y="4110825"/>
            <a:ext cx="239097" cy="239097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A9A2343-F437-8B4B-83FB-8195EDE905CF}"/>
              </a:ext>
            </a:extLst>
          </p:cNvPr>
          <p:cNvCxnSpPr>
            <a:cxnSpLocks/>
          </p:cNvCxnSpPr>
          <p:nvPr/>
        </p:nvCxnSpPr>
        <p:spPr>
          <a:xfrm>
            <a:off x="7519052" y="3642999"/>
            <a:ext cx="0" cy="452633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7AC62628-98F3-DF4B-881B-EA874485D3BD}"/>
              </a:ext>
            </a:extLst>
          </p:cNvPr>
          <p:cNvSpPr txBox="1"/>
          <p:nvPr/>
        </p:nvSpPr>
        <p:spPr>
          <a:xfrm>
            <a:off x="6921553" y="3036527"/>
            <a:ext cx="120784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mbria" panose="02040503050406030204" pitchFamily="18" charset="0"/>
              </a:rPr>
              <a:t>Visibility Point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A6AF54A-67AA-BC4D-809A-6EDB5FAF7569}"/>
              </a:ext>
            </a:extLst>
          </p:cNvPr>
          <p:cNvSpPr/>
          <p:nvPr/>
        </p:nvSpPr>
        <p:spPr>
          <a:xfrm>
            <a:off x="1793990" y="3881719"/>
            <a:ext cx="1893349" cy="557670"/>
          </a:xfrm>
          <a:prstGeom prst="rect">
            <a:avLst/>
          </a:prstGeom>
          <a:solidFill>
            <a:srgbClr val="FFC000"/>
          </a:solidFill>
          <a:ln w="26424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Issue an invisible load request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4EB9CE1-3C28-7547-AD95-7E0F511DF627}"/>
              </a:ext>
            </a:extLst>
          </p:cNvPr>
          <p:cNvSpPr/>
          <p:nvPr/>
        </p:nvSpPr>
        <p:spPr>
          <a:xfrm>
            <a:off x="3712227" y="3881719"/>
            <a:ext cx="2231637" cy="55767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Obtain the value and proceed to use it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F4768E1-E2DE-1E4C-B230-506F633CA5B3}"/>
              </a:ext>
            </a:extLst>
          </p:cNvPr>
          <p:cNvSpPr/>
          <p:nvPr/>
        </p:nvSpPr>
        <p:spPr>
          <a:xfrm>
            <a:off x="7551726" y="3881719"/>
            <a:ext cx="1692343" cy="557670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Make the load visible in cache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E6AE154-3D95-974B-BDBB-86F364ABBA0B}"/>
              </a:ext>
            </a:extLst>
          </p:cNvPr>
          <p:cNvSpPr txBox="1"/>
          <p:nvPr/>
        </p:nvSpPr>
        <p:spPr>
          <a:xfrm>
            <a:off x="874640" y="3026632"/>
            <a:ext cx="176040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 panose="02040503050406030204" pitchFamily="18" charset="0"/>
              </a:rPr>
              <a:t>Load is issued to memory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C04A491-E871-8F40-90A4-E693D8909A6C}"/>
              </a:ext>
            </a:extLst>
          </p:cNvPr>
          <p:cNvSpPr txBox="1"/>
          <p:nvPr/>
        </p:nvSpPr>
        <p:spPr>
          <a:xfrm>
            <a:off x="9673692" y="3004612"/>
            <a:ext cx="188181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 panose="02040503050406030204" pitchFamily="18" charset="0"/>
              </a:rPr>
              <a:t>Load reaches head of ROB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82235CF-6C82-2041-84FD-769A41F99042}"/>
              </a:ext>
            </a:extLst>
          </p:cNvPr>
          <p:cNvSpPr/>
          <p:nvPr/>
        </p:nvSpPr>
        <p:spPr>
          <a:xfrm>
            <a:off x="2042342" y="5400543"/>
            <a:ext cx="8811685" cy="636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Speculative loads are issued as early as in a conventional machine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5E82AD3E-E861-7746-8EAB-BE244C8CB6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655" y="5388819"/>
            <a:ext cx="660400" cy="660400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D5CEBCB-B297-664A-8A0E-E3C0E927A1F0}"/>
              </a:ext>
            </a:extLst>
          </p:cNvPr>
          <p:cNvCxnSpPr>
            <a:cxnSpLocks/>
          </p:cNvCxnSpPr>
          <p:nvPr/>
        </p:nvCxnSpPr>
        <p:spPr>
          <a:xfrm>
            <a:off x="10618218" y="4211877"/>
            <a:ext cx="0" cy="588353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5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8" grpId="0" animBg="1"/>
      <p:bldP spid="29" grpId="0"/>
      <p:bldP spid="10" grpId="0" animBg="1"/>
      <p:bldP spid="34" grpId="0" animBg="1"/>
      <p:bldP spid="35" grpId="0" animBg="1"/>
      <p:bldP spid="36" grpId="0"/>
      <p:bldP spid="3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3471C90F-B33A-C649-B67C-BE152931E544}"/>
              </a:ext>
            </a:extLst>
          </p:cNvPr>
          <p:cNvSpPr/>
          <p:nvPr/>
        </p:nvSpPr>
        <p:spPr>
          <a:xfrm>
            <a:off x="6068954" y="4277112"/>
            <a:ext cx="5104776" cy="10179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en-US" sz="2400" dirty="0"/>
              <a:t>LLC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86A826-69F6-4F47-9100-4069766F6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Making Unsafe Loads Invisible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05B06-F8D0-534F-AD32-1CB12F1E8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5" y="1553450"/>
            <a:ext cx="5641616" cy="45339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Invisible load request</a:t>
            </a:r>
          </a:p>
          <a:p>
            <a:pPr lvl="1"/>
            <a:r>
              <a:rPr lang="en-US" dirty="0"/>
              <a:t>No modification to cache states, including</a:t>
            </a:r>
          </a:p>
          <a:p>
            <a:pPr lvl="2"/>
            <a:r>
              <a:rPr lang="en-US" dirty="0"/>
              <a:t>Cache occupancy</a:t>
            </a:r>
          </a:p>
          <a:p>
            <a:pPr lvl="2"/>
            <a:r>
              <a:rPr lang="en-US" dirty="0"/>
              <a:t>Replacement information</a:t>
            </a:r>
          </a:p>
          <a:p>
            <a:pPr lvl="2"/>
            <a:r>
              <a:rPr lang="en-US" dirty="0"/>
              <a:t>Coherence information</a:t>
            </a:r>
          </a:p>
          <a:p>
            <a:pPr lvl="2"/>
            <a:r>
              <a:rPr lang="en-US" dirty="0"/>
              <a:t>TLB state</a:t>
            </a:r>
          </a:p>
          <a:p>
            <a:pPr lvl="1"/>
            <a:r>
              <a:rPr lang="en-US" dirty="0"/>
              <a:t>Bring the data, store in Speculative Buffer (SB) and in register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0EDAE-81D2-0F47-8BC6-C4158953F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MICRO’18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6E724-8CE2-FD49-9F8C-C45B7873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InvisiSpec: Making Speculative Execution Invisible in the Cache Hierarchy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B5F3B-6E9B-EF4C-8234-8121306D4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86272" y="533400"/>
            <a:ext cx="1422400" cy="329184"/>
          </a:xfrm>
        </p:spPr>
        <p:txBody>
          <a:bodyPr/>
          <a:lstStyle/>
          <a:p>
            <a:fld id="{C8DDF0D4-831A-4743-80FE-CE6E2D8E74CF}" type="slidenum">
              <a:rPr lang="en-US" smtClean="0"/>
              <a:t>9</a:t>
            </a:fld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3326B4A-E841-9E4C-83B7-12C4F7673197}"/>
              </a:ext>
            </a:extLst>
          </p:cNvPr>
          <p:cNvSpPr/>
          <p:nvPr/>
        </p:nvSpPr>
        <p:spPr>
          <a:xfrm>
            <a:off x="6527499" y="1648086"/>
            <a:ext cx="1299249" cy="111052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en-US" sz="2400" dirty="0"/>
              <a:t>core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9B78F13-0D7C-2B49-A94C-65E0C3EB9032}"/>
              </a:ext>
            </a:extLst>
          </p:cNvPr>
          <p:cNvSpPr/>
          <p:nvPr/>
        </p:nvSpPr>
        <p:spPr>
          <a:xfrm>
            <a:off x="6253843" y="2946366"/>
            <a:ext cx="1812448" cy="93479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en-US" sz="2400" dirty="0"/>
              <a:t>L1 cache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5187445-8243-824C-B7D2-7644CF78BC78}"/>
              </a:ext>
            </a:extLst>
          </p:cNvPr>
          <p:cNvSpPr/>
          <p:nvPr/>
        </p:nvSpPr>
        <p:spPr>
          <a:xfrm>
            <a:off x="8069013" y="2949416"/>
            <a:ext cx="670360" cy="93479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wrap="square" rtlCol="0" anchor="ctr"/>
          <a:lstStyle/>
          <a:p>
            <a:pPr algn="ctr"/>
            <a:r>
              <a:rPr lang="en-US" sz="2400" dirty="0"/>
              <a:t>SB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8F9BF8-6E2E-A844-B88D-5A4B83B2A536}"/>
              </a:ext>
            </a:extLst>
          </p:cNvPr>
          <p:cNvSpPr txBox="1"/>
          <p:nvPr/>
        </p:nvSpPr>
        <p:spPr>
          <a:xfrm>
            <a:off x="6527499" y="5511725"/>
            <a:ext cx="1956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Invisible</a:t>
            </a:r>
          </a:p>
          <a:p>
            <a:pPr algn="ctr"/>
            <a:r>
              <a:rPr lang="en-US" sz="2000" dirty="0"/>
              <a:t>load request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22611F2-4CD4-9B40-801B-3C535ED17899}"/>
              </a:ext>
            </a:extLst>
          </p:cNvPr>
          <p:cNvCxnSpPr>
            <a:cxnSpLocks/>
          </p:cNvCxnSpPr>
          <p:nvPr/>
        </p:nvCxnSpPr>
        <p:spPr>
          <a:xfrm>
            <a:off x="5636520" y="5807416"/>
            <a:ext cx="1100193" cy="12559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D303D90-A947-ED48-9DC7-B678419919FD}"/>
              </a:ext>
            </a:extLst>
          </p:cNvPr>
          <p:cNvSpPr txBox="1"/>
          <p:nvPr/>
        </p:nvSpPr>
        <p:spPr>
          <a:xfrm>
            <a:off x="10037955" y="5687287"/>
            <a:ext cx="1956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Returned data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92523F6-D997-994D-B9BC-47F2A41754A1}"/>
              </a:ext>
            </a:extLst>
          </p:cNvPr>
          <p:cNvCxnSpPr>
            <a:cxnSpLocks/>
          </p:cNvCxnSpPr>
          <p:nvPr/>
        </p:nvCxnSpPr>
        <p:spPr>
          <a:xfrm>
            <a:off x="9016870" y="5861595"/>
            <a:ext cx="1100193" cy="12559"/>
          </a:xfrm>
          <a:prstGeom prst="straightConnector1">
            <a:avLst/>
          </a:prstGeom>
          <a:ln w="76200">
            <a:solidFill>
              <a:schemeClr val="accent6"/>
            </a:solidFill>
            <a:prstDash val="sysDot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CFEC9B47-FD4E-E646-83FE-012D5B4B184B}"/>
              </a:ext>
            </a:extLst>
          </p:cNvPr>
          <p:cNvCxnSpPr>
            <a:cxnSpLocks/>
            <a:stCxn id="10" idx="0"/>
            <a:endCxn id="8" idx="3"/>
          </p:cNvCxnSpPr>
          <p:nvPr/>
        </p:nvCxnSpPr>
        <p:spPr>
          <a:xfrm rot="16200000" flipV="1">
            <a:off x="7742438" y="2287660"/>
            <a:ext cx="746066" cy="577445"/>
          </a:xfrm>
          <a:prstGeom prst="bentConnector2">
            <a:avLst/>
          </a:prstGeom>
          <a:ln w="76200">
            <a:solidFill>
              <a:schemeClr val="accent6"/>
            </a:solidFill>
            <a:prstDash val="sysDot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8B3578C0-AC86-5A45-B205-DD01B453B0E6}"/>
              </a:ext>
            </a:extLst>
          </p:cNvPr>
          <p:cNvSpPr/>
          <p:nvPr/>
        </p:nvSpPr>
        <p:spPr>
          <a:xfrm>
            <a:off x="9162860" y="1648086"/>
            <a:ext cx="1299249" cy="111052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en-US" sz="2400" dirty="0"/>
              <a:t>core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492C5F90-4B64-934F-A4A3-0C62E0757FBC}"/>
              </a:ext>
            </a:extLst>
          </p:cNvPr>
          <p:cNvSpPr/>
          <p:nvPr/>
        </p:nvSpPr>
        <p:spPr>
          <a:xfrm>
            <a:off x="9011126" y="2949416"/>
            <a:ext cx="1771174" cy="93479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en-US" sz="2400" dirty="0"/>
              <a:t>L1 cache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9B894033-983E-EF4F-974A-F4B28FCB2B7F}"/>
              </a:ext>
            </a:extLst>
          </p:cNvPr>
          <p:cNvSpPr/>
          <p:nvPr/>
        </p:nvSpPr>
        <p:spPr>
          <a:xfrm>
            <a:off x="10776857" y="2941744"/>
            <a:ext cx="670360" cy="93479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wrap="square" rtlCol="0" anchor="ctr"/>
          <a:lstStyle/>
          <a:p>
            <a:pPr algn="ctr"/>
            <a:r>
              <a:rPr lang="en-US" sz="2400" dirty="0"/>
              <a:t>SB</a:t>
            </a:r>
          </a:p>
        </p:txBody>
      </p: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1856908D-9246-4249-9910-B90834974A3E}"/>
              </a:ext>
            </a:extLst>
          </p:cNvPr>
          <p:cNvCxnSpPr>
            <a:cxnSpLocks/>
          </p:cNvCxnSpPr>
          <p:nvPr/>
        </p:nvCxnSpPr>
        <p:spPr>
          <a:xfrm rot="16200000" flipH="1">
            <a:off x="8314673" y="1961617"/>
            <a:ext cx="1125597" cy="2719589"/>
          </a:xfrm>
          <a:prstGeom prst="bentConnector3">
            <a:avLst>
              <a:gd name="adj1" fmla="val 204447"/>
            </a:avLst>
          </a:prstGeom>
          <a:ln w="762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D0BE1B41-FCB1-5D4F-BA56-5B0D44153B0B}"/>
              </a:ext>
            </a:extLst>
          </p:cNvPr>
          <p:cNvCxnSpPr>
            <a:cxnSpLocks/>
            <a:stCxn id="26" idx="2"/>
            <a:endCxn id="10" idx="2"/>
          </p:cNvCxnSpPr>
          <p:nvPr/>
        </p:nvCxnSpPr>
        <p:spPr>
          <a:xfrm rot="5400000">
            <a:off x="9150453" y="3137950"/>
            <a:ext cx="12700" cy="1492520"/>
          </a:xfrm>
          <a:prstGeom prst="bentConnector3">
            <a:avLst>
              <a:gd name="adj1" fmla="val 5657142"/>
            </a:avLst>
          </a:prstGeom>
          <a:ln w="76200">
            <a:solidFill>
              <a:schemeClr val="accent6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59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23" grpId="0"/>
      <p:bldP spid="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fTal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Talk" id="{147124CC-6CCD-E948-A3D7-D76FDEFEF6D6}" vid="{04A25C39-0CF0-8F47-BCF2-EF32F0A40C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Cambria">
    <a:majorFont>
      <a:latin typeface="Cambria" panose="02040503050406030204"/>
      <a:ea typeface=""/>
      <a:cs typeface=""/>
      <a:font script="Jpan" typeface="HG明朝B"/>
      <a:font script="Hang" typeface="맑은 고딕"/>
      <a:font script="Hans" typeface="黑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 panose="02040503050406030204"/>
      <a:ea typeface=""/>
      <a:cs typeface=""/>
      <a:font script="Jpan" typeface="HG明朝B"/>
      <a:font script="Hang" typeface="맑은 고딕"/>
      <a:font script="Hans" typeface="黑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Clarity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atMod val="180000"/>
            </a:schemeClr>
          </a:gs>
          <a:gs pos="40000">
            <a:schemeClr val="phClr">
              <a:tint val="95000"/>
              <a:shade val="85000"/>
              <a:satMod val="150000"/>
            </a:schemeClr>
          </a:gs>
          <a:gs pos="100000">
            <a:schemeClr val="phClr">
              <a:shade val="45000"/>
              <a:satMod val="2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55000"/>
            </a:schemeClr>
            <a:schemeClr val="phClr">
              <a:tint val="97000"/>
              <a:satMod val="95000"/>
            </a:schemeClr>
          </a:duotone>
        </a:blip>
        <a:tile tx="0" ty="0" sx="70000" sy="7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ConfTalk</Template>
  <TotalTime>6041</TotalTime>
  <Words>1138</Words>
  <Application>Microsoft Macintosh PowerPoint</Application>
  <PresentationFormat>Widescreen</PresentationFormat>
  <Paragraphs>280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</vt:lpstr>
      <vt:lpstr>Consolas</vt:lpstr>
      <vt:lpstr>Courier New</vt:lpstr>
      <vt:lpstr>Palatino</vt:lpstr>
      <vt:lpstr>ConfTalk</vt:lpstr>
      <vt:lpstr>InvisiSpec: Making Speculative Execution Invisible in the Cache Hierarchy</vt:lpstr>
      <vt:lpstr>Motivation: Speculative Execution Attacks</vt:lpstr>
      <vt:lpstr>Outline</vt:lpstr>
      <vt:lpstr>Speculative Execution Attacks</vt:lpstr>
      <vt:lpstr>Generalization of Speculative Execution Attacks</vt:lpstr>
      <vt:lpstr>Futuristic Speculative Attack Model</vt:lpstr>
      <vt:lpstr>Lifetime of a load instruction</vt:lpstr>
      <vt:lpstr>InvisiSpec</vt:lpstr>
      <vt:lpstr>Making Unsafe Loads Invisible</vt:lpstr>
      <vt:lpstr>Making Safe Loads Visible</vt:lpstr>
      <vt:lpstr>An Example of Memory Consistency Violation</vt:lpstr>
      <vt:lpstr>Maintaining Memory Consistency</vt:lpstr>
      <vt:lpstr>Maintaining Memory Consistency (II)</vt:lpstr>
      <vt:lpstr>Pros &amp; Cons of InvisiSpec</vt:lpstr>
      <vt:lpstr>Average Execution Time for SPEC and PARSEC (Normalized)</vt:lpstr>
      <vt:lpstr>Current Work</vt:lpstr>
      <vt:lpstr>More in the paper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Hardware Processors</dc:title>
  <dc:creator>Mengjia Yan</dc:creator>
  <cp:lastModifiedBy>Yan, Mengjia</cp:lastModifiedBy>
  <cp:revision>1745</cp:revision>
  <dcterms:created xsi:type="dcterms:W3CDTF">2018-09-25T00:41:29Z</dcterms:created>
  <dcterms:modified xsi:type="dcterms:W3CDTF">2018-10-23T23:28:38Z</dcterms:modified>
</cp:coreProperties>
</file>