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0"/>
  </p:notesMasterIdLst>
  <p:sldIdLst>
    <p:sldId id="567" r:id="rId2"/>
    <p:sldId id="803" r:id="rId3"/>
    <p:sldId id="687" r:id="rId4"/>
    <p:sldId id="784" r:id="rId5"/>
    <p:sldId id="750" r:id="rId6"/>
    <p:sldId id="772" r:id="rId7"/>
    <p:sldId id="773" r:id="rId8"/>
    <p:sldId id="810" r:id="rId9"/>
    <p:sldId id="807" r:id="rId10"/>
    <p:sldId id="809" r:id="rId11"/>
    <p:sldId id="808" r:id="rId12"/>
    <p:sldId id="737" r:id="rId13"/>
    <p:sldId id="813" r:id="rId14"/>
    <p:sldId id="811" r:id="rId15"/>
    <p:sldId id="752" r:id="rId16"/>
    <p:sldId id="764" r:id="rId17"/>
    <p:sldId id="756" r:id="rId18"/>
    <p:sldId id="766" r:id="rId19"/>
    <p:sldId id="765" r:id="rId20"/>
    <p:sldId id="757" r:id="rId21"/>
    <p:sldId id="758" r:id="rId22"/>
    <p:sldId id="767" r:id="rId23"/>
    <p:sldId id="761" r:id="rId24"/>
    <p:sldId id="768" r:id="rId25"/>
    <p:sldId id="762" r:id="rId26"/>
    <p:sldId id="738" r:id="rId27"/>
    <p:sldId id="798" r:id="rId28"/>
    <p:sldId id="693" r:id="rId29"/>
    <p:sldId id="785" r:id="rId30"/>
    <p:sldId id="788" r:id="rId31"/>
    <p:sldId id="741" r:id="rId32"/>
    <p:sldId id="717" r:id="rId33"/>
    <p:sldId id="789" r:id="rId34"/>
    <p:sldId id="799" r:id="rId35"/>
    <p:sldId id="782" r:id="rId36"/>
    <p:sldId id="783" r:id="rId37"/>
    <p:sldId id="779" r:id="rId38"/>
    <p:sldId id="801" r:id="rId39"/>
    <p:sldId id="777" r:id="rId40"/>
    <p:sldId id="800" r:id="rId41"/>
    <p:sldId id="792" r:id="rId42"/>
    <p:sldId id="793" r:id="rId43"/>
    <p:sldId id="794" r:id="rId44"/>
    <p:sldId id="795" r:id="rId45"/>
    <p:sldId id="791" r:id="rId46"/>
    <p:sldId id="796" r:id="rId47"/>
    <p:sldId id="790" r:id="rId48"/>
    <p:sldId id="74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1CE"/>
    <a:srgbClr val="FF8C71"/>
    <a:srgbClr val="97FFFF"/>
    <a:srgbClr val="E8F2D3"/>
    <a:srgbClr val="00FFFF"/>
    <a:srgbClr val="FFAFFF"/>
    <a:srgbClr val="66FF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73" autoAdjust="0"/>
    <p:restoredTop sz="89878" autoAdjust="0"/>
  </p:normalViewPr>
  <p:slideViewPr>
    <p:cSldViewPr>
      <p:cViewPr>
        <p:scale>
          <a:sx n="60" d="100"/>
          <a:sy n="60" d="100"/>
        </p:scale>
        <p:origin x="-1338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76"/>
    </p:cViewPr>
  </p:sorterViewPr>
  <p:notesViewPr>
    <p:cSldViewPr snapToGrid="0">
      <p:cViewPr varScale="1">
        <p:scale>
          <a:sx n="66" d="100"/>
          <a:sy n="66" d="100"/>
        </p:scale>
        <p:origin x="-236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2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List5!$H$13:$I$13</c:f>
              <c:strCache>
                <c:ptCount val="1"/>
                <c:pt idx="0">
                  <c:v>05VD Per-frame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1"/>
            <c:invertIfNegative val="0"/>
            <c:bubble3D val="0"/>
          </c:dPt>
          <c:cat>
            <c:strRef>
              <c:f>List5!$J$12:$U$12</c:f>
              <c:strCache>
                <c:ptCount val="12"/>
                <c:pt idx="0">
                  <c:v>Sky</c:v>
                </c:pt>
                <c:pt idx="1">
                  <c:v>Tree</c:v>
                </c:pt>
                <c:pt idx="2">
                  <c:v>Road</c:v>
                </c:pt>
                <c:pt idx="3">
                  <c:v>Sidewalk</c:v>
                </c:pt>
                <c:pt idx="4">
                  <c:v>Building</c:v>
                </c:pt>
                <c:pt idx="5">
                  <c:v>Car</c:v>
                </c:pt>
                <c:pt idx="6">
                  <c:v>Pole</c:v>
                </c:pt>
                <c:pt idx="7">
                  <c:v>Person</c:v>
                </c:pt>
                <c:pt idx="8">
                  <c:v>Bicycle</c:v>
                </c:pt>
                <c:pt idx="9">
                  <c:v>Fence</c:v>
                </c:pt>
                <c:pt idx="10">
                  <c:v>Sign</c:v>
                </c:pt>
                <c:pt idx="11">
                  <c:v>Accuracy</c:v>
                </c:pt>
              </c:strCache>
            </c:strRef>
          </c:cat>
          <c:val>
            <c:numRef>
              <c:f>List5!$J$13:$U$13</c:f>
              <c:numCache>
                <c:formatCode>General</c:formatCode>
                <c:ptCount val="12"/>
                <c:pt idx="0">
                  <c:v>0.30299999999999999</c:v>
                </c:pt>
                <c:pt idx="1">
                  <c:v>0.35199999999999998</c:v>
                </c:pt>
                <c:pt idx="2">
                  <c:v>0.19700000000000001</c:v>
                </c:pt>
                <c:pt idx="3">
                  <c:v>0.27700000000000002</c:v>
                </c:pt>
                <c:pt idx="4">
                  <c:v>0.16500000000000001</c:v>
                </c:pt>
                <c:pt idx="5">
                  <c:v>0.127</c:v>
                </c:pt>
                <c:pt idx="6">
                  <c:v>0.20100000000000001</c:v>
                </c:pt>
                <c:pt idx="7">
                  <c:v>0.13800000000000001</c:v>
                </c:pt>
                <c:pt idx="8">
                  <c:v>0.32300000000000001</c:v>
                </c:pt>
                <c:pt idx="9">
                  <c:v>0.32500000000000001</c:v>
                </c:pt>
                <c:pt idx="10">
                  <c:v>0.36699999999999999</c:v>
                </c:pt>
                <c:pt idx="11">
                  <c:v>0.26100000000000001</c:v>
                </c:pt>
              </c:numCache>
            </c:numRef>
          </c:val>
        </c:ser>
        <c:ser>
          <c:idx val="1"/>
          <c:order val="1"/>
          <c:tx>
            <c:strRef>
              <c:f>List5!$H$14:$I$14</c:f>
              <c:strCache>
                <c:ptCount val="1"/>
                <c:pt idx="0">
                  <c:v>05VD Temporal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1"/>
            <c:invertIfNegative val="0"/>
            <c:bubble3D val="0"/>
          </c:dPt>
          <c:cat>
            <c:strRef>
              <c:f>List5!$J$12:$U$12</c:f>
              <c:strCache>
                <c:ptCount val="12"/>
                <c:pt idx="0">
                  <c:v>Sky</c:v>
                </c:pt>
                <c:pt idx="1">
                  <c:v>Tree</c:v>
                </c:pt>
                <c:pt idx="2">
                  <c:v>Road</c:v>
                </c:pt>
                <c:pt idx="3">
                  <c:v>Sidewalk</c:v>
                </c:pt>
                <c:pt idx="4">
                  <c:v>Building</c:v>
                </c:pt>
                <c:pt idx="5">
                  <c:v>Car</c:v>
                </c:pt>
                <c:pt idx="6">
                  <c:v>Pole</c:v>
                </c:pt>
                <c:pt idx="7">
                  <c:v>Person</c:v>
                </c:pt>
                <c:pt idx="8">
                  <c:v>Bicycle</c:v>
                </c:pt>
                <c:pt idx="9">
                  <c:v>Fence</c:v>
                </c:pt>
                <c:pt idx="10">
                  <c:v>Sign</c:v>
                </c:pt>
                <c:pt idx="11">
                  <c:v>Accuracy</c:v>
                </c:pt>
              </c:strCache>
            </c:strRef>
          </c:cat>
          <c:val>
            <c:numRef>
              <c:f>List5!$J$14:$U$14</c:f>
              <c:numCache>
                <c:formatCode>General</c:formatCode>
                <c:ptCount val="12"/>
                <c:pt idx="0">
                  <c:v>0.68200000000000005</c:v>
                </c:pt>
                <c:pt idx="1">
                  <c:v>0.56299999999999994</c:v>
                </c:pt>
                <c:pt idx="2">
                  <c:v>0.54600000000000004</c:v>
                </c:pt>
                <c:pt idx="3">
                  <c:v>0.51200000000000001</c:v>
                </c:pt>
                <c:pt idx="4">
                  <c:v>0.23200000000000001</c:v>
                </c:pt>
                <c:pt idx="5">
                  <c:v>0.45600000000000002</c:v>
                </c:pt>
                <c:pt idx="6">
                  <c:v>0.38600000000000001</c:v>
                </c:pt>
                <c:pt idx="7">
                  <c:v>0.218</c:v>
                </c:pt>
                <c:pt idx="8">
                  <c:v>0.16500000000000001</c:v>
                </c:pt>
                <c:pt idx="9">
                  <c:v>0.71199999999999997</c:v>
                </c:pt>
                <c:pt idx="10">
                  <c:v>2.9000000000000001E-2</c:v>
                </c:pt>
                <c:pt idx="11">
                  <c:v>0.59099999999999997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672576"/>
        <c:axId val="33674368"/>
      </c:barChart>
      <c:catAx>
        <c:axId val="33672576"/>
        <c:scaling>
          <c:orientation val="minMax"/>
        </c:scaling>
        <c:delete val="0"/>
        <c:axPos val="b"/>
        <c:majorTickMark val="none"/>
        <c:minorTickMark val="none"/>
        <c:tickLblPos val="nextTo"/>
        <c:crossAx val="33674368"/>
        <c:crosses val="autoZero"/>
        <c:auto val="1"/>
        <c:lblAlgn val="ctr"/>
        <c:lblOffset val="100"/>
        <c:noMultiLvlLbl val="0"/>
      </c:catAx>
      <c:valAx>
        <c:axId val="336743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3367257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List5!$H$15:$I$15</c:f>
              <c:strCache>
                <c:ptCount val="1"/>
                <c:pt idx="0">
                  <c:v>16E5 Per-frame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1"/>
            <c:invertIfNegative val="0"/>
            <c:bubble3D val="0"/>
          </c:dPt>
          <c:cat>
            <c:strRef>
              <c:f>List5!$J$12:$U$12</c:f>
              <c:strCache>
                <c:ptCount val="12"/>
                <c:pt idx="0">
                  <c:v>Sky</c:v>
                </c:pt>
                <c:pt idx="1">
                  <c:v>Tree</c:v>
                </c:pt>
                <c:pt idx="2">
                  <c:v>Road</c:v>
                </c:pt>
                <c:pt idx="3">
                  <c:v>Sidewalk</c:v>
                </c:pt>
                <c:pt idx="4">
                  <c:v>Building</c:v>
                </c:pt>
                <c:pt idx="5">
                  <c:v>Car</c:v>
                </c:pt>
                <c:pt idx="6">
                  <c:v>Pole</c:v>
                </c:pt>
                <c:pt idx="7">
                  <c:v>Person</c:v>
                </c:pt>
                <c:pt idx="8">
                  <c:v>Bicycle</c:v>
                </c:pt>
                <c:pt idx="9">
                  <c:v>Fence</c:v>
                </c:pt>
                <c:pt idx="10">
                  <c:v>Sign</c:v>
                </c:pt>
                <c:pt idx="11">
                  <c:v>Accuracy</c:v>
                </c:pt>
              </c:strCache>
            </c:strRef>
          </c:cat>
          <c:val>
            <c:numRef>
              <c:f>List5!$J$15:$U$15</c:f>
              <c:numCache>
                <c:formatCode>General</c:formatCode>
                <c:ptCount val="12"/>
                <c:pt idx="0">
                  <c:v>0.23699999999999999</c:v>
                </c:pt>
                <c:pt idx="1">
                  <c:v>0.33600000000000002</c:v>
                </c:pt>
                <c:pt idx="2">
                  <c:v>0.15</c:v>
                </c:pt>
                <c:pt idx="3">
                  <c:v>0.188</c:v>
                </c:pt>
                <c:pt idx="4">
                  <c:v>0.27500000000000002</c:v>
                </c:pt>
                <c:pt idx="5">
                  <c:v>0.30399999999999999</c:v>
                </c:pt>
                <c:pt idx="6">
                  <c:v>0.252</c:v>
                </c:pt>
                <c:pt idx="7">
                  <c:v>0.32400000000000001</c:v>
                </c:pt>
                <c:pt idx="8">
                  <c:v>0.34799999999999998</c:v>
                </c:pt>
                <c:pt idx="9">
                  <c:v>0.33500000000000002</c:v>
                </c:pt>
                <c:pt idx="10">
                  <c:v>0.378</c:v>
                </c:pt>
                <c:pt idx="11">
                  <c:v>0.28599999999999998</c:v>
                </c:pt>
              </c:numCache>
            </c:numRef>
          </c:val>
        </c:ser>
        <c:ser>
          <c:idx val="3"/>
          <c:order val="1"/>
          <c:tx>
            <c:strRef>
              <c:f>List5!$H$16:$I$16</c:f>
              <c:strCache>
                <c:ptCount val="1"/>
                <c:pt idx="0">
                  <c:v>16E5 Temporal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1"/>
            <c:invertIfNegative val="0"/>
            <c:bubble3D val="0"/>
          </c:dPt>
          <c:cat>
            <c:strRef>
              <c:f>List5!$J$12:$U$12</c:f>
              <c:strCache>
                <c:ptCount val="12"/>
                <c:pt idx="0">
                  <c:v>Sky</c:v>
                </c:pt>
                <c:pt idx="1">
                  <c:v>Tree</c:v>
                </c:pt>
                <c:pt idx="2">
                  <c:v>Road</c:v>
                </c:pt>
                <c:pt idx="3">
                  <c:v>Sidewalk</c:v>
                </c:pt>
                <c:pt idx="4">
                  <c:v>Building</c:v>
                </c:pt>
                <c:pt idx="5">
                  <c:v>Car</c:v>
                </c:pt>
                <c:pt idx="6">
                  <c:v>Pole</c:v>
                </c:pt>
                <c:pt idx="7">
                  <c:v>Person</c:v>
                </c:pt>
                <c:pt idx="8">
                  <c:v>Bicycle</c:v>
                </c:pt>
                <c:pt idx="9">
                  <c:v>Fence</c:v>
                </c:pt>
                <c:pt idx="10">
                  <c:v>Sign</c:v>
                </c:pt>
                <c:pt idx="11">
                  <c:v>Accuracy</c:v>
                </c:pt>
              </c:strCache>
            </c:strRef>
          </c:cat>
          <c:val>
            <c:numRef>
              <c:f>List5!$J$16:$U$16</c:f>
              <c:numCache>
                <c:formatCode>General</c:formatCode>
                <c:ptCount val="12"/>
                <c:pt idx="0">
                  <c:v>0.63900000000000001</c:v>
                </c:pt>
                <c:pt idx="1">
                  <c:v>0.51800000000000002</c:v>
                </c:pt>
                <c:pt idx="2">
                  <c:v>0.52900000000000003</c:v>
                </c:pt>
                <c:pt idx="3">
                  <c:v>0.35699999999999998</c:v>
                </c:pt>
                <c:pt idx="4">
                  <c:v>0.39500000000000002</c:v>
                </c:pt>
                <c:pt idx="5">
                  <c:v>0.59699999999999998</c:v>
                </c:pt>
                <c:pt idx="6">
                  <c:v>0.28499999999999998</c:v>
                </c:pt>
                <c:pt idx="7">
                  <c:v>0.193</c:v>
                </c:pt>
                <c:pt idx="8">
                  <c:v>4.2999999999999997E-2</c:v>
                </c:pt>
                <c:pt idx="9">
                  <c:v>0.66800000000000004</c:v>
                </c:pt>
                <c:pt idx="10">
                  <c:v>3.9E-2</c:v>
                </c:pt>
                <c:pt idx="11">
                  <c:v>0.53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717248"/>
        <c:axId val="33719040"/>
      </c:barChart>
      <c:catAx>
        <c:axId val="33717248"/>
        <c:scaling>
          <c:orientation val="minMax"/>
        </c:scaling>
        <c:delete val="0"/>
        <c:axPos val="b"/>
        <c:majorTickMark val="none"/>
        <c:minorTickMark val="none"/>
        <c:tickLblPos val="nextTo"/>
        <c:crossAx val="33719040"/>
        <c:crosses val="autoZero"/>
        <c:auto val="1"/>
        <c:lblAlgn val="ctr"/>
        <c:lblOffset val="100"/>
        <c:noMultiLvlLbl val="0"/>
      </c:catAx>
      <c:valAx>
        <c:axId val="337190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371724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List3!$H$11</c:f>
              <c:strCache>
                <c:ptCount val="1"/>
                <c:pt idx="0">
                  <c:v>Per-frame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11"/>
            <c:invertIfNegative val="0"/>
            <c:bubble3D val="0"/>
          </c:dPt>
          <c:cat>
            <c:strRef>
              <c:f>List3!$I$10:$T$10</c:f>
              <c:strCache>
                <c:ptCount val="12"/>
                <c:pt idx="0">
                  <c:v>Building</c:v>
                </c:pt>
                <c:pt idx="1">
                  <c:v>Car</c:v>
                </c:pt>
                <c:pt idx="2">
                  <c:v>Door</c:v>
                </c:pt>
                <c:pt idx="3">
                  <c:v>Person</c:v>
                </c:pt>
                <c:pt idx="4">
                  <c:v>Pole</c:v>
                </c:pt>
                <c:pt idx="5">
                  <c:v>Road</c:v>
                </c:pt>
                <c:pt idx="6">
                  <c:v>Sidewalk</c:v>
                </c:pt>
                <c:pt idx="7">
                  <c:v>Sign</c:v>
                </c:pt>
                <c:pt idx="8">
                  <c:v>Sky</c:v>
                </c:pt>
                <c:pt idx="9">
                  <c:v>Tree</c:v>
                </c:pt>
                <c:pt idx="10">
                  <c:v>Window</c:v>
                </c:pt>
                <c:pt idx="11">
                  <c:v>Accuracy</c:v>
                </c:pt>
              </c:strCache>
            </c:strRef>
          </c:cat>
          <c:val>
            <c:numRef>
              <c:f>List3!$I$11:$T$11</c:f>
              <c:numCache>
                <c:formatCode>General</c:formatCode>
                <c:ptCount val="12"/>
                <c:pt idx="0">
                  <c:v>0.23100000000000001</c:v>
                </c:pt>
                <c:pt idx="1">
                  <c:v>0.20699999999999999</c:v>
                </c:pt>
                <c:pt idx="2">
                  <c:v>4.5999999999999999E-2</c:v>
                </c:pt>
                <c:pt idx="3">
                  <c:v>9.4E-2</c:v>
                </c:pt>
                <c:pt idx="4">
                  <c:v>0.16900000000000001</c:v>
                </c:pt>
                <c:pt idx="5">
                  <c:v>0.152</c:v>
                </c:pt>
                <c:pt idx="6">
                  <c:v>0.373</c:v>
                </c:pt>
                <c:pt idx="7">
                  <c:v>0.127</c:v>
                </c:pt>
                <c:pt idx="8">
                  <c:v>2E-3</c:v>
                </c:pt>
                <c:pt idx="9">
                  <c:v>0.35299999999999998</c:v>
                </c:pt>
                <c:pt idx="10">
                  <c:v>0.10199999999999999</c:v>
                </c:pt>
                <c:pt idx="11">
                  <c:v>0.20899999999999999</c:v>
                </c:pt>
              </c:numCache>
            </c:numRef>
          </c:val>
        </c:ser>
        <c:ser>
          <c:idx val="1"/>
          <c:order val="1"/>
          <c:tx>
            <c:strRef>
              <c:f>List3!$H$12</c:f>
              <c:strCache>
                <c:ptCount val="1"/>
                <c:pt idx="0">
                  <c:v>Independent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1"/>
            <c:invertIfNegative val="0"/>
            <c:bubble3D val="0"/>
          </c:dPt>
          <c:cat>
            <c:strRef>
              <c:f>List3!$I$10:$T$10</c:f>
              <c:strCache>
                <c:ptCount val="12"/>
                <c:pt idx="0">
                  <c:v>Building</c:v>
                </c:pt>
                <c:pt idx="1">
                  <c:v>Car</c:v>
                </c:pt>
                <c:pt idx="2">
                  <c:v>Door</c:v>
                </c:pt>
                <c:pt idx="3">
                  <c:v>Person</c:v>
                </c:pt>
                <c:pt idx="4">
                  <c:v>Pole</c:v>
                </c:pt>
                <c:pt idx="5">
                  <c:v>Road</c:v>
                </c:pt>
                <c:pt idx="6">
                  <c:v>Sidewalk</c:v>
                </c:pt>
                <c:pt idx="7">
                  <c:v>Sign</c:v>
                </c:pt>
                <c:pt idx="8">
                  <c:v>Sky</c:v>
                </c:pt>
                <c:pt idx="9">
                  <c:v>Tree</c:v>
                </c:pt>
                <c:pt idx="10">
                  <c:v>Window</c:v>
                </c:pt>
                <c:pt idx="11">
                  <c:v>Accuracy</c:v>
                </c:pt>
              </c:strCache>
            </c:strRef>
          </c:cat>
          <c:val>
            <c:numRef>
              <c:f>List3!$I$12:$T$12</c:f>
              <c:numCache>
                <c:formatCode>General</c:formatCode>
                <c:ptCount val="12"/>
                <c:pt idx="0">
                  <c:v>0.54700000000000004</c:v>
                </c:pt>
                <c:pt idx="1">
                  <c:v>0.63</c:v>
                </c:pt>
                <c:pt idx="2">
                  <c:v>0</c:v>
                </c:pt>
                <c:pt idx="3">
                  <c:v>0.08</c:v>
                </c:pt>
                <c:pt idx="4">
                  <c:v>0.13900000000000001</c:v>
                </c:pt>
                <c:pt idx="5">
                  <c:v>0.57499999999999996</c:v>
                </c:pt>
                <c:pt idx="6">
                  <c:v>0.27400000000000002</c:v>
                </c:pt>
                <c:pt idx="7">
                  <c:v>0</c:v>
                </c:pt>
                <c:pt idx="8">
                  <c:v>1.9E-2</c:v>
                </c:pt>
                <c:pt idx="9">
                  <c:v>0.63</c:v>
                </c:pt>
                <c:pt idx="10">
                  <c:v>0.10100000000000001</c:v>
                </c:pt>
                <c:pt idx="1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451328"/>
        <c:axId val="33784576"/>
      </c:barChart>
      <c:catAx>
        <c:axId val="4451328"/>
        <c:scaling>
          <c:orientation val="minMax"/>
        </c:scaling>
        <c:delete val="0"/>
        <c:axPos val="b"/>
        <c:majorTickMark val="none"/>
        <c:minorTickMark val="none"/>
        <c:tickLblPos val="nextTo"/>
        <c:crossAx val="33784576"/>
        <c:crosses val="autoZero"/>
        <c:auto val="1"/>
        <c:lblAlgn val="ctr"/>
        <c:lblOffset val="100"/>
        <c:noMultiLvlLbl val="0"/>
      </c:catAx>
      <c:valAx>
        <c:axId val="337845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4513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List4!$F$10</c:f>
              <c:strCache>
                <c:ptCount val="1"/>
                <c:pt idx="0">
                  <c:v>Per-frame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5"/>
            <c:invertIfNegative val="0"/>
            <c:bubble3D val="0"/>
          </c:dPt>
          <c:cat>
            <c:strRef>
              <c:f>List4!$G$9:$L$9</c:f>
              <c:strCache>
                <c:ptCount val="6"/>
                <c:pt idx="0">
                  <c:v>Background</c:v>
                </c:pt>
                <c:pt idx="1">
                  <c:v>Road</c:v>
                </c:pt>
                <c:pt idx="2">
                  <c:v>Lane-marking</c:v>
                </c:pt>
                <c:pt idx="3">
                  <c:v>Vehicle</c:v>
                </c:pt>
                <c:pt idx="4">
                  <c:v>Sky</c:v>
                </c:pt>
                <c:pt idx="5">
                  <c:v>Accuracy</c:v>
                </c:pt>
              </c:strCache>
            </c:strRef>
          </c:cat>
          <c:val>
            <c:numRef>
              <c:f>List4!$G$10:$L$10</c:f>
              <c:numCache>
                <c:formatCode>General</c:formatCode>
                <c:ptCount val="6"/>
                <c:pt idx="0">
                  <c:v>0.42</c:v>
                </c:pt>
                <c:pt idx="1">
                  <c:v>0.503</c:v>
                </c:pt>
                <c:pt idx="2">
                  <c:v>0.77900000000000003</c:v>
                </c:pt>
                <c:pt idx="3">
                  <c:v>7.4999999999999997E-2</c:v>
                </c:pt>
                <c:pt idx="4">
                  <c:v>0.20599999999999999</c:v>
                </c:pt>
                <c:pt idx="5">
                  <c:v>0.40699999999999997</c:v>
                </c:pt>
              </c:numCache>
            </c:numRef>
          </c:val>
        </c:ser>
        <c:ser>
          <c:idx val="1"/>
          <c:order val="1"/>
          <c:tx>
            <c:strRef>
              <c:f>List4!$F$11</c:f>
              <c:strCache>
                <c:ptCount val="1"/>
                <c:pt idx="0">
                  <c:v>Temporal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5"/>
            <c:invertIfNegative val="0"/>
            <c:bubble3D val="0"/>
          </c:dPt>
          <c:cat>
            <c:strRef>
              <c:f>List4!$G$9:$L$9</c:f>
              <c:strCache>
                <c:ptCount val="6"/>
                <c:pt idx="0">
                  <c:v>Background</c:v>
                </c:pt>
                <c:pt idx="1">
                  <c:v>Road</c:v>
                </c:pt>
                <c:pt idx="2">
                  <c:v>Lane-marking</c:v>
                </c:pt>
                <c:pt idx="3">
                  <c:v>Vehicle</c:v>
                </c:pt>
                <c:pt idx="4">
                  <c:v>Sky</c:v>
                </c:pt>
                <c:pt idx="5">
                  <c:v>Accuracy</c:v>
                </c:pt>
              </c:strCache>
            </c:strRef>
          </c:cat>
          <c:val>
            <c:numRef>
              <c:f>List4!$G$11:$L$11</c:f>
              <c:numCache>
                <c:formatCode>General</c:formatCode>
                <c:ptCount val="6"/>
                <c:pt idx="0">
                  <c:v>0.73</c:v>
                </c:pt>
                <c:pt idx="1">
                  <c:v>0.32100000000000001</c:v>
                </c:pt>
                <c:pt idx="2">
                  <c:v>0.31900000000000001</c:v>
                </c:pt>
                <c:pt idx="3">
                  <c:v>0.27600000000000002</c:v>
                </c:pt>
                <c:pt idx="4">
                  <c:v>0.57099999999999995</c:v>
                </c:pt>
                <c:pt idx="5">
                  <c:v>0.53300000000000003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6540416"/>
        <c:axId val="36541952"/>
      </c:barChart>
      <c:catAx>
        <c:axId val="36540416"/>
        <c:scaling>
          <c:orientation val="minMax"/>
        </c:scaling>
        <c:delete val="0"/>
        <c:axPos val="b"/>
        <c:majorTickMark val="none"/>
        <c:minorTickMark val="none"/>
        <c:tickLblPos val="nextTo"/>
        <c:crossAx val="36541952"/>
        <c:crosses val="autoZero"/>
        <c:auto val="1"/>
        <c:lblAlgn val="ctr"/>
        <c:lblOffset val="100"/>
        <c:noMultiLvlLbl val="0"/>
      </c:catAx>
      <c:valAx>
        <c:axId val="365419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65404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CBC09-4449-467E-B7B5-2F2293BDA33D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22FB4-B5BC-434A-8FF0-804A72DFA5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63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2FB4-B5BC-434A-8FF0-804A72DFA5F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Optical Flow (GPU): 0.02 s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Update (CPU): 0.75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2FB4-B5BC-434A-8FF0-804A72DFA5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7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Optical Flow (GPU): 0.02 s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Update (CPU): 0.75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2FB4-B5BC-434A-8FF0-804A72DFA5F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Optical Flow (GPU): 0.02 s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Update (CPU): 0.75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2FB4-B5BC-434A-8FF0-804A72DFA5F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7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22FB4-B5BC-434A-8FF0-804A72DFA5F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BF6B-8BD2-46F8-A3EE-1732876E334C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D6EA-35EE-4EBE-A3A7-7BEB693983C2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381D-4191-4890-B500-8FFA9046F264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86E3F-4F9E-42E0-B8A7-781265DBF7C6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549994"/>
            <a:ext cx="636510" cy="365125"/>
          </a:xfrm>
        </p:spPr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F5C6-EABB-424C-BAC7-6DD671764D8C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E1E2-3EF5-4B9D-B41D-E4A8591727E2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4A4B-5A12-4D5C-B552-963891EC2342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5A49F-CE49-4F80-8557-3A9985DEE41A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4458-8D41-4AEA-9A61-D8EEDAC9BA37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33DA-F3A9-4447-93F4-CB55405A62BE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00A9-801A-401C-B2AA-7006F7FC7032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52FF9-4292-4115-8369-D3BE075EEC2B}" type="datetime1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171D2-8F3B-4C8D-A555-411B7D9D4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wmf"/><Relationship Id="rId7" Type="http://schemas.openxmlformats.org/officeDocument/2006/relationships/image" Target="../media/image41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Efficient Temporal Consistency for Streaming Video Scene Analysis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3352800"/>
            <a:ext cx="9144000" cy="1767387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Ondrej</a:t>
            </a:r>
            <a:r>
              <a:rPr lang="en-US" sz="3600" dirty="0" smtClean="0"/>
              <a:t> </a:t>
            </a:r>
            <a:r>
              <a:rPr lang="en-US" sz="3600" dirty="0" err="1" smtClean="0"/>
              <a:t>Miksik</a:t>
            </a:r>
            <a:r>
              <a:rPr lang="en-US" sz="3600" dirty="0" smtClean="0"/>
              <a:t>		</a:t>
            </a:r>
            <a:r>
              <a:rPr lang="en-US" sz="3600" b="1" dirty="0" smtClean="0"/>
              <a:t>Daniel Munoz</a:t>
            </a:r>
          </a:p>
          <a:p>
            <a:r>
              <a:rPr lang="en-US" sz="3600" dirty="0" smtClean="0"/>
              <a:t>J. Andrew </a:t>
            </a:r>
            <a:r>
              <a:rPr lang="en-US" sz="3600" dirty="0" err="1" smtClean="0"/>
              <a:t>Bagnell</a:t>
            </a:r>
            <a:r>
              <a:rPr lang="en-US" sz="3600" dirty="0" smtClean="0"/>
              <a:t>	Martial Hebert</a:t>
            </a:r>
            <a:endParaRPr lang="en-US" sz="3600" dirty="0"/>
          </a:p>
        </p:txBody>
      </p:sp>
      <p:pic>
        <p:nvPicPr>
          <p:cNvPr id="8" name="Picture 3" descr="C:\Documents and Settings\admin\Desktop\CMU_RI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5896" y="5867400"/>
            <a:ext cx="4832209" cy="796979"/>
          </a:xfrm>
          <a:prstGeom prst="rect">
            <a:avLst/>
          </a:prstGeom>
          <a:noFill/>
        </p:spPr>
      </p:pic>
      <p:pic>
        <p:nvPicPr>
          <p:cNvPr id="1026" name="Picture 2" descr="C:\Users\llama\Desktop\oxfor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55" y="4823460"/>
            <a:ext cx="480060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1000" y="3352800"/>
            <a:ext cx="8305800" cy="2286000"/>
            <a:chOff x="381000" y="3352800"/>
            <a:chExt cx="8305800" cy="2286000"/>
          </a:xfrm>
        </p:grpSpPr>
        <p:pic>
          <p:nvPicPr>
            <p:cNvPr id="3074" name="Picture 2" descr="C:\Users\llama\Documents\test\img1_plabel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352800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llama\Documents\test\img1_plabel_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3352800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886200" y="3845004"/>
              <a:ext cx="1295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/>
                <a:t>. . .</a:t>
              </a:r>
              <a:endParaRPr lang="en-US" sz="6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Per-pixel Probabilities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3" name="Picture 5" descr="C:\Users\llama\Documents\test\img1_inf_2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8200" y="2000071"/>
            <a:ext cx="6248400" cy="3638729"/>
            <a:chOff x="838200" y="1847671"/>
            <a:chExt cx="6248400" cy="3638729"/>
          </a:xfrm>
        </p:grpSpPr>
        <p:sp>
          <p:nvSpPr>
            <p:cNvPr id="10" name="Rectangle 9"/>
            <p:cNvSpPr/>
            <p:nvPr/>
          </p:nvSpPr>
          <p:spPr>
            <a:xfrm>
              <a:off x="838200" y="4362271"/>
              <a:ext cx="228600" cy="2286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7750" y="4286071"/>
              <a:ext cx="7048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 err="1">
                  <a:solidFill>
                    <a:schemeClr val="bg1"/>
                  </a:solidFill>
                  <a:latin typeface="Aparajita" pitchFamily="34" charset="0"/>
                  <a:cs typeface="Aparajita" pitchFamily="34" charset="0"/>
                </a:rPr>
                <a:t>i</a:t>
              </a:r>
              <a:endParaRPr lang="en-US" sz="7200" b="1" i="1" dirty="0">
                <a:solidFill>
                  <a:schemeClr val="bg1"/>
                </a:solidFill>
                <a:latin typeface="Aparajita" pitchFamily="34" charset="0"/>
                <a:cs typeface="Aparajit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72200" y="4343400"/>
              <a:ext cx="228600" cy="2286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81750" y="4267200"/>
              <a:ext cx="7048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 err="1">
                  <a:solidFill>
                    <a:schemeClr val="bg1"/>
                  </a:solidFill>
                  <a:latin typeface="Aparajita" pitchFamily="34" charset="0"/>
                  <a:cs typeface="Aparajita" pitchFamily="34" charset="0"/>
                </a:rPr>
                <a:t>i</a:t>
              </a:r>
              <a:endParaRPr lang="en-US" sz="7200" b="1" i="1" dirty="0">
                <a:solidFill>
                  <a:schemeClr val="bg1"/>
                </a:solidFill>
                <a:latin typeface="Aparajita" pitchFamily="34" charset="0"/>
                <a:cs typeface="Aparajita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81400" y="1923871"/>
              <a:ext cx="228600" cy="2286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0950" y="1847671"/>
              <a:ext cx="7048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 err="1">
                  <a:solidFill>
                    <a:schemeClr val="bg1"/>
                  </a:solidFill>
                  <a:latin typeface="Aparajita" pitchFamily="34" charset="0"/>
                  <a:cs typeface="Aparajita" pitchFamily="34" charset="0"/>
                </a:rPr>
                <a:t>i</a:t>
              </a:r>
              <a:endParaRPr lang="en-US" sz="7200" b="1" i="1" dirty="0">
                <a:solidFill>
                  <a:schemeClr val="bg1"/>
                </a:solidFill>
                <a:latin typeface="Aparajita" pitchFamily="34" charset="0"/>
                <a:cs typeface="Aparajita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05000" y="50686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P(Tree)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50686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P(Car)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0" y="5943600"/>
            <a:ext cx="8077200" cy="738873"/>
            <a:chOff x="762000" y="5943600"/>
            <a:chExt cx="8077200" cy="738873"/>
          </a:xfrm>
        </p:grpSpPr>
        <p:sp>
          <p:nvSpPr>
            <p:cNvPr id="17" name="TextBox 16"/>
            <p:cNvSpPr txBox="1"/>
            <p:nvPr/>
          </p:nvSpPr>
          <p:spPr>
            <a:xfrm>
              <a:off x="1981200" y="5943600"/>
              <a:ext cx="685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[P</a:t>
              </a:r>
              <a:r>
                <a:rPr lang="en-US" sz="3600" b="1" i="1" baseline="-25000" dirty="0"/>
                <a:t>i </a:t>
              </a:r>
              <a:r>
                <a:rPr lang="en-US" sz="3600" b="1" dirty="0" smtClean="0"/>
                <a:t>(</a:t>
              </a:r>
              <a:r>
                <a:rPr lang="en-US" sz="3600" b="1" dirty="0" smtClean="0">
                  <a:solidFill>
                    <a:srgbClr val="00B050"/>
                  </a:solidFill>
                </a:rPr>
                <a:t>Tree</a:t>
              </a:r>
              <a:r>
                <a:rPr lang="en-US" sz="3600" b="1" dirty="0" smtClean="0"/>
                <a:t>), P</a:t>
              </a:r>
              <a:r>
                <a:rPr lang="en-US" sz="3600" b="1" i="1" baseline="-25000" dirty="0"/>
                <a:t>i </a:t>
              </a:r>
              <a:r>
                <a:rPr lang="en-US" sz="3600" b="1" dirty="0" smtClean="0"/>
                <a:t>(</a:t>
              </a:r>
              <a:r>
                <a:rPr lang="en-US" sz="3600" b="1" dirty="0" smtClean="0">
                  <a:solidFill>
                    <a:srgbClr val="002060"/>
                  </a:solidFill>
                </a:rPr>
                <a:t>Sidewalk</a:t>
              </a:r>
              <a:r>
                <a:rPr lang="en-US" sz="3600" b="1" dirty="0" smtClean="0"/>
                <a:t>), …, P</a:t>
              </a:r>
              <a:r>
                <a:rPr lang="en-US" sz="3600" b="1" i="1" baseline="-25000" dirty="0" smtClean="0"/>
                <a:t>i</a:t>
              </a:r>
              <a:r>
                <a:rPr lang="en-US" sz="3600" b="1" dirty="0" smtClean="0"/>
                <a:t>(</a:t>
              </a:r>
              <a:r>
                <a:rPr lang="en-US" sz="3600" b="1" dirty="0" smtClean="0">
                  <a:solidFill>
                    <a:srgbClr val="7030A0"/>
                  </a:solidFill>
                </a:rPr>
                <a:t>Car</a:t>
              </a:r>
              <a:r>
                <a:rPr lang="en-US" sz="3600" b="1" dirty="0" smtClean="0"/>
                <a:t>)]</a:t>
              </a:r>
              <a:r>
                <a:rPr lang="en-US" sz="3600" b="1" i="1" baseline="30000" dirty="0" smtClean="0"/>
                <a:t>T</a:t>
              </a:r>
              <a:endParaRPr lang="en-US" sz="3600" b="1" i="1" baseline="30000" dirty="0"/>
            </a:p>
          </p:txBody>
        </p:sp>
        <p:pic>
          <p:nvPicPr>
            <p:cNvPr id="1026" name="Picture 2" descr="C:\Users\llama\Documents\per-frame\imgs\equal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6019800"/>
              <a:ext cx="1339445" cy="66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0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C:\Users\llama\Documents\test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lama\Documents\test\im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lama\Documents\test\img2_inf_2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5400" y="22492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t-1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-152400" y="63246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Temporally smoothed</a:t>
            </a:r>
            <a:endParaRPr 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5715000" y="2362200"/>
            <a:ext cx="3048000" cy="1492556"/>
            <a:chOff x="5715000" y="2362200"/>
            <a:chExt cx="3048000" cy="1492556"/>
          </a:xfrm>
        </p:grpSpPr>
        <p:sp>
          <p:nvSpPr>
            <p:cNvPr id="2" name="Down Arrow 1"/>
            <p:cNvSpPr/>
            <p:nvPr/>
          </p:nvSpPr>
          <p:spPr>
            <a:xfrm>
              <a:off x="7010400" y="2362200"/>
              <a:ext cx="381000" cy="2102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715000" y="2667000"/>
              <a:ext cx="3048000" cy="1187756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Scene Parser</a:t>
              </a:r>
            </a:p>
            <a:p>
              <a:pPr algn="ctr"/>
              <a:r>
                <a:rPr lang="en-US" sz="1600" dirty="0" smtClean="0"/>
                <a:t>Munoz 2010</a:t>
              </a:r>
            </a:p>
            <a:p>
              <a:pPr algn="ctr"/>
              <a:r>
                <a:rPr lang="en-US" sz="1600" dirty="0" err="1" smtClean="0"/>
                <a:t>Farabet</a:t>
              </a:r>
              <a:r>
                <a:rPr lang="en-US" sz="1600" dirty="0" smtClean="0"/>
                <a:t> 2011</a:t>
              </a:r>
            </a:p>
            <a:p>
              <a:pPr algn="ctr"/>
              <a:r>
                <a:rPr lang="en-US" sz="1600" dirty="0" err="1" smtClean="0"/>
                <a:t>Wojek</a:t>
              </a:r>
              <a:r>
                <a:rPr lang="en-US" sz="1600" dirty="0" smtClean="0"/>
                <a:t> 2008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53000" y="3962400"/>
            <a:ext cx="4495800" cy="3008531"/>
            <a:chOff x="4953000" y="3962400"/>
            <a:chExt cx="4495800" cy="3008531"/>
          </a:xfrm>
        </p:grpSpPr>
        <p:pic>
          <p:nvPicPr>
            <p:cNvPr id="2053" name="Picture 5" descr="C:\Users\llama\Documents\test\img1_inf_2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191000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Down Arrow 11"/>
            <p:cNvSpPr/>
            <p:nvPr/>
          </p:nvSpPr>
          <p:spPr>
            <a:xfrm>
              <a:off x="7010400" y="3962400"/>
              <a:ext cx="381000" cy="2102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3000" y="6324600"/>
              <a:ext cx="449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Per-frame</a:t>
              </a:r>
              <a:endParaRPr lang="en-US" sz="3600" dirty="0"/>
            </a:p>
          </p:txBody>
        </p:sp>
      </p:grpSp>
      <p:sp>
        <p:nvSpPr>
          <p:cNvPr id="9" name="Left-Right Arrow 8"/>
          <p:cNvSpPr/>
          <p:nvPr/>
        </p:nvSpPr>
        <p:spPr>
          <a:xfrm>
            <a:off x="3505200" y="4648200"/>
            <a:ext cx="2133600" cy="1447800"/>
          </a:xfrm>
          <a:prstGeom prst="leftRightArrow">
            <a:avLst>
              <a:gd name="adj1" fmla="val 50000"/>
              <a:gd name="adj2" fmla="val 23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Make Consistent!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77000" y="22492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554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Ideally: Exact Correspondences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ondr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9000877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47638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t-1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47638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296150" y="29718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i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95600" y="2133600"/>
            <a:ext cx="4187113" cy="1905000"/>
            <a:chOff x="2895600" y="2133600"/>
            <a:chExt cx="4187113" cy="1905000"/>
          </a:xfrm>
        </p:grpSpPr>
        <p:sp>
          <p:nvSpPr>
            <p:cNvPr id="8" name="Freeform 7"/>
            <p:cNvSpPr/>
            <p:nvPr/>
          </p:nvSpPr>
          <p:spPr>
            <a:xfrm>
              <a:off x="3200401" y="2133600"/>
              <a:ext cx="3882312" cy="838200"/>
            </a:xfrm>
            <a:custGeom>
              <a:avLst/>
              <a:gdLst>
                <a:gd name="connsiteX0" fmla="*/ 3370698 w 3370698"/>
                <a:gd name="connsiteY0" fmla="*/ 580749 h 674828"/>
                <a:gd name="connsiteX1" fmla="*/ 1238535 w 3370698"/>
                <a:gd name="connsiteY1" fmla="*/ 592 h 674828"/>
                <a:gd name="connsiteX2" fmla="*/ 0 w 3370698"/>
                <a:gd name="connsiteY2" fmla="*/ 674828 h 67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0698" h="674828">
                  <a:moveTo>
                    <a:pt x="3370698" y="580749"/>
                  </a:moveTo>
                  <a:cubicBezTo>
                    <a:pt x="2585508" y="282830"/>
                    <a:pt x="1800318" y="-15088"/>
                    <a:pt x="1238535" y="592"/>
                  </a:cubicBezTo>
                  <a:cubicBezTo>
                    <a:pt x="676752" y="16272"/>
                    <a:pt x="338376" y="345550"/>
                    <a:pt x="0" y="674828"/>
                  </a:cubicBezTo>
                </a:path>
              </a:pathLst>
            </a:custGeom>
            <a:ln w="101600" cmpd="sng">
              <a:prstDash val="sysDash"/>
              <a:headEnd type="none"/>
              <a:tailEnd type="stealt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5600" y="2838271"/>
              <a:ext cx="7048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>
                  <a:solidFill>
                    <a:schemeClr val="bg1"/>
                  </a:solidFill>
                  <a:latin typeface="Aparajita" pitchFamily="34" charset="0"/>
                  <a:cs typeface="Aparajita" pitchFamily="34" charset="0"/>
                </a:rPr>
                <a:t>j</a:t>
              </a:r>
            </a:p>
          </p:txBody>
        </p:sp>
      </p:grpSp>
      <p:pic>
        <p:nvPicPr>
          <p:cNvPr id="2050" name="Picture 2" descr="C:\Users\llama\Documents\per-frame\imgs\produc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8" r="42826"/>
          <a:stretch/>
        </p:blipFill>
        <p:spPr bwMode="auto">
          <a:xfrm>
            <a:off x="3805518" y="5438774"/>
            <a:ext cx="1156447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llama\Documents\per-frame\imgs\produc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3"/>
          <a:stretch/>
        </p:blipFill>
        <p:spPr bwMode="auto">
          <a:xfrm>
            <a:off x="5486400" y="5438774"/>
            <a:ext cx="1803307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5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Ideally: Exact Correspondences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ondr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9000877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47638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t-1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47638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296150" y="29718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i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95600" y="2133600"/>
            <a:ext cx="4187113" cy="1905000"/>
            <a:chOff x="2895600" y="2133600"/>
            <a:chExt cx="4187113" cy="1905000"/>
          </a:xfrm>
        </p:grpSpPr>
        <p:sp>
          <p:nvSpPr>
            <p:cNvPr id="8" name="Freeform 7"/>
            <p:cNvSpPr/>
            <p:nvPr/>
          </p:nvSpPr>
          <p:spPr>
            <a:xfrm>
              <a:off x="3200401" y="2133600"/>
              <a:ext cx="3882312" cy="838200"/>
            </a:xfrm>
            <a:custGeom>
              <a:avLst/>
              <a:gdLst>
                <a:gd name="connsiteX0" fmla="*/ 3370698 w 3370698"/>
                <a:gd name="connsiteY0" fmla="*/ 580749 h 674828"/>
                <a:gd name="connsiteX1" fmla="*/ 1238535 w 3370698"/>
                <a:gd name="connsiteY1" fmla="*/ 592 h 674828"/>
                <a:gd name="connsiteX2" fmla="*/ 0 w 3370698"/>
                <a:gd name="connsiteY2" fmla="*/ 674828 h 67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70698" h="674828">
                  <a:moveTo>
                    <a:pt x="3370698" y="580749"/>
                  </a:moveTo>
                  <a:cubicBezTo>
                    <a:pt x="2585508" y="282830"/>
                    <a:pt x="1800318" y="-15088"/>
                    <a:pt x="1238535" y="592"/>
                  </a:cubicBezTo>
                  <a:cubicBezTo>
                    <a:pt x="676752" y="16272"/>
                    <a:pt x="338376" y="345550"/>
                    <a:pt x="0" y="674828"/>
                  </a:cubicBezTo>
                </a:path>
              </a:pathLst>
            </a:custGeom>
            <a:ln w="101600" cmpd="sng">
              <a:prstDash val="sysDash"/>
              <a:headEnd type="none"/>
              <a:tailEnd type="stealt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5600" y="2838271"/>
              <a:ext cx="7048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>
                  <a:solidFill>
                    <a:schemeClr val="bg1"/>
                  </a:solidFill>
                  <a:latin typeface="Aparajita" pitchFamily="34" charset="0"/>
                  <a:cs typeface="Aparajita" pitchFamily="34" charset="0"/>
                </a:rPr>
                <a:t>j</a:t>
              </a:r>
            </a:p>
          </p:txBody>
        </p:sp>
      </p:grpSp>
      <p:pic>
        <p:nvPicPr>
          <p:cNvPr id="2050" name="Picture 2" descr="C:\Users\llama\Documents\per-frame\imgs\produc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4" y="5438774"/>
            <a:ext cx="5435413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6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Ideally: Exact Correspondences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ondr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9000877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47638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t-1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47638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</a:t>
            </a:r>
            <a:endParaRPr lang="en-US" sz="3600" dirty="0"/>
          </a:p>
        </p:txBody>
      </p:sp>
      <p:sp>
        <p:nvSpPr>
          <p:cNvPr id="8" name="Freeform 7"/>
          <p:cNvSpPr/>
          <p:nvPr/>
        </p:nvSpPr>
        <p:spPr>
          <a:xfrm>
            <a:off x="3200401" y="2133600"/>
            <a:ext cx="3882312" cy="838200"/>
          </a:xfrm>
          <a:custGeom>
            <a:avLst/>
            <a:gdLst>
              <a:gd name="connsiteX0" fmla="*/ 3370698 w 3370698"/>
              <a:gd name="connsiteY0" fmla="*/ 580749 h 674828"/>
              <a:gd name="connsiteX1" fmla="*/ 1238535 w 3370698"/>
              <a:gd name="connsiteY1" fmla="*/ 592 h 674828"/>
              <a:gd name="connsiteX2" fmla="*/ 0 w 3370698"/>
              <a:gd name="connsiteY2" fmla="*/ 674828 h 67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0698" h="674828">
                <a:moveTo>
                  <a:pt x="3370698" y="580749"/>
                </a:moveTo>
                <a:cubicBezTo>
                  <a:pt x="2585508" y="282830"/>
                  <a:pt x="1800318" y="-15088"/>
                  <a:pt x="1238535" y="592"/>
                </a:cubicBezTo>
                <a:cubicBezTo>
                  <a:pt x="676752" y="16272"/>
                  <a:pt x="338376" y="345550"/>
                  <a:pt x="0" y="674828"/>
                </a:cubicBezTo>
              </a:path>
            </a:pathLst>
          </a:custGeom>
          <a:ln w="101600" cmpd="sng">
            <a:prstDash val="sysDash"/>
            <a:headEnd type="none"/>
            <a:tailEnd type="stealt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6150" y="29718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i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2838271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j</a:t>
            </a:r>
          </a:p>
        </p:txBody>
      </p:sp>
      <p:pic>
        <p:nvPicPr>
          <p:cNvPr id="2051" name="Picture 3" descr="C:\Users\llama\Documents\per-frame\imgs\aver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92" y="5438774"/>
            <a:ext cx="5481217" cy="10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Approx. Correspondences via Optical Flow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" y="838200"/>
            <a:ext cx="2920467" cy="2188640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30" y="849454"/>
            <a:ext cx="2898470" cy="21721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78770" y="2819400"/>
            <a:ext cx="3009900" cy="940790"/>
            <a:chOff x="3078770" y="2819400"/>
            <a:chExt cx="3009900" cy="940790"/>
          </a:xfrm>
        </p:grpSpPr>
        <p:sp>
          <p:nvSpPr>
            <p:cNvPr id="3" name="Right Arrow 2"/>
            <p:cNvSpPr/>
            <p:nvPr/>
          </p:nvSpPr>
          <p:spPr>
            <a:xfrm rot="2700000">
              <a:off x="3040670" y="2864830"/>
              <a:ext cx="5334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8100000">
              <a:off x="5555270" y="2864830"/>
              <a:ext cx="5334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657600" y="2819400"/>
              <a:ext cx="1828800" cy="940790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Optical Flow</a:t>
              </a:r>
            </a:p>
            <a:p>
              <a:pPr algn="ctr"/>
              <a:r>
                <a:rPr lang="en-US" sz="1600" dirty="0" err="1" smtClean="0"/>
                <a:t>Werlberger</a:t>
              </a:r>
              <a:r>
                <a:rPr lang="en-US" sz="1600" dirty="0" smtClean="0"/>
                <a:t> 2009</a:t>
              </a:r>
              <a:endParaRPr lang="en-US" sz="1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8200" y="30112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t-1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3048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933700" y="3843720"/>
            <a:ext cx="3276600" cy="2955212"/>
            <a:chOff x="2933700" y="3843720"/>
            <a:chExt cx="3276600" cy="2955212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700" y="4343400"/>
              <a:ext cx="3276600" cy="2455532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 rot="5400000">
              <a:off x="4360260" y="3826860"/>
              <a:ext cx="42348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995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t-1</a:t>
            </a:r>
            <a:endParaRPr lang="cs-CZ" sz="4000" b="1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8823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6220488" y="4114800"/>
            <a:ext cx="304800" cy="3048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t-1</a:t>
            </a:r>
            <a:endParaRPr lang="cs-CZ" sz="4000" b="1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sp>
        <p:nvSpPr>
          <p:cNvPr id="59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120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6220488" y="4114800"/>
            <a:ext cx="304800" cy="3048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1537944" y="47244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1690344" y="4267200"/>
            <a:ext cx="4677799" cy="609600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r>
              <a:rPr lang="en-US" sz="4000" b="1" dirty="0" smtClean="0"/>
              <a:t>-1</a:t>
            </a:r>
            <a:endParaRPr lang="cs-CZ" sz="4000" b="1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sp>
        <p:nvSpPr>
          <p:cNvPr id="61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6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1229388" y="4419600"/>
            <a:ext cx="94231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6220488" y="4114800"/>
            <a:ext cx="304800" cy="3048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1537944" y="47244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1690344" y="4267200"/>
            <a:ext cx="4677799" cy="609600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délník 57"/>
          <p:cNvSpPr/>
          <p:nvPr/>
        </p:nvSpPr>
        <p:spPr>
          <a:xfrm>
            <a:off x="1219200" y="44196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TextovéPole 59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r>
              <a:rPr lang="en-US" sz="4000" b="1" dirty="0" smtClean="0"/>
              <a:t>-1</a:t>
            </a:r>
            <a:endParaRPr lang="cs-CZ" sz="4000" b="1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sp>
        <p:nvSpPr>
          <p:cNvPr id="6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17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Analysis/Parsing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C:\Users\llama\Documents\New Folder\Seq05VD_f02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lama\Documents\New Folder\Seq05VD_f02400_inf_2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mvid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9144000" cy="410547"/>
          </a:xfrm>
          <a:prstGeom prst="rect">
            <a:avLst/>
          </a:prstGeom>
        </p:spPr>
      </p:pic>
      <p:pic>
        <p:nvPicPr>
          <p:cNvPr id="8" name="Picture 7" descr="camvi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9144000" cy="375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Munoz ECCV 2010</a:t>
            </a:r>
            <a:r>
              <a:rPr lang="en-US" dirty="0" smtClean="0"/>
              <a:t>, </a:t>
            </a:r>
            <a:r>
              <a:rPr lang="en-US" dirty="0" err="1" smtClean="0"/>
              <a:t>Ladicky</a:t>
            </a:r>
            <a:r>
              <a:rPr lang="en-US" dirty="0" smtClean="0"/>
              <a:t> ECCV 2010, </a:t>
            </a:r>
            <a:r>
              <a:rPr lang="en-US" dirty="0" err="1" smtClean="0"/>
              <a:t>Tighe</a:t>
            </a:r>
            <a:r>
              <a:rPr lang="en-US" dirty="0" smtClean="0"/>
              <a:t> ECCV 2010, </a:t>
            </a:r>
            <a:r>
              <a:rPr lang="en-US" dirty="0" err="1" smtClean="0"/>
              <a:t>Sorcher</a:t>
            </a:r>
            <a:r>
              <a:rPr lang="en-US" dirty="0" smtClean="0"/>
              <a:t> ICML 2011, </a:t>
            </a:r>
            <a:r>
              <a:rPr lang="en-US" dirty="0" err="1" smtClean="0"/>
              <a:t>Farabet</a:t>
            </a:r>
            <a:r>
              <a:rPr lang="en-US" dirty="0" smtClean="0"/>
              <a:t> ICML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délník 60"/>
          <p:cNvSpPr/>
          <p:nvPr/>
        </p:nvSpPr>
        <p:spPr>
          <a:xfrm>
            <a:off x="5915688" y="3810000"/>
            <a:ext cx="94231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1229388" y="4419600"/>
            <a:ext cx="94231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6220488" y="41148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1537944" y="47244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1219200" y="44196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5915688" y="3821875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TextovéPole 63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r>
              <a:rPr lang="en-US" sz="4000" b="1" dirty="0" smtClean="0"/>
              <a:t>-1</a:t>
            </a:r>
            <a:endParaRPr lang="cs-CZ" sz="4000" b="1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3867980"/>
            <a:ext cx="2377159" cy="62767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27" y="4637314"/>
            <a:ext cx="2404868" cy="619336"/>
          </a:xfrm>
          <a:prstGeom prst="rect">
            <a:avLst/>
          </a:prstGeom>
        </p:spPr>
      </p:pic>
      <p:cxnSp>
        <p:nvCxnSpPr>
          <p:cNvPr id="14" name="Přímá spojnice se šipkou 13"/>
          <p:cNvCxnSpPr>
            <a:stCxn id="60" idx="3"/>
            <a:endCxn id="61" idx="1"/>
          </p:cNvCxnSpPr>
          <p:nvPr/>
        </p:nvCxnSpPr>
        <p:spPr>
          <a:xfrm flipV="1">
            <a:off x="2171700" y="4267200"/>
            <a:ext cx="3743988" cy="609600"/>
          </a:xfrm>
          <a:prstGeom prst="straightConnector1">
            <a:avLst/>
          </a:prstGeom>
          <a:ln w="57150">
            <a:solidFill>
              <a:srgbClr val="00B05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74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délník 63"/>
          <p:cNvSpPr/>
          <p:nvPr/>
        </p:nvSpPr>
        <p:spPr>
          <a:xfrm>
            <a:off x="5901732" y="3810000"/>
            <a:ext cx="94231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1219188" y="4419600"/>
            <a:ext cx="942312" cy="914400"/>
          </a:xfrm>
          <a:prstGeom prst="rect">
            <a:avLst/>
          </a:prstGeom>
          <a:solidFill>
            <a:srgbClr val="E8F2D3">
              <a:alpha val="89804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délník 61"/>
          <p:cNvSpPr/>
          <p:nvPr/>
        </p:nvSpPr>
        <p:spPr>
          <a:xfrm>
            <a:off x="1229388" y="44196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66"/>
          <p:cNvSpPr/>
          <p:nvPr/>
        </p:nvSpPr>
        <p:spPr>
          <a:xfrm>
            <a:off x="5905589" y="38100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553200" y="41148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TextovéPole 68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r>
              <a:rPr lang="en-US" sz="4000" b="1" dirty="0" smtClean="0"/>
              <a:t>-1</a:t>
            </a:r>
            <a:endParaRPr lang="cs-CZ" sz="4000" b="1" dirty="0"/>
          </a:p>
        </p:txBody>
      </p:sp>
      <p:sp>
        <p:nvSpPr>
          <p:cNvPr id="70" name="TextovéPole 69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sp>
        <p:nvSpPr>
          <p:cNvPr id="59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32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délník 63"/>
          <p:cNvSpPr/>
          <p:nvPr/>
        </p:nvSpPr>
        <p:spPr>
          <a:xfrm>
            <a:off x="5901732" y="3810000"/>
            <a:ext cx="94231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1219188" y="4419600"/>
            <a:ext cx="942312" cy="914400"/>
          </a:xfrm>
          <a:prstGeom prst="rect">
            <a:avLst/>
          </a:prstGeom>
          <a:solidFill>
            <a:srgbClr val="E8F2D3">
              <a:alpha val="89804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délník 61"/>
          <p:cNvSpPr/>
          <p:nvPr/>
        </p:nvSpPr>
        <p:spPr>
          <a:xfrm>
            <a:off x="1229388" y="44196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66"/>
          <p:cNvSpPr/>
          <p:nvPr/>
        </p:nvSpPr>
        <p:spPr>
          <a:xfrm>
            <a:off x="5905589" y="38100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2152650" y="44196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553200" y="41148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1" name="Přímá spojnice se šipkou 60"/>
          <p:cNvCxnSpPr/>
          <p:nvPr/>
        </p:nvCxnSpPr>
        <p:spPr>
          <a:xfrm flipH="1">
            <a:off x="2324100" y="4267200"/>
            <a:ext cx="4381500" cy="304800"/>
          </a:xfrm>
          <a:prstGeom prst="straightConnector1">
            <a:avLst/>
          </a:prstGeom>
          <a:ln w="57150">
            <a:solidFill>
              <a:srgbClr val="00B0F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r>
              <a:rPr lang="en-US" sz="4000" b="1" dirty="0" smtClean="0"/>
              <a:t>-1</a:t>
            </a:r>
            <a:endParaRPr lang="cs-CZ" sz="4000" b="1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sp>
        <p:nvSpPr>
          <p:cNvPr id="65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7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délník 63"/>
          <p:cNvSpPr/>
          <p:nvPr/>
        </p:nvSpPr>
        <p:spPr>
          <a:xfrm>
            <a:off x="5901732" y="3810000"/>
            <a:ext cx="94231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1219188" y="4419600"/>
            <a:ext cx="942312" cy="914400"/>
          </a:xfrm>
          <a:prstGeom prst="rect">
            <a:avLst/>
          </a:prstGeom>
          <a:solidFill>
            <a:srgbClr val="E8F2D3">
              <a:alpha val="89804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1842744" y="4114800"/>
            <a:ext cx="938556" cy="914400"/>
          </a:xfrm>
          <a:prstGeom prst="rect">
            <a:avLst/>
          </a:prstGeom>
          <a:solidFill>
            <a:srgbClr val="97FFFF">
              <a:alpha val="89804"/>
            </a:srgbClr>
          </a:solidFill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délník 61"/>
          <p:cNvSpPr/>
          <p:nvPr/>
        </p:nvSpPr>
        <p:spPr>
          <a:xfrm>
            <a:off x="1229388" y="44196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bdélník 65"/>
          <p:cNvSpPr/>
          <p:nvPr/>
        </p:nvSpPr>
        <p:spPr>
          <a:xfrm>
            <a:off x="1845218" y="4114800"/>
            <a:ext cx="938556" cy="914400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66"/>
          <p:cNvSpPr/>
          <p:nvPr/>
        </p:nvSpPr>
        <p:spPr>
          <a:xfrm>
            <a:off x="5905589" y="38100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2152650" y="44196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553200" y="41148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8" name="Přímá spojnice se šipkou 67"/>
          <p:cNvCxnSpPr/>
          <p:nvPr/>
        </p:nvCxnSpPr>
        <p:spPr>
          <a:xfrm flipH="1">
            <a:off x="2324100" y="4267200"/>
            <a:ext cx="4381500" cy="304800"/>
          </a:xfrm>
          <a:prstGeom prst="straightConnector1">
            <a:avLst/>
          </a:prstGeom>
          <a:ln w="57150">
            <a:solidFill>
              <a:srgbClr val="00B0F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ovéPole 68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r>
              <a:rPr lang="en-US" sz="4000" b="1" dirty="0" smtClean="0"/>
              <a:t>-1</a:t>
            </a:r>
            <a:endParaRPr lang="cs-CZ" sz="4000" b="1" dirty="0"/>
          </a:p>
        </p:txBody>
      </p:sp>
      <p:sp>
        <p:nvSpPr>
          <p:cNvPr id="70" name="TextovéPole 69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sp>
        <p:nvSpPr>
          <p:cNvPr id="5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71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délník 63"/>
          <p:cNvSpPr/>
          <p:nvPr/>
        </p:nvSpPr>
        <p:spPr>
          <a:xfrm>
            <a:off x="5901732" y="3810000"/>
            <a:ext cx="94231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6224244" y="3823855"/>
            <a:ext cx="938556" cy="914400"/>
          </a:xfrm>
          <a:prstGeom prst="rect">
            <a:avLst/>
          </a:prstGeom>
          <a:solidFill>
            <a:srgbClr val="97FFFF">
              <a:alpha val="89804"/>
            </a:srgbClr>
          </a:solidFill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1219188" y="4419600"/>
            <a:ext cx="942312" cy="914400"/>
          </a:xfrm>
          <a:prstGeom prst="rect">
            <a:avLst/>
          </a:prstGeom>
          <a:solidFill>
            <a:srgbClr val="E8F2D3">
              <a:alpha val="89804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1842744" y="4114800"/>
            <a:ext cx="938556" cy="914400"/>
          </a:xfrm>
          <a:prstGeom prst="rect">
            <a:avLst/>
          </a:prstGeom>
          <a:solidFill>
            <a:srgbClr val="97FFFF">
              <a:alpha val="89804"/>
            </a:srgbClr>
          </a:solidFill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délník 61"/>
          <p:cNvSpPr/>
          <p:nvPr/>
        </p:nvSpPr>
        <p:spPr>
          <a:xfrm>
            <a:off x="1229388" y="44196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bdélník 65"/>
          <p:cNvSpPr/>
          <p:nvPr/>
        </p:nvSpPr>
        <p:spPr>
          <a:xfrm>
            <a:off x="1845218" y="4114800"/>
            <a:ext cx="938556" cy="914400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66"/>
          <p:cNvSpPr/>
          <p:nvPr/>
        </p:nvSpPr>
        <p:spPr>
          <a:xfrm>
            <a:off x="5905589" y="38100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2152650" y="44196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553200" y="41148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bdélník 64"/>
          <p:cNvSpPr/>
          <p:nvPr/>
        </p:nvSpPr>
        <p:spPr>
          <a:xfrm>
            <a:off x="6236322" y="3823855"/>
            <a:ext cx="938556" cy="914400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r>
              <a:rPr lang="en-US" sz="4000" b="1" dirty="0" smtClean="0"/>
              <a:t>-1</a:t>
            </a:r>
            <a:endParaRPr lang="cs-CZ" sz="4000" b="1" dirty="0"/>
          </a:p>
        </p:txBody>
      </p:sp>
      <p:sp>
        <p:nvSpPr>
          <p:cNvPr id="68" name="TextovéPole 67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pic>
        <p:nvPicPr>
          <p:cNvPr id="69" name="Obrázek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27" y="3840854"/>
            <a:ext cx="2377159" cy="627676"/>
          </a:xfrm>
          <a:prstGeom prst="rect">
            <a:avLst/>
          </a:prstGeom>
        </p:spPr>
      </p:pic>
      <p:pic>
        <p:nvPicPr>
          <p:cNvPr id="70" name="Obrázek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27" y="4495800"/>
            <a:ext cx="2404868" cy="619336"/>
          </a:xfrm>
          <a:prstGeom prst="rect">
            <a:avLst/>
          </a:prstGeom>
        </p:spPr>
      </p:pic>
      <p:cxnSp>
        <p:nvCxnSpPr>
          <p:cNvPr id="61" name="Přímá spojnice se šipkou 60"/>
          <p:cNvCxnSpPr>
            <a:stCxn id="16" idx="3"/>
            <a:endCxn id="65" idx="1"/>
          </p:cNvCxnSpPr>
          <p:nvPr/>
        </p:nvCxnSpPr>
        <p:spPr>
          <a:xfrm flipV="1">
            <a:off x="2781300" y="4281055"/>
            <a:ext cx="3455022" cy="290945"/>
          </a:xfrm>
          <a:prstGeom prst="straightConnector1">
            <a:avLst/>
          </a:prstGeom>
          <a:ln w="57150">
            <a:solidFill>
              <a:srgbClr val="00B0F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096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délník 63"/>
          <p:cNvSpPr/>
          <p:nvPr/>
        </p:nvSpPr>
        <p:spPr>
          <a:xfrm>
            <a:off x="5901732" y="3810000"/>
            <a:ext cx="942312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1219188" y="4419600"/>
            <a:ext cx="942312" cy="914400"/>
          </a:xfrm>
          <a:prstGeom prst="rect">
            <a:avLst/>
          </a:prstGeom>
          <a:solidFill>
            <a:srgbClr val="E8F2D3">
              <a:alpha val="89804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bdélník 67"/>
          <p:cNvSpPr/>
          <p:nvPr/>
        </p:nvSpPr>
        <p:spPr>
          <a:xfrm>
            <a:off x="6541122" y="3810000"/>
            <a:ext cx="938556" cy="914400"/>
          </a:xfrm>
          <a:prstGeom prst="rect">
            <a:avLst/>
          </a:prstGeom>
          <a:solidFill>
            <a:srgbClr val="FFF1CE">
              <a:alpha val="74902"/>
            </a:srgb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6334"/>
            <a:ext cx="2362200" cy="177026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1219199"/>
            <a:ext cx="2384669" cy="1787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39" y="1219199"/>
            <a:ext cx="2384667" cy="178710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59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>
            <a:off x="56105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9156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2204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65252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2959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959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959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2959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59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4676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7724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0667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3718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délník 39"/>
          <p:cNvSpPr/>
          <p:nvPr/>
        </p:nvSpPr>
        <p:spPr>
          <a:xfrm>
            <a:off x="609600" y="3505200"/>
            <a:ext cx="33909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1" name="Přímá spojnice 40"/>
          <p:cNvCxnSpPr/>
          <p:nvPr/>
        </p:nvCxnSpPr>
        <p:spPr>
          <a:xfrm>
            <a:off x="924294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12293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5341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1842744" y="4114800"/>
            <a:ext cx="938556" cy="914400"/>
          </a:xfrm>
          <a:prstGeom prst="rect">
            <a:avLst/>
          </a:prstGeom>
          <a:solidFill>
            <a:srgbClr val="97FFFF">
              <a:alpha val="89804"/>
            </a:srgbClr>
          </a:solidFill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44" name="Přímá spojnice 43"/>
          <p:cNvCxnSpPr/>
          <p:nvPr/>
        </p:nvCxnSpPr>
        <p:spPr>
          <a:xfrm>
            <a:off x="183898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09600" y="3810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6096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6096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609600" y="47244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609600" y="50292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609600" y="53340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609600" y="5638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21717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24765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27813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861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3380418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3685512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bdélník 61"/>
          <p:cNvSpPr/>
          <p:nvPr/>
        </p:nvSpPr>
        <p:spPr>
          <a:xfrm>
            <a:off x="1229388" y="44196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bdélník 65"/>
          <p:cNvSpPr/>
          <p:nvPr/>
        </p:nvSpPr>
        <p:spPr>
          <a:xfrm>
            <a:off x="1845218" y="4114800"/>
            <a:ext cx="938556" cy="914400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66"/>
          <p:cNvSpPr/>
          <p:nvPr/>
        </p:nvSpPr>
        <p:spPr>
          <a:xfrm>
            <a:off x="5905589" y="3810000"/>
            <a:ext cx="942312" cy="9144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TextovéPole 71"/>
          <p:cNvSpPr txBox="1"/>
          <p:nvPr/>
        </p:nvSpPr>
        <p:spPr>
          <a:xfrm>
            <a:off x="1891685" y="6019800"/>
            <a:ext cx="779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r>
              <a:rPr lang="en-US" sz="4000" b="1" dirty="0" smtClean="0"/>
              <a:t>-1</a:t>
            </a:r>
            <a:endParaRPr lang="cs-CZ" sz="4000" b="1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6810050" y="6019800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</a:t>
            </a:r>
            <a:endParaRPr lang="cs-CZ" sz="4000" b="1" dirty="0"/>
          </a:p>
        </p:txBody>
      </p:sp>
      <p:cxnSp>
        <p:nvCxnSpPr>
          <p:cNvPr id="21" name="Přímá spojnice 20"/>
          <p:cNvCxnSpPr/>
          <p:nvPr/>
        </p:nvCxnSpPr>
        <p:spPr>
          <a:xfrm>
            <a:off x="5295900" y="41148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295900" y="4419600"/>
            <a:ext cx="3390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8580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162800" y="3505200"/>
            <a:ext cx="0" cy="243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bdélník 15"/>
          <p:cNvSpPr/>
          <p:nvPr/>
        </p:nvSpPr>
        <p:spPr>
          <a:xfrm>
            <a:off x="6224244" y="3810000"/>
            <a:ext cx="938556" cy="914400"/>
          </a:xfrm>
          <a:prstGeom prst="rect">
            <a:avLst/>
          </a:prstGeom>
          <a:solidFill>
            <a:srgbClr val="97FFFF">
              <a:alpha val="89804"/>
            </a:srgbClr>
          </a:solidFill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858000" y="4114800"/>
            <a:ext cx="3048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Handling No/Imperfect Correspondences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57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Causal/Running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4648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t-1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4648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</a:t>
            </a:r>
            <a:endParaRPr lang="en-US" sz="3600" dirty="0"/>
          </a:p>
        </p:txBody>
      </p:sp>
      <p:pic>
        <p:nvPicPr>
          <p:cNvPr id="10" name="Picture 9" descr="ondra2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3657600"/>
          </a:xfrm>
          <a:prstGeom prst="rect">
            <a:avLst/>
          </a:prstGeom>
        </p:spPr>
      </p:pic>
      <p:pic>
        <p:nvPicPr>
          <p:cNvPr id="3074" name="Picture 2" descr="C:\Users\llama\Documents\per-frame\imgs\upd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00" y="5294531"/>
            <a:ext cx="613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62600" y="5446931"/>
            <a:ext cx="8382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 descr="im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3045940" cy="2298357"/>
          </a:xfrm>
          <a:prstGeom prst="rect">
            <a:avLst/>
          </a:prstGeom>
        </p:spPr>
      </p:pic>
      <p:pic>
        <p:nvPicPr>
          <p:cNvPr id="10" name="Picture 9" descr="eucli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1775"/>
            <a:ext cx="3052118" cy="2292179"/>
          </a:xfrm>
          <a:prstGeom prst="rect">
            <a:avLst/>
          </a:prstGeom>
        </p:spPr>
      </p:pic>
      <p:pic>
        <p:nvPicPr>
          <p:cNvPr id="1026" name="Picture 2" descr="C:\Users\llama\Documents\similar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11733"/>
            <a:ext cx="4567339" cy="126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lama\Documents\euclide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77" y="6190694"/>
            <a:ext cx="5427423" cy="6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g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2664982"/>
            <a:ext cx="3076833" cy="2310714"/>
          </a:xfrm>
          <a:prstGeom prst="rect">
            <a:avLst/>
          </a:prstGeom>
        </p:spPr>
      </p:pic>
      <p:pic>
        <p:nvPicPr>
          <p:cNvPr id="11" name="Picture 10" descr="euclid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74507"/>
            <a:ext cx="3039761" cy="22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Xing 2003, Goldberger 2004, </a:t>
            </a:r>
            <a:r>
              <a:rPr lang="en-US" dirty="0" err="1" smtClean="0"/>
              <a:t>Hadsell</a:t>
            </a:r>
            <a:r>
              <a:rPr lang="en-US" dirty="0" smtClean="0"/>
              <a:t> 2006, Davis 2007, </a:t>
            </a:r>
            <a:r>
              <a:rPr lang="en-US" dirty="0" err="1" smtClean="0"/>
              <a:t>Chechik</a:t>
            </a:r>
            <a:r>
              <a:rPr lang="en-US" dirty="0" smtClean="0"/>
              <a:t> 2009, Weinberger 2009 </a:t>
            </a:r>
            <a:endParaRPr lang="en-US" dirty="0"/>
          </a:p>
        </p:txBody>
      </p:sp>
      <p:pic>
        <p:nvPicPr>
          <p:cNvPr id="7" name="Picture 6" descr="ondr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9000877" cy="3657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2971800"/>
            <a:ext cx="228600" cy="2286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09800" y="3962400"/>
            <a:ext cx="228600" cy="2286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96150" y="29718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i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7550" y="28956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j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3828871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k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 descr="max_margi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5"/>
          <a:stretch/>
        </p:blipFill>
        <p:spPr>
          <a:xfrm>
            <a:off x="1123950" y="5232400"/>
            <a:ext cx="2609850" cy="78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Xing 2003, Goldberger 2004, </a:t>
            </a:r>
            <a:r>
              <a:rPr lang="en-US" dirty="0" err="1" smtClean="0"/>
              <a:t>Hadsell</a:t>
            </a:r>
            <a:r>
              <a:rPr lang="en-US" dirty="0" smtClean="0"/>
              <a:t> 2006, Davis 2007, </a:t>
            </a:r>
            <a:r>
              <a:rPr lang="en-US" dirty="0" err="1" smtClean="0"/>
              <a:t>Chechik</a:t>
            </a:r>
            <a:r>
              <a:rPr lang="en-US" dirty="0" smtClean="0"/>
              <a:t> 2009, Weinberger 2009 </a:t>
            </a:r>
            <a:endParaRPr lang="en-US" dirty="0"/>
          </a:p>
        </p:txBody>
      </p:sp>
      <p:pic>
        <p:nvPicPr>
          <p:cNvPr id="7" name="Picture 6" descr="ond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9000877" cy="3657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2971800"/>
            <a:ext cx="228600" cy="2286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09800" y="3962400"/>
            <a:ext cx="228600" cy="2286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5029200"/>
            <a:ext cx="2667000" cy="1143000"/>
          </a:xfrm>
          <a:prstGeom prst="rect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370997" y="2536057"/>
            <a:ext cx="3575713" cy="398212"/>
          </a:xfrm>
          <a:custGeom>
            <a:avLst/>
            <a:gdLst>
              <a:gd name="connsiteX0" fmla="*/ 3575713 w 3575713"/>
              <a:gd name="connsiteY0" fmla="*/ 261734 h 398212"/>
              <a:gd name="connsiteX1" fmla="*/ 1665027 w 3575713"/>
              <a:gd name="connsiteY1" fmla="*/ 2427 h 398212"/>
              <a:gd name="connsiteX2" fmla="*/ 0 w 3575713"/>
              <a:gd name="connsiteY2" fmla="*/ 398212 h 398212"/>
              <a:gd name="connsiteX3" fmla="*/ 0 w 3575713"/>
              <a:gd name="connsiteY3" fmla="*/ 398212 h 3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713" h="398212">
                <a:moveTo>
                  <a:pt x="3575713" y="261734"/>
                </a:moveTo>
                <a:cubicBezTo>
                  <a:pt x="2918346" y="120707"/>
                  <a:pt x="2260979" y="-20319"/>
                  <a:pt x="1665027" y="2427"/>
                </a:cubicBezTo>
                <a:cubicBezTo>
                  <a:pt x="1069075" y="25173"/>
                  <a:pt x="0" y="398212"/>
                  <a:pt x="0" y="398212"/>
                </a:cubicBezTo>
                <a:lnTo>
                  <a:pt x="0" y="398212"/>
                </a:lnTo>
              </a:path>
            </a:pathLst>
          </a:custGeom>
          <a:noFill/>
          <a:ln w="76200">
            <a:solidFill>
              <a:srgbClr val="00FF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96150" y="29718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i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7550" y="28956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j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3828871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k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Inconsistency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camvid_in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9232" y="990600"/>
            <a:ext cx="6205537" cy="4654153"/>
          </a:xfrm>
          <a:prstGeom prst="rect">
            <a:avLst/>
          </a:prstGeom>
        </p:spPr>
      </p:pic>
      <p:pic>
        <p:nvPicPr>
          <p:cNvPr id="5" name="Picture 4" descr="camvid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410547"/>
          </a:xfrm>
          <a:prstGeom prst="rect">
            <a:avLst/>
          </a:prstGeom>
        </p:spPr>
      </p:pic>
      <p:pic>
        <p:nvPicPr>
          <p:cNvPr id="6" name="Picture 5" descr="camvid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9144000" cy="3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 descr="max_margi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1"/>
          <a:stretch/>
        </p:blipFill>
        <p:spPr>
          <a:xfrm>
            <a:off x="1123950" y="5232400"/>
            <a:ext cx="5886450" cy="78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Xing 2003, Goldberger 2004, </a:t>
            </a:r>
            <a:r>
              <a:rPr lang="en-US" dirty="0" err="1" smtClean="0"/>
              <a:t>Hadsell</a:t>
            </a:r>
            <a:r>
              <a:rPr lang="en-US" dirty="0" smtClean="0"/>
              <a:t> 2006, Davis 2007, </a:t>
            </a:r>
            <a:r>
              <a:rPr lang="en-US" dirty="0" err="1" smtClean="0"/>
              <a:t>Chechik</a:t>
            </a:r>
            <a:r>
              <a:rPr lang="en-US" dirty="0" smtClean="0"/>
              <a:t> 2009, Weinberger 2009 </a:t>
            </a:r>
            <a:endParaRPr lang="en-US" dirty="0"/>
          </a:p>
        </p:txBody>
      </p:sp>
      <p:pic>
        <p:nvPicPr>
          <p:cNvPr id="7" name="Picture 6" descr="ondr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9000877" cy="3657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2971800"/>
            <a:ext cx="228600" cy="2286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09800" y="3962400"/>
            <a:ext cx="228600" cy="2286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579427" y="3343701"/>
            <a:ext cx="4408227" cy="668741"/>
          </a:xfrm>
          <a:custGeom>
            <a:avLst/>
            <a:gdLst>
              <a:gd name="connsiteX0" fmla="*/ 0 w 4408227"/>
              <a:gd name="connsiteY0" fmla="*/ 668741 h 668741"/>
              <a:gd name="connsiteX1" fmla="*/ 2893325 w 4408227"/>
              <a:gd name="connsiteY1" fmla="*/ 409433 h 668741"/>
              <a:gd name="connsiteX2" fmla="*/ 4408227 w 4408227"/>
              <a:gd name="connsiteY2" fmla="*/ 0 h 66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8227" h="668741">
                <a:moveTo>
                  <a:pt x="0" y="668741"/>
                </a:moveTo>
                <a:cubicBezTo>
                  <a:pt x="1079310" y="594815"/>
                  <a:pt x="2158621" y="520890"/>
                  <a:pt x="2893325" y="409433"/>
                </a:cubicBezTo>
                <a:cubicBezTo>
                  <a:pt x="3628029" y="297976"/>
                  <a:pt x="4018128" y="148988"/>
                  <a:pt x="4408227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ax_marg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232400"/>
            <a:ext cx="6896100" cy="787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43400" y="5029200"/>
            <a:ext cx="2667000" cy="11430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296150" y="29718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 smtClean="0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i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7550" y="2895600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j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3828871"/>
            <a:ext cx="704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chemeClr val="bg1"/>
                </a:solidFill>
                <a:latin typeface="Aparajita" pitchFamily="34" charset="0"/>
                <a:cs typeface="Aparajita" pitchFamily="34" charset="0"/>
              </a:rPr>
              <a:t>k</a:t>
            </a:r>
            <a:endParaRPr lang="en-US" sz="7200" b="1" i="1" dirty="0">
              <a:solidFill>
                <a:schemeClr val="bg1"/>
              </a:solidFill>
              <a:latin typeface="Aparajita" pitchFamily="34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Learned Metric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914400"/>
            <a:ext cx="10513913" cy="4495800"/>
          </a:xfrm>
        </p:spPr>
      </p:pic>
      <p:pic>
        <p:nvPicPr>
          <p:cNvPr id="2050" name="Picture 2" descr="C:\Users\llama\Desktop\metr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86400"/>
            <a:ext cx="85915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3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0"/>
            <a:ext cx="8229600" cy="1143000"/>
          </a:xfrm>
        </p:spPr>
        <p:txBody>
          <a:bodyPr/>
          <a:lstStyle/>
          <a:p>
            <a:r>
              <a:rPr lang="en-US" dirty="0" smtClean="0"/>
              <a:t>Euclidean vs. Learned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 descr="im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3045940" cy="2298357"/>
          </a:xfrm>
          <a:prstGeom prst="rect">
            <a:avLst/>
          </a:prstGeom>
        </p:spPr>
      </p:pic>
      <p:pic>
        <p:nvPicPr>
          <p:cNvPr id="9" name="Picture 8" descr="im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3426982"/>
            <a:ext cx="3076833" cy="2310714"/>
          </a:xfrm>
          <a:prstGeom prst="rect">
            <a:avLst/>
          </a:prstGeom>
        </p:spPr>
      </p:pic>
      <p:pic>
        <p:nvPicPr>
          <p:cNvPr id="10" name="Picture 9" descr="euclid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93775"/>
            <a:ext cx="3052118" cy="2292179"/>
          </a:xfrm>
          <a:prstGeom prst="rect">
            <a:avLst/>
          </a:prstGeom>
        </p:spPr>
      </p:pic>
      <p:pic>
        <p:nvPicPr>
          <p:cNvPr id="11" name="Picture 10" descr="eucli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436507"/>
            <a:ext cx="3039761" cy="2292178"/>
          </a:xfrm>
          <a:prstGeom prst="rect">
            <a:avLst/>
          </a:prstGeom>
        </p:spPr>
      </p:pic>
      <p:pic>
        <p:nvPicPr>
          <p:cNvPr id="3" name="Picture 2" descr="metric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79" y="1001282"/>
            <a:ext cx="3051921" cy="2295144"/>
          </a:xfrm>
          <a:prstGeom prst="rect">
            <a:avLst/>
          </a:prstGeom>
        </p:spPr>
      </p:pic>
      <p:pic>
        <p:nvPicPr>
          <p:cNvPr id="5" name="Picture 4" descr="metric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75" y="3439682"/>
            <a:ext cx="3058125" cy="2295144"/>
          </a:xfrm>
          <a:prstGeom prst="rect">
            <a:avLst/>
          </a:prstGeom>
        </p:spPr>
      </p:pic>
      <p:pic>
        <p:nvPicPr>
          <p:cNvPr id="12" name="Picture 2" descr="C:\Users\llama\Documents\similari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80" y="76200"/>
            <a:ext cx="3356920" cy="9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6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/>
          <a:lstStyle/>
          <a:p>
            <a:r>
              <a:rPr lang="en-US" dirty="0" smtClean="0"/>
              <a:t>Input: images and per-pixel probabilities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Compute and apply optical flow (0.02 s)</a:t>
            </a:r>
          </a:p>
          <a:p>
            <a:r>
              <a:rPr lang="en-US" dirty="0" smtClean="0"/>
              <a:t>Compute pixel similarities and average (0.75 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228600" y="1254204"/>
            <a:ext cx="9118600" cy="3241596"/>
            <a:chOff x="-228600" y="1254204"/>
            <a:chExt cx="9118600" cy="3241596"/>
          </a:xfrm>
        </p:grpSpPr>
        <p:pic>
          <p:nvPicPr>
            <p:cNvPr id="5" name="Zástupný symbol pro obsah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171" y="1371600"/>
              <a:ext cx="2033588" cy="1524000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41" y="2971800"/>
              <a:ext cx="2033587" cy="1524000"/>
            </a:xfrm>
            <a:prstGeom prst="rect">
              <a:avLst/>
            </a:prstGeom>
          </p:spPr>
        </p:pic>
        <p:pic>
          <p:nvPicPr>
            <p:cNvPr id="2050" name="Picture 2" descr="C:\Users\llama\Documents\test\img1_plabel_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700" y="1371600"/>
              <a:ext cx="2032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llama\Documents\test\img1_plabel_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650" y="1371600"/>
              <a:ext cx="2032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llama\Documents\test\img2_plabel_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700" y="2971800"/>
              <a:ext cx="2032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llama\Documents\test\img2_plabel_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971800"/>
              <a:ext cx="2032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486400" y="1254204"/>
              <a:ext cx="1295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/>
                <a:t>. . .</a:t>
              </a:r>
              <a:endParaRPr lang="en-US" sz="6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86400" y="2854404"/>
              <a:ext cx="1295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/>
                <a:t>. . .</a:t>
              </a:r>
              <a:endParaRPr lang="en-US" sz="6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228600" y="1715869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t-1</a:t>
              </a:r>
              <a:endParaRPr lang="en-US" sz="3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28600" y="3392269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t</a:t>
              </a:r>
              <a:endParaRPr lang="en-US" sz="3600" dirty="0"/>
            </a:p>
          </p:txBody>
        </p:sp>
      </p:grpSp>
      <p:pic>
        <p:nvPicPr>
          <p:cNvPr id="4098" name="Picture 2" descr="C:\Users\llama\Documents\per-frame\imgs\updat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23" y="5486400"/>
            <a:ext cx="51244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CamVid</a:t>
            </a:r>
            <a:r>
              <a:rPr lang="en-US" dirty="0" smtClean="0"/>
              <a:t> Dataset (8 labels)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Camvid16e5-short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52550"/>
            <a:ext cx="9144000" cy="415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750004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Temporal</a:t>
            </a:r>
          </a:p>
          <a:p>
            <a:pPr algn="ctr"/>
            <a:r>
              <a:rPr lang="en-US" sz="3000" dirty="0" smtClean="0"/>
              <a:t>This Work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750004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Per-frame</a:t>
            </a:r>
          </a:p>
          <a:p>
            <a:pPr algn="ctr"/>
            <a:r>
              <a:rPr lang="en-US" sz="3000" dirty="0" smtClean="0"/>
              <a:t>Munoz ECCV 2010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218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5750004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Temporal</a:t>
            </a:r>
          </a:p>
          <a:p>
            <a:pPr algn="ctr"/>
            <a:r>
              <a:rPr lang="en-US" sz="3000" dirty="0" smtClean="0"/>
              <a:t>This Work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750004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Per-frame</a:t>
            </a:r>
          </a:p>
          <a:p>
            <a:pPr algn="ctr"/>
            <a:r>
              <a:rPr lang="en-US" sz="3000" dirty="0" err="1" smtClean="0"/>
              <a:t>Farabet</a:t>
            </a:r>
            <a:r>
              <a:rPr lang="en-US" sz="3000" dirty="0" smtClean="0"/>
              <a:t> ICML 2012</a:t>
            </a:r>
            <a:endParaRPr lang="en-US" sz="3000" dirty="0"/>
          </a:p>
        </p:txBody>
      </p:sp>
      <p:sp>
        <p:nvSpPr>
          <p:cNvPr id="12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NYU Scenes Dataset (11 labels)</a:t>
            </a:r>
            <a:endParaRPr lang="en-US" sz="4000" b="1" dirty="0"/>
          </a:p>
        </p:txBody>
      </p:sp>
      <p:pic>
        <p:nvPicPr>
          <p:cNvPr id="3" name="Nyu60-nointro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680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4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5673804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Temporal</a:t>
            </a:r>
          </a:p>
          <a:p>
            <a:pPr algn="ctr"/>
            <a:r>
              <a:rPr lang="en-US" sz="3000" dirty="0" smtClean="0"/>
              <a:t>This Work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673804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Per-frame</a:t>
            </a:r>
          </a:p>
          <a:p>
            <a:pPr algn="ctr"/>
            <a:r>
              <a:rPr lang="en-US" sz="3000" dirty="0" err="1" smtClean="0"/>
              <a:t>Wojek</a:t>
            </a:r>
            <a:r>
              <a:rPr lang="en-US" sz="3000" dirty="0" smtClean="0"/>
              <a:t> ECCV 2008*</a:t>
            </a:r>
            <a:endParaRPr lang="en-US" sz="3000" dirty="0"/>
          </a:p>
        </p:txBody>
      </p:sp>
      <p:sp>
        <p:nvSpPr>
          <p:cNvPr id="12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MPI-</a:t>
            </a:r>
            <a:r>
              <a:rPr lang="en-US" sz="4000" dirty="0" err="1"/>
              <a:t>VehicleScenes</a:t>
            </a:r>
            <a:r>
              <a:rPr lang="en-US" sz="4000" dirty="0"/>
              <a:t> </a:t>
            </a:r>
            <a:r>
              <a:rPr lang="en-US" sz="4000" dirty="0" smtClean="0"/>
              <a:t>Dataset (5 labels)</a:t>
            </a:r>
            <a:endParaRPr lang="en-US" sz="4000" b="1" dirty="0"/>
          </a:p>
        </p:txBody>
      </p:sp>
      <p:pic>
        <p:nvPicPr>
          <p:cNvPr id="2" name="Mpivehiclescenes13-nointro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62075"/>
            <a:ext cx="91440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0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Pixel Accuracy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9607180"/>
              </p:ext>
            </p:extLst>
          </p:nvPr>
        </p:nvGraphicFramePr>
        <p:xfrm>
          <a:off x="0" y="1295400"/>
          <a:ext cx="9144000" cy="4114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/>
                <a:gridCol w="3048000"/>
                <a:gridCol w="3048000"/>
              </a:tblGrid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smtClean="0">
                          <a:solidFill>
                            <a:schemeClr val="bg1"/>
                          </a:solidFill>
                          <a:latin typeface="Helvetica"/>
                        </a:rPr>
                        <a:t>Dataset</a:t>
                      </a:r>
                      <a:endParaRPr lang="cs-CZ" sz="4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chemeClr val="bg1"/>
                          </a:solidFill>
                          <a:latin typeface="Helvetica"/>
                        </a:rPr>
                        <a:t>Per-frame</a:t>
                      </a:r>
                      <a:endParaRPr lang="cs-CZ" sz="4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chemeClr val="bg1"/>
                          </a:solidFill>
                          <a:latin typeface="Helvetica"/>
                        </a:rPr>
                        <a:t>Temporal</a:t>
                      </a:r>
                      <a:endParaRPr lang="cs-CZ" sz="4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CamVid-05VD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84.60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86.85</a:t>
                      </a:r>
                      <a:endParaRPr lang="cs-CZ" sz="4800" b="1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CamVid-16E5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87.37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88.84</a:t>
                      </a:r>
                      <a:endParaRPr lang="cs-CZ" sz="4800" b="1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err="1" smtClean="0">
                          <a:solidFill>
                            <a:srgbClr val="000000"/>
                          </a:solidFill>
                          <a:latin typeface="Helvetica"/>
                        </a:rPr>
                        <a:t>NYUScenes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71.11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75.31</a:t>
                      </a:r>
                      <a:endParaRPr lang="cs-CZ" sz="4800" b="1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MPI-Vehicle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93.10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93.55</a:t>
                      </a:r>
                      <a:endParaRPr lang="cs-CZ" sz="48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“Relative” Pixel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4953000"/>
          </a:xfrm>
        </p:spPr>
        <p:txBody>
          <a:bodyPr/>
          <a:lstStyle/>
          <a:p>
            <a:r>
              <a:rPr lang="en-US" dirty="0" smtClean="0"/>
              <a:t>Evaluate on pixels where </a:t>
            </a:r>
            <a:r>
              <a:rPr lang="en-US" b="1" dirty="0" smtClean="0"/>
              <a:t>Per-frame</a:t>
            </a:r>
            <a:r>
              <a:rPr lang="en-US" dirty="0" smtClean="0"/>
              <a:t> and </a:t>
            </a:r>
            <a:r>
              <a:rPr lang="en-US" b="1" dirty="0" smtClean="0"/>
              <a:t>Temporal</a:t>
            </a:r>
            <a:r>
              <a:rPr lang="en-US" dirty="0" smtClean="0"/>
              <a:t> predictions </a:t>
            </a:r>
            <a:r>
              <a:rPr lang="en-US" b="1" dirty="0" smtClean="0"/>
              <a:t>disagree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5" name="Zástupný symbol pro obsah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728908"/>
              </p:ext>
            </p:extLst>
          </p:nvPr>
        </p:nvGraphicFramePr>
        <p:xfrm>
          <a:off x="0" y="2438400"/>
          <a:ext cx="9144000" cy="4114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/>
                <a:gridCol w="3048000"/>
                <a:gridCol w="3048000"/>
              </a:tblGrid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smtClean="0">
                          <a:solidFill>
                            <a:schemeClr val="bg1"/>
                          </a:solidFill>
                          <a:latin typeface="Helvetica"/>
                        </a:rPr>
                        <a:t>Dataset</a:t>
                      </a:r>
                      <a:endParaRPr lang="cs-CZ" sz="4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chemeClr val="bg1"/>
                          </a:solidFill>
                          <a:latin typeface="Helvetica"/>
                        </a:rPr>
                        <a:t>Per-frame</a:t>
                      </a:r>
                      <a:endParaRPr lang="cs-CZ" sz="4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chemeClr val="bg1"/>
                          </a:solidFill>
                          <a:latin typeface="Helvetica"/>
                        </a:rPr>
                        <a:t>Temporal</a:t>
                      </a:r>
                      <a:endParaRPr lang="cs-CZ" sz="4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CamVid-05VD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26.1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59.1</a:t>
                      </a:r>
                      <a:endParaRPr lang="cs-CZ" sz="4800" b="1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CamVid-16E5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28.6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53.0</a:t>
                      </a:r>
                      <a:endParaRPr lang="cs-CZ" sz="4800" b="1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err="1" smtClean="0">
                          <a:solidFill>
                            <a:srgbClr val="000000"/>
                          </a:solidFill>
                          <a:latin typeface="Helvetica"/>
                        </a:rPr>
                        <a:t>NYUScenes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20.9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50.0</a:t>
                      </a:r>
                      <a:endParaRPr lang="cs-CZ" sz="4800" b="1" dirty="0"/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MPI-Vehicle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40.7</a:t>
                      </a:r>
                      <a:endParaRPr lang="cs-CZ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baseline="30000" dirty="0" smtClean="0">
                          <a:solidFill>
                            <a:srgbClr val="000000"/>
                          </a:solidFill>
                          <a:latin typeface="Helvetica"/>
                        </a:rPr>
                        <a:t>53.3</a:t>
                      </a:r>
                      <a:endParaRPr lang="cs-CZ" sz="48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4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Efficient temporal consistency</a:t>
            </a:r>
          </a:p>
          <a:p>
            <a:pPr lvl="1"/>
            <a:r>
              <a:rPr lang="en-US" dirty="0" smtClean="0"/>
              <a:t>Use your favorite scene parsing output</a:t>
            </a:r>
          </a:p>
          <a:p>
            <a:pPr lvl="1"/>
            <a:r>
              <a:rPr lang="en-US" dirty="0" smtClean="0"/>
              <a:t>Easy to implement</a:t>
            </a:r>
          </a:p>
          <a:p>
            <a:pPr lvl="1"/>
            <a:endParaRPr lang="en-US" dirty="0"/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Can’t fix major errors from the scene parser</a:t>
            </a:r>
          </a:p>
          <a:p>
            <a:pPr lvl="1"/>
            <a:r>
              <a:rPr lang="en-US" dirty="0" smtClean="0"/>
              <a:t>Can over-smooth small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434340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Temporal</a:t>
            </a:r>
          </a:p>
          <a:p>
            <a:pPr algn="ctr"/>
            <a:r>
              <a:rPr lang="en-US" sz="3000" dirty="0" smtClean="0"/>
              <a:t>This Work</a:t>
            </a:r>
            <a:endParaRPr lang="en-US" sz="3000" dirty="0"/>
          </a:p>
        </p:txBody>
      </p:sp>
      <p:pic>
        <p:nvPicPr>
          <p:cNvPr id="8" name="CamVid_05VD_both_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"/>
            <a:ext cx="9144000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34340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Per-frame</a:t>
            </a:r>
          </a:p>
          <a:p>
            <a:pPr algn="ctr"/>
            <a:r>
              <a:rPr lang="en-US" sz="3000" dirty="0" smtClean="0"/>
              <a:t>Munoz ECCV 2010</a:t>
            </a:r>
            <a:endParaRPr lang="en-US" sz="3000" dirty="0"/>
          </a:p>
        </p:txBody>
      </p:sp>
      <p:sp>
        <p:nvSpPr>
          <p:cNvPr id="12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www.youtube.com/user/dmunozcmuri</a:t>
            </a:r>
            <a:endParaRPr lang="en-US" sz="4000" b="1" dirty="0"/>
          </a:p>
        </p:txBody>
      </p:sp>
      <p:pic>
        <p:nvPicPr>
          <p:cNvPr id="9" name="Picture 8" descr="camvid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410547"/>
          </a:xfrm>
          <a:prstGeom prst="rect">
            <a:avLst/>
          </a:prstGeom>
        </p:spPr>
      </p:pic>
      <p:pic>
        <p:nvPicPr>
          <p:cNvPr id="10" name="Picture 9" descr="camvid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9144000" cy="3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2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CamVid_05VD_both_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CamVid</a:t>
            </a:r>
            <a:r>
              <a:rPr lang="en-US" dirty="0" smtClean="0"/>
              <a:t> (Sequence 05VD)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952844"/>
              </p:ext>
            </p:extLst>
          </p:nvPr>
        </p:nvGraphicFramePr>
        <p:xfrm>
          <a:off x="23884" y="1143000"/>
          <a:ext cx="9120116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8305800" y="1295400"/>
            <a:ext cx="0" cy="381000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9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CamVid</a:t>
            </a:r>
            <a:r>
              <a:rPr lang="en-US" dirty="0" smtClean="0"/>
              <a:t> (Sequence 16E5)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325790"/>
              </p:ext>
            </p:extLst>
          </p:nvPr>
        </p:nvGraphicFramePr>
        <p:xfrm>
          <a:off x="0" y="1113971"/>
          <a:ext cx="912694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8305800" y="1295400"/>
            <a:ext cx="0" cy="381000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5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CamVid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125396"/>
              </p:ext>
            </p:extLst>
          </p:nvPr>
        </p:nvGraphicFramePr>
        <p:xfrm>
          <a:off x="457200" y="1219200"/>
          <a:ext cx="8229600" cy="5191760"/>
        </p:xfrm>
        <a:graphic>
          <a:graphicData uri="http://schemas.openxmlformats.org/drawingml/2006/table">
            <a:tbl>
              <a:tblPr firstRow="1" lastRow="1" bandRow="1">
                <a:tableStyleId>{F5AB1C69-6EDB-4FF4-983F-18BD219EF322}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05VD</a:t>
                      </a:r>
                      <a:endParaRPr lang="cs-CZ" b="1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16E5</a:t>
                      </a:r>
                      <a:endParaRPr lang="cs-CZ" b="1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Per-frame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Temporal</a:t>
                      </a:r>
                      <a:endParaRPr lang="cs-CZ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Per-frame</a:t>
                      </a:r>
                      <a:endParaRPr lang="cs-CZ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Temporal</a:t>
                      </a:r>
                      <a:endParaRPr lang="cs-CZ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Sky</a:t>
                      </a:r>
                      <a:endParaRPr lang="cs-CZ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.303</a:t>
                      </a:r>
                      <a:endParaRPr lang="cs-CZ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.682</a:t>
                      </a:r>
                      <a:endParaRPr lang="cs-CZ" b="1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.237</a:t>
                      </a:r>
                      <a:endParaRPr lang="cs-CZ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.639</a:t>
                      </a:r>
                      <a:endParaRPr lang="cs-CZ" b="1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Tree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.352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.563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.336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.518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.197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.546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.150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.529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Sidewalk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.277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.512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.188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.357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.165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.232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.275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.395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.127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.456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.304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.597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.201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.386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.252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.285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.138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.218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.324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.193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.323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.165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.348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.043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.712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.335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.668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</a:t>
                      </a:r>
                      <a:r>
                        <a:rPr lang="en-US" b="1" dirty="0" smtClean="0"/>
                        <a:t>367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.029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.378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.039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.261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.591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.286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.530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NYU Scenes Dataset (11 labels)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879610"/>
              </p:ext>
            </p:extLst>
          </p:nvPr>
        </p:nvGraphicFramePr>
        <p:xfrm>
          <a:off x="0" y="1066800"/>
          <a:ext cx="8991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8153400" y="1143000"/>
            <a:ext cx="0" cy="381000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0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NYU Scenes Dataset (11 labels)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855893"/>
              </p:ext>
            </p:extLst>
          </p:nvPr>
        </p:nvGraphicFramePr>
        <p:xfrm>
          <a:off x="457200" y="1219200"/>
          <a:ext cx="8229600" cy="4820920"/>
        </p:xfrm>
        <a:graphic>
          <a:graphicData uri="http://schemas.openxmlformats.org/drawingml/2006/table">
            <a:tbl>
              <a:tblPr firstRow="1" lastRow="1" bandRow="1">
                <a:tableStyleId>{F5AB1C69-6EDB-4FF4-983F-18BD219EF322}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Per-frame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Independent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Building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.231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.547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.207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.630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.046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.000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.094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.080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Pole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.169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.139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.152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.575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Sidewalk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.373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.274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Sign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.127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.000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.002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.019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Tree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.353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.630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Window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.102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.101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.209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.500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MPI-</a:t>
            </a:r>
            <a:r>
              <a:rPr lang="en-US" dirty="0" err="1"/>
              <a:t>VehicleScenes</a:t>
            </a:r>
            <a:r>
              <a:rPr lang="en-US" dirty="0"/>
              <a:t> Dataset (5 labels)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47</a:t>
            </a:fld>
            <a:endParaRPr lang="en-US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215582"/>
              </p:ext>
            </p:extLst>
          </p:nvPr>
        </p:nvGraphicFramePr>
        <p:xfrm>
          <a:off x="0" y="1219200"/>
          <a:ext cx="9144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7620000" y="1524000"/>
            <a:ext cx="0" cy="3810000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6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MPI-</a:t>
            </a:r>
            <a:r>
              <a:rPr lang="en-US" dirty="0" err="1"/>
              <a:t>VehicleScenes</a:t>
            </a:r>
            <a:r>
              <a:rPr lang="en-US" dirty="0"/>
              <a:t> Dataset (5 labels)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654319"/>
              </p:ext>
            </p:extLst>
          </p:nvPr>
        </p:nvGraphicFramePr>
        <p:xfrm>
          <a:off x="457200" y="1219200"/>
          <a:ext cx="8229600" cy="2595880"/>
        </p:xfrm>
        <a:graphic>
          <a:graphicData uri="http://schemas.openxmlformats.org/drawingml/2006/table">
            <a:tbl>
              <a:tblPr firstRow="1" lastRow="1" bandRow="1">
                <a:tableStyleId>{F5AB1C69-6EDB-4FF4-983F-18BD219EF322}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Per-frame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Temporal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Background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.420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.730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.503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.321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Lane-marking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.779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.319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Vehicle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.075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.276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.206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.571</a:t>
                      </a:r>
                      <a:endParaRPr lang="cs-CZ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.407</a:t>
                      </a:r>
                      <a:endParaRPr lang="cs-CZ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.533</a:t>
                      </a:r>
                      <a:endParaRPr lang="cs-CZ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9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Spatio</a:t>
            </a:r>
            <a:r>
              <a:rPr lang="en-US" dirty="0"/>
              <a:t>-temporal Graphical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Approximate inference</a:t>
            </a:r>
          </a:p>
          <a:p>
            <a:r>
              <a:rPr lang="en-US" dirty="0" smtClean="0"/>
              <a:t>Typically the MAP </a:t>
            </a:r>
            <a:r>
              <a:rPr lang="en-US" dirty="0"/>
              <a:t>labeling (no </a:t>
            </a:r>
            <a:r>
              <a:rPr lang="en-US" dirty="0" smtClean="0"/>
              <a:t>uncertainty)</a:t>
            </a:r>
          </a:p>
          <a:p>
            <a:r>
              <a:rPr lang="en-US" dirty="0" smtClean="0"/>
              <a:t>Mini-batch processing</a:t>
            </a:r>
            <a:endParaRPr lang="en-US" sz="1900" dirty="0" smtClean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 err="1" smtClean="0"/>
              <a:t>Wojek</a:t>
            </a:r>
            <a:r>
              <a:rPr lang="en-US" sz="1900" dirty="0" smtClean="0"/>
              <a:t> </a:t>
            </a:r>
            <a:r>
              <a:rPr lang="en-US" sz="1900" dirty="0"/>
              <a:t>&amp; </a:t>
            </a:r>
            <a:r>
              <a:rPr lang="en-US" sz="1900" dirty="0" err="1"/>
              <a:t>Schiele</a:t>
            </a:r>
            <a:r>
              <a:rPr lang="en-US" sz="1900" dirty="0"/>
              <a:t> ECCV 2008, </a:t>
            </a:r>
            <a:r>
              <a:rPr lang="en-US" sz="1900" dirty="0" err="1"/>
              <a:t>Ess</a:t>
            </a:r>
            <a:r>
              <a:rPr lang="en-US" sz="1900" dirty="0"/>
              <a:t> et al. BMVC 2009, Xiao &amp; </a:t>
            </a:r>
            <a:r>
              <a:rPr lang="en-US" sz="1900" dirty="0" err="1"/>
              <a:t>Quan</a:t>
            </a:r>
            <a:r>
              <a:rPr lang="en-US" sz="1900" dirty="0"/>
              <a:t> ICCV </a:t>
            </a:r>
            <a:r>
              <a:rPr lang="en-US" sz="1900" dirty="0" smtClean="0"/>
              <a:t>2009</a:t>
            </a:r>
            <a:endParaRPr lang="en-US" sz="19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61940"/>
            <a:ext cx="8619543" cy="196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Spatio</a:t>
            </a:r>
            <a:r>
              <a:rPr lang="en-US" dirty="0"/>
              <a:t>-temporal Segmentation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486400"/>
          </a:xfrm>
        </p:spPr>
        <p:txBody>
          <a:bodyPr/>
          <a:lstStyle/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Hard decisions</a:t>
            </a:r>
            <a:endParaRPr lang="en-US" dirty="0"/>
          </a:p>
          <a:p>
            <a:pPr marL="0" indent="0">
              <a:buNone/>
            </a:pPr>
            <a:r>
              <a:rPr lang="en-US" sz="1900" dirty="0" err="1" smtClean="0"/>
              <a:t>Grundmann</a:t>
            </a:r>
            <a:r>
              <a:rPr lang="en-US" sz="1900" dirty="0" smtClean="0"/>
              <a:t> CVPR </a:t>
            </a:r>
            <a:r>
              <a:rPr lang="en-US" sz="1900" dirty="0"/>
              <a:t>2010, </a:t>
            </a:r>
            <a:r>
              <a:rPr lang="en-US" sz="1900" dirty="0" err="1"/>
              <a:t>Brendel</a:t>
            </a:r>
            <a:r>
              <a:rPr lang="en-US" sz="1900" dirty="0"/>
              <a:t> &amp; </a:t>
            </a:r>
            <a:r>
              <a:rPr lang="en-US" sz="1900" dirty="0" err="1"/>
              <a:t>Todorovic</a:t>
            </a:r>
            <a:r>
              <a:rPr lang="en-US" sz="1900" dirty="0"/>
              <a:t> ICCV </a:t>
            </a:r>
            <a:r>
              <a:rPr lang="en-US" sz="1900" dirty="0" smtClean="0"/>
              <a:t>2011, </a:t>
            </a:r>
            <a:r>
              <a:rPr lang="en-US" sz="1900" dirty="0" err="1" smtClean="0"/>
              <a:t>Xu</a:t>
            </a:r>
            <a:r>
              <a:rPr lang="en-US" sz="1900" dirty="0" smtClean="0"/>
              <a:t> &amp; </a:t>
            </a:r>
            <a:r>
              <a:rPr lang="en-US" sz="1900" dirty="0" err="1" smtClean="0"/>
              <a:t>Corso</a:t>
            </a:r>
            <a:r>
              <a:rPr lang="en-US" sz="1900" dirty="0" smtClean="0"/>
              <a:t> ECCV 2012</a:t>
            </a:r>
            <a:endParaRPr lang="en-US" sz="19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8435" y="1073855"/>
            <a:ext cx="8726965" cy="4412544"/>
            <a:chOff x="623208" y="1752600"/>
            <a:chExt cx="7987392" cy="4038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08" y="1752600"/>
              <a:ext cx="796834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58" y="3810000"/>
              <a:ext cx="796834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Spatio</a:t>
            </a:r>
            <a:r>
              <a:rPr lang="en-US" dirty="0"/>
              <a:t>-temporal Segmentation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486400"/>
          </a:xfrm>
        </p:spPr>
        <p:txBody>
          <a:bodyPr/>
          <a:lstStyle/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Hard decisions</a:t>
            </a:r>
            <a:endParaRPr lang="en-US" dirty="0"/>
          </a:p>
          <a:p>
            <a:pPr marL="0" indent="0">
              <a:buNone/>
            </a:pPr>
            <a:r>
              <a:rPr lang="en-US" sz="1900" dirty="0" err="1" smtClean="0"/>
              <a:t>Grundmann</a:t>
            </a:r>
            <a:r>
              <a:rPr lang="en-US" sz="1900" dirty="0" smtClean="0"/>
              <a:t> CVPR </a:t>
            </a:r>
            <a:r>
              <a:rPr lang="en-US" sz="1900" dirty="0"/>
              <a:t>2010, </a:t>
            </a:r>
            <a:r>
              <a:rPr lang="en-US" sz="1900" dirty="0" err="1"/>
              <a:t>Brendel</a:t>
            </a:r>
            <a:r>
              <a:rPr lang="en-US" sz="1900" dirty="0"/>
              <a:t> &amp; </a:t>
            </a:r>
            <a:r>
              <a:rPr lang="en-US" sz="1900" dirty="0" err="1"/>
              <a:t>Todorovic</a:t>
            </a:r>
            <a:r>
              <a:rPr lang="en-US" sz="1900" dirty="0"/>
              <a:t> ICCV </a:t>
            </a:r>
            <a:r>
              <a:rPr lang="en-US" sz="1900" dirty="0" smtClean="0"/>
              <a:t>2011, </a:t>
            </a:r>
            <a:r>
              <a:rPr lang="en-US" sz="1900" dirty="0" err="1" smtClean="0"/>
              <a:t>Xu</a:t>
            </a:r>
            <a:r>
              <a:rPr lang="en-US" sz="1900" dirty="0" smtClean="0"/>
              <a:t> &amp; </a:t>
            </a:r>
            <a:r>
              <a:rPr lang="en-US" sz="1900" dirty="0" err="1" smtClean="0"/>
              <a:t>Corso</a:t>
            </a:r>
            <a:r>
              <a:rPr lang="en-US" sz="1900" dirty="0" smtClean="0"/>
              <a:t> ECCV 2012</a:t>
            </a:r>
            <a:endParaRPr lang="en-US" sz="19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8435" y="990600"/>
            <a:ext cx="8726965" cy="4495800"/>
            <a:chOff x="623208" y="1676400"/>
            <a:chExt cx="7987392" cy="4114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08" y="1752600"/>
              <a:ext cx="796834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58" y="3810000"/>
              <a:ext cx="796834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133600" y="1905000"/>
              <a:ext cx="609600" cy="1143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33600" y="3962400"/>
              <a:ext cx="609600" cy="1143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419600" y="1981200"/>
              <a:ext cx="609600" cy="1143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419600" y="4038600"/>
              <a:ext cx="609600" cy="1143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67400" y="1676400"/>
              <a:ext cx="762000" cy="1905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91200" y="3657600"/>
              <a:ext cx="762000" cy="1905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781800" y="3886200"/>
              <a:ext cx="762000" cy="1905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98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Spatio</a:t>
            </a:r>
            <a:r>
              <a:rPr lang="en-US" dirty="0"/>
              <a:t>-temporal Segmentation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5486400"/>
          </a:xfrm>
        </p:spPr>
        <p:txBody>
          <a:bodyPr/>
          <a:lstStyle/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Hard decisions</a:t>
            </a:r>
            <a:endParaRPr lang="en-US" dirty="0"/>
          </a:p>
          <a:p>
            <a:pPr marL="0" indent="0">
              <a:buNone/>
            </a:pPr>
            <a:r>
              <a:rPr lang="en-US" sz="1900" dirty="0" err="1" smtClean="0"/>
              <a:t>Grundmann</a:t>
            </a:r>
            <a:r>
              <a:rPr lang="en-US" sz="1900" dirty="0" smtClean="0"/>
              <a:t> CVPR </a:t>
            </a:r>
            <a:r>
              <a:rPr lang="en-US" sz="1900" dirty="0"/>
              <a:t>2010, </a:t>
            </a:r>
            <a:r>
              <a:rPr lang="en-US" sz="1900" dirty="0" err="1"/>
              <a:t>Brendel</a:t>
            </a:r>
            <a:r>
              <a:rPr lang="en-US" sz="1900" dirty="0"/>
              <a:t> &amp; </a:t>
            </a:r>
            <a:r>
              <a:rPr lang="en-US" sz="1900" dirty="0" err="1"/>
              <a:t>Todorovic</a:t>
            </a:r>
            <a:r>
              <a:rPr lang="en-US" sz="1900" dirty="0"/>
              <a:t> ICCV </a:t>
            </a:r>
            <a:r>
              <a:rPr lang="en-US" sz="1900" dirty="0" smtClean="0"/>
              <a:t>2011, </a:t>
            </a:r>
            <a:r>
              <a:rPr lang="en-US" sz="1900" dirty="0" err="1" smtClean="0"/>
              <a:t>Xu</a:t>
            </a:r>
            <a:r>
              <a:rPr lang="en-US" sz="1900" dirty="0" smtClean="0"/>
              <a:t> &amp; </a:t>
            </a:r>
            <a:r>
              <a:rPr lang="en-US" sz="1900" dirty="0" err="1" smtClean="0"/>
              <a:t>Corso</a:t>
            </a:r>
            <a:r>
              <a:rPr lang="en-US" sz="1900" dirty="0" smtClean="0"/>
              <a:t> ECCV 2012</a:t>
            </a:r>
            <a:endParaRPr lang="en-US" sz="19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8435" y="990600"/>
            <a:ext cx="8726965" cy="4495800"/>
            <a:chOff x="623208" y="1676400"/>
            <a:chExt cx="7987392" cy="4114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08" y="1752600"/>
              <a:ext cx="796834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58" y="3810000"/>
              <a:ext cx="796834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133600" y="1905000"/>
              <a:ext cx="609600" cy="1143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33600" y="3962400"/>
              <a:ext cx="609600" cy="1143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419600" y="1981200"/>
              <a:ext cx="609600" cy="1143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419600" y="4038600"/>
              <a:ext cx="609600" cy="1143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67400" y="1676400"/>
              <a:ext cx="762000" cy="1905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91200" y="3657600"/>
              <a:ext cx="762000" cy="1905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781800" y="3886200"/>
              <a:ext cx="762000" cy="1905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533400" y="152400"/>
            <a:ext cx="8153400" cy="6553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itchFamily="34" charset="0"/>
              <a:buChar char="•"/>
            </a:pPr>
            <a:endParaRPr lang="en-US" sz="3200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n-US" sz="32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Causal/Online/Running-average Algorithm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32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Efficient and easy to implement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32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Complements your favorite scene parser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32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200" dirty="0" smtClean="0"/>
              <a:t>Outputs per-pixel probabilities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952500" y="508337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This Work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71D2-8F3B-4C8D-A555-411B7D9D462A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52400" y="76200"/>
            <a:ext cx="4495800" cy="6894731"/>
            <a:chOff x="-152400" y="76200"/>
            <a:chExt cx="4495800" cy="6894731"/>
          </a:xfrm>
        </p:grpSpPr>
        <p:pic>
          <p:nvPicPr>
            <p:cNvPr id="2051" name="Picture 3" descr="C:\Users\llama\Documents\test\img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76200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llama\Documents\test\img2_inf_2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191000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295400" y="2249269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t-1</a:t>
              </a:r>
              <a:endParaRPr lang="en-US" sz="3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52400" y="6324600"/>
              <a:ext cx="449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Temporally smoothed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76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On-screen Show (4:3)</PresentationFormat>
  <Paragraphs>418</Paragraphs>
  <Slides>48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Efficient Temporal Consistency for Streaming Video Scene Analysis</vt:lpstr>
      <vt:lpstr>Scene Analysis/Parsing</vt:lpstr>
      <vt:lpstr>Temporal Inconsistency</vt:lpstr>
      <vt:lpstr>www.youtube.com/user/dmunozcmuri</vt:lpstr>
      <vt:lpstr>Spatio-temporal Graphical Model</vt:lpstr>
      <vt:lpstr>Spatio-temporal Segmentation</vt:lpstr>
      <vt:lpstr>Spatio-temporal Segmentation</vt:lpstr>
      <vt:lpstr>Spatio-temporal Segmentation</vt:lpstr>
      <vt:lpstr>PowerPoint Presentation</vt:lpstr>
      <vt:lpstr>Per-pixel Probabilities</vt:lpstr>
      <vt:lpstr>PowerPoint Presentation</vt:lpstr>
      <vt:lpstr>Ideally: Exact Correspondences</vt:lpstr>
      <vt:lpstr>Ideally: Exact Correspondences</vt:lpstr>
      <vt:lpstr>Ideally: Exact Correspondences</vt:lpstr>
      <vt:lpstr>Approx. Correspondences via Optical Flow</vt:lpstr>
      <vt:lpstr>Handling No/Imperfect Correspondences</vt:lpstr>
      <vt:lpstr>Handling No/Imperfect Correspondences</vt:lpstr>
      <vt:lpstr>Handling No/Imperfect Correspondences</vt:lpstr>
      <vt:lpstr>Handling No/Imperfect Correspondences</vt:lpstr>
      <vt:lpstr>Handling No/Imperfect Correspondences</vt:lpstr>
      <vt:lpstr>Handling No/Imperfect Correspondences</vt:lpstr>
      <vt:lpstr>Handling No/Imperfect Correspondences</vt:lpstr>
      <vt:lpstr>Handling No/Imperfect Correspondences</vt:lpstr>
      <vt:lpstr>Handling No/Imperfect Correspondences</vt:lpstr>
      <vt:lpstr>Handling No/Imperfect Correspondences</vt:lpstr>
      <vt:lpstr>Causal/Running Update</vt:lpstr>
      <vt:lpstr>PowerPoint Presentation</vt:lpstr>
      <vt:lpstr>Metric Learning</vt:lpstr>
      <vt:lpstr>Metric Learning</vt:lpstr>
      <vt:lpstr>Metric Learning</vt:lpstr>
      <vt:lpstr>Learned Metric</vt:lpstr>
      <vt:lpstr>Euclidean vs. Learned</vt:lpstr>
      <vt:lpstr>Summary</vt:lpstr>
      <vt:lpstr>CamVid Dataset (8 labels)</vt:lpstr>
      <vt:lpstr>NYU Scenes Dataset (11 labels)</vt:lpstr>
      <vt:lpstr>MPI-VehicleScenes Dataset (5 labels)</vt:lpstr>
      <vt:lpstr>Overall Pixel Accuracy</vt:lpstr>
      <vt:lpstr>“Relative” Pixel Accuracy</vt:lpstr>
      <vt:lpstr>Conclusion</vt:lpstr>
      <vt:lpstr>Thanks!</vt:lpstr>
      <vt:lpstr>BACKUPS</vt:lpstr>
      <vt:lpstr>CamVid (Sequence 05VD)</vt:lpstr>
      <vt:lpstr>CamVid (Sequence 16E5)</vt:lpstr>
      <vt:lpstr>CamVid</vt:lpstr>
      <vt:lpstr>NYU Scenes Dataset (11 labels)</vt:lpstr>
      <vt:lpstr>NYU Scenes Dataset (11 labels)</vt:lpstr>
      <vt:lpstr>MPI-VehicleScenes Dataset (5 labels)</vt:lpstr>
      <vt:lpstr>MPI-VehicleScenes Dataset (5 labels)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Temporal Consistency for Streaming Video Scene Analysis</dc:title>
  <dc:subject/>
  <dc:creator/>
  <cp:keywords/>
  <dc:description/>
  <cp:lastModifiedBy/>
  <cp:revision>1</cp:revision>
  <dcterms:created xsi:type="dcterms:W3CDTF">2010-10-01T17:23:46Z</dcterms:created>
  <dcterms:modified xsi:type="dcterms:W3CDTF">2014-11-20T13:09:22Z</dcterms:modified>
  <cp:category/>
</cp:coreProperties>
</file>