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3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1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265" r:id="rId2"/>
    <p:sldId id="397" r:id="rId3"/>
    <p:sldId id="402" r:id="rId4"/>
    <p:sldId id="399" r:id="rId5"/>
    <p:sldId id="398" r:id="rId6"/>
    <p:sldId id="400" r:id="rId7"/>
    <p:sldId id="404" r:id="rId8"/>
    <p:sldId id="421" r:id="rId9"/>
    <p:sldId id="420" r:id="rId10"/>
    <p:sldId id="401" r:id="rId11"/>
    <p:sldId id="405" r:id="rId12"/>
    <p:sldId id="389" r:id="rId13"/>
    <p:sldId id="383" r:id="rId14"/>
    <p:sldId id="384" r:id="rId15"/>
    <p:sldId id="386" r:id="rId16"/>
    <p:sldId id="479" r:id="rId17"/>
    <p:sldId id="385" r:id="rId18"/>
    <p:sldId id="375" r:id="rId19"/>
    <p:sldId id="374" r:id="rId20"/>
    <p:sldId id="376" r:id="rId21"/>
    <p:sldId id="314" r:id="rId22"/>
    <p:sldId id="391" r:id="rId23"/>
    <p:sldId id="315" r:id="rId24"/>
    <p:sldId id="403" r:id="rId25"/>
    <p:sldId id="409" r:id="rId26"/>
    <p:sldId id="410" r:id="rId27"/>
    <p:sldId id="318" r:id="rId28"/>
    <p:sldId id="503" r:id="rId29"/>
    <p:sldId id="504" r:id="rId30"/>
    <p:sldId id="505" r:id="rId31"/>
    <p:sldId id="487" r:id="rId32"/>
    <p:sldId id="485" r:id="rId33"/>
    <p:sldId id="517" r:id="rId34"/>
    <p:sldId id="325" r:id="rId35"/>
    <p:sldId id="326" r:id="rId36"/>
    <p:sldId id="327" r:id="rId37"/>
    <p:sldId id="422" r:id="rId38"/>
    <p:sldId id="423" r:id="rId39"/>
    <p:sldId id="424" r:id="rId40"/>
    <p:sldId id="380" r:id="rId41"/>
    <p:sldId id="518" r:id="rId42"/>
    <p:sldId id="43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56" r:id="rId56"/>
    <p:sldId id="457" r:id="rId57"/>
    <p:sldId id="463" r:id="rId58"/>
    <p:sldId id="465" r:id="rId59"/>
    <p:sldId id="478" r:id="rId60"/>
    <p:sldId id="509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  <p:sldId id="499" r:id="rId73"/>
    <p:sldId id="500" r:id="rId74"/>
    <p:sldId id="501" r:id="rId75"/>
    <p:sldId id="502" r:id="rId76"/>
    <p:sldId id="506" r:id="rId77"/>
    <p:sldId id="507" r:id="rId78"/>
    <p:sldId id="508" r:id="rId79"/>
    <p:sldId id="510" r:id="rId80"/>
    <p:sldId id="434" r:id="rId81"/>
    <p:sldId id="511" r:id="rId82"/>
    <p:sldId id="512" r:id="rId83"/>
    <p:sldId id="513" r:id="rId84"/>
    <p:sldId id="514" r:id="rId85"/>
    <p:sldId id="515" r:id="rId86"/>
    <p:sldId id="516" r:id="rId8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F6FFF"/>
    <a:srgbClr val="3333FF"/>
    <a:srgbClr val="00CC00"/>
    <a:srgbClr val="00CC99"/>
    <a:srgbClr val="993300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4" autoAdjust="0"/>
    <p:restoredTop sz="98191" autoAdjust="0"/>
  </p:normalViewPr>
  <p:slideViewPr>
    <p:cSldViewPr>
      <p:cViewPr varScale="1">
        <p:scale>
          <a:sx n="104" d="100"/>
          <a:sy n="104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4" Type="http://schemas.openxmlformats.org/officeDocument/2006/relationships/slide" Target="slides/slide23.xml"/><Relationship Id="rId5" Type="http://schemas.openxmlformats.org/officeDocument/2006/relationships/slide" Target="slides/slide33.xml"/><Relationship Id="rId6" Type="http://schemas.openxmlformats.org/officeDocument/2006/relationships/slide" Target="slides/slide41.xml"/><Relationship Id="rId7" Type="http://schemas.openxmlformats.org/officeDocument/2006/relationships/slide" Target="slides/slide52.xml"/><Relationship Id="rId8" Type="http://schemas.openxmlformats.org/officeDocument/2006/relationships/slide" Target="slides/slide53.xml"/><Relationship Id="rId9" Type="http://schemas.openxmlformats.org/officeDocument/2006/relationships/slide" Target="slides/slide55.xml"/><Relationship Id="rId10" Type="http://schemas.openxmlformats.org/officeDocument/2006/relationships/slide" Target="slides/slide56.xml"/><Relationship Id="rId11" Type="http://schemas.openxmlformats.org/officeDocument/2006/relationships/slide" Target="slides/slide57.xml"/><Relationship Id="rId1" Type="http://schemas.openxmlformats.org/officeDocument/2006/relationships/slide" Target="slides/slide2.xml"/><Relationship Id="rId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82AB6B9A-4814-4996-9821-50F97A21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1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6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3D45C548-C29D-4BAE-8988-A0F62171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6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25AA8-D942-415C-9902-6E363D20D594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685E7-EC0F-4F57-BDDE-83CE410B75C9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8D24E-D68B-4740-9F2C-DFD52B2A8514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79D60-EFAC-46C0-A9CB-643CC5A2CDD9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F9E90-C8F8-4BAE-BFDE-81773912A23A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AC850-E73B-4EB1-A90F-B72DF8C79DA3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CA27-B734-48FE-8011-777BE0A94FD4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6E156-DD72-4E9C-AE7D-B69BA6F8D1D3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E43CA-C952-43B0-98C0-EA38AAE713AB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580C5-37B8-4196-96F6-DFF4F9929DBF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DA1FE-AC57-41B3-837A-A4E753746DB5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33BD6-6017-4F96-85A9-D870A1686CCC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177EF-7069-45E7-AEFF-82F3F806A178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0AFD-1D1A-4154-8693-195A7BCA297A}" type="slidenum">
              <a:rPr lang="en-US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BD6A2-FEF2-4C1A-9952-F15614E3AFD6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7F91-0608-43E0-861E-F7EC683558AB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959EF-F0C8-4AD8-8C6F-0AACBF7E0C42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B261B-75E7-4813-9F0B-907D8EA2B68B}" type="slidenum">
              <a:rPr lang="en-US"/>
              <a:pPr/>
              <a:t>27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1709-0B5E-D443-892E-A48AB126E70E}" type="slidenum">
              <a:rPr lang="en-US"/>
              <a:pPr/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DA1FE-AC57-41B3-837A-A4E753746DB5}" type="slidenum">
              <a:rPr lang="en-US"/>
              <a:pPr/>
              <a:t>33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BF51F-BF78-48DC-A359-2EFBCF837E29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E3263-0C96-45FD-A467-A493CA6534A7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E0AC5-1F1C-4EB2-BD4A-B50663DAFDFC}" type="slidenum">
              <a:rPr lang="en-US"/>
              <a:pPr/>
              <a:t>35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7E98A-7B22-4C5C-94C6-0589B37FB778}" type="slidenum">
              <a:rPr lang="en-US"/>
              <a:pPr/>
              <a:t>36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9F956-BD1B-1548-8E6F-4E7C7FC23620}" type="slidenum">
              <a:rPr lang="en-US"/>
              <a:pPr/>
              <a:t>37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9AFD8-120A-A947-A84B-E6ECE245304D}" type="slidenum">
              <a:rPr lang="en-US"/>
              <a:pPr/>
              <a:t>38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FED5A-CF42-D044-AF14-09FF61A5BB22}" type="slidenum">
              <a:rPr lang="en-US"/>
              <a:pPr/>
              <a:t>39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FE969-481A-4ADC-801F-742CDA80A01D}" type="slidenum">
              <a:rPr lang="en-US"/>
              <a:pPr/>
              <a:t>40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DA1FE-AC57-41B3-837A-A4E753746DB5}" type="slidenum">
              <a:rPr lang="en-US"/>
              <a:pPr/>
              <a:t>41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842B9B-2ABD-4A49-9E24-4E9F5567E709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3 way handshake, multiple slow starts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D398EE-723A-304F-A727-36E699B6152A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BF943F-08B0-7841-B36D-E450BE074E4D}" type="slidenum">
              <a:rPr lang="en-US" sz="1400"/>
              <a:pPr eaLnBrk="1" hangingPunct="1"/>
              <a:t>44</a:t>
            </a:fld>
            <a:endParaRPr 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521D2-62AF-4068-97F7-5841ADA86D65}" type="slidenum">
              <a:rPr lang="en-US"/>
              <a:pPr/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6EA470-7838-3A46-82BB-24B3D42162D1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FB795D-B41C-C543-B8AF-DAA494510BDE}" type="slidenum">
              <a:rPr lang="en-US" sz="1400"/>
              <a:pPr eaLnBrk="1" hangingPunct="1"/>
              <a:t>46</a:t>
            </a:fld>
            <a:endParaRPr lang="en-US" sz="14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598816-1A22-2E4F-9EC4-BFA6DE4197C4}" type="slidenum">
              <a:rPr lang="en-US" sz="1400"/>
              <a:pPr eaLnBrk="1" hangingPunct="1"/>
              <a:t>47</a:t>
            </a:fld>
            <a:endParaRPr lang="en-US" sz="14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1939A8-10A4-8447-9341-025760422BBB}" type="slidenum">
              <a:rPr lang="en-US" sz="1400"/>
              <a:pPr eaLnBrk="1" hangingPunct="1"/>
              <a:t>48</a:t>
            </a:fld>
            <a:endParaRPr lang="en-US" sz="14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E9230B-812E-A442-8BE1-860F390CF233}" type="slidenum">
              <a:rPr lang="en-US" sz="1400"/>
              <a:pPr eaLnBrk="1" hangingPunct="1"/>
              <a:t>49</a:t>
            </a:fld>
            <a:endParaRPr lang="en-US" sz="14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B468A3-0989-8249-9227-550152BB60F7}" type="slidenum">
              <a:rPr lang="en-US" sz="1400"/>
              <a:pPr eaLnBrk="1" hangingPunct="1"/>
              <a:t>50</a:t>
            </a:fld>
            <a:endParaRPr lang="en-US" sz="14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66FABE-9E32-3946-8F22-F8C390F89119}" type="slidenum">
              <a:rPr lang="en-US" sz="1400"/>
              <a:pPr eaLnBrk="1" hangingPunct="1"/>
              <a:t>51</a:t>
            </a:fld>
            <a:endParaRPr lang="en-US" sz="14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F4775E-011E-4445-8E8C-02400526E9E6}" type="slidenum">
              <a:rPr lang="en-US" sz="1400"/>
              <a:pPr eaLnBrk="1" hangingPunct="1"/>
              <a:t>52</a:t>
            </a:fld>
            <a:endParaRPr lang="en-US" sz="14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E2EA53-059A-704E-AA73-6A7ACE37A7D6}" type="slidenum">
              <a:rPr lang="en-US" sz="1400"/>
              <a:pPr eaLnBrk="1" hangingPunct="1"/>
              <a:t>53</a:t>
            </a:fld>
            <a:endParaRPr lang="en-US" sz="14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3DAD18-BD9A-5849-B83C-A5DFD28E8049}" type="slidenum">
              <a:rPr lang="en-US" sz="1400"/>
              <a:pPr eaLnBrk="1" hangingPunct="1"/>
              <a:t>54</a:t>
            </a:fld>
            <a:endParaRPr lang="en-US" sz="14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DD73-F60E-4F5E-8147-4215D9B06BE9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E9584A-8FE7-D743-B2CF-5F80E98D17A5}" type="slidenum">
              <a:rPr lang="en-US" sz="1400"/>
              <a:pPr eaLnBrk="1" hangingPunct="1"/>
              <a:t>55</a:t>
            </a:fld>
            <a:endParaRPr lang="en-US" sz="1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C88995-D0E7-5E41-9149-87243748BC2C}" type="slidenum">
              <a:rPr lang="en-US" sz="1400"/>
              <a:pPr eaLnBrk="1" hangingPunct="1"/>
              <a:t>56</a:t>
            </a:fld>
            <a:endParaRPr lang="en-US" sz="14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8FE5A2-B7FF-A842-9DD3-8A8D11C56D72}" type="slidenum">
              <a:rPr lang="en-US" sz="1400"/>
              <a:pPr eaLnBrk="1" hangingPunct="1"/>
              <a:t>57</a:t>
            </a:fld>
            <a:endParaRPr lang="en-US" sz="1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BD95BB-BC8C-BD4E-96A5-7D39D7A3B44F}" type="slidenum">
              <a:rPr lang="en-US" sz="1400"/>
              <a:pPr eaLnBrk="1" hangingPunct="1"/>
              <a:t>58</a:t>
            </a:fld>
            <a:endParaRPr lang="en-US" sz="14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A55779-F51C-7B4A-BD80-7EE81C1EFEB0}" type="slidenum">
              <a:rPr lang="en-US" sz="1400"/>
              <a:pPr eaLnBrk="1" hangingPunct="1"/>
              <a:t>59</a:t>
            </a:fld>
            <a:endParaRPr lang="en-US" sz="14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FEF95-1C82-4713-9062-67FDABD0B756}" type="slidenum">
              <a:rPr lang="en-US"/>
              <a:pPr/>
              <a:t>61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12801-9508-4AF1-B6A8-294A6786AAC6}" type="slidenum">
              <a:rPr lang="en-US"/>
              <a:pPr/>
              <a:t>62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0A958-3B30-415E-A3F7-B2F989615063}" type="slidenum">
              <a:rPr lang="en-US"/>
              <a:pPr/>
              <a:t>63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/>
              <a:t>Full SOA record…</a:t>
            </a:r>
          </a:p>
          <a:p>
            <a:pPr>
              <a:spcBef>
                <a:spcPct val="0"/>
              </a:spcBef>
            </a:pPr>
            <a:endParaRPr lang="en-US" b="1" smtClean="0"/>
          </a:p>
          <a:p>
            <a:pPr>
              <a:spcBef>
                <a:spcPct val="0"/>
              </a:spcBef>
            </a:pPr>
            <a:r>
              <a:rPr lang="en-US" b="1" smtClean="0"/>
              <a:t>cs.cmu.edu.             300     IN      SOA     QUASAR.FAC.cs.cmu.edu. GRIPE.cs.cmu.edu. 2004021352 3600 1800 604800 300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5632-BC9B-3740-9B2A-06622F653B69}" type="slidenum">
              <a:rPr lang="en-US" sz="1400"/>
              <a:pPr eaLnBrk="1" hangingPunct="1"/>
              <a:t>64</a:t>
            </a:fld>
            <a:endParaRPr lang="en-US" sz="14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C8D69B5-8825-4C4A-A7C1-930911C78013}" type="slidenum">
              <a:rPr lang="en-US" sz="1400"/>
              <a:pPr eaLnBrk="1" hangingPunct="1"/>
              <a:t>65</a:t>
            </a:fld>
            <a:endParaRPr lang="en-US" sz="14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DE659-3266-49CE-BC2E-C53833D91054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ACID</a:t>
            </a:r>
          </a:p>
          <a:p>
            <a:pPr eaLnBrk="1" hangingPunct="1"/>
            <a:r>
              <a:rPr lang="en-US" smtClean="0"/>
              <a:t>Atomic</a:t>
            </a:r>
          </a:p>
          <a:p>
            <a:pPr eaLnBrk="1" hangingPunct="1"/>
            <a:r>
              <a:rPr lang="en-US" smtClean="0"/>
              <a:t>Consistent</a:t>
            </a:r>
          </a:p>
          <a:p>
            <a:pPr eaLnBrk="1" hangingPunct="1"/>
            <a:r>
              <a:rPr lang="en-US" smtClean="0"/>
              <a:t>Isolated</a:t>
            </a:r>
          </a:p>
          <a:p>
            <a:pPr eaLnBrk="1" hangingPunct="1"/>
            <a:r>
              <a:rPr lang="en-US" smtClean="0"/>
              <a:t>Durable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1D3816-C10A-CC47-84AF-8BB9186DD701}" type="slidenum">
              <a:rPr lang="en-US" sz="1400"/>
              <a:pPr eaLnBrk="1" hangingPunct="1"/>
              <a:t>66</a:t>
            </a:fld>
            <a:endParaRPr lang="en-US" sz="14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BD6076-B376-C54E-8B7D-AC1976B9AEBC}" type="slidenum">
              <a:rPr lang="en-US" sz="1400"/>
              <a:pPr eaLnBrk="1" hangingPunct="1"/>
              <a:t>67</a:t>
            </a:fld>
            <a:endParaRPr lang="en-US" sz="14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40E9A-9401-A940-989B-3C51CD45F872}" type="slidenum">
              <a:rPr lang="en-US" sz="1400"/>
              <a:pPr eaLnBrk="1" hangingPunct="1"/>
              <a:t>68</a:t>
            </a:fld>
            <a:endParaRPr lang="en-US" sz="14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A2469B-546A-104F-82A1-A82F052030AD}" type="slidenum">
              <a:rPr lang="en-US" sz="1400"/>
              <a:pPr eaLnBrk="1" hangingPunct="1"/>
              <a:t>69</a:t>
            </a:fld>
            <a:endParaRPr lang="en-US" sz="14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A8126B-5B5E-D84F-8C6C-7FA732BA02FA}" type="slidenum">
              <a:rPr lang="en-US" sz="1400"/>
              <a:pPr eaLnBrk="1" hangingPunct="1"/>
              <a:t>70</a:t>
            </a:fld>
            <a:endParaRPr lang="en-US" sz="14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1447B5-8618-274A-9D6A-E6E60C3CA70A}" type="slidenum">
              <a:rPr lang="en-US" sz="1400"/>
              <a:pPr eaLnBrk="1" hangingPunct="1"/>
              <a:t>71</a:t>
            </a:fld>
            <a:endParaRPr lang="en-US" sz="14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7614F9-5369-854A-90C3-C45C9A0828B5}" type="slidenum">
              <a:rPr lang="en-US" sz="1400"/>
              <a:pPr eaLnBrk="1" hangingPunct="1"/>
              <a:t>72</a:t>
            </a:fld>
            <a:endParaRPr lang="en-US" sz="14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96A14-FB90-49C8-83A1-1E989CCDA8F1}" type="slidenum">
              <a:rPr lang="en-US"/>
              <a:pPr/>
              <a:t>73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D83BE-4781-412C-8ED3-DF3017457739}" type="slidenum">
              <a:rPr lang="en-US"/>
              <a:pPr/>
              <a:t>76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AD4A8-4D5D-D24F-8D2D-A3AD09F7F217}" type="slidenum">
              <a:rPr lang="en-US"/>
              <a:pPr/>
              <a:t>79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257C-3D9B-4D89-ADFE-CA48BDC6BC3D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5439258" y="6949440"/>
            <a:ext cx="41619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21" tIns="48359" rIns="96721" bIns="48359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0AF4CE6-536F-9B49-982D-2F9E6DEFFCA9}" type="slidenum">
              <a:rPr lang="en-US" sz="1400"/>
              <a:pPr algn="r" eaLnBrk="1" hangingPunct="1"/>
              <a:t>80</a:t>
            </a:fld>
            <a:endParaRPr lang="en-US" sz="140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3 way handshake, multiple slow starts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29F12B-8B4D-3047-819E-93A2CA41D539}" type="slidenum">
              <a:rPr lang="en-US" sz="1400"/>
              <a:pPr eaLnBrk="1" hangingPunct="1"/>
              <a:t>81</a:t>
            </a:fld>
            <a:endParaRPr lang="en-US" sz="140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2B14CC-5770-544B-85C7-AF28D4866DCF}" type="slidenum">
              <a:rPr lang="en-US" sz="1400"/>
              <a:pPr eaLnBrk="1" hangingPunct="1"/>
              <a:t>82</a:t>
            </a:fld>
            <a:endParaRPr lang="en-US" sz="140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D55E42-0D0C-AE40-9E47-BC4553B2AB16}" type="slidenum">
              <a:rPr lang="en-US" sz="1400"/>
              <a:pPr eaLnBrk="1" hangingPunct="1"/>
              <a:t>83</a:t>
            </a:fld>
            <a:endParaRPr lang="en-US" sz="140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CFE09-D791-7C4F-88F4-C32B538BD8D7}" type="slidenum">
              <a:rPr lang="en-US" sz="1400"/>
              <a:pPr eaLnBrk="1" hangingPunct="1"/>
              <a:t>84</a:t>
            </a:fld>
            <a:endParaRPr lang="en-US" sz="140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71AF4E-E7A8-E44F-B224-CB945C5453B7}" type="slidenum">
              <a:rPr lang="en-US" sz="1400"/>
              <a:pPr eaLnBrk="1" hangingPunct="1"/>
              <a:t>85</a:t>
            </a:fld>
            <a:endParaRPr lang="en-US" sz="140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72519" indent="-297123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5650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defTabSz="9656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40E297-2243-5941-B9CC-B892F675CE85}" type="slidenum">
              <a:rPr lang="en-US" sz="1400"/>
              <a:pPr eaLnBrk="1" hangingPunct="1"/>
              <a:t>86</a:t>
            </a:fld>
            <a:endParaRPr 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AFF2B-F4AD-4AF9-A52A-FDF7361DF8F2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BE953-EC61-4234-98E6-B6F9F4939575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143000" y="1752600"/>
            <a:ext cx="7580313" cy="148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028"/>
          <p:cNvGrpSpPr>
            <a:grpSpLocks/>
          </p:cNvGrpSpPr>
          <p:nvPr/>
        </p:nvGrpSpPr>
        <p:grpSpPr bwMode="auto">
          <a:xfrm>
            <a:off x="0" y="68263"/>
            <a:ext cx="990600" cy="6713537"/>
            <a:chOff x="0" y="43"/>
            <a:chExt cx="624" cy="4229"/>
          </a:xfrm>
        </p:grpSpPr>
        <p:sp>
          <p:nvSpPr>
            <p:cNvPr id="6" name="Line 1029"/>
            <p:cNvSpPr>
              <a:spLocks noChangeShapeType="1"/>
            </p:cNvSpPr>
            <p:nvPr userDrawn="1"/>
          </p:nvSpPr>
          <p:spPr bwMode="auto">
            <a:xfrm>
              <a:off x="0" y="420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30"/>
            <p:cNvSpPr>
              <a:spLocks noChangeShapeType="1"/>
            </p:cNvSpPr>
            <p:nvPr userDrawn="1"/>
          </p:nvSpPr>
          <p:spPr bwMode="auto">
            <a:xfrm>
              <a:off x="0" y="42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1"/>
            <p:cNvSpPr>
              <a:spLocks noChangeShapeType="1"/>
            </p:cNvSpPr>
            <p:nvPr userDrawn="1"/>
          </p:nvSpPr>
          <p:spPr bwMode="auto">
            <a:xfrm>
              <a:off x="0" y="427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2"/>
            <p:cNvSpPr>
              <a:spLocks noChangeShapeType="1"/>
            </p:cNvSpPr>
            <p:nvPr userDrawn="1"/>
          </p:nvSpPr>
          <p:spPr bwMode="auto">
            <a:xfrm>
              <a:off x="0" y="4113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3"/>
            <p:cNvSpPr>
              <a:spLocks noChangeShapeType="1"/>
            </p:cNvSpPr>
            <p:nvPr userDrawn="1"/>
          </p:nvSpPr>
          <p:spPr bwMode="auto">
            <a:xfrm>
              <a:off x="0" y="406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1034"/>
            <p:cNvSpPr>
              <a:spLocks noChangeShapeType="1"/>
            </p:cNvSpPr>
            <p:nvPr userDrawn="1"/>
          </p:nvSpPr>
          <p:spPr bwMode="auto">
            <a:xfrm>
              <a:off x="0" y="41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035"/>
            <p:cNvSpPr>
              <a:spLocks noChangeShapeType="1"/>
            </p:cNvSpPr>
            <p:nvPr userDrawn="1"/>
          </p:nvSpPr>
          <p:spPr bwMode="auto">
            <a:xfrm>
              <a:off x="0" y="366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036"/>
            <p:cNvSpPr>
              <a:spLocks noChangeShapeType="1"/>
            </p:cNvSpPr>
            <p:nvPr userDrawn="1"/>
          </p:nvSpPr>
          <p:spPr bwMode="auto">
            <a:xfrm>
              <a:off x="0" y="36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037"/>
            <p:cNvSpPr>
              <a:spLocks noChangeShapeType="1"/>
            </p:cNvSpPr>
            <p:nvPr userDrawn="1"/>
          </p:nvSpPr>
          <p:spPr bwMode="auto">
            <a:xfrm>
              <a:off x="0" y="402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8"/>
            <p:cNvSpPr>
              <a:spLocks noChangeShapeType="1"/>
            </p:cNvSpPr>
            <p:nvPr userDrawn="1"/>
          </p:nvSpPr>
          <p:spPr bwMode="auto">
            <a:xfrm>
              <a:off x="0" y="389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9"/>
            <p:cNvSpPr>
              <a:spLocks noChangeShapeType="1"/>
            </p:cNvSpPr>
            <p:nvPr userDrawn="1"/>
          </p:nvSpPr>
          <p:spPr bwMode="auto">
            <a:xfrm>
              <a:off x="0" y="381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040"/>
            <p:cNvSpPr>
              <a:spLocks noChangeShapeType="1"/>
            </p:cNvSpPr>
            <p:nvPr userDrawn="1"/>
          </p:nvSpPr>
          <p:spPr bwMode="auto">
            <a:xfrm>
              <a:off x="0" y="399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041"/>
            <p:cNvSpPr>
              <a:spLocks noChangeShapeType="1"/>
            </p:cNvSpPr>
            <p:nvPr userDrawn="1"/>
          </p:nvSpPr>
          <p:spPr bwMode="auto">
            <a:xfrm>
              <a:off x="0" y="368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042"/>
            <p:cNvSpPr>
              <a:spLocks noChangeShapeType="1"/>
            </p:cNvSpPr>
            <p:nvPr userDrawn="1"/>
          </p:nvSpPr>
          <p:spPr bwMode="auto">
            <a:xfrm>
              <a:off x="0" y="374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043"/>
            <p:cNvSpPr>
              <a:spLocks noChangeShapeType="1"/>
            </p:cNvSpPr>
            <p:nvPr userDrawn="1"/>
          </p:nvSpPr>
          <p:spPr bwMode="auto">
            <a:xfrm>
              <a:off x="0" y="39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044"/>
            <p:cNvSpPr>
              <a:spLocks noChangeShapeType="1"/>
            </p:cNvSpPr>
            <p:nvPr userDrawn="1"/>
          </p:nvSpPr>
          <p:spPr bwMode="auto">
            <a:xfrm>
              <a:off x="0" y="39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1045"/>
            <p:cNvSpPr>
              <a:spLocks noChangeShapeType="1"/>
            </p:cNvSpPr>
            <p:nvPr userDrawn="1"/>
          </p:nvSpPr>
          <p:spPr bwMode="auto">
            <a:xfrm>
              <a:off x="0" y="351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1046"/>
            <p:cNvSpPr>
              <a:spLocks noChangeShapeType="1"/>
            </p:cNvSpPr>
            <p:nvPr userDrawn="1"/>
          </p:nvSpPr>
          <p:spPr bwMode="auto">
            <a:xfrm>
              <a:off x="0" y="35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1047"/>
            <p:cNvSpPr>
              <a:spLocks noChangeShapeType="1"/>
            </p:cNvSpPr>
            <p:nvPr userDrawn="1"/>
          </p:nvSpPr>
          <p:spPr bwMode="auto">
            <a:xfrm>
              <a:off x="0" y="357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1048"/>
            <p:cNvSpPr>
              <a:spLocks noChangeShapeType="1"/>
            </p:cNvSpPr>
            <p:nvPr userDrawn="1"/>
          </p:nvSpPr>
          <p:spPr bwMode="auto">
            <a:xfrm>
              <a:off x="0" y="342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049"/>
            <p:cNvSpPr>
              <a:spLocks noChangeShapeType="1"/>
            </p:cNvSpPr>
            <p:nvPr userDrawn="1"/>
          </p:nvSpPr>
          <p:spPr bwMode="auto">
            <a:xfrm>
              <a:off x="0" y="337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050"/>
            <p:cNvSpPr>
              <a:spLocks noChangeShapeType="1"/>
            </p:cNvSpPr>
            <p:nvPr userDrawn="1"/>
          </p:nvSpPr>
          <p:spPr bwMode="auto">
            <a:xfrm>
              <a:off x="0" y="346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1051"/>
            <p:cNvSpPr>
              <a:spLocks noChangeShapeType="1"/>
            </p:cNvSpPr>
            <p:nvPr userDrawn="1"/>
          </p:nvSpPr>
          <p:spPr bwMode="auto">
            <a:xfrm>
              <a:off x="0" y="297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1052"/>
            <p:cNvSpPr>
              <a:spLocks noChangeShapeType="1"/>
            </p:cNvSpPr>
            <p:nvPr userDrawn="1"/>
          </p:nvSpPr>
          <p:spPr bwMode="auto">
            <a:xfrm>
              <a:off x="0" y="29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1053"/>
            <p:cNvSpPr>
              <a:spLocks noChangeShapeType="1"/>
            </p:cNvSpPr>
            <p:nvPr userDrawn="1"/>
          </p:nvSpPr>
          <p:spPr bwMode="auto">
            <a:xfrm>
              <a:off x="0" y="332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Line 1054"/>
            <p:cNvSpPr>
              <a:spLocks noChangeShapeType="1"/>
            </p:cNvSpPr>
            <p:nvPr userDrawn="1"/>
          </p:nvSpPr>
          <p:spPr bwMode="auto">
            <a:xfrm>
              <a:off x="0" y="320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1055"/>
            <p:cNvSpPr>
              <a:spLocks noChangeShapeType="1"/>
            </p:cNvSpPr>
            <p:nvPr userDrawn="1"/>
          </p:nvSpPr>
          <p:spPr bwMode="auto">
            <a:xfrm>
              <a:off x="0" y="312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Line 1056"/>
            <p:cNvSpPr>
              <a:spLocks noChangeShapeType="1"/>
            </p:cNvSpPr>
            <p:nvPr userDrawn="1"/>
          </p:nvSpPr>
          <p:spPr bwMode="auto">
            <a:xfrm>
              <a:off x="0" y="330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Line 1057"/>
            <p:cNvSpPr>
              <a:spLocks noChangeShapeType="1"/>
            </p:cNvSpPr>
            <p:nvPr userDrawn="1"/>
          </p:nvSpPr>
          <p:spPr bwMode="auto">
            <a:xfrm>
              <a:off x="0" y="299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Line 1058"/>
            <p:cNvSpPr>
              <a:spLocks noChangeShapeType="1"/>
            </p:cNvSpPr>
            <p:nvPr userDrawn="1"/>
          </p:nvSpPr>
          <p:spPr bwMode="auto">
            <a:xfrm>
              <a:off x="0" y="304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1059"/>
            <p:cNvSpPr>
              <a:spLocks noChangeShapeType="1"/>
            </p:cNvSpPr>
            <p:nvPr userDrawn="1"/>
          </p:nvSpPr>
          <p:spPr bwMode="auto">
            <a:xfrm>
              <a:off x="0" y="324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1060"/>
            <p:cNvSpPr>
              <a:spLocks noChangeShapeType="1"/>
            </p:cNvSpPr>
            <p:nvPr userDrawn="1"/>
          </p:nvSpPr>
          <p:spPr bwMode="auto">
            <a:xfrm>
              <a:off x="0" y="322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1061"/>
            <p:cNvSpPr>
              <a:spLocks noChangeShapeType="1"/>
            </p:cNvSpPr>
            <p:nvPr userDrawn="1"/>
          </p:nvSpPr>
          <p:spPr bwMode="auto">
            <a:xfrm>
              <a:off x="0" y="283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Line 1062"/>
            <p:cNvSpPr>
              <a:spLocks noChangeShapeType="1"/>
            </p:cNvSpPr>
            <p:nvPr userDrawn="1"/>
          </p:nvSpPr>
          <p:spPr bwMode="auto">
            <a:xfrm>
              <a:off x="0" y="275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1063"/>
            <p:cNvSpPr>
              <a:spLocks noChangeShapeType="1"/>
            </p:cNvSpPr>
            <p:nvPr userDrawn="1"/>
          </p:nvSpPr>
          <p:spPr bwMode="auto">
            <a:xfrm>
              <a:off x="0" y="267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Line 1064"/>
            <p:cNvSpPr>
              <a:spLocks noChangeShapeType="1"/>
            </p:cNvSpPr>
            <p:nvPr userDrawn="1"/>
          </p:nvSpPr>
          <p:spPr bwMode="auto">
            <a:xfrm>
              <a:off x="0" y="287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Line 1065"/>
            <p:cNvSpPr>
              <a:spLocks noChangeShapeType="1"/>
            </p:cNvSpPr>
            <p:nvPr userDrawn="1"/>
          </p:nvSpPr>
          <p:spPr bwMode="auto">
            <a:xfrm>
              <a:off x="0" y="285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1066"/>
            <p:cNvSpPr>
              <a:spLocks noChangeShapeType="1"/>
            </p:cNvSpPr>
            <p:nvPr userDrawn="1"/>
          </p:nvSpPr>
          <p:spPr bwMode="auto">
            <a:xfrm>
              <a:off x="0" y="255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1067"/>
            <p:cNvSpPr>
              <a:spLocks noChangeShapeType="1"/>
            </p:cNvSpPr>
            <p:nvPr userDrawn="1"/>
          </p:nvSpPr>
          <p:spPr bwMode="auto">
            <a:xfrm>
              <a:off x="0" y="2590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1068"/>
            <p:cNvSpPr>
              <a:spLocks noChangeShapeType="1"/>
            </p:cNvSpPr>
            <p:nvPr userDrawn="1"/>
          </p:nvSpPr>
          <p:spPr bwMode="auto">
            <a:xfrm>
              <a:off x="0" y="2623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1069"/>
            <p:cNvSpPr>
              <a:spLocks noChangeShapeType="1"/>
            </p:cNvSpPr>
            <p:nvPr userDrawn="1"/>
          </p:nvSpPr>
          <p:spPr bwMode="auto">
            <a:xfrm>
              <a:off x="0" y="246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Line 1070"/>
            <p:cNvSpPr>
              <a:spLocks noChangeShapeType="1"/>
            </p:cNvSpPr>
            <p:nvPr userDrawn="1"/>
          </p:nvSpPr>
          <p:spPr bwMode="auto">
            <a:xfrm>
              <a:off x="0" y="241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1071"/>
            <p:cNvSpPr>
              <a:spLocks noChangeShapeType="1"/>
            </p:cNvSpPr>
            <p:nvPr userDrawn="1"/>
          </p:nvSpPr>
          <p:spPr bwMode="auto">
            <a:xfrm>
              <a:off x="0" y="250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72"/>
            <p:cNvSpPr>
              <a:spLocks noChangeShapeType="1"/>
            </p:cNvSpPr>
            <p:nvPr userDrawn="1"/>
          </p:nvSpPr>
          <p:spPr bwMode="auto">
            <a:xfrm>
              <a:off x="0" y="237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073"/>
            <p:cNvSpPr>
              <a:spLocks noChangeShapeType="1"/>
            </p:cNvSpPr>
            <p:nvPr userDrawn="1"/>
          </p:nvSpPr>
          <p:spPr bwMode="auto">
            <a:xfrm>
              <a:off x="0" y="2245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1074"/>
            <p:cNvSpPr>
              <a:spLocks noChangeShapeType="1"/>
            </p:cNvSpPr>
            <p:nvPr userDrawn="1"/>
          </p:nvSpPr>
          <p:spPr bwMode="auto">
            <a:xfrm>
              <a:off x="0" y="235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1075"/>
            <p:cNvSpPr>
              <a:spLocks noChangeShapeType="1"/>
            </p:cNvSpPr>
            <p:nvPr userDrawn="1"/>
          </p:nvSpPr>
          <p:spPr bwMode="auto">
            <a:xfrm>
              <a:off x="0" y="229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1076"/>
            <p:cNvSpPr>
              <a:spLocks noChangeShapeType="1"/>
            </p:cNvSpPr>
            <p:nvPr userDrawn="1"/>
          </p:nvSpPr>
          <p:spPr bwMode="auto">
            <a:xfrm>
              <a:off x="0" y="226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1077"/>
            <p:cNvSpPr>
              <a:spLocks noChangeShapeType="1"/>
            </p:cNvSpPr>
            <p:nvPr userDrawn="1"/>
          </p:nvSpPr>
          <p:spPr bwMode="auto">
            <a:xfrm>
              <a:off x="0" y="213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1078"/>
            <p:cNvSpPr>
              <a:spLocks noChangeShapeType="1"/>
            </p:cNvSpPr>
            <p:nvPr userDrawn="1"/>
          </p:nvSpPr>
          <p:spPr bwMode="auto">
            <a:xfrm>
              <a:off x="0" y="21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1079"/>
            <p:cNvSpPr>
              <a:spLocks noChangeShapeType="1"/>
            </p:cNvSpPr>
            <p:nvPr userDrawn="1"/>
          </p:nvSpPr>
          <p:spPr bwMode="auto">
            <a:xfrm>
              <a:off x="0" y="219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1080"/>
            <p:cNvSpPr>
              <a:spLocks noChangeShapeType="1"/>
            </p:cNvSpPr>
            <p:nvPr userDrawn="1"/>
          </p:nvSpPr>
          <p:spPr bwMode="auto">
            <a:xfrm>
              <a:off x="0" y="204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1081"/>
            <p:cNvSpPr>
              <a:spLocks noChangeShapeType="1"/>
            </p:cNvSpPr>
            <p:nvPr userDrawn="1"/>
          </p:nvSpPr>
          <p:spPr bwMode="auto">
            <a:xfrm>
              <a:off x="0" y="199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1082"/>
            <p:cNvSpPr>
              <a:spLocks noChangeShapeType="1"/>
            </p:cNvSpPr>
            <p:nvPr userDrawn="1"/>
          </p:nvSpPr>
          <p:spPr bwMode="auto">
            <a:xfrm>
              <a:off x="0" y="208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1083"/>
            <p:cNvSpPr>
              <a:spLocks noChangeShapeType="1"/>
            </p:cNvSpPr>
            <p:nvPr userDrawn="1"/>
          </p:nvSpPr>
          <p:spPr bwMode="auto">
            <a:xfrm>
              <a:off x="0" y="159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Line 1084"/>
            <p:cNvSpPr>
              <a:spLocks noChangeShapeType="1"/>
            </p:cNvSpPr>
            <p:nvPr userDrawn="1"/>
          </p:nvSpPr>
          <p:spPr bwMode="auto">
            <a:xfrm>
              <a:off x="0" y="15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Line 1085"/>
            <p:cNvSpPr>
              <a:spLocks noChangeShapeType="1"/>
            </p:cNvSpPr>
            <p:nvPr userDrawn="1"/>
          </p:nvSpPr>
          <p:spPr bwMode="auto">
            <a:xfrm>
              <a:off x="0" y="194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Line 1086"/>
            <p:cNvSpPr>
              <a:spLocks noChangeShapeType="1"/>
            </p:cNvSpPr>
            <p:nvPr userDrawn="1"/>
          </p:nvSpPr>
          <p:spPr bwMode="auto">
            <a:xfrm>
              <a:off x="0" y="182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Line 1087"/>
            <p:cNvSpPr>
              <a:spLocks noChangeShapeType="1"/>
            </p:cNvSpPr>
            <p:nvPr userDrawn="1"/>
          </p:nvSpPr>
          <p:spPr bwMode="auto">
            <a:xfrm>
              <a:off x="0" y="174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Line 1088"/>
            <p:cNvSpPr>
              <a:spLocks noChangeShapeType="1"/>
            </p:cNvSpPr>
            <p:nvPr userDrawn="1"/>
          </p:nvSpPr>
          <p:spPr bwMode="auto">
            <a:xfrm>
              <a:off x="0" y="192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Line 1089"/>
            <p:cNvSpPr>
              <a:spLocks noChangeShapeType="1"/>
            </p:cNvSpPr>
            <p:nvPr userDrawn="1"/>
          </p:nvSpPr>
          <p:spPr bwMode="auto">
            <a:xfrm>
              <a:off x="0" y="161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Line 1090"/>
            <p:cNvSpPr>
              <a:spLocks noChangeShapeType="1"/>
            </p:cNvSpPr>
            <p:nvPr userDrawn="1"/>
          </p:nvSpPr>
          <p:spPr bwMode="auto">
            <a:xfrm>
              <a:off x="0" y="166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Line 1091"/>
            <p:cNvSpPr>
              <a:spLocks noChangeShapeType="1"/>
            </p:cNvSpPr>
            <p:nvPr userDrawn="1"/>
          </p:nvSpPr>
          <p:spPr bwMode="auto">
            <a:xfrm>
              <a:off x="0" y="186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Line 1092"/>
            <p:cNvSpPr>
              <a:spLocks noChangeShapeType="1"/>
            </p:cNvSpPr>
            <p:nvPr userDrawn="1"/>
          </p:nvSpPr>
          <p:spPr bwMode="auto">
            <a:xfrm>
              <a:off x="0" y="184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Line 1093"/>
            <p:cNvSpPr>
              <a:spLocks noChangeShapeType="1"/>
            </p:cNvSpPr>
            <p:nvPr userDrawn="1"/>
          </p:nvSpPr>
          <p:spPr bwMode="auto">
            <a:xfrm>
              <a:off x="0" y="1437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1094"/>
            <p:cNvSpPr>
              <a:spLocks noChangeShapeType="1"/>
            </p:cNvSpPr>
            <p:nvPr userDrawn="1"/>
          </p:nvSpPr>
          <p:spPr bwMode="auto">
            <a:xfrm>
              <a:off x="0" y="147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1095"/>
            <p:cNvSpPr>
              <a:spLocks noChangeShapeType="1"/>
            </p:cNvSpPr>
            <p:nvPr userDrawn="1"/>
          </p:nvSpPr>
          <p:spPr bwMode="auto">
            <a:xfrm>
              <a:off x="0" y="150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1096"/>
            <p:cNvSpPr>
              <a:spLocks noChangeShapeType="1"/>
            </p:cNvSpPr>
            <p:nvPr userDrawn="1"/>
          </p:nvSpPr>
          <p:spPr bwMode="auto">
            <a:xfrm>
              <a:off x="0" y="1347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1097"/>
            <p:cNvSpPr>
              <a:spLocks noChangeShapeType="1"/>
            </p:cNvSpPr>
            <p:nvPr userDrawn="1"/>
          </p:nvSpPr>
          <p:spPr bwMode="auto">
            <a:xfrm>
              <a:off x="0" y="139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1098"/>
            <p:cNvSpPr>
              <a:spLocks noChangeShapeType="1"/>
            </p:cNvSpPr>
            <p:nvPr userDrawn="1"/>
          </p:nvSpPr>
          <p:spPr bwMode="auto">
            <a:xfrm>
              <a:off x="0" y="101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1099"/>
            <p:cNvSpPr>
              <a:spLocks noChangeShapeType="1"/>
            </p:cNvSpPr>
            <p:nvPr userDrawn="1"/>
          </p:nvSpPr>
          <p:spPr bwMode="auto">
            <a:xfrm>
              <a:off x="0" y="98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1100"/>
            <p:cNvSpPr>
              <a:spLocks noChangeShapeType="1"/>
            </p:cNvSpPr>
            <p:nvPr userDrawn="1"/>
          </p:nvSpPr>
          <p:spPr bwMode="auto">
            <a:xfrm>
              <a:off x="0" y="124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1101"/>
            <p:cNvSpPr>
              <a:spLocks noChangeShapeType="1"/>
            </p:cNvSpPr>
            <p:nvPr userDrawn="1"/>
          </p:nvSpPr>
          <p:spPr bwMode="auto">
            <a:xfrm>
              <a:off x="0" y="116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1102"/>
            <p:cNvSpPr>
              <a:spLocks noChangeShapeType="1"/>
            </p:cNvSpPr>
            <p:nvPr userDrawn="1"/>
          </p:nvSpPr>
          <p:spPr bwMode="auto">
            <a:xfrm>
              <a:off x="0" y="103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1103"/>
            <p:cNvSpPr>
              <a:spLocks noChangeShapeType="1"/>
            </p:cNvSpPr>
            <p:nvPr userDrawn="1"/>
          </p:nvSpPr>
          <p:spPr bwMode="auto">
            <a:xfrm>
              <a:off x="0" y="10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Line 1104"/>
            <p:cNvSpPr>
              <a:spLocks noChangeShapeType="1"/>
            </p:cNvSpPr>
            <p:nvPr userDrawn="1"/>
          </p:nvSpPr>
          <p:spPr bwMode="auto">
            <a:xfrm>
              <a:off x="0" y="128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Line 1105"/>
            <p:cNvSpPr>
              <a:spLocks noChangeShapeType="1"/>
            </p:cNvSpPr>
            <p:nvPr userDrawn="1"/>
          </p:nvSpPr>
          <p:spPr bwMode="auto">
            <a:xfrm>
              <a:off x="0" y="126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Line 1106"/>
            <p:cNvSpPr>
              <a:spLocks noChangeShapeType="1"/>
            </p:cNvSpPr>
            <p:nvPr userDrawn="1"/>
          </p:nvSpPr>
          <p:spPr bwMode="auto">
            <a:xfrm>
              <a:off x="0" y="86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Line 1107"/>
            <p:cNvSpPr>
              <a:spLocks noChangeShapeType="1"/>
            </p:cNvSpPr>
            <p:nvPr userDrawn="1"/>
          </p:nvSpPr>
          <p:spPr bwMode="auto">
            <a:xfrm>
              <a:off x="0" y="89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Line 1108"/>
            <p:cNvSpPr>
              <a:spLocks noChangeShapeType="1"/>
            </p:cNvSpPr>
            <p:nvPr userDrawn="1"/>
          </p:nvSpPr>
          <p:spPr bwMode="auto">
            <a:xfrm>
              <a:off x="0" y="92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Line 1109"/>
            <p:cNvSpPr>
              <a:spLocks noChangeShapeType="1"/>
            </p:cNvSpPr>
            <p:nvPr userDrawn="1"/>
          </p:nvSpPr>
          <p:spPr bwMode="auto">
            <a:xfrm>
              <a:off x="0" y="77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Line 1110"/>
            <p:cNvSpPr>
              <a:spLocks noChangeShapeType="1"/>
            </p:cNvSpPr>
            <p:nvPr userDrawn="1"/>
          </p:nvSpPr>
          <p:spPr bwMode="auto">
            <a:xfrm>
              <a:off x="0" y="81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Line 1111"/>
            <p:cNvSpPr>
              <a:spLocks noChangeShapeType="1"/>
            </p:cNvSpPr>
            <p:nvPr userDrawn="1"/>
          </p:nvSpPr>
          <p:spPr bwMode="auto">
            <a:xfrm>
              <a:off x="0" y="71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112"/>
            <p:cNvSpPr>
              <a:spLocks noChangeShapeType="1"/>
            </p:cNvSpPr>
            <p:nvPr userDrawn="1"/>
          </p:nvSpPr>
          <p:spPr bwMode="auto">
            <a:xfrm>
              <a:off x="0" y="64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Line 1113"/>
            <p:cNvSpPr>
              <a:spLocks noChangeShapeType="1"/>
            </p:cNvSpPr>
            <p:nvPr userDrawn="1"/>
          </p:nvSpPr>
          <p:spPr bwMode="auto">
            <a:xfrm>
              <a:off x="0" y="522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Line 1114"/>
            <p:cNvSpPr>
              <a:spLocks noChangeShapeType="1"/>
            </p:cNvSpPr>
            <p:nvPr userDrawn="1"/>
          </p:nvSpPr>
          <p:spPr bwMode="auto">
            <a:xfrm>
              <a:off x="0" y="558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Line 1115"/>
            <p:cNvSpPr>
              <a:spLocks noChangeShapeType="1"/>
            </p:cNvSpPr>
            <p:nvPr userDrawn="1"/>
          </p:nvSpPr>
          <p:spPr bwMode="auto">
            <a:xfrm>
              <a:off x="0" y="59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Line 1116"/>
            <p:cNvSpPr>
              <a:spLocks noChangeShapeType="1"/>
            </p:cNvSpPr>
            <p:nvPr userDrawn="1"/>
          </p:nvSpPr>
          <p:spPr bwMode="auto">
            <a:xfrm>
              <a:off x="0" y="432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Line 1117"/>
            <p:cNvSpPr>
              <a:spLocks noChangeShapeType="1"/>
            </p:cNvSpPr>
            <p:nvPr userDrawn="1"/>
          </p:nvSpPr>
          <p:spPr bwMode="auto">
            <a:xfrm>
              <a:off x="0" y="38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Line 1118"/>
            <p:cNvSpPr>
              <a:spLocks noChangeShapeType="1"/>
            </p:cNvSpPr>
            <p:nvPr userDrawn="1"/>
          </p:nvSpPr>
          <p:spPr bwMode="auto">
            <a:xfrm>
              <a:off x="0" y="47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Line 1119"/>
            <p:cNvSpPr>
              <a:spLocks noChangeShapeType="1"/>
            </p:cNvSpPr>
            <p:nvPr userDrawn="1"/>
          </p:nvSpPr>
          <p:spPr bwMode="auto">
            <a:xfrm>
              <a:off x="0" y="3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Line 1120"/>
            <p:cNvSpPr>
              <a:spLocks noChangeShapeType="1"/>
            </p:cNvSpPr>
            <p:nvPr userDrawn="1"/>
          </p:nvSpPr>
          <p:spPr bwMode="auto">
            <a:xfrm>
              <a:off x="0" y="3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Line 1121"/>
            <p:cNvSpPr>
              <a:spLocks noChangeShapeType="1"/>
            </p:cNvSpPr>
            <p:nvPr userDrawn="1"/>
          </p:nvSpPr>
          <p:spPr bwMode="auto">
            <a:xfrm>
              <a:off x="0" y="2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Line 1122"/>
            <p:cNvSpPr>
              <a:spLocks noChangeShapeType="1"/>
            </p:cNvSpPr>
            <p:nvPr userDrawn="1"/>
          </p:nvSpPr>
          <p:spPr bwMode="auto">
            <a:xfrm>
              <a:off x="0" y="7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Line 1123"/>
            <p:cNvSpPr>
              <a:spLocks noChangeShapeType="1"/>
            </p:cNvSpPr>
            <p:nvPr userDrawn="1"/>
          </p:nvSpPr>
          <p:spPr bwMode="auto">
            <a:xfrm>
              <a:off x="0" y="4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Line 1124"/>
            <p:cNvSpPr>
              <a:spLocks noChangeShapeType="1"/>
            </p:cNvSpPr>
            <p:nvPr userDrawn="1"/>
          </p:nvSpPr>
          <p:spPr bwMode="auto">
            <a:xfrm>
              <a:off x="0" y="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Line 1125"/>
            <p:cNvSpPr>
              <a:spLocks noChangeShapeType="1"/>
            </p:cNvSpPr>
            <p:nvPr userDrawn="1"/>
          </p:nvSpPr>
          <p:spPr bwMode="auto">
            <a:xfrm>
              <a:off x="0" y="14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Line 1126"/>
            <p:cNvSpPr>
              <a:spLocks noChangeShapeType="1"/>
            </p:cNvSpPr>
            <p:nvPr userDrawn="1"/>
          </p:nvSpPr>
          <p:spPr bwMode="auto">
            <a:xfrm>
              <a:off x="0" y="202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" name="Rectangle 1132"/>
          <p:cNvSpPr>
            <a:spLocks noChangeArrowheads="1"/>
          </p:cNvSpPr>
          <p:nvPr/>
        </p:nvSpPr>
        <p:spPr bwMode="auto">
          <a:xfrm>
            <a:off x="3017838" y="3122613"/>
            <a:ext cx="5662612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Arial" charset="0"/>
            </a:endParaRPr>
          </a:p>
        </p:txBody>
      </p:sp>
      <p:sp>
        <p:nvSpPr>
          <p:cNvPr id="105" name="Rectangle 1133"/>
          <p:cNvSpPr>
            <a:spLocks noChangeArrowheads="1"/>
          </p:cNvSpPr>
          <p:nvPr/>
        </p:nvSpPr>
        <p:spPr bwMode="auto">
          <a:xfrm>
            <a:off x="1098550" y="1863725"/>
            <a:ext cx="5662613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Arial" charset="0"/>
            </a:endParaRPr>
          </a:p>
        </p:txBody>
      </p:sp>
      <p:grpSp>
        <p:nvGrpSpPr>
          <p:cNvPr id="106" name="Group 1149"/>
          <p:cNvGrpSpPr>
            <a:grpSpLocks/>
          </p:cNvGrpSpPr>
          <p:nvPr userDrawn="1"/>
        </p:nvGrpSpPr>
        <p:grpSpPr bwMode="auto">
          <a:xfrm>
            <a:off x="1295400" y="2133600"/>
            <a:ext cx="1066800" cy="838200"/>
            <a:chOff x="912" y="1344"/>
            <a:chExt cx="672" cy="528"/>
          </a:xfrm>
        </p:grpSpPr>
        <p:sp>
          <p:nvSpPr>
            <p:cNvPr id="107" name="Rectangle 1147"/>
            <p:cNvSpPr>
              <a:spLocks noChangeArrowheads="1"/>
            </p:cNvSpPr>
            <p:nvPr userDrawn="1"/>
          </p:nvSpPr>
          <p:spPr bwMode="auto">
            <a:xfrm>
              <a:off x="912" y="1344"/>
              <a:ext cx="672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Rectangle 1135"/>
            <p:cNvSpPr>
              <a:spLocks noChangeArrowheads="1"/>
            </p:cNvSpPr>
            <p:nvPr userDrawn="1"/>
          </p:nvSpPr>
          <p:spPr bwMode="auto">
            <a:xfrm>
              <a:off x="1478" y="1721"/>
              <a:ext cx="71" cy="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9" name="Group 1136"/>
            <p:cNvGrpSpPr>
              <a:grpSpLocks/>
            </p:cNvGrpSpPr>
            <p:nvPr userDrawn="1"/>
          </p:nvGrpSpPr>
          <p:grpSpPr bwMode="auto">
            <a:xfrm>
              <a:off x="948" y="1420"/>
              <a:ext cx="567" cy="380"/>
              <a:chOff x="1920" y="96"/>
              <a:chExt cx="768" cy="480"/>
            </a:xfrm>
          </p:grpSpPr>
          <p:sp>
            <p:nvSpPr>
              <p:cNvPr id="114" name="Oval 1137"/>
              <p:cNvSpPr>
                <a:spLocks noChangeArrowheads="1"/>
              </p:cNvSpPr>
              <p:nvPr userDrawn="1"/>
            </p:nvSpPr>
            <p:spPr bwMode="auto">
              <a:xfrm>
                <a:off x="1920" y="192"/>
                <a:ext cx="576" cy="239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Oval 1138"/>
              <p:cNvSpPr>
                <a:spLocks noChangeArrowheads="1"/>
              </p:cNvSpPr>
              <p:nvPr userDrawn="1"/>
            </p:nvSpPr>
            <p:spPr bwMode="auto">
              <a:xfrm>
                <a:off x="2016" y="96"/>
                <a:ext cx="576" cy="241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Oval 1139"/>
              <p:cNvSpPr>
                <a:spLocks noChangeArrowheads="1"/>
              </p:cNvSpPr>
              <p:nvPr userDrawn="1"/>
            </p:nvSpPr>
            <p:spPr bwMode="auto">
              <a:xfrm>
                <a:off x="2016" y="337"/>
                <a:ext cx="336" cy="239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Oval 1140"/>
              <p:cNvSpPr>
                <a:spLocks noChangeArrowheads="1"/>
              </p:cNvSpPr>
              <p:nvPr userDrawn="1"/>
            </p:nvSpPr>
            <p:spPr bwMode="auto">
              <a:xfrm>
                <a:off x="2256" y="337"/>
                <a:ext cx="336" cy="239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Oval 1141"/>
              <p:cNvSpPr>
                <a:spLocks noChangeArrowheads="1"/>
              </p:cNvSpPr>
              <p:nvPr userDrawn="1"/>
            </p:nvSpPr>
            <p:spPr bwMode="auto">
              <a:xfrm>
                <a:off x="2256" y="240"/>
                <a:ext cx="336" cy="239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Oval 1142"/>
              <p:cNvSpPr>
                <a:spLocks noChangeArrowheads="1"/>
              </p:cNvSpPr>
              <p:nvPr userDrawn="1"/>
            </p:nvSpPr>
            <p:spPr bwMode="auto">
              <a:xfrm>
                <a:off x="2352" y="240"/>
                <a:ext cx="336" cy="239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0" name="Rectangle 1143"/>
            <p:cNvSpPr>
              <a:spLocks noChangeArrowheads="1"/>
            </p:cNvSpPr>
            <p:nvPr userDrawn="1"/>
          </p:nvSpPr>
          <p:spPr bwMode="auto">
            <a:xfrm>
              <a:off x="947" y="1382"/>
              <a:ext cx="71" cy="7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Rectangle 1144"/>
            <p:cNvSpPr>
              <a:spLocks noChangeArrowheads="1"/>
            </p:cNvSpPr>
            <p:nvPr userDrawn="1"/>
          </p:nvSpPr>
          <p:spPr bwMode="auto">
            <a:xfrm>
              <a:off x="983" y="1419"/>
              <a:ext cx="70" cy="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Rectangle 1145"/>
            <p:cNvSpPr>
              <a:spLocks noChangeArrowheads="1"/>
            </p:cNvSpPr>
            <p:nvPr userDrawn="1"/>
          </p:nvSpPr>
          <p:spPr bwMode="auto">
            <a:xfrm>
              <a:off x="1443" y="1683"/>
              <a:ext cx="70" cy="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13" name="AutoShape 1146"/>
            <p:cNvCxnSpPr>
              <a:cxnSpLocks noChangeShapeType="1"/>
            </p:cNvCxnSpPr>
            <p:nvPr userDrawn="1"/>
          </p:nvCxnSpPr>
          <p:spPr bwMode="auto">
            <a:xfrm>
              <a:off x="1053" y="1457"/>
              <a:ext cx="390" cy="26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4209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3429000"/>
            <a:ext cx="6662737" cy="22590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114" name="Rectangle 1154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981200"/>
            <a:ext cx="6934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15-441: Computer Networking</a:t>
            </a:r>
          </a:p>
        </p:txBody>
      </p:sp>
      <p:sp>
        <p:nvSpPr>
          <p:cNvPr id="120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121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122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C00B812-AD00-4829-B078-FF00C8D2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 autoUpdateAnimBg="0"/>
      <p:bldP spid="105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8E0A-B7A6-4325-AAE2-79E4BD10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5138" y="152400"/>
            <a:ext cx="2117725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0553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74B7-F59D-402B-991B-AB39480A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8600-24FA-458C-BBB1-1C7F4DF2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0D13-C354-4FC2-99D1-62CA690A5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6083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8" y="1524000"/>
            <a:ext cx="41624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A8C1-3B76-4DA2-B429-1B67F1A5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B909-59B7-4668-BA14-D2D9DB6E4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CFFD-F81D-4D96-903C-8E5020FD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BDC0-4C2E-4DB9-A156-D4C78672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B911-0D8D-48F7-B3BD-04B9629A6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3ADF-7BBB-43C1-A651-D051E208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0" y="68263"/>
            <a:ext cx="457200" cy="6713537"/>
            <a:chOff x="0" y="43"/>
            <a:chExt cx="5760" cy="4229"/>
          </a:xfrm>
        </p:grpSpPr>
        <p:sp>
          <p:nvSpPr>
            <p:cNvPr id="40964" name="Line 4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6" name="Line 6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1" name="Line 21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2" name="Line 22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3" name="Line 23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4" name="Line 24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5" name="Line 25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6" name="Line 26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7" name="Line 27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0" name="Line 30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4" name="Line 34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5" name="Line 35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7" name="Line 37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9" name="Line 39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0" name="Line 40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1" name="Line 41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2" name="Line 42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4" name="Line 44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5" name="Line 45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8" name="Line 48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9" name="Line 49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1" name="Line 51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2" name="Line 52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3" name="Line 53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4" name="Line 54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5" name="Line 55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7" name="Line 57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8" name="Line 58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9" name="Line 59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0" name="Line 60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1" name="Line 61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2" name="Line 62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3" name="Line 63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4" name="Line 64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5" name="Line 65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6" name="Line 66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7" name="Line 67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8" name="Line 68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9" name="Line 69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0" name="Line 70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1" name="Line 71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2" name="Line 72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3" name="Line 73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4" name="Line 74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5" name="Line 75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6" name="Line 76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7" name="Line 77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8" name="Line 78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9" name="Line 79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0" name="Line 80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1" name="Line 81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2" name="Line 82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3" name="Line 83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4" name="Line 84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5" name="Line 85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6" name="Line 86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7" name="Line 87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8" name="Line 88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9" name="Line 89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0" name="Line 90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1" name="Line 91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2" name="Line 92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3" name="Line 93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4" name="Line 94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5" name="Line 95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6" name="Line 96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7" name="Line 97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8" name="Line 98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9" name="Line 99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0" name="Line 100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1" name="Line 101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63" name="Rectangle 103"/>
          <p:cNvSpPr>
            <a:spLocks noChangeArrowheads="1"/>
          </p:cNvSpPr>
          <p:nvPr/>
        </p:nvSpPr>
        <p:spPr bwMode="auto">
          <a:xfrm>
            <a:off x="76200" y="76200"/>
            <a:ext cx="304800" cy="1450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64" name="Rectangle 104"/>
          <p:cNvSpPr>
            <a:spLocks noChangeArrowheads="1"/>
          </p:cNvSpPr>
          <p:nvPr/>
        </p:nvSpPr>
        <p:spPr bwMode="auto">
          <a:xfrm>
            <a:off x="204788" y="150813"/>
            <a:ext cx="5662612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65" name="Rectangle 105"/>
          <p:cNvSpPr>
            <a:spLocks noChangeArrowheads="1"/>
          </p:cNvSpPr>
          <p:nvPr/>
        </p:nvSpPr>
        <p:spPr bwMode="auto">
          <a:xfrm>
            <a:off x="7300913" y="1185863"/>
            <a:ext cx="1474787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66" name="Rectangle 106"/>
          <p:cNvSpPr>
            <a:spLocks noChangeArrowheads="1"/>
          </p:cNvSpPr>
          <p:nvPr/>
        </p:nvSpPr>
        <p:spPr bwMode="auto">
          <a:xfrm>
            <a:off x="3252788" y="1338263"/>
            <a:ext cx="5662612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4756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6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15-441 Fall 2011</a:t>
            </a:r>
            <a:endParaRPr lang="en-US"/>
          </a:p>
        </p:txBody>
      </p:sp>
      <p:sp>
        <p:nvSpPr>
          <p:cNvPr id="4106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Caching/CDN/Hashing</a:t>
            </a:r>
            <a:endParaRPr lang="en-US"/>
          </a:p>
        </p:txBody>
      </p:sp>
      <p:sp>
        <p:nvSpPr>
          <p:cNvPr id="4107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135BF9CC-DEBC-4BD3-8E15-8119E3E11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9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060" name="Group 126"/>
          <p:cNvGrpSpPr>
            <a:grpSpLocks/>
          </p:cNvGrpSpPr>
          <p:nvPr userDrawn="1"/>
        </p:nvGrpSpPr>
        <p:grpSpPr bwMode="auto">
          <a:xfrm>
            <a:off x="7620000" y="228600"/>
            <a:ext cx="1066800" cy="838200"/>
            <a:chOff x="912" y="1344"/>
            <a:chExt cx="672" cy="528"/>
          </a:xfrm>
        </p:grpSpPr>
        <p:sp>
          <p:nvSpPr>
            <p:cNvPr id="41087" name="Rectangle 127"/>
            <p:cNvSpPr>
              <a:spLocks noChangeArrowheads="1"/>
            </p:cNvSpPr>
            <p:nvPr userDrawn="1"/>
          </p:nvSpPr>
          <p:spPr bwMode="auto">
            <a:xfrm>
              <a:off x="912" y="1344"/>
              <a:ext cx="672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8" name="Rectangle 128"/>
            <p:cNvSpPr>
              <a:spLocks noChangeArrowheads="1"/>
            </p:cNvSpPr>
            <p:nvPr userDrawn="1"/>
          </p:nvSpPr>
          <p:spPr bwMode="auto">
            <a:xfrm>
              <a:off x="1478" y="1721"/>
              <a:ext cx="71" cy="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3" name="Group 129"/>
            <p:cNvGrpSpPr>
              <a:grpSpLocks/>
            </p:cNvGrpSpPr>
            <p:nvPr userDrawn="1"/>
          </p:nvGrpSpPr>
          <p:grpSpPr bwMode="auto">
            <a:xfrm>
              <a:off x="947" y="1419"/>
              <a:ext cx="566" cy="378"/>
              <a:chOff x="1920" y="96"/>
              <a:chExt cx="768" cy="480"/>
            </a:xfrm>
          </p:grpSpPr>
          <p:sp>
            <p:nvSpPr>
              <p:cNvPr id="41090" name="Oval 130"/>
              <p:cNvSpPr>
                <a:spLocks noChangeArrowheads="1"/>
              </p:cNvSpPr>
              <p:nvPr userDrawn="1"/>
            </p:nvSpPr>
            <p:spPr bwMode="auto">
              <a:xfrm>
                <a:off x="1920" y="193"/>
                <a:ext cx="577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1" name="Oval 131"/>
              <p:cNvSpPr>
                <a:spLocks noChangeArrowheads="1"/>
              </p:cNvSpPr>
              <p:nvPr userDrawn="1"/>
            </p:nvSpPr>
            <p:spPr bwMode="auto">
              <a:xfrm>
                <a:off x="2016" y="96"/>
                <a:ext cx="575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2" name="Oval 132"/>
              <p:cNvSpPr>
                <a:spLocks noChangeArrowheads="1"/>
              </p:cNvSpPr>
              <p:nvPr userDrawn="1"/>
            </p:nvSpPr>
            <p:spPr bwMode="auto">
              <a:xfrm>
                <a:off x="2016" y="336"/>
                <a:ext cx="335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3" name="Oval 133"/>
              <p:cNvSpPr>
                <a:spLocks noChangeArrowheads="1"/>
              </p:cNvSpPr>
              <p:nvPr userDrawn="1"/>
            </p:nvSpPr>
            <p:spPr bwMode="auto">
              <a:xfrm>
                <a:off x="2257" y="336"/>
                <a:ext cx="335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4" name="Oval 134"/>
              <p:cNvSpPr>
                <a:spLocks noChangeArrowheads="1"/>
              </p:cNvSpPr>
              <p:nvPr userDrawn="1"/>
            </p:nvSpPr>
            <p:spPr bwMode="auto">
              <a:xfrm>
                <a:off x="2257" y="239"/>
                <a:ext cx="335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5" name="Oval 135"/>
              <p:cNvSpPr>
                <a:spLocks noChangeArrowheads="1"/>
              </p:cNvSpPr>
              <p:nvPr userDrawn="1"/>
            </p:nvSpPr>
            <p:spPr bwMode="auto">
              <a:xfrm>
                <a:off x="2351" y="239"/>
                <a:ext cx="337" cy="240"/>
              </a:xfrm>
              <a:prstGeom prst="ellipse">
                <a:avLst/>
              </a:prstGeom>
              <a:solidFill>
                <a:srgbClr val="6F6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96" name="Rectangle 136"/>
            <p:cNvSpPr>
              <a:spLocks noChangeArrowheads="1"/>
            </p:cNvSpPr>
            <p:nvPr userDrawn="1"/>
          </p:nvSpPr>
          <p:spPr bwMode="auto">
            <a:xfrm>
              <a:off x="947" y="1382"/>
              <a:ext cx="71" cy="7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7" name="Rectangle 137"/>
            <p:cNvSpPr>
              <a:spLocks noChangeArrowheads="1"/>
            </p:cNvSpPr>
            <p:nvPr userDrawn="1"/>
          </p:nvSpPr>
          <p:spPr bwMode="auto">
            <a:xfrm>
              <a:off x="983" y="1419"/>
              <a:ext cx="70" cy="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8" name="Rectangle 138"/>
            <p:cNvSpPr>
              <a:spLocks noChangeArrowheads="1"/>
            </p:cNvSpPr>
            <p:nvPr userDrawn="1"/>
          </p:nvSpPr>
          <p:spPr bwMode="auto">
            <a:xfrm>
              <a:off x="1443" y="1683"/>
              <a:ext cx="70" cy="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067" name="AutoShape 139"/>
            <p:cNvCxnSpPr>
              <a:cxnSpLocks noChangeShapeType="1"/>
              <a:stCxn id="41097" idx="3"/>
              <a:endCxn id="41098" idx="1"/>
            </p:cNvCxnSpPr>
            <p:nvPr userDrawn="1"/>
          </p:nvCxnSpPr>
          <p:spPr bwMode="auto">
            <a:xfrm>
              <a:off x="1053" y="1457"/>
              <a:ext cx="390" cy="26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cmu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.com" TargetMode="External"/><Relationship Id="rId4" Type="http://schemas.openxmlformats.org/officeDocument/2006/relationships/hyperlink" Target="http://en.wikipedia.org/wiki/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akamai.com/html/technology/nui/news/index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15-440 Distributed Systems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</a:t>
            </a:r>
            <a:r>
              <a:rPr lang="en-US" dirty="0" smtClean="0"/>
              <a:t>20 </a:t>
            </a:r>
            <a:r>
              <a:rPr lang="en-US" dirty="0" smtClean="0"/>
              <a:t>– </a:t>
            </a:r>
            <a:r>
              <a:rPr lang="en-US" dirty="0" smtClean="0"/>
              <a:t>DNS and CDNs</a:t>
            </a: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6400800"/>
            <a:ext cx="644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Copyright ©, 2007-10 Carnegie Mellon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09600" y="3124200"/>
            <a:ext cx="8382000" cy="335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Records</a:t>
            </a:r>
            <a:endParaRPr lang="en-US" sz="3600" smtClean="0"/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1524000" y="1524000"/>
            <a:ext cx="6172200" cy="571500"/>
            <a:chOff x="1407" y="1206"/>
            <a:chExt cx="3379" cy="360"/>
          </a:xfrm>
        </p:grpSpPr>
        <p:sp>
          <p:nvSpPr>
            <p:cNvPr id="13324" name="Text Box 5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</a:rPr>
                <a:t>RR format: </a:t>
              </a:r>
              <a:r>
                <a:rPr lang="en-US" sz="1800" b="1">
                  <a:latin typeface="Arial" charset="0"/>
                </a:rPr>
                <a:t>(class, name, value, type, ttl)</a:t>
              </a:r>
              <a:endParaRPr lang="en-US">
                <a:latin typeface="Arial" charset="0"/>
              </a:endParaRPr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21336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</a:rPr>
              <a:t>DB contains tuples called resource records (RRs)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latin typeface="Arial" charset="0"/>
              </a:rPr>
              <a:t>Classes = Internet (IN), Chaosnet (CH),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>
                <a:latin typeface="Arial" charset="0"/>
              </a:rPr>
              <a:t>Each class defines value associated with type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3371850"/>
            <a:ext cx="2028825" cy="5143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smtClean="0">
                <a:solidFill>
                  <a:srgbClr val="FF0000"/>
                </a:solidFill>
              </a:rPr>
              <a:t>FOR IN class: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925513" y="3851275"/>
            <a:ext cx="4265612" cy="2324100"/>
          </a:xfrm>
          <a:noFill/>
        </p:spPr>
        <p:txBody>
          <a:bodyPr/>
          <a:lstStyle/>
          <a:p>
            <a:pPr eaLnBrk="1" hangingPunct="1"/>
            <a:r>
              <a:rPr lang="en-US" sz="1800" smtClean="0"/>
              <a:t>Type=A</a:t>
            </a:r>
          </a:p>
          <a:p>
            <a:pPr lvl="1" eaLnBrk="1" hangingPunct="1"/>
            <a:r>
              <a:rPr lang="en-US" sz="1600" b="1" smtClean="0"/>
              <a:t>name</a:t>
            </a:r>
            <a:r>
              <a:rPr lang="en-US" sz="1600" smtClean="0"/>
              <a:t> is hostname</a:t>
            </a:r>
          </a:p>
          <a:p>
            <a:pPr lvl="1" eaLnBrk="1" hangingPunct="1"/>
            <a:r>
              <a:rPr lang="en-US" sz="1600" b="1" smtClean="0"/>
              <a:t>value</a:t>
            </a:r>
            <a:r>
              <a:rPr lang="en-US" sz="1600" smtClean="0"/>
              <a:t> is IP address</a:t>
            </a:r>
          </a:p>
          <a:p>
            <a:pPr eaLnBrk="1" hangingPunct="1"/>
            <a:r>
              <a:rPr lang="en-US" sz="1800" smtClean="0"/>
              <a:t>Type=NS</a:t>
            </a:r>
          </a:p>
          <a:p>
            <a:pPr lvl="1" eaLnBrk="1" hangingPunct="1"/>
            <a:r>
              <a:rPr lang="en-US" sz="1600" b="1" smtClean="0"/>
              <a:t>name</a:t>
            </a:r>
            <a:r>
              <a:rPr lang="en-US" sz="1600" smtClean="0"/>
              <a:t> is domain (e.g. foo.com)</a:t>
            </a:r>
          </a:p>
          <a:p>
            <a:pPr lvl="1" eaLnBrk="1" hangingPunct="1"/>
            <a:r>
              <a:rPr lang="en-US" sz="1600" b="1" smtClean="0"/>
              <a:t>value</a:t>
            </a:r>
            <a:r>
              <a:rPr lang="en-US" sz="1600" smtClean="0"/>
              <a:t> is name of authoritative name server for this domain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29200" y="3848100"/>
            <a:ext cx="3895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</a:rPr>
              <a:t>Type=CNAME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>
                <a:latin typeface="Arial" charset="0"/>
              </a:rPr>
              <a:t>name</a:t>
            </a:r>
            <a:r>
              <a:rPr lang="en-US" sz="1600">
                <a:latin typeface="Arial" charset="0"/>
              </a:rPr>
              <a:t> is an alias name for some “canonical” (the real) 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>
                <a:latin typeface="Arial" charset="0"/>
              </a:rPr>
              <a:t>value</a:t>
            </a:r>
            <a:r>
              <a:rPr lang="en-US" sz="1600">
                <a:latin typeface="Arial" charset="0"/>
              </a:rPr>
              <a:t> is canonical name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>
                <a:latin typeface="Arial" charset="0"/>
              </a:rPr>
              <a:t>Type=MX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>
                <a:latin typeface="Arial" charset="0"/>
              </a:rPr>
              <a:t>value</a:t>
            </a:r>
            <a:r>
              <a:rPr lang="en-US" sz="1600">
                <a:latin typeface="Arial" charset="0"/>
              </a:rPr>
              <a:t> is hostname of mailserver associated with </a:t>
            </a:r>
            <a:r>
              <a:rPr lang="en-US" sz="1600" b="1">
                <a:latin typeface="Arial" charset="0"/>
              </a:rPr>
              <a:t>name</a:t>
            </a:r>
            <a:endParaRPr lang="en-US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89838" cy="573087"/>
          </a:xfrm>
        </p:spPr>
        <p:txBody>
          <a:bodyPr/>
          <a:lstStyle/>
          <a:p>
            <a:pPr eaLnBrk="1" hangingPunct="1"/>
            <a:r>
              <a:rPr lang="en-US" smtClean="0"/>
              <a:t>Properties of DNS Host Entries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96288" cy="5181600"/>
          </a:xfrm>
        </p:spPr>
        <p:txBody>
          <a:bodyPr/>
          <a:lstStyle/>
          <a:p>
            <a:pPr eaLnBrk="1" hangingPunct="1"/>
            <a:r>
              <a:rPr lang="en-US" smtClean="0"/>
              <a:t>Different kinds of mappings are possible:</a:t>
            </a:r>
          </a:p>
          <a:p>
            <a:pPr lvl="1" eaLnBrk="1" hangingPunct="1"/>
            <a:r>
              <a:rPr lang="en-US" smtClean="0"/>
              <a:t>Simple case: 1-1 mapping between domain name and IP addr:</a:t>
            </a:r>
          </a:p>
          <a:p>
            <a:pPr lvl="2" eaLnBrk="1" hangingPunct="1"/>
            <a:r>
              <a:rPr lang="en-US" smtClean="0">
                <a:latin typeface="Courier New" pitchFamily="49" charset="0"/>
              </a:rPr>
              <a:t>kittyhawk.cmcl.cs.cmu.edu </a:t>
            </a:r>
            <a:r>
              <a:rPr lang="en-US" smtClean="0"/>
              <a:t>maps to </a:t>
            </a:r>
            <a:r>
              <a:rPr lang="en-US" smtClean="0">
                <a:latin typeface="Courier New" pitchFamily="49" charset="0"/>
              </a:rPr>
              <a:t>128.2.194.242</a:t>
            </a:r>
            <a:endParaRPr lang="en-US" smtClean="0"/>
          </a:p>
          <a:p>
            <a:pPr lvl="1" eaLnBrk="1" hangingPunct="1"/>
            <a:r>
              <a:rPr lang="en-US" smtClean="0"/>
              <a:t>Multiple domain names maps to the same IP address:</a:t>
            </a:r>
          </a:p>
          <a:p>
            <a:pPr lvl="2" eaLnBrk="1" hangingPunct="1"/>
            <a:r>
              <a:rPr lang="en-US" smtClean="0">
                <a:latin typeface="Courier New" pitchFamily="49" charset="0"/>
              </a:rPr>
              <a:t>eecs.mit.edu </a:t>
            </a:r>
            <a:r>
              <a:rPr lang="en-US" smtClean="0"/>
              <a:t>and</a:t>
            </a:r>
            <a:r>
              <a:rPr lang="en-US" smtClean="0">
                <a:latin typeface="Courier New" pitchFamily="49" charset="0"/>
              </a:rPr>
              <a:t> cs.mit.edu </a:t>
            </a:r>
            <a:r>
              <a:rPr lang="en-US" smtClean="0"/>
              <a:t>both map to</a:t>
            </a:r>
            <a:r>
              <a:rPr lang="en-US" smtClean="0">
                <a:latin typeface="Courier New" pitchFamily="49" charset="0"/>
              </a:rPr>
              <a:t> 18.62.1.6</a:t>
            </a:r>
          </a:p>
          <a:p>
            <a:pPr lvl="1" eaLnBrk="1" hangingPunct="1"/>
            <a:r>
              <a:rPr lang="en-US" smtClean="0"/>
              <a:t>Single domain name maps to multiple IP addresses:</a:t>
            </a:r>
          </a:p>
          <a:p>
            <a:pPr lvl="2" eaLnBrk="1" hangingPunct="1"/>
            <a:r>
              <a:rPr lang="en-US" smtClean="0">
                <a:latin typeface="Courier New" pitchFamily="49" charset="0"/>
              </a:rPr>
              <a:t>aol.com </a:t>
            </a:r>
            <a:r>
              <a:rPr lang="en-US" smtClean="0"/>
              <a:t>and</a:t>
            </a:r>
            <a:r>
              <a:rPr lang="en-US" smtClean="0">
                <a:latin typeface="Courier New" pitchFamily="49" charset="0"/>
              </a:rPr>
              <a:t> www.aol.com </a:t>
            </a:r>
            <a:r>
              <a:rPr lang="en-US" smtClean="0"/>
              <a:t>map to multiple IP addrs.</a:t>
            </a:r>
          </a:p>
          <a:p>
            <a:pPr lvl="1" eaLnBrk="1" hangingPunct="1"/>
            <a:r>
              <a:rPr lang="en-US" smtClean="0"/>
              <a:t>Some valid domain names don’t map to any IP address:</a:t>
            </a:r>
          </a:p>
          <a:p>
            <a:pPr lvl="2" eaLnBrk="1" hangingPunct="1"/>
            <a:r>
              <a:rPr lang="en-US" smtClean="0"/>
              <a:t>for example: </a:t>
            </a:r>
            <a:r>
              <a:rPr lang="en-US" smtClean="0">
                <a:latin typeface="Courier New" pitchFamily="49" charset="0"/>
              </a:rPr>
              <a:t>cmcl.cs.cmu.edu</a:t>
            </a:r>
          </a:p>
          <a:p>
            <a:pPr lvl="2" eaLnBrk="1" hangingPunct="1"/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Design: Hierarchy Definitions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cmu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5393" name="Text Box 43"/>
          <p:cNvSpPr txBox="1">
            <a:spLocks noChangeArrowheads="1"/>
          </p:cNvSpPr>
          <p:nvPr/>
        </p:nvSpPr>
        <p:spPr bwMode="auto">
          <a:xfrm>
            <a:off x="4648200" y="1524000"/>
            <a:ext cx="4267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>
                <a:latin typeface="Arial" charset="0"/>
              </a:rPr>
              <a:t>Each node in hierarchy stores a list of names that end with same suffix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Suffix = path up tree</a:t>
            </a:r>
          </a:p>
          <a:p>
            <a:pPr marL="231775" indent="-231775">
              <a:buFontTx/>
              <a:buChar char="•"/>
            </a:pPr>
            <a:r>
              <a:rPr lang="en-US">
                <a:latin typeface="Arial" charset="0"/>
              </a:rPr>
              <a:t>E.g., given this tree, where would following be stored: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Fred.com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Fred.edu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Fred.cmu.edu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Fred.cmcl.cs.cmu.edu</a:t>
            </a:r>
          </a:p>
          <a:p>
            <a:pPr marL="682625" lvl="1" indent="-225425">
              <a:buFontTx/>
              <a:buChar char="•"/>
            </a:pPr>
            <a:r>
              <a:rPr lang="en-US">
                <a:latin typeface="Arial" charset="0"/>
              </a:rPr>
              <a:t>Fred.cs.mit.edu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Design: Zone Definitions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4341813" y="28035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ca</a:t>
            </a: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cmu</a:t>
            </a: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257550" y="2730500"/>
            <a:ext cx="11620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6412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6413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6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1371600" y="4800600"/>
            <a:ext cx="1752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124200" y="5029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4864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Single node</a:t>
            </a:r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1981200" y="3810000"/>
            <a:ext cx="1295400" cy="99060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124200" y="4648200"/>
            <a:ext cx="30480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0960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Arial" charset="0"/>
              </a:rPr>
              <a:t>Subtree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457200" y="1524000"/>
            <a:ext cx="4419600" cy="45720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962400" y="5638800"/>
            <a:ext cx="18288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5867400" y="5410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Complete Tree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876800" y="1524000"/>
            <a:ext cx="4191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>
                <a:latin typeface="Arial" charset="0"/>
              </a:rPr>
              <a:t>Zone = contiguous section of name space</a:t>
            </a:r>
          </a:p>
          <a:p>
            <a:pPr marL="682625" lvl="1" indent="-225425">
              <a:buFontTx/>
              <a:buChar char="•"/>
            </a:pPr>
            <a:r>
              <a:rPr lang="en-US" sz="2000">
                <a:latin typeface="Arial" charset="0"/>
              </a:rPr>
              <a:t>E.g., Complete tree, single node or subtree</a:t>
            </a:r>
          </a:p>
          <a:p>
            <a:pPr marL="231775" indent="-231775">
              <a:buFontTx/>
              <a:buChar char="•"/>
            </a:pPr>
            <a:r>
              <a:rPr lang="en-US">
                <a:latin typeface="Arial" charset="0"/>
              </a:rPr>
              <a:t>A zone has an associated set of name servers</a:t>
            </a:r>
          </a:p>
          <a:p>
            <a:pPr marL="682625" lvl="1" indent="-225425">
              <a:buFontTx/>
              <a:buChar char="•"/>
            </a:pPr>
            <a:r>
              <a:rPr lang="en-US" sz="2000">
                <a:latin typeface="Arial" charset="0"/>
              </a:rPr>
              <a:t>Must store list of names and tree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Design: Cont.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Zones are created by convincing owner node to create/delegate a subzone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Records within zone stored multiple redundant name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Primary/master name server updated manually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Secondary/redundant servers updated by zone transfer of name space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mtClean="0"/>
              <a:t>Zone transfer is a bulk transfer of the “configuration” of a DNS server – uses TCP to ensure 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CS.CMU.EDU created by CMU.EDU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Who creates CMU.EDU or .EDU?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DNS: Root Name Servers</a:t>
            </a:r>
            <a:endParaRPr lang="en-US" sz="360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200400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Responsible for “root” zone</a:t>
            </a:r>
          </a:p>
          <a:p>
            <a:pPr eaLnBrk="1" hangingPunct="1"/>
            <a:r>
              <a:rPr lang="en-US" sz="2000" smtClean="0"/>
              <a:t>Approx. 13 root name servers worldwide</a:t>
            </a:r>
          </a:p>
          <a:p>
            <a:pPr lvl="1" eaLnBrk="1" hangingPunct="1"/>
            <a:r>
              <a:rPr lang="en-US" sz="1800" smtClean="0"/>
              <a:t>Currently {a-m}.root-servers.net</a:t>
            </a:r>
          </a:p>
          <a:p>
            <a:pPr eaLnBrk="1" hangingPunct="1"/>
            <a:r>
              <a:rPr lang="en-US" sz="2000" smtClean="0"/>
              <a:t>Local name servers contact root servers when they cannot resolve a name</a:t>
            </a:r>
          </a:p>
          <a:p>
            <a:pPr lvl="1" eaLnBrk="1" hangingPunct="1"/>
            <a:r>
              <a:rPr lang="en-US" sz="1800" smtClean="0"/>
              <a:t>Configured with well-known root servers</a:t>
            </a:r>
          </a:p>
          <a:p>
            <a:pPr lvl="1" eaLnBrk="1" hangingPunct="1"/>
            <a:r>
              <a:rPr lang="en-US" sz="1800" smtClean="0"/>
              <a:t>Newer picture </a:t>
            </a: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smtClean="0">
                <a:sym typeface="Wingdings" pitchFamily="2" charset="2"/>
                <a:hlinkClick r:id="rId3"/>
              </a:rPr>
              <a:t>www.root-servers.org</a:t>
            </a:r>
            <a:r>
              <a:rPr lang="en-US" sz="1800" smtClean="0">
                <a:sym typeface="Wingdings" pitchFamily="2" charset="2"/>
              </a:rPr>
              <a:t> </a:t>
            </a:r>
            <a:endParaRPr lang="en-US" sz="1800" smtClean="0"/>
          </a:p>
          <a:p>
            <a:pPr lvl="1" eaLnBrk="1" hangingPunct="1"/>
            <a:endParaRPr lang="en-US" sz="1800" smtClean="0"/>
          </a:p>
        </p:txBody>
      </p:sp>
      <p:pic>
        <p:nvPicPr>
          <p:cNvPr id="18438" name="Picture 4" descr="root-servers"/>
          <p:cNvPicPr>
            <a:picLocks noChangeAspect="1" noChangeArrowheads="1"/>
          </p:cNvPicPr>
          <p:nvPr/>
        </p:nvPicPr>
        <p:blipFill>
          <a:blip r:embed="rId4"/>
          <a:srcRect r="1865"/>
          <a:stretch>
            <a:fillRect/>
          </a:stretch>
        </p:blipFill>
        <p:spPr bwMode="auto">
          <a:xfrm>
            <a:off x="4495800" y="1743075"/>
            <a:ext cx="4343400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Physical Root Name Servers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90513" y="5903565"/>
            <a:ext cx="8307387" cy="747712"/>
          </a:xfrm>
        </p:spPr>
        <p:txBody>
          <a:bodyPr>
            <a:normAutofit fontScale="62500" lnSpcReduction="20000"/>
          </a:bodyPr>
          <a:lstStyle/>
          <a:p>
            <a:pPr lvl="1" eaLnBrk="1" hangingPunct="1"/>
            <a:r>
              <a:rPr lang="en-US" dirty="0">
                <a:latin typeface="Helvetica" charset="0"/>
              </a:rPr>
              <a:t>Several root servers have multiple physical servers</a:t>
            </a:r>
          </a:p>
          <a:p>
            <a:pPr lvl="1" eaLnBrk="1" hangingPunct="1"/>
            <a:r>
              <a:rPr lang="en-US" dirty="0">
                <a:latin typeface="Helvetica" charset="0"/>
              </a:rPr>
              <a:t>Packets routed to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dirty="0">
                <a:latin typeface="Helvetica" charset="0"/>
              </a:rPr>
              <a:t>nearest</a:t>
            </a:r>
            <a:r>
              <a:rPr lang="ja-JP" altLang="en-US" dirty="0">
                <a:latin typeface="Helvetica" charset="0"/>
              </a:rPr>
              <a:t>”</a:t>
            </a:r>
            <a:r>
              <a:rPr lang="en-US" dirty="0">
                <a:latin typeface="Helvetica" charset="0"/>
              </a:rPr>
              <a:t> server by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dirty="0" err="1">
                <a:latin typeface="Helvetica" charset="0"/>
              </a:rPr>
              <a:t>Anycast</a:t>
            </a:r>
            <a:r>
              <a:rPr lang="ja-JP" altLang="en-US" dirty="0">
                <a:latin typeface="Helvetica" charset="0"/>
              </a:rPr>
              <a:t>”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protocol</a:t>
            </a:r>
          </a:p>
          <a:p>
            <a:pPr lvl="1" eaLnBrk="1" hangingPunct="1"/>
            <a:r>
              <a:rPr lang="en-US" dirty="0" smtClean="0">
                <a:latin typeface="Helvetica" charset="0"/>
              </a:rPr>
              <a:t>346 servers total</a:t>
            </a:r>
            <a:endParaRPr lang="en-US" dirty="0">
              <a:latin typeface="Helvetica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95400"/>
            <a:ext cx="74295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Servers/Resolvers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host has a resolver</a:t>
            </a:r>
          </a:p>
          <a:p>
            <a:pPr lvl="1" eaLnBrk="1" hangingPunct="1"/>
            <a:r>
              <a:rPr lang="en-US" smtClean="0"/>
              <a:t>Typically a library that applications can link to</a:t>
            </a:r>
          </a:p>
          <a:p>
            <a:pPr lvl="1" eaLnBrk="1" hangingPunct="1"/>
            <a:r>
              <a:rPr lang="en-US" smtClean="0"/>
              <a:t>Local name servers hand-configured (e.g. /etc/resolv.conf)</a:t>
            </a:r>
          </a:p>
          <a:p>
            <a:pPr eaLnBrk="1" hangingPunct="1"/>
            <a:r>
              <a:rPr lang="en-US" smtClean="0"/>
              <a:t>Name servers</a:t>
            </a:r>
          </a:p>
          <a:p>
            <a:pPr lvl="1" eaLnBrk="1" hangingPunct="1"/>
            <a:r>
              <a:rPr lang="en-US" smtClean="0"/>
              <a:t>Either responsible for some zone or…</a:t>
            </a:r>
          </a:p>
          <a:p>
            <a:pPr lvl="1" eaLnBrk="1" hangingPunct="1"/>
            <a:r>
              <a:rPr lang="en-US" smtClean="0"/>
              <a:t>Local servers</a:t>
            </a:r>
          </a:p>
          <a:p>
            <a:pPr marL="1143000" lvl="2" eaLnBrk="1" hangingPunct="1"/>
            <a:r>
              <a:rPr lang="en-US" smtClean="0"/>
              <a:t>Do lookup of distant host names for local hosts</a:t>
            </a:r>
          </a:p>
          <a:p>
            <a:pPr marL="1143000" lvl="2" eaLnBrk="1" hangingPunct="1"/>
            <a:r>
              <a:rPr lang="en-US" smtClean="0"/>
              <a:t>Typically answer queries about local zone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Resolution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0508" name="Line 15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16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17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0511" name="Text Box 18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21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nimBg="1"/>
      <p:bldP spid="238601" grpId="0"/>
      <p:bldP spid="238602" grpId="0" animBg="1"/>
      <p:bldP spid="238603" grpId="0"/>
      <p:bldP spid="238604" grpId="0" animBg="1"/>
      <p:bldP spid="2386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Resolution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Steps for resolving </a:t>
            </a:r>
            <a:r>
              <a:rPr lang="en-US" sz="2400" dirty="0" err="1" smtClean="0"/>
              <a:t>www.cmu.edu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Application calls </a:t>
            </a:r>
            <a:r>
              <a:rPr lang="en-US" sz="2000" dirty="0" err="1" smtClean="0"/>
              <a:t>gethostbyname</a:t>
            </a:r>
            <a:r>
              <a:rPr lang="en-US" sz="2000" dirty="0" smtClean="0"/>
              <a:t>() (RESOLVER)</a:t>
            </a:r>
          </a:p>
          <a:p>
            <a:pPr lvl="1" eaLnBrk="1" hangingPunct="1"/>
            <a:r>
              <a:rPr lang="en-US" sz="2000" dirty="0" smtClean="0"/>
              <a:t>Resolver contacts local name server 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queries root server (S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for (</a:t>
            </a:r>
            <a:r>
              <a:rPr lang="en-US" sz="2000" dirty="0" smtClean="0">
                <a:hlinkClick r:id="rId3"/>
              </a:rPr>
              <a:t>www.cmu.edu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returns NS record for </a:t>
            </a:r>
            <a:r>
              <a:rPr lang="en-US" sz="2000" dirty="0" err="1" smtClean="0"/>
              <a:t>cmu.edu</a:t>
            </a:r>
            <a:r>
              <a:rPr lang="en-US" sz="2000" dirty="0" smtClean="0"/>
              <a:t> (S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What about A record for 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?</a:t>
            </a:r>
          </a:p>
          <a:p>
            <a:pPr marL="1143000" lvl="2" eaLnBrk="1" hangingPunct="1"/>
            <a:r>
              <a:rPr lang="en-US" sz="1800" dirty="0" smtClean="0"/>
              <a:t>This is what the additional information section is for (PREFETCHING)</a:t>
            </a:r>
          </a:p>
          <a:p>
            <a:pPr lvl="1" eaLnBrk="1" hangingPunct="1"/>
            <a:r>
              <a:rPr lang="en-US" sz="2000" dirty="0" smtClean="0"/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queries 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for </a:t>
            </a:r>
            <a:r>
              <a:rPr lang="en-US" sz="2000" dirty="0" smtClean="0">
                <a:hlinkClick r:id="rId3"/>
              </a:rPr>
              <a:t>www.cmu.edu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returns A record for </a:t>
            </a:r>
            <a:r>
              <a:rPr lang="en-US" sz="2000" dirty="0" smtClean="0">
                <a:hlinkClick r:id="rId3"/>
              </a:rPr>
              <a:t>www.cmu.edu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DNS Design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DNS </a:t>
            </a:r>
            <a:r>
              <a:rPr lang="en-US" dirty="0" smtClean="0"/>
              <a:t>Today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Content Distribution Networks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Lookup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3267075" cy="503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Recursive query:</a:t>
            </a: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Server goes out and searches for more info (recursive)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Only returns final answer or “not found”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Iterative query:</a:t>
            </a:r>
            <a:endParaRPr lang="en-US" sz="1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Server responds with as much as it knows (iterative)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“I don’t know this name, but ask this server”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Workload impact on choice?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Local server typically does recursive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Root/distant server does iterative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87875" y="51181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1181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805238" y="5691188"/>
            <a:ext cx="1746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requesting host</a:t>
            </a:r>
            <a:endParaRPr lang="en-US">
              <a:latin typeface="Arial" charset="0"/>
            </a:endParaRPr>
          </a:p>
          <a:p>
            <a:pPr algn="ctr" eaLnBrk="0" hangingPunct="0"/>
            <a:r>
              <a:rPr lang="en-US" sz="1600" b="1">
                <a:latin typeface="Arial" charset="0"/>
              </a:rPr>
              <a:t>surf.eurecom.fr</a:t>
            </a:r>
            <a:endParaRPr lang="en-US" sz="1600">
              <a:latin typeface="Arial" charset="0"/>
            </a:endParaRP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7305675" y="57912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gaia.cs.umass.edu</a:t>
            </a:r>
            <a:endParaRPr lang="en-US" sz="1400">
              <a:latin typeface="Arial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550025" y="55626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55626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8"/>
          <p:cNvGrpSpPr>
            <a:grpSpLocks/>
          </p:cNvGrpSpPr>
          <p:nvPr/>
        </p:nvGrpSpPr>
        <p:grpSpPr bwMode="auto">
          <a:xfrm>
            <a:off x="4835525" y="3043238"/>
            <a:ext cx="369888" cy="657225"/>
            <a:chOff x="4180" y="783"/>
            <a:chExt cx="150" cy="307"/>
          </a:xfrm>
        </p:grpSpPr>
        <p:sp>
          <p:nvSpPr>
            <p:cNvPr id="1089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5532438" y="1538288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root name server</a:t>
            </a:r>
            <a:endParaRPr lang="en-US" sz="1600">
              <a:latin typeface="Arial" charset="0"/>
            </a:endParaRPr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 flipH="1" flipV="1">
            <a:off x="4884738" y="3730625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9"/>
          <p:cNvSpPr>
            <a:spLocks noChangeShapeType="1"/>
          </p:cNvSpPr>
          <p:nvPr/>
        </p:nvSpPr>
        <p:spPr bwMode="auto">
          <a:xfrm flipV="1">
            <a:off x="5005388" y="2057400"/>
            <a:ext cx="1166812" cy="949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20"/>
          <p:cNvSpPr>
            <a:spLocks noChangeShapeType="1"/>
          </p:cNvSpPr>
          <p:nvPr/>
        </p:nvSpPr>
        <p:spPr bwMode="auto">
          <a:xfrm flipV="1">
            <a:off x="5284788" y="3197225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 flipH="1" flipV="1">
            <a:off x="5284788" y="3368675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 flipH="1">
            <a:off x="5214938" y="2286000"/>
            <a:ext cx="957262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23"/>
          <p:cNvSpPr>
            <a:spLocks noChangeShapeType="1"/>
          </p:cNvSpPr>
          <p:nvPr/>
        </p:nvSpPr>
        <p:spPr bwMode="auto">
          <a:xfrm>
            <a:off x="5075238" y="3759200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24"/>
          <p:cNvGrpSpPr>
            <a:grpSpLocks/>
          </p:cNvGrpSpPr>
          <p:nvPr/>
        </p:nvGrpSpPr>
        <p:grpSpPr bwMode="auto">
          <a:xfrm>
            <a:off x="3733800" y="3871913"/>
            <a:ext cx="1987550" cy="611187"/>
            <a:chOff x="2803" y="2129"/>
            <a:chExt cx="1252" cy="385"/>
          </a:xfrm>
        </p:grpSpPr>
        <p:sp>
          <p:nvSpPr>
            <p:cNvPr id="108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Text Box 26"/>
            <p:cNvSpPr txBox="1">
              <a:spLocks noChangeArrowheads="1"/>
            </p:cNvSpPr>
            <p:nvPr/>
          </p:nvSpPr>
          <p:spPr bwMode="auto">
            <a:xfrm>
              <a:off x="2803" y="2129"/>
              <a:ext cx="125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local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dns.eurecom.fr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4595813" y="4586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4" name="Text Box 28"/>
          <p:cNvSpPr txBox="1">
            <a:spLocks noChangeArrowheads="1"/>
          </p:cNvSpPr>
          <p:nvPr/>
        </p:nvSpPr>
        <p:spPr bwMode="auto">
          <a:xfrm>
            <a:off x="5715000" y="190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410200" y="2743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5891213" y="2900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7" name="Text Box 31"/>
          <p:cNvSpPr txBox="1">
            <a:spLocks noChangeArrowheads="1"/>
          </p:cNvSpPr>
          <p:nvPr/>
        </p:nvSpPr>
        <p:spPr bwMode="auto">
          <a:xfrm>
            <a:off x="6462713" y="440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8" name="Text Box 32"/>
          <p:cNvSpPr txBox="1">
            <a:spLocks noChangeArrowheads="1"/>
          </p:cNvSpPr>
          <p:nvPr/>
        </p:nvSpPr>
        <p:spPr bwMode="auto">
          <a:xfrm>
            <a:off x="7110413" y="441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grpSp>
        <p:nvGrpSpPr>
          <p:cNvPr id="1049" name="Group 33"/>
          <p:cNvGrpSpPr>
            <a:grpSpLocks/>
          </p:cNvGrpSpPr>
          <p:nvPr/>
        </p:nvGrpSpPr>
        <p:grpSpPr bwMode="auto">
          <a:xfrm>
            <a:off x="6259513" y="1857375"/>
            <a:ext cx="369887" cy="657225"/>
            <a:chOff x="4180" y="783"/>
            <a:chExt cx="150" cy="307"/>
          </a:xfrm>
        </p:grpSpPr>
        <p:sp>
          <p:nvSpPr>
            <p:cNvPr id="1079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42"/>
          <p:cNvGrpSpPr>
            <a:grpSpLocks/>
          </p:cNvGrpSpPr>
          <p:nvPr/>
        </p:nvGrpSpPr>
        <p:grpSpPr bwMode="auto">
          <a:xfrm>
            <a:off x="6778625" y="3052763"/>
            <a:ext cx="369888" cy="657225"/>
            <a:chOff x="4180" y="783"/>
            <a:chExt cx="150" cy="307"/>
          </a:xfrm>
        </p:grpSpPr>
        <p:sp>
          <p:nvSpPr>
            <p:cNvPr id="1071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51"/>
          <p:cNvGrpSpPr>
            <a:grpSpLocks/>
          </p:cNvGrpSpPr>
          <p:nvPr/>
        </p:nvGrpSpPr>
        <p:grpSpPr bwMode="auto">
          <a:xfrm>
            <a:off x="6759575" y="4672013"/>
            <a:ext cx="369888" cy="657225"/>
            <a:chOff x="4180" y="783"/>
            <a:chExt cx="150" cy="307"/>
          </a:xfrm>
        </p:grpSpPr>
        <p:sp>
          <p:nvSpPr>
            <p:cNvPr id="1063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Text Box 60"/>
          <p:cNvSpPr txBox="1">
            <a:spLocks noChangeArrowheads="1"/>
          </p:cNvSpPr>
          <p:nvPr/>
        </p:nvSpPr>
        <p:spPr bwMode="auto">
          <a:xfrm>
            <a:off x="7162800" y="4543425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authoritative name server</a:t>
            </a:r>
            <a:endParaRPr lang="en-US" sz="2000">
              <a:latin typeface="Arial" charset="0"/>
            </a:endParaRPr>
          </a:p>
          <a:p>
            <a:pPr algn="ctr" eaLnBrk="0" hangingPunct="0"/>
            <a:r>
              <a:rPr lang="en-US" sz="1400" b="1">
                <a:latin typeface="Arial" charset="0"/>
              </a:rPr>
              <a:t>dns.cs.umass.edu</a:t>
            </a:r>
            <a:endParaRPr lang="en-US" sz="1400">
              <a:latin typeface="Arial" charset="0"/>
            </a:endParaRPr>
          </a:p>
        </p:txBody>
      </p:sp>
      <p:sp>
        <p:nvSpPr>
          <p:cNvPr id="1053" name="Line 61"/>
          <p:cNvSpPr>
            <a:spLocks noChangeShapeType="1"/>
          </p:cNvSpPr>
          <p:nvPr/>
        </p:nvSpPr>
        <p:spPr bwMode="auto">
          <a:xfrm>
            <a:off x="6865938" y="3759200"/>
            <a:ext cx="9525" cy="92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62"/>
          <p:cNvSpPr>
            <a:spLocks noChangeShapeType="1"/>
          </p:cNvSpPr>
          <p:nvPr/>
        </p:nvSpPr>
        <p:spPr bwMode="auto">
          <a:xfrm flipH="1" flipV="1">
            <a:off x="7056438" y="3768725"/>
            <a:ext cx="0" cy="866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" name="Group 63"/>
          <p:cNvGrpSpPr>
            <a:grpSpLocks/>
          </p:cNvGrpSpPr>
          <p:nvPr/>
        </p:nvGrpSpPr>
        <p:grpSpPr bwMode="auto">
          <a:xfrm>
            <a:off x="5949950" y="3895725"/>
            <a:ext cx="2489200" cy="581025"/>
            <a:chOff x="4157" y="2144"/>
            <a:chExt cx="1568" cy="366"/>
          </a:xfrm>
        </p:grpSpPr>
        <p:sp>
          <p:nvSpPr>
            <p:cNvPr id="1061" name="Rectangle 64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Text Box 65"/>
            <p:cNvSpPr txBox="1">
              <a:spLocks noChangeArrowheads="1"/>
            </p:cNvSpPr>
            <p:nvPr/>
          </p:nvSpPr>
          <p:spPr bwMode="auto">
            <a:xfrm>
              <a:off x="4157" y="2144"/>
              <a:ext cx="15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intermediate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dns.umass.edu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56" name="Text Box 66"/>
          <p:cNvSpPr txBox="1">
            <a:spLocks noChangeArrowheads="1"/>
          </p:cNvSpPr>
          <p:nvPr/>
        </p:nvSpPr>
        <p:spPr bwMode="auto">
          <a:xfrm>
            <a:off x="5929313" y="3414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  <p:sp>
        <p:nvSpPr>
          <p:cNvPr id="1057" name="Text Box 67"/>
          <p:cNvSpPr txBox="1">
            <a:spLocks noChangeArrowheads="1"/>
          </p:cNvSpPr>
          <p:nvPr/>
        </p:nvSpPr>
        <p:spPr bwMode="auto">
          <a:xfrm>
            <a:off x="5148263" y="4605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58" name="Freeform 68"/>
          <p:cNvSpPr>
            <a:spLocks/>
          </p:cNvSpPr>
          <p:nvPr/>
        </p:nvSpPr>
        <p:spPr bwMode="auto">
          <a:xfrm>
            <a:off x="5434013" y="2311400"/>
            <a:ext cx="1500187" cy="266700"/>
          </a:xfrm>
          <a:custGeom>
            <a:avLst/>
            <a:gdLst>
              <a:gd name="T0" fmla="*/ 304 w 638"/>
              <a:gd name="T1" fmla="*/ 108 h 168"/>
              <a:gd name="T2" fmla="*/ 284 w 638"/>
              <a:gd name="T3" fmla="*/ 30 h 168"/>
              <a:gd name="T4" fmla="*/ 54 w 638"/>
              <a:gd name="T5" fmla="*/ 26 h 168"/>
              <a:gd name="T6" fmla="*/ 54 w 638"/>
              <a:gd name="T7" fmla="*/ 152 h 168"/>
              <a:gd name="T8" fmla="*/ 240 w 638"/>
              <a:gd name="T9" fmla="*/ 164 h 168"/>
              <a:gd name="T10" fmla="*/ 306 w 638"/>
              <a:gd name="T11" fmla="*/ 118 h 168"/>
              <a:gd name="T12" fmla="*/ 638 w 638"/>
              <a:gd name="T13" fmla="*/ 36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8"/>
              <a:gd name="T22" fmla="*/ 0 h 168"/>
              <a:gd name="T23" fmla="*/ 638 w 638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8" h="168">
                <a:moveTo>
                  <a:pt x="304" y="108"/>
                </a:moveTo>
                <a:cubicBezTo>
                  <a:pt x="332" y="42"/>
                  <a:pt x="308" y="46"/>
                  <a:pt x="284" y="30"/>
                </a:cubicBezTo>
                <a:cubicBezTo>
                  <a:pt x="260" y="14"/>
                  <a:pt x="83" y="0"/>
                  <a:pt x="54" y="26"/>
                </a:cubicBezTo>
                <a:cubicBezTo>
                  <a:pt x="25" y="52"/>
                  <a:pt x="0" y="144"/>
                  <a:pt x="54" y="152"/>
                </a:cubicBezTo>
                <a:cubicBezTo>
                  <a:pt x="108" y="160"/>
                  <a:pt x="215" y="168"/>
                  <a:pt x="240" y="164"/>
                </a:cubicBezTo>
                <a:cubicBezTo>
                  <a:pt x="265" y="160"/>
                  <a:pt x="292" y="134"/>
                  <a:pt x="306" y="118"/>
                </a:cubicBezTo>
                <a:cubicBezTo>
                  <a:pt x="320" y="102"/>
                  <a:pt x="586" y="36"/>
                  <a:pt x="638" y="3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Text Box 69"/>
          <p:cNvSpPr txBox="1">
            <a:spLocks noChangeArrowheads="1"/>
          </p:cNvSpPr>
          <p:nvPr/>
        </p:nvSpPr>
        <p:spPr bwMode="auto">
          <a:xfrm>
            <a:off x="6934200" y="22098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iterated query</a:t>
            </a:r>
            <a:endParaRPr lang="en-US" sz="160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Workload and Caching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Are all servers/names likely to be equally popular?</a:t>
            </a:r>
          </a:p>
          <a:p>
            <a:pPr lvl="1" eaLnBrk="1" hangingPunct="1"/>
            <a:r>
              <a:rPr lang="en-US" sz="2000" smtClean="0"/>
              <a:t>Why might this be a problem? How can we solve this problem?</a:t>
            </a:r>
          </a:p>
          <a:p>
            <a:pPr eaLnBrk="1" hangingPunct="1"/>
            <a:r>
              <a:rPr lang="en-US" sz="2400" smtClean="0"/>
              <a:t>DNS responses are cached </a:t>
            </a:r>
          </a:p>
          <a:p>
            <a:pPr lvl="1" eaLnBrk="1" hangingPunct="1"/>
            <a:r>
              <a:rPr lang="en-US" sz="2000" smtClean="0"/>
              <a:t>Quick response for repeated translations</a:t>
            </a:r>
          </a:p>
          <a:p>
            <a:pPr lvl="1" eaLnBrk="1" hangingPunct="1"/>
            <a:r>
              <a:rPr lang="en-US" sz="2000" smtClean="0"/>
              <a:t>Other queries may reuse some parts of lookup</a:t>
            </a:r>
          </a:p>
          <a:p>
            <a:pPr marL="1143000" lvl="2" eaLnBrk="1" hangingPunct="1"/>
            <a:r>
              <a:rPr lang="en-US" sz="1800" smtClean="0"/>
              <a:t>NS records for domains </a:t>
            </a:r>
          </a:p>
          <a:p>
            <a:pPr eaLnBrk="1" hangingPunct="1"/>
            <a:r>
              <a:rPr lang="en-US" sz="2400" smtClean="0"/>
              <a:t>DNS negative queries are cached</a:t>
            </a:r>
          </a:p>
          <a:p>
            <a:pPr lvl="1" eaLnBrk="1" hangingPunct="1"/>
            <a:r>
              <a:rPr lang="en-US" sz="2000" smtClean="0"/>
              <a:t>Don’t have to repeat past mistakes</a:t>
            </a:r>
          </a:p>
          <a:p>
            <a:pPr lvl="1" eaLnBrk="1" hangingPunct="1"/>
            <a:r>
              <a:rPr lang="en-US" sz="2000" smtClean="0"/>
              <a:t>E.g. misspellings, search strings in resolv.conf</a:t>
            </a:r>
          </a:p>
          <a:p>
            <a:pPr eaLnBrk="1" hangingPunct="1"/>
            <a:r>
              <a:rPr lang="en-US" sz="2400" smtClean="0"/>
              <a:t>Cached data periodically times out</a:t>
            </a:r>
          </a:p>
          <a:p>
            <a:pPr lvl="1" eaLnBrk="1" hangingPunct="1"/>
            <a:r>
              <a:rPr lang="en-US" sz="2000" smtClean="0"/>
              <a:t>Lifetime (TTL) of data controlled by owner of data</a:t>
            </a:r>
          </a:p>
          <a:p>
            <a:pPr lvl="1" eaLnBrk="1" hangingPunct="1"/>
            <a:r>
              <a:rPr lang="en-US" sz="2000" smtClean="0"/>
              <a:t>TTL passed with every record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Resolution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3569" name="Group 15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3580" name="Line 16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3583" name="Text Box 19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23570" name="Group 20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23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23571" name="Group 24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3574" name="Line 25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6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27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Subsequent Lookup Example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33400" y="1600200"/>
            <a:ext cx="8382000" cy="472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2286000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6884988" y="2422525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6938963" y="3740150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6977063" y="4646613"/>
            <a:ext cx="14811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1392238" y="2900363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3557588" y="3927475"/>
            <a:ext cx="2540000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H="1" flipV="1">
            <a:off x="3487738" y="4010025"/>
            <a:ext cx="2551112" cy="129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 rot="1670163">
            <a:off x="4392613" y="4829175"/>
            <a:ext cx="11287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ftp=IPaddr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 rot="1670163">
            <a:off x="4384675" y="4267200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 animBg="1"/>
      <p:bldP spid="177169" grpId="0" animBg="1"/>
      <p:bldP spid="177170" grpId="0"/>
      <p:bldP spid="1771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DNS servers are replicated</a:t>
            </a:r>
          </a:p>
          <a:p>
            <a:pPr lvl="1" eaLnBrk="1" hangingPunct="1"/>
            <a:r>
              <a:rPr lang="en-US" sz="2000" smtClean="0"/>
              <a:t>Name service available if </a:t>
            </a:r>
            <a:r>
              <a:rPr lang="en-US" sz="2000" smtClean="0">
                <a:cs typeface="Arial" charset="0"/>
                <a:sym typeface="Math B" pitchFamily="2" charset="2"/>
              </a:rPr>
              <a:t>≥</a:t>
            </a:r>
            <a:r>
              <a:rPr lang="en-US" sz="2000" smtClean="0"/>
              <a:t> one replica is up</a:t>
            </a:r>
          </a:p>
          <a:p>
            <a:pPr lvl="1" eaLnBrk="1" hangingPunct="1"/>
            <a:r>
              <a:rPr lang="en-US" sz="2000" smtClean="0"/>
              <a:t>Queries can be load balanced between replicas</a:t>
            </a:r>
          </a:p>
          <a:p>
            <a:pPr eaLnBrk="1" hangingPunct="1"/>
            <a:r>
              <a:rPr lang="en-US" sz="2400" smtClean="0"/>
              <a:t>UDP used for queries</a:t>
            </a:r>
          </a:p>
          <a:p>
            <a:pPr lvl="1" eaLnBrk="1" hangingPunct="1"/>
            <a:r>
              <a:rPr lang="en-US" sz="2000" smtClean="0"/>
              <a:t>Need reliability </a:t>
            </a:r>
            <a:r>
              <a:rPr lang="en-US" sz="2000" smtClean="0">
                <a:sym typeface="Wingdings" pitchFamily="2" charset="2"/>
              </a:rPr>
              <a:t> must implement this on top of UDP!</a:t>
            </a:r>
            <a:endParaRPr lang="en-US" sz="2000" smtClean="0"/>
          </a:p>
          <a:p>
            <a:pPr lvl="1" eaLnBrk="1" hangingPunct="1"/>
            <a:r>
              <a:rPr lang="en-US" sz="2000" smtClean="0"/>
              <a:t>Why not just use TCP?</a:t>
            </a:r>
          </a:p>
          <a:p>
            <a:pPr eaLnBrk="1" hangingPunct="1"/>
            <a:r>
              <a:rPr lang="en-US" sz="2400" smtClean="0"/>
              <a:t>Try alternate servers on timeout</a:t>
            </a:r>
          </a:p>
          <a:p>
            <a:pPr lvl="1" eaLnBrk="1" hangingPunct="1"/>
            <a:r>
              <a:rPr lang="en-US" sz="2000" smtClean="0"/>
              <a:t>Exponential backoff when retrying same server</a:t>
            </a:r>
          </a:p>
          <a:p>
            <a:pPr eaLnBrk="1" hangingPunct="1"/>
            <a:r>
              <a:rPr lang="en-US" sz="2400" smtClean="0"/>
              <a:t>Same identifier for all queries</a:t>
            </a:r>
          </a:p>
          <a:p>
            <a:pPr lvl="1" eaLnBrk="1" hangingPunct="1"/>
            <a:r>
              <a:rPr lang="en-US" sz="2000" smtClean="0"/>
              <a:t>Don’t care which server responds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533400" y="1447800"/>
            <a:ext cx="3352800" cy="525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Reverse DNS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49704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Given IP address, find its name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Maintain separate hierarchy based on IP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Write 128.2.194.242 as 242.194.2.128.in-addr.arpa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Why is the address reversed?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Managing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Authority manages IP addresses assigned to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E.g., CMU manages name space 128.2.in-addr.arpa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26631" name="Group 27"/>
          <p:cNvGrpSpPr>
            <a:grpSpLocks/>
          </p:cNvGrpSpPr>
          <p:nvPr/>
        </p:nvGrpSpPr>
        <p:grpSpPr bwMode="auto">
          <a:xfrm>
            <a:off x="533400" y="1447800"/>
            <a:ext cx="3352800" cy="5216525"/>
            <a:chOff x="63" y="712"/>
            <a:chExt cx="2112" cy="3286"/>
          </a:xfrm>
        </p:grpSpPr>
        <p:sp>
          <p:nvSpPr>
            <p:cNvPr id="26633" name="Text Box 4"/>
            <p:cNvSpPr txBox="1">
              <a:spLocks noChangeArrowheads="1"/>
            </p:cNvSpPr>
            <p:nvPr/>
          </p:nvSpPr>
          <p:spPr bwMode="auto">
            <a:xfrm>
              <a:off x="1176" y="1295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edu</a:t>
              </a:r>
            </a:p>
          </p:txBody>
        </p:sp>
        <p:sp>
          <p:nvSpPr>
            <p:cNvPr id="26634" name="Line 5"/>
            <p:cNvSpPr>
              <a:spLocks noChangeShapeType="1"/>
            </p:cNvSpPr>
            <p:nvPr/>
          </p:nvSpPr>
          <p:spPr bwMode="auto">
            <a:xfrm flipV="1">
              <a:off x="1412" y="922"/>
              <a:ext cx="259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1152" y="1880"/>
              <a:ext cx="37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cmu</a:t>
              </a:r>
            </a:p>
          </p:txBody>
        </p:sp>
        <p:sp>
          <p:nvSpPr>
            <p:cNvPr id="26636" name="Line 7"/>
            <p:cNvSpPr>
              <a:spLocks noChangeShapeType="1"/>
            </p:cNvSpPr>
            <p:nvPr/>
          </p:nvSpPr>
          <p:spPr bwMode="auto">
            <a:xfrm>
              <a:off x="1364" y="1507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7" name="Text Box 8"/>
            <p:cNvSpPr txBox="1">
              <a:spLocks noChangeArrowheads="1"/>
            </p:cNvSpPr>
            <p:nvPr/>
          </p:nvSpPr>
          <p:spPr bwMode="auto">
            <a:xfrm>
              <a:off x="750" y="2465"/>
              <a:ext cx="25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cs</a:t>
              </a:r>
            </a:p>
          </p:txBody>
        </p:sp>
        <p:sp>
          <p:nvSpPr>
            <p:cNvPr id="26638" name="Text Box 9"/>
            <p:cNvSpPr txBox="1">
              <a:spLocks noChangeArrowheads="1"/>
            </p:cNvSpPr>
            <p:nvPr/>
          </p:nvSpPr>
          <p:spPr bwMode="auto">
            <a:xfrm>
              <a:off x="892" y="3652"/>
              <a:ext cx="829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kittyhawk</a:t>
              </a:r>
            </a:p>
            <a:p>
              <a:pPr algn="ctr" defTabSz="912813" eaLnBrk="0" hangingPunct="0"/>
              <a:r>
                <a:rPr lang="en-US" sz="1400" b="1">
                  <a:latin typeface="Helvetica" pitchFamily="34" charset="0"/>
                </a:rPr>
                <a:t>128.2.194.242</a:t>
              </a: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 flipV="1">
              <a:off x="929" y="2092"/>
              <a:ext cx="435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1104" y="3072"/>
              <a:ext cx="4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cmcl</a:t>
              </a: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1295" y="3284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1206" y="712"/>
              <a:ext cx="96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 i="1">
                  <a:latin typeface="Helvetica" pitchFamily="34" charset="0"/>
                </a:rPr>
                <a:t>unnamed root</a:t>
              </a: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925" y="2677"/>
              <a:ext cx="373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342" y="1296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arpa</a:t>
              </a:r>
            </a:p>
          </p:txBody>
        </p:sp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 flipV="1">
              <a:off x="576" y="912"/>
              <a:ext cx="1095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17"/>
            <p:cNvSpPr txBox="1">
              <a:spLocks noChangeArrowheads="1"/>
            </p:cNvSpPr>
            <p:nvPr/>
          </p:nvSpPr>
          <p:spPr bwMode="auto">
            <a:xfrm>
              <a:off x="63" y="1872"/>
              <a:ext cx="55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in-addr</a:t>
              </a:r>
            </a:p>
          </p:txBody>
        </p:sp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 flipV="1">
              <a:off x="384" y="1488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>
              <a:off x="336" y="2112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9" name="Rectangle 20"/>
            <p:cNvSpPr>
              <a:spLocks noChangeArrowheads="1"/>
            </p:cNvSpPr>
            <p:nvPr/>
          </p:nvSpPr>
          <p:spPr bwMode="auto">
            <a:xfrm>
              <a:off x="192" y="2496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128</a:t>
              </a:r>
            </a:p>
          </p:txBody>
        </p:sp>
        <p:sp>
          <p:nvSpPr>
            <p:cNvPr id="26650" name="Rectangle 21"/>
            <p:cNvSpPr>
              <a:spLocks noChangeArrowheads="1"/>
            </p:cNvSpPr>
            <p:nvPr/>
          </p:nvSpPr>
          <p:spPr bwMode="auto">
            <a:xfrm>
              <a:off x="192" y="292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</a:t>
              </a:r>
            </a:p>
          </p:txBody>
        </p:sp>
        <p:sp>
          <p:nvSpPr>
            <p:cNvPr id="26651" name="Rectangle 22"/>
            <p:cNvSpPr>
              <a:spLocks noChangeArrowheads="1"/>
            </p:cNvSpPr>
            <p:nvPr/>
          </p:nvSpPr>
          <p:spPr bwMode="auto">
            <a:xfrm>
              <a:off x="240" y="3312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194</a:t>
              </a:r>
            </a:p>
          </p:txBody>
        </p:sp>
        <p:sp>
          <p:nvSpPr>
            <p:cNvPr id="26652" name="Rectangle 23"/>
            <p:cNvSpPr>
              <a:spLocks noChangeArrowheads="1"/>
            </p:cNvSpPr>
            <p:nvPr/>
          </p:nvSpPr>
          <p:spPr bwMode="auto">
            <a:xfrm>
              <a:off x="192" y="3744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242</a:t>
              </a:r>
            </a:p>
          </p:txBody>
        </p:sp>
        <p:sp>
          <p:nvSpPr>
            <p:cNvPr id="26653" name="Line 24"/>
            <p:cNvSpPr>
              <a:spLocks noChangeShapeType="1"/>
            </p:cNvSpPr>
            <p:nvPr/>
          </p:nvSpPr>
          <p:spPr bwMode="auto">
            <a:xfrm>
              <a:off x="336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4" name="Line 25"/>
            <p:cNvSpPr>
              <a:spLocks noChangeShapeType="1"/>
            </p:cNvSpPr>
            <p:nvPr/>
          </p:nvSpPr>
          <p:spPr bwMode="auto">
            <a:xfrm>
              <a:off x="336" y="312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Line 26"/>
            <p:cNvSpPr>
              <a:spLocks noChangeShapeType="1"/>
            </p:cNvSpPr>
            <p:nvPr/>
          </p:nvSpPr>
          <p:spPr bwMode="auto">
            <a:xfrm>
              <a:off x="336" y="350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.arpa Name Server Hierarchy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5181600"/>
            <a:ext cx="5818188" cy="1236663"/>
          </a:xfrm>
        </p:spPr>
        <p:txBody>
          <a:bodyPr/>
          <a:lstStyle/>
          <a:p>
            <a:pPr eaLnBrk="1" hangingPunct="1"/>
            <a:r>
              <a:rPr lang="en-US" sz="2400" smtClean="0"/>
              <a:t>At each level of hierarchy, have group of servers that are authorized to handle that region of hierarchy</a:t>
            </a:r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2200275" y="2070100"/>
            <a:ext cx="1052513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479675" y="2662238"/>
            <a:ext cx="522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128</a:t>
            </a: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2841625" y="207010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2581275" y="3590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2</a:t>
            </a: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2765425" y="299878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1735138" y="4519613"/>
            <a:ext cx="5222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194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H="1">
            <a:off x="1333500" y="4856163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752475" y="5470525"/>
            <a:ext cx="13160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kittyhawk</a:t>
            </a:r>
          </a:p>
          <a:p>
            <a:pPr algn="ctr" defTabSz="912813" eaLnBrk="0" hangingPunct="0"/>
            <a:r>
              <a:rPr lang="en-US" sz="1400" b="1">
                <a:latin typeface="Helvetica" pitchFamily="34" charset="0"/>
              </a:rPr>
              <a:t>128.2.194.242</a:t>
            </a:r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V="1">
            <a:off x="2074863" y="2971800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2768600" y="2971800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4" name="Line 14"/>
          <p:cNvSpPr>
            <a:spLocks noChangeShapeType="1"/>
          </p:cNvSpPr>
          <p:nvPr/>
        </p:nvSpPr>
        <p:spPr bwMode="auto">
          <a:xfrm flipV="1">
            <a:off x="2074863" y="392747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2606675" y="1736725"/>
            <a:ext cx="1358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in-addr.arpa</a:t>
            </a: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>
            <a:off x="2068513" y="4856163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27667" name="Text Box 17"/>
          <p:cNvSpPr txBox="1">
            <a:spLocks noChangeArrowheads="1"/>
          </p:cNvSpPr>
          <p:nvPr/>
        </p:nvSpPr>
        <p:spPr bwMode="auto">
          <a:xfrm>
            <a:off x="4203700" y="1749425"/>
            <a:ext cx="4178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a.root-servers.net • • •  m.root-servers.net</a:t>
            </a:r>
          </a:p>
        </p:txBody>
      </p:sp>
      <p:sp>
        <p:nvSpPr>
          <p:cNvPr id="27668" name="Text Box 18"/>
          <p:cNvSpPr txBox="1">
            <a:spLocks noChangeArrowheads="1"/>
          </p:cNvSpPr>
          <p:nvPr/>
        </p:nvSpPr>
        <p:spPr bwMode="auto">
          <a:xfrm>
            <a:off x="3343275" y="2511425"/>
            <a:ext cx="46053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chia.arin.net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(dill, henna, indigo, epazote, figwort, ginseng)</a:t>
            </a:r>
          </a:p>
        </p:txBody>
      </p:sp>
      <p:sp>
        <p:nvSpPr>
          <p:cNvPr id="27669" name="Line 19"/>
          <p:cNvSpPr>
            <a:spLocks noChangeShapeType="1"/>
          </p:cNvSpPr>
          <p:nvPr/>
        </p:nvSpPr>
        <p:spPr bwMode="auto">
          <a:xfrm flipV="1">
            <a:off x="1514475" y="2054225"/>
            <a:ext cx="173831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70" name="Text Box 20"/>
          <p:cNvSpPr txBox="1">
            <a:spLocks noChangeArrowheads="1"/>
          </p:cNvSpPr>
          <p:nvPr/>
        </p:nvSpPr>
        <p:spPr bwMode="auto">
          <a:xfrm>
            <a:off x="3648075" y="3349625"/>
            <a:ext cx="2747963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cucumber.srv.cs.cmu.edu,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t-ns1.net.cmu.edu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t-ns2.net.cmu.edu</a:t>
            </a:r>
          </a:p>
        </p:txBody>
      </p:sp>
      <p:sp>
        <p:nvSpPr>
          <p:cNvPr id="27671" name="Text Box 21"/>
          <p:cNvSpPr txBox="1">
            <a:spLocks noChangeArrowheads="1"/>
          </p:cNvSpPr>
          <p:nvPr/>
        </p:nvSpPr>
        <p:spPr bwMode="auto">
          <a:xfrm>
            <a:off x="2581275" y="4386263"/>
            <a:ext cx="2768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mango.srv.cs.cmu.edu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(peach, banana, blueberry)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Prefetching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 servers can add additional data to response</a:t>
            </a:r>
          </a:p>
          <a:p>
            <a:pPr eaLnBrk="1" hangingPunct="1"/>
            <a:r>
              <a:rPr lang="en-US" smtClean="0"/>
              <a:t>Typically used for prefetching</a:t>
            </a:r>
          </a:p>
          <a:p>
            <a:pPr lvl="1" eaLnBrk="1" hangingPunct="1"/>
            <a:r>
              <a:rPr lang="en-US" smtClean="0"/>
              <a:t>CNAME/MX/NS typically point to another host name</a:t>
            </a:r>
          </a:p>
          <a:p>
            <a:pPr lvl="1" eaLnBrk="1" hangingPunct="1"/>
            <a:r>
              <a:rPr lang="en-US" smtClean="0"/>
              <a:t>Responses include address of host referred to in “additional section”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Tracing Hierarchy (1)</a:t>
            </a:r>
            <a:endParaRPr lang="en-US" smtClean="0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 Program</a:t>
            </a:r>
          </a:p>
          <a:p>
            <a:pPr lvl="1"/>
            <a:r>
              <a:rPr lang="en-US" dirty="0" smtClean="0"/>
              <a:t>Use flags to find name server (NS)</a:t>
            </a:r>
          </a:p>
          <a:p>
            <a:pPr lvl="1"/>
            <a:r>
              <a:rPr lang="en-US" dirty="0" smtClean="0"/>
              <a:t>Disable recursion so that operates one step at a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.</a:t>
            </a:r>
            <a:r>
              <a:rPr lang="en-US" dirty="0" err="1" smtClean="0"/>
              <a:t>edu</a:t>
            </a:r>
            <a:r>
              <a:rPr lang="en-US" dirty="0" smtClean="0"/>
              <a:t> names handled by set of servers</a:t>
            </a:r>
            <a:endParaRPr lang="en-US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3400" y="2971800"/>
            <a:ext cx="838200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urier New" charset="0"/>
              </a:rPr>
              <a:t>unix</a:t>
            </a:r>
            <a:r>
              <a:rPr lang="en-US" dirty="0">
                <a:latin typeface="Courier New" charset="0"/>
              </a:rPr>
              <a:t>&gt; 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dig +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norecurse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@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a.root-servers.net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NS 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greatwhite.ics.cs.cmu.edu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dirty="0"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ADDITIONAL SECTION:</a:t>
            </a:r>
          </a:p>
          <a:p>
            <a:r>
              <a:rPr lang="en-US" dirty="0" err="1">
                <a:latin typeface="Courier New" charset="0"/>
              </a:rPr>
              <a:t>a.edu-</a:t>
            </a:r>
            <a:r>
              <a:rPr lang="en-US" dirty="0" err="1" smtClean="0">
                <a:latin typeface="Courier New" charset="0"/>
              </a:rPr>
              <a:t>servers.net</a:t>
            </a:r>
            <a:r>
              <a:rPr lang="en-US" dirty="0" smtClean="0">
                <a:latin typeface="Courier New" charset="0"/>
              </a:rPr>
              <a:t>    </a:t>
            </a:r>
            <a:r>
              <a:rPr lang="en-US" dirty="0">
                <a:latin typeface="Courier New" charset="0"/>
              </a:rPr>
              <a:t>172800  </a:t>
            </a:r>
            <a:r>
              <a:rPr lang="en-US" dirty="0" smtClean="0">
                <a:latin typeface="Courier New" charset="0"/>
              </a:rPr>
              <a:t>IN    A       </a:t>
            </a:r>
            <a:r>
              <a:rPr lang="en-US" dirty="0">
                <a:latin typeface="Courier New" charset="0"/>
              </a:rPr>
              <a:t>192.5.6.30</a:t>
            </a:r>
          </a:p>
          <a:p>
            <a:r>
              <a:rPr lang="en-US" dirty="0" err="1">
                <a:latin typeface="Courier New" charset="0"/>
              </a:rPr>
              <a:t>c.edu-servers.net</a:t>
            </a:r>
            <a:r>
              <a:rPr lang="en-US" dirty="0" smtClean="0">
                <a:latin typeface="Courier New" charset="0"/>
              </a:rPr>
              <a:t>.   </a:t>
            </a:r>
            <a:r>
              <a:rPr lang="en-US" dirty="0">
                <a:latin typeface="Courier New" charset="0"/>
              </a:rPr>
              <a:t>172800  IN </a:t>
            </a:r>
            <a:r>
              <a:rPr lang="en-US" dirty="0" smtClean="0">
                <a:latin typeface="Courier New" charset="0"/>
              </a:rPr>
              <a:t>   </a:t>
            </a:r>
            <a:r>
              <a:rPr lang="en-US" dirty="0">
                <a:latin typeface="Courier New" charset="0"/>
              </a:rPr>
              <a:t>A       192.26.92.30</a:t>
            </a:r>
          </a:p>
          <a:p>
            <a:r>
              <a:rPr lang="en-US" dirty="0" err="1">
                <a:latin typeface="Courier New" charset="0"/>
              </a:rPr>
              <a:t>d.edu-servers.net</a:t>
            </a:r>
            <a:r>
              <a:rPr lang="en-US" dirty="0">
                <a:latin typeface="Courier New" charset="0"/>
              </a:rPr>
              <a:t>. </a:t>
            </a:r>
            <a:r>
              <a:rPr lang="en-US" dirty="0" smtClean="0">
                <a:latin typeface="Courier New" charset="0"/>
              </a:rPr>
              <a:t>  </a:t>
            </a:r>
            <a:r>
              <a:rPr lang="en-US" dirty="0">
                <a:latin typeface="Courier New" charset="0"/>
              </a:rPr>
              <a:t>172800  </a:t>
            </a:r>
            <a:r>
              <a:rPr lang="en-US" dirty="0" smtClean="0">
                <a:latin typeface="Courier New" charset="0"/>
              </a:rPr>
              <a:t>IN    </a:t>
            </a:r>
            <a:r>
              <a:rPr lang="en-US" dirty="0">
                <a:latin typeface="Courier New" charset="0"/>
              </a:rPr>
              <a:t>A       192.31.80.30</a:t>
            </a:r>
          </a:p>
          <a:p>
            <a:r>
              <a:rPr lang="en-US" dirty="0" err="1">
                <a:latin typeface="Courier New" charset="0"/>
              </a:rPr>
              <a:t>f.edu-servers.net</a:t>
            </a:r>
            <a:r>
              <a:rPr lang="en-US" dirty="0">
                <a:latin typeface="Courier New" charset="0"/>
              </a:rPr>
              <a:t>. </a:t>
            </a:r>
            <a:r>
              <a:rPr lang="en-US" dirty="0" smtClean="0">
                <a:latin typeface="Courier New" charset="0"/>
              </a:rPr>
              <a:t>  </a:t>
            </a:r>
            <a:r>
              <a:rPr lang="en-US" dirty="0">
                <a:latin typeface="Courier New" charset="0"/>
              </a:rPr>
              <a:t>172800  IN </a:t>
            </a:r>
            <a:r>
              <a:rPr lang="en-US" dirty="0" smtClean="0">
                <a:latin typeface="Courier New" charset="0"/>
              </a:rPr>
              <a:t>   </a:t>
            </a:r>
            <a:r>
              <a:rPr lang="en-US" dirty="0">
                <a:latin typeface="Courier New" charset="0"/>
              </a:rPr>
              <a:t>A       192.35.51.30</a:t>
            </a:r>
          </a:p>
          <a:p>
            <a:r>
              <a:rPr lang="en-US" dirty="0" err="1">
                <a:latin typeface="Courier New" charset="0"/>
              </a:rPr>
              <a:t>g.edu-</a:t>
            </a:r>
            <a:r>
              <a:rPr lang="en-US" dirty="0" err="1" smtClean="0">
                <a:latin typeface="Courier New" charset="0"/>
              </a:rPr>
              <a:t>servers.net</a:t>
            </a:r>
            <a:r>
              <a:rPr lang="en-US" dirty="0" smtClean="0">
                <a:latin typeface="Courier New" charset="0"/>
              </a:rPr>
              <a:t>.   172800  </a:t>
            </a:r>
            <a:r>
              <a:rPr lang="en-US" dirty="0">
                <a:latin typeface="Courier New" charset="0"/>
              </a:rPr>
              <a:t>IN </a:t>
            </a:r>
            <a:r>
              <a:rPr lang="en-US" dirty="0" smtClean="0">
                <a:latin typeface="Courier New" charset="0"/>
              </a:rPr>
              <a:t>   </a:t>
            </a:r>
            <a:r>
              <a:rPr lang="en-US" dirty="0">
                <a:latin typeface="Courier New" charset="0"/>
              </a:rPr>
              <a:t>A       192.42.93.30</a:t>
            </a:r>
          </a:p>
          <a:p>
            <a:r>
              <a:rPr lang="en-US" dirty="0" err="1">
                <a:latin typeface="Courier New" charset="0"/>
              </a:rPr>
              <a:t>g.edu-servers.net</a:t>
            </a:r>
            <a:r>
              <a:rPr lang="en-US" dirty="0">
                <a:latin typeface="Courier New" charset="0"/>
              </a:rPr>
              <a:t>. </a:t>
            </a:r>
            <a:r>
              <a:rPr lang="en-US" dirty="0" smtClean="0">
                <a:latin typeface="Courier New" charset="0"/>
              </a:rPr>
              <a:t>  </a:t>
            </a:r>
            <a:r>
              <a:rPr lang="en-US" dirty="0">
                <a:latin typeface="Courier New" charset="0"/>
              </a:rPr>
              <a:t>172800  </a:t>
            </a:r>
            <a:r>
              <a:rPr lang="en-US" dirty="0" smtClean="0">
                <a:latin typeface="Courier New" charset="0"/>
              </a:rPr>
              <a:t>IN    </a:t>
            </a:r>
            <a:r>
              <a:rPr lang="en-US" dirty="0">
                <a:latin typeface="Courier New" charset="0"/>
              </a:rPr>
              <a:t>AAAA    2001:503:cc2c::2:36</a:t>
            </a:r>
          </a:p>
          <a:p>
            <a:r>
              <a:rPr lang="en-US" dirty="0" err="1">
                <a:latin typeface="Courier New" charset="0"/>
              </a:rPr>
              <a:t>l.edu-servers.net</a:t>
            </a:r>
            <a:r>
              <a:rPr lang="en-US" dirty="0">
                <a:latin typeface="Courier New" charset="0"/>
              </a:rPr>
              <a:t>.  </a:t>
            </a:r>
            <a:r>
              <a:rPr lang="en-US" dirty="0" smtClean="0">
                <a:latin typeface="Courier New" charset="0"/>
              </a:rPr>
              <a:t> </a:t>
            </a:r>
            <a:r>
              <a:rPr lang="en-US" dirty="0">
                <a:latin typeface="Courier New" charset="0"/>
              </a:rPr>
              <a:t>172800  </a:t>
            </a:r>
            <a:r>
              <a:rPr lang="en-US" dirty="0" smtClean="0">
                <a:latin typeface="Courier New" charset="0"/>
              </a:rPr>
              <a:t>IN    A       </a:t>
            </a:r>
            <a:r>
              <a:rPr lang="en-US" dirty="0">
                <a:latin typeface="Courier New" charset="0"/>
              </a:rPr>
              <a:t>192.41.162.30</a:t>
            </a:r>
          </a:p>
        </p:txBody>
      </p:sp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5472906" y="5085557"/>
            <a:ext cx="682625" cy="611188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211638" y="5661025"/>
            <a:ext cx="15033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IP v6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Tracing Hierarchy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Helvetica" charset="0"/>
              </a:rPr>
              <a:t>3 servers handle CMU names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209800"/>
            <a:ext cx="8686800" cy="15700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urier New" charset="0"/>
              </a:rPr>
              <a:t>unix</a:t>
            </a:r>
            <a:r>
              <a:rPr lang="en-US" dirty="0">
                <a:latin typeface="Courier New" charset="0"/>
              </a:rPr>
              <a:t>&gt; 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dig +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norecurse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@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g.edu-servers.net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NS 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greatwhite.ics.cs.cmu.edu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AUTHORITY SECTION:</a:t>
            </a:r>
          </a:p>
          <a:p>
            <a:r>
              <a:rPr lang="en-US" dirty="0" err="1">
                <a:latin typeface="Courier New" charset="0"/>
              </a:rPr>
              <a:t>cmu.edu</a:t>
            </a:r>
            <a:r>
              <a:rPr lang="en-US" dirty="0">
                <a:latin typeface="Courier New" charset="0"/>
              </a:rPr>
              <a:t>.  </a:t>
            </a:r>
            <a:r>
              <a:rPr lang="en-US" dirty="0" smtClean="0">
                <a:latin typeface="Courier New" charset="0"/>
              </a:rPr>
              <a:t>      </a:t>
            </a:r>
            <a:r>
              <a:rPr lang="en-US" dirty="0">
                <a:latin typeface="Courier New" charset="0"/>
              </a:rPr>
              <a:t>172800  IN      NS      ny-server-03.net.cmu.edu.</a:t>
            </a:r>
          </a:p>
          <a:p>
            <a:r>
              <a:rPr lang="en-US" dirty="0" err="1">
                <a:latin typeface="Courier New" charset="0"/>
              </a:rPr>
              <a:t>cmu.edu</a:t>
            </a:r>
            <a:r>
              <a:rPr lang="en-US" dirty="0">
                <a:latin typeface="Courier New" charset="0"/>
              </a:rPr>
              <a:t>. </a:t>
            </a:r>
            <a:r>
              <a:rPr lang="en-US" dirty="0" smtClean="0">
                <a:latin typeface="Courier New" charset="0"/>
              </a:rPr>
              <a:t>       </a:t>
            </a:r>
            <a:r>
              <a:rPr lang="en-US" dirty="0">
                <a:latin typeface="Courier New" charset="0"/>
              </a:rPr>
              <a:t>172800  IN      NS      nsauth1.net.cmu.edu.</a:t>
            </a:r>
          </a:p>
          <a:p>
            <a:r>
              <a:rPr lang="en-US" dirty="0" err="1">
                <a:latin typeface="Courier New" charset="0"/>
              </a:rPr>
              <a:t>cmu.edu</a:t>
            </a:r>
            <a:r>
              <a:rPr lang="en-US" dirty="0" smtClean="0">
                <a:latin typeface="Courier New" charset="0"/>
              </a:rPr>
              <a:t>.        172800  </a:t>
            </a:r>
            <a:r>
              <a:rPr lang="en-US" dirty="0">
                <a:latin typeface="Courier New" charset="0"/>
              </a:rPr>
              <a:t>IN      NS      nsauth2.net.cmu.edu.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we efficiently locate resources?</a:t>
            </a:r>
          </a:p>
          <a:p>
            <a:pPr lvl="1" eaLnBrk="1" hangingPunct="1"/>
            <a:r>
              <a:rPr lang="en-US" dirty="0" smtClean="0"/>
              <a:t>DNS: name 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smtClean="0"/>
              <a:t> IP address</a:t>
            </a:r>
          </a:p>
          <a:p>
            <a:pPr eaLnBrk="1" hangingPunct="1"/>
            <a:r>
              <a:rPr lang="en-US" dirty="0" smtClean="0"/>
              <a:t>Challenge</a:t>
            </a:r>
          </a:p>
          <a:p>
            <a:pPr lvl="1" eaLnBrk="1" hangingPunct="1"/>
            <a:r>
              <a:rPr lang="en-US" dirty="0" smtClean="0"/>
              <a:t>How do we scale this to the wide area?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Tracing Hierarchy (3 &amp; 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Helvetica" charset="0"/>
              </a:rPr>
              <a:t>3 servers handle CMU CS names</a:t>
            </a: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lvl="1" eaLnBrk="1" hangingPunct="1"/>
            <a:r>
              <a:rPr lang="en-US" dirty="0">
                <a:latin typeface="Helvetica" charset="0"/>
              </a:rPr>
              <a:t>Server within CS is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dirty="0">
                <a:latin typeface="Helvetica" charset="0"/>
              </a:rPr>
              <a:t>start of authority</a:t>
            </a:r>
            <a:r>
              <a:rPr lang="ja-JP" altLang="en-US" dirty="0" smtClean="0">
                <a:latin typeface="Helvetica" charset="0"/>
              </a:rPr>
              <a:t>”</a:t>
            </a:r>
            <a:r>
              <a:rPr lang="en-US" altLang="ja-JP" dirty="0" smtClean="0">
                <a:latin typeface="Helvetica" charset="0"/>
              </a:rPr>
              <a:t> (SOA)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for this name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4882" y="2286000"/>
            <a:ext cx="868680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urier New" charset="0"/>
              </a:rPr>
              <a:t>unix</a:t>
            </a:r>
            <a:r>
              <a:rPr lang="en-US" dirty="0">
                <a:latin typeface="Courier New" charset="0"/>
              </a:rPr>
              <a:t>&gt;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dig +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norecurse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@nsauth1.net.cmu.edu NS 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greatwhite.ics.cs.cmu.edu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AUTHORITY SECTION:</a:t>
            </a:r>
          </a:p>
          <a:p>
            <a:r>
              <a:rPr lang="en-US" dirty="0" err="1">
                <a:latin typeface="Courier New" charset="0"/>
              </a:rPr>
              <a:t>cs.cmu.edu</a:t>
            </a:r>
            <a:r>
              <a:rPr lang="en-US" dirty="0">
                <a:latin typeface="Courier New" charset="0"/>
              </a:rPr>
              <a:t>. </a:t>
            </a:r>
            <a:r>
              <a:rPr lang="en-US" dirty="0" smtClean="0">
                <a:latin typeface="Courier New" charset="0"/>
              </a:rPr>
              <a:t>    600     </a:t>
            </a:r>
            <a:r>
              <a:rPr lang="en-US" dirty="0">
                <a:latin typeface="Courier New" charset="0"/>
              </a:rPr>
              <a:t>IN      NS      AC-DDNS-2.NET.cs.cmu.edu.</a:t>
            </a:r>
          </a:p>
          <a:p>
            <a:r>
              <a:rPr lang="en-US" dirty="0" err="1">
                <a:latin typeface="Courier New" charset="0"/>
              </a:rPr>
              <a:t>cs.cmu.edu</a:t>
            </a:r>
            <a:r>
              <a:rPr lang="en-US" dirty="0">
                <a:latin typeface="Courier New" charset="0"/>
              </a:rPr>
              <a:t>.  </a:t>
            </a:r>
            <a:r>
              <a:rPr lang="en-US" dirty="0" smtClean="0">
                <a:latin typeface="Courier New" charset="0"/>
              </a:rPr>
              <a:t>   </a:t>
            </a:r>
            <a:r>
              <a:rPr lang="en-US" dirty="0">
                <a:latin typeface="Courier New" charset="0"/>
              </a:rPr>
              <a:t>600     IN      NS      AC-DDNS-1.NET.cs.cmu.edu.</a:t>
            </a:r>
          </a:p>
          <a:p>
            <a:r>
              <a:rPr lang="en-US" dirty="0" err="1">
                <a:latin typeface="Courier New" charset="0"/>
              </a:rPr>
              <a:t>cs.cmu.edu</a:t>
            </a:r>
            <a:r>
              <a:rPr lang="en-US" dirty="0" smtClean="0">
                <a:latin typeface="Courier New" charset="0"/>
              </a:rPr>
              <a:t>.     </a:t>
            </a:r>
            <a:r>
              <a:rPr lang="en-US" dirty="0">
                <a:latin typeface="Courier New" charset="0"/>
              </a:rPr>
              <a:t>600     IN      NS      AC-DDNS-3.NET.cs.cmu.edu.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4572000"/>
            <a:ext cx="8686800" cy="13239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urier New" charset="0"/>
              </a:rPr>
              <a:t>unix</a:t>
            </a:r>
            <a:r>
              <a:rPr lang="en-US" dirty="0">
                <a:latin typeface="Courier New" charset="0"/>
              </a:rPr>
              <a:t>&gt;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dig +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norecurse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@</a:t>
            </a:r>
            <a:r>
              <a:rPr lang="en-US" i="1" dirty="0" smtClean="0">
                <a:solidFill>
                  <a:srgbClr val="FF0000"/>
                </a:solidFill>
                <a:latin typeface="Courier New" charset="0"/>
              </a:rPr>
              <a:t>AC-DDNS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-2.NET.cs.cmu.edu </a:t>
            </a:r>
            <a:r>
              <a:rPr lang="en-US" i="1" dirty="0" smtClean="0">
                <a:solidFill>
                  <a:srgbClr val="FF0000"/>
                </a:solidFill>
                <a:latin typeface="Courier New" charset="0"/>
              </a:rPr>
              <a:t>NS </a:t>
            </a:r>
            <a:r>
              <a:rPr lang="en-US" i="1" dirty="0" err="1" smtClean="0">
                <a:solidFill>
                  <a:srgbClr val="FF0000"/>
                </a:solidFill>
                <a:latin typeface="Courier New" charset="0"/>
              </a:rPr>
              <a:t>greatwhite.ics.cs.cmu.edu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AUTHORITY SECTION:</a:t>
            </a:r>
          </a:p>
          <a:p>
            <a:r>
              <a:rPr lang="en-US" dirty="0" err="1">
                <a:latin typeface="Courier New" charset="0"/>
              </a:rPr>
              <a:t>cs.cmu.edu</a:t>
            </a:r>
            <a:r>
              <a:rPr lang="en-US" dirty="0">
                <a:latin typeface="Courier New" charset="0"/>
              </a:rPr>
              <a:t>.     </a:t>
            </a:r>
            <a:r>
              <a:rPr lang="en-US" dirty="0" smtClean="0">
                <a:latin typeface="Courier New" charset="0"/>
              </a:rPr>
              <a:t>300     </a:t>
            </a:r>
            <a:r>
              <a:rPr lang="en-US" dirty="0">
                <a:latin typeface="Courier New" charset="0"/>
              </a:rPr>
              <a:t>IN      SOA   </a:t>
            </a:r>
            <a:r>
              <a:rPr lang="en-US" dirty="0" err="1">
                <a:latin typeface="Courier New" charset="0"/>
              </a:rPr>
              <a:t>PLANISPHERE.FAC.cs.cmu.edu</a:t>
            </a:r>
            <a:r>
              <a:rPr lang="en-US" dirty="0">
                <a:latin typeface="Courier New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Hack #1</a:t>
            </a:r>
            <a:endParaRPr lang="en-US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return multiple A records 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what does this mean?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Load Balance</a:t>
            </a:r>
          </a:p>
          <a:p>
            <a:pPr lvl="1"/>
            <a:r>
              <a:rPr lang="en-US" dirty="0" smtClean="0"/>
              <a:t>Server sends out multiple A records</a:t>
            </a:r>
          </a:p>
          <a:p>
            <a:pPr lvl="1"/>
            <a:r>
              <a:rPr lang="en-US" dirty="0" smtClean="0"/>
              <a:t>Order of these records changes per-client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Server Balancing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DNS Tricks</a:t>
            </a:r>
          </a:p>
          <a:p>
            <a:pPr lvl="1" eaLnBrk="1" hangingPunct="1"/>
            <a:r>
              <a:rPr lang="en-US">
                <a:latin typeface="Helvetica" charset="0"/>
              </a:rPr>
              <a:t>Different responses to different servers, short TTL</a:t>
            </a:r>
            <a:r>
              <a:rPr lang="ja-JP" altLang="en-US">
                <a:latin typeface="Helvetica" charset="0"/>
              </a:rPr>
              <a:t>’</a:t>
            </a:r>
            <a:r>
              <a:rPr lang="en-US">
                <a:latin typeface="Helvetica" charset="0"/>
              </a:rPr>
              <a:t>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2097089"/>
            <a:ext cx="8686800" cy="20177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ourier New" charset="0"/>
              </a:rPr>
              <a:t>unix1&gt;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dig 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www.google.com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ANSWER SECTION:</a:t>
            </a:r>
          </a:p>
          <a:p>
            <a:r>
              <a:rPr lang="en-US" dirty="0" err="1">
                <a:latin typeface="Courier New" charset="0"/>
              </a:rPr>
              <a:t>www.google.com</a:t>
            </a:r>
            <a:r>
              <a:rPr lang="en-US" dirty="0">
                <a:latin typeface="Courier New" charset="0"/>
              </a:rPr>
              <a:t>.         87775   IN      CNAME   </a:t>
            </a:r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81      IN      A       72.14.204.104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81      IN      A       72.14.204.105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81      IN      A       72.14.204.147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81      IN      A       72.14.204.99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81      IN      A       72.14.204.103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7200" y="4549775"/>
            <a:ext cx="8686800" cy="20796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ourier New" charset="0"/>
              </a:rPr>
              <a:t>unix2&gt;</a:t>
            </a:r>
            <a:r>
              <a:rPr lang="en-US" i="1" dirty="0">
                <a:solidFill>
                  <a:srgbClr val="FF0000"/>
                </a:solidFill>
                <a:latin typeface="Courier New" charset="0"/>
              </a:rPr>
              <a:t> dig </a:t>
            </a:r>
            <a:r>
              <a:rPr lang="en-US" i="1" dirty="0" err="1">
                <a:solidFill>
                  <a:srgbClr val="FF0000"/>
                </a:solidFill>
                <a:latin typeface="Courier New" charset="0"/>
              </a:rPr>
              <a:t>www.google.com</a:t>
            </a:r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endParaRPr lang="en-US" i="1" dirty="0">
              <a:solidFill>
                <a:srgbClr val="FF0000"/>
              </a:solidFill>
              <a:latin typeface="Courier New" charset="0"/>
            </a:endParaRPr>
          </a:p>
          <a:p>
            <a:r>
              <a:rPr lang="en-US" dirty="0">
                <a:latin typeface="Courier New" charset="0"/>
              </a:rPr>
              <a:t>;; ANSWER SECTION:</a:t>
            </a:r>
          </a:p>
          <a:p>
            <a:r>
              <a:rPr lang="en-US" dirty="0" err="1">
                <a:latin typeface="Courier New" charset="0"/>
              </a:rPr>
              <a:t>www.google.com</a:t>
            </a:r>
            <a:r>
              <a:rPr lang="en-US" dirty="0">
                <a:latin typeface="Courier New" charset="0"/>
              </a:rPr>
              <a:t>.         603997  IN      CNAME   </a:t>
            </a:r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145     IN      A       72.14.204.99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145     IN      A       72.14.204.103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145     IN      A       72.14.204.104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145     IN      A       72.14.204.105</a:t>
            </a:r>
          </a:p>
          <a:p>
            <a:r>
              <a:rPr lang="en-US" dirty="0" err="1">
                <a:latin typeface="Courier New" charset="0"/>
              </a:rPr>
              <a:t>www.l.google.com</a:t>
            </a:r>
            <a:r>
              <a:rPr lang="en-US" dirty="0">
                <a:latin typeface="Courier New" charset="0"/>
              </a:rPr>
              <a:t>.       145     IN      A       72.14.204.147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DNS Design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DNS </a:t>
            </a:r>
            <a:r>
              <a:rPr lang="en-US" dirty="0" smtClean="0">
                <a:solidFill>
                  <a:srgbClr val="FF0000"/>
                </a:solidFill>
              </a:rPr>
              <a:t>Today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Content Distribution Networks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5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Zone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Generic Top Level Domains (gTLD) = .com, .net, .org, etc…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Country Code Top Level Domain (ccTLD) = .us, .ca, .fi, .uk, etc…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Root server ({a-m}.root-servers.net) also used to cover gTLD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Load on root servers was growing quickly!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Moving .com, .net,  .org off root servers was clearly necessary to reduce load </a:t>
            </a:r>
            <a:r>
              <a:rPr lang="en-US" smtClean="0">
                <a:sym typeface="Wingdings" pitchFamily="2" charset="2"/>
              </a:rPr>
              <a:t> done Aug 2000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gTLDs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75663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Unsponsored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.com, .edu, .gov, .mil, .net, 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.biz </a:t>
            </a:r>
            <a:r>
              <a:rPr lang="en-US" sz="1600" smtClean="0">
                <a:sym typeface="Wingdings" pitchFamily="2" charset="2"/>
              </a:rPr>
              <a:t> businesses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.info </a:t>
            </a:r>
            <a:r>
              <a:rPr lang="en-US" sz="1600" smtClean="0">
                <a:sym typeface="Wingdings" pitchFamily="2" charset="2"/>
              </a:rPr>
              <a:t> general info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.name </a:t>
            </a:r>
            <a:r>
              <a:rPr lang="en-US" sz="1600" smtClean="0">
                <a:sym typeface="Wingdings" pitchFamily="2" charset="2"/>
              </a:rPr>
              <a:t>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ym typeface="Wingdings" pitchFamily="2" charset="2"/>
              </a:rPr>
              <a:t>Sponsored (controlled by a particular association)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.aero </a:t>
            </a:r>
            <a:r>
              <a:rPr lang="en-US" sz="1600" smtClean="0">
                <a:sym typeface="Wingdings" pitchFamily="2" charset="2"/>
              </a:rPr>
              <a:t> a</a:t>
            </a:r>
            <a:r>
              <a:rPr lang="en-US" sz="1600" smtClean="0"/>
              <a:t>ir-transport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.cat </a:t>
            </a:r>
            <a:r>
              <a:rPr lang="en-US" sz="1600" smtClean="0">
                <a:sym typeface="Wingdings" pitchFamily="2" charset="2"/>
              </a:rPr>
              <a:t> catalan related</a:t>
            </a:r>
            <a:endParaRPr 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.coop </a:t>
            </a:r>
            <a:r>
              <a:rPr lang="en-US" sz="1600" smtClean="0">
                <a:sym typeface="Wingdings" pitchFamily="2" charset="2"/>
              </a:rPr>
              <a:t> business cooperatives</a:t>
            </a:r>
            <a:endParaRPr 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.jobs  job announcements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.museum  museums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.pro </a:t>
            </a:r>
            <a:r>
              <a:rPr lang="en-US" sz="1600" smtClean="0">
                <a:sym typeface="Wingdings" pitchFamily="2" charset="2"/>
              </a:rPr>
              <a:t> accountants, lawyers, and physicians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.travel </a:t>
            </a:r>
            <a:r>
              <a:rPr lang="en-US" sz="1600" smtClean="0">
                <a:sym typeface="Wingdings" pitchFamily="2" charset="2"/>
              </a:rPr>
              <a:t> travel industry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ym typeface="Wingdings" pitchFamily="2" charset="2"/>
              </a:rPr>
              <a:t>Starting 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.mobi  mobile phone targeted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.post  postal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.tel  telephone related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ym typeface="Wingdings" pitchFamily="2" charset="2"/>
              </a:rPr>
              <a:t>Proposed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Wingdings" pitchFamily="2" charset="2"/>
              </a:rPr>
              <a:t>.asia, .cym, .geo, .kid, .mail, .sco, .web, .xxx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Registrars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Solutions (NSI) used to handle all registrations, root servers, etc…</a:t>
            </a:r>
          </a:p>
          <a:p>
            <a:pPr lvl="1" eaLnBrk="1" hangingPunct="1"/>
            <a:r>
              <a:rPr lang="en-US" smtClean="0"/>
              <a:t>Clearly not the democratic (Internet) way</a:t>
            </a:r>
          </a:p>
          <a:p>
            <a:pPr lvl="1" eaLnBrk="1" hangingPunct="1"/>
            <a:r>
              <a:rPr lang="en-US" smtClean="0"/>
              <a:t>Large number of registrars that can create new domains </a:t>
            </a:r>
            <a:r>
              <a:rPr lang="en-US" smtClean="0">
                <a:sym typeface="Wingdings" pitchFamily="2" charset="2"/>
              </a:rPr>
              <a:t> However NSI still handles A root server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trust the TLD operators?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Wildcard DNS record for all </a:t>
            </a:r>
            <a:r>
              <a:rPr lang="en-US">
                <a:hlinkClick r:id="rId3" tooltip=".com"/>
              </a:rPr>
              <a:t>.com</a:t>
            </a:r>
            <a:r>
              <a:rPr lang="en-US"/>
              <a:t> and </a:t>
            </a:r>
            <a:r>
              <a:rPr lang="en-US">
                <a:hlinkClick r:id="rId4" tooltip=".net"/>
              </a:rPr>
              <a:t>.net</a:t>
            </a:r>
            <a:r>
              <a:rPr lang="en-US"/>
              <a:t> domain names not yet registered by others</a:t>
            </a:r>
          </a:p>
          <a:p>
            <a:pPr lvl="1"/>
            <a:r>
              <a:rPr lang="en-US"/>
              <a:t>September 15 – October 4, 2003</a:t>
            </a:r>
          </a:p>
          <a:p>
            <a:pPr lvl="1"/>
            <a:r>
              <a:rPr lang="en-US"/>
              <a:t>February 2004: Verisign sues ICANN</a:t>
            </a:r>
          </a:p>
          <a:p>
            <a:r>
              <a:rPr lang="en-US"/>
              <a:t>Redirection for these domain names to Verisign web portal (SiteFinder)</a:t>
            </a:r>
          </a:p>
          <a:p>
            <a:r>
              <a:rPr lang="en-US"/>
              <a:t>What services might this break?</a:t>
            </a:r>
          </a:p>
          <a:p>
            <a:pPr lvl="1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Root Nameservers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78486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Redundancy: 13 root </a:t>
            </a:r>
            <a:r>
              <a:rPr lang="en-US" sz="2000" dirty="0" err="1"/>
              <a:t>nameservers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IP </a:t>
            </a:r>
            <a:r>
              <a:rPr lang="en-US" sz="2000" dirty="0" err="1"/>
              <a:t>Anycast</a:t>
            </a:r>
            <a:r>
              <a:rPr lang="en-US" sz="2000" dirty="0"/>
              <a:t> for root DNS servers {</a:t>
            </a:r>
            <a:r>
              <a:rPr lang="en-US" sz="2000" dirty="0" err="1"/>
              <a:t>c,f,i,j,k}.root-servers.net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RFC 3258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Most </a:t>
            </a:r>
            <a:r>
              <a:rPr lang="en-US" sz="1800" i="1" dirty="0"/>
              <a:t>physical</a:t>
            </a:r>
            <a:r>
              <a:rPr lang="en-US" sz="1800" dirty="0"/>
              <a:t> </a:t>
            </a:r>
            <a:r>
              <a:rPr lang="en-US" sz="1800" dirty="0" err="1"/>
              <a:t>nameservers</a:t>
            </a:r>
            <a:r>
              <a:rPr lang="en-US" sz="1800" dirty="0"/>
              <a:t> lie outside of the US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76200" y="1379538"/>
          <a:ext cx="533400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Bitmap Image" r:id="rId4" imgW="4466667" imgH="2734057" progId="Paint.Picture">
                  <p:embed/>
                </p:oleObj>
              </mc:Choice>
              <mc:Fallback>
                <p:oleObj name="Bitmap Image" r:id="rId4" imgW="4466667" imgH="2734057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79538"/>
                        <a:ext cx="533400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029200" y="1600200"/>
            <a:ext cx="3124200" cy="708025"/>
          </a:xfrm>
          <a:prstGeom prst="rect">
            <a:avLst/>
          </a:prstGeom>
          <a:solidFill>
            <a:srgbClr val="F7F5A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Sophisticated?  </a:t>
            </a:r>
            <a:br>
              <a:rPr lang="en-US" sz="2000" b="1">
                <a:solidFill>
                  <a:srgbClr val="FF3300"/>
                </a:solidFill>
              </a:rPr>
            </a:br>
            <a:r>
              <a:rPr lang="en-US" sz="2000" b="1">
                <a:solidFill>
                  <a:srgbClr val="FF3300"/>
                </a:solidFill>
              </a:rPr>
              <a:t>Why did nobody notice?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62400" y="2743200"/>
            <a:ext cx="5029200" cy="400050"/>
          </a:xfrm>
          <a:prstGeom prst="rect">
            <a:avLst/>
          </a:prstGeom>
          <a:solidFill>
            <a:srgbClr val="F7F5A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seshan.org</a:t>
            </a:r>
            <a:r>
              <a:rPr lang="en-US" sz="2000" b="1" dirty="0"/>
              <a:t>.   13759   NS </a:t>
            </a:r>
            <a:r>
              <a:rPr lang="en-US" sz="2000" b="1" dirty="0" err="1"/>
              <a:t>www.seshan.org</a:t>
            </a:r>
            <a:r>
              <a:rPr lang="en-US" sz="2000" b="1" dirty="0"/>
              <a:t>.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6553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257800" y="2743200"/>
            <a:ext cx="1143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Defense Mechanisms</a:t>
            </a:r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568700"/>
            <a:ext cx="3352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4" grpId="0" animBg="1"/>
      <p:bldP spid="68615" grpId="0" animBg="1"/>
      <p:bldP spid="68616" grpId="0" animBg="1"/>
      <p:bldP spid="68617" grpId="0" animBg="1"/>
      <p:bldP spid="686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Defense: Replication and Caching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1371600"/>
            <a:ext cx="6948487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105400" y="6172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source: wikipedia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Obvious Solutions (1)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Why not use /etc/hosts?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Original Name to Address Mapping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Flat namespace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/etc/hosts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SRI kept main copy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Downloaded regularly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Count of hosts was increasing: machine per domain </a:t>
            </a:r>
            <a:r>
              <a:rPr lang="en-US" smtClean="0">
                <a:sym typeface="Wingdings" pitchFamily="2" charset="2"/>
              </a:rPr>
              <a:t> machine per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more downloads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more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(Summary)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Motivations </a:t>
            </a:r>
            <a:r>
              <a:rPr lang="en-US" smtClean="0">
                <a:sym typeface="Wingdings" pitchFamily="2" charset="2"/>
              </a:rPr>
              <a:t> large distributed database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Scalability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Independent update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Robustness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Hierarchical database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How is a lookup done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Caching/prefetching and TTLs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Reverse name lookup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What are the steps to creating your own domain?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DNS Design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DNS </a:t>
            </a:r>
            <a:r>
              <a:rPr lang="en-US" dirty="0" smtClean="0"/>
              <a:t>Today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Content Distribution Networks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A407E20-7DB4-CB4B-BFCF-43AAC0779DA9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42</a:t>
            </a:fld>
            <a:endParaRPr lang="en-US" sz="12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Workload (Web Pages)</a:t>
            </a: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Multiple (typically small) objects per page </a:t>
            </a:r>
          </a:p>
          <a:p>
            <a:r>
              <a:rPr lang="en-US" smtClean="0"/>
              <a:t>File sizes are heavy-tailed</a:t>
            </a:r>
          </a:p>
          <a:p>
            <a:r>
              <a:rPr lang="en-US" smtClean="0"/>
              <a:t>Embedded references</a:t>
            </a:r>
          </a:p>
          <a:p>
            <a:r>
              <a:rPr lang="en-US" smtClean="0"/>
              <a:t>This plays havoc with performance. Why?</a:t>
            </a:r>
          </a:p>
          <a:p>
            <a:r>
              <a:rPr lang="en-US" smtClean="0"/>
              <a:t>Solutions?</a:t>
            </a:r>
          </a:p>
          <a:p>
            <a:pPr lvl="1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3810000"/>
            <a:ext cx="3962400" cy="156966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47663" indent="-1190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Lots of small objects </a:t>
            </a:r>
            <a:r>
              <a:rPr lang="en-US" dirty="0" smtClean="0"/>
              <a:t>&amp; </a:t>
            </a:r>
            <a:r>
              <a:rPr lang="en-US" dirty="0"/>
              <a:t>TCP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3-way handshake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Lots of slow starts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Extra connection state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 txBox="1">
            <a:spLocks noGrp="1"/>
          </p:cNvSpPr>
          <p:nvPr/>
        </p:nvSpPr>
        <p:spPr bwMode="auto">
          <a:xfrm>
            <a:off x="6589713" y="6400800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AFC2244-877A-A242-A059-271C94B4FBB4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43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72000" y="1676400"/>
            <a:ext cx="41910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6530975" y="2244725"/>
            <a:ext cx="184150" cy="542925"/>
            <a:chOff x="4180" y="783"/>
            <a:chExt cx="150" cy="307"/>
          </a:xfrm>
        </p:grpSpPr>
        <p:sp>
          <p:nvSpPr>
            <p:cNvPr id="17469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14"/>
          <p:cNvGrpSpPr>
            <a:grpSpLocks/>
          </p:cNvGrpSpPr>
          <p:nvPr/>
        </p:nvGrpSpPr>
        <p:grpSpPr bwMode="auto">
          <a:xfrm>
            <a:off x="5380038" y="4616450"/>
            <a:ext cx="347662" cy="695325"/>
            <a:chOff x="4730" y="2897"/>
            <a:chExt cx="219" cy="438"/>
          </a:xfrm>
        </p:grpSpPr>
        <p:sp>
          <p:nvSpPr>
            <p:cNvPr id="17459" name="Freeform 1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60" name="Group 1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461" name="AutoShape 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Rectangle 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Rectangle 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AutoShape 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Line 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Line 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Rectangle 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Rectangle 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25"/>
          <p:cNvGrpSpPr>
            <a:grpSpLocks/>
          </p:cNvGrpSpPr>
          <p:nvPr/>
        </p:nvGrpSpPr>
        <p:grpSpPr bwMode="auto">
          <a:xfrm>
            <a:off x="6521450" y="4927600"/>
            <a:ext cx="347663" cy="695325"/>
            <a:chOff x="4730" y="2897"/>
            <a:chExt cx="219" cy="438"/>
          </a:xfrm>
        </p:grpSpPr>
        <p:sp>
          <p:nvSpPr>
            <p:cNvPr id="17449" name="Freeform 2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0" name="Group 2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451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36"/>
          <p:cNvGrpSpPr>
            <a:grpSpLocks/>
          </p:cNvGrpSpPr>
          <p:nvPr/>
        </p:nvGrpSpPr>
        <p:grpSpPr bwMode="auto">
          <a:xfrm>
            <a:off x="7516813" y="4738688"/>
            <a:ext cx="347662" cy="695325"/>
            <a:chOff x="4730" y="2897"/>
            <a:chExt cx="219" cy="438"/>
          </a:xfrm>
        </p:grpSpPr>
        <p:sp>
          <p:nvSpPr>
            <p:cNvPr id="17439" name="Freeform 3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0" name="Group 3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441" name="AutoShape 3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4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4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AutoShape 4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Line 4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Line 4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4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Rectangle 4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8" name="Group 47"/>
          <p:cNvGrpSpPr>
            <a:grpSpLocks/>
          </p:cNvGrpSpPr>
          <p:nvPr/>
        </p:nvGrpSpPr>
        <p:grpSpPr bwMode="auto">
          <a:xfrm>
            <a:off x="6499225" y="3633788"/>
            <a:ext cx="347663" cy="695325"/>
            <a:chOff x="4730" y="2897"/>
            <a:chExt cx="219" cy="438"/>
          </a:xfrm>
        </p:grpSpPr>
        <p:sp>
          <p:nvSpPr>
            <p:cNvPr id="17429" name="Freeform 48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0" name="Group 49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431" name="AutoShape 5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Rectangle 5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Rectangle 5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5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Line 5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Line 5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Rectangle 5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Rectangle 5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9" name="Text Box 58"/>
          <p:cNvSpPr txBox="1">
            <a:spLocks noChangeArrowheads="1"/>
          </p:cNvSpPr>
          <p:nvPr/>
        </p:nvSpPr>
        <p:spPr bwMode="auto">
          <a:xfrm>
            <a:off x="5827713" y="1647825"/>
            <a:ext cx="16970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origin server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in North America</a:t>
            </a:r>
          </a:p>
        </p:txBody>
      </p:sp>
      <p:sp>
        <p:nvSpPr>
          <p:cNvPr id="17420" name="Text Box 59"/>
          <p:cNvSpPr txBox="1">
            <a:spLocks noChangeArrowheads="1"/>
          </p:cNvSpPr>
          <p:nvPr/>
        </p:nvSpPr>
        <p:spPr bwMode="auto">
          <a:xfrm>
            <a:off x="5583238" y="3259138"/>
            <a:ext cx="217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CDN distribution node</a:t>
            </a:r>
          </a:p>
        </p:txBody>
      </p:sp>
      <p:sp>
        <p:nvSpPr>
          <p:cNvPr id="17421" name="Line 60"/>
          <p:cNvSpPr>
            <a:spLocks noChangeShapeType="1"/>
          </p:cNvSpPr>
          <p:nvPr/>
        </p:nvSpPr>
        <p:spPr bwMode="auto">
          <a:xfrm>
            <a:off x="6604000" y="2797175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61"/>
          <p:cNvSpPr>
            <a:spLocks noChangeShapeType="1"/>
          </p:cNvSpPr>
          <p:nvPr/>
        </p:nvSpPr>
        <p:spPr bwMode="auto">
          <a:xfrm flipH="1">
            <a:off x="5724525" y="4140200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62"/>
          <p:cNvSpPr>
            <a:spLocks noChangeShapeType="1"/>
          </p:cNvSpPr>
          <p:nvPr/>
        </p:nvSpPr>
        <p:spPr bwMode="auto">
          <a:xfrm>
            <a:off x="6677025" y="4419600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63"/>
          <p:cNvSpPr>
            <a:spLocks noChangeShapeType="1"/>
          </p:cNvSpPr>
          <p:nvPr/>
        </p:nvSpPr>
        <p:spPr bwMode="auto">
          <a:xfrm>
            <a:off x="6896100" y="4114800"/>
            <a:ext cx="598488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64"/>
          <p:cNvSpPr txBox="1">
            <a:spLocks noChangeArrowheads="1"/>
          </p:cNvSpPr>
          <p:nvPr/>
        </p:nvSpPr>
        <p:spPr bwMode="auto">
          <a:xfrm>
            <a:off x="4656138" y="5360988"/>
            <a:ext cx="1392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in S. America</a:t>
            </a:r>
          </a:p>
        </p:txBody>
      </p:sp>
      <p:sp>
        <p:nvSpPr>
          <p:cNvPr id="17426" name="Text Box 65"/>
          <p:cNvSpPr txBox="1">
            <a:spLocks noChangeArrowheads="1"/>
          </p:cNvSpPr>
          <p:nvPr/>
        </p:nvSpPr>
        <p:spPr bwMode="auto">
          <a:xfrm>
            <a:off x="6084888" y="5689600"/>
            <a:ext cx="12461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in Europe</a:t>
            </a:r>
          </a:p>
        </p:txBody>
      </p:sp>
      <p:sp>
        <p:nvSpPr>
          <p:cNvPr id="17427" name="Text Box 66"/>
          <p:cNvSpPr txBox="1">
            <a:spLocks noChangeArrowheads="1"/>
          </p:cNvSpPr>
          <p:nvPr/>
        </p:nvSpPr>
        <p:spPr bwMode="auto">
          <a:xfrm>
            <a:off x="7396163" y="5511800"/>
            <a:ext cx="12461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600">
                <a:latin typeface="Arial" charset="0"/>
              </a:rPr>
              <a:t>in Asia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Content Distribution Networks (CDNs)</a:t>
            </a:r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4267200" cy="4724400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The content providers are the CDN customers.</a:t>
            </a:r>
          </a:p>
          <a:p>
            <a:r>
              <a:rPr lang="en-US" sz="2000">
                <a:latin typeface="Arial" charset="0"/>
              </a:rPr>
              <a:t>Content replication</a:t>
            </a:r>
          </a:p>
          <a:p>
            <a:r>
              <a:rPr lang="en-US" sz="2000">
                <a:latin typeface="Arial" charset="0"/>
              </a:rPr>
              <a:t>CDN company installs hundreds of CDN servers throughout Internet</a:t>
            </a:r>
          </a:p>
          <a:p>
            <a:pPr lvl="1"/>
            <a:r>
              <a:rPr lang="en-US" sz="2000">
                <a:latin typeface="Arial" charset="0"/>
              </a:rPr>
              <a:t>Close to users</a:t>
            </a:r>
          </a:p>
          <a:p>
            <a:r>
              <a:rPr lang="en-US" sz="2000">
                <a:latin typeface="Arial" charset="0"/>
              </a:rPr>
              <a:t>CDN replicates its customers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 content in CDN servers. When provider updates content, CDN updates servers</a:t>
            </a:r>
          </a:p>
          <a:p>
            <a:endParaRPr lang="en-US" sz="200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C6696AF-4E40-9B4B-92AE-FE54489E86C2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44</a:t>
            </a:fld>
            <a:endParaRPr lang="en-US" sz="12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2858" r="44762" b="39810"/>
          <a:stretch>
            <a:fillRect/>
          </a:stretch>
        </p:blipFill>
        <p:spPr bwMode="auto">
          <a:xfrm>
            <a:off x="914400" y="16002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62000" y="5715000"/>
            <a:ext cx="779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hlinkClick r:id="rId4"/>
              </a:rPr>
              <a:t>http://www.akamai.com/html/technology/nui/news/index.html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EBDC0-4C2E-4DB9-A156-D4C786725C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9AC81B27-B3A4-8B48-9232-A891DD689EE4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45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Content Distribution Networks &amp;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Server Selection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7566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Replicate content on many servers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 to replicate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Where to replicate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 to find replicated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 to choose among known replicas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 to direct clients towards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5361A21-D30B-7046-A974-90A87BBD902E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46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Server Selection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sym typeface="Wingdings" charset="0"/>
              </a:rPr>
              <a:t>Which server?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Lowest load  to balance load on servers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Best performance  to improve client performance</a:t>
            </a:r>
          </a:p>
          <a:p>
            <a:pPr lvl="2" eaLnBrk="1" hangingPunct="1"/>
            <a:r>
              <a:rPr lang="en-US">
                <a:latin typeface="Arial" charset="0"/>
                <a:sym typeface="Wingdings" charset="0"/>
              </a:rPr>
              <a:t>Based on Geography? RTT? Throughput? Load?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Any alive node  to provide fault tolerance</a:t>
            </a: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How to direct clients to a particular server?</a:t>
            </a:r>
          </a:p>
          <a:p>
            <a:pPr lvl="1" eaLnBrk="1" hangingPunct="1"/>
            <a:r>
              <a:rPr lang="en-US">
                <a:latin typeface="Arial" charset="0"/>
              </a:rPr>
              <a:t>As part of routing </a:t>
            </a:r>
            <a:r>
              <a:rPr lang="en-US">
                <a:latin typeface="Arial" charset="0"/>
                <a:sym typeface="Wingdings" charset="0"/>
              </a:rPr>
              <a:t> anycast, cluster load balancing</a:t>
            </a:r>
          </a:p>
          <a:p>
            <a:pPr lvl="2" eaLnBrk="1" hangingPunct="1"/>
            <a:r>
              <a:rPr lang="en-US">
                <a:latin typeface="Arial" charset="0"/>
                <a:sym typeface="Wingdings" charset="0"/>
              </a:rPr>
              <a:t>Not covered 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As part of application  HTTP redirect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As part of naming 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EEE6217-629B-C843-8ED9-1B8F47FE4F82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47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Application Based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HTTP supports simple way to indicate that Web page has moved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(30X responses)</a:t>
            </a:r>
          </a:p>
          <a:p>
            <a:r>
              <a:rPr lang="en-US" sz="2000">
                <a:latin typeface="Arial" charset="0"/>
              </a:rPr>
              <a:t>Server receives Get request from client</a:t>
            </a:r>
          </a:p>
          <a:p>
            <a:pPr lvl="1"/>
            <a:r>
              <a:rPr lang="en-US" sz="2000">
                <a:latin typeface="Arial" charset="0"/>
              </a:rPr>
              <a:t>Decides which server is best suited for particular client and object</a:t>
            </a:r>
          </a:p>
          <a:p>
            <a:pPr lvl="1"/>
            <a:r>
              <a:rPr lang="en-US" sz="2000">
                <a:latin typeface="Arial" charset="0"/>
              </a:rPr>
              <a:t>Returns HTTP redirect to that server</a:t>
            </a:r>
          </a:p>
          <a:p>
            <a:r>
              <a:rPr lang="en-US" sz="2000">
                <a:latin typeface="Arial" charset="0"/>
              </a:rPr>
              <a:t>Can make informed application specific decision</a:t>
            </a:r>
          </a:p>
          <a:p>
            <a:r>
              <a:rPr lang="en-US" sz="2000">
                <a:latin typeface="Arial" charset="0"/>
              </a:rPr>
              <a:t>May introduce additional overhead </a:t>
            </a:r>
            <a:r>
              <a:rPr lang="en-US" sz="2000">
                <a:latin typeface="Arial" charset="0"/>
                <a:sym typeface="Wingdings" charset="0"/>
              </a:rPr>
              <a:t> </a:t>
            </a:r>
            <a:br>
              <a:rPr lang="en-US" sz="2000">
                <a:latin typeface="Arial" charset="0"/>
                <a:sym typeface="Wingdings" charset="0"/>
              </a:rPr>
            </a:br>
            <a:r>
              <a:rPr lang="en-US" sz="2000">
                <a:latin typeface="Arial" charset="0"/>
                <a:sym typeface="Wingdings" charset="0"/>
              </a:rPr>
              <a:t>			multiple connection setup, name lookups, etc.</a:t>
            </a:r>
          </a:p>
          <a:p>
            <a:r>
              <a:rPr lang="en-US" sz="2000">
                <a:latin typeface="Arial" charset="0"/>
              </a:rPr>
              <a:t>While good solution in general, but…</a:t>
            </a:r>
          </a:p>
          <a:p>
            <a:pPr lvl="1"/>
            <a:r>
              <a:rPr lang="en-US" sz="2000">
                <a:latin typeface="Arial" charset="0"/>
              </a:rPr>
              <a:t>HTTP Redirect has some design flaws – especially with current browsers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A4CE1F3-F29D-684C-BA26-E03DAC47828A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48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Naming Based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Client does name lookup for service</a:t>
            </a:r>
          </a:p>
          <a:p>
            <a:pPr eaLnBrk="1" hangingPunct="1"/>
            <a:r>
              <a:rPr lang="en-US">
                <a:latin typeface="Arial" charset="0"/>
              </a:rPr>
              <a:t>Name server chooses appropriate server address</a:t>
            </a:r>
          </a:p>
          <a:p>
            <a:pPr lvl="1" eaLnBrk="1" hangingPunct="1"/>
            <a:r>
              <a:rPr lang="en-US">
                <a:latin typeface="Arial" charset="0"/>
              </a:rPr>
              <a:t>A-record returned is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best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one for the client</a:t>
            </a:r>
          </a:p>
          <a:p>
            <a:pPr eaLnBrk="1" hangingPunct="1"/>
            <a:r>
              <a:rPr lang="en-US">
                <a:latin typeface="Arial" charset="0"/>
              </a:rPr>
              <a:t>What information can name server base decision on?</a:t>
            </a:r>
          </a:p>
          <a:p>
            <a:pPr lvl="1" eaLnBrk="1" hangingPunct="1"/>
            <a:r>
              <a:rPr lang="en-US">
                <a:latin typeface="Arial" charset="0"/>
              </a:rPr>
              <a:t>Server load/location </a:t>
            </a:r>
            <a:r>
              <a:rPr lang="en-US">
                <a:latin typeface="Arial" charset="0"/>
                <a:sym typeface="Wingdings" charset="0"/>
              </a:rPr>
              <a:t> must be collected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Information in the name lookup request</a:t>
            </a:r>
          </a:p>
          <a:p>
            <a:pPr lvl="2" eaLnBrk="1" hangingPunct="1"/>
            <a:r>
              <a:rPr lang="en-US">
                <a:latin typeface="Arial" charset="0"/>
                <a:sym typeface="Wingdings" charset="0"/>
              </a:rPr>
              <a:t>Name service client  t</a:t>
            </a:r>
            <a:r>
              <a:rPr lang="en-US">
                <a:latin typeface="Arial" charset="0"/>
              </a:rPr>
              <a:t>ypically the local name server for client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137A465-94E0-8D46-A5D3-15DFF50BAE4F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49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Akamai Works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Clients fetch html document from primary server</a:t>
            </a:r>
          </a:p>
          <a:p>
            <a:pPr lvl="1" eaLnBrk="1" hangingPunct="1"/>
            <a:r>
              <a:rPr lang="en-US">
                <a:latin typeface="Arial" charset="0"/>
              </a:rPr>
              <a:t>E.g. fetch index.html from cnn.com</a:t>
            </a:r>
          </a:p>
          <a:p>
            <a:pPr eaLnBrk="1" hangingPunct="1"/>
            <a:r>
              <a:rPr lang="en-US">
                <a:latin typeface="Arial" charset="0"/>
              </a:rPr>
              <a:t>URLs for replicated content are replaced in html</a:t>
            </a:r>
          </a:p>
          <a:p>
            <a:pPr lvl="1" eaLnBrk="1" hangingPunct="1"/>
            <a:r>
              <a:rPr lang="en-US">
                <a:latin typeface="Arial" charset="0"/>
              </a:rPr>
              <a:t>E.g. &lt;img src=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http://cnn.com/af/x.gif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&gt; replaced with </a:t>
            </a:r>
            <a:r>
              <a:rPr lang="en-US" sz="2000">
                <a:latin typeface="Arial" charset="0"/>
              </a:rPr>
              <a:t>&lt;img src=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http://a73.g.akamaitech.net/7/23/cnn.com/af/x.gif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&gt;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r>
              <a:rPr lang="en-US">
                <a:latin typeface="Arial" charset="0"/>
              </a:rPr>
              <a:t>Client is forced to resolve aXYZ.g.akamaitech.net hostname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" y="4800600"/>
            <a:ext cx="7864475" cy="701675"/>
          </a:xfrm>
          <a:prstGeom prst="rect">
            <a:avLst/>
          </a:prstGeom>
          <a:solidFill>
            <a:srgbClr val="C7C4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Note: Nice presentation on Akamai at</a:t>
            </a:r>
          </a:p>
          <a:p>
            <a:r>
              <a:rPr lang="en-US" sz="2000">
                <a:latin typeface="Arial" charset="0"/>
              </a:rPr>
              <a:t>www.cs.odu.edu/~mukka/cs775s07/Presentations/mklein.pdf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Obvious Solutions (2)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Why not centralize DNS?</a:t>
            </a:r>
          </a:p>
          <a:p>
            <a:pPr eaLnBrk="1" hangingPunct="1"/>
            <a:r>
              <a:rPr lang="en-US" smtClean="0"/>
              <a:t>Single point of failure</a:t>
            </a:r>
          </a:p>
          <a:p>
            <a:pPr eaLnBrk="1" hangingPunct="1"/>
            <a:r>
              <a:rPr lang="en-US" smtClean="0"/>
              <a:t>Traffic volume</a:t>
            </a:r>
          </a:p>
          <a:p>
            <a:pPr eaLnBrk="1" hangingPunct="1"/>
            <a:r>
              <a:rPr lang="en-US" smtClean="0"/>
              <a:t>Distant centralized database</a:t>
            </a:r>
          </a:p>
          <a:p>
            <a:pPr eaLnBrk="1" hangingPunct="1"/>
            <a:r>
              <a:rPr lang="en-US" smtClean="0"/>
              <a:t>Single point of update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Doesn’t </a:t>
            </a:r>
            <a:r>
              <a:rPr lang="en-US" i="1" smtClean="0"/>
              <a:t>scale!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EC08CAA-E19D-644D-92E6-293B6C638E6E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50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Akamai Works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 is content replicated?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Akamai only replicates static content (*)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Modified name contains original file name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Akamai server is asked for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First checks local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If not in cache, requests file from primary server and caches file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</a:rPr>
              <a:t>* (At least, the version we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re talking about today.  Akamai actually lets sites write code that can run on Akamai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 servers, but that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 a pretty different beast)</a:t>
            </a:r>
            <a:endParaRPr lang="en-US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C9F2DFE-4DD1-7E49-AEC9-9882321530CB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51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Akamai Works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Root server gives NS record for akamai.net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Akamai.net name server returns NS record for g.akamaitech.net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Name server chosen to be in region of client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name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TTL is large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G.akamaitech.net nameserver chooses server in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Should try to chose server that has file in cache - How to choose?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Uses aXYZ name and hash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TTL is small </a:t>
            </a:r>
            <a:r>
              <a:rPr lang="en-US">
                <a:latin typeface="Arial" charset="0"/>
                <a:sym typeface="Wingdings" charset="0"/>
              </a:rPr>
              <a:t> why?</a:t>
            </a:r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51E15AF-798E-5642-AED0-8416DD887EB9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52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685800" y="1447800"/>
            <a:ext cx="82296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838200" y="3200400"/>
            <a:ext cx="5181600" cy="2819400"/>
            <a:chOff x="3360" y="96"/>
            <a:chExt cx="1056" cy="720"/>
          </a:xfrm>
        </p:grpSpPr>
        <p:sp>
          <p:nvSpPr>
            <p:cNvPr id="26673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Akamai Works</a:t>
            </a:r>
          </a:p>
        </p:txBody>
      </p:sp>
      <p:sp>
        <p:nvSpPr>
          <p:cNvPr id="2663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66800" y="5738813"/>
            <a:ext cx="3132138" cy="366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</a:rPr>
              <a:t>End-user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762000" y="15240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cnn.com (content provider)</a:t>
            </a:r>
          </a:p>
        </p:txBody>
      </p:sp>
      <p:pic>
        <p:nvPicPr>
          <p:cNvPr id="26632" name="Picture 13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4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6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4114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DNS root server</a:t>
            </a:r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7239000" y="1524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Akamai server</a:t>
            </a:r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 flipV="1">
            <a:off x="1524000" y="2895600"/>
            <a:ext cx="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9" name="Line 20"/>
          <p:cNvSpPr>
            <a:spLocks noChangeShapeType="1"/>
          </p:cNvSpPr>
          <p:nvPr/>
        </p:nvSpPr>
        <p:spPr bwMode="auto">
          <a:xfrm flipV="1">
            <a:off x="1676400" y="2971800"/>
            <a:ext cx="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1219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6641" name="Rectangle 22"/>
          <p:cNvSpPr>
            <a:spLocks noChangeArrowheads="1"/>
          </p:cNvSpPr>
          <p:nvPr/>
        </p:nvSpPr>
        <p:spPr bwMode="auto">
          <a:xfrm>
            <a:off x="1676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6642" name="Line 23"/>
          <p:cNvSpPr>
            <a:spLocks noChangeShapeType="1"/>
          </p:cNvSpPr>
          <p:nvPr/>
        </p:nvSpPr>
        <p:spPr bwMode="auto">
          <a:xfrm flipV="1">
            <a:off x="1752600" y="2895600"/>
            <a:ext cx="2895600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V="1">
            <a:off x="1828800" y="3076575"/>
            <a:ext cx="2895600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4" name="Rectangle 25"/>
          <p:cNvSpPr>
            <a:spLocks noChangeArrowheads="1"/>
          </p:cNvSpPr>
          <p:nvPr/>
        </p:nvSpPr>
        <p:spPr bwMode="auto">
          <a:xfrm>
            <a:off x="2819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3048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pic>
        <p:nvPicPr>
          <p:cNvPr id="26646" name="Picture 27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8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Rectangle 29"/>
          <p:cNvSpPr>
            <a:spLocks noChangeArrowheads="1"/>
          </p:cNvSpPr>
          <p:nvPr/>
        </p:nvSpPr>
        <p:spPr bwMode="auto">
          <a:xfrm>
            <a:off x="6477000" y="35814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Akamai high-level DNS server</a:t>
            </a:r>
          </a:p>
        </p:txBody>
      </p:sp>
      <p:sp>
        <p:nvSpPr>
          <p:cNvPr id="26649" name="Rectangle 30"/>
          <p:cNvSpPr>
            <a:spLocks noChangeArrowheads="1"/>
          </p:cNvSpPr>
          <p:nvPr/>
        </p:nvSpPr>
        <p:spPr bwMode="auto">
          <a:xfrm>
            <a:off x="6477000" y="41910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Akamai low-level DNS server</a:t>
            </a:r>
          </a:p>
        </p:txBody>
      </p:sp>
      <p:pic>
        <p:nvPicPr>
          <p:cNvPr id="26650" name="Picture 31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Rectangle 32"/>
          <p:cNvSpPr>
            <a:spLocks noChangeArrowheads="1"/>
          </p:cNvSpPr>
          <p:nvPr/>
        </p:nvSpPr>
        <p:spPr bwMode="auto">
          <a:xfrm>
            <a:off x="7086600" y="46482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Nearby matching</a:t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r>
              <a:rPr lang="en-US" sz="1800">
                <a:solidFill>
                  <a:srgbClr val="000000"/>
                </a:solidFill>
                <a:latin typeface="Arial" charset="0"/>
              </a:rPr>
              <a:t>Akamai server</a:t>
            </a:r>
          </a:p>
        </p:txBody>
      </p:sp>
      <p:sp>
        <p:nvSpPr>
          <p:cNvPr id="26652" name="Line 33"/>
          <p:cNvSpPr>
            <a:spLocks noChangeShapeType="1"/>
          </p:cNvSpPr>
          <p:nvPr/>
        </p:nvSpPr>
        <p:spPr bwMode="auto">
          <a:xfrm flipV="1">
            <a:off x="1828800" y="3581400"/>
            <a:ext cx="3962400" cy="1524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3" name="Line 34"/>
          <p:cNvSpPr>
            <a:spLocks noChangeShapeType="1"/>
          </p:cNvSpPr>
          <p:nvPr/>
        </p:nvSpPr>
        <p:spPr bwMode="auto">
          <a:xfrm flipV="1">
            <a:off x="1828800" y="3733800"/>
            <a:ext cx="3962400" cy="1524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4" name="Line 35"/>
          <p:cNvSpPr>
            <a:spLocks noChangeShapeType="1"/>
          </p:cNvSpPr>
          <p:nvPr/>
        </p:nvSpPr>
        <p:spPr bwMode="auto">
          <a:xfrm>
            <a:off x="2133600" y="5562600"/>
            <a:ext cx="434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5" name="Line 36"/>
          <p:cNvSpPr>
            <a:spLocks noChangeShapeType="1"/>
          </p:cNvSpPr>
          <p:nvPr/>
        </p:nvSpPr>
        <p:spPr bwMode="auto">
          <a:xfrm>
            <a:off x="2133600" y="5715000"/>
            <a:ext cx="434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6" name="Rectangle 37"/>
          <p:cNvSpPr>
            <a:spLocks noChangeArrowheads="1"/>
          </p:cNvSpPr>
          <p:nvPr/>
        </p:nvSpPr>
        <p:spPr bwMode="auto">
          <a:xfrm>
            <a:off x="2743200" y="2743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11</a:t>
            </a:r>
          </a:p>
        </p:txBody>
      </p:sp>
      <p:sp>
        <p:nvSpPr>
          <p:cNvPr id="26657" name="Rectangle 38"/>
          <p:cNvSpPr>
            <a:spLocks noChangeArrowheads="1"/>
          </p:cNvSpPr>
          <p:nvPr/>
        </p:nvSpPr>
        <p:spPr bwMode="auto">
          <a:xfrm>
            <a:off x="50292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6658" name="Line 39"/>
          <p:cNvSpPr>
            <a:spLocks noChangeShapeType="1"/>
          </p:cNvSpPr>
          <p:nvPr/>
        </p:nvSpPr>
        <p:spPr bwMode="auto">
          <a:xfrm flipV="1">
            <a:off x="19812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9" name="Line 40"/>
          <p:cNvSpPr>
            <a:spLocks noChangeShapeType="1"/>
          </p:cNvSpPr>
          <p:nvPr/>
        </p:nvSpPr>
        <p:spPr bwMode="auto">
          <a:xfrm flipV="1">
            <a:off x="19812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0" name="Rectangle 41"/>
          <p:cNvSpPr>
            <a:spLocks noChangeArrowheads="1"/>
          </p:cNvSpPr>
          <p:nvPr/>
        </p:nvSpPr>
        <p:spPr bwMode="auto">
          <a:xfrm>
            <a:off x="50292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6661" name="Rectangle 42"/>
          <p:cNvSpPr>
            <a:spLocks noChangeArrowheads="1"/>
          </p:cNvSpPr>
          <p:nvPr/>
        </p:nvSpPr>
        <p:spPr bwMode="auto">
          <a:xfrm>
            <a:off x="50292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6662" name="Rectangle 43"/>
          <p:cNvSpPr>
            <a:spLocks noChangeArrowheads="1"/>
          </p:cNvSpPr>
          <p:nvPr/>
        </p:nvSpPr>
        <p:spPr bwMode="auto">
          <a:xfrm>
            <a:off x="4495800" y="5181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26663" name="Rectangle 44"/>
          <p:cNvSpPr>
            <a:spLocks noChangeArrowheads="1"/>
          </p:cNvSpPr>
          <p:nvPr/>
        </p:nvSpPr>
        <p:spPr bwMode="auto">
          <a:xfrm>
            <a:off x="4495800" y="5638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6664" name="Rectangle 45"/>
          <p:cNvSpPr>
            <a:spLocks noChangeArrowheads="1"/>
          </p:cNvSpPr>
          <p:nvPr/>
        </p:nvSpPr>
        <p:spPr bwMode="auto">
          <a:xfrm>
            <a:off x="685800" y="2895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6600"/>
                </a:solidFill>
                <a:latin typeface="Arial" charset="0"/>
              </a:rPr>
              <a:t>Get index.html</a:t>
            </a:r>
          </a:p>
        </p:txBody>
      </p:sp>
      <p:sp>
        <p:nvSpPr>
          <p:cNvPr id="26665" name="Rectangle 46"/>
          <p:cNvSpPr>
            <a:spLocks noChangeArrowheads="1"/>
          </p:cNvSpPr>
          <p:nvPr/>
        </p:nvSpPr>
        <p:spPr bwMode="auto">
          <a:xfrm>
            <a:off x="3657600" y="5943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6600"/>
                </a:solidFill>
                <a:latin typeface="Arial" charset="0"/>
              </a:rPr>
              <a:t>Get /cnn.com/foo.jpg</a:t>
            </a:r>
          </a:p>
        </p:txBody>
      </p:sp>
      <p:cxnSp>
        <p:nvCxnSpPr>
          <p:cNvPr id="26666" name="AutoShape 47"/>
          <p:cNvCxnSpPr>
            <a:cxnSpLocks noChangeShapeType="1"/>
          </p:cNvCxnSpPr>
          <p:nvPr/>
        </p:nvCxnSpPr>
        <p:spPr bwMode="auto">
          <a:xfrm>
            <a:off x="2133600" y="2400300"/>
            <a:ext cx="4343400" cy="3352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AutoShape 48"/>
          <p:cNvCxnSpPr>
            <a:cxnSpLocks noChangeShapeType="1"/>
          </p:cNvCxnSpPr>
          <p:nvPr/>
        </p:nvCxnSpPr>
        <p:spPr bwMode="auto">
          <a:xfrm>
            <a:off x="1981200" y="2590800"/>
            <a:ext cx="4495800" cy="3352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8" name="Rectangle 49"/>
          <p:cNvSpPr>
            <a:spLocks noChangeArrowheads="1"/>
          </p:cNvSpPr>
          <p:nvPr/>
        </p:nvSpPr>
        <p:spPr bwMode="auto">
          <a:xfrm>
            <a:off x="3352800" y="2514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26669" name="Rectangle 50"/>
          <p:cNvSpPr>
            <a:spLocks noChangeArrowheads="1"/>
          </p:cNvSpPr>
          <p:nvPr/>
        </p:nvSpPr>
        <p:spPr bwMode="auto">
          <a:xfrm>
            <a:off x="2438400" y="21336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6600"/>
                </a:solidFill>
                <a:latin typeface="Arial" charset="0"/>
              </a:rPr>
              <a:t>Get foo.jpg</a:t>
            </a:r>
          </a:p>
        </p:txBody>
      </p:sp>
      <p:sp>
        <p:nvSpPr>
          <p:cNvPr id="26670" name="Rectangle 51"/>
          <p:cNvSpPr>
            <a:spLocks noChangeArrowheads="1"/>
          </p:cNvSpPr>
          <p:nvPr/>
        </p:nvSpPr>
        <p:spPr bwMode="auto">
          <a:xfrm>
            <a:off x="5029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D78D66B-0957-2940-8BD6-809A83A301A0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53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09600" y="1524000"/>
            <a:ext cx="82296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762000" y="3276600"/>
            <a:ext cx="5181600" cy="2819400"/>
            <a:chOff x="3360" y="96"/>
            <a:chExt cx="1056" cy="720"/>
          </a:xfrm>
        </p:grpSpPr>
        <p:sp>
          <p:nvSpPr>
            <p:cNvPr id="27684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Akamai – Subsequent Requests</a:t>
            </a:r>
          </a:p>
        </p:txBody>
      </p:sp>
      <p:sp>
        <p:nvSpPr>
          <p:cNvPr id="276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5813425"/>
            <a:ext cx="3128963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400">
                <a:latin typeface="Arial" charset="0"/>
              </a:rPr>
              <a:t>End-user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685800" y="16002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cnn.com (content provider)</a:t>
            </a:r>
          </a:p>
        </p:txBody>
      </p:sp>
      <p:pic>
        <p:nvPicPr>
          <p:cNvPr id="27656" name="Picture 13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5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6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4038600" y="16002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DNS root server</a:t>
            </a:r>
          </a:p>
        </p:txBody>
      </p:sp>
      <p:sp>
        <p:nvSpPr>
          <p:cNvPr id="27661" name="Rectangle 18"/>
          <p:cNvSpPr>
            <a:spLocks noChangeArrowheads="1"/>
          </p:cNvSpPr>
          <p:nvPr/>
        </p:nvSpPr>
        <p:spPr bwMode="auto">
          <a:xfrm>
            <a:off x="7162800" y="1600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Akamai server</a:t>
            </a:r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 flipV="1">
            <a:off x="1447800" y="2971800"/>
            <a:ext cx="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3" name="Line 20"/>
          <p:cNvSpPr>
            <a:spLocks noChangeShapeType="1"/>
          </p:cNvSpPr>
          <p:nvPr/>
        </p:nvSpPr>
        <p:spPr bwMode="auto">
          <a:xfrm flipV="1">
            <a:off x="1600200" y="3048000"/>
            <a:ext cx="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Rectangle 21"/>
          <p:cNvSpPr>
            <a:spLocks noChangeArrowheads="1"/>
          </p:cNvSpPr>
          <p:nvPr/>
        </p:nvSpPr>
        <p:spPr bwMode="auto">
          <a:xfrm>
            <a:off x="11430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7665" name="Rectangle 22"/>
          <p:cNvSpPr>
            <a:spLocks noChangeArrowheads="1"/>
          </p:cNvSpPr>
          <p:nvPr/>
        </p:nvSpPr>
        <p:spPr bwMode="auto">
          <a:xfrm>
            <a:off x="16002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pic>
        <p:nvPicPr>
          <p:cNvPr id="27666" name="Picture 23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4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Rectangle 25"/>
          <p:cNvSpPr>
            <a:spLocks noChangeArrowheads="1"/>
          </p:cNvSpPr>
          <p:nvPr/>
        </p:nvSpPr>
        <p:spPr bwMode="auto">
          <a:xfrm>
            <a:off x="6400800" y="36576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Akamai high-level DNS server</a:t>
            </a:r>
          </a:p>
        </p:txBody>
      </p:sp>
      <p:sp>
        <p:nvSpPr>
          <p:cNvPr id="27669" name="Rectangle 26"/>
          <p:cNvSpPr>
            <a:spLocks noChangeArrowheads="1"/>
          </p:cNvSpPr>
          <p:nvPr/>
        </p:nvSpPr>
        <p:spPr bwMode="auto">
          <a:xfrm>
            <a:off x="6400800" y="42672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Akamai low-level DNS server</a:t>
            </a:r>
          </a:p>
        </p:txBody>
      </p:sp>
      <p:pic>
        <p:nvPicPr>
          <p:cNvPr id="27670" name="Picture 27" descr="paketaro 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Line 28"/>
          <p:cNvSpPr>
            <a:spLocks noChangeShapeType="1"/>
          </p:cNvSpPr>
          <p:nvPr/>
        </p:nvSpPr>
        <p:spPr bwMode="auto">
          <a:xfrm>
            <a:off x="2057400" y="5638800"/>
            <a:ext cx="434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2" name="Line 29"/>
          <p:cNvSpPr>
            <a:spLocks noChangeShapeType="1"/>
          </p:cNvSpPr>
          <p:nvPr/>
        </p:nvSpPr>
        <p:spPr bwMode="auto">
          <a:xfrm>
            <a:off x="2057400" y="5791200"/>
            <a:ext cx="434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3" name="Line 30"/>
          <p:cNvSpPr>
            <a:spLocks noChangeShapeType="1"/>
          </p:cNvSpPr>
          <p:nvPr/>
        </p:nvSpPr>
        <p:spPr bwMode="auto">
          <a:xfrm flipV="1">
            <a:off x="1905000" y="44196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4" name="Line 31"/>
          <p:cNvSpPr>
            <a:spLocks noChangeShapeType="1"/>
          </p:cNvSpPr>
          <p:nvPr/>
        </p:nvSpPr>
        <p:spPr bwMode="auto">
          <a:xfrm flipV="1">
            <a:off x="1905000" y="45720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5" name="Rectangle 32"/>
          <p:cNvSpPr>
            <a:spLocks noChangeArrowheads="1"/>
          </p:cNvSpPr>
          <p:nvPr/>
        </p:nvSpPr>
        <p:spPr bwMode="auto">
          <a:xfrm>
            <a:off x="4953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7676" name="Rectangle 33"/>
          <p:cNvSpPr>
            <a:spLocks noChangeArrowheads="1"/>
          </p:cNvSpPr>
          <p:nvPr/>
        </p:nvSpPr>
        <p:spPr bwMode="auto">
          <a:xfrm>
            <a:off x="4953000" y="4724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677" name="Rectangle 34"/>
          <p:cNvSpPr>
            <a:spLocks noChangeArrowheads="1"/>
          </p:cNvSpPr>
          <p:nvPr/>
        </p:nvSpPr>
        <p:spPr bwMode="auto">
          <a:xfrm>
            <a:off x="4419600" y="5257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4419600" y="5715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7679" name="Rectangle 36"/>
          <p:cNvSpPr>
            <a:spLocks noChangeArrowheads="1"/>
          </p:cNvSpPr>
          <p:nvPr/>
        </p:nvSpPr>
        <p:spPr bwMode="auto">
          <a:xfrm>
            <a:off x="609600" y="2971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b="1">
                <a:solidFill>
                  <a:srgbClr val="FF6600"/>
                </a:solidFill>
                <a:latin typeface="Arial" charset="0"/>
              </a:rPr>
              <a:t>Get index.html</a:t>
            </a:r>
          </a:p>
        </p:txBody>
      </p:sp>
      <p:sp>
        <p:nvSpPr>
          <p:cNvPr id="27680" name="Rectangle 37"/>
          <p:cNvSpPr>
            <a:spLocks noChangeArrowheads="1"/>
          </p:cNvSpPr>
          <p:nvPr/>
        </p:nvSpPr>
        <p:spPr bwMode="auto">
          <a:xfrm>
            <a:off x="29718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b="1" dirty="0">
                <a:solidFill>
                  <a:srgbClr val="FF6600"/>
                </a:solidFill>
                <a:latin typeface="Arial" charset="0"/>
              </a:rPr>
              <a:t>Get /</a:t>
            </a:r>
            <a:r>
              <a:rPr lang="en-US" sz="1800" b="1" dirty="0" err="1">
                <a:solidFill>
                  <a:srgbClr val="FF6600"/>
                </a:solidFill>
                <a:latin typeface="Arial" charset="0"/>
              </a:rPr>
              <a:t>cnn.com</a:t>
            </a:r>
            <a:r>
              <a:rPr lang="en-US" sz="1800" b="1" dirty="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1800" b="1" dirty="0" err="1">
                <a:solidFill>
                  <a:srgbClr val="FF6600"/>
                </a:solidFill>
                <a:latin typeface="Arial" charset="0"/>
              </a:rPr>
              <a:t>foo.jpg</a:t>
            </a:r>
            <a:endParaRPr lang="en-US" sz="1800" b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7681" name="Rectangle 38"/>
          <p:cNvSpPr>
            <a:spLocks noChangeArrowheads="1"/>
          </p:cNvSpPr>
          <p:nvPr/>
        </p:nvSpPr>
        <p:spPr bwMode="auto">
          <a:xfrm>
            <a:off x="6934200" y="47244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Nearby matching</a:t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r>
              <a:rPr lang="en-US" sz="1800">
                <a:solidFill>
                  <a:srgbClr val="000000"/>
                </a:solidFill>
                <a:latin typeface="Arial" charset="0"/>
              </a:rPr>
              <a:t>Akamai server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362200" y="3124200"/>
            <a:ext cx="2352978" cy="646331"/>
          </a:xfrm>
          <a:prstGeom prst="rect">
            <a:avLst/>
          </a:prstGeom>
          <a:solidFill>
            <a:srgbClr val="C7C4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Assuming </a:t>
            </a:r>
            <a:r>
              <a:rPr lang="en-US" sz="1800" dirty="0" smtClean="0">
                <a:latin typeface="Arial" charset="0"/>
              </a:rPr>
              <a:t>no timeout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 on NS record </a:t>
            </a:r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124200" y="3810000"/>
            <a:ext cx="685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7BB39F3-0956-6F47-BEEC-562255657AC4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54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Hashing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Given document XYZ, we need to choose a server to use</a:t>
            </a:r>
          </a:p>
          <a:p>
            <a:pPr eaLnBrk="1" hangingPunct="1"/>
            <a:r>
              <a:rPr lang="en-US">
                <a:latin typeface="Arial" charset="0"/>
              </a:rPr>
              <a:t>Suppose we use modulo</a:t>
            </a:r>
          </a:p>
          <a:p>
            <a:pPr eaLnBrk="1" hangingPunct="1"/>
            <a:r>
              <a:rPr lang="en-US">
                <a:latin typeface="Arial" charset="0"/>
              </a:rPr>
              <a:t>Number servers from 1…n</a:t>
            </a:r>
          </a:p>
          <a:p>
            <a:pPr lvl="1" eaLnBrk="1" hangingPunct="1"/>
            <a:r>
              <a:rPr lang="en-US">
                <a:latin typeface="Arial" charset="0"/>
              </a:rPr>
              <a:t>Place document XYZ on server (XYZ mod n)</a:t>
            </a:r>
          </a:p>
          <a:p>
            <a:pPr lvl="1" eaLnBrk="1" hangingPunct="1"/>
            <a:r>
              <a:rPr lang="en-US">
                <a:latin typeface="Arial" charset="0"/>
              </a:rPr>
              <a:t>What happens when a servers fails? n </a:t>
            </a:r>
            <a:r>
              <a:rPr lang="en-US">
                <a:latin typeface="Arial" charset="0"/>
                <a:sym typeface="Wingdings" charset="0"/>
              </a:rPr>
              <a:t> n-1</a:t>
            </a:r>
          </a:p>
          <a:p>
            <a:pPr lvl="2" eaLnBrk="1" hangingPunct="1"/>
            <a:r>
              <a:rPr lang="en-US">
                <a:latin typeface="Arial" charset="0"/>
                <a:sym typeface="Wingdings" charset="0"/>
              </a:rPr>
              <a:t>Same if different people have different measures of n</a:t>
            </a:r>
          </a:p>
          <a:p>
            <a:pPr lvl="1" eaLnBrk="1" hangingPunct="1"/>
            <a:r>
              <a:rPr lang="en-US">
                <a:latin typeface="Arial" charset="0"/>
                <a:sym typeface="Wingdings" charset="0"/>
              </a:rPr>
              <a:t>Why might this be bad?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1AE6609-6C94-1F4F-A9B2-81212F4B27A2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55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Consistent Hash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view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= subset of all hash buckets that are visible</a:t>
            </a:r>
          </a:p>
          <a:p>
            <a:pPr eaLnBrk="1" hangingPunct="1"/>
            <a:r>
              <a:rPr lang="en-US">
                <a:latin typeface="Arial" charset="0"/>
              </a:rPr>
              <a:t>Desired features</a:t>
            </a:r>
          </a:p>
          <a:p>
            <a:pPr lvl="1" eaLnBrk="1" hangingPunct="1"/>
            <a:r>
              <a:rPr lang="en-US">
                <a:latin typeface="Arial" charset="0"/>
              </a:rPr>
              <a:t>Smoothness – little impact on hash bucket contents when buckets are added/removed</a:t>
            </a:r>
          </a:p>
          <a:p>
            <a:pPr lvl="1" eaLnBrk="1" hangingPunct="1"/>
            <a:r>
              <a:rPr lang="en-US">
                <a:latin typeface="Arial" charset="0"/>
              </a:rPr>
              <a:t>Spread – small set of hash buckets that may hold an object regardless of views </a:t>
            </a:r>
          </a:p>
          <a:p>
            <a:pPr lvl="1" eaLnBrk="1" hangingPunct="1"/>
            <a:r>
              <a:rPr lang="en-US">
                <a:latin typeface="Arial" charset="0"/>
              </a:rPr>
              <a:t>Load – across all views # of objects assigned to hash bucket is small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A5B41D7-ED8B-2A48-89B7-31B1EE17460D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56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Consistent Hash – Example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475663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Monotone </a:t>
            </a:r>
            <a:r>
              <a:rPr lang="en-US" sz="2800">
                <a:latin typeface="Arial" charset="0"/>
                <a:sym typeface="Wingdings" charset="0"/>
              </a:rPr>
              <a:t> addition of bucket does not cause movement between existing buckets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Spread &amp; Load </a:t>
            </a:r>
            <a:r>
              <a:rPr lang="en-US" sz="2800">
                <a:latin typeface="Arial" charset="0"/>
                <a:sym typeface="Wingdings" charset="0"/>
              </a:rPr>
              <a:t> small set of buckets that lie near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Balance </a:t>
            </a:r>
            <a:r>
              <a:rPr lang="en-US" sz="2800">
                <a:latin typeface="Arial" charset="0"/>
                <a:sym typeface="Wingdings" charset="0"/>
              </a:rPr>
              <a:t> no bucket is responsible for large number of objects</a:t>
            </a:r>
            <a:endParaRPr lang="en-US" sz="2800">
              <a:latin typeface="Arial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09600" y="1371600"/>
            <a:ext cx="548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800">
                <a:latin typeface="Arial" charset="0"/>
              </a:rPr>
              <a:t>Construction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Assign each of C hash buckets to random points on mod 2</a:t>
            </a:r>
            <a:r>
              <a:rPr lang="en-US" i="1" baseline="30000">
                <a:latin typeface="Arial" charset="0"/>
              </a:rPr>
              <a:t>n</a:t>
            </a:r>
            <a:r>
              <a:rPr lang="en-US">
                <a:latin typeface="Arial" charset="0"/>
              </a:rPr>
              <a:t> circle, where, hash key size = </a:t>
            </a:r>
            <a:r>
              <a:rPr lang="en-US" i="1">
                <a:latin typeface="Arial" charset="0"/>
              </a:rPr>
              <a:t>n.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Map object to random position on unit interval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Hash of object = closest bucket</a:t>
            </a: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6248400" y="1752600"/>
            <a:ext cx="2667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/>
          <a:p>
            <a:endParaRPr lang="en-US"/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6629400" y="1981200"/>
            <a:ext cx="19050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/>
          <a:p>
            <a:endParaRPr lang="en-US"/>
          </a:p>
        </p:txBody>
      </p:sp>
      <p:sp>
        <p:nvSpPr>
          <p:cNvPr id="30729" name="Oval 7"/>
          <p:cNvSpPr>
            <a:spLocks noChangeArrowheads="1"/>
          </p:cNvSpPr>
          <p:nvPr/>
        </p:nvSpPr>
        <p:spPr bwMode="auto">
          <a:xfrm>
            <a:off x="7591425" y="37623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0" name="Oval 8"/>
          <p:cNvSpPr>
            <a:spLocks noChangeArrowheads="1"/>
          </p:cNvSpPr>
          <p:nvPr/>
        </p:nvSpPr>
        <p:spPr bwMode="auto">
          <a:xfrm>
            <a:off x="7529513" y="19335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1" name="Oval 9"/>
          <p:cNvSpPr>
            <a:spLocks noChangeArrowheads="1"/>
          </p:cNvSpPr>
          <p:nvPr/>
        </p:nvSpPr>
        <p:spPr bwMode="auto">
          <a:xfrm>
            <a:off x="6600825" y="28194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2" name="Oval 10"/>
          <p:cNvSpPr>
            <a:spLocks noChangeArrowheads="1"/>
          </p:cNvSpPr>
          <p:nvPr/>
        </p:nvSpPr>
        <p:spPr bwMode="auto">
          <a:xfrm>
            <a:off x="8486775" y="2819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3" name="Oval 11"/>
          <p:cNvSpPr>
            <a:spLocks noChangeArrowheads="1"/>
          </p:cNvSpPr>
          <p:nvPr/>
        </p:nvSpPr>
        <p:spPr bwMode="auto">
          <a:xfrm>
            <a:off x="6858000" y="34575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4" name="Oval 12"/>
          <p:cNvSpPr>
            <a:spLocks noChangeArrowheads="1"/>
          </p:cNvSpPr>
          <p:nvPr/>
        </p:nvSpPr>
        <p:spPr bwMode="auto">
          <a:xfrm>
            <a:off x="8291513" y="34290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5" name="Oval 13"/>
          <p:cNvSpPr>
            <a:spLocks noChangeArrowheads="1"/>
          </p:cNvSpPr>
          <p:nvPr/>
        </p:nvSpPr>
        <p:spPr bwMode="auto">
          <a:xfrm>
            <a:off x="6872288" y="22098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6" name="Oval 14"/>
          <p:cNvSpPr>
            <a:spLocks noChangeArrowheads="1"/>
          </p:cNvSpPr>
          <p:nvPr/>
        </p:nvSpPr>
        <p:spPr bwMode="auto">
          <a:xfrm>
            <a:off x="8272463" y="23002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7" name="Oval 15"/>
          <p:cNvSpPr>
            <a:spLocks noChangeArrowheads="1"/>
          </p:cNvSpPr>
          <p:nvPr/>
        </p:nvSpPr>
        <p:spPr bwMode="auto">
          <a:xfrm>
            <a:off x="7119938" y="36718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8" name="Oval 16"/>
          <p:cNvSpPr>
            <a:spLocks noChangeArrowheads="1"/>
          </p:cNvSpPr>
          <p:nvPr/>
        </p:nvSpPr>
        <p:spPr bwMode="auto">
          <a:xfrm>
            <a:off x="8005763" y="36576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39" name="Oval 17"/>
          <p:cNvSpPr>
            <a:spLocks noChangeArrowheads="1"/>
          </p:cNvSpPr>
          <p:nvPr/>
        </p:nvSpPr>
        <p:spPr bwMode="auto">
          <a:xfrm>
            <a:off x="6672263" y="3200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0" name="Oval 18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1" name="Oval 19"/>
          <p:cNvSpPr>
            <a:spLocks noChangeArrowheads="1"/>
          </p:cNvSpPr>
          <p:nvPr/>
        </p:nvSpPr>
        <p:spPr bwMode="auto">
          <a:xfrm>
            <a:off x="7119938" y="20431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2" name="Oval 20"/>
          <p:cNvSpPr>
            <a:spLocks noChangeArrowheads="1"/>
          </p:cNvSpPr>
          <p:nvPr/>
        </p:nvSpPr>
        <p:spPr bwMode="auto">
          <a:xfrm>
            <a:off x="8458200" y="31242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3" name="Oval 21"/>
          <p:cNvSpPr>
            <a:spLocks noChangeArrowheads="1"/>
          </p:cNvSpPr>
          <p:nvPr/>
        </p:nvSpPr>
        <p:spPr bwMode="auto">
          <a:xfrm>
            <a:off x="8443913" y="25574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4" name="Oval 22"/>
          <p:cNvSpPr>
            <a:spLocks noChangeArrowheads="1"/>
          </p:cNvSpPr>
          <p:nvPr/>
        </p:nvSpPr>
        <p:spPr bwMode="auto">
          <a:xfrm>
            <a:off x="7967663" y="2043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0745" name="Text Box 23"/>
          <p:cNvSpPr txBox="1">
            <a:spLocks noChangeArrowheads="1"/>
          </p:cNvSpPr>
          <p:nvPr/>
        </p:nvSpPr>
        <p:spPr bwMode="auto">
          <a:xfrm>
            <a:off x="7524750" y="170497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</a:t>
            </a:r>
          </a:p>
        </p:txBody>
      </p:sp>
      <p:sp>
        <p:nvSpPr>
          <p:cNvPr id="30746" name="Text Box 24"/>
          <p:cNvSpPr txBox="1">
            <a:spLocks noChangeArrowheads="1"/>
          </p:cNvSpPr>
          <p:nvPr/>
        </p:nvSpPr>
        <p:spPr bwMode="auto">
          <a:xfrm>
            <a:off x="8610600" y="269716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</a:t>
            </a:r>
          </a:p>
        </p:txBody>
      </p:sp>
      <p:sp>
        <p:nvSpPr>
          <p:cNvPr id="30747" name="Text Box 25"/>
          <p:cNvSpPr txBox="1">
            <a:spLocks noChangeArrowheads="1"/>
          </p:cNvSpPr>
          <p:nvPr/>
        </p:nvSpPr>
        <p:spPr bwMode="auto">
          <a:xfrm>
            <a:off x="7620000" y="38100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8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357938" y="271145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12</a:t>
            </a:r>
          </a:p>
        </p:txBody>
      </p:sp>
      <p:sp>
        <p:nvSpPr>
          <p:cNvPr id="30749" name="Text Box 27"/>
          <p:cNvSpPr txBox="1">
            <a:spLocks noChangeArrowheads="1"/>
          </p:cNvSpPr>
          <p:nvPr/>
        </p:nvSpPr>
        <p:spPr bwMode="auto">
          <a:xfrm>
            <a:off x="7239000" y="25146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</a:rPr>
              <a:t>Bucket</a:t>
            </a:r>
          </a:p>
        </p:txBody>
      </p:sp>
      <p:sp>
        <p:nvSpPr>
          <p:cNvPr id="30750" name="Line 28"/>
          <p:cNvSpPr>
            <a:spLocks noChangeShapeType="1"/>
          </p:cNvSpPr>
          <p:nvPr/>
        </p:nvSpPr>
        <p:spPr bwMode="auto">
          <a:xfrm>
            <a:off x="7848600" y="2743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0751" name="Text Box 29"/>
          <p:cNvSpPr txBox="1">
            <a:spLocks noChangeArrowheads="1"/>
          </p:cNvSpPr>
          <p:nvPr/>
        </p:nvSpPr>
        <p:spPr bwMode="auto">
          <a:xfrm>
            <a:off x="6629400" y="19812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0AFF098-84D7-F94A-8B22-B6BBB4C2DAD9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57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Consistent Hash – Example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475663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Monotone </a:t>
            </a:r>
            <a:r>
              <a:rPr lang="en-US" sz="2800">
                <a:latin typeface="Arial" charset="0"/>
                <a:sym typeface="Wingdings" charset="0"/>
              </a:rPr>
              <a:t> addition of bucket does not cause movement between existing buckets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Spread &amp; Load </a:t>
            </a:r>
            <a:r>
              <a:rPr lang="en-US" sz="2800">
                <a:latin typeface="Arial" charset="0"/>
                <a:sym typeface="Wingdings" charset="0"/>
              </a:rPr>
              <a:t> small set of buckets that lie near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Balance </a:t>
            </a:r>
            <a:r>
              <a:rPr lang="en-US" sz="2800">
                <a:latin typeface="Arial" charset="0"/>
                <a:sym typeface="Wingdings" charset="0"/>
              </a:rPr>
              <a:t> no bucket is responsible for large number of objects</a:t>
            </a:r>
            <a:endParaRPr lang="en-US" sz="2800">
              <a:latin typeface="Arial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609600" y="1371600"/>
            <a:ext cx="548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800">
                <a:latin typeface="Arial" charset="0"/>
              </a:rPr>
              <a:t>Construction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Assign each of C hash buckets to random points on mod 2</a:t>
            </a:r>
            <a:r>
              <a:rPr lang="en-US" i="1" baseline="30000">
                <a:latin typeface="Arial" charset="0"/>
              </a:rPr>
              <a:t>n</a:t>
            </a:r>
            <a:r>
              <a:rPr lang="en-US">
                <a:latin typeface="Arial" charset="0"/>
              </a:rPr>
              <a:t> circle, where, hash key size = </a:t>
            </a:r>
            <a:r>
              <a:rPr lang="en-US" i="1">
                <a:latin typeface="Arial" charset="0"/>
              </a:rPr>
              <a:t>n.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Map object to random position on unit interval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Hash of object = closest bucket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6248400" y="1752600"/>
            <a:ext cx="2667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/>
          <a:p>
            <a:endParaRPr lang="en-US"/>
          </a:p>
        </p:txBody>
      </p:sp>
      <p:sp>
        <p:nvSpPr>
          <p:cNvPr id="36872" name="Oval 6"/>
          <p:cNvSpPr>
            <a:spLocks noChangeArrowheads="1"/>
          </p:cNvSpPr>
          <p:nvPr/>
        </p:nvSpPr>
        <p:spPr bwMode="auto">
          <a:xfrm>
            <a:off x="6629400" y="1981200"/>
            <a:ext cx="19050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/>
          <a:p>
            <a:endParaRPr lang="en-US"/>
          </a:p>
        </p:txBody>
      </p:sp>
      <p:sp>
        <p:nvSpPr>
          <p:cNvPr id="36873" name="Oval 7"/>
          <p:cNvSpPr>
            <a:spLocks noChangeArrowheads="1"/>
          </p:cNvSpPr>
          <p:nvPr/>
        </p:nvSpPr>
        <p:spPr bwMode="auto">
          <a:xfrm>
            <a:off x="7591425" y="37623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4" name="Oval 8"/>
          <p:cNvSpPr>
            <a:spLocks noChangeArrowheads="1"/>
          </p:cNvSpPr>
          <p:nvPr/>
        </p:nvSpPr>
        <p:spPr bwMode="auto">
          <a:xfrm>
            <a:off x="7529513" y="19335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5" name="Oval 9"/>
          <p:cNvSpPr>
            <a:spLocks noChangeArrowheads="1"/>
          </p:cNvSpPr>
          <p:nvPr/>
        </p:nvSpPr>
        <p:spPr bwMode="auto">
          <a:xfrm>
            <a:off x="6600825" y="28194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6" name="Oval 10"/>
          <p:cNvSpPr>
            <a:spLocks noChangeArrowheads="1"/>
          </p:cNvSpPr>
          <p:nvPr/>
        </p:nvSpPr>
        <p:spPr bwMode="auto">
          <a:xfrm>
            <a:off x="8486775" y="2819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7" name="Oval 11"/>
          <p:cNvSpPr>
            <a:spLocks noChangeArrowheads="1"/>
          </p:cNvSpPr>
          <p:nvPr/>
        </p:nvSpPr>
        <p:spPr bwMode="auto">
          <a:xfrm>
            <a:off x="6858000" y="34575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8" name="Oval 12"/>
          <p:cNvSpPr>
            <a:spLocks noChangeArrowheads="1"/>
          </p:cNvSpPr>
          <p:nvPr/>
        </p:nvSpPr>
        <p:spPr bwMode="auto">
          <a:xfrm>
            <a:off x="8291513" y="34290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79" name="Oval 13"/>
          <p:cNvSpPr>
            <a:spLocks noChangeArrowheads="1"/>
          </p:cNvSpPr>
          <p:nvPr/>
        </p:nvSpPr>
        <p:spPr bwMode="auto">
          <a:xfrm>
            <a:off x="6872288" y="22098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0" name="Oval 14"/>
          <p:cNvSpPr>
            <a:spLocks noChangeArrowheads="1"/>
          </p:cNvSpPr>
          <p:nvPr/>
        </p:nvSpPr>
        <p:spPr bwMode="auto">
          <a:xfrm>
            <a:off x="8272463" y="23002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1" name="Oval 15"/>
          <p:cNvSpPr>
            <a:spLocks noChangeArrowheads="1"/>
          </p:cNvSpPr>
          <p:nvPr/>
        </p:nvSpPr>
        <p:spPr bwMode="auto">
          <a:xfrm>
            <a:off x="7119938" y="36718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2" name="Oval 16"/>
          <p:cNvSpPr>
            <a:spLocks noChangeArrowheads="1"/>
          </p:cNvSpPr>
          <p:nvPr/>
        </p:nvSpPr>
        <p:spPr bwMode="auto">
          <a:xfrm>
            <a:off x="8005763" y="36576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3" name="Oval 17"/>
          <p:cNvSpPr>
            <a:spLocks noChangeArrowheads="1"/>
          </p:cNvSpPr>
          <p:nvPr/>
        </p:nvSpPr>
        <p:spPr bwMode="auto">
          <a:xfrm>
            <a:off x="6672263" y="3200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4" name="Oval 18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5" name="Oval 19"/>
          <p:cNvSpPr>
            <a:spLocks noChangeArrowheads="1"/>
          </p:cNvSpPr>
          <p:nvPr/>
        </p:nvSpPr>
        <p:spPr bwMode="auto">
          <a:xfrm>
            <a:off x="7119938" y="20431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6" name="Oval 20"/>
          <p:cNvSpPr>
            <a:spLocks noChangeArrowheads="1"/>
          </p:cNvSpPr>
          <p:nvPr/>
        </p:nvSpPr>
        <p:spPr bwMode="auto">
          <a:xfrm>
            <a:off x="8458200" y="31242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7" name="Oval 21"/>
          <p:cNvSpPr>
            <a:spLocks noChangeArrowheads="1"/>
          </p:cNvSpPr>
          <p:nvPr/>
        </p:nvSpPr>
        <p:spPr bwMode="auto">
          <a:xfrm>
            <a:off x="8443913" y="25574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8" name="Oval 22"/>
          <p:cNvSpPr>
            <a:spLocks noChangeArrowheads="1"/>
          </p:cNvSpPr>
          <p:nvPr/>
        </p:nvSpPr>
        <p:spPr bwMode="auto">
          <a:xfrm>
            <a:off x="7967663" y="2043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6889" name="Text Box 23"/>
          <p:cNvSpPr txBox="1">
            <a:spLocks noChangeArrowheads="1"/>
          </p:cNvSpPr>
          <p:nvPr/>
        </p:nvSpPr>
        <p:spPr bwMode="auto">
          <a:xfrm>
            <a:off x="7524750" y="170497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</a:t>
            </a:r>
          </a:p>
        </p:txBody>
      </p:sp>
      <p:sp>
        <p:nvSpPr>
          <p:cNvPr id="36890" name="Text Box 24"/>
          <p:cNvSpPr txBox="1">
            <a:spLocks noChangeArrowheads="1"/>
          </p:cNvSpPr>
          <p:nvPr/>
        </p:nvSpPr>
        <p:spPr bwMode="auto">
          <a:xfrm>
            <a:off x="8610600" y="269716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</a:t>
            </a:r>
          </a:p>
        </p:txBody>
      </p:sp>
      <p:sp>
        <p:nvSpPr>
          <p:cNvPr id="36891" name="Text Box 25"/>
          <p:cNvSpPr txBox="1">
            <a:spLocks noChangeArrowheads="1"/>
          </p:cNvSpPr>
          <p:nvPr/>
        </p:nvSpPr>
        <p:spPr bwMode="auto">
          <a:xfrm>
            <a:off x="7620000" y="38100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8</a:t>
            </a:r>
          </a:p>
        </p:txBody>
      </p:sp>
      <p:sp>
        <p:nvSpPr>
          <p:cNvPr id="36892" name="Text Box 26"/>
          <p:cNvSpPr txBox="1">
            <a:spLocks noChangeArrowheads="1"/>
          </p:cNvSpPr>
          <p:nvPr/>
        </p:nvSpPr>
        <p:spPr bwMode="auto">
          <a:xfrm>
            <a:off x="6357938" y="271145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12</a:t>
            </a:r>
          </a:p>
        </p:txBody>
      </p:sp>
      <p:sp>
        <p:nvSpPr>
          <p:cNvPr id="36893" name="Text Box 27"/>
          <p:cNvSpPr txBox="1">
            <a:spLocks noChangeArrowheads="1"/>
          </p:cNvSpPr>
          <p:nvPr/>
        </p:nvSpPr>
        <p:spPr bwMode="auto">
          <a:xfrm>
            <a:off x="7239000" y="25146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</a:rPr>
              <a:t>Bucket</a:t>
            </a:r>
          </a:p>
        </p:txBody>
      </p:sp>
      <p:sp>
        <p:nvSpPr>
          <p:cNvPr id="36894" name="Line 28"/>
          <p:cNvSpPr>
            <a:spLocks noChangeShapeType="1"/>
          </p:cNvSpPr>
          <p:nvPr/>
        </p:nvSpPr>
        <p:spPr bwMode="auto">
          <a:xfrm>
            <a:off x="7848600" y="2743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6895" name="Text Box 29"/>
          <p:cNvSpPr txBox="1">
            <a:spLocks noChangeArrowheads="1"/>
          </p:cNvSpPr>
          <p:nvPr/>
        </p:nvSpPr>
        <p:spPr bwMode="auto">
          <a:xfrm>
            <a:off x="6629400" y="19812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Consistent Hashing not just for CDN	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Finding a nearby server for an object in a CDN uses centralized knowledge.</a:t>
            </a:r>
          </a:p>
          <a:p>
            <a:r>
              <a:rPr lang="en-US">
                <a:latin typeface="Arial" charset="0"/>
              </a:rPr>
              <a:t>Consistent hashing can also be used in a distributed setting</a:t>
            </a:r>
          </a:p>
          <a:p>
            <a:r>
              <a:rPr lang="en-US">
                <a:latin typeface="Arial" charset="0"/>
              </a:rPr>
              <a:t>P2P systems like BitTorrent, e.g., project 3, need a way of finding files.</a:t>
            </a:r>
          </a:p>
          <a:p>
            <a:r>
              <a:rPr lang="en-US">
                <a:latin typeface="Arial" charset="0"/>
              </a:rPr>
              <a:t>Consistent Hashing to the rescue.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E92B073-FB01-2045-B74C-B16E74BD2F4C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58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DNS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Content Delivery Networks move data closer to user, maintain consistency, balance load</a:t>
            </a:r>
          </a:p>
          <a:p>
            <a:pPr lvl="1"/>
            <a:r>
              <a:rPr lang="en-US" dirty="0">
                <a:latin typeface="Arial" charset="0"/>
              </a:rPr>
              <a:t>Consistent Caching maps keys AND buckets into the same space</a:t>
            </a:r>
          </a:p>
          <a:p>
            <a:pPr lvl="1"/>
            <a:r>
              <a:rPr lang="en-US" dirty="0">
                <a:latin typeface="Arial" charset="0"/>
              </a:rPr>
              <a:t>Consistent caching can be fully distributed, useful in P2P systems using structured overlays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18F4DD4-7457-E147-90B0-3AB1A153CE92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59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Domain Name System Goals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Basically a wide-area distributed database</a:t>
            </a:r>
          </a:p>
          <a:p>
            <a:pPr eaLnBrk="1" hangingPunct="1"/>
            <a:r>
              <a:rPr lang="en-US" smtClean="0"/>
              <a:t>Scalability</a:t>
            </a:r>
          </a:p>
          <a:p>
            <a:pPr eaLnBrk="1" hangingPunct="1"/>
            <a:r>
              <a:rPr lang="en-US" smtClean="0"/>
              <a:t>Decentralized maintenance</a:t>
            </a:r>
          </a:p>
          <a:p>
            <a:pPr eaLnBrk="1" hangingPunct="1"/>
            <a:r>
              <a:rPr lang="en-US" smtClean="0"/>
              <a:t>Robustness</a:t>
            </a:r>
          </a:p>
          <a:p>
            <a:pPr eaLnBrk="1" hangingPunct="1"/>
            <a:r>
              <a:rPr lang="en-US" smtClean="0"/>
              <a:t>Global scope </a:t>
            </a:r>
          </a:p>
          <a:p>
            <a:pPr lvl="1" eaLnBrk="1" hangingPunct="1"/>
            <a:r>
              <a:rPr lang="en-US" smtClean="0"/>
              <a:t>Names mean the same thing everywhere</a:t>
            </a:r>
          </a:p>
          <a:p>
            <a:pPr eaLnBrk="1" hangingPunct="1"/>
            <a:r>
              <a:rPr lang="en-US" smtClean="0"/>
              <a:t>Don’t need</a:t>
            </a:r>
          </a:p>
          <a:p>
            <a:pPr lvl="1" eaLnBrk="1" hangingPunct="1"/>
            <a:r>
              <a:rPr lang="en-US" smtClean="0"/>
              <a:t>Atomicity</a:t>
            </a:r>
          </a:p>
          <a:p>
            <a:pPr lvl="1" eaLnBrk="1" hangingPunct="1"/>
            <a:r>
              <a:rPr lang="en-US" smtClean="0"/>
              <a:t>Strong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rose by any other name….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75663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“DNS </a:t>
            </a:r>
            <a:r>
              <a:rPr lang="en-US" dirty="0"/>
              <a:t>Is Sexy: Making Things Go While Making It </a:t>
            </a:r>
            <a:r>
              <a:rPr lang="en-US" dirty="0" smtClean="0"/>
              <a:t>Fun” </a:t>
            </a:r>
            <a:br>
              <a:rPr lang="en-US" dirty="0" smtClean="0"/>
            </a:br>
            <a:r>
              <a:rPr lang="en-US" dirty="0" smtClean="0"/>
              <a:t>(http</a:t>
            </a:r>
            <a:r>
              <a:rPr lang="en-US" dirty="0"/>
              <a:t>://dyn.com/dns-is-sexy</a:t>
            </a:r>
            <a:r>
              <a:rPr lang="en-US" dirty="0" smtClean="0"/>
              <a:t>/)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you can </a:t>
            </a:r>
            <a:r>
              <a:rPr lang="en-US" dirty="0"/>
              <a:t>convince </a:t>
            </a:r>
            <a:r>
              <a:rPr lang="en-US" dirty="0" smtClean="0"/>
              <a:t>yourself </a:t>
            </a:r>
            <a:r>
              <a:rPr lang="en-US" dirty="0"/>
              <a:t>that something like DNS is sexy, </a:t>
            </a:r>
            <a:r>
              <a:rPr lang="en-US" dirty="0" smtClean="0"/>
              <a:t>then </a:t>
            </a:r>
            <a:r>
              <a:rPr lang="en-US" dirty="0" err="1" smtClean="0"/>
              <a:t>Dyn</a:t>
            </a:r>
            <a:r>
              <a:rPr lang="en-US" dirty="0" smtClean="0"/>
              <a:t> must be a great place to work</a:t>
            </a:r>
          </a:p>
          <a:p>
            <a:pPr lvl="1"/>
            <a:endParaRPr lang="en-US" dirty="0"/>
          </a:p>
          <a:p>
            <a:r>
              <a:rPr lang="en-US" dirty="0" smtClean="0"/>
              <a:t>TheGoodThingAboutDomainNameJokesISThatAllTheGoodShortOnesHaveBeenTold.com </a:t>
            </a:r>
            <a:r>
              <a:rPr lang="en-US" dirty="0"/>
              <a:t>unless you're being </a:t>
            </a:r>
            <a:r>
              <a:rPr lang="en-US" dirty="0" err="1"/>
              <a:t>creati.ve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19"/>
          <a:stretch/>
        </p:blipFill>
        <p:spPr>
          <a:xfrm>
            <a:off x="685800" y="3987800"/>
            <a:ext cx="7924800" cy="279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Tracing Hierarchy (1)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078788" cy="4767262"/>
          </a:xfrm>
        </p:spPr>
        <p:txBody>
          <a:bodyPr/>
          <a:lstStyle/>
          <a:p>
            <a:pPr eaLnBrk="1" hangingPunct="1"/>
            <a:r>
              <a:rPr lang="en-US" sz="2400" smtClean="0"/>
              <a:t>Dig Program</a:t>
            </a:r>
          </a:p>
          <a:p>
            <a:pPr lvl="1" eaLnBrk="1" hangingPunct="1"/>
            <a:r>
              <a:rPr lang="en-US" sz="2000" smtClean="0"/>
              <a:t>Allows querying of DNS system</a:t>
            </a:r>
          </a:p>
          <a:p>
            <a:pPr lvl="1" eaLnBrk="1" hangingPunct="1"/>
            <a:r>
              <a:rPr lang="en-US" sz="2000" smtClean="0"/>
              <a:t>Use flags to find name server (NS)</a:t>
            </a:r>
          </a:p>
          <a:p>
            <a:pPr lvl="1" eaLnBrk="1" hangingPunct="1"/>
            <a:r>
              <a:rPr lang="en-US" sz="2000" smtClean="0"/>
              <a:t>Disable recursion so that operates one step at a time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All .edu names handled by set of servers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295400" y="3133725"/>
            <a:ext cx="7391400" cy="30384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 err="1">
                <a:latin typeface="Arial" charset="0"/>
              </a:rPr>
              <a:t>unix</a:t>
            </a:r>
            <a:r>
              <a:rPr lang="en-US" sz="1600" b="1" dirty="0">
                <a:latin typeface="Arial" charset="0"/>
              </a:rPr>
              <a:t>&gt; 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dig +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</a:rPr>
              <a:t>norecurse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 @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</a:rPr>
              <a:t>a.root-servers.net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 NS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</a:rPr>
              <a:t>kittyhawk.cmcl.cs.cmu.edu</a:t>
            </a:r>
            <a:endParaRPr lang="en-US" sz="1600" b="1" i="1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endParaRPr lang="en-US" sz="1600" b="1" dirty="0">
              <a:latin typeface="Arial" charset="0"/>
            </a:endParaRPr>
          </a:p>
          <a:p>
            <a:pPr eaLnBrk="0" hangingPunct="0"/>
            <a:r>
              <a:rPr lang="en-US" sz="1600" b="1" dirty="0">
                <a:latin typeface="Arial" charset="0"/>
              </a:rPr>
              <a:t>;; AUTHORITY SECTION: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L3.NSTLD.COM.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D3.NSTLD.COM.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A3.NSTLD.COM.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E3.NSTLD.COM.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C3.NSTLD.COM.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F3.NSTLD.COM.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G3.NSTLD.COM.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B3.NSTLD.COM.</a:t>
            </a:r>
          </a:p>
          <a:p>
            <a:pPr eaLnBrk="0" hangingPunct="0"/>
            <a:r>
              <a:rPr lang="en-US" sz="1600" b="1" dirty="0" err="1">
                <a:latin typeface="Arial" charset="0"/>
              </a:rPr>
              <a:t>edu</a:t>
            </a:r>
            <a:r>
              <a:rPr lang="en-US" sz="1600" b="1" dirty="0">
                <a:latin typeface="Arial" charset="0"/>
              </a:rPr>
              <a:t>.                    172800  IN      NS      M3.NSTLD.COM.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5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Tracing Hierarchy (2)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99463" cy="4724400"/>
          </a:xfrm>
        </p:spPr>
        <p:txBody>
          <a:bodyPr/>
          <a:lstStyle/>
          <a:p>
            <a:pPr eaLnBrk="1" hangingPunct="1"/>
            <a:r>
              <a:rPr lang="en-US" smtClean="0"/>
              <a:t>3 servers handle CMU names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762000" y="2209800"/>
            <a:ext cx="8077200" cy="175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unix&gt;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dig +norecurse @e3.nstld.com NS kittyhawk.cmcl.cs.cmu.edu</a:t>
            </a:r>
          </a:p>
          <a:p>
            <a:pPr eaLnBrk="0" hangingPunct="0"/>
            <a:endParaRPr lang="en-US" sz="1800" b="1" i="1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sz="1800" b="1">
                <a:latin typeface="Arial" charset="0"/>
              </a:rPr>
              <a:t>;; AUTHORITY SECTION:</a:t>
            </a:r>
          </a:p>
          <a:p>
            <a:pPr eaLnBrk="0" hangingPunct="0"/>
            <a:r>
              <a:rPr lang="en-US" sz="1800" b="1">
                <a:latin typeface="Arial" charset="0"/>
              </a:rPr>
              <a:t>cmu.edu.                172800  IN      NS      CUCUMBER.SRV.cs.cmu.edu.</a:t>
            </a:r>
          </a:p>
          <a:p>
            <a:pPr eaLnBrk="0" hangingPunct="0"/>
            <a:r>
              <a:rPr lang="en-US" sz="1800" b="1">
                <a:latin typeface="Arial" charset="0"/>
              </a:rPr>
              <a:t>cmu.edu.                172800  IN      NS      T-NS1.NET.cmu.edu.</a:t>
            </a:r>
          </a:p>
          <a:p>
            <a:pPr eaLnBrk="0" hangingPunct="0"/>
            <a:r>
              <a:rPr lang="en-US" sz="1800" b="1">
                <a:latin typeface="Arial" charset="0"/>
              </a:rPr>
              <a:t>cmu.edu.                172800  IN      NS      T-NS2.NET.cmu.edu.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Tracing Hierarchy (3 &amp; 4)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99463" cy="4724400"/>
          </a:xfrm>
        </p:spPr>
        <p:txBody>
          <a:bodyPr/>
          <a:lstStyle/>
          <a:p>
            <a:pPr eaLnBrk="1" hangingPunct="1"/>
            <a:r>
              <a:rPr lang="en-US" smtClean="0"/>
              <a:t>4 servers handle CMU CS names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Quasar is master NS for this zone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914400" y="2222500"/>
            <a:ext cx="7620000" cy="1816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unix&gt;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 dig +norecurse @t-ns1.net.cmu.edu NS kittyhawk.cmcl.cs.cmu.edu</a:t>
            </a:r>
          </a:p>
          <a:p>
            <a:pPr eaLnBrk="0" hangingPunct="0"/>
            <a:endParaRPr lang="en-US" sz="1600" b="1" i="1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sz="1600" b="1">
                <a:latin typeface="Arial" charset="0"/>
              </a:rPr>
              <a:t>;; AUTHORITY SECTION:</a:t>
            </a:r>
          </a:p>
          <a:p>
            <a:pPr eaLnBrk="0" hangingPunct="0"/>
            <a:r>
              <a:rPr lang="en-US" sz="1600" b="1">
                <a:latin typeface="Arial" charset="0"/>
              </a:rPr>
              <a:t>cs.cmu.edu.             86400   IN      NS      MANGO.SRV.cs.cmu.edu.</a:t>
            </a:r>
          </a:p>
          <a:p>
            <a:pPr eaLnBrk="0" hangingPunct="0"/>
            <a:r>
              <a:rPr lang="en-US" sz="1600" b="1">
                <a:latin typeface="Arial" charset="0"/>
              </a:rPr>
              <a:t>cs.cmu.edu.             86400   IN      NS      PEACH.SRV.cs.cmu.edu.</a:t>
            </a:r>
          </a:p>
          <a:p>
            <a:pPr eaLnBrk="0" hangingPunct="0"/>
            <a:r>
              <a:rPr lang="en-US" sz="1600" b="1">
                <a:latin typeface="Arial" charset="0"/>
              </a:rPr>
              <a:t>cs.cmu.edu.             86400   IN      NS      BANANA.SRV.cs.cmu.edu.</a:t>
            </a:r>
          </a:p>
          <a:p>
            <a:pPr eaLnBrk="0" hangingPunct="0"/>
            <a:r>
              <a:rPr lang="en-US" sz="1600" b="1">
                <a:latin typeface="Arial" charset="0"/>
              </a:rPr>
              <a:t>cs.cmu.edu.             86400   IN      NS      BLUEBERRY.SRV.cs.cmu.edu.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914400" y="4768850"/>
            <a:ext cx="7620000" cy="13271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unix&gt;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dig +norecurse @blueberry.srv.cs.cmu.edu NS 		kittyhawk.cmcl.cs.cmu.edu</a:t>
            </a:r>
          </a:p>
          <a:p>
            <a:pPr eaLnBrk="0" hangingPunct="0"/>
            <a:endParaRPr lang="en-US" sz="1600" b="1" i="1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sz="1600" b="1">
                <a:latin typeface="Arial" charset="0"/>
              </a:rPr>
              <a:t>;; AUTHORITY SECTION:</a:t>
            </a:r>
          </a:p>
          <a:p>
            <a:pPr eaLnBrk="0" hangingPunct="0"/>
            <a:r>
              <a:rPr lang="en-US" sz="1600" b="1">
                <a:latin typeface="Arial" charset="0"/>
              </a:rPr>
              <a:t>cs.cmu.edu.             300     IN      SOA     QUASAR.FAC.cs.cmu.edu.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5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6DFABCA-0A4A-9442-B26E-9C83851B7B50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64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4038600" y="1981200"/>
            <a:ext cx="48006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171950" y="3363913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client</a:t>
            </a:r>
            <a:endParaRPr lang="en-US">
              <a:latin typeface="Arial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6057900" y="2768600"/>
            <a:ext cx="89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Arial" charset="0"/>
              </a:rPr>
              <a:t>Proxy</a:t>
            </a:r>
          </a:p>
          <a:p>
            <a:pPr algn="ctr"/>
            <a:r>
              <a:rPr lang="en-US" sz="2000">
                <a:latin typeface="Arial" charset="0"/>
              </a:rPr>
              <a:t>server</a:t>
            </a:r>
            <a:endParaRPr lang="en-US">
              <a:latin typeface="Arial" charset="0"/>
            </a:endParaRPr>
          </a:p>
        </p:txBody>
      </p:sp>
      <p:grpSp>
        <p:nvGrpSpPr>
          <p:cNvPr id="1034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067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Freeform 18"/>
          <p:cNvSpPr>
            <a:spLocks/>
          </p:cNvSpPr>
          <p:nvPr/>
        </p:nvSpPr>
        <p:spPr bwMode="auto">
          <a:xfrm>
            <a:off x="4765675" y="3141663"/>
            <a:ext cx="3251200" cy="730250"/>
          </a:xfrm>
          <a:custGeom>
            <a:avLst/>
            <a:gdLst>
              <a:gd name="T0" fmla="*/ 0 w 2048"/>
              <a:gd name="T1" fmla="*/ 5040313 h 460"/>
              <a:gd name="T2" fmla="*/ 2147483647 w 2048"/>
              <a:gd name="T3" fmla="*/ 1159271964 h 460"/>
              <a:gd name="T4" fmla="*/ 2147483647 w 2048"/>
              <a:gd name="T5" fmla="*/ 0 h 460"/>
              <a:gd name="T6" fmla="*/ 0 60000 65536"/>
              <a:gd name="T7" fmla="*/ 0 60000 65536"/>
              <a:gd name="T8" fmla="*/ 0 60000 65536"/>
              <a:gd name="T9" fmla="*/ 0 w 2048"/>
              <a:gd name="T10" fmla="*/ 0 h 460"/>
              <a:gd name="T11" fmla="*/ 2048 w 204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9"/>
          <p:cNvSpPr>
            <a:spLocks noChangeShapeType="1"/>
          </p:cNvSpPr>
          <p:nvPr/>
        </p:nvSpPr>
        <p:spPr bwMode="auto">
          <a:xfrm flipV="1">
            <a:off x="4759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20"/>
          <p:cNvSpPr>
            <a:spLocks noChangeShapeType="1"/>
          </p:cNvSpPr>
          <p:nvPr/>
        </p:nvSpPr>
        <p:spPr bwMode="auto">
          <a:xfrm flipH="1">
            <a:off x="4810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21"/>
          <p:cNvSpPr txBox="1">
            <a:spLocks noChangeArrowheads="1"/>
          </p:cNvSpPr>
          <p:nvPr/>
        </p:nvSpPr>
        <p:spPr bwMode="auto">
          <a:xfrm>
            <a:off x="4327525" y="5280025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client</a:t>
            </a:r>
            <a:endParaRPr lang="en-US">
              <a:latin typeface="Arial" charset="0"/>
            </a:endParaRPr>
          </a:p>
        </p:txBody>
      </p:sp>
      <p:sp>
        <p:nvSpPr>
          <p:cNvPr id="1039" name="Text Box 22"/>
          <p:cNvSpPr txBox="1">
            <a:spLocks noChangeArrowheads="1"/>
          </p:cNvSpPr>
          <p:nvPr/>
        </p:nvSpPr>
        <p:spPr bwMode="auto">
          <a:xfrm rot="1422049">
            <a:off x="4894263" y="3179763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request</a:t>
            </a:r>
            <a:endParaRPr lang="en-US">
              <a:latin typeface="Arial" charset="0"/>
            </a:endParaRPr>
          </a:p>
        </p:txBody>
      </p:sp>
      <p:sp>
        <p:nvSpPr>
          <p:cNvPr id="1040" name="Text Box 23"/>
          <p:cNvSpPr txBox="1">
            <a:spLocks noChangeArrowheads="1"/>
          </p:cNvSpPr>
          <p:nvPr/>
        </p:nvSpPr>
        <p:spPr bwMode="auto">
          <a:xfrm rot="-1692639">
            <a:off x="4597400" y="4195763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request</a:t>
            </a:r>
            <a:endParaRPr lang="en-US">
              <a:latin typeface="Arial" charset="0"/>
            </a:endParaRPr>
          </a:p>
        </p:txBody>
      </p:sp>
      <p:sp>
        <p:nvSpPr>
          <p:cNvPr id="1041" name="Text Box 24"/>
          <p:cNvSpPr txBox="1">
            <a:spLocks noChangeArrowheads="1"/>
          </p:cNvSpPr>
          <p:nvPr/>
        </p:nvSpPr>
        <p:spPr bwMode="auto">
          <a:xfrm rot="1411598">
            <a:off x="4611688" y="3557588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response</a:t>
            </a:r>
            <a:endParaRPr lang="en-US">
              <a:latin typeface="Arial" charset="0"/>
            </a:endParaRPr>
          </a:p>
        </p:txBody>
      </p:sp>
      <p:sp>
        <p:nvSpPr>
          <p:cNvPr id="1042" name="Text Box 25"/>
          <p:cNvSpPr txBox="1">
            <a:spLocks noChangeArrowheads="1"/>
          </p:cNvSpPr>
          <p:nvPr/>
        </p:nvSpPr>
        <p:spPr bwMode="auto">
          <a:xfrm rot="-1737783">
            <a:off x="4779963" y="451485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response</a:t>
            </a:r>
            <a:endParaRPr lang="en-US">
              <a:latin typeface="Arial" charset="0"/>
            </a:endParaRPr>
          </a:p>
        </p:txBody>
      </p:sp>
      <p:grpSp>
        <p:nvGrpSpPr>
          <p:cNvPr id="1043" name="Group 26"/>
          <p:cNvGrpSpPr>
            <a:grpSpLocks/>
          </p:cNvGrpSpPr>
          <p:nvPr/>
        </p:nvGrpSpPr>
        <p:grpSpPr bwMode="auto">
          <a:xfrm>
            <a:off x="8174038" y="2765425"/>
            <a:ext cx="346075" cy="742950"/>
            <a:chOff x="4180" y="783"/>
            <a:chExt cx="150" cy="307"/>
          </a:xfrm>
        </p:grpSpPr>
        <p:sp>
          <p:nvSpPr>
            <p:cNvPr id="1059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051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" name="Freeform 44"/>
          <p:cNvSpPr>
            <a:spLocks/>
          </p:cNvSpPr>
          <p:nvPr/>
        </p:nvSpPr>
        <p:spPr bwMode="auto">
          <a:xfrm>
            <a:off x="4738688" y="3216275"/>
            <a:ext cx="3363912" cy="755650"/>
          </a:xfrm>
          <a:custGeom>
            <a:avLst/>
            <a:gdLst>
              <a:gd name="T0" fmla="*/ 2147483647 w 2119"/>
              <a:gd name="T1" fmla="*/ 0 h 476"/>
              <a:gd name="T2" fmla="*/ 2147483647 w 2119"/>
              <a:gd name="T3" fmla="*/ 1199594464 h 476"/>
              <a:gd name="T4" fmla="*/ 0 w 2119"/>
              <a:gd name="T5" fmla="*/ 20161251 h 476"/>
              <a:gd name="T6" fmla="*/ 0 60000 65536"/>
              <a:gd name="T7" fmla="*/ 0 60000 65536"/>
              <a:gd name="T8" fmla="*/ 0 60000 65536"/>
              <a:gd name="T9" fmla="*/ 0 w 2119"/>
              <a:gd name="T10" fmla="*/ 0 h 476"/>
              <a:gd name="T11" fmla="*/ 2119 w 2119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45"/>
          <p:cNvSpPr txBox="1">
            <a:spLocks noChangeArrowheads="1"/>
          </p:cNvSpPr>
          <p:nvPr/>
        </p:nvSpPr>
        <p:spPr bwMode="auto">
          <a:xfrm rot="-1419968">
            <a:off x="6530975" y="3195638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request</a:t>
            </a:r>
            <a:endParaRPr lang="en-US">
              <a:latin typeface="Arial" charset="0"/>
            </a:endParaRPr>
          </a:p>
        </p:txBody>
      </p:sp>
      <p:sp>
        <p:nvSpPr>
          <p:cNvPr id="1047" name="Text Box 46"/>
          <p:cNvSpPr txBox="1">
            <a:spLocks noChangeArrowheads="1"/>
          </p:cNvSpPr>
          <p:nvPr/>
        </p:nvSpPr>
        <p:spPr bwMode="auto">
          <a:xfrm rot="-1415789">
            <a:off x="6564313" y="3538538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</a:rPr>
              <a:t>HTTP response</a:t>
            </a:r>
            <a:endParaRPr lang="en-US">
              <a:latin typeface="Arial" charset="0"/>
            </a:endParaRPr>
          </a:p>
        </p:txBody>
      </p:sp>
      <p:sp>
        <p:nvSpPr>
          <p:cNvPr id="1048" name="Text Box 47"/>
          <p:cNvSpPr txBox="1">
            <a:spLocks noChangeArrowheads="1"/>
          </p:cNvSpPr>
          <p:nvPr/>
        </p:nvSpPr>
        <p:spPr bwMode="auto">
          <a:xfrm>
            <a:off x="7910513" y="546100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origin </a:t>
            </a:r>
          </a:p>
          <a:p>
            <a:pPr algn="ctr"/>
            <a:r>
              <a:rPr lang="en-US" sz="1600">
                <a:latin typeface="Arial" charset="0"/>
              </a:rPr>
              <a:t>server</a:t>
            </a:r>
            <a:endParaRPr lang="en-US">
              <a:latin typeface="Arial" charset="0"/>
            </a:endParaRPr>
          </a:p>
        </p:txBody>
      </p:sp>
      <p:sp>
        <p:nvSpPr>
          <p:cNvPr id="1049" name="Text Box 48"/>
          <p:cNvSpPr txBox="1">
            <a:spLocks noChangeArrowheads="1"/>
          </p:cNvSpPr>
          <p:nvPr/>
        </p:nvSpPr>
        <p:spPr bwMode="auto">
          <a:xfrm>
            <a:off x="7939088" y="212725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origin </a:t>
            </a:r>
          </a:p>
          <a:p>
            <a:pPr algn="ctr"/>
            <a:r>
              <a:rPr lang="en-US" sz="1600">
                <a:latin typeface="Arial" charset="0"/>
              </a:rPr>
              <a:t>server</a:t>
            </a:r>
            <a:endParaRPr lang="en-US">
              <a:latin typeface="Arial" charset="0"/>
            </a:endParaRP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Web Proxy Caches</a:t>
            </a: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3657600" cy="4724400"/>
          </a:xfrm>
        </p:spPr>
        <p:txBody>
          <a:bodyPr/>
          <a:lstStyle/>
          <a:p>
            <a:r>
              <a:rPr lang="en-US">
                <a:latin typeface="Arial" charset="0"/>
              </a:rPr>
              <a:t>User configures browser: Web accesses via  cache</a:t>
            </a:r>
          </a:p>
          <a:p>
            <a:r>
              <a:rPr lang="en-US">
                <a:latin typeface="Arial" charset="0"/>
              </a:rPr>
              <a:t>Browser sends all HTTP requests to cache</a:t>
            </a:r>
          </a:p>
          <a:p>
            <a:pPr lvl="1"/>
            <a:r>
              <a:rPr lang="en-US" sz="2000">
                <a:latin typeface="Arial" charset="0"/>
              </a:rPr>
              <a:t>Object in cache: cache returns object </a:t>
            </a:r>
          </a:p>
          <a:p>
            <a:pPr lvl="1"/>
            <a:r>
              <a:rPr lang="en-US" sz="2000">
                <a:latin typeface="Arial" charset="0"/>
              </a:rPr>
              <a:t>Else cache requests object from origin server, then returns object to client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B15A26C-126C-0445-B2E4-34D08D1D9A33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65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4572000" y="1524000"/>
            <a:ext cx="41910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6" name="Line 3"/>
          <p:cNvSpPr>
            <a:spLocks noChangeShapeType="1"/>
          </p:cNvSpPr>
          <p:nvPr/>
        </p:nvSpPr>
        <p:spPr bwMode="auto">
          <a:xfrm>
            <a:off x="5067300" y="2541588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 Caching Example (1)</a:t>
            </a:r>
            <a:endParaRPr lang="en-US" sz="3600">
              <a:latin typeface="Arial" charset="0"/>
            </a:endParaRP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Assumptions</a:t>
            </a:r>
            <a:endParaRPr lang="en-US" sz="1800">
              <a:latin typeface="Arial" charset="0"/>
            </a:endParaRPr>
          </a:p>
          <a:p>
            <a:pPr eaLnBrk="1" hangingPunct="1"/>
            <a:r>
              <a:rPr lang="en-US" sz="1800">
                <a:latin typeface="Arial" charset="0"/>
              </a:rPr>
              <a:t>Average object size = 100,000 bits</a:t>
            </a:r>
          </a:p>
          <a:p>
            <a:pPr eaLnBrk="1" hangingPunct="1"/>
            <a:r>
              <a:rPr lang="en-US" sz="1800">
                <a:latin typeface="Arial" charset="0"/>
              </a:rPr>
              <a:t>Avg. request rate from institution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 browser to origin servers = 15/sec</a:t>
            </a:r>
          </a:p>
          <a:p>
            <a:pPr eaLnBrk="1" hangingPunct="1"/>
            <a:r>
              <a:rPr lang="en-US" sz="1800">
                <a:latin typeface="Arial" charset="0"/>
              </a:rPr>
              <a:t>Delay from institutional router to any origin server and back to router  = 2 sec</a:t>
            </a:r>
          </a:p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Consequences</a:t>
            </a:r>
            <a:endParaRPr lang="en-US" sz="18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Utilization on LAN = 15%</a:t>
            </a:r>
          </a:p>
          <a:p>
            <a:pPr eaLnBrk="1" hangingPunct="1"/>
            <a:r>
              <a:rPr lang="en-US" sz="1600">
                <a:latin typeface="Arial" charset="0"/>
              </a:rPr>
              <a:t>Utilization on access link = 100%</a:t>
            </a:r>
          </a:p>
          <a:p>
            <a:pPr eaLnBrk="1" hangingPunct="1"/>
            <a:r>
              <a:rPr lang="en-US" sz="1600">
                <a:latin typeface="Arial" charset="0"/>
              </a:rPr>
              <a:t>Total delay   = Internet delay + access delay + LAN delay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  =  2 sec + minutes + milliseconds</a:t>
            </a:r>
            <a:endParaRPr lang="en-US" sz="1800">
              <a:latin typeface="Arial" charset="0"/>
            </a:endParaRPr>
          </a:p>
        </p:txBody>
      </p:sp>
      <p:grpSp>
        <p:nvGrpSpPr>
          <p:cNvPr id="2059" name="Group 6"/>
          <p:cNvGrpSpPr>
            <a:grpSpLocks/>
          </p:cNvGrpSpPr>
          <p:nvPr/>
        </p:nvGrpSpPr>
        <p:grpSpPr bwMode="auto">
          <a:xfrm>
            <a:off x="4878388" y="2163763"/>
            <a:ext cx="184150" cy="542925"/>
            <a:chOff x="4180" y="783"/>
            <a:chExt cx="150" cy="307"/>
          </a:xfrm>
        </p:grpSpPr>
        <p:sp>
          <p:nvSpPr>
            <p:cNvPr id="2143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4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5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0" name="Group 15"/>
          <p:cNvGrpSpPr>
            <a:grpSpLocks/>
          </p:cNvGrpSpPr>
          <p:nvPr/>
        </p:nvGrpSpPr>
        <p:grpSpPr bwMode="auto">
          <a:xfrm>
            <a:off x="5802313" y="1620838"/>
            <a:ext cx="184150" cy="542925"/>
            <a:chOff x="4180" y="783"/>
            <a:chExt cx="150" cy="307"/>
          </a:xfrm>
        </p:grpSpPr>
        <p:sp>
          <p:nvSpPr>
            <p:cNvPr id="2135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6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" name="Group 24"/>
          <p:cNvGrpSpPr>
            <a:grpSpLocks/>
          </p:cNvGrpSpPr>
          <p:nvPr/>
        </p:nvGrpSpPr>
        <p:grpSpPr bwMode="auto">
          <a:xfrm>
            <a:off x="6478588" y="1649413"/>
            <a:ext cx="184150" cy="542925"/>
            <a:chOff x="4180" y="783"/>
            <a:chExt cx="150" cy="307"/>
          </a:xfrm>
        </p:grpSpPr>
        <p:sp>
          <p:nvSpPr>
            <p:cNvPr id="2127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2" name="Group 33"/>
          <p:cNvGrpSpPr>
            <a:grpSpLocks/>
          </p:cNvGrpSpPr>
          <p:nvPr/>
        </p:nvGrpSpPr>
        <p:grpSpPr bwMode="auto">
          <a:xfrm>
            <a:off x="7059613" y="1830388"/>
            <a:ext cx="184150" cy="542925"/>
            <a:chOff x="4180" y="783"/>
            <a:chExt cx="150" cy="307"/>
          </a:xfrm>
        </p:grpSpPr>
        <p:sp>
          <p:nvSpPr>
            <p:cNvPr id="2119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3" name="Group 42"/>
          <p:cNvGrpSpPr>
            <a:grpSpLocks/>
          </p:cNvGrpSpPr>
          <p:nvPr/>
        </p:nvGrpSpPr>
        <p:grpSpPr bwMode="auto">
          <a:xfrm>
            <a:off x="7373938" y="2620963"/>
            <a:ext cx="184150" cy="542925"/>
            <a:chOff x="4180" y="783"/>
            <a:chExt cx="150" cy="307"/>
          </a:xfrm>
        </p:grpSpPr>
        <p:sp>
          <p:nvSpPr>
            <p:cNvPr id="2111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3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4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4" name="Text Box 51"/>
          <p:cNvSpPr txBox="1">
            <a:spLocks noChangeArrowheads="1"/>
          </p:cNvSpPr>
          <p:nvPr/>
        </p:nvSpPr>
        <p:spPr bwMode="auto">
          <a:xfrm>
            <a:off x="7673975" y="1666875"/>
            <a:ext cx="1017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origin</a:t>
            </a:r>
          </a:p>
          <a:p>
            <a:pPr algn="r"/>
            <a:r>
              <a:rPr lang="en-US" sz="2000">
                <a:latin typeface="Arial" charset="0"/>
              </a:rPr>
              <a:t>servers</a:t>
            </a:r>
            <a:endParaRPr lang="en-US">
              <a:latin typeface="Arial" charset="0"/>
            </a:endParaRPr>
          </a:p>
        </p:txBody>
      </p:sp>
      <p:sp>
        <p:nvSpPr>
          <p:cNvPr id="2065" name="Line 52"/>
          <p:cNvSpPr>
            <a:spLocks noChangeShapeType="1"/>
          </p:cNvSpPr>
          <p:nvPr/>
        </p:nvSpPr>
        <p:spPr bwMode="auto">
          <a:xfrm>
            <a:off x="5876925" y="2160588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53"/>
          <p:cNvSpPr>
            <a:spLocks noChangeShapeType="1"/>
          </p:cNvSpPr>
          <p:nvPr/>
        </p:nvSpPr>
        <p:spPr bwMode="auto">
          <a:xfrm flipH="1">
            <a:off x="6505575" y="2198688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54"/>
          <p:cNvSpPr>
            <a:spLocks noChangeShapeType="1"/>
          </p:cNvSpPr>
          <p:nvPr/>
        </p:nvSpPr>
        <p:spPr bwMode="auto">
          <a:xfrm flipH="1">
            <a:off x="6962775" y="2360613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55"/>
          <p:cNvSpPr>
            <a:spLocks noChangeShapeType="1"/>
          </p:cNvSpPr>
          <p:nvPr/>
        </p:nvSpPr>
        <p:spPr bwMode="auto">
          <a:xfrm flipH="1" flipV="1">
            <a:off x="7124700" y="3122613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Freeform 56"/>
          <p:cNvSpPr>
            <a:spLocks/>
          </p:cNvSpPr>
          <p:nvPr/>
        </p:nvSpPr>
        <p:spPr bwMode="auto">
          <a:xfrm>
            <a:off x="5162550" y="2154238"/>
            <a:ext cx="2174875" cy="1581150"/>
          </a:xfrm>
          <a:custGeom>
            <a:avLst/>
            <a:gdLst>
              <a:gd name="T0" fmla="*/ 28017682 w 2135"/>
              <a:gd name="T1" fmla="*/ 590108648 h 1662"/>
              <a:gd name="T2" fmla="*/ 108958673 w 2135"/>
              <a:gd name="T3" fmla="*/ 68785743 h 1662"/>
              <a:gd name="T4" fmla="*/ 681770793 w 2135"/>
              <a:gd name="T5" fmla="*/ 177394192 h 1662"/>
              <a:gd name="T6" fmla="*/ 1254581927 w 2135"/>
              <a:gd name="T7" fmla="*/ 90507046 h 1662"/>
              <a:gd name="T8" fmla="*/ 2076441856 w 2135"/>
              <a:gd name="T9" fmla="*/ 367460413 h 1662"/>
              <a:gd name="T10" fmla="*/ 2088894156 w 2135"/>
              <a:gd name="T11" fmla="*/ 1035405118 h 1662"/>
              <a:gd name="T12" fmla="*/ 1640607292 w 2135"/>
              <a:gd name="T13" fmla="*/ 1448118444 h 1662"/>
              <a:gd name="T14" fmla="*/ 843651708 w 2135"/>
              <a:gd name="T15" fmla="*/ 1372091980 h 1662"/>
              <a:gd name="T16" fmla="*/ 519888733 w 2135"/>
              <a:gd name="T17" fmla="*/ 1149443864 h 1662"/>
              <a:gd name="T18" fmla="*/ 189899671 w 2135"/>
              <a:gd name="T19" fmla="*/ 964808742 h 1662"/>
              <a:gd name="T20" fmla="*/ 28017682 w 2135"/>
              <a:gd name="T21" fmla="*/ 59010864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0" name="Group 57"/>
          <p:cNvGrpSpPr>
            <a:grpSpLocks/>
          </p:cNvGrpSpPr>
          <p:nvPr/>
        </p:nvGrpSpPr>
        <p:grpSpPr bwMode="auto">
          <a:xfrm>
            <a:off x="6145213" y="3355975"/>
            <a:ext cx="501650" cy="233363"/>
            <a:chOff x="3600" y="219"/>
            <a:chExt cx="360" cy="175"/>
          </a:xfrm>
        </p:grpSpPr>
        <p:sp>
          <p:nvSpPr>
            <p:cNvPr id="2098" name="Oval 5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Line 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Line 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Rectangle 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2102" name="Oval 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3" name="Group 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0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4" name="Group 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05" name="Line 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1" name="Text Box 71"/>
          <p:cNvSpPr txBox="1">
            <a:spLocks noChangeArrowheads="1"/>
          </p:cNvSpPr>
          <p:nvPr/>
        </p:nvSpPr>
        <p:spPr bwMode="auto">
          <a:xfrm>
            <a:off x="5670550" y="2459038"/>
            <a:ext cx="930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public</a:t>
            </a:r>
          </a:p>
          <a:p>
            <a:pPr algn="ctr"/>
            <a:r>
              <a:rPr lang="en-US" sz="1600">
                <a:latin typeface="Arial" charset="0"/>
              </a:rPr>
              <a:t> Internet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72" name="Freeform 72"/>
          <p:cNvSpPr>
            <a:spLocks/>
          </p:cNvSpPr>
          <p:nvPr/>
        </p:nvSpPr>
        <p:spPr bwMode="auto">
          <a:xfrm>
            <a:off x="4732338" y="4524375"/>
            <a:ext cx="2965450" cy="1390650"/>
          </a:xfrm>
          <a:custGeom>
            <a:avLst/>
            <a:gdLst>
              <a:gd name="T0" fmla="*/ 78124054 w 1868"/>
              <a:gd name="T1" fmla="*/ 824091856 h 876"/>
              <a:gd name="T2" fmla="*/ 259576919 w 1868"/>
              <a:gd name="T3" fmla="*/ 345262203 h 876"/>
              <a:gd name="T4" fmla="*/ 1635582169 w 1868"/>
              <a:gd name="T5" fmla="*/ 42843450 h 876"/>
              <a:gd name="T6" fmla="*/ 2147483647 w 1868"/>
              <a:gd name="T7" fmla="*/ 88206263 h 876"/>
              <a:gd name="T8" fmla="*/ 2147483647 w 1868"/>
              <a:gd name="T9" fmla="*/ 304938127 h 876"/>
              <a:gd name="T10" fmla="*/ 2147483647 w 1868"/>
              <a:gd name="T11" fmla="*/ 1867436848 h 876"/>
              <a:gd name="T12" fmla="*/ 2147483647 w 1868"/>
              <a:gd name="T13" fmla="*/ 2129533025 h 876"/>
              <a:gd name="T14" fmla="*/ 1968243104 w 1868"/>
              <a:gd name="T15" fmla="*/ 2144653959 h 876"/>
              <a:gd name="T16" fmla="*/ 1126510740 w 1868"/>
              <a:gd name="T17" fmla="*/ 2134573336 h 876"/>
              <a:gd name="T18" fmla="*/ 423386338 w 1868"/>
              <a:gd name="T19" fmla="*/ 1703625944 h 876"/>
              <a:gd name="T20" fmla="*/ 78124054 w 1868"/>
              <a:gd name="T21" fmla="*/ 82409185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73"/>
          <p:cNvGraphicFramePr>
            <a:graphicFrameLocks noChangeAspect="1"/>
          </p:cNvGraphicFramePr>
          <p:nvPr/>
        </p:nvGraphicFramePr>
        <p:xfrm>
          <a:off x="4979988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4"/>
          <p:cNvGraphicFramePr>
            <a:graphicFrameLocks noChangeAspect="1"/>
          </p:cNvGraphicFramePr>
          <p:nvPr/>
        </p:nvGraphicFramePr>
        <p:xfrm>
          <a:off x="5484813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6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5"/>
          <p:cNvGraphicFramePr>
            <a:graphicFrameLocks noChangeAspect="1"/>
          </p:cNvGraphicFramePr>
          <p:nvPr/>
        </p:nvGraphicFramePr>
        <p:xfrm>
          <a:off x="6018213" y="5259388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5259388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6"/>
          <p:cNvGraphicFramePr>
            <a:graphicFrameLocks noChangeAspect="1"/>
          </p:cNvGraphicFramePr>
          <p:nvPr/>
        </p:nvGraphicFramePr>
        <p:xfrm>
          <a:off x="6532563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8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Line 77"/>
          <p:cNvSpPr>
            <a:spLocks noChangeShapeType="1"/>
          </p:cNvSpPr>
          <p:nvPr/>
        </p:nvSpPr>
        <p:spPr bwMode="auto">
          <a:xfrm flipV="1">
            <a:off x="5172075" y="5057775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78"/>
          <p:cNvSpPr>
            <a:spLocks noChangeShapeType="1"/>
          </p:cNvSpPr>
          <p:nvPr/>
        </p:nvSpPr>
        <p:spPr bwMode="auto">
          <a:xfrm>
            <a:off x="5181600" y="5070475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79"/>
          <p:cNvSpPr>
            <a:spLocks noChangeShapeType="1"/>
          </p:cNvSpPr>
          <p:nvPr/>
        </p:nvSpPr>
        <p:spPr bwMode="auto">
          <a:xfrm>
            <a:off x="5691188" y="50800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80"/>
          <p:cNvSpPr>
            <a:spLocks noChangeShapeType="1"/>
          </p:cNvSpPr>
          <p:nvPr/>
        </p:nvSpPr>
        <p:spPr bwMode="auto">
          <a:xfrm>
            <a:off x="6229350" y="50752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Line 81"/>
          <p:cNvSpPr>
            <a:spLocks noChangeShapeType="1"/>
          </p:cNvSpPr>
          <p:nvPr/>
        </p:nvSpPr>
        <p:spPr bwMode="auto">
          <a:xfrm>
            <a:off x="6729413" y="50752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" name="Group 82"/>
          <p:cNvGrpSpPr>
            <a:grpSpLocks/>
          </p:cNvGrpSpPr>
          <p:nvPr/>
        </p:nvGrpSpPr>
        <p:grpSpPr bwMode="auto">
          <a:xfrm>
            <a:off x="6145213" y="4646613"/>
            <a:ext cx="501650" cy="233362"/>
            <a:chOff x="3600" y="219"/>
            <a:chExt cx="360" cy="175"/>
          </a:xfrm>
        </p:grpSpPr>
        <p:sp>
          <p:nvSpPr>
            <p:cNvPr id="2085" name="Oval 8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8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8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Rectangle 8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2089" name="Oval 8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0" name="Group 8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95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1" name="Group 9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92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9" name="Line 96"/>
          <p:cNvSpPr>
            <a:spLocks noChangeShapeType="1"/>
          </p:cNvSpPr>
          <p:nvPr/>
        </p:nvSpPr>
        <p:spPr bwMode="auto">
          <a:xfrm>
            <a:off x="6391275" y="35988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97"/>
          <p:cNvSpPr>
            <a:spLocks noChangeShapeType="1"/>
          </p:cNvSpPr>
          <p:nvPr/>
        </p:nvSpPr>
        <p:spPr bwMode="auto">
          <a:xfrm>
            <a:off x="6396038" y="4884738"/>
            <a:ext cx="0" cy="166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98"/>
          <p:cNvSpPr txBox="1">
            <a:spLocks noChangeArrowheads="1"/>
          </p:cNvSpPr>
          <p:nvPr/>
        </p:nvSpPr>
        <p:spPr bwMode="auto">
          <a:xfrm>
            <a:off x="4757738" y="4406900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institutional</a:t>
            </a:r>
          </a:p>
          <a:p>
            <a:pPr algn="ctr"/>
            <a:r>
              <a:rPr lang="en-US" sz="1600">
                <a:latin typeface="Arial" charset="0"/>
              </a:rPr>
              <a:t>network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82" name="Text Box 99"/>
          <p:cNvSpPr txBox="1">
            <a:spLocks noChangeArrowheads="1"/>
          </p:cNvSpPr>
          <p:nvPr/>
        </p:nvSpPr>
        <p:spPr bwMode="auto">
          <a:xfrm>
            <a:off x="6659563" y="4754563"/>
            <a:ext cx="141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10 Mbps LAN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83" name="Text Box 100"/>
          <p:cNvSpPr txBox="1">
            <a:spLocks noChangeArrowheads="1"/>
          </p:cNvSpPr>
          <p:nvPr/>
        </p:nvSpPr>
        <p:spPr bwMode="auto">
          <a:xfrm>
            <a:off x="6392863" y="3783013"/>
            <a:ext cx="117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1.5 Mbps </a:t>
            </a:r>
          </a:p>
          <a:p>
            <a:r>
              <a:rPr lang="en-US" sz="1600">
                <a:latin typeface="Arial" charset="0"/>
              </a:rPr>
              <a:t>access link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8411D9E-D389-ED4A-942D-76BA1D309D4A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66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572000" y="1524000"/>
            <a:ext cx="41910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80" name="Line 3"/>
          <p:cNvSpPr>
            <a:spLocks noChangeShapeType="1"/>
          </p:cNvSpPr>
          <p:nvPr/>
        </p:nvSpPr>
        <p:spPr bwMode="auto">
          <a:xfrm>
            <a:off x="5067300" y="2570163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 Caching Example (2)</a:t>
            </a:r>
            <a:endParaRPr lang="en-US" sz="3600">
              <a:latin typeface="Arial" charset="0"/>
            </a:endParaRP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Possible solution</a:t>
            </a:r>
            <a:endParaRPr lang="en-US" sz="1800">
              <a:latin typeface="Arial" charset="0"/>
            </a:endParaRPr>
          </a:p>
          <a:p>
            <a:pPr eaLnBrk="1" hangingPunct="1"/>
            <a:r>
              <a:rPr lang="en-US" sz="1800">
                <a:latin typeface="Arial" charset="0"/>
              </a:rPr>
              <a:t>Increase bandwidth of access link to, say, 10 Mbps</a:t>
            </a:r>
          </a:p>
          <a:p>
            <a:pPr eaLnBrk="1" hangingPunct="1"/>
            <a:r>
              <a:rPr lang="en-US" sz="1600">
                <a:latin typeface="Arial" charset="0"/>
              </a:rPr>
              <a:t>Often a costly upgrade</a:t>
            </a:r>
          </a:p>
          <a:p>
            <a:pPr eaLnBrk="1" hangingPunct="1"/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Consequences</a:t>
            </a:r>
            <a:endParaRPr lang="en-US" sz="18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Utilization on LAN = 15%</a:t>
            </a:r>
          </a:p>
          <a:p>
            <a:pPr eaLnBrk="1" hangingPunct="1"/>
            <a:r>
              <a:rPr lang="en-US" sz="1600">
                <a:latin typeface="Arial" charset="0"/>
              </a:rPr>
              <a:t>Utilization on access link = 15%</a:t>
            </a:r>
          </a:p>
          <a:p>
            <a:pPr eaLnBrk="1" hangingPunct="1"/>
            <a:r>
              <a:rPr lang="en-US" sz="1600">
                <a:latin typeface="Arial" charset="0"/>
              </a:rPr>
              <a:t>Total delay   = Internet delay + access delay + LAN delay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  =  2 sec + msecs + msecs</a:t>
            </a:r>
            <a:endParaRPr lang="en-US" sz="1800">
              <a:latin typeface="Arial" charset="0"/>
            </a:endParaRPr>
          </a:p>
        </p:txBody>
      </p:sp>
      <p:grpSp>
        <p:nvGrpSpPr>
          <p:cNvPr id="3083" name="Group 6"/>
          <p:cNvGrpSpPr>
            <a:grpSpLocks/>
          </p:cNvGrpSpPr>
          <p:nvPr/>
        </p:nvGrpSpPr>
        <p:grpSpPr bwMode="auto">
          <a:xfrm>
            <a:off x="4878388" y="2192338"/>
            <a:ext cx="184150" cy="542925"/>
            <a:chOff x="4180" y="783"/>
            <a:chExt cx="150" cy="307"/>
          </a:xfrm>
        </p:grpSpPr>
        <p:sp>
          <p:nvSpPr>
            <p:cNvPr id="3167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" name="Group 15"/>
          <p:cNvGrpSpPr>
            <a:grpSpLocks/>
          </p:cNvGrpSpPr>
          <p:nvPr/>
        </p:nvGrpSpPr>
        <p:grpSpPr bwMode="auto">
          <a:xfrm>
            <a:off x="5802313" y="1649413"/>
            <a:ext cx="184150" cy="542925"/>
            <a:chOff x="4180" y="783"/>
            <a:chExt cx="150" cy="307"/>
          </a:xfrm>
        </p:grpSpPr>
        <p:sp>
          <p:nvSpPr>
            <p:cNvPr id="3159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5" name="Group 24"/>
          <p:cNvGrpSpPr>
            <a:grpSpLocks/>
          </p:cNvGrpSpPr>
          <p:nvPr/>
        </p:nvGrpSpPr>
        <p:grpSpPr bwMode="auto">
          <a:xfrm>
            <a:off x="6478588" y="1677988"/>
            <a:ext cx="184150" cy="542925"/>
            <a:chOff x="4180" y="783"/>
            <a:chExt cx="150" cy="307"/>
          </a:xfrm>
        </p:grpSpPr>
        <p:sp>
          <p:nvSpPr>
            <p:cNvPr id="3151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6" name="Group 33"/>
          <p:cNvGrpSpPr>
            <a:grpSpLocks/>
          </p:cNvGrpSpPr>
          <p:nvPr/>
        </p:nvGrpSpPr>
        <p:grpSpPr bwMode="auto">
          <a:xfrm>
            <a:off x="7059613" y="1858963"/>
            <a:ext cx="184150" cy="542925"/>
            <a:chOff x="4180" y="783"/>
            <a:chExt cx="150" cy="307"/>
          </a:xfrm>
        </p:grpSpPr>
        <p:sp>
          <p:nvSpPr>
            <p:cNvPr id="3143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7" name="Group 42"/>
          <p:cNvGrpSpPr>
            <a:grpSpLocks/>
          </p:cNvGrpSpPr>
          <p:nvPr/>
        </p:nvGrpSpPr>
        <p:grpSpPr bwMode="auto">
          <a:xfrm>
            <a:off x="7373938" y="2649538"/>
            <a:ext cx="184150" cy="542925"/>
            <a:chOff x="4180" y="783"/>
            <a:chExt cx="150" cy="307"/>
          </a:xfrm>
        </p:grpSpPr>
        <p:sp>
          <p:nvSpPr>
            <p:cNvPr id="313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Text Box 51"/>
          <p:cNvSpPr txBox="1">
            <a:spLocks noChangeArrowheads="1"/>
          </p:cNvSpPr>
          <p:nvPr/>
        </p:nvSpPr>
        <p:spPr bwMode="auto">
          <a:xfrm>
            <a:off x="7669213" y="1695450"/>
            <a:ext cx="1017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origin</a:t>
            </a:r>
          </a:p>
          <a:p>
            <a:pPr algn="r"/>
            <a:r>
              <a:rPr lang="en-US" sz="2000">
                <a:latin typeface="Arial" charset="0"/>
              </a:rPr>
              <a:t>servers</a:t>
            </a:r>
            <a:endParaRPr lang="en-US">
              <a:latin typeface="Arial" charset="0"/>
            </a:endParaRPr>
          </a:p>
        </p:txBody>
      </p:sp>
      <p:sp>
        <p:nvSpPr>
          <p:cNvPr id="3089" name="Line 52"/>
          <p:cNvSpPr>
            <a:spLocks noChangeShapeType="1"/>
          </p:cNvSpPr>
          <p:nvPr/>
        </p:nvSpPr>
        <p:spPr bwMode="auto">
          <a:xfrm>
            <a:off x="5876925" y="2189163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53"/>
          <p:cNvSpPr>
            <a:spLocks noChangeShapeType="1"/>
          </p:cNvSpPr>
          <p:nvPr/>
        </p:nvSpPr>
        <p:spPr bwMode="auto">
          <a:xfrm flipH="1">
            <a:off x="6505575" y="2227263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54"/>
          <p:cNvSpPr>
            <a:spLocks noChangeShapeType="1"/>
          </p:cNvSpPr>
          <p:nvPr/>
        </p:nvSpPr>
        <p:spPr bwMode="auto">
          <a:xfrm flipH="1">
            <a:off x="6962775" y="2389188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55"/>
          <p:cNvSpPr>
            <a:spLocks noChangeShapeType="1"/>
          </p:cNvSpPr>
          <p:nvPr/>
        </p:nvSpPr>
        <p:spPr bwMode="auto">
          <a:xfrm flipH="1" flipV="1">
            <a:off x="7124700" y="3151188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56"/>
          <p:cNvSpPr>
            <a:spLocks/>
          </p:cNvSpPr>
          <p:nvPr/>
        </p:nvSpPr>
        <p:spPr bwMode="auto">
          <a:xfrm>
            <a:off x="5162550" y="2182813"/>
            <a:ext cx="2174875" cy="1581150"/>
          </a:xfrm>
          <a:custGeom>
            <a:avLst/>
            <a:gdLst>
              <a:gd name="T0" fmla="*/ 28017682 w 2135"/>
              <a:gd name="T1" fmla="*/ 590108648 h 1662"/>
              <a:gd name="T2" fmla="*/ 108958673 w 2135"/>
              <a:gd name="T3" fmla="*/ 68785743 h 1662"/>
              <a:gd name="T4" fmla="*/ 681770793 w 2135"/>
              <a:gd name="T5" fmla="*/ 177394192 h 1662"/>
              <a:gd name="T6" fmla="*/ 1254581927 w 2135"/>
              <a:gd name="T7" fmla="*/ 90507046 h 1662"/>
              <a:gd name="T8" fmla="*/ 2076441856 w 2135"/>
              <a:gd name="T9" fmla="*/ 367460413 h 1662"/>
              <a:gd name="T10" fmla="*/ 2088894156 w 2135"/>
              <a:gd name="T11" fmla="*/ 1035405118 h 1662"/>
              <a:gd name="T12" fmla="*/ 1640607292 w 2135"/>
              <a:gd name="T13" fmla="*/ 1448118444 h 1662"/>
              <a:gd name="T14" fmla="*/ 843651708 w 2135"/>
              <a:gd name="T15" fmla="*/ 1372091980 h 1662"/>
              <a:gd name="T16" fmla="*/ 519888733 w 2135"/>
              <a:gd name="T17" fmla="*/ 1149443864 h 1662"/>
              <a:gd name="T18" fmla="*/ 189899671 w 2135"/>
              <a:gd name="T19" fmla="*/ 964808742 h 1662"/>
              <a:gd name="T20" fmla="*/ 28017682 w 2135"/>
              <a:gd name="T21" fmla="*/ 59010864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4" name="Group 57"/>
          <p:cNvGrpSpPr>
            <a:grpSpLocks/>
          </p:cNvGrpSpPr>
          <p:nvPr/>
        </p:nvGrpSpPr>
        <p:grpSpPr bwMode="auto">
          <a:xfrm>
            <a:off x="6145213" y="3384550"/>
            <a:ext cx="501650" cy="233363"/>
            <a:chOff x="3600" y="219"/>
            <a:chExt cx="360" cy="175"/>
          </a:xfrm>
        </p:grpSpPr>
        <p:sp>
          <p:nvSpPr>
            <p:cNvPr id="3122" name="Oval 5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Rectangle 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3126" name="Oval 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7" name="Group 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32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8" name="Group 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9" name="Line 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5" name="Text Box 71"/>
          <p:cNvSpPr txBox="1">
            <a:spLocks noChangeArrowheads="1"/>
          </p:cNvSpPr>
          <p:nvPr/>
        </p:nvSpPr>
        <p:spPr bwMode="auto">
          <a:xfrm>
            <a:off x="5670550" y="2487613"/>
            <a:ext cx="930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public</a:t>
            </a:r>
          </a:p>
          <a:p>
            <a:pPr algn="ctr"/>
            <a:r>
              <a:rPr lang="en-US" sz="1600">
                <a:latin typeface="Arial" charset="0"/>
              </a:rPr>
              <a:t> Internet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96" name="Freeform 72"/>
          <p:cNvSpPr>
            <a:spLocks/>
          </p:cNvSpPr>
          <p:nvPr/>
        </p:nvSpPr>
        <p:spPr bwMode="auto">
          <a:xfrm>
            <a:off x="4732338" y="4552950"/>
            <a:ext cx="2965450" cy="1390650"/>
          </a:xfrm>
          <a:custGeom>
            <a:avLst/>
            <a:gdLst>
              <a:gd name="T0" fmla="*/ 78124054 w 1868"/>
              <a:gd name="T1" fmla="*/ 824091856 h 876"/>
              <a:gd name="T2" fmla="*/ 259576919 w 1868"/>
              <a:gd name="T3" fmla="*/ 345262203 h 876"/>
              <a:gd name="T4" fmla="*/ 1635582169 w 1868"/>
              <a:gd name="T5" fmla="*/ 42843450 h 876"/>
              <a:gd name="T6" fmla="*/ 2147483647 w 1868"/>
              <a:gd name="T7" fmla="*/ 88206263 h 876"/>
              <a:gd name="T8" fmla="*/ 2147483647 w 1868"/>
              <a:gd name="T9" fmla="*/ 304938127 h 876"/>
              <a:gd name="T10" fmla="*/ 2147483647 w 1868"/>
              <a:gd name="T11" fmla="*/ 1867436848 h 876"/>
              <a:gd name="T12" fmla="*/ 2147483647 w 1868"/>
              <a:gd name="T13" fmla="*/ 2129533025 h 876"/>
              <a:gd name="T14" fmla="*/ 1968243104 w 1868"/>
              <a:gd name="T15" fmla="*/ 2144653959 h 876"/>
              <a:gd name="T16" fmla="*/ 1126510740 w 1868"/>
              <a:gd name="T17" fmla="*/ 2134573336 h 876"/>
              <a:gd name="T18" fmla="*/ 423386338 w 1868"/>
              <a:gd name="T19" fmla="*/ 1703625944 h 876"/>
              <a:gd name="T20" fmla="*/ 78124054 w 1868"/>
              <a:gd name="T21" fmla="*/ 82409185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73"/>
          <p:cNvGraphicFramePr>
            <a:graphicFrameLocks noChangeAspect="1"/>
          </p:cNvGraphicFramePr>
          <p:nvPr/>
        </p:nvGraphicFramePr>
        <p:xfrm>
          <a:off x="4979988" y="5297488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5297488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4"/>
          <p:cNvGraphicFramePr>
            <a:graphicFrameLocks noChangeAspect="1"/>
          </p:cNvGraphicFramePr>
          <p:nvPr/>
        </p:nvGraphicFramePr>
        <p:xfrm>
          <a:off x="5484813" y="5297488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97488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5"/>
          <p:cNvGraphicFramePr>
            <a:graphicFrameLocks noChangeAspect="1"/>
          </p:cNvGraphicFramePr>
          <p:nvPr/>
        </p:nvGraphicFramePr>
        <p:xfrm>
          <a:off x="6018213" y="528796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528796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6"/>
          <p:cNvGraphicFramePr>
            <a:graphicFrameLocks noChangeAspect="1"/>
          </p:cNvGraphicFramePr>
          <p:nvPr/>
        </p:nvGraphicFramePr>
        <p:xfrm>
          <a:off x="6532563" y="5297488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5297488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Line 77"/>
          <p:cNvSpPr>
            <a:spLocks noChangeShapeType="1"/>
          </p:cNvSpPr>
          <p:nvPr/>
        </p:nvSpPr>
        <p:spPr bwMode="auto">
          <a:xfrm flipV="1">
            <a:off x="5172075" y="5086350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78"/>
          <p:cNvSpPr>
            <a:spLocks noChangeShapeType="1"/>
          </p:cNvSpPr>
          <p:nvPr/>
        </p:nvSpPr>
        <p:spPr bwMode="auto">
          <a:xfrm>
            <a:off x="5181600" y="509905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Line 79"/>
          <p:cNvSpPr>
            <a:spLocks noChangeShapeType="1"/>
          </p:cNvSpPr>
          <p:nvPr/>
        </p:nvSpPr>
        <p:spPr bwMode="auto">
          <a:xfrm>
            <a:off x="5691188" y="5108575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Line 80"/>
          <p:cNvSpPr>
            <a:spLocks noChangeShapeType="1"/>
          </p:cNvSpPr>
          <p:nvPr/>
        </p:nvSpPr>
        <p:spPr bwMode="auto">
          <a:xfrm>
            <a:off x="6229350" y="510381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Line 81"/>
          <p:cNvSpPr>
            <a:spLocks noChangeShapeType="1"/>
          </p:cNvSpPr>
          <p:nvPr/>
        </p:nvSpPr>
        <p:spPr bwMode="auto">
          <a:xfrm>
            <a:off x="6729413" y="5103813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2" name="Group 82"/>
          <p:cNvGrpSpPr>
            <a:grpSpLocks/>
          </p:cNvGrpSpPr>
          <p:nvPr/>
        </p:nvGrpSpPr>
        <p:grpSpPr bwMode="auto">
          <a:xfrm>
            <a:off x="6145213" y="4675188"/>
            <a:ext cx="501650" cy="233362"/>
            <a:chOff x="3600" y="219"/>
            <a:chExt cx="360" cy="175"/>
          </a:xfrm>
        </p:grpSpPr>
        <p:sp>
          <p:nvSpPr>
            <p:cNvPr id="3109" name="Oval 8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Line 8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Line 8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Rectangle 8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3113" name="Oval 8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14" name="Group 8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19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5" name="Group 9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16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3" name="Line 96"/>
          <p:cNvSpPr>
            <a:spLocks noChangeShapeType="1"/>
          </p:cNvSpPr>
          <p:nvPr/>
        </p:nvSpPr>
        <p:spPr bwMode="auto">
          <a:xfrm>
            <a:off x="6391275" y="3627438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97"/>
          <p:cNvSpPr>
            <a:spLocks noChangeShapeType="1"/>
          </p:cNvSpPr>
          <p:nvPr/>
        </p:nvSpPr>
        <p:spPr bwMode="auto">
          <a:xfrm>
            <a:off x="6396038" y="4913313"/>
            <a:ext cx="0" cy="166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98"/>
          <p:cNvSpPr txBox="1">
            <a:spLocks noChangeArrowheads="1"/>
          </p:cNvSpPr>
          <p:nvPr/>
        </p:nvSpPr>
        <p:spPr bwMode="auto">
          <a:xfrm>
            <a:off x="4757738" y="4435475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institutional</a:t>
            </a:r>
          </a:p>
          <a:p>
            <a:pPr algn="ctr"/>
            <a:r>
              <a:rPr lang="en-US" sz="1600">
                <a:latin typeface="Arial" charset="0"/>
              </a:rPr>
              <a:t>network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06" name="Text Box 99"/>
          <p:cNvSpPr txBox="1">
            <a:spLocks noChangeArrowheads="1"/>
          </p:cNvSpPr>
          <p:nvPr/>
        </p:nvSpPr>
        <p:spPr bwMode="auto">
          <a:xfrm>
            <a:off x="6654800" y="4783138"/>
            <a:ext cx="141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10 Mbps LAN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07" name="Text Box 100"/>
          <p:cNvSpPr txBox="1">
            <a:spLocks noChangeArrowheads="1"/>
          </p:cNvSpPr>
          <p:nvPr/>
        </p:nvSpPr>
        <p:spPr bwMode="auto">
          <a:xfrm>
            <a:off x="6392863" y="3811588"/>
            <a:ext cx="117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10 Mbps </a:t>
            </a:r>
          </a:p>
          <a:p>
            <a:r>
              <a:rPr lang="en-US" sz="1600">
                <a:latin typeface="Arial" charset="0"/>
              </a:rPr>
              <a:t>access link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6352AF9-445A-F944-9467-0D2948514381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67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4800600" y="1524000"/>
            <a:ext cx="4191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4" name="Line 3"/>
          <p:cNvSpPr>
            <a:spLocks noChangeShapeType="1"/>
          </p:cNvSpPr>
          <p:nvPr/>
        </p:nvSpPr>
        <p:spPr bwMode="auto">
          <a:xfrm>
            <a:off x="5302250" y="2541588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W/Caching Example (3)</a:t>
            </a:r>
            <a:endParaRPr lang="en-US" sz="3600">
              <a:latin typeface="Arial" charset="0"/>
            </a:endParaRPr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313238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Install cache</a:t>
            </a:r>
            <a:endParaRPr lang="en-US" sz="1800" u="sng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Suppose hit rate is .4</a:t>
            </a:r>
            <a:endParaRPr lang="en-US" sz="1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u="sng">
                <a:solidFill>
                  <a:srgbClr val="FF0000"/>
                </a:solidFill>
                <a:latin typeface="Arial" charset="0"/>
              </a:rPr>
              <a:t>Consequence</a:t>
            </a:r>
            <a:endParaRPr lang="en-US" sz="1800" u="sng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40% requests will be satisfied almost immediately (say 10 msec)</a:t>
            </a:r>
          </a:p>
          <a:p>
            <a:pPr eaLnBrk="1" hangingPunct="1"/>
            <a:r>
              <a:rPr lang="en-US" sz="1600">
                <a:latin typeface="Arial" charset="0"/>
              </a:rPr>
              <a:t>60% requests satisfied by origin server</a:t>
            </a:r>
          </a:p>
          <a:p>
            <a:pPr eaLnBrk="1" hangingPunct="1"/>
            <a:r>
              <a:rPr lang="en-US" sz="1600">
                <a:latin typeface="Arial" charset="0"/>
              </a:rPr>
              <a:t>Utilization of access link reduced to 60%, resulting in negligible delays</a:t>
            </a:r>
          </a:p>
          <a:p>
            <a:pPr eaLnBrk="1" hangingPunct="1"/>
            <a:r>
              <a:rPr lang="en-US" sz="1600">
                <a:latin typeface="Arial" charset="0"/>
              </a:rPr>
              <a:t>Weighted average of delays</a:t>
            </a:r>
          </a:p>
          <a:p>
            <a:pPr eaLnBrk="1" hangingPunct="1">
              <a:buFontTx/>
              <a:buNone/>
            </a:pPr>
            <a:r>
              <a:rPr lang="en-US" sz="1600">
                <a:latin typeface="Arial" charset="0"/>
              </a:rPr>
              <a:t>  =  .6*2 sec + .4*10msecs &lt; 1.3 secs</a:t>
            </a:r>
          </a:p>
          <a:p>
            <a:pPr eaLnBrk="1" hangingPunct="1"/>
            <a:endParaRPr lang="en-US" sz="1800">
              <a:latin typeface="Arial" charset="0"/>
            </a:endParaRPr>
          </a:p>
        </p:txBody>
      </p:sp>
      <p:grpSp>
        <p:nvGrpSpPr>
          <p:cNvPr id="4107" name="Group 6"/>
          <p:cNvGrpSpPr>
            <a:grpSpLocks/>
          </p:cNvGrpSpPr>
          <p:nvPr/>
        </p:nvGrpSpPr>
        <p:grpSpPr bwMode="auto">
          <a:xfrm>
            <a:off x="5113338" y="2163763"/>
            <a:ext cx="184150" cy="542925"/>
            <a:chOff x="4180" y="783"/>
            <a:chExt cx="150" cy="307"/>
          </a:xfrm>
        </p:grpSpPr>
        <p:sp>
          <p:nvSpPr>
            <p:cNvPr id="4204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8" name="Group 15"/>
          <p:cNvGrpSpPr>
            <a:grpSpLocks/>
          </p:cNvGrpSpPr>
          <p:nvPr/>
        </p:nvGrpSpPr>
        <p:grpSpPr bwMode="auto">
          <a:xfrm>
            <a:off x="6037263" y="1620838"/>
            <a:ext cx="184150" cy="542925"/>
            <a:chOff x="4180" y="783"/>
            <a:chExt cx="150" cy="307"/>
          </a:xfrm>
        </p:grpSpPr>
        <p:sp>
          <p:nvSpPr>
            <p:cNvPr id="4196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7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9" name="Group 24"/>
          <p:cNvGrpSpPr>
            <a:grpSpLocks/>
          </p:cNvGrpSpPr>
          <p:nvPr/>
        </p:nvGrpSpPr>
        <p:grpSpPr bwMode="auto">
          <a:xfrm>
            <a:off x="6713538" y="1649413"/>
            <a:ext cx="184150" cy="542925"/>
            <a:chOff x="4180" y="783"/>
            <a:chExt cx="150" cy="307"/>
          </a:xfrm>
        </p:grpSpPr>
        <p:sp>
          <p:nvSpPr>
            <p:cNvPr id="4188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3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4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0" name="Group 33"/>
          <p:cNvGrpSpPr>
            <a:grpSpLocks/>
          </p:cNvGrpSpPr>
          <p:nvPr/>
        </p:nvGrpSpPr>
        <p:grpSpPr bwMode="auto">
          <a:xfrm>
            <a:off x="7294563" y="1830388"/>
            <a:ext cx="184150" cy="542925"/>
            <a:chOff x="4180" y="783"/>
            <a:chExt cx="150" cy="307"/>
          </a:xfrm>
        </p:grpSpPr>
        <p:sp>
          <p:nvSpPr>
            <p:cNvPr id="4180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1" name="Group 42"/>
          <p:cNvGrpSpPr>
            <a:grpSpLocks/>
          </p:cNvGrpSpPr>
          <p:nvPr/>
        </p:nvGrpSpPr>
        <p:grpSpPr bwMode="auto">
          <a:xfrm>
            <a:off x="7608888" y="2620963"/>
            <a:ext cx="184150" cy="542925"/>
            <a:chOff x="4180" y="783"/>
            <a:chExt cx="150" cy="307"/>
          </a:xfrm>
        </p:grpSpPr>
        <p:sp>
          <p:nvSpPr>
            <p:cNvPr id="4172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9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2" name="Text Box 51"/>
          <p:cNvSpPr txBox="1">
            <a:spLocks noChangeArrowheads="1"/>
          </p:cNvSpPr>
          <p:nvPr/>
        </p:nvSpPr>
        <p:spPr bwMode="auto">
          <a:xfrm>
            <a:off x="7904163" y="1666875"/>
            <a:ext cx="1017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origin</a:t>
            </a:r>
          </a:p>
          <a:p>
            <a:pPr algn="r"/>
            <a:r>
              <a:rPr lang="en-US" sz="2000">
                <a:latin typeface="Arial" charset="0"/>
              </a:rPr>
              <a:t>servers</a:t>
            </a:r>
            <a:endParaRPr lang="en-US">
              <a:latin typeface="Arial" charset="0"/>
            </a:endParaRPr>
          </a:p>
        </p:txBody>
      </p:sp>
      <p:sp>
        <p:nvSpPr>
          <p:cNvPr id="4113" name="Line 52"/>
          <p:cNvSpPr>
            <a:spLocks noChangeShapeType="1"/>
          </p:cNvSpPr>
          <p:nvPr/>
        </p:nvSpPr>
        <p:spPr bwMode="auto">
          <a:xfrm>
            <a:off x="6111875" y="2160588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53"/>
          <p:cNvSpPr>
            <a:spLocks noChangeShapeType="1"/>
          </p:cNvSpPr>
          <p:nvPr/>
        </p:nvSpPr>
        <p:spPr bwMode="auto">
          <a:xfrm flipH="1">
            <a:off x="6740525" y="2198688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54"/>
          <p:cNvSpPr>
            <a:spLocks noChangeShapeType="1"/>
          </p:cNvSpPr>
          <p:nvPr/>
        </p:nvSpPr>
        <p:spPr bwMode="auto">
          <a:xfrm flipH="1">
            <a:off x="7197725" y="2360613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55"/>
          <p:cNvSpPr>
            <a:spLocks noChangeShapeType="1"/>
          </p:cNvSpPr>
          <p:nvPr/>
        </p:nvSpPr>
        <p:spPr bwMode="auto">
          <a:xfrm flipH="1" flipV="1">
            <a:off x="7359650" y="3122613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Freeform 56"/>
          <p:cNvSpPr>
            <a:spLocks/>
          </p:cNvSpPr>
          <p:nvPr/>
        </p:nvSpPr>
        <p:spPr bwMode="auto">
          <a:xfrm>
            <a:off x="5397500" y="2154238"/>
            <a:ext cx="2174875" cy="1581150"/>
          </a:xfrm>
          <a:custGeom>
            <a:avLst/>
            <a:gdLst>
              <a:gd name="T0" fmla="*/ 28017682 w 2135"/>
              <a:gd name="T1" fmla="*/ 590108648 h 1662"/>
              <a:gd name="T2" fmla="*/ 108958673 w 2135"/>
              <a:gd name="T3" fmla="*/ 68785743 h 1662"/>
              <a:gd name="T4" fmla="*/ 681770793 w 2135"/>
              <a:gd name="T5" fmla="*/ 177394192 h 1662"/>
              <a:gd name="T6" fmla="*/ 1254581927 w 2135"/>
              <a:gd name="T7" fmla="*/ 90507046 h 1662"/>
              <a:gd name="T8" fmla="*/ 2076441856 w 2135"/>
              <a:gd name="T9" fmla="*/ 367460413 h 1662"/>
              <a:gd name="T10" fmla="*/ 2088894156 w 2135"/>
              <a:gd name="T11" fmla="*/ 1035405118 h 1662"/>
              <a:gd name="T12" fmla="*/ 1640607292 w 2135"/>
              <a:gd name="T13" fmla="*/ 1448118444 h 1662"/>
              <a:gd name="T14" fmla="*/ 843651708 w 2135"/>
              <a:gd name="T15" fmla="*/ 1372091980 h 1662"/>
              <a:gd name="T16" fmla="*/ 519888733 w 2135"/>
              <a:gd name="T17" fmla="*/ 1149443864 h 1662"/>
              <a:gd name="T18" fmla="*/ 189899671 w 2135"/>
              <a:gd name="T19" fmla="*/ 964808742 h 1662"/>
              <a:gd name="T20" fmla="*/ 28017682 w 2135"/>
              <a:gd name="T21" fmla="*/ 59010864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57"/>
          <p:cNvGrpSpPr>
            <a:grpSpLocks/>
          </p:cNvGrpSpPr>
          <p:nvPr/>
        </p:nvGrpSpPr>
        <p:grpSpPr bwMode="auto">
          <a:xfrm>
            <a:off x="6380163" y="3355975"/>
            <a:ext cx="501650" cy="233363"/>
            <a:chOff x="3600" y="219"/>
            <a:chExt cx="360" cy="175"/>
          </a:xfrm>
        </p:grpSpPr>
        <p:sp>
          <p:nvSpPr>
            <p:cNvPr id="4159" name="Oval 5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Line 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Rectangle 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4163" name="Oval 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4" name="Group 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6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65" name="Group 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66" name="Line 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19" name="Text Box 71"/>
          <p:cNvSpPr txBox="1">
            <a:spLocks noChangeArrowheads="1"/>
          </p:cNvSpPr>
          <p:nvPr/>
        </p:nvSpPr>
        <p:spPr bwMode="auto">
          <a:xfrm>
            <a:off x="5905500" y="2459038"/>
            <a:ext cx="930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public</a:t>
            </a:r>
          </a:p>
          <a:p>
            <a:pPr algn="ctr"/>
            <a:r>
              <a:rPr lang="en-US" sz="1600">
                <a:latin typeface="Arial" charset="0"/>
              </a:rPr>
              <a:t> Internet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20" name="Freeform 72"/>
          <p:cNvSpPr>
            <a:spLocks/>
          </p:cNvSpPr>
          <p:nvPr/>
        </p:nvSpPr>
        <p:spPr bwMode="auto">
          <a:xfrm>
            <a:off x="4967288" y="4524375"/>
            <a:ext cx="2965450" cy="1390650"/>
          </a:xfrm>
          <a:custGeom>
            <a:avLst/>
            <a:gdLst>
              <a:gd name="T0" fmla="*/ 78124054 w 1868"/>
              <a:gd name="T1" fmla="*/ 824091856 h 876"/>
              <a:gd name="T2" fmla="*/ 259576919 w 1868"/>
              <a:gd name="T3" fmla="*/ 345262203 h 876"/>
              <a:gd name="T4" fmla="*/ 1635582169 w 1868"/>
              <a:gd name="T5" fmla="*/ 42843450 h 876"/>
              <a:gd name="T6" fmla="*/ 2147483647 w 1868"/>
              <a:gd name="T7" fmla="*/ 88206263 h 876"/>
              <a:gd name="T8" fmla="*/ 2147483647 w 1868"/>
              <a:gd name="T9" fmla="*/ 304938127 h 876"/>
              <a:gd name="T10" fmla="*/ 2147483647 w 1868"/>
              <a:gd name="T11" fmla="*/ 1867436848 h 876"/>
              <a:gd name="T12" fmla="*/ 2147483647 w 1868"/>
              <a:gd name="T13" fmla="*/ 2129533025 h 876"/>
              <a:gd name="T14" fmla="*/ 1968243104 w 1868"/>
              <a:gd name="T15" fmla="*/ 2144653959 h 876"/>
              <a:gd name="T16" fmla="*/ 1126510740 w 1868"/>
              <a:gd name="T17" fmla="*/ 2134573336 h 876"/>
              <a:gd name="T18" fmla="*/ 423386338 w 1868"/>
              <a:gd name="T19" fmla="*/ 1703625944 h 876"/>
              <a:gd name="T20" fmla="*/ 78124054 w 1868"/>
              <a:gd name="T21" fmla="*/ 82409185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73"/>
          <p:cNvGraphicFramePr>
            <a:graphicFrameLocks noChangeAspect="1"/>
          </p:cNvGraphicFramePr>
          <p:nvPr/>
        </p:nvGraphicFramePr>
        <p:xfrm>
          <a:off x="5214938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1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4"/>
          <p:cNvGraphicFramePr>
            <a:graphicFrameLocks noChangeAspect="1"/>
          </p:cNvGraphicFramePr>
          <p:nvPr/>
        </p:nvGraphicFramePr>
        <p:xfrm>
          <a:off x="5719763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5"/>
          <p:cNvGraphicFramePr>
            <a:graphicFrameLocks noChangeAspect="1"/>
          </p:cNvGraphicFramePr>
          <p:nvPr/>
        </p:nvGraphicFramePr>
        <p:xfrm>
          <a:off x="6253163" y="5259388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5259388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6"/>
          <p:cNvGraphicFramePr>
            <a:graphicFrameLocks noChangeAspect="1"/>
          </p:cNvGraphicFramePr>
          <p:nvPr/>
        </p:nvGraphicFramePr>
        <p:xfrm>
          <a:off x="6767513" y="5268913"/>
          <a:ext cx="444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4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5268913"/>
                        <a:ext cx="444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Line 77"/>
          <p:cNvSpPr>
            <a:spLocks noChangeShapeType="1"/>
          </p:cNvSpPr>
          <p:nvPr/>
        </p:nvSpPr>
        <p:spPr bwMode="auto">
          <a:xfrm>
            <a:off x="5407025" y="5070475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Line 78"/>
          <p:cNvSpPr>
            <a:spLocks noChangeShapeType="1"/>
          </p:cNvSpPr>
          <p:nvPr/>
        </p:nvSpPr>
        <p:spPr bwMode="auto">
          <a:xfrm>
            <a:off x="5416550" y="5070475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79"/>
          <p:cNvSpPr>
            <a:spLocks noChangeShapeType="1"/>
          </p:cNvSpPr>
          <p:nvPr/>
        </p:nvSpPr>
        <p:spPr bwMode="auto">
          <a:xfrm>
            <a:off x="5926138" y="50800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80"/>
          <p:cNvSpPr>
            <a:spLocks noChangeShapeType="1"/>
          </p:cNvSpPr>
          <p:nvPr/>
        </p:nvSpPr>
        <p:spPr bwMode="auto">
          <a:xfrm>
            <a:off x="6464300" y="50752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81"/>
          <p:cNvSpPr>
            <a:spLocks noChangeShapeType="1"/>
          </p:cNvSpPr>
          <p:nvPr/>
        </p:nvSpPr>
        <p:spPr bwMode="auto">
          <a:xfrm>
            <a:off x="6964363" y="50752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82"/>
          <p:cNvSpPr>
            <a:spLocks noChangeShapeType="1"/>
          </p:cNvSpPr>
          <p:nvPr/>
        </p:nvSpPr>
        <p:spPr bwMode="auto">
          <a:xfrm>
            <a:off x="7602538" y="5070475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" name="Group 83"/>
          <p:cNvGrpSpPr>
            <a:grpSpLocks/>
          </p:cNvGrpSpPr>
          <p:nvPr/>
        </p:nvGrpSpPr>
        <p:grpSpPr bwMode="auto">
          <a:xfrm>
            <a:off x="7377113" y="5154613"/>
            <a:ext cx="347662" cy="695325"/>
            <a:chOff x="4730" y="2897"/>
            <a:chExt cx="219" cy="438"/>
          </a:xfrm>
        </p:grpSpPr>
        <p:sp>
          <p:nvSpPr>
            <p:cNvPr id="4149" name="Freeform 8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0" name="Group 8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151" name="AutoShape 8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8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8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AutoShape 8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9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9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9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9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8" name="Group 94"/>
          <p:cNvGrpSpPr>
            <a:grpSpLocks/>
          </p:cNvGrpSpPr>
          <p:nvPr/>
        </p:nvGrpSpPr>
        <p:grpSpPr bwMode="auto">
          <a:xfrm>
            <a:off x="6380163" y="4646613"/>
            <a:ext cx="501650" cy="233362"/>
            <a:chOff x="3600" y="219"/>
            <a:chExt cx="360" cy="175"/>
          </a:xfrm>
        </p:grpSpPr>
        <p:sp>
          <p:nvSpPr>
            <p:cNvPr id="4136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charset="0"/>
              </a:endParaRPr>
            </a:p>
          </p:txBody>
        </p:sp>
        <p:sp>
          <p:nvSpPr>
            <p:cNvPr id="4140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1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46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42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43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9" name="Line 108"/>
          <p:cNvSpPr>
            <a:spLocks noChangeShapeType="1"/>
          </p:cNvSpPr>
          <p:nvPr/>
        </p:nvSpPr>
        <p:spPr bwMode="auto">
          <a:xfrm>
            <a:off x="6626225" y="35988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109"/>
          <p:cNvSpPr>
            <a:spLocks noChangeShapeType="1"/>
          </p:cNvSpPr>
          <p:nvPr/>
        </p:nvSpPr>
        <p:spPr bwMode="auto">
          <a:xfrm>
            <a:off x="6630988" y="4884738"/>
            <a:ext cx="0" cy="166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Text Box 110"/>
          <p:cNvSpPr txBox="1">
            <a:spLocks noChangeArrowheads="1"/>
          </p:cNvSpPr>
          <p:nvPr/>
        </p:nvSpPr>
        <p:spPr bwMode="auto">
          <a:xfrm>
            <a:off x="4992688" y="4406900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institutional</a:t>
            </a:r>
          </a:p>
          <a:p>
            <a:pPr algn="ctr"/>
            <a:r>
              <a:rPr lang="en-US" sz="1600">
                <a:latin typeface="Arial" charset="0"/>
              </a:rPr>
              <a:t>network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32" name="Text Box 111"/>
          <p:cNvSpPr txBox="1">
            <a:spLocks noChangeArrowheads="1"/>
          </p:cNvSpPr>
          <p:nvPr/>
        </p:nvSpPr>
        <p:spPr bwMode="auto">
          <a:xfrm>
            <a:off x="6926263" y="4754563"/>
            <a:ext cx="141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10 Mbps LAN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33" name="Text Box 112"/>
          <p:cNvSpPr txBox="1">
            <a:spLocks noChangeArrowheads="1"/>
          </p:cNvSpPr>
          <p:nvPr/>
        </p:nvSpPr>
        <p:spPr bwMode="auto">
          <a:xfrm>
            <a:off x="6627813" y="3783013"/>
            <a:ext cx="117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1.5 Mbps </a:t>
            </a:r>
          </a:p>
          <a:p>
            <a:r>
              <a:rPr lang="en-US" sz="1600">
                <a:latin typeface="Arial" charset="0"/>
              </a:rPr>
              <a:t>access link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34" name="Text Box 113"/>
          <p:cNvSpPr txBox="1">
            <a:spLocks noChangeArrowheads="1"/>
          </p:cNvSpPr>
          <p:nvPr/>
        </p:nvSpPr>
        <p:spPr bwMode="auto">
          <a:xfrm>
            <a:off x="7181850" y="5830888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institutional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cache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EC1AB95-44C9-704D-A9A4-2F33374997C2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68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HTTP Caching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Clients often cache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Challenge: update of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If-Modified-Since requests to check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HTTP 0.9/1.0 used just date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HTTP 1.1 has an opaque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entity tag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(could be a file signature, etc.) as well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When/how often should the original be checked for changes?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Check every time?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Check each session? Day? Etc?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Use Expires header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If no Expires, often use Last-Modified as estimate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D413619-160E-FD41-B202-F065110CC016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69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Cache Check Request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GET / HTTP/1.1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Accept: */*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Accept-Language: en-us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Accept-Encoding: gzip, deflate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If-Modified-Since: Mon, 29 Jan 2001 17:54:18 GMT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If-None-Match: "7a11f-10ed-3a75ae4a"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User-Agent: Mozilla/4.0 (compatible; MSIE 5.5; Windows NT 5.0)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Host: www.intel-iris.net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Connection: Keep-Alive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89838" cy="573087"/>
          </a:xfrm>
        </p:spPr>
        <p:txBody>
          <a:bodyPr/>
          <a:lstStyle/>
          <a:p>
            <a:pPr eaLnBrk="1" hangingPunct="1"/>
            <a:r>
              <a:rPr lang="en-US" dirty="0" smtClean="0"/>
              <a:t>Programmer’s View of DNS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0900" cy="5257800"/>
          </a:xfrm>
        </p:spPr>
        <p:txBody>
          <a:bodyPr/>
          <a:lstStyle/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 smtClean="0"/>
              <a:t>Conceptually, programmers can view the DNS database as a collection of millions of </a:t>
            </a:r>
            <a:r>
              <a:rPr lang="en-US" i="1" dirty="0" smtClean="0"/>
              <a:t>host entry structures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sz="1800" dirty="0" smtClean="0">
              <a:latin typeface="Courier New" pitchFamily="49" charset="0"/>
            </a:endParaRPr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 smtClean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 smtClean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 smtClean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 smtClean="0"/>
          </a:p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 smtClean="0"/>
              <a:t>Functions for retrieving host entries from DNS: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 smtClean="0">
                <a:latin typeface="Courier New" pitchFamily="49" charset="0"/>
              </a:rPr>
              <a:t>getaddrinfo</a:t>
            </a:r>
            <a:r>
              <a:rPr lang="en-US" dirty="0" smtClean="0">
                <a:latin typeface="Courier New" pitchFamily="49" charset="0"/>
              </a:rPr>
              <a:t>:</a:t>
            </a:r>
            <a:r>
              <a:rPr lang="en-US" dirty="0" smtClean="0"/>
              <a:t> query key is a DNS host name.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 smtClean="0">
                <a:latin typeface="Courier New" pitchFamily="49" charset="0"/>
              </a:rPr>
              <a:t>getnameinfo</a:t>
            </a:r>
            <a:r>
              <a:rPr lang="en-US" dirty="0" smtClean="0">
                <a:latin typeface="Courier New" pitchFamily="49" charset="0"/>
              </a:rPr>
              <a:t>:</a:t>
            </a:r>
            <a:r>
              <a:rPr lang="en-US" dirty="0" smtClean="0"/>
              <a:t> query key is an IP address.</a:t>
            </a:r>
            <a:endParaRPr lang="en-US" sz="1600" dirty="0" smtClean="0">
              <a:latin typeface="Courier New" pitchFamily="49" charset="0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1295400" y="2890897"/>
            <a:ext cx="7467600" cy="206210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/* DNS host entry structure */ </a:t>
            </a:r>
          </a:p>
          <a:p>
            <a:r>
              <a:rPr lang="en-US" sz="1600" b="1" dirty="0" err="1" smtClean="0">
                <a:latin typeface="Arial" charset="0"/>
              </a:rPr>
              <a:t>struct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addrinfo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 smtClean="0"/>
              <a:t>{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    </a:t>
            </a:r>
            <a:r>
              <a:rPr lang="en-US" sz="1600" dirty="0" err="1" smtClean="0"/>
              <a:t>ai_family</a:t>
            </a:r>
            <a:r>
              <a:rPr lang="en-US" sz="1600" dirty="0" smtClean="0"/>
              <a:t>;	</a:t>
            </a:r>
            <a:r>
              <a:rPr lang="en-US" sz="1600" b="1" dirty="0" smtClean="0">
                <a:latin typeface="Arial" charset="0"/>
              </a:rPr>
              <a:t> /* host address type (AF_INET) */ </a:t>
            </a:r>
            <a:endParaRPr lang="en-US" sz="1600" dirty="0" smtClean="0"/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size_t</a:t>
            </a:r>
            <a:r>
              <a:rPr lang="en-US" sz="1600" dirty="0" smtClean="0"/>
              <a:t>  </a:t>
            </a:r>
            <a:r>
              <a:rPr lang="en-US" sz="1600" dirty="0" err="1" smtClean="0"/>
              <a:t>ai_addrlen</a:t>
            </a:r>
            <a:r>
              <a:rPr lang="en-US" sz="1600" dirty="0" smtClean="0"/>
              <a:t>;	</a:t>
            </a:r>
            <a:r>
              <a:rPr lang="en-US" sz="1600" b="1" dirty="0" smtClean="0">
                <a:latin typeface="Arial" charset="0"/>
              </a:rPr>
              <a:t> /* length of an address, in bytes */ </a:t>
            </a:r>
            <a:endParaRPr lang="en-US" sz="1600" dirty="0" smtClean="0"/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struct</a:t>
            </a:r>
            <a:r>
              <a:rPr lang="en-US" sz="1600" dirty="0" smtClean="0"/>
              <a:t> </a:t>
            </a:r>
            <a:r>
              <a:rPr lang="en-US" sz="1600" dirty="0" err="1" smtClean="0"/>
              <a:t>sockaddr</a:t>
            </a:r>
            <a:r>
              <a:rPr lang="en-US" sz="1600" dirty="0" smtClean="0"/>
              <a:t> *</a:t>
            </a:r>
            <a:r>
              <a:rPr lang="en-US" sz="1600" dirty="0" err="1" smtClean="0"/>
              <a:t>ai_addr</a:t>
            </a:r>
            <a:r>
              <a:rPr lang="en-US" sz="1600" dirty="0" smtClean="0"/>
              <a:t>;	</a:t>
            </a:r>
            <a:r>
              <a:rPr lang="en-US" sz="1600" b="1" dirty="0" smtClean="0">
                <a:latin typeface="Arial" charset="0"/>
              </a:rPr>
              <a:t> /* address! */ </a:t>
            </a:r>
            <a:endParaRPr lang="en-US" sz="1600" dirty="0" smtClean="0"/>
          </a:p>
          <a:p>
            <a:r>
              <a:rPr lang="en-US" sz="1600" dirty="0" smtClean="0"/>
              <a:t>           char   *</a:t>
            </a:r>
            <a:r>
              <a:rPr lang="en-US" sz="1600" dirty="0" err="1" smtClean="0"/>
              <a:t>ai_canonname</a:t>
            </a:r>
            <a:r>
              <a:rPr lang="en-US" sz="1600" dirty="0" smtClean="0"/>
              <a:t>;	</a:t>
            </a:r>
            <a:r>
              <a:rPr lang="en-US" sz="1600" b="1" dirty="0" smtClean="0">
                <a:latin typeface="Arial" charset="0"/>
              </a:rPr>
              <a:t> /* official domain name of host */ </a:t>
            </a:r>
            <a:endParaRPr lang="en-US" sz="1600" dirty="0" smtClean="0"/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struct</a:t>
            </a:r>
            <a:r>
              <a:rPr lang="en-US" sz="1600" dirty="0" smtClean="0"/>
              <a:t> </a:t>
            </a:r>
            <a:r>
              <a:rPr lang="en-US" sz="1600" dirty="0" err="1" smtClean="0"/>
              <a:t>addrinfo</a:t>
            </a:r>
            <a:r>
              <a:rPr lang="en-US" sz="1600" dirty="0" smtClean="0"/>
              <a:t> *</a:t>
            </a:r>
            <a:r>
              <a:rPr lang="en-US" sz="1600" dirty="0" err="1" smtClean="0"/>
              <a:t>ai_next</a:t>
            </a:r>
            <a:r>
              <a:rPr lang="en-US" sz="1600" dirty="0" smtClean="0"/>
              <a:t>;	</a:t>
            </a:r>
            <a:r>
              <a:rPr lang="en-US" sz="1600" b="1" dirty="0" smtClean="0">
                <a:latin typeface="Arial" charset="0"/>
              </a:rPr>
              <a:t> /* other entries for host */ </a:t>
            </a:r>
            <a:endParaRPr lang="en-US" sz="1600" dirty="0" smtClean="0"/>
          </a:p>
          <a:p>
            <a:r>
              <a:rPr lang="en-US" sz="1600" dirty="0" smtClean="0"/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E70BC5E-1B0D-D842-B8B9-286B6EDAD1C6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70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Cache Check Response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HTTP/1.1 304 Not Modified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Date: Tue, 27 Mar 2001 03:50:51 GMT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Server: Apache/1.3.14 (Unix)  (Red-Hat/Linux) mod_ssl/2.7.1 OpenSSL/0.9.5a DAV/1.0.2 PHP/4.0.1pl2 mod_perl/1.24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Connection: Keep-Alive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Keep-Alive: timeout=15, max=100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ETag: "7a11f-10ed-3a75ae4a"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DAE314E-13A4-CD4F-BEF0-FB30005A05DD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71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Problems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Over 50% of all HTTP objects are uncacheable – why?</a:t>
            </a:r>
          </a:p>
          <a:p>
            <a:r>
              <a:rPr lang="en-US" sz="2000">
                <a:latin typeface="Arial" charset="0"/>
              </a:rPr>
              <a:t>Not easily solvable</a:t>
            </a:r>
          </a:p>
          <a:p>
            <a:pPr lvl="1"/>
            <a:r>
              <a:rPr lang="en-US" sz="2000">
                <a:latin typeface="Arial" charset="0"/>
              </a:rPr>
              <a:t>Dynamic data </a:t>
            </a:r>
            <a:r>
              <a:rPr lang="en-US" sz="2000">
                <a:latin typeface="Arial" charset="0"/>
                <a:sym typeface="Wingdings" charset="0"/>
              </a:rPr>
              <a:t> stock prices, scores, web cams</a:t>
            </a:r>
          </a:p>
          <a:p>
            <a:pPr lvl="1"/>
            <a:r>
              <a:rPr lang="en-US" sz="2000">
                <a:latin typeface="Arial" charset="0"/>
                <a:sym typeface="Wingdings" charset="0"/>
              </a:rPr>
              <a:t>CGI scripts  results based on passed parameters</a:t>
            </a:r>
          </a:p>
          <a:p>
            <a:r>
              <a:rPr lang="en-US" sz="2000">
                <a:latin typeface="Arial" charset="0"/>
                <a:sym typeface="Wingdings" charset="0"/>
              </a:rPr>
              <a:t>Obvious fixes</a:t>
            </a:r>
          </a:p>
          <a:p>
            <a:pPr lvl="1"/>
            <a:r>
              <a:rPr lang="en-US" sz="2000">
                <a:latin typeface="Arial" charset="0"/>
                <a:sym typeface="Wingdings" charset="0"/>
              </a:rPr>
              <a:t>SSL  encrypted data is not cacheable</a:t>
            </a:r>
          </a:p>
          <a:p>
            <a:pPr lvl="2"/>
            <a:r>
              <a:rPr lang="en-US" sz="1800">
                <a:latin typeface="Arial" charset="0"/>
                <a:sym typeface="Wingdings" charset="0"/>
              </a:rPr>
              <a:t>Most web clients don</a:t>
            </a:r>
            <a:r>
              <a:rPr lang="ja-JP" altLang="en-US" sz="1800">
                <a:latin typeface="Arial" charset="0"/>
                <a:sym typeface="Wingdings" charset="0"/>
              </a:rPr>
              <a:t>’</a:t>
            </a:r>
            <a:r>
              <a:rPr lang="en-US" sz="1800">
                <a:latin typeface="Arial" charset="0"/>
                <a:sym typeface="Wingdings" charset="0"/>
              </a:rPr>
              <a:t>t handle mixed pages well many generic objects transferred with SSL</a:t>
            </a:r>
          </a:p>
          <a:p>
            <a:pPr lvl="1"/>
            <a:r>
              <a:rPr lang="en-US" sz="2000">
                <a:latin typeface="Arial" charset="0"/>
                <a:sym typeface="Wingdings" charset="0"/>
              </a:rPr>
              <a:t>Cookies  results may be based on passed data</a:t>
            </a:r>
          </a:p>
          <a:p>
            <a:pPr lvl="1"/>
            <a:r>
              <a:rPr lang="en-US" sz="2000">
                <a:latin typeface="Arial" charset="0"/>
              </a:rPr>
              <a:t>Hit metering </a:t>
            </a:r>
            <a:r>
              <a:rPr lang="en-US" sz="2000">
                <a:latin typeface="Arial" charset="0"/>
                <a:sym typeface="Wingdings" charset="0"/>
              </a:rPr>
              <a:t> owner wants to measure # of hits for revenue, etc.</a:t>
            </a:r>
          </a:p>
          <a:p>
            <a:endParaRPr lang="en-US" sz="2000">
              <a:latin typeface="Arial" charset="0"/>
            </a:endParaRPr>
          </a:p>
          <a:p>
            <a:pPr lvl="2"/>
            <a:endParaRPr 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5A22DC-3F01-E340-BC70-FE8E627D5271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72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Caching Proxies – Sources for Misses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Capacity</a:t>
            </a:r>
          </a:p>
          <a:p>
            <a:pPr lvl="1" eaLnBrk="1" hangingPunct="1"/>
            <a:r>
              <a:rPr lang="en-US">
                <a:latin typeface="Arial" charset="0"/>
              </a:rPr>
              <a:t>How large a cache is necessary or equivalent to infinite</a:t>
            </a:r>
          </a:p>
          <a:p>
            <a:pPr lvl="1" eaLnBrk="1" hangingPunct="1"/>
            <a:r>
              <a:rPr lang="en-US">
                <a:latin typeface="Arial" charset="0"/>
              </a:rPr>
              <a:t>On disk vs. in memory </a:t>
            </a:r>
            <a:r>
              <a:rPr lang="en-US">
                <a:latin typeface="Arial" charset="0"/>
                <a:sym typeface="Wingdings" charset="0"/>
              </a:rPr>
              <a:t> typically on disk</a:t>
            </a:r>
          </a:p>
          <a:p>
            <a:pPr eaLnBrk="1" hangingPunct="1"/>
            <a:r>
              <a:rPr lang="en-US">
                <a:latin typeface="Arial" charset="0"/>
              </a:rPr>
              <a:t>Compulsory</a:t>
            </a:r>
          </a:p>
          <a:p>
            <a:pPr lvl="1" eaLnBrk="1" hangingPunct="1"/>
            <a:r>
              <a:rPr lang="en-US">
                <a:latin typeface="Arial" charset="0"/>
              </a:rPr>
              <a:t>First time access to document</a:t>
            </a:r>
          </a:p>
          <a:p>
            <a:pPr lvl="1" eaLnBrk="1" hangingPunct="1"/>
            <a:r>
              <a:rPr lang="en-US">
                <a:latin typeface="Arial" charset="0"/>
              </a:rPr>
              <a:t>Non-cacheable documents</a:t>
            </a:r>
          </a:p>
          <a:p>
            <a:pPr lvl="2" eaLnBrk="1" hangingPunct="1"/>
            <a:r>
              <a:rPr lang="en-US">
                <a:latin typeface="Arial" charset="0"/>
              </a:rPr>
              <a:t>CGI-scripts</a:t>
            </a:r>
          </a:p>
          <a:p>
            <a:pPr lvl="2" eaLnBrk="1" hangingPunct="1"/>
            <a:r>
              <a:rPr lang="en-US">
                <a:latin typeface="Arial" charset="0"/>
              </a:rPr>
              <a:t>Personalized documents (cookies, etc)</a:t>
            </a:r>
          </a:p>
          <a:p>
            <a:pPr lvl="2" eaLnBrk="1" hangingPunct="1"/>
            <a:r>
              <a:rPr lang="en-US">
                <a:latin typeface="Arial" charset="0"/>
              </a:rPr>
              <a:t>Encrypted data (SSL)</a:t>
            </a:r>
          </a:p>
          <a:p>
            <a:pPr eaLnBrk="1" hangingPunct="1"/>
            <a:r>
              <a:rPr lang="en-US">
                <a:latin typeface="Arial" charset="0"/>
              </a:rPr>
              <a:t>Consistency</a:t>
            </a:r>
          </a:p>
          <a:p>
            <a:pPr lvl="1" eaLnBrk="1" hangingPunct="1"/>
            <a:r>
              <a:rPr lang="en-US">
                <a:latin typeface="Arial" charset="0"/>
              </a:rPr>
              <a:t>Document has been updated/expired before reuse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Measurements of DNS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No centralized caching per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Each machine runs own caching local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Why is this a problem?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How many hosts do we need to share cache? </a:t>
            </a:r>
            <a:r>
              <a:rPr lang="en-US" sz="2000" smtClean="0">
                <a:sym typeface="Wingdings" pitchFamily="2" charset="2"/>
              </a:rPr>
              <a:t> recent studies suggest 10-20 hosts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“Hit rate for DNS = 80% </a:t>
            </a:r>
            <a:r>
              <a:rPr lang="en-US" sz="2400" smtClean="0">
                <a:sym typeface="Wingdings" pitchFamily="2" charset="2"/>
              </a:rPr>
              <a:t> 1 - (#DNS/#connections)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Is this good or bad?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Most Internet traffic was Web with HTTP 1.0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What does a typical page look like? </a:t>
            </a:r>
            <a:r>
              <a:rPr lang="en-US" sz="1800" smtClean="0">
                <a:sym typeface="Wingdings" pitchFamily="2" charset="2"/>
              </a:rPr>
              <a:t> average of 4-5 imbedded objects  needs 4-5 transfers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This alone accounts for 80% hit rate!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Lower TTLs for A records does not affect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DNS performance really relies more on NS-record caching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7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 Experience</a:t>
            </a:r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23% of lookups with no answer</a:t>
            </a:r>
          </a:p>
          <a:p>
            <a:pPr lvl="1"/>
            <a:r>
              <a:rPr lang="en-US" dirty="0" smtClean="0">
                <a:sym typeface="Wingdings" charset="2"/>
              </a:rPr>
              <a:t>Retransmit aggressively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most packets in trace for unanswered lookups!</a:t>
            </a:r>
          </a:p>
          <a:p>
            <a:pPr lvl="1"/>
            <a:r>
              <a:rPr lang="en-US" dirty="0" smtClean="0">
                <a:sym typeface="Wingdings" charset="2"/>
              </a:rPr>
              <a:t>Correct answers tend to come back quickly/with few retries</a:t>
            </a:r>
            <a:endParaRPr lang="en-US" dirty="0" smtClean="0"/>
          </a:p>
          <a:p>
            <a:r>
              <a:rPr lang="en-US" dirty="0" smtClean="0"/>
              <a:t>10 - 42% negative answers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most = no name exists</a:t>
            </a:r>
          </a:p>
          <a:p>
            <a:pPr lvl="1"/>
            <a:r>
              <a:rPr lang="en-US" dirty="0" smtClean="0"/>
              <a:t>Inverse lookups and bogus NS records</a:t>
            </a:r>
          </a:p>
          <a:p>
            <a:r>
              <a:rPr lang="en-US" dirty="0" smtClean="0"/>
              <a:t>Worst 10% lookup latency got much worse</a:t>
            </a:r>
          </a:p>
          <a:p>
            <a:pPr lvl="1"/>
            <a:r>
              <a:rPr lang="en-US" dirty="0" smtClean="0"/>
              <a:t>Median 85</a:t>
            </a:r>
            <a:r>
              <a:rPr lang="en-US" dirty="0" smtClean="0">
                <a:sym typeface="Wingdings" charset="2"/>
              </a:rPr>
              <a:t>97, 90th percentile 4471176</a:t>
            </a:r>
          </a:p>
          <a:p>
            <a:r>
              <a:rPr lang="en-US" dirty="0" smtClean="0">
                <a:sym typeface="Wingdings" charset="2"/>
              </a:rPr>
              <a:t>Increasing share of low TTL records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what is happening to caching?</a:t>
            </a:r>
            <a:endParaRPr lang="en-US" dirty="0">
              <a:sym typeface="Wingdings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2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Experience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Hit rate for DNS = 80% </a:t>
            </a:r>
            <a:r>
              <a:rPr lang="en-US" sz="2800">
                <a:sym typeface="Wingdings" charset="2"/>
              </a:rPr>
              <a:t> 1-(#DNS/#connections)</a:t>
            </a:r>
            <a:endParaRPr lang="en-US" sz="280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Most Internet traffic is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What does a typical page look like? </a:t>
            </a:r>
            <a:r>
              <a:rPr lang="en-US" sz="2400">
                <a:sym typeface="Wingdings" charset="2"/>
              </a:rPr>
              <a:t> average of 4-5 imbedded objects  needs 4-5 transfers  accounts for 80% hit rate!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70% hit rate for NS records </a:t>
            </a:r>
            <a:r>
              <a:rPr lang="en-US" sz="2800">
                <a:sym typeface="Wingdings" charset="2"/>
              </a:rPr>
              <a:t> i.e. don’t go to root/gTLD servers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ym typeface="Wingdings" charset="2"/>
              </a:rPr>
              <a:t>NS TTLs are much longer than A TTLs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NS record caching is much more important to scalability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Name distribution = Zipf-like = 1/x</a:t>
            </a:r>
            <a:r>
              <a:rPr lang="en-US" sz="2800" baseline="30000"/>
              <a:t>a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A records </a:t>
            </a:r>
            <a:r>
              <a:rPr lang="en-US" sz="2800">
                <a:sym typeface="Wingdings" charset="2"/>
              </a:rPr>
              <a:t> </a:t>
            </a:r>
            <a:r>
              <a:rPr lang="en-US" sz="2800"/>
              <a:t>TTLs = 10 minutes similar to TTLs = infinite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10 client hit rate = 1000+ client hit rate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8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Mail Addresses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MX records point to mail exchanger for a name</a:t>
            </a:r>
          </a:p>
          <a:p>
            <a:pPr lvl="1" eaLnBrk="1" hangingPunct="1"/>
            <a:r>
              <a:rPr lang="en-US" smtClean="0"/>
              <a:t>E.g. mail.acm.org is MX for acm.org</a:t>
            </a:r>
          </a:p>
          <a:p>
            <a:pPr eaLnBrk="1" hangingPunct="1"/>
            <a:r>
              <a:rPr lang="en-US" smtClean="0"/>
              <a:t>Addition of MX record type proved to be a challenge</a:t>
            </a:r>
          </a:p>
          <a:p>
            <a:pPr lvl="1" eaLnBrk="1" hangingPunct="1"/>
            <a:r>
              <a:rPr lang="en-US" smtClean="0"/>
              <a:t>How to get mail programs to lookup MX record for mail delivery?</a:t>
            </a:r>
          </a:p>
          <a:p>
            <a:pPr lvl="1" eaLnBrk="1" hangingPunct="1"/>
            <a:r>
              <a:rPr lang="en-US" smtClean="0"/>
              <a:t>Needed critical mass of such mailers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DNS Name Resolution</a:t>
            </a:r>
            <a:endParaRPr lang="en-US" smtClean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1524000"/>
            <a:ext cx="2913063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Nonlocal Lookup</a:t>
            </a:r>
          </a:p>
          <a:p>
            <a:pPr lvl="1"/>
            <a:r>
              <a:rPr lang="en-US" dirty="0" smtClean="0"/>
              <a:t>Recursively from root server downward</a:t>
            </a:r>
          </a:p>
          <a:p>
            <a:pPr lvl="1"/>
            <a:r>
              <a:rPr lang="en-US" dirty="0" smtClean="0"/>
              <a:t>Results passed 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Results stored in caches along each hop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shortcircuit</a:t>
            </a:r>
            <a:r>
              <a:rPr lang="en-US" dirty="0" smtClean="0"/>
              <a:t> lookup when cached entry present</a:t>
            </a:r>
            <a:endParaRPr lang="en-US" dirty="0" smtClean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552700" y="2368550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edu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454525" y="2368550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com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2927350" y="1776412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3338513" y="1776412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2514600" y="3297237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cmu</a:t>
            </a:r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>
            <a:off x="2851150" y="2705100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1876425" y="4225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cs</a:t>
            </a:r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 flipH="1">
            <a:off x="1419225" y="4562475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695325" y="6075362"/>
            <a:ext cx="1228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greatwhite</a:t>
            </a:r>
          </a:p>
          <a:p>
            <a:pPr algn="ctr"/>
            <a:r>
              <a:rPr lang="en-US" sz="1400"/>
              <a:t>128.2.220.10</a:t>
            </a:r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 flipV="1">
            <a:off x="2160588" y="3633787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1031875" y="5154612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ics</a:t>
            </a:r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>
            <a:off x="1335088" y="5491162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24" name="Text Box 26"/>
          <p:cNvSpPr txBox="1">
            <a:spLocks noChangeArrowheads="1"/>
          </p:cNvSpPr>
          <p:nvPr/>
        </p:nvSpPr>
        <p:spPr bwMode="auto">
          <a:xfrm>
            <a:off x="2971800" y="1455737"/>
            <a:ext cx="153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unnamed root</a:t>
            </a:r>
          </a:p>
        </p:txBody>
      </p:sp>
      <p:sp>
        <p:nvSpPr>
          <p:cNvPr id="17425" name="Text Box 31"/>
          <p:cNvSpPr txBox="1">
            <a:spLocks noChangeArrowheads="1"/>
          </p:cNvSpPr>
          <p:nvPr/>
        </p:nvSpPr>
        <p:spPr bwMode="auto">
          <a:xfrm>
            <a:off x="4678363" y="3309937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someplace</a:t>
            </a:r>
          </a:p>
        </p:txBody>
      </p:sp>
      <p:sp>
        <p:nvSpPr>
          <p:cNvPr id="17426" name="Line 32"/>
          <p:cNvSpPr>
            <a:spLocks noChangeShapeType="1"/>
          </p:cNvSpPr>
          <p:nvPr/>
        </p:nvSpPr>
        <p:spPr bwMode="auto">
          <a:xfrm>
            <a:off x="4845050" y="2679700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27" name="Line 33"/>
          <p:cNvSpPr>
            <a:spLocks noChangeShapeType="1"/>
          </p:cNvSpPr>
          <p:nvPr/>
        </p:nvSpPr>
        <p:spPr bwMode="auto">
          <a:xfrm>
            <a:off x="5314950" y="3670300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7428" name="Text Box 34"/>
          <p:cNvSpPr txBox="1">
            <a:spLocks noChangeArrowheads="1"/>
          </p:cNvSpPr>
          <p:nvPr/>
        </p:nvSpPr>
        <p:spPr bwMode="auto">
          <a:xfrm>
            <a:off x="4605338" y="4233862"/>
            <a:ext cx="1414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www</a:t>
            </a:r>
          </a:p>
          <a:p>
            <a:pPr algn="ctr"/>
            <a:r>
              <a:rPr lang="en-US" sz="1400"/>
              <a:t>208.216.181.15</a:t>
            </a:r>
          </a:p>
        </p:txBody>
      </p:sp>
      <p:sp>
        <p:nvSpPr>
          <p:cNvPr id="17429" name="Oval 48"/>
          <p:cNvSpPr>
            <a:spLocks noChangeArrowheads="1"/>
          </p:cNvSpPr>
          <p:nvPr/>
        </p:nvSpPr>
        <p:spPr bwMode="auto">
          <a:xfrm>
            <a:off x="1867880" y="1214446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Root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Server</a:t>
            </a:r>
          </a:p>
        </p:txBody>
      </p:sp>
      <p:sp>
        <p:nvSpPr>
          <p:cNvPr id="17430" name="Oval 49"/>
          <p:cNvSpPr>
            <a:spLocks noChangeArrowheads="1"/>
          </p:cNvSpPr>
          <p:nvPr/>
        </p:nvSpPr>
        <p:spPr bwMode="auto">
          <a:xfrm>
            <a:off x="1563080" y="2205046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.edu</a:t>
            </a:r>
          </a:p>
          <a:p>
            <a:pPr algn="ctr"/>
            <a:r>
              <a:rPr lang="en-US" sz="1600">
                <a:latin typeface="Calibri"/>
                <a:cs typeface="Calibri"/>
              </a:rPr>
              <a:t>Server</a:t>
            </a:r>
          </a:p>
        </p:txBody>
      </p:sp>
      <p:sp>
        <p:nvSpPr>
          <p:cNvPr id="17431" name="Oval 50"/>
          <p:cNvSpPr>
            <a:spLocks noChangeArrowheads="1"/>
          </p:cNvSpPr>
          <p:nvPr/>
        </p:nvSpPr>
        <p:spPr bwMode="auto">
          <a:xfrm>
            <a:off x="1182080" y="3030546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CMU</a:t>
            </a:r>
          </a:p>
          <a:p>
            <a:pPr algn="ctr"/>
            <a:r>
              <a:rPr lang="en-US" sz="1600">
                <a:latin typeface="Calibri"/>
                <a:cs typeface="Calibri"/>
              </a:rPr>
              <a:t>Server</a:t>
            </a:r>
          </a:p>
        </p:txBody>
      </p:sp>
      <p:sp>
        <p:nvSpPr>
          <p:cNvPr id="17432" name="Oval 51"/>
          <p:cNvSpPr>
            <a:spLocks noChangeArrowheads="1"/>
          </p:cNvSpPr>
          <p:nvPr/>
        </p:nvSpPr>
        <p:spPr bwMode="auto">
          <a:xfrm>
            <a:off x="599866" y="4033846"/>
            <a:ext cx="1197392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CMU CS</a:t>
            </a:r>
          </a:p>
          <a:p>
            <a:pPr algn="ctr"/>
            <a:r>
              <a:rPr lang="en-US" sz="1600">
                <a:latin typeface="Calibri"/>
                <a:cs typeface="Calibri"/>
              </a:rPr>
              <a:t>Server</a:t>
            </a:r>
          </a:p>
        </p:txBody>
      </p:sp>
      <p:sp>
        <p:nvSpPr>
          <p:cNvPr id="17433" name="Oval 52"/>
          <p:cNvSpPr>
            <a:spLocks noChangeArrowheads="1"/>
          </p:cNvSpPr>
          <p:nvPr/>
        </p:nvSpPr>
        <p:spPr bwMode="auto">
          <a:xfrm>
            <a:off x="3620480" y="3119446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Local</a:t>
            </a:r>
          </a:p>
          <a:p>
            <a:pPr algn="ctr"/>
            <a:r>
              <a:rPr lang="en-US" sz="1600">
                <a:latin typeface="Calibri"/>
                <a:cs typeface="Calibri"/>
              </a:rPr>
              <a:t>Server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495800" y="3805237"/>
            <a:ext cx="609600" cy="457200"/>
            <a:chOff x="2832" y="2304"/>
            <a:chExt cx="384" cy="288"/>
          </a:xfrm>
        </p:grpSpPr>
        <p:sp>
          <p:nvSpPr>
            <p:cNvPr id="17462" name="Line 62"/>
            <p:cNvSpPr>
              <a:spLocks noChangeShapeType="1"/>
            </p:cNvSpPr>
            <p:nvPr/>
          </p:nvSpPr>
          <p:spPr bwMode="auto">
            <a:xfrm flipH="1" flipV="1">
              <a:off x="2832" y="2304"/>
              <a:ext cx="38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3" name="Text Box 64"/>
            <p:cNvSpPr txBox="1">
              <a:spLocks noChangeArrowheads="1"/>
            </p:cNvSpPr>
            <p:nvPr/>
          </p:nvSpPr>
          <p:spPr bwMode="auto">
            <a:xfrm>
              <a:off x="2976" y="232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1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2895600" y="1912937"/>
            <a:ext cx="914400" cy="1143000"/>
            <a:chOff x="1824" y="1112"/>
            <a:chExt cx="576" cy="720"/>
          </a:xfrm>
        </p:grpSpPr>
        <p:sp>
          <p:nvSpPr>
            <p:cNvPr id="17460" name="Line 53"/>
            <p:cNvSpPr>
              <a:spLocks noChangeShapeType="1"/>
            </p:cNvSpPr>
            <p:nvPr/>
          </p:nvSpPr>
          <p:spPr bwMode="auto">
            <a:xfrm flipH="1" flipV="1">
              <a:off x="1824" y="1112"/>
              <a:ext cx="57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61" name="Text Box 65"/>
            <p:cNvSpPr txBox="1">
              <a:spLocks noChangeArrowheads="1"/>
            </p:cNvSpPr>
            <p:nvPr/>
          </p:nvSpPr>
          <p:spPr bwMode="auto">
            <a:xfrm>
              <a:off x="2016" y="148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2</a:t>
              </a: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752600" y="1900237"/>
            <a:ext cx="381000" cy="381000"/>
            <a:chOff x="1104" y="1104"/>
            <a:chExt cx="240" cy="240"/>
          </a:xfrm>
        </p:grpSpPr>
        <p:sp>
          <p:nvSpPr>
            <p:cNvPr id="17458" name="Line 54"/>
            <p:cNvSpPr>
              <a:spLocks noChangeShapeType="1"/>
            </p:cNvSpPr>
            <p:nvPr/>
          </p:nvSpPr>
          <p:spPr bwMode="auto">
            <a:xfrm flipH="1">
              <a:off x="1248" y="1160"/>
              <a:ext cx="96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9" name="Text Box 66"/>
            <p:cNvSpPr txBox="1">
              <a:spLocks noChangeArrowheads="1"/>
            </p:cNvSpPr>
            <p:nvPr/>
          </p:nvSpPr>
          <p:spPr bwMode="auto">
            <a:xfrm>
              <a:off x="1104" y="110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3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295400" y="2738437"/>
            <a:ext cx="381000" cy="368300"/>
            <a:chOff x="816" y="1632"/>
            <a:chExt cx="240" cy="232"/>
          </a:xfrm>
        </p:grpSpPr>
        <p:sp>
          <p:nvSpPr>
            <p:cNvPr id="17456" name="Line 55"/>
            <p:cNvSpPr>
              <a:spLocks noChangeShapeType="1"/>
            </p:cNvSpPr>
            <p:nvPr/>
          </p:nvSpPr>
          <p:spPr bwMode="auto">
            <a:xfrm flipH="1">
              <a:off x="960" y="1680"/>
              <a:ext cx="96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7" name="Text Box 67"/>
            <p:cNvSpPr txBox="1">
              <a:spLocks noChangeArrowheads="1"/>
            </p:cNvSpPr>
            <p:nvPr/>
          </p:nvSpPr>
          <p:spPr bwMode="auto">
            <a:xfrm>
              <a:off x="816" y="163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4</a:t>
              </a:r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990600" y="3729037"/>
            <a:ext cx="381000" cy="304800"/>
            <a:chOff x="624" y="2256"/>
            <a:chExt cx="240" cy="192"/>
          </a:xfrm>
        </p:grpSpPr>
        <p:sp>
          <p:nvSpPr>
            <p:cNvPr id="17454" name="Line 56"/>
            <p:cNvSpPr>
              <a:spLocks noChangeShapeType="1"/>
            </p:cNvSpPr>
            <p:nvPr/>
          </p:nvSpPr>
          <p:spPr bwMode="auto">
            <a:xfrm flipH="1">
              <a:off x="768" y="2256"/>
              <a:ext cx="96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5" name="Text Box 68"/>
            <p:cNvSpPr txBox="1">
              <a:spLocks noChangeArrowheads="1"/>
            </p:cNvSpPr>
            <p:nvPr/>
          </p:nvSpPr>
          <p:spPr bwMode="auto">
            <a:xfrm>
              <a:off x="624" y="225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5</a:t>
              </a: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1524000" y="3805237"/>
            <a:ext cx="358775" cy="381000"/>
            <a:chOff x="960" y="2304"/>
            <a:chExt cx="226" cy="240"/>
          </a:xfrm>
        </p:grpSpPr>
        <p:sp>
          <p:nvSpPr>
            <p:cNvPr id="17452" name="Line 57"/>
            <p:cNvSpPr>
              <a:spLocks noChangeShapeType="1"/>
            </p:cNvSpPr>
            <p:nvPr/>
          </p:nvSpPr>
          <p:spPr bwMode="auto">
            <a:xfrm flipV="1">
              <a:off x="960" y="2304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3" name="Text Box 69"/>
            <p:cNvSpPr txBox="1">
              <a:spLocks noChangeArrowheads="1"/>
            </p:cNvSpPr>
            <p:nvPr/>
          </p:nvSpPr>
          <p:spPr bwMode="auto">
            <a:xfrm>
              <a:off x="1008" y="235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6</a:t>
              </a:r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2057400" y="2967037"/>
            <a:ext cx="358775" cy="381000"/>
            <a:chOff x="1296" y="1776"/>
            <a:chExt cx="226" cy="240"/>
          </a:xfrm>
        </p:grpSpPr>
        <p:sp>
          <p:nvSpPr>
            <p:cNvPr id="17450" name="Line 58"/>
            <p:cNvSpPr>
              <a:spLocks noChangeShapeType="1"/>
            </p:cNvSpPr>
            <p:nvPr/>
          </p:nvSpPr>
          <p:spPr bwMode="auto">
            <a:xfrm flipV="1">
              <a:off x="1296" y="1776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1" name="Text Box 70"/>
            <p:cNvSpPr txBox="1">
              <a:spLocks noChangeArrowheads="1"/>
            </p:cNvSpPr>
            <p:nvPr/>
          </p:nvSpPr>
          <p:spPr bwMode="auto">
            <a:xfrm>
              <a:off x="1344" y="182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7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286000" y="1976437"/>
            <a:ext cx="358775" cy="381000"/>
            <a:chOff x="1440" y="1152"/>
            <a:chExt cx="226" cy="240"/>
          </a:xfrm>
        </p:grpSpPr>
        <p:sp>
          <p:nvSpPr>
            <p:cNvPr id="17448" name="Line 59"/>
            <p:cNvSpPr>
              <a:spLocks noChangeShapeType="1"/>
            </p:cNvSpPr>
            <p:nvPr/>
          </p:nvSpPr>
          <p:spPr bwMode="auto">
            <a:xfrm flipV="1">
              <a:off x="1440" y="115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49" name="Text Box 71"/>
            <p:cNvSpPr txBox="1">
              <a:spLocks noChangeArrowheads="1"/>
            </p:cNvSpPr>
            <p:nvPr/>
          </p:nvSpPr>
          <p:spPr bwMode="auto">
            <a:xfrm>
              <a:off x="1488" y="120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8</a:t>
              </a:r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895600" y="1671637"/>
            <a:ext cx="1219200" cy="1371600"/>
            <a:chOff x="1824" y="960"/>
            <a:chExt cx="768" cy="864"/>
          </a:xfrm>
        </p:grpSpPr>
        <p:sp>
          <p:nvSpPr>
            <p:cNvPr id="17446" name="Line 60"/>
            <p:cNvSpPr>
              <a:spLocks noChangeShapeType="1"/>
            </p:cNvSpPr>
            <p:nvPr/>
          </p:nvSpPr>
          <p:spPr bwMode="auto">
            <a:xfrm>
              <a:off x="1824" y="960"/>
              <a:ext cx="768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47" name="Text Box 72"/>
            <p:cNvSpPr txBox="1">
              <a:spLocks noChangeArrowheads="1"/>
            </p:cNvSpPr>
            <p:nvPr/>
          </p:nvSpPr>
          <p:spPr bwMode="auto">
            <a:xfrm>
              <a:off x="2208" y="129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9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114800" y="3957637"/>
            <a:ext cx="762000" cy="457200"/>
            <a:chOff x="2592" y="2400"/>
            <a:chExt cx="480" cy="288"/>
          </a:xfrm>
        </p:grpSpPr>
        <p:sp>
          <p:nvSpPr>
            <p:cNvPr id="17444" name="Line 63"/>
            <p:cNvSpPr>
              <a:spLocks noChangeShapeType="1"/>
            </p:cNvSpPr>
            <p:nvPr/>
          </p:nvSpPr>
          <p:spPr bwMode="auto">
            <a:xfrm rot="10800000" flipH="1" flipV="1">
              <a:off x="2688" y="2400"/>
              <a:ext cx="38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45" name="Text Box 73"/>
            <p:cNvSpPr txBox="1">
              <a:spLocks noChangeArrowheads="1"/>
            </p:cNvSpPr>
            <p:nvPr/>
          </p:nvSpPr>
          <p:spPr bwMode="auto">
            <a:xfrm>
              <a:off x="2592" y="24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10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DNS Name Resolution</a:t>
            </a:r>
            <a:endParaRPr lang="en-US" smtClean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524000"/>
            <a:ext cx="2989263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Nonlocal Lookup</a:t>
            </a:r>
          </a:p>
          <a:p>
            <a:pPr lvl="1"/>
            <a:r>
              <a:rPr lang="en-US" dirty="0" smtClean="0"/>
              <a:t>At each step, server returns name of next server down</a:t>
            </a:r>
          </a:p>
          <a:p>
            <a:pPr lvl="1"/>
            <a:r>
              <a:rPr lang="en-US" dirty="0" smtClean="0"/>
              <a:t>Local server directly queries each successive server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Local server builds up cache of intermediate translations</a:t>
            </a:r>
          </a:p>
          <a:p>
            <a:pPr lvl="1"/>
            <a:r>
              <a:rPr lang="en-US" dirty="0" smtClean="0"/>
              <a:t>Helps in resolving names </a:t>
            </a:r>
            <a:r>
              <a:rPr lang="en-US" dirty="0" err="1" smtClean="0"/>
              <a:t>xxx.cs.cmu.edu</a:t>
            </a:r>
            <a:r>
              <a:rPr lang="en-US" dirty="0" smtClean="0"/>
              <a:t>, </a:t>
            </a:r>
            <a:r>
              <a:rPr lang="en-US" dirty="0" err="1" smtClean="0"/>
              <a:t>yy.cmu.edu</a:t>
            </a:r>
            <a:r>
              <a:rPr lang="en-US" dirty="0" smtClean="0"/>
              <a:t>, and </a:t>
            </a:r>
            <a:r>
              <a:rPr lang="en-US" dirty="0" err="1" smtClean="0"/>
              <a:t>z.edu</a:t>
            </a:r>
            <a:endParaRPr lang="en-US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52700" y="2414588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edu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54525" y="2414588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com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927350" y="182245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338513" y="1822450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362200" y="3165475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cmu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851150" y="275113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876425" y="42719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cs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1419225" y="4608513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95325" y="6121400"/>
            <a:ext cx="138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greatwhite</a:t>
            </a:r>
          </a:p>
          <a:p>
            <a:pPr algn="ctr"/>
            <a:r>
              <a:rPr lang="en-US"/>
              <a:t>128.2.220.10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1031875" y="5200650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ics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1335088" y="5537200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2971800" y="1501775"/>
            <a:ext cx="153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unnamed root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4678363" y="3355975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someplace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4845050" y="2725738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5314950" y="371633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4605338" y="4279900"/>
            <a:ext cx="1414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12813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www</a:t>
            </a:r>
          </a:p>
          <a:p>
            <a:pPr algn="ctr"/>
            <a:r>
              <a:rPr lang="en-US" sz="1400"/>
              <a:t>208.216.181.15</a:t>
            </a:r>
          </a:p>
        </p:txBody>
      </p: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1867880" y="1260484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Root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Server</a:t>
            </a:r>
          </a:p>
        </p:txBody>
      </p:sp>
      <p:sp>
        <p:nvSpPr>
          <p:cNvPr id="18453" name="Oval 22"/>
          <p:cNvSpPr>
            <a:spLocks noChangeArrowheads="1"/>
          </p:cNvSpPr>
          <p:nvPr/>
        </p:nvSpPr>
        <p:spPr bwMode="auto">
          <a:xfrm>
            <a:off x="1563080" y="2251084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.</a:t>
            </a:r>
            <a:r>
              <a:rPr lang="en-US" sz="1600" dirty="0" err="1">
                <a:latin typeface="Calibri"/>
                <a:cs typeface="Calibri"/>
              </a:rPr>
              <a:t>edu</a:t>
            </a:r>
            <a:endParaRPr lang="en-US" sz="1600" dirty="0">
              <a:latin typeface="Calibri"/>
              <a:cs typeface="Calibri"/>
            </a:endParaRPr>
          </a:p>
          <a:p>
            <a:pPr algn="ctr"/>
            <a:r>
              <a:rPr lang="en-US" sz="1600" dirty="0">
                <a:latin typeface="Calibri"/>
                <a:cs typeface="Calibri"/>
              </a:rPr>
              <a:t>Server</a:t>
            </a:r>
          </a:p>
        </p:txBody>
      </p:sp>
      <p:sp>
        <p:nvSpPr>
          <p:cNvPr id="18454" name="Oval 23"/>
          <p:cNvSpPr>
            <a:spLocks noChangeArrowheads="1"/>
          </p:cNvSpPr>
          <p:nvPr/>
        </p:nvSpPr>
        <p:spPr bwMode="auto">
          <a:xfrm>
            <a:off x="1182080" y="3076584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CMU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Server</a:t>
            </a:r>
          </a:p>
        </p:txBody>
      </p:sp>
      <p:sp>
        <p:nvSpPr>
          <p:cNvPr id="18455" name="Oval 24"/>
          <p:cNvSpPr>
            <a:spLocks noChangeArrowheads="1"/>
          </p:cNvSpPr>
          <p:nvPr/>
        </p:nvSpPr>
        <p:spPr bwMode="auto">
          <a:xfrm>
            <a:off x="599866" y="4079884"/>
            <a:ext cx="1197392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CMU CS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Server</a:t>
            </a:r>
          </a:p>
        </p:txBody>
      </p:sp>
      <p:sp>
        <p:nvSpPr>
          <p:cNvPr id="18456" name="Oval 25"/>
          <p:cNvSpPr>
            <a:spLocks noChangeArrowheads="1"/>
          </p:cNvSpPr>
          <p:nvPr/>
        </p:nvSpPr>
        <p:spPr bwMode="auto">
          <a:xfrm>
            <a:off x="3620480" y="3165484"/>
            <a:ext cx="1010863" cy="82230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Local</a:t>
            </a:r>
          </a:p>
          <a:p>
            <a:pPr algn="ctr"/>
            <a:r>
              <a:rPr lang="en-US" sz="1600">
                <a:latin typeface="Calibri"/>
                <a:cs typeface="Calibri"/>
              </a:rPr>
              <a:t>Server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495800" y="3851275"/>
            <a:ext cx="609600" cy="457200"/>
            <a:chOff x="2832" y="2304"/>
            <a:chExt cx="384" cy="288"/>
          </a:xfrm>
        </p:grpSpPr>
        <p:sp>
          <p:nvSpPr>
            <p:cNvPr id="18486" name="Line 28"/>
            <p:cNvSpPr>
              <a:spLocks noChangeShapeType="1"/>
            </p:cNvSpPr>
            <p:nvPr/>
          </p:nvSpPr>
          <p:spPr bwMode="auto">
            <a:xfrm flipH="1" flipV="1">
              <a:off x="2832" y="2304"/>
              <a:ext cx="38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87" name="Text Box 29"/>
            <p:cNvSpPr txBox="1">
              <a:spLocks noChangeArrowheads="1"/>
            </p:cNvSpPr>
            <p:nvPr/>
          </p:nvSpPr>
          <p:spPr bwMode="auto">
            <a:xfrm>
              <a:off x="2976" y="232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1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895600" y="1958975"/>
            <a:ext cx="914400" cy="1143000"/>
            <a:chOff x="1824" y="1112"/>
            <a:chExt cx="576" cy="720"/>
          </a:xfrm>
        </p:grpSpPr>
        <p:sp>
          <p:nvSpPr>
            <p:cNvPr id="18484" name="Line 31"/>
            <p:cNvSpPr>
              <a:spLocks noChangeShapeType="1"/>
            </p:cNvSpPr>
            <p:nvPr/>
          </p:nvSpPr>
          <p:spPr bwMode="auto">
            <a:xfrm flipH="1" flipV="1">
              <a:off x="1824" y="1112"/>
              <a:ext cx="57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485" name="Text Box 32"/>
            <p:cNvSpPr txBox="1">
              <a:spLocks noChangeArrowheads="1"/>
            </p:cNvSpPr>
            <p:nvPr/>
          </p:nvSpPr>
          <p:spPr bwMode="auto">
            <a:xfrm>
              <a:off x="2016" y="148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2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590800" y="2784475"/>
            <a:ext cx="1066800" cy="609600"/>
            <a:chOff x="1632" y="1632"/>
            <a:chExt cx="672" cy="384"/>
          </a:xfrm>
        </p:grpSpPr>
        <p:sp>
          <p:nvSpPr>
            <p:cNvPr id="18482" name="Line 34"/>
            <p:cNvSpPr>
              <a:spLocks noChangeShapeType="1"/>
            </p:cNvSpPr>
            <p:nvPr/>
          </p:nvSpPr>
          <p:spPr bwMode="auto">
            <a:xfrm flipH="1" flipV="1">
              <a:off x="1632" y="1632"/>
              <a:ext cx="67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83" name="Text Box 38"/>
            <p:cNvSpPr txBox="1">
              <a:spLocks noChangeArrowheads="1"/>
            </p:cNvSpPr>
            <p:nvPr/>
          </p:nvSpPr>
          <p:spPr bwMode="auto">
            <a:xfrm>
              <a:off x="1920" y="16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4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828800" y="3927475"/>
            <a:ext cx="1981200" cy="533400"/>
            <a:chOff x="1152" y="2352"/>
            <a:chExt cx="1248" cy="336"/>
          </a:xfrm>
        </p:grpSpPr>
        <p:sp>
          <p:nvSpPr>
            <p:cNvPr id="18480" name="Text Box 35"/>
            <p:cNvSpPr txBox="1">
              <a:spLocks noChangeArrowheads="1"/>
            </p:cNvSpPr>
            <p:nvPr/>
          </p:nvSpPr>
          <p:spPr bwMode="auto">
            <a:xfrm>
              <a:off x="1536" y="249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9</a:t>
              </a:r>
            </a:p>
          </p:txBody>
        </p:sp>
        <p:sp>
          <p:nvSpPr>
            <p:cNvPr id="18481" name="Line 43"/>
            <p:cNvSpPr>
              <a:spLocks noChangeShapeType="1"/>
            </p:cNvSpPr>
            <p:nvPr/>
          </p:nvSpPr>
          <p:spPr bwMode="auto">
            <a:xfrm flipV="1">
              <a:off x="1152" y="2352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2209800" y="3317875"/>
            <a:ext cx="1371600" cy="304800"/>
            <a:chOff x="1392" y="1968"/>
            <a:chExt cx="864" cy="192"/>
          </a:xfrm>
        </p:grpSpPr>
        <p:sp>
          <p:nvSpPr>
            <p:cNvPr id="18478" name="Line 37"/>
            <p:cNvSpPr>
              <a:spLocks noChangeShapeType="1"/>
            </p:cNvSpPr>
            <p:nvPr/>
          </p:nvSpPr>
          <p:spPr bwMode="auto">
            <a:xfrm flipH="1" flipV="1">
              <a:off x="1392" y="2064"/>
              <a:ext cx="86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79" name="Text Box 44"/>
            <p:cNvSpPr txBox="1">
              <a:spLocks noChangeArrowheads="1"/>
            </p:cNvSpPr>
            <p:nvPr/>
          </p:nvSpPr>
          <p:spPr bwMode="auto">
            <a:xfrm>
              <a:off x="1872" y="196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6</a:t>
              </a:r>
            </a:p>
          </p:txBody>
        </p:sp>
      </p:grpSp>
      <p:sp>
        <p:nvSpPr>
          <p:cNvPr id="18462" name="Line 13"/>
          <p:cNvSpPr>
            <a:spLocks noChangeShapeType="1"/>
          </p:cNvSpPr>
          <p:nvPr/>
        </p:nvSpPr>
        <p:spPr bwMode="auto">
          <a:xfrm flipV="1">
            <a:off x="2160588" y="367982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209800" y="3622675"/>
            <a:ext cx="1371600" cy="381000"/>
            <a:chOff x="1392" y="2160"/>
            <a:chExt cx="864" cy="240"/>
          </a:xfrm>
        </p:grpSpPr>
        <p:sp>
          <p:nvSpPr>
            <p:cNvPr id="18476" name="Line 46"/>
            <p:cNvSpPr>
              <a:spLocks noChangeShapeType="1"/>
            </p:cNvSpPr>
            <p:nvPr/>
          </p:nvSpPr>
          <p:spPr bwMode="auto">
            <a:xfrm>
              <a:off x="1392" y="2160"/>
              <a:ext cx="86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77" name="Text Box 47"/>
            <p:cNvSpPr txBox="1">
              <a:spLocks noChangeArrowheads="1"/>
            </p:cNvSpPr>
            <p:nvPr/>
          </p:nvSpPr>
          <p:spPr bwMode="auto">
            <a:xfrm>
              <a:off x="1776" y="220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7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2514600" y="2936875"/>
            <a:ext cx="1066800" cy="609600"/>
            <a:chOff x="1584" y="1728"/>
            <a:chExt cx="672" cy="384"/>
          </a:xfrm>
        </p:grpSpPr>
        <p:sp>
          <p:nvSpPr>
            <p:cNvPr id="18474" name="Text Box 41"/>
            <p:cNvSpPr txBox="1">
              <a:spLocks noChangeArrowheads="1"/>
            </p:cNvSpPr>
            <p:nvPr/>
          </p:nvSpPr>
          <p:spPr bwMode="auto">
            <a:xfrm>
              <a:off x="1584" y="177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5</a:t>
              </a:r>
            </a:p>
          </p:txBody>
        </p:sp>
        <p:sp>
          <p:nvSpPr>
            <p:cNvPr id="18475" name="Line 49"/>
            <p:cNvSpPr>
              <a:spLocks noChangeShapeType="1"/>
            </p:cNvSpPr>
            <p:nvPr/>
          </p:nvSpPr>
          <p:spPr bwMode="auto">
            <a:xfrm>
              <a:off x="1584" y="1728"/>
              <a:ext cx="67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752600" y="3851275"/>
            <a:ext cx="1981200" cy="457200"/>
            <a:chOff x="1104" y="2304"/>
            <a:chExt cx="1248" cy="288"/>
          </a:xfrm>
        </p:grpSpPr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 flipH="1">
              <a:off x="1104" y="2304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73" name="Text Box 50"/>
            <p:cNvSpPr txBox="1">
              <a:spLocks noChangeArrowheads="1"/>
            </p:cNvSpPr>
            <p:nvPr/>
          </p:nvSpPr>
          <p:spPr bwMode="auto">
            <a:xfrm>
              <a:off x="1200" y="235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8</a:t>
              </a: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895600" y="1717675"/>
            <a:ext cx="1219200" cy="1371600"/>
            <a:chOff x="1824" y="960"/>
            <a:chExt cx="768" cy="864"/>
          </a:xfrm>
        </p:grpSpPr>
        <p:sp>
          <p:nvSpPr>
            <p:cNvPr id="18470" name="Line 52"/>
            <p:cNvSpPr>
              <a:spLocks noChangeShapeType="1"/>
            </p:cNvSpPr>
            <p:nvPr/>
          </p:nvSpPr>
          <p:spPr bwMode="auto">
            <a:xfrm>
              <a:off x="1824" y="960"/>
              <a:ext cx="768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2208" y="129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3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114800" y="4003675"/>
            <a:ext cx="762000" cy="457200"/>
            <a:chOff x="2592" y="2400"/>
            <a:chExt cx="480" cy="288"/>
          </a:xfrm>
        </p:grpSpPr>
        <p:sp>
          <p:nvSpPr>
            <p:cNvPr id="18468" name="Line 55"/>
            <p:cNvSpPr>
              <a:spLocks noChangeShapeType="1"/>
            </p:cNvSpPr>
            <p:nvPr/>
          </p:nvSpPr>
          <p:spPr bwMode="auto">
            <a:xfrm rot="10800000" flipH="1" flipV="1">
              <a:off x="2688" y="2400"/>
              <a:ext cx="38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69" name="Text Box 56"/>
            <p:cNvSpPr txBox="1">
              <a:spLocks noChangeArrowheads="1"/>
            </p:cNvSpPr>
            <p:nvPr/>
          </p:nvSpPr>
          <p:spPr bwMode="auto">
            <a:xfrm>
              <a:off x="2592" y="24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/>
                <a:t>10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Hack #2: </a:t>
            </a:r>
            <a:r>
              <a:rPr lang="en-US" dirty="0" err="1" smtClean="0"/>
              <a:t>Blackhole</a:t>
            </a:r>
            <a:r>
              <a:rPr lang="en-US" dirty="0" smtClean="0"/>
              <a:t> Lists</a:t>
            </a:r>
          </a:p>
        </p:txBody>
      </p:sp>
      <p:sp>
        <p:nvSpPr>
          <p:cNvPr id="53251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First: Mail Abuse Prevention System (MAPS) </a:t>
            </a:r>
          </a:p>
          <a:p>
            <a:pPr lvl="1"/>
            <a:r>
              <a:rPr lang="en-US" smtClean="0"/>
              <a:t>Paul Vixie, 1997</a:t>
            </a:r>
          </a:p>
          <a:p>
            <a:r>
              <a:rPr lang="en-US" smtClean="0"/>
              <a:t>Today: Spamhaus, spamcop, dnsrbl.org, etc.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609600" y="3921125"/>
            <a:ext cx="7620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% dig 91.53.195.211.bl.spamcop.net</a:t>
            </a:r>
          </a:p>
          <a:p>
            <a:endParaRPr lang="en-US" sz="2000" b="1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;; ANSWER SECTION:</a:t>
            </a:r>
          </a:p>
          <a:p>
            <a:r>
              <a:rPr lang="en-US" sz="2000">
                <a:solidFill>
                  <a:srgbClr val="000000"/>
                </a:solidFill>
              </a:rPr>
              <a:t>91.53.195.211.bl.spamcop.net. 2100 IN   A       127.0.0.2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;; ANSWER SECTION:</a:t>
            </a:r>
          </a:p>
          <a:p>
            <a:r>
              <a:rPr lang="en-US" sz="2000">
                <a:solidFill>
                  <a:srgbClr val="000000"/>
                </a:solidFill>
              </a:rPr>
              <a:t>91.53.195.211.bl.spamcop.net. 1799 IN   TXT     "Blocked - see http://www.spamcop.net/bl.shtml?211.195.53.91"</a:t>
            </a:r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 flipH="1">
            <a:off x="6096000" y="384492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3886200" y="3159125"/>
            <a:ext cx="3581400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Different addresses refer to different reasons for blocking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Message Format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2362200" y="1600200"/>
            <a:ext cx="65532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3622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Identification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3622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No. of Questions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3622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No. of Authority RRs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362200" y="3200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Questions (variable number of answers)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2362200" y="3962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Answers (variable number of resource records)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2362200" y="4724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Authority (variable number of resource records)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2362200" y="5486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Additional Info (variable number of resource records)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56388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56388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No. of Answer RRs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56388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No. of Additional RRs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381000" y="3190875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Name, type fields for a query</a:t>
            </a: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381000" y="4029075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RRs in response to query</a:t>
            </a:r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381000" y="48006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Records for authoritative servers</a:t>
            </a:r>
          </a:p>
        </p:txBody>
      </p:sp>
      <p:sp>
        <p:nvSpPr>
          <p:cNvPr id="30738" name="Text Box 17"/>
          <p:cNvSpPr txBox="1">
            <a:spLocks noChangeArrowheads="1"/>
          </p:cNvSpPr>
          <p:nvPr/>
        </p:nvSpPr>
        <p:spPr bwMode="auto">
          <a:xfrm>
            <a:off x="381000" y="5713413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Additional “helpful info that may be used</a:t>
            </a:r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1828800" y="4419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1828800" y="3581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>
            <a:off x="1828800" y="5105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2209800" y="5867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Line 22"/>
          <p:cNvSpPr>
            <a:spLocks noChangeShapeType="1"/>
          </p:cNvSpPr>
          <p:nvPr/>
        </p:nvSpPr>
        <p:spPr bwMode="auto">
          <a:xfrm>
            <a:off x="1905000" y="1600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Text Box 23"/>
          <p:cNvSpPr txBox="1">
            <a:spLocks noChangeArrowheads="1"/>
          </p:cNvSpPr>
          <p:nvPr/>
        </p:nvSpPr>
        <p:spPr bwMode="auto">
          <a:xfrm>
            <a:off x="1143000" y="2209800"/>
            <a:ext cx="1143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12 bytes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1F66784-BB27-4048-A4E0-CA931D44CFAC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80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File Size and References Distributions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7800" indent="-177800" eaLnBrk="1" hangingPunct="1"/>
            <a:r>
              <a:rPr lang="en-US" dirty="0">
                <a:latin typeface="Arial" charset="0"/>
              </a:rPr>
              <a:t>File sizes </a:t>
            </a:r>
          </a:p>
          <a:p>
            <a:pPr marL="457200" lvl="1" indent="-228600" eaLnBrk="1" hangingPunct="1"/>
            <a:r>
              <a:rPr lang="en-US" dirty="0">
                <a:latin typeface="Arial" charset="0"/>
              </a:rPr>
              <a:t>Pareto distribution for tail</a:t>
            </a:r>
          </a:p>
          <a:p>
            <a:pPr marL="457200" lvl="1" indent="-228600" eaLnBrk="1" hangingPunct="1"/>
            <a:r>
              <a:rPr lang="en-US" dirty="0">
                <a:latin typeface="Arial" charset="0"/>
              </a:rPr>
              <a:t>Lognormal for body of distribution</a:t>
            </a:r>
          </a:p>
          <a:p>
            <a:pPr marL="177800" indent="-177800" eaLnBrk="1" hangingPunct="1"/>
            <a:r>
              <a:rPr lang="en-US" dirty="0">
                <a:latin typeface="Arial" charset="0"/>
              </a:rPr>
              <a:t>Number of embedded references also Pareto</a:t>
            </a:r>
            <a:endParaRPr lang="en-US" baseline="30000" dirty="0">
              <a:latin typeface="Arial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latin typeface="Arial" charset="0"/>
              </a:rPr>
              <a:t>Pareto: </a:t>
            </a:r>
            <a:r>
              <a:rPr lang="en-US" i="1"/>
              <a:t>kx</a:t>
            </a:r>
            <a:r>
              <a:rPr lang="en-US" baseline="-25000"/>
              <a:t>m</a:t>
            </a:r>
            <a:r>
              <a:rPr lang="en-US" i="1" baseline="30000"/>
              <a:t>k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 i="1" baseline="30000"/>
              <a:t>k</a:t>
            </a:r>
            <a:r>
              <a:rPr lang="en-US" baseline="30000"/>
              <a:t>+1</a:t>
            </a:r>
            <a:endParaRPr lang="en-US" baseline="30000">
              <a:latin typeface="Arial" charset="0"/>
            </a:endParaRPr>
          </a:p>
          <a:p>
            <a:endParaRPr lang="en-US"/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00550"/>
            <a:ext cx="2667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14400" y="3733800"/>
            <a:ext cx="1889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Probability density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function:</a:t>
            </a:r>
          </a:p>
        </p:txBody>
      </p:sp>
      <p:pic>
        <p:nvPicPr>
          <p:cNvPr id="1208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25908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3505200" y="32766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Pr(</a:t>
            </a:r>
            <a:r>
              <a:rPr lang="en-US" i="1"/>
              <a:t>X </a:t>
            </a:r>
            <a:r>
              <a:rPr lang="en-US"/>
              <a:t>&lt; </a:t>
            </a:r>
            <a:r>
              <a:rPr lang="en-US" i="1"/>
              <a:t>x</a:t>
            </a:r>
            <a:r>
              <a:rPr lang="en-US"/>
              <a:t>) = 1 - (</a:t>
            </a:r>
            <a:r>
              <a:rPr lang="en-US" i="1"/>
              <a:t>x</a:t>
            </a:r>
            <a:r>
              <a:rPr lang="en-US" baseline="-25000"/>
              <a:t>m</a:t>
            </a:r>
            <a:r>
              <a:rPr lang="en-US"/>
              <a:t>/</a:t>
            </a:r>
            <a:r>
              <a:rPr lang="en-US" i="1"/>
              <a:t>x</a:t>
            </a:r>
            <a:r>
              <a:rPr lang="en-US"/>
              <a:t>)</a:t>
            </a:r>
            <a:r>
              <a:rPr lang="en-US" i="1" baseline="30000"/>
              <a:t>k</a:t>
            </a:r>
            <a:endParaRPr lang="en-US" baseline="30000">
              <a:latin typeface="Arial" charset="0"/>
            </a:endParaRPr>
          </a:p>
          <a:p>
            <a:endParaRPr lang="en-US"/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3876675" y="3741738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Cumulative distribution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function:</a:t>
            </a:r>
          </a:p>
        </p:txBody>
      </p:sp>
      <p:pic>
        <p:nvPicPr>
          <p:cNvPr id="1208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43375"/>
            <a:ext cx="2362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6781800" y="3292475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latin typeface="Arial" charset="0"/>
              </a:rPr>
              <a:t>Log-Normal</a:t>
            </a:r>
            <a:endParaRPr lang="en-US" baseline="30000">
              <a:latin typeface="Arial" charset="0"/>
            </a:endParaRPr>
          </a:p>
          <a:p>
            <a:endParaRPr lang="en-US"/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781800" y="3757613"/>
            <a:ext cx="285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Probability density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function: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Consistent Hashing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Main idea: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 sz="2000">
                <a:latin typeface="Arial" charset="0"/>
              </a:rPr>
              <a:t>map both </a:t>
            </a:r>
            <a:r>
              <a:rPr lang="en-US" sz="2000">
                <a:solidFill>
                  <a:srgbClr val="FF9900"/>
                </a:solidFill>
                <a:latin typeface="Arial" charset="0"/>
              </a:rPr>
              <a:t>keys</a:t>
            </a:r>
            <a:r>
              <a:rPr lang="en-US" sz="2000">
                <a:latin typeface="Arial" charset="0"/>
              </a:rPr>
              <a:t> and </a:t>
            </a:r>
            <a:r>
              <a:rPr lang="en-US" sz="2000">
                <a:solidFill>
                  <a:srgbClr val="009900"/>
                </a:solidFill>
                <a:latin typeface="Arial" charset="0"/>
              </a:rPr>
              <a:t>nodes </a:t>
            </a:r>
            <a:r>
              <a:rPr lang="en-US" sz="2000">
                <a:latin typeface="Arial" charset="0"/>
              </a:rPr>
              <a:t>to the same (metric)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identifier space</a:t>
            </a:r>
          </a:p>
          <a:p>
            <a:pPr lvl="1"/>
            <a:r>
              <a:rPr lang="en-US" sz="2000">
                <a:latin typeface="Arial" charset="0"/>
              </a:rPr>
              <a:t>find a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rule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how to assign keys to nodes</a:t>
            </a:r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5689600" y="3016250"/>
            <a:ext cx="2320925" cy="2320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7316788" y="3041650"/>
            <a:ext cx="263525" cy="2635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6880225" y="2949575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5924550" y="3305175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5603875" y="4065588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7689850" y="3390900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7932738" y="3957638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7300913" y="5156200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7673975" y="4816475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6196013" y="5097463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5734050" y="4591050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6221413" y="3090863"/>
            <a:ext cx="149225" cy="1587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5649913" y="3590925"/>
            <a:ext cx="263525" cy="2635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7842250" y="4332288"/>
            <a:ext cx="263525" cy="2635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19"/>
          <p:cNvSpPr>
            <a:spLocks noChangeArrowheads="1"/>
          </p:cNvSpPr>
          <p:nvPr/>
        </p:nvSpPr>
        <p:spPr bwMode="auto">
          <a:xfrm>
            <a:off x="5576888" y="4310063"/>
            <a:ext cx="263525" cy="2635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0"/>
          <p:cNvSpPr>
            <a:spLocks noChangeArrowheads="1"/>
          </p:cNvSpPr>
          <p:nvPr/>
        </p:nvSpPr>
        <p:spPr bwMode="auto">
          <a:xfrm>
            <a:off x="6451600" y="5173663"/>
            <a:ext cx="263525" cy="2635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Text Box 21"/>
          <p:cNvSpPr txBox="1">
            <a:spLocks noChangeArrowheads="1"/>
          </p:cNvSpPr>
          <p:nvPr/>
        </p:nvSpPr>
        <p:spPr bwMode="auto">
          <a:xfrm>
            <a:off x="1555750" y="4114800"/>
            <a:ext cx="2606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3300"/>
                </a:solidFill>
                <a:cs typeface="Arial" charset="0"/>
              </a:rPr>
              <a:t>Ring is one option.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4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Consistent Hashing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consistent hash function assigns each node and key an </a:t>
            </a:r>
            <a:r>
              <a:rPr lang="en-US" i="1">
                <a:latin typeface="Arial" charset="0"/>
              </a:rPr>
              <a:t>m</a:t>
            </a:r>
            <a:r>
              <a:rPr lang="en-US">
                <a:latin typeface="Arial" charset="0"/>
              </a:rPr>
              <a:t>-bit identifier using SHA-1 as a base hash function</a:t>
            </a:r>
          </a:p>
          <a:p>
            <a:endParaRPr lang="en-US">
              <a:latin typeface="Arial" charset="0"/>
            </a:endParaRPr>
          </a:p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Node identifier:</a:t>
            </a:r>
            <a:r>
              <a:rPr lang="en-US">
                <a:latin typeface="Arial" charset="0"/>
              </a:rPr>
              <a:t> SHA-1 hash of IP address</a:t>
            </a:r>
          </a:p>
          <a:p>
            <a:endParaRPr lang="en-US">
              <a:latin typeface="Arial" charset="0"/>
            </a:endParaRPr>
          </a:p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Key identifier:</a:t>
            </a:r>
            <a:r>
              <a:rPr lang="en-US">
                <a:latin typeface="Arial" charset="0"/>
              </a:rPr>
              <a:t> SHA-1 hash of 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3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077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/>
              <a:t> </a:t>
            </a:r>
            <a:r>
              <a:rPr lang="en-US" i="1"/>
              <a:t>m</a:t>
            </a:r>
            <a:r>
              <a:rPr lang="en-US"/>
              <a:t>  bit identifier space for both keys and nodes</a:t>
            </a:r>
          </a:p>
          <a:p>
            <a:pPr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/>
              <a:t> </a:t>
            </a:r>
            <a:r>
              <a:rPr lang="en-US" b="1">
                <a:solidFill>
                  <a:srgbClr val="FF3300"/>
                </a:solidFill>
              </a:rPr>
              <a:t>Key identifier:</a:t>
            </a:r>
            <a:r>
              <a:rPr lang="en-US"/>
              <a:t> SHA-1(key)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1300163" y="2835275"/>
            <a:ext cx="3990975" cy="479425"/>
            <a:chOff x="2021" y="3407"/>
            <a:chExt cx="2514" cy="302"/>
          </a:xfrm>
        </p:grpSpPr>
        <p:sp>
          <p:nvSpPr>
            <p:cNvPr id="33805" name="Text Box 4"/>
            <p:cNvSpPr txBox="1">
              <a:spLocks noChangeArrowheads="1"/>
            </p:cNvSpPr>
            <p:nvPr/>
          </p:nvSpPr>
          <p:spPr bwMode="auto">
            <a:xfrm>
              <a:off x="2021" y="3459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000">
                  <a:solidFill>
                    <a:srgbClr val="00CC00"/>
                  </a:solidFill>
                </a:rPr>
                <a:t>Key=</a:t>
              </a:r>
              <a:r>
                <a:rPr lang="ja-JP" altLang="en-US" sz="2000">
                  <a:solidFill>
                    <a:srgbClr val="00CC00"/>
                  </a:solidFill>
                </a:rPr>
                <a:t>“</a:t>
              </a:r>
              <a:r>
                <a:rPr lang="en-US" sz="2000">
                  <a:solidFill>
                    <a:srgbClr val="00CC00"/>
                  </a:solidFill>
                </a:rPr>
                <a:t>LetItBe</a:t>
              </a:r>
              <a:r>
                <a:rPr lang="ja-JP" altLang="en-US" sz="2000">
                  <a:solidFill>
                    <a:srgbClr val="00CC00"/>
                  </a:solidFill>
                </a:rPr>
                <a:t>”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33806" name="Line 5"/>
            <p:cNvSpPr>
              <a:spLocks noChangeShapeType="1"/>
            </p:cNvSpPr>
            <p:nvPr/>
          </p:nvSpPr>
          <p:spPr bwMode="auto">
            <a:xfrm>
              <a:off x="3168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Rectangle 6"/>
            <p:cNvSpPr>
              <a:spLocks noChangeArrowheads="1"/>
            </p:cNvSpPr>
            <p:nvPr/>
          </p:nvSpPr>
          <p:spPr bwMode="auto">
            <a:xfrm>
              <a:off x="4000" y="3456"/>
              <a:ext cx="5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D60093"/>
                  </a:solidFill>
                </a:rPr>
                <a:t>ID=60</a:t>
              </a:r>
            </a:p>
          </p:txBody>
        </p:sp>
        <p:sp>
          <p:nvSpPr>
            <p:cNvPr id="33808" name="Rectangle 7"/>
            <p:cNvSpPr>
              <a:spLocks noChangeArrowheads="1"/>
            </p:cNvSpPr>
            <p:nvPr/>
          </p:nvSpPr>
          <p:spPr bwMode="auto">
            <a:xfrm>
              <a:off x="3259" y="3407"/>
              <a:ext cx="4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Aft>
                  <a:spcPct val="50000"/>
                </a:spcAft>
                <a:buClr>
                  <a:srgbClr val="FF0000"/>
                </a:buClr>
                <a:buSzPct val="80000"/>
                <a:buFont typeface="Monotype Sorts" charset="0"/>
                <a:buNone/>
              </a:pPr>
              <a:r>
                <a:rPr lang="en-US" sz="1600"/>
                <a:t>SHA-1</a:t>
              </a:r>
            </a:p>
          </p:txBody>
        </p:sp>
      </p:grpSp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1385888" y="4021138"/>
            <a:ext cx="4279900" cy="477837"/>
            <a:chOff x="1881" y="3696"/>
            <a:chExt cx="2696" cy="301"/>
          </a:xfrm>
        </p:grpSpPr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881" y="3747"/>
              <a:ext cx="1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000">
                  <a:solidFill>
                    <a:srgbClr val="00CC00"/>
                  </a:solidFill>
                </a:rPr>
                <a:t>IP=</a:t>
              </a:r>
              <a:r>
                <a:rPr lang="ja-JP" altLang="en-US" sz="2000">
                  <a:solidFill>
                    <a:srgbClr val="00CC00"/>
                  </a:solidFill>
                </a:rPr>
                <a:t>“</a:t>
              </a:r>
              <a:r>
                <a:rPr lang="en-US" sz="2000">
                  <a:solidFill>
                    <a:srgbClr val="00CC00"/>
                  </a:solidFill>
                </a:rPr>
                <a:t>198.10.10.1</a:t>
              </a:r>
              <a:r>
                <a:rPr lang="ja-JP" altLang="en-US" sz="2000">
                  <a:solidFill>
                    <a:srgbClr val="00CC00"/>
                  </a:solidFill>
                </a:rPr>
                <a:t>”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3168" y="3889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3962" y="3745"/>
              <a:ext cx="6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D60093"/>
                  </a:solidFill>
                </a:rPr>
                <a:t>ID=123</a:t>
              </a: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3259" y="3696"/>
              <a:ext cx="4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Aft>
                  <a:spcPct val="50000"/>
                </a:spcAft>
                <a:buClr>
                  <a:srgbClr val="FF0000"/>
                </a:buClr>
                <a:buSzPct val="80000"/>
                <a:buFont typeface="Monotype Sorts" charset="0"/>
                <a:buNone/>
              </a:pPr>
              <a:r>
                <a:rPr lang="en-US" sz="1600"/>
                <a:t>SHA-1</a:t>
              </a:r>
            </a:p>
          </p:txBody>
        </p: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763588" y="3640138"/>
            <a:ext cx="4827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/>
              <a:t> </a:t>
            </a:r>
            <a:r>
              <a:rPr lang="en-US" b="1">
                <a:solidFill>
                  <a:srgbClr val="FF3300"/>
                </a:solidFill>
              </a:rPr>
              <a:t>Node identifier:</a:t>
            </a:r>
            <a:r>
              <a:rPr lang="en-US"/>
              <a:t> SHA-1(IP address)</a:t>
            </a:r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533400" y="5257800"/>
            <a:ext cx="4540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/>
              <a:t>How to map key IDs to node IDs? </a:t>
            </a:r>
          </a:p>
        </p:txBody>
      </p:sp>
      <p:sp>
        <p:nvSpPr>
          <p:cNvPr id="33800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Identifiers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CFFD-F81D-4D96-903C-8E5020FDE6C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05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549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ea typeface="+mn-ea"/>
              </a:rPr>
              <a:t>Rule</a:t>
            </a:r>
            <a:r>
              <a:rPr lang="en-US" sz="2000" b="1">
                <a:latin typeface="Times New Roman" pitchFamily="18" charset="0"/>
                <a:ea typeface="+mn-ea"/>
              </a:rPr>
              <a:t>: A key is stored at its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+mn-ea"/>
              </a:rPr>
              <a:t>successor</a:t>
            </a:r>
            <a:r>
              <a:rPr lang="en-US" sz="2000" b="1">
                <a:latin typeface="Times New Roman" pitchFamily="18" charset="0"/>
                <a:ea typeface="+mn-ea"/>
              </a:rPr>
              <a:t>: node with next higher or equal  ID</a:t>
            </a:r>
          </a:p>
        </p:txBody>
      </p:sp>
      <p:sp>
        <p:nvSpPr>
          <p:cNvPr id="34820" name="Oval 3"/>
          <p:cNvSpPr>
            <a:spLocks noChangeArrowheads="1"/>
          </p:cNvSpPr>
          <p:nvPr/>
        </p:nvSpPr>
        <p:spPr bwMode="auto">
          <a:xfrm>
            <a:off x="2667000" y="2717800"/>
            <a:ext cx="3505200" cy="3352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324600" y="4241800"/>
            <a:ext cx="7191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N32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2362200" y="5689600"/>
            <a:ext cx="7191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N90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905000" y="3022600"/>
            <a:ext cx="871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N123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5791200" y="30226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K20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72000" y="2260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K5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3467100" y="3943350"/>
            <a:ext cx="183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Circular 7-bit</a:t>
            </a:r>
          </a:p>
          <a:p>
            <a:pPr algn="ctr"/>
            <a:r>
              <a:rPr lang="en-US"/>
              <a:t>ID space</a:t>
            </a:r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V="1">
            <a:off x="2362200" y="3556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1447800" y="2794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9" name="Arc 12"/>
          <p:cNvSpPr>
            <a:spLocks/>
          </p:cNvSpPr>
          <p:nvPr/>
        </p:nvSpPr>
        <p:spPr bwMode="auto">
          <a:xfrm>
            <a:off x="5105400" y="2492375"/>
            <a:ext cx="1885950" cy="1981200"/>
          </a:xfrm>
          <a:custGeom>
            <a:avLst/>
            <a:gdLst>
              <a:gd name="T0" fmla="*/ 0 w 21418"/>
              <a:gd name="T1" fmla="*/ 0 h 21600"/>
              <a:gd name="T2" fmla="*/ 166066255 w 21418"/>
              <a:gd name="T3" fmla="*/ 158180556 h 21600"/>
              <a:gd name="T4" fmla="*/ 0 w 21418"/>
              <a:gd name="T5" fmla="*/ 181720047 h 21600"/>
              <a:gd name="T6" fmla="*/ 0 60000 65536"/>
              <a:gd name="T7" fmla="*/ 0 60000 65536"/>
              <a:gd name="T8" fmla="*/ 0 60000 65536"/>
              <a:gd name="T9" fmla="*/ 0 w 21418"/>
              <a:gd name="T10" fmla="*/ 0 h 21600"/>
              <a:gd name="T11" fmla="*/ 21418 w 21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18" h="21600" fill="none" extrusionOk="0">
                <a:moveTo>
                  <a:pt x="-1" y="0"/>
                </a:moveTo>
                <a:cubicBezTo>
                  <a:pt x="10847" y="0"/>
                  <a:pt x="20012" y="8045"/>
                  <a:pt x="21418" y="18801"/>
                </a:cubicBezTo>
              </a:path>
              <a:path w="21418" h="21600" stroke="0" extrusionOk="0">
                <a:moveTo>
                  <a:pt x="-1" y="0"/>
                </a:moveTo>
                <a:cubicBezTo>
                  <a:pt x="10847" y="0"/>
                  <a:pt x="20012" y="8045"/>
                  <a:pt x="21418" y="1880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0" name="Arc 13"/>
          <p:cNvSpPr>
            <a:spLocks/>
          </p:cNvSpPr>
          <p:nvPr/>
        </p:nvSpPr>
        <p:spPr bwMode="auto">
          <a:xfrm>
            <a:off x="6324600" y="3408363"/>
            <a:ext cx="466725" cy="914400"/>
          </a:xfrm>
          <a:custGeom>
            <a:avLst/>
            <a:gdLst>
              <a:gd name="T0" fmla="*/ 0 w 21425"/>
              <a:gd name="T1" fmla="*/ 0 h 21600"/>
              <a:gd name="T2" fmla="*/ 10167197 w 21425"/>
              <a:gd name="T3" fmla="*/ 33784877 h 21600"/>
              <a:gd name="T4" fmla="*/ 0 w 21425"/>
              <a:gd name="T5" fmla="*/ 38709597 h 21600"/>
              <a:gd name="T6" fmla="*/ 0 60000 65536"/>
              <a:gd name="T7" fmla="*/ 0 60000 65536"/>
              <a:gd name="T8" fmla="*/ 0 60000 65536"/>
              <a:gd name="T9" fmla="*/ 0 w 21425"/>
              <a:gd name="T10" fmla="*/ 0 h 21600"/>
              <a:gd name="T11" fmla="*/ 21425 w 214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5" h="21600" fill="none" extrusionOk="0">
                <a:moveTo>
                  <a:pt x="-1" y="0"/>
                </a:moveTo>
                <a:cubicBezTo>
                  <a:pt x="10866" y="0"/>
                  <a:pt x="20042" y="8073"/>
                  <a:pt x="21424" y="18852"/>
                </a:cubicBezTo>
              </a:path>
              <a:path w="21425" h="21600" stroke="0" extrusionOk="0">
                <a:moveTo>
                  <a:pt x="-1" y="0"/>
                </a:moveTo>
                <a:cubicBezTo>
                  <a:pt x="10866" y="0"/>
                  <a:pt x="20042" y="8073"/>
                  <a:pt x="21424" y="1885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4419600" y="264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4268788" y="226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230188" y="2413000"/>
            <a:ext cx="1985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IP=</a:t>
            </a:r>
            <a:r>
              <a:rPr lang="ja-JP" altLang="en-US" sz="2000">
                <a:solidFill>
                  <a:schemeClr val="accent2"/>
                </a:solidFill>
              </a:rPr>
              <a:t>“</a:t>
            </a:r>
            <a:r>
              <a:rPr lang="en-US" sz="2000">
                <a:solidFill>
                  <a:schemeClr val="accent2"/>
                </a:solidFill>
              </a:rPr>
              <a:t>198.10.10.1</a:t>
            </a:r>
            <a:r>
              <a:rPr lang="ja-JP" altLang="en-US" sz="2000">
                <a:solidFill>
                  <a:schemeClr val="accent2"/>
                </a:solidFill>
              </a:rPr>
              <a:t>”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1770063" y="424180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K101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105400" y="58420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K60</a:t>
            </a: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394450" y="5613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CC00"/>
                </a:solidFill>
              </a:rPr>
              <a:t>Key=</a:t>
            </a:r>
            <a:r>
              <a:rPr lang="ja-JP" altLang="en-US" sz="2000">
                <a:solidFill>
                  <a:srgbClr val="00CC00"/>
                </a:solidFill>
              </a:rPr>
              <a:t>“</a:t>
            </a:r>
            <a:r>
              <a:rPr lang="en-US" sz="2000">
                <a:solidFill>
                  <a:srgbClr val="00CC00"/>
                </a:solidFill>
              </a:rPr>
              <a:t>LetItBe</a:t>
            </a:r>
            <a:r>
              <a:rPr lang="ja-JP" altLang="en-US" sz="2000">
                <a:solidFill>
                  <a:srgbClr val="00CC00"/>
                </a:solidFill>
              </a:rPr>
              <a:t>”</a:t>
            </a:r>
            <a:endParaRPr lang="en-US" sz="2000">
              <a:solidFill>
                <a:srgbClr val="00CC00"/>
              </a:solidFill>
            </a:endParaRPr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>
            <a:off x="5791200" y="584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Freeform 21"/>
          <p:cNvSpPr>
            <a:spLocks/>
          </p:cNvSpPr>
          <p:nvPr/>
        </p:nvSpPr>
        <p:spPr bwMode="auto">
          <a:xfrm>
            <a:off x="3200400" y="5994400"/>
            <a:ext cx="1828800" cy="330200"/>
          </a:xfrm>
          <a:custGeom>
            <a:avLst/>
            <a:gdLst>
              <a:gd name="T0" fmla="*/ 1828800 w 1152"/>
              <a:gd name="T1" fmla="*/ 152400 h 208"/>
              <a:gd name="T2" fmla="*/ 990600 w 1152"/>
              <a:gd name="T3" fmla="*/ 304800 h 208"/>
              <a:gd name="T4" fmla="*/ 0 w 1152"/>
              <a:gd name="T5" fmla="*/ 0 h 208"/>
              <a:gd name="T6" fmla="*/ 0 60000 65536"/>
              <a:gd name="T7" fmla="*/ 0 60000 65536"/>
              <a:gd name="T8" fmla="*/ 0 60000 65536"/>
              <a:gd name="T9" fmla="*/ 0 w 1152"/>
              <a:gd name="T10" fmla="*/ 0 h 208"/>
              <a:gd name="T11" fmla="*/ 1152 w 115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08">
                <a:moveTo>
                  <a:pt x="1152" y="96"/>
                </a:moveTo>
                <a:cubicBezTo>
                  <a:pt x="984" y="152"/>
                  <a:pt x="816" y="208"/>
                  <a:pt x="624" y="192"/>
                </a:cubicBezTo>
                <a:cubicBezTo>
                  <a:pt x="432" y="176"/>
                  <a:pt x="104" y="3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Consistent Hashing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CFFD-F81D-4D96-903C-8E5020FDE6C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4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Consistent Hashing Properties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Load balance:</a:t>
            </a:r>
            <a:r>
              <a:rPr lang="en-US">
                <a:latin typeface="Arial" charset="0"/>
              </a:rPr>
              <a:t> all nodes receive roughly the same number of keys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</a:t>
            </a:r>
            <a:r>
              <a:rPr lang="en-US" i="1">
                <a:latin typeface="Arial" charset="0"/>
              </a:rPr>
              <a:t> N </a:t>
            </a:r>
            <a:r>
              <a:rPr lang="en-US">
                <a:latin typeface="Arial" charset="0"/>
              </a:rPr>
              <a:t>nodes and </a:t>
            </a:r>
            <a:r>
              <a:rPr lang="en-US" i="1">
                <a:latin typeface="Arial" charset="0"/>
              </a:rPr>
              <a:t>K </a:t>
            </a:r>
            <a:r>
              <a:rPr lang="en-US">
                <a:latin typeface="Arial" charset="0"/>
              </a:rPr>
              <a:t>keys, with high probability</a:t>
            </a:r>
          </a:p>
          <a:p>
            <a:pPr lvl="1"/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each node holds at most (1+</a:t>
            </a:r>
            <a:r>
              <a:rPr lang="en-US">
                <a:latin typeface="Arial" charset="0"/>
                <a:sym typeface="Symbol" charset="0"/>
              </a:rPr>
              <a:t></a:t>
            </a:r>
            <a:r>
              <a:rPr lang="en-US">
                <a:latin typeface="Arial" charset="0"/>
              </a:rPr>
              <a:t>)</a:t>
            </a:r>
            <a:r>
              <a:rPr lang="en-US" i="1">
                <a:latin typeface="Arial" charset="0"/>
              </a:rPr>
              <a:t>K/N</a:t>
            </a:r>
            <a:r>
              <a:rPr lang="en-US">
                <a:latin typeface="Arial" charset="0"/>
              </a:rPr>
              <a:t> keys</a:t>
            </a:r>
          </a:p>
          <a:p>
            <a:pPr lvl="1"/>
            <a:r>
              <a:rPr lang="en-US">
                <a:latin typeface="Arial" charset="0"/>
              </a:rPr>
              <a:t>(provided that K is large enough compared to N)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 Balance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Redirector knows all CDN server Ids</a:t>
            </a:r>
          </a:p>
          <a:p>
            <a:r>
              <a:rPr lang="en-US">
                <a:latin typeface="Arial" charset="0"/>
              </a:rPr>
              <a:t>Can track approximate load (or delay)</a:t>
            </a:r>
          </a:p>
          <a:p>
            <a:r>
              <a:rPr lang="en-US">
                <a:latin typeface="Arial" charset="0"/>
              </a:rPr>
              <a:t>To balance load:</a:t>
            </a:r>
          </a:p>
          <a:p>
            <a:pPr lvl="1"/>
            <a:r>
              <a:rPr lang="en-US">
                <a:latin typeface="Arial" charset="0"/>
              </a:rPr>
              <a:t>W</a:t>
            </a:r>
            <a:r>
              <a:rPr lang="en-US" baseline="-25000">
                <a:latin typeface="Arial" charset="0"/>
              </a:rPr>
              <a:t>i </a:t>
            </a:r>
            <a:r>
              <a:rPr lang="en-US">
                <a:latin typeface="Arial" charset="0"/>
              </a:rPr>
              <a:t>= Hash(URL, ip of s</a:t>
            </a:r>
            <a:r>
              <a:rPr lang="en-US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) for all i</a:t>
            </a:r>
          </a:p>
          <a:p>
            <a:pPr lvl="1"/>
            <a:r>
              <a:rPr lang="en-US">
                <a:latin typeface="Arial" charset="0"/>
              </a:rPr>
              <a:t>Sort W</a:t>
            </a:r>
            <a:r>
              <a:rPr lang="en-US" baseline="-25000">
                <a:latin typeface="Arial" charset="0"/>
              </a:rPr>
              <a:t>i </a:t>
            </a:r>
            <a:r>
              <a:rPr lang="en-US">
                <a:latin typeface="Arial" charset="0"/>
              </a:rPr>
              <a:t> from high to low</a:t>
            </a:r>
          </a:p>
          <a:p>
            <a:pPr lvl="1"/>
            <a:r>
              <a:rPr lang="en-US">
                <a:latin typeface="Arial" charset="0"/>
              </a:rPr>
              <a:t>find first server with low enough load</a:t>
            </a:r>
          </a:p>
          <a:p>
            <a:r>
              <a:rPr lang="en-US">
                <a:latin typeface="Arial" charset="0"/>
              </a:rPr>
              <a:t>Benefits?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How should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load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be measured?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3AB10F5-669D-3A4F-9F41-6EE1DC6A9BCF}" type="slidenum">
              <a:rPr lang="en-US" sz="1200">
                <a:solidFill>
                  <a:schemeClr val="folHlink"/>
                </a:solidFill>
                <a:latin typeface="Arial" charset="0"/>
              </a:rPr>
              <a:pPr algn="r" eaLnBrk="1" hangingPunct="1"/>
              <a:t>86</a:t>
            </a:fld>
            <a:endParaRPr lang="en-US" sz="1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Header Fields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Used to match up request/response</a:t>
            </a:r>
          </a:p>
          <a:p>
            <a:pPr eaLnBrk="1" hangingPunct="1"/>
            <a:r>
              <a:rPr lang="en-US" smtClean="0"/>
              <a:t>Flags</a:t>
            </a:r>
          </a:p>
          <a:p>
            <a:pPr lvl="1" eaLnBrk="1" hangingPunct="1"/>
            <a:r>
              <a:rPr lang="en-US" smtClean="0"/>
              <a:t>1-bit to mark query or response</a:t>
            </a:r>
          </a:p>
          <a:p>
            <a:pPr lvl="1" eaLnBrk="1" hangingPunct="1"/>
            <a:r>
              <a:rPr lang="en-US" smtClean="0"/>
              <a:t>1-bit to mark authoritative or not</a:t>
            </a:r>
          </a:p>
          <a:p>
            <a:pPr lvl="1" eaLnBrk="1" hangingPunct="1"/>
            <a:r>
              <a:rPr lang="en-US" smtClean="0"/>
              <a:t>1-bit to request recursive resolution</a:t>
            </a:r>
          </a:p>
          <a:p>
            <a:pPr lvl="1" eaLnBrk="1" hangingPunct="1"/>
            <a:r>
              <a:rPr lang="en-US" smtClean="0"/>
              <a:t>1-bit to indicate support for recursive resolution</a:t>
            </a:r>
          </a:p>
          <a:p>
            <a:pPr eaLnBrk="1" hangingPunct="1"/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ight Edge">
  <a:themeElements>
    <a:clrScheme name="">
      <a:dk1>
        <a:srgbClr val="000000"/>
      </a:dk1>
      <a:lt1>
        <a:srgbClr val="FFFFFF"/>
      </a:lt1>
      <a:dk2>
        <a:srgbClr val="003366"/>
      </a:dk2>
      <a:lt2>
        <a:srgbClr val="C7C48F"/>
      </a:lt2>
      <a:accent1>
        <a:srgbClr val="ABABAB"/>
      </a:accent1>
      <a:accent2>
        <a:srgbClr val="003366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10684</TotalTime>
  <Words>5443</Words>
  <Application>Microsoft Macintosh PowerPoint</Application>
  <PresentationFormat>On-screen Show (4:3)</PresentationFormat>
  <Paragraphs>1255</Paragraphs>
  <Slides>86</Slides>
  <Notes>76</Notes>
  <HiddenSlides>29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Straight Edge</vt:lpstr>
      <vt:lpstr>Clip</vt:lpstr>
      <vt:lpstr>Bitmap Image</vt:lpstr>
      <vt:lpstr>Microsoft Clip Gallery</vt:lpstr>
      <vt:lpstr>15-440 Distributed Systems</vt:lpstr>
      <vt:lpstr>Outline</vt:lpstr>
      <vt:lpstr>Naming</vt:lpstr>
      <vt:lpstr>Obvious Solutions (1)</vt:lpstr>
      <vt:lpstr>Obvious Solutions (2)</vt:lpstr>
      <vt:lpstr>Domain Name System Goals</vt:lpstr>
      <vt:lpstr>Programmer’s View of DNS</vt:lpstr>
      <vt:lpstr>DNS Message Format</vt:lpstr>
      <vt:lpstr>DNS Header Fields</vt:lpstr>
      <vt:lpstr>DNS Records</vt:lpstr>
      <vt:lpstr>Properties of DNS Host Entries</vt:lpstr>
      <vt:lpstr>DNS Design: Hierarchy Definitions</vt:lpstr>
      <vt:lpstr>DNS Design: Zone Definitions</vt:lpstr>
      <vt:lpstr>DNS Design: Cont.</vt:lpstr>
      <vt:lpstr>DNS: Root Name Servers</vt:lpstr>
      <vt:lpstr>Physical Root Name Servers</vt:lpstr>
      <vt:lpstr>Servers/Resolvers </vt:lpstr>
      <vt:lpstr>Typical Resolution</vt:lpstr>
      <vt:lpstr>Typical Resolution</vt:lpstr>
      <vt:lpstr>Lookup Methods</vt:lpstr>
      <vt:lpstr>Workload and Caching</vt:lpstr>
      <vt:lpstr>Typical Resolution</vt:lpstr>
      <vt:lpstr>Subsequent Lookup Example</vt:lpstr>
      <vt:lpstr>Reliability</vt:lpstr>
      <vt:lpstr>Reverse DNS</vt:lpstr>
      <vt:lpstr>.arpa Name Server Hierarchy</vt:lpstr>
      <vt:lpstr>Prefetching</vt:lpstr>
      <vt:lpstr>Tracing Hierarchy (1)</vt:lpstr>
      <vt:lpstr>Tracing Hierarchy (2)</vt:lpstr>
      <vt:lpstr>Tracing Hierarchy (3 &amp; 4)</vt:lpstr>
      <vt:lpstr>DNS Hack #1</vt:lpstr>
      <vt:lpstr>Server Balancing Example</vt:lpstr>
      <vt:lpstr>Outline</vt:lpstr>
      <vt:lpstr>Root Zone</vt:lpstr>
      <vt:lpstr>gTLDs</vt:lpstr>
      <vt:lpstr>New Registrars</vt:lpstr>
      <vt:lpstr>Do you trust the TLD operators?</vt:lpstr>
      <vt:lpstr>Protecting the Root Nameservers</vt:lpstr>
      <vt:lpstr>Defense: Replication and Caching</vt:lpstr>
      <vt:lpstr>DNS (Summary)</vt:lpstr>
      <vt:lpstr>Outline</vt:lpstr>
      <vt:lpstr>Typical Workload (Web Pages)</vt:lpstr>
      <vt:lpstr>Content Distribution Networks (CDNs)</vt:lpstr>
      <vt:lpstr>PowerPoint Presentation</vt:lpstr>
      <vt:lpstr>Content Distribution Networks &amp;  Server Selection</vt:lpstr>
      <vt:lpstr>Server Selection</vt:lpstr>
      <vt:lpstr>Application Based</vt:lpstr>
      <vt:lpstr>Naming Based</vt:lpstr>
      <vt:lpstr>How Akamai Works</vt:lpstr>
      <vt:lpstr>How Akamai Works</vt:lpstr>
      <vt:lpstr>How Akamai Works</vt:lpstr>
      <vt:lpstr>How Akamai Works</vt:lpstr>
      <vt:lpstr>Akamai – Subsequent Requests</vt:lpstr>
      <vt:lpstr>Simple Hashing</vt:lpstr>
      <vt:lpstr>Consistent Hash</vt:lpstr>
      <vt:lpstr>Consistent Hash – Example</vt:lpstr>
      <vt:lpstr>Consistent Hash – Example</vt:lpstr>
      <vt:lpstr>Consistent Hashing not just for CDN </vt:lpstr>
      <vt:lpstr>Summary</vt:lpstr>
      <vt:lpstr>A rose by any other name….</vt:lpstr>
      <vt:lpstr>Tracing Hierarchy (1)</vt:lpstr>
      <vt:lpstr>Tracing Hierarchy (2)</vt:lpstr>
      <vt:lpstr>Tracing Hierarchy (3 &amp; 4)</vt:lpstr>
      <vt:lpstr>Web Proxy Caches</vt:lpstr>
      <vt:lpstr>No Caching Example (1)</vt:lpstr>
      <vt:lpstr>No Caching Example (2)</vt:lpstr>
      <vt:lpstr>W/Caching Example (3)</vt:lpstr>
      <vt:lpstr>HTTP Caching</vt:lpstr>
      <vt:lpstr>Example Cache Check Request</vt:lpstr>
      <vt:lpstr>Example Cache Check Response</vt:lpstr>
      <vt:lpstr>Problems</vt:lpstr>
      <vt:lpstr>Caching Proxies – Sources for Misses</vt:lpstr>
      <vt:lpstr>Measurements of DNS</vt:lpstr>
      <vt:lpstr>DNS Experience</vt:lpstr>
      <vt:lpstr>DNS Experience</vt:lpstr>
      <vt:lpstr>Mail Addresses</vt:lpstr>
      <vt:lpstr>Recursive DNS Name Resolution</vt:lpstr>
      <vt:lpstr>Iterative DNS Name Resolution</vt:lpstr>
      <vt:lpstr>DNS Hack #2: Blackhole Lists</vt:lpstr>
      <vt:lpstr>File Size and References Distributions</vt:lpstr>
      <vt:lpstr>Consistent Hashing</vt:lpstr>
      <vt:lpstr>Consistent Hashing</vt:lpstr>
      <vt:lpstr>Identifiers</vt:lpstr>
      <vt:lpstr>Consistent Hashing Example</vt:lpstr>
      <vt:lpstr>Consistent Hashing Properties</vt:lpstr>
      <vt:lpstr>Load Balance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15-441 Lecture</dc:title>
  <dc:creator>Srinivasan Seshan</dc:creator>
  <cp:lastModifiedBy>Srinivasan Seshan</cp:lastModifiedBy>
  <cp:revision>215</cp:revision>
  <dcterms:created xsi:type="dcterms:W3CDTF">2010-02-23T19:53:35Z</dcterms:created>
  <dcterms:modified xsi:type="dcterms:W3CDTF">2014-04-01T04:20:41Z</dcterms:modified>
</cp:coreProperties>
</file>