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513" r:id="rId3"/>
    <p:sldId id="488" r:id="rId4"/>
    <p:sldId id="489" r:id="rId5"/>
    <p:sldId id="491" r:id="rId6"/>
    <p:sldId id="481" r:id="rId7"/>
    <p:sldId id="454" r:id="rId8"/>
    <p:sldId id="480" r:id="rId9"/>
    <p:sldId id="504" r:id="rId10"/>
    <p:sldId id="505" r:id="rId11"/>
    <p:sldId id="506" r:id="rId12"/>
    <p:sldId id="455" r:id="rId13"/>
    <p:sldId id="456" r:id="rId14"/>
    <p:sldId id="493" r:id="rId15"/>
    <p:sldId id="507" r:id="rId16"/>
    <p:sldId id="457" r:id="rId17"/>
    <p:sldId id="458" r:id="rId18"/>
    <p:sldId id="494" r:id="rId19"/>
    <p:sldId id="495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8" r:id="rId28"/>
    <p:sldId id="459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7AD"/>
    <a:srgbClr val="FFC000"/>
    <a:srgbClr val="B4C3D0"/>
    <a:srgbClr val="C95209"/>
    <a:srgbClr val="FFFF00"/>
    <a:srgbClr val="FFFFFF"/>
    <a:srgbClr val="002570"/>
    <a:srgbClr val="F2D9A4"/>
    <a:srgbClr val="FFEBEB"/>
    <a:srgbClr val="FCF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5" autoAdjust="0"/>
    <p:restoredTop sz="87437" autoAdjust="0"/>
  </p:normalViewPr>
  <p:slideViewPr>
    <p:cSldViewPr snapToGrid="0">
      <p:cViewPr varScale="1">
        <p:scale>
          <a:sx n="68" d="100"/>
          <a:sy n="68" d="100"/>
        </p:scale>
        <p:origin x="-186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9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08925-8D8F-4DD5-BA27-5C418C135970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ADBC-D33B-463F-96A0-37C3FB522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7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40EC7-2019-4414-821C-CA3C631F791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F947A-07A7-45AC-BC8D-A22A0D9E6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9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2431C0-9BB1-4E0C-92CB-DD479C727D0B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47A-07A7-45AC-BC8D-A22A0D9E6EA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BC2E1-04B4-4232-8488-B1ACD7CC45FA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7040-F674-400F-97F3-2692421C22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</a:t>
            </a:r>
            <a:r>
              <a:rPr lang="en-US" baseline="0" dirty="0" smtClean="0"/>
              <a:t> last two slides?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47A-07A7-45AC-BC8D-A22A0D9E6E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47A-07A7-45AC-BC8D-A22A0D9E6EA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47A-07A7-45AC-BC8D-A22A0D9E6EA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47A-07A7-45AC-BC8D-A22A0D9E6E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47A-07A7-45AC-BC8D-A22A0D9E6EA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47A-07A7-45AC-BC8D-A22A0D9E6E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C1A23C7-E2FE-5946-9330-5A6FD18AFF81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E20D-D964-1540-8AE5-1DB2C4C9780D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B34B-0F5F-F14B-ABFB-CDC945BE0F0A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9027-51A9-5548-B508-B54C5ACA6552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67D16CAF-38D2-0E4F-A36F-4551AEAE1D79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6A70-2DED-C04B-8275-7B5E16D90108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59A5-1598-1E48-85EA-C4E5ECB04D68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61BC-BFAA-1648-A5FC-A01F5BA3FDF1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7F02-42F6-7342-852E-0D7CB69E5A58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B614-C442-8B4A-97E8-2F849E32F80C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26E-A609-A94B-9908-512B1FFCD25E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BCC7B1-50C1-41C8-9F6E-E25B842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46ED9F-210F-C849-A22E-4C84B537F8C9}" type="datetime1">
              <a:rPr lang="en-US" smtClean="0"/>
              <a:pPr/>
              <a:t>7/3/2013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" y="3785731"/>
            <a:ext cx="6837680" cy="3072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847840" cy="6858000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290" y="4206261"/>
            <a:ext cx="6709186" cy="322863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Helvetica" pitchFamily="34" charset="0"/>
              </a:rPr>
              <a:t>Carolyn </a:t>
            </a:r>
            <a:r>
              <a:rPr lang="en-US" sz="2000" b="1" dirty="0" err="1" smtClean="0">
                <a:latin typeface="Helvetica" pitchFamily="34" charset="0"/>
              </a:rPr>
              <a:t>Penstein</a:t>
            </a:r>
            <a:r>
              <a:rPr lang="en-US" sz="2000" b="1" dirty="0" smtClean="0">
                <a:latin typeface="Helvetica" pitchFamily="34" charset="0"/>
              </a:rPr>
              <a:t> Rosé</a:t>
            </a:r>
          </a:p>
          <a:p>
            <a:pPr algn="l"/>
            <a:r>
              <a:rPr lang="en-US" sz="1600" dirty="0" smtClean="0">
                <a:latin typeface="Helvetica" pitchFamily="34" charset="0"/>
              </a:rPr>
              <a:t>Language Technologies Institute</a:t>
            </a:r>
          </a:p>
          <a:p>
            <a:pPr algn="l"/>
            <a:r>
              <a:rPr lang="en-US" sz="1600" dirty="0" smtClean="0">
                <a:latin typeface="Helvetica" pitchFamily="34" charset="0"/>
              </a:rPr>
              <a:t>Human-Computer Interaction Institute</a:t>
            </a:r>
          </a:p>
          <a:p>
            <a:pPr algn="l"/>
            <a:r>
              <a:rPr lang="en-US" sz="1600" dirty="0" smtClean="0">
                <a:latin typeface="Helvetica" pitchFamily="34" charset="0"/>
              </a:rPr>
              <a:t>School of Computer Science</a:t>
            </a:r>
          </a:p>
          <a:p>
            <a:endParaRPr lang="en-US" sz="1200" dirty="0" smtClean="0">
              <a:latin typeface="Helvetica" pitchFamily="34" charset="0"/>
            </a:endParaRPr>
          </a:p>
          <a:p>
            <a:endParaRPr lang="en-US" sz="1200" dirty="0">
              <a:latin typeface="Helvetica" pitchFamily="34" charset="0"/>
            </a:endParaRPr>
          </a:p>
          <a:p>
            <a:endParaRPr lang="en-US" sz="1200" dirty="0" smtClean="0">
              <a:latin typeface="Helvetica" pitchFamily="34" charset="0"/>
            </a:endParaRPr>
          </a:p>
          <a:p>
            <a:endParaRPr lang="en-US" sz="1200" dirty="0">
              <a:latin typeface="Helvetica" pitchFamily="34" charset="0"/>
            </a:endParaRPr>
          </a:p>
          <a:p>
            <a:endParaRPr lang="en-US" sz="1200" dirty="0" smtClean="0">
              <a:latin typeface="Helvetica" pitchFamily="34" charset="0"/>
            </a:endParaRPr>
          </a:p>
          <a:p>
            <a:pPr algn="ctr"/>
            <a:r>
              <a:rPr lang="en-US" sz="1200" dirty="0" smtClean="0">
                <a:latin typeface="Helvetica" pitchFamily="34" charset="0"/>
              </a:rPr>
              <a:t>With funding from the National Science Foundation and the Office of Naval Research</a:t>
            </a:r>
          </a:p>
        </p:txBody>
      </p:sp>
      <p:pic>
        <p:nvPicPr>
          <p:cNvPr id="4" name="Picture 3" descr="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8" y="5545428"/>
            <a:ext cx="1639921" cy="24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3048000"/>
            <a:ext cx="594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655802"/>
            <a:ext cx="6477000" cy="138499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 err="1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Helvetica" pitchFamily="34" charset="0"/>
                <a:ea typeface="+mj-ea"/>
                <a:cs typeface="Helvetica" pitchFamily="34" charset="0"/>
              </a:rPr>
              <a:t>Souflé</a:t>
            </a:r>
            <a:r>
              <a:rPr lang="en-US" sz="4800" b="1" spc="-15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Helvetica" pitchFamily="34" charset="0"/>
                <a:ea typeface="+mj-ea"/>
                <a:cs typeface="Helvetica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15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Helvetica" pitchFamily="34" charset="0"/>
                <a:ea typeface="+mj-ea"/>
                <a:cs typeface="Helvetica" pitchFamily="34" charset="0"/>
              </a:rPr>
              <a:t>A Three Dimensional Framework  for Analysis of Social Positioning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15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Helvetica" pitchFamily="34" charset="0"/>
                <a:ea typeface="+mj-ea"/>
                <a:cs typeface="Helvetica" pitchFamily="34" charset="0"/>
              </a:rPr>
              <a:t>in Dyadic and Group Discussions</a:t>
            </a:r>
            <a:endParaRPr kumimoji="0" lang="en-US" b="1" i="0" u="none" strike="noStrike" kern="1200" cap="none" spc="-15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746760"/>
            <a:ext cx="7001902" cy="543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746759"/>
            <a:ext cx="7643811" cy="54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40359" y="746759"/>
            <a:ext cx="750837" cy="5432109"/>
          </a:xfrm>
          <a:prstGeom prst="rect">
            <a:avLst/>
          </a:prstGeom>
          <a:solidFill>
            <a:srgbClr val="7E97AD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746760"/>
            <a:ext cx="7001902" cy="543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746759"/>
            <a:ext cx="7643811" cy="54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746758"/>
            <a:ext cx="8502770" cy="543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0988" y="3733800"/>
            <a:ext cx="8024812" cy="1524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0359" y="746759"/>
            <a:ext cx="1648460" cy="5432109"/>
          </a:xfrm>
          <a:prstGeom prst="rect">
            <a:avLst/>
          </a:prstGeom>
          <a:solidFill>
            <a:srgbClr val="7E97AD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125" y="1160060"/>
            <a:ext cx="8529851" cy="21290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710" y="1861892"/>
            <a:ext cx="8407893" cy="542790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Findings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Moderating effect on learning (Joshi &amp; Ros</a:t>
            </a:r>
            <a:r>
              <a:rPr lang="en-US" sz="2000" dirty="0" smtClean="0">
                <a:latin typeface="Calibri"/>
                <a:cs typeface="Calibri"/>
              </a:rPr>
              <a:t>é, </a:t>
            </a:r>
            <a:r>
              <a:rPr lang="en-US" sz="2000" dirty="0" smtClean="0"/>
              <a:t>2007</a:t>
            </a:r>
            <a:r>
              <a:rPr lang="en-US" sz="2000" dirty="0"/>
              <a:t>; Russell, 2005; Kruger &amp; </a:t>
            </a:r>
            <a:r>
              <a:rPr lang="en-US" sz="2000" dirty="0" err="1"/>
              <a:t>Tomasello</a:t>
            </a:r>
            <a:r>
              <a:rPr lang="en-US" sz="2000" dirty="0"/>
              <a:t>, 1986; </a:t>
            </a:r>
            <a:r>
              <a:rPr lang="en-US" sz="2000" dirty="0" err="1"/>
              <a:t>Teasley</a:t>
            </a:r>
            <a:r>
              <a:rPr lang="en-US" sz="2000" dirty="0"/>
              <a:t>, </a:t>
            </a:r>
            <a:r>
              <a:rPr lang="en-US" sz="2000" dirty="0" smtClean="0"/>
              <a:t>1995)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Moderating </a:t>
            </a:r>
            <a:r>
              <a:rPr lang="en-US" sz="2000" dirty="0"/>
              <a:t>effect on knowledge sharing in working groups (</a:t>
            </a:r>
            <a:r>
              <a:rPr lang="en-US" sz="2000" dirty="0" err="1"/>
              <a:t>Gweon</a:t>
            </a:r>
            <a:r>
              <a:rPr lang="en-US" sz="2000" dirty="0"/>
              <a:t> et al., 2011</a:t>
            </a:r>
            <a:r>
              <a:rPr lang="en-US" sz="2000" dirty="0" smtClean="0"/>
              <a:t>)</a:t>
            </a:r>
            <a:endParaRPr lang="en-US" sz="1900" dirty="0" smtClean="0"/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Computational Work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Can be automatically detected in: 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Threaded group discussions (Kappa .69) (Ros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é et al., 2008)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Transcribed classroom discussions (Kappa .69) (Ai et al., 2010)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Speech from dyadic discussions (R = .37) (</a:t>
            </a:r>
            <a:r>
              <a:rPr lang="en-US" sz="2000" dirty="0" err="1" smtClean="0">
                <a:solidFill>
                  <a:schemeClr val="tx1"/>
                </a:solidFill>
                <a:latin typeface="Calibri"/>
                <a:cs typeface="Calibri"/>
              </a:rPr>
              <a:t>Gweon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 et al., 2012)</a:t>
            </a:r>
          </a:p>
          <a:p>
            <a:pPr lvl="3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Predictable from a measure of speech style accommodation computed by an unsupervised Dynamic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ayesian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etwork (Jain et al., 2012)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023" y="282105"/>
            <a:ext cx="7209817" cy="78794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Transactivity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(Berkowitz &amp; Gibbs, 1983)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52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91587" y="3113051"/>
            <a:ext cx="8342956" cy="523220"/>
            <a:chOff x="291587" y="3113051"/>
            <a:chExt cx="8342956" cy="523220"/>
          </a:xfrm>
        </p:grpSpPr>
        <p:grpSp>
          <p:nvGrpSpPr>
            <p:cNvPr id="39" name="Group 38"/>
            <p:cNvGrpSpPr/>
            <p:nvPr/>
          </p:nvGrpSpPr>
          <p:grpSpPr>
            <a:xfrm>
              <a:off x="291587" y="3113051"/>
              <a:ext cx="2782142" cy="523220"/>
              <a:chOff x="-80317" y="3460784"/>
              <a:chExt cx="2782142" cy="52322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-80317" y="3460784"/>
                <a:ext cx="20276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Engagement</a:t>
                </a:r>
                <a:endParaRPr lang="en-US" sz="2800" b="1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1895773" y="3722394"/>
                <a:ext cx="806052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5900065" y="3113051"/>
              <a:ext cx="2734478" cy="523220"/>
              <a:chOff x="5900065" y="3460784"/>
              <a:chExt cx="2734478" cy="52322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5900065" y="3722394"/>
                <a:ext cx="734778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606937" y="3460784"/>
                <a:ext cx="20276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Engagement</a:t>
                </a:r>
                <a:endParaRPr lang="en-US" sz="2800" b="1" dirty="0"/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Helvetica"/>
                <a:cs typeface="Helvetica"/>
              </a:rPr>
              <a:t>Soufl</a:t>
            </a:r>
            <a:r>
              <a:rPr lang="en-US" sz="4000" dirty="0" err="1" smtClean="0">
                <a:latin typeface="Calibri"/>
                <a:cs typeface="Calibri"/>
              </a:rPr>
              <a:t>é</a:t>
            </a:r>
            <a:r>
              <a:rPr lang="en-US" sz="4000" dirty="0" smtClean="0">
                <a:latin typeface="Helvetica"/>
                <a:cs typeface="Helvetica"/>
              </a:rPr>
              <a:t> Framework</a:t>
            </a:r>
            <a:br>
              <a:rPr lang="en-US" sz="4000" dirty="0" smtClean="0">
                <a:latin typeface="Helvetica"/>
                <a:cs typeface="Helvetica"/>
              </a:rPr>
            </a:br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Howley</a:t>
            </a:r>
            <a:r>
              <a:rPr lang="en-US" sz="2400" dirty="0" smtClean="0">
                <a:latin typeface="Helvetica"/>
                <a:cs typeface="Helvetica"/>
              </a:rPr>
              <a:t> et al., in press)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>
                <a:latin typeface="Helvetica"/>
                <a:cs typeface="Helvetica"/>
              </a:rPr>
              <a:pPr/>
              <a:t>13</a:t>
            </a:fld>
            <a:endParaRPr lang="en-US">
              <a:latin typeface="Helvetica"/>
              <a:cs typeface="Helvetica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303319" y="2121923"/>
            <a:ext cx="4367157" cy="1665163"/>
            <a:chOff x="2303319" y="2121923"/>
            <a:chExt cx="4367157" cy="1665163"/>
          </a:xfrm>
        </p:grpSpPr>
        <p:sp>
          <p:nvSpPr>
            <p:cNvPr id="27" name="Rounded Rectangle 26"/>
            <p:cNvSpPr/>
            <p:nvPr/>
          </p:nvSpPr>
          <p:spPr>
            <a:xfrm>
              <a:off x="2303319" y="2202944"/>
              <a:ext cx="4367157" cy="1584142"/>
            </a:xfrm>
            <a:prstGeom prst="roundRect">
              <a:avLst/>
            </a:prstGeom>
            <a:solidFill>
              <a:srgbClr val="FFFF00">
                <a:alpha val="61961"/>
              </a:srgb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01825" y="2121923"/>
              <a:ext cx="35701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 smtClean="0"/>
                <a:t>Transactive</a:t>
              </a:r>
              <a:r>
                <a:rPr lang="en-US" sz="2800" b="1" dirty="0" smtClean="0"/>
                <a:t> </a:t>
              </a:r>
            </a:p>
            <a:p>
              <a:pPr algn="ctr"/>
              <a:r>
                <a:rPr lang="en-US" sz="2800" b="1" dirty="0" smtClean="0"/>
                <a:t>Knowledge Integration</a:t>
              </a:r>
              <a:endParaRPr lang="en-US" sz="2800" b="1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073729" y="3113051"/>
            <a:ext cx="1202060" cy="523220"/>
          </a:xfrm>
          <a:prstGeom prst="roundRect">
            <a:avLst/>
          </a:prstGeom>
          <a:solidFill>
            <a:srgbClr val="FFC000"/>
          </a:solidFill>
          <a:ln>
            <a:solidFill>
              <a:srgbClr val="C95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3729" y="3135969"/>
            <a:ext cx="120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Person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698005" y="3113051"/>
            <a:ext cx="1202060" cy="523220"/>
          </a:xfrm>
          <a:prstGeom prst="roundRect">
            <a:avLst/>
          </a:prstGeom>
          <a:solidFill>
            <a:srgbClr val="FFC000"/>
          </a:solidFill>
          <a:ln>
            <a:solidFill>
              <a:srgbClr val="C95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98005" y="3124753"/>
            <a:ext cx="120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Person</a:t>
            </a:r>
            <a:endParaRPr lang="en-US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75789" y="3490572"/>
            <a:ext cx="42221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75789" y="3272056"/>
            <a:ext cx="42221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3494" y="1680908"/>
            <a:ext cx="887995" cy="23349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51489" y="2685553"/>
            <a:ext cx="614596" cy="2231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0218" y="1793131"/>
            <a:ext cx="4292069" cy="387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365" y="-1880103"/>
            <a:ext cx="3505200" cy="571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Engagement</a:t>
            </a:r>
            <a:br>
              <a:rPr lang="en-US" sz="4000" dirty="0" smtClean="0"/>
            </a:br>
            <a:r>
              <a:rPr lang="en-US" sz="2000" dirty="0" smtClean="0"/>
              <a:t>(Martin &amp; White, 2005, p117)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4614"/>
            <a:ext cx="4453020" cy="6242384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System of Engagement</a:t>
            </a:r>
          </a:p>
          <a:p>
            <a:pPr lvl="2"/>
            <a:r>
              <a:rPr lang="en-US" sz="2400" dirty="0" smtClean="0"/>
              <a:t>Showing openness to the existence of other perspectives</a:t>
            </a:r>
          </a:p>
          <a:p>
            <a:pPr lvl="2"/>
            <a:r>
              <a:rPr lang="en-US" sz="2400" dirty="0" smtClean="0"/>
              <a:t>Less final / Invites more discussion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Example:</a:t>
            </a:r>
          </a:p>
          <a:p>
            <a:pPr lvl="2"/>
            <a:r>
              <a:rPr lang="en-US" sz="2400" b="1" dirty="0" smtClean="0"/>
              <a:t>[M] </a:t>
            </a:r>
            <a:r>
              <a:rPr lang="en-US" sz="2400" dirty="0" smtClean="0"/>
              <a:t>Nuclear is a good choice</a:t>
            </a:r>
          </a:p>
          <a:p>
            <a:pPr lvl="2"/>
            <a:r>
              <a:rPr lang="en-US" sz="2400" b="1" dirty="0" smtClean="0"/>
              <a:t>[HE] </a:t>
            </a:r>
            <a:r>
              <a:rPr lang="en-US" sz="2400" dirty="0" smtClean="0"/>
              <a:t>I consider nuclear to be a good choice</a:t>
            </a:r>
          </a:p>
          <a:p>
            <a:pPr lvl="2"/>
            <a:r>
              <a:rPr lang="en-US" sz="2400" b="1" dirty="0" smtClean="0"/>
              <a:t>[HC] </a:t>
            </a:r>
            <a:r>
              <a:rPr lang="en-US" sz="2400" dirty="0" smtClean="0"/>
              <a:t>There’s no denying that nuclear is a superior choice</a:t>
            </a:r>
          </a:p>
          <a:p>
            <a:pPr lvl="2"/>
            <a:r>
              <a:rPr lang="en-US" sz="2400" b="1" dirty="0" smtClean="0"/>
              <a:t>[NA] </a:t>
            </a:r>
            <a:r>
              <a:rPr lang="en-US" sz="2400" dirty="0" smtClean="0"/>
              <a:t>Is nuclear a good choice?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fld id="{7DB058BF-83BB-4333-B178-3C2A6E5FD7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" y="382904"/>
            <a:ext cx="8696028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8905" y="2865120"/>
            <a:ext cx="8696028" cy="364235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1252" y="297724"/>
            <a:ext cx="903681" cy="6242685"/>
          </a:xfrm>
          <a:prstGeom prst="rect">
            <a:avLst/>
          </a:prstGeom>
          <a:solidFill>
            <a:srgbClr val="7E97AD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8365" y="1678674"/>
            <a:ext cx="8529851" cy="368489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710" y="1734892"/>
            <a:ext cx="8407893" cy="488093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Findings</a:t>
            </a:r>
          </a:p>
          <a:p>
            <a:pPr lvl="1">
              <a:spcAft>
                <a:spcPts val="1200"/>
              </a:spcAft>
            </a:pPr>
            <a:r>
              <a:rPr lang="en-US" sz="2000" i="1" dirty="0" smtClean="0"/>
              <a:t>Correlational analysis:</a:t>
            </a:r>
            <a:r>
              <a:rPr lang="en-US" sz="2000" dirty="0" smtClean="0"/>
              <a:t> Strong correlation between displayed openness of group members and articulation of reasoning (R = .72) (Dyke et al., in press)</a:t>
            </a:r>
          </a:p>
          <a:p>
            <a:pPr lvl="1">
              <a:spcAft>
                <a:spcPts val="1200"/>
              </a:spcAft>
            </a:pPr>
            <a:r>
              <a:rPr lang="en-US" sz="2000" i="1" dirty="0" smtClean="0"/>
              <a:t>Intervention study: </a:t>
            </a:r>
            <a:r>
              <a:rPr lang="en-US" sz="2000" dirty="0" smtClean="0"/>
              <a:t>Causal effect on propensity to articulate ideas in group chats (effect size .6 standard deviations) (Kumar et al., 2011)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/>
              <a:t>Mediating effect of idea contribution on learning in scientific inquiry (Wang et al., 2011)</a:t>
            </a:r>
            <a:endParaRPr lang="en-US" sz="2000" dirty="0"/>
          </a:p>
          <a:p>
            <a:pPr marL="914400" lvl="3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023" y="282105"/>
            <a:ext cx="7209817" cy="78794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Engagement (Martin &amp; White, 2005)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18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789411" y="1246043"/>
            <a:ext cx="3446488" cy="4201206"/>
            <a:chOff x="2789411" y="1246043"/>
            <a:chExt cx="3446488" cy="4201206"/>
          </a:xfrm>
        </p:grpSpPr>
        <p:grpSp>
          <p:nvGrpSpPr>
            <p:cNvPr id="44" name="Group 43"/>
            <p:cNvGrpSpPr/>
            <p:nvPr/>
          </p:nvGrpSpPr>
          <p:grpSpPr>
            <a:xfrm>
              <a:off x="2789411" y="1246043"/>
              <a:ext cx="1616148" cy="1880549"/>
              <a:chOff x="2789411" y="1232502"/>
              <a:chExt cx="1616148" cy="188054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3597485" y="1661371"/>
                <a:ext cx="0" cy="145168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2789411" y="1232502"/>
                <a:ext cx="1616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Authority</a:t>
                </a:r>
                <a:endParaRPr lang="en-US" sz="2800" b="1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619751" y="3649812"/>
              <a:ext cx="1616148" cy="1797437"/>
              <a:chOff x="4619751" y="3636271"/>
              <a:chExt cx="1616148" cy="1797437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5417080" y="3636271"/>
                <a:ext cx="0" cy="145168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619751" y="4910488"/>
                <a:ext cx="1616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Authority</a:t>
                </a:r>
                <a:endParaRPr lang="en-US" sz="2800" b="1" dirty="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91587" y="3113051"/>
            <a:ext cx="8342956" cy="523220"/>
            <a:chOff x="291587" y="3113051"/>
            <a:chExt cx="8342956" cy="523220"/>
          </a:xfrm>
        </p:grpSpPr>
        <p:grpSp>
          <p:nvGrpSpPr>
            <p:cNvPr id="39" name="Group 38"/>
            <p:cNvGrpSpPr/>
            <p:nvPr/>
          </p:nvGrpSpPr>
          <p:grpSpPr>
            <a:xfrm>
              <a:off x="291587" y="3113051"/>
              <a:ext cx="2782142" cy="523220"/>
              <a:chOff x="-80317" y="3460784"/>
              <a:chExt cx="2782142" cy="52322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-80317" y="3460784"/>
                <a:ext cx="20276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Engagement</a:t>
                </a:r>
                <a:endParaRPr lang="en-US" sz="2800" b="1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1895773" y="3722394"/>
                <a:ext cx="806052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5900065" y="3113051"/>
              <a:ext cx="2734478" cy="523220"/>
              <a:chOff x="5900065" y="3460784"/>
              <a:chExt cx="2734478" cy="52322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5900065" y="3722394"/>
                <a:ext cx="734778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606937" y="3460784"/>
                <a:ext cx="20276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Engagement</a:t>
                </a:r>
                <a:endParaRPr lang="en-US" sz="2800" b="1" dirty="0"/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Helvetica"/>
                <a:cs typeface="Helvetica"/>
              </a:rPr>
              <a:t>Soufl</a:t>
            </a:r>
            <a:r>
              <a:rPr lang="en-US" sz="4000" dirty="0" err="1" smtClean="0">
                <a:latin typeface="Calibri"/>
                <a:cs typeface="Calibri"/>
              </a:rPr>
              <a:t>é</a:t>
            </a:r>
            <a:r>
              <a:rPr lang="en-US" sz="4000" dirty="0" smtClean="0">
                <a:latin typeface="Helvetica"/>
                <a:cs typeface="Helvetica"/>
              </a:rPr>
              <a:t> Framework</a:t>
            </a:r>
            <a:br>
              <a:rPr lang="en-US" sz="4000" dirty="0" smtClean="0">
                <a:latin typeface="Helvetica"/>
                <a:cs typeface="Helvetica"/>
              </a:rPr>
            </a:br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Howley</a:t>
            </a:r>
            <a:r>
              <a:rPr lang="en-US" sz="2400" dirty="0" smtClean="0">
                <a:latin typeface="Helvetica"/>
                <a:cs typeface="Helvetica"/>
              </a:rPr>
              <a:t> et al., in press)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>
                <a:latin typeface="Helvetica"/>
                <a:cs typeface="Helvetica"/>
              </a:rPr>
              <a:pPr/>
              <a:t>17</a:t>
            </a:fld>
            <a:endParaRPr lang="en-US">
              <a:latin typeface="Helvetica"/>
              <a:cs typeface="Helvetica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303319" y="2121923"/>
            <a:ext cx="4367157" cy="1665163"/>
            <a:chOff x="2303319" y="2121923"/>
            <a:chExt cx="4367157" cy="1665163"/>
          </a:xfrm>
        </p:grpSpPr>
        <p:sp>
          <p:nvSpPr>
            <p:cNvPr id="27" name="Rounded Rectangle 26"/>
            <p:cNvSpPr/>
            <p:nvPr/>
          </p:nvSpPr>
          <p:spPr>
            <a:xfrm>
              <a:off x="2303319" y="2202944"/>
              <a:ext cx="4367157" cy="1584142"/>
            </a:xfrm>
            <a:prstGeom prst="roundRect">
              <a:avLst/>
            </a:prstGeom>
            <a:solidFill>
              <a:srgbClr val="FFFF00">
                <a:alpha val="61961"/>
              </a:srgb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01825" y="2121923"/>
              <a:ext cx="35701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 smtClean="0"/>
                <a:t>Transactive</a:t>
              </a:r>
              <a:r>
                <a:rPr lang="en-US" sz="2800" b="1" dirty="0" smtClean="0"/>
                <a:t> </a:t>
              </a:r>
            </a:p>
            <a:p>
              <a:pPr algn="ctr"/>
              <a:r>
                <a:rPr lang="en-US" sz="2800" b="1" dirty="0" smtClean="0"/>
                <a:t>Knowledge Integration</a:t>
              </a:r>
              <a:endParaRPr lang="en-US" sz="2800" b="1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073729" y="3113051"/>
            <a:ext cx="1202060" cy="523220"/>
          </a:xfrm>
          <a:prstGeom prst="roundRect">
            <a:avLst/>
          </a:prstGeom>
          <a:solidFill>
            <a:srgbClr val="FFC000"/>
          </a:solidFill>
          <a:ln>
            <a:solidFill>
              <a:srgbClr val="C95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3729" y="3135969"/>
            <a:ext cx="120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Person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698005" y="3113051"/>
            <a:ext cx="1202060" cy="523220"/>
          </a:xfrm>
          <a:prstGeom prst="roundRect">
            <a:avLst/>
          </a:prstGeom>
          <a:solidFill>
            <a:srgbClr val="FFC000"/>
          </a:solidFill>
          <a:ln>
            <a:solidFill>
              <a:srgbClr val="C95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98005" y="3124753"/>
            <a:ext cx="120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Person</a:t>
            </a:r>
            <a:endParaRPr lang="en-US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75789" y="3490572"/>
            <a:ext cx="42221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75789" y="3272056"/>
            <a:ext cx="42221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6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8194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  <a:t>Analysis of </a:t>
            </a:r>
            <a:r>
              <a:rPr lang="en-US" sz="4000" dirty="0" err="1" smtClean="0">
                <a:solidFill>
                  <a:schemeClr val="tx1"/>
                </a:solidFill>
                <a:latin typeface="Helvetica"/>
                <a:cs typeface="Helvetica"/>
              </a:rPr>
              <a:t>Authoritativess</a:t>
            </a:r>
            <a: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sz="40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>
                <a:latin typeface="Helvetica"/>
                <a:cs typeface="Helvetica"/>
              </a:rPr>
              <a:pPr/>
              <a:t>18</a:t>
            </a:fld>
            <a:endParaRPr lang="en-US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60702"/>
            <a:ext cx="3124200" cy="2596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9931" y="2644676"/>
            <a:ext cx="39855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pipe analogy:</a:t>
            </a:r>
          </a:p>
          <a:p>
            <a:r>
              <a:rPr lang="en-US" dirty="0" smtClean="0"/>
              <a:t>     Water = Knowledge or Action</a:t>
            </a:r>
          </a:p>
          <a:p>
            <a:r>
              <a:rPr lang="en-US" dirty="0" smtClean="0"/>
              <a:t>     Source = Authoritative speaker</a:t>
            </a:r>
          </a:p>
          <a:p>
            <a:r>
              <a:rPr lang="en-US" dirty="0" smtClean="0"/>
              <a:t>     Sink = Non-authoritative Speaker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Authoritativeness Ratio = Source Actions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Actions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614531" y="4614747"/>
            <a:ext cx="1295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Negotiation Framework</a:t>
            </a:r>
            <a:br>
              <a:rPr lang="en-US" sz="4000" dirty="0" smtClean="0"/>
            </a:br>
            <a:r>
              <a:rPr lang="en-US" sz="2000" dirty="0" smtClean="0"/>
              <a:t>(Martin &amp; Rose, 2003)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 rot="18900000">
            <a:off x="1281049" y="2100788"/>
            <a:ext cx="321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or Sink?</a:t>
            </a:r>
          </a:p>
          <a:p>
            <a:pPr algn="ctr"/>
            <a:r>
              <a:rPr lang="en-US" dirty="0" smtClean="0"/>
              <a:t>Primary             Secondary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700000">
            <a:off x="4189078" y="2073913"/>
            <a:ext cx="313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 of Content?</a:t>
            </a:r>
          </a:p>
          <a:p>
            <a:pPr algn="ctr"/>
            <a:r>
              <a:rPr lang="en-US" dirty="0" smtClean="0"/>
              <a:t>Knowledge               Action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2700000">
            <a:off x="2680899" y="2239541"/>
            <a:ext cx="3276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0"/>
            <a:endCxn id="20" idx="2"/>
          </p:cNvCxnSpPr>
          <p:nvPr/>
        </p:nvCxnSpPr>
        <p:spPr>
          <a:xfrm flipH="1"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1"/>
            <a:endCxn id="20" idx="3"/>
          </p:cNvCxnSpPr>
          <p:nvPr/>
        </p:nvCxnSpPr>
        <p:spPr>
          <a:xfrm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1905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K2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requesting knowledge, information, opinions, or facts</a:t>
            </a:r>
          </a:p>
          <a:p>
            <a:pPr algn="ctr"/>
            <a:endParaRPr lang="en-US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57400" y="31242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K1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giving knowledge, information, opinions, or facts</a:t>
            </a:r>
          </a:p>
          <a:p>
            <a:pPr algn="ctr"/>
            <a:endParaRPr lang="en-US" sz="2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00926" y="3048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A</a:t>
            </a:r>
            <a:r>
              <a:rPr lang="en-US" sz="2600" b="1" dirty="0" smtClean="0"/>
              <a:t>2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Instructing, suggesting, or requesting non-verbal action</a:t>
            </a:r>
          </a:p>
          <a:p>
            <a:pPr algn="ctr"/>
            <a:endParaRPr lang="en-US" sz="2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09148" y="426845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</a:t>
            </a:r>
            <a:r>
              <a:rPr lang="en-US" sz="2600" b="1" dirty="0"/>
              <a:t>1</a:t>
            </a:r>
            <a:endParaRPr lang="en-US" sz="2600" b="1" dirty="0" smtClean="0"/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Narrating or performing your own non-verbal action</a:t>
            </a:r>
          </a:p>
          <a:p>
            <a:pPr algn="ctr"/>
            <a:endParaRPr lang="en-US" sz="2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5445204"/>
            <a:ext cx="300667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Additionally…</a:t>
            </a:r>
          </a:p>
          <a:p>
            <a:r>
              <a:rPr lang="en-US" b="1" dirty="0" err="1" smtClean="0"/>
              <a:t>ch</a:t>
            </a:r>
            <a:r>
              <a:rPr lang="en-US" b="1" dirty="0" smtClean="0"/>
              <a:t> </a:t>
            </a:r>
            <a:r>
              <a:rPr lang="en-US" sz="1200" i="1" dirty="0" smtClean="0"/>
              <a:t>(direct challenge to previous utterance)</a:t>
            </a:r>
          </a:p>
          <a:p>
            <a:r>
              <a:rPr lang="en-US" b="1" dirty="0" smtClean="0"/>
              <a:t>o</a:t>
            </a:r>
            <a:r>
              <a:rPr lang="en-US" sz="1200" b="1" dirty="0" smtClean="0"/>
              <a:t> </a:t>
            </a:r>
            <a:r>
              <a:rPr lang="en-US" sz="1200" i="1" dirty="0" smtClean="0"/>
              <a:t>(all other moves, backchannels, etc.)</a:t>
            </a:r>
          </a:p>
          <a:p>
            <a:endParaRPr lang="en-US" sz="1200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2491"/>
            <a:ext cx="8825688" cy="39655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1"/>
            <a:ext cx="8811491" cy="6858000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0375" y="1585200"/>
            <a:ext cx="84411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Introducing the Problem of Supporting Productive Discussion for Learning</a:t>
            </a:r>
          </a:p>
          <a:p>
            <a:pPr>
              <a:buFont typeface="Arial"/>
              <a:buChar char="•"/>
            </a:pPr>
            <a:endParaRPr lang="en-US" sz="2800" dirty="0" smtClean="0">
              <a:latin typeface="Helvetica"/>
              <a:cs typeface="Helvetica"/>
            </a:endParaRPr>
          </a:p>
          <a:p>
            <a:pPr>
              <a:buFont typeface="Arial"/>
              <a:buChar char="•"/>
            </a:pP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Discussion of </a:t>
            </a:r>
            <a:r>
              <a:rPr lang="en-US" sz="2800" dirty="0" err="1" smtClean="0">
                <a:latin typeface="Helvetica"/>
                <a:cs typeface="Helvetica"/>
              </a:rPr>
              <a:t>Soufl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é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Font typeface="Arial"/>
              <a:buChar char="•"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Transactivity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Font typeface="Arial"/>
              <a:buChar char="•"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Engagement</a:t>
            </a:r>
          </a:p>
          <a:p>
            <a:pPr lvl="1">
              <a:buFont typeface="Arial"/>
              <a:buChar char="•"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Authoritativeness</a:t>
            </a:r>
          </a:p>
          <a:p>
            <a:pPr lvl="1">
              <a:buFont typeface="Arial"/>
              <a:buChar char="•"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Arial"/>
              <a:buChar char="•"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Outline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02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Negotiation Framework</a:t>
            </a:r>
            <a:br>
              <a:rPr lang="en-US" sz="4000" dirty="0" smtClean="0"/>
            </a:br>
            <a:r>
              <a:rPr lang="en-US" sz="2000" dirty="0" smtClean="0"/>
              <a:t>(Martin &amp; Rose, 2003)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 rot="18900000">
            <a:off x="1281049" y="2100788"/>
            <a:ext cx="321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or Sink?</a:t>
            </a:r>
          </a:p>
          <a:p>
            <a:pPr algn="ctr"/>
            <a:r>
              <a:rPr lang="en-US" dirty="0" smtClean="0"/>
              <a:t>Primary             Secondary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700000">
            <a:off x="4189078" y="2073913"/>
            <a:ext cx="313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 of Content?</a:t>
            </a:r>
          </a:p>
          <a:p>
            <a:pPr algn="ctr"/>
            <a:r>
              <a:rPr lang="en-US" dirty="0" smtClean="0"/>
              <a:t>Knowledge               Action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2700000">
            <a:off x="2680899" y="2239541"/>
            <a:ext cx="3276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0"/>
            <a:endCxn id="20" idx="2"/>
          </p:cNvCxnSpPr>
          <p:nvPr/>
        </p:nvCxnSpPr>
        <p:spPr>
          <a:xfrm flipH="1"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1"/>
            <a:endCxn id="20" idx="3"/>
          </p:cNvCxnSpPr>
          <p:nvPr/>
        </p:nvCxnSpPr>
        <p:spPr>
          <a:xfrm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1905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K2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requesting knowledge, information, opinions, or facts</a:t>
            </a:r>
          </a:p>
          <a:p>
            <a:pPr algn="ctr"/>
            <a:endParaRPr lang="en-US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57400" y="31242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K1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giving knowledge, information, opinions, or facts</a:t>
            </a:r>
          </a:p>
          <a:p>
            <a:pPr algn="ctr"/>
            <a:endParaRPr lang="en-US" sz="2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00926" y="3048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A</a:t>
            </a:r>
            <a:r>
              <a:rPr lang="en-US" sz="2600" b="1" dirty="0" smtClean="0"/>
              <a:t>2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Instructing, suggesting, or requesting non-verbal action</a:t>
            </a:r>
          </a:p>
          <a:p>
            <a:pPr algn="ctr"/>
            <a:endParaRPr lang="en-US" sz="2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09148" y="426845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</a:t>
            </a:r>
            <a:r>
              <a:rPr lang="en-US" sz="2600" b="1" dirty="0"/>
              <a:t>1</a:t>
            </a:r>
            <a:endParaRPr lang="en-US" sz="2600" b="1" dirty="0" smtClean="0"/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Narrating or performing your own non-verbal action</a:t>
            </a:r>
          </a:p>
          <a:p>
            <a:pPr algn="ctr"/>
            <a:endParaRPr lang="en-US" sz="26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rot="18900000">
            <a:off x="1281049" y="2100788"/>
            <a:ext cx="321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Source or Sink?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Primary             Secondary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700000">
            <a:off x="4189078" y="2073913"/>
            <a:ext cx="313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 of Content?</a:t>
            </a:r>
          </a:p>
          <a:p>
            <a:pPr algn="ctr"/>
            <a:r>
              <a:rPr lang="en-US" dirty="0" smtClean="0"/>
              <a:t>Knowledge               Action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2700000">
            <a:off x="2680899" y="2239541"/>
            <a:ext cx="3276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0"/>
            <a:endCxn id="20" idx="2"/>
          </p:cNvCxnSpPr>
          <p:nvPr/>
        </p:nvCxnSpPr>
        <p:spPr>
          <a:xfrm flipH="1"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1"/>
            <a:endCxn id="20" idx="3"/>
          </p:cNvCxnSpPr>
          <p:nvPr/>
        </p:nvCxnSpPr>
        <p:spPr>
          <a:xfrm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1905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K</a:t>
            </a:r>
            <a:r>
              <a:rPr lang="en-US" sz="2600" b="1" dirty="0" smtClean="0">
                <a:solidFill>
                  <a:srgbClr val="BFBFBF"/>
                </a:solidFill>
              </a:rPr>
              <a:t>2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>
                <a:solidFill>
                  <a:srgbClr val="BFBFBF"/>
                </a:solidFill>
              </a:rPr>
              <a:t>requesting knowledge, information, opinions, or facts</a:t>
            </a:r>
          </a:p>
          <a:p>
            <a:pPr algn="ctr"/>
            <a:endParaRPr lang="en-US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57400" y="31242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K</a:t>
            </a:r>
            <a:r>
              <a:rPr lang="en-US" sz="2600" b="1" dirty="0" smtClean="0">
                <a:solidFill>
                  <a:srgbClr val="BFBFBF"/>
                </a:solidFill>
              </a:rPr>
              <a:t>1</a:t>
            </a:r>
          </a:p>
          <a:p>
            <a:pPr algn="ctr"/>
            <a:endParaRPr lang="en-US" sz="1200" i="1" dirty="0" smtClean="0">
              <a:solidFill>
                <a:srgbClr val="BFBFBF"/>
              </a:solidFill>
            </a:endParaRPr>
          </a:p>
          <a:p>
            <a:pPr algn="ctr"/>
            <a:r>
              <a:rPr lang="en-US" sz="1200" i="1" dirty="0" smtClean="0">
                <a:solidFill>
                  <a:srgbClr val="BFBFBF"/>
                </a:solidFill>
              </a:rPr>
              <a:t>giving knowledge, information, opinions, or facts</a:t>
            </a:r>
          </a:p>
          <a:p>
            <a:pPr algn="ctr"/>
            <a:endParaRPr lang="en-US" sz="2600" b="1" dirty="0">
              <a:solidFill>
                <a:srgbClr val="BFBFB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00926" y="3048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A</a:t>
            </a:r>
            <a:r>
              <a:rPr lang="en-US" sz="2600" b="1" dirty="0" smtClean="0">
                <a:solidFill>
                  <a:srgbClr val="BFBFBF"/>
                </a:solidFill>
              </a:rPr>
              <a:t>2</a:t>
            </a:r>
          </a:p>
          <a:p>
            <a:pPr algn="ctr"/>
            <a:endParaRPr lang="en-US" sz="1200" i="1" dirty="0" smtClean="0">
              <a:solidFill>
                <a:srgbClr val="BFBFBF"/>
              </a:solidFill>
            </a:endParaRPr>
          </a:p>
          <a:p>
            <a:pPr algn="ctr"/>
            <a:r>
              <a:rPr lang="en-US" sz="1200" i="1" dirty="0" smtClean="0">
                <a:solidFill>
                  <a:srgbClr val="BFBFBF"/>
                </a:solidFill>
              </a:rPr>
              <a:t>Instructing, suggesting, or requesting non-verbal action</a:t>
            </a:r>
          </a:p>
          <a:p>
            <a:pPr algn="ctr"/>
            <a:endParaRPr lang="en-US" sz="2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09148" y="426845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</a:t>
            </a:r>
            <a:r>
              <a:rPr lang="en-US" sz="2600" b="1" dirty="0">
                <a:solidFill>
                  <a:srgbClr val="BFBFBF"/>
                </a:solidFill>
              </a:rPr>
              <a:t>1</a:t>
            </a:r>
            <a:endParaRPr lang="en-US" sz="2600" b="1" dirty="0" smtClean="0">
              <a:solidFill>
                <a:srgbClr val="BFBFBF"/>
              </a:solidFill>
            </a:endParaRPr>
          </a:p>
          <a:p>
            <a:pPr algn="ctr"/>
            <a:endParaRPr lang="en-US" sz="1200" i="1" dirty="0" smtClean="0">
              <a:solidFill>
                <a:srgbClr val="BFBFBF"/>
              </a:solidFill>
            </a:endParaRPr>
          </a:p>
          <a:p>
            <a:pPr algn="ctr"/>
            <a:r>
              <a:rPr lang="en-US" sz="1200" i="1" dirty="0" smtClean="0">
                <a:solidFill>
                  <a:srgbClr val="BFBFBF"/>
                </a:solidFill>
              </a:rPr>
              <a:t>Narrating or performing your own non-verbal action</a:t>
            </a:r>
          </a:p>
          <a:p>
            <a:pPr algn="ctr"/>
            <a:endParaRPr lang="en-US" sz="2600" b="1" dirty="0">
              <a:solidFill>
                <a:srgbClr val="BFBFB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Title 7"/>
          <p:cNvSpPr txBox="1">
            <a:spLocks/>
          </p:cNvSpPr>
          <p:nvPr/>
        </p:nvSpPr>
        <p:spPr>
          <a:xfrm>
            <a:off x="152400" y="457200"/>
            <a:ext cx="8686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The Negotiation Framework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(Martin &amp; Rose, 2003)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81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rot="18900000">
            <a:off x="1281049" y="2100788"/>
            <a:ext cx="321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or Sink?</a:t>
            </a:r>
          </a:p>
          <a:p>
            <a:pPr algn="ctr"/>
            <a:r>
              <a:rPr lang="en-US" dirty="0" smtClean="0"/>
              <a:t>Primary             Secondary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700000">
            <a:off x="4189078" y="2073913"/>
            <a:ext cx="313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FBFBF"/>
                </a:solidFill>
              </a:rPr>
              <a:t>Type of Content?</a:t>
            </a:r>
          </a:p>
          <a:p>
            <a:pPr algn="ctr"/>
            <a:r>
              <a:rPr lang="en-US" dirty="0" smtClean="0">
                <a:solidFill>
                  <a:srgbClr val="BFBFBF"/>
                </a:solidFill>
              </a:rPr>
              <a:t>Knowledge               Action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2700000">
            <a:off x="2680899" y="2239541"/>
            <a:ext cx="3276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0"/>
            <a:endCxn id="20" idx="2"/>
          </p:cNvCxnSpPr>
          <p:nvPr/>
        </p:nvCxnSpPr>
        <p:spPr>
          <a:xfrm flipH="1"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1"/>
            <a:endCxn id="20" idx="3"/>
          </p:cNvCxnSpPr>
          <p:nvPr/>
        </p:nvCxnSpPr>
        <p:spPr>
          <a:xfrm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1905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BFBFBF"/>
                </a:solidFill>
              </a:rPr>
              <a:t>K</a:t>
            </a:r>
            <a:r>
              <a:rPr lang="en-US" sz="2600" b="1" dirty="0" smtClean="0"/>
              <a:t>2</a:t>
            </a:r>
          </a:p>
          <a:p>
            <a:pPr algn="ctr"/>
            <a:endParaRPr lang="en-US" sz="1200" i="1" dirty="0" smtClean="0">
              <a:solidFill>
                <a:srgbClr val="BFBFBF"/>
              </a:solidFill>
            </a:endParaRPr>
          </a:p>
          <a:p>
            <a:pPr algn="ctr"/>
            <a:r>
              <a:rPr lang="en-US" sz="1200" i="1" dirty="0" smtClean="0">
                <a:solidFill>
                  <a:srgbClr val="BFBFBF"/>
                </a:solidFill>
              </a:rPr>
              <a:t>requesting knowledge, information, opinions, or facts</a:t>
            </a:r>
          </a:p>
          <a:p>
            <a:pPr algn="ctr"/>
            <a:endParaRPr lang="en-US" sz="2600" b="1" dirty="0">
              <a:solidFill>
                <a:srgbClr val="BFBFB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0" y="31242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BFBFBF"/>
                </a:solidFill>
              </a:rPr>
              <a:t>K</a:t>
            </a:r>
            <a:r>
              <a:rPr lang="en-US" sz="2600" b="1" dirty="0" smtClean="0"/>
              <a:t>1</a:t>
            </a:r>
            <a:endParaRPr lang="en-US" sz="2600" b="1" dirty="0" smtClean="0">
              <a:solidFill>
                <a:srgbClr val="BFBFBF"/>
              </a:solidFill>
            </a:endParaRPr>
          </a:p>
          <a:p>
            <a:pPr algn="ctr"/>
            <a:endParaRPr lang="en-US" sz="1200" i="1" dirty="0" smtClean="0">
              <a:solidFill>
                <a:srgbClr val="BFBFBF"/>
              </a:solidFill>
            </a:endParaRPr>
          </a:p>
          <a:p>
            <a:pPr algn="ctr"/>
            <a:r>
              <a:rPr lang="en-US" sz="1200" i="1" dirty="0" smtClean="0">
                <a:solidFill>
                  <a:srgbClr val="BFBFBF"/>
                </a:solidFill>
              </a:rPr>
              <a:t>giving knowledge, information, opinions, or facts</a:t>
            </a:r>
          </a:p>
          <a:p>
            <a:pPr algn="ctr"/>
            <a:endParaRPr lang="en-US" sz="2600" b="1" dirty="0">
              <a:solidFill>
                <a:srgbClr val="BFBFB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00926" y="3048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BFBFBF"/>
                </a:solidFill>
              </a:rPr>
              <a:t>A</a:t>
            </a:r>
            <a:r>
              <a:rPr lang="en-US" sz="2600" b="1" dirty="0" smtClean="0"/>
              <a:t>2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>
                <a:solidFill>
                  <a:srgbClr val="BFBFBF"/>
                </a:solidFill>
              </a:rPr>
              <a:t>Instructing, suggesting, or requesting non-verbal action</a:t>
            </a:r>
          </a:p>
          <a:p>
            <a:pPr algn="ctr"/>
            <a:endParaRPr lang="en-US" sz="2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09148" y="426845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BFBFBF"/>
                </a:solidFill>
              </a:rPr>
              <a:t>A</a:t>
            </a:r>
            <a:r>
              <a:rPr lang="en-US" sz="2600" b="1" dirty="0"/>
              <a:t>1</a:t>
            </a:r>
            <a:endParaRPr lang="en-US" sz="2600" b="1" dirty="0" smtClean="0"/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>
                <a:solidFill>
                  <a:srgbClr val="BFBFBF"/>
                </a:solidFill>
              </a:rPr>
              <a:t>Narrating or performing your own non-verbal action</a:t>
            </a:r>
          </a:p>
          <a:p>
            <a:pPr algn="ctr"/>
            <a:endParaRPr lang="en-US" sz="2600" b="1" dirty="0">
              <a:solidFill>
                <a:srgbClr val="BFBFBF"/>
              </a:solidFill>
            </a:endParaRPr>
          </a:p>
        </p:txBody>
      </p:sp>
      <p:sp>
        <p:nvSpPr>
          <p:cNvPr id="16" name="Title 7"/>
          <p:cNvSpPr txBox="1">
            <a:spLocks/>
          </p:cNvSpPr>
          <p:nvPr/>
        </p:nvSpPr>
        <p:spPr>
          <a:xfrm>
            <a:off x="152400" y="457200"/>
            <a:ext cx="8686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The Negotiation Framework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(Martin &amp; Rose, 2003)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78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Negotiation Framework</a:t>
            </a:r>
            <a:br>
              <a:rPr lang="en-US" sz="4000" dirty="0" smtClean="0"/>
            </a:br>
            <a:r>
              <a:rPr lang="en-US" sz="2000" dirty="0" smtClean="0"/>
              <a:t>(Martin &amp; Rose, 2003)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 rot="18900000">
            <a:off x="1281049" y="2100788"/>
            <a:ext cx="321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or Sink?</a:t>
            </a:r>
          </a:p>
          <a:p>
            <a:pPr algn="ctr"/>
            <a:r>
              <a:rPr lang="en-US" dirty="0" smtClean="0"/>
              <a:t>Primary             Secondary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700000">
            <a:off x="4189078" y="2073913"/>
            <a:ext cx="313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 of Content?</a:t>
            </a:r>
          </a:p>
          <a:p>
            <a:pPr algn="ctr"/>
            <a:r>
              <a:rPr lang="en-US" dirty="0" smtClean="0"/>
              <a:t>Knowledge               Action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2700000">
            <a:off x="2680899" y="2239541"/>
            <a:ext cx="3276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0"/>
            <a:endCxn id="20" idx="2"/>
          </p:cNvCxnSpPr>
          <p:nvPr/>
        </p:nvCxnSpPr>
        <p:spPr>
          <a:xfrm flipH="1"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1"/>
            <a:endCxn id="20" idx="3"/>
          </p:cNvCxnSpPr>
          <p:nvPr/>
        </p:nvCxnSpPr>
        <p:spPr>
          <a:xfrm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1905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K2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requesting knowledge, information, opinions, or facts</a:t>
            </a:r>
          </a:p>
          <a:p>
            <a:pPr algn="ctr"/>
            <a:endParaRPr lang="en-US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57400" y="31242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K1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giving knowledge, information, opinions, or facts</a:t>
            </a:r>
          </a:p>
          <a:p>
            <a:pPr algn="ctr"/>
            <a:endParaRPr lang="en-US" sz="2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00926" y="3048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A</a:t>
            </a:r>
            <a:r>
              <a:rPr lang="en-US" sz="2600" b="1" dirty="0" smtClean="0"/>
              <a:t>2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Instructing, suggesting, or requesting non-verbal action</a:t>
            </a:r>
          </a:p>
          <a:p>
            <a:pPr algn="ctr"/>
            <a:endParaRPr lang="en-US" sz="2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09148" y="426845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</a:t>
            </a:r>
            <a:r>
              <a:rPr lang="en-US" sz="2600" b="1" dirty="0"/>
              <a:t>1</a:t>
            </a:r>
            <a:endParaRPr lang="en-US" sz="2600" b="1" dirty="0" smtClean="0"/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Narrating or performing your own non-verbal action</a:t>
            </a:r>
          </a:p>
          <a:p>
            <a:pPr algn="ctr"/>
            <a:endParaRPr lang="en-US" sz="2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5445204"/>
            <a:ext cx="300667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Additionally…</a:t>
            </a:r>
          </a:p>
          <a:p>
            <a:r>
              <a:rPr lang="en-US" b="1" dirty="0" err="1" smtClean="0"/>
              <a:t>ch</a:t>
            </a:r>
            <a:r>
              <a:rPr lang="en-US" b="1" dirty="0" smtClean="0"/>
              <a:t> </a:t>
            </a:r>
            <a:r>
              <a:rPr lang="en-US" sz="1200" i="1" dirty="0" smtClean="0"/>
              <a:t>(direct challenge to previous utterance)</a:t>
            </a:r>
          </a:p>
          <a:p>
            <a:r>
              <a:rPr lang="en-US" b="1" dirty="0" smtClean="0"/>
              <a:t>o</a:t>
            </a:r>
            <a:r>
              <a:rPr lang="en-US" sz="1200" b="1" dirty="0" smtClean="0"/>
              <a:t> </a:t>
            </a:r>
            <a:r>
              <a:rPr lang="en-US" sz="1200" i="1" dirty="0" smtClean="0"/>
              <a:t>(all other moves, backchannels, etc.)</a:t>
            </a:r>
          </a:p>
          <a:p>
            <a:endParaRPr lang="en-US" sz="1200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Negotiation Framework</a:t>
            </a:r>
            <a:br>
              <a:rPr lang="en-US" sz="4000" dirty="0" smtClean="0"/>
            </a:br>
            <a:r>
              <a:rPr lang="en-US" sz="2000" dirty="0" smtClean="0"/>
              <a:t>(Martin &amp; Rose, 2003)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 rot="18900000">
            <a:off x="1281049" y="2100788"/>
            <a:ext cx="321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or Sink?</a:t>
            </a:r>
          </a:p>
          <a:p>
            <a:pPr algn="ctr"/>
            <a:r>
              <a:rPr lang="en-US" dirty="0" smtClean="0"/>
              <a:t>Primary             Secondary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700000">
            <a:off x="4189078" y="2073913"/>
            <a:ext cx="313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 of Content?</a:t>
            </a:r>
          </a:p>
          <a:p>
            <a:pPr algn="ctr"/>
            <a:r>
              <a:rPr lang="en-US" dirty="0" smtClean="0"/>
              <a:t>Knowledge               Action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2700000">
            <a:off x="2680899" y="2239541"/>
            <a:ext cx="3276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0"/>
            <a:endCxn id="20" idx="2"/>
          </p:cNvCxnSpPr>
          <p:nvPr/>
        </p:nvCxnSpPr>
        <p:spPr>
          <a:xfrm flipH="1"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1"/>
            <a:endCxn id="20" idx="3"/>
          </p:cNvCxnSpPr>
          <p:nvPr/>
        </p:nvCxnSpPr>
        <p:spPr>
          <a:xfrm>
            <a:off x="3160746" y="2719388"/>
            <a:ext cx="2316906" cy="231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1905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K2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requesting knowledge, information, opinions, or facts</a:t>
            </a:r>
          </a:p>
          <a:p>
            <a:pPr algn="ctr"/>
            <a:endParaRPr lang="en-US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57400" y="31242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K1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giving knowledge, information, opinions, or facts</a:t>
            </a:r>
          </a:p>
          <a:p>
            <a:pPr algn="ctr"/>
            <a:endParaRPr lang="en-US" sz="2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00926" y="304800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A</a:t>
            </a:r>
            <a:r>
              <a:rPr lang="en-US" sz="2600" b="1" dirty="0" smtClean="0"/>
              <a:t>2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Instructing, suggesting, or requesting non-verbal action</a:t>
            </a:r>
          </a:p>
          <a:p>
            <a:pPr algn="ctr"/>
            <a:endParaRPr lang="en-US" sz="2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09148" y="4268450"/>
            <a:ext cx="22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</a:t>
            </a:r>
            <a:r>
              <a:rPr lang="en-US" sz="2600" b="1" dirty="0"/>
              <a:t>1</a:t>
            </a:r>
            <a:endParaRPr lang="en-US" sz="2600" b="1" dirty="0" smtClean="0"/>
          </a:p>
          <a:p>
            <a:pPr algn="ctr"/>
            <a:endParaRPr lang="en-US" sz="1200" i="1" dirty="0" smtClean="0"/>
          </a:p>
          <a:p>
            <a:pPr algn="ctr"/>
            <a:r>
              <a:rPr lang="en-US" sz="1200" i="1" dirty="0" smtClean="0"/>
              <a:t>Narrating or performing your own non-verbal action</a:t>
            </a:r>
          </a:p>
          <a:p>
            <a:pPr algn="ctr"/>
            <a:endParaRPr lang="en-US" sz="2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5445204"/>
            <a:ext cx="300667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Additionally…</a:t>
            </a:r>
          </a:p>
          <a:p>
            <a:r>
              <a:rPr lang="en-US" b="1" dirty="0" err="1" smtClean="0"/>
              <a:t>ch</a:t>
            </a:r>
            <a:r>
              <a:rPr lang="en-US" b="1" dirty="0" smtClean="0"/>
              <a:t> </a:t>
            </a:r>
            <a:r>
              <a:rPr lang="en-US" sz="1200" i="1" dirty="0" smtClean="0"/>
              <a:t>(direct challenge to previous utterance)</a:t>
            </a:r>
          </a:p>
          <a:p>
            <a:r>
              <a:rPr lang="en-US" b="1" dirty="0" smtClean="0"/>
              <a:t>o</a:t>
            </a:r>
            <a:r>
              <a:rPr lang="en-US" sz="1200" b="1" dirty="0" smtClean="0"/>
              <a:t> </a:t>
            </a:r>
            <a:r>
              <a:rPr lang="en-US" sz="1200" i="1" dirty="0" smtClean="0"/>
              <a:t>(all other moves, backchannels, etc.)</a:t>
            </a:r>
          </a:p>
          <a:p>
            <a:endParaRPr lang="en-US" sz="1200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172200" y="5334000"/>
            <a:ext cx="1981200" cy="1219200"/>
            <a:chOff x="5943600" y="4648200"/>
            <a:chExt cx="1981200" cy="1219200"/>
          </a:xfrm>
        </p:grpSpPr>
        <p:sp>
          <p:nvSpPr>
            <p:cNvPr id="15" name="Rectangle 14"/>
            <p:cNvSpPr/>
            <p:nvPr/>
          </p:nvSpPr>
          <p:spPr>
            <a:xfrm>
              <a:off x="5943600" y="4648200"/>
              <a:ext cx="1981200" cy="1219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0800" y="5029200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K1 + A2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43600" y="5486400"/>
              <a:ext cx="18485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K1 + K2 + A1 + A2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4648200"/>
              <a:ext cx="1902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Authoritativeness:</a:t>
              </a:r>
              <a:endParaRPr lang="en-US" i="1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019800" y="54102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7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8" y="2431733"/>
            <a:ext cx="85058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87240" y="1584960"/>
            <a:ext cx="825284" cy="975360"/>
            <a:chOff x="4587240" y="1584960"/>
            <a:chExt cx="825284" cy="975360"/>
          </a:xfrm>
        </p:grpSpPr>
        <p:sp>
          <p:nvSpPr>
            <p:cNvPr id="5" name="TextBox 4"/>
            <p:cNvSpPr txBox="1"/>
            <p:nvPr/>
          </p:nvSpPr>
          <p:spPr>
            <a:xfrm>
              <a:off x="4876800" y="158496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K2?</a:t>
              </a:r>
              <a:endParaRPr lang="en-US" b="1" dirty="0"/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 flipH="1">
              <a:off x="4587240" y="1954292"/>
              <a:ext cx="557422" cy="606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04360" y="1341120"/>
            <a:ext cx="1234440" cy="1676400"/>
            <a:chOff x="4404360" y="1341120"/>
            <a:chExt cx="1234440" cy="1676400"/>
          </a:xfrm>
        </p:grpSpPr>
        <p:sp>
          <p:nvSpPr>
            <p:cNvPr id="9" name="Oval 8"/>
            <p:cNvSpPr/>
            <p:nvPr/>
          </p:nvSpPr>
          <p:spPr>
            <a:xfrm>
              <a:off x="4404360" y="1341120"/>
              <a:ext cx="1234440" cy="1676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7"/>
            </p:cNvCxnSpPr>
            <p:nvPr/>
          </p:nvCxnSpPr>
          <p:spPr>
            <a:xfrm flipH="1">
              <a:off x="4587240" y="1586623"/>
              <a:ext cx="870780" cy="11565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8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8" y="2431733"/>
            <a:ext cx="85058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-30480" y="2377440"/>
            <a:ext cx="5958840" cy="3352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22520" y="200810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Set up!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49680" y="2634734"/>
            <a:ext cx="428322" cy="968574"/>
            <a:chOff x="1249680" y="2634734"/>
            <a:chExt cx="428322" cy="968574"/>
          </a:xfrm>
        </p:grpSpPr>
        <p:sp>
          <p:nvSpPr>
            <p:cNvPr id="6" name="TextBox 5"/>
            <p:cNvSpPr txBox="1"/>
            <p:nvPr/>
          </p:nvSpPr>
          <p:spPr>
            <a:xfrm>
              <a:off x="1249680" y="323397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K1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49680" y="2634734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43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325754"/>
            <a:ext cx="8743331" cy="624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38214" y="325754"/>
            <a:ext cx="750837" cy="6242685"/>
          </a:xfrm>
          <a:prstGeom prst="rect">
            <a:avLst/>
          </a:prstGeom>
          <a:solidFill>
            <a:srgbClr val="7E97AD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123" y="1323832"/>
            <a:ext cx="8529851" cy="245659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710" y="1595192"/>
            <a:ext cx="8407893" cy="540250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100" dirty="0" smtClean="0">
                <a:latin typeface="+mj-lt"/>
              </a:rPr>
              <a:t>Findings</a:t>
            </a:r>
          </a:p>
          <a:p>
            <a:pPr lvl="1"/>
            <a:r>
              <a:rPr lang="en-US" sz="2700" dirty="0">
                <a:latin typeface="+mj-lt"/>
              </a:rPr>
              <a:t>Authoritativeness measures display how students respond to aggressive behavior in groups (</a:t>
            </a:r>
            <a:r>
              <a:rPr lang="en-US" sz="2700" dirty="0" err="1">
                <a:latin typeface="+mj-lt"/>
              </a:rPr>
              <a:t>Howley</a:t>
            </a:r>
            <a:r>
              <a:rPr lang="en-US" sz="2700" dirty="0">
                <a:latin typeface="+mj-lt"/>
              </a:rPr>
              <a:t> et al., in press)</a:t>
            </a:r>
          </a:p>
          <a:p>
            <a:pPr lvl="1"/>
            <a:r>
              <a:rPr lang="en-US" sz="2700" dirty="0">
                <a:latin typeface="+mj-lt"/>
              </a:rPr>
              <a:t>Authoritativeness </a:t>
            </a:r>
            <a:r>
              <a:rPr lang="en-US" sz="2700" dirty="0" smtClean="0">
                <a:latin typeface="+mj-lt"/>
              </a:rPr>
              <a:t>predicts </a:t>
            </a:r>
            <a:r>
              <a:rPr lang="en-US" sz="2700" dirty="0">
                <a:latin typeface="+mj-lt"/>
              </a:rPr>
              <a:t>learning </a:t>
            </a:r>
            <a:r>
              <a:rPr lang="en-US" sz="2700" dirty="0" smtClean="0">
                <a:latin typeface="+mj-lt"/>
              </a:rPr>
              <a:t>(R = .64) and self-efficacy (R = .35) </a:t>
            </a:r>
            <a:r>
              <a:rPr lang="en-US" sz="2700" dirty="0">
                <a:latin typeface="+mj-lt"/>
              </a:rPr>
              <a:t>(</a:t>
            </a:r>
            <a:r>
              <a:rPr lang="en-US" sz="2700" dirty="0" err="1">
                <a:latin typeface="+mj-lt"/>
              </a:rPr>
              <a:t>Howley</a:t>
            </a:r>
            <a:r>
              <a:rPr lang="en-US" sz="2700" dirty="0">
                <a:latin typeface="+mj-lt"/>
              </a:rPr>
              <a:t> et al., 2011</a:t>
            </a:r>
            <a:r>
              <a:rPr lang="en-US" sz="2700" dirty="0" smtClean="0">
                <a:latin typeface="+mj-lt"/>
              </a:rPr>
              <a:t>)</a:t>
            </a:r>
          </a:p>
          <a:p>
            <a:pPr lvl="1"/>
            <a:r>
              <a:rPr lang="en-US" sz="2700" dirty="0">
                <a:latin typeface="+mj-lt"/>
              </a:rPr>
              <a:t>Authoritativeness predicts trust in doctor-patient interactions (R values between .25 and .35) (Mayfield et al., under review</a:t>
            </a:r>
            <a:r>
              <a:rPr lang="en-US" sz="2700" dirty="0" smtClean="0">
                <a:latin typeface="+mj-lt"/>
              </a:rPr>
              <a:t>)</a:t>
            </a:r>
            <a:endParaRPr lang="en-US" sz="27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3100" dirty="0" smtClean="0">
                <a:solidFill>
                  <a:schemeClr val="tx1"/>
                </a:solidFill>
                <a:latin typeface="+mj-lt"/>
              </a:rPr>
              <a:t>Computational Work</a:t>
            </a:r>
          </a:p>
          <a:p>
            <a:pPr lvl="1"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+mj-lt"/>
              </a:rPr>
              <a:t>Detectable in collaborative learning chat logs (R = .86)</a:t>
            </a:r>
          </a:p>
          <a:p>
            <a:pPr lvl="1"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+mj-lt"/>
              </a:rPr>
              <a:t>Detectable in transcribed dyadic discussions in a knowledge sharing task (R = .95) (Mayfield &amp; Ros</a:t>
            </a:r>
            <a:r>
              <a:rPr lang="en-US" sz="2700" dirty="0" smtClean="0">
                <a:solidFill>
                  <a:schemeClr val="tx1"/>
                </a:solidFill>
                <a:latin typeface="+mj-lt"/>
                <a:cs typeface="Calibri"/>
              </a:rPr>
              <a:t>é, 2011)</a:t>
            </a:r>
          </a:p>
          <a:p>
            <a:pPr lvl="1"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+mj-lt"/>
                <a:cs typeface="Calibri"/>
              </a:rPr>
              <a:t>Detectable in transcribed doctor-patient interactions (R = .96) (Mayfield et al., under review)</a:t>
            </a:r>
            <a:endParaRPr lang="tr-TR" sz="2700" dirty="0">
              <a:solidFill>
                <a:schemeClr val="tx1"/>
              </a:solidFill>
              <a:latin typeface="+mj-lt"/>
            </a:endParaRPr>
          </a:p>
          <a:p>
            <a:pPr marL="914400" lvl="3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023" y="282105"/>
            <a:ext cx="7209817" cy="78794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Authoritativeness (Martin &amp; Rose, 2003)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78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731"/>
            <a:ext cx="6837680" cy="30722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1857" y="-46647"/>
            <a:ext cx="3311236" cy="57150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Thank You!</a:t>
            </a:r>
            <a:br>
              <a:rPr lang="en-US" sz="4800" b="1" i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Questions?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731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54419" y="1018558"/>
            <a:ext cx="4830194" cy="583944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End of Fall Semester: Students learn about </a:t>
            </a:r>
            <a:r>
              <a:rPr lang="en-US" sz="2400" dirty="0" err="1" smtClean="0"/>
              <a:t>Rankine</a:t>
            </a:r>
            <a:r>
              <a:rPr lang="en-US" sz="2400" dirty="0" smtClean="0"/>
              <a:t> Cycles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1 Week of lectures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Homework assignment on analysis of </a:t>
            </a:r>
            <a:r>
              <a:rPr lang="en-US" sz="2000" dirty="0" err="1" smtClean="0"/>
              <a:t>Rankine</a:t>
            </a:r>
            <a:r>
              <a:rPr lang="en-US" sz="2000" dirty="0" smtClean="0"/>
              <a:t> Cycles</a:t>
            </a:r>
          </a:p>
          <a:p>
            <a:pPr lvl="2"/>
            <a:r>
              <a:rPr lang="en-US" sz="2000" dirty="0" smtClean="0"/>
              <a:t>Tutorial on using </a:t>
            </a:r>
            <a:r>
              <a:rPr lang="en-US" sz="2000" dirty="0" err="1"/>
              <a:t>CyclePad</a:t>
            </a:r>
            <a:r>
              <a:rPr lang="en-US" sz="2000" dirty="0"/>
              <a:t> </a:t>
            </a:r>
            <a:r>
              <a:rPr lang="en-US" sz="2000" dirty="0" smtClean="0"/>
              <a:t>software package  (Developed at Northwestern University (Forbes et. al. 1999) </a:t>
            </a:r>
          </a:p>
          <a:p>
            <a:pPr lvl="3"/>
            <a:r>
              <a:rPr lang="en-US" sz="2000" dirty="0" smtClean="0"/>
              <a:t>Allows </a:t>
            </a:r>
            <a:r>
              <a:rPr lang="en-US" sz="2000" dirty="0"/>
              <a:t>s</a:t>
            </a:r>
            <a:r>
              <a:rPr lang="en-US" sz="2000" dirty="0" smtClean="0"/>
              <a:t>tudents to construct and analyze a variety of Thermodynamic Cycles)</a:t>
            </a:r>
          </a:p>
          <a:p>
            <a:pPr lvl="3"/>
            <a:r>
              <a:rPr lang="en-US" sz="2000" dirty="0"/>
              <a:t>Instructed on Effects of Changing System Variables (Temperature, Pressure) on System Output (Power, Waste Heat)</a:t>
            </a:r>
          </a:p>
          <a:p>
            <a:pPr lvl="1"/>
            <a:endParaRPr lang="en-US" sz="2400" dirty="0" smtClean="0"/>
          </a:p>
          <a:p>
            <a:pPr lvl="2" eaLnBrk="1" hangingPunct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9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Second-Year Thermodynamics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" y="3995381"/>
            <a:ext cx="4147186" cy="2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12020090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1" y="1109251"/>
            <a:ext cx="3568813" cy="267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3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456337" y="777290"/>
            <a:ext cx="5593192" cy="54229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Learning Goal: </a:t>
            </a:r>
            <a:r>
              <a:rPr lang="en-US" sz="2800" dirty="0" smtClean="0"/>
              <a:t>Encourage students to reflect on interactions between cycle parameters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7412" name="Picture 3" descr="blue-rankine-cy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8" y="320936"/>
            <a:ext cx="2727660" cy="2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0" y="3352800"/>
            <a:ext cx="169386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Collaborative Task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9728" y="2419310"/>
            <a:ext cx="3400759" cy="4284345"/>
            <a:chOff x="-19728" y="2419310"/>
            <a:chExt cx="3400759" cy="4284345"/>
          </a:xfrm>
        </p:grpSpPr>
        <p:sp>
          <p:nvSpPr>
            <p:cNvPr id="14" name="TextBox 13"/>
            <p:cNvSpPr txBox="1"/>
            <p:nvPr/>
          </p:nvSpPr>
          <p:spPr>
            <a:xfrm>
              <a:off x="1350995" y="4486246"/>
              <a:ext cx="8866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Reduction in Steam Quality</a:t>
              </a:r>
              <a:endParaRPr lang="en-US" sz="11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29277" y="4638334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Power</a:t>
              </a:r>
              <a:endParaRPr lang="en-US" sz="11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7739" y="6442045"/>
              <a:ext cx="85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Waste Heat</a:t>
              </a:r>
              <a:endParaRPr lang="en-US" sz="11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555613" y="4766839"/>
              <a:ext cx="3274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809092" y="6196423"/>
              <a:ext cx="0" cy="2796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065486" y="4584544"/>
              <a:ext cx="0" cy="4823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559876" y="3012141"/>
              <a:ext cx="249216" cy="3406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55457" y="2419310"/>
              <a:ext cx="136431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Increasing heat increases power but also waste heat</a:t>
              </a:r>
              <a:endParaRPr 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9728" y="4440977"/>
              <a:ext cx="11857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Increasing pressure increases efficiency</a:t>
              </a:r>
              <a:endParaRPr lang="en-US" sz="11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56213" y="4769139"/>
              <a:ext cx="2055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3456337" y="1708742"/>
            <a:ext cx="5593192" cy="542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/>
          </a:p>
          <a:p>
            <a:r>
              <a:rPr lang="en-US" sz="2800" b="1" dirty="0" smtClean="0"/>
              <a:t>Design Goal: </a:t>
            </a:r>
            <a:r>
              <a:rPr lang="en-US" sz="2800" dirty="0" smtClean="0"/>
              <a:t>Design a power plant based on the </a:t>
            </a:r>
            <a:r>
              <a:rPr lang="en-US" sz="2800" dirty="0" err="1" smtClean="0"/>
              <a:t>Rankine</a:t>
            </a:r>
            <a:r>
              <a:rPr lang="en-US" sz="2800" dirty="0" smtClean="0"/>
              <a:t> Cycle paradigm</a:t>
            </a:r>
          </a:p>
          <a:p>
            <a:r>
              <a:rPr lang="en-US" sz="2800" b="1" dirty="0" smtClean="0"/>
              <a:t>Competing Student Goals:</a:t>
            </a:r>
          </a:p>
          <a:p>
            <a:pPr lvl="1"/>
            <a:r>
              <a:rPr lang="en-US" sz="2000" b="1" i="1" dirty="0" smtClean="0"/>
              <a:t>Power:</a:t>
            </a:r>
            <a:r>
              <a:rPr lang="en-US" sz="2000" dirty="0" smtClean="0"/>
              <a:t> Design a power plant that achieves maximum power output</a:t>
            </a:r>
          </a:p>
          <a:p>
            <a:pPr lvl="2"/>
            <a:r>
              <a:rPr lang="en-US" sz="2000" dirty="0" smtClean="0"/>
              <a:t>Motivated by economic concerns</a:t>
            </a:r>
          </a:p>
          <a:p>
            <a:pPr lvl="1"/>
            <a:r>
              <a:rPr lang="en-US" sz="2000" b="1" i="1" dirty="0" smtClean="0"/>
              <a:t>Green: </a:t>
            </a:r>
            <a:r>
              <a:rPr lang="en-US" sz="2000" dirty="0" smtClean="0"/>
              <a:t>Design a power plant that has the minimum impact on the environment</a:t>
            </a:r>
          </a:p>
          <a:p>
            <a:pPr lvl="2"/>
            <a:r>
              <a:rPr lang="en-US" sz="2000" dirty="0" smtClean="0"/>
              <a:t>Motivated by environmental concerns</a:t>
            </a:r>
          </a:p>
          <a:p>
            <a:pPr lvl="1"/>
            <a:r>
              <a:rPr lang="en-US" sz="2000" dirty="0" smtClean="0"/>
              <a:t>Each pair turns in exactly </a:t>
            </a:r>
            <a:r>
              <a:rPr lang="en-US" sz="2000" b="1" i="1" dirty="0" smtClean="0"/>
              <a:t>one</a:t>
            </a:r>
            <a:r>
              <a:rPr lang="en-US" sz="2000" dirty="0" smtClean="0"/>
              <a:t> design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79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7" y="100013"/>
            <a:ext cx="852487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7576" y="1441525"/>
            <a:ext cx="3829723" cy="22591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7576" y="1688951"/>
            <a:ext cx="3754419" cy="22591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7576" y="537882"/>
            <a:ext cx="5219867" cy="23666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99708" y="3044414"/>
            <a:ext cx="3044414" cy="6777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99708" y="4862456"/>
            <a:ext cx="6099586" cy="4518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99708" y="6250193"/>
            <a:ext cx="6174890" cy="50779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783920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Helvetica"/>
                <a:cs typeface="Helvetica"/>
              </a:rPr>
              <a:t>Soufl</a:t>
            </a:r>
            <a:r>
              <a:rPr lang="en-US" sz="4000" dirty="0" err="1" smtClean="0">
                <a:latin typeface="Calibri"/>
                <a:cs typeface="Calibri"/>
              </a:rPr>
              <a:t>é</a:t>
            </a:r>
            <a:r>
              <a:rPr lang="en-US" sz="4000" dirty="0" smtClean="0">
                <a:latin typeface="Helvetica"/>
                <a:cs typeface="Helvetica"/>
              </a:rPr>
              <a:t> Framework</a:t>
            </a:r>
            <a:br>
              <a:rPr lang="en-US" sz="4000" dirty="0" smtClean="0">
                <a:latin typeface="Helvetica"/>
                <a:cs typeface="Helvetica"/>
              </a:rPr>
            </a:br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Howley</a:t>
            </a:r>
            <a:r>
              <a:rPr lang="en-US" sz="2400" dirty="0" smtClean="0">
                <a:latin typeface="Helvetica"/>
                <a:cs typeface="Helvetica"/>
              </a:rPr>
              <a:t> et al., in press)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>
                <a:latin typeface="Helvetica"/>
                <a:cs typeface="Helvetica"/>
              </a:rPr>
              <a:pPr/>
              <a:t>6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73729" y="3113051"/>
            <a:ext cx="1202060" cy="523220"/>
          </a:xfrm>
          <a:prstGeom prst="roundRect">
            <a:avLst/>
          </a:prstGeom>
          <a:solidFill>
            <a:srgbClr val="FFC000"/>
          </a:solidFill>
          <a:ln>
            <a:solidFill>
              <a:srgbClr val="C95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3729" y="3135969"/>
            <a:ext cx="120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Person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698005" y="3113051"/>
            <a:ext cx="1202060" cy="523220"/>
          </a:xfrm>
          <a:prstGeom prst="roundRect">
            <a:avLst/>
          </a:prstGeom>
          <a:solidFill>
            <a:srgbClr val="FFC000"/>
          </a:solidFill>
          <a:ln>
            <a:solidFill>
              <a:srgbClr val="C95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98005" y="3124753"/>
            <a:ext cx="120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Person</a:t>
            </a:r>
            <a:endParaRPr lang="en-US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75789" y="3490572"/>
            <a:ext cx="42221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75789" y="3272056"/>
            <a:ext cx="42221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2124195" y="3660778"/>
            <a:ext cx="8407893" cy="3725644"/>
          </a:xfrm>
        </p:spPr>
        <p:txBody>
          <a:bodyPr>
            <a:normAutofit/>
          </a:bodyPr>
          <a:lstStyle/>
          <a:p>
            <a:pPr marL="914400" lvl="3" indent="0"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3 Dimensions:</a:t>
            </a:r>
          </a:p>
          <a:p>
            <a:pPr marL="1200150" lvl="3" indent="-285750"/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Transactivity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200150" lvl="3" indent="-285750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Engagement</a:t>
            </a:r>
          </a:p>
          <a:p>
            <a:pPr marL="1200150" lvl="3" indent="-285750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Authoritativeness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228600" y="783920"/>
            <a:ext cx="8686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C000"/>
                </a:solidFill>
                <a:latin typeface="Helvetica"/>
                <a:cs typeface="Helvetica"/>
              </a:rPr>
              <a:t>S</a:t>
            </a:r>
            <a:r>
              <a:rPr lang="en-US" sz="4000" dirty="0" err="1" smtClean="0">
                <a:latin typeface="Helvetica"/>
                <a:cs typeface="Helvetica"/>
              </a:rPr>
              <a:t>ou</a:t>
            </a:r>
            <a:r>
              <a:rPr lang="en-US" sz="4000" dirty="0" err="1" smtClean="0">
                <a:solidFill>
                  <a:srgbClr val="FFC000"/>
                </a:solidFill>
                <a:latin typeface="Helvetica"/>
                <a:cs typeface="Helvetica"/>
              </a:rPr>
              <a:t>fl</a:t>
            </a:r>
            <a:r>
              <a:rPr lang="en-US" sz="4000" dirty="0" err="1" smtClean="0">
                <a:latin typeface="Calibri"/>
                <a:cs typeface="Calibri"/>
              </a:rPr>
              <a:t>é</a:t>
            </a:r>
            <a:r>
              <a:rPr lang="en-US" sz="4000" dirty="0" smtClean="0">
                <a:latin typeface="Helvetica"/>
                <a:cs typeface="Helvetica"/>
              </a:rPr>
              <a:t> Framework</a:t>
            </a:r>
            <a:br>
              <a:rPr lang="en-US" sz="4000" dirty="0" smtClean="0">
                <a:latin typeface="Helvetica"/>
                <a:cs typeface="Helvetica"/>
              </a:rPr>
            </a:br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Howley</a:t>
            </a:r>
            <a:r>
              <a:rPr lang="en-US" sz="2400" dirty="0" smtClean="0">
                <a:latin typeface="Helvetica"/>
                <a:cs typeface="Helvetica"/>
              </a:rPr>
              <a:t> et al., in press)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83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381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Helvetica"/>
                <a:cs typeface="Helvetica"/>
              </a:rPr>
              <a:t>Soufl</a:t>
            </a:r>
            <a:r>
              <a:rPr lang="en-US" sz="4000" dirty="0" err="1" smtClean="0">
                <a:latin typeface="Calibri"/>
                <a:cs typeface="Calibri"/>
              </a:rPr>
              <a:t>é</a:t>
            </a:r>
            <a:r>
              <a:rPr lang="en-US" sz="4000" dirty="0" smtClean="0">
                <a:latin typeface="Helvetica"/>
                <a:cs typeface="Helvetica"/>
              </a:rPr>
              <a:t> Framework</a:t>
            </a:r>
            <a:br>
              <a:rPr lang="en-US" sz="4000" dirty="0" smtClean="0">
                <a:latin typeface="Helvetica"/>
                <a:cs typeface="Helvetica"/>
              </a:rPr>
            </a:br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Howley</a:t>
            </a:r>
            <a:r>
              <a:rPr lang="en-US" sz="2400" dirty="0" smtClean="0">
                <a:latin typeface="Helvetica"/>
                <a:cs typeface="Helvetica"/>
              </a:rPr>
              <a:t> et al., in press)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>
                <a:latin typeface="Helvetica"/>
                <a:cs typeface="Helvetica"/>
              </a:rPr>
              <a:pPr/>
              <a:t>7</a:t>
            </a:fld>
            <a:endParaRPr lang="en-US">
              <a:latin typeface="Helvetica"/>
              <a:cs typeface="Helvetica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303319" y="2121923"/>
            <a:ext cx="4367157" cy="1665163"/>
            <a:chOff x="2303319" y="2121923"/>
            <a:chExt cx="4367157" cy="1665163"/>
          </a:xfrm>
        </p:grpSpPr>
        <p:sp>
          <p:nvSpPr>
            <p:cNvPr id="27" name="Rounded Rectangle 26"/>
            <p:cNvSpPr/>
            <p:nvPr/>
          </p:nvSpPr>
          <p:spPr>
            <a:xfrm>
              <a:off x="2303319" y="2202944"/>
              <a:ext cx="4367157" cy="1584142"/>
            </a:xfrm>
            <a:prstGeom prst="roundRect">
              <a:avLst/>
            </a:prstGeom>
            <a:solidFill>
              <a:srgbClr val="FFFF00">
                <a:alpha val="61961"/>
              </a:srgb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01825" y="2121923"/>
              <a:ext cx="35701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 smtClean="0"/>
                <a:t>Transactive</a:t>
              </a:r>
              <a:r>
                <a:rPr lang="en-US" sz="2800" b="1" dirty="0" smtClean="0"/>
                <a:t> </a:t>
              </a:r>
            </a:p>
            <a:p>
              <a:pPr algn="ctr"/>
              <a:r>
                <a:rPr lang="en-US" sz="2800" b="1" dirty="0" smtClean="0"/>
                <a:t>Knowledge Integration</a:t>
              </a:r>
              <a:endParaRPr lang="en-US" sz="2800" b="1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073729" y="3113051"/>
            <a:ext cx="1202060" cy="523220"/>
          </a:xfrm>
          <a:prstGeom prst="roundRect">
            <a:avLst/>
          </a:prstGeom>
          <a:solidFill>
            <a:srgbClr val="FFC000"/>
          </a:solidFill>
          <a:ln>
            <a:solidFill>
              <a:srgbClr val="C95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3729" y="3135969"/>
            <a:ext cx="120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Person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698005" y="3113051"/>
            <a:ext cx="1202060" cy="523220"/>
          </a:xfrm>
          <a:prstGeom prst="roundRect">
            <a:avLst/>
          </a:prstGeom>
          <a:solidFill>
            <a:srgbClr val="FFC000"/>
          </a:solidFill>
          <a:ln>
            <a:solidFill>
              <a:srgbClr val="C95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98005" y="3124753"/>
            <a:ext cx="120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Person</a:t>
            </a:r>
            <a:endParaRPr lang="en-US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75789" y="3490572"/>
            <a:ext cx="42221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75789" y="3272056"/>
            <a:ext cx="42221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9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609600"/>
            <a:ext cx="9144000" cy="58570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240087" y="4973638"/>
            <a:ext cx="668338" cy="1420812"/>
            <a:chOff x="1329107" y="2763390"/>
            <a:chExt cx="304773" cy="647742"/>
          </a:xfrm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 flipH="1">
              <a:off x="1329107" y="2763390"/>
              <a:ext cx="304773" cy="304819"/>
            </a:xfrm>
            <a:prstGeom prst="ellipse">
              <a:avLst/>
            </a:prstGeom>
            <a:solidFill>
              <a:srgbClr val="C4DFC4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 rot="5400000" flipH="1">
              <a:off x="1310033" y="3087284"/>
              <a:ext cx="342922" cy="304773"/>
            </a:xfrm>
            <a:prstGeom prst="flowChartDelay">
              <a:avLst/>
            </a:prstGeom>
            <a:solidFill>
              <a:srgbClr val="C4DFC4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</a:endParaRP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4095750" y="4973638"/>
            <a:ext cx="668337" cy="1420812"/>
            <a:chOff x="1176707" y="2610990"/>
            <a:chExt cx="304773" cy="647742"/>
          </a:xfrm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 flipH="1">
              <a:off x="1176707" y="2610990"/>
              <a:ext cx="304773" cy="3046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800">
                <a:latin typeface="Calibri" charset="0"/>
                <a:ea typeface="ヒラギノ角ゴ Pro W3" pitchFamily="-107" charset="-128"/>
                <a:cs typeface="ヒラギノ角ゴ Pro W3" pitchFamily="-107" charset="-128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 rot="5400000" flipH="1">
              <a:off x="1157568" y="2934820"/>
              <a:ext cx="343050" cy="304773"/>
            </a:xfrm>
            <a:prstGeom prst="flowChartDelay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800">
                <a:latin typeface="Calibri" charset="0"/>
                <a:ea typeface="ヒラギノ角ゴ Pro W3" pitchFamily="-107" charset="-128"/>
                <a:cs typeface="ヒラギノ角ゴ Pro W3" pitchFamily="-107" charset="-128"/>
              </a:endParaRPr>
            </a:p>
          </p:txBody>
        </p:sp>
      </p:grpSp>
      <p:sp>
        <p:nvSpPr>
          <p:cNvPr id="12" name="Sequential Access Storage 11"/>
          <p:cNvSpPr>
            <a:spLocks noChangeArrowheads="1"/>
          </p:cNvSpPr>
          <p:nvPr/>
        </p:nvSpPr>
        <p:spPr bwMode="auto">
          <a:xfrm>
            <a:off x="420687" y="3995738"/>
            <a:ext cx="2714625" cy="1338262"/>
          </a:xfrm>
          <a:prstGeom prst="flowChartMagneticTape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3" name="Sequential Access Storage 12"/>
          <p:cNvSpPr>
            <a:spLocks noChangeArrowheads="1"/>
          </p:cNvSpPr>
          <p:nvPr/>
        </p:nvSpPr>
        <p:spPr bwMode="auto">
          <a:xfrm flipH="1">
            <a:off x="4787900" y="3581400"/>
            <a:ext cx="4127500" cy="1719263"/>
          </a:xfrm>
          <a:prstGeom prst="flowChartMagneticTape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52540" y="1912608"/>
            <a:ext cx="9067660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36538" indent="-2365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Definition of </a:t>
            </a:r>
            <a:r>
              <a:rPr lang="en-US" sz="3200" dirty="0" err="1" smtClean="0"/>
              <a:t>Transactivity</a:t>
            </a:r>
            <a:endParaRPr lang="en-US" sz="3200" dirty="0"/>
          </a:p>
          <a:p>
            <a:pPr marL="693738" lvl="1" indent="-2365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building on an idea expressed earlier in a conversation </a:t>
            </a:r>
          </a:p>
          <a:p>
            <a:pPr marL="693738" lvl="1" indent="-2365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using a reasoning statement</a:t>
            </a:r>
            <a:endParaRPr lang="en-US" sz="3200" dirty="0"/>
          </a:p>
          <a:p>
            <a:pPr marL="236538" indent="-236538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23741" y="4181317"/>
            <a:ext cx="1995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We don't want </a:t>
            </a:r>
            <a:r>
              <a:rPr lang="en-US" sz="1600" dirty="0" err="1" smtClean="0"/>
              <a:t>tmax</a:t>
            </a:r>
            <a:r>
              <a:rPr lang="en-US" sz="1600" dirty="0" smtClean="0"/>
              <a:t> to </a:t>
            </a:r>
            <a:r>
              <a:rPr lang="en-US" sz="1600" dirty="0"/>
              <a:t>be at 570 both for the material </a:t>
            </a:r>
            <a:r>
              <a:rPr lang="en-US" sz="1600" dirty="0" smtClean="0"/>
              <a:t>and [the Environment]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486400" y="3931170"/>
            <a:ext cx="2874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well, for power and efficiency, we want a high </a:t>
            </a:r>
            <a:r>
              <a:rPr lang="en-US" sz="1600" dirty="0" err="1"/>
              <a:t>tmax</a:t>
            </a:r>
            <a:r>
              <a:rPr lang="en-US" sz="1600" dirty="0"/>
              <a:t>, but environmentally, we want a lower one.</a:t>
            </a:r>
          </a:p>
        </p:txBody>
      </p:sp>
    </p:spTree>
    <p:extLst>
      <p:ext uri="{BB962C8B-B14F-4D97-AF65-F5344CB8AC3E}">
        <p14:creationId xmlns:p14="http://schemas.microsoft.com/office/powerpoint/2010/main" val="15260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746760"/>
            <a:ext cx="7001902" cy="543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32396</TotalTime>
  <Words>1188</Words>
  <Application>Microsoft Office PowerPoint</Application>
  <PresentationFormat>On-screen Show (4:3)</PresentationFormat>
  <Paragraphs>288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Composite</vt:lpstr>
      <vt:lpstr>PowerPoint Presentation</vt:lpstr>
      <vt:lpstr>PowerPoint Presentation</vt:lpstr>
      <vt:lpstr>Second-Year Thermodynamics</vt:lpstr>
      <vt:lpstr>PowerPoint Presentation</vt:lpstr>
      <vt:lpstr>PowerPoint Presentation</vt:lpstr>
      <vt:lpstr>Souflé Framework (Howley et al., in press)</vt:lpstr>
      <vt:lpstr>Souflé Framework (Howley et al., in press)</vt:lpstr>
      <vt:lpstr>i</vt:lpstr>
      <vt:lpstr>PowerPoint Presentation</vt:lpstr>
      <vt:lpstr>PowerPoint Presentation</vt:lpstr>
      <vt:lpstr>PowerPoint Presentation</vt:lpstr>
      <vt:lpstr>Transactivity (Berkowitz &amp; Gibbs, 1983)</vt:lpstr>
      <vt:lpstr>Souflé Framework (Howley et al., in press)</vt:lpstr>
      <vt:lpstr>Engagement (Martin &amp; White, 2005, p117)</vt:lpstr>
      <vt:lpstr>PowerPoint Presentation</vt:lpstr>
      <vt:lpstr>Engagement (Martin &amp; White, 2005)</vt:lpstr>
      <vt:lpstr>Souflé Framework (Howley et al., in press)</vt:lpstr>
      <vt:lpstr>Analysis of Authoritativess      </vt:lpstr>
      <vt:lpstr>The Negotiation Framework (Martin &amp; Rose, 2003)</vt:lpstr>
      <vt:lpstr>The Negotiation Framework (Martin &amp; Rose, 2003)</vt:lpstr>
      <vt:lpstr>PowerPoint Presentation</vt:lpstr>
      <vt:lpstr>PowerPoint Presentation</vt:lpstr>
      <vt:lpstr>The Negotiation Framework (Martin &amp; Rose, 2003)</vt:lpstr>
      <vt:lpstr>The Negotiation Framework (Martin &amp; Rose, 2003)</vt:lpstr>
      <vt:lpstr>PowerPoint Presentation</vt:lpstr>
      <vt:lpstr>PowerPoint Presentation</vt:lpstr>
      <vt:lpstr>PowerPoint Presentation</vt:lpstr>
      <vt:lpstr>Authoritativeness (Martin &amp; Rose, 2003)</vt:lpstr>
      <vt:lpstr>Thank You!   Questions?</vt:lpstr>
    </vt:vector>
  </TitlesOfParts>
  <Company>Computing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Authority in Dialogue  with an Integer Linear Programming Constrained Model</dc:title>
  <dc:creator>emayfiel</dc:creator>
  <cp:lastModifiedBy>Carolyn Rose</cp:lastModifiedBy>
  <cp:revision>599</cp:revision>
  <dcterms:created xsi:type="dcterms:W3CDTF">2012-10-09T15:26:02Z</dcterms:created>
  <dcterms:modified xsi:type="dcterms:W3CDTF">2013-07-03T05:25:11Z</dcterms:modified>
</cp:coreProperties>
</file>