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tags/tag12.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tags/tag13.xml" ContentType="application/vnd.openxmlformats-officedocument.presentationml.tags+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8"/>
  </p:notesMasterIdLst>
  <p:handoutMasterIdLst>
    <p:handoutMasterId r:id="rId129"/>
  </p:handoutMasterIdLst>
  <p:sldIdLst>
    <p:sldId id="603" r:id="rId2"/>
    <p:sldId id="852" r:id="rId3"/>
    <p:sldId id="730" r:id="rId4"/>
    <p:sldId id="856" r:id="rId5"/>
    <p:sldId id="857" r:id="rId6"/>
    <p:sldId id="745" r:id="rId7"/>
    <p:sldId id="855" r:id="rId8"/>
    <p:sldId id="841" r:id="rId9"/>
    <p:sldId id="776" r:id="rId10"/>
    <p:sldId id="736" r:id="rId11"/>
    <p:sldId id="731" r:id="rId12"/>
    <p:sldId id="732" r:id="rId13"/>
    <p:sldId id="733" r:id="rId14"/>
    <p:sldId id="838" r:id="rId15"/>
    <p:sldId id="780" r:id="rId16"/>
    <p:sldId id="769" r:id="rId17"/>
    <p:sldId id="770" r:id="rId18"/>
    <p:sldId id="777" r:id="rId19"/>
    <p:sldId id="737" r:id="rId20"/>
    <p:sldId id="758" r:id="rId21"/>
    <p:sldId id="739" r:id="rId22"/>
    <p:sldId id="740" r:id="rId23"/>
    <p:sldId id="779" r:id="rId24"/>
    <p:sldId id="760" r:id="rId25"/>
    <p:sldId id="761" r:id="rId26"/>
    <p:sldId id="741" r:id="rId27"/>
    <p:sldId id="762" r:id="rId28"/>
    <p:sldId id="763" r:id="rId29"/>
    <p:sldId id="756" r:id="rId30"/>
    <p:sldId id="858" r:id="rId31"/>
    <p:sldId id="703" r:id="rId32"/>
    <p:sldId id="729" r:id="rId33"/>
    <p:sldId id="697" r:id="rId34"/>
    <p:sldId id="698" r:id="rId35"/>
    <p:sldId id="699" r:id="rId36"/>
    <p:sldId id="752" r:id="rId37"/>
    <p:sldId id="859" r:id="rId38"/>
    <p:sldId id="772" r:id="rId39"/>
    <p:sldId id="724" r:id="rId40"/>
    <p:sldId id="725" r:id="rId41"/>
    <p:sldId id="778" r:id="rId42"/>
    <p:sldId id="755" r:id="rId43"/>
    <p:sldId id="743" r:id="rId44"/>
    <p:sldId id="764" r:id="rId45"/>
    <p:sldId id="744" r:id="rId46"/>
    <p:sldId id="765" r:id="rId47"/>
    <p:sldId id="782" r:id="rId48"/>
    <p:sldId id="820" r:id="rId49"/>
    <p:sldId id="781" r:id="rId50"/>
    <p:sldId id="766" r:id="rId51"/>
    <p:sldId id="767" r:id="rId52"/>
    <p:sldId id="768" r:id="rId53"/>
    <p:sldId id="774" r:id="rId54"/>
    <p:sldId id="775" r:id="rId55"/>
    <p:sldId id="842" r:id="rId56"/>
    <p:sldId id="804" r:id="rId57"/>
    <p:sldId id="805" r:id="rId58"/>
    <p:sldId id="701" r:id="rId59"/>
    <p:sldId id="387" r:id="rId60"/>
    <p:sldId id="605" r:id="rId61"/>
    <p:sldId id="606" r:id="rId62"/>
    <p:sldId id="783" r:id="rId63"/>
    <p:sldId id="704" r:id="rId64"/>
    <p:sldId id="706" r:id="rId65"/>
    <p:sldId id="806" r:id="rId66"/>
    <p:sldId id="700" r:id="rId67"/>
    <p:sldId id="709" r:id="rId68"/>
    <p:sldId id="861" r:id="rId69"/>
    <p:sldId id="862" r:id="rId70"/>
    <p:sldId id="863" r:id="rId71"/>
    <p:sldId id="864" r:id="rId72"/>
    <p:sldId id="860" r:id="rId73"/>
    <p:sldId id="787" r:id="rId74"/>
    <p:sldId id="803" r:id="rId75"/>
    <p:sldId id="788" r:id="rId76"/>
    <p:sldId id="789" r:id="rId77"/>
    <p:sldId id="790" r:id="rId78"/>
    <p:sldId id="849" r:id="rId79"/>
    <p:sldId id="792" r:id="rId80"/>
    <p:sldId id="793" r:id="rId81"/>
    <p:sldId id="794" r:id="rId82"/>
    <p:sldId id="795" r:id="rId83"/>
    <p:sldId id="796" r:id="rId84"/>
    <p:sldId id="797" r:id="rId85"/>
    <p:sldId id="798" r:id="rId86"/>
    <p:sldId id="799" r:id="rId87"/>
    <p:sldId id="800" r:id="rId88"/>
    <p:sldId id="839" r:id="rId89"/>
    <p:sldId id="813" r:id="rId90"/>
    <p:sldId id="814" r:id="rId91"/>
    <p:sldId id="815" r:id="rId92"/>
    <p:sldId id="816" r:id="rId93"/>
    <p:sldId id="817" r:id="rId94"/>
    <p:sldId id="818" r:id="rId95"/>
    <p:sldId id="819" r:id="rId96"/>
    <p:sldId id="840" r:id="rId97"/>
    <p:sldId id="821" r:id="rId98"/>
    <p:sldId id="822" r:id="rId99"/>
    <p:sldId id="823" r:id="rId100"/>
    <p:sldId id="824" r:id="rId101"/>
    <p:sldId id="825" r:id="rId102"/>
    <p:sldId id="826" r:id="rId103"/>
    <p:sldId id="827" r:id="rId104"/>
    <p:sldId id="828" r:id="rId105"/>
    <p:sldId id="829" r:id="rId106"/>
    <p:sldId id="830" r:id="rId107"/>
    <p:sldId id="831" r:id="rId108"/>
    <p:sldId id="837" r:id="rId109"/>
    <p:sldId id="807" r:id="rId110"/>
    <p:sldId id="808" r:id="rId111"/>
    <p:sldId id="809" r:id="rId112"/>
    <p:sldId id="810" r:id="rId113"/>
    <p:sldId id="811" r:id="rId114"/>
    <p:sldId id="801" r:id="rId115"/>
    <p:sldId id="716" r:id="rId116"/>
    <p:sldId id="721" r:id="rId117"/>
    <p:sldId id="452" r:id="rId118"/>
    <p:sldId id="453" r:id="rId119"/>
    <p:sldId id="454" r:id="rId120"/>
    <p:sldId id="784" r:id="rId121"/>
    <p:sldId id="865" r:id="rId122"/>
    <p:sldId id="866" r:id="rId123"/>
    <p:sldId id="867" r:id="rId124"/>
    <p:sldId id="868" r:id="rId125"/>
    <p:sldId id="869" r:id="rId126"/>
    <p:sldId id="851" r:id="rId127"/>
  </p:sldIdLst>
  <p:sldSz cx="10058400" cy="7772400"/>
  <p:notesSz cx="7315200" cy="9601200"/>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1pPr>
    <a:lvl2pPr marL="457200"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2pPr>
    <a:lvl3pPr marL="914400"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3pPr>
    <a:lvl4pPr marL="1371600"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4pPr>
    <a:lvl5pPr marL="1828800"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5pPr>
    <a:lvl6pPr marL="2286000" algn="l" defTabSz="914400" rtl="0" eaLnBrk="1" latinLnBrk="0" hangingPunct="1">
      <a:defRPr sz="2400" kern="1200">
        <a:solidFill>
          <a:schemeClr val="bg1"/>
        </a:solidFill>
        <a:latin typeface="Times New Roman" pitchFamily="18" charset="0"/>
        <a:ea typeface="宋体" pitchFamily="2" charset="-122"/>
        <a:cs typeface="+mn-cs"/>
      </a:defRPr>
    </a:lvl6pPr>
    <a:lvl7pPr marL="2743200" algn="l" defTabSz="914400" rtl="0" eaLnBrk="1" latinLnBrk="0" hangingPunct="1">
      <a:defRPr sz="2400" kern="1200">
        <a:solidFill>
          <a:schemeClr val="bg1"/>
        </a:solidFill>
        <a:latin typeface="Times New Roman" pitchFamily="18" charset="0"/>
        <a:ea typeface="宋体" pitchFamily="2" charset="-122"/>
        <a:cs typeface="+mn-cs"/>
      </a:defRPr>
    </a:lvl7pPr>
    <a:lvl8pPr marL="3200400" algn="l" defTabSz="914400" rtl="0" eaLnBrk="1" latinLnBrk="0" hangingPunct="1">
      <a:defRPr sz="2400" kern="1200">
        <a:solidFill>
          <a:schemeClr val="bg1"/>
        </a:solidFill>
        <a:latin typeface="Times New Roman" pitchFamily="18" charset="0"/>
        <a:ea typeface="宋体" pitchFamily="2" charset="-122"/>
        <a:cs typeface="+mn-cs"/>
      </a:defRPr>
    </a:lvl8pPr>
    <a:lvl9pPr marL="3657600" algn="l" defTabSz="914400" rtl="0" eaLnBrk="1" latinLnBrk="0" hangingPunct="1">
      <a:defRPr sz="2400" kern="1200">
        <a:solidFill>
          <a:schemeClr val="bg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600"/>
    <a:srgbClr val="0000CC"/>
    <a:srgbClr val="996600"/>
    <a:srgbClr val="777777"/>
    <a:srgbClr val="CC9900"/>
    <a:srgbClr val="FF0000"/>
    <a:srgbClr val="800000"/>
    <a:srgbClr val="3366FF"/>
    <a:srgbClr val="0000FF"/>
    <a:srgbClr val="CC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70" autoAdjust="0"/>
    <p:restoredTop sz="94464" autoAdjust="0"/>
  </p:normalViewPr>
  <p:slideViewPr>
    <p:cSldViewPr>
      <p:cViewPr varScale="1">
        <p:scale>
          <a:sx n="64" d="100"/>
          <a:sy n="64" d="100"/>
        </p:scale>
        <p:origin x="-1032" y="-114"/>
      </p:cViewPr>
      <p:guideLst>
        <p:guide orient="horz" pos="2160"/>
        <p:guide pos="2880"/>
      </p:guideLst>
    </p:cSldViewPr>
  </p:slideViewPr>
  <p:outlineViewPr>
    <p:cViewPr varScale="1">
      <p:scale>
        <a:sx n="170" d="200"/>
        <a:sy n="170" d="200"/>
      </p:scale>
      <p:origin x="0" y="155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749"/>
        <p:guide pos="2033"/>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6</c:v>
                </c:pt>
              </c:numCache>
            </c:numRef>
          </c:val>
        </c:ser>
        <c:axId val="91993216"/>
        <c:axId val="95720192"/>
      </c:barChart>
      <c:catAx>
        <c:axId val="91993216"/>
        <c:scaling>
          <c:orientation val="minMax"/>
        </c:scaling>
        <c:delete val="1"/>
        <c:axPos val="l"/>
        <c:tickLblPos val="none"/>
        <c:crossAx val="95720192"/>
        <c:crosses val="autoZero"/>
        <c:auto val="1"/>
        <c:lblAlgn val="ctr"/>
        <c:lblOffset val="100"/>
      </c:catAx>
      <c:valAx>
        <c:axId val="95720192"/>
        <c:scaling>
          <c:orientation val="minMax"/>
        </c:scaling>
        <c:delete val="1"/>
        <c:axPos val="b"/>
        <c:majorGridlines/>
        <c:numFmt formatCode="General" sourceLinked="1"/>
        <c:tickLblPos val="none"/>
        <c:crossAx val="91993216"/>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cat>
            <c:strRef>
              <c:f>Sheet1!$A$2:$A$4</c:f>
              <c:strCache>
                <c:ptCount val="3"/>
                <c:pt idx="0">
                  <c:v>Category 1</c:v>
                </c:pt>
                <c:pt idx="1">
                  <c:v>Category 2</c:v>
                </c:pt>
                <c:pt idx="2">
                  <c:v>Category 3</c:v>
                </c:pt>
              </c:strCache>
            </c:strRef>
          </c:cat>
          <c:val>
            <c:numRef>
              <c:f>Sheet1!$B$2:$B$4</c:f>
              <c:numCache>
                <c:formatCode>General</c:formatCode>
                <c:ptCount val="3"/>
                <c:pt idx="0">
                  <c:v>8</c:v>
                </c:pt>
                <c:pt idx="1">
                  <c:v>3</c:v>
                </c:pt>
                <c:pt idx="2">
                  <c:v>2</c:v>
                </c:pt>
              </c:numCache>
            </c:numRef>
          </c:val>
        </c:ser>
        <c:axId val="96068352"/>
        <c:axId val="96324608"/>
      </c:barChart>
      <c:catAx>
        <c:axId val="96068352"/>
        <c:scaling>
          <c:orientation val="minMax"/>
        </c:scaling>
        <c:delete val="1"/>
        <c:axPos val="l"/>
        <c:tickLblPos val="none"/>
        <c:crossAx val="96324608"/>
        <c:crosses val="autoZero"/>
        <c:auto val="1"/>
        <c:lblAlgn val="ctr"/>
        <c:lblOffset val="100"/>
      </c:catAx>
      <c:valAx>
        <c:axId val="96324608"/>
        <c:scaling>
          <c:orientation val="minMax"/>
        </c:scaling>
        <c:delete val="1"/>
        <c:axPos val="b"/>
        <c:majorGridlines/>
        <c:numFmt formatCode="General" sourceLinked="1"/>
        <c:tickLblPos val="none"/>
        <c:crossAx val="96068352"/>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cat>
            <c:strRef>
              <c:f>Sheet1!$A$2:$A$4</c:f>
              <c:strCache>
                <c:ptCount val="3"/>
                <c:pt idx="0">
                  <c:v>Category 1</c:v>
                </c:pt>
                <c:pt idx="1">
                  <c:v>Category 2</c:v>
                </c:pt>
                <c:pt idx="2">
                  <c:v>Category 3</c:v>
                </c:pt>
              </c:strCache>
            </c:strRef>
          </c:cat>
          <c:val>
            <c:numRef>
              <c:f>Sheet1!$B$2:$B$4</c:f>
              <c:numCache>
                <c:formatCode>General</c:formatCode>
                <c:ptCount val="3"/>
                <c:pt idx="0">
                  <c:v>4.3</c:v>
                </c:pt>
                <c:pt idx="1">
                  <c:v>6</c:v>
                </c:pt>
                <c:pt idx="2">
                  <c:v>3.5</c:v>
                </c:pt>
              </c:numCache>
            </c:numRef>
          </c:val>
        </c:ser>
        <c:axId val="96557312"/>
        <c:axId val="96589312"/>
      </c:barChart>
      <c:catAx>
        <c:axId val="96557312"/>
        <c:scaling>
          <c:orientation val="minMax"/>
        </c:scaling>
        <c:delete val="1"/>
        <c:axPos val="l"/>
        <c:tickLblPos val="none"/>
        <c:crossAx val="96589312"/>
        <c:crosses val="autoZero"/>
        <c:auto val="1"/>
        <c:lblAlgn val="ctr"/>
        <c:lblOffset val="100"/>
      </c:catAx>
      <c:valAx>
        <c:axId val="96589312"/>
        <c:scaling>
          <c:orientation val="minMax"/>
        </c:scaling>
        <c:delete val="1"/>
        <c:axPos val="b"/>
        <c:majorGridlines/>
        <c:numFmt formatCode="General" sourceLinked="1"/>
        <c:tickLblPos val="none"/>
        <c:crossAx val="96557312"/>
        <c:crosses val="autoZero"/>
        <c:crossBetween val="between"/>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Sheet1!$D$5</c:f>
              <c:strCache>
                <c:ptCount val="1"/>
                <c:pt idx="0">
                  <c:v>1</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Sheet1!$E$5:$K$5</c:f>
              <c:numCache>
                <c:formatCode>General</c:formatCode>
                <c:ptCount val="7"/>
                <c:pt idx="0">
                  <c:v>3</c:v>
                </c:pt>
                <c:pt idx="1">
                  <c:v>1</c:v>
                </c:pt>
                <c:pt idx="2">
                  <c:v>4</c:v>
                </c:pt>
                <c:pt idx="3">
                  <c:v>3</c:v>
                </c:pt>
                <c:pt idx="4">
                  <c:v>4</c:v>
                </c:pt>
                <c:pt idx="5">
                  <c:v>7</c:v>
                </c:pt>
                <c:pt idx="6">
                  <c:v>5</c:v>
                </c:pt>
              </c:numCache>
            </c:numRef>
          </c:val>
        </c:ser>
        <c:ser>
          <c:idx val="1"/>
          <c:order val="1"/>
          <c:tx>
            <c:strRef>
              <c:f>Sheet1!$D$6</c:f>
              <c:strCache>
                <c:ptCount val="1"/>
                <c:pt idx="0">
                  <c:v>2</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Sheet1!$E$6:$K$6</c:f>
              <c:numCache>
                <c:formatCode>General</c:formatCode>
                <c:ptCount val="7"/>
                <c:pt idx="0">
                  <c:v>6</c:v>
                </c:pt>
                <c:pt idx="1">
                  <c:v>3</c:v>
                </c:pt>
                <c:pt idx="2">
                  <c:v>11</c:v>
                </c:pt>
                <c:pt idx="3">
                  <c:v>9</c:v>
                </c:pt>
                <c:pt idx="4">
                  <c:v>8</c:v>
                </c:pt>
                <c:pt idx="5">
                  <c:v>13</c:v>
                </c:pt>
                <c:pt idx="6">
                  <c:v>9</c:v>
                </c:pt>
              </c:numCache>
            </c:numRef>
          </c:val>
        </c:ser>
        <c:ser>
          <c:idx val="2"/>
          <c:order val="2"/>
          <c:tx>
            <c:strRef>
              <c:f>Sheet1!$D$7</c:f>
              <c:strCache>
                <c:ptCount val="1"/>
                <c:pt idx="0">
                  <c:v>3</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Sheet1!$E$7:$K$7</c:f>
              <c:numCache>
                <c:formatCode>General</c:formatCode>
                <c:ptCount val="7"/>
                <c:pt idx="0">
                  <c:v>9</c:v>
                </c:pt>
                <c:pt idx="1">
                  <c:v>7</c:v>
                </c:pt>
                <c:pt idx="2">
                  <c:v>11</c:v>
                </c:pt>
                <c:pt idx="3">
                  <c:v>16</c:v>
                </c:pt>
                <c:pt idx="4">
                  <c:v>17</c:v>
                </c:pt>
                <c:pt idx="5">
                  <c:v>12</c:v>
                </c:pt>
                <c:pt idx="6">
                  <c:v>11</c:v>
                </c:pt>
              </c:numCache>
            </c:numRef>
          </c:val>
        </c:ser>
        <c:ser>
          <c:idx val="3"/>
          <c:order val="3"/>
          <c:tx>
            <c:strRef>
              <c:f>Sheet1!$D$8</c:f>
              <c:strCache>
                <c:ptCount val="1"/>
                <c:pt idx="0">
                  <c:v>4</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Sheet1!$E$8:$K$8</c:f>
              <c:numCache>
                <c:formatCode>General</c:formatCode>
                <c:ptCount val="7"/>
                <c:pt idx="0">
                  <c:v>5</c:v>
                </c:pt>
                <c:pt idx="1">
                  <c:v>8</c:v>
                </c:pt>
                <c:pt idx="2">
                  <c:v>5</c:v>
                </c:pt>
                <c:pt idx="3">
                  <c:v>12</c:v>
                </c:pt>
                <c:pt idx="4">
                  <c:v>13</c:v>
                </c:pt>
                <c:pt idx="5">
                  <c:v>8</c:v>
                </c:pt>
                <c:pt idx="6">
                  <c:v>7</c:v>
                </c:pt>
              </c:numCache>
            </c:numRef>
          </c:val>
        </c:ser>
        <c:ser>
          <c:idx val="4"/>
          <c:order val="4"/>
          <c:tx>
            <c:strRef>
              <c:f>Sheet1!$D$9</c:f>
              <c:strCache>
                <c:ptCount val="1"/>
                <c:pt idx="0">
                  <c:v>5</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Sheet1!$E$9:$K$9</c:f>
              <c:numCache>
                <c:formatCode>General</c:formatCode>
                <c:ptCount val="7"/>
                <c:pt idx="0">
                  <c:v>2</c:v>
                </c:pt>
                <c:pt idx="1">
                  <c:v>3</c:v>
                </c:pt>
                <c:pt idx="2">
                  <c:v>4</c:v>
                </c:pt>
                <c:pt idx="3">
                  <c:v>7</c:v>
                </c:pt>
                <c:pt idx="4">
                  <c:v>5</c:v>
                </c:pt>
                <c:pt idx="5">
                  <c:v>8</c:v>
                </c:pt>
                <c:pt idx="6">
                  <c:v>6</c:v>
                </c:pt>
              </c:numCache>
            </c:numRef>
          </c:val>
        </c:ser>
        <c:ser>
          <c:idx val="5"/>
          <c:order val="5"/>
          <c:tx>
            <c:strRef>
              <c:f>Sheet1!$D$10</c:f>
              <c:strCache>
                <c:ptCount val="1"/>
                <c:pt idx="0">
                  <c:v>6</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Sheet1!$E$10:$K$10</c:f>
              <c:numCache>
                <c:formatCode>General</c:formatCode>
                <c:ptCount val="7"/>
                <c:pt idx="0">
                  <c:v>4</c:v>
                </c:pt>
                <c:pt idx="1">
                  <c:v>5</c:v>
                </c:pt>
                <c:pt idx="2">
                  <c:v>1</c:v>
                </c:pt>
                <c:pt idx="3">
                  <c:v>4</c:v>
                </c:pt>
                <c:pt idx="4">
                  <c:v>6</c:v>
                </c:pt>
                <c:pt idx="5">
                  <c:v>4</c:v>
                </c:pt>
                <c:pt idx="6">
                  <c:v>1</c:v>
                </c:pt>
              </c:numCache>
            </c:numRef>
          </c:val>
        </c:ser>
        <c:ser>
          <c:idx val="6"/>
          <c:order val="6"/>
          <c:tx>
            <c:strRef>
              <c:f>Sheet1!$D$11</c:f>
              <c:strCache>
                <c:ptCount val="1"/>
                <c:pt idx="0">
                  <c:v>7</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Sheet1!$E$11:$K$11</c:f>
              <c:numCache>
                <c:formatCode>General</c:formatCode>
                <c:ptCount val="7"/>
                <c:pt idx="0">
                  <c:v>1</c:v>
                </c:pt>
                <c:pt idx="1">
                  <c:v>2</c:v>
                </c:pt>
                <c:pt idx="2">
                  <c:v>1</c:v>
                </c:pt>
                <c:pt idx="3">
                  <c:v>2</c:v>
                </c:pt>
                <c:pt idx="4">
                  <c:v>2</c:v>
                </c:pt>
                <c:pt idx="5">
                  <c:v>4</c:v>
                </c:pt>
                <c:pt idx="6">
                  <c:v>1</c:v>
                </c:pt>
              </c:numCache>
            </c:numRef>
          </c:val>
        </c:ser>
        <c:ser>
          <c:idx val="7"/>
          <c:order val="7"/>
          <c:tx>
            <c:strRef>
              <c:f>Sheet1!$D$12</c:f>
              <c:strCache>
                <c:ptCount val="1"/>
                <c:pt idx="0">
                  <c:v>8</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Sheet1!$E$12:$K$12</c:f>
              <c:numCache>
                <c:formatCode>General</c:formatCode>
                <c:ptCount val="7"/>
                <c:pt idx="0">
                  <c:v>6</c:v>
                </c:pt>
                <c:pt idx="1">
                  <c:v>2</c:v>
                </c:pt>
                <c:pt idx="2">
                  <c:v>7</c:v>
                </c:pt>
                <c:pt idx="3">
                  <c:v>6</c:v>
                </c:pt>
                <c:pt idx="4">
                  <c:v>10</c:v>
                </c:pt>
                <c:pt idx="5">
                  <c:v>5</c:v>
                </c:pt>
                <c:pt idx="6">
                  <c:v>8</c:v>
                </c:pt>
              </c:numCache>
            </c:numRef>
          </c:val>
        </c:ser>
        <c:ser>
          <c:idx val="8"/>
          <c:order val="8"/>
          <c:tx>
            <c:strRef>
              <c:f>Sheet1!$D$13</c:f>
              <c:strCache>
                <c:ptCount val="1"/>
                <c:pt idx="0">
                  <c:v>9</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Sheet1!$E$13:$K$13</c:f>
              <c:numCache>
                <c:formatCode>General</c:formatCode>
                <c:ptCount val="7"/>
                <c:pt idx="0">
                  <c:v>14</c:v>
                </c:pt>
                <c:pt idx="1">
                  <c:v>7</c:v>
                </c:pt>
                <c:pt idx="2">
                  <c:v>13</c:v>
                </c:pt>
                <c:pt idx="3">
                  <c:v>15</c:v>
                </c:pt>
                <c:pt idx="4">
                  <c:v>24</c:v>
                </c:pt>
                <c:pt idx="5">
                  <c:v>9</c:v>
                </c:pt>
                <c:pt idx="6">
                  <c:v>9</c:v>
                </c:pt>
              </c:numCache>
            </c:numRef>
          </c:val>
        </c:ser>
        <c:ser>
          <c:idx val="9"/>
          <c:order val="9"/>
          <c:tx>
            <c:strRef>
              <c:f>Sheet1!$D$14</c:f>
              <c:strCache>
                <c:ptCount val="1"/>
                <c:pt idx="0">
                  <c:v>10</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Sheet1!$E$14:$K$14</c:f>
              <c:numCache>
                <c:formatCode>General</c:formatCode>
                <c:ptCount val="7"/>
                <c:pt idx="0">
                  <c:v>12</c:v>
                </c:pt>
                <c:pt idx="1">
                  <c:v>5</c:v>
                </c:pt>
                <c:pt idx="2">
                  <c:v>13</c:v>
                </c:pt>
                <c:pt idx="3">
                  <c:v>12</c:v>
                </c:pt>
                <c:pt idx="4">
                  <c:v>21</c:v>
                </c:pt>
                <c:pt idx="5">
                  <c:v>9</c:v>
                </c:pt>
                <c:pt idx="6">
                  <c:v>9</c:v>
                </c:pt>
              </c:numCache>
            </c:numRef>
          </c:val>
        </c:ser>
        <c:ser>
          <c:idx val="10"/>
          <c:order val="10"/>
          <c:tx>
            <c:strRef>
              <c:f>Sheet1!$D$15</c:f>
              <c:strCache>
                <c:ptCount val="1"/>
                <c:pt idx="0">
                  <c:v>11</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Sheet1!$E$15:$K$15</c:f>
              <c:numCache>
                <c:formatCode>General</c:formatCode>
                <c:ptCount val="7"/>
                <c:pt idx="0">
                  <c:v>9</c:v>
                </c:pt>
                <c:pt idx="1">
                  <c:v>4</c:v>
                </c:pt>
                <c:pt idx="2">
                  <c:v>9</c:v>
                </c:pt>
                <c:pt idx="3">
                  <c:v>9</c:v>
                </c:pt>
                <c:pt idx="4">
                  <c:v>15</c:v>
                </c:pt>
                <c:pt idx="5">
                  <c:v>9</c:v>
                </c:pt>
                <c:pt idx="6">
                  <c:v>5</c:v>
                </c:pt>
              </c:numCache>
            </c:numRef>
          </c:val>
        </c:ser>
        <c:ser>
          <c:idx val="11"/>
          <c:order val="11"/>
          <c:tx>
            <c:strRef>
              <c:f>Sheet1!$D$16</c:f>
              <c:strCache>
                <c:ptCount val="1"/>
                <c:pt idx="0">
                  <c:v>12</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Sheet1!$E$16:$K$16</c:f>
              <c:numCache>
                <c:formatCode>General</c:formatCode>
                <c:ptCount val="7"/>
                <c:pt idx="0">
                  <c:v>13</c:v>
                </c:pt>
                <c:pt idx="1">
                  <c:v>6</c:v>
                </c:pt>
                <c:pt idx="2">
                  <c:v>14</c:v>
                </c:pt>
                <c:pt idx="3">
                  <c:v>13</c:v>
                </c:pt>
                <c:pt idx="4">
                  <c:v>20</c:v>
                </c:pt>
                <c:pt idx="5">
                  <c:v>9</c:v>
                </c:pt>
                <c:pt idx="6">
                  <c:v>9</c:v>
                </c:pt>
              </c:numCache>
            </c:numRef>
          </c:val>
        </c:ser>
        <c:ser>
          <c:idx val="12"/>
          <c:order val="12"/>
          <c:tx>
            <c:strRef>
              <c:f>Sheet1!$D$17</c:f>
              <c:strCache>
                <c:ptCount val="1"/>
                <c:pt idx="0">
                  <c:v>13</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Sheet1!$E$17:$K$17</c:f>
              <c:numCache>
                <c:formatCode>General</c:formatCode>
                <c:ptCount val="7"/>
                <c:pt idx="0">
                  <c:v>6</c:v>
                </c:pt>
                <c:pt idx="1">
                  <c:v>2</c:v>
                </c:pt>
                <c:pt idx="2">
                  <c:v>8</c:v>
                </c:pt>
                <c:pt idx="3">
                  <c:v>8</c:v>
                </c:pt>
                <c:pt idx="4">
                  <c:v>15</c:v>
                </c:pt>
                <c:pt idx="5">
                  <c:v>5</c:v>
                </c:pt>
                <c:pt idx="6">
                  <c:v>6</c:v>
                </c:pt>
              </c:numCache>
            </c:numRef>
          </c:val>
        </c:ser>
        <c:marker val="1"/>
        <c:axId val="48547328"/>
        <c:axId val="48548864"/>
      </c:lineChart>
      <c:catAx>
        <c:axId val="48547328"/>
        <c:scaling>
          <c:orientation val="minMax"/>
        </c:scaling>
        <c:axPos val="b"/>
        <c:numFmt formatCode="General" sourceLinked="1"/>
        <c:tickLblPos val="nextTo"/>
        <c:crossAx val="48548864"/>
        <c:crosses val="autoZero"/>
        <c:auto val="1"/>
        <c:lblAlgn val="ctr"/>
        <c:lblOffset val="100"/>
      </c:catAx>
      <c:valAx>
        <c:axId val="48548864"/>
        <c:scaling>
          <c:orientation val="minMax"/>
        </c:scaling>
        <c:axPos val="l"/>
        <c:majorGridlines/>
        <c:title>
          <c:tx>
            <c:rich>
              <a:bodyPr rot="-5400000" vert="horz"/>
              <a:lstStyle/>
              <a:p>
                <a:pPr>
                  <a:defRPr/>
                </a:pPr>
                <a:r>
                  <a:rPr lang="en-US"/>
                  <a:t>Count</a:t>
                </a:r>
              </a:p>
            </c:rich>
          </c:tx>
          <c:layout>
            <c:manualLayout>
              <c:xMode val="edge"/>
              <c:yMode val="edge"/>
              <c:x val="3.1803540756109867E-2"/>
              <c:y val="0.35813648293963452"/>
            </c:manualLayout>
          </c:layout>
        </c:title>
        <c:numFmt formatCode="General" sourceLinked="1"/>
        <c:tickLblPos val="none"/>
        <c:crossAx val="48547328"/>
        <c:crosses val="autoZero"/>
        <c:crossBetween val="between"/>
      </c:valAx>
    </c:plotArea>
    <c:plotVisOnly val="1"/>
    <c:dispBlanksAs val="gap"/>
  </c:chart>
  <c:spPr>
    <a:solidFill>
      <a:srgbClr val="FFFFFF"/>
    </a:solidFill>
    <a:ln w="3175"/>
  </c:spPr>
  <c:txPr>
    <a:bodyPr/>
    <a:lstStyle/>
    <a:p>
      <a:pPr>
        <a:defRPr sz="1400">
          <a:latin typeface="Times New Roman" pitchFamily="18" charset="0"/>
          <a:cs typeface="Times New Roman" pitchFamily="18"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Sheet1!$D$23</c:f>
              <c:strCache>
                <c:ptCount val="1"/>
                <c:pt idx="0">
                  <c:v>1</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Sheet1!$E$23:$K$23</c:f>
              <c:numCache>
                <c:formatCode>General</c:formatCode>
                <c:ptCount val="7"/>
                <c:pt idx="0">
                  <c:v>116</c:v>
                </c:pt>
                <c:pt idx="1">
                  <c:v>116</c:v>
                </c:pt>
                <c:pt idx="2">
                  <c:v>117</c:v>
                </c:pt>
                <c:pt idx="3">
                  <c:v>112</c:v>
                </c:pt>
                <c:pt idx="4">
                  <c:v>114</c:v>
                </c:pt>
                <c:pt idx="5">
                  <c:v>119</c:v>
                </c:pt>
                <c:pt idx="6">
                  <c:v>114</c:v>
                </c:pt>
              </c:numCache>
            </c:numRef>
          </c:val>
        </c:ser>
        <c:ser>
          <c:idx val="1"/>
          <c:order val="1"/>
          <c:tx>
            <c:strRef>
              <c:f>Sheet1!$D$24</c:f>
              <c:strCache>
                <c:ptCount val="1"/>
                <c:pt idx="0">
                  <c:v>2</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Sheet1!$E$24:$K$24</c:f>
              <c:numCache>
                <c:formatCode>General</c:formatCode>
                <c:ptCount val="7"/>
                <c:pt idx="0">
                  <c:v>52</c:v>
                </c:pt>
                <c:pt idx="1">
                  <c:v>53</c:v>
                </c:pt>
                <c:pt idx="2">
                  <c:v>59</c:v>
                </c:pt>
                <c:pt idx="3">
                  <c:v>47</c:v>
                </c:pt>
                <c:pt idx="4">
                  <c:v>62</c:v>
                </c:pt>
                <c:pt idx="5">
                  <c:v>58</c:v>
                </c:pt>
                <c:pt idx="6">
                  <c:v>57</c:v>
                </c:pt>
              </c:numCache>
            </c:numRef>
          </c:val>
        </c:ser>
        <c:ser>
          <c:idx val="2"/>
          <c:order val="2"/>
          <c:tx>
            <c:strRef>
              <c:f>Sheet1!$D$25</c:f>
              <c:strCache>
                <c:ptCount val="1"/>
                <c:pt idx="0">
                  <c:v>3</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Sheet1!$E$25:$K$25</c:f>
              <c:numCache>
                <c:formatCode>General</c:formatCode>
                <c:ptCount val="7"/>
                <c:pt idx="0">
                  <c:v>4</c:v>
                </c:pt>
                <c:pt idx="1">
                  <c:v>4</c:v>
                </c:pt>
                <c:pt idx="2">
                  <c:v>2</c:v>
                </c:pt>
                <c:pt idx="3">
                  <c:v>1</c:v>
                </c:pt>
                <c:pt idx="4">
                  <c:v>4</c:v>
                </c:pt>
                <c:pt idx="5">
                  <c:v>1</c:v>
                </c:pt>
                <c:pt idx="6">
                  <c:v>3</c:v>
                </c:pt>
              </c:numCache>
            </c:numRef>
          </c:val>
        </c:ser>
        <c:ser>
          <c:idx val="3"/>
          <c:order val="3"/>
          <c:tx>
            <c:strRef>
              <c:f>Sheet1!$D$26</c:f>
              <c:strCache>
                <c:ptCount val="1"/>
                <c:pt idx="0">
                  <c:v>4</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Sheet1!$E$26:$K$26</c:f>
              <c:numCache>
                <c:formatCode>General</c:formatCode>
                <c:ptCount val="7"/>
                <c:pt idx="0">
                  <c:v>19</c:v>
                </c:pt>
                <c:pt idx="1">
                  <c:v>20</c:v>
                </c:pt>
                <c:pt idx="2">
                  <c:v>23</c:v>
                </c:pt>
                <c:pt idx="3">
                  <c:v>19</c:v>
                </c:pt>
                <c:pt idx="4">
                  <c:v>25</c:v>
                </c:pt>
                <c:pt idx="5">
                  <c:v>22</c:v>
                </c:pt>
                <c:pt idx="6">
                  <c:v>23</c:v>
                </c:pt>
              </c:numCache>
            </c:numRef>
          </c:val>
        </c:ser>
        <c:ser>
          <c:idx val="4"/>
          <c:order val="4"/>
          <c:tx>
            <c:strRef>
              <c:f>Sheet1!$D$27</c:f>
              <c:strCache>
                <c:ptCount val="1"/>
                <c:pt idx="0">
                  <c:v>5</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Sheet1!$E$27:$K$27</c:f>
              <c:numCache>
                <c:formatCode>General</c:formatCode>
                <c:ptCount val="7"/>
                <c:pt idx="0">
                  <c:v>69</c:v>
                </c:pt>
                <c:pt idx="1">
                  <c:v>71</c:v>
                </c:pt>
                <c:pt idx="2">
                  <c:v>62</c:v>
                </c:pt>
                <c:pt idx="3">
                  <c:v>70</c:v>
                </c:pt>
                <c:pt idx="4">
                  <c:v>58</c:v>
                </c:pt>
                <c:pt idx="5">
                  <c:v>64</c:v>
                </c:pt>
                <c:pt idx="6">
                  <c:v>63</c:v>
                </c:pt>
              </c:numCache>
            </c:numRef>
          </c:val>
        </c:ser>
        <c:ser>
          <c:idx val="5"/>
          <c:order val="5"/>
          <c:tx>
            <c:strRef>
              <c:f>Sheet1!$D$28</c:f>
              <c:strCache>
                <c:ptCount val="1"/>
                <c:pt idx="0">
                  <c:v>6</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Sheet1!$E$28:$K$28</c:f>
              <c:numCache>
                <c:formatCode>General</c:formatCode>
                <c:ptCount val="7"/>
                <c:pt idx="0">
                  <c:v>48</c:v>
                </c:pt>
                <c:pt idx="1">
                  <c:v>49</c:v>
                </c:pt>
                <c:pt idx="2">
                  <c:v>48</c:v>
                </c:pt>
                <c:pt idx="3">
                  <c:v>58</c:v>
                </c:pt>
                <c:pt idx="4">
                  <c:v>42</c:v>
                </c:pt>
                <c:pt idx="5">
                  <c:v>44</c:v>
                </c:pt>
                <c:pt idx="6">
                  <c:v>47</c:v>
                </c:pt>
              </c:numCache>
            </c:numRef>
          </c:val>
        </c:ser>
        <c:ser>
          <c:idx val="6"/>
          <c:order val="6"/>
          <c:tx>
            <c:strRef>
              <c:f>Sheet1!$D$29</c:f>
              <c:strCache>
                <c:ptCount val="1"/>
                <c:pt idx="0">
                  <c:v>7</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Sheet1!$E$29:$K$29</c:f>
              <c:numCache>
                <c:formatCode>General</c:formatCode>
                <c:ptCount val="7"/>
                <c:pt idx="0">
                  <c:v>21</c:v>
                </c:pt>
                <c:pt idx="1">
                  <c:v>22</c:v>
                </c:pt>
                <c:pt idx="2">
                  <c:v>16</c:v>
                </c:pt>
                <c:pt idx="3">
                  <c:v>13</c:v>
                </c:pt>
                <c:pt idx="4">
                  <c:v>17</c:v>
                </c:pt>
                <c:pt idx="5">
                  <c:v>22</c:v>
                </c:pt>
                <c:pt idx="6">
                  <c:v>16</c:v>
                </c:pt>
              </c:numCache>
            </c:numRef>
          </c:val>
        </c:ser>
        <c:ser>
          <c:idx val="7"/>
          <c:order val="7"/>
          <c:tx>
            <c:strRef>
              <c:f>Sheet1!$D$30</c:f>
              <c:strCache>
                <c:ptCount val="1"/>
                <c:pt idx="0">
                  <c:v>8</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Sheet1!$E$30:$K$30</c:f>
              <c:numCache>
                <c:formatCode>General</c:formatCode>
                <c:ptCount val="7"/>
                <c:pt idx="0">
                  <c:v>68</c:v>
                </c:pt>
                <c:pt idx="1">
                  <c:v>67</c:v>
                </c:pt>
                <c:pt idx="2">
                  <c:v>62</c:v>
                </c:pt>
                <c:pt idx="3">
                  <c:v>68</c:v>
                </c:pt>
                <c:pt idx="4">
                  <c:v>57</c:v>
                </c:pt>
                <c:pt idx="5">
                  <c:v>64</c:v>
                </c:pt>
                <c:pt idx="6">
                  <c:v>60</c:v>
                </c:pt>
              </c:numCache>
            </c:numRef>
          </c:val>
        </c:ser>
        <c:ser>
          <c:idx val="8"/>
          <c:order val="8"/>
          <c:tx>
            <c:strRef>
              <c:f>Sheet1!$D$31</c:f>
              <c:strCache>
                <c:ptCount val="1"/>
                <c:pt idx="0">
                  <c:v>9</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Sheet1!$E$31:$K$31</c:f>
              <c:numCache>
                <c:formatCode>General</c:formatCode>
                <c:ptCount val="7"/>
                <c:pt idx="0">
                  <c:v>33</c:v>
                </c:pt>
                <c:pt idx="1">
                  <c:v>32</c:v>
                </c:pt>
                <c:pt idx="2">
                  <c:v>29</c:v>
                </c:pt>
                <c:pt idx="3">
                  <c:v>33</c:v>
                </c:pt>
                <c:pt idx="4">
                  <c:v>27</c:v>
                </c:pt>
                <c:pt idx="5">
                  <c:v>30</c:v>
                </c:pt>
                <c:pt idx="6">
                  <c:v>29</c:v>
                </c:pt>
              </c:numCache>
            </c:numRef>
          </c:val>
        </c:ser>
        <c:marker val="1"/>
        <c:axId val="48701440"/>
        <c:axId val="48702976"/>
      </c:lineChart>
      <c:catAx>
        <c:axId val="48701440"/>
        <c:scaling>
          <c:orientation val="minMax"/>
        </c:scaling>
        <c:axPos val="b"/>
        <c:numFmt formatCode="General" sourceLinked="1"/>
        <c:tickLblPos val="nextTo"/>
        <c:crossAx val="48702976"/>
        <c:crosses val="autoZero"/>
        <c:auto val="1"/>
        <c:lblAlgn val="ctr"/>
        <c:lblOffset val="100"/>
      </c:catAx>
      <c:valAx>
        <c:axId val="48702976"/>
        <c:scaling>
          <c:orientation val="minMax"/>
        </c:scaling>
        <c:axPos val="l"/>
        <c:majorGridlines/>
        <c:title>
          <c:tx>
            <c:rich>
              <a:bodyPr rot="-5400000" vert="horz"/>
              <a:lstStyle/>
              <a:p>
                <a:pPr>
                  <a:defRPr/>
                </a:pPr>
                <a:r>
                  <a:rPr lang="en-US"/>
                  <a:t>Count</a:t>
                </a:r>
              </a:p>
            </c:rich>
          </c:tx>
          <c:layout>
            <c:manualLayout>
              <c:xMode val="edge"/>
              <c:yMode val="edge"/>
              <c:x val="2.6709469008681607E-2"/>
              <c:y val="0.38684874826426857"/>
            </c:manualLayout>
          </c:layout>
        </c:title>
        <c:numFmt formatCode="General" sourceLinked="1"/>
        <c:tickLblPos val="none"/>
        <c:spPr>
          <a:solidFill>
            <a:schemeClr val="bg1"/>
          </a:solidFill>
        </c:spPr>
        <c:crossAx val="48701440"/>
        <c:crosses val="autoZero"/>
        <c:crossBetween val="between"/>
      </c:valAx>
    </c:plotArea>
    <c:plotVisOnly val="1"/>
    <c:dispBlanksAs val="gap"/>
  </c:chart>
  <c:spPr>
    <a:solidFill>
      <a:srgbClr val="FFFFFF"/>
    </a:solidFill>
  </c:spPr>
  <c:txPr>
    <a:bodyPr/>
    <a:lstStyle/>
    <a:p>
      <a:pPr>
        <a:defRPr sz="1400">
          <a:latin typeface="Times New Roman" pitchFamily="18" charset="0"/>
          <a:cs typeface="Times New Roman" pitchFamily="18" charset="0"/>
        </a:defRPr>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manualLayout>
          <c:layoutTarget val="inner"/>
          <c:xMode val="edge"/>
          <c:yMode val="edge"/>
          <c:x val="4.401232950078092E-2"/>
          <c:y val="2.2357723577235811E-2"/>
          <c:w val="0.92351652859600553"/>
          <c:h val="0.91204100249664199"/>
        </c:manualLayout>
      </c:layout>
      <c:barChart>
        <c:barDir val="col"/>
        <c:grouping val="clustered"/>
        <c:ser>
          <c:idx val="0"/>
          <c:order val="0"/>
          <c:tx>
            <c:strRef>
              <c:f>'Arrest Data'!$D$6</c:f>
              <c:strCache>
                <c:ptCount val="1"/>
                <c:pt idx="0">
                  <c:v>(pre)4/17/06 to 7/31/07 </c:v>
                </c:pt>
              </c:strCache>
            </c:strRef>
          </c:tx>
          <c:spPr>
            <a:solidFill>
              <a:srgbClr val="92D050"/>
            </a:solidFill>
          </c:spPr>
          <c:cat>
            <c:strRef>
              <c:f>'Arrest Data'!$C$7:$C$10</c:f>
              <c:strCache>
                <c:ptCount val="4"/>
                <c:pt idx="0">
                  <c:v>Firearm Violations</c:v>
                </c:pt>
                <c:pt idx="1">
                  <c:v>Drug Related Offenses</c:v>
                </c:pt>
                <c:pt idx="2">
                  <c:v>Miscellaneous</c:v>
                </c:pt>
                <c:pt idx="3">
                  <c:v>Total</c:v>
                </c:pt>
              </c:strCache>
            </c:strRef>
          </c:cat>
          <c:val>
            <c:numRef>
              <c:f>'Arrest Data'!$D$7:$D$10</c:f>
              <c:numCache>
                <c:formatCode>General</c:formatCode>
                <c:ptCount val="4"/>
                <c:pt idx="0">
                  <c:v>1</c:v>
                </c:pt>
                <c:pt idx="1">
                  <c:v>4</c:v>
                </c:pt>
                <c:pt idx="2">
                  <c:v>6</c:v>
                </c:pt>
                <c:pt idx="3">
                  <c:v>11</c:v>
                </c:pt>
              </c:numCache>
            </c:numRef>
          </c:val>
        </c:ser>
        <c:ser>
          <c:idx val="1"/>
          <c:order val="1"/>
          <c:tx>
            <c:strRef>
              <c:f>'Arrest Data'!$E$6</c:f>
              <c:strCache>
                <c:ptCount val="1"/>
                <c:pt idx="0">
                  <c:v>1/1/08 to 12/31/08</c:v>
                </c:pt>
              </c:strCache>
            </c:strRef>
          </c:tx>
          <c:spPr>
            <a:solidFill>
              <a:srgbClr val="FF0000"/>
            </a:solidFill>
          </c:spPr>
          <c:cat>
            <c:strRef>
              <c:f>'Arrest Data'!$C$7:$C$10</c:f>
              <c:strCache>
                <c:ptCount val="4"/>
                <c:pt idx="0">
                  <c:v>Firearm Violations</c:v>
                </c:pt>
                <c:pt idx="1">
                  <c:v>Drug Related Offenses</c:v>
                </c:pt>
                <c:pt idx="2">
                  <c:v>Miscellaneous</c:v>
                </c:pt>
                <c:pt idx="3">
                  <c:v>Total</c:v>
                </c:pt>
              </c:strCache>
            </c:strRef>
          </c:cat>
          <c:val>
            <c:numRef>
              <c:f>'Arrest Data'!$E$7:$E$10</c:f>
              <c:numCache>
                <c:formatCode>General</c:formatCode>
                <c:ptCount val="4"/>
                <c:pt idx="0">
                  <c:v>3</c:v>
                </c:pt>
                <c:pt idx="1">
                  <c:v>30</c:v>
                </c:pt>
                <c:pt idx="2">
                  <c:v>28</c:v>
                </c:pt>
                <c:pt idx="3">
                  <c:v>61</c:v>
                </c:pt>
              </c:numCache>
            </c:numRef>
          </c:val>
        </c:ser>
        <c:ser>
          <c:idx val="3"/>
          <c:order val="2"/>
          <c:tx>
            <c:strRef>
              <c:f>'Arrest Data'!$F$6</c:f>
              <c:strCache>
                <c:ptCount val="1"/>
                <c:pt idx="0">
                  <c:v>1/1/09 to 12/31/09</c:v>
                </c:pt>
              </c:strCache>
            </c:strRef>
          </c:tx>
          <c:spPr>
            <a:solidFill>
              <a:srgbClr val="002060"/>
            </a:solidFill>
          </c:spPr>
          <c:val>
            <c:numRef>
              <c:f>'Arrest Data'!$F$7:$F$10</c:f>
              <c:numCache>
                <c:formatCode>General</c:formatCode>
                <c:ptCount val="4"/>
                <c:pt idx="0">
                  <c:v>9</c:v>
                </c:pt>
                <c:pt idx="1">
                  <c:v>82</c:v>
                </c:pt>
                <c:pt idx="2">
                  <c:v>35</c:v>
                </c:pt>
                <c:pt idx="3">
                  <c:v>126</c:v>
                </c:pt>
              </c:numCache>
            </c:numRef>
          </c:val>
        </c:ser>
        <c:ser>
          <c:idx val="2"/>
          <c:order val="3"/>
          <c:tx>
            <c:strRef>
              <c:f>'Arrest Data'!$G$6</c:f>
              <c:strCache>
                <c:ptCount val="1"/>
                <c:pt idx="0">
                  <c:v>1/1/10 to 12/31/10</c:v>
                </c:pt>
              </c:strCache>
            </c:strRef>
          </c:tx>
          <c:spPr>
            <a:solidFill>
              <a:srgbClr val="7030A0"/>
            </a:solidFill>
          </c:spPr>
          <c:val>
            <c:numRef>
              <c:f>'Arrest Data'!$G$7:$G$10</c:f>
              <c:numCache>
                <c:formatCode>General</c:formatCode>
                <c:ptCount val="4"/>
                <c:pt idx="0">
                  <c:v>6</c:v>
                </c:pt>
                <c:pt idx="1">
                  <c:v>57</c:v>
                </c:pt>
                <c:pt idx="2">
                  <c:v>28</c:v>
                </c:pt>
                <c:pt idx="3">
                  <c:v>91</c:v>
                </c:pt>
              </c:numCache>
            </c:numRef>
          </c:val>
        </c:ser>
        <c:axId val="48618496"/>
        <c:axId val="48624384"/>
      </c:barChart>
      <c:catAx>
        <c:axId val="48618496"/>
        <c:scaling>
          <c:orientation val="minMax"/>
        </c:scaling>
        <c:axPos val="b"/>
        <c:tickLblPos val="nextTo"/>
        <c:spPr>
          <a:ln w="19050">
            <a:solidFill>
              <a:schemeClr val="tx1"/>
            </a:solidFill>
          </a:ln>
        </c:spPr>
        <c:txPr>
          <a:bodyPr/>
          <a:lstStyle/>
          <a:p>
            <a:pPr>
              <a:defRPr sz="1600"/>
            </a:pPr>
            <a:endParaRPr lang="en-US"/>
          </a:p>
        </c:txPr>
        <c:crossAx val="48624384"/>
        <c:crosses val="autoZero"/>
        <c:auto val="1"/>
        <c:lblAlgn val="ctr"/>
        <c:lblOffset val="100"/>
      </c:catAx>
      <c:valAx>
        <c:axId val="48624384"/>
        <c:scaling>
          <c:orientation val="minMax"/>
        </c:scaling>
        <c:axPos val="l"/>
        <c:numFmt formatCode="General" sourceLinked="1"/>
        <c:tickLblPos val="nextTo"/>
        <c:spPr>
          <a:ln w="19050">
            <a:solidFill>
              <a:schemeClr val="tx1"/>
            </a:solidFill>
          </a:ln>
        </c:spPr>
        <c:txPr>
          <a:bodyPr/>
          <a:lstStyle/>
          <a:p>
            <a:pPr>
              <a:defRPr sz="1600"/>
            </a:pPr>
            <a:endParaRPr lang="en-US"/>
          </a:p>
        </c:txPr>
        <c:crossAx val="48618496"/>
        <c:crosses val="autoZero"/>
        <c:crossBetween val="between"/>
      </c:valAx>
      <c:spPr>
        <a:solidFill>
          <a:schemeClr val="bg1"/>
        </a:solidFill>
      </c:spPr>
    </c:plotArea>
    <c:legend>
      <c:legendPos val="r"/>
      <c:layout>
        <c:manualLayout>
          <c:xMode val="edge"/>
          <c:yMode val="edge"/>
          <c:x val="0.13063792873348487"/>
          <c:y val="2.4469847895519269E-2"/>
          <c:w val="0.29650632931883125"/>
          <c:h val="0.48186383328590215"/>
        </c:manualLayout>
      </c:layout>
      <c:txPr>
        <a:bodyPr/>
        <a:lstStyle/>
        <a:p>
          <a:pPr>
            <a:defRPr sz="1600"/>
          </a:pPr>
          <a:endParaRPr lang="en-US"/>
        </a:p>
      </c:txPr>
    </c:legend>
    <c:plotVisOnly val="1"/>
    <c:dispBlanksAs val="gap"/>
  </c:chart>
  <c:spPr>
    <a:solidFill>
      <a:schemeClr val="bg1"/>
    </a:solidFill>
  </c:spPr>
  <c:externalData r:id="rId1"/>
</c:chartSpace>
</file>

<file path=ppt/drawings/drawing1.xml><?xml version="1.0" encoding="utf-8"?>
<c:userShapes xmlns:c="http://schemas.openxmlformats.org/drawingml/2006/chart">
  <cdr:relSizeAnchor xmlns:cdr="http://schemas.openxmlformats.org/drawingml/2006/chartDrawing">
    <cdr:from>
      <cdr:x>0.2956</cdr:x>
      <cdr:y>0.26837</cdr:y>
    </cdr:from>
    <cdr:to>
      <cdr:x>0.80294</cdr:x>
      <cdr:y>0.37061</cdr:y>
    </cdr:to>
    <cdr:sp macro="" textlink="">
      <cdr:nvSpPr>
        <cdr:cNvPr id="2" name="TextBox 1"/>
        <cdr:cNvSpPr txBox="1"/>
      </cdr:nvSpPr>
      <cdr:spPr>
        <a:xfrm xmlns:a="http://schemas.openxmlformats.org/drawingml/2006/main">
          <a:off x="1343026" y="800100"/>
          <a:ext cx="230505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defTabSz="479425">
              <a:lnSpc>
                <a:spcPct val="118000"/>
              </a:lnSpc>
              <a:buClr>
                <a:srgbClr val="000000"/>
              </a:buClr>
              <a:buSzPct val="100000"/>
              <a:buFont typeface="Times New Roman" pitchFamily="18" charset="0"/>
              <a:buNone/>
              <a:defRPr sz="1300"/>
            </a:lvl1pPr>
          </a:lstStyle>
          <a:p>
            <a:endParaRPr lang="en-US"/>
          </a:p>
        </p:txBody>
      </p:sp>
      <p:sp>
        <p:nvSpPr>
          <p:cNvPr id="3" name="Date Placeholder 2"/>
          <p:cNvSpPr>
            <a:spLocks noGrp="1"/>
          </p:cNvSpPr>
          <p:nvPr>
            <p:ph type="dt" sz="quarter" idx="1"/>
          </p:nvPr>
        </p:nvSpPr>
        <p:spPr bwMode="auto">
          <a:xfrm>
            <a:off x="4143375" y="0"/>
            <a:ext cx="3170238" cy="481013"/>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algn="r" defTabSz="479425">
              <a:lnSpc>
                <a:spcPct val="118000"/>
              </a:lnSpc>
              <a:buClr>
                <a:srgbClr val="000000"/>
              </a:buClr>
              <a:buSzPct val="100000"/>
              <a:buFont typeface="Times New Roman" pitchFamily="18" charset="0"/>
              <a:buNone/>
              <a:defRPr sz="1300"/>
            </a:lvl1pPr>
          </a:lstStyle>
          <a:p>
            <a:fld id="{B2773047-0703-4D3C-90A8-6C3BD8158474}" type="datetimeFigureOut">
              <a:rPr lang="en-US"/>
              <a:pPr/>
              <a:t>1/2/2015</a:t>
            </a:fld>
            <a:endParaRPr lang="en-US"/>
          </a:p>
        </p:txBody>
      </p:sp>
      <p:sp>
        <p:nvSpPr>
          <p:cNvPr id="4" name="Footer Placeholder 3"/>
          <p:cNvSpPr>
            <a:spLocks noGrp="1"/>
          </p:cNvSpPr>
          <p:nvPr>
            <p:ph type="ftr" sz="quarter" idx="2"/>
          </p:nvPr>
        </p:nvSpPr>
        <p:spPr bwMode="auto">
          <a:xfrm>
            <a:off x="0" y="9118600"/>
            <a:ext cx="3170238" cy="481013"/>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defTabSz="479425">
              <a:lnSpc>
                <a:spcPct val="118000"/>
              </a:lnSpc>
              <a:buClr>
                <a:srgbClr val="000000"/>
              </a:buClr>
              <a:buSzPct val="100000"/>
              <a:buFont typeface="Times New Roman" pitchFamily="18" charset="0"/>
              <a:buNone/>
              <a:defRPr sz="1300"/>
            </a:lvl1pPr>
          </a:lstStyle>
          <a:p>
            <a:endParaRPr lang="en-US"/>
          </a:p>
        </p:txBody>
      </p:sp>
      <p:sp>
        <p:nvSpPr>
          <p:cNvPr id="5" name="Slide Number Placeholder 4"/>
          <p:cNvSpPr>
            <a:spLocks noGrp="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algn="r" defTabSz="479425">
              <a:lnSpc>
                <a:spcPct val="118000"/>
              </a:lnSpc>
              <a:buClr>
                <a:srgbClr val="000000"/>
              </a:buClr>
              <a:buSzPct val="100000"/>
              <a:buFont typeface="Times New Roman" pitchFamily="18" charset="0"/>
              <a:buNone/>
              <a:defRPr sz="1300"/>
            </a:lvl1pPr>
          </a:lstStyle>
          <a:p>
            <a:fld id="{FF852A6B-D78D-4677-A148-2343E60909F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315200" cy="9601200"/>
          </a:xfrm>
          <a:prstGeom prst="roundRect">
            <a:avLst>
              <a:gd name="adj" fmla="val 19"/>
            </a:avLst>
          </a:prstGeom>
          <a:solidFill>
            <a:srgbClr val="FFFFFF"/>
          </a:solidFill>
          <a:ln w="9360">
            <a:no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0" name="AutoShape 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1" name="AutoShape 3"/>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2" name="AutoShape 4"/>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3" name="AutoShape 5"/>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4" name="AutoShape 6"/>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5" name="AutoShape 7"/>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6" name="AutoShape 8"/>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7" name="AutoShape 9"/>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8" name="AutoShape 10"/>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9" name="AutoShape 11"/>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60" name="AutoShape 1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61" name="AutoShape 13"/>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62" name="Text Box 14"/>
          <p:cNvSpPr txBox="1">
            <a:spLocks noChangeArrowheads="1"/>
          </p:cNvSpPr>
          <p:nvPr/>
        </p:nvSpPr>
        <p:spPr bwMode="auto">
          <a:xfrm>
            <a:off x="1360488" y="728663"/>
            <a:ext cx="4591050" cy="3598862"/>
          </a:xfrm>
          <a:prstGeom prst="rect">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63" name="Rectangle 15"/>
          <p:cNvSpPr>
            <a:spLocks noGrp="1" noChangeArrowheads="1"/>
          </p:cNvSpPr>
          <p:nvPr>
            <p:ph type="body"/>
          </p:nvPr>
        </p:nvSpPr>
        <p:spPr bwMode="auto">
          <a:xfrm>
            <a:off x="731838" y="4559300"/>
            <a:ext cx="5832475" cy="430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43025" name="Rectangle 16"/>
          <p:cNvSpPr>
            <a:spLocks noGrp="1" noRot="1" noChangeAspect="1" noChangeArrowheads="1"/>
          </p:cNvSpPr>
          <p:nvPr>
            <p:ph type="sldImg"/>
          </p:nvPr>
        </p:nvSpPr>
        <p:spPr bwMode="auto">
          <a:xfrm>
            <a:off x="-13147675" y="-9431338"/>
            <a:ext cx="26298525" cy="20320001"/>
          </a:xfrm>
          <a:prstGeom prst="rect">
            <a:avLst/>
          </a:prstGeom>
          <a:noFill/>
          <a:ln w="9525">
            <a:noFill/>
            <a:round/>
            <a:headEnd/>
            <a:tailEnd/>
          </a:ln>
        </p:spPr>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63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64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69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BA334D78-A8B5-41F3-8149-C27ECC386A40}" type="slidenum">
              <a:rPr lang="en-US"/>
              <a:pPr fontAlgn="base">
                <a:spcBef>
                  <a:spcPct val="0"/>
                </a:spcBef>
                <a:spcAft>
                  <a:spcPct val="0"/>
                </a:spcAft>
                <a:defRPr/>
              </a:pPr>
              <a:t>76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a:xfrm>
            <a:off x="4143587" y="9119474"/>
            <a:ext cx="3169920" cy="480060"/>
          </a:xfrm>
          <a:prstGeom prst="rect">
            <a:avLst/>
          </a:prstGeom>
        </p:spPr>
        <p:txBody>
          <a:bodyPr lIns="96661" tIns="48331" rIns="96661" bIns="48331"/>
          <a:lstStyle/>
          <a:p>
            <a:pPr>
              <a:defRPr/>
            </a:pPr>
            <a:fld id="{E84C5BCC-125E-4A1F-A1AA-5B05A2D58C1F}" type="slidenum">
              <a:rPr lang="en-US" smtClean="0"/>
              <a:pPr>
                <a:defRPr/>
              </a:pPr>
              <a:t>79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a:xfrm>
            <a:off x="4143587" y="9119474"/>
            <a:ext cx="3169920" cy="480060"/>
          </a:xfrm>
          <a:prstGeom prst="rect">
            <a:avLst/>
          </a:prstGeom>
        </p:spPr>
        <p:txBody>
          <a:bodyPr lIns="96661" tIns="48331" rIns="96661" bIns="48331"/>
          <a:lstStyle/>
          <a:p>
            <a:pPr>
              <a:defRPr/>
            </a:pPr>
            <a:fld id="{B57D5593-29A7-40DB-ACBC-61EFAD07ACD8}" type="slidenum">
              <a:rPr lang="en-US" smtClean="0"/>
              <a:pPr>
                <a:defRPr/>
              </a:pPr>
              <a:t>80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pPr>
              <a:defRPr/>
            </a:pPr>
            <a:fld id="{AFC9DC3A-21D3-41F8-AD42-0C0618F9AA7D}" type="slidenum">
              <a:rPr lang="en-US" smtClean="0"/>
              <a:pPr>
                <a:defRPr/>
              </a:pPr>
              <a:t>81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pPr>
              <a:defRPr/>
            </a:pPr>
            <a:fld id="{AFC9DC3A-21D3-41F8-AD42-0C0618F9AA7D}" type="slidenum">
              <a:rPr lang="en-US" smtClean="0"/>
              <a:pPr>
                <a:defRPr/>
              </a:pPr>
              <a:t>82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pPr>
              <a:defRPr/>
            </a:pPr>
            <a:fld id="{AFC9DC3A-21D3-41F8-AD42-0C0618F9AA7D}" type="slidenum">
              <a:rPr lang="en-US" smtClean="0"/>
              <a:pPr>
                <a:defRPr/>
              </a:pPr>
              <a:t>83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dirty="0">
              <a:ea typeface="ＭＳ Ｐゴシック" pitchFamily="-112" charset="-128"/>
              <a:cs typeface="ＭＳ Ｐゴシック" pitchFamily="-112" charset="-128"/>
            </a:endParaRPr>
          </a:p>
        </p:txBody>
      </p:sp>
      <p:sp>
        <p:nvSpPr>
          <p:cNvPr id="20484" name="Slide Number Placeholder 3"/>
          <p:cNvSpPr>
            <a:spLocks noGrp="1"/>
          </p:cNvSpPr>
          <p:nvPr>
            <p:ph type="sldNum" sz="quarter" idx="5"/>
          </p:nvPr>
        </p:nvSpPr>
        <p:spPr bwMode="auto">
          <a:xfrm>
            <a:off x="4143587" y="9119473"/>
            <a:ext cx="3169920" cy="480061"/>
          </a:xfrm>
          <a:prstGeom prst="rect">
            <a:avLst/>
          </a:prstGeom>
          <a:noFill/>
          <a:ln>
            <a:miter lim="800000"/>
            <a:headEnd/>
            <a:tailEnd/>
          </a:ln>
        </p:spPr>
        <p:txBody>
          <a:bodyPr lIns="96698" tIns="48349" rIns="96698" bIns="48349"/>
          <a:lstStyle/>
          <a:p>
            <a:fld id="{0C509476-1122-724B-9A41-C5B79CE8AC88}" type="slidenum">
              <a:rPr lang="en-US"/>
              <a:pPr/>
              <a:t>85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27651"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28675"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29699"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0723"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1747"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2771"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3795"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7891"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4819"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5843"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6867"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40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r>
              <a:rPr lang="en-US" dirty="0" smtClean="0"/>
              <a:t>More refs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6872A783-704E-4628-A55A-AC55AE3CB84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4A86C9C-3E60-48F8-8092-B6DA906C09A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863" y="311150"/>
            <a:ext cx="2259012" cy="6618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26225" cy="6618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8681D79-A1FD-461C-A471-48270C643F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37637" cy="128270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539E2A54-A08C-4A6A-9207-84AF1B5090A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37637" cy="1282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1812925"/>
            <a:ext cx="9037637" cy="5116513"/>
          </a:xfrm>
        </p:spPr>
        <p:txBody>
          <a:bodyPr/>
          <a:lstStyle/>
          <a:p>
            <a:pPr lvl="0"/>
            <a:r>
              <a:rPr lang="en-US" noProof="0" smtClean="0"/>
              <a:t>Click icon to add table</a:t>
            </a:r>
            <a:endParaRPr lang="en-US" noProof="0"/>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9A0128E-AA16-4CBD-B569-316D1BAC362F}"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37637" cy="1282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5"/>
            <a:ext cx="4441825"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1812925"/>
            <a:ext cx="444341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503238" y="7078663"/>
            <a:ext cx="2332037" cy="527050"/>
          </a:xfrm>
        </p:spPr>
        <p:txBody>
          <a:bodyPr/>
          <a:lstStyle>
            <a:lvl1pPr>
              <a:defRPr/>
            </a:lvl1pPr>
          </a:lstStyle>
          <a:p>
            <a:pPr>
              <a:defRPr/>
            </a:pPr>
            <a:endParaRPr lang="en-GB"/>
          </a:p>
        </p:txBody>
      </p:sp>
      <p:sp>
        <p:nvSpPr>
          <p:cNvPr id="6" name="Footer Placeholder 5"/>
          <p:cNvSpPr>
            <a:spLocks noGrp="1"/>
          </p:cNvSpPr>
          <p:nvPr>
            <p:ph type="ftr" idx="11"/>
          </p:nvPr>
        </p:nvSpPr>
        <p:spPr>
          <a:xfrm>
            <a:off x="3436938" y="7078663"/>
            <a:ext cx="3170237" cy="527050"/>
          </a:xfrm>
        </p:spPr>
        <p:txBody>
          <a:bodyPr/>
          <a:lstStyle>
            <a:lvl1pPr>
              <a:defRPr/>
            </a:lvl1pPr>
          </a:lstStyle>
          <a:p>
            <a:pPr>
              <a:defRPr/>
            </a:pPr>
            <a:endParaRPr lang="en-GB"/>
          </a:p>
        </p:txBody>
      </p:sp>
      <p:sp>
        <p:nvSpPr>
          <p:cNvPr id="7" name="Slide Number Placeholder 6"/>
          <p:cNvSpPr>
            <a:spLocks noGrp="1"/>
          </p:cNvSpPr>
          <p:nvPr>
            <p:ph type="sldNum" idx="12"/>
          </p:nvPr>
        </p:nvSpPr>
        <p:spPr>
          <a:xfrm>
            <a:off x="7208838" y="7078663"/>
            <a:ext cx="2332037" cy="527050"/>
          </a:xfrm>
        </p:spPr>
        <p:txBody>
          <a:bodyPr/>
          <a:lstStyle>
            <a:lvl1pPr>
              <a:defRPr smtClean="0"/>
            </a:lvl1pPr>
          </a:lstStyle>
          <a:p>
            <a:pPr>
              <a:defRPr/>
            </a:pPr>
            <a:fld id="{8259FAF5-3A22-4A5D-9BE2-220C8EB6394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37637" cy="12827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1825"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7463" y="1812925"/>
            <a:ext cx="4443412" cy="2481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7463" y="4446588"/>
            <a:ext cx="4443412"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503238" y="7078663"/>
            <a:ext cx="2332037" cy="527050"/>
          </a:xfrm>
        </p:spPr>
        <p:txBody>
          <a:bodyPr/>
          <a:lstStyle>
            <a:lvl1pPr>
              <a:defRPr/>
            </a:lvl1pPr>
          </a:lstStyle>
          <a:p>
            <a:pPr>
              <a:defRPr/>
            </a:pPr>
            <a:endParaRPr lang="en-GB"/>
          </a:p>
        </p:txBody>
      </p:sp>
      <p:sp>
        <p:nvSpPr>
          <p:cNvPr id="7" name="Footer Placeholder 6"/>
          <p:cNvSpPr>
            <a:spLocks noGrp="1"/>
          </p:cNvSpPr>
          <p:nvPr>
            <p:ph type="ftr" idx="11"/>
          </p:nvPr>
        </p:nvSpPr>
        <p:spPr>
          <a:xfrm>
            <a:off x="3436938" y="7078663"/>
            <a:ext cx="3170237" cy="527050"/>
          </a:xfrm>
        </p:spPr>
        <p:txBody>
          <a:bodyPr/>
          <a:lstStyle>
            <a:lvl1pPr>
              <a:defRPr/>
            </a:lvl1pPr>
          </a:lstStyle>
          <a:p>
            <a:pPr>
              <a:defRPr/>
            </a:pPr>
            <a:endParaRPr lang="en-GB"/>
          </a:p>
        </p:txBody>
      </p:sp>
      <p:sp>
        <p:nvSpPr>
          <p:cNvPr id="8" name="Slide Number Placeholder 7"/>
          <p:cNvSpPr>
            <a:spLocks noGrp="1"/>
          </p:cNvSpPr>
          <p:nvPr>
            <p:ph type="sldNum" idx="12"/>
          </p:nvPr>
        </p:nvSpPr>
        <p:spPr>
          <a:xfrm>
            <a:off x="7208838" y="7078663"/>
            <a:ext cx="2332037" cy="527050"/>
          </a:xfrm>
        </p:spPr>
        <p:txBody>
          <a:bodyPr/>
          <a:lstStyle>
            <a:lvl1pPr>
              <a:defRPr smtClean="0"/>
            </a:lvl1pPr>
          </a:lstStyle>
          <a:p>
            <a:pPr>
              <a:defRPr/>
            </a:pPr>
            <a:fld id="{8C0471FE-00B2-4D11-962D-CB3D37032E2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6EAD3FEC-692C-4E6D-86C1-856B544AE15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C1136479-11C3-4841-9393-13B917C18C0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1825" cy="5116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1812925"/>
            <a:ext cx="4443412" cy="5116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A630FD20-8744-4970-BB47-FCF7117E1E2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71469D7A-D598-4637-9E93-042D56BDE3A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DBBD8AFE-0A59-447A-A47C-17E12529E21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603A7F52-FC90-4BC5-A401-9C626477303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DB75E9AD-CD39-467F-A1AE-F512EF8F4C4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13FE1DA-188D-4687-A3C5-454A8CDE73F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FF7"/>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11150"/>
            <a:ext cx="9037637" cy="1282700"/>
          </a:xfrm>
          <a:prstGeom prst="rect">
            <a:avLst/>
          </a:prstGeom>
          <a:noFill/>
          <a:ln w="9525">
            <a:noFill/>
            <a:round/>
            <a:headEnd/>
            <a:tailEnd/>
          </a:ln>
        </p:spPr>
        <p:txBody>
          <a:bodyPr vert="horz" wrap="square" lIns="101880" tIns="50760" rIns="101880" bIns="5076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812925"/>
            <a:ext cx="9037637" cy="5116513"/>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7078663"/>
            <a:ext cx="2332037" cy="527050"/>
          </a:xfrm>
          <a:prstGeom prst="rect">
            <a:avLst/>
          </a:prstGeom>
          <a:noFill/>
          <a:ln w="9525">
            <a:noFill/>
            <a:round/>
            <a:headEnd/>
            <a:tailEnd/>
          </a:ln>
          <a:effectLst/>
        </p:spPr>
        <p:txBody>
          <a:bodyPr vert="horz" wrap="square" lIns="101880" tIns="50760" rIns="101880" bIns="50760" numCol="1" anchor="t" anchorCtr="0" compatLnSpc="1">
            <a:prstTxWarp prst="textNoShape">
              <a:avLst/>
            </a:prstTxWarp>
          </a:bodyPr>
          <a:lstStyle>
            <a:lvl1pPr>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mn-lt"/>
                <a:cs typeface="Lucida Sans Unicode" pitchFamily="34" charset="0"/>
              </a:defRPr>
            </a:lvl1pPr>
          </a:lstStyle>
          <a:p>
            <a:pPr>
              <a:defRPr/>
            </a:pPr>
            <a:endParaRPr lang="en-GB"/>
          </a:p>
        </p:txBody>
      </p:sp>
      <p:sp>
        <p:nvSpPr>
          <p:cNvPr id="1028" name="Rectangle 4"/>
          <p:cNvSpPr>
            <a:spLocks noGrp="1" noChangeArrowheads="1"/>
          </p:cNvSpPr>
          <p:nvPr>
            <p:ph type="ftr"/>
          </p:nvPr>
        </p:nvSpPr>
        <p:spPr bwMode="auto">
          <a:xfrm>
            <a:off x="3436938" y="7078663"/>
            <a:ext cx="3170237" cy="527050"/>
          </a:xfrm>
          <a:prstGeom prst="rect">
            <a:avLst/>
          </a:prstGeom>
          <a:noFill/>
          <a:ln w="9525">
            <a:noFill/>
            <a:round/>
            <a:headEnd/>
            <a:tailEnd/>
          </a:ln>
          <a:effectLst/>
        </p:spPr>
        <p:txBody>
          <a:bodyPr vert="horz" wrap="square" lIns="101880" tIns="50760" rIns="101880" bIns="50760" numCol="1" anchor="t" anchorCtr="0" compatLnSpc="1">
            <a:prstTxWarp prst="textNoShape">
              <a:avLst/>
            </a:prstTxWarp>
          </a:bodyPr>
          <a:lstStyle>
            <a:lvl1pPr algn="ctr">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mn-lt"/>
                <a:cs typeface="Lucida Sans Unicode" pitchFamily="34" charset="0"/>
              </a:defRPr>
            </a:lvl1pPr>
          </a:lstStyle>
          <a:p>
            <a:pPr>
              <a:defRPr/>
            </a:pPr>
            <a:endParaRPr lang="en-GB"/>
          </a:p>
        </p:txBody>
      </p:sp>
      <p:sp>
        <p:nvSpPr>
          <p:cNvPr id="1029" name="Rectangle 5"/>
          <p:cNvSpPr>
            <a:spLocks noGrp="1" noChangeArrowheads="1"/>
          </p:cNvSpPr>
          <p:nvPr>
            <p:ph type="sldNum"/>
          </p:nvPr>
        </p:nvSpPr>
        <p:spPr bwMode="auto">
          <a:xfrm>
            <a:off x="7208838" y="7078663"/>
            <a:ext cx="2332037" cy="527050"/>
          </a:xfrm>
          <a:prstGeom prst="rect">
            <a:avLst/>
          </a:prstGeom>
          <a:noFill/>
          <a:ln w="9525">
            <a:noFill/>
            <a:round/>
            <a:headEnd/>
            <a:tailEnd/>
          </a:ln>
          <a:effectLst/>
        </p:spPr>
        <p:txBody>
          <a:bodyPr vert="horz" wrap="square" lIns="101880" tIns="50760" rIns="101880" bIns="50760" numCol="1" anchor="t" anchorCtr="0" compatLnSpc="1">
            <a:prstTxWarp prst="textNoShape">
              <a:avLst/>
            </a:prstTxWarp>
          </a:bodyPr>
          <a:lstStyle>
            <a:lvl1pPr algn="r">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mn-lt"/>
                <a:cs typeface="Lucida Sans Unicode" pitchFamily="34" charset="0"/>
              </a:defRPr>
            </a:lvl1pPr>
          </a:lstStyle>
          <a:p>
            <a:pPr>
              <a:defRPr/>
            </a:pPr>
            <a:fld id="{B93F0330-6C26-4DE4-A338-8F78E8E96D2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2" r:id="rId14"/>
    <p:sldLayoutId id="2147483663" r:id="rId15"/>
  </p:sldLayoutIdLst>
  <p:txStyles>
    <p:titleStyle>
      <a:lvl1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mj-lt"/>
          <a:ea typeface="+mj-ea"/>
          <a:cs typeface="+mj-cs"/>
        </a:defRPr>
      </a:lvl1pPr>
      <a:lvl2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2pPr>
      <a:lvl3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3pPr>
      <a:lvl4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4pPr>
      <a:lvl5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5pPr>
      <a:lvl6pPr marL="457200" algn="ctr" defTabSz="457200" rtl="0" eaLnBrk="1" fontAlgn="base" hangingPunct="1">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6pPr>
      <a:lvl7pPr marL="914400" algn="ctr" defTabSz="457200" rtl="0" eaLnBrk="1" fontAlgn="base" hangingPunct="1">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7pPr>
      <a:lvl8pPr marL="1371600" algn="ctr" defTabSz="457200" rtl="0" eaLnBrk="1" fontAlgn="base" hangingPunct="1">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8pPr>
      <a:lvl9pPr marL="1828800" algn="ctr" defTabSz="457200" rtl="0" eaLnBrk="1" fontAlgn="base" hangingPunct="1">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9pPr>
    </p:titleStyle>
    <p:bodyStyle>
      <a:lvl1pPr marL="368300" indent="-368300" algn="l" defTabSz="457200" rtl="0" fontAlgn="base">
        <a:lnSpc>
          <a:spcPct val="124000"/>
        </a:lnSpc>
        <a:spcBef>
          <a:spcPts val="900"/>
        </a:spcBef>
        <a:spcAft>
          <a:spcPct val="0"/>
        </a:spcAft>
        <a:buClr>
          <a:srgbClr val="000000"/>
        </a:buClr>
        <a:buSzPct val="100000"/>
        <a:buFont typeface="Arial" charset="0"/>
        <a:buChar char="•"/>
        <a:defRPr sz="3600">
          <a:solidFill>
            <a:srgbClr val="000000"/>
          </a:solidFill>
          <a:latin typeface="+mn-lt"/>
          <a:ea typeface="+mn-ea"/>
          <a:cs typeface="+mn-cs"/>
        </a:defRPr>
      </a:lvl1pPr>
      <a:lvl2pPr marL="812800" indent="-317500" algn="l" defTabSz="457200" rtl="0" fontAlgn="base">
        <a:lnSpc>
          <a:spcPct val="124000"/>
        </a:lnSpc>
        <a:spcBef>
          <a:spcPts val="775"/>
        </a:spcBef>
        <a:spcAft>
          <a:spcPct val="0"/>
        </a:spcAft>
        <a:buClr>
          <a:srgbClr val="000000"/>
        </a:buClr>
        <a:buSzPct val="100000"/>
        <a:buFont typeface="Arial" charset="0"/>
        <a:buChar char="–"/>
        <a:defRPr sz="3100">
          <a:solidFill>
            <a:srgbClr val="000000"/>
          </a:solidFill>
          <a:latin typeface="+mn-lt"/>
          <a:ea typeface="+mn-ea"/>
        </a:defRPr>
      </a:lvl2pPr>
      <a:lvl3pPr marL="1258888" indent="-239713" algn="l" defTabSz="457200" rtl="0" fontAlgn="base">
        <a:lnSpc>
          <a:spcPct val="124000"/>
        </a:lnSpc>
        <a:spcBef>
          <a:spcPts val="675"/>
        </a:spcBef>
        <a:spcAft>
          <a:spcPct val="0"/>
        </a:spcAft>
        <a:buClr>
          <a:srgbClr val="000000"/>
        </a:buClr>
        <a:buSzPct val="100000"/>
        <a:buFont typeface="Arial" charset="0"/>
        <a:buChar char="•"/>
        <a:defRPr sz="2700">
          <a:solidFill>
            <a:srgbClr val="000000"/>
          </a:solidFill>
          <a:latin typeface="+mn-lt"/>
          <a:ea typeface="+mn-ea"/>
        </a:defRPr>
      </a:lvl3pPr>
      <a:lvl4pPr marL="1768475" indent="-247650" algn="l" defTabSz="457200" rtl="0" fontAlgn="base">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4pPr>
      <a:lvl5pPr marL="2286000" indent="-247650" algn="l" defTabSz="457200" rtl="0" fontAlgn="base">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5pPr>
      <a:lvl6pPr marL="2743200" indent="-247650" algn="l" defTabSz="457200" rtl="0" eaLnBrk="1" fontAlgn="base" hangingPunct="1">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6pPr>
      <a:lvl7pPr marL="3200400" indent="-247650" algn="l" defTabSz="457200" rtl="0" eaLnBrk="1" fontAlgn="base" hangingPunct="1">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7pPr>
      <a:lvl8pPr marL="3657600" indent="-247650" algn="l" defTabSz="457200" rtl="0" eaLnBrk="1" fontAlgn="base" hangingPunct="1">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8pPr>
      <a:lvl9pPr marL="4114800" indent="-247650" algn="l" defTabSz="457200" rtl="0" eaLnBrk="1" fontAlgn="base" hangingPunct="1">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0.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37.wmf"/><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emf"/><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emf"/><Relationship Id="rId4" Type="http://schemas.openxmlformats.org/officeDocument/2006/relationships/image" Target="../media/image55.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gif"/></Relationships>
</file>

<file path=ppt/slides/_rels/slide7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gif"/></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gif"/><Relationship Id="rId7" Type="http://schemas.openxmlformats.org/officeDocument/2006/relationships/image" Target="../media/image69.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image" Target="../media/image67.gif"/><Relationship Id="rId4" Type="http://schemas.openxmlformats.org/officeDocument/2006/relationships/image" Target="../media/image66.gif"/></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 Id="rId5" Type="http://schemas.openxmlformats.org/officeDocument/2006/relationships/image" Target="../media/image73.emf"/><Relationship Id="rId4" Type="http://schemas.openxmlformats.org/officeDocument/2006/relationships/image" Target="../media/image72.emf"/></Relationships>
</file>

<file path=ppt/slides/_rels/slide7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304800" y="925512"/>
            <a:ext cx="9601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Computing Game-Theoretic Solutions</a:t>
            </a:r>
          </a:p>
        </p:txBody>
      </p:sp>
      <p:sp>
        <p:nvSpPr>
          <p:cNvPr id="4" name="TextBox 3"/>
          <p:cNvSpPr txBox="1"/>
          <p:nvPr/>
        </p:nvSpPr>
        <p:spPr>
          <a:xfrm>
            <a:off x="838200" y="3568005"/>
            <a:ext cx="8305800" cy="954107"/>
          </a:xfrm>
          <a:prstGeom prst="rect">
            <a:avLst/>
          </a:prstGeom>
          <a:noFill/>
        </p:spPr>
        <p:txBody>
          <a:bodyPr wrap="square" rtlCol="0">
            <a:spAutoFit/>
          </a:bodyPr>
          <a:lstStyle/>
          <a:p>
            <a:pPr algn="ctr"/>
            <a:r>
              <a:rPr lang="en-US" sz="2800" dirty="0" smtClean="0">
                <a:solidFill>
                  <a:schemeClr val="tx1"/>
                </a:solidFill>
                <a:latin typeface="+mn-lt"/>
              </a:rPr>
              <a:t>Vincent Conitzer</a:t>
            </a:r>
          </a:p>
          <a:p>
            <a:pPr algn="ctr"/>
            <a:r>
              <a:rPr lang="en-US" sz="2800" dirty="0" smtClean="0">
                <a:solidFill>
                  <a:schemeClr val="tx1"/>
                </a:solidFill>
                <a:latin typeface="+mn-lt"/>
              </a:rPr>
              <a:t>Duke University</a:t>
            </a:r>
          </a:p>
        </p:txBody>
      </p:sp>
      <p:sp>
        <p:nvSpPr>
          <p:cNvPr id="5" name="TextBox 4"/>
          <p:cNvSpPr txBox="1"/>
          <p:nvPr/>
        </p:nvSpPr>
        <p:spPr>
          <a:xfrm>
            <a:off x="-304800" y="5638800"/>
            <a:ext cx="10363200" cy="830997"/>
          </a:xfrm>
          <a:prstGeom prst="rect">
            <a:avLst/>
          </a:prstGeom>
          <a:noFill/>
        </p:spPr>
        <p:txBody>
          <a:bodyPr wrap="square" rtlCol="0">
            <a:spAutoFit/>
          </a:bodyPr>
          <a:lstStyle/>
          <a:p>
            <a:pPr algn="ctr"/>
            <a:r>
              <a:rPr lang="en-US" i="1" dirty="0" smtClean="0">
                <a:solidFill>
                  <a:schemeClr val="tx1"/>
                </a:solidFill>
              </a:rPr>
              <a:t>overview article:</a:t>
            </a:r>
            <a:r>
              <a:rPr lang="en-US" dirty="0" smtClean="0">
                <a:solidFill>
                  <a:schemeClr val="tx1"/>
                </a:solidFill>
              </a:rPr>
              <a:t> V. Conitzer. Computing Game-Theoretic Solutions and Applications to Security. </a:t>
            </a:r>
            <a:r>
              <a:rPr lang="en-US" i="1" dirty="0" smtClean="0">
                <a:solidFill>
                  <a:schemeClr val="tx1"/>
                </a:solidFill>
              </a:rPr>
              <a:t>Proc. AAAI’12.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4952" y="0"/>
            <a:ext cx="9604375" cy="849207"/>
          </a:xfrm>
        </p:spPr>
        <p:txBody>
          <a:bodyPr/>
          <a:lstStyle/>
          <a:p>
            <a:pPr eaLnBrk="1" hangingPunct="1"/>
            <a:r>
              <a:rPr lang="en-US" sz="4500" dirty="0" smtClean="0"/>
              <a:t>Rock-paper-scissors</a:t>
            </a:r>
            <a:endParaRPr lang="en-US" sz="4500" dirty="0" smtClean="0">
              <a:solidFill>
                <a:srgbClr val="CCECFF"/>
              </a:solidFill>
            </a:endParaRPr>
          </a:p>
        </p:txBody>
      </p:sp>
      <p:graphicFrame>
        <p:nvGraphicFramePr>
          <p:cNvPr id="286723" name="Group 3"/>
          <p:cNvGraphicFramePr>
            <a:graphicFrameLocks noGrp="1"/>
          </p:cNvGraphicFramePr>
          <p:nvPr>
            <p:ph sz="half" idx="1"/>
          </p:nvPr>
        </p:nvGraphicFramePr>
        <p:xfrm>
          <a:off x="4283552" y="3054985"/>
          <a:ext cx="4711382" cy="3157540"/>
        </p:xfrm>
        <a:graphic>
          <a:graphicData uri="http://schemas.openxmlformats.org/drawingml/2006/table">
            <a:tbl>
              <a:tblPr/>
              <a:tblGrid>
                <a:gridCol w="1487805"/>
                <a:gridCol w="1611788"/>
                <a:gridCol w="1611789"/>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17" name="Picture 21" descr="MCj04081500000[1]"/>
          <p:cNvPicPr>
            <a:picLocks noChangeAspect="1" noChangeArrowheads="1"/>
          </p:cNvPicPr>
          <p:nvPr/>
        </p:nvPicPr>
        <p:blipFill>
          <a:blip r:embed="rId3" cstate="print"/>
          <a:srcRect/>
          <a:stretch>
            <a:fillRect/>
          </a:stretch>
        </p:blipFill>
        <p:spPr bwMode="auto">
          <a:xfrm>
            <a:off x="3354547" y="3251095"/>
            <a:ext cx="850423" cy="609917"/>
          </a:xfrm>
          <a:prstGeom prst="rect">
            <a:avLst/>
          </a:prstGeom>
          <a:noFill/>
          <a:ln w="9525">
            <a:noFill/>
            <a:miter lim="800000"/>
            <a:headEnd/>
            <a:tailEnd/>
          </a:ln>
        </p:spPr>
      </p:pic>
      <p:pic>
        <p:nvPicPr>
          <p:cNvPr id="4118" name="Picture 22" descr="MCj04081500000[1]"/>
          <p:cNvPicPr>
            <a:picLocks noChangeAspect="1" noChangeArrowheads="1"/>
          </p:cNvPicPr>
          <p:nvPr/>
        </p:nvPicPr>
        <p:blipFill>
          <a:blip r:embed="rId3" cstate="print"/>
          <a:srcRect/>
          <a:stretch>
            <a:fillRect/>
          </a:stretch>
        </p:blipFill>
        <p:spPr bwMode="auto">
          <a:xfrm>
            <a:off x="4597877" y="2387495"/>
            <a:ext cx="850423" cy="609917"/>
          </a:xfrm>
          <a:prstGeom prst="rect">
            <a:avLst/>
          </a:prstGeom>
          <a:noFill/>
          <a:ln w="9525">
            <a:noFill/>
            <a:miter lim="800000"/>
            <a:headEnd/>
            <a:tailEnd/>
          </a:ln>
        </p:spPr>
      </p:pic>
      <p:sp>
        <p:nvSpPr>
          <p:cNvPr id="286743" name="Document"/>
          <p:cNvSpPr>
            <a:spLocks noEditPoints="1" noChangeArrowheads="1"/>
          </p:cNvSpPr>
          <p:nvPr/>
        </p:nvSpPr>
        <p:spPr bwMode="auto">
          <a:xfrm>
            <a:off x="3614738" y="4260427"/>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86744" name="Document"/>
          <p:cNvSpPr>
            <a:spLocks noEditPoints="1" noChangeArrowheads="1"/>
          </p:cNvSpPr>
          <p:nvPr/>
        </p:nvSpPr>
        <p:spPr bwMode="auto">
          <a:xfrm>
            <a:off x="6380798" y="2245360"/>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4121" name="Picture 25" descr="MCj02344460000[1]"/>
          <p:cNvPicPr>
            <a:picLocks noChangeAspect="1" noChangeArrowheads="1"/>
          </p:cNvPicPr>
          <p:nvPr/>
        </p:nvPicPr>
        <p:blipFill>
          <a:blip r:embed="rId4" cstate="print"/>
          <a:srcRect/>
          <a:stretch>
            <a:fillRect/>
          </a:stretch>
        </p:blipFill>
        <p:spPr bwMode="auto">
          <a:xfrm>
            <a:off x="7624127" y="2270549"/>
            <a:ext cx="1154272" cy="775441"/>
          </a:xfrm>
          <a:prstGeom prst="rect">
            <a:avLst/>
          </a:prstGeom>
          <a:noFill/>
          <a:ln w="9525">
            <a:noFill/>
            <a:miter lim="800000"/>
            <a:headEnd/>
            <a:tailEnd/>
          </a:ln>
        </p:spPr>
      </p:pic>
      <p:pic>
        <p:nvPicPr>
          <p:cNvPr id="4122" name="Picture 26" descr="MCj02344460000[1]"/>
          <p:cNvPicPr>
            <a:picLocks noChangeAspect="1" noChangeArrowheads="1"/>
          </p:cNvPicPr>
          <p:nvPr/>
        </p:nvPicPr>
        <p:blipFill>
          <a:blip r:embed="rId4" cstate="print"/>
          <a:srcRect/>
          <a:stretch>
            <a:fillRect/>
          </a:stretch>
        </p:blipFill>
        <p:spPr bwMode="auto">
          <a:xfrm>
            <a:off x="3111817" y="5264362"/>
            <a:ext cx="1154272" cy="775441"/>
          </a:xfrm>
          <a:prstGeom prst="rect">
            <a:avLst/>
          </a:prstGeom>
          <a:noFill/>
          <a:ln w="9525">
            <a:noFill/>
            <a:miter lim="800000"/>
            <a:headEnd/>
            <a:tailEnd/>
          </a:ln>
        </p:spPr>
      </p:pic>
      <p:sp>
        <p:nvSpPr>
          <p:cNvPr id="4123" name="Text Box 27"/>
          <p:cNvSpPr txBox="1">
            <a:spLocks noChangeArrowheads="1"/>
          </p:cNvSpPr>
          <p:nvPr/>
        </p:nvSpPr>
        <p:spPr bwMode="auto">
          <a:xfrm>
            <a:off x="662940" y="3124200"/>
            <a:ext cx="1927860" cy="1580204"/>
          </a:xfrm>
          <a:prstGeom prst="rect">
            <a:avLst/>
          </a:prstGeom>
          <a:noFill/>
          <a:ln w="38100" algn="ctr">
            <a:noFill/>
            <a:miter lim="800000"/>
            <a:headEnd/>
            <a:tailEnd type="none" w="lg" len="lg"/>
          </a:ln>
        </p:spPr>
        <p:txBody>
          <a:bodyPr lIns="101882" tIns="50941" rIns="101882" bIns="50941">
            <a:spAutoFit/>
          </a:bodyPr>
          <a:lstStyle/>
          <a:p>
            <a:r>
              <a:rPr lang="en-US" dirty="0">
                <a:solidFill>
                  <a:srgbClr val="008000"/>
                </a:solidFill>
                <a:latin typeface="+mn-lt"/>
              </a:rPr>
              <a:t>Row player</a:t>
            </a:r>
            <a:r>
              <a:rPr lang="en-US" dirty="0">
                <a:latin typeface="+mn-lt"/>
              </a:rPr>
              <a:t> </a:t>
            </a:r>
            <a:r>
              <a:rPr lang="en-US" dirty="0">
                <a:solidFill>
                  <a:schemeClr val="tx1"/>
                </a:solidFill>
                <a:latin typeface="+mn-lt"/>
              </a:rPr>
              <a:t>aka. </a:t>
            </a:r>
            <a:r>
              <a:rPr lang="en-US" dirty="0">
                <a:solidFill>
                  <a:srgbClr val="008000"/>
                </a:solidFill>
                <a:latin typeface="+mn-lt"/>
              </a:rPr>
              <a:t>player 1</a:t>
            </a:r>
            <a:r>
              <a:rPr lang="en-US" dirty="0">
                <a:latin typeface="+mn-lt"/>
              </a:rPr>
              <a:t> </a:t>
            </a:r>
            <a:r>
              <a:rPr lang="en-US" dirty="0">
                <a:solidFill>
                  <a:schemeClr val="tx1"/>
                </a:solidFill>
                <a:latin typeface="+mn-lt"/>
              </a:rPr>
              <a:t>chooses a row</a:t>
            </a:r>
          </a:p>
        </p:txBody>
      </p:sp>
      <p:sp>
        <p:nvSpPr>
          <p:cNvPr id="4124" name="Text Box 28"/>
          <p:cNvSpPr txBox="1">
            <a:spLocks noChangeArrowheads="1"/>
          </p:cNvSpPr>
          <p:nvPr/>
        </p:nvSpPr>
        <p:spPr bwMode="auto">
          <a:xfrm>
            <a:off x="5280660" y="773642"/>
            <a:ext cx="2849880" cy="1580204"/>
          </a:xfrm>
          <a:prstGeom prst="rect">
            <a:avLst/>
          </a:prstGeom>
          <a:noFill/>
          <a:ln w="38100" algn="ctr">
            <a:noFill/>
            <a:miter lim="800000"/>
            <a:headEnd/>
            <a:tailEnd type="none" w="lg" len="lg"/>
          </a:ln>
        </p:spPr>
        <p:txBody>
          <a:bodyPr lIns="101882" tIns="50941" rIns="101882" bIns="50941">
            <a:spAutoFit/>
          </a:bodyPr>
          <a:lstStyle/>
          <a:p>
            <a:r>
              <a:rPr lang="en-US" dirty="0">
                <a:solidFill>
                  <a:srgbClr val="008000"/>
                </a:solidFill>
                <a:latin typeface="+mn-lt"/>
              </a:rPr>
              <a:t>Column player</a:t>
            </a:r>
            <a:r>
              <a:rPr lang="en-US" dirty="0">
                <a:latin typeface="+mn-lt"/>
              </a:rPr>
              <a:t> </a:t>
            </a:r>
            <a:r>
              <a:rPr lang="en-US" dirty="0">
                <a:solidFill>
                  <a:srgbClr val="006600"/>
                </a:solidFill>
                <a:latin typeface="+mn-lt"/>
              </a:rPr>
              <a:t>aka. </a:t>
            </a:r>
            <a:r>
              <a:rPr lang="en-US" dirty="0">
                <a:solidFill>
                  <a:srgbClr val="008000"/>
                </a:solidFill>
                <a:latin typeface="+mn-lt"/>
              </a:rPr>
              <a:t>player 2</a:t>
            </a:r>
            <a:r>
              <a:rPr lang="en-US" dirty="0">
                <a:latin typeface="+mn-lt"/>
              </a:rPr>
              <a:t> </a:t>
            </a:r>
            <a:r>
              <a:rPr lang="en-US" dirty="0" smtClean="0">
                <a:solidFill>
                  <a:schemeClr val="tx1"/>
                </a:solidFill>
                <a:latin typeface="+mn-lt"/>
              </a:rPr>
              <a:t>(simultaneously) </a:t>
            </a:r>
            <a:r>
              <a:rPr lang="en-US" dirty="0">
                <a:solidFill>
                  <a:schemeClr val="tx1"/>
                </a:solidFill>
                <a:latin typeface="+mn-lt"/>
              </a:rPr>
              <a:t>chooses a </a:t>
            </a:r>
            <a:r>
              <a:rPr lang="en-US" dirty="0" smtClean="0">
                <a:solidFill>
                  <a:schemeClr val="tx1"/>
                </a:solidFill>
                <a:latin typeface="+mn-lt"/>
              </a:rPr>
              <a:t>column</a:t>
            </a:r>
            <a:endParaRPr lang="en-US" dirty="0">
              <a:solidFill>
                <a:schemeClr val="tx1"/>
              </a:solidFill>
              <a:latin typeface="+mn-lt"/>
            </a:endParaRPr>
          </a:p>
        </p:txBody>
      </p:sp>
      <p:sp>
        <p:nvSpPr>
          <p:cNvPr id="4125" name="Text Box 29"/>
          <p:cNvSpPr txBox="1">
            <a:spLocks noChangeArrowheads="1"/>
          </p:cNvSpPr>
          <p:nvPr/>
        </p:nvSpPr>
        <p:spPr bwMode="auto">
          <a:xfrm>
            <a:off x="0" y="5521643"/>
            <a:ext cx="2933700" cy="1210873"/>
          </a:xfrm>
          <a:prstGeom prst="rect">
            <a:avLst/>
          </a:prstGeom>
          <a:noFill/>
          <a:ln w="38100" algn="ctr">
            <a:noFill/>
            <a:miter lim="800000"/>
            <a:headEnd/>
            <a:tailEnd type="none" w="lg" len="lg"/>
          </a:ln>
        </p:spPr>
        <p:txBody>
          <a:bodyPr lIns="101882" tIns="50941" rIns="101882" bIns="50941">
            <a:spAutoFit/>
          </a:bodyPr>
          <a:lstStyle/>
          <a:p>
            <a:r>
              <a:rPr lang="en-US" dirty="0">
                <a:solidFill>
                  <a:schemeClr val="tx1"/>
                </a:solidFill>
                <a:latin typeface="+mn-lt"/>
              </a:rPr>
              <a:t>A row or column is called an </a:t>
            </a:r>
            <a:r>
              <a:rPr lang="en-US" dirty="0">
                <a:solidFill>
                  <a:srgbClr val="008000"/>
                </a:solidFill>
                <a:latin typeface="+mn-lt"/>
              </a:rPr>
              <a:t>action</a:t>
            </a:r>
            <a:r>
              <a:rPr lang="en-US" dirty="0">
                <a:latin typeface="+mn-lt"/>
              </a:rPr>
              <a:t> </a:t>
            </a:r>
            <a:r>
              <a:rPr lang="en-US" dirty="0">
                <a:solidFill>
                  <a:schemeClr val="tx1"/>
                </a:solidFill>
                <a:latin typeface="+mn-lt"/>
              </a:rPr>
              <a:t>or (</a:t>
            </a:r>
            <a:r>
              <a:rPr lang="en-US" dirty="0">
                <a:solidFill>
                  <a:srgbClr val="008000"/>
                </a:solidFill>
                <a:latin typeface="+mn-lt"/>
              </a:rPr>
              <a:t>pure) strategy</a:t>
            </a:r>
          </a:p>
        </p:txBody>
      </p:sp>
      <p:sp>
        <p:nvSpPr>
          <p:cNvPr id="4126" name="Line 30"/>
          <p:cNvSpPr>
            <a:spLocks noChangeShapeType="1"/>
          </p:cNvSpPr>
          <p:nvPr/>
        </p:nvSpPr>
        <p:spPr bwMode="auto">
          <a:xfrm flipV="1">
            <a:off x="5364480" y="6039803"/>
            <a:ext cx="754380" cy="431800"/>
          </a:xfrm>
          <a:prstGeom prst="line">
            <a:avLst/>
          </a:prstGeom>
          <a:noFill/>
          <a:ln w="38100">
            <a:solidFill>
              <a:schemeClr val="tx1"/>
            </a:solidFill>
            <a:round/>
            <a:headEnd/>
            <a:tailEnd type="stealth" w="lg" len="lg"/>
          </a:ln>
        </p:spPr>
        <p:txBody>
          <a:bodyPr lIns="101882" tIns="50941" rIns="101882" bIns="50941"/>
          <a:lstStyle/>
          <a:p>
            <a:endParaRPr lang="en-US"/>
          </a:p>
        </p:txBody>
      </p:sp>
      <p:sp>
        <p:nvSpPr>
          <p:cNvPr id="4127" name="Text Box 31"/>
          <p:cNvSpPr txBox="1">
            <a:spLocks noChangeArrowheads="1"/>
          </p:cNvSpPr>
          <p:nvPr/>
        </p:nvSpPr>
        <p:spPr bwMode="auto">
          <a:xfrm>
            <a:off x="2707189" y="6471603"/>
            <a:ext cx="7427411" cy="410654"/>
          </a:xfrm>
          <a:prstGeom prst="rect">
            <a:avLst/>
          </a:prstGeom>
          <a:noFill/>
          <a:ln w="38100" algn="ctr">
            <a:noFill/>
            <a:miter lim="800000"/>
            <a:headEnd/>
            <a:tailEnd type="none" w="lg" len="lg"/>
          </a:ln>
        </p:spPr>
        <p:txBody>
          <a:bodyPr wrap="none" lIns="101882" tIns="50941" rIns="101882" bIns="50941">
            <a:spAutoFit/>
          </a:bodyPr>
          <a:lstStyle/>
          <a:p>
            <a:r>
              <a:rPr lang="en-US" sz="2000" dirty="0">
                <a:solidFill>
                  <a:schemeClr val="tx1"/>
                </a:solidFill>
                <a:latin typeface="+mn-lt"/>
              </a:rPr>
              <a:t>Row player’s utility is always listed first, column player’s second</a:t>
            </a:r>
          </a:p>
        </p:txBody>
      </p:sp>
      <p:sp>
        <p:nvSpPr>
          <p:cNvPr id="4128" name="Text Box 32"/>
          <p:cNvSpPr txBox="1">
            <a:spLocks noChangeArrowheads="1"/>
          </p:cNvSpPr>
          <p:nvPr/>
        </p:nvSpPr>
        <p:spPr bwMode="auto">
          <a:xfrm>
            <a:off x="609600" y="6995160"/>
            <a:ext cx="9477138" cy="841541"/>
          </a:xfrm>
          <a:prstGeom prst="rect">
            <a:avLst/>
          </a:prstGeom>
          <a:noFill/>
          <a:ln w="38100" algn="ctr">
            <a:noFill/>
            <a:miter lim="800000"/>
            <a:headEnd/>
            <a:tailEnd type="none" w="lg" len="lg"/>
          </a:ln>
        </p:spPr>
        <p:txBody>
          <a:bodyPr wrap="none" lIns="101882" tIns="50941" rIns="101882" bIns="50941">
            <a:spAutoFit/>
          </a:bodyPr>
          <a:lstStyle/>
          <a:p>
            <a:r>
              <a:rPr lang="en-US" dirty="0">
                <a:solidFill>
                  <a:schemeClr val="tx1"/>
                </a:solidFill>
                <a:latin typeface="+mn-lt"/>
              </a:rPr>
              <a:t>Zero-sum game: the utilities in each entry sum to 0 (or a constant)</a:t>
            </a:r>
          </a:p>
          <a:p>
            <a:r>
              <a:rPr lang="en-US" dirty="0">
                <a:solidFill>
                  <a:schemeClr val="tx1"/>
                </a:solidFill>
                <a:latin typeface="+mn-lt"/>
              </a:rPr>
              <a:t>Three-player game would be a 3D table with 3 utilities per entry, etc.</a:t>
            </a:r>
          </a:p>
        </p:txBody>
      </p:sp>
    </p:spTree>
    <p:custDataLst>
      <p:tags r:id="rId1"/>
    </p:custData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59080"/>
            <a:ext cx="10058400" cy="777240"/>
          </a:xfrm>
        </p:spPr>
        <p:txBody>
          <a:bodyPr/>
          <a:lstStyle/>
          <a:p>
            <a:pPr eaLnBrk="1" hangingPunct="1"/>
            <a:r>
              <a:rPr lang="en-US" b="1" dirty="0" smtClean="0">
                <a:solidFill>
                  <a:schemeClr val="tx1"/>
                </a:solidFill>
              </a:rPr>
              <a:t>Evolutionarily stable strategies</a:t>
            </a:r>
            <a:r>
              <a:rPr lang="en-US" b="1" dirty="0" smtClean="0">
                <a:solidFill>
                  <a:srgbClr val="333399"/>
                </a:solidFill>
              </a:rPr>
              <a:t/>
            </a:r>
            <a:br>
              <a:rPr lang="en-US" b="1" dirty="0" smtClean="0">
                <a:solidFill>
                  <a:srgbClr val="333399"/>
                </a:solidFill>
              </a:rPr>
            </a:br>
            <a:r>
              <a:rPr lang="en-US" sz="3600" dirty="0" smtClean="0">
                <a:solidFill>
                  <a:schemeClr val="accent2"/>
                </a:solidFill>
              </a:rPr>
              <a:t> [Price and Smith, 1973]</a:t>
            </a:r>
            <a:endParaRPr lang="en-US" sz="3100" dirty="0" smtClean="0">
              <a:solidFill>
                <a:schemeClr val="accent2"/>
              </a:solidFill>
            </a:endParaRPr>
          </a:p>
        </p:txBody>
      </p:sp>
      <p:sp>
        <p:nvSpPr>
          <p:cNvPr id="200707" name="Rectangle 3"/>
          <p:cNvSpPr>
            <a:spLocks noChangeArrowheads="1"/>
          </p:cNvSpPr>
          <p:nvPr/>
        </p:nvSpPr>
        <p:spPr bwMode="auto">
          <a:xfrm>
            <a:off x="167640" y="1640840"/>
            <a:ext cx="9806940" cy="6908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Now suppose players play </a:t>
            </a:r>
            <a:r>
              <a:rPr lang="en-US" sz="3100" dirty="0">
                <a:solidFill>
                  <a:schemeClr val="accent2"/>
                </a:solidFill>
                <a:latin typeface="+mn-lt"/>
              </a:rPr>
              <a:t>mixed</a:t>
            </a:r>
            <a:r>
              <a:rPr lang="en-US" sz="3100" dirty="0">
                <a:latin typeface="+mn-lt"/>
              </a:rPr>
              <a:t> </a:t>
            </a:r>
            <a:r>
              <a:rPr lang="en-US" sz="3100" dirty="0">
                <a:solidFill>
                  <a:schemeClr val="tx1"/>
                </a:solidFill>
                <a:latin typeface="+mn-lt"/>
              </a:rPr>
              <a:t>strategies</a:t>
            </a:r>
          </a:p>
          <a:p>
            <a:pPr marL="382059" indent="-382059">
              <a:lnSpc>
                <a:spcPct val="90000"/>
              </a:lnSpc>
              <a:spcBef>
                <a:spcPct val="20000"/>
              </a:spcBef>
              <a:buFontTx/>
              <a:buChar char="•"/>
            </a:pPr>
            <a:endParaRPr lang="en-US" sz="3100" dirty="0">
              <a:solidFill>
                <a:schemeClr val="tx1"/>
              </a:solidFill>
              <a:latin typeface="+mn-lt"/>
            </a:endParaRPr>
          </a:p>
          <a:p>
            <a:pPr marL="382059" indent="-382059">
              <a:lnSpc>
                <a:spcPct val="90000"/>
              </a:lnSpc>
              <a:spcBef>
                <a:spcPct val="20000"/>
              </a:spcBef>
              <a:buFontTx/>
              <a:buChar char="•"/>
            </a:pPr>
            <a:r>
              <a:rPr lang="en-US" sz="3100" dirty="0">
                <a:solidFill>
                  <a:schemeClr val="tx1"/>
                </a:solidFill>
                <a:latin typeface="+mn-lt"/>
              </a:rPr>
              <a:t>A (single) mixed strategy </a:t>
            </a:r>
            <a:r>
              <a:rPr lang="el-GR" sz="3100" dirty="0">
                <a:solidFill>
                  <a:schemeClr val="tx1"/>
                </a:solidFill>
                <a:latin typeface="+mn-lt"/>
                <a:cs typeface="Arial" charset="0"/>
              </a:rPr>
              <a:t>σ</a:t>
            </a:r>
            <a:r>
              <a:rPr lang="en-US" sz="3100" dirty="0">
                <a:solidFill>
                  <a:schemeClr val="tx1"/>
                </a:solidFill>
                <a:latin typeface="+mn-lt"/>
                <a:cs typeface="Arial" charset="0"/>
              </a:rPr>
              <a:t> </a:t>
            </a:r>
            <a:r>
              <a:rPr lang="en-US" sz="3100" dirty="0">
                <a:solidFill>
                  <a:schemeClr val="tx1"/>
                </a:solidFill>
                <a:latin typeface="+mn-lt"/>
              </a:rPr>
              <a:t>is </a:t>
            </a:r>
            <a:r>
              <a:rPr lang="en-US" sz="3100" dirty="0">
                <a:solidFill>
                  <a:srgbClr val="008000"/>
                </a:solidFill>
                <a:latin typeface="+mn-lt"/>
              </a:rPr>
              <a:t>evolutionarily stable</a:t>
            </a:r>
            <a:r>
              <a:rPr lang="en-US" sz="3100" dirty="0">
                <a:latin typeface="+mn-lt"/>
              </a:rPr>
              <a:t> </a:t>
            </a:r>
            <a:r>
              <a:rPr lang="en-US" sz="3100" dirty="0">
                <a:solidFill>
                  <a:schemeClr val="tx1"/>
                </a:solidFill>
                <a:latin typeface="+mn-lt"/>
              </a:rPr>
              <a:t>if the following is true:</a:t>
            </a:r>
          </a:p>
          <a:p>
            <a:pPr marL="382059" indent="-382059">
              <a:lnSpc>
                <a:spcPct val="90000"/>
              </a:lnSpc>
              <a:spcBef>
                <a:spcPct val="20000"/>
              </a:spcBef>
              <a:buFontTx/>
              <a:buChar char="•"/>
            </a:pPr>
            <a:endParaRPr lang="en-US" sz="3100" dirty="0">
              <a:solidFill>
                <a:schemeClr val="tx1"/>
              </a:solidFill>
              <a:latin typeface="+mn-lt"/>
            </a:endParaRPr>
          </a:p>
          <a:p>
            <a:pPr marL="827795" lvl="1" indent="-318383">
              <a:lnSpc>
                <a:spcPct val="90000"/>
              </a:lnSpc>
              <a:spcBef>
                <a:spcPct val="20000"/>
              </a:spcBef>
              <a:buFontTx/>
              <a:buChar char="–"/>
            </a:pPr>
            <a:r>
              <a:rPr lang="en-US" sz="2700" dirty="0">
                <a:solidFill>
                  <a:schemeClr val="tx1"/>
                </a:solidFill>
                <a:latin typeface="+mn-lt"/>
              </a:rPr>
              <a:t>Suppose all players play </a:t>
            </a:r>
            <a:r>
              <a:rPr lang="el-GR" sz="2700" dirty="0">
                <a:solidFill>
                  <a:schemeClr val="tx1"/>
                </a:solidFill>
                <a:latin typeface="+mn-lt"/>
                <a:cs typeface="Arial" charset="0"/>
              </a:rPr>
              <a:t>σ</a:t>
            </a:r>
            <a:endParaRPr lang="en-US" sz="2700" dirty="0">
              <a:solidFill>
                <a:schemeClr val="tx1"/>
              </a:solidFill>
              <a:latin typeface="+mn-lt"/>
            </a:endParaRPr>
          </a:p>
          <a:p>
            <a:pPr marL="827795" lvl="1" indent="-318383">
              <a:lnSpc>
                <a:spcPct val="90000"/>
              </a:lnSpc>
              <a:spcBef>
                <a:spcPct val="20000"/>
              </a:spcBef>
              <a:buFontTx/>
              <a:buChar char="–"/>
            </a:pPr>
            <a:endParaRPr lang="en-US" sz="2700" dirty="0">
              <a:solidFill>
                <a:schemeClr val="tx1"/>
              </a:solidFill>
              <a:latin typeface="+mn-lt"/>
            </a:endParaRPr>
          </a:p>
          <a:p>
            <a:pPr marL="827795" lvl="1" indent="-318383">
              <a:lnSpc>
                <a:spcPct val="90000"/>
              </a:lnSpc>
              <a:spcBef>
                <a:spcPct val="20000"/>
              </a:spcBef>
              <a:buFontTx/>
              <a:buChar char="–"/>
            </a:pPr>
            <a:r>
              <a:rPr lang="en-US" sz="2700" dirty="0">
                <a:solidFill>
                  <a:schemeClr val="tx1"/>
                </a:solidFill>
                <a:latin typeface="+mn-lt"/>
              </a:rPr>
              <a:t>Then, whenever a very small number of </a:t>
            </a:r>
            <a:r>
              <a:rPr lang="en-US" sz="2700" dirty="0">
                <a:solidFill>
                  <a:srgbClr val="008000"/>
                </a:solidFill>
                <a:latin typeface="+mn-lt"/>
              </a:rPr>
              <a:t>invaders</a:t>
            </a:r>
            <a:r>
              <a:rPr lang="en-US" sz="2700" dirty="0">
                <a:latin typeface="+mn-lt"/>
              </a:rPr>
              <a:t> </a:t>
            </a:r>
            <a:r>
              <a:rPr lang="en-US" sz="2700" dirty="0">
                <a:solidFill>
                  <a:schemeClr val="tx1"/>
                </a:solidFill>
                <a:latin typeface="+mn-lt"/>
              </a:rPr>
              <a:t>enters that play a different strategy </a:t>
            </a:r>
            <a:r>
              <a:rPr lang="el-GR" sz="2700" dirty="0">
                <a:solidFill>
                  <a:schemeClr val="tx1"/>
                </a:solidFill>
                <a:latin typeface="+mn-lt"/>
                <a:cs typeface="Arial" charset="0"/>
              </a:rPr>
              <a:t>σ</a:t>
            </a:r>
            <a:r>
              <a:rPr lang="en-US" sz="2700" dirty="0">
                <a:solidFill>
                  <a:schemeClr val="tx1"/>
                </a:solidFill>
                <a:latin typeface="+mn-lt"/>
                <a:cs typeface="Arial" charset="0"/>
              </a:rPr>
              <a:t>’,</a:t>
            </a:r>
          </a:p>
          <a:p>
            <a:pPr marL="827795" lvl="1" indent="-318383">
              <a:lnSpc>
                <a:spcPct val="90000"/>
              </a:lnSpc>
              <a:spcBef>
                <a:spcPct val="20000"/>
              </a:spcBef>
              <a:buFontTx/>
              <a:buChar char="–"/>
            </a:pPr>
            <a:endParaRPr lang="en-US" sz="2700" dirty="0">
              <a:solidFill>
                <a:schemeClr val="tx1"/>
              </a:solidFill>
              <a:latin typeface="+mn-lt"/>
              <a:cs typeface="Arial" charset="0"/>
            </a:endParaRPr>
          </a:p>
          <a:p>
            <a:pPr marL="827795" lvl="1" indent="-318383">
              <a:lnSpc>
                <a:spcPct val="90000"/>
              </a:lnSpc>
              <a:spcBef>
                <a:spcPct val="20000"/>
              </a:spcBef>
            </a:pPr>
            <a:r>
              <a:rPr lang="en-US" sz="2700" dirty="0">
                <a:solidFill>
                  <a:schemeClr val="tx1"/>
                </a:solidFill>
                <a:latin typeface="+mn-lt"/>
                <a:cs typeface="Arial" charset="0"/>
              </a:rPr>
              <a:t>	the players playing </a:t>
            </a:r>
            <a:r>
              <a:rPr lang="el-GR" sz="2700" dirty="0">
                <a:solidFill>
                  <a:schemeClr val="tx1"/>
                </a:solidFill>
                <a:latin typeface="+mn-lt"/>
                <a:cs typeface="Arial" charset="0"/>
              </a:rPr>
              <a:t>σ</a:t>
            </a:r>
            <a:r>
              <a:rPr lang="en-US" sz="2700" dirty="0">
                <a:solidFill>
                  <a:schemeClr val="tx1"/>
                </a:solidFill>
                <a:latin typeface="+mn-lt"/>
                <a:cs typeface="Arial" charset="0"/>
              </a:rPr>
              <a:t> must get strictly </a:t>
            </a:r>
            <a:r>
              <a:rPr lang="en-US" sz="2700" dirty="0">
                <a:solidFill>
                  <a:schemeClr val="accent2"/>
                </a:solidFill>
                <a:latin typeface="+mn-lt"/>
                <a:cs typeface="Arial" charset="0"/>
              </a:rPr>
              <a:t>higher</a:t>
            </a:r>
            <a:r>
              <a:rPr lang="en-US" sz="2700" dirty="0">
                <a:latin typeface="+mn-lt"/>
                <a:cs typeface="Arial" charset="0"/>
              </a:rPr>
              <a:t> </a:t>
            </a:r>
            <a:r>
              <a:rPr lang="en-US" sz="2700" dirty="0">
                <a:solidFill>
                  <a:schemeClr val="tx1"/>
                </a:solidFill>
                <a:latin typeface="+mn-lt"/>
                <a:cs typeface="Arial" charset="0"/>
              </a:rPr>
              <a:t>utility than those playing </a:t>
            </a:r>
            <a:r>
              <a:rPr lang="el-GR" sz="2700" dirty="0">
                <a:solidFill>
                  <a:schemeClr val="tx1"/>
                </a:solidFill>
                <a:latin typeface="+mn-lt"/>
                <a:cs typeface="Arial" charset="0"/>
              </a:rPr>
              <a:t>σ</a:t>
            </a:r>
            <a:r>
              <a:rPr lang="en-US" sz="2700" dirty="0">
                <a:solidFill>
                  <a:schemeClr val="tx1"/>
                </a:solidFill>
                <a:latin typeface="+mn-lt"/>
                <a:cs typeface="Arial" charset="0"/>
              </a:rPr>
              <a:t>’ (i.e., </a:t>
            </a:r>
            <a:r>
              <a:rPr lang="el-GR" sz="2700" dirty="0">
                <a:solidFill>
                  <a:schemeClr val="tx1"/>
                </a:solidFill>
                <a:latin typeface="+mn-lt"/>
                <a:cs typeface="Arial" charset="0"/>
              </a:rPr>
              <a:t>σ</a:t>
            </a:r>
            <a:r>
              <a:rPr lang="en-US" sz="2700" dirty="0">
                <a:solidFill>
                  <a:schemeClr val="tx1"/>
                </a:solidFill>
                <a:latin typeface="+mn-lt"/>
                <a:cs typeface="Arial" charset="0"/>
              </a:rPr>
              <a:t> must be able to</a:t>
            </a:r>
            <a:r>
              <a:rPr lang="en-US" sz="2700" dirty="0">
                <a:latin typeface="+mn-lt"/>
                <a:cs typeface="Arial" charset="0"/>
              </a:rPr>
              <a:t> </a:t>
            </a:r>
            <a:r>
              <a:rPr lang="en-US" sz="2700" dirty="0">
                <a:solidFill>
                  <a:srgbClr val="008000"/>
                </a:solidFill>
                <a:latin typeface="+mn-lt"/>
                <a:cs typeface="Arial" charset="0"/>
              </a:rPr>
              <a:t>repel invaders</a:t>
            </a:r>
            <a:r>
              <a:rPr lang="en-US" sz="2700" dirty="0">
                <a:solidFill>
                  <a:schemeClr val="tx1"/>
                </a:solidFill>
                <a:latin typeface="+mn-lt"/>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7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7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4380" y="-152400"/>
            <a:ext cx="8465820" cy="1029123"/>
          </a:xfrm>
          <a:noFill/>
        </p:spPr>
        <p:txBody>
          <a:bodyPr lIns="0" tIns="0" rIns="0" bIns="0"/>
          <a:lstStyle/>
          <a:p>
            <a:r>
              <a:rPr lang="en-US" sz="4500" b="1" dirty="0" smtClean="0">
                <a:solidFill>
                  <a:schemeClr val="tx1"/>
                </a:solidFill>
              </a:rPr>
              <a:t>Properties of ESS</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0" y="685800"/>
            <a:ext cx="10058400" cy="56134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defRPr/>
            </a:pPr>
            <a:r>
              <a:rPr lang="en-US" b="1" dirty="0" smtClean="0"/>
              <a:t>Proposition.</a:t>
            </a:r>
            <a:r>
              <a:rPr lang="en-US" dirty="0" smtClean="0"/>
              <a:t> A strategy </a:t>
            </a:r>
            <a:r>
              <a:rPr lang="el-GR" dirty="0" smtClean="0"/>
              <a:t>σ</a:t>
            </a:r>
            <a:r>
              <a:rPr lang="en-US" dirty="0" smtClean="0"/>
              <a:t> is evolutionarily stable if and only if the following conditions both hold:</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defRPr/>
            </a:pPr>
            <a:r>
              <a:rPr lang="en-US" dirty="0" smtClean="0"/>
              <a:t>	(1) For all </a:t>
            </a:r>
            <a:r>
              <a:rPr lang="el-GR" dirty="0" smtClean="0"/>
              <a:t>σ</a:t>
            </a:r>
            <a:r>
              <a:rPr lang="en-US" dirty="0" smtClean="0"/>
              <a:t>', we have u(</a:t>
            </a:r>
            <a:r>
              <a:rPr lang="el-GR" dirty="0" smtClean="0"/>
              <a:t>σ</a:t>
            </a:r>
            <a:r>
              <a:rPr lang="en-US" dirty="0" smtClean="0"/>
              <a:t>, </a:t>
            </a:r>
            <a:r>
              <a:rPr lang="el-GR" dirty="0" smtClean="0"/>
              <a:t>σ</a:t>
            </a:r>
            <a:r>
              <a:rPr lang="en-US" dirty="0" smtClean="0"/>
              <a:t>) ≥ u(</a:t>
            </a:r>
            <a:r>
              <a:rPr lang="el-GR" dirty="0" smtClean="0"/>
              <a:t>σ</a:t>
            </a:r>
            <a:r>
              <a:rPr lang="en-US" dirty="0" smtClean="0"/>
              <a:t>', </a:t>
            </a:r>
            <a:r>
              <a:rPr lang="el-GR" dirty="0" smtClean="0"/>
              <a:t>σ</a:t>
            </a:r>
            <a:r>
              <a:rPr lang="en-US" dirty="0" smtClean="0"/>
              <a:t>) (i.e., </a:t>
            </a:r>
            <a:r>
              <a:rPr lang="en-US" dirty="0" smtClean="0">
                <a:solidFill>
                  <a:srgbClr val="333399"/>
                </a:solidFill>
              </a:rPr>
              <a:t>symmetric Nash equilibrium</a:t>
            </a:r>
            <a:r>
              <a:rPr lang="en-US" dirty="0" smtClean="0"/>
              <a:t>)</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defRPr/>
            </a:pPr>
            <a:r>
              <a:rPr lang="en-US" dirty="0" smtClean="0"/>
              <a:t>	(2) For all </a:t>
            </a:r>
            <a:r>
              <a:rPr lang="el-GR" dirty="0" smtClean="0"/>
              <a:t>σ</a:t>
            </a:r>
            <a:r>
              <a:rPr lang="en-US" dirty="0" smtClean="0"/>
              <a:t>' (≠ </a:t>
            </a:r>
            <a:r>
              <a:rPr lang="el-GR" dirty="0" smtClean="0"/>
              <a:t>σ</a:t>
            </a:r>
            <a:r>
              <a:rPr lang="en-US" dirty="0" smtClean="0"/>
              <a:t>) with u(</a:t>
            </a:r>
            <a:r>
              <a:rPr lang="el-GR" dirty="0" smtClean="0"/>
              <a:t>σ</a:t>
            </a:r>
            <a:r>
              <a:rPr lang="en-US" dirty="0" smtClean="0"/>
              <a:t>, </a:t>
            </a:r>
            <a:r>
              <a:rPr lang="el-GR" dirty="0" smtClean="0"/>
              <a:t>σ</a:t>
            </a:r>
            <a:r>
              <a:rPr lang="en-US" dirty="0" smtClean="0"/>
              <a:t>) = u(</a:t>
            </a:r>
            <a:r>
              <a:rPr lang="el-GR" dirty="0" smtClean="0"/>
              <a:t>σ</a:t>
            </a:r>
            <a:r>
              <a:rPr lang="en-US" dirty="0" smtClean="0"/>
              <a:t>', </a:t>
            </a:r>
            <a:r>
              <a:rPr lang="el-GR" dirty="0" smtClean="0"/>
              <a:t>σ</a:t>
            </a:r>
            <a:r>
              <a:rPr lang="en-US" dirty="0" smtClean="0"/>
              <a:t>), we have u(</a:t>
            </a:r>
            <a:r>
              <a:rPr lang="el-GR" dirty="0" smtClean="0"/>
              <a:t>σ</a:t>
            </a:r>
            <a:r>
              <a:rPr lang="en-US" dirty="0" smtClean="0"/>
              <a:t>, </a:t>
            </a:r>
            <a:r>
              <a:rPr lang="el-GR" dirty="0" smtClean="0"/>
              <a:t>σ</a:t>
            </a:r>
            <a:r>
              <a:rPr lang="en-US" dirty="0" smtClean="0"/>
              <a:t>') &gt; u(</a:t>
            </a:r>
            <a:r>
              <a:rPr lang="el-GR" dirty="0" smtClean="0"/>
              <a:t>σ</a:t>
            </a:r>
            <a:r>
              <a:rPr lang="en-US" dirty="0" smtClean="0"/>
              <a:t>', </a:t>
            </a:r>
            <a:r>
              <a:rPr lang="el-GR" dirty="0" smtClean="0"/>
              <a:t>σ</a:t>
            </a:r>
            <a:r>
              <a:rPr lang="en-US" dirty="0" smtClean="0"/>
              <a:t>‘)</a:t>
            </a:r>
            <a:endParaRPr lang="en-GB" dirty="0" smtClean="0"/>
          </a:p>
          <a:p>
            <a:pPr>
              <a:defRPr/>
            </a:pPr>
            <a:r>
              <a:rPr lang="en-US" b="1" dirty="0" smtClean="0"/>
              <a:t>Theorem </a:t>
            </a:r>
            <a:r>
              <a:rPr lang="en-US" sz="1800" b="1" dirty="0" smtClean="0">
                <a:solidFill>
                  <a:srgbClr val="333399"/>
                </a:solidFill>
              </a:rPr>
              <a:t>[Taylor and </a:t>
            </a:r>
            <a:r>
              <a:rPr lang="en-US" sz="1800" b="1" dirty="0" err="1" smtClean="0">
                <a:solidFill>
                  <a:srgbClr val="333399"/>
                </a:solidFill>
              </a:rPr>
              <a:t>Jonker</a:t>
            </a:r>
            <a:r>
              <a:rPr lang="en-US" sz="1800" b="1" dirty="0" smtClean="0">
                <a:solidFill>
                  <a:srgbClr val="333399"/>
                </a:solidFill>
              </a:rPr>
              <a:t> 1978, </a:t>
            </a:r>
            <a:r>
              <a:rPr lang="en-US" sz="1800" b="1" dirty="0" err="1" smtClean="0">
                <a:solidFill>
                  <a:srgbClr val="333399"/>
                </a:solidFill>
              </a:rPr>
              <a:t>Hofbauer</a:t>
            </a:r>
            <a:r>
              <a:rPr lang="en-US" sz="1800" b="1" dirty="0" smtClean="0">
                <a:solidFill>
                  <a:srgbClr val="333399"/>
                </a:solidFill>
              </a:rPr>
              <a:t> et al. 1979, Zeeman 1980]</a:t>
            </a:r>
            <a:r>
              <a:rPr lang="en-US" dirty="0" smtClean="0"/>
              <a:t>. </a:t>
            </a:r>
            <a:r>
              <a:rPr lang="en-US" dirty="0" smtClean="0">
                <a:cs typeface="Arial" charset="0"/>
              </a:rPr>
              <a:t>Every ESS is asymptotically stable under the replicator dynamic.  </a:t>
            </a:r>
            <a:r>
              <a:rPr lang="en-US" sz="2200" dirty="0" smtClean="0">
                <a:cs typeface="Arial" charset="0"/>
              </a:rPr>
              <a:t>(Converse does not hold </a:t>
            </a:r>
            <a:r>
              <a:rPr lang="en-US" sz="2000" dirty="0" smtClean="0">
                <a:solidFill>
                  <a:srgbClr val="333399"/>
                </a:solidFill>
                <a:cs typeface="Arial" charset="0"/>
              </a:rPr>
              <a:t>[</a:t>
            </a:r>
            <a:r>
              <a:rPr lang="en-US" sz="2000" dirty="0" smtClean="0">
                <a:solidFill>
                  <a:srgbClr val="333399"/>
                </a:solidFill>
              </a:rPr>
              <a:t>van </a:t>
            </a:r>
            <a:r>
              <a:rPr lang="en-US" sz="2000" dirty="0" err="1" smtClean="0">
                <a:solidFill>
                  <a:srgbClr val="333399"/>
                </a:solidFill>
              </a:rPr>
              <a:t>Damme</a:t>
            </a:r>
            <a:r>
              <a:rPr lang="en-US" sz="2000" dirty="0" smtClean="0">
                <a:solidFill>
                  <a:srgbClr val="333399"/>
                </a:solidFill>
              </a:rPr>
              <a:t> 1987]</a:t>
            </a:r>
            <a:r>
              <a:rPr lang="en-US" sz="2200" dirty="0" smtClean="0"/>
              <a:t>.)</a:t>
            </a:r>
            <a:endParaRPr lang="en-US" dirty="0" smtClean="0">
              <a:cs typeface="Arial" charset="0"/>
            </a:endParaRP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defRPr/>
            </a:pPr>
            <a:endParaRPr lang="en-GB" dirty="0" smtClean="0"/>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defRPr/>
            </a:pPr>
            <a:endParaRPr lang="en-GB"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24940" y="949960"/>
            <a:ext cx="8465820" cy="1029123"/>
          </a:xfrm>
          <a:noFill/>
        </p:spPr>
        <p:txBody>
          <a:bodyPr lIns="0" tIns="0" rIns="0" bIns="0"/>
          <a:lstStyle/>
          <a:p>
            <a:r>
              <a:rPr lang="en-US" sz="4500" b="1" dirty="0" smtClean="0">
                <a:solidFill>
                  <a:srgbClr val="333399"/>
                </a:solidFill>
              </a:rPr>
              <a:t>Invasion (1/2)</a:t>
            </a:r>
            <a:endParaRPr lang="en-US" sz="3100" b="1" baseline="30000" dirty="0" smtClean="0">
              <a:solidFill>
                <a:srgbClr val="333399"/>
              </a:solidFill>
            </a:endParaRPr>
          </a:p>
        </p:txBody>
      </p:sp>
      <p:sp>
        <p:nvSpPr>
          <p:cNvPr id="4099" name="Rectangle 3"/>
          <p:cNvSpPr>
            <a:spLocks noGrp="1" noChangeArrowheads="1"/>
          </p:cNvSpPr>
          <p:nvPr>
            <p:ph type="body" idx="1"/>
          </p:nvPr>
        </p:nvSpPr>
        <p:spPr>
          <a:xfrm>
            <a:off x="167640" y="2590800"/>
            <a:ext cx="9639300" cy="17272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Given: population P</a:t>
            </a:r>
            <a:r>
              <a:rPr lang="en-US" sz="3200" baseline="-25000" dirty="0" smtClean="0"/>
              <a:t>1</a:t>
            </a:r>
            <a:r>
              <a:rPr lang="en-US" sz="3200" dirty="0" smtClean="0"/>
              <a:t> that plays </a:t>
            </a:r>
            <a:r>
              <a:rPr lang="el-GR" sz="3200" dirty="0" smtClean="0"/>
              <a:t>σ</a:t>
            </a:r>
            <a:r>
              <a:rPr lang="en-US" sz="3200" dirty="0" smtClean="0"/>
              <a:t> = 40% Dove, 60% Hawk</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Tiny population P</a:t>
            </a:r>
            <a:r>
              <a:rPr lang="en-US" sz="3200" baseline="-25000" dirty="0" smtClean="0"/>
              <a:t>2</a:t>
            </a:r>
            <a:r>
              <a:rPr lang="en-US" sz="3200" dirty="0" smtClean="0"/>
              <a:t> that plays </a:t>
            </a:r>
            <a:r>
              <a:rPr lang="el-GR" sz="3200" dirty="0" smtClean="0"/>
              <a:t>σ</a:t>
            </a:r>
            <a:r>
              <a:rPr lang="en-US" sz="3200" dirty="0" smtClean="0"/>
              <a:t>' =</a:t>
            </a:r>
            <a:r>
              <a:rPr lang="el-GR" sz="3200" dirty="0" smtClean="0"/>
              <a:t> </a:t>
            </a:r>
            <a:r>
              <a:rPr lang="en-US" sz="3200" dirty="0" smtClean="0"/>
              <a:t>70% Dove, 30% Hawk </a:t>
            </a:r>
            <a:r>
              <a:rPr lang="en-US" sz="3200" dirty="0" smtClean="0">
                <a:solidFill>
                  <a:srgbClr val="008000"/>
                </a:solidFill>
              </a:rPr>
              <a:t>invades</a:t>
            </a:r>
            <a:endParaRPr lang="en-US" sz="3200" dirty="0" smtClean="0"/>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u(</a:t>
            </a:r>
            <a:r>
              <a:rPr lang="el-GR" sz="3200" dirty="0" smtClean="0"/>
              <a:t>σ</a:t>
            </a:r>
            <a:r>
              <a:rPr lang="en-US" sz="3200" dirty="0" smtClean="0"/>
              <a:t>, </a:t>
            </a:r>
            <a:r>
              <a:rPr lang="el-GR" sz="3200" dirty="0" smtClean="0"/>
              <a:t>σ</a:t>
            </a:r>
            <a:r>
              <a:rPr lang="en-US" sz="3200" dirty="0" smtClean="0"/>
              <a:t>) = .16*1 + .24*2 + .36*(-1) = .28 but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	u(</a:t>
            </a:r>
            <a:r>
              <a:rPr lang="el-GR" sz="3200" dirty="0" smtClean="0"/>
              <a:t>σ</a:t>
            </a:r>
            <a:r>
              <a:rPr lang="en-US" sz="3200" dirty="0" smtClean="0"/>
              <a:t>', </a:t>
            </a:r>
            <a:r>
              <a:rPr lang="el-GR" sz="3200" dirty="0" smtClean="0"/>
              <a:t>σ</a:t>
            </a:r>
            <a:r>
              <a:rPr lang="en-US" sz="3200" dirty="0" smtClean="0"/>
              <a:t>) = .28*1 + .12*2 + .18*(-1) = .34</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l-GR" sz="3200" dirty="0" smtClean="0"/>
              <a:t>σ</a:t>
            </a:r>
            <a:r>
              <a:rPr lang="en-US" sz="3200" dirty="0" smtClean="0"/>
              <a:t>‘ (initially) grows in the population; invasion is </a:t>
            </a:r>
            <a:r>
              <a:rPr lang="en-US" sz="3200" dirty="0" smtClean="0">
                <a:solidFill>
                  <a:srgbClr val="008000"/>
                </a:solidFill>
              </a:rPr>
              <a:t>successful</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endParaRPr lang="en-US" sz="3200" dirty="0" smtClean="0"/>
          </a:p>
        </p:txBody>
      </p:sp>
      <p:graphicFrame>
        <p:nvGraphicFramePr>
          <p:cNvPr id="4" name="Group 4"/>
          <p:cNvGraphicFramePr>
            <a:graphicFrameLocks noGrp="1"/>
          </p:cNvGraphicFramePr>
          <p:nvPr/>
        </p:nvGraphicFramePr>
        <p:xfrm>
          <a:off x="6621780" y="756920"/>
          <a:ext cx="3185160" cy="1778741"/>
        </p:xfrm>
        <a:graphic>
          <a:graphicData uri="http://schemas.openxmlformats.org/drawingml/2006/table">
            <a:tbl>
              <a:tblPr/>
              <a:tblGrid>
                <a:gridCol w="1528941"/>
                <a:gridCol w="1656219"/>
              </a:tblGrid>
              <a:tr h="87293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0, 2</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03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4100" b="0" i="0" u="none" strike="noStrike" cap="none" normalizeH="0" baseline="0" dirty="0" smtClean="0">
                          <a:ln>
                            <a:noFill/>
                          </a:ln>
                          <a:solidFill>
                            <a:srgbClr val="000000"/>
                          </a:solidFill>
                          <a:effectLst/>
                          <a:latin typeface="Arial" charset="0"/>
                          <a:ea typeface="宋体" pitchFamily="2" charset="-122"/>
                        </a:rPr>
                        <a:t>2, 0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03" name="Rectangle 4"/>
          <p:cNvSpPr>
            <a:spLocks noChangeArrowheads="1"/>
          </p:cNvSpPr>
          <p:nvPr/>
        </p:nvSpPr>
        <p:spPr bwMode="auto">
          <a:xfrm>
            <a:off x="6957060" y="152400"/>
            <a:ext cx="79538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Dove</a:t>
            </a:r>
            <a:endParaRPr lang="en-US" sz="2200" dirty="0">
              <a:solidFill>
                <a:schemeClr val="tx1"/>
              </a:solidFill>
            </a:endParaRPr>
          </a:p>
        </p:txBody>
      </p:sp>
      <p:sp>
        <p:nvSpPr>
          <p:cNvPr id="12304" name="Rectangle 5"/>
          <p:cNvSpPr>
            <a:spLocks noChangeArrowheads="1"/>
          </p:cNvSpPr>
          <p:nvPr/>
        </p:nvSpPr>
        <p:spPr bwMode="auto">
          <a:xfrm>
            <a:off x="5448300" y="929640"/>
            <a:ext cx="79538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Dove</a:t>
            </a:r>
            <a:endParaRPr lang="en-US" sz="2200" dirty="0">
              <a:solidFill>
                <a:schemeClr val="tx1"/>
              </a:solidFill>
            </a:endParaRPr>
          </a:p>
        </p:txBody>
      </p:sp>
      <p:sp>
        <p:nvSpPr>
          <p:cNvPr id="12305" name="Rectangle 6"/>
          <p:cNvSpPr>
            <a:spLocks noChangeArrowheads="1"/>
          </p:cNvSpPr>
          <p:nvPr/>
        </p:nvSpPr>
        <p:spPr bwMode="auto">
          <a:xfrm>
            <a:off x="5448300" y="1793240"/>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Hawk</a:t>
            </a:r>
            <a:endParaRPr lang="en-US" sz="2200" dirty="0">
              <a:solidFill>
                <a:schemeClr val="tx1"/>
              </a:solidFill>
            </a:endParaRPr>
          </a:p>
        </p:txBody>
      </p:sp>
      <p:sp>
        <p:nvSpPr>
          <p:cNvPr id="12306" name="Rectangle 7"/>
          <p:cNvSpPr>
            <a:spLocks noChangeArrowheads="1"/>
          </p:cNvSpPr>
          <p:nvPr/>
        </p:nvSpPr>
        <p:spPr bwMode="auto">
          <a:xfrm>
            <a:off x="8549640" y="152400"/>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Hawk</a:t>
            </a:r>
            <a:endParaRPr lang="en-US" sz="2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24940" y="949960"/>
            <a:ext cx="8465820" cy="1029123"/>
          </a:xfrm>
          <a:noFill/>
        </p:spPr>
        <p:txBody>
          <a:bodyPr lIns="0" tIns="0" rIns="0" bIns="0"/>
          <a:lstStyle/>
          <a:p>
            <a:r>
              <a:rPr lang="en-US" sz="4500" b="1" dirty="0" smtClean="0">
                <a:solidFill>
                  <a:srgbClr val="333399"/>
                </a:solidFill>
              </a:rPr>
              <a:t>Invasion (2/2)</a:t>
            </a:r>
            <a:endParaRPr lang="en-US" sz="3100" b="1" baseline="30000" dirty="0" smtClean="0">
              <a:solidFill>
                <a:srgbClr val="333399"/>
              </a:solidFill>
            </a:endParaRPr>
          </a:p>
        </p:txBody>
      </p:sp>
      <p:sp>
        <p:nvSpPr>
          <p:cNvPr id="5123" name="Rectangle 3"/>
          <p:cNvSpPr>
            <a:spLocks noGrp="1" noChangeArrowheads="1"/>
          </p:cNvSpPr>
          <p:nvPr>
            <p:ph type="body" idx="1"/>
          </p:nvPr>
        </p:nvSpPr>
        <p:spPr>
          <a:xfrm>
            <a:off x="167640" y="2895600"/>
            <a:ext cx="9890760" cy="17272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Now P</a:t>
            </a:r>
            <a:r>
              <a:rPr lang="en-US" sz="3200" baseline="-25000" dirty="0" smtClean="0"/>
              <a:t>1</a:t>
            </a:r>
            <a:r>
              <a:rPr lang="en-US" sz="3200" dirty="0" smtClean="0"/>
              <a:t> plays </a:t>
            </a:r>
            <a:r>
              <a:rPr lang="el-GR" sz="3200" dirty="0" smtClean="0"/>
              <a:t>σ</a:t>
            </a:r>
            <a:r>
              <a:rPr lang="en-US" sz="3200" dirty="0" smtClean="0"/>
              <a:t> = 50% Dove, 50% Hawk</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Tiny population P</a:t>
            </a:r>
            <a:r>
              <a:rPr lang="en-US" sz="3200" baseline="-25000" dirty="0" smtClean="0"/>
              <a:t>2</a:t>
            </a:r>
            <a:r>
              <a:rPr lang="en-US" sz="3200" dirty="0" smtClean="0"/>
              <a:t> that plays </a:t>
            </a:r>
            <a:r>
              <a:rPr lang="el-GR" sz="3200" dirty="0" smtClean="0"/>
              <a:t>σ</a:t>
            </a:r>
            <a:r>
              <a:rPr lang="en-US" sz="3200" dirty="0" smtClean="0"/>
              <a:t>' =</a:t>
            </a:r>
            <a:r>
              <a:rPr lang="el-GR" sz="3200" dirty="0" smtClean="0"/>
              <a:t> </a:t>
            </a:r>
            <a:r>
              <a:rPr lang="en-US" sz="3200" dirty="0" smtClean="0"/>
              <a:t>70% Dove, 30% Hawk </a:t>
            </a:r>
            <a:r>
              <a:rPr lang="en-US" sz="3200" dirty="0" smtClean="0">
                <a:solidFill>
                  <a:srgbClr val="008000"/>
                </a:solidFill>
              </a:rPr>
              <a:t>invades</a:t>
            </a:r>
            <a:endParaRPr lang="en-US" sz="3200" dirty="0" smtClean="0"/>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u(</a:t>
            </a:r>
            <a:r>
              <a:rPr lang="el-GR" sz="3200" dirty="0" smtClean="0"/>
              <a:t>σ</a:t>
            </a:r>
            <a:r>
              <a:rPr lang="en-US" sz="3200" dirty="0" smtClean="0"/>
              <a:t>, </a:t>
            </a:r>
            <a:r>
              <a:rPr lang="el-GR" sz="3200" dirty="0" smtClean="0"/>
              <a:t>σ</a:t>
            </a:r>
            <a:r>
              <a:rPr lang="en-US" sz="3200" dirty="0" smtClean="0"/>
              <a:t>) = u(</a:t>
            </a:r>
            <a:r>
              <a:rPr lang="el-GR" sz="3200" dirty="0" smtClean="0"/>
              <a:t>σ</a:t>
            </a:r>
            <a:r>
              <a:rPr lang="en-US" sz="3200" dirty="0" smtClean="0"/>
              <a:t>', </a:t>
            </a:r>
            <a:r>
              <a:rPr lang="el-GR" sz="3200" dirty="0" smtClean="0"/>
              <a:t>σ</a:t>
            </a:r>
            <a:r>
              <a:rPr lang="en-US" sz="3200" dirty="0" smtClean="0"/>
              <a:t>) = .5, so second-order effect:</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u(</a:t>
            </a:r>
            <a:r>
              <a:rPr lang="el-GR" sz="3200" dirty="0" smtClean="0"/>
              <a:t>σ</a:t>
            </a:r>
            <a:r>
              <a:rPr lang="en-US" sz="3200" dirty="0" smtClean="0"/>
              <a:t>, </a:t>
            </a:r>
            <a:r>
              <a:rPr lang="el-GR" sz="3200" dirty="0" smtClean="0"/>
              <a:t>σ</a:t>
            </a:r>
            <a:r>
              <a:rPr lang="en-US" sz="3200" dirty="0" smtClean="0"/>
              <a:t>') = .35*1 + .35*2 + .15*(-1) = .9 but</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	u(</a:t>
            </a:r>
            <a:r>
              <a:rPr lang="el-GR" sz="3200" dirty="0" smtClean="0"/>
              <a:t>σ</a:t>
            </a:r>
            <a:r>
              <a:rPr lang="en-US" sz="3200" dirty="0" smtClean="0"/>
              <a:t>', </a:t>
            </a:r>
            <a:r>
              <a:rPr lang="el-GR" sz="3200" dirty="0" smtClean="0"/>
              <a:t>σ</a:t>
            </a:r>
            <a:r>
              <a:rPr lang="en-US" sz="3200" dirty="0" smtClean="0"/>
              <a:t>') = .49*1 + .21*2 + .09*(-1) = .82</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l-GR" sz="3200" dirty="0" smtClean="0"/>
              <a:t>σ</a:t>
            </a:r>
            <a:r>
              <a:rPr lang="en-US" sz="3200" dirty="0" smtClean="0"/>
              <a:t>' shrinks in the population; invasion is </a:t>
            </a:r>
            <a:r>
              <a:rPr lang="en-US" sz="3200" dirty="0" smtClean="0">
                <a:solidFill>
                  <a:srgbClr val="008000"/>
                </a:solidFill>
              </a:rPr>
              <a:t>repelled</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endParaRPr lang="en-US" sz="3200" dirty="0" smtClean="0"/>
          </a:p>
        </p:txBody>
      </p:sp>
      <p:graphicFrame>
        <p:nvGraphicFramePr>
          <p:cNvPr id="4" name="Group 4"/>
          <p:cNvGraphicFramePr>
            <a:graphicFrameLocks noGrp="1"/>
          </p:cNvGraphicFramePr>
          <p:nvPr/>
        </p:nvGraphicFramePr>
        <p:xfrm>
          <a:off x="6621780" y="901383"/>
          <a:ext cx="3185160" cy="1778741"/>
        </p:xfrm>
        <a:graphic>
          <a:graphicData uri="http://schemas.openxmlformats.org/drawingml/2006/table">
            <a:tbl>
              <a:tblPr/>
              <a:tblGrid>
                <a:gridCol w="1528941"/>
                <a:gridCol w="1656219"/>
              </a:tblGrid>
              <a:tr h="87293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0, 2</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03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4100" b="0" i="0" u="none" strike="noStrike" cap="none" normalizeH="0" baseline="0" dirty="0" smtClean="0">
                          <a:ln>
                            <a:noFill/>
                          </a:ln>
                          <a:solidFill>
                            <a:srgbClr val="000000"/>
                          </a:solidFill>
                          <a:effectLst/>
                          <a:latin typeface="Arial" charset="0"/>
                          <a:ea typeface="宋体" pitchFamily="2" charset="-122"/>
                        </a:rPr>
                        <a:t>2, 0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27" name="Rectangle 4"/>
          <p:cNvSpPr>
            <a:spLocks noChangeArrowheads="1"/>
          </p:cNvSpPr>
          <p:nvPr/>
        </p:nvSpPr>
        <p:spPr bwMode="auto">
          <a:xfrm>
            <a:off x="6957060" y="296863"/>
            <a:ext cx="79538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Dove</a:t>
            </a:r>
            <a:endParaRPr lang="en-US" sz="2200" dirty="0">
              <a:solidFill>
                <a:schemeClr val="tx1"/>
              </a:solidFill>
            </a:endParaRPr>
          </a:p>
        </p:txBody>
      </p:sp>
      <p:sp>
        <p:nvSpPr>
          <p:cNvPr id="13328" name="Rectangle 5"/>
          <p:cNvSpPr>
            <a:spLocks noChangeArrowheads="1"/>
          </p:cNvSpPr>
          <p:nvPr/>
        </p:nvSpPr>
        <p:spPr bwMode="auto">
          <a:xfrm>
            <a:off x="5448300" y="1074103"/>
            <a:ext cx="79538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Dove</a:t>
            </a:r>
            <a:endParaRPr lang="en-US" sz="2200" dirty="0">
              <a:solidFill>
                <a:schemeClr val="tx1"/>
              </a:solidFill>
            </a:endParaRPr>
          </a:p>
        </p:txBody>
      </p:sp>
      <p:sp>
        <p:nvSpPr>
          <p:cNvPr id="13329" name="Rectangle 6"/>
          <p:cNvSpPr>
            <a:spLocks noChangeArrowheads="1"/>
          </p:cNvSpPr>
          <p:nvPr/>
        </p:nvSpPr>
        <p:spPr bwMode="auto">
          <a:xfrm>
            <a:off x="5448300" y="1937703"/>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Hawk</a:t>
            </a:r>
            <a:endParaRPr lang="en-US" sz="2200" dirty="0">
              <a:solidFill>
                <a:schemeClr val="tx1"/>
              </a:solidFill>
            </a:endParaRPr>
          </a:p>
        </p:txBody>
      </p:sp>
      <p:sp>
        <p:nvSpPr>
          <p:cNvPr id="13330" name="Rectangle 7"/>
          <p:cNvSpPr>
            <a:spLocks noChangeArrowheads="1"/>
          </p:cNvSpPr>
          <p:nvPr/>
        </p:nvSpPr>
        <p:spPr bwMode="auto">
          <a:xfrm>
            <a:off x="8549640" y="296863"/>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Hawk</a:t>
            </a:r>
            <a:endParaRPr lang="en-US" sz="2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2920" y="1468120"/>
            <a:ext cx="2430780" cy="1029123"/>
          </a:xfrm>
          <a:noFill/>
        </p:spPr>
        <p:txBody>
          <a:bodyPr lIns="0" tIns="0" rIns="0" bIns="0"/>
          <a:lstStyle/>
          <a:p>
            <a:r>
              <a:rPr lang="en-US" sz="4500" b="1" dirty="0" smtClean="0">
                <a:solidFill>
                  <a:srgbClr val="333399"/>
                </a:solidFill>
              </a:rPr>
              <a:t>Rock-Paper-Scissors</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731680" y="4836160"/>
            <a:ext cx="9662001" cy="56134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Only one Nash equilibrium (Uniform)</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u(Uniform, Rock) = u(Rock, Rock)</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No ESS </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endParaRPr lang="en-GB" dirty="0" smtClean="0"/>
          </a:p>
        </p:txBody>
      </p:sp>
      <p:graphicFrame>
        <p:nvGraphicFramePr>
          <p:cNvPr id="6" name="Group 3"/>
          <p:cNvGraphicFramePr>
            <a:graphicFrameLocks/>
          </p:cNvGraphicFramePr>
          <p:nvPr/>
        </p:nvGraphicFramePr>
        <p:xfrm>
          <a:off x="4706145" y="1000337"/>
          <a:ext cx="5172393" cy="3430533"/>
        </p:xfrm>
        <a:graphic>
          <a:graphicData uri="http://schemas.openxmlformats.org/drawingml/2006/table">
            <a:tbl>
              <a:tblPr/>
              <a:tblGrid>
                <a:gridCol w="1632743"/>
                <a:gridCol w="1770698"/>
                <a:gridCol w="1768952"/>
              </a:tblGrid>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0, 0</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0, 0</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0, 0</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358" name="Picture 21" descr="MCj04081500000[1]"/>
          <p:cNvPicPr>
            <a:picLocks noChangeAspect="1" noChangeArrowheads="1"/>
          </p:cNvPicPr>
          <p:nvPr/>
        </p:nvPicPr>
        <p:blipFill>
          <a:blip r:embed="rId3" cstate="print"/>
          <a:srcRect/>
          <a:stretch>
            <a:fillRect/>
          </a:stretch>
        </p:blipFill>
        <p:spPr bwMode="auto">
          <a:xfrm>
            <a:off x="3689827" y="1227032"/>
            <a:ext cx="935990" cy="690880"/>
          </a:xfrm>
          <a:prstGeom prst="rect">
            <a:avLst/>
          </a:prstGeom>
          <a:noFill/>
          <a:ln w="9525">
            <a:noFill/>
            <a:miter lim="800000"/>
            <a:headEnd/>
            <a:tailEnd/>
          </a:ln>
        </p:spPr>
      </p:pic>
      <p:pic>
        <p:nvPicPr>
          <p:cNvPr id="14359" name="Picture 22" descr="MCj04081500000[1]"/>
          <p:cNvPicPr>
            <a:picLocks noChangeAspect="1" noChangeArrowheads="1"/>
          </p:cNvPicPr>
          <p:nvPr/>
        </p:nvPicPr>
        <p:blipFill>
          <a:blip r:embed="rId3" cstate="print"/>
          <a:srcRect/>
          <a:stretch>
            <a:fillRect/>
          </a:stretch>
        </p:blipFill>
        <p:spPr bwMode="auto">
          <a:xfrm>
            <a:off x="5057140" y="248285"/>
            <a:ext cx="935990" cy="690880"/>
          </a:xfrm>
          <a:prstGeom prst="rect">
            <a:avLst/>
          </a:prstGeom>
          <a:noFill/>
          <a:ln w="9525">
            <a:noFill/>
            <a:miter lim="800000"/>
            <a:headEnd/>
            <a:tailEnd/>
          </a:ln>
        </p:spPr>
      </p:pic>
      <p:sp>
        <p:nvSpPr>
          <p:cNvPr id="9" name="Document"/>
          <p:cNvSpPr>
            <a:spLocks noEditPoints="1" noChangeArrowheads="1"/>
          </p:cNvSpPr>
          <p:nvPr/>
        </p:nvSpPr>
        <p:spPr bwMode="auto">
          <a:xfrm>
            <a:off x="3976212" y="2371302"/>
            <a:ext cx="422593" cy="7574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10" name="Document"/>
          <p:cNvSpPr>
            <a:spLocks noEditPoints="1" noChangeArrowheads="1"/>
          </p:cNvSpPr>
          <p:nvPr/>
        </p:nvSpPr>
        <p:spPr bwMode="auto">
          <a:xfrm>
            <a:off x="7018180" y="86361"/>
            <a:ext cx="422593" cy="75924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14362" name="Picture 25" descr="MCj02344460000[1]"/>
          <p:cNvPicPr>
            <a:picLocks noChangeAspect="1" noChangeArrowheads="1"/>
          </p:cNvPicPr>
          <p:nvPr/>
        </p:nvPicPr>
        <p:blipFill>
          <a:blip r:embed="rId4" cstate="print"/>
          <a:srcRect/>
          <a:stretch>
            <a:fillRect/>
          </a:stretch>
        </p:blipFill>
        <p:spPr bwMode="auto">
          <a:xfrm>
            <a:off x="8387239" y="115147"/>
            <a:ext cx="1269523" cy="879793"/>
          </a:xfrm>
          <a:prstGeom prst="rect">
            <a:avLst/>
          </a:prstGeom>
          <a:noFill/>
          <a:ln w="9525">
            <a:noFill/>
            <a:miter lim="800000"/>
            <a:headEnd/>
            <a:tailEnd/>
          </a:ln>
        </p:spPr>
      </p:pic>
      <p:pic>
        <p:nvPicPr>
          <p:cNvPr id="14363" name="Picture 26" descr="MCj02344460000[1]"/>
          <p:cNvPicPr>
            <a:picLocks noChangeAspect="1" noChangeArrowheads="1"/>
          </p:cNvPicPr>
          <p:nvPr/>
        </p:nvPicPr>
        <p:blipFill>
          <a:blip r:embed="rId4" cstate="print"/>
          <a:srcRect/>
          <a:stretch>
            <a:fillRect/>
          </a:stretch>
        </p:blipFill>
        <p:spPr bwMode="auto">
          <a:xfrm>
            <a:off x="3422651" y="3508375"/>
            <a:ext cx="1269524" cy="87979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2920" y="438997"/>
            <a:ext cx="9220200" cy="1029123"/>
          </a:xfrm>
          <a:noFill/>
        </p:spPr>
        <p:txBody>
          <a:bodyPr lIns="0" tIns="0" rIns="0" bIns="0"/>
          <a:lstStyle/>
          <a:p>
            <a:r>
              <a:rPr lang="en-US" sz="4500" b="1" dirty="0" smtClean="0">
                <a:solidFill>
                  <a:srgbClr val="333399"/>
                </a:solidFill>
              </a:rPr>
              <a:t>“Safe-Left-Right”</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251460" y="5958840"/>
            <a:ext cx="9806940" cy="181356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Can 100% Safe be invaded?</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Is there an ESS?</a:t>
            </a:r>
            <a:endParaRPr lang="en-GB" dirty="0" smtClean="0"/>
          </a:p>
        </p:txBody>
      </p:sp>
      <p:graphicFrame>
        <p:nvGraphicFramePr>
          <p:cNvPr id="4" name="Group 3"/>
          <p:cNvGraphicFramePr>
            <a:graphicFrameLocks/>
          </p:cNvGraphicFramePr>
          <p:nvPr/>
        </p:nvGraphicFramePr>
        <p:xfrm>
          <a:off x="2539048" y="2504440"/>
          <a:ext cx="5172393" cy="3430533"/>
        </p:xfrm>
        <a:graphic>
          <a:graphicData uri="http://schemas.openxmlformats.org/drawingml/2006/table">
            <a:tbl>
              <a:tblPr/>
              <a:tblGrid>
                <a:gridCol w="1632743"/>
                <a:gridCol w="1770698"/>
                <a:gridCol w="1768952"/>
              </a:tblGrid>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0, 0</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2, 2</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2, 2</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0, 0</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2" name="Rectangle 4"/>
          <p:cNvSpPr>
            <a:spLocks noChangeArrowheads="1"/>
          </p:cNvSpPr>
          <p:nvPr/>
        </p:nvSpPr>
        <p:spPr bwMode="auto">
          <a:xfrm>
            <a:off x="1508760" y="2763520"/>
            <a:ext cx="819433" cy="507821"/>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Safe</a:t>
            </a:r>
            <a:endParaRPr lang="en-US" sz="2700" dirty="0">
              <a:solidFill>
                <a:schemeClr val="tx1"/>
              </a:solidFill>
            </a:endParaRPr>
          </a:p>
        </p:txBody>
      </p:sp>
      <p:sp>
        <p:nvSpPr>
          <p:cNvPr id="15383" name="Rectangle 7"/>
          <p:cNvSpPr>
            <a:spLocks noChangeArrowheads="1"/>
          </p:cNvSpPr>
          <p:nvPr/>
        </p:nvSpPr>
        <p:spPr bwMode="auto">
          <a:xfrm>
            <a:off x="2933700" y="1986280"/>
            <a:ext cx="819433" cy="507821"/>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Safe</a:t>
            </a:r>
            <a:endParaRPr lang="en-US" sz="2700" dirty="0">
              <a:solidFill>
                <a:schemeClr val="tx1"/>
              </a:solidFill>
            </a:endParaRPr>
          </a:p>
        </p:txBody>
      </p:sp>
      <p:sp>
        <p:nvSpPr>
          <p:cNvPr id="15384" name="Rectangle 8"/>
          <p:cNvSpPr>
            <a:spLocks noChangeArrowheads="1"/>
          </p:cNvSpPr>
          <p:nvPr/>
        </p:nvSpPr>
        <p:spPr bwMode="auto">
          <a:xfrm>
            <a:off x="4597877" y="1986280"/>
            <a:ext cx="803275" cy="512763"/>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Left</a:t>
            </a:r>
            <a:endParaRPr lang="en-US" sz="2700" dirty="0">
              <a:solidFill>
                <a:schemeClr val="tx1"/>
              </a:solidFill>
            </a:endParaRPr>
          </a:p>
        </p:txBody>
      </p:sp>
      <p:sp>
        <p:nvSpPr>
          <p:cNvPr id="15385" name="Rectangle 9"/>
          <p:cNvSpPr>
            <a:spLocks noChangeArrowheads="1"/>
          </p:cNvSpPr>
          <p:nvPr/>
        </p:nvSpPr>
        <p:spPr bwMode="auto">
          <a:xfrm>
            <a:off x="6331903" y="1986280"/>
            <a:ext cx="1047750" cy="512763"/>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Right</a:t>
            </a:r>
            <a:endParaRPr lang="en-US" sz="2700" dirty="0">
              <a:solidFill>
                <a:schemeClr val="tx1"/>
              </a:solidFill>
            </a:endParaRPr>
          </a:p>
        </p:txBody>
      </p:sp>
      <p:sp>
        <p:nvSpPr>
          <p:cNvPr id="15386" name="Rectangle 10"/>
          <p:cNvSpPr>
            <a:spLocks noChangeArrowheads="1"/>
          </p:cNvSpPr>
          <p:nvPr/>
        </p:nvSpPr>
        <p:spPr bwMode="auto">
          <a:xfrm>
            <a:off x="1424941" y="4927919"/>
            <a:ext cx="1046004" cy="512762"/>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Right</a:t>
            </a:r>
            <a:endParaRPr lang="en-US" sz="2700" dirty="0">
              <a:solidFill>
                <a:schemeClr val="tx1"/>
              </a:solidFill>
            </a:endParaRPr>
          </a:p>
        </p:txBody>
      </p:sp>
      <p:sp>
        <p:nvSpPr>
          <p:cNvPr id="15387" name="Rectangle 11"/>
          <p:cNvSpPr>
            <a:spLocks noChangeArrowheads="1"/>
          </p:cNvSpPr>
          <p:nvPr/>
        </p:nvSpPr>
        <p:spPr bwMode="auto">
          <a:xfrm>
            <a:off x="1543685" y="3805239"/>
            <a:ext cx="803275" cy="512762"/>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Left</a:t>
            </a:r>
            <a:endParaRPr lang="en-US" sz="27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670560" y="1122681"/>
            <a:ext cx="10058400" cy="1142471"/>
          </a:xfrm>
          <a:prstGeom prst="rect">
            <a:avLst/>
          </a:prstGeom>
          <a:noFill/>
          <a:ln w="9525">
            <a:noFill/>
            <a:miter lim="800000"/>
            <a:headEnd/>
            <a:tailEnd/>
          </a:ln>
        </p:spPr>
        <p:txBody>
          <a:bodyPr lIns="101870" tIns="50935" rIns="101870" bIns="50935"/>
          <a:lstStyle/>
          <a:p>
            <a:pPr marL="367909" indent="-367909">
              <a:lnSpc>
                <a:spcPct val="124000"/>
              </a:lnSpc>
              <a:spcBef>
                <a:spcPts val="906"/>
              </a:spcBef>
              <a:buClr>
                <a:srgbClr val="000000"/>
              </a:buClr>
              <a:buSzPct val="100000"/>
            </a:pPr>
            <a:r>
              <a:rPr lang="en-US" sz="3100" b="1" i="1" dirty="0">
                <a:solidFill>
                  <a:schemeClr val="tx1"/>
                </a:solidFill>
                <a:latin typeface="+mn-lt"/>
              </a:rPr>
              <a:t>Input:</a:t>
            </a:r>
            <a:r>
              <a:rPr lang="en-US" sz="3100" i="1" dirty="0">
                <a:solidFill>
                  <a:schemeClr val="tx1"/>
                </a:solidFill>
                <a:latin typeface="+mn-lt"/>
              </a:rPr>
              <a:t> symmetric 2-player normal-form game.  </a:t>
            </a:r>
          </a:p>
          <a:p>
            <a:pPr marL="367909" indent="-367909">
              <a:lnSpc>
                <a:spcPct val="124000"/>
              </a:lnSpc>
              <a:spcBef>
                <a:spcPts val="906"/>
              </a:spcBef>
              <a:buClr>
                <a:srgbClr val="000000"/>
              </a:buClr>
              <a:buSzPct val="100000"/>
            </a:pPr>
            <a:r>
              <a:rPr lang="en-US" sz="3100" b="1" i="1" dirty="0">
                <a:solidFill>
                  <a:schemeClr val="tx1"/>
                </a:solidFill>
                <a:latin typeface="+mn-lt"/>
              </a:rPr>
              <a:t>Q:</a:t>
            </a:r>
            <a:r>
              <a:rPr lang="en-US" sz="3100" i="1" dirty="0">
                <a:solidFill>
                  <a:schemeClr val="tx1"/>
                </a:solidFill>
                <a:latin typeface="+mn-lt"/>
              </a:rPr>
              <a:t> Does it have an evolutionarily stable strategy?</a:t>
            </a:r>
          </a:p>
          <a:p>
            <a:pPr marL="367909" indent="-367909">
              <a:lnSpc>
                <a:spcPct val="124000"/>
              </a:lnSpc>
              <a:spcBef>
                <a:spcPts val="906"/>
              </a:spcBef>
              <a:buClr>
                <a:srgbClr val="000000"/>
              </a:buClr>
              <a:buSzPct val="100000"/>
            </a:pPr>
            <a:r>
              <a:rPr lang="en-US" sz="2200" dirty="0">
                <a:solidFill>
                  <a:schemeClr val="tx1"/>
                </a:solidFill>
                <a:latin typeface="+mn-lt"/>
              </a:rPr>
              <a:t>(Hawk-Dove: yes.  Rock-Paper-Scissors: no.  Safe-Left-Right: no.)</a:t>
            </a:r>
          </a:p>
        </p:txBody>
      </p:sp>
      <p:sp>
        <p:nvSpPr>
          <p:cNvPr id="4" name="Oval 3"/>
          <p:cNvSpPr>
            <a:spLocks noChangeArrowheads="1"/>
          </p:cNvSpPr>
          <p:nvPr/>
        </p:nvSpPr>
        <p:spPr bwMode="auto">
          <a:xfrm>
            <a:off x="1370807" y="4084108"/>
            <a:ext cx="4954111" cy="2209377"/>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dirty="0">
              <a:latin typeface="+mn-lt"/>
            </a:endParaRPr>
          </a:p>
        </p:txBody>
      </p:sp>
      <p:sp>
        <p:nvSpPr>
          <p:cNvPr id="6" name="Oval 5"/>
          <p:cNvSpPr>
            <a:spLocks noChangeArrowheads="1"/>
          </p:cNvSpPr>
          <p:nvPr/>
        </p:nvSpPr>
        <p:spPr bwMode="auto">
          <a:xfrm>
            <a:off x="1370807" y="4998085"/>
            <a:ext cx="4954111" cy="2133812"/>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dirty="0">
              <a:latin typeface="+mn-lt"/>
            </a:endParaRPr>
          </a:p>
        </p:txBody>
      </p:sp>
      <p:sp>
        <p:nvSpPr>
          <p:cNvPr id="7" name="Oval 6"/>
          <p:cNvSpPr>
            <a:spLocks noChangeArrowheads="1"/>
          </p:cNvSpPr>
          <p:nvPr/>
        </p:nvSpPr>
        <p:spPr bwMode="auto">
          <a:xfrm>
            <a:off x="609442" y="3931180"/>
            <a:ext cx="7391876" cy="3353647"/>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dirty="0">
              <a:latin typeface="+mn-lt"/>
            </a:endParaRPr>
          </a:p>
        </p:txBody>
      </p:sp>
      <p:sp>
        <p:nvSpPr>
          <p:cNvPr id="8" name="Oval 7"/>
          <p:cNvSpPr>
            <a:spLocks noChangeArrowheads="1"/>
          </p:cNvSpPr>
          <p:nvPr/>
        </p:nvSpPr>
        <p:spPr bwMode="auto">
          <a:xfrm>
            <a:off x="0" y="3627120"/>
            <a:ext cx="10058400" cy="3886200"/>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sz="2500" dirty="0">
              <a:latin typeface="+mn-lt"/>
            </a:endParaRPr>
          </a:p>
        </p:txBody>
      </p:sp>
      <p:sp>
        <p:nvSpPr>
          <p:cNvPr id="9" name="Oval 8"/>
          <p:cNvSpPr>
            <a:spLocks noChangeArrowheads="1"/>
          </p:cNvSpPr>
          <p:nvPr/>
        </p:nvSpPr>
        <p:spPr bwMode="auto">
          <a:xfrm>
            <a:off x="2591435" y="5075450"/>
            <a:ext cx="2209007" cy="1142470"/>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dirty="0">
              <a:latin typeface="+mn-lt"/>
            </a:endParaRPr>
          </a:p>
        </p:txBody>
      </p:sp>
      <p:sp>
        <p:nvSpPr>
          <p:cNvPr id="10" name="TextBox 9"/>
          <p:cNvSpPr txBox="1">
            <a:spLocks noChangeArrowheads="1"/>
          </p:cNvSpPr>
          <p:nvPr/>
        </p:nvSpPr>
        <p:spPr bwMode="auto">
          <a:xfrm>
            <a:off x="3516947" y="5303943"/>
            <a:ext cx="423492" cy="523210"/>
          </a:xfrm>
          <a:prstGeom prst="rect">
            <a:avLst/>
          </a:prstGeom>
          <a:noFill/>
          <a:ln w="9525">
            <a:noFill/>
            <a:miter lim="800000"/>
            <a:headEnd/>
            <a:tailEnd/>
          </a:ln>
        </p:spPr>
        <p:txBody>
          <a:bodyPr wrap="none" lIns="91429" tIns="45715" rIns="91429" bIns="45715">
            <a:spAutoFit/>
          </a:bodyPr>
          <a:lstStyle/>
          <a:p>
            <a:r>
              <a:rPr lang="en-US" sz="2800" b="1" dirty="0">
                <a:solidFill>
                  <a:schemeClr val="tx1"/>
                </a:solidFill>
                <a:latin typeface="+mn-lt"/>
              </a:rPr>
              <a:t>P</a:t>
            </a:r>
          </a:p>
        </p:txBody>
      </p:sp>
      <p:sp>
        <p:nvSpPr>
          <p:cNvPr id="12" name="TextBox 11"/>
          <p:cNvSpPr txBox="1">
            <a:spLocks noChangeArrowheads="1"/>
          </p:cNvSpPr>
          <p:nvPr/>
        </p:nvSpPr>
        <p:spPr bwMode="auto">
          <a:xfrm>
            <a:off x="1772444" y="4490720"/>
            <a:ext cx="683178" cy="523210"/>
          </a:xfrm>
          <a:prstGeom prst="rect">
            <a:avLst/>
          </a:prstGeom>
          <a:noFill/>
          <a:ln w="9525">
            <a:noFill/>
            <a:miter lim="800000"/>
            <a:headEnd/>
            <a:tailEnd/>
          </a:ln>
        </p:spPr>
        <p:txBody>
          <a:bodyPr wrap="none" lIns="91429" tIns="45715" rIns="91429" bIns="45715">
            <a:spAutoFit/>
          </a:bodyPr>
          <a:lstStyle/>
          <a:p>
            <a:r>
              <a:rPr lang="en-US" sz="2800" b="1" dirty="0">
                <a:solidFill>
                  <a:schemeClr val="tx1"/>
                </a:solidFill>
                <a:latin typeface="+mn-lt"/>
              </a:rPr>
              <a:t>NP</a:t>
            </a:r>
          </a:p>
        </p:txBody>
      </p:sp>
      <p:sp>
        <p:nvSpPr>
          <p:cNvPr id="13" name="TextBox 12"/>
          <p:cNvSpPr txBox="1">
            <a:spLocks noChangeArrowheads="1"/>
          </p:cNvSpPr>
          <p:nvPr/>
        </p:nvSpPr>
        <p:spPr bwMode="auto">
          <a:xfrm>
            <a:off x="1620520" y="6064992"/>
            <a:ext cx="1103165" cy="523210"/>
          </a:xfrm>
          <a:prstGeom prst="rect">
            <a:avLst/>
          </a:prstGeom>
          <a:noFill/>
          <a:ln w="9525">
            <a:noFill/>
            <a:miter lim="800000"/>
            <a:headEnd/>
            <a:tailEnd/>
          </a:ln>
        </p:spPr>
        <p:txBody>
          <a:bodyPr wrap="none" lIns="91429" tIns="45715" rIns="91429" bIns="45715">
            <a:spAutoFit/>
          </a:bodyPr>
          <a:lstStyle/>
          <a:p>
            <a:r>
              <a:rPr lang="en-US" sz="2800" b="1" dirty="0" err="1">
                <a:solidFill>
                  <a:schemeClr val="tx1"/>
                </a:solidFill>
                <a:latin typeface="+mn-lt"/>
              </a:rPr>
              <a:t>coNP</a:t>
            </a:r>
            <a:endParaRPr lang="en-US" sz="2800" b="1" dirty="0">
              <a:solidFill>
                <a:schemeClr val="tx1"/>
              </a:solidFill>
              <a:latin typeface="+mn-lt"/>
            </a:endParaRPr>
          </a:p>
        </p:txBody>
      </p:sp>
      <p:sp>
        <p:nvSpPr>
          <p:cNvPr id="14" name="TextBox 13"/>
          <p:cNvSpPr txBox="1">
            <a:spLocks noChangeArrowheads="1"/>
          </p:cNvSpPr>
          <p:nvPr/>
        </p:nvSpPr>
        <p:spPr bwMode="auto">
          <a:xfrm>
            <a:off x="6302217" y="4668839"/>
            <a:ext cx="1024617" cy="523210"/>
          </a:xfrm>
          <a:prstGeom prst="rect">
            <a:avLst/>
          </a:prstGeom>
          <a:noFill/>
          <a:ln w="9525">
            <a:noFill/>
            <a:miter lim="800000"/>
            <a:headEnd/>
            <a:tailEnd/>
          </a:ln>
        </p:spPr>
        <p:txBody>
          <a:bodyPr wrap="none" lIns="91429" tIns="45715" rIns="91429" bIns="45715">
            <a:spAutoFit/>
          </a:bodyPr>
          <a:lstStyle/>
          <a:p>
            <a:r>
              <a:rPr lang="en-US" sz="2800" b="1" dirty="0" err="1">
                <a:solidFill>
                  <a:schemeClr val="tx1"/>
                </a:solidFill>
                <a:latin typeface="+mn-lt"/>
              </a:rPr>
              <a:t>coD</a:t>
            </a:r>
            <a:r>
              <a:rPr lang="en-US" sz="2800" b="1" baseline="30000" dirty="0" err="1">
                <a:solidFill>
                  <a:schemeClr val="tx1"/>
                </a:solidFill>
                <a:latin typeface="+mn-lt"/>
              </a:rPr>
              <a:t>P</a:t>
            </a:r>
            <a:endParaRPr lang="en-US" sz="2800" b="1" baseline="30000" dirty="0">
              <a:solidFill>
                <a:schemeClr val="tx1"/>
              </a:solidFill>
              <a:latin typeface="+mn-lt"/>
            </a:endParaRPr>
          </a:p>
        </p:txBody>
      </p:sp>
      <p:sp>
        <p:nvSpPr>
          <p:cNvPr id="15" name="TextBox 14"/>
          <p:cNvSpPr txBox="1">
            <a:spLocks noChangeArrowheads="1"/>
          </p:cNvSpPr>
          <p:nvPr/>
        </p:nvSpPr>
        <p:spPr bwMode="auto">
          <a:xfrm>
            <a:off x="7536815" y="4150679"/>
            <a:ext cx="692796" cy="523210"/>
          </a:xfrm>
          <a:prstGeom prst="rect">
            <a:avLst/>
          </a:prstGeom>
          <a:noFill/>
          <a:ln w="9525">
            <a:noFill/>
            <a:miter lim="800000"/>
            <a:headEnd/>
            <a:tailEnd/>
          </a:ln>
        </p:spPr>
        <p:txBody>
          <a:bodyPr wrap="none" lIns="91429" tIns="45715" rIns="91429" bIns="45715">
            <a:spAutoFit/>
          </a:bodyPr>
          <a:lstStyle/>
          <a:p>
            <a:r>
              <a:rPr lang="el-GR" sz="2800" b="1" dirty="0">
                <a:solidFill>
                  <a:schemeClr val="tx1"/>
                </a:solidFill>
                <a:latin typeface="+mn-lt"/>
              </a:rPr>
              <a:t>Σ</a:t>
            </a:r>
            <a:r>
              <a:rPr lang="en-US" sz="2800" b="1" baseline="-25000" dirty="0">
                <a:solidFill>
                  <a:schemeClr val="tx1"/>
                </a:solidFill>
                <a:latin typeface="+mn-lt"/>
              </a:rPr>
              <a:t>2</a:t>
            </a:r>
            <a:r>
              <a:rPr lang="en-US" sz="2800" b="1" baseline="30000" dirty="0">
                <a:solidFill>
                  <a:schemeClr val="tx1"/>
                </a:solidFill>
                <a:latin typeface="+mn-lt"/>
              </a:rPr>
              <a:t>P</a:t>
            </a:r>
          </a:p>
        </p:txBody>
      </p:sp>
      <p:sp>
        <p:nvSpPr>
          <p:cNvPr id="16" name="TextBox 15"/>
          <p:cNvSpPr txBox="1">
            <a:spLocks noChangeArrowheads="1"/>
          </p:cNvSpPr>
          <p:nvPr/>
        </p:nvSpPr>
        <p:spPr bwMode="auto">
          <a:xfrm>
            <a:off x="2598420" y="4271222"/>
            <a:ext cx="2972118" cy="615543"/>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is </a:t>
            </a:r>
            <a:r>
              <a:rPr lang="en-US" sz="2000" dirty="0">
                <a:solidFill>
                  <a:srgbClr val="FF0000"/>
                </a:solidFill>
                <a:latin typeface="+mn-lt"/>
              </a:rPr>
              <a:t>NP-hard</a:t>
            </a:r>
            <a:r>
              <a:rPr lang="en-US" sz="2000" dirty="0">
                <a:latin typeface="+mn-lt"/>
              </a:rPr>
              <a:t> </a:t>
            </a:r>
            <a:r>
              <a:rPr lang="en-US" sz="1400" dirty="0">
                <a:solidFill>
                  <a:srgbClr val="0000CC"/>
                </a:solidFill>
                <a:latin typeface="+mn-lt"/>
              </a:rPr>
              <a:t>[</a:t>
            </a:r>
            <a:r>
              <a:rPr lang="en-US" sz="1400" dirty="0" err="1">
                <a:solidFill>
                  <a:srgbClr val="0000CC"/>
                </a:solidFill>
                <a:latin typeface="+mn-lt"/>
              </a:rPr>
              <a:t>Etessami</a:t>
            </a:r>
            <a:r>
              <a:rPr lang="en-US" sz="1400" dirty="0">
                <a:solidFill>
                  <a:srgbClr val="0000CC"/>
                </a:solidFill>
                <a:latin typeface="+mn-lt"/>
              </a:rPr>
              <a:t> and </a:t>
            </a:r>
            <a:r>
              <a:rPr lang="en-US" sz="1400" dirty="0" err="1">
                <a:solidFill>
                  <a:srgbClr val="0000CC"/>
                </a:solidFill>
                <a:latin typeface="+mn-lt"/>
              </a:rPr>
              <a:t>Lochbihler</a:t>
            </a:r>
            <a:r>
              <a:rPr lang="en-US" sz="1400" dirty="0">
                <a:solidFill>
                  <a:srgbClr val="0000CC"/>
                </a:solidFill>
                <a:latin typeface="+mn-lt"/>
              </a:rPr>
              <a:t> 2004]</a:t>
            </a:r>
            <a:r>
              <a:rPr lang="en-US" sz="1400" dirty="0">
                <a:latin typeface="+mn-lt"/>
              </a:rPr>
              <a:t>.</a:t>
            </a:r>
            <a:endParaRPr lang="en-US" sz="2000" dirty="0">
              <a:latin typeface="+mn-lt"/>
            </a:endParaRPr>
          </a:p>
        </p:txBody>
      </p:sp>
      <p:sp>
        <p:nvSpPr>
          <p:cNvPr id="17" name="TextBox 16"/>
          <p:cNvSpPr txBox="1">
            <a:spLocks noChangeArrowheads="1"/>
          </p:cNvSpPr>
          <p:nvPr/>
        </p:nvSpPr>
        <p:spPr bwMode="auto">
          <a:xfrm>
            <a:off x="2666365" y="6257502"/>
            <a:ext cx="3429635" cy="615543"/>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is </a:t>
            </a:r>
            <a:r>
              <a:rPr lang="en-US" sz="2000" dirty="0" err="1">
                <a:solidFill>
                  <a:srgbClr val="FF0000"/>
                </a:solidFill>
                <a:latin typeface="+mn-lt"/>
              </a:rPr>
              <a:t>coNP</a:t>
            </a:r>
            <a:r>
              <a:rPr lang="en-US" sz="2000" dirty="0">
                <a:solidFill>
                  <a:srgbClr val="FF0000"/>
                </a:solidFill>
                <a:latin typeface="+mn-lt"/>
              </a:rPr>
              <a:t>-hard</a:t>
            </a:r>
            <a:r>
              <a:rPr lang="en-US" sz="2000" dirty="0">
                <a:latin typeface="+mn-lt"/>
              </a:rPr>
              <a:t> </a:t>
            </a:r>
            <a:r>
              <a:rPr lang="en-US" sz="1400" dirty="0">
                <a:solidFill>
                  <a:srgbClr val="0000CC"/>
                </a:solidFill>
                <a:latin typeface="+mn-lt"/>
              </a:rPr>
              <a:t>[</a:t>
            </a:r>
            <a:r>
              <a:rPr lang="en-US" sz="1400" dirty="0" err="1">
                <a:solidFill>
                  <a:srgbClr val="0000CC"/>
                </a:solidFill>
                <a:latin typeface="+mn-lt"/>
              </a:rPr>
              <a:t>Etessami</a:t>
            </a:r>
            <a:r>
              <a:rPr lang="en-US" sz="1400" dirty="0">
                <a:solidFill>
                  <a:srgbClr val="0000CC"/>
                </a:solidFill>
                <a:latin typeface="+mn-lt"/>
              </a:rPr>
              <a:t> and </a:t>
            </a:r>
            <a:r>
              <a:rPr lang="en-US" sz="1400" dirty="0" err="1">
                <a:solidFill>
                  <a:srgbClr val="0000CC"/>
                </a:solidFill>
                <a:latin typeface="+mn-lt"/>
              </a:rPr>
              <a:t>Lochbihler</a:t>
            </a:r>
            <a:r>
              <a:rPr lang="en-US" sz="1400" dirty="0">
                <a:solidFill>
                  <a:srgbClr val="0000CC"/>
                </a:solidFill>
                <a:latin typeface="+mn-lt"/>
              </a:rPr>
              <a:t> 2004]</a:t>
            </a:r>
            <a:r>
              <a:rPr lang="en-US" sz="1400" dirty="0">
                <a:latin typeface="+mn-lt"/>
              </a:rPr>
              <a:t>.</a:t>
            </a:r>
            <a:endParaRPr lang="en-US" sz="2000" dirty="0">
              <a:latin typeface="+mn-lt"/>
            </a:endParaRPr>
          </a:p>
        </p:txBody>
      </p:sp>
      <p:sp>
        <p:nvSpPr>
          <p:cNvPr id="18" name="TextBox 17"/>
          <p:cNvSpPr txBox="1">
            <a:spLocks noChangeArrowheads="1"/>
          </p:cNvSpPr>
          <p:nvPr/>
        </p:nvSpPr>
        <p:spPr bwMode="auto">
          <a:xfrm>
            <a:off x="7992587" y="4872143"/>
            <a:ext cx="1981993" cy="954097"/>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is </a:t>
            </a:r>
            <a:r>
              <a:rPr lang="en-US" sz="2000" dirty="0">
                <a:solidFill>
                  <a:srgbClr val="006600"/>
                </a:solidFill>
                <a:latin typeface="+mn-lt"/>
              </a:rPr>
              <a:t>in </a:t>
            </a:r>
            <a:r>
              <a:rPr lang="el-GR" sz="2000" b="1" dirty="0">
                <a:solidFill>
                  <a:srgbClr val="006600"/>
                </a:solidFill>
                <a:latin typeface="+mn-lt"/>
              </a:rPr>
              <a:t>Σ</a:t>
            </a:r>
            <a:r>
              <a:rPr lang="en-US" sz="2000" b="1" baseline="-25000" dirty="0">
                <a:solidFill>
                  <a:srgbClr val="006600"/>
                </a:solidFill>
                <a:latin typeface="+mn-lt"/>
              </a:rPr>
              <a:t>2</a:t>
            </a:r>
            <a:r>
              <a:rPr lang="en-US" sz="2000" b="1" baseline="30000" dirty="0">
                <a:solidFill>
                  <a:srgbClr val="006600"/>
                </a:solidFill>
                <a:latin typeface="+mn-lt"/>
              </a:rPr>
              <a:t>P</a:t>
            </a:r>
            <a:r>
              <a:rPr lang="en-US" sz="2000" dirty="0">
                <a:latin typeface="+mn-lt"/>
              </a:rPr>
              <a:t> </a:t>
            </a:r>
            <a:r>
              <a:rPr lang="en-US" sz="1400" dirty="0">
                <a:solidFill>
                  <a:srgbClr val="0000CC"/>
                </a:solidFill>
                <a:latin typeface="+mn-lt"/>
              </a:rPr>
              <a:t>[</a:t>
            </a:r>
            <a:r>
              <a:rPr lang="en-US" sz="1400" dirty="0" err="1">
                <a:solidFill>
                  <a:srgbClr val="0000CC"/>
                </a:solidFill>
                <a:latin typeface="+mn-lt"/>
              </a:rPr>
              <a:t>Etessami</a:t>
            </a:r>
            <a:r>
              <a:rPr lang="en-US" sz="1400" dirty="0">
                <a:solidFill>
                  <a:srgbClr val="0000CC"/>
                </a:solidFill>
                <a:latin typeface="+mn-lt"/>
              </a:rPr>
              <a:t> and </a:t>
            </a:r>
            <a:r>
              <a:rPr lang="en-US" sz="1400" dirty="0" err="1">
                <a:solidFill>
                  <a:srgbClr val="0000CC"/>
                </a:solidFill>
                <a:latin typeface="+mn-lt"/>
              </a:rPr>
              <a:t>Lochbihler</a:t>
            </a:r>
            <a:r>
              <a:rPr lang="en-US" sz="1400" dirty="0">
                <a:solidFill>
                  <a:srgbClr val="0000CC"/>
                </a:solidFill>
                <a:latin typeface="+mn-lt"/>
              </a:rPr>
              <a:t> 2004]</a:t>
            </a:r>
            <a:r>
              <a:rPr lang="en-US" sz="1400" dirty="0">
                <a:latin typeface="+mn-lt"/>
              </a:rPr>
              <a:t>.</a:t>
            </a:r>
            <a:endParaRPr lang="en-US" sz="2000" dirty="0">
              <a:latin typeface="+mn-lt"/>
            </a:endParaRPr>
          </a:p>
        </p:txBody>
      </p:sp>
      <p:sp>
        <p:nvSpPr>
          <p:cNvPr id="19" name="TextBox 18"/>
          <p:cNvSpPr txBox="1">
            <a:spLocks noChangeArrowheads="1"/>
          </p:cNvSpPr>
          <p:nvPr/>
        </p:nvSpPr>
        <p:spPr bwMode="auto">
          <a:xfrm>
            <a:off x="6279515" y="5267960"/>
            <a:ext cx="1599565" cy="954097"/>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is </a:t>
            </a:r>
            <a:r>
              <a:rPr lang="en-US" sz="2000" dirty="0" err="1">
                <a:solidFill>
                  <a:srgbClr val="FF0000"/>
                </a:solidFill>
                <a:latin typeface="+mn-lt"/>
              </a:rPr>
              <a:t>coD</a:t>
            </a:r>
            <a:r>
              <a:rPr lang="en-US" sz="2000" b="1" baseline="30000" dirty="0" err="1">
                <a:solidFill>
                  <a:srgbClr val="FF0000"/>
                </a:solidFill>
                <a:latin typeface="+mn-lt"/>
              </a:rPr>
              <a:t>P</a:t>
            </a:r>
            <a:r>
              <a:rPr lang="en-US" sz="2000" dirty="0">
                <a:solidFill>
                  <a:srgbClr val="FF0000"/>
                </a:solidFill>
                <a:latin typeface="+mn-lt"/>
              </a:rPr>
              <a:t>-hard </a:t>
            </a:r>
            <a:r>
              <a:rPr lang="en-US" sz="1400" dirty="0">
                <a:solidFill>
                  <a:srgbClr val="0000CC"/>
                </a:solidFill>
                <a:latin typeface="+mn-lt"/>
              </a:rPr>
              <a:t>[Nisan 2006]</a:t>
            </a:r>
            <a:r>
              <a:rPr lang="en-US" sz="1400" dirty="0">
                <a:latin typeface="+mn-lt"/>
              </a:rPr>
              <a:t>.</a:t>
            </a:r>
            <a:endParaRPr lang="en-US" sz="2000" dirty="0">
              <a:latin typeface="+mn-lt"/>
            </a:endParaRPr>
          </a:p>
        </p:txBody>
      </p:sp>
      <p:sp>
        <p:nvSpPr>
          <p:cNvPr id="20" name="TextBox 19"/>
          <p:cNvSpPr txBox="1">
            <a:spLocks noChangeArrowheads="1"/>
          </p:cNvSpPr>
          <p:nvPr/>
        </p:nvSpPr>
        <p:spPr bwMode="auto">
          <a:xfrm>
            <a:off x="7802245" y="5856289"/>
            <a:ext cx="1753235" cy="923320"/>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a:t>
            </a:r>
            <a:r>
              <a:rPr lang="en-US" sz="2000" dirty="0">
                <a:latin typeface="+mn-lt"/>
              </a:rPr>
              <a:t>is </a:t>
            </a:r>
            <a:r>
              <a:rPr lang="el-GR" sz="2000" b="1" dirty="0">
                <a:solidFill>
                  <a:srgbClr val="FF0000"/>
                </a:solidFill>
                <a:latin typeface="+mn-lt"/>
              </a:rPr>
              <a:t>Σ</a:t>
            </a:r>
            <a:r>
              <a:rPr lang="en-US" sz="2000" b="1" baseline="-25000" dirty="0">
                <a:solidFill>
                  <a:srgbClr val="FF0000"/>
                </a:solidFill>
                <a:latin typeface="+mn-lt"/>
              </a:rPr>
              <a:t>2</a:t>
            </a:r>
            <a:r>
              <a:rPr lang="en-US" sz="2000" b="1" baseline="30000" dirty="0">
                <a:solidFill>
                  <a:srgbClr val="FF0000"/>
                </a:solidFill>
                <a:latin typeface="+mn-lt"/>
              </a:rPr>
              <a:t>P</a:t>
            </a:r>
            <a:r>
              <a:rPr lang="en-US" sz="2000" dirty="0">
                <a:solidFill>
                  <a:srgbClr val="FF0000"/>
                </a:solidFill>
                <a:latin typeface="+mn-lt"/>
              </a:rPr>
              <a:t>-hard </a:t>
            </a:r>
            <a:r>
              <a:rPr lang="en-US" sz="1400" dirty="0" smtClean="0">
                <a:solidFill>
                  <a:srgbClr val="0000CC"/>
                </a:solidFill>
                <a:latin typeface="+mn-lt"/>
              </a:rPr>
              <a:t>[C. 2013]</a:t>
            </a:r>
            <a:r>
              <a:rPr lang="en-US" sz="1400" dirty="0" smtClean="0">
                <a:latin typeface="+mn-lt"/>
              </a:rPr>
              <a:t>.</a:t>
            </a:r>
            <a:endParaRPr lang="en-US" sz="2000" dirty="0">
              <a:latin typeface="+mn-lt"/>
            </a:endParaRPr>
          </a:p>
        </p:txBody>
      </p:sp>
      <p:sp>
        <p:nvSpPr>
          <p:cNvPr id="16402" name="Rectangle 2"/>
          <p:cNvSpPr>
            <a:spLocks noGrp="1" noChangeArrowheads="1"/>
          </p:cNvSpPr>
          <p:nvPr>
            <p:ph type="title"/>
          </p:nvPr>
        </p:nvSpPr>
        <p:spPr>
          <a:xfrm>
            <a:off x="502920" y="-259080"/>
            <a:ext cx="9038590" cy="1282806"/>
          </a:xfrm>
        </p:spPr>
        <p:txBody>
          <a:bodyPr/>
          <a:lstStyle/>
          <a:p>
            <a:r>
              <a:rPr lang="en-US" altLang="zh-CN" b="1" smtClean="0">
                <a:solidFill>
                  <a:srgbClr val="333399"/>
                </a:solidFill>
                <a:ea typeface="宋体" pitchFamily="2" charset="-122"/>
              </a:rPr>
              <a:t>The ESS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p:bldP spid="12" grpId="0"/>
      <p:bldP spid="13" grpId="0"/>
      <p:bldP spid="14" grpId="0"/>
      <p:bldP spid="15" grpId="0"/>
      <p:bldP spid="16" grpId="0"/>
      <p:bldP spid="17" grpId="0"/>
      <p:bldP spid="18" grpId="0"/>
      <p:bldP spid="19" grpId="0"/>
      <p:bldP spid="2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7640" y="172720"/>
            <a:ext cx="10393680" cy="1029123"/>
          </a:xfrm>
          <a:noFill/>
        </p:spPr>
        <p:txBody>
          <a:bodyPr lIns="0" tIns="0" rIns="0" bIns="0"/>
          <a:lstStyle/>
          <a:p>
            <a:r>
              <a:rPr lang="en-US" sz="4500" b="1" dirty="0" smtClean="0">
                <a:solidFill>
                  <a:srgbClr val="333399"/>
                </a:solidFill>
              </a:rPr>
              <a:t>The standard </a:t>
            </a:r>
            <a:r>
              <a:rPr lang="el-GR" sz="4500" b="1" dirty="0" smtClean="0">
                <a:solidFill>
                  <a:srgbClr val="333399"/>
                </a:solidFill>
              </a:rPr>
              <a:t>Σ</a:t>
            </a:r>
            <a:r>
              <a:rPr lang="en-US" sz="4500" b="1" baseline="-25000" dirty="0" smtClean="0">
                <a:solidFill>
                  <a:srgbClr val="333399"/>
                </a:solidFill>
              </a:rPr>
              <a:t>2</a:t>
            </a:r>
            <a:r>
              <a:rPr lang="en-US" sz="4500" b="1" baseline="30000" dirty="0" smtClean="0">
                <a:solidFill>
                  <a:srgbClr val="333399"/>
                </a:solidFill>
              </a:rPr>
              <a:t>P</a:t>
            </a:r>
            <a:r>
              <a:rPr lang="en-US" sz="4500" b="1" dirty="0" smtClean="0">
                <a:solidFill>
                  <a:srgbClr val="333399"/>
                </a:solidFill>
              </a:rPr>
              <a:t>-complete problem</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144940" y="1640840"/>
            <a:ext cx="9913461" cy="5613400"/>
          </a:xfrm>
        </p:spPr>
        <p:txBody>
          <a:bodyPr lIns="0" tIns="0" rIns="0" bIns="0"/>
          <a:lstStyle/>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b="1" i="1" dirty="0" smtClean="0"/>
              <a:t>	Input:</a:t>
            </a:r>
            <a:r>
              <a:rPr lang="en-US" sz="3300" i="1" dirty="0" smtClean="0"/>
              <a:t> Boolean formula f over variables X</a:t>
            </a:r>
            <a:r>
              <a:rPr lang="en-US" sz="3300" i="1" baseline="-25000" dirty="0" smtClean="0"/>
              <a:t>1  </a:t>
            </a:r>
            <a:r>
              <a:rPr lang="en-US" sz="3300" i="1" dirty="0" smtClean="0"/>
              <a:t>and X</a:t>
            </a:r>
            <a:r>
              <a:rPr lang="en-US" sz="3300" i="1" baseline="-25000" dirty="0" smtClean="0"/>
              <a:t>2 </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endParaRPr lang="en-US" sz="3300"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b="1" i="1" dirty="0" smtClean="0"/>
              <a:t>	Q: </a:t>
            </a:r>
            <a:r>
              <a:rPr lang="en-US" sz="3300" i="1" dirty="0" smtClean="0"/>
              <a:t>Does there exist an assignment of values to X</a:t>
            </a:r>
            <a:r>
              <a:rPr lang="en-US" sz="3300" i="1" baseline="-25000" dirty="0" smtClean="0"/>
              <a:t>1</a:t>
            </a:r>
            <a:endParaRPr lang="en-US" sz="3300" i="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i="1" dirty="0" smtClean="0"/>
              <a:t>	such that for every assignment of values to X</a:t>
            </a:r>
            <a:r>
              <a:rPr lang="en-US" sz="3300" i="1" baseline="-25000" dirty="0" smtClean="0"/>
              <a:t>2</a:t>
            </a:r>
            <a:endParaRPr lang="en-US" sz="3300" i="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i="1" dirty="0" smtClean="0"/>
              <a:t>	f is true?</a:t>
            </a:r>
            <a:endParaRPr lang="en-GB" sz="3300" i="1"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86360"/>
            <a:ext cx="10058400" cy="1029123"/>
          </a:xfrm>
          <a:noFill/>
        </p:spPr>
        <p:txBody>
          <a:bodyPr lIns="0" tIns="0" rIns="0" bIns="0"/>
          <a:lstStyle/>
          <a:p>
            <a:r>
              <a:rPr lang="en-US" sz="4500" b="1" dirty="0" smtClean="0">
                <a:solidFill>
                  <a:srgbClr val="333399"/>
                </a:solidFill>
              </a:rPr>
              <a:t>Discussion of implications</a:t>
            </a:r>
            <a:endParaRPr lang="en-US" sz="4500" b="1" baseline="30000" dirty="0" smtClean="0">
              <a:solidFill>
                <a:srgbClr val="333399"/>
              </a:solidFill>
            </a:endParaRPr>
          </a:p>
        </p:txBody>
      </p:sp>
      <p:sp>
        <p:nvSpPr>
          <p:cNvPr id="10243" name="Rectangle 3"/>
          <p:cNvSpPr>
            <a:spLocks noGrp="1" noChangeArrowheads="1"/>
          </p:cNvSpPr>
          <p:nvPr>
            <p:ph type="body" idx="1"/>
          </p:nvPr>
        </p:nvSpPr>
        <p:spPr>
          <a:xfrm>
            <a:off x="251460" y="1381760"/>
            <a:ext cx="9220200" cy="5613400"/>
          </a:xfrm>
        </p:spPr>
        <p:txBody>
          <a:bodyPr lIns="0" tIns="0" rIns="0" bIns="0"/>
          <a:lstStyle/>
          <a:p>
            <a:r>
              <a:rPr lang="en-US" sz="3100" dirty="0" smtClean="0"/>
              <a:t>Many of the techniques for finding (optimal) Nash equilibria </a:t>
            </a:r>
            <a:r>
              <a:rPr lang="en-US" sz="3100" dirty="0" smtClean="0">
                <a:solidFill>
                  <a:srgbClr val="333399"/>
                </a:solidFill>
              </a:rPr>
              <a:t>will not extend to ESS</a:t>
            </a:r>
          </a:p>
          <a:p>
            <a:endParaRPr lang="en-US" sz="3100" dirty="0" smtClean="0">
              <a:solidFill>
                <a:srgbClr val="333399"/>
              </a:solidFill>
            </a:endParaRPr>
          </a:p>
          <a:p>
            <a:r>
              <a:rPr lang="en-US" sz="3100" dirty="0" smtClean="0"/>
              <a:t>Evolutionary game theory gives a possible </a:t>
            </a:r>
            <a:r>
              <a:rPr lang="en-US" sz="3100" dirty="0" smtClean="0">
                <a:solidFill>
                  <a:srgbClr val="333399"/>
                </a:solidFill>
              </a:rPr>
              <a:t>explanation of how equilibria are reached</a:t>
            </a:r>
            <a:r>
              <a:rPr lang="en-US" sz="3100" dirty="0" smtClean="0"/>
              <a:t>…</a:t>
            </a:r>
          </a:p>
          <a:p>
            <a:pPr>
              <a:buFontTx/>
              <a:buNone/>
            </a:pPr>
            <a:r>
              <a:rPr lang="en-US" sz="3100" dirty="0" smtClean="0"/>
              <a:t>	… for this purpose it would be good if its solution concepts aren’t (very) hard to compute!</a:t>
            </a:r>
            <a:endParaRPr lang="de-DE" sz="3100" dirty="0" smtClean="0">
              <a:solidFill>
                <a:srgbClr val="333399"/>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152400" y="317500"/>
            <a:ext cx="9906000" cy="1282700"/>
          </a:xfrm>
        </p:spPr>
        <p:txBody>
          <a:bodyPr/>
          <a:lstStyle/>
          <a:p>
            <a:r>
              <a:rPr lang="en-US" sz="4800" dirty="0" smtClean="0">
                <a:solidFill>
                  <a:schemeClr val="tx1"/>
                </a:solidFill>
              </a:rPr>
              <a:t>Learning in Stackelberg games</a:t>
            </a:r>
            <a:r>
              <a:rPr lang="en-US" sz="4800" dirty="0" smtClean="0">
                <a:solidFill>
                  <a:schemeClr val="accent2"/>
                </a:solidFill>
              </a:rPr>
              <a:t/>
            </a:r>
            <a:br>
              <a:rPr lang="en-US" sz="4800" dirty="0" smtClean="0">
                <a:solidFill>
                  <a:schemeClr val="accent2"/>
                </a:solidFill>
              </a:rPr>
            </a:br>
            <a:r>
              <a:rPr lang="en-US" sz="2800" dirty="0" smtClean="0">
                <a:solidFill>
                  <a:schemeClr val="accent2"/>
                </a:solidFill>
              </a:rPr>
              <a:t> [</a:t>
            </a:r>
            <a:r>
              <a:rPr lang="en-US" sz="2800" dirty="0" err="1" smtClean="0">
                <a:solidFill>
                  <a:schemeClr val="accent2"/>
                </a:solidFill>
              </a:rPr>
              <a:t>Letchford</a:t>
            </a:r>
            <a:r>
              <a:rPr lang="en-US" sz="2800" dirty="0" smtClean="0">
                <a:solidFill>
                  <a:schemeClr val="accent2"/>
                </a:solidFill>
              </a:rPr>
              <a:t>, C., Munagala SAGT’09]</a:t>
            </a:r>
            <a:br>
              <a:rPr lang="en-US" sz="2800" dirty="0" smtClean="0">
                <a:solidFill>
                  <a:schemeClr val="accent2"/>
                </a:solidFill>
              </a:rPr>
            </a:br>
            <a:r>
              <a:rPr lang="en-US" sz="2400" i="1" dirty="0" smtClean="0">
                <a:solidFill>
                  <a:schemeClr val="tx1"/>
                </a:solidFill>
              </a:rPr>
              <a:t>See </a:t>
            </a:r>
            <a:r>
              <a:rPr lang="en-US" sz="2400" i="1" dirty="0" smtClean="0">
                <a:solidFill>
                  <a:schemeClr val="tx1"/>
                </a:solidFill>
              </a:rPr>
              <a:t>also: </a:t>
            </a:r>
            <a:r>
              <a:rPr lang="en-US" sz="2400" dirty="0" smtClean="0">
                <a:solidFill>
                  <a:schemeClr val="accent2"/>
                </a:solidFill>
              </a:rPr>
              <a:t>Blum, </a:t>
            </a:r>
            <a:r>
              <a:rPr lang="en-US" sz="2400" dirty="0" err="1" smtClean="0">
                <a:solidFill>
                  <a:schemeClr val="accent2"/>
                </a:solidFill>
              </a:rPr>
              <a:t>Haghtalab</a:t>
            </a:r>
            <a:r>
              <a:rPr lang="en-US" sz="2400" dirty="0" smtClean="0">
                <a:solidFill>
                  <a:schemeClr val="accent2"/>
                </a:solidFill>
              </a:rPr>
              <a:t>, Procaccia </a:t>
            </a:r>
            <a:r>
              <a:rPr lang="en-US" sz="2400" dirty="0" smtClean="0">
                <a:solidFill>
                  <a:schemeClr val="accent2"/>
                </a:solidFill>
              </a:rPr>
              <a:t>[NIPS’14]</a:t>
            </a:r>
            <a:endParaRPr lang="en-US" sz="4800" dirty="0" smtClean="0">
              <a:solidFill>
                <a:schemeClr val="accent2"/>
              </a:solidFill>
            </a:endParaRPr>
          </a:p>
        </p:txBody>
      </p:sp>
      <p:sp>
        <p:nvSpPr>
          <p:cNvPr id="71683" name="Content Placeholder 25"/>
          <p:cNvSpPr>
            <a:spLocks noGrp="1"/>
          </p:cNvSpPr>
          <p:nvPr>
            <p:ph idx="4294967295"/>
          </p:nvPr>
        </p:nvSpPr>
        <p:spPr>
          <a:xfrm>
            <a:off x="685800" y="1981200"/>
            <a:ext cx="9220200" cy="4495800"/>
          </a:xfrm>
        </p:spPr>
        <p:txBody>
          <a:bodyPr/>
          <a:lstStyle/>
          <a:p>
            <a:r>
              <a:rPr lang="en-US" dirty="0" smtClean="0"/>
              <a:t>Unknown follower payoffs</a:t>
            </a:r>
          </a:p>
          <a:p>
            <a:r>
              <a:rPr lang="en-US" dirty="0" smtClean="0"/>
              <a:t>Repeated play: commit to mixed strategy, see follower’s (myopic) response</a:t>
            </a:r>
          </a:p>
        </p:txBody>
      </p:sp>
      <p:graphicFrame>
        <p:nvGraphicFramePr>
          <p:cNvPr id="4" name="Table 3"/>
          <p:cNvGraphicFramePr>
            <a:graphicFrameLocks noGrp="1"/>
          </p:cNvGraphicFramePr>
          <p:nvPr/>
        </p:nvGraphicFramePr>
        <p:xfrm>
          <a:off x="1828800" y="4906963"/>
          <a:ext cx="6096000" cy="2179638"/>
        </p:xfrm>
        <a:graphic>
          <a:graphicData uri="http://schemas.openxmlformats.org/drawingml/2006/table">
            <a:tbl>
              <a:tblPr/>
              <a:tblGrid>
                <a:gridCol w="2032000"/>
                <a:gridCol w="2032000"/>
                <a:gridCol w="2032000"/>
              </a:tblGrid>
              <a:tr h="727075">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a typeface="宋体" pitchFamily="2" charset="-122"/>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R</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U</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03238" y="76199"/>
            <a:ext cx="9051925" cy="1295401"/>
          </a:xfrm>
        </p:spPr>
        <p:txBody>
          <a:bodyPr/>
          <a:lstStyle/>
          <a:p>
            <a:r>
              <a:rPr lang="en-US" sz="4500" dirty="0" smtClean="0">
                <a:solidFill>
                  <a:schemeClr val="accent2"/>
                </a:solidFill>
              </a:rPr>
              <a:t>Penalty kick</a:t>
            </a:r>
            <a:br>
              <a:rPr lang="en-US" sz="4500" dirty="0" smtClean="0">
                <a:solidFill>
                  <a:schemeClr val="accent2"/>
                </a:solidFill>
              </a:rPr>
            </a:br>
            <a:r>
              <a:rPr lang="en-US" sz="3200" dirty="0" smtClean="0">
                <a:solidFill>
                  <a:schemeClr val="accent2"/>
                </a:solidFill>
              </a:rPr>
              <a:t>(also known as: matching pennies)</a:t>
            </a:r>
          </a:p>
        </p:txBody>
      </p:sp>
      <p:graphicFrame>
        <p:nvGraphicFramePr>
          <p:cNvPr id="94211" name="Group 3"/>
          <p:cNvGraphicFramePr>
            <a:graphicFrameLocks noGrp="1"/>
          </p:cNvGraphicFramePr>
          <p:nvPr>
            <p:ph sz="half" idx="2"/>
          </p:nvPr>
        </p:nvGraphicFramePr>
        <p:xfrm>
          <a:off x="6419850" y="5178425"/>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22" name="Text Box 14"/>
          <p:cNvSpPr txBox="1">
            <a:spLocks noChangeArrowheads="1"/>
          </p:cNvSpPr>
          <p:nvPr/>
        </p:nvSpPr>
        <p:spPr bwMode="auto">
          <a:xfrm>
            <a:off x="5949950" y="5334000"/>
            <a:ext cx="527050" cy="762000"/>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a:solidFill>
                  <a:schemeClr val="tx1"/>
                </a:solidFill>
              </a:rPr>
              <a:t>L</a:t>
            </a:r>
          </a:p>
        </p:txBody>
      </p:sp>
      <p:sp>
        <p:nvSpPr>
          <p:cNvPr id="94223" name="Text Box 15"/>
          <p:cNvSpPr txBox="1">
            <a:spLocks noChangeArrowheads="1"/>
          </p:cNvSpPr>
          <p:nvPr/>
        </p:nvSpPr>
        <p:spPr bwMode="auto">
          <a:xfrm>
            <a:off x="5919787" y="6370637"/>
            <a:ext cx="557213" cy="76041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4224" name="Text Box 16"/>
          <p:cNvSpPr txBox="1">
            <a:spLocks noChangeArrowheads="1"/>
          </p:cNvSpPr>
          <p:nvPr/>
        </p:nvSpPr>
        <p:spPr bwMode="auto">
          <a:xfrm>
            <a:off x="7051675" y="4454525"/>
            <a:ext cx="527050" cy="76041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4225" name="Text Box 17"/>
          <p:cNvSpPr txBox="1">
            <a:spLocks noChangeArrowheads="1"/>
          </p:cNvSpPr>
          <p:nvPr/>
        </p:nvSpPr>
        <p:spPr bwMode="auto">
          <a:xfrm>
            <a:off x="8755062" y="4454525"/>
            <a:ext cx="555625" cy="76041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4226" name="Line 18"/>
          <p:cNvSpPr>
            <a:spLocks noChangeShapeType="1"/>
          </p:cNvSpPr>
          <p:nvPr/>
        </p:nvSpPr>
        <p:spPr bwMode="auto">
          <a:xfrm flipV="1">
            <a:off x="7292975" y="3346450"/>
            <a:ext cx="419100" cy="692150"/>
          </a:xfrm>
          <a:prstGeom prst="line">
            <a:avLst/>
          </a:prstGeom>
          <a:noFill/>
          <a:ln w="9525">
            <a:solidFill>
              <a:schemeClr val="tx1"/>
            </a:solidFill>
            <a:round/>
            <a:headEnd/>
            <a:tailEnd/>
          </a:ln>
          <a:effectLst/>
        </p:spPr>
        <p:txBody>
          <a:bodyPr/>
          <a:lstStyle/>
          <a:p>
            <a:endParaRPr lang="en-US"/>
          </a:p>
        </p:txBody>
      </p:sp>
      <p:sp>
        <p:nvSpPr>
          <p:cNvPr id="94227" name="Line 19"/>
          <p:cNvSpPr>
            <a:spLocks noChangeShapeType="1"/>
          </p:cNvSpPr>
          <p:nvPr/>
        </p:nvSpPr>
        <p:spPr bwMode="auto">
          <a:xfrm>
            <a:off x="7712075" y="3346450"/>
            <a:ext cx="334963" cy="692150"/>
          </a:xfrm>
          <a:prstGeom prst="line">
            <a:avLst/>
          </a:prstGeom>
          <a:noFill/>
          <a:ln w="9525">
            <a:solidFill>
              <a:schemeClr val="tx1"/>
            </a:solidFill>
            <a:round/>
            <a:headEnd/>
            <a:tailEnd/>
          </a:ln>
          <a:effectLst/>
        </p:spPr>
        <p:txBody>
          <a:bodyPr/>
          <a:lstStyle/>
          <a:p>
            <a:endParaRPr lang="en-US"/>
          </a:p>
        </p:txBody>
      </p:sp>
      <p:sp>
        <p:nvSpPr>
          <p:cNvPr id="94228" name="Oval 20"/>
          <p:cNvSpPr>
            <a:spLocks noChangeArrowheads="1"/>
          </p:cNvSpPr>
          <p:nvPr/>
        </p:nvSpPr>
        <p:spPr bwMode="auto">
          <a:xfrm>
            <a:off x="7459663" y="2224088"/>
            <a:ext cx="503237" cy="11223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4229" name="Oval 21"/>
          <p:cNvSpPr>
            <a:spLocks noChangeArrowheads="1"/>
          </p:cNvSpPr>
          <p:nvPr/>
        </p:nvSpPr>
        <p:spPr bwMode="auto">
          <a:xfrm>
            <a:off x="7543800" y="1706563"/>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4230" name="Line 22"/>
          <p:cNvSpPr>
            <a:spLocks noChangeShapeType="1"/>
          </p:cNvSpPr>
          <p:nvPr/>
        </p:nvSpPr>
        <p:spPr bwMode="auto">
          <a:xfrm flipH="1">
            <a:off x="7208837" y="2447925"/>
            <a:ext cx="411162" cy="381000"/>
          </a:xfrm>
          <a:prstGeom prst="line">
            <a:avLst/>
          </a:prstGeom>
          <a:noFill/>
          <a:ln w="9525">
            <a:solidFill>
              <a:schemeClr val="tx1"/>
            </a:solidFill>
            <a:round/>
            <a:headEnd/>
            <a:tailEnd/>
          </a:ln>
          <a:effectLst/>
        </p:spPr>
        <p:txBody>
          <a:bodyPr/>
          <a:lstStyle/>
          <a:p>
            <a:endParaRPr lang="en-US"/>
          </a:p>
        </p:txBody>
      </p:sp>
      <p:sp>
        <p:nvSpPr>
          <p:cNvPr id="94231" name="Line 23"/>
          <p:cNvSpPr>
            <a:spLocks noChangeShapeType="1"/>
          </p:cNvSpPr>
          <p:nvPr/>
        </p:nvSpPr>
        <p:spPr bwMode="auto">
          <a:xfrm>
            <a:off x="7962900" y="2570163"/>
            <a:ext cx="334963" cy="344487"/>
          </a:xfrm>
          <a:prstGeom prst="line">
            <a:avLst/>
          </a:prstGeom>
          <a:noFill/>
          <a:ln w="9525">
            <a:solidFill>
              <a:schemeClr val="tx1"/>
            </a:solidFill>
            <a:round/>
            <a:headEnd/>
            <a:tailEnd/>
          </a:ln>
          <a:effectLst/>
        </p:spPr>
        <p:txBody>
          <a:bodyPr/>
          <a:lstStyle/>
          <a:p>
            <a:endParaRPr lang="en-US"/>
          </a:p>
        </p:txBody>
      </p:sp>
      <p:sp>
        <p:nvSpPr>
          <p:cNvPr id="94232" name="Oval 24"/>
          <p:cNvSpPr>
            <a:spLocks noChangeArrowheads="1"/>
          </p:cNvSpPr>
          <p:nvPr/>
        </p:nvSpPr>
        <p:spPr bwMode="auto">
          <a:xfrm>
            <a:off x="8969375" y="2828925"/>
            <a:ext cx="419100" cy="4318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94233" name="Line 25"/>
          <p:cNvSpPr>
            <a:spLocks noChangeShapeType="1"/>
          </p:cNvSpPr>
          <p:nvPr/>
        </p:nvSpPr>
        <p:spPr bwMode="auto">
          <a:xfrm flipV="1">
            <a:off x="2079625" y="6477000"/>
            <a:ext cx="419100" cy="690563"/>
          </a:xfrm>
          <a:prstGeom prst="line">
            <a:avLst/>
          </a:prstGeom>
          <a:noFill/>
          <a:ln w="9525">
            <a:solidFill>
              <a:schemeClr val="tx1"/>
            </a:solidFill>
            <a:round/>
            <a:headEnd/>
            <a:tailEnd/>
          </a:ln>
          <a:effectLst/>
        </p:spPr>
        <p:txBody>
          <a:bodyPr/>
          <a:lstStyle/>
          <a:p>
            <a:endParaRPr lang="en-US"/>
          </a:p>
        </p:txBody>
      </p:sp>
      <p:sp>
        <p:nvSpPr>
          <p:cNvPr id="94234" name="Line 26"/>
          <p:cNvSpPr>
            <a:spLocks noChangeShapeType="1"/>
          </p:cNvSpPr>
          <p:nvPr/>
        </p:nvSpPr>
        <p:spPr bwMode="auto">
          <a:xfrm>
            <a:off x="2498725" y="6477000"/>
            <a:ext cx="336550" cy="690563"/>
          </a:xfrm>
          <a:prstGeom prst="line">
            <a:avLst/>
          </a:prstGeom>
          <a:noFill/>
          <a:ln w="9525">
            <a:solidFill>
              <a:schemeClr val="tx1"/>
            </a:solidFill>
            <a:round/>
            <a:headEnd/>
            <a:tailEnd/>
          </a:ln>
          <a:effectLst/>
        </p:spPr>
        <p:txBody>
          <a:bodyPr/>
          <a:lstStyle/>
          <a:p>
            <a:endParaRPr lang="en-US"/>
          </a:p>
        </p:txBody>
      </p:sp>
      <p:sp>
        <p:nvSpPr>
          <p:cNvPr id="94235" name="Oval 27"/>
          <p:cNvSpPr>
            <a:spLocks noChangeArrowheads="1"/>
          </p:cNvSpPr>
          <p:nvPr/>
        </p:nvSpPr>
        <p:spPr bwMode="auto">
          <a:xfrm>
            <a:off x="2247900" y="5354638"/>
            <a:ext cx="503238"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4236" name="Oval 28"/>
          <p:cNvSpPr>
            <a:spLocks noChangeArrowheads="1"/>
          </p:cNvSpPr>
          <p:nvPr/>
        </p:nvSpPr>
        <p:spPr bwMode="auto">
          <a:xfrm>
            <a:off x="2332038" y="4835525"/>
            <a:ext cx="334962" cy="519113"/>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4237" name="Line 29"/>
          <p:cNvSpPr>
            <a:spLocks noChangeShapeType="1"/>
          </p:cNvSpPr>
          <p:nvPr/>
        </p:nvSpPr>
        <p:spPr bwMode="auto">
          <a:xfrm flipH="1">
            <a:off x="1997075" y="5699125"/>
            <a:ext cx="250825" cy="260350"/>
          </a:xfrm>
          <a:prstGeom prst="line">
            <a:avLst/>
          </a:prstGeom>
          <a:noFill/>
          <a:ln w="9525">
            <a:solidFill>
              <a:schemeClr val="tx1"/>
            </a:solidFill>
            <a:round/>
            <a:headEnd/>
            <a:tailEnd/>
          </a:ln>
          <a:effectLst/>
        </p:spPr>
        <p:txBody>
          <a:bodyPr/>
          <a:lstStyle/>
          <a:p>
            <a:endParaRPr lang="en-US"/>
          </a:p>
        </p:txBody>
      </p:sp>
      <p:sp>
        <p:nvSpPr>
          <p:cNvPr id="94238" name="Line 30"/>
          <p:cNvSpPr>
            <a:spLocks noChangeShapeType="1"/>
          </p:cNvSpPr>
          <p:nvPr/>
        </p:nvSpPr>
        <p:spPr bwMode="auto">
          <a:xfrm>
            <a:off x="2751138" y="5699125"/>
            <a:ext cx="334962" cy="346075"/>
          </a:xfrm>
          <a:prstGeom prst="line">
            <a:avLst/>
          </a:prstGeom>
          <a:noFill/>
          <a:ln w="9525">
            <a:solidFill>
              <a:schemeClr val="tx1"/>
            </a:solidFill>
            <a:round/>
            <a:headEnd/>
            <a:tailEnd/>
          </a:ln>
          <a:effectLst/>
        </p:spPr>
        <p:txBody>
          <a:bodyPr/>
          <a:lstStyle/>
          <a:p>
            <a:endParaRPr lang="en-US"/>
          </a:p>
        </p:txBody>
      </p:sp>
      <p:sp>
        <p:nvSpPr>
          <p:cNvPr id="94239" name="Line 31"/>
          <p:cNvSpPr>
            <a:spLocks noChangeShapeType="1"/>
          </p:cNvSpPr>
          <p:nvPr/>
        </p:nvSpPr>
        <p:spPr bwMode="auto">
          <a:xfrm flipV="1">
            <a:off x="152400" y="4576763"/>
            <a:ext cx="0" cy="2246312"/>
          </a:xfrm>
          <a:prstGeom prst="line">
            <a:avLst/>
          </a:prstGeom>
          <a:noFill/>
          <a:ln w="50800">
            <a:solidFill>
              <a:schemeClr val="tx1"/>
            </a:solidFill>
            <a:round/>
            <a:headEnd/>
            <a:tailEnd/>
          </a:ln>
          <a:effectLst/>
        </p:spPr>
        <p:txBody>
          <a:bodyPr/>
          <a:lstStyle/>
          <a:p>
            <a:endParaRPr lang="en-US"/>
          </a:p>
        </p:txBody>
      </p:sp>
      <p:sp>
        <p:nvSpPr>
          <p:cNvPr id="94240" name="Line 32"/>
          <p:cNvSpPr>
            <a:spLocks noChangeShapeType="1"/>
          </p:cNvSpPr>
          <p:nvPr/>
        </p:nvSpPr>
        <p:spPr bwMode="auto">
          <a:xfrm flipV="1">
            <a:off x="5181600" y="4572000"/>
            <a:ext cx="0" cy="2246312"/>
          </a:xfrm>
          <a:prstGeom prst="line">
            <a:avLst/>
          </a:prstGeom>
          <a:noFill/>
          <a:ln w="50800">
            <a:solidFill>
              <a:schemeClr val="tx1"/>
            </a:solidFill>
            <a:round/>
            <a:headEnd/>
            <a:tailEnd/>
          </a:ln>
          <a:effectLst/>
        </p:spPr>
        <p:txBody>
          <a:bodyPr/>
          <a:lstStyle/>
          <a:p>
            <a:endParaRPr lang="en-US"/>
          </a:p>
        </p:txBody>
      </p:sp>
      <p:sp>
        <p:nvSpPr>
          <p:cNvPr id="94241" name="Line 33"/>
          <p:cNvSpPr>
            <a:spLocks noChangeShapeType="1"/>
          </p:cNvSpPr>
          <p:nvPr/>
        </p:nvSpPr>
        <p:spPr bwMode="auto">
          <a:xfrm>
            <a:off x="152400" y="4576763"/>
            <a:ext cx="5029200" cy="0"/>
          </a:xfrm>
          <a:prstGeom prst="line">
            <a:avLst/>
          </a:prstGeom>
          <a:noFill/>
          <a:ln w="38100">
            <a:solidFill>
              <a:schemeClr val="tx1"/>
            </a:solidFill>
            <a:round/>
            <a:headEnd/>
            <a:tailEnd/>
          </a:ln>
          <a:effectLst/>
        </p:spPr>
        <p:txBody>
          <a:bodyPr/>
          <a:lstStyle/>
          <a:p>
            <a:endParaRPr lang="en-US"/>
          </a:p>
        </p:txBody>
      </p:sp>
      <p:sp>
        <p:nvSpPr>
          <p:cNvPr id="24" name="Text Box 14"/>
          <p:cNvSpPr txBox="1">
            <a:spLocks noChangeArrowheads="1"/>
          </p:cNvSpPr>
          <p:nvPr/>
        </p:nvSpPr>
        <p:spPr bwMode="auto">
          <a:xfrm>
            <a:off x="5292669" y="5334000"/>
            <a:ext cx="609712"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rgbClr val="0000CC"/>
                </a:solidFill>
              </a:rPr>
              <a:t>.5</a:t>
            </a:r>
            <a:endParaRPr lang="en-US" sz="4200" dirty="0">
              <a:solidFill>
                <a:srgbClr val="0000CC"/>
              </a:solidFill>
            </a:endParaRPr>
          </a:p>
        </p:txBody>
      </p:sp>
      <p:sp>
        <p:nvSpPr>
          <p:cNvPr id="25" name="Text Box 14"/>
          <p:cNvSpPr txBox="1">
            <a:spLocks noChangeArrowheads="1"/>
          </p:cNvSpPr>
          <p:nvPr/>
        </p:nvSpPr>
        <p:spPr bwMode="auto">
          <a:xfrm>
            <a:off x="5257800" y="6324600"/>
            <a:ext cx="609712"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rgbClr val="0000CC"/>
                </a:solidFill>
              </a:rPr>
              <a:t>.5</a:t>
            </a:r>
            <a:endParaRPr lang="en-US" sz="4200" dirty="0">
              <a:solidFill>
                <a:srgbClr val="0000CC"/>
              </a:solidFill>
            </a:endParaRPr>
          </a:p>
        </p:txBody>
      </p:sp>
      <p:sp>
        <p:nvSpPr>
          <p:cNvPr id="26" name="Text Box 14"/>
          <p:cNvSpPr txBox="1">
            <a:spLocks noChangeArrowheads="1"/>
          </p:cNvSpPr>
          <p:nvPr/>
        </p:nvSpPr>
        <p:spPr bwMode="auto">
          <a:xfrm>
            <a:off x="6934200" y="3962400"/>
            <a:ext cx="609712"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rgbClr val="0000CC"/>
                </a:solidFill>
              </a:rPr>
              <a:t>.5</a:t>
            </a:r>
            <a:endParaRPr lang="en-US" sz="4200" dirty="0">
              <a:solidFill>
                <a:srgbClr val="0000CC"/>
              </a:solidFill>
            </a:endParaRPr>
          </a:p>
        </p:txBody>
      </p:sp>
      <p:sp>
        <p:nvSpPr>
          <p:cNvPr id="27" name="Text Box 14"/>
          <p:cNvSpPr txBox="1">
            <a:spLocks noChangeArrowheads="1"/>
          </p:cNvSpPr>
          <p:nvPr/>
        </p:nvSpPr>
        <p:spPr bwMode="auto">
          <a:xfrm>
            <a:off x="8686800" y="3962400"/>
            <a:ext cx="609712"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rgbClr val="0000CC"/>
                </a:solidFill>
              </a:rPr>
              <a:t>.5</a:t>
            </a:r>
            <a:endParaRPr lang="en-US" sz="4200" dirty="0">
              <a:solidFill>
                <a:srgbClr val="0000CC"/>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0" y="546100"/>
            <a:ext cx="10058400" cy="1282700"/>
          </a:xfrm>
        </p:spPr>
        <p:txBody>
          <a:bodyPr/>
          <a:lstStyle/>
          <a:p>
            <a:r>
              <a:rPr lang="en-US" sz="4400" dirty="0" smtClean="0">
                <a:solidFill>
                  <a:schemeClr val="tx1"/>
                </a:solidFill>
              </a:rPr>
              <a:t>Learning in Stackelberg games…</a:t>
            </a:r>
            <a:r>
              <a:rPr lang="en-US" sz="4400" dirty="0" smtClean="0">
                <a:solidFill>
                  <a:schemeClr val="accent2"/>
                </a:solidFill>
              </a:rPr>
              <a:t/>
            </a:r>
            <a:br>
              <a:rPr lang="en-US" sz="4400" dirty="0" smtClean="0">
                <a:solidFill>
                  <a:schemeClr val="accent2"/>
                </a:solidFill>
              </a:rPr>
            </a:br>
            <a:r>
              <a:rPr lang="en-US" sz="2800" dirty="0" smtClean="0">
                <a:solidFill>
                  <a:schemeClr val="accent2"/>
                </a:solidFill>
              </a:rPr>
              <a:t>[</a:t>
            </a:r>
            <a:r>
              <a:rPr lang="en-US" sz="2800" dirty="0" err="1" smtClean="0">
                <a:solidFill>
                  <a:schemeClr val="accent2"/>
                </a:solidFill>
              </a:rPr>
              <a:t>Letchford</a:t>
            </a:r>
            <a:r>
              <a:rPr lang="en-US" sz="2800" dirty="0" smtClean="0">
                <a:solidFill>
                  <a:schemeClr val="accent2"/>
                </a:solidFill>
              </a:rPr>
              <a:t>, C., Munagala SAGT’09]</a:t>
            </a:r>
            <a:br>
              <a:rPr lang="en-US" sz="2800" dirty="0" smtClean="0">
                <a:solidFill>
                  <a:schemeClr val="accent2"/>
                </a:solidFill>
              </a:rPr>
            </a:br>
            <a:endParaRPr lang="en-US" sz="4400" dirty="0" smtClean="0">
              <a:solidFill>
                <a:schemeClr val="accent2"/>
              </a:solidFill>
            </a:endParaRPr>
          </a:p>
        </p:txBody>
      </p:sp>
      <p:sp>
        <p:nvSpPr>
          <p:cNvPr id="4" name="Isosceles Triangle 3"/>
          <p:cNvSpPr/>
          <p:nvPr/>
        </p:nvSpPr>
        <p:spPr bwMode="auto">
          <a:xfrm>
            <a:off x="838200" y="2438400"/>
            <a:ext cx="4406900" cy="3798888"/>
          </a:xfrm>
          <a:prstGeom prst="triangl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a:lstStyle/>
          <a:p>
            <a:pPr>
              <a:lnSpc>
                <a:spcPct val="118000"/>
              </a:lnSpc>
              <a:buClr>
                <a:srgbClr val="000000"/>
              </a:buClr>
              <a:buSzPct val="100000"/>
              <a:buFont typeface="Times New Roman" pitchFamily="18" charset="0"/>
              <a:buNone/>
              <a:defRPr/>
            </a:pPr>
            <a:endParaRPr lang="en-US" dirty="0"/>
          </a:p>
        </p:txBody>
      </p:sp>
      <p:sp>
        <p:nvSpPr>
          <p:cNvPr id="40" name="Oval 39"/>
          <p:cNvSpPr>
            <a:spLocks noChangeArrowheads="1"/>
          </p:cNvSpPr>
          <p:nvPr/>
        </p:nvSpPr>
        <p:spPr bwMode="auto">
          <a:xfrm>
            <a:off x="3581400" y="57150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41" name="Oval 40"/>
          <p:cNvSpPr>
            <a:spLocks noChangeArrowheads="1"/>
          </p:cNvSpPr>
          <p:nvPr/>
        </p:nvSpPr>
        <p:spPr bwMode="auto">
          <a:xfrm>
            <a:off x="4114800" y="51054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1" name="Oval 20"/>
          <p:cNvSpPr>
            <a:spLocks noChangeArrowheads="1"/>
          </p:cNvSpPr>
          <p:nvPr/>
        </p:nvSpPr>
        <p:spPr bwMode="auto">
          <a:xfrm>
            <a:off x="2362200" y="57912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8" name="Oval 27"/>
          <p:cNvSpPr>
            <a:spLocks noChangeArrowheads="1"/>
          </p:cNvSpPr>
          <p:nvPr/>
        </p:nvSpPr>
        <p:spPr bwMode="auto">
          <a:xfrm>
            <a:off x="2438400" y="50292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9" name="Oval 28"/>
          <p:cNvSpPr>
            <a:spLocks noChangeArrowheads="1"/>
          </p:cNvSpPr>
          <p:nvPr/>
        </p:nvSpPr>
        <p:spPr bwMode="auto">
          <a:xfrm>
            <a:off x="1828800" y="53340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5" name="TextBox 24"/>
          <p:cNvSpPr txBox="1">
            <a:spLocks noChangeArrowheads="1"/>
          </p:cNvSpPr>
          <p:nvPr/>
        </p:nvSpPr>
        <p:spPr bwMode="auto">
          <a:xfrm>
            <a:off x="990600" y="3200400"/>
            <a:ext cx="533400" cy="492125"/>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L</a:t>
            </a:r>
          </a:p>
        </p:txBody>
      </p:sp>
      <p:sp>
        <p:nvSpPr>
          <p:cNvPr id="43" name="TextBox 42"/>
          <p:cNvSpPr txBox="1">
            <a:spLocks noChangeArrowheads="1"/>
          </p:cNvSpPr>
          <p:nvPr/>
        </p:nvSpPr>
        <p:spPr bwMode="auto">
          <a:xfrm>
            <a:off x="4267200" y="33528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sp>
        <p:nvSpPr>
          <p:cNvPr id="32" name="Oval 31"/>
          <p:cNvSpPr>
            <a:spLocks noChangeArrowheads="1"/>
          </p:cNvSpPr>
          <p:nvPr/>
        </p:nvSpPr>
        <p:spPr bwMode="auto">
          <a:xfrm>
            <a:off x="3048000" y="3886200"/>
            <a:ext cx="76200" cy="76200"/>
          </a:xfrm>
          <a:prstGeom prst="ellipse">
            <a:avLst/>
          </a:prstGeom>
          <a:solidFill>
            <a:schemeClr val="tx1"/>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4" name="Oval 33"/>
          <p:cNvSpPr>
            <a:spLocks noChangeArrowheads="1"/>
          </p:cNvSpPr>
          <p:nvPr/>
        </p:nvSpPr>
        <p:spPr bwMode="auto">
          <a:xfrm>
            <a:off x="3048000" y="4495800"/>
            <a:ext cx="76200" cy="76200"/>
          </a:xfrm>
          <a:prstGeom prst="ellipse">
            <a:avLst/>
          </a:prstGeom>
          <a:solidFill>
            <a:schemeClr val="tx1"/>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6" name="TextBox 35"/>
          <p:cNvSpPr txBox="1">
            <a:spLocks noChangeArrowheads="1"/>
          </p:cNvSpPr>
          <p:nvPr/>
        </p:nvSpPr>
        <p:spPr bwMode="auto">
          <a:xfrm>
            <a:off x="1828800" y="18288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C</a:t>
            </a:r>
          </a:p>
        </p:txBody>
      </p:sp>
      <p:cxnSp>
        <p:nvCxnSpPr>
          <p:cNvPr id="45" name="Straight Arrow Connector 44"/>
          <p:cNvCxnSpPr>
            <a:cxnSpLocks noChangeShapeType="1"/>
            <a:stCxn id="36" idx="2"/>
          </p:cNvCxnSpPr>
          <p:nvPr/>
        </p:nvCxnSpPr>
        <p:spPr bwMode="auto">
          <a:xfrm rot="16200000" flipH="1">
            <a:off x="1753394" y="2591594"/>
            <a:ext cx="1565275" cy="1023937"/>
          </a:xfrm>
          <a:prstGeom prst="straightConnector1">
            <a:avLst/>
          </a:prstGeom>
          <a:noFill/>
          <a:ln w="9525" algn="ctr">
            <a:solidFill>
              <a:schemeClr val="tx1"/>
            </a:solidFill>
            <a:round/>
            <a:headEnd/>
            <a:tailEnd type="arrow" w="med" len="med"/>
          </a:ln>
        </p:spPr>
      </p:cxnSp>
      <p:cxnSp>
        <p:nvCxnSpPr>
          <p:cNvPr id="47" name="Straight Arrow Connector 46"/>
          <p:cNvCxnSpPr>
            <a:cxnSpLocks noChangeShapeType="1"/>
            <a:stCxn id="36" idx="2"/>
          </p:cNvCxnSpPr>
          <p:nvPr/>
        </p:nvCxnSpPr>
        <p:spPr bwMode="auto">
          <a:xfrm rot="16200000" flipH="1">
            <a:off x="1448594" y="2896394"/>
            <a:ext cx="2174875" cy="1023937"/>
          </a:xfrm>
          <a:prstGeom prst="straightConnector1">
            <a:avLst/>
          </a:prstGeom>
          <a:noFill/>
          <a:ln w="9525" algn="ctr">
            <a:solidFill>
              <a:schemeClr val="tx1"/>
            </a:solidFill>
            <a:round/>
            <a:headEnd/>
            <a:tailEnd type="arrow" w="med" len="med"/>
          </a:ln>
        </p:spPr>
      </p:cxnSp>
      <p:cxnSp>
        <p:nvCxnSpPr>
          <p:cNvPr id="51" name="Straight Arrow Connector 50"/>
          <p:cNvCxnSpPr>
            <a:cxnSpLocks noChangeShapeType="1"/>
            <a:stCxn id="25" idx="2"/>
          </p:cNvCxnSpPr>
          <p:nvPr/>
        </p:nvCxnSpPr>
        <p:spPr bwMode="auto">
          <a:xfrm rot="16200000" flipH="1">
            <a:off x="760412" y="4189413"/>
            <a:ext cx="2098675" cy="1104900"/>
          </a:xfrm>
          <a:prstGeom prst="straightConnector1">
            <a:avLst/>
          </a:prstGeom>
          <a:noFill/>
          <a:ln w="9525" algn="ctr">
            <a:solidFill>
              <a:schemeClr val="tx1"/>
            </a:solidFill>
            <a:round/>
            <a:headEnd/>
            <a:tailEnd type="arrow" w="med" len="med"/>
          </a:ln>
        </p:spPr>
      </p:cxnSp>
      <p:cxnSp>
        <p:nvCxnSpPr>
          <p:cNvPr id="55" name="Straight Arrow Connector 54"/>
          <p:cNvCxnSpPr>
            <a:cxnSpLocks noChangeShapeType="1"/>
            <a:stCxn id="25" idx="2"/>
          </p:cNvCxnSpPr>
          <p:nvPr/>
        </p:nvCxnSpPr>
        <p:spPr bwMode="auto">
          <a:xfrm rot="16200000" flipH="1">
            <a:off x="1179512" y="3770313"/>
            <a:ext cx="1336675" cy="1181100"/>
          </a:xfrm>
          <a:prstGeom prst="straightConnector1">
            <a:avLst/>
          </a:prstGeom>
          <a:noFill/>
          <a:ln w="9525" algn="ctr">
            <a:solidFill>
              <a:schemeClr val="tx1"/>
            </a:solidFill>
            <a:round/>
            <a:headEnd/>
            <a:tailEnd type="arrow" w="med" len="med"/>
          </a:ln>
        </p:spPr>
      </p:cxnSp>
      <p:cxnSp>
        <p:nvCxnSpPr>
          <p:cNvPr id="58" name="Straight Arrow Connector 57"/>
          <p:cNvCxnSpPr>
            <a:cxnSpLocks noChangeShapeType="1"/>
          </p:cNvCxnSpPr>
          <p:nvPr/>
        </p:nvCxnSpPr>
        <p:spPr bwMode="auto">
          <a:xfrm rot="16200000" flipH="1">
            <a:off x="800100" y="4229100"/>
            <a:ext cx="1524000" cy="5334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a:stCxn id="43" idx="2"/>
          </p:cNvCxnSpPr>
          <p:nvPr/>
        </p:nvCxnSpPr>
        <p:spPr bwMode="auto">
          <a:xfrm rot="5400000">
            <a:off x="3734594" y="4301331"/>
            <a:ext cx="1184275" cy="271463"/>
          </a:xfrm>
          <a:prstGeom prst="straightConnector1">
            <a:avLst/>
          </a:prstGeom>
          <a:noFill/>
          <a:ln w="9525" algn="ctr">
            <a:solidFill>
              <a:schemeClr val="tx1"/>
            </a:solidFill>
            <a:round/>
            <a:headEnd/>
            <a:tailEnd type="arrow" w="med" len="med"/>
          </a:ln>
        </p:spPr>
      </p:cxnSp>
      <p:cxnSp>
        <p:nvCxnSpPr>
          <p:cNvPr id="64" name="Straight Arrow Connector 63"/>
          <p:cNvCxnSpPr>
            <a:cxnSpLocks noChangeShapeType="1"/>
            <a:stCxn id="43" idx="2"/>
          </p:cNvCxnSpPr>
          <p:nvPr/>
        </p:nvCxnSpPr>
        <p:spPr bwMode="auto">
          <a:xfrm rot="5400000">
            <a:off x="3163094" y="4339431"/>
            <a:ext cx="1793875" cy="804863"/>
          </a:xfrm>
          <a:prstGeom prst="straightConnector1">
            <a:avLst/>
          </a:prstGeom>
          <a:noFill/>
          <a:ln w="9525" algn="ctr">
            <a:solidFill>
              <a:schemeClr val="tx1"/>
            </a:solidFill>
            <a:round/>
            <a:headEnd/>
            <a:tailEnd type="arrow" w="med" len="med"/>
          </a:ln>
        </p:spPr>
      </p:cxnSp>
      <p:sp>
        <p:nvSpPr>
          <p:cNvPr id="72725" name="TextBox 66"/>
          <p:cNvSpPr txBox="1">
            <a:spLocks noChangeArrowheads="1"/>
          </p:cNvSpPr>
          <p:nvPr/>
        </p:nvSpPr>
        <p:spPr bwMode="auto">
          <a:xfrm>
            <a:off x="76200" y="6400800"/>
            <a:ext cx="10048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(1,0,0)</a:t>
            </a:r>
          </a:p>
        </p:txBody>
      </p:sp>
      <p:sp>
        <p:nvSpPr>
          <p:cNvPr id="72726" name="TextBox 67"/>
          <p:cNvSpPr txBox="1">
            <a:spLocks noChangeArrowheads="1"/>
          </p:cNvSpPr>
          <p:nvPr/>
        </p:nvSpPr>
        <p:spPr bwMode="auto">
          <a:xfrm>
            <a:off x="4876800" y="6324600"/>
            <a:ext cx="10048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(0,0,1)</a:t>
            </a:r>
          </a:p>
        </p:txBody>
      </p:sp>
      <p:sp>
        <p:nvSpPr>
          <p:cNvPr id="72727" name="TextBox 68"/>
          <p:cNvSpPr txBox="1">
            <a:spLocks noChangeArrowheads="1"/>
          </p:cNvSpPr>
          <p:nvPr/>
        </p:nvSpPr>
        <p:spPr bwMode="auto">
          <a:xfrm>
            <a:off x="2514600" y="1828800"/>
            <a:ext cx="10048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(0,1,0)</a:t>
            </a:r>
          </a:p>
        </p:txBody>
      </p:sp>
      <p:sp>
        <p:nvSpPr>
          <p:cNvPr id="24" name="Content Placeholder 2"/>
          <p:cNvSpPr txBox="1">
            <a:spLocks/>
          </p:cNvSpPr>
          <p:nvPr/>
        </p:nvSpPr>
        <p:spPr bwMode="auto">
          <a:xfrm>
            <a:off x="5486400" y="1905000"/>
            <a:ext cx="5181600" cy="48006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2800" b="1" i="1" u="none" strike="noStrike" kern="0" cap="none" spc="0" normalizeH="0" baseline="0" noProof="0" dirty="0" smtClean="0">
                <a:ln>
                  <a:noFill/>
                </a:ln>
                <a:solidFill>
                  <a:srgbClr val="000000"/>
                </a:solidFill>
                <a:effectLst/>
                <a:uLnTx/>
                <a:uFillTx/>
                <a:latin typeface="+mn-lt"/>
                <a:ea typeface="+mn-ea"/>
                <a:cs typeface="+mn-cs"/>
              </a:rPr>
              <a:t>	</a:t>
            </a:r>
            <a:r>
              <a:rPr kumimoji="0" lang="en-US" sz="2800" b="1" u="none" strike="noStrike" kern="0" cap="none" spc="0" normalizeH="0" baseline="0" noProof="0" dirty="0" smtClean="0">
                <a:ln>
                  <a:noFill/>
                </a:ln>
                <a:solidFill>
                  <a:srgbClr val="000000"/>
                </a:solidFill>
                <a:effectLst/>
                <a:uLnTx/>
                <a:uFillTx/>
                <a:latin typeface="+mn-lt"/>
                <a:ea typeface="+mn-ea"/>
                <a:cs typeface="+mn-cs"/>
              </a:rPr>
              <a:t>Theorem.</a:t>
            </a:r>
            <a:r>
              <a:rPr kumimoji="0" lang="en-US" sz="2800" b="0" u="none" strike="noStrike" kern="0" cap="none" spc="0" normalizeH="0" baseline="0" noProof="0" dirty="0" smtClean="0">
                <a:ln>
                  <a:noFill/>
                </a:ln>
                <a:solidFill>
                  <a:srgbClr val="000000"/>
                </a:solidFill>
                <a:effectLst/>
                <a:uLnTx/>
                <a:uFillTx/>
                <a:latin typeface="+mn-lt"/>
                <a:ea typeface="+mn-ea"/>
                <a:cs typeface="+mn-cs"/>
              </a:rPr>
              <a:t> Finding the optimal mixed strategy to commit to requires </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None/>
              <a:tabLst/>
              <a:defRPr/>
            </a:pPr>
            <a:r>
              <a:rPr lang="en-US" sz="2800" kern="0" dirty="0" smtClean="0">
                <a:solidFill>
                  <a:srgbClr val="000000"/>
                </a:solidFill>
                <a:latin typeface="+mn-lt"/>
                <a:ea typeface="+mn-ea"/>
              </a:rPr>
              <a:t>	</a:t>
            </a:r>
            <a:r>
              <a:rPr kumimoji="0" lang="en-US" sz="2800" b="0" i="1" u="none" strike="noStrike" kern="0" cap="none" spc="0" normalizeH="0" baseline="0" noProof="0" dirty="0" smtClean="0">
                <a:ln>
                  <a:noFill/>
                </a:ln>
                <a:solidFill>
                  <a:srgbClr val="000000"/>
                </a:solidFill>
                <a:effectLst/>
                <a:uLnTx/>
                <a:uFillTx/>
                <a:latin typeface="+mn-lt"/>
                <a:ea typeface="+mn-ea"/>
                <a:cs typeface="+mn-cs"/>
              </a:rPr>
              <a:t>O(</a:t>
            </a:r>
            <a:r>
              <a:rPr kumimoji="0" lang="en-US" sz="2800" b="0" i="1" u="none" strike="noStrike" kern="0" cap="none" spc="0" normalizeH="0" baseline="0" noProof="0" dirty="0" err="1" smtClean="0">
                <a:ln>
                  <a:noFill/>
                </a:ln>
                <a:solidFill>
                  <a:srgbClr val="000000"/>
                </a:solidFill>
                <a:effectLst/>
                <a:uLnTx/>
                <a:uFillTx/>
                <a:latin typeface="+mn-lt"/>
                <a:ea typeface="+mn-ea"/>
                <a:cs typeface="+mn-cs"/>
              </a:rPr>
              <a:t>Fk</a:t>
            </a:r>
            <a:r>
              <a:rPr kumimoji="0" lang="en-US" sz="2800" b="0" i="1" u="none" strike="noStrike" kern="0" cap="none" spc="0" normalizeH="0" baseline="0" noProof="0" dirty="0" smtClean="0">
                <a:ln>
                  <a:noFill/>
                </a:ln>
                <a:solidFill>
                  <a:srgbClr val="000000"/>
                </a:solidFill>
                <a:effectLst/>
                <a:uLnTx/>
                <a:uFillTx/>
                <a:latin typeface="+mn-lt"/>
                <a:ea typeface="+mn-ea"/>
                <a:cs typeface="+mn-cs"/>
              </a:rPr>
              <a:t> log(k) + dLk</a:t>
            </a:r>
            <a:r>
              <a:rPr kumimoji="0" lang="en-US" sz="2800" b="0" i="1" u="none" strike="noStrike" kern="0" cap="none" spc="0" normalizeH="0" baseline="30000" noProof="0" dirty="0" smtClean="0">
                <a:ln>
                  <a:noFill/>
                </a:ln>
                <a:solidFill>
                  <a:srgbClr val="000000"/>
                </a:solidFill>
                <a:effectLst/>
                <a:uLnTx/>
                <a:uFillTx/>
                <a:latin typeface="+mn-lt"/>
                <a:ea typeface="+mn-ea"/>
                <a:cs typeface="+mn-cs"/>
              </a:rPr>
              <a:t>2</a:t>
            </a:r>
            <a:r>
              <a:rPr kumimoji="0" lang="en-US" sz="2800" b="0" i="1" u="none" strike="noStrike" kern="0" cap="none" spc="0" normalizeH="0" baseline="0" noProof="0" dirty="0" smtClean="0">
                <a:ln>
                  <a:noFill/>
                </a:ln>
                <a:solidFill>
                  <a:srgbClr val="000000"/>
                </a:solidFill>
                <a:effectLst/>
                <a:uLnTx/>
                <a:uFillTx/>
                <a:latin typeface="+mn-lt"/>
                <a:ea typeface="+mn-ea"/>
                <a:cs typeface="+mn-cs"/>
              </a:rPr>
              <a:t>)</a:t>
            </a:r>
            <a:r>
              <a:rPr kumimoji="0" lang="en-US" sz="2800" b="0" u="none" strike="noStrike" kern="0" cap="none" spc="0" normalizeH="0" baseline="0" noProof="0" dirty="0" smtClean="0">
                <a:ln>
                  <a:noFill/>
                </a:ln>
                <a:solidFill>
                  <a:srgbClr val="000000"/>
                </a:solidFill>
                <a:effectLst/>
                <a:uLnTx/>
                <a:uFillTx/>
                <a:latin typeface="+mn-lt"/>
                <a:ea typeface="+mn-ea"/>
                <a:cs typeface="+mn-cs"/>
              </a:rPr>
              <a:t> </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None/>
              <a:tabLst/>
              <a:defRPr/>
            </a:pPr>
            <a:r>
              <a:rPr lang="en-US" sz="2800" kern="0" dirty="0" smtClean="0">
                <a:solidFill>
                  <a:srgbClr val="000000"/>
                </a:solidFill>
                <a:latin typeface="+mn-lt"/>
                <a:ea typeface="+mn-ea"/>
              </a:rPr>
              <a:t>	</a:t>
            </a:r>
            <a:r>
              <a:rPr kumimoji="0" lang="en-US" sz="2800" b="0" u="none" strike="noStrike" kern="0" cap="none" spc="0" normalizeH="0" baseline="0" noProof="0" dirty="0" smtClean="0">
                <a:ln>
                  <a:noFill/>
                </a:ln>
                <a:solidFill>
                  <a:srgbClr val="000000"/>
                </a:solidFill>
                <a:effectLst/>
                <a:uLnTx/>
                <a:uFillTx/>
                <a:latin typeface="+mn-lt"/>
                <a:ea typeface="+mn-ea"/>
                <a:cs typeface="+mn-cs"/>
              </a:rPr>
              <a:t>samples</a:t>
            </a:r>
          </a:p>
          <a:p>
            <a:pPr marL="812800" marR="0" lvl="1" indent="-317500" algn="l" defTabSz="457200" rtl="0" eaLnBrk="1" fontAlgn="base" latinLnBrk="0" hangingPunct="1">
              <a:lnSpc>
                <a:spcPct val="124000"/>
              </a:lnSpc>
              <a:spcBef>
                <a:spcPts val="775"/>
              </a:spcBef>
              <a:spcAft>
                <a:spcPct val="0"/>
              </a:spcAft>
              <a:buClr>
                <a:srgbClr val="000000"/>
              </a:buClr>
              <a:buSzPct val="100000"/>
              <a:buFont typeface="Arial" charset="0"/>
              <a:buChar char="–"/>
              <a:tabLst/>
              <a:defRPr/>
            </a:pPr>
            <a:r>
              <a:rPr kumimoji="0" lang="en-US" sz="2000" b="0" i="1" u="none" strike="noStrike" kern="0" cap="none" spc="0" normalizeH="0" baseline="0" noProof="0" dirty="0" smtClean="0">
                <a:ln>
                  <a:noFill/>
                </a:ln>
                <a:solidFill>
                  <a:srgbClr val="000000"/>
                </a:solidFill>
                <a:effectLst/>
                <a:uLnTx/>
                <a:uFillTx/>
                <a:latin typeface="+mn-lt"/>
                <a:ea typeface="+mn-ea"/>
              </a:rPr>
              <a:t>F</a:t>
            </a:r>
            <a:r>
              <a:rPr kumimoji="0" lang="en-US" sz="2000" b="0" i="0" u="none" strike="noStrike" kern="0" cap="none" spc="0" normalizeH="0" baseline="0" noProof="0" dirty="0" smtClean="0">
                <a:ln>
                  <a:noFill/>
                </a:ln>
                <a:solidFill>
                  <a:srgbClr val="000000"/>
                </a:solidFill>
                <a:effectLst/>
                <a:uLnTx/>
                <a:uFillTx/>
                <a:latin typeface="+mn-lt"/>
                <a:ea typeface="+mn-ea"/>
              </a:rPr>
              <a:t> depends on the size of the smallest region</a:t>
            </a:r>
          </a:p>
          <a:p>
            <a:pPr marL="812800" marR="0" lvl="1" indent="-317500" algn="l" defTabSz="457200" rtl="0" eaLnBrk="1" fontAlgn="base" latinLnBrk="0" hangingPunct="1">
              <a:lnSpc>
                <a:spcPct val="124000"/>
              </a:lnSpc>
              <a:spcBef>
                <a:spcPts val="775"/>
              </a:spcBef>
              <a:spcAft>
                <a:spcPct val="0"/>
              </a:spcAft>
              <a:buClr>
                <a:srgbClr val="000000"/>
              </a:buClr>
              <a:buSzPct val="100000"/>
              <a:buFont typeface="Arial" charset="0"/>
              <a:buChar char="–"/>
              <a:tabLst/>
              <a:defRPr/>
            </a:pPr>
            <a:r>
              <a:rPr kumimoji="0" lang="en-US" sz="2000" b="0" i="1" u="none" strike="noStrike" kern="0" cap="none" spc="0" normalizeH="0" baseline="0" noProof="0" dirty="0" smtClean="0">
                <a:ln>
                  <a:noFill/>
                </a:ln>
                <a:solidFill>
                  <a:srgbClr val="000000"/>
                </a:solidFill>
                <a:effectLst/>
                <a:uLnTx/>
                <a:uFillTx/>
                <a:latin typeface="+mn-lt"/>
                <a:ea typeface="+mn-ea"/>
              </a:rPr>
              <a:t>L</a:t>
            </a:r>
            <a:r>
              <a:rPr kumimoji="0" lang="en-US" sz="2000" b="0" i="0" u="none" strike="noStrike" kern="0" cap="none" spc="0" normalizeH="0" baseline="0" noProof="0" dirty="0" smtClean="0">
                <a:ln>
                  <a:noFill/>
                </a:ln>
                <a:solidFill>
                  <a:srgbClr val="000000"/>
                </a:solidFill>
                <a:effectLst/>
                <a:uLnTx/>
                <a:uFillTx/>
                <a:latin typeface="+mn-lt"/>
                <a:ea typeface="+mn-ea"/>
              </a:rPr>
              <a:t> depends on desired precision</a:t>
            </a:r>
          </a:p>
          <a:p>
            <a:pPr marL="812800" marR="0" lvl="1" indent="-317500" algn="l" defTabSz="457200" rtl="0" eaLnBrk="1" fontAlgn="base" latinLnBrk="0" hangingPunct="1">
              <a:lnSpc>
                <a:spcPct val="124000"/>
              </a:lnSpc>
              <a:spcBef>
                <a:spcPts val="775"/>
              </a:spcBef>
              <a:spcAft>
                <a:spcPct val="0"/>
              </a:spcAft>
              <a:buClr>
                <a:srgbClr val="000000"/>
              </a:buClr>
              <a:buSzPct val="100000"/>
              <a:buFont typeface="Arial" charset="0"/>
              <a:buChar char="–"/>
              <a:tabLst/>
              <a:defRPr/>
            </a:pPr>
            <a:r>
              <a:rPr kumimoji="0" lang="en-US" sz="2000" b="0" i="1" u="none" strike="noStrike" kern="0" cap="none" spc="0" normalizeH="0" baseline="0" noProof="0" dirty="0" smtClean="0">
                <a:ln>
                  <a:noFill/>
                </a:ln>
                <a:solidFill>
                  <a:srgbClr val="000000"/>
                </a:solidFill>
                <a:effectLst/>
                <a:uLnTx/>
                <a:uFillTx/>
                <a:latin typeface="+mn-lt"/>
                <a:ea typeface="+mn-ea"/>
              </a:rPr>
              <a:t>k</a:t>
            </a:r>
            <a:r>
              <a:rPr kumimoji="0" lang="en-US" sz="2000" b="0" i="0" u="none" strike="noStrike" kern="0" cap="none" spc="0" normalizeH="0" baseline="0" noProof="0" dirty="0" smtClean="0">
                <a:ln>
                  <a:noFill/>
                </a:ln>
                <a:solidFill>
                  <a:srgbClr val="000000"/>
                </a:solidFill>
                <a:effectLst/>
                <a:uLnTx/>
                <a:uFillTx/>
                <a:latin typeface="+mn-lt"/>
                <a:ea typeface="+mn-ea"/>
              </a:rPr>
              <a:t> is </a:t>
            </a:r>
            <a:r>
              <a:rPr lang="en-US" sz="2000" kern="0" dirty="0" smtClean="0">
                <a:solidFill>
                  <a:srgbClr val="000000"/>
                </a:solidFill>
                <a:latin typeface="+mn-lt"/>
                <a:ea typeface="+mn-ea"/>
              </a:rPr>
              <a:t># </a:t>
            </a:r>
            <a:r>
              <a:rPr kumimoji="0" lang="en-US" sz="2000" b="0" i="0" u="none" strike="noStrike" kern="0" cap="none" spc="0" normalizeH="0" baseline="0" noProof="0" dirty="0" smtClean="0">
                <a:ln>
                  <a:noFill/>
                </a:ln>
                <a:solidFill>
                  <a:srgbClr val="000000"/>
                </a:solidFill>
                <a:effectLst/>
                <a:uLnTx/>
                <a:uFillTx/>
                <a:latin typeface="+mn-lt"/>
                <a:ea typeface="+mn-ea"/>
              </a:rPr>
              <a:t>of follower actions</a:t>
            </a:r>
          </a:p>
          <a:p>
            <a:pPr marL="812800" marR="0" lvl="1" indent="-317500" algn="l" defTabSz="457200" rtl="0" eaLnBrk="1" fontAlgn="base" latinLnBrk="0" hangingPunct="1">
              <a:lnSpc>
                <a:spcPct val="124000"/>
              </a:lnSpc>
              <a:spcBef>
                <a:spcPts val="775"/>
              </a:spcBef>
              <a:spcAft>
                <a:spcPct val="0"/>
              </a:spcAft>
              <a:buClr>
                <a:srgbClr val="000000"/>
              </a:buClr>
              <a:buSzPct val="100000"/>
              <a:buFont typeface="Arial" charset="0"/>
              <a:buChar char="–"/>
              <a:tabLst/>
              <a:defRPr/>
            </a:pPr>
            <a:r>
              <a:rPr kumimoji="0" lang="en-US" sz="2000" b="0" i="1" u="none" strike="noStrike" kern="0" cap="none" spc="0" normalizeH="0" baseline="0" noProof="0" dirty="0" smtClean="0">
                <a:ln>
                  <a:noFill/>
                </a:ln>
                <a:solidFill>
                  <a:srgbClr val="000000"/>
                </a:solidFill>
                <a:effectLst/>
                <a:uLnTx/>
                <a:uFillTx/>
                <a:latin typeface="+mn-lt"/>
                <a:ea typeface="+mn-ea"/>
              </a:rPr>
              <a:t>d</a:t>
            </a:r>
            <a:r>
              <a:rPr kumimoji="0" lang="en-US" sz="2000" b="0" i="0" u="none" strike="noStrike" kern="0" cap="none" spc="0" normalizeH="0" baseline="0" noProof="0" dirty="0" smtClean="0">
                <a:ln>
                  <a:noFill/>
                </a:ln>
                <a:solidFill>
                  <a:srgbClr val="000000"/>
                </a:solidFill>
                <a:effectLst/>
                <a:uLnTx/>
                <a:uFillTx/>
                <a:latin typeface="+mn-lt"/>
                <a:ea typeface="+mn-ea"/>
              </a:rPr>
              <a:t> is # of leader actions</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None/>
              <a:tabLst/>
              <a:defRPr/>
            </a:pPr>
            <a:endParaRPr kumimoji="0" lang="en-US" sz="28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21" grpId="0" animBg="1"/>
      <p:bldP spid="28" grpId="0" animBg="1"/>
      <p:bldP spid="29" grpId="0" animBg="1"/>
      <p:bldP spid="25" grpId="0"/>
      <p:bldP spid="43" grpId="0"/>
      <p:bldP spid="32" grpId="0" animBg="1"/>
      <p:bldP spid="34" grpId="0" animBg="1"/>
      <p:bldP spid="36" grpId="0"/>
      <p:bldP spid="2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1524000" y="469900"/>
            <a:ext cx="7086600" cy="1282700"/>
          </a:xfrm>
        </p:spPr>
        <p:txBody>
          <a:bodyPr/>
          <a:lstStyle/>
          <a:p>
            <a:r>
              <a:rPr lang="en-US" sz="4400" smtClean="0">
                <a:solidFill>
                  <a:schemeClr val="accent2"/>
                </a:solidFill>
              </a:rPr>
              <a:t>Three main techniques in the learning algorithm</a:t>
            </a:r>
          </a:p>
        </p:txBody>
      </p:sp>
      <p:sp>
        <p:nvSpPr>
          <p:cNvPr id="73731" name="Content Placeholder 2"/>
          <p:cNvSpPr>
            <a:spLocks noGrp="1"/>
          </p:cNvSpPr>
          <p:nvPr>
            <p:ph idx="4294967295"/>
          </p:nvPr>
        </p:nvSpPr>
        <p:spPr>
          <a:xfrm>
            <a:off x="503238" y="2362200"/>
            <a:ext cx="9037637" cy="4800600"/>
          </a:xfrm>
        </p:spPr>
        <p:txBody>
          <a:bodyPr/>
          <a:lstStyle/>
          <a:p>
            <a:r>
              <a:rPr lang="en-US" smtClean="0"/>
              <a:t>Find one point in each region (using random sampling)</a:t>
            </a:r>
          </a:p>
          <a:p>
            <a:r>
              <a:rPr lang="en-US" smtClean="0"/>
              <a:t>Find a point on an unknown hyperplane</a:t>
            </a:r>
          </a:p>
          <a:p>
            <a:r>
              <a:rPr lang="en-US" smtClean="0"/>
              <a:t>Starting from a point on an unknown hyperplane, determine the hyperplane completely</a:t>
            </a:r>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p:txBody>
          <a:bodyPr/>
          <a:lstStyle/>
          <a:p>
            <a:r>
              <a:rPr lang="en-US" sz="4400" smtClean="0">
                <a:solidFill>
                  <a:schemeClr val="accent2"/>
                </a:solidFill>
              </a:rPr>
              <a:t>Finding a point on an unknown hyperplane</a:t>
            </a:r>
          </a:p>
        </p:txBody>
      </p:sp>
      <p:sp>
        <p:nvSpPr>
          <p:cNvPr id="4" name="Isosceles Triangle 3"/>
          <p:cNvSpPr/>
          <p:nvPr/>
        </p:nvSpPr>
        <p:spPr bwMode="auto">
          <a:xfrm>
            <a:off x="304800" y="3048000"/>
            <a:ext cx="4406900" cy="3798888"/>
          </a:xfrm>
          <a:prstGeom prst="triangl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a:lstStyle/>
          <a:p>
            <a:pPr>
              <a:lnSpc>
                <a:spcPct val="118000"/>
              </a:lnSpc>
              <a:buClr>
                <a:srgbClr val="000000"/>
              </a:buClr>
              <a:buSzPct val="100000"/>
              <a:buFont typeface="Times New Roman" pitchFamily="18" charset="0"/>
              <a:buNone/>
              <a:defRPr/>
            </a:pPr>
            <a:endParaRPr lang="en-US" dirty="0"/>
          </a:p>
        </p:txBody>
      </p:sp>
      <p:cxnSp>
        <p:nvCxnSpPr>
          <p:cNvPr id="74756" name="Straight Connector 7"/>
          <p:cNvCxnSpPr>
            <a:cxnSpLocks noChangeShapeType="1"/>
            <a:stCxn id="4" idx="4"/>
            <a:endCxn id="4" idx="1"/>
          </p:cNvCxnSpPr>
          <p:nvPr/>
        </p:nvCxnSpPr>
        <p:spPr bwMode="auto">
          <a:xfrm rot="5400000" flipH="1">
            <a:off x="2109788" y="4244975"/>
            <a:ext cx="1898650" cy="3305175"/>
          </a:xfrm>
          <a:prstGeom prst="line">
            <a:avLst/>
          </a:prstGeom>
          <a:noFill/>
          <a:ln w="9525" algn="ctr">
            <a:solidFill>
              <a:schemeClr val="tx1"/>
            </a:solidFill>
            <a:round/>
            <a:headEnd/>
            <a:tailEnd/>
          </a:ln>
        </p:spPr>
      </p:cxnSp>
      <p:cxnSp>
        <p:nvCxnSpPr>
          <p:cNvPr id="74757" name="Straight Connector 8"/>
          <p:cNvCxnSpPr>
            <a:cxnSpLocks noChangeShapeType="1"/>
            <a:stCxn id="4" idx="5"/>
            <a:endCxn id="4" idx="2"/>
          </p:cNvCxnSpPr>
          <p:nvPr/>
        </p:nvCxnSpPr>
        <p:spPr bwMode="auto">
          <a:xfrm flipH="1">
            <a:off x="304800" y="4948238"/>
            <a:ext cx="3305175" cy="1898650"/>
          </a:xfrm>
          <a:prstGeom prst="line">
            <a:avLst/>
          </a:prstGeom>
          <a:noFill/>
          <a:ln w="9525" algn="ctr">
            <a:solidFill>
              <a:schemeClr val="tx1"/>
            </a:solidFill>
            <a:round/>
            <a:headEnd/>
            <a:tailEnd/>
          </a:ln>
        </p:spPr>
      </p:cxnSp>
      <p:sp>
        <p:nvSpPr>
          <p:cNvPr id="74758" name="TextBox 16"/>
          <p:cNvSpPr txBox="1">
            <a:spLocks noChangeArrowheads="1"/>
          </p:cNvSpPr>
          <p:nvPr/>
        </p:nvSpPr>
        <p:spPr bwMode="auto">
          <a:xfrm>
            <a:off x="1385888" y="5334000"/>
            <a:ext cx="373062"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L</a:t>
            </a:r>
          </a:p>
        </p:txBody>
      </p:sp>
      <p:sp>
        <p:nvSpPr>
          <p:cNvPr id="74759" name="TextBox 17"/>
          <p:cNvSpPr txBox="1">
            <a:spLocks noChangeArrowheads="1"/>
          </p:cNvSpPr>
          <p:nvPr/>
        </p:nvSpPr>
        <p:spPr bwMode="auto">
          <a:xfrm>
            <a:off x="2376488" y="40386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C</a:t>
            </a:r>
          </a:p>
        </p:txBody>
      </p:sp>
      <p:sp>
        <p:nvSpPr>
          <p:cNvPr id="74760" name="TextBox 18"/>
          <p:cNvSpPr txBox="1">
            <a:spLocks noChangeArrowheads="1"/>
          </p:cNvSpPr>
          <p:nvPr/>
        </p:nvSpPr>
        <p:spPr bwMode="auto">
          <a:xfrm>
            <a:off x="3367088" y="54102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sp>
        <p:nvSpPr>
          <p:cNvPr id="74761" name="Isosceles Triangle 38"/>
          <p:cNvSpPr>
            <a:spLocks noChangeArrowheads="1"/>
          </p:cNvSpPr>
          <p:nvPr/>
        </p:nvSpPr>
        <p:spPr bwMode="auto">
          <a:xfrm>
            <a:off x="280988" y="5583238"/>
            <a:ext cx="4462462" cy="1293812"/>
          </a:xfrm>
          <a:prstGeom prst="triangle">
            <a:avLst>
              <a:gd name="adj" fmla="val 50000"/>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4762" name="TextBox 37"/>
          <p:cNvSpPr txBox="1">
            <a:spLocks noChangeArrowheads="1"/>
          </p:cNvSpPr>
          <p:nvPr/>
        </p:nvSpPr>
        <p:spPr bwMode="auto">
          <a:xfrm>
            <a:off x="2071688" y="6096000"/>
            <a:ext cx="989012" cy="52863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 or L</a:t>
            </a:r>
          </a:p>
        </p:txBody>
      </p:sp>
      <p:sp>
        <p:nvSpPr>
          <p:cNvPr id="74763" name="Oval 39"/>
          <p:cNvSpPr>
            <a:spLocks noChangeArrowheads="1"/>
          </p:cNvSpPr>
          <p:nvPr/>
        </p:nvSpPr>
        <p:spPr bwMode="auto">
          <a:xfrm>
            <a:off x="1385888" y="51816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4764" name="Oval 40"/>
          <p:cNvSpPr>
            <a:spLocks noChangeArrowheads="1"/>
          </p:cNvSpPr>
          <p:nvPr/>
        </p:nvSpPr>
        <p:spPr bwMode="auto">
          <a:xfrm>
            <a:off x="3290888" y="52578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4765" name="TextBox 30"/>
          <p:cNvSpPr txBox="1">
            <a:spLocks noChangeArrowheads="1"/>
          </p:cNvSpPr>
          <p:nvPr/>
        </p:nvSpPr>
        <p:spPr bwMode="auto">
          <a:xfrm>
            <a:off x="1371600" y="2209800"/>
            <a:ext cx="23764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Intermediate state</a:t>
            </a:r>
          </a:p>
        </p:txBody>
      </p:sp>
      <p:sp>
        <p:nvSpPr>
          <p:cNvPr id="24" name="Oval 23"/>
          <p:cNvSpPr>
            <a:spLocks noChangeArrowheads="1"/>
          </p:cNvSpPr>
          <p:nvPr/>
        </p:nvSpPr>
        <p:spPr bwMode="auto">
          <a:xfrm>
            <a:off x="3200400" y="6477000"/>
            <a:ext cx="152400" cy="1524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cxnSp>
        <p:nvCxnSpPr>
          <p:cNvPr id="26" name="Straight Arrow Connector 25"/>
          <p:cNvCxnSpPr>
            <a:cxnSpLocks noChangeShapeType="1"/>
          </p:cNvCxnSpPr>
          <p:nvPr/>
        </p:nvCxnSpPr>
        <p:spPr bwMode="auto">
          <a:xfrm rot="10800000">
            <a:off x="3429000" y="6629400"/>
            <a:ext cx="1447800" cy="685800"/>
          </a:xfrm>
          <a:prstGeom prst="straightConnector1">
            <a:avLst/>
          </a:prstGeom>
          <a:noFill/>
          <a:ln w="9525" algn="ctr">
            <a:solidFill>
              <a:schemeClr val="tx1"/>
            </a:solidFill>
            <a:round/>
            <a:headEnd/>
            <a:tailEnd type="arrow" w="med" len="med"/>
          </a:ln>
        </p:spPr>
      </p:cxnSp>
      <p:sp>
        <p:nvSpPr>
          <p:cNvPr id="33" name="TextBox 32"/>
          <p:cNvSpPr txBox="1">
            <a:spLocks noChangeArrowheads="1"/>
          </p:cNvSpPr>
          <p:nvPr/>
        </p:nvSpPr>
        <p:spPr bwMode="auto">
          <a:xfrm>
            <a:off x="4572000" y="1828800"/>
            <a:ext cx="5213350" cy="52863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Step 1. Sample in the overlapping region</a:t>
            </a:r>
          </a:p>
        </p:txBody>
      </p:sp>
      <p:sp>
        <p:nvSpPr>
          <p:cNvPr id="35" name="TextBox 34"/>
          <p:cNvSpPr txBox="1">
            <a:spLocks noChangeArrowheads="1"/>
          </p:cNvSpPr>
          <p:nvPr/>
        </p:nvSpPr>
        <p:spPr bwMode="auto">
          <a:xfrm>
            <a:off x="5029200" y="7010400"/>
            <a:ext cx="1439863" cy="52863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Region: R</a:t>
            </a:r>
          </a:p>
        </p:txBody>
      </p:sp>
      <p:cxnSp>
        <p:nvCxnSpPr>
          <p:cNvPr id="37" name="Straight Connector 36"/>
          <p:cNvCxnSpPr>
            <a:cxnSpLocks noChangeShapeType="1"/>
            <a:stCxn id="74763" idx="5"/>
            <a:endCxn id="24" idx="1"/>
          </p:cNvCxnSpPr>
          <p:nvPr/>
        </p:nvCxnSpPr>
        <p:spPr bwMode="auto">
          <a:xfrm rot="16200000" flipH="1">
            <a:off x="1710531" y="4987132"/>
            <a:ext cx="1252537" cy="1771650"/>
          </a:xfrm>
          <a:prstGeom prst="line">
            <a:avLst/>
          </a:prstGeom>
          <a:noFill/>
          <a:ln w="9525" algn="ctr">
            <a:solidFill>
              <a:schemeClr val="tx1"/>
            </a:solidFill>
            <a:round/>
            <a:headEnd/>
            <a:tailEnd/>
          </a:ln>
        </p:spPr>
      </p:cxnSp>
      <p:sp>
        <p:nvSpPr>
          <p:cNvPr id="20" name="TextBox 19"/>
          <p:cNvSpPr txBox="1">
            <a:spLocks noChangeArrowheads="1"/>
          </p:cNvSpPr>
          <p:nvPr/>
        </p:nvSpPr>
        <p:spPr bwMode="auto">
          <a:xfrm>
            <a:off x="4572000" y="2514600"/>
            <a:ext cx="5443538" cy="963613"/>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2.  Connect the new point to the point</a:t>
            </a:r>
          </a:p>
          <a:p>
            <a:pPr>
              <a:lnSpc>
                <a:spcPct val="118000"/>
              </a:lnSpc>
              <a:buClr>
                <a:srgbClr val="000000"/>
              </a:buClr>
              <a:buSzPct val="100000"/>
              <a:buFont typeface="Times New Roman" pitchFamily="18" charset="0"/>
              <a:buNone/>
            </a:pPr>
            <a:r>
              <a:rPr lang="en-US">
                <a:solidFill>
                  <a:schemeClr val="tx1"/>
                </a:solidFill>
              </a:rPr>
              <a:t>in the region that doesn’t match</a:t>
            </a:r>
          </a:p>
        </p:txBody>
      </p:sp>
      <p:sp>
        <p:nvSpPr>
          <p:cNvPr id="21" name="Oval 20"/>
          <p:cNvSpPr>
            <a:spLocks noChangeArrowheads="1"/>
          </p:cNvSpPr>
          <p:nvPr/>
        </p:nvSpPr>
        <p:spPr bwMode="auto">
          <a:xfrm>
            <a:off x="2438400" y="59436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2" name="Oval 21"/>
          <p:cNvSpPr>
            <a:spLocks noChangeArrowheads="1"/>
          </p:cNvSpPr>
          <p:nvPr/>
        </p:nvSpPr>
        <p:spPr bwMode="auto">
          <a:xfrm>
            <a:off x="2760663" y="6143625"/>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8" name="Oval 27"/>
          <p:cNvSpPr>
            <a:spLocks noChangeArrowheads="1"/>
          </p:cNvSpPr>
          <p:nvPr/>
        </p:nvSpPr>
        <p:spPr bwMode="auto">
          <a:xfrm>
            <a:off x="2576513" y="60198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0" name="TextBox 29"/>
          <p:cNvSpPr txBox="1">
            <a:spLocks noChangeArrowheads="1"/>
          </p:cNvSpPr>
          <p:nvPr/>
        </p:nvSpPr>
        <p:spPr bwMode="auto">
          <a:xfrm>
            <a:off x="4614863" y="3810000"/>
            <a:ext cx="5443537" cy="528638"/>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3.  Binary search along this line</a:t>
            </a:r>
          </a:p>
        </p:txBody>
      </p:sp>
      <p:sp>
        <p:nvSpPr>
          <p:cNvPr id="25" name="TextBox 24"/>
          <p:cNvSpPr txBox="1">
            <a:spLocks noChangeArrowheads="1"/>
          </p:cNvSpPr>
          <p:nvPr/>
        </p:nvSpPr>
        <p:spPr bwMode="auto">
          <a:xfrm>
            <a:off x="457200" y="3810000"/>
            <a:ext cx="533400" cy="492125"/>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L</a:t>
            </a:r>
          </a:p>
        </p:txBody>
      </p:sp>
      <p:cxnSp>
        <p:nvCxnSpPr>
          <p:cNvPr id="27" name="Straight Arrow Connector 26"/>
          <p:cNvCxnSpPr>
            <a:cxnSpLocks noChangeShapeType="1"/>
            <a:stCxn id="25" idx="2"/>
            <a:endCxn id="21" idx="1"/>
          </p:cNvCxnSpPr>
          <p:nvPr/>
        </p:nvCxnSpPr>
        <p:spPr bwMode="auto">
          <a:xfrm>
            <a:off x="723900" y="4302125"/>
            <a:ext cx="1725613" cy="1652588"/>
          </a:xfrm>
          <a:prstGeom prst="straightConnector1">
            <a:avLst/>
          </a:prstGeom>
          <a:noFill/>
          <a:ln w="9525" algn="ctr">
            <a:solidFill>
              <a:schemeClr val="tx1"/>
            </a:solidFill>
            <a:round/>
            <a:headEnd/>
            <a:tailEnd type="arrow" w="med" len="med"/>
          </a:ln>
        </p:spPr>
      </p:cxnSp>
      <p:sp>
        <p:nvSpPr>
          <p:cNvPr id="43" name="TextBox 42"/>
          <p:cNvSpPr txBox="1">
            <a:spLocks noChangeArrowheads="1"/>
          </p:cNvSpPr>
          <p:nvPr/>
        </p:nvSpPr>
        <p:spPr bwMode="auto">
          <a:xfrm>
            <a:off x="3733800" y="39624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cxnSp>
        <p:nvCxnSpPr>
          <p:cNvPr id="44" name="Straight Arrow Connector 43"/>
          <p:cNvCxnSpPr>
            <a:cxnSpLocks noChangeShapeType="1"/>
            <a:endCxn id="22" idx="0"/>
          </p:cNvCxnSpPr>
          <p:nvPr/>
        </p:nvCxnSpPr>
        <p:spPr bwMode="auto">
          <a:xfrm rot="5400000">
            <a:off x="2519363" y="4733925"/>
            <a:ext cx="1689100" cy="1130300"/>
          </a:xfrm>
          <a:prstGeom prst="straightConnector1">
            <a:avLst/>
          </a:prstGeom>
          <a:noFill/>
          <a:ln w="9525" algn="ctr">
            <a:solidFill>
              <a:schemeClr val="tx1"/>
            </a:solidFill>
            <a:round/>
            <a:headEnd/>
            <a:tailEnd type="arrow" w="med" len="med"/>
          </a:ln>
        </p:spPr>
      </p:cxnSp>
      <p:cxnSp>
        <p:nvCxnSpPr>
          <p:cNvPr id="46" name="Straight Arrow Connector 45"/>
          <p:cNvCxnSpPr>
            <a:cxnSpLocks noChangeShapeType="1"/>
            <a:endCxn id="28" idx="0"/>
          </p:cNvCxnSpPr>
          <p:nvPr/>
        </p:nvCxnSpPr>
        <p:spPr bwMode="auto">
          <a:xfrm rot="5400000">
            <a:off x="2489200" y="4579938"/>
            <a:ext cx="1565275" cy="131445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p:bldP spid="35" grpId="0"/>
      <p:bldP spid="20" grpId="0"/>
      <p:bldP spid="21" grpId="0" animBg="1"/>
      <p:bldP spid="22" grpId="0" animBg="1"/>
      <p:bldP spid="28" grpId="0" animBg="1"/>
      <p:bldP spid="30" grpId="0"/>
      <p:bldP spid="25" grpId="0"/>
      <p:bldP spid="4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r>
              <a:rPr lang="en-US" sz="4400" smtClean="0">
                <a:solidFill>
                  <a:schemeClr val="accent2"/>
                </a:solidFill>
              </a:rPr>
              <a:t>Determining the hyperplane</a:t>
            </a:r>
          </a:p>
        </p:txBody>
      </p:sp>
      <p:sp>
        <p:nvSpPr>
          <p:cNvPr id="4" name="Isosceles Triangle 3"/>
          <p:cNvSpPr/>
          <p:nvPr/>
        </p:nvSpPr>
        <p:spPr bwMode="auto">
          <a:xfrm>
            <a:off x="304800" y="3048000"/>
            <a:ext cx="4406900" cy="3798888"/>
          </a:xfrm>
          <a:prstGeom prst="triangl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a:lstStyle/>
          <a:p>
            <a:pPr>
              <a:lnSpc>
                <a:spcPct val="118000"/>
              </a:lnSpc>
              <a:buClr>
                <a:srgbClr val="000000"/>
              </a:buClr>
              <a:buSzPct val="100000"/>
              <a:buFont typeface="Times New Roman" pitchFamily="18" charset="0"/>
              <a:buNone/>
              <a:defRPr/>
            </a:pPr>
            <a:endParaRPr lang="en-US" dirty="0"/>
          </a:p>
        </p:txBody>
      </p:sp>
      <p:cxnSp>
        <p:nvCxnSpPr>
          <p:cNvPr id="75780" name="Straight Connector 7"/>
          <p:cNvCxnSpPr>
            <a:cxnSpLocks noChangeShapeType="1"/>
            <a:endCxn id="4" idx="1"/>
          </p:cNvCxnSpPr>
          <p:nvPr/>
        </p:nvCxnSpPr>
        <p:spPr bwMode="auto">
          <a:xfrm rot="10800000">
            <a:off x="1406525" y="4948238"/>
            <a:ext cx="1108075" cy="614362"/>
          </a:xfrm>
          <a:prstGeom prst="line">
            <a:avLst/>
          </a:prstGeom>
          <a:noFill/>
          <a:ln w="9525" algn="ctr">
            <a:solidFill>
              <a:schemeClr val="tx1"/>
            </a:solidFill>
            <a:round/>
            <a:headEnd/>
            <a:tailEnd/>
          </a:ln>
        </p:spPr>
      </p:cxnSp>
      <p:cxnSp>
        <p:nvCxnSpPr>
          <p:cNvPr id="75781" name="Straight Connector 8"/>
          <p:cNvCxnSpPr>
            <a:cxnSpLocks noChangeShapeType="1"/>
            <a:stCxn id="4" idx="5"/>
          </p:cNvCxnSpPr>
          <p:nvPr/>
        </p:nvCxnSpPr>
        <p:spPr bwMode="auto">
          <a:xfrm flipH="1">
            <a:off x="2514600" y="4948238"/>
            <a:ext cx="1095375" cy="614362"/>
          </a:xfrm>
          <a:prstGeom prst="line">
            <a:avLst/>
          </a:prstGeom>
          <a:noFill/>
          <a:ln w="9525" algn="ctr">
            <a:solidFill>
              <a:schemeClr val="tx1"/>
            </a:solidFill>
            <a:round/>
            <a:headEnd/>
            <a:tailEnd/>
          </a:ln>
        </p:spPr>
      </p:cxnSp>
      <p:sp>
        <p:nvSpPr>
          <p:cNvPr id="75782" name="TextBox 16"/>
          <p:cNvSpPr txBox="1">
            <a:spLocks noChangeArrowheads="1"/>
          </p:cNvSpPr>
          <p:nvPr/>
        </p:nvSpPr>
        <p:spPr bwMode="auto">
          <a:xfrm>
            <a:off x="1385888" y="5334000"/>
            <a:ext cx="373062"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L</a:t>
            </a:r>
          </a:p>
        </p:txBody>
      </p:sp>
      <p:sp>
        <p:nvSpPr>
          <p:cNvPr id="75783" name="TextBox 17"/>
          <p:cNvSpPr txBox="1">
            <a:spLocks noChangeArrowheads="1"/>
          </p:cNvSpPr>
          <p:nvPr/>
        </p:nvSpPr>
        <p:spPr bwMode="auto">
          <a:xfrm>
            <a:off x="2376488" y="40386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C</a:t>
            </a:r>
          </a:p>
        </p:txBody>
      </p:sp>
      <p:sp>
        <p:nvSpPr>
          <p:cNvPr id="75784" name="TextBox 18"/>
          <p:cNvSpPr txBox="1">
            <a:spLocks noChangeArrowheads="1"/>
          </p:cNvSpPr>
          <p:nvPr/>
        </p:nvSpPr>
        <p:spPr bwMode="auto">
          <a:xfrm>
            <a:off x="3367088" y="54102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sp>
        <p:nvSpPr>
          <p:cNvPr id="39" name="Isosceles Triangle 38"/>
          <p:cNvSpPr>
            <a:spLocks noChangeArrowheads="1"/>
          </p:cNvSpPr>
          <p:nvPr/>
        </p:nvSpPr>
        <p:spPr bwMode="auto">
          <a:xfrm>
            <a:off x="304800" y="5562600"/>
            <a:ext cx="4419600" cy="1295400"/>
          </a:xfrm>
          <a:prstGeom prst="triangle">
            <a:avLst>
              <a:gd name="adj" fmla="val 50000"/>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8" name="TextBox 37"/>
          <p:cNvSpPr txBox="1">
            <a:spLocks noChangeArrowheads="1"/>
          </p:cNvSpPr>
          <p:nvPr/>
        </p:nvSpPr>
        <p:spPr bwMode="auto">
          <a:xfrm>
            <a:off x="2071688" y="6096000"/>
            <a:ext cx="989012" cy="52863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 or L</a:t>
            </a:r>
          </a:p>
        </p:txBody>
      </p:sp>
      <p:sp>
        <p:nvSpPr>
          <p:cNvPr id="75787" name="Oval 39"/>
          <p:cNvSpPr>
            <a:spLocks noChangeArrowheads="1"/>
          </p:cNvSpPr>
          <p:nvPr/>
        </p:nvSpPr>
        <p:spPr bwMode="auto">
          <a:xfrm>
            <a:off x="1385888" y="51816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5788" name="Oval 40"/>
          <p:cNvSpPr>
            <a:spLocks noChangeArrowheads="1"/>
          </p:cNvSpPr>
          <p:nvPr/>
        </p:nvSpPr>
        <p:spPr bwMode="auto">
          <a:xfrm>
            <a:off x="3290888" y="52578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5789" name="TextBox 30"/>
          <p:cNvSpPr txBox="1">
            <a:spLocks noChangeArrowheads="1"/>
          </p:cNvSpPr>
          <p:nvPr/>
        </p:nvSpPr>
        <p:spPr bwMode="auto">
          <a:xfrm>
            <a:off x="1371600" y="2209800"/>
            <a:ext cx="23764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Intermediate state</a:t>
            </a:r>
          </a:p>
        </p:txBody>
      </p:sp>
      <p:sp>
        <p:nvSpPr>
          <p:cNvPr id="29" name="Oval 28"/>
          <p:cNvSpPr>
            <a:spLocks noChangeArrowheads="1"/>
          </p:cNvSpPr>
          <p:nvPr/>
        </p:nvSpPr>
        <p:spPr bwMode="auto">
          <a:xfrm>
            <a:off x="2486025" y="5957888"/>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cxnSp>
        <p:nvCxnSpPr>
          <p:cNvPr id="27" name="Straight Connector 26"/>
          <p:cNvCxnSpPr>
            <a:cxnSpLocks noChangeShapeType="1"/>
            <a:endCxn id="39" idx="3"/>
          </p:cNvCxnSpPr>
          <p:nvPr/>
        </p:nvCxnSpPr>
        <p:spPr bwMode="auto">
          <a:xfrm rot="5400000">
            <a:off x="1874044" y="6203156"/>
            <a:ext cx="1295400" cy="14288"/>
          </a:xfrm>
          <a:prstGeom prst="line">
            <a:avLst/>
          </a:prstGeom>
          <a:noFill/>
          <a:ln w="9525" algn="ctr">
            <a:solidFill>
              <a:schemeClr val="tx1"/>
            </a:solidFill>
            <a:round/>
            <a:headEnd/>
            <a:tailEnd/>
          </a:ln>
        </p:spPr>
      </p:cxnSp>
      <p:sp>
        <p:nvSpPr>
          <p:cNvPr id="34" name="Oval 33"/>
          <p:cNvSpPr>
            <a:spLocks noChangeArrowheads="1"/>
          </p:cNvSpPr>
          <p:nvPr/>
        </p:nvSpPr>
        <p:spPr bwMode="auto">
          <a:xfrm>
            <a:off x="2286000" y="5791200"/>
            <a:ext cx="76200" cy="76200"/>
          </a:xfrm>
          <a:prstGeom prst="ellipse">
            <a:avLst/>
          </a:prstGeom>
          <a:solidFill>
            <a:srgbClr val="CC00CC"/>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6" name="Oval 35"/>
          <p:cNvSpPr>
            <a:spLocks noChangeArrowheads="1"/>
          </p:cNvSpPr>
          <p:nvPr/>
        </p:nvSpPr>
        <p:spPr bwMode="auto">
          <a:xfrm>
            <a:off x="2362200" y="6172200"/>
            <a:ext cx="76200" cy="76200"/>
          </a:xfrm>
          <a:prstGeom prst="ellipse">
            <a:avLst/>
          </a:prstGeom>
          <a:solidFill>
            <a:srgbClr val="CC00CC"/>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42" name="Oval 41"/>
          <p:cNvSpPr>
            <a:spLocks noChangeArrowheads="1"/>
          </p:cNvSpPr>
          <p:nvPr/>
        </p:nvSpPr>
        <p:spPr bwMode="auto">
          <a:xfrm>
            <a:off x="2743200" y="5943600"/>
            <a:ext cx="76200" cy="76200"/>
          </a:xfrm>
          <a:prstGeom prst="ellipse">
            <a:avLst/>
          </a:prstGeom>
          <a:solidFill>
            <a:schemeClr val="tx1"/>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46" name="TextBox 45"/>
          <p:cNvSpPr txBox="1">
            <a:spLocks noChangeArrowheads="1"/>
          </p:cNvSpPr>
          <p:nvPr/>
        </p:nvSpPr>
        <p:spPr bwMode="auto">
          <a:xfrm>
            <a:off x="4572000" y="1828800"/>
            <a:ext cx="4505325" cy="963613"/>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Step 1. Sample a regular d-simplex</a:t>
            </a:r>
          </a:p>
          <a:p>
            <a:pPr>
              <a:lnSpc>
                <a:spcPct val="118000"/>
              </a:lnSpc>
              <a:buClr>
                <a:srgbClr val="000000"/>
              </a:buClr>
              <a:buSzPct val="100000"/>
              <a:buFont typeface="Times New Roman" pitchFamily="18" charset="0"/>
              <a:buNone/>
            </a:pPr>
            <a:r>
              <a:rPr lang="en-US">
                <a:solidFill>
                  <a:schemeClr val="tx1"/>
                </a:solidFill>
              </a:rPr>
              <a:t>centered at the point</a:t>
            </a:r>
          </a:p>
        </p:txBody>
      </p:sp>
      <p:sp>
        <p:nvSpPr>
          <p:cNvPr id="47" name="TextBox 46"/>
          <p:cNvSpPr txBox="1">
            <a:spLocks noChangeArrowheads="1"/>
          </p:cNvSpPr>
          <p:nvPr/>
        </p:nvSpPr>
        <p:spPr bwMode="auto">
          <a:xfrm>
            <a:off x="4572000" y="2819400"/>
            <a:ext cx="5443538" cy="963613"/>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2.  Connect d lines between points on</a:t>
            </a:r>
          </a:p>
          <a:p>
            <a:pPr>
              <a:lnSpc>
                <a:spcPct val="118000"/>
              </a:lnSpc>
              <a:buClr>
                <a:srgbClr val="000000"/>
              </a:buClr>
              <a:buSzPct val="100000"/>
              <a:buFont typeface="Times New Roman" pitchFamily="18" charset="0"/>
              <a:buNone/>
            </a:pPr>
            <a:r>
              <a:rPr lang="en-US">
                <a:solidFill>
                  <a:schemeClr val="tx1"/>
                </a:solidFill>
              </a:rPr>
              <a:t>opposing sides</a:t>
            </a:r>
          </a:p>
        </p:txBody>
      </p:sp>
      <p:sp>
        <p:nvSpPr>
          <p:cNvPr id="48" name="TextBox 47"/>
          <p:cNvSpPr txBox="1">
            <a:spLocks noChangeArrowheads="1"/>
          </p:cNvSpPr>
          <p:nvPr/>
        </p:nvSpPr>
        <p:spPr bwMode="auto">
          <a:xfrm>
            <a:off x="4614863" y="3810000"/>
            <a:ext cx="5443537" cy="528638"/>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3.  Binary search along these lines</a:t>
            </a:r>
          </a:p>
        </p:txBody>
      </p:sp>
      <p:cxnSp>
        <p:nvCxnSpPr>
          <p:cNvPr id="50" name="Straight Connector 49"/>
          <p:cNvCxnSpPr>
            <a:cxnSpLocks noChangeShapeType="1"/>
            <a:stCxn id="34" idx="5"/>
            <a:endCxn id="42" idx="2"/>
          </p:cNvCxnSpPr>
          <p:nvPr/>
        </p:nvCxnSpPr>
        <p:spPr bwMode="auto">
          <a:xfrm rot="16200000" flipH="1">
            <a:off x="2484438" y="5722938"/>
            <a:ext cx="125412" cy="392112"/>
          </a:xfrm>
          <a:prstGeom prst="line">
            <a:avLst/>
          </a:prstGeom>
          <a:noFill/>
          <a:ln w="9525" algn="ctr">
            <a:solidFill>
              <a:schemeClr val="tx1"/>
            </a:solidFill>
            <a:round/>
            <a:headEnd/>
            <a:tailEnd/>
          </a:ln>
        </p:spPr>
      </p:cxnSp>
      <p:cxnSp>
        <p:nvCxnSpPr>
          <p:cNvPr id="52" name="Straight Connector 51"/>
          <p:cNvCxnSpPr>
            <a:cxnSpLocks noChangeShapeType="1"/>
            <a:stCxn id="36" idx="7"/>
            <a:endCxn id="42" idx="3"/>
          </p:cNvCxnSpPr>
          <p:nvPr/>
        </p:nvCxnSpPr>
        <p:spPr bwMode="auto">
          <a:xfrm rot="5400000" flipH="1" flipV="1">
            <a:off x="2503488" y="5932488"/>
            <a:ext cx="174625" cy="327025"/>
          </a:xfrm>
          <a:prstGeom prst="line">
            <a:avLst/>
          </a:prstGeom>
          <a:noFill/>
          <a:ln w="9525" algn="ctr">
            <a:solidFill>
              <a:schemeClr val="tx1"/>
            </a:solidFill>
            <a:round/>
            <a:headEnd/>
            <a:tailEnd/>
          </a:ln>
        </p:spPr>
      </p:cxnSp>
      <p:sp>
        <p:nvSpPr>
          <p:cNvPr id="53" name="TextBox 52"/>
          <p:cNvSpPr txBox="1">
            <a:spLocks noChangeArrowheads="1"/>
          </p:cNvSpPr>
          <p:nvPr/>
        </p:nvSpPr>
        <p:spPr bwMode="auto">
          <a:xfrm>
            <a:off x="4648200" y="4500563"/>
            <a:ext cx="5443538" cy="965200"/>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4.  Determine hyperplane (and update the region estimates with this information)</a:t>
            </a:r>
          </a:p>
        </p:txBody>
      </p:sp>
      <p:cxnSp>
        <p:nvCxnSpPr>
          <p:cNvPr id="54" name="Straight Connector 53"/>
          <p:cNvCxnSpPr>
            <a:cxnSpLocks noChangeShapeType="1"/>
            <a:stCxn id="4" idx="4"/>
          </p:cNvCxnSpPr>
          <p:nvPr/>
        </p:nvCxnSpPr>
        <p:spPr bwMode="auto">
          <a:xfrm rot="5400000" flipH="1">
            <a:off x="2971006" y="5106194"/>
            <a:ext cx="1284288" cy="2197100"/>
          </a:xfrm>
          <a:prstGeom prst="line">
            <a:avLst/>
          </a:prstGeom>
          <a:noFill/>
          <a:ln w="9525" algn="ctr">
            <a:solidFill>
              <a:schemeClr val="tx1"/>
            </a:solidFill>
            <a:round/>
            <a:headEnd/>
            <a:tailEnd/>
          </a:ln>
        </p:spPr>
      </p:cxnSp>
      <p:cxnSp>
        <p:nvCxnSpPr>
          <p:cNvPr id="58" name="Straight Connector 57"/>
          <p:cNvCxnSpPr>
            <a:cxnSpLocks noChangeShapeType="1"/>
          </p:cNvCxnSpPr>
          <p:nvPr/>
        </p:nvCxnSpPr>
        <p:spPr bwMode="auto">
          <a:xfrm rot="10800000" flipV="1">
            <a:off x="304800" y="5562600"/>
            <a:ext cx="2209800" cy="1290638"/>
          </a:xfrm>
          <a:prstGeom prst="line">
            <a:avLst/>
          </a:prstGeom>
          <a:noFill/>
          <a:ln w="9525" algn="ctr">
            <a:solidFill>
              <a:schemeClr val="tx1"/>
            </a:solidFill>
            <a:round/>
            <a:headEnd/>
            <a:tailEnd/>
          </a:ln>
        </p:spPr>
      </p:cxnSp>
      <p:sp>
        <p:nvSpPr>
          <p:cNvPr id="63" name="Oval 62"/>
          <p:cNvSpPr>
            <a:spLocks noChangeArrowheads="1"/>
          </p:cNvSpPr>
          <p:nvPr/>
        </p:nvSpPr>
        <p:spPr bwMode="auto">
          <a:xfrm>
            <a:off x="2486025" y="60960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64" name="Oval 63"/>
          <p:cNvSpPr>
            <a:spLocks noChangeArrowheads="1"/>
          </p:cNvSpPr>
          <p:nvPr/>
        </p:nvSpPr>
        <p:spPr bwMode="auto">
          <a:xfrm>
            <a:off x="2486025" y="58674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65" name="TextBox 64"/>
          <p:cNvSpPr txBox="1">
            <a:spLocks noChangeArrowheads="1"/>
          </p:cNvSpPr>
          <p:nvPr/>
        </p:nvSpPr>
        <p:spPr bwMode="auto">
          <a:xfrm>
            <a:off x="457200" y="3810000"/>
            <a:ext cx="533400" cy="492125"/>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L</a:t>
            </a:r>
          </a:p>
        </p:txBody>
      </p:sp>
      <p:cxnSp>
        <p:nvCxnSpPr>
          <p:cNvPr id="67" name="Straight Arrow Connector 66"/>
          <p:cNvCxnSpPr>
            <a:cxnSpLocks noChangeShapeType="1"/>
            <a:stCxn id="65" idx="2"/>
          </p:cNvCxnSpPr>
          <p:nvPr/>
        </p:nvCxnSpPr>
        <p:spPr bwMode="auto">
          <a:xfrm rot="16200000" flipH="1">
            <a:off x="760412" y="4265613"/>
            <a:ext cx="1489075" cy="1562100"/>
          </a:xfrm>
          <a:prstGeom prst="straightConnector1">
            <a:avLst/>
          </a:prstGeom>
          <a:noFill/>
          <a:ln w="9525" algn="ctr">
            <a:solidFill>
              <a:schemeClr val="tx1"/>
            </a:solidFill>
            <a:round/>
            <a:headEnd/>
            <a:tailEnd type="arrow" w="med" len="med"/>
          </a:ln>
        </p:spPr>
      </p:cxnSp>
      <p:cxnSp>
        <p:nvCxnSpPr>
          <p:cNvPr id="69" name="Straight Arrow Connector 68"/>
          <p:cNvCxnSpPr>
            <a:cxnSpLocks noChangeShapeType="1"/>
            <a:stCxn id="65" idx="2"/>
          </p:cNvCxnSpPr>
          <p:nvPr/>
        </p:nvCxnSpPr>
        <p:spPr bwMode="auto">
          <a:xfrm rot="16200000" flipH="1">
            <a:off x="608012" y="4418013"/>
            <a:ext cx="1870075" cy="1638300"/>
          </a:xfrm>
          <a:prstGeom prst="straightConnector1">
            <a:avLst/>
          </a:prstGeom>
          <a:noFill/>
          <a:ln w="9525" algn="ctr">
            <a:solidFill>
              <a:schemeClr val="tx1"/>
            </a:solidFill>
            <a:round/>
            <a:headEnd/>
            <a:tailEnd type="arrow" w="med" len="med"/>
          </a:ln>
        </p:spPr>
      </p:cxnSp>
      <p:sp>
        <p:nvSpPr>
          <p:cNvPr id="70" name="TextBox 69"/>
          <p:cNvSpPr txBox="1">
            <a:spLocks noChangeArrowheads="1"/>
          </p:cNvSpPr>
          <p:nvPr/>
        </p:nvSpPr>
        <p:spPr bwMode="auto">
          <a:xfrm>
            <a:off x="3733800" y="39624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cxnSp>
        <p:nvCxnSpPr>
          <p:cNvPr id="72" name="Straight Arrow Connector 71"/>
          <p:cNvCxnSpPr>
            <a:cxnSpLocks noChangeShapeType="1"/>
            <a:stCxn id="70" idx="2"/>
          </p:cNvCxnSpPr>
          <p:nvPr/>
        </p:nvCxnSpPr>
        <p:spPr bwMode="auto">
          <a:xfrm rot="5400000">
            <a:off x="2667794" y="4606131"/>
            <a:ext cx="1412875" cy="1109663"/>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29" grpId="0" animBg="1"/>
      <p:bldP spid="34" grpId="0" animBg="1"/>
      <p:bldP spid="36" grpId="0" animBg="1"/>
      <p:bldP spid="42" grpId="0" animBg="1"/>
      <p:bldP spid="46" grpId="0"/>
      <p:bldP spid="47" grpId="0"/>
      <p:bldP spid="48" grpId="0"/>
      <p:bldP spid="53" grpId="0"/>
      <p:bldP spid="63" grpId="0" animBg="1"/>
      <p:bldP spid="64" grpId="0" animBg="1"/>
      <p:bldP spid="65" grpId="0"/>
      <p:bldP spid="7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152400"/>
            <a:ext cx="10058400" cy="1295400"/>
          </a:xfrm>
        </p:spPr>
        <p:txBody>
          <a:bodyPr/>
          <a:lstStyle/>
          <a:p>
            <a:r>
              <a:rPr lang="en-US" sz="4400" dirty="0" smtClean="0">
                <a:solidFill>
                  <a:schemeClr val="accent2"/>
                </a:solidFill>
              </a:rPr>
              <a:t>In summary: </a:t>
            </a:r>
            <a:r>
              <a:rPr lang="en-US" sz="4400" dirty="0" smtClean="0">
                <a:solidFill>
                  <a:schemeClr val="accent2"/>
                </a:solidFill>
              </a:rPr>
              <a:t>CS/AI </a:t>
            </a:r>
            <a:r>
              <a:rPr lang="en-US" sz="4400" dirty="0" smtClean="0">
                <a:solidFill>
                  <a:schemeClr val="accent2"/>
                </a:solidFill>
              </a:rPr>
              <a:t>pushing at some of the boundaries of game theory</a:t>
            </a:r>
          </a:p>
        </p:txBody>
      </p:sp>
      <p:sp>
        <p:nvSpPr>
          <p:cNvPr id="7" name="Freeform 6"/>
          <p:cNvSpPr/>
          <p:nvPr/>
        </p:nvSpPr>
        <p:spPr bwMode="auto">
          <a:xfrm>
            <a:off x="706719" y="1662896"/>
            <a:ext cx="8068991" cy="5502576"/>
          </a:xfrm>
          <a:custGeom>
            <a:avLst/>
            <a:gdLst>
              <a:gd name="connsiteX0" fmla="*/ 3770085 w 4804228"/>
              <a:gd name="connsiteY0" fmla="*/ 805542 h 4074885"/>
              <a:gd name="connsiteX1" fmla="*/ 3204028 w 4804228"/>
              <a:gd name="connsiteY1" fmla="*/ 326571 h 4074885"/>
              <a:gd name="connsiteX2" fmla="*/ 2485571 w 4804228"/>
              <a:gd name="connsiteY2" fmla="*/ 21771 h 4074885"/>
              <a:gd name="connsiteX3" fmla="*/ 1505857 w 4804228"/>
              <a:gd name="connsiteY3" fmla="*/ 195942 h 4074885"/>
              <a:gd name="connsiteX4" fmla="*/ 591457 w 4804228"/>
              <a:gd name="connsiteY4" fmla="*/ 914399 h 4074885"/>
              <a:gd name="connsiteX5" fmla="*/ 47171 w 4804228"/>
              <a:gd name="connsiteY5" fmla="*/ 1153885 h 4074885"/>
              <a:gd name="connsiteX6" fmla="*/ 308428 w 4804228"/>
              <a:gd name="connsiteY6" fmla="*/ 2068285 h 4074885"/>
              <a:gd name="connsiteX7" fmla="*/ 1462314 w 4804228"/>
              <a:gd name="connsiteY7" fmla="*/ 2416628 h 4074885"/>
              <a:gd name="connsiteX8" fmla="*/ 1462314 w 4804228"/>
              <a:gd name="connsiteY8" fmla="*/ 3352799 h 4074885"/>
              <a:gd name="connsiteX9" fmla="*/ 3138714 w 4804228"/>
              <a:gd name="connsiteY9" fmla="*/ 3526971 h 4074885"/>
              <a:gd name="connsiteX10" fmla="*/ 4444999 w 4804228"/>
              <a:gd name="connsiteY10" fmla="*/ 3766456 h 4074885"/>
              <a:gd name="connsiteX11" fmla="*/ 4684485 w 4804228"/>
              <a:gd name="connsiteY11" fmla="*/ 1676399 h 4074885"/>
              <a:gd name="connsiteX12" fmla="*/ 3726542 w 4804228"/>
              <a:gd name="connsiteY12" fmla="*/ 761999 h 4074885"/>
              <a:gd name="connsiteX13" fmla="*/ 3704771 w 4804228"/>
              <a:gd name="connsiteY13" fmla="*/ 740228 h 4074885"/>
              <a:gd name="connsiteX0" fmla="*/ 3770085 w 4879072"/>
              <a:gd name="connsiteY0" fmla="*/ 805542 h 4080739"/>
              <a:gd name="connsiteX1" fmla="*/ 3204028 w 4879072"/>
              <a:gd name="connsiteY1" fmla="*/ 326571 h 4080739"/>
              <a:gd name="connsiteX2" fmla="*/ 2485571 w 4879072"/>
              <a:gd name="connsiteY2" fmla="*/ 21771 h 4080739"/>
              <a:gd name="connsiteX3" fmla="*/ 1505857 w 4879072"/>
              <a:gd name="connsiteY3" fmla="*/ 195942 h 4080739"/>
              <a:gd name="connsiteX4" fmla="*/ 591457 w 4879072"/>
              <a:gd name="connsiteY4" fmla="*/ 914399 h 4080739"/>
              <a:gd name="connsiteX5" fmla="*/ 47171 w 4879072"/>
              <a:gd name="connsiteY5" fmla="*/ 1153885 h 4080739"/>
              <a:gd name="connsiteX6" fmla="*/ 308428 w 4879072"/>
              <a:gd name="connsiteY6" fmla="*/ 2068285 h 4080739"/>
              <a:gd name="connsiteX7" fmla="*/ 1462314 w 4879072"/>
              <a:gd name="connsiteY7" fmla="*/ 2416628 h 4080739"/>
              <a:gd name="connsiteX8" fmla="*/ 1462314 w 4879072"/>
              <a:gd name="connsiteY8" fmla="*/ 3352799 h 4080739"/>
              <a:gd name="connsiteX9" fmla="*/ 3138714 w 4879072"/>
              <a:gd name="connsiteY9" fmla="*/ 3526971 h 4080739"/>
              <a:gd name="connsiteX10" fmla="*/ 4444999 w 4879072"/>
              <a:gd name="connsiteY10" fmla="*/ 3766456 h 4080739"/>
              <a:gd name="connsiteX11" fmla="*/ 4759329 w 4879072"/>
              <a:gd name="connsiteY11" fmla="*/ 1641273 h 4080739"/>
              <a:gd name="connsiteX12" fmla="*/ 3726542 w 4879072"/>
              <a:gd name="connsiteY12" fmla="*/ 761999 h 4080739"/>
              <a:gd name="connsiteX13" fmla="*/ 3704771 w 4879072"/>
              <a:gd name="connsiteY13" fmla="*/ 740228 h 4080739"/>
              <a:gd name="connsiteX0" fmla="*/ 3770085 w 4879072"/>
              <a:gd name="connsiteY0" fmla="*/ 997100 h 4272297"/>
              <a:gd name="connsiteX1" fmla="*/ 3204028 w 4879072"/>
              <a:gd name="connsiteY1" fmla="*/ 518129 h 4272297"/>
              <a:gd name="connsiteX2" fmla="*/ 2469463 w 4879072"/>
              <a:gd name="connsiteY2" fmla="*/ 21771 h 4272297"/>
              <a:gd name="connsiteX3" fmla="*/ 1505857 w 4879072"/>
              <a:gd name="connsiteY3" fmla="*/ 387500 h 4272297"/>
              <a:gd name="connsiteX4" fmla="*/ 591457 w 4879072"/>
              <a:gd name="connsiteY4" fmla="*/ 1105957 h 4272297"/>
              <a:gd name="connsiteX5" fmla="*/ 47171 w 4879072"/>
              <a:gd name="connsiteY5" fmla="*/ 1345443 h 4272297"/>
              <a:gd name="connsiteX6" fmla="*/ 308428 w 4879072"/>
              <a:gd name="connsiteY6" fmla="*/ 2259843 h 4272297"/>
              <a:gd name="connsiteX7" fmla="*/ 1462314 w 4879072"/>
              <a:gd name="connsiteY7" fmla="*/ 2608186 h 4272297"/>
              <a:gd name="connsiteX8" fmla="*/ 1462314 w 4879072"/>
              <a:gd name="connsiteY8" fmla="*/ 3544357 h 4272297"/>
              <a:gd name="connsiteX9" fmla="*/ 3138714 w 4879072"/>
              <a:gd name="connsiteY9" fmla="*/ 3718529 h 4272297"/>
              <a:gd name="connsiteX10" fmla="*/ 4444999 w 4879072"/>
              <a:gd name="connsiteY10" fmla="*/ 3958014 h 4272297"/>
              <a:gd name="connsiteX11" fmla="*/ 4759329 w 4879072"/>
              <a:gd name="connsiteY11" fmla="*/ 1832831 h 4272297"/>
              <a:gd name="connsiteX12" fmla="*/ 3726542 w 4879072"/>
              <a:gd name="connsiteY12" fmla="*/ 953557 h 4272297"/>
              <a:gd name="connsiteX13" fmla="*/ 3704771 w 4879072"/>
              <a:gd name="connsiteY13" fmla="*/ 931786 h 4272297"/>
              <a:gd name="connsiteX0" fmla="*/ 3770085 w 4879072"/>
              <a:gd name="connsiteY0" fmla="*/ 997100 h 4272297"/>
              <a:gd name="connsiteX1" fmla="*/ 3204028 w 4879072"/>
              <a:gd name="connsiteY1" fmla="*/ 518129 h 4272297"/>
              <a:gd name="connsiteX2" fmla="*/ 2469463 w 4879072"/>
              <a:gd name="connsiteY2" fmla="*/ 21771 h 4272297"/>
              <a:gd name="connsiteX3" fmla="*/ 1505857 w 4879072"/>
              <a:gd name="connsiteY3" fmla="*/ 387500 h 4272297"/>
              <a:gd name="connsiteX4" fmla="*/ 591457 w 4879072"/>
              <a:gd name="connsiteY4" fmla="*/ 1105957 h 4272297"/>
              <a:gd name="connsiteX5" fmla="*/ 47171 w 4879072"/>
              <a:gd name="connsiteY5" fmla="*/ 1345443 h 4272297"/>
              <a:gd name="connsiteX6" fmla="*/ 308428 w 4879072"/>
              <a:gd name="connsiteY6" fmla="*/ 2259843 h 4272297"/>
              <a:gd name="connsiteX7" fmla="*/ 1462314 w 4879072"/>
              <a:gd name="connsiteY7" fmla="*/ 2608186 h 4272297"/>
              <a:gd name="connsiteX8" fmla="*/ 1462314 w 4879072"/>
              <a:gd name="connsiteY8" fmla="*/ 3544357 h 4272297"/>
              <a:gd name="connsiteX9" fmla="*/ 3138714 w 4879072"/>
              <a:gd name="connsiteY9" fmla="*/ 3718529 h 4272297"/>
              <a:gd name="connsiteX10" fmla="*/ 4444999 w 4879072"/>
              <a:gd name="connsiteY10" fmla="*/ 3958014 h 4272297"/>
              <a:gd name="connsiteX11" fmla="*/ 4759329 w 4879072"/>
              <a:gd name="connsiteY11" fmla="*/ 1832831 h 4272297"/>
              <a:gd name="connsiteX12" fmla="*/ 3726542 w 4879072"/>
              <a:gd name="connsiteY12" fmla="*/ 953557 h 4272297"/>
              <a:gd name="connsiteX13" fmla="*/ 3816443 w 4879072"/>
              <a:gd name="connsiteY13" fmla="*/ 1043810 h 4272297"/>
              <a:gd name="connsiteX0" fmla="*/ 3770085 w 4908988"/>
              <a:gd name="connsiteY0" fmla="*/ 997100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3816443 w 4908988"/>
              <a:gd name="connsiteY13" fmla="*/ 1043810 h 4272297"/>
              <a:gd name="connsiteX0" fmla="*/ 3770085 w 4908988"/>
              <a:gd name="connsiteY0" fmla="*/ 997100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3771544 w 4908988"/>
              <a:gd name="connsiteY13" fmla="*/ 1043810 h 4272297"/>
              <a:gd name="connsiteX0" fmla="*/ 3770085 w 4908988"/>
              <a:gd name="connsiteY0" fmla="*/ 997100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3726644 w 4908988"/>
              <a:gd name="connsiteY13" fmla="*/ 987214 h 4272297"/>
              <a:gd name="connsiteX0" fmla="*/ 4085839 w 4908988"/>
              <a:gd name="connsiteY0" fmla="*/ 874023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3726644 w 4908988"/>
              <a:gd name="connsiteY13" fmla="*/ 987214 h 4272297"/>
              <a:gd name="connsiteX0" fmla="*/ 4085839 w 4908988"/>
              <a:gd name="connsiteY0" fmla="*/ 874023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4400134 w 4908988"/>
              <a:gd name="connsiteY13" fmla="*/ 1043810 h 4272297"/>
              <a:gd name="connsiteX0" fmla="*/ 4085839 w 4766818"/>
              <a:gd name="connsiteY0" fmla="*/ 874023 h 4272297"/>
              <a:gd name="connsiteX1" fmla="*/ 3204028 w 4766818"/>
              <a:gd name="connsiteY1" fmla="*/ 518129 h 4272297"/>
              <a:gd name="connsiteX2" fmla="*/ 2469463 w 4766818"/>
              <a:gd name="connsiteY2" fmla="*/ 21771 h 4272297"/>
              <a:gd name="connsiteX3" fmla="*/ 1505857 w 4766818"/>
              <a:gd name="connsiteY3" fmla="*/ 387500 h 4272297"/>
              <a:gd name="connsiteX4" fmla="*/ 591457 w 4766818"/>
              <a:gd name="connsiteY4" fmla="*/ 1105957 h 4272297"/>
              <a:gd name="connsiteX5" fmla="*/ 47171 w 4766818"/>
              <a:gd name="connsiteY5" fmla="*/ 1345443 h 4272297"/>
              <a:gd name="connsiteX6" fmla="*/ 308428 w 4766818"/>
              <a:gd name="connsiteY6" fmla="*/ 2259843 h 4272297"/>
              <a:gd name="connsiteX7" fmla="*/ 1462314 w 4766818"/>
              <a:gd name="connsiteY7" fmla="*/ 2608186 h 4272297"/>
              <a:gd name="connsiteX8" fmla="*/ 1462314 w 4766818"/>
              <a:gd name="connsiteY8" fmla="*/ 3544357 h 4272297"/>
              <a:gd name="connsiteX9" fmla="*/ 3138714 w 4766818"/>
              <a:gd name="connsiteY9" fmla="*/ 3718529 h 4272297"/>
              <a:gd name="connsiteX10" fmla="*/ 4444999 w 4766818"/>
              <a:gd name="connsiteY10" fmla="*/ 3958014 h 4272297"/>
              <a:gd name="connsiteX11" fmla="*/ 4759329 w 4766818"/>
              <a:gd name="connsiteY11" fmla="*/ 1832831 h 4272297"/>
              <a:gd name="connsiteX12" fmla="*/ 4489933 w 4766818"/>
              <a:gd name="connsiteY12" fmla="*/ 1157001 h 4272297"/>
              <a:gd name="connsiteX13" fmla="*/ 4400134 w 4766818"/>
              <a:gd name="connsiteY13" fmla="*/ 1043810 h 4272297"/>
              <a:gd name="connsiteX0" fmla="*/ 4085839 w 4700135"/>
              <a:gd name="connsiteY0" fmla="*/ 874023 h 4234014"/>
              <a:gd name="connsiteX1" fmla="*/ 3204028 w 4700135"/>
              <a:gd name="connsiteY1" fmla="*/ 518129 h 4234014"/>
              <a:gd name="connsiteX2" fmla="*/ 2469463 w 4700135"/>
              <a:gd name="connsiteY2" fmla="*/ 21771 h 4234014"/>
              <a:gd name="connsiteX3" fmla="*/ 1505857 w 4700135"/>
              <a:gd name="connsiteY3" fmla="*/ 387500 h 4234014"/>
              <a:gd name="connsiteX4" fmla="*/ 591457 w 4700135"/>
              <a:gd name="connsiteY4" fmla="*/ 1105957 h 4234014"/>
              <a:gd name="connsiteX5" fmla="*/ 47171 w 4700135"/>
              <a:gd name="connsiteY5" fmla="*/ 1345443 h 4234014"/>
              <a:gd name="connsiteX6" fmla="*/ 308428 w 4700135"/>
              <a:gd name="connsiteY6" fmla="*/ 2259843 h 4234014"/>
              <a:gd name="connsiteX7" fmla="*/ 1462314 w 4700135"/>
              <a:gd name="connsiteY7" fmla="*/ 2608186 h 4234014"/>
              <a:gd name="connsiteX8" fmla="*/ 1462314 w 4700135"/>
              <a:gd name="connsiteY8" fmla="*/ 3544357 h 4234014"/>
              <a:gd name="connsiteX9" fmla="*/ 3138714 w 4700135"/>
              <a:gd name="connsiteY9" fmla="*/ 3718529 h 4234014"/>
              <a:gd name="connsiteX10" fmla="*/ 4444999 w 4700135"/>
              <a:gd name="connsiteY10" fmla="*/ 3958014 h 4234014"/>
              <a:gd name="connsiteX11" fmla="*/ 4669530 w 4700135"/>
              <a:gd name="connsiteY11" fmla="*/ 2062531 h 4234014"/>
              <a:gd name="connsiteX12" fmla="*/ 4489933 w 4700135"/>
              <a:gd name="connsiteY12" fmla="*/ 1157001 h 4234014"/>
              <a:gd name="connsiteX13" fmla="*/ 4400134 w 4700135"/>
              <a:gd name="connsiteY13" fmla="*/ 1043810 h 4234014"/>
              <a:gd name="connsiteX0" fmla="*/ 4085839 w 4700135"/>
              <a:gd name="connsiteY0" fmla="*/ 874023 h 4234014"/>
              <a:gd name="connsiteX1" fmla="*/ 3204028 w 4700135"/>
              <a:gd name="connsiteY1" fmla="*/ 518129 h 4234014"/>
              <a:gd name="connsiteX2" fmla="*/ 2469463 w 4700135"/>
              <a:gd name="connsiteY2" fmla="*/ 21771 h 4234014"/>
              <a:gd name="connsiteX3" fmla="*/ 1505857 w 4700135"/>
              <a:gd name="connsiteY3" fmla="*/ 387500 h 4234014"/>
              <a:gd name="connsiteX4" fmla="*/ 591457 w 4700135"/>
              <a:gd name="connsiteY4" fmla="*/ 1105957 h 4234014"/>
              <a:gd name="connsiteX5" fmla="*/ 47171 w 4700135"/>
              <a:gd name="connsiteY5" fmla="*/ 1345443 h 4234014"/>
              <a:gd name="connsiteX6" fmla="*/ 308428 w 4700135"/>
              <a:gd name="connsiteY6" fmla="*/ 2259843 h 4234014"/>
              <a:gd name="connsiteX7" fmla="*/ 1462314 w 4700135"/>
              <a:gd name="connsiteY7" fmla="*/ 2608186 h 4234014"/>
              <a:gd name="connsiteX8" fmla="*/ 1462314 w 4700135"/>
              <a:gd name="connsiteY8" fmla="*/ 3544357 h 4234014"/>
              <a:gd name="connsiteX9" fmla="*/ 3138714 w 4700135"/>
              <a:gd name="connsiteY9" fmla="*/ 3718529 h 4234014"/>
              <a:gd name="connsiteX10" fmla="*/ 4444999 w 4700135"/>
              <a:gd name="connsiteY10" fmla="*/ 3958014 h 4234014"/>
              <a:gd name="connsiteX11" fmla="*/ 4669530 w 4700135"/>
              <a:gd name="connsiteY11" fmla="*/ 2062531 h 4234014"/>
              <a:gd name="connsiteX12" fmla="*/ 4489933 w 4700135"/>
              <a:gd name="connsiteY12" fmla="*/ 1157001 h 4234014"/>
              <a:gd name="connsiteX13" fmla="*/ 4085839 w 4700135"/>
              <a:gd name="connsiteY13" fmla="*/ 874023 h 4234014"/>
              <a:gd name="connsiteX0" fmla="*/ 4085839 w 4946415"/>
              <a:gd name="connsiteY0" fmla="*/ 874023 h 4064227"/>
              <a:gd name="connsiteX1" fmla="*/ 3204028 w 4946415"/>
              <a:gd name="connsiteY1" fmla="*/ 518129 h 4064227"/>
              <a:gd name="connsiteX2" fmla="*/ 2469463 w 4946415"/>
              <a:gd name="connsiteY2" fmla="*/ 21771 h 4064227"/>
              <a:gd name="connsiteX3" fmla="*/ 1505857 w 4946415"/>
              <a:gd name="connsiteY3" fmla="*/ 387500 h 4064227"/>
              <a:gd name="connsiteX4" fmla="*/ 591457 w 4946415"/>
              <a:gd name="connsiteY4" fmla="*/ 1105957 h 4064227"/>
              <a:gd name="connsiteX5" fmla="*/ 47171 w 4946415"/>
              <a:gd name="connsiteY5" fmla="*/ 1345443 h 4064227"/>
              <a:gd name="connsiteX6" fmla="*/ 308428 w 4946415"/>
              <a:gd name="connsiteY6" fmla="*/ 2259843 h 4064227"/>
              <a:gd name="connsiteX7" fmla="*/ 1462314 w 4946415"/>
              <a:gd name="connsiteY7" fmla="*/ 2608186 h 4064227"/>
              <a:gd name="connsiteX8" fmla="*/ 1462314 w 4946415"/>
              <a:gd name="connsiteY8" fmla="*/ 3544357 h 4064227"/>
              <a:gd name="connsiteX9" fmla="*/ 3138714 w 4946415"/>
              <a:gd name="connsiteY9" fmla="*/ 3718529 h 4064227"/>
              <a:gd name="connsiteX10" fmla="*/ 4444999 w 4946415"/>
              <a:gd name="connsiteY10" fmla="*/ 3958014 h 4064227"/>
              <a:gd name="connsiteX11" fmla="*/ 4938926 w 4946415"/>
              <a:gd name="connsiteY11" fmla="*/ 3081252 h 4064227"/>
              <a:gd name="connsiteX12" fmla="*/ 4489933 w 4946415"/>
              <a:gd name="connsiteY12" fmla="*/ 1157001 h 4064227"/>
              <a:gd name="connsiteX13" fmla="*/ 4085839 w 4946415"/>
              <a:gd name="connsiteY13" fmla="*/ 874023 h 4064227"/>
              <a:gd name="connsiteX0" fmla="*/ 4085839 w 4856617"/>
              <a:gd name="connsiteY0" fmla="*/ 874023 h 4045362"/>
              <a:gd name="connsiteX1" fmla="*/ 3204028 w 4856617"/>
              <a:gd name="connsiteY1" fmla="*/ 518129 h 4045362"/>
              <a:gd name="connsiteX2" fmla="*/ 2469463 w 4856617"/>
              <a:gd name="connsiteY2" fmla="*/ 21771 h 4045362"/>
              <a:gd name="connsiteX3" fmla="*/ 1505857 w 4856617"/>
              <a:gd name="connsiteY3" fmla="*/ 387500 h 4045362"/>
              <a:gd name="connsiteX4" fmla="*/ 591457 w 4856617"/>
              <a:gd name="connsiteY4" fmla="*/ 1105957 h 4045362"/>
              <a:gd name="connsiteX5" fmla="*/ 47171 w 4856617"/>
              <a:gd name="connsiteY5" fmla="*/ 1345443 h 4045362"/>
              <a:gd name="connsiteX6" fmla="*/ 308428 w 4856617"/>
              <a:gd name="connsiteY6" fmla="*/ 2259843 h 4045362"/>
              <a:gd name="connsiteX7" fmla="*/ 1462314 w 4856617"/>
              <a:gd name="connsiteY7" fmla="*/ 2608186 h 4045362"/>
              <a:gd name="connsiteX8" fmla="*/ 1462314 w 4856617"/>
              <a:gd name="connsiteY8" fmla="*/ 3544357 h 4045362"/>
              <a:gd name="connsiteX9" fmla="*/ 3138714 w 4856617"/>
              <a:gd name="connsiteY9" fmla="*/ 3718529 h 4045362"/>
              <a:gd name="connsiteX10" fmla="*/ 4444999 w 4856617"/>
              <a:gd name="connsiteY10" fmla="*/ 3958014 h 4045362"/>
              <a:gd name="connsiteX11" fmla="*/ 4849128 w 4856617"/>
              <a:gd name="connsiteY11" fmla="*/ 3194443 h 4045362"/>
              <a:gd name="connsiteX12" fmla="*/ 4489933 w 4856617"/>
              <a:gd name="connsiteY12" fmla="*/ 1157001 h 4045362"/>
              <a:gd name="connsiteX13" fmla="*/ 4085839 w 4856617"/>
              <a:gd name="connsiteY13" fmla="*/ 874023 h 4045362"/>
              <a:gd name="connsiteX0" fmla="*/ 4085839 w 4856617"/>
              <a:gd name="connsiteY0" fmla="*/ 874023 h 4045362"/>
              <a:gd name="connsiteX1" fmla="*/ 3204028 w 4856617"/>
              <a:gd name="connsiteY1" fmla="*/ 518129 h 4045362"/>
              <a:gd name="connsiteX2" fmla="*/ 2469463 w 4856617"/>
              <a:gd name="connsiteY2" fmla="*/ 21771 h 4045362"/>
              <a:gd name="connsiteX3" fmla="*/ 1505857 w 4856617"/>
              <a:gd name="connsiteY3" fmla="*/ 387500 h 4045362"/>
              <a:gd name="connsiteX4" fmla="*/ 591457 w 4856617"/>
              <a:gd name="connsiteY4" fmla="*/ 1105957 h 4045362"/>
              <a:gd name="connsiteX5" fmla="*/ 47171 w 4856617"/>
              <a:gd name="connsiteY5" fmla="*/ 1345443 h 4045362"/>
              <a:gd name="connsiteX6" fmla="*/ 308428 w 4856617"/>
              <a:gd name="connsiteY6" fmla="*/ 2259843 h 4045362"/>
              <a:gd name="connsiteX7" fmla="*/ 1462314 w 4856617"/>
              <a:gd name="connsiteY7" fmla="*/ 2608186 h 4045362"/>
              <a:gd name="connsiteX8" fmla="*/ 1462314 w 4856617"/>
              <a:gd name="connsiteY8" fmla="*/ 3544357 h 4045362"/>
              <a:gd name="connsiteX9" fmla="*/ 3138714 w 4856617"/>
              <a:gd name="connsiteY9" fmla="*/ 3718529 h 4045362"/>
              <a:gd name="connsiteX10" fmla="*/ 4444999 w 4856617"/>
              <a:gd name="connsiteY10" fmla="*/ 3958014 h 4045362"/>
              <a:gd name="connsiteX11" fmla="*/ 4849128 w 4856617"/>
              <a:gd name="connsiteY11" fmla="*/ 3194443 h 4045362"/>
              <a:gd name="connsiteX12" fmla="*/ 4489933 w 4856617"/>
              <a:gd name="connsiteY12" fmla="*/ 1157001 h 4045362"/>
              <a:gd name="connsiteX13" fmla="*/ 4085839 w 4856617"/>
              <a:gd name="connsiteY13" fmla="*/ 817427 h 4045362"/>
              <a:gd name="connsiteX0" fmla="*/ 4040940 w 4856617"/>
              <a:gd name="connsiteY0" fmla="*/ 817427 h 4045362"/>
              <a:gd name="connsiteX1" fmla="*/ 3204028 w 4856617"/>
              <a:gd name="connsiteY1" fmla="*/ 518129 h 4045362"/>
              <a:gd name="connsiteX2" fmla="*/ 2469463 w 4856617"/>
              <a:gd name="connsiteY2" fmla="*/ 21771 h 4045362"/>
              <a:gd name="connsiteX3" fmla="*/ 1505857 w 4856617"/>
              <a:gd name="connsiteY3" fmla="*/ 387500 h 4045362"/>
              <a:gd name="connsiteX4" fmla="*/ 591457 w 4856617"/>
              <a:gd name="connsiteY4" fmla="*/ 1105957 h 4045362"/>
              <a:gd name="connsiteX5" fmla="*/ 47171 w 4856617"/>
              <a:gd name="connsiteY5" fmla="*/ 1345443 h 4045362"/>
              <a:gd name="connsiteX6" fmla="*/ 308428 w 4856617"/>
              <a:gd name="connsiteY6" fmla="*/ 2259843 h 4045362"/>
              <a:gd name="connsiteX7" fmla="*/ 1462314 w 4856617"/>
              <a:gd name="connsiteY7" fmla="*/ 2608186 h 4045362"/>
              <a:gd name="connsiteX8" fmla="*/ 1462314 w 4856617"/>
              <a:gd name="connsiteY8" fmla="*/ 3544357 h 4045362"/>
              <a:gd name="connsiteX9" fmla="*/ 3138714 w 4856617"/>
              <a:gd name="connsiteY9" fmla="*/ 3718529 h 4045362"/>
              <a:gd name="connsiteX10" fmla="*/ 4444999 w 4856617"/>
              <a:gd name="connsiteY10" fmla="*/ 3958014 h 4045362"/>
              <a:gd name="connsiteX11" fmla="*/ 4849128 w 4856617"/>
              <a:gd name="connsiteY11" fmla="*/ 3194443 h 4045362"/>
              <a:gd name="connsiteX12" fmla="*/ 4489933 w 4856617"/>
              <a:gd name="connsiteY12" fmla="*/ 1157001 h 4045362"/>
              <a:gd name="connsiteX13" fmla="*/ 4085839 w 4856617"/>
              <a:gd name="connsiteY13" fmla="*/ 817427 h 4045362"/>
              <a:gd name="connsiteX0" fmla="*/ 4040940 w 4856617"/>
              <a:gd name="connsiteY0" fmla="*/ 817427 h 4045362"/>
              <a:gd name="connsiteX1" fmla="*/ 3771544 w 4856617"/>
              <a:gd name="connsiteY1" fmla="*/ 704236 h 4045362"/>
              <a:gd name="connsiteX2" fmla="*/ 3204028 w 4856617"/>
              <a:gd name="connsiteY2" fmla="*/ 518129 h 4045362"/>
              <a:gd name="connsiteX3" fmla="*/ 2469463 w 4856617"/>
              <a:gd name="connsiteY3" fmla="*/ 21771 h 4045362"/>
              <a:gd name="connsiteX4" fmla="*/ 1505857 w 4856617"/>
              <a:gd name="connsiteY4" fmla="*/ 387500 h 4045362"/>
              <a:gd name="connsiteX5" fmla="*/ 591457 w 4856617"/>
              <a:gd name="connsiteY5" fmla="*/ 1105957 h 4045362"/>
              <a:gd name="connsiteX6" fmla="*/ 47171 w 4856617"/>
              <a:gd name="connsiteY6" fmla="*/ 1345443 h 4045362"/>
              <a:gd name="connsiteX7" fmla="*/ 308428 w 4856617"/>
              <a:gd name="connsiteY7" fmla="*/ 2259843 h 4045362"/>
              <a:gd name="connsiteX8" fmla="*/ 1462314 w 4856617"/>
              <a:gd name="connsiteY8" fmla="*/ 2608186 h 4045362"/>
              <a:gd name="connsiteX9" fmla="*/ 1462314 w 4856617"/>
              <a:gd name="connsiteY9" fmla="*/ 3544357 h 4045362"/>
              <a:gd name="connsiteX10" fmla="*/ 3138714 w 4856617"/>
              <a:gd name="connsiteY10" fmla="*/ 3718529 h 4045362"/>
              <a:gd name="connsiteX11" fmla="*/ 4444999 w 4856617"/>
              <a:gd name="connsiteY11" fmla="*/ 3958014 h 4045362"/>
              <a:gd name="connsiteX12" fmla="*/ 4849128 w 4856617"/>
              <a:gd name="connsiteY12" fmla="*/ 3194443 h 4045362"/>
              <a:gd name="connsiteX13" fmla="*/ 4489933 w 4856617"/>
              <a:gd name="connsiteY13" fmla="*/ 1157001 h 4045362"/>
              <a:gd name="connsiteX14" fmla="*/ 4085839 w 4856617"/>
              <a:gd name="connsiteY14" fmla="*/ 817427 h 4045362"/>
              <a:gd name="connsiteX0" fmla="*/ 4040940 w 4856617"/>
              <a:gd name="connsiteY0" fmla="*/ 817427 h 4045362"/>
              <a:gd name="connsiteX1" fmla="*/ 3771544 w 4856617"/>
              <a:gd name="connsiteY1" fmla="*/ 704236 h 4045362"/>
              <a:gd name="connsiteX2" fmla="*/ 3204028 w 4856617"/>
              <a:gd name="connsiteY2" fmla="*/ 518129 h 4045362"/>
              <a:gd name="connsiteX3" fmla="*/ 2469463 w 4856617"/>
              <a:gd name="connsiteY3" fmla="*/ 21771 h 4045362"/>
              <a:gd name="connsiteX4" fmla="*/ 1505857 w 4856617"/>
              <a:gd name="connsiteY4" fmla="*/ 387500 h 4045362"/>
              <a:gd name="connsiteX5" fmla="*/ 591457 w 4856617"/>
              <a:gd name="connsiteY5" fmla="*/ 1105957 h 4045362"/>
              <a:gd name="connsiteX6" fmla="*/ 47171 w 4856617"/>
              <a:gd name="connsiteY6" fmla="*/ 1345443 h 4045362"/>
              <a:gd name="connsiteX7" fmla="*/ 308428 w 4856617"/>
              <a:gd name="connsiteY7" fmla="*/ 2259843 h 4045362"/>
              <a:gd name="connsiteX8" fmla="*/ 1462314 w 4856617"/>
              <a:gd name="connsiteY8" fmla="*/ 2608186 h 4045362"/>
              <a:gd name="connsiteX9" fmla="*/ 1462314 w 4856617"/>
              <a:gd name="connsiteY9" fmla="*/ 3544357 h 4045362"/>
              <a:gd name="connsiteX10" fmla="*/ 3138714 w 4856617"/>
              <a:gd name="connsiteY10" fmla="*/ 3718529 h 4045362"/>
              <a:gd name="connsiteX11" fmla="*/ 4444999 w 4856617"/>
              <a:gd name="connsiteY11" fmla="*/ 3958014 h 4045362"/>
              <a:gd name="connsiteX12" fmla="*/ 4849128 w 4856617"/>
              <a:gd name="connsiteY12" fmla="*/ 3194443 h 4045362"/>
              <a:gd name="connsiteX13" fmla="*/ 4489933 w 4856617"/>
              <a:gd name="connsiteY13" fmla="*/ 1157001 h 4045362"/>
              <a:gd name="connsiteX14" fmla="*/ 4400135 w 4856617"/>
              <a:gd name="connsiteY14" fmla="*/ 817427 h 4045362"/>
              <a:gd name="connsiteX0" fmla="*/ 4040940 w 4856617"/>
              <a:gd name="connsiteY0" fmla="*/ 817427 h 4045362"/>
              <a:gd name="connsiteX1" fmla="*/ 3771544 w 4856617"/>
              <a:gd name="connsiteY1" fmla="*/ 704236 h 4045362"/>
              <a:gd name="connsiteX2" fmla="*/ 3204028 w 4856617"/>
              <a:gd name="connsiteY2" fmla="*/ 518129 h 4045362"/>
              <a:gd name="connsiteX3" fmla="*/ 2469463 w 4856617"/>
              <a:gd name="connsiteY3" fmla="*/ 21771 h 4045362"/>
              <a:gd name="connsiteX4" fmla="*/ 1505857 w 4856617"/>
              <a:gd name="connsiteY4" fmla="*/ 387500 h 4045362"/>
              <a:gd name="connsiteX5" fmla="*/ 591457 w 4856617"/>
              <a:gd name="connsiteY5" fmla="*/ 1105957 h 4045362"/>
              <a:gd name="connsiteX6" fmla="*/ 47171 w 4856617"/>
              <a:gd name="connsiteY6" fmla="*/ 1345443 h 4045362"/>
              <a:gd name="connsiteX7" fmla="*/ 308428 w 4856617"/>
              <a:gd name="connsiteY7" fmla="*/ 2259843 h 4045362"/>
              <a:gd name="connsiteX8" fmla="*/ 1462314 w 4856617"/>
              <a:gd name="connsiteY8" fmla="*/ 2608186 h 4045362"/>
              <a:gd name="connsiteX9" fmla="*/ 1462314 w 4856617"/>
              <a:gd name="connsiteY9" fmla="*/ 3544357 h 4045362"/>
              <a:gd name="connsiteX10" fmla="*/ 3138714 w 4856617"/>
              <a:gd name="connsiteY10" fmla="*/ 3718529 h 4045362"/>
              <a:gd name="connsiteX11" fmla="*/ 4444999 w 4856617"/>
              <a:gd name="connsiteY11" fmla="*/ 3958014 h 4045362"/>
              <a:gd name="connsiteX12" fmla="*/ 4849128 w 4856617"/>
              <a:gd name="connsiteY12" fmla="*/ 3194443 h 4045362"/>
              <a:gd name="connsiteX13" fmla="*/ 4489933 w 4856617"/>
              <a:gd name="connsiteY13" fmla="*/ 1157001 h 4045362"/>
              <a:gd name="connsiteX14" fmla="*/ 4040940 w 4856617"/>
              <a:gd name="connsiteY14" fmla="*/ 817427 h 4045362"/>
              <a:gd name="connsiteX0" fmla="*/ 4040940 w 4856617"/>
              <a:gd name="connsiteY0" fmla="*/ 859845 h 4087780"/>
              <a:gd name="connsiteX1" fmla="*/ 3771544 w 4856617"/>
              <a:gd name="connsiteY1" fmla="*/ 746654 h 4087780"/>
              <a:gd name="connsiteX2" fmla="*/ 3204028 w 4856617"/>
              <a:gd name="connsiteY2" fmla="*/ 560547 h 4087780"/>
              <a:gd name="connsiteX3" fmla="*/ 2469463 w 4856617"/>
              <a:gd name="connsiteY3" fmla="*/ 64189 h 4087780"/>
              <a:gd name="connsiteX4" fmla="*/ 1616376 w 4856617"/>
              <a:gd name="connsiteY4" fmla="*/ 180698 h 4087780"/>
              <a:gd name="connsiteX5" fmla="*/ 591457 w 4856617"/>
              <a:gd name="connsiteY5" fmla="*/ 1148375 h 4087780"/>
              <a:gd name="connsiteX6" fmla="*/ 47171 w 4856617"/>
              <a:gd name="connsiteY6" fmla="*/ 1387861 h 4087780"/>
              <a:gd name="connsiteX7" fmla="*/ 308428 w 4856617"/>
              <a:gd name="connsiteY7" fmla="*/ 2302261 h 4087780"/>
              <a:gd name="connsiteX8" fmla="*/ 1462314 w 4856617"/>
              <a:gd name="connsiteY8" fmla="*/ 2650604 h 4087780"/>
              <a:gd name="connsiteX9" fmla="*/ 1462314 w 4856617"/>
              <a:gd name="connsiteY9" fmla="*/ 3586775 h 4087780"/>
              <a:gd name="connsiteX10" fmla="*/ 3138714 w 4856617"/>
              <a:gd name="connsiteY10" fmla="*/ 3760947 h 4087780"/>
              <a:gd name="connsiteX11" fmla="*/ 4444999 w 4856617"/>
              <a:gd name="connsiteY11" fmla="*/ 4000432 h 4087780"/>
              <a:gd name="connsiteX12" fmla="*/ 4849128 w 4856617"/>
              <a:gd name="connsiteY12" fmla="*/ 3236861 h 4087780"/>
              <a:gd name="connsiteX13" fmla="*/ 4489933 w 4856617"/>
              <a:gd name="connsiteY13" fmla="*/ 1199419 h 4087780"/>
              <a:gd name="connsiteX14" fmla="*/ 4040940 w 4856617"/>
              <a:gd name="connsiteY14" fmla="*/ 859845 h 4087780"/>
              <a:gd name="connsiteX0" fmla="*/ 3938815 w 4754492"/>
              <a:gd name="connsiteY0" fmla="*/ 859845 h 4087780"/>
              <a:gd name="connsiteX1" fmla="*/ 3669419 w 4754492"/>
              <a:gd name="connsiteY1" fmla="*/ 746654 h 4087780"/>
              <a:gd name="connsiteX2" fmla="*/ 3101903 w 4754492"/>
              <a:gd name="connsiteY2" fmla="*/ 560547 h 4087780"/>
              <a:gd name="connsiteX3" fmla="*/ 2367338 w 4754492"/>
              <a:gd name="connsiteY3" fmla="*/ 64189 h 4087780"/>
              <a:gd name="connsiteX4" fmla="*/ 1514251 w 4754492"/>
              <a:gd name="connsiteY4" fmla="*/ 180698 h 4087780"/>
              <a:gd name="connsiteX5" fmla="*/ 489332 w 4754492"/>
              <a:gd name="connsiteY5" fmla="*/ 1148375 h 4087780"/>
              <a:gd name="connsiteX6" fmla="*/ 122372 w 4754492"/>
              <a:gd name="connsiteY6" fmla="*/ 1425801 h 4087780"/>
              <a:gd name="connsiteX7" fmla="*/ 206303 w 4754492"/>
              <a:gd name="connsiteY7" fmla="*/ 2302261 h 4087780"/>
              <a:gd name="connsiteX8" fmla="*/ 1360189 w 4754492"/>
              <a:gd name="connsiteY8" fmla="*/ 2650604 h 4087780"/>
              <a:gd name="connsiteX9" fmla="*/ 1360189 w 4754492"/>
              <a:gd name="connsiteY9" fmla="*/ 3586775 h 4087780"/>
              <a:gd name="connsiteX10" fmla="*/ 3036589 w 4754492"/>
              <a:gd name="connsiteY10" fmla="*/ 3760947 h 4087780"/>
              <a:gd name="connsiteX11" fmla="*/ 4342874 w 4754492"/>
              <a:gd name="connsiteY11" fmla="*/ 4000432 h 4087780"/>
              <a:gd name="connsiteX12" fmla="*/ 4747003 w 4754492"/>
              <a:gd name="connsiteY12" fmla="*/ 3236861 h 4087780"/>
              <a:gd name="connsiteX13" fmla="*/ 4387808 w 4754492"/>
              <a:gd name="connsiteY13" fmla="*/ 1199419 h 4087780"/>
              <a:gd name="connsiteX14" fmla="*/ 3938815 w 4754492"/>
              <a:gd name="connsiteY14" fmla="*/ 859845 h 4087780"/>
              <a:gd name="connsiteX0" fmla="*/ 3938815 w 4754492"/>
              <a:gd name="connsiteY0" fmla="*/ 858964 h 4086899"/>
              <a:gd name="connsiteX1" fmla="*/ 3669419 w 4754492"/>
              <a:gd name="connsiteY1" fmla="*/ 745773 h 4086899"/>
              <a:gd name="connsiteX2" fmla="*/ 3101903 w 4754492"/>
              <a:gd name="connsiteY2" fmla="*/ 559666 h 4086899"/>
              <a:gd name="connsiteX3" fmla="*/ 2367338 w 4754492"/>
              <a:gd name="connsiteY3" fmla="*/ 63308 h 4086899"/>
              <a:gd name="connsiteX4" fmla="*/ 1514251 w 4754492"/>
              <a:gd name="connsiteY4" fmla="*/ 179817 h 4086899"/>
              <a:gd name="connsiteX5" fmla="*/ 795862 w 4754492"/>
              <a:gd name="connsiteY5" fmla="*/ 858964 h 4086899"/>
              <a:gd name="connsiteX6" fmla="*/ 122372 w 4754492"/>
              <a:gd name="connsiteY6" fmla="*/ 1424920 h 4086899"/>
              <a:gd name="connsiteX7" fmla="*/ 206303 w 4754492"/>
              <a:gd name="connsiteY7" fmla="*/ 2301380 h 4086899"/>
              <a:gd name="connsiteX8" fmla="*/ 1360189 w 4754492"/>
              <a:gd name="connsiteY8" fmla="*/ 2649723 h 4086899"/>
              <a:gd name="connsiteX9" fmla="*/ 1360189 w 4754492"/>
              <a:gd name="connsiteY9" fmla="*/ 3585894 h 4086899"/>
              <a:gd name="connsiteX10" fmla="*/ 3036589 w 4754492"/>
              <a:gd name="connsiteY10" fmla="*/ 3760066 h 4086899"/>
              <a:gd name="connsiteX11" fmla="*/ 4342874 w 4754492"/>
              <a:gd name="connsiteY11" fmla="*/ 3999551 h 4086899"/>
              <a:gd name="connsiteX12" fmla="*/ 4747003 w 4754492"/>
              <a:gd name="connsiteY12" fmla="*/ 3235980 h 4086899"/>
              <a:gd name="connsiteX13" fmla="*/ 4387808 w 4754492"/>
              <a:gd name="connsiteY13" fmla="*/ 1198538 h 4086899"/>
              <a:gd name="connsiteX14" fmla="*/ 3938815 w 4754492"/>
              <a:gd name="connsiteY14" fmla="*/ 858964 h 4086899"/>
              <a:gd name="connsiteX0" fmla="*/ 3938815 w 4754492"/>
              <a:gd name="connsiteY0" fmla="*/ 858964 h 4086899"/>
              <a:gd name="connsiteX1" fmla="*/ 3669419 w 4754492"/>
              <a:gd name="connsiteY1" fmla="*/ 745773 h 4086899"/>
              <a:gd name="connsiteX2" fmla="*/ 3101903 w 4754492"/>
              <a:gd name="connsiteY2" fmla="*/ 559666 h 4086899"/>
              <a:gd name="connsiteX3" fmla="*/ 2367338 w 4754492"/>
              <a:gd name="connsiteY3" fmla="*/ 63308 h 4086899"/>
              <a:gd name="connsiteX4" fmla="*/ 1514251 w 4754492"/>
              <a:gd name="connsiteY4" fmla="*/ 179817 h 4086899"/>
              <a:gd name="connsiteX5" fmla="*/ 795862 w 4754492"/>
              <a:gd name="connsiteY5" fmla="*/ 858964 h 4086899"/>
              <a:gd name="connsiteX6" fmla="*/ 122372 w 4754492"/>
              <a:gd name="connsiteY6" fmla="*/ 1651303 h 4086899"/>
              <a:gd name="connsiteX7" fmla="*/ 206303 w 4754492"/>
              <a:gd name="connsiteY7" fmla="*/ 2301380 h 4086899"/>
              <a:gd name="connsiteX8" fmla="*/ 1360189 w 4754492"/>
              <a:gd name="connsiteY8" fmla="*/ 2649723 h 4086899"/>
              <a:gd name="connsiteX9" fmla="*/ 1360189 w 4754492"/>
              <a:gd name="connsiteY9" fmla="*/ 3585894 h 4086899"/>
              <a:gd name="connsiteX10" fmla="*/ 3036589 w 4754492"/>
              <a:gd name="connsiteY10" fmla="*/ 3760066 h 4086899"/>
              <a:gd name="connsiteX11" fmla="*/ 4342874 w 4754492"/>
              <a:gd name="connsiteY11" fmla="*/ 3999551 h 4086899"/>
              <a:gd name="connsiteX12" fmla="*/ 4747003 w 4754492"/>
              <a:gd name="connsiteY12" fmla="*/ 3235980 h 4086899"/>
              <a:gd name="connsiteX13" fmla="*/ 4387808 w 4754492"/>
              <a:gd name="connsiteY13" fmla="*/ 1198538 h 4086899"/>
              <a:gd name="connsiteX14" fmla="*/ 3938815 w 4754492"/>
              <a:gd name="connsiteY14" fmla="*/ 858964 h 408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54492" h="4086899">
                <a:moveTo>
                  <a:pt x="3938815" y="858964"/>
                </a:moveTo>
                <a:cubicBezTo>
                  <a:pt x="3937220" y="855098"/>
                  <a:pt x="3808904" y="795656"/>
                  <a:pt x="3669419" y="745773"/>
                </a:cubicBezTo>
                <a:cubicBezTo>
                  <a:pt x="3529934" y="695890"/>
                  <a:pt x="3318917" y="673410"/>
                  <a:pt x="3101903" y="559666"/>
                </a:cubicBezTo>
                <a:cubicBezTo>
                  <a:pt x="2884890" y="445922"/>
                  <a:pt x="2631947" y="126616"/>
                  <a:pt x="2367338" y="63308"/>
                </a:cubicBezTo>
                <a:cubicBezTo>
                  <a:pt x="2102729" y="0"/>
                  <a:pt x="1776164" y="47208"/>
                  <a:pt x="1514251" y="179817"/>
                </a:cubicBezTo>
                <a:cubicBezTo>
                  <a:pt x="1252338" y="312426"/>
                  <a:pt x="1027842" y="613716"/>
                  <a:pt x="795862" y="858964"/>
                </a:cubicBezTo>
                <a:cubicBezTo>
                  <a:pt x="563882" y="1104212"/>
                  <a:pt x="220632" y="1410900"/>
                  <a:pt x="122372" y="1651303"/>
                </a:cubicBezTo>
                <a:cubicBezTo>
                  <a:pt x="24112" y="1891706"/>
                  <a:pt x="0" y="2134977"/>
                  <a:pt x="206303" y="2301380"/>
                </a:cubicBezTo>
                <a:cubicBezTo>
                  <a:pt x="412606" y="2467783"/>
                  <a:pt x="1167875" y="2435638"/>
                  <a:pt x="1360189" y="2649723"/>
                </a:cubicBezTo>
                <a:cubicBezTo>
                  <a:pt x="1552503" y="2863808"/>
                  <a:pt x="1080789" y="3400837"/>
                  <a:pt x="1360189" y="3585894"/>
                </a:cubicBezTo>
                <a:cubicBezTo>
                  <a:pt x="1639589" y="3770951"/>
                  <a:pt x="2539475" y="3691123"/>
                  <a:pt x="3036589" y="3760066"/>
                </a:cubicBezTo>
                <a:cubicBezTo>
                  <a:pt x="3533703" y="3829009"/>
                  <a:pt x="4057805" y="4086899"/>
                  <a:pt x="4342874" y="3999551"/>
                </a:cubicBezTo>
                <a:cubicBezTo>
                  <a:pt x="4627943" y="3912203"/>
                  <a:pt x="4739514" y="3702815"/>
                  <a:pt x="4747003" y="3235980"/>
                </a:cubicBezTo>
                <a:cubicBezTo>
                  <a:pt x="4754492" y="2769145"/>
                  <a:pt x="4522506" y="1594707"/>
                  <a:pt x="4387808" y="1198538"/>
                </a:cubicBezTo>
                <a:cubicBezTo>
                  <a:pt x="4253110" y="802369"/>
                  <a:pt x="3868057" y="791835"/>
                  <a:pt x="3938815" y="858964"/>
                </a:cubicBezTo>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10" name="Freeform 9"/>
          <p:cNvSpPr/>
          <p:nvPr/>
        </p:nvSpPr>
        <p:spPr bwMode="auto">
          <a:xfrm>
            <a:off x="693661" y="1647278"/>
            <a:ext cx="8043939" cy="5387777"/>
          </a:xfrm>
          <a:custGeom>
            <a:avLst/>
            <a:gdLst>
              <a:gd name="connsiteX0" fmla="*/ 2786743 w 7899399"/>
              <a:gd name="connsiteY0" fmla="*/ 936172 h 5261430"/>
              <a:gd name="connsiteX1" fmla="*/ 435428 w 7899399"/>
              <a:gd name="connsiteY1" fmla="*/ 1306286 h 5261430"/>
              <a:gd name="connsiteX2" fmla="*/ 174171 w 7899399"/>
              <a:gd name="connsiteY2" fmla="*/ 2373086 h 5261430"/>
              <a:gd name="connsiteX3" fmla="*/ 892628 w 7899399"/>
              <a:gd name="connsiteY3" fmla="*/ 2873829 h 5261430"/>
              <a:gd name="connsiteX4" fmla="*/ 3178628 w 7899399"/>
              <a:gd name="connsiteY4" fmla="*/ 2830286 h 5261430"/>
              <a:gd name="connsiteX5" fmla="*/ 6640285 w 7899399"/>
              <a:gd name="connsiteY5" fmla="*/ 5029201 h 5261430"/>
              <a:gd name="connsiteX6" fmla="*/ 7663543 w 7899399"/>
              <a:gd name="connsiteY6" fmla="*/ 4223658 h 5261430"/>
              <a:gd name="connsiteX7" fmla="*/ 7119257 w 7899399"/>
              <a:gd name="connsiteY7" fmla="*/ 3091543 h 5261430"/>
              <a:gd name="connsiteX8" fmla="*/ 7685314 w 7899399"/>
              <a:gd name="connsiteY8" fmla="*/ 2351315 h 5261430"/>
              <a:gd name="connsiteX9" fmla="*/ 7641771 w 7899399"/>
              <a:gd name="connsiteY9" fmla="*/ 1828801 h 5261430"/>
              <a:gd name="connsiteX10" fmla="*/ 6139543 w 7899399"/>
              <a:gd name="connsiteY10" fmla="*/ 1284515 h 5261430"/>
              <a:gd name="connsiteX11" fmla="*/ 4767943 w 7899399"/>
              <a:gd name="connsiteY11" fmla="*/ 87086 h 5261430"/>
              <a:gd name="connsiteX12" fmla="*/ 3156857 w 7899399"/>
              <a:gd name="connsiteY12" fmla="*/ 762001 h 5261430"/>
              <a:gd name="connsiteX13" fmla="*/ 2786743 w 7899399"/>
              <a:gd name="connsiteY13" fmla="*/ 936172 h 5261430"/>
              <a:gd name="connsiteX0" fmla="*/ 2786743 w 7899399"/>
              <a:gd name="connsiteY0" fmla="*/ 923472 h 5248730"/>
              <a:gd name="connsiteX1" fmla="*/ 435428 w 7899399"/>
              <a:gd name="connsiteY1" fmla="*/ 1293586 h 5248730"/>
              <a:gd name="connsiteX2" fmla="*/ 174171 w 7899399"/>
              <a:gd name="connsiteY2" fmla="*/ 2360386 h 5248730"/>
              <a:gd name="connsiteX3" fmla="*/ 892628 w 7899399"/>
              <a:gd name="connsiteY3" fmla="*/ 2861129 h 5248730"/>
              <a:gd name="connsiteX4" fmla="*/ 3178628 w 7899399"/>
              <a:gd name="connsiteY4" fmla="*/ 2817586 h 5248730"/>
              <a:gd name="connsiteX5" fmla="*/ 6640285 w 7899399"/>
              <a:gd name="connsiteY5" fmla="*/ 5016501 h 5248730"/>
              <a:gd name="connsiteX6" fmla="*/ 7663543 w 7899399"/>
              <a:gd name="connsiteY6" fmla="*/ 4210958 h 5248730"/>
              <a:gd name="connsiteX7" fmla="*/ 7119257 w 7899399"/>
              <a:gd name="connsiteY7" fmla="*/ 3078843 h 5248730"/>
              <a:gd name="connsiteX8" fmla="*/ 7685314 w 7899399"/>
              <a:gd name="connsiteY8" fmla="*/ 2338615 h 5248730"/>
              <a:gd name="connsiteX9" fmla="*/ 7641771 w 7899399"/>
              <a:gd name="connsiteY9" fmla="*/ 1816101 h 5248730"/>
              <a:gd name="connsiteX10" fmla="*/ 6139543 w 7899399"/>
              <a:gd name="connsiteY10" fmla="*/ 1271815 h 5248730"/>
              <a:gd name="connsiteX11" fmla="*/ 4767943 w 7899399"/>
              <a:gd name="connsiteY11" fmla="*/ 74386 h 5248730"/>
              <a:gd name="connsiteX12" fmla="*/ 3098799 w 7899399"/>
              <a:gd name="connsiteY12" fmla="*/ 825500 h 5248730"/>
              <a:gd name="connsiteX13" fmla="*/ 2786743 w 7899399"/>
              <a:gd name="connsiteY13" fmla="*/ 923472 h 5248730"/>
              <a:gd name="connsiteX0" fmla="*/ 2790372 w 7903028"/>
              <a:gd name="connsiteY0" fmla="*/ 923472 h 5248730"/>
              <a:gd name="connsiteX1" fmla="*/ 435428 w 7903028"/>
              <a:gd name="connsiteY1" fmla="*/ 1206500 h 5248730"/>
              <a:gd name="connsiteX2" fmla="*/ 177800 w 7903028"/>
              <a:gd name="connsiteY2" fmla="*/ 2360386 h 5248730"/>
              <a:gd name="connsiteX3" fmla="*/ 896257 w 7903028"/>
              <a:gd name="connsiteY3" fmla="*/ 2861129 h 5248730"/>
              <a:gd name="connsiteX4" fmla="*/ 3182257 w 7903028"/>
              <a:gd name="connsiteY4" fmla="*/ 2817586 h 5248730"/>
              <a:gd name="connsiteX5" fmla="*/ 6643914 w 7903028"/>
              <a:gd name="connsiteY5" fmla="*/ 5016501 h 5248730"/>
              <a:gd name="connsiteX6" fmla="*/ 7667172 w 7903028"/>
              <a:gd name="connsiteY6" fmla="*/ 4210958 h 5248730"/>
              <a:gd name="connsiteX7" fmla="*/ 7122886 w 7903028"/>
              <a:gd name="connsiteY7" fmla="*/ 3078843 h 5248730"/>
              <a:gd name="connsiteX8" fmla="*/ 7688943 w 7903028"/>
              <a:gd name="connsiteY8" fmla="*/ 2338615 h 5248730"/>
              <a:gd name="connsiteX9" fmla="*/ 7645400 w 7903028"/>
              <a:gd name="connsiteY9" fmla="*/ 1816101 h 5248730"/>
              <a:gd name="connsiteX10" fmla="*/ 6143172 w 7903028"/>
              <a:gd name="connsiteY10" fmla="*/ 1271815 h 5248730"/>
              <a:gd name="connsiteX11" fmla="*/ 4771572 w 7903028"/>
              <a:gd name="connsiteY11" fmla="*/ 74386 h 5248730"/>
              <a:gd name="connsiteX12" fmla="*/ 3102428 w 7903028"/>
              <a:gd name="connsiteY12" fmla="*/ 825500 h 5248730"/>
              <a:gd name="connsiteX13" fmla="*/ 2790372 w 7903028"/>
              <a:gd name="connsiteY13" fmla="*/ 923472 h 5248730"/>
              <a:gd name="connsiteX0" fmla="*/ 2790372 w 7903028"/>
              <a:gd name="connsiteY0" fmla="*/ 781958 h 5107216"/>
              <a:gd name="connsiteX1" fmla="*/ 435428 w 7903028"/>
              <a:gd name="connsiteY1" fmla="*/ 1064986 h 5107216"/>
              <a:gd name="connsiteX2" fmla="*/ 177800 w 7903028"/>
              <a:gd name="connsiteY2" fmla="*/ 2218872 h 5107216"/>
              <a:gd name="connsiteX3" fmla="*/ 896257 w 7903028"/>
              <a:gd name="connsiteY3" fmla="*/ 2719615 h 5107216"/>
              <a:gd name="connsiteX4" fmla="*/ 3182257 w 7903028"/>
              <a:gd name="connsiteY4" fmla="*/ 2676072 h 5107216"/>
              <a:gd name="connsiteX5" fmla="*/ 6643914 w 7903028"/>
              <a:gd name="connsiteY5" fmla="*/ 4874987 h 5107216"/>
              <a:gd name="connsiteX6" fmla="*/ 7667172 w 7903028"/>
              <a:gd name="connsiteY6" fmla="*/ 4069444 h 5107216"/>
              <a:gd name="connsiteX7" fmla="*/ 7122886 w 7903028"/>
              <a:gd name="connsiteY7" fmla="*/ 2937329 h 5107216"/>
              <a:gd name="connsiteX8" fmla="*/ 7688943 w 7903028"/>
              <a:gd name="connsiteY8" fmla="*/ 2197101 h 5107216"/>
              <a:gd name="connsiteX9" fmla="*/ 7645400 w 7903028"/>
              <a:gd name="connsiteY9" fmla="*/ 1674587 h 5107216"/>
              <a:gd name="connsiteX10" fmla="*/ 6143172 w 7903028"/>
              <a:gd name="connsiteY10" fmla="*/ 1130301 h 5107216"/>
              <a:gd name="connsiteX11" fmla="*/ 4778828 w 7903028"/>
              <a:gd name="connsiteY11" fmla="*/ 74386 h 5107216"/>
              <a:gd name="connsiteX12" fmla="*/ 3102428 w 7903028"/>
              <a:gd name="connsiteY12" fmla="*/ 683986 h 5107216"/>
              <a:gd name="connsiteX13" fmla="*/ 2790372 w 7903028"/>
              <a:gd name="connsiteY13" fmla="*/ 781958 h 5107216"/>
              <a:gd name="connsiteX0" fmla="*/ 2790372 w 7903028"/>
              <a:gd name="connsiteY0" fmla="*/ 934358 h 5259616"/>
              <a:gd name="connsiteX1" fmla="*/ 435428 w 7903028"/>
              <a:gd name="connsiteY1" fmla="*/ 1217386 h 5259616"/>
              <a:gd name="connsiteX2" fmla="*/ 177800 w 7903028"/>
              <a:gd name="connsiteY2" fmla="*/ 2371272 h 5259616"/>
              <a:gd name="connsiteX3" fmla="*/ 896257 w 7903028"/>
              <a:gd name="connsiteY3" fmla="*/ 2872015 h 5259616"/>
              <a:gd name="connsiteX4" fmla="*/ 3182257 w 7903028"/>
              <a:gd name="connsiteY4" fmla="*/ 2828472 h 5259616"/>
              <a:gd name="connsiteX5" fmla="*/ 6643914 w 7903028"/>
              <a:gd name="connsiteY5" fmla="*/ 5027387 h 5259616"/>
              <a:gd name="connsiteX6" fmla="*/ 7667172 w 7903028"/>
              <a:gd name="connsiteY6" fmla="*/ 4221844 h 5259616"/>
              <a:gd name="connsiteX7" fmla="*/ 7122886 w 7903028"/>
              <a:gd name="connsiteY7" fmla="*/ 3089729 h 5259616"/>
              <a:gd name="connsiteX8" fmla="*/ 7688943 w 7903028"/>
              <a:gd name="connsiteY8" fmla="*/ 2349501 h 5259616"/>
              <a:gd name="connsiteX9" fmla="*/ 7645400 w 7903028"/>
              <a:gd name="connsiteY9" fmla="*/ 1826987 h 5259616"/>
              <a:gd name="connsiteX10" fmla="*/ 6143172 w 7903028"/>
              <a:gd name="connsiteY10" fmla="*/ 1282701 h 5259616"/>
              <a:gd name="connsiteX11" fmla="*/ 4702628 w 7903028"/>
              <a:gd name="connsiteY11" fmla="*/ 74386 h 5259616"/>
              <a:gd name="connsiteX12" fmla="*/ 3102428 w 7903028"/>
              <a:gd name="connsiteY12" fmla="*/ 836386 h 5259616"/>
              <a:gd name="connsiteX13" fmla="*/ 2790372 w 7903028"/>
              <a:gd name="connsiteY13" fmla="*/ 934358 h 5259616"/>
              <a:gd name="connsiteX0" fmla="*/ 2714172 w 7826828"/>
              <a:gd name="connsiteY0" fmla="*/ 934358 h 5259616"/>
              <a:gd name="connsiteX1" fmla="*/ 435428 w 7826828"/>
              <a:gd name="connsiteY1" fmla="*/ 1445986 h 5259616"/>
              <a:gd name="connsiteX2" fmla="*/ 101600 w 7826828"/>
              <a:gd name="connsiteY2" fmla="*/ 2371272 h 5259616"/>
              <a:gd name="connsiteX3" fmla="*/ 820057 w 7826828"/>
              <a:gd name="connsiteY3" fmla="*/ 2872015 h 5259616"/>
              <a:gd name="connsiteX4" fmla="*/ 3106057 w 7826828"/>
              <a:gd name="connsiteY4" fmla="*/ 2828472 h 5259616"/>
              <a:gd name="connsiteX5" fmla="*/ 6567714 w 7826828"/>
              <a:gd name="connsiteY5" fmla="*/ 5027387 h 5259616"/>
              <a:gd name="connsiteX6" fmla="*/ 7590972 w 7826828"/>
              <a:gd name="connsiteY6" fmla="*/ 4221844 h 5259616"/>
              <a:gd name="connsiteX7" fmla="*/ 7046686 w 7826828"/>
              <a:gd name="connsiteY7" fmla="*/ 3089729 h 5259616"/>
              <a:gd name="connsiteX8" fmla="*/ 7612743 w 7826828"/>
              <a:gd name="connsiteY8" fmla="*/ 2349501 h 5259616"/>
              <a:gd name="connsiteX9" fmla="*/ 7569200 w 7826828"/>
              <a:gd name="connsiteY9" fmla="*/ 1826987 h 5259616"/>
              <a:gd name="connsiteX10" fmla="*/ 6066972 w 7826828"/>
              <a:gd name="connsiteY10" fmla="*/ 1282701 h 5259616"/>
              <a:gd name="connsiteX11" fmla="*/ 4626428 w 7826828"/>
              <a:gd name="connsiteY11" fmla="*/ 74386 h 5259616"/>
              <a:gd name="connsiteX12" fmla="*/ 3026228 w 7826828"/>
              <a:gd name="connsiteY12" fmla="*/ 836386 h 5259616"/>
              <a:gd name="connsiteX13" fmla="*/ 2714172 w 7826828"/>
              <a:gd name="connsiteY13" fmla="*/ 934358 h 5259616"/>
              <a:gd name="connsiteX0" fmla="*/ 2811538 w 7840738"/>
              <a:gd name="connsiteY0" fmla="*/ 101600 h 5363030"/>
              <a:gd name="connsiteX1" fmla="*/ 449338 w 7840738"/>
              <a:gd name="connsiteY1" fmla="*/ 1549400 h 5363030"/>
              <a:gd name="connsiteX2" fmla="*/ 115510 w 7840738"/>
              <a:gd name="connsiteY2" fmla="*/ 2474686 h 5363030"/>
              <a:gd name="connsiteX3" fmla="*/ 833967 w 7840738"/>
              <a:gd name="connsiteY3" fmla="*/ 2975429 h 5363030"/>
              <a:gd name="connsiteX4" fmla="*/ 3119967 w 7840738"/>
              <a:gd name="connsiteY4" fmla="*/ 2931886 h 5363030"/>
              <a:gd name="connsiteX5" fmla="*/ 6581624 w 7840738"/>
              <a:gd name="connsiteY5" fmla="*/ 5130801 h 5363030"/>
              <a:gd name="connsiteX6" fmla="*/ 7604882 w 7840738"/>
              <a:gd name="connsiteY6" fmla="*/ 4325258 h 5363030"/>
              <a:gd name="connsiteX7" fmla="*/ 7060596 w 7840738"/>
              <a:gd name="connsiteY7" fmla="*/ 3193143 h 5363030"/>
              <a:gd name="connsiteX8" fmla="*/ 7626653 w 7840738"/>
              <a:gd name="connsiteY8" fmla="*/ 2452915 h 5363030"/>
              <a:gd name="connsiteX9" fmla="*/ 7583110 w 7840738"/>
              <a:gd name="connsiteY9" fmla="*/ 1930401 h 5363030"/>
              <a:gd name="connsiteX10" fmla="*/ 6080882 w 7840738"/>
              <a:gd name="connsiteY10" fmla="*/ 1386115 h 5363030"/>
              <a:gd name="connsiteX11" fmla="*/ 4640338 w 7840738"/>
              <a:gd name="connsiteY11" fmla="*/ 177800 h 5363030"/>
              <a:gd name="connsiteX12" fmla="*/ 3040138 w 7840738"/>
              <a:gd name="connsiteY12" fmla="*/ 939800 h 5363030"/>
              <a:gd name="connsiteX13" fmla="*/ 2811538 w 7840738"/>
              <a:gd name="connsiteY13" fmla="*/ 101600 h 5363030"/>
              <a:gd name="connsiteX0" fmla="*/ 2811538 w 7840738"/>
              <a:gd name="connsiteY0" fmla="*/ 190500 h 5451930"/>
              <a:gd name="connsiteX1" fmla="*/ 449338 w 7840738"/>
              <a:gd name="connsiteY1" fmla="*/ 1638300 h 5451930"/>
              <a:gd name="connsiteX2" fmla="*/ 115510 w 7840738"/>
              <a:gd name="connsiteY2" fmla="*/ 2563586 h 5451930"/>
              <a:gd name="connsiteX3" fmla="*/ 833967 w 7840738"/>
              <a:gd name="connsiteY3" fmla="*/ 3064329 h 5451930"/>
              <a:gd name="connsiteX4" fmla="*/ 3119967 w 7840738"/>
              <a:gd name="connsiteY4" fmla="*/ 3020786 h 5451930"/>
              <a:gd name="connsiteX5" fmla="*/ 6581624 w 7840738"/>
              <a:gd name="connsiteY5" fmla="*/ 5219701 h 5451930"/>
              <a:gd name="connsiteX6" fmla="*/ 7604882 w 7840738"/>
              <a:gd name="connsiteY6" fmla="*/ 4414158 h 5451930"/>
              <a:gd name="connsiteX7" fmla="*/ 7060596 w 7840738"/>
              <a:gd name="connsiteY7" fmla="*/ 3282043 h 5451930"/>
              <a:gd name="connsiteX8" fmla="*/ 7626653 w 7840738"/>
              <a:gd name="connsiteY8" fmla="*/ 2541815 h 5451930"/>
              <a:gd name="connsiteX9" fmla="*/ 7583110 w 7840738"/>
              <a:gd name="connsiteY9" fmla="*/ 2019301 h 5451930"/>
              <a:gd name="connsiteX10" fmla="*/ 6080882 w 7840738"/>
              <a:gd name="connsiteY10" fmla="*/ 1475015 h 5451930"/>
              <a:gd name="connsiteX11" fmla="*/ 4640338 w 7840738"/>
              <a:gd name="connsiteY11" fmla="*/ 266700 h 5451930"/>
              <a:gd name="connsiteX12" fmla="*/ 3649738 w 7840738"/>
              <a:gd name="connsiteY12" fmla="*/ 495300 h 5451930"/>
              <a:gd name="connsiteX13" fmla="*/ 2811538 w 7840738"/>
              <a:gd name="connsiteY13" fmla="*/ 190500 h 5451930"/>
              <a:gd name="connsiteX0" fmla="*/ 3611638 w 7955038"/>
              <a:gd name="connsiteY0" fmla="*/ 190500 h 5528130"/>
              <a:gd name="connsiteX1" fmla="*/ 563638 w 7955038"/>
              <a:gd name="connsiteY1" fmla="*/ 1714500 h 5528130"/>
              <a:gd name="connsiteX2" fmla="*/ 229810 w 7955038"/>
              <a:gd name="connsiteY2" fmla="*/ 2639786 h 5528130"/>
              <a:gd name="connsiteX3" fmla="*/ 948267 w 7955038"/>
              <a:gd name="connsiteY3" fmla="*/ 3140529 h 5528130"/>
              <a:gd name="connsiteX4" fmla="*/ 3234267 w 7955038"/>
              <a:gd name="connsiteY4" fmla="*/ 3096986 h 5528130"/>
              <a:gd name="connsiteX5" fmla="*/ 6695924 w 7955038"/>
              <a:gd name="connsiteY5" fmla="*/ 5295901 h 5528130"/>
              <a:gd name="connsiteX6" fmla="*/ 7719182 w 7955038"/>
              <a:gd name="connsiteY6" fmla="*/ 4490358 h 5528130"/>
              <a:gd name="connsiteX7" fmla="*/ 7174896 w 7955038"/>
              <a:gd name="connsiteY7" fmla="*/ 3358243 h 5528130"/>
              <a:gd name="connsiteX8" fmla="*/ 7740953 w 7955038"/>
              <a:gd name="connsiteY8" fmla="*/ 2618015 h 5528130"/>
              <a:gd name="connsiteX9" fmla="*/ 7697410 w 7955038"/>
              <a:gd name="connsiteY9" fmla="*/ 2095501 h 5528130"/>
              <a:gd name="connsiteX10" fmla="*/ 6195182 w 7955038"/>
              <a:gd name="connsiteY10" fmla="*/ 1551215 h 5528130"/>
              <a:gd name="connsiteX11" fmla="*/ 4754638 w 7955038"/>
              <a:gd name="connsiteY11" fmla="*/ 342900 h 5528130"/>
              <a:gd name="connsiteX12" fmla="*/ 3764038 w 7955038"/>
              <a:gd name="connsiteY12" fmla="*/ 571500 h 5528130"/>
              <a:gd name="connsiteX13" fmla="*/ 3611638 w 7955038"/>
              <a:gd name="connsiteY13" fmla="*/ 190500 h 5528130"/>
              <a:gd name="connsiteX0" fmla="*/ 3611638 w 7955038"/>
              <a:gd name="connsiteY0" fmla="*/ 190500 h 5528130"/>
              <a:gd name="connsiteX1" fmla="*/ 563638 w 7955038"/>
              <a:gd name="connsiteY1" fmla="*/ 1714500 h 5528130"/>
              <a:gd name="connsiteX2" fmla="*/ 229810 w 7955038"/>
              <a:gd name="connsiteY2" fmla="*/ 2639786 h 5528130"/>
              <a:gd name="connsiteX3" fmla="*/ 948267 w 7955038"/>
              <a:gd name="connsiteY3" fmla="*/ 3140529 h 5528130"/>
              <a:gd name="connsiteX4" fmla="*/ 3234267 w 7955038"/>
              <a:gd name="connsiteY4" fmla="*/ 3096986 h 5528130"/>
              <a:gd name="connsiteX5" fmla="*/ 6695924 w 7955038"/>
              <a:gd name="connsiteY5" fmla="*/ 5295901 h 5528130"/>
              <a:gd name="connsiteX6" fmla="*/ 7719182 w 7955038"/>
              <a:gd name="connsiteY6" fmla="*/ 4490358 h 5528130"/>
              <a:gd name="connsiteX7" fmla="*/ 7174896 w 7955038"/>
              <a:gd name="connsiteY7" fmla="*/ 3358243 h 5528130"/>
              <a:gd name="connsiteX8" fmla="*/ 7740953 w 7955038"/>
              <a:gd name="connsiteY8" fmla="*/ 2618015 h 5528130"/>
              <a:gd name="connsiteX9" fmla="*/ 7697410 w 7955038"/>
              <a:gd name="connsiteY9" fmla="*/ 2095501 h 5528130"/>
              <a:gd name="connsiteX10" fmla="*/ 6195182 w 7955038"/>
              <a:gd name="connsiteY10" fmla="*/ 1551215 h 5528130"/>
              <a:gd name="connsiteX11" fmla="*/ 5669038 w 7955038"/>
              <a:gd name="connsiteY11" fmla="*/ 876300 h 5528130"/>
              <a:gd name="connsiteX12" fmla="*/ 3764038 w 7955038"/>
              <a:gd name="connsiteY12" fmla="*/ 571500 h 5528130"/>
              <a:gd name="connsiteX13" fmla="*/ 3611638 w 7955038"/>
              <a:gd name="connsiteY13" fmla="*/ 190500 h 5528130"/>
              <a:gd name="connsiteX0" fmla="*/ 3611638 w 7955038"/>
              <a:gd name="connsiteY0" fmla="*/ 190500 h 5528130"/>
              <a:gd name="connsiteX1" fmla="*/ 563638 w 7955038"/>
              <a:gd name="connsiteY1" fmla="*/ 1714500 h 5528130"/>
              <a:gd name="connsiteX2" fmla="*/ 229810 w 7955038"/>
              <a:gd name="connsiteY2" fmla="*/ 2639786 h 5528130"/>
              <a:gd name="connsiteX3" fmla="*/ 948267 w 7955038"/>
              <a:gd name="connsiteY3" fmla="*/ 3140529 h 5528130"/>
              <a:gd name="connsiteX4" fmla="*/ 3234267 w 7955038"/>
              <a:gd name="connsiteY4" fmla="*/ 3096986 h 5528130"/>
              <a:gd name="connsiteX5" fmla="*/ 6695924 w 7955038"/>
              <a:gd name="connsiteY5" fmla="*/ 5295901 h 5528130"/>
              <a:gd name="connsiteX6" fmla="*/ 7719182 w 7955038"/>
              <a:gd name="connsiteY6" fmla="*/ 4490358 h 5528130"/>
              <a:gd name="connsiteX7" fmla="*/ 7174896 w 7955038"/>
              <a:gd name="connsiteY7" fmla="*/ 3358243 h 5528130"/>
              <a:gd name="connsiteX8" fmla="*/ 7740953 w 7955038"/>
              <a:gd name="connsiteY8" fmla="*/ 2618015 h 5528130"/>
              <a:gd name="connsiteX9" fmla="*/ 7697410 w 7955038"/>
              <a:gd name="connsiteY9" fmla="*/ 2095501 h 5528130"/>
              <a:gd name="connsiteX10" fmla="*/ 6195182 w 7955038"/>
              <a:gd name="connsiteY10" fmla="*/ 1551215 h 5528130"/>
              <a:gd name="connsiteX11" fmla="*/ 5516638 w 7955038"/>
              <a:gd name="connsiteY11" fmla="*/ 723900 h 5528130"/>
              <a:gd name="connsiteX12" fmla="*/ 3764038 w 7955038"/>
              <a:gd name="connsiteY12" fmla="*/ 571500 h 5528130"/>
              <a:gd name="connsiteX13" fmla="*/ 3611638 w 7955038"/>
              <a:gd name="connsiteY13" fmla="*/ 190500 h 5528130"/>
              <a:gd name="connsiteX0" fmla="*/ 3611638 w 7955038"/>
              <a:gd name="connsiteY0" fmla="*/ 177800 h 5515430"/>
              <a:gd name="connsiteX1" fmla="*/ 563638 w 7955038"/>
              <a:gd name="connsiteY1" fmla="*/ 1701800 h 5515430"/>
              <a:gd name="connsiteX2" fmla="*/ 229810 w 7955038"/>
              <a:gd name="connsiteY2" fmla="*/ 2627086 h 5515430"/>
              <a:gd name="connsiteX3" fmla="*/ 948267 w 7955038"/>
              <a:gd name="connsiteY3" fmla="*/ 3127829 h 5515430"/>
              <a:gd name="connsiteX4" fmla="*/ 3234267 w 7955038"/>
              <a:gd name="connsiteY4" fmla="*/ 3084286 h 5515430"/>
              <a:gd name="connsiteX5" fmla="*/ 6695924 w 7955038"/>
              <a:gd name="connsiteY5" fmla="*/ 5283201 h 5515430"/>
              <a:gd name="connsiteX6" fmla="*/ 7719182 w 7955038"/>
              <a:gd name="connsiteY6" fmla="*/ 4477658 h 5515430"/>
              <a:gd name="connsiteX7" fmla="*/ 7174896 w 7955038"/>
              <a:gd name="connsiteY7" fmla="*/ 3345543 h 5515430"/>
              <a:gd name="connsiteX8" fmla="*/ 7740953 w 7955038"/>
              <a:gd name="connsiteY8" fmla="*/ 2605315 h 5515430"/>
              <a:gd name="connsiteX9" fmla="*/ 7697410 w 7955038"/>
              <a:gd name="connsiteY9" fmla="*/ 2082801 h 5515430"/>
              <a:gd name="connsiteX10" fmla="*/ 6195182 w 7955038"/>
              <a:gd name="connsiteY10" fmla="*/ 1538515 h 5515430"/>
              <a:gd name="connsiteX11" fmla="*/ 5516638 w 7955038"/>
              <a:gd name="connsiteY11" fmla="*/ 711200 h 5515430"/>
              <a:gd name="connsiteX12" fmla="*/ 4526038 w 7955038"/>
              <a:gd name="connsiteY12" fmla="*/ 635000 h 5515430"/>
              <a:gd name="connsiteX13" fmla="*/ 3611638 w 7955038"/>
              <a:gd name="connsiteY13" fmla="*/ 177800 h 5515430"/>
              <a:gd name="connsiteX0" fmla="*/ 3878338 w 7993138"/>
              <a:gd name="connsiteY0" fmla="*/ 177800 h 5820230"/>
              <a:gd name="connsiteX1" fmla="*/ 601738 w 7993138"/>
              <a:gd name="connsiteY1" fmla="*/ 2006600 h 5820230"/>
              <a:gd name="connsiteX2" fmla="*/ 267910 w 7993138"/>
              <a:gd name="connsiteY2" fmla="*/ 2931886 h 5820230"/>
              <a:gd name="connsiteX3" fmla="*/ 986367 w 7993138"/>
              <a:gd name="connsiteY3" fmla="*/ 3432629 h 5820230"/>
              <a:gd name="connsiteX4" fmla="*/ 3272367 w 7993138"/>
              <a:gd name="connsiteY4" fmla="*/ 3389086 h 5820230"/>
              <a:gd name="connsiteX5" fmla="*/ 6734024 w 7993138"/>
              <a:gd name="connsiteY5" fmla="*/ 5588001 h 5820230"/>
              <a:gd name="connsiteX6" fmla="*/ 7757282 w 7993138"/>
              <a:gd name="connsiteY6" fmla="*/ 4782458 h 5820230"/>
              <a:gd name="connsiteX7" fmla="*/ 7212996 w 7993138"/>
              <a:gd name="connsiteY7" fmla="*/ 3650343 h 5820230"/>
              <a:gd name="connsiteX8" fmla="*/ 7779053 w 7993138"/>
              <a:gd name="connsiteY8" fmla="*/ 2910115 h 5820230"/>
              <a:gd name="connsiteX9" fmla="*/ 7735510 w 7993138"/>
              <a:gd name="connsiteY9" fmla="*/ 2387601 h 5820230"/>
              <a:gd name="connsiteX10" fmla="*/ 6233282 w 7993138"/>
              <a:gd name="connsiteY10" fmla="*/ 1843315 h 5820230"/>
              <a:gd name="connsiteX11" fmla="*/ 5554738 w 7993138"/>
              <a:gd name="connsiteY11" fmla="*/ 1016000 h 5820230"/>
              <a:gd name="connsiteX12" fmla="*/ 4564138 w 7993138"/>
              <a:gd name="connsiteY12" fmla="*/ 939800 h 5820230"/>
              <a:gd name="connsiteX13" fmla="*/ 3878338 w 7993138"/>
              <a:gd name="connsiteY13" fmla="*/ 177800 h 5820230"/>
              <a:gd name="connsiteX0" fmla="*/ 3878338 w 8567058"/>
              <a:gd name="connsiteY0" fmla="*/ 177800 h 5134429"/>
              <a:gd name="connsiteX1" fmla="*/ 601738 w 8567058"/>
              <a:gd name="connsiteY1" fmla="*/ 2006600 h 5134429"/>
              <a:gd name="connsiteX2" fmla="*/ 267910 w 8567058"/>
              <a:gd name="connsiteY2" fmla="*/ 2931886 h 5134429"/>
              <a:gd name="connsiteX3" fmla="*/ 986367 w 8567058"/>
              <a:gd name="connsiteY3" fmla="*/ 3432629 h 5134429"/>
              <a:gd name="connsiteX4" fmla="*/ 3272367 w 8567058"/>
              <a:gd name="connsiteY4" fmla="*/ 3389086 h 5134429"/>
              <a:gd name="connsiteX5" fmla="*/ 2354338 w 8567058"/>
              <a:gd name="connsiteY5" fmla="*/ 4902200 h 5134429"/>
              <a:gd name="connsiteX6" fmla="*/ 7757282 w 8567058"/>
              <a:gd name="connsiteY6" fmla="*/ 4782458 h 5134429"/>
              <a:gd name="connsiteX7" fmla="*/ 7212996 w 8567058"/>
              <a:gd name="connsiteY7" fmla="*/ 3650343 h 5134429"/>
              <a:gd name="connsiteX8" fmla="*/ 7779053 w 8567058"/>
              <a:gd name="connsiteY8" fmla="*/ 2910115 h 5134429"/>
              <a:gd name="connsiteX9" fmla="*/ 7735510 w 8567058"/>
              <a:gd name="connsiteY9" fmla="*/ 2387601 h 5134429"/>
              <a:gd name="connsiteX10" fmla="*/ 6233282 w 8567058"/>
              <a:gd name="connsiteY10" fmla="*/ 1843315 h 5134429"/>
              <a:gd name="connsiteX11" fmla="*/ 5554738 w 8567058"/>
              <a:gd name="connsiteY11" fmla="*/ 1016000 h 5134429"/>
              <a:gd name="connsiteX12" fmla="*/ 4564138 w 8567058"/>
              <a:gd name="connsiteY12" fmla="*/ 939800 h 5134429"/>
              <a:gd name="connsiteX13" fmla="*/ 3878338 w 8567058"/>
              <a:gd name="connsiteY13" fmla="*/ 177800 h 5134429"/>
              <a:gd name="connsiteX0" fmla="*/ 3878338 w 8567058"/>
              <a:gd name="connsiteY0" fmla="*/ 177800 h 5123543"/>
              <a:gd name="connsiteX1" fmla="*/ 601738 w 8567058"/>
              <a:gd name="connsiteY1" fmla="*/ 2006600 h 5123543"/>
              <a:gd name="connsiteX2" fmla="*/ 267910 w 8567058"/>
              <a:gd name="connsiteY2" fmla="*/ 2931886 h 5123543"/>
              <a:gd name="connsiteX3" fmla="*/ 986367 w 8567058"/>
              <a:gd name="connsiteY3" fmla="*/ 3432629 h 5123543"/>
              <a:gd name="connsiteX4" fmla="*/ 3040138 w 8567058"/>
              <a:gd name="connsiteY4" fmla="*/ 3454401 h 5123543"/>
              <a:gd name="connsiteX5" fmla="*/ 2354338 w 8567058"/>
              <a:gd name="connsiteY5" fmla="*/ 4902200 h 5123543"/>
              <a:gd name="connsiteX6" fmla="*/ 7757282 w 8567058"/>
              <a:gd name="connsiteY6" fmla="*/ 4782458 h 5123543"/>
              <a:gd name="connsiteX7" fmla="*/ 7212996 w 8567058"/>
              <a:gd name="connsiteY7" fmla="*/ 3650343 h 5123543"/>
              <a:gd name="connsiteX8" fmla="*/ 7779053 w 8567058"/>
              <a:gd name="connsiteY8" fmla="*/ 2910115 h 5123543"/>
              <a:gd name="connsiteX9" fmla="*/ 7735510 w 8567058"/>
              <a:gd name="connsiteY9" fmla="*/ 2387601 h 5123543"/>
              <a:gd name="connsiteX10" fmla="*/ 6233282 w 8567058"/>
              <a:gd name="connsiteY10" fmla="*/ 1843315 h 5123543"/>
              <a:gd name="connsiteX11" fmla="*/ 5554738 w 8567058"/>
              <a:gd name="connsiteY11" fmla="*/ 1016000 h 5123543"/>
              <a:gd name="connsiteX12" fmla="*/ 4564138 w 8567058"/>
              <a:gd name="connsiteY12" fmla="*/ 939800 h 5123543"/>
              <a:gd name="connsiteX13" fmla="*/ 3878338 w 8567058"/>
              <a:gd name="connsiteY13" fmla="*/ 177800 h 5123543"/>
              <a:gd name="connsiteX0" fmla="*/ 3878338 w 8541658"/>
              <a:gd name="connsiteY0" fmla="*/ 177800 h 5199744"/>
              <a:gd name="connsiteX1" fmla="*/ 601738 w 8541658"/>
              <a:gd name="connsiteY1" fmla="*/ 2006600 h 5199744"/>
              <a:gd name="connsiteX2" fmla="*/ 267910 w 8541658"/>
              <a:gd name="connsiteY2" fmla="*/ 2931886 h 5199744"/>
              <a:gd name="connsiteX3" fmla="*/ 986367 w 8541658"/>
              <a:gd name="connsiteY3" fmla="*/ 3432629 h 5199744"/>
              <a:gd name="connsiteX4" fmla="*/ 3040138 w 8541658"/>
              <a:gd name="connsiteY4" fmla="*/ 3454401 h 5199744"/>
              <a:gd name="connsiteX5" fmla="*/ 2506738 w 8541658"/>
              <a:gd name="connsiteY5" fmla="*/ 4978401 h 5199744"/>
              <a:gd name="connsiteX6" fmla="*/ 7757282 w 8541658"/>
              <a:gd name="connsiteY6" fmla="*/ 4782458 h 5199744"/>
              <a:gd name="connsiteX7" fmla="*/ 7212996 w 8541658"/>
              <a:gd name="connsiteY7" fmla="*/ 3650343 h 5199744"/>
              <a:gd name="connsiteX8" fmla="*/ 7779053 w 8541658"/>
              <a:gd name="connsiteY8" fmla="*/ 2910115 h 5199744"/>
              <a:gd name="connsiteX9" fmla="*/ 7735510 w 8541658"/>
              <a:gd name="connsiteY9" fmla="*/ 2387601 h 5199744"/>
              <a:gd name="connsiteX10" fmla="*/ 6233282 w 8541658"/>
              <a:gd name="connsiteY10" fmla="*/ 1843315 h 5199744"/>
              <a:gd name="connsiteX11" fmla="*/ 5554738 w 8541658"/>
              <a:gd name="connsiteY11" fmla="*/ 1016000 h 5199744"/>
              <a:gd name="connsiteX12" fmla="*/ 4564138 w 8541658"/>
              <a:gd name="connsiteY12" fmla="*/ 939800 h 5199744"/>
              <a:gd name="connsiteX13" fmla="*/ 3878338 w 8541658"/>
              <a:gd name="connsiteY13" fmla="*/ 177800 h 5199744"/>
              <a:gd name="connsiteX0" fmla="*/ 3878338 w 8554358"/>
              <a:gd name="connsiteY0" fmla="*/ 177800 h 5199743"/>
              <a:gd name="connsiteX1" fmla="*/ 601738 w 8554358"/>
              <a:gd name="connsiteY1" fmla="*/ 2006600 h 5199743"/>
              <a:gd name="connsiteX2" fmla="*/ 267910 w 8554358"/>
              <a:gd name="connsiteY2" fmla="*/ 2931886 h 5199743"/>
              <a:gd name="connsiteX3" fmla="*/ 986367 w 8554358"/>
              <a:gd name="connsiteY3" fmla="*/ 3432629 h 5199743"/>
              <a:gd name="connsiteX4" fmla="*/ 3040138 w 8554358"/>
              <a:gd name="connsiteY4" fmla="*/ 3454401 h 5199743"/>
              <a:gd name="connsiteX5" fmla="*/ 2430538 w 8554358"/>
              <a:gd name="connsiteY5" fmla="*/ 4978400 h 5199743"/>
              <a:gd name="connsiteX6" fmla="*/ 7757282 w 8554358"/>
              <a:gd name="connsiteY6" fmla="*/ 4782458 h 5199743"/>
              <a:gd name="connsiteX7" fmla="*/ 7212996 w 8554358"/>
              <a:gd name="connsiteY7" fmla="*/ 3650343 h 5199743"/>
              <a:gd name="connsiteX8" fmla="*/ 7779053 w 8554358"/>
              <a:gd name="connsiteY8" fmla="*/ 2910115 h 5199743"/>
              <a:gd name="connsiteX9" fmla="*/ 7735510 w 8554358"/>
              <a:gd name="connsiteY9" fmla="*/ 2387601 h 5199743"/>
              <a:gd name="connsiteX10" fmla="*/ 6233282 w 8554358"/>
              <a:gd name="connsiteY10" fmla="*/ 1843315 h 5199743"/>
              <a:gd name="connsiteX11" fmla="*/ 5554738 w 8554358"/>
              <a:gd name="connsiteY11" fmla="*/ 1016000 h 5199743"/>
              <a:gd name="connsiteX12" fmla="*/ 4564138 w 8554358"/>
              <a:gd name="connsiteY12" fmla="*/ 939800 h 5199743"/>
              <a:gd name="connsiteX13" fmla="*/ 3878338 w 8554358"/>
              <a:gd name="connsiteY13" fmla="*/ 177800 h 5199743"/>
              <a:gd name="connsiteX0" fmla="*/ 3878338 w 7993138"/>
              <a:gd name="connsiteY0" fmla="*/ 177800 h 5207000"/>
              <a:gd name="connsiteX1" fmla="*/ 601738 w 7993138"/>
              <a:gd name="connsiteY1" fmla="*/ 2006600 h 5207000"/>
              <a:gd name="connsiteX2" fmla="*/ 267910 w 7993138"/>
              <a:gd name="connsiteY2" fmla="*/ 2931886 h 5207000"/>
              <a:gd name="connsiteX3" fmla="*/ 986367 w 7993138"/>
              <a:gd name="connsiteY3" fmla="*/ 3432629 h 5207000"/>
              <a:gd name="connsiteX4" fmla="*/ 3040138 w 7993138"/>
              <a:gd name="connsiteY4" fmla="*/ 3454401 h 5207000"/>
              <a:gd name="connsiteX5" fmla="*/ 2430538 w 7993138"/>
              <a:gd name="connsiteY5" fmla="*/ 4978400 h 5207000"/>
              <a:gd name="connsiteX6" fmla="*/ 5021338 w 7993138"/>
              <a:gd name="connsiteY6" fmla="*/ 4826001 h 5207000"/>
              <a:gd name="connsiteX7" fmla="*/ 7212996 w 7993138"/>
              <a:gd name="connsiteY7" fmla="*/ 3650343 h 5207000"/>
              <a:gd name="connsiteX8" fmla="*/ 7779053 w 7993138"/>
              <a:gd name="connsiteY8" fmla="*/ 2910115 h 5207000"/>
              <a:gd name="connsiteX9" fmla="*/ 7735510 w 7993138"/>
              <a:gd name="connsiteY9" fmla="*/ 2387601 h 5207000"/>
              <a:gd name="connsiteX10" fmla="*/ 6233282 w 7993138"/>
              <a:gd name="connsiteY10" fmla="*/ 1843315 h 5207000"/>
              <a:gd name="connsiteX11" fmla="*/ 5554738 w 7993138"/>
              <a:gd name="connsiteY11" fmla="*/ 1016000 h 5207000"/>
              <a:gd name="connsiteX12" fmla="*/ 4564138 w 7993138"/>
              <a:gd name="connsiteY12" fmla="*/ 939800 h 5207000"/>
              <a:gd name="connsiteX13" fmla="*/ 3878338 w 7993138"/>
              <a:gd name="connsiteY13" fmla="*/ 177800 h 5207000"/>
              <a:gd name="connsiteX0" fmla="*/ 3878338 w 7993138"/>
              <a:gd name="connsiteY0" fmla="*/ 177800 h 5754914"/>
              <a:gd name="connsiteX1" fmla="*/ 601738 w 7993138"/>
              <a:gd name="connsiteY1" fmla="*/ 2006600 h 5754914"/>
              <a:gd name="connsiteX2" fmla="*/ 267910 w 7993138"/>
              <a:gd name="connsiteY2" fmla="*/ 2931886 h 5754914"/>
              <a:gd name="connsiteX3" fmla="*/ 986367 w 7993138"/>
              <a:gd name="connsiteY3" fmla="*/ 3432629 h 5754914"/>
              <a:gd name="connsiteX4" fmla="*/ 3040138 w 7993138"/>
              <a:gd name="connsiteY4" fmla="*/ 3454401 h 5754914"/>
              <a:gd name="connsiteX5" fmla="*/ 2430538 w 7993138"/>
              <a:gd name="connsiteY5" fmla="*/ 4978400 h 5754914"/>
              <a:gd name="connsiteX6" fmla="*/ 5021338 w 7993138"/>
              <a:gd name="connsiteY6" fmla="*/ 4826001 h 5754914"/>
              <a:gd name="connsiteX7" fmla="*/ 7383538 w 7993138"/>
              <a:gd name="connsiteY7" fmla="*/ 5435600 h 5754914"/>
              <a:gd name="connsiteX8" fmla="*/ 7779053 w 7993138"/>
              <a:gd name="connsiteY8" fmla="*/ 2910115 h 5754914"/>
              <a:gd name="connsiteX9" fmla="*/ 7735510 w 7993138"/>
              <a:gd name="connsiteY9" fmla="*/ 2387601 h 5754914"/>
              <a:gd name="connsiteX10" fmla="*/ 6233282 w 7993138"/>
              <a:gd name="connsiteY10" fmla="*/ 1843315 h 5754914"/>
              <a:gd name="connsiteX11" fmla="*/ 5554738 w 7993138"/>
              <a:gd name="connsiteY11" fmla="*/ 1016000 h 5754914"/>
              <a:gd name="connsiteX12" fmla="*/ 4564138 w 7993138"/>
              <a:gd name="connsiteY12" fmla="*/ 939800 h 5754914"/>
              <a:gd name="connsiteX13" fmla="*/ 3878338 w 7993138"/>
              <a:gd name="connsiteY13" fmla="*/ 177800 h 5754914"/>
              <a:gd name="connsiteX0" fmla="*/ 3878338 w 7747001"/>
              <a:gd name="connsiteY0" fmla="*/ 177800 h 5715000"/>
              <a:gd name="connsiteX1" fmla="*/ 601738 w 7747001"/>
              <a:gd name="connsiteY1" fmla="*/ 2006600 h 5715000"/>
              <a:gd name="connsiteX2" fmla="*/ 267910 w 7747001"/>
              <a:gd name="connsiteY2" fmla="*/ 2931886 h 5715000"/>
              <a:gd name="connsiteX3" fmla="*/ 986367 w 7747001"/>
              <a:gd name="connsiteY3" fmla="*/ 3432629 h 5715000"/>
              <a:gd name="connsiteX4" fmla="*/ 3040138 w 7747001"/>
              <a:gd name="connsiteY4" fmla="*/ 3454401 h 5715000"/>
              <a:gd name="connsiteX5" fmla="*/ 2430538 w 7747001"/>
              <a:gd name="connsiteY5" fmla="*/ 4978400 h 5715000"/>
              <a:gd name="connsiteX6" fmla="*/ 5021338 w 7747001"/>
              <a:gd name="connsiteY6" fmla="*/ 4826001 h 5715000"/>
              <a:gd name="connsiteX7" fmla="*/ 7383538 w 7747001"/>
              <a:gd name="connsiteY7" fmla="*/ 5435600 h 5715000"/>
              <a:gd name="connsiteX8" fmla="*/ 6164338 w 7747001"/>
              <a:gd name="connsiteY8" fmla="*/ 3149600 h 5715000"/>
              <a:gd name="connsiteX9" fmla="*/ 7735510 w 7747001"/>
              <a:gd name="connsiteY9" fmla="*/ 2387601 h 5715000"/>
              <a:gd name="connsiteX10" fmla="*/ 6233282 w 7747001"/>
              <a:gd name="connsiteY10" fmla="*/ 1843315 h 5715000"/>
              <a:gd name="connsiteX11" fmla="*/ 5554738 w 7747001"/>
              <a:gd name="connsiteY11" fmla="*/ 1016000 h 5715000"/>
              <a:gd name="connsiteX12" fmla="*/ 4564138 w 7747001"/>
              <a:gd name="connsiteY12" fmla="*/ 939800 h 5715000"/>
              <a:gd name="connsiteX13" fmla="*/ 3878338 w 7747001"/>
              <a:gd name="connsiteY13" fmla="*/ 177800 h 5715000"/>
              <a:gd name="connsiteX0" fmla="*/ 3878338 w 7574038"/>
              <a:gd name="connsiteY0" fmla="*/ 177800 h 5715000"/>
              <a:gd name="connsiteX1" fmla="*/ 601738 w 7574038"/>
              <a:gd name="connsiteY1" fmla="*/ 2006600 h 5715000"/>
              <a:gd name="connsiteX2" fmla="*/ 267910 w 7574038"/>
              <a:gd name="connsiteY2" fmla="*/ 2931886 h 5715000"/>
              <a:gd name="connsiteX3" fmla="*/ 986367 w 7574038"/>
              <a:gd name="connsiteY3" fmla="*/ 3432629 h 5715000"/>
              <a:gd name="connsiteX4" fmla="*/ 3040138 w 7574038"/>
              <a:gd name="connsiteY4" fmla="*/ 3454401 h 5715000"/>
              <a:gd name="connsiteX5" fmla="*/ 2430538 w 7574038"/>
              <a:gd name="connsiteY5" fmla="*/ 4978400 h 5715000"/>
              <a:gd name="connsiteX6" fmla="*/ 5021338 w 7574038"/>
              <a:gd name="connsiteY6" fmla="*/ 4826001 h 5715000"/>
              <a:gd name="connsiteX7" fmla="*/ 7383538 w 7574038"/>
              <a:gd name="connsiteY7" fmla="*/ 5435600 h 5715000"/>
              <a:gd name="connsiteX8" fmla="*/ 6164338 w 7574038"/>
              <a:gd name="connsiteY8" fmla="*/ 3149600 h 5715000"/>
              <a:gd name="connsiteX9" fmla="*/ 5935739 w 7574038"/>
              <a:gd name="connsiteY9" fmla="*/ 2544465 h 5715000"/>
              <a:gd name="connsiteX10" fmla="*/ 6233282 w 7574038"/>
              <a:gd name="connsiteY10" fmla="*/ 1843315 h 5715000"/>
              <a:gd name="connsiteX11" fmla="*/ 5554738 w 7574038"/>
              <a:gd name="connsiteY11" fmla="*/ 1016000 h 5715000"/>
              <a:gd name="connsiteX12" fmla="*/ 4564138 w 7574038"/>
              <a:gd name="connsiteY12" fmla="*/ 939800 h 5715000"/>
              <a:gd name="connsiteX13" fmla="*/ 3878338 w 7574038"/>
              <a:gd name="connsiteY13" fmla="*/ 177800 h 5715000"/>
              <a:gd name="connsiteX0" fmla="*/ 3878338 w 7574038"/>
              <a:gd name="connsiteY0" fmla="*/ 177800 h 5715000"/>
              <a:gd name="connsiteX1" fmla="*/ 601738 w 7574038"/>
              <a:gd name="connsiteY1" fmla="*/ 2006600 h 5715000"/>
              <a:gd name="connsiteX2" fmla="*/ 267910 w 7574038"/>
              <a:gd name="connsiteY2" fmla="*/ 2931886 h 5715000"/>
              <a:gd name="connsiteX3" fmla="*/ 986367 w 7574038"/>
              <a:gd name="connsiteY3" fmla="*/ 3432629 h 5715000"/>
              <a:gd name="connsiteX4" fmla="*/ 3040138 w 7574038"/>
              <a:gd name="connsiteY4" fmla="*/ 3454401 h 5715000"/>
              <a:gd name="connsiteX5" fmla="*/ 2430538 w 7574038"/>
              <a:gd name="connsiteY5" fmla="*/ 4978400 h 5715000"/>
              <a:gd name="connsiteX6" fmla="*/ 5021338 w 7574038"/>
              <a:gd name="connsiteY6" fmla="*/ 4826001 h 5715000"/>
              <a:gd name="connsiteX7" fmla="*/ 7383538 w 7574038"/>
              <a:gd name="connsiteY7" fmla="*/ 5435600 h 5715000"/>
              <a:gd name="connsiteX8" fmla="*/ 6164338 w 7574038"/>
              <a:gd name="connsiteY8" fmla="*/ 3149600 h 5715000"/>
              <a:gd name="connsiteX9" fmla="*/ 5935739 w 7574038"/>
              <a:gd name="connsiteY9" fmla="*/ 2544465 h 5715000"/>
              <a:gd name="connsiteX10" fmla="*/ 6233282 w 7574038"/>
              <a:gd name="connsiteY10" fmla="*/ 1843315 h 5715000"/>
              <a:gd name="connsiteX11" fmla="*/ 5326139 w 7574038"/>
              <a:gd name="connsiteY11" fmla="*/ 2163465 h 5715000"/>
              <a:gd name="connsiteX12" fmla="*/ 4564138 w 7574038"/>
              <a:gd name="connsiteY12" fmla="*/ 939800 h 5715000"/>
              <a:gd name="connsiteX13" fmla="*/ 3878338 w 7574038"/>
              <a:gd name="connsiteY13" fmla="*/ 177800 h 5715000"/>
              <a:gd name="connsiteX0" fmla="*/ 3878338 w 7574038"/>
              <a:gd name="connsiteY0" fmla="*/ 177800 h 5715000"/>
              <a:gd name="connsiteX1" fmla="*/ 601738 w 7574038"/>
              <a:gd name="connsiteY1" fmla="*/ 2006600 h 5715000"/>
              <a:gd name="connsiteX2" fmla="*/ 267910 w 7574038"/>
              <a:gd name="connsiteY2" fmla="*/ 2931886 h 5715000"/>
              <a:gd name="connsiteX3" fmla="*/ 986367 w 7574038"/>
              <a:gd name="connsiteY3" fmla="*/ 3432629 h 5715000"/>
              <a:gd name="connsiteX4" fmla="*/ 3040138 w 7574038"/>
              <a:gd name="connsiteY4" fmla="*/ 3454401 h 5715000"/>
              <a:gd name="connsiteX5" fmla="*/ 2430538 w 7574038"/>
              <a:gd name="connsiteY5" fmla="*/ 4978400 h 5715000"/>
              <a:gd name="connsiteX6" fmla="*/ 5021338 w 7574038"/>
              <a:gd name="connsiteY6" fmla="*/ 4826001 h 5715000"/>
              <a:gd name="connsiteX7" fmla="*/ 7383538 w 7574038"/>
              <a:gd name="connsiteY7" fmla="*/ 5435600 h 5715000"/>
              <a:gd name="connsiteX8" fmla="*/ 6164338 w 7574038"/>
              <a:gd name="connsiteY8" fmla="*/ 3149600 h 5715000"/>
              <a:gd name="connsiteX9" fmla="*/ 5935739 w 7574038"/>
              <a:gd name="connsiteY9" fmla="*/ 2544465 h 5715000"/>
              <a:gd name="connsiteX10" fmla="*/ 7383539 w 7574038"/>
              <a:gd name="connsiteY10" fmla="*/ 2011065 h 5715000"/>
              <a:gd name="connsiteX11" fmla="*/ 5326139 w 7574038"/>
              <a:gd name="connsiteY11" fmla="*/ 2163465 h 5715000"/>
              <a:gd name="connsiteX12" fmla="*/ 4564138 w 7574038"/>
              <a:gd name="connsiteY12" fmla="*/ 939800 h 5715000"/>
              <a:gd name="connsiteX13" fmla="*/ 3878338 w 7574038"/>
              <a:gd name="connsiteY13" fmla="*/ 177800 h 5715000"/>
              <a:gd name="connsiteX0" fmla="*/ 3878338 w 7574039"/>
              <a:gd name="connsiteY0" fmla="*/ 177800 h 5715000"/>
              <a:gd name="connsiteX1" fmla="*/ 601738 w 7574039"/>
              <a:gd name="connsiteY1" fmla="*/ 2006600 h 5715000"/>
              <a:gd name="connsiteX2" fmla="*/ 267910 w 7574039"/>
              <a:gd name="connsiteY2" fmla="*/ 2931886 h 5715000"/>
              <a:gd name="connsiteX3" fmla="*/ 986367 w 7574039"/>
              <a:gd name="connsiteY3" fmla="*/ 3432629 h 5715000"/>
              <a:gd name="connsiteX4" fmla="*/ 3040138 w 7574039"/>
              <a:gd name="connsiteY4" fmla="*/ 3454401 h 5715000"/>
              <a:gd name="connsiteX5" fmla="*/ 2430538 w 7574039"/>
              <a:gd name="connsiteY5" fmla="*/ 4978400 h 5715000"/>
              <a:gd name="connsiteX6" fmla="*/ 5021338 w 7574039"/>
              <a:gd name="connsiteY6" fmla="*/ 4826001 h 5715000"/>
              <a:gd name="connsiteX7" fmla="*/ 7383538 w 7574039"/>
              <a:gd name="connsiteY7" fmla="*/ 5435600 h 5715000"/>
              <a:gd name="connsiteX8" fmla="*/ 6164338 w 7574039"/>
              <a:gd name="connsiteY8" fmla="*/ 3149600 h 5715000"/>
              <a:gd name="connsiteX9" fmla="*/ 6469139 w 7574039"/>
              <a:gd name="connsiteY9" fmla="*/ 2849265 h 5715000"/>
              <a:gd name="connsiteX10" fmla="*/ 7383539 w 7574039"/>
              <a:gd name="connsiteY10" fmla="*/ 2011065 h 5715000"/>
              <a:gd name="connsiteX11" fmla="*/ 5326139 w 7574039"/>
              <a:gd name="connsiteY11" fmla="*/ 2163465 h 5715000"/>
              <a:gd name="connsiteX12" fmla="*/ 4564138 w 7574039"/>
              <a:gd name="connsiteY12" fmla="*/ 939800 h 5715000"/>
              <a:gd name="connsiteX13" fmla="*/ 3878338 w 7574039"/>
              <a:gd name="connsiteY13" fmla="*/ 177800 h 5715000"/>
              <a:gd name="connsiteX0" fmla="*/ 3878338 w 7726439"/>
              <a:gd name="connsiteY0" fmla="*/ 177800 h 5715000"/>
              <a:gd name="connsiteX1" fmla="*/ 601738 w 7726439"/>
              <a:gd name="connsiteY1" fmla="*/ 2006600 h 5715000"/>
              <a:gd name="connsiteX2" fmla="*/ 267910 w 7726439"/>
              <a:gd name="connsiteY2" fmla="*/ 2931886 h 5715000"/>
              <a:gd name="connsiteX3" fmla="*/ 986367 w 7726439"/>
              <a:gd name="connsiteY3" fmla="*/ 3432629 h 5715000"/>
              <a:gd name="connsiteX4" fmla="*/ 3040138 w 7726439"/>
              <a:gd name="connsiteY4" fmla="*/ 3454401 h 5715000"/>
              <a:gd name="connsiteX5" fmla="*/ 2430538 w 7726439"/>
              <a:gd name="connsiteY5" fmla="*/ 4978400 h 5715000"/>
              <a:gd name="connsiteX6" fmla="*/ 5021338 w 7726439"/>
              <a:gd name="connsiteY6" fmla="*/ 4826001 h 5715000"/>
              <a:gd name="connsiteX7" fmla="*/ 7383538 w 7726439"/>
              <a:gd name="connsiteY7" fmla="*/ 5435600 h 5715000"/>
              <a:gd name="connsiteX8" fmla="*/ 6164338 w 7726439"/>
              <a:gd name="connsiteY8" fmla="*/ 3149600 h 5715000"/>
              <a:gd name="connsiteX9" fmla="*/ 6469139 w 7726439"/>
              <a:gd name="connsiteY9" fmla="*/ 2849265 h 5715000"/>
              <a:gd name="connsiteX10" fmla="*/ 7535939 w 7726439"/>
              <a:gd name="connsiteY10" fmla="*/ 2163465 h 5715000"/>
              <a:gd name="connsiteX11" fmla="*/ 5326139 w 7726439"/>
              <a:gd name="connsiteY11" fmla="*/ 2163465 h 5715000"/>
              <a:gd name="connsiteX12" fmla="*/ 4564138 w 7726439"/>
              <a:gd name="connsiteY12" fmla="*/ 939800 h 5715000"/>
              <a:gd name="connsiteX13" fmla="*/ 3878338 w 7726439"/>
              <a:gd name="connsiteY13" fmla="*/ 177800 h 5715000"/>
              <a:gd name="connsiteX0" fmla="*/ 3878338 w 7726439"/>
              <a:gd name="connsiteY0" fmla="*/ 177800 h 5612656"/>
              <a:gd name="connsiteX1" fmla="*/ 601738 w 7726439"/>
              <a:gd name="connsiteY1" fmla="*/ 2006600 h 5612656"/>
              <a:gd name="connsiteX2" fmla="*/ 267910 w 7726439"/>
              <a:gd name="connsiteY2" fmla="*/ 2931886 h 5612656"/>
              <a:gd name="connsiteX3" fmla="*/ 986367 w 7726439"/>
              <a:gd name="connsiteY3" fmla="*/ 3432629 h 5612656"/>
              <a:gd name="connsiteX4" fmla="*/ 3040138 w 7726439"/>
              <a:gd name="connsiteY4" fmla="*/ 3454401 h 5612656"/>
              <a:gd name="connsiteX5" fmla="*/ 2430538 w 7726439"/>
              <a:gd name="connsiteY5" fmla="*/ 4978400 h 5612656"/>
              <a:gd name="connsiteX6" fmla="*/ 5021338 w 7726439"/>
              <a:gd name="connsiteY6" fmla="*/ 4826001 h 5612656"/>
              <a:gd name="connsiteX7" fmla="*/ 7383538 w 7726439"/>
              <a:gd name="connsiteY7" fmla="*/ 5435600 h 5612656"/>
              <a:gd name="connsiteX8" fmla="*/ 6697739 w 7726439"/>
              <a:gd name="connsiteY8" fmla="*/ 3763665 h 5612656"/>
              <a:gd name="connsiteX9" fmla="*/ 6469139 w 7726439"/>
              <a:gd name="connsiteY9" fmla="*/ 2849265 h 5612656"/>
              <a:gd name="connsiteX10" fmla="*/ 7535939 w 7726439"/>
              <a:gd name="connsiteY10" fmla="*/ 2163465 h 5612656"/>
              <a:gd name="connsiteX11" fmla="*/ 5326139 w 7726439"/>
              <a:gd name="connsiteY11" fmla="*/ 2163465 h 5612656"/>
              <a:gd name="connsiteX12" fmla="*/ 4564138 w 7726439"/>
              <a:gd name="connsiteY12" fmla="*/ 939800 h 5612656"/>
              <a:gd name="connsiteX13" fmla="*/ 3878338 w 7726439"/>
              <a:gd name="connsiteY13" fmla="*/ 177800 h 5612656"/>
              <a:gd name="connsiteX0" fmla="*/ 3878338 w 7866139"/>
              <a:gd name="connsiteY0" fmla="*/ 177800 h 5612656"/>
              <a:gd name="connsiteX1" fmla="*/ 601738 w 7866139"/>
              <a:gd name="connsiteY1" fmla="*/ 2006600 h 5612656"/>
              <a:gd name="connsiteX2" fmla="*/ 267910 w 7866139"/>
              <a:gd name="connsiteY2" fmla="*/ 2931886 h 5612656"/>
              <a:gd name="connsiteX3" fmla="*/ 986367 w 7866139"/>
              <a:gd name="connsiteY3" fmla="*/ 3432629 h 5612656"/>
              <a:gd name="connsiteX4" fmla="*/ 3040138 w 7866139"/>
              <a:gd name="connsiteY4" fmla="*/ 3454401 h 5612656"/>
              <a:gd name="connsiteX5" fmla="*/ 2430538 w 7866139"/>
              <a:gd name="connsiteY5" fmla="*/ 4978400 h 5612656"/>
              <a:gd name="connsiteX6" fmla="*/ 5021338 w 7866139"/>
              <a:gd name="connsiteY6" fmla="*/ 4826001 h 5612656"/>
              <a:gd name="connsiteX7" fmla="*/ 7383538 w 7866139"/>
              <a:gd name="connsiteY7" fmla="*/ 5435600 h 5612656"/>
              <a:gd name="connsiteX8" fmla="*/ 6697739 w 7866139"/>
              <a:gd name="connsiteY8" fmla="*/ 3763665 h 5612656"/>
              <a:gd name="connsiteX9" fmla="*/ 7307339 w 7866139"/>
              <a:gd name="connsiteY9" fmla="*/ 2925465 h 5612656"/>
              <a:gd name="connsiteX10" fmla="*/ 7535939 w 7866139"/>
              <a:gd name="connsiteY10" fmla="*/ 2163465 h 5612656"/>
              <a:gd name="connsiteX11" fmla="*/ 5326139 w 7866139"/>
              <a:gd name="connsiteY11" fmla="*/ 2163465 h 5612656"/>
              <a:gd name="connsiteX12" fmla="*/ 4564138 w 7866139"/>
              <a:gd name="connsiteY12" fmla="*/ 939800 h 5612656"/>
              <a:gd name="connsiteX13" fmla="*/ 3878338 w 7866139"/>
              <a:gd name="connsiteY13" fmla="*/ 177800 h 5612656"/>
              <a:gd name="connsiteX0" fmla="*/ 3878338 w 7866139"/>
              <a:gd name="connsiteY0" fmla="*/ 100856 h 5535712"/>
              <a:gd name="connsiteX1" fmla="*/ 601738 w 7866139"/>
              <a:gd name="connsiteY1" fmla="*/ 1929656 h 5535712"/>
              <a:gd name="connsiteX2" fmla="*/ 267910 w 7866139"/>
              <a:gd name="connsiteY2" fmla="*/ 2854942 h 5535712"/>
              <a:gd name="connsiteX3" fmla="*/ 986367 w 7866139"/>
              <a:gd name="connsiteY3" fmla="*/ 3355685 h 5535712"/>
              <a:gd name="connsiteX4" fmla="*/ 3040138 w 7866139"/>
              <a:gd name="connsiteY4" fmla="*/ 3377457 h 5535712"/>
              <a:gd name="connsiteX5" fmla="*/ 2430538 w 7866139"/>
              <a:gd name="connsiteY5" fmla="*/ 4901456 h 5535712"/>
              <a:gd name="connsiteX6" fmla="*/ 5021338 w 7866139"/>
              <a:gd name="connsiteY6" fmla="*/ 4749057 h 5535712"/>
              <a:gd name="connsiteX7" fmla="*/ 7383538 w 7866139"/>
              <a:gd name="connsiteY7" fmla="*/ 5358656 h 5535712"/>
              <a:gd name="connsiteX8" fmla="*/ 6697739 w 7866139"/>
              <a:gd name="connsiteY8" fmla="*/ 3686721 h 5535712"/>
              <a:gd name="connsiteX9" fmla="*/ 7307339 w 7866139"/>
              <a:gd name="connsiteY9" fmla="*/ 2848521 h 5535712"/>
              <a:gd name="connsiteX10" fmla="*/ 7535939 w 7866139"/>
              <a:gd name="connsiteY10" fmla="*/ 2086521 h 5535712"/>
              <a:gd name="connsiteX11" fmla="*/ 5326139 w 7866139"/>
              <a:gd name="connsiteY11" fmla="*/ 2086521 h 5535712"/>
              <a:gd name="connsiteX12" fmla="*/ 4487939 w 7866139"/>
              <a:gd name="connsiteY12" fmla="*/ 1324521 h 5535712"/>
              <a:gd name="connsiteX13" fmla="*/ 3878338 w 7866139"/>
              <a:gd name="connsiteY13" fmla="*/ 100856 h 5535712"/>
              <a:gd name="connsiteX0" fmla="*/ 3878338 w 7866139"/>
              <a:gd name="connsiteY0" fmla="*/ 100856 h 5535712"/>
              <a:gd name="connsiteX1" fmla="*/ 601738 w 7866139"/>
              <a:gd name="connsiteY1" fmla="*/ 1929656 h 5535712"/>
              <a:gd name="connsiteX2" fmla="*/ 267910 w 7866139"/>
              <a:gd name="connsiteY2" fmla="*/ 2854942 h 5535712"/>
              <a:gd name="connsiteX3" fmla="*/ 986367 w 7866139"/>
              <a:gd name="connsiteY3" fmla="*/ 3355685 h 5535712"/>
              <a:gd name="connsiteX4" fmla="*/ 2811539 w 7866139"/>
              <a:gd name="connsiteY4" fmla="*/ 3229521 h 5535712"/>
              <a:gd name="connsiteX5" fmla="*/ 2430538 w 7866139"/>
              <a:gd name="connsiteY5" fmla="*/ 4901456 h 5535712"/>
              <a:gd name="connsiteX6" fmla="*/ 5021338 w 7866139"/>
              <a:gd name="connsiteY6" fmla="*/ 4749057 h 5535712"/>
              <a:gd name="connsiteX7" fmla="*/ 7383538 w 7866139"/>
              <a:gd name="connsiteY7" fmla="*/ 5358656 h 5535712"/>
              <a:gd name="connsiteX8" fmla="*/ 6697739 w 7866139"/>
              <a:gd name="connsiteY8" fmla="*/ 3686721 h 5535712"/>
              <a:gd name="connsiteX9" fmla="*/ 7307339 w 7866139"/>
              <a:gd name="connsiteY9" fmla="*/ 2848521 h 5535712"/>
              <a:gd name="connsiteX10" fmla="*/ 7535939 w 7866139"/>
              <a:gd name="connsiteY10" fmla="*/ 2086521 h 5535712"/>
              <a:gd name="connsiteX11" fmla="*/ 5326139 w 7866139"/>
              <a:gd name="connsiteY11" fmla="*/ 2086521 h 5535712"/>
              <a:gd name="connsiteX12" fmla="*/ 4487939 w 7866139"/>
              <a:gd name="connsiteY12" fmla="*/ 1324521 h 5535712"/>
              <a:gd name="connsiteX13" fmla="*/ 3878338 w 7866139"/>
              <a:gd name="connsiteY13" fmla="*/ 100856 h 5535712"/>
              <a:gd name="connsiteX0" fmla="*/ 3878338 w 7866139"/>
              <a:gd name="connsiteY0" fmla="*/ 100856 h 5535712"/>
              <a:gd name="connsiteX1" fmla="*/ 601738 w 7866139"/>
              <a:gd name="connsiteY1" fmla="*/ 1929656 h 5535712"/>
              <a:gd name="connsiteX2" fmla="*/ 267910 w 7866139"/>
              <a:gd name="connsiteY2" fmla="*/ 2854942 h 5535712"/>
              <a:gd name="connsiteX3" fmla="*/ 986367 w 7866139"/>
              <a:gd name="connsiteY3" fmla="*/ 3355685 h 5535712"/>
              <a:gd name="connsiteX4" fmla="*/ 2811539 w 7866139"/>
              <a:gd name="connsiteY4" fmla="*/ 3229521 h 5535712"/>
              <a:gd name="connsiteX5" fmla="*/ 2278139 w 7866139"/>
              <a:gd name="connsiteY5" fmla="*/ 4829721 h 5535712"/>
              <a:gd name="connsiteX6" fmla="*/ 5021338 w 7866139"/>
              <a:gd name="connsiteY6" fmla="*/ 4749057 h 5535712"/>
              <a:gd name="connsiteX7" fmla="*/ 7383538 w 7866139"/>
              <a:gd name="connsiteY7" fmla="*/ 5358656 h 5535712"/>
              <a:gd name="connsiteX8" fmla="*/ 6697739 w 7866139"/>
              <a:gd name="connsiteY8" fmla="*/ 3686721 h 5535712"/>
              <a:gd name="connsiteX9" fmla="*/ 7307339 w 7866139"/>
              <a:gd name="connsiteY9" fmla="*/ 2848521 h 5535712"/>
              <a:gd name="connsiteX10" fmla="*/ 7535939 w 7866139"/>
              <a:gd name="connsiteY10" fmla="*/ 2086521 h 5535712"/>
              <a:gd name="connsiteX11" fmla="*/ 5326139 w 7866139"/>
              <a:gd name="connsiteY11" fmla="*/ 2086521 h 5535712"/>
              <a:gd name="connsiteX12" fmla="*/ 4487939 w 7866139"/>
              <a:gd name="connsiteY12" fmla="*/ 1324521 h 5535712"/>
              <a:gd name="connsiteX13" fmla="*/ 3878338 w 7866139"/>
              <a:gd name="connsiteY13" fmla="*/ 100856 h 5535712"/>
              <a:gd name="connsiteX0" fmla="*/ 3878338 w 8043939"/>
              <a:gd name="connsiteY0" fmla="*/ 100856 h 5387777"/>
              <a:gd name="connsiteX1" fmla="*/ 601738 w 8043939"/>
              <a:gd name="connsiteY1" fmla="*/ 1929656 h 5387777"/>
              <a:gd name="connsiteX2" fmla="*/ 267910 w 8043939"/>
              <a:gd name="connsiteY2" fmla="*/ 2854942 h 5387777"/>
              <a:gd name="connsiteX3" fmla="*/ 986367 w 8043939"/>
              <a:gd name="connsiteY3" fmla="*/ 3355685 h 5387777"/>
              <a:gd name="connsiteX4" fmla="*/ 2811539 w 8043939"/>
              <a:gd name="connsiteY4" fmla="*/ 3229521 h 5387777"/>
              <a:gd name="connsiteX5" fmla="*/ 2278139 w 8043939"/>
              <a:gd name="connsiteY5" fmla="*/ 4829721 h 5387777"/>
              <a:gd name="connsiteX6" fmla="*/ 5021338 w 8043939"/>
              <a:gd name="connsiteY6" fmla="*/ 4749057 h 5387777"/>
              <a:gd name="connsiteX7" fmla="*/ 7764539 w 8043939"/>
              <a:gd name="connsiteY7" fmla="*/ 5210721 h 5387777"/>
              <a:gd name="connsiteX8" fmla="*/ 6697739 w 8043939"/>
              <a:gd name="connsiteY8" fmla="*/ 3686721 h 5387777"/>
              <a:gd name="connsiteX9" fmla="*/ 7307339 w 8043939"/>
              <a:gd name="connsiteY9" fmla="*/ 2848521 h 5387777"/>
              <a:gd name="connsiteX10" fmla="*/ 7535939 w 8043939"/>
              <a:gd name="connsiteY10" fmla="*/ 2086521 h 5387777"/>
              <a:gd name="connsiteX11" fmla="*/ 5326139 w 8043939"/>
              <a:gd name="connsiteY11" fmla="*/ 2086521 h 5387777"/>
              <a:gd name="connsiteX12" fmla="*/ 4487939 w 8043939"/>
              <a:gd name="connsiteY12" fmla="*/ 1324521 h 5387777"/>
              <a:gd name="connsiteX13" fmla="*/ 3878338 w 8043939"/>
              <a:gd name="connsiteY13" fmla="*/ 100856 h 5387777"/>
              <a:gd name="connsiteX0" fmla="*/ 3878338 w 8043939"/>
              <a:gd name="connsiteY0" fmla="*/ 100856 h 5387777"/>
              <a:gd name="connsiteX1" fmla="*/ 601738 w 8043939"/>
              <a:gd name="connsiteY1" fmla="*/ 1929656 h 5387777"/>
              <a:gd name="connsiteX2" fmla="*/ 267910 w 8043939"/>
              <a:gd name="connsiteY2" fmla="*/ 2854942 h 5387777"/>
              <a:gd name="connsiteX3" fmla="*/ 986367 w 8043939"/>
              <a:gd name="connsiteY3" fmla="*/ 3355685 h 5387777"/>
              <a:gd name="connsiteX4" fmla="*/ 2430539 w 8043939"/>
              <a:gd name="connsiteY4" fmla="*/ 3534322 h 5387777"/>
              <a:gd name="connsiteX5" fmla="*/ 2278139 w 8043939"/>
              <a:gd name="connsiteY5" fmla="*/ 4829721 h 5387777"/>
              <a:gd name="connsiteX6" fmla="*/ 5021338 w 8043939"/>
              <a:gd name="connsiteY6" fmla="*/ 4749057 h 5387777"/>
              <a:gd name="connsiteX7" fmla="*/ 7764539 w 8043939"/>
              <a:gd name="connsiteY7" fmla="*/ 5210721 h 5387777"/>
              <a:gd name="connsiteX8" fmla="*/ 6697739 w 8043939"/>
              <a:gd name="connsiteY8" fmla="*/ 3686721 h 5387777"/>
              <a:gd name="connsiteX9" fmla="*/ 7307339 w 8043939"/>
              <a:gd name="connsiteY9" fmla="*/ 2848521 h 5387777"/>
              <a:gd name="connsiteX10" fmla="*/ 7535939 w 8043939"/>
              <a:gd name="connsiteY10" fmla="*/ 2086521 h 5387777"/>
              <a:gd name="connsiteX11" fmla="*/ 5326139 w 8043939"/>
              <a:gd name="connsiteY11" fmla="*/ 2086521 h 5387777"/>
              <a:gd name="connsiteX12" fmla="*/ 4487939 w 8043939"/>
              <a:gd name="connsiteY12" fmla="*/ 1324521 h 5387777"/>
              <a:gd name="connsiteX13" fmla="*/ 3878338 w 8043939"/>
              <a:gd name="connsiteY13" fmla="*/ 100856 h 538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43939" h="5387777">
                <a:moveTo>
                  <a:pt x="3878338" y="100856"/>
                </a:moveTo>
                <a:cubicBezTo>
                  <a:pt x="3230638" y="201712"/>
                  <a:pt x="1203476" y="1470642"/>
                  <a:pt x="601738" y="1929656"/>
                </a:cubicBezTo>
                <a:cubicBezTo>
                  <a:pt x="0" y="2388670"/>
                  <a:pt x="203805" y="2617271"/>
                  <a:pt x="267910" y="2854942"/>
                </a:cubicBezTo>
                <a:cubicBezTo>
                  <a:pt x="332015" y="3092613"/>
                  <a:pt x="625929" y="3242455"/>
                  <a:pt x="986367" y="3355685"/>
                </a:cubicBezTo>
                <a:cubicBezTo>
                  <a:pt x="1346805" y="3468915"/>
                  <a:pt x="2215244" y="3288649"/>
                  <a:pt x="2430539" y="3534322"/>
                </a:cubicBezTo>
                <a:cubicBezTo>
                  <a:pt x="2645834" y="3779995"/>
                  <a:pt x="1846339" y="4627265"/>
                  <a:pt x="2278139" y="4829721"/>
                </a:cubicBezTo>
                <a:cubicBezTo>
                  <a:pt x="2709939" y="5032177"/>
                  <a:pt x="4106938" y="4685557"/>
                  <a:pt x="5021338" y="4749057"/>
                </a:cubicBezTo>
                <a:cubicBezTo>
                  <a:pt x="5935738" y="4812557"/>
                  <a:pt x="7485139" y="5387777"/>
                  <a:pt x="7764539" y="5210721"/>
                </a:cubicBezTo>
                <a:cubicBezTo>
                  <a:pt x="8043939" y="5033665"/>
                  <a:pt x="6773939" y="4080421"/>
                  <a:pt x="6697739" y="3686721"/>
                </a:cubicBezTo>
                <a:cubicBezTo>
                  <a:pt x="6621539" y="3293021"/>
                  <a:pt x="7167639" y="3115221"/>
                  <a:pt x="7307339" y="2848521"/>
                </a:cubicBezTo>
                <a:cubicBezTo>
                  <a:pt x="7447039" y="2581821"/>
                  <a:pt x="7866139" y="2213521"/>
                  <a:pt x="7535939" y="2086521"/>
                </a:cubicBezTo>
                <a:cubicBezTo>
                  <a:pt x="7205739" y="1959521"/>
                  <a:pt x="5834139" y="2213521"/>
                  <a:pt x="5326139" y="2086521"/>
                </a:cubicBezTo>
                <a:cubicBezTo>
                  <a:pt x="4818139" y="1959521"/>
                  <a:pt x="4729239" y="1655465"/>
                  <a:pt x="4487939" y="1324521"/>
                </a:cubicBezTo>
                <a:cubicBezTo>
                  <a:pt x="4246639" y="993577"/>
                  <a:pt x="4526038" y="0"/>
                  <a:pt x="3878338" y="100856"/>
                </a:cubicBezTo>
                <a:close/>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宋体" pitchFamily="2" charset="-122"/>
            </a:endParaRPr>
          </a:p>
        </p:txBody>
      </p:sp>
      <p:sp>
        <p:nvSpPr>
          <p:cNvPr id="11" name="TextBox 10"/>
          <p:cNvSpPr txBox="1"/>
          <p:nvPr/>
        </p:nvSpPr>
        <p:spPr>
          <a:xfrm>
            <a:off x="5257800" y="6934200"/>
            <a:ext cx="6138508" cy="830997"/>
          </a:xfrm>
          <a:prstGeom prst="rect">
            <a:avLst/>
          </a:prstGeom>
          <a:noFill/>
        </p:spPr>
        <p:txBody>
          <a:bodyPr wrap="square" rtlCol="0">
            <a:spAutoFit/>
          </a:bodyPr>
          <a:lstStyle/>
          <a:p>
            <a:pPr algn="ctr"/>
            <a:r>
              <a:rPr lang="en-US" dirty="0" smtClean="0">
                <a:solidFill>
                  <a:schemeClr val="tx1"/>
                </a:solidFill>
              </a:rPr>
              <a:t>conceptual</a:t>
            </a:r>
          </a:p>
          <a:p>
            <a:pPr algn="ctr"/>
            <a:r>
              <a:rPr lang="en-US" dirty="0" smtClean="0">
                <a:solidFill>
                  <a:schemeClr val="tx1"/>
                </a:solidFill>
              </a:rPr>
              <a:t>(e.g., equilibrium selection)</a:t>
            </a:r>
            <a:endParaRPr lang="en-US" dirty="0">
              <a:solidFill>
                <a:schemeClr val="tx1"/>
              </a:solidFill>
            </a:endParaRPr>
          </a:p>
        </p:txBody>
      </p:sp>
      <p:sp>
        <p:nvSpPr>
          <p:cNvPr id="12" name="TextBox 11"/>
          <p:cNvSpPr txBox="1"/>
          <p:nvPr/>
        </p:nvSpPr>
        <p:spPr>
          <a:xfrm>
            <a:off x="304800" y="5024735"/>
            <a:ext cx="1720343" cy="461665"/>
          </a:xfrm>
          <a:prstGeom prst="rect">
            <a:avLst/>
          </a:prstGeom>
          <a:noFill/>
        </p:spPr>
        <p:txBody>
          <a:bodyPr wrap="none" rtlCol="0">
            <a:spAutoFit/>
          </a:bodyPr>
          <a:lstStyle/>
          <a:p>
            <a:r>
              <a:rPr lang="en-US" dirty="0" smtClean="0">
                <a:solidFill>
                  <a:schemeClr val="tx1"/>
                </a:solidFill>
              </a:rPr>
              <a:t>computation</a:t>
            </a:r>
            <a:endParaRPr lang="en-US" dirty="0">
              <a:solidFill>
                <a:schemeClr val="tx1"/>
              </a:solidFill>
            </a:endParaRPr>
          </a:p>
        </p:txBody>
      </p:sp>
      <p:sp>
        <p:nvSpPr>
          <p:cNvPr id="13" name="TextBox 12"/>
          <p:cNvSpPr txBox="1"/>
          <p:nvPr/>
        </p:nvSpPr>
        <p:spPr>
          <a:xfrm>
            <a:off x="8305800" y="3048000"/>
            <a:ext cx="1676400" cy="1569660"/>
          </a:xfrm>
          <a:prstGeom prst="rect">
            <a:avLst/>
          </a:prstGeom>
          <a:noFill/>
        </p:spPr>
        <p:txBody>
          <a:bodyPr wrap="square" rtlCol="0">
            <a:spAutoFit/>
          </a:bodyPr>
          <a:lstStyle/>
          <a:p>
            <a:pPr algn="ctr"/>
            <a:r>
              <a:rPr lang="en-US" dirty="0" smtClean="0">
                <a:solidFill>
                  <a:schemeClr val="tx1"/>
                </a:solidFill>
              </a:rPr>
              <a:t>behavioral (humans playing games)</a:t>
            </a:r>
            <a:endParaRPr lang="en-US" dirty="0">
              <a:solidFill>
                <a:schemeClr val="tx1"/>
              </a:solidFill>
            </a:endParaRPr>
          </a:p>
        </p:txBody>
      </p:sp>
      <p:sp>
        <p:nvSpPr>
          <p:cNvPr id="14" name="TextBox 13"/>
          <p:cNvSpPr txBox="1"/>
          <p:nvPr/>
        </p:nvSpPr>
        <p:spPr>
          <a:xfrm>
            <a:off x="1219200" y="6472535"/>
            <a:ext cx="1925527" cy="461665"/>
          </a:xfrm>
          <a:prstGeom prst="rect">
            <a:avLst/>
          </a:prstGeom>
          <a:noFill/>
        </p:spPr>
        <p:txBody>
          <a:bodyPr wrap="none" rtlCol="0">
            <a:spAutoFit/>
          </a:bodyPr>
          <a:lstStyle/>
          <a:p>
            <a:r>
              <a:rPr lang="en-US" dirty="0" smtClean="0">
                <a:solidFill>
                  <a:schemeClr val="tx1"/>
                </a:solidFill>
              </a:rPr>
              <a:t>representation</a:t>
            </a:r>
            <a:endParaRPr lang="en-US" dirty="0">
              <a:solidFill>
                <a:schemeClr val="tx1"/>
              </a:solidFill>
            </a:endParaRPr>
          </a:p>
        </p:txBody>
      </p:sp>
      <p:cxnSp>
        <p:nvCxnSpPr>
          <p:cNvPr id="16" name="Straight Arrow Connector 15"/>
          <p:cNvCxnSpPr/>
          <p:nvPr/>
        </p:nvCxnSpPr>
        <p:spPr bwMode="auto">
          <a:xfrm rot="10800000" flipV="1">
            <a:off x="1524000" y="4419600"/>
            <a:ext cx="533400" cy="457200"/>
          </a:xfrm>
          <a:prstGeom prst="straightConnector1">
            <a:avLst/>
          </a:prstGeom>
          <a:solidFill>
            <a:srgbClr val="00B8FF"/>
          </a:solidFill>
          <a:ln w="38100" cap="flat" cmpd="sng" algn="ctr">
            <a:solidFill>
              <a:schemeClr val="bg1"/>
            </a:solidFill>
            <a:prstDash val="solid"/>
            <a:round/>
            <a:headEnd type="none" w="med" len="med"/>
            <a:tailEnd type="arrow"/>
          </a:ln>
          <a:effectLst/>
        </p:spPr>
      </p:cxnSp>
      <p:cxnSp>
        <p:nvCxnSpPr>
          <p:cNvPr id="18" name="Straight Arrow Connector 17"/>
          <p:cNvCxnSpPr/>
          <p:nvPr/>
        </p:nvCxnSpPr>
        <p:spPr bwMode="auto">
          <a:xfrm>
            <a:off x="7391402" y="6324600"/>
            <a:ext cx="1066798" cy="461665"/>
          </a:xfrm>
          <a:prstGeom prst="straightConnector1">
            <a:avLst/>
          </a:prstGeom>
          <a:solidFill>
            <a:srgbClr val="00B8FF"/>
          </a:solidFill>
          <a:ln w="38100" cap="flat" cmpd="sng" algn="ctr">
            <a:solidFill>
              <a:schemeClr val="bg1"/>
            </a:solidFill>
            <a:prstDash val="solid"/>
            <a:round/>
            <a:headEnd type="none" w="med" len="med"/>
            <a:tailEnd type="arrow"/>
          </a:ln>
          <a:effectLst/>
        </p:spPr>
      </p:cxnSp>
      <p:cxnSp>
        <p:nvCxnSpPr>
          <p:cNvPr id="22" name="Straight Arrow Connector 21"/>
          <p:cNvCxnSpPr/>
          <p:nvPr/>
        </p:nvCxnSpPr>
        <p:spPr bwMode="auto">
          <a:xfrm flipV="1">
            <a:off x="7543798" y="3886202"/>
            <a:ext cx="762002" cy="152398"/>
          </a:xfrm>
          <a:prstGeom prst="straightConnector1">
            <a:avLst/>
          </a:prstGeom>
          <a:solidFill>
            <a:srgbClr val="00B8FF"/>
          </a:solidFill>
          <a:ln w="38100" cap="flat" cmpd="sng" algn="ctr">
            <a:solidFill>
              <a:schemeClr val="bg1"/>
            </a:solidFill>
            <a:prstDash val="solid"/>
            <a:round/>
            <a:headEnd type="none" w="med" len="med"/>
            <a:tailEnd type="arrow"/>
          </a:ln>
          <a:effectLst/>
        </p:spPr>
      </p:cxnSp>
      <p:sp>
        <p:nvSpPr>
          <p:cNvPr id="26" name="TextBox 25"/>
          <p:cNvSpPr txBox="1"/>
          <p:nvPr/>
        </p:nvSpPr>
        <p:spPr>
          <a:xfrm>
            <a:off x="4953000" y="1447800"/>
            <a:ext cx="2369559" cy="461665"/>
          </a:xfrm>
          <a:prstGeom prst="rect">
            <a:avLst/>
          </a:prstGeom>
          <a:noFill/>
        </p:spPr>
        <p:txBody>
          <a:bodyPr wrap="none" rtlCol="0">
            <a:spAutoFit/>
          </a:bodyPr>
          <a:lstStyle/>
          <a:p>
            <a:r>
              <a:rPr lang="en-US" dirty="0" smtClean="0">
                <a:solidFill>
                  <a:schemeClr val="tx1"/>
                </a:solidFill>
              </a:rPr>
              <a:t>learning in games</a:t>
            </a:r>
            <a:endParaRPr lang="en-US" dirty="0">
              <a:solidFill>
                <a:schemeClr val="tx1"/>
              </a:solidFill>
            </a:endParaRPr>
          </a:p>
        </p:txBody>
      </p:sp>
      <p:cxnSp>
        <p:nvCxnSpPr>
          <p:cNvPr id="28" name="Straight Arrow Connector 27"/>
          <p:cNvCxnSpPr/>
          <p:nvPr/>
        </p:nvCxnSpPr>
        <p:spPr bwMode="auto">
          <a:xfrm rot="10800000" flipV="1">
            <a:off x="3048000" y="5943600"/>
            <a:ext cx="609600" cy="457199"/>
          </a:xfrm>
          <a:prstGeom prst="straightConnector1">
            <a:avLst/>
          </a:prstGeom>
          <a:solidFill>
            <a:srgbClr val="00B8FF"/>
          </a:solidFill>
          <a:ln w="38100" cap="flat" cmpd="sng" algn="ctr">
            <a:solidFill>
              <a:schemeClr val="bg1"/>
            </a:solidFill>
            <a:prstDash val="solid"/>
            <a:round/>
            <a:headEnd type="none" w="med" len="med"/>
            <a:tailEnd type="arrow"/>
          </a:ln>
          <a:effectLst/>
        </p:spPr>
      </p:cxnSp>
      <p:cxnSp>
        <p:nvCxnSpPr>
          <p:cNvPr id="34" name="Straight Arrow Connector 33"/>
          <p:cNvCxnSpPr/>
          <p:nvPr/>
        </p:nvCxnSpPr>
        <p:spPr bwMode="auto">
          <a:xfrm rot="5400000" flipH="1" flipV="1">
            <a:off x="4305300" y="2095500"/>
            <a:ext cx="685800" cy="152400"/>
          </a:xfrm>
          <a:prstGeom prst="straightConnector1">
            <a:avLst/>
          </a:prstGeom>
          <a:solidFill>
            <a:srgbClr val="00B8FF"/>
          </a:solidFill>
          <a:ln w="38100" cap="flat" cmpd="sng" algn="ctr">
            <a:solidFill>
              <a:schemeClr val="bg1"/>
            </a:solidFill>
            <a:prstDash val="solid"/>
            <a:round/>
            <a:headEnd type="none" w="med" len="med"/>
            <a:tailEnd type="arrow"/>
          </a:ln>
          <a:effectLst/>
        </p:spPr>
      </p:cxnSp>
      <p:sp>
        <p:nvSpPr>
          <p:cNvPr id="17" name="TextBox 16"/>
          <p:cNvSpPr txBox="1"/>
          <p:nvPr/>
        </p:nvSpPr>
        <p:spPr>
          <a:xfrm>
            <a:off x="2971800" y="4415135"/>
            <a:ext cx="3276859" cy="461665"/>
          </a:xfrm>
          <a:prstGeom prst="rect">
            <a:avLst/>
          </a:prstGeom>
          <a:noFill/>
        </p:spPr>
        <p:txBody>
          <a:bodyPr wrap="none" rtlCol="0">
            <a:spAutoFit/>
          </a:bodyPr>
          <a:lstStyle/>
          <a:p>
            <a:r>
              <a:rPr lang="en-US" dirty="0" smtClean="0"/>
              <a:t>CS work in game theory</a:t>
            </a:r>
            <a:endParaRPr lang="en-US" dirty="0"/>
          </a:p>
        </p:txBody>
      </p:sp>
      <p:sp>
        <p:nvSpPr>
          <p:cNvPr id="19" name="TextBox 18"/>
          <p:cNvSpPr txBox="1"/>
          <p:nvPr/>
        </p:nvSpPr>
        <p:spPr>
          <a:xfrm>
            <a:off x="5791200" y="2971800"/>
            <a:ext cx="1712328" cy="461665"/>
          </a:xfrm>
          <a:prstGeom prst="rect">
            <a:avLst/>
          </a:prstGeom>
          <a:noFill/>
        </p:spPr>
        <p:txBody>
          <a:bodyPr wrap="none" rtlCol="0">
            <a:spAutoFit/>
          </a:bodyPr>
          <a:lstStyle/>
          <a:p>
            <a:r>
              <a:rPr lang="en-US" dirty="0" smtClean="0"/>
              <a:t>game theory</a:t>
            </a:r>
            <a:endParaRPr lang="en-U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304800" y="3059112"/>
            <a:ext cx="9601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Backup slides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10058400" cy="941387"/>
          </a:xfrm>
        </p:spPr>
        <p:txBody>
          <a:bodyPr/>
          <a:lstStyle/>
          <a:p>
            <a:r>
              <a:rPr lang="en-US" sz="3900" dirty="0" smtClean="0">
                <a:solidFill>
                  <a:schemeClr val="accent2"/>
                </a:solidFill>
              </a:rPr>
              <a:t>Computational complexity theory</a:t>
            </a:r>
          </a:p>
        </p:txBody>
      </p:sp>
      <p:sp>
        <p:nvSpPr>
          <p:cNvPr id="4" name="Oval 3"/>
          <p:cNvSpPr/>
          <p:nvPr/>
        </p:nvSpPr>
        <p:spPr bwMode="auto">
          <a:xfrm>
            <a:off x="1371600" y="2514600"/>
            <a:ext cx="3733800" cy="2590800"/>
          </a:xfrm>
          <a:prstGeom prst="ellipse">
            <a:avLst/>
          </a:prstGeom>
          <a:noFill/>
          <a:ln w="3810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Times New Roman" pitchFamily="18" charset="0"/>
              <a:ea typeface="宋体" pitchFamily="2" charset="-122"/>
            </a:endParaRPr>
          </a:p>
        </p:txBody>
      </p:sp>
      <p:sp>
        <p:nvSpPr>
          <p:cNvPr id="6" name="Oval 5"/>
          <p:cNvSpPr/>
          <p:nvPr/>
        </p:nvSpPr>
        <p:spPr bwMode="auto">
          <a:xfrm>
            <a:off x="838200" y="1066800"/>
            <a:ext cx="8458200" cy="48006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宋体" pitchFamily="2" charset="-122"/>
            </a:endParaRPr>
          </a:p>
        </p:txBody>
      </p:sp>
      <p:sp>
        <p:nvSpPr>
          <p:cNvPr id="7" name="TextBox 6"/>
          <p:cNvSpPr txBox="1"/>
          <p:nvPr/>
        </p:nvSpPr>
        <p:spPr>
          <a:xfrm>
            <a:off x="3038406" y="2514600"/>
            <a:ext cx="466794" cy="646331"/>
          </a:xfrm>
          <a:prstGeom prst="rect">
            <a:avLst/>
          </a:prstGeom>
          <a:noFill/>
        </p:spPr>
        <p:txBody>
          <a:bodyPr wrap="none" rtlCol="0">
            <a:spAutoFit/>
          </a:bodyPr>
          <a:lstStyle/>
          <a:p>
            <a:r>
              <a:rPr lang="en-US" sz="3600" b="1" dirty="0" smtClean="0">
                <a:solidFill>
                  <a:srgbClr val="006600"/>
                </a:solidFill>
              </a:rPr>
              <a:t>P</a:t>
            </a:r>
          </a:p>
        </p:txBody>
      </p:sp>
      <p:sp>
        <p:nvSpPr>
          <p:cNvPr id="8" name="TextBox 7"/>
          <p:cNvSpPr txBox="1"/>
          <p:nvPr/>
        </p:nvSpPr>
        <p:spPr>
          <a:xfrm>
            <a:off x="1305532" y="3124200"/>
            <a:ext cx="3876068" cy="1569660"/>
          </a:xfrm>
          <a:prstGeom prst="rect">
            <a:avLst/>
          </a:prstGeom>
          <a:noFill/>
        </p:spPr>
        <p:txBody>
          <a:bodyPr wrap="square" rtlCol="0">
            <a:spAutoFit/>
          </a:bodyPr>
          <a:lstStyle/>
          <a:p>
            <a:pPr algn="ctr"/>
            <a:r>
              <a:rPr lang="en-US" dirty="0" smtClean="0">
                <a:solidFill>
                  <a:srgbClr val="006600"/>
                </a:solidFill>
                <a:latin typeface="+mn-lt"/>
              </a:rPr>
              <a:t>problems that can be efficiently solved</a:t>
            </a:r>
          </a:p>
          <a:p>
            <a:pPr algn="ctr"/>
            <a:r>
              <a:rPr lang="en-US" dirty="0" smtClean="0">
                <a:solidFill>
                  <a:srgbClr val="006600"/>
                </a:solidFill>
                <a:latin typeface="+mn-lt"/>
              </a:rPr>
              <a:t>(incl. linear programming</a:t>
            </a:r>
            <a:r>
              <a:rPr lang="en-US" dirty="0" smtClean="0">
                <a:solidFill>
                  <a:srgbClr val="0000CC"/>
                </a:solidFill>
                <a:latin typeface="+mn-lt"/>
              </a:rPr>
              <a:t> [</a:t>
            </a:r>
            <a:r>
              <a:rPr lang="en-US" dirty="0" err="1" smtClean="0">
                <a:solidFill>
                  <a:srgbClr val="0000CC"/>
                </a:solidFill>
                <a:latin typeface="+mn-lt"/>
              </a:rPr>
              <a:t>Khachiyan</a:t>
            </a:r>
            <a:r>
              <a:rPr lang="en-US" dirty="0" smtClean="0">
                <a:solidFill>
                  <a:srgbClr val="0000CC"/>
                </a:solidFill>
                <a:latin typeface="+mn-lt"/>
              </a:rPr>
              <a:t> 1979]</a:t>
            </a:r>
            <a:r>
              <a:rPr lang="en-US" dirty="0" smtClean="0">
                <a:solidFill>
                  <a:srgbClr val="006600"/>
                </a:solidFill>
                <a:latin typeface="+mn-lt"/>
              </a:rPr>
              <a:t>)</a:t>
            </a:r>
          </a:p>
        </p:txBody>
      </p:sp>
      <p:sp>
        <p:nvSpPr>
          <p:cNvPr id="9" name="Oval 8"/>
          <p:cNvSpPr/>
          <p:nvPr/>
        </p:nvSpPr>
        <p:spPr bwMode="auto">
          <a:xfrm>
            <a:off x="5486400" y="2514600"/>
            <a:ext cx="6629400" cy="25908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Times New Roman" pitchFamily="18" charset="0"/>
              <a:ea typeface="宋体" pitchFamily="2" charset="-122"/>
            </a:endParaRPr>
          </a:p>
        </p:txBody>
      </p:sp>
      <p:sp>
        <p:nvSpPr>
          <p:cNvPr id="10" name="TextBox 9"/>
          <p:cNvSpPr txBox="1"/>
          <p:nvPr/>
        </p:nvSpPr>
        <p:spPr>
          <a:xfrm>
            <a:off x="6781800" y="2782669"/>
            <a:ext cx="1903085" cy="646331"/>
          </a:xfrm>
          <a:prstGeom prst="rect">
            <a:avLst/>
          </a:prstGeom>
          <a:noFill/>
        </p:spPr>
        <p:txBody>
          <a:bodyPr wrap="none" rtlCol="0">
            <a:spAutoFit/>
          </a:bodyPr>
          <a:lstStyle/>
          <a:p>
            <a:r>
              <a:rPr lang="en-US" sz="3600" b="1" dirty="0" smtClean="0">
                <a:solidFill>
                  <a:srgbClr val="C00000"/>
                </a:solidFill>
              </a:rPr>
              <a:t>NP-hard</a:t>
            </a:r>
          </a:p>
        </p:txBody>
      </p:sp>
      <p:sp>
        <p:nvSpPr>
          <p:cNvPr id="11" name="TextBox 10"/>
          <p:cNvSpPr txBox="1"/>
          <p:nvPr/>
        </p:nvSpPr>
        <p:spPr>
          <a:xfrm>
            <a:off x="5638800" y="3588603"/>
            <a:ext cx="3647468" cy="830997"/>
          </a:xfrm>
          <a:prstGeom prst="rect">
            <a:avLst/>
          </a:prstGeom>
          <a:noFill/>
        </p:spPr>
        <p:txBody>
          <a:bodyPr wrap="square" rtlCol="0">
            <a:spAutoFit/>
          </a:bodyPr>
          <a:lstStyle/>
          <a:p>
            <a:pPr algn="ctr"/>
            <a:r>
              <a:rPr lang="en-US" dirty="0" smtClean="0">
                <a:solidFill>
                  <a:srgbClr val="C00000"/>
                </a:solidFill>
                <a:latin typeface="+mn-lt"/>
              </a:rPr>
              <a:t>problems at least as hard as anything in NP</a:t>
            </a:r>
          </a:p>
        </p:txBody>
      </p:sp>
      <p:sp>
        <p:nvSpPr>
          <p:cNvPr id="12" name="TextBox 11"/>
          <p:cNvSpPr txBox="1"/>
          <p:nvPr/>
        </p:nvSpPr>
        <p:spPr>
          <a:xfrm>
            <a:off x="4495800" y="1143000"/>
            <a:ext cx="800219" cy="646331"/>
          </a:xfrm>
          <a:prstGeom prst="rect">
            <a:avLst/>
          </a:prstGeom>
          <a:noFill/>
        </p:spPr>
        <p:txBody>
          <a:bodyPr wrap="none" rtlCol="0">
            <a:spAutoFit/>
          </a:bodyPr>
          <a:lstStyle/>
          <a:p>
            <a:r>
              <a:rPr lang="en-US" sz="3600" b="1" dirty="0" smtClean="0">
                <a:solidFill>
                  <a:schemeClr val="tx1"/>
                </a:solidFill>
              </a:rPr>
              <a:t>NP</a:t>
            </a:r>
          </a:p>
        </p:txBody>
      </p:sp>
      <p:sp>
        <p:nvSpPr>
          <p:cNvPr id="13" name="TextBox 12"/>
          <p:cNvSpPr txBox="1"/>
          <p:nvPr/>
        </p:nvSpPr>
        <p:spPr>
          <a:xfrm>
            <a:off x="2514600" y="1600200"/>
            <a:ext cx="4800600" cy="830997"/>
          </a:xfrm>
          <a:prstGeom prst="rect">
            <a:avLst/>
          </a:prstGeom>
          <a:noFill/>
        </p:spPr>
        <p:txBody>
          <a:bodyPr wrap="square" rtlCol="0">
            <a:spAutoFit/>
          </a:bodyPr>
          <a:lstStyle/>
          <a:p>
            <a:pPr algn="ctr"/>
            <a:r>
              <a:rPr lang="en-US" dirty="0" smtClean="0">
                <a:solidFill>
                  <a:schemeClr val="tx1"/>
                </a:solidFill>
                <a:latin typeface="+mn-lt"/>
              </a:rPr>
              <a:t>problems for which “yes” answers can be efficiently verified</a:t>
            </a:r>
          </a:p>
        </p:txBody>
      </p:sp>
      <p:sp>
        <p:nvSpPr>
          <p:cNvPr id="14" name="Rectangle 3"/>
          <p:cNvSpPr>
            <a:spLocks noChangeArrowheads="1"/>
          </p:cNvSpPr>
          <p:nvPr/>
        </p:nvSpPr>
        <p:spPr bwMode="auto">
          <a:xfrm>
            <a:off x="0" y="6232525"/>
            <a:ext cx="10058400" cy="777875"/>
          </a:xfrm>
          <a:prstGeom prst="rect">
            <a:avLst/>
          </a:prstGeom>
          <a:noFill/>
          <a:ln w="9525">
            <a:noFill/>
            <a:miter lim="800000"/>
            <a:headEnd/>
            <a:tailEnd/>
          </a:ln>
          <a:effectLst/>
        </p:spPr>
        <p:txBody>
          <a:bodyPr lIns="101870" tIns="50935" rIns="101870" bIns="50935"/>
          <a:lstStyle/>
          <a:p>
            <a:pPr marL="368300" lvl="1" indent="-368300">
              <a:lnSpc>
                <a:spcPct val="124000"/>
              </a:lnSpc>
              <a:spcBef>
                <a:spcPts val="900"/>
              </a:spcBef>
              <a:buClr>
                <a:srgbClr val="000000"/>
              </a:buClr>
              <a:buSzPct val="100000"/>
              <a:buFont typeface="Arial" charset="0"/>
              <a:buChar char="•"/>
            </a:pPr>
            <a:r>
              <a:rPr lang="en-US" sz="2800" dirty="0" smtClean="0">
                <a:solidFill>
                  <a:schemeClr val="tx1"/>
                </a:solidFill>
                <a:latin typeface="Arial" charset="0"/>
              </a:rPr>
              <a:t>Is P = NP?  </a:t>
            </a:r>
            <a:r>
              <a:rPr lang="en-US" dirty="0" smtClean="0">
                <a:solidFill>
                  <a:srgbClr val="0000CC"/>
                </a:solidFill>
                <a:latin typeface="Arial" charset="0"/>
              </a:rPr>
              <a:t>[Cook 1971, Karp 1972, Levin 1973, …]</a:t>
            </a:r>
            <a:endParaRPr lang="en-US" sz="2000" dirty="0" smtClean="0">
              <a:solidFill>
                <a:srgbClr val="0000CC"/>
              </a:solidFill>
              <a:latin typeface="Arial" charset="0"/>
            </a:endParaRPr>
          </a:p>
        </p:txBody>
      </p:sp>
      <p:sp>
        <p:nvSpPr>
          <p:cNvPr id="15" name="Rectangle 3"/>
          <p:cNvSpPr>
            <a:spLocks noChangeArrowheads="1"/>
          </p:cNvSpPr>
          <p:nvPr/>
        </p:nvSpPr>
        <p:spPr bwMode="auto">
          <a:xfrm>
            <a:off x="6248400" y="5715000"/>
            <a:ext cx="3810000" cy="777875"/>
          </a:xfrm>
          <a:prstGeom prst="rect">
            <a:avLst/>
          </a:prstGeom>
          <a:noFill/>
          <a:ln w="9525">
            <a:noFill/>
            <a:miter lim="800000"/>
            <a:headEnd/>
            <a:tailEnd/>
          </a:ln>
          <a:effectLst/>
        </p:spPr>
        <p:txBody>
          <a:bodyPr lIns="101870" tIns="50935" rIns="101870" bIns="50935"/>
          <a:lstStyle/>
          <a:p>
            <a:pPr marL="368300" lvl="1" indent="-368300">
              <a:lnSpc>
                <a:spcPct val="124000"/>
              </a:lnSpc>
              <a:spcBef>
                <a:spcPts val="900"/>
              </a:spcBef>
              <a:buClr>
                <a:srgbClr val="000000"/>
              </a:buClr>
              <a:buSzPct val="100000"/>
            </a:pPr>
            <a:r>
              <a:rPr lang="en-US" sz="2000" i="1" dirty="0" smtClean="0">
                <a:solidFill>
                  <a:schemeClr val="tx1"/>
                </a:solidFill>
                <a:latin typeface="Arial" charset="0"/>
              </a:rPr>
              <a:t>(This picture assumes P ≠ NP.)</a:t>
            </a:r>
            <a:endParaRPr lang="en-US" sz="1600" i="1" dirty="0" smtClean="0">
              <a:solidFill>
                <a:srgbClr val="0000CC"/>
              </a:solidFill>
              <a:latin typeface="Arial"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68275" y="-346075"/>
            <a:ext cx="10310813" cy="1295400"/>
          </a:xfrm>
        </p:spPr>
        <p:txBody>
          <a:bodyPr/>
          <a:lstStyle/>
          <a:p>
            <a:r>
              <a:rPr lang="en-US" sz="4100" smtClean="0">
                <a:solidFill>
                  <a:schemeClr val="accent2"/>
                </a:solidFill>
              </a:rPr>
              <a:t>Matching pennies with a sensitive target</a:t>
            </a:r>
          </a:p>
        </p:txBody>
      </p:sp>
      <p:sp>
        <p:nvSpPr>
          <p:cNvPr id="97283" name="Rectangle 3"/>
          <p:cNvSpPr>
            <a:spLocks noGrp="1" noChangeArrowheads="1"/>
          </p:cNvSpPr>
          <p:nvPr>
            <p:ph type="body" idx="1"/>
          </p:nvPr>
        </p:nvSpPr>
        <p:spPr>
          <a:xfrm>
            <a:off x="0" y="3948113"/>
            <a:ext cx="9723438" cy="4510087"/>
          </a:xfrm>
        </p:spPr>
        <p:txBody>
          <a:bodyPr/>
          <a:lstStyle/>
          <a:p>
            <a:r>
              <a:rPr lang="en-US" sz="2400" smtClean="0"/>
              <a:t>If we play 50% L, 50% R, opponent will attack L</a:t>
            </a:r>
          </a:p>
          <a:p>
            <a:pPr lvl="1"/>
            <a:r>
              <a:rPr lang="en-US" sz="2100" smtClean="0"/>
              <a:t>We get .5*(1) + .5*(-2) = -.5</a:t>
            </a:r>
          </a:p>
          <a:p>
            <a:r>
              <a:rPr lang="en-US" sz="2400" smtClean="0"/>
              <a:t>What if we play 55% L, 45% R?</a:t>
            </a:r>
          </a:p>
          <a:p>
            <a:r>
              <a:rPr lang="en-US" sz="2400" smtClean="0"/>
              <a:t>Opponent has choice between</a:t>
            </a:r>
          </a:p>
          <a:p>
            <a:pPr lvl="1"/>
            <a:r>
              <a:rPr lang="en-US" sz="2100" smtClean="0"/>
              <a:t>L: gives them .55*(-1) + .45*(2) = .35</a:t>
            </a:r>
          </a:p>
          <a:p>
            <a:pPr lvl="1"/>
            <a:r>
              <a:rPr lang="en-US" sz="2100" smtClean="0"/>
              <a:t>R: gives them .55*(1) + .45*(-1) = .1</a:t>
            </a:r>
          </a:p>
          <a:p>
            <a:r>
              <a:rPr lang="en-US" sz="2400" smtClean="0"/>
              <a:t>We get -.35 &gt; -.5</a:t>
            </a:r>
          </a:p>
        </p:txBody>
      </p:sp>
      <p:graphicFrame>
        <p:nvGraphicFramePr>
          <p:cNvPr id="97284"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295" name="Text Box 15"/>
          <p:cNvSpPr txBox="1">
            <a:spLocks noChangeArrowheads="1"/>
          </p:cNvSpPr>
          <p:nvPr/>
        </p:nvSpPr>
        <p:spPr bwMode="auto">
          <a:xfrm>
            <a:off x="2517775" y="2049463"/>
            <a:ext cx="528638" cy="741362"/>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7296" name="Text Box 16"/>
          <p:cNvSpPr txBox="1">
            <a:spLocks noChangeArrowheads="1"/>
          </p:cNvSpPr>
          <p:nvPr/>
        </p:nvSpPr>
        <p:spPr bwMode="auto">
          <a:xfrm>
            <a:off x="2487613" y="308610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7297" name="Text Box 17"/>
          <p:cNvSpPr txBox="1">
            <a:spLocks noChangeArrowheads="1"/>
          </p:cNvSpPr>
          <p:nvPr/>
        </p:nvSpPr>
        <p:spPr bwMode="auto">
          <a:xfrm>
            <a:off x="3719513" y="1174750"/>
            <a:ext cx="528637"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7298" name="Text Box 18"/>
          <p:cNvSpPr txBox="1">
            <a:spLocks noChangeArrowheads="1"/>
          </p:cNvSpPr>
          <p:nvPr/>
        </p:nvSpPr>
        <p:spPr bwMode="auto">
          <a:xfrm>
            <a:off x="5421313" y="117475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7299"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7300"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68275" y="-346075"/>
            <a:ext cx="10310813" cy="1295400"/>
          </a:xfrm>
        </p:spPr>
        <p:txBody>
          <a:bodyPr/>
          <a:lstStyle/>
          <a:p>
            <a:r>
              <a:rPr lang="en-US" sz="4100" smtClean="0">
                <a:solidFill>
                  <a:schemeClr val="accent2"/>
                </a:solidFill>
              </a:rPr>
              <a:t>Matching pennies with a sensitive target</a:t>
            </a:r>
          </a:p>
        </p:txBody>
      </p:sp>
      <p:sp>
        <p:nvSpPr>
          <p:cNvPr id="98307" name="Rectangle 3"/>
          <p:cNvSpPr>
            <a:spLocks noGrp="1" noChangeArrowheads="1"/>
          </p:cNvSpPr>
          <p:nvPr>
            <p:ph type="body" idx="1"/>
          </p:nvPr>
        </p:nvSpPr>
        <p:spPr>
          <a:xfrm>
            <a:off x="0" y="3962400"/>
            <a:ext cx="9723438" cy="4510088"/>
          </a:xfrm>
        </p:spPr>
        <p:txBody>
          <a:bodyPr/>
          <a:lstStyle/>
          <a:p>
            <a:r>
              <a:rPr lang="en-US" sz="2400" smtClean="0"/>
              <a:t>What if we play 60% L, 40% R?</a:t>
            </a:r>
          </a:p>
          <a:p>
            <a:r>
              <a:rPr lang="en-US" sz="2400" smtClean="0"/>
              <a:t>Opponent has choice between</a:t>
            </a:r>
          </a:p>
          <a:p>
            <a:pPr lvl="1"/>
            <a:r>
              <a:rPr lang="en-US" sz="2100" smtClean="0"/>
              <a:t>L: gives them .6*(-1) + .4*(2) = .2</a:t>
            </a:r>
          </a:p>
          <a:p>
            <a:pPr lvl="1"/>
            <a:r>
              <a:rPr lang="en-US" sz="2100" smtClean="0"/>
              <a:t>R: gives them .6*(1) + .4*(-1) = .2</a:t>
            </a:r>
          </a:p>
          <a:p>
            <a:r>
              <a:rPr lang="en-US" sz="2400" smtClean="0"/>
              <a:t>We get -.2 either way</a:t>
            </a:r>
          </a:p>
          <a:p>
            <a:r>
              <a:rPr lang="en-US" sz="2400" smtClean="0"/>
              <a:t>This is the </a:t>
            </a:r>
            <a:r>
              <a:rPr lang="en-US" sz="2400" smtClean="0">
                <a:solidFill>
                  <a:srgbClr val="008000"/>
                </a:solidFill>
              </a:rPr>
              <a:t>maximin</a:t>
            </a:r>
            <a:r>
              <a:rPr lang="en-US" sz="2400" smtClean="0"/>
              <a:t> strategy</a:t>
            </a:r>
          </a:p>
          <a:p>
            <a:pPr lvl="1"/>
            <a:r>
              <a:rPr lang="en-US" sz="2100" smtClean="0"/>
              <a:t>Maximizes our minimum utility</a:t>
            </a:r>
          </a:p>
        </p:txBody>
      </p:sp>
      <p:graphicFrame>
        <p:nvGraphicFramePr>
          <p:cNvPr id="98308"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19" name="Text Box 15"/>
          <p:cNvSpPr txBox="1">
            <a:spLocks noChangeArrowheads="1"/>
          </p:cNvSpPr>
          <p:nvPr/>
        </p:nvSpPr>
        <p:spPr bwMode="auto">
          <a:xfrm>
            <a:off x="2517775" y="2049463"/>
            <a:ext cx="528638" cy="741362"/>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8320" name="Text Box 16"/>
          <p:cNvSpPr txBox="1">
            <a:spLocks noChangeArrowheads="1"/>
          </p:cNvSpPr>
          <p:nvPr/>
        </p:nvSpPr>
        <p:spPr bwMode="auto">
          <a:xfrm>
            <a:off x="2487613" y="308610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8321" name="Text Box 17"/>
          <p:cNvSpPr txBox="1">
            <a:spLocks noChangeArrowheads="1"/>
          </p:cNvSpPr>
          <p:nvPr/>
        </p:nvSpPr>
        <p:spPr bwMode="auto">
          <a:xfrm>
            <a:off x="3719513" y="1174750"/>
            <a:ext cx="528637"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8322" name="Text Box 18"/>
          <p:cNvSpPr txBox="1">
            <a:spLocks noChangeArrowheads="1"/>
          </p:cNvSpPr>
          <p:nvPr/>
        </p:nvSpPr>
        <p:spPr bwMode="auto">
          <a:xfrm>
            <a:off x="5421313" y="117475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8323"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8324"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68275" y="-346075"/>
            <a:ext cx="10310813" cy="1295400"/>
          </a:xfrm>
        </p:spPr>
        <p:txBody>
          <a:bodyPr/>
          <a:lstStyle/>
          <a:p>
            <a:r>
              <a:rPr lang="en-US" smtClean="0">
                <a:solidFill>
                  <a:schemeClr val="accent2"/>
                </a:solidFill>
              </a:rPr>
              <a:t>Let’s change roles</a:t>
            </a:r>
          </a:p>
        </p:txBody>
      </p:sp>
      <p:sp>
        <p:nvSpPr>
          <p:cNvPr id="99331" name="Rectangle 3"/>
          <p:cNvSpPr>
            <a:spLocks noGrp="1" noChangeArrowheads="1"/>
          </p:cNvSpPr>
          <p:nvPr>
            <p:ph type="body" idx="1"/>
          </p:nvPr>
        </p:nvSpPr>
        <p:spPr>
          <a:xfrm>
            <a:off x="0" y="3867150"/>
            <a:ext cx="10058400" cy="4510088"/>
          </a:xfrm>
        </p:spPr>
        <p:txBody>
          <a:bodyPr/>
          <a:lstStyle/>
          <a:p>
            <a:r>
              <a:rPr lang="en-US" sz="2400" smtClean="0"/>
              <a:t>Suppose </a:t>
            </a:r>
            <a:r>
              <a:rPr lang="en-US" sz="2400" b="1" smtClean="0"/>
              <a:t>we</a:t>
            </a:r>
            <a:r>
              <a:rPr lang="en-US" sz="2400" smtClean="0"/>
              <a:t> know </a:t>
            </a:r>
            <a:r>
              <a:rPr lang="en-US" sz="2400" b="1" smtClean="0"/>
              <a:t>their</a:t>
            </a:r>
            <a:r>
              <a:rPr lang="en-US" sz="2400" smtClean="0"/>
              <a:t> strategy</a:t>
            </a:r>
          </a:p>
          <a:p>
            <a:r>
              <a:rPr lang="en-US" sz="2400" smtClean="0"/>
              <a:t>If they play 50% L, 50% R, </a:t>
            </a:r>
          </a:p>
          <a:p>
            <a:pPr lvl="1"/>
            <a:r>
              <a:rPr lang="en-US" sz="2100" smtClean="0"/>
              <a:t>We play L, we get .5*(1)+.5*(-1) = 0</a:t>
            </a:r>
          </a:p>
          <a:p>
            <a:r>
              <a:rPr lang="en-US" sz="2400" smtClean="0"/>
              <a:t>If they play 40% L, 60% R,</a:t>
            </a:r>
          </a:p>
          <a:p>
            <a:pPr lvl="1"/>
            <a:r>
              <a:rPr lang="en-US" sz="2100" smtClean="0"/>
              <a:t>If we play L, we get .4*(1)+.6*(-1) = -.2</a:t>
            </a:r>
          </a:p>
          <a:p>
            <a:pPr lvl="1"/>
            <a:r>
              <a:rPr lang="en-US" sz="2100" smtClean="0"/>
              <a:t>If we play R, we get .4*(-2)+.6*(1) = -.2</a:t>
            </a:r>
          </a:p>
          <a:p>
            <a:r>
              <a:rPr lang="en-US" sz="2400" smtClean="0"/>
              <a:t>This is the </a:t>
            </a:r>
            <a:r>
              <a:rPr lang="en-US" sz="2400" smtClean="0">
                <a:solidFill>
                  <a:srgbClr val="008000"/>
                </a:solidFill>
              </a:rPr>
              <a:t>minimax</a:t>
            </a:r>
            <a:r>
              <a:rPr lang="en-US" sz="2400" smtClean="0"/>
              <a:t> strategy</a:t>
            </a:r>
          </a:p>
          <a:p>
            <a:endParaRPr lang="en-US" sz="2400" smtClean="0"/>
          </a:p>
          <a:p>
            <a:endParaRPr lang="en-US" sz="2400" smtClean="0"/>
          </a:p>
        </p:txBody>
      </p:sp>
      <p:graphicFrame>
        <p:nvGraphicFramePr>
          <p:cNvPr id="99332"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43" name="Text Box 15"/>
          <p:cNvSpPr txBox="1">
            <a:spLocks noChangeArrowheads="1"/>
          </p:cNvSpPr>
          <p:nvPr/>
        </p:nvSpPr>
        <p:spPr bwMode="auto">
          <a:xfrm>
            <a:off x="2517775" y="2049463"/>
            <a:ext cx="528638" cy="741362"/>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9344" name="Text Box 16"/>
          <p:cNvSpPr txBox="1">
            <a:spLocks noChangeArrowheads="1"/>
          </p:cNvSpPr>
          <p:nvPr/>
        </p:nvSpPr>
        <p:spPr bwMode="auto">
          <a:xfrm>
            <a:off x="2487613" y="308610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9345" name="Text Box 17"/>
          <p:cNvSpPr txBox="1">
            <a:spLocks noChangeArrowheads="1"/>
          </p:cNvSpPr>
          <p:nvPr/>
        </p:nvSpPr>
        <p:spPr bwMode="auto">
          <a:xfrm>
            <a:off x="3719513" y="1174750"/>
            <a:ext cx="528637"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9346" name="Text Box 18"/>
          <p:cNvSpPr txBox="1">
            <a:spLocks noChangeArrowheads="1"/>
          </p:cNvSpPr>
          <p:nvPr/>
        </p:nvSpPr>
        <p:spPr bwMode="auto">
          <a:xfrm>
            <a:off x="5421313" y="117475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9347"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9348"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
        <p:nvSpPr>
          <p:cNvPr id="99349" name="Text Box 21"/>
          <p:cNvSpPr txBox="1">
            <a:spLocks noChangeArrowheads="1"/>
          </p:cNvSpPr>
          <p:nvPr/>
        </p:nvSpPr>
        <p:spPr bwMode="auto">
          <a:xfrm>
            <a:off x="6370638" y="4491038"/>
            <a:ext cx="3962400" cy="1485900"/>
          </a:xfrm>
          <a:prstGeom prst="rect">
            <a:avLst/>
          </a:prstGeom>
          <a:noFill/>
          <a:ln w="38100" algn="ctr">
            <a:noFill/>
            <a:miter lim="800000"/>
            <a:headEnd/>
            <a:tailEnd/>
          </a:ln>
          <a:effectLst/>
        </p:spPr>
        <p:txBody>
          <a:bodyPr lIns="101882" tIns="50941" rIns="101882" bIns="50941">
            <a:spAutoFit/>
          </a:bodyPr>
          <a:lstStyle/>
          <a:p>
            <a:pPr algn="ctr" defTabSz="509588"/>
            <a:r>
              <a:rPr lang="en-US" sz="2200">
                <a:solidFill>
                  <a:schemeClr val="accent2"/>
                </a:solidFill>
                <a:latin typeface="Arial" charset="0"/>
              </a:rPr>
              <a:t>von Neumann’s minimax theorem [1927]</a:t>
            </a:r>
            <a:r>
              <a:rPr lang="en-US" sz="2200">
                <a:solidFill>
                  <a:schemeClr val="tx1"/>
                </a:solidFill>
                <a:latin typeface="Arial" charset="0"/>
              </a:rPr>
              <a:t>: maximin value = minimax value</a:t>
            </a:r>
          </a:p>
          <a:p>
            <a:pPr algn="ctr" defTabSz="509588"/>
            <a:r>
              <a:rPr lang="en-US" sz="2200">
                <a:solidFill>
                  <a:schemeClr val="tx1"/>
                </a:solidFill>
                <a:latin typeface="Arial" charset="0"/>
              </a:rPr>
              <a:t>(~LP duality)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19100" y="-76201"/>
            <a:ext cx="9051925" cy="1295401"/>
          </a:xfrm>
        </p:spPr>
        <p:txBody>
          <a:bodyPr/>
          <a:lstStyle/>
          <a:p>
            <a:r>
              <a:rPr lang="en-US" dirty="0" smtClean="0">
                <a:solidFill>
                  <a:schemeClr val="accent2"/>
                </a:solidFill>
              </a:rPr>
              <a:t>Security example</a:t>
            </a:r>
          </a:p>
        </p:txBody>
      </p:sp>
      <p:sp>
        <p:nvSpPr>
          <p:cNvPr id="92163" name="Line 3"/>
          <p:cNvSpPr>
            <a:spLocks noChangeShapeType="1"/>
          </p:cNvSpPr>
          <p:nvPr/>
        </p:nvSpPr>
        <p:spPr bwMode="auto">
          <a:xfrm flipV="1">
            <a:off x="4275138" y="6853237"/>
            <a:ext cx="419100" cy="690563"/>
          </a:xfrm>
          <a:prstGeom prst="line">
            <a:avLst/>
          </a:prstGeom>
          <a:noFill/>
          <a:ln w="9525">
            <a:solidFill>
              <a:schemeClr val="tx1"/>
            </a:solidFill>
            <a:round/>
            <a:headEnd/>
            <a:tailEnd/>
          </a:ln>
          <a:effectLst/>
        </p:spPr>
        <p:txBody>
          <a:bodyPr/>
          <a:lstStyle/>
          <a:p>
            <a:endParaRPr lang="en-US"/>
          </a:p>
        </p:txBody>
      </p:sp>
      <p:sp>
        <p:nvSpPr>
          <p:cNvPr id="92164" name="Line 4"/>
          <p:cNvSpPr>
            <a:spLocks noChangeShapeType="1"/>
          </p:cNvSpPr>
          <p:nvPr/>
        </p:nvSpPr>
        <p:spPr bwMode="auto">
          <a:xfrm>
            <a:off x="4694238" y="6853237"/>
            <a:ext cx="334962" cy="690563"/>
          </a:xfrm>
          <a:prstGeom prst="line">
            <a:avLst/>
          </a:prstGeom>
          <a:noFill/>
          <a:ln w="9525">
            <a:solidFill>
              <a:schemeClr val="tx1"/>
            </a:solidFill>
            <a:round/>
            <a:headEnd/>
            <a:tailEnd/>
          </a:ln>
          <a:effectLst/>
        </p:spPr>
        <p:txBody>
          <a:bodyPr/>
          <a:lstStyle/>
          <a:p>
            <a:endParaRPr lang="en-US"/>
          </a:p>
        </p:txBody>
      </p:sp>
      <p:sp>
        <p:nvSpPr>
          <p:cNvPr id="92165" name="Oval 5"/>
          <p:cNvSpPr>
            <a:spLocks noChangeArrowheads="1"/>
          </p:cNvSpPr>
          <p:nvPr/>
        </p:nvSpPr>
        <p:spPr bwMode="auto">
          <a:xfrm>
            <a:off x="4443413" y="5729287"/>
            <a:ext cx="503237" cy="11239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166" name="Oval 6"/>
          <p:cNvSpPr>
            <a:spLocks noChangeArrowheads="1"/>
          </p:cNvSpPr>
          <p:nvPr/>
        </p:nvSpPr>
        <p:spPr bwMode="auto">
          <a:xfrm>
            <a:off x="4527550" y="5211762"/>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67" name="Line 7"/>
          <p:cNvSpPr>
            <a:spLocks noChangeShapeType="1"/>
          </p:cNvSpPr>
          <p:nvPr/>
        </p:nvSpPr>
        <p:spPr bwMode="auto">
          <a:xfrm flipH="1">
            <a:off x="4191000" y="6075362"/>
            <a:ext cx="252413" cy="258763"/>
          </a:xfrm>
          <a:prstGeom prst="line">
            <a:avLst/>
          </a:prstGeom>
          <a:noFill/>
          <a:ln w="9525">
            <a:solidFill>
              <a:schemeClr val="tx1"/>
            </a:solidFill>
            <a:round/>
            <a:headEnd/>
            <a:tailEnd/>
          </a:ln>
          <a:effectLst/>
        </p:spPr>
        <p:txBody>
          <a:bodyPr/>
          <a:lstStyle/>
          <a:p>
            <a:endParaRPr lang="en-US"/>
          </a:p>
        </p:txBody>
      </p:sp>
      <p:sp>
        <p:nvSpPr>
          <p:cNvPr id="92168" name="Line 8"/>
          <p:cNvSpPr>
            <a:spLocks noChangeShapeType="1"/>
          </p:cNvSpPr>
          <p:nvPr/>
        </p:nvSpPr>
        <p:spPr bwMode="auto">
          <a:xfrm>
            <a:off x="4946650" y="6075362"/>
            <a:ext cx="334963" cy="346075"/>
          </a:xfrm>
          <a:prstGeom prst="line">
            <a:avLst/>
          </a:prstGeom>
          <a:noFill/>
          <a:ln w="9525">
            <a:solidFill>
              <a:schemeClr val="tx1"/>
            </a:solidFill>
            <a:round/>
            <a:headEnd/>
            <a:tailEnd/>
          </a:ln>
          <a:effectLst/>
        </p:spPr>
        <p:txBody>
          <a:bodyPr/>
          <a:lstStyle/>
          <a:p>
            <a:endParaRPr lang="en-US"/>
          </a:p>
        </p:txBody>
      </p:sp>
      <p:sp>
        <p:nvSpPr>
          <p:cNvPr id="92234" name="Line 74"/>
          <p:cNvSpPr>
            <a:spLocks noChangeShapeType="1"/>
          </p:cNvSpPr>
          <p:nvPr/>
        </p:nvSpPr>
        <p:spPr bwMode="auto">
          <a:xfrm>
            <a:off x="5197475" y="3671888"/>
            <a:ext cx="754062" cy="0"/>
          </a:xfrm>
          <a:prstGeom prst="line">
            <a:avLst/>
          </a:prstGeom>
          <a:noFill/>
          <a:ln w="50800">
            <a:solidFill>
              <a:schemeClr val="tx1"/>
            </a:solidFill>
            <a:round/>
            <a:headEnd/>
            <a:tailEnd type="triangle" w="med" len="med"/>
          </a:ln>
          <a:effectLst/>
        </p:spPr>
        <p:txBody>
          <a:bodyPr/>
          <a:lstStyle/>
          <a:p>
            <a:endParaRPr lang="en-US" sz="3200"/>
          </a:p>
        </p:txBody>
      </p:sp>
      <p:sp>
        <p:nvSpPr>
          <p:cNvPr id="92235" name="Line 75"/>
          <p:cNvSpPr>
            <a:spLocks noChangeShapeType="1"/>
          </p:cNvSpPr>
          <p:nvPr/>
        </p:nvSpPr>
        <p:spPr bwMode="auto">
          <a:xfrm flipV="1">
            <a:off x="5486400" y="5105399"/>
            <a:ext cx="838200" cy="625475"/>
          </a:xfrm>
          <a:prstGeom prst="line">
            <a:avLst/>
          </a:prstGeom>
          <a:noFill/>
          <a:ln w="50800">
            <a:solidFill>
              <a:schemeClr val="tx1"/>
            </a:solidFill>
            <a:round/>
            <a:headEnd/>
            <a:tailEnd type="triangle" w="med" len="med"/>
          </a:ln>
          <a:effectLst/>
        </p:spPr>
        <p:txBody>
          <a:bodyPr/>
          <a:lstStyle/>
          <a:p>
            <a:endParaRPr lang="en-US" sz="3200"/>
          </a:p>
        </p:txBody>
      </p:sp>
      <p:sp>
        <p:nvSpPr>
          <p:cNvPr id="92236" name="Text Box 76"/>
          <p:cNvSpPr txBox="1">
            <a:spLocks noChangeArrowheads="1"/>
          </p:cNvSpPr>
          <p:nvPr/>
        </p:nvSpPr>
        <p:spPr bwMode="auto">
          <a:xfrm>
            <a:off x="5105400" y="3657236"/>
            <a:ext cx="1165953" cy="533764"/>
          </a:xfrm>
          <a:prstGeom prst="rect">
            <a:avLst/>
          </a:prstGeom>
          <a:noFill/>
          <a:ln w="50800">
            <a:noFill/>
            <a:miter lim="800000"/>
            <a:headEnd/>
            <a:tailEnd/>
          </a:ln>
          <a:effectLst/>
        </p:spPr>
        <p:txBody>
          <a:bodyPr wrap="none" lIns="101882" tIns="50941" rIns="101882" bIns="50941">
            <a:spAutoFit/>
          </a:bodyPr>
          <a:lstStyle/>
          <a:p>
            <a:pPr defTabSz="509588"/>
            <a:r>
              <a:rPr lang="en-US" sz="2800" i="1">
                <a:solidFill>
                  <a:schemeClr val="tx1"/>
                </a:solidFill>
                <a:latin typeface="Arial" charset="0"/>
              </a:rPr>
              <a:t>action</a:t>
            </a:r>
          </a:p>
        </p:txBody>
      </p:sp>
      <p:sp>
        <p:nvSpPr>
          <p:cNvPr id="92237" name="Text Box 77"/>
          <p:cNvSpPr txBox="1">
            <a:spLocks noChangeArrowheads="1"/>
          </p:cNvSpPr>
          <p:nvPr/>
        </p:nvSpPr>
        <p:spPr bwMode="auto">
          <a:xfrm>
            <a:off x="5692047" y="5410200"/>
            <a:ext cx="1165953" cy="533764"/>
          </a:xfrm>
          <a:prstGeom prst="rect">
            <a:avLst/>
          </a:prstGeom>
          <a:noFill/>
          <a:ln w="50800">
            <a:noFill/>
            <a:miter lim="800000"/>
            <a:headEnd/>
            <a:tailEnd/>
          </a:ln>
          <a:effectLst/>
        </p:spPr>
        <p:txBody>
          <a:bodyPr wrap="none" lIns="101882" tIns="50941" rIns="101882" bIns="50941">
            <a:spAutoFit/>
          </a:bodyPr>
          <a:lstStyle/>
          <a:p>
            <a:pPr defTabSz="509588"/>
            <a:r>
              <a:rPr lang="en-US" sz="2800" i="1">
                <a:solidFill>
                  <a:schemeClr val="tx1"/>
                </a:solidFill>
                <a:latin typeface="Arial" charset="0"/>
              </a:rPr>
              <a:t>action</a:t>
            </a:r>
          </a:p>
        </p:txBody>
      </p:sp>
      <p:pic>
        <p:nvPicPr>
          <p:cNvPr id="15363" name="Picture 3" descr="C:\Users\vince\AppData\Local\Microsoft\Windows\Temporary Internet Files\Content.IE5\33NG8BYQ\MC900352460[1].wmf"/>
          <p:cNvPicPr>
            <a:picLocks noChangeAspect="1" noChangeArrowheads="1"/>
          </p:cNvPicPr>
          <p:nvPr/>
        </p:nvPicPr>
        <p:blipFill>
          <a:blip r:embed="rId2" cstate="print"/>
          <a:srcRect/>
          <a:stretch>
            <a:fillRect/>
          </a:stretch>
        </p:blipFill>
        <p:spPr bwMode="auto">
          <a:xfrm flipH="1">
            <a:off x="2895600" y="5543152"/>
            <a:ext cx="1428184" cy="1069649"/>
          </a:xfrm>
          <a:prstGeom prst="rect">
            <a:avLst/>
          </a:prstGeom>
          <a:noFill/>
        </p:spPr>
      </p:pic>
      <p:pic>
        <p:nvPicPr>
          <p:cNvPr id="30" name="Picture 29" descr="Barcelona-BCN-Terminal2A.jpg"/>
          <p:cNvPicPr>
            <a:picLocks noChangeAspect="1"/>
          </p:cNvPicPr>
          <p:nvPr/>
        </p:nvPicPr>
        <p:blipFill>
          <a:blip r:embed="rId3" cstate="print"/>
          <a:stretch>
            <a:fillRect/>
          </a:stretch>
        </p:blipFill>
        <p:spPr>
          <a:xfrm>
            <a:off x="457200" y="2743200"/>
            <a:ext cx="2745600" cy="2132743"/>
          </a:xfrm>
          <a:prstGeom prst="rect">
            <a:avLst/>
          </a:prstGeom>
        </p:spPr>
      </p:pic>
      <p:pic>
        <p:nvPicPr>
          <p:cNvPr id="31" name="Picture 30" descr="Barcelona-BCN-Terminal2B.jpg"/>
          <p:cNvPicPr>
            <a:picLocks noChangeAspect="1"/>
          </p:cNvPicPr>
          <p:nvPr/>
        </p:nvPicPr>
        <p:blipFill>
          <a:blip r:embed="rId4" cstate="print"/>
          <a:stretch>
            <a:fillRect/>
          </a:stretch>
        </p:blipFill>
        <p:spPr>
          <a:xfrm>
            <a:off x="6629400" y="2819400"/>
            <a:ext cx="2745600" cy="2132743"/>
          </a:xfrm>
          <a:prstGeom prst="rect">
            <a:avLst/>
          </a:prstGeom>
        </p:spPr>
      </p:pic>
      <p:sp>
        <p:nvSpPr>
          <p:cNvPr id="32" name="TextBox 31"/>
          <p:cNvSpPr txBox="1"/>
          <p:nvPr/>
        </p:nvSpPr>
        <p:spPr>
          <a:xfrm>
            <a:off x="685800" y="2057400"/>
            <a:ext cx="2036135" cy="584775"/>
          </a:xfrm>
          <a:prstGeom prst="rect">
            <a:avLst/>
          </a:prstGeom>
          <a:noFill/>
        </p:spPr>
        <p:txBody>
          <a:bodyPr wrap="none" rtlCol="0">
            <a:spAutoFit/>
          </a:bodyPr>
          <a:lstStyle/>
          <a:p>
            <a:r>
              <a:rPr lang="en-US" sz="3200" dirty="0" smtClean="0">
                <a:solidFill>
                  <a:schemeClr val="tx1"/>
                </a:solidFill>
              </a:rPr>
              <a:t>Terminal A</a:t>
            </a:r>
            <a:endParaRPr lang="en-US" sz="3200" dirty="0">
              <a:solidFill>
                <a:schemeClr val="tx1"/>
              </a:solidFill>
            </a:endParaRPr>
          </a:p>
        </p:txBody>
      </p:sp>
      <p:sp>
        <p:nvSpPr>
          <p:cNvPr id="25" name="Line 10"/>
          <p:cNvSpPr>
            <a:spLocks noChangeShapeType="1"/>
          </p:cNvSpPr>
          <p:nvPr/>
        </p:nvSpPr>
        <p:spPr bwMode="auto">
          <a:xfrm flipV="1">
            <a:off x="4327525" y="3651250"/>
            <a:ext cx="419100" cy="692150"/>
          </a:xfrm>
          <a:prstGeom prst="line">
            <a:avLst/>
          </a:prstGeom>
          <a:noFill/>
          <a:ln w="9525">
            <a:solidFill>
              <a:schemeClr val="tx1"/>
            </a:solidFill>
            <a:round/>
            <a:headEnd/>
            <a:tailEnd/>
          </a:ln>
          <a:effectLst/>
        </p:spPr>
        <p:txBody>
          <a:bodyPr/>
          <a:lstStyle/>
          <a:p>
            <a:endParaRPr lang="en-US"/>
          </a:p>
        </p:txBody>
      </p:sp>
      <p:sp>
        <p:nvSpPr>
          <p:cNvPr id="26" name="Line 11"/>
          <p:cNvSpPr>
            <a:spLocks noChangeShapeType="1"/>
          </p:cNvSpPr>
          <p:nvPr/>
        </p:nvSpPr>
        <p:spPr bwMode="auto">
          <a:xfrm>
            <a:off x="4746625" y="3651250"/>
            <a:ext cx="334963" cy="692150"/>
          </a:xfrm>
          <a:prstGeom prst="line">
            <a:avLst/>
          </a:prstGeom>
          <a:noFill/>
          <a:ln w="9525">
            <a:solidFill>
              <a:schemeClr val="tx1"/>
            </a:solidFill>
            <a:round/>
            <a:headEnd/>
            <a:tailEnd/>
          </a:ln>
          <a:effectLst/>
        </p:spPr>
        <p:txBody>
          <a:bodyPr/>
          <a:lstStyle/>
          <a:p>
            <a:endParaRPr lang="en-US"/>
          </a:p>
        </p:txBody>
      </p:sp>
      <p:sp>
        <p:nvSpPr>
          <p:cNvPr id="27" name="Oval 12"/>
          <p:cNvSpPr>
            <a:spLocks noChangeArrowheads="1"/>
          </p:cNvSpPr>
          <p:nvPr/>
        </p:nvSpPr>
        <p:spPr bwMode="auto">
          <a:xfrm>
            <a:off x="4495800" y="2528888"/>
            <a:ext cx="501650"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28" name="Oval 13"/>
          <p:cNvSpPr>
            <a:spLocks noChangeArrowheads="1"/>
          </p:cNvSpPr>
          <p:nvPr/>
        </p:nvSpPr>
        <p:spPr bwMode="auto">
          <a:xfrm>
            <a:off x="4578350" y="2011363"/>
            <a:ext cx="336550"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29" name="Line 14"/>
          <p:cNvSpPr>
            <a:spLocks noChangeShapeType="1"/>
          </p:cNvSpPr>
          <p:nvPr/>
        </p:nvSpPr>
        <p:spPr bwMode="auto">
          <a:xfrm flipH="1">
            <a:off x="4243388" y="2874963"/>
            <a:ext cx="252412" cy="258762"/>
          </a:xfrm>
          <a:prstGeom prst="line">
            <a:avLst/>
          </a:prstGeom>
          <a:noFill/>
          <a:ln w="9525">
            <a:solidFill>
              <a:schemeClr val="tx1"/>
            </a:solidFill>
            <a:round/>
            <a:headEnd/>
            <a:tailEnd/>
          </a:ln>
          <a:effectLst/>
        </p:spPr>
        <p:txBody>
          <a:bodyPr/>
          <a:lstStyle/>
          <a:p>
            <a:endParaRPr lang="en-US"/>
          </a:p>
        </p:txBody>
      </p:sp>
      <p:sp>
        <p:nvSpPr>
          <p:cNvPr id="34" name="Line 15"/>
          <p:cNvSpPr>
            <a:spLocks noChangeShapeType="1"/>
          </p:cNvSpPr>
          <p:nvPr/>
        </p:nvSpPr>
        <p:spPr bwMode="auto">
          <a:xfrm>
            <a:off x="4997450" y="2874963"/>
            <a:ext cx="336550" cy="344487"/>
          </a:xfrm>
          <a:prstGeom prst="line">
            <a:avLst/>
          </a:prstGeom>
          <a:noFill/>
          <a:ln w="9525">
            <a:solidFill>
              <a:schemeClr val="tx1"/>
            </a:solidFill>
            <a:round/>
            <a:headEnd/>
            <a:tailEnd/>
          </a:ln>
          <a:effectLst/>
        </p:spPr>
        <p:txBody>
          <a:bodyPr/>
          <a:lstStyle/>
          <a:p>
            <a:endParaRPr lang="en-US"/>
          </a:p>
        </p:txBody>
      </p:sp>
      <p:pic>
        <p:nvPicPr>
          <p:cNvPr id="35" name="Picture 3" descr="C:\Users\vince\AppData\Local\Microsoft\Windows\Temporary Internet Files\Content.IE5\33NG8BYQ\MC900239173[1].wmf"/>
          <p:cNvPicPr>
            <a:picLocks noChangeAspect="1" noChangeArrowheads="1"/>
          </p:cNvPicPr>
          <p:nvPr/>
        </p:nvPicPr>
        <p:blipFill>
          <a:blip r:embed="rId5" cstate="print"/>
          <a:srcRect/>
          <a:stretch>
            <a:fillRect/>
          </a:stretch>
        </p:blipFill>
        <p:spPr bwMode="auto">
          <a:xfrm>
            <a:off x="4395788" y="1752600"/>
            <a:ext cx="746731" cy="381000"/>
          </a:xfrm>
          <a:prstGeom prst="rect">
            <a:avLst/>
          </a:prstGeom>
          <a:noFill/>
        </p:spPr>
      </p:pic>
      <p:sp>
        <p:nvSpPr>
          <p:cNvPr id="36" name="TextBox 35"/>
          <p:cNvSpPr txBox="1"/>
          <p:nvPr/>
        </p:nvSpPr>
        <p:spPr>
          <a:xfrm>
            <a:off x="7010400" y="2057400"/>
            <a:ext cx="2036135" cy="584775"/>
          </a:xfrm>
          <a:prstGeom prst="rect">
            <a:avLst/>
          </a:prstGeom>
          <a:noFill/>
        </p:spPr>
        <p:txBody>
          <a:bodyPr wrap="none" rtlCol="0">
            <a:spAutoFit/>
          </a:bodyPr>
          <a:lstStyle/>
          <a:p>
            <a:r>
              <a:rPr lang="en-US" sz="3200" dirty="0" smtClean="0">
                <a:solidFill>
                  <a:schemeClr val="tx1"/>
                </a:solidFill>
              </a:rPr>
              <a:t>Terminal B</a:t>
            </a:r>
            <a:endParaRPr lang="en-US" sz="3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4" grpId="0" animBg="1"/>
      <p:bldP spid="92235" grpId="0" animBg="1"/>
      <p:bldP spid="92236" grpId="0"/>
      <p:bldP spid="92237"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304800"/>
            <a:ext cx="10287000" cy="1122680"/>
          </a:xfrm>
        </p:spPr>
        <p:txBody>
          <a:bodyPr/>
          <a:lstStyle/>
          <a:p>
            <a:pPr eaLnBrk="1" hangingPunct="1"/>
            <a:r>
              <a:rPr lang="en-US" sz="3600" dirty="0" smtClean="0">
                <a:solidFill>
                  <a:srgbClr val="0000CC"/>
                </a:solidFill>
              </a:rPr>
              <a:t>Correlated equilibrium as </a:t>
            </a:r>
            <a:r>
              <a:rPr lang="en-US" sz="3600" dirty="0" err="1" smtClean="0">
                <a:solidFill>
                  <a:srgbClr val="0000CC"/>
                </a:solidFill>
              </a:rPr>
              <a:t>Bayes</a:t>
            </a:r>
            <a:r>
              <a:rPr lang="en-US" sz="3600" dirty="0" smtClean="0">
                <a:solidFill>
                  <a:srgbClr val="0000CC"/>
                </a:solidFill>
              </a:rPr>
              <a:t>-Nash equilibrium</a:t>
            </a:r>
            <a:endParaRPr lang="en-US" sz="2000" dirty="0" smtClean="0">
              <a:solidFill>
                <a:srgbClr val="0000CC"/>
              </a:solidFill>
            </a:endParaRPr>
          </a:p>
        </p:txBody>
      </p:sp>
      <p:graphicFrame>
        <p:nvGraphicFramePr>
          <p:cNvPr id="316420" name="Group 4"/>
          <p:cNvGraphicFramePr>
            <a:graphicFrameLocks noGrp="1"/>
          </p:cNvGraphicFramePr>
          <p:nvPr/>
        </p:nvGraphicFramePr>
        <p:xfrm>
          <a:off x="4191000" y="1295401"/>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 name="Group 4"/>
          <p:cNvGraphicFramePr>
            <a:graphicFrameLocks noGrp="1"/>
          </p:cNvGraphicFramePr>
          <p:nvPr/>
        </p:nvGraphicFramePr>
        <p:xfrm>
          <a:off x="7162800" y="12954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 name="Group 4"/>
          <p:cNvGraphicFramePr>
            <a:graphicFrameLocks noGrp="1"/>
          </p:cNvGraphicFramePr>
          <p:nvPr/>
        </p:nvGraphicFramePr>
        <p:xfrm>
          <a:off x="1219200" y="12954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 name="Group 4"/>
          <p:cNvGraphicFramePr>
            <a:graphicFrameLocks noGrp="1"/>
          </p:cNvGraphicFramePr>
          <p:nvPr/>
        </p:nvGraphicFramePr>
        <p:xfrm>
          <a:off x="4191000" y="3429001"/>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 name="Group 4"/>
          <p:cNvGraphicFramePr>
            <a:graphicFrameLocks noGrp="1"/>
          </p:cNvGraphicFramePr>
          <p:nvPr/>
        </p:nvGraphicFramePr>
        <p:xfrm>
          <a:off x="7162800" y="34290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 name="Group 4"/>
          <p:cNvGraphicFramePr>
            <a:graphicFrameLocks noGrp="1"/>
          </p:cNvGraphicFramePr>
          <p:nvPr/>
        </p:nvGraphicFramePr>
        <p:xfrm>
          <a:off x="1219200" y="34290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 name="Group 4"/>
          <p:cNvGraphicFramePr>
            <a:graphicFrameLocks noGrp="1"/>
          </p:cNvGraphicFramePr>
          <p:nvPr/>
        </p:nvGraphicFramePr>
        <p:xfrm>
          <a:off x="4191000" y="5562601"/>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5" name="Group 4"/>
          <p:cNvGraphicFramePr>
            <a:graphicFrameLocks noGrp="1"/>
          </p:cNvGraphicFramePr>
          <p:nvPr/>
        </p:nvGraphicFramePr>
        <p:xfrm>
          <a:off x="7162800" y="55626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 name="Group 4"/>
          <p:cNvGraphicFramePr>
            <a:graphicFrameLocks noGrp="1"/>
          </p:cNvGraphicFramePr>
          <p:nvPr/>
        </p:nvGraphicFramePr>
        <p:xfrm>
          <a:off x="1219200" y="55626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Text Box 16"/>
          <p:cNvSpPr txBox="1">
            <a:spLocks noChangeArrowheads="1"/>
          </p:cNvSpPr>
          <p:nvPr/>
        </p:nvSpPr>
        <p:spPr bwMode="auto">
          <a:xfrm>
            <a:off x="2133600" y="53340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2</a:t>
            </a:r>
            <a:r>
              <a:rPr lang="en-US" sz="3600" dirty="0" smtClean="0">
                <a:solidFill>
                  <a:schemeClr val="tx1"/>
                </a:solidFill>
              </a:rPr>
              <a:t>=1</a:t>
            </a:r>
            <a:endParaRPr lang="en-US" sz="3600" dirty="0">
              <a:solidFill>
                <a:schemeClr val="tx1"/>
              </a:solidFill>
            </a:endParaRPr>
          </a:p>
        </p:txBody>
      </p:sp>
      <p:sp>
        <p:nvSpPr>
          <p:cNvPr id="28" name="Text Box 16"/>
          <p:cNvSpPr txBox="1">
            <a:spLocks noChangeArrowheads="1"/>
          </p:cNvSpPr>
          <p:nvPr/>
        </p:nvSpPr>
        <p:spPr bwMode="auto">
          <a:xfrm>
            <a:off x="5029200" y="53340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2</a:t>
            </a:r>
            <a:r>
              <a:rPr lang="en-US" sz="3600" dirty="0" smtClean="0">
                <a:solidFill>
                  <a:schemeClr val="tx1"/>
                </a:solidFill>
              </a:rPr>
              <a:t>=2</a:t>
            </a:r>
            <a:endParaRPr lang="en-US" sz="3600" dirty="0">
              <a:solidFill>
                <a:schemeClr val="tx1"/>
              </a:solidFill>
            </a:endParaRPr>
          </a:p>
        </p:txBody>
      </p:sp>
      <p:sp>
        <p:nvSpPr>
          <p:cNvPr id="29" name="Text Box 16"/>
          <p:cNvSpPr txBox="1">
            <a:spLocks noChangeArrowheads="1"/>
          </p:cNvSpPr>
          <p:nvPr/>
        </p:nvSpPr>
        <p:spPr bwMode="auto">
          <a:xfrm>
            <a:off x="8017512" y="53340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2</a:t>
            </a:r>
            <a:r>
              <a:rPr lang="en-US" sz="3600" dirty="0" smtClean="0">
                <a:solidFill>
                  <a:schemeClr val="tx1"/>
                </a:solidFill>
              </a:rPr>
              <a:t>=3</a:t>
            </a:r>
            <a:endParaRPr lang="en-US" sz="3600" dirty="0">
              <a:solidFill>
                <a:schemeClr val="tx1"/>
              </a:solidFill>
            </a:endParaRPr>
          </a:p>
        </p:txBody>
      </p:sp>
      <p:sp>
        <p:nvSpPr>
          <p:cNvPr id="30" name="Text Box 16"/>
          <p:cNvSpPr txBox="1">
            <a:spLocks noChangeArrowheads="1"/>
          </p:cNvSpPr>
          <p:nvPr/>
        </p:nvSpPr>
        <p:spPr bwMode="auto">
          <a:xfrm>
            <a:off x="76200" y="167640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1</a:t>
            </a:r>
            <a:r>
              <a:rPr lang="en-US" sz="3600" dirty="0" smtClean="0">
                <a:solidFill>
                  <a:schemeClr val="tx1"/>
                </a:solidFill>
              </a:rPr>
              <a:t>=1</a:t>
            </a:r>
            <a:endParaRPr lang="en-US" sz="3600" dirty="0">
              <a:solidFill>
                <a:schemeClr val="tx1"/>
              </a:solidFill>
            </a:endParaRPr>
          </a:p>
        </p:txBody>
      </p:sp>
      <p:sp>
        <p:nvSpPr>
          <p:cNvPr id="31" name="Text Box 16"/>
          <p:cNvSpPr txBox="1">
            <a:spLocks noChangeArrowheads="1"/>
          </p:cNvSpPr>
          <p:nvPr/>
        </p:nvSpPr>
        <p:spPr bwMode="auto">
          <a:xfrm>
            <a:off x="76200" y="380497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1</a:t>
            </a:r>
            <a:r>
              <a:rPr lang="en-US" sz="3600" dirty="0" smtClean="0">
                <a:solidFill>
                  <a:schemeClr val="tx1"/>
                </a:solidFill>
              </a:rPr>
              <a:t>=2</a:t>
            </a:r>
            <a:endParaRPr lang="en-US" sz="3600" dirty="0">
              <a:solidFill>
                <a:schemeClr val="tx1"/>
              </a:solidFill>
            </a:endParaRPr>
          </a:p>
        </p:txBody>
      </p:sp>
      <p:sp>
        <p:nvSpPr>
          <p:cNvPr id="32" name="Text Box 16"/>
          <p:cNvSpPr txBox="1">
            <a:spLocks noChangeArrowheads="1"/>
          </p:cNvSpPr>
          <p:nvPr/>
        </p:nvSpPr>
        <p:spPr bwMode="auto">
          <a:xfrm>
            <a:off x="76200" y="593857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1</a:t>
            </a:r>
            <a:r>
              <a:rPr lang="en-US" sz="3600" dirty="0" smtClean="0">
                <a:solidFill>
                  <a:schemeClr val="tx1"/>
                </a:solidFill>
              </a:rPr>
              <a:t>=3</a:t>
            </a:r>
            <a:endParaRPr lang="en-US" sz="3600" dirty="0">
              <a:solidFill>
                <a:schemeClr val="tx1"/>
              </a:solidFill>
            </a:endParaRPr>
          </a:p>
        </p:txBody>
      </p:sp>
      <p:sp>
        <p:nvSpPr>
          <p:cNvPr id="33" name="Text Box 16"/>
          <p:cNvSpPr txBox="1">
            <a:spLocks noChangeArrowheads="1"/>
          </p:cNvSpPr>
          <p:nvPr/>
        </p:nvSpPr>
        <p:spPr bwMode="auto">
          <a:xfrm>
            <a:off x="2450995" y="2661970"/>
            <a:ext cx="41549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0</a:t>
            </a:r>
            <a:endParaRPr lang="en-US" sz="3600" dirty="0">
              <a:solidFill>
                <a:schemeClr val="tx1"/>
              </a:solidFill>
            </a:endParaRPr>
          </a:p>
        </p:txBody>
      </p:sp>
      <p:sp>
        <p:nvSpPr>
          <p:cNvPr id="34" name="Text Box 16"/>
          <p:cNvSpPr txBox="1">
            <a:spLocks noChangeArrowheads="1"/>
          </p:cNvSpPr>
          <p:nvPr/>
        </p:nvSpPr>
        <p:spPr bwMode="auto">
          <a:xfrm>
            <a:off x="5410200" y="4795570"/>
            <a:ext cx="41549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0</a:t>
            </a:r>
            <a:endParaRPr lang="en-US" sz="3600" dirty="0">
              <a:solidFill>
                <a:schemeClr val="tx1"/>
              </a:solidFill>
            </a:endParaRPr>
          </a:p>
        </p:txBody>
      </p:sp>
      <p:sp>
        <p:nvSpPr>
          <p:cNvPr id="35" name="Text Box 16"/>
          <p:cNvSpPr txBox="1">
            <a:spLocks noChangeArrowheads="1"/>
          </p:cNvSpPr>
          <p:nvPr/>
        </p:nvSpPr>
        <p:spPr bwMode="auto">
          <a:xfrm>
            <a:off x="8382000" y="6929170"/>
            <a:ext cx="41549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0</a:t>
            </a:r>
            <a:endParaRPr lang="en-US" sz="3600" dirty="0">
              <a:solidFill>
                <a:schemeClr val="tx1"/>
              </a:solidFill>
            </a:endParaRPr>
          </a:p>
        </p:txBody>
      </p:sp>
      <p:sp>
        <p:nvSpPr>
          <p:cNvPr id="36" name="Text Box 16"/>
          <p:cNvSpPr txBox="1">
            <a:spLocks noChangeArrowheads="1"/>
          </p:cNvSpPr>
          <p:nvPr/>
        </p:nvSpPr>
        <p:spPr bwMode="auto">
          <a:xfrm>
            <a:off x="5196166" y="266700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37" name="Text Box 16"/>
          <p:cNvSpPr txBox="1">
            <a:spLocks noChangeArrowheads="1"/>
          </p:cNvSpPr>
          <p:nvPr/>
        </p:nvSpPr>
        <p:spPr bwMode="auto">
          <a:xfrm>
            <a:off x="5181600" y="692917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38" name="Text Box 16"/>
          <p:cNvSpPr txBox="1">
            <a:spLocks noChangeArrowheads="1"/>
          </p:cNvSpPr>
          <p:nvPr/>
        </p:nvSpPr>
        <p:spPr bwMode="auto">
          <a:xfrm>
            <a:off x="8153400" y="266700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39" name="Text Box 16"/>
          <p:cNvSpPr txBox="1">
            <a:spLocks noChangeArrowheads="1"/>
          </p:cNvSpPr>
          <p:nvPr/>
        </p:nvSpPr>
        <p:spPr bwMode="auto">
          <a:xfrm>
            <a:off x="8217029" y="479557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40" name="Text Box 16"/>
          <p:cNvSpPr txBox="1">
            <a:spLocks noChangeArrowheads="1"/>
          </p:cNvSpPr>
          <p:nvPr/>
        </p:nvSpPr>
        <p:spPr bwMode="auto">
          <a:xfrm>
            <a:off x="2197229" y="479557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41" name="Text Box 16"/>
          <p:cNvSpPr txBox="1">
            <a:spLocks noChangeArrowheads="1"/>
          </p:cNvSpPr>
          <p:nvPr/>
        </p:nvSpPr>
        <p:spPr bwMode="auto">
          <a:xfrm>
            <a:off x="2197229" y="692917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42" name="Rectangle 41"/>
          <p:cNvSpPr/>
          <p:nvPr/>
        </p:nvSpPr>
        <p:spPr bwMode="auto">
          <a:xfrm>
            <a:off x="1219200" y="1295400"/>
            <a:ext cx="9144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4" name="Rectangle 43"/>
          <p:cNvSpPr/>
          <p:nvPr/>
        </p:nvSpPr>
        <p:spPr bwMode="auto">
          <a:xfrm>
            <a:off x="5105400" y="1295400"/>
            <a:ext cx="9144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5" name="Rectangle 44"/>
          <p:cNvSpPr/>
          <p:nvPr/>
        </p:nvSpPr>
        <p:spPr bwMode="auto">
          <a:xfrm>
            <a:off x="8991600" y="1295400"/>
            <a:ext cx="9906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6" name="Rectangle 45"/>
          <p:cNvSpPr/>
          <p:nvPr/>
        </p:nvSpPr>
        <p:spPr bwMode="auto">
          <a:xfrm>
            <a:off x="1219200" y="3962400"/>
            <a:ext cx="914400" cy="4572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7" name="Rectangle 46"/>
          <p:cNvSpPr/>
          <p:nvPr/>
        </p:nvSpPr>
        <p:spPr bwMode="auto">
          <a:xfrm>
            <a:off x="5105400" y="3962400"/>
            <a:ext cx="914400" cy="4572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8" name="Rectangle 47"/>
          <p:cNvSpPr/>
          <p:nvPr/>
        </p:nvSpPr>
        <p:spPr bwMode="auto">
          <a:xfrm>
            <a:off x="8991600" y="3962400"/>
            <a:ext cx="990600" cy="4572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9" name="Rectangle 48"/>
          <p:cNvSpPr/>
          <p:nvPr/>
        </p:nvSpPr>
        <p:spPr bwMode="auto">
          <a:xfrm>
            <a:off x="1219200" y="6553200"/>
            <a:ext cx="9144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50" name="Rectangle 49"/>
          <p:cNvSpPr/>
          <p:nvPr/>
        </p:nvSpPr>
        <p:spPr bwMode="auto">
          <a:xfrm>
            <a:off x="5105400" y="6553200"/>
            <a:ext cx="9144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51" name="Rectangle 50"/>
          <p:cNvSpPr/>
          <p:nvPr/>
        </p:nvSpPr>
        <p:spPr bwMode="auto">
          <a:xfrm>
            <a:off x="8991600" y="6553200"/>
            <a:ext cx="9906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40" y="0"/>
            <a:ext cx="10393680" cy="1029123"/>
          </a:xfrm>
          <a:noFill/>
        </p:spPr>
        <p:txBody>
          <a:bodyPr lIns="0" tIns="0" rIns="0" bIns="0"/>
          <a:lstStyle/>
          <a:p>
            <a:r>
              <a:rPr lang="en-US" sz="4500" b="1" dirty="0" smtClean="0">
                <a:solidFill>
                  <a:srgbClr val="333399"/>
                </a:solidFill>
              </a:rPr>
              <a:t>The Polynomial Hierarchy</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144940" y="914400"/>
            <a:ext cx="9913461" cy="6736080"/>
          </a:xfrm>
        </p:spPr>
        <p:txBody>
          <a:bodyPr lIns="0" tIns="0" rIns="0" bIns="0"/>
          <a:lstStyle/>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b="1" i="1" dirty="0" smtClean="0"/>
              <a:t>	</a:t>
            </a:r>
            <a:r>
              <a:rPr lang="en-US" sz="2700" dirty="0" smtClean="0">
                <a:solidFill>
                  <a:srgbClr val="008000"/>
                </a:solidFill>
              </a:rPr>
              <a:t> </a:t>
            </a:r>
            <a:r>
              <a:rPr lang="en-US" sz="2700" b="1" dirty="0" smtClean="0">
                <a:solidFill>
                  <a:srgbClr val="008000"/>
                </a:solidFill>
              </a:rPr>
              <a:t>∃</a:t>
            </a:r>
            <a:r>
              <a:rPr lang="en-US" sz="2700" b="1" baseline="30000" dirty="0" smtClean="0">
                <a:solidFill>
                  <a:srgbClr val="008000"/>
                </a:solidFill>
              </a:rPr>
              <a:t>p</a:t>
            </a:r>
            <a:r>
              <a:rPr lang="en-US" sz="2700" b="1" dirty="0" smtClean="0">
                <a:solidFill>
                  <a:srgbClr val="008000"/>
                </a:solidFill>
              </a:rPr>
              <a:t> L</a:t>
            </a:r>
            <a:r>
              <a:rPr lang="en-US" sz="2700" b="1" dirty="0" smtClean="0"/>
              <a:t> = { </a:t>
            </a:r>
            <a:r>
              <a:rPr lang="en-US" sz="2700" b="1" dirty="0" smtClean="0">
                <a:solidFill>
                  <a:srgbClr val="C00000"/>
                </a:solidFill>
              </a:rPr>
              <a:t>x</a:t>
            </a:r>
            <a:r>
              <a:rPr lang="en-US" sz="2700" b="1" dirty="0" smtClean="0"/>
              <a:t> in </a:t>
            </a:r>
            <a:r>
              <a:rPr lang="en-US" sz="2700" b="1" dirty="0" smtClean="0">
                <a:solidFill>
                  <a:srgbClr val="008000"/>
                </a:solidFill>
              </a:rPr>
              <a:t>{0,1}*</a:t>
            </a:r>
            <a:r>
              <a:rPr lang="en-US" sz="2700" b="1" dirty="0" smtClean="0"/>
              <a:t> | (∃ </a:t>
            </a:r>
            <a:r>
              <a:rPr lang="en-US" sz="2700" b="1" dirty="0" smtClean="0">
                <a:solidFill>
                  <a:srgbClr val="C00000"/>
                </a:solidFill>
              </a:rPr>
              <a:t>w</a:t>
            </a:r>
            <a:r>
              <a:rPr lang="en-US" sz="2700" b="1" dirty="0" smtClean="0"/>
              <a:t> in </a:t>
            </a:r>
            <a:r>
              <a:rPr lang="en-US" sz="2700" b="1" dirty="0" smtClean="0">
                <a:solidFill>
                  <a:srgbClr val="008000"/>
                </a:solidFill>
              </a:rPr>
              <a:t>{0,1}</a:t>
            </a:r>
            <a:r>
              <a:rPr lang="en-US" sz="2700" b="1" baseline="30000" dirty="0" smtClean="0">
                <a:solidFill>
                  <a:srgbClr val="008000"/>
                </a:solidFill>
              </a:rPr>
              <a:t>≤p(|x|)</a:t>
            </a:r>
            <a:r>
              <a:rPr lang="en-US" sz="2700" b="1" dirty="0" smtClean="0"/>
              <a:t>) </a:t>
            </a:r>
            <a:r>
              <a:rPr lang="en-US" sz="2700" b="1" dirty="0" smtClean="0">
                <a:solidFill>
                  <a:srgbClr val="C00000"/>
                </a:solidFill>
              </a:rPr>
              <a:t>(</a:t>
            </a:r>
            <a:r>
              <a:rPr lang="en-US" sz="2700" b="1" dirty="0" err="1" smtClean="0">
                <a:solidFill>
                  <a:srgbClr val="C00000"/>
                </a:solidFill>
              </a:rPr>
              <a:t>x,w</a:t>
            </a:r>
            <a:r>
              <a:rPr lang="en-US" sz="2700" b="1" dirty="0" smtClean="0">
                <a:solidFill>
                  <a:srgbClr val="C00000"/>
                </a:solidFill>
              </a:rPr>
              <a:t>) </a:t>
            </a:r>
            <a:r>
              <a:rPr lang="en-US" sz="2700" b="1" dirty="0" smtClean="0"/>
              <a:t>in </a:t>
            </a:r>
            <a:r>
              <a:rPr lang="en-US" sz="2700" b="1" dirty="0" smtClean="0">
                <a:solidFill>
                  <a:srgbClr val="008000"/>
                </a:solidFill>
              </a:rPr>
              <a:t>L</a:t>
            </a:r>
            <a:r>
              <a:rPr lang="en-US" sz="2700" b="1" dirty="0" smtClean="0"/>
              <a:t> }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n-US" sz="2700" b="1" dirty="0" smtClean="0">
                <a:solidFill>
                  <a:srgbClr val="008000"/>
                </a:solidFill>
              </a:rPr>
              <a:t> ∀</a:t>
            </a:r>
            <a:r>
              <a:rPr lang="en-US" sz="2700" b="1" baseline="30000" dirty="0" smtClean="0">
                <a:solidFill>
                  <a:srgbClr val="008000"/>
                </a:solidFill>
              </a:rPr>
              <a:t>p</a:t>
            </a:r>
            <a:r>
              <a:rPr lang="en-US" sz="2700" b="1" dirty="0" smtClean="0">
                <a:solidFill>
                  <a:srgbClr val="008000"/>
                </a:solidFill>
              </a:rPr>
              <a:t> L</a:t>
            </a:r>
            <a:r>
              <a:rPr lang="en-US" sz="2700" b="1" dirty="0" smtClean="0"/>
              <a:t> = { </a:t>
            </a:r>
            <a:r>
              <a:rPr lang="en-US" sz="2700" b="1" dirty="0" smtClean="0">
                <a:solidFill>
                  <a:srgbClr val="C00000"/>
                </a:solidFill>
              </a:rPr>
              <a:t>x</a:t>
            </a:r>
            <a:r>
              <a:rPr lang="en-US" sz="2700" b="1" dirty="0" smtClean="0"/>
              <a:t> in </a:t>
            </a:r>
            <a:r>
              <a:rPr lang="en-US" sz="2700" b="1" dirty="0" smtClean="0">
                <a:solidFill>
                  <a:srgbClr val="008000"/>
                </a:solidFill>
              </a:rPr>
              <a:t>{0,1}* </a:t>
            </a:r>
            <a:r>
              <a:rPr lang="en-US" sz="2700" b="1" dirty="0" smtClean="0"/>
              <a:t>| (∀ </a:t>
            </a:r>
            <a:r>
              <a:rPr lang="en-US" sz="2700" b="1" dirty="0" smtClean="0">
                <a:solidFill>
                  <a:srgbClr val="C00000"/>
                </a:solidFill>
              </a:rPr>
              <a:t>w</a:t>
            </a:r>
            <a:r>
              <a:rPr lang="en-US" sz="2700" b="1" dirty="0" smtClean="0"/>
              <a:t> in </a:t>
            </a:r>
            <a:r>
              <a:rPr lang="en-US" sz="2700" b="1" dirty="0" smtClean="0">
                <a:solidFill>
                  <a:srgbClr val="008000"/>
                </a:solidFill>
              </a:rPr>
              <a:t>{0,1}</a:t>
            </a:r>
            <a:r>
              <a:rPr lang="en-US" sz="2700" b="1" baseline="30000" dirty="0" smtClean="0">
                <a:solidFill>
                  <a:srgbClr val="008000"/>
                </a:solidFill>
              </a:rPr>
              <a:t>≤p(|x|)</a:t>
            </a:r>
            <a:r>
              <a:rPr lang="en-US" sz="2700" b="1" dirty="0" smtClean="0"/>
              <a:t>) </a:t>
            </a:r>
            <a:r>
              <a:rPr lang="en-US" sz="2700" b="1" dirty="0" smtClean="0">
                <a:solidFill>
                  <a:srgbClr val="C00000"/>
                </a:solidFill>
              </a:rPr>
              <a:t>(</a:t>
            </a:r>
            <a:r>
              <a:rPr lang="en-US" sz="2700" b="1" dirty="0" err="1" smtClean="0">
                <a:solidFill>
                  <a:srgbClr val="C00000"/>
                </a:solidFill>
              </a:rPr>
              <a:t>x,w</a:t>
            </a:r>
            <a:r>
              <a:rPr lang="en-US" sz="2700" b="1" dirty="0" smtClean="0">
                <a:solidFill>
                  <a:srgbClr val="C00000"/>
                </a:solidFill>
              </a:rPr>
              <a:t>) </a:t>
            </a:r>
            <a:r>
              <a:rPr lang="en-US" sz="2700" b="1" dirty="0" smtClean="0"/>
              <a:t>in </a:t>
            </a:r>
            <a:r>
              <a:rPr lang="en-US" sz="2700" b="1" dirty="0" smtClean="0">
                <a:solidFill>
                  <a:srgbClr val="008000"/>
                </a:solidFill>
              </a:rPr>
              <a:t>L</a:t>
            </a:r>
            <a:r>
              <a:rPr lang="en-US" sz="2700" b="1" dirty="0" smtClean="0"/>
              <a:t>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n-US" sz="2700" b="1" dirty="0" smtClean="0">
                <a:solidFill>
                  <a:srgbClr val="333399"/>
                </a:solidFill>
              </a:rPr>
              <a:t>∃</a:t>
            </a:r>
            <a:r>
              <a:rPr lang="en-US" sz="2700" b="1" baseline="30000" dirty="0" smtClean="0">
                <a:solidFill>
                  <a:srgbClr val="333399"/>
                </a:solidFill>
              </a:rPr>
              <a:t>P</a:t>
            </a:r>
            <a:r>
              <a:rPr lang="en-US" sz="2700" b="1" dirty="0" smtClean="0">
                <a:solidFill>
                  <a:srgbClr val="333399"/>
                </a:solidFill>
              </a:rPr>
              <a:t> </a:t>
            </a:r>
            <a:r>
              <a:rPr lang="en-US" sz="2700" b="1" i="1" dirty="0" smtClean="0">
                <a:solidFill>
                  <a:srgbClr val="333399"/>
                </a:solidFill>
              </a:rPr>
              <a:t>C</a:t>
            </a:r>
            <a:r>
              <a:rPr lang="en-US" sz="2700" b="1" i="1" dirty="0" smtClean="0"/>
              <a:t> </a:t>
            </a:r>
            <a:r>
              <a:rPr lang="en-US" sz="2700" b="1" dirty="0" smtClean="0"/>
              <a:t>= { </a:t>
            </a:r>
            <a:r>
              <a:rPr lang="en-US" sz="2700" b="1" dirty="0" smtClean="0">
                <a:solidFill>
                  <a:srgbClr val="008000"/>
                </a:solidFill>
              </a:rPr>
              <a:t>∃</a:t>
            </a:r>
            <a:r>
              <a:rPr lang="en-US" sz="2700" b="1" baseline="30000" dirty="0" smtClean="0">
                <a:solidFill>
                  <a:srgbClr val="008000"/>
                </a:solidFill>
              </a:rPr>
              <a:t>p</a:t>
            </a:r>
            <a:r>
              <a:rPr lang="en-US" sz="2700" b="1" dirty="0" smtClean="0">
                <a:solidFill>
                  <a:srgbClr val="008000"/>
                </a:solidFill>
              </a:rPr>
              <a:t> L</a:t>
            </a:r>
            <a:r>
              <a:rPr lang="en-US" sz="2700" b="1" dirty="0" smtClean="0"/>
              <a:t> | p is a polynomial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and </a:t>
            </a:r>
            <a:r>
              <a:rPr lang="en-US" sz="2700" b="1" dirty="0" smtClean="0">
                <a:solidFill>
                  <a:srgbClr val="008000"/>
                </a:solidFill>
              </a:rPr>
              <a:t>L</a:t>
            </a:r>
            <a:r>
              <a:rPr lang="en-US" sz="2700" b="1" dirty="0" smtClean="0"/>
              <a:t> in </a:t>
            </a:r>
            <a:r>
              <a:rPr lang="en-US" sz="2700" b="1" i="1" dirty="0" smtClean="0">
                <a:solidFill>
                  <a:srgbClr val="333399"/>
                </a:solidFill>
              </a:rPr>
              <a:t>C</a:t>
            </a:r>
            <a:r>
              <a:rPr lang="en-US" sz="2700" b="1" i="1" dirty="0" smtClean="0"/>
              <a:t> </a:t>
            </a:r>
            <a:r>
              <a:rPr lang="en-US" sz="2700" b="1" dirty="0" smtClean="0"/>
              <a:t>}</a:t>
            </a:r>
            <a:endParaRPr lang="en-US" sz="2700" b="1" i="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n-US" sz="2700" b="1" dirty="0" smtClean="0">
                <a:solidFill>
                  <a:srgbClr val="333399"/>
                </a:solidFill>
              </a:rPr>
              <a:t> ∀</a:t>
            </a:r>
            <a:r>
              <a:rPr lang="en-US" sz="2700" b="1" baseline="30000" dirty="0" smtClean="0">
                <a:solidFill>
                  <a:srgbClr val="333399"/>
                </a:solidFill>
              </a:rPr>
              <a:t>P</a:t>
            </a:r>
            <a:r>
              <a:rPr lang="en-US" sz="2700" b="1" dirty="0" smtClean="0">
                <a:solidFill>
                  <a:srgbClr val="333399"/>
                </a:solidFill>
              </a:rPr>
              <a:t> </a:t>
            </a:r>
            <a:r>
              <a:rPr lang="en-US" sz="2700" b="1" i="1" dirty="0" smtClean="0">
                <a:solidFill>
                  <a:srgbClr val="333399"/>
                </a:solidFill>
              </a:rPr>
              <a:t>C </a:t>
            </a:r>
            <a:r>
              <a:rPr lang="en-US" sz="2700" b="1" dirty="0" smtClean="0"/>
              <a:t>= { </a:t>
            </a:r>
            <a:r>
              <a:rPr lang="en-US" sz="2700" b="1" dirty="0" smtClean="0">
                <a:solidFill>
                  <a:srgbClr val="008000"/>
                </a:solidFill>
              </a:rPr>
              <a:t>∀</a:t>
            </a:r>
            <a:r>
              <a:rPr lang="en-US" sz="2700" b="1" baseline="30000" dirty="0" smtClean="0">
                <a:solidFill>
                  <a:srgbClr val="008000"/>
                </a:solidFill>
              </a:rPr>
              <a:t>p</a:t>
            </a:r>
            <a:r>
              <a:rPr lang="en-US" sz="2700" b="1" dirty="0" smtClean="0">
                <a:solidFill>
                  <a:srgbClr val="008000"/>
                </a:solidFill>
              </a:rPr>
              <a:t> L</a:t>
            </a:r>
            <a:r>
              <a:rPr lang="en-US" sz="2700" b="1" dirty="0" smtClean="0"/>
              <a:t> | p is a polynomial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and </a:t>
            </a:r>
            <a:r>
              <a:rPr lang="en-US" sz="2700" b="1" dirty="0" smtClean="0">
                <a:solidFill>
                  <a:srgbClr val="008000"/>
                </a:solidFill>
              </a:rPr>
              <a:t>L</a:t>
            </a:r>
            <a:r>
              <a:rPr lang="en-US" sz="2700" b="1" dirty="0" smtClean="0"/>
              <a:t> in </a:t>
            </a:r>
            <a:r>
              <a:rPr lang="en-US" sz="2700" b="1" i="1" dirty="0" smtClean="0">
                <a:solidFill>
                  <a:srgbClr val="333399"/>
                </a:solidFill>
              </a:rPr>
              <a:t>C</a:t>
            </a:r>
            <a:r>
              <a:rPr lang="en-US" sz="2700" b="1" i="1" dirty="0" smtClean="0"/>
              <a:t> </a:t>
            </a:r>
            <a:r>
              <a:rPr lang="en-US" sz="2700" b="1" dirty="0" smtClean="0"/>
              <a:t>}</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endParaRPr lang="en-US" sz="2700" b="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l-GR" sz="2700" b="1" dirty="0" smtClean="0">
                <a:solidFill>
                  <a:srgbClr val="333399"/>
                </a:solidFill>
              </a:rPr>
              <a:t> Σ</a:t>
            </a:r>
            <a:r>
              <a:rPr lang="en-US" sz="2700" b="1" baseline="-25000" dirty="0" smtClean="0">
                <a:solidFill>
                  <a:srgbClr val="333399"/>
                </a:solidFill>
              </a:rPr>
              <a:t>0</a:t>
            </a:r>
            <a:r>
              <a:rPr lang="en-US" sz="2700" b="1" baseline="30000" dirty="0" smtClean="0">
                <a:solidFill>
                  <a:srgbClr val="333399"/>
                </a:solidFill>
              </a:rPr>
              <a:t>P </a:t>
            </a:r>
            <a:r>
              <a:rPr lang="en-US" sz="2700" b="1" dirty="0" smtClean="0"/>
              <a:t>=</a:t>
            </a:r>
            <a:r>
              <a:rPr lang="en-US" sz="2700" b="1" baseline="30000" dirty="0" smtClean="0">
                <a:solidFill>
                  <a:srgbClr val="333399"/>
                </a:solidFill>
              </a:rPr>
              <a:t> </a:t>
            </a:r>
            <a:r>
              <a:rPr lang="el-GR" sz="2700" b="1" dirty="0" smtClean="0">
                <a:solidFill>
                  <a:srgbClr val="333399"/>
                </a:solidFill>
              </a:rPr>
              <a:t>Π</a:t>
            </a:r>
            <a:r>
              <a:rPr lang="en-US" sz="2700" b="1" baseline="-25000" dirty="0" smtClean="0">
                <a:solidFill>
                  <a:srgbClr val="333399"/>
                </a:solidFill>
              </a:rPr>
              <a:t>0</a:t>
            </a:r>
            <a:r>
              <a:rPr lang="en-US" sz="2700" b="1" baseline="30000" dirty="0" smtClean="0">
                <a:solidFill>
                  <a:srgbClr val="333399"/>
                </a:solidFill>
              </a:rPr>
              <a:t>P </a:t>
            </a:r>
            <a:r>
              <a:rPr lang="en-US" sz="2700" b="1" dirty="0" smtClean="0"/>
              <a:t>=</a:t>
            </a:r>
            <a:r>
              <a:rPr lang="en-US" sz="2700" b="1" dirty="0" smtClean="0">
                <a:solidFill>
                  <a:srgbClr val="333399"/>
                </a:solidFill>
              </a:rPr>
              <a:t> P</a:t>
            </a:r>
            <a:endParaRPr lang="en-US" sz="2700" b="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l-GR" sz="2700" b="1" dirty="0" smtClean="0">
                <a:solidFill>
                  <a:srgbClr val="333399"/>
                </a:solidFill>
              </a:rPr>
              <a:t> Σ</a:t>
            </a:r>
            <a:r>
              <a:rPr lang="en-US" sz="2700" b="1" baseline="-25000" dirty="0" smtClean="0">
                <a:solidFill>
                  <a:srgbClr val="333399"/>
                </a:solidFill>
              </a:rPr>
              <a:t>i+1</a:t>
            </a:r>
            <a:r>
              <a:rPr lang="en-US" sz="2700" b="1" baseline="30000" dirty="0" smtClean="0">
                <a:solidFill>
                  <a:srgbClr val="333399"/>
                </a:solidFill>
              </a:rPr>
              <a:t>P </a:t>
            </a:r>
            <a:r>
              <a:rPr lang="en-US" sz="2700" b="1" dirty="0" smtClean="0"/>
              <a:t>=</a:t>
            </a:r>
            <a:r>
              <a:rPr lang="en-US" sz="2700" b="1" dirty="0" smtClean="0">
                <a:solidFill>
                  <a:srgbClr val="333399"/>
                </a:solidFill>
              </a:rPr>
              <a:t> ∃</a:t>
            </a:r>
            <a:r>
              <a:rPr lang="en-US" sz="2700" b="1" baseline="30000" dirty="0" smtClean="0">
                <a:solidFill>
                  <a:srgbClr val="333399"/>
                </a:solidFill>
              </a:rPr>
              <a:t>P </a:t>
            </a:r>
            <a:r>
              <a:rPr lang="el-GR" sz="2700" b="1" dirty="0" smtClean="0">
                <a:solidFill>
                  <a:srgbClr val="333399"/>
                </a:solidFill>
              </a:rPr>
              <a:t>Π</a:t>
            </a:r>
            <a:r>
              <a:rPr lang="en-US" sz="2700" b="1" baseline="-25000" dirty="0" err="1" smtClean="0">
                <a:solidFill>
                  <a:srgbClr val="333399"/>
                </a:solidFill>
              </a:rPr>
              <a:t>i</a:t>
            </a:r>
            <a:r>
              <a:rPr lang="en-US" sz="2700" b="1" baseline="30000" dirty="0" err="1" smtClean="0">
                <a:solidFill>
                  <a:srgbClr val="333399"/>
                </a:solidFill>
              </a:rPr>
              <a:t>P</a:t>
            </a:r>
            <a:endParaRPr lang="en-US" sz="2700" b="1" baseline="30000" dirty="0" smtClean="0">
              <a:solidFill>
                <a:srgbClr val="333399"/>
              </a:solidFill>
            </a:endParaRP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solidFill>
                  <a:srgbClr val="333399"/>
                </a:solidFill>
              </a:rPr>
              <a:t>	 </a:t>
            </a:r>
            <a:r>
              <a:rPr lang="el-GR" sz="2700" b="1" dirty="0" smtClean="0">
                <a:solidFill>
                  <a:srgbClr val="333399"/>
                </a:solidFill>
              </a:rPr>
              <a:t>Π</a:t>
            </a:r>
            <a:r>
              <a:rPr lang="en-US" sz="2700" b="1" baseline="-25000" dirty="0" smtClean="0">
                <a:solidFill>
                  <a:srgbClr val="333399"/>
                </a:solidFill>
              </a:rPr>
              <a:t>i+1</a:t>
            </a:r>
            <a:r>
              <a:rPr lang="en-US" sz="2700" b="1" baseline="30000" dirty="0" smtClean="0">
                <a:solidFill>
                  <a:srgbClr val="333399"/>
                </a:solidFill>
              </a:rPr>
              <a:t>P </a:t>
            </a:r>
            <a:r>
              <a:rPr lang="en-US" sz="2700" b="1" dirty="0" smtClean="0"/>
              <a:t>=</a:t>
            </a:r>
            <a:r>
              <a:rPr lang="en-US" sz="2700" b="1" dirty="0" smtClean="0">
                <a:solidFill>
                  <a:srgbClr val="333399"/>
                </a:solidFill>
              </a:rPr>
              <a:t> ∀</a:t>
            </a:r>
            <a:r>
              <a:rPr lang="en-US" sz="2700" b="1" baseline="30000" dirty="0" smtClean="0">
                <a:solidFill>
                  <a:srgbClr val="333399"/>
                </a:solidFill>
              </a:rPr>
              <a:t>P </a:t>
            </a:r>
            <a:r>
              <a:rPr lang="el-GR" sz="2700" b="1" dirty="0" smtClean="0">
                <a:solidFill>
                  <a:srgbClr val="333399"/>
                </a:solidFill>
              </a:rPr>
              <a:t>Σ</a:t>
            </a:r>
            <a:r>
              <a:rPr lang="en-US" sz="2700" b="1" baseline="-25000" dirty="0" err="1" smtClean="0">
                <a:solidFill>
                  <a:srgbClr val="333399"/>
                </a:solidFill>
              </a:rPr>
              <a:t>i</a:t>
            </a:r>
            <a:r>
              <a:rPr lang="en-US" sz="2700" b="1" baseline="30000" dirty="0" err="1" smtClean="0">
                <a:solidFill>
                  <a:srgbClr val="333399"/>
                </a:solidFill>
              </a:rPr>
              <a:t>P</a:t>
            </a:r>
            <a:endParaRPr lang="en-US" sz="2700" b="1" baseline="30000" dirty="0" smtClean="0">
              <a:solidFill>
                <a:srgbClr val="333399"/>
              </a:solidFill>
            </a:endParaRP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endParaRPr lang="en-US" sz="2700" b="1" baseline="30000" dirty="0" smtClean="0">
              <a:solidFill>
                <a:srgbClr val="333399"/>
              </a:solidFill>
            </a:endParaRP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baseline="30000" dirty="0" smtClean="0">
                <a:solidFill>
                  <a:srgbClr val="333399"/>
                </a:solidFill>
              </a:rPr>
              <a:t>	</a:t>
            </a:r>
            <a:r>
              <a:rPr lang="el-GR" sz="2700" b="1" dirty="0" smtClean="0">
                <a:solidFill>
                  <a:srgbClr val="333399"/>
                </a:solidFill>
              </a:rPr>
              <a:t> Σ</a:t>
            </a:r>
            <a:r>
              <a:rPr lang="en-US" sz="2700" b="1" baseline="-25000" dirty="0" smtClean="0">
                <a:solidFill>
                  <a:srgbClr val="333399"/>
                </a:solidFill>
              </a:rPr>
              <a:t>2</a:t>
            </a:r>
            <a:r>
              <a:rPr lang="en-US" sz="2700" b="1" baseline="30000" dirty="0" smtClean="0">
                <a:solidFill>
                  <a:srgbClr val="333399"/>
                </a:solidFill>
              </a:rPr>
              <a:t>P </a:t>
            </a:r>
            <a:r>
              <a:rPr lang="en-US" sz="2700" b="1" dirty="0" smtClean="0"/>
              <a:t>=</a:t>
            </a:r>
            <a:r>
              <a:rPr lang="en-US" sz="2700" b="1" dirty="0" smtClean="0">
                <a:solidFill>
                  <a:srgbClr val="333399"/>
                </a:solidFill>
              </a:rPr>
              <a:t> ∃</a:t>
            </a:r>
            <a:r>
              <a:rPr lang="en-US" sz="2700" b="1" baseline="30000" dirty="0" smtClean="0">
                <a:solidFill>
                  <a:srgbClr val="333399"/>
                </a:solidFill>
              </a:rPr>
              <a:t>P </a:t>
            </a:r>
            <a:r>
              <a:rPr lang="el-GR" sz="2700" b="1" dirty="0" smtClean="0">
                <a:solidFill>
                  <a:srgbClr val="333399"/>
                </a:solidFill>
              </a:rPr>
              <a:t>Π</a:t>
            </a:r>
            <a:r>
              <a:rPr lang="en-US" sz="2700" b="1" baseline="-25000" dirty="0" smtClean="0">
                <a:solidFill>
                  <a:srgbClr val="333399"/>
                </a:solidFill>
              </a:rPr>
              <a:t>1</a:t>
            </a:r>
            <a:r>
              <a:rPr lang="en-US" sz="2700" b="1" baseline="30000" dirty="0" smtClean="0">
                <a:solidFill>
                  <a:srgbClr val="333399"/>
                </a:solidFill>
              </a:rPr>
              <a:t>P </a:t>
            </a:r>
            <a:r>
              <a:rPr lang="en-US" sz="2700" b="1" dirty="0" smtClean="0"/>
              <a:t>=</a:t>
            </a:r>
            <a:r>
              <a:rPr lang="en-US" sz="2700" b="1" dirty="0" smtClean="0">
                <a:solidFill>
                  <a:srgbClr val="333399"/>
                </a:solidFill>
              </a:rPr>
              <a:t> ∃</a:t>
            </a:r>
            <a:r>
              <a:rPr lang="en-US" sz="2700" b="1" baseline="30000" dirty="0" smtClean="0">
                <a:solidFill>
                  <a:srgbClr val="333399"/>
                </a:solidFill>
              </a:rPr>
              <a:t>P </a:t>
            </a:r>
            <a:r>
              <a:rPr lang="en-US" sz="2700" b="1" dirty="0" smtClean="0">
                <a:solidFill>
                  <a:srgbClr val="333399"/>
                </a:solidFill>
              </a:rPr>
              <a:t>∀</a:t>
            </a:r>
            <a:r>
              <a:rPr lang="en-US" sz="2700" b="1" baseline="30000" dirty="0" smtClean="0">
                <a:solidFill>
                  <a:srgbClr val="333399"/>
                </a:solidFill>
              </a:rPr>
              <a:t>P </a:t>
            </a:r>
            <a:r>
              <a:rPr lang="en-US" sz="2700" b="1" dirty="0" err="1" smtClean="0">
                <a:solidFill>
                  <a:srgbClr val="333399"/>
                </a:solidFill>
              </a:rPr>
              <a:t>P</a:t>
            </a:r>
            <a:endParaRPr lang="en-GB" sz="3300" i="1" dirty="0" smtClean="0"/>
          </a:p>
        </p:txBody>
      </p:sp>
      <p:pic>
        <p:nvPicPr>
          <p:cNvPr id="18436" name="Picture 4" descr="250px-Polynomial_time_hierarchy.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67400" y="2072640"/>
            <a:ext cx="3855720" cy="55612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754380" y="1707410"/>
            <a:ext cx="8465820" cy="1142470"/>
          </a:xfrm>
          <a:prstGeom prst="rect">
            <a:avLst/>
          </a:prstGeom>
          <a:noFill/>
          <a:ln w="9525">
            <a:noFill/>
            <a:miter lim="800000"/>
            <a:headEnd/>
            <a:tailEnd/>
          </a:ln>
        </p:spPr>
        <p:txBody>
          <a:bodyPr lIns="101870" tIns="50935" rIns="101870" bIns="50935"/>
          <a:lstStyle/>
          <a:p>
            <a:pPr marL="367909" indent="-367909">
              <a:lnSpc>
                <a:spcPct val="124000"/>
              </a:lnSpc>
              <a:spcBef>
                <a:spcPts val="906"/>
              </a:spcBef>
              <a:buClr>
                <a:srgbClr val="000000"/>
              </a:buClr>
              <a:buSzPct val="100000"/>
            </a:pPr>
            <a:r>
              <a:rPr lang="en-US" sz="3100" b="1" i="1" dirty="0">
                <a:solidFill>
                  <a:schemeClr val="tx1"/>
                </a:solidFill>
                <a:latin typeface="+mn-lt"/>
              </a:rPr>
              <a:t>	Input:</a:t>
            </a:r>
            <a:r>
              <a:rPr lang="en-US" sz="3100" i="1" dirty="0">
                <a:solidFill>
                  <a:schemeClr val="tx1"/>
                </a:solidFill>
                <a:latin typeface="+mn-lt"/>
              </a:rPr>
              <a:t> symmetric 2-player normal-form game, subset T of the strategies S</a:t>
            </a:r>
          </a:p>
          <a:p>
            <a:pPr marL="367909" indent="-367909">
              <a:lnSpc>
                <a:spcPct val="124000"/>
              </a:lnSpc>
              <a:spcBef>
                <a:spcPts val="906"/>
              </a:spcBef>
              <a:buClr>
                <a:srgbClr val="000000"/>
              </a:buClr>
              <a:buSzPct val="100000"/>
            </a:pPr>
            <a:r>
              <a:rPr lang="en-US" sz="3100" b="1" i="1" dirty="0">
                <a:solidFill>
                  <a:schemeClr val="tx1"/>
                </a:solidFill>
                <a:latin typeface="+mn-lt"/>
              </a:rPr>
              <a:t>	Q:</a:t>
            </a:r>
            <a:r>
              <a:rPr lang="en-US" sz="3100" i="1" dirty="0">
                <a:solidFill>
                  <a:schemeClr val="tx1"/>
                </a:solidFill>
                <a:latin typeface="+mn-lt"/>
              </a:rPr>
              <a:t> Does the game have an evolutionarily stable strategy whose support is restricted to (a subset of) T?</a:t>
            </a:r>
          </a:p>
        </p:txBody>
      </p:sp>
      <p:sp>
        <p:nvSpPr>
          <p:cNvPr id="19459" name="Rectangle 2"/>
          <p:cNvSpPr>
            <a:spLocks noGrp="1" noChangeArrowheads="1"/>
          </p:cNvSpPr>
          <p:nvPr>
            <p:ph type="title"/>
          </p:nvPr>
        </p:nvSpPr>
        <p:spPr>
          <a:xfrm>
            <a:off x="502920" y="86360"/>
            <a:ext cx="9038590" cy="1282806"/>
          </a:xfrm>
        </p:spPr>
        <p:txBody>
          <a:bodyPr/>
          <a:lstStyle/>
          <a:p>
            <a:r>
              <a:rPr lang="en-US" altLang="zh-CN" b="1" smtClean="0">
                <a:solidFill>
                  <a:srgbClr val="333399"/>
                </a:solidFill>
                <a:ea typeface="宋体" pitchFamily="2" charset="-122"/>
              </a:rPr>
              <a:t>The ESS-RESTRICTED-SUPPORT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10058400" cy="1029123"/>
          </a:xfrm>
          <a:noFill/>
        </p:spPr>
        <p:txBody>
          <a:bodyPr lIns="0" tIns="0" rIns="0" bIns="0"/>
          <a:lstStyle/>
          <a:p>
            <a:r>
              <a:rPr lang="en-US" sz="4400" b="1" dirty="0" smtClean="0">
                <a:solidFill>
                  <a:srgbClr val="333399"/>
                </a:solidFill>
              </a:rPr>
              <a:t>MINMAX-CLIQUE</a:t>
            </a:r>
            <a:br>
              <a:rPr lang="en-US" sz="4400" b="1" dirty="0" smtClean="0">
                <a:solidFill>
                  <a:srgbClr val="333399"/>
                </a:solidFill>
              </a:rPr>
            </a:br>
            <a:r>
              <a:rPr lang="en-US" sz="2400" b="1" dirty="0" smtClean="0">
                <a:solidFill>
                  <a:srgbClr val="333399"/>
                </a:solidFill>
              </a:rPr>
              <a:t>proved </a:t>
            </a:r>
            <a:r>
              <a:rPr lang="el-GR" sz="2400" b="1" dirty="0" smtClean="0">
                <a:solidFill>
                  <a:srgbClr val="333399"/>
                </a:solidFill>
              </a:rPr>
              <a:t>Π</a:t>
            </a:r>
            <a:r>
              <a:rPr lang="en-US" sz="2400" b="1" baseline="-25000" dirty="0" smtClean="0">
                <a:solidFill>
                  <a:srgbClr val="333399"/>
                </a:solidFill>
              </a:rPr>
              <a:t>2</a:t>
            </a:r>
            <a:r>
              <a:rPr lang="en-US" sz="2400" b="1" baseline="30000" dirty="0" smtClean="0">
                <a:solidFill>
                  <a:srgbClr val="333399"/>
                </a:solidFill>
              </a:rPr>
              <a:t>P</a:t>
            </a:r>
            <a:r>
              <a:rPr lang="en-US" sz="2400" b="1" dirty="0" smtClean="0">
                <a:solidFill>
                  <a:srgbClr val="333399"/>
                </a:solidFill>
              </a:rPr>
              <a:t>(=co</a:t>
            </a:r>
            <a:r>
              <a:rPr lang="el-GR" sz="2400" b="1" dirty="0" smtClean="0">
                <a:solidFill>
                  <a:srgbClr val="333399"/>
                </a:solidFill>
              </a:rPr>
              <a:t>Σ</a:t>
            </a:r>
            <a:r>
              <a:rPr lang="en-US" sz="2400" b="1" baseline="-25000" dirty="0" smtClean="0">
                <a:solidFill>
                  <a:srgbClr val="333399"/>
                </a:solidFill>
              </a:rPr>
              <a:t>2</a:t>
            </a:r>
            <a:r>
              <a:rPr lang="en-US" sz="2400" b="1" baseline="30000" dirty="0" smtClean="0">
                <a:solidFill>
                  <a:srgbClr val="333399"/>
                </a:solidFill>
              </a:rPr>
              <a:t>P</a:t>
            </a:r>
            <a:r>
              <a:rPr lang="en-US" sz="2400" b="1" dirty="0" smtClean="0">
                <a:solidFill>
                  <a:srgbClr val="333399"/>
                </a:solidFill>
              </a:rPr>
              <a:t>)-complete by </a:t>
            </a:r>
            <a:r>
              <a:rPr lang="en-US" sz="2400" b="1" dirty="0" err="1" smtClean="0">
                <a:solidFill>
                  <a:srgbClr val="333399"/>
                </a:solidFill>
              </a:rPr>
              <a:t>Ko</a:t>
            </a:r>
            <a:r>
              <a:rPr lang="en-US" sz="2400" b="1" dirty="0" smtClean="0">
                <a:solidFill>
                  <a:srgbClr val="333399"/>
                </a:solidFill>
              </a:rPr>
              <a:t> and Lin [1995]</a:t>
            </a:r>
            <a:endParaRPr lang="en-US" sz="4400" b="1" baseline="30000" dirty="0" smtClean="0">
              <a:solidFill>
                <a:srgbClr val="333399"/>
              </a:solidFill>
            </a:endParaRPr>
          </a:p>
        </p:txBody>
      </p:sp>
      <p:sp>
        <p:nvSpPr>
          <p:cNvPr id="20483" name="Rectangle 3"/>
          <p:cNvSpPr>
            <a:spLocks noGrp="1" noChangeArrowheads="1"/>
          </p:cNvSpPr>
          <p:nvPr>
            <p:ph type="body" idx="1"/>
          </p:nvPr>
        </p:nvSpPr>
        <p:spPr>
          <a:xfrm>
            <a:off x="0" y="1066800"/>
            <a:ext cx="10058400" cy="5613400"/>
          </a:xfrm>
        </p:spPr>
        <p:txBody>
          <a:bodyPr lIns="0" tIns="0" rIns="0" bIns="0"/>
          <a:lstStyle/>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100" b="1" i="1" dirty="0" smtClean="0"/>
              <a:t>	Input: </a:t>
            </a:r>
            <a:r>
              <a:rPr lang="en-US" sz="3100" i="1" dirty="0" smtClean="0"/>
              <a:t>graph G = (V, E), sets I and J, partition of V into subsets </a:t>
            </a:r>
            <a:r>
              <a:rPr lang="en-US" sz="3100" i="1" dirty="0" err="1" smtClean="0"/>
              <a:t>V</a:t>
            </a:r>
            <a:r>
              <a:rPr lang="en-US" sz="3100" i="1" baseline="-25000" dirty="0" err="1" smtClean="0"/>
              <a:t>ij</a:t>
            </a:r>
            <a:r>
              <a:rPr lang="en-US" sz="3100" i="1" dirty="0" smtClean="0"/>
              <a:t> (for i in I and j in J), number k</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100" b="1" i="1" dirty="0" smtClean="0"/>
              <a:t>	Q:</a:t>
            </a:r>
            <a:r>
              <a:rPr lang="en-US" sz="3100" i="1" dirty="0" smtClean="0"/>
              <a:t> Is it the case that for every function t : I → J, </a:t>
            </a:r>
            <a:r>
              <a:rPr lang="en-US" sz="3100" i="1" dirty="0" err="1" smtClean="0"/>
              <a:t>U</a:t>
            </a:r>
            <a:r>
              <a:rPr lang="en-US" sz="3100" i="1" baseline="-25000" dirty="0" err="1" smtClean="0"/>
              <a:t>i</a:t>
            </a:r>
            <a:r>
              <a:rPr lang="en-US" sz="3100" i="1" dirty="0" smtClean="0"/>
              <a:t> </a:t>
            </a:r>
            <a:r>
              <a:rPr lang="en-US" sz="3100" i="1" dirty="0" err="1" smtClean="0"/>
              <a:t>V</a:t>
            </a:r>
            <a:r>
              <a:rPr lang="en-US" sz="3100" i="1" baseline="-25000" dirty="0" err="1" smtClean="0"/>
              <a:t>i,t</a:t>
            </a:r>
            <a:r>
              <a:rPr lang="en-US" sz="3100" i="1" baseline="-25000" dirty="0" smtClean="0"/>
              <a:t>(i)</a:t>
            </a:r>
            <a:r>
              <a:rPr lang="en-US" sz="3100" i="1" dirty="0" smtClean="0"/>
              <a:t> has a clique of size k?</a:t>
            </a:r>
            <a:endParaRPr lang="en-GB" sz="3100" i="1" dirty="0" smtClean="0"/>
          </a:p>
        </p:txBody>
      </p:sp>
      <p:pic>
        <p:nvPicPr>
          <p:cNvPr id="204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73480" y="3364442"/>
            <a:ext cx="6035040" cy="4407958"/>
          </a:xfrm>
          <a:prstGeom prst="rect">
            <a:avLst/>
          </a:prstGeom>
          <a:noFill/>
          <a:ln w="38100" algn="ctr">
            <a:noFill/>
            <a:miter lim="800000"/>
            <a:headEnd/>
            <a:tailEnd/>
          </a:ln>
        </p:spPr>
      </p:pic>
      <p:sp>
        <p:nvSpPr>
          <p:cNvPr id="20485" name="TextBox 4"/>
          <p:cNvSpPr txBox="1">
            <a:spLocks noChangeArrowheads="1"/>
          </p:cNvSpPr>
          <p:nvPr/>
        </p:nvSpPr>
        <p:spPr bwMode="auto">
          <a:xfrm>
            <a:off x="7741127" y="5267961"/>
            <a:ext cx="1316673" cy="732261"/>
          </a:xfrm>
          <a:prstGeom prst="rect">
            <a:avLst/>
          </a:prstGeom>
          <a:noFill/>
          <a:ln w="9525">
            <a:noFill/>
            <a:miter lim="800000"/>
            <a:headEnd/>
            <a:tailEnd/>
          </a:ln>
        </p:spPr>
        <p:txBody>
          <a:bodyPr wrap="none" lIns="101882" tIns="50941" rIns="101882" bIns="50941">
            <a:spAutoFit/>
          </a:bodyPr>
          <a:lstStyle/>
          <a:p>
            <a:r>
              <a:rPr lang="en-US" sz="4000" i="1" dirty="0"/>
              <a:t>, k=2</a:t>
            </a:r>
          </a:p>
        </p:txBody>
      </p:sp>
      <p:sp>
        <p:nvSpPr>
          <p:cNvPr id="20486" name="Rectangle 5"/>
          <p:cNvSpPr>
            <a:spLocks noChangeArrowheads="1"/>
          </p:cNvSpPr>
          <p:nvPr/>
        </p:nvSpPr>
        <p:spPr bwMode="auto">
          <a:xfrm>
            <a:off x="6537960" y="3022601"/>
            <a:ext cx="3550127" cy="841541"/>
          </a:xfrm>
          <a:prstGeom prst="rect">
            <a:avLst/>
          </a:prstGeom>
          <a:noFill/>
          <a:ln w="9525">
            <a:noFill/>
            <a:miter lim="800000"/>
            <a:headEnd/>
            <a:tailEnd/>
          </a:ln>
        </p:spPr>
        <p:txBody>
          <a:bodyPr lIns="101882" tIns="50941" rIns="101882" bIns="50941">
            <a:spAutoFit/>
          </a:bodyPr>
          <a:lstStyle/>
          <a:p>
            <a:r>
              <a:rPr lang="en-US" dirty="0">
                <a:solidFill>
                  <a:schemeClr val="tx1"/>
                </a:solidFill>
              </a:rPr>
              <a:t>Thank you, compendium by Schaefer and </a:t>
            </a:r>
            <a:r>
              <a:rPr lang="en-US" dirty="0" err="1">
                <a:solidFill>
                  <a:schemeClr val="tx1"/>
                </a:solidFill>
              </a:rPr>
              <a:t>Umans</a:t>
            </a:r>
            <a:r>
              <a:rPr lang="en-US" dirty="0">
                <a:solidFill>
                  <a:schemeClr val="tx1"/>
                </a:solidFill>
              </a:rPr>
              <a:t>!</a:t>
            </a:r>
          </a:p>
        </p:txBody>
      </p:sp>
    </p:spTree>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93920" y="179917"/>
            <a:ext cx="5951220" cy="1029123"/>
          </a:xfrm>
          <a:noFill/>
        </p:spPr>
        <p:txBody>
          <a:bodyPr lIns="0" tIns="0" rIns="0" bIns="0"/>
          <a:lstStyle/>
          <a:p>
            <a:r>
              <a:rPr lang="en-US" sz="4500" b="1" dirty="0" smtClean="0">
                <a:solidFill>
                  <a:srgbClr val="333399"/>
                </a:solidFill>
              </a:rPr>
              <a:t>Illustration of reduction</a:t>
            </a:r>
            <a:endParaRPr lang="en-US" sz="4500" b="1" baseline="30000" dirty="0" smtClean="0">
              <a:solidFill>
                <a:srgbClr val="333399"/>
              </a:solidFill>
            </a:endParaRPr>
          </a:p>
        </p:txBody>
      </p:sp>
      <p:pic>
        <p:nvPicPr>
          <p:cNvPr id="2150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800" y="3137747"/>
            <a:ext cx="6537960" cy="4496118"/>
          </a:xfrm>
          <a:prstGeom prst="rect">
            <a:avLst/>
          </a:prstGeom>
          <a:noFill/>
          <a:ln w="38100" algn="ctr">
            <a:noFill/>
            <a:miter lim="800000"/>
            <a:headEnd/>
            <a:tailEnd/>
          </a:ln>
        </p:spPr>
      </p:pic>
      <p:pic>
        <p:nvPicPr>
          <p:cNvPr id="2150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 y="0"/>
            <a:ext cx="4023360" cy="2938040"/>
          </a:xfrm>
          <a:prstGeom prst="rect">
            <a:avLst/>
          </a:prstGeom>
          <a:noFill/>
          <a:ln w="38100" algn="ctr">
            <a:noFill/>
            <a:miter lim="800000"/>
            <a:headEnd/>
            <a:tailEnd/>
          </a:ln>
        </p:spPr>
      </p:pic>
      <p:sp>
        <p:nvSpPr>
          <p:cNvPr id="21509" name="Left Brace 6"/>
          <p:cNvSpPr>
            <a:spLocks/>
          </p:cNvSpPr>
          <p:nvPr/>
        </p:nvSpPr>
        <p:spPr bwMode="auto">
          <a:xfrm>
            <a:off x="2849880" y="3540760"/>
            <a:ext cx="586740" cy="1899920"/>
          </a:xfrm>
          <a:prstGeom prst="leftBrace">
            <a:avLst>
              <a:gd name="adj1" fmla="val 8337"/>
              <a:gd name="adj2" fmla="val 50000"/>
            </a:avLst>
          </a:prstGeom>
          <a:noFill/>
          <a:ln w="38100" algn="ctr">
            <a:solidFill>
              <a:schemeClr val="tx1"/>
            </a:solidFill>
            <a:round/>
            <a:headEnd/>
            <a:tailEnd/>
          </a:ln>
        </p:spPr>
        <p:txBody>
          <a:bodyPr lIns="101882" tIns="50941" rIns="101882" bIns="50941"/>
          <a:lstStyle/>
          <a:p>
            <a:endParaRPr lang="en-US"/>
          </a:p>
        </p:txBody>
      </p:sp>
      <p:sp>
        <p:nvSpPr>
          <p:cNvPr id="21510" name="TextBox 7"/>
          <p:cNvSpPr txBox="1">
            <a:spLocks noChangeArrowheads="1"/>
          </p:cNvSpPr>
          <p:nvPr/>
        </p:nvSpPr>
        <p:spPr bwMode="auto">
          <a:xfrm>
            <a:off x="2179320" y="4145281"/>
            <a:ext cx="546577" cy="802428"/>
          </a:xfrm>
          <a:prstGeom prst="rect">
            <a:avLst/>
          </a:prstGeom>
          <a:noFill/>
          <a:ln w="9525">
            <a:noFill/>
            <a:miter lim="800000"/>
            <a:headEnd/>
            <a:tailEnd/>
          </a:ln>
        </p:spPr>
        <p:txBody>
          <a:bodyPr wrap="none" lIns="101882" tIns="50941" rIns="101882" bIns="50941">
            <a:spAutoFit/>
          </a:bodyPr>
          <a:lstStyle/>
          <a:p>
            <a:r>
              <a:rPr lang="en-US" sz="4500" i="1" dirty="0">
                <a:solidFill>
                  <a:schemeClr val="tx1"/>
                </a:solidFill>
              </a:rPr>
              <a:t>T</a:t>
            </a:r>
            <a:endParaRPr lang="en-US" i="1" dirty="0">
              <a:solidFill>
                <a:schemeClr val="tx1"/>
              </a:solidFill>
            </a:endParaRPr>
          </a:p>
        </p:txBody>
      </p:sp>
      <p:sp>
        <p:nvSpPr>
          <p:cNvPr id="9" name="Bent Arrow 8"/>
          <p:cNvSpPr/>
          <p:nvPr/>
        </p:nvSpPr>
        <p:spPr bwMode="auto">
          <a:xfrm>
            <a:off x="4526280" y="1036320"/>
            <a:ext cx="1508760" cy="2331720"/>
          </a:xfrm>
          <a:prstGeom prst="bentArrow">
            <a:avLst/>
          </a:prstGeom>
          <a:noFill/>
          <a:ln w="38100" cap="flat" cmpd="sng" algn="ctr">
            <a:solidFill>
              <a:schemeClr val="tx1"/>
            </a:solidFill>
            <a:prstDash val="solid"/>
            <a:round/>
            <a:headEnd type="none" w="med" len="med"/>
            <a:tailEnd type="none" w="med" len="med"/>
          </a:ln>
          <a:effectLst/>
          <a:scene3d>
            <a:camera prst="orthographicFront">
              <a:rot lat="0" lon="0" rev="16200000"/>
            </a:camera>
            <a:lightRig rig="threePt" dir="t"/>
          </a:scene3d>
        </p:spPr>
        <p:txBody>
          <a:bodyPr lIns="101882" tIns="50941" rIns="101882" bIns="50941"/>
          <a:lstStyle/>
          <a:p>
            <a:pPr>
              <a:defRPr/>
            </a:pPr>
            <a:endParaRPr lang="en-US"/>
          </a:p>
        </p:txBody>
      </p:sp>
      <p:sp>
        <p:nvSpPr>
          <p:cNvPr id="8" name="Rounded Rectangle 7"/>
          <p:cNvSpPr>
            <a:spLocks noChangeArrowheads="1"/>
          </p:cNvSpPr>
          <p:nvPr/>
        </p:nvSpPr>
        <p:spPr bwMode="auto">
          <a:xfrm>
            <a:off x="3268980" y="4058920"/>
            <a:ext cx="6621780" cy="863600"/>
          </a:xfrm>
          <a:prstGeom prst="roundRect">
            <a:avLst>
              <a:gd name="adj" fmla="val 16667"/>
            </a:avLst>
          </a:prstGeom>
          <a:noFill/>
          <a:ln w="38100" algn="ctr">
            <a:solidFill>
              <a:srgbClr val="008000"/>
            </a:solidFill>
            <a:round/>
            <a:headEnd/>
            <a:tailEnd/>
          </a:ln>
        </p:spPr>
        <p:txBody>
          <a:bodyPr lIns="101882" tIns="50941" rIns="101882" bIns="50941"/>
          <a:lstStyle/>
          <a:p>
            <a:endParaRPr lang="en-US"/>
          </a:p>
        </p:txBody>
      </p:sp>
      <p:sp>
        <p:nvSpPr>
          <p:cNvPr id="11" name="Rounded Rectangle 10"/>
          <p:cNvSpPr>
            <a:spLocks noChangeArrowheads="1"/>
          </p:cNvSpPr>
          <p:nvPr/>
        </p:nvSpPr>
        <p:spPr bwMode="auto">
          <a:xfrm>
            <a:off x="4693920" y="3108960"/>
            <a:ext cx="1257300" cy="4490720"/>
          </a:xfrm>
          <a:prstGeom prst="roundRect">
            <a:avLst>
              <a:gd name="adj" fmla="val 16667"/>
            </a:avLst>
          </a:prstGeom>
          <a:noFill/>
          <a:ln w="38100" algn="ctr">
            <a:solidFill>
              <a:srgbClr val="008000"/>
            </a:solidFill>
            <a:round/>
            <a:headEnd/>
            <a:tailEnd/>
          </a:ln>
        </p:spPr>
        <p:txBody>
          <a:bodyPr lIns="101882" tIns="50941" rIns="101882" bIns="50941"/>
          <a:lstStyle/>
          <a:p>
            <a:endParaRPr lang="en-US"/>
          </a:p>
        </p:txBody>
      </p:sp>
      <p:sp>
        <p:nvSpPr>
          <p:cNvPr id="12" name="Rounded Rectangle 11"/>
          <p:cNvSpPr>
            <a:spLocks noChangeArrowheads="1"/>
          </p:cNvSpPr>
          <p:nvPr/>
        </p:nvSpPr>
        <p:spPr bwMode="auto">
          <a:xfrm>
            <a:off x="3268980" y="5786120"/>
            <a:ext cx="6621780" cy="949960"/>
          </a:xfrm>
          <a:prstGeom prst="roundRect">
            <a:avLst>
              <a:gd name="adj" fmla="val 16667"/>
            </a:avLst>
          </a:prstGeom>
          <a:noFill/>
          <a:ln w="38100" algn="ctr">
            <a:solidFill>
              <a:srgbClr val="333399"/>
            </a:solidFill>
            <a:round/>
            <a:headEnd/>
            <a:tailEnd/>
          </a:ln>
        </p:spPr>
        <p:txBody>
          <a:bodyPr lIns="101882" tIns="50941" rIns="101882" bIns="50941"/>
          <a:lstStyle/>
          <a:p>
            <a:endParaRPr lang="en-US"/>
          </a:p>
        </p:txBody>
      </p:sp>
      <p:sp>
        <p:nvSpPr>
          <p:cNvPr id="13" name="Rounded Rectangle 12"/>
          <p:cNvSpPr>
            <a:spLocks noChangeArrowheads="1"/>
          </p:cNvSpPr>
          <p:nvPr/>
        </p:nvSpPr>
        <p:spPr bwMode="auto">
          <a:xfrm>
            <a:off x="7208520" y="3108960"/>
            <a:ext cx="1341120" cy="4490720"/>
          </a:xfrm>
          <a:prstGeom prst="roundRect">
            <a:avLst>
              <a:gd name="adj" fmla="val 16667"/>
            </a:avLst>
          </a:prstGeom>
          <a:noFill/>
          <a:ln w="38100" algn="ctr">
            <a:solidFill>
              <a:srgbClr val="333399"/>
            </a:solidFill>
            <a:round/>
            <a:headEnd/>
            <a:tailEnd/>
          </a:ln>
        </p:spPr>
        <p:txBody>
          <a:bodyPr lIns="101882" tIns="50941" rIns="101882" bIns="50941"/>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2920" y="86360"/>
            <a:ext cx="9038590" cy="1282806"/>
          </a:xfrm>
        </p:spPr>
        <p:txBody>
          <a:bodyPr/>
          <a:lstStyle/>
          <a:p>
            <a:r>
              <a:rPr lang="en-US" altLang="zh-CN" b="1" smtClean="0">
                <a:solidFill>
                  <a:srgbClr val="333399"/>
                </a:solidFill>
                <a:ea typeface="宋体" pitchFamily="2" charset="-122"/>
              </a:rPr>
              <a:t>Unrestricted support?</a:t>
            </a:r>
          </a:p>
        </p:txBody>
      </p:sp>
      <p:sp>
        <p:nvSpPr>
          <p:cNvPr id="4" name="Rectangle 3"/>
          <p:cNvSpPr txBox="1">
            <a:spLocks noChangeArrowheads="1"/>
          </p:cNvSpPr>
          <p:nvPr/>
        </p:nvSpPr>
        <p:spPr bwMode="auto">
          <a:xfrm>
            <a:off x="167640" y="1554480"/>
            <a:ext cx="9662002" cy="5613400"/>
          </a:xfrm>
          <a:prstGeom prst="rect">
            <a:avLst/>
          </a:prstGeom>
          <a:noFill/>
          <a:ln w="9525">
            <a:noFill/>
            <a:miter lim="800000"/>
            <a:headEnd/>
            <a:tailEnd/>
          </a:ln>
        </p:spPr>
        <p:txBody>
          <a:bodyPr lIns="0" tIns="0" rIns="0" bIns="0"/>
          <a:lstStyle/>
          <a:p>
            <a:pPr marL="380291" indent="-380291" defTabSz="454580" eaLnBrk="0" hangingPunct="0">
              <a:spcBef>
                <a:spcPct val="20000"/>
              </a:spcBef>
              <a:buFontTx/>
              <a:buChar char="•"/>
              <a:tabLst>
                <a:tab pos="1015287" algn="l"/>
                <a:tab pos="2032343" algn="l"/>
                <a:tab pos="3052936" algn="l"/>
                <a:tab pos="4071760" algn="l"/>
                <a:tab pos="5090585" algn="l"/>
                <a:tab pos="6109409" algn="l"/>
                <a:tab pos="7128234" algn="l"/>
                <a:tab pos="8147058" algn="l"/>
                <a:tab pos="9165883" algn="l"/>
                <a:tab pos="10186477" algn="l"/>
              </a:tabLst>
              <a:defRPr/>
            </a:pPr>
            <a:r>
              <a:rPr lang="en-US" sz="3600" kern="0" dirty="0">
                <a:solidFill>
                  <a:schemeClr val="tx1"/>
                </a:solidFill>
                <a:latin typeface="+mn-lt"/>
              </a:rPr>
              <a:t>Just duplicate all the strategies outside </a:t>
            </a:r>
            <a:r>
              <a:rPr lang="en-US" sz="3600" i="1" kern="0" dirty="0">
                <a:solidFill>
                  <a:schemeClr val="tx1"/>
                </a:solidFill>
                <a:latin typeface="+mn-lt"/>
              </a:rPr>
              <a:t>T</a:t>
            </a:r>
            <a:r>
              <a:rPr lang="en-US" sz="3600" kern="0" dirty="0">
                <a:solidFill>
                  <a:schemeClr val="tx1"/>
                </a:solidFill>
                <a:latin typeface="+mn-lt"/>
              </a:rPr>
              <a:t>…</a:t>
            </a:r>
          </a:p>
          <a:p>
            <a:pPr marL="380291" indent="-380291" defTabSz="454580" eaLnBrk="0" hangingPunct="0">
              <a:spcBef>
                <a:spcPct val="20000"/>
              </a:spcBef>
              <a:buFontTx/>
              <a:buChar char="•"/>
              <a:tabLst>
                <a:tab pos="1015287" algn="l"/>
                <a:tab pos="2032343" algn="l"/>
                <a:tab pos="3052936" algn="l"/>
                <a:tab pos="4071760" algn="l"/>
                <a:tab pos="5090585" algn="l"/>
                <a:tab pos="6109409" algn="l"/>
                <a:tab pos="7128234" algn="l"/>
                <a:tab pos="8147058" algn="l"/>
                <a:tab pos="9165883" algn="l"/>
                <a:tab pos="10186477" algn="l"/>
              </a:tabLst>
              <a:defRPr/>
            </a:pPr>
            <a:endParaRPr lang="en-US" sz="3600" kern="0" dirty="0">
              <a:solidFill>
                <a:schemeClr val="tx1"/>
              </a:solidFill>
              <a:latin typeface="+mn-lt"/>
            </a:endParaRPr>
          </a:p>
          <a:p>
            <a:pPr marL="380291" indent="-380291" defTabSz="454580" eaLnBrk="0" hangingPunct="0">
              <a:spcBef>
                <a:spcPct val="20000"/>
              </a:spcBef>
              <a:buFontTx/>
              <a:buChar char="•"/>
              <a:tabLst>
                <a:tab pos="1015287" algn="l"/>
                <a:tab pos="2032343" algn="l"/>
                <a:tab pos="3052936" algn="l"/>
                <a:tab pos="4071760" algn="l"/>
                <a:tab pos="5090585" algn="l"/>
                <a:tab pos="6109409" algn="l"/>
                <a:tab pos="7128234" algn="l"/>
                <a:tab pos="8147058" algn="l"/>
                <a:tab pos="9165883" algn="l"/>
                <a:tab pos="10186477" algn="l"/>
              </a:tabLst>
              <a:defRPr/>
            </a:pPr>
            <a:r>
              <a:rPr lang="en-US" sz="3600" kern="0" dirty="0">
                <a:solidFill>
                  <a:schemeClr val="tx1"/>
                </a:solidFill>
                <a:latin typeface="+mn-lt"/>
              </a:rPr>
              <a:t>(Appendix: result still holds in games in which every pure strategy is the unique best response to some mixed strategy)</a:t>
            </a:r>
          </a:p>
          <a:p>
            <a:pPr marL="380291" indent="-380291" defTabSz="454580" eaLnBrk="0" hangingPunct="0">
              <a:spcBef>
                <a:spcPct val="20000"/>
              </a:spcBef>
              <a:tabLst>
                <a:tab pos="1015287" algn="l"/>
                <a:tab pos="2032343" algn="l"/>
                <a:tab pos="3052936" algn="l"/>
                <a:tab pos="4071760" algn="l"/>
                <a:tab pos="5090585" algn="l"/>
                <a:tab pos="6109409" algn="l"/>
                <a:tab pos="7128234" algn="l"/>
                <a:tab pos="8147058" algn="l"/>
                <a:tab pos="9165883" algn="l"/>
                <a:tab pos="10186477" algn="l"/>
              </a:tabLst>
              <a:defRPr/>
            </a:pPr>
            <a:endParaRPr lang="en-US" sz="3600" kern="0" dirty="0">
              <a:solidFill>
                <a:schemeClr val="tx1"/>
              </a:solidFill>
              <a:latin typeface="+mn-lt"/>
            </a:endParaRPr>
          </a:p>
          <a:p>
            <a:pPr marL="380291" indent="-380291" defTabSz="454580" eaLnBrk="0" hangingPunct="0">
              <a:spcBef>
                <a:spcPct val="20000"/>
              </a:spcBef>
              <a:tabLst>
                <a:tab pos="1015287" algn="l"/>
                <a:tab pos="2032343" algn="l"/>
                <a:tab pos="3052936" algn="l"/>
                <a:tab pos="4071760" algn="l"/>
                <a:tab pos="5090585" algn="l"/>
                <a:tab pos="6109409" algn="l"/>
                <a:tab pos="7128234" algn="l"/>
                <a:tab pos="8147058" algn="l"/>
                <a:tab pos="9165883" algn="l"/>
                <a:tab pos="10186477" algn="l"/>
              </a:tabLst>
              <a:defRPr/>
            </a:pPr>
            <a:endParaRPr lang="en-US" sz="3600" kern="0" dirty="0">
              <a:solidFill>
                <a:schemeClr val="tx1"/>
              </a:solidFill>
              <a:latin typeface="+mn-lt"/>
            </a:endParaRPr>
          </a:p>
          <a:p>
            <a:pPr marL="380291" indent="-380291" defTabSz="454580" eaLnBrk="0" hangingPunct="0">
              <a:spcBef>
                <a:spcPct val="20000"/>
              </a:spcBef>
              <a:buFontTx/>
              <a:buChar char="•"/>
              <a:tabLst>
                <a:tab pos="1015287" algn="l"/>
                <a:tab pos="2032343" algn="l"/>
                <a:tab pos="3052936" algn="l"/>
                <a:tab pos="4071760" algn="l"/>
                <a:tab pos="5090585" algn="l"/>
                <a:tab pos="6109409" algn="l"/>
                <a:tab pos="7128234" algn="l"/>
                <a:tab pos="8147058" algn="l"/>
                <a:tab pos="9165883" algn="l"/>
                <a:tab pos="10186477" algn="l"/>
              </a:tabLst>
              <a:defRPr/>
            </a:pPr>
            <a:endParaRPr lang="en-GB" sz="3600" kern="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503238" y="622300"/>
            <a:ext cx="9037637" cy="1282700"/>
          </a:xfrm>
        </p:spPr>
        <p:txBody>
          <a:bodyPr/>
          <a:lstStyle/>
          <a:p>
            <a:r>
              <a:rPr lang="en-US" sz="4400" smtClean="0">
                <a:solidFill>
                  <a:schemeClr val="accent2"/>
                </a:solidFill>
              </a:rPr>
              <a:t>Bound on number of samples</a:t>
            </a:r>
          </a:p>
        </p:txBody>
      </p:sp>
      <p:sp>
        <p:nvSpPr>
          <p:cNvPr id="76803" name="Content Placeholder 2"/>
          <p:cNvSpPr>
            <a:spLocks noGrp="1"/>
          </p:cNvSpPr>
          <p:nvPr>
            <p:ph idx="4294967295"/>
          </p:nvPr>
        </p:nvSpPr>
        <p:spPr>
          <a:xfrm>
            <a:off x="503238" y="2274888"/>
            <a:ext cx="9037637" cy="5116512"/>
          </a:xfrm>
        </p:spPr>
        <p:txBody>
          <a:bodyPr/>
          <a:lstStyle/>
          <a:p>
            <a:pPr>
              <a:buFont typeface="Arial" charset="0"/>
              <a:buNone/>
            </a:pPr>
            <a:r>
              <a:rPr lang="en-US" sz="2800" b="1" i="1" dirty="0" smtClean="0"/>
              <a:t>Theorem.</a:t>
            </a:r>
            <a:r>
              <a:rPr lang="en-US" sz="2800" i="1" dirty="0" smtClean="0"/>
              <a:t> Finding all of the </a:t>
            </a:r>
            <a:r>
              <a:rPr lang="en-US" sz="2800" i="1" dirty="0" err="1" smtClean="0"/>
              <a:t>hyperplanes</a:t>
            </a:r>
            <a:r>
              <a:rPr lang="en-US" sz="2800" i="1" dirty="0" smtClean="0"/>
              <a:t> necessary to compute the optimal mixed strategy to commit to requires O(</a:t>
            </a:r>
            <a:r>
              <a:rPr lang="en-US" sz="2800" i="1" dirty="0" err="1" smtClean="0"/>
              <a:t>Fk</a:t>
            </a:r>
            <a:r>
              <a:rPr lang="en-US" sz="2800" i="1" dirty="0" smtClean="0"/>
              <a:t> log(k) + dLk</a:t>
            </a:r>
            <a:r>
              <a:rPr lang="en-US" sz="2800" i="1" baseline="30000" dirty="0" smtClean="0"/>
              <a:t>2</a:t>
            </a:r>
            <a:r>
              <a:rPr lang="en-US" sz="2800" i="1" dirty="0" smtClean="0"/>
              <a:t>) samples</a:t>
            </a:r>
          </a:p>
          <a:p>
            <a:pPr lvl="1"/>
            <a:r>
              <a:rPr lang="en-US" sz="2700" dirty="0" smtClean="0"/>
              <a:t>F depends on the size of the smallest region</a:t>
            </a:r>
          </a:p>
          <a:p>
            <a:pPr lvl="1"/>
            <a:r>
              <a:rPr lang="en-US" sz="2700" dirty="0" smtClean="0"/>
              <a:t>L depends on desired precision</a:t>
            </a:r>
          </a:p>
          <a:p>
            <a:pPr lvl="1"/>
            <a:r>
              <a:rPr lang="en-US" sz="2700" dirty="0" smtClean="0"/>
              <a:t>k is the number of follower actions</a:t>
            </a:r>
          </a:p>
          <a:p>
            <a:pPr lvl="1"/>
            <a:r>
              <a:rPr lang="en-US" sz="2700" dirty="0" smtClean="0"/>
              <a:t>d is the number of leader actions</a:t>
            </a:r>
          </a:p>
          <a:p>
            <a:pPr>
              <a:buFont typeface="Arial" charset="0"/>
              <a:buNone/>
            </a:pPr>
            <a:endParaRPr lang="en-US" sz="2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49275" y="9525"/>
            <a:ext cx="9051925" cy="1295401"/>
          </a:xfrm>
        </p:spPr>
        <p:txBody>
          <a:bodyPr/>
          <a:lstStyle/>
          <a:p>
            <a:r>
              <a:rPr lang="en-US" dirty="0" smtClean="0">
                <a:solidFill>
                  <a:schemeClr val="accent2"/>
                </a:solidFill>
              </a:rPr>
              <a:t>Security game</a:t>
            </a:r>
          </a:p>
        </p:txBody>
      </p:sp>
      <p:sp>
        <p:nvSpPr>
          <p:cNvPr id="92163" name="Line 3"/>
          <p:cNvSpPr>
            <a:spLocks noChangeShapeType="1"/>
          </p:cNvSpPr>
          <p:nvPr/>
        </p:nvSpPr>
        <p:spPr bwMode="auto">
          <a:xfrm flipV="1">
            <a:off x="5394325" y="2890838"/>
            <a:ext cx="419100" cy="690563"/>
          </a:xfrm>
          <a:prstGeom prst="line">
            <a:avLst/>
          </a:prstGeom>
          <a:noFill/>
          <a:ln w="9525">
            <a:solidFill>
              <a:schemeClr val="tx1"/>
            </a:solidFill>
            <a:round/>
            <a:headEnd/>
            <a:tailEnd/>
          </a:ln>
          <a:effectLst/>
        </p:spPr>
        <p:txBody>
          <a:bodyPr/>
          <a:lstStyle/>
          <a:p>
            <a:endParaRPr lang="en-US"/>
          </a:p>
        </p:txBody>
      </p:sp>
      <p:sp>
        <p:nvSpPr>
          <p:cNvPr id="92164" name="Line 4"/>
          <p:cNvSpPr>
            <a:spLocks noChangeShapeType="1"/>
          </p:cNvSpPr>
          <p:nvPr/>
        </p:nvSpPr>
        <p:spPr bwMode="auto">
          <a:xfrm>
            <a:off x="5813425" y="2890838"/>
            <a:ext cx="334962" cy="690563"/>
          </a:xfrm>
          <a:prstGeom prst="line">
            <a:avLst/>
          </a:prstGeom>
          <a:noFill/>
          <a:ln w="9525">
            <a:solidFill>
              <a:schemeClr val="tx1"/>
            </a:solidFill>
            <a:round/>
            <a:headEnd/>
            <a:tailEnd/>
          </a:ln>
          <a:effectLst/>
        </p:spPr>
        <p:txBody>
          <a:bodyPr/>
          <a:lstStyle/>
          <a:p>
            <a:endParaRPr lang="en-US"/>
          </a:p>
        </p:txBody>
      </p:sp>
      <p:sp>
        <p:nvSpPr>
          <p:cNvPr id="92165" name="Oval 5"/>
          <p:cNvSpPr>
            <a:spLocks noChangeArrowheads="1"/>
          </p:cNvSpPr>
          <p:nvPr/>
        </p:nvSpPr>
        <p:spPr bwMode="auto">
          <a:xfrm>
            <a:off x="5562600" y="1766888"/>
            <a:ext cx="503237" cy="11239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166" name="Oval 6"/>
          <p:cNvSpPr>
            <a:spLocks noChangeArrowheads="1"/>
          </p:cNvSpPr>
          <p:nvPr/>
        </p:nvSpPr>
        <p:spPr bwMode="auto">
          <a:xfrm>
            <a:off x="5646737" y="1249363"/>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67" name="Line 7"/>
          <p:cNvSpPr>
            <a:spLocks noChangeShapeType="1"/>
          </p:cNvSpPr>
          <p:nvPr/>
        </p:nvSpPr>
        <p:spPr bwMode="auto">
          <a:xfrm flipH="1">
            <a:off x="5310187" y="2112963"/>
            <a:ext cx="252413" cy="258763"/>
          </a:xfrm>
          <a:prstGeom prst="line">
            <a:avLst/>
          </a:prstGeom>
          <a:noFill/>
          <a:ln w="9525">
            <a:solidFill>
              <a:schemeClr val="tx1"/>
            </a:solidFill>
            <a:round/>
            <a:headEnd/>
            <a:tailEnd/>
          </a:ln>
          <a:effectLst/>
        </p:spPr>
        <p:txBody>
          <a:bodyPr/>
          <a:lstStyle/>
          <a:p>
            <a:endParaRPr lang="en-US"/>
          </a:p>
        </p:txBody>
      </p:sp>
      <p:sp>
        <p:nvSpPr>
          <p:cNvPr id="92168" name="Line 8"/>
          <p:cNvSpPr>
            <a:spLocks noChangeShapeType="1"/>
          </p:cNvSpPr>
          <p:nvPr/>
        </p:nvSpPr>
        <p:spPr bwMode="auto">
          <a:xfrm>
            <a:off x="6065837" y="2112963"/>
            <a:ext cx="334963" cy="346075"/>
          </a:xfrm>
          <a:prstGeom prst="line">
            <a:avLst/>
          </a:prstGeom>
          <a:noFill/>
          <a:ln w="9525">
            <a:solidFill>
              <a:schemeClr val="tx1"/>
            </a:solidFill>
            <a:round/>
            <a:headEnd/>
            <a:tailEnd/>
          </a:ln>
          <a:effectLst/>
        </p:spPr>
        <p:txBody>
          <a:bodyPr/>
          <a:lstStyle/>
          <a:p>
            <a:endParaRPr lang="en-US"/>
          </a:p>
        </p:txBody>
      </p:sp>
      <p:pic>
        <p:nvPicPr>
          <p:cNvPr id="15363" name="Picture 3" descr="C:\Users\vince\AppData\Local\Microsoft\Windows\Temporary Internet Files\Content.IE5\33NG8BYQ\MC900352460[1].wmf"/>
          <p:cNvPicPr>
            <a:picLocks noChangeAspect="1" noChangeArrowheads="1"/>
          </p:cNvPicPr>
          <p:nvPr/>
        </p:nvPicPr>
        <p:blipFill>
          <a:blip r:embed="rId2" cstate="print"/>
          <a:srcRect/>
          <a:stretch>
            <a:fillRect/>
          </a:stretch>
        </p:blipFill>
        <p:spPr bwMode="auto">
          <a:xfrm flipH="1">
            <a:off x="4014787" y="1580753"/>
            <a:ext cx="1428184" cy="1069649"/>
          </a:xfrm>
          <a:prstGeom prst="rect">
            <a:avLst/>
          </a:prstGeom>
          <a:noFill/>
        </p:spPr>
      </p:pic>
      <p:graphicFrame>
        <p:nvGraphicFramePr>
          <p:cNvPr id="34" name="Group 3"/>
          <p:cNvGraphicFramePr>
            <a:graphicFrameLocks noGrp="1"/>
          </p:cNvGraphicFramePr>
          <p:nvPr>
            <p:ph sz="half" idx="4294967295"/>
          </p:nvPr>
        </p:nvGraphicFramePr>
        <p:xfrm>
          <a:off x="3981450" y="4625728"/>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-1, 2</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 name="Text Box 14"/>
          <p:cNvSpPr txBox="1">
            <a:spLocks noChangeArrowheads="1"/>
          </p:cNvSpPr>
          <p:nvPr/>
        </p:nvSpPr>
        <p:spPr bwMode="auto">
          <a:xfrm>
            <a:off x="3258852" y="4781303"/>
            <a:ext cx="595284"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A</a:t>
            </a:r>
            <a:endParaRPr lang="en-US" sz="4200" dirty="0">
              <a:solidFill>
                <a:schemeClr val="tx1"/>
              </a:solidFill>
            </a:endParaRPr>
          </a:p>
        </p:txBody>
      </p:sp>
      <p:sp>
        <p:nvSpPr>
          <p:cNvPr id="36" name="Text Box 15"/>
          <p:cNvSpPr txBox="1">
            <a:spLocks noChangeArrowheads="1"/>
          </p:cNvSpPr>
          <p:nvPr/>
        </p:nvSpPr>
        <p:spPr bwMode="auto">
          <a:xfrm>
            <a:off x="3258998" y="5817940"/>
            <a:ext cx="564827"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B</a:t>
            </a:r>
            <a:endParaRPr lang="en-US" sz="4200" dirty="0">
              <a:solidFill>
                <a:schemeClr val="tx1"/>
              </a:solidFill>
            </a:endParaRPr>
          </a:p>
        </p:txBody>
      </p:sp>
      <p:sp>
        <p:nvSpPr>
          <p:cNvPr id="37" name="Text Box 16"/>
          <p:cNvSpPr txBox="1">
            <a:spLocks noChangeArrowheads="1"/>
          </p:cNvSpPr>
          <p:nvPr/>
        </p:nvSpPr>
        <p:spPr bwMode="auto">
          <a:xfrm>
            <a:off x="4579158" y="3901828"/>
            <a:ext cx="595284"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A</a:t>
            </a:r>
            <a:endParaRPr lang="en-US" sz="4200" dirty="0">
              <a:solidFill>
                <a:schemeClr val="tx1"/>
              </a:solidFill>
            </a:endParaRPr>
          </a:p>
        </p:txBody>
      </p:sp>
      <p:sp>
        <p:nvSpPr>
          <p:cNvPr id="38" name="Text Box 17"/>
          <p:cNvSpPr txBox="1">
            <a:spLocks noChangeArrowheads="1"/>
          </p:cNvSpPr>
          <p:nvPr/>
        </p:nvSpPr>
        <p:spPr bwMode="auto">
          <a:xfrm>
            <a:off x="6312061" y="3901828"/>
            <a:ext cx="564827"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B</a:t>
            </a:r>
            <a:endParaRPr lang="en-US" sz="4200" dirty="0">
              <a:solidFill>
                <a:schemeClr val="tx1"/>
              </a:solidFill>
            </a:endParaRPr>
          </a:p>
        </p:txBody>
      </p:sp>
      <p:sp>
        <p:nvSpPr>
          <p:cNvPr id="24" name="Line 10"/>
          <p:cNvSpPr>
            <a:spLocks noChangeShapeType="1"/>
          </p:cNvSpPr>
          <p:nvPr/>
        </p:nvSpPr>
        <p:spPr bwMode="auto">
          <a:xfrm flipV="1">
            <a:off x="1279525" y="6165850"/>
            <a:ext cx="419100" cy="692150"/>
          </a:xfrm>
          <a:prstGeom prst="line">
            <a:avLst/>
          </a:prstGeom>
          <a:noFill/>
          <a:ln w="9525">
            <a:solidFill>
              <a:schemeClr val="tx1"/>
            </a:solidFill>
            <a:round/>
            <a:headEnd/>
            <a:tailEnd/>
          </a:ln>
          <a:effectLst/>
        </p:spPr>
        <p:txBody>
          <a:bodyPr/>
          <a:lstStyle/>
          <a:p>
            <a:endParaRPr lang="en-US"/>
          </a:p>
        </p:txBody>
      </p:sp>
      <p:sp>
        <p:nvSpPr>
          <p:cNvPr id="25" name="Line 11"/>
          <p:cNvSpPr>
            <a:spLocks noChangeShapeType="1"/>
          </p:cNvSpPr>
          <p:nvPr/>
        </p:nvSpPr>
        <p:spPr bwMode="auto">
          <a:xfrm>
            <a:off x="1698625" y="6165850"/>
            <a:ext cx="334963" cy="692150"/>
          </a:xfrm>
          <a:prstGeom prst="line">
            <a:avLst/>
          </a:prstGeom>
          <a:noFill/>
          <a:ln w="9525">
            <a:solidFill>
              <a:schemeClr val="tx1"/>
            </a:solidFill>
            <a:round/>
            <a:headEnd/>
            <a:tailEnd/>
          </a:ln>
          <a:effectLst/>
        </p:spPr>
        <p:txBody>
          <a:bodyPr/>
          <a:lstStyle/>
          <a:p>
            <a:endParaRPr lang="en-US"/>
          </a:p>
        </p:txBody>
      </p:sp>
      <p:sp>
        <p:nvSpPr>
          <p:cNvPr id="26" name="Oval 12"/>
          <p:cNvSpPr>
            <a:spLocks noChangeArrowheads="1"/>
          </p:cNvSpPr>
          <p:nvPr/>
        </p:nvSpPr>
        <p:spPr bwMode="auto">
          <a:xfrm>
            <a:off x="1447800" y="5043488"/>
            <a:ext cx="501650"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27" name="Oval 13"/>
          <p:cNvSpPr>
            <a:spLocks noChangeArrowheads="1"/>
          </p:cNvSpPr>
          <p:nvPr/>
        </p:nvSpPr>
        <p:spPr bwMode="auto">
          <a:xfrm>
            <a:off x="1530350" y="4525963"/>
            <a:ext cx="336550"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28" name="Line 14"/>
          <p:cNvSpPr>
            <a:spLocks noChangeShapeType="1"/>
          </p:cNvSpPr>
          <p:nvPr/>
        </p:nvSpPr>
        <p:spPr bwMode="auto">
          <a:xfrm flipH="1">
            <a:off x="1195388" y="5389563"/>
            <a:ext cx="252412" cy="258762"/>
          </a:xfrm>
          <a:prstGeom prst="line">
            <a:avLst/>
          </a:prstGeom>
          <a:noFill/>
          <a:ln w="9525">
            <a:solidFill>
              <a:schemeClr val="tx1"/>
            </a:solidFill>
            <a:round/>
            <a:headEnd/>
            <a:tailEnd/>
          </a:ln>
          <a:effectLst/>
        </p:spPr>
        <p:txBody>
          <a:bodyPr/>
          <a:lstStyle/>
          <a:p>
            <a:endParaRPr lang="en-US"/>
          </a:p>
        </p:txBody>
      </p:sp>
      <p:sp>
        <p:nvSpPr>
          <p:cNvPr id="29" name="Line 15"/>
          <p:cNvSpPr>
            <a:spLocks noChangeShapeType="1"/>
          </p:cNvSpPr>
          <p:nvPr/>
        </p:nvSpPr>
        <p:spPr bwMode="auto">
          <a:xfrm>
            <a:off x="1949450" y="5389563"/>
            <a:ext cx="336550" cy="344487"/>
          </a:xfrm>
          <a:prstGeom prst="line">
            <a:avLst/>
          </a:prstGeom>
          <a:noFill/>
          <a:ln w="9525">
            <a:solidFill>
              <a:schemeClr val="tx1"/>
            </a:solidFill>
            <a:round/>
            <a:headEnd/>
            <a:tailEnd/>
          </a:ln>
          <a:effectLst/>
        </p:spPr>
        <p:txBody>
          <a:bodyPr/>
          <a:lstStyle/>
          <a:p>
            <a:endParaRPr lang="en-US"/>
          </a:p>
        </p:txBody>
      </p:sp>
      <p:pic>
        <p:nvPicPr>
          <p:cNvPr id="30" name="Picture 3" descr="C:\Users\vince\AppData\Local\Microsoft\Windows\Temporary Internet Files\Content.IE5\33NG8BYQ\MC900239173[1].wmf"/>
          <p:cNvPicPr>
            <a:picLocks noChangeAspect="1" noChangeArrowheads="1"/>
          </p:cNvPicPr>
          <p:nvPr/>
        </p:nvPicPr>
        <p:blipFill>
          <a:blip r:embed="rId3" cstate="print"/>
          <a:srcRect/>
          <a:stretch>
            <a:fillRect/>
          </a:stretch>
        </p:blipFill>
        <p:spPr bwMode="auto">
          <a:xfrm>
            <a:off x="1347788" y="4267200"/>
            <a:ext cx="746731" cy="3810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259080"/>
            <a:ext cx="9052560" cy="1295400"/>
          </a:xfrm>
        </p:spPr>
        <p:txBody>
          <a:bodyPr/>
          <a:lstStyle/>
          <a:p>
            <a:pPr eaLnBrk="1" hangingPunct="1"/>
            <a:r>
              <a:rPr lang="en-US" sz="4500" dirty="0" smtClean="0">
                <a:solidFill>
                  <a:srgbClr val="0000CC"/>
                </a:solidFill>
              </a:rPr>
              <a:t>“Chicken”</a:t>
            </a:r>
          </a:p>
        </p:txBody>
      </p:sp>
      <p:graphicFrame>
        <p:nvGraphicFramePr>
          <p:cNvPr id="287747" name="Group 3"/>
          <p:cNvGraphicFramePr>
            <a:graphicFrameLocks noGrp="1"/>
          </p:cNvGraphicFramePr>
          <p:nvPr>
            <p:ph sz="half" idx="2"/>
          </p:nvPr>
        </p:nvGraphicFramePr>
        <p:xfrm>
          <a:off x="3394710" y="5512647"/>
          <a:ext cx="3562350" cy="2087033"/>
        </p:xfrm>
        <a:graphic>
          <a:graphicData uri="http://schemas.openxmlformats.org/drawingml/2006/table">
            <a:tbl>
              <a:tblPr/>
              <a:tblGrid>
                <a:gridCol w="1613535"/>
                <a:gridCol w="1948815"/>
              </a:tblGrid>
              <a:tr h="1003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0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2" name="Text Box 14"/>
          <p:cNvSpPr txBox="1">
            <a:spLocks noChangeArrowheads="1"/>
          </p:cNvSpPr>
          <p:nvPr/>
        </p:nvSpPr>
        <p:spPr bwMode="auto">
          <a:xfrm>
            <a:off x="2739867" y="5696162"/>
            <a:ext cx="595284"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D</a:t>
            </a:r>
          </a:p>
        </p:txBody>
      </p:sp>
      <p:sp>
        <p:nvSpPr>
          <p:cNvPr id="7183" name="Text Box 15"/>
          <p:cNvSpPr txBox="1">
            <a:spLocks noChangeArrowheads="1"/>
          </p:cNvSpPr>
          <p:nvPr/>
        </p:nvSpPr>
        <p:spPr bwMode="auto">
          <a:xfrm>
            <a:off x="2769552" y="6732482"/>
            <a:ext cx="564827"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S</a:t>
            </a:r>
          </a:p>
        </p:txBody>
      </p:sp>
      <p:sp>
        <p:nvSpPr>
          <p:cNvPr id="7184" name="Text Box 16"/>
          <p:cNvSpPr txBox="1">
            <a:spLocks noChangeArrowheads="1"/>
          </p:cNvSpPr>
          <p:nvPr/>
        </p:nvSpPr>
        <p:spPr bwMode="auto">
          <a:xfrm>
            <a:off x="3997167" y="4789382"/>
            <a:ext cx="595284"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D</a:t>
            </a:r>
          </a:p>
        </p:txBody>
      </p:sp>
      <p:sp>
        <p:nvSpPr>
          <p:cNvPr id="7185" name="Text Box 17"/>
          <p:cNvSpPr txBox="1">
            <a:spLocks noChangeArrowheads="1"/>
          </p:cNvSpPr>
          <p:nvPr/>
        </p:nvSpPr>
        <p:spPr bwMode="auto">
          <a:xfrm>
            <a:off x="5759132" y="4789382"/>
            <a:ext cx="564827"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S</a:t>
            </a:r>
          </a:p>
        </p:txBody>
      </p:sp>
      <p:pic>
        <p:nvPicPr>
          <p:cNvPr id="7186" name="Picture 18" descr="MCj03985250000[1]"/>
          <p:cNvPicPr>
            <a:picLocks noChangeAspect="1" noChangeArrowheads="1"/>
          </p:cNvPicPr>
          <p:nvPr/>
        </p:nvPicPr>
        <p:blipFill>
          <a:blip r:embed="rId3" cstate="print"/>
          <a:srcRect/>
          <a:stretch>
            <a:fillRect/>
          </a:stretch>
        </p:blipFill>
        <p:spPr bwMode="auto">
          <a:xfrm>
            <a:off x="518637" y="3098165"/>
            <a:ext cx="2008188" cy="1153266"/>
          </a:xfrm>
          <a:prstGeom prst="rect">
            <a:avLst/>
          </a:prstGeom>
          <a:noFill/>
          <a:ln w="9525">
            <a:noFill/>
            <a:miter lim="800000"/>
            <a:headEnd/>
            <a:tailEnd/>
          </a:ln>
        </p:spPr>
      </p:pic>
      <p:pic>
        <p:nvPicPr>
          <p:cNvPr id="7187" name="Picture 19" descr="MCj03985230000[1]"/>
          <p:cNvPicPr>
            <a:picLocks noChangeAspect="1" noChangeArrowheads="1"/>
          </p:cNvPicPr>
          <p:nvPr/>
        </p:nvPicPr>
        <p:blipFill>
          <a:blip r:embed="rId4" cstate="print"/>
          <a:srcRect/>
          <a:stretch>
            <a:fillRect/>
          </a:stretch>
        </p:blipFill>
        <p:spPr bwMode="auto">
          <a:xfrm>
            <a:off x="7262655" y="3234902"/>
            <a:ext cx="2015173" cy="1025525"/>
          </a:xfrm>
          <a:prstGeom prst="rect">
            <a:avLst/>
          </a:prstGeom>
          <a:noFill/>
          <a:ln w="9525">
            <a:noFill/>
            <a:miter lim="800000"/>
            <a:headEnd/>
            <a:tailEnd/>
          </a:ln>
        </p:spPr>
      </p:pic>
      <p:sp>
        <p:nvSpPr>
          <p:cNvPr id="7188" name="Line 20"/>
          <p:cNvSpPr>
            <a:spLocks noChangeShapeType="1"/>
          </p:cNvSpPr>
          <p:nvPr/>
        </p:nvSpPr>
        <p:spPr bwMode="auto">
          <a:xfrm>
            <a:off x="2794000" y="4021138"/>
            <a:ext cx="1145540" cy="0"/>
          </a:xfrm>
          <a:prstGeom prst="line">
            <a:avLst/>
          </a:prstGeom>
          <a:noFill/>
          <a:ln w="63500">
            <a:solidFill>
              <a:srgbClr val="666699"/>
            </a:solidFill>
            <a:round/>
            <a:headEnd/>
            <a:tailEnd/>
          </a:ln>
        </p:spPr>
        <p:txBody>
          <a:bodyPr wrap="none" lIns="101882" tIns="50941" rIns="101882" bIns="50941" anchor="ctr"/>
          <a:lstStyle/>
          <a:p>
            <a:endParaRPr lang="en-US">
              <a:latin typeface="+mn-lt"/>
            </a:endParaRPr>
          </a:p>
        </p:txBody>
      </p:sp>
      <p:sp>
        <p:nvSpPr>
          <p:cNvPr id="7189" name="Line 21"/>
          <p:cNvSpPr>
            <a:spLocks noChangeShapeType="1"/>
          </p:cNvSpPr>
          <p:nvPr/>
        </p:nvSpPr>
        <p:spPr bwMode="auto">
          <a:xfrm>
            <a:off x="3925570" y="4021138"/>
            <a:ext cx="782320" cy="618913"/>
          </a:xfrm>
          <a:prstGeom prst="line">
            <a:avLst/>
          </a:prstGeom>
          <a:noFill/>
          <a:ln w="63500">
            <a:solidFill>
              <a:srgbClr val="666699"/>
            </a:solidFill>
            <a:round/>
            <a:headEnd/>
            <a:tailEnd type="triangle" w="med" len="med"/>
          </a:ln>
        </p:spPr>
        <p:txBody>
          <a:bodyPr wrap="none" lIns="101882" tIns="50941" rIns="101882" bIns="50941" anchor="ctr"/>
          <a:lstStyle/>
          <a:p>
            <a:endParaRPr lang="en-US">
              <a:latin typeface="+mn-lt"/>
            </a:endParaRPr>
          </a:p>
        </p:txBody>
      </p:sp>
      <p:sp>
        <p:nvSpPr>
          <p:cNvPr id="7190" name="Line 22"/>
          <p:cNvSpPr>
            <a:spLocks noChangeShapeType="1"/>
          </p:cNvSpPr>
          <p:nvPr/>
        </p:nvSpPr>
        <p:spPr bwMode="auto">
          <a:xfrm>
            <a:off x="2794000" y="3819631"/>
            <a:ext cx="1899920" cy="0"/>
          </a:xfrm>
          <a:prstGeom prst="line">
            <a:avLst/>
          </a:prstGeom>
          <a:noFill/>
          <a:ln w="63500">
            <a:solidFill>
              <a:srgbClr val="666699"/>
            </a:solidFill>
            <a:round/>
            <a:headEnd/>
            <a:tailEnd type="triangle" w="med" len="med"/>
          </a:ln>
        </p:spPr>
        <p:txBody>
          <a:bodyPr wrap="none" lIns="101882" tIns="50941" rIns="101882" bIns="50941" anchor="ctr"/>
          <a:lstStyle/>
          <a:p>
            <a:endParaRPr lang="en-US">
              <a:latin typeface="+mn-lt"/>
            </a:endParaRPr>
          </a:p>
        </p:txBody>
      </p:sp>
      <p:sp>
        <p:nvSpPr>
          <p:cNvPr id="7191" name="Line 23"/>
          <p:cNvSpPr>
            <a:spLocks noChangeShapeType="1"/>
          </p:cNvSpPr>
          <p:nvPr/>
        </p:nvSpPr>
        <p:spPr bwMode="auto">
          <a:xfrm flipH="1">
            <a:off x="5057140" y="3805238"/>
            <a:ext cx="1997710" cy="0"/>
          </a:xfrm>
          <a:prstGeom prst="line">
            <a:avLst/>
          </a:prstGeom>
          <a:noFill/>
          <a:ln w="63500">
            <a:solidFill>
              <a:schemeClr val="bg2"/>
            </a:solidFill>
            <a:round/>
            <a:headEnd/>
            <a:tailEnd type="triangle" w="med" len="med"/>
          </a:ln>
        </p:spPr>
        <p:txBody>
          <a:bodyPr wrap="none" lIns="101882" tIns="50941" rIns="101882" bIns="50941" anchor="ctr"/>
          <a:lstStyle/>
          <a:p>
            <a:endParaRPr lang="en-US">
              <a:latin typeface="+mn-lt"/>
            </a:endParaRPr>
          </a:p>
        </p:txBody>
      </p:sp>
      <p:sp>
        <p:nvSpPr>
          <p:cNvPr id="7192" name="Line 24"/>
          <p:cNvSpPr>
            <a:spLocks noChangeShapeType="1"/>
          </p:cNvSpPr>
          <p:nvPr/>
        </p:nvSpPr>
        <p:spPr bwMode="auto">
          <a:xfrm flipH="1">
            <a:off x="5965190" y="3560551"/>
            <a:ext cx="1061720" cy="0"/>
          </a:xfrm>
          <a:prstGeom prst="line">
            <a:avLst/>
          </a:prstGeom>
          <a:noFill/>
          <a:ln w="63500">
            <a:solidFill>
              <a:schemeClr val="bg2"/>
            </a:solidFill>
            <a:round/>
            <a:headEnd/>
            <a:tailEnd/>
          </a:ln>
        </p:spPr>
        <p:txBody>
          <a:bodyPr wrap="none" lIns="101882" tIns="50941" rIns="101882" bIns="50941" anchor="ctr"/>
          <a:lstStyle/>
          <a:p>
            <a:endParaRPr lang="en-US">
              <a:latin typeface="+mn-lt"/>
            </a:endParaRPr>
          </a:p>
        </p:txBody>
      </p:sp>
      <p:sp>
        <p:nvSpPr>
          <p:cNvPr id="7193" name="Line 25"/>
          <p:cNvSpPr>
            <a:spLocks noChangeShapeType="1"/>
          </p:cNvSpPr>
          <p:nvPr/>
        </p:nvSpPr>
        <p:spPr bwMode="auto">
          <a:xfrm flipH="1" flipV="1">
            <a:off x="5085080" y="3143145"/>
            <a:ext cx="880110" cy="417407"/>
          </a:xfrm>
          <a:prstGeom prst="line">
            <a:avLst/>
          </a:prstGeom>
          <a:noFill/>
          <a:ln w="63500">
            <a:solidFill>
              <a:schemeClr val="bg2"/>
            </a:solidFill>
            <a:round/>
            <a:headEnd/>
            <a:tailEnd type="triangle" w="med" len="med"/>
          </a:ln>
        </p:spPr>
        <p:txBody>
          <a:bodyPr wrap="none" lIns="101882" tIns="50941" rIns="101882" bIns="50941" anchor="ctr"/>
          <a:lstStyle/>
          <a:p>
            <a:endParaRPr lang="en-US">
              <a:latin typeface="+mn-lt"/>
            </a:endParaRPr>
          </a:p>
        </p:txBody>
      </p:sp>
      <p:sp>
        <p:nvSpPr>
          <p:cNvPr id="7194" name="Text Box 26"/>
          <p:cNvSpPr txBox="1">
            <a:spLocks noChangeArrowheads="1"/>
          </p:cNvSpPr>
          <p:nvPr/>
        </p:nvSpPr>
        <p:spPr bwMode="auto">
          <a:xfrm>
            <a:off x="3232309" y="3036993"/>
            <a:ext cx="531164"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rgbClr val="666699"/>
                </a:solidFill>
                <a:latin typeface="+mn-lt"/>
              </a:rPr>
              <a:t>S</a:t>
            </a:r>
            <a:endParaRPr lang="en-US" sz="4200" dirty="0">
              <a:solidFill>
                <a:srgbClr val="666699"/>
              </a:solidFill>
              <a:latin typeface="+mn-lt"/>
            </a:endParaRPr>
          </a:p>
        </p:txBody>
      </p:sp>
      <p:sp>
        <p:nvSpPr>
          <p:cNvPr id="7195" name="Text Box 27"/>
          <p:cNvSpPr txBox="1">
            <a:spLocks noChangeArrowheads="1"/>
          </p:cNvSpPr>
          <p:nvPr/>
        </p:nvSpPr>
        <p:spPr bwMode="auto">
          <a:xfrm>
            <a:off x="3193892" y="4145280"/>
            <a:ext cx="558415"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rgbClr val="666699"/>
                </a:solidFill>
                <a:latin typeface="+mn-lt"/>
              </a:rPr>
              <a:t>D</a:t>
            </a:r>
            <a:endParaRPr lang="en-US" sz="4200" dirty="0">
              <a:solidFill>
                <a:srgbClr val="666699"/>
              </a:solidFill>
              <a:latin typeface="+mn-lt"/>
            </a:endParaRPr>
          </a:p>
        </p:txBody>
      </p:sp>
      <p:sp>
        <p:nvSpPr>
          <p:cNvPr id="7196" name="Text Box 28"/>
          <p:cNvSpPr txBox="1">
            <a:spLocks noChangeArrowheads="1"/>
          </p:cNvSpPr>
          <p:nvPr/>
        </p:nvSpPr>
        <p:spPr bwMode="auto">
          <a:xfrm>
            <a:off x="6211412" y="2806700"/>
            <a:ext cx="558415"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bg2"/>
                </a:solidFill>
                <a:latin typeface="+mn-lt"/>
              </a:rPr>
              <a:t>D</a:t>
            </a:r>
            <a:endParaRPr lang="en-US" sz="4200" dirty="0">
              <a:solidFill>
                <a:schemeClr val="bg2"/>
              </a:solidFill>
              <a:latin typeface="+mn-lt"/>
            </a:endParaRPr>
          </a:p>
        </p:txBody>
      </p:sp>
      <p:sp>
        <p:nvSpPr>
          <p:cNvPr id="7197" name="Text Box 29"/>
          <p:cNvSpPr txBox="1">
            <a:spLocks noChangeArrowheads="1"/>
          </p:cNvSpPr>
          <p:nvPr/>
        </p:nvSpPr>
        <p:spPr bwMode="auto">
          <a:xfrm>
            <a:off x="6291739" y="3929380"/>
            <a:ext cx="531164"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bg2"/>
                </a:solidFill>
                <a:latin typeface="+mn-lt"/>
              </a:rPr>
              <a:t>S</a:t>
            </a:r>
            <a:endParaRPr lang="en-US" sz="4200" dirty="0">
              <a:solidFill>
                <a:schemeClr val="bg2"/>
              </a:solidFill>
              <a:latin typeface="+mn-lt"/>
            </a:endParaRPr>
          </a:p>
        </p:txBody>
      </p:sp>
      <p:sp>
        <p:nvSpPr>
          <p:cNvPr id="7198" name="Rectangle 30"/>
          <p:cNvSpPr>
            <a:spLocks noChangeArrowheads="1"/>
          </p:cNvSpPr>
          <p:nvPr/>
        </p:nvSpPr>
        <p:spPr bwMode="auto">
          <a:xfrm>
            <a:off x="167640" y="863600"/>
            <a:ext cx="9723120" cy="259080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3100" dirty="0">
                <a:solidFill>
                  <a:schemeClr val="tx1"/>
                </a:solidFill>
                <a:latin typeface="+mn-lt"/>
              </a:rPr>
              <a:t>Two players drive cars towards each other</a:t>
            </a:r>
          </a:p>
          <a:p>
            <a:pPr marL="382059" indent="-382059">
              <a:spcBef>
                <a:spcPct val="20000"/>
              </a:spcBef>
              <a:buFontTx/>
              <a:buChar char="•"/>
            </a:pPr>
            <a:r>
              <a:rPr lang="en-US" sz="3100" dirty="0">
                <a:solidFill>
                  <a:schemeClr val="tx1"/>
                </a:solidFill>
                <a:latin typeface="+mn-lt"/>
              </a:rPr>
              <a:t>If one player goes straight, that player wins</a:t>
            </a:r>
          </a:p>
          <a:p>
            <a:pPr marL="382059" indent="-382059">
              <a:spcBef>
                <a:spcPct val="20000"/>
              </a:spcBef>
              <a:buFontTx/>
              <a:buChar char="•"/>
            </a:pPr>
            <a:r>
              <a:rPr lang="en-US" sz="3100" dirty="0">
                <a:solidFill>
                  <a:schemeClr val="tx1"/>
                </a:solidFill>
                <a:latin typeface="+mn-lt"/>
              </a:rPr>
              <a:t>If both go straight, they both die</a:t>
            </a:r>
          </a:p>
        </p:txBody>
      </p:sp>
      <p:sp>
        <p:nvSpPr>
          <p:cNvPr id="7199" name="Text Box 31"/>
          <p:cNvSpPr txBox="1">
            <a:spLocks noChangeArrowheads="1"/>
          </p:cNvSpPr>
          <p:nvPr/>
        </p:nvSpPr>
        <p:spPr bwMode="auto">
          <a:xfrm>
            <a:off x="7882573" y="6000221"/>
            <a:ext cx="2002721"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not zero-sum</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0" y="-215900"/>
            <a:ext cx="10058400" cy="1282700"/>
          </a:xfrm>
        </p:spPr>
        <p:txBody>
          <a:bodyPr/>
          <a:lstStyle/>
          <a:p>
            <a:r>
              <a:rPr lang="en-US" sz="4800" dirty="0" smtClean="0">
                <a:solidFill>
                  <a:schemeClr val="accent2"/>
                </a:solidFill>
              </a:rPr>
              <a:t>Modeling and representing games</a:t>
            </a:r>
          </a:p>
        </p:txBody>
      </p:sp>
      <p:sp>
        <p:nvSpPr>
          <p:cNvPr id="76" name="Line 3"/>
          <p:cNvSpPr>
            <a:spLocks noChangeShapeType="1"/>
          </p:cNvSpPr>
          <p:nvPr/>
        </p:nvSpPr>
        <p:spPr bwMode="auto">
          <a:xfrm flipH="1">
            <a:off x="1425575" y="8139879"/>
            <a:ext cx="585788" cy="86360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2011363" y="8139879"/>
            <a:ext cx="587375" cy="863600"/>
          </a:xfrm>
          <a:prstGeom prst="line">
            <a:avLst/>
          </a:prstGeom>
          <a:noFill/>
          <a:ln w="9525">
            <a:solidFill>
              <a:schemeClr val="tx1"/>
            </a:solidFill>
            <a:round/>
            <a:headEnd/>
            <a:tailEnd/>
          </a:ln>
          <a:effectLst/>
        </p:spPr>
        <p:txBody>
          <a:bodyPr/>
          <a:lstStyle/>
          <a:p>
            <a:endParaRPr lang="en-US"/>
          </a:p>
        </p:txBody>
      </p:sp>
      <p:sp>
        <p:nvSpPr>
          <p:cNvPr id="78" name="Line 5"/>
          <p:cNvSpPr>
            <a:spLocks noChangeShapeType="1"/>
          </p:cNvSpPr>
          <p:nvPr/>
        </p:nvSpPr>
        <p:spPr bwMode="auto">
          <a:xfrm flipH="1">
            <a:off x="838200" y="9003479"/>
            <a:ext cx="587375" cy="863600"/>
          </a:xfrm>
          <a:prstGeom prst="line">
            <a:avLst/>
          </a:prstGeom>
          <a:noFill/>
          <a:ln w="9525">
            <a:solidFill>
              <a:schemeClr val="tx1"/>
            </a:solidFill>
            <a:round/>
            <a:headEnd/>
            <a:tailEnd/>
          </a:ln>
          <a:effectLst/>
        </p:spPr>
        <p:txBody>
          <a:bodyPr/>
          <a:lstStyle/>
          <a:p>
            <a:endParaRPr lang="en-US"/>
          </a:p>
        </p:txBody>
      </p:sp>
      <p:sp>
        <p:nvSpPr>
          <p:cNvPr id="79" name="Line 6"/>
          <p:cNvSpPr>
            <a:spLocks noChangeShapeType="1"/>
          </p:cNvSpPr>
          <p:nvPr/>
        </p:nvSpPr>
        <p:spPr bwMode="auto">
          <a:xfrm>
            <a:off x="1425575" y="9003479"/>
            <a:ext cx="250825" cy="863600"/>
          </a:xfrm>
          <a:prstGeom prst="line">
            <a:avLst/>
          </a:prstGeom>
          <a:noFill/>
          <a:ln w="9525">
            <a:solidFill>
              <a:schemeClr val="tx1"/>
            </a:solidFill>
            <a:round/>
            <a:headEnd/>
            <a:tailEnd/>
          </a:ln>
          <a:effectLst/>
        </p:spPr>
        <p:txBody>
          <a:bodyPr/>
          <a:lstStyle/>
          <a:p>
            <a:endParaRPr lang="en-US"/>
          </a:p>
        </p:txBody>
      </p:sp>
      <p:sp>
        <p:nvSpPr>
          <p:cNvPr id="80" name="Line 7"/>
          <p:cNvSpPr>
            <a:spLocks noChangeShapeType="1"/>
          </p:cNvSpPr>
          <p:nvPr/>
        </p:nvSpPr>
        <p:spPr bwMode="auto">
          <a:xfrm flipH="1">
            <a:off x="2430463" y="9003479"/>
            <a:ext cx="168275" cy="863600"/>
          </a:xfrm>
          <a:prstGeom prst="line">
            <a:avLst/>
          </a:prstGeom>
          <a:noFill/>
          <a:ln w="9525">
            <a:solidFill>
              <a:schemeClr val="tx1"/>
            </a:solidFill>
            <a:round/>
            <a:headEnd/>
            <a:tailEnd/>
          </a:ln>
          <a:effectLst/>
        </p:spPr>
        <p:txBody>
          <a:bodyPr/>
          <a:lstStyle/>
          <a:p>
            <a:endParaRPr lang="en-US"/>
          </a:p>
        </p:txBody>
      </p:sp>
      <p:sp>
        <p:nvSpPr>
          <p:cNvPr id="81" name="Line 8"/>
          <p:cNvSpPr>
            <a:spLocks noChangeShapeType="1"/>
          </p:cNvSpPr>
          <p:nvPr/>
        </p:nvSpPr>
        <p:spPr bwMode="auto">
          <a:xfrm>
            <a:off x="2598738" y="9003479"/>
            <a:ext cx="585787" cy="863600"/>
          </a:xfrm>
          <a:prstGeom prst="line">
            <a:avLst/>
          </a:prstGeom>
          <a:noFill/>
          <a:ln w="9525">
            <a:solidFill>
              <a:schemeClr val="tx1"/>
            </a:solidFill>
            <a:round/>
            <a:headEnd/>
            <a:tailEnd/>
          </a:ln>
          <a:effectLst/>
        </p:spPr>
        <p:txBody>
          <a:bodyPr/>
          <a:lstStyle/>
          <a:p>
            <a:endParaRPr lang="en-US"/>
          </a:p>
        </p:txBody>
      </p:sp>
      <p:sp>
        <p:nvSpPr>
          <p:cNvPr id="82" name="Line 9"/>
          <p:cNvSpPr>
            <a:spLocks noChangeShapeType="1"/>
          </p:cNvSpPr>
          <p:nvPr/>
        </p:nvSpPr>
        <p:spPr bwMode="auto">
          <a:xfrm flipH="1">
            <a:off x="587375" y="9867079"/>
            <a:ext cx="250825" cy="863600"/>
          </a:xfrm>
          <a:prstGeom prst="line">
            <a:avLst/>
          </a:prstGeom>
          <a:noFill/>
          <a:ln w="9525">
            <a:solidFill>
              <a:schemeClr val="tx1"/>
            </a:solidFill>
            <a:round/>
            <a:headEnd/>
            <a:tailEnd/>
          </a:ln>
          <a:effectLst/>
        </p:spPr>
        <p:txBody>
          <a:bodyPr/>
          <a:lstStyle/>
          <a:p>
            <a:endParaRPr lang="en-US"/>
          </a:p>
        </p:txBody>
      </p:sp>
      <p:sp>
        <p:nvSpPr>
          <p:cNvPr id="83" name="Line 10"/>
          <p:cNvSpPr>
            <a:spLocks noChangeShapeType="1"/>
          </p:cNvSpPr>
          <p:nvPr/>
        </p:nvSpPr>
        <p:spPr bwMode="auto">
          <a:xfrm>
            <a:off x="838200" y="9867079"/>
            <a:ext cx="250825" cy="863600"/>
          </a:xfrm>
          <a:prstGeom prst="line">
            <a:avLst/>
          </a:prstGeom>
          <a:noFill/>
          <a:ln w="9525">
            <a:solidFill>
              <a:schemeClr val="tx1"/>
            </a:solidFill>
            <a:round/>
            <a:headEnd/>
            <a:tailEnd/>
          </a:ln>
          <a:effectLst/>
        </p:spPr>
        <p:txBody>
          <a:bodyPr/>
          <a:lstStyle/>
          <a:p>
            <a:endParaRPr lang="en-US"/>
          </a:p>
        </p:txBody>
      </p:sp>
      <p:sp>
        <p:nvSpPr>
          <p:cNvPr id="84" name="Line 11"/>
          <p:cNvSpPr>
            <a:spLocks noChangeShapeType="1"/>
          </p:cNvSpPr>
          <p:nvPr/>
        </p:nvSpPr>
        <p:spPr bwMode="auto">
          <a:xfrm flipH="1">
            <a:off x="1425575" y="9867079"/>
            <a:ext cx="250825" cy="863600"/>
          </a:xfrm>
          <a:prstGeom prst="line">
            <a:avLst/>
          </a:prstGeom>
          <a:noFill/>
          <a:ln w="9525">
            <a:solidFill>
              <a:schemeClr val="tx1"/>
            </a:solidFill>
            <a:round/>
            <a:headEnd/>
            <a:tailEnd/>
          </a:ln>
          <a:effectLst/>
        </p:spPr>
        <p:txBody>
          <a:bodyPr/>
          <a:lstStyle/>
          <a:p>
            <a:endParaRPr lang="en-US"/>
          </a:p>
        </p:txBody>
      </p:sp>
      <p:sp>
        <p:nvSpPr>
          <p:cNvPr id="85" name="Line 12"/>
          <p:cNvSpPr>
            <a:spLocks noChangeShapeType="1"/>
          </p:cNvSpPr>
          <p:nvPr/>
        </p:nvSpPr>
        <p:spPr bwMode="auto">
          <a:xfrm>
            <a:off x="1676400" y="9867079"/>
            <a:ext cx="250825" cy="863600"/>
          </a:xfrm>
          <a:prstGeom prst="line">
            <a:avLst/>
          </a:prstGeom>
          <a:noFill/>
          <a:ln w="9525">
            <a:solidFill>
              <a:schemeClr val="tx1"/>
            </a:solidFill>
            <a:round/>
            <a:headEnd/>
            <a:tailEnd/>
          </a:ln>
          <a:effectLst/>
        </p:spPr>
        <p:txBody>
          <a:bodyPr/>
          <a:lstStyle/>
          <a:p>
            <a:endParaRPr lang="en-US"/>
          </a:p>
        </p:txBody>
      </p:sp>
      <p:sp>
        <p:nvSpPr>
          <p:cNvPr id="86" name="Line 13"/>
          <p:cNvSpPr>
            <a:spLocks noChangeShapeType="1"/>
          </p:cNvSpPr>
          <p:nvPr/>
        </p:nvSpPr>
        <p:spPr bwMode="auto">
          <a:xfrm flipH="1">
            <a:off x="2179638" y="9867079"/>
            <a:ext cx="250825" cy="863600"/>
          </a:xfrm>
          <a:prstGeom prst="line">
            <a:avLst/>
          </a:prstGeom>
          <a:noFill/>
          <a:ln w="9525">
            <a:solidFill>
              <a:schemeClr val="tx1"/>
            </a:solidFill>
            <a:round/>
            <a:headEnd/>
            <a:tailEnd/>
          </a:ln>
          <a:effectLst/>
        </p:spPr>
        <p:txBody>
          <a:bodyPr/>
          <a:lstStyle/>
          <a:p>
            <a:endParaRPr lang="en-US"/>
          </a:p>
        </p:txBody>
      </p:sp>
      <p:sp>
        <p:nvSpPr>
          <p:cNvPr id="87" name="Line 14"/>
          <p:cNvSpPr>
            <a:spLocks noChangeShapeType="1"/>
          </p:cNvSpPr>
          <p:nvPr/>
        </p:nvSpPr>
        <p:spPr bwMode="auto">
          <a:xfrm>
            <a:off x="2430463" y="9867079"/>
            <a:ext cx="252412" cy="863600"/>
          </a:xfrm>
          <a:prstGeom prst="line">
            <a:avLst/>
          </a:prstGeom>
          <a:noFill/>
          <a:ln w="9525">
            <a:solidFill>
              <a:schemeClr val="tx1"/>
            </a:solidFill>
            <a:round/>
            <a:headEnd/>
            <a:tailEnd/>
          </a:ln>
          <a:effectLst/>
        </p:spPr>
        <p:txBody>
          <a:bodyPr/>
          <a:lstStyle/>
          <a:p>
            <a:endParaRPr lang="en-US"/>
          </a:p>
        </p:txBody>
      </p:sp>
      <p:sp>
        <p:nvSpPr>
          <p:cNvPr id="88" name="Line 15"/>
          <p:cNvSpPr>
            <a:spLocks noChangeShapeType="1"/>
          </p:cNvSpPr>
          <p:nvPr/>
        </p:nvSpPr>
        <p:spPr bwMode="auto">
          <a:xfrm flipH="1">
            <a:off x="2933700" y="9867079"/>
            <a:ext cx="250825" cy="863600"/>
          </a:xfrm>
          <a:prstGeom prst="line">
            <a:avLst/>
          </a:prstGeom>
          <a:noFill/>
          <a:ln w="9525">
            <a:solidFill>
              <a:schemeClr val="tx1"/>
            </a:solidFill>
            <a:round/>
            <a:headEnd/>
            <a:tailEnd/>
          </a:ln>
          <a:effectLst/>
        </p:spPr>
        <p:txBody>
          <a:bodyPr/>
          <a:lstStyle/>
          <a:p>
            <a:endParaRPr lang="en-US"/>
          </a:p>
        </p:txBody>
      </p:sp>
      <p:sp>
        <p:nvSpPr>
          <p:cNvPr id="89" name="Line 16"/>
          <p:cNvSpPr>
            <a:spLocks noChangeShapeType="1"/>
          </p:cNvSpPr>
          <p:nvPr/>
        </p:nvSpPr>
        <p:spPr bwMode="auto">
          <a:xfrm>
            <a:off x="3184525" y="9867079"/>
            <a:ext cx="252413" cy="863600"/>
          </a:xfrm>
          <a:prstGeom prst="line">
            <a:avLst/>
          </a:prstGeom>
          <a:noFill/>
          <a:ln w="9525">
            <a:solidFill>
              <a:schemeClr val="tx1"/>
            </a:solidFill>
            <a:round/>
            <a:headEnd/>
            <a:tailEnd/>
          </a:ln>
          <a:effectLst/>
        </p:spPr>
        <p:txBody>
          <a:bodyPr/>
          <a:lstStyle/>
          <a:p>
            <a:endParaRPr lang="en-US"/>
          </a:p>
        </p:txBody>
      </p:sp>
      <p:sp>
        <p:nvSpPr>
          <p:cNvPr id="90" name="Text Box 17"/>
          <p:cNvSpPr txBox="1">
            <a:spLocks noChangeArrowheads="1"/>
          </p:cNvSpPr>
          <p:nvPr/>
        </p:nvSpPr>
        <p:spPr bwMode="auto">
          <a:xfrm>
            <a:off x="457200" y="8308154"/>
            <a:ext cx="1373188" cy="346075"/>
          </a:xfrm>
          <a:prstGeom prst="rect">
            <a:avLst/>
          </a:prstGeom>
          <a:noFill/>
          <a:ln w="9525">
            <a:noFill/>
            <a:miter lim="800000"/>
            <a:headEnd/>
            <a:tailEnd/>
          </a:ln>
          <a:effectLst/>
        </p:spPr>
        <p:txBody>
          <a:bodyPr lIns="101882" tIns="50941" rIns="101882" bIns="50941">
            <a:spAutoFit/>
          </a:bodyPr>
          <a:lstStyle/>
          <a:p>
            <a:pPr defTabSz="509588"/>
            <a:r>
              <a:rPr lang="en-US" sz="1600" dirty="0">
                <a:solidFill>
                  <a:schemeClr val="tx1"/>
                </a:solidFill>
                <a:latin typeface="Arial" charset="0"/>
              </a:rPr>
              <a:t>1 gets King</a:t>
            </a:r>
          </a:p>
        </p:txBody>
      </p:sp>
      <p:sp>
        <p:nvSpPr>
          <p:cNvPr id="91" name="Text Box 18"/>
          <p:cNvSpPr txBox="1">
            <a:spLocks noChangeArrowheads="1"/>
          </p:cNvSpPr>
          <p:nvPr/>
        </p:nvSpPr>
        <p:spPr bwMode="auto">
          <a:xfrm>
            <a:off x="2430463" y="8312917"/>
            <a:ext cx="1509712"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1 gets Jack</a:t>
            </a:r>
          </a:p>
        </p:txBody>
      </p:sp>
      <p:sp>
        <p:nvSpPr>
          <p:cNvPr id="92" name="Text Box 19"/>
          <p:cNvSpPr txBox="1">
            <a:spLocks noChangeArrowheads="1"/>
          </p:cNvSpPr>
          <p:nvPr/>
        </p:nvSpPr>
        <p:spPr bwMode="auto">
          <a:xfrm>
            <a:off x="587375" y="9176517"/>
            <a:ext cx="501650"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bet</a:t>
            </a:r>
          </a:p>
        </p:txBody>
      </p:sp>
      <p:sp>
        <p:nvSpPr>
          <p:cNvPr id="93" name="Text Box 20"/>
          <p:cNvSpPr txBox="1">
            <a:spLocks noChangeArrowheads="1"/>
          </p:cNvSpPr>
          <p:nvPr/>
        </p:nvSpPr>
        <p:spPr bwMode="auto">
          <a:xfrm>
            <a:off x="2133600" y="9146354"/>
            <a:ext cx="503238"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bet</a:t>
            </a:r>
          </a:p>
        </p:txBody>
      </p:sp>
      <p:sp>
        <p:nvSpPr>
          <p:cNvPr id="94" name="Text Box 21"/>
          <p:cNvSpPr txBox="1">
            <a:spLocks noChangeArrowheads="1"/>
          </p:cNvSpPr>
          <p:nvPr/>
        </p:nvSpPr>
        <p:spPr bwMode="auto">
          <a:xfrm>
            <a:off x="1447800" y="9146354"/>
            <a:ext cx="777875" cy="349098"/>
          </a:xfrm>
          <a:prstGeom prst="rect">
            <a:avLst/>
          </a:prstGeom>
          <a:noFill/>
          <a:ln w="9525">
            <a:noFill/>
            <a:miter lim="800000"/>
            <a:headEnd/>
            <a:tailEnd/>
          </a:ln>
          <a:effectLst/>
        </p:spPr>
        <p:txBody>
          <a:bodyPr wrap="square" lIns="101882" tIns="50941" rIns="101882" bIns="50941">
            <a:spAutoFit/>
          </a:bodyPr>
          <a:lstStyle/>
          <a:p>
            <a:pPr defTabSz="509588"/>
            <a:r>
              <a:rPr lang="en-US" sz="1600" dirty="0" smtClean="0">
                <a:solidFill>
                  <a:schemeClr val="tx1"/>
                </a:solidFill>
                <a:latin typeface="Arial" charset="0"/>
              </a:rPr>
              <a:t>check</a:t>
            </a:r>
            <a:endParaRPr lang="en-US" sz="1600" dirty="0">
              <a:solidFill>
                <a:schemeClr val="tx1"/>
              </a:solidFill>
              <a:latin typeface="Arial" charset="0"/>
            </a:endParaRPr>
          </a:p>
        </p:txBody>
      </p:sp>
      <p:sp>
        <p:nvSpPr>
          <p:cNvPr id="95" name="Text Box 22"/>
          <p:cNvSpPr txBox="1">
            <a:spLocks noChangeArrowheads="1"/>
          </p:cNvSpPr>
          <p:nvPr/>
        </p:nvSpPr>
        <p:spPr bwMode="auto">
          <a:xfrm>
            <a:off x="2849563" y="9176517"/>
            <a:ext cx="884237" cy="349098"/>
          </a:xfrm>
          <a:prstGeom prst="rect">
            <a:avLst/>
          </a:prstGeom>
          <a:noFill/>
          <a:ln w="9525">
            <a:noFill/>
            <a:miter lim="800000"/>
            <a:headEnd/>
            <a:tailEnd/>
          </a:ln>
          <a:effectLst/>
        </p:spPr>
        <p:txBody>
          <a:bodyPr wrap="square" lIns="101882" tIns="50941" rIns="101882" bIns="50941">
            <a:spAutoFit/>
          </a:bodyPr>
          <a:lstStyle/>
          <a:p>
            <a:pPr defTabSz="509588"/>
            <a:r>
              <a:rPr lang="en-US" sz="1600" dirty="0" smtClean="0">
                <a:solidFill>
                  <a:schemeClr val="tx1"/>
                </a:solidFill>
                <a:latin typeface="Arial" charset="0"/>
              </a:rPr>
              <a:t>check</a:t>
            </a:r>
            <a:endParaRPr lang="en-US" sz="1600" dirty="0">
              <a:solidFill>
                <a:schemeClr val="tx1"/>
              </a:solidFill>
              <a:latin typeface="Arial" charset="0"/>
            </a:endParaRPr>
          </a:p>
        </p:txBody>
      </p:sp>
      <p:sp>
        <p:nvSpPr>
          <p:cNvPr id="96" name="Text Box 23"/>
          <p:cNvSpPr txBox="1">
            <a:spLocks noChangeArrowheads="1"/>
          </p:cNvSpPr>
          <p:nvPr/>
        </p:nvSpPr>
        <p:spPr bwMode="auto">
          <a:xfrm>
            <a:off x="419100"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97" name="Text Box 24"/>
          <p:cNvSpPr txBox="1">
            <a:spLocks noChangeArrowheads="1"/>
          </p:cNvSpPr>
          <p:nvPr/>
        </p:nvSpPr>
        <p:spPr bwMode="auto">
          <a:xfrm>
            <a:off x="922338" y="10127429"/>
            <a:ext cx="58578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98" name="Text Box 25"/>
          <p:cNvSpPr txBox="1">
            <a:spLocks noChangeArrowheads="1"/>
          </p:cNvSpPr>
          <p:nvPr/>
        </p:nvSpPr>
        <p:spPr bwMode="auto">
          <a:xfrm>
            <a:off x="1257300"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99" name="Text Box 26"/>
          <p:cNvSpPr txBox="1">
            <a:spLocks noChangeArrowheads="1"/>
          </p:cNvSpPr>
          <p:nvPr/>
        </p:nvSpPr>
        <p:spPr bwMode="auto">
          <a:xfrm>
            <a:off x="1760538" y="10127429"/>
            <a:ext cx="58578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0" name="Text Box 27"/>
          <p:cNvSpPr txBox="1">
            <a:spLocks noChangeArrowheads="1"/>
          </p:cNvSpPr>
          <p:nvPr/>
        </p:nvSpPr>
        <p:spPr bwMode="auto">
          <a:xfrm>
            <a:off x="2011363" y="10127429"/>
            <a:ext cx="50323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101" name="Text Box 28"/>
          <p:cNvSpPr txBox="1">
            <a:spLocks noChangeArrowheads="1"/>
          </p:cNvSpPr>
          <p:nvPr/>
        </p:nvSpPr>
        <p:spPr bwMode="auto">
          <a:xfrm>
            <a:off x="2514600" y="10127429"/>
            <a:ext cx="587375"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2" name="Text Box 29"/>
          <p:cNvSpPr txBox="1">
            <a:spLocks noChangeArrowheads="1"/>
          </p:cNvSpPr>
          <p:nvPr/>
        </p:nvSpPr>
        <p:spPr bwMode="auto">
          <a:xfrm>
            <a:off x="2765425"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103" name="Text Box 30"/>
          <p:cNvSpPr txBox="1">
            <a:spLocks noChangeArrowheads="1"/>
          </p:cNvSpPr>
          <p:nvPr/>
        </p:nvSpPr>
        <p:spPr bwMode="auto">
          <a:xfrm>
            <a:off x="3268663" y="10127429"/>
            <a:ext cx="587375"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4" name="Freeform 31"/>
          <p:cNvSpPr>
            <a:spLocks/>
          </p:cNvSpPr>
          <p:nvPr/>
        </p:nvSpPr>
        <p:spPr bwMode="auto">
          <a:xfrm>
            <a:off x="838200" y="9608317"/>
            <a:ext cx="1592263" cy="258762"/>
          </a:xfrm>
          <a:custGeom>
            <a:avLst/>
            <a:gdLst/>
            <a:ahLst/>
            <a:cxnLst>
              <a:cxn ang="0">
                <a:pos x="0" y="144"/>
              </a:cxn>
              <a:cxn ang="0">
                <a:pos x="480" y="0"/>
              </a:cxn>
              <a:cxn ang="0">
                <a:pos x="912" y="144"/>
              </a:cxn>
            </a:cxnLst>
            <a:rect l="0" t="0" r="r" b="b"/>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ffectLst/>
        </p:spPr>
        <p:txBody>
          <a:bodyPr/>
          <a:lstStyle/>
          <a:p>
            <a:endParaRPr lang="en-US"/>
          </a:p>
        </p:txBody>
      </p:sp>
      <p:sp>
        <p:nvSpPr>
          <p:cNvPr id="105" name="Freeform 32"/>
          <p:cNvSpPr>
            <a:spLocks/>
          </p:cNvSpPr>
          <p:nvPr/>
        </p:nvSpPr>
        <p:spPr bwMode="auto">
          <a:xfrm>
            <a:off x="1676400" y="9608317"/>
            <a:ext cx="1508125" cy="258762"/>
          </a:xfrm>
          <a:custGeom>
            <a:avLst/>
            <a:gdLst/>
            <a:ahLst/>
            <a:cxnLst>
              <a:cxn ang="0">
                <a:pos x="0" y="144"/>
              </a:cxn>
              <a:cxn ang="0">
                <a:pos x="480" y="0"/>
              </a:cxn>
              <a:cxn ang="0">
                <a:pos x="912" y="144"/>
              </a:cxn>
            </a:cxnLst>
            <a:rect l="0" t="0" r="r" b="b"/>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ffectLst/>
        </p:spPr>
        <p:txBody>
          <a:bodyPr/>
          <a:lstStyle/>
          <a:p>
            <a:endParaRPr lang="en-US"/>
          </a:p>
        </p:txBody>
      </p:sp>
      <p:sp>
        <p:nvSpPr>
          <p:cNvPr id="106" name="Text Box 33"/>
          <p:cNvSpPr txBox="1">
            <a:spLocks noChangeArrowheads="1"/>
          </p:cNvSpPr>
          <p:nvPr/>
        </p:nvSpPr>
        <p:spPr bwMode="auto">
          <a:xfrm>
            <a:off x="2011363" y="7968429"/>
            <a:ext cx="1006475" cy="344488"/>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“nature”</a:t>
            </a:r>
          </a:p>
        </p:txBody>
      </p:sp>
      <p:sp>
        <p:nvSpPr>
          <p:cNvPr id="107" name="Text Box 34"/>
          <p:cNvSpPr txBox="1">
            <a:spLocks noChangeArrowheads="1"/>
          </p:cNvSpPr>
          <p:nvPr/>
        </p:nvSpPr>
        <p:spPr bwMode="auto">
          <a:xfrm>
            <a:off x="2598738" y="8744717"/>
            <a:ext cx="1004887"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108" name="Text Box 35"/>
          <p:cNvSpPr txBox="1">
            <a:spLocks noChangeArrowheads="1"/>
          </p:cNvSpPr>
          <p:nvPr/>
        </p:nvSpPr>
        <p:spPr bwMode="auto">
          <a:xfrm>
            <a:off x="587375" y="8744717"/>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109" name="Text Box 36"/>
          <p:cNvSpPr txBox="1">
            <a:spLocks noChangeArrowheads="1"/>
          </p:cNvSpPr>
          <p:nvPr/>
        </p:nvSpPr>
        <p:spPr bwMode="auto">
          <a:xfrm>
            <a:off x="0" y="9695629"/>
            <a:ext cx="1006475" cy="344488"/>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110" name="Text Box 37"/>
          <p:cNvSpPr txBox="1">
            <a:spLocks noChangeArrowheads="1"/>
          </p:cNvSpPr>
          <p:nvPr/>
        </p:nvSpPr>
        <p:spPr bwMode="auto">
          <a:xfrm>
            <a:off x="3184525" y="9608317"/>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111" name="Text Box 38"/>
          <p:cNvSpPr txBox="1">
            <a:spLocks noChangeArrowheads="1"/>
          </p:cNvSpPr>
          <p:nvPr/>
        </p:nvSpPr>
        <p:spPr bwMode="auto">
          <a:xfrm>
            <a:off x="419100"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2</a:t>
            </a:r>
          </a:p>
        </p:txBody>
      </p:sp>
      <p:sp>
        <p:nvSpPr>
          <p:cNvPr id="112" name="Text Box 39"/>
          <p:cNvSpPr txBox="1">
            <a:spLocks noChangeArrowheads="1"/>
          </p:cNvSpPr>
          <p:nvPr/>
        </p:nvSpPr>
        <p:spPr bwMode="auto">
          <a:xfrm>
            <a:off x="9223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1</a:t>
            </a:r>
          </a:p>
        </p:txBody>
      </p:sp>
      <p:sp>
        <p:nvSpPr>
          <p:cNvPr id="113" name="Text Box 40"/>
          <p:cNvSpPr txBox="1">
            <a:spLocks noChangeArrowheads="1"/>
          </p:cNvSpPr>
          <p:nvPr/>
        </p:nvSpPr>
        <p:spPr bwMode="auto">
          <a:xfrm>
            <a:off x="13414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1</a:t>
            </a:r>
          </a:p>
        </p:txBody>
      </p:sp>
      <p:sp>
        <p:nvSpPr>
          <p:cNvPr id="114" name="Text Box 41"/>
          <p:cNvSpPr txBox="1">
            <a:spLocks noChangeArrowheads="1"/>
          </p:cNvSpPr>
          <p:nvPr/>
        </p:nvSpPr>
        <p:spPr bwMode="auto">
          <a:xfrm>
            <a:off x="17605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sp>
        <p:nvSpPr>
          <p:cNvPr id="115" name="Text Box 42"/>
          <p:cNvSpPr txBox="1">
            <a:spLocks noChangeArrowheads="1"/>
          </p:cNvSpPr>
          <p:nvPr/>
        </p:nvSpPr>
        <p:spPr bwMode="auto">
          <a:xfrm>
            <a:off x="2011362" y="10730679"/>
            <a:ext cx="503237" cy="318321"/>
          </a:xfrm>
          <a:prstGeom prst="rect">
            <a:avLst/>
          </a:prstGeom>
          <a:noFill/>
          <a:ln w="9525">
            <a:noFill/>
            <a:miter lim="800000"/>
            <a:headEnd/>
            <a:tailEnd/>
          </a:ln>
          <a:effectLst/>
        </p:spPr>
        <p:txBody>
          <a:bodyPr wrap="square" lIns="101882" tIns="50941" rIns="101882" bIns="50941">
            <a:spAutoFit/>
          </a:bodyPr>
          <a:lstStyle/>
          <a:p>
            <a:pPr defTabSz="509588"/>
            <a:r>
              <a:rPr lang="en-US" sz="1400">
                <a:solidFill>
                  <a:schemeClr val="tx1"/>
                </a:solidFill>
                <a:latin typeface="Arial" charset="0"/>
              </a:rPr>
              <a:t>-2</a:t>
            </a:r>
          </a:p>
        </p:txBody>
      </p:sp>
      <p:sp>
        <p:nvSpPr>
          <p:cNvPr id="116" name="Text Box 43"/>
          <p:cNvSpPr txBox="1">
            <a:spLocks noChangeArrowheads="1"/>
          </p:cNvSpPr>
          <p:nvPr/>
        </p:nvSpPr>
        <p:spPr bwMode="auto">
          <a:xfrm>
            <a:off x="2765424" y="10730679"/>
            <a:ext cx="511175" cy="318321"/>
          </a:xfrm>
          <a:prstGeom prst="rect">
            <a:avLst/>
          </a:prstGeom>
          <a:noFill/>
          <a:ln w="9525">
            <a:noFill/>
            <a:miter lim="800000"/>
            <a:headEnd/>
            <a:tailEnd/>
          </a:ln>
          <a:effectLst/>
        </p:spPr>
        <p:txBody>
          <a:bodyPr wrap="square" lIns="101882" tIns="50941" rIns="101882" bIns="50941">
            <a:spAutoFit/>
          </a:bodyPr>
          <a:lstStyle/>
          <a:p>
            <a:pPr defTabSz="509588"/>
            <a:r>
              <a:rPr lang="en-US" sz="1400">
                <a:solidFill>
                  <a:schemeClr val="tx1"/>
                </a:solidFill>
                <a:latin typeface="Arial" charset="0"/>
              </a:rPr>
              <a:t>-1</a:t>
            </a:r>
          </a:p>
        </p:txBody>
      </p:sp>
      <p:sp>
        <p:nvSpPr>
          <p:cNvPr id="117" name="Text Box 44"/>
          <p:cNvSpPr txBox="1">
            <a:spLocks noChangeArrowheads="1"/>
          </p:cNvSpPr>
          <p:nvPr/>
        </p:nvSpPr>
        <p:spPr bwMode="auto">
          <a:xfrm>
            <a:off x="2514600"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sp>
        <p:nvSpPr>
          <p:cNvPr id="118" name="Text Box 45"/>
          <p:cNvSpPr txBox="1">
            <a:spLocks noChangeArrowheads="1"/>
          </p:cNvSpPr>
          <p:nvPr/>
        </p:nvSpPr>
        <p:spPr bwMode="auto">
          <a:xfrm>
            <a:off x="3268663" y="10730679"/>
            <a:ext cx="252412"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graphicFrame>
        <p:nvGraphicFramePr>
          <p:cNvPr id="46" name="Group 21"/>
          <p:cNvGraphicFramePr>
            <a:graphicFrameLocks/>
          </p:cNvGraphicFramePr>
          <p:nvPr/>
        </p:nvGraphicFramePr>
        <p:xfrm>
          <a:off x="2514600" y="1066800"/>
          <a:ext cx="2286000" cy="1132961"/>
        </p:xfrm>
        <a:graphic>
          <a:graphicData uri="http://schemas.openxmlformats.org/drawingml/2006/table">
            <a:tbl>
              <a:tblPr/>
              <a:tblGrid>
                <a:gridCol w="1047675"/>
                <a:gridCol w="1238325"/>
              </a:tblGrid>
              <a:tr h="48923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56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-7, -8</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98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24275" y="4648200"/>
            <a:ext cx="2295525" cy="1857375"/>
          </a:xfrm>
          <a:prstGeom prst="rect">
            <a:avLst/>
          </a:prstGeom>
          <a:noFill/>
          <a:ln w="9525">
            <a:noFill/>
            <a:miter lim="800000"/>
            <a:headEnd/>
            <a:tailEnd/>
          </a:ln>
        </p:spPr>
      </p:pic>
      <p:graphicFrame>
        <p:nvGraphicFramePr>
          <p:cNvPr id="65" name="Group 4"/>
          <p:cNvGraphicFramePr>
            <a:graphicFrameLocks noGrp="1"/>
          </p:cNvGraphicFramePr>
          <p:nvPr/>
        </p:nvGraphicFramePr>
        <p:xfrm>
          <a:off x="4953000" y="9444335"/>
          <a:ext cx="1752600" cy="1158240"/>
        </p:xfrm>
        <a:graphic>
          <a:graphicData uri="http://schemas.openxmlformats.org/drawingml/2006/table">
            <a:tbl>
              <a:tblPr/>
              <a:tblGrid>
                <a:gridCol w="876300"/>
                <a:gridCol w="876300"/>
              </a:tblGrid>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2, 2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0, 3</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3, 0</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1, 1</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66" name="Group 15"/>
          <p:cNvGraphicFramePr>
            <a:graphicFrameLocks noGrp="1"/>
          </p:cNvGraphicFramePr>
          <p:nvPr/>
        </p:nvGraphicFramePr>
        <p:xfrm>
          <a:off x="8991600" y="8362295"/>
          <a:ext cx="1752600" cy="1158240"/>
        </p:xfrm>
        <a:graphic>
          <a:graphicData uri="http://schemas.openxmlformats.org/drawingml/2006/table">
            <a:tbl>
              <a:tblPr/>
              <a:tblGrid>
                <a:gridCol w="876300"/>
                <a:gridCol w="8763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67" name="Group 26"/>
          <p:cNvGraphicFramePr>
            <a:graphicFrameLocks noGrp="1"/>
          </p:cNvGraphicFramePr>
          <p:nvPr/>
        </p:nvGraphicFramePr>
        <p:xfrm>
          <a:off x="8991600" y="10038695"/>
          <a:ext cx="1752600" cy="1158240"/>
        </p:xfrm>
        <a:graphic>
          <a:graphicData uri="http://schemas.openxmlformats.org/drawingml/2006/table">
            <a:tbl>
              <a:tblPr/>
              <a:tblGrid>
                <a:gridCol w="876300"/>
                <a:gridCol w="876300"/>
              </a:tblGrid>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68" name="Line 37"/>
          <p:cNvSpPr>
            <a:spLocks noChangeShapeType="1"/>
          </p:cNvSpPr>
          <p:nvPr/>
        </p:nvSpPr>
        <p:spPr bwMode="auto">
          <a:xfrm>
            <a:off x="6629400" y="10358735"/>
            <a:ext cx="2133600" cy="3810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69" name="Line 38"/>
          <p:cNvSpPr>
            <a:spLocks noChangeShapeType="1"/>
          </p:cNvSpPr>
          <p:nvPr/>
        </p:nvSpPr>
        <p:spPr bwMode="auto">
          <a:xfrm flipV="1">
            <a:off x="6629400" y="9291935"/>
            <a:ext cx="2133600" cy="10668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0" name="Text Box 39"/>
          <p:cNvSpPr txBox="1">
            <a:spLocks noChangeArrowheads="1"/>
          </p:cNvSpPr>
          <p:nvPr/>
        </p:nvSpPr>
        <p:spPr bwMode="auto">
          <a:xfrm>
            <a:off x="8229600" y="107397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.6</a:t>
            </a:r>
          </a:p>
        </p:txBody>
      </p:sp>
      <p:sp>
        <p:nvSpPr>
          <p:cNvPr id="71" name="Text Box 40"/>
          <p:cNvSpPr txBox="1">
            <a:spLocks noChangeArrowheads="1"/>
          </p:cNvSpPr>
          <p:nvPr/>
        </p:nvSpPr>
        <p:spPr bwMode="auto">
          <a:xfrm>
            <a:off x="8382000" y="94443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.4</a:t>
            </a:r>
          </a:p>
        </p:txBody>
      </p:sp>
      <p:sp>
        <p:nvSpPr>
          <p:cNvPr id="72" name="Line 41"/>
          <p:cNvSpPr>
            <a:spLocks noChangeShapeType="1"/>
          </p:cNvSpPr>
          <p:nvPr/>
        </p:nvSpPr>
        <p:spPr bwMode="auto">
          <a:xfrm>
            <a:off x="6629400" y="9825335"/>
            <a:ext cx="2286000" cy="6096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3" name="Line 42"/>
          <p:cNvSpPr>
            <a:spLocks noChangeShapeType="1"/>
          </p:cNvSpPr>
          <p:nvPr/>
        </p:nvSpPr>
        <p:spPr bwMode="auto">
          <a:xfrm flipV="1">
            <a:off x="6629400" y="8987135"/>
            <a:ext cx="2057400" cy="8382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4" name="Text Box 43"/>
          <p:cNvSpPr txBox="1">
            <a:spLocks noChangeArrowheads="1"/>
          </p:cNvSpPr>
          <p:nvPr/>
        </p:nvSpPr>
        <p:spPr bwMode="auto">
          <a:xfrm>
            <a:off x="8458200" y="99777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.3</a:t>
            </a:r>
          </a:p>
        </p:txBody>
      </p:sp>
      <p:sp>
        <p:nvSpPr>
          <p:cNvPr id="75" name="Text Box 44"/>
          <p:cNvSpPr txBox="1">
            <a:spLocks noChangeArrowheads="1"/>
          </p:cNvSpPr>
          <p:nvPr/>
        </p:nvSpPr>
        <p:spPr bwMode="auto">
          <a:xfrm>
            <a:off x="8001000" y="87585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.5</a:t>
            </a:r>
          </a:p>
        </p:txBody>
      </p:sp>
      <p:sp>
        <p:nvSpPr>
          <p:cNvPr id="119" name="Freeform 45"/>
          <p:cNvSpPr>
            <a:spLocks/>
          </p:cNvSpPr>
          <p:nvPr/>
        </p:nvSpPr>
        <p:spPr bwMode="auto">
          <a:xfrm>
            <a:off x="6172200" y="8453735"/>
            <a:ext cx="1320800" cy="1371600"/>
          </a:xfrm>
          <a:custGeom>
            <a:avLst/>
            <a:gdLst>
              <a:gd name="T0" fmla="*/ 457200 w 832"/>
              <a:gd name="T1" fmla="*/ 1371600 h 864"/>
              <a:gd name="T2" fmla="*/ 1295400 w 832"/>
              <a:gd name="T3" fmla="*/ 609600 h 864"/>
              <a:gd name="T4" fmla="*/ 609600 w 832"/>
              <a:gd name="T5" fmla="*/ 0 h 864"/>
              <a:gd name="T6" fmla="*/ 0 w 832"/>
              <a:gd name="T7" fmla="*/ 609600 h 864"/>
              <a:gd name="T8" fmla="*/ 0 60000 65536"/>
              <a:gd name="T9" fmla="*/ 0 60000 65536"/>
              <a:gd name="T10" fmla="*/ 0 60000 65536"/>
              <a:gd name="T11" fmla="*/ 0 60000 65536"/>
              <a:gd name="T12" fmla="*/ 0 w 832"/>
              <a:gd name="T13" fmla="*/ 0 h 864"/>
              <a:gd name="T14" fmla="*/ 832 w 832"/>
              <a:gd name="T15" fmla="*/ 864 h 864"/>
            </a:gdLst>
            <a:ahLst/>
            <a:cxnLst>
              <a:cxn ang="T8">
                <a:pos x="T0" y="T1"/>
              </a:cxn>
              <a:cxn ang="T9">
                <a:pos x="T2" y="T3"/>
              </a:cxn>
              <a:cxn ang="T10">
                <a:pos x="T4" y="T5"/>
              </a:cxn>
              <a:cxn ang="T11">
                <a:pos x="T6" y="T7"/>
              </a:cxn>
            </a:cxnLst>
            <a:rect l="T12" t="T13" r="T14" b="T15"/>
            <a:pathLst>
              <a:path w="832" h="864">
                <a:moveTo>
                  <a:pt x="288" y="864"/>
                </a:moveTo>
                <a:cubicBezTo>
                  <a:pt x="544" y="696"/>
                  <a:pt x="800" y="528"/>
                  <a:pt x="816" y="384"/>
                </a:cubicBezTo>
                <a:cubicBezTo>
                  <a:pt x="832" y="240"/>
                  <a:pt x="520" y="0"/>
                  <a:pt x="384" y="0"/>
                </a:cubicBezTo>
                <a:cubicBezTo>
                  <a:pt x="248" y="0"/>
                  <a:pt x="64" y="320"/>
                  <a:pt x="0" y="384"/>
                </a:cubicBezTo>
              </a:path>
            </a:pathLst>
          </a:custGeom>
          <a:noFill/>
          <a:ln w="38100">
            <a:solidFill>
              <a:schemeClr val="tx1"/>
            </a:solidFill>
            <a:round/>
            <a:headEnd/>
            <a:tailEnd type="stealth" w="lg" len="lg"/>
          </a:ln>
        </p:spPr>
        <p:txBody>
          <a:bodyPr/>
          <a:lstStyle/>
          <a:p>
            <a:endParaRPr lang="en-US">
              <a:solidFill>
                <a:schemeClr val="tx1"/>
              </a:solidFill>
            </a:endParaRPr>
          </a:p>
        </p:txBody>
      </p:sp>
      <p:sp>
        <p:nvSpPr>
          <p:cNvPr id="120" name="Text Box 46"/>
          <p:cNvSpPr txBox="1">
            <a:spLocks noChangeArrowheads="1"/>
          </p:cNvSpPr>
          <p:nvPr/>
        </p:nvSpPr>
        <p:spPr bwMode="auto">
          <a:xfrm>
            <a:off x="7162800" y="83775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.2</a:t>
            </a:r>
          </a:p>
        </p:txBody>
      </p:sp>
      <p:graphicFrame>
        <p:nvGraphicFramePr>
          <p:cNvPr id="121" name="Group 4"/>
          <p:cNvGraphicFramePr>
            <a:graphicFrameLocks noGrp="1"/>
          </p:cNvGraphicFramePr>
          <p:nvPr/>
        </p:nvGraphicFramePr>
        <p:xfrm>
          <a:off x="2857500" y="12028488"/>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 name="Text Box 15"/>
          <p:cNvSpPr txBox="1">
            <a:spLocks noChangeArrowheads="1"/>
          </p:cNvSpPr>
          <p:nvPr/>
        </p:nvSpPr>
        <p:spPr bwMode="auto">
          <a:xfrm>
            <a:off x="2451100" y="1202055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23" name="Text Box 16"/>
          <p:cNvSpPr txBox="1">
            <a:spLocks noChangeArrowheads="1"/>
          </p:cNvSpPr>
          <p:nvPr/>
        </p:nvSpPr>
        <p:spPr bwMode="auto">
          <a:xfrm>
            <a:off x="2460625" y="1248727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24" name="Text Box 17"/>
          <p:cNvSpPr txBox="1">
            <a:spLocks noChangeArrowheads="1"/>
          </p:cNvSpPr>
          <p:nvPr/>
        </p:nvSpPr>
        <p:spPr bwMode="auto">
          <a:xfrm>
            <a:off x="2970213" y="11601450"/>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25" name="Text Box 18"/>
          <p:cNvSpPr txBox="1">
            <a:spLocks noChangeArrowheads="1"/>
          </p:cNvSpPr>
          <p:nvPr/>
        </p:nvSpPr>
        <p:spPr bwMode="auto">
          <a:xfrm>
            <a:off x="3602038" y="11601450"/>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26" name="Text Box 19"/>
          <p:cNvSpPr txBox="1">
            <a:spLocks noChangeArrowheads="1"/>
          </p:cNvSpPr>
          <p:nvPr/>
        </p:nvSpPr>
        <p:spPr bwMode="auto">
          <a:xfrm>
            <a:off x="457200" y="1203007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row player</a:t>
            </a:r>
          </a:p>
          <a:p>
            <a:pPr eaLnBrk="0" hangingPunct="0"/>
            <a:r>
              <a:rPr lang="en-US" sz="2200">
                <a:solidFill>
                  <a:schemeClr val="tx1"/>
                </a:solidFill>
                <a:latin typeface="Times New Roman" pitchFamily="18" charset="0"/>
              </a:rPr>
              <a:t>type 1 (prob. 0.5)</a:t>
            </a:r>
          </a:p>
        </p:txBody>
      </p:sp>
      <p:sp>
        <p:nvSpPr>
          <p:cNvPr id="127" name="Text Box 20"/>
          <p:cNvSpPr txBox="1">
            <a:spLocks noChangeArrowheads="1"/>
          </p:cNvSpPr>
          <p:nvPr/>
        </p:nvSpPr>
        <p:spPr bwMode="auto">
          <a:xfrm>
            <a:off x="457200" y="1345882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row player</a:t>
            </a:r>
          </a:p>
          <a:p>
            <a:pPr eaLnBrk="0" hangingPunct="0"/>
            <a:r>
              <a:rPr lang="en-US" sz="2200">
                <a:solidFill>
                  <a:schemeClr val="tx1"/>
                </a:solidFill>
                <a:latin typeface="Times New Roman" pitchFamily="18" charset="0"/>
              </a:rPr>
              <a:t>type 2 (prob. 0.5)</a:t>
            </a:r>
          </a:p>
        </p:txBody>
      </p:sp>
      <p:graphicFrame>
        <p:nvGraphicFramePr>
          <p:cNvPr id="128" name="Group 21"/>
          <p:cNvGraphicFramePr>
            <a:graphicFrameLocks noGrp="1"/>
          </p:cNvGraphicFramePr>
          <p:nvPr/>
        </p:nvGraphicFramePr>
        <p:xfrm>
          <a:off x="2847975" y="13409613"/>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 name="Text Box 32"/>
          <p:cNvSpPr txBox="1">
            <a:spLocks noChangeArrowheads="1"/>
          </p:cNvSpPr>
          <p:nvPr/>
        </p:nvSpPr>
        <p:spPr bwMode="auto">
          <a:xfrm>
            <a:off x="2441575" y="1340167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30" name="Text Box 33"/>
          <p:cNvSpPr txBox="1">
            <a:spLocks noChangeArrowheads="1"/>
          </p:cNvSpPr>
          <p:nvPr/>
        </p:nvSpPr>
        <p:spPr bwMode="auto">
          <a:xfrm>
            <a:off x="2451100" y="1386840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31" name="Text Box 34"/>
          <p:cNvSpPr txBox="1">
            <a:spLocks noChangeArrowheads="1"/>
          </p:cNvSpPr>
          <p:nvPr/>
        </p:nvSpPr>
        <p:spPr bwMode="auto">
          <a:xfrm>
            <a:off x="2960688" y="12982575"/>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32" name="Text Box 35"/>
          <p:cNvSpPr txBox="1">
            <a:spLocks noChangeArrowheads="1"/>
          </p:cNvSpPr>
          <p:nvPr/>
        </p:nvSpPr>
        <p:spPr bwMode="auto">
          <a:xfrm>
            <a:off x="3592513" y="12982575"/>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graphicFrame>
        <p:nvGraphicFramePr>
          <p:cNvPr id="133" name="Group 36"/>
          <p:cNvGraphicFramePr>
            <a:graphicFrameLocks noGrp="1"/>
          </p:cNvGraphicFramePr>
          <p:nvPr/>
        </p:nvGraphicFramePr>
        <p:xfrm>
          <a:off x="6629400" y="12009438"/>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 name="Text Box 47"/>
          <p:cNvSpPr txBox="1">
            <a:spLocks noChangeArrowheads="1"/>
          </p:cNvSpPr>
          <p:nvPr/>
        </p:nvSpPr>
        <p:spPr bwMode="auto">
          <a:xfrm>
            <a:off x="6223000" y="1200150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35" name="Text Box 48"/>
          <p:cNvSpPr txBox="1">
            <a:spLocks noChangeArrowheads="1"/>
          </p:cNvSpPr>
          <p:nvPr/>
        </p:nvSpPr>
        <p:spPr bwMode="auto">
          <a:xfrm>
            <a:off x="6232525" y="1246822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36" name="Text Box 49"/>
          <p:cNvSpPr txBox="1">
            <a:spLocks noChangeArrowheads="1"/>
          </p:cNvSpPr>
          <p:nvPr/>
        </p:nvSpPr>
        <p:spPr bwMode="auto">
          <a:xfrm>
            <a:off x="6742113" y="11582400"/>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37" name="Text Box 50"/>
          <p:cNvSpPr txBox="1">
            <a:spLocks noChangeArrowheads="1"/>
          </p:cNvSpPr>
          <p:nvPr/>
        </p:nvSpPr>
        <p:spPr bwMode="auto">
          <a:xfrm>
            <a:off x="7373938" y="11582400"/>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38" name="Text Box 51"/>
          <p:cNvSpPr txBox="1">
            <a:spLocks noChangeArrowheads="1"/>
          </p:cNvSpPr>
          <p:nvPr/>
        </p:nvSpPr>
        <p:spPr bwMode="auto">
          <a:xfrm>
            <a:off x="4208463" y="12020550"/>
            <a:ext cx="2133600" cy="762000"/>
          </a:xfrm>
          <a:prstGeom prst="rect">
            <a:avLst/>
          </a:prstGeom>
          <a:noFill/>
          <a:ln w="38100">
            <a:noFill/>
            <a:miter lim="800000"/>
            <a:headEnd/>
            <a:tailEnd/>
          </a:ln>
          <a:effectLst/>
        </p:spPr>
        <p:txBody>
          <a:bodyPr wrap="none">
            <a:spAutoFit/>
          </a:bodyPr>
          <a:lstStyle/>
          <a:p>
            <a:pPr eaLnBrk="0" hangingPunct="0"/>
            <a:r>
              <a:rPr lang="en-US" sz="2200" dirty="0" smtClean="0">
                <a:solidFill>
                  <a:schemeClr val="tx1"/>
                </a:solidFill>
                <a:latin typeface="Times New Roman" pitchFamily="18" charset="0"/>
              </a:rPr>
              <a:t>column player</a:t>
            </a:r>
            <a:endParaRPr lang="en-US" sz="2200" dirty="0">
              <a:solidFill>
                <a:schemeClr val="tx1"/>
              </a:solidFill>
              <a:latin typeface="Times New Roman" pitchFamily="18" charset="0"/>
            </a:endParaRPr>
          </a:p>
          <a:p>
            <a:pPr eaLnBrk="0" hangingPunct="0"/>
            <a:r>
              <a:rPr lang="en-US" sz="2200" dirty="0">
                <a:solidFill>
                  <a:schemeClr val="tx1"/>
                </a:solidFill>
                <a:latin typeface="Times New Roman" pitchFamily="18" charset="0"/>
              </a:rPr>
              <a:t>type 1 (prob. 0.5)</a:t>
            </a:r>
          </a:p>
        </p:txBody>
      </p:sp>
      <p:sp>
        <p:nvSpPr>
          <p:cNvPr id="139" name="Text Box 52"/>
          <p:cNvSpPr txBox="1">
            <a:spLocks noChangeArrowheads="1"/>
          </p:cNvSpPr>
          <p:nvPr/>
        </p:nvSpPr>
        <p:spPr bwMode="auto">
          <a:xfrm>
            <a:off x="4191000" y="1343977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column player</a:t>
            </a:r>
          </a:p>
          <a:p>
            <a:pPr eaLnBrk="0" hangingPunct="0"/>
            <a:r>
              <a:rPr lang="en-US" sz="2200">
                <a:solidFill>
                  <a:schemeClr val="tx1"/>
                </a:solidFill>
                <a:latin typeface="Times New Roman" pitchFamily="18" charset="0"/>
              </a:rPr>
              <a:t>type 2 (prob. 0.5)</a:t>
            </a:r>
          </a:p>
        </p:txBody>
      </p:sp>
      <p:graphicFrame>
        <p:nvGraphicFramePr>
          <p:cNvPr id="140" name="Group 53"/>
          <p:cNvGraphicFramePr>
            <a:graphicFrameLocks noGrp="1"/>
          </p:cNvGraphicFramePr>
          <p:nvPr/>
        </p:nvGraphicFramePr>
        <p:xfrm>
          <a:off x="6619875" y="13390563"/>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1" name="Text Box 64"/>
          <p:cNvSpPr txBox="1">
            <a:spLocks noChangeArrowheads="1"/>
          </p:cNvSpPr>
          <p:nvPr/>
        </p:nvSpPr>
        <p:spPr bwMode="auto">
          <a:xfrm>
            <a:off x="6213475" y="1338262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42" name="Text Box 65"/>
          <p:cNvSpPr txBox="1">
            <a:spLocks noChangeArrowheads="1"/>
          </p:cNvSpPr>
          <p:nvPr/>
        </p:nvSpPr>
        <p:spPr bwMode="auto">
          <a:xfrm>
            <a:off x="6223000" y="1384935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43" name="Text Box 66"/>
          <p:cNvSpPr txBox="1">
            <a:spLocks noChangeArrowheads="1"/>
          </p:cNvSpPr>
          <p:nvPr/>
        </p:nvSpPr>
        <p:spPr bwMode="auto">
          <a:xfrm>
            <a:off x="6732588" y="12963525"/>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44" name="Text Box 67"/>
          <p:cNvSpPr txBox="1">
            <a:spLocks noChangeArrowheads="1"/>
          </p:cNvSpPr>
          <p:nvPr/>
        </p:nvSpPr>
        <p:spPr bwMode="auto">
          <a:xfrm>
            <a:off x="7364413" y="12963525"/>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69" name="TextBox 168"/>
          <p:cNvSpPr txBox="1"/>
          <p:nvPr/>
        </p:nvSpPr>
        <p:spPr>
          <a:xfrm>
            <a:off x="2362200" y="2209800"/>
            <a:ext cx="2706190" cy="461665"/>
          </a:xfrm>
          <a:prstGeom prst="rect">
            <a:avLst/>
          </a:prstGeom>
          <a:noFill/>
        </p:spPr>
        <p:txBody>
          <a:bodyPr wrap="none" rtlCol="0">
            <a:spAutoFit/>
          </a:bodyPr>
          <a:lstStyle/>
          <a:p>
            <a:r>
              <a:rPr lang="en-US" b="1" i="1" dirty="0" smtClean="0">
                <a:solidFill>
                  <a:schemeClr val="tx1"/>
                </a:solidFill>
              </a:rPr>
              <a:t>normal-form games</a:t>
            </a:r>
          </a:p>
        </p:txBody>
      </p:sp>
      <p:sp>
        <p:nvSpPr>
          <p:cNvPr id="170" name="TextBox 169"/>
          <p:cNvSpPr txBox="1"/>
          <p:nvPr/>
        </p:nvSpPr>
        <p:spPr>
          <a:xfrm>
            <a:off x="6477000" y="3048000"/>
            <a:ext cx="3028393" cy="461665"/>
          </a:xfrm>
          <a:prstGeom prst="rect">
            <a:avLst/>
          </a:prstGeom>
          <a:noFill/>
        </p:spPr>
        <p:txBody>
          <a:bodyPr wrap="none" rtlCol="0">
            <a:spAutoFit/>
          </a:bodyPr>
          <a:lstStyle/>
          <a:p>
            <a:r>
              <a:rPr lang="en-US" b="1" i="1" dirty="0" smtClean="0">
                <a:solidFill>
                  <a:schemeClr val="tx1"/>
                </a:solidFill>
              </a:rPr>
              <a:t>extensive-form games</a:t>
            </a:r>
            <a:endParaRPr lang="en-US" b="1" i="1" dirty="0">
              <a:solidFill>
                <a:schemeClr val="tx1"/>
              </a:solidFill>
            </a:endParaRPr>
          </a:p>
        </p:txBody>
      </p:sp>
      <p:sp>
        <p:nvSpPr>
          <p:cNvPr id="171" name="TextBox 170"/>
          <p:cNvSpPr txBox="1"/>
          <p:nvPr/>
        </p:nvSpPr>
        <p:spPr>
          <a:xfrm>
            <a:off x="1371600" y="4572000"/>
            <a:ext cx="2226892" cy="461665"/>
          </a:xfrm>
          <a:prstGeom prst="rect">
            <a:avLst/>
          </a:prstGeom>
          <a:noFill/>
        </p:spPr>
        <p:txBody>
          <a:bodyPr wrap="none" rtlCol="0">
            <a:spAutoFit/>
          </a:bodyPr>
          <a:lstStyle/>
          <a:p>
            <a:r>
              <a:rPr lang="en-US" b="1" i="1" dirty="0" smtClean="0">
                <a:solidFill>
                  <a:schemeClr val="tx1"/>
                </a:solidFill>
              </a:rPr>
              <a:t>Bayesian games</a:t>
            </a:r>
            <a:endParaRPr lang="en-US" b="1" i="1" dirty="0">
              <a:solidFill>
                <a:schemeClr val="tx1"/>
              </a:solidFill>
            </a:endParaRPr>
          </a:p>
        </p:txBody>
      </p:sp>
      <p:sp>
        <p:nvSpPr>
          <p:cNvPr id="172" name="TextBox 171"/>
          <p:cNvSpPr txBox="1"/>
          <p:nvPr/>
        </p:nvSpPr>
        <p:spPr>
          <a:xfrm>
            <a:off x="6505251" y="4876800"/>
            <a:ext cx="2311851" cy="461665"/>
          </a:xfrm>
          <a:prstGeom prst="rect">
            <a:avLst/>
          </a:prstGeom>
          <a:noFill/>
        </p:spPr>
        <p:txBody>
          <a:bodyPr wrap="none" rtlCol="0">
            <a:spAutoFit/>
          </a:bodyPr>
          <a:lstStyle/>
          <a:p>
            <a:r>
              <a:rPr lang="en-US" b="1" i="1" dirty="0" smtClean="0">
                <a:solidFill>
                  <a:schemeClr val="tx1"/>
                </a:solidFill>
              </a:rPr>
              <a:t>stochastic games</a:t>
            </a:r>
            <a:endParaRPr lang="en-US" b="1" i="1" dirty="0">
              <a:solidFill>
                <a:schemeClr val="tx1"/>
              </a:solidFill>
            </a:endParaRPr>
          </a:p>
        </p:txBody>
      </p:sp>
      <p:sp>
        <p:nvSpPr>
          <p:cNvPr id="173" name="TextBox 172"/>
          <p:cNvSpPr txBox="1"/>
          <p:nvPr/>
        </p:nvSpPr>
        <p:spPr>
          <a:xfrm>
            <a:off x="76200" y="6618982"/>
            <a:ext cx="3089307" cy="1077218"/>
          </a:xfrm>
          <a:prstGeom prst="rect">
            <a:avLst/>
          </a:prstGeom>
          <a:noFill/>
        </p:spPr>
        <p:txBody>
          <a:bodyPr wrap="none" rtlCol="0">
            <a:spAutoFit/>
          </a:bodyPr>
          <a:lstStyle/>
          <a:p>
            <a:pPr algn="ctr"/>
            <a:r>
              <a:rPr lang="en-US" b="1" i="1" dirty="0" smtClean="0">
                <a:solidFill>
                  <a:schemeClr val="tx1"/>
                </a:solidFill>
              </a:rPr>
              <a:t>graphical games</a:t>
            </a:r>
          </a:p>
          <a:p>
            <a:pPr algn="ctr"/>
            <a:r>
              <a:rPr lang="en-US" sz="1600" b="1" dirty="0" smtClean="0">
                <a:solidFill>
                  <a:srgbClr val="0000CC"/>
                </a:solidFill>
              </a:rPr>
              <a:t>[Kearns, Littman, Singh UAI’01]</a:t>
            </a:r>
            <a:endParaRPr lang="en-US" sz="1800" b="1" dirty="0" smtClean="0">
              <a:solidFill>
                <a:srgbClr val="0000CC"/>
              </a:solidFill>
            </a:endParaRPr>
          </a:p>
          <a:p>
            <a:pPr algn="ctr"/>
            <a:endParaRPr lang="en-US" b="1" i="1" dirty="0">
              <a:solidFill>
                <a:schemeClr val="tx1"/>
              </a:solidFill>
            </a:endParaRPr>
          </a:p>
        </p:txBody>
      </p:sp>
      <p:sp>
        <p:nvSpPr>
          <p:cNvPr id="174" name="TextBox 173"/>
          <p:cNvSpPr txBox="1"/>
          <p:nvPr/>
        </p:nvSpPr>
        <p:spPr>
          <a:xfrm>
            <a:off x="2873885" y="6324600"/>
            <a:ext cx="3755515" cy="1200329"/>
          </a:xfrm>
          <a:prstGeom prst="rect">
            <a:avLst/>
          </a:prstGeom>
          <a:noFill/>
        </p:spPr>
        <p:txBody>
          <a:bodyPr wrap="none" rtlCol="0">
            <a:spAutoFit/>
          </a:bodyPr>
          <a:lstStyle/>
          <a:p>
            <a:pPr algn="ctr"/>
            <a:r>
              <a:rPr lang="en-US" b="1" i="1" dirty="0" smtClean="0">
                <a:solidFill>
                  <a:schemeClr val="tx1"/>
                </a:solidFill>
              </a:rPr>
              <a:t>action-graph games</a:t>
            </a:r>
          </a:p>
          <a:p>
            <a:pPr algn="ctr"/>
            <a:r>
              <a:rPr lang="en-US" sz="1600" b="1" dirty="0" smtClean="0">
                <a:solidFill>
                  <a:srgbClr val="0000CC"/>
                </a:solidFill>
              </a:rPr>
              <a:t>[</a:t>
            </a:r>
            <a:r>
              <a:rPr lang="en-US" sz="1600" b="1" dirty="0" err="1" smtClean="0">
                <a:solidFill>
                  <a:srgbClr val="0000CC"/>
                </a:solidFill>
              </a:rPr>
              <a:t>Leyton</a:t>
            </a:r>
            <a:r>
              <a:rPr lang="en-US" sz="1600" b="1" dirty="0" smtClean="0">
                <a:solidFill>
                  <a:srgbClr val="0000CC"/>
                </a:solidFill>
              </a:rPr>
              <a:t>-Brown &amp; </a:t>
            </a:r>
            <a:r>
              <a:rPr lang="en-US" sz="1600" b="1" dirty="0" err="1" smtClean="0">
                <a:solidFill>
                  <a:srgbClr val="0000CC"/>
                </a:solidFill>
              </a:rPr>
              <a:t>Tennenholtz</a:t>
            </a:r>
            <a:r>
              <a:rPr lang="en-US" sz="1600" b="1" dirty="0" smtClean="0">
                <a:solidFill>
                  <a:srgbClr val="0000CC"/>
                </a:solidFill>
              </a:rPr>
              <a:t> IJCAI’03</a:t>
            </a:r>
          </a:p>
          <a:p>
            <a:pPr algn="ctr"/>
            <a:r>
              <a:rPr lang="en-US" sz="1600" b="1" dirty="0" smtClean="0">
                <a:solidFill>
                  <a:srgbClr val="0000CC"/>
                </a:solidFill>
              </a:rPr>
              <a:t>[</a:t>
            </a:r>
            <a:r>
              <a:rPr lang="en-US" sz="1600" b="1" dirty="0" err="1" smtClean="0">
                <a:solidFill>
                  <a:srgbClr val="0000CC"/>
                </a:solidFill>
              </a:rPr>
              <a:t>Bhat</a:t>
            </a:r>
            <a:r>
              <a:rPr lang="en-US" sz="1600" b="1" dirty="0" smtClean="0">
                <a:solidFill>
                  <a:srgbClr val="0000CC"/>
                </a:solidFill>
              </a:rPr>
              <a:t> &amp; </a:t>
            </a:r>
            <a:r>
              <a:rPr lang="en-US" sz="1600" b="1" dirty="0" err="1" smtClean="0">
                <a:solidFill>
                  <a:srgbClr val="0000CC"/>
                </a:solidFill>
              </a:rPr>
              <a:t>Leyton</a:t>
            </a:r>
            <a:r>
              <a:rPr lang="en-US" sz="1600" b="1" dirty="0" smtClean="0">
                <a:solidFill>
                  <a:srgbClr val="0000CC"/>
                </a:solidFill>
              </a:rPr>
              <a:t>-Brown, UAI’04]</a:t>
            </a:r>
          </a:p>
          <a:p>
            <a:pPr algn="ctr"/>
            <a:r>
              <a:rPr lang="en-US" sz="1600" b="1" dirty="0" smtClean="0">
                <a:solidFill>
                  <a:srgbClr val="0000CC"/>
                </a:solidFill>
              </a:rPr>
              <a:t>[Jiang, </a:t>
            </a:r>
            <a:r>
              <a:rPr lang="en-US" sz="1600" b="1" dirty="0" err="1" smtClean="0">
                <a:solidFill>
                  <a:srgbClr val="0000CC"/>
                </a:solidFill>
              </a:rPr>
              <a:t>Leyton</a:t>
            </a:r>
            <a:r>
              <a:rPr lang="en-US" sz="1600" b="1" dirty="0" smtClean="0">
                <a:solidFill>
                  <a:srgbClr val="0000CC"/>
                </a:solidFill>
              </a:rPr>
              <a:t>-Brown, </a:t>
            </a:r>
            <a:r>
              <a:rPr lang="en-US" sz="1600" b="1" dirty="0" err="1" smtClean="0">
                <a:solidFill>
                  <a:srgbClr val="0000CC"/>
                </a:solidFill>
              </a:rPr>
              <a:t>Bhat</a:t>
            </a:r>
            <a:r>
              <a:rPr lang="en-US" sz="1600" b="1" dirty="0" smtClean="0">
                <a:solidFill>
                  <a:srgbClr val="0000CC"/>
                </a:solidFill>
              </a:rPr>
              <a:t> GEB’11]</a:t>
            </a:r>
            <a:endParaRPr lang="en-US" sz="1600" b="1" dirty="0">
              <a:solidFill>
                <a:srgbClr val="0000CC"/>
              </a:solidFill>
            </a:endParaRPr>
          </a:p>
        </p:txBody>
      </p:sp>
      <p:sp>
        <p:nvSpPr>
          <p:cNvPr id="175" name="TextBox 174"/>
          <p:cNvSpPr txBox="1"/>
          <p:nvPr/>
        </p:nvSpPr>
        <p:spPr>
          <a:xfrm>
            <a:off x="6400800" y="7086600"/>
            <a:ext cx="3758401" cy="1107996"/>
          </a:xfrm>
          <a:prstGeom prst="rect">
            <a:avLst/>
          </a:prstGeom>
          <a:noFill/>
        </p:spPr>
        <p:txBody>
          <a:bodyPr wrap="none" rtlCol="0">
            <a:spAutoFit/>
          </a:bodyPr>
          <a:lstStyle/>
          <a:p>
            <a:pPr algn="ctr"/>
            <a:r>
              <a:rPr lang="en-US" b="1" i="1" dirty="0" smtClean="0">
                <a:solidFill>
                  <a:schemeClr val="tx1"/>
                </a:solidFill>
              </a:rPr>
              <a:t>MAIDs </a:t>
            </a:r>
          </a:p>
          <a:p>
            <a:pPr algn="ctr"/>
            <a:r>
              <a:rPr lang="en-US" sz="1800" b="1" dirty="0" smtClean="0">
                <a:solidFill>
                  <a:srgbClr val="0000CC"/>
                </a:solidFill>
              </a:rPr>
              <a:t>[</a:t>
            </a:r>
            <a:r>
              <a:rPr lang="en-US" sz="1800" b="1" dirty="0" err="1" smtClean="0">
                <a:solidFill>
                  <a:srgbClr val="0000CC"/>
                </a:solidFill>
              </a:rPr>
              <a:t>Koller</a:t>
            </a:r>
            <a:r>
              <a:rPr lang="en-US" sz="1800" b="1" dirty="0" smtClean="0">
                <a:solidFill>
                  <a:srgbClr val="0000CC"/>
                </a:solidFill>
              </a:rPr>
              <a:t> &amp; </a:t>
            </a:r>
            <a:r>
              <a:rPr lang="en-US" sz="1800" b="1" dirty="0" err="1" smtClean="0">
                <a:solidFill>
                  <a:srgbClr val="0000CC"/>
                </a:solidFill>
              </a:rPr>
              <a:t>Milch</a:t>
            </a:r>
            <a:r>
              <a:rPr lang="en-US" sz="1800" b="1" dirty="0" smtClean="0">
                <a:solidFill>
                  <a:srgbClr val="0000CC"/>
                </a:solidFill>
              </a:rPr>
              <a:t>. IJCAI’01/GEB’03]</a:t>
            </a:r>
            <a:endParaRPr lang="en-US" b="1" dirty="0" smtClean="0">
              <a:solidFill>
                <a:srgbClr val="0000CC"/>
              </a:solidFill>
            </a:endParaRPr>
          </a:p>
          <a:p>
            <a:pPr algn="ctr"/>
            <a:endParaRPr lang="en-US" b="1" i="1" dirty="0">
              <a:solidFill>
                <a:schemeClr val="tx1"/>
              </a:solidFill>
            </a:endParaRPr>
          </a:p>
        </p:txBody>
      </p:sp>
      <p:sp>
        <p:nvSpPr>
          <p:cNvPr id="177" name="Oval 176"/>
          <p:cNvSpPr/>
          <p:nvPr/>
        </p:nvSpPr>
        <p:spPr bwMode="auto">
          <a:xfrm>
            <a:off x="1828800" y="685800"/>
            <a:ext cx="3581400" cy="2209800"/>
          </a:xfrm>
          <a:prstGeom prst="ellipse">
            <a:avLst/>
          </a:prstGeom>
          <a:solidFill>
            <a:srgbClr val="00B8FF">
              <a:alpha val="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178" name="TextBox 177"/>
          <p:cNvSpPr txBox="1"/>
          <p:nvPr/>
        </p:nvSpPr>
        <p:spPr>
          <a:xfrm>
            <a:off x="304800" y="944940"/>
            <a:ext cx="2057400" cy="1569660"/>
          </a:xfrm>
          <a:prstGeom prst="rect">
            <a:avLst/>
          </a:prstGeom>
          <a:noFill/>
        </p:spPr>
        <p:txBody>
          <a:bodyPr wrap="square" rtlCol="0">
            <a:spAutoFit/>
          </a:bodyPr>
          <a:lstStyle/>
          <a:p>
            <a:r>
              <a:rPr lang="en-US" b="1" dirty="0" smtClean="0">
                <a:solidFill>
                  <a:schemeClr val="tx1"/>
                </a:solidFill>
                <a:latin typeface="+mn-lt"/>
              </a:rPr>
              <a:t>THIS TALK</a:t>
            </a:r>
          </a:p>
          <a:p>
            <a:r>
              <a:rPr lang="en-US" b="1" dirty="0" smtClean="0">
                <a:solidFill>
                  <a:schemeClr val="tx1"/>
                </a:solidFill>
                <a:latin typeface="+mn-lt"/>
              </a:rPr>
              <a:t>(unless specified otherwise)</a:t>
            </a:r>
          </a:p>
        </p:txBody>
      </p:sp>
      <p:pic>
        <p:nvPicPr>
          <p:cNvPr id="10244" name="Picture 4"/>
          <p:cNvPicPr>
            <a:picLocks noChangeAspect="1" noChangeArrowheads="1"/>
          </p:cNvPicPr>
          <p:nvPr/>
        </p:nvPicPr>
        <p:blipFill>
          <a:blip r:embed="rId3" cstate="print"/>
          <a:srcRect/>
          <a:stretch>
            <a:fillRect/>
          </a:stretch>
        </p:blipFill>
        <p:spPr bwMode="auto">
          <a:xfrm>
            <a:off x="6172200" y="685801"/>
            <a:ext cx="3526401" cy="2590799"/>
          </a:xfrm>
          <a:prstGeom prst="rect">
            <a:avLst/>
          </a:prstGeom>
          <a:noFill/>
          <a:ln w="9525">
            <a:noFill/>
            <a:miter lim="800000"/>
            <a:headEnd/>
            <a:tailEnd/>
          </a:ln>
          <a:effectLst/>
        </p:spPr>
      </p:pic>
      <p:pic>
        <p:nvPicPr>
          <p:cNvPr id="10245" name="Picture 5"/>
          <p:cNvPicPr>
            <a:picLocks noChangeAspect="1" noChangeArrowheads="1"/>
          </p:cNvPicPr>
          <p:nvPr/>
        </p:nvPicPr>
        <p:blipFill>
          <a:blip r:embed="rId4" cstate="print"/>
          <a:srcRect/>
          <a:stretch>
            <a:fillRect/>
          </a:stretch>
        </p:blipFill>
        <p:spPr bwMode="auto">
          <a:xfrm>
            <a:off x="138079" y="2819400"/>
            <a:ext cx="5043521" cy="190500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5" cstate="print"/>
          <a:srcRect/>
          <a:stretch>
            <a:fillRect/>
          </a:stretch>
        </p:blipFill>
        <p:spPr bwMode="auto">
          <a:xfrm>
            <a:off x="6553200" y="3505200"/>
            <a:ext cx="3352800" cy="1649721"/>
          </a:xfrm>
          <a:prstGeom prst="rect">
            <a:avLst/>
          </a:prstGeom>
          <a:noFill/>
          <a:ln w="9525">
            <a:noFill/>
            <a:miter lim="800000"/>
            <a:headEnd/>
            <a:tailEnd/>
          </a:ln>
          <a:effectLst/>
        </p:spPr>
      </p:pic>
      <p:pic>
        <p:nvPicPr>
          <p:cNvPr id="10247" name="Picture 7"/>
          <p:cNvPicPr>
            <a:picLocks noChangeAspect="1" noChangeArrowheads="1"/>
          </p:cNvPicPr>
          <p:nvPr/>
        </p:nvPicPr>
        <p:blipFill>
          <a:blip r:embed="rId6" cstate="print"/>
          <a:srcRect/>
          <a:stretch>
            <a:fillRect/>
          </a:stretch>
        </p:blipFill>
        <p:spPr bwMode="auto">
          <a:xfrm>
            <a:off x="6553200" y="5486400"/>
            <a:ext cx="3519895" cy="1676400"/>
          </a:xfrm>
          <a:prstGeom prst="rect">
            <a:avLst/>
          </a:prstGeom>
          <a:noFill/>
          <a:ln w="9525">
            <a:noFill/>
            <a:miter lim="800000"/>
            <a:headEnd/>
            <a:tailEnd/>
          </a:ln>
          <a:effectLst/>
        </p:spPr>
      </p:pic>
      <p:pic>
        <p:nvPicPr>
          <p:cNvPr id="10248" name="Picture 8"/>
          <p:cNvPicPr>
            <a:picLocks noChangeAspect="1" noChangeArrowheads="1"/>
          </p:cNvPicPr>
          <p:nvPr/>
        </p:nvPicPr>
        <p:blipFill>
          <a:blip r:embed="rId7" cstate="print"/>
          <a:srcRect l="15269" r="25838"/>
          <a:stretch>
            <a:fillRect/>
          </a:stretch>
        </p:blipFill>
        <p:spPr bwMode="auto">
          <a:xfrm>
            <a:off x="47308" y="5349875"/>
            <a:ext cx="3457892" cy="12033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p:bldP spid="172" grpId="0"/>
      <p:bldP spid="173" grpId="0"/>
      <p:bldP spid="174" grpId="0"/>
      <p:bldP spid="1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2920" y="172720"/>
            <a:ext cx="9052560" cy="777240"/>
          </a:xfrm>
        </p:spPr>
        <p:txBody>
          <a:bodyPr/>
          <a:lstStyle/>
          <a:p>
            <a:pPr eaLnBrk="1" hangingPunct="1"/>
            <a:r>
              <a:rPr lang="en-US" sz="4500" dirty="0" smtClean="0"/>
              <a:t>A poker-like game</a:t>
            </a:r>
          </a:p>
        </p:txBody>
      </p:sp>
      <p:sp>
        <p:nvSpPr>
          <p:cNvPr id="112" name="Rectangle 3"/>
          <p:cNvSpPr txBox="1">
            <a:spLocks noChangeArrowheads="1"/>
          </p:cNvSpPr>
          <p:nvPr/>
        </p:nvSpPr>
        <p:spPr bwMode="auto">
          <a:xfrm>
            <a:off x="0" y="1057911"/>
            <a:ext cx="9723120" cy="6561561"/>
          </a:xfrm>
          <a:prstGeom prst="rect">
            <a:avLst/>
          </a:prstGeom>
          <a:noFill/>
          <a:ln w="9525">
            <a:noFill/>
            <a:miter lim="800000"/>
            <a:headEnd/>
            <a:tailEnd/>
          </a:ln>
        </p:spPr>
        <p:txBody>
          <a:bodyPr lIns="101882" tIns="50941" rIns="101882" bIns="50941"/>
          <a:lstStyle/>
          <a:p>
            <a:pPr marL="382059" indent="-382059" eaLnBrk="0" hangingPunct="0">
              <a:spcBef>
                <a:spcPct val="20000"/>
              </a:spcBef>
              <a:buFontTx/>
              <a:buChar char="•"/>
              <a:defRPr/>
            </a:pPr>
            <a:r>
              <a:rPr lang="en-US" sz="3100" kern="0" dirty="0">
                <a:solidFill>
                  <a:schemeClr val="accent2"/>
                </a:solidFill>
                <a:latin typeface="+mn-lt"/>
              </a:rPr>
              <a:t>Both players put 1 chip in the pot</a:t>
            </a:r>
          </a:p>
          <a:p>
            <a:pPr marL="382059" indent="-382059" eaLnBrk="0" hangingPunct="0">
              <a:spcBef>
                <a:spcPct val="20000"/>
              </a:spcBef>
              <a:buFontTx/>
              <a:buChar char="•"/>
              <a:defRPr/>
            </a:pPr>
            <a:r>
              <a:rPr lang="en-US" sz="3100" kern="0" dirty="0">
                <a:solidFill>
                  <a:schemeClr val="accent2"/>
                </a:solidFill>
                <a:latin typeface="+mn-lt"/>
              </a:rPr>
              <a:t>Player 1 gets a card </a:t>
            </a:r>
            <a:r>
              <a:rPr lang="en-US" sz="3100" kern="0" dirty="0" smtClean="0">
                <a:solidFill>
                  <a:schemeClr val="accent2"/>
                </a:solidFill>
                <a:latin typeface="+mn-lt"/>
              </a:rPr>
              <a:t>(King is </a:t>
            </a:r>
            <a:r>
              <a:rPr lang="en-US" sz="3100" kern="0" dirty="0">
                <a:solidFill>
                  <a:schemeClr val="accent2"/>
                </a:solidFill>
                <a:latin typeface="+mn-lt"/>
              </a:rPr>
              <a:t>a winning card, </a:t>
            </a:r>
            <a:r>
              <a:rPr lang="en-US" sz="3100" kern="0" dirty="0" smtClean="0">
                <a:solidFill>
                  <a:schemeClr val="accent2"/>
                </a:solidFill>
                <a:latin typeface="+mn-lt"/>
              </a:rPr>
              <a:t>Jack a </a:t>
            </a:r>
            <a:r>
              <a:rPr lang="en-US" sz="3100" kern="0" dirty="0">
                <a:solidFill>
                  <a:schemeClr val="accent2"/>
                </a:solidFill>
                <a:latin typeface="+mn-lt"/>
              </a:rPr>
              <a:t>losing card)</a:t>
            </a:r>
          </a:p>
          <a:p>
            <a:pPr marL="382059" indent="-382059" eaLnBrk="0" hangingPunct="0">
              <a:spcBef>
                <a:spcPct val="20000"/>
              </a:spcBef>
              <a:buFontTx/>
              <a:buChar char="•"/>
              <a:defRPr/>
            </a:pPr>
            <a:r>
              <a:rPr lang="en-US" sz="3100" kern="0" dirty="0">
                <a:solidFill>
                  <a:schemeClr val="accent2"/>
                </a:solidFill>
                <a:latin typeface="+mn-lt"/>
              </a:rPr>
              <a:t>Player 1 decides to raise (add one to the pot) or check</a:t>
            </a:r>
          </a:p>
          <a:p>
            <a:pPr marL="382059" indent="-382059" eaLnBrk="0" hangingPunct="0">
              <a:spcBef>
                <a:spcPct val="20000"/>
              </a:spcBef>
              <a:buFontTx/>
              <a:buChar char="•"/>
              <a:defRPr/>
            </a:pPr>
            <a:r>
              <a:rPr lang="en-US" sz="3100" kern="0" dirty="0">
                <a:solidFill>
                  <a:schemeClr val="accent2"/>
                </a:solidFill>
                <a:latin typeface="+mn-lt"/>
              </a:rPr>
              <a:t>Player 2 decides to call</a:t>
            </a:r>
          </a:p>
          <a:p>
            <a:pPr marL="382059" indent="-382059" eaLnBrk="0" hangingPunct="0">
              <a:spcBef>
                <a:spcPct val="20000"/>
              </a:spcBef>
              <a:defRPr/>
            </a:pPr>
            <a:r>
              <a:rPr lang="en-US" sz="3100" kern="0" dirty="0">
                <a:solidFill>
                  <a:schemeClr val="accent2"/>
                </a:solidFill>
                <a:latin typeface="+mn-lt"/>
              </a:rPr>
              <a:t>	(match) or fold (P1 wins)</a:t>
            </a:r>
          </a:p>
          <a:p>
            <a:pPr marL="382059" indent="-382059" eaLnBrk="0" hangingPunct="0">
              <a:spcBef>
                <a:spcPct val="20000"/>
              </a:spcBef>
              <a:buFontTx/>
              <a:buChar char="•"/>
              <a:defRPr/>
            </a:pPr>
            <a:r>
              <a:rPr lang="en-US" sz="3100" kern="0" dirty="0">
                <a:solidFill>
                  <a:schemeClr val="accent2"/>
                </a:solidFill>
                <a:latin typeface="+mn-lt"/>
              </a:rPr>
              <a:t>If player 2 called, player</a:t>
            </a:r>
          </a:p>
          <a:p>
            <a:pPr marL="382059" indent="-382059" eaLnBrk="0" hangingPunct="0">
              <a:spcBef>
                <a:spcPct val="20000"/>
              </a:spcBef>
              <a:defRPr/>
            </a:pPr>
            <a:r>
              <a:rPr lang="en-US" sz="3100" kern="0" dirty="0">
                <a:solidFill>
                  <a:schemeClr val="accent2"/>
                </a:solidFill>
                <a:latin typeface="+mn-lt"/>
              </a:rPr>
              <a:t>	1’s card determines</a:t>
            </a:r>
          </a:p>
          <a:p>
            <a:pPr marL="382059" indent="-382059" eaLnBrk="0" hangingPunct="0">
              <a:spcBef>
                <a:spcPct val="20000"/>
              </a:spcBef>
              <a:defRPr/>
            </a:pPr>
            <a:r>
              <a:rPr lang="en-US" sz="3100" kern="0" dirty="0">
                <a:solidFill>
                  <a:schemeClr val="accent2"/>
                </a:solidFill>
                <a:latin typeface="+mn-lt"/>
              </a:rPr>
              <a:t>	pot winner</a:t>
            </a:r>
          </a:p>
          <a:p>
            <a:pPr marL="382059" indent="-382059" eaLnBrk="0" hangingPunct="0">
              <a:spcBef>
                <a:spcPct val="20000"/>
              </a:spcBef>
              <a:buFontTx/>
              <a:buChar char="•"/>
              <a:defRPr/>
            </a:pPr>
            <a:endParaRPr lang="en-US" sz="3100" kern="0" dirty="0">
              <a:latin typeface="+mn-lt"/>
            </a:endParaRPr>
          </a:p>
        </p:txBody>
      </p:sp>
      <p:pic>
        <p:nvPicPr>
          <p:cNvPr id="1026" name="Picture 2"/>
          <p:cNvPicPr>
            <a:picLocks noChangeAspect="1" noChangeArrowheads="1"/>
          </p:cNvPicPr>
          <p:nvPr/>
        </p:nvPicPr>
        <p:blipFill>
          <a:blip r:embed="rId2" cstate="print"/>
          <a:srcRect/>
          <a:stretch>
            <a:fillRect/>
          </a:stretch>
        </p:blipFill>
        <p:spPr bwMode="auto">
          <a:xfrm>
            <a:off x="4038600" y="3200400"/>
            <a:ext cx="6295401" cy="4572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2920" y="431800"/>
            <a:ext cx="9052560" cy="777240"/>
          </a:xfrm>
        </p:spPr>
        <p:txBody>
          <a:bodyPr/>
          <a:lstStyle/>
          <a:p>
            <a:pPr eaLnBrk="1" hangingPunct="1"/>
            <a:r>
              <a:rPr lang="en-US" sz="4500" dirty="0" smtClean="0"/>
              <a:t>Poker-like game in normal form</a:t>
            </a:r>
          </a:p>
        </p:txBody>
      </p:sp>
      <p:sp>
        <p:nvSpPr>
          <p:cNvPr id="6147" name="Line 3"/>
          <p:cNvSpPr>
            <a:spLocks noChangeShapeType="1"/>
          </p:cNvSpPr>
          <p:nvPr/>
        </p:nvSpPr>
        <p:spPr bwMode="auto">
          <a:xfrm flipH="1">
            <a:off x="142494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48" name="Line 4"/>
          <p:cNvSpPr>
            <a:spLocks noChangeShapeType="1"/>
          </p:cNvSpPr>
          <p:nvPr/>
        </p:nvSpPr>
        <p:spPr bwMode="auto">
          <a:xfrm>
            <a:off x="201168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49" name="Line 5"/>
          <p:cNvSpPr>
            <a:spLocks noChangeShapeType="1"/>
          </p:cNvSpPr>
          <p:nvPr/>
        </p:nvSpPr>
        <p:spPr bwMode="auto">
          <a:xfrm flipH="1">
            <a:off x="838200" y="35407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0" name="Line 6"/>
          <p:cNvSpPr>
            <a:spLocks noChangeShapeType="1"/>
          </p:cNvSpPr>
          <p:nvPr/>
        </p:nvSpPr>
        <p:spPr bwMode="auto">
          <a:xfrm>
            <a:off x="142494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1" name="Line 7"/>
          <p:cNvSpPr>
            <a:spLocks noChangeShapeType="1"/>
          </p:cNvSpPr>
          <p:nvPr/>
        </p:nvSpPr>
        <p:spPr bwMode="auto">
          <a:xfrm flipH="1">
            <a:off x="2430780" y="3540760"/>
            <a:ext cx="1676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2" name="Line 8"/>
          <p:cNvSpPr>
            <a:spLocks noChangeShapeType="1"/>
          </p:cNvSpPr>
          <p:nvPr/>
        </p:nvSpPr>
        <p:spPr bwMode="auto">
          <a:xfrm>
            <a:off x="2598420" y="35407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3" name="Line 9"/>
          <p:cNvSpPr>
            <a:spLocks noChangeShapeType="1"/>
          </p:cNvSpPr>
          <p:nvPr/>
        </p:nvSpPr>
        <p:spPr bwMode="auto">
          <a:xfrm flipH="1">
            <a:off x="58674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4" name="Line 10"/>
          <p:cNvSpPr>
            <a:spLocks noChangeShapeType="1"/>
          </p:cNvSpPr>
          <p:nvPr/>
        </p:nvSpPr>
        <p:spPr bwMode="auto">
          <a:xfrm>
            <a:off x="8382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5" name="Line 11"/>
          <p:cNvSpPr>
            <a:spLocks noChangeShapeType="1"/>
          </p:cNvSpPr>
          <p:nvPr/>
        </p:nvSpPr>
        <p:spPr bwMode="auto">
          <a:xfrm flipH="1">
            <a:off x="142494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6" name="Line 12"/>
          <p:cNvSpPr>
            <a:spLocks noChangeShapeType="1"/>
          </p:cNvSpPr>
          <p:nvPr/>
        </p:nvSpPr>
        <p:spPr bwMode="auto">
          <a:xfrm>
            <a:off x="16764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7" name="Line 13"/>
          <p:cNvSpPr>
            <a:spLocks noChangeShapeType="1"/>
          </p:cNvSpPr>
          <p:nvPr/>
        </p:nvSpPr>
        <p:spPr bwMode="auto">
          <a:xfrm flipH="1">
            <a:off x="217932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8" name="Line 14"/>
          <p:cNvSpPr>
            <a:spLocks noChangeShapeType="1"/>
          </p:cNvSpPr>
          <p:nvPr/>
        </p:nvSpPr>
        <p:spPr bwMode="auto">
          <a:xfrm>
            <a:off x="243078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9" name="Line 15"/>
          <p:cNvSpPr>
            <a:spLocks noChangeShapeType="1"/>
          </p:cNvSpPr>
          <p:nvPr/>
        </p:nvSpPr>
        <p:spPr bwMode="auto">
          <a:xfrm flipH="1">
            <a:off x="29337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60" name="Line 16"/>
          <p:cNvSpPr>
            <a:spLocks noChangeShapeType="1"/>
          </p:cNvSpPr>
          <p:nvPr/>
        </p:nvSpPr>
        <p:spPr bwMode="auto">
          <a:xfrm>
            <a:off x="318516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61" name="Text Box 17"/>
          <p:cNvSpPr txBox="1">
            <a:spLocks noChangeArrowheads="1"/>
          </p:cNvSpPr>
          <p:nvPr/>
        </p:nvSpPr>
        <p:spPr bwMode="auto">
          <a:xfrm>
            <a:off x="335280" y="2849881"/>
            <a:ext cx="142494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King</a:t>
            </a:r>
          </a:p>
        </p:txBody>
      </p:sp>
      <p:sp>
        <p:nvSpPr>
          <p:cNvPr id="6162" name="Text Box 18"/>
          <p:cNvSpPr txBox="1">
            <a:spLocks noChangeArrowheads="1"/>
          </p:cNvSpPr>
          <p:nvPr/>
        </p:nvSpPr>
        <p:spPr bwMode="auto">
          <a:xfrm>
            <a:off x="2430780" y="2849880"/>
            <a:ext cx="1508760" cy="34909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Jack</a:t>
            </a:r>
          </a:p>
        </p:txBody>
      </p:sp>
      <p:sp>
        <p:nvSpPr>
          <p:cNvPr id="6163" name="Text Box 19"/>
          <p:cNvSpPr txBox="1">
            <a:spLocks noChangeArrowheads="1"/>
          </p:cNvSpPr>
          <p:nvPr/>
        </p:nvSpPr>
        <p:spPr bwMode="auto">
          <a:xfrm>
            <a:off x="586740" y="3623522"/>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6164" name="Text Box 20"/>
          <p:cNvSpPr txBox="1">
            <a:spLocks noChangeArrowheads="1"/>
          </p:cNvSpPr>
          <p:nvPr/>
        </p:nvSpPr>
        <p:spPr bwMode="auto">
          <a:xfrm>
            <a:off x="2011680" y="3627121"/>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6165" name="Text Box 21"/>
          <p:cNvSpPr txBox="1">
            <a:spLocks noChangeArrowheads="1"/>
          </p:cNvSpPr>
          <p:nvPr/>
        </p:nvSpPr>
        <p:spPr bwMode="auto">
          <a:xfrm>
            <a:off x="1424940" y="36271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6166" name="Text Box 22"/>
          <p:cNvSpPr txBox="1">
            <a:spLocks noChangeArrowheads="1"/>
          </p:cNvSpPr>
          <p:nvPr/>
        </p:nvSpPr>
        <p:spPr bwMode="auto">
          <a:xfrm>
            <a:off x="2766060" y="36271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6167" name="Text Box 23"/>
          <p:cNvSpPr txBox="1">
            <a:spLocks noChangeArrowheads="1"/>
          </p:cNvSpPr>
          <p:nvPr/>
        </p:nvSpPr>
        <p:spPr bwMode="auto">
          <a:xfrm>
            <a:off x="41910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6168" name="Text Box 24"/>
          <p:cNvSpPr txBox="1">
            <a:spLocks noChangeArrowheads="1"/>
          </p:cNvSpPr>
          <p:nvPr/>
        </p:nvSpPr>
        <p:spPr bwMode="auto">
          <a:xfrm>
            <a:off x="92202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6169" name="Text Box 25"/>
          <p:cNvSpPr txBox="1">
            <a:spLocks noChangeArrowheads="1"/>
          </p:cNvSpPr>
          <p:nvPr/>
        </p:nvSpPr>
        <p:spPr bwMode="auto">
          <a:xfrm>
            <a:off x="125730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6170" name="Text Box 26"/>
          <p:cNvSpPr txBox="1">
            <a:spLocks noChangeArrowheads="1"/>
          </p:cNvSpPr>
          <p:nvPr/>
        </p:nvSpPr>
        <p:spPr bwMode="auto">
          <a:xfrm>
            <a:off x="176022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6171" name="Text Box 27"/>
          <p:cNvSpPr txBox="1">
            <a:spLocks noChangeArrowheads="1"/>
          </p:cNvSpPr>
          <p:nvPr/>
        </p:nvSpPr>
        <p:spPr bwMode="auto">
          <a:xfrm>
            <a:off x="201168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6172" name="Text Box 28"/>
          <p:cNvSpPr txBox="1">
            <a:spLocks noChangeArrowheads="1"/>
          </p:cNvSpPr>
          <p:nvPr/>
        </p:nvSpPr>
        <p:spPr bwMode="auto">
          <a:xfrm>
            <a:off x="251460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6173" name="Text Box 29"/>
          <p:cNvSpPr txBox="1">
            <a:spLocks noChangeArrowheads="1"/>
          </p:cNvSpPr>
          <p:nvPr/>
        </p:nvSpPr>
        <p:spPr bwMode="auto">
          <a:xfrm>
            <a:off x="276606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6174" name="Text Box 30"/>
          <p:cNvSpPr txBox="1">
            <a:spLocks noChangeArrowheads="1"/>
          </p:cNvSpPr>
          <p:nvPr/>
        </p:nvSpPr>
        <p:spPr bwMode="auto">
          <a:xfrm>
            <a:off x="326898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6175" name="Freeform 31"/>
          <p:cNvSpPr>
            <a:spLocks/>
          </p:cNvSpPr>
          <p:nvPr/>
        </p:nvSpPr>
        <p:spPr bwMode="auto">
          <a:xfrm>
            <a:off x="838200" y="4145280"/>
            <a:ext cx="159258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6176" name="Freeform 32"/>
          <p:cNvSpPr>
            <a:spLocks/>
          </p:cNvSpPr>
          <p:nvPr/>
        </p:nvSpPr>
        <p:spPr bwMode="auto">
          <a:xfrm>
            <a:off x="1676400" y="4145280"/>
            <a:ext cx="150876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6177" name="Text Box 33"/>
          <p:cNvSpPr txBox="1">
            <a:spLocks noChangeArrowheads="1"/>
          </p:cNvSpPr>
          <p:nvPr/>
        </p:nvSpPr>
        <p:spPr bwMode="auto">
          <a:xfrm>
            <a:off x="2011680" y="25044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“nature”</a:t>
            </a:r>
          </a:p>
        </p:txBody>
      </p:sp>
      <p:sp>
        <p:nvSpPr>
          <p:cNvPr id="6178" name="Text Box 34"/>
          <p:cNvSpPr txBox="1">
            <a:spLocks noChangeArrowheads="1"/>
          </p:cNvSpPr>
          <p:nvPr/>
        </p:nvSpPr>
        <p:spPr bwMode="auto">
          <a:xfrm>
            <a:off x="259842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6179" name="Text Box 35"/>
          <p:cNvSpPr txBox="1">
            <a:spLocks noChangeArrowheads="1"/>
          </p:cNvSpPr>
          <p:nvPr/>
        </p:nvSpPr>
        <p:spPr bwMode="auto">
          <a:xfrm>
            <a:off x="58674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6180" name="Text Box 36"/>
          <p:cNvSpPr txBox="1">
            <a:spLocks noChangeArrowheads="1"/>
          </p:cNvSpPr>
          <p:nvPr/>
        </p:nvSpPr>
        <p:spPr bwMode="auto">
          <a:xfrm>
            <a:off x="0" y="42316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6181" name="Text Box 37"/>
          <p:cNvSpPr txBox="1">
            <a:spLocks noChangeArrowheads="1"/>
          </p:cNvSpPr>
          <p:nvPr/>
        </p:nvSpPr>
        <p:spPr bwMode="auto">
          <a:xfrm>
            <a:off x="3185160" y="41452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6182" name="Text Box 38"/>
          <p:cNvSpPr txBox="1">
            <a:spLocks noChangeArrowheads="1"/>
          </p:cNvSpPr>
          <p:nvPr/>
        </p:nvSpPr>
        <p:spPr bwMode="auto">
          <a:xfrm>
            <a:off x="41910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6183" name="Text Box 39"/>
          <p:cNvSpPr txBox="1">
            <a:spLocks noChangeArrowheads="1"/>
          </p:cNvSpPr>
          <p:nvPr/>
        </p:nvSpPr>
        <p:spPr bwMode="auto">
          <a:xfrm>
            <a:off x="9220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4" name="Text Box 40"/>
          <p:cNvSpPr txBox="1">
            <a:spLocks noChangeArrowheads="1"/>
          </p:cNvSpPr>
          <p:nvPr/>
        </p:nvSpPr>
        <p:spPr bwMode="auto">
          <a:xfrm>
            <a:off x="13411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5" name="Text Box 41"/>
          <p:cNvSpPr txBox="1">
            <a:spLocks noChangeArrowheads="1"/>
          </p:cNvSpPr>
          <p:nvPr/>
        </p:nvSpPr>
        <p:spPr bwMode="auto">
          <a:xfrm>
            <a:off x="17602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6" name="Text Box 42"/>
          <p:cNvSpPr txBox="1">
            <a:spLocks noChangeArrowheads="1"/>
          </p:cNvSpPr>
          <p:nvPr/>
        </p:nvSpPr>
        <p:spPr bwMode="auto">
          <a:xfrm>
            <a:off x="2011680" y="52679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6187" name="Text Box 43"/>
          <p:cNvSpPr txBox="1">
            <a:spLocks noChangeArrowheads="1"/>
          </p:cNvSpPr>
          <p:nvPr/>
        </p:nvSpPr>
        <p:spPr bwMode="auto">
          <a:xfrm>
            <a:off x="2766060" y="52679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8" name="Text Box 44"/>
          <p:cNvSpPr txBox="1">
            <a:spLocks noChangeArrowheads="1"/>
          </p:cNvSpPr>
          <p:nvPr/>
        </p:nvSpPr>
        <p:spPr bwMode="auto">
          <a:xfrm>
            <a:off x="251460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9" name="Text Box 45"/>
          <p:cNvSpPr txBox="1">
            <a:spLocks noChangeArrowheads="1"/>
          </p:cNvSpPr>
          <p:nvPr/>
        </p:nvSpPr>
        <p:spPr bwMode="auto">
          <a:xfrm>
            <a:off x="326898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graphicFrame>
        <p:nvGraphicFramePr>
          <p:cNvPr id="330798" name="Group 46"/>
          <p:cNvGraphicFramePr>
            <a:graphicFrameLocks noGrp="1"/>
          </p:cNvGraphicFramePr>
          <p:nvPr/>
        </p:nvGraphicFramePr>
        <p:xfrm>
          <a:off x="5008245" y="3368040"/>
          <a:ext cx="4966334" cy="1796288"/>
        </p:xfrm>
        <a:graphic>
          <a:graphicData uri="http://schemas.openxmlformats.org/drawingml/2006/table">
            <a:tbl>
              <a:tblPr/>
              <a:tblGrid>
                <a:gridCol w="1241584"/>
                <a:gridCol w="1241583"/>
                <a:gridCol w="1241584"/>
                <a:gridCol w="1241583"/>
              </a:tblGrid>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1.5, -1.5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6217" name="Text Box 73"/>
          <p:cNvSpPr txBox="1">
            <a:spLocks noChangeArrowheads="1"/>
          </p:cNvSpPr>
          <p:nvPr/>
        </p:nvSpPr>
        <p:spPr bwMode="auto">
          <a:xfrm>
            <a:off x="5364480" y="2932642"/>
            <a:ext cx="47826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cc</a:t>
            </a:r>
          </a:p>
        </p:txBody>
      </p:sp>
      <p:sp>
        <p:nvSpPr>
          <p:cNvPr id="6218" name="Text Box 74"/>
          <p:cNvSpPr txBox="1">
            <a:spLocks noChangeArrowheads="1"/>
          </p:cNvSpPr>
          <p:nvPr/>
        </p:nvSpPr>
        <p:spPr bwMode="auto">
          <a:xfrm>
            <a:off x="6642735" y="29326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cf</a:t>
            </a:r>
          </a:p>
        </p:txBody>
      </p:sp>
      <p:sp>
        <p:nvSpPr>
          <p:cNvPr id="6219" name="Text Box 75"/>
          <p:cNvSpPr txBox="1">
            <a:spLocks noChangeArrowheads="1"/>
          </p:cNvSpPr>
          <p:nvPr/>
        </p:nvSpPr>
        <p:spPr bwMode="auto">
          <a:xfrm>
            <a:off x="7879080" y="29326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fc</a:t>
            </a:r>
          </a:p>
        </p:txBody>
      </p:sp>
      <p:sp>
        <p:nvSpPr>
          <p:cNvPr id="6220" name="Text Box 76"/>
          <p:cNvSpPr txBox="1">
            <a:spLocks noChangeArrowheads="1"/>
          </p:cNvSpPr>
          <p:nvPr/>
        </p:nvSpPr>
        <p:spPr bwMode="auto">
          <a:xfrm>
            <a:off x="9136380" y="2932642"/>
            <a:ext cx="40536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ff</a:t>
            </a:r>
          </a:p>
        </p:txBody>
      </p:sp>
      <p:sp>
        <p:nvSpPr>
          <p:cNvPr id="6221" name="Text Box 77"/>
          <p:cNvSpPr txBox="1">
            <a:spLocks noChangeArrowheads="1"/>
          </p:cNvSpPr>
          <p:nvPr/>
        </p:nvSpPr>
        <p:spPr bwMode="auto">
          <a:xfrm>
            <a:off x="4580415" y="3368040"/>
            <a:ext cx="410938"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rr</a:t>
            </a:r>
          </a:p>
        </p:txBody>
      </p:sp>
      <p:sp>
        <p:nvSpPr>
          <p:cNvPr id="6222" name="Text Box 78"/>
          <p:cNvSpPr txBox="1">
            <a:spLocks noChangeArrowheads="1"/>
          </p:cNvSpPr>
          <p:nvPr/>
        </p:nvSpPr>
        <p:spPr bwMode="auto">
          <a:xfrm>
            <a:off x="4559460" y="4231640"/>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cr</a:t>
            </a:r>
          </a:p>
        </p:txBody>
      </p:sp>
      <p:sp>
        <p:nvSpPr>
          <p:cNvPr id="6223" name="Text Box 79"/>
          <p:cNvSpPr txBox="1">
            <a:spLocks noChangeArrowheads="1"/>
          </p:cNvSpPr>
          <p:nvPr/>
        </p:nvSpPr>
        <p:spPr bwMode="auto">
          <a:xfrm>
            <a:off x="4552475" y="4663440"/>
            <a:ext cx="47826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cc</a:t>
            </a:r>
          </a:p>
        </p:txBody>
      </p:sp>
      <p:sp>
        <p:nvSpPr>
          <p:cNvPr id="6224" name="Text Box 80"/>
          <p:cNvSpPr txBox="1">
            <a:spLocks noChangeArrowheads="1"/>
          </p:cNvSpPr>
          <p:nvPr/>
        </p:nvSpPr>
        <p:spPr bwMode="auto">
          <a:xfrm>
            <a:off x="4559460" y="3799840"/>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rc</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533400" y="3059112"/>
            <a:ext cx="9220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Our first solution concept: Dominance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 y="0"/>
            <a:ext cx="9855835" cy="849207"/>
          </a:xfrm>
        </p:spPr>
        <p:txBody>
          <a:bodyPr/>
          <a:lstStyle/>
          <a:p>
            <a:pPr eaLnBrk="1" hangingPunct="1"/>
            <a:r>
              <a:rPr lang="en-US" sz="4400" dirty="0" smtClean="0"/>
              <a:t>Rock-paper-scissors – Seinfeld variant</a:t>
            </a:r>
            <a:endParaRPr lang="en-US" sz="4400" dirty="0" smtClean="0">
              <a:solidFill>
                <a:srgbClr val="CCECFF"/>
              </a:solidFill>
            </a:endParaRPr>
          </a:p>
        </p:txBody>
      </p:sp>
      <p:graphicFrame>
        <p:nvGraphicFramePr>
          <p:cNvPr id="288771" name="Group 3"/>
          <p:cNvGraphicFramePr>
            <a:graphicFrameLocks noGrp="1"/>
          </p:cNvGraphicFramePr>
          <p:nvPr>
            <p:ph sz="half" idx="1"/>
          </p:nvPr>
        </p:nvGraphicFramePr>
        <p:xfrm>
          <a:off x="3922078" y="4528503"/>
          <a:ext cx="4711382" cy="3157540"/>
        </p:xfrm>
        <a:graphic>
          <a:graphicData uri="http://schemas.openxmlformats.org/drawingml/2006/table">
            <a:tbl>
              <a:tblPr/>
              <a:tblGrid>
                <a:gridCol w="1487805"/>
                <a:gridCol w="1611789"/>
                <a:gridCol w="1611788"/>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41" name="Picture 21" descr="MCj04081500000[1]"/>
          <p:cNvPicPr>
            <a:picLocks noChangeAspect="1" noChangeArrowheads="1"/>
          </p:cNvPicPr>
          <p:nvPr/>
        </p:nvPicPr>
        <p:blipFill>
          <a:blip r:embed="rId3" cstate="print"/>
          <a:srcRect/>
          <a:stretch>
            <a:fillRect/>
          </a:stretch>
        </p:blipFill>
        <p:spPr bwMode="auto">
          <a:xfrm>
            <a:off x="2993073" y="4724612"/>
            <a:ext cx="850424" cy="609918"/>
          </a:xfrm>
          <a:prstGeom prst="rect">
            <a:avLst/>
          </a:prstGeom>
          <a:noFill/>
          <a:ln w="9525">
            <a:noFill/>
            <a:miter lim="800000"/>
            <a:headEnd/>
            <a:tailEnd/>
          </a:ln>
        </p:spPr>
      </p:pic>
      <p:pic>
        <p:nvPicPr>
          <p:cNvPr id="5142" name="Picture 22" descr="MCj04081500000[1]"/>
          <p:cNvPicPr>
            <a:picLocks noChangeAspect="1" noChangeArrowheads="1"/>
          </p:cNvPicPr>
          <p:nvPr/>
        </p:nvPicPr>
        <p:blipFill>
          <a:blip r:embed="rId3" cstate="print"/>
          <a:srcRect/>
          <a:stretch>
            <a:fillRect/>
          </a:stretch>
        </p:blipFill>
        <p:spPr bwMode="auto">
          <a:xfrm>
            <a:off x="4236403" y="3861012"/>
            <a:ext cx="850424" cy="609918"/>
          </a:xfrm>
          <a:prstGeom prst="rect">
            <a:avLst/>
          </a:prstGeom>
          <a:noFill/>
          <a:ln w="9525">
            <a:noFill/>
            <a:miter lim="800000"/>
            <a:headEnd/>
            <a:tailEnd/>
          </a:ln>
        </p:spPr>
      </p:pic>
      <p:sp>
        <p:nvSpPr>
          <p:cNvPr id="288791" name="Document"/>
          <p:cNvSpPr>
            <a:spLocks noEditPoints="1" noChangeArrowheads="1"/>
          </p:cNvSpPr>
          <p:nvPr/>
        </p:nvSpPr>
        <p:spPr bwMode="auto">
          <a:xfrm>
            <a:off x="3253264" y="5733945"/>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88792" name="Document"/>
          <p:cNvSpPr>
            <a:spLocks noEditPoints="1" noChangeArrowheads="1"/>
          </p:cNvSpPr>
          <p:nvPr/>
        </p:nvSpPr>
        <p:spPr bwMode="auto">
          <a:xfrm>
            <a:off x="6019324" y="3718878"/>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5145" name="Picture 25" descr="MCj02344460000[1]"/>
          <p:cNvPicPr>
            <a:picLocks noChangeAspect="1" noChangeArrowheads="1"/>
          </p:cNvPicPr>
          <p:nvPr/>
        </p:nvPicPr>
        <p:blipFill>
          <a:blip r:embed="rId4" cstate="print"/>
          <a:srcRect/>
          <a:stretch>
            <a:fillRect/>
          </a:stretch>
        </p:blipFill>
        <p:spPr bwMode="auto">
          <a:xfrm>
            <a:off x="7262655" y="3744067"/>
            <a:ext cx="1154271" cy="775440"/>
          </a:xfrm>
          <a:prstGeom prst="rect">
            <a:avLst/>
          </a:prstGeom>
          <a:noFill/>
          <a:ln w="9525">
            <a:noFill/>
            <a:miter lim="800000"/>
            <a:headEnd/>
            <a:tailEnd/>
          </a:ln>
        </p:spPr>
      </p:pic>
      <p:pic>
        <p:nvPicPr>
          <p:cNvPr id="5146" name="Picture 26" descr="MCj02344460000[1]"/>
          <p:cNvPicPr>
            <a:picLocks noChangeAspect="1" noChangeArrowheads="1"/>
          </p:cNvPicPr>
          <p:nvPr/>
        </p:nvPicPr>
        <p:blipFill>
          <a:blip r:embed="rId4" cstate="print"/>
          <a:srcRect/>
          <a:stretch>
            <a:fillRect/>
          </a:stretch>
        </p:blipFill>
        <p:spPr bwMode="auto">
          <a:xfrm>
            <a:off x="2750345" y="6737880"/>
            <a:ext cx="1154271" cy="775440"/>
          </a:xfrm>
          <a:prstGeom prst="rect">
            <a:avLst/>
          </a:prstGeom>
          <a:noFill/>
          <a:ln w="9525">
            <a:noFill/>
            <a:miter lim="800000"/>
            <a:headEnd/>
            <a:tailEnd/>
          </a:ln>
        </p:spPr>
      </p:pic>
      <p:sp>
        <p:nvSpPr>
          <p:cNvPr id="5147" name="Text Box 27"/>
          <p:cNvSpPr txBox="1">
            <a:spLocks noChangeArrowheads="1"/>
          </p:cNvSpPr>
          <p:nvPr/>
        </p:nvSpPr>
        <p:spPr bwMode="auto">
          <a:xfrm>
            <a:off x="3855720" y="969400"/>
            <a:ext cx="6202680" cy="2688200"/>
          </a:xfrm>
          <a:prstGeom prst="rect">
            <a:avLst/>
          </a:prstGeom>
          <a:noFill/>
          <a:ln w="12700" cap="rnd" algn="ctr">
            <a:noFill/>
            <a:prstDash val="sysDot"/>
            <a:miter lim="800000"/>
            <a:headEnd/>
            <a:tailEnd/>
          </a:ln>
        </p:spPr>
        <p:txBody>
          <a:bodyPr wrap="square" lIns="101882" tIns="50941" rIns="101882" bIns="50941">
            <a:spAutoFit/>
          </a:bodyPr>
          <a:lstStyle/>
          <a:p>
            <a:r>
              <a:rPr lang="en-US" dirty="0">
                <a:solidFill>
                  <a:schemeClr val="tx1"/>
                </a:solidFill>
                <a:latin typeface="+mn-lt"/>
              </a:rPr>
              <a:t>MICKEY</a:t>
            </a:r>
            <a:r>
              <a:rPr lang="en-US" dirty="0">
                <a:solidFill>
                  <a:schemeClr val="tx1"/>
                </a:solidFill>
                <a:latin typeface="+mj-lt"/>
              </a:rPr>
              <a:t>: All right, rock beats paper!</a:t>
            </a:r>
            <a:br>
              <a:rPr lang="en-US" dirty="0">
                <a:solidFill>
                  <a:schemeClr val="tx1"/>
                </a:solidFill>
                <a:latin typeface="+mj-lt"/>
              </a:rPr>
            </a:br>
            <a:r>
              <a:rPr lang="en-US" dirty="0">
                <a:solidFill>
                  <a:schemeClr val="tx1"/>
                </a:solidFill>
                <a:latin typeface="+mj-lt"/>
              </a:rPr>
              <a:t>(Mickey smacks Kramer's hand for losing)</a:t>
            </a:r>
            <a:br>
              <a:rPr lang="en-US" dirty="0">
                <a:solidFill>
                  <a:schemeClr val="tx1"/>
                </a:solidFill>
                <a:latin typeface="+mj-lt"/>
              </a:rPr>
            </a:br>
            <a:r>
              <a:rPr lang="en-US" dirty="0">
                <a:solidFill>
                  <a:schemeClr val="tx1"/>
                </a:solidFill>
                <a:latin typeface="+mj-lt"/>
              </a:rPr>
              <a:t>KRAMER: I thought paper covered rock.</a:t>
            </a:r>
            <a:br>
              <a:rPr lang="en-US" dirty="0">
                <a:solidFill>
                  <a:schemeClr val="tx1"/>
                </a:solidFill>
                <a:latin typeface="+mj-lt"/>
              </a:rPr>
            </a:br>
            <a:r>
              <a:rPr lang="en-US" dirty="0">
                <a:solidFill>
                  <a:schemeClr val="tx1"/>
                </a:solidFill>
                <a:latin typeface="+mj-lt"/>
              </a:rPr>
              <a:t>MICKEY: Nah, rock flies right through paper.</a:t>
            </a:r>
            <a:br>
              <a:rPr lang="en-US" dirty="0">
                <a:solidFill>
                  <a:schemeClr val="tx1"/>
                </a:solidFill>
                <a:latin typeface="+mj-lt"/>
              </a:rPr>
            </a:br>
            <a:r>
              <a:rPr lang="en-US" dirty="0">
                <a:solidFill>
                  <a:schemeClr val="tx1"/>
                </a:solidFill>
                <a:latin typeface="+mj-lt"/>
              </a:rPr>
              <a:t>KRAMER: What beats rock?</a:t>
            </a:r>
            <a:br>
              <a:rPr lang="en-US" dirty="0">
                <a:solidFill>
                  <a:schemeClr val="tx1"/>
                </a:solidFill>
                <a:latin typeface="+mj-lt"/>
              </a:rPr>
            </a:br>
            <a:r>
              <a:rPr lang="en-US" dirty="0">
                <a:solidFill>
                  <a:schemeClr val="tx1"/>
                </a:solidFill>
                <a:latin typeface="+mj-lt"/>
              </a:rPr>
              <a:t>MICKEY: (looks at hand) Nothing beats rock.</a:t>
            </a:r>
          </a:p>
        </p:txBody>
      </p:sp>
      <p:pic>
        <p:nvPicPr>
          <p:cNvPr id="5148" name="Picture 28" descr="kramer"/>
          <p:cNvPicPr>
            <a:picLocks noChangeAspect="1" noChangeArrowheads="1"/>
          </p:cNvPicPr>
          <p:nvPr/>
        </p:nvPicPr>
        <p:blipFill>
          <a:blip r:embed="rId5" cstate="print"/>
          <a:srcRect/>
          <a:stretch>
            <a:fillRect/>
          </a:stretch>
        </p:blipFill>
        <p:spPr bwMode="auto">
          <a:xfrm>
            <a:off x="2598420" y="1230630"/>
            <a:ext cx="1000602" cy="1209040"/>
          </a:xfrm>
          <a:prstGeom prst="rect">
            <a:avLst/>
          </a:prstGeom>
          <a:noFill/>
          <a:ln w="9525">
            <a:noFill/>
            <a:miter lim="800000"/>
            <a:headEnd/>
            <a:tailEnd/>
          </a:ln>
        </p:spPr>
      </p:pic>
      <p:pic>
        <p:nvPicPr>
          <p:cNvPr id="5149" name="Picture 29" descr="mickey"/>
          <p:cNvPicPr>
            <a:picLocks noChangeAspect="1" noChangeArrowheads="1"/>
          </p:cNvPicPr>
          <p:nvPr/>
        </p:nvPicPr>
        <p:blipFill>
          <a:blip r:embed="rId6" cstate="print"/>
          <a:srcRect/>
          <a:stretch>
            <a:fillRect/>
          </a:stretch>
        </p:blipFill>
        <p:spPr bwMode="auto">
          <a:xfrm>
            <a:off x="1171735" y="1209040"/>
            <a:ext cx="1007586" cy="1295400"/>
          </a:xfrm>
          <a:prstGeom prst="rect">
            <a:avLst/>
          </a:prstGeom>
          <a:noFill/>
          <a:ln w="9525">
            <a:noFill/>
            <a:miter lim="800000"/>
            <a:headEnd/>
            <a:tailEnd/>
          </a:ln>
        </p:spPr>
      </p:pic>
      <p:pic>
        <p:nvPicPr>
          <p:cNvPr id="5150" name="Picture 30" descr="MCj04081500000[1]"/>
          <p:cNvPicPr>
            <a:picLocks noChangeAspect="1" noChangeArrowheads="1"/>
          </p:cNvPicPr>
          <p:nvPr/>
        </p:nvPicPr>
        <p:blipFill>
          <a:blip r:embed="rId3" cstate="print"/>
          <a:srcRect/>
          <a:stretch>
            <a:fillRect/>
          </a:stretch>
        </p:blipFill>
        <p:spPr bwMode="auto">
          <a:xfrm>
            <a:off x="1255554" y="2671763"/>
            <a:ext cx="850423" cy="609917"/>
          </a:xfrm>
          <a:prstGeom prst="rect">
            <a:avLst/>
          </a:prstGeom>
          <a:noFill/>
          <a:ln w="9525">
            <a:noFill/>
            <a:miter lim="800000"/>
            <a:headEnd/>
            <a:tailEnd/>
          </a:ln>
        </p:spPr>
      </p:pic>
      <p:sp>
        <p:nvSpPr>
          <p:cNvPr id="288799" name="Document"/>
          <p:cNvSpPr>
            <a:spLocks noEditPoints="1" noChangeArrowheads="1"/>
          </p:cNvSpPr>
          <p:nvPr/>
        </p:nvSpPr>
        <p:spPr bwMode="auto">
          <a:xfrm>
            <a:off x="2766060" y="2612390"/>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15240"/>
            <a:ext cx="9052560" cy="777240"/>
          </a:xfrm>
        </p:spPr>
        <p:txBody>
          <a:bodyPr/>
          <a:lstStyle/>
          <a:p>
            <a:pPr eaLnBrk="1" hangingPunct="1"/>
            <a:r>
              <a:rPr lang="en-US" sz="4500" b="1" dirty="0" smtClean="0">
                <a:solidFill>
                  <a:srgbClr val="0000CC"/>
                </a:solidFill>
              </a:rPr>
              <a:t>Game theory</a:t>
            </a:r>
          </a:p>
        </p:txBody>
      </p:sp>
      <p:sp>
        <p:nvSpPr>
          <p:cNvPr id="7183" name="Rectangle 15"/>
          <p:cNvSpPr>
            <a:spLocks noChangeArrowheads="1"/>
          </p:cNvSpPr>
          <p:nvPr/>
        </p:nvSpPr>
        <p:spPr bwMode="auto">
          <a:xfrm>
            <a:off x="152400" y="990600"/>
            <a:ext cx="4876800" cy="1676400"/>
          </a:xfrm>
          <a:prstGeom prst="rect">
            <a:avLst/>
          </a:prstGeom>
          <a:noFill/>
          <a:ln w="9525">
            <a:noFill/>
            <a:miter lim="800000"/>
            <a:headEnd/>
            <a:tailEnd/>
          </a:ln>
        </p:spPr>
        <p:txBody>
          <a:bodyPr lIns="101882" tIns="50941" rIns="101882" bIns="50941"/>
          <a:lstStyle/>
          <a:p>
            <a:pPr marL="382059" indent="-382059">
              <a:spcBef>
                <a:spcPct val="20000"/>
              </a:spcBef>
            </a:pPr>
            <a:r>
              <a:rPr lang="en-US" sz="3000" dirty="0" smtClean="0">
                <a:solidFill>
                  <a:schemeClr val="tx1"/>
                </a:solidFill>
                <a:latin typeface="+mn-lt"/>
              </a:rPr>
              <a:t>	Multiple </a:t>
            </a:r>
            <a:r>
              <a:rPr lang="en-US" sz="3000" dirty="0" smtClean="0">
                <a:solidFill>
                  <a:srgbClr val="0000CC"/>
                </a:solidFill>
                <a:latin typeface="+mn-lt"/>
              </a:rPr>
              <a:t>self-interested </a:t>
            </a:r>
            <a:r>
              <a:rPr lang="en-US" sz="3000" dirty="0" smtClean="0">
                <a:solidFill>
                  <a:schemeClr val="tx1"/>
                </a:solidFill>
                <a:latin typeface="+mn-lt"/>
              </a:rPr>
              <a:t>agents interacting in the same environment</a:t>
            </a:r>
          </a:p>
        </p:txBody>
      </p:sp>
      <p:sp>
        <p:nvSpPr>
          <p:cNvPr id="15" name="Oval 14"/>
          <p:cNvSpPr/>
          <p:nvPr/>
        </p:nvSpPr>
        <p:spPr bwMode="auto">
          <a:xfrm>
            <a:off x="6324600" y="1524000"/>
            <a:ext cx="457200" cy="533400"/>
          </a:xfrm>
          <a:prstGeom prst="ellipse">
            <a:avLst/>
          </a:prstGeom>
          <a:solidFill>
            <a:srgbClr val="EE1802"/>
          </a:solidFill>
          <a:ln w="9525" cap="flat" cmpd="sng" algn="ctr">
            <a:solidFill>
              <a:srgbClr val="EE18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16" name="Oval 15"/>
          <p:cNvSpPr/>
          <p:nvPr/>
        </p:nvSpPr>
        <p:spPr bwMode="auto">
          <a:xfrm>
            <a:off x="6400800" y="1219200"/>
            <a:ext cx="304800" cy="304800"/>
          </a:xfrm>
          <a:prstGeom prst="ellipse">
            <a:avLst/>
          </a:prstGeom>
          <a:solidFill>
            <a:srgbClr val="EE180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cxnSp>
        <p:nvCxnSpPr>
          <p:cNvPr id="17" name="Straight Connector 16"/>
          <p:cNvCxnSpPr/>
          <p:nvPr/>
        </p:nvCxnSpPr>
        <p:spPr bwMode="auto">
          <a:xfrm rot="5400000">
            <a:off x="6247446" y="2134555"/>
            <a:ext cx="382915" cy="76205"/>
          </a:xfrm>
          <a:prstGeom prst="line">
            <a:avLst/>
          </a:prstGeom>
          <a:solidFill>
            <a:srgbClr val="00B8FF"/>
          </a:solidFill>
          <a:ln w="63500" cap="flat" cmpd="sng" algn="ctr">
            <a:solidFill>
              <a:srgbClr val="EE1802"/>
            </a:solidFill>
            <a:prstDash val="solid"/>
            <a:round/>
            <a:headEnd type="none" w="med" len="med"/>
            <a:tailEnd type="none" w="med" len="med"/>
          </a:ln>
          <a:effectLst/>
        </p:spPr>
      </p:cxnSp>
      <p:cxnSp>
        <p:nvCxnSpPr>
          <p:cNvPr id="18" name="Straight Connector 17"/>
          <p:cNvCxnSpPr/>
          <p:nvPr/>
        </p:nvCxnSpPr>
        <p:spPr bwMode="auto">
          <a:xfrm rot="16200000" flipH="1">
            <a:off x="6477000" y="2133600"/>
            <a:ext cx="381000" cy="76200"/>
          </a:xfrm>
          <a:prstGeom prst="line">
            <a:avLst/>
          </a:prstGeom>
          <a:solidFill>
            <a:srgbClr val="00B8FF"/>
          </a:solidFill>
          <a:ln w="63500" cap="flat" cmpd="sng" algn="ctr">
            <a:solidFill>
              <a:srgbClr val="EE1802"/>
            </a:solidFill>
            <a:prstDash val="solid"/>
            <a:round/>
            <a:headEnd type="none" w="med" len="med"/>
            <a:tailEnd type="none" w="med" len="med"/>
          </a:ln>
          <a:effectLst/>
        </p:spPr>
      </p:cxnSp>
      <p:sp>
        <p:nvSpPr>
          <p:cNvPr id="19" name="Oval 18"/>
          <p:cNvSpPr/>
          <p:nvPr/>
        </p:nvSpPr>
        <p:spPr bwMode="auto">
          <a:xfrm>
            <a:off x="7467600" y="1525915"/>
            <a:ext cx="457200" cy="533400"/>
          </a:xfrm>
          <a:prstGeom prst="ellipse">
            <a:avLst/>
          </a:prstGeom>
          <a:solidFill>
            <a:srgbClr val="0000CC"/>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rgbClr val="0000CC"/>
              </a:solidFill>
              <a:effectLst/>
              <a:latin typeface="Times New Roman" pitchFamily="18" charset="0"/>
              <a:ea typeface="宋体" pitchFamily="2" charset="-122"/>
            </a:endParaRPr>
          </a:p>
        </p:txBody>
      </p:sp>
      <p:sp>
        <p:nvSpPr>
          <p:cNvPr id="20" name="Oval 19"/>
          <p:cNvSpPr/>
          <p:nvPr/>
        </p:nvSpPr>
        <p:spPr bwMode="auto">
          <a:xfrm>
            <a:off x="7543800" y="1221115"/>
            <a:ext cx="304800" cy="304800"/>
          </a:xfrm>
          <a:prstGeom prst="ellipse">
            <a:avLst/>
          </a:prstGeom>
          <a:solidFill>
            <a:srgbClr val="0000CC"/>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rgbClr val="0000CC"/>
              </a:solidFill>
              <a:effectLst/>
              <a:latin typeface="Times New Roman" pitchFamily="18" charset="0"/>
              <a:ea typeface="宋体" pitchFamily="2" charset="-122"/>
            </a:endParaRPr>
          </a:p>
        </p:txBody>
      </p:sp>
      <p:cxnSp>
        <p:nvCxnSpPr>
          <p:cNvPr id="21" name="Straight Connector 20"/>
          <p:cNvCxnSpPr/>
          <p:nvPr/>
        </p:nvCxnSpPr>
        <p:spPr bwMode="auto">
          <a:xfrm rot="5400000">
            <a:off x="7390446" y="2136470"/>
            <a:ext cx="382915" cy="76205"/>
          </a:xfrm>
          <a:prstGeom prst="line">
            <a:avLst/>
          </a:prstGeom>
          <a:solidFill>
            <a:srgbClr val="00B8FF"/>
          </a:solidFill>
          <a:ln w="63500" cap="flat" cmpd="sng" algn="ctr">
            <a:solidFill>
              <a:srgbClr val="0000CC"/>
            </a:solidFill>
            <a:prstDash val="solid"/>
            <a:round/>
            <a:headEnd type="none" w="med" len="med"/>
            <a:tailEnd type="none" w="med" len="med"/>
          </a:ln>
          <a:effectLst/>
        </p:spPr>
      </p:cxnSp>
      <p:cxnSp>
        <p:nvCxnSpPr>
          <p:cNvPr id="22" name="Straight Connector 21"/>
          <p:cNvCxnSpPr/>
          <p:nvPr/>
        </p:nvCxnSpPr>
        <p:spPr bwMode="auto">
          <a:xfrm rot="16200000" flipH="1">
            <a:off x="7620000" y="2135515"/>
            <a:ext cx="381000" cy="76200"/>
          </a:xfrm>
          <a:prstGeom prst="line">
            <a:avLst/>
          </a:prstGeom>
          <a:solidFill>
            <a:srgbClr val="00B8FF"/>
          </a:solidFill>
          <a:ln w="63500" cap="flat" cmpd="sng" algn="ctr">
            <a:solidFill>
              <a:srgbClr val="0000CC"/>
            </a:solidFill>
            <a:prstDash val="solid"/>
            <a:round/>
            <a:headEnd type="none" w="med" len="med"/>
            <a:tailEnd type="none" w="med" len="med"/>
          </a:ln>
          <a:effectLst/>
        </p:spPr>
      </p:cxnSp>
      <p:sp>
        <p:nvSpPr>
          <p:cNvPr id="26" name="Oval 25"/>
          <p:cNvSpPr/>
          <p:nvPr/>
        </p:nvSpPr>
        <p:spPr bwMode="auto">
          <a:xfrm>
            <a:off x="5181600" y="990600"/>
            <a:ext cx="3886200" cy="1600200"/>
          </a:xfrm>
          <a:prstGeom prst="ellipse">
            <a:avLst/>
          </a:prstGeom>
          <a:noFill/>
          <a:ln w="6350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27" name="Oval 26"/>
          <p:cNvSpPr/>
          <p:nvPr/>
        </p:nvSpPr>
        <p:spPr bwMode="auto">
          <a:xfrm>
            <a:off x="5943600" y="3958570"/>
            <a:ext cx="457200" cy="533400"/>
          </a:xfrm>
          <a:prstGeom prst="ellipse">
            <a:avLst/>
          </a:prstGeom>
          <a:solidFill>
            <a:srgbClr val="EE1802"/>
          </a:solidFill>
          <a:ln w="9525" cap="flat" cmpd="sng" algn="ctr">
            <a:solidFill>
              <a:srgbClr val="EE18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28" name="Oval 27"/>
          <p:cNvSpPr/>
          <p:nvPr/>
        </p:nvSpPr>
        <p:spPr bwMode="auto">
          <a:xfrm>
            <a:off x="6019800" y="3653770"/>
            <a:ext cx="304800" cy="304800"/>
          </a:xfrm>
          <a:prstGeom prst="ellipse">
            <a:avLst/>
          </a:prstGeom>
          <a:solidFill>
            <a:srgbClr val="EE180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cxnSp>
        <p:nvCxnSpPr>
          <p:cNvPr id="29" name="Straight Connector 28"/>
          <p:cNvCxnSpPr/>
          <p:nvPr/>
        </p:nvCxnSpPr>
        <p:spPr bwMode="auto">
          <a:xfrm rot="5400000">
            <a:off x="5866446" y="4569125"/>
            <a:ext cx="382915" cy="76205"/>
          </a:xfrm>
          <a:prstGeom prst="line">
            <a:avLst/>
          </a:prstGeom>
          <a:solidFill>
            <a:srgbClr val="00B8FF"/>
          </a:solidFill>
          <a:ln w="63500" cap="flat" cmpd="sng" algn="ctr">
            <a:solidFill>
              <a:srgbClr val="EE1802"/>
            </a:solidFill>
            <a:prstDash val="solid"/>
            <a:round/>
            <a:headEnd type="none" w="med" len="med"/>
            <a:tailEnd type="none" w="med" len="med"/>
          </a:ln>
          <a:effectLst/>
        </p:spPr>
      </p:cxnSp>
      <p:cxnSp>
        <p:nvCxnSpPr>
          <p:cNvPr id="30" name="Straight Connector 29"/>
          <p:cNvCxnSpPr/>
          <p:nvPr/>
        </p:nvCxnSpPr>
        <p:spPr bwMode="auto">
          <a:xfrm rot="16200000" flipH="1">
            <a:off x="6096000" y="4568170"/>
            <a:ext cx="381000" cy="76200"/>
          </a:xfrm>
          <a:prstGeom prst="line">
            <a:avLst/>
          </a:prstGeom>
          <a:solidFill>
            <a:srgbClr val="00B8FF"/>
          </a:solidFill>
          <a:ln w="63500" cap="flat" cmpd="sng" algn="ctr">
            <a:solidFill>
              <a:srgbClr val="EE1802"/>
            </a:solidFill>
            <a:prstDash val="solid"/>
            <a:round/>
            <a:headEnd type="none" w="med" len="med"/>
            <a:tailEnd type="none" w="med" len="med"/>
          </a:ln>
          <a:effectLst/>
        </p:spPr>
      </p:cxnSp>
      <p:sp>
        <p:nvSpPr>
          <p:cNvPr id="31" name="Oval 30"/>
          <p:cNvSpPr/>
          <p:nvPr/>
        </p:nvSpPr>
        <p:spPr bwMode="auto">
          <a:xfrm>
            <a:off x="7315200" y="3960485"/>
            <a:ext cx="457200" cy="533400"/>
          </a:xfrm>
          <a:prstGeom prst="ellipse">
            <a:avLst/>
          </a:prstGeom>
          <a:solidFill>
            <a:srgbClr val="0000CC"/>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rgbClr val="0000CC"/>
              </a:solidFill>
              <a:effectLst/>
              <a:latin typeface="Times New Roman" pitchFamily="18" charset="0"/>
              <a:ea typeface="宋体" pitchFamily="2" charset="-122"/>
            </a:endParaRPr>
          </a:p>
        </p:txBody>
      </p:sp>
      <p:sp>
        <p:nvSpPr>
          <p:cNvPr id="32" name="Oval 31"/>
          <p:cNvSpPr/>
          <p:nvPr/>
        </p:nvSpPr>
        <p:spPr bwMode="auto">
          <a:xfrm>
            <a:off x="7391400" y="3655685"/>
            <a:ext cx="304800" cy="304800"/>
          </a:xfrm>
          <a:prstGeom prst="ellipse">
            <a:avLst/>
          </a:prstGeom>
          <a:solidFill>
            <a:srgbClr val="0000CC"/>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rgbClr val="0000CC"/>
              </a:solidFill>
              <a:effectLst/>
              <a:latin typeface="Times New Roman" pitchFamily="18" charset="0"/>
              <a:ea typeface="宋体" pitchFamily="2" charset="-122"/>
            </a:endParaRPr>
          </a:p>
        </p:txBody>
      </p:sp>
      <p:cxnSp>
        <p:nvCxnSpPr>
          <p:cNvPr id="33" name="Straight Connector 32"/>
          <p:cNvCxnSpPr/>
          <p:nvPr/>
        </p:nvCxnSpPr>
        <p:spPr bwMode="auto">
          <a:xfrm rot="5400000">
            <a:off x="7238046" y="4571040"/>
            <a:ext cx="382915" cy="76205"/>
          </a:xfrm>
          <a:prstGeom prst="line">
            <a:avLst/>
          </a:prstGeom>
          <a:solidFill>
            <a:srgbClr val="00B8FF"/>
          </a:solidFill>
          <a:ln w="63500" cap="flat" cmpd="sng" algn="ctr">
            <a:solidFill>
              <a:srgbClr val="0000CC"/>
            </a:solidFill>
            <a:prstDash val="solid"/>
            <a:round/>
            <a:headEnd type="none" w="med" len="med"/>
            <a:tailEnd type="none" w="med" len="med"/>
          </a:ln>
          <a:effectLst/>
        </p:spPr>
      </p:cxnSp>
      <p:cxnSp>
        <p:nvCxnSpPr>
          <p:cNvPr id="34" name="Straight Connector 33"/>
          <p:cNvCxnSpPr/>
          <p:nvPr/>
        </p:nvCxnSpPr>
        <p:spPr bwMode="auto">
          <a:xfrm rot="16200000" flipH="1">
            <a:off x="7467600" y="4570085"/>
            <a:ext cx="381000" cy="76200"/>
          </a:xfrm>
          <a:prstGeom prst="line">
            <a:avLst/>
          </a:prstGeom>
          <a:solidFill>
            <a:srgbClr val="00B8FF"/>
          </a:solidFill>
          <a:ln w="63500" cap="flat" cmpd="sng" algn="ctr">
            <a:solidFill>
              <a:srgbClr val="0000CC"/>
            </a:solidFill>
            <a:prstDash val="solid"/>
            <a:round/>
            <a:headEnd type="none" w="med" len="med"/>
            <a:tailEnd type="none" w="med" len="med"/>
          </a:ln>
          <a:effectLst/>
        </p:spPr>
      </p:cxnSp>
      <p:sp>
        <p:nvSpPr>
          <p:cNvPr id="35" name="Curved Down Arrow 34"/>
          <p:cNvSpPr/>
          <p:nvPr/>
        </p:nvSpPr>
        <p:spPr bwMode="auto">
          <a:xfrm>
            <a:off x="6248400" y="2971800"/>
            <a:ext cx="1216152" cy="502920"/>
          </a:xfrm>
          <a:prstGeom prst="curved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36" name="Curved Up Arrow 35"/>
          <p:cNvSpPr/>
          <p:nvPr/>
        </p:nvSpPr>
        <p:spPr bwMode="auto">
          <a:xfrm flipH="1">
            <a:off x="6248400" y="4876800"/>
            <a:ext cx="1219200" cy="457200"/>
          </a:xfrm>
          <a:prstGeom prst="curvedUp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37" name="Rectangle 15"/>
          <p:cNvSpPr>
            <a:spLocks noChangeArrowheads="1"/>
          </p:cNvSpPr>
          <p:nvPr/>
        </p:nvSpPr>
        <p:spPr bwMode="auto">
          <a:xfrm>
            <a:off x="152400" y="3810000"/>
            <a:ext cx="5105400" cy="914400"/>
          </a:xfrm>
          <a:prstGeom prst="rect">
            <a:avLst/>
          </a:prstGeom>
          <a:noFill/>
          <a:ln w="9525">
            <a:noFill/>
            <a:miter lim="800000"/>
            <a:headEnd/>
            <a:tailEnd/>
          </a:ln>
        </p:spPr>
        <p:txBody>
          <a:bodyPr lIns="101882" tIns="50941" rIns="101882" bIns="50941"/>
          <a:lstStyle/>
          <a:p>
            <a:pPr marL="382059" indent="-382059">
              <a:spcBef>
                <a:spcPct val="20000"/>
              </a:spcBef>
            </a:pPr>
            <a:r>
              <a:rPr lang="en-US" sz="3000" dirty="0" smtClean="0">
                <a:solidFill>
                  <a:schemeClr val="tx1"/>
                </a:solidFill>
                <a:latin typeface="+mn-lt"/>
              </a:rPr>
              <a:t>	What is an agent to </a:t>
            </a:r>
            <a:r>
              <a:rPr lang="en-US" sz="3000" dirty="0" smtClean="0">
                <a:solidFill>
                  <a:srgbClr val="0000CC"/>
                </a:solidFill>
                <a:latin typeface="+mn-lt"/>
              </a:rPr>
              <a:t>do</a:t>
            </a:r>
            <a:r>
              <a:rPr lang="en-US" sz="3000" dirty="0" smtClean="0">
                <a:solidFill>
                  <a:schemeClr val="tx1"/>
                </a:solidFill>
                <a:latin typeface="+mn-lt"/>
              </a:rPr>
              <a:t>?</a:t>
            </a:r>
          </a:p>
        </p:txBody>
      </p:sp>
      <p:sp>
        <p:nvSpPr>
          <p:cNvPr id="38" name="Rectangle 15"/>
          <p:cNvSpPr>
            <a:spLocks noChangeArrowheads="1"/>
          </p:cNvSpPr>
          <p:nvPr/>
        </p:nvSpPr>
        <p:spPr bwMode="auto">
          <a:xfrm>
            <a:off x="152400" y="5562600"/>
            <a:ext cx="5105400" cy="914400"/>
          </a:xfrm>
          <a:prstGeom prst="rect">
            <a:avLst/>
          </a:prstGeom>
          <a:noFill/>
          <a:ln w="9525">
            <a:noFill/>
            <a:miter lim="800000"/>
            <a:headEnd/>
            <a:tailEnd/>
          </a:ln>
        </p:spPr>
        <p:txBody>
          <a:bodyPr lIns="101882" tIns="50941" rIns="101882" bIns="50941"/>
          <a:lstStyle/>
          <a:p>
            <a:pPr marL="382059" indent="-382059">
              <a:spcBef>
                <a:spcPct val="20000"/>
              </a:spcBef>
            </a:pPr>
            <a:r>
              <a:rPr lang="en-US" sz="3000" dirty="0" smtClean="0">
                <a:solidFill>
                  <a:schemeClr val="tx1"/>
                </a:solidFill>
                <a:latin typeface="+mn-lt"/>
              </a:rPr>
              <a:t>	What is an agent to </a:t>
            </a:r>
            <a:r>
              <a:rPr lang="en-US" sz="3000" dirty="0" smtClean="0">
                <a:solidFill>
                  <a:srgbClr val="0000CC"/>
                </a:solidFill>
                <a:latin typeface="+mn-lt"/>
              </a:rPr>
              <a:t>believe</a:t>
            </a:r>
            <a:r>
              <a:rPr lang="en-US" sz="3000" dirty="0" smtClean="0">
                <a:solidFill>
                  <a:schemeClr val="tx1"/>
                </a:solidFill>
                <a:latin typeface="+mn-lt"/>
              </a:rPr>
              <a:t>?  (What are we to believe?)</a:t>
            </a:r>
          </a:p>
        </p:txBody>
      </p:sp>
      <p:sp>
        <p:nvSpPr>
          <p:cNvPr id="39" name="AutoShape 20"/>
          <p:cNvSpPr>
            <a:spLocks noChangeArrowheads="1"/>
          </p:cNvSpPr>
          <p:nvPr/>
        </p:nvSpPr>
        <p:spPr bwMode="auto">
          <a:xfrm>
            <a:off x="6705600" y="5257800"/>
            <a:ext cx="3352800" cy="2044700"/>
          </a:xfrm>
          <a:prstGeom prst="cloudCallout">
            <a:avLst>
              <a:gd name="adj1" fmla="val -76415"/>
              <a:gd name="adj2" fmla="val 20899"/>
            </a:avLst>
          </a:prstGeom>
          <a:solidFill>
            <a:schemeClr val="accent1"/>
          </a:solidFill>
          <a:ln w="9525">
            <a:noFill/>
            <a:round/>
            <a:headEnd/>
            <a:tailEnd/>
          </a:ln>
          <a:effectLst/>
        </p:spPr>
        <p:txBody>
          <a:bodyPr lIns="101882" tIns="50941" rIns="101882" bIns="50941"/>
          <a:lstStyle/>
          <a:p>
            <a:pPr algn="ctr" defTabSz="509588" eaLnBrk="0" hangingPunct="0"/>
            <a:endParaRPr lang="en-US" sz="2700"/>
          </a:p>
        </p:txBody>
      </p:sp>
      <p:sp>
        <p:nvSpPr>
          <p:cNvPr id="40" name="Oval 39"/>
          <p:cNvSpPr/>
          <p:nvPr/>
        </p:nvSpPr>
        <p:spPr bwMode="auto">
          <a:xfrm>
            <a:off x="5257800" y="6932285"/>
            <a:ext cx="457200" cy="533400"/>
          </a:xfrm>
          <a:prstGeom prst="ellipse">
            <a:avLst/>
          </a:prstGeom>
          <a:solidFill>
            <a:srgbClr val="EE1802"/>
          </a:solidFill>
          <a:ln w="9525" cap="flat" cmpd="sng" algn="ctr">
            <a:solidFill>
              <a:srgbClr val="EE18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1" name="Oval 40"/>
          <p:cNvSpPr/>
          <p:nvPr/>
        </p:nvSpPr>
        <p:spPr bwMode="auto">
          <a:xfrm>
            <a:off x="5334000" y="6627485"/>
            <a:ext cx="304800" cy="304800"/>
          </a:xfrm>
          <a:prstGeom prst="ellipse">
            <a:avLst/>
          </a:prstGeom>
          <a:solidFill>
            <a:srgbClr val="EE180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cxnSp>
        <p:nvCxnSpPr>
          <p:cNvPr id="42" name="Straight Connector 41"/>
          <p:cNvCxnSpPr/>
          <p:nvPr/>
        </p:nvCxnSpPr>
        <p:spPr bwMode="auto">
          <a:xfrm rot="5400000">
            <a:off x="5180646" y="7542840"/>
            <a:ext cx="382915" cy="76205"/>
          </a:xfrm>
          <a:prstGeom prst="line">
            <a:avLst/>
          </a:prstGeom>
          <a:solidFill>
            <a:srgbClr val="00B8FF"/>
          </a:solidFill>
          <a:ln w="63500" cap="flat" cmpd="sng" algn="ctr">
            <a:solidFill>
              <a:srgbClr val="EE1802"/>
            </a:solidFill>
            <a:prstDash val="solid"/>
            <a:round/>
            <a:headEnd type="none" w="med" len="med"/>
            <a:tailEnd type="none" w="med" len="med"/>
          </a:ln>
          <a:effectLst/>
        </p:spPr>
      </p:cxnSp>
      <p:cxnSp>
        <p:nvCxnSpPr>
          <p:cNvPr id="43" name="Straight Connector 42"/>
          <p:cNvCxnSpPr/>
          <p:nvPr/>
        </p:nvCxnSpPr>
        <p:spPr bwMode="auto">
          <a:xfrm rot="16200000" flipH="1">
            <a:off x="5410200" y="7541885"/>
            <a:ext cx="381000" cy="76200"/>
          </a:xfrm>
          <a:prstGeom prst="line">
            <a:avLst/>
          </a:prstGeom>
          <a:solidFill>
            <a:srgbClr val="00B8FF"/>
          </a:solidFill>
          <a:ln w="63500" cap="flat" cmpd="sng" algn="ctr">
            <a:solidFill>
              <a:srgbClr val="EE1802"/>
            </a:solidFill>
            <a:prstDash val="solid"/>
            <a:round/>
            <a:headEnd type="none" w="med" len="med"/>
            <a:tailEnd type="none" w="med" len="med"/>
          </a:ln>
          <a:effectLst/>
        </p:spPr>
      </p:cxnSp>
      <p:sp>
        <p:nvSpPr>
          <p:cNvPr id="49" name="AutoShape 19"/>
          <p:cNvSpPr>
            <a:spLocks noChangeArrowheads="1"/>
          </p:cNvSpPr>
          <p:nvPr/>
        </p:nvSpPr>
        <p:spPr bwMode="auto">
          <a:xfrm>
            <a:off x="7696200" y="5562600"/>
            <a:ext cx="2133600" cy="1066800"/>
          </a:xfrm>
          <a:prstGeom prst="cloudCallout">
            <a:avLst>
              <a:gd name="adj1" fmla="val -58014"/>
              <a:gd name="adj2" fmla="val 994"/>
            </a:avLst>
          </a:prstGeom>
          <a:solidFill>
            <a:srgbClr val="FFFF99"/>
          </a:solidFill>
          <a:ln w="9525">
            <a:noFill/>
            <a:round/>
            <a:headEnd/>
            <a:tailEnd/>
          </a:ln>
          <a:effectLst/>
        </p:spPr>
        <p:txBody>
          <a:bodyPr lIns="101882" tIns="50941" rIns="101882" bIns="50941"/>
          <a:lstStyle/>
          <a:p>
            <a:pPr algn="ctr" defTabSz="509588" eaLnBrk="0" hangingPunct="0"/>
            <a:endParaRPr lang="en-US" sz="2700"/>
          </a:p>
        </p:txBody>
      </p:sp>
      <p:pic>
        <p:nvPicPr>
          <p:cNvPr id="1027" name="Picture 3"/>
          <p:cNvPicPr>
            <a:picLocks noChangeAspect="1" noChangeArrowheads="1"/>
          </p:cNvPicPr>
          <p:nvPr/>
        </p:nvPicPr>
        <p:blipFill>
          <a:blip r:embed="rId3" cstate="print"/>
          <a:srcRect/>
          <a:stretch>
            <a:fillRect/>
          </a:stretch>
        </p:blipFill>
        <p:spPr bwMode="auto">
          <a:xfrm>
            <a:off x="8001000" y="5715000"/>
            <a:ext cx="304800" cy="74371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116268" y="6019800"/>
            <a:ext cx="351331" cy="857250"/>
          </a:xfrm>
          <a:prstGeom prst="rect">
            <a:avLst/>
          </a:prstGeom>
          <a:noFill/>
          <a:ln w="9525">
            <a:noFill/>
            <a:miter lim="800000"/>
            <a:headEnd/>
            <a:tailEnd/>
          </a:ln>
          <a:effectLst/>
        </p:spPr>
      </p:pic>
      <p:sp>
        <p:nvSpPr>
          <p:cNvPr id="56" name="AutoShape 20"/>
          <p:cNvSpPr>
            <a:spLocks noChangeArrowheads="1"/>
          </p:cNvSpPr>
          <p:nvPr/>
        </p:nvSpPr>
        <p:spPr bwMode="auto">
          <a:xfrm>
            <a:off x="8610600" y="5715000"/>
            <a:ext cx="914400" cy="304800"/>
          </a:xfrm>
          <a:prstGeom prst="cloudCallout">
            <a:avLst>
              <a:gd name="adj1" fmla="val -80886"/>
              <a:gd name="adj2" fmla="val 29696"/>
            </a:avLst>
          </a:prstGeom>
          <a:solidFill>
            <a:schemeClr val="accent1"/>
          </a:solidFill>
          <a:ln w="9525">
            <a:noFill/>
            <a:round/>
            <a:headEnd/>
            <a:tailEnd/>
          </a:ln>
          <a:effectLst/>
        </p:spPr>
        <p:txBody>
          <a:bodyPr lIns="101882" tIns="50941" rIns="101882" bIns="50941"/>
          <a:lstStyle/>
          <a:p>
            <a:pPr algn="ctr" defTabSz="509588" eaLnBrk="0" hangingPunct="0"/>
            <a:endParaRPr lang="en-US" sz="2700" dirty="0"/>
          </a:p>
        </p:txBody>
      </p:sp>
      <p:sp>
        <p:nvSpPr>
          <p:cNvPr id="57" name="TextBox 56"/>
          <p:cNvSpPr txBox="1"/>
          <p:nvPr/>
        </p:nvSpPr>
        <p:spPr>
          <a:xfrm>
            <a:off x="8880157" y="5486400"/>
            <a:ext cx="492443" cy="461665"/>
          </a:xfrm>
          <a:prstGeom prst="rect">
            <a:avLst/>
          </a:prstGeom>
          <a:noFill/>
        </p:spPr>
        <p:txBody>
          <a:bodyPr wrap="none" rtlCol="0">
            <a:spAutoFit/>
          </a:bodyPr>
          <a:lstStyle/>
          <a:p>
            <a:r>
              <a:rPr lang="en-US" dirty="0" smtClean="0">
                <a:solidFill>
                  <a:schemeClr val="tx1"/>
                </a:solidFill>
              </a:rPr>
              <a:t>…</a:t>
            </a:r>
          </a:p>
        </p:txBody>
      </p:sp>
      <p:pic>
        <p:nvPicPr>
          <p:cNvPr id="45" name="Picture 44" descr="2000px-2-Dice-Icon.svg.png"/>
          <p:cNvPicPr>
            <a:picLocks noChangeAspect="1"/>
          </p:cNvPicPr>
          <p:nvPr/>
        </p:nvPicPr>
        <p:blipFill>
          <a:blip r:embed="rId5" cstate="print"/>
          <a:stretch>
            <a:fillRect/>
          </a:stretch>
        </p:blipFill>
        <p:spPr>
          <a:xfrm>
            <a:off x="8153400" y="3505200"/>
            <a:ext cx="1447800" cy="144780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1" grpId="0" animBg="1"/>
      <p:bldP spid="32" grpId="0" animBg="1"/>
      <p:bldP spid="35" grpId="0" animBg="1"/>
      <p:bldP spid="36" grpId="0" animBg="1"/>
      <p:bldP spid="37" grpId="0"/>
      <p:bldP spid="38" grpId="0"/>
      <p:bldP spid="39" grpId="0" animBg="1"/>
      <p:bldP spid="40" grpId="0" animBg="1"/>
      <p:bldP spid="41" grpId="0" animBg="1"/>
      <p:bldP spid="49" grpId="0" animBg="1"/>
      <p:bldP spid="56" grpId="0" animBg="1"/>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9100" y="0"/>
            <a:ext cx="9052560" cy="863600"/>
          </a:xfrm>
        </p:spPr>
        <p:txBody>
          <a:bodyPr/>
          <a:lstStyle/>
          <a:p>
            <a:pPr eaLnBrk="1" hangingPunct="1"/>
            <a:r>
              <a:rPr lang="en-US" smtClean="0"/>
              <a:t>Dominance</a:t>
            </a:r>
          </a:p>
        </p:txBody>
      </p:sp>
      <p:sp>
        <p:nvSpPr>
          <p:cNvPr id="8195" name="Rectangle 3"/>
          <p:cNvSpPr>
            <a:spLocks noGrp="1" noChangeArrowheads="1"/>
          </p:cNvSpPr>
          <p:nvPr>
            <p:ph type="body" idx="1"/>
          </p:nvPr>
        </p:nvSpPr>
        <p:spPr>
          <a:xfrm>
            <a:off x="0" y="863600"/>
            <a:ext cx="10058400" cy="2936240"/>
          </a:xfrm>
        </p:spPr>
        <p:txBody>
          <a:bodyPr/>
          <a:lstStyle/>
          <a:p>
            <a:pPr eaLnBrk="1" hangingPunct="1">
              <a:lnSpc>
                <a:spcPct val="90000"/>
              </a:lnSpc>
            </a:pPr>
            <a:r>
              <a:rPr lang="en-US" dirty="0" smtClean="0"/>
              <a:t>Player </a:t>
            </a:r>
            <a:r>
              <a:rPr lang="en-US" dirty="0" err="1" smtClean="0"/>
              <a:t>i’s</a:t>
            </a:r>
            <a:r>
              <a:rPr lang="en-US" dirty="0" smtClean="0"/>
              <a:t> strategy </a:t>
            </a:r>
            <a:r>
              <a:rPr lang="en-US" dirty="0" err="1" smtClean="0"/>
              <a:t>s</a:t>
            </a:r>
            <a:r>
              <a:rPr lang="en-US" baseline="-25000" dirty="0" err="1" smtClean="0"/>
              <a:t>i</a:t>
            </a:r>
            <a:r>
              <a:rPr lang="en-US" dirty="0" smtClean="0"/>
              <a:t> </a:t>
            </a:r>
            <a:r>
              <a:rPr lang="en-US" dirty="0" smtClean="0">
                <a:solidFill>
                  <a:srgbClr val="008000"/>
                </a:solidFill>
              </a:rPr>
              <a:t>strictly dominates</a:t>
            </a:r>
            <a:r>
              <a:rPr lang="en-US" dirty="0" smtClean="0"/>
              <a:t> </a:t>
            </a:r>
            <a:r>
              <a:rPr lang="en-US" dirty="0" err="1" smtClean="0"/>
              <a:t>s</a:t>
            </a:r>
            <a:r>
              <a:rPr lang="en-US" baseline="-25000" dirty="0" err="1" smtClean="0"/>
              <a:t>i</a:t>
            </a:r>
            <a:r>
              <a:rPr lang="en-US" dirty="0" smtClean="0"/>
              <a:t>’ if </a:t>
            </a:r>
          </a:p>
          <a:p>
            <a:pPr lvl="1" eaLnBrk="1" hangingPunct="1">
              <a:lnSpc>
                <a:spcPct val="90000"/>
              </a:lnSpc>
            </a:pPr>
            <a:r>
              <a:rPr lang="en-US" dirty="0" smtClean="0"/>
              <a:t>for any s</a:t>
            </a:r>
            <a:r>
              <a:rPr lang="en-US" baseline="-25000" dirty="0" smtClean="0"/>
              <a:t>-i</a:t>
            </a:r>
            <a:r>
              <a:rPr lang="en-US" dirty="0" smtClean="0"/>
              <a: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baseline="-25000" dirty="0" smtClean="0"/>
              <a:t> </a:t>
            </a:r>
            <a:r>
              <a:rPr lang="en-US" dirty="0" smtClean="0"/>
              <a:t>, s</a:t>
            </a:r>
            <a:r>
              <a:rPr lang="en-US" baseline="-25000" dirty="0" smtClean="0"/>
              <a:t>-i</a:t>
            </a:r>
            <a:r>
              <a:rPr lang="en-US" dirty="0" smtClean="0"/>
              <a:t>) &gt;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dirty="0" smtClean="0"/>
              <a:t>’, s</a:t>
            </a:r>
            <a:r>
              <a:rPr lang="en-US" baseline="-25000" dirty="0" smtClean="0"/>
              <a:t>-i</a:t>
            </a:r>
            <a:r>
              <a:rPr lang="en-US" dirty="0" smtClean="0"/>
              <a:t>) </a:t>
            </a:r>
          </a:p>
          <a:p>
            <a:pPr eaLnBrk="1" hangingPunct="1">
              <a:lnSpc>
                <a:spcPct val="90000"/>
              </a:lnSpc>
            </a:pPr>
            <a:r>
              <a:rPr lang="en-US" dirty="0" err="1" smtClean="0"/>
              <a:t>s</a:t>
            </a:r>
            <a:r>
              <a:rPr lang="en-US" baseline="-25000" dirty="0" err="1" smtClean="0"/>
              <a:t>i</a:t>
            </a:r>
            <a:r>
              <a:rPr lang="en-US" dirty="0" smtClean="0"/>
              <a:t> </a:t>
            </a:r>
            <a:r>
              <a:rPr lang="en-US" dirty="0" smtClean="0">
                <a:solidFill>
                  <a:srgbClr val="008000"/>
                </a:solidFill>
              </a:rPr>
              <a:t>weakly dominates</a:t>
            </a:r>
            <a:r>
              <a:rPr lang="en-US" dirty="0" smtClean="0"/>
              <a:t> </a:t>
            </a:r>
            <a:r>
              <a:rPr lang="en-US" dirty="0" err="1" smtClean="0"/>
              <a:t>s</a:t>
            </a:r>
            <a:r>
              <a:rPr lang="en-US" baseline="-25000" dirty="0" err="1" smtClean="0"/>
              <a:t>i</a:t>
            </a:r>
            <a:r>
              <a:rPr lang="en-US" dirty="0" smtClean="0"/>
              <a:t>’ if </a:t>
            </a:r>
          </a:p>
          <a:p>
            <a:pPr lvl="1" eaLnBrk="1" hangingPunct="1">
              <a:lnSpc>
                <a:spcPct val="90000"/>
              </a:lnSpc>
            </a:pPr>
            <a:r>
              <a:rPr lang="en-US" dirty="0" smtClean="0"/>
              <a:t>for any s</a:t>
            </a:r>
            <a:r>
              <a:rPr lang="en-US" baseline="-25000" dirty="0" smtClean="0"/>
              <a:t>-i</a:t>
            </a:r>
            <a:r>
              <a:rPr lang="en-US" dirty="0" smtClean="0"/>
              <a: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baseline="-25000" dirty="0" smtClean="0"/>
              <a:t> </a:t>
            </a:r>
            <a:r>
              <a:rPr lang="en-US" dirty="0" smtClean="0"/>
              <a:t>, s</a:t>
            </a:r>
            <a:r>
              <a:rPr lang="en-US" baseline="-25000" dirty="0" smtClean="0"/>
              <a:t>-i</a:t>
            </a:r>
            <a:r>
              <a:rPr lang="en-US" dirty="0" smtClean="0"/>
              <a:t>) </a:t>
            </a:r>
            <a:r>
              <a:rPr lang="en-US" dirty="0" smtClean="0">
                <a:cs typeface="Arial" charset="0"/>
              </a:rPr>
              <a:t>≥</a:t>
            </a:r>
            <a:r>
              <a:rPr lang="en-US" dirty="0" smtClean="0"/>
              <a: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dirty="0" smtClean="0"/>
              <a:t>’, s</a:t>
            </a:r>
            <a:r>
              <a:rPr lang="en-US" baseline="-25000" dirty="0" smtClean="0"/>
              <a:t>-i</a:t>
            </a:r>
            <a:r>
              <a:rPr lang="en-US" dirty="0" smtClean="0"/>
              <a:t>); and</a:t>
            </a:r>
          </a:p>
          <a:p>
            <a:pPr lvl="1" eaLnBrk="1" hangingPunct="1">
              <a:lnSpc>
                <a:spcPct val="90000"/>
              </a:lnSpc>
            </a:pPr>
            <a:r>
              <a:rPr lang="en-US" dirty="0" smtClean="0"/>
              <a:t>for some s</a:t>
            </a:r>
            <a:r>
              <a:rPr lang="en-US" baseline="-25000" dirty="0" smtClean="0"/>
              <a:t>-i</a:t>
            </a:r>
            <a:r>
              <a:rPr lang="en-US" dirty="0" smtClean="0"/>
              <a: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baseline="-25000" dirty="0" smtClean="0"/>
              <a:t> </a:t>
            </a:r>
            <a:r>
              <a:rPr lang="en-US" dirty="0" smtClean="0"/>
              <a:t>, s</a:t>
            </a:r>
            <a:r>
              <a:rPr lang="en-US" baseline="-25000" dirty="0" smtClean="0"/>
              <a:t>-i</a:t>
            </a:r>
            <a:r>
              <a:rPr lang="en-US" dirty="0" smtClean="0"/>
              <a:t>) &gt;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dirty="0" smtClean="0"/>
              <a:t>’, s</a:t>
            </a:r>
            <a:r>
              <a:rPr lang="en-US" baseline="-25000" dirty="0" smtClean="0"/>
              <a:t>-i</a:t>
            </a:r>
            <a:r>
              <a:rPr lang="en-US" dirty="0" smtClean="0"/>
              <a:t>)</a:t>
            </a:r>
            <a:endParaRPr lang="en-US" dirty="0" smtClean="0">
              <a:sym typeface="Symbol" pitchFamily="18" charset="2"/>
            </a:endParaRPr>
          </a:p>
          <a:p>
            <a:pPr lvl="1" eaLnBrk="1" hangingPunct="1">
              <a:lnSpc>
                <a:spcPct val="90000"/>
              </a:lnSpc>
            </a:pPr>
            <a:endParaRPr lang="en-US" dirty="0" smtClean="0"/>
          </a:p>
        </p:txBody>
      </p:sp>
      <p:graphicFrame>
        <p:nvGraphicFramePr>
          <p:cNvPr id="289796" name="Group 4"/>
          <p:cNvGraphicFramePr>
            <a:graphicFrameLocks noGrp="1"/>
          </p:cNvGraphicFramePr>
          <p:nvPr/>
        </p:nvGraphicFramePr>
        <p:xfrm>
          <a:off x="5037932" y="4548293"/>
          <a:ext cx="4711382" cy="3157540"/>
        </p:xfrm>
        <a:graphic>
          <a:graphicData uri="http://schemas.openxmlformats.org/drawingml/2006/table">
            <a:tbl>
              <a:tblPr/>
              <a:tblGrid>
                <a:gridCol w="1487805"/>
                <a:gridCol w="1611788"/>
                <a:gridCol w="1611789"/>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14" name="Picture 22" descr="MCj04081500000[1]"/>
          <p:cNvPicPr>
            <a:picLocks noChangeAspect="1" noChangeArrowheads="1"/>
          </p:cNvPicPr>
          <p:nvPr/>
        </p:nvPicPr>
        <p:blipFill>
          <a:blip r:embed="rId2" cstate="print"/>
          <a:srcRect/>
          <a:stretch>
            <a:fillRect/>
          </a:stretch>
        </p:blipFill>
        <p:spPr bwMode="auto">
          <a:xfrm>
            <a:off x="4108927" y="4744403"/>
            <a:ext cx="850423" cy="609917"/>
          </a:xfrm>
          <a:prstGeom prst="rect">
            <a:avLst/>
          </a:prstGeom>
          <a:noFill/>
          <a:ln w="9525">
            <a:noFill/>
            <a:miter lim="800000"/>
            <a:headEnd/>
            <a:tailEnd/>
          </a:ln>
        </p:spPr>
      </p:pic>
      <p:pic>
        <p:nvPicPr>
          <p:cNvPr id="8215" name="Picture 23" descr="MCj04081500000[1]"/>
          <p:cNvPicPr>
            <a:picLocks noChangeAspect="1" noChangeArrowheads="1"/>
          </p:cNvPicPr>
          <p:nvPr/>
        </p:nvPicPr>
        <p:blipFill>
          <a:blip r:embed="rId2" cstate="print"/>
          <a:srcRect/>
          <a:stretch>
            <a:fillRect/>
          </a:stretch>
        </p:blipFill>
        <p:spPr bwMode="auto">
          <a:xfrm>
            <a:off x="5352257" y="3880803"/>
            <a:ext cx="850423" cy="609917"/>
          </a:xfrm>
          <a:prstGeom prst="rect">
            <a:avLst/>
          </a:prstGeom>
          <a:noFill/>
          <a:ln w="9525">
            <a:noFill/>
            <a:miter lim="800000"/>
            <a:headEnd/>
            <a:tailEnd/>
          </a:ln>
        </p:spPr>
      </p:pic>
      <p:sp>
        <p:nvSpPr>
          <p:cNvPr id="289816" name="Document"/>
          <p:cNvSpPr>
            <a:spLocks noEditPoints="1" noChangeArrowheads="1"/>
          </p:cNvSpPr>
          <p:nvPr/>
        </p:nvSpPr>
        <p:spPr bwMode="auto">
          <a:xfrm>
            <a:off x="4369118" y="5753735"/>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89817" name="Document"/>
          <p:cNvSpPr>
            <a:spLocks noEditPoints="1" noChangeArrowheads="1"/>
          </p:cNvSpPr>
          <p:nvPr/>
        </p:nvSpPr>
        <p:spPr bwMode="auto">
          <a:xfrm>
            <a:off x="7135178" y="3738668"/>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8218" name="Picture 26" descr="MCj02344460000[1]"/>
          <p:cNvPicPr>
            <a:picLocks noChangeAspect="1" noChangeArrowheads="1"/>
          </p:cNvPicPr>
          <p:nvPr/>
        </p:nvPicPr>
        <p:blipFill>
          <a:blip r:embed="rId3" cstate="print"/>
          <a:srcRect/>
          <a:stretch>
            <a:fillRect/>
          </a:stretch>
        </p:blipFill>
        <p:spPr bwMode="auto">
          <a:xfrm>
            <a:off x="8378507" y="3763857"/>
            <a:ext cx="1154272" cy="775441"/>
          </a:xfrm>
          <a:prstGeom prst="rect">
            <a:avLst/>
          </a:prstGeom>
          <a:noFill/>
          <a:ln w="9525">
            <a:noFill/>
            <a:miter lim="800000"/>
            <a:headEnd/>
            <a:tailEnd/>
          </a:ln>
        </p:spPr>
      </p:pic>
      <p:pic>
        <p:nvPicPr>
          <p:cNvPr id="8219" name="Picture 27" descr="MCj02344460000[1]"/>
          <p:cNvPicPr>
            <a:picLocks noChangeAspect="1" noChangeArrowheads="1"/>
          </p:cNvPicPr>
          <p:nvPr/>
        </p:nvPicPr>
        <p:blipFill>
          <a:blip r:embed="rId3" cstate="print"/>
          <a:srcRect/>
          <a:stretch>
            <a:fillRect/>
          </a:stretch>
        </p:blipFill>
        <p:spPr bwMode="auto">
          <a:xfrm>
            <a:off x="3866197" y="6757671"/>
            <a:ext cx="1154272" cy="775441"/>
          </a:xfrm>
          <a:prstGeom prst="rect">
            <a:avLst/>
          </a:prstGeom>
          <a:noFill/>
          <a:ln w="9525">
            <a:noFill/>
            <a:miter lim="800000"/>
            <a:headEnd/>
            <a:tailEnd/>
          </a:ln>
        </p:spPr>
      </p:pic>
      <p:sp>
        <p:nvSpPr>
          <p:cNvPr id="289820" name="Freeform 28"/>
          <p:cNvSpPr>
            <a:spLocks/>
          </p:cNvSpPr>
          <p:nvPr/>
        </p:nvSpPr>
        <p:spPr bwMode="auto">
          <a:xfrm>
            <a:off x="3324860" y="5008880"/>
            <a:ext cx="782320" cy="1122680"/>
          </a:xfrm>
          <a:custGeom>
            <a:avLst/>
            <a:gdLst>
              <a:gd name="T0" fmla="*/ 2147483647 w 448"/>
              <a:gd name="T1" fmla="*/ 0 h 624"/>
              <a:gd name="T2" fmla="*/ 2147483647 w 448"/>
              <a:gd name="T3" fmla="*/ 2147483647 h 624"/>
              <a:gd name="T4" fmla="*/ 2147483647 w 448"/>
              <a:gd name="T5" fmla="*/ 2147483647 h 624"/>
              <a:gd name="T6" fmla="*/ 2147483647 w 448"/>
              <a:gd name="T7" fmla="*/ 2147483647 h 624"/>
              <a:gd name="T8" fmla="*/ 0 60000 65536"/>
              <a:gd name="T9" fmla="*/ 0 60000 65536"/>
              <a:gd name="T10" fmla="*/ 0 60000 65536"/>
              <a:gd name="T11" fmla="*/ 0 60000 65536"/>
              <a:gd name="T12" fmla="*/ 0 w 448"/>
              <a:gd name="T13" fmla="*/ 0 h 624"/>
              <a:gd name="T14" fmla="*/ 448 w 448"/>
              <a:gd name="T15" fmla="*/ 624 h 624"/>
            </a:gdLst>
            <a:ahLst/>
            <a:cxnLst>
              <a:cxn ang="T8">
                <a:pos x="T0" y="T1"/>
              </a:cxn>
              <a:cxn ang="T9">
                <a:pos x="T2" y="T3"/>
              </a:cxn>
              <a:cxn ang="T10">
                <a:pos x="T4" y="T5"/>
              </a:cxn>
              <a:cxn ang="T11">
                <a:pos x="T6" y="T7"/>
              </a:cxn>
            </a:cxnLst>
            <a:rect l="T12" t="T13" r="T14" b="T15"/>
            <a:pathLst>
              <a:path w="448" h="624">
                <a:moveTo>
                  <a:pt x="400" y="0"/>
                </a:moveTo>
                <a:cubicBezTo>
                  <a:pt x="260" y="52"/>
                  <a:pt x="120" y="104"/>
                  <a:pt x="64" y="192"/>
                </a:cubicBezTo>
                <a:cubicBezTo>
                  <a:pt x="8" y="280"/>
                  <a:pt x="0" y="456"/>
                  <a:pt x="64" y="528"/>
                </a:cubicBezTo>
                <a:cubicBezTo>
                  <a:pt x="128" y="600"/>
                  <a:pt x="288" y="612"/>
                  <a:pt x="448" y="624"/>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289821" name="Freeform 29"/>
          <p:cNvSpPr>
            <a:spLocks/>
          </p:cNvSpPr>
          <p:nvPr/>
        </p:nvSpPr>
        <p:spPr bwMode="auto">
          <a:xfrm>
            <a:off x="2863850" y="5181600"/>
            <a:ext cx="1075690" cy="1986280"/>
          </a:xfrm>
          <a:custGeom>
            <a:avLst/>
            <a:gdLst>
              <a:gd name="T0" fmla="*/ 2147483647 w 616"/>
              <a:gd name="T1" fmla="*/ 0 h 1104"/>
              <a:gd name="T2" fmla="*/ 2147483647 w 616"/>
              <a:gd name="T3" fmla="*/ 2147483647 h 1104"/>
              <a:gd name="T4" fmla="*/ 2147483647 w 616"/>
              <a:gd name="T5" fmla="*/ 2147483647 h 1104"/>
              <a:gd name="T6" fmla="*/ 2147483647 w 616"/>
              <a:gd name="T7" fmla="*/ 2147483647 h 1104"/>
              <a:gd name="T8" fmla="*/ 0 60000 65536"/>
              <a:gd name="T9" fmla="*/ 0 60000 65536"/>
              <a:gd name="T10" fmla="*/ 0 60000 65536"/>
              <a:gd name="T11" fmla="*/ 0 60000 65536"/>
              <a:gd name="T12" fmla="*/ 0 w 616"/>
              <a:gd name="T13" fmla="*/ 0 h 1104"/>
              <a:gd name="T14" fmla="*/ 616 w 616"/>
              <a:gd name="T15" fmla="*/ 1104 h 1104"/>
            </a:gdLst>
            <a:ahLst/>
            <a:cxnLst>
              <a:cxn ang="T8">
                <a:pos x="T0" y="T1"/>
              </a:cxn>
              <a:cxn ang="T9">
                <a:pos x="T2" y="T3"/>
              </a:cxn>
              <a:cxn ang="T10">
                <a:pos x="T4" y="T5"/>
              </a:cxn>
              <a:cxn ang="T11">
                <a:pos x="T6" y="T7"/>
              </a:cxn>
            </a:cxnLst>
            <a:rect l="T12" t="T13" r="T14" b="T15"/>
            <a:pathLst>
              <a:path w="616" h="1104">
                <a:moveTo>
                  <a:pt x="616" y="0"/>
                </a:moveTo>
                <a:cubicBezTo>
                  <a:pt x="396" y="144"/>
                  <a:pt x="176" y="288"/>
                  <a:pt x="88" y="432"/>
                </a:cubicBezTo>
                <a:cubicBezTo>
                  <a:pt x="0" y="576"/>
                  <a:pt x="24" y="752"/>
                  <a:pt x="88" y="864"/>
                </a:cubicBezTo>
                <a:cubicBezTo>
                  <a:pt x="152" y="976"/>
                  <a:pt x="312" y="1040"/>
                  <a:pt x="472" y="1104"/>
                </a:cubicBezTo>
              </a:path>
            </a:pathLst>
          </a:custGeom>
          <a:noFill/>
          <a:ln w="38100" cap="flat" cmpd="sng">
            <a:solidFill>
              <a:srgbClr val="008000"/>
            </a:solidFill>
            <a:prstDash val="solid"/>
            <a:round/>
            <a:headEnd type="none" w="med" len="med"/>
            <a:tailEnd type="stealth" w="lg" len="lg"/>
          </a:ln>
        </p:spPr>
        <p:txBody>
          <a:bodyPr lIns="101882" tIns="50941" rIns="101882" bIns="50941"/>
          <a:lstStyle/>
          <a:p>
            <a:endParaRPr lang="en-US"/>
          </a:p>
        </p:txBody>
      </p:sp>
      <p:sp>
        <p:nvSpPr>
          <p:cNvPr id="289822" name="Text Box 30"/>
          <p:cNvSpPr txBox="1">
            <a:spLocks noChangeArrowheads="1"/>
          </p:cNvSpPr>
          <p:nvPr/>
        </p:nvSpPr>
        <p:spPr bwMode="auto">
          <a:xfrm>
            <a:off x="1280160" y="5008881"/>
            <a:ext cx="2244774" cy="472209"/>
          </a:xfrm>
          <a:prstGeom prst="rect">
            <a:avLst/>
          </a:prstGeom>
          <a:noFill/>
          <a:ln w="38100" algn="ctr">
            <a:noFill/>
            <a:miter lim="800000"/>
            <a:headEnd/>
            <a:tailEnd type="none" w="lg" len="lg"/>
          </a:ln>
        </p:spPr>
        <p:txBody>
          <a:bodyPr wrap="none" lIns="101882" tIns="50941" rIns="101882" bIns="50941">
            <a:spAutoFit/>
          </a:bodyPr>
          <a:lstStyle/>
          <a:p>
            <a:r>
              <a:rPr lang="en-US" dirty="0">
                <a:solidFill>
                  <a:schemeClr val="accent2"/>
                </a:solidFill>
              </a:rPr>
              <a:t>strict dominance</a:t>
            </a:r>
          </a:p>
        </p:txBody>
      </p:sp>
      <p:sp>
        <p:nvSpPr>
          <p:cNvPr id="289823" name="Text Box 31"/>
          <p:cNvSpPr txBox="1">
            <a:spLocks noChangeArrowheads="1"/>
          </p:cNvSpPr>
          <p:nvPr/>
        </p:nvSpPr>
        <p:spPr bwMode="auto">
          <a:xfrm>
            <a:off x="609600" y="6045201"/>
            <a:ext cx="228004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rgbClr val="008000"/>
                </a:solidFill>
              </a:rPr>
              <a:t>weak dominance</a:t>
            </a:r>
          </a:p>
        </p:txBody>
      </p:sp>
      <p:sp>
        <p:nvSpPr>
          <p:cNvPr id="8224" name="Text Box 32"/>
          <p:cNvSpPr txBox="1">
            <a:spLocks noChangeArrowheads="1"/>
          </p:cNvSpPr>
          <p:nvPr/>
        </p:nvSpPr>
        <p:spPr bwMode="auto">
          <a:xfrm>
            <a:off x="6873241" y="1899920"/>
            <a:ext cx="2959894" cy="795232"/>
          </a:xfrm>
          <a:prstGeom prst="rect">
            <a:avLst/>
          </a:prstGeom>
          <a:noFill/>
          <a:ln w="38100" algn="ctr">
            <a:noFill/>
            <a:miter lim="800000"/>
            <a:headEnd/>
            <a:tailEnd type="none" w="lg" len="lg"/>
          </a:ln>
        </p:spPr>
        <p:txBody>
          <a:bodyPr lIns="101882" tIns="50941" rIns="101882" bIns="50941">
            <a:spAutoFit/>
          </a:bodyPr>
          <a:lstStyle/>
          <a:p>
            <a:r>
              <a:rPr lang="en-US" sz="2200" i="1" dirty="0">
                <a:solidFill>
                  <a:schemeClr val="tx1"/>
                </a:solidFill>
                <a:latin typeface="+mn-lt"/>
              </a:rPr>
              <a:t>-i = “the player(s) other than i”</a:t>
            </a:r>
          </a:p>
        </p:txBody>
      </p:sp>
      <p:sp>
        <p:nvSpPr>
          <p:cNvPr id="289825" name="Freeform 33"/>
          <p:cNvSpPr>
            <a:spLocks/>
          </p:cNvSpPr>
          <p:nvPr/>
        </p:nvSpPr>
        <p:spPr bwMode="auto">
          <a:xfrm>
            <a:off x="3241040" y="6304280"/>
            <a:ext cx="698500" cy="863600"/>
          </a:xfrm>
          <a:custGeom>
            <a:avLst/>
            <a:gdLst>
              <a:gd name="T0" fmla="*/ 2147483647 w 400"/>
              <a:gd name="T1" fmla="*/ 2147483647 h 480"/>
              <a:gd name="T2" fmla="*/ 2147483647 w 400"/>
              <a:gd name="T3" fmla="*/ 2147483647 h 480"/>
              <a:gd name="T4" fmla="*/ 2147483647 w 400"/>
              <a:gd name="T5" fmla="*/ 0 h 480"/>
              <a:gd name="T6" fmla="*/ 0 60000 65536"/>
              <a:gd name="T7" fmla="*/ 0 60000 65536"/>
              <a:gd name="T8" fmla="*/ 0 60000 65536"/>
              <a:gd name="T9" fmla="*/ 0 w 400"/>
              <a:gd name="T10" fmla="*/ 0 h 480"/>
              <a:gd name="T11" fmla="*/ 400 w 400"/>
              <a:gd name="T12" fmla="*/ 480 h 480"/>
            </a:gdLst>
            <a:ahLst/>
            <a:cxnLst>
              <a:cxn ang="T6">
                <a:pos x="T0" y="T1"/>
              </a:cxn>
              <a:cxn ang="T7">
                <a:pos x="T2" y="T3"/>
              </a:cxn>
              <a:cxn ang="T8">
                <a:pos x="T4" y="T5"/>
              </a:cxn>
            </a:cxnLst>
            <a:rect l="T9" t="T10" r="T11" b="T12"/>
            <a:pathLst>
              <a:path w="400" h="480">
                <a:moveTo>
                  <a:pt x="304" y="480"/>
                </a:moveTo>
                <a:cubicBezTo>
                  <a:pt x="152" y="352"/>
                  <a:pt x="0" y="224"/>
                  <a:pt x="16" y="144"/>
                </a:cubicBezTo>
                <a:cubicBezTo>
                  <a:pt x="32" y="64"/>
                  <a:pt x="216" y="32"/>
                  <a:pt x="400" y="0"/>
                </a:cubicBezTo>
              </a:path>
            </a:pathLst>
          </a:custGeom>
          <a:noFill/>
          <a:ln w="38100" cap="flat" cmpd="sng">
            <a:solidFill>
              <a:srgbClr val="008000"/>
            </a:solidFill>
            <a:prstDash val="solid"/>
            <a:round/>
            <a:headEnd type="none" w="med" len="med"/>
            <a:tailEnd type="stealth" w="lg" len="lg"/>
          </a:ln>
        </p:spPr>
        <p:txBody>
          <a:bodyPr lIns="101882" tIns="50941" rIns="101882" bIns="5094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8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98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98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9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20" grpId="0" animBg="1"/>
      <p:bldP spid="289821" grpId="0" animBg="1"/>
      <p:bldP spid="289822" grpId="0"/>
      <p:bldP spid="289823" grpId="0"/>
      <p:bldP spid="2898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0"/>
            <a:ext cx="9052560" cy="777240"/>
          </a:xfrm>
        </p:spPr>
        <p:txBody>
          <a:bodyPr/>
          <a:lstStyle/>
          <a:p>
            <a:pPr eaLnBrk="1" hangingPunct="1"/>
            <a:r>
              <a:rPr lang="en-US" sz="4500" dirty="0" smtClean="0"/>
              <a:t>Prisoner’s Dilemma</a:t>
            </a:r>
            <a:endParaRPr lang="en-US" sz="4500" dirty="0" smtClean="0">
              <a:solidFill>
                <a:srgbClr val="CCECFF"/>
              </a:solidFill>
            </a:endParaRPr>
          </a:p>
        </p:txBody>
      </p:sp>
      <p:graphicFrame>
        <p:nvGraphicFramePr>
          <p:cNvPr id="290819" name="Group 3"/>
          <p:cNvGraphicFramePr>
            <a:graphicFrameLocks noGrp="1"/>
          </p:cNvGraphicFramePr>
          <p:nvPr>
            <p:ph sz="half" idx="2"/>
          </p:nvPr>
        </p:nvGraphicFramePr>
        <p:xfrm>
          <a:off x="3394710" y="5512647"/>
          <a:ext cx="4149090" cy="2087033"/>
        </p:xfrm>
        <a:graphic>
          <a:graphicData uri="http://schemas.openxmlformats.org/drawingml/2006/table">
            <a:tbl>
              <a:tblPr/>
              <a:tblGrid>
                <a:gridCol w="1880712"/>
                <a:gridCol w="2268378"/>
              </a:tblGrid>
              <a:tr h="1003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-2, -2</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-3</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0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-3, 0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2" name="Text Box 14"/>
          <p:cNvSpPr txBox="1">
            <a:spLocks noChangeArrowheads="1"/>
          </p:cNvSpPr>
          <p:nvPr/>
        </p:nvSpPr>
        <p:spPr bwMode="auto">
          <a:xfrm>
            <a:off x="3436620" y="4845157"/>
            <a:ext cx="1475332" cy="610708"/>
          </a:xfrm>
          <a:prstGeom prst="rect">
            <a:avLst/>
          </a:prstGeom>
          <a:noFill/>
          <a:ln w="38100" algn="ctr">
            <a:noFill/>
            <a:miter lim="800000"/>
            <a:headEnd/>
            <a:tailEnd/>
          </a:ln>
        </p:spPr>
        <p:txBody>
          <a:bodyPr wrap="none" lIns="101882" tIns="50941" rIns="101882" bIns="50941">
            <a:spAutoFit/>
          </a:bodyPr>
          <a:lstStyle/>
          <a:p>
            <a:pPr eaLnBrk="0" hangingPunct="0"/>
            <a:r>
              <a:rPr lang="en-US" sz="3300" dirty="0">
                <a:solidFill>
                  <a:schemeClr val="tx1"/>
                </a:solidFill>
              </a:rPr>
              <a:t>confess</a:t>
            </a:r>
          </a:p>
        </p:txBody>
      </p:sp>
      <p:sp>
        <p:nvSpPr>
          <p:cNvPr id="7183" name="Rectangle 15"/>
          <p:cNvSpPr>
            <a:spLocks noChangeArrowheads="1"/>
          </p:cNvSpPr>
          <p:nvPr/>
        </p:nvSpPr>
        <p:spPr bwMode="auto">
          <a:xfrm>
            <a:off x="167640" y="690880"/>
            <a:ext cx="9723120" cy="259080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3100" dirty="0">
                <a:solidFill>
                  <a:schemeClr val="tx1"/>
                </a:solidFill>
                <a:latin typeface="+mn-lt"/>
              </a:rPr>
              <a:t>Pair of criminals has been caught</a:t>
            </a:r>
          </a:p>
          <a:p>
            <a:pPr marL="382059" indent="-382059">
              <a:spcBef>
                <a:spcPct val="20000"/>
              </a:spcBef>
              <a:buFontTx/>
              <a:buChar char="•"/>
            </a:pPr>
            <a:r>
              <a:rPr lang="en-US" sz="3100" dirty="0">
                <a:solidFill>
                  <a:schemeClr val="tx1"/>
                </a:solidFill>
                <a:latin typeface="+mn-lt"/>
              </a:rPr>
              <a:t>District attorney has evidence to convict them of a minor crime (1 year in jail); knows that they committed a major crime together </a:t>
            </a:r>
            <a:r>
              <a:rPr lang="en-US" sz="3100" dirty="0" smtClean="0">
                <a:solidFill>
                  <a:schemeClr val="tx1"/>
                </a:solidFill>
                <a:latin typeface="+mn-lt"/>
              </a:rPr>
              <a:t>(additional 2 years </a:t>
            </a:r>
            <a:r>
              <a:rPr lang="en-US" sz="3100" dirty="0">
                <a:solidFill>
                  <a:schemeClr val="tx1"/>
                </a:solidFill>
                <a:latin typeface="+mn-lt"/>
              </a:rPr>
              <a:t>in jail) but cannot prove it</a:t>
            </a:r>
          </a:p>
          <a:p>
            <a:pPr marL="382059" indent="-382059">
              <a:spcBef>
                <a:spcPct val="20000"/>
              </a:spcBef>
              <a:buFontTx/>
              <a:buChar char="•"/>
            </a:pPr>
            <a:r>
              <a:rPr lang="en-US" sz="3100" dirty="0">
                <a:solidFill>
                  <a:schemeClr val="tx1"/>
                </a:solidFill>
                <a:latin typeface="+mn-lt"/>
              </a:rPr>
              <a:t>Offers them a deal:</a:t>
            </a:r>
          </a:p>
          <a:p>
            <a:pPr marL="827795" lvl="1" indent="-318383">
              <a:spcBef>
                <a:spcPct val="20000"/>
              </a:spcBef>
              <a:buFontTx/>
              <a:buChar char="–"/>
            </a:pPr>
            <a:r>
              <a:rPr lang="en-US" sz="2200" dirty="0">
                <a:solidFill>
                  <a:schemeClr val="tx1"/>
                </a:solidFill>
                <a:latin typeface="+mn-lt"/>
              </a:rPr>
              <a:t>If both confess to the major crime, they each get a 1 year reduction</a:t>
            </a:r>
          </a:p>
          <a:p>
            <a:pPr marL="827795" lvl="1" indent="-318383">
              <a:spcBef>
                <a:spcPct val="20000"/>
              </a:spcBef>
              <a:buFontTx/>
              <a:buChar char="–"/>
            </a:pPr>
            <a:r>
              <a:rPr lang="en-US" sz="2200" dirty="0">
                <a:solidFill>
                  <a:schemeClr val="tx1"/>
                </a:solidFill>
                <a:latin typeface="+mn-lt"/>
              </a:rPr>
              <a:t>If only one confesses, that one gets 3 years reduction</a:t>
            </a:r>
          </a:p>
        </p:txBody>
      </p:sp>
      <p:sp>
        <p:nvSpPr>
          <p:cNvPr id="7184" name="Text Box 16"/>
          <p:cNvSpPr txBox="1">
            <a:spLocks noChangeArrowheads="1"/>
          </p:cNvSpPr>
          <p:nvPr/>
        </p:nvSpPr>
        <p:spPr bwMode="auto">
          <a:xfrm>
            <a:off x="5196841" y="4845157"/>
            <a:ext cx="2449989" cy="622512"/>
          </a:xfrm>
          <a:prstGeom prst="rect">
            <a:avLst/>
          </a:prstGeom>
          <a:noFill/>
          <a:ln w="38100" algn="ctr">
            <a:noFill/>
            <a:miter lim="800000"/>
            <a:headEnd/>
            <a:tailEnd/>
          </a:ln>
        </p:spPr>
        <p:txBody>
          <a:bodyPr wrap="none" lIns="101882" tIns="50941" rIns="101882" bIns="50941">
            <a:spAutoFit/>
          </a:bodyPr>
          <a:lstStyle/>
          <a:p>
            <a:pPr eaLnBrk="0" hangingPunct="0"/>
            <a:r>
              <a:rPr lang="en-US" sz="3300" dirty="0">
                <a:solidFill>
                  <a:schemeClr val="tx1"/>
                </a:solidFill>
              </a:rPr>
              <a:t>don’t confess</a:t>
            </a:r>
          </a:p>
        </p:txBody>
      </p:sp>
      <p:sp>
        <p:nvSpPr>
          <p:cNvPr id="7185" name="Text Box 17"/>
          <p:cNvSpPr txBox="1">
            <a:spLocks noChangeArrowheads="1"/>
          </p:cNvSpPr>
          <p:nvPr/>
        </p:nvSpPr>
        <p:spPr bwMode="auto">
          <a:xfrm>
            <a:off x="922021" y="6676708"/>
            <a:ext cx="2449989" cy="622512"/>
          </a:xfrm>
          <a:prstGeom prst="rect">
            <a:avLst/>
          </a:prstGeom>
          <a:noFill/>
          <a:ln w="38100" algn="ctr">
            <a:noFill/>
            <a:miter lim="800000"/>
            <a:headEnd/>
            <a:tailEnd/>
          </a:ln>
        </p:spPr>
        <p:txBody>
          <a:bodyPr wrap="none" lIns="101882" tIns="50941" rIns="101882" bIns="50941">
            <a:spAutoFit/>
          </a:bodyPr>
          <a:lstStyle/>
          <a:p>
            <a:pPr eaLnBrk="0" hangingPunct="0"/>
            <a:r>
              <a:rPr lang="en-US" sz="3300" dirty="0">
                <a:solidFill>
                  <a:schemeClr val="tx1"/>
                </a:solidFill>
              </a:rPr>
              <a:t>don’t confess</a:t>
            </a:r>
          </a:p>
        </p:txBody>
      </p:sp>
      <p:sp>
        <p:nvSpPr>
          <p:cNvPr id="7186" name="Text Box 18"/>
          <p:cNvSpPr txBox="1">
            <a:spLocks noChangeArrowheads="1"/>
          </p:cNvSpPr>
          <p:nvPr/>
        </p:nvSpPr>
        <p:spPr bwMode="auto">
          <a:xfrm>
            <a:off x="1927860" y="5640388"/>
            <a:ext cx="1475332" cy="610708"/>
          </a:xfrm>
          <a:prstGeom prst="rect">
            <a:avLst/>
          </a:prstGeom>
          <a:noFill/>
          <a:ln w="38100" algn="ctr">
            <a:noFill/>
            <a:miter lim="800000"/>
            <a:headEnd/>
            <a:tailEnd/>
          </a:ln>
        </p:spPr>
        <p:txBody>
          <a:bodyPr wrap="none" lIns="101882" tIns="50941" rIns="101882" bIns="50941">
            <a:spAutoFit/>
          </a:bodyPr>
          <a:lstStyle/>
          <a:p>
            <a:pPr eaLnBrk="0" hangingPunct="0"/>
            <a:r>
              <a:rPr lang="en-US" sz="3300" dirty="0">
                <a:solidFill>
                  <a:schemeClr val="tx1"/>
                </a:solidFill>
              </a:rPr>
              <a:t>confess</a:t>
            </a:r>
          </a:p>
        </p:txBody>
      </p:sp>
      <p:sp>
        <p:nvSpPr>
          <p:cNvPr id="290835" name="Freeform 19"/>
          <p:cNvSpPr>
            <a:spLocks/>
          </p:cNvSpPr>
          <p:nvPr/>
        </p:nvSpPr>
        <p:spPr bwMode="auto">
          <a:xfrm>
            <a:off x="153670" y="6045200"/>
            <a:ext cx="1690370" cy="949960"/>
          </a:xfrm>
          <a:custGeom>
            <a:avLst/>
            <a:gdLst>
              <a:gd name="T0" fmla="*/ 2147483647 w 968"/>
              <a:gd name="T1" fmla="*/ 0 h 528"/>
              <a:gd name="T2" fmla="*/ 2147483647 w 968"/>
              <a:gd name="T3" fmla="*/ 2147483647 h 528"/>
              <a:gd name="T4" fmla="*/ 2147483647 w 968"/>
              <a:gd name="T5" fmla="*/ 2147483647 h 528"/>
              <a:gd name="T6" fmla="*/ 2147483647 w 968"/>
              <a:gd name="T7" fmla="*/ 2147483647 h 528"/>
              <a:gd name="T8" fmla="*/ 0 60000 65536"/>
              <a:gd name="T9" fmla="*/ 0 60000 65536"/>
              <a:gd name="T10" fmla="*/ 0 60000 65536"/>
              <a:gd name="T11" fmla="*/ 0 60000 65536"/>
              <a:gd name="T12" fmla="*/ 0 w 968"/>
              <a:gd name="T13" fmla="*/ 0 h 528"/>
              <a:gd name="T14" fmla="*/ 968 w 968"/>
              <a:gd name="T15" fmla="*/ 528 h 528"/>
            </a:gdLst>
            <a:ahLst/>
            <a:cxnLst>
              <a:cxn ang="T8">
                <a:pos x="T0" y="T1"/>
              </a:cxn>
              <a:cxn ang="T9">
                <a:pos x="T2" y="T3"/>
              </a:cxn>
              <a:cxn ang="T10">
                <a:pos x="T4" y="T5"/>
              </a:cxn>
              <a:cxn ang="T11">
                <a:pos x="T6" y="T7"/>
              </a:cxn>
            </a:cxnLst>
            <a:rect l="T12" t="T13" r="T14" b="T15"/>
            <a:pathLst>
              <a:path w="968" h="528">
                <a:moveTo>
                  <a:pt x="968" y="0"/>
                </a:moveTo>
                <a:cubicBezTo>
                  <a:pt x="636" y="12"/>
                  <a:pt x="304" y="24"/>
                  <a:pt x="152" y="96"/>
                </a:cubicBezTo>
                <a:cubicBezTo>
                  <a:pt x="0" y="168"/>
                  <a:pt x="8" y="360"/>
                  <a:pt x="56" y="432"/>
                </a:cubicBezTo>
                <a:cubicBezTo>
                  <a:pt x="104" y="504"/>
                  <a:pt x="272" y="516"/>
                  <a:pt x="440" y="528"/>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290836" name="Freeform 20"/>
          <p:cNvSpPr>
            <a:spLocks/>
          </p:cNvSpPr>
          <p:nvPr/>
        </p:nvSpPr>
        <p:spPr bwMode="auto">
          <a:xfrm>
            <a:off x="4358640" y="4418753"/>
            <a:ext cx="1871980" cy="503767"/>
          </a:xfrm>
          <a:custGeom>
            <a:avLst/>
            <a:gdLst>
              <a:gd name="T0" fmla="*/ 0 w 1072"/>
              <a:gd name="T1" fmla="*/ 2147483647 h 280"/>
              <a:gd name="T2" fmla="*/ 2147483647 w 1072"/>
              <a:gd name="T3" fmla="*/ 2147483647 h 280"/>
              <a:gd name="T4" fmla="*/ 2147483647 w 1072"/>
              <a:gd name="T5" fmla="*/ 2147483647 h 280"/>
              <a:gd name="T6" fmla="*/ 2147483647 w 1072"/>
              <a:gd name="T7" fmla="*/ 2147483647 h 280"/>
              <a:gd name="T8" fmla="*/ 0 60000 65536"/>
              <a:gd name="T9" fmla="*/ 0 60000 65536"/>
              <a:gd name="T10" fmla="*/ 0 60000 65536"/>
              <a:gd name="T11" fmla="*/ 0 60000 65536"/>
              <a:gd name="T12" fmla="*/ 0 w 1072"/>
              <a:gd name="T13" fmla="*/ 0 h 280"/>
              <a:gd name="T14" fmla="*/ 1072 w 1072"/>
              <a:gd name="T15" fmla="*/ 280 h 280"/>
            </a:gdLst>
            <a:ahLst/>
            <a:cxnLst>
              <a:cxn ang="T8">
                <a:pos x="T0" y="T1"/>
              </a:cxn>
              <a:cxn ang="T9">
                <a:pos x="T2" y="T3"/>
              </a:cxn>
              <a:cxn ang="T10">
                <a:pos x="T4" y="T5"/>
              </a:cxn>
              <a:cxn ang="T11">
                <a:pos x="T6" y="T7"/>
              </a:cxn>
            </a:cxnLst>
            <a:rect l="T12" t="T13" r="T14" b="T15"/>
            <a:pathLst>
              <a:path w="1072" h="280">
                <a:moveTo>
                  <a:pt x="0" y="280"/>
                </a:moveTo>
                <a:cubicBezTo>
                  <a:pt x="112" y="180"/>
                  <a:pt x="224" y="80"/>
                  <a:pt x="384" y="40"/>
                </a:cubicBezTo>
                <a:cubicBezTo>
                  <a:pt x="544" y="0"/>
                  <a:pt x="848" y="0"/>
                  <a:pt x="960" y="40"/>
                </a:cubicBezTo>
                <a:cubicBezTo>
                  <a:pt x="1072" y="80"/>
                  <a:pt x="1064" y="180"/>
                  <a:pt x="1056" y="280"/>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35" grpId="0" animBg="1"/>
      <p:bldP spid="29083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4952" y="0"/>
            <a:ext cx="9604375" cy="849207"/>
          </a:xfrm>
        </p:spPr>
        <p:txBody>
          <a:bodyPr/>
          <a:lstStyle/>
          <a:p>
            <a:pPr eaLnBrk="1" hangingPunct="1"/>
            <a:r>
              <a:rPr lang="en-US" sz="4500" dirty="0" smtClean="0"/>
              <a:t>“Should I buy an SUV?” </a:t>
            </a:r>
            <a:endParaRPr lang="en-US" sz="3600" dirty="0" smtClean="0">
              <a:solidFill>
                <a:srgbClr val="CCECFF"/>
              </a:solidFill>
            </a:endParaRPr>
          </a:p>
        </p:txBody>
      </p:sp>
      <p:graphicFrame>
        <p:nvGraphicFramePr>
          <p:cNvPr id="291843" name="Group 3"/>
          <p:cNvGraphicFramePr>
            <a:graphicFrameLocks noGrp="1"/>
          </p:cNvGraphicFramePr>
          <p:nvPr>
            <p:ph sz="half" idx="2"/>
          </p:nvPr>
        </p:nvGraphicFramePr>
        <p:xfrm>
          <a:off x="4943635" y="5742941"/>
          <a:ext cx="4737576" cy="1856741"/>
        </p:xfrm>
        <a:graphic>
          <a:graphicData uri="http://schemas.openxmlformats.org/drawingml/2006/table">
            <a:tbl>
              <a:tblPr/>
              <a:tblGrid>
                <a:gridCol w="2231708"/>
                <a:gridCol w="2505868"/>
              </a:tblGrid>
              <a:tr h="894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smtClean="0">
                          <a:ln>
                            <a:noFill/>
                          </a:ln>
                          <a:solidFill>
                            <a:schemeClr val="tx1"/>
                          </a:solidFill>
                          <a:effectLst/>
                          <a:latin typeface="Arial" charset="0"/>
                        </a:rPr>
                        <a:t>-10, -10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smtClean="0">
                          <a:ln>
                            <a:noFill/>
                          </a:ln>
                          <a:solidFill>
                            <a:schemeClr val="tx1"/>
                          </a:solidFill>
                          <a:effectLst/>
                          <a:latin typeface="Arial" charset="0"/>
                        </a:rPr>
                        <a:t>-7, -11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25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smtClean="0">
                          <a:ln>
                            <a:noFill/>
                          </a:ln>
                          <a:solidFill>
                            <a:schemeClr val="tx1"/>
                          </a:solidFill>
                          <a:effectLst/>
                          <a:latin typeface="Arial" charset="0"/>
                        </a:rPr>
                        <a:t>-11, -7</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smtClean="0">
                          <a:ln>
                            <a:noFill/>
                          </a:ln>
                          <a:solidFill>
                            <a:schemeClr val="tx1"/>
                          </a:solidFill>
                          <a:effectLst/>
                          <a:latin typeface="Arial" charset="0"/>
                        </a:rPr>
                        <a:t>-8, -8</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06" name="Picture 14" descr="MCj03985250000[1]"/>
          <p:cNvPicPr>
            <a:picLocks noChangeAspect="1" noChangeArrowheads="1"/>
          </p:cNvPicPr>
          <p:nvPr/>
        </p:nvPicPr>
        <p:blipFill>
          <a:blip r:embed="rId3" cstate="print"/>
          <a:srcRect/>
          <a:stretch>
            <a:fillRect/>
          </a:stretch>
        </p:blipFill>
        <p:spPr bwMode="auto">
          <a:xfrm>
            <a:off x="281147" y="1822557"/>
            <a:ext cx="2008188" cy="1153265"/>
          </a:xfrm>
          <a:prstGeom prst="rect">
            <a:avLst/>
          </a:prstGeom>
          <a:noFill/>
          <a:ln w="9525">
            <a:noFill/>
            <a:miter lim="800000"/>
            <a:headEnd/>
            <a:tailEnd/>
          </a:ln>
        </p:spPr>
      </p:pic>
      <p:sp>
        <p:nvSpPr>
          <p:cNvPr id="8207" name="Text Box 15"/>
          <p:cNvSpPr txBox="1">
            <a:spLocks noChangeArrowheads="1"/>
          </p:cNvSpPr>
          <p:nvPr/>
        </p:nvSpPr>
        <p:spPr bwMode="auto">
          <a:xfrm>
            <a:off x="2289334" y="2034858"/>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pic>
        <p:nvPicPr>
          <p:cNvPr id="8208" name="Picture 16" descr="MCj03984610000[1]"/>
          <p:cNvPicPr>
            <a:picLocks noChangeAspect="1" noChangeArrowheads="1"/>
          </p:cNvPicPr>
          <p:nvPr/>
        </p:nvPicPr>
        <p:blipFill>
          <a:blip r:embed="rId4" cstate="print"/>
          <a:srcRect/>
          <a:stretch>
            <a:fillRect/>
          </a:stretch>
        </p:blipFill>
        <p:spPr bwMode="auto">
          <a:xfrm>
            <a:off x="344012" y="3351849"/>
            <a:ext cx="1491298" cy="620712"/>
          </a:xfrm>
          <a:prstGeom prst="rect">
            <a:avLst/>
          </a:prstGeom>
          <a:noFill/>
          <a:ln w="9525">
            <a:noFill/>
            <a:miter lim="800000"/>
            <a:headEnd/>
            <a:tailEnd/>
          </a:ln>
        </p:spPr>
      </p:pic>
      <p:pic>
        <p:nvPicPr>
          <p:cNvPr id="291857" name="Picture 17" descr="MCj03985250000[1]"/>
          <p:cNvPicPr>
            <a:picLocks noChangeAspect="1" noChangeArrowheads="1"/>
          </p:cNvPicPr>
          <p:nvPr/>
        </p:nvPicPr>
        <p:blipFill>
          <a:blip r:embed="rId3" cstate="print"/>
          <a:srcRect/>
          <a:stretch>
            <a:fillRect/>
          </a:stretch>
        </p:blipFill>
        <p:spPr bwMode="auto">
          <a:xfrm flipH="1">
            <a:off x="7136925" y="1849543"/>
            <a:ext cx="1442403" cy="879793"/>
          </a:xfrm>
          <a:prstGeom prst="rect">
            <a:avLst/>
          </a:prstGeom>
          <a:noFill/>
          <a:ln w="9525">
            <a:noFill/>
            <a:miter lim="800000"/>
            <a:headEnd/>
            <a:tailEnd/>
          </a:ln>
        </p:spPr>
      </p:pic>
      <p:pic>
        <p:nvPicPr>
          <p:cNvPr id="291858" name="Picture 18" descr="MCj03985250000[1]"/>
          <p:cNvPicPr>
            <a:picLocks noChangeAspect="1" noChangeArrowheads="1"/>
          </p:cNvPicPr>
          <p:nvPr/>
        </p:nvPicPr>
        <p:blipFill>
          <a:blip r:embed="rId3" cstate="print"/>
          <a:srcRect/>
          <a:stretch>
            <a:fillRect/>
          </a:stretch>
        </p:blipFill>
        <p:spPr bwMode="auto">
          <a:xfrm>
            <a:off x="5844699" y="1863937"/>
            <a:ext cx="1417955" cy="865400"/>
          </a:xfrm>
          <a:prstGeom prst="rect">
            <a:avLst/>
          </a:prstGeom>
          <a:noFill/>
          <a:ln w="9525">
            <a:noFill/>
            <a:miter lim="800000"/>
            <a:headEnd/>
            <a:tailEnd/>
          </a:ln>
        </p:spPr>
      </p:pic>
      <p:pic>
        <p:nvPicPr>
          <p:cNvPr id="291859" name="Picture 19" descr="MCj03984610000[1]"/>
          <p:cNvPicPr>
            <a:picLocks noChangeAspect="1" noChangeArrowheads="1"/>
          </p:cNvPicPr>
          <p:nvPr/>
        </p:nvPicPr>
        <p:blipFill>
          <a:blip r:embed="rId4" cstate="print"/>
          <a:srcRect/>
          <a:stretch>
            <a:fillRect/>
          </a:stretch>
        </p:blipFill>
        <p:spPr bwMode="auto">
          <a:xfrm>
            <a:off x="5750402" y="3191722"/>
            <a:ext cx="1353343" cy="563140"/>
          </a:xfrm>
          <a:prstGeom prst="rect">
            <a:avLst/>
          </a:prstGeom>
          <a:noFill/>
          <a:ln w="9525">
            <a:noFill/>
            <a:miter lim="800000"/>
            <a:headEnd/>
            <a:tailEnd/>
          </a:ln>
        </p:spPr>
      </p:pic>
      <p:pic>
        <p:nvPicPr>
          <p:cNvPr id="291860" name="Picture 20" descr="MCj03985250000[1]"/>
          <p:cNvPicPr>
            <a:picLocks noChangeAspect="1" noChangeArrowheads="1"/>
          </p:cNvPicPr>
          <p:nvPr/>
        </p:nvPicPr>
        <p:blipFill>
          <a:blip r:embed="rId3" cstate="print"/>
          <a:srcRect/>
          <a:stretch>
            <a:fillRect/>
          </a:stretch>
        </p:blipFill>
        <p:spPr bwMode="auto">
          <a:xfrm flipH="1">
            <a:off x="7081045" y="2885863"/>
            <a:ext cx="1442403" cy="879793"/>
          </a:xfrm>
          <a:prstGeom prst="rect">
            <a:avLst/>
          </a:prstGeom>
          <a:noFill/>
          <a:ln w="9525">
            <a:noFill/>
            <a:miter lim="800000"/>
            <a:headEnd/>
            <a:tailEnd/>
          </a:ln>
        </p:spPr>
      </p:pic>
      <p:pic>
        <p:nvPicPr>
          <p:cNvPr id="291861" name="Picture 21" descr="MCj03984610000[1]"/>
          <p:cNvPicPr>
            <a:picLocks noChangeAspect="1" noChangeArrowheads="1"/>
          </p:cNvPicPr>
          <p:nvPr/>
        </p:nvPicPr>
        <p:blipFill>
          <a:blip r:embed="rId4" cstate="print"/>
          <a:srcRect/>
          <a:stretch>
            <a:fillRect/>
          </a:stretch>
        </p:blipFill>
        <p:spPr bwMode="auto">
          <a:xfrm>
            <a:off x="5904072" y="4127288"/>
            <a:ext cx="1353343" cy="563140"/>
          </a:xfrm>
          <a:prstGeom prst="rect">
            <a:avLst/>
          </a:prstGeom>
          <a:noFill/>
          <a:ln w="9525">
            <a:noFill/>
            <a:miter lim="800000"/>
            <a:headEnd/>
            <a:tailEnd/>
          </a:ln>
        </p:spPr>
      </p:pic>
      <p:pic>
        <p:nvPicPr>
          <p:cNvPr id="291862" name="Picture 22" descr="MCj03984610000[1]"/>
          <p:cNvPicPr>
            <a:picLocks noChangeAspect="1" noChangeArrowheads="1"/>
          </p:cNvPicPr>
          <p:nvPr/>
        </p:nvPicPr>
        <p:blipFill>
          <a:blip r:embed="rId4" cstate="print"/>
          <a:srcRect/>
          <a:stretch>
            <a:fillRect/>
          </a:stretch>
        </p:blipFill>
        <p:spPr bwMode="auto">
          <a:xfrm flipH="1">
            <a:off x="7257415" y="4127288"/>
            <a:ext cx="1278255" cy="563140"/>
          </a:xfrm>
          <a:prstGeom prst="rect">
            <a:avLst/>
          </a:prstGeom>
          <a:noFill/>
          <a:ln w="9525">
            <a:noFill/>
            <a:miter lim="800000"/>
            <a:headEnd/>
            <a:tailEnd/>
          </a:ln>
        </p:spPr>
      </p:pic>
      <p:pic>
        <p:nvPicPr>
          <p:cNvPr id="291863" name="Picture 23" descr="MCDD00945_0000[1]"/>
          <p:cNvPicPr>
            <a:picLocks noChangeAspect="1" noChangeArrowheads="1"/>
          </p:cNvPicPr>
          <p:nvPr/>
        </p:nvPicPr>
        <p:blipFill>
          <a:blip r:embed="rId5" cstate="print"/>
          <a:srcRect/>
          <a:stretch>
            <a:fillRect/>
          </a:stretch>
        </p:blipFill>
        <p:spPr bwMode="auto">
          <a:xfrm>
            <a:off x="6759735" y="1813560"/>
            <a:ext cx="916781" cy="865400"/>
          </a:xfrm>
          <a:prstGeom prst="rect">
            <a:avLst/>
          </a:prstGeom>
          <a:noFill/>
          <a:ln w="9525">
            <a:noFill/>
            <a:miter lim="800000"/>
            <a:headEnd/>
            <a:tailEnd/>
          </a:ln>
        </p:spPr>
      </p:pic>
      <p:pic>
        <p:nvPicPr>
          <p:cNvPr id="291864" name="Picture 24" descr="MCDD00945_0000[1]"/>
          <p:cNvPicPr>
            <a:picLocks noChangeAspect="1" noChangeArrowheads="1"/>
          </p:cNvPicPr>
          <p:nvPr/>
        </p:nvPicPr>
        <p:blipFill>
          <a:blip r:embed="rId5" cstate="print"/>
          <a:srcRect/>
          <a:stretch>
            <a:fillRect/>
          </a:stretch>
        </p:blipFill>
        <p:spPr bwMode="auto">
          <a:xfrm>
            <a:off x="6661945" y="2849880"/>
            <a:ext cx="916781" cy="865400"/>
          </a:xfrm>
          <a:prstGeom prst="rect">
            <a:avLst/>
          </a:prstGeom>
          <a:noFill/>
          <a:ln w="9525">
            <a:noFill/>
            <a:miter lim="800000"/>
            <a:headEnd/>
            <a:tailEnd/>
          </a:ln>
        </p:spPr>
      </p:pic>
      <p:pic>
        <p:nvPicPr>
          <p:cNvPr id="291865" name="Picture 25" descr="MCDD00945_0000[1]"/>
          <p:cNvPicPr>
            <a:picLocks noChangeAspect="1" noChangeArrowheads="1"/>
          </p:cNvPicPr>
          <p:nvPr/>
        </p:nvPicPr>
        <p:blipFill>
          <a:blip r:embed="rId5" cstate="print"/>
          <a:srcRect/>
          <a:stretch>
            <a:fillRect/>
          </a:stretch>
        </p:blipFill>
        <p:spPr bwMode="auto">
          <a:xfrm>
            <a:off x="6801645" y="3843020"/>
            <a:ext cx="916781" cy="865400"/>
          </a:xfrm>
          <a:prstGeom prst="rect">
            <a:avLst/>
          </a:prstGeom>
          <a:noFill/>
          <a:ln w="9525">
            <a:noFill/>
            <a:miter lim="800000"/>
            <a:headEnd/>
            <a:tailEnd/>
          </a:ln>
        </p:spPr>
      </p:pic>
      <p:sp>
        <p:nvSpPr>
          <p:cNvPr id="8218" name="Text Box 26"/>
          <p:cNvSpPr txBox="1">
            <a:spLocks noChangeArrowheads="1"/>
          </p:cNvSpPr>
          <p:nvPr/>
        </p:nvSpPr>
        <p:spPr bwMode="auto">
          <a:xfrm>
            <a:off x="1926114" y="318632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3</a:t>
            </a:r>
            <a:endParaRPr lang="en-US" sz="4200" dirty="0">
              <a:solidFill>
                <a:schemeClr val="tx1"/>
              </a:solidFill>
            </a:endParaRPr>
          </a:p>
        </p:txBody>
      </p:sp>
      <p:sp>
        <p:nvSpPr>
          <p:cNvPr id="291867" name="Text Box 27"/>
          <p:cNvSpPr txBox="1">
            <a:spLocks noChangeArrowheads="1"/>
          </p:cNvSpPr>
          <p:nvPr/>
        </p:nvSpPr>
        <p:spPr bwMode="auto">
          <a:xfrm>
            <a:off x="4356894" y="1961092"/>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sp>
        <p:nvSpPr>
          <p:cNvPr id="291868" name="Text Box 28"/>
          <p:cNvSpPr txBox="1">
            <a:spLocks noChangeArrowheads="1"/>
          </p:cNvSpPr>
          <p:nvPr/>
        </p:nvSpPr>
        <p:spPr bwMode="auto">
          <a:xfrm>
            <a:off x="8600282" y="188912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sp>
        <p:nvSpPr>
          <p:cNvPr id="291869" name="Text Box 29"/>
          <p:cNvSpPr txBox="1">
            <a:spLocks noChangeArrowheads="1"/>
          </p:cNvSpPr>
          <p:nvPr/>
        </p:nvSpPr>
        <p:spPr bwMode="auto">
          <a:xfrm>
            <a:off x="4398804" y="404812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sp>
        <p:nvSpPr>
          <p:cNvPr id="291870" name="Text Box 30"/>
          <p:cNvSpPr txBox="1">
            <a:spLocks noChangeArrowheads="1"/>
          </p:cNvSpPr>
          <p:nvPr/>
        </p:nvSpPr>
        <p:spPr bwMode="auto">
          <a:xfrm>
            <a:off x="8600282" y="4033732"/>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sp>
        <p:nvSpPr>
          <p:cNvPr id="291871" name="Text Box 31"/>
          <p:cNvSpPr txBox="1">
            <a:spLocks noChangeArrowheads="1"/>
          </p:cNvSpPr>
          <p:nvPr/>
        </p:nvSpPr>
        <p:spPr bwMode="auto">
          <a:xfrm>
            <a:off x="4259104" y="301180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8</a:t>
            </a:r>
            <a:endParaRPr lang="en-US" sz="4200" dirty="0">
              <a:solidFill>
                <a:schemeClr val="tx1"/>
              </a:solidFill>
            </a:endParaRPr>
          </a:p>
        </p:txBody>
      </p:sp>
      <p:sp>
        <p:nvSpPr>
          <p:cNvPr id="291872" name="Text Box 32"/>
          <p:cNvSpPr txBox="1">
            <a:spLocks noChangeArrowheads="1"/>
          </p:cNvSpPr>
          <p:nvPr/>
        </p:nvSpPr>
        <p:spPr bwMode="auto">
          <a:xfrm>
            <a:off x="8600282" y="301180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2</a:t>
            </a:r>
            <a:endParaRPr lang="en-US" sz="4200" dirty="0">
              <a:solidFill>
                <a:schemeClr val="tx1"/>
              </a:solidFill>
            </a:endParaRPr>
          </a:p>
        </p:txBody>
      </p:sp>
      <p:pic>
        <p:nvPicPr>
          <p:cNvPr id="291873" name="Picture 33" descr="MCj03984610000[1]"/>
          <p:cNvPicPr>
            <a:picLocks noChangeAspect="1" noChangeArrowheads="1"/>
          </p:cNvPicPr>
          <p:nvPr/>
        </p:nvPicPr>
        <p:blipFill>
          <a:blip r:embed="rId4" cstate="print"/>
          <a:srcRect/>
          <a:stretch>
            <a:fillRect/>
          </a:stretch>
        </p:blipFill>
        <p:spPr bwMode="auto">
          <a:xfrm>
            <a:off x="7748112" y="5111433"/>
            <a:ext cx="1353343" cy="563139"/>
          </a:xfrm>
          <a:prstGeom prst="rect">
            <a:avLst/>
          </a:prstGeom>
          <a:noFill/>
          <a:ln w="9525">
            <a:noFill/>
            <a:miter lim="800000"/>
            <a:headEnd/>
            <a:tailEnd/>
          </a:ln>
        </p:spPr>
      </p:pic>
      <p:pic>
        <p:nvPicPr>
          <p:cNvPr id="291874" name="Picture 34" descr="MCj03984610000[1]"/>
          <p:cNvPicPr>
            <a:picLocks noChangeAspect="1" noChangeArrowheads="1"/>
          </p:cNvPicPr>
          <p:nvPr/>
        </p:nvPicPr>
        <p:blipFill>
          <a:blip r:embed="rId4" cstate="print"/>
          <a:srcRect/>
          <a:stretch>
            <a:fillRect/>
          </a:stretch>
        </p:blipFill>
        <p:spPr bwMode="auto">
          <a:xfrm>
            <a:off x="3492501" y="6752273"/>
            <a:ext cx="1353344" cy="563139"/>
          </a:xfrm>
          <a:prstGeom prst="rect">
            <a:avLst/>
          </a:prstGeom>
          <a:noFill/>
          <a:ln w="9525">
            <a:noFill/>
            <a:miter lim="800000"/>
            <a:headEnd/>
            <a:tailEnd/>
          </a:ln>
        </p:spPr>
      </p:pic>
      <p:pic>
        <p:nvPicPr>
          <p:cNvPr id="291875" name="Picture 35" descr="MCj03985250000[1]"/>
          <p:cNvPicPr>
            <a:picLocks noChangeAspect="1" noChangeArrowheads="1"/>
          </p:cNvPicPr>
          <p:nvPr/>
        </p:nvPicPr>
        <p:blipFill>
          <a:blip r:embed="rId3" cstate="print"/>
          <a:srcRect/>
          <a:stretch>
            <a:fillRect/>
          </a:stretch>
        </p:blipFill>
        <p:spPr bwMode="auto">
          <a:xfrm>
            <a:off x="5327809" y="4834362"/>
            <a:ext cx="1417955" cy="865399"/>
          </a:xfrm>
          <a:prstGeom prst="rect">
            <a:avLst/>
          </a:prstGeom>
          <a:noFill/>
          <a:ln w="9525">
            <a:noFill/>
            <a:miter lim="800000"/>
            <a:headEnd/>
            <a:tailEnd/>
          </a:ln>
        </p:spPr>
      </p:pic>
      <p:pic>
        <p:nvPicPr>
          <p:cNvPr id="291876" name="Picture 36" descr="MCj03985250000[1]"/>
          <p:cNvPicPr>
            <a:picLocks noChangeAspect="1" noChangeArrowheads="1"/>
          </p:cNvPicPr>
          <p:nvPr/>
        </p:nvPicPr>
        <p:blipFill>
          <a:blip r:embed="rId3" cstate="print"/>
          <a:srcRect/>
          <a:stretch>
            <a:fillRect/>
          </a:stretch>
        </p:blipFill>
        <p:spPr bwMode="auto">
          <a:xfrm>
            <a:off x="3506470" y="5741142"/>
            <a:ext cx="1417955" cy="865399"/>
          </a:xfrm>
          <a:prstGeom prst="rect">
            <a:avLst/>
          </a:prstGeom>
          <a:noFill/>
          <a:ln w="9525">
            <a:noFill/>
            <a:miter lim="800000"/>
            <a:headEnd/>
            <a:tailEnd/>
          </a:ln>
        </p:spPr>
      </p:pic>
      <p:sp>
        <p:nvSpPr>
          <p:cNvPr id="8229" name="Text Box 37"/>
          <p:cNvSpPr txBox="1">
            <a:spLocks noChangeArrowheads="1"/>
          </p:cNvSpPr>
          <p:nvPr/>
        </p:nvSpPr>
        <p:spPr bwMode="auto">
          <a:xfrm>
            <a:off x="424340" y="1056111"/>
            <a:ext cx="4301427" cy="518375"/>
          </a:xfrm>
          <a:prstGeom prst="rect">
            <a:avLst/>
          </a:prstGeom>
          <a:noFill/>
          <a:ln w="38100" algn="ctr">
            <a:noFill/>
            <a:miter lim="800000"/>
            <a:headEnd/>
            <a:tailEnd type="none" w="lg" len="lg"/>
          </a:ln>
        </p:spPr>
        <p:txBody>
          <a:bodyPr wrap="none" lIns="101882" tIns="50941" rIns="101882" bIns="50941">
            <a:spAutoFit/>
          </a:bodyPr>
          <a:lstStyle/>
          <a:p>
            <a:r>
              <a:rPr lang="en-US" sz="2700" dirty="0">
                <a:solidFill>
                  <a:schemeClr val="tx1"/>
                </a:solidFill>
              </a:rPr>
              <a:t>purchasing </a:t>
            </a:r>
            <a:r>
              <a:rPr lang="en-US" sz="1800" dirty="0" smtClean="0">
                <a:solidFill>
                  <a:schemeClr val="tx1"/>
                </a:solidFill>
              </a:rPr>
              <a:t>(+gas, maintenance) </a:t>
            </a:r>
            <a:r>
              <a:rPr lang="en-US" sz="2700" dirty="0" smtClean="0">
                <a:solidFill>
                  <a:schemeClr val="tx1"/>
                </a:solidFill>
              </a:rPr>
              <a:t>cost</a:t>
            </a:r>
            <a:endParaRPr lang="en-US" sz="2700" dirty="0">
              <a:solidFill>
                <a:schemeClr val="tx1"/>
              </a:solidFill>
            </a:endParaRPr>
          </a:p>
        </p:txBody>
      </p:sp>
      <p:sp>
        <p:nvSpPr>
          <p:cNvPr id="291878" name="Text Box 38"/>
          <p:cNvSpPr txBox="1">
            <a:spLocks noChangeArrowheads="1"/>
          </p:cNvSpPr>
          <p:nvPr/>
        </p:nvSpPr>
        <p:spPr bwMode="auto">
          <a:xfrm>
            <a:off x="6021070" y="1039918"/>
            <a:ext cx="2004323" cy="518375"/>
          </a:xfrm>
          <a:prstGeom prst="rect">
            <a:avLst/>
          </a:prstGeom>
          <a:noFill/>
          <a:ln w="38100" algn="ctr">
            <a:noFill/>
            <a:miter lim="800000"/>
            <a:headEnd/>
            <a:tailEnd type="none" w="lg" len="lg"/>
          </a:ln>
        </p:spPr>
        <p:txBody>
          <a:bodyPr wrap="none" lIns="101882" tIns="50941" rIns="101882" bIns="50941">
            <a:spAutoFit/>
          </a:bodyPr>
          <a:lstStyle/>
          <a:p>
            <a:r>
              <a:rPr lang="en-US" sz="2700" dirty="0">
                <a:solidFill>
                  <a:schemeClr val="tx1"/>
                </a:solidFill>
              </a:rPr>
              <a:t>accident cost</a:t>
            </a:r>
          </a:p>
        </p:txBody>
      </p:sp>
      <p:sp>
        <p:nvSpPr>
          <p:cNvPr id="291879" name="Freeform 39"/>
          <p:cNvSpPr>
            <a:spLocks/>
          </p:cNvSpPr>
          <p:nvPr/>
        </p:nvSpPr>
        <p:spPr bwMode="auto">
          <a:xfrm>
            <a:off x="3017520" y="6304280"/>
            <a:ext cx="279400" cy="690880"/>
          </a:xfrm>
          <a:custGeom>
            <a:avLst/>
            <a:gdLst>
              <a:gd name="T0" fmla="*/ 2147483647 w 448"/>
              <a:gd name="T1" fmla="*/ 0 h 624"/>
              <a:gd name="T2" fmla="*/ 2147483647 w 448"/>
              <a:gd name="T3" fmla="*/ 2147483647 h 624"/>
              <a:gd name="T4" fmla="*/ 2147483647 w 448"/>
              <a:gd name="T5" fmla="*/ 2147483647 h 624"/>
              <a:gd name="T6" fmla="*/ 2147483647 w 448"/>
              <a:gd name="T7" fmla="*/ 2147483647 h 624"/>
              <a:gd name="T8" fmla="*/ 0 60000 65536"/>
              <a:gd name="T9" fmla="*/ 0 60000 65536"/>
              <a:gd name="T10" fmla="*/ 0 60000 65536"/>
              <a:gd name="T11" fmla="*/ 0 60000 65536"/>
              <a:gd name="T12" fmla="*/ 0 w 448"/>
              <a:gd name="T13" fmla="*/ 0 h 624"/>
              <a:gd name="T14" fmla="*/ 448 w 448"/>
              <a:gd name="T15" fmla="*/ 624 h 624"/>
            </a:gdLst>
            <a:ahLst/>
            <a:cxnLst>
              <a:cxn ang="T8">
                <a:pos x="T0" y="T1"/>
              </a:cxn>
              <a:cxn ang="T9">
                <a:pos x="T2" y="T3"/>
              </a:cxn>
              <a:cxn ang="T10">
                <a:pos x="T4" y="T5"/>
              </a:cxn>
              <a:cxn ang="T11">
                <a:pos x="T6" y="T7"/>
              </a:cxn>
            </a:cxnLst>
            <a:rect l="T12" t="T13" r="T14" b="T15"/>
            <a:pathLst>
              <a:path w="448" h="624">
                <a:moveTo>
                  <a:pt x="400" y="0"/>
                </a:moveTo>
                <a:cubicBezTo>
                  <a:pt x="260" y="52"/>
                  <a:pt x="120" y="104"/>
                  <a:pt x="64" y="192"/>
                </a:cubicBezTo>
                <a:cubicBezTo>
                  <a:pt x="8" y="280"/>
                  <a:pt x="0" y="456"/>
                  <a:pt x="64" y="528"/>
                </a:cubicBezTo>
                <a:cubicBezTo>
                  <a:pt x="128" y="600"/>
                  <a:pt x="288" y="612"/>
                  <a:pt x="448" y="624"/>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8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8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18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18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18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18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18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8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18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18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18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18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18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18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18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18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18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18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18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18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18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1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67" grpId="0"/>
      <p:bldP spid="291868" grpId="0"/>
      <p:bldP spid="291869" grpId="0"/>
      <p:bldP spid="291870" grpId="0"/>
      <p:bldP spid="291871" grpId="0"/>
      <p:bldP spid="291872" grpId="0"/>
      <p:bldP spid="291878" grpId="0"/>
      <p:bldP spid="2918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2920" y="431800"/>
            <a:ext cx="9052560" cy="777240"/>
          </a:xfrm>
        </p:spPr>
        <p:txBody>
          <a:bodyPr/>
          <a:lstStyle/>
          <a:p>
            <a:pPr eaLnBrk="1" hangingPunct="1"/>
            <a:r>
              <a:rPr lang="en-US" sz="4500" dirty="0" smtClean="0"/>
              <a:t>Back to the poker-like game</a:t>
            </a:r>
          </a:p>
        </p:txBody>
      </p:sp>
      <p:sp>
        <p:nvSpPr>
          <p:cNvPr id="13315" name="Line 3"/>
          <p:cNvSpPr>
            <a:spLocks noChangeShapeType="1"/>
          </p:cNvSpPr>
          <p:nvPr/>
        </p:nvSpPr>
        <p:spPr bwMode="auto">
          <a:xfrm flipH="1">
            <a:off x="142494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16" name="Line 4"/>
          <p:cNvSpPr>
            <a:spLocks noChangeShapeType="1"/>
          </p:cNvSpPr>
          <p:nvPr/>
        </p:nvSpPr>
        <p:spPr bwMode="auto">
          <a:xfrm>
            <a:off x="201168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17" name="Line 5"/>
          <p:cNvSpPr>
            <a:spLocks noChangeShapeType="1"/>
          </p:cNvSpPr>
          <p:nvPr/>
        </p:nvSpPr>
        <p:spPr bwMode="auto">
          <a:xfrm flipH="1">
            <a:off x="838200" y="35407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18" name="Line 6"/>
          <p:cNvSpPr>
            <a:spLocks noChangeShapeType="1"/>
          </p:cNvSpPr>
          <p:nvPr/>
        </p:nvSpPr>
        <p:spPr bwMode="auto">
          <a:xfrm>
            <a:off x="142494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19" name="Line 7"/>
          <p:cNvSpPr>
            <a:spLocks noChangeShapeType="1"/>
          </p:cNvSpPr>
          <p:nvPr/>
        </p:nvSpPr>
        <p:spPr bwMode="auto">
          <a:xfrm flipH="1">
            <a:off x="2430780" y="3540760"/>
            <a:ext cx="1676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0" name="Line 8"/>
          <p:cNvSpPr>
            <a:spLocks noChangeShapeType="1"/>
          </p:cNvSpPr>
          <p:nvPr/>
        </p:nvSpPr>
        <p:spPr bwMode="auto">
          <a:xfrm>
            <a:off x="2598420" y="35407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1" name="Line 9"/>
          <p:cNvSpPr>
            <a:spLocks noChangeShapeType="1"/>
          </p:cNvSpPr>
          <p:nvPr/>
        </p:nvSpPr>
        <p:spPr bwMode="auto">
          <a:xfrm flipH="1">
            <a:off x="58674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2" name="Line 10"/>
          <p:cNvSpPr>
            <a:spLocks noChangeShapeType="1"/>
          </p:cNvSpPr>
          <p:nvPr/>
        </p:nvSpPr>
        <p:spPr bwMode="auto">
          <a:xfrm>
            <a:off x="8382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3" name="Line 11"/>
          <p:cNvSpPr>
            <a:spLocks noChangeShapeType="1"/>
          </p:cNvSpPr>
          <p:nvPr/>
        </p:nvSpPr>
        <p:spPr bwMode="auto">
          <a:xfrm flipH="1">
            <a:off x="142494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4" name="Line 12"/>
          <p:cNvSpPr>
            <a:spLocks noChangeShapeType="1"/>
          </p:cNvSpPr>
          <p:nvPr/>
        </p:nvSpPr>
        <p:spPr bwMode="auto">
          <a:xfrm>
            <a:off x="16764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5" name="Line 13"/>
          <p:cNvSpPr>
            <a:spLocks noChangeShapeType="1"/>
          </p:cNvSpPr>
          <p:nvPr/>
        </p:nvSpPr>
        <p:spPr bwMode="auto">
          <a:xfrm flipH="1">
            <a:off x="217932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6" name="Line 14"/>
          <p:cNvSpPr>
            <a:spLocks noChangeShapeType="1"/>
          </p:cNvSpPr>
          <p:nvPr/>
        </p:nvSpPr>
        <p:spPr bwMode="auto">
          <a:xfrm>
            <a:off x="243078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7" name="Line 15"/>
          <p:cNvSpPr>
            <a:spLocks noChangeShapeType="1"/>
          </p:cNvSpPr>
          <p:nvPr/>
        </p:nvSpPr>
        <p:spPr bwMode="auto">
          <a:xfrm flipH="1">
            <a:off x="29337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8" name="Line 16"/>
          <p:cNvSpPr>
            <a:spLocks noChangeShapeType="1"/>
          </p:cNvSpPr>
          <p:nvPr/>
        </p:nvSpPr>
        <p:spPr bwMode="auto">
          <a:xfrm>
            <a:off x="318516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9" name="Text Box 17"/>
          <p:cNvSpPr txBox="1">
            <a:spLocks noChangeArrowheads="1"/>
          </p:cNvSpPr>
          <p:nvPr/>
        </p:nvSpPr>
        <p:spPr bwMode="auto">
          <a:xfrm>
            <a:off x="335280" y="2849881"/>
            <a:ext cx="142494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King</a:t>
            </a:r>
          </a:p>
        </p:txBody>
      </p:sp>
      <p:sp>
        <p:nvSpPr>
          <p:cNvPr id="13330" name="Text Box 18"/>
          <p:cNvSpPr txBox="1">
            <a:spLocks noChangeArrowheads="1"/>
          </p:cNvSpPr>
          <p:nvPr/>
        </p:nvSpPr>
        <p:spPr bwMode="auto">
          <a:xfrm>
            <a:off x="2430780" y="2849880"/>
            <a:ext cx="1508760" cy="34909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Jack</a:t>
            </a:r>
          </a:p>
        </p:txBody>
      </p:sp>
      <p:sp>
        <p:nvSpPr>
          <p:cNvPr id="13331" name="Text Box 19"/>
          <p:cNvSpPr txBox="1">
            <a:spLocks noChangeArrowheads="1"/>
          </p:cNvSpPr>
          <p:nvPr/>
        </p:nvSpPr>
        <p:spPr bwMode="auto">
          <a:xfrm>
            <a:off x="586740" y="3623522"/>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13332" name="Text Box 20"/>
          <p:cNvSpPr txBox="1">
            <a:spLocks noChangeArrowheads="1"/>
          </p:cNvSpPr>
          <p:nvPr/>
        </p:nvSpPr>
        <p:spPr bwMode="auto">
          <a:xfrm>
            <a:off x="2011680" y="3627121"/>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13333" name="Text Box 21"/>
          <p:cNvSpPr txBox="1">
            <a:spLocks noChangeArrowheads="1"/>
          </p:cNvSpPr>
          <p:nvPr/>
        </p:nvSpPr>
        <p:spPr bwMode="auto">
          <a:xfrm>
            <a:off x="1424940" y="36271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13334" name="Text Box 22"/>
          <p:cNvSpPr txBox="1">
            <a:spLocks noChangeArrowheads="1"/>
          </p:cNvSpPr>
          <p:nvPr/>
        </p:nvSpPr>
        <p:spPr bwMode="auto">
          <a:xfrm>
            <a:off x="2766060" y="36271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13335" name="Text Box 23"/>
          <p:cNvSpPr txBox="1">
            <a:spLocks noChangeArrowheads="1"/>
          </p:cNvSpPr>
          <p:nvPr/>
        </p:nvSpPr>
        <p:spPr bwMode="auto">
          <a:xfrm>
            <a:off x="41910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13336" name="Text Box 24"/>
          <p:cNvSpPr txBox="1">
            <a:spLocks noChangeArrowheads="1"/>
          </p:cNvSpPr>
          <p:nvPr/>
        </p:nvSpPr>
        <p:spPr bwMode="auto">
          <a:xfrm>
            <a:off x="92202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13337" name="Text Box 25"/>
          <p:cNvSpPr txBox="1">
            <a:spLocks noChangeArrowheads="1"/>
          </p:cNvSpPr>
          <p:nvPr/>
        </p:nvSpPr>
        <p:spPr bwMode="auto">
          <a:xfrm>
            <a:off x="125730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13338" name="Text Box 26"/>
          <p:cNvSpPr txBox="1">
            <a:spLocks noChangeArrowheads="1"/>
          </p:cNvSpPr>
          <p:nvPr/>
        </p:nvSpPr>
        <p:spPr bwMode="auto">
          <a:xfrm>
            <a:off x="176022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13339" name="Text Box 27"/>
          <p:cNvSpPr txBox="1">
            <a:spLocks noChangeArrowheads="1"/>
          </p:cNvSpPr>
          <p:nvPr/>
        </p:nvSpPr>
        <p:spPr bwMode="auto">
          <a:xfrm>
            <a:off x="201168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13340" name="Text Box 28"/>
          <p:cNvSpPr txBox="1">
            <a:spLocks noChangeArrowheads="1"/>
          </p:cNvSpPr>
          <p:nvPr/>
        </p:nvSpPr>
        <p:spPr bwMode="auto">
          <a:xfrm>
            <a:off x="251460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13341" name="Text Box 29"/>
          <p:cNvSpPr txBox="1">
            <a:spLocks noChangeArrowheads="1"/>
          </p:cNvSpPr>
          <p:nvPr/>
        </p:nvSpPr>
        <p:spPr bwMode="auto">
          <a:xfrm>
            <a:off x="276606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13342" name="Text Box 30"/>
          <p:cNvSpPr txBox="1">
            <a:spLocks noChangeArrowheads="1"/>
          </p:cNvSpPr>
          <p:nvPr/>
        </p:nvSpPr>
        <p:spPr bwMode="auto">
          <a:xfrm>
            <a:off x="326898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13343" name="Freeform 31"/>
          <p:cNvSpPr>
            <a:spLocks/>
          </p:cNvSpPr>
          <p:nvPr/>
        </p:nvSpPr>
        <p:spPr bwMode="auto">
          <a:xfrm>
            <a:off x="838200" y="4145280"/>
            <a:ext cx="159258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13344" name="Freeform 32"/>
          <p:cNvSpPr>
            <a:spLocks/>
          </p:cNvSpPr>
          <p:nvPr/>
        </p:nvSpPr>
        <p:spPr bwMode="auto">
          <a:xfrm>
            <a:off x="1676400" y="4145280"/>
            <a:ext cx="150876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13345" name="Text Box 33"/>
          <p:cNvSpPr txBox="1">
            <a:spLocks noChangeArrowheads="1"/>
          </p:cNvSpPr>
          <p:nvPr/>
        </p:nvSpPr>
        <p:spPr bwMode="auto">
          <a:xfrm>
            <a:off x="2011680" y="25044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“nature”</a:t>
            </a:r>
          </a:p>
        </p:txBody>
      </p:sp>
      <p:sp>
        <p:nvSpPr>
          <p:cNvPr id="13346" name="Text Box 34"/>
          <p:cNvSpPr txBox="1">
            <a:spLocks noChangeArrowheads="1"/>
          </p:cNvSpPr>
          <p:nvPr/>
        </p:nvSpPr>
        <p:spPr bwMode="auto">
          <a:xfrm>
            <a:off x="259842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13347" name="Text Box 35"/>
          <p:cNvSpPr txBox="1">
            <a:spLocks noChangeArrowheads="1"/>
          </p:cNvSpPr>
          <p:nvPr/>
        </p:nvSpPr>
        <p:spPr bwMode="auto">
          <a:xfrm>
            <a:off x="58674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13348" name="Text Box 36"/>
          <p:cNvSpPr txBox="1">
            <a:spLocks noChangeArrowheads="1"/>
          </p:cNvSpPr>
          <p:nvPr/>
        </p:nvSpPr>
        <p:spPr bwMode="auto">
          <a:xfrm>
            <a:off x="0" y="42316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13349" name="Text Box 37"/>
          <p:cNvSpPr txBox="1">
            <a:spLocks noChangeArrowheads="1"/>
          </p:cNvSpPr>
          <p:nvPr/>
        </p:nvSpPr>
        <p:spPr bwMode="auto">
          <a:xfrm>
            <a:off x="3185160" y="41452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13350" name="Text Box 38"/>
          <p:cNvSpPr txBox="1">
            <a:spLocks noChangeArrowheads="1"/>
          </p:cNvSpPr>
          <p:nvPr/>
        </p:nvSpPr>
        <p:spPr bwMode="auto">
          <a:xfrm>
            <a:off x="41910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13351" name="Text Box 39"/>
          <p:cNvSpPr txBox="1">
            <a:spLocks noChangeArrowheads="1"/>
          </p:cNvSpPr>
          <p:nvPr/>
        </p:nvSpPr>
        <p:spPr bwMode="auto">
          <a:xfrm>
            <a:off x="9220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2" name="Text Box 40"/>
          <p:cNvSpPr txBox="1">
            <a:spLocks noChangeArrowheads="1"/>
          </p:cNvSpPr>
          <p:nvPr/>
        </p:nvSpPr>
        <p:spPr bwMode="auto">
          <a:xfrm>
            <a:off x="13411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3" name="Text Box 41"/>
          <p:cNvSpPr txBox="1">
            <a:spLocks noChangeArrowheads="1"/>
          </p:cNvSpPr>
          <p:nvPr/>
        </p:nvSpPr>
        <p:spPr bwMode="auto">
          <a:xfrm>
            <a:off x="17602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4" name="Text Box 42"/>
          <p:cNvSpPr txBox="1">
            <a:spLocks noChangeArrowheads="1"/>
          </p:cNvSpPr>
          <p:nvPr/>
        </p:nvSpPr>
        <p:spPr bwMode="auto">
          <a:xfrm>
            <a:off x="2011680" y="52679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13355" name="Text Box 43"/>
          <p:cNvSpPr txBox="1">
            <a:spLocks noChangeArrowheads="1"/>
          </p:cNvSpPr>
          <p:nvPr/>
        </p:nvSpPr>
        <p:spPr bwMode="auto">
          <a:xfrm>
            <a:off x="2766060" y="52679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6" name="Text Box 44"/>
          <p:cNvSpPr txBox="1">
            <a:spLocks noChangeArrowheads="1"/>
          </p:cNvSpPr>
          <p:nvPr/>
        </p:nvSpPr>
        <p:spPr bwMode="auto">
          <a:xfrm>
            <a:off x="251460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7" name="Text Box 45"/>
          <p:cNvSpPr txBox="1">
            <a:spLocks noChangeArrowheads="1"/>
          </p:cNvSpPr>
          <p:nvPr/>
        </p:nvSpPr>
        <p:spPr bwMode="auto">
          <a:xfrm>
            <a:off x="326898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graphicFrame>
        <p:nvGraphicFramePr>
          <p:cNvPr id="330798" name="Group 46"/>
          <p:cNvGraphicFramePr>
            <a:graphicFrameLocks noGrp="1"/>
          </p:cNvGraphicFramePr>
          <p:nvPr/>
        </p:nvGraphicFramePr>
        <p:xfrm>
          <a:off x="5008245" y="3368040"/>
          <a:ext cx="4966334" cy="1796288"/>
        </p:xfrm>
        <a:graphic>
          <a:graphicData uri="http://schemas.openxmlformats.org/drawingml/2006/table">
            <a:tbl>
              <a:tblPr/>
              <a:tblGrid>
                <a:gridCol w="1241584"/>
                <a:gridCol w="1241583"/>
                <a:gridCol w="1241584"/>
                <a:gridCol w="1241583"/>
              </a:tblGrid>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1.5, -1.5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3385" name="Text Box 73"/>
          <p:cNvSpPr txBox="1">
            <a:spLocks noChangeArrowheads="1"/>
          </p:cNvSpPr>
          <p:nvPr/>
        </p:nvSpPr>
        <p:spPr bwMode="auto">
          <a:xfrm>
            <a:off x="5364480" y="2932642"/>
            <a:ext cx="51353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cc</a:t>
            </a:r>
          </a:p>
        </p:txBody>
      </p:sp>
      <p:sp>
        <p:nvSpPr>
          <p:cNvPr id="13386" name="Text Box 74"/>
          <p:cNvSpPr txBox="1">
            <a:spLocks noChangeArrowheads="1"/>
          </p:cNvSpPr>
          <p:nvPr/>
        </p:nvSpPr>
        <p:spPr bwMode="auto">
          <a:xfrm>
            <a:off x="6642735" y="29326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cf</a:t>
            </a:r>
          </a:p>
        </p:txBody>
      </p:sp>
      <p:sp>
        <p:nvSpPr>
          <p:cNvPr id="13387" name="Text Box 75"/>
          <p:cNvSpPr txBox="1">
            <a:spLocks noChangeArrowheads="1"/>
          </p:cNvSpPr>
          <p:nvPr/>
        </p:nvSpPr>
        <p:spPr bwMode="auto">
          <a:xfrm>
            <a:off x="7879080" y="29326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fc</a:t>
            </a:r>
          </a:p>
        </p:txBody>
      </p:sp>
      <p:sp>
        <p:nvSpPr>
          <p:cNvPr id="13388" name="Text Box 76"/>
          <p:cNvSpPr txBox="1">
            <a:spLocks noChangeArrowheads="1"/>
          </p:cNvSpPr>
          <p:nvPr/>
        </p:nvSpPr>
        <p:spPr bwMode="auto">
          <a:xfrm>
            <a:off x="9136380" y="2932642"/>
            <a:ext cx="37009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ff</a:t>
            </a:r>
          </a:p>
        </p:txBody>
      </p:sp>
      <p:sp>
        <p:nvSpPr>
          <p:cNvPr id="13389" name="Text Box 77"/>
          <p:cNvSpPr txBox="1">
            <a:spLocks noChangeArrowheads="1"/>
          </p:cNvSpPr>
          <p:nvPr/>
        </p:nvSpPr>
        <p:spPr bwMode="auto">
          <a:xfrm>
            <a:off x="4580415" y="3368040"/>
            <a:ext cx="410938"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rr</a:t>
            </a:r>
          </a:p>
        </p:txBody>
      </p:sp>
      <p:sp>
        <p:nvSpPr>
          <p:cNvPr id="13390" name="Text Box 78"/>
          <p:cNvSpPr txBox="1">
            <a:spLocks noChangeArrowheads="1"/>
          </p:cNvSpPr>
          <p:nvPr/>
        </p:nvSpPr>
        <p:spPr bwMode="auto">
          <a:xfrm>
            <a:off x="4559460" y="4231640"/>
            <a:ext cx="46223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cr</a:t>
            </a:r>
          </a:p>
        </p:txBody>
      </p:sp>
      <p:sp>
        <p:nvSpPr>
          <p:cNvPr id="13391" name="Text Box 79"/>
          <p:cNvSpPr txBox="1">
            <a:spLocks noChangeArrowheads="1"/>
          </p:cNvSpPr>
          <p:nvPr/>
        </p:nvSpPr>
        <p:spPr bwMode="auto">
          <a:xfrm>
            <a:off x="4552475" y="4663440"/>
            <a:ext cx="51353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cc</a:t>
            </a:r>
          </a:p>
        </p:txBody>
      </p:sp>
      <p:sp>
        <p:nvSpPr>
          <p:cNvPr id="13392" name="Text Box 80"/>
          <p:cNvSpPr txBox="1">
            <a:spLocks noChangeArrowheads="1"/>
          </p:cNvSpPr>
          <p:nvPr/>
        </p:nvSpPr>
        <p:spPr bwMode="auto">
          <a:xfrm>
            <a:off x="4559460" y="3799840"/>
            <a:ext cx="46223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rc</a:t>
            </a:r>
          </a:p>
        </p:txBody>
      </p:sp>
      <p:sp>
        <p:nvSpPr>
          <p:cNvPr id="330833" name="Line 81"/>
          <p:cNvSpPr>
            <a:spLocks noChangeShapeType="1"/>
          </p:cNvSpPr>
          <p:nvPr/>
        </p:nvSpPr>
        <p:spPr bwMode="auto">
          <a:xfrm>
            <a:off x="8717280" y="3368040"/>
            <a:ext cx="125730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4" name="Line 82"/>
          <p:cNvSpPr>
            <a:spLocks noChangeShapeType="1"/>
          </p:cNvSpPr>
          <p:nvPr/>
        </p:nvSpPr>
        <p:spPr bwMode="auto">
          <a:xfrm flipH="1">
            <a:off x="8801100" y="3368040"/>
            <a:ext cx="117348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5" name="Line 83"/>
          <p:cNvSpPr>
            <a:spLocks noChangeShapeType="1"/>
          </p:cNvSpPr>
          <p:nvPr/>
        </p:nvSpPr>
        <p:spPr bwMode="auto">
          <a:xfrm>
            <a:off x="6202680" y="3368040"/>
            <a:ext cx="125730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6" name="Line 84"/>
          <p:cNvSpPr>
            <a:spLocks noChangeShapeType="1"/>
          </p:cNvSpPr>
          <p:nvPr/>
        </p:nvSpPr>
        <p:spPr bwMode="auto">
          <a:xfrm flipH="1">
            <a:off x="6286500" y="3368040"/>
            <a:ext cx="117348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7" name="Line 85"/>
          <p:cNvSpPr>
            <a:spLocks noChangeShapeType="1"/>
          </p:cNvSpPr>
          <p:nvPr/>
        </p:nvSpPr>
        <p:spPr bwMode="auto">
          <a:xfrm>
            <a:off x="5029200" y="47498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8" name="Line 86"/>
          <p:cNvSpPr>
            <a:spLocks noChangeShapeType="1"/>
          </p:cNvSpPr>
          <p:nvPr/>
        </p:nvSpPr>
        <p:spPr bwMode="auto">
          <a:xfrm flipH="1">
            <a:off x="5029200" y="47498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9" name="Line 87"/>
          <p:cNvSpPr>
            <a:spLocks noChangeShapeType="1"/>
          </p:cNvSpPr>
          <p:nvPr/>
        </p:nvSpPr>
        <p:spPr bwMode="auto">
          <a:xfrm>
            <a:off x="5029200" y="43180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40" name="Line 88"/>
          <p:cNvSpPr>
            <a:spLocks noChangeShapeType="1"/>
          </p:cNvSpPr>
          <p:nvPr/>
        </p:nvSpPr>
        <p:spPr bwMode="auto">
          <a:xfrm flipH="1">
            <a:off x="5029200" y="43180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08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08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08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08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08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08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833" grpId="0" animBg="1"/>
      <p:bldP spid="330834" grpId="0" animBg="1"/>
      <p:bldP spid="330835" grpId="0" animBg="1"/>
      <p:bldP spid="330836" grpId="0" animBg="1"/>
      <p:bldP spid="330837" grpId="0" animBg="1"/>
      <p:bldP spid="330838" grpId="0" animBg="1"/>
      <p:bldP spid="330839" grpId="0" animBg="1"/>
      <p:bldP spid="3308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19100" y="0"/>
            <a:ext cx="9052560" cy="863600"/>
          </a:xfrm>
        </p:spPr>
        <p:txBody>
          <a:bodyPr/>
          <a:lstStyle/>
          <a:p>
            <a:pPr eaLnBrk="1" hangingPunct="1"/>
            <a:r>
              <a:rPr lang="en-US" smtClean="0"/>
              <a:t>Mixed strategies</a:t>
            </a:r>
          </a:p>
        </p:txBody>
      </p:sp>
      <p:sp>
        <p:nvSpPr>
          <p:cNvPr id="11267" name="Rectangle 3"/>
          <p:cNvSpPr>
            <a:spLocks noGrp="1" noChangeArrowheads="1"/>
          </p:cNvSpPr>
          <p:nvPr>
            <p:ph type="body" idx="1"/>
          </p:nvPr>
        </p:nvSpPr>
        <p:spPr>
          <a:xfrm>
            <a:off x="0" y="1036320"/>
            <a:ext cx="10058400" cy="2936240"/>
          </a:xfrm>
        </p:spPr>
        <p:txBody>
          <a:bodyPr/>
          <a:lstStyle/>
          <a:p>
            <a:pPr eaLnBrk="1" hangingPunct="1"/>
            <a:r>
              <a:rPr lang="en-US" smtClean="0">
                <a:solidFill>
                  <a:srgbClr val="008000"/>
                </a:solidFill>
              </a:rPr>
              <a:t>Mixed strategy</a:t>
            </a:r>
            <a:r>
              <a:rPr lang="en-US" smtClean="0"/>
              <a:t> for player i = </a:t>
            </a:r>
            <a:r>
              <a:rPr lang="en-US" smtClean="0">
                <a:solidFill>
                  <a:schemeClr val="accent2"/>
                </a:solidFill>
              </a:rPr>
              <a:t>probability distribution</a:t>
            </a:r>
            <a:r>
              <a:rPr lang="en-US" smtClean="0"/>
              <a:t> over player i’s (pure) strategies</a:t>
            </a:r>
          </a:p>
          <a:p>
            <a:pPr eaLnBrk="1" hangingPunct="1"/>
            <a:r>
              <a:rPr lang="en-US" smtClean="0"/>
              <a:t>E.g.,1/3        , 1/3       , 1/3</a:t>
            </a:r>
          </a:p>
          <a:p>
            <a:pPr eaLnBrk="1" hangingPunct="1"/>
            <a:r>
              <a:rPr lang="en-US" smtClean="0"/>
              <a:t>Example of dominance by a mixed strategy:</a:t>
            </a:r>
          </a:p>
        </p:txBody>
      </p:sp>
      <p:graphicFrame>
        <p:nvGraphicFramePr>
          <p:cNvPr id="292868" name="Group 4"/>
          <p:cNvGraphicFramePr>
            <a:graphicFrameLocks noGrp="1"/>
          </p:cNvGraphicFramePr>
          <p:nvPr/>
        </p:nvGraphicFramePr>
        <p:xfrm>
          <a:off x="2626361" y="4096703"/>
          <a:ext cx="3099594" cy="3157540"/>
        </p:xfrm>
        <a:graphic>
          <a:graphicData uri="http://schemas.openxmlformats.org/drawingml/2006/table">
            <a:tbl>
              <a:tblPr/>
              <a:tblGrid>
                <a:gridCol w="1487805"/>
                <a:gridCol w="1611789"/>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3, 0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3, 0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282" name="Picture 18" descr="MCj04081500000[1]"/>
          <p:cNvPicPr>
            <a:picLocks noChangeAspect="1" noChangeArrowheads="1"/>
          </p:cNvPicPr>
          <p:nvPr/>
        </p:nvPicPr>
        <p:blipFill>
          <a:blip r:embed="rId2" cstate="print"/>
          <a:srcRect/>
          <a:stretch>
            <a:fillRect/>
          </a:stretch>
        </p:blipFill>
        <p:spPr bwMode="auto">
          <a:xfrm>
            <a:off x="2133600" y="2511320"/>
            <a:ext cx="850423" cy="609917"/>
          </a:xfrm>
          <a:prstGeom prst="rect">
            <a:avLst/>
          </a:prstGeom>
          <a:noFill/>
          <a:ln w="9525">
            <a:noFill/>
            <a:miter lim="800000"/>
            <a:headEnd/>
            <a:tailEnd/>
          </a:ln>
        </p:spPr>
      </p:pic>
      <p:sp>
        <p:nvSpPr>
          <p:cNvPr id="292883" name="Document"/>
          <p:cNvSpPr>
            <a:spLocks noEditPoints="1" noChangeArrowheads="1"/>
          </p:cNvSpPr>
          <p:nvPr/>
        </p:nvSpPr>
        <p:spPr bwMode="auto">
          <a:xfrm>
            <a:off x="4157503" y="2511320"/>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11284" name="Picture 20" descr="MCj02344460000[1]"/>
          <p:cNvPicPr>
            <a:picLocks noChangeAspect="1" noChangeArrowheads="1"/>
          </p:cNvPicPr>
          <p:nvPr/>
        </p:nvPicPr>
        <p:blipFill>
          <a:blip r:embed="rId3" cstate="print"/>
          <a:srcRect/>
          <a:stretch>
            <a:fillRect/>
          </a:stretch>
        </p:blipFill>
        <p:spPr bwMode="auto">
          <a:xfrm>
            <a:off x="5750083" y="2424960"/>
            <a:ext cx="1154272" cy="775440"/>
          </a:xfrm>
          <a:prstGeom prst="rect">
            <a:avLst/>
          </a:prstGeom>
          <a:noFill/>
          <a:ln w="9525">
            <a:noFill/>
            <a:miter lim="800000"/>
            <a:headEnd/>
            <a:tailEnd/>
          </a:ln>
        </p:spPr>
      </p:pic>
      <p:sp>
        <p:nvSpPr>
          <p:cNvPr id="11285" name="Text Box 21"/>
          <p:cNvSpPr txBox="1">
            <a:spLocks noChangeArrowheads="1"/>
          </p:cNvSpPr>
          <p:nvPr/>
        </p:nvSpPr>
        <p:spPr bwMode="auto">
          <a:xfrm>
            <a:off x="1788160" y="4285616"/>
            <a:ext cx="713906" cy="579931"/>
          </a:xfrm>
          <a:prstGeom prst="rect">
            <a:avLst/>
          </a:prstGeom>
          <a:noFill/>
          <a:ln w="38100" algn="ctr">
            <a:noFill/>
            <a:miter lim="800000"/>
            <a:headEnd/>
            <a:tailEnd type="none" w="lg" len="lg"/>
          </a:ln>
        </p:spPr>
        <p:txBody>
          <a:bodyPr wrap="none" lIns="101882" tIns="50941" rIns="101882" bIns="50941">
            <a:spAutoFit/>
          </a:bodyPr>
          <a:lstStyle/>
          <a:p>
            <a:r>
              <a:rPr lang="en-US" sz="3100" dirty="0">
                <a:solidFill>
                  <a:schemeClr val="tx1"/>
                </a:solidFill>
              </a:rPr>
              <a:t>1/2</a:t>
            </a:r>
          </a:p>
        </p:txBody>
      </p:sp>
      <p:sp>
        <p:nvSpPr>
          <p:cNvPr id="11286" name="Text Box 22"/>
          <p:cNvSpPr txBox="1">
            <a:spLocks noChangeArrowheads="1"/>
          </p:cNvSpPr>
          <p:nvPr/>
        </p:nvSpPr>
        <p:spPr bwMode="auto">
          <a:xfrm>
            <a:off x="1788160" y="5408296"/>
            <a:ext cx="713906" cy="579931"/>
          </a:xfrm>
          <a:prstGeom prst="rect">
            <a:avLst/>
          </a:prstGeom>
          <a:noFill/>
          <a:ln w="38100" algn="ctr">
            <a:noFill/>
            <a:miter lim="800000"/>
            <a:headEnd/>
            <a:tailEnd type="none" w="lg" len="lg"/>
          </a:ln>
        </p:spPr>
        <p:txBody>
          <a:bodyPr wrap="none" lIns="101882" tIns="50941" rIns="101882" bIns="50941">
            <a:spAutoFit/>
          </a:bodyPr>
          <a:lstStyle/>
          <a:p>
            <a:r>
              <a:rPr lang="en-US" sz="3100" dirty="0">
                <a:solidFill>
                  <a:schemeClr val="tx1"/>
                </a:solidFill>
              </a:rPr>
              <a:t>1/2</a:t>
            </a:r>
          </a:p>
        </p:txBody>
      </p:sp>
      <p:sp>
        <p:nvSpPr>
          <p:cNvPr id="11287" name="Freeform 23"/>
          <p:cNvSpPr>
            <a:spLocks/>
          </p:cNvSpPr>
          <p:nvPr/>
        </p:nvSpPr>
        <p:spPr bwMode="auto">
          <a:xfrm>
            <a:off x="838200" y="5046663"/>
            <a:ext cx="1536700" cy="1655233"/>
          </a:xfrm>
          <a:custGeom>
            <a:avLst/>
            <a:gdLst>
              <a:gd name="T0" fmla="*/ 2147483647 w 880"/>
              <a:gd name="T1" fmla="*/ 0 h 920"/>
              <a:gd name="T2" fmla="*/ 2147483647 w 880"/>
              <a:gd name="T3" fmla="*/ 2147483647 h 920"/>
              <a:gd name="T4" fmla="*/ 2147483647 w 880"/>
              <a:gd name="T5" fmla="*/ 2147483647 h 920"/>
              <a:gd name="T6" fmla="*/ 2147483647 w 880"/>
              <a:gd name="T7" fmla="*/ 2147483647 h 920"/>
              <a:gd name="T8" fmla="*/ 0 60000 65536"/>
              <a:gd name="T9" fmla="*/ 0 60000 65536"/>
              <a:gd name="T10" fmla="*/ 0 60000 65536"/>
              <a:gd name="T11" fmla="*/ 0 60000 65536"/>
              <a:gd name="T12" fmla="*/ 0 w 880"/>
              <a:gd name="T13" fmla="*/ 0 h 920"/>
              <a:gd name="T14" fmla="*/ 880 w 880"/>
              <a:gd name="T15" fmla="*/ 920 h 920"/>
            </a:gdLst>
            <a:ahLst/>
            <a:cxnLst>
              <a:cxn ang="T8">
                <a:pos x="T0" y="T1"/>
              </a:cxn>
              <a:cxn ang="T9">
                <a:pos x="T2" y="T3"/>
              </a:cxn>
              <a:cxn ang="T10">
                <a:pos x="T4" y="T5"/>
              </a:cxn>
              <a:cxn ang="T11">
                <a:pos x="T6" y="T7"/>
              </a:cxn>
            </a:cxnLst>
            <a:rect l="T12" t="T13" r="T14" b="T15"/>
            <a:pathLst>
              <a:path w="880" h="920">
                <a:moveTo>
                  <a:pt x="448" y="0"/>
                </a:moveTo>
                <a:cubicBezTo>
                  <a:pt x="240" y="76"/>
                  <a:pt x="32" y="152"/>
                  <a:pt x="16" y="288"/>
                </a:cubicBezTo>
                <a:cubicBezTo>
                  <a:pt x="0" y="424"/>
                  <a:pt x="208" y="712"/>
                  <a:pt x="352" y="816"/>
                </a:cubicBezTo>
                <a:cubicBezTo>
                  <a:pt x="496" y="920"/>
                  <a:pt x="688" y="916"/>
                  <a:pt x="880" y="912"/>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solidFill>
                <a:schemeClr val="tx1"/>
              </a:solidFill>
            </a:endParaRPr>
          </a:p>
        </p:txBody>
      </p:sp>
      <p:sp>
        <p:nvSpPr>
          <p:cNvPr id="11288" name="AutoShape 24"/>
          <p:cNvSpPr>
            <a:spLocks/>
          </p:cNvSpPr>
          <p:nvPr/>
        </p:nvSpPr>
        <p:spPr bwMode="auto">
          <a:xfrm>
            <a:off x="1676400" y="4442142"/>
            <a:ext cx="195580" cy="1425257"/>
          </a:xfrm>
          <a:prstGeom prst="leftBrace">
            <a:avLst>
              <a:gd name="adj1" fmla="val 41667"/>
              <a:gd name="adj2" fmla="val 50000"/>
            </a:avLst>
          </a:prstGeom>
          <a:noFill/>
          <a:ln w="38100">
            <a:solidFill>
              <a:schemeClr val="accent2"/>
            </a:solidFill>
            <a:round/>
            <a:headEnd/>
            <a:tailEnd type="none" w="lg" len="lg"/>
          </a:ln>
        </p:spPr>
        <p:txBody>
          <a:bodyPr wrap="none" lIns="101882" tIns="50941" rIns="101882" bIns="50941" anchor="ctr"/>
          <a:lstStyle/>
          <a:p>
            <a:endParaRPr lang="en-US">
              <a:solidFill>
                <a:schemeClr val="tx1"/>
              </a:solidFill>
            </a:endParaRPr>
          </a:p>
        </p:txBody>
      </p:sp>
      <p:sp>
        <p:nvSpPr>
          <p:cNvPr id="11289" name="Rectangle 25"/>
          <p:cNvSpPr>
            <a:spLocks noChangeArrowheads="1"/>
          </p:cNvSpPr>
          <p:nvPr/>
        </p:nvSpPr>
        <p:spPr bwMode="auto">
          <a:xfrm>
            <a:off x="6789420" y="5008880"/>
            <a:ext cx="2933700" cy="2180369"/>
          </a:xfrm>
          <a:prstGeom prst="rect">
            <a:avLst/>
          </a:prstGeom>
          <a:noFill/>
          <a:ln w="38100" algn="ctr">
            <a:noFill/>
            <a:miter lim="800000"/>
            <a:headEnd/>
            <a:tailEnd/>
          </a:ln>
        </p:spPr>
        <p:txBody>
          <a:bodyPr lIns="101882" tIns="50941" rIns="101882" bIns="50941">
            <a:spAutoFit/>
          </a:bodyPr>
          <a:lstStyle/>
          <a:p>
            <a:r>
              <a:rPr lang="en-US" sz="2700" dirty="0"/>
              <a:t>Usage: </a:t>
            </a:r>
          </a:p>
          <a:p>
            <a:r>
              <a:rPr lang="el-GR" sz="2700" dirty="0"/>
              <a:t>σ</a:t>
            </a:r>
            <a:r>
              <a:rPr lang="en-US" sz="2700" baseline="-25000" dirty="0"/>
              <a:t>i</a:t>
            </a:r>
            <a:r>
              <a:rPr lang="en-US" sz="2700" dirty="0"/>
              <a:t> denotes a mixed strategy, </a:t>
            </a:r>
          </a:p>
          <a:p>
            <a:r>
              <a:rPr lang="en-US" sz="2700" dirty="0" err="1"/>
              <a:t>s</a:t>
            </a:r>
            <a:r>
              <a:rPr lang="en-US" sz="2700" baseline="-25000" dirty="0" err="1"/>
              <a:t>i</a:t>
            </a:r>
            <a:r>
              <a:rPr lang="en-US" sz="2700" baseline="-25000" dirty="0"/>
              <a:t> </a:t>
            </a:r>
            <a:r>
              <a:rPr lang="en-US" sz="2700" dirty="0"/>
              <a:t>denotes a pure strategy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 y="266277"/>
            <a:ext cx="9791224" cy="777240"/>
          </a:xfrm>
        </p:spPr>
        <p:txBody>
          <a:bodyPr/>
          <a:lstStyle/>
          <a:p>
            <a:pPr eaLnBrk="1" hangingPunct="1"/>
            <a:r>
              <a:rPr lang="en-US" sz="3600" dirty="0" smtClean="0"/>
              <a:t>Checking for dominance by mixed strategies </a:t>
            </a:r>
            <a:endParaRPr lang="en-US" sz="3600" dirty="0" smtClean="0">
              <a:solidFill>
                <a:srgbClr val="CCECFF"/>
              </a:solidFill>
            </a:endParaRPr>
          </a:p>
        </p:txBody>
      </p:sp>
      <p:sp>
        <p:nvSpPr>
          <p:cNvPr id="293891" name="Rectangle 3"/>
          <p:cNvSpPr>
            <a:spLocks noGrp="1" noChangeArrowheads="1"/>
          </p:cNvSpPr>
          <p:nvPr>
            <p:ph type="body" idx="1"/>
          </p:nvPr>
        </p:nvSpPr>
        <p:spPr>
          <a:xfrm>
            <a:off x="422593" y="1203643"/>
            <a:ext cx="9635808" cy="6568757"/>
          </a:xfrm>
        </p:spPr>
        <p:txBody>
          <a:bodyPr/>
          <a:lstStyle/>
          <a:p>
            <a:pPr eaLnBrk="1" hangingPunct="1">
              <a:lnSpc>
                <a:spcPct val="90000"/>
              </a:lnSpc>
            </a:pPr>
            <a:r>
              <a:rPr lang="en-US" sz="3100" dirty="0" smtClean="0"/>
              <a:t>Linear program for checking whether strategy</a:t>
            </a:r>
            <a:r>
              <a:rPr lang="en-US" sz="3100" dirty="0" smtClean="0">
                <a:solidFill>
                  <a:srgbClr val="FFFF00"/>
                </a:solidFill>
              </a:rPr>
              <a:t> </a:t>
            </a:r>
            <a:r>
              <a:rPr lang="en-US" sz="3100" dirty="0" err="1" smtClean="0"/>
              <a:t>s</a:t>
            </a:r>
            <a:r>
              <a:rPr lang="en-US" sz="3100" baseline="-25000" dirty="0" err="1" smtClean="0"/>
              <a:t>i</a:t>
            </a:r>
            <a:r>
              <a:rPr lang="en-US" sz="3100" dirty="0" smtClean="0"/>
              <a:t>*</a:t>
            </a:r>
            <a:r>
              <a:rPr lang="en-US" sz="3100" dirty="0" smtClean="0">
                <a:solidFill>
                  <a:srgbClr val="FFFF00"/>
                </a:solidFill>
              </a:rPr>
              <a:t> </a:t>
            </a:r>
            <a:r>
              <a:rPr lang="en-US" sz="3100" dirty="0" smtClean="0"/>
              <a:t>is </a:t>
            </a:r>
            <a:r>
              <a:rPr lang="en-US" sz="3100" dirty="0" smtClean="0">
                <a:solidFill>
                  <a:schemeClr val="accent2"/>
                </a:solidFill>
              </a:rPr>
              <a:t>strictly</a:t>
            </a:r>
            <a:r>
              <a:rPr lang="en-US" sz="3100" dirty="0" smtClean="0"/>
              <a:t> dominated by a mixed strategy:</a:t>
            </a:r>
          </a:p>
          <a:p>
            <a:pPr eaLnBrk="1" hangingPunct="1">
              <a:lnSpc>
                <a:spcPct val="90000"/>
              </a:lnSpc>
            </a:pPr>
            <a:r>
              <a:rPr lang="en-US" sz="3100" dirty="0" smtClean="0"/>
              <a:t>maximize </a:t>
            </a:r>
            <a:r>
              <a:rPr lang="el-GR" sz="3100" dirty="0" smtClean="0">
                <a:latin typeface="Times New Roman" pitchFamily="18" charset="0"/>
                <a:cs typeface="Times New Roman" pitchFamily="18" charset="0"/>
              </a:rPr>
              <a:t>ε</a:t>
            </a:r>
            <a:endParaRPr lang="el-GR" sz="3100" b="1" baseline="-25000" dirty="0" smtClean="0">
              <a:latin typeface="Times New Roman" pitchFamily="18" charset="0"/>
              <a:cs typeface="Times New Roman" pitchFamily="18" charset="0"/>
            </a:endParaRPr>
          </a:p>
          <a:p>
            <a:pPr eaLnBrk="1" hangingPunct="1">
              <a:lnSpc>
                <a:spcPct val="90000"/>
              </a:lnSpc>
            </a:pPr>
            <a:r>
              <a:rPr lang="en-US" sz="3100" dirty="0" smtClean="0"/>
              <a:t>such that: </a:t>
            </a:r>
          </a:p>
          <a:p>
            <a:pPr lvl="1" eaLnBrk="1" hangingPunct="1">
              <a:lnSpc>
                <a:spcPct val="90000"/>
              </a:lnSpc>
            </a:pPr>
            <a:r>
              <a:rPr lang="en-US" sz="2700" dirty="0" smtClean="0"/>
              <a:t>for any s</a:t>
            </a:r>
            <a:r>
              <a:rPr lang="en-US" sz="2700" baseline="-25000" dirty="0" smtClean="0"/>
              <a:t>-i</a:t>
            </a:r>
            <a:r>
              <a:rPr lang="en-US" sz="2700" dirty="0" smtClean="0"/>
              <a:t>, </a:t>
            </a:r>
            <a:r>
              <a:rPr lang="el-GR" sz="2700" dirty="0" smtClean="0">
                <a:cs typeface="Times New Roman" pitchFamily="18" charset="0"/>
              </a:rPr>
              <a:t>Σ</a:t>
            </a:r>
            <a:r>
              <a:rPr lang="en-US" sz="2700" baseline="-25000" dirty="0" err="1" smtClean="0">
                <a:cs typeface="Times New Roman" pitchFamily="18" charset="0"/>
              </a:rPr>
              <a:t>s</a:t>
            </a:r>
            <a:r>
              <a:rPr lang="en-US" sz="2700" baseline="-45000" dirty="0" err="1" smtClean="0"/>
              <a:t>i</a:t>
            </a:r>
            <a:r>
              <a:rPr lang="en-US" sz="2700" b="1" dirty="0" smtClean="0">
                <a:cs typeface="Times New Roman" pitchFamily="18" charset="0"/>
              </a:rPr>
              <a:t> p</a:t>
            </a:r>
            <a:r>
              <a:rPr lang="en-US" sz="2700" b="1" baseline="-25000" dirty="0" smtClean="0">
                <a:cs typeface="Times New Roman" pitchFamily="18" charset="0"/>
              </a:rPr>
              <a:t>s</a:t>
            </a:r>
            <a:r>
              <a:rPr lang="en-US" sz="2700" baseline="-45000" dirty="0" smtClean="0"/>
              <a:t>i</a:t>
            </a:r>
            <a:r>
              <a:rPr lang="en-US" sz="2700" b="1" baseline="-25000" dirty="0" smtClean="0">
                <a:cs typeface="Times New Roman" pitchFamily="18" charset="0"/>
              </a:rPr>
              <a:t> </a:t>
            </a:r>
            <a:r>
              <a:rPr lang="en-US" sz="2700" dirty="0" err="1" smtClean="0">
                <a:cs typeface="Times New Roman" pitchFamily="18" charset="0"/>
              </a:rPr>
              <a:t>u</a:t>
            </a:r>
            <a:r>
              <a:rPr lang="en-US" sz="2700" baseline="-25000" dirty="0" err="1" smtClean="0"/>
              <a:t>i</a:t>
            </a:r>
            <a:r>
              <a:rPr lang="en-US" sz="2700" dirty="0" smtClean="0">
                <a:cs typeface="Times New Roman" pitchFamily="18" charset="0"/>
              </a:rPr>
              <a:t>(</a:t>
            </a:r>
            <a:r>
              <a:rPr lang="en-US" sz="2700" dirty="0" err="1" smtClean="0">
                <a:cs typeface="Times New Roman" pitchFamily="18" charset="0"/>
              </a:rPr>
              <a:t>s</a:t>
            </a:r>
            <a:r>
              <a:rPr lang="en-US" sz="2700" baseline="-25000" dirty="0" err="1" smtClean="0"/>
              <a:t>i</a:t>
            </a:r>
            <a:r>
              <a:rPr lang="en-US" sz="2700" dirty="0" smtClean="0">
                <a:cs typeface="Times New Roman" pitchFamily="18" charset="0"/>
              </a:rPr>
              <a:t>, </a:t>
            </a:r>
            <a:r>
              <a:rPr lang="en-US" sz="2700" dirty="0" smtClean="0"/>
              <a:t>s</a:t>
            </a:r>
            <a:r>
              <a:rPr lang="en-US" sz="2700" baseline="-25000" dirty="0" smtClean="0"/>
              <a:t>-i</a:t>
            </a:r>
            <a:r>
              <a:rPr lang="en-US" sz="2700" dirty="0" smtClean="0">
                <a:cs typeface="Times New Roman" pitchFamily="18" charset="0"/>
              </a:rPr>
              <a:t>) ≥ </a:t>
            </a:r>
            <a:r>
              <a:rPr lang="en-US" sz="2700" dirty="0" err="1" smtClean="0">
                <a:cs typeface="Times New Roman" pitchFamily="18" charset="0"/>
              </a:rPr>
              <a:t>u</a:t>
            </a:r>
            <a:r>
              <a:rPr lang="en-US" sz="2700" baseline="-25000" dirty="0" err="1" smtClean="0"/>
              <a:t>i</a:t>
            </a:r>
            <a:r>
              <a:rPr lang="en-US" sz="2700" dirty="0" smtClean="0">
                <a:cs typeface="Times New Roman" pitchFamily="18" charset="0"/>
              </a:rPr>
              <a:t>(</a:t>
            </a:r>
            <a:r>
              <a:rPr lang="en-US" sz="2700" dirty="0" err="1" smtClean="0">
                <a:cs typeface="Times New Roman" pitchFamily="18" charset="0"/>
              </a:rPr>
              <a:t>s</a:t>
            </a:r>
            <a:r>
              <a:rPr lang="en-US" sz="2700" baseline="-25000" dirty="0" err="1" smtClean="0"/>
              <a:t>i</a:t>
            </a:r>
            <a:r>
              <a:rPr lang="en-US" sz="2700" dirty="0" smtClean="0">
                <a:cs typeface="Times New Roman" pitchFamily="18" charset="0"/>
              </a:rPr>
              <a:t>*, </a:t>
            </a:r>
            <a:r>
              <a:rPr lang="en-US" sz="2700" dirty="0" smtClean="0"/>
              <a:t>s</a:t>
            </a:r>
            <a:r>
              <a:rPr lang="en-US" sz="2700" baseline="-25000" dirty="0" smtClean="0"/>
              <a:t>-i</a:t>
            </a:r>
            <a:r>
              <a:rPr lang="en-US" sz="2700" dirty="0" smtClean="0">
                <a:cs typeface="Times New Roman" pitchFamily="18" charset="0"/>
              </a:rPr>
              <a:t>) + </a:t>
            </a:r>
            <a:r>
              <a:rPr lang="el-GR" sz="2700" dirty="0" smtClean="0">
                <a:latin typeface="Times New Roman" pitchFamily="18" charset="0"/>
                <a:cs typeface="Times New Roman" pitchFamily="18" charset="0"/>
              </a:rPr>
              <a:t>ε</a:t>
            </a:r>
            <a:endParaRPr lang="en-US" sz="2700" dirty="0" smtClean="0">
              <a:latin typeface="Times New Roman" pitchFamily="18" charset="0"/>
              <a:cs typeface="Times New Roman" pitchFamily="18" charset="0"/>
            </a:endParaRPr>
          </a:p>
          <a:p>
            <a:pPr lvl="1" eaLnBrk="1" hangingPunct="1">
              <a:lnSpc>
                <a:spcPct val="90000"/>
              </a:lnSpc>
            </a:pPr>
            <a:r>
              <a:rPr lang="el-GR" sz="2700" dirty="0" smtClean="0">
                <a:cs typeface="Times New Roman" pitchFamily="18" charset="0"/>
              </a:rPr>
              <a:t>Σ</a:t>
            </a:r>
            <a:r>
              <a:rPr lang="en-US" sz="2700" baseline="-25000" dirty="0" err="1" smtClean="0">
                <a:cs typeface="Times New Roman" pitchFamily="18" charset="0"/>
              </a:rPr>
              <a:t>s</a:t>
            </a:r>
            <a:r>
              <a:rPr lang="en-US" sz="2700" baseline="-45000" dirty="0" err="1" smtClean="0"/>
              <a:t>i</a:t>
            </a:r>
            <a:r>
              <a:rPr lang="en-US" sz="2700" b="1" dirty="0" smtClean="0">
                <a:cs typeface="Times New Roman" pitchFamily="18" charset="0"/>
              </a:rPr>
              <a:t> p</a:t>
            </a:r>
            <a:r>
              <a:rPr lang="en-US" sz="2700" b="1" baseline="-25000" dirty="0" smtClean="0">
                <a:cs typeface="Times New Roman" pitchFamily="18" charset="0"/>
              </a:rPr>
              <a:t>s</a:t>
            </a:r>
            <a:r>
              <a:rPr lang="en-US" sz="2700" baseline="-45000" dirty="0" smtClean="0"/>
              <a:t>i</a:t>
            </a:r>
            <a:r>
              <a:rPr lang="en-US" sz="2700" b="1" baseline="-25000" dirty="0" smtClean="0">
                <a:cs typeface="Times New Roman" pitchFamily="18" charset="0"/>
              </a:rPr>
              <a:t> </a:t>
            </a:r>
            <a:r>
              <a:rPr lang="en-US" sz="2700" dirty="0" smtClean="0"/>
              <a:t>= 1</a:t>
            </a:r>
            <a:endParaRPr lang="en-US" sz="2700" dirty="0" smtClean="0">
              <a:cs typeface="Times New Roman" pitchFamily="18" charset="0"/>
            </a:endParaRPr>
          </a:p>
          <a:p>
            <a:pPr eaLnBrk="1" hangingPunct="1">
              <a:lnSpc>
                <a:spcPct val="90000"/>
              </a:lnSpc>
            </a:pPr>
            <a:endParaRPr lang="en-US" sz="3100" dirty="0" smtClean="0">
              <a:cs typeface="Times New Roman" pitchFamily="18" charset="0"/>
            </a:endParaRPr>
          </a:p>
          <a:p>
            <a:pPr eaLnBrk="1" hangingPunct="1">
              <a:lnSpc>
                <a:spcPct val="90000"/>
              </a:lnSpc>
            </a:pPr>
            <a:r>
              <a:rPr lang="en-US" sz="3100" dirty="0" smtClean="0"/>
              <a:t>Linear program for checking whether strategy</a:t>
            </a:r>
            <a:r>
              <a:rPr lang="en-US" sz="3100" dirty="0" smtClean="0">
                <a:solidFill>
                  <a:srgbClr val="FFFF00"/>
                </a:solidFill>
              </a:rPr>
              <a:t> </a:t>
            </a:r>
            <a:r>
              <a:rPr lang="en-US" sz="3100" dirty="0" err="1" smtClean="0"/>
              <a:t>s</a:t>
            </a:r>
            <a:r>
              <a:rPr lang="en-US" sz="3100" baseline="-25000" dirty="0" err="1" smtClean="0"/>
              <a:t>i</a:t>
            </a:r>
            <a:r>
              <a:rPr lang="en-US" sz="3100" dirty="0" smtClean="0"/>
              <a:t>*</a:t>
            </a:r>
            <a:r>
              <a:rPr lang="en-US" sz="3100" dirty="0" smtClean="0">
                <a:solidFill>
                  <a:srgbClr val="FFFF00"/>
                </a:solidFill>
              </a:rPr>
              <a:t> </a:t>
            </a:r>
            <a:r>
              <a:rPr lang="en-US" sz="3100" dirty="0" smtClean="0"/>
              <a:t>is </a:t>
            </a:r>
            <a:r>
              <a:rPr lang="en-US" sz="3100" dirty="0" smtClean="0">
                <a:solidFill>
                  <a:schemeClr val="accent2"/>
                </a:solidFill>
              </a:rPr>
              <a:t>weakly</a:t>
            </a:r>
            <a:r>
              <a:rPr lang="en-US" sz="3100" dirty="0" smtClean="0"/>
              <a:t> dominated by a mixed strategy:</a:t>
            </a:r>
          </a:p>
          <a:p>
            <a:pPr eaLnBrk="1" hangingPunct="1">
              <a:lnSpc>
                <a:spcPct val="90000"/>
              </a:lnSpc>
            </a:pPr>
            <a:r>
              <a:rPr lang="en-US" sz="3100" dirty="0" smtClean="0"/>
              <a:t>maximize </a:t>
            </a:r>
            <a:r>
              <a:rPr lang="el-GR" sz="3100" dirty="0" smtClean="0">
                <a:cs typeface="Times New Roman" pitchFamily="18" charset="0"/>
              </a:rPr>
              <a:t>Σ</a:t>
            </a:r>
            <a:r>
              <a:rPr lang="en-US" sz="3100" baseline="-25000" dirty="0" smtClean="0">
                <a:cs typeface="Times New Roman" pitchFamily="18" charset="0"/>
              </a:rPr>
              <a:t>s</a:t>
            </a:r>
            <a:r>
              <a:rPr lang="en-US" sz="3100" baseline="-45000" dirty="0" smtClean="0"/>
              <a:t>-i</a:t>
            </a:r>
            <a:r>
              <a:rPr lang="en-US" sz="3100" dirty="0" smtClean="0">
                <a:cs typeface="Times New Roman" pitchFamily="18" charset="0"/>
              </a:rPr>
              <a:t>[(</a:t>
            </a:r>
            <a:r>
              <a:rPr lang="el-GR" sz="3100" dirty="0" smtClean="0">
                <a:cs typeface="Times New Roman" pitchFamily="18" charset="0"/>
              </a:rPr>
              <a:t>Σ</a:t>
            </a:r>
            <a:r>
              <a:rPr lang="en-US" sz="3100" baseline="-25000" dirty="0" err="1" smtClean="0">
                <a:cs typeface="Times New Roman" pitchFamily="18" charset="0"/>
              </a:rPr>
              <a:t>s</a:t>
            </a:r>
            <a:r>
              <a:rPr lang="en-US" sz="3100" baseline="-45000" dirty="0" err="1" smtClean="0"/>
              <a:t>i</a:t>
            </a:r>
            <a:r>
              <a:rPr lang="en-US" sz="3100" dirty="0" smtClean="0">
                <a:cs typeface="Times New Roman" pitchFamily="18" charset="0"/>
              </a:rPr>
              <a:t> </a:t>
            </a:r>
            <a:r>
              <a:rPr lang="en-US" sz="3100" b="1" dirty="0" smtClean="0">
                <a:cs typeface="Times New Roman" pitchFamily="18" charset="0"/>
              </a:rPr>
              <a:t>p</a:t>
            </a:r>
            <a:r>
              <a:rPr lang="en-US" sz="3100" b="1" baseline="-25000" dirty="0" smtClean="0">
                <a:cs typeface="Times New Roman" pitchFamily="18" charset="0"/>
              </a:rPr>
              <a:t>s</a:t>
            </a:r>
            <a:r>
              <a:rPr lang="en-US" sz="3100" baseline="-45000" dirty="0" smtClean="0"/>
              <a:t>i</a:t>
            </a:r>
            <a:r>
              <a:rPr lang="en-US" sz="3100" b="1" baseline="-25000" dirty="0" smtClean="0">
                <a:cs typeface="Times New Roman" pitchFamily="18" charset="0"/>
              </a:rPr>
              <a:t> </a:t>
            </a:r>
            <a:r>
              <a:rPr lang="en-US" sz="3100" dirty="0" err="1" smtClean="0"/>
              <a:t>u</a:t>
            </a:r>
            <a:r>
              <a:rPr lang="en-US" sz="3100" baseline="-25000" dirty="0" err="1" smtClean="0"/>
              <a:t>i</a:t>
            </a:r>
            <a:r>
              <a:rPr lang="en-US" sz="3100" dirty="0" smtClean="0"/>
              <a:t>(</a:t>
            </a:r>
            <a:r>
              <a:rPr lang="en-US" sz="3100" dirty="0" err="1" smtClean="0"/>
              <a:t>s</a:t>
            </a:r>
            <a:r>
              <a:rPr lang="en-US" sz="3100" baseline="-25000" dirty="0" err="1" smtClean="0"/>
              <a:t>i</a:t>
            </a:r>
            <a:r>
              <a:rPr lang="en-US" sz="3100" dirty="0" smtClean="0"/>
              <a:t>, s</a:t>
            </a:r>
            <a:r>
              <a:rPr lang="en-US" sz="3100" baseline="-25000" dirty="0" smtClean="0"/>
              <a:t>-i</a:t>
            </a:r>
            <a:r>
              <a:rPr lang="en-US" sz="3100" dirty="0" smtClean="0"/>
              <a:t>)) - </a:t>
            </a:r>
            <a:r>
              <a:rPr lang="en-US" sz="3100" dirty="0" err="1" smtClean="0"/>
              <a:t>u</a:t>
            </a:r>
            <a:r>
              <a:rPr lang="en-US" sz="3100" baseline="-25000" dirty="0" err="1" smtClean="0"/>
              <a:t>i</a:t>
            </a:r>
            <a:r>
              <a:rPr lang="en-US" sz="3100" dirty="0" smtClean="0"/>
              <a:t>(</a:t>
            </a:r>
            <a:r>
              <a:rPr lang="en-US" sz="3100" dirty="0" err="1" smtClean="0"/>
              <a:t>s</a:t>
            </a:r>
            <a:r>
              <a:rPr lang="en-US" sz="3100" baseline="-25000" dirty="0" err="1" smtClean="0"/>
              <a:t>i</a:t>
            </a:r>
            <a:r>
              <a:rPr lang="en-US" sz="3100" dirty="0" smtClean="0"/>
              <a:t>*, s</a:t>
            </a:r>
            <a:r>
              <a:rPr lang="en-US" sz="3100" baseline="-25000" dirty="0" smtClean="0"/>
              <a:t>-i</a:t>
            </a:r>
            <a:r>
              <a:rPr lang="en-US" sz="3100" dirty="0" smtClean="0"/>
              <a:t>)]</a:t>
            </a:r>
          </a:p>
          <a:p>
            <a:pPr eaLnBrk="1" hangingPunct="1">
              <a:lnSpc>
                <a:spcPct val="90000"/>
              </a:lnSpc>
            </a:pPr>
            <a:r>
              <a:rPr lang="en-US" sz="3100" dirty="0" smtClean="0"/>
              <a:t>such that: </a:t>
            </a:r>
          </a:p>
          <a:p>
            <a:pPr lvl="1" eaLnBrk="1" hangingPunct="1">
              <a:lnSpc>
                <a:spcPct val="90000"/>
              </a:lnSpc>
            </a:pPr>
            <a:r>
              <a:rPr lang="en-US" sz="2700" dirty="0" smtClean="0"/>
              <a:t>for any s</a:t>
            </a:r>
            <a:r>
              <a:rPr lang="en-US" sz="2700" baseline="-25000" dirty="0" smtClean="0"/>
              <a:t>-i</a:t>
            </a:r>
            <a:r>
              <a:rPr lang="en-US" sz="2700" dirty="0" smtClean="0"/>
              <a:t>, </a:t>
            </a:r>
            <a:r>
              <a:rPr lang="el-GR" sz="2700" dirty="0" smtClean="0">
                <a:cs typeface="Times New Roman" pitchFamily="18" charset="0"/>
              </a:rPr>
              <a:t>Σ</a:t>
            </a:r>
            <a:r>
              <a:rPr lang="en-US" sz="2700" baseline="-25000" dirty="0" err="1" smtClean="0">
                <a:cs typeface="Times New Roman" pitchFamily="18" charset="0"/>
              </a:rPr>
              <a:t>s</a:t>
            </a:r>
            <a:r>
              <a:rPr lang="en-US" sz="2700" baseline="-45000" dirty="0" err="1" smtClean="0"/>
              <a:t>i</a:t>
            </a:r>
            <a:r>
              <a:rPr lang="en-US" sz="2700" dirty="0" smtClean="0">
                <a:cs typeface="Times New Roman" pitchFamily="18" charset="0"/>
              </a:rPr>
              <a:t> </a:t>
            </a:r>
            <a:r>
              <a:rPr lang="en-US" sz="2700" b="1" dirty="0" smtClean="0">
                <a:cs typeface="Times New Roman" pitchFamily="18" charset="0"/>
              </a:rPr>
              <a:t>p</a:t>
            </a:r>
            <a:r>
              <a:rPr lang="en-US" sz="2700" b="1" baseline="-25000" dirty="0" smtClean="0">
                <a:cs typeface="Times New Roman" pitchFamily="18" charset="0"/>
              </a:rPr>
              <a:t>s</a:t>
            </a:r>
            <a:r>
              <a:rPr lang="en-US" sz="2700" baseline="-45000" dirty="0" smtClean="0"/>
              <a:t>i</a:t>
            </a:r>
            <a:r>
              <a:rPr lang="en-US" sz="2700" b="1" baseline="-25000" dirty="0" smtClean="0">
                <a:cs typeface="Times New Roman" pitchFamily="18" charset="0"/>
              </a:rPr>
              <a:t> </a:t>
            </a:r>
            <a:r>
              <a:rPr lang="en-US" sz="2700" dirty="0" err="1" smtClean="0">
                <a:cs typeface="Times New Roman" pitchFamily="18" charset="0"/>
              </a:rPr>
              <a:t>u</a:t>
            </a:r>
            <a:r>
              <a:rPr lang="en-US" sz="2700" baseline="-25000" dirty="0" err="1" smtClean="0"/>
              <a:t>i</a:t>
            </a:r>
            <a:r>
              <a:rPr lang="en-US" sz="2700" dirty="0" smtClean="0">
                <a:cs typeface="Times New Roman" pitchFamily="18" charset="0"/>
              </a:rPr>
              <a:t>(</a:t>
            </a:r>
            <a:r>
              <a:rPr lang="en-US" sz="2700" dirty="0" err="1" smtClean="0">
                <a:cs typeface="Times New Roman" pitchFamily="18" charset="0"/>
              </a:rPr>
              <a:t>s</a:t>
            </a:r>
            <a:r>
              <a:rPr lang="en-US" sz="2700" baseline="-25000" dirty="0" err="1" smtClean="0"/>
              <a:t>i</a:t>
            </a:r>
            <a:r>
              <a:rPr lang="en-US" sz="2700" dirty="0" smtClean="0">
                <a:cs typeface="Times New Roman" pitchFamily="18" charset="0"/>
              </a:rPr>
              <a:t>, </a:t>
            </a:r>
            <a:r>
              <a:rPr lang="en-US" sz="2700" dirty="0" smtClean="0"/>
              <a:t>s</a:t>
            </a:r>
            <a:r>
              <a:rPr lang="en-US" sz="2700" baseline="-25000" dirty="0" smtClean="0"/>
              <a:t>-i</a:t>
            </a:r>
            <a:r>
              <a:rPr lang="en-US" sz="2700" dirty="0" smtClean="0">
                <a:cs typeface="Times New Roman" pitchFamily="18" charset="0"/>
              </a:rPr>
              <a:t>) ≥ </a:t>
            </a:r>
            <a:r>
              <a:rPr lang="en-US" sz="2700" dirty="0" err="1" smtClean="0">
                <a:cs typeface="Times New Roman" pitchFamily="18" charset="0"/>
              </a:rPr>
              <a:t>u</a:t>
            </a:r>
            <a:r>
              <a:rPr lang="en-US" sz="2700" baseline="-25000" dirty="0" err="1" smtClean="0"/>
              <a:t>i</a:t>
            </a:r>
            <a:r>
              <a:rPr lang="en-US" sz="2700" dirty="0" smtClean="0">
                <a:cs typeface="Times New Roman" pitchFamily="18" charset="0"/>
              </a:rPr>
              <a:t>(</a:t>
            </a:r>
            <a:r>
              <a:rPr lang="en-US" sz="2700" dirty="0" err="1" smtClean="0">
                <a:cs typeface="Times New Roman" pitchFamily="18" charset="0"/>
              </a:rPr>
              <a:t>s</a:t>
            </a:r>
            <a:r>
              <a:rPr lang="en-US" sz="2700" baseline="-25000" dirty="0" err="1" smtClean="0"/>
              <a:t>i</a:t>
            </a:r>
            <a:r>
              <a:rPr lang="en-US" sz="2700" dirty="0" smtClean="0">
                <a:cs typeface="Times New Roman" pitchFamily="18" charset="0"/>
              </a:rPr>
              <a:t>*, </a:t>
            </a:r>
            <a:r>
              <a:rPr lang="en-US" sz="2700" dirty="0" smtClean="0"/>
              <a:t>s</a:t>
            </a:r>
            <a:r>
              <a:rPr lang="en-US" sz="2700" baseline="-25000" dirty="0" smtClean="0"/>
              <a:t>-i</a:t>
            </a:r>
            <a:r>
              <a:rPr lang="en-US" sz="2700" dirty="0" smtClean="0">
                <a:cs typeface="Times New Roman" pitchFamily="18" charset="0"/>
              </a:rPr>
              <a:t>)</a:t>
            </a:r>
          </a:p>
          <a:p>
            <a:pPr lvl="1" eaLnBrk="1" hangingPunct="1">
              <a:lnSpc>
                <a:spcPct val="90000"/>
              </a:lnSpc>
            </a:pPr>
            <a:r>
              <a:rPr lang="el-GR" sz="2700" dirty="0" smtClean="0">
                <a:cs typeface="Times New Roman" pitchFamily="18" charset="0"/>
              </a:rPr>
              <a:t>Σ</a:t>
            </a:r>
            <a:r>
              <a:rPr lang="en-US" sz="2700" baseline="-25000" dirty="0" err="1" smtClean="0">
                <a:cs typeface="Times New Roman" pitchFamily="18" charset="0"/>
              </a:rPr>
              <a:t>s</a:t>
            </a:r>
            <a:r>
              <a:rPr lang="en-US" sz="2700" baseline="-45000" dirty="0" err="1" smtClean="0"/>
              <a:t>i</a:t>
            </a:r>
            <a:r>
              <a:rPr lang="en-US" sz="2700" b="1" dirty="0" smtClean="0">
                <a:cs typeface="Times New Roman" pitchFamily="18" charset="0"/>
              </a:rPr>
              <a:t> p</a:t>
            </a:r>
            <a:r>
              <a:rPr lang="en-US" sz="2700" b="1" baseline="-25000" dirty="0" smtClean="0">
                <a:cs typeface="Times New Roman" pitchFamily="18" charset="0"/>
              </a:rPr>
              <a:t>s</a:t>
            </a:r>
            <a:r>
              <a:rPr lang="en-US" sz="2700" baseline="-45000" dirty="0" smtClean="0"/>
              <a:t>i</a:t>
            </a:r>
            <a:r>
              <a:rPr lang="en-US" sz="2700" b="1" baseline="-25000" dirty="0" smtClean="0">
                <a:cs typeface="Times New Roman" pitchFamily="18" charset="0"/>
              </a:rPr>
              <a:t> </a:t>
            </a:r>
            <a:r>
              <a:rPr lang="en-US" sz="2700" dirty="0" smtClean="0"/>
              <a:t>= 1</a:t>
            </a:r>
            <a:endParaRPr lang="el-GR" sz="2700" dirty="0" smtClean="0"/>
          </a:p>
        </p:txBody>
      </p:sp>
      <p:sp>
        <p:nvSpPr>
          <p:cNvPr id="12292" name="Text Box 5"/>
          <p:cNvSpPr txBox="1">
            <a:spLocks noChangeArrowheads="1"/>
          </p:cNvSpPr>
          <p:nvPr/>
        </p:nvSpPr>
        <p:spPr bwMode="auto">
          <a:xfrm>
            <a:off x="8783638" y="5136621"/>
            <a:ext cx="205819" cy="472209"/>
          </a:xfrm>
          <a:prstGeom prst="rect">
            <a:avLst/>
          </a:prstGeom>
          <a:noFill/>
          <a:ln w="38100" algn="ctr">
            <a:noFill/>
            <a:miter lim="800000"/>
            <a:headEnd/>
            <a:tailEnd type="none" w="lg" len="lg"/>
          </a:ln>
        </p:spPr>
        <p:txBody>
          <a:bodyPr wrap="none" lIns="101882" tIns="50941" rIns="101882" bIns="50941">
            <a:spAutoFit/>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389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389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389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3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2920" y="0"/>
            <a:ext cx="9052560" cy="1295400"/>
          </a:xfrm>
        </p:spPr>
        <p:txBody>
          <a:bodyPr/>
          <a:lstStyle/>
          <a:p>
            <a:pPr eaLnBrk="1" hangingPunct="1"/>
            <a:r>
              <a:rPr lang="en-US" smtClean="0">
                <a:solidFill>
                  <a:srgbClr val="008000"/>
                </a:solidFill>
              </a:rPr>
              <a:t>Iterated</a:t>
            </a:r>
            <a:r>
              <a:rPr lang="en-US" smtClean="0"/>
              <a:t> dominance</a:t>
            </a:r>
          </a:p>
        </p:txBody>
      </p:sp>
      <p:sp>
        <p:nvSpPr>
          <p:cNvPr id="9219" name="Rectangle 3"/>
          <p:cNvSpPr>
            <a:spLocks noGrp="1" noChangeArrowheads="1"/>
          </p:cNvSpPr>
          <p:nvPr>
            <p:ph type="body" sz="half" idx="1"/>
          </p:nvPr>
        </p:nvSpPr>
        <p:spPr>
          <a:xfrm>
            <a:off x="167640" y="1381760"/>
            <a:ext cx="9723120" cy="2590800"/>
          </a:xfrm>
        </p:spPr>
        <p:txBody>
          <a:bodyPr/>
          <a:lstStyle/>
          <a:p>
            <a:pPr eaLnBrk="1" hangingPunct="1"/>
            <a:r>
              <a:rPr lang="en-US" smtClean="0"/>
              <a:t>Iterated dominance: remove (strictly/weakly) dominated strategy, repeat</a:t>
            </a:r>
          </a:p>
          <a:p>
            <a:pPr eaLnBrk="1" hangingPunct="1"/>
            <a:r>
              <a:rPr lang="en-US" smtClean="0"/>
              <a:t>Iterated strict dominance on Seinfeld’s RPS:</a:t>
            </a:r>
          </a:p>
        </p:txBody>
      </p:sp>
      <p:graphicFrame>
        <p:nvGraphicFramePr>
          <p:cNvPr id="294916" name="Group 4"/>
          <p:cNvGraphicFramePr>
            <a:graphicFrameLocks noGrp="1"/>
          </p:cNvGraphicFramePr>
          <p:nvPr/>
        </p:nvGraphicFramePr>
        <p:xfrm>
          <a:off x="1005840" y="4647248"/>
          <a:ext cx="3855720" cy="2176272"/>
        </p:xfrm>
        <a:graphic>
          <a:graphicData uri="http://schemas.openxmlformats.org/drawingml/2006/table">
            <a:tbl>
              <a:tblPr/>
              <a:tblGrid>
                <a:gridCol w="1217137"/>
                <a:gridCol w="1320165"/>
                <a:gridCol w="1318418"/>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238" name="Picture 22" descr="MCj04081500000[1]"/>
          <p:cNvPicPr>
            <a:picLocks noChangeAspect="1" noChangeArrowheads="1"/>
          </p:cNvPicPr>
          <p:nvPr/>
        </p:nvPicPr>
        <p:blipFill>
          <a:blip r:embed="rId2" cstate="print"/>
          <a:srcRect/>
          <a:stretch>
            <a:fillRect/>
          </a:stretch>
        </p:blipFill>
        <p:spPr bwMode="auto">
          <a:xfrm>
            <a:off x="335280" y="4819968"/>
            <a:ext cx="611188" cy="438997"/>
          </a:xfrm>
          <a:prstGeom prst="rect">
            <a:avLst/>
          </a:prstGeom>
          <a:noFill/>
          <a:ln w="9525">
            <a:noFill/>
            <a:miter lim="800000"/>
            <a:headEnd/>
            <a:tailEnd/>
          </a:ln>
        </p:spPr>
      </p:pic>
      <p:pic>
        <p:nvPicPr>
          <p:cNvPr id="9239" name="Picture 23" descr="MCj04081500000[1]"/>
          <p:cNvPicPr>
            <a:picLocks noChangeAspect="1" noChangeArrowheads="1"/>
          </p:cNvPicPr>
          <p:nvPr/>
        </p:nvPicPr>
        <p:blipFill>
          <a:blip r:embed="rId2" cstate="print"/>
          <a:srcRect/>
          <a:stretch>
            <a:fillRect/>
          </a:stretch>
        </p:blipFill>
        <p:spPr bwMode="auto">
          <a:xfrm>
            <a:off x="1341120" y="4129088"/>
            <a:ext cx="611188" cy="438997"/>
          </a:xfrm>
          <a:prstGeom prst="rect">
            <a:avLst/>
          </a:prstGeom>
          <a:noFill/>
          <a:ln w="9525">
            <a:noFill/>
            <a:miter lim="800000"/>
            <a:headEnd/>
            <a:tailEnd/>
          </a:ln>
        </p:spPr>
      </p:pic>
      <p:sp>
        <p:nvSpPr>
          <p:cNvPr id="294936" name="Document"/>
          <p:cNvSpPr>
            <a:spLocks noEditPoints="1" noChangeArrowheads="1"/>
          </p:cNvSpPr>
          <p:nvPr/>
        </p:nvSpPr>
        <p:spPr bwMode="auto">
          <a:xfrm>
            <a:off x="586740" y="5510848"/>
            <a:ext cx="275908" cy="47138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94937" name="Document"/>
          <p:cNvSpPr>
            <a:spLocks noEditPoints="1" noChangeArrowheads="1"/>
          </p:cNvSpPr>
          <p:nvPr/>
        </p:nvSpPr>
        <p:spPr bwMode="auto">
          <a:xfrm>
            <a:off x="2766060" y="4042728"/>
            <a:ext cx="275908" cy="47138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9242" name="Picture 26" descr="MCj02344460000[1]"/>
          <p:cNvPicPr>
            <a:picLocks noChangeAspect="1" noChangeArrowheads="1"/>
          </p:cNvPicPr>
          <p:nvPr/>
        </p:nvPicPr>
        <p:blipFill>
          <a:blip r:embed="rId3" cstate="print"/>
          <a:srcRect/>
          <a:stretch>
            <a:fillRect/>
          </a:stretch>
        </p:blipFill>
        <p:spPr bwMode="auto">
          <a:xfrm>
            <a:off x="3771901" y="4042728"/>
            <a:ext cx="829469" cy="557742"/>
          </a:xfrm>
          <a:prstGeom prst="rect">
            <a:avLst/>
          </a:prstGeom>
          <a:noFill/>
          <a:ln w="9525">
            <a:noFill/>
            <a:miter lim="800000"/>
            <a:headEnd/>
            <a:tailEnd/>
          </a:ln>
        </p:spPr>
      </p:pic>
      <p:pic>
        <p:nvPicPr>
          <p:cNvPr id="9243" name="Picture 27" descr="MCj02344460000[1]"/>
          <p:cNvPicPr>
            <a:picLocks noChangeAspect="1" noChangeArrowheads="1"/>
          </p:cNvPicPr>
          <p:nvPr/>
        </p:nvPicPr>
        <p:blipFill>
          <a:blip r:embed="rId3" cstate="print"/>
          <a:srcRect/>
          <a:stretch>
            <a:fillRect/>
          </a:stretch>
        </p:blipFill>
        <p:spPr bwMode="auto">
          <a:xfrm>
            <a:off x="167641" y="6201728"/>
            <a:ext cx="829469" cy="557742"/>
          </a:xfrm>
          <a:prstGeom prst="rect">
            <a:avLst/>
          </a:prstGeom>
          <a:noFill/>
          <a:ln w="9525">
            <a:noFill/>
            <a:miter lim="800000"/>
            <a:headEnd/>
            <a:tailEnd/>
          </a:ln>
        </p:spPr>
      </p:pic>
      <p:sp>
        <p:nvSpPr>
          <p:cNvPr id="9244" name="Freeform 28"/>
          <p:cNvSpPr>
            <a:spLocks/>
          </p:cNvSpPr>
          <p:nvPr/>
        </p:nvSpPr>
        <p:spPr bwMode="auto">
          <a:xfrm>
            <a:off x="83820" y="4992688"/>
            <a:ext cx="279400" cy="690880"/>
          </a:xfrm>
          <a:custGeom>
            <a:avLst/>
            <a:gdLst>
              <a:gd name="T0" fmla="*/ 2147483647 w 448"/>
              <a:gd name="T1" fmla="*/ 0 h 624"/>
              <a:gd name="T2" fmla="*/ 2147483647 w 448"/>
              <a:gd name="T3" fmla="*/ 2147483647 h 624"/>
              <a:gd name="T4" fmla="*/ 2147483647 w 448"/>
              <a:gd name="T5" fmla="*/ 2147483647 h 624"/>
              <a:gd name="T6" fmla="*/ 2147483647 w 448"/>
              <a:gd name="T7" fmla="*/ 2147483647 h 624"/>
              <a:gd name="T8" fmla="*/ 0 60000 65536"/>
              <a:gd name="T9" fmla="*/ 0 60000 65536"/>
              <a:gd name="T10" fmla="*/ 0 60000 65536"/>
              <a:gd name="T11" fmla="*/ 0 60000 65536"/>
              <a:gd name="T12" fmla="*/ 0 w 448"/>
              <a:gd name="T13" fmla="*/ 0 h 624"/>
              <a:gd name="T14" fmla="*/ 448 w 448"/>
              <a:gd name="T15" fmla="*/ 624 h 624"/>
            </a:gdLst>
            <a:ahLst/>
            <a:cxnLst>
              <a:cxn ang="T8">
                <a:pos x="T0" y="T1"/>
              </a:cxn>
              <a:cxn ang="T9">
                <a:pos x="T2" y="T3"/>
              </a:cxn>
              <a:cxn ang="T10">
                <a:pos x="T4" y="T5"/>
              </a:cxn>
              <a:cxn ang="T11">
                <a:pos x="T6" y="T7"/>
              </a:cxn>
            </a:cxnLst>
            <a:rect l="T12" t="T13" r="T14" b="T15"/>
            <a:pathLst>
              <a:path w="448" h="624">
                <a:moveTo>
                  <a:pt x="400" y="0"/>
                </a:moveTo>
                <a:cubicBezTo>
                  <a:pt x="260" y="52"/>
                  <a:pt x="120" y="104"/>
                  <a:pt x="64" y="192"/>
                </a:cubicBezTo>
                <a:cubicBezTo>
                  <a:pt x="8" y="280"/>
                  <a:pt x="0" y="456"/>
                  <a:pt x="64" y="528"/>
                </a:cubicBezTo>
                <a:cubicBezTo>
                  <a:pt x="128" y="600"/>
                  <a:pt x="288" y="612"/>
                  <a:pt x="448" y="624"/>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9245" name="Freeform 29"/>
          <p:cNvSpPr>
            <a:spLocks/>
          </p:cNvSpPr>
          <p:nvPr/>
        </p:nvSpPr>
        <p:spPr bwMode="auto">
          <a:xfrm>
            <a:off x="1844040" y="3639715"/>
            <a:ext cx="1005840" cy="403013"/>
          </a:xfrm>
          <a:custGeom>
            <a:avLst/>
            <a:gdLst>
              <a:gd name="T0" fmla="*/ 0 w 576"/>
              <a:gd name="T1" fmla="*/ 2147483647 h 224"/>
              <a:gd name="T2" fmla="*/ 2147483647 w 576"/>
              <a:gd name="T3" fmla="*/ 2147483647 h 224"/>
              <a:gd name="T4" fmla="*/ 2147483647 w 576"/>
              <a:gd name="T5" fmla="*/ 2147483647 h 224"/>
              <a:gd name="T6" fmla="*/ 2147483647 w 576"/>
              <a:gd name="T7" fmla="*/ 2147483647 h 224"/>
              <a:gd name="T8" fmla="*/ 0 60000 65536"/>
              <a:gd name="T9" fmla="*/ 0 60000 65536"/>
              <a:gd name="T10" fmla="*/ 0 60000 65536"/>
              <a:gd name="T11" fmla="*/ 0 60000 65536"/>
              <a:gd name="T12" fmla="*/ 0 w 576"/>
              <a:gd name="T13" fmla="*/ 0 h 224"/>
              <a:gd name="T14" fmla="*/ 576 w 576"/>
              <a:gd name="T15" fmla="*/ 224 h 224"/>
            </a:gdLst>
            <a:ahLst/>
            <a:cxnLst>
              <a:cxn ang="T8">
                <a:pos x="T0" y="T1"/>
              </a:cxn>
              <a:cxn ang="T9">
                <a:pos x="T2" y="T3"/>
              </a:cxn>
              <a:cxn ang="T10">
                <a:pos x="T4" y="T5"/>
              </a:cxn>
              <a:cxn ang="T11">
                <a:pos x="T6" y="T7"/>
              </a:cxn>
            </a:cxnLst>
            <a:rect l="T12" t="T13" r="T14" b="T15"/>
            <a:pathLst>
              <a:path w="576" h="224">
                <a:moveTo>
                  <a:pt x="0" y="224"/>
                </a:moveTo>
                <a:cubicBezTo>
                  <a:pt x="32" y="144"/>
                  <a:pt x="64" y="64"/>
                  <a:pt x="144" y="32"/>
                </a:cubicBezTo>
                <a:cubicBezTo>
                  <a:pt x="224" y="0"/>
                  <a:pt x="408" y="8"/>
                  <a:pt x="480" y="32"/>
                </a:cubicBezTo>
                <a:cubicBezTo>
                  <a:pt x="552" y="56"/>
                  <a:pt x="564" y="116"/>
                  <a:pt x="576" y="176"/>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graphicFrame>
        <p:nvGraphicFramePr>
          <p:cNvPr id="294942" name="Group 30"/>
          <p:cNvGraphicFramePr>
            <a:graphicFrameLocks noGrp="1"/>
          </p:cNvGraphicFramePr>
          <p:nvPr>
            <p:ph sz="half" idx="2"/>
          </p:nvPr>
        </p:nvGraphicFramePr>
        <p:xfrm>
          <a:off x="7355205" y="5008880"/>
          <a:ext cx="2535555" cy="1450848"/>
        </p:xfrm>
        <a:graphic>
          <a:graphicData uri="http://schemas.openxmlformats.org/drawingml/2006/table">
            <a:tbl>
              <a:tblPr/>
              <a:tblGrid>
                <a:gridCol w="1217137"/>
                <a:gridCol w="1318418"/>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4953" name="Picture 41" descr="MCj04081500000[1]"/>
          <p:cNvPicPr>
            <a:picLocks noChangeAspect="1" noChangeArrowheads="1"/>
          </p:cNvPicPr>
          <p:nvPr/>
        </p:nvPicPr>
        <p:blipFill>
          <a:blip r:embed="rId2" cstate="print"/>
          <a:srcRect/>
          <a:stretch>
            <a:fillRect/>
          </a:stretch>
        </p:blipFill>
        <p:spPr bwMode="auto">
          <a:xfrm>
            <a:off x="7686993" y="4490720"/>
            <a:ext cx="611188" cy="438997"/>
          </a:xfrm>
          <a:prstGeom prst="rect">
            <a:avLst/>
          </a:prstGeom>
          <a:noFill/>
          <a:ln w="9525">
            <a:noFill/>
            <a:miter lim="800000"/>
            <a:headEnd/>
            <a:tailEnd/>
          </a:ln>
        </p:spPr>
      </p:pic>
      <p:pic>
        <p:nvPicPr>
          <p:cNvPr id="294954" name="Picture 42" descr="MCj04081500000[1]"/>
          <p:cNvPicPr>
            <a:picLocks noChangeAspect="1" noChangeArrowheads="1"/>
          </p:cNvPicPr>
          <p:nvPr/>
        </p:nvPicPr>
        <p:blipFill>
          <a:blip r:embed="rId2" cstate="print"/>
          <a:srcRect/>
          <a:stretch>
            <a:fillRect/>
          </a:stretch>
        </p:blipFill>
        <p:spPr bwMode="auto">
          <a:xfrm>
            <a:off x="6705600" y="5095240"/>
            <a:ext cx="611188" cy="438997"/>
          </a:xfrm>
          <a:prstGeom prst="rect">
            <a:avLst/>
          </a:prstGeom>
          <a:noFill/>
          <a:ln w="9525">
            <a:noFill/>
            <a:miter lim="800000"/>
            <a:headEnd/>
            <a:tailEnd/>
          </a:ln>
        </p:spPr>
      </p:pic>
      <p:pic>
        <p:nvPicPr>
          <p:cNvPr id="294955" name="Picture 43" descr="MCj02344460000[1]"/>
          <p:cNvPicPr>
            <a:picLocks noChangeAspect="1" noChangeArrowheads="1"/>
          </p:cNvPicPr>
          <p:nvPr/>
        </p:nvPicPr>
        <p:blipFill>
          <a:blip r:embed="rId3" cstate="print"/>
          <a:srcRect/>
          <a:stretch>
            <a:fillRect/>
          </a:stretch>
        </p:blipFill>
        <p:spPr bwMode="auto">
          <a:xfrm>
            <a:off x="8801101" y="4404360"/>
            <a:ext cx="829469" cy="557742"/>
          </a:xfrm>
          <a:prstGeom prst="rect">
            <a:avLst/>
          </a:prstGeom>
          <a:noFill/>
          <a:ln w="9525">
            <a:noFill/>
            <a:miter lim="800000"/>
            <a:headEnd/>
            <a:tailEnd/>
          </a:ln>
        </p:spPr>
      </p:pic>
      <p:pic>
        <p:nvPicPr>
          <p:cNvPr id="294956" name="Picture 44" descr="MCj02344460000[1]"/>
          <p:cNvPicPr>
            <a:picLocks noChangeAspect="1" noChangeArrowheads="1"/>
          </p:cNvPicPr>
          <p:nvPr/>
        </p:nvPicPr>
        <p:blipFill>
          <a:blip r:embed="rId3" cstate="print"/>
          <a:srcRect/>
          <a:stretch>
            <a:fillRect/>
          </a:stretch>
        </p:blipFill>
        <p:spPr bwMode="auto">
          <a:xfrm>
            <a:off x="6537961" y="5786120"/>
            <a:ext cx="829469" cy="557742"/>
          </a:xfrm>
          <a:prstGeom prst="rect">
            <a:avLst/>
          </a:prstGeom>
          <a:noFill/>
          <a:ln w="9525">
            <a:noFill/>
            <a:miter lim="800000"/>
            <a:headEnd/>
            <a:tailEnd/>
          </a:ln>
        </p:spPr>
      </p:pic>
      <p:sp>
        <p:nvSpPr>
          <p:cNvPr id="294957" name="Freeform 45"/>
          <p:cNvSpPr>
            <a:spLocks/>
          </p:cNvSpPr>
          <p:nvPr/>
        </p:nvSpPr>
        <p:spPr bwMode="auto">
          <a:xfrm>
            <a:off x="8130540" y="4087707"/>
            <a:ext cx="1005840" cy="403013"/>
          </a:xfrm>
          <a:custGeom>
            <a:avLst/>
            <a:gdLst>
              <a:gd name="T0" fmla="*/ 0 w 576"/>
              <a:gd name="T1" fmla="*/ 2147483647 h 224"/>
              <a:gd name="T2" fmla="*/ 2147483647 w 576"/>
              <a:gd name="T3" fmla="*/ 2147483647 h 224"/>
              <a:gd name="T4" fmla="*/ 2147483647 w 576"/>
              <a:gd name="T5" fmla="*/ 2147483647 h 224"/>
              <a:gd name="T6" fmla="*/ 2147483647 w 576"/>
              <a:gd name="T7" fmla="*/ 2147483647 h 224"/>
              <a:gd name="T8" fmla="*/ 0 60000 65536"/>
              <a:gd name="T9" fmla="*/ 0 60000 65536"/>
              <a:gd name="T10" fmla="*/ 0 60000 65536"/>
              <a:gd name="T11" fmla="*/ 0 60000 65536"/>
              <a:gd name="T12" fmla="*/ 0 w 576"/>
              <a:gd name="T13" fmla="*/ 0 h 224"/>
              <a:gd name="T14" fmla="*/ 576 w 576"/>
              <a:gd name="T15" fmla="*/ 224 h 224"/>
            </a:gdLst>
            <a:ahLst/>
            <a:cxnLst>
              <a:cxn ang="T8">
                <a:pos x="T0" y="T1"/>
              </a:cxn>
              <a:cxn ang="T9">
                <a:pos x="T2" y="T3"/>
              </a:cxn>
              <a:cxn ang="T10">
                <a:pos x="T4" y="T5"/>
              </a:cxn>
              <a:cxn ang="T11">
                <a:pos x="T6" y="T7"/>
              </a:cxn>
            </a:cxnLst>
            <a:rect l="T12" t="T13" r="T14" b="T15"/>
            <a:pathLst>
              <a:path w="576" h="224">
                <a:moveTo>
                  <a:pt x="0" y="224"/>
                </a:moveTo>
                <a:cubicBezTo>
                  <a:pt x="32" y="144"/>
                  <a:pt x="64" y="64"/>
                  <a:pt x="144" y="32"/>
                </a:cubicBezTo>
                <a:cubicBezTo>
                  <a:pt x="224" y="0"/>
                  <a:pt x="408" y="8"/>
                  <a:pt x="480" y="32"/>
                </a:cubicBezTo>
                <a:cubicBezTo>
                  <a:pt x="552" y="56"/>
                  <a:pt x="564" y="116"/>
                  <a:pt x="576" y="176"/>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294958" name="Freeform 46"/>
          <p:cNvSpPr>
            <a:spLocks/>
          </p:cNvSpPr>
          <p:nvPr/>
        </p:nvSpPr>
        <p:spPr bwMode="auto">
          <a:xfrm>
            <a:off x="6286500" y="5440680"/>
            <a:ext cx="251460" cy="690880"/>
          </a:xfrm>
          <a:custGeom>
            <a:avLst/>
            <a:gdLst>
              <a:gd name="T0" fmla="*/ 2147483647 w 448"/>
              <a:gd name="T1" fmla="*/ 0 h 624"/>
              <a:gd name="T2" fmla="*/ 2147483647 w 448"/>
              <a:gd name="T3" fmla="*/ 2147483647 h 624"/>
              <a:gd name="T4" fmla="*/ 2147483647 w 448"/>
              <a:gd name="T5" fmla="*/ 2147483647 h 624"/>
              <a:gd name="T6" fmla="*/ 2147483647 w 448"/>
              <a:gd name="T7" fmla="*/ 2147483647 h 624"/>
              <a:gd name="T8" fmla="*/ 0 60000 65536"/>
              <a:gd name="T9" fmla="*/ 0 60000 65536"/>
              <a:gd name="T10" fmla="*/ 0 60000 65536"/>
              <a:gd name="T11" fmla="*/ 0 60000 65536"/>
              <a:gd name="T12" fmla="*/ 0 w 448"/>
              <a:gd name="T13" fmla="*/ 0 h 624"/>
              <a:gd name="T14" fmla="*/ 448 w 448"/>
              <a:gd name="T15" fmla="*/ 624 h 624"/>
            </a:gdLst>
            <a:ahLst/>
            <a:cxnLst>
              <a:cxn ang="T8">
                <a:pos x="T0" y="T1"/>
              </a:cxn>
              <a:cxn ang="T9">
                <a:pos x="T2" y="T3"/>
              </a:cxn>
              <a:cxn ang="T10">
                <a:pos x="T4" y="T5"/>
              </a:cxn>
              <a:cxn ang="T11">
                <a:pos x="T6" y="T7"/>
              </a:cxn>
            </a:cxnLst>
            <a:rect l="T12" t="T13" r="T14" b="T15"/>
            <a:pathLst>
              <a:path w="448" h="624">
                <a:moveTo>
                  <a:pt x="400" y="0"/>
                </a:moveTo>
                <a:cubicBezTo>
                  <a:pt x="260" y="52"/>
                  <a:pt x="120" y="104"/>
                  <a:pt x="64" y="192"/>
                </a:cubicBezTo>
                <a:cubicBezTo>
                  <a:pt x="8" y="280"/>
                  <a:pt x="0" y="456"/>
                  <a:pt x="64" y="528"/>
                </a:cubicBezTo>
                <a:cubicBezTo>
                  <a:pt x="128" y="600"/>
                  <a:pt x="288" y="612"/>
                  <a:pt x="448" y="624"/>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294959" name="Line 47"/>
          <p:cNvSpPr>
            <a:spLocks noChangeShapeType="1"/>
          </p:cNvSpPr>
          <p:nvPr/>
        </p:nvSpPr>
        <p:spPr bwMode="auto">
          <a:xfrm>
            <a:off x="5113020" y="5613400"/>
            <a:ext cx="838200" cy="0"/>
          </a:xfrm>
          <a:prstGeom prst="line">
            <a:avLst/>
          </a:prstGeom>
          <a:noFill/>
          <a:ln w="76200">
            <a:solidFill>
              <a:schemeClr val="tx1"/>
            </a:solidFill>
            <a:round/>
            <a:headEnd/>
            <a:tailEnd type="stealth" w="lg" len="lg"/>
          </a:ln>
        </p:spPr>
        <p:txBody>
          <a:bodyPr lIns="101882" tIns="50941" rIns="101882" bIns="5094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9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49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49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49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49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4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57" grpId="0" animBg="1"/>
      <p:bldP spid="294958" grpId="0" animBg="1"/>
      <p:bldP spid="2949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9100" y="-152929"/>
            <a:ext cx="9052560" cy="1295401"/>
          </a:xfrm>
        </p:spPr>
        <p:txBody>
          <a:bodyPr/>
          <a:lstStyle/>
          <a:p>
            <a:r>
              <a:rPr lang="en-US" smtClean="0"/>
              <a:t>“2/3 of the average” game</a:t>
            </a:r>
          </a:p>
        </p:txBody>
      </p:sp>
      <p:sp>
        <p:nvSpPr>
          <p:cNvPr id="330755" name="Rectangle 3"/>
          <p:cNvSpPr>
            <a:spLocks noGrp="1" noChangeArrowheads="1"/>
          </p:cNvSpPr>
          <p:nvPr>
            <p:ph type="body" idx="1"/>
          </p:nvPr>
        </p:nvSpPr>
        <p:spPr>
          <a:xfrm>
            <a:off x="0" y="1057911"/>
            <a:ext cx="9723120" cy="6561561"/>
          </a:xfrm>
        </p:spPr>
        <p:txBody>
          <a:bodyPr/>
          <a:lstStyle/>
          <a:p>
            <a:r>
              <a:rPr lang="en-US" sz="3100" dirty="0" smtClean="0"/>
              <a:t>Everyone writes down a number between 0 and 100</a:t>
            </a:r>
          </a:p>
          <a:p>
            <a:r>
              <a:rPr lang="en-US" sz="3100" dirty="0" smtClean="0"/>
              <a:t>Person closest to 2/3 of the average wins</a:t>
            </a:r>
          </a:p>
          <a:p>
            <a:r>
              <a:rPr lang="en-US" sz="3200" dirty="0" smtClean="0"/>
              <a:t>Example:</a:t>
            </a:r>
          </a:p>
          <a:p>
            <a:pPr lvl="1"/>
            <a:r>
              <a:rPr lang="en-US" sz="2800" dirty="0" smtClean="0"/>
              <a:t>A says 50</a:t>
            </a:r>
          </a:p>
          <a:p>
            <a:pPr lvl="1"/>
            <a:r>
              <a:rPr lang="en-US" sz="2800" dirty="0" smtClean="0"/>
              <a:t>B says 10</a:t>
            </a:r>
          </a:p>
          <a:p>
            <a:pPr lvl="1"/>
            <a:r>
              <a:rPr lang="en-US" sz="2800" dirty="0" smtClean="0"/>
              <a:t>C says 90</a:t>
            </a:r>
          </a:p>
          <a:p>
            <a:pPr lvl="1"/>
            <a:r>
              <a:rPr lang="en-US" sz="2800" dirty="0" smtClean="0"/>
              <a:t>Average(50, 10, 90) = 50</a:t>
            </a:r>
          </a:p>
          <a:p>
            <a:pPr lvl="1"/>
            <a:r>
              <a:rPr lang="en-US" sz="2800" dirty="0" smtClean="0"/>
              <a:t>2/3 of average = 33.33</a:t>
            </a:r>
          </a:p>
          <a:p>
            <a:pPr lvl="1"/>
            <a:r>
              <a:rPr lang="en-US" sz="2800" dirty="0" smtClean="0"/>
              <a:t>A is closest (|50-33.33| = 16.67), so A wins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0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0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07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07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07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0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9100" y="76199"/>
            <a:ext cx="9052560" cy="1295401"/>
          </a:xfrm>
        </p:spPr>
        <p:txBody>
          <a:bodyPr/>
          <a:lstStyle/>
          <a:p>
            <a:r>
              <a:rPr lang="en-US" sz="4500" dirty="0" smtClean="0"/>
              <a:t>“2/3 of the average” game solved</a:t>
            </a:r>
          </a:p>
        </p:txBody>
      </p:sp>
      <p:sp>
        <p:nvSpPr>
          <p:cNvPr id="14339" name="Line 5"/>
          <p:cNvSpPr>
            <a:spLocks noChangeShapeType="1"/>
          </p:cNvSpPr>
          <p:nvPr/>
        </p:nvSpPr>
        <p:spPr bwMode="auto">
          <a:xfrm flipV="1">
            <a:off x="4358640" y="1640840"/>
            <a:ext cx="0" cy="5267960"/>
          </a:xfrm>
          <a:prstGeom prst="line">
            <a:avLst/>
          </a:prstGeom>
          <a:noFill/>
          <a:ln w="38100">
            <a:solidFill>
              <a:schemeClr val="tx1"/>
            </a:solidFill>
            <a:round/>
            <a:headEnd/>
            <a:tailEnd/>
          </a:ln>
        </p:spPr>
        <p:txBody>
          <a:bodyPr lIns="101882" tIns="50941" rIns="101882" bIns="50941"/>
          <a:lstStyle/>
          <a:p>
            <a:endParaRPr lang="en-US">
              <a:solidFill>
                <a:schemeClr val="tx1"/>
              </a:solidFill>
              <a:latin typeface="+mn-lt"/>
            </a:endParaRPr>
          </a:p>
        </p:txBody>
      </p:sp>
      <p:sp>
        <p:nvSpPr>
          <p:cNvPr id="14340" name="Text Box 6"/>
          <p:cNvSpPr txBox="1">
            <a:spLocks noChangeArrowheads="1"/>
          </p:cNvSpPr>
          <p:nvPr/>
        </p:nvSpPr>
        <p:spPr bwMode="auto">
          <a:xfrm>
            <a:off x="3771900" y="6649721"/>
            <a:ext cx="426968"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0</a:t>
            </a:r>
          </a:p>
        </p:txBody>
      </p:sp>
      <p:sp>
        <p:nvSpPr>
          <p:cNvPr id="14341" name="Text Box 7"/>
          <p:cNvSpPr txBox="1">
            <a:spLocks noChangeArrowheads="1"/>
          </p:cNvSpPr>
          <p:nvPr/>
        </p:nvSpPr>
        <p:spPr bwMode="auto">
          <a:xfrm>
            <a:off x="3436621" y="1381761"/>
            <a:ext cx="869397"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100</a:t>
            </a:r>
          </a:p>
        </p:txBody>
      </p:sp>
      <p:sp>
        <p:nvSpPr>
          <p:cNvPr id="333832" name="AutoShape 8"/>
          <p:cNvSpPr>
            <a:spLocks/>
          </p:cNvSpPr>
          <p:nvPr/>
        </p:nvSpPr>
        <p:spPr bwMode="auto">
          <a:xfrm>
            <a:off x="4610100" y="1640840"/>
            <a:ext cx="167640" cy="1640840"/>
          </a:xfrm>
          <a:prstGeom prst="rightBrace">
            <a:avLst>
              <a:gd name="adj1" fmla="val 79167"/>
              <a:gd name="adj2" fmla="val 50000"/>
            </a:avLst>
          </a:prstGeom>
          <a:noFill/>
          <a:ln w="38100">
            <a:solidFill>
              <a:schemeClr val="tx1"/>
            </a:solidFill>
            <a:round/>
            <a:headEnd/>
            <a:tailEnd/>
          </a:ln>
        </p:spPr>
        <p:txBody>
          <a:bodyPr wrap="none" lIns="101882" tIns="50941" rIns="101882" bIns="50941" anchor="ctr"/>
          <a:lstStyle/>
          <a:p>
            <a:endParaRPr lang="en-US">
              <a:solidFill>
                <a:schemeClr val="tx1"/>
              </a:solidFill>
              <a:latin typeface="+mn-lt"/>
            </a:endParaRPr>
          </a:p>
        </p:txBody>
      </p:sp>
      <p:sp>
        <p:nvSpPr>
          <p:cNvPr id="333833" name="Text Box 9"/>
          <p:cNvSpPr txBox="1">
            <a:spLocks noChangeArrowheads="1"/>
          </p:cNvSpPr>
          <p:nvPr/>
        </p:nvSpPr>
        <p:spPr bwMode="auto">
          <a:xfrm>
            <a:off x="2514600" y="2936241"/>
            <a:ext cx="1844023"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(2/3)*100</a:t>
            </a:r>
          </a:p>
        </p:txBody>
      </p:sp>
      <p:sp>
        <p:nvSpPr>
          <p:cNvPr id="333834" name="Text Box 10"/>
          <p:cNvSpPr txBox="1">
            <a:spLocks noChangeArrowheads="1"/>
          </p:cNvSpPr>
          <p:nvPr/>
        </p:nvSpPr>
        <p:spPr bwMode="auto">
          <a:xfrm>
            <a:off x="1508760" y="3988753"/>
            <a:ext cx="2818649"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(2/3)*(2/3)*100</a:t>
            </a:r>
          </a:p>
        </p:txBody>
      </p:sp>
      <p:sp>
        <p:nvSpPr>
          <p:cNvPr id="333835" name="AutoShape 11"/>
          <p:cNvSpPr>
            <a:spLocks/>
          </p:cNvSpPr>
          <p:nvPr/>
        </p:nvSpPr>
        <p:spPr bwMode="auto">
          <a:xfrm>
            <a:off x="4526280" y="3281680"/>
            <a:ext cx="251460" cy="1122680"/>
          </a:xfrm>
          <a:prstGeom prst="rightBrace">
            <a:avLst>
              <a:gd name="adj1" fmla="val 36111"/>
              <a:gd name="adj2" fmla="val 50000"/>
            </a:avLst>
          </a:prstGeom>
          <a:noFill/>
          <a:ln w="38100">
            <a:solidFill>
              <a:schemeClr val="tx1"/>
            </a:solidFill>
            <a:round/>
            <a:headEnd/>
            <a:tailEnd/>
          </a:ln>
        </p:spPr>
        <p:txBody>
          <a:bodyPr wrap="none" lIns="101882" tIns="50941" rIns="101882" bIns="50941" anchor="ctr"/>
          <a:lstStyle/>
          <a:p>
            <a:endParaRPr lang="en-US">
              <a:solidFill>
                <a:schemeClr val="tx1"/>
              </a:solidFill>
              <a:latin typeface="+mn-lt"/>
            </a:endParaRPr>
          </a:p>
        </p:txBody>
      </p:sp>
      <p:sp>
        <p:nvSpPr>
          <p:cNvPr id="333837" name="Text Box 13"/>
          <p:cNvSpPr txBox="1">
            <a:spLocks noChangeArrowheads="1"/>
          </p:cNvSpPr>
          <p:nvPr/>
        </p:nvSpPr>
        <p:spPr bwMode="auto">
          <a:xfrm>
            <a:off x="3513455" y="5197793"/>
            <a:ext cx="603299"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a:t>
            </a:r>
          </a:p>
        </p:txBody>
      </p:sp>
      <p:sp>
        <p:nvSpPr>
          <p:cNvPr id="333838" name="Text Box 14"/>
          <p:cNvSpPr txBox="1">
            <a:spLocks noChangeArrowheads="1"/>
          </p:cNvSpPr>
          <p:nvPr/>
        </p:nvSpPr>
        <p:spPr bwMode="auto">
          <a:xfrm>
            <a:off x="4876800" y="2184189"/>
            <a:ext cx="1635632" cy="441431"/>
          </a:xfrm>
          <a:prstGeom prst="rect">
            <a:avLst/>
          </a:prstGeom>
          <a:noFill/>
          <a:ln w="38100" algn="ctr">
            <a:noFill/>
            <a:miter lim="800000"/>
            <a:headEnd/>
            <a:tailEnd/>
          </a:ln>
        </p:spPr>
        <p:txBody>
          <a:bodyPr wrap="none" lIns="101882" tIns="50941" rIns="101882" bIns="50941">
            <a:spAutoFit/>
          </a:bodyPr>
          <a:lstStyle/>
          <a:p>
            <a:r>
              <a:rPr lang="en-US" sz="2200" b="1" i="1" dirty="0">
                <a:solidFill>
                  <a:schemeClr val="tx1"/>
                </a:solidFill>
                <a:latin typeface="+mn-lt"/>
              </a:rPr>
              <a:t>dominated</a:t>
            </a:r>
          </a:p>
        </p:txBody>
      </p:sp>
      <p:sp>
        <p:nvSpPr>
          <p:cNvPr id="333839" name="Text Box 15"/>
          <p:cNvSpPr txBox="1">
            <a:spLocks noChangeArrowheads="1"/>
          </p:cNvSpPr>
          <p:nvPr/>
        </p:nvSpPr>
        <p:spPr bwMode="auto">
          <a:xfrm>
            <a:off x="4853940" y="3350049"/>
            <a:ext cx="5280660" cy="795232"/>
          </a:xfrm>
          <a:prstGeom prst="rect">
            <a:avLst/>
          </a:prstGeom>
          <a:noFill/>
          <a:ln w="38100" algn="ctr">
            <a:noFill/>
            <a:miter lim="800000"/>
            <a:headEnd/>
            <a:tailEnd/>
          </a:ln>
        </p:spPr>
        <p:txBody>
          <a:bodyPr lIns="101882" tIns="50941" rIns="101882" bIns="50941">
            <a:spAutoFit/>
          </a:bodyPr>
          <a:lstStyle/>
          <a:p>
            <a:r>
              <a:rPr lang="en-US" sz="2200" b="1" i="1" dirty="0">
                <a:solidFill>
                  <a:schemeClr val="tx1"/>
                </a:solidFill>
                <a:latin typeface="+mn-lt"/>
              </a:rPr>
              <a:t>dominated after removal of (originally) dominated strategies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38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38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38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38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38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38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3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animBg="1"/>
      <p:bldP spid="333833" grpId="0"/>
      <p:bldP spid="333834" grpId="0"/>
      <p:bldP spid="333835" grpId="0" animBg="1"/>
      <p:bldP spid="333837" grpId="0"/>
      <p:bldP spid="333838" grpId="0"/>
      <p:bldP spid="33383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72720"/>
            <a:ext cx="10058400" cy="849207"/>
          </a:xfrm>
          <a:noFill/>
        </p:spPr>
        <p:txBody>
          <a:bodyPr/>
          <a:lstStyle/>
          <a:p>
            <a:pPr eaLnBrk="1" hangingPunct="1"/>
            <a:r>
              <a:rPr lang="en-US" sz="4000" dirty="0" smtClean="0"/>
              <a:t>Iterated dominance: path (in)dependence</a:t>
            </a:r>
          </a:p>
        </p:txBody>
      </p:sp>
      <p:graphicFrame>
        <p:nvGraphicFramePr>
          <p:cNvPr id="295939" name="Group 3"/>
          <p:cNvGraphicFramePr>
            <a:graphicFrameLocks noGrp="1"/>
          </p:cNvGraphicFramePr>
          <p:nvPr/>
        </p:nvGraphicFramePr>
        <p:xfrm>
          <a:off x="1159511" y="4073525"/>
          <a:ext cx="1877219" cy="1554480"/>
        </p:xfrm>
        <a:graphic>
          <a:graphicData uri="http://schemas.openxmlformats.org/drawingml/2006/table">
            <a:tbl>
              <a:tblPr/>
              <a:tblGrid>
                <a:gridCol w="901065"/>
                <a:gridCol w="976154"/>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5953" name="Line 17"/>
          <p:cNvSpPr>
            <a:spLocks noChangeShapeType="1"/>
          </p:cNvSpPr>
          <p:nvPr/>
        </p:nvSpPr>
        <p:spPr bwMode="auto">
          <a:xfrm flipV="1">
            <a:off x="1173480" y="5099050"/>
            <a:ext cx="1887697" cy="51636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54" name="Line 18"/>
          <p:cNvSpPr>
            <a:spLocks noChangeShapeType="1"/>
          </p:cNvSpPr>
          <p:nvPr/>
        </p:nvSpPr>
        <p:spPr bwMode="auto">
          <a:xfrm flipH="1" flipV="1">
            <a:off x="1163002" y="5077460"/>
            <a:ext cx="1887697" cy="54874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55" name="AutoShape 19"/>
          <p:cNvSpPr>
            <a:spLocks noChangeArrowheads="1"/>
          </p:cNvSpPr>
          <p:nvPr/>
        </p:nvSpPr>
        <p:spPr bwMode="auto">
          <a:xfrm>
            <a:off x="611188" y="4911523"/>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5956" name="Line 20"/>
          <p:cNvSpPr>
            <a:spLocks noChangeShapeType="1"/>
          </p:cNvSpPr>
          <p:nvPr/>
        </p:nvSpPr>
        <p:spPr bwMode="auto">
          <a:xfrm>
            <a:off x="2053590" y="4073525"/>
            <a:ext cx="974408" cy="154368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57" name="Line 21"/>
          <p:cNvSpPr>
            <a:spLocks noChangeShapeType="1"/>
          </p:cNvSpPr>
          <p:nvPr/>
        </p:nvSpPr>
        <p:spPr bwMode="auto">
          <a:xfrm flipV="1">
            <a:off x="2053590" y="4062730"/>
            <a:ext cx="984885" cy="155448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58" name="AutoShape 22"/>
          <p:cNvSpPr>
            <a:spLocks noChangeArrowheads="1"/>
          </p:cNvSpPr>
          <p:nvPr/>
        </p:nvSpPr>
        <p:spPr bwMode="auto">
          <a:xfrm flipV="1">
            <a:off x="621666" y="4242233"/>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5959" name="Line 23"/>
          <p:cNvSpPr>
            <a:spLocks noChangeShapeType="1"/>
          </p:cNvSpPr>
          <p:nvPr/>
        </p:nvSpPr>
        <p:spPr bwMode="auto">
          <a:xfrm>
            <a:off x="1152525" y="4062730"/>
            <a:ext cx="1885950" cy="50736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60" name="Line 24"/>
          <p:cNvSpPr>
            <a:spLocks noChangeShapeType="1"/>
          </p:cNvSpPr>
          <p:nvPr/>
        </p:nvSpPr>
        <p:spPr bwMode="auto">
          <a:xfrm flipV="1">
            <a:off x="1152525" y="4062730"/>
            <a:ext cx="1875473" cy="49657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61" name="Text Box 25"/>
          <p:cNvSpPr txBox="1">
            <a:spLocks noChangeArrowheads="1"/>
          </p:cNvSpPr>
          <p:nvPr/>
        </p:nvSpPr>
        <p:spPr bwMode="auto">
          <a:xfrm>
            <a:off x="782320" y="1147868"/>
            <a:ext cx="8306912" cy="2334257"/>
          </a:xfrm>
          <a:prstGeom prst="rect">
            <a:avLst/>
          </a:prstGeom>
          <a:noFill/>
          <a:ln w="50800">
            <a:noFill/>
            <a:miter lim="800000"/>
            <a:headEnd/>
            <a:tailEnd/>
          </a:ln>
        </p:spPr>
        <p:txBody>
          <a:bodyPr lIns="101882" tIns="50941" rIns="101882" bIns="50941">
            <a:spAutoFit/>
          </a:bodyPr>
          <a:lstStyle/>
          <a:p>
            <a:pPr eaLnBrk="0" hangingPunct="0"/>
            <a:r>
              <a:rPr lang="en-US" sz="2700" dirty="0">
                <a:solidFill>
                  <a:schemeClr val="tx1"/>
                </a:solidFill>
                <a:latin typeface="+mn-lt"/>
              </a:rPr>
              <a:t>Iterated weak dominance is </a:t>
            </a:r>
            <a:r>
              <a:rPr lang="en-US" sz="2700" dirty="0">
                <a:solidFill>
                  <a:srgbClr val="008000"/>
                </a:solidFill>
                <a:latin typeface="+mn-lt"/>
              </a:rPr>
              <a:t>path-dependent</a:t>
            </a:r>
            <a:r>
              <a:rPr lang="en-US" sz="2700" dirty="0">
                <a:solidFill>
                  <a:schemeClr val="tx1"/>
                </a:solidFill>
                <a:latin typeface="+mn-lt"/>
              </a:rPr>
              <a:t>: sequence of eliminations may determine which solution we get (if any)</a:t>
            </a:r>
            <a:endParaRPr lang="en-US" sz="2700" i="1" dirty="0">
              <a:solidFill>
                <a:schemeClr val="tx1"/>
              </a:solidFill>
              <a:latin typeface="+mn-lt"/>
            </a:endParaRPr>
          </a:p>
          <a:p>
            <a:pPr eaLnBrk="0" hangingPunct="0"/>
            <a:r>
              <a:rPr lang="en-US" sz="2000" dirty="0">
                <a:solidFill>
                  <a:schemeClr val="tx1"/>
                </a:solidFill>
                <a:latin typeface="+mn-lt"/>
              </a:rPr>
              <a:t>(whether or not dominance by mixed strategies </a:t>
            </a:r>
            <a:r>
              <a:rPr lang="en-US" sz="2000" dirty="0" smtClean="0">
                <a:solidFill>
                  <a:schemeClr val="tx1"/>
                </a:solidFill>
                <a:latin typeface="+mn-lt"/>
              </a:rPr>
              <a:t>allowed</a:t>
            </a:r>
            <a:r>
              <a:rPr lang="en-US" dirty="0" smtClean="0">
                <a:solidFill>
                  <a:schemeClr val="tx1"/>
                </a:solidFill>
                <a:latin typeface="+mn-lt"/>
              </a:rPr>
              <a:t>)</a:t>
            </a:r>
          </a:p>
          <a:p>
            <a:pPr eaLnBrk="0" hangingPunct="0"/>
            <a:r>
              <a:rPr lang="en-US" dirty="0" smtClean="0">
                <a:solidFill>
                  <a:schemeClr val="tx1"/>
                </a:solidFill>
                <a:latin typeface="+mn-lt"/>
              </a:rPr>
              <a:t>Leads to various NP-hardness results </a:t>
            </a:r>
            <a:r>
              <a:rPr lang="en-US" sz="1600" dirty="0" smtClean="0">
                <a:solidFill>
                  <a:srgbClr val="0000CC"/>
                </a:solidFill>
                <a:latin typeface="+mn-lt"/>
              </a:rPr>
              <a:t>[</a:t>
            </a:r>
            <a:r>
              <a:rPr lang="en-US" sz="1600" dirty="0" err="1" smtClean="0">
                <a:solidFill>
                  <a:schemeClr val="accent2"/>
                </a:solidFill>
                <a:latin typeface="+mn-lt"/>
              </a:rPr>
              <a:t>Gilboa</a:t>
            </a:r>
            <a:r>
              <a:rPr lang="en-US" sz="1600" dirty="0" smtClean="0">
                <a:solidFill>
                  <a:schemeClr val="accent2"/>
                </a:solidFill>
                <a:latin typeface="+mn-lt"/>
              </a:rPr>
              <a:t>, </a:t>
            </a:r>
            <a:r>
              <a:rPr lang="en-US" sz="1600" dirty="0" err="1" smtClean="0">
                <a:solidFill>
                  <a:schemeClr val="accent2"/>
                </a:solidFill>
                <a:latin typeface="+mn-lt"/>
              </a:rPr>
              <a:t>Kalai</a:t>
            </a:r>
            <a:r>
              <a:rPr lang="en-US" sz="1600" dirty="0" smtClean="0">
                <a:solidFill>
                  <a:schemeClr val="accent2"/>
                </a:solidFill>
                <a:latin typeface="+mn-lt"/>
              </a:rPr>
              <a:t>, </a:t>
            </a:r>
            <a:r>
              <a:rPr lang="en-US" sz="1600" dirty="0" err="1" smtClean="0">
                <a:solidFill>
                  <a:schemeClr val="accent2"/>
                </a:solidFill>
                <a:latin typeface="+mn-lt"/>
              </a:rPr>
              <a:t>Zemel</a:t>
            </a:r>
            <a:r>
              <a:rPr lang="en-US" sz="1600" dirty="0" smtClean="0">
                <a:solidFill>
                  <a:schemeClr val="accent2"/>
                </a:solidFill>
                <a:latin typeface="+mn-lt"/>
              </a:rPr>
              <a:t> Math of OR ‘93; C. &amp; Sandholm EC ’05, AAAI’05; </a:t>
            </a:r>
            <a:r>
              <a:rPr lang="de-DE" sz="1600" dirty="0" smtClean="0">
                <a:solidFill>
                  <a:schemeClr val="accent2"/>
                </a:solidFill>
                <a:latin typeface="+mn-lt"/>
              </a:rPr>
              <a:t>Brandt, Brill, Fischer, Harrenstein  TOCS</a:t>
            </a:r>
            <a:r>
              <a:rPr lang="en-US" sz="1600" dirty="0" smtClean="0">
                <a:solidFill>
                  <a:schemeClr val="accent2"/>
                </a:solidFill>
                <a:latin typeface="+mn-lt"/>
              </a:rPr>
              <a:t> ’</a:t>
            </a:r>
            <a:r>
              <a:rPr lang="de-DE" sz="1600" dirty="0" smtClean="0">
                <a:solidFill>
                  <a:schemeClr val="accent2"/>
                </a:solidFill>
                <a:latin typeface="+mn-lt"/>
              </a:rPr>
              <a:t>11]</a:t>
            </a:r>
            <a:endParaRPr lang="en-US" dirty="0">
              <a:solidFill>
                <a:schemeClr val="tx1"/>
              </a:solidFill>
              <a:latin typeface="+mn-lt"/>
            </a:endParaRPr>
          </a:p>
        </p:txBody>
      </p:sp>
      <p:graphicFrame>
        <p:nvGraphicFramePr>
          <p:cNvPr id="295962" name="Group 26"/>
          <p:cNvGraphicFramePr>
            <a:graphicFrameLocks noGrp="1"/>
          </p:cNvGraphicFramePr>
          <p:nvPr/>
        </p:nvGraphicFramePr>
        <p:xfrm>
          <a:off x="4009391" y="4084320"/>
          <a:ext cx="1877219" cy="1554480"/>
        </p:xfrm>
        <a:graphic>
          <a:graphicData uri="http://schemas.openxmlformats.org/drawingml/2006/table">
            <a:tbl>
              <a:tblPr/>
              <a:tblGrid>
                <a:gridCol w="901065"/>
                <a:gridCol w="976154"/>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5976" name="Line 40"/>
          <p:cNvSpPr>
            <a:spLocks noChangeShapeType="1"/>
          </p:cNvSpPr>
          <p:nvPr/>
        </p:nvSpPr>
        <p:spPr bwMode="auto">
          <a:xfrm flipV="1">
            <a:off x="4023360" y="5109845"/>
            <a:ext cx="1887697" cy="51636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77" name="Line 41"/>
          <p:cNvSpPr>
            <a:spLocks noChangeShapeType="1"/>
          </p:cNvSpPr>
          <p:nvPr/>
        </p:nvSpPr>
        <p:spPr bwMode="auto">
          <a:xfrm flipH="1" flipV="1">
            <a:off x="4012882" y="5088255"/>
            <a:ext cx="1887697" cy="54874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78" name="AutoShape 42"/>
          <p:cNvSpPr>
            <a:spLocks noChangeArrowheads="1"/>
          </p:cNvSpPr>
          <p:nvPr/>
        </p:nvSpPr>
        <p:spPr bwMode="auto">
          <a:xfrm>
            <a:off x="3461068" y="4922318"/>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5979" name="Line 43"/>
          <p:cNvSpPr>
            <a:spLocks noChangeShapeType="1"/>
          </p:cNvSpPr>
          <p:nvPr/>
        </p:nvSpPr>
        <p:spPr bwMode="auto">
          <a:xfrm>
            <a:off x="3991928" y="4084320"/>
            <a:ext cx="974408" cy="154368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80" name="Line 44"/>
          <p:cNvSpPr>
            <a:spLocks noChangeShapeType="1"/>
          </p:cNvSpPr>
          <p:nvPr/>
        </p:nvSpPr>
        <p:spPr bwMode="auto">
          <a:xfrm flipV="1">
            <a:off x="3991928" y="4073525"/>
            <a:ext cx="984885" cy="155448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81" name="AutoShape 45"/>
          <p:cNvSpPr>
            <a:spLocks noChangeArrowheads="1"/>
          </p:cNvSpPr>
          <p:nvPr/>
        </p:nvSpPr>
        <p:spPr bwMode="auto">
          <a:xfrm flipV="1">
            <a:off x="3471546" y="4253028"/>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5982" name="Line 46"/>
          <p:cNvSpPr>
            <a:spLocks noChangeShapeType="1"/>
          </p:cNvSpPr>
          <p:nvPr/>
        </p:nvSpPr>
        <p:spPr bwMode="auto">
          <a:xfrm>
            <a:off x="4002405" y="4073525"/>
            <a:ext cx="1885950" cy="50736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83" name="Line 47"/>
          <p:cNvSpPr>
            <a:spLocks noChangeShapeType="1"/>
          </p:cNvSpPr>
          <p:nvPr/>
        </p:nvSpPr>
        <p:spPr bwMode="auto">
          <a:xfrm flipV="1">
            <a:off x="4002405" y="4073525"/>
            <a:ext cx="1875473" cy="496570"/>
          </a:xfrm>
          <a:prstGeom prst="line">
            <a:avLst/>
          </a:prstGeom>
          <a:noFill/>
          <a:ln w="38100">
            <a:solidFill>
              <a:schemeClr val="tx1"/>
            </a:solidFill>
            <a:round/>
            <a:headEnd/>
            <a:tailEnd/>
          </a:ln>
        </p:spPr>
        <p:txBody>
          <a:bodyPr wrap="none" lIns="101882" tIns="50941" rIns="101882" bIns="50941" anchor="ctr"/>
          <a:lstStyle/>
          <a:p>
            <a:endParaRPr lang="en-US"/>
          </a:p>
        </p:txBody>
      </p:sp>
      <p:graphicFrame>
        <p:nvGraphicFramePr>
          <p:cNvPr id="295984" name="Group 48"/>
          <p:cNvGraphicFramePr>
            <a:graphicFrameLocks noGrp="1"/>
          </p:cNvGraphicFramePr>
          <p:nvPr/>
        </p:nvGraphicFramePr>
        <p:xfrm>
          <a:off x="6932613" y="4084320"/>
          <a:ext cx="1877219" cy="1554480"/>
        </p:xfrm>
        <a:graphic>
          <a:graphicData uri="http://schemas.openxmlformats.org/drawingml/2006/table">
            <a:tbl>
              <a:tblPr/>
              <a:tblGrid>
                <a:gridCol w="901065"/>
                <a:gridCol w="976154"/>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5998" name="Line 62"/>
          <p:cNvSpPr>
            <a:spLocks noChangeShapeType="1"/>
          </p:cNvSpPr>
          <p:nvPr/>
        </p:nvSpPr>
        <p:spPr bwMode="auto">
          <a:xfrm flipV="1">
            <a:off x="6946582" y="5109845"/>
            <a:ext cx="1887697" cy="51636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99" name="Line 63"/>
          <p:cNvSpPr>
            <a:spLocks noChangeShapeType="1"/>
          </p:cNvSpPr>
          <p:nvPr/>
        </p:nvSpPr>
        <p:spPr bwMode="auto">
          <a:xfrm flipH="1" flipV="1">
            <a:off x="6936105" y="5088255"/>
            <a:ext cx="1887697" cy="54874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6000" name="AutoShape 64"/>
          <p:cNvSpPr>
            <a:spLocks noChangeArrowheads="1"/>
          </p:cNvSpPr>
          <p:nvPr/>
        </p:nvSpPr>
        <p:spPr bwMode="auto">
          <a:xfrm>
            <a:off x="6384291" y="4922318"/>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6001" name="AutoShape 65"/>
          <p:cNvSpPr>
            <a:spLocks noChangeArrowheads="1"/>
          </p:cNvSpPr>
          <p:nvPr/>
        </p:nvSpPr>
        <p:spPr bwMode="auto">
          <a:xfrm flipV="1">
            <a:off x="6394768" y="4253028"/>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6002" name="Line 66"/>
          <p:cNvSpPr>
            <a:spLocks noChangeShapeType="1"/>
          </p:cNvSpPr>
          <p:nvPr/>
        </p:nvSpPr>
        <p:spPr bwMode="auto">
          <a:xfrm>
            <a:off x="6925628" y="4073525"/>
            <a:ext cx="1885950" cy="50736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6003" name="Line 67"/>
          <p:cNvSpPr>
            <a:spLocks noChangeShapeType="1"/>
          </p:cNvSpPr>
          <p:nvPr/>
        </p:nvSpPr>
        <p:spPr bwMode="auto">
          <a:xfrm flipV="1">
            <a:off x="6925628" y="4073525"/>
            <a:ext cx="1875473" cy="49657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6004" name="Text Box 68"/>
          <p:cNvSpPr txBox="1">
            <a:spLocks noChangeArrowheads="1"/>
          </p:cNvSpPr>
          <p:nvPr/>
        </p:nvSpPr>
        <p:spPr bwMode="auto">
          <a:xfrm>
            <a:off x="419100" y="5838296"/>
            <a:ext cx="9052560" cy="1303206"/>
          </a:xfrm>
          <a:prstGeom prst="rect">
            <a:avLst/>
          </a:prstGeom>
          <a:noFill/>
          <a:ln w="50800">
            <a:noFill/>
            <a:miter lim="800000"/>
            <a:headEnd/>
            <a:tailEnd/>
          </a:ln>
        </p:spPr>
        <p:txBody>
          <a:bodyPr lIns="101882" tIns="50941" rIns="101882" bIns="50941">
            <a:spAutoFit/>
          </a:bodyPr>
          <a:lstStyle/>
          <a:p>
            <a:pPr eaLnBrk="0" hangingPunct="0"/>
            <a:r>
              <a:rPr lang="en-US" sz="2700" dirty="0">
                <a:solidFill>
                  <a:schemeClr val="tx1"/>
                </a:solidFill>
                <a:latin typeface="+mn-lt"/>
              </a:rPr>
              <a:t>Iterated strict dominance is </a:t>
            </a:r>
            <a:r>
              <a:rPr lang="en-US" sz="2700" dirty="0">
                <a:solidFill>
                  <a:srgbClr val="008000"/>
                </a:solidFill>
                <a:latin typeface="+mn-lt"/>
              </a:rPr>
              <a:t>path-independent</a:t>
            </a:r>
            <a:r>
              <a:rPr lang="en-US" sz="2700" dirty="0">
                <a:solidFill>
                  <a:schemeClr val="tx1"/>
                </a:solidFill>
                <a:latin typeface="+mn-lt"/>
              </a:rPr>
              <a:t>: elimination process will always terminate at the same point</a:t>
            </a:r>
          </a:p>
          <a:p>
            <a:pPr eaLnBrk="0" hangingPunct="0"/>
            <a:r>
              <a:rPr lang="en-US" dirty="0">
                <a:solidFill>
                  <a:schemeClr val="tx1"/>
                </a:solidFill>
                <a:latin typeface="+mn-lt"/>
              </a:rPr>
              <a:t>(whether or not dominance by mixed strategies allowed)</a:t>
            </a:r>
            <a:endParaRPr lang="en-US" sz="1100" dirty="0">
              <a:solidFill>
                <a:schemeClr val="tx1"/>
              </a:solidFill>
              <a:latin typeface="+mn-lt"/>
            </a:endParaRPr>
          </a:p>
        </p:txBody>
      </p:sp>
      <p:sp>
        <p:nvSpPr>
          <p:cNvPr id="296005" name="AutoShape 69"/>
          <p:cNvSpPr>
            <a:spLocks noChangeArrowheads="1"/>
          </p:cNvSpPr>
          <p:nvPr/>
        </p:nvSpPr>
        <p:spPr bwMode="auto">
          <a:xfrm>
            <a:off x="1486059" y="3537859"/>
            <a:ext cx="1437163" cy="472209"/>
          </a:xfrm>
          <a:prstGeom prst="curvedDownArrow">
            <a:avLst>
              <a:gd name="adj1" fmla="val 109007"/>
              <a:gd name="adj2" fmla="val 218014"/>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6006" name="AutoShape 70"/>
          <p:cNvSpPr>
            <a:spLocks noChangeArrowheads="1"/>
          </p:cNvSpPr>
          <p:nvPr/>
        </p:nvSpPr>
        <p:spPr bwMode="auto">
          <a:xfrm flipH="1">
            <a:off x="4170046" y="3559449"/>
            <a:ext cx="1465104" cy="472209"/>
          </a:xfrm>
          <a:prstGeom prst="curvedDownArrow">
            <a:avLst>
              <a:gd name="adj1" fmla="val 111126"/>
              <a:gd name="adj2" fmla="val 222252"/>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596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59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59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59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59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60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59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59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59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59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59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59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59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59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598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60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59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59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59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59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59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598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600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600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600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600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599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9599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95961">
                                            <p:txEl>
                                              <p:pRg st="2" end="2"/>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96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53" grpId="0" animBg="1"/>
      <p:bldP spid="295954" grpId="0" animBg="1"/>
      <p:bldP spid="295955" grpId="0" animBg="1"/>
      <p:bldP spid="295956" grpId="0" animBg="1"/>
      <p:bldP spid="295957" grpId="0" animBg="1"/>
      <p:bldP spid="295958" grpId="0" animBg="1"/>
      <p:bldP spid="295959" grpId="0" animBg="1"/>
      <p:bldP spid="295960" grpId="0" animBg="1"/>
      <p:bldP spid="295976" grpId="0" animBg="1"/>
      <p:bldP spid="295977" grpId="0" animBg="1"/>
      <p:bldP spid="295978" grpId="0" animBg="1"/>
      <p:bldP spid="295979" grpId="0" animBg="1"/>
      <p:bldP spid="295980" grpId="0" animBg="1"/>
      <p:bldP spid="295981" grpId="0" animBg="1"/>
      <p:bldP spid="295982" grpId="0" animBg="1"/>
      <p:bldP spid="295983" grpId="0" animBg="1"/>
      <p:bldP spid="295998" grpId="0" animBg="1"/>
      <p:bldP spid="295999" grpId="0" animBg="1"/>
      <p:bldP spid="296000" grpId="0" animBg="1"/>
      <p:bldP spid="296001" grpId="0" animBg="1"/>
      <p:bldP spid="296002" grpId="0" animBg="1"/>
      <p:bldP spid="296003" grpId="0" animBg="1"/>
      <p:bldP spid="296004" grpId="0"/>
      <p:bldP spid="296005" grpId="0" animBg="1"/>
      <p:bldP spid="2960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19100" y="-173038"/>
            <a:ext cx="9051925" cy="1295401"/>
          </a:xfrm>
        </p:spPr>
        <p:txBody>
          <a:bodyPr/>
          <a:lstStyle/>
          <a:p>
            <a:r>
              <a:rPr lang="en-US" b="1" dirty="0" smtClean="0">
                <a:solidFill>
                  <a:schemeClr val="accent2"/>
                </a:solidFill>
              </a:rPr>
              <a:t>Penalty kick example</a:t>
            </a:r>
          </a:p>
        </p:txBody>
      </p:sp>
      <p:sp>
        <p:nvSpPr>
          <p:cNvPr id="92163" name="Line 3"/>
          <p:cNvSpPr>
            <a:spLocks noChangeShapeType="1"/>
          </p:cNvSpPr>
          <p:nvPr/>
        </p:nvSpPr>
        <p:spPr bwMode="auto">
          <a:xfrm flipV="1">
            <a:off x="1173163" y="6823075"/>
            <a:ext cx="419100" cy="690563"/>
          </a:xfrm>
          <a:prstGeom prst="line">
            <a:avLst/>
          </a:prstGeom>
          <a:noFill/>
          <a:ln w="9525">
            <a:solidFill>
              <a:schemeClr val="tx1"/>
            </a:solidFill>
            <a:round/>
            <a:headEnd/>
            <a:tailEnd/>
          </a:ln>
          <a:effectLst/>
        </p:spPr>
        <p:txBody>
          <a:bodyPr/>
          <a:lstStyle/>
          <a:p>
            <a:endParaRPr lang="en-US"/>
          </a:p>
        </p:txBody>
      </p:sp>
      <p:sp>
        <p:nvSpPr>
          <p:cNvPr id="92164" name="Line 4"/>
          <p:cNvSpPr>
            <a:spLocks noChangeShapeType="1"/>
          </p:cNvSpPr>
          <p:nvPr/>
        </p:nvSpPr>
        <p:spPr bwMode="auto">
          <a:xfrm>
            <a:off x="1592263" y="6823075"/>
            <a:ext cx="334962" cy="690563"/>
          </a:xfrm>
          <a:prstGeom prst="line">
            <a:avLst/>
          </a:prstGeom>
          <a:noFill/>
          <a:ln w="9525">
            <a:solidFill>
              <a:schemeClr val="tx1"/>
            </a:solidFill>
            <a:round/>
            <a:headEnd/>
            <a:tailEnd/>
          </a:ln>
          <a:effectLst/>
        </p:spPr>
        <p:txBody>
          <a:bodyPr/>
          <a:lstStyle/>
          <a:p>
            <a:endParaRPr lang="en-US"/>
          </a:p>
        </p:txBody>
      </p:sp>
      <p:sp>
        <p:nvSpPr>
          <p:cNvPr id="92165" name="Oval 5"/>
          <p:cNvSpPr>
            <a:spLocks noChangeArrowheads="1"/>
          </p:cNvSpPr>
          <p:nvPr/>
        </p:nvSpPr>
        <p:spPr bwMode="auto">
          <a:xfrm>
            <a:off x="1341438" y="5699125"/>
            <a:ext cx="503237" cy="11239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166" name="Oval 6"/>
          <p:cNvSpPr>
            <a:spLocks noChangeArrowheads="1"/>
          </p:cNvSpPr>
          <p:nvPr/>
        </p:nvSpPr>
        <p:spPr bwMode="auto">
          <a:xfrm>
            <a:off x="1425575" y="5181600"/>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67" name="Line 7"/>
          <p:cNvSpPr>
            <a:spLocks noChangeShapeType="1"/>
          </p:cNvSpPr>
          <p:nvPr/>
        </p:nvSpPr>
        <p:spPr bwMode="auto">
          <a:xfrm flipH="1">
            <a:off x="1089025" y="6045200"/>
            <a:ext cx="252413" cy="258763"/>
          </a:xfrm>
          <a:prstGeom prst="line">
            <a:avLst/>
          </a:prstGeom>
          <a:noFill/>
          <a:ln w="9525">
            <a:solidFill>
              <a:schemeClr val="tx1"/>
            </a:solidFill>
            <a:round/>
            <a:headEnd/>
            <a:tailEnd/>
          </a:ln>
          <a:effectLst/>
        </p:spPr>
        <p:txBody>
          <a:bodyPr/>
          <a:lstStyle/>
          <a:p>
            <a:endParaRPr lang="en-US"/>
          </a:p>
        </p:txBody>
      </p:sp>
      <p:sp>
        <p:nvSpPr>
          <p:cNvPr id="92168" name="Line 8"/>
          <p:cNvSpPr>
            <a:spLocks noChangeShapeType="1"/>
          </p:cNvSpPr>
          <p:nvPr/>
        </p:nvSpPr>
        <p:spPr bwMode="auto">
          <a:xfrm>
            <a:off x="1844675" y="6045200"/>
            <a:ext cx="334963" cy="346075"/>
          </a:xfrm>
          <a:prstGeom prst="line">
            <a:avLst/>
          </a:prstGeom>
          <a:noFill/>
          <a:ln w="9525">
            <a:solidFill>
              <a:schemeClr val="tx1"/>
            </a:solidFill>
            <a:round/>
            <a:headEnd/>
            <a:tailEnd/>
          </a:ln>
          <a:effectLst/>
        </p:spPr>
        <p:txBody>
          <a:bodyPr/>
          <a:lstStyle/>
          <a:p>
            <a:endParaRPr lang="en-US"/>
          </a:p>
        </p:txBody>
      </p:sp>
      <p:sp>
        <p:nvSpPr>
          <p:cNvPr id="92169" name="Oval 9"/>
          <p:cNvSpPr>
            <a:spLocks noChangeArrowheads="1"/>
          </p:cNvSpPr>
          <p:nvPr/>
        </p:nvSpPr>
        <p:spPr bwMode="auto">
          <a:xfrm>
            <a:off x="2849563" y="6303963"/>
            <a:ext cx="419100" cy="4318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92170" name="Line 10"/>
          <p:cNvSpPr>
            <a:spLocks noChangeShapeType="1"/>
          </p:cNvSpPr>
          <p:nvPr/>
        </p:nvSpPr>
        <p:spPr bwMode="auto">
          <a:xfrm flipV="1">
            <a:off x="2095500" y="3108325"/>
            <a:ext cx="419100" cy="692150"/>
          </a:xfrm>
          <a:prstGeom prst="line">
            <a:avLst/>
          </a:prstGeom>
          <a:noFill/>
          <a:ln w="9525">
            <a:solidFill>
              <a:schemeClr val="tx1"/>
            </a:solidFill>
            <a:round/>
            <a:headEnd/>
            <a:tailEnd/>
          </a:ln>
          <a:effectLst/>
        </p:spPr>
        <p:txBody>
          <a:bodyPr/>
          <a:lstStyle/>
          <a:p>
            <a:endParaRPr lang="en-US"/>
          </a:p>
        </p:txBody>
      </p:sp>
      <p:sp>
        <p:nvSpPr>
          <p:cNvPr id="92171" name="Line 11"/>
          <p:cNvSpPr>
            <a:spLocks noChangeShapeType="1"/>
          </p:cNvSpPr>
          <p:nvPr/>
        </p:nvSpPr>
        <p:spPr bwMode="auto">
          <a:xfrm>
            <a:off x="2514600" y="3108325"/>
            <a:ext cx="334963" cy="692150"/>
          </a:xfrm>
          <a:prstGeom prst="line">
            <a:avLst/>
          </a:prstGeom>
          <a:noFill/>
          <a:ln w="9525">
            <a:solidFill>
              <a:schemeClr val="tx1"/>
            </a:solidFill>
            <a:round/>
            <a:headEnd/>
            <a:tailEnd/>
          </a:ln>
          <a:effectLst/>
        </p:spPr>
        <p:txBody>
          <a:bodyPr/>
          <a:lstStyle/>
          <a:p>
            <a:endParaRPr lang="en-US"/>
          </a:p>
        </p:txBody>
      </p:sp>
      <p:sp>
        <p:nvSpPr>
          <p:cNvPr id="92172" name="Oval 12"/>
          <p:cNvSpPr>
            <a:spLocks noChangeArrowheads="1"/>
          </p:cNvSpPr>
          <p:nvPr/>
        </p:nvSpPr>
        <p:spPr bwMode="auto">
          <a:xfrm>
            <a:off x="2263775" y="1981200"/>
            <a:ext cx="501650"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2173" name="Oval 13"/>
          <p:cNvSpPr>
            <a:spLocks noChangeArrowheads="1"/>
          </p:cNvSpPr>
          <p:nvPr/>
        </p:nvSpPr>
        <p:spPr bwMode="auto">
          <a:xfrm>
            <a:off x="2346325" y="1468438"/>
            <a:ext cx="336550"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74" name="Line 14"/>
          <p:cNvSpPr>
            <a:spLocks noChangeShapeType="1"/>
          </p:cNvSpPr>
          <p:nvPr/>
        </p:nvSpPr>
        <p:spPr bwMode="auto">
          <a:xfrm flipH="1">
            <a:off x="2011363" y="2332038"/>
            <a:ext cx="252412" cy="258762"/>
          </a:xfrm>
          <a:prstGeom prst="line">
            <a:avLst/>
          </a:prstGeom>
          <a:noFill/>
          <a:ln w="9525">
            <a:solidFill>
              <a:schemeClr val="tx1"/>
            </a:solidFill>
            <a:round/>
            <a:headEnd/>
            <a:tailEnd/>
          </a:ln>
          <a:effectLst/>
        </p:spPr>
        <p:txBody>
          <a:bodyPr/>
          <a:lstStyle/>
          <a:p>
            <a:endParaRPr lang="en-US"/>
          </a:p>
        </p:txBody>
      </p:sp>
      <p:sp>
        <p:nvSpPr>
          <p:cNvPr id="92175" name="Line 15"/>
          <p:cNvSpPr>
            <a:spLocks noChangeShapeType="1"/>
          </p:cNvSpPr>
          <p:nvPr/>
        </p:nvSpPr>
        <p:spPr bwMode="auto">
          <a:xfrm>
            <a:off x="2765425" y="2332038"/>
            <a:ext cx="336550" cy="344487"/>
          </a:xfrm>
          <a:prstGeom prst="line">
            <a:avLst/>
          </a:prstGeom>
          <a:noFill/>
          <a:ln w="9525">
            <a:solidFill>
              <a:schemeClr val="tx1"/>
            </a:solidFill>
            <a:round/>
            <a:headEnd/>
            <a:tailEnd/>
          </a:ln>
          <a:effectLst/>
        </p:spPr>
        <p:txBody>
          <a:bodyPr/>
          <a:lstStyle/>
          <a:p>
            <a:endParaRPr lang="en-US"/>
          </a:p>
        </p:txBody>
      </p:sp>
      <p:sp>
        <p:nvSpPr>
          <p:cNvPr id="92176" name="Line 16"/>
          <p:cNvSpPr>
            <a:spLocks noChangeShapeType="1"/>
          </p:cNvSpPr>
          <p:nvPr/>
        </p:nvSpPr>
        <p:spPr bwMode="auto">
          <a:xfrm flipV="1">
            <a:off x="168275" y="1209675"/>
            <a:ext cx="0" cy="2244725"/>
          </a:xfrm>
          <a:prstGeom prst="line">
            <a:avLst/>
          </a:prstGeom>
          <a:noFill/>
          <a:ln w="50800">
            <a:solidFill>
              <a:schemeClr val="tx1"/>
            </a:solidFill>
            <a:round/>
            <a:headEnd/>
            <a:tailEnd/>
          </a:ln>
          <a:effectLst/>
        </p:spPr>
        <p:txBody>
          <a:bodyPr/>
          <a:lstStyle/>
          <a:p>
            <a:endParaRPr lang="en-US"/>
          </a:p>
        </p:txBody>
      </p:sp>
      <p:sp>
        <p:nvSpPr>
          <p:cNvPr id="92177" name="Line 17"/>
          <p:cNvSpPr>
            <a:spLocks noChangeShapeType="1"/>
          </p:cNvSpPr>
          <p:nvPr/>
        </p:nvSpPr>
        <p:spPr bwMode="auto">
          <a:xfrm flipV="1">
            <a:off x="5197475" y="1209675"/>
            <a:ext cx="0" cy="2244725"/>
          </a:xfrm>
          <a:prstGeom prst="line">
            <a:avLst/>
          </a:prstGeom>
          <a:noFill/>
          <a:ln w="50800">
            <a:solidFill>
              <a:schemeClr val="tx1"/>
            </a:solidFill>
            <a:round/>
            <a:headEnd/>
            <a:tailEnd/>
          </a:ln>
          <a:effectLst/>
        </p:spPr>
        <p:txBody>
          <a:bodyPr/>
          <a:lstStyle/>
          <a:p>
            <a:endParaRPr lang="en-US"/>
          </a:p>
        </p:txBody>
      </p:sp>
      <p:sp>
        <p:nvSpPr>
          <p:cNvPr id="92178" name="Line 18"/>
          <p:cNvSpPr>
            <a:spLocks noChangeShapeType="1"/>
          </p:cNvSpPr>
          <p:nvPr/>
        </p:nvSpPr>
        <p:spPr bwMode="auto">
          <a:xfrm>
            <a:off x="168275" y="1209675"/>
            <a:ext cx="5029200" cy="0"/>
          </a:xfrm>
          <a:prstGeom prst="line">
            <a:avLst/>
          </a:prstGeom>
          <a:noFill/>
          <a:ln w="38100">
            <a:solidFill>
              <a:schemeClr val="tx1"/>
            </a:solidFill>
            <a:round/>
            <a:headEnd/>
            <a:tailEnd/>
          </a:ln>
          <a:effectLst/>
        </p:spPr>
        <p:txBody>
          <a:bodyPr/>
          <a:lstStyle/>
          <a:p>
            <a:endParaRPr lang="en-US"/>
          </a:p>
        </p:txBody>
      </p:sp>
      <p:sp>
        <p:nvSpPr>
          <p:cNvPr id="92179" name="AutoShape 19"/>
          <p:cNvSpPr>
            <a:spLocks noChangeArrowheads="1"/>
          </p:cNvSpPr>
          <p:nvPr/>
        </p:nvSpPr>
        <p:spPr bwMode="auto">
          <a:xfrm>
            <a:off x="3940175" y="777875"/>
            <a:ext cx="6118225" cy="4921250"/>
          </a:xfrm>
          <a:prstGeom prst="cloudCallout">
            <a:avLst>
              <a:gd name="adj1" fmla="val -67065"/>
              <a:gd name="adj2" fmla="val -30116"/>
            </a:avLst>
          </a:prstGeom>
          <a:solidFill>
            <a:srgbClr val="FFFF99"/>
          </a:solidFill>
          <a:ln w="9525">
            <a:noFill/>
            <a:round/>
            <a:headEnd/>
            <a:tailEnd/>
          </a:ln>
          <a:effectLst/>
        </p:spPr>
        <p:txBody>
          <a:bodyPr lIns="101882" tIns="50941" rIns="101882" bIns="50941"/>
          <a:lstStyle/>
          <a:p>
            <a:pPr algn="ctr" defTabSz="509588" eaLnBrk="0" hangingPunct="0"/>
            <a:endParaRPr lang="en-US" sz="2700"/>
          </a:p>
        </p:txBody>
      </p:sp>
      <p:sp>
        <p:nvSpPr>
          <p:cNvPr id="92180" name="AutoShape 20"/>
          <p:cNvSpPr>
            <a:spLocks noChangeArrowheads="1"/>
          </p:cNvSpPr>
          <p:nvPr/>
        </p:nvSpPr>
        <p:spPr bwMode="auto">
          <a:xfrm>
            <a:off x="5586413" y="1295400"/>
            <a:ext cx="4471987" cy="1892300"/>
          </a:xfrm>
          <a:prstGeom prst="cloudCallout">
            <a:avLst>
              <a:gd name="adj1" fmla="val -54685"/>
              <a:gd name="adj2" fmla="val -30894"/>
            </a:avLst>
          </a:prstGeom>
          <a:solidFill>
            <a:schemeClr val="accent1"/>
          </a:solidFill>
          <a:ln w="9525">
            <a:noFill/>
            <a:round/>
            <a:headEnd/>
            <a:tailEnd/>
          </a:ln>
          <a:effectLst/>
        </p:spPr>
        <p:txBody>
          <a:bodyPr lIns="101882" tIns="50941" rIns="101882" bIns="50941"/>
          <a:lstStyle/>
          <a:p>
            <a:pPr algn="ctr" defTabSz="509588" eaLnBrk="0" hangingPunct="0"/>
            <a:endParaRPr lang="en-US" sz="2700"/>
          </a:p>
        </p:txBody>
      </p:sp>
      <p:sp>
        <p:nvSpPr>
          <p:cNvPr id="92181" name="Line 21"/>
          <p:cNvSpPr>
            <a:spLocks noChangeShapeType="1"/>
          </p:cNvSpPr>
          <p:nvPr/>
        </p:nvSpPr>
        <p:spPr bwMode="auto">
          <a:xfrm flipV="1">
            <a:off x="4694238" y="2676525"/>
            <a:ext cx="334962" cy="519113"/>
          </a:xfrm>
          <a:prstGeom prst="line">
            <a:avLst/>
          </a:prstGeom>
          <a:noFill/>
          <a:ln w="9525">
            <a:solidFill>
              <a:schemeClr val="tx1"/>
            </a:solidFill>
            <a:round/>
            <a:headEnd/>
            <a:tailEnd/>
          </a:ln>
          <a:effectLst/>
        </p:spPr>
        <p:txBody>
          <a:bodyPr/>
          <a:lstStyle/>
          <a:p>
            <a:endParaRPr lang="en-US"/>
          </a:p>
        </p:txBody>
      </p:sp>
      <p:sp>
        <p:nvSpPr>
          <p:cNvPr id="92182" name="Line 22"/>
          <p:cNvSpPr>
            <a:spLocks noChangeShapeType="1"/>
          </p:cNvSpPr>
          <p:nvPr/>
        </p:nvSpPr>
        <p:spPr bwMode="auto">
          <a:xfrm>
            <a:off x="5113338" y="2676525"/>
            <a:ext cx="250825" cy="519113"/>
          </a:xfrm>
          <a:prstGeom prst="line">
            <a:avLst/>
          </a:prstGeom>
          <a:noFill/>
          <a:ln w="9525">
            <a:solidFill>
              <a:schemeClr val="tx1"/>
            </a:solidFill>
            <a:round/>
            <a:headEnd/>
            <a:tailEnd/>
          </a:ln>
          <a:effectLst/>
        </p:spPr>
        <p:txBody>
          <a:bodyPr/>
          <a:lstStyle/>
          <a:p>
            <a:endParaRPr lang="en-US"/>
          </a:p>
        </p:txBody>
      </p:sp>
      <p:sp>
        <p:nvSpPr>
          <p:cNvPr id="92183" name="Oval 23"/>
          <p:cNvSpPr>
            <a:spLocks noChangeArrowheads="1"/>
          </p:cNvSpPr>
          <p:nvPr/>
        </p:nvSpPr>
        <p:spPr bwMode="auto">
          <a:xfrm>
            <a:off x="4778375" y="1900238"/>
            <a:ext cx="501650" cy="77628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184" name="Oval 24"/>
          <p:cNvSpPr>
            <a:spLocks noChangeArrowheads="1"/>
          </p:cNvSpPr>
          <p:nvPr/>
        </p:nvSpPr>
        <p:spPr bwMode="auto">
          <a:xfrm>
            <a:off x="4860925" y="1468438"/>
            <a:ext cx="336550" cy="431800"/>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85" name="Line 25"/>
          <p:cNvSpPr>
            <a:spLocks noChangeShapeType="1"/>
          </p:cNvSpPr>
          <p:nvPr/>
        </p:nvSpPr>
        <p:spPr bwMode="auto">
          <a:xfrm flipH="1">
            <a:off x="4572000" y="2073275"/>
            <a:ext cx="252412" cy="258763"/>
          </a:xfrm>
          <a:prstGeom prst="line">
            <a:avLst/>
          </a:prstGeom>
          <a:noFill/>
          <a:ln w="9525">
            <a:solidFill>
              <a:schemeClr val="tx1"/>
            </a:solidFill>
            <a:round/>
            <a:headEnd/>
            <a:tailEnd/>
          </a:ln>
          <a:effectLst/>
        </p:spPr>
        <p:txBody>
          <a:bodyPr/>
          <a:lstStyle/>
          <a:p>
            <a:endParaRPr lang="en-US"/>
          </a:p>
        </p:txBody>
      </p:sp>
      <p:sp>
        <p:nvSpPr>
          <p:cNvPr id="92186" name="Line 26"/>
          <p:cNvSpPr>
            <a:spLocks noChangeShapeType="1"/>
          </p:cNvSpPr>
          <p:nvPr/>
        </p:nvSpPr>
        <p:spPr bwMode="auto">
          <a:xfrm>
            <a:off x="5233987" y="2073275"/>
            <a:ext cx="252413" cy="258763"/>
          </a:xfrm>
          <a:prstGeom prst="line">
            <a:avLst/>
          </a:prstGeom>
          <a:noFill/>
          <a:ln w="9525">
            <a:solidFill>
              <a:schemeClr val="tx1"/>
            </a:solidFill>
            <a:round/>
            <a:headEnd/>
            <a:tailEnd/>
          </a:ln>
          <a:effectLst/>
        </p:spPr>
        <p:txBody>
          <a:bodyPr/>
          <a:lstStyle/>
          <a:p>
            <a:endParaRPr lang="en-US"/>
          </a:p>
        </p:txBody>
      </p:sp>
      <p:sp>
        <p:nvSpPr>
          <p:cNvPr id="92188" name="Oval 28"/>
          <p:cNvSpPr>
            <a:spLocks noChangeArrowheads="1"/>
          </p:cNvSpPr>
          <p:nvPr/>
        </p:nvSpPr>
        <p:spPr bwMode="auto">
          <a:xfrm>
            <a:off x="6502400" y="1641475"/>
            <a:ext cx="336550" cy="258763"/>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89" name="Line 29"/>
          <p:cNvSpPr>
            <a:spLocks noChangeShapeType="1"/>
          </p:cNvSpPr>
          <p:nvPr/>
        </p:nvSpPr>
        <p:spPr bwMode="auto">
          <a:xfrm flipV="1">
            <a:off x="7467600" y="1641473"/>
            <a:ext cx="376239" cy="111126"/>
          </a:xfrm>
          <a:prstGeom prst="line">
            <a:avLst/>
          </a:prstGeom>
          <a:noFill/>
          <a:ln w="9525">
            <a:solidFill>
              <a:schemeClr val="tx1"/>
            </a:solidFill>
            <a:round/>
            <a:headEnd/>
            <a:tailEnd/>
          </a:ln>
          <a:effectLst/>
        </p:spPr>
        <p:txBody>
          <a:bodyPr/>
          <a:lstStyle/>
          <a:p>
            <a:endParaRPr lang="en-US"/>
          </a:p>
        </p:txBody>
      </p:sp>
      <p:sp>
        <p:nvSpPr>
          <p:cNvPr id="92190" name="Line 30"/>
          <p:cNvSpPr>
            <a:spLocks noChangeShapeType="1"/>
          </p:cNvSpPr>
          <p:nvPr/>
        </p:nvSpPr>
        <p:spPr bwMode="auto">
          <a:xfrm>
            <a:off x="7391400" y="1828800"/>
            <a:ext cx="452439" cy="157163"/>
          </a:xfrm>
          <a:prstGeom prst="line">
            <a:avLst/>
          </a:prstGeom>
          <a:noFill/>
          <a:ln w="9525">
            <a:solidFill>
              <a:schemeClr val="tx1"/>
            </a:solidFill>
            <a:round/>
            <a:headEnd/>
            <a:tailEnd/>
          </a:ln>
          <a:effectLst/>
        </p:spPr>
        <p:txBody>
          <a:bodyPr/>
          <a:lstStyle/>
          <a:p>
            <a:endParaRPr lang="en-US"/>
          </a:p>
        </p:txBody>
      </p:sp>
      <p:sp>
        <p:nvSpPr>
          <p:cNvPr id="92191" name="Line 31"/>
          <p:cNvSpPr>
            <a:spLocks noChangeShapeType="1"/>
          </p:cNvSpPr>
          <p:nvPr/>
        </p:nvSpPr>
        <p:spPr bwMode="auto">
          <a:xfrm>
            <a:off x="6838950" y="1554162"/>
            <a:ext cx="323850" cy="198437"/>
          </a:xfrm>
          <a:prstGeom prst="line">
            <a:avLst/>
          </a:prstGeom>
          <a:noFill/>
          <a:ln w="9525">
            <a:solidFill>
              <a:schemeClr val="tx1"/>
            </a:solidFill>
            <a:round/>
            <a:headEnd/>
            <a:tailEnd/>
          </a:ln>
          <a:effectLst/>
        </p:spPr>
        <p:txBody>
          <a:bodyPr/>
          <a:lstStyle/>
          <a:p>
            <a:endParaRPr lang="en-US"/>
          </a:p>
        </p:txBody>
      </p:sp>
      <p:sp>
        <p:nvSpPr>
          <p:cNvPr id="92192" name="Line 32"/>
          <p:cNvSpPr>
            <a:spLocks noChangeShapeType="1"/>
          </p:cNvSpPr>
          <p:nvPr/>
        </p:nvSpPr>
        <p:spPr bwMode="auto">
          <a:xfrm flipH="1">
            <a:off x="6838950" y="1905000"/>
            <a:ext cx="323850" cy="168275"/>
          </a:xfrm>
          <a:prstGeom prst="line">
            <a:avLst/>
          </a:prstGeom>
          <a:noFill/>
          <a:ln w="9525">
            <a:solidFill>
              <a:schemeClr val="tx1"/>
            </a:solidFill>
            <a:round/>
            <a:headEnd/>
            <a:tailEnd/>
          </a:ln>
          <a:effectLst/>
        </p:spPr>
        <p:txBody>
          <a:bodyPr/>
          <a:lstStyle/>
          <a:p>
            <a:endParaRPr lang="en-US"/>
          </a:p>
        </p:txBody>
      </p:sp>
      <p:sp>
        <p:nvSpPr>
          <p:cNvPr id="92193" name="Text Box 33"/>
          <p:cNvSpPr txBox="1">
            <a:spLocks noChangeArrowheads="1"/>
          </p:cNvSpPr>
          <p:nvPr/>
        </p:nvSpPr>
        <p:spPr bwMode="auto">
          <a:xfrm>
            <a:off x="8347075" y="1554163"/>
            <a:ext cx="1627188" cy="415925"/>
          </a:xfrm>
          <a:prstGeom prst="rect">
            <a:avLst/>
          </a:prstGeom>
          <a:noFill/>
          <a:ln w="9525">
            <a:noFill/>
            <a:miter lim="800000"/>
            <a:headEnd/>
            <a:tailEnd/>
          </a:ln>
          <a:effectLst/>
        </p:spPr>
        <p:txBody>
          <a:bodyPr wrap="none" lIns="101882" tIns="50941" rIns="101882" bIns="50941">
            <a:spAutoFit/>
          </a:bodyPr>
          <a:lstStyle/>
          <a:p>
            <a:pPr defTabSz="509588"/>
            <a:r>
              <a:rPr lang="en-US" sz="2000">
                <a:solidFill>
                  <a:schemeClr val="tx1"/>
                </a:solidFill>
                <a:latin typeface="Arial" charset="0"/>
              </a:rPr>
              <a:t>probability .7</a:t>
            </a:r>
          </a:p>
        </p:txBody>
      </p:sp>
      <p:sp>
        <p:nvSpPr>
          <p:cNvPr id="92195" name="Oval 35"/>
          <p:cNvSpPr>
            <a:spLocks noChangeArrowheads="1"/>
          </p:cNvSpPr>
          <p:nvPr/>
        </p:nvSpPr>
        <p:spPr bwMode="auto">
          <a:xfrm>
            <a:off x="7677150" y="2332038"/>
            <a:ext cx="334963" cy="258762"/>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96" name="Line 36"/>
          <p:cNvSpPr>
            <a:spLocks noChangeShapeType="1"/>
          </p:cNvSpPr>
          <p:nvPr/>
        </p:nvSpPr>
        <p:spPr bwMode="auto">
          <a:xfrm>
            <a:off x="6705600" y="2286000"/>
            <a:ext cx="484187" cy="182562"/>
          </a:xfrm>
          <a:prstGeom prst="line">
            <a:avLst/>
          </a:prstGeom>
          <a:noFill/>
          <a:ln w="9525">
            <a:solidFill>
              <a:schemeClr val="tx1"/>
            </a:solidFill>
            <a:round/>
            <a:headEnd/>
            <a:tailEnd/>
          </a:ln>
          <a:effectLst/>
        </p:spPr>
        <p:txBody>
          <a:bodyPr/>
          <a:lstStyle/>
          <a:p>
            <a:endParaRPr lang="en-US"/>
          </a:p>
        </p:txBody>
      </p:sp>
      <p:sp>
        <p:nvSpPr>
          <p:cNvPr id="92197" name="Line 37"/>
          <p:cNvSpPr>
            <a:spLocks noChangeShapeType="1"/>
          </p:cNvSpPr>
          <p:nvPr/>
        </p:nvSpPr>
        <p:spPr bwMode="auto">
          <a:xfrm flipV="1">
            <a:off x="6705600" y="2581275"/>
            <a:ext cx="407987" cy="161925"/>
          </a:xfrm>
          <a:prstGeom prst="line">
            <a:avLst/>
          </a:prstGeom>
          <a:noFill/>
          <a:ln w="9525">
            <a:solidFill>
              <a:schemeClr val="tx1"/>
            </a:solidFill>
            <a:round/>
            <a:headEnd/>
            <a:tailEnd/>
          </a:ln>
          <a:effectLst/>
        </p:spPr>
        <p:txBody>
          <a:bodyPr/>
          <a:lstStyle/>
          <a:p>
            <a:endParaRPr lang="en-US"/>
          </a:p>
        </p:txBody>
      </p:sp>
      <p:sp>
        <p:nvSpPr>
          <p:cNvPr id="92198" name="Line 38"/>
          <p:cNvSpPr>
            <a:spLocks noChangeShapeType="1"/>
          </p:cNvSpPr>
          <p:nvPr/>
        </p:nvSpPr>
        <p:spPr bwMode="auto">
          <a:xfrm>
            <a:off x="7391401" y="2590801"/>
            <a:ext cx="285750" cy="173038"/>
          </a:xfrm>
          <a:prstGeom prst="line">
            <a:avLst/>
          </a:prstGeom>
          <a:noFill/>
          <a:ln w="9525">
            <a:solidFill>
              <a:schemeClr val="tx1"/>
            </a:solidFill>
            <a:round/>
            <a:headEnd/>
            <a:tailEnd/>
          </a:ln>
          <a:effectLst/>
        </p:spPr>
        <p:txBody>
          <a:bodyPr/>
          <a:lstStyle/>
          <a:p>
            <a:endParaRPr lang="en-US"/>
          </a:p>
        </p:txBody>
      </p:sp>
      <p:sp>
        <p:nvSpPr>
          <p:cNvPr id="92199" name="Line 39"/>
          <p:cNvSpPr>
            <a:spLocks noChangeShapeType="1"/>
          </p:cNvSpPr>
          <p:nvPr/>
        </p:nvSpPr>
        <p:spPr bwMode="auto">
          <a:xfrm flipH="1">
            <a:off x="7391400" y="2244725"/>
            <a:ext cx="285750" cy="193675"/>
          </a:xfrm>
          <a:prstGeom prst="line">
            <a:avLst/>
          </a:prstGeom>
          <a:noFill/>
          <a:ln w="9525">
            <a:solidFill>
              <a:schemeClr val="tx1"/>
            </a:solidFill>
            <a:round/>
            <a:headEnd/>
            <a:tailEnd/>
          </a:ln>
          <a:effectLst/>
        </p:spPr>
        <p:txBody>
          <a:bodyPr/>
          <a:lstStyle/>
          <a:p>
            <a:endParaRPr lang="en-US"/>
          </a:p>
        </p:txBody>
      </p:sp>
      <p:sp>
        <p:nvSpPr>
          <p:cNvPr id="92200" name="Text Box 40"/>
          <p:cNvSpPr txBox="1">
            <a:spLocks noChangeArrowheads="1"/>
          </p:cNvSpPr>
          <p:nvPr/>
        </p:nvSpPr>
        <p:spPr bwMode="auto">
          <a:xfrm>
            <a:off x="8143875" y="2262188"/>
            <a:ext cx="1628775" cy="414337"/>
          </a:xfrm>
          <a:prstGeom prst="rect">
            <a:avLst/>
          </a:prstGeom>
          <a:noFill/>
          <a:ln w="9525">
            <a:noFill/>
            <a:miter lim="800000"/>
            <a:headEnd/>
            <a:tailEnd/>
          </a:ln>
          <a:effectLst/>
        </p:spPr>
        <p:txBody>
          <a:bodyPr wrap="none" lIns="101882" tIns="50941" rIns="101882" bIns="50941">
            <a:spAutoFit/>
          </a:bodyPr>
          <a:lstStyle/>
          <a:p>
            <a:pPr defTabSz="509588"/>
            <a:r>
              <a:rPr lang="en-US" sz="2000">
                <a:solidFill>
                  <a:schemeClr val="tx1"/>
                </a:solidFill>
                <a:latin typeface="Arial" charset="0"/>
              </a:rPr>
              <a:t>probability .3</a:t>
            </a:r>
          </a:p>
        </p:txBody>
      </p:sp>
      <p:sp>
        <p:nvSpPr>
          <p:cNvPr id="92201" name="Line 41"/>
          <p:cNvSpPr>
            <a:spLocks noChangeShapeType="1"/>
          </p:cNvSpPr>
          <p:nvPr/>
        </p:nvSpPr>
        <p:spPr bwMode="auto">
          <a:xfrm flipH="1">
            <a:off x="7927975" y="1812925"/>
            <a:ext cx="334963" cy="0"/>
          </a:xfrm>
          <a:prstGeom prst="line">
            <a:avLst/>
          </a:prstGeom>
          <a:noFill/>
          <a:ln w="9525">
            <a:solidFill>
              <a:schemeClr val="tx1"/>
            </a:solidFill>
            <a:round/>
            <a:headEnd/>
            <a:tailEnd type="triangle" w="med" len="med"/>
          </a:ln>
          <a:effectLst/>
        </p:spPr>
        <p:txBody>
          <a:bodyPr/>
          <a:lstStyle/>
          <a:p>
            <a:endParaRPr lang="en-US"/>
          </a:p>
        </p:txBody>
      </p:sp>
      <p:sp>
        <p:nvSpPr>
          <p:cNvPr id="92202" name="Line 42"/>
          <p:cNvSpPr>
            <a:spLocks noChangeShapeType="1"/>
          </p:cNvSpPr>
          <p:nvPr/>
        </p:nvSpPr>
        <p:spPr bwMode="auto">
          <a:xfrm>
            <a:off x="6335713" y="2505075"/>
            <a:ext cx="334962" cy="0"/>
          </a:xfrm>
          <a:prstGeom prst="line">
            <a:avLst/>
          </a:prstGeom>
          <a:noFill/>
          <a:ln w="9525">
            <a:solidFill>
              <a:schemeClr val="tx1"/>
            </a:solidFill>
            <a:round/>
            <a:headEnd/>
            <a:tailEnd type="triangle" w="med" len="med"/>
          </a:ln>
          <a:effectLst/>
        </p:spPr>
        <p:txBody>
          <a:bodyPr/>
          <a:lstStyle/>
          <a:p>
            <a:endParaRPr lang="en-US"/>
          </a:p>
        </p:txBody>
      </p:sp>
      <p:sp>
        <p:nvSpPr>
          <p:cNvPr id="92203" name="AutoShape 43"/>
          <p:cNvSpPr>
            <a:spLocks noChangeArrowheads="1"/>
          </p:cNvSpPr>
          <p:nvPr/>
        </p:nvSpPr>
        <p:spPr bwMode="auto">
          <a:xfrm>
            <a:off x="3687763" y="5786438"/>
            <a:ext cx="4471987" cy="1892300"/>
          </a:xfrm>
          <a:prstGeom prst="cloudCallout">
            <a:avLst>
              <a:gd name="adj1" fmla="val -86977"/>
              <a:gd name="adj2" fmla="val -67204"/>
            </a:avLst>
          </a:prstGeom>
          <a:solidFill>
            <a:schemeClr val="accent1"/>
          </a:solidFill>
          <a:ln w="9525">
            <a:noFill/>
            <a:round/>
            <a:headEnd/>
            <a:tailEnd/>
          </a:ln>
          <a:effectLst/>
        </p:spPr>
        <p:txBody>
          <a:bodyPr lIns="101882" tIns="50941" rIns="101882" bIns="50941"/>
          <a:lstStyle/>
          <a:p>
            <a:pPr algn="ctr" defTabSz="509588" eaLnBrk="0" hangingPunct="0"/>
            <a:endParaRPr lang="en-US" sz="2700"/>
          </a:p>
        </p:txBody>
      </p:sp>
      <p:sp>
        <p:nvSpPr>
          <p:cNvPr id="92205" name="Oval 45"/>
          <p:cNvSpPr>
            <a:spLocks noChangeArrowheads="1"/>
          </p:cNvSpPr>
          <p:nvPr/>
        </p:nvSpPr>
        <p:spPr bwMode="auto">
          <a:xfrm>
            <a:off x="4240213" y="6130925"/>
            <a:ext cx="334962" cy="260350"/>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206" name="Line 46"/>
          <p:cNvSpPr>
            <a:spLocks noChangeShapeType="1"/>
          </p:cNvSpPr>
          <p:nvPr/>
        </p:nvSpPr>
        <p:spPr bwMode="auto">
          <a:xfrm flipV="1">
            <a:off x="5105400" y="6130924"/>
            <a:ext cx="476250" cy="117476"/>
          </a:xfrm>
          <a:prstGeom prst="line">
            <a:avLst/>
          </a:prstGeom>
          <a:noFill/>
          <a:ln w="9525">
            <a:solidFill>
              <a:schemeClr val="tx1"/>
            </a:solidFill>
            <a:round/>
            <a:headEnd/>
            <a:tailEnd/>
          </a:ln>
          <a:effectLst/>
        </p:spPr>
        <p:txBody>
          <a:bodyPr/>
          <a:lstStyle/>
          <a:p>
            <a:endParaRPr lang="en-US"/>
          </a:p>
        </p:txBody>
      </p:sp>
      <p:sp>
        <p:nvSpPr>
          <p:cNvPr id="92207" name="Line 47"/>
          <p:cNvSpPr>
            <a:spLocks noChangeShapeType="1"/>
          </p:cNvSpPr>
          <p:nvPr/>
        </p:nvSpPr>
        <p:spPr bwMode="auto">
          <a:xfrm>
            <a:off x="5181600" y="6324601"/>
            <a:ext cx="400050" cy="152400"/>
          </a:xfrm>
          <a:prstGeom prst="line">
            <a:avLst/>
          </a:prstGeom>
          <a:noFill/>
          <a:ln w="9525">
            <a:solidFill>
              <a:schemeClr val="tx1"/>
            </a:solidFill>
            <a:round/>
            <a:headEnd/>
            <a:tailEnd/>
          </a:ln>
          <a:effectLst/>
        </p:spPr>
        <p:txBody>
          <a:bodyPr/>
          <a:lstStyle/>
          <a:p>
            <a:endParaRPr lang="en-US"/>
          </a:p>
        </p:txBody>
      </p:sp>
      <p:sp>
        <p:nvSpPr>
          <p:cNvPr id="92208" name="Line 48"/>
          <p:cNvSpPr>
            <a:spLocks noChangeShapeType="1"/>
          </p:cNvSpPr>
          <p:nvPr/>
        </p:nvSpPr>
        <p:spPr bwMode="auto">
          <a:xfrm>
            <a:off x="4575175" y="6045200"/>
            <a:ext cx="301625" cy="203200"/>
          </a:xfrm>
          <a:prstGeom prst="line">
            <a:avLst/>
          </a:prstGeom>
          <a:noFill/>
          <a:ln w="9525">
            <a:solidFill>
              <a:schemeClr val="tx1"/>
            </a:solidFill>
            <a:round/>
            <a:headEnd/>
            <a:tailEnd/>
          </a:ln>
          <a:effectLst/>
        </p:spPr>
        <p:txBody>
          <a:bodyPr/>
          <a:lstStyle/>
          <a:p>
            <a:endParaRPr lang="en-US"/>
          </a:p>
        </p:txBody>
      </p:sp>
      <p:sp>
        <p:nvSpPr>
          <p:cNvPr id="92209" name="Line 49"/>
          <p:cNvSpPr>
            <a:spLocks noChangeShapeType="1"/>
          </p:cNvSpPr>
          <p:nvPr/>
        </p:nvSpPr>
        <p:spPr bwMode="auto">
          <a:xfrm flipH="1">
            <a:off x="4575174" y="6400800"/>
            <a:ext cx="301625" cy="161925"/>
          </a:xfrm>
          <a:prstGeom prst="line">
            <a:avLst/>
          </a:prstGeom>
          <a:noFill/>
          <a:ln w="9525">
            <a:solidFill>
              <a:schemeClr val="tx1"/>
            </a:solidFill>
            <a:round/>
            <a:headEnd/>
            <a:tailEnd/>
          </a:ln>
          <a:effectLst/>
        </p:spPr>
        <p:txBody>
          <a:bodyPr/>
          <a:lstStyle/>
          <a:p>
            <a:endParaRPr lang="en-US"/>
          </a:p>
        </p:txBody>
      </p:sp>
      <p:sp>
        <p:nvSpPr>
          <p:cNvPr id="92210" name="Text Box 50"/>
          <p:cNvSpPr txBox="1">
            <a:spLocks noChangeArrowheads="1"/>
          </p:cNvSpPr>
          <p:nvPr/>
        </p:nvSpPr>
        <p:spPr bwMode="auto">
          <a:xfrm>
            <a:off x="6083300" y="6045200"/>
            <a:ext cx="1628775" cy="415925"/>
          </a:xfrm>
          <a:prstGeom prst="rect">
            <a:avLst/>
          </a:prstGeom>
          <a:noFill/>
          <a:ln w="9525">
            <a:noFill/>
            <a:miter lim="800000"/>
            <a:headEnd/>
            <a:tailEnd/>
          </a:ln>
          <a:effectLst/>
        </p:spPr>
        <p:txBody>
          <a:bodyPr wrap="none" lIns="101882" tIns="50941" rIns="101882" bIns="50941">
            <a:spAutoFit/>
          </a:bodyPr>
          <a:lstStyle/>
          <a:p>
            <a:pPr defTabSz="509588"/>
            <a:r>
              <a:rPr lang="en-US" sz="2000">
                <a:solidFill>
                  <a:schemeClr val="tx1"/>
                </a:solidFill>
                <a:latin typeface="Arial" charset="0"/>
              </a:rPr>
              <a:t>probability .6</a:t>
            </a:r>
          </a:p>
        </p:txBody>
      </p:sp>
      <p:sp>
        <p:nvSpPr>
          <p:cNvPr id="92212" name="Oval 52"/>
          <p:cNvSpPr>
            <a:spLocks noChangeArrowheads="1"/>
          </p:cNvSpPr>
          <p:nvPr/>
        </p:nvSpPr>
        <p:spPr bwMode="auto">
          <a:xfrm>
            <a:off x="5413375" y="6823075"/>
            <a:ext cx="334963" cy="258763"/>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213" name="Line 53"/>
          <p:cNvSpPr>
            <a:spLocks noChangeShapeType="1"/>
          </p:cNvSpPr>
          <p:nvPr/>
        </p:nvSpPr>
        <p:spPr bwMode="auto">
          <a:xfrm>
            <a:off x="4419600" y="6781800"/>
            <a:ext cx="385762" cy="111125"/>
          </a:xfrm>
          <a:prstGeom prst="line">
            <a:avLst/>
          </a:prstGeom>
          <a:noFill/>
          <a:ln w="9525">
            <a:solidFill>
              <a:schemeClr val="tx1"/>
            </a:solidFill>
            <a:round/>
            <a:headEnd/>
            <a:tailEnd/>
          </a:ln>
          <a:effectLst/>
        </p:spPr>
        <p:txBody>
          <a:bodyPr/>
          <a:lstStyle/>
          <a:p>
            <a:endParaRPr lang="en-US"/>
          </a:p>
        </p:txBody>
      </p:sp>
      <p:sp>
        <p:nvSpPr>
          <p:cNvPr id="92214" name="Line 54"/>
          <p:cNvSpPr>
            <a:spLocks noChangeShapeType="1"/>
          </p:cNvSpPr>
          <p:nvPr/>
        </p:nvSpPr>
        <p:spPr bwMode="auto">
          <a:xfrm flipV="1">
            <a:off x="4419600" y="7081837"/>
            <a:ext cx="385762" cy="157163"/>
          </a:xfrm>
          <a:prstGeom prst="line">
            <a:avLst/>
          </a:prstGeom>
          <a:noFill/>
          <a:ln w="9525">
            <a:solidFill>
              <a:schemeClr val="tx1"/>
            </a:solidFill>
            <a:round/>
            <a:headEnd/>
            <a:tailEnd/>
          </a:ln>
          <a:effectLst/>
        </p:spPr>
        <p:txBody>
          <a:bodyPr/>
          <a:lstStyle/>
          <a:p>
            <a:endParaRPr lang="en-US"/>
          </a:p>
        </p:txBody>
      </p:sp>
      <p:sp>
        <p:nvSpPr>
          <p:cNvPr id="92215" name="Line 55"/>
          <p:cNvSpPr>
            <a:spLocks noChangeShapeType="1"/>
          </p:cNvSpPr>
          <p:nvPr/>
        </p:nvSpPr>
        <p:spPr bwMode="auto">
          <a:xfrm>
            <a:off x="5105400" y="7086600"/>
            <a:ext cx="307975" cy="168275"/>
          </a:xfrm>
          <a:prstGeom prst="line">
            <a:avLst/>
          </a:prstGeom>
          <a:noFill/>
          <a:ln w="9525">
            <a:solidFill>
              <a:schemeClr val="tx1"/>
            </a:solidFill>
            <a:round/>
            <a:headEnd/>
            <a:tailEnd/>
          </a:ln>
          <a:effectLst/>
        </p:spPr>
        <p:txBody>
          <a:bodyPr/>
          <a:lstStyle/>
          <a:p>
            <a:endParaRPr lang="en-US"/>
          </a:p>
        </p:txBody>
      </p:sp>
      <p:sp>
        <p:nvSpPr>
          <p:cNvPr id="92216" name="Line 56"/>
          <p:cNvSpPr>
            <a:spLocks noChangeShapeType="1"/>
          </p:cNvSpPr>
          <p:nvPr/>
        </p:nvSpPr>
        <p:spPr bwMode="auto">
          <a:xfrm flipH="1">
            <a:off x="5105399" y="6735762"/>
            <a:ext cx="307975" cy="198437"/>
          </a:xfrm>
          <a:prstGeom prst="line">
            <a:avLst/>
          </a:prstGeom>
          <a:noFill/>
          <a:ln w="9525">
            <a:solidFill>
              <a:schemeClr val="tx1"/>
            </a:solidFill>
            <a:round/>
            <a:headEnd/>
            <a:tailEnd/>
          </a:ln>
          <a:effectLst/>
        </p:spPr>
        <p:txBody>
          <a:bodyPr/>
          <a:lstStyle/>
          <a:p>
            <a:endParaRPr lang="en-US"/>
          </a:p>
        </p:txBody>
      </p:sp>
      <p:sp>
        <p:nvSpPr>
          <p:cNvPr id="92217" name="Text Box 57"/>
          <p:cNvSpPr txBox="1">
            <a:spLocks noChangeArrowheads="1"/>
          </p:cNvSpPr>
          <p:nvPr/>
        </p:nvSpPr>
        <p:spPr bwMode="auto">
          <a:xfrm>
            <a:off x="5881688" y="6751638"/>
            <a:ext cx="1627187" cy="415925"/>
          </a:xfrm>
          <a:prstGeom prst="rect">
            <a:avLst/>
          </a:prstGeom>
          <a:noFill/>
          <a:ln w="9525">
            <a:noFill/>
            <a:miter lim="800000"/>
            <a:headEnd/>
            <a:tailEnd/>
          </a:ln>
          <a:effectLst/>
        </p:spPr>
        <p:txBody>
          <a:bodyPr wrap="none" lIns="101882" tIns="50941" rIns="101882" bIns="50941">
            <a:spAutoFit/>
          </a:bodyPr>
          <a:lstStyle/>
          <a:p>
            <a:pPr defTabSz="509588"/>
            <a:r>
              <a:rPr lang="en-US" sz="2000">
                <a:solidFill>
                  <a:schemeClr val="tx1"/>
                </a:solidFill>
                <a:latin typeface="Arial" charset="0"/>
              </a:rPr>
              <a:t>probability .4</a:t>
            </a:r>
          </a:p>
        </p:txBody>
      </p:sp>
      <p:sp>
        <p:nvSpPr>
          <p:cNvPr id="92218" name="Line 58"/>
          <p:cNvSpPr>
            <a:spLocks noChangeShapeType="1"/>
          </p:cNvSpPr>
          <p:nvPr/>
        </p:nvSpPr>
        <p:spPr bwMode="auto">
          <a:xfrm flipH="1">
            <a:off x="5664200" y="6303963"/>
            <a:ext cx="336550" cy="0"/>
          </a:xfrm>
          <a:prstGeom prst="line">
            <a:avLst/>
          </a:prstGeom>
          <a:noFill/>
          <a:ln w="9525">
            <a:solidFill>
              <a:schemeClr val="tx1"/>
            </a:solidFill>
            <a:round/>
            <a:headEnd/>
            <a:tailEnd type="triangle" w="med" len="med"/>
          </a:ln>
          <a:effectLst/>
        </p:spPr>
        <p:txBody>
          <a:bodyPr/>
          <a:lstStyle/>
          <a:p>
            <a:endParaRPr lang="en-US"/>
          </a:p>
        </p:txBody>
      </p:sp>
      <p:sp>
        <p:nvSpPr>
          <p:cNvPr id="92219" name="Line 59"/>
          <p:cNvSpPr>
            <a:spLocks noChangeShapeType="1"/>
          </p:cNvSpPr>
          <p:nvPr/>
        </p:nvSpPr>
        <p:spPr bwMode="auto">
          <a:xfrm>
            <a:off x="4071938" y="6994525"/>
            <a:ext cx="334962" cy="0"/>
          </a:xfrm>
          <a:prstGeom prst="line">
            <a:avLst/>
          </a:prstGeom>
          <a:noFill/>
          <a:ln w="9525">
            <a:solidFill>
              <a:schemeClr val="tx1"/>
            </a:solidFill>
            <a:round/>
            <a:headEnd/>
            <a:tailEnd type="triangle" w="med" len="med"/>
          </a:ln>
          <a:effectLst/>
        </p:spPr>
        <p:txBody>
          <a:bodyPr/>
          <a:lstStyle/>
          <a:p>
            <a:endParaRPr lang="en-US"/>
          </a:p>
        </p:txBody>
      </p:sp>
      <p:sp>
        <p:nvSpPr>
          <p:cNvPr id="92220" name="Line 60"/>
          <p:cNvSpPr>
            <a:spLocks noChangeShapeType="1"/>
          </p:cNvSpPr>
          <p:nvPr/>
        </p:nvSpPr>
        <p:spPr bwMode="auto">
          <a:xfrm flipV="1">
            <a:off x="6035675" y="4749800"/>
            <a:ext cx="334963" cy="517525"/>
          </a:xfrm>
          <a:prstGeom prst="line">
            <a:avLst/>
          </a:prstGeom>
          <a:noFill/>
          <a:ln w="9525">
            <a:solidFill>
              <a:schemeClr val="tx1"/>
            </a:solidFill>
            <a:round/>
            <a:headEnd/>
            <a:tailEnd/>
          </a:ln>
          <a:effectLst/>
        </p:spPr>
        <p:txBody>
          <a:bodyPr/>
          <a:lstStyle/>
          <a:p>
            <a:endParaRPr lang="en-US"/>
          </a:p>
        </p:txBody>
      </p:sp>
      <p:sp>
        <p:nvSpPr>
          <p:cNvPr id="92221" name="Line 61"/>
          <p:cNvSpPr>
            <a:spLocks noChangeShapeType="1"/>
          </p:cNvSpPr>
          <p:nvPr/>
        </p:nvSpPr>
        <p:spPr bwMode="auto">
          <a:xfrm>
            <a:off x="6370638" y="4749800"/>
            <a:ext cx="585787" cy="173038"/>
          </a:xfrm>
          <a:prstGeom prst="line">
            <a:avLst/>
          </a:prstGeom>
          <a:noFill/>
          <a:ln w="9525">
            <a:solidFill>
              <a:schemeClr val="tx1"/>
            </a:solidFill>
            <a:round/>
            <a:headEnd/>
            <a:tailEnd/>
          </a:ln>
          <a:effectLst/>
        </p:spPr>
        <p:txBody>
          <a:bodyPr/>
          <a:lstStyle/>
          <a:p>
            <a:endParaRPr lang="en-US"/>
          </a:p>
        </p:txBody>
      </p:sp>
      <p:sp>
        <p:nvSpPr>
          <p:cNvPr id="92222" name="Oval 62"/>
          <p:cNvSpPr>
            <a:spLocks noChangeArrowheads="1"/>
          </p:cNvSpPr>
          <p:nvPr/>
        </p:nvSpPr>
        <p:spPr bwMode="auto">
          <a:xfrm>
            <a:off x="6118225" y="3971925"/>
            <a:ext cx="503238" cy="77787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223" name="Oval 63"/>
          <p:cNvSpPr>
            <a:spLocks noChangeArrowheads="1"/>
          </p:cNvSpPr>
          <p:nvPr/>
        </p:nvSpPr>
        <p:spPr bwMode="auto">
          <a:xfrm>
            <a:off x="6202363" y="3540125"/>
            <a:ext cx="334962" cy="431800"/>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224" name="Line 64"/>
          <p:cNvSpPr>
            <a:spLocks noChangeShapeType="1"/>
          </p:cNvSpPr>
          <p:nvPr/>
        </p:nvSpPr>
        <p:spPr bwMode="auto">
          <a:xfrm flipH="1">
            <a:off x="5921375" y="4144963"/>
            <a:ext cx="250825" cy="258762"/>
          </a:xfrm>
          <a:prstGeom prst="line">
            <a:avLst/>
          </a:prstGeom>
          <a:noFill/>
          <a:ln w="9525">
            <a:solidFill>
              <a:schemeClr val="tx1"/>
            </a:solidFill>
            <a:round/>
            <a:headEnd/>
            <a:tailEnd/>
          </a:ln>
          <a:effectLst/>
        </p:spPr>
        <p:txBody>
          <a:bodyPr/>
          <a:lstStyle/>
          <a:p>
            <a:endParaRPr lang="en-US"/>
          </a:p>
        </p:txBody>
      </p:sp>
      <p:sp>
        <p:nvSpPr>
          <p:cNvPr id="92225" name="Line 65"/>
          <p:cNvSpPr>
            <a:spLocks noChangeShapeType="1"/>
          </p:cNvSpPr>
          <p:nvPr/>
        </p:nvSpPr>
        <p:spPr bwMode="auto">
          <a:xfrm>
            <a:off x="6553200" y="4144963"/>
            <a:ext cx="252412" cy="258762"/>
          </a:xfrm>
          <a:prstGeom prst="line">
            <a:avLst/>
          </a:prstGeom>
          <a:noFill/>
          <a:ln w="9525">
            <a:solidFill>
              <a:schemeClr val="tx1"/>
            </a:solidFill>
            <a:round/>
            <a:headEnd/>
            <a:tailEnd/>
          </a:ln>
          <a:effectLst/>
        </p:spPr>
        <p:txBody>
          <a:bodyPr/>
          <a:lstStyle/>
          <a:p>
            <a:endParaRPr lang="en-US"/>
          </a:p>
        </p:txBody>
      </p:sp>
      <p:sp>
        <p:nvSpPr>
          <p:cNvPr id="92226" name="Oval 66"/>
          <p:cNvSpPr>
            <a:spLocks noChangeArrowheads="1"/>
          </p:cNvSpPr>
          <p:nvPr/>
        </p:nvSpPr>
        <p:spPr bwMode="auto">
          <a:xfrm>
            <a:off x="7375525" y="3886200"/>
            <a:ext cx="419100" cy="4318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92227" name="Line 67"/>
          <p:cNvSpPr>
            <a:spLocks noChangeShapeType="1"/>
          </p:cNvSpPr>
          <p:nvPr/>
        </p:nvSpPr>
        <p:spPr bwMode="auto">
          <a:xfrm flipV="1">
            <a:off x="7040563" y="4318000"/>
            <a:ext cx="419100" cy="431800"/>
          </a:xfrm>
          <a:prstGeom prst="line">
            <a:avLst/>
          </a:prstGeom>
          <a:noFill/>
          <a:ln w="9525">
            <a:solidFill>
              <a:schemeClr val="tx1"/>
            </a:solidFill>
            <a:round/>
            <a:headEnd/>
            <a:tailEnd type="triangle" w="med" len="med"/>
          </a:ln>
          <a:effectLst/>
        </p:spPr>
        <p:txBody>
          <a:bodyPr/>
          <a:lstStyle/>
          <a:p>
            <a:endParaRPr lang="en-US"/>
          </a:p>
        </p:txBody>
      </p:sp>
      <p:sp>
        <p:nvSpPr>
          <p:cNvPr id="92228" name="Text Box 68"/>
          <p:cNvSpPr txBox="1">
            <a:spLocks noChangeArrowheads="1"/>
          </p:cNvSpPr>
          <p:nvPr/>
        </p:nvSpPr>
        <p:spPr bwMode="auto">
          <a:xfrm>
            <a:off x="7878763" y="3886200"/>
            <a:ext cx="1557337" cy="415925"/>
          </a:xfrm>
          <a:prstGeom prst="rect">
            <a:avLst/>
          </a:prstGeom>
          <a:noFill/>
          <a:ln w="9525">
            <a:noFill/>
            <a:miter lim="800000"/>
            <a:headEnd/>
            <a:tailEnd/>
          </a:ln>
          <a:effectLst/>
        </p:spPr>
        <p:txBody>
          <a:bodyPr wrap="none" lIns="101882" tIns="50941" rIns="101882" bIns="50941">
            <a:spAutoFit/>
          </a:bodyPr>
          <a:lstStyle/>
          <a:p>
            <a:pPr defTabSz="509588"/>
            <a:r>
              <a:rPr lang="en-US" sz="2000" dirty="0">
                <a:solidFill>
                  <a:schemeClr val="tx1"/>
                </a:solidFill>
                <a:latin typeface="Arial" charset="0"/>
              </a:rPr>
              <a:t>probability 1</a:t>
            </a:r>
          </a:p>
        </p:txBody>
      </p:sp>
      <p:sp>
        <p:nvSpPr>
          <p:cNvPr id="92233" name="Text Box 73"/>
          <p:cNvSpPr txBox="1">
            <a:spLocks noChangeArrowheads="1"/>
          </p:cNvSpPr>
          <p:nvPr/>
        </p:nvSpPr>
        <p:spPr bwMode="auto">
          <a:xfrm>
            <a:off x="8213725" y="5527675"/>
            <a:ext cx="1693863" cy="1660525"/>
          </a:xfrm>
          <a:prstGeom prst="rect">
            <a:avLst/>
          </a:prstGeom>
          <a:noFill/>
          <a:ln w="9525">
            <a:noFill/>
            <a:miter lim="800000"/>
            <a:headEnd/>
            <a:tailEnd/>
          </a:ln>
          <a:effectLst/>
        </p:spPr>
        <p:txBody>
          <a:bodyPr lIns="101882" tIns="50941" rIns="101882" bIns="50941">
            <a:spAutoFit/>
          </a:bodyPr>
          <a:lstStyle/>
          <a:p>
            <a:pPr algn="ctr" defTabSz="509588"/>
            <a:r>
              <a:rPr lang="en-US" sz="2000" b="1" i="1" dirty="0">
                <a:solidFill>
                  <a:schemeClr val="tx1"/>
                </a:solidFill>
                <a:latin typeface="Arial" charset="0"/>
              </a:rPr>
              <a:t>Is this a “rational” outcome?  If not, what is?</a:t>
            </a:r>
          </a:p>
        </p:txBody>
      </p:sp>
      <p:sp>
        <p:nvSpPr>
          <p:cNvPr id="92234" name="Line 74"/>
          <p:cNvSpPr>
            <a:spLocks noChangeShapeType="1"/>
          </p:cNvSpPr>
          <p:nvPr/>
        </p:nvSpPr>
        <p:spPr bwMode="auto">
          <a:xfrm>
            <a:off x="3017838" y="3281363"/>
            <a:ext cx="754062" cy="0"/>
          </a:xfrm>
          <a:prstGeom prst="line">
            <a:avLst/>
          </a:prstGeom>
          <a:noFill/>
          <a:ln w="25400">
            <a:solidFill>
              <a:schemeClr val="tx1"/>
            </a:solidFill>
            <a:round/>
            <a:headEnd/>
            <a:tailEnd type="triangle" w="med" len="med"/>
          </a:ln>
          <a:effectLst/>
        </p:spPr>
        <p:txBody>
          <a:bodyPr/>
          <a:lstStyle/>
          <a:p>
            <a:endParaRPr lang="en-US"/>
          </a:p>
        </p:txBody>
      </p:sp>
      <p:sp>
        <p:nvSpPr>
          <p:cNvPr id="92235" name="Line 75"/>
          <p:cNvSpPr>
            <a:spLocks noChangeShapeType="1"/>
          </p:cNvSpPr>
          <p:nvPr/>
        </p:nvSpPr>
        <p:spPr bwMode="auto">
          <a:xfrm flipV="1">
            <a:off x="3184525" y="5440363"/>
            <a:ext cx="419100" cy="777875"/>
          </a:xfrm>
          <a:prstGeom prst="line">
            <a:avLst/>
          </a:prstGeom>
          <a:noFill/>
          <a:ln w="25400">
            <a:solidFill>
              <a:schemeClr val="tx1"/>
            </a:solidFill>
            <a:round/>
            <a:headEnd/>
            <a:tailEnd type="triangle" w="med" len="med"/>
          </a:ln>
          <a:effectLst/>
        </p:spPr>
        <p:txBody>
          <a:bodyPr/>
          <a:lstStyle/>
          <a:p>
            <a:endParaRPr lang="en-US"/>
          </a:p>
        </p:txBody>
      </p:sp>
      <p:sp>
        <p:nvSpPr>
          <p:cNvPr id="92236" name="Text Box 76"/>
          <p:cNvSpPr txBox="1">
            <a:spLocks noChangeArrowheads="1"/>
          </p:cNvSpPr>
          <p:nvPr/>
        </p:nvSpPr>
        <p:spPr bwMode="auto">
          <a:xfrm>
            <a:off x="3000375" y="3236913"/>
            <a:ext cx="873125" cy="415925"/>
          </a:xfrm>
          <a:prstGeom prst="rect">
            <a:avLst/>
          </a:prstGeom>
          <a:noFill/>
          <a:ln w="9525">
            <a:noFill/>
            <a:miter lim="800000"/>
            <a:headEnd/>
            <a:tailEnd/>
          </a:ln>
          <a:effectLst/>
        </p:spPr>
        <p:txBody>
          <a:bodyPr wrap="none" lIns="101882" tIns="50941" rIns="101882" bIns="50941">
            <a:spAutoFit/>
          </a:bodyPr>
          <a:lstStyle/>
          <a:p>
            <a:pPr defTabSz="509588"/>
            <a:r>
              <a:rPr lang="en-US" sz="2000" i="1" dirty="0">
                <a:solidFill>
                  <a:schemeClr val="tx1"/>
                </a:solidFill>
                <a:latin typeface="Arial" charset="0"/>
              </a:rPr>
              <a:t>action</a:t>
            </a:r>
          </a:p>
        </p:txBody>
      </p:sp>
      <p:sp>
        <p:nvSpPr>
          <p:cNvPr id="92237" name="Text Box 77"/>
          <p:cNvSpPr txBox="1">
            <a:spLocks noChangeArrowheads="1"/>
          </p:cNvSpPr>
          <p:nvPr/>
        </p:nvSpPr>
        <p:spPr bwMode="auto">
          <a:xfrm>
            <a:off x="2430463" y="5613400"/>
            <a:ext cx="873125" cy="415925"/>
          </a:xfrm>
          <a:prstGeom prst="rect">
            <a:avLst/>
          </a:prstGeom>
          <a:noFill/>
          <a:ln w="9525">
            <a:noFill/>
            <a:miter lim="800000"/>
            <a:headEnd/>
            <a:tailEnd/>
          </a:ln>
          <a:effectLst/>
        </p:spPr>
        <p:txBody>
          <a:bodyPr wrap="none" lIns="101882" tIns="50941" rIns="101882" bIns="50941">
            <a:spAutoFit/>
          </a:bodyPr>
          <a:lstStyle/>
          <a:p>
            <a:pPr defTabSz="509588"/>
            <a:r>
              <a:rPr lang="en-US" sz="2000" i="1">
                <a:solidFill>
                  <a:schemeClr val="tx1"/>
                </a:solidFill>
                <a:latin typeface="Arial" charset="0"/>
              </a:rPr>
              <a:t>action</a:t>
            </a:r>
          </a:p>
        </p:txBody>
      </p:sp>
      <p:sp>
        <p:nvSpPr>
          <p:cNvPr id="92187" name="Oval 27"/>
          <p:cNvSpPr>
            <a:spLocks noChangeArrowheads="1"/>
          </p:cNvSpPr>
          <p:nvPr/>
        </p:nvSpPr>
        <p:spPr bwMode="auto">
          <a:xfrm>
            <a:off x="6838950" y="1641475"/>
            <a:ext cx="754063" cy="344488"/>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2194" name="Oval 34"/>
          <p:cNvSpPr>
            <a:spLocks noChangeArrowheads="1"/>
          </p:cNvSpPr>
          <p:nvPr/>
        </p:nvSpPr>
        <p:spPr bwMode="auto">
          <a:xfrm>
            <a:off x="6921500" y="2332038"/>
            <a:ext cx="755650" cy="344487"/>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2204" name="Oval 44"/>
          <p:cNvSpPr>
            <a:spLocks noChangeArrowheads="1"/>
          </p:cNvSpPr>
          <p:nvPr/>
        </p:nvSpPr>
        <p:spPr bwMode="auto">
          <a:xfrm>
            <a:off x="4575175" y="6130925"/>
            <a:ext cx="754063" cy="346075"/>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2211" name="Oval 51"/>
          <p:cNvSpPr>
            <a:spLocks noChangeArrowheads="1"/>
          </p:cNvSpPr>
          <p:nvPr/>
        </p:nvSpPr>
        <p:spPr bwMode="auto">
          <a:xfrm>
            <a:off x="4659313" y="6823075"/>
            <a:ext cx="754062" cy="344488"/>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79" name="Down Arrow 78"/>
          <p:cNvSpPr/>
          <p:nvPr/>
        </p:nvSpPr>
        <p:spPr bwMode="auto">
          <a:xfrm>
            <a:off x="6248400" y="3048000"/>
            <a:ext cx="470916" cy="445008"/>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2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2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2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2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2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2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2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2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2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21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1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1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1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1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1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1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1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1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21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1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21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1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1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1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1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19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21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1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1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22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220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220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217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222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222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222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22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222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222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222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222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222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223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223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92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9" grpId="0" animBg="1"/>
      <p:bldP spid="92180" grpId="0" animBg="1"/>
      <p:bldP spid="92181" grpId="0" animBg="1"/>
      <p:bldP spid="92182" grpId="0" animBg="1"/>
      <p:bldP spid="92183" grpId="0" animBg="1"/>
      <p:bldP spid="92184" grpId="0" animBg="1"/>
      <p:bldP spid="92185" grpId="0" animBg="1"/>
      <p:bldP spid="92186" grpId="0" animBg="1"/>
      <p:bldP spid="92188" grpId="0" animBg="1"/>
      <p:bldP spid="92189" grpId="0" animBg="1"/>
      <p:bldP spid="92190" grpId="0" animBg="1"/>
      <p:bldP spid="92191" grpId="0" animBg="1"/>
      <p:bldP spid="92192" grpId="0" animBg="1"/>
      <p:bldP spid="92193" grpId="0"/>
      <p:bldP spid="92195" grpId="0" animBg="1"/>
      <p:bldP spid="92196" grpId="0" animBg="1"/>
      <p:bldP spid="92197" grpId="0" animBg="1"/>
      <p:bldP spid="92198" grpId="0" animBg="1"/>
      <p:bldP spid="92199" grpId="0" animBg="1"/>
      <p:bldP spid="92200" grpId="0"/>
      <p:bldP spid="92201" grpId="0" animBg="1"/>
      <p:bldP spid="92202" grpId="0" animBg="1"/>
      <p:bldP spid="92203" grpId="0" animBg="1"/>
      <p:bldP spid="92205" grpId="0" animBg="1"/>
      <p:bldP spid="92206" grpId="0" animBg="1"/>
      <p:bldP spid="92207" grpId="0" animBg="1"/>
      <p:bldP spid="92208" grpId="0" animBg="1"/>
      <p:bldP spid="92209" grpId="0" animBg="1"/>
      <p:bldP spid="92210" grpId="0"/>
      <p:bldP spid="92212" grpId="0" animBg="1"/>
      <p:bldP spid="92213" grpId="0" animBg="1"/>
      <p:bldP spid="92214" grpId="0" animBg="1"/>
      <p:bldP spid="92215" grpId="0" animBg="1"/>
      <p:bldP spid="92216" grpId="0" animBg="1"/>
      <p:bldP spid="92217" grpId="0"/>
      <p:bldP spid="92218" grpId="0" animBg="1"/>
      <p:bldP spid="92219" grpId="0" animBg="1"/>
      <p:bldP spid="92220" grpId="0" animBg="1"/>
      <p:bldP spid="92221" grpId="0" animBg="1"/>
      <p:bldP spid="92222" grpId="0" animBg="1"/>
      <p:bldP spid="92223" grpId="0" animBg="1"/>
      <p:bldP spid="92224" grpId="0" animBg="1"/>
      <p:bldP spid="92225" grpId="0" animBg="1"/>
      <p:bldP spid="92226" grpId="0" animBg="1"/>
      <p:bldP spid="92227" grpId="0" animBg="1"/>
      <p:bldP spid="92228" grpId="0"/>
      <p:bldP spid="92233" grpId="0"/>
      <p:bldP spid="92234" grpId="0" animBg="1"/>
      <p:bldP spid="92235" grpId="0" animBg="1"/>
      <p:bldP spid="92236" grpId="0"/>
      <p:bldP spid="92237" grpId="0"/>
      <p:bldP spid="92187" grpId="0" animBg="1"/>
      <p:bldP spid="92194" grpId="0" animBg="1"/>
      <p:bldP spid="92204" grpId="0" animBg="1"/>
      <p:bldP spid="92211" grpId="0" animBg="1"/>
      <p:bldP spid="7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57300" y="223097"/>
            <a:ext cx="7208520" cy="777240"/>
          </a:xfrm>
        </p:spPr>
        <p:txBody>
          <a:bodyPr/>
          <a:lstStyle/>
          <a:p>
            <a:pPr eaLnBrk="1" hangingPunct="1"/>
            <a:r>
              <a:rPr lang="en-US" sz="3600" dirty="0" smtClean="0"/>
              <a:t>Two computational questions for iterated dominance</a:t>
            </a:r>
            <a:endParaRPr lang="en-US" sz="3600" dirty="0" smtClean="0">
              <a:solidFill>
                <a:srgbClr val="CCECFF"/>
              </a:solidFill>
            </a:endParaRPr>
          </a:p>
        </p:txBody>
      </p:sp>
      <p:sp>
        <p:nvSpPr>
          <p:cNvPr id="296963" name="Rectangle 3"/>
          <p:cNvSpPr>
            <a:spLocks noGrp="1" noChangeArrowheads="1"/>
          </p:cNvSpPr>
          <p:nvPr>
            <p:ph type="body" idx="1"/>
          </p:nvPr>
        </p:nvSpPr>
        <p:spPr>
          <a:xfrm>
            <a:off x="83820" y="1468120"/>
            <a:ext cx="9834880" cy="6304280"/>
          </a:xfrm>
        </p:spPr>
        <p:txBody>
          <a:bodyPr/>
          <a:lstStyle/>
          <a:p>
            <a:pPr eaLnBrk="1" hangingPunct="1">
              <a:lnSpc>
                <a:spcPct val="80000"/>
              </a:lnSpc>
            </a:pPr>
            <a:r>
              <a:rPr lang="en-US" sz="3100" dirty="0" smtClean="0"/>
              <a:t>1.  Can a </a:t>
            </a:r>
            <a:r>
              <a:rPr lang="en-US" sz="3100" dirty="0" smtClean="0">
                <a:solidFill>
                  <a:schemeClr val="accent2"/>
                </a:solidFill>
              </a:rPr>
              <a:t>given strategy</a:t>
            </a:r>
            <a:r>
              <a:rPr lang="en-US" sz="3100" dirty="0" smtClean="0"/>
              <a:t> be eliminated using iterated dominance?</a:t>
            </a:r>
          </a:p>
          <a:p>
            <a:pPr eaLnBrk="1" hangingPunct="1">
              <a:lnSpc>
                <a:spcPct val="80000"/>
              </a:lnSpc>
            </a:pPr>
            <a:r>
              <a:rPr lang="en-US" sz="3100" dirty="0" smtClean="0"/>
              <a:t>2.  Is there some path of elimination by iterated dominance such that only </a:t>
            </a:r>
            <a:r>
              <a:rPr lang="en-US" sz="3100" dirty="0" smtClean="0">
                <a:solidFill>
                  <a:schemeClr val="accent2"/>
                </a:solidFill>
              </a:rPr>
              <a:t>one strategy per player remains</a:t>
            </a:r>
            <a:r>
              <a:rPr lang="en-US" sz="3100" dirty="0" smtClean="0"/>
              <a:t>?</a:t>
            </a:r>
          </a:p>
          <a:p>
            <a:pPr eaLnBrk="1" hangingPunct="1">
              <a:lnSpc>
                <a:spcPct val="80000"/>
              </a:lnSpc>
            </a:pPr>
            <a:endParaRPr lang="en-US" sz="3100" dirty="0" smtClean="0"/>
          </a:p>
          <a:p>
            <a:pPr eaLnBrk="1" hangingPunct="1">
              <a:lnSpc>
                <a:spcPct val="80000"/>
              </a:lnSpc>
            </a:pPr>
            <a:r>
              <a:rPr lang="en-US" sz="3100" dirty="0" smtClean="0"/>
              <a:t>For strict dominance (with or without dominance by mixed strategies), both can be solved in polynomial time due to path-independence:</a:t>
            </a:r>
          </a:p>
          <a:p>
            <a:pPr lvl="1" eaLnBrk="1" hangingPunct="1">
              <a:lnSpc>
                <a:spcPct val="80000"/>
              </a:lnSpc>
            </a:pPr>
            <a:r>
              <a:rPr lang="en-US" sz="2700" dirty="0" smtClean="0"/>
              <a:t>Check if any strategy is dominated, remove it, repeat</a:t>
            </a:r>
          </a:p>
          <a:p>
            <a:pPr eaLnBrk="1" hangingPunct="1">
              <a:lnSpc>
                <a:spcPct val="80000"/>
              </a:lnSpc>
            </a:pPr>
            <a:r>
              <a:rPr lang="en-US" sz="3100" dirty="0" smtClean="0"/>
              <a:t>For weak dominance, both questions are NP-hard (even when all utilities are 0 or 1), with or without dominance by mixed strategies </a:t>
            </a:r>
            <a:r>
              <a:rPr lang="en-US" sz="2200" dirty="0" smtClean="0">
                <a:solidFill>
                  <a:schemeClr val="accent2"/>
                </a:solidFill>
              </a:rPr>
              <a:t>[C., Sandholm 05]</a:t>
            </a:r>
          </a:p>
          <a:p>
            <a:pPr lvl="1" eaLnBrk="1" hangingPunct="1">
              <a:lnSpc>
                <a:spcPct val="80000"/>
              </a:lnSpc>
            </a:pPr>
            <a:r>
              <a:rPr lang="en-US" sz="2200" dirty="0" smtClean="0"/>
              <a:t>Weaker version proved by</a:t>
            </a:r>
            <a:r>
              <a:rPr lang="en-US" sz="2200" dirty="0" smtClean="0">
                <a:solidFill>
                  <a:schemeClr val="accent2"/>
                </a:solidFill>
              </a:rPr>
              <a:t> [</a:t>
            </a:r>
            <a:r>
              <a:rPr lang="en-US" sz="2200" dirty="0" err="1" smtClean="0">
                <a:solidFill>
                  <a:schemeClr val="accent2"/>
                </a:solidFill>
              </a:rPr>
              <a:t>Gilboa</a:t>
            </a:r>
            <a:r>
              <a:rPr lang="en-US" sz="2200" dirty="0" smtClean="0">
                <a:solidFill>
                  <a:schemeClr val="accent2"/>
                </a:solidFill>
              </a:rPr>
              <a:t>, </a:t>
            </a:r>
            <a:r>
              <a:rPr lang="en-US" sz="2200" dirty="0" err="1" smtClean="0">
                <a:solidFill>
                  <a:schemeClr val="accent2"/>
                </a:solidFill>
              </a:rPr>
              <a:t>Kalai</a:t>
            </a:r>
            <a:r>
              <a:rPr lang="en-US" sz="2200" dirty="0" smtClean="0">
                <a:solidFill>
                  <a:schemeClr val="accent2"/>
                </a:solidFill>
              </a:rPr>
              <a:t>, </a:t>
            </a:r>
            <a:r>
              <a:rPr lang="en-US" sz="2200" dirty="0" err="1" smtClean="0">
                <a:solidFill>
                  <a:schemeClr val="accent2"/>
                </a:solidFill>
              </a:rPr>
              <a:t>Zemel</a:t>
            </a:r>
            <a:r>
              <a:rPr lang="en-US" sz="2200" dirty="0" smtClean="0">
                <a:solidFill>
                  <a:schemeClr val="accent2"/>
                </a:solidFill>
              </a:rPr>
              <a:t> 93]</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969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969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96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1752600" y="3059112"/>
            <a:ext cx="6553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Solving two-player zero-sum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19100" y="-259080"/>
            <a:ext cx="9052560" cy="1295400"/>
          </a:xfrm>
        </p:spPr>
        <p:txBody>
          <a:bodyPr/>
          <a:lstStyle/>
          <a:p>
            <a:pPr eaLnBrk="1" hangingPunct="1"/>
            <a:r>
              <a:rPr lang="en-US" smtClean="0">
                <a:solidFill>
                  <a:schemeClr val="accent2"/>
                </a:solidFill>
              </a:rPr>
              <a:t>How to play matching pennies</a:t>
            </a:r>
          </a:p>
        </p:txBody>
      </p:sp>
      <p:sp>
        <p:nvSpPr>
          <p:cNvPr id="324611" name="Rectangle 3"/>
          <p:cNvSpPr>
            <a:spLocks noGrp="1" noChangeArrowheads="1"/>
          </p:cNvSpPr>
          <p:nvPr>
            <p:ph type="body" idx="1"/>
          </p:nvPr>
        </p:nvSpPr>
        <p:spPr>
          <a:xfrm>
            <a:off x="0" y="4211850"/>
            <a:ext cx="9723120" cy="4510510"/>
          </a:xfrm>
        </p:spPr>
        <p:txBody>
          <a:bodyPr/>
          <a:lstStyle/>
          <a:p>
            <a:pPr eaLnBrk="1" hangingPunct="1"/>
            <a:r>
              <a:rPr lang="en-US" sz="3100" dirty="0" smtClean="0"/>
              <a:t>Assume opponent </a:t>
            </a:r>
            <a:r>
              <a:rPr lang="en-US" sz="3100" dirty="0" smtClean="0">
                <a:solidFill>
                  <a:schemeClr val="accent2"/>
                </a:solidFill>
              </a:rPr>
              <a:t>knows our </a:t>
            </a:r>
            <a:r>
              <a:rPr lang="en-US" sz="3100" b="1" dirty="0" smtClean="0">
                <a:solidFill>
                  <a:schemeClr val="accent2"/>
                </a:solidFill>
              </a:rPr>
              <a:t>mixed</a:t>
            </a:r>
            <a:r>
              <a:rPr lang="en-US" sz="3100" dirty="0" smtClean="0">
                <a:solidFill>
                  <a:schemeClr val="accent2"/>
                </a:solidFill>
              </a:rPr>
              <a:t> strategy</a:t>
            </a:r>
          </a:p>
          <a:p>
            <a:pPr eaLnBrk="1" hangingPunct="1"/>
            <a:r>
              <a:rPr lang="en-US" sz="3100" dirty="0" smtClean="0"/>
              <a:t>If we play L 60%, R 40%...</a:t>
            </a:r>
          </a:p>
          <a:p>
            <a:pPr eaLnBrk="1" hangingPunct="1"/>
            <a:r>
              <a:rPr lang="en-US" sz="3100" dirty="0" smtClean="0"/>
              <a:t>… opponent will play R…</a:t>
            </a:r>
          </a:p>
          <a:p>
            <a:pPr eaLnBrk="1" hangingPunct="1"/>
            <a:r>
              <a:rPr lang="en-US" sz="3100" dirty="0" smtClean="0"/>
              <a:t>… we get .6*(-1) + .4*(1) = -.2</a:t>
            </a:r>
          </a:p>
          <a:p>
            <a:pPr eaLnBrk="1" hangingPunct="1"/>
            <a:r>
              <a:rPr lang="en-US" sz="3100" dirty="0" smtClean="0"/>
              <a:t>What’s optimal for us?  </a:t>
            </a:r>
            <a:r>
              <a:rPr lang="en-US" sz="2700" dirty="0" smtClean="0"/>
              <a:t>What about rock-paper-scissors?</a:t>
            </a:r>
          </a:p>
        </p:txBody>
      </p:sp>
      <p:graphicFrame>
        <p:nvGraphicFramePr>
          <p:cNvPr id="324612" name="Group 4"/>
          <p:cNvGraphicFramePr>
            <a:graphicFrameLocks noGrp="1"/>
          </p:cNvGraphicFramePr>
          <p:nvPr/>
        </p:nvGraphicFramePr>
        <p:xfrm>
          <a:off x="3143250" y="1867535"/>
          <a:ext cx="3562350" cy="2087033"/>
        </p:xfrm>
        <a:graphic>
          <a:graphicData uri="http://schemas.openxmlformats.org/drawingml/2006/table">
            <a:tbl>
              <a:tblPr/>
              <a:tblGrid>
                <a:gridCol w="1613535"/>
                <a:gridCol w="1948815"/>
              </a:tblGrid>
              <a:tr h="1003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0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59" name="Text Box 15"/>
          <p:cNvSpPr txBox="1">
            <a:spLocks noChangeArrowheads="1"/>
          </p:cNvSpPr>
          <p:nvPr/>
        </p:nvSpPr>
        <p:spPr bwMode="auto">
          <a:xfrm>
            <a:off x="2518093" y="2049251"/>
            <a:ext cx="505492"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latin typeface="+mn-lt"/>
              </a:rPr>
              <a:t>L</a:t>
            </a:r>
          </a:p>
        </p:txBody>
      </p:sp>
      <p:sp>
        <p:nvSpPr>
          <p:cNvPr id="6160" name="Text Box 16"/>
          <p:cNvSpPr txBox="1">
            <a:spLocks noChangeArrowheads="1"/>
          </p:cNvSpPr>
          <p:nvPr/>
        </p:nvSpPr>
        <p:spPr bwMode="auto">
          <a:xfrm>
            <a:off x="2488407" y="3085571"/>
            <a:ext cx="595260"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latin typeface="+mn-lt"/>
              </a:rPr>
              <a:t>R</a:t>
            </a:r>
          </a:p>
        </p:txBody>
      </p:sp>
      <p:sp>
        <p:nvSpPr>
          <p:cNvPr id="6161" name="Text Box 17"/>
          <p:cNvSpPr txBox="1">
            <a:spLocks noChangeArrowheads="1"/>
          </p:cNvSpPr>
          <p:nvPr/>
        </p:nvSpPr>
        <p:spPr bwMode="auto">
          <a:xfrm>
            <a:off x="3719513" y="1174856"/>
            <a:ext cx="505492"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latin typeface="+mn-lt"/>
              </a:rPr>
              <a:t>L</a:t>
            </a:r>
          </a:p>
        </p:txBody>
      </p:sp>
      <p:sp>
        <p:nvSpPr>
          <p:cNvPr id="6162" name="Text Box 18"/>
          <p:cNvSpPr txBox="1">
            <a:spLocks noChangeArrowheads="1"/>
          </p:cNvSpPr>
          <p:nvPr/>
        </p:nvSpPr>
        <p:spPr bwMode="auto">
          <a:xfrm>
            <a:off x="5422107" y="1174856"/>
            <a:ext cx="595260"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latin typeface="+mn-lt"/>
              </a:rPr>
              <a:t>R</a:t>
            </a:r>
          </a:p>
        </p:txBody>
      </p:sp>
      <p:sp>
        <p:nvSpPr>
          <p:cNvPr id="6163" name="Text Box 19"/>
          <p:cNvSpPr txBox="1">
            <a:spLocks noChangeArrowheads="1"/>
          </p:cNvSpPr>
          <p:nvPr/>
        </p:nvSpPr>
        <p:spPr bwMode="auto">
          <a:xfrm>
            <a:off x="1334136" y="2448667"/>
            <a:ext cx="832504" cy="718418"/>
          </a:xfrm>
          <a:prstGeom prst="rect">
            <a:avLst/>
          </a:prstGeom>
          <a:noFill/>
          <a:ln w="38100" algn="ctr">
            <a:noFill/>
            <a:miter lim="800000"/>
            <a:headEnd/>
            <a:tailEnd/>
          </a:ln>
        </p:spPr>
        <p:txBody>
          <a:bodyPr wrap="none" lIns="101870" tIns="50935" rIns="101870" bIns="50935">
            <a:spAutoFit/>
          </a:bodyPr>
          <a:lstStyle/>
          <a:p>
            <a:pPr defTabSz="509412"/>
            <a:r>
              <a:rPr lang="en-US" sz="4000" i="1" dirty="0">
                <a:solidFill>
                  <a:schemeClr val="tx1"/>
                </a:solidFill>
                <a:latin typeface="+mn-lt"/>
              </a:rPr>
              <a:t>Us</a:t>
            </a:r>
          </a:p>
        </p:txBody>
      </p:sp>
      <p:sp>
        <p:nvSpPr>
          <p:cNvPr id="6164" name="Text Box 20"/>
          <p:cNvSpPr txBox="1">
            <a:spLocks noChangeArrowheads="1"/>
          </p:cNvSpPr>
          <p:nvPr/>
        </p:nvSpPr>
        <p:spPr bwMode="auto">
          <a:xfrm>
            <a:off x="4011137" y="793433"/>
            <a:ext cx="1516986" cy="718418"/>
          </a:xfrm>
          <a:prstGeom prst="rect">
            <a:avLst/>
          </a:prstGeom>
          <a:noFill/>
          <a:ln w="38100" algn="ctr">
            <a:noFill/>
            <a:miter lim="800000"/>
            <a:headEnd/>
            <a:tailEnd/>
          </a:ln>
        </p:spPr>
        <p:txBody>
          <a:bodyPr wrap="none" lIns="101870" tIns="50935" rIns="101870" bIns="50935">
            <a:spAutoFit/>
          </a:bodyPr>
          <a:lstStyle/>
          <a:p>
            <a:pPr defTabSz="509412"/>
            <a:r>
              <a:rPr lang="en-US" sz="4000" i="1" dirty="0">
                <a:solidFill>
                  <a:schemeClr val="tx1"/>
                </a:solidFill>
                <a:latin typeface="+mn-lt"/>
              </a:rPr>
              <a:t>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03238" y="-76200"/>
            <a:ext cx="9051925" cy="1295401"/>
          </a:xfrm>
        </p:spPr>
        <p:txBody>
          <a:bodyPr/>
          <a:lstStyle/>
          <a:p>
            <a:r>
              <a:rPr lang="en-US" dirty="0" smtClean="0">
                <a:solidFill>
                  <a:schemeClr val="accent2"/>
                </a:solidFill>
              </a:rPr>
              <a:t>A locally popular sport</a:t>
            </a:r>
          </a:p>
        </p:txBody>
      </p:sp>
      <p:graphicFrame>
        <p:nvGraphicFramePr>
          <p:cNvPr id="94211" name="Group 3"/>
          <p:cNvGraphicFramePr>
            <a:graphicFrameLocks noGrp="1"/>
          </p:cNvGraphicFramePr>
          <p:nvPr>
            <p:ph sz="half" idx="2"/>
          </p:nvPr>
        </p:nvGraphicFramePr>
        <p:xfrm>
          <a:off x="6013449" y="5071814"/>
          <a:ext cx="3733800" cy="2167186"/>
        </p:xfrm>
        <a:graphic>
          <a:graphicData uri="http://schemas.openxmlformats.org/drawingml/2006/table">
            <a:tbl>
              <a:tblPr/>
              <a:tblGrid>
                <a:gridCol w="1690526"/>
                <a:gridCol w="2043274"/>
              </a:tblGrid>
              <a:tr h="108359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59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-3, 3</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22" name="Text Box 14"/>
          <p:cNvSpPr txBox="1">
            <a:spLocks noChangeArrowheads="1"/>
          </p:cNvSpPr>
          <p:nvPr/>
        </p:nvSpPr>
        <p:spPr bwMode="auto">
          <a:xfrm>
            <a:off x="3194049" y="5224215"/>
            <a:ext cx="3001391"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defend the 3 </a:t>
            </a:r>
            <a:endParaRPr lang="en-US" sz="4200" dirty="0">
              <a:solidFill>
                <a:schemeClr val="tx1"/>
              </a:solidFill>
            </a:endParaRPr>
          </a:p>
        </p:txBody>
      </p:sp>
      <p:sp>
        <p:nvSpPr>
          <p:cNvPr id="94223" name="Text Box 15"/>
          <p:cNvSpPr txBox="1">
            <a:spLocks noChangeArrowheads="1"/>
          </p:cNvSpPr>
          <p:nvPr/>
        </p:nvSpPr>
        <p:spPr bwMode="auto">
          <a:xfrm>
            <a:off x="3194049" y="6413252"/>
            <a:ext cx="2866739"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defend the 2</a:t>
            </a:r>
            <a:endParaRPr lang="en-US" sz="4200" dirty="0">
              <a:solidFill>
                <a:schemeClr val="tx1"/>
              </a:solidFill>
            </a:endParaRPr>
          </a:p>
        </p:txBody>
      </p:sp>
      <p:sp>
        <p:nvSpPr>
          <p:cNvPr id="94224" name="Text Box 16"/>
          <p:cNvSpPr txBox="1">
            <a:spLocks noChangeArrowheads="1"/>
          </p:cNvSpPr>
          <p:nvPr/>
        </p:nvSpPr>
        <p:spPr bwMode="auto">
          <a:xfrm>
            <a:off x="5937249" y="4309815"/>
            <a:ext cx="1911350"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go for 3</a:t>
            </a:r>
            <a:endParaRPr lang="en-US" sz="4200" dirty="0">
              <a:solidFill>
                <a:schemeClr val="tx1"/>
              </a:solidFill>
            </a:endParaRPr>
          </a:p>
        </p:txBody>
      </p:sp>
      <p:sp>
        <p:nvSpPr>
          <p:cNvPr id="94225" name="Text Box 17"/>
          <p:cNvSpPr txBox="1">
            <a:spLocks noChangeArrowheads="1"/>
          </p:cNvSpPr>
          <p:nvPr/>
        </p:nvSpPr>
        <p:spPr bwMode="auto">
          <a:xfrm>
            <a:off x="7842250" y="4309815"/>
            <a:ext cx="1911350"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go for 2</a:t>
            </a:r>
            <a:endParaRPr lang="en-US" sz="4200" dirty="0">
              <a:solidFill>
                <a:schemeClr val="tx1"/>
              </a:solidFill>
            </a:endParaRPr>
          </a:p>
        </p:txBody>
      </p:sp>
      <p:sp>
        <p:nvSpPr>
          <p:cNvPr id="94226" name="Line 18"/>
          <p:cNvSpPr>
            <a:spLocks noChangeShapeType="1"/>
          </p:cNvSpPr>
          <p:nvPr/>
        </p:nvSpPr>
        <p:spPr bwMode="auto">
          <a:xfrm flipV="1">
            <a:off x="7058024" y="3389065"/>
            <a:ext cx="419100" cy="692150"/>
          </a:xfrm>
          <a:prstGeom prst="line">
            <a:avLst/>
          </a:prstGeom>
          <a:noFill/>
          <a:ln w="9525">
            <a:solidFill>
              <a:schemeClr val="tx1"/>
            </a:solidFill>
            <a:round/>
            <a:headEnd/>
            <a:tailEnd/>
          </a:ln>
          <a:effectLst/>
        </p:spPr>
        <p:txBody>
          <a:bodyPr/>
          <a:lstStyle/>
          <a:p>
            <a:endParaRPr lang="en-US"/>
          </a:p>
        </p:txBody>
      </p:sp>
      <p:sp>
        <p:nvSpPr>
          <p:cNvPr id="94227" name="Line 19"/>
          <p:cNvSpPr>
            <a:spLocks noChangeShapeType="1"/>
          </p:cNvSpPr>
          <p:nvPr/>
        </p:nvSpPr>
        <p:spPr bwMode="auto">
          <a:xfrm>
            <a:off x="7477124" y="3389065"/>
            <a:ext cx="334963" cy="692150"/>
          </a:xfrm>
          <a:prstGeom prst="line">
            <a:avLst/>
          </a:prstGeom>
          <a:noFill/>
          <a:ln w="9525">
            <a:solidFill>
              <a:schemeClr val="tx1"/>
            </a:solidFill>
            <a:round/>
            <a:headEnd/>
            <a:tailEnd/>
          </a:ln>
          <a:effectLst/>
        </p:spPr>
        <p:txBody>
          <a:bodyPr/>
          <a:lstStyle/>
          <a:p>
            <a:endParaRPr lang="en-US"/>
          </a:p>
        </p:txBody>
      </p:sp>
      <p:sp>
        <p:nvSpPr>
          <p:cNvPr id="94228" name="Oval 20"/>
          <p:cNvSpPr>
            <a:spLocks noChangeArrowheads="1"/>
          </p:cNvSpPr>
          <p:nvPr/>
        </p:nvSpPr>
        <p:spPr bwMode="auto">
          <a:xfrm>
            <a:off x="7224712" y="2266703"/>
            <a:ext cx="503237" cy="1122362"/>
          </a:xfrm>
          <a:prstGeom prst="ellipse">
            <a:avLst/>
          </a:prstGeom>
          <a:solidFill>
            <a:srgbClr val="33CCFF"/>
          </a:solidFill>
          <a:ln w="9525">
            <a:solidFill>
              <a:schemeClr val="tx1"/>
            </a:solidFill>
            <a:round/>
            <a:headEnd/>
            <a:tailEnd/>
          </a:ln>
          <a:effectLst/>
        </p:spPr>
        <p:txBody>
          <a:bodyPr wrap="none" anchor="ctr"/>
          <a:lstStyle/>
          <a:p>
            <a:endParaRPr lang="en-US"/>
          </a:p>
        </p:txBody>
      </p:sp>
      <p:sp>
        <p:nvSpPr>
          <p:cNvPr id="94229" name="Oval 21"/>
          <p:cNvSpPr>
            <a:spLocks noChangeArrowheads="1"/>
          </p:cNvSpPr>
          <p:nvPr/>
        </p:nvSpPr>
        <p:spPr bwMode="auto">
          <a:xfrm>
            <a:off x="7308849" y="1749178"/>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4230" name="Line 22"/>
          <p:cNvSpPr>
            <a:spLocks noChangeShapeType="1"/>
          </p:cNvSpPr>
          <p:nvPr/>
        </p:nvSpPr>
        <p:spPr bwMode="auto">
          <a:xfrm flipV="1">
            <a:off x="7262811" y="2328615"/>
            <a:ext cx="579438" cy="228600"/>
          </a:xfrm>
          <a:prstGeom prst="line">
            <a:avLst/>
          </a:prstGeom>
          <a:noFill/>
          <a:ln w="9525">
            <a:solidFill>
              <a:schemeClr val="tx1"/>
            </a:solidFill>
            <a:round/>
            <a:headEnd/>
            <a:tailEnd/>
          </a:ln>
          <a:effectLst/>
        </p:spPr>
        <p:txBody>
          <a:bodyPr/>
          <a:lstStyle/>
          <a:p>
            <a:endParaRPr lang="en-US"/>
          </a:p>
        </p:txBody>
      </p:sp>
      <p:sp>
        <p:nvSpPr>
          <p:cNvPr id="94231" name="Line 23"/>
          <p:cNvSpPr>
            <a:spLocks noChangeShapeType="1"/>
          </p:cNvSpPr>
          <p:nvPr/>
        </p:nvSpPr>
        <p:spPr bwMode="auto">
          <a:xfrm flipV="1">
            <a:off x="7727950" y="2557215"/>
            <a:ext cx="266700" cy="55563"/>
          </a:xfrm>
          <a:prstGeom prst="line">
            <a:avLst/>
          </a:prstGeom>
          <a:noFill/>
          <a:ln w="9525">
            <a:solidFill>
              <a:schemeClr val="tx1"/>
            </a:solidFill>
            <a:round/>
            <a:headEnd/>
            <a:tailEnd/>
          </a:ln>
          <a:effectLst/>
        </p:spPr>
        <p:txBody>
          <a:bodyPr/>
          <a:lstStyle/>
          <a:p>
            <a:endParaRPr lang="en-US"/>
          </a:p>
        </p:txBody>
      </p:sp>
      <p:sp>
        <p:nvSpPr>
          <p:cNvPr id="94232" name="Oval 24"/>
          <p:cNvSpPr>
            <a:spLocks noChangeArrowheads="1"/>
          </p:cNvSpPr>
          <p:nvPr/>
        </p:nvSpPr>
        <p:spPr bwMode="auto">
          <a:xfrm>
            <a:off x="7842249" y="2176215"/>
            <a:ext cx="419100" cy="431800"/>
          </a:xfrm>
          <a:prstGeom prst="ellipse">
            <a:avLst/>
          </a:prstGeom>
          <a:solidFill>
            <a:srgbClr val="FF6600"/>
          </a:solidFill>
          <a:ln w="9525">
            <a:solidFill>
              <a:schemeClr val="tx1"/>
            </a:solidFill>
            <a:round/>
            <a:headEnd/>
            <a:tailEnd/>
          </a:ln>
          <a:effectLst/>
        </p:spPr>
        <p:txBody>
          <a:bodyPr wrap="none" anchor="ctr"/>
          <a:lstStyle/>
          <a:p>
            <a:endParaRPr lang="en-US" dirty="0"/>
          </a:p>
        </p:txBody>
      </p:sp>
      <p:sp>
        <p:nvSpPr>
          <p:cNvPr id="94233" name="Line 25"/>
          <p:cNvSpPr>
            <a:spLocks noChangeShapeType="1"/>
          </p:cNvSpPr>
          <p:nvPr/>
        </p:nvSpPr>
        <p:spPr bwMode="auto">
          <a:xfrm flipV="1">
            <a:off x="2149474" y="6519615"/>
            <a:ext cx="419100" cy="690563"/>
          </a:xfrm>
          <a:prstGeom prst="line">
            <a:avLst/>
          </a:prstGeom>
          <a:noFill/>
          <a:ln w="9525">
            <a:solidFill>
              <a:schemeClr val="tx1"/>
            </a:solidFill>
            <a:round/>
            <a:headEnd/>
            <a:tailEnd/>
          </a:ln>
          <a:effectLst/>
        </p:spPr>
        <p:txBody>
          <a:bodyPr/>
          <a:lstStyle/>
          <a:p>
            <a:endParaRPr lang="en-US"/>
          </a:p>
        </p:txBody>
      </p:sp>
      <p:sp>
        <p:nvSpPr>
          <p:cNvPr id="94234" name="Line 26"/>
          <p:cNvSpPr>
            <a:spLocks noChangeShapeType="1"/>
          </p:cNvSpPr>
          <p:nvPr/>
        </p:nvSpPr>
        <p:spPr bwMode="auto">
          <a:xfrm>
            <a:off x="2568574" y="6519615"/>
            <a:ext cx="336550" cy="690563"/>
          </a:xfrm>
          <a:prstGeom prst="line">
            <a:avLst/>
          </a:prstGeom>
          <a:noFill/>
          <a:ln w="9525">
            <a:solidFill>
              <a:schemeClr val="tx1"/>
            </a:solidFill>
            <a:round/>
            <a:headEnd/>
            <a:tailEnd/>
          </a:ln>
          <a:effectLst/>
        </p:spPr>
        <p:txBody>
          <a:bodyPr/>
          <a:lstStyle/>
          <a:p>
            <a:endParaRPr lang="en-US"/>
          </a:p>
        </p:txBody>
      </p:sp>
      <p:sp>
        <p:nvSpPr>
          <p:cNvPr id="94235" name="Oval 27"/>
          <p:cNvSpPr>
            <a:spLocks noChangeArrowheads="1"/>
          </p:cNvSpPr>
          <p:nvPr/>
        </p:nvSpPr>
        <p:spPr bwMode="auto">
          <a:xfrm>
            <a:off x="2317749" y="5397253"/>
            <a:ext cx="503238"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4236" name="Oval 28"/>
          <p:cNvSpPr>
            <a:spLocks noChangeArrowheads="1"/>
          </p:cNvSpPr>
          <p:nvPr/>
        </p:nvSpPr>
        <p:spPr bwMode="auto">
          <a:xfrm>
            <a:off x="2401887" y="4878140"/>
            <a:ext cx="334962" cy="519113"/>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4237" name="Line 29"/>
          <p:cNvSpPr>
            <a:spLocks noChangeShapeType="1"/>
          </p:cNvSpPr>
          <p:nvPr/>
        </p:nvSpPr>
        <p:spPr bwMode="auto">
          <a:xfrm flipH="1" flipV="1">
            <a:off x="2051049" y="5376614"/>
            <a:ext cx="266700" cy="365124"/>
          </a:xfrm>
          <a:prstGeom prst="line">
            <a:avLst/>
          </a:prstGeom>
          <a:noFill/>
          <a:ln w="9525">
            <a:solidFill>
              <a:schemeClr val="tx1"/>
            </a:solidFill>
            <a:round/>
            <a:headEnd/>
            <a:tailEnd/>
          </a:ln>
          <a:effectLst/>
        </p:spPr>
        <p:txBody>
          <a:bodyPr/>
          <a:lstStyle/>
          <a:p>
            <a:endParaRPr lang="en-US"/>
          </a:p>
        </p:txBody>
      </p:sp>
      <p:sp>
        <p:nvSpPr>
          <p:cNvPr id="94238" name="Line 30"/>
          <p:cNvSpPr>
            <a:spLocks noChangeShapeType="1"/>
          </p:cNvSpPr>
          <p:nvPr/>
        </p:nvSpPr>
        <p:spPr bwMode="auto">
          <a:xfrm flipV="1">
            <a:off x="2820987" y="5300415"/>
            <a:ext cx="296862" cy="441325"/>
          </a:xfrm>
          <a:prstGeom prst="line">
            <a:avLst/>
          </a:prstGeom>
          <a:noFill/>
          <a:ln w="9525">
            <a:solidFill>
              <a:schemeClr val="tx1"/>
            </a:solidFill>
            <a:round/>
            <a:headEnd/>
            <a:tailEnd/>
          </a:ln>
          <a:effectLst/>
        </p:spPr>
        <p:txBody>
          <a:bodyPr/>
          <a:lstStyle/>
          <a:p>
            <a:endParaRPr lang="en-US"/>
          </a:p>
        </p:txBody>
      </p:sp>
      <p:pic>
        <p:nvPicPr>
          <p:cNvPr id="28" name="Picture 27" descr="coachk.jpg"/>
          <p:cNvPicPr>
            <a:picLocks noChangeAspect="1"/>
          </p:cNvPicPr>
          <p:nvPr/>
        </p:nvPicPr>
        <p:blipFill>
          <a:blip r:embed="rId3" cstate="print"/>
          <a:srcRect l="25397" r="14286"/>
          <a:stretch>
            <a:fillRect/>
          </a:stretch>
        </p:blipFill>
        <p:spPr>
          <a:xfrm>
            <a:off x="1524000" y="1143000"/>
            <a:ext cx="2679812" cy="32766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68275" y="-346075"/>
            <a:ext cx="10310813" cy="1295400"/>
          </a:xfrm>
        </p:spPr>
        <p:txBody>
          <a:bodyPr/>
          <a:lstStyle/>
          <a:p>
            <a:r>
              <a:rPr lang="en-US" dirty="0" smtClean="0">
                <a:solidFill>
                  <a:schemeClr val="accent2"/>
                </a:solidFill>
              </a:rPr>
              <a:t>Solving basketball</a:t>
            </a:r>
          </a:p>
        </p:txBody>
      </p:sp>
      <p:sp>
        <p:nvSpPr>
          <p:cNvPr id="97283" name="Rectangle 3"/>
          <p:cNvSpPr>
            <a:spLocks noGrp="1" noChangeArrowheads="1"/>
          </p:cNvSpPr>
          <p:nvPr>
            <p:ph type="body" idx="1"/>
          </p:nvPr>
        </p:nvSpPr>
        <p:spPr>
          <a:xfrm>
            <a:off x="0" y="3948113"/>
            <a:ext cx="9723438" cy="4510087"/>
          </a:xfrm>
        </p:spPr>
        <p:txBody>
          <a:bodyPr/>
          <a:lstStyle/>
          <a:p>
            <a:r>
              <a:rPr lang="en-US" sz="2400" dirty="0" smtClean="0"/>
              <a:t>If we 50% of the time defend the 3, opponent will shoot 3</a:t>
            </a:r>
          </a:p>
          <a:p>
            <a:pPr lvl="1"/>
            <a:r>
              <a:rPr lang="en-US" sz="2100" dirty="0" smtClean="0"/>
              <a:t>We get .5*(-3) + .5*(0) = -1.5</a:t>
            </a:r>
          </a:p>
          <a:p>
            <a:r>
              <a:rPr lang="en-US" sz="2400" dirty="0" smtClean="0"/>
              <a:t>Should defend the 3 more often: 60% of the time</a:t>
            </a:r>
          </a:p>
          <a:p>
            <a:r>
              <a:rPr lang="en-US" sz="2400" dirty="0" smtClean="0"/>
              <a:t>Opponent has choice between</a:t>
            </a:r>
          </a:p>
          <a:p>
            <a:pPr lvl="1"/>
            <a:r>
              <a:rPr lang="en-US" sz="2100" dirty="0" smtClean="0"/>
              <a:t>Go for 3: gives them .6*(0) + .4*(3) = 1.2</a:t>
            </a:r>
          </a:p>
          <a:p>
            <a:pPr lvl="1"/>
            <a:r>
              <a:rPr lang="en-US" sz="2100" dirty="0" smtClean="0"/>
              <a:t>Go for 2: gives them .6*(2) + .4*(0) = 1.2</a:t>
            </a:r>
          </a:p>
          <a:p>
            <a:r>
              <a:rPr lang="en-US" sz="2400" dirty="0" smtClean="0"/>
              <a:t>We get -1.2 (the </a:t>
            </a:r>
            <a:r>
              <a:rPr lang="en-US" sz="2400" dirty="0" err="1" smtClean="0">
                <a:solidFill>
                  <a:srgbClr val="006600"/>
                </a:solidFill>
              </a:rPr>
              <a:t>maximin</a:t>
            </a:r>
            <a:r>
              <a:rPr lang="en-US" sz="2400" dirty="0" smtClean="0"/>
              <a:t> value)</a:t>
            </a:r>
          </a:p>
        </p:txBody>
      </p:sp>
      <p:graphicFrame>
        <p:nvGraphicFramePr>
          <p:cNvPr id="97284"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-3, 3</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295" name="Text Box 15"/>
          <p:cNvSpPr txBox="1">
            <a:spLocks noChangeArrowheads="1"/>
          </p:cNvSpPr>
          <p:nvPr/>
        </p:nvSpPr>
        <p:spPr bwMode="auto">
          <a:xfrm>
            <a:off x="2514600" y="2070192"/>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3</a:t>
            </a:r>
            <a:endParaRPr lang="en-US" sz="4200" dirty="0">
              <a:solidFill>
                <a:schemeClr val="tx1"/>
              </a:solidFill>
            </a:endParaRPr>
          </a:p>
        </p:txBody>
      </p:sp>
      <p:sp>
        <p:nvSpPr>
          <p:cNvPr id="97296" name="Text Box 16"/>
          <p:cNvSpPr txBox="1">
            <a:spLocks noChangeArrowheads="1"/>
          </p:cNvSpPr>
          <p:nvPr/>
        </p:nvSpPr>
        <p:spPr bwMode="auto">
          <a:xfrm>
            <a:off x="2514600" y="3060792"/>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2</a:t>
            </a:r>
            <a:endParaRPr lang="en-US" sz="4200" dirty="0">
              <a:solidFill>
                <a:schemeClr val="tx1"/>
              </a:solidFill>
            </a:endParaRPr>
          </a:p>
        </p:txBody>
      </p:sp>
      <p:sp>
        <p:nvSpPr>
          <p:cNvPr id="97297" name="Text Box 17"/>
          <p:cNvSpPr txBox="1">
            <a:spLocks noChangeArrowheads="1"/>
          </p:cNvSpPr>
          <p:nvPr/>
        </p:nvSpPr>
        <p:spPr bwMode="auto">
          <a:xfrm>
            <a:off x="3746302" y="117475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3</a:t>
            </a:r>
            <a:endParaRPr lang="en-US" sz="4200" dirty="0">
              <a:solidFill>
                <a:schemeClr val="tx1"/>
              </a:solidFill>
            </a:endParaRPr>
          </a:p>
        </p:txBody>
      </p:sp>
      <p:sp>
        <p:nvSpPr>
          <p:cNvPr id="97298" name="Text Box 18"/>
          <p:cNvSpPr txBox="1">
            <a:spLocks noChangeArrowheads="1"/>
          </p:cNvSpPr>
          <p:nvPr/>
        </p:nvSpPr>
        <p:spPr bwMode="auto">
          <a:xfrm>
            <a:off x="5463184" y="117475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2</a:t>
            </a:r>
            <a:endParaRPr lang="en-US" sz="4200" dirty="0">
              <a:solidFill>
                <a:schemeClr val="tx1"/>
              </a:solidFill>
            </a:endParaRPr>
          </a:p>
        </p:txBody>
      </p:sp>
      <p:sp>
        <p:nvSpPr>
          <p:cNvPr id="97299"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7300"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68275" y="-346075"/>
            <a:ext cx="10310813" cy="1295400"/>
          </a:xfrm>
        </p:spPr>
        <p:txBody>
          <a:bodyPr/>
          <a:lstStyle/>
          <a:p>
            <a:r>
              <a:rPr lang="en-US" dirty="0" smtClean="0">
                <a:solidFill>
                  <a:schemeClr val="accent2"/>
                </a:solidFill>
              </a:rPr>
              <a:t>Let’s change roles</a:t>
            </a:r>
          </a:p>
        </p:txBody>
      </p:sp>
      <p:sp>
        <p:nvSpPr>
          <p:cNvPr id="99331" name="Rectangle 3"/>
          <p:cNvSpPr>
            <a:spLocks noGrp="1" noChangeArrowheads="1"/>
          </p:cNvSpPr>
          <p:nvPr>
            <p:ph type="body" idx="1"/>
          </p:nvPr>
        </p:nvSpPr>
        <p:spPr>
          <a:xfrm>
            <a:off x="0" y="3867150"/>
            <a:ext cx="10058400" cy="4510088"/>
          </a:xfrm>
        </p:spPr>
        <p:txBody>
          <a:bodyPr/>
          <a:lstStyle/>
          <a:p>
            <a:r>
              <a:rPr lang="en-US" sz="2400" dirty="0" smtClean="0"/>
              <a:t>Suppose </a:t>
            </a:r>
            <a:r>
              <a:rPr lang="en-US" sz="2400" b="1" dirty="0" smtClean="0"/>
              <a:t>we</a:t>
            </a:r>
            <a:r>
              <a:rPr lang="en-US" sz="2400" dirty="0" smtClean="0"/>
              <a:t> know </a:t>
            </a:r>
            <a:r>
              <a:rPr lang="en-US" sz="2400" b="1" dirty="0" smtClean="0"/>
              <a:t>their</a:t>
            </a:r>
            <a:r>
              <a:rPr lang="en-US" sz="2400" dirty="0" smtClean="0"/>
              <a:t> strategy</a:t>
            </a:r>
          </a:p>
          <a:p>
            <a:r>
              <a:rPr lang="en-US" sz="2400" dirty="0" smtClean="0"/>
              <a:t>If 50% of the time they go for 3, then we defend 3</a:t>
            </a:r>
          </a:p>
          <a:p>
            <a:pPr lvl="1"/>
            <a:r>
              <a:rPr lang="en-US" sz="2100" dirty="0" smtClean="0"/>
              <a:t>We get .5*(0)+.5*(-2) = -1</a:t>
            </a:r>
          </a:p>
          <a:p>
            <a:r>
              <a:rPr lang="en-US" sz="2400" dirty="0" smtClean="0"/>
              <a:t>Optimal for them: 40% of the time go for 3</a:t>
            </a:r>
          </a:p>
          <a:p>
            <a:pPr lvl="1"/>
            <a:r>
              <a:rPr lang="en-US" sz="2100" dirty="0" smtClean="0"/>
              <a:t>If we defend 3, we get .4*(0)+.6*(-2) = -1.2</a:t>
            </a:r>
          </a:p>
          <a:p>
            <a:pPr lvl="1"/>
            <a:r>
              <a:rPr lang="en-US" sz="2100" dirty="0" smtClean="0"/>
              <a:t>If we defend 2, we get .4*(-3)+.6*(0) = -1.2</a:t>
            </a:r>
          </a:p>
          <a:p>
            <a:r>
              <a:rPr lang="en-US" sz="2400" dirty="0" smtClean="0"/>
              <a:t>This is the </a:t>
            </a:r>
            <a:r>
              <a:rPr lang="en-US" sz="2400" dirty="0" err="1" smtClean="0">
                <a:solidFill>
                  <a:srgbClr val="008000"/>
                </a:solidFill>
              </a:rPr>
              <a:t>minimax</a:t>
            </a:r>
            <a:r>
              <a:rPr lang="en-US" sz="2400" dirty="0" smtClean="0"/>
              <a:t> value</a:t>
            </a:r>
          </a:p>
          <a:p>
            <a:endParaRPr lang="en-US" sz="2400" dirty="0" smtClean="0"/>
          </a:p>
          <a:p>
            <a:endParaRPr lang="en-US" sz="2400" dirty="0" smtClean="0"/>
          </a:p>
        </p:txBody>
      </p:sp>
      <p:graphicFrame>
        <p:nvGraphicFramePr>
          <p:cNvPr id="99332"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-3, 3</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43" name="Text Box 15"/>
          <p:cNvSpPr txBox="1">
            <a:spLocks noChangeArrowheads="1"/>
          </p:cNvSpPr>
          <p:nvPr/>
        </p:nvSpPr>
        <p:spPr bwMode="auto">
          <a:xfrm>
            <a:off x="2514600" y="2070192"/>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3</a:t>
            </a:r>
            <a:endParaRPr lang="en-US" sz="4200" dirty="0">
              <a:solidFill>
                <a:schemeClr val="tx1"/>
              </a:solidFill>
            </a:endParaRPr>
          </a:p>
        </p:txBody>
      </p:sp>
      <p:sp>
        <p:nvSpPr>
          <p:cNvPr id="99344" name="Text Box 16"/>
          <p:cNvSpPr txBox="1">
            <a:spLocks noChangeArrowheads="1"/>
          </p:cNvSpPr>
          <p:nvPr/>
        </p:nvSpPr>
        <p:spPr bwMode="auto">
          <a:xfrm>
            <a:off x="2514600" y="304800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2</a:t>
            </a:r>
            <a:endParaRPr lang="en-US" sz="4200" dirty="0">
              <a:solidFill>
                <a:schemeClr val="tx1"/>
              </a:solidFill>
            </a:endParaRPr>
          </a:p>
        </p:txBody>
      </p:sp>
      <p:sp>
        <p:nvSpPr>
          <p:cNvPr id="99345" name="Text Box 17"/>
          <p:cNvSpPr txBox="1">
            <a:spLocks noChangeArrowheads="1"/>
          </p:cNvSpPr>
          <p:nvPr/>
        </p:nvSpPr>
        <p:spPr bwMode="auto">
          <a:xfrm>
            <a:off x="3746302" y="117475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3</a:t>
            </a:r>
            <a:endParaRPr lang="en-US" sz="4200" dirty="0">
              <a:solidFill>
                <a:schemeClr val="tx1"/>
              </a:solidFill>
            </a:endParaRPr>
          </a:p>
        </p:txBody>
      </p:sp>
      <p:sp>
        <p:nvSpPr>
          <p:cNvPr id="99346" name="Text Box 18"/>
          <p:cNvSpPr txBox="1">
            <a:spLocks noChangeArrowheads="1"/>
          </p:cNvSpPr>
          <p:nvPr/>
        </p:nvSpPr>
        <p:spPr bwMode="auto">
          <a:xfrm>
            <a:off x="5463184" y="117475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2</a:t>
            </a:r>
            <a:endParaRPr lang="en-US" sz="4200" dirty="0">
              <a:solidFill>
                <a:schemeClr val="tx1"/>
              </a:solidFill>
            </a:endParaRPr>
          </a:p>
        </p:txBody>
      </p:sp>
      <p:sp>
        <p:nvSpPr>
          <p:cNvPr id="99347"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9348"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
        <p:nvSpPr>
          <p:cNvPr id="99349" name="Text Box 21"/>
          <p:cNvSpPr txBox="1">
            <a:spLocks noChangeArrowheads="1"/>
          </p:cNvSpPr>
          <p:nvPr/>
        </p:nvSpPr>
        <p:spPr bwMode="auto">
          <a:xfrm>
            <a:off x="6172200" y="5067300"/>
            <a:ext cx="3962400" cy="1457094"/>
          </a:xfrm>
          <a:prstGeom prst="rect">
            <a:avLst/>
          </a:prstGeom>
          <a:noFill/>
          <a:ln w="38100" algn="ctr">
            <a:noFill/>
            <a:miter lim="800000"/>
            <a:headEnd/>
            <a:tailEnd/>
          </a:ln>
          <a:effectLst/>
        </p:spPr>
        <p:txBody>
          <a:bodyPr lIns="101882" tIns="50941" rIns="101882" bIns="50941">
            <a:spAutoFit/>
          </a:bodyPr>
          <a:lstStyle/>
          <a:p>
            <a:pPr algn="ctr" defTabSz="509588"/>
            <a:r>
              <a:rPr lang="en-US" sz="2200" dirty="0">
                <a:solidFill>
                  <a:schemeClr val="accent2"/>
                </a:solidFill>
                <a:latin typeface="Arial" charset="0"/>
              </a:rPr>
              <a:t>von Neumann’s </a:t>
            </a:r>
            <a:r>
              <a:rPr lang="en-US" sz="2200" dirty="0" err="1">
                <a:solidFill>
                  <a:schemeClr val="accent2"/>
                </a:solidFill>
                <a:latin typeface="Arial" charset="0"/>
              </a:rPr>
              <a:t>minimax</a:t>
            </a:r>
            <a:r>
              <a:rPr lang="en-US" sz="2200" dirty="0">
                <a:solidFill>
                  <a:schemeClr val="accent2"/>
                </a:solidFill>
                <a:latin typeface="Arial" charset="0"/>
              </a:rPr>
              <a:t> theorem [</a:t>
            </a:r>
            <a:r>
              <a:rPr lang="en-US" sz="2200" dirty="0" smtClean="0">
                <a:solidFill>
                  <a:schemeClr val="accent2"/>
                </a:solidFill>
                <a:latin typeface="Arial" charset="0"/>
              </a:rPr>
              <a:t>1928]</a:t>
            </a:r>
            <a:r>
              <a:rPr lang="en-US" sz="2200" dirty="0" smtClean="0">
                <a:solidFill>
                  <a:schemeClr val="tx1"/>
                </a:solidFill>
                <a:latin typeface="Arial" charset="0"/>
              </a:rPr>
              <a:t>: </a:t>
            </a:r>
            <a:r>
              <a:rPr lang="en-US" sz="2200" dirty="0" err="1">
                <a:solidFill>
                  <a:schemeClr val="tx1"/>
                </a:solidFill>
                <a:latin typeface="Arial" charset="0"/>
              </a:rPr>
              <a:t>maximin</a:t>
            </a:r>
            <a:r>
              <a:rPr lang="en-US" sz="2200" dirty="0">
                <a:solidFill>
                  <a:schemeClr val="tx1"/>
                </a:solidFill>
                <a:latin typeface="Arial" charset="0"/>
              </a:rPr>
              <a:t> value = </a:t>
            </a:r>
            <a:r>
              <a:rPr lang="en-US" sz="2200" dirty="0" err="1">
                <a:solidFill>
                  <a:schemeClr val="tx1"/>
                </a:solidFill>
                <a:latin typeface="Arial" charset="0"/>
              </a:rPr>
              <a:t>minimax</a:t>
            </a:r>
            <a:r>
              <a:rPr lang="en-US" sz="2200" dirty="0">
                <a:solidFill>
                  <a:schemeClr val="tx1"/>
                </a:solidFill>
                <a:latin typeface="Arial" charset="0"/>
              </a:rPr>
              <a:t> value</a:t>
            </a:r>
          </a:p>
          <a:p>
            <a:pPr algn="ctr" defTabSz="509588"/>
            <a:r>
              <a:rPr lang="en-US" sz="2200" dirty="0" smtClean="0">
                <a:solidFill>
                  <a:schemeClr val="tx1"/>
                </a:solidFill>
                <a:latin typeface="Arial" charset="0"/>
              </a:rPr>
              <a:t>(~ linear programming duality</a:t>
            </a:r>
            <a:r>
              <a:rPr lang="en-US" sz="2200" dirty="0">
                <a:solidFill>
                  <a:schemeClr val="tx1"/>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7640" y="0"/>
            <a:ext cx="9723120" cy="949960"/>
          </a:xfrm>
        </p:spPr>
        <p:txBody>
          <a:bodyPr/>
          <a:lstStyle/>
          <a:p>
            <a:pPr eaLnBrk="1" hangingPunct="1"/>
            <a:r>
              <a:rPr lang="en-US" sz="4500" dirty="0" err="1" smtClean="0"/>
              <a:t>Minimax</a:t>
            </a:r>
            <a:r>
              <a:rPr lang="en-US" sz="4500" dirty="0" smtClean="0"/>
              <a:t> theorem </a:t>
            </a:r>
            <a:r>
              <a:rPr lang="en-US" sz="3600" dirty="0" smtClean="0">
                <a:solidFill>
                  <a:schemeClr val="accent2"/>
                </a:solidFill>
              </a:rPr>
              <a:t>[von Neumann 1928]</a:t>
            </a:r>
          </a:p>
        </p:txBody>
      </p:sp>
      <p:sp>
        <p:nvSpPr>
          <p:cNvPr id="302083" name="Rectangle 3"/>
          <p:cNvSpPr>
            <a:spLocks noGrp="1" noChangeArrowheads="1"/>
          </p:cNvSpPr>
          <p:nvPr>
            <p:ph type="body" idx="1"/>
          </p:nvPr>
        </p:nvSpPr>
        <p:spPr>
          <a:xfrm>
            <a:off x="0" y="1122680"/>
            <a:ext cx="10058400" cy="6649720"/>
          </a:xfrm>
        </p:spPr>
        <p:txBody>
          <a:bodyPr/>
          <a:lstStyle/>
          <a:p>
            <a:pPr eaLnBrk="1" hangingPunct="1"/>
            <a:r>
              <a:rPr lang="en-US" dirty="0" err="1" smtClean="0"/>
              <a:t>Maximin</a:t>
            </a:r>
            <a:r>
              <a:rPr lang="en-US" dirty="0" smtClean="0"/>
              <a:t> utility: max</a:t>
            </a:r>
            <a:r>
              <a:rPr lang="el-GR" baseline="-25000" dirty="0" smtClean="0">
                <a:cs typeface="Arial" charset="0"/>
              </a:rPr>
              <a:t>σ</a:t>
            </a:r>
            <a:r>
              <a:rPr lang="en-US" baseline="-40000" dirty="0" smtClean="0">
                <a:cs typeface="Arial" charset="0"/>
              </a:rPr>
              <a:t>i</a:t>
            </a:r>
            <a:r>
              <a:rPr lang="en-US" dirty="0" smtClean="0">
                <a:cs typeface="Arial" charset="0"/>
              </a:rPr>
              <a:t> </a:t>
            </a:r>
            <a:r>
              <a:rPr lang="en-US" dirty="0" err="1" smtClean="0">
                <a:cs typeface="Arial" charset="0"/>
              </a:rPr>
              <a:t>min</a:t>
            </a:r>
            <a:r>
              <a:rPr lang="en-US" baseline="-25000" dirty="0" err="1" smtClean="0">
                <a:cs typeface="Arial" charset="0"/>
              </a:rPr>
              <a:t>s</a:t>
            </a:r>
            <a:r>
              <a:rPr lang="en-US" baseline="-40000" dirty="0" smtClean="0">
                <a:cs typeface="Arial" charset="0"/>
              </a:rPr>
              <a:t>-i</a:t>
            </a:r>
            <a:r>
              <a:rPr lang="en-US" dirty="0" smtClean="0">
                <a:cs typeface="Arial" charset="0"/>
              </a:rPr>
              <a:t> </a:t>
            </a:r>
            <a:r>
              <a:rPr lang="en-US" dirty="0" err="1" smtClean="0">
                <a:cs typeface="Arial" charset="0"/>
              </a:rPr>
              <a:t>u</a:t>
            </a:r>
            <a:r>
              <a:rPr lang="en-US" baseline="-25000" dirty="0" err="1" smtClean="0">
                <a:cs typeface="Arial" charset="0"/>
              </a:rPr>
              <a:t>i</a:t>
            </a:r>
            <a:r>
              <a:rPr lang="en-US" dirty="0" smtClean="0">
                <a:cs typeface="Arial" charset="0"/>
              </a:rPr>
              <a:t>(</a:t>
            </a:r>
            <a:r>
              <a:rPr lang="el-GR" dirty="0" smtClean="0">
                <a:cs typeface="Arial" charset="0"/>
              </a:rPr>
              <a:t>σ</a:t>
            </a:r>
            <a:r>
              <a:rPr lang="en-US" baseline="-25000" dirty="0" smtClean="0">
                <a:cs typeface="Arial" charset="0"/>
              </a:rPr>
              <a:t>i</a:t>
            </a:r>
            <a:r>
              <a:rPr lang="en-US" dirty="0" smtClean="0">
                <a:cs typeface="Arial" charset="0"/>
              </a:rPr>
              <a:t>, s</a:t>
            </a:r>
            <a:r>
              <a:rPr lang="en-US" baseline="-25000" dirty="0" smtClean="0">
                <a:cs typeface="Arial" charset="0"/>
              </a:rPr>
              <a:t>-i</a:t>
            </a:r>
            <a:r>
              <a:rPr lang="en-US" dirty="0" smtClean="0">
                <a:cs typeface="Arial" charset="0"/>
              </a:rPr>
              <a:t>)</a:t>
            </a:r>
          </a:p>
          <a:p>
            <a:pPr eaLnBrk="1" hangingPunct="1">
              <a:buFontTx/>
              <a:buNone/>
            </a:pPr>
            <a:r>
              <a:rPr lang="en-US" dirty="0" smtClean="0"/>
              <a:t>	(= - min</a:t>
            </a:r>
            <a:r>
              <a:rPr lang="el-GR" baseline="-25000" dirty="0" smtClean="0">
                <a:cs typeface="Arial" charset="0"/>
              </a:rPr>
              <a:t>σ</a:t>
            </a:r>
            <a:r>
              <a:rPr lang="en-US" baseline="-40000" dirty="0" smtClean="0">
                <a:cs typeface="Arial" charset="0"/>
              </a:rPr>
              <a:t>i</a:t>
            </a:r>
            <a:r>
              <a:rPr lang="en-US" dirty="0" smtClean="0">
                <a:cs typeface="Arial" charset="0"/>
              </a:rPr>
              <a:t> </a:t>
            </a:r>
            <a:r>
              <a:rPr lang="en-US" dirty="0" err="1" smtClean="0">
                <a:cs typeface="Arial" charset="0"/>
              </a:rPr>
              <a:t>max</a:t>
            </a:r>
            <a:r>
              <a:rPr lang="en-US" baseline="-25000" dirty="0" err="1" smtClean="0">
                <a:cs typeface="Arial" charset="0"/>
              </a:rPr>
              <a:t>s</a:t>
            </a:r>
            <a:r>
              <a:rPr lang="en-US" baseline="-40000" dirty="0" smtClean="0">
                <a:cs typeface="Arial" charset="0"/>
              </a:rPr>
              <a:t>-i</a:t>
            </a:r>
            <a:r>
              <a:rPr lang="en-US" dirty="0" smtClean="0">
                <a:cs typeface="Arial" charset="0"/>
              </a:rPr>
              <a:t> u</a:t>
            </a:r>
            <a:r>
              <a:rPr lang="en-US" baseline="-25000" dirty="0" smtClean="0">
                <a:cs typeface="Arial" charset="0"/>
              </a:rPr>
              <a:t>-i</a:t>
            </a:r>
            <a:r>
              <a:rPr lang="en-US" dirty="0" smtClean="0">
                <a:cs typeface="Arial" charset="0"/>
              </a:rPr>
              <a:t>(</a:t>
            </a:r>
            <a:r>
              <a:rPr lang="el-GR" dirty="0" smtClean="0">
                <a:cs typeface="Arial" charset="0"/>
              </a:rPr>
              <a:t>σ</a:t>
            </a:r>
            <a:r>
              <a:rPr lang="en-US" baseline="-25000" dirty="0" smtClean="0">
                <a:cs typeface="Arial" charset="0"/>
              </a:rPr>
              <a:t>i</a:t>
            </a:r>
            <a:r>
              <a:rPr lang="en-US" dirty="0" smtClean="0">
                <a:cs typeface="Arial" charset="0"/>
              </a:rPr>
              <a:t>, s</a:t>
            </a:r>
            <a:r>
              <a:rPr lang="en-US" baseline="-25000" dirty="0" smtClean="0">
                <a:cs typeface="Arial" charset="0"/>
              </a:rPr>
              <a:t>-i</a:t>
            </a:r>
            <a:r>
              <a:rPr lang="en-US" dirty="0" smtClean="0">
                <a:cs typeface="Arial" charset="0"/>
              </a:rPr>
              <a:t>))</a:t>
            </a:r>
          </a:p>
          <a:p>
            <a:pPr eaLnBrk="1" hangingPunct="1"/>
            <a:r>
              <a:rPr lang="en-US" dirty="0" err="1" smtClean="0"/>
              <a:t>Minimax</a:t>
            </a:r>
            <a:r>
              <a:rPr lang="en-US" dirty="0" smtClean="0"/>
              <a:t> utility: </a:t>
            </a:r>
            <a:r>
              <a:rPr lang="en-US" dirty="0" smtClean="0">
                <a:cs typeface="Arial" charset="0"/>
              </a:rPr>
              <a:t>min</a:t>
            </a:r>
            <a:r>
              <a:rPr lang="el-GR" baseline="-25000" dirty="0" smtClean="0">
                <a:cs typeface="Arial" charset="0"/>
              </a:rPr>
              <a:t>σ</a:t>
            </a:r>
            <a:r>
              <a:rPr lang="en-US" baseline="-40000" dirty="0" smtClean="0">
                <a:cs typeface="Arial" charset="0"/>
              </a:rPr>
              <a:t>-i </a:t>
            </a:r>
            <a:r>
              <a:rPr lang="en-US" dirty="0" err="1" smtClean="0">
                <a:cs typeface="Arial" charset="0"/>
              </a:rPr>
              <a:t>max</a:t>
            </a:r>
            <a:r>
              <a:rPr lang="en-US" baseline="-25000" dirty="0" err="1" smtClean="0">
                <a:cs typeface="Arial" charset="0"/>
              </a:rPr>
              <a:t>s</a:t>
            </a:r>
            <a:r>
              <a:rPr lang="en-US" baseline="-40000" dirty="0" err="1" smtClean="0">
                <a:cs typeface="Arial" charset="0"/>
              </a:rPr>
              <a:t>i</a:t>
            </a:r>
            <a:r>
              <a:rPr lang="en-US" baseline="-40000" dirty="0" smtClean="0">
                <a:cs typeface="Arial" charset="0"/>
              </a:rPr>
              <a:t> </a:t>
            </a:r>
            <a:r>
              <a:rPr lang="en-US" dirty="0" err="1" smtClean="0">
                <a:cs typeface="Arial" charset="0"/>
              </a:rPr>
              <a:t>u</a:t>
            </a:r>
            <a:r>
              <a:rPr lang="en-US" baseline="-25000" dirty="0" err="1" smtClean="0">
                <a:cs typeface="Arial" charset="0"/>
              </a:rPr>
              <a:t>i</a:t>
            </a:r>
            <a:r>
              <a:rPr lang="en-US" dirty="0" smtClean="0">
                <a:cs typeface="Arial" charset="0"/>
              </a:rPr>
              <a:t>(</a:t>
            </a:r>
            <a:r>
              <a:rPr lang="en-US" dirty="0" err="1" smtClean="0">
                <a:cs typeface="Arial" charset="0"/>
              </a:rPr>
              <a:t>s</a:t>
            </a:r>
            <a:r>
              <a:rPr lang="en-US" baseline="-25000" dirty="0" err="1" smtClean="0">
                <a:cs typeface="Arial" charset="0"/>
              </a:rPr>
              <a:t>i</a:t>
            </a:r>
            <a:r>
              <a:rPr lang="en-US" dirty="0" smtClean="0">
                <a:cs typeface="Arial" charset="0"/>
              </a:rPr>
              <a:t>, </a:t>
            </a:r>
            <a:r>
              <a:rPr lang="el-GR" dirty="0" smtClean="0">
                <a:cs typeface="Arial" charset="0"/>
              </a:rPr>
              <a:t>σ</a:t>
            </a:r>
            <a:r>
              <a:rPr lang="en-US" baseline="-25000" dirty="0" smtClean="0">
                <a:cs typeface="Arial" charset="0"/>
              </a:rPr>
              <a:t>-i</a:t>
            </a:r>
            <a:r>
              <a:rPr lang="en-US" dirty="0" smtClean="0">
                <a:cs typeface="Arial" charset="0"/>
              </a:rPr>
              <a:t>)</a:t>
            </a:r>
          </a:p>
          <a:p>
            <a:pPr eaLnBrk="1" hangingPunct="1">
              <a:buFontTx/>
              <a:buNone/>
            </a:pPr>
            <a:r>
              <a:rPr lang="en-US" dirty="0" smtClean="0"/>
              <a:t>	(= - </a:t>
            </a:r>
            <a:r>
              <a:rPr lang="en-US" dirty="0" smtClean="0">
                <a:cs typeface="Arial" charset="0"/>
              </a:rPr>
              <a:t>max</a:t>
            </a:r>
            <a:r>
              <a:rPr lang="el-GR" baseline="-25000" dirty="0" smtClean="0">
                <a:cs typeface="Arial" charset="0"/>
              </a:rPr>
              <a:t>σ</a:t>
            </a:r>
            <a:r>
              <a:rPr lang="en-US" baseline="-40000" dirty="0" smtClean="0">
                <a:cs typeface="Arial" charset="0"/>
              </a:rPr>
              <a:t>-i </a:t>
            </a:r>
            <a:r>
              <a:rPr lang="en-US" dirty="0" err="1" smtClean="0">
                <a:cs typeface="Arial" charset="0"/>
              </a:rPr>
              <a:t>min</a:t>
            </a:r>
            <a:r>
              <a:rPr lang="en-US" baseline="-25000" dirty="0" err="1" smtClean="0">
                <a:cs typeface="Arial" charset="0"/>
              </a:rPr>
              <a:t>s</a:t>
            </a:r>
            <a:r>
              <a:rPr lang="en-US" baseline="-40000" dirty="0" err="1" smtClean="0">
                <a:cs typeface="Arial" charset="0"/>
              </a:rPr>
              <a:t>i</a:t>
            </a:r>
            <a:r>
              <a:rPr lang="en-US" baseline="-40000" dirty="0" smtClean="0">
                <a:cs typeface="Arial" charset="0"/>
              </a:rPr>
              <a:t> </a:t>
            </a:r>
            <a:r>
              <a:rPr lang="en-US" dirty="0" smtClean="0">
                <a:cs typeface="Arial" charset="0"/>
              </a:rPr>
              <a:t>u</a:t>
            </a:r>
            <a:r>
              <a:rPr lang="en-US" baseline="-25000" dirty="0" smtClean="0">
                <a:cs typeface="Arial" charset="0"/>
              </a:rPr>
              <a:t>-i</a:t>
            </a:r>
            <a:r>
              <a:rPr lang="en-US" dirty="0" smtClean="0">
                <a:cs typeface="Arial" charset="0"/>
              </a:rPr>
              <a:t>(</a:t>
            </a:r>
            <a:r>
              <a:rPr lang="en-US" dirty="0" err="1" smtClean="0">
                <a:cs typeface="Arial" charset="0"/>
              </a:rPr>
              <a:t>s</a:t>
            </a:r>
            <a:r>
              <a:rPr lang="en-US" baseline="-25000" dirty="0" err="1" smtClean="0">
                <a:cs typeface="Arial" charset="0"/>
              </a:rPr>
              <a:t>i</a:t>
            </a:r>
            <a:r>
              <a:rPr lang="en-US" dirty="0" smtClean="0">
                <a:cs typeface="Arial" charset="0"/>
              </a:rPr>
              <a:t>, </a:t>
            </a:r>
            <a:r>
              <a:rPr lang="el-GR" dirty="0" smtClean="0">
                <a:cs typeface="Arial" charset="0"/>
              </a:rPr>
              <a:t>σ</a:t>
            </a:r>
            <a:r>
              <a:rPr lang="en-US" baseline="-25000" dirty="0" smtClean="0">
                <a:cs typeface="Arial" charset="0"/>
              </a:rPr>
              <a:t>-i</a:t>
            </a:r>
            <a:r>
              <a:rPr lang="en-US" dirty="0" smtClean="0">
                <a:cs typeface="Arial" charset="0"/>
              </a:rPr>
              <a:t>))</a:t>
            </a:r>
            <a:endParaRPr lang="en-US" dirty="0" smtClean="0"/>
          </a:p>
          <a:p>
            <a:pPr eaLnBrk="1" hangingPunct="1"/>
            <a:r>
              <a:rPr lang="en-US" dirty="0" err="1" smtClean="0"/>
              <a:t>Minimax</a:t>
            </a:r>
            <a:r>
              <a:rPr lang="en-US" dirty="0" smtClean="0"/>
              <a:t> theorem: </a:t>
            </a:r>
          </a:p>
          <a:p>
            <a:pPr eaLnBrk="1" hangingPunct="1">
              <a:buFontTx/>
              <a:buNone/>
            </a:pPr>
            <a:r>
              <a:rPr lang="en-US" dirty="0" smtClean="0"/>
              <a:t>	max</a:t>
            </a:r>
            <a:r>
              <a:rPr lang="el-GR" baseline="-25000" dirty="0" smtClean="0">
                <a:cs typeface="Arial" charset="0"/>
              </a:rPr>
              <a:t>σ</a:t>
            </a:r>
            <a:r>
              <a:rPr lang="en-US" baseline="-40000" dirty="0" smtClean="0">
                <a:cs typeface="Arial" charset="0"/>
              </a:rPr>
              <a:t>i</a:t>
            </a:r>
            <a:r>
              <a:rPr lang="en-US" dirty="0" smtClean="0">
                <a:cs typeface="Arial" charset="0"/>
              </a:rPr>
              <a:t> </a:t>
            </a:r>
            <a:r>
              <a:rPr lang="en-US" dirty="0" err="1" smtClean="0">
                <a:cs typeface="Arial" charset="0"/>
              </a:rPr>
              <a:t>min</a:t>
            </a:r>
            <a:r>
              <a:rPr lang="en-US" baseline="-25000" dirty="0" err="1" smtClean="0">
                <a:cs typeface="Arial" charset="0"/>
              </a:rPr>
              <a:t>s</a:t>
            </a:r>
            <a:r>
              <a:rPr lang="en-US" baseline="-40000" dirty="0" smtClean="0">
                <a:cs typeface="Arial" charset="0"/>
              </a:rPr>
              <a:t>-i</a:t>
            </a:r>
            <a:r>
              <a:rPr lang="en-US" dirty="0" smtClean="0">
                <a:cs typeface="Arial" charset="0"/>
              </a:rPr>
              <a:t> </a:t>
            </a:r>
            <a:r>
              <a:rPr lang="en-US" dirty="0" err="1" smtClean="0">
                <a:cs typeface="Arial" charset="0"/>
              </a:rPr>
              <a:t>u</a:t>
            </a:r>
            <a:r>
              <a:rPr lang="en-US" baseline="-25000" dirty="0" err="1" smtClean="0">
                <a:cs typeface="Arial" charset="0"/>
              </a:rPr>
              <a:t>i</a:t>
            </a:r>
            <a:r>
              <a:rPr lang="en-US" dirty="0" smtClean="0">
                <a:cs typeface="Arial" charset="0"/>
              </a:rPr>
              <a:t>(</a:t>
            </a:r>
            <a:r>
              <a:rPr lang="el-GR" dirty="0" smtClean="0">
                <a:cs typeface="Arial" charset="0"/>
              </a:rPr>
              <a:t>σ</a:t>
            </a:r>
            <a:r>
              <a:rPr lang="en-US" baseline="-25000" dirty="0" smtClean="0">
                <a:cs typeface="Arial" charset="0"/>
              </a:rPr>
              <a:t>i</a:t>
            </a:r>
            <a:r>
              <a:rPr lang="en-US" dirty="0" smtClean="0">
                <a:cs typeface="Arial" charset="0"/>
              </a:rPr>
              <a:t>, s</a:t>
            </a:r>
            <a:r>
              <a:rPr lang="en-US" baseline="-25000" dirty="0" smtClean="0">
                <a:cs typeface="Arial" charset="0"/>
              </a:rPr>
              <a:t>-i</a:t>
            </a:r>
            <a:r>
              <a:rPr lang="en-US" dirty="0" smtClean="0">
                <a:cs typeface="Arial" charset="0"/>
              </a:rPr>
              <a:t>) = min</a:t>
            </a:r>
            <a:r>
              <a:rPr lang="el-GR" baseline="-25000" dirty="0" smtClean="0">
                <a:cs typeface="Arial" charset="0"/>
              </a:rPr>
              <a:t>σ</a:t>
            </a:r>
            <a:r>
              <a:rPr lang="en-US" baseline="-40000" dirty="0" smtClean="0">
                <a:cs typeface="Arial" charset="0"/>
              </a:rPr>
              <a:t>-i </a:t>
            </a:r>
            <a:r>
              <a:rPr lang="en-US" dirty="0" err="1" smtClean="0">
                <a:cs typeface="Arial" charset="0"/>
              </a:rPr>
              <a:t>max</a:t>
            </a:r>
            <a:r>
              <a:rPr lang="en-US" baseline="-25000" dirty="0" err="1" smtClean="0">
                <a:cs typeface="Arial" charset="0"/>
              </a:rPr>
              <a:t>s</a:t>
            </a:r>
            <a:r>
              <a:rPr lang="en-US" baseline="-40000" dirty="0" err="1" smtClean="0">
                <a:cs typeface="Arial" charset="0"/>
              </a:rPr>
              <a:t>i</a:t>
            </a:r>
            <a:r>
              <a:rPr lang="en-US" baseline="-40000" dirty="0" smtClean="0">
                <a:cs typeface="Arial" charset="0"/>
              </a:rPr>
              <a:t> </a:t>
            </a:r>
            <a:r>
              <a:rPr lang="en-US" dirty="0" err="1" smtClean="0">
                <a:cs typeface="Arial" charset="0"/>
              </a:rPr>
              <a:t>u</a:t>
            </a:r>
            <a:r>
              <a:rPr lang="en-US" baseline="-25000" dirty="0" err="1" smtClean="0">
                <a:cs typeface="Arial" charset="0"/>
              </a:rPr>
              <a:t>i</a:t>
            </a:r>
            <a:r>
              <a:rPr lang="en-US" dirty="0" smtClean="0">
                <a:cs typeface="Arial" charset="0"/>
              </a:rPr>
              <a:t>(</a:t>
            </a:r>
            <a:r>
              <a:rPr lang="en-US" dirty="0" err="1" smtClean="0">
                <a:cs typeface="Arial" charset="0"/>
              </a:rPr>
              <a:t>s</a:t>
            </a:r>
            <a:r>
              <a:rPr lang="en-US" baseline="-25000" dirty="0" err="1" smtClean="0">
                <a:cs typeface="Arial" charset="0"/>
              </a:rPr>
              <a:t>i</a:t>
            </a:r>
            <a:r>
              <a:rPr lang="en-US" dirty="0" smtClean="0">
                <a:cs typeface="Arial" charset="0"/>
              </a:rPr>
              <a:t>, </a:t>
            </a:r>
            <a:r>
              <a:rPr lang="el-GR" dirty="0" smtClean="0">
                <a:cs typeface="Arial" charset="0"/>
              </a:rPr>
              <a:t>σ</a:t>
            </a:r>
            <a:r>
              <a:rPr lang="en-US" baseline="-25000" dirty="0" smtClean="0">
                <a:cs typeface="Arial" charset="0"/>
              </a:rPr>
              <a:t>-i</a:t>
            </a:r>
            <a:r>
              <a:rPr lang="en-US" dirty="0" smtClean="0">
                <a:cs typeface="Arial" charset="0"/>
              </a:rPr>
              <a:t>)</a:t>
            </a:r>
            <a:endParaRPr lang="en-US" dirty="0" smtClean="0"/>
          </a:p>
          <a:p>
            <a:pPr eaLnBrk="1" hangingPunct="1"/>
            <a:r>
              <a:rPr lang="en-US" dirty="0" err="1" smtClean="0"/>
              <a:t>Minimax</a:t>
            </a:r>
            <a:r>
              <a:rPr lang="en-US" dirty="0" smtClean="0"/>
              <a:t> theorem does not hold with pure strategies only (example?)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2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2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2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2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2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500" dirty="0" smtClean="0"/>
              <a:t>Practice games</a:t>
            </a:r>
          </a:p>
        </p:txBody>
      </p:sp>
      <p:graphicFrame>
        <p:nvGraphicFramePr>
          <p:cNvPr id="319534" name="Group 46"/>
          <p:cNvGraphicFramePr>
            <a:graphicFrameLocks noGrp="1"/>
          </p:cNvGraphicFramePr>
          <p:nvPr>
            <p:ph sz="half" idx="1"/>
          </p:nvPr>
        </p:nvGraphicFramePr>
        <p:xfrm>
          <a:off x="2133600" y="1986280"/>
          <a:ext cx="6423660" cy="1986280"/>
        </p:xfrm>
        <a:graphic>
          <a:graphicData uri="http://schemas.openxmlformats.org/drawingml/2006/table">
            <a:tbl>
              <a:tblPr/>
              <a:tblGrid>
                <a:gridCol w="2911270"/>
                <a:gridCol w="3512390"/>
              </a:tblGrid>
              <a:tr h="9931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20, -20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1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10, -10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9561" name="Group 73"/>
          <p:cNvGraphicFramePr>
            <a:graphicFrameLocks noGrp="1"/>
          </p:cNvGraphicFramePr>
          <p:nvPr>
            <p:ph sz="quarter" idx="2"/>
          </p:nvPr>
        </p:nvGraphicFramePr>
        <p:xfrm>
          <a:off x="1005840" y="4922520"/>
          <a:ext cx="8046721" cy="2159000"/>
        </p:xfrm>
        <a:graphic>
          <a:graphicData uri="http://schemas.openxmlformats.org/drawingml/2006/table">
            <a:tbl>
              <a:tblPr/>
              <a:tblGrid>
                <a:gridCol w="2357438"/>
                <a:gridCol w="2844642"/>
                <a:gridCol w="2844641"/>
              </a:tblGrid>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20, -20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10, -10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10, -10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8, -8</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2920" y="431800"/>
            <a:ext cx="9052560" cy="777240"/>
          </a:xfrm>
        </p:spPr>
        <p:txBody>
          <a:bodyPr/>
          <a:lstStyle/>
          <a:p>
            <a:pPr eaLnBrk="1" hangingPunct="1"/>
            <a:r>
              <a:rPr lang="en-US" sz="4500" dirty="0" smtClean="0"/>
              <a:t>Back to the poker-like game, again</a:t>
            </a:r>
          </a:p>
        </p:txBody>
      </p:sp>
      <p:sp>
        <p:nvSpPr>
          <p:cNvPr id="23555" name="Line 3"/>
          <p:cNvSpPr>
            <a:spLocks noChangeShapeType="1"/>
          </p:cNvSpPr>
          <p:nvPr/>
        </p:nvSpPr>
        <p:spPr bwMode="auto">
          <a:xfrm flipH="1">
            <a:off x="1424940" y="18135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56" name="Line 4"/>
          <p:cNvSpPr>
            <a:spLocks noChangeShapeType="1"/>
          </p:cNvSpPr>
          <p:nvPr/>
        </p:nvSpPr>
        <p:spPr bwMode="auto">
          <a:xfrm>
            <a:off x="2011680" y="18135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57" name="Line 5"/>
          <p:cNvSpPr>
            <a:spLocks noChangeShapeType="1"/>
          </p:cNvSpPr>
          <p:nvPr/>
        </p:nvSpPr>
        <p:spPr bwMode="auto">
          <a:xfrm flipH="1">
            <a:off x="83820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58" name="Line 6"/>
          <p:cNvSpPr>
            <a:spLocks noChangeShapeType="1"/>
          </p:cNvSpPr>
          <p:nvPr/>
        </p:nvSpPr>
        <p:spPr bwMode="auto">
          <a:xfrm>
            <a:off x="1424940" y="26771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59" name="Line 7"/>
          <p:cNvSpPr>
            <a:spLocks noChangeShapeType="1"/>
          </p:cNvSpPr>
          <p:nvPr/>
        </p:nvSpPr>
        <p:spPr bwMode="auto">
          <a:xfrm flipH="1">
            <a:off x="2430780" y="2677160"/>
            <a:ext cx="1676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0" name="Line 8"/>
          <p:cNvSpPr>
            <a:spLocks noChangeShapeType="1"/>
          </p:cNvSpPr>
          <p:nvPr/>
        </p:nvSpPr>
        <p:spPr bwMode="auto">
          <a:xfrm>
            <a:off x="259842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1" name="Line 9"/>
          <p:cNvSpPr>
            <a:spLocks noChangeShapeType="1"/>
          </p:cNvSpPr>
          <p:nvPr/>
        </p:nvSpPr>
        <p:spPr bwMode="auto">
          <a:xfrm flipH="1">
            <a:off x="58674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2" name="Line 10"/>
          <p:cNvSpPr>
            <a:spLocks noChangeShapeType="1"/>
          </p:cNvSpPr>
          <p:nvPr/>
        </p:nvSpPr>
        <p:spPr bwMode="auto">
          <a:xfrm>
            <a:off x="83820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3" name="Line 11"/>
          <p:cNvSpPr>
            <a:spLocks noChangeShapeType="1"/>
          </p:cNvSpPr>
          <p:nvPr/>
        </p:nvSpPr>
        <p:spPr bwMode="auto">
          <a:xfrm flipH="1">
            <a:off x="142494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4" name="Line 12"/>
          <p:cNvSpPr>
            <a:spLocks noChangeShapeType="1"/>
          </p:cNvSpPr>
          <p:nvPr/>
        </p:nvSpPr>
        <p:spPr bwMode="auto">
          <a:xfrm>
            <a:off x="167640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5" name="Line 13"/>
          <p:cNvSpPr>
            <a:spLocks noChangeShapeType="1"/>
          </p:cNvSpPr>
          <p:nvPr/>
        </p:nvSpPr>
        <p:spPr bwMode="auto">
          <a:xfrm flipH="1">
            <a:off x="217932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6" name="Line 14"/>
          <p:cNvSpPr>
            <a:spLocks noChangeShapeType="1"/>
          </p:cNvSpPr>
          <p:nvPr/>
        </p:nvSpPr>
        <p:spPr bwMode="auto">
          <a:xfrm>
            <a:off x="243078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7" name="Line 15"/>
          <p:cNvSpPr>
            <a:spLocks noChangeShapeType="1"/>
          </p:cNvSpPr>
          <p:nvPr/>
        </p:nvSpPr>
        <p:spPr bwMode="auto">
          <a:xfrm flipH="1">
            <a:off x="293370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8" name="Line 16"/>
          <p:cNvSpPr>
            <a:spLocks noChangeShapeType="1"/>
          </p:cNvSpPr>
          <p:nvPr/>
        </p:nvSpPr>
        <p:spPr bwMode="auto">
          <a:xfrm>
            <a:off x="318516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9" name="Text Box 17"/>
          <p:cNvSpPr txBox="1">
            <a:spLocks noChangeArrowheads="1"/>
          </p:cNvSpPr>
          <p:nvPr/>
        </p:nvSpPr>
        <p:spPr bwMode="auto">
          <a:xfrm>
            <a:off x="335280" y="1986281"/>
            <a:ext cx="142494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King</a:t>
            </a:r>
          </a:p>
        </p:txBody>
      </p:sp>
      <p:sp>
        <p:nvSpPr>
          <p:cNvPr id="23570" name="Text Box 18"/>
          <p:cNvSpPr txBox="1">
            <a:spLocks noChangeArrowheads="1"/>
          </p:cNvSpPr>
          <p:nvPr/>
        </p:nvSpPr>
        <p:spPr bwMode="auto">
          <a:xfrm>
            <a:off x="2430780" y="1986280"/>
            <a:ext cx="1508760" cy="34909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Jack</a:t>
            </a:r>
          </a:p>
        </p:txBody>
      </p:sp>
      <p:sp>
        <p:nvSpPr>
          <p:cNvPr id="23571" name="Text Box 19"/>
          <p:cNvSpPr txBox="1">
            <a:spLocks noChangeArrowheads="1"/>
          </p:cNvSpPr>
          <p:nvPr/>
        </p:nvSpPr>
        <p:spPr bwMode="auto">
          <a:xfrm>
            <a:off x="586740" y="2759922"/>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23572" name="Text Box 20"/>
          <p:cNvSpPr txBox="1">
            <a:spLocks noChangeArrowheads="1"/>
          </p:cNvSpPr>
          <p:nvPr/>
        </p:nvSpPr>
        <p:spPr bwMode="auto">
          <a:xfrm>
            <a:off x="2011680" y="2763521"/>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23573" name="Text Box 21"/>
          <p:cNvSpPr txBox="1">
            <a:spLocks noChangeArrowheads="1"/>
          </p:cNvSpPr>
          <p:nvPr/>
        </p:nvSpPr>
        <p:spPr bwMode="auto">
          <a:xfrm>
            <a:off x="1424940" y="27635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23574" name="Text Box 22"/>
          <p:cNvSpPr txBox="1">
            <a:spLocks noChangeArrowheads="1"/>
          </p:cNvSpPr>
          <p:nvPr/>
        </p:nvSpPr>
        <p:spPr bwMode="auto">
          <a:xfrm>
            <a:off x="2766060" y="27635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23575" name="Text Box 23"/>
          <p:cNvSpPr txBox="1">
            <a:spLocks noChangeArrowheads="1"/>
          </p:cNvSpPr>
          <p:nvPr/>
        </p:nvSpPr>
        <p:spPr bwMode="auto">
          <a:xfrm>
            <a:off x="419100" y="37998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23576" name="Text Box 24"/>
          <p:cNvSpPr txBox="1">
            <a:spLocks noChangeArrowheads="1"/>
          </p:cNvSpPr>
          <p:nvPr/>
        </p:nvSpPr>
        <p:spPr bwMode="auto">
          <a:xfrm>
            <a:off x="922020" y="37998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23577" name="Text Box 25"/>
          <p:cNvSpPr txBox="1">
            <a:spLocks noChangeArrowheads="1"/>
          </p:cNvSpPr>
          <p:nvPr/>
        </p:nvSpPr>
        <p:spPr bwMode="auto">
          <a:xfrm>
            <a:off x="1257300" y="37998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23578" name="Text Box 26"/>
          <p:cNvSpPr txBox="1">
            <a:spLocks noChangeArrowheads="1"/>
          </p:cNvSpPr>
          <p:nvPr/>
        </p:nvSpPr>
        <p:spPr bwMode="auto">
          <a:xfrm>
            <a:off x="1760220" y="37998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23579" name="Text Box 27"/>
          <p:cNvSpPr txBox="1">
            <a:spLocks noChangeArrowheads="1"/>
          </p:cNvSpPr>
          <p:nvPr/>
        </p:nvSpPr>
        <p:spPr bwMode="auto">
          <a:xfrm>
            <a:off x="2011680" y="37998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23580" name="Text Box 28"/>
          <p:cNvSpPr txBox="1">
            <a:spLocks noChangeArrowheads="1"/>
          </p:cNvSpPr>
          <p:nvPr/>
        </p:nvSpPr>
        <p:spPr bwMode="auto">
          <a:xfrm>
            <a:off x="2514600" y="37998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23581" name="Text Box 29"/>
          <p:cNvSpPr txBox="1">
            <a:spLocks noChangeArrowheads="1"/>
          </p:cNvSpPr>
          <p:nvPr/>
        </p:nvSpPr>
        <p:spPr bwMode="auto">
          <a:xfrm>
            <a:off x="2766060" y="37998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23582" name="Text Box 30"/>
          <p:cNvSpPr txBox="1">
            <a:spLocks noChangeArrowheads="1"/>
          </p:cNvSpPr>
          <p:nvPr/>
        </p:nvSpPr>
        <p:spPr bwMode="auto">
          <a:xfrm>
            <a:off x="3268980" y="37998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23583" name="Freeform 31"/>
          <p:cNvSpPr>
            <a:spLocks/>
          </p:cNvSpPr>
          <p:nvPr/>
        </p:nvSpPr>
        <p:spPr bwMode="auto">
          <a:xfrm>
            <a:off x="838200" y="3281680"/>
            <a:ext cx="159258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23584" name="Freeform 32"/>
          <p:cNvSpPr>
            <a:spLocks/>
          </p:cNvSpPr>
          <p:nvPr/>
        </p:nvSpPr>
        <p:spPr bwMode="auto">
          <a:xfrm>
            <a:off x="1676400" y="3281680"/>
            <a:ext cx="150876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23585" name="Text Box 33"/>
          <p:cNvSpPr txBox="1">
            <a:spLocks noChangeArrowheads="1"/>
          </p:cNvSpPr>
          <p:nvPr/>
        </p:nvSpPr>
        <p:spPr bwMode="auto">
          <a:xfrm>
            <a:off x="2011680" y="16408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“nature”</a:t>
            </a:r>
          </a:p>
        </p:txBody>
      </p:sp>
      <p:sp>
        <p:nvSpPr>
          <p:cNvPr id="23586" name="Text Box 34"/>
          <p:cNvSpPr txBox="1">
            <a:spLocks noChangeArrowheads="1"/>
          </p:cNvSpPr>
          <p:nvPr/>
        </p:nvSpPr>
        <p:spPr bwMode="auto">
          <a:xfrm>
            <a:off x="2598420" y="24180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23587" name="Text Box 35"/>
          <p:cNvSpPr txBox="1">
            <a:spLocks noChangeArrowheads="1"/>
          </p:cNvSpPr>
          <p:nvPr/>
        </p:nvSpPr>
        <p:spPr bwMode="auto">
          <a:xfrm>
            <a:off x="586740" y="24180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23588" name="Text Box 36"/>
          <p:cNvSpPr txBox="1">
            <a:spLocks noChangeArrowheads="1"/>
          </p:cNvSpPr>
          <p:nvPr/>
        </p:nvSpPr>
        <p:spPr bwMode="auto">
          <a:xfrm>
            <a:off x="0" y="33680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23589" name="Text Box 37"/>
          <p:cNvSpPr txBox="1">
            <a:spLocks noChangeArrowheads="1"/>
          </p:cNvSpPr>
          <p:nvPr/>
        </p:nvSpPr>
        <p:spPr bwMode="auto">
          <a:xfrm>
            <a:off x="318516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23590" name="Text Box 38"/>
          <p:cNvSpPr txBox="1">
            <a:spLocks noChangeArrowheads="1"/>
          </p:cNvSpPr>
          <p:nvPr/>
        </p:nvSpPr>
        <p:spPr bwMode="auto">
          <a:xfrm>
            <a:off x="41910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23591" name="Text Box 39"/>
          <p:cNvSpPr txBox="1">
            <a:spLocks noChangeArrowheads="1"/>
          </p:cNvSpPr>
          <p:nvPr/>
        </p:nvSpPr>
        <p:spPr bwMode="auto">
          <a:xfrm>
            <a:off x="92202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2" name="Text Box 40"/>
          <p:cNvSpPr txBox="1">
            <a:spLocks noChangeArrowheads="1"/>
          </p:cNvSpPr>
          <p:nvPr/>
        </p:nvSpPr>
        <p:spPr bwMode="auto">
          <a:xfrm>
            <a:off x="134112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3" name="Text Box 41"/>
          <p:cNvSpPr txBox="1">
            <a:spLocks noChangeArrowheads="1"/>
          </p:cNvSpPr>
          <p:nvPr/>
        </p:nvSpPr>
        <p:spPr bwMode="auto">
          <a:xfrm>
            <a:off x="176022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4" name="Text Box 42"/>
          <p:cNvSpPr txBox="1">
            <a:spLocks noChangeArrowheads="1"/>
          </p:cNvSpPr>
          <p:nvPr/>
        </p:nvSpPr>
        <p:spPr bwMode="auto">
          <a:xfrm>
            <a:off x="2011680" y="44043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23595" name="Text Box 43"/>
          <p:cNvSpPr txBox="1">
            <a:spLocks noChangeArrowheads="1"/>
          </p:cNvSpPr>
          <p:nvPr/>
        </p:nvSpPr>
        <p:spPr bwMode="auto">
          <a:xfrm>
            <a:off x="2766060" y="44043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6" name="Text Box 44"/>
          <p:cNvSpPr txBox="1">
            <a:spLocks noChangeArrowheads="1"/>
          </p:cNvSpPr>
          <p:nvPr/>
        </p:nvSpPr>
        <p:spPr bwMode="auto">
          <a:xfrm>
            <a:off x="251460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7" name="Text Box 45"/>
          <p:cNvSpPr txBox="1">
            <a:spLocks noChangeArrowheads="1"/>
          </p:cNvSpPr>
          <p:nvPr/>
        </p:nvSpPr>
        <p:spPr bwMode="auto">
          <a:xfrm>
            <a:off x="326898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graphicFrame>
        <p:nvGraphicFramePr>
          <p:cNvPr id="330798" name="Group 46"/>
          <p:cNvGraphicFramePr>
            <a:graphicFrameLocks noGrp="1"/>
          </p:cNvGraphicFramePr>
          <p:nvPr/>
        </p:nvGraphicFramePr>
        <p:xfrm>
          <a:off x="5008245" y="2504440"/>
          <a:ext cx="4966334" cy="1796288"/>
        </p:xfrm>
        <a:graphic>
          <a:graphicData uri="http://schemas.openxmlformats.org/drawingml/2006/table">
            <a:tbl>
              <a:tblPr/>
              <a:tblGrid>
                <a:gridCol w="1241584"/>
                <a:gridCol w="1241583"/>
                <a:gridCol w="1241584"/>
                <a:gridCol w="1241583"/>
              </a:tblGrid>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1.5, -1.5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23625" name="Text Box 73"/>
          <p:cNvSpPr txBox="1">
            <a:spLocks noChangeArrowheads="1"/>
          </p:cNvSpPr>
          <p:nvPr/>
        </p:nvSpPr>
        <p:spPr bwMode="auto">
          <a:xfrm>
            <a:off x="5364480" y="2069042"/>
            <a:ext cx="47826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cc</a:t>
            </a:r>
          </a:p>
        </p:txBody>
      </p:sp>
      <p:sp>
        <p:nvSpPr>
          <p:cNvPr id="23626" name="Text Box 74"/>
          <p:cNvSpPr txBox="1">
            <a:spLocks noChangeArrowheads="1"/>
          </p:cNvSpPr>
          <p:nvPr/>
        </p:nvSpPr>
        <p:spPr bwMode="auto">
          <a:xfrm>
            <a:off x="6642735" y="20690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cf</a:t>
            </a:r>
          </a:p>
        </p:txBody>
      </p:sp>
      <p:sp>
        <p:nvSpPr>
          <p:cNvPr id="23627" name="Text Box 75"/>
          <p:cNvSpPr txBox="1">
            <a:spLocks noChangeArrowheads="1"/>
          </p:cNvSpPr>
          <p:nvPr/>
        </p:nvSpPr>
        <p:spPr bwMode="auto">
          <a:xfrm>
            <a:off x="7879080" y="20690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fc</a:t>
            </a:r>
          </a:p>
        </p:txBody>
      </p:sp>
      <p:sp>
        <p:nvSpPr>
          <p:cNvPr id="23628" name="Text Box 76"/>
          <p:cNvSpPr txBox="1">
            <a:spLocks noChangeArrowheads="1"/>
          </p:cNvSpPr>
          <p:nvPr/>
        </p:nvSpPr>
        <p:spPr bwMode="auto">
          <a:xfrm>
            <a:off x="9136380" y="2069042"/>
            <a:ext cx="40536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ff</a:t>
            </a:r>
          </a:p>
        </p:txBody>
      </p:sp>
      <p:sp>
        <p:nvSpPr>
          <p:cNvPr id="23629" name="Text Box 77"/>
          <p:cNvSpPr txBox="1">
            <a:spLocks noChangeArrowheads="1"/>
          </p:cNvSpPr>
          <p:nvPr/>
        </p:nvSpPr>
        <p:spPr bwMode="auto">
          <a:xfrm>
            <a:off x="4580415" y="2504440"/>
            <a:ext cx="410938"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rr</a:t>
            </a:r>
          </a:p>
        </p:txBody>
      </p:sp>
      <p:sp>
        <p:nvSpPr>
          <p:cNvPr id="23630" name="Text Box 78"/>
          <p:cNvSpPr txBox="1">
            <a:spLocks noChangeArrowheads="1"/>
          </p:cNvSpPr>
          <p:nvPr/>
        </p:nvSpPr>
        <p:spPr bwMode="auto">
          <a:xfrm>
            <a:off x="4559460" y="3368040"/>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cr</a:t>
            </a:r>
          </a:p>
        </p:txBody>
      </p:sp>
      <p:sp>
        <p:nvSpPr>
          <p:cNvPr id="23631" name="Text Box 79"/>
          <p:cNvSpPr txBox="1">
            <a:spLocks noChangeArrowheads="1"/>
          </p:cNvSpPr>
          <p:nvPr/>
        </p:nvSpPr>
        <p:spPr bwMode="auto">
          <a:xfrm>
            <a:off x="4552475" y="3799840"/>
            <a:ext cx="47826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cc</a:t>
            </a:r>
          </a:p>
        </p:txBody>
      </p:sp>
      <p:sp>
        <p:nvSpPr>
          <p:cNvPr id="23632" name="Text Box 80"/>
          <p:cNvSpPr txBox="1">
            <a:spLocks noChangeArrowheads="1"/>
          </p:cNvSpPr>
          <p:nvPr/>
        </p:nvSpPr>
        <p:spPr bwMode="auto">
          <a:xfrm>
            <a:off x="4559460" y="2936240"/>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rc</a:t>
            </a:r>
          </a:p>
        </p:txBody>
      </p:sp>
      <p:sp>
        <p:nvSpPr>
          <p:cNvPr id="330833" name="Line 81"/>
          <p:cNvSpPr>
            <a:spLocks noChangeShapeType="1"/>
          </p:cNvSpPr>
          <p:nvPr/>
        </p:nvSpPr>
        <p:spPr bwMode="auto">
          <a:xfrm>
            <a:off x="8717280" y="2504440"/>
            <a:ext cx="125730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4" name="Line 82"/>
          <p:cNvSpPr>
            <a:spLocks noChangeShapeType="1"/>
          </p:cNvSpPr>
          <p:nvPr/>
        </p:nvSpPr>
        <p:spPr bwMode="auto">
          <a:xfrm flipH="1">
            <a:off x="8801100" y="2504440"/>
            <a:ext cx="117348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5" name="Line 83"/>
          <p:cNvSpPr>
            <a:spLocks noChangeShapeType="1"/>
          </p:cNvSpPr>
          <p:nvPr/>
        </p:nvSpPr>
        <p:spPr bwMode="auto">
          <a:xfrm>
            <a:off x="6202680" y="2504440"/>
            <a:ext cx="125730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6" name="Line 84"/>
          <p:cNvSpPr>
            <a:spLocks noChangeShapeType="1"/>
          </p:cNvSpPr>
          <p:nvPr/>
        </p:nvSpPr>
        <p:spPr bwMode="auto">
          <a:xfrm flipH="1">
            <a:off x="6286500" y="2504440"/>
            <a:ext cx="117348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7" name="Line 85"/>
          <p:cNvSpPr>
            <a:spLocks noChangeShapeType="1"/>
          </p:cNvSpPr>
          <p:nvPr/>
        </p:nvSpPr>
        <p:spPr bwMode="auto">
          <a:xfrm>
            <a:off x="5029200" y="38862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8" name="Line 86"/>
          <p:cNvSpPr>
            <a:spLocks noChangeShapeType="1"/>
          </p:cNvSpPr>
          <p:nvPr/>
        </p:nvSpPr>
        <p:spPr bwMode="auto">
          <a:xfrm flipH="1">
            <a:off x="5029200" y="38862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9" name="Line 87"/>
          <p:cNvSpPr>
            <a:spLocks noChangeShapeType="1"/>
          </p:cNvSpPr>
          <p:nvPr/>
        </p:nvSpPr>
        <p:spPr bwMode="auto">
          <a:xfrm>
            <a:off x="5029200" y="34544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40" name="Line 88"/>
          <p:cNvSpPr>
            <a:spLocks noChangeShapeType="1"/>
          </p:cNvSpPr>
          <p:nvPr/>
        </p:nvSpPr>
        <p:spPr bwMode="auto">
          <a:xfrm flipH="1">
            <a:off x="5029200" y="34544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23641" name="Text Box 89"/>
          <p:cNvSpPr txBox="1">
            <a:spLocks noChangeArrowheads="1"/>
          </p:cNvSpPr>
          <p:nvPr/>
        </p:nvSpPr>
        <p:spPr bwMode="auto">
          <a:xfrm>
            <a:off x="5532120" y="1727201"/>
            <a:ext cx="205819" cy="472209"/>
          </a:xfrm>
          <a:prstGeom prst="rect">
            <a:avLst/>
          </a:prstGeom>
          <a:noFill/>
          <a:ln w="38100" algn="ctr">
            <a:noFill/>
            <a:miter lim="800000"/>
            <a:headEnd/>
            <a:tailEnd type="none" w="lg" len="lg"/>
          </a:ln>
        </p:spPr>
        <p:txBody>
          <a:bodyPr wrap="none" lIns="101882" tIns="50941" rIns="101882" bIns="50941">
            <a:spAutoFit/>
          </a:bodyPr>
          <a:lstStyle/>
          <a:p>
            <a:endParaRPr lang="en-US"/>
          </a:p>
        </p:txBody>
      </p:sp>
      <p:sp>
        <p:nvSpPr>
          <p:cNvPr id="330842" name="Text Box 90"/>
          <p:cNvSpPr txBox="1">
            <a:spLocks noChangeArrowheads="1"/>
          </p:cNvSpPr>
          <p:nvPr/>
        </p:nvSpPr>
        <p:spPr bwMode="auto">
          <a:xfrm>
            <a:off x="5280660" y="181356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accent2"/>
                </a:solidFill>
              </a:rPr>
              <a:t>2/3</a:t>
            </a:r>
          </a:p>
        </p:txBody>
      </p:sp>
      <p:sp>
        <p:nvSpPr>
          <p:cNvPr id="330843" name="Text Box 91"/>
          <p:cNvSpPr txBox="1">
            <a:spLocks noChangeArrowheads="1"/>
          </p:cNvSpPr>
          <p:nvPr/>
        </p:nvSpPr>
        <p:spPr bwMode="auto">
          <a:xfrm>
            <a:off x="7795260" y="1829753"/>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accent2"/>
                </a:solidFill>
              </a:rPr>
              <a:t>1/3</a:t>
            </a:r>
          </a:p>
        </p:txBody>
      </p:sp>
      <p:sp>
        <p:nvSpPr>
          <p:cNvPr id="330844" name="Text Box 92"/>
          <p:cNvSpPr txBox="1">
            <a:spLocks noChangeArrowheads="1"/>
          </p:cNvSpPr>
          <p:nvPr/>
        </p:nvSpPr>
        <p:spPr bwMode="auto">
          <a:xfrm>
            <a:off x="4023360" y="250444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accent2"/>
                </a:solidFill>
              </a:rPr>
              <a:t>1/3</a:t>
            </a:r>
          </a:p>
        </p:txBody>
      </p:sp>
      <p:sp>
        <p:nvSpPr>
          <p:cNvPr id="330845" name="Text Box 93"/>
          <p:cNvSpPr txBox="1">
            <a:spLocks noChangeArrowheads="1"/>
          </p:cNvSpPr>
          <p:nvPr/>
        </p:nvSpPr>
        <p:spPr bwMode="auto">
          <a:xfrm>
            <a:off x="4023360" y="2952433"/>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accent2"/>
                </a:solidFill>
              </a:rPr>
              <a:t>2/3</a:t>
            </a:r>
          </a:p>
        </p:txBody>
      </p:sp>
      <p:sp>
        <p:nvSpPr>
          <p:cNvPr id="68" name="Rectangle 94"/>
          <p:cNvSpPr>
            <a:spLocks noChangeArrowheads="1"/>
          </p:cNvSpPr>
          <p:nvPr/>
        </p:nvSpPr>
        <p:spPr bwMode="auto">
          <a:xfrm>
            <a:off x="0" y="5008880"/>
            <a:ext cx="10058400" cy="319532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2200" dirty="0">
                <a:solidFill>
                  <a:schemeClr val="tx1"/>
                </a:solidFill>
                <a:latin typeface="+mn-lt"/>
              </a:rPr>
              <a:t>To make player 1 indifferent between bb and </a:t>
            </a:r>
            <a:r>
              <a:rPr lang="en-US" sz="2200" dirty="0" err="1">
                <a:solidFill>
                  <a:schemeClr val="tx1"/>
                </a:solidFill>
                <a:latin typeface="+mn-lt"/>
              </a:rPr>
              <a:t>bs</a:t>
            </a:r>
            <a:r>
              <a:rPr lang="en-US" sz="2200" dirty="0">
                <a:solidFill>
                  <a:schemeClr val="tx1"/>
                </a:solidFill>
                <a:latin typeface="+mn-lt"/>
              </a:rPr>
              <a:t>, we need:</a:t>
            </a:r>
          </a:p>
          <a:p>
            <a:pPr marL="382059" indent="-382059">
              <a:spcBef>
                <a:spcPct val="20000"/>
              </a:spcBef>
            </a:pPr>
            <a:r>
              <a:rPr lang="en-US" sz="2200" dirty="0">
                <a:solidFill>
                  <a:schemeClr val="tx1"/>
                </a:solidFill>
                <a:latin typeface="+mn-lt"/>
              </a:rPr>
              <a:t>	utility for bb = 0*P(cc)+1*(1-P(cc)) = .5*P(cc)+0*(1-P(cc)) = utility for </a:t>
            </a:r>
            <a:r>
              <a:rPr lang="en-US" sz="2200" dirty="0" err="1">
                <a:solidFill>
                  <a:schemeClr val="tx1"/>
                </a:solidFill>
                <a:latin typeface="+mn-lt"/>
              </a:rPr>
              <a:t>bs</a:t>
            </a:r>
            <a:endParaRPr lang="en-US" sz="2200" dirty="0">
              <a:solidFill>
                <a:schemeClr val="tx1"/>
              </a:solidFill>
              <a:latin typeface="+mn-lt"/>
            </a:endParaRPr>
          </a:p>
          <a:p>
            <a:pPr marL="382059" indent="-382059">
              <a:spcBef>
                <a:spcPct val="20000"/>
              </a:spcBef>
            </a:pPr>
            <a:r>
              <a:rPr lang="en-US" sz="2200" dirty="0">
                <a:solidFill>
                  <a:schemeClr val="tx1"/>
                </a:solidFill>
                <a:latin typeface="+mn-lt"/>
              </a:rPr>
              <a:t>	That is, P(cc) = 2/3</a:t>
            </a:r>
          </a:p>
          <a:p>
            <a:pPr marL="382059" indent="-382059">
              <a:spcBef>
                <a:spcPct val="20000"/>
              </a:spcBef>
              <a:buFontTx/>
              <a:buChar char="•"/>
            </a:pPr>
            <a:r>
              <a:rPr lang="en-US" sz="2200" dirty="0">
                <a:solidFill>
                  <a:schemeClr val="tx1"/>
                </a:solidFill>
                <a:latin typeface="+mn-lt"/>
              </a:rPr>
              <a:t>To make player 2 indifferent between cc and </a:t>
            </a:r>
            <a:r>
              <a:rPr lang="en-US" sz="2200" dirty="0" err="1">
                <a:solidFill>
                  <a:schemeClr val="tx1"/>
                </a:solidFill>
                <a:latin typeface="+mn-lt"/>
              </a:rPr>
              <a:t>fc</a:t>
            </a:r>
            <a:r>
              <a:rPr lang="en-US" sz="2200" dirty="0">
                <a:solidFill>
                  <a:schemeClr val="tx1"/>
                </a:solidFill>
                <a:latin typeface="+mn-lt"/>
              </a:rPr>
              <a:t>, we need:</a:t>
            </a:r>
          </a:p>
          <a:p>
            <a:pPr marL="382059" indent="-382059">
              <a:spcBef>
                <a:spcPct val="20000"/>
              </a:spcBef>
            </a:pPr>
            <a:r>
              <a:rPr lang="en-US" sz="2200" dirty="0">
                <a:solidFill>
                  <a:schemeClr val="tx1"/>
                </a:solidFill>
                <a:latin typeface="+mn-lt"/>
              </a:rPr>
              <a:t>	utility for cc = 0*P(bb)+(-.5)*(1-P(bb)) = -1*P(bb)+0*(1-P(bb)) = utility for </a:t>
            </a:r>
            <a:r>
              <a:rPr lang="en-US" sz="2200" dirty="0" err="1">
                <a:solidFill>
                  <a:schemeClr val="tx1"/>
                </a:solidFill>
                <a:latin typeface="+mn-lt"/>
              </a:rPr>
              <a:t>fc</a:t>
            </a:r>
            <a:endParaRPr lang="en-US" sz="2200" dirty="0">
              <a:solidFill>
                <a:schemeClr val="tx1"/>
              </a:solidFill>
              <a:latin typeface="+mn-lt"/>
            </a:endParaRPr>
          </a:p>
          <a:p>
            <a:pPr marL="382059" indent="-382059">
              <a:spcBef>
                <a:spcPct val="20000"/>
              </a:spcBef>
            </a:pPr>
            <a:r>
              <a:rPr lang="en-US" sz="2200" dirty="0">
                <a:solidFill>
                  <a:schemeClr val="tx1"/>
                </a:solidFill>
                <a:latin typeface="+mn-lt"/>
              </a:rPr>
              <a:t>	That is, P(bb) = 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08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08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08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08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08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08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08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08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08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08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08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833" grpId="0" animBg="1"/>
      <p:bldP spid="330834" grpId="0" animBg="1"/>
      <p:bldP spid="330835" grpId="0" animBg="1"/>
      <p:bldP spid="330836" grpId="0" animBg="1"/>
      <p:bldP spid="330837" grpId="0" animBg="1"/>
      <p:bldP spid="330838" grpId="0" animBg="1"/>
      <p:bldP spid="330839" grpId="0" animBg="1"/>
      <p:bldP spid="330840" grpId="0" animBg="1"/>
      <p:bldP spid="330842" grpId="0"/>
      <p:bldP spid="330843" grpId="0"/>
      <p:bldP spid="330844" grpId="0"/>
      <p:bldP spid="3308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02765"/>
            <a:ext cx="10058400" cy="940965"/>
          </a:xfrm>
        </p:spPr>
        <p:txBody>
          <a:bodyPr/>
          <a:lstStyle/>
          <a:p>
            <a:r>
              <a:rPr lang="en-US" sz="4000" dirty="0" smtClean="0">
                <a:solidFill>
                  <a:srgbClr val="0000CC"/>
                </a:solidFill>
              </a:rPr>
              <a:t>A brief history of the </a:t>
            </a:r>
            <a:r>
              <a:rPr lang="en-US" sz="4000" dirty="0" err="1" smtClean="0">
                <a:solidFill>
                  <a:srgbClr val="0000CC"/>
                </a:solidFill>
              </a:rPr>
              <a:t>minimax</a:t>
            </a:r>
            <a:r>
              <a:rPr lang="en-US" sz="4000" dirty="0" smtClean="0">
                <a:solidFill>
                  <a:srgbClr val="0000CC"/>
                </a:solidFill>
              </a:rPr>
              <a:t> theorem</a:t>
            </a:r>
            <a:endParaRPr lang="en-US" sz="2000" dirty="0" smtClean="0">
              <a:solidFill>
                <a:srgbClr val="0000CC"/>
              </a:solidFill>
            </a:endParaRPr>
          </a:p>
        </p:txBody>
      </p:sp>
      <p:sp>
        <p:nvSpPr>
          <p:cNvPr id="15" name="TextBox 14"/>
          <p:cNvSpPr txBox="1"/>
          <p:nvPr/>
        </p:nvSpPr>
        <p:spPr>
          <a:xfrm>
            <a:off x="0" y="1953161"/>
            <a:ext cx="1981200" cy="1323439"/>
          </a:xfrm>
          <a:prstGeom prst="rect">
            <a:avLst/>
          </a:prstGeom>
          <a:noFill/>
        </p:spPr>
        <p:txBody>
          <a:bodyPr wrap="square" rtlCol="0">
            <a:spAutoFit/>
          </a:bodyPr>
          <a:lstStyle/>
          <a:p>
            <a:pPr algn="ctr"/>
            <a:r>
              <a:rPr lang="en-US" sz="2000" b="1" dirty="0" err="1" smtClean="0">
                <a:solidFill>
                  <a:schemeClr val="tx1"/>
                </a:solidFill>
              </a:rPr>
              <a:t>Borel</a:t>
            </a:r>
            <a:endParaRPr lang="en-US" sz="2000" b="1" dirty="0" smtClean="0">
              <a:solidFill>
                <a:schemeClr val="tx1"/>
              </a:solidFill>
            </a:endParaRPr>
          </a:p>
          <a:p>
            <a:pPr algn="ctr"/>
            <a:r>
              <a:rPr lang="en-US" sz="2000" dirty="0" smtClean="0">
                <a:solidFill>
                  <a:schemeClr val="tx1"/>
                </a:solidFill>
              </a:rPr>
              <a:t>some very special cases of the theorem</a:t>
            </a:r>
          </a:p>
        </p:txBody>
      </p:sp>
      <p:pic>
        <p:nvPicPr>
          <p:cNvPr id="16" name="Picture 15" descr="borel.jpg"/>
          <p:cNvPicPr>
            <a:picLocks noChangeAspect="1"/>
          </p:cNvPicPr>
          <p:nvPr/>
        </p:nvPicPr>
        <p:blipFill>
          <a:blip r:embed="rId3" cstate="print"/>
          <a:srcRect l="19751" t="8350" r="22068" b="36980"/>
          <a:stretch>
            <a:fillRect/>
          </a:stretch>
        </p:blipFill>
        <p:spPr>
          <a:xfrm>
            <a:off x="1905000" y="742890"/>
            <a:ext cx="1524000" cy="1944414"/>
          </a:xfrm>
          <a:prstGeom prst="rect">
            <a:avLst/>
          </a:prstGeom>
        </p:spPr>
      </p:pic>
      <p:sp>
        <p:nvSpPr>
          <p:cNvPr id="17" name="TextBox 16"/>
          <p:cNvSpPr txBox="1"/>
          <p:nvPr/>
        </p:nvSpPr>
        <p:spPr>
          <a:xfrm>
            <a:off x="76200" y="3200400"/>
            <a:ext cx="1905000" cy="523220"/>
          </a:xfrm>
          <a:prstGeom prst="rect">
            <a:avLst/>
          </a:prstGeom>
          <a:noFill/>
        </p:spPr>
        <p:txBody>
          <a:bodyPr wrap="square" rtlCol="0">
            <a:spAutoFit/>
          </a:bodyPr>
          <a:lstStyle/>
          <a:p>
            <a:pPr algn="ctr"/>
            <a:r>
              <a:rPr lang="en-US" sz="2800" b="1" i="1" dirty="0" smtClean="0">
                <a:solidFill>
                  <a:schemeClr val="tx1"/>
                </a:solidFill>
              </a:rPr>
              <a:t>1921-1927</a:t>
            </a:r>
          </a:p>
        </p:txBody>
      </p:sp>
      <p:sp>
        <p:nvSpPr>
          <p:cNvPr id="18" name="TextBox 17"/>
          <p:cNvSpPr txBox="1"/>
          <p:nvPr/>
        </p:nvSpPr>
        <p:spPr>
          <a:xfrm>
            <a:off x="2286000" y="3200400"/>
            <a:ext cx="1295400" cy="523220"/>
          </a:xfrm>
          <a:prstGeom prst="rect">
            <a:avLst/>
          </a:prstGeom>
          <a:noFill/>
        </p:spPr>
        <p:txBody>
          <a:bodyPr wrap="square" rtlCol="0">
            <a:spAutoFit/>
          </a:bodyPr>
          <a:lstStyle/>
          <a:p>
            <a:pPr algn="ctr"/>
            <a:r>
              <a:rPr lang="en-US" sz="2800" b="1" i="1" dirty="0" smtClean="0">
                <a:solidFill>
                  <a:schemeClr val="tx1"/>
                </a:solidFill>
              </a:rPr>
              <a:t>1928</a:t>
            </a:r>
          </a:p>
        </p:txBody>
      </p:sp>
      <p:pic>
        <p:nvPicPr>
          <p:cNvPr id="19" name="Picture 18" descr="vonneumann.gif"/>
          <p:cNvPicPr>
            <a:picLocks noChangeAspect="1"/>
          </p:cNvPicPr>
          <p:nvPr/>
        </p:nvPicPr>
        <p:blipFill>
          <a:blip r:embed="rId4" cstate="print"/>
          <a:stretch>
            <a:fillRect/>
          </a:stretch>
        </p:blipFill>
        <p:spPr>
          <a:xfrm>
            <a:off x="1313169" y="4419600"/>
            <a:ext cx="1506231" cy="1964248"/>
          </a:xfrm>
          <a:prstGeom prst="rect">
            <a:avLst/>
          </a:prstGeom>
        </p:spPr>
      </p:pic>
      <p:sp>
        <p:nvSpPr>
          <p:cNvPr id="20" name="TextBox 19"/>
          <p:cNvSpPr txBox="1"/>
          <p:nvPr/>
        </p:nvSpPr>
        <p:spPr>
          <a:xfrm>
            <a:off x="1524000" y="3657600"/>
            <a:ext cx="2743200" cy="707886"/>
          </a:xfrm>
          <a:prstGeom prst="rect">
            <a:avLst/>
          </a:prstGeom>
          <a:noFill/>
        </p:spPr>
        <p:txBody>
          <a:bodyPr wrap="square" rtlCol="0">
            <a:spAutoFit/>
          </a:bodyPr>
          <a:lstStyle/>
          <a:p>
            <a:pPr algn="ctr"/>
            <a:r>
              <a:rPr lang="en-US" sz="2000" b="1" dirty="0" smtClean="0">
                <a:solidFill>
                  <a:schemeClr val="tx1"/>
                </a:solidFill>
              </a:rPr>
              <a:t>von Neumann</a:t>
            </a:r>
          </a:p>
          <a:p>
            <a:pPr algn="ctr"/>
            <a:r>
              <a:rPr lang="en-US" sz="2000" dirty="0" smtClean="0">
                <a:solidFill>
                  <a:schemeClr val="tx1"/>
                </a:solidFill>
              </a:rPr>
              <a:t>complete proof</a:t>
            </a:r>
          </a:p>
        </p:txBody>
      </p:sp>
      <p:sp>
        <p:nvSpPr>
          <p:cNvPr id="21" name="TextBox 20"/>
          <p:cNvSpPr txBox="1"/>
          <p:nvPr/>
        </p:nvSpPr>
        <p:spPr>
          <a:xfrm>
            <a:off x="3581400" y="3200400"/>
            <a:ext cx="1295400" cy="523220"/>
          </a:xfrm>
          <a:prstGeom prst="rect">
            <a:avLst/>
          </a:prstGeom>
          <a:noFill/>
        </p:spPr>
        <p:txBody>
          <a:bodyPr wrap="square" rtlCol="0">
            <a:spAutoFit/>
          </a:bodyPr>
          <a:lstStyle/>
          <a:p>
            <a:pPr algn="ctr"/>
            <a:r>
              <a:rPr lang="en-US" sz="2800" b="1" i="1" dirty="0" smtClean="0">
                <a:solidFill>
                  <a:schemeClr val="tx1"/>
                </a:solidFill>
              </a:rPr>
              <a:t>1938</a:t>
            </a:r>
          </a:p>
        </p:txBody>
      </p:sp>
      <p:sp>
        <p:nvSpPr>
          <p:cNvPr id="22" name="TextBox 21"/>
          <p:cNvSpPr txBox="1"/>
          <p:nvPr/>
        </p:nvSpPr>
        <p:spPr>
          <a:xfrm>
            <a:off x="3352800" y="762000"/>
            <a:ext cx="1828800" cy="2554545"/>
          </a:xfrm>
          <a:prstGeom prst="rect">
            <a:avLst/>
          </a:prstGeom>
          <a:noFill/>
        </p:spPr>
        <p:txBody>
          <a:bodyPr wrap="square" rtlCol="0">
            <a:spAutoFit/>
          </a:bodyPr>
          <a:lstStyle/>
          <a:p>
            <a:pPr algn="ctr"/>
            <a:r>
              <a:rPr lang="en-US" sz="2000" b="1" dirty="0" smtClean="0">
                <a:solidFill>
                  <a:schemeClr val="tx1"/>
                </a:solidFill>
              </a:rPr>
              <a:t>Ville</a:t>
            </a:r>
          </a:p>
          <a:p>
            <a:pPr algn="ctr"/>
            <a:r>
              <a:rPr lang="en-US" sz="2000" dirty="0" smtClean="0">
                <a:solidFill>
                  <a:schemeClr val="tx1"/>
                </a:solidFill>
              </a:rPr>
              <a:t>new proof related to systems of linear inequalities</a:t>
            </a:r>
          </a:p>
          <a:p>
            <a:pPr algn="ctr"/>
            <a:r>
              <a:rPr lang="en-US" sz="2000" dirty="0" smtClean="0">
                <a:solidFill>
                  <a:schemeClr val="tx1"/>
                </a:solidFill>
              </a:rPr>
              <a:t>(in </a:t>
            </a:r>
            <a:r>
              <a:rPr lang="en-US" sz="2000" dirty="0" err="1" smtClean="0">
                <a:solidFill>
                  <a:schemeClr val="tx1"/>
                </a:solidFill>
              </a:rPr>
              <a:t>Borel’s</a:t>
            </a:r>
            <a:r>
              <a:rPr lang="en-US" sz="2000" dirty="0" smtClean="0">
                <a:solidFill>
                  <a:schemeClr val="tx1"/>
                </a:solidFill>
              </a:rPr>
              <a:t> book)</a:t>
            </a:r>
          </a:p>
        </p:txBody>
      </p:sp>
      <p:sp>
        <p:nvSpPr>
          <p:cNvPr id="23" name="TextBox 22"/>
          <p:cNvSpPr txBox="1"/>
          <p:nvPr/>
        </p:nvSpPr>
        <p:spPr>
          <a:xfrm>
            <a:off x="5105400" y="3200400"/>
            <a:ext cx="1295400" cy="523220"/>
          </a:xfrm>
          <a:prstGeom prst="rect">
            <a:avLst/>
          </a:prstGeom>
          <a:noFill/>
        </p:spPr>
        <p:txBody>
          <a:bodyPr wrap="square" rtlCol="0">
            <a:spAutoFit/>
          </a:bodyPr>
          <a:lstStyle/>
          <a:p>
            <a:pPr algn="ctr"/>
            <a:r>
              <a:rPr lang="en-US" sz="2800" b="1" i="1" dirty="0" smtClean="0">
                <a:solidFill>
                  <a:schemeClr val="tx1"/>
                </a:solidFill>
              </a:rPr>
              <a:t>1944</a:t>
            </a:r>
          </a:p>
        </p:txBody>
      </p:sp>
      <p:sp>
        <p:nvSpPr>
          <p:cNvPr id="24" name="TextBox 23"/>
          <p:cNvSpPr txBox="1"/>
          <p:nvPr/>
        </p:nvSpPr>
        <p:spPr>
          <a:xfrm>
            <a:off x="4648200" y="3657600"/>
            <a:ext cx="2362200" cy="2862322"/>
          </a:xfrm>
          <a:prstGeom prst="rect">
            <a:avLst/>
          </a:prstGeom>
          <a:noFill/>
        </p:spPr>
        <p:txBody>
          <a:bodyPr wrap="square" rtlCol="0">
            <a:spAutoFit/>
          </a:bodyPr>
          <a:lstStyle/>
          <a:p>
            <a:pPr algn="ctr"/>
            <a:r>
              <a:rPr lang="en-US" sz="2000" b="1" dirty="0" smtClean="0">
                <a:solidFill>
                  <a:schemeClr val="tx1"/>
                </a:solidFill>
              </a:rPr>
              <a:t>von Neumann &amp; Morgenstern</a:t>
            </a:r>
          </a:p>
          <a:p>
            <a:pPr algn="ctr"/>
            <a:r>
              <a:rPr lang="en-US" sz="2000" i="1" dirty="0" smtClean="0">
                <a:solidFill>
                  <a:schemeClr val="tx1"/>
                </a:solidFill>
              </a:rPr>
              <a:t>Theory of Games and Economic Behavior</a:t>
            </a:r>
          </a:p>
          <a:p>
            <a:pPr algn="ctr"/>
            <a:r>
              <a:rPr lang="en-US" sz="2000" dirty="0" smtClean="0">
                <a:solidFill>
                  <a:schemeClr val="tx1"/>
                </a:solidFill>
              </a:rPr>
              <a:t>new proof also based on systems of linear inequalities, inspired by Ville’s proof</a:t>
            </a:r>
          </a:p>
        </p:txBody>
      </p:sp>
      <p:sp>
        <p:nvSpPr>
          <p:cNvPr id="25" name="TextBox 24"/>
          <p:cNvSpPr txBox="1"/>
          <p:nvPr/>
        </p:nvSpPr>
        <p:spPr>
          <a:xfrm>
            <a:off x="6172200" y="1600200"/>
            <a:ext cx="2133600" cy="1631216"/>
          </a:xfrm>
          <a:prstGeom prst="rect">
            <a:avLst/>
          </a:prstGeom>
          <a:noFill/>
        </p:spPr>
        <p:txBody>
          <a:bodyPr wrap="square" rtlCol="0">
            <a:spAutoFit/>
          </a:bodyPr>
          <a:lstStyle/>
          <a:p>
            <a:pPr algn="ctr"/>
            <a:r>
              <a:rPr lang="en-US" sz="2000" b="1" dirty="0" smtClean="0">
                <a:solidFill>
                  <a:schemeClr val="tx1"/>
                </a:solidFill>
              </a:rPr>
              <a:t>von Neumann</a:t>
            </a:r>
          </a:p>
          <a:p>
            <a:pPr algn="ctr"/>
            <a:r>
              <a:rPr lang="en-US" sz="2000" dirty="0" smtClean="0">
                <a:solidFill>
                  <a:schemeClr val="tx1"/>
                </a:solidFill>
              </a:rPr>
              <a:t>explains to </a:t>
            </a:r>
            <a:r>
              <a:rPr lang="en-US" sz="2000" b="1" dirty="0" err="1" smtClean="0">
                <a:solidFill>
                  <a:schemeClr val="tx1"/>
                </a:solidFill>
              </a:rPr>
              <a:t>Dantzig</a:t>
            </a:r>
            <a:r>
              <a:rPr lang="en-US" sz="2000" b="1" dirty="0" smtClean="0">
                <a:solidFill>
                  <a:schemeClr val="tx1"/>
                </a:solidFill>
              </a:rPr>
              <a:t> </a:t>
            </a:r>
            <a:r>
              <a:rPr lang="en-US" sz="2000" dirty="0" smtClean="0">
                <a:solidFill>
                  <a:schemeClr val="tx1"/>
                </a:solidFill>
              </a:rPr>
              <a:t>about strong duality of linear programs</a:t>
            </a:r>
          </a:p>
        </p:txBody>
      </p:sp>
      <p:sp>
        <p:nvSpPr>
          <p:cNvPr id="26" name="TextBox 25"/>
          <p:cNvSpPr txBox="1"/>
          <p:nvPr/>
        </p:nvSpPr>
        <p:spPr>
          <a:xfrm>
            <a:off x="6553200" y="3200400"/>
            <a:ext cx="1295400" cy="523220"/>
          </a:xfrm>
          <a:prstGeom prst="rect">
            <a:avLst/>
          </a:prstGeom>
          <a:noFill/>
        </p:spPr>
        <p:txBody>
          <a:bodyPr wrap="square" rtlCol="0">
            <a:spAutoFit/>
          </a:bodyPr>
          <a:lstStyle/>
          <a:p>
            <a:pPr algn="ctr"/>
            <a:r>
              <a:rPr lang="en-US" sz="2800" b="1" i="1" dirty="0" smtClean="0">
                <a:solidFill>
                  <a:schemeClr val="tx1"/>
                </a:solidFill>
              </a:rPr>
              <a:t>1947</a:t>
            </a:r>
          </a:p>
        </p:txBody>
      </p:sp>
      <p:sp>
        <p:nvSpPr>
          <p:cNvPr id="28" name="TextBox 27"/>
          <p:cNvSpPr txBox="1"/>
          <p:nvPr/>
        </p:nvSpPr>
        <p:spPr>
          <a:xfrm>
            <a:off x="7696200" y="3657600"/>
            <a:ext cx="2209800" cy="4093428"/>
          </a:xfrm>
          <a:prstGeom prst="rect">
            <a:avLst/>
          </a:prstGeom>
          <a:noFill/>
        </p:spPr>
        <p:txBody>
          <a:bodyPr wrap="square" rtlCol="0">
            <a:spAutoFit/>
          </a:bodyPr>
          <a:lstStyle/>
          <a:p>
            <a:pPr algn="ctr"/>
            <a:r>
              <a:rPr lang="en-US" sz="2000" b="1" dirty="0" smtClean="0">
                <a:solidFill>
                  <a:schemeClr val="tx1"/>
                </a:solidFill>
              </a:rPr>
              <a:t>Gale-Kuhn-Tucker</a:t>
            </a:r>
          </a:p>
          <a:p>
            <a:pPr algn="ctr"/>
            <a:r>
              <a:rPr lang="en-US" sz="2000" dirty="0" smtClean="0">
                <a:solidFill>
                  <a:schemeClr val="tx1"/>
                </a:solidFill>
              </a:rPr>
              <a:t>proof of LP duality,</a:t>
            </a:r>
          </a:p>
          <a:p>
            <a:pPr algn="ctr"/>
            <a:r>
              <a:rPr lang="en-US" sz="2000" b="1" dirty="0" err="1" smtClean="0">
                <a:solidFill>
                  <a:schemeClr val="tx1"/>
                </a:solidFill>
              </a:rPr>
              <a:t>Dantzig</a:t>
            </a:r>
            <a:endParaRPr lang="en-US" sz="2000" b="1" dirty="0" smtClean="0">
              <a:solidFill>
                <a:schemeClr val="tx1"/>
              </a:solidFill>
            </a:endParaRPr>
          </a:p>
          <a:p>
            <a:pPr algn="ctr"/>
            <a:r>
              <a:rPr lang="en-US" sz="2000" dirty="0" smtClean="0">
                <a:solidFill>
                  <a:schemeClr val="tx1"/>
                </a:solidFill>
              </a:rPr>
              <a:t>proof* of equivalence to zero-sum games,</a:t>
            </a:r>
          </a:p>
          <a:p>
            <a:pPr algn="ctr"/>
            <a:r>
              <a:rPr lang="en-US" sz="2000" dirty="0" smtClean="0">
                <a:solidFill>
                  <a:schemeClr val="tx1"/>
                </a:solidFill>
              </a:rPr>
              <a:t>both in </a:t>
            </a:r>
            <a:r>
              <a:rPr lang="en-US" sz="2000" b="1" dirty="0" smtClean="0">
                <a:solidFill>
                  <a:schemeClr val="tx1"/>
                </a:solidFill>
              </a:rPr>
              <a:t>Koopmans’</a:t>
            </a:r>
            <a:r>
              <a:rPr lang="en-US" sz="2000" dirty="0" smtClean="0">
                <a:solidFill>
                  <a:schemeClr val="tx1"/>
                </a:solidFill>
              </a:rPr>
              <a:t> book</a:t>
            </a:r>
          </a:p>
          <a:p>
            <a:pPr algn="ctr"/>
            <a:r>
              <a:rPr lang="en-US" sz="2000" i="1" dirty="0" smtClean="0">
                <a:solidFill>
                  <a:schemeClr val="tx1"/>
                </a:solidFill>
              </a:rPr>
              <a:t>Activity Analysis</a:t>
            </a:r>
          </a:p>
          <a:p>
            <a:pPr algn="ctr"/>
            <a:r>
              <a:rPr lang="en-US" sz="2000" i="1" dirty="0" smtClean="0">
                <a:solidFill>
                  <a:schemeClr val="tx1"/>
                </a:solidFill>
              </a:rPr>
              <a:t>of Production and Allocation</a:t>
            </a:r>
          </a:p>
          <a:p>
            <a:pPr algn="ctr"/>
            <a:endParaRPr lang="en-US" sz="2000" dirty="0" smtClean="0">
              <a:solidFill>
                <a:schemeClr val="tx1"/>
              </a:solidFill>
            </a:endParaRPr>
          </a:p>
        </p:txBody>
      </p:sp>
      <p:sp>
        <p:nvSpPr>
          <p:cNvPr id="29" name="TextBox 28"/>
          <p:cNvSpPr txBox="1"/>
          <p:nvPr/>
        </p:nvSpPr>
        <p:spPr>
          <a:xfrm>
            <a:off x="8077200" y="3200400"/>
            <a:ext cx="1295400" cy="523220"/>
          </a:xfrm>
          <a:prstGeom prst="rect">
            <a:avLst/>
          </a:prstGeom>
          <a:noFill/>
        </p:spPr>
        <p:txBody>
          <a:bodyPr wrap="square" rtlCol="0">
            <a:spAutoFit/>
          </a:bodyPr>
          <a:lstStyle/>
          <a:p>
            <a:pPr algn="ctr"/>
            <a:r>
              <a:rPr lang="en-US" sz="2800" b="1" i="1" dirty="0" smtClean="0">
                <a:solidFill>
                  <a:schemeClr val="tx1"/>
                </a:solidFill>
              </a:rPr>
              <a:t>1951</a:t>
            </a:r>
          </a:p>
        </p:txBody>
      </p:sp>
      <p:pic>
        <p:nvPicPr>
          <p:cNvPr id="31" name="Picture 30" descr="dantzig.jpg"/>
          <p:cNvPicPr>
            <a:picLocks noChangeAspect="1"/>
          </p:cNvPicPr>
          <p:nvPr/>
        </p:nvPicPr>
        <p:blipFill>
          <a:blip r:embed="rId5" cstate="print"/>
          <a:stretch>
            <a:fillRect/>
          </a:stretch>
        </p:blipFill>
        <p:spPr>
          <a:xfrm>
            <a:off x="8382000" y="610743"/>
            <a:ext cx="1447800" cy="1903857"/>
          </a:xfrm>
          <a:prstGeom prst="rect">
            <a:avLst/>
          </a:prstGeom>
        </p:spPr>
      </p:pic>
      <p:sp>
        <p:nvSpPr>
          <p:cNvPr id="32" name="TextBox 31"/>
          <p:cNvSpPr txBox="1"/>
          <p:nvPr/>
        </p:nvSpPr>
        <p:spPr>
          <a:xfrm>
            <a:off x="1465569" y="6400800"/>
            <a:ext cx="1219200" cy="707886"/>
          </a:xfrm>
          <a:prstGeom prst="rect">
            <a:avLst/>
          </a:prstGeom>
          <a:noFill/>
        </p:spPr>
        <p:txBody>
          <a:bodyPr wrap="square" rtlCol="0">
            <a:spAutoFit/>
          </a:bodyPr>
          <a:lstStyle/>
          <a:p>
            <a:pPr algn="ctr"/>
            <a:r>
              <a:rPr lang="en-US" sz="2000" i="1" dirty="0" smtClean="0">
                <a:solidFill>
                  <a:schemeClr val="tx1"/>
                </a:solidFill>
              </a:rPr>
              <a:t>John von Neumann</a:t>
            </a:r>
          </a:p>
        </p:txBody>
      </p:sp>
      <p:sp>
        <p:nvSpPr>
          <p:cNvPr id="33" name="TextBox 32"/>
          <p:cNvSpPr txBox="1"/>
          <p:nvPr/>
        </p:nvSpPr>
        <p:spPr>
          <a:xfrm>
            <a:off x="1905000" y="2647890"/>
            <a:ext cx="1524000" cy="400110"/>
          </a:xfrm>
          <a:prstGeom prst="rect">
            <a:avLst/>
          </a:prstGeom>
          <a:noFill/>
        </p:spPr>
        <p:txBody>
          <a:bodyPr wrap="square" rtlCol="0">
            <a:spAutoFit/>
          </a:bodyPr>
          <a:lstStyle/>
          <a:p>
            <a:pPr algn="ctr"/>
            <a:r>
              <a:rPr lang="en-US" sz="2000" i="1" dirty="0" err="1" smtClean="0">
                <a:solidFill>
                  <a:schemeClr val="tx1"/>
                </a:solidFill>
              </a:rPr>
              <a:t>Émile</a:t>
            </a:r>
            <a:r>
              <a:rPr lang="en-US" sz="2000" i="1" dirty="0" smtClean="0">
                <a:solidFill>
                  <a:schemeClr val="tx1"/>
                </a:solidFill>
              </a:rPr>
              <a:t> </a:t>
            </a:r>
            <a:r>
              <a:rPr lang="en-US" sz="2000" i="1" dirty="0" err="1" smtClean="0">
                <a:solidFill>
                  <a:schemeClr val="tx1"/>
                </a:solidFill>
              </a:rPr>
              <a:t>Borel</a:t>
            </a:r>
            <a:endParaRPr lang="en-US" sz="2000" i="1" dirty="0" smtClean="0">
              <a:solidFill>
                <a:schemeClr val="tx1"/>
              </a:solidFill>
            </a:endParaRPr>
          </a:p>
        </p:txBody>
      </p:sp>
      <p:pic>
        <p:nvPicPr>
          <p:cNvPr id="34" name="Picture 33" descr="morgenstern.jpg"/>
          <p:cNvPicPr>
            <a:picLocks noChangeAspect="1"/>
          </p:cNvPicPr>
          <p:nvPr/>
        </p:nvPicPr>
        <p:blipFill>
          <a:blip r:embed="rId6" cstate="print"/>
          <a:srcRect l="15319" r="10638"/>
          <a:stretch>
            <a:fillRect/>
          </a:stretch>
        </p:blipFill>
        <p:spPr>
          <a:xfrm>
            <a:off x="3028869" y="4419600"/>
            <a:ext cx="1466931" cy="1981200"/>
          </a:xfrm>
          <a:prstGeom prst="rect">
            <a:avLst/>
          </a:prstGeom>
        </p:spPr>
      </p:pic>
      <p:sp>
        <p:nvSpPr>
          <p:cNvPr id="35" name="TextBox 34"/>
          <p:cNvSpPr txBox="1"/>
          <p:nvPr/>
        </p:nvSpPr>
        <p:spPr>
          <a:xfrm>
            <a:off x="2971800" y="6400800"/>
            <a:ext cx="1524000" cy="707886"/>
          </a:xfrm>
          <a:prstGeom prst="rect">
            <a:avLst/>
          </a:prstGeom>
          <a:noFill/>
        </p:spPr>
        <p:txBody>
          <a:bodyPr wrap="square" rtlCol="0">
            <a:spAutoFit/>
          </a:bodyPr>
          <a:lstStyle/>
          <a:p>
            <a:pPr algn="ctr"/>
            <a:r>
              <a:rPr lang="en-US" sz="2000" i="1" dirty="0" smtClean="0">
                <a:solidFill>
                  <a:schemeClr val="tx1"/>
                </a:solidFill>
              </a:rPr>
              <a:t>Oskar Morgenstern</a:t>
            </a:r>
          </a:p>
        </p:txBody>
      </p:sp>
      <p:sp>
        <p:nvSpPr>
          <p:cNvPr id="36" name="TextBox 35"/>
          <p:cNvSpPr txBox="1"/>
          <p:nvPr/>
        </p:nvSpPr>
        <p:spPr>
          <a:xfrm>
            <a:off x="8534400" y="2514600"/>
            <a:ext cx="1219200" cy="707886"/>
          </a:xfrm>
          <a:prstGeom prst="rect">
            <a:avLst/>
          </a:prstGeom>
          <a:noFill/>
        </p:spPr>
        <p:txBody>
          <a:bodyPr wrap="square" rtlCol="0">
            <a:spAutoFit/>
          </a:bodyPr>
          <a:lstStyle/>
          <a:p>
            <a:pPr algn="ctr"/>
            <a:r>
              <a:rPr lang="en-US" sz="2000" i="1" dirty="0" smtClean="0">
                <a:solidFill>
                  <a:schemeClr val="tx1"/>
                </a:solidFill>
              </a:rPr>
              <a:t>George </a:t>
            </a:r>
            <a:r>
              <a:rPr lang="en-US" sz="2000" i="1" dirty="0" err="1" smtClean="0">
                <a:solidFill>
                  <a:schemeClr val="tx1"/>
                </a:solidFill>
              </a:rPr>
              <a:t>Dantzig</a:t>
            </a:r>
            <a:endParaRPr lang="en-US" sz="2000" i="1" dirty="0" smtClean="0">
              <a:solidFill>
                <a:schemeClr val="tx1"/>
              </a:solidFill>
            </a:endParaRPr>
          </a:p>
        </p:txBody>
      </p:sp>
      <p:sp>
        <p:nvSpPr>
          <p:cNvPr id="27" name="Rectangle 26"/>
          <p:cNvSpPr/>
          <p:nvPr/>
        </p:nvSpPr>
        <p:spPr>
          <a:xfrm>
            <a:off x="-76200" y="7263825"/>
            <a:ext cx="9067800" cy="584775"/>
          </a:xfrm>
          <a:prstGeom prst="rect">
            <a:avLst/>
          </a:prstGeom>
        </p:spPr>
        <p:txBody>
          <a:bodyPr wrap="square">
            <a:spAutoFit/>
          </a:bodyPr>
          <a:lstStyle/>
          <a:p>
            <a:pPr algn="ctr"/>
            <a:r>
              <a:rPr lang="en-US" sz="1600" dirty="0" smtClean="0">
                <a:solidFill>
                  <a:schemeClr val="tx1"/>
                </a:solidFill>
              </a:rPr>
              <a:t>E.g., John von Neumann's conception of the </a:t>
            </a:r>
            <a:r>
              <a:rPr lang="en-US" sz="1600" dirty="0" err="1" smtClean="0">
                <a:solidFill>
                  <a:schemeClr val="tx1"/>
                </a:solidFill>
              </a:rPr>
              <a:t>minimax</a:t>
            </a:r>
            <a:r>
              <a:rPr lang="en-US" sz="1600" dirty="0" smtClean="0">
                <a:solidFill>
                  <a:schemeClr val="tx1"/>
                </a:solidFill>
              </a:rPr>
              <a:t> theorem : a journey through different mathematical contexts.  </a:t>
            </a:r>
            <a:r>
              <a:rPr lang="en-US" sz="1600" dirty="0" err="1" smtClean="0">
                <a:solidFill>
                  <a:schemeClr val="tx1"/>
                </a:solidFill>
              </a:rPr>
              <a:t>Kjeldsen</a:t>
            </a:r>
            <a:r>
              <a:rPr lang="en-US" sz="1600" dirty="0" smtClean="0">
                <a:solidFill>
                  <a:schemeClr val="tx1"/>
                </a:solidFill>
              </a:rPr>
              <a:t>, </a:t>
            </a:r>
            <a:r>
              <a:rPr lang="en-US" sz="1600" dirty="0" err="1" smtClean="0">
                <a:solidFill>
                  <a:schemeClr val="tx1"/>
                </a:solidFill>
              </a:rPr>
              <a:t>Tinne</a:t>
            </a:r>
            <a:r>
              <a:rPr lang="en-US" sz="1600" dirty="0" smtClean="0">
                <a:solidFill>
                  <a:schemeClr val="tx1"/>
                </a:solidFill>
              </a:rPr>
              <a:t> Hoff.  In: </a:t>
            </a:r>
            <a:r>
              <a:rPr lang="en-US" sz="1600" i="1" dirty="0" smtClean="0">
                <a:solidFill>
                  <a:schemeClr val="tx1"/>
                </a:solidFill>
              </a:rPr>
              <a:t>Archive for History of Exact Sciences</a:t>
            </a:r>
            <a:r>
              <a:rPr lang="en-US" sz="1600" dirty="0" smtClean="0">
                <a:solidFill>
                  <a:schemeClr val="tx1"/>
                </a:solidFill>
              </a:rPr>
              <a:t>, Vol. 56, 2001, p. 39-68.</a:t>
            </a:r>
            <a:endParaRPr lang="en-US" sz="16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21" grpId="0"/>
      <p:bldP spid="22" grpId="0"/>
      <p:bldP spid="23" grpId="0"/>
      <p:bldP spid="24" grpId="0"/>
      <p:bldP spid="25" grpId="0"/>
      <p:bldP spid="26" grpId="0"/>
      <p:bldP spid="28" grpId="0"/>
      <p:bldP spid="29" grpId="0"/>
      <p:bldP spid="32" grpId="0"/>
      <p:bldP spid="33"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76200"/>
            <a:ext cx="9753600" cy="1295400"/>
          </a:xfrm>
        </p:spPr>
        <p:txBody>
          <a:bodyPr/>
          <a:lstStyle/>
          <a:p>
            <a:r>
              <a:rPr lang="en-US" sz="4500" b="1" dirty="0" smtClean="0">
                <a:solidFill>
                  <a:schemeClr val="accent2"/>
                </a:solidFill>
              </a:rPr>
              <a:t>Multiagent systems</a:t>
            </a:r>
          </a:p>
        </p:txBody>
      </p:sp>
      <p:pic>
        <p:nvPicPr>
          <p:cNvPr id="9" name="Picture 8" descr="shakey.jpg"/>
          <p:cNvPicPr>
            <a:picLocks noChangeAspect="1"/>
          </p:cNvPicPr>
          <p:nvPr/>
        </p:nvPicPr>
        <p:blipFill>
          <a:blip r:embed="rId2" cstate="print">
            <a:clrChange>
              <a:clrFrom>
                <a:srgbClr val="FFFFFF"/>
              </a:clrFrom>
              <a:clrTo>
                <a:srgbClr val="FFFFFF">
                  <a:alpha val="0"/>
                </a:srgbClr>
              </a:clrTo>
            </a:clrChange>
          </a:blip>
          <a:stretch>
            <a:fillRect/>
          </a:stretch>
        </p:blipFill>
        <p:spPr>
          <a:xfrm flipH="1">
            <a:off x="1371600" y="4011386"/>
            <a:ext cx="2197100" cy="3151414"/>
          </a:xfrm>
          <a:prstGeom prst="rect">
            <a:avLst/>
          </a:prstGeom>
        </p:spPr>
      </p:pic>
      <p:pic>
        <p:nvPicPr>
          <p:cNvPr id="10" name="Picture 9" descr="roomba_discover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082089" y="5210175"/>
            <a:ext cx="2279811" cy="2105025"/>
          </a:xfrm>
          <a:prstGeom prst="rect">
            <a:avLst/>
          </a:prstGeom>
        </p:spPr>
      </p:pic>
      <p:sp>
        <p:nvSpPr>
          <p:cNvPr id="11" name="AutoShape 20"/>
          <p:cNvSpPr>
            <a:spLocks noChangeArrowheads="1"/>
          </p:cNvSpPr>
          <p:nvPr/>
        </p:nvSpPr>
        <p:spPr bwMode="auto">
          <a:xfrm>
            <a:off x="685800" y="1447800"/>
            <a:ext cx="5181600" cy="1600200"/>
          </a:xfrm>
          <a:prstGeom prst="cloudCallout">
            <a:avLst>
              <a:gd name="adj1" fmla="val -16601"/>
              <a:gd name="adj2" fmla="val 137272"/>
            </a:avLst>
          </a:prstGeom>
          <a:solidFill>
            <a:srgbClr val="0000CC"/>
          </a:solidFill>
          <a:ln w="9525">
            <a:noFill/>
            <a:round/>
            <a:headEnd/>
            <a:tailEnd/>
          </a:ln>
          <a:effectLst/>
        </p:spPr>
        <p:txBody>
          <a:bodyPr lIns="101882" tIns="50941" rIns="101882" bIns="50941"/>
          <a:lstStyle/>
          <a:p>
            <a:pPr algn="ctr" defTabSz="509588" eaLnBrk="0" hangingPunct="0"/>
            <a:r>
              <a:rPr lang="en-US" sz="2800" dirty="0" smtClean="0">
                <a:latin typeface="Courier New" pitchFamily="49" charset="0"/>
                <a:cs typeface="Courier New" pitchFamily="49" charset="0"/>
              </a:rPr>
              <a:t>Goal: Blocked(Room0)</a:t>
            </a:r>
            <a:endParaRPr lang="en-US" sz="2800" dirty="0">
              <a:latin typeface="Courier New" pitchFamily="49" charset="0"/>
              <a:cs typeface="Courier New" pitchFamily="49" charset="0"/>
            </a:endParaRPr>
          </a:p>
        </p:txBody>
      </p:sp>
      <p:sp>
        <p:nvSpPr>
          <p:cNvPr id="13" name="AutoShape 20"/>
          <p:cNvSpPr>
            <a:spLocks noChangeArrowheads="1"/>
          </p:cNvSpPr>
          <p:nvPr/>
        </p:nvSpPr>
        <p:spPr bwMode="auto">
          <a:xfrm>
            <a:off x="4708676" y="3048000"/>
            <a:ext cx="4359124" cy="1600200"/>
          </a:xfrm>
          <a:prstGeom prst="cloudCallout">
            <a:avLst>
              <a:gd name="adj1" fmla="val -1182"/>
              <a:gd name="adj2" fmla="val 83530"/>
            </a:avLst>
          </a:prstGeom>
          <a:solidFill>
            <a:srgbClr val="0000CC"/>
          </a:solidFill>
          <a:ln w="9525">
            <a:noFill/>
            <a:round/>
            <a:headEnd/>
            <a:tailEnd/>
          </a:ln>
          <a:effectLst/>
        </p:spPr>
        <p:txBody>
          <a:bodyPr lIns="101882" tIns="50941" rIns="101882" bIns="50941"/>
          <a:lstStyle/>
          <a:p>
            <a:pPr algn="ctr" defTabSz="509588" eaLnBrk="0" hangingPunct="0"/>
            <a:r>
              <a:rPr lang="en-US" sz="2800" dirty="0" smtClean="0">
                <a:latin typeface="Courier New" pitchFamily="49" charset="0"/>
                <a:cs typeface="Courier New" pitchFamily="49" charset="0"/>
              </a:rPr>
              <a:t>Goal: Clean(Room0)</a:t>
            </a:r>
            <a:endParaRPr lang="en-US" sz="28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81000"/>
            <a:ext cx="9250680" cy="1295400"/>
          </a:xfrm>
        </p:spPr>
        <p:txBody>
          <a:bodyPr rtlCol="0">
            <a:normAutofit/>
          </a:bodyPr>
          <a:lstStyle/>
          <a:p>
            <a:pPr fontAlgn="auto">
              <a:spcAft>
                <a:spcPts val="0"/>
              </a:spcAft>
              <a:defRPr/>
            </a:pPr>
            <a:r>
              <a:rPr lang="en-US" dirty="0" smtClean="0">
                <a:solidFill>
                  <a:schemeClr val="tx1"/>
                </a:solidFill>
              </a:rPr>
              <a:t>Computing </a:t>
            </a:r>
            <a:r>
              <a:rPr lang="en-US" dirty="0" err="1" smtClean="0">
                <a:solidFill>
                  <a:schemeClr val="tx1"/>
                </a:solidFill>
              </a:rPr>
              <a:t>minimax</a:t>
            </a:r>
            <a:r>
              <a:rPr lang="en-US" dirty="0" smtClean="0">
                <a:solidFill>
                  <a:schemeClr val="tx1"/>
                </a:solidFill>
              </a:rPr>
              <a:t> strategies</a:t>
            </a:r>
            <a:endParaRPr lang="en-US" sz="3000" dirty="0">
              <a:solidFill>
                <a:schemeClr val="accent2"/>
              </a:solidFill>
            </a:endParaRPr>
          </a:p>
        </p:txBody>
      </p:sp>
      <p:sp>
        <p:nvSpPr>
          <p:cNvPr id="9219" name="Content Placeholder 2"/>
          <p:cNvSpPr>
            <a:spLocks noGrp="1"/>
          </p:cNvSpPr>
          <p:nvPr>
            <p:ph idx="1"/>
          </p:nvPr>
        </p:nvSpPr>
        <p:spPr>
          <a:xfrm>
            <a:off x="304800" y="2358495"/>
            <a:ext cx="8305800" cy="5261505"/>
          </a:xfrm>
        </p:spPr>
        <p:txBody>
          <a:bodyPr/>
          <a:lstStyle/>
          <a:p>
            <a:r>
              <a:rPr lang="en-US" sz="3100" dirty="0" smtClean="0"/>
              <a:t>maximize </a:t>
            </a:r>
            <a:r>
              <a:rPr lang="en-US" sz="3100" i="1" dirty="0" err="1" smtClean="0"/>
              <a:t>v</a:t>
            </a:r>
            <a:r>
              <a:rPr lang="en-US" sz="3100" i="1" baseline="-25000" dirty="0" err="1" smtClean="0"/>
              <a:t>R</a:t>
            </a:r>
            <a:endParaRPr lang="en-US" sz="3100" i="1" baseline="-25000" dirty="0" smtClean="0"/>
          </a:p>
          <a:p>
            <a:pPr>
              <a:buNone/>
            </a:pPr>
            <a:r>
              <a:rPr lang="en-US" sz="3100" dirty="0" smtClean="0"/>
              <a:t>	subject to</a:t>
            </a:r>
          </a:p>
          <a:p>
            <a:pPr>
              <a:buNone/>
            </a:pPr>
            <a:r>
              <a:rPr lang="en-US" sz="3100" dirty="0" smtClean="0"/>
              <a:t>	for all </a:t>
            </a:r>
            <a:r>
              <a:rPr lang="en-US" sz="3100" i="1" dirty="0" smtClean="0"/>
              <a:t>c</a:t>
            </a:r>
            <a:r>
              <a:rPr lang="en-US" sz="3100" dirty="0" smtClean="0"/>
              <a:t>, </a:t>
            </a:r>
            <a:r>
              <a:rPr lang="el-GR" sz="3100"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i="1" dirty="0" err="1" smtClean="0"/>
              <a:t>u</a:t>
            </a:r>
            <a:r>
              <a:rPr lang="en-US" sz="3100" i="1" baseline="-25000" dirty="0" err="1" smtClean="0"/>
              <a:t>R</a:t>
            </a:r>
            <a:r>
              <a:rPr lang="en-US" sz="3100" i="1" dirty="0" smtClean="0"/>
              <a:t>(r, c)</a:t>
            </a:r>
            <a:r>
              <a:rPr lang="en-US" sz="3100" dirty="0" smtClean="0"/>
              <a:t> </a:t>
            </a:r>
            <a:r>
              <a:rPr lang="el-GR" sz="3100" dirty="0" smtClean="0"/>
              <a:t>≥</a:t>
            </a:r>
            <a:r>
              <a:rPr lang="en-US" sz="3100" dirty="0" smtClean="0"/>
              <a:t> </a:t>
            </a:r>
            <a:r>
              <a:rPr lang="en-US" sz="3100" i="1" dirty="0" err="1" smtClean="0"/>
              <a:t>v</a:t>
            </a:r>
            <a:r>
              <a:rPr lang="en-US" sz="3100" i="1" baseline="-25000" dirty="0" err="1" smtClean="0"/>
              <a:t>R</a:t>
            </a:r>
            <a:r>
              <a:rPr lang="en-US" sz="3100" i="1" baseline="-25000" dirty="0" smtClean="0"/>
              <a:t> </a:t>
            </a:r>
            <a:r>
              <a:rPr lang="en-US" sz="3100" dirty="0" smtClean="0"/>
              <a:t>	</a:t>
            </a:r>
            <a:r>
              <a:rPr lang="el-GR" sz="3100" i="1" dirty="0" smtClean="0"/>
              <a:t> </a:t>
            </a:r>
            <a:endParaRPr lang="en-US" sz="3100" i="1" dirty="0" smtClean="0"/>
          </a:p>
          <a:p>
            <a:pPr>
              <a:buNone/>
            </a:pPr>
            <a:r>
              <a:rPr lang="en-US" sz="3100" i="1" dirty="0" smtClean="0"/>
              <a:t>	</a:t>
            </a:r>
            <a:r>
              <a:rPr lang="el-GR" sz="3100" i="1"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dirty="0" smtClean="0"/>
              <a:t>= 1</a:t>
            </a:r>
          </a:p>
          <a:p>
            <a:pPr eaLnBrk="1" hangingPunct="1">
              <a:buNone/>
            </a:pPr>
            <a:r>
              <a:rPr lang="en-US" sz="3100" dirty="0" smtClean="0"/>
              <a:t>	</a:t>
            </a:r>
            <a:endParaRPr lang="en-US" sz="3100" i="1" dirty="0" smtClean="0"/>
          </a:p>
          <a:p>
            <a:pPr eaLnBrk="1" hangingPunct="1">
              <a:buNone/>
            </a:pPr>
            <a:endParaRPr lang="en-US" dirty="0" smtClean="0"/>
          </a:p>
        </p:txBody>
      </p:sp>
      <p:sp>
        <p:nvSpPr>
          <p:cNvPr id="11" name="TextBox 10"/>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smtClean="0"/>
              <a:t>Slide 7</a:t>
            </a:r>
            <a:endParaRPr lang="en-US" sz="1800" dirty="0"/>
          </a:p>
        </p:txBody>
      </p:sp>
      <p:sp>
        <p:nvSpPr>
          <p:cNvPr id="12" name="TextBox 11"/>
          <p:cNvSpPr txBox="1"/>
          <p:nvPr/>
        </p:nvSpPr>
        <p:spPr>
          <a:xfrm>
            <a:off x="3200400" y="2514600"/>
            <a:ext cx="169164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Row utility</a:t>
            </a:r>
            <a:endParaRPr lang="en-US" sz="2200" dirty="0">
              <a:solidFill>
                <a:schemeClr val="tx1"/>
              </a:solidFill>
            </a:endParaRPr>
          </a:p>
        </p:txBody>
      </p:sp>
      <p:sp>
        <p:nvSpPr>
          <p:cNvPr id="13" name="TextBox 12"/>
          <p:cNvSpPr txBox="1"/>
          <p:nvPr/>
        </p:nvSpPr>
        <p:spPr>
          <a:xfrm>
            <a:off x="2362200" y="4572000"/>
            <a:ext cx="295656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distributional constraint</a:t>
            </a:r>
            <a:endParaRPr lang="en-US" sz="2200" dirty="0">
              <a:solidFill>
                <a:schemeClr val="tx1"/>
              </a:solidFill>
            </a:endParaRPr>
          </a:p>
        </p:txBody>
      </p:sp>
      <p:sp>
        <p:nvSpPr>
          <p:cNvPr id="14" name="TextBox 13"/>
          <p:cNvSpPr txBox="1"/>
          <p:nvPr/>
        </p:nvSpPr>
        <p:spPr>
          <a:xfrm>
            <a:off x="5334000" y="3962400"/>
            <a:ext cx="244602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Column optimality</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1447800" y="3059112"/>
            <a:ext cx="70104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Equilibrium notions for general-sum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19100" y="-259080"/>
            <a:ext cx="9052560" cy="1122680"/>
          </a:xfrm>
        </p:spPr>
        <p:txBody>
          <a:bodyPr/>
          <a:lstStyle/>
          <a:p>
            <a:pPr eaLnBrk="1" hangingPunct="1"/>
            <a:r>
              <a:rPr lang="en-US" dirty="0" smtClean="0"/>
              <a:t>General-sum games</a:t>
            </a:r>
            <a:endParaRPr lang="en-US" sz="4000" dirty="0" smtClean="0">
              <a:solidFill>
                <a:schemeClr val="hlink"/>
              </a:solidFill>
            </a:endParaRPr>
          </a:p>
        </p:txBody>
      </p:sp>
      <p:sp>
        <p:nvSpPr>
          <p:cNvPr id="26627" name="Rectangle 3"/>
          <p:cNvSpPr>
            <a:spLocks noGrp="1" noChangeArrowheads="1"/>
          </p:cNvSpPr>
          <p:nvPr>
            <p:ph type="body" sz="half" idx="1"/>
          </p:nvPr>
        </p:nvSpPr>
        <p:spPr>
          <a:xfrm>
            <a:off x="83820" y="695960"/>
            <a:ext cx="9974580" cy="2504440"/>
          </a:xfrm>
        </p:spPr>
        <p:txBody>
          <a:bodyPr/>
          <a:lstStyle/>
          <a:p>
            <a:pPr eaLnBrk="1" hangingPunct="1"/>
            <a:r>
              <a:rPr lang="en-US" sz="3100" dirty="0" smtClean="0"/>
              <a:t>You could still play a </a:t>
            </a:r>
            <a:r>
              <a:rPr lang="en-US" sz="3100" dirty="0" err="1" smtClean="0"/>
              <a:t>minimax</a:t>
            </a:r>
            <a:r>
              <a:rPr lang="en-US" sz="3100" dirty="0" smtClean="0"/>
              <a:t> strategy in general-sum games</a:t>
            </a:r>
          </a:p>
          <a:p>
            <a:pPr lvl="1" eaLnBrk="1" hangingPunct="1"/>
            <a:r>
              <a:rPr lang="en-US" sz="2700" dirty="0" smtClean="0"/>
              <a:t>I.e., pretend that the opponent is only trying to hurt you</a:t>
            </a:r>
          </a:p>
          <a:p>
            <a:pPr eaLnBrk="1" hangingPunct="1"/>
            <a:r>
              <a:rPr lang="en-US" sz="3100" dirty="0" smtClean="0"/>
              <a:t>But this is not rational:</a:t>
            </a:r>
          </a:p>
        </p:txBody>
      </p:sp>
      <p:graphicFrame>
        <p:nvGraphicFramePr>
          <p:cNvPr id="304132" name="Group 4"/>
          <p:cNvGraphicFramePr>
            <a:graphicFrameLocks noGrp="1"/>
          </p:cNvGraphicFramePr>
          <p:nvPr>
            <p:ph sz="half" idx="2"/>
          </p:nvPr>
        </p:nvGraphicFramePr>
        <p:xfrm>
          <a:off x="4876800" y="2743200"/>
          <a:ext cx="4191000" cy="1865376"/>
        </p:xfrm>
        <a:graphic>
          <a:graphicData uri="http://schemas.openxmlformats.org/drawingml/2006/table">
            <a:tbl>
              <a:tblPr/>
              <a:tblGrid>
                <a:gridCol w="1898174"/>
                <a:gridCol w="2292826"/>
              </a:tblGrid>
              <a:tr h="932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3, 1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2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2, 1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4143" name="Rectangle 15"/>
          <p:cNvSpPr>
            <a:spLocks noChangeArrowheads="1"/>
          </p:cNvSpPr>
          <p:nvPr/>
        </p:nvSpPr>
        <p:spPr bwMode="auto">
          <a:xfrm>
            <a:off x="0" y="4922520"/>
            <a:ext cx="10058400" cy="250444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2700" dirty="0">
                <a:solidFill>
                  <a:schemeClr val="tx1"/>
                </a:solidFill>
                <a:latin typeface="+mn-lt"/>
              </a:rPr>
              <a:t>If Column was trying to hurt Row, Column would play Left, so Row should play Down</a:t>
            </a:r>
          </a:p>
          <a:p>
            <a:pPr marL="382059" indent="-382059">
              <a:spcBef>
                <a:spcPct val="20000"/>
              </a:spcBef>
              <a:buFontTx/>
              <a:buChar char="•"/>
            </a:pPr>
            <a:r>
              <a:rPr lang="en-US" sz="2700" dirty="0">
                <a:solidFill>
                  <a:schemeClr val="tx1"/>
                </a:solidFill>
                <a:latin typeface="+mn-lt"/>
              </a:rPr>
              <a:t>In reality, Column will play Right (strictly dominant), so Row should play Up</a:t>
            </a:r>
          </a:p>
          <a:p>
            <a:pPr marL="382059" indent="-382059">
              <a:spcBef>
                <a:spcPct val="20000"/>
              </a:spcBef>
              <a:buFontTx/>
              <a:buChar char="•"/>
            </a:pPr>
            <a:r>
              <a:rPr lang="en-US" sz="2700" dirty="0">
                <a:solidFill>
                  <a:schemeClr val="tx1"/>
                </a:solidFill>
                <a:latin typeface="+mn-lt"/>
              </a:rPr>
              <a:t>Is there a better generalization of </a:t>
            </a:r>
            <a:r>
              <a:rPr lang="en-US" sz="2700" dirty="0" err="1">
                <a:solidFill>
                  <a:schemeClr val="tx1"/>
                </a:solidFill>
                <a:latin typeface="+mn-lt"/>
              </a:rPr>
              <a:t>minimax</a:t>
            </a:r>
            <a:r>
              <a:rPr lang="en-US" sz="2700" dirty="0">
                <a:solidFill>
                  <a:schemeClr val="tx1"/>
                </a:solidFill>
                <a:latin typeface="+mn-lt"/>
              </a:rPr>
              <a:t> strategies in zero-sum games to general-sum games?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4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7640" y="172720"/>
            <a:ext cx="7376160" cy="1122680"/>
          </a:xfrm>
        </p:spPr>
        <p:txBody>
          <a:bodyPr/>
          <a:lstStyle/>
          <a:p>
            <a:r>
              <a:rPr lang="en-US" sz="4500" dirty="0" smtClean="0">
                <a:solidFill>
                  <a:srgbClr val="008000"/>
                </a:solidFill>
              </a:rPr>
              <a:t>Nash equilibrium</a:t>
            </a:r>
            <a:r>
              <a:rPr lang="en-US" sz="4500" dirty="0" smtClean="0"/>
              <a:t> </a:t>
            </a:r>
            <a:r>
              <a:rPr lang="en-US" sz="3300" dirty="0" smtClean="0">
                <a:solidFill>
                  <a:schemeClr val="accent2"/>
                </a:solidFill>
              </a:rPr>
              <a:t>[Nash 1950]</a:t>
            </a:r>
            <a:endParaRPr lang="en-US" sz="2500" dirty="0" smtClean="0">
              <a:solidFill>
                <a:schemeClr val="accent2"/>
              </a:solidFill>
            </a:endParaRPr>
          </a:p>
        </p:txBody>
      </p:sp>
      <p:sp>
        <p:nvSpPr>
          <p:cNvPr id="101379" name="Rectangle 3"/>
          <p:cNvSpPr>
            <a:spLocks noGrp="1" noChangeArrowheads="1"/>
          </p:cNvSpPr>
          <p:nvPr>
            <p:ph type="body" sz="half" idx="1"/>
          </p:nvPr>
        </p:nvSpPr>
        <p:spPr>
          <a:xfrm>
            <a:off x="251460" y="2159000"/>
            <a:ext cx="9387840" cy="1036320"/>
          </a:xfrm>
        </p:spPr>
        <p:txBody>
          <a:bodyPr/>
          <a:lstStyle/>
          <a:p>
            <a:pPr>
              <a:lnSpc>
                <a:spcPct val="90000"/>
              </a:lnSpc>
            </a:pPr>
            <a:r>
              <a:rPr lang="en-US" sz="3200" dirty="0" smtClean="0"/>
              <a:t>A profile (= strategy for each player) so that no player wants to deviate</a:t>
            </a:r>
            <a:endParaRPr lang="en-US" sz="3200" dirty="0" smtClean="0">
              <a:cs typeface="Arial" charset="0"/>
            </a:endParaRPr>
          </a:p>
        </p:txBody>
      </p:sp>
      <p:pic>
        <p:nvPicPr>
          <p:cNvPr id="101380" name="Picture 4" descr="crowe"/>
          <p:cNvPicPr>
            <a:picLocks noChangeAspect="1" noChangeArrowheads="1"/>
          </p:cNvPicPr>
          <p:nvPr/>
        </p:nvPicPr>
        <p:blipFill>
          <a:blip r:embed="rId2" cstate="print"/>
          <a:srcRect/>
          <a:stretch>
            <a:fillRect/>
          </a:stretch>
        </p:blipFill>
        <p:spPr bwMode="auto">
          <a:xfrm>
            <a:off x="6957060" y="172720"/>
            <a:ext cx="1321912" cy="1986280"/>
          </a:xfrm>
          <a:prstGeom prst="rect">
            <a:avLst/>
          </a:prstGeom>
          <a:noFill/>
          <a:ln w="9525">
            <a:noFill/>
            <a:miter lim="800000"/>
            <a:headEnd/>
            <a:tailEnd/>
          </a:ln>
        </p:spPr>
      </p:pic>
      <p:pic>
        <p:nvPicPr>
          <p:cNvPr id="101381" name="Picture 5" descr="nash"/>
          <p:cNvPicPr>
            <a:picLocks noChangeAspect="1" noChangeArrowheads="1"/>
          </p:cNvPicPr>
          <p:nvPr/>
        </p:nvPicPr>
        <p:blipFill>
          <a:blip r:embed="rId3" cstate="print"/>
          <a:srcRect/>
          <a:stretch>
            <a:fillRect/>
          </a:stretch>
        </p:blipFill>
        <p:spPr bwMode="auto">
          <a:xfrm>
            <a:off x="8382000" y="172720"/>
            <a:ext cx="1634490" cy="1986280"/>
          </a:xfrm>
          <a:prstGeom prst="rect">
            <a:avLst/>
          </a:prstGeom>
          <a:noFill/>
          <a:ln w="9525">
            <a:noFill/>
            <a:miter lim="800000"/>
            <a:headEnd/>
            <a:tailEnd/>
          </a:ln>
        </p:spPr>
      </p:pic>
      <p:sp>
        <p:nvSpPr>
          <p:cNvPr id="101382" name="Line 6"/>
          <p:cNvSpPr>
            <a:spLocks noChangeShapeType="1"/>
          </p:cNvSpPr>
          <p:nvPr/>
        </p:nvSpPr>
        <p:spPr bwMode="auto">
          <a:xfrm>
            <a:off x="6873240" y="0"/>
            <a:ext cx="1424940" cy="2245360"/>
          </a:xfrm>
          <a:prstGeom prst="line">
            <a:avLst/>
          </a:prstGeom>
          <a:noFill/>
          <a:ln w="38100">
            <a:solidFill>
              <a:srgbClr val="FF0000"/>
            </a:solidFill>
            <a:round/>
            <a:headEnd/>
            <a:tailEnd/>
          </a:ln>
        </p:spPr>
        <p:txBody>
          <a:bodyPr lIns="91429" tIns="45715" rIns="91429" bIns="45715"/>
          <a:lstStyle/>
          <a:p>
            <a:endParaRPr lang="en-US"/>
          </a:p>
        </p:txBody>
      </p:sp>
      <p:sp>
        <p:nvSpPr>
          <p:cNvPr id="101383" name="Line 7"/>
          <p:cNvSpPr>
            <a:spLocks noChangeShapeType="1"/>
          </p:cNvSpPr>
          <p:nvPr/>
        </p:nvSpPr>
        <p:spPr bwMode="auto">
          <a:xfrm flipH="1">
            <a:off x="7040880" y="0"/>
            <a:ext cx="1257300" cy="2245360"/>
          </a:xfrm>
          <a:prstGeom prst="line">
            <a:avLst/>
          </a:prstGeom>
          <a:noFill/>
          <a:ln w="38100">
            <a:solidFill>
              <a:srgbClr val="FF0000"/>
            </a:solidFill>
            <a:round/>
            <a:headEnd/>
            <a:tailEnd/>
          </a:ln>
        </p:spPr>
        <p:txBody>
          <a:bodyPr lIns="91429" tIns="45715" rIns="91429" bIns="45715"/>
          <a:lstStyle/>
          <a:p>
            <a:endParaRPr lang="en-US"/>
          </a:p>
        </p:txBody>
      </p:sp>
      <p:graphicFrame>
        <p:nvGraphicFramePr>
          <p:cNvPr id="101384" name="Group 8"/>
          <p:cNvGraphicFramePr>
            <a:graphicFrameLocks noGrp="1"/>
          </p:cNvGraphicFramePr>
          <p:nvPr>
            <p:ph sz="half" idx="2"/>
          </p:nvPr>
        </p:nvGraphicFramePr>
        <p:xfrm>
          <a:off x="3431382" y="3952770"/>
          <a:ext cx="3556000" cy="2017960"/>
        </p:xfrm>
        <a:graphic>
          <a:graphicData uri="http://schemas.openxmlformats.org/drawingml/2006/table">
            <a:tbl>
              <a:tblPr/>
              <a:tblGrid>
                <a:gridCol w="1611313"/>
                <a:gridCol w="1944687"/>
              </a:tblGrid>
              <a:tr h="1008979">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8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979">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8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-5, -5</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395" name="Text Box 19"/>
          <p:cNvSpPr txBox="1">
            <a:spLocks noChangeArrowheads="1"/>
          </p:cNvSpPr>
          <p:nvPr/>
        </p:nvSpPr>
        <p:spPr bwMode="auto">
          <a:xfrm>
            <a:off x="2781777" y="4141682"/>
            <a:ext cx="595260"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rPr>
              <a:t>D</a:t>
            </a:r>
          </a:p>
        </p:txBody>
      </p:sp>
      <p:sp>
        <p:nvSpPr>
          <p:cNvPr id="101396" name="Text Box 20"/>
          <p:cNvSpPr txBox="1">
            <a:spLocks noChangeArrowheads="1"/>
          </p:cNvSpPr>
          <p:nvPr/>
        </p:nvSpPr>
        <p:spPr bwMode="auto">
          <a:xfrm>
            <a:off x="2780030" y="5178002"/>
            <a:ext cx="505492"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rPr>
              <a:t>S</a:t>
            </a:r>
          </a:p>
        </p:txBody>
      </p:sp>
      <p:sp>
        <p:nvSpPr>
          <p:cNvPr id="101397" name="Text Box 21"/>
          <p:cNvSpPr txBox="1">
            <a:spLocks noChangeArrowheads="1"/>
          </p:cNvSpPr>
          <p:nvPr/>
        </p:nvSpPr>
        <p:spPr bwMode="auto">
          <a:xfrm>
            <a:off x="4021614" y="3094567"/>
            <a:ext cx="595260"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rPr>
              <a:t>D</a:t>
            </a:r>
          </a:p>
        </p:txBody>
      </p:sp>
      <p:sp>
        <p:nvSpPr>
          <p:cNvPr id="101398" name="Text Box 22"/>
          <p:cNvSpPr txBox="1">
            <a:spLocks noChangeArrowheads="1"/>
          </p:cNvSpPr>
          <p:nvPr/>
        </p:nvSpPr>
        <p:spPr bwMode="auto">
          <a:xfrm>
            <a:off x="5752147" y="3094567"/>
            <a:ext cx="505492"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rPr>
              <a:t>S</a:t>
            </a:r>
          </a:p>
        </p:txBody>
      </p:sp>
      <p:sp>
        <p:nvSpPr>
          <p:cNvPr id="101399" name="Rectangle 23"/>
          <p:cNvSpPr>
            <a:spLocks noChangeArrowheads="1"/>
          </p:cNvSpPr>
          <p:nvPr/>
        </p:nvSpPr>
        <p:spPr bwMode="auto">
          <a:xfrm>
            <a:off x="251460" y="6390640"/>
            <a:ext cx="9387840" cy="1036320"/>
          </a:xfrm>
          <a:prstGeom prst="rect">
            <a:avLst/>
          </a:prstGeom>
          <a:noFill/>
          <a:ln w="9525">
            <a:noFill/>
            <a:miter lim="800000"/>
            <a:headEnd/>
            <a:tailEnd/>
          </a:ln>
        </p:spPr>
        <p:txBody>
          <a:bodyPr lIns="101870" tIns="50935" rIns="101870" bIns="50935"/>
          <a:lstStyle/>
          <a:p>
            <a:pPr marL="367909" indent="-367909">
              <a:lnSpc>
                <a:spcPct val="90000"/>
              </a:lnSpc>
              <a:spcBef>
                <a:spcPts val="906"/>
              </a:spcBef>
              <a:buClr>
                <a:srgbClr val="000000"/>
              </a:buClr>
              <a:buSzPct val="100000"/>
              <a:buFont typeface="Arial" charset="0"/>
              <a:buChar char="•"/>
            </a:pPr>
            <a:r>
              <a:rPr lang="en-US" sz="3200" dirty="0">
                <a:solidFill>
                  <a:srgbClr val="000000"/>
                </a:solidFill>
                <a:latin typeface="+mn-lt"/>
              </a:rPr>
              <a:t>This game has another Nash equilibrium in mixed strategies – both play D with 80%</a:t>
            </a:r>
            <a:endParaRPr lang="en-US" sz="3200" dirty="0">
              <a:solidFill>
                <a:srgbClr val="000000"/>
              </a:solidFill>
              <a:latin typeface="+mn-l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3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3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3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3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3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13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101383" grpId="0" animBg="1"/>
      <p:bldP spid="101395" grpId="0"/>
      <p:bldP spid="101396" grpId="0"/>
      <p:bldP spid="101397" grpId="0"/>
      <p:bldP spid="101398"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02920" y="-259080"/>
            <a:ext cx="9052560" cy="1295400"/>
          </a:xfrm>
        </p:spPr>
        <p:txBody>
          <a:bodyPr/>
          <a:lstStyle/>
          <a:p>
            <a:pPr eaLnBrk="1" hangingPunct="1"/>
            <a:r>
              <a:rPr lang="en-US" sz="4500" dirty="0" smtClean="0"/>
              <a:t>Nash equilibria of “chicken”…</a:t>
            </a:r>
            <a:endParaRPr lang="en-US" sz="4500" dirty="0" smtClean="0">
              <a:solidFill>
                <a:srgbClr val="CCECFF"/>
              </a:solidFill>
            </a:endParaRPr>
          </a:p>
        </p:txBody>
      </p:sp>
      <p:graphicFrame>
        <p:nvGraphicFramePr>
          <p:cNvPr id="307203" name="Group 3"/>
          <p:cNvGraphicFramePr>
            <a:graphicFrameLocks noGrp="1"/>
          </p:cNvGraphicFramePr>
          <p:nvPr>
            <p:ph sz="half" idx="2"/>
          </p:nvPr>
        </p:nvGraphicFramePr>
        <p:xfrm>
          <a:off x="3085624" y="1241425"/>
          <a:ext cx="3562350" cy="2087033"/>
        </p:xfrm>
        <a:graphic>
          <a:graphicData uri="http://schemas.openxmlformats.org/drawingml/2006/table">
            <a:tbl>
              <a:tblPr/>
              <a:tblGrid>
                <a:gridCol w="1613535"/>
                <a:gridCol w="1948815"/>
              </a:tblGrid>
              <a:tr h="1003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0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0" name="Text Box 14"/>
          <p:cNvSpPr txBox="1">
            <a:spLocks noChangeArrowheads="1"/>
          </p:cNvSpPr>
          <p:nvPr/>
        </p:nvSpPr>
        <p:spPr bwMode="auto">
          <a:xfrm>
            <a:off x="2430780" y="1424941"/>
            <a:ext cx="595284"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D</a:t>
            </a:r>
          </a:p>
        </p:txBody>
      </p:sp>
      <p:sp>
        <p:nvSpPr>
          <p:cNvPr id="29711" name="Text Box 15"/>
          <p:cNvSpPr txBox="1">
            <a:spLocks noChangeArrowheads="1"/>
          </p:cNvSpPr>
          <p:nvPr/>
        </p:nvSpPr>
        <p:spPr bwMode="auto">
          <a:xfrm>
            <a:off x="2460467" y="2461261"/>
            <a:ext cx="564827"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S</a:t>
            </a:r>
          </a:p>
        </p:txBody>
      </p:sp>
      <p:sp>
        <p:nvSpPr>
          <p:cNvPr id="29712" name="Text Box 16"/>
          <p:cNvSpPr txBox="1">
            <a:spLocks noChangeArrowheads="1"/>
          </p:cNvSpPr>
          <p:nvPr/>
        </p:nvSpPr>
        <p:spPr bwMode="auto">
          <a:xfrm>
            <a:off x="3688080" y="518161"/>
            <a:ext cx="595284"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D</a:t>
            </a:r>
          </a:p>
        </p:txBody>
      </p:sp>
      <p:sp>
        <p:nvSpPr>
          <p:cNvPr id="29713" name="Text Box 17"/>
          <p:cNvSpPr txBox="1">
            <a:spLocks noChangeArrowheads="1"/>
          </p:cNvSpPr>
          <p:nvPr/>
        </p:nvSpPr>
        <p:spPr bwMode="auto">
          <a:xfrm>
            <a:off x="5450047" y="518161"/>
            <a:ext cx="564827"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S</a:t>
            </a:r>
          </a:p>
        </p:txBody>
      </p:sp>
      <p:sp>
        <p:nvSpPr>
          <p:cNvPr id="307218" name="Rectangle 18"/>
          <p:cNvSpPr>
            <a:spLocks noChangeArrowheads="1"/>
          </p:cNvSpPr>
          <p:nvPr/>
        </p:nvSpPr>
        <p:spPr bwMode="auto">
          <a:xfrm>
            <a:off x="0" y="3368040"/>
            <a:ext cx="10058400" cy="250444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2200" dirty="0">
                <a:solidFill>
                  <a:schemeClr val="tx1"/>
                </a:solidFill>
                <a:latin typeface="+mn-lt"/>
              </a:rPr>
              <a:t>Is there a Nash equilibrium that uses mixed strategies?  Say, where player 1 uses a mixed strategy?</a:t>
            </a:r>
          </a:p>
          <a:p>
            <a:pPr marL="382059" indent="-382059">
              <a:spcBef>
                <a:spcPct val="20000"/>
              </a:spcBef>
              <a:buFontTx/>
              <a:buChar char="•"/>
            </a:pPr>
            <a:r>
              <a:rPr lang="en-US" sz="2200" dirty="0" smtClean="0">
                <a:solidFill>
                  <a:schemeClr val="tx1"/>
                </a:solidFill>
                <a:latin typeface="+mn-lt"/>
              </a:rPr>
              <a:t>If </a:t>
            </a:r>
            <a:r>
              <a:rPr lang="en-US" sz="2200" dirty="0">
                <a:solidFill>
                  <a:schemeClr val="tx1"/>
                </a:solidFill>
                <a:latin typeface="+mn-lt"/>
              </a:rPr>
              <a:t>a mixed strategy is a best response, then all of the pure strategies that it randomizes over must also be best responses</a:t>
            </a:r>
          </a:p>
          <a:p>
            <a:pPr marL="382059" indent="-382059">
              <a:spcBef>
                <a:spcPct val="20000"/>
              </a:spcBef>
              <a:buFontTx/>
              <a:buChar char="•"/>
            </a:pPr>
            <a:r>
              <a:rPr lang="en-US" sz="2200" dirty="0">
                <a:solidFill>
                  <a:schemeClr val="tx1"/>
                </a:solidFill>
                <a:latin typeface="+mn-lt"/>
              </a:rPr>
              <a:t>So we need to make player 1 </a:t>
            </a:r>
            <a:r>
              <a:rPr lang="en-US" sz="2200" dirty="0">
                <a:solidFill>
                  <a:srgbClr val="0000CC"/>
                </a:solidFill>
                <a:latin typeface="+mn-lt"/>
              </a:rPr>
              <a:t>indifferent</a:t>
            </a:r>
            <a:r>
              <a:rPr lang="en-US" sz="2200" dirty="0">
                <a:solidFill>
                  <a:schemeClr val="tx1"/>
                </a:solidFill>
                <a:latin typeface="+mn-lt"/>
              </a:rPr>
              <a:t> between D and S</a:t>
            </a:r>
          </a:p>
          <a:p>
            <a:pPr marL="382059" indent="-382059">
              <a:spcBef>
                <a:spcPct val="20000"/>
              </a:spcBef>
              <a:buFontTx/>
              <a:buChar char="•"/>
            </a:pPr>
            <a:r>
              <a:rPr lang="en-US" sz="2200" dirty="0">
                <a:solidFill>
                  <a:schemeClr val="tx1"/>
                </a:solidFill>
                <a:latin typeface="+mn-lt"/>
              </a:rPr>
              <a:t>Player 1’s utility for playing D = -</a:t>
            </a:r>
            <a:r>
              <a:rPr lang="en-US" sz="2200" dirty="0" err="1">
                <a:solidFill>
                  <a:schemeClr val="tx1"/>
                </a:solidFill>
                <a:latin typeface="+mn-lt"/>
              </a:rPr>
              <a:t>p</a:t>
            </a:r>
            <a:r>
              <a:rPr lang="en-US" sz="2200" baseline="30000" dirty="0" err="1">
                <a:solidFill>
                  <a:schemeClr val="tx1"/>
                </a:solidFill>
                <a:latin typeface="+mn-lt"/>
              </a:rPr>
              <a:t>c</a:t>
            </a:r>
            <a:r>
              <a:rPr lang="en-US" sz="2200" baseline="-25000" dirty="0" err="1">
                <a:solidFill>
                  <a:schemeClr val="tx1"/>
                </a:solidFill>
                <a:latin typeface="+mn-lt"/>
              </a:rPr>
              <a:t>S</a:t>
            </a:r>
            <a:endParaRPr lang="en-US" sz="2200" baseline="-25000" dirty="0">
              <a:solidFill>
                <a:schemeClr val="tx1"/>
              </a:solidFill>
              <a:latin typeface="+mn-lt"/>
            </a:endParaRPr>
          </a:p>
          <a:p>
            <a:pPr marL="382059" indent="-382059">
              <a:spcBef>
                <a:spcPct val="20000"/>
              </a:spcBef>
              <a:buFontTx/>
              <a:buChar char="•"/>
            </a:pPr>
            <a:r>
              <a:rPr lang="en-US" sz="2200" dirty="0">
                <a:solidFill>
                  <a:schemeClr val="tx1"/>
                </a:solidFill>
                <a:latin typeface="+mn-lt"/>
              </a:rPr>
              <a:t>Player 1’s utility for playing S = </a:t>
            </a:r>
            <a:r>
              <a:rPr lang="en-US" sz="2200" dirty="0" err="1">
                <a:solidFill>
                  <a:schemeClr val="tx1"/>
                </a:solidFill>
                <a:latin typeface="+mn-lt"/>
              </a:rPr>
              <a:t>p</a:t>
            </a:r>
            <a:r>
              <a:rPr lang="en-US" sz="2200" baseline="30000" dirty="0" err="1">
                <a:solidFill>
                  <a:schemeClr val="tx1"/>
                </a:solidFill>
                <a:latin typeface="+mn-lt"/>
              </a:rPr>
              <a:t>c</a:t>
            </a:r>
            <a:r>
              <a:rPr lang="en-US" sz="2200" baseline="-25000" dirty="0" err="1">
                <a:solidFill>
                  <a:schemeClr val="tx1"/>
                </a:solidFill>
                <a:latin typeface="+mn-lt"/>
              </a:rPr>
              <a:t>D</a:t>
            </a:r>
            <a:r>
              <a:rPr lang="en-US" sz="2200" baseline="-25000" dirty="0">
                <a:solidFill>
                  <a:schemeClr val="tx1"/>
                </a:solidFill>
                <a:latin typeface="+mn-lt"/>
              </a:rPr>
              <a:t> </a:t>
            </a:r>
            <a:r>
              <a:rPr lang="en-US" sz="2200" dirty="0">
                <a:solidFill>
                  <a:schemeClr val="tx1"/>
                </a:solidFill>
                <a:latin typeface="+mn-lt"/>
              </a:rPr>
              <a:t>- 5p</a:t>
            </a:r>
            <a:r>
              <a:rPr lang="en-US" sz="2200" baseline="30000" dirty="0">
                <a:solidFill>
                  <a:schemeClr val="tx1"/>
                </a:solidFill>
                <a:latin typeface="+mn-lt"/>
              </a:rPr>
              <a:t>c</a:t>
            </a:r>
            <a:r>
              <a:rPr lang="en-US" sz="2200" baseline="-25000" dirty="0">
                <a:solidFill>
                  <a:schemeClr val="tx1"/>
                </a:solidFill>
                <a:latin typeface="+mn-lt"/>
              </a:rPr>
              <a:t>S </a:t>
            </a:r>
            <a:r>
              <a:rPr lang="en-US" sz="2200" dirty="0">
                <a:solidFill>
                  <a:schemeClr val="tx1"/>
                </a:solidFill>
                <a:latin typeface="+mn-lt"/>
              </a:rPr>
              <a:t>= 1</a:t>
            </a:r>
            <a:r>
              <a:rPr lang="en-US" sz="2200" baseline="-25000" dirty="0">
                <a:solidFill>
                  <a:schemeClr val="tx1"/>
                </a:solidFill>
                <a:latin typeface="+mn-lt"/>
              </a:rPr>
              <a:t> </a:t>
            </a:r>
            <a:r>
              <a:rPr lang="en-US" sz="2200" dirty="0">
                <a:solidFill>
                  <a:schemeClr val="tx1"/>
                </a:solidFill>
                <a:latin typeface="+mn-lt"/>
              </a:rPr>
              <a:t>- 6p</a:t>
            </a:r>
            <a:r>
              <a:rPr lang="en-US" sz="2200" baseline="30000" dirty="0">
                <a:solidFill>
                  <a:schemeClr val="tx1"/>
                </a:solidFill>
                <a:latin typeface="+mn-lt"/>
              </a:rPr>
              <a:t>c</a:t>
            </a:r>
            <a:r>
              <a:rPr lang="en-US" sz="2200" baseline="-25000" dirty="0">
                <a:solidFill>
                  <a:schemeClr val="tx1"/>
                </a:solidFill>
                <a:latin typeface="+mn-lt"/>
              </a:rPr>
              <a:t>S</a:t>
            </a:r>
          </a:p>
          <a:p>
            <a:pPr marL="382059" indent="-382059">
              <a:spcBef>
                <a:spcPct val="20000"/>
              </a:spcBef>
              <a:buFontTx/>
              <a:buChar char="•"/>
            </a:pPr>
            <a:r>
              <a:rPr lang="en-US" sz="2200" dirty="0">
                <a:solidFill>
                  <a:schemeClr val="tx1"/>
                </a:solidFill>
                <a:latin typeface="+mn-lt"/>
              </a:rPr>
              <a:t>So we need -</a:t>
            </a:r>
            <a:r>
              <a:rPr lang="en-US" sz="2200" dirty="0" err="1">
                <a:solidFill>
                  <a:schemeClr val="tx1"/>
                </a:solidFill>
                <a:latin typeface="+mn-lt"/>
              </a:rPr>
              <a:t>p</a:t>
            </a:r>
            <a:r>
              <a:rPr lang="en-US" sz="2200" baseline="30000" dirty="0" err="1">
                <a:solidFill>
                  <a:schemeClr val="tx1"/>
                </a:solidFill>
                <a:latin typeface="+mn-lt"/>
              </a:rPr>
              <a:t>c</a:t>
            </a:r>
            <a:r>
              <a:rPr lang="en-US" sz="2200" baseline="-25000" dirty="0" err="1">
                <a:solidFill>
                  <a:schemeClr val="tx1"/>
                </a:solidFill>
                <a:latin typeface="+mn-lt"/>
              </a:rPr>
              <a:t>S</a:t>
            </a:r>
            <a:r>
              <a:rPr lang="en-US" sz="2200" baseline="-25000" dirty="0">
                <a:solidFill>
                  <a:schemeClr val="tx1"/>
                </a:solidFill>
                <a:latin typeface="+mn-lt"/>
              </a:rPr>
              <a:t> </a:t>
            </a:r>
            <a:r>
              <a:rPr lang="en-US" sz="2200" dirty="0">
                <a:solidFill>
                  <a:schemeClr val="tx1"/>
                </a:solidFill>
                <a:latin typeface="+mn-lt"/>
              </a:rPr>
              <a:t>= 1</a:t>
            </a:r>
            <a:r>
              <a:rPr lang="en-US" sz="2200" baseline="-25000" dirty="0">
                <a:solidFill>
                  <a:schemeClr val="tx1"/>
                </a:solidFill>
                <a:latin typeface="+mn-lt"/>
              </a:rPr>
              <a:t> </a:t>
            </a:r>
            <a:r>
              <a:rPr lang="en-US" sz="2200" dirty="0">
                <a:solidFill>
                  <a:schemeClr val="tx1"/>
                </a:solidFill>
                <a:latin typeface="+mn-lt"/>
              </a:rPr>
              <a:t>- 6p</a:t>
            </a:r>
            <a:r>
              <a:rPr lang="en-US" sz="2200" baseline="30000" dirty="0">
                <a:solidFill>
                  <a:schemeClr val="tx1"/>
                </a:solidFill>
                <a:latin typeface="+mn-lt"/>
              </a:rPr>
              <a:t>c</a:t>
            </a:r>
            <a:r>
              <a:rPr lang="en-US" sz="2200" baseline="-25000" dirty="0">
                <a:solidFill>
                  <a:schemeClr val="tx1"/>
                </a:solidFill>
                <a:latin typeface="+mn-lt"/>
              </a:rPr>
              <a:t>S </a:t>
            </a:r>
            <a:r>
              <a:rPr lang="en-US" sz="2200" dirty="0">
                <a:solidFill>
                  <a:schemeClr val="tx1"/>
                </a:solidFill>
                <a:latin typeface="+mn-lt"/>
              </a:rPr>
              <a:t>which means </a:t>
            </a:r>
            <a:r>
              <a:rPr lang="en-US" sz="2200" dirty="0" err="1">
                <a:solidFill>
                  <a:schemeClr val="tx1"/>
                </a:solidFill>
                <a:latin typeface="+mn-lt"/>
              </a:rPr>
              <a:t>p</a:t>
            </a:r>
            <a:r>
              <a:rPr lang="en-US" sz="2200" baseline="30000" dirty="0" err="1">
                <a:solidFill>
                  <a:schemeClr val="tx1"/>
                </a:solidFill>
                <a:latin typeface="+mn-lt"/>
              </a:rPr>
              <a:t>c</a:t>
            </a:r>
            <a:r>
              <a:rPr lang="en-US" sz="2200" baseline="-25000" dirty="0" err="1">
                <a:solidFill>
                  <a:schemeClr val="tx1"/>
                </a:solidFill>
                <a:latin typeface="+mn-lt"/>
              </a:rPr>
              <a:t>S</a:t>
            </a:r>
            <a:r>
              <a:rPr lang="en-US" sz="2200" baseline="-25000" dirty="0">
                <a:solidFill>
                  <a:schemeClr val="tx1"/>
                </a:solidFill>
                <a:latin typeface="+mn-lt"/>
              </a:rPr>
              <a:t> </a:t>
            </a:r>
            <a:r>
              <a:rPr lang="en-US" sz="2200" dirty="0">
                <a:solidFill>
                  <a:schemeClr val="tx1"/>
                </a:solidFill>
                <a:latin typeface="+mn-lt"/>
              </a:rPr>
              <a:t>= 1/5</a:t>
            </a:r>
          </a:p>
          <a:p>
            <a:pPr marL="382059" indent="-382059">
              <a:spcBef>
                <a:spcPct val="20000"/>
              </a:spcBef>
              <a:buFontTx/>
              <a:buChar char="•"/>
            </a:pPr>
            <a:r>
              <a:rPr lang="en-US" sz="2200" dirty="0">
                <a:solidFill>
                  <a:schemeClr val="tx1"/>
                </a:solidFill>
                <a:latin typeface="+mn-lt"/>
              </a:rPr>
              <a:t>Then, player 2 needs to be indifferent as well</a:t>
            </a:r>
          </a:p>
          <a:p>
            <a:pPr marL="382059" indent="-382059">
              <a:spcBef>
                <a:spcPct val="20000"/>
              </a:spcBef>
              <a:buFontTx/>
              <a:buChar char="•"/>
            </a:pPr>
            <a:r>
              <a:rPr lang="en-US" sz="2200" dirty="0">
                <a:solidFill>
                  <a:schemeClr val="tx1"/>
                </a:solidFill>
                <a:latin typeface="+mn-lt"/>
              </a:rPr>
              <a:t>Mixed-strategy Nash equilibrium: ((4/5 D, 1/5 S), (4/5 D, 1/5 S))</a:t>
            </a:r>
          </a:p>
          <a:p>
            <a:pPr marL="827795" lvl="1" indent="-318383">
              <a:spcBef>
                <a:spcPct val="20000"/>
              </a:spcBef>
              <a:buFontTx/>
              <a:buChar char="–"/>
            </a:pPr>
            <a:r>
              <a:rPr lang="en-US" dirty="0">
                <a:solidFill>
                  <a:schemeClr val="tx1"/>
                </a:solidFill>
                <a:latin typeface="+mn-lt"/>
              </a:rPr>
              <a:t>People may die!  Expected utility -1/5 for each player</a:t>
            </a:r>
            <a:endParaRPr lang="en-US" dirty="0">
              <a:solidFill>
                <a:schemeClr val="tx1"/>
              </a:solidFill>
              <a:latin typeface="+mn-lt"/>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2606" y="464185"/>
            <a:ext cx="6019324" cy="984145"/>
          </a:xfrm>
        </p:spPr>
        <p:txBody>
          <a:bodyPr/>
          <a:lstStyle/>
          <a:p>
            <a:r>
              <a:rPr lang="en-US" smtClean="0">
                <a:solidFill>
                  <a:schemeClr val="accent2"/>
                </a:solidFill>
              </a:rPr>
              <a:t>The presentation game</a:t>
            </a:r>
          </a:p>
        </p:txBody>
      </p:sp>
      <p:sp>
        <p:nvSpPr>
          <p:cNvPr id="13315" name="Text Box 3"/>
          <p:cNvSpPr txBox="1">
            <a:spLocks noChangeArrowheads="1"/>
          </p:cNvSpPr>
          <p:nvPr/>
        </p:nvSpPr>
        <p:spPr bwMode="auto">
          <a:xfrm>
            <a:off x="4572000" y="2042403"/>
            <a:ext cx="2514600" cy="472197"/>
          </a:xfrm>
          <a:prstGeom prst="rect">
            <a:avLst/>
          </a:prstGeom>
          <a:noFill/>
          <a:ln w="38100">
            <a:noFill/>
            <a:miter lim="800000"/>
            <a:headEnd/>
            <a:tailEnd/>
          </a:ln>
        </p:spPr>
        <p:txBody>
          <a:bodyPr wrap="square" lIns="101870" tIns="50935" rIns="101870" bIns="50935">
            <a:spAutoFit/>
          </a:bodyPr>
          <a:lstStyle/>
          <a:p>
            <a:pPr defTabSz="509412">
              <a:spcBef>
                <a:spcPct val="20000"/>
              </a:spcBef>
            </a:pPr>
            <a:r>
              <a:rPr lang="en-US" i="1" dirty="0">
                <a:solidFill>
                  <a:schemeClr val="tx1"/>
                </a:solidFill>
              </a:rPr>
              <a:t>Pay attention (A)</a:t>
            </a:r>
          </a:p>
        </p:txBody>
      </p:sp>
      <p:sp>
        <p:nvSpPr>
          <p:cNvPr id="13316" name="Text Box 4"/>
          <p:cNvSpPr txBox="1">
            <a:spLocks noChangeArrowheads="1"/>
          </p:cNvSpPr>
          <p:nvPr/>
        </p:nvSpPr>
        <p:spPr bwMode="auto">
          <a:xfrm>
            <a:off x="7238207" y="1827953"/>
            <a:ext cx="2336483" cy="841529"/>
          </a:xfrm>
          <a:prstGeom prst="rect">
            <a:avLst/>
          </a:prstGeom>
          <a:noFill/>
          <a:ln w="38100">
            <a:noFill/>
            <a:miter lim="800000"/>
            <a:headEnd/>
            <a:tailEnd/>
          </a:ln>
        </p:spPr>
        <p:txBody>
          <a:bodyPr lIns="101870" tIns="50935" rIns="101870" bIns="50935">
            <a:spAutoFit/>
          </a:bodyPr>
          <a:lstStyle/>
          <a:p>
            <a:pPr algn="ctr" defTabSz="509412">
              <a:spcBef>
                <a:spcPct val="20000"/>
              </a:spcBef>
            </a:pPr>
            <a:r>
              <a:rPr lang="en-US" i="1" dirty="0">
                <a:solidFill>
                  <a:schemeClr val="tx1"/>
                </a:solidFill>
              </a:rPr>
              <a:t>Do not pay attention (NA)</a:t>
            </a:r>
          </a:p>
        </p:txBody>
      </p:sp>
      <p:sp>
        <p:nvSpPr>
          <p:cNvPr id="13317" name="Text Box 5"/>
          <p:cNvSpPr txBox="1">
            <a:spLocks noChangeArrowheads="1"/>
          </p:cNvSpPr>
          <p:nvPr/>
        </p:nvSpPr>
        <p:spPr bwMode="auto">
          <a:xfrm>
            <a:off x="2133917" y="2819295"/>
            <a:ext cx="2418557" cy="841529"/>
          </a:xfrm>
          <a:prstGeom prst="rect">
            <a:avLst/>
          </a:prstGeom>
          <a:noFill/>
          <a:ln w="38100">
            <a:noFill/>
            <a:miter lim="800000"/>
            <a:headEnd/>
            <a:tailEnd/>
          </a:ln>
        </p:spPr>
        <p:txBody>
          <a:bodyPr lIns="101870" tIns="50935" rIns="101870" bIns="50935">
            <a:spAutoFit/>
          </a:bodyPr>
          <a:lstStyle/>
          <a:p>
            <a:pPr algn="r" defTabSz="509412">
              <a:spcBef>
                <a:spcPct val="20000"/>
              </a:spcBef>
            </a:pPr>
            <a:r>
              <a:rPr lang="en-US" i="1" dirty="0">
                <a:solidFill>
                  <a:schemeClr val="tx1"/>
                </a:solidFill>
              </a:rPr>
              <a:t>Put effort into presentation (E) </a:t>
            </a:r>
          </a:p>
        </p:txBody>
      </p:sp>
      <p:sp>
        <p:nvSpPr>
          <p:cNvPr id="13318" name="Text Box 6"/>
          <p:cNvSpPr txBox="1">
            <a:spLocks noChangeArrowheads="1"/>
          </p:cNvSpPr>
          <p:nvPr/>
        </p:nvSpPr>
        <p:spPr bwMode="auto">
          <a:xfrm>
            <a:off x="1219200" y="3886201"/>
            <a:ext cx="3352800" cy="841529"/>
          </a:xfrm>
          <a:prstGeom prst="rect">
            <a:avLst/>
          </a:prstGeom>
          <a:noFill/>
          <a:ln w="38100">
            <a:noFill/>
            <a:miter lim="800000"/>
            <a:headEnd/>
            <a:tailEnd/>
          </a:ln>
        </p:spPr>
        <p:txBody>
          <a:bodyPr lIns="101870" tIns="50935" rIns="101870" bIns="50935">
            <a:spAutoFit/>
          </a:bodyPr>
          <a:lstStyle/>
          <a:p>
            <a:pPr algn="r" defTabSz="509412">
              <a:spcBef>
                <a:spcPct val="20000"/>
              </a:spcBef>
            </a:pPr>
            <a:r>
              <a:rPr lang="en-US" i="1" dirty="0">
                <a:solidFill>
                  <a:schemeClr val="tx1"/>
                </a:solidFill>
              </a:rPr>
              <a:t>Do not put effort into presentation (NE)</a:t>
            </a:r>
          </a:p>
        </p:txBody>
      </p:sp>
      <p:graphicFrame>
        <p:nvGraphicFramePr>
          <p:cNvPr id="118805" name="Group 21"/>
          <p:cNvGraphicFramePr>
            <a:graphicFrameLocks noGrp="1"/>
          </p:cNvGraphicFramePr>
          <p:nvPr>
            <p:ph idx="1"/>
          </p:nvPr>
        </p:nvGraphicFramePr>
        <p:xfrm>
          <a:off x="4571683" y="2648373"/>
          <a:ext cx="5365750" cy="2259854"/>
        </p:xfrm>
        <a:graphic>
          <a:graphicData uri="http://schemas.openxmlformats.org/drawingml/2006/table">
            <a:tbl>
              <a:tblPr/>
              <a:tblGrid>
                <a:gridCol w="2459126"/>
                <a:gridCol w="2906624"/>
              </a:tblGrid>
              <a:tr h="1129927">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9927">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-7, -8</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8804" name="Rectangle 20"/>
          <p:cNvSpPr>
            <a:spLocks noChangeArrowheads="1"/>
          </p:cNvSpPr>
          <p:nvPr/>
        </p:nvSpPr>
        <p:spPr bwMode="auto">
          <a:xfrm>
            <a:off x="0" y="5106035"/>
            <a:ext cx="10058400" cy="2763520"/>
          </a:xfrm>
          <a:prstGeom prst="rect">
            <a:avLst/>
          </a:prstGeom>
          <a:noFill/>
          <a:ln w="9525">
            <a:noFill/>
            <a:miter lim="800000"/>
            <a:headEnd/>
            <a:tailEnd/>
          </a:ln>
        </p:spPr>
        <p:txBody>
          <a:bodyPr lIns="101870" tIns="50935" rIns="101870" bIns="50935"/>
          <a:lstStyle/>
          <a:p>
            <a:pPr marL="367909" indent="-367909">
              <a:lnSpc>
                <a:spcPct val="124000"/>
              </a:lnSpc>
              <a:spcBef>
                <a:spcPts val="906"/>
              </a:spcBef>
              <a:buClr>
                <a:srgbClr val="000000"/>
              </a:buClr>
              <a:buSzPct val="100000"/>
              <a:buFont typeface="Arial" charset="0"/>
              <a:buChar char="•"/>
            </a:pPr>
            <a:r>
              <a:rPr lang="en-US" sz="2800" dirty="0">
                <a:solidFill>
                  <a:srgbClr val="000000"/>
                </a:solidFill>
                <a:latin typeface="+mn-lt"/>
              </a:rPr>
              <a:t>Pure-strategy Nash equilibria: (E, A), (NE, NA)</a:t>
            </a:r>
          </a:p>
          <a:p>
            <a:pPr marL="367909" indent="-367909">
              <a:lnSpc>
                <a:spcPct val="124000"/>
              </a:lnSpc>
              <a:spcBef>
                <a:spcPts val="906"/>
              </a:spcBef>
              <a:buClr>
                <a:srgbClr val="000000"/>
              </a:buClr>
              <a:buSzPct val="100000"/>
              <a:buFont typeface="Arial" charset="0"/>
              <a:buChar char="•"/>
            </a:pPr>
            <a:r>
              <a:rPr lang="en-US" sz="2800" dirty="0">
                <a:solidFill>
                  <a:srgbClr val="000000"/>
                </a:solidFill>
                <a:latin typeface="+mn-lt"/>
              </a:rPr>
              <a:t>Mixed-strategy Nash equilibrium: </a:t>
            </a:r>
          </a:p>
          <a:p>
            <a:pPr marL="367909" indent="-367909">
              <a:lnSpc>
                <a:spcPct val="124000"/>
              </a:lnSpc>
              <a:spcBef>
                <a:spcPts val="906"/>
              </a:spcBef>
              <a:buClr>
                <a:schemeClr val="tx1"/>
              </a:buClr>
              <a:buSzPct val="100000"/>
            </a:pPr>
            <a:r>
              <a:rPr lang="en-US" sz="2800" dirty="0">
                <a:solidFill>
                  <a:srgbClr val="000000"/>
                </a:solidFill>
                <a:latin typeface="+mn-lt"/>
              </a:rPr>
              <a:t>    ((4/5 E, 1/5 NE), (1/10 A, 9/10 NA))</a:t>
            </a:r>
          </a:p>
          <a:p>
            <a:pPr marL="811876" lvl="1" indent="-316614">
              <a:lnSpc>
                <a:spcPct val="124000"/>
              </a:lnSpc>
              <a:spcBef>
                <a:spcPts val="780"/>
              </a:spcBef>
              <a:buClr>
                <a:srgbClr val="000000"/>
              </a:buClr>
              <a:buSzPct val="100000"/>
              <a:buFont typeface="Arial" charset="0"/>
              <a:buChar char="–"/>
            </a:pPr>
            <a:r>
              <a:rPr lang="en-US" dirty="0">
                <a:solidFill>
                  <a:srgbClr val="000000"/>
                </a:solidFill>
                <a:latin typeface="+mn-lt"/>
              </a:rPr>
              <a:t>Utility -7/10 for presenter, 0 for audience</a:t>
            </a:r>
          </a:p>
        </p:txBody>
      </p:sp>
      <p:pic>
        <p:nvPicPr>
          <p:cNvPr id="13331" name="Picture 10" descr="conitzer.jpg"/>
          <p:cNvPicPr>
            <a:picLocks noChangeAspect="1"/>
          </p:cNvPicPr>
          <p:nvPr/>
        </p:nvPicPr>
        <p:blipFill>
          <a:blip r:embed="rId2" cstate="print"/>
          <a:srcRect/>
          <a:stretch>
            <a:fillRect/>
          </a:stretch>
        </p:blipFill>
        <p:spPr bwMode="auto">
          <a:xfrm>
            <a:off x="304800" y="2894860"/>
            <a:ext cx="1142048" cy="1714605"/>
          </a:xfrm>
          <a:prstGeom prst="rect">
            <a:avLst/>
          </a:prstGeom>
          <a:noFill/>
          <a:ln w="9525">
            <a:noFill/>
            <a:miter lim="800000"/>
            <a:headEnd/>
            <a:tailEnd/>
          </a:ln>
        </p:spPr>
      </p:pic>
      <p:pic>
        <p:nvPicPr>
          <p:cNvPr id="13332" name="Picture 11" descr="ccib_11_10.jpg"/>
          <p:cNvPicPr>
            <a:picLocks noChangeAspect="1"/>
          </p:cNvPicPr>
          <p:nvPr/>
        </p:nvPicPr>
        <p:blipFill>
          <a:blip r:embed="rId3" cstate="print"/>
          <a:srcRect t="60762"/>
          <a:stretch>
            <a:fillRect/>
          </a:stretch>
        </p:blipFill>
        <p:spPr bwMode="auto">
          <a:xfrm>
            <a:off x="3885407" y="994940"/>
            <a:ext cx="6145053" cy="83301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8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8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1460" y="-86360"/>
            <a:ext cx="9471660" cy="949960"/>
          </a:xfrm>
        </p:spPr>
        <p:txBody>
          <a:bodyPr/>
          <a:lstStyle/>
          <a:p>
            <a:pPr eaLnBrk="1" hangingPunct="1"/>
            <a:r>
              <a:rPr lang="en-US" sz="4500" dirty="0" smtClean="0"/>
              <a:t>The “equilibrium selection problem”</a:t>
            </a:r>
          </a:p>
        </p:txBody>
      </p:sp>
      <p:sp>
        <p:nvSpPr>
          <p:cNvPr id="309251" name="Rectangle 3"/>
          <p:cNvSpPr>
            <a:spLocks noGrp="1" noChangeArrowheads="1"/>
          </p:cNvSpPr>
          <p:nvPr>
            <p:ph type="body" idx="1"/>
          </p:nvPr>
        </p:nvSpPr>
        <p:spPr>
          <a:xfrm>
            <a:off x="0" y="1036320"/>
            <a:ext cx="10058400" cy="6995160"/>
          </a:xfrm>
        </p:spPr>
        <p:txBody>
          <a:bodyPr/>
          <a:lstStyle/>
          <a:p>
            <a:pPr eaLnBrk="1" hangingPunct="1">
              <a:lnSpc>
                <a:spcPct val="80000"/>
              </a:lnSpc>
            </a:pPr>
            <a:r>
              <a:rPr lang="en-US" sz="3100" dirty="0" smtClean="0"/>
              <a:t>You are about to play a game </a:t>
            </a:r>
            <a:r>
              <a:rPr lang="en-US" sz="3100" dirty="0" smtClean="0">
                <a:solidFill>
                  <a:srgbClr val="0000CC"/>
                </a:solidFill>
              </a:rPr>
              <a:t>that you have never played before </a:t>
            </a:r>
            <a:r>
              <a:rPr lang="en-US" sz="3100" dirty="0" smtClean="0"/>
              <a:t>with a person </a:t>
            </a:r>
            <a:r>
              <a:rPr lang="en-US" sz="3100" dirty="0" smtClean="0">
                <a:solidFill>
                  <a:srgbClr val="0000CC"/>
                </a:solidFill>
              </a:rPr>
              <a:t>that you have never met</a:t>
            </a:r>
          </a:p>
          <a:p>
            <a:pPr eaLnBrk="1" hangingPunct="1">
              <a:lnSpc>
                <a:spcPct val="80000"/>
              </a:lnSpc>
            </a:pPr>
            <a:r>
              <a:rPr lang="en-US" sz="3100" dirty="0" smtClean="0"/>
              <a:t>According to which equilibrium should you play?</a:t>
            </a:r>
          </a:p>
          <a:p>
            <a:pPr eaLnBrk="1" hangingPunct="1">
              <a:lnSpc>
                <a:spcPct val="80000"/>
              </a:lnSpc>
            </a:pPr>
            <a:r>
              <a:rPr lang="en-US" sz="3100" dirty="0" smtClean="0"/>
              <a:t>Possible answers:</a:t>
            </a:r>
          </a:p>
          <a:p>
            <a:pPr lvl="1" eaLnBrk="1" hangingPunct="1">
              <a:lnSpc>
                <a:spcPct val="80000"/>
              </a:lnSpc>
            </a:pPr>
            <a:r>
              <a:rPr lang="en-US" sz="2700" dirty="0" smtClean="0"/>
              <a:t>Equilibrium that maximizes the sum of utilities (</a:t>
            </a:r>
            <a:r>
              <a:rPr lang="en-US" sz="2700" dirty="0" smtClean="0">
                <a:solidFill>
                  <a:srgbClr val="008000"/>
                </a:solidFill>
              </a:rPr>
              <a:t>social welfare</a:t>
            </a:r>
            <a:r>
              <a:rPr lang="en-US" sz="2700" dirty="0" smtClean="0"/>
              <a:t>)</a:t>
            </a:r>
          </a:p>
          <a:p>
            <a:pPr lvl="1" eaLnBrk="1" hangingPunct="1">
              <a:lnSpc>
                <a:spcPct val="80000"/>
              </a:lnSpc>
            </a:pPr>
            <a:r>
              <a:rPr lang="en-US" sz="2700" dirty="0" smtClean="0"/>
              <a:t>Or, at least not a Pareto-dominated equilibrium</a:t>
            </a:r>
          </a:p>
          <a:p>
            <a:pPr lvl="1" eaLnBrk="1" hangingPunct="1">
              <a:lnSpc>
                <a:spcPct val="80000"/>
              </a:lnSpc>
            </a:pPr>
            <a:r>
              <a:rPr lang="en-US" sz="2700" dirty="0" smtClean="0"/>
              <a:t>So-called </a:t>
            </a:r>
            <a:r>
              <a:rPr lang="en-US" sz="2700" dirty="0" smtClean="0">
                <a:solidFill>
                  <a:srgbClr val="008000"/>
                </a:solidFill>
              </a:rPr>
              <a:t>focal</a:t>
            </a:r>
            <a:r>
              <a:rPr lang="en-US" sz="2700" dirty="0" smtClean="0"/>
              <a:t> equilibria</a:t>
            </a:r>
          </a:p>
          <a:p>
            <a:pPr lvl="2" eaLnBrk="1" hangingPunct="1">
              <a:lnSpc>
                <a:spcPct val="80000"/>
              </a:lnSpc>
            </a:pPr>
            <a:r>
              <a:rPr lang="en-US" sz="2200" dirty="0" smtClean="0"/>
              <a:t>“Meet in Paris” game: </a:t>
            </a:r>
            <a:r>
              <a:rPr lang="en-US" sz="2200" i="1" dirty="0" smtClean="0"/>
              <a:t>You and a friend were supposed to meet in Paris at noon on Sunday, but you forgot to discuss where and you cannot communicate.  All you care about is meeting your friend.  Where will you go?</a:t>
            </a:r>
          </a:p>
          <a:p>
            <a:pPr lvl="1" eaLnBrk="1" hangingPunct="1">
              <a:lnSpc>
                <a:spcPct val="80000"/>
              </a:lnSpc>
            </a:pPr>
            <a:r>
              <a:rPr lang="en-US" sz="2700" dirty="0" smtClean="0"/>
              <a:t>Equilibrium that is the convergence point of some </a:t>
            </a:r>
            <a:r>
              <a:rPr lang="en-US" sz="2700" dirty="0" smtClean="0">
                <a:solidFill>
                  <a:srgbClr val="0000CC"/>
                </a:solidFill>
              </a:rPr>
              <a:t>learning process</a:t>
            </a:r>
          </a:p>
          <a:p>
            <a:pPr lvl="1" eaLnBrk="1" hangingPunct="1">
              <a:lnSpc>
                <a:spcPct val="80000"/>
              </a:lnSpc>
            </a:pPr>
            <a:r>
              <a:rPr lang="en-US" sz="2700" dirty="0" smtClean="0"/>
              <a:t>An equilibrium that is </a:t>
            </a:r>
            <a:r>
              <a:rPr lang="en-US" sz="2700" dirty="0" smtClean="0">
                <a:solidFill>
                  <a:srgbClr val="0000CC"/>
                </a:solidFill>
              </a:rPr>
              <a:t>easy to compute</a:t>
            </a:r>
          </a:p>
          <a:p>
            <a:pPr lvl="1" eaLnBrk="1" hangingPunct="1">
              <a:lnSpc>
                <a:spcPct val="80000"/>
              </a:lnSpc>
            </a:pPr>
            <a:r>
              <a:rPr lang="en-US" sz="2700" dirty="0" smtClean="0">
                <a:solidFill>
                  <a:schemeClr val="tx1"/>
                </a:solidFill>
              </a:rPr>
              <a:t>…</a:t>
            </a:r>
          </a:p>
          <a:p>
            <a:pPr eaLnBrk="1" hangingPunct="1">
              <a:lnSpc>
                <a:spcPct val="80000"/>
              </a:lnSpc>
            </a:pPr>
            <a:r>
              <a:rPr lang="en-US" sz="3100" b="1" dirty="0" smtClean="0">
                <a:solidFill>
                  <a:srgbClr val="0000CC"/>
                </a:solidFill>
              </a:rPr>
              <a:t>Equilibrium selection is a difficult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2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92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92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92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92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ristos.jpg"/>
          <p:cNvPicPr>
            <a:picLocks noChangeAspect="1"/>
          </p:cNvPicPr>
          <p:nvPr/>
        </p:nvPicPr>
        <p:blipFill>
          <a:blip r:embed="rId2" cstate="print"/>
          <a:stretch>
            <a:fillRect/>
          </a:stretch>
        </p:blipFill>
        <p:spPr>
          <a:xfrm>
            <a:off x="311477" y="840560"/>
            <a:ext cx="2507923" cy="2512240"/>
          </a:xfrm>
          <a:prstGeom prst="rect">
            <a:avLst/>
          </a:prstGeom>
        </p:spPr>
      </p:pic>
      <p:sp>
        <p:nvSpPr>
          <p:cNvPr id="102402" name="Rectangle 2"/>
          <p:cNvSpPr>
            <a:spLocks noGrp="1" noChangeArrowheads="1"/>
          </p:cNvSpPr>
          <p:nvPr>
            <p:ph type="title"/>
          </p:nvPr>
        </p:nvSpPr>
        <p:spPr>
          <a:xfrm>
            <a:off x="274637" y="-228600"/>
            <a:ext cx="9555163" cy="1295400"/>
          </a:xfrm>
        </p:spPr>
        <p:txBody>
          <a:bodyPr/>
          <a:lstStyle/>
          <a:p>
            <a:r>
              <a:rPr lang="en-US" sz="4500" dirty="0" smtClean="0">
                <a:solidFill>
                  <a:srgbClr val="0000CC"/>
                </a:solidFill>
              </a:rPr>
              <a:t>Computing a single Nash equilibrium</a:t>
            </a:r>
          </a:p>
        </p:txBody>
      </p:sp>
      <p:sp>
        <p:nvSpPr>
          <p:cNvPr id="102403" name="Rectangle 3"/>
          <p:cNvSpPr>
            <a:spLocks noChangeArrowheads="1"/>
          </p:cNvSpPr>
          <p:nvPr/>
        </p:nvSpPr>
        <p:spPr bwMode="auto">
          <a:xfrm>
            <a:off x="0" y="4556125"/>
            <a:ext cx="10058400" cy="777875"/>
          </a:xfrm>
          <a:prstGeom prst="rect">
            <a:avLst/>
          </a:prstGeom>
          <a:noFill/>
          <a:ln w="9525">
            <a:noFill/>
            <a:miter lim="800000"/>
            <a:headEnd/>
            <a:tailEnd/>
          </a:ln>
          <a:effectLst/>
        </p:spPr>
        <p:txBody>
          <a:bodyPr lIns="101870" tIns="50935" rIns="101870" bIns="50935"/>
          <a:lstStyle/>
          <a:p>
            <a:pPr marL="368300" lvl="1" indent="-368300">
              <a:lnSpc>
                <a:spcPct val="124000"/>
              </a:lnSpc>
              <a:spcBef>
                <a:spcPts val="900"/>
              </a:spcBef>
              <a:buClr>
                <a:srgbClr val="000000"/>
              </a:buClr>
              <a:buSzPct val="100000"/>
              <a:buFont typeface="Arial" charset="0"/>
              <a:buChar char="•"/>
            </a:pPr>
            <a:r>
              <a:rPr lang="en-US" sz="2800" dirty="0" smtClean="0">
                <a:solidFill>
                  <a:srgbClr val="800000"/>
                </a:solidFill>
                <a:latin typeface="Arial" charset="0"/>
              </a:rPr>
              <a:t>PPAD-complete</a:t>
            </a:r>
            <a:r>
              <a:rPr lang="en-US" sz="2800" dirty="0" smtClean="0">
                <a:solidFill>
                  <a:srgbClr val="000000"/>
                </a:solidFill>
                <a:latin typeface="Arial" charset="0"/>
              </a:rPr>
              <a:t> to compute one Nash equilibrium in a two-player game </a:t>
            </a:r>
            <a:r>
              <a:rPr lang="en-US" sz="2800" dirty="0" smtClean="0">
                <a:solidFill>
                  <a:schemeClr val="accent2"/>
                </a:solidFill>
                <a:latin typeface="Arial" charset="0"/>
              </a:rPr>
              <a:t>[</a:t>
            </a:r>
            <a:r>
              <a:rPr lang="en-US" sz="2800" dirty="0" err="1" smtClean="0">
                <a:solidFill>
                  <a:schemeClr val="accent2"/>
                </a:solidFill>
                <a:latin typeface="Arial" charset="0"/>
              </a:rPr>
              <a:t>Daskalakis</a:t>
            </a:r>
            <a:r>
              <a:rPr lang="en-US" sz="2800" dirty="0" smtClean="0">
                <a:solidFill>
                  <a:schemeClr val="accent2"/>
                </a:solidFill>
                <a:latin typeface="Arial" charset="0"/>
              </a:rPr>
              <a:t>, Goldberg, Papadimitriou STOC’06 / SIAM J. Comp. ‘09; Chen &amp; Deng FOCS’06 / Chen, Deng, </a:t>
            </a:r>
            <a:r>
              <a:rPr lang="en-US" sz="2800" dirty="0" err="1" smtClean="0">
                <a:solidFill>
                  <a:schemeClr val="accent2"/>
                </a:solidFill>
                <a:latin typeface="Arial" charset="0"/>
              </a:rPr>
              <a:t>Teng</a:t>
            </a:r>
            <a:r>
              <a:rPr lang="en-US" sz="2800" dirty="0" smtClean="0">
                <a:solidFill>
                  <a:schemeClr val="accent2"/>
                </a:solidFill>
                <a:latin typeface="Arial" charset="0"/>
              </a:rPr>
              <a:t> JACM’09] </a:t>
            </a:r>
          </a:p>
          <a:p>
            <a:pPr marL="368300" lvl="1" indent="-368300">
              <a:lnSpc>
                <a:spcPct val="124000"/>
              </a:lnSpc>
              <a:spcBef>
                <a:spcPts val="900"/>
              </a:spcBef>
              <a:buClr>
                <a:srgbClr val="000000"/>
              </a:buClr>
              <a:buSzPct val="100000"/>
              <a:buFont typeface="Arial" charset="0"/>
              <a:buChar char="•"/>
            </a:pPr>
            <a:r>
              <a:rPr lang="en-US" sz="2800" dirty="0" smtClean="0">
                <a:solidFill>
                  <a:srgbClr val="000000"/>
                </a:solidFill>
                <a:latin typeface="Arial" charset="0"/>
              </a:rPr>
              <a:t>Is one Nash equilibrium all we need to know?</a:t>
            </a:r>
            <a:endParaRPr lang="en-US" sz="2800" dirty="0" smtClean="0">
              <a:solidFill>
                <a:schemeClr val="tx1"/>
              </a:solidFill>
              <a:latin typeface="Arial" charset="0"/>
            </a:endParaRPr>
          </a:p>
        </p:txBody>
      </p:sp>
      <p:sp>
        <p:nvSpPr>
          <p:cNvPr id="5" name="AutoShape 5"/>
          <p:cNvSpPr>
            <a:spLocks noChangeArrowheads="1"/>
          </p:cNvSpPr>
          <p:nvPr/>
        </p:nvSpPr>
        <p:spPr bwMode="auto">
          <a:xfrm>
            <a:off x="2819400" y="838200"/>
            <a:ext cx="7467600" cy="1905000"/>
          </a:xfrm>
          <a:prstGeom prst="wedgeEllipseCallout">
            <a:avLst>
              <a:gd name="adj1" fmla="val -58811"/>
              <a:gd name="adj2" fmla="val 24957"/>
            </a:avLst>
          </a:prstGeom>
          <a:solidFill>
            <a:srgbClr val="006600"/>
          </a:solidFill>
          <a:ln w="9525">
            <a:noFill/>
            <a:miter lim="800000"/>
            <a:headEnd/>
            <a:tailEnd/>
          </a:ln>
          <a:effectLst/>
        </p:spPr>
        <p:txBody>
          <a:bodyPr/>
          <a:lstStyle/>
          <a:p>
            <a:pPr algn="ctr" eaLnBrk="0" hangingPunct="0"/>
            <a:endParaRPr lang="en-US" sz="2400" dirty="0">
              <a:solidFill>
                <a:schemeClr val="bg1"/>
              </a:solidFill>
              <a:latin typeface="Times New Roman" pitchFamily="18" charset="0"/>
            </a:endParaRPr>
          </a:p>
        </p:txBody>
      </p:sp>
      <p:sp>
        <p:nvSpPr>
          <p:cNvPr id="6" name="TextBox 5"/>
          <p:cNvSpPr txBox="1"/>
          <p:nvPr/>
        </p:nvSpPr>
        <p:spPr>
          <a:xfrm>
            <a:off x="3352800" y="1066800"/>
            <a:ext cx="6248400" cy="1569660"/>
          </a:xfrm>
          <a:prstGeom prst="rect">
            <a:avLst/>
          </a:prstGeom>
          <a:noFill/>
        </p:spPr>
        <p:txBody>
          <a:bodyPr wrap="square" rtlCol="0">
            <a:spAutoFit/>
          </a:bodyPr>
          <a:lstStyle/>
          <a:p>
            <a:pPr algn="ctr"/>
            <a:r>
              <a:rPr lang="en-US" i="1" dirty="0" smtClean="0">
                <a:latin typeface="Arial" charset="0"/>
              </a:rPr>
              <a:t>“</a:t>
            </a:r>
            <a:r>
              <a:rPr lang="en-US" dirty="0" smtClean="0">
                <a:latin typeface="Arial" charset="0"/>
              </a:rPr>
              <a:t>Together with factoring,</a:t>
            </a:r>
            <a:r>
              <a:rPr lang="en-US" i="1" dirty="0" smtClean="0">
                <a:latin typeface="Arial" charset="0"/>
              </a:rPr>
              <a:t> the complexity of finding a Nash equilibrium is in my opinion the most important concrete open question on the boundary of P today.”</a:t>
            </a:r>
            <a:endParaRPr lang="en-US" dirty="0"/>
          </a:p>
        </p:txBody>
      </p:sp>
      <p:sp>
        <p:nvSpPr>
          <p:cNvPr id="7" name="TextBox 6"/>
          <p:cNvSpPr txBox="1"/>
          <p:nvPr/>
        </p:nvSpPr>
        <p:spPr>
          <a:xfrm>
            <a:off x="-228600" y="3276600"/>
            <a:ext cx="4038600" cy="954107"/>
          </a:xfrm>
          <a:prstGeom prst="rect">
            <a:avLst/>
          </a:prstGeom>
          <a:noFill/>
        </p:spPr>
        <p:txBody>
          <a:bodyPr wrap="square" rtlCol="0">
            <a:spAutoFit/>
          </a:bodyPr>
          <a:lstStyle/>
          <a:p>
            <a:pPr algn="ctr"/>
            <a:r>
              <a:rPr lang="en-US" sz="2800" i="1" dirty="0" smtClean="0">
                <a:solidFill>
                  <a:srgbClr val="000000"/>
                </a:solidFill>
                <a:cs typeface="Times New Roman" pitchFamily="18" charset="0"/>
              </a:rPr>
              <a:t>Christos Papadimitriou, </a:t>
            </a:r>
            <a:r>
              <a:rPr lang="en-US" sz="2800" i="1" dirty="0" smtClean="0">
                <a:solidFill>
                  <a:srgbClr val="0000CC"/>
                </a:solidFill>
                <a:cs typeface="Times New Roman" pitchFamily="18" charset="0"/>
              </a:rPr>
              <a:t>STOC’01</a:t>
            </a:r>
            <a:endParaRPr lang="en-US" sz="2800" dirty="0">
              <a:solidFill>
                <a:srgbClr val="0000CC"/>
              </a:solidFill>
              <a:cs typeface="Times New Roman" pitchFamily="18" charset="0"/>
            </a:endParaRPr>
          </a:p>
        </p:txBody>
      </p:sp>
      <p:cxnSp>
        <p:nvCxnSpPr>
          <p:cNvPr id="9" name="Straight Connector 8"/>
          <p:cNvCxnSpPr/>
          <p:nvPr/>
        </p:nvCxnSpPr>
        <p:spPr bwMode="auto">
          <a:xfrm rot="10800000">
            <a:off x="3048000" y="3657600"/>
            <a:ext cx="3886200" cy="1524000"/>
          </a:xfrm>
          <a:prstGeom prst="line">
            <a:avLst/>
          </a:prstGeom>
          <a:solidFill>
            <a:srgbClr val="00B8FF"/>
          </a:solidFill>
          <a:ln w="25400" cap="flat" cmpd="sng" algn="ctr">
            <a:solidFill>
              <a:schemeClr val="tx1"/>
            </a:solidFill>
            <a:prstDash val="dash"/>
            <a:round/>
            <a:headEnd type="none" w="med" len="med"/>
            <a:tailEnd type="none" w="med" len="med"/>
          </a:ln>
          <a:effectLst/>
        </p:spPr>
      </p:cxnSp>
      <p:cxnSp>
        <p:nvCxnSpPr>
          <p:cNvPr id="10" name="Straight Connector 9"/>
          <p:cNvCxnSpPr/>
          <p:nvPr/>
        </p:nvCxnSpPr>
        <p:spPr bwMode="auto">
          <a:xfrm rot="5400000" flipH="1" flipV="1">
            <a:off x="419100" y="4152900"/>
            <a:ext cx="914400" cy="76200"/>
          </a:xfrm>
          <a:prstGeom prst="line">
            <a:avLst/>
          </a:prstGeom>
          <a:solidFill>
            <a:srgbClr val="00B8FF"/>
          </a:solidFill>
          <a:ln w="25400" cap="flat" cmpd="sng" algn="ctr">
            <a:solidFill>
              <a:schemeClr val="tx1"/>
            </a:solidFill>
            <a:prstDash val="dash"/>
            <a:round/>
            <a:headEnd type="none" w="med" len="med"/>
            <a:tailEnd type="none" w="med" len="med"/>
          </a:ln>
          <a:effectLst/>
        </p:spPr>
      </p:cxnSp>
      <p:sp>
        <p:nvSpPr>
          <p:cNvPr id="13" name="TextBox 12"/>
          <p:cNvSpPr txBox="1"/>
          <p:nvPr/>
        </p:nvSpPr>
        <p:spPr>
          <a:xfrm>
            <a:off x="0" y="4038600"/>
            <a:ext cx="800219" cy="461665"/>
          </a:xfrm>
          <a:prstGeom prst="rect">
            <a:avLst/>
          </a:prstGeom>
          <a:noFill/>
        </p:spPr>
        <p:txBody>
          <a:bodyPr wrap="none" rtlCol="0">
            <a:spAutoFit/>
          </a:bodyPr>
          <a:lstStyle/>
          <a:p>
            <a:r>
              <a:rPr lang="en-US" dirty="0" smtClean="0">
                <a:solidFill>
                  <a:srgbClr val="0000FF"/>
                </a:solidFill>
              </a:rPr>
              <a:t>[’91]</a:t>
            </a:r>
            <a:endParaRPr lang="en-US"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304800" y="384175"/>
            <a:ext cx="9448800" cy="717550"/>
          </a:xfrm>
        </p:spPr>
        <p:txBody>
          <a:bodyPr/>
          <a:lstStyle/>
          <a:p>
            <a:r>
              <a:rPr lang="en-US" sz="4500" dirty="0"/>
              <a:t>A useful reduction (SAT </a:t>
            </a:r>
            <a:r>
              <a:rPr lang="en-US" sz="4500" dirty="0" smtClean="0"/>
              <a:t>→ </a:t>
            </a:r>
            <a:r>
              <a:rPr lang="en-US" sz="4500" dirty="0"/>
              <a:t>game)     </a:t>
            </a:r>
            <a:r>
              <a:rPr lang="en-US" sz="2100" dirty="0">
                <a:solidFill>
                  <a:schemeClr val="accent2"/>
                </a:solidFill>
              </a:rPr>
              <a:t>[C. &amp; </a:t>
            </a:r>
            <a:r>
              <a:rPr lang="en-US" sz="2100" dirty="0" err="1">
                <a:solidFill>
                  <a:schemeClr val="accent2"/>
                </a:solidFill>
              </a:rPr>
              <a:t>Sandholm</a:t>
            </a:r>
            <a:r>
              <a:rPr lang="en-US" sz="2100" dirty="0">
                <a:solidFill>
                  <a:schemeClr val="accent2"/>
                </a:solidFill>
              </a:rPr>
              <a:t> </a:t>
            </a:r>
            <a:r>
              <a:rPr lang="en-US" sz="2100" dirty="0" smtClean="0">
                <a:solidFill>
                  <a:schemeClr val="accent2"/>
                </a:solidFill>
              </a:rPr>
              <a:t>IJCAI’03, Games </a:t>
            </a:r>
            <a:r>
              <a:rPr lang="en-US" sz="2100" dirty="0">
                <a:solidFill>
                  <a:schemeClr val="accent2"/>
                </a:solidFill>
              </a:rPr>
              <a:t>and Economic Behavior </a:t>
            </a:r>
            <a:r>
              <a:rPr lang="en-US" sz="2100" dirty="0" smtClean="0">
                <a:solidFill>
                  <a:schemeClr val="accent2"/>
                </a:solidFill>
              </a:rPr>
              <a:t>‘08</a:t>
            </a:r>
            <a:r>
              <a:rPr lang="en-US" sz="2100" dirty="0">
                <a:solidFill>
                  <a:schemeClr val="accent2"/>
                </a:solidFill>
              </a:rPr>
              <a:t>]</a:t>
            </a:r>
            <a:br>
              <a:rPr lang="en-US" sz="2100" dirty="0">
                <a:solidFill>
                  <a:schemeClr val="accent2"/>
                </a:solidFill>
              </a:rPr>
            </a:br>
            <a:r>
              <a:rPr lang="en-US" sz="1800" dirty="0">
                <a:solidFill>
                  <a:schemeClr val="accent2"/>
                </a:solidFill>
              </a:rPr>
              <a:t>(Earlier reduction with weaker </a:t>
            </a:r>
            <a:r>
              <a:rPr lang="en-US" sz="1800" dirty="0" smtClean="0">
                <a:solidFill>
                  <a:schemeClr val="accent2"/>
                </a:solidFill>
              </a:rPr>
              <a:t>implications: </a:t>
            </a:r>
            <a:r>
              <a:rPr lang="en-US" sz="1800" dirty="0" err="1" smtClean="0">
                <a:solidFill>
                  <a:schemeClr val="accent2"/>
                </a:solidFill>
              </a:rPr>
              <a:t>Gilboa</a:t>
            </a:r>
            <a:r>
              <a:rPr lang="en-US" sz="1800" dirty="0" smtClean="0">
                <a:solidFill>
                  <a:schemeClr val="accent2"/>
                </a:solidFill>
              </a:rPr>
              <a:t> </a:t>
            </a:r>
            <a:r>
              <a:rPr lang="en-US" sz="1800" dirty="0">
                <a:solidFill>
                  <a:schemeClr val="accent2"/>
                </a:solidFill>
              </a:rPr>
              <a:t>&amp; </a:t>
            </a:r>
            <a:r>
              <a:rPr lang="en-US" sz="1800" dirty="0" err="1">
                <a:solidFill>
                  <a:schemeClr val="accent2"/>
                </a:solidFill>
              </a:rPr>
              <a:t>Zemel</a:t>
            </a:r>
            <a:r>
              <a:rPr lang="en-US" sz="1800" dirty="0">
                <a:solidFill>
                  <a:schemeClr val="accent2"/>
                </a:solidFill>
              </a:rPr>
              <a:t> GEB </a:t>
            </a:r>
            <a:r>
              <a:rPr lang="en-US" sz="1800" dirty="0" smtClean="0">
                <a:solidFill>
                  <a:schemeClr val="accent2"/>
                </a:solidFill>
              </a:rPr>
              <a:t>‘89</a:t>
            </a:r>
            <a:r>
              <a:rPr lang="en-US" sz="1800" dirty="0">
                <a:solidFill>
                  <a:schemeClr val="accent2"/>
                </a:solidFill>
              </a:rPr>
              <a:t>)</a:t>
            </a:r>
            <a:endParaRPr lang="en-US" sz="2000" dirty="0">
              <a:solidFill>
                <a:schemeClr val="accent2"/>
              </a:solidFill>
            </a:endParaRPr>
          </a:p>
        </p:txBody>
      </p:sp>
      <p:sp>
        <p:nvSpPr>
          <p:cNvPr id="307203" name="Rectangle 3"/>
          <p:cNvSpPr>
            <a:spLocks noChangeArrowheads="1"/>
          </p:cNvSpPr>
          <p:nvPr/>
        </p:nvSpPr>
        <p:spPr bwMode="auto">
          <a:xfrm>
            <a:off x="2032000" y="1841500"/>
            <a:ext cx="1736725" cy="301625"/>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04" name="Rectangle 4"/>
          <p:cNvSpPr>
            <a:spLocks noChangeArrowheads="1"/>
          </p:cNvSpPr>
          <p:nvPr/>
        </p:nvSpPr>
        <p:spPr bwMode="auto">
          <a:xfrm>
            <a:off x="2032000" y="2124075"/>
            <a:ext cx="1736725" cy="300038"/>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05" name="Rectangle 5"/>
          <p:cNvSpPr>
            <a:spLocks noChangeArrowheads="1"/>
          </p:cNvSpPr>
          <p:nvPr/>
        </p:nvSpPr>
        <p:spPr bwMode="auto">
          <a:xfrm>
            <a:off x="3330575" y="2586038"/>
            <a:ext cx="457200" cy="301625"/>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06" name="Rectangle 6"/>
          <p:cNvSpPr>
            <a:spLocks noChangeArrowheads="1"/>
          </p:cNvSpPr>
          <p:nvPr/>
        </p:nvSpPr>
        <p:spPr bwMode="auto">
          <a:xfrm>
            <a:off x="4173538" y="2586038"/>
            <a:ext cx="457200" cy="301625"/>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07" name="Rectangle 7"/>
          <p:cNvSpPr>
            <a:spLocks noChangeArrowheads="1"/>
          </p:cNvSpPr>
          <p:nvPr/>
        </p:nvSpPr>
        <p:spPr bwMode="auto">
          <a:xfrm>
            <a:off x="5051425" y="2586038"/>
            <a:ext cx="450850" cy="301625"/>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08" name="Rectangle 8"/>
          <p:cNvSpPr>
            <a:spLocks noChangeArrowheads="1"/>
          </p:cNvSpPr>
          <p:nvPr/>
        </p:nvSpPr>
        <p:spPr bwMode="auto">
          <a:xfrm>
            <a:off x="5894388" y="2586038"/>
            <a:ext cx="436562" cy="301625"/>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09" name="Rectangle 9"/>
          <p:cNvSpPr>
            <a:spLocks noChangeArrowheads="1"/>
          </p:cNvSpPr>
          <p:nvPr/>
        </p:nvSpPr>
        <p:spPr bwMode="auto">
          <a:xfrm>
            <a:off x="8996363" y="2568575"/>
            <a:ext cx="779462" cy="300038"/>
          </a:xfrm>
          <a:prstGeom prst="rect">
            <a:avLst/>
          </a:prstGeom>
          <a:solidFill>
            <a:srgbClr val="FF0000"/>
          </a:solidFill>
          <a:ln w="9525">
            <a:noFill/>
            <a:miter lim="800000"/>
            <a:headEnd/>
            <a:tailEnd/>
          </a:ln>
        </p:spPr>
        <p:txBody>
          <a:bodyPr/>
          <a:lstStyle/>
          <a:p>
            <a:endParaRPr lang="en-US">
              <a:solidFill>
                <a:schemeClr val="tx1"/>
              </a:solidFill>
            </a:endParaRPr>
          </a:p>
        </p:txBody>
      </p:sp>
      <p:sp>
        <p:nvSpPr>
          <p:cNvPr id="307210" name="Rectangle 10"/>
          <p:cNvSpPr>
            <a:spLocks noChangeArrowheads="1"/>
          </p:cNvSpPr>
          <p:nvPr/>
        </p:nvSpPr>
        <p:spPr bwMode="auto">
          <a:xfrm>
            <a:off x="3330575" y="3563938"/>
            <a:ext cx="442913" cy="300037"/>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1" name="Rectangle 11"/>
          <p:cNvSpPr>
            <a:spLocks noChangeArrowheads="1"/>
          </p:cNvSpPr>
          <p:nvPr/>
        </p:nvSpPr>
        <p:spPr bwMode="auto">
          <a:xfrm>
            <a:off x="5051425" y="3563938"/>
            <a:ext cx="417513" cy="300037"/>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2" name="Rectangle 12"/>
          <p:cNvSpPr>
            <a:spLocks noChangeArrowheads="1"/>
          </p:cNvSpPr>
          <p:nvPr/>
        </p:nvSpPr>
        <p:spPr bwMode="auto">
          <a:xfrm>
            <a:off x="4191000" y="3848100"/>
            <a:ext cx="407988" cy="300038"/>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13" name="Rectangle 13"/>
          <p:cNvSpPr>
            <a:spLocks noChangeArrowheads="1"/>
          </p:cNvSpPr>
          <p:nvPr/>
        </p:nvSpPr>
        <p:spPr bwMode="auto">
          <a:xfrm>
            <a:off x="5911850" y="3830638"/>
            <a:ext cx="403225" cy="300037"/>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14" name="Rectangle 14"/>
          <p:cNvSpPr>
            <a:spLocks noChangeArrowheads="1"/>
          </p:cNvSpPr>
          <p:nvPr/>
        </p:nvSpPr>
        <p:spPr bwMode="auto">
          <a:xfrm>
            <a:off x="3330575" y="4130675"/>
            <a:ext cx="409575" cy="300038"/>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5" name="Rectangle 15"/>
          <p:cNvSpPr>
            <a:spLocks noChangeArrowheads="1"/>
          </p:cNvSpPr>
          <p:nvPr/>
        </p:nvSpPr>
        <p:spPr bwMode="auto">
          <a:xfrm>
            <a:off x="5051425" y="4130675"/>
            <a:ext cx="411163" cy="300038"/>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6" name="Rectangle 16"/>
          <p:cNvSpPr>
            <a:spLocks noChangeArrowheads="1"/>
          </p:cNvSpPr>
          <p:nvPr/>
        </p:nvSpPr>
        <p:spPr bwMode="auto">
          <a:xfrm>
            <a:off x="539750" y="3563938"/>
            <a:ext cx="509588" cy="300037"/>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7" name="Rectangle 17"/>
          <p:cNvSpPr>
            <a:spLocks noChangeArrowheads="1"/>
          </p:cNvSpPr>
          <p:nvPr/>
        </p:nvSpPr>
        <p:spPr bwMode="auto">
          <a:xfrm>
            <a:off x="539750" y="3848100"/>
            <a:ext cx="509588" cy="300038"/>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18" name="Rectangle 18"/>
          <p:cNvSpPr>
            <a:spLocks noChangeArrowheads="1"/>
          </p:cNvSpPr>
          <p:nvPr/>
        </p:nvSpPr>
        <p:spPr bwMode="auto">
          <a:xfrm>
            <a:off x="539750" y="4130675"/>
            <a:ext cx="509588" cy="300038"/>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9" name="Rectangle 19"/>
          <p:cNvSpPr>
            <a:spLocks noChangeArrowheads="1"/>
          </p:cNvSpPr>
          <p:nvPr/>
        </p:nvSpPr>
        <p:spPr bwMode="auto">
          <a:xfrm>
            <a:off x="539750" y="4414838"/>
            <a:ext cx="509588" cy="300037"/>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20" name="Rectangle 20"/>
          <p:cNvSpPr>
            <a:spLocks noChangeArrowheads="1"/>
          </p:cNvSpPr>
          <p:nvPr/>
        </p:nvSpPr>
        <p:spPr bwMode="auto">
          <a:xfrm>
            <a:off x="4191000" y="4414838"/>
            <a:ext cx="419100" cy="300037"/>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21" name="Rectangle 21"/>
          <p:cNvSpPr>
            <a:spLocks noChangeArrowheads="1"/>
          </p:cNvSpPr>
          <p:nvPr/>
        </p:nvSpPr>
        <p:spPr bwMode="auto">
          <a:xfrm>
            <a:off x="5911850" y="4414838"/>
            <a:ext cx="420688" cy="300037"/>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22" name="Rectangle 22"/>
          <p:cNvSpPr>
            <a:spLocks noChangeArrowheads="1"/>
          </p:cNvSpPr>
          <p:nvPr/>
        </p:nvSpPr>
        <p:spPr bwMode="auto">
          <a:xfrm>
            <a:off x="382588" y="5275263"/>
            <a:ext cx="854075" cy="300037"/>
          </a:xfrm>
          <a:prstGeom prst="rect">
            <a:avLst/>
          </a:prstGeom>
          <a:solidFill>
            <a:srgbClr val="FF0000"/>
          </a:solidFill>
          <a:ln w="9525">
            <a:noFill/>
            <a:miter lim="800000"/>
            <a:headEnd/>
            <a:tailEnd/>
          </a:ln>
        </p:spPr>
        <p:txBody>
          <a:bodyPr/>
          <a:lstStyle/>
          <a:p>
            <a:endParaRPr lang="en-US">
              <a:solidFill>
                <a:schemeClr val="tx1"/>
              </a:solidFill>
            </a:endParaRPr>
          </a:p>
        </p:txBody>
      </p:sp>
      <p:sp>
        <p:nvSpPr>
          <p:cNvPr id="307224" name="Rectangle 24"/>
          <p:cNvSpPr>
            <a:spLocks noChangeArrowheads="1"/>
          </p:cNvSpPr>
          <p:nvPr/>
        </p:nvSpPr>
        <p:spPr bwMode="auto">
          <a:xfrm>
            <a:off x="419100" y="1528763"/>
            <a:ext cx="860813"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Formula:</a:t>
            </a:r>
            <a:endParaRPr lang="en-US" sz="3100">
              <a:solidFill>
                <a:schemeClr val="tx1"/>
              </a:solidFill>
            </a:endParaRPr>
          </a:p>
        </p:txBody>
      </p:sp>
      <p:sp>
        <p:nvSpPr>
          <p:cNvPr id="307225" name="Rectangle 25"/>
          <p:cNvSpPr>
            <a:spLocks noChangeArrowheads="1"/>
          </p:cNvSpPr>
          <p:nvPr/>
        </p:nvSpPr>
        <p:spPr bwMode="auto">
          <a:xfrm>
            <a:off x="2073275" y="1528763"/>
            <a:ext cx="2470228"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dirty="0">
                <a:solidFill>
                  <a:schemeClr val="tx1"/>
                </a:solidFill>
                <a:latin typeface="Arial" charset="0"/>
              </a:rPr>
              <a:t>(x</a:t>
            </a:r>
            <a:r>
              <a:rPr lang="en-US" sz="1700" b="1" baseline="-25000" dirty="0">
                <a:solidFill>
                  <a:schemeClr val="tx1"/>
                </a:solidFill>
                <a:latin typeface="Arial" charset="0"/>
              </a:rPr>
              <a:t>1</a:t>
            </a:r>
            <a:r>
              <a:rPr lang="en-US" sz="1700" b="1" dirty="0">
                <a:solidFill>
                  <a:schemeClr val="tx1"/>
                </a:solidFill>
                <a:latin typeface="Arial" charset="0"/>
              </a:rPr>
              <a:t> or -x</a:t>
            </a:r>
            <a:r>
              <a:rPr lang="en-US" sz="1700" b="1" baseline="-25000" dirty="0">
                <a:solidFill>
                  <a:schemeClr val="tx1"/>
                </a:solidFill>
                <a:latin typeface="Arial" charset="0"/>
              </a:rPr>
              <a:t>2</a:t>
            </a:r>
            <a:r>
              <a:rPr lang="en-US" sz="1700" b="1" dirty="0">
                <a:solidFill>
                  <a:schemeClr val="tx1"/>
                </a:solidFill>
                <a:latin typeface="Arial" charset="0"/>
              </a:rPr>
              <a:t>) and (-x</a:t>
            </a:r>
            <a:r>
              <a:rPr lang="en-US" sz="1700" b="1" baseline="-25000" dirty="0">
                <a:solidFill>
                  <a:schemeClr val="tx1"/>
                </a:solidFill>
                <a:latin typeface="Arial" charset="0"/>
              </a:rPr>
              <a:t>1 </a:t>
            </a:r>
            <a:r>
              <a:rPr lang="en-US" sz="1700" b="1" dirty="0">
                <a:solidFill>
                  <a:schemeClr val="tx1"/>
                </a:solidFill>
                <a:latin typeface="Arial" charset="0"/>
              </a:rPr>
              <a:t>or </a:t>
            </a:r>
            <a:r>
              <a:rPr lang="en-US" sz="1700" b="1" dirty="0" smtClean="0">
                <a:solidFill>
                  <a:schemeClr val="tx1"/>
                </a:solidFill>
                <a:latin typeface="Arial" charset="0"/>
              </a:rPr>
              <a:t>x</a:t>
            </a:r>
            <a:r>
              <a:rPr lang="en-US" sz="1700" b="1" baseline="-25000" dirty="0" smtClean="0">
                <a:solidFill>
                  <a:schemeClr val="tx1"/>
                </a:solidFill>
                <a:latin typeface="Arial" charset="0"/>
              </a:rPr>
              <a:t>2</a:t>
            </a:r>
            <a:r>
              <a:rPr lang="en-US" sz="1700" b="1" dirty="0" smtClean="0">
                <a:solidFill>
                  <a:schemeClr val="tx1"/>
                </a:solidFill>
                <a:latin typeface="Arial" charset="0"/>
              </a:rPr>
              <a:t>)</a:t>
            </a:r>
            <a:endParaRPr lang="en-US" sz="1700" b="1" dirty="0">
              <a:solidFill>
                <a:schemeClr val="tx1"/>
              </a:solidFill>
              <a:latin typeface="Arial" charset="0"/>
            </a:endParaRPr>
          </a:p>
        </p:txBody>
      </p:sp>
      <p:sp>
        <p:nvSpPr>
          <p:cNvPr id="307226" name="Rectangle 26"/>
          <p:cNvSpPr>
            <a:spLocks noChangeArrowheads="1"/>
          </p:cNvSpPr>
          <p:nvPr/>
        </p:nvSpPr>
        <p:spPr bwMode="auto">
          <a:xfrm>
            <a:off x="419100" y="1812925"/>
            <a:ext cx="960199"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Solutions:</a:t>
            </a:r>
            <a:endParaRPr lang="en-US" sz="3100">
              <a:solidFill>
                <a:schemeClr val="tx1"/>
              </a:solidFill>
            </a:endParaRPr>
          </a:p>
        </p:txBody>
      </p:sp>
      <p:sp>
        <p:nvSpPr>
          <p:cNvPr id="307227" name="Rectangle 27"/>
          <p:cNvSpPr>
            <a:spLocks noChangeArrowheads="1"/>
          </p:cNvSpPr>
          <p:nvPr/>
        </p:nvSpPr>
        <p:spPr bwMode="auto">
          <a:xfrm>
            <a:off x="2151063" y="1822450"/>
            <a:ext cx="1445909"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x</a:t>
            </a:r>
            <a:r>
              <a:rPr lang="en-US" sz="1700" b="1" baseline="-25000">
                <a:solidFill>
                  <a:schemeClr val="tx1"/>
                </a:solidFill>
                <a:latin typeface="Arial" charset="0"/>
              </a:rPr>
              <a:t>1</a:t>
            </a:r>
            <a:r>
              <a:rPr lang="en-US" sz="1700">
                <a:solidFill>
                  <a:schemeClr val="tx1"/>
                </a:solidFill>
                <a:latin typeface="Arial" charset="0"/>
              </a:rPr>
              <a:t>=true,x</a:t>
            </a:r>
            <a:r>
              <a:rPr lang="en-US" sz="1700" b="1" baseline="-25000">
                <a:solidFill>
                  <a:schemeClr val="tx1"/>
                </a:solidFill>
                <a:latin typeface="Arial" charset="0"/>
              </a:rPr>
              <a:t>2</a:t>
            </a:r>
            <a:r>
              <a:rPr lang="en-US" sz="1700">
                <a:solidFill>
                  <a:schemeClr val="tx1"/>
                </a:solidFill>
                <a:latin typeface="Arial" charset="0"/>
              </a:rPr>
              <a:t>=true</a:t>
            </a:r>
          </a:p>
        </p:txBody>
      </p:sp>
      <p:sp>
        <p:nvSpPr>
          <p:cNvPr id="307228" name="Rectangle 28"/>
          <p:cNvSpPr>
            <a:spLocks noChangeArrowheads="1"/>
          </p:cNvSpPr>
          <p:nvPr/>
        </p:nvSpPr>
        <p:spPr bwMode="auto">
          <a:xfrm>
            <a:off x="2151063" y="2116138"/>
            <a:ext cx="1615827"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x</a:t>
            </a:r>
            <a:r>
              <a:rPr lang="en-US" sz="1700" b="1" baseline="-25000">
                <a:solidFill>
                  <a:schemeClr val="tx1"/>
                </a:solidFill>
                <a:latin typeface="Arial" charset="0"/>
              </a:rPr>
              <a:t>1</a:t>
            </a:r>
            <a:r>
              <a:rPr lang="en-US" sz="1700">
                <a:solidFill>
                  <a:schemeClr val="tx1"/>
                </a:solidFill>
                <a:latin typeface="Arial" charset="0"/>
              </a:rPr>
              <a:t>=false,x</a:t>
            </a:r>
            <a:r>
              <a:rPr lang="en-US" sz="1700" b="1" baseline="-25000">
                <a:solidFill>
                  <a:schemeClr val="tx1"/>
                </a:solidFill>
                <a:latin typeface="Arial" charset="0"/>
              </a:rPr>
              <a:t>2</a:t>
            </a:r>
            <a:r>
              <a:rPr lang="en-US" sz="1700">
                <a:solidFill>
                  <a:schemeClr val="tx1"/>
                </a:solidFill>
                <a:latin typeface="Arial" charset="0"/>
              </a:rPr>
              <a:t>=false</a:t>
            </a:r>
          </a:p>
        </p:txBody>
      </p:sp>
      <p:sp>
        <p:nvSpPr>
          <p:cNvPr id="307229" name="Rectangle 29"/>
          <p:cNvSpPr>
            <a:spLocks noChangeArrowheads="1"/>
          </p:cNvSpPr>
          <p:nvPr/>
        </p:nvSpPr>
        <p:spPr bwMode="auto">
          <a:xfrm>
            <a:off x="334963" y="2473325"/>
            <a:ext cx="655629"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Game:</a:t>
            </a:r>
            <a:endParaRPr lang="en-US" sz="3100">
              <a:solidFill>
                <a:schemeClr val="tx1"/>
              </a:solidFill>
            </a:endParaRPr>
          </a:p>
        </p:txBody>
      </p:sp>
      <p:sp>
        <p:nvSpPr>
          <p:cNvPr id="307230" name="Rectangle 30"/>
          <p:cNvSpPr>
            <a:spLocks noChangeArrowheads="1"/>
          </p:cNvSpPr>
          <p:nvPr/>
        </p:nvSpPr>
        <p:spPr bwMode="auto">
          <a:xfrm>
            <a:off x="1647825" y="2586038"/>
            <a:ext cx="201978"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p>
        </p:txBody>
      </p:sp>
      <p:sp>
        <p:nvSpPr>
          <p:cNvPr id="307231" name="Rectangle 31"/>
          <p:cNvSpPr>
            <a:spLocks noChangeArrowheads="1"/>
          </p:cNvSpPr>
          <p:nvPr/>
        </p:nvSpPr>
        <p:spPr bwMode="auto">
          <a:xfrm>
            <a:off x="2509838" y="2586038"/>
            <a:ext cx="201978"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32" name="Rectangle 32"/>
          <p:cNvSpPr>
            <a:spLocks noChangeArrowheads="1"/>
          </p:cNvSpPr>
          <p:nvPr/>
        </p:nvSpPr>
        <p:spPr bwMode="auto">
          <a:xfrm>
            <a:off x="3370263" y="2586038"/>
            <a:ext cx="32861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endParaRPr lang="en-US" sz="1700" b="1">
              <a:solidFill>
                <a:schemeClr val="tx1"/>
              </a:solidFill>
              <a:latin typeface="Arial" charset="0"/>
            </a:endParaRPr>
          </a:p>
        </p:txBody>
      </p:sp>
      <p:sp>
        <p:nvSpPr>
          <p:cNvPr id="307233" name="Rectangle 33"/>
          <p:cNvSpPr>
            <a:spLocks noChangeArrowheads="1"/>
          </p:cNvSpPr>
          <p:nvPr/>
        </p:nvSpPr>
        <p:spPr bwMode="auto">
          <a:xfrm>
            <a:off x="4230688" y="2586038"/>
            <a:ext cx="274114"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endParaRPr lang="en-US" sz="1700" b="1">
              <a:solidFill>
                <a:schemeClr val="tx1"/>
              </a:solidFill>
              <a:latin typeface="Arial" charset="0"/>
            </a:endParaRPr>
          </a:p>
        </p:txBody>
      </p:sp>
      <p:sp>
        <p:nvSpPr>
          <p:cNvPr id="307234" name="Rectangle 34"/>
          <p:cNvSpPr>
            <a:spLocks noChangeArrowheads="1"/>
          </p:cNvSpPr>
          <p:nvPr/>
        </p:nvSpPr>
        <p:spPr bwMode="auto">
          <a:xfrm>
            <a:off x="5092700" y="2586038"/>
            <a:ext cx="32861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35" name="Rectangle 35"/>
          <p:cNvSpPr>
            <a:spLocks noChangeArrowheads="1"/>
          </p:cNvSpPr>
          <p:nvPr/>
        </p:nvSpPr>
        <p:spPr bwMode="auto">
          <a:xfrm>
            <a:off x="5951538" y="2586038"/>
            <a:ext cx="274114"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36" name="Rectangle 36"/>
          <p:cNvSpPr>
            <a:spLocks noChangeArrowheads="1"/>
          </p:cNvSpPr>
          <p:nvPr/>
        </p:nvSpPr>
        <p:spPr bwMode="auto">
          <a:xfrm>
            <a:off x="6734175" y="2586038"/>
            <a:ext cx="960199"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r>
              <a:rPr lang="en-US" sz="1700" b="1">
                <a:solidFill>
                  <a:schemeClr val="tx1"/>
                </a:solidFill>
                <a:latin typeface="Arial" charset="0"/>
              </a:rPr>
              <a:t> or -x</a:t>
            </a:r>
            <a:r>
              <a:rPr lang="en-US" sz="1700" b="1" baseline="-25000">
                <a:solidFill>
                  <a:schemeClr val="tx1"/>
                </a:solidFill>
                <a:latin typeface="Arial" charset="0"/>
              </a:rPr>
              <a:t>2</a:t>
            </a:r>
            <a:r>
              <a:rPr lang="en-US" sz="1700" b="1">
                <a:solidFill>
                  <a:schemeClr val="tx1"/>
                </a:solidFill>
                <a:latin typeface="Arial" charset="0"/>
              </a:rPr>
              <a:t>)</a:t>
            </a:r>
          </a:p>
        </p:txBody>
      </p:sp>
      <p:sp>
        <p:nvSpPr>
          <p:cNvPr id="307237" name="Rectangle 37"/>
          <p:cNvSpPr>
            <a:spLocks noChangeArrowheads="1"/>
          </p:cNvSpPr>
          <p:nvPr/>
        </p:nvSpPr>
        <p:spPr bwMode="auto">
          <a:xfrm>
            <a:off x="7996238" y="2586038"/>
            <a:ext cx="939360"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 </a:t>
            </a:r>
            <a:r>
              <a:rPr lang="en-US" sz="1700" b="1">
                <a:solidFill>
                  <a:schemeClr val="tx1"/>
                </a:solidFill>
                <a:latin typeface="Arial" charset="0"/>
              </a:rPr>
              <a:t>or x</a:t>
            </a:r>
            <a:r>
              <a:rPr lang="en-US" sz="1700" b="1" baseline="-25000">
                <a:solidFill>
                  <a:schemeClr val="tx1"/>
                </a:solidFill>
                <a:latin typeface="Arial" charset="0"/>
              </a:rPr>
              <a:t>2</a:t>
            </a:r>
            <a:r>
              <a:rPr lang="en-US" sz="1700" b="1">
                <a:solidFill>
                  <a:schemeClr val="tx1"/>
                </a:solidFill>
                <a:latin typeface="Arial" charset="0"/>
              </a:rPr>
              <a:t>)</a:t>
            </a:r>
          </a:p>
        </p:txBody>
      </p:sp>
      <p:sp>
        <p:nvSpPr>
          <p:cNvPr id="307238" name="Rectangle 38"/>
          <p:cNvSpPr>
            <a:spLocks noChangeArrowheads="1"/>
          </p:cNvSpPr>
          <p:nvPr/>
        </p:nvSpPr>
        <p:spPr bwMode="auto">
          <a:xfrm>
            <a:off x="9039225" y="2586038"/>
            <a:ext cx="714939" cy="261610"/>
          </a:xfrm>
          <a:prstGeom prst="rect">
            <a:avLst/>
          </a:prstGeom>
          <a:solidFill>
            <a:srgbClr val="FF0000"/>
          </a:solid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default</a:t>
            </a:r>
            <a:endParaRPr lang="en-US" sz="3100">
              <a:solidFill>
                <a:schemeClr val="tx1"/>
              </a:solidFill>
            </a:endParaRPr>
          </a:p>
        </p:txBody>
      </p:sp>
      <p:sp>
        <p:nvSpPr>
          <p:cNvPr id="307239" name="Rectangle 39"/>
          <p:cNvSpPr>
            <a:spLocks noChangeArrowheads="1"/>
          </p:cNvSpPr>
          <p:nvPr/>
        </p:nvSpPr>
        <p:spPr bwMode="auto">
          <a:xfrm>
            <a:off x="665163" y="2968625"/>
            <a:ext cx="201978"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p>
        </p:txBody>
      </p:sp>
      <p:sp>
        <p:nvSpPr>
          <p:cNvPr id="307240" name="Rectangle 40"/>
          <p:cNvSpPr>
            <a:spLocks noChangeArrowheads="1"/>
          </p:cNvSpPr>
          <p:nvPr/>
        </p:nvSpPr>
        <p:spPr bwMode="auto">
          <a:xfrm>
            <a:off x="1647825" y="30130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dirty="0">
                <a:solidFill>
                  <a:schemeClr val="tx1"/>
                </a:solidFill>
                <a:latin typeface="Arial" charset="0"/>
              </a:rPr>
              <a:t>-2,-2</a:t>
            </a:r>
            <a:endParaRPr lang="en-US" sz="3100" dirty="0">
              <a:solidFill>
                <a:schemeClr val="tx1"/>
              </a:solidFill>
            </a:endParaRPr>
          </a:p>
        </p:txBody>
      </p:sp>
      <p:sp>
        <p:nvSpPr>
          <p:cNvPr id="307241" name="Rectangle 41"/>
          <p:cNvSpPr>
            <a:spLocks noChangeArrowheads="1"/>
          </p:cNvSpPr>
          <p:nvPr/>
        </p:nvSpPr>
        <p:spPr bwMode="auto">
          <a:xfrm>
            <a:off x="2509838" y="30130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2" name="Rectangle 42"/>
          <p:cNvSpPr>
            <a:spLocks noChangeArrowheads="1"/>
          </p:cNvSpPr>
          <p:nvPr/>
        </p:nvSpPr>
        <p:spPr bwMode="auto">
          <a:xfrm>
            <a:off x="3370263" y="30130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243" name="Rectangle 43"/>
          <p:cNvSpPr>
            <a:spLocks noChangeArrowheads="1"/>
          </p:cNvSpPr>
          <p:nvPr/>
        </p:nvSpPr>
        <p:spPr bwMode="auto">
          <a:xfrm>
            <a:off x="4230688" y="30130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244" name="Rectangle 44"/>
          <p:cNvSpPr>
            <a:spLocks noChangeArrowheads="1"/>
          </p:cNvSpPr>
          <p:nvPr/>
        </p:nvSpPr>
        <p:spPr bwMode="auto">
          <a:xfrm>
            <a:off x="5092700" y="30130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5" name="Rectangle 45"/>
          <p:cNvSpPr>
            <a:spLocks noChangeArrowheads="1"/>
          </p:cNvSpPr>
          <p:nvPr/>
        </p:nvSpPr>
        <p:spPr bwMode="auto">
          <a:xfrm>
            <a:off x="5951538" y="30130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6" name="Rectangle 46"/>
          <p:cNvSpPr>
            <a:spLocks noChangeArrowheads="1"/>
          </p:cNvSpPr>
          <p:nvPr/>
        </p:nvSpPr>
        <p:spPr bwMode="auto">
          <a:xfrm>
            <a:off x="6961188" y="30130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7" name="Rectangle 47"/>
          <p:cNvSpPr>
            <a:spLocks noChangeArrowheads="1"/>
          </p:cNvSpPr>
          <p:nvPr/>
        </p:nvSpPr>
        <p:spPr bwMode="auto">
          <a:xfrm>
            <a:off x="8213725" y="30130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8" name="Rectangle 48"/>
          <p:cNvSpPr>
            <a:spLocks noChangeArrowheads="1"/>
          </p:cNvSpPr>
          <p:nvPr/>
        </p:nvSpPr>
        <p:spPr bwMode="auto">
          <a:xfrm>
            <a:off x="9180513" y="30130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49" name="Rectangle 49"/>
          <p:cNvSpPr>
            <a:spLocks noChangeArrowheads="1"/>
          </p:cNvSpPr>
          <p:nvPr/>
        </p:nvSpPr>
        <p:spPr bwMode="auto">
          <a:xfrm>
            <a:off x="665163" y="3252788"/>
            <a:ext cx="201978"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50" name="Rectangle 50"/>
          <p:cNvSpPr>
            <a:spLocks noChangeArrowheads="1"/>
          </p:cNvSpPr>
          <p:nvPr/>
        </p:nvSpPr>
        <p:spPr bwMode="auto">
          <a:xfrm>
            <a:off x="1647825" y="32972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1" name="Rectangle 51"/>
          <p:cNvSpPr>
            <a:spLocks noChangeArrowheads="1"/>
          </p:cNvSpPr>
          <p:nvPr/>
        </p:nvSpPr>
        <p:spPr bwMode="auto">
          <a:xfrm>
            <a:off x="2509838" y="32972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2" name="Rectangle 52"/>
          <p:cNvSpPr>
            <a:spLocks noChangeArrowheads="1"/>
          </p:cNvSpPr>
          <p:nvPr/>
        </p:nvSpPr>
        <p:spPr bwMode="auto">
          <a:xfrm>
            <a:off x="3370263" y="32972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3" name="Rectangle 53"/>
          <p:cNvSpPr>
            <a:spLocks noChangeArrowheads="1"/>
          </p:cNvSpPr>
          <p:nvPr/>
        </p:nvSpPr>
        <p:spPr bwMode="auto">
          <a:xfrm>
            <a:off x="4230688" y="32972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4" name="Rectangle 54"/>
          <p:cNvSpPr>
            <a:spLocks noChangeArrowheads="1"/>
          </p:cNvSpPr>
          <p:nvPr/>
        </p:nvSpPr>
        <p:spPr bwMode="auto">
          <a:xfrm>
            <a:off x="5092700" y="32972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255" name="Rectangle 55"/>
          <p:cNvSpPr>
            <a:spLocks noChangeArrowheads="1"/>
          </p:cNvSpPr>
          <p:nvPr/>
        </p:nvSpPr>
        <p:spPr bwMode="auto">
          <a:xfrm>
            <a:off x="5951538" y="32972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256" name="Rectangle 56"/>
          <p:cNvSpPr>
            <a:spLocks noChangeArrowheads="1"/>
          </p:cNvSpPr>
          <p:nvPr/>
        </p:nvSpPr>
        <p:spPr bwMode="auto">
          <a:xfrm>
            <a:off x="6961188" y="32972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7" name="Rectangle 57"/>
          <p:cNvSpPr>
            <a:spLocks noChangeArrowheads="1"/>
          </p:cNvSpPr>
          <p:nvPr/>
        </p:nvSpPr>
        <p:spPr bwMode="auto">
          <a:xfrm>
            <a:off x="8213725" y="32972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8" name="Rectangle 58"/>
          <p:cNvSpPr>
            <a:spLocks noChangeArrowheads="1"/>
          </p:cNvSpPr>
          <p:nvPr/>
        </p:nvSpPr>
        <p:spPr bwMode="auto">
          <a:xfrm>
            <a:off x="9180513" y="32972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59" name="Rectangle 59"/>
          <p:cNvSpPr>
            <a:spLocks noChangeArrowheads="1"/>
          </p:cNvSpPr>
          <p:nvPr/>
        </p:nvSpPr>
        <p:spPr bwMode="auto">
          <a:xfrm>
            <a:off x="576263" y="3535363"/>
            <a:ext cx="328616"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endParaRPr lang="en-US" sz="1700" b="1">
              <a:solidFill>
                <a:schemeClr val="tx1"/>
              </a:solidFill>
              <a:latin typeface="Arial" charset="0"/>
            </a:endParaRPr>
          </a:p>
        </p:txBody>
      </p:sp>
      <p:sp>
        <p:nvSpPr>
          <p:cNvPr id="307260" name="Rectangle 60"/>
          <p:cNvSpPr>
            <a:spLocks noChangeArrowheads="1"/>
          </p:cNvSpPr>
          <p:nvPr/>
        </p:nvSpPr>
        <p:spPr bwMode="auto">
          <a:xfrm>
            <a:off x="1647825" y="35798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61" name="Rectangle 61"/>
          <p:cNvSpPr>
            <a:spLocks noChangeArrowheads="1"/>
          </p:cNvSpPr>
          <p:nvPr/>
        </p:nvSpPr>
        <p:spPr bwMode="auto">
          <a:xfrm>
            <a:off x="2509838" y="35798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62" name="Rectangle 62"/>
          <p:cNvSpPr>
            <a:spLocks noChangeArrowheads="1"/>
          </p:cNvSpPr>
          <p:nvPr/>
        </p:nvSpPr>
        <p:spPr bwMode="auto">
          <a:xfrm>
            <a:off x="3370263" y="35798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63" name="Rectangle 63"/>
          <p:cNvSpPr>
            <a:spLocks noChangeArrowheads="1"/>
          </p:cNvSpPr>
          <p:nvPr/>
        </p:nvSpPr>
        <p:spPr bwMode="auto">
          <a:xfrm>
            <a:off x="4230688" y="3579813"/>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64" name="Rectangle 64"/>
          <p:cNvSpPr>
            <a:spLocks noChangeArrowheads="1"/>
          </p:cNvSpPr>
          <p:nvPr/>
        </p:nvSpPr>
        <p:spPr bwMode="auto">
          <a:xfrm>
            <a:off x="5092700" y="35798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65" name="Rectangle 65"/>
          <p:cNvSpPr>
            <a:spLocks noChangeArrowheads="1"/>
          </p:cNvSpPr>
          <p:nvPr/>
        </p:nvSpPr>
        <p:spPr bwMode="auto">
          <a:xfrm>
            <a:off x="5951538" y="35798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66" name="Rectangle 66"/>
          <p:cNvSpPr>
            <a:spLocks noChangeArrowheads="1"/>
          </p:cNvSpPr>
          <p:nvPr/>
        </p:nvSpPr>
        <p:spPr bwMode="auto">
          <a:xfrm>
            <a:off x="6961188" y="35798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67" name="Rectangle 67"/>
          <p:cNvSpPr>
            <a:spLocks noChangeArrowheads="1"/>
          </p:cNvSpPr>
          <p:nvPr/>
        </p:nvSpPr>
        <p:spPr bwMode="auto">
          <a:xfrm>
            <a:off x="8213725" y="35798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68" name="Rectangle 68"/>
          <p:cNvSpPr>
            <a:spLocks noChangeArrowheads="1"/>
          </p:cNvSpPr>
          <p:nvPr/>
        </p:nvSpPr>
        <p:spPr bwMode="auto">
          <a:xfrm>
            <a:off x="9180513" y="35798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69" name="Rectangle 69"/>
          <p:cNvSpPr>
            <a:spLocks noChangeArrowheads="1"/>
          </p:cNvSpPr>
          <p:nvPr/>
        </p:nvSpPr>
        <p:spPr bwMode="auto">
          <a:xfrm>
            <a:off x="576263" y="3836988"/>
            <a:ext cx="274114"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endParaRPr lang="en-US" sz="1700" b="1">
              <a:solidFill>
                <a:schemeClr val="tx1"/>
              </a:solidFill>
              <a:latin typeface="Arial" charset="0"/>
            </a:endParaRPr>
          </a:p>
        </p:txBody>
      </p:sp>
      <p:sp>
        <p:nvSpPr>
          <p:cNvPr id="307270" name="Rectangle 70"/>
          <p:cNvSpPr>
            <a:spLocks noChangeArrowheads="1"/>
          </p:cNvSpPr>
          <p:nvPr/>
        </p:nvSpPr>
        <p:spPr bwMode="auto">
          <a:xfrm>
            <a:off x="1647825" y="38639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71" name="Rectangle 71"/>
          <p:cNvSpPr>
            <a:spLocks noChangeArrowheads="1"/>
          </p:cNvSpPr>
          <p:nvPr/>
        </p:nvSpPr>
        <p:spPr bwMode="auto">
          <a:xfrm>
            <a:off x="2509838" y="38639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72" name="Rectangle 72"/>
          <p:cNvSpPr>
            <a:spLocks noChangeArrowheads="1"/>
          </p:cNvSpPr>
          <p:nvPr/>
        </p:nvSpPr>
        <p:spPr bwMode="auto">
          <a:xfrm>
            <a:off x="3370263" y="38639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73" name="Rectangle 73"/>
          <p:cNvSpPr>
            <a:spLocks noChangeArrowheads="1"/>
          </p:cNvSpPr>
          <p:nvPr/>
        </p:nvSpPr>
        <p:spPr bwMode="auto">
          <a:xfrm>
            <a:off x="4230688" y="38639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74" name="Rectangle 74"/>
          <p:cNvSpPr>
            <a:spLocks noChangeArrowheads="1"/>
          </p:cNvSpPr>
          <p:nvPr/>
        </p:nvSpPr>
        <p:spPr bwMode="auto">
          <a:xfrm>
            <a:off x="5092700" y="38639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75" name="Rectangle 75"/>
          <p:cNvSpPr>
            <a:spLocks noChangeArrowheads="1"/>
          </p:cNvSpPr>
          <p:nvPr/>
        </p:nvSpPr>
        <p:spPr bwMode="auto">
          <a:xfrm>
            <a:off x="5946775" y="38639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76" name="Rectangle 76"/>
          <p:cNvSpPr>
            <a:spLocks noChangeArrowheads="1"/>
          </p:cNvSpPr>
          <p:nvPr/>
        </p:nvSpPr>
        <p:spPr bwMode="auto">
          <a:xfrm>
            <a:off x="6961188" y="38639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77" name="Rectangle 77"/>
          <p:cNvSpPr>
            <a:spLocks noChangeArrowheads="1"/>
          </p:cNvSpPr>
          <p:nvPr/>
        </p:nvSpPr>
        <p:spPr bwMode="auto">
          <a:xfrm>
            <a:off x="8213725" y="38639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78" name="Rectangle 78"/>
          <p:cNvSpPr>
            <a:spLocks noChangeArrowheads="1"/>
          </p:cNvSpPr>
          <p:nvPr/>
        </p:nvSpPr>
        <p:spPr bwMode="auto">
          <a:xfrm>
            <a:off x="9180513" y="38639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79" name="Rectangle 79"/>
          <p:cNvSpPr>
            <a:spLocks noChangeArrowheads="1"/>
          </p:cNvSpPr>
          <p:nvPr/>
        </p:nvSpPr>
        <p:spPr bwMode="auto">
          <a:xfrm>
            <a:off x="576263" y="4113213"/>
            <a:ext cx="328616"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80" name="Rectangle 80"/>
          <p:cNvSpPr>
            <a:spLocks noChangeArrowheads="1"/>
          </p:cNvSpPr>
          <p:nvPr/>
        </p:nvSpPr>
        <p:spPr bwMode="auto">
          <a:xfrm>
            <a:off x="1647825" y="41481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81" name="Rectangle 81"/>
          <p:cNvSpPr>
            <a:spLocks noChangeArrowheads="1"/>
          </p:cNvSpPr>
          <p:nvPr/>
        </p:nvSpPr>
        <p:spPr bwMode="auto">
          <a:xfrm>
            <a:off x="2509838" y="41481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82" name="Rectangle 82"/>
          <p:cNvSpPr>
            <a:spLocks noChangeArrowheads="1"/>
          </p:cNvSpPr>
          <p:nvPr/>
        </p:nvSpPr>
        <p:spPr bwMode="auto">
          <a:xfrm>
            <a:off x="3370263" y="41481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83" name="Rectangle 83"/>
          <p:cNvSpPr>
            <a:spLocks noChangeArrowheads="1"/>
          </p:cNvSpPr>
          <p:nvPr/>
        </p:nvSpPr>
        <p:spPr bwMode="auto">
          <a:xfrm>
            <a:off x="4230688" y="41481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84" name="Rectangle 84"/>
          <p:cNvSpPr>
            <a:spLocks noChangeArrowheads="1"/>
          </p:cNvSpPr>
          <p:nvPr/>
        </p:nvSpPr>
        <p:spPr bwMode="auto">
          <a:xfrm>
            <a:off x="5092700" y="41481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85" name="Rectangle 85"/>
          <p:cNvSpPr>
            <a:spLocks noChangeArrowheads="1"/>
          </p:cNvSpPr>
          <p:nvPr/>
        </p:nvSpPr>
        <p:spPr bwMode="auto">
          <a:xfrm>
            <a:off x="5951538" y="41481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86" name="Rectangle 86"/>
          <p:cNvSpPr>
            <a:spLocks noChangeArrowheads="1"/>
          </p:cNvSpPr>
          <p:nvPr/>
        </p:nvSpPr>
        <p:spPr bwMode="auto">
          <a:xfrm>
            <a:off x="6961188" y="41481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87" name="Rectangle 87"/>
          <p:cNvSpPr>
            <a:spLocks noChangeArrowheads="1"/>
          </p:cNvSpPr>
          <p:nvPr/>
        </p:nvSpPr>
        <p:spPr bwMode="auto">
          <a:xfrm>
            <a:off x="8213725" y="41481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88" name="Rectangle 88"/>
          <p:cNvSpPr>
            <a:spLocks noChangeArrowheads="1"/>
          </p:cNvSpPr>
          <p:nvPr/>
        </p:nvSpPr>
        <p:spPr bwMode="auto">
          <a:xfrm>
            <a:off x="9180513" y="41481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89" name="Rectangle 89"/>
          <p:cNvSpPr>
            <a:spLocks noChangeArrowheads="1"/>
          </p:cNvSpPr>
          <p:nvPr/>
        </p:nvSpPr>
        <p:spPr bwMode="auto">
          <a:xfrm>
            <a:off x="576263" y="4394200"/>
            <a:ext cx="274114"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90" name="Rectangle 90"/>
          <p:cNvSpPr>
            <a:spLocks noChangeArrowheads="1"/>
          </p:cNvSpPr>
          <p:nvPr/>
        </p:nvSpPr>
        <p:spPr bwMode="auto">
          <a:xfrm>
            <a:off x="1647825" y="44307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91" name="Rectangle 91"/>
          <p:cNvSpPr>
            <a:spLocks noChangeArrowheads="1"/>
          </p:cNvSpPr>
          <p:nvPr/>
        </p:nvSpPr>
        <p:spPr bwMode="auto">
          <a:xfrm>
            <a:off x="2509838" y="44307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92" name="Rectangle 92"/>
          <p:cNvSpPr>
            <a:spLocks noChangeArrowheads="1"/>
          </p:cNvSpPr>
          <p:nvPr/>
        </p:nvSpPr>
        <p:spPr bwMode="auto">
          <a:xfrm>
            <a:off x="3370263" y="44307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93" name="Rectangle 93"/>
          <p:cNvSpPr>
            <a:spLocks noChangeArrowheads="1"/>
          </p:cNvSpPr>
          <p:nvPr/>
        </p:nvSpPr>
        <p:spPr bwMode="auto">
          <a:xfrm>
            <a:off x="4230688" y="44307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94" name="Rectangle 94"/>
          <p:cNvSpPr>
            <a:spLocks noChangeArrowheads="1"/>
          </p:cNvSpPr>
          <p:nvPr/>
        </p:nvSpPr>
        <p:spPr bwMode="auto">
          <a:xfrm>
            <a:off x="5092700" y="4430713"/>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95" name="Rectangle 95"/>
          <p:cNvSpPr>
            <a:spLocks noChangeArrowheads="1"/>
          </p:cNvSpPr>
          <p:nvPr/>
        </p:nvSpPr>
        <p:spPr bwMode="auto">
          <a:xfrm>
            <a:off x="5951538" y="44307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96" name="Rectangle 96"/>
          <p:cNvSpPr>
            <a:spLocks noChangeArrowheads="1"/>
          </p:cNvSpPr>
          <p:nvPr/>
        </p:nvSpPr>
        <p:spPr bwMode="auto">
          <a:xfrm>
            <a:off x="6961188" y="44307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97" name="Rectangle 97"/>
          <p:cNvSpPr>
            <a:spLocks noChangeArrowheads="1"/>
          </p:cNvSpPr>
          <p:nvPr/>
        </p:nvSpPr>
        <p:spPr bwMode="auto">
          <a:xfrm>
            <a:off x="8213725" y="44307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98" name="Rectangle 98"/>
          <p:cNvSpPr>
            <a:spLocks noChangeArrowheads="1"/>
          </p:cNvSpPr>
          <p:nvPr/>
        </p:nvSpPr>
        <p:spPr bwMode="auto">
          <a:xfrm>
            <a:off x="9180513" y="44307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99" name="Rectangle 99"/>
          <p:cNvSpPr>
            <a:spLocks noChangeArrowheads="1"/>
          </p:cNvSpPr>
          <p:nvPr/>
        </p:nvSpPr>
        <p:spPr bwMode="auto">
          <a:xfrm>
            <a:off x="357188" y="4697413"/>
            <a:ext cx="960199"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r>
              <a:rPr lang="en-US" sz="1700" b="1">
                <a:solidFill>
                  <a:schemeClr val="tx1"/>
                </a:solidFill>
                <a:latin typeface="Arial" charset="0"/>
              </a:rPr>
              <a:t> or -x</a:t>
            </a:r>
            <a:r>
              <a:rPr lang="en-US" sz="1700" b="1" baseline="-25000">
                <a:solidFill>
                  <a:schemeClr val="tx1"/>
                </a:solidFill>
                <a:latin typeface="Arial" charset="0"/>
              </a:rPr>
              <a:t>2</a:t>
            </a:r>
            <a:r>
              <a:rPr lang="en-US" sz="1700" b="1">
                <a:solidFill>
                  <a:schemeClr val="tx1"/>
                </a:solidFill>
                <a:latin typeface="Arial" charset="0"/>
              </a:rPr>
              <a:t>)</a:t>
            </a:r>
          </a:p>
        </p:txBody>
      </p:sp>
      <p:sp>
        <p:nvSpPr>
          <p:cNvPr id="307300" name="Rectangle 100"/>
          <p:cNvSpPr>
            <a:spLocks noChangeArrowheads="1"/>
          </p:cNvSpPr>
          <p:nvPr/>
        </p:nvSpPr>
        <p:spPr bwMode="auto">
          <a:xfrm>
            <a:off x="1647825" y="47148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1" name="Rectangle 101"/>
          <p:cNvSpPr>
            <a:spLocks noChangeArrowheads="1"/>
          </p:cNvSpPr>
          <p:nvPr/>
        </p:nvSpPr>
        <p:spPr bwMode="auto">
          <a:xfrm>
            <a:off x="2509838" y="47148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2" name="Rectangle 102"/>
          <p:cNvSpPr>
            <a:spLocks noChangeArrowheads="1"/>
          </p:cNvSpPr>
          <p:nvPr/>
        </p:nvSpPr>
        <p:spPr bwMode="auto">
          <a:xfrm>
            <a:off x="3370263" y="47148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303" name="Rectangle 103"/>
          <p:cNvSpPr>
            <a:spLocks noChangeArrowheads="1"/>
          </p:cNvSpPr>
          <p:nvPr/>
        </p:nvSpPr>
        <p:spPr bwMode="auto">
          <a:xfrm>
            <a:off x="4230688" y="47148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4" name="Rectangle 104"/>
          <p:cNvSpPr>
            <a:spLocks noChangeArrowheads="1"/>
          </p:cNvSpPr>
          <p:nvPr/>
        </p:nvSpPr>
        <p:spPr bwMode="auto">
          <a:xfrm>
            <a:off x="5092700" y="47148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5" name="Rectangle 105"/>
          <p:cNvSpPr>
            <a:spLocks noChangeArrowheads="1"/>
          </p:cNvSpPr>
          <p:nvPr/>
        </p:nvSpPr>
        <p:spPr bwMode="auto">
          <a:xfrm>
            <a:off x="5951538" y="47148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306" name="Rectangle 106"/>
          <p:cNvSpPr>
            <a:spLocks noChangeArrowheads="1"/>
          </p:cNvSpPr>
          <p:nvPr/>
        </p:nvSpPr>
        <p:spPr bwMode="auto">
          <a:xfrm>
            <a:off x="6961188" y="47148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7" name="Rectangle 107"/>
          <p:cNvSpPr>
            <a:spLocks noChangeArrowheads="1"/>
          </p:cNvSpPr>
          <p:nvPr/>
        </p:nvSpPr>
        <p:spPr bwMode="auto">
          <a:xfrm>
            <a:off x="8213725" y="47148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8" name="Rectangle 108"/>
          <p:cNvSpPr>
            <a:spLocks noChangeArrowheads="1"/>
          </p:cNvSpPr>
          <p:nvPr/>
        </p:nvSpPr>
        <p:spPr bwMode="auto">
          <a:xfrm>
            <a:off x="9180513" y="47148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309" name="Rectangle 109"/>
          <p:cNvSpPr>
            <a:spLocks noChangeArrowheads="1"/>
          </p:cNvSpPr>
          <p:nvPr/>
        </p:nvSpPr>
        <p:spPr bwMode="auto">
          <a:xfrm>
            <a:off x="358775" y="4981575"/>
            <a:ext cx="939360"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 </a:t>
            </a:r>
            <a:r>
              <a:rPr lang="en-US" sz="1700" b="1">
                <a:solidFill>
                  <a:schemeClr val="tx1"/>
                </a:solidFill>
                <a:latin typeface="Arial" charset="0"/>
              </a:rPr>
              <a:t>or x</a:t>
            </a:r>
            <a:r>
              <a:rPr lang="en-US" sz="1700" b="1" baseline="-25000">
                <a:solidFill>
                  <a:schemeClr val="tx1"/>
                </a:solidFill>
                <a:latin typeface="Arial" charset="0"/>
              </a:rPr>
              <a:t>2</a:t>
            </a:r>
            <a:r>
              <a:rPr lang="en-US" sz="1700" b="1">
                <a:solidFill>
                  <a:schemeClr val="tx1"/>
                </a:solidFill>
                <a:latin typeface="Arial" charset="0"/>
              </a:rPr>
              <a:t>)</a:t>
            </a:r>
          </a:p>
        </p:txBody>
      </p:sp>
      <p:sp>
        <p:nvSpPr>
          <p:cNvPr id="307310" name="Rectangle 110"/>
          <p:cNvSpPr>
            <a:spLocks noChangeArrowheads="1"/>
          </p:cNvSpPr>
          <p:nvPr/>
        </p:nvSpPr>
        <p:spPr bwMode="auto">
          <a:xfrm>
            <a:off x="1647825" y="49990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1" name="Rectangle 111"/>
          <p:cNvSpPr>
            <a:spLocks noChangeArrowheads="1"/>
          </p:cNvSpPr>
          <p:nvPr/>
        </p:nvSpPr>
        <p:spPr bwMode="auto">
          <a:xfrm>
            <a:off x="2509838" y="49990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2" name="Rectangle 112"/>
          <p:cNvSpPr>
            <a:spLocks noChangeArrowheads="1"/>
          </p:cNvSpPr>
          <p:nvPr/>
        </p:nvSpPr>
        <p:spPr bwMode="auto">
          <a:xfrm>
            <a:off x="3370263" y="49990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3" name="Rectangle 113"/>
          <p:cNvSpPr>
            <a:spLocks noChangeArrowheads="1"/>
          </p:cNvSpPr>
          <p:nvPr/>
        </p:nvSpPr>
        <p:spPr bwMode="auto">
          <a:xfrm>
            <a:off x="4230688" y="49990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314" name="Rectangle 114"/>
          <p:cNvSpPr>
            <a:spLocks noChangeArrowheads="1"/>
          </p:cNvSpPr>
          <p:nvPr/>
        </p:nvSpPr>
        <p:spPr bwMode="auto">
          <a:xfrm>
            <a:off x="5092700" y="49990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315" name="Rectangle 115"/>
          <p:cNvSpPr>
            <a:spLocks noChangeArrowheads="1"/>
          </p:cNvSpPr>
          <p:nvPr/>
        </p:nvSpPr>
        <p:spPr bwMode="auto">
          <a:xfrm>
            <a:off x="5951538" y="49990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6" name="Rectangle 116"/>
          <p:cNvSpPr>
            <a:spLocks noChangeArrowheads="1"/>
          </p:cNvSpPr>
          <p:nvPr/>
        </p:nvSpPr>
        <p:spPr bwMode="auto">
          <a:xfrm>
            <a:off x="6961188" y="49990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7" name="Rectangle 117"/>
          <p:cNvSpPr>
            <a:spLocks noChangeArrowheads="1"/>
          </p:cNvSpPr>
          <p:nvPr/>
        </p:nvSpPr>
        <p:spPr bwMode="auto">
          <a:xfrm>
            <a:off x="8213725" y="49990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8" name="Rectangle 118"/>
          <p:cNvSpPr>
            <a:spLocks noChangeArrowheads="1"/>
          </p:cNvSpPr>
          <p:nvPr/>
        </p:nvSpPr>
        <p:spPr bwMode="auto">
          <a:xfrm>
            <a:off x="9180513" y="49990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319" name="Rectangle 119"/>
          <p:cNvSpPr>
            <a:spLocks noChangeArrowheads="1"/>
          </p:cNvSpPr>
          <p:nvPr/>
        </p:nvSpPr>
        <p:spPr bwMode="auto">
          <a:xfrm>
            <a:off x="412750" y="5291138"/>
            <a:ext cx="714939"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default</a:t>
            </a:r>
            <a:endParaRPr lang="en-US" sz="3100">
              <a:solidFill>
                <a:schemeClr val="tx1"/>
              </a:solidFill>
            </a:endParaRPr>
          </a:p>
        </p:txBody>
      </p:sp>
      <p:sp>
        <p:nvSpPr>
          <p:cNvPr id="307320" name="Rectangle 120"/>
          <p:cNvSpPr>
            <a:spLocks noChangeArrowheads="1"/>
          </p:cNvSpPr>
          <p:nvPr/>
        </p:nvSpPr>
        <p:spPr bwMode="auto">
          <a:xfrm>
            <a:off x="1647825"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1" name="Rectangle 121"/>
          <p:cNvSpPr>
            <a:spLocks noChangeArrowheads="1"/>
          </p:cNvSpPr>
          <p:nvPr/>
        </p:nvSpPr>
        <p:spPr bwMode="auto">
          <a:xfrm>
            <a:off x="2509838"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2" name="Rectangle 122"/>
          <p:cNvSpPr>
            <a:spLocks noChangeArrowheads="1"/>
          </p:cNvSpPr>
          <p:nvPr/>
        </p:nvSpPr>
        <p:spPr bwMode="auto">
          <a:xfrm>
            <a:off x="3370263"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3" name="Rectangle 123"/>
          <p:cNvSpPr>
            <a:spLocks noChangeArrowheads="1"/>
          </p:cNvSpPr>
          <p:nvPr/>
        </p:nvSpPr>
        <p:spPr bwMode="auto">
          <a:xfrm>
            <a:off x="4230688"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4" name="Rectangle 124"/>
          <p:cNvSpPr>
            <a:spLocks noChangeArrowheads="1"/>
          </p:cNvSpPr>
          <p:nvPr/>
        </p:nvSpPr>
        <p:spPr bwMode="auto">
          <a:xfrm>
            <a:off x="5092700"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5" name="Rectangle 125"/>
          <p:cNvSpPr>
            <a:spLocks noChangeArrowheads="1"/>
          </p:cNvSpPr>
          <p:nvPr/>
        </p:nvSpPr>
        <p:spPr bwMode="auto">
          <a:xfrm>
            <a:off x="5951538"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6" name="Rectangle 126"/>
          <p:cNvSpPr>
            <a:spLocks noChangeArrowheads="1"/>
          </p:cNvSpPr>
          <p:nvPr/>
        </p:nvSpPr>
        <p:spPr bwMode="auto">
          <a:xfrm>
            <a:off x="6961188"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7" name="Rectangle 127"/>
          <p:cNvSpPr>
            <a:spLocks noChangeArrowheads="1"/>
          </p:cNvSpPr>
          <p:nvPr/>
        </p:nvSpPr>
        <p:spPr bwMode="auto">
          <a:xfrm>
            <a:off x="8213725"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8" name="Rectangle 128"/>
          <p:cNvSpPr>
            <a:spLocks noChangeArrowheads="1"/>
          </p:cNvSpPr>
          <p:nvPr/>
        </p:nvSpPr>
        <p:spPr bwMode="auto">
          <a:xfrm>
            <a:off x="9141023" y="5281613"/>
            <a:ext cx="307777" cy="261610"/>
          </a:xfrm>
          <a:prstGeom prst="rect">
            <a:avLst/>
          </a:prstGeom>
          <a:solidFill>
            <a:srgbClr val="FF0000"/>
          </a:solid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l-GR" sz="1700" b="1" dirty="0">
                <a:solidFill>
                  <a:schemeClr val="tx1"/>
                </a:solidFill>
              </a:rPr>
              <a:t>ε</a:t>
            </a:r>
            <a:r>
              <a:rPr lang="en-US" sz="1700" b="1" dirty="0">
                <a:solidFill>
                  <a:schemeClr val="tx1"/>
                </a:solidFill>
                <a:latin typeface="Arial" charset="0"/>
              </a:rPr>
              <a:t>, </a:t>
            </a:r>
            <a:r>
              <a:rPr lang="el-GR" sz="1700" b="1" dirty="0">
                <a:solidFill>
                  <a:schemeClr val="tx1"/>
                </a:solidFill>
              </a:rPr>
              <a:t>ε</a:t>
            </a:r>
            <a:endParaRPr lang="en-US" sz="1700" b="1" dirty="0">
              <a:solidFill>
                <a:schemeClr val="tx1"/>
              </a:solidFill>
            </a:endParaRPr>
          </a:p>
        </p:txBody>
      </p:sp>
      <p:sp>
        <p:nvSpPr>
          <p:cNvPr id="307329" name="Rectangle 129"/>
          <p:cNvSpPr>
            <a:spLocks noChangeArrowheads="1"/>
          </p:cNvSpPr>
          <p:nvPr/>
        </p:nvSpPr>
        <p:spPr bwMode="auto">
          <a:xfrm>
            <a:off x="1403350" y="2959100"/>
            <a:ext cx="8350250" cy="2638425"/>
          </a:xfrm>
          <a:prstGeom prst="rect">
            <a:avLst/>
          </a:prstGeom>
          <a:noFill/>
          <a:ln w="9525">
            <a:solidFill>
              <a:schemeClr val="tx2"/>
            </a:solidFill>
            <a:miter lim="800000"/>
            <a:headEnd/>
            <a:tailEnd/>
          </a:ln>
          <a:effectLst/>
        </p:spPr>
        <p:txBody>
          <a:bodyPr wrap="none" anchor="ctr"/>
          <a:lstStyle/>
          <a:p>
            <a:endParaRPr lang="en-US">
              <a:solidFill>
                <a:schemeClr val="tx1"/>
              </a:solidFill>
            </a:endParaRPr>
          </a:p>
        </p:txBody>
      </p:sp>
      <p:sp>
        <p:nvSpPr>
          <p:cNvPr id="307330" name="Rectangle 130"/>
          <p:cNvSpPr>
            <a:spLocks noChangeArrowheads="1"/>
          </p:cNvSpPr>
          <p:nvPr/>
        </p:nvSpPr>
        <p:spPr bwMode="auto">
          <a:xfrm>
            <a:off x="225425" y="5791200"/>
            <a:ext cx="9832975" cy="904875"/>
          </a:xfrm>
          <a:prstGeom prst="rect">
            <a:avLst/>
          </a:prstGeom>
          <a:noFill/>
          <a:ln w="9525">
            <a:noFill/>
            <a:miter lim="800000"/>
            <a:headEnd/>
            <a:tailEnd/>
          </a:ln>
          <a:effectLst/>
        </p:spPr>
        <p:txBody>
          <a:bodyPr lIns="101882" tIns="50941" rIns="101882" bIns="50941"/>
          <a:lstStyle/>
          <a:p>
            <a:pPr marL="368300" indent="-368300" algn="l">
              <a:lnSpc>
                <a:spcPct val="90000"/>
              </a:lnSpc>
              <a:spcBef>
                <a:spcPts val="900"/>
              </a:spcBef>
              <a:buFont typeface="Arial" charset="0"/>
              <a:buChar char="•"/>
            </a:pPr>
            <a:r>
              <a:rPr lang="en-US" sz="2800" dirty="0">
                <a:solidFill>
                  <a:schemeClr val="tx1"/>
                </a:solidFill>
                <a:latin typeface="Arial" charset="0"/>
              </a:rPr>
              <a:t>Every satisfying assignment (if there are any) corresponds to an equilibrium with utilities 1, </a:t>
            </a:r>
            <a:r>
              <a:rPr lang="en-US" sz="2800" dirty="0" smtClean="0">
                <a:solidFill>
                  <a:schemeClr val="tx1"/>
                </a:solidFill>
                <a:latin typeface="Arial" charset="0"/>
              </a:rPr>
              <a:t>1; exactly </a:t>
            </a:r>
            <a:r>
              <a:rPr lang="en-US" sz="2800" dirty="0">
                <a:solidFill>
                  <a:schemeClr val="tx1"/>
                </a:solidFill>
                <a:latin typeface="Arial" charset="0"/>
              </a:rPr>
              <a:t>one additional equilibrium with utilities </a:t>
            </a:r>
            <a:r>
              <a:rPr lang="en-US" sz="2800" b="1" dirty="0">
                <a:solidFill>
                  <a:schemeClr val="tx1"/>
                </a:solidFill>
                <a:latin typeface="Arial" charset="0"/>
              </a:rPr>
              <a:t>ε</a:t>
            </a:r>
            <a:r>
              <a:rPr lang="en-US" sz="2800" dirty="0">
                <a:solidFill>
                  <a:schemeClr val="tx1"/>
                </a:solidFill>
                <a:latin typeface="Arial" charset="0"/>
              </a:rPr>
              <a:t>, </a:t>
            </a:r>
            <a:r>
              <a:rPr lang="en-US" sz="2800" b="1" dirty="0">
                <a:solidFill>
                  <a:schemeClr val="tx1"/>
                </a:solidFill>
                <a:latin typeface="Arial" charset="0"/>
              </a:rPr>
              <a:t>ε</a:t>
            </a:r>
            <a:r>
              <a:rPr lang="en-US" sz="2800" dirty="0">
                <a:solidFill>
                  <a:schemeClr val="tx1"/>
                </a:solidFill>
                <a:latin typeface="Arial" charset="0"/>
              </a:rPr>
              <a:t> that always </a:t>
            </a:r>
            <a:r>
              <a:rPr lang="en-US" sz="2800" dirty="0" smtClean="0">
                <a:solidFill>
                  <a:schemeClr val="tx1"/>
                </a:solidFill>
                <a:latin typeface="Arial" charset="0"/>
              </a:rPr>
              <a:t>exists</a:t>
            </a:r>
          </a:p>
          <a:p>
            <a:pPr marL="368300" indent="-368300">
              <a:lnSpc>
                <a:spcPct val="90000"/>
              </a:lnSpc>
              <a:spcBef>
                <a:spcPts val="900"/>
              </a:spcBef>
              <a:buFont typeface="Arial" charset="0"/>
              <a:buChar char="•"/>
            </a:pPr>
            <a:r>
              <a:rPr lang="en-US" sz="2800" dirty="0" smtClean="0">
                <a:solidFill>
                  <a:schemeClr val="tx1"/>
                </a:solidFill>
                <a:latin typeface="Arial" charset="0"/>
              </a:rPr>
              <a:t>Evolutionarily </a:t>
            </a:r>
            <a:r>
              <a:rPr lang="en-US" sz="2800" dirty="0" smtClean="0">
                <a:solidFill>
                  <a:schemeClr val="tx1"/>
                </a:solidFill>
                <a:latin typeface="+mn-lt"/>
              </a:rPr>
              <a:t>stable strategies </a:t>
            </a:r>
            <a:r>
              <a:rPr lang="el-GR" sz="2800" dirty="0" smtClean="0">
                <a:solidFill>
                  <a:schemeClr val="tx1"/>
                </a:solidFill>
                <a:latin typeface="+mn-lt"/>
              </a:rPr>
              <a:t>Σ</a:t>
            </a:r>
            <a:r>
              <a:rPr lang="en-US" sz="2800" baseline="-25000" dirty="0" smtClean="0">
                <a:solidFill>
                  <a:schemeClr val="tx1"/>
                </a:solidFill>
                <a:latin typeface="+mn-lt"/>
              </a:rPr>
              <a:t>2</a:t>
            </a:r>
            <a:r>
              <a:rPr lang="en-US" sz="2800" baseline="30000" dirty="0" smtClean="0">
                <a:solidFill>
                  <a:schemeClr val="tx1"/>
                </a:solidFill>
                <a:latin typeface="+mn-lt"/>
              </a:rPr>
              <a:t>P</a:t>
            </a:r>
            <a:r>
              <a:rPr lang="en-US" sz="2800" dirty="0" smtClean="0">
                <a:solidFill>
                  <a:schemeClr val="tx1"/>
                </a:solidFill>
                <a:latin typeface="+mn-lt"/>
              </a:rPr>
              <a:t>-complete </a:t>
            </a:r>
            <a:r>
              <a:rPr lang="en-US" sz="2000" dirty="0" smtClean="0">
                <a:solidFill>
                  <a:srgbClr val="0000CC"/>
                </a:solidFill>
                <a:latin typeface="+mn-lt"/>
              </a:rPr>
              <a:t>[C. WINE 2013]</a:t>
            </a:r>
            <a:endParaRPr lang="en-US" sz="2800" dirty="0">
              <a:solidFill>
                <a:srgbClr val="0000CC"/>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2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2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2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2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72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72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2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72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72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2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72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72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72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72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72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72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72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72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72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72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72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72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72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72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72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72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72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72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0725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072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725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725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72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0725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0725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725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726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726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0726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072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0726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0726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0726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0726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0726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0726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0727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0727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0727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0727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0727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0727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727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0727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0727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0727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0728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0728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0728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0728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0728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0728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0728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0728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07288"/>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0728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0729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0729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0729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307293"/>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0729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0729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0729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0729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07298"/>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0729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07300"/>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0730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30730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30730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30730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07305"/>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07306"/>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0730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307308"/>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30730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307310"/>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0731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30731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0731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307314"/>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307315"/>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30731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307317"/>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307318"/>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307319"/>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307320"/>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307321"/>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307322"/>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30732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30732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307325"/>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307326"/>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307327"/>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307328"/>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307329"/>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307330">
                                            <p:txEl>
                                              <p:pRg st="0" end="0"/>
                                            </p:tx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nodeType="clickEffect">
                                  <p:stCondLst>
                                    <p:cond delay="0"/>
                                  </p:stCondLst>
                                  <p:childTnLst>
                                    <p:set>
                                      <p:cBhvr>
                                        <p:cTn id="250" dur="1" fill="hold">
                                          <p:stCondLst>
                                            <p:cond delay="0"/>
                                          </p:stCondLst>
                                        </p:cTn>
                                        <p:tgtEl>
                                          <p:spTgt spid="3073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5" grpId="0" animBg="1"/>
      <p:bldP spid="307206" grpId="0" animBg="1"/>
      <p:bldP spid="307207" grpId="0" animBg="1"/>
      <p:bldP spid="307208" grpId="0" animBg="1"/>
      <p:bldP spid="307209" grpId="0" animBg="1"/>
      <p:bldP spid="307210" grpId="0" animBg="1"/>
      <p:bldP spid="307211" grpId="0" animBg="1"/>
      <p:bldP spid="307212" grpId="0" animBg="1"/>
      <p:bldP spid="307213" grpId="0" animBg="1"/>
      <p:bldP spid="307214" grpId="0" animBg="1"/>
      <p:bldP spid="307215" grpId="0" animBg="1"/>
      <p:bldP spid="307216" grpId="0" animBg="1"/>
      <p:bldP spid="307217" grpId="0" animBg="1"/>
      <p:bldP spid="307218" grpId="0" animBg="1"/>
      <p:bldP spid="307219" grpId="0" animBg="1"/>
      <p:bldP spid="307220" grpId="0" animBg="1"/>
      <p:bldP spid="307221" grpId="0" animBg="1"/>
      <p:bldP spid="307222" grpId="0" animBg="1"/>
      <p:bldP spid="307229" grpId="0"/>
      <p:bldP spid="307230" grpId="0"/>
      <p:bldP spid="307231" grpId="0"/>
      <p:bldP spid="307232" grpId="0"/>
      <p:bldP spid="307233" grpId="0"/>
      <p:bldP spid="307234" grpId="0"/>
      <p:bldP spid="307235" grpId="0"/>
      <p:bldP spid="307236" grpId="0"/>
      <p:bldP spid="307237" grpId="0"/>
      <p:bldP spid="307238" grpId="0" animBg="1"/>
      <p:bldP spid="307239" grpId="0"/>
      <p:bldP spid="307240" grpId="0"/>
      <p:bldP spid="307241" grpId="0"/>
      <p:bldP spid="307242" grpId="0"/>
      <p:bldP spid="307243" grpId="0"/>
      <p:bldP spid="307244" grpId="0"/>
      <p:bldP spid="307245" grpId="0"/>
      <p:bldP spid="307246" grpId="0"/>
      <p:bldP spid="307247" grpId="0"/>
      <p:bldP spid="307248" grpId="0"/>
      <p:bldP spid="307249" grpId="0"/>
      <p:bldP spid="307250" grpId="0"/>
      <p:bldP spid="307251" grpId="0"/>
      <p:bldP spid="307252" grpId="0"/>
      <p:bldP spid="307253" grpId="0"/>
      <p:bldP spid="307254" grpId="0"/>
      <p:bldP spid="307255" grpId="0"/>
      <p:bldP spid="307256" grpId="0"/>
      <p:bldP spid="307257" grpId="0"/>
      <p:bldP spid="307258" grpId="0"/>
      <p:bldP spid="307259" grpId="0"/>
      <p:bldP spid="307260" grpId="0"/>
      <p:bldP spid="307261" grpId="0"/>
      <p:bldP spid="307262" grpId="0"/>
      <p:bldP spid="307263" grpId="0"/>
      <p:bldP spid="307264" grpId="0"/>
      <p:bldP spid="307265" grpId="0"/>
      <p:bldP spid="307266" grpId="0"/>
      <p:bldP spid="307267" grpId="0"/>
      <p:bldP spid="307268" grpId="0"/>
      <p:bldP spid="307269" grpId="0"/>
      <p:bldP spid="307270" grpId="0"/>
      <p:bldP spid="307271" grpId="0"/>
      <p:bldP spid="307272" grpId="0"/>
      <p:bldP spid="307273" grpId="0"/>
      <p:bldP spid="307274" grpId="0"/>
      <p:bldP spid="307275" grpId="0"/>
      <p:bldP spid="307276" grpId="0"/>
      <p:bldP spid="307277" grpId="0"/>
      <p:bldP spid="307278" grpId="0"/>
      <p:bldP spid="307279" grpId="0"/>
      <p:bldP spid="307280" grpId="0"/>
      <p:bldP spid="307281" grpId="0"/>
      <p:bldP spid="307282" grpId="0"/>
      <p:bldP spid="307283" grpId="0"/>
      <p:bldP spid="307284" grpId="0"/>
      <p:bldP spid="307285" grpId="0"/>
      <p:bldP spid="307286" grpId="0"/>
      <p:bldP spid="307287" grpId="0"/>
      <p:bldP spid="307288" grpId="0"/>
      <p:bldP spid="307289" grpId="0"/>
      <p:bldP spid="307290" grpId="0"/>
      <p:bldP spid="307291" grpId="0"/>
      <p:bldP spid="307292" grpId="0"/>
      <p:bldP spid="307293" grpId="0"/>
      <p:bldP spid="307294" grpId="0"/>
      <p:bldP spid="307295" grpId="0"/>
      <p:bldP spid="307296" grpId="0"/>
      <p:bldP spid="307297" grpId="0"/>
      <p:bldP spid="307298" grpId="0"/>
      <p:bldP spid="307299" grpId="0"/>
      <p:bldP spid="307300" grpId="0"/>
      <p:bldP spid="307301" grpId="0"/>
      <p:bldP spid="307302" grpId="0"/>
      <p:bldP spid="307303" grpId="0"/>
      <p:bldP spid="307304" grpId="0"/>
      <p:bldP spid="307305" grpId="0"/>
      <p:bldP spid="307306" grpId="0"/>
      <p:bldP spid="307307" grpId="0"/>
      <p:bldP spid="307308" grpId="0"/>
      <p:bldP spid="307309" grpId="0"/>
      <p:bldP spid="307310" grpId="0"/>
      <p:bldP spid="307311" grpId="0"/>
      <p:bldP spid="307312" grpId="0"/>
      <p:bldP spid="307313" grpId="0"/>
      <p:bldP spid="307314" grpId="0"/>
      <p:bldP spid="307315" grpId="0"/>
      <p:bldP spid="307316" grpId="0"/>
      <p:bldP spid="307317" grpId="0"/>
      <p:bldP spid="307318" grpId="0"/>
      <p:bldP spid="307319" grpId="0"/>
      <p:bldP spid="307320" grpId="0"/>
      <p:bldP spid="307321" grpId="0"/>
      <p:bldP spid="307322" grpId="0"/>
      <p:bldP spid="307323" grpId="0"/>
      <p:bldP spid="307324" grpId="0"/>
      <p:bldP spid="307325" grpId="0"/>
      <p:bldP spid="307326" grpId="0"/>
      <p:bldP spid="307327" grpId="0"/>
      <p:bldP spid="307328" grpId="0" animBg="1"/>
      <p:bldP spid="3073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81000" y="76200"/>
            <a:ext cx="10439400" cy="1295400"/>
          </a:xfrm>
        </p:spPr>
        <p:txBody>
          <a:bodyPr/>
          <a:lstStyle/>
          <a:p>
            <a:r>
              <a:rPr lang="en-US" sz="3600" dirty="0" smtClean="0">
                <a:solidFill>
                  <a:schemeClr val="accent2"/>
                </a:solidFill>
              </a:rPr>
              <a:t>Some algorithm families for computing Nash equilibria of 2-player normal-form games</a:t>
            </a:r>
          </a:p>
        </p:txBody>
      </p:sp>
      <p:pic>
        <p:nvPicPr>
          <p:cNvPr id="45058" name="Picture 2"/>
          <p:cNvPicPr>
            <a:picLocks noChangeAspect="1" noChangeArrowheads="1"/>
          </p:cNvPicPr>
          <p:nvPr/>
        </p:nvPicPr>
        <p:blipFill>
          <a:blip r:embed="rId3" cstate="print"/>
          <a:srcRect/>
          <a:stretch>
            <a:fillRect/>
          </a:stretch>
        </p:blipFill>
        <p:spPr bwMode="auto">
          <a:xfrm>
            <a:off x="4367142" y="1371600"/>
            <a:ext cx="5767458" cy="175260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4" cstate="print"/>
          <a:srcRect/>
          <a:stretch>
            <a:fillRect/>
          </a:stretch>
        </p:blipFill>
        <p:spPr bwMode="auto">
          <a:xfrm>
            <a:off x="3657600" y="8305800"/>
            <a:ext cx="3505200" cy="1863680"/>
          </a:xfrm>
          <a:prstGeom prst="rect">
            <a:avLst/>
          </a:prstGeom>
          <a:noFill/>
          <a:ln w="9525">
            <a:noFill/>
            <a:miter lim="800000"/>
            <a:headEnd/>
            <a:tailEnd/>
          </a:ln>
          <a:effectLst/>
        </p:spPr>
      </p:pic>
      <p:pic>
        <p:nvPicPr>
          <p:cNvPr id="45061" name="Picture 5"/>
          <p:cNvPicPr>
            <a:picLocks noChangeAspect="1" noChangeArrowheads="1"/>
          </p:cNvPicPr>
          <p:nvPr/>
        </p:nvPicPr>
        <p:blipFill>
          <a:blip r:embed="rId5" cstate="print"/>
          <a:srcRect/>
          <a:stretch>
            <a:fillRect/>
          </a:stretch>
        </p:blipFill>
        <p:spPr bwMode="auto">
          <a:xfrm>
            <a:off x="10439400" y="3581400"/>
            <a:ext cx="3733800" cy="2281766"/>
          </a:xfrm>
          <a:prstGeom prst="rect">
            <a:avLst/>
          </a:prstGeom>
          <a:noFill/>
          <a:ln w="9525">
            <a:noFill/>
            <a:miter lim="800000"/>
            <a:headEnd/>
            <a:tailEnd/>
          </a:ln>
          <a:effectLst/>
        </p:spPr>
      </p:pic>
      <p:pic>
        <p:nvPicPr>
          <p:cNvPr id="4506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9600" y="1295400"/>
            <a:ext cx="3429000" cy="1553430"/>
          </a:xfrm>
          <a:prstGeom prst="rect">
            <a:avLst/>
          </a:prstGeom>
          <a:noFill/>
          <a:ln w="9525">
            <a:noFill/>
            <a:miter lim="800000"/>
            <a:headEnd/>
            <a:tailEnd/>
          </a:ln>
        </p:spPr>
      </p:pic>
      <p:sp>
        <p:nvSpPr>
          <p:cNvPr id="11" name="TextBox 10"/>
          <p:cNvSpPr txBox="1"/>
          <p:nvPr/>
        </p:nvSpPr>
        <p:spPr>
          <a:xfrm>
            <a:off x="-76200" y="2743200"/>
            <a:ext cx="4876800" cy="1815882"/>
          </a:xfrm>
          <a:prstGeom prst="rect">
            <a:avLst/>
          </a:prstGeom>
          <a:noFill/>
        </p:spPr>
        <p:txBody>
          <a:bodyPr wrap="square" rtlCol="0">
            <a:spAutoFit/>
          </a:bodyPr>
          <a:lstStyle/>
          <a:p>
            <a:pPr algn="ctr"/>
            <a:r>
              <a:rPr lang="en-US" b="1" i="1" dirty="0" smtClean="0">
                <a:solidFill>
                  <a:schemeClr val="tx1"/>
                </a:solidFill>
              </a:rPr>
              <a:t>Lemke-</a:t>
            </a:r>
            <a:r>
              <a:rPr lang="en-US" b="1" i="1" dirty="0" err="1" smtClean="0">
                <a:solidFill>
                  <a:schemeClr val="tx1"/>
                </a:solidFill>
              </a:rPr>
              <a:t>Howson</a:t>
            </a:r>
            <a:r>
              <a:rPr lang="en-US" b="1" i="1" dirty="0" smtClean="0">
                <a:solidFill>
                  <a:schemeClr val="tx1"/>
                </a:solidFill>
              </a:rPr>
              <a:t> </a:t>
            </a:r>
            <a:r>
              <a:rPr lang="en-US" sz="1800" dirty="0" smtClean="0">
                <a:solidFill>
                  <a:srgbClr val="0000CC"/>
                </a:solidFill>
                <a:latin typeface="Arial" charset="0"/>
              </a:rPr>
              <a:t>[J. SIAM ‘64]</a:t>
            </a:r>
          </a:p>
          <a:p>
            <a:pPr algn="ctr"/>
            <a:r>
              <a:rPr lang="en-US" sz="2000" dirty="0" smtClean="0">
                <a:solidFill>
                  <a:schemeClr val="tx1"/>
                </a:solidFill>
                <a:latin typeface="Arial" charset="0"/>
              </a:rPr>
              <a:t>Exponential time due to </a:t>
            </a:r>
            <a:r>
              <a:rPr lang="en-US" sz="2000" dirty="0" err="1" smtClean="0">
                <a:solidFill>
                  <a:srgbClr val="0000CC"/>
                </a:solidFill>
                <a:latin typeface="Arial" charset="0"/>
              </a:rPr>
              <a:t>Savani</a:t>
            </a:r>
            <a:r>
              <a:rPr lang="en-US" sz="2000" dirty="0" smtClean="0">
                <a:solidFill>
                  <a:srgbClr val="0000CC"/>
                </a:solidFill>
                <a:latin typeface="Arial" charset="0"/>
              </a:rPr>
              <a:t> &amp; von Stengel [FOCS’04 / Econometrica’06]</a:t>
            </a:r>
          </a:p>
          <a:p>
            <a:pPr algn="ctr"/>
            <a:endParaRPr lang="en-US" dirty="0" smtClean="0">
              <a:solidFill>
                <a:srgbClr val="000000"/>
              </a:solidFill>
              <a:latin typeface="Arial" charset="0"/>
            </a:endParaRPr>
          </a:p>
          <a:p>
            <a:pPr algn="ctr"/>
            <a:endParaRPr lang="en-US" dirty="0" smtClean="0">
              <a:solidFill>
                <a:srgbClr val="000000"/>
              </a:solidFill>
              <a:latin typeface="Arial" charset="0"/>
            </a:endParaRPr>
          </a:p>
        </p:txBody>
      </p:sp>
      <p:sp>
        <p:nvSpPr>
          <p:cNvPr id="12" name="TextBox 11"/>
          <p:cNvSpPr txBox="1"/>
          <p:nvPr/>
        </p:nvSpPr>
        <p:spPr>
          <a:xfrm>
            <a:off x="4572000" y="2362200"/>
            <a:ext cx="5497531" cy="1384995"/>
          </a:xfrm>
          <a:prstGeom prst="rect">
            <a:avLst/>
          </a:prstGeom>
          <a:noFill/>
        </p:spPr>
        <p:txBody>
          <a:bodyPr wrap="none" rtlCol="0">
            <a:spAutoFit/>
          </a:bodyPr>
          <a:lstStyle/>
          <a:p>
            <a:pPr algn="ctr"/>
            <a:r>
              <a:rPr lang="en-US" b="1" i="1" dirty="0" smtClean="0">
                <a:solidFill>
                  <a:schemeClr val="tx1"/>
                </a:solidFill>
              </a:rPr>
              <a:t>Search over supports / MIP</a:t>
            </a:r>
          </a:p>
          <a:p>
            <a:pPr algn="ctr"/>
            <a:r>
              <a:rPr lang="en-US" sz="2000" dirty="0" smtClean="0">
                <a:solidFill>
                  <a:srgbClr val="0000CC"/>
                </a:solidFill>
                <a:latin typeface="Arial" charset="0"/>
              </a:rPr>
              <a:t>[</a:t>
            </a:r>
            <a:r>
              <a:rPr lang="en-US" sz="2000" dirty="0" err="1" smtClean="0">
                <a:solidFill>
                  <a:srgbClr val="0000CC"/>
                </a:solidFill>
                <a:latin typeface="Arial" charset="0"/>
              </a:rPr>
              <a:t>Dickhaut</a:t>
            </a:r>
            <a:r>
              <a:rPr lang="en-US" sz="2000" dirty="0" smtClean="0">
                <a:solidFill>
                  <a:srgbClr val="0000CC"/>
                </a:solidFill>
                <a:latin typeface="Arial" charset="0"/>
              </a:rPr>
              <a:t> &amp; Kaplan, </a:t>
            </a:r>
            <a:r>
              <a:rPr lang="en-US" sz="2000" dirty="0" err="1" smtClean="0">
                <a:solidFill>
                  <a:srgbClr val="0000CC"/>
                </a:solidFill>
                <a:latin typeface="Arial" charset="0"/>
              </a:rPr>
              <a:t>Mathematica</a:t>
            </a:r>
            <a:r>
              <a:rPr lang="en-US" sz="2000" dirty="0" smtClean="0">
                <a:solidFill>
                  <a:srgbClr val="0000CC"/>
                </a:solidFill>
                <a:latin typeface="Arial" charset="0"/>
              </a:rPr>
              <a:t> J. ‘91] </a:t>
            </a:r>
          </a:p>
          <a:p>
            <a:pPr algn="ctr"/>
            <a:r>
              <a:rPr lang="en-US" sz="2000" dirty="0" smtClean="0">
                <a:solidFill>
                  <a:srgbClr val="0000CC"/>
                </a:solidFill>
                <a:latin typeface="Arial" charset="0"/>
              </a:rPr>
              <a:t>[Porter, </a:t>
            </a:r>
            <a:r>
              <a:rPr lang="en-US" sz="2000" dirty="0" err="1" smtClean="0">
                <a:solidFill>
                  <a:srgbClr val="0000CC"/>
                </a:solidFill>
                <a:latin typeface="Arial" charset="0"/>
              </a:rPr>
              <a:t>Nudelman</a:t>
            </a:r>
            <a:r>
              <a:rPr lang="en-US" sz="2000" dirty="0" smtClean="0">
                <a:solidFill>
                  <a:srgbClr val="0000CC"/>
                </a:solidFill>
                <a:latin typeface="Arial" charset="0"/>
              </a:rPr>
              <a:t>, </a:t>
            </a:r>
            <a:r>
              <a:rPr lang="en-US" sz="2000" dirty="0" err="1" smtClean="0">
                <a:solidFill>
                  <a:srgbClr val="0000CC"/>
                </a:solidFill>
                <a:latin typeface="Arial" charset="0"/>
              </a:rPr>
              <a:t>Shoham</a:t>
            </a:r>
            <a:r>
              <a:rPr lang="en-US" sz="2000" dirty="0" smtClean="0">
                <a:solidFill>
                  <a:srgbClr val="0000CC"/>
                </a:solidFill>
                <a:latin typeface="Arial" charset="0"/>
              </a:rPr>
              <a:t> AAAI’04 / GEB’08]</a:t>
            </a:r>
          </a:p>
          <a:p>
            <a:pPr algn="ctr"/>
            <a:r>
              <a:rPr lang="en-US" sz="2000" dirty="0" smtClean="0">
                <a:solidFill>
                  <a:srgbClr val="0000CC"/>
                </a:solidFill>
                <a:latin typeface="Arial" charset="0"/>
              </a:rPr>
              <a:t>[</a:t>
            </a:r>
            <a:r>
              <a:rPr lang="en-US" sz="2000" dirty="0" err="1" smtClean="0">
                <a:solidFill>
                  <a:srgbClr val="0000CC"/>
                </a:solidFill>
                <a:latin typeface="Arial" charset="0"/>
              </a:rPr>
              <a:t>Sandholm</a:t>
            </a:r>
            <a:r>
              <a:rPr lang="en-US" sz="2000" dirty="0" smtClean="0">
                <a:solidFill>
                  <a:srgbClr val="0000CC"/>
                </a:solidFill>
                <a:latin typeface="Arial" charset="0"/>
              </a:rPr>
              <a:t>, Gilpin, C. AAAI’05]</a:t>
            </a:r>
          </a:p>
        </p:txBody>
      </p:sp>
      <p:sp>
        <p:nvSpPr>
          <p:cNvPr id="13" name="TextBox 12"/>
          <p:cNvSpPr txBox="1"/>
          <p:nvPr/>
        </p:nvSpPr>
        <p:spPr>
          <a:xfrm>
            <a:off x="-76200" y="6306741"/>
            <a:ext cx="4953000" cy="1846659"/>
          </a:xfrm>
          <a:prstGeom prst="rect">
            <a:avLst/>
          </a:prstGeom>
          <a:noFill/>
        </p:spPr>
        <p:txBody>
          <a:bodyPr wrap="square" rtlCol="0">
            <a:spAutoFit/>
          </a:bodyPr>
          <a:lstStyle/>
          <a:p>
            <a:pPr algn="ctr"/>
            <a:r>
              <a:rPr lang="en-US" sz="2000" b="1" i="1" dirty="0" smtClean="0">
                <a:solidFill>
                  <a:schemeClr val="tx1"/>
                </a:solidFill>
              </a:rPr>
              <a:t>Special cases / subroutines</a:t>
            </a:r>
          </a:p>
          <a:p>
            <a:pPr algn="ctr"/>
            <a:r>
              <a:rPr lang="en-US" sz="1800" dirty="0" smtClean="0">
                <a:solidFill>
                  <a:srgbClr val="0000CC"/>
                </a:solidFill>
                <a:latin typeface="Arial" charset="0"/>
              </a:rPr>
              <a:t>[C. &amp; </a:t>
            </a:r>
            <a:r>
              <a:rPr lang="en-US" sz="1800" dirty="0" err="1" smtClean="0">
                <a:solidFill>
                  <a:srgbClr val="0000CC"/>
                </a:solidFill>
                <a:latin typeface="Arial" charset="0"/>
              </a:rPr>
              <a:t>Sandholm</a:t>
            </a:r>
            <a:r>
              <a:rPr lang="en-US" sz="1800" dirty="0" smtClean="0">
                <a:solidFill>
                  <a:srgbClr val="0000CC"/>
                </a:solidFill>
                <a:latin typeface="Arial" charset="0"/>
              </a:rPr>
              <a:t> AAAI’05, AAMAS’06; </a:t>
            </a:r>
            <a:r>
              <a:rPr lang="en-US" sz="1800" dirty="0" err="1" smtClean="0">
                <a:solidFill>
                  <a:srgbClr val="0000CC"/>
                </a:solidFill>
                <a:latin typeface="Arial" charset="0"/>
              </a:rPr>
              <a:t>Benisch</a:t>
            </a:r>
            <a:r>
              <a:rPr lang="en-US" sz="1800" dirty="0" smtClean="0">
                <a:solidFill>
                  <a:srgbClr val="0000CC"/>
                </a:solidFill>
                <a:latin typeface="Arial" charset="0"/>
              </a:rPr>
              <a:t>, Davis, </a:t>
            </a:r>
            <a:r>
              <a:rPr lang="en-US" sz="1800" dirty="0" err="1" smtClean="0">
                <a:solidFill>
                  <a:srgbClr val="0000CC"/>
                </a:solidFill>
                <a:latin typeface="Arial" charset="0"/>
              </a:rPr>
              <a:t>Sandholm</a:t>
            </a:r>
            <a:r>
              <a:rPr lang="en-US" sz="1800" dirty="0" smtClean="0">
                <a:solidFill>
                  <a:srgbClr val="0000CC"/>
                </a:solidFill>
                <a:latin typeface="Arial" charset="0"/>
              </a:rPr>
              <a:t> AAAI’06 / JAIR’10; </a:t>
            </a:r>
            <a:r>
              <a:rPr lang="en-US" sz="1800" dirty="0" err="1" smtClean="0">
                <a:solidFill>
                  <a:srgbClr val="0000CC"/>
                </a:solidFill>
                <a:latin typeface="Arial" charset="0"/>
              </a:rPr>
              <a:t>Kontogiannis</a:t>
            </a:r>
            <a:r>
              <a:rPr lang="en-US" sz="1800" dirty="0" smtClean="0">
                <a:solidFill>
                  <a:srgbClr val="0000CC"/>
                </a:solidFill>
                <a:latin typeface="Arial" charset="0"/>
              </a:rPr>
              <a:t> &amp; </a:t>
            </a:r>
            <a:r>
              <a:rPr lang="en-US" sz="1800" dirty="0" err="1" smtClean="0">
                <a:solidFill>
                  <a:srgbClr val="0000CC"/>
                </a:solidFill>
                <a:latin typeface="Arial" charset="0"/>
              </a:rPr>
              <a:t>Spirakis</a:t>
            </a:r>
            <a:r>
              <a:rPr lang="en-US" sz="1800" dirty="0" smtClean="0">
                <a:solidFill>
                  <a:srgbClr val="0000CC"/>
                </a:solidFill>
                <a:latin typeface="Arial" charset="0"/>
              </a:rPr>
              <a:t> APPROX’11; </a:t>
            </a:r>
            <a:r>
              <a:rPr lang="en-US" sz="1800" dirty="0" err="1" smtClean="0">
                <a:solidFill>
                  <a:srgbClr val="0000CC"/>
                </a:solidFill>
                <a:latin typeface="Arial" charset="0"/>
              </a:rPr>
              <a:t>Adsul</a:t>
            </a:r>
            <a:r>
              <a:rPr lang="en-US" sz="1800" dirty="0" smtClean="0">
                <a:solidFill>
                  <a:srgbClr val="0000CC"/>
                </a:solidFill>
                <a:latin typeface="Arial" charset="0"/>
              </a:rPr>
              <a:t>, </a:t>
            </a:r>
            <a:r>
              <a:rPr lang="en-US" sz="1800" dirty="0" err="1" smtClean="0">
                <a:solidFill>
                  <a:srgbClr val="0000CC"/>
                </a:solidFill>
                <a:latin typeface="Arial" charset="0"/>
              </a:rPr>
              <a:t>Garg</a:t>
            </a:r>
            <a:r>
              <a:rPr lang="en-US" sz="1800" dirty="0" smtClean="0">
                <a:solidFill>
                  <a:srgbClr val="0000CC"/>
                </a:solidFill>
                <a:latin typeface="Arial" charset="0"/>
              </a:rPr>
              <a:t>, Mehta, </a:t>
            </a:r>
            <a:r>
              <a:rPr lang="en-US" sz="1800" dirty="0" err="1" smtClean="0">
                <a:solidFill>
                  <a:srgbClr val="0000CC"/>
                </a:solidFill>
                <a:latin typeface="Arial" charset="0"/>
              </a:rPr>
              <a:t>Sohoni</a:t>
            </a:r>
            <a:r>
              <a:rPr lang="en-US" sz="1800" dirty="0" smtClean="0">
                <a:solidFill>
                  <a:srgbClr val="0000CC"/>
                </a:solidFill>
                <a:latin typeface="Arial" charset="0"/>
              </a:rPr>
              <a:t> STOC’11; …</a:t>
            </a:r>
            <a:r>
              <a:rPr lang="en-US" sz="2000" dirty="0" smtClean="0">
                <a:solidFill>
                  <a:srgbClr val="0000CC"/>
                </a:solidFill>
                <a:latin typeface="Arial" charset="0"/>
              </a:rPr>
              <a:t>]</a:t>
            </a:r>
          </a:p>
          <a:p>
            <a:pPr algn="ctr"/>
            <a:endParaRPr lang="en-US" sz="2000" b="1" i="1" dirty="0" smtClean="0">
              <a:solidFill>
                <a:schemeClr val="tx1"/>
              </a:solidFill>
            </a:endParaRPr>
          </a:p>
        </p:txBody>
      </p:sp>
      <p:sp>
        <p:nvSpPr>
          <p:cNvPr id="14" name="TextBox 13"/>
          <p:cNvSpPr txBox="1"/>
          <p:nvPr/>
        </p:nvSpPr>
        <p:spPr>
          <a:xfrm>
            <a:off x="4571999" y="5943600"/>
            <a:ext cx="5715001" cy="2585323"/>
          </a:xfrm>
          <a:prstGeom prst="rect">
            <a:avLst/>
          </a:prstGeom>
          <a:noFill/>
        </p:spPr>
        <p:txBody>
          <a:bodyPr wrap="square" rtlCol="0">
            <a:spAutoFit/>
          </a:bodyPr>
          <a:lstStyle/>
          <a:p>
            <a:pPr algn="ctr"/>
            <a:r>
              <a:rPr lang="en-US" b="1" i="1" dirty="0" smtClean="0">
                <a:solidFill>
                  <a:schemeClr val="tx1"/>
                </a:solidFill>
              </a:rPr>
              <a:t>Approximate equilibria</a:t>
            </a:r>
          </a:p>
          <a:p>
            <a:pPr marL="0" lvl="1" algn="ctr"/>
            <a:r>
              <a:rPr lang="en-US" sz="1800" dirty="0" smtClean="0">
                <a:solidFill>
                  <a:srgbClr val="0000CC"/>
                </a:solidFill>
                <a:latin typeface="Arial" charset="0"/>
              </a:rPr>
              <a:t>[Brown ’51 / C. ’09 / Goldberg, </a:t>
            </a:r>
            <a:r>
              <a:rPr lang="en-US" sz="1800" dirty="0" err="1" smtClean="0">
                <a:solidFill>
                  <a:srgbClr val="0000CC"/>
                </a:solidFill>
                <a:latin typeface="Arial" charset="0"/>
              </a:rPr>
              <a:t>Savani</a:t>
            </a:r>
            <a:r>
              <a:rPr lang="en-US" sz="1800" dirty="0" smtClean="0">
                <a:solidFill>
                  <a:srgbClr val="0000CC"/>
                </a:solidFill>
                <a:latin typeface="Arial" charset="0"/>
              </a:rPr>
              <a:t>, </a:t>
            </a:r>
            <a:r>
              <a:rPr lang="en-US" sz="1800" dirty="0" err="1" smtClean="0">
                <a:solidFill>
                  <a:srgbClr val="0000CC"/>
                </a:solidFill>
                <a:latin typeface="Arial" charset="0"/>
              </a:rPr>
              <a:t>Sørensen</a:t>
            </a:r>
            <a:r>
              <a:rPr lang="en-US" sz="1800" dirty="0" smtClean="0">
                <a:solidFill>
                  <a:srgbClr val="0000CC"/>
                </a:solidFill>
                <a:latin typeface="Arial" charset="0"/>
              </a:rPr>
              <a:t>, </a:t>
            </a:r>
            <a:r>
              <a:rPr lang="en-US" sz="1800" dirty="0" err="1" smtClean="0">
                <a:solidFill>
                  <a:srgbClr val="0000CC"/>
                </a:solidFill>
                <a:latin typeface="Arial" charset="0"/>
              </a:rPr>
              <a:t>Ventre</a:t>
            </a:r>
            <a:r>
              <a:rPr lang="en-US" sz="1800" dirty="0" smtClean="0">
                <a:solidFill>
                  <a:srgbClr val="0000CC"/>
                </a:solidFill>
                <a:latin typeface="Arial" charset="0"/>
              </a:rPr>
              <a:t> ’11; </a:t>
            </a:r>
            <a:r>
              <a:rPr lang="en-US" sz="1800" dirty="0" err="1" smtClean="0">
                <a:solidFill>
                  <a:schemeClr val="accent2"/>
                </a:solidFill>
                <a:latin typeface="Arial" charset="0"/>
              </a:rPr>
              <a:t>Althöfer</a:t>
            </a:r>
            <a:r>
              <a:rPr lang="en-US" sz="1800" dirty="0" smtClean="0">
                <a:solidFill>
                  <a:schemeClr val="accent2"/>
                </a:solidFill>
                <a:latin typeface="Arial" charset="0"/>
              </a:rPr>
              <a:t> ‘94, Lipton, </a:t>
            </a:r>
            <a:r>
              <a:rPr lang="en-US" sz="1800" dirty="0" err="1" smtClean="0">
                <a:solidFill>
                  <a:schemeClr val="accent2"/>
                </a:solidFill>
                <a:latin typeface="Arial" charset="0"/>
              </a:rPr>
              <a:t>Markakis</a:t>
            </a:r>
            <a:r>
              <a:rPr lang="en-US" sz="1800" dirty="0" smtClean="0">
                <a:solidFill>
                  <a:schemeClr val="accent2"/>
                </a:solidFill>
                <a:latin typeface="Arial" charset="0"/>
              </a:rPr>
              <a:t>, Mehta ‘03, </a:t>
            </a:r>
            <a:r>
              <a:rPr lang="en-US" sz="1800" dirty="0" err="1" smtClean="0">
                <a:solidFill>
                  <a:schemeClr val="accent2"/>
                </a:solidFill>
                <a:latin typeface="Arial" charset="0"/>
              </a:rPr>
              <a:t>Daskalakis</a:t>
            </a:r>
            <a:r>
              <a:rPr lang="en-US" sz="1800" dirty="0" smtClean="0">
                <a:solidFill>
                  <a:schemeClr val="accent2"/>
                </a:solidFill>
                <a:latin typeface="Arial" charset="0"/>
              </a:rPr>
              <a:t>, Mehta, Papadimitriou ‘06, ‘07, </a:t>
            </a:r>
            <a:r>
              <a:rPr lang="en-US" sz="1800" dirty="0" err="1" smtClean="0">
                <a:solidFill>
                  <a:schemeClr val="accent2"/>
                </a:solidFill>
                <a:latin typeface="Arial" charset="0"/>
              </a:rPr>
              <a:t>Feder</a:t>
            </a:r>
            <a:r>
              <a:rPr lang="en-US" sz="1800" dirty="0" smtClean="0">
                <a:solidFill>
                  <a:schemeClr val="accent2"/>
                </a:solidFill>
                <a:latin typeface="Arial" charset="0"/>
              </a:rPr>
              <a:t>, </a:t>
            </a:r>
            <a:r>
              <a:rPr lang="en-US" sz="1800" dirty="0" err="1" smtClean="0">
                <a:solidFill>
                  <a:schemeClr val="accent2"/>
                </a:solidFill>
                <a:latin typeface="Arial" charset="0"/>
              </a:rPr>
              <a:t>Nazerzadeh</a:t>
            </a:r>
            <a:r>
              <a:rPr lang="en-US" sz="1800" dirty="0" smtClean="0">
                <a:solidFill>
                  <a:schemeClr val="accent2"/>
                </a:solidFill>
                <a:latin typeface="Arial" charset="0"/>
              </a:rPr>
              <a:t>, </a:t>
            </a:r>
            <a:r>
              <a:rPr lang="en-US" sz="1800" dirty="0" err="1" smtClean="0">
                <a:solidFill>
                  <a:schemeClr val="accent2"/>
                </a:solidFill>
                <a:latin typeface="Arial" charset="0"/>
              </a:rPr>
              <a:t>Saberi</a:t>
            </a:r>
            <a:r>
              <a:rPr lang="en-US" sz="1800" dirty="0" smtClean="0">
                <a:solidFill>
                  <a:schemeClr val="accent2"/>
                </a:solidFill>
                <a:latin typeface="Arial" charset="0"/>
              </a:rPr>
              <a:t> ‘07, </a:t>
            </a:r>
            <a:r>
              <a:rPr lang="en-US" sz="1800" dirty="0" err="1" smtClean="0">
                <a:solidFill>
                  <a:schemeClr val="accent2"/>
                </a:solidFill>
                <a:latin typeface="Arial" charset="0"/>
              </a:rPr>
              <a:t>Tsaknakis</a:t>
            </a:r>
            <a:r>
              <a:rPr lang="en-US" sz="1800" dirty="0" smtClean="0">
                <a:solidFill>
                  <a:schemeClr val="accent2"/>
                </a:solidFill>
                <a:latin typeface="Arial" charset="0"/>
              </a:rPr>
              <a:t> &amp; </a:t>
            </a:r>
            <a:r>
              <a:rPr lang="en-US" sz="1800" dirty="0" err="1" smtClean="0">
                <a:solidFill>
                  <a:schemeClr val="accent2"/>
                </a:solidFill>
                <a:latin typeface="Arial" charset="0"/>
              </a:rPr>
              <a:t>Spirakis</a:t>
            </a:r>
            <a:r>
              <a:rPr lang="en-US" sz="1800" dirty="0" smtClean="0">
                <a:solidFill>
                  <a:schemeClr val="accent2"/>
                </a:solidFill>
                <a:latin typeface="Arial" charset="0"/>
              </a:rPr>
              <a:t> ‘07, </a:t>
            </a:r>
            <a:r>
              <a:rPr lang="en-US" sz="1800" dirty="0" err="1" smtClean="0">
                <a:solidFill>
                  <a:schemeClr val="accent2"/>
                </a:solidFill>
                <a:latin typeface="Arial" charset="0"/>
              </a:rPr>
              <a:t>Spirakis</a:t>
            </a:r>
            <a:r>
              <a:rPr lang="en-US" sz="1800" dirty="0" smtClean="0">
                <a:solidFill>
                  <a:schemeClr val="accent2"/>
                </a:solidFill>
                <a:latin typeface="Arial" charset="0"/>
              </a:rPr>
              <a:t> ‘08, </a:t>
            </a:r>
            <a:r>
              <a:rPr lang="en-US" sz="1800" dirty="0" err="1" smtClean="0">
                <a:solidFill>
                  <a:schemeClr val="accent2"/>
                </a:solidFill>
                <a:latin typeface="Arial" charset="0"/>
              </a:rPr>
              <a:t>Bosse</a:t>
            </a:r>
            <a:r>
              <a:rPr lang="en-US" sz="1800" dirty="0" smtClean="0">
                <a:solidFill>
                  <a:schemeClr val="accent2"/>
                </a:solidFill>
                <a:latin typeface="Arial" charset="0"/>
              </a:rPr>
              <a:t>, </a:t>
            </a:r>
            <a:r>
              <a:rPr lang="en-US" sz="1800" dirty="0" err="1" smtClean="0">
                <a:solidFill>
                  <a:schemeClr val="accent2"/>
                </a:solidFill>
                <a:latin typeface="Arial" charset="0"/>
              </a:rPr>
              <a:t>Byrka</a:t>
            </a:r>
            <a:r>
              <a:rPr lang="en-US" sz="1800" dirty="0" smtClean="0">
                <a:solidFill>
                  <a:schemeClr val="accent2"/>
                </a:solidFill>
                <a:latin typeface="Arial" charset="0"/>
              </a:rPr>
              <a:t>, </a:t>
            </a:r>
            <a:r>
              <a:rPr lang="en-US" sz="1800" dirty="0" err="1" smtClean="0">
                <a:solidFill>
                  <a:schemeClr val="accent2"/>
                </a:solidFill>
                <a:latin typeface="Arial" charset="0"/>
              </a:rPr>
              <a:t>Markakis</a:t>
            </a:r>
            <a:r>
              <a:rPr lang="en-US" sz="1800" dirty="0" smtClean="0">
                <a:solidFill>
                  <a:schemeClr val="accent2"/>
                </a:solidFill>
                <a:latin typeface="Arial" charset="0"/>
              </a:rPr>
              <a:t> ‘07, …]</a:t>
            </a:r>
          </a:p>
          <a:p>
            <a:pPr algn="ctr"/>
            <a:endParaRPr lang="en-US" b="1" i="1" dirty="0" smtClean="0">
              <a:solidFill>
                <a:schemeClr val="tx1"/>
              </a:solidFill>
            </a:endParaRPr>
          </a:p>
          <a:p>
            <a:pPr algn="ctr"/>
            <a:endParaRPr lang="en-US" b="1" i="1" dirty="0">
              <a:solidFill>
                <a:schemeClr val="tx1"/>
              </a:solidFill>
            </a:endParaRPr>
          </a:p>
        </p:txBody>
      </p:sp>
      <p:sp>
        <p:nvSpPr>
          <p:cNvPr id="15" name="TextBox 14"/>
          <p:cNvSpPr txBox="1"/>
          <p:nvPr/>
        </p:nvSpPr>
        <p:spPr>
          <a:xfrm>
            <a:off x="2352893" y="2511623"/>
            <a:ext cx="1914307" cy="307777"/>
          </a:xfrm>
          <a:prstGeom prst="rect">
            <a:avLst/>
          </a:prstGeom>
          <a:noFill/>
        </p:spPr>
        <p:txBody>
          <a:bodyPr wrap="none" rtlCol="0">
            <a:spAutoFit/>
          </a:bodyPr>
          <a:lstStyle/>
          <a:p>
            <a:r>
              <a:rPr lang="en-US" sz="1400" dirty="0" smtClean="0">
                <a:solidFill>
                  <a:schemeClr val="tx1"/>
                </a:solidFill>
              </a:rPr>
              <a:t>image from von Stengel</a:t>
            </a:r>
          </a:p>
        </p:txBody>
      </p:sp>
      <p:pic>
        <p:nvPicPr>
          <p:cNvPr id="2" name="Picture 1"/>
          <p:cNvPicPr>
            <a:picLocks noChangeAspect="1" noChangeArrowheads="1"/>
          </p:cNvPicPr>
          <p:nvPr/>
        </p:nvPicPr>
        <p:blipFill>
          <a:blip r:embed="rId7" cstate="print"/>
          <a:srcRect/>
          <a:stretch>
            <a:fillRect/>
          </a:stretch>
        </p:blipFill>
        <p:spPr bwMode="auto">
          <a:xfrm>
            <a:off x="5333999" y="3733800"/>
            <a:ext cx="4192109" cy="2331601"/>
          </a:xfrm>
          <a:prstGeom prst="rect">
            <a:avLst/>
          </a:prstGeom>
          <a:noFill/>
          <a:ln w="9525">
            <a:noFill/>
            <a:miter lim="800000"/>
            <a:headEnd/>
            <a:tailEnd/>
          </a:ln>
          <a:effectLst/>
        </p:spPr>
      </p:pic>
      <p:pic>
        <p:nvPicPr>
          <p:cNvPr id="7170" name="Picture 2"/>
          <p:cNvPicPr>
            <a:picLocks noChangeAspect="1" noChangeArrowheads="1"/>
          </p:cNvPicPr>
          <p:nvPr/>
        </p:nvPicPr>
        <p:blipFill>
          <a:blip r:embed="rId8" cstate="print"/>
          <a:srcRect/>
          <a:stretch>
            <a:fillRect/>
          </a:stretch>
        </p:blipFill>
        <p:spPr bwMode="auto">
          <a:xfrm>
            <a:off x="533400" y="3733800"/>
            <a:ext cx="3657600" cy="269563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76200"/>
            <a:ext cx="9753600" cy="1295400"/>
          </a:xfrm>
        </p:spPr>
        <p:txBody>
          <a:bodyPr/>
          <a:lstStyle/>
          <a:p>
            <a:r>
              <a:rPr lang="en-US" sz="4500" b="1" dirty="0" smtClean="0">
                <a:solidFill>
                  <a:schemeClr val="accent2"/>
                </a:solidFill>
              </a:rPr>
              <a:t>Game playing</a:t>
            </a:r>
          </a:p>
        </p:txBody>
      </p:sp>
      <p:pic>
        <p:nvPicPr>
          <p:cNvPr id="6" name="Picture 5" descr="liars.jpg"/>
          <p:cNvPicPr>
            <a:picLocks noChangeAspect="1"/>
          </p:cNvPicPr>
          <p:nvPr/>
        </p:nvPicPr>
        <p:blipFill>
          <a:blip r:embed="rId2" cstate="print"/>
          <a:stretch>
            <a:fillRect/>
          </a:stretch>
        </p:blipFill>
        <p:spPr>
          <a:xfrm>
            <a:off x="3657600" y="4876800"/>
            <a:ext cx="2895600" cy="2126950"/>
          </a:xfrm>
          <a:prstGeom prst="rect">
            <a:avLst/>
          </a:prstGeom>
        </p:spPr>
      </p:pic>
      <p:pic>
        <p:nvPicPr>
          <p:cNvPr id="5" name="Picture 4" descr="laak.jpg"/>
          <p:cNvPicPr>
            <a:picLocks noChangeAspect="1"/>
          </p:cNvPicPr>
          <p:nvPr/>
        </p:nvPicPr>
        <p:blipFill>
          <a:blip r:embed="rId3" cstate="print"/>
          <a:stretch>
            <a:fillRect/>
          </a:stretch>
        </p:blipFill>
        <p:spPr>
          <a:xfrm>
            <a:off x="5791200" y="1752600"/>
            <a:ext cx="2895600" cy="2171700"/>
          </a:xfrm>
          <a:prstGeom prst="rect">
            <a:avLst/>
          </a:prstGeom>
        </p:spPr>
      </p:pic>
      <p:pic>
        <p:nvPicPr>
          <p:cNvPr id="23554" name="Picture 2" descr="C:\Users\vince\AppData\Local\Microsoft\Windows\Temporary Internet Files\Content.IE5\CVWEKPBZ\MP900341693[1].jpg"/>
          <p:cNvPicPr>
            <a:picLocks noChangeAspect="1" noChangeArrowheads="1"/>
          </p:cNvPicPr>
          <p:nvPr/>
        </p:nvPicPr>
        <p:blipFill>
          <a:blip r:embed="rId4" cstate="print"/>
          <a:srcRect/>
          <a:stretch>
            <a:fillRect/>
          </a:stretch>
        </p:blipFill>
        <p:spPr bwMode="auto">
          <a:xfrm>
            <a:off x="1447800" y="1752600"/>
            <a:ext cx="2971800" cy="2119884"/>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94310"/>
            <a:ext cx="10058400" cy="777240"/>
          </a:xfrm>
        </p:spPr>
        <p:txBody>
          <a:bodyPr/>
          <a:lstStyle/>
          <a:p>
            <a:pPr eaLnBrk="1" hangingPunct="1"/>
            <a:r>
              <a:rPr lang="en-US" sz="4800" dirty="0" smtClean="0"/>
              <a:t>Search-based approaches </a:t>
            </a:r>
            <a:r>
              <a:rPr lang="en-US" sz="2800" dirty="0" smtClean="0"/>
              <a:t>(for 2 players)</a:t>
            </a:r>
            <a:endParaRPr lang="en-US" sz="2400" dirty="0" smtClean="0">
              <a:solidFill>
                <a:srgbClr val="CCECFF"/>
              </a:solidFill>
            </a:endParaRPr>
          </a:p>
        </p:txBody>
      </p:sp>
      <p:sp>
        <p:nvSpPr>
          <p:cNvPr id="313347" name="Rectangle 3"/>
          <p:cNvSpPr>
            <a:spLocks noGrp="1" noChangeArrowheads="1"/>
          </p:cNvSpPr>
          <p:nvPr>
            <p:ph type="body" idx="1"/>
          </p:nvPr>
        </p:nvSpPr>
        <p:spPr>
          <a:xfrm>
            <a:off x="227013" y="1117283"/>
            <a:ext cx="9831388" cy="6655117"/>
          </a:xfrm>
        </p:spPr>
        <p:txBody>
          <a:bodyPr/>
          <a:lstStyle/>
          <a:p>
            <a:pPr eaLnBrk="1" hangingPunct="1">
              <a:lnSpc>
                <a:spcPct val="90000"/>
              </a:lnSpc>
            </a:pPr>
            <a:r>
              <a:rPr lang="en-US" dirty="0" smtClean="0"/>
              <a:t>Suppose we know the </a:t>
            </a:r>
            <a:r>
              <a:rPr lang="en-US" dirty="0" smtClean="0">
                <a:solidFill>
                  <a:srgbClr val="008000"/>
                </a:solidFill>
              </a:rPr>
              <a:t>support</a:t>
            </a:r>
            <a:r>
              <a:rPr lang="en-US" dirty="0" smtClean="0"/>
              <a:t> X</a:t>
            </a:r>
            <a:r>
              <a:rPr lang="en-US" baseline="-25000" dirty="0" smtClean="0"/>
              <a:t>i</a:t>
            </a:r>
            <a:r>
              <a:rPr lang="en-US" dirty="0" smtClean="0"/>
              <a:t> of each player </a:t>
            </a:r>
            <a:r>
              <a:rPr lang="en-US" dirty="0" err="1" smtClean="0"/>
              <a:t>i’s</a:t>
            </a:r>
            <a:r>
              <a:rPr lang="en-US" dirty="0" smtClean="0"/>
              <a:t> mixed strategy in equilibrium</a:t>
            </a:r>
          </a:p>
          <a:p>
            <a:pPr lvl="1" eaLnBrk="1" hangingPunct="1">
              <a:lnSpc>
                <a:spcPct val="90000"/>
              </a:lnSpc>
            </a:pPr>
            <a:r>
              <a:rPr lang="en-US" dirty="0" smtClean="0"/>
              <a:t>That is, which pure strategies receive positive probability</a:t>
            </a:r>
          </a:p>
          <a:p>
            <a:pPr eaLnBrk="1" hangingPunct="1">
              <a:lnSpc>
                <a:spcPct val="90000"/>
              </a:lnSpc>
            </a:pPr>
            <a:r>
              <a:rPr lang="en-US" dirty="0" smtClean="0"/>
              <a:t>Then, we have a linear feasibility problem:</a:t>
            </a:r>
          </a:p>
          <a:p>
            <a:pPr lvl="1" eaLnBrk="1" hangingPunct="1">
              <a:lnSpc>
                <a:spcPct val="90000"/>
              </a:lnSpc>
            </a:pPr>
            <a:r>
              <a:rPr lang="en-US" dirty="0" smtClean="0">
                <a:cs typeface="Times New Roman" pitchFamily="18" charset="0"/>
                <a:sym typeface="Symbol" pitchFamily="18" charset="2"/>
              </a:rPr>
              <a:t>for both i, for any </a:t>
            </a:r>
            <a:r>
              <a:rPr lang="en-US" dirty="0" err="1" smtClean="0">
                <a:cs typeface="Times New Roman" pitchFamily="18" charset="0"/>
                <a:sym typeface="Symbol" pitchFamily="18" charset="2"/>
              </a:rPr>
              <a:t>s</a:t>
            </a:r>
            <a:r>
              <a:rPr lang="en-US" baseline="-25000" dirty="0" err="1" smtClean="0">
                <a:cs typeface="Times New Roman" pitchFamily="18" charset="0"/>
                <a:sym typeface="Symbol" pitchFamily="18" charset="2"/>
              </a:rPr>
              <a:t>i</a:t>
            </a:r>
            <a:r>
              <a:rPr lang="en-US" baseline="-25000" dirty="0" smtClean="0">
                <a:cs typeface="Times New Roman" pitchFamily="18" charset="0"/>
                <a:sym typeface="Symbol" pitchFamily="18" charset="2"/>
              </a:rPr>
              <a:t> </a:t>
            </a:r>
            <a:r>
              <a:rPr lang="en-US" dirty="0" smtClean="0">
                <a:sym typeface="Symbol" pitchFamily="18" charset="2"/>
              </a:rPr>
              <a:t> S</a:t>
            </a:r>
            <a:r>
              <a:rPr lang="en-US" baseline="-25000" dirty="0" smtClean="0">
                <a:cs typeface="Times New Roman" pitchFamily="18" charset="0"/>
                <a:sym typeface="Symbol" pitchFamily="18" charset="2"/>
              </a:rPr>
              <a:t>i </a:t>
            </a:r>
            <a:r>
              <a:rPr lang="en-US" dirty="0" smtClean="0"/>
              <a:t>- </a:t>
            </a:r>
            <a:r>
              <a:rPr lang="en-US" dirty="0" smtClean="0">
                <a:cs typeface="Times New Roman" pitchFamily="18" charset="0"/>
                <a:sym typeface="Symbol" pitchFamily="18" charset="2"/>
              </a:rPr>
              <a:t>X</a:t>
            </a:r>
            <a:r>
              <a:rPr lang="en-US" baseline="-25000" dirty="0" smtClean="0">
                <a:cs typeface="Times New Roman" pitchFamily="18" charset="0"/>
                <a:sym typeface="Symbol" pitchFamily="18" charset="2"/>
              </a:rPr>
              <a:t>i</a:t>
            </a:r>
            <a:r>
              <a:rPr lang="en-US" dirty="0" smtClean="0"/>
              <a:t>, </a:t>
            </a:r>
            <a:r>
              <a:rPr lang="en-US" b="1" dirty="0" smtClean="0">
                <a:cs typeface="Times New Roman" pitchFamily="18" charset="0"/>
                <a:sym typeface="Symbol" pitchFamily="18" charset="2"/>
              </a:rPr>
              <a:t>p</a:t>
            </a:r>
            <a:r>
              <a:rPr lang="en-US" b="1" baseline="-25000" dirty="0" smtClean="0">
                <a:cs typeface="Times New Roman" pitchFamily="18" charset="0"/>
                <a:sym typeface="Symbol" pitchFamily="18" charset="2"/>
              </a:rPr>
              <a:t>i</a:t>
            </a:r>
            <a:r>
              <a:rPr lang="en-US" b="1" dirty="0" smtClean="0">
                <a:sym typeface="Symbol" pitchFamily="18" charset="2"/>
              </a:rPr>
              <a:t>(</a:t>
            </a:r>
            <a:r>
              <a:rPr lang="en-US" b="1" dirty="0" err="1" smtClean="0">
                <a:sym typeface="Symbol" pitchFamily="18" charset="2"/>
              </a:rPr>
              <a:t>s</a:t>
            </a:r>
            <a:r>
              <a:rPr lang="en-US" b="1" baseline="-25000" dirty="0" err="1" smtClean="0">
                <a:cs typeface="Times New Roman" pitchFamily="18" charset="0"/>
                <a:sym typeface="Symbol" pitchFamily="18" charset="2"/>
              </a:rPr>
              <a:t>i</a:t>
            </a:r>
            <a:r>
              <a:rPr lang="en-US" b="1" dirty="0" smtClean="0">
                <a:sym typeface="Symbol" pitchFamily="18" charset="2"/>
              </a:rPr>
              <a:t>) </a:t>
            </a:r>
            <a:r>
              <a:rPr lang="en-US" dirty="0" smtClean="0">
                <a:sym typeface="Symbol" pitchFamily="18" charset="2"/>
              </a:rPr>
              <a:t>= 0</a:t>
            </a:r>
            <a:endParaRPr lang="en-US" b="1" baseline="-25000" dirty="0" smtClean="0">
              <a:cs typeface="Times New Roman" pitchFamily="18" charset="0"/>
              <a:sym typeface="Symbol" pitchFamily="18" charset="2"/>
            </a:endParaRPr>
          </a:p>
          <a:p>
            <a:pPr lvl="1" eaLnBrk="1" hangingPunct="1">
              <a:lnSpc>
                <a:spcPct val="90000"/>
              </a:lnSpc>
            </a:pPr>
            <a:r>
              <a:rPr lang="en-US" dirty="0" smtClean="0">
                <a:cs typeface="Times New Roman" pitchFamily="18" charset="0"/>
                <a:sym typeface="Symbol" pitchFamily="18" charset="2"/>
              </a:rPr>
              <a:t>for both i, for any </a:t>
            </a:r>
            <a:r>
              <a:rPr lang="en-US" dirty="0" err="1" smtClean="0">
                <a:cs typeface="Times New Roman" pitchFamily="18" charset="0"/>
                <a:sym typeface="Symbol" pitchFamily="18" charset="2"/>
              </a:rPr>
              <a:t>s</a:t>
            </a:r>
            <a:r>
              <a:rPr lang="en-US" baseline="-25000" dirty="0" err="1" smtClean="0">
                <a:cs typeface="Times New Roman" pitchFamily="18" charset="0"/>
                <a:sym typeface="Symbol" pitchFamily="18" charset="2"/>
              </a:rPr>
              <a:t>i</a:t>
            </a:r>
            <a:r>
              <a:rPr lang="en-US" baseline="-25000" dirty="0" smtClean="0">
                <a:cs typeface="Times New Roman" pitchFamily="18" charset="0"/>
                <a:sym typeface="Symbol" pitchFamily="18" charset="2"/>
              </a:rPr>
              <a:t> </a:t>
            </a:r>
            <a:r>
              <a:rPr lang="en-US" dirty="0" smtClean="0">
                <a:sym typeface="Symbol" pitchFamily="18" charset="2"/>
              </a:rPr>
              <a:t> </a:t>
            </a:r>
            <a:r>
              <a:rPr lang="en-US" dirty="0" smtClean="0">
                <a:cs typeface="Times New Roman" pitchFamily="18" charset="0"/>
                <a:sym typeface="Symbol" pitchFamily="18" charset="2"/>
              </a:rPr>
              <a:t>X</a:t>
            </a:r>
            <a:r>
              <a:rPr lang="en-US" baseline="-25000" dirty="0" smtClean="0">
                <a:cs typeface="Times New Roman" pitchFamily="18" charset="0"/>
                <a:sym typeface="Symbol" pitchFamily="18" charset="2"/>
              </a:rPr>
              <a:t>i</a:t>
            </a:r>
            <a:r>
              <a:rPr lang="en-US" dirty="0" smtClean="0"/>
              <a:t>, </a:t>
            </a:r>
            <a:r>
              <a:rPr lang="el-GR" dirty="0" smtClean="0">
                <a:cs typeface="Times New Roman" pitchFamily="18" charset="0"/>
              </a:rPr>
              <a:t>Σ</a:t>
            </a:r>
            <a:r>
              <a:rPr lang="en-US" b="1" dirty="0" smtClean="0">
                <a:cs typeface="Times New Roman" pitchFamily="18" charset="0"/>
                <a:sym typeface="Symbol" pitchFamily="18" charset="2"/>
              </a:rPr>
              <a:t>p</a:t>
            </a:r>
            <a:r>
              <a:rPr lang="en-US" b="1" baseline="-25000" dirty="0" smtClean="0">
                <a:cs typeface="Times New Roman" pitchFamily="18" charset="0"/>
                <a:sym typeface="Symbol" pitchFamily="18" charset="2"/>
              </a:rPr>
              <a:t>-i</a:t>
            </a:r>
            <a:r>
              <a:rPr lang="en-US" b="1" dirty="0" smtClean="0">
                <a:sym typeface="Symbol" pitchFamily="18" charset="2"/>
              </a:rPr>
              <a:t>(s</a:t>
            </a:r>
            <a:r>
              <a:rPr lang="en-US" b="1" baseline="-25000" dirty="0" smtClean="0">
                <a:cs typeface="Times New Roman" pitchFamily="18" charset="0"/>
                <a:sym typeface="Symbol" pitchFamily="18" charset="2"/>
              </a:rPr>
              <a:t>-i</a:t>
            </a:r>
            <a:r>
              <a:rPr lang="en-US" b="1" dirty="0" smtClean="0">
                <a:sym typeface="Symbol" pitchFamily="18" charset="2"/>
              </a:rPr>
              <a:t>)</a:t>
            </a:r>
            <a:r>
              <a:rPr lang="en-US" dirty="0" err="1" smtClean="0">
                <a:cs typeface="Times New Roman" pitchFamily="18" charset="0"/>
                <a:sym typeface="Symbol" pitchFamily="18" charset="2"/>
              </a:rPr>
              <a:t>u</a:t>
            </a:r>
            <a:r>
              <a:rPr lang="en-US" baseline="-25000" dirty="0" err="1" smtClean="0">
                <a:cs typeface="Times New Roman" pitchFamily="18" charset="0"/>
                <a:sym typeface="Symbol" pitchFamily="18" charset="2"/>
              </a:rPr>
              <a:t>i</a:t>
            </a:r>
            <a:r>
              <a:rPr lang="en-US" dirty="0" smtClean="0">
                <a:sym typeface="Symbol" pitchFamily="18" charset="2"/>
              </a:rPr>
              <a:t>(</a:t>
            </a:r>
            <a:r>
              <a:rPr lang="en-US" dirty="0" err="1" smtClean="0">
                <a:sym typeface="Symbol" pitchFamily="18" charset="2"/>
              </a:rPr>
              <a:t>s</a:t>
            </a:r>
            <a:r>
              <a:rPr lang="en-US" baseline="-25000" dirty="0" err="1" smtClean="0">
                <a:cs typeface="Times New Roman" pitchFamily="18" charset="0"/>
                <a:sym typeface="Symbol" pitchFamily="18" charset="2"/>
              </a:rPr>
              <a:t>i</a:t>
            </a:r>
            <a:r>
              <a:rPr lang="en-US" dirty="0" smtClean="0">
                <a:sym typeface="Symbol" pitchFamily="18" charset="2"/>
              </a:rPr>
              <a:t>, s</a:t>
            </a:r>
            <a:r>
              <a:rPr lang="en-US" baseline="-25000" dirty="0" smtClean="0">
                <a:cs typeface="Times New Roman" pitchFamily="18" charset="0"/>
                <a:sym typeface="Symbol" pitchFamily="18" charset="2"/>
              </a:rPr>
              <a:t>-i</a:t>
            </a:r>
            <a:r>
              <a:rPr lang="en-US" dirty="0" smtClean="0">
                <a:sym typeface="Symbol" pitchFamily="18" charset="2"/>
              </a:rPr>
              <a:t>)</a:t>
            </a:r>
            <a:r>
              <a:rPr lang="en-US" dirty="0" smtClean="0">
                <a:cs typeface="Times New Roman" pitchFamily="18" charset="0"/>
                <a:sym typeface="Symbol" pitchFamily="18" charset="2"/>
              </a:rPr>
              <a:t> = </a:t>
            </a:r>
            <a:r>
              <a:rPr lang="en-US" b="1" dirty="0" err="1" smtClean="0">
                <a:cs typeface="Times New Roman" pitchFamily="18" charset="0"/>
                <a:sym typeface="Symbol" pitchFamily="18" charset="2"/>
              </a:rPr>
              <a:t>u</a:t>
            </a:r>
            <a:r>
              <a:rPr lang="en-US" b="1" baseline="-25000" dirty="0" err="1" smtClean="0">
                <a:cs typeface="Times New Roman" pitchFamily="18" charset="0"/>
                <a:sym typeface="Symbol" pitchFamily="18" charset="2"/>
              </a:rPr>
              <a:t>i</a:t>
            </a:r>
            <a:endParaRPr lang="en-US" b="1" baseline="-25000" dirty="0" smtClean="0">
              <a:cs typeface="Times New Roman" pitchFamily="18" charset="0"/>
              <a:sym typeface="Symbol" pitchFamily="18" charset="2"/>
            </a:endParaRPr>
          </a:p>
          <a:p>
            <a:pPr lvl="1" eaLnBrk="1" hangingPunct="1">
              <a:lnSpc>
                <a:spcPct val="90000"/>
              </a:lnSpc>
            </a:pPr>
            <a:r>
              <a:rPr lang="en-US" dirty="0" smtClean="0">
                <a:cs typeface="Times New Roman" pitchFamily="18" charset="0"/>
                <a:sym typeface="Symbol" pitchFamily="18" charset="2"/>
              </a:rPr>
              <a:t>for both i, for any </a:t>
            </a:r>
            <a:r>
              <a:rPr lang="en-US" dirty="0" err="1" smtClean="0">
                <a:cs typeface="Times New Roman" pitchFamily="18" charset="0"/>
                <a:sym typeface="Symbol" pitchFamily="18" charset="2"/>
              </a:rPr>
              <a:t>s</a:t>
            </a:r>
            <a:r>
              <a:rPr lang="en-US" baseline="-25000" dirty="0" err="1" smtClean="0">
                <a:cs typeface="Times New Roman" pitchFamily="18" charset="0"/>
                <a:sym typeface="Symbol" pitchFamily="18" charset="2"/>
              </a:rPr>
              <a:t>i</a:t>
            </a:r>
            <a:r>
              <a:rPr lang="en-US" baseline="-25000" dirty="0" smtClean="0">
                <a:cs typeface="Times New Roman" pitchFamily="18" charset="0"/>
                <a:sym typeface="Symbol" pitchFamily="18" charset="2"/>
              </a:rPr>
              <a:t> </a:t>
            </a:r>
            <a:r>
              <a:rPr lang="en-US" dirty="0" smtClean="0">
                <a:sym typeface="Symbol" pitchFamily="18" charset="2"/>
              </a:rPr>
              <a:t> S</a:t>
            </a:r>
            <a:r>
              <a:rPr lang="en-US" baseline="-25000" dirty="0" smtClean="0">
                <a:cs typeface="Times New Roman" pitchFamily="18" charset="0"/>
                <a:sym typeface="Symbol" pitchFamily="18" charset="2"/>
              </a:rPr>
              <a:t>i </a:t>
            </a:r>
            <a:r>
              <a:rPr lang="en-US" dirty="0" smtClean="0"/>
              <a:t>- </a:t>
            </a:r>
            <a:r>
              <a:rPr lang="en-US" dirty="0" smtClean="0">
                <a:cs typeface="Times New Roman" pitchFamily="18" charset="0"/>
                <a:sym typeface="Symbol" pitchFamily="18" charset="2"/>
              </a:rPr>
              <a:t>X</a:t>
            </a:r>
            <a:r>
              <a:rPr lang="en-US" baseline="-25000" dirty="0" smtClean="0">
                <a:cs typeface="Times New Roman" pitchFamily="18" charset="0"/>
                <a:sym typeface="Symbol" pitchFamily="18" charset="2"/>
              </a:rPr>
              <a:t>i</a:t>
            </a:r>
            <a:r>
              <a:rPr lang="en-US" dirty="0" smtClean="0"/>
              <a:t>, </a:t>
            </a:r>
            <a:r>
              <a:rPr lang="el-GR" dirty="0" smtClean="0">
                <a:cs typeface="Times New Roman" pitchFamily="18" charset="0"/>
              </a:rPr>
              <a:t>Σ</a:t>
            </a:r>
            <a:r>
              <a:rPr lang="en-US" b="1" dirty="0" smtClean="0">
                <a:cs typeface="Times New Roman" pitchFamily="18" charset="0"/>
                <a:sym typeface="Symbol" pitchFamily="18" charset="2"/>
              </a:rPr>
              <a:t>p</a:t>
            </a:r>
            <a:r>
              <a:rPr lang="en-US" b="1" baseline="-25000" dirty="0" smtClean="0">
                <a:cs typeface="Times New Roman" pitchFamily="18" charset="0"/>
                <a:sym typeface="Symbol" pitchFamily="18" charset="2"/>
              </a:rPr>
              <a:t>-i</a:t>
            </a:r>
            <a:r>
              <a:rPr lang="en-US" b="1" dirty="0" smtClean="0">
                <a:sym typeface="Symbol" pitchFamily="18" charset="2"/>
              </a:rPr>
              <a:t>(s</a:t>
            </a:r>
            <a:r>
              <a:rPr lang="en-US" b="1" baseline="-25000" dirty="0" smtClean="0">
                <a:cs typeface="Times New Roman" pitchFamily="18" charset="0"/>
                <a:sym typeface="Symbol" pitchFamily="18" charset="2"/>
              </a:rPr>
              <a:t>-i</a:t>
            </a:r>
            <a:r>
              <a:rPr lang="en-US" b="1" dirty="0" smtClean="0">
                <a:sym typeface="Symbol" pitchFamily="18" charset="2"/>
              </a:rPr>
              <a:t>)</a:t>
            </a:r>
            <a:r>
              <a:rPr lang="en-US" dirty="0" err="1" smtClean="0">
                <a:cs typeface="Times New Roman" pitchFamily="18" charset="0"/>
                <a:sym typeface="Symbol" pitchFamily="18" charset="2"/>
              </a:rPr>
              <a:t>u</a:t>
            </a:r>
            <a:r>
              <a:rPr lang="en-US" baseline="-25000" dirty="0" err="1" smtClean="0">
                <a:cs typeface="Times New Roman" pitchFamily="18" charset="0"/>
                <a:sym typeface="Symbol" pitchFamily="18" charset="2"/>
              </a:rPr>
              <a:t>i</a:t>
            </a:r>
            <a:r>
              <a:rPr lang="en-US" dirty="0" smtClean="0">
                <a:sym typeface="Symbol" pitchFamily="18" charset="2"/>
              </a:rPr>
              <a:t>(</a:t>
            </a:r>
            <a:r>
              <a:rPr lang="en-US" dirty="0" err="1" smtClean="0">
                <a:sym typeface="Symbol" pitchFamily="18" charset="2"/>
              </a:rPr>
              <a:t>s</a:t>
            </a:r>
            <a:r>
              <a:rPr lang="en-US" baseline="-25000" dirty="0" err="1" smtClean="0">
                <a:cs typeface="Times New Roman" pitchFamily="18" charset="0"/>
                <a:sym typeface="Symbol" pitchFamily="18" charset="2"/>
              </a:rPr>
              <a:t>i</a:t>
            </a:r>
            <a:r>
              <a:rPr lang="en-US" dirty="0" smtClean="0">
                <a:sym typeface="Symbol" pitchFamily="18" charset="2"/>
              </a:rPr>
              <a:t>, s</a:t>
            </a:r>
            <a:r>
              <a:rPr lang="en-US" baseline="-25000" dirty="0" smtClean="0">
                <a:cs typeface="Times New Roman" pitchFamily="18" charset="0"/>
                <a:sym typeface="Symbol" pitchFamily="18" charset="2"/>
              </a:rPr>
              <a:t>-i</a:t>
            </a:r>
            <a:r>
              <a:rPr lang="en-US" dirty="0" smtClean="0">
                <a:sym typeface="Symbol" pitchFamily="18" charset="2"/>
              </a:rPr>
              <a:t>)</a:t>
            </a:r>
            <a:r>
              <a:rPr lang="en-US" dirty="0" smtClean="0">
                <a:cs typeface="Times New Roman" pitchFamily="18" charset="0"/>
                <a:sym typeface="Symbol" pitchFamily="18" charset="2"/>
              </a:rPr>
              <a:t> ≤ </a:t>
            </a:r>
            <a:r>
              <a:rPr lang="en-US" b="1" dirty="0" err="1" smtClean="0">
                <a:cs typeface="Times New Roman" pitchFamily="18" charset="0"/>
                <a:sym typeface="Symbol" pitchFamily="18" charset="2"/>
              </a:rPr>
              <a:t>u</a:t>
            </a:r>
            <a:r>
              <a:rPr lang="en-US" b="1" baseline="-25000" dirty="0" err="1" smtClean="0">
                <a:cs typeface="Times New Roman" pitchFamily="18" charset="0"/>
                <a:sym typeface="Symbol" pitchFamily="18" charset="2"/>
              </a:rPr>
              <a:t>i</a:t>
            </a:r>
            <a:endParaRPr lang="en-US" b="1" baseline="-25000" dirty="0" smtClean="0">
              <a:cs typeface="Times New Roman" pitchFamily="18" charset="0"/>
              <a:sym typeface="Symbol" pitchFamily="18" charset="2"/>
            </a:endParaRPr>
          </a:p>
          <a:p>
            <a:pPr eaLnBrk="1" hangingPunct="1">
              <a:lnSpc>
                <a:spcPct val="90000"/>
              </a:lnSpc>
            </a:pPr>
            <a:r>
              <a:rPr lang="en-US" dirty="0" smtClean="0"/>
              <a:t>Thus, we can search over possible supports</a:t>
            </a:r>
          </a:p>
          <a:p>
            <a:pPr lvl="1" eaLnBrk="1" hangingPunct="1">
              <a:lnSpc>
                <a:spcPct val="90000"/>
              </a:lnSpc>
            </a:pPr>
            <a:r>
              <a:rPr lang="en-US" dirty="0" smtClean="0"/>
              <a:t>This is the basic idea underlying methods in </a:t>
            </a:r>
            <a:r>
              <a:rPr lang="en-US" sz="2200" dirty="0" smtClean="0">
                <a:solidFill>
                  <a:schemeClr val="accent2"/>
                </a:solidFill>
              </a:rPr>
              <a:t>[</a:t>
            </a:r>
            <a:r>
              <a:rPr lang="en-US" sz="2200" dirty="0" err="1" smtClean="0">
                <a:solidFill>
                  <a:schemeClr val="accent2"/>
                </a:solidFill>
              </a:rPr>
              <a:t>Dickhaut</a:t>
            </a:r>
            <a:r>
              <a:rPr lang="en-US" sz="2200" dirty="0" smtClean="0">
                <a:solidFill>
                  <a:schemeClr val="accent2"/>
                </a:solidFill>
              </a:rPr>
              <a:t> &amp; Kaplan 91;  Porter, </a:t>
            </a:r>
            <a:r>
              <a:rPr lang="en-US" sz="2200" dirty="0" err="1" smtClean="0">
                <a:solidFill>
                  <a:schemeClr val="accent2"/>
                </a:solidFill>
              </a:rPr>
              <a:t>Nudelman</a:t>
            </a:r>
            <a:r>
              <a:rPr lang="en-US" sz="2200" dirty="0" smtClean="0">
                <a:solidFill>
                  <a:schemeClr val="accent2"/>
                </a:solidFill>
              </a:rPr>
              <a:t>, </a:t>
            </a:r>
            <a:r>
              <a:rPr lang="en-US" sz="2200" dirty="0" err="1" smtClean="0">
                <a:solidFill>
                  <a:schemeClr val="accent2"/>
                </a:solidFill>
              </a:rPr>
              <a:t>Shoham</a:t>
            </a:r>
            <a:r>
              <a:rPr lang="en-US" sz="2200" dirty="0" smtClean="0">
                <a:solidFill>
                  <a:schemeClr val="accent2"/>
                </a:solidFill>
              </a:rPr>
              <a:t> AAAI04/GEB08]</a:t>
            </a:r>
          </a:p>
          <a:p>
            <a:pPr eaLnBrk="1" hangingPunct="1">
              <a:lnSpc>
                <a:spcPct val="90000"/>
              </a:lnSpc>
            </a:pPr>
            <a:r>
              <a:rPr lang="en-US" dirty="0" smtClean="0"/>
              <a:t>Dominated strategies can be eliminated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3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86740" y="604520"/>
            <a:ext cx="8968740" cy="949960"/>
          </a:xfrm>
        </p:spPr>
        <p:txBody>
          <a:bodyPr/>
          <a:lstStyle/>
          <a:p>
            <a:pPr eaLnBrk="1" hangingPunct="1"/>
            <a:r>
              <a:rPr lang="en-US" sz="4500" dirty="0" smtClean="0"/>
              <a:t>Solving for a Nash equilibrium using MIP (2 players)</a:t>
            </a:r>
            <a:br>
              <a:rPr lang="en-US" sz="4500" dirty="0" smtClean="0"/>
            </a:br>
            <a:r>
              <a:rPr lang="en-US" sz="2700" dirty="0" smtClean="0">
                <a:solidFill>
                  <a:schemeClr val="accent2"/>
                </a:solidFill>
              </a:rPr>
              <a:t>[</a:t>
            </a:r>
            <a:r>
              <a:rPr lang="en-US" sz="2000" dirty="0" smtClean="0">
                <a:solidFill>
                  <a:schemeClr val="accent2"/>
                </a:solidFill>
              </a:rPr>
              <a:t>Sandholm, Gilpin, C. AAAI’05]</a:t>
            </a:r>
          </a:p>
        </p:txBody>
      </p:sp>
      <p:sp>
        <p:nvSpPr>
          <p:cNvPr id="36867" name="Rectangle 3"/>
          <p:cNvSpPr>
            <a:spLocks noGrp="1" noChangeArrowheads="1"/>
          </p:cNvSpPr>
          <p:nvPr>
            <p:ph type="body" idx="1"/>
          </p:nvPr>
        </p:nvSpPr>
        <p:spPr>
          <a:xfrm>
            <a:off x="251460" y="2072640"/>
            <a:ext cx="9806940" cy="5527040"/>
          </a:xfrm>
        </p:spPr>
        <p:txBody>
          <a:bodyPr/>
          <a:lstStyle/>
          <a:p>
            <a:pPr eaLnBrk="1" hangingPunct="1">
              <a:lnSpc>
                <a:spcPct val="90000"/>
              </a:lnSpc>
            </a:pPr>
            <a:r>
              <a:rPr lang="en-US" dirty="0" smtClean="0"/>
              <a:t>maximize </a:t>
            </a:r>
            <a:r>
              <a:rPr lang="en-US" sz="3100" i="1" dirty="0" smtClean="0">
                <a:cs typeface="Times New Roman" pitchFamily="18" charset="0"/>
              </a:rPr>
              <a:t>whatever you like (e.g., social welfare)</a:t>
            </a:r>
            <a:endParaRPr lang="en-US" sz="3100" b="1" i="1" baseline="-25000" dirty="0" smtClean="0">
              <a:cs typeface="Times New Roman" pitchFamily="18" charset="0"/>
            </a:endParaRPr>
          </a:p>
          <a:p>
            <a:pPr eaLnBrk="1" hangingPunct="1">
              <a:lnSpc>
                <a:spcPct val="90000"/>
              </a:lnSpc>
            </a:pPr>
            <a:r>
              <a:rPr lang="en-US" dirty="0" smtClean="0"/>
              <a:t>subject to </a:t>
            </a:r>
          </a:p>
          <a:p>
            <a:pPr lvl="1" eaLnBrk="1" hangingPunct="1">
              <a:lnSpc>
                <a:spcPct val="90000"/>
              </a:lnSpc>
            </a:pPr>
            <a:r>
              <a:rPr lang="en-US" dirty="0" smtClean="0"/>
              <a:t>for both i, for any </a:t>
            </a:r>
            <a:r>
              <a:rPr lang="en-US" dirty="0" err="1" smtClean="0"/>
              <a:t>s</a:t>
            </a:r>
            <a:r>
              <a:rPr lang="en-US" baseline="-25000" dirty="0" err="1" smtClean="0"/>
              <a:t>i</a:t>
            </a:r>
            <a:r>
              <a:rPr lang="en-US" dirty="0" smtClean="0"/>
              <a:t>, </a:t>
            </a:r>
            <a:r>
              <a:rPr lang="el-GR" dirty="0" smtClean="0">
                <a:cs typeface="Times New Roman" pitchFamily="18" charset="0"/>
              </a:rPr>
              <a:t>Σ</a:t>
            </a:r>
            <a:r>
              <a:rPr lang="en-US" baseline="-25000" dirty="0" smtClean="0">
                <a:cs typeface="Times New Roman" pitchFamily="18" charset="0"/>
              </a:rPr>
              <a:t>s</a:t>
            </a:r>
            <a:r>
              <a:rPr lang="en-US" baseline="-45000" dirty="0" smtClean="0"/>
              <a:t>-i</a:t>
            </a:r>
            <a:r>
              <a:rPr lang="en-US" b="1" dirty="0" smtClean="0">
                <a:cs typeface="Times New Roman" pitchFamily="18" charset="0"/>
              </a:rPr>
              <a:t> </a:t>
            </a:r>
            <a:r>
              <a:rPr lang="en-US" b="1" dirty="0" err="1" smtClean="0">
                <a:cs typeface="Times New Roman" pitchFamily="18" charset="0"/>
              </a:rPr>
              <a:t>p</a:t>
            </a:r>
            <a:r>
              <a:rPr lang="en-US" b="1" baseline="-25000" dirty="0" err="1" smtClean="0">
                <a:cs typeface="Times New Roman" pitchFamily="18" charset="0"/>
              </a:rPr>
              <a:t>s</a:t>
            </a:r>
            <a:r>
              <a:rPr lang="en-US" baseline="-45000" dirty="0" smtClean="0"/>
              <a:t>-i</a:t>
            </a:r>
            <a:r>
              <a:rPr lang="en-US" b="1" baseline="-25000" dirty="0" smtClean="0">
                <a:cs typeface="Times New Roman" pitchFamily="18" charset="0"/>
              </a:rPr>
              <a:t> </a:t>
            </a:r>
            <a:r>
              <a:rPr lang="en-US" dirty="0" err="1" smtClean="0">
                <a:cs typeface="Times New Roman" pitchFamily="18" charset="0"/>
              </a:rPr>
              <a:t>u</a:t>
            </a:r>
            <a:r>
              <a:rPr lang="en-US" baseline="-25000" dirty="0" err="1" smtClean="0"/>
              <a:t>i</a:t>
            </a:r>
            <a:r>
              <a:rPr lang="en-US" dirty="0" smtClean="0">
                <a:cs typeface="Times New Roman" pitchFamily="18" charset="0"/>
              </a:rPr>
              <a:t>(</a:t>
            </a:r>
            <a:r>
              <a:rPr lang="en-US" dirty="0" err="1" smtClean="0">
                <a:cs typeface="Times New Roman" pitchFamily="18" charset="0"/>
              </a:rPr>
              <a:t>s</a:t>
            </a:r>
            <a:r>
              <a:rPr lang="en-US" baseline="-25000" dirty="0" err="1" smtClean="0"/>
              <a:t>i</a:t>
            </a:r>
            <a:r>
              <a:rPr lang="en-US" dirty="0" smtClean="0">
                <a:cs typeface="Times New Roman" pitchFamily="18" charset="0"/>
              </a:rPr>
              <a:t>, </a:t>
            </a:r>
            <a:r>
              <a:rPr lang="en-US" dirty="0" smtClean="0"/>
              <a:t>s</a:t>
            </a:r>
            <a:r>
              <a:rPr lang="en-US" baseline="-25000" dirty="0" smtClean="0"/>
              <a:t>-i</a:t>
            </a:r>
            <a:r>
              <a:rPr lang="en-US" dirty="0" smtClean="0">
                <a:cs typeface="Times New Roman" pitchFamily="18" charset="0"/>
              </a:rPr>
              <a:t>) = </a:t>
            </a:r>
            <a:r>
              <a:rPr lang="en-US" b="1" dirty="0" err="1" smtClean="0">
                <a:cs typeface="Times New Roman" pitchFamily="18" charset="0"/>
              </a:rPr>
              <a:t>u</a:t>
            </a:r>
            <a:r>
              <a:rPr lang="en-US" b="1" baseline="-25000" dirty="0" err="1" smtClean="0">
                <a:cs typeface="Times New Roman" pitchFamily="18" charset="0"/>
              </a:rPr>
              <a:t>s</a:t>
            </a:r>
            <a:r>
              <a:rPr lang="en-US" b="1" baseline="-45000" dirty="0" err="1" smtClean="0">
                <a:cs typeface="Times New Roman" pitchFamily="18" charset="0"/>
              </a:rPr>
              <a:t>i</a:t>
            </a:r>
            <a:endParaRPr lang="en-US" b="1" baseline="-45000" dirty="0" smtClean="0">
              <a:cs typeface="Times New Roman" pitchFamily="18" charset="0"/>
            </a:endParaRPr>
          </a:p>
          <a:p>
            <a:pPr lvl="1" eaLnBrk="1" hangingPunct="1">
              <a:lnSpc>
                <a:spcPct val="90000"/>
              </a:lnSpc>
            </a:pPr>
            <a:r>
              <a:rPr lang="en-US" dirty="0" smtClean="0"/>
              <a:t>for both i, for any </a:t>
            </a:r>
            <a:r>
              <a:rPr lang="en-US" dirty="0" err="1" smtClean="0"/>
              <a:t>s</a:t>
            </a:r>
            <a:r>
              <a:rPr lang="en-US" baseline="-25000" dirty="0" err="1" smtClean="0"/>
              <a:t>i</a:t>
            </a:r>
            <a:r>
              <a:rPr lang="en-US" dirty="0" smtClean="0"/>
              <a:t>, </a:t>
            </a:r>
            <a:r>
              <a:rPr lang="en-US" b="1" dirty="0" err="1" smtClean="0">
                <a:cs typeface="Times New Roman" pitchFamily="18" charset="0"/>
              </a:rPr>
              <a:t>u</a:t>
            </a:r>
            <a:r>
              <a:rPr lang="en-US" b="1" baseline="-25000" dirty="0" err="1" smtClean="0">
                <a:cs typeface="Times New Roman" pitchFamily="18" charset="0"/>
              </a:rPr>
              <a:t>i</a:t>
            </a:r>
            <a:r>
              <a:rPr lang="en-US" b="1" baseline="-25000" dirty="0" smtClean="0">
                <a:cs typeface="Times New Roman" pitchFamily="18" charset="0"/>
              </a:rPr>
              <a:t> </a:t>
            </a:r>
            <a:r>
              <a:rPr lang="en-US" b="1" baseline="-45000" dirty="0" smtClean="0">
                <a:cs typeface="Times New Roman" pitchFamily="18" charset="0"/>
              </a:rPr>
              <a:t> </a:t>
            </a:r>
            <a:r>
              <a:rPr lang="en-US" dirty="0" smtClean="0">
                <a:cs typeface="Times New Roman" pitchFamily="18" charset="0"/>
              </a:rPr>
              <a:t>≥ </a:t>
            </a:r>
            <a:r>
              <a:rPr lang="en-US" b="1" dirty="0" err="1" smtClean="0">
                <a:cs typeface="Times New Roman" pitchFamily="18" charset="0"/>
              </a:rPr>
              <a:t>u</a:t>
            </a:r>
            <a:r>
              <a:rPr lang="en-US" b="1" baseline="-25000" dirty="0" err="1" smtClean="0">
                <a:cs typeface="Times New Roman" pitchFamily="18" charset="0"/>
              </a:rPr>
              <a:t>s</a:t>
            </a:r>
            <a:r>
              <a:rPr lang="en-US" b="1" baseline="-45000" dirty="0" err="1" smtClean="0">
                <a:cs typeface="Times New Roman" pitchFamily="18" charset="0"/>
              </a:rPr>
              <a:t>i</a:t>
            </a:r>
            <a:endParaRPr lang="en-US" dirty="0" smtClean="0">
              <a:cs typeface="Times New Roman" pitchFamily="18" charset="0"/>
            </a:endParaRPr>
          </a:p>
          <a:p>
            <a:pPr lvl="1" eaLnBrk="1" hangingPunct="1">
              <a:lnSpc>
                <a:spcPct val="90000"/>
              </a:lnSpc>
            </a:pPr>
            <a:r>
              <a:rPr lang="en-US" dirty="0" smtClean="0"/>
              <a:t>for both i, for any </a:t>
            </a:r>
            <a:r>
              <a:rPr lang="en-US" dirty="0" err="1" smtClean="0"/>
              <a:t>s</a:t>
            </a:r>
            <a:r>
              <a:rPr lang="en-US" baseline="-25000" dirty="0" err="1" smtClean="0"/>
              <a:t>i</a:t>
            </a:r>
            <a:r>
              <a:rPr lang="en-US" dirty="0" smtClean="0"/>
              <a:t>, </a:t>
            </a:r>
            <a:r>
              <a:rPr lang="en-US" b="1" dirty="0" smtClean="0">
                <a:cs typeface="Times New Roman" pitchFamily="18" charset="0"/>
              </a:rPr>
              <a:t>p</a:t>
            </a:r>
            <a:r>
              <a:rPr lang="en-US" b="1" baseline="-25000" dirty="0" smtClean="0">
                <a:cs typeface="Times New Roman" pitchFamily="18" charset="0"/>
              </a:rPr>
              <a:t>s</a:t>
            </a:r>
            <a:r>
              <a:rPr lang="en-US" baseline="-45000" dirty="0" smtClean="0"/>
              <a:t>i</a:t>
            </a:r>
            <a:r>
              <a:rPr lang="en-US" b="1" baseline="-25000" dirty="0" smtClean="0">
                <a:cs typeface="Times New Roman" pitchFamily="18" charset="0"/>
              </a:rPr>
              <a:t> </a:t>
            </a:r>
            <a:r>
              <a:rPr lang="en-US" dirty="0" smtClean="0">
                <a:cs typeface="Times New Roman" pitchFamily="18" charset="0"/>
              </a:rPr>
              <a:t>≤ </a:t>
            </a:r>
            <a:r>
              <a:rPr lang="en-US" b="1" dirty="0" err="1" smtClean="0">
                <a:cs typeface="Times New Roman" pitchFamily="18" charset="0"/>
              </a:rPr>
              <a:t>b</a:t>
            </a:r>
            <a:r>
              <a:rPr lang="en-US" b="1" baseline="-25000" dirty="0" err="1" smtClean="0">
                <a:cs typeface="Times New Roman" pitchFamily="18" charset="0"/>
              </a:rPr>
              <a:t>s</a:t>
            </a:r>
            <a:r>
              <a:rPr lang="en-US" baseline="-45000" dirty="0" err="1" smtClean="0"/>
              <a:t>i</a:t>
            </a:r>
            <a:endParaRPr lang="en-US" b="1" baseline="-25000" dirty="0" smtClean="0">
              <a:cs typeface="Times New Roman" pitchFamily="18" charset="0"/>
            </a:endParaRPr>
          </a:p>
          <a:p>
            <a:pPr lvl="1" eaLnBrk="1" hangingPunct="1">
              <a:lnSpc>
                <a:spcPct val="90000"/>
              </a:lnSpc>
            </a:pPr>
            <a:r>
              <a:rPr lang="en-US" dirty="0" smtClean="0"/>
              <a:t>for both i, for any </a:t>
            </a:r>
            <a:r>
              <a:rPr lang="en-US" dirty="0" err="1" smtClean="0"/>
              <a:t>s</a:t>
            </a:r>
            <a:r>
              <a:rPr lang="en-US" baseline="-25000" dirty="0" err="1" smtClean="0"/>
              <a:t>i</a:t>
            </a:r>
            <a:r>
              <a:rPr lang="en-US" dirty="0" smtClean="0"/>
              <a:t>, </a:t>
            </a:r>
            <a:r>
              <a:rPr lang="en-US" b="1" dirty="0" err="1" smtClean="0">
                <a:cs typeface="Times New Roman" pitchFamily="18" charset="0"/>
              </a:rPr>
              <a:t>u</a:t>
            </a:r>
            <a:r>
              <a:rPr lang="en-US" b="1" baseline="-25000" dirty="0" err="1" smtClean="0">
                <a:cs typeface="Times New Roman" pitchFamily="18" charset="0"/>
              </a:rPr>
              <a:t>i</a:t>
            </a:r>
            <a:r>
              <a:rPr lang="en-US" b="1" baseline="-25000" dirty="0" smtClean="0">
                <a:cs typeface="Times New Roman" pitchFamily="18" charset="0"/>
              </a:rPr>
              <a:t> </a:t>
            </a:r>
            <a:r>
              <a:rPr lang="en-US" b="1" baseline="-45000" dirty="0" smtClean="0">
                <a:cs typeface="Times New Roman" pitchFamily="18" charset="0"/>
              </a:rPr>
              <a:t> </a:t>
            </a:r>
            <a:r>
              <a:rPr lang="en-US" dirty="0" smtClean="0">
                <a:cs typeface="Times New Roman" pitchFamily="18" charset="0"/>
              </a:rPr>
              <a:t>- </a:t>
            </a:r>
            <a:r>
              <a:rPr lang="en-US" b="1" dirty="0" err="1" smtClean="0">
                <a:cs typeface="Times New Roman" pitchFamily="18" charset="0"/>
              </a:rPr>
              <a:t>u</a:t>
            </a:r>
            <a:r>
              <a:rPr lang="en-US" b="1" baseline="-25000" dirty="0" err="1" smtClean="0">
                <a:cs typeface="Times New Roman" pitchFamily="18" charset="0"/>
              </a:rPr>
              <a:t>s</a:t>
            </a:r>
            <a:r>
              <a:rPr lang="en-US" b="1" baseline="-45000" dirty="0" err="1" smtClean="0">
                <a:cs typeface="Times New Roman" pitchFamily="18" charset="0"/>
              </a:rPr>
              <a:t>i</a:t>
            </a:r>
            <a:r>
              <a:rPr lang="en-US" b="1" baseline="-45000" dirty="0" smtClean="0">
                <a:cs typeface="Times New Roman" pitchFamily="18" charset="0"/>
              </a:rPr>
              <a:t> </a:t>
            </a:r>
            <a:r>
              <a:rPr lang="en-US" dirty="0" smtClean="0">
                <a:cs typeface="Times New Roman" pitchFamily="18" charset="0"/>
              </a:rPr>
              <a:t>≤ M(1- </a:t>
            </a:r>
            <a:r>
              <a:rPr lang="en-US" b="1" dirty="0" err="1" smtClean="0">
                <a:cs typeface="Times New Roman" pitchFamily="18" charset="0"/>
              </a:rPr>
              <a:t>b</a:t>
            </a:r>
            <a:r>
              <a:rPr lang="en-US" b="1" baseline="-25000" dirty="0" err="1" smtClean="0">
                <a:cs typeface="Times New Roman" pitchFamily="18" charset="0"/>
              </a:rPr>
              <a:t>s</a:t>
            </a:r>
            <a:r>
              <a:rPr lang="en-US" baseline="-45000" dirty="0" err="1" smtClean="0"/>
              <a:t>i</a:t>
            </a:r>
            <a:r>
              <a:rPr lang="en-US" dirty="0" smtClean="0">
                <a:cs typeface="Times New Roman" pitchFamily="18" charset="0"/>
              </a:rPr>
              <a:t>)</a:t>
            </a:r>
          </a:p>
          <a:p>
            <a:pPr lvl="1" eaLnBrk="1" hangingPunct="1">
              <a:lnSpc>
                <a:spcPct val="90000"/>
              </a:lnSpc>
            </a:pPr>
            <a:r>
              <a:rPr lang="en-US" dirty="0" smtClean="0">
                <a:cs typeface="Times New Roman" pitchFamily="18" charset="0"/>
              </a:rPr>
              <a:t>for both i, </a:t>
            </a:r>
            <a:r>
              <a:rPr lang="el-GR" dirty="0" smtClean="0">
                <a:cs typeface="Times New Roman" pitchFamily="18" charset="0"/>
              </a:rPr>
              <a:t>Σ</a:t>
            </a:r>
            <a:r>
              <a:rPr lang="en-US" baseline="-25000" dirty="0" err="1" smtClean="0">
                <a:cs typeface="Times New Roman" pitchFamily="18" charset="0"/>
              </a:rPr>
              <a:t>s</a:t>
            </a:r>
            <a:r>
              <a:rPr lang="en-US" baseline="-45000" dirty="0" err="1" smtClean="0"/>
              <a:t>i</a:t>
            </a:r>
            <a:r>
              <a:rPr lang="en-US" b="1" dirty="0" smtClean="0">
                <a:cs typeface="Times New Roman" pitchFamily="18" charset="0"/>
              </a:rPr>
              <a:t> p</a:t>
            </a:r>
            <a:r>
              <a:rPr lang="en-US" b="1" baseline="-25000" dirty="0" smtClean="0">
                <a:cs typeface="Times New Roman" pitchFamily="18" charset="0"/>
              </a:rPr>
              <a:t>s</a:t>
            </a:r>
            <a:r>
              <a:rPr lang="en-US" baseline="-45000" dirty="0" smtClean="0"/>
              <a:t>i</a:t>
            </a:r>
            <a:r>
              <a:rPr lang="en-US" b="1" baseline="-25000" dirty="0" smtClean="0">
                <a:cs typeface="Times New Roman" pitchFamily="18" charset="0"/>
              </a:rPr>
              <a:t> </a:t>
            </a:r>
            <a:r>
              <a:rPr lang="en-US" dirty="0" smtClean="0"/>
              <a:t>= 1</a:t>
            </a:r>
          </a:p>
          <a:p>
            <a:pPr lvl="1" eaLnBrk="1" hangingPunct="1">
              <a:lnSpc>
                <a:spcPct val="90000"/>
              </a:lnSpc>
            </a:pPr>
            <a:endParaRPr lang="en-US" dirty="0" smtClean="0"/>
          </a:p>
          <a:p>
            <a:pPr eaLnBrk="1" hangingPunct="1">
              <a:lnSpc>
                <a:spcPct val="90000"/>
              </a:lnSpc>
            </a:pPr>
            <a:r>
              <a:rPr lang="en-US" b="1" dirty="0" err="1" smtClean="0">
                <a:cs typeface="Times New Roman" pitchFamily="18" charset="0"/>
              </a:rPr>
              <a:t>b</a:t>
            </a:r>
            <a:r>
              <a:rPr lang="en-US" b="1" baseline="-25000" dirty="0" err="1" smtClean="0">
                <a:cs typeface="Times New Roman" pitchFamily="18" charset="0"/>
              </a:rPr>
              <a:t>s</a:t>
            </a:r>
            <a:r>
              <a:rPr lang="en-US" baseline="-45000" dirty="0" err="1" smtClean="0"/>
              <a:t>i</a:t>
            </a:r>
            <a:r>
              <a:rPr lang="en-US" dirty="0" smtClean="0"/>
              <a:t> is a binary variable indicating whether </a:t>
            </a:r>
            <a:r>
              <a:rPr lang="en-US" dirty="0" err="1" smtClean="0"/>
              <a:t>s</a:t>
            </a:r>
            <a:r>
              <a:rPr lang="en-US" baseline="-25000" dirty="0" err="1" smtClean="0"/>
              <a:t>i</a:t>
            </a:r>
            <a:r>
              <a:rPr lang="en-US" dirty="0" smtClean="0"/>
              <a:t> is in the support, M is a large number</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67640" y="-259080"/>
            <a:ext cx="9890760" cy="1295400"/>
          </a:xfrm>
        </p:spPr>
        <p:txBody>
          <a:bodyPr/>
          <a:lstStyle/>
          <a:p>
            <a:pPr eaLnBrk="1" hangingPunct="1"/>
            <a:r>
              <a:rPr lang="en-US" sz="4500" dirty="0" smtClean="0">
                <a:solidFill>
                  <a:srgbClr val="008000"/>
                </a:solidFill>
              </a:rPr>
              <a:t>Lemke-</a:t>
            </a:r>
            <a:r>
              <a:rPr lang="en-US" sz="4500" dirty="0" err="1" smtClean="0">
                <a:solidFill>
                  <a:srgbClr val="008000"/>
                </a:solidFill>
              </a:rPr>
              <a:t>Howson</a:t>
            </a:r>
            <a:r>
              <a:rPr lang="en-US" sz="4500" dirty="0" smtClean="0"/>
              <a:t> algorithm </a:t>
            </a:r>
            <a:r>
              <a:rPr lang="en-US" sz="3100" dirty="0" smtClean="0"/>
              <a:t>(1-slide sketch!)</a:t>
            </a:r>
          </a:p>
        </p:txBody>
      </p:sp>
      <p:sp>
        <p:nvSpPr>
          <p:cNvPr id="331779" name="Rectangle 3"/>
          <p:cNvSpPr>
            <a:spLocks noGrp="1" noChangeArrowheads="1"/>
          </p:cNvSpPr>
          <p:nvPr>
            <p:ph type="body" sz="half" idx="1"/>
          </p:nvPr>
        </p:nvSpPr>
        <p:spPr>
          <a:xfrm>
            <a:off x="251460" y="5440680"/>
            <a:ext cx="9806940" cy="2331720"/>
          </a:xfrm>
        </p:spPr>
        <p:txBody>
          <a:bodyPr/>
          <a:lstStyle/>
          <a:p>
            <a:pPr eaLnBrk="1" hangingPunct="1">
              <a:lnSpc>
                <a:spcPct val="90000"/>
              </a:lnSpc>
            </a:pPr>
            <a:r>
              <a:rPr lang="en-US" sz="2000" dirty="0" smtClean="0"/>
              <a:t>Strategy profile = pair of points</a:t>
            </a:r>
          </a:p>
          <a:p>
            <a:pPr eaLnBrk="1" hangingPunct="1">
              <a:lnSpc>
                <a:spcPct val="90000"/>
              </a:lnSpc>
            </a:pPr>
            <a:r>
              <a:rPr lang="en-US" sz="2000" dirty="0" smtClean="0"/>
              <a:t>Profile is an equilibrium </a:t>
            </a:r>
            <a:r>
              <a:rPr lang="en-US" sz="2000" dirty="0" err="1" smtClean="0"/>
              <a:t>iff</a:t>
            </a:r>
            <a:r>
              <a:rPr lang="en-US" sz="2000" dirty="0" smtClean="0"/>
              <a:t> every pure strategy is either a best response or </a:t>
            </a:r>
            <a:r>
              <a:rPr lang="en-US" sz="2000" dirty="0" err="1" smtClean="0"/>
              <a:t>unplayed</a:t>
            </a:r>
            <a:endParaRPr lang="en-US" sz="2000" dirty="0" smtClean="0"/>
          </a:p>
          <a:p>
            <a:pPr eaLnBrk="1" hangingPunct="1">
              <a:lnSpc>
                <a:spcPct val="90000"/>
              </a:lnSpc>
            </a:pPr>
            <a:r>
              <a:rPr lang="en-US" sz="2000" dirty="0" smtClean="0"/>
              <a:t>I.e. equilibrium = pair of points that includes all the colors</a:t>
            </a:r>
          </a:p>
          <a:p>
            <a:pPr lvl="1" eaLnBrk="1" hangingPunct="1">
              <a:lnSpc>
                <a:spcPct val="90000"/>
              </a:lnSpc>
            </a:pPr>
            <a:r>
              <a:rPr lang="en-US" sz="1800" dirty="0" smtClean="0"/>
              <a:t>… except, pair of bottom points doesn’t count (the “artificial equilibrium”)</a:t>
            </a:r>
          </a:p>
          <a:p>
            <a:pPr eaLnBrk="1" hangingPunct="1">
              <a:lnSpc>
                <a:spcPct val="90000"/>
              </a:lnSpc>
            </a:pPr>
            <a:r>
              <a:rPr lang="en-US" sz="2000" dirty="0" smtClean="0"/>
              <a:t>Walk in some direction from the artificial equilibrium; at each step, throw out the color used twice</a:t>
            </a:r>
          </a:p>
        </p:txBody>
      </p:sp>
      <p:graphicFrame>
        <p:nvGraphicFramePr>
          <p:cNvPr id="331812" name="Group 36"/>
          <p:cNvGraphicFramePr>
            <a:graphicFrameLocks noGrp="1"/>
          </p:cNvGraphicFramePr>
          <p:nvPr>
            <p:ph sz="half" idx="2"/>
          </p:nvPr>
        </p:nvGraphicFramePr>
        <p:xfrm>
          <a:off x="3017520" y="1209040"/>
          <a:ext cx="3688080" cy="1731236"/>
        </p:xfrm>
        <a:graphic>
          <a:graphicData uri="http://schemas.openxmlformats.org/drawingml/2006/table">
            <a:tbl>
              <a:tblPr/>
              <a:tblGrid>
                <a:gridCol w="1669415"/>
                <a:gridCol w="2018665"/>
              </a:tblGrid>
              <a:tr h="863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1, 0</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0, 2</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1, 0</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03" name="Text Box 17"/>
          <p:cNvSpPr txBox="1">
            <a:spLocks noChangeArrowheads="1"/>
          </p:cNvSpPr>
          <p:nvPr/>
        </p:nvSpPr>
        <p:spPr bwMode="auto">
          <a:xfrm>
            <a:off x="2022158" y="1381760"/>
            <a:ext cx="936723" cy="518375"/>
          </a:xfrm>
          <a:prstGeom prst="rect">
            <a:avLst/>
          </a:prstGeom>
          <a:noFill/>
          <a:ln w="38100" algn="ctr">
            <a:noFill/>
            <a:miter lim="800000"/>
            <a:headEnd/>
            <a:tailEnd/>
          </a:ln>
        </p:spPr>
        <p:txBody>
          <a:bodyPr wrap="none" lIns="101882" tIns="50941" rIns="101882" bIns="50941">
            <a:spAutoFit/>
          </a:bodyPr>
          <a:lstStyle/>
          <a:p>
            <a:r>
              <a:rPr lang="en-US" sz="2700" b="1" dirty="0">
                <a:solidFill>
                  <a:srgbClr val="800000"/>
                </a:solidFill>
              </a:rPr>
              <a:t>RED</a:t>
            </a:r>
          </a:p>
        </p:txBody>
      </p:sp>
      <p:sp>
        <p:nvSpPr>
          <p:cNvPr id="37904" name="Text Box 18"/>
          <p:cNvSpPr txBox="1">
            <a:spLocks noChangeArrowheads="1"/>
          </p:cNvSpPr>
          <p:nvPr/>
        </p:nvSpPr>
        <p:spPr bwMode="auto">
          <a:xfrm>
            <a:off x="1826578" y="2245360"/>
            <a:ext cx="1148320" cy="518375"/>
          </a:xfrm>
          <a:prstGeom prst="rect">
            <a:avLst/>
          </a:prstGeom>
          <a:noFill/>
          <a:ln w="38100" algn="ctr">
            <a:noFill/>
            <a:miter lim="800000"/>
            <a:headEnd/>
            <a:tailEnd/>
          </a:ln>
        </p:spPr>
        <p:txBody>
          <a:bodyPr wrap="none" lIns="101882" tIns="50941" rIns="101882" bIns="50941">
            <a:spAutoFit/>
          </a:bodyPr>
          <a:lstStyle/>
          <a:p>
            <a:r>
              <a:rPr lang="en-US" sz="2700" b="1" dirty="0">
                <a:solidFill>
                  <a:schemeClr val="accent2"/>
                </a:solidFill>
              </a:rPr>
              <a:t>BLUE</a:t>
            </a:r>
          </a:p>
        </p:txBody>
      </p:sp>
      <p:sp>
        <p:nvSpPr>
          <p:cNvPr id="37905" name="Text Box 19"/>
          <p:cNvSpPr txBox="1">
            <a:spLocks noChangeArrowheads="1"/>
          </p:cNvSpPr>
          <p:nvPr/>
        </p:nvSpPr>
        <p:spPr bwMode="auto">
          <a:xfrm>
            <a:off x="3214847" y="690880"/>
            <a:ext cx="1436860" cy="518375"/>
          </a:xfrm>
          <a:prstGeom prst="rect">
            <a:avLst/>
          </a:prstGeom>
          <a:noFill/>
          <a:ln w="38100" algn="ctr">
            <a:noFill/>
            <a:miter lim="800000"/>
            <a:headEnd/>
            <a:tailEnd/>
          </a:ln>
        </p:spPr>
        <p:txBody>
          <a:bodyPr wrap="none" lIns="101882" tIns="50941" rIns="101882" bIns="50941">
            <a:spAutoFit/>
          </a:bodyPr>
          <a:lstStyle/>
          <a:p>
            <a:r>
              <a:rPr lang="en-US" sz="2700" b="1" dirty="0">
                <a:solidFill>
                  <a:srgbClr val="008000"/>
                </a:solidFill>
              </a:rPr>
              <a:t>GREEN</a:t>
            </a:r>
          </a:p>
        </p:txBody>
      </p:sp>
      <p:sp>
        <p:nvSpPr>
          <p:cNvPr id="37906" name="Text Box 20"/>
          <p:cNvSpPr txBox="1">
            <a:spLocks noChangeArrowheads="1"/>
          </p:cNvSpPr>
          <p:nvPr/>
        </p:nvSpPr>
        <p:spPr bwMode="auto">
          <a:xfrm>
            <a:off x="4945381" y="690880"/>
            <a:ext cx="1725401" cy="518375"/>
          </a:xfrm>
          <a:prstGeom prst="rect">
            <a:avLst/>
          </a:prstGeom>
          <a:noFill/>
          <a:ln w="38100" algn="ctr">
            <a:noFill/>
            <a:miter lim="800000"/>
            <a:headEnd/>
            <a:tailEnd/>
          </a:ln>
        </p:spPr>
        <p:txBody>
          <a:bodyPr wrap="none" lIns="101882" tIns="50941" rIns="101882" bIns="50941">
            <a:spAutoFit/>
          </a:bodyPr>
          <a:lstStyle/>
          <a:p>
            <a:r>
              <a:rPr lang="en-US" sz="2700" b="1" dirty="0">
                <a:solidFill>
                  <a:srgbClr val="FF6600"/>
                </a:solidFill>
              </a:rPr>
              <a:t>ORANGE</a:t>
            </a:r>
          </a:p>
        </p:txBody>
      </p:sp>
      <p:sp>
        <p:nvSpPr>
          <p:cNvPr id="331797" name="Text Box 21"/>
          <p:cNvSpPr txBox="1">
            <a:spLocks noChangeArrowheads="1"/>
          </p:cNvSpPr>
          <p:nvPr/>
        </p:nvSpPr>
        <p:spPr bwMode="auto">
          <a:xfrm>
            <a:off x="47150" y="3195320"/>
            <a:ext cx="2718911" cy="1210873"/>
          </a:xfrm>
          <a:prstGeom prst="rect">
            <a:avLst/>
          </a:prstGeom>
          <a:noFill/>
          <a:ln w="38100" algn="ctr">
            <a:noFill/>
            <a:miter lim="800000"/>
            <a:headEnd/>
            <a:tailEnd/>
          </a:ln>
        </p:spPr>
        <p:txBody>
          <a:bodyPr lIns="101882" tIns="50941" rIns="101882" bIns="50941">
            <a:spAutoFit/>
          </a:bodyPr>
          <a:lstStyle/>
          <a:p>
            <a:r>
              <a:rPr lang="en-US">
                <a:solidFill>
                  <a:schemeClr val="tx1"/>
                </a:solidFill>
              </a:rPr>
              <a:t>player 2’s utility as function of 1’s mixed strategy</a:t>
            </a:r>
          </a:p>
        </p:txBody>
      </p:sp>
      <p:sp>
        <p:nvSpPr>
          <p:cNvPr id="331799" name="Line 23"/>
          <p:cNvSpPr>
            <a:spLocks noChangeShapeType="1"/>
          </p:cNvSpPr>
          <p:nvPr/>
        </p:nvSpPr>
        <p:spPr bwMode="auto">
          <a:xfrm>
            <a:off x="1089660" y="5010680"/>
            <a:ext cx="1173480" cy="0"/>
          </a:xfrm>
          <a:prstGeom prst="line">
            <a:avLst/>
          </a:prstGeom>
          <a:noFill/>
          <a:ln w="38100">
            <a:solidFill>
              <a:schemeClr val="tx1"/>
            </a:solidFill>
            <a:round/>
            <a:headEnd/>
            <a:tailEnd/>
          </a:ln>
        </p:spPr>
        <p:txBody>
          <a:bodyPr lIns="101882" tIns="50941" rIns="101882" bIns="50941"/>
          <a:lstStyle/>
          <a:p>
            <a:endParaRPr lang="en-US"/>
          </a:p>
        </p:txBody>
      </p:sp>
      <p:sp>
        <p:nvSpPr>
          <p:cNvPr id="331800" name="Line 24"/>
          <p:cNvSpPr>
            <a:spLocks noChangeShapeType="1"/>
          </p:cNvSpPr>
          <p:nvPr/>
        </p:nvSpPr>
        <p:spPr bwMode="auto">
          <a:xfrm flipV="1">
            <a:off x="1089660" y="4060720"/>
            <a:ext cx="1173480" cy="949960"/>
          </a:xfrm>
          <a:prstGeom prst="line">
            <a:avLst/>
          </a:prstGeom>
          <a:noFill/>
          <a:ln w="38100">
            <a:solidFill>
              <a:srgbClr val="008000"/>
            </a:solidFill>
            <a:round/>
            <a:headEnd/>
            <a:tailEnd/>
          </a:ln>
        </p:spPr>
        <p:txBody>
          <a:bodyPr lIns="101882" tIns="50941" rIns="101882" bIns="50941"/>
          <a:lstStyle/>
          <a:p>
            <a:endParaRPr lang="en-US"/>
          </a:p>
        </p:txBody>
      </p:sp>
      <p:sp>
        <p:nvSpPr>
          <p:cNvPr id="331802" name="Line 26"/>
          <p:cNvSpPr>
            <a:spLocks noChangeShapeType="1"/>
          </p:cNvSpPr>
          <p:nvPr/>
        </p:nvSpPr>
        <p:spPr bwMode="auto">
          <a:xfrm>
            <a:off x="1089660" y="4492520"/>
            <a:ext cx="1173480" cy="518160"/>
          </a:xfrm>
          <a:prstGeom prst="line">
            <a:avLst/>
          </a:prstGeom>
          <a:noFill/>
          <a:ln w="38100">
            <a:solidFill>
              <a:srgbClr val="FF6600"/>
            </a:solidFill>
            <a:round/>
            <a:headEnd/>
            <a:tailEnd/>
          </a:ln>
        </p:spPr>
        <p:txBody>
          <a:bodyPr lIns="101882" tIns="50941" rIns="101882" bIns="50941"/>
          <a:lstStyle/>
          <a:p>
            <a:endParaRPr lang="en-US"/>
          </a:p>
        </p:txBody>
      </p:sp>
      <p:sp>
        <p:nvSpPr>
          <p:cNvPr id="331803" name="Text Box 27"/>
          <p:cNvSpPr txBox="1">
            <a:spLocks noChangeArrowheads="1"/>
          </p:cNvSpPr>
          <p:nvPr/>
        </p:nvSpPr>
        <p:spPr bwMode="auto">
          <a:xfrm>
            <a:off x="1971517" y="5097040"/>
            <a:ext cx="761996" cy="349098"/>
          </a:xfrm>
          <a:prstGeom prst="rect">
            <a:avLst/>
          </a:prstGeom>
          <a:noFill/>
          <a:ln w="38100" algn="ctr">
            <a:noFill/>
            <a:miter lim="800000"/>
            <a:headEnd/>
            <a:tailEnd/>
          </a:ln>
        </p:spPr>
        <p:txBody>
          <a:bodyPr wrap="none" lIns="101882" tIns="50941" rIns="101882" bIns="50941">
            <a:spAutoFit/>
          </a:bodyPr>
          <a:lstStyle/>
          <a:p>
            <a:r>
              <a:rPr lang="en-US" sz="1600" b="1" dirty="0">
                <a:solidFill>
                  <a:schemeClr val="accent2"/>
                </a:solidFill>
              </a:rPr>
              <a:t>BLUE</a:t>
            </a:r>
          </a:p>
        </p:txBody>
      </p:sp>
      <p:sp>
        <p:nvSpPr>
          <p:cNvPr id="331804" name="Text Box 28"/>
          <p:cNvSpPr txBox="1">
            <a:spLocks noChangeArrowheads="1"/>
          </p:cNvSpPr>
          <p:nvPr/>
        </p:nvSpPr>
        <p:spPr bwMode="auto">
          <a:xfrm>
            <a:off x="754380" y="5097040"/>
            <a:ext cx="636962" cy="349098"/>
          </a:xfrm>
          <a:prstGeom prst="rect">
            <a:avLst/>
          </a:prstGeom>
          <a:noFill/>
          <a:ln w="38100" algn="ctr">
            <a:noFill/>
            <a:miter lim="800000"/>
            <a:headEnd/>
            <a:tailEnd/>
          </a:ln>
        </p:spPr>
        <p:txBody>
          <a:bodyPr wrap="none" lIns="101882" tIns="50941" rIns="101882" bIns="50941">
            <a:spAutoFit/>
          </a:bodyPr>
          <a:lstStyle/>
          <a:p>
            <a:r>
              <a:rPr lang="en-US" sz="1600" b="1" dirty="0">
                <a:solidFill>
                  <a:srgbClr val="800000"/>
                </a:solidFill>
              </a:rPr>
              <a:t>RED</a:t>
            </a:r>
          </a:p>
        </p:txBody>
      </p:sp>
      <p:sp>
        <p:nvSpPr>
          <p:cNvPr id="331806" name="Line 30"/>
          <p:cNvSpPr>
            <a:spLocks noChangeShapeType="1"/>
          </p:cNvSpPr>
          <p:nvPr/>
        </p:nvSpPr>
        <p:spPr bwMode="auto">
          <a:xfrm>
            <a:off x="3185160" y="5010680"/>
            <a:ext cx="1173480" cy="0"/>
          </a:xfrm>
          <a:prstGeom prst="line">
            <a:avLst/>
          </a:prstGeom>
          <a:noFill/>
          <a:ln w="38100">
            <a:solidFill>
              <a:schemeClr val="tx1"/>
            </a:solidFill>
            <a:round/>
            <a:headEnd/>
            <a:tailEnd/>
          </a:ln>
        </p:spPr>
        <p:txBody>
          <a:bodyPr lIns="101882" tIns="50941" rIns="101882" bIns="50941"/>
          <a:lstStyle/>
          <a:p>
            <a:endParaRPr lang="en-US"/>
          </a:p>
        </p:txBody>
      </p:sp>
      <p:sp>
        <p:nvSpPr>
          <p:cNvPr id="331807" name="Line 31"/>
          <p:cNvSpPr>
            <a:spLocks noChangeShapeType="1"/>
          </p:cNvSpPr>
          <p:nvPr/>
        </p:nvSpPr>
        <p:spPr bwMode="auto">
          <a:xfrm>
            <a:off x="3185160" y="4492520"/>
            <a:ext cx="1173480" cy="518160"/>
          </a:xfrm>
          <a:prstGeom prst="line">
            <a:avLst/>
          </a:prstGeom>
          <a:noFill/>
          <a:ln w="38100">
            <a:solidFill>
              <a:srgbClr val="800000"/>
            </a:solidFill>
            <a:round/>
            <a:headEnd/>
            <a:tailEnd/>
          </a:ln>
        </p:spPr>
        <p:txBody>
          <a:bodyPr lIns="101882" tIns="50941" rIns="101882" bIns="50941"/>
          <a:lstStyle/>
          <a:p>
            <a:endParaRPr lang="en-US"/>
          </a:p>
        </p:txBody>
      </p:sp>
      <p:sp>
        <p:nvSpPr>
          <p:cNvPr id="331808" name="Line 32"/>
          <p:cNvSpPr>
            <a:spLocks noChangeShapeType="1"/>
          </p:cNvSpPr>
          <p:nvPr/>
        </p:nvSpPr>
        <p:spPr bwMode="auto">
          <a:xfrm flipV="1">
            <a:off x="3185160" y="4492520"/>
            <a:ext cx="1173480" cy="518160"/>
          </a:xfrm>
          <a:prstGeom prst="line">
            <a:avLst/>
          </a:prstGeom>
          <a:noFill/>
          <a:ln w="38100">
            <a:solidFill>
              <a:schemeClr val="accent2"/>
            </a:solidFill>
            <a:round/>
            <a:headEnd/>
            <a:tailEnd/>
          </a:ln>
        </p:spPr>
        <p:txBody>
          <a:bodyPr lIns="101882" tIns="50941" rIns="101882" bIns="50941"/>
          <a:lstStyle/>
          <a:p>
            <a:endParaRPr lang="en-US"/>
          </a:p>
        </p:txBody>
      </p:sp>
      <p:sp>
        <p:nvSpPr>
          <p:cNvPr id="331809" name="Text Box 33"/>
          <p:cNvSpPr txBox="1">
            <a:spLocks noChangeArrowheads="1"/>
          </p:cNvSpPr>
          <p:nvPr/>
        </p:nvSpPr>
        <p:spPr bwMode="auto">
          <a:xfrm>
            <a:off x="2766061" y="5097040"/>
            <a:ext cx="933517" cy="349098"/>
          </a:xfrm>
          <a:prstGeom prst="rect">
            <a:avLst/>
          </a:prstGeom>
          <a:noFill/>
          <a:ln w="38100" algn="ctr">
            <a:noFill/>
            <a:miter lim="800000"/>
            <a:headEnd/>
            <a:tailEnd/>
          </a:ln>
        </p:spPr>
        <p:txBody>
          <a:bodyPr wrap="none" lIns="101882" tIns="50941" rIns="101882" bIns="50941">
            <a:spAutoFit/>
          </a:bodyPr>
          <a:lstStyle/>
          <a:p>
            <a:r>
              <a:rPr lang="en-US" sz="1600" b="1" dirty="0">
                <a:solidFill>
                  <a:srgbClr val="008000"/>
                </a:solidFill>
              </a:rPr>
              <a:t>GREEN</a:t>
            </a:r>
          </a:p>
        </p:txBody>
      </p:sp>
      <p:sp>
        <p:nvSpPr>
          <p:cNvPr id="331810" name="Text Box 34"/>
          <p:cNvSpPr txBox="1">
            <a:spLocks noChangeArrowheads="1"/>
          </p:cNvSpPr>
          <p:nvPr/>
        </p:nvSpPr>
        <p:spPr bwMode="auto">
          <a:xfrm>
            <a:off x="3939540" y="5097040"/>
            <a:ext cx="1105039" cy="349098"/>
          </a:xfrm>
          <a:prstGeom prst="rect">
            <a:avLst/>
          </a:prstGeom>
          <a:noFill/>
          <a:ln w="38100" algn="ctr">
            <a:noFill/>
            <a:miter lim="800000"/>
            <a:headEnd/>
            <a:tailEnd/>
          </a:ln>
        </p:spPr>
        <p:txBody>
          <a:bodyPr wrap="none" lIns="101882" tIns="50941" rIns="101882" bIns="50941">
            <a:spAutoFit/>
          </a:bodyPr>
          <a:lstStyle/>
          <a:p>
            <a:r>
              <a:rPr lang="en-US" sz="1600" b="1" dirty="0">
                <a:solidFill>
                  <a:srgbClr val="FF6600"/>
                </a:solidFill>
              </a:rPr>
              <a:t>ORANGE</a:t>
            </a:r>
          </a:p>
        </p:txBody>
      </p:sp>
      <p:sp>
        <p:nvSpPr>
          <p:cNvPr id="331811" name="Text Box 35"/>
          <p:cNvSpPr txBox="1">
            <a:spLocks noChangeArrowheads="1"/>
          </p:cNvSpPr>
          <p:nvPr/>
        </p:nvSpPr>
        <p:spPr bwMode="auto">
          <a:xfrm>
            <a:off x="2645570" y="3368040"/>
            <a:ext cx="2718911" cy="1210873"/>
          </a:xfrm>
          <a:prstGeom prst="rect">
            <a:avLst/>
          </a:prstGeom>
          <a:noFill/>
          <a:ln w="38100" algn="ctr">
            <a:noFill/>
            <a:miter lim="800000"/>
            <a:headEnd/>
            <a:tailEnd/>
          </a:ln>
        </p:spPr>
        <p:txBody>
          <a:bodyPr lIns="101882" tIns="50941" rIns="101882" bIns="50941">
            <a:spAutoFit/>
          </a:bodyPr>
          <a:lstStyle/>
          <a:p>
            <a:r>
              <a:rPr lang="en-US">
                <a:solidFill>
                  <a:schemeClr val="tx1"/>
                </a:solidFill>
              </a:rPr>
              <a:t>player 1’s utility as function of 2’s mixed strategy</a:t>
            </a:r>
          </a:p>
        </p:txBody>
      </p:sp>
      <p:sp>
        <p:nvSpPr>
          <p:cNvPr id="331813" name="Line 37"/>
          <p:cNvSpPr>
            <a:spLocks noChangeShapeType="1"/>
          </p:cNvSpPr>
          <p:nvPr/>
        </p:nvSpPr>
        <p:spPr bwMode="auto">
          <a:xfrm>
            <a:off x="5280660" y="4749800"/>
            <a:ext cx="922020" cy="0"/>
          </a:xfrm>
          <a:prstGeom prst="line">
            <a:avLst/>
          </a:prstGeom>
          <a:noFill/>
          <a:ln w="38100">
            <a:solidFill>
              <a:schemeClr val="tx1"/>
            </a:solidFill>
            <a:round/>
            <a:headEnd/>
            <a:tailEnd type="triangle" w="med" len="med"/>
          </a:ln>
        </p:spPr>
        <p:txBody>
          <a:bodyPr lIns="101882" tIns="50941" rIns="101882" bIns="50941"/>
          <a:lstStyle/>
          <a:p>
            <a:endParaRPr lang="en-US"/>
          </a:p>
        </p:txBody>
      </p:sp>
      <p:sp>
        <p:nvSpPr>
          <p:cNvPr id="331814" name="Text Box 38"/>
          <p:cNvSpPr txBox="1">
            <a:spLocks noChangeArrowheads="1"/>
          </p:cNvSpPr>
          <p:nvPr/>
        </p:nvSpPr>
        <p:spPr bwMode="auto">
          <a:xfrm>
            <a:off x="5008245" y="4247833"/>
            <a:ext cx="1683723" cy="472209"/>
          </a:xfrm>
          <a:prstGeom prst="rect">
            <a:avLst/>
          </a:prstGeom>
          <a:noFill/>
          <a:ln w="38100" algn="ctr">
            <a:noFill/>
            <a:miter lim="800000"/>
            <a:headEnd/>
            <a:tailEnd/>
          </a:ln>
        </p:spPr>
        <p:txBody>
          <a:bodyPr wrap="none" lIns="101882" tIns="50941" rIns="101882" bIns="50941">
            <a:spAutoFit/>
          </a:bodyPr>
          <a:lstStyle/>
          <a:p>
            <a:r>
              <a:rPr lang="en-US">
                <a:solidFill>
                  <a:schemeClr val="tx1"/>
                </a:solidFill>
              </a:rPr>
              <a:t>redraw both</a:t>
            </a:r>
          </a:p>
        </p:txBody>
      </p:sp>
      <p:sp>
        <p:nvSpPr>
          <p:cNvPr id="331815" name="Line 39"/>
          <p:cNvSpPr>
            <a:spLocks noChangeShapeType="1"/>
          </p:cNvSpPr>
          <p:nvPr/>
        </p:nvSpPr>
        <p:spPr bwMode="auto">
          <a:xfrm flipV="1">
            <a:off x="7208520" y="3886200"/>
            <a:ext cx="754380" cy="604520"/>
          </a:xfrm>
          <a:prstGeom prst="line">
            <a:avLst/>
          </a:prstGeom>
          <a:noFill/>
          <a:ln w="38100">
            <a:solidFill>
              <a:srgbClr val="008000"/>
            </a:solidFill>
            <a:round/>
            <a:headEnd/>
            <a:tailEnd/>
          </a:ln>
        </p:spPr>
        <p:txBody>
          <a:bodyPr lIns="101882" tIns="50941" rIns="101882" bIns="50941"/>
          <a:lstStyle/>
          <a:p>
            <a:endParaRPr lang="en-US"/>
          </a:p>
        </p:txBody>
      </p:sp>
      <p:sp>
        <p:nvSpPr>
          <p:cNvPr id="331816" name="Line 40"/>
          <p:cNvSpPr>
            <a:spLocks noChangeShapeType="1"/>
          </p:cNvSpPr>
          <p:nvPr/>
        </p:nvSpPr>
        <p:spPr bwMode="auto">
          <a:xfrm>
            <a:off x="6789420" y="4318000"/>
            <a:ext cx="419100" cy="172720"/>
          </a:xfrm>
          <a:prstGeom prst="line">
            <a:avLst/>
          </a:prstGeom>
          <a:noFill/>
          <a:ln w="38100">
            <a:solidFill>
              <a:srgbClr val="FF6600"/>
            </a:solidFill>
            <a:round/>
            <a:headEnd/>
            <a:tailEnd/>
          </a:ln>
        </p:spPr>
        <p:txBody>
          <a:bodyPr lIns="101882" tIns="50941" rIns="101882" bIns="50941"/>
          <a:lstStyle/>
          <a:p>
            <a:endParaRPr lang="en-US"/>
          </a:p>
        </p:txBody>
      </p:sp>
      <p:sp>
        <p:nvSpPr>
          <p:cNvPr id="331817" name="Line 41"/>
          <p:cNvSpPr>
            <a:spLocks noChangeShapeType="1"/>
          </p:cNvSpPr>
          <p:nvPr/>
        </p:nvSpPr>
        <p:spPr bwMode="auto">
          <a:xfrm flipH="1" flipV="1">
            <a:off x="6789420" y="4318000"/>
            <a:ext cx="586740" cy="777240"/>
          </a:xfrm>
          <a:prstGeom prst="line">
            <a:avLst/>
          </a:prstGeom>
          <a:noFill/>
          <a:ln w="38100">
            <a:solidFill>
              <a:schemeClr val="accent2"/>
            </a:solidFill>
            <a:round/>
            <a:headEnd/>
            <a:tailEnd/>
          </a:ln>
        </p:spPr>
        <p:txBody>
          <a:bodyPr lIns="101882" tIns="50941" rIns="101882" bIns="50941"/>
          <a:lstStyle/>
          <a:p>
            <a:endParaRPr lang="en-US"/>
          </a:p>
        </p:txBody>
      </p:sp>
      <p:sp>
        <p:nvSpPr>
          <p:cNvPr id="331818" name="Line 42"/>
          <p:cNvSpPr>
            <a:spLocks noChangeShapeType="1"/>
          </p:cNvSpPr>
          <p:nvPr/>
        </p:nvSpPr>
        <p:spPr bwMode="auto">
          <a:xfrm flipH="1">
            <a:off x="7376160" y="3886200"/>
            <a:ext cx="586740" cy="1209040"/>
          </a:xfrm>
          <a:prstGeom prst="line">
            <a:avLst/>
          </a:prstGeom>
          <a:noFill/>
          <a:ln w="38100">
            <a:solidFill>
              <a:srgbClr val="800000"/>
            </a:solidFill>
            <a:round/>
            <a:headEnd/>
            <a:tailEnd/>
          </a:ln>
        </p:spPr>
        <p:txBody>
          <a:bodyPr lIns="101882" tIns="50941" rIns="101882" bIns="50941"/>
          <a:lstStyle/>
          <a:p>
            <a:endParaRPr lang="en-US"/>
          </a:p>
        </p:txBody>
      </p:sp>
      <p:sp>
        <p:nvSpPr>
          <p:cNvPr id="331819" name="Line 43"/>
          <p:cNvSpPr>
            <a:spLocks noChangeShapeType="1"/>
          </p:cNvSpPr>
          <p:nvPr/>
        </p:nvSpPr>
        <p:spPr bwMode="auto">
          <a:xfrm>
            <a:off x="8465820" y="4231640"/>
            <a:ext cx="586740" cy="259080"/>
          </a:xfrm>
          <a:prstGeom prst="line">
            <a:avLst/>
          </a:prstGeom>
          <a:noFill/>
          <a:ln w="38100">
            <a:solidFill>
              <a:srgbClr val="800000"/>
            </a:solidFill>
            <a:round/>
            <a:headEnd/>
            <a:tailEnd/>
          </a:ln>
        </p:spPr>
        <p:txBody>
          <a:bodyPr lIns="101882" tIns="50941" rIns="101882" bIns="50941"/>
          <a:lstStyle/>
          <a:p>
            <a:endParaRPr lang="en-US"/>
          </a:p>
        </p:txBody>
      </p:sp>
      <p:sp>
        <p:nvSpPr>
          <p:cNvPr id="331820" name="Line 44"/>
          <p:cNvSpPr>
            <a:spLocks noChangeShapeType="1"/>
          </p:cNvSpPr>
          <p:nvPr/>
        </p:nvSpPr>
        <p:spPr bwMode="auto">
          <a:xfrm flipV="1">
            <a:off x="9052560" y="4231640"/>
            <a:ext cx="586740" cy="259080"/>
          </a:xfrm>
          <a:prstGeom prst="line">
            <a:avLst/>
          </a:prstGeom>
          <a:noFill/>
          <a:ln w="38100">
            <a:solidFill>
              <a:schemeClr val="accent2"/>
            </a:solidFill>
            <a:round/>
            <a:headEnd/>
            <a:tailEnd/>
          </a:ln>
        </p:spPr>
        <p:txBody>
          <a:bodyPr lIns="101882" tIns="50941" rIns="101882" bIns="50941"/>
          <a:lstStyle/>
          <a:p>
            <a:endParaRPr lang="en-US"/>
          </a:p>
        </p:txBody>
      </p:sp>
      <p:sp>
        <p:nvSpPr>
          <p:cNvPr id="331821" name="Line 45"/>
          <p:cNvSpPr>
            <a:spLocks noChangeShapeType="1"/>
          </p:cNvSpPr>
          <p:nvPr/>
        </p:nvSpPr>
        <p:spPr bwMode="auto">
          <a:xfrm>
            <a:off x="8465820" y="4231640"/>
            <a:ext cx="586740" cy="863600"/>
          </a:xfrm>
          <a:prstGeom prst="line">
            <a:avLst/>
          </a:prstGeom>
          <a:noFill/>
          <a:ln w="38100">
            <a:solidFill>
              <a:srgbClr val="FF6600"/>
            </a:solidFill>
            <a:round/>
            <a:headEnd/>
            <a:tailEnd/>
          </a:ln>
        </p:spPr>
        <p:txBody>
          <a:bodyPr lIns="101882" tIns="50941" rIns="101882" bIns="50941"/>
          <a:lstStyle/>
          <a:p>
            <a:endParaRPr lang="en-US"/>
          </a:p>
        </p:txBody>
      </p:sp>
      <p:sp>
        <p:nvSpPr>
          <p:cNvPr id="331822" name="Line 46"/>
          <p:cNvSpPr>
            <a:spLocks noChangeShapeType="1"/>
          </p:cNvSpPr>
          <p:nvPr/>
        </p:nvSpPr>
        <p:spPr bwMode="auto">
          <a:xfrm flipV="1">
            <a:off x="9052560" y="4231640"/>
            <a:ext cx="586740" cy="863600"/>
          </a:xfrm>
          <a:prstGeom prst="line">
            <a:avLst/>
          </a:prstGeom>
          <a:noFill/>
          <a:ln w="38100">
            <a:solidFill>
              <a:srgbClr val="008000"/>
            </a:solidFill>
            <a:round/>
            <a:headEnd/>
            <a:tailEnd/>
          </a:ln>
        </p:spPr>
        <p:txBody>
          <a:bodyPr lIns="101882" tIns="50941" rIns="101882" bIns="50941"/>
          <a:lstStyle/>
          <a:p>
            <a:endParaRPr lang="en-US"/>
          </a:p>
        </p:txBody>
      </p:sp>
      <p:sp>
        <p:nvSpPr>
          <p:cNvPr id="331823" name="Text Box 47"/>
          <p:cNvSpPr txBox="1">
            <a:spLocks noChangeArrowheads="1"/>
          </p:cNvSpPr>
          <p:nvPr/>
        </p:nvSpPr>
        <p:spPr bwMode="auto">
          <a:xfrm>
            <a:off x="6950075" y="5267961"/>
            <a:ext cx="2570184" cy="472209"/>
          </a:xfrm>
          <a:prstGeom prst="rect">
            <a:avLst/>
          </a:prstGeom>
          <a:noFill/>
          <a:ln w="38100" algn="ctr">
            <a:noFill/>
            <a:miter lim="800000"/>
            <a:headEnd/>
            <a:tailEnd/>
          </a:ln>
        </p:spPr>
        <p:txBody>
          <a:bodyPr wrap="none" lIns="101882" tIns="50941" rIns="101882" bIns="50941">
            <a:spAutoFit/>
          </a:bodyPr>
          <a:lstStyle/>
          <a:p>
            <a:r>
              <a:rPr lang="en-US">
                <a:solidFill>
                  <a:schemeClr val="tx1"/>
                </a:solidFill>
              </a:rPr>
              <a:t>unplayed strategies</a:t>
            </a:r>
          </a:p>
        </p:txBody>
      </p:sp>
      <p:sp>
        <p:nvSpPr>
          <p:cNvPr id="331825" name="Line 49"/>
          <p:cNvSpPr>
            <a:spLocks noChangeShapeType="1"/>
          </p:cNvSpPr>
          <p:nvPr/>
        </p:nvSpPr>
        <p:spPr bwMode="auto">
          <a:xfrm flipH="1" flipV="1">
            <a:off x="7124700" y="5008880"/>
            <a:ext cx="83820" cy="345440"/>
          </a:xfrm>
          <a:prstGeom prst="line">
            <a:avLst/>
          </a:prstGeom>
          <a:noFill/>
          <a:ln w="38100">
            <a:solidFill>
              <a:schemeClr val="tx1"/>
            </a:solidFill>
            <a:round/>
            <a:headEnd/>
            <a:tailEnd type="triangle" w="med" len="med"/>
          </a:ln>
        </p:spPr>
        <p:txBody>
          <a:bodyPr lIns="101882" tIns="50941" rIns="101882" bIns="50941"/>
          <a:lstStyle/>
          <a:p>
            <a:endParaRPr lang="en-US">
              <a:solidFill>
                <a:schemeClr val="tx1"/>
              </a:solidFill>
            </a:endParaRPr>
          </a:p>
        </p:txBody>
      </p:sp>
      <p:sp>
        <p:nvSpPr>
          <p:cNvPr id="331826" name="Line 50"/>
          <p:cNvSpPr>
            <a:spLocks noChangeShapeType="1"/>
          </p:cNvSpPr>
          <p:nvPr/>
        </p:nvSpPr>
        <p:spPr bwMode="auto">
          <a:xfrm flipH="1" flipV="1">
            <a:off x="7627620" y="4922520"/>
            <a:ext cx="83820" cy="431800"/>
          </a:xfrm>
          <a:prstGeom prst="line">
            <a:avLst/>
          </a:prstGeom>
          <a:noFill/>
          <a:ln w="38100">
            <a:solidFill>
              <a:schemeClr val="tx1"/>
            </a:solidFill>
            <a:round/>
            <a:headEnd/>
            <a:tailEnd type="triangle" w="med" len="med"/>
          </a:ln>
        </p:spPr>
        <p:txBody>
          <a:bodyPr lIns="101882" tIns="50941" rIns="101882" bIns="50941"/>
          <a:lstStyle/>
          <a:p>
            <a:endParaRPr lang="en-US">
              <a:solidFill>
                <a:schemeClr val="tx1"/>
              </a:solidFill>
            </a:endParaRPr>
          </a:p>
        </p:txBody>
      </p:sp>
      <p:sp>
        <p:nvSpPr>
          <p:cNvPr id="331827" name="Line 51"/>
          <p:cNvSpPr>
            <a:spLocks noChangeShapeType="1"/>
          </p:cNvSpPr>
          <p:nvPr/>
        </p:nvSpPr>
        <p:spPr bwMode="auto">
          <a:xfrm flipV="1">
            <a:off x="8717280" y="4922520"/>
            <a:ext cx="83820" cy="431800"/>
          </a:xfrm>
          <a:prstGeom prst="line">
            <a:avLst/>
          </a:prstGeom>
          <a:noFill/>
          <a:ln w="38100">
            <a:solidFill>
              <a:schemeClr val="tx1"/>
            </a:solidFill>
            <a:round/>
            <a:headEnd/>
            <a:tailEnd type="triangle" w="med" len="med"/>
          </a:ln>
        </p:spPr>
        <p:txBody>
          <a:bodyPr lIns="101882" tIns="50941" rIns="101882" bIns="50941"/>
          <a:lstStyle/>
          <a:p>
            <a:endParaRPr lang="en-US">
              <a:solidFill>
                <a:schemeClr val="tx1"/>
              </a:solidFill>
            </a:endParaRPr>
          </a:p>
        </p:txBody>
      </p:sp>
      <p:sp>
        <p:nvSpPr>
          <p:cNvPr id="331828" name="Line 52"/>
          <p:cNvSpPr>
            <a:spLocks noChangeShapeType="1"/>
          </p:cNvSpPr>
          <p:nvPr/>
        </p:nvSpPr>
        <p:spPr bwMode="auto">
          <a:xfrm flipV="1">
            <a:off x="9220200" y="4922520"/>
            <a:ext cx="83820" cy="431800"/>
          </a:xfrm>
          <a:prstGeom prst="line">
            <a:avLst/>
          </a:prstGeom>
          <a:noFill/>
          <a:ln w="38100">
            <a:solidFill>
              <a:schemeClr val="tx1"/>
            </a:solidFill>
            <a:round/>
            <a:headEnd/>
            <a:tailEnd type="triangle" w="med" len="med"/>
          </a:ln>
        </p:spPr>
        <p:txBody>
          <a:bodyPr lIns="101882" tIns="50941" rIns="101882" bIns="50941"/>
          <a:lstStyle/>
          <a:p>
            <a:endParaRPr lang="en-US">
              <a:solidFill>
                <a:schemeClr val="tx1"/>
              </a:solidFill>
            </a:endParaRPr>
          </a:p>
        </p:txBody>
      </p:sp>
      <p:sp>
        <p:nvSpPr>
          <p:cNvPr id="331829" name="Text Box 53"/>
          <p:cNvSpPr txBox="1">
            <a:spLocks noChangeArrowheads="1"/>
          </p:cNvSpPr>
          <p:nvPr/>
        </p:nvSpPr>
        <p:spPr bwMode="auto">
          <a:xfrm>
            <a:off x="6838315" y="3108961"/>
            <a:ext cx="3118411" cy="472209"/>
          </a:xfrm>
          <a:prstGeom prst="rect">
            <a:avLst/>
          </a:prstGeom>
          <a:noFill/>
          <a:ln w="38100" algn="ctr">
            <a:noFill/>
            <a:miter lim="800000"/>
            <a:headEnd/>
            <a:tailEnd/>
          </a:ln>
        </p:spPr>
        <p:txBody>
          <a:bodyPr wrap="none" lIns="101882" tIns="50941" rIns="101882" bIns="50941">
            <a:spAutoFit/>
          </a:bodyPr>
          <a:lstStyle/>
          <a:p>
            <a:r>
              <a:rPr lang="en-US">
                <a:solidFill>
                  <a:schemeClr val="tx1"/>
                </a:solidFill>
              </a:rPr>
              <a:t>best-response strategies</a:t>
            </a:r>
          </a:p>
        </p:txBody>
      </p:sp>
      <p:sp>
        <p:nvSpPr>
          <p:cNvPr id="331830" name="Line 54"/>
          <p:cNvSpPr>
            <a:spLocks noChangeShapeType="1"/>
          </p:cNvSpPr>
          <p:nvPr/>
        </p:nvSpPr>
        <p:spPr bwMode="auto">
          <a:xfrm flipH="1">
            <a:off x="6957060" y="3627120"/>
            <a:ext cx="167640" cy="690880"/>
          </a:xfrm>
          <a:prstGeom prst="line">
            <a:avLst/>
          </a:prstGeom>
          <a:noFill/>
          <a:ln w="38100">
            <a:solidFill>
              <a:schemeClr val="tx1"/>
            </a:solidFill>
            <a:round/>
            <a:headEnd/>
            <a:tailEnd type="triangle" w="med" len="med"/>
          </a:ln>
        </p:spPr>
        <p:txBody>
          <a:bodyPr lIns="101882" tIns="50941" rIns="101882" bIns="50941"/>
          <a:lstStyle/>
          <a:p>
            <a:endParaRPr lang="en-US"/>
          </a:p>
        </p:txBody>
      </p:sp>
      <p:sp>
        <p:nvSpPr>
          <p:cNvPr id="331831" name="Line 55"/>
          <p:cNvSpPr>
            <a:spLocks noChangeShapeType="1"/>
          </p:cNvSpPr>
          <p:nvPr/>
        </p:nvSpPr>
        <p:spPr bwMode="auto">
          <a:xfrm flipH="1">
            <a:off x="7543800" y="3627120"/>
            <a:ext cx="83820" cy="431800"/>
          </a:xfrm>
          <a:prstGeom prst="line">
            <a:avLst/>
          </a:prstGeom>
          <a:noFill/>
          <a:ln w="38100">
            <a:solidFill>
              <a:schemeClr val="tx1"/>
            </a:solidFill>
            <a:round/>
            <a:headEnd/>
            <a:tailEnd type="triangle" w="med" len="med"/>
          </a:ln>
        </p:spPr>
        <p:txBody>
          <a:bodyPr lIns="101882" tIns="50941" rIns="101882" bIns="50941"/>
          <a:lstStyle/>
          <a:p>
            <a:endParaRPr lang="en-US"/>
          </a:p>
        </p:txBody>
      </p:sp>
      <p:sp>
        <p:nvSpPr>
          <p:cNvPr id="331832" name="Line 56"/>
          <p:cNvSpPr>
            <a:spLocks noChangeShapeType="1"/>
          </p:cNvSpPr>
          <p:nvPr/>
        </p:nvSpPr>
        <p:spPr bwMode="auto">
          <a:xfrm>
            <a:off x="8717280" y="3540760"/>
            <a:ext cx="0" cy="690880"/>
          </a:xfrm>
          <a:prstGeom prst="line">
            <a:avLst/>
          </a:prstGeom>
          <a:noFill/>
          <a:ln w="38100">
            <a:solidFill>
              <a:schemeClr val="tx1"/>
            </a:solidFill>
            <a:round/>
            <a:headEnd/>
            <a:tailEnd type="triangle" w="med" len="med"/>
          </a:ln>
        </p:spPr>
        <p:txBody>
          <a:bodyPr lIns="101882" tIns="50941" rIns="101882" bIns="50941"/>
          <a:lstStyle/>
          <a:p>
            <a:endParaRPr lang="en-US"/>
          </a:p>
        </p:txBody>
      </p:sp>
      <p:sp>
        <p:nvSpPr>
          <p:cNvPr id="331833" name="Line 57"/>
          <p:cNvSpPr>
            <a:spLocks noChangeShapeType="1"/>
          </p:cNvSpPr>
          <p:nvPr/>
        </p:nvSpPr>
        <p:spPr bwMode="auto">
          <a:xfrm>
            <a:off x="9136380" y="3540760"/>
            <a:ext cx="167640" cy="777240"/>
          </a:xfrm>
          <a:prstGeom prst="line">
            <a:avLst/>
          </a:prstGeom>
          <a:noFill/>
          <a:ln w="38100">
            <a:solidFill>
              <a:schemeClr val="tx1"/>
            </a:solidFill>
            <a:round/>
            <a:headEnd/>
            <a:tailEnd type="triangle" w="med" len="med"/>
          </a:ln>
        </p:spPr>
        <p:txBody>
          <a:bodyPr lIns="101882" tIns="50941" rIns="101882" bIns="5094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17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18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18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18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18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18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18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18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18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18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18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18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18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18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18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18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18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18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18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18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18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18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18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18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18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18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18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18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18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18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18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1779">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31779">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31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7" grpId="0"/>
      <p:bldP spid="331799" grpId="0" animBg="1"/>
      <p:bldP spid="331800" grpId="0" animBg="1"/>
      <p:bldP spid="331802" grpId="0" animBg="1"/>
      <p:bldP spid="331803" grpId="0"/>
      <p:bldP spid="331804" grpId="0"/>
      <p:bldP spid="331806" grpId="0" animBg="1"/>
      <p:bldP spid="331807" grpId="0" animBg="1"/>
      <p:bldP spid="331808" grpId="0" animBg="1"/>
      <p:bldP spid="331809" grpId="0"/>
      <p:bldP spid="331810" grpId="0"/>
      <p:bldP spid="331811" grpId="0"/>
      <p:bldP spid="331813" grpId="0" animBg="1"/>
      <p:bldP spid="331814" grpId="0"/>
      <p:bldP spid="331815" grpId="0" animBg="1"/>
      <p:bldP spid="331816" grpId="0" animBg="1"/>
      <p:bldP spid="331817" grpId="0" animBg="1"/>
      <p:bldP spid="331818" grpId="0" animBg="1"/>
      <p:bldP spid="331819" grpId="0" animBg="1"/>
      <p:bldP spid="331820" grpId="0" animBg="1"/>
      <p:bldP spid="331821" grpId="0" animBg="1"/>
      <p:bldP spid="331822" grpId="0" animBg="1"/>
      <p:bldP spid="331823" grpId="0"/>
      <p:bldP spid="331825" grpId="0" animBg="1"/>
      <p:bldP spid="331826" grpId="0" animBg="1"/>
      <p:bldP spid="331827" grpId="0" animBg="1"/>
      <p:bldP spid="331828" grpId="0" animBg="1"/>
      <p:bldP spid="331829" grpId="0"/>
      <p:bldP spid="331830" grpId="0" animBg="1"/>
      <p:bldP spid="331831" grpId="0" animBg="1"/>
      <p:bldP spid="331832" grpId="0" animBg="1"/>
      <p:bldP spid="3318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 y="172720"/>
            <a:ext cx="9555480" cy="1122680"/>
          </a:xfrm>
        </p:spPr>
        <p:txBody>
          <a:bodyPr/>
          <a:lstStyle/>
          <a:p>
            <a:pPr eaLnBrk="1" hangingPunct="1"/>
            <a:r>
              <a:rPr lang="en-US" sz="4500" dirty="0" smtClean="0"/>
              <a:t>Correlated equilibrium </a:t>
            </a:r>
            <a:r>
              <a:rPr lang="en-US" sz="3200" dirty="0" smtClean="0">
                <a:solidFill>
                  <a:schemeClr val="accent2"/>
                </a:solidFill>
              </a:rPr>
              <a:t>[</a:t>
            </a:r>
            <a:r>
              <a:rPr lang="en-US" sz="3200" dirty="0" err="1" smtClean="0">
                <a:solidFill>
                  <a:schemeClr val="accent2"/>
                </a:solidFill>
              </a:rPr>
              <a:t>Aumann</a:t>
            </a:r>
            <a:r>
              <a:rPr lang="en-US" sz="3200" dirty="0" smtClean="0">
                <a:solidFill>
                  <a:schemeClr val="accent2"/>
                </a:solidFill>
              </a:rPr>
              <a:t> ‘74]</a:t>
            </a:r>
          </a:p>
        </p:txBody>
      </p:sp>
      <p:graphicFrame>
        <p:nvGraphicFramePr>
          <p:cNvPr id="316420" name="Group 4"/>
          <p:cNvGraphicFramePr>
            <a:graphicFrameLocks noGrp="1"/>
          </p:cNvGraphicFramePr>
          <p:nvPr/>
        </p:nvGraphicFramePr>
        <p:xfrm>
          <a:off x="3213418" y="2589655"/>
          <a:ext cx="4711382" cy="3157540"/>
        </p:xfrm>
        <a:graphic>
          <a:graphicData uri="http://schemas.openxmlformats.org/drawingml/2006/table">
            <a:tbl>
              <a:tblPr/>
              <a:tblGrid>
                <a:gridCol w="1487805"/>
                <a:gridCol w="1611788"/>
                <a:gridCol w="1611789"/>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8934" name="Picture 22" descr="MCj04081500000[1]"/>
          <p:cNvPicPr>
            <a:picLocks noChangeAspect="1" noChangeArrowheads="1"/>
          </p:cNvPicPr>
          <p:nvPr/>
        </p:nvPicPr>
        <p:blipFill>
          <a:blip r:embed="rId2" cstate="print"/>
          <a:srcRect/>
          <a:stretch>
            <a:fillRect/>
          </a:stretch>
        </p:blipFill>
        <p:spPr bwMode="auto">
          <a:xfrm>
            <a:off x="2284412" y="2785764"/>
            <a:ext cx="850423" cy="609917"/>
          </a:xfrm>
          <a:prstGeom prst="rect">
            <a:avLst/>
          </a:prstGeom>
          <a:noFill/>
          <a:ln w="9525">
            <a:noFill/>
            <a:miter lim="800000"/>
            <a:headEnd/>
            <a:tailEnd/>
          </a:ln>
        </p:spPr>
      </p:pic>
      <p:pic>
        <p:nvPicPr>
          <p:cNvPr id="38935" name="Picture 23" descr="MCj04081500000[1]"/>
          <p:cNvPicPr>
            <a:picLocks noChangeAspect="1" noChangeArrowheads="1"/>
          </p:cNvPicPr>
          <p:nvPr/>
        </p:nvPicPr>
        <p:blipFill>
          <a:blip r:embed="rId2" cstate="print"/>
          <a:srcRect/>
          <a:stretch>
            <a:fillRect/>
          </a:stretch>
        </p:blipFill>
        <p:spPr bwMode="auto">
          <a:xfrm>
            <a:off x="3527742" y="1922164"/>
            <a:ext cx="850423" cy="609917"/>
          </a:xfrm>
          <a:prstGeom prst="rect">
            <a:avLst/>
          </a:prstGeom>
          <a:noFill/>
          <a:ln w="9525">
            <a:noFill/>
            <a:miter lim="800000"/>
            <a:headEnd/>
            <a:tailEnd/>
          </a:ln>
        </p:spPr>
      </p:pic>
      <p:sp>
        <p:nvSpPr>
          <p:cNvPr id="316440" name="Document"/>
          <p:cNvSpPr>
            <a:spLocks noEditPoints="1" noChangeArrowheads="1"/>
          </p:cNvSpPr>
          <p:nvPr/>
        </p:nvSpPr>
        <p:spPr bwMode="auto">
          <a:xfrm>
            <a:off x="2544603" y="3795096"/>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solidFill>
                <a:schemeClr val="tx1"/>
              </a:solidFill>
            </a:endParaRPr>
          </a:p>
        </p:txBody>
      </p:sp>
      <p:sp>
        <p:nvSpPr>
          <p:cNvPr id="316441" name="Document"/>
          <p:cNvSpPr>
            <a:spLocks noEditPoints="1" noChangeArrowheads="1"/>
          </p:cNvSpPr>
          <p:nvPr/>
        </p:nvSpPr>
        <p:spPr bwMode="auto">
          <a:xfrm>
            <a:off x="5310663" y="1780030"/>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38938" name="Picture 26" descr="MCj02344460000[1]"/>
          <p:cNvPicPr>
            <a:picLocks noChangeAspect="1" noChangeArrowheads="1"/>
          </p:cNvPicPr>
          <p:nvPr/>
        </p:nvPicPr>
        <p:blipFill>
          <a:blip r:embed="rId3" cstate="print"/>
          <a:srcRect/>
          <a:stretch>
            <a:fillRect/>
          </a:stretch>
        </p:blipFill>
        <p:spPr bwMode="auto">
          <a:xfrm>
            <a:off x="6553993" y="1805219"/>
            <a:ext cx="1154272" cy="775441"/>
          </a:xfrm>
          <a:prstGeom prst="rect">
            <a:avLst/>
          </a:prstGeom>
          <a:noFill/>
          <a:ln w="9525">
            <a:noFill/>
            <a:miter lim="800000"/>
            <a:headEnd/>
            <a:tailEnd/>
          </a:ln>
        </p:spPr>
      </p:pic>
      <p:pic>
        <p:nvPicPr>
          <p:cNvPr id="38939" name="Picture 27" descr="MCj02344460000[1]"/>
          <p:cNvPicPr>
            <a:picLocks noChangeAspect="1" noChangeArrowheads="1"/>
          </p:cNvPicPr>
          <p:nvPr/>
        </p:nvPicPr>
        <p:blipFill>
          <a:blip r:embed="rId3" cstate="print"/>
          <a:srcRect/>
          <a:stretch>
            <a:fillRect/>
          </a:stretch>
        </p:blipFill>
        <p:spPr bwMode="auto">
          <a:xfrm>
            <a:off x="2041683" y="4799032"/>
            <a:ext cx="1154272" cy="775441"/>
          </a:xfrm>
          <a:prstGeom prst="rect">
            <a:avLst/>
          </a:prstGeom>
          <a:noFill/>
          <a:ln w="9525">
            <a:noFill/>
            <a:miter lim="800000"/>
            <a:headEnd/>
            <a:tailEnd/>
          </a:ln>
        </p:spPr>
      </p:pic>
      <p:sp>
        <p:nvSpPr>
          <p:cNvPr id="38940" name="Text Box 28"/>
          <p:cNvSpPr txBox="1">
            <a:spLocks noChangeArrowheads="1"/>
          </p:cNvSpPr>
          <p:nvPr/>
        </p:nvSpPr>
        <p:spPr bwMode="auto">
          <a:xfrm>
            <a:off x="5219858" y="3230159"/>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1" name="Text Box 29"/>
          <p:cNvSpPr txBox="1">
            <a:spLocks noChangeArrowheads="1"/>
          </p:cNvSpPr>
          <p:nvPr/>
        </p:nvSpPr>
        <p:spPr bwMode="auto">
          <a:xfrm>
            <a:off x="6854348" y="3230159"/>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2" name="Text Box 30"/>
          <p:cNvSpPr txBox="1">
            <a:spLocks noChangeArrowheads="1"/>
          </p:cNvSpPr>
          <p:nvPr/>
        </p:nvSpPr>
        <p:spPr bwMode="auto">
          <a:xfrm>
            <a:off x="3669188" y="428267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3" name="Text Box 31"/>
          <p:cNvSpPr txBox="1">
            <a:spLocks noChangeArrowheads="1"/>
          </p:cNvSpPr>
          <p:nvPr/>
        </p:nvSpPr>
        <p:spPr bwMode="auto">
          <a:xfrm>
            <a:off x="6854348" y="428267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4" name="Text Box 32"/>
          <p:cNvSpPr txBox="1">
            <a:spLocks noChangeArrowheads="1"/>
          </p:cNvSpPr>
          <p:nvPr/>
        </p:nvSpPr>
        <p:spPr bwMode="auto">
          <a:xfrm>
            <a:off x="5226843" y="531899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5" name="Text Box 33"/>
          <p:cNvSpPr txBox="1">
            <a:spLocks noChangeArrowheads="1"/>
          </p:cNvSpPr>
          <p:nvPr/>
        </p:nvSpPr>
        <p:spPr bwMode="auto">
          <a:xfrm>
            <a:off x="3669188" y="531899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6" name="Text Box 34"/>
          <p:cNvSpPr txBox="1">
            <a:spLocks noChangeArrowheads="1"/>
          </p:cNvSpPr>
          <p:nvPr/>
        </p:nvSpPr>
        <p:spPr bwMode="auto">
          <a:xfrm>
            <a:off x="3794918" y="3230159"/>
            <a:ext cx="359642" cy="472209"/>
          </a:xfrm>
          <a:prstGeom prst="rect">
            <a:avLst/>
          </a:prstGeom>
          <a:noFill/>
          <a:ln w="38100" algn="ctr">
            <a:noFill/>
            <a:miter lim="800000"/>
            <a:headEnd/>
            <a:tailEnd type="none" w="lg" len="lg"/>
          </a:ln>
        </p:spPr>
        <p:txBody>
          <a:bodyPr wrap="none" lIns="101882" tIns="50941" rIns="101882" bIns="50941">
            <a:spAutoFit/>
          </a:bodyPr>
          <a:lstStyle/>
          <a:p>
            <a:r>
              <a:rPr lang="en-US" dirty="0">
                <a:solidFill>
                  <a:schemeClr val="tx1"/>
                </a:solidFill>
              </a:rPr>
              <a:t>0</a:t>
            </a:r>
          </a:p>
        </p:txBody>
      </p:sp>
      <p:sp>
        <p:nvSpPr>
          <p:cNvPr id="38947" name="Text Box 35"/>
          <p:cNvSpPr txBox="1">
            <a:spLocks noChangeArrowheads="1"/>
          </p:cNvSpPr>
          <p:nvPr/>
        </p:nvSpPr>
        <p:spPr bwMode="auto">
          <a:xfrm>
            <a:off x="5310663" y="4282671"/>
            <a:ext cx="35964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0</a:t>
            </a:r>
          </a:p>
        </p:txBody>
      </p:sp>
      <p:sp>
        <p:nvSpPr>
          <p:cNvPr id="38948" name="Text Box 36"/>
          <p:cNvSpPr txBox="1">
            <a:spLocks noChangeArrowheads="1"/>
          </p:cNvSpPr>
          <p:nvPr/>
        </p:nvSpPr>
        <p:spPr bwMode="auto">
          <a:xfrm>
            <a:off x="6980078" y="5318991"/>
            <a:ext cx="35964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0</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9250680" cy="1295400"/>
          </a:xfrm>
        </p:spPr>
        <p:txBody>
          <a:bodyPr rtlCol="0">
            <a:normAutofit/>
          </a:bodyPr>
          <a:lstStyle/>
          <a:p>
            <a:pPr fontAlgn="auto">
              <a:spcAft>
                <a:spcPts val="0"/>
              </a:spcAft>
              <a:defRPr/>
            </a:pPr>
            <a:r>
              <a:rPr lang="en-US" dirty="0" smtClean="0">
                <a:solidFill>
                  <a:srgbClr val="0000CC"/>
                </a:solidFill>
              </a:rPr>
              <a:t>Correlated equilibrium LP</a:t>
            </a:r>
            <a:endParaRPr lang="en-US" sz="3000" dirty="0">
              <a:solidFill>
                <a:srgbClr val="0000CC"/>
              </a:solidFill>
            </a:endParaRPr>
          </a:p>
        </p:txBody>
      </p:sp>
      <p:sp>
        <p:nvSpPr>
          <p:cNvPr id="9219" name="Content Placeholder 2"/>
          <p:cNvSpPr>
            <a:spLocks noGrp="1"/>
          </p:cNvSpPr>
          <p:nvPr>
            <p:ph idx="1"/>
          </p:nvPr>
        </p:nvSpPr>
        <p:spPr>
          <a:xfrm>
            <a:off x="-76200" y="1143000"/>
            <a:ext cx="8991600" cy="5261505"/>
          </a:xfrm>
        </p:spPr>
        <p:txBody>
          <a:bodyPr/>
          <a:lstStyle/>
          <a:p>
            <a:pPr eaLnBrk="1" hangingPunct="1">
              <a:buNone/>
            </a:pPr>
            <a:r>
              <a:rPr lang="en-US" sz="3100" dirty="0" smtClean="0"/>
              <a:t>	maximize </a:t>
            </a:r>
            <a:r>
              <a:rPr lang="en-US" sz="3100" i="1" dirty="0" smtClean="0"/>
              <a:t>whatever</a:t>
            </a:r>
          </a:p>
          <a:p>
            <a:pPr eaLnBrk="1" hangingPunct="1">
              <a:buNone/>
            </a:pPr>
            <a:r>
              <a:rPr lang="en-US" sz="3100" dirty="0" smtClean="0"/>
              <a:t>	subject to</a:t>
            </a:r>
          </a:p>
          <a:p>
            <a:pPr>
              <a:buNone/>
            </a:pPr>
            <a:r>
              <a:rPr lang="en-US" sz="3100" dirty="0" smtClean="0"/>
              <a:t>	for all </a:t>
            </a:r>
            <a:r>
              <a:rPr lang="en-US" sz="3100" i="1" dirty="0" smtClean="0"/>
              <a:t>r </a:t>
            </a:r>
            <a:r>
              <a:rPr lang="en-US" sz="3100" dirty="0" smtClean="0"/>
              <a:t>and</a:t>
            </a:r>
            <a:r>
              <a:rPr lang="en-US" sz="3100" i="1" dirty="0" smtClean="0"/>
              <a:t> r’,</a:t>
            </a:r>
            <a:r>
              <a:rPr lang="en-US" sz="3100" dirty="0" smtClean="0"/>
              <a:t>  </a:t>
            </a:r>
            <a:r>
              <a:rPr lang="el-GR" sz="3100" dirty="0" smtClean="0"/>
              <a:t>Σ</a:t>
            </a:r>
            <a:r>
              <a:rPr lang="en-US" sz="3100" i="1" baseline="-25000" dirty="0" smtClean="0"/>
              <a:t>c</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R</a:t>
            </a:r>
            <a:r>
              <a:rPr lang="en-US" sz="3100" i="1" dirty="0" smtClean="0"/>
              <a:t>(r, c)</a:t>
            </a:r>
            <a:r>
              <a:rPr lang="en-US" sz="3100" dirty="0" smtClean="0"/>
              <a:t> </a:t>
            </a:r>
            <a:r>
              <a:rPr lang="el-GR" sz="3100" dirty="0" smtClean="0"/>
              <a:t>≥</a:t>
            </a:r>
            <a:r>
              <a:rPr lang="en-US" sz="3100" dirty="0" smtClean="0"/>
              <a:t> </a:t>
            </a:r>
            <a:r>
              <a:rPr lang="el-GR" sz="3100" dirty="0" smtClean="0"/>
              <a:t>Σ</a:t>
            </a:r>
            <a:r>
              <a:rPr lang="en-US" sz="3100" i="1" baseline="-25000" dirty="0" smtClean="0"/>
              <a:t>c</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R</a:t>
            </a:r>
            <a:r>
              <a:rPr lang="en-US" sz="3100" i="1" dirty="0" smtClean="0"/>
              <a:t>(r’, c)</a:t>
            </a:r>
          </a:p>
          <a:p>
            <a:pPr>
              <a:buNone/>
            </a:pPr>
            <a:endParaRPr lang="en-US" sz="3100" dirty="0" smtClean="0"/>
          </a:p>
          <a:p>
            <a:pPr>
              <a:buNone/>
            </a:pPr>
            <a:r>
              <a:rPr lang="en-US" sz="3100" dirty="0" smtClean="0"/>
              <a:t>	for all </a:t>
            </a:r>
            <a:r>
              <a:rPr lang="en-US" sz="3100" i="1" dirty="0" smtClean="0"/>
              <a:t>c </a:t>
            </a:r>
            <a:r>
              <a:rPr lang="en-US" sz="3100" dirty="0" smtClean="0"/>
              <a:t>and</a:t>
            </a:r>
            <a:r>
              <a:rPr lang="en-US" sz="3100" i="1" dirty="0" smtClean="0"/>
              <a:t> c’,</a:t>
            </a:r>
            <a:r>
              <a:rPr lang="en-US" sz="3100" dirty="0" smtClean="0"/>
              <a:t> </a:t>
            </a:r>
            <a:r>
              <a:rPr lang="el-GR" sz="3100" dirty="0" smtClean="0"/>
              <a:t>Σ</a:t>
            </a:r>
            <a:r>
              <a:rPr lang="en-US" sz="3100" i="1" baseline="-25000" dirty="0" smtClean="0"/>
              <a:t>r</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r>
              <a:rPr lang="en-US" sz="3100" dirty="0" smtClean="0"/>
              <a:t> </a:t>
            </a:r>
            <a:r>
              <a:rPr lang="el-GR" sz="3100" dirty="0" smtClean="0"/>
              <a:t>≥</a:t>
            </a:r>
            <a:r>
              <a:rPr lang="en-US" sz="3100" dirty="0" smtClean="0"/>
              <a:t> </a:t>
            </a:r>
            <a:r>
              <a:rPr lang="el-GR" sz="3100" dirty="0" smtClean="0"/>
              <a:t>Σ</a:t>
            </a:r>
            <a:r>
              <a:rPr lang="en-US" sz="3100" i="1" baseline="-25000" dirty="0" smtClean="0"/>
              <a:t>r</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endParaRPr lang="en-US" sz="3100" dirty="0" smtClean="0"/>
          </a:p>
          <a:p>
            <a:pPr eaLnBrk="1" hangingPunct="1">
              <a:buNone/>
            </a:pPr>
            <a:r>
              <a:rPr lang="en-US" sz="3100" dirty="0" smtClean="0"/>
              <a:t>	</a:t>
            </a:r>
            <a:r>
              <a:rPr lang="el-GR" sz="3100" i="1" dirty="0" smtClean="0"/>
              <a:t> </a:t>
            </a:r>
            <a:endParaRPr lang="en-US" sz="3100" i="1" dirty="0" smtClean="0"/>
          </a:p>
          <a:p>
            <a:pPr eaLnBrk="1" hangingPunct="1">
              <a:buNone/>
            </a:pPr>
            <a:r>
              <a:rPr lang="en-US" sz="3100" i="1" dirty="0" smtClean="0"/>
              <a:t>	</a:t>
            </a:r>
            <a:r>
              <a:rPr lang="el-GR" sz="3100" i="1" dirty="0" smtClean="0"/>
              <a:t>Σ</a:t>
            </a:r>
            <a:r>
              <a:rPr lang="en-US" sz="3100" i="1" baseline="-25000" dirty="0" err="1" smtClean="0"/>
              <a:t>r,c</a:t>
            </a:r>
            <a:r>
              <a:rPr lang="en-US" sz="3100" i="1" dirty="0" smtClean="0"/>
              <a:t> </a:t>
            </a:r>
            <a:r>
              <a:rPr lang="en-US" sz="3100" i="1" dirty="0" err="1" smtClean="0"/>
              <a:t>p</a:t>
            </a:r>
            <a:r>
              <a:rPr lang="en-US" sz="3100" i="1" baseline="-25000" dirty="0" err="1" smtClean="0"/>
              <a:t>r,c</a:t>
            </a:r>
            <a:r>
              <a:rPr lang="en-US" sz="3100" i="1" dirty="0" smtClean="0"/>
              <a:t> </a:t>
            </a:r>
            <a:r>
              <a:rPr lang="en-US" sz="3100" dirty="0" smtClean="0"/>
              <a:t>= 1</a:t>
            </a:r>
          </a:p>
          <a:p>
            <a:pPr eaLnBrk="1" hangingPunct="1">
              <a:buNone/>
            </a:pPr>
            <a:r>
              <a:rPr lang="en-US" sz="3100" dirty="0" smtClean="0"/>
              <a:t>	</a:t>
            </a:r>
            <a:endParaRPr lang="en-US" sz="3100" i="1" dirty="0" smtClean="0"/>
          </a:p>
          <a:p>
            <a:pPr eaLnBrk="1" hangingPunct="1">
              <a:buNone/>
            </a:pPr>
            <a:endParaRPr lang="en-US" dirty="0" smtClean="0"/>
          </a:p>
        </p:txBody>
      </p:sp>
      <p:sp>
        <p:nvSpPr>
          <p:cNvPr id="13" name="TextBox 12"/>
          <p:cNvSpPr txBox="1"/>
          <p:nvPr/>
        </p:nvSpPr>
        <p:spPr>
          <a:xfrm>
            <a:off x="2362200" y="5486400"/>
            <a:ext cx="295656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distributional constraint</a:t>
            </a:r>
            <a:endParaRPr lang="en-US" sz="2200" dirty="0">
              <a:solidFill>
                <a:schemeClr val="tx1"/>
              </a:solidFill>
            </a:endParaRPr>
          </a:p>
        </p:txBody>
      </p:sp>
      <p:sp>
        <p:nvSpPr>
          <p:cNvPr id="14" name="TextBox 13"/>
          <p:cNvSpPr txBox="1"/>
          <p:nvPr/>
        </p:nvSpPr>
        <p:spPr>
          <a:xfrm>
            <a:off x="6477000" y="3276600"/>
            <a:ext cx="3131820" cy="441431"/>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Row incentive constraint</a:t>
            </a:r>
            <a:endParaRPr lang="en-US" sz="2200" dirty="0">
              <a:solidFill>
                <a:schemeClr val="tx1"/>
              </a:solidFill>
            </a:endParaRPr>
          </a:p>
        </p:txBody>
      </p:sp>
      <p:sp>
        <p:nvSpPr>
          <p:cNvPr id="8" name="TextBox 7"/>
          <p:cNvSpPr txBox="1"/>
          <p:nvPr/>
        </p:nvSpPr>
        <p:spPr>
          <a:xfrm>
            <a:off x="6172200" y="4667674"/>
            <a:ext cx="3436620" cy="441431"/>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Column incentive constraint</a:t>
            </a:r>
            <a:endParaRPr lang="en-US" sz="2200" dirty="0">
              <a:solidFill>
                <a:schemeClr val="tx1"/>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533400" y="3059112"/>
            <a:ext cx="9220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Recent developments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19100" y="0"/>
            <a:ext cx="9334500" cy="863600"/>
          </a:xfrm>
        </p:spPr>
        <p:txBody>
          <a:bodyPr/>
          <a:lstStyle/>
          <a:p>
            <a:r>
              <a:rPr lang="en-US" sz="4400" dirty="0" smtClean="0">
                <a:solidFill>
                  <a:schemeClr val="accent2"/>
                </a:solidFill>
              </a:rPr>
              <a:t>Questions raised by security games</a:t>
            </a:r>
            <a:endParaRPr lang="en-US" sz="4400" dirty="0" smtClean="0">
              <a:solidFill>
                <a:srgbClr val="0000CC"/>
              </a:solidFill>
            </a:endParaRPr>
          </a:p>
        </p:txBody>
      </p:sp>
      <p:sp>
        <p:nvSpPr>
          <p:cNvPr id="107523" name="Rectangle 3"/>
          <p:cNvSpPr>
            <a:spLocks noGrp="1" noChangeArrowheads="1"/>
          </p:cNvSpPr>
          <p:nvPr>
            <p:ph type="body" idx="1"/>
          </p:nvPr>
        </p:nvSpPr>
        <p:spPr>
          <a:xfrm>
            <a:off x="76200" y="949325"/>
            <a:ext cx="10058400" cy="6442075"/>
          </a:xfrm>
        </p:spPr>
        <p:txBody>
          <a:bodyPr/>
          <a:lstStyle/>
          <a:p>
            <a:r>
              <a:rPr lang="en-US" dirty="0" smtClean="0"/>
              <a:t>Equilibrium </a:t>
            </a:r>
            <a:r>
              <a:rPr lang="en-US" dirty="0" smtClean="0">
                <a:solidFill>
                  <a:srgbClr val="0000FF"/>
                </a:solidFill>
              </a:rPr>
              <a:t>selection</a:t>
            </a:r>
            <a:r>
              <a:rPr lang="en-US" dirty="0" smtClean="0"/>
              <a:t>?</a:t>
            </a:r>
          </a:p>
          <a:p>
            <a:endParaRPr lang="en-US" dirty="0" smtClean="0"/>
          </a:p>
          <a:p>
            <a:r>
              <a:rPr lang="en-US" dirty="0" smtClean="0"/>
              <a:t>How should we model </a:t>
            </a:r>
            <a:r>
              <a:rPr lang="en-US" dirty="0" smtClean="0">
                <a:solidFill>
                  <a:srgbClr val="0000FF"/>
                </a:solidFill>
              </a:rPr>
              <a:t>temporal / information structure</a:t>
            </a:r>
            <a:r>
              <a:rPr lang="en-US" dirty="0" smtClean="0"/>
              <a:t>?</a:t>
            </a:r>
          </a:p>
          <a:p>
            <a:endParaRPr lang="en-US" dirty="0" smtClean="0"/>
          </a:p>
          <a:p>
            <a:endParaRPr lang="en-US" dirty="0" smtClean="0"/>
          </a:p>
          <a:p>
            <a:r>
              <a:rPr lang="en-US" dirty="0" smtClean="0"/>
              <a:t>What structure should </a:t>
            </a:r>
            <a:r>
              <a:rPr lang="en-US" dirty="0" smtClean="0">
                <a:solidFill>
                  <a:srgbClr val="0000FF"/>
                </a:solidFill>
              </a:rPr>
              <a:t>utility functions </a:t>
            </a:r>
            <a:r>
              <a:rPr lang="en-US" dirty="0" smtClean="0"/>
              <a:t>have?</a:t>
            </a:r>
          </a:p>
          <a:p>
            <a:r>
              <a:rPr lang="en-US" dirty="0" smtClean="0"/>
              <a:t>Do our algorithms </a:t>
            </a:r>
            <a:r>
              <a:rPr lang="en-US" dirty="0" smtClean="0">
                <a:solidFill>
                  <a:srgbClr val="0000FF"/>
                </a:solidFill>
              </a:rPr>
              <a:t>scale</a:t>
            </a:r>
            <a:r>
              <a:rPr lang="en-US" dirty="0" smtClean="0"/>
              <a:t>?</a:t>
            </a:r>
          </a:p>
          <a:p>
            <a:endParaRPr lang="en-US" dirty="0" smtClean="0"/>
          </a:p>
          <a:p>
            <a:pPr lvl="1">
              <a:lnSpc>
                <a:spcPct val="90000"/>
              </a:lnSpc>
            </a:pPr>
            <a:endParaRPr lang="en-US" dirty="0" smtClean="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3020" y="1676400"/>
            <a:ext cx="4343400" cy="894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xmlns="" val="1986307086"/>
              </p:ext>
            </p:extLst>
          </p:nvPr>
        </p:nvGraphicFramePr>
        <p:xfrm>
          <a:off x="6774620" y="1676418"/>
          <a:ext cx="1905000" cy="914400"/>
        </p:xfrm>
        <a:graphic>
          <a:graphicData uri="http://schemas.openxmlformats.org/drawingml/2006/table">
            <a:tbl>
              <a:tblPr>
                <a:tableStyleId>{5C22544A-7EE6-4342-B048-85BDC9FD1C3A}</a:tableStyleId>
              </a:tblPr>
              <a:tblGrid>
                <a:gridCol w="952500"/>
                <a:gridCol w="952500"/>
              </a:tblGrid>
              <a:tr h="370840">
                <a:tc>
                  <a:txBody>
                    <a:bodyPr/>
                    <a:lstStyle/>
                    <a:p>
                      <a:pPr algn="ctr"/>
                      <a:r>
                        <a:rPr lang="en-US" sz="2400" dirty="0" smtClean="0"/>
                        <a:t>0, 0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-1, 1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dirty="0" smtClean="0"/>
                        <a:t>1, -1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-5,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Box 12"/>
          <p:cNvSpPr txBox="1"/>
          <p:nvPr/>
        </p:nvSpPr>
        <p:spPr>
          <a:xfrm>
            <a:off x="6317420" y="1600200"/>
            <a:ext cx="407484" cy="461665"/>
          </a:xfrm>
          <a:prstGeom prst="rect">
            <a:avLst/>
          </a:prstGeom>
          <a:noFill/>
        </p:spPr>
        <p:txBody>
          <a:bodyPr wrap="none" rtlCol="0">
            <a:spAutoFit/>
          </a:bodyPr>
          <a:lstStyle/>
          <a:p>
            <a:r>
              <a:rPr lang="en-US" sz="2400" dirty="0" smtClean="0">
                <a:solidFill>
                  <a:schemeClr val="tx1"/>
                </a:solidFill>
              </a:rPr>
              <a:t>D</a:t>
            </a:r>
            <a:endParaRPr lang="en-US" sz="2400" dirty="0">
              <a:solidFill>
                <a:schemeClr val="tx1"/>
              </a:solidFill>
            </a:endParaRPr>
          </a:p>
        </p:txBody>
      </p:sp>
      <p:sp>
        <p:nvSpPr>
          <p:cNvPr id="14" name="TextBox 13"/>
          <p:cNvSpPr txBox="1"/>
          <p:nvPr/>
        </p:nvSpPr>
        <p:spPr>
          <a:xfrm>
            <a:off x="6324600" y="2129135"/>
            <a:ext cx="356188" cy="461665"/>
          </a:xfrm>
          <a:prstGeom prst="rect">
            <a:avLst/>
          </a:prstGeom>
          <a:noFill/>
        </p:spPr>
        <p:txBody>
          <a:bodyPr wrap="none" rtlCol="0">
            <a:spAutoFit/>
          </a:bodyPr>
          <a:lstStyle/>
          <a:p>
            <a:r>
              <a:rPr lang="en-US" sz="2400" dirty="0" smtClean="0">
                <a:solidFill>
                  <a:schemeClr val="tx1"/>
                </a:solidFill>
              </a:rPr>
              <a:t>S</a:t>
            </a:r>
            <a:endParaRPr lang="en-US" sz="2400" dirty="0">
              <a:solidFill>
                <a:schemeClr val="tx1"/>
              </a:solidFill>
            </a:endParaRPr>
          </a:p>
        </p:txBody>
      </p:sp>
      <p:sp>
        <p:nvSpPr>
          <p:cNvPr id="15" name="TextBox 14"/>
          <p:cNvSpPr txBox="1"/>
          <p:nvPr/>
        </p:nvSpPr>
        <p:spPr>
          <a:xfrm>
            <a:off x="7086600" y="1219200"/>
            <a:ext cx="407484" cy="461665"/>
          </a:xfrm>
          <a:prstGeom prst="rect">
            <a:avLst/>
          </a:prstGeom>
          <a:noFill/>
        </p:spPr>
        <p:txBody>
          <a:bodyPr wrap="none" rtlCol="0">
            <a:spAutoFit/>
          </a:bodyPr>
          <a:lstStyle/>
          <a:p>
            <a:r>
              <a:rPr lang="en-US" sz="2400" dirty="0" smtClean="0">
                <a:solidFill>
                  <a:schemeClr val="tx1"/>
                </a:solidFill>
              </a:rPr>
              <a:t>D</a:t>
            </a:r>
            <a:endParaRPr lang="en-US" sz="2400" dirty="0">
              <a:solidFill>
                <a:schemeClr val="tx1"/>
              </a:solidFill>
            </a:endParaRPr>
          </a:p>
        </p:txBody>
      </p:sp>
      <p:sp>
        <p:nvSpPr>
          <p:cNvPr id="16" name="TextBox 15"/>
          <p:cNvSpPr txBox="1"/>
          <p:nvPr/>
        </p:nvSpPr>
        <p:spPr>
          <a:xfrm>
            <a:off x="8001000" y="1219200"/>
            <a:ext cx="356188" cy="461665"/>
          </a:xfrm>
          <a:prstGeom prst="rect">
            <a:avLst/>
          </a:prstGeom>
          <a:noFill/>
        </p:spPr>
        <p:txBody>
          <a:bodyPr wrap="none" rtlCol="0">
            <a:spAutoFit/>
          </a:bodyPr>
          <a:lstStyle/>
          <a:p>
            <a:r>
              <a:rPr lang="en-US" sz="2400" dirty="0" smtClean="0">
                <a:solidFill>
                  <a:schemeClr val="tx1"/>
                </a:solidFill>
              </a:rPr>
              <a:t>S</a:t>
            </a:r>
            <a:endParaRPr lang="en-US" sz="2400" dirty="0">
              <a:solidFill>
                <a:schemeClr val="tx1"/>
              </a:solidFill>
            </a:endParaRPr>
          </a:p>
        </p:txBody>
      </p:sp>
      <p:graphicFrame>
        <p:nvGraphicFramePr>
          <p:cNvPr id="23" name="Group 21"/>
          <p:cNvGraphicFramePr>
            <a:graphicFrameLocks/>
          </p:cNvGraphicFramePr>
          <p:nvPr/>
        </p:nvGraphicFramePr>
        <p:xfrm>
          <a:off x="2743200" y="3200400"/>
          <a:ext cx="2209801" cy="1110798"/>
        </p:xfrm>
        <a:graphic>
          <a:graphicData uri="http://schemas.openxmlformats.org/drawingml/2006/table">
            <a:tbl>
              <a:tblPr/>
              <a:tblGrid>
                <a:gridCol w="1012753"/>
                <a:gridCol w="1197048"/>
              </a:tblGrid>
              <a:tr h="29192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577">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-7, -8</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 name="Picture 4"/>
          <p:cNvPicPr>
            <a:picLocks noChangeAspect="1" noChangeArrowheads="1"/>
          </p:cNvPicPr>
          <p:nvPr/>
        </p:nvPicPr>
        <p:blipFill>
          <a:blip r:embed="rId3" cstate="print"/>
          <a:srcRect/>
          <a:stretch>
            <a:fillRect/>
          </a:stretch>
        </p:blipFill>
        <p:spPr bwMode="auto">
          <a:xfrm>
            <a:off x="5029200" y="3657600"/>
            <a:ext cx="2564655" cy="1884217"/>
          </a:xfrm>
          <a:prstGeom prst="rect">
            <a:avLst/>
          </a:prstGeom>
          <a:noFill/>
          <a:ln w="9525">
            <a:noFill/>
            <a:miter lim="800000"/>
            <a:headEnd/>
            <a:tailEnd/>
          </a:ln>
          <a:effectLst/>
        </p:spPr>
      </p:pic>
      <p:pic>
        <p:nvPicPr>
          <p:cNvPr id="25" name="Picture 5"/>
          <p:cNvPicPr>
            <a:picLocks noChangeAspect="1" noChangeArrowheads="1"/>
          </p:cNvPicPr>
          <p:nvPr/>
        </p:nvPicPr>
        <p:blipFill>
          <a:blip r:embed="rId4" cstate="print"/>
          <a:srcRect/>
          <a:stretch>
            <a:fillRect/>
          </a:stretch>
        </p:blipFill>
        <p:spPr bwMode="auto">
          <a:xfrm>
            <a:off x="609600" y="4343400"/>
            <a:ext cx="3668015" cy="1385454"/>
          </a:xfrm>
          <a:prstGeom prst="rect">
            <a:avLst/>
          </a:prstGeom>
          <a:noFill/>
          <a:ln w="9525">
            <a:noFill/>
            <a:miter lim="800000"/>
            <a:headEnd/>
            <a:tailEnd/>
          </a:ln>
          <a:effectLst/>
        </p:spPr>
      </p:pic>
      <p:pic>
        <p:nvPicPr>
          <p:cNvPr id="26" name="Picture 6"/>
          <p:cNvPicPr>
            <a:picLocks noChangeAspect="1" noChangeArrowheads="1"/>
          </p:cNvPicPr>
          <p:nvPr/>
        </p:nvPicPr>
        <p:blipFill>
          <a:blip r:embed="rId5" cstate="print"/>
          <a:srcRect/>
          <a:stretch>
            <a:fillRect/>
          </a:stretch>
        </p:blipFill>
        <p:spPr bwMode="auto">
          <a:xfrm>
            <a:off x="7543800" y="3429000"/>
            <a:ext cx="2438400" cy="119979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43000" y="152399"/>
            <a:ext cx="7772400" cy="1295401"/>
          </a:xfrm>
        </p:spPr>
        <p:txBody>
          <a:bodyPr/>
          <a:lstStyle/>
          <a:p>
            <a:r>
              <a:rPr lang="en-US" sz="4800" dirty="0" smtClean="0">
                <a:solidFill>
                  <a:schemeClr val="accent2"/>
                </a:solidFill>
              </a:rPr>
              <a:t>Observing the defender’s distribution in security</a:t>
            </a:r>
          </a:p>
        </p:txBody>
      </p:sp>
      <p:pic>
        <p:nvPicPr>
          <p:cNvPr id="30" name="Picture 29" descr="Barcelona-BCN-Terminal2A.jpg"/>
          <p:cNvPicPr>
            <a:picLocks noChangeAspect="1"/>
          </p:cNvPicPr>
          <p:nvPr/>
        </p:nvPicPr>
        <p:blipFill>
          <a:blip r:embed="rId2" cstate="print"/>
          <a:stretch>
            <a:fillRect/>
          </a:stretch>
        </p:blipFill>
        <p:spPr>
          <a:xfrm>
            <a:off x="304800" y="1828800"/>
            <a:ext cx="1961931" cy="1524000"/>
          </a:xfrm>
          <a:prstGeom prst="rect">
            <a:avLst/>
          </a:prstGeom>
        </p:spPr>
      </p:pic>
      <p:pic>
        <p:nvPicPr>
          <p:cNvPr id="31" name="Picture 30" descr="Barcelona-BCN-Terminal2B.jpg"/>
          <p:cNvPicPr>
            <a:picLocks noChangeAspect="1"/>
          </p:cNvPicPr>
          <p:nvPr/>
        </p:nvPicPr>
        <p:blipFill>
          <a:blip r:embed="rId3" cstate="print"/>
          <a:stretch>
            <a:fillRect/>
          </a:stretch>
        </p:blipFill>
        <p:spPr>
          <a:xfrm>
            <a:off x="247869" y="3810000"/>
            <a:ext cx="1961931" cy="1524000"/>
          </a:xfrm>
          <a:prstGeom prst="rect">
            <a:avLst/>
          </a:prstGeom>
        </p:spPr>
      </p:pic>
      <p:sp>
        <p:nvSpPr>
          <p:cNvPr id="32" name="TextBox 31"/>
          <p:cNvSpPr txBox="1"/>
          <p:nvPr/>
        </p:nvSpPr>
        <p:spPr>
          <a:xfrm>
            <a:off x="401615" y="1371600"/>
            <a:ext cx="1571264" cy="461665"/>
          </a:xfrm>
          <a:prstGeom prst="rect">
            <a:avLst/>
          </a:prstGeom>
          <a:noFill/>
        </p:spPr>
        <p:txBody>
          <a:bodyPr wrap="none" rtlCol="0">
            <a:spAutoFit/>
          </a:bodyPr>
          <a:lstStyle/>
          <a:p>
            <a:r>
              <a:rPr lang="en-US" dirty="0" smtClean="0">
                <a:solidFill>
                  <a:schemeClr val="tx1"/>
                </a:solidFill>
              </a:rPr>
              <a:t>Terminal A</a:t>
            </a:r>
            <a:endParaRPr lang="en-US" dirty="0">
              <a:solidFill>
                <a:schemeClr val="tx1"/>
              </a:solidFill>
            </a:endParaRPr>
          </a:p>
        </p:txBody>
      </p:sp>
      <p:sp>
        <p:nvSpPr>
          <p:cNvPr id="33" name="TextBox 32"/>
          <p:cNvSpPr txBox="1"/>
          <p:nvPr/>
        </p:nvSpPr>
        <p:spPr>
          <a:xfrm>
            <a:off x="410577" y="3352800"/>
            <a:ext cx="1570623" cy="461665"/>
          </a:xfrm>
          <a:prstGeom prst="rect">
            <a:avLst/>
          </a:prstGeom>
          <a:noFill/>
        </p:spPr>
        <p:txBody>
          <a:bodyPr wrap="none" rtlCol="0">
            <a:spAutoFit/>
          </a:bodyPr>
          <a:lstStyle/>
          <a:p>
            <a:r>
              <a:rPr lang="en-US" dirty="0" smtClean="0">
                <a:solidFill>
                  <a:schemeClr val="tx1"/>
                </a:solidFill>
              </a:rPr>
              <a:t>Terminal B</a:t>
            </a:r>
            <a:endParaRPr lang="en-US" dirty="0">
              <a:solidFill>
                <a:schemeClr val="tx1"/>
              </a:solidFill>
            </a:endParaRPr>
          </a:p>
        </p:txBody>
      </p:sp>
      <p:pic>
        <p:nvPicPr>
          <p:cNvPr id="48131" name="Picture 3"/>
          <p:cNvPicPr>
            <a:picLocks noChangeAspect="1" noChangeArrowheads="1"/>
          </p:cNvPicPr>
          <p:nvPr/>
        </p:nvPicPr>
        <p:blipFill>
          <a:blip r:embed="rId4" cstate="print"/>
          <a:srcRect/>
          <a:stretch>
            <a:fillRect/>
          </a:stretch>
        </p:blipFill>
        <p:spPr bwMode="auto">
          <a:xfrm>
            <a:off x="7971885" y="2057400"/>
            <a:ext cx="1629315" cy="1285875"/>
          </a:xfrm>
          <a:prstGeom prst="rect">
            <a:avLst/>
          </a:prstGeom>
          <a:noFill/>
          <a:ln w="9525">
            <a:noFill/>
            <a:miter lim="800000"/>
            <a:headEnd/>
            <a:tailEnd/>
          </a:ln>
          <a:effectLst/>
        </p:spPr>
      </p:pic>
      <p:pic>
        <p:nvPicPr>
          <p:cNvPr id="48132" name="Picture 4"/>
          <p:cNvPicPr>
            <a:picLocks noChangeAspect="1" noChangeArrowheads="1"/>
          </p:cNvPicPr>
          <p:nvPr/>
        </p:nvPicPr>
        <p:blipFill>
          <a:blip r:embed="rId5" cstate="print"/>
          <a:srcRect/>
          <a:stretch>
            <a:fillRect/>
          </a:stretch>
        </p:blipFill>
        <p:spPr bwMode="auto">
          <a:xfrm>
            <a:off x="2743200" y="5638800"/>
            <a:ext cx="762000" cy="1133475"/>
          </a:xfrm>
          <a:prstGeom prst="rect">
            <a:avLst/>
          </a:prstGeom>
          <a:noFill/>
          <a:ln w="9525">
            <a:noFill/>
            <a:miter lim="800000"/>
            <a:headEnd/>
            <a:tailEnd/>
          </a:ln>
          <a:effectLst/>
        </p:spPr>
      </p:pic>
      <p:pic>
        <p:nvPicPr>
          <p:cNvPr id="42" name="Picture 4"/>
          <p:cNvPicPr>
            <a:picLocks noChangeAspect="1" noChangeArrowheads="1"/>
          </p:cNvPicPr>
          <p:nvPr/>
        </p:nvPicPr>
        <p:blipFill>
          <a:blip r:embed="rId5" cstate="print"/>
          <a:srcRect/>
          <a:stretch>
            <a:fillRect/>
          </a:stretch>
        </p:blipFill>
        <p:spPr bwMode="auto">
          <a:xfrm>
            <a:off x="3810000" y="5638800"/>
            <a:ext cx="762000" cy="1133475"/>
          </a:xfrm>
          <a:prstGeom prst="rect">
            <a:avLst/>
          </a:prstGeom>
          <a:noFill/>
          <a:ln w="9525">
            <a:noFill/>
            <a:miter lim="800000"/>
            <a:headEnd/>
            <a:tailEnd/>
          </a:ln>
          <a:effectLst/>
        </p:spPr>
      </p:pic>
      <p:pic>
        <p:nvPicPr>
          <p:cNvPr id="43" name="Picture 4"/>
          <p:cNvPicPr>
            <a:picLocks noChangeAspect="1" noChangeArrowheads="1"/>
          </p:cNvPicPr>
          <p:nvPr/>
        </p:nvPicPr>
        <p:blipFill>
          <a:blip r:embed="rId5" cstate="print"/>
          <a:srcRect/>
          <a:stretch>
            <a:fillRect/>
          </a:stretch>
        </p:blipFill>
        <p:spPr bwMode="auto">
          <a:xfrm>
            <a:off x="4800600" y="5638800"/>
            <a:ext cx="762000" cy="1133475"/>
          </a:xfrm>
          <a:prstGeom prst="rect">
            <a:avLst/>
          </a:prstGeom>
          <a:noFill/>
          <a:ln w="9525">
            <a:noFill/>
            <a:miter lim="800000"/>
            <a:headEnd/>
            <a:tailEnd/>
          </a:ln>
          <a:effectLst/>
        </p:spPr>
      </p:pic>
      <p:pic>
        <p:nvPicPr>
          <p:cNvPr id="44" name="Picture 4"/>
          <p:cNvPicPr>
            <a:picLocks noChangeAspect="1" noChangeArrowheads="1"/>
          </p:cNvPicPr>
          <p:nvPr/>
        </p:nvPicPr>
        <p:blipFill>
          <a:blip r:embed="rId5" cstate="print"/>
          <a:srcRect/>
          <a:stretch>
            <a:fillRect/>
          </a:stretch>
        </p:blipFill>
        <p:spPr bwMode="auto">
          <a:xfrm>
            <a:off x="5867400" y="5638800"/>
            <a:ext cx="762000" cy="1133475"/>
          </a:xfrm>
          <a:prstGeom prst="rect">
            <a:avLst/>
          </a:prstGeom>
          <a:noFill/>
          <a:ln w="9525">
            <a:noFill/>
            <a:miter lim="800000"/>
            <a:headEnd/>
            <a:tailEnd/>
          </a:ln>
          <a:effectLst/>
        </p:spPr>
      </p:pic>
      <p:pic>
        <p:nvPicPr>
          <p:cNvPr id="45" name="Picture 4"/>
          <p:cNvPicPr>
            <a:picLocks noChangeAspect="1" noChangeArrowheads="1"/>
          </p:cNvPicPr>
          <p:nvPr/>
        </p:nvPicPr>
        <p:blipFill>
          <a:blip r:embed="rId5" cstate="print"/>
          <a:srcRect/>
          <a:stretch>
            <a:fillRect/>
          </a:stretch>
        </p:blipFill>
        <p:spPr bwMode="auto">
          <a:xfrm>
            <a:off x="6934200" y="5648325"/>
            <a:ext cx="762000" cy="1133475"/>
          </a:xfrm>
          <a:prstGeom prst="rect">
            <a:avLst/>
          </a:prstGeom>
          <a:noFill/>
          <a:ln w="9525">
            <a:noFill/>
            <a:miter lim="800000"/>
            <a:headEnd/>
            <a:tailEnd/>
          </a:ln>
          <a:effectLst/>
        </p:spPr>
      </p:pic>
      <p:sp>
        <p:nvSpPr>
          <p:cNvPr id="46" name="TextBox 45"/>
          <p:cNvSpPr txBox="1"/>
          <p:nvPr/>
        </p:nvSpPr>
        <p:spPr>
          <a:xfrm>
            <a:off x="2819400" y="6777335"/>
            <a:ext cx="685800" cy="461665"/>
          </a:xfrm>
          <a:prstGeom prst="rect">
            <a:avLst/>
          </a:prstGeom>
          <a:noFill/>
        </p:spPr>
        <p:txBody>
          <a:bodyPr wrap="square" rtlCol="0">
            <a:spAutoFit/>
          </a:bodyPr>
          <a:lstStyle/>
          <a:p>
            <a:r>
              <a:rPr lang="en-US" dirty="0" smtClean="0">
                <a:solidFill>
                  <a:schemeClr val="tx1"/>
                </a:solidFill>
              </a:rPr>
              <a:t>Mo</a:t>
            </a:r>
            <a:endParaRPr lang="en-US" dirty="0">
              <a:solidFill>
                <a:schemeClr val="tx1"/>
              </a:solidFill>
            </a:endParaRPr>
          </a:p>
        </p:txBody>
      </p:sp>
      <p:sp>
        <p:nvSpPr>
          <p:cNvPr id="47" name="TextBox 46"/>
          <p:cNvSpPr txBox="1"/>
          <p:nvPr/>
        </p:nvSpPr>
        <p:spPr>
          <a:xfrm>
            <a:off x="3886200" y="6781800"/>
            <a:ext cx="576775" cy="461665"/>
          </a:xfrm>
          <a:prstGeom prst="rect">
            <a:avLst/>
          </a:prstGeom>
          <a:noFill/>
        </p:spPr>
        <p:txBody>
          <a:bodyPr wrap="square" rtlCol="0">
            <a:spAutoFit/>
          </a:bodyPr>
          <a:lstStyle/>
          <a:p>
            <a:r>
              <a:rPr lang="en-US" dirty="0" err="1" smtClean="0">
                <a:solidFill>
                  <a:schemeClr val="tx1"/>
                </a:solidFill>
              </a:rPr>
              <a:t>Tu</a:t>
            </a:r>
            <a:endParaRPr lang="en-US" dirty="0">
              <a:solidFill>
                <a:schemeClr val="tx1"/>
              </a:solidFill>
            </a:endParaRPr>
          </a:p>
        </p:txBody>
      </p:sp>
      <p:sp>
        <p:nvSpPr>
          <p:cNvPr id="48" name="TextBox 47"/>
          <p:cNvSpPr txBox="1"/>
          <p:nvPr/>
        </p:nvSpPr>
        <p:spPr>
          <a:xfrm>
            <a:off x="4879868" y="6781801"/>
            <a:ext cx="685800" cy="461665"/>
          </a:xfrm>
          <a:prstGeom prst="rect">
            <a:avLst/>
          </a:prstGeom>
          <a:noFill/>
        </p:spPr>
        <p:txBody>
          <a:bodyPr wrap="square" rtlCol="0">
            <a:spAutoFit/>
          </a:bodyPr>
          <a:lstStyle/>
          <a:p>
            <a:r>
              <a:rPr lang="en-US" dirty="0" smtClean="0">
                <a:solidFill>
                  <a:schemeClr val="tx1"/>
                </a:solidFill>
              </a:rPr>
              <a:t>We</a:t>
            </a:r>
            <a:endParaRPr lang="en-US" dirty="0">
              <a:solidFill>
                <a:schemeClr val="tx1"/>
              </a:solidFill>
            </a:endParaRPr>
          </a:p>
        </p:txBody>
      </p:sp>
      <p:sp>
        <p:nvSpPr>
          <p:cNvPr id="49" name="TextBox 48"/>
          <p:cNvSpPr txBox="1"/>
          <p:nvPr/>
        </p:nvSpPr>
        <p:spPr>
          <a:xfrm>
            <a:off x="5943600" y="6781800"/>
            <a:ext cx="533400" cy="461665"/>
          </a:xfrm>
          <a:prstGeom prst="rect">
            <a:avLst/>
          </a:prstGeom>
          <a:noFill/>
        </p:spPr>
        <p:txBody>
          <a:bodyPr wrap="square" rtlCol="0">
            <a:spAutoFit/>
          </a:bodyPr>
          <a:lstStyle/>
          <a:p>
            <a:r>
              <a:rPr lang="en-US" dirty="0" err="1" smtClean="0">
                <a:solidFill>
                  <a:schemeClr val="tx1"/>
                </a:solidFill>
              </a:rPr>
              <a:t>Th</a:t>
            </a:r>
            <a:endParaRPr lang="en-US" dirty="0">
              <a:solidFill>
                <a:schemeClr val="tx1"/>
              </a:solidFill>
            </a:endParaRPr>
          </a:p>
        </p:txBody>
      </p:sp>
      <p:sp>
        <p:nvSpPr>
          <p:cNvPr id="50" name="TextBox 49"/>
          <p:cNvSpPr txBox="1"/>
          <p:nvPr/>
        </p:nvSpPr>
        <p:spPr>
          <a:xfrm>
            <a:off x="7083532" y="6781800"/>
            <a:ext cx="510557" cy="461665"/>
          </a:xfrm>
          <a:prstGeom prst="rect">
            <a:avLst/>
          </a:prstGeom>
          <a:noFill/>
        </p:spPr>
        <p:txBody>
          <a:bodyPr wrap="square" rtlCol="0">
            <a:spAutoFit/>
          </a:bodyPr>
          <a:lstStyle/>
          <a:p>
            <a:r>
              <a:rPr lang="en-US" dirty="0" smtClean="0">
                <a:solidFill>
                  <a:schemeClr val="tx1"/>
                </a:solidFill>
              </a:rPr>
              <a:t>Fr</a:t>
            </a:r>
            <a:endParaRPr lang="en-US" dirty="0">
              <a:solidFill>
                <a:schemeClr val="tx1"/>
              </a:solidFill>
            </a:endParaRPr>
          </a:p>
        </p:txBody>
      </p:sp>
      <p:sp>
        <p:nvSpPr>
          <p:cNvPr id="51" name="TextBox 50"/>
          <p:cNvSpPr txBox="1"/>
          <p:nvPr/>
        </p:nvSpPr>
        <p:spPr>
          <a:xfrm>
            <a:off x="8607532" y="6777335"/>
            <a:ext cx="510557" cy="461665"/>
          </a:xfrm>
          <a:prstGeom prst="rect">
            <a:avLst/>
          </a:prstGeom>
          <a:noFill/>
        </p:spPr>
        <p:txBody>
          <a:bodyPr wrap="square" rtlCol="0">
            <a:spAutoFit/>
          </a:bodyPr>
          <a:lstStyle/>
          <a:p>
            <a:r>
              <a:rPr lang="en-US" dirty="0" smtClean="0">
                <a:solidFill>
                  <a:schemeClr val="tx1"/>
                </a:solidFill>
              </a:rPr>
              <a:t>Sa</a:t>
            </a:r>
            <a:endParaRPr lang="en-US" dirty="0">
              <a:solidFill>
                <a:schemeClr val="tx1"/>
              </a:solidFill>
            </a:endParaRPr>
          </a:p>
        </p:txBody>
      </p:sp>
      <p:sp>
        <p:nvSpPr>
          <p:cNvPr id="40" name="TextBox 39"/>
          <p:cNvSpPr txBox="1"/>
          <p:nvPr/>
        </p:nvSpPr>
        <p:spPr>
          <a:xfrm>
            <a:off x="609600" y="6172200"/>
            <a:ext cx="1300356" cy="523220"/>
          </a:xfrm>
          <a:prstGeom prst="rect">
            <a:avLst/>
          </a:prstGeom>
          <a:noFill/>
        </p:spPr>
        <p:txBody>
          <a:bodyPr wrap="none" rtlCol="0">
            <a:spAutoFit/>
          </a:bodyPr>
          <a:lstStyle/>
          <a:p>
            <a:r>
              <a:rPr lang="en-US" sz="2800" i="1" dirty="0" smtClean="0">
                <a:solidFill>
                  <a:schemeClr val="tx1"/>
                </a:solidFill>
              </a:rPr>
              <a:t>observe</a:t>
            </a:r>
            <a:endParaRPr lang="en-US" sz="2800" i="1" dirty="0">
              <a:solidFill>
                <a:schemeClr val="tx1"/>
              </a:solidFill>
            </a:endParaRPr>
          </a:p>
        </p:txBody>
      </p:sp>
      <p:sp>
        <p:nvSpPr>
          <p:cNvPr id="41" name="TextBox 40"/>
          <p:cNvSpPr txBox="1"/>
          <p:nvPr/>
        </p:nvSpPr>
        <p:spPr>
          <a:xfrm>
            <a:off x="457200" y="7086600"/>
            <a:ext cx="9525000" cy="1477328"/>
          </a:xfrm>
          <a:prstGeom prst="rect">
            <a:avLst/>
          </a:prstGeom>
          <a:noFill/>
        </p:spPr>
        <p:txBody>
          <a:bodyPr wrap="square" rtlCol="0">
            <a:spAutoFit/>
          </a:bodyPr>
          <a:lstStyle/>
          <a:p>
            <a:pPr algn="ctr"/>
            <a:r>
              <a:rPr lang="en-US" b="1" i="1" dirty="0" smtClean="0">
                <a:solidFill>
                  <a:schemeClr val="tx1"/>
                </a:solidFill>
                <a:latin typeface="+mj-lt"/>
              </a:rPr>
              <a:t>This model is not uncontroversial… </a:t>
            </a:r>
            <a:r>
              <a:rPr lang="en-US" sz="1800" dirty="0" smtClean="0">
                <a:solidFill>
                  <a:srgbClr val="0000FF"/>
                </a:solidFill>
                <a:latin typeface="+mj-lt"/>
              </a:rPr>
              <a:t>[Pita, Jain, Tambe, Ordóñez, Kraus AIJ’10; Korzhyk, Yin, Kiekintveld, C., Tambe JAIR’11; Korzhyk, C., Parr AAMAS’11]</a:t>
            </a:r>
            <a:endParaRPr lang="en-US" dirty="0" smtClean="0">
              <a:solidFill>
                <a:srgbClr val="0000FF"/>
              </a:solidFill>
              <a:latin typeface="+mj-lt"/>
            </a:endParaRPr>
          </a:p>
          <a:p>
            <a:pPr algn="ctr"/>
            <a:endParaRPr lang="en-US" b="1" i="1" dirty="0" smtClean="0">
              <a:solidFill>
                <a:schemeClr val="tx1"/>
              </a:solidFill>
            </a:endParaRPr>
          </a:p>
          <a:p>
            <a:pPr algn="ctr"/>
            <a:endParaRPr lang="en-US" b="1" i="1" dirty="0">
              <a:solidFill>
                <a:schemeClr val="tx1"/>
              </a:solidFill>
            </a:endParaRPr>
          </a:p>
        </p:txBody>
      </p:sp>
      <p:pic>
        <p:nvPicPr>
          <p:cNvPr id="1026" name="Picture 2"/>
          <p:cNvPicPr>
            <a:picLocks noChangeAspect="1" noChangeArrowheads="1"/>
          </p:cNvPicPr>
          <p:nvPr/>
        </p:nvPicPr>
        <p:blipFill>
          <a:blip r:embed="rId6" cstate="print"/>
          <a:srcRect/>
          <a:stretch>
            <a:fillRect/>
          </a:stretch>
        </p:blipFill>
        <p:spPr bwMode="auto">
          <a:xfrm>
            <a:off x="2843213" y="1905000"/>
            <a:ext cx="738187" cy="1371600"/>
          </a:xfrm>
          <a:prstGeom prst="rect">
            <a:avLst/>
          </a:prstGeom>
          <a:noFill/>
          <a:ln w="9525">
            <a:noFill/>
            <a:miter lim="800000"/>
            <a:headEnd/>
            <a:tailEnd/>
          </a:ln>
          <a:effectLst/>
        </p:spPr>
      </p:pic>
      <p:pic>
        <p:nvPicPr>
          <p:cNvPr id="69" name="Picture 2"/>
          <p:cNvPicPr>
            <a:picLocks noChangeAspect="1" noChangeArrowheads="1"/>
          </p:cNvPicPr>
          <p:nvPr/>
        </p:nvPicPr>
        <p:blipFill>
          <a:blip r:embed="rId6" cstate="print"/>
          <a:srcRect/>
          <a:stretch>
            <a:fillRect/>
          </a:stretch>
        </p:blipFill>
        <p:spPr bwMode="auto">
          <a:xfrm>
            <a:off x="3810000" y="3886200"/>
            <a:ext cx="738187" cy="1371600"/>
          </a:xfrm>
          <a:prstGeom prst="rect">
            <a:avLst/>
          </a:prstGeom>
          <a:noFill/>
          <a:ln w="9525">
            <a:noFill/>
            <a:miter lim="800000"/>
            <a:headEnd/>
            <a:tailEnd/>
          </a:ln>
          <a:effectLst/>
        </p:spPr>
      </p:pic>
      <p:pic>
        <p:nvPicPr>
          <p:cNvPr id="70" name="Picture 2"/>
          <p:cNvPicPr>
            <a:picLocks noChangeAspect="1" noChangeArrowheads="1"/>
          </p:cNvPicPr>
          <p:nvPr/>
        </p:nvPicPr>
        <p:blipFill>
          <a:blip r:embed="rId6" cstate="print"/>
          <a:srcRect/>
          <a:stretch>
            <a:fillRect/>
          </a:stretch>
        </p:blipFill>
        <p:spPr bwMode="auto">
          <a:xfrm>
            <a:off x="4824413" y="3886200"/>
            <a:ext cx="738187" cy="1371600"/>
          </a:xfrm>
          <a:prstGeom prst="rect">
            <a:avLst/>
          </a:prstGeom>
          <a:noFill/>
          <a:ln w="9525">
            <a:noFill/>
            <a:miter lim="800000"/>
            <a:headEnd/>
            <a:tailEnd/>
          </a:ln>
          <a:effectLst/>
        </p:spPr>
      </p:pic>
      <p:pic>
        <p:nvPicPr>
          <p:cNvPr id="71" name="Picture 2"/>
          <p:cNvPicPr>
            <a:picLocks noChangeAspect="1" noChangeArrowheads="1"/>
          </p:cNvPicPr>
          <p:nvPr/>
        </p:nvPicPr>
        <p:blipFill>
          <a:blip r:embed="rId6" cstate="print"/>
          <a:srcRect/>
          <a:stretch>
            <a:fillRect/>
          </a:stretch>
        </p:blipFill>
        <p:spPr bwMode="auto">
          <a:xfrm>
            <a:off x="5867400" y="3886200"/>
            <a:ext cx="738187" cy="1371600"/>
          </a:xfrm>
          <a:prstGeom prst="rect">
            <a:avLst/>
          </a:prstGeom>
          <a:noFill/>
          <a:ln w="9525">
            <a:noFill/>
            <a:miter lim="800000"/>
            <a:headEnd/>
            <a:tailEnd/>
          </a:ln>
          <a:effectLst/>
        </p:spPr>
      </p:pic>
      <p:pic>
        <p:nvPicPr>
          <p:cNvPr id="72" name="Picture 2"/>
          <p:cNvPicPr>
            <a:picLocks noChangeAspect="1" noChangeArrowheads="1"/>
          </p:cNvPicPr>
          <p:nvPr/>
        </p:nvPicPr>
        <p:blipFill>
          <a:blip r:embed="rId6" cstate="print"/>
          <a:srcRect/>
          <a:stretch>
            <a:fillRect/>
          </a:stretch>
        </p:blipFill>
        <p:spPr bwMode="auto">
          <a:xfrm>
            <a:off x="8863013" y="3886200"/>
            <a:ext cx="738187" cy="1371600"/>
          </a:xfrm>
          <a:prstGeom prst="rect">
            <a:avLst/>
          </a:prstGeom>
          <a:noFill/>
          <a:ln w="9525">
            <a:noFill/>
            <a:miter lim="800000"/>
            <a:headEnd/>
            <a:tailEnd/>
          </a:ln>
          <a:effectLst/>
        </p:spPr>
      </p:pic>
      <p:pic>
        <p:nvPicPr>
          <p:cNvPr id="73" name="Picture 2"/>
          <p:cNvPicPr>
            <a:picLocks noChangeAspect="1" noChangeArrowheads="1"/>
          </p:cNvPicPr>
          <p:nvPr/>
        </p:nvPicPr>
        <p:blipFill>
          <a:blip r:embed="rId6" cstate="print"/>
          <a:srcRect/>
          <a:stretch>
            <a:fillRect/>
          </a:stretch>
        </p:blipFill>
        <p:spPr bwMode="auto">
          <a:xfrm>
            <a:off x="6958013" y="1905000"/>
            <a:ext cx="738187" cy="13716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1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2667000" y="3059112"/>
            <a:ext cx="48006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Commitment (Stackelberg strategies)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922338" y="173038"/>
            <a:ext cx="8297862" cy="1295400"/>
          </a:xfrm>
        </p:spPr>
        <p:txBody>
          <a:bodyPr/>
          <a:lstStyle/>
          <a:p>
            <a:r>
              <a:rPr lang="en-US" sz="4500" dirty="0" smtClean="0">
                <a:solidFill>
                  <a:schemeClr val="accent2"/>
                </a:solidFill>
              </a:rPr>
              <a:t>Commitment</a:t>
            </a:r>
          </a:p>
        </p:txBody>
      </p:sp>
      <p:graphicFrame>
        <p:nvGraphicFramePr>
          <p:cNvPr id="103427" name="Group 3"/>
          <p:cNvGraphicFramePr>
            <a:graphicFrameLocks noGrp="1"/>
          </p:cNvGraphicFramePr>
          <p:nvPr>
            <p:ph idx="1"/>
          </p:nvPr>
        </p:nvGraphicFramePr>
        <p:xfrm>
          <a:off x="3767138" y="1985963"/>
          <a:ext cx="2817812" cy="2017936"/>
        </p:xfrm>
        <a:graphic>
          <a:graphicData uri="http://schemas.openxmlformats.org/drawingml/2006/table">
            <a:tbl>
              <a:tblPr/>
              <a:tblGrid>
                <a:gridCol w="1409700"/>
                <a:gridCol w="1408112"/>
              </a:tblGrid>
              <a:tr h="90805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70" marR="101870" marT="50935" marB="5093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3, 0</a:t>
                      </a:r>
                    </a:p>
                  </a:txBody>
                  <a:tcPr marL="101870" marR="101870" marT="50935" marB="5093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91598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70" marR="101870" marT="50935" marB="5093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2, 1</a:t>
                      </a:r>
                    </a:p>
                  </a:txBody>
                  <a:tcPr marL="101870" marR="101870" marT="50935" marB="5093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03438" name="Rectangle 14"/>
          <p:cNvSpPr>
            <a:spLocks noChangeArrowheads="1"/>
          </p:cNvSpPr>
          <p:nvPr/>
        </p:nvSpPr>
        <p:spPr bwMode="auto">
          <a:xfrm>
            <a:off x="228600" y="4318000"/>
            <a:ext cx="9556750" cy="777875"/>
          </a:xfrm>
          <a:prstGeom prst="rect">
            <a:avLst/>
          </a:prstGeom>
          <a:noFill/>
          <a:ln w="9525">
            <a:noFill/>
            <a:miter lim="800000"/>
            <a:headEnd/>
            <a:tailEnd/>
          </a:ln>
          <a:effectLst/>
        </p:spPr>
        <p:txBody>
          <a:bodyPr lIns="101870" tIns="50935" rIns="101870" bIns="50935"/>
          <a:lstStyle/>
          <a:p>
            <a:pPr marL="368300" indent="-368300">
              <a:lnSpc>
                <a:spcPct val="124000"/>
              </a:lnSpc>
              <a:spcBef>
                <a:spcPts val="900"/>
              </a:spcBef>
              <a:buClr>
                <a:srgbClr val="000000"/>
              </a:buClr>
              <a:buSzPct val="100000"/>
              <a:buFont typeface="Arial" charset="0"/>
              <a:buChar char="•"/>
            </a:pPr>
            <a:r>
              <a:rPr lang="en-US" sz="2800" dirty="0">
                <a:solidFill>
                  <a:srgbClr val="000000"/>
                </a:solidFill>
                <a:latin typeface="Arial" charset="0"/>
              </a:rPr>
              <a:t>Suppose the game is played as follows:</a:t>
            </a:r>
          </a:p>
          <a:p>
            <a:pPr marL="812800" lvl="1" indent="-317500">
              <a:lnSpc>
                <a:spcPct val="124000"/>
              </a:lnSpc>
              <a:spcBef>
                <a:spcPts val="775"/>
              </a:spcBef>
              <a:buClr>
                <a:srgbClr val="000000"/>
              </a:buClr>
              <a:buSzPct val="100000"/>
              <a:buFont typeface="Arial" charset="0"/>
              <a:buChar char="–"/>
            </a:pPr>
            <a:r>
              <a:rPr lang="en-US" sz="2300" dirty="0">
                <a:solidFill>
                  <a:srgbClr val="000000"/>
                </a:solidFill>
                <a:latin typeface="Arial" charset="0"/>
              </a:rPr>
              <a:t>Player 1 </a:t>
            </a:r>
            <a:r>
              <a:rPr lang="en-US" sz="2300" dirty="0">
                <a:solidFill>
                  <a:srgbClr val="008000"/>
                </a:solidFill>
                <a:latin typeface="Arial" charset="0"/>
              </a:rPr>
              <a:t>commits</a:t>
            </a:r>
            <a:r>
              <a:rPr lang="en-US" sz="2300" dirty="0">
                <a:solidFill>
                  <a:srgbClr val="000000"/>
                </a:solidFill>
                <a:latin typeface="Arial" charset="0"/>
              </a:rPr>
              <a:t> to playing one of the rows,</a:t>
            </a:r>
          </a:p>
          <a:p>
            <a:pPr marL="812800" lvl="1" indent="-317500">
              <a:lnSpc>
                <a:spcPct val="124000"/>
              </a:lnSpc>
              <a:spcBef>
                <a:spcPts val="775"/>
              </a:spcBef>
              <a:buClr>
                <a:srgbClr val="000000"/>
              </a:buClr>
              <a:buSzPct val="100000"/>
              <a:buFont typeface="Arial" charset="0"/>
              <a:buChar char="–"/>
            </a:pPr>
            <a:r>
              <a:rPr lang="en-US" sz="2300" dirty="0">
                <a:solidFill>
                  <a:srgbClr val="000000"/>
                </a:solidFill>
                <a:latin typeface="Arial" charset="0"/>
              </a:rPr>
              <a:t>Player 2 observes the commitment and then chooses a column</a:t>
            </a:r>
          </a:p>
          <a:p>
            <a:pPr marL="368300" indent="-368300">
              <a:lnSpc>
                <a:spcPct val="124000"/>
              </a:lnSpc>
              <a:spcBef>
                <a:spcPts val="900"/>
              </a:spcBef>
              <a:buClr>
                <a:srgbClr val="000000"/>
              </a:buClr>
              <a:buSzPct val="100000"/>
              <a:buFont typeface="Arial" charset="0"/>
              <a:buChar char="•"/>
            </a:pPr>
            <a:r>
              <a:rPr lang="en-US" sz="2800" dirty="0">
                <a:solidFill>
                  <a:srgbClr val="000000"/>
                </a:solidFill>
                <a:latin typeface="Arial" charset="0"/>
              </a:rPr>
              <a:t>Optimal strategy for player 1: commit to Down</a:t>
            </a:r>
          </a:p>
        </p:txBody>
      </p:sp>
      <p:sp>
        <p:nvSpPr>
          <p:cNvPr id="103439" name="Line 15"/>
          <p:cNvSpPr>
            <a:spLocks noChangeShapeType="1"/>
          </p:cNvSpPr>
          <p:nvPr/>
        </p:nvSpPr>
        <p:spPr bwMode="auto">
          <a:xfrm flipV="1">
            <a:off x="3017838" y="2849563"/>
            <a:ext cx="922337" cy="258762"/>
          </a:xfrm>
          <a:prstGeom prst="line">
            <a:avLst/>
          </a:prstGeom>
          <a:noFill/>
          <a:ln w="38100">
            <a:solidFill>
              <a:srgbClr val="008000"/>
            </a:solidFill>
            <a:round/>
            <a:headEnd/>
            <a:tailEnd type="triangle" w="med" len="med"/>
          </a:ln>
          <a:effectLst/>
        </p:spPr>
        <p:txBody>
          <a:bodyPr/>
          <a:lstStyle/>
          <a:p>
            <a:endParaRPr lang="en-US"/>
          </a:p>
        </p:txBody>
      </p:sp>
      <p:sp>
        <p:nvSpPr>
          <p:cNvPr id="103440" name="Text Box 16"/>
          <p:cNvSpPr txBox="1">
            <a:spLocks noChangeArrowheads="1"/>
          </p:cNvSpPr>
          <p:nvPr/>
        </p:nvSpPr>
        <p:spPr bwMode="auto">
          <a:xfrm>
            <a:off x="76200" y="2534596"/>
            <a:ext cx="3276600" cy="1580204"/>
          </a:xfrm>
          <a:prstGeom prst="rect">
            <a:avLst/>
          </a:prstGeom>
          <a:noFill/>
          <a:ln w="38100" algn="ctr">
            <a:noFill/>
            <a:miter lim="800000"/>
            <a:headEnd/>
            <a:tailEnd/>
          </a:ln>
          <a:effectLst/>
        </p:spPr>
        <p:txBody>
          <a:bodyPr wrap="square" lIns="101882" tIns="50941" rIns="101882" bIns="50941">
            <a:spAutoFit/>
          </a:bodyPr>
          <a:lstStyle/>
          <a:p>
            <a:pPr algn="ctr" defTabSz="509588"/>
            <a:r>
              <a:rPr lang="en-US" dirty="0">
                <a:solidFill>
                  <a:srgbClr val="008000"/>
                </a:solidFill>
                <a:cs typeface="Times New Roman" pitchFamily="18" charset="0"/>
              </a:rPr>
              <a:t>Unique Nash </a:t>
            </a:r>
            <a:r>
              <a:rPr lang="en-US" dirty="0" smtClean="0">
                <a:solidFill>
                  <a:srgbClr val="008000"/>
                </a:solidFill>
                <a:cs typeface="Times New Roman" pitchFamily="18" charset="0"/>
              </a:rPr>
              <a:t>equilibrium (iterated strict dominance solution)</a:t>
            </a:r>
            <a:endParaRPr lang="en-US" dirty="0">
              <a:solidFill>
                <a:srgbClr val="008000"/>
              </a:solidFill>
              <a:cs typeface="Times New Roman" pitchFamily="18" charset="0"/>
            </a:endParaRPr>
          </a:p>
        </p:txBody>
      </p:sp>
      <p:pic>
        <p:nvPicPr>
          <p:cNvPr id="7" name="Picture 6" descr="Heinrich_von_stackelberg.gif"/>
          <p:cNvPicPr>
            <a:picLocks noChangeAspect="1"/>
          </p:cNvPicPr>
          <p:nvPr/>
        </p:nvPicPr>
        <p:blipFill>
          <a:blip r:embed="rId2" cstate="print"/>
          <a:stretch>
            <a:fillRect/>
          </a:stretch>
        </p:blipFill>
        <p:spPr>
          <a:xfrm>
            <a:off x="7772400" y="1780202"/>
            <a:ext cx="1524000" cy="2458423"/>
          </a:xfrm>
          <a:prstGeom prst="rect">
            <a:avLst/>
          </a:prstGeom>
        </p:spPr>
      </p:pic>
      <p:sp>
        <p:nvSpPr>
          <p:cNvPr id="8" name="TextBox 7"/>
          <p:cNvSpPr txBox="1"/>
          <p:nvPr/>
        </p:nvSpPr>
        <p:spPr>
          <a:xfrm>
            <a:off x="6553200" y="4267200"/>
            <a:ext cx="4038600" cy="461665"/>
          </a:xfrm>
          <a:prstGeom prst="rect">
            <a:avLst/>
          </a:prstGeom>
          <a:noFill/>
        </p:spPr>
        <p:txBody>
          <a:bodyPr wrap="square" rtlCol="0">
            <a:spAutoFit/>
          </a:bodyPr>
          <a:lstStyle/>
          <a:p>
            <a:pPr algn="ctr"/>
            <a:r>
              <a:rPr lang="en-US" i="1" dirty="0" smtClean="0">
                <a:solidFill>
                  <a:srgbClr val="000000"/>
                </a:solidFill>
                <a:cs typeface="Times New Roman" pitchFamily="18" charset="0"/>
              </a:rPr>
              <a:t>von Stackelberg</a:t>
            </a:r>
            <a:endParaRPr lang="en-US" dirty="0">
              <a:solidFill>
                <a:srgbClr val="0000CC"/>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3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43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43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4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9" grpId="0" animBg="1"/>
      <p:bldP spid="1034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1605" y="430001"/>
            <a:ext cx="5334795" cy="940964"/>
          </a:xfrm>
        </p:spPr>
        <p:txBody>
          <a:bodyPr/>
          <a:lstStyle/>
          <a:p>
            <a:r>
              <a:rPr lang="en-US" sz="4000" b="1" dirty="0" smtClean="0">
                <a:solidFill>
                  <a:srgbClr val="0000CC"/>
                </a:solidFill>
              </a:rPr>
              <a:t>Real-world security applications</a:t>
            </a:r>
            <a:endParaRPr lang="en-US" sz="2000" b="1" dirty="0" smtClean="0">
              <a:solidFill>
                <a:srgbClr val="0000CC"/>
              </a:solidFill>
            </a:endParaRPr>
          </a:p>
        </p:txBody>
      </p:sp>
      <p:sp>
        <p:nvSpPr>
          <p:cNvPr id="6147" name="Rectangle 3"/>
          <p:cNvSpPr>
            <a:spLocks noChangeArrowheads="1"/>
          </p:cNvSpPr>
          <p:nvPr/>
        </p:nvSpPr>
        <p:spPr bwMode="auto">
          <a:xfrm>
            <a:off x="1889442" y="2042160"/>
            <a:ext cx="7025958" cy="2072640"/>
          </a:xfrm>
          <a:prstGeom prst="rect">
            <a:avLst/>
          </a:prstGeom>
          <a:noFill/>
          <a:ln w="9525">
            <a:noFill/>
            <a:miter lim="800000"/>
            <a:headEnd/>
            <a:tailEnd/>
          </a:ln>
        </p:spPr>
        <p:txBody>
          <a:bodyPr lIns="101858" tIns="50929" rIns="101858" bIns="50929"/>
          <a:lstStyle/>
          <a:p>
            <a:pPr marL="367867" indent="-367867">
              <a:lnSpc>
                <a:spcPct val="124000"/>
              </a:lnSpc>
              <a:spcBef>
                <a:spcPts val="906"/>
              </a:spcBef>
              <a:buClr>
                <a:srgbClr val="000000"/>
              </a:buClr>
              <a:buSzPct val="100000"/>
              <a:defRPr/>
            </a:pPr>
            <a:r>
              <a:rPr lang="en-US" sz="2800" dirty="0">
                <a:solidFill>
                  <a:srgbClr val="000000"/>
                </a:solidFill>
                <a:latin typeface="+mn-lt"/>
              </a:rPr>
              <a:t>Airport security</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Where should checkpoints, canine units, etc. be deployed?</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Deployed at </a:t>
            </a:r>
            <a:r>
              <a:rPr lang="en-US" dirty="0" smtClean="0">
                <a:solidFill>
                  <a:srgbClr val="000000"/>
                </a:solidFill>
                <a:latin typeface="+mn-lt"/>
              </a:rPr>
              <a:t>LAX airport </a:t>
            </a:r>
            <a:r>
              <a:rPr lang="en-US" dirty="0">
                <a:solidFill>
                  <a:srgbClr val="000000"/>
                </a:solidFill>
                <a:latin typeface="+mn-lt"/>
              </a:rPr>
              <a:t>and </a:t>
            </a:r>
            <a:r>
              <a:rPr lang="en-US" dirty="0" smtClean="0">
                <a:solidFill>
                  <a:srgbClr val="000000"/>
                </a:solidFill>
                <a:latin typeface="+mn-lt"/>
              </a:rPr>
              <a:t>elsewhere</a:t>
            </a:r>
            <a:endParaRPr lang="en-US" dirty="0">
              <a:solidFill>
                <a:srgbClr val="000000"/>
              </a:solidFill>
              <a:latin typeface="+mn-lt"/>
            </a:endParaRPr>
          </a:p>
        </p:txBody>
      </p:sp>
      <p:pic>
        <p:nvPicPr>
          <p:cNvPr id="15364" name="Picture 1"/>
          <p:cNvPicPr>
            <a:picLocks noChangeAspect="1" noChangeArrowheads="1"/>
          </p:cNvPicPr>
          <p:nvPr/>
        </p:nvPicPr>
        <p:blipFill>
          <a:blip r:embed="rId2" cstate="print"/>
          <a:srcRect/>
          <a:stretch>
            <a:fillRect/>
          </a:stretch>
        </p:blipFill>
        <p:spPr bwMode="auto">
          <a:xfrm>
            <a:off x="76835" y="2315528"/>
            <a:ext cx="1845787" cy="2180590"/>
          </a:xfrm>
          <a:prstGeom prst="rect">
            <a:avLst/>
          </a:prstGeom>
          <a:noFill/>
          <a:ln w="9525">
            <a:noFill/>
            <a:miter lim="800000"/>
            <a:headEnd/>
            <a:tailEnd/>
          </a:ln>
        </p:spPr>
      </p:pic>
      <p:pic>
        <p:nvPicPr>
          <p:cNvPr id="15365" name="Picture 4" descr="fam_badge.jpg"/>
          <p:cNvPicPr>
            <a:picLocks noChangeAspect="1"/>
          </p:cNvPicPr>
          <p:nvPr/>
        </p:nvPicPr>
        <p:blipFill>
          <a:blip r:embed="rId3" cstate="print"/>
          <a:srcRect/>
          <a:stretch>
            <a:fillRect/>
          </a:stretch>
        </p:blipFill>
        <p:spPr bwMode="auto">
          <a:xfrm>
            <a:off x="8492015" y="4521307"/>
            <a:ext cx="1414463" cy="2006070"/>
          </a:xfrm>
          <a:prstGeom prst="rect">
            <a:avLst/>
          </a:prstGeom>
          <a:noFill/>
          <a:ln w="9525">
            <a:noFill/>
            <a:miter lim="800000"/>
            <a:headEnd/>
            <a:tailEnd/>
          </a:ln>
        </p:spPr>
      </p:pic>
      <p:grpSp>
        <p:nvGrpSpPr>
          <p:cNvPr id="2" name="Group 6"/>
          <p:cNvGrpSpPr>
            <a:grpSpLocks/>
          </p:cNvGrpSpPr>
          <p:nvPr/>
        </p:nvGrpSpPr>
        <p:grpSpPr bwMode="auto">
          <a:xfrm>
            <a:off x="0" y="5563024"/>
            <a:ext cx="2514600" cy="2133812"/>
            <a:chOff x="4572000" y="3352800"/>
            <a:chExt cx="4572000" cy="3505200"/>
          </a:xfrm>
        </p:grpSpPr>
        <p:pic>
          <p:nvPicPr>
            <p:cNvPr id="15371" name="Picture 9" descr="C:\Users\Rathi\Desktop\tambe\coast_gaurd.jpg"/>
            <p:cNvPicPr>
              <a:picLocks noChangeAspect="1" noChangeArrowheads="1"/>
            </p:cNvPicPr>
            <p:nvPr/>
          </p:nvPicPr>
          <p:blipFill>
            <a:blip r:embed="rId4" cstate="print"/>
            <a:srcRect/>
            <a:stretch>
              <a:fillRect/>
            </a:stretch>
          </p:blipFill>
          <p:spPr bwMode="auto">
            <a:xfrm>
              <a:off x="4572000" y="3352800"/>
              <a:ext cx="4572000" cy="3505200"/>
            </a:xfrm>
            <a:prstGeom prst="rect">
              <a:avLst/>
            </a:prstGeom>
            <a:noFill/>
            <a:ln w="9525">
              <a:noFill/>
              <a:miter lim="800000"/>
              <a:headEnd/>
              <a:tailEnd/>
            </a:ln>
          </p:spPr>
        </p:pic>
        <p:pic>
          <p:nvPicPr>
            <p:cNvPr id="15372" name="Picture 4" descr="C:\Users\Rathi\Desktop\tambe\USCoastGuard Logo.jpg"/>
            <p:cNvPicPr>
              <a:picLocks noChangeAspect="1" noChangeArrowheads="1"/>
            </p:cNvPicPr>
            <p:nvPr/>
          </p:nvPicPr>
          <p:blipFill>
            <a:blip r:embed="rId5" cstate="print"/>
            <a:srcRect/>
            <a:stretch>
              <a:fillRect/>
            </a:stretch>
          </p:blipFill>
          <p:spPr bwMode="auto">
            <a:xfrm>
              <a:off x="7848601" y="5562601"/>
              <a:ext cx="1295399" cy="1295399"/>
            </a:xfrm>
            <a:prstGeom prst="rect">
              <a:avLst/>
            </a:prstGeom>
            <a:noFill/>
            <a:ln w="9525">
              <a:noFill/>
              <a:miter lim="800000"/>
              <a:headEnd/>
              <a:tailEnd/>
            </a:ln>
          </p:spPr>
        </p:pic>
      </p:grpSp>
      <p:sp>
        <p:nvSpPr>
          <p:cNvPr id="6151" name="Rectangle 3"/>
          <p:cNvSpPr>
            <a:spLocks noChangeArrowheads="1"/>
          </p:cNvSpPr>
          <p:nvPr/>
        </p:nvSpPr>
        <p:spPr bwMode="auto">
          <a:xfrm>
            <a:off x="2514600" y="6019800"/>
            <a:ext cx="7695565" cy="1768581"/>
          </a:xfrm>
          <a:prstGeom prst="rect">
            <a:avLst/>
          </a:prstGeom>
          <a:noFill/>
          <a:ln w="9525">
            <a:noFill/>
            <a:miter lim="800000"/>
            <a:headEnd/>
            <a:tailEnd/>
          </a:ln>
        </p:spPr>
        <p:txBody>
          <a:bodyPr lIns="101858" tIns="50929" rIns="101858" bIns="50929"/>
          <a:lstStyle/>
          <a:p>
            <a:pPr marL="367867" indent="-367867">
              <a:lnSpc>
                <a:spcPct val="124000"/>
              </a:lnSpc>
              <a:spcBef>
                <a:spcPts val="906"/>
              </a:spcBef>
              <a:buClr>
                <a:srgbClr val="000000"/>
              </a:buClr>
              <a:buSzPct val="100000"/>
              <a:defRPr/>
            </a:pPr>
            <a:r>
              <a:rPr lang="en-US" sz="2800" dirty="0">
                <a:solidFill>
                  <a:srgbClr val="000000"/>
                </a:solidFill>
                <a:latin typeface="+mn-lt"/>
              </a:rPr>
              <a:t>US Coast Guard</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Which patrol routes should be followed?</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Deployed in </a:t>
            </a:r>
            <a:r>
              <a:rPr lang="en-US" dirty="0" smtClean="0">
                <a:solidFill>
                  <a:srgbClr val="000000"/>
                </a:solidFill>
                <a:latin typeface="+mn-lt"/>
              </a:rPr>
              <a:t>Boston, New York, Los Angeles</a:t>
            </a:r>
            <a:endParaRPr lang="en-US" dirty="0">
              <a:solidFill>
                <a:srgbClr val="000000"/>
              </a:solidFill>
              <a:latin typeface="+mn-lt"/>
            </a:endParaRPr>
          </a:p>
          <a:p>
            <a:pPr marL="824160" lvl="1" indent="-367867">
              <a:lnSpc>
                <a:spcPct val="124000"/>
              </a:lnSpc>
              <a:spcBef>
                <a:spcPts val="906"/>
              </a:spcBef>
              <a:buClr>
                <a:srgbClr val="000000"/>
              </a:buClr>
              <a:buSzPct val="100000"/>
              <a:buFont typeface="Arial" charset="0"/>
              <a:buChar char="•"/>
              <a:defRPr/>
            </a:pPr>
            <a:endParaRPr lang="en-US" dirty="0">
              <a:solidFill>
                <a:srgbClr val="000000"/>
              </a:solidFill>
              <a:latin typeface="+mn-lt"/>
            </a:endParaRPr>
          </a:p>
        </p:txBody>
      </p:sp>
      <p:sp>
        <p:nvSpPr>
          <p:cNvPr id="6152" name="Rectangle 3"/>
          <p:cNvSpPr>
            <a:spLocks noChangeArrowheads="1"/>
          </p:cNvSpPr>
          <p:nvPr/>
        </p:nvSpPr>
        <p:spPr bwMode="auto">
          <a:xfrm>
            <a:off x="4191000" y="4495800"/>
            <a:ext cx="4648200" cy="930487"/>
          </a:xfrm>
          <a:prstGeom prst="rect">
            <a:avLst/>
          </a:prstGeom>
          <a:noFill/>
          <a:ln w="9525">
            <a:noFill/>
            <a:miter lim="800000"/>
            <a:headEnd/>
            <a:tailEnd/>
          </a:ln>
        </p:spPr>
        <p:txBody>
          <a:bodyPr lIns="101858" tIns="50929" rIns="101858" bIns="50929"/>
          <a:lstStyle/>
          <a:p>
            <a:pPr marL="367867" indent="-367867">
              <a:lnSpc>
                <a:spcPct val="124000"/>
              </a:lnSpc>
              <a:spcBef>
                <a:spcPts val="906"/>
              </a:spcBef>
              <a:buClr>
                <a:srgbClr val="000000"/>
              </a:buClr>
              <a:buSzPct val="100000"/>
              <a:defRPr/>
            </a:pPr>
            <a:r>
              <a:rPr lang="en-US" sz="2800" dirty="0">
                <a:solidFill>
                  <a:srgbClr val="000000"/>
                </a:solidFill>
                <a:latin typeface="+mn-lt"/>
              </a:rPr>
              <a:t>Federal Air Marshals</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Which flights get a FAM?</a:t>
            </a:r>
          </a:p>
        </p:txBody>
      </p:sp>
      <p:pic>
        <p:nvPicPr>
          <p:cNvPr id="15369" name="Picture 2" descr="Teamcore Research Group 2010"/>
          <p:cNvPicPr>
            <a:picLocks noChangeAspect="1" noChangeArrowheads="1"/>
          </p:cNvPicPr>
          <p:nvPr/>
        </p:nvPicPr>
        <p:blipFill>
          <a:blip r:embed="rId6" cstate="print"/>
          <a:srcRect/>
          <a:stretch>
            <a:fillRect/>
          </a:stretch>
        </p:blipFill>
        <p:spPr bwMode="auto">
          <a:xfrm>
            <a:off x="6019325" y="152930"/>
            <a:ext cx="2972118" cy="2004272"/>
          </a:xfrm>
          <a:prstGeom prst="rect">
            <a:avLst/>
          </a:prstGeom>
          <a:noFill/>
          <a:ln w="9525">
            <a:noFill/>
            <a:miter lim="800000"/>
            <a:headEnd/>
            <a:tailEnd/>
          </a:ln>
        </p:spPr>
      </p:pic>
      <p:sp>
        <p:nvSpPr>
          <p:cNvPr id="15370" name="TextBox 13"/>
          <p:cNvSpPr txBox="1">
            <a:spLocks noChangeArrowheads="1"/>
          </p:cNvSpPr>
          <p:nvPr/>
        </p:nvSpPr>
        <p:spPr bwMode="auto">
          <a:xfrm>
            <a:off x="4723607" y="2133812"/>
            <a:ext cx="5715476" cy="461655"/>
          </a:xfrm>
          <a:prstGeom prst="rect">
            <a:avLst/>
          </a:prstGeom>
          <a:noFill/>
          <a:ln w="9525">
            <a:noFill/>
            <a:miter lim="800000"/>
            <a:headEnd/>
            <a:tailEnd/>
          </a:ln>
        </p:spPr>
        <p:txBody>
          <a:bodyPr lIns="91429" tIns="45715" rIns="91429" bIns="45715">
            <a:spAutoFit/>
          </a:bodyPr>
          <a:lstStyle/>
          <a:p>
            <a:r>
              <a:rPr lang="en-US" i="1">
                <a:solidFill>
                  <a:srgbClr val="C00000"/>
                </a:solidFill>
              </a:rPr>
              <a:t>Milind Tambe’s TEAMCORE group (USC)</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41438" y="258763"/>
            <a:ext cx="7375525" cy="950912"/>
          </a:xfrm>
        </p:spPr>
        <p:txBody>
          <a:bodyPr/>
          <a:lstStyle/>
          <a:p>
            <a:r>
              <a:rPr lang="en-US" sz="4500" smtClean="0">
                <a:solidFill>
                  <a:schemeClr val="accent2"/>
                </a:solidFill>
              </a:rPr>
              <a:t>Commitment as an extensive-form game</a:t>
            </a:r>
          </a:p>
        </p:txBody>
      </p:sp>
      <p:sp>
        <p:nvSpPr>
          <p:cNvPr id="63491" name="Line 3"/>
          <p:cNvSpPr>
            <a:spLocks noChangeShapeType="1"/>
          </p:cNvSpPr>
          <p:nvPr/>
        </p:nvSpPr>
        <p:spPr bwMode="auto">
          <a:xfrm flipH="1">
            <a:off x="3521075" y="2951163"/>
            <a:ext cx="1004888" cy="1555750"/>
          </a:xfrm>
          <a:prstGeom prst="line">
            <a:avLst/>
          </a:prstGeom>
          <a:noFill/>
          <a:ln w="9525">
            <a:solidFill>
              <a:schemeClr val="tx1"/>
            </a:solidFill>
            <a:round/>
            <a:headEnd/>
            <a:tailEnd/>
          </a:ln>
          <a:effectLst/>
        </p:spPr>
        <p:txBody>
          <a:bodyPr/>
          <a:lstStyle/>
          <a:p>
            <a:endParaRPr lang="en-US"/>
          </a:p>
        </p:txBody>
      </p:sp>
      <p:sp>
        <p:nvSpPr>
          <p:cNvPr id="63492" name="Line 4"/>
          <p:cNvSpPr>
            <a:spLocks noChangeShapeType="1"/>
          </p:cNvSpPr>
          <p:nvPr/>
        </p:nvSpPr>
        <p:spPr bwMode="auto">
          <a:xfrm>
            <a:off x="4525963" y="2951163"/>
            <a:ext cx="1006475" cy="1555750"/>
          </a:xfrm>
          <a:prstGeom prst="line">
            <a:avLst/>
          </a:prstGeom>
          <a:noFill/>
          <a:ln w="9525">
            <a:solidFill>
              <a:schemeClr val="tx1"/>
            </a:solidFill>
            <a:round/>
            <a:headEnd/>
            <a:tailEnd/>
          </a:ln>
          <a:effectLst/>
        </p:spPr>
        <p:txBody>
          <a:bodyPr/>
          <a:lstStyle/>
          <a:p>
            <a:endParaRPr lang="en-US"/>
          </a:p>
        </p:txBody>
      </p:sp>
      <p:sp>
        <p:nvSpPr>
          <p:cNvPr id="63493" name="Text Box 5"/>
          <p:cNvSpPr txBox="1">
            <a:spLocks noChangeArrowheads="1"/>
          </p:cNvSpPr>
          <p:nvPr/>
        </p:nvSpPr>
        <p:spPr bwMode="auto">
          <a:xfrm>
            <a:off x="3521075" y="2692400"/>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63494" name="Text Box 6"/>
          <p:cNvSpPr txBox="1">
            <a:spLocks noChangeArrowheads="1"/>
          </p:cNvSpPr>
          <p:nvPr/>
        </p:nvSpPr>
        <p:spPr bwMode="auto">
          <a:xfrm>
            <a:off x="2346325" y="4246563"/>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63495" name="Line 7"/>
          <p:cNvSpPr>
            <a:spLocks noChangeShapeType="1"/>
          </p:cNvSpPr>
          <p:nvPr/>
        </p:nvSpPr>
        <p:spPr bwMode="auto">
          <a:xfrm flipH="1">
            <a:off x="4860925" y="4506913"/>
            <a:ext cx="671513" cy="1554162"/>
          </a:xfrm>
          <a:prstGeom prst="line">
            <a:avLst/>
          </a:prstGeom>
          <a:noFill/>
          <a:ln w="9525">
            <a:solidFill>
              <a:schemeClr val="tx1"/>
            </a:solidFill>
            <a:round/>
            <a:headEnd/>
            <a:tailEnd/>
          </a:ln>
          <a:effectLst/>
        </p:spPr>
        <p:txBody>
          <a:bodyPr/>
          <a:lstStyle/>
          <a:p>
            <a:endParaRPr lang="en-US"/>
          </a:p>
        </p:txBody>
      </p:sp>
      <p:sp>
        <p:nvSpPr>
          <p:cNvPr id="63496" name="Line 8"/>
          <p:cNvSpPr>
            <a:spLocks noChangeShapeType="1"/>
          </p:cNvSpPr>
          <p:nvPr/>
        </p:nvSpPr>
        <p:spPr bwMode="auto">
          <a:xfrm>
            <a:off x="5532438" y="4506913"/>
            <a:ext cx="1004887" cy="1554162"/>
          </a:xfrm>
          <a:prstGeom prst="line">
            <a:avLst/>
          </a:prstGeom>
          <a:noFill/>
          <a:ln w="9525">
            <a:solidFill>
              <a:schemeClr val="tx1"/>
            </a:solidFill>
            <a:round/>
            <a:headEnd/>
            <a:tailEnd/>
          </a:ln>
          <a:effectLst/>
        </p:spPr>
        <p:txBody>
          <a:bodyPr/>
          <a:lstStyle/>
          <a:p>
            <a:endParaRPr lang="en-US"/>
          </a:p>
        </p:txBody>
      </p:sp>
      <p:sp>
        <p:nvSpPr>
          <p:cNvPr id="63497" name="Line 9"/>
          <p:cNvSpPr>
            <a:spLocks noChangeShapeType="1"/>
          </p:cNvSpPr>
          <p:nvPr/>
        </p:nvSpPr>
        <p:spPr bwMode="auto">
          <a:xfrm flipH="1">
            <a:off x="2514600" y="4506913"/>
            <a:ext cx="1006475" cy="1554162"/>
          </a:xfrm>
          <a:prstGeom prst="line">
            <a:avLst/>
          </a:prstGeom>
          <a:noFill/>
          <a:ln w="9525">
            <a:solidFill>
              <a:schemeClr val="tx1"/>
            </a:solidFill>
            <a:round/>
            <a:headEnd/>
            <a:tailEnd/>
          </a:ln>
          <a:effectLst/>
        </p:spPr>
        <p:txBody>
          <a:bodyPr/>
          <a:lstStyle/>
          <a:p>
            <a:endParaRPr lang="en-US"/>
          </a:p>
        </p:txBody>
      </p:sp>
      <p:sp>
        <p:nvSpPr>
          <p:cNvPr id="63498" name="Line 10"/>
          <p:cNvSpPr>
            <a:spLocks noChangeShapeType="1"/>
          </p:cNvSpPr>
          <p:nvPr/>
        </p:nvSpPr>
        <p:spPr bwMode="auto">
          <a:xfrm>
            <a:off x="3521075" y="4506913"/>
            <a:ext cx="501650" cy="1554162"/>
          </a:xfrm>
          <a:prstGeom prst="line">
            <a:avLst/>
          </a:prstGeom>
          <a:noFill/>
          <a:ln w="9525">
            <a:solidFill>
              <a:schemeClr val="tx1"/>
            </a:solidFill>
            <a:round/>
            <a:headEnd/>
            <a:tailEnd/>
          </a:ln>
          <a:effectLst/>
        </p:spPr>
        <p:txBody>
          <a:bodyPr/>
          <a:lstStyle/>
          <a:p>
            <a:endParaRPr lang="en-US"/>
          </a:p>
        </p:txBody>
      </p:sp>
      <p:sp>
        <p:nvSpPr>
          <p:cNvPr id="63499" name="Text Box 11"/>
          <p:cNvSpPr txBox="1">
            <a:spLocks noChangeArrowheads="1"/>
          </p:cNvSpPr>
          <p:nvPr/>
        </p:nvSpPr>
        <p:spPr bwMode="auto">
          <a:xfrm>
            <a:off x="5616575" y="4246563"/>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63500" name="Text Box 12"/>
          <p:cNvSpPr txBox="1">
            <a:spLocks noChangeArrowheads="1"/>
          </p:cNvSpPr>
          <p:nvPr/>
        </p:nvSpPr>
        <p:spPr bwMode="auto">
          <a:xfrm>
            <a:off x="2179638" y="6146800"/>
            <a:ext cx="1004887" cy="410654"/>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1, </a:t>
            </a:r>
            <a:r>
              <a:rPr lang="en-US" sz="2000" dirty="0">
                <a:solidFill>
                  <a:schemeClr val="tx1"/>
                </a:solidFill>
                <a:latin typeface="Arial" charset="0"/>
              </a:rPr>
              <a:t>1</a:t>
            </a:r>
          </a:p>
        </p:txBody>
      </p:sp>
      <p:sp>
        <p:nvSpPr>
          <p:cNvPr id="63501" name="Text Box 13"/>
          <p:cNvSpPr txBox="1">
            <a:spLocks noChangeArrowheads="1"/>
          </p:cNvSpPr>
          <p:nvPr/>
        </p:nvSpPr>
        <p:spPr bwMode="auto">
          <a:xfrm>
            <a:off x="3687763" y="6146800"/>
            <a:ext cx="1006475" cy="410654"/>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3, </a:t>
            </a:r>
            <a:r>
              <a:rPr lang="en-US" sz="2000" dirty="0">
                <a:solidFill>
                  <a:schemeClr val="tx1"/>
                </a:solidFill>
                <a:latin typeface="Arial" charset="0"/>
              </a:rPr>
              <a:t>0</a:t>
            </a:r>
          </a:p>
        </p:txBody>
      </p:sp>
      <p:sp>
        <p:nvSpPr>
          <p:cNvPr id="63502" name="Text Box 14"/>
          <p:cNvSpPr txBox="1">
            <a:spLocks noChangeArrowheads="1"/>
          </p:cNvSpPr>
          <p:nvPr/>
        </p:nvSpPr>
        <p:spPr bwMode="auto">
          <a:xfrm>
            <a:off x="4525963" y="6146800"/>
            <a:ext cx="1006475" cy="410654"/>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0, </a:t>
            </a:r>
            <a:r>
              <a:rPr lang="en-US" sz="2000" dirty="0">
                <a:solidFill>
                  <a:schemeClr val="tx1"/>
                </a:solidFill>
                <a:latin typeface="Arial" charset="0"/>
              </a:rPr>
              <a:t>0</a:t>
            </a:r>
          </a:p>
        </p:txBody>
      </p:sp>
      <p:sp>
        <p:nvSpPr>
          <p:cNvPr id="63503" name="Text Box 15"/>
          <p:cNvSpPr txBox="1">
            <a:spLocks noChangeArrowheads="1"/>
          </p:cNvSpPr>
          <p:nvPr/>
        </p:nvSpPr>
        <p:spPr bwMode="auto">
          <a:xfrm>
            <a:off x="6286500" y="6146800"/>
            <a:ext cx="1006475" cy="410654"/>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2, </a:t>
            </a:r>
            <a:r>
              <a:rPr lang="en-US" sz="2000" dirty="0">
                <a:solidFill>
                  <a:schemeClr val="tx1"/>
                </a:solidFill>
                <a:latin typeface="Arial" charset="0"/>
              </a:rPr>
              <a:t>1</a:t>
            </a:r>
          </a:p>
        </p:txBody>
      </p:sp>
      <p:sp>
        <p:nvSpPr>
          <p:cNvPr id="63504" name="Rectangle 16"/>
          <p:cNvSpPr>
            <a:spLocks noChangeArrowheads="1"/>
          </p:cNvSpPr>
          <p:nvPr/>
        </p:nvSpPr>
        <p:spPr bwMode="auto">
          <a:xfrm>
            <a:off x="250825" y="1792288"/>
            <a:ext cx="9220200" cy="950912"/>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sz="2800">
                <a:solidFill>
                  <a:srgbClr val="000000"/>
                </a:solidFill>
                <a:latin typeface="Arial" charset="0"/>
              </a:rPr>
              <a:t>For the case of committing to a pure strategy:</a:t>
            </a:r>
            <a:endParaRPr lang="en-US" sz="4000">
              <a:solidFill>
                <a:srgbClr val="000000"/>
              </a:solidFill>
              <a:latin typeface="Arial" charset="0"/>
            </a:endParaRPr>
          </a:p>
        </p:txBody>
      </p:sp>
      <p:sp>
        <p:nvSpPr>
          <p:cNvPr id="63505" name="Text Box 17"/>
          <p:cNvSpPr txBox="1">
            <a:spLocks noChangeArrowheads="1"/>
          </p:cNvSpPr>
          <p:nvPr/>
        </p:nvSpPr>
        <p:spPr bwMode="auto">
          <a:xfrm>
            <a:off x="3352800" y="3470275"/>
            <a:ext cx="587375"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Up</a:t>
            </a:r>
          </a:p>
        </p:txBody>
      </p:sp>
      <p:sp>
        <p:nvSpPr>
          <p:cNvPr id="63506" name="Text Box 18"/>
          <p:cNvSpPr txBox="1">
            <a:spLocks noChangeArrowheads="1"/>
          </p:cNvSpPr>
          <p:nvPr/>
        </p:nvSpPr>
        <p:spPr bwMode="auto">
          <a:xfrm>
            <a:off x="5029200" y="3470275"/>
            <a:ext cx="754063"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Down</a:t>
            </a:r>
          </a:p>
        </p:txBody>
      </p:sp>
      <p:sp>
        <p:nvSpPr>
          <p:cNvPr id="63507" name="Text Box 19"/>
          <p:cNvSpPr txBox="1">
            <a:spLocks noChangeArrowheads="1"/>
          </p:cNvSpPr>
          <p:nvPr/>
        </p:nvSpPr>
        <p:spPr bwMode="auto">
          <a:xfrm>
            <a:off x="2263775" y="5197475"/>
            <a:ext cx="754063"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3508" name="Text Box 20"/>
          <p:cNvSpPr txBox="1">
            <a:spLocks noChangeArrowheads="1"/>
          </p:cNvSpPr>
          <p:nvPr/>
        </p:nvSpPr>
        <p:spPr bwMode="auto">
          <a:xfrm>
            <a:off x="4648200" y="5197475"/>
            <a:ext cx="754063"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3509" name="Text Box 21"/>
          <p:cNvSpPr txBox="1">
            <a:spLocks noChangeArrowheads="1"/>
          </p:cNvSpPr>
          <p:nvPr/>
        </p:nvSpPr>
        <p:spPr bwMode="auto">
          <a:xfrm>
            <a:off x="6118225" y="5197475"/>
            <a:ext cx="755650"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
        <p:nvSpPr>
          <p:cNvPr id="63510" name="Text Box 22"/>
          <p:cNvSpPr txBox="1">
            <a:spLocks noChangeArrowheads="1"/>
          </p:cNvSpPr>
          <p:nvPr/>
        </p:nvSpPr>
        <p:spPr bwMode="auto">
          <a:xfrm>
            <a:off x="3771900" y="5197475"/>
            <a:ext cx="754063"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03238" y="0"/>
            <a:ext cx="9051925" cy="1295400"/>
          </a:xfrm>
        </p:spPr>
        <p:txBody>
          <a:bodyPr/>
          <a:lstStyle/>
          <a:p>
            <a:r>
              <a:rPr lang="en-US" sz="4500" smtClean="0">
                <a:solidFill>
                  <a:schemeClr val="accent2"/>
                </a:solidFill>
              </a:rPr>
              <a:t>Commitment to mixed strategies</a:t>
            </a:r>
          </a:p>
        </p:txBody>
      </p:sp>
      <p:graphicFrame>
        <p:nvGraphicFramePr>
          <p:cNvPr id="64515" name="Group 3"/>
          <p:cNvGraphicFramePr>
            <a:graphicFrameLocks noGrp="1"/>
          </p:cNvGraphicFramePr>
          <p:nvPr>
            <p:ph idx="1"/>
          </p:nvPr>
        </p:nvGraphicFramePr>
        <p:xfrm>
          <a:off x="3494088" y="2174875"/>
          <a:ext cx="2830512" cy="1866702"/>
        </p:xfrm>
        <a:graphic>
          <a:graphicData uri="http://schemas.openxmlformats.org/drawingml/2006/table">
            <a:tbl>
              <a:tblPr/>
              <a:tblGrid>
                <a:gridCol w="1416050"/>
                <a:gridCol w="1414462"/>
              </a:tblGrid>
              <a:tr h="6858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4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400" b="0" i="0" u="none" strike="noStrike" cap="none" normalizeH="0" baseline="0" dirty="0" smtClean="0">
                          <a:ln>
                            <a:noFill/>
                          </a:ln>
                          <a:solidFill>
                            <a:srgbClr val="000000"/>
                          </a:solidFill>
                          <a:effectLst/>
                          <a:latin typeface="Arial" charset="0"/>
                          <a:ea typeface="宋体" pitchFamily="2" charset="-122"/>
                        </a:rPr>
                        <a:t>3, 0</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858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400" b="0" i="0" u="none" strike="noStrike" cap="none" normalizeH="0" baseline="0" dirty="0" smtClean="0">
                          <a:ln>
                            <a:noFill/>
                          </a:ln>
                          <a:solidFill>
                            <a:srgbClr val="000000"/>
                          </a:solidFill>
                          <a:effectLst/>
                          <a:latin typeface="Arial" charset="0"/>
                          <a:ea typeface="宋体" pitchFamily="2" charset="-122"/>
                        </a:rPr>
                        <a:t>2, 1</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64526" name="Text Box 14"/>
          <p:cNvSpPr txBox="1">
            <a:spLocks noChangeArrowheads="1"/>
          </p:cNvSpPr>
          <p:nvPr/>
        </p:nvSpPr>
        <p:spPr bwMode="auto">
          <a:xfrm>
            <a:off x="2451100" y="2232025"/>
            <a:ext cx="755650" cy="739775"/>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a:solidFill>
                  <a:schemeClr val="tx1"/>
                </a:solidFill>
              </a:rPr>
              <a:t>.49</a:t>
            </a:r>
          </a:p>
        </p:txBody>
      </p:sp>
      <p:sp>
        <p:nvSpPr>
          <p:cNvPr id="64527" name="Text Box 15"/>
          <p:cNvSpPr txBox="1">
            <a:spLocks noChangeArrowheads="1"/>
          </p:cNvSpPr>
          <p:nvPr/>
        </p:nvSpPr>
        <p:spPr bwMode="auto">
          <a:xfrm>
            <a:off x="2451100" y="3222625"/>
            <a:ext cx="755650" cy="739775"/>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a:solidFill>
                  <a:schemeClr val="tx1"/>
                </a:solidFill>
              </a:rPr>
              <a:t>.51</a:t>
            </a:r>
          </a:p>
        </p:txBody>
      </p:sp>
      <p:sp>
        <p:nvSpPr>
          <p:cNvPr id="64528" name="Text Box 16"/>
          <p:cNvSpPr txBox="1">
            <a:spLocks noChangeArrowheads="1"/>
          </p:cNvSpPr>
          <p:nvPr/>
        </p:nvSpPr>
        <p:spPr bwMode="auto">
          <a:xfrm>
            <a:off x="4018176" y="1371600"/>
            <a:ext cx="415499"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0</a:t>
            </a:r>
            <a:endParaRPr lang="en-US" sz="3600" dirty="0">
              <a:solidFill>
                <a:schemeClr val="tx1"/>
              </a:solidFill>
            </a:endParaRPr>
          </a:p>
        </p:txBody>
      </p:sp>
      <p:sp>
        <p:nvSpPr>
          <p:cNvPr id="64529" name="Text Box 17"/>
          <p:cNvSpPr txBox="1">
            <a:spLocks noChangeArrowheads="1"/>
          </p:cNvSpPr>
          <p:nvPr/>
        </p:nvSpPr>
        <p:spPr bwMode="auto">
          <a:xfrm>
            <a:off x="5389776" y="1371600"/>
            <a:ext cx="415499"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a:t>
            </a:r>
            <a:endParaRPr lang="en-US" sz="3600" dirty="0">
              <a:solidFill>
                <a:schemeClr val="tx1"/>
              </a:solidFill>
            </a:endParaRPr>
          </a:p>
        </p:txBody>
      </p:sp>
      <p:sp>
        <p:nvSpPr>
          <p:cNvPr id="64532" name="Rectangle 20"/>
          <p:cNvSpPr>
            <a:spLocks noChangeArrowheads="1"/>
          </p:cNvSpPr>
          <p:nvPr/>
        </p:nvSpPr>
        <p:spPr bwMode="auto">
          <a:xfrm>
            <a:off x="228600" y="4710113"/>
            <a:ext cx="9556750" cy="776287"/>
          </a:xfrm>
          <a:prstGeom prst="rect">
            <a:avLst/>
          </a:prstGeom>
          <a:noFill/>
          <a:ln w="9525">
            <a:noFill/>
            <a:miter lim="800000"/>
            <a:headEnd/>
            <a:tailEnd/>
          </a:ln>
          <a:effectLst/>
        </p:spPr>
        <p:txBody>
          <a:bodyPr lIns="101882" tIns="50941" rIns="101882" bIns="50941"/>
          <a:lstStyle/>
          <a:p>
            <a:pPr marL="355600" indent="-317500">
              <a:lnSpc>
                <a:spcPct val="124000"/>
              </a:lnSpc>
              <a:spcBef>
                <a:spcPts val="775"/>
              </a:spcBef>
              <a:buClr>
                <a:srgbClr val="000000"/>
              </a:buClr>
              <a:buSzPct val="100000"/>
            </a:pPr>
            <a:r>
              <a:rPr lang="en-US" sz="2800" dirty="0" smtClean="0">
                <a:solidFill>
                  <a:srgbClr val="000000"/>
                </a:solidFill>
                <a:latin typeface="Arial" charset="0"/>
              </a:rPr>
              <a:t>Sometimes also called a </a:t>
            </a:r>
            <a:r>
              <a:rPr lang="en-US" sz="2800" dirty="0" smtClean="0">
                <a:solidFill>
                  <a:srgbClr val="006600"/>
                </a:solidFill>
                <a:latin typeface="Arial" charset="0"/>
              </a:rPr>
              <a:t>Stackelberg (mixed) strategy</a:t>
            </a:r>
            <a:endParaRPr lang="en-US" sz="2800" dirty="0">
              <a:solidFill>
                <a:srgbClr val="006600"/>
              </a:solidFill>
              <a:latin typeface="Arial" charset="0"/>
            </a:endParaRPr>
          </a:p>
          <a:p>
            <a:pPr marL="812800" lvl="1" indent="-317500">
              <a:lnSpc>
                <a:spcPct val="124000"/>
              </a:lnSpc>
              <a:spcBef>
                <a:spcPts val="775"/>
              </a:spcBef>
              <a:buClr>
                <a:srgbClr val="000000"/>
              </a:buClr>
              <a:buSzPct val="100000"/>
              <a:buFont typeface="Arial" charset="0"/>
              <a:buChar char="–"/>
            </a:pPr>
            <a:endParaRPr lang="en-US" sz="2200"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p:bldP spid="64527" grpId="0"/>
      <p:bldP spid="64528" grpId="0"/>
      <p:bldP spid="6452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41438" y="258763"/>
            <a:ext cx="7375525" cy="950912"/>
          </a:xfrm>
        </p:spPr>
        <p:txBody>
          <a:bodyPr/>
          <a:lstStyle/>
          <a:p>
            <a:r>
              <a:rPr lang="en-US" sz="4500" smtClean="0">
                <a:solidFill>
                  <a:schemeClr val="accent2"/>
                </a:solidFill>
              </a:rPr>
              <a:t>Commitment as an extensive-form game…</a:t>
            </a:r>
          </a:p>
        </p:txBody>
      </p:sp>
      <p:sp>
        <p:nvSpPr>
          <p:cNvPr id="65539" name="Line 3"/>
          <p:cNvSpPr>
            <a:spLocks noChangeShapeType="1"/>
          </p:cNvSpPr>
          <p:nvPr/>
        </p:nvSpPr>
        <p:spPr bwMode="auto">
          <a:xfrm flipH="1">
            <a:off x="1425575" y="2433638"/>
            <a:ext cx="3100388" cy="1798637"/>
          </a:xfrm>
          <a:prstGeom prst="line">
            <a:avLst/>
          </a:prstGeom>
          <a:noFill/>
          <a:ln w="9525">
            <a:solidFill>
              <a:schemeClr val="tx1"/>
            </a:solidFill>
            <a:round/>
            <a:headEnd/>
            <a:tailEnd/>
          </a:ln>
          <a:effectLst/>
        </p:spPr>
        <p:txBody>
          <a:bodyPr/>
          <a:lstStyle/>
          <a:p>
            <a:endParaRPr lang="en-US"/>
          </a:p>
        </p:txBody>
      </p:sp>
      <p:sp>
        <p:nvSpPr>
          <p:cNvPr id="65540" name="Line 4"/>
          <p:cNvSpPr>
            <a:spLocks noChangeShapeType="1"/>
          </p:cNvSpPr>
          <p:nvPr/>
        </p:nvSpPr>
        <p:spPr bwMode="auto">
          <a:xfrm>
            <a:off x="4525963" y="2433638"/>
            <a:ext cx="3856037" cy="1798637"/>
          </a:xfrm>
          <a:prstGeom prst="line">
            <a:avLst/>
          </a:prstGeom>
          <a:noFill/>
          <a:ln w="9525">
            <a:solidFill>
              <a:schemeClr val="tx1"/>
            </a:solidFill>
            <a:round/>
            <a:headEnd/>
            <a:tailEnd/>
          </a:ln>
          <a:effectLst/>
        </p:spPr>
        <p:txBody>
          <a:bodyPr/>
          <a:lstStyle/>
          <a:p>
            <a:endParaRPr lang="en-US"/>
          </a:p>
        </p:txBody>
      </p:sp>
      <p:sp>
        <p:nvSpPr>
          <p:cNvPr id="65541" name="Text Box 5"/>
          <p:cNvSpPr txBox="1">
            <a:spLocks noChangeArrowheads="1"/>
          </p:cNvSpPr>
          <p:nvPr/>
        </p:nvSpPr>
        <p:spPr bwMode="auto">
          <a:xfrm>
            <a:off x="3521075" y="2174875"/>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65542" name="Text Box 6"/>
          <p:cNvSpPr txBox="1">
            <a:spLocks noChangeArrowheads="1"/>
          </p:cNvSpPr>
          <p:nvPr/>
        </p:nvSpPr>
        <p:spPr bwMode="auto">
          <a:xfrm>
            <a:off x="250825" y="3971925"/>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65543" name="Line 7"/>
          <p:cNvSpPr>
            <a:spLocks noChangeShapeType="1"/>
          </p:cNvSpPr>
          <p:nvPr/>
        </p:nvSpPr>
        <p:spPr bwMode="auto">
          <a:xfrm flipH="1">
            <a:off x="7712075" y="4232275"/>
            <a:ext cx="669925" cy="1554163"/>
          </a:xfrm>
          <a:prstGeom prst="line">
            <a:avLst/>
          </a:prstGeom>
          <a:noFill/>
          <a:ln w="9525">
            <a:solidFill>
              <a:schemeClr val="tx1"/>
            </a:solidFill>
            <a:round/>
            <a:headEnd/>
            <a:tailEnd/>
          </a:ln>
          <a:effectLst/>
        </p:spPr>
        <p:txBody>
          <a:bodyPr/>
          <a:lstStyle/>
          <a:p>
            <a:endParaRPr lang="en-US"/>
          </a:p>
        </p:txBody>
      </p:sp>
      <p:sp>
        <p:nvSpPr>
          <p:cNvPr id="65544" name="Line 8"/>
          <p:cNvSpPr>
            <a:spLocks noChangeShapeType="1"/>
          </p:cNvSpPr>
          <p:nvPr/>
        </p:nvSpPr>
        <p:spPr bwMode="auto">
          <a:xfrm>
            <a:off x="8382000" y="4232275"/>
            <a:ext cx="1006475" cy="1554163"/>
          </a:xfrm>
          <a:prstGeom prst="line">
            <a:avLst/>
          </a:prstGeom>
          <a:noFill/>
          <a:ln w="9525">
            <a:solidFill>
              <a:schemeClr val="tx1"/>
            </a:solidFill>
            <a:round/>
            <a:headEnd/>
            <a:tailEnd/>
          </a:ln>
          <a:effectLst/>
        </p:spPr>
        <p:txBody>
          <a:bodyPr/>
          <a:lstStyle/>
          <a:p>
            <a:endParaRPr lang="en-US"/>
          </a:p>
        </p:txBody>
      </p:sp>
      <p:sp>
        <p:nvSpPr>
          <p:cNvPr id="65545" name="Line 9"/>
          <p:cNvSpPr>
            <a:spLocks noChangeShapeType="1"/>
          </p:cNvSpPr>
          <p:nvPr/>
        </p:nvSpPr>
        <p:spPr bwMode="auto">
          <a:xfrm flipH="1">
            <a:off x="419100" y="4232275"/>
            <a:ext cx="1006475" cy="1554163"/>
          </a:xfrm>
          <a:prstGeom prst="line">
            <a:avLst/>
          </a:prstGeom>
          <a:noFill/>
          <a:ln w="9525">
            <a:solidFill>
              <a:schemeClr val="tx1"/>
            </a:solidFill>
            <a:round/>
            <a:headEnd/>
            <a:tailEnd/>
          </a:ln>
          <a:effectLst/>
        </p:spPr>
        <p:txBody>
          <a:bodyPr/>
          <a:lstStyle/>
          <a:p>
            <a:endParaRPr lang="en-US"/>
          </a:p>
        </p:txBody>
      </p:sp>
      <p:sp>
        <p:nvSpPr>
          <p:cNvPr id="65546" name="Line 10"/>
          <p:cNvSpPr>
            <a:spLocks noChangeShapeType="1"/>
          </p:cNvSpPr>
          <p:nvPr/>
        </p:nvSpPr>
        <p:spPr bwMode="auto">
          <a:xfrm>
            <a:off x="1425575" y="4232275"/>
            <a:ext cx="501650" cy="1554163"/>
          </a:xfrm>
          <a:prstGeom prst="line">
            <a:avLst/>
          </a:prstGeom>
          <a:noFill/>
          <a:ln w="9525">
            <a:solidFill>
              <a:schemeClr val="tx1"/>
            </a:solidFill>
            <a:round/>
            <a:headEnd/>
            <a:tailEnd/>
          </a:ln>
          <a:effectLst/>
        </p:spPr>
        <p:txBody>
          <a:bodyPr/>
          <a:lstStyle/>
          <a:p>
            <a:endParaRPr lang="en-US"/>
          </a:p>
        </p:txBody>
      </p:sp>
      <p:sp>
        <p:nvSpPr>
          <p:cNvPr id="65547" name="Text Box 11"/>
          <p:cNvSpPr txBox="1">
            <a:spLocks noChangeArrowheads="1"/>
          </p:cNvSpPr>
          <p:nvPr/>
        </p:nvSpPr>
        <p:spPr bwMode="auto">
          <a:xfrm>
            <a:off x="84138" y="5872163"/>
            <a:ext cx="1004887"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1, </a:t>
            </a:r>
            <a:r>
              <a:rPr lang="en-US" sz="2000" dirty="0">
                <a:solidFill>
                  <a:schemeClr val="tx1"/>
                </a:solidFill>
                <a:latin typeface="Arial" charset="0"/>
              </a:rPr>
              <a:t>1</a:t>
            </a:r>
          </a:p>
        </p:txBody>
      </p:sp>
      <p:sp>
        <p:nvSpPr>
          <p:cNvPr id="65548" name="Text Box 12"/>
          <p:cNvSpPr txBox="1">
            <a:spLocks noChangeArrowheads="1"/>
          </p:cNvSpPr>
          <p:nvPr/>
        </p:nvSpPr>
        <p:spPr bwMode="auto">
          <a:xfrm>
            <a:off x="1592263" y="5872163"/>
            <a:ext cx="1006475"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3, </a:t>
            </a:r>
            <a:r>
              <a:rPr lang="en-US" sz="2000" dirty="0">
                <a:solidFill>
                  <a:schemeClr val="tx1"/>
                </a:solidFill>
                <a:latin typeface="Arial" charset="0"/>
              </a:rPr>
              <a:t>0</a:t>
            </a:r>
          </a:p>
        </p:txBody>
      </p:sp>
      <p:sp>
        <p:nvSpPr>
          <p:cNvPr id="65549" name="Text Box 13"/>
          <p:cNvSpPr txBox="1">
            <a:spLocks noChangeArrowheads="1"/>
          </p:cNvSpPr>
          <p:nvPr/>
        </p:nvSpPr>
        <p:spPr bwMode="auto">
          <a:xfrm>
            <a:off x="7375525" y="5872163"/>
            <a:ext cx="1006475"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0, </a:t>
            </a:r>
            <a:r>
              <a:rPr lang="en-US" sz="2000" dirty="0">
                <a:solidFill>
                  <a:schemeClr val="tx1"/>
                </a:solidFill>
                <a:latin typeface="Arial" charset="0"/>
              </a:rPr>
              <a:t>0</a:t>
            </a:r>
          </a:p>
        </p:txBody>
      </p:sp>
      <p:sp>
        <p:nvSpPr>
          <p:cNvPr id="65550" name="Text Box 14"/>
          <p:cNvSpPr txBox="1">
            <a:spLocks noChangeArrowheads="1"/>
          </p:cNvSpPr>
          <p:nvPr/>
        </p:nvSpPr>
        <p:spPr bwMode="auto">
          <a:xfrm>
            <a:off x="9136063" y="5832475"/>
            <a:ext cx="1006475"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2, </a:t>
            </a:r>
            <a:r>
              <a:rPr lang="en-US" sz="2000" dirty="0">
                <a:solidFill>
                  <a:schemeClr val="tx1"/>
                </a:solidFill>
                <a:latin typeface="Arial" charset="0"/>
              </a:rPr>
              <a:t>1</a:t>
            </a:r>
          </a:p>
        </p:txBody>
      </p:sp>
      <p:sp>
        <p:nvSpPr>
          <p:cNvPr id="65551" name="Rectangle 15"/>
          <p:cNvSpPr>
            <a:spLocks noChangeArrowheads="1"/>
          </p:cNvSpPr>
          <p:nvPr/>
        </p:nvSpPr>
        <p:spPr bwMode="auto">
          <a:xfrm>
            <a:off x="250825" y="1554163"/>
            <a:ext cx="9220200" cy="950912"/>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sz="2800">
                <a:solidFill>
                  <a:srgbClr val="000000"/>
                </a:solidFill>
                <a:latin typeface="Arial" charset="0"/>
              </a:rPr>
              <a:t>… for the case of committing to a mixed strategy:</a:t>
            </a:r>
            <a:endParaRPr lang="en-US" sz="4000">
              <a:solidFill>
                <a:srgbClr val="000000"/>
              </a:solidFill>
              <a:latin typeface="Arial" charset="0"/>
            </a:endParaRPr>
          </a:p>
        </p:txBody>
      </p:sp>
      <p:sp>
        <p:nvSpPr>
          <p:cNvPr id="65552" name="Text Box 16"/>
          <p:cNvSpPr txBox="1">
            <a:spLocks noChangeArrowheads="1"/>
          </p:cNvSpPr>
          <p:nvPr/>
        </p:nvSpPr>
        <p:spPr bwMode="auto">
          <a:xfrm>
            <a:off x="2011363" y="2936875"/>
            <a:ext cx="838200" cy="5857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(1,0) (=Up)</a:t>
            </a:r>
          </a:p>
        </p:txBody>
      </p:sp>
      <p:sp>
        <p:nvSpPr>
          <p:cNvPr id="65553" name="Text Box 17"/>
          <p:cNvSpPr txBox="1">
            <a:spLocks noChangeArrowheads="1"/>
          </p:cNvSpPr>
          <p:nvPr/>
        </p:nvSpPr>
        <p:spPr bwMode="auto">
          <a:xfrm>
            <a:off x="168275" y="4922838"/>
            <a:ext cx="754063"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5554" name="Text Box 18"/>
          <p:cNvSpPr txBox="1">
            <a:spLocks noChangeArrowheads="1"/>
          </p:cNvSpPr>
          <p:nvPr/>
        </p:nvSpPr>
        <p:spPr bwMode="auto">
          <a:xfrm>
            <a:off x="7459663" y="4922838"/>
            <a:ext cx="754062"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5555" name="Text Box 19"/>
          <p:cNvSpPr txBox="1">
            <a:spLocks noChangeArrowheads="1"/>
          </p:cNvSpPr>
          <p:nvPr/>
        </p:nvSpPr>
        <p:spPr bwMode="auto">
          <a:xfrm>
            <a:off x="8969375" y="4922838"/>
            <a:ext cx="754063"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
        <p:nvSpPr>
          <p:cNvPr id="65556" name="Text Box 20"/>
          <p:cNvSpPr txBox="1">
            <a:spLocks noChangeArrowheads="1"/>
          </p:cNvSpPr>
          <p:nvPr/>
        </p:nvSpPr>
        <p:spPr bwMode="auto">
          <a:xfrm>
            <a:off x="1676400" y="4922838"/>
            <a:ext cx="754063"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
        <p:nvSpPr>
          <p:cNvPr id="65557" name="Line 21"/>
          <p:cNvSpPr>
            <a:spLocks noChangeShapeType="1"/>
          </p:cNvSpPr>
          <p:nvPr/>
        </p:nvSpPr>
        <p:spPr bwMode="auto">
          <a:xfrm flipH="1">
            <a:off x="4022725" y="4232275"/>
            <a:ext cx="1006475" cy="1554163"/>
          </a:xfrm>
          <a:prstGeom prst="line">
            <a:avLst/>
          </a:prstGeom>
          <a:noFill/>
          <a:ln w="9525">
            <a:solidFill>
              <a:schemeClr val="tx1"/>
            </a:solidFill>
            <a:round/>
            <a:headEnd/>
            <a:tailEnd/>
          </a:ln>
          <a:effectLst/>
        </p:spPr>
        <p:txBody>
          <a:bodyPr/>
          <a:lstStyle/>
          <a:p>
            <a:endParaRPr lang="en-US"/>
          </a:p>
        </p:txBody>
      </p:sp>
      <p:sp>
        <p:nvSpPr>
          <p:cNvPr id="65558" name="Line 22"/>
          <p:cNvSpPr>
            <a:spLocks noChangeShapeType="1"/>
          </p:cNvSpPr>
          <p:nvPr/>
        </p:nvSpPr>
        <p:spPr bwMode="auto">
          <a:xfrm>
            <a:off x="5029200" y="4232275"/>
            <a:ext cx="503238" cy="1554163"/>
          </a:xfrm>
          <a:prstGeom prst="line">
            <a:avLst/>
          </a:prstGeom>
          <a:noFill/>
          <a:ln w="9525">
            <a:solidFill>
              <a:schemeClr val="tx1"/>
            </a:solidFill>
            <a:round/>
            <a:headEnd/>
            <a:tailEnd/>
          </a:ln>
          <a:effectLst/>
        </p:spPr>
        <p:txBody>
          <a:bodyPr/>
          <a:lstStyle/>
          <a:p>
            <a:endParaRPr lang="en-US"/>
          </a:p>
        </p:txBody>
      </p:sp>
      <p:sp>
        <p:nvSpPr>
          <p:cNvPr id="65559" name="Text Box 23"/>
          <p:cNvSpPr txBox="1">
            <a:spLocks noChangeArrowheads="1"/>
          </p:cNvSpPr>
          <p:nvPr/>
        </p:nvSpPr>
        <p:spPr bwMode="auto">
          <a:xfrm>
            <a:off x="3436938" y="5872163"/>
            <a:ext cx="1004887"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a:t>
            </a:r>
            <a:r>
              <a:rPr lang="en-US" sz="2000" dirty="0">
                <a:solidFill>
                  <a:schemeClr val="tx1"/>
                </a:solidFill>
                <a:latin typeface="Arial" charset="0"/>
              </a:rPr>
              <a:t>5, .5</a:t>
            </a:r>
          </a:p>
        </p:txBody>
      </p:sp>
      <p:sp>
        <p:nvSpPr>
          <p:cNvPr id="65560" name="Text Box 24"/>
          <p:cNvSpPr txBox="1">
            <a:spLocks noChangeArrowheads="1"/>
          </p:cNvSpPr>
          <p:nvPr/>
        </p:nvSpPr>
        <p:spPr bwMode="auto">
          <a:xfrm>
            <a:off x="5197475" y="5872163"/>
            <a:ext cx="1004888" cy="415925"/>
          </a:xfrm>
          <a:prstGeom prst="rect">
            <a:avLst/>
          </a:prstGeom>
          <a:noFill/>
          <a:ln w="9525">
            <a:noFill/>
            <a:miter lim="800000"/>
            <a:headEnd/>
            <a:tailEnd/>
          </a:ln>
          <a:effectLst/>
        </p:spPr>
        <p:txBody>
          <a:bodyPr lIns="101882" tIns="50941" rIns="101882" bIns="50941">
            <a:spAutoFit/>
          </a:bodyPr>
          <a:lstStyle/>
          <a:p>
            <a:pPr defTabSz="509588"/>
            <a:r>
              <a:rPr lang="en-US" sz="2000" dirty="0">
                <a:solidFill>
                  <a:schemeClr val="tx1"/>
                </a:solidFill>
                <a:latin typeface="Arial" charset="0"/>
              </a:rPr>
              <a:t>2</a:t>
            </a:r>
            <a:r>
              <a:rPr lang="en-US" sz="2000" dirty="0" smtClean="0">
                <a:solidFill>
                  <a:schemeClr val="tx1"/>
                </a:solidFill>
                <a:latin typeface="Arial" charset="0"/>
              </a:rPr>
              <a:t>.5</a:t>
            </a:r>
            <a:r>
              <a:rPr lang="en-US" sz="2000" dirty="0">
                <a:solidFill>
                  <a:schemeClr val="tx1"/>
                </a:solidFill>
                <a:latin typeface="Arial" charset="0"/>
              </a:rPr>
              <a:t>, .5</a:t>
            </a:r>
          </a:p>
        </p:txBody>
      </p:sp>
      <p:sp>
        <p:nvSpPr>
          <p:cNvPr id="65561" name="Text Box 25"/>
          <p:cNvSpPr txBox="1">
            <a:spLocks noChangeArrowheads="1"/>
          </p:cNvSpPr>
          <p:nvPr/>
        </p:nvSpPr>
        <p:spPr bwMode="auto">
          <a:xfrm>
            <a:off x="3771900" y="4922838"/>
            <a:ext cx="754063"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5562" name="Text Box 26"/>
          <p:cNvSpPr txBox="1">
            <a:spLocks noChangeArrowheads="1"/>
          </p:cNvSpPr>
          <p:nvPr/>
        </p:nvSpPr>
        <p:spPr bwMode="auto">
          <a:xfrm>
            <a:off x="5280025" y="4922838"/>
            <a:ext cx="755650"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
        <p:nvSpPr>
          <p:cNvPr id="65563" name="Line 27"/>
          <p:cNvSpPr>
            <a:spLocks noChangeShapeType="1"/>
          </p:cNvSpPr>
          <p:nvPr/>
        </p:nvSpPr>
        <p:spPr bwMode="auto">
          <a:xfrm>
            <a:off x="4525963" y="2417763"/>
            <a:ext cx="503237" cy="1814512"/>
          </a:xfrm>
          <a:prstGeom prst="line">
            <a:avLst/>
          </a:prstGeom>
          <a:noFill/>
          <a:ln w="9525">
            <a:solidFill>
              <a:schemeClr val="tx1"/>
            </a:solidFill>
            <a:round/>
            <a:headEnd/>
            <a:tailEnd/>
          </a:ln>
          <a:effectLst/>
        </p:spPr>
        <p:txBody>
          <a:bodyPr/>
          <a:lstStyle/>
          <a:p>
            <a:endParaRPr lang="en-US"/>
          </a:p>
        </p:txBody>
      </p:sp>
      <p:sp>
        <p:nvSpPr>
          <p:cNvPr id="65564" name="Text Box 28"/>
          <p:cNvSpPr txBox="1">
            <a:spLocks noChangeArrowheads="1"/>
          </p:cNvSpPr>
          <p:nvPr/>
        </p:nvSpPr>
        <p:spPr bwMode="auto">
          <a:xfrm>
            <a:off x="6621463" y="2936875"/>
            <a:ext cx="1006475" cy="5857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(0,1) (=Down)</a:t>
            </a:r>
          </a:p>
        </p:txBody>
      </p:sp>
      <p:sp>
        <p:nvSpPr>
          <p:cNvPr id="65565" name="Text Box 29"/>
          <p:cNvSpPr txBox="1">
            <a:spLocks noChangeArrowheads="1"/>
          </p:cNvSpPr>
          <p:nvPr/>
        </p:nvSpPr>
        <p:spPr bwMode="auto">
          <a:xfrm>
            <a:off x="4022725" y="2954338"/>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(.5,.5)</a:t>
            </a:r>
          </a:p>
        </p:txBody>
      </p:sp>
      <p:sp>
        <p:nvSpPr>
          <p:cNvPr id="65566" name="Text Box 30"/>
          <p:cNvSpPr txBox="1">
            <a:spLocks noChangeArrowheads="1"/>
          </p:cNvSpPr>
          <p:nvPr/>
        </p:nvSpPr>
        <p:spPr bwMode="auto">
          <a:xfrm>
            <a:off x="3059113" y="3457575"/>
            <a:ext cx="538162" cy="519113"/>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2700" b="1">
                <a:solidFill>
                  <a:schemeClr val="tx1"/>
                </a:solidFill>
                <a:latin typeface="Arial" charset="0"/>
              </a:rPr>
              <a:t>…</a:t>
            </a:r>
          </a:p>
        </p:txBody>
      </p:sp>
      <p:sp>
        <p:nvSpPr>
          <p:cNvPr id="65567" name="Text Box 31"/>
          <p:cNvSpPr txBox="1">
            <a:spLocks noChangeArrowheads="1"/>
          </p:cNvSpPr>
          <p:nvPr/>
        </p:nvSpPr>
        <p:spPr bwMode="auto">
          <a:xfrm>
            <a:off x="5581650" y="3454400"/>
            <a:ext cx="536575" cy="517525"/>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2700" b="1">
                <a:solidFill>
                  <a:schemeClr val="tx1"/>
                </a:solidFill>
                <a:latin typeface="Arial" charset="0"/>
              </a:rPr>
              <a:t>…</a:t>
            </a:r>
          </a:p>
        </p:txBody>
      </p:sp>
      <p:sp>
        <p:nvSpPr>
          <p:cNvPr id="65568" name="Rectangle 32"/>
          <p:cNvSpPr>
            <a:spLocks noChangeArrowheads="1"/>
          </p:cNvSpPr>
          <p:nvPr/>
        </p:nvSpPr>
        <p:spPr bwMode="auto">
          <a:xfrm>
            <a:off x="152400" y="6516688"/>
            <a:ext cx="9906000" cy="950912"/>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dirty="0">
                <a:solidFill>
                  <a:srgbClr val="000000"/>
                </a:solidFill>
                <a:latin typeface="Arial" charset="0"/>
              </a:rPr>
              <a:t>Economist: Just an extensive-form game, nothing new here</a:t>
            </a:r>
          </a:p>
          <a:p>
            <a:pPr marL="368300" indent="-368300">
              <a:lnSpc>
                <a:spcPct val="124000"/>
              </a:lnSpc>
              <a:spcBef>
                <a:spcPts val="900"/>
              </a:spcBef>
              <a:buClr>
                <a:srgbClr val="000000"/>
              </a:buClr>
              <a:buSzPct val="100000"/>
              <a:buFont typeface="Arial" charset="0"/>
              <a:buChar char="•"/>
            </a:pPr>
            <a:r>
              <a:rPr lang="en-US" dirty="0">
                <a:solidFill>
                  <a:srgbClr val="000000"/>
                </a:solidFill>
                <a:latin typeface="Arial" charset="0"/>
              </a:rPr>
              <a:t>Computer scientist: </a:t>
            </a:r>
            <a:r>
              <a:rPr lang="en-US" dirty="0">
                <a:solidFill>
                  <a:schemeClr val="accent2"/>
                </a:solidFill>
                <a:latin typeface="Arial" charset="0"/>
              </a:rPr>
              <a:t>Infinite-size game</a:t>
            </a:r>
            <a:r>
              <a:rPr lang="en-US" dirty="0">
                <a:solidFill>
                  <a:srgbClr val="000000"/>
                </a:solidFill>
                <a:latin typeface="Arial" charset="0"/>
              </a:rPr>
              <a:t>!  Representation matters</a:t>
            </a:r>
            <a:endParaRPr lang="en-US" sz="3600"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81000"/>
            <a:ext cx="9250680" cy="1295400"/>
          </a:xfrm>
        </p:spPr>
        <p:txBody>
          <a:bodyPr rtlCol="0">
            <a:normAutofit fontScale="90000"/>
          </a:bodyPr>
          <a:lstStyle/>
          <a:p>
            <a:pPr fontAlgn="auto">
              <a:spcAft>
                <a:spcPts val="0"/>
              </a:spcAft>
              <a:defRPr/>
            </a:pPr>
            <a:r>
              <a:rPr lang="en-US" dirty="0" smtClean="0">
                <a:solidFill>
                  <a:schemeClr val="tx1"/>
                </a:solidFill>
              </a:rPr>
              <a:t>Computing the optimal mixed strategy to commit to</a:t>
            </a:r>
            <a:r>
              <a:rPr lang="en-US" dirty="0" smtClean="0">
                <a:solidFill>
                  <a:schemeClr val="accent2"/>
                </a:solidFill>
              </a:rPr>
              <a:t/>
            </a:r>
            <a:br>
              <a:rPr lang="en-US" dirty="0" smtClean="0">
                <a:solidFill>
                  <a:schemeClr val="accent2"/>
                </a:solidFill>
              </a:rPr>
            </a:br>
            <a:r>
              <a:rPr lang="en-US" sz="3000" dirty="0" smtClean="0">
                <a:solidFill>
                  <a:schemeClr val="accent2"/>
                </a:solidFill>
              </a:rPr>
              <a:t>[C. &amp; </a:t>
            </a:r>
            <a:r>
              <a:rPr lang="en-US" sz="3000" dirty="0" err="1" smtClean="0">
                <a:solidFill>
                  <a:schemeClr val="accent2"/>
                </a:solidFill>
              </a:rPr>
              <a:t>Sandholm</a:t>
            </a:r>
            <a:r>
              <a:rPr lang="en-US" sz="3000" dirty="0" smtClean="0">
                <a:solidFill>
                  <a:schemeClr val="accent2"/>
                </a:solidFill>
              </a:rPr>
              <a:t> EC’06, von Stengel &amp; </a:t>
            </a:r>
            <a:r>
              <a:rPr lang="en-US" sz="3000" dirty="0" err="1" smtClean="0">
                <a:solidFill>
                  <a:schemeClr val="accent2"/>
                </a:solidFill>
              </a:rPr>
              <a:t>Zamir</a:t>
            </a:r>
            <a:r>
              <a:rPr lang="en-US" sz="3000" dirty="0" smtClean="0">
                <a:solidFill>
                  <a:schemeClr val="accent2"/>
                </a:solidFill>
              </a:rPr>
              <a:t> GEB’10]</a:t>
            </a:r>
            <a:endParaRPr lang="en-US" sz="3000" dirty="0">
              <a:solidFill>
                <a:schemeClr val="accent2"/>
              </a:solidFill>
            </a:endParaRPr>
          </a:p>
        </p:txBody>
      </p:sp>
      <p:sp>
        <p:nvSpPr>
          <p:cNvPr id="9219" name="Content Placeholder 2"/>
          <p:cNvSpPr>
            <a:spLocks noGrp="1"/>
          </p:cNvSpPr>
          <p:nvPr>
            <p:ph idx="1"/>
          </p:nvPr>
        </p:nvSpPr>
        <p:spPr>
          <a:xfrm>
            <a:off x="304800" y="2358495"/>
            <a:ext cx="8305800" cy="5261505"/>
          </a:xfrm>
        </p:spPr>
        <p:txBody>
          <a:bodyPr/>
          <a:lstStyle/>
          <a:p>
            <a:pPr eaLnBrk="1" hangingPunct="1"/>
            <a:r>
              <a:rPr lang="en-US" sz="3100" dirty="0" smtClean="0"/>
              <a:t>Separate LP for every column </a:t>
            </a:r>
            <a:r>
              <a:rPr lang="en-US" sz="3100" i="1" dirty="0" smtClean="0"/>
              <a:t>c*</a:t>
            </a:r>
            <a:r>
              <a:rPr lang="en-US" sz="3100" dirty="0" smtClean="0"/>
              <a:t>:</a:t>
            </a:r>
          </a:p>
          <a:p>
            <a:pPr eaLnBrk="1" hangingPunct="1">
              <a:buNone/>
            </a:pPr>
            <a:r>
              <a:rPr lang="en-US" sz="3100" dirty="0" smtClean="0"/>
              <a:t>	</a:t>
            </a:r>
          </a:p>
          <a:p>
            <a:pPr eaLnBrk="1" hangingPunct="1">
              <a:buNone/>
            </a:pPr>
            <a:r>
              <a:rPr lang="en-US" sz="3100" dirty="0" smtClean="0"/>
              <a:t>	maximize </a:t>
            </a:r>
            <a:r>
              <a:rPr lang="el-GR" sz="3100"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i="1" dirty="0" err="1" smtClean="0"/>
              <a:t>u</a:t>
            </a:r>
            <a:r>
              <a:rPr lang="en-US" sz="3100" i="1" baseline="-25000" dirty="0" err="1" smtClean="0"/>
              <a:t>R</a:t>
            </a:r>
            <a:r>
              <a:rPr lang="en-US" sz="3100" i="1" dirty="0" smtClean="0"/>
              <a:t>(r, c*)</a:t>
            </a:r>
          </a:p>
          <a:p>
            <a:pPr eaLnBrk="1" hangingPunct="1">
              <a:buNone/>
            </a:pPr>
            <a:r>
              <a:rPr lang="en-US" sz="3100" dirty="0" smtClean="0"/>
              <a:t>	subject to</a:t>
            </a:r>
          </a:p>
          <a:p>
            <a:pPr>
              <a:buNone/>
            </a:pPr>
            <a:r>
              <a:rPr lang="en-US" sz="3100" dirty="0" smtClean="0"/>
              <a:t>	for all </a:t>
            </a:r>
            <a:r>
              <a:rPr lang="en-US" sz="3100" i="1" dirty="0" smtClean="0"/>
              <a:t>c</a:t>
            </a:r>
            <a:r>
              <a:rPr lang="en-US" sz="3100" dirty="0" smtClean="0"/>
              <a:t>, </a:t>
            </a:r>
            <a:r>
              <a:rPr lang="el-GR" sz="3100"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i="1" dirty="0" err="1" smtClean="0"/>
              <a:t>u</a:t>
            </a:r>
            <a:r>
              <a:rPr lang="en-US" sz="3100" i="1" baseline="-25000" dirty="0" err="1" smtClean="0"/>
              <a:t>C</a:t>
            </a:r>
            <a:r>
              <a:rPr lang="en-US" sz="3100" i="1" dirty="0" smtClean="0"/>
              <a:t>(r, c*)</a:t>
            </a:r>
            <a:r>
              <a:rPr lang="en-US" sz="3100" dirty="0" smtClean="0"/>
              <a:t> </a:t>
            </a:r>
            <a:r>
              <a:rPr lang="el-GR" sz="3100" dirty="0" smtClean="0"/>
              <a:t>≥</a:t>
            </a:r>
            <a:r>
              <a:rPr lang="en-US" sz="3100" dirty="0" smtClean="0"/>
              <a:t> </a:t>
            </a:r>
            <a:r>
              <a:rPr lang="el-GR" sz="3100"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i="1" dirty="0" err="1" smtClean="0"/>
              <a:t>u</a:t>
            </a:r>
            <a:r>
              <a:rPr lang="en-US" sz="3100" i="1" baseline="-25000" dirty="0" err="1" smtClean="0"/>
              <a:t>C</a:t>
            </a:r>
            <a:r>
              <a:rPr lang="en-US" sz="3100" i="1" dirty="0" smtClean="0"/>
              <a:t>(r, c)</a:t>
            </a:r>
            <a:endParaRPr lang="en-US" sz="3100" dirty="0" smtClean="0"/>
          </a:p>
          <a:p>
            <a:pPr eaLnBrk="1" hangingPunct="1">
              <a:buNone/>
            </a:pPr>
            <a:r>
              <a:rPr lang="en-US" sz="3100" dirty="0" smtClean="0"/>
              <a:t>	</a:t>
            </a:r>
            <a:r>
              <a:rPr lang="el-GR" sz="3100" i="1" dirty="0" smtClean="0"/>
              <a:t> Σ</a:t>
            </a:r>
            <a:r>
              <a:rPr lang="en-US" sz="3100" i="1" baseline="-25000" dirty="0" smtClean="0"/>
              <a:t>r</a:t>
            </a:r>
            <a:r>
              <a:rPr lang="en-US" sz="3100" i="1" dirty="0" smtClean="0"/>
              <a:t> p</a:t>
            </a:r>
            <a:r>
              <a:rPr lang="en-US" sz="3100" i="1" baseline="-25000" dirty="0" smtClean="0"/>
              <a:t>r</a:t>
            </a:r>
            <a:r>
              <a:rPr lang="en-US" sz="3100" i="1" dirty="0" smtClean="0"/>
              <a:t> </a:t>
            </a:r>
            <a:r>
              <a:rPr lang="en-US" sz="3100" dirty="0" smtClean="0"/>
              <a:t>= 1</a:t>
            </a:r>
          </a:p>
          <a:p>
            <a:pPr eaLnBrk="1" hangingPunct="1">
              <a:buNone/>
            </a:pPr>
            <a:r>
              <a:rPr lang="en-US" sz="3100" dirty="0" smtClean="0"/>
              <a:t>	</a:t>
            </a:r>
            <a:endParaRPr lang="en-US" sz="3100" i="1" dirty="0" smtClean="0"/>
          </a:p>
          <a:p>
            <a:pPr eaLnBrk="1" hangingPunct="1">
              <a:buNone/>
            </a:pPr>
            <a:endParaRPr lang="en-US" dirty="0" smtClean="0"/>
          </a:p>
        </p:txBody>
      </p:sp>
      <p:sp>
        <p:nvSpPr>
          <p:cNvPr id="11" name="TextBox 10"/>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smtClean="0"/>
              <a:t>Slide 7</a:t>
            </a:r>
            <a:endParaRPr lang="en-US" sz="1800" dirty="0"/>
          </a:p>
        </p:txBody>
      </p:sp>
      <p:sp>
        <p:nvSpPr>
          <p:cNvPr id="12" name="TextBox 11"/>
          <p:cNvSpPr txBox="1"/>
          <p:nvPr/>
        </p:nvSpPr>
        <p:spPr>
          <a:xfrm>
            <a:off x="5105400" y="3966142"/>
            <a:ext cx="175260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Row utility</a:t>
            </a:r>
            <a:endParaRPr lang="en-US" sz="2200" dirty="0">
              <a:solidFill>
                <a:schemeClr val="tx1"/>
              </a:solidFill>
            </a:endParaRPr>
          </a:p>
        </p:txBody>
      </p:sp>
      <p:sp>
        <p:nvSpPr>
          <p:cNvPr id="13" name="TextBox 12"/>
          <p:cNvSpPr txBox="1"/>
          <p:nvPr/>
        </p:nvSpPr>
        <p:spPr>
          <a:xfrm>
            <a:off x="2743200" y="6023542"/>
            <a:ext cx="295656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distributional constraint</a:t>
            </a:r>
            <a:endParaRPr lang="en-US" sz="2200" dirty="0">
              <a:solidFill>
                <a:schemeClr val="tx1"/>
              </a:solidFill>
            </a:endParaRPr>
          </a:p>
        </p:txBody>
      </p:sp>
      <p:sp>
        <p:nvSpPr>
          <p:cNvPr id="14" name="TextBox 13"/>
          <p:cNvSpPr txBox="1"/>
          <p:nvPr/>
        </p:nvSpPr>
        <p:spPr>
          <a:xfrm>
            <a:off x="7315200" y="5337742"/>
            <a:ext cx="251460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Column optimality</a:t>
            </a:r>
            <a:endParaRPr lang="en-US" sz="2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81000"/>
            <a:ext cx="9250680" cy="1295400"/>
          </a:xfrm>
        </p:spPr>
        <p:txBody>
          <a:bodyPr rtlCol="0">
            <a:normAutofit/>
          </a:bodyPr>
          <a:lstStyle/>
          <a:p>
            <a:pPr fontAlgn="auto">
              <a:spcAft>
                <a:spcPts val="0"/>
              </a:spcAft>
              <a:defRPr/>
            </a:pPr>
            <a:r>
              <a:rPr lang="en-US" dirty="0" smtClean="0">
                <a:solidFill>
                  <a:srgbClr val="0000CC"/>
                </a:solidFill>
              </a:rPr>
              <a:t>On the game we saw before</a:t>
            </a:r>
            <a:endParaRPr lang="en-US" sz="2700" dirty="0">
              <a:solidFill>
                <a:srgbClr val="0000CC"/>
              </a:solidFill>
            </a:endParaRPr>
          </a:p>
        </p:txBody>
      </p:sp>
      <p:sp>
        <p:nvSpPr>
          <p:cNvPr id="11" name="TextBox 10"/>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smtClean="0"/>
              <a:t>Slide 7</a:t>
            </a:r>
            <a:endParaRPr lang="en-US" sz="1800" dirty="0"/>
          </a:p>
        </p:txBody>
      </p:sp>
      <p:graphicFrame>
        <p:nvGraphicFramePr>
          <p:cNvPr id="9" name="Group 3"/>
          <p:cNvGraphicFramePr>
            <a:graphicFrameLocks noGrp="1"/>
          </p:cNvGraphicFramePr>
          <p:nvPr>
            <p:ph idx="1"/>
          </p:nvPr>
        </p:nvGraphicFramePr>
        <p:xfrm>
          <a:off x="3657600" y="1905000"/>
          <a:ext cx="2817812" cy="2017936"/>
        </p:xfrm>
        <a:graphic>
          <a:graphicData uri="http://schemas.openxmlformats.org/drawingml/2006/table">
            <a:tbl>
              <a:tblPr/>
              <a:tblGrid>
                <a:gridCol w="1409700"/>
                <a:gridCol w="1408112"/>
              </a:tblGrid>
              <a:tr h="90805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a:t>
                      </a:r>
                      <a:r>
                        <a:rPr kumimoji="0" lang="en-US" sz="4800" b="0" i="0" u="none" strike="noStrike" cap="none" normalizeH="0" baseline="0" dirty="0" smtClean="0">
                          <a:ln>
                            <a:noFill/>
                          </a:ln>
                          <a:solidFill>
                            <a:srgbClr val="0000CC"/>
                          </a:solidFill>
                          <a:effectLst/>
                          <a:latin typeface="Arial" charset="0"/>
                          <a:ea typeface="宋体" pitchFamily="2" charset="-122"/>
                        </a:rPr>
                        <a:t>1</a:t>
                      </a:r>
                    </a:p>
                  </a:txBody>
                  <a:tcPr marL="101870" marR="101870" marT="50935" marB="5093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6600"/>
                          </a:solidFill>
                          <a:effectLst/>
                          <a:latin typeface="Arial" charset="0"/>
                          <a:ea typeface="宋体" pitchFamily="2" charset="-122"/>
                        </a:rPr>
                        <a:t>3</a:t>
                      </a:r>
                      <a:r>
                        <a:rPr kumimoji="0" lang="en-US" sz="4800" b="0" i="0" u="none" strike="noStrike" cap="none" normalizeH="0" baseline="0" dirty="0" smtClean="0">
                          <a:ln>
                            <a:noFill/>
                          </a:ln>
                          <a:solidFill>
                            <a:srgbClr val="000000"/>
                          </a:solidFill>
                          <a:effectLst/>
                          <a:latin typeface="Arial" charset="0"/>
                          <a:ea typeface="宋体" pitchFamily="2" charset="-122"/>
                        </a:rPr>
                        <a:t>, </a:t>
                      </a:r>
                      <a:r>
                        <a:rPr kumimoji="0" lang="en-US" sz="4800" b="0" i="0" u="none" strike="noStrike" cap="none" normalizeH="0" baseline="0" dirty="0" smtClean="0">
                          <a:ln>
                            <a:noFill/>
                          </a:ln>
                          <a:solidFill>
                            <a:srgbClr val="C00000"/>
                          </a:solidFill>
                          <a:effectLst/>
                          <a:latin typeface="Arial" charset="0"/>
                          <a:ea typeface="宋体" pitchFamily="2" charset="-122"/>
                        </a:rPr>
                        <a:t>0</a:t>
                      </a:r>
                    </a:p>
                  </a:txBody>
                  <a:tcPr marL="101870" marR="101870" marT="50935" marB="5093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91598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a:t>
                      </a:r>
                      <a:r>
                        <a:rPr kumimoji="0" lang="en-US" sz="4800" b="0" i="0" u="none" strike="noStrike" cap="none" normalizeH="0" baseline="0" dirty="0" smtClean="0">
                          <a:ln>
                            <a:noFill/>
                          </a:ln>
                          <a:solidFill>
                            <a:srgbClr val="0000CC"/>
                          </a:solidFill>
                          <a:effectLst/>
                          <a:latin typeface="Arial" charset="0"/>
                          <a:ea typeface="宋体" pitchFamily="2" charset="-122"/>
                        </a:rPr>
                        <a:t>0</a:t>
                      </a:r>
                    </a:p>
                  </a:txBody>
                  <a:tcPr marL="101870" marR="101870" marT="50935" marB="5093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6600"/>
                          </a:solidFill>
                          <a:effectLst/>
                          <a:latin typeface="Arial" charset="0"/>
                          <a:ea typeface="宋体" pitchFamily="2" charset="-122"/>
                        </a:rPr>
                        <a:t>2</a:t>
                      </a:r>
                      <a:r>
                        <a:rPr kumimoji="0" lang="en-US" sz="4800" b="0" i="0" u="none" strike="noStrike" cap="none" normalizeH="0" baseline="0" dirty="0" smtClean="0">
                          <a:ln>
                            <a:noFill/>
                          </a:ln>
                          <a:solidFill>
                            <a:srgbClr val="000000"/>
                          </a:solidFill>
                          <a:effectLst/>
                          <a:latin typeface="Arial" charset="0"/>
                          <a:ea typeface="宋体" pitchFamily="2" charset="-122"/>
                        </a:rPr>
                        <a:t>, </a:t>
                      </a:r>
                      <a:r>
                        <a:rPr kumimoji="0" lang="en-US" sz="4800" b="0" i="0" u="none" strike="noStrike" cap="none" normalizeH="0" baseline="0" dirty="0" smtClean="0">
                          <a:ln>
                            <a:noFill/>
                          </a:ln>
                          <a:solidFill>
                            <a:srgbClr val="C00000"/>
                          </a:solidFill>
                          <a:effectLst/>
                          <a:latin typeface="Arial" charset="0"/>
                          <a:ea typeface="宋体" pitchFamily="2" charset="-122"/>
                        </a:rPr>
                        <a:t>1</a:t>
                      </a:r>
                    </a:p>
                  </a:txBody>
                  <a:tcPr marL="101870" marR="101870" marT="50935" marB="5093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0" name="Rectangle 3"/>
          <p:cNvSpPr txBox="1">
            <a:spLocks noChangeArrowheads="1"/>
          </p:cNvSpPr>
          <p:nvPr/>
        </p:nvSpPr>
        <p:spPr bwMode="auto">
          <a:xfrm>
            <a:off x="0" y="3916680"/>
            <a:ext cx="4251960" cy="621792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lvl="0" indent="-368300" algn="ctr">
              <a:lnSpc>
                <a:spcPct val="124000"/>
              </a:lnSpc>
              <a:spcBef>
                <a:spcPts val="900"/>
              </a:spcBef>
              <a:buClr>
                <a:srgbClr val="000000"/>
              </a:buClr>
              <a:buSzPct val="100000"/>
            </a:pPr>
            <a:r>
              <a:rPr kumimoji="0" lang="en-US" sz="2800" b="0" i="1" u="none" strike="noStrike" kern="0" cap="none" spc="0" normalizeH="0" baseline="0" noProof="0" dirty="0" smtClean="0">
                <a:ln>
                  <a:noFill/>
                </a:ln>
                <a:solidFill>
                  <a:schemeClr val="tx1"/>
                </a:solidFill>
                <a:effectLst/>
                <a:uLnTx/>
                <a:uFillTx/>
                <a:latin typeface="+mn-lt"/>
                <a:ea typeface="+mn-ea"/>
                <a:cs typeface="+mn-cs"/>
              </a:rPr>
              <a:t>maximize</a:t>
            </a:r>
            <a:r>
              <a:rPr kumimoji="0" lang="en-US" sz="2800" b="0" i="0" u="none" strike="noStrike" kern="0" cap="none" spc="0" normalizeH="0" baseline="0" noProof="0" dirty="0" smtClean="0">
                <a:ln>
                  <a:noFill/>
                </a:ln>
                <a:solidFill>
                  <a:schemeClr val="tx1"/>
                </a:solidFill>
                <a:effectLst/>
                <a:uLnTx/>
                <a:uFillTx/>
                <a:latin typeface="+mn-lt"/>
                <a:ea typeface="+mn-ea"/>
                <a:cs typeface="+mn-cs"/>
              </a:rPr>
              <a:t> 1x + 0y</a:t>
            </a:r>
          </a:p>
          <a:p>
            <a:pPr marL="368300" marR="0" lvl="0" indent="-368300" algn="ctr" defTabSz="457200" rtl="0" eaLnBrk="1" fontAlgn="base" latinLnBrk="0" hangingPunct="1">
              <a:lnSpc>
                <a:spcPct val="124000"/>
              </a:lnSpc>
              <a:spcBef>
                <a:spcPts val="900"/>
              </a:spcBef>
              <a:spcAft>
                <a:spcPct val="0"/>
              </a:spcAft>
              <a:buClr>
                <a:srgbClr val="000000"/>
              </a:buClr>
              <a:buSzPct val="100000"/>
              <a:buFontTx/>
              <a:buNone/>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subject to</a:t>
            </a:r>
          </a:p>
          <a:p>
            <a:pPr marL="368300" lvl="0" indent="-368300" algn="ctr">
              <a:lnSpc>
                <a:spcPct val="124000"/>
              </a:lnSpc>
              <a:spcBef>
                <a:spcPts val="900"/>
              </a:spcBef>
              <a:buClr>
                <a:srgbClr val="000000"/>
              </a:buClr>
              <a:buSzPct val="100000"/>
            </a:pPr>
            <a:r>
              <a:rPr lang="en-US" sz="2800" kern="0" dirty="0" smtClean="0">
                <a:solidFill>
                  <a:srgbClr val="0000CC"/>
                </a:solidFill>
                <a:latin typeface="+mn-lt"/>
                <a:cs typeface="Arial" charset="0"/>
              </a:rPr>
              <a:t>1</a:t>
            </a:r>
            <a:r>
              <a:rPr lang="en-US" sz="2800" kern="0" dirty="0" smtClean="0">
                <a:solidFill>
                  <a:schemeClr val="tx1"/>
                </a:solidFill>
                <a:latin typeface="+mn-lt"/>
                <a:cs typeface="Arial" charset="0"/>
              </a:rPr>
              <a:t>x + </a:t>
            </a:r>
            <a:r>
              <a:rPr lang="en-US" sz="2800" kern="0" dirty="0" smtClean="0">
                <a:solidFill>
                  <a:srgbClr val="0000CC"/>
                </a:solidFill>
                <a:latin typeface="+mn-lt"/>
                <a:cs typeface="Arial" charset="0"/>
              </a:rPr>
              <a:t>0</a:t>
            </a:r>
            <a:r>
              <a:rPr lang="en-US" sz="2800" kern="0" dirty="0" smtClean="0">
                <a:solidFill>
                  <a:schemeClr val="tx1"/>
                </a:solidFill>
                <a:latin typeface="+mn-lt"/>
                <a:cs typeface="Arial" charset="0"/>
              </a:rPr>
              <a:t>y ≥ </a:t>
            </a:r>
            <a:r>
              <a:rPr lang="en-US" sz="2800" kern="0" dirty="0" smtClean="0">
                <a:solidFill>
                  <a:srgbClr val="C00000"/>
                </a:solidFill>
                <a:latin typeface="+mn-lt"/>
                <a:cs typeface="Arial" charset="0"/>
              </a:rPr>
              <a:t>0</a:t>
            </a:r>
            <a:r>
              <a:rPr lang="en-US" sz="2800" kern="0" dirty="0" smtClean="0">
                <a:solidFill>
                  <a:schemeClr val="tx1"/>
                </a:solidFill>
                <a:latin typeface="+mn-lt"/>
                <a:cs typeface="Arial" charset="0"/>
              </a:rPr>
              <a:t>x + </a:t>
            </a:r>
            <a:r>
              <a:rPr lang="en-US" sz="2800" kern="0" dirty="0" smtClean="0">
                <a:solidFill>
                  <a:srgbClr val="C00000"/>
                </a:solidFill>
                <a:latin typeface="+mn-lt"/>
                <a:cs typeface="Arial" charset="0"/>
              </a:rPr>
              <a:t>1</a:t>
            </a:r>
            <a:r>
              <a:rPr lang="en-US" sz="2800" kern="0" dirty="0" smtClean="0">
                <a:solidFill>
                  <a:schemeClr val="tx1"/>
                </a:solidFill>
                <a:latin typeface="+mn-lt"/>
                <a:cs typeface="Arial" charset="0"/>
              </a:rPr>
              <a:t>y</a:t>
            </a:r>
            <a:r>
              <a:rPr kumimoji="0" lang="en-US" sz="2800" b="0" i="0" u="none" strike="noStrike" kern="0" cap="none" spc="0" normalizeH="0" baseline="0" noProof="0" dirty="0" smtClean="0">
                <a:ln>
                  <a:noFill/>
                </a:ln>
                <a:solidFill>
                  <a:schemeClr val="tx1"/>
                </a:solidFill>
                <a:effectLst/>
                <a:uLnTx/>
                <a:uFillTx/>
                <a:latin typeface="+mn-lt"/>
                <a:ea typeface="+mn-ea"/>
                <a:cs typeface="Arial" charset="0"/>
              </a:rPr>
              <a:t> </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cs typeface="Arial" charset="0"/>
              </a:rPr>
              <a:t>x + y = 1</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ea typeface="+mn-ea"/>
                <a:cs typeface="Arial" charset="0"/>
              </a:rPr>
              <a:t>x ≥ 0</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ea typeface="+mn-ea"/>
                <a:cs typeface="Arial" charset="0"/>
              </a:rPr>
              <a:t>y </a:t>
            </a:r>
            <a:r>
              <a:rPr kumimoji="0" lang="en-US" sz="2800" b="0" i="0" u="none" strike="noStrike" kern="0" cap="none" spc="0" normalizeH="0" baseline="0" noProof="0" dirty="0" smtClean="0">
                <a:ln>
                  <a:noFill/>
                </a:ln>
                <a:solidFill>
                  <a:schemeClr val="tx1"/>
                </a:solidFill>
                <a:effectLst/>
                <a:uLnTx/>
                <a:uFillTx/>
                <a:latin typeface="+mn-lt"/>
                <a:ea typeface="+mn-ea"/>
                <a:cs typeface="Arial" charset="0"/>
              </a:rPr>
              <a:t>≥ 0</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0" u="none" strike="noStrike" kern="0" cap="none" spc="0" normalizeH="0" baseline="0" noProof="0" dirty="0" smtClean="0">
              <a:ln>
                <a:noFill/>
              </a:ln>
              <a:solidFill>
                <a:srgbClr val="000000"/>
              </a:solidFill>
              <a:effectLst/>
              <a:uLnTx/>
              <a:uFillTx/>
              <a:latin typeface="+mn-lt"/>
              <a:ea typeface="+mn-ea"/>
              <a:cs typeface="Arial" charset="0"/>
            </a:endParaRP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1" u="none" strike="noStrike" kern="0" cap="none" spc="0" normalizeH="0" baseline="0" noProof="0" dirty="0" smtClean="0">
              <a:ln>
                <a:noFill/>
              </a:ln>
              <a:solidFill>
                <a:srgbClr val="000000"/>
              </a:solidFill>
              <a:effectLst/>
              <a:uLnTx/>
              <a:uFillTx/>
              <a:latin typeface="+mn-lt"/>
              <a:ea typeface="+mn-ea"/>
              <a:cs typeface="Arial" charset="0"/>
            </a:endParaRPr>
          </a:p>
        </p:txBody>
      </p:sp>
      <p:sp>
        <p:nvSpPr>
          <p:cNvPr id="15" name="Rectangle 3"/>
          <p:cNvSpPr txBox="1">
            <a:spLocks noChangeArrowheads="1"/>
          </p:cNvSpPr>
          <p:nvPr/>
        </p:nvSpPr>
        <p:spPr bwMode="auto">
          <a:xfrm>
            <a:off x="5943600" y="3916680"/>
            <a:ext cx="4251960" cy="621792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lvl="0" indent="-368300" algn="ctr">
              <a:lnSpc>
                <a:spcPct val="124000"/>
              </a:lnSpc>
              <a:spcBef>
                <a:spcPts val="900"/>
              </a:spcBef>
              <a:buClr>
                <a:srgbClr val="000000"/>
              </a:buClr>
              <a:buSzPct val="100000"/>
            </a:pPr>
            <a:r>
              <a:rPr kumimoji="0" lang="en-US" sz="2800" b="0" i="1" u="none" strike="noStrike" kern="0" cap="none" spc="0" normalizeH="0" baseline="0" noProof="0" dirty="0" smtClean="0">
                <a:ln>
                  <a:noFill/>
                </a:ln>
                <a:solidFill>
                  <a:schemeClr val="tx1"/>
                </a:solidFill>
                <a:effectLst/>
                <a:uLnTx/>
                <a:uFillTx/>
                <a:latin typeface="+mn-lt"/>
                <a:ea typeface="+mn-ea"/>
                <a:cs typeface="+mn-cs"/>
              </a:rPr>
              <a:t>maximize</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smtClean="0">
                <a:ln>
                  <a:noFill/>
                </a:ln>
                <a:solidFill>
                  <a:srgbClr val="006600"/>
                </a:solidFill>
                <a:effectLst/>
                <a:uLnTx/>
                <a:uFillTx/>
                <a:latin typeface="+mn-lt"/>
                <a:ea typeface="+mn-ea"/>
                <a:cs typeface="+mn-cs"/>
              </a:rPr>
              <a:t>3</a:t>
            </a:r>
            <a:r>
              <a:rPr kumimoji="0" lang="en-US" sz="2800" b="0" i="0" u="none" strike="noStrike" kern="0" cap="none" spc="0" normalizeH="0" baseline="0" noProof="0" dirty="0" smtClean="0">
                <a:ln>
                  <a:noFill/>
                </a:ln>
                <a:solidFill>
                  <a:schemeClr val="tx1"/>
                </a:solidFill>
                <a:effectLst/>
                <a:uLnTx/>
                <a:uFillTx/>
                <a:latin typeface="+mn-lt"/>
                <a:ea typeface="+mn-ea"/>
                <a:cs typeface="+mn-cs"/>
              </a:rPr>
              <a:t>x + </a:t>
            </a:r>
            <a:r>
              <a:rPr kumimoji="0" lang="en-US" sz="2800" b="0" i="0" u="none" strike="noStrike" kern="0" cap="none" spc="0" normalizeH="0" baseline="0" noProof="0" dirty="0" smtClean="0">
                <a:ln>
                  <a:noFill/>
                </a:ln>
                <a:solidFill>
                  <a:srgbClr val="006600"/>
                </a:solidFill>
                <a:effectLst/>
                <a:uLnTx/>
                <a:uFillTx/>
                <a:latin typeface="+mn-lt"/>
                <a:ea typeface="+mn-ea"/>
                <a:cs typeface="+mn-cs"/>
              </a:rPr>
              <a:t>2</a:t>
            </a:r>
            <a:r>
              <a:rPr kumimoji="0" lang="en-US" sz="2800" b="0" i="0" u="none" strike="noStrike" kern="0" cap="none" spc="0" normalizeH="0" baseline="0" noProof="0" dirty="0" smtClean="0">
                <a:ln>
                  <a:noFill/>
                </a:ln>
                <a:solidFill>
                  <a:schemeClr val="tx1"/>
                </a:solidFill>
                <a:effectLst/>
                <a:uLnTx/>
                <a:uFillTx/>
                <a:latin typeface="+mn-lt"/>
                <a:ea typeface="+mn-ea"/>
                <a:cs typeface="+mn-cs"/>
              </a:rPr>
              <a:t>y</a:t>
            </a:r>
          </a:p>
          <a:p>
            <a:pPr marL="368300" marR="0" lvl="0" indent="-368300" algn="ctr" defTabSz="457200" rtl="0" eaLnBrk="1" fontAlgn="base" latinLnBrk="0" hangingPunct="1">
              <a:lnSpc>
                <a:spcPct val="124000"/>
              </a:lnSpc>
              <a:spcBef>
                <a:spcPts val="900"/>
              </a:spcBef>
              <a:spcAft>
                <a:spcPct val="0"/>
              </a:spcAft>
              <a:buClr>
                <a:srgbClr val="000000"/>
              </a:buClr>
              <a:buSzPct val="100000"/>
              <a:buFontTx/>
              <a:buNone/>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subject to</a:t>
            </a:r>
          </a:p>
          <a:p>
            <a:pPr marL="368300" lvl="0" indent="-368300" algn="ctr">
              <a:lnSpc>
                <a:spcPct val="124000"/>
              </a:lnSpc>
              <a:spcBef>
                <a:spcPts val="900"/>
              </a:spcBef>
              <a:buClr>
                <a:srgbClr val="000000"/>
              </a:buClr>
              <a:buSzPct val="100000"/>
            </a:pPr>
            <a:r>
              <a:rPr lang="en-US" sz="2800" kern="0" dirty="0" smtClean="0">
                <a:solidFill>
                  <a:srgbClr val="C00000"/>
                </a:solidFill>
                <a:latin typeface="+mn-lt"/>
                <a:cs typeface="Arial" charset="0"/>
              </a:rPr>
              <a:t>0</a:t>
            </a:r>
            <a:r>
              <a:rPr lang="en-US" sz="2800" kern="0" dirty="0" smtClean="0">
                <a:solidFill>
                  <a:schemeClr val="tx1"/>
                </a:solidFill>
                <a:latin typeface="+mn-lt"/>
                <a:cs typeface="Arial" charset="0"/>
              </a:rPr>
              <a:t>x + </a:t>
            </a:r>
            <a:r>
              <a:rPr lang="en-US" sz="2800" kern="0" dirty="0" smtClean="0">
                <a:solidFill>
                  <a:srgbClr val="C00000"/>
                </a:solidFill>
                <a:latin typeface="+mn-lt"/>
                <a:cs typeface="Arial" charset="0"/>
              </a:rPr>
              <a:t>1</a:t>
            </a:r>
            <a:r>
              <a:rPr lang="en-US" sz="2800" kern="0" dirty="0" smtClean="0">
                <a:solidFill>
                  <a:schemeClr val="tx1"/>
                </a:solidFill>
                <a:latin typeface="+mn-lt"/>
                <a:cs typeface="Arial" charset="0"/>
              </a:rPr>
              <a:t>y ≥ </a:t>
            </a:r>
            <a:r>
              <a:rPr lang="en-US" sz="2800" kern="0" dirty="0" smtClean="0">
                <a:solidFill>
                  <a:srgbClr val="0000CC"/>
                </a:solidFill>
                <a:latin typeface="+mn-lt"/>
                <a:cs typeface="Arial" charset="0"/>
              </a:rPr>
              <a:t>1</a:t>
            </a:r>
            <a:r>
              <a:rPr lang="en-US" sz="2800" kern="0" dirty="0" smtClean="0">
                <a:solidFill>
                  <a:schemeClr val="tx1"/>
                </a:solidFill>
                <a:latin typeface="+mn-lt"/>
                <a:cs typeface="Arial" charset="0"/>
              </a:rPr>
              <a:t>x + </a:t>
            </a:r>
            <a:r>
              <a:rPr lang="en-US" sz="2800" kern="0" dirty="0" smtClean="0">
                <a:solidFill>
                  <a:srgbClr val="0000CC"/>
                </a:solidFill>
                <a:latin typeface="+mn-lt"/>
                <a:cs typeface="Arial" charset="0"/>
              </a:rPr>
              <a:t>0</a:t>
            </a:r>
            <a:r>
              <a:rPr lang="en-US" sz="2800" kern="0" dirty="0" smtClean="0">
                <a:solidFill>
                  <a:schemeClr val="tx1"/>
                </a:solidFill>
                <a:latin typeface="+mn-lt"/>
                <a:cs typeface="Arial" charset="0"/>
              </a:rPr>
              <a:t>y</a:t>
            </a:r>
            <a:r>
              <a:rPr kumimoji="0" lang="en-US" sz="2800" b="0" i="0" u="none" strike="noStrike" kern="0" cap="none" spc="0" normalizeH="0" baseline="0" noProof="0" dirty="0" smtClean="0">
                <a:ln>
                  <a:noFill/>
                </a:ln>
                <a:solidFill>
                  <a:schemeClr val="tx1"/>
                </a:solidFill>
                <a:effectLst/>
                <a:uLnTx/>
                <a:uFillTx/>
                <a:latin typeface="+mn-lt"/>
                <a:ea typeface="+mn-ea"/>
                <a:cs typeface="Arial" charset="0"/>
              </a:rPr>
              <a:t> </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cs typeface="Arial" charset="0"/>
              </a:rPr>
              <a:t>x + y = 1</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ea typeface="+mn-ea"/>
                <a:cs typeface="Arial" charset="0"/>
              </a:rPr>
              <a:t>x ≥ 0</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ea typeface="+mn-ea"/>
                <a:cs typeface="Arial" charset="0"/>
              </a:rPr>
              <a:t>y </a:t>
            </a:r>
            <a:r>
              <a:rPr kumimoji="0" lang="en-US" sz="2800" b="0" i="0" u="none" strike="noStrike" kern="0" cap="none" spc="0" normalizeH="0" baseline="0" noProof="0" dirty="0" smtClean="0">
                <a:ln>
                  <a:noFill/>
                </a:ln>
                <a:solidFill>
                  <a:schemeClr val="tx1"/>
                </a:solidFill>
                <a:effectLst/>
                <a:uLnTx/>
                <a:uFillTx/>
                <a:latin typeface="+mn-lt"/>
                <a:ea typeface="+mn-ea"/>
                <a:cs typeface="Arial" charset="0"/>
              </a:rPr>
              <a:t>≥ 0</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0" u="none" strike="noStrike" kern="0" cap="none" spc="0" normalizeH="0" baseline="0" noProof="0" dirty="0" smtClean="0">
              <a:ln>
                <a:noFill/>
              </a:ln>
              <a:solidFill>
                <a:srgbClr val="000000"/>
              </a:solidFill>
              <a:effectLst/>
              <a:uLnTx/>
              <a:uFillTx/>
              <a:latin typeface="+mn-lt"/>
              <a:ea typeface="+mn-ea"/>
              <a:cs typeface="Arial" charset="0"/>
            </a:endParaRP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1" u="none" strike="noStrike" kern="0" cap="none" spc="0" normalizeH="0" baseline="0" noProof="0" dirty="0" smtClean="0">
              <a:ln>
                <a:noFill/>
              </a:ln>
              <a:solidFill>
                <a:srgbClr val="000000"/>
              </a:solidFill>
              <a:effectLst/>
              <a:uLnTx/>
              <a:uFillTx/>
              <a:latin typeface="+mn-lt"/>
              <a:ea typeface="+mn-ea"/>
              <a:cs typeface="Arial" charset="0"/>
            </a:endParaRPr>
          </a:p>
        </p:txBody>
      </p:sp>
      <p:sp>
        <p:nvSpPr>
          <p:cNvPr id="16" name="Rectangle 15"/>
          <p:cNvSpPr/>
          <p:nvPr/>
        </p:nvSpPr>
        <p:spPr>
          <a:xfrm>
            <a:off x="3115350" y="2057400"/>
            <a:ext cx="389850" cy="584775"/>
          </a:xfrm>
          <a:prstGeom prst="rect">
            <a:avLst/>
          </a:prstGeom>
        </p:spPr>
        <p:txBody>
          <a:bodyPr wrap="none">
            <a:spAutoFit/>
          </a:bodyPr>
          <a:lstStyle/>
          <a:p>
            <a:r>
              <a:rPr lang="en-US" sz="3200" kern="0" dirty="0" smtClean="0">
                <a:solidFill>
                  <a:schemeClr val="tx1"/>
                </a:solidFill>
                <a:latin typeface="+mn-lt"/>
                <a:cs typeface="Arial" charset="0"/>
              </a:rPr>
              <a:t>x</a:t>
            </a:r>
            <a:endParaRPr lang="en-US" sz="3200" dirty="0">
              <a:latin typeface="+mn-lt"/>
            </a:endParaRPr>
          </a:p>
        </p:txBody>
      </p:sp>
      <p:sp>
        <p:nvSpPr>
          <p:cNvPr id="17" name="Rectangle 16"/>
          <p:cNvSpPr/>
          <p:nvPr/>
        </p:nvSpPr>
        <p:spPr>
          <a:xfrm>
            <a:off x="3115350" y="3072825"/>
            <a:ext cx="389850" cy="584775"/>
          </a:xfrm>
          <a:prstGeom prst="rect">
            <a:avLst/>
          </a:prstGeom>
        </p:spPr>
        <p:txBody>
          <a:bodyPr wrap="none">
            <a:spAutoFit/>
          </a:bodyPr>
          <a:lstStyle/>
          <a:p>
            <a:r>
              <a:rPr lang="en-US" sz="3200" kern="0" dirty="0" smtClean="0">
                <a:solidFill>
                  <a:schemeClr val="tx1"/>
                </a:solidFill>
                <a:latin typeface="+mn-lt"/>
                <a:cs typeface="Arial" charset="0"/>
              </a:rPr>
              <a:t>y</a:t>
            </a:r>
            <a:endParaRPr lang="en-US"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3238" y="228600"/>
            <a:ext cx="9037637" cy="1282700"/>
          </a:xfrm>
        </p:spPr>
        <p:txBody>
          <a:bodyPr/>
          <a:lstStyle/>
          <a:p>
            <a:r>
              <a:rPr lang="en-US" sz="4400" smtClean="0">
                <a:solidFill>
                  <a:schemeClr val="accent2"/>
                </a:solidFill>
              </a:rPr>
              <a:t>Visualization</a:t>
            </a:r>
          </a:p>
        </p:txBody>
      </p:sp>
      <p:graphicFrame>
        <p:nvGraphicFramePr>
          <p:cNvPr id="17452" name="Group 44"/>
          <p:cNvGraphicFramePr>
            <a:graphicFrameLocks noGrp="1"/>
          </p:cNvGraphicFramePr>
          <p:nvPr>
            <p:ph idx="1"/>
          </p:nvPr>
        </p:nvGraphicFramePr>
        <p:xfrm>
          <a:off x="381000" y="1812925"/>
          <a:ext cx="5105400" cy="2076452"/>
        </p:xfrm>
        <a:graphic>
          <a:graphicData uri="http://schemas.openxmlformats.org/drawingml/2006/table">
            <a:tbl>
              <a:tblPr/>
              <a:tblGrid>
                <a:gridCol w="1276350"/>
                <a:gridCol w="1276350"/>
                <a:gridCol w="1276350"/>
                <a:gridCol w="1276350"/>
              </a:tblGrid>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宋体" pitchFamily="2" charset="-122"/>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R</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U</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0,0</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M</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0,0</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1,1</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6" name="Content Placeholder 2"/>
          <p:cNvSpPr txBox="1">
            <a:spLocks/>
          </p:cNvSpPr>
          <p:nvPr/>
        </p:nvSpPr>
        <p:spPr bwMode="auto">
          <a:xfrm>
            <a:off x="1020763" y="4419600"/>
            <a:ext cx="6904037" cy="2209800"/>
          </a:xfrm>
          <a:prstGeom prst="rect">
            <a:avLst/>
          </a:prstGeom>
          <a:noFill/>
          <a:ln w="9525">
            <a:noFill/>
            <a:round/>
            <a:headEnd/>
            <a:tailEnd/>
          </a:ln>
          <a:effectLst/>
        </p:spPr>
        <p:txBody>
          <a:bodyPr lIns="101880" tIns="50760" rIns="101880" bIns="50760"/>
          <a:lstStyle/>
          <a:p>
            <a:pPr marL="368300" indent="-368300">
              <a:lnSpc>
                <a:spcPct val="124000"/>
              </a:lnSpc>
              <a:spcBef>
                <a:spcPts val="900"/>
              </a:spcBef>
              <a:buClr>
                <a:srgbClr val="000000"/>
              </a:buClr>
              <a:buSzPct val="100000"/>
              <a:buFont typeface="Times New Roman" pitchFamily="18" charset="0"/>
              <a:buNone/>
              <a:defRPr/>
            </a:pPr>
            <a:endParaRPr lang="en-US" sz="3600" kern="0" dirty="0">
              <a:solidFill>
                <a:srgbClr val="000000"/>
              </a:solidFill>
              <a:latin typeface="+mn-lt"/>
              <a:ea typeface="+mn-ea"/>
            </a:endParaRPr>
          </a:p>
        </p:txBody>
      </p:sp>
      <p:sp>
        <p:nvSpPr>
          <p:cNvPr id="8" name="Isosceles Triangle 7"/>
          <p:cNvSpPr/>
          <p:nvPr/>
        </p:nvSpPr>
        <p:spPr bwMode="auto">
          <a:xfrm>
            <a:off x="4876800" y="3048000"/>
            <a:ext cx="4406900" cy="3798888"/>
          </a:xfrm>
          <a:prstGeom prst="triangl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a:lstStyle/>
          <a:p>
            <a:pPr>
              <a:lnSpc>
                <a:spcPct val="118000"/>
              </a:lnSpc>
              <a:buClr>
                <a:srgbClr val="000000"/>
              </a:buClr>
              <a:buSzPct val="100000"/>
              <a:buFont typeface="Times New Roman" pitchFamily="18" charset="0"/>
              <a:buNone/>
              <a:defRPr/>
            </a:pPr>
            <a:endParaRPr lang="en-US" dirty="0"/>
          </a:p>
        </p:txBody>
      </p:sp>
      <p:sp>
        <p:nvSpPr>
          <p:cNvPr id="17436" name="TextBox 8"/>
          <p:cNvSpPr txBox="1">
            <a:spLocks noChangeArrowheads="1"/>
          </p:cNvSpPr>
          <p:nvPr/>
        </p:nvSpPr>
        <p:spPr bwMode="auto">
          <a:xfrm>
            <a:off x="4191000" y="6934200"/>
            <a:ext cx="1541463" cy="52228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(1,0,0) = U</a:t>
            </a:r>
          </a:p>
        </p:txBody>
      </p:sp>
      <p:sp>
        <p:nvSpPr>
          <p:cNvPr id="17437" name="TextBox 9"/>
          <p:cNvSpPr txBox="1">
            <a:spLocks noChangeArrowheads="1"/>
          </p:cNvSpPr>
          <p:nvPr/>
        </p:nvSpPr>
        <p:spPr bwMode="auto">
          <a:xfrm>
            <a:off x="6629400" y="2514600"/>
            <a:ext cx="1592263" cy="52228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(0,1,0) = M</a:t>
            </a:r>
          </a:p>
        </p:txBody>
      </p:sp>
      <p:sp>
        <p:nvSpPr>
          <p:cNvPr id="17438" name="TextBox 10"/>
          <p:cNvSpPr txBox="1">
            <a:spLocks noChangeArrowheads="1"/>
          </p:cNvSpPr>
          <p:nvPr/>
        </p:nvSpPr>
        <p:spPr bwMode="auto">
          <a:xfrm>
            <a:off x="8458200" y="6934200"/>
            <a:ext cx="1541463" cy="52228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(0,0,1) = D</a:t>
            </a:r>
          </a:p>
        </p:txBody>
      </p:sp>
      <p:cxnSp>
        <p:nvCxnSpPr>
          <p:cNvPr id="17439" name="Straight Connector 12"/>
          <p:cNvCxnSpPr>
            <a:cxnSpLocks noChangeShapeType="1"/>
            <a:endCxn id="8" idx="1"/>
          </p:cNvCxnSpPr>
          <p:nvPr/>
        </p:nvCxnSpPr>
        <p:spPr bwMode="auto">
          <a:xfrm rot="10800000">
            <a:off x="5978525" y="4948238"/>
            <a:ext cx="1108075" cy="614362"/>
          </a:xfrm>
          <a:prstGeom prst="line">
            <a:avLst/>
          </a:prstGeom>
          <a:noFill/>
          <a:ln w="9525" algn="ctr">
            <a:solidFill>
              <a:schemeClr val="tx1"/>
            </a:solidFill>
            <a:round/>
            <a:headEnd/>
            <a:tailEnd/>
          </a:ln>
        </p:spPr>
      </p:cxnSp>
      <p:cxnSp>
        <p:nvCxnSpPr>
          <p:cNvPr id="17440" name="Straight Connector 14"/>
          <p:cNvCxnSpPr>
            <a:cxnSpLocks noChangeShapeType="1"/>
            <a:stCxn id="8" idx="5"/>
          </p:cNvCxnSpPr>
          <p:nvPr/>
        </p:nvCxnSpPr>
        <p:spPr bwMode="auto">
          <a:xfrm flipH="1">
            <a:off x="7086600" y="4948238"/>
            <a:ext cx="1095375" cy="614362"/>
          </a:xfrm>
          <a:prstGeom prst="line">
            <a:avLst/>
          </a:prstGeom>
          <a:noFill/>
          <a:ln w="9525" algn="ctr">
            <a:solidFill>
              <a:schemeClr val="tx1"/>
            </a:solidFill>
            <a:round/>
            <a:headEnd/>
            <a:tailEnd/>
          </a:ln>
        </p:spPr>
      </p:cxnSp>
      <p:cxnSp>
        <p:nvCxnSpPr>
          <p:cNvPr id="17441" name="Straight Connector 16"/>
          <p:cNvCxnSpPr>
            <a:cxnSpLocks noChangeShapeType="1"/>
            <a:endCxn id="8" idx="3"/>
          </p:cNvCxnSpPr>
          <p:nvPr/>
        </p:nvCxnSpPr>
        <p:spPr bwMode="auto">
          <a:xfrm rot="5400000">
            <a:off x="6441281" y="6201569"/>
            <a:ext cx="1284288" cy="6350"/>
          </a:xfrm>
          <a:prstGeom prst="line">
            <a:avLst/>
          </a:prstGeom>
          <a:noFill/>
          <a:ln w="9525" algn="ctr">
            <a:solidFill>
              <a:schemeClr val="tx1"/>
            </a:solidFill>
            <a:round/>
            <a:headEnd/>
            <a:tailEnd/>
          </a:ln>
        </p:spPr>
      </p:cxnSp>
      <p:cxnSp>
        <p:nvCxnSpPr>
          <p:cNvPr id="17442" name="Straight Arrow Connector 32"/>
          <p:cNvCxnSpPr>
            <a:cxnSpLocks noChangeShapeType="1"/>
          </p:cNvCxnSpPr>
          <p:nvPr/>
        </p:nvCxnSpPr>
        <p:spPr bwMode="auto">
          <a:xfrm rot="5400000" flipH="1" flipV="1">
            <a:off x="5676901" y="5981700"/>
            <a:ext cx="838200" cy="3175"/>
          </a:xfrm>
          <a:prstGeom prst="straightConnector1">
            <a:avLst/>
          </a:prstGeom>
          <a:noFill/>
          <a:ln w="19050" algn="ctr">
            <a:solidFill>
              <a:schemeClr val="tx1"/>
            </a:solidFill>
            <a:round/>
            <a:headEnd/>
            <a:tailEnd type="arrow" w="med" len="med"/>
          </a:ln>
        </p:spPr>
      </p:cxnSp>
      <p:cxnSp>
        <p:nvCxnSpPr>
          <p:cNvPr id="17443" name="Straight Arrow Connector 34"/>
          <p:cNvCxnSpPr>
            <a:cxnSpLocks noChangeShapeType="1"/>
          </p:cNvCxnSpPr>
          <p:nvPr/>
        </p:nvCxnSpPr>
        <p:spPr bwMode="auto">
          <a:xfrm rot="5400000">
            <a:off x="6553201" y="4267200"/>
            <a:ext cx="1066800" cy="3175"/>
          </a:xfrm>
          <a:prstGeom prst="straightConnector1">
            <a:avLst/>
          </a:prstGeom>
          <a:noFill/>
          <a:ln w="19050" algn="ctr">
            <a:solidFill>
              <a:schemeClr val="tx1"/>
            </a:solidFill>
            <a:round/>
            <a:headEnd/>
            <a:tailEnd type="arrow" w="med" len="med"/>
          </a:ln>
        </p:spPr>
      </p:cxnSp>
      <p:cxnSp>
        <p:nvCxnSpPr>
          <p:cNvPr id="17444" name="Straight Arrow Connector 36"/>
          <p:cNvCxnSpPr>
            <a:cxnSpLocks noChangeShapeType="1"/>
          </p:cNvCxnSpPr>
          <p:nvPr/>
        </p:nvCxnSpPr>
        <p:spPr bwMode="auto">
          <a:xfrm>
            <a:off x="7620000" y="5943600"/>
            <a:ext cx="914400" cy="533400"/>
          </a:xfrm>
          <a:prstGeom prst="straightConnector1">
            <a:avLst/>
          </a:prstGeom>
          <a:noFill/>
          <a:ln w="19050" algn="ctr">
            <a:solidFill>
              <a:schemeClr val="tx1"/>
            </a:solidFill>
            <a:round/>
            <a:headEnd/>
            <a:tailEnd type="arrow" w="med" len="med"/>
          </a:ln>
        </p:spPr>
      </p:cxnSp>
      <p:sp>
        <p:nvSpPr>
          <p:cNvPr id="17445" name="Oval 37"/>
          <p:cNvSpPr>
            <a:spLocks noChangeArrowheads="1"/>
          </p:cNvSpPr>
          <p:nvPr/>
        </p:nvSpPr>
        <p:spPr bwMode="auto">
          <a:xfrm>
            <a:off x="7010400" y="5486400"/>
            <a:ext cx="152400" cy="1524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17446" name="Oval 38"/>
          <p:cNvSpPr>
            <a:spLocks noChangeArrowheads="1"/>
          </p:cNvSpPr>
          <p:nvPr/>
        </p:nvSpPr>
        <p:spPr bwMode="auto">
          <a:xfrm>
            <a:off x="9220200" y="6781800"/>
            <a:ext cx="152400" cy="1524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17447" name="Oval 39"/>
          <p:cNvSpPr>
            <a:spLocks noChangeArrowheads="1"/>
          </p:cNvSpPr>
          <p:nvPr/>
        </p:nvSpPr>
        <p:spPr bwMode="auto">
          <a:xfrm>
            <a:off x="5867400" y="4800600"/>
            <a:ext cx="304800" cy="3048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17448" name="TextBox 40"/>
          <p:cNvSpPr txBox="1">
            <a:spLocks noChangeArrowheads="1"/>
          </p:cNvSpPr>
          <p:nvPr/>
        </p:nvSpPr>
        <p:spPr bwMode="auto">
          <a:xfrm>
            <a:off x="6172200" y="5715000"/>
            <a:ext cx="37147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L</a:t>
            </a:r>
          </a:p>
        </p:txBody>
      </p:sp>
      <p:sp>
        <p:nvSpPr>
          <p:cNvPr id="17449" name="TextBox 41"/>
          <p:cNvSpPr txBox="1">
            <a:spLocks noChangeArrowheads="1"/>
          </p:cNvSpPr>
          <p:nvPr/>
        </p:nvSpPr>
        <p:spPr bwMode="auto">
          <a:xfrm>
            <a:off x="7162800" y="41148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C</a:t>
            </a:r>
          </a:p>
        </p:txBody>
      </p:sp>
      <p:sp>
        <p:nvSpPr>
          <p:cNvPr id="17450" name="TextBox 42"/>
          <p:cNvSpPr txBox="1">
            <a:spLocks noChangeArrowheads="1"/>
          </p:cNvSpPr>
          <p:nvPr/>
        </p:nvSpPr>
        <p:spPr bwMode="auto">
          <a:xfrm>
            <a:off x="7924800" y="55626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152400"/>
            <a:ext cx="10058400" cy="838200"/>
          </a:xfrm>
        </p:spPr>
        <p:txBody>
          <a:bodyPr/>
          <a:lstStyle/>
          <a:p>
            <a:r>
              <a:rPr lang="en-US" sz="4400" dirty="0" smtClean="0">
                <a:solidFill>
                  <a:schemeClr val="accent2"/>
                </a:solidFill>
              </a:rPr>
              <a:t>Generalizing beyond zero-sum games </a:t>
            </a:r>
            <a:r>
              <a:rPr lang="en-US" sz="4000" dirty="0" smtClean="0">
                <a:solidFill>
                  <a:schemeClr val="accent2"/>
                </a:solidFill>
              </a:rPr>
              <a:t/>
            </a:r>
            <a:br>
              <a:rPr lang="en-US" sz="4000" dirty="0" smtClean="0">
                <a:solidFill>
                  <a:schemeClr val="accent2"/>
                </a:solidFill>
              </a:rPr>
            </a:br>
            <a:endParaRPr lang="en-US" sz="1600" dirty="0" smtClean="0">
              <a:solidFill>
                <a:schemeClr val="tx1"/>
              </a:solidFill>
            </a:endParaRPr>
          </a:p>
        </p:txBody>
      </p:sp>
      <p:sp>
        <p:nvSpPr>
          <p:cNvPr id="3" name="Oval 2"/>
          <p:cNvSpPr/>
          <p:nvPr/>
        </p:nvSpPr>
        <p:spPr bwMode="auto">
          <a:xfrm>
            <a:off x="152400" y="5801380"/>
            <a:ext cx="7848600" cy="1143000"/>
          </a:xfrm>
          <a:prstGeom prst="ellipse">
            <a:avLst/>
          </a:prstGeom>
          <a:gradFill>
            <a:gsLst>
              <a:gs pos="0">
                <a:srgbClr val="0000CC"/>
              </a:gs>
              <a:gs pos="50000">
                <a:schemeClr val="accent1">
                  <a:tint val="44500"/>
                  <a:satMod val="160000"/>
                </a:schemeClr>
              </a:gs>
              <a:gs pos="100000">
                <a:schemeClr val="accent1">
                  <a:tint val="23500"/>
                  <a:satMod val="160000"/>
                </a:schemeClr>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宋体" pitchFamily="2" charset="-122"/>
            </a:endParaRPr>
          </a:p>
        </p:txBody>
      </p:sp>
      <p:sp>
        <p:nvSpPr>
          <p:cNvPr id="4" name="Oval 3"/>
          <p:cNvSpPr/>
          <p:nvPr/>
        </p:nvSpPr>
        <p:spPr bwMode="auto">
          <a:xfrm>
            <a:off x="0" y="3743980"/>
            <a:ext cx="7848600" cy="1143000"/>
          </a:xfrm>
          <a:prstGeom prst="ellipse">
            <a:avLst/>
          </a:prstGeom>
          <a:gradFill>
            <a:gsLst>
              <a:gs pos="0">
                <a:srgbClr val="C00000"/>
              </a:gs>
              <a:gs pos="50000">
                <a:schemeClr val="accent1">
                  <a:tint val="44500"/>
                  <a:satMod val="160000"/>
                </a:schemeClr>
              </a:gs>
              <a:gs pos="100000">
                <a:schemeClr val="accent1">
                  <a:tint val="23500"/>
                  <a:satMod val="160000"/>
                </a:schemeClr>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5" name="Oval 4"/>
          <p:cNvSpPr/>
          <p:nvPr/>
        </p:nvSpPr>
        <p:spPr bwMode="auto">
          <a:xfrm>
            <a:off x="533400" y="5953780"/>
            <a:ext cx="3124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6" name="Oval 5"/>
          <p:cNvSpPr/>
          <p:nvPr/>
        </p:nvSpPr>
        <p:spPr bwMode="auto">
          <a:xfrm>
            <a:off x="381000" y="3896380"/>
            <a:ext cx="3124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7" name="TextBox 6"/>
          <p:cNvSpPr txBox="1"/>
          <p:nvPr/>
        </p:nvSpPr>
        <p:spPr>
          <a:xfrm>
            <a:off x="3886200" y="6101715"/>
            <a:ext cx="3124200" cy="461665"/>
          </a:xfrm>
          <a:prstGeom prst="rect">
            <a:avLst/>
          </a:prstGeom>
          <a:noFill/>
        </p:spPr>
        <p:txBody>
          <a:bodyPr wrap="square" rtlCol="0">
            <a:spAutoFit/>
          </a:bodyPr>
          <a:lstStyle/>
          <a:p>
            <a:r>
              <a:rPr lang="en-US" dirty="0" smtClean="0">
                <a:solidFill>
                  <a:schemeClr val="tx1"/>
                </a:solidFill>
              </a:rPr>
              <a:t>general-sum games</a:t>
            </a:r>
          </a:p>
        </p:txBody>
      </p:sp>
      <p:sp>
        <p:nvSpPr>
          <p:cNvPr id="8" name="TextBox 7"/>
          <p:cNvSpPr txBox="1"/>
          <p:nvPr/>
        </p:nvSpPr>
        <p:spPr>
          <a:xfrm>
            <a:off x="762000" y="4044315"/>
            <a:ext cx="2362200" cy="461665"/>
          </a:xfrm>
          <a:prstGeom prst="rect">
            <a:avLst/>
          </a:prstGeom>
          <a:noFill/>
        </p:spPr>
        <p:txBody>
          <a:bodyPr wrap="square" rtlCol="0">
            <a:spAutoFit/>
          </a:bodyPr>
          <a:lstStyle/>
          <a:p>
            <a:r>
              <a:rPr lang="en-US" dirty="0" smtClean="0">
                <a:solidFill>
                  <a:schemeClr val="tx1"/>
                </a:solidFill>
              </a:rPr>
              <a:t>zero-sum games</a:t>
            </a:r>
          </a:p>
        </p:txBody>
      </p:sp>
      <p:sp>
        <p:nvSpPr>
          <p:cNvPr id="9" name="TextBox 8"/>
          <p:cNvSpPr txBox="1"/>
          <p:nvPr/>
        </p:nvSpPr>
        <p:spPr>
          <a:xfrm>
            <a:off x="914400" y="6101715"/>
            <a:ext cx="2362200" cy="461665"/>
          </a:xfrm>
          <a:prstGeom prst="rect">
            <a:avLst/>
          </a:prstGeom>
          <a:noFill/>
        </p:spPr>
        <p:txBody>
          <a:bodyPr wrap="square" rtlCol="0">
            <a:spAutoFit/>
          </a:bodyPr>
          <a:lstStyle/>
          <a:p>
            <a:r>
              <a:rPr lang="en-US" dirty="0" smtClean="0">
                <a:solidFill>
                  <a:schemeClr val="tx1"/>
                </a:solidFill>
              </a:rPr>
              <a:t>zero-sum games</a:t>
            </a:r>
          </a:p>
        </p:txBody>
      </p:sp>
      <p:sp>
        <p:nvSpPr>
          <p:cNvPr id="10" name="TextBox 9"/>
          <p:cNvSpPr txBox="1"/>
          <p:nvPr/>
        </p:nvSpPr>
        <p:spPr>
          <a:xfrm>
            <a:off x="3657600" y="4044315"/>
            <a:ext cx="3124200" cy="461665"/>
          </a:xfrm>
          <a:prstGeom prst="rect">
            <a:avLst/>
          </a:prstGeom>
          <a:noFill/>
        </p:spPr>
        <p:txBody>
          <a:bodyPr wrap="square" rtlCol="0">
            <a:spAutoFit/>
          </a:bodyPr>
          <a:lstStyle/>
          <a:p>
            <a:r>
              <a:rPr lang="en-US" dirty="0" smtClean="0">
                <a:solidFill>
                  <a:schemeClr val="tx1"/>
                </a:solidFill>
              </a:rPr>
              <a:t>general-sum games</a:t>
            </a:r>
          </a:p>
        </p:txBody>
      </p:sp>
      <p:sp>
        <p:nvSpPr>
          <p:cNvPr id="11" name="TextBox 10"/>
          <p:cNvSpPr txBox="1"/>
          <p:nvPr/>
        </p:nvSpPr>
        <p:spPr>
          <a:xfrm>
            <a:off x="2590800" y="5039380"/>
            <a:ext cx="2743200" cy="523220"/>
          </a:xfrm>
          <a:prstGeom prst="rect">
            <a:avLst/>
          </a:prstGeom>
          <a:noFill/>
        </p:spPr>
        <p:txBody>
          <a:bodyPr wrap="square" rtlCol="0">
            <a:spAutoFit/>
          </a:bodyPr>
          <a:lstStyle/>
          <a:p>
            <a:r>
              <a:rPr lang="en-US" sz="2800" dirty="0" smtClean="0">
                <a:solidFill>
                  <a:srgbClr val="C00000"/>
                </a:solidFill>
              </a:rPr>
              <a:t>Nash equilibrium</a:t>
            </a:r>
          </a:p>
        </p:txBody>
      </p:sp>
      <p:sp>
        <p:nvSpPr>
          <p:cNvPr id="12" name="TextBox 11"/>
          <p:cNvSpPr txBox="1"/>
          <p:nvPr/>
        </p:nvSpPr>
        <p:spPr>
          <a:xfrm>
            <a:off x="1981200" y="7172980"/>
            <a:ext cx="4267200" cy="523220"/>
          </a:xfrm>
          <a:prstGeom prst="rect">
            <a:avLst/>
          </a:prstGeom>
          <a:noFill/>
        </p:spPr>
        <p:txBody>
          <a:bodyPr wrap="square" rtlCol="0">
            <a:spAutoFit/>
          </a:bodyPr>
          <a:lstStyle/>
          <a:p>
            <a:r>
              <a:rPr lang="en-US" sz="2800" dirty="0" smtClean="0">
                <a:solidFill>
                  <a:srgbClr val="0000CC"/>
                </a:solidFill>
              </a:rPr>
              <a:t>Stackelberg mixed strategies</a:t>
            </a:r>
          </a:p>
        </p:txBody>
      </p:sp>
      <p:sp>
        <p:nvSpPr>
          <p:cNvPr id="13" name="Oval 12"/>
          <p:cNvSpPr/>
          <p:nvPr/>
        </p:nvSpPr>
        <p:spPr bwMode="auto">
          <a:xfrm>
            <a:off x="304800" y="2067580"/>
            <a:ext cx="3124200" cy="762000"/>
          </a:xfrm>
          <a:prstGeom prst="ellipse">
            <a:avLst/>
          </a:prstGeom>
          <a:gradFill>
            <a:gsLst>
              <a:gs pos="0">
                <a:schemeClr val="tx1">
                  <a:alpha val="0"/>
                </a:schemeClr>
              </a:gs>
              <a:gs pos="50000">
                <a:schemeClr val="accent1">
                  <a:tint val="44500"/>
                  <a:satMod val="160000"/>
                </a:schemeClr>
              </a:gs>
              <a:gs pos="100000">
                <a:schemeClr val="accent1">
                  <a:tint val="23500"/>
                  <a:satMod val="160000"/>
                </a:schemeClr>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14" name="TextBox 13"/>
          <p:cNvSpPr txBox="1"/>
          <p:nvPr/>
        </p:nvSpPr>
        <p:spPr>
          <a:xfrm>
            <a:off x="685800" y="2215515"/>
            <a:ext cx="2362200" cy="461665"/>
          </a:xfrm>
          <a:prstGeom prst="rect">
            <a:avLst/>
          </a:prstGeom>
          <a:noFill/>
        </p:spPr>
        <p:txBody>
          <a:bodyPr wrap="square" rtlCol="0">
            <a:spAutoFit/>
          </a:bodyPr>
          <a:lstStyle/>
          <a:p>
            <a:r>
              <a:rPr lang="en-US" dirty="0" smtClean="0">
                <a:solidFill>
                  <a:schemeClr val="tx1"/>
                </a:solidFill>
              </a:rPr>
              <a:t>zero-sum games</a:t>
            </a:r>
          </a:p>
        </p:txBody>
      </p:sp>
      <p:sp>
        <p:nvSpPr>
          <p:cNvPr id="15" name="TextBox 14"/>
          <p:cNvSpPr txBox="1"/>
          <p:nvPr/>
        </p:nvSpPr>
        <p:spPr>
          <a:xfrm>
            <a:off x="304800" y="2829580"/>
            <a:ext cx="3124200" cy="523220"/>
          </a:xfrm>
          <a:prstGeom prst="rect">
            <a:avLst/>
          </a:prstGeom>
          <a:noFill/>
        </p:spPr>
        <p:txBody>
          <a:bodyPr wrap="square" rtlCol="0">
            <a:spAutoFit/>
          </a:bodyPr>
          <a:lstStyle/>
          <a:p>
            <a:r>
              <a:rPr lang="en-US" sz="2800" dirty="0" err="1" smtClean="0">
                <a:solidFill>
                  <a:srgbClr val="7030A0"/>
                </a:solidFill>
              </a:rPr>
              <a:t>minimax</a:t>
            </a:r>
            <a:r>
              <a:rPr lang="en-US" sz="2800" dirty="0" smtClean="0">
                <a:solidFill>
                  <a:srgbClr val="7030A0"/>
                </a:solidFill>
              </a:rPr>
              <a:t> strategies</a:t>
            </a:r>
          </a:p>
        </p:txBody>
      </p:sp>
      <p:sp>
        <p:nvSpPr>
          <p:cNvPr id="16" name="Rectangle 3"/>
          <p:cNvSpPr>
            <a:spLocks noChangeArrowheads="1"/>
          </p:cNvSpPr>
          <p:nvPr/>
        </p:nvSpPr>
        <p:spPr bwMode="auto">
          <a:xfrm>
            <a:off x="228600" y="1065421"/>
            <a:ext cx="9829800" cy="762000"/>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pPr>
            <a:r>
              <a:rPr lang="en-US" sz="2800" dirty="0" smtClean="0">
                <a:solidFill>
                  <a:srgbClr val="000000"/>
                </a:solidFill>
                <a:latin typeface="Arial" charset="0"/>
              </a:rPr>
              <a:t>	</a:t>
            </a:r>
            <a:r>
              <a:rPr lang="en-US" sz="2800" dirty="0" smtClean="0">
                <a:solidFill>
                  <a:srgbClr val="C00000"/>
                </a:solidFill>
                <a:latin typeface="Arial" charset="0"/>
              </a:rPr>
              <a:t> </a:t>
            </a:r>
            <a:r>
              <a:rPr lang="en-US" sz="2800" dirty="0" err="1" smtClean="0">
                <a:solidFill>
                  <a:srgbClr val="7030A0"/>
                </a:solidFill>
                <a:latin typeface="Arial" charset="0"/>
              </a:rPr>
              <a:t>Minimax</a:t>
            </a:r>
            <a:r>
              <a:rPr lang="en-US" sz="2800" dirty="0" smtClean="0">
                <a:solidFill>
                  <a:schemeClr val="tx1"/>
                </a:solidFill>
                <a:latin typeface="Arial" charset="0"/>
              </a:rPr>
              <a:t>,</a:t>
            </a:r>
            <a:r>
              <a:rPr lang="en-US" sz="2800" dirty="0" smtClean="0">
                <a:solidFill>
                  <a:srgbClr val="C00000"/>
                </a:solidFill>
                <a:latin typeface="Arial" charset="0"/>
              </a:rPr>
              <a:t> Nash</a:t>
            </a:r>
            <a:r>
              <a:rPr lang="en-US" sz="2800" dirty="0" smtClean="0">
                <a:solidFill>
                  <a:schemeClr val="tx1"/>
                </a:solidFill>
                <a:latin typeface="Arial" charset="0"/>
              </a:rPr>
              <a:t>,</a:t>
            </a:r>
            <a:r>
              <a:rPr lang="en-US" sz="2800" dirty="0" smtClean="0">
                <a:solidFill>
                  <a:schemeClr val="accent2"/>
                </a:solidFill>
                <a:latin typeface="Arial" charset="0"/>
              </a:rPr>
              <a:t> </a:t>
            </a:r>
            <a:r>
              <a:rPr lang="en-US" sz="2800" dirty="0" smtClean="0">
                <a:solidFill>
                  <a:srgbClr val="0000CC"/>
                </a:solidFill>
                <a:latin typeface="Arial" charset="0"/>
              </a:rPr>
              <a:t>Stackelberg </a:t>
            </a:r>
            <a:r>
              <a:rPr lang="en-US" sz="2800" dirty="0" smtClean="0">
                <a:solidFill>
                  <a:schemeClr val="tx1"/>
                </a:solidFill>
                <a:latin typeface="Arial" charset="0"/>
              </a:rPr>
              <a:t>all agree in </a:t>
            </a:r>
            <a:r>
              <a:rPr lang="en-US" sz="2800" dirty="0">
                <a:solidFill>
                  <a:schemeClr val="tx1"/>
                </a:solidFill>
                <a:latin typeface="Arial" charset="0"/>
              </a:rPr>
              <a:t>zero-sum </a:t>
            </a:r>
            <a:r>
              <a:rPr lang="en-US" sz="2800" dirty="0" smtClean="0">
                <a:solidFill>
                  <a:schemeClr val="tx1"/>
                </a:solidFill>
                <a:latin typeface="Arial" charset="0"/>
              </a:rPr>
              <a:t>games</a:t>
            </a:r>
            <a:endParaRPr lang="en-US" sz="2800" dirty="0">
              <a:solidFill>
                <a:schemeClr val="tx1"/>
              </a:solidFill>
              <a:latin typeface="Arial" charset="0"/>
            </a:endParaRPr>
          </a:p>
        </p:txBody>
      </p:sp>
      <p:pic>
        <p:nvPicPr>
          <p:cNvPr id="17" name="Picture 5" descr="nash"/>
          <p:cNvPicPr>
            <a:picLocks noChangeAspect="1" noChangeArrowheads="1"/>
          </p:cNvPicPr>
          <p:nvPr/>
        </p:nvPicPr>
        <p:blipFill>
          <a:blip r:embed="rId2" cstate="print"/>
          <a:srcRect/>
          <a:stretch>
            <a:fillRect/>
          </a:stretch>
        </p:blipFill>
        <p:spPr bwMode="auto">
          <a:xfrm>
            <a:off x="6019800" y="1675021"/>
            <a:ext cx="816737" cy="991979"/>
          </a:xfrm>
          <a:prstGeom prst="rect">
            <a:avLst/>
          </a:prstGeom>
          <a:noFill/>
        </p:spPr>
      </p:pic>
      <p:pic>
        <p:nvPicPr>
          <p:cNvPr id="18" name="Picture 17" descr="Heinrich_von_stackelberg.gif"/>
          <p:cNvPicPr>
            <a:picLocks noChangeAspect="1"/>
          </p:cNvPicPr>
          <p:nvPr/>
        </p:nvPicPr>
        <p:blipFill>
          <a:blip r:embed="rId3" cstate="print"/>
          <a:stretch>
            <a:fillRect/>
          </a:stretch>
        </p:blipFill>
        <p:spPr>
          <a:xfrm>
            <a:off x="8435443" y="1676400"/>
            <a:ext cx="708557" cy="1143000"/>
          </a:xfrm>
          <a:prstGeom prst="rect">
            <a:avLst/>
          </a:prstGeom>
        </p:spPr>
      </p:pic>
      <p:pic>
        <p:nvPicPr>
          <p:cNvPr id="19" name="Picture 3" descr="C:\Users\vince\AppData\Local\Microsoft\Windows\Temporary Internet Files\Content.IE5\47DAVALE\MP900430803[1].jpg"/>
          <p:cNvPicPr>
            <a:picLocks noChangeAspect="1" noChangeArrowheads="1"/>
          </p:cNvPicPr>
          <p:nvPr/>
        </p:nvPicPr>
        <p:blipFill>
          <a:blip r:embed="rId4" cstate="print"/>
          <a:srcRect/>
          <a:stretch>
            <a:fillRect/>
          </a:stretch>
        </p:blipFill>
        <p:spPr bwMode="auto">
          <a:xfrm>
            <a:off x="7239000" y="2586633"/>
            <a:ext cx="574608" cy="385167"/>
          </a:xfrm>
          <a:prstGeom prst="rect">
            <a:avLst/>
          </a:prstGeom>
          <a:noFill/>
        </p:spPr>
      </p:pic>
      <p:graphicFrame>
        <p:nvGraphicFramePr>
          <p:cNvPr id="20" name="Group 3"/>
          <p:cNvGraphicFramePr>
            <a:graphicFrameLocks noGrp="1"/>
          </p:cNvGraphicFramePr>
          <p:nvPr>
            <p:ph sz="half" idx="4294967295"/>
          </p:nvPr>
        </p:nvGraphicFramePr>
        <p:xfrm>
          <a:off x="6896100" y="1676400"/>
          <a:ext cx="1409700" cy="838200"/>
        </p:xfrm>
        <a:graphic>
          <a:graphicData uri="http://schemas.openxmlformats.org/drawingml/2006/table">
            <a:tbl>
              <a:tblPr/>
              <a:tblGrid>
                <a:gridCol w="638261"/>
                <a:gridCol w="771439"/>
              </a:tblGrid>
              <a:tr h="4191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16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16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16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16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66800" y="354013"/>
            <a:ext cx="8229600" cy="941387"/>
          </a:xfrm>
        </p:spPr>
        <p:txBody>
          <a:bodyPr/>
          <a:lstStyle/>
          <a:p>
            <a:r>
              <a:rPr lang="en-US" sz="4100" dirty="0" smtClean="0">
                <a:solidFill>
                  <a:schemeClr val="accent2"/>
                </a:solidFill>
              </a:rPr>
              <a:t>Other nice properties of commitment to mixed strategies</a:t>
            </a:r>
            <a:endParaRPr lang="en-US" sz="2100" dirty="0" smtClean="0">
              <a:solidFill>
                <a:schemeClr val="accent2"/>
              </a:solidFill>
            </a:endParaRPr>
          </a:p>
        </p:txBody>
      </p:sp>
      <p:sp>
        <p:nvSpPr>
          <p:cNvPr id="4" name="Rectangle 3"/>
          <p:cNvSpPr>
            <a:spLocks noChangeArrowheads="1"/>
          </p:cNvSpPr>
          <p:nvPr/>
        </p:nvSpPr>
        <p:spPr bwMode="auto">
          <a:xfrm>
            <a:off x="76201" y="2095499"/>
            <a:ext cx="5943600" cy="876300"/>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sz="2800" dirty="0" smtClean="0">
                <a:solidFill>
                  <a:schemeClr val="tx1"/>
                </a:solidFill>
                <a:latin typeface="Arial" charset="0"/>
              </a:rPr>
              <a:t>No</a:t>
            </a:r>
            <a:r>
              <a:rPr lang="en-US" sz="2800" dirty="0" smtClean="0">
                <a:solidFill>
                  <a:schemeClr val="accent2"/>
                </a:solidFill>
                <a:latin typeface="Arial" charset="0"/>
              </a:rPr>
              <a:t> </a:t>
            </a:r>
            <a:r>
              <a:rPr lang="en-US" sz="2800" dirty="0">
                <a:solidFill>
                  <a:schemeClr val="accent2"/>
                </a:solidFill>
                <a:latin typeface="Arial" charset="0"/>
              </a:rPr>
              <a:t>equilibrium selection </a:t>
            </a:r>
            <a:r>
              <a:rPr lang="en-US" sz="2800" dirty="0" smtClean="0">
                <a:solidFill>
                  <a:schemeClr val="tx1"/>
                </a:solidFill>
                <a:latin typeface="Arial" charset="0"/>
              </a:rPr>
              <a:t>problem</a:t>
            </a:r>
            <a:endParaRPr lang="en-US" sz="2800" dirty="0">
              <a:solidFill>
                <a:schemeClr val="tx1"/>
              </a:solidFill>
              <a:latin typeface="Arial" charset="0"/>
            </a:endParaRPr>
          </a:p>
        </p:txBody>
      </p:sp>
      <p:sp>
        <p:nvSpPr>
          <p:cNvPr id="13" name="Rectangle 3"/>
          <p:cNvSpPr>
            <a:spLocks noChangeArrowheads="1"/>
          </p:cNvSpPr>
          <p:nvPr/>
        </p:nvSpPr>
        <p:spPr bwMode="auto">
          <a:xfrm>
            <a:off x="76201" y="3352800"/>
            <a:ext cx="6705600" cy="762000"/>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sz="2800" dirty="0" smtClean="0">
                <a:solidFill>
                  <a:srgbClr val="000000"/>
                </a:solidFill>
                <a:latin typeface="Arial" charset="0"/>
              </a:rPr>
              <a:t>Leader’s payoff </a:t>
            </a:r>
            <a:r>
              <a:rPr lang="en-US" sz="2800" dirty="0" smtClean="0">
                <a:solidFill>
                  <a:schemeClr val="accent2"/>
                </a:solidFill>
                <a:latin typeface="Arial" charset="0"/>
              </a:rPr>
              <a:t>at least as good as </a:t>
            </a:r>
            <a:r>
              <a:rPr lang="en-US" sz="2800" dirty="0" smtClean="0">
                <a:solidFill>
                  <a:srgbClr val="000000"/>
                </a:solidFill>
                <a:latin typeface="Arial" charset="0"/>
              </a:rPr>
              <a:t>any Nash eq. or even correlated eq. (</a:t>
            </a:r>
            <a:r>
              <a:rPr lang="en-US" dirty="0" smtClean="0">
                <a:solidFill>
                  <a:schemeClr val="accent2"/>
                </a:solidFill>
                <a:latin typeface="Arial" charset="0"/>
              </a:rPr>
              <a:t>von Stengel &amp; </a:t>
            </a:r>
            <a:r>
              <a:rPr lang="en-US" dirty="0" err="1" smtClean="0">
                <a:solidFill>
                  <a:schemeClr val="accent2"/>
                </a:solidFill>
                <a:latin typeface="Arial" charset="0"/>
              </a:rPr>
              <a:t>Zamir</a:t>
            </a:r>
            <a:r>
              <a:rPr lang="en-US" dirty="0" smtClean="0">
                <a:solidFill>
                  <a:schemeClr val="accent2"/>
                </a:solidFill>
                <a:latin typeface="Arial" charset="0"/>
              </a:rPr>
              <a:t> [GEB ‘10]; </a:t>
            </a:r>
            <a:r>
              <a:rPr lang="en-US" dirty="0" smtClean="0">
                <a:solidFill>
                  <a:schemeClr val="tx1"/>
                </a:solidFill>
                <a:latin typeface="Arial" charset="0"/>
              </a:rPr>
              <a:t>see also </a:t>
            </a:r>
            <a:r>
              <a:rPr lang="en-US" dirty="0" smtClean="0">
                <a:solidFill>
                  <a:schemeClr val="accent2"/>
                </a:solidFill>
                <a:latin typeface="Arial" charset="0"/>
              </a:rPr>
              <a:t>C. &amp; Korzhyk [AAAI ‘11], </a:t>
            </a:r>
            <a:r>
              <a:rPr lang="en-US" dirty="0" err="1" smtClean="0">
                <a:solidFill>
                  <a:schemeClr val="accent2"/>
                </a:solidFill>
                <a:latin typeface="Arial" charset="0"/>
              </a:rPr>
              <a:t>Letchford</a:t>
            </a:r>
            <a:r>
              <a:rPr lang="en-US" dirty="0" smtClean="0">
                <a:solidFill>
                  <a:schemeClr val="accent2"/>
                </a:solidFill>
                <a:latin typeface="Arial" charset="0"/>
              </a:rPr>
              <a:t>, Korzhyk, C. [JAAMAS’14]</a:t>
            </a:r>
            <a:r>
              <a:rPr lang="en-US" sz="2800" dirty="0" smtClean="0">
                <a:solidFill>
                  <a:srgbClr val="000000"/>
                </a:solidFill>
                <a:latin typeface="Arial" charset="0"/>
              </a:rPr>
              <a:t>)</a:t>
            </a:r>
            <a:endParaRPr lang="en-US" sz="2800" dirty="0">
              <a:solidFill>
                <a:schemeClr val="tx1"/>
              </a:solidFill>
              <a:latin typeface="Arial" charset="0"/>
            </a:endParaRPr>
          </a:p>
        </p:txBody>
      </p:sp>
      <p:pic>
        <p:nvPicPr>
          <p:cNvPr id="14" name="Picture 13" descr="Heinrich_von_stackelberg.gif"/>
          <p:cNvPicPr>
            <a:picLocks noChangeAspect="1"/>
          </p:cNvPicPr>
          <p:nvPr/>
        </p:nvPicPr>
        <p:blipFill>
          <a:blip r:embed="rId2" cstate="print"/>
          <a:stretch>
            <a:fillRect/>
          </a:stretch>
        </p:blipFill>
        <p:spPr>
          <a:xfrm>
            <a:off x="6858001" y="3962400"/>
            <a:ext cx="708557" cy="1143000"/>
          </a:xfrm>
          <a:prstGeom prst="rect">
            <a:avLst/>
          </a:prstGeom>
        </p:spPr>
      </p:pic>
      <p:sp>
        <p:nvSpPr>
          <p:cNvPr id="15" name="TextBox 14"/>
          <p:cNvSpPr txBox="1"/>
          <p:nvPr/>
        </p:nvSpPr>
        <p:spPr>
          <a:xfrm>
            <a:off x="8001001" y="4114800"/>
            <a:ext cx="381000" cy="769441"/>
          </a:xfrm>
          <a:prstGeom prst="rect">
            <a:avLst/>
          </a:prstGeom>
          <a:noFill/>
        </p:spPr>
        <p:txBody>
          <a:bodyPr wrap="square" rtlCol="0">
            <a:spAutoFit/>
          </a:bodyPr>
          <a:lstStyle/>
          <a:p>
            <a:r>
              <a:rPr lang="en-US" sz="4400" b="1" dirty="0" smtClean="0">
                <a:solidFill>
                  <a:schemeClr val="tx1"/>
                </a:solidFill>
              </a:rPr>
              <a:t>≥</a:t>
            </a:r>
            <a:endParaRPr lang="en-US" sz="4400" b="1" dirty="0">
              <a:solidFill>
                <a:schemeClr val="tx1"/>
              </a:solidFill>
            </a:endParaRPr>
          </a:p>
        </p:txBody>
      </p:sp>
      <p:pic>
        <p:nvPicPr>
          <p:cNvPr id="16" name="Picture 5" descr="nash"/>
          <p:cNvPicPr>
            <a:picLocks noChangeAspect="1" noChangeArrowheads="1"/>
          </p:cNvPicPr>
          <p:nvPr/>
        </p:nvPicPr>
        <p:blipFill>
          <a:blip r:embed="rId3" cstate="print"/>
          <a:srcRect/>
          <a:stretch>
            <a:fillRect/>
          </a:stretch>
        </p:blipFill>
        <p:spPr bwMode="auto">
          <a:xfrm>
            <a:off x="8839201" y="4037221"/>
            <a:ext cx="816737" cy="991979"/>
          </a:xfrm>
          <a:prstGeom prst="rect">
            <a:avLst/>
          </a:prstGeom>
          <a:noFill/>
        </p:spPr>
      </p:pic>
      <p:pic>
        <p:nvPicPr>
          <p:cNvPr id="20" name="Picture 19" descr="Heinrich_von_stackelberg.gif"/>
          <p:cNvPicPr>
            <a:picLocks noChangeAspect="1"/>
          </p:cNvPicPr>
          <p:nvPr/>
        </p:nvPicPr>
        <p:blipFill>
          <a:blip r:embed="rId2" cstate="print"/>
          <a:stretch>
            <a:fillRect/>
          </a:stretch>
        </p:blipFill>
        <p:spPr>
          <a:xfrm>
            <a:off x="7071429" y="2362199"/>
            <a:ext cx="377897" cy="609600"/>
          </a:xfrm>
          <a:prstGeom prst="rect">
            <a:avLst/>
          </a:prstGeom>
        </p:spPr>
      </p:pic>
      <p:graphicFrame>
        <p:nvGraphicFramePr>
          <p:cNvPr id="18" name="Group 32"/>
          <p:cNvGraphicFramePr>
            <a:graphicFrameLocks/>
          </p:cNvGraphicFramePr>
          <p:nvPr/>
        </p:nvGraphicFramePr>
        <p:xfrm>
          <a:off x="7543801" y="1905000"/>
          <a:ext cx="2133599" cy="1035234"/>
        </p:xfrm>
        <a:graphic>
          <a:graphicData uri="http://schemas.openxmlformats.org/drawingml/2006/table">
            <a:tbl>
              <a:tblPr/>
              <a:tblGrid>
                <a:gridCol w="1066799"/>
                <a:gridCol w="1066800"/>
              </a:tblGrid>
              <a:tr h="4953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2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2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2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200" b="0" i="0" u="none" strike="noStrike" cap="none" normalizeH="0" baseline="0" dirty="0" smtClean="0">
                          <a:ln>
                            <a:noFill/>
                          </a:ln>
                          <a:solidFill>
                            <a:srgbClr val="000000"/>
                          </a:solidFill>
                          <a:effectLst/>
                          <a:latin typeface="Arial" charset="0"/>
                          <a:ea typeface="宋体" pitchFamily="2" charset="-122"/>
                        </a:rPr>
                        <a:t>-5, -5</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152400" y="7086600"/>
            <a:ext cx="6857999" cy="923330"/>
          </a:xfrm>
          <a:prstGeom prst="rect">
            <a:avLst/>
          </a:prstGeom>
          <a:noFill/>
        </p:spPr>
        <p:txBody>
          <a:bodyPr wrap="square" rtlCol="0">
            <a:spAutoFit/>
          </a:bodyPr>
          <a:lstStyle/>
          <a:p>
            <a:r>
              <a:rPr lang="en-US" sz="1800" dirty="0" smtClean="0">
                <a:solidFill>
                  <a:srgbClr val="0000CC"/>
                </a:solidFill>
              </a:rPr>
              <a:t>More discussion: V. Conitzer. Should Stackelberg Mixed Strategies Be Considered a Separate Solution Concept? [LOFT 2014] </a:t>
            </a:r>
          </a:p>
          <a:p>
            <a:endParaRPr lang="en-US" sz="1800" dirty="0" smtClean="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1" y="211620"/>
            <a:ext cx="9143999" cy="1295400"/>
          </a:xfrm>
        </p:spPr>
        <p:txBody>
          <a:bodyPr/>
          <a:lstStyle/>
          <a:p>
            <a:r>
              <a:rPr lang="en-US" sz="4800" dirty="0" smtClean="0">
                <a:solidFill>
                  <a:schemeClr val="tx1"/>
                </a:solidFill>
              </a:rPr>
              <a:t>Committing to a correlated strategy </a:t>
            </a:r>
            <a:r>
              <a:rPr lang="en-US" sz="2400" dirty="0" smtClean="0">
                <a:solidFill>
                  <a:srgbClr val="0000CC"/>
                </a:solidFill>
              </a:rPr>
              <a:t>[C. &amp; Korzhyk AAAI’11]</a:t>
            </a:r>
            <a:endParaRPr lang="en-US" sz="4500" dirty="0" smtClean="0">
              <a:solidFill>
                <a:schemeClr val="accent2"/>
              </a:solidFill>
            </a:endParaRPr>
          </a:p>
        </p:txBody>
      </p:sp>
      <p:graphicFrame>
        <p:nvGraphicFramePr>
          <p:cNvPr id="9" name="Group 4"/>
          <p:cNvGraphicFramePr>
            <a:graphicFrameLocks noGrp="1"/>
          </p:cNvGraphicFramePr>
          <p:nvPr/>
        </p:nvGraphicFramePr>
        <p:xfrm>
          <a:off x="3276600" y="2116620"/>
          <a:ext cx="3099593" cy="2108625"/>
        </p:xfrm>
        <a:graphic>
          <a:graphicData uri="http://schemas.openxmlformats.org/drawingml/2006/table">
            <a:tbl>
              <a:tblPr/>
              <a:tblGrid>
                <a:gridCol w="1487805"/>
                <a:gridCol w="1611788"/>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3, 0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2, 1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 Box 28"/>
          <p:cNvSpPr txBox="1">
            <a:spLocks noChangeArrowheads="1"/>
          </p:cNvSpPr>
          <p:nvPr/>
        </p:nvSpPr>
        <p:spPr bwMode="auto">
          <a:xfrm>
            <a:off x="5283040" y="2757124"/>
            <a:ext cx="475058" cy="533764"/>
          </a:xfrm>
          <a:prstGeom prst="rect">
            <a:avLst/>
          </a:prstGeom>
          <a:noFill/>
          <a:ln w="22225" algn="ctr">
            <a:noFill/>
            <a:miter lim="800000"/>
            <a:headEnd/>
            <a:tailEnd type="none" w="lg" len="lg"/>
          </a:ln>
        </p:spPr>
        <p:txBody>
          <a:bodyPr wrap="none" lIns="101882" tIns="50941" rIns="101882" bIns="50941">
            <a:spAutoFit/>
          </a:bodyPr>
          <a:lstStyle/>
          <a:p>
            <a:r>
              <a:rPr lang="en-US" sz="2800" dirty="0" smtClean="0">
                <a:solidFill>
                  <a:schemeClr val="tx1"/>
                </a:solidFill>
              </a:rPr>
              <a:t>.2</a:t>
            </a:r>
            <a:endParaRPr lang="en-US" sz="2800" dirty="0">
              <a:solidFill>
                <a:schemeClr val="tx1"/>
              </a:solidFill>
            </a:endParaRPr>
          </a:p>
        </p:txBody>
      </p:sp>
      <p:sp>
        <p:nvSpPr>
          <p:cNvPr id="12" name="Text Box 30"/>
          <p:cNvSpPr txBox="1">
            <a:spLocks noChangeArrowheads="1"/>
          </p:cNvSpPr>
          <p:nvPr/>
        </p:nvSpPr>
        <p:spPr bwMode="auto">
          <a:xfrm>
            <a:off x="3868342" y="3809636"/>
            <a:ext cx="475058" cy="533764"/>
          </a:xfrm>
          <a:prstGeom prst="rect">
            <a:avLst/>
          </a:prstGeom>
          <a:noFill/>
          <a:ln w="22225" algn="ctr">
            <a:noFill/>
            <a:miter lim="800000"/>
            <a:headEnd/>
            <a:tailEnd type="none" w="lg" len="lg"/>
          </a:ln>
        </p:spPr>
        <p:txBody>
          <a:bodyPr wrap="none" lIns="101882" tIns="50941" rIns="101882" bIns="50941">
            <a:spAutoFit/>
          </a:bodyPr>
          <a:lstStyle/>
          <a:p>
            <a:r>
              <a:rPr lang="en-US" sz="2800" dirty="0" smtClean="0">
                <a:solidFill>
                  <a:schemeClr val="tx1"/>
                </a:solidFill>
              </a:rPr>
              <a:t>.1</a:t>
            </a:r>
            <a:endParaRPr lang="en-US" sz="2800" dirty="0">
              <a:solidFill>
                <a:schemeClr val="tx1"/>
              </a:solidFill>
            </a:endParaRPr>
          </a:p>
        </p:txBody>
      </p:sp>
      <p:sp>
        <p:nvSpPr>
          <p:cNvPr id="16" name="Text Box 34"/>
          <p:cNvSpPr txBox="1">
            <a:spLocks noChangeArrowheads="1"/>
          </p:cNvSpPr>
          <p:nvPr/>
        </p:nvSpPr>
        <p:spPr bwMode="auto">
          <a:xfrm>
            <a:off x="3858100" y="2757124"/>
            <a:ext cx="475058" cy="533764"/>
          </a:xfrm>
          <a:prstGeom prst="rect">
            <a:avLst/>
          </a:prstGeom>
          <a:noFill/>
          <a:ln w="22225" algn="ctr">
            <a:noFill/>
            <a:miter lim="800000"/>
            <a:headEnd/>
            <a:tailEnd type="none" w="lg" len="lg"/>
          </a:ln>
        </p:spPr>
        <p:txBody>
          <a:bodyPr wrap="none" lIns="101882" tIns="50941" rIns="101882" bIns="50941">
            <a:spAutoFit/>
          </a:bodyPr>
          <a:lstStyle/>
          <a:p>
            <a:r>
              <a:rPr lang="en-US" sz="2800" dirty="0" smtClean="0">
                <a:solidFill>
                  <a:schemeClr val="tx1"/>
                </a:solidFill>
              </a:rPr>
              <a:t>.4</a:t>
            </a:r>
            <a:endParaRPr lang="en-US" sz="2800" dirty="0">
              <a:solidFill>
                <a:schemeClr val="tx1"/>
              </a:solidFill>
            </a:endParaRPr>
          </a:p>
        </p:txBody>
      </p:sp>
      <p:sp>
        <p:nvSpPr>
          <p:cNvPr id="17" name="Text Box 35"/>
          <p:cNvSpPr txBox="1">
            <a:spLocks noChangeArrowheads="1"/>
          </p:cNvSpPr>
          <p:nvPr/>
        </p:nvSpPr>
        <p:spPr bwMode="auto">
          <a:xfrm>
            <a:off x="5316142" y="3809636"/>
            <a:ext cx="475058" cy="533764"/>
          </a:xfrm>
          <a:prstGeom prst="rect">
            <a:avLst/>
          </a:prstGeom>
          <a:noFill/>
          <a:ln w="22225" algn="ctr">
            <a:noFill/>
            <a:miter lim="800000"/>
            <a:headEnd/>
            <a:tailEnd type="none" w="lg" len="lg"/>
          </a:ln>
        </p:spPr>
        <p:txBody>
          <a:bodyPr wrap="none" lIns="101882" tIns="50941" rIns="101882" bIns="50941">
            <a:spAutoFit/>
          </a:bodyPr>
          <a:lstStyle/>
          <a:p>
            <a:r>
              <a:rPr lang="en-US" sz="2800" dirty="0" smtClean="0">
                <a:solidFill>
                  <a:schemeClr val="tx1"/>
                </a:solidFill>
              </a:rPr>
              <a:t>.3</a:t>
            </a:r>
            <a:endParaRPr lang="en-US" sz="2800" dirty="0">
              <a:solidFill>
                <a:schemeClr val="tx1"/>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152400"/>
            <a:ext cx="6736080" cy="1295400"/>
          </a:xfrm>
        </p:spPr>
        <p:txBody>
          <a:bodyPr rtlCol="0">
            <a:normAutofit fontScale="90000"/>
          </a:bodyPr>
          <a:lstStyle/>
          <a:p>
            <a:pPr fontAlgn="auto">
              <a:spcAft>
                <a:spcPts val="0"/>
              </a:spcAft>
              <a:defRPr/>
            </a:pPr>
            <a:r>
              <a:rPr lang="en-US" dirty="0" smtClean="0">
                <a:solidFill>
                  <a:srgbClr val="0000CC"/>
                </a:solidFill>
              </a:rPr>
              <a:t>LP for optimal correlated strategy to commit to</a:t>
            </a:r>
            <a:endParaRPr lang="en-US" sz="2700" dirty="0">
              <a:solidFill>
                <a:srgbClr val="0000CC"/>
              </a:solidFill>
            </a:endParaRPr>
          </a:p>
        </p:txBody>
      </p:sp>
      <p:sp>
        <p:nvSpPr>
          <p:cNvPr id="9219" name="Content Placeholder 2"/>
          <p:cNvSpPr>
            <a:spLocks noGrp="1"/>
          </p:cNvSpPr>
          <p:nvPr>
            <p:ph idx="1"/>
          </p:nvPr>
        </p:nvSpPr>
        <p:spPr>
          <a:xfrm>
            <a:off x="-76200" y="1901295"/>
            <a:ext cx="8991600" cy="5261505"/>
          </a:xfrm>
        </p:spPr>
        <p:txBody>
          <a:bodyPr/>
          <a:lstStyle/>
          <a:p>
            <a:pPr eaLnBrk="1" hangingPunct="1">
              <a:buNone/>
            </a:pPr>
            <a:r>
              <a:rPr lang="en-US" sz="3100" dirty="0" smtClean="0"/>
              <a:t>	maximize </a:t>
            </a:r>
            <a:r>
              <a:rPr lang="el-GR" sz="3100" dirty="0" smtClean="0"/>
              <a:t>Σ</a:t>
            </a:r>
            <a:r>
              <a:rPr lang="en-US" sz="3100" i="1" baseline="-25000" dirty="0" err="1" smtClean="0"/>
              <a:t>r,c</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p>
          <a:p>
            <a:pPr eaLnBrk="1" hangingPunct="1">
              <a:buNone/>
            </a:pPr>
            <a:r>
              <a:rPr lang="en-US" sz="3100" dirty="0" smtClean="0"/>
              <a:t>	subject to</a:t>
            </a:r>
          </a:p>
          <a:p>
            <a:pPr>
              <a:buNone/>
            </a:pPr>
            <a:r>
              <a:rPr lang="en-US" sz="3100" dirty="0" smtClean="0"/>
              <a:t>	for all </a:t>
            </a:r>
            <a:r>
              <a:rPr lang="en-US" sz="3100" i="1" dirty="0" smtClean="0"/>
              <a:t>c </a:t>
            </a:r>
            <a:r>
              <a:rPr lang="en-US" sz="3100" dirty="0" smtClean="0"/>
              <a:t>and</a:t>
            </a:r>
            <a:r>
              <a:rPr lang="en-US" sz="3100" i="1" dirty="0" smtClean="0"/>
              <a:t> c’,</a:t>
            </a:r>
            <a:r>
              <a:rPr lang="en-US" sz="3100" dirty="0" smtClean="0"/>
              <a:t> </a:t>
            </a:r>
            <a:r>
              <a:rPr lang="el-GR" sz="3100" dirty="0" smtClean="0"/>
              <a:t>Σ</a:t>
            </a:r>
            <a:r>
              <a:rPr lang="en-US" sz="3100" i="1" baseline="-25000" dirty="0" smtClean="0"/>
              <a:t>r</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r>
              <a:rPr lang="en-US" sz="3100" dirty="0" smtClean="0"/>
              <a:t> </a:t>
            </a:r>
            <a:r>
              <a:rPr lang="el-GR" sz="3100" dirty="0" smtClean="0"/>
              <a:t>≥</a:t>
            </a:r>
            <a:r>
              <a:rPr lang="en-US" sz="3100" dirty="0" smtClean="0"/>
              <a:t> </a:t>
            </a:r>
            <a:r>
              <a:rPr lang="el-GR" sz="3100" dirty="0" smtClean="0"/>
              <a:t>Σ</a:t>
            </a:r>
            <a:r>
              <a:rPr lang="en-US" sz="3100" i="1" baseline="-25000" dirty="0" smtClean="0"/>
              <a:t>r</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endParaRPr lang="en-US" sz="3100" dirty="0" smtClean="0"/>
          </a:p>
          <a:p>
            <a:pPr eaLnBrk="1" hangingPunct="1">
              <a:buNone/>
            </a:pPr>
            <a:r>
              <a:rPr lang="en-US" sz="3100" dirty="0" smtClean="0"/>
              <a:t>	</a:t>
            </a:r>
            <a:r>
              <a:rPr lang="el-GR" sz="3100" i="1" dirty="0" smtClean="0"/>
              <a:t> </a:t>
            </a:r>
            <a:endParaRPr lang="en-US" sz="3100" i="1" dirty="0" smtClean="0"/>
          </a:p>
          <a:p>
            <a:pPr eaLnBrk="1" hangingPunct="1">
              <a:buNone/>
            </a:pPr>
            <a:r>
              <a:rPr lang="en-US" sz="3100" i="1" dirty="0" smtClean="0"/>
              <a:t>	</a:t>
            </a:r>
            <a:r>
              <a:rPr lang="el-GR" sz="3100" i="1" dirty="0" smtClean="0"/>
              <a:t>Σ</a:t>
            </a:r>
            <a:r>
              <a:rPr lang="en-US" sz="3100" i="1" baseline="-25000" dirty="0" err="1" smtClean="0"/>
              <a:t>r,c</a:t>
            </a:r>
            <a:r>
              <a:rPr lang="en-US" sz="3100" i="1" dirty="0" smtClean="0"/>
              <a:t> </a:t>
            </a:r>
            <a:r>
              <a:rPr lang="en-US" sz="3100" i="1" dirty="0" err="1" smtClean="0"/>
              <a:t>p</a:t>
            </a:r>
            <a:r>
              <a:rPr lang="en-US" sz="3100" i="1" baseline="-25000" dirty="0" err="1" smtClean="0"/>
              <a:t>r,c</a:t>
            </a:r>
            <a:r>
              <a:rPr lang="en-US" sz="3100" i="1" dirty="0" smtClean="0"/>
              <a:t> </a:t>
            </a:r>
            <a:r>
              <a:rPr lang="en-US" sz="3100" dirty="0" smtClean="0"/>
              <a:t>= 1</a:t>
            </a:r>
          </a:p>
          <a:p>
            <a:pPr eaLnBrk="1" hangingPunct="1">
              <a:buNone/>
            </a:pPr>
            <a:r>
              <a:rPr lang="en-US" sz="3100" dirty="0" smtClean="0"/>
              <a:t>	</a:t>
            </a:r>
            <a:endParaRPr lang="en-US" sz="3100" i="1" dirty="0" smtClean="0"/>
          </a:p>
          <a:p>
            <a:pPr eaLnBrk="1" hangingPunct="1">
              <a:buNone/>
            </a:pPr>
            <a:endParaRPr lang="en-US" dirty="0" smtClean="0"/>
          </a:p>
        </p:txBody>
      </p:sp>
      <p:sp>
        <p:nvSpPr>
          <p:cNvPr id="13" name="TextBox 12"/>
          <p:cNvSpPr txBox="1"/>
          <p:nvPr/>
        </p:nvSpPr>
        <p:spPr>
          <a:xfrm>
            <a:off x="2362200" y="4880542"/>
            <a:ext cx="295656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distributional constraint</a:t>
            </a:r>
            <a:endParaRPr lang="en-US" sz="2200" dirty="0">
              <a:solidFill>
                <a:schemeClr val="tx1"/>
              </a:solidFill>
            </a:endParaRPr>
          </a:p>
        </p:txBody>
      </p:sp>
      <p:sp>
        <p:nvSpPr>
          <p:cNvPr id="8" name="TextBox 7"/>
          <p:cNvSpPr txBox="1"/>
          <p:nvPr/>
        </p:nvSpPr>
        <p:spPr>
          <a:xfrm>
            <a:off x="6164580" y="3962400"/>
            <a:ext cx="3436620" cy="441431"/>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Column incentive constraint</a:t>
            </a:r>
            <a:endParaRPr lang="en-US" sz="2200" dirty="0">
              <a:solidFill>
                <a:schemeClr val="tx1"/>
              </a:solidFill>
            </a:endParaRPr>
          </a:p>
        </p:txBody>
      </p:sp>
      <p:sp>
        <p:nvSpPr>
          <p:cNvPr id="7" name="TextBox 6"/>
          <p:cNvSpPr txBox="1"/>
          <p:nvPr/>
        </p:nvSpPr>
        <p:spPr>
          <a:xfrm>
            <a:off x="4800600" y="2057400"/>
            <a:ext cx="169164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leader utility</a:t>
            </a:r>
            <a:endParaRPr lang="en-US" sz="2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0" y="0"/>
            <a:ext cx="6858000" cy="1295400"/>
          </a:xfrm>
        </p:spPr>
        <p:txBody>
          <a:bodyPr/>
          <a:lstStyle/>
          <a:p>
            <a:r>
              <a:rPr lang="en-US" sz="4500" b="1" dirty="0" smtClean="0">
                <a:solidFill>
                  <a:schemeClr val="accent2"/>
                </a:solidFill>
              </a:rPr>
              <a:t>Mechanism design</a:t>
            </a:r>
          </a:p>
        </p:txBody>
      </p:sp>
      <p:pic>
        <p:nvPicPr>
          <p:cNvPr id="7" name="Picture 6" descr="google-sponsored-search.jpg"/>
          <p:cNvPicPr>
            <a:picLocks noChangeAspect="1"/>
          </p:cNvPicPr>
          <p:nvPr/>
        </p:nvPicPr>
        <p:blipFill>
          <a:blip r:embed="rId2" cstate="print"/>
          <a:stretch>
            <a:fillRect/>
          </a:stretch>
        </p:blipFill>
        <p:spPr>
          <a:xfrm>
            <a:off x="1066800" y="1447800"/>
            <a:ext cx="3851695" cy="2495162"/>
          </a:xfrm>
          <a:prstGeom prst="rect">
            <a:avLst/>
          </a:prstGeom>
        </p:spPr>
      </p:pic>
      <p:pic>
        <p:nvPicPr>
          <p:cNvPr id="8" name="Picture 7" descr="intrade-predictions1.jpg"/>
          <p:cNvPicPr>
            <a:picLocks noChangeAspect="1"/>
          </p:cNvPicPr>
          <p:nvPr/>
        </p:nvPicPr>
        <p:blipFill>
          <a:blip r:embed="rId3" cstate="print"/>
          <a:stretch>
            <a:fillRect/>
          </a:stretch>
        </p:blipFill>
        <p:spPr>
          <a:xfrm>
            <a:off x="3886200" y="4648200"/>
            <a:ext cx="2865120" cy="2133600"/>
          </a:xfrm>
          <a:prstGeom prst="rect">
            <a:avLst/>
          </a:prstGeom>
        </p:spPr>
      </p:pic>
      <p:pic>
        <p:nvPicPr>
          <p:cNvPr id="9" name="Picture 8" descr="rating.gif"/>
          <p:cNvPicPr>
            <a:picLocks noChangeAspect="1"/>
          </p:cNvPicPr>
          <p:nvPr/>
        </p:nvPicPr>
        <p:blipFill>
          <a:blip r:embed="rId4" cstate="print">
            <a:clrChange>
              <a:clrFrom>
                <a:srgbClr val="FFFFFF"/>
              </a:clrFrom>
              <a:clrTo>
                <a:srgbClr val="FFFFFF">
                  <a:alpha val="0"/>
                </a:srgbClr>
              </a:clrTo>
            </a:clrChange>
          </a:blip>
          <a:stretch>
            <a:fillRect/>
          </a:stretch>
        </p:blipFill>
        <p:spPr>
          <a:xfrm>
            <a:off x="5517457" y="1524000"/>
            <a:ext cx="3124200" cy="1997203"/>
          </a:xfrm>
          <a:prstGeom prst="rect">
            <a:avLst/>
          </a:prstGeom>
        </p:spPr>
      </p:pic>
      <p:pic>
        <p:nvPicPr>
          <p:cNvPr id="11" name="Picture 10" descr="paired_exchange.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04800" y="4792580"/>
            <a:ext cx="2895600" cy="1770800"/>
          </a:xfrm>
          <a:prstGeom prst="rect">
            <a:avLst/>
          </a:prstGeom>
        </p:spPr>
      </p:pic>
      <p:sp>
        <p:nvSpPr>
          <p:cNvPr id="14" name="TextBox 13"/>
          <p:cNvSpPr txBox="1"/>
          <p:nvPr/>
        </p:nvSpPr>
        <p:spPr>
          <a:xfrm>
            <a:off x="838200" y="3810000"/>
            <a:ext cx="4191000" cy="523220"/>
          </a:xfrm>
          <a:prstGeom prst="rect">
            <a:avLst/>
          </a:prstGeom>
          <a:noFill/>
        </p:spPr>
        <p:txBody>
          <a:bodyPr wrap="square" rtlCol="0">
            <a:spAutoFit/>
          </a:bodyPr>
          <a:lstStyle/>
          <a:p>
            <a:pPr algn="ctr"/>
            <a:r>
              <a:rPr lang="en-US" sz="2800" i="1" dirty="0" smtClean="0">
                <a:solidFill>
                  <a:schemeClr val="tx1"/>
                </a:solidFill>
              </a:rPr>
              <a:t>Auctions</a:t>
            </a:r>
            <a:endParaRPr lang="en-US" sz="2800" i="1" dirty="0">
              <a:solidFill>
                <a:schemeClr val="tx1"/>
              </a:solidFill>
            </a:endParaRPr>
          </a:p>
        </p:txBody>
      </p:sp>
      <p:sp>
        <p:nvSpPr>
          <p:cNvPr id="16" name="TextBox 15"/>
          <p:cNvSpPr txBox="1"/>
          <p:nvPr/>
        </p:nvSpPr>
        <p:spPr>
          <a:xfrm>
            <a:off x="495069" y="6487180"/>
            <a:ext cx="2781531" cy="523220"/>
          </a:xfrm>
          <a:prstGeom prst="rect">
            <a:avLst/>
          </a:prstGeom>
          <a:noFill/>
        </p:spPr>
        <p:txBody>
          <a:bodyPr wrap="none" rtlCol="0">
            <a:spAutoFit/>
          </a:bodyPr>
          <a:lstStyle/>
          <a:p>
            <a:r>
              <a:rPr lang="en-US" sz="2800" i="1" dirty="0" smtClean="0">
                <a:solidFill>
                  <a:schemeClr val="tx1"/>
                </a:solidFill>
              </a:rPr>
              <a:t>Kidney exchanges</a:t>
            </a:r>
            <a:endParaRPr lang="en-US" sz="2800" i="1" dirty="0">
              <a:solidFill>
                <a:schemeClr val="tx1"/>
              </a:solidFill>
            </a:endParaRPr>
          </a:p>
        </p:txBody>
      </p:sp>
      <p:sp>
        <p:nvSpPr>
          <p:cNvPr id="17" name="TextBox 16"/>
          <p:cNvSpPr txBox="1"/>
          <p:nvPr/>
        </p:nvSpPr>
        <p:spPr>
          <a:xfrm>
            <a:off x="3937727" y="6715780"/>
            <a:ext cx="2909258" cy="523220"/>
          </a:xfrm>
          <a:prstGeom prst="rect">
            <a:avLst/>
          </a:prstGeom>
          <a:noFill/>
        </p:spPr>
        <p:txBody>
          <a:bodyPr wrap="none" rtlCol="0">
            <a:spAutoFit/>
          </a:bodyPr>
          <a:lstStyle/>
          <a:p>
            <a:r>
              <a:rPr lang="en-US" sz="2800" i="1" dirty="0" smtClean="0">
                <a:solidFill>
                  <a:schemeClr val="tx1"/>
                </a:solidFill>
              </a:rPr>
              <a:t>Prediction markets</a:t>
            </a:r>
            <a:endParaRPr lang="en-US" sz="2800" i="1" dirty="0">
              <a:solidFill>
                <a:schemeClr val="tx1"/>
              </a:solidFill>
            </a:endParaRPr>
          </a:p>
        </p:txBody>
      </p:sp>
      <p:sp>
        <p:nvSpPr>
          <p:cNvPr id="18" name="TextBox 17"/>
          <p:cNvSpPr txBox="1"/>
          <p:nvPr/>
        </p:nvSpPr>
        <p:spPr>
          <a:xfrm>
            <a:off x="5517457" y="3378983"/>
            <a:ext cx="3321743" cy="523220"/>
          </a:xfrm>
          <a:prstGeom prst="rect">
            <a:avLst/>
          </a:prstGeom>
          <a:noFill/>
        </p:spPr>
        <p:txBody>
          <a:bodyPr wrap="none" rtlCol="0">
            <a:spAutoFit/>
          </a:bodyPr>
          <a:lstStyle/>
          <a:p>
            <a:r>
              <a:rPr lang="en-US" sz="2800" i="1" dirty="0" smtClean="0">
                <a:solidFill>
                  <a:schemeClr val="tx1"/>
                </a:solidFill>
              </a:rPr>
              <a:t>Rating/voting systems</a:t>
            </a:r>
            <a:endParaRPr lang="en-US" sz="2800" i="1" dirty="0">
              <a:solidFill>
                <a:schemeClr val="tx1"/>
              </a:solidFill>
            </a:endParaRPr>
          </a:p>
        </p:txBody>
      </p:sp>
      <p:sp>
        <p:nvSpPr>
          <p:cNvPr id="19" name="TextBox 18"/>
          <p:cNvSpPr txBox="1"/>
          <p:nvPr/>
        </p:nvSpPr>
        <p:spPr>
          <a:xfrm>
            <a:off x="7162800" y="6091535"/>
            <a:ext cx="2965877" cy="523220"/>
          </a:xfrm>
          <a:prstGeom prst="rect">
            <a:avLst/>
          </a:prstGeom>
          <a:noFill/>
        </p:spPr>
        <p:txBody>
          <a:bodyPr wrap="none" rtlCol="0">
            <a:spAutoFit/>
          </a:bodyPr>
          <a:lstStyle/>
          <a:p>
            <a:r>
              <a:rPr lang="en-US" sz="2800" i="1" dirty="0" smtClean="0">
                <a:solidFill>
                  <a:schemeClr val="tx1"/>
                </a:solidFill>
              </a:rPr>
              <a:t>Donation matching</a:t>
            </a:r>
            <a:endParaRPr lang="en-US" sz="2800" i="1" dirty="0">
              <a:solidFill>
                <a:schemeClr val="tx1"/>
              </a:solidFill>
            </a:endParaRPr>
          </a:p>
        </p:txBody>
      </p:sp>
      <p:sp>
        <p:nvSpPr>
          <p:cNvPr id="21" name="Rectangle 20"/>
          <p:cNvSpPr/>
          <p:nvPr/>
        </p:nvSpPr>
        <p:spPr>
          <a:xfrm>
            <a:off x="7315200" y="7064514"/>
            <a:ext cx="2590800" cy="707886"/>
          </a:xfrm>
          <a:prstGeom prst="rect">
            <a:avLst/>
          </a:prstGeom>
        </p:spPr>
        <p:txBody>
          <a:bodyPr wrap="square">
            <a:spAutoFit/>
          </a:bodyPr>
          <a:lstStyle/>
          <a:p>
            <a:pPr algn="ctr"/>
            <a:r>
              <a:rPr lang="en-US" sz="2000" dirty="0" smtClean="0">
                <a:solidFill>
                  <a:schemeClr val="accent2"/>
                </a:solidFill>
                <a:latin typeface="+mj-lt"/>
              </a:rPr>
              <a:t>overview: C., CACM March 2010</a:t>
            </a:r>
            <a:endParaRPr lang="en-US" sz="2000" dirty="0">
              <a:latin typeface="+mj-lt"/>
            </a:endParaRPr>
          </a:p>
        </p:txBody>
      </p:sp>
      <p:pic>
        <p:nvPicPr>
          <p:cNvPr id="22" name="Picture 21" descr="matchinggifts.gif"/>
          <p:cNvPicPr>
            <a:picLocks noChangeAspect="1"/>
          </p:cNvPicPr>
          <p:nvPr/>
        </p:nvPicPr>
        <p:blipFill>
          <a:blip r:embed="rId6" cstate="print"/>
          <a:stretch>
            <a:fillRect/>
          </a:stretch>
        </p:blipFill>
        <p:spPr>
          <a:xfrm>
            <a:off x="7620000" y="4867870"/>
            <a:ext cx="1878330" cy="1295400"/>
          </a:xfrm>
          <a:prstGeom prst="rect">
            <a:avLst/>
          </a:prstGeo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295400"/>
          </a:xfrm>
        </p:spPr>
        <p:txBody>
          <a:bodyPr/>
          <a:lstStyle/>
          <a:p>
            <a:r>
              <a:rPr lang="en-US" dirty="0" smtClean="0">
                <a:solidFill>
                  <a:srgbClr val="0000CC"/>
                </a:solidFill>
              </a:rPr>
              <a:t>Equivalence to </a:t>
            </a:r>
            <a:r>
              <a:rPr lang="en-US" dirty="0" err="1" smtClean="0">
                <a:solidFill>
                  <a:srgbClr val="0000CC"/>
                </a:solidFill>
              </a:rPr>
              <a:t>Stackelberg</a:t>
            </a:r>
            <a:endParaRPr lang="en-US" dirty="0">
              <a:solidFill>
                <a:srgbClr val="0000CC"/>
              </a:solidFill>
            </a:endParaRPr>
          </a:p>
        </p:txBody>
      </p:sp>
      <p:sp>
        <p:nvSpPr>
          <p:cNvPr id="5" name="TextBox 4"/>
          <p:cNvSpPr txBox="1"/>
          <p:nvPr/>
        </p:nvSpPr>
        <p:spPr>
          <a:xfrm>
            <a:off x="304800" y="2124068"/>
            <a:ext cx="4267200" cy="3057532"/>
          </a:xfrm>
          <a:prstGeom prst="rect">
            <a:avLst/>
          </a:prstGeom>
          <a:noFill/>
          <a:ln>
            <a:solidFill>
              <a:schemeClr val="tx1"/>
            </a:solidFill>
          </a:ln>
        </p:spPr>
        <p:txBody>
          <a:bodyPr wrap="square" lIns="101882" tIns="50941" rIns="101882" bIns="50941" rtlCol="0">
            <a:spAutoFit/>
          </a:bodyPr>
          <a:lstStyle/>
          <a:p>
            <a:pPr algn="just"/>
            <a:r>
              <a:rPr lang="en-US" sz="3200" b="1" dirty="0" smtClean="0">
                <a:solidFill>
                  <a:schemeClr val="tx1"/>
                </a:solidFill>
              </a:rPr>
              <a:t>Proposition 1. </a:t>
            </a:r>
            <a:r>
              <a:rPr lang="en-US" sz="3200" dirty="0" smtClean="0">
                <a:solidFill>
                  <a:schemeClr val="tx1"/>
                </a:solidFill>
              </a:rPr>
              <a:t>There exists an optimal correlated strategy to commit to in which the follower always gets the same recommendation.</a:t>
            </a:r>
            <a:endParaRPr lang="en-US" sz="3200" dirty="0">
              <a:solidFill>
                <a:schemeClr val="tx1"/>
              </a:solidFill>
            </a:endParaRPr>
          </a:p>
        </p:txBody>
      </p:sp>
      <p:sp>
        <p:nvSpPr>
          <p:cNvPr id="4" name="TextBox 3"/>
          <p:cNvSpPr txBox="1"/>
          <p:nvPr/>
        </p:nvSpPr>
        <p:spPr>
          <a:xfrm>
            <a:off x="5562600" y="3284456"/>
            <a:ext cx="838200" cy="592983"/>
          </a:xfrm>
          <a:prstGeom prst="rect">
            <a:avLst/>
          </a:prstGeom>
          <a:noFill/>
        </p:spPr>
        <p:txBody>
          <a:bodyPr wrap="square" lIns="101882" tIns="50941" rIns="101882" bIns="50941" rtlCol="0">
            <a:spAutoFit/>
          </a:bodyPr>
          <a:lstStyle/>
          <a:p>
            <a:r>
              <a:rPr lang="en-US" sz="3100" dirty="0" smtClean="0">
                <a:solidFill>
                  <a:schemeClr val="tx1"/>
                </a:solidFill>
              </a:rPr>
              <a:t>U</a:t>
            </a:r>
            <a:endParaRPr lang="en-US" sz="3100" dirty="0">
              <a:solidFill>
                <a:schemeClr val="tx1"/>
              </a:solidFill>
            </a:endParaRPr>
          </a:p>
        </p:txBody>
      </p:sp>
      <p:sp>
        <p:nvSpPr>
          <p:cNvPr id="6" name="TextBox 5"/>
          <p:cNvSpPr txBox="1"/>
          <p:nvPr/>
        </p:nvSpPr>
        <p:spPr>
          <a:xfrm>
            <a:off x="5562600" y="3888976"/>
            <a:ext cx="838200" cy="592983"/>
          </a:xfrm>
          <a:prstGeom prst="rect">
            <a:avLst/>
          </a:prstGeom>
          <a:noFill/>
        </p:spPr>
        <p:txBody>
          <a:bodyPr wrap="square" lIns="101882" tIns="50941" rIns="101882" bIns="50941" rtlCol="0">
            <a:spAutoFit/>
          </a:bodyPr>
          <a:lstStyle/>
          <a:p>
            <a:r>
              <a:rPr lang="en-US" sz="3100" dirty="0" smtClean="0">
                <a:solidFill>
                  <a:schemeClr val="tx1"/>
                </a:solidFill>
              </a:rPr>
              <a:t>M</a:t>
            </a:r>
            <a:endParaRPr lang="en-US" sz="3100" dirty="0">
              <a:solidFill>
                <a:schemeClr val="tx1"/>
              </a:solidFill>
            </a:endParaRPr>
          </a:p>
        </p:txBody>
      </p:sp>
      <p:sp>
        <p:nvSpPr>
          <p:cNvPr id="7" name="TextBox 6"/>
          <p:cNvSpPr txBox="1"/>
          <p:nvPr/>
        </p:nvSpPr>
        <p:spPr>
          <a:xfrm>
            <a:off x="5562600" y="4493496"/>
            <a:ext cx="838200" cy="592983"/>
          </a:xfrm>
          <a:prstGeom prst="rect">
            <a:avLst/>
          </a:prstGeom>
          <a:noFill/>
        </p:spPr>
        <p:txBody>
          <a:bodyPr wrap="square" lIns="101882" tIns="50941" rIns="101882" bIns="50941" rtlCol="0">
            <a:spAutoFit/>
          </a:bodyPr>
          <a:lstStyle/>
          <a:p>
            <a:r>
              <a:rPr lang="en-US" sz="3100" dirty="0" smtClean="0">
                <a:solidFill>
                  <a:schemeClr val="tx1"/>
                </a:solidFill>
              </a:rPr>
              <a:t>D</a:t>
            </a:r>
            <a:endParaRPr lang="en-US" sz="3100" dirty="0">
              <a:solidFill>
                <a:schemeClr val="tx1"/>
              </a:solidFill>
            </a:endParaRPr>
          </a:p>
        </p:txBody>
      </p:sp>
      <p:sp>
        <p:nvSpPr>
          <p:cNvPr id="8" name="TextBox 7"/>
          <p:cNvSpPr txBox="1"/>
          <p:nvPr/>
        </p:nvSpPr>
        <p:spPr>
          <a:xfrm>
            <a:off x="6296027" y="1233406"/>
            <a:ext cx="419100" cy="592983"/>
          </a:xfrm>
          <a:prstGeom prst="rect">
            <a:avLst/>
          </a:prstGeom>
          <a:noFill/>
        </p:spPr>
        <p:txBody>
          <a:bodyPr wrap="square" lIns="101882" tIns="50941" rIns="101882" bIns="50941" rtlCol="0">
            <a:spAutoFit/>
          </a:bodyPr>
          <a:lstStyle/>
          <a:p>
            <a:r>
              <a:rPr lang="en-US" sz="3100" dirty="0" smtClean="0">
                <a:solidFill>
                  <a:schemeClr val="tx1"/>
                </a:solidFill>
              </a:rPr>
              <a:t>L</a:t>
            </a:r>
            <a:endParaRPr lang="en-US" sz="3100" dirty="0">
              <a:solidFill>
                <a:schemeClr val="tx1"/>
              </a:solidFill>
            </a:endParaRPr>
          </a:p>
        </p:txBody>
      </p:sp>
      <p:sp>
        <p:nvSpPr>
          <p:cNvPr id="9" name="TextBox 8"/>
          <p:cNvSpPr txBox="1"/>
          <p:nvPr/>
        </p:nvSpPr>
        <p:spPr>
          <a:xfrm>
            <a:off x="7218047" y="1235817"/>
            <a:ext cx="838200" cy="592983"/>
          </a:xfrm>
          <a:prstGeom prst="rect">
            <a:avLst/>
          </a:prstGeom>
          <a:noFill/>
        </p:spPr>
        <p:txBody>
          <a:bodyPr wrap="square" lIns="101882" tIns="50941" rIns="101882" bIns="50941" rtlCol="0">
            <a:spAutoFit/>
          </a:bodyPr>
          <a:lstStyle/>
          <a:p>
            <a:r>
              <a:rPr lang="en-US" sz="3100" dirty="0" smtClean="0">
                <a:solidFill>
                  <a:schemeClr val="tx1"/>
                </a:solidFill>
              </a:rPr>
              <a:t>C</a:t>
            </a:r>
            <a:endParaRPr lang="en-US" sz="3100" dirty="0">
              <a:solidFill>
                <a:schemeClr val="tx1"/>
              </a:solidFill>
            </a:endParaRPr>
          </a:p>
        </p:txBody>
      </p:sp>
      <p:sp>
        <p:nvSpPr>
          <p:cNvPr id="10" name="TextBox 9"/>
          <p:cNvSpPr txBox="1"/>
          <p:nvPr/>
        </p:nvSpPr>
        <p:spPr>
          <a:xfrm>
            <a:off x="8391527" y="1233406"/>
            <a:ext cx="419100" cy="592983"/>
          </a:xfrm>
          <a:prstGeom prst="rect">
            <a:avLst/>
          </a:prstGeom>
          <a:noFill/>
        </p:spPr>
        <p:txBody>
          <a:bodyPr wrap="square" lIns="101882" tIns="50941" rIns="101882" bIns="50941" rtlCol="0">
            <a:spAutoFit/>
          </a:bodyPr>
          <a:lstStyle/>
          <a:p>
            <a:r>
              <a:rPr lang="en-US" sz="3100" dirty="0" smtClean="0">
                <a:solidFill>
                  <a:schemeClr val="tx1"/>
                </a:solidFill>
              </a:rPr>
              <a:t>R</a:t>
            </a:r>
            <a:endParaRPr lang="en-US" sz="3100" dirty="0">
              <a:solidFill>
                <a:schemeClr val="tx1"/>
              </a:solidFill>
            </a:endParaRPr>
          </a:p>
        </p:txBody>
      </p:sp>
      <p:sp>
        <p:nvSpPr>
          <p:cNvPr id="11" name="Down Arrow 10"/>
          <p:cNvSpPr/>
          <p:nvPr/>
        </p:nvSpPr>
        <p:spPr>
          <a:xfrm>
            <a:off x="6400800" y="2744706"/>
            <a:ext cx="251460" cy="431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2" name="Down Arrow 11"/>
          <p:cNvSpPr/>
          <p:nvPr/>
        </p:nvSpPr>
        <p:spPr>
          <a:xfrm>
            <a:off x="7385686" y="2744706"/>
            <a:ext cx="251460" cy="431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3" name="Down Arrow 12"/>
          <p:cNvSpPr/>
          <p:nvPr/>
        </p:nvSpPr>
        <p:spPr>
          <a:xfrm>
            <a:off x="8412480" y="2744706"/>
            <a:ext cx="251460" cy="431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graphicFrame>
        <p:nvGraphicFramePr>
          <p:cNvPr id="14" name="Chart 13"/>
          <p:cNvGraphicFramePr/>
          <p:nvPr>
            <p:extLst>
              <p:ext uri="{D42A27DB-BD31-4B8C-83A1-F6EECF244321}">
                <p14:modId xmlns:p14="http://schemas.microsoft.com/office/powerpoint/2010/main" xmlns="" val="2163825573"/>
              </p:ext>
            </p:extLst>
          </p:nvPr>
        </p:nvGraphicFramePr>
        <p:xfrm>
          <a:off x="6086475" y="3284457"/>
          <a:ext cx="963930" cy="1973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xmlns="" val="160909709"/>
              </p:ext>
            </p:extLst>
          </p:nvPr>
        </p:nvGraphicFramePr>
        <p:xfrm>
          <a:off x="8181975" y="3284457"/>
          <a:ext cx="963930" cy="1973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xmlns="" val="2859409206"/>
              </p:ext>
            </p:extLst>
          </p:nvPr>
        </p:nvGraphicFramePr>
        <p:xfrm>
          <a:off x="7071360" y="3284457"/>
          <a:ext cx="963930" cy="1973343"/>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p:cNvCxnSpPr/>
          <p:nvPr/>
        </p:nvCxnSpPr>
        <p:spPr>
          <a:xfrm flipH="1">
            <a:off x="6044567" y="2646809"/>
            <a:ext cx="3017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296027" y="2215009"/>
            <a:ext cx="419100" cy="431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9" name="Rectangle 18"/>
          <p:cNvSpPr/>
          <p:nvPr/>
        </p:nvSpPr>
        <p:spPr>
          <a:xfrm>
            <a:off x="7301867" y="2474089"/>
            <a:ext cx="419100" cy="172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20" name="Rectangle 19"/>
          <p:cNvSpPr/>
          <p:nvPr/>
        </p:nvSpPr>
        <p:spPr>
          <a:xfrm>
            <a:off x="8349617" y="2430909"/>
            <a:ext cx="419100"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cxnSp>
        <p:nvCxnSpPr>
          <p:cNvPr id="21" name="Straight Connector 20"/>
          <p:cNvCxnSpPr/>
          <p:nvPr/>
        </p:nvCxnSpPr>
        <p:spPr>
          <a:xfrm flipH="1">
            <a:off x="6002657" y="1826389"/>
            <a:ext cx="3017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296027" y="1842007"/>
            <a:ext cx="419100"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23" name="Rectangle 22"/>
          <p:cNvSpPr/>
          <p:nvPr/>
        </p:nvSpPr>
        <p:spPr>
          <a:xfrm>
            <a:off x="6296027" y="2057907"/>
            <a:ext cx="419100" cy="172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p14="http://schemas.microsoft.com/office/powerpoint/2010/main" xmlns="" val="3285777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8" presetClass="path" presetSubtype="0" accel="50000" decel="50000" fill="hold" grpId="0" nodeType="clickEffect">
                                  <p:stCondLst>
                                    <p:cond delay="0"/>
                                  </p:stCondLst>
                                  <p:childTnLst>
                                    <p:animMotion origin="layout" path="M -0.00017 -0.00417 L -0.02274 -0.03496 C -0.02778 -0.04213 -0.03594 -0.04908 -0.04497 -0.05209 C -0.05642 -0.05764 -0.06441 -0.05834 -0.0717 -0.05672 L -0.10469 -0.05 " pathEditMode="relative" rAng="-4303098" ptsTypes="FffFF">
                                      <p:cBhvr>
                                        <p:cTn id="42" dur="2000" fill="hold"/>
                                        <p:tgtEl>
                                          <p:spTgt spid="19"/>
                                        </p:tgtEl>
                                        <p:attrNameLst>
                                          <p:attrName>ppt_x</p:attrName>
                                          <p:attrName>ppt_y</p:attrName>
                                        </p:attrNameLst>
                                      </p:cBhvr>
                                      <p:rCtr x="-4896" y="-3611"/>
                                    </p:animMotion>
                                  </p:childTnLst>
                                </p:cTn>
                              </p:par>
                              <p:par>
                                <p:cTn id="43" presetID="37" presetClass="path" presetSubtype="0" accel="50000" decel="50000" fill="hold" grpId="0" nodeType="withEffect">
                                  <p:stCondLst>
                                    <p:cond delay="0"/>
                                  </p:stCondLst>
                                  <p:childTnLst>
                                    <p:animMotion origin="layout" path="M -0.00035 0.0081 L -0.04532 -0.04722 C -0.05521 -0.05949 -0.07101 -0.07107 -0.08854 -0.07847 C -0.10834 -0.08773 -0.12518 -0.09051 -0.13854 -0.08843 L -0.20018 -0.08033 " pathEditMode="relative" rAng="11906097" ptsTypes="FffFF">
                                      <p:cBhvr>
                                        <p:cTn id="44" dur="2000" fill="hold"/>
                                        <p:tgtEl>
                                          <p:spTgt spid="20"/>
                                        </p:tgtEl>
                                        <p:attrNameLst>
                                          <p:attrName>ppt_x</p:attrName>
                                          <p:attrName>ppt_y</p:attrName>
                                        </p:attrNameLst>
                                      </p:cBhvr>
                                      <p:rCtr x="-9444" y="-6574"/>
                                    </p:animMotion>
                                  </p:childTnLst>
                                </p:cTn>
                              </p:par>
                            </p:childTnLst>
                          </p:cTn>
                        </p:par>
                        <p:par>
                          <p:cTn id="45" fill="hold">
                            <p:stCondLst>
                              <p:cond delay="2000"/>
                            </p:stCondLst>
                            <p:childTnLst>
                              <p:par>
                                <p:cTn id="46" presetID="1" presetClass="exit" presetSubtype="0" fill="hold" grpId="1" nodeType="afterEffect">
                                  <p:stCondLst>
                                    <p:cond delay="0"/>
                                  </p:stCondLst>
                                  <p:childTnLst>
                                    <p:set>
                                      <p:cBhvr>
                                        <p:cTn id="47" dur="1" fill="hold">
                                          <p:stCondLst>
                                            <p:cond delay="0"/>
                                          </p:stCondLst>
                                        </p:cTn>
                                        <p:tgtEl>
                                          <p:spTgt spid="19"/>
                                        </p:tgtEl>
                                        <p:attrNameLst>
                                          <p:attrName>style.visibility</p:attrName>
                                        </p:attrNameLst>
                                      </p:cBhvr>
                                      <p:to>
                                        <p:strVal val="hidden"/>
                                      </p:to>
                                    </p:set>
                                  </p:childTnLst>
                                </p:cTn>
                              </p:par>
                            </p:childTnLst>
                          </p:cTn>
                        </p:par>
                        <p:par>
                          <p:cTn id="48" fill="hold">
                            <p:stCondLst>
                              <p:cond delay="2000"/>
                            </p:stCondLst>
                            <p:childTnLst>
                              <p:par>
                                <p:cTn id="49" presetID="1" presetClass="exit" presetSubtype="0" fill="hold" grpId="1" nodeType="after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animBg="1"/>
      <p:bldP spid="12" grpId="0" animBg="1"/>
      <p:bldP spid="13" grpId="0" animBg="1"/>
      <p:bldGraphic spid="14" grpId="0">
        <p:bldAsOne/>
      </p:bldGraphic>
      <p:bldGraphic spid="15" grpId="0">
        <p:bldAsOne/>
      </p:bldGraphic>
      <p:bldGraphic spid="16" grpId="0">
        <p:bldAsOne/>
      </p:bldGraphic>
      <p:bldP spid="18" grpId="0" animBg="1"/>
      <p:bldP spid="19" grpId="0" animBg="1"/>
      <p:bldP spid="19" grpId="1" animBg="1"/>
      <p:bldP spid="19" grpId="2" animBg="1"/>
      <p:bldP spid="20" grpId="0" animBg="1"/>
      <p:bldP spid="20" grpId="1" animBg="1"/>
      <p:bldP spid="20" grpId="2" animBg="1"/>
      <p:bldP spid="22" grpId="0" animBg="1"/>
      <p:bldP spid="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45210" y="2745874"/>
            <a:ext cx="648767" cy="777240"/>
          </a:xfrm>
          <a:prstGeom prst="rect">
            <a:avLst/>
          </a:prstGeom>
          <a:noFill/>
          <a:extLst>
            <a:ext uri="{909E8E84-426E-40DD-AFC4-6F175D3DCCD1}">
              <a14:hiddenFill xmlns="" xmlns:a14="http://schemas.microsoft.com/office/drawing/2010/main">
                <a:solidFill>
                  <a:srgbClr val="FFFFFF"/>
                </a:solidFill>
              </a14:hiddenFill>
            </a:ext>
          </a:extLst>
        </p:spPr>
      </p:pic>
      <p:pic>
        <p:nvPicPr>
          <p:cNvPr id="103"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012434" y="5916405"/>
            <a:ext cx="623989" cy="700044"/>
          </a:xfrm>
          <a:prstGeom prst="rect">
            <a:avLst/>
          </a:prstGeom>
          <a:noFill/>
          <a:extLst>
            <a:ext uri="{909E8E84-426E-40DD-AFC4-6F175D3DCCD1}">
              <a14:hiddenFill xmlns="" xmlns:a14="http://schemas.microsoft.com/office/drawing/2010/main">
                <a:solidFill>
                  <a:srgbClr val="FFFFFF"/>
                </a:solidFill>
              </a14:hiddenFill>
            </a:ext>
          </a:extLst>
        </p:spPr>
      </p:pic>
      <p:pic>
        <p:nvPicPr>
          <p:cNvPr id="166"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91933" y="5857901"/>
            <a:ext cx="648767" cy="777240"/>
          </a:xfrm>
          <a:prstGeom prst="rect">
            <a:avLst/>
          </a:prstGeom>
          <a:noFill/>
          <a:extLst>
            <a:ext uri="{909E8E84-426E-40DD-AFC4-6F175D3DCCD1}">
              <a14:hiddenFill xmlns="" xmlns:a14="http://schemas.microsoft.com/office/drawing/2010/main">
                <a:solidFill>
                  <a:srgbClr val="FFFFFF"/>
                </a:solidFill>
              </a14:hiddenFill>
            </a:ext>
          </a:extLst>
        </p:spPr>
      </p:pic>
      <p:pic>
        <p:nvPicPr>
          <p:cNvPr id="167"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867712" y="5873981"/>
            <a:ext cx="505770" cy="6692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295400" y="0"/>
            <a:ext cx="7848600" cy="1295400"/>
          </a:xfrm>
        </p:spPr>
        <p:txBody>
          <a:bodyPr>
            <a:noAutofit/>
          </a:bodyPr>
          <a:lstStyle/>
          <a:p>
            <a:r>
              <a:rPr lang="en-US" sz="4000" dirty="0" smtClean="0">
                <a:solidFill>
                  <a:srgbClr val="0000CC"/>
                </a:solidFill>
              </a:rPr>
              <a:t>3-player example</a:t>
            </a:r>
            <a:endParaRPr lang="en-US" sz="4000" dirty="0">
              <a:solidFill>
                <a:srgbClr val="0000CC"/>
              </a:solidFill>
            </a:endParaRPr>
          </a:p>
        </p:txBody>
      </p:sp>
      <p:sp>
        <p:nvSpPr>
          <p:cNvPr id="6" name="Rectangle 5"/>
          <p:cNvSpPr/>
          <p:nvPr/>
        </p:nvSpPr>
        <p:spPr>
          <a:xfrm>
            <a:off x="1522604" y="3982219"/>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7" name="Rectangle 6"/>
          <p:cNvSpPr/>
          <p:nvPr/>
        </p:nvSpPr>
        <p:spPr>
          <a:xfrm>
            <a:off x="2592754" y="3321892"/>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8" name="Rectangle 7"/>
          <p:cNvSpPr/>
          <p:nvPr/>
        </p:nvSpPr>
        <p:spPr>
          <a:xfrm>
            <a:off x="3614401" y="2504440"/>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9" name="Rectangle 8"/>
          <p:cNvSpPr/>
          <p:nvPr/>
        </p:nvSpPr>
        <p:spPr>
          <a:xfrm>
            <a:off x="129223" y="4244347"/>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0" name="Cloud 9"/>
          <p:cNvSpPr/>
          <p:nvPr/>
        </p:nvSpPr>
        <p:spPr>
          <a:xfrm>
            <a:off x="129223" y="3906912"/>
            <a:ext cx="880110" cy="47498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1" name="Isosceles Triangle 10"/>
          <p:cNvSpPr/>
          <p:nvPr/>
        </p:nvSpPr>
        <p:spPr>
          <a:xfrm>
            <a:off x="3425805" y="2147155"/>
            <a:ext cx="1173482" cy="38235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2" name="AutoShape 2" descr="data:image/jpg;base64,/9j/4AAQSkZJRgABAQAAAQABAAD/2wCEAAkGBhQSEBUUExQSFRUUGBcXFxUXFxcWFxgXFBcXFxQWFhkXHCceFxsjGRgXHy8gJScqLDgsGB4xNzAqNScrLCkBCQoKDgwOGg8PGiwkHyQsLCwsLSwqLCwvNiosLCwsLCksLCwvLCwpLSkpLCwsKSwsLCwsLCwsKSkpLCwsKSwsLP/AABEIAPIA0AMBIgACEQEDEQH/xAAcAAEAAgMBAQEAAAAAAAAAAAAABAUDBgcBAgj/xABNEAACAQMCAgYGBQcKBAUFAAABAgMABBESIQUxBhMiQVFhBxQycYGRI0JScqEkM0NiscHRFVNjc4KSsrPC8DREdKIIFjXD4YOTo9Lx/8QAGgEAAwEBAQEAAAAAAAAAAAAAAAIDAQQFBv/EAC4RAAICAQMDAgUEAgMAAAAAAAABAhEDEiExE0FRBCIyYXGR8BSBwfFisSNCof/aAAwDAQACEQMRAD8A7jSlKAFKUoAUpSgBSlKAFKV47ADJ2A76APa1Pp308SwRURRLdzbQwZ+ckn2Yxg79+MDvI1zpN6VzIWh4YFcglXvHH0CHv6ofpnH93l7QrTLay0s8ju8s0m8k0hy7fuRB9kbYA8Bic8iiK5UY7+xe6YvfTSXDnfTrdIU8FijUjAHj3+FLCze0YPYzSW7rvp1u8L+KyxsTkHHMcqkQNkE9zElfu4AX54L/ANuvZmIGR3EE9/Z5N8gS39nFc2uV8k7Z1DoJ08S/jZHURXUO00Gc4/pI/tRtkYPdnG+xO21+fbmz1MkiO0U0e8c8Zw65358nQg8jsQfM53Poz6WDGVh4mFjJwqXafmHPd1g/Qsflz9kV0wyKRRSs6fSvFbPKvaoMKUpQApSlAClKUAKUpQApSlAClKUAKUpQApSlACtI9MXEGThbxoSGuZIrcEHulbt+/KBl+NbvXJ//ABBcUMNtaFQCwuRIM7jMUbYyM+Lj5UMDXEhCgKgwqjSoA5AcsCtcvuLOXdEZSqMUJZVbUy4JOlNK6QTjtas4zgVr56bXEnYZkVW7LFVAYKdmweY2zvUq6vo4hg7eCqMnHdtyArz8inHZcst6bBGVyycI2XhPGGkYpJp14LKyggMAQGBBJwwyDzwQe7FTL7iSQgFtWTnSqjLHHMgZAAG25IFc7l6SsGVogUZScMcNsylSNJXHI+dSbPjpkJaeQF9lGQF7IycdlQBuxrXCajqa3MeHHLLUX7fzybjZ8SjkOlDLE25CMqAHG7FQQ6+eFI7zjvqyeEMpRxqVhpYHG4PPPd5+/wAK06NjlWRsEHKsMMM4K8jkMMEgjzqt/wDPd0CQTEcbfm1/disx3k4M9R6bpvbg/Q/oev2k4XGjklrZ5Lck+ETYT5IVHwrd65T/AOH3ifW2l2WwGN00hxsv0sach71NdVzXoEz2lKUAKUpQApSlAClKUAKUpQApSlACmaVzr0qcdlWSGzjdolmSSSWRTh2SMqvVRt9XOrLEb4HvrG6VgX3HvSNZWj9W0pkm3+hhUzSZHcQmyH7xFateelm5ba3slQdz3MwB7+cUQZh3fW8ffWo2tska6Y1VF8FGM+/vY+ZyayVzPM+xJz8Flc9NOJyc7qGHltBbg8vBp2Y/gaoONcOa8K+t3N1PpJKhmRVBIwcKqYGcDlU2sE12qgknZQST3AAZJ89qTqSfczUyrHRC0UZMe3i8jAfE6gKxQ8OsGfRHGsr/AGIhPO2B5Rlq6R0a9GyTIs/EFLFsMlryCLzUzld3c7HRnSOWCcmtrfoXw8rp9RtQByKxIrDHgygMD55rojik1bbN+rOKDgcXJeGXbe60l/1sKHgkWcNwy8XzNpLj/sYmusXtq1gQ/WPLZkqrdaxeS1LHCN1jdqSDJAbUSy7EErkCRfcVWJxGFkkmYZWGJdchXONRGQqLkEanZRkEZJ2qMlKLrf7nTDFCUb1HFLiysw2hXNrIPaVhJGxB+0s4wDjcNzHnUg9D7NhlY9jyKSMR8Dkg10LphwM3kP5TY3cRQHRcJ1Fw8WftRxSF3j8UAbvxg71yqxuzaSaH0GPnrTtKFJwsiNzeEnIwd1OQcEEEcWtxJQde2V0bFwWwezz6pc3UAY5IVkZSQMAlWTB+NX1t004nHyuoJue09uBz8WgZT+FVKXAPPb9nzrJS9SS7kNTNqsvS1cr/AMRZK473tpQT3copQrHv+t4e+tp4D6RbK7cRpL1cxx9DMphl37gr7Ofuk1yysdzapIumRVdfBhnHmDzU+YINOsz7mqZ36lc79FnHpmee0kdpVgWKSKRjl1STUOqkb6xBXKk7lT5CuiV0p2rKilKVoClKUAKUpQApSlACqLpZ0Riv4lWQsjxnVFMhw8b4xkdxBGxU7H5EXtKAOJcV6HcRtc5iF1GOUtsBrx+tA2+fJCRWvNxpA2l36txzSVTCw94cD9tfo6oHGYYTC7XCRvEiszh0DqFCktswPcDUniixHBHCF7W47XmO0PmKr7O8WbiVpbkjq/WYlkz+kYOGMXmowAfMgd1WPF+jVvNEb6RPVFkA9WtrREVz1n5hWwPpJXGDpXAAJ862Ho36NTb2DglReyBGEndDJE6zQxqfASKC7DmSeYAzJaYu7LR9O+/g6pmgFVHRvpGl3ESBomj7M8B9uGQe0rDnpznDciKt69FO0cbVclVDfQX9nIUbrIZVlibZlyAGSQYYA+NUvRW+isuFw3VzIddysDzTlS7O8yqIl7AJ0qpVRtgYPic5umfHDj1GBs3VypXbfqIW2luJMewApOnvLEYqJ0a48llp4fdP1RjytrLIQqTwA/RAPsolQEIynHJSM5qTa1V3KqL02uDdtZHea5p066GpcXZSPRHJPDJcRsR2VnhaOOUMB+jmjlQMMc4w25LZ33iHGIYI+smlijTGdTOoBH6u/a+Ga1jhF0by5a90skPV9RahxpZ4y4kluCp3UOyoFB+qmcb7rmaUR8Ck5o5Dwe4aKQ2sqsjISqq3tIy+1CT3+KHvFXZOkZJ0jxJ0j5mtq9JPQT1yProARcxgbLzmRTkJ/WL9Q/2e8Y1rhnR+0tUS/VFvbXYzx3KK8qLnS7oQMB0J7UbAjY78jXGkpb2VyYHqdEJeNIW0I/WOeSRKZmPuEYP7a2HhPQ3iN1jEXqsZ5y3AGvHisC75++QK7HYWMUSAQpGiYGBGqquMbYCjGMVKq6xRRBQRRdE+iUVhEVjLO7nVLK5y8j4xlj3Acgo2A+Jq9pSqjilKUAKUpQApSlAClKUAKUpQAqs6S9V6nOLhgkJikWRj9VGUqx8zg8qsia51e3X8q3PjYWsnZHddXEZ3J+1BGeXczeIGyykoq2NGLk6RVdBOByukF1d4LRRqlqmCuiMKF9YdST9NIoHuXHedt2oTSvPlK2enCOlFNxnopDcuJcywzqNK3EDmKYDuUsPbHkwPlitVuzePK8NvxG+udJKyMvU28UR71a5CsWcbZWNCfHTWydLrx9MNtG5R7yQxmRdmSGNDJcMh7n0DSD4tnmKk2lmkUaxxqqIg0qg5AeHn4k8yck86tGbiifQjkl9Cl4D0IvIoz1M0cJc6neO2EryHxea7kLSf3QPADNSuJdH77qik0lrdITkpc2iqh8O3buQp8G05rdLfjyYGoFT5DI+GN/wr5u+OoVIQEkjG4wN/HvPuqjcebJqE706Nvr/PBzvgvCeHxzokvD4bW4Y/R6vpopSP5iRiVL8joKq++wNbxmqbiHDo54milXUjDcciMcmU/VcHcHuNedEr+SSF0mOqa2le3kfHtmPBSU+BaNkJ89VQl7lZfR03p8l0a0Hp5wF4knmgOiC5wL5QpYopZRJdxKPr6NQcd4IbHMjfs0/3/vxpYy0s2cNSL2wZDEhiKmMqugqcqUwNBB7xjFSK55wO8/ku5W3Y/kNy5FuSf+Hnff1c+ET7lD3HI866EDXoRaatHltOLpntKUrTBSlKAFKUoAUpSgBSlKAFKV4aANP6f8UdursIGKy3errJBzhtl/PSjwY50L5t5Vms7NIo0jjUKkahUUcgq8h5+/vOT31S9G5PWZ7u+O/XSmGE+FvakounPc8vWMR4gfDYK4s0rdHf6eFLUK1vpB09t7VjGNU84/QxYJX+tc9mL47+Va5006aySSPbWrlEjJSadTh2ce1DCfq45M/POw/W1O1tABpQBVHhy957yfPnXLPIobcs6oQc9+EW8vTGaW/tZ7gQxRRtJGFTU2gXKaNckje1hgmSAB866Ok/cdj/AL+Vcs9TUghgGBGCDyIPdirbhPSKS3UI6tNEuyspHXIO5SDgSgd24OKaGTV8XI+2Pjg6DqFNQrWIul9o3OZUPhIGjI9+pQPxpN0wtF5SiQ+EStIT7tIx+NX0sOrHyjY5Lgd3z7h51yCa6626nuo3ljMsrdXJHI8bGNNKI3ZPfpJ3Bq941xmS6Qx6WhgbZhq+lkH2WK7Rqe9RknxxVPJb6eXIbDHdjYDyrlzZHFVFjxUcj3W3zLjhfTy9gIDst3H9mTEcwH6sqjSx++PjXQej3SeC9QtCxDLgSRONMsZPIOvn3EZB8c7DkVYf5Wa2mS4iP0kOSRnZ4/rxP4grn3HBG9LizOT0y+4mXDoWqH2O38V4XHcwyQyjMci6W8fEMvgwIDA+IFZOgXHJJI5La4bNzZsI5G/nUIzBcD76bnzDV9wyh1VlzpZVZc88MAy588EVS8Sf1biNndDZZW9Sn81my1ux+7MMZ8HxXdhlT0nD6iFx1I6FSlK7DhFKUoAUpSgBSlKAFKVGvuIxwoXldI0HN3YKo95bagCTVT0p46tnZzXD8okJx3sx2RR5liB8a0bj3SccRExtS1xBafoIJjHNczAjDBozrSGPOoEe2y7ZCjMbiEdwz8Ognmd4ZpklaGZVadDbQmcxPKmBKobAJZdWQNzU3kinTGUWyz9H+P5LtAMbQrn3tlifiSfxqx6Q3rQ2dxKntRQzOvkyRsyn5gVrvQeYxW/UNu1pJJbOPERuTGfjGyYPka2m5gSeJ0bdJFZGxz0upVh5HBrib9x6SX/Gq8HCODx4UKeQAJPmRk/M71ddaoG3yFST0FvIcRrGswGwlWREDAci6uQVOMZ5/HnWe76CXC2s8ruitHFI6xRZdmKKWwznAGwOyg++p9BuVsd+oSjsVhvFA7Rx/vuqLNxYfV3qr63Xg88gEe4jIxWSzi15OdgxHntyPx3+VQ0t8F9SXJYjiOfrj44H4Gvl+LEDYhv2fhWEwIGVTzbON/Cj2APLI/Gs6TW5vVi9iXBxQN3YPhn9levJmqJ5dB7fYBLaGOyuFbGUY7HB2Iq/6M8GnvtbQlQkSga3DdXI5PsKyg9oLkkgEcs8xVo43dNEZ5I1aZV3cbDYMcHlkkge/wAat+i3o/nvoY5Xkhigk1B9GtpsI7I6qCuhSdLDOo7Hv5VaJ6PruTsuYIR9vUZSPNUAAJ95FdG4HweO1t44Is6IxgFjlmLEszN5liT8apGGjkSU3PZX8yZGgUAKMAAADwAGAPgMCtZ9JlwE4ZM31kMLr95LiI7HuPdn9atlllCjJ/8A77q1HpW/Xm3t++5uIgR4Q27dfMfgEX4tTRfuTMmvYzpXCOKJcQRzxnKSorr7mGcHzHI+YqZmuU9HfWuquraKXqYLW5uY1ESg3DgsZkRHlzHCpEigNpY/dpwHpIeHJFNciW3gum0yW9zMZJoZdRUXCNKQ8kb7F1xlThgME12rJFujzNLR1alR7HiEcyB4nSRDydGDKfcV2qRVBRSlKAFeE1rXH+nUVvJ1EaS3NzjPUQjUyg8mlc9mFeW7HO/I1QcSbil5FJGz2dlHKjKVQPcTAOMMDJlUBwTuuf30spKPI0YuXCJfG/S3aIpS3brpnfqogQyQvJnB+ncCMqp5kMfKoMHQ4SuJuIsLy48HH5PF+pDCezgbDUwJPPAqFNDcWtuIbiG2vLJFVGWGNkkjjUY1mB2ZZQMZOkhuZqPb3ctoLdLJ4rq0vHEdsZpHxA5DFU1qpeSIhSAp7SlSCR382SUp7RKxiov3I2e+6O28oXXCgKew6DqpI/6uSPSyfA4rWeJwywX9iZJ2lhSYxqZFXrV9bheNQ0iYEi6wBllzy3NWvFeIcRsoXmubezlijBZmguHiKqB9mdDqOdtjuSNqxcX4RJdWC9eQkroGfQMdUzESR6cbnqm0DPM6WPfUHGeP4uCycZ/CYekcJtLj10AmGVVjvABkpo2husDchQdDfq4NWcc+BlSMEAgggggjIIxsQRuD57U6Mce9ahZZQBcRfR3MWxAcj2gOTRyDtA8sEjuqrm4BLZkm0HW2xyfVCcPETuxtnbYqck9U3f7J3rFu6fJWGTSvl/ovEvR37fiKm27gjYg/78K1mw4zFMSqNhx7UTgpKp7w0bb/ACyPOrDFNK0VhFS3RT3Pousut1jr0UkkwJLpiydzgadSjPcGxUzifQq2n09lomRQitCQh0DkpBBVgPMZ86mdYfE/M19pcN9o/hTamkJ0k2Q4OgNqsTRmMtrwWkdi0uV9kh/qY8BgeINVo9GcQPanumX7OqMZ8i4TP7K2H1t/tH8P4U9bf7R/D+FL1GN0F2PuPh8SxLEI4+qQALGVDKAPJs59/PvqwjA0gAAAbAAYA8gBsKqGnb7Rr5EhPMn5mhu0EYU6LCVgp3Ir4PENsAZ8zy+XOoJHhVbxDpBDCwQlpJW9mCJTLMx8Ai+z72IFG8lsbUYPcs7m6ADPIwCqCWZjhVUbknwFQeilo1xM186sodeqtEbYiAnLTMO5pWwQO5QBuDXxadHJrphJfKqRKQyWSkOCRur3TjaQjmIx2RtnO4M3pfx1ooxDCfyq4BWL+jXlJcP4KgyR4tgDO9L/AIrklOer6FL0cWe4lvGjnEME1zO4eNA07KhWBdLvlI17GzBWbY8tq2ey6N28WoiJWZxh5JfppXH68kuWI8uXlUCw4W9rYEWwGuOMGJWHtiLtBG8DJ2skbgyZ7q84VxDiN7Ck1tb2cUUihlae4eUspH2YEGk523OxB2rUp5Ph4IvRDZnlx0OETmbhzCzuPBAfV5f1JoR2cH7SgEc8Gp3BPS3aOAlw3UTK/VSjDPCkmcD6dAYwrHkSR51rlxdy3YuEvXitbSzcx3Jhkf6dwFLR62UPHEAyggAsxbAJ7pEENxdW5ht4bazsXUoqzRs8kkbDGoQIyrGDnI1EtyNXxylDaRKUVN+1HVAa9rnXDX4pZxRxo9pexxIqhXD20xCDAAfLoTgDdq2DgPTqK4k6iRJba5xnqJhpLAc2icdmVfNTnblXTGSlwSlFx5RovRrpLa2UDx3UnV3nWyG5jKu00s7SMQ6qFzIGUqVPLB7tzWLjHTi+QoyW0EaN1riGZn9YMMEbSTSSaDogAUDY5OWA3roPSvokbpopYZTBcQatEmkOpWQASRyISNSHA7wQRkVWW3o5xb3XXTGa6uoJIDOUCLGjqwEcUa7IgY6j3kjJqfSWqyiyvTRJtr9WhSb82rRrL2yF0KyB+0c4XAO58qovR9wGGW9uL2ONvV9Q9U1alj6x0K3k8MR2VXIQBsDI1cqr5OP20nDZba9kW2mjgMM8UjBZFdE0h41O8qsQrKUyDkD39C6ITSPYWrTLpkaGIuNOnDaBns/V91LihTY2aepIofSTKJDZ2fdcTiSUeMFoOulHxYRj4/KyJz55/fWv8Rm67jU7d1pbxQj+suGMzkf2EQfHzq4tpe493L3Vy+plc68FcEfbZrvHujbiRbi2fqpowQHxqGgnJimX9JCTv4qdxWThnTBJWENwvq1weUbEGOUfat5eUg/V2YcsHGa2WqzivAIp0KsqkHcqQCpPiV7j+sMGpRl2ZRruj44nwaG4GJ4kkxyLDtL91hhl+BqtPQ2RB+TX11EO5JQl3GPICUBlH9qo44bdW35iXVGOUU+qaMDwWQfSxjyORWeLpt1Y/KbaeId8sY9ZhHvaLtr8Uqr1V7WTVJ7ny9hfptqsZcd5WeEn4AsoqPf315BGZJLW26td2f11UC+/rIh8ufhmpl107tWC+rOLqV/Zii54HNpSwxCgyMlvke7XOknQu54lDqkmxIp1Rxr2bcbY0Lndm/pW92w5PHetewOcl8LKqD0wo7FfVWGO/rgc742+iFZX9LCjH5MdyBkzBQM95PVHArnp4MbeRlcMsi9llYYI8sVhW1lupkt7dDI7HYL3nzPIADJJOwrq6UK4I/qMl8ncbW5vpUDra2oRhlWN6rhgeRBiiII+NZhw6/fbrLGHzCTTH5OVWqTgHRG64XCOrnEhPakhYn1ck/VQ41RP/Scj3jFX8PTm0VczyeruuzQyg9YDjICqoJlB7mXOfLlXK/8AHctrl/2Z5/5PYj8pvLqfPNF020Z5c0hGTy+1VzwfhMUAKwRJGDzCLgt94+03xJqkm6YtL/w1tMw7pJ/yaM+YDZkce5RVfxKwlkjMl/ciO32BjUtbwHVsFcjM0+fDbl8kdtU3+fQO9r/0tOLdM1DNDZqtzONmOfyeE+M0o2J/UXLHBG1e9H+jRVmmnYyzSYLyMMF8eyoXlHEvcg58z3VXWvSG2ij02dvPcMoPVhLd4YA3d2pAqoM4y25xWZeP8QA0lLB259bqnjXzUxAMx35MGAxjvrmyZscPa5JfvuUim90mzcQd89/Oq30byiM3ln9W2nLxDwgux10QHubrB8Pnr/BeM3kl5JHJJA0UUa9YEiMeJJu1EELOzsdKsSTgY86seHTdTxmBu67t5YD/AFlswmQn/wCmzge7yrp9LNalT2aJZlcb8MxekDgEUN7b3rxt6vqPrenU0fWIgWznmjGzKjFgWwcdnnV7c36rC8wzIqxtL2CG1qqF+wc4bIGx86tel80iWFy0K6pFhlKDGrLaDjs/W91c9j4/bR8NitrKRLmaSAQwRRsGkZ3QqXkUbxKpLMxbAGCK68sLaJ4Z6UyLwfpvfOZGe2gkReqcwws/rAhnjWSKSPWdE4Kk7DScqRtWXpL0ltryBI7WTrLzrYzbRhXWaKdZFJdlK5jCqG1Hlgd+1bTc+jnNva9TMYbq1gjgE4UOsiIqho5Y2wJEJGociDuKs+ivRI2rSyzSme4n09ZLpCKFjBEccaAnSgBPeSScmt6a1WK8rcaNjpSlWIkO64RDI6vJFE7p7LMisy45aSRkVLIr2o/EbkRwySE4CIzZ8NKk5/CgDnHRqTrPWrjOr1i8nZTnP0cREEW/eAI2x5GvOMXLetQRC5a3DRTyFlMILMj26xj6ZGH15Dgb06FQaeHWo8Ylc++UmVvxc1knjU8QQMoINpLgEAja5h1bHbkV+deTJ3kb+p6CVQSJNvw65YYj4g7Ec9Vtay/4FU4+NZ34fxBRtcWrffs5E/wXP7qjtwG2Oc21tvz+gi//AFrNb8BtQNKwpHnviLw5+MTKfxrNa/EjOm1/bPi0u5xcmGbqDiES6ohIvtSGMAiRjz0ufhU6S3VjkgZ8eR+Y3qs4RZKt/dBNWlIbSPtSSSEMxuJSMyszDsshxnG48auWTFPJq6FjdWR4OExBi2CScZBwc45ajjL47gSanlM91Rqi8X4t6vbyzZ/NIWHm3JB8XKj40ui3sO57bnCPSrx4z8TmCsdEOIVx39Vs/vHWFzUz0L8VMPEdJB0XCNET+ts8fzZdP9qteNihOogknckknJPM1LtZzG6umzIQy+RUgj8RXp6Fp0nDq3s/RZOfjWEcGj1azkEDbBAwDuQDjUB5A1k4bcrNFHMvsyqrr7nAOPhnHwqW65FeXJ9jvj5IkFsoPZUDz5n5nevviHC4riMxTIHjYgkHI3U7MpBBVh3EEGs6JivqlcvBteTQuByMYcOzO0ck8WpzlsQzSIuoncnSF3qfURE6q8vIT9aX1pPNLkAuR5LMrqfMjxqWK+Z9XDRmkvnf7Pc78DvGiLaP1fEYz9W5hkjP9ZbHrYz7+raVfhU7pNJ1fqtxnT6vdwMxzj6OUmCUZ7hiQZ8hVeW139rGu7RGaaTxjQwvEur7Op5AAD4VYdNYNfDroeELOPfERKv4oK970En08bf4rf8ABxZknrSOnYqLa8IhjdnjiiR39pkRVZs89RAyfjX3w66EkUbg5DorZ8dSg5/GpFfQnlilKUAKUpQAql6a/wDpt5/01x/kvV1VX0otTLY3Ma83gmUe9o2A/E0AafwEfklt/wBPB/kpXnFbBn6uSIqs0JYoWzoYONMsUmncK4C7jcMqkcqi9E+KxS2dtokiLdRCCgkQsCsaqwKg6gQR4VdlCOYI94xXiu4yPTVSikU4464wJLO9U9/Volwg9zxPkj3qD5UfpATtFa3sjdwaFrdP7cs4CqPMaj5GramKLXg3TLyReCWzQoxdleWVzLKwBCl2AUKmdwiIqIue5cnc1bLcKee3v/jUSlY227NUUlRMMQPKuc+mbjogt4oOZmYuwGM6IuWfIuR/9s1vQNVfSTo7DfQ9VOM49hxjXGfFGP4qdj8iK4sijJNk8mNtbH55fjHgvzNQ575n5nbwHKrnpd0MnsJdMg1Rtnq5lHZcD/Cw71O/vGCc3QzoLNfv2exCpw8xGQO/So+u+O7uzkkCvU1x06r2ODS7o6t6FONdbw8wk9q2crj+jly6f93Wj4CugmqDgPBYrOEQ266FHM7F3b7TtjLH8ByAAqeTnnvXk5JKUm0ehCDUUmS3uQPP3fxrBJcE+Q8v41jryplKK/i3A47jSWMiPHnRLE2iRNXtAHBBU4GVIIqmv+ic+NMV3KUkIWXryGdU1KWa3aKNdLFQyaTt2s5BFbTSsaT5Sf1RjiRuH8Lht1KQRJEpOSFGMnuLHm5x3kk1j49/wlz/ANPP/kvU9UJ5An3AmqTpZxaKKzudckQbqJgEMiBiWjZVAUnJJJ8KeNuRkqjFm69Cv/TbP/prf/JSrqqvovamKxto25pBCp96xqp/EVaV7R5YpSlAClKUAK8YZG9e0oA/GfS3gxtL64tyCOqkdRnvXOUPxQqfjUey47cQ/mp54/uSOm3h2SK7h6aOhsXrMV60eqOQCCYgsuh/0EpKnkfzZJ2HZ7657L0Jtzy61f7QP7V/fU5TS2ZjlRV23pO4inK6dv6xUk/zFNW9t6ar1faS2k98bKf/AMbrUGToEv1ZmHvQH9jVFk6ByfVkiPv1j/SaSsT7L7DLK1wzbbf06HbrLRT46JSvyDI1Wdv6b7UjtwXCn9UxuPmSv7K5pL0LuRyCN7nX/URUd+i9yP0Ln7uG/wAJNL0cL/sdZ5eTskPpf4ex3adPNotv+x2P4VMT0n8NP/Mge+KYf+3XB5ODTrzhlH9hv4Vga1cc1Ye8EUv6bG+469RI7/xvisN7YzJAj3KyxyKjLGOrEoUiMkzFCCrkHUAcb+6pFvx+3tLdFlR7WONVQa4wE1EbhepL7khjkgZ3OSa55wPh4m4VAvqnrZSWfKibqTGW04Jwd8jGx8POqy74HNa8JmSdOrZ7mEoCVJYKkmcaSc4rzVkuXTbXxVXfmr+LxvvFfI6G2vfXb9v9fydOf0n8NH/Mg+6KY/8At1Dm9L/D15NO/msW3/e6muGJaueSsfcCazx8HnblDMfcjfwr0v0uNcs5/wBRI63cem+1A7EFwx8zGg/AtVZcenU79XaKPDXKW+elFrn6dF7k/oXH3sL/AIiKkxdC7k8wi+91/wBJNN0cS/sR+ol5NhuPTVet7KW0f3Y2b/Mdqqbn0ncRfndOv9Wscf8AlqK8j6ByfWkiHu1n/SKlR9Al+tM3wQD9rU1Yl2X2EeVvlmuXvHbib87PPJ3duR328O0TUjolwY3d9bwAH6WRFOO5c5c/BAx+FbPF0Jtxz61v7Sj9i/vroHoX6GResS3qJpjjBghOSdb/AKeUEnkPzYI29rvFUjNPZCqVnZFGBtXtKU5opSlAClKUAKUpQBF4nw2O4heGVQ8cilWU94P7D4HuODXCuO8Cl4fOLebU0bbW9weUi90bnkJVG362Mjz7/ULi/B4bqFoZ41kjcYZW/AjvBHMEbillFSVGNWcFpWw9IfRzdWhLW4e7t/sjHrMY8McpwPg3yrWLe7RyQpyy7MhBV1I5hkbDD5Vyyg48kXFozUpSkMANfXWHxPzNfNKAI5QNK+oBvo4vaAb69x415oCzJpCr9HL7IC/Xt/CvtPzr/ci/x3NeP+dT+rm/x29MaSOsPifma8JpSlMFKUoAUrDcXaIQGPabZUALOxPIKi5Y/Ktn6Pejm6u8NcB7S3+zt6zIPA91uD8Wp4wcjUmym4HwOTiE5t4crGpxcXA5Rr3xoeRlYbeQOT5d04Xw2O3hSGJQkcahVUdwH7T3k95JNfPB+DQ2sKwwRrHGgwqry8ye8knck7mptdUYqKoslQpSlMaKUpQApSlAClKUAKUpQB4RXHvTpZxtc2OVXUVuSWGzEIItGWGDgEnG/fXYq476bZALy01EACGfmQBkvEO+llwzHwc/TrV9iZiPsygSfDVsw+dZV4nMPaijfzjk0/hIP31i9bT+cj/vp/Gnrafzkf8AfT+NcxIlwcX1OqdRda3zpVYxIW0jU2kIxJwMnYcqlXFz1f5yK5j+/bzL/oqR6PplbjNjpZT2rnkwP/KyeBr9CYqkcaasZRTR+aE4pH1jHL4KRgHqpuatMSPY8HX50ficfWKcvgJID9FNzZoSB7HgrfKv0vimKbpI3Qj85wXPWfm4rmT7lvM3+ios/F9LshgutaY1K0YjK6hqXUHYEZBB3HI1+lsV+fPSBMq8ZvtTKO1b82A/5WLxNLLGkrMcUkUzcUmPswxp5ySavwjH76xP1re3MwH2YgIx/e3Y/Onrafzkf99P409bT+cj/vp/GpinQfQVYos9+Qoyvq2G5sA6SFu0cncjJ37q7ABXIfQdcA3V8AVOUtmyCCOz1qnlXX66Y8IquBSlKY0UpSgBSlKAFKUoAUoTUaS8x9VvlitSsxuiTSoJ4h5D5/8AxVb0iupms7gQD6YwyCPB31lG0YPjnGPPFbpZmtGudMvTBDau0NunrM6kq2DphjYcxI/ew+yoPeCQa470l4/PxCQPdur6M6ERAkaA8wv12H3mNUfrBj7BQqV2KsHDAjnqGnY550HECdgoyeWzscnwGkZrhnLLLZKkeljhhirbTZJFqn2E/ur/AAr6Fov2F/uD+FZuJ9EL2KBLmeCRYWJHaU6l5aWkjA+jVtwCd9t+YzTwwa2CojOxOAqoWYnwAA3NT6M1yyyzQfFH6D9DHBoP5Nhm6mHrhJcAS9WnWAdbIuA+NXs7c+W1dFrSPRzwuWz4ZBDL2ZBrdl2OkyyM+k+YDAHzzWyetN4/gP4V6Sg6PHlNWWdKrPWm8fwH8KetN4/gP4Vuhma0Wdc69M/BYP5Nmm6mHrTJbgy9WnWH6WNfbxq9nbny2rcvWm8fwH8K1v0jcLmvOGTwxdqQ6HVdhqMUivpHmQpA88Vjg6NjNWcBWxDMAI1JJwOwu5PLur5a0UbFE8PZX491ZeGqkZKyBYZEkUuJYm16E7RVBoJVtQ5bE5G+M1c8H6OXEsSXEMBaBSzSfRkszs0ulgmNUyIBHqC558jvjzlgl5PWeeC8ETo1x+fh7l7R1TXjXG6h43A5Bvrgb/VYV2Hod6YILp1huE9Wnc4XLaopGPII/cx+ywHcASa49NxNVlkP5OH0Lo7LFAVOHDgx4EjAfZx7q+oeIRFyixo4kkI09W0h09WCgQFCR9ITjG+w7qrj6kXT3RDJHFJWtmfqEGvmRsA43Na7wLiE4s4hP+f6qIPtv1hjXXnG2xznuzmrBrzBHM+yMDvwTksdPLHn5d9delnBqROtrjV7xjOOW/dWeqtbtsbBxgScl2zq7HdUmR2wcHk3eCcjSPAePhWGp2S6VG68jA57bk7bjnsBtSO6JIGkjP71z/8AFBpJpSlAClKUAeEV4Yh4D5V5SgD4kOKjSSHxPzpSmQjPhhgZGx8RWITMe8/M17SnRMEV817SmMYrylKDD0UUV7Sg0dafE/M1kUZ3O58aUpWaj7jkPifnUiM17SkZSJ9iIeA+Qr6xSlKOe0pSgBSlKAP/2Q=="/>
          <p:cNvSpPr>
            <a:spLocks noChangeAspect="1" noChangeArrowheads="1"/>
          </p:cNvSpPr>
          <p:nvPr/>
        </p:nvSpPr>
        <p:spPr bwMode="auto">
          <a:xfrm>
            <a:off x="171133" y="-163724"/>
            <a:ext cx="335280" cy="34544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3" name="AutoShape 4" descr="data:image/jpg;base64,/9j/4AAQSkZJRgABAQAAAQABAAD/2wCEAAkGBhQSEBUUExQSFRUUGBcXFxUXFxcWFxgXFBcXFxQWFhkXHCceFxsjGRgXHy8gJScqLDgsGB4xNzAqNScrLCkBCQoKDgwOGg8PGiwkHyQsLCwsLSwqLCwvNiosLCwsLCksLCwvLCwpLSkpLCwsKSwsLCwsLCwsKSkpLCwsKSwsLP/AABEIAPIA0AMBIgACEQEDEQH/xAAcAAEAAgMBAQEAAAAAAAAAAAAABAUDBgcBAgj/xABNEAACAQMCAgYGBQcKBAUFAAABAgMABBESIQUxBhMiQVFhBxQycYGRI0JScqEkM0NiscHRFVNjc4KSsrPC8DREdKIIFjXD4YOTo9Lx/8QAGgEAAwEBAQEAAAAAAAAAAAAAAAIDAQQFBv/EAC4RAAICAQMDAgUEAgMAAAAAAAABAhEDEiExE0FRBCIyYXGR8BSBwfFisSNCof/aAAwDAQACEQMRAD8A7jSlKAFKUoAUpSgBSlKAFKV47ADJ2A76APa1Pp308SwRURRLdzbQwZ+ckn2Yxg79+MDvI1zpN6VzIWh4YFcglXvHH0CHv6ofpnH93l7QrTLay0s8ju8s0m8k0hy7fuRB9kbYA8Bic8iiK5UY7+xe6YvfTSXDnfTrdIU8FijUjAHj3+FLCze0YPYzSW7rvp1u8L+KyxsTkHHMcqkQNkE9zElfu4AX54L/ANuvZmIGR3EE9/Z5N8gS39nFc2uV8k7Z1DoJ08S/jZHURXUO00Gc4/pI/tRtkYPdnG+xO21+fbmz1MkiO0U0e8c8Zw65358nQg8jsQfM53Poz6WDGVh4mFjJwqXafmHPd1g/Qsflz9kV0wyKRRSs6fSvFbPKvaoMKUpQApSlAClKUAKUpQApSlAClKUAKUpQApSlACtI9MXEGThbxoSGuZIrcEHulbt+/KBl+NbvXJ//ABBcUMNtaFQCwuRIM7jMUbYyM+Lj5UMDXEhCgKgwqjSoA5AcsCtcvuLOXdEZSqMUJZVbUy4JOlNK6QTjtas4zgVr56bXEnYZkVW7LFVAYKdmweY2zvUq6vo4hg7eCqMnHdtyArz8inHZcst6bBGVyycI2XhPGGkYpJp14LKyggMAQGBBJwwyDzwQe7FTL7iSQgFtWTnSqjLHHMgZAAG25IFc7l6SsGVogUZScMcNsylSNJXHI+dSbPjpkJaeQF9lGQF7IycdlQBuxrXCajqa3MeHHLLUX7fzybjZ8SjkOlDLE25CMqAHG7FQQ6+eFI7zjvqyeEMpRxqVhpYHG4PPPd5+/wAK06NjlWRsEHKsMMM4K8jkMMEgjzqt/wDPd0CQTEcbfm1/disx3k4M9R6bpvbg/Q/oev2k4XGjklrZ5Lck+ETYT5IVHwrd65T/AOH3ifW2l2WwGN00hxsv0sach71NdVzXoEz2lKUAKUpQApSlAClKUAKUpQApSlACmaVzr0qcdlWSGzjdolmSSSWRTh2SMqvVRt9XOrLEb4HvrG6VgX3HvSNZWj9W0pkm3+hhUzSZHcQmyH7xFateelm5ba3slQdz3MwB7+cUQZh3fW8ffWo2tska6Y1VF8FGM+/vY+ZyayVzPM+xJz8Flc9NOJyc7qGHltBbg8vBp2Y/gaoONcOa8K+t3N1PpJKhmRVBIwcKqYGcDlU2sE12qgknZQST3AAZJ89qTqSfczUyrHRC0UZMe3i8jAfE6gKxQ8OsGfRHGsr/AGIhPO2B5Rlq6R0a9GyTIs/EFLFsMlryCLzUzld3c7HRnSOWCcmtrfoXw8rp9RtQByKxIrDHgygMD55rojik1bbN+rOKDgcXJeGXbe60l/1sKHgkWcNwy8XzNpLj/sYmusXtq1gQ/WPLZkqrdaxeS1LHCN1jdqSDJAbUSy7EErkCRfcVWJxGFkkmYZWGJdchXONRGQqLkEanZRkEZJ2qMlKLrf7nTDFCUb1HFLiysw2hXNrIPaVhJGxB+0s4wDjcNzHnUg9D7NhlY9jyKSMR8Dkg10LphwM3kP5TY3cRQHRcJ1Fw8WftRxSF3j8UAbvxg71yqxuzaSaH0GPnrTtKFJwsiNzeEnIwd1OQcEEEcWtxJQde2V0bFwWwezz6pc3UAY5IVkZSQMAlWTB+NX1t004nHyuoJue09uBz8WgZT+FVKXAPPb9nzrJS9SS7kNTNqsvS1cr/AMRZK473tpQT3copQrHv+t4e+tp4D6RbK7cRpL1cxx9DMphl37gr7Ofuk1yysdzapIumRVdfBhnHmDzU+YINOsz7mqZ36lc79FnHpmee0kdpVgWKSKRjl1STUOqkb6xBXKk7lT5CuiV0p2rKilKVoClKUAKUpQApSlACqLpZ0Riv4lWQsjxnVFMhw8b4xkdxBGxU7H5EXtKAOJcV6HcRtc5iF1GOUtsBrx+tA2+fJCRWvNxpA2l36txzSVTCw94cD9tfo6oHGYYTC7XCRvEiszh0DqFCktswPcDUniixHBHCF7W47XmO0PmKr7O8WbiVpbkjq/WYlkz+kYOGMXmowAfMgd1WPF+jVvNEb6RPVFkA9WtrREVz1n5hWwPpJXGDpXAAJ862Ho36NTb2DglReyBGEndDJE6zQxqfASKC7DmSeYAzJaYu7LR9O+/g6pmgFVHRvpGl3ESBomj7M8B9uGQe0rDnpznDciKt69FO0cbVclVDfQX9nIUbrIZVlibZlyAGSQYYA+NUvRW+isuFw3VzIddysDzTlS7O8yqIl7AJ0qpVRtgYPic5umfHDj1GBs3VypXbfqIW2luJMewApOnvLEYqJ0a48llp4fdP1RjytrLIQqTwA/RAPsolQEIynHJSM5qTa1V3KqL02uDdtZHea5p066GpcXZSPRHJPDJcRsR2VnhaOOUMB+jmjlQMMc4w25LZ33iHGIYI+smlijTGdTOoBH6u/a+Ga1jhF0by5a90skPV9RahxpZ4y4kluCp3UOyoFB+qmcb7rmaUR8Ck5o5Dwe4aKQ2sqsjISqq3tIy+1CT3+KHvFXZOkZJ0jxJ0j5mtq9JPQT1yProARcxgbLzmRTkJ/WL9Q/2e8Y1rhnR+0tUS/VFvbXYzx3KK8qLnS7oQMB0J7UbAjY78jXGkpb2VyYHqdEJeNIW0I/WOeSRKZmPuEYP7a2HhPQ3iN1jEXqsZ5y3AGvHisC75++QK7HYWMUSAQpGiYGBGqquMbYCjGMVKq6xRRBQRRdE+iUVhEVjLO7nVLK5y8j4xlj3Acgo2A+Jq9pSqjilKUAKUpQApSlAClKUAKUpQAqs6S9V6nOLhgkJikWRj9VGUqx8zg8qsia51e3X8q3PjYWsnZHddXEZ3J+1BGeXczeIGyykoq2NGLk6RVdBOByukF1d4LRRqlqmCuiMKF9YdST9NIoHuXHedt2oTSvPlK2enCOlFNxnopDcuJcywzqNK3EDmKYDuUsPbHkwPlitVuzePK8NvxG+udJKyMvU28UR71a5CsWcbZWNCfHTWydLrx9MNtG5R7yQxmRdmSGNDJcMh7n0DSD4tnmKk2lmkUaxxqqIg0qg5AeHn4k8yck86tGbiifQjkl9Cl4D0IvIoz1M0cJc6neO2EryHxea7kLSf3QPADNSuJdH77qik0lrdITkpc2iqh8O3buQp8G05rdLfjyYGoFT5DI+GN/wr5u+OoVIQEkjG4wN/HvPuqjcebJqE706Nvr/PBzvgvCeHxzokvD4bW4Y/R6vpopSP5iRiVL8joKq++wNbxmqbiHDo54milXUjDcciMcmU/VcHcHuNedEr+SSF0mOqa2le3kfHtmPBSU+BaNkJ89VQl7lZfR03p8l0a0Hp5wF4knmgOiC5wL5QpYopZRJdxKPr6NQcd4IbHMjfs0/3/vxpYy0s2cNSL2wZDEhiKmMqugqcqUwNBB7xjFSK55wO8/ku5W3Y/kNy5FuSf+Hnff1c+ET7lD3HI866EDXoRaatHltOLpntKUrTBSlKAFKUoAUpSgBSlKAFKV4aANP6f8UdursIGKy3errJBzhtl/PSjwY50L5t5Vms7NIo0jjUKkahUUcgq8h5+/vOT31S9G5PWZ7u+O/XSmGE+FvakounPc8vWMR4gfDYK4s0rdHf6eFLUK1vpB09t7VjGNU84/QxYJX+tc9mL47+Va5006aySSPbWrlEjJSadTh2ce1DCfq45M/POw/W1O1tABpQBVHhy957yfPnXLPIobcs6oQc9+EW8vTGaW/tZ7gQxRRtJGFTU2gXKaNckje1hgmSAB866Ok/cdj/AL+Vcs9TUghgGBGCDyIPdirbhPSKS3UI6tNEuyspHXIO5SDgSgd24OKaGTV8XI+2Pjg6DqFNQrWIul9o3OZUPhIGjI9+pQPxpN0wtF5SiQ+EStIT7tIx+NX0sOrHyjY5Lgd3z7h51yCa6626nuo3ljMsrdXJHI8bGNNKI3ZPfpJ3Bq941xmS6Qx6WhgbZhq+lkH2WK7Rqe9RknxxVPJb6eXIbDHdjYDyrlzZHFVFjxUcj3W3zLjhfTy9gIDst3H9mTEcwH6sqjSx++PjXQej3SeC9QtCxDLgSRONMsZPIOvn3EZB8c7DkVYf5Wa2mS4iP0kOSRnZ4/rxP4grn3HBG9LizOT0y+4mXDoWqH2O38V4XHcwyQyjMci6W8fEMvgwIDA+IFZOgXHJJI5La4bNzZsI5G/nUIzBcD76bnzDV9wyh1VlzpZVZc88MAy588EVS8Sf1biNndDZZW9Sn81my1ux+7MMZ8HxXdhlT0nD6iFx1I6FSlK7DhFKUoAUpSgBSlKAFKVGvuIxwoXldI0HN3YKo95bagCTVT0p46tnZzXD8okJx3sx2RR5liB8a0bj3SccRExtS1xBafoIJjHNczAjDBozrSGPOoEe2y7ZCjMbiEdwz8Ognmd4ZpklaGZVadDbQmcxPKmBKobAJZdWQNzU3kinTGUWyz9H+P5LtAMbQrn3tlifiSfxqx6Q3rQ2dxKntRQzOvkyRsyn5gVrvQeYxW/UNu1pJJbOPERuTGfjGyYPka2m5gSeJ0bdJFZGxz0upVh5HBrib9x6SX/Gq8HCODx4UKeQAJPmRk/M71ddaoG3yFST0FvIcRrGswGwlWREDAci6uQVOMZ5/HnWe76CXC2s8ruitHFI6xRZdmKKWwznAGwOyg++p9BuVsd+oSjsVhvFA7Rx/vuqLNxYfV3qr63Xg88gEe4jIxWSzi15OdgxHntyPx3+VQ0t8F9SXJYjiOfrj44H4Gvl+LEDYhv2fhWEwIGVTzbON/Cj2APLI/Gs6TW5vVi9iXBxQN3YPhn9levJmqJ5dB7fYBLaGOyuFbGUY7HB2Iq/6M8GnvtbQlQkSga3DdXI5PsKyg9oLkkgEcs8xVo43dNEZ5I1aZV3cbDYMcHlkkge/wAat+i3o/nvoY5Xkhigk1B9GtpsI7I6qCuhSdLDOo7Hv5VaJ6PruTsuYIR9vUZSPNUAAJ95FdG4HweO1t44Is6IxgFjlmLEszN5liT8apGGjkSU3PZX8yZGgUAKMAAADwAGAPgMCtZ9JlwE4ZM31kMLr95LiI7HuPdn9atlllCjJ/8A77q1HpW/Xm3t++5uIgR4Q27dfMfgEX4tTRfuTMmvYzpXCOKJcQRzxnKSorr7mGcHzHI+YqZmuU9HfWuquraKXqYLW5uY1ESg3DgsZkRHlzHCpEigNpY/dpwHpIeHJFNciW3gum0yW9zMZJoZdRUXCNKQ8kb7F1xlThgME12rJFujzNLR1alR7HiEcyB4nSRDydGDKfcV2qRVBRSlKAFeE1rXH+nUVvJ1EaS3NzjPUQjUyg8mlc9mFeW7HO/I1QcSbil5FJGz2dlHKjKVQPcTAOMMDJlUBwTuuf30spKPI0YuXCJfG/S3aIpS3brpnfqogQyQvJnB+ncCMqp5kMfKoMHQ4SuJuIsLy48HH5PF+pDCezgbDUwJPPAqFNDcWtuIbiG2vLJFVGWGNkkjjUY1mB2ZZQMZOkhuZqPb3ctoLdLJ4rq0vHEdsZpHxA5DFU1qpeSIhSAp7SlSCR382SUp7RKxiov3I2e+6O28oXXCgKew6DqpI/6uSPSyfA4rWeJwywX9iZJ2lhSYxqZFXrV9bheNQ0iYEi6wBllzy3NWvFeIcRsoXmubezlijBZmguHiKqB9mdDqOdtjuSNqxcX4RJdWC9eQkroGfQMdUzESR6cbnqm0DPM6WPfUHGeP4uCycZ/CYekcJtLj10AmGVVjvABkpo2husDchQdDfq4NWcc+BlSMEAgggggjIIxsQRuD57U6Mce9ahZZQBcRfR3MWxAcj2gOTRyDtA8sEjuqrm4BLZkm0HW2xyfVCcPETuxtnbYqck9U3f7J3rFu6fJWGTSvl/ovEvR37fiKm27gjYg/78K1mw4zFMSqNhx7UTgpKp7w0bb/ACyPOrDFNK0VhFS3RT3Pousut1jr0UkkwJLpiydzgadSjPcGxUzifQq2n09lomRQitCQh0DkpBBVgPMZ86mdYfE/M19pcN9o/hTamkJ0k2Q4OgNqsTRmMtrwWkdi0uV9kh/qY8BgeINVo9GcQPanumX7OqMZ8i4TP7K2H1t/tH8P4U9bf7R/D+FL1GN0F2PuPh8SxLEI4+qQALGVDKAPJs59/PvqwjA0gAAAbAAYA8gBsKqGnb7Rr5EhPMn5mhu0EYU6LCVgp3Ir4PENsAZ8zy+XOoJHhVbxDpBDCwQlpJW9mCJTLMx8Ai+z72IFG8lsbUYPcs7m6ADPIwCqCWZjhVUbknwFQeilo1xM186sodeqtEbYiAnLTMO5pWwQO5QBuDXxadHJrphJfKqRKQyWSkOCRur3TjaQjmIx2RtnO4M3pfx1ooxDCfyq4BWL+jXlJcP4KgyR4tgDO9L/AIrklOer6FL0cWe4lvGjnEME1zO4eNA07KhWBdLvlI17GzBWbY8tq2ey6N28WoiJWZxh5JfppXH68kuWI8uXlUCw4W9rYEWwGuOMGJWHtiLtBG8DJ2skbgyZ7q84VxDiN7Ck1tb2cUUihlae4eUspH2YEGk523OxB2rUp5Ph4IvRDZnlx0OETmbhzCzuPBAfV5f1JoR2cH7SgEc8Gp3BPS3aOAlw3UTK/VSjDPCkmcD6dAYwrHkSR51rlxdy3YuEvXitbSzcx3Jhkf6dwFLR62UPHEAyggAsxbAJ7pEENxdW5ht4bazsXUoqzRs8kkbDGoQIyrGDnI1EtyNXxylDaRKUVN+1HVAa9rnXDX4pZxRxo9pexxIqhXD20xCDAAfLoTgDdq2DgPTqK4k6iRJba5xnqJhpLAc2icdmVfNTnblXTGSlwSlFx5RovRrpLa2UDx3UnV3nWyG5jKu00s7SMQ6qFzIGUqVPLB7tzWLjHTi+QoyW0EaN1riGZn9YMMEbSTSSaDogAUDY5OWA3roPSvokbpopYZTBcQatEmkOpWQASRyISNSHA7wQRkVWW3o5xb3XXTGa6uoJIDOUCLGjqwEcUa7IgY6j3kjJqfSWqyiyvTRJtr9WhSb82rRrL2yF0KyB+0c4XAO58qovR9wGGW9uL2ONvV9Q9U1alj6x0K3k8MR2VXIQBsDI1cqr5OP20nDZba9kW2mjgMM8UjBZFdE0h41O8qsQrKUyDkD39C6ITSPYWrTLpkaGIuNOnDaBns/V91LihTY2aepIofSTKJDZ2fdcTiSUeMFoOulHxYRj4/KyJz55/fWv8Rm67jU7d1pbxQj+suGMzkf2EQfHzq4tpe493L3Vy+plc68FcEfbZrvHujbiRbi2fqpowQHxqGgnJimX9JCTv4qdxWThnTBJWENwvq1weUbEGOUfat5eUg/V2YcsHGa2WqzivAIp0KsqkHcqQCpPiV7j+sMGpRl2ZRruj44nwaG4GJ4kkxyLDtL91hhl+BqtPQ2RB+TX11EO5JQl3GPICUBlH9qo44bdW35iXVGOUU+qaMDwWQfSxjyORWeLpt1Y/KbaeId8sY9ZhHvaLtr8Uqr1V7WTVJ7ny9hfptqsZcd5WeEn4AsoqPf315BGZJLW26td2f11UC+/rIh8ufhmpl107tWC+rOLqV/Zii54HNpSwxCgyMlvke7XOknQu54lDqkmxIp1Rxr2bcbY0Lndm/pW92w5PHetewOcl8LKqD0wo7FfVWGO/rgc742+iFZX9LCjH5MdyBkzBQM95PVHArnp4MbeRlcMsi9llYYI8sVhW1lupkt7dDI7HYL3nzPIADJJOwrq6UK4I/qMl8ncbW5vpUDra2oRhlWN6rhgeRBiiII+NZhw6/fbrLGHzCTTH5OVWqTgHRG64XCOrnEhPakhYn1ck/VQ41RP/Scj3jFX8PTm0VczyeruuzQyg9YDjICqoJlB7mXOfLlXK/8AHctrl/2Z5/5PYj8pvLqfPNF020Z5c0hGTy+1VzwfhMUAKwRJGDzCLgt94+03xJqkm6YtL/w1tMw7pJ/yaM+YDZkce5RVfxKwlkjMl/ciO32BjUtbwHVsFcjM0+fDbl8kdtU3+fQO9r/0tOLdM1DNDZqtzONmOfyeE+M0o2J/UXLHBG1e9H+jRVmmnYyzSYLyMMF8eyoXlHEvcg58z3VXWvSG2ij02dvPcMoPVhLd4YA3d2pAqoM4y25xWZeP8QA0lLB259bqnjXzUxAMx35MGAxjvrmyZscPa5JfvuUim90mzcQd89/Oq30byiM3ln9W2nLxDwgux10QHubrB8Pnr/BeM3kl5JHJJA0UUa9YEiMeJJu1EELOzsdKsSTgY86seHTdTxmBu67t5YD/AFlswmQn/wCmzge7yrp9LNalT2aJZlcb8MxekDgEUN7b3rxt6vqPrenU0fWIgWznmjGzKjFgWwcdnnV7c36rC8wzIqxtL2CG1qqF+wc4bIGx86tel80iWFy0K6pFhlKDGrLaDjs/W91c9j4/bR8NitrKRLmaSAQwRRsGkZ3QqXkUbxKpLMxbAGCK68sLaJ4Z6UyLwfpvfOZGe2gkReqcwws/rAhnjWSKSPWdE4Kk7DScqRtWXpL0ltryBI7WTrLzrYzbRhXWaKdZFJdlK5jCqG1Hlgd+1bTc+jnNva9TMYbq1gjgE4UOsiIqho5Y2wJEJGociDuKs+ivRI2rSyzSme4n09ZLpCKFjBEccaAnSgBPeSScmt6a1WK8rcaNjpSlWIkO64RDI6vJFE7p7LMisy45aSRkVLIr2o/EbkRwySE4CIzZ8NKk5/CgDnHRqTrPWrjOr1i8nZTnP0cREEW/eAI2x5GvOMXLetQRC5a3DRTyFlMILMj26xj6ZGH15Dgb06FQaeHWo8Ylc++UmVvxc1knjU8QQMoINpLgEAja5h1bHbkV+deTJ3kb+p6CVQSJNvw65YYj4g7Ec9Vtay/4FU4+NZ34fxBRtcWrffs5E/wXP7qjtwG2Oc21tvz+gi//AFrNb8BtQNKwpHnviLw5+MTKfxrNa/EjOm1/bPi0u5xcmGbqDiES6ohIvtSGMAiRjz0ufhU6S3VjkgZ8eR+Y3qs4RZKt/dBNWlIbSPtSSSEMxuJSMyszDsshxnG48auWTFPJq6FjdWR4OExBi2CScZBwc45ajjL47gSanlM91Rqi8X4t6vbyzZ/NIWHm3JB8XKj40ui3sO57bnCPSrx4z8TmCsdEOIVx39Vs/vHWFzUz0L8VMPEdJB0XCNET+ts8fzZdP9qteNihOogknckknJPM1LtZzG6umzIQy+RUgj8RXp6Fp0nDq3s/RZOfjWEcGj1azkEDbBAwDuQDjUB5A1k4bcrNFHMvsyqrr7nAOPhnHwqW65FeXJ9jvj5IkFsoPZUDz5n5nevviHC4riMxTIHjYgkHI3U7MpBBVh3EEGs6JivqlcvBteTQuByMYcOzO0ck8WpzlsQzSIuoncnSF3qfURE6q8vIT9aX1pPNLkAuR5LMrqfMjxqWK+Z9XDRmkvnf7Pc78DvGiLaP1fEYz9W5hkjP9ZbHrYz7+raVfhU7pNJ1fqtxnT6vdwMxzj6OUmCUZ7hiQZ8hVeW139rGu7RGaaTxjQwvEur7Op5AAD4VYdNYNfDroeELOPfERKv4oK970En08bf4rf8ABxZknrSOnYqLa8IhjdnjiiR39pkRVZs89RAyfjX3w66EkUbg5DorZ8dSg5/GpFfQnlilKUAKUpQAql6a/wDpt5/01x/kvV1VX0otTLY3Ma83gmUe9o2A/E0AafwEfklt/wBPB/kpXnFbBn6uSIqs0JYoWzoYONMsUmncK4C7jcMqkcqi9E+KxS2dtokiLdRCCgkQsCsaqwKg6gQR4VdlCOYI94xXiu4yPTVSikU4464wJLO9U9/Volwg9zxPkj3qD5UfpATtFa3sjdwaFrdP7cs4CqPMaj5GramKLXg3TLyReCWzQoxdleWVzLKwBCl2AUKmdwiIqIue5cnc1bLcKee3v/jUSlY227NUUlRMMQPKuc+mbjogt4oOZmYuwGM6IuWfIuR/9s1vQNVfSTo7DfQ9VOM49hxjXGfFGP4qdj8iK4sijJNk8mNtbH55fjHgvzNQ575n5nbwHKrnpd0MnsJdMg1Rtnq5lHZcD/Cw71O/vGCc3QzoLNfv2exCpw8xGQO/So+u+O7uzkkCvU1x06r2ODS7o6t6FONdbw8wk9q2crj+jly6f93Wj4CugmqDgPBYrOEQ266FHM7F3b7TtjLH8ByAAqeTnnvXk5JKUm0ehCDUUmS3uQPP3fxrBJcE+Q8v41jryplKK/i3A47jSWMiPHnRLE2iRNXtAHBBU4GVIIqmv+ic+NMV3KUkIWXryGdU1KWa3aKNdLFQyaTt2s5BFbTSsaT5Sf1RjiRuH8Lht1KQRJEpOSFGMnuLHm5x3kk1j49/wlz/ANPP/kvU9UJ5An3AmqTpZxaKKzudckQbqJgEMiBiWjZVAUnJJJ8KeNuRkqjFm69Cv/TbP/prf/JSrqqvovamKxto25pBCp96xqp/EVaV7R5YpSlAClKUAK8YZG9e0oA/GfS3gxtL64tyCOqkdRnvXOUPxQqfjUey47cQ/mp54/uSOm3h2SK7h6aOhsXrMV60eqOQCCYgsuh/0EpKnkfzZJ2HZ7657L0Jtzy61f7QP7V/fU5TS2ZjlRV23pO4inK6dv6xUk/zFNW9t6ar1faS2k98bKf/AMbrUGToEv1ZmHvQH9jVFk6ByfVkiPv1j/SaSsT7L7DLK1wzbbf06HbrLRT46JSvyDI1Wdv6b7UjtwXCn9UxuPmSv7K5pL0LuRyCN7nX/URUd+i9yP0Ln7uG/wAJNL0cL/sdZ5eTskPpf4ex3adPNotv+x2P4VMT0n8NP/Mge+KYf+3XB5ODTrzhlH9hv4Vga1cc1Ye8EUv6bG+469RI7/xvisN7YzJAj3KyxyKjLGOrEoUiMkzFCCrkHUAcb+6pFvx+3tLdFlR7WONVQa4wE1EbhepL7khjkgZ3OSa55wPh4m4VAvqnrZSWfKibqTGW04Jwd8jGx8POqy74HNa8JmSdOrZ7mEoCVJYKkmcaSc4rzVkuXTbXxVXfmr+LxvvFfI6G2vfXb9v9fydOf0n8NH/Mg+6KY/8At1Dm9L/D15NO/msW3/e6muGJaueSsfcCazx8HnblDMfcjfwr0v0uNcs5/wBRI63cem+1A7EFwx8zGg/AtVZcenU79XaKPDXKW+elFrn6dF7k/oXH3sL/AIiKkxdC7k8wi+91/wBJNN0cS/sR+ol5NhuPTVet7KW0f3Y2b/Mdqqbn0ncRfndOv9Wscf8AlqK8j6ByfWkiHu1n/SKlR9Al+tM3wQD9rU1Yl2X2EeVvlmuXvHbib87PPJ3duR328O0TUjolwY3d9bwAH6WRFOO5c5c/BAx+FbPF0Jtxz61v7Sj9i/vroHoX6GResS3qJpjjBghOSdb/AKeUEnkPzYI29rvFUjNPZCqVnZFGBtXtKU5opSlAClKUAKUpQBF4nw2O4heGVQ8cilWU94P7D4HuODXCuO8Cl4fOLebU0bbW9weUi90bnkJVG362Mjz7/ULi/B4bqFoZ41kjcYZW/AjvBHMEbillFSVGNWcFpWw9IfRzdWhLW4e7t/sjHrMY8McpwPg3yrWLe7RyQpyy7MhBV1I5hkbDD5Vyyg48kXFozUpSkMANfXWHxPzNfNKAI5QNK+oBvo4vaAb69x415oCzJpCr9HL7IC/Xt/CvtPzr/ci/x3NeP+dT+rm/x29MaSOsPifma8JpSlMFKUoAUrDcXaIQGPabZUALOxPIKi5Y/Ktn6Pejm6u8NcB7S3+zt6zIPA91uD8Wp4wcjUmym4HwOTiE5t4crGpxcXA5Rr3xoeRlYbeQOT5d04Xw2O3hSGJQkcahVUdwH7T3k95JNfPB+DQ2sKwwRrHGgwqry8ye8knck7mptdUYqKoslQpSlMaKUpQApSlAClKUAKUpQB4RXHvTpZxtc2OVXUVuSWGzEIItGWGDgEnG/fXYq476bZALy01EACGfmQBkvEO+llwzHwc/TrV9iZiPsygSfDVsw+dZV4nMPaijfzjk0/hIP31i9bT+cj/vp/Gnrafzkf8AfT+NcxIlwcX1OqdRda3zpVYxIW0jU2kIxJwMnYcqlXFz1f5yK5j+/bzL/oqR6PplbjNjpZT2rnkwP/KyeBr9CYqkcaasZRTR+aE4pH1jHL4KRgHqpuatMSPY8HX50ficfWKcvgJID9FNzZoSB7HgrfKv0vimKbpI3Qj85wXPWfm4rmT7lvM3+ios/F9LshgutaY1K0YjK6hqXUHYEZBB3HI1+lsV+fPSBMq8ZvtTKO1b82A/5WLxNLLGkrMcUkUzcUmPswxp5ySavwjH76xP1re3MwH2YgIx/e3Y/Onrafzkf99P409bT+cj/vp/GpinQfQVYos9+Qoyvq2G5sA6SFu0cncjJ37q7ABXIfQdcA3V8AVOUtmyCCOz1qnlXX66Y8IquBSlKY0UpSgBSlKAFKUoAUoTUaS8x9VvlitSsxuiTSoJ4h5D5/8AxVb0iupms7gQD6YwyCPB31lG0YPjnGPPFbpZmtGudMvTBDau0NunrM6kq2DphjYcxI/ew+yoPeCQa470l4/PxCQPdur6M6ERAkaA8wv12H3mNUfrBj7BQqV2KsHDAjnqGnY550HECdgoyeWzscnwGkZrhnLLLZKkeljhhirbTZJFqn2E/ur/AAr6Fov2F/uD+FZuJ9EL2KBLmeCRYWJHaU6l5aWkjA+jVtwCd9t+YzTwwa2CojOxOAqoWYnwAA3NT6M1yyyzQfFH6D9DHBoP5Nhm6mHrhJcAS9WnWAdbIuA+NXs7c+W1dFrSPRzwuWz4ZBDL2ZBrdl2OkyyM+k+YDAHzzWyetN4/gP4V6Sg6PHlNWWdKrPWm8fwH8KetN4/gP4Vuhma0Wdc69M/BYP5Nmm6mHrTJbgy9WnWH6WNfbxq9nbny2rcvWm8fwH8K1v0jcLmvOGTwxdqQ6HVdhqMUivpHmQpA88Vjg6NjNWcBWxDMAI1JJwOwu5PLur5a0UbFE8PZX491ZeGqkZKyBYZEkUuJYm16E7RVBoJVtQ5bE5G+M1c8H6OXEsSXEMBaBSzSfRkszs0ulgmNUyIBHqC558jvjzlgl5PWeeC8ETo1x+fh7l7R1TXjXG6h43A5Bvrgb/VYV2Hod6YILp1huE9Wnc4XLaopGPII/cx+ywHcASa49NxNVlkP5OH0Lo7LFAVOHDgx4EjAfZx7q+oeIRFyixo4kkI09W0h09WCgQFCR9ITjG+w7qrj6kXT3RDJHFJWtmfqEGvmRsA43Na7wLiE4s4hP+f6qIPtv1hjXXnG2xznuzmrBrzBHM+yMDvwTksdPLHn5d9delnBqROtrjV7xjOOW/dWeqtbtsbBxgScl2zq7HdUmR2wcHk3eCcjSPAePhWGp2S6VG68jA57bk7bjnsBtSO6JIGkjP71z/8AFBpJpSlAClKUAeEV4Yh4D5V5SgD4kOKjSSHxPzpSmQjPhhgZGx8RWITMe8/M17SnRMEV817SmMYrylKDD0UUV7Sg0dafE/M1kUZ3O58aUpWaj7jkPifnUiM17SkZSJ9iIeA+Qr6xSlKOe0pSgBSlKAP/2Q=="/>
          <p:cNvSpPr>
            <a:spLocks noChangeAspect="1" noChangeArrowheads="1"/>
          </p:cNvSpPr>
          <p:nvPr/>
        </p:nvSpPr>
        <p:spPr bwMode="auto">
          <a:xfrm>
            <a:off x="338773" y="8996"/>
            <a:ext cx="335280" cy="34544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4" name="AutoShape 6" descr="data:image/jpg;base64,/9j/4AAQSkZJRgABAQAAAQABAAD/2wCEAAkGBhQSEBUUExQSFRUUGBcXFxUXFxcWFxgXFBcXFxQWFhkXHCceFxsjGRgXHy8gJScqLDgsGB4xNzAqNScrLCkBCQoKDgwOGg8PGiwkHyQsLCwsLSwqLCwvNiosLCwsLCksLCwvLCwpLSkpLCwsKSwsLCwsLCwsKSkpLCwsKSwsLP/AABEIAPIA0AMBIgACEQEDEQH/xAAcAAEAAgMBAQEAAAAAAAAAAAAABAUDBgcBAgj/xABNEAACAQMCAgYGBQcKBAUFAAABAgMABBESIQUxBhMiQVFhBxQycYGRI0JScqEkM0NiscHRFVNjc4KSsrPC8DREdKIIFjXD4YOTo9Lx/8QAGgEAAwEBAQEAAAAAAAAAAAAAAAIDAQQFBv/EAC4RAAICAQMDAgUEAgMAAAAAAAABAhEDEiExE0FRBCIyYXGR8BSBwfFisSNCof/aAAwDAQACEQMRAD8A7jSlKAFKUoAUpSgBSlKAFKV47ADJ2A76APa1Pp308SwRURRLdzbQwZ+ckn2Yxg79+MDvI1zpN6VzIWh4YFcglXvHH0CHv6ofpnH93l7QrTLay0s8ju8s0m8k0hy7fuRB9kbYA8Bic8iiK5UY7+xe6YvfTSXDnfTrdIU8FijUjAHj3+FLCze0YPYzSW7rvp1u8L+KyxsTkHHMcqkQNkE9zElfu4AX54L/ANuvZmIGR3EE9/Z5N8gS39nFc2uV8k7Z1DoJ08S/jZHURXUO00Gc4/pI/tRtkYPdnG+xO21+fbmz1MkiO0U0e8c8Zw65358nQg8jsQfM53Poz6WDGVh4mFjJwqXafmHPd1g/Qsflz9kV0wyKRRSs6fSvFbPKvaoMKUpQApSlAClKUAKUpQApSlAClKUAKUpQApSlACtI9MXEGThbxoSGuZIrcEHulbt+/KBl+NbvXJ//ABBcUMNtaFQCwuRIM7jMUbYyM+Lj5UMDXEhCgKgwqjSoA5AcsCtcvuLOXdEZSqMUJZVbUy4JOlNK6QTjtas4zgVr56bXEnYZkVW7LFVAYKdmweY2zvUq6vo4hg7eCqMnHdtyArz8inHZcst6bBGVyycI2XhPGGkYpJp14LKyggMAQGBBJwwyDzwQe7FTL7iSQgFtWTnSqjLHHMgZAAG25IFc7l6SsGVogUZScMcNsylSNJXHI+dSbPjpkJaeQF9lGQF7IycdlQBuxrXCajqa3MeHHLLUX7fzybjZ8SjkOlDLE25CMqAHG7FQQ6+eFI7zjvqyeEMpRxqVhpYHG4PPPd5+/wAK06NjlWRsEHKsMMM4K8jkMMEgjzqt/wDPd0CQTEcbfm1/disx3k4M9R6bpvbg/Q/oev2k4XGjklrZ5Lck+ETYT5IVHwrd65T/AOH3ifW2l2WwGN00hxsv0sach71NdVzXoEz2lKUAKUpQApSlAClKUAKUpQApSlACmaVzr0qcdlWSGzjdolmSSSWRTh2SMqvVRt9XOrLEb4HvrG6VgX3HvSNZWj9W0pkm3+hhUzSZHcQmyH7xFateelm5ba3slQdz3MwB7+cUQZh3fW8ffWo2tska6Y1VF8FGM+/vY+ZyayVzPM+xJz8Flc9NOJyc7qGHltBbg8vBp2Y/gaoONcOa8K+t3N1PpJKhmRVBIwcKqYGcDlU2sE12qgknZQST3AAZJ89qTqSfczUyrHRC0UZMe3i8jAfE6gKxQ8OsGfRHGsr/AGIhPO2B5Rlq6R0a9GyTIs/EFLFsMlryCLzUzld3c7HRnSOWCcmtrfoXw8rp9RtQByKxIrDHgygMD55rojik1bbN+rOKDgcXJeGXbe60l/1sKHgkWcNwy8XzNpLj/sYmusXtq1gQ/WPLZkqrdaxeS1LHCN1jdqSDJAbUSy7EErkCRfcVWJxGFkkmYZWGJdchXONRGQqLkEanZRkEZJ2qMlKLrf7nTDFCUb1HFLiysw2hXNrIPaVhJGxB+0s4wDjcNzHnUg9D7NhlY9jyKSMR8Dkg10LphwM3kP5TY3cRQHRcJ1Fw8WftRxSF3j8UAbvxg71yqxuzaSaH0GPnrTtKFJwsiNzeEnIwd1OQcEEEcWtxJQde2V0bFwWwezz6pc3UAY5IVkZSQMAlWTB+NX1t004nHyuoJue09uBz8WgZT+FVKXAPPb9nzrJS9SS7kNTNqsvS1cr/AMRZK473tpQT3copQrHv+t4e+tp4D6RbK7cRpL1cxx9DMphl37gr7Ofuk1yysdzapIumRVdfBhnHmDzU+YINOsz7mqZ36lc79FnHpmee0kdpVgWKSKRjl1STUOqkb6xBXKk7lT5CuiV0p2rKilKVoClKUAKUpQApSlACqLpZ0Riv4lWQsjxnVFMhw8b4xkdxBGxU7H5EXtKAOJcV6HcRtc5iF1GOUtsBrx+tA2+fJCRWvNxpA2l36txzSVTCw94cD9tfo6oHGYYTC7XCRvEiszh0DqFCktswPcDUniixHBHCF7W47XmO0PmKr7O8WbiVpbkjq/WYlkz+kYOGMXmowAfMgd1WPF+jVvNEb6RPVFkA9WtrREVz1n5hWwPpJXGDpXAAJ862Ho36NTb2DglReyBGEndDJE6zQxqfASKC7DmSeYAzJaYu7LR9O+/g6pmgFVHRvpGl3ESBomj7M8B9uGQe0rDnpznDciKt69FO0cbVclVDfQX9nIUbrIZVlibZlyAGSQYYA+NUvRW+isuFw3VzIddysDzTlS7O8yqIl7AJ0qpVRtgYPic5umfHDj1GBs3VypXbfqIW2luJMewApOnvLEYqJ0a48llp4fdP1RjytrLIQqTwA/RAPsolQEIynHJSM5qTa1V3KqL02uDdtZHea5p066GpcXZSPRHJPDJcRsR2VnhaOOUMB+jmjlQMMc4w25LZ33iHGIYI+smlijTGdTOoBH6u/a+Ga1jhF0by5a90skPV9RahxpZ4y4kluCp3UOyoFB+qmcb7rmaUR8Ck5o5Dwe4aKQ2sqsjISqq3tIy+1CT3+KHvFXZOkZJ0jxJ0j5mtq9JPQT1yProARcxgbLzmRTkJ/WL9Q/2e8Y1rhnR+0tUS/VFvbXYzx3KK8qLnS7oQMB0J7UbAjY78jXGkpb2VyYHqdEJeNIW0I/WOeSRKZmPuEYP7a2HhPQ3iN1jEXqsZ5y3AGvHisC75++QK7HYWMUSAQpGiYGBGqquMbYCjGMVKq6xRRBQRRdE+iUVhEVjLO7nVLK5y8j4xlj3Acgo2A+Jq9pSqjilKUAKUpQApSlAClKUAKUpQAqs6S9V6nOLhgkJikWRj9VGUqx8zg8qsia51e3X8q3PjYWsnZHddXEZ3J+1BGeXczeIGyykoq2NGLk6RVdBOByukF1d4LRRqlqmCuiMKF9YdST9NIoHuXHedt2oTSvPlK2enCOlFNxnopDcuJcywzqNK3EDmKYDuUsPbHkwPlitVuzePK8NvxG+udJKyMvU28UR71a5CsWcbZWNCfHTWydLrx9MNtG5R7yQxmRdmSGNDJcMh7n0DSD4tnmKk2lmkUaxxqqIg0qg5AeHn4k8yck86tGbiifQjkl9Cl4D0IvIoz1M0cJc6neO2EryHxea7kLSf3QPADNSuJdH77qik0lrdITkpc2iqh8O3buQp8G05rdLfjyYGoFT5DI+GN/wr5u+OoVIQEkjG4wN/HvPuqjcebJqE706Nvr/PBzvgvCeHxzokvD4bW4Y/R6vpopSP5iRiVL8joKq++wNbxmqbiHDo54milXUjDcciMcmU/VcHcHuNedEr+SSF0mOqa2le3kfHtmPBSU+BaNkJ89VQl7lZfR03p8l0a0Hp5wF4knmgOiC5wL5QpYopZRJdxKPr6NQcd4IbHMjfs0/3/vxpYy0s2cNSL2wZDEhiKmMqugqcqUwNBB7xjFSK55wO8/ku5W3Y/kNy5FuSf+Hnff1c+ET7lD3HI866EDXoRaatHltOLpntKUrTBSlKAFKUoAUpSgBSlKAFKV4aANP6f8UdursIGKy3errJBzhtl/PSjwY50L5t5Vms7NIo0jjUKkahUUcgq8h5+/vOT31S9G5PWZ7u+O/XSmGE+FvakounPc8vWMR4gfDYK4s0rdHf6eFLUK1vpB09t7VjGNU84/QxYJX+tc9mL47+Va5006aySSPbWrlEjJSadTh2ce1DCfq45M/POw/W1O1tABpQBVHhy957yfPnXLPIobcs6oQc9+EW8vTGaW/tZ7gQxRRtJGFTU2gXKaNckje1hgmSAB866Ok/cdj/AL+Vcs9TUghgGBGCDyIPdirbhPSKS3UI6tNEuyspHXIO5SDgSgd24OKaGTV8XI+2Pjg6DqFNQrWIul9o3OZUPhIGjI9+pQPxpN0wtF5SiQ+EStIT7tIx+NX0sOrHyjY5Lgd3z7h51yCa6626nuo3ljMsrdXJHI8bGNNKI3ZPfpJ3Bq941xmS6Qx6WhgbZhq+lkH2WK7Rqe9RknxxVPJb6eXIbDHdjYDyrlzZHFVFjxUcj3W3zLjhfTy9gIDst3H9mTEcwH6sqjSx++PjXQej3SeC9QtCxDLgSRONMsZPIOvn3EZB8c7DkVYf5Wa2mS4iP0kOSRnZ4/rxP4grn3HBG9LizOT0y+4mXDoWqH2O38V4XHcwyQyjMci6W8fEMvgwIDA+IFZOgXHJJI5La4bNzZsI5G/nUIzBcD76bnzDV9wyh1VlzpZVZc88MAy588EVS8Sf1biNndDZZW9Sn81my1ux+7MMZ8HxXdhlT0nD6iFx1I6FSlK7DhFKUoAUpSgBSlKAFKVGvuIxwoXldI0HN3YKo95bagCTVT0p46tnZzXD8okJx3sx2RR5liB8a0bj3SccRExtS1xBafoIJjHNczAjDBozrSGPOoEe2y7ZCjMbiEdwz8Ognmd4ZpklaGZVadDbQmcxPKmBKobAJZdWQNzU3kinTGUWyz9H+P5LtAMbQrn3tlifiSfxqx6Q3rQ2dxKntRQzOvkyRsyn5gVrvQeYxW/UNu1pJJbOPERuTGfjGyYPka2m5gSeJ0bdJFZGxz0upVh5HBrib9x6SX/Gq8HCODx4UKeQAJPmRk/M71ddaoG3yFST0FvIcRrGswGwlWREDAci6uQVOMZ5/HnWe76CXC2s8ruitHFI6xRZdmKKWwznAGwOyg++p9BuVsd+oSjsVhvFA7Rx/vuqLNxYfV3qr63Xg88gEe4jIxWSzi15OdgxHntyPx3+VQ0t8F9SXJYjiOfrj44H4Gvl+LEDYhv2fhWEwIGVTzbON/Cj2APLI/Gs6TW5vVi9iXBxQN3YPhn9levJmqJ5dB7fYBLaGOyuFbGUY7HB2Iq/6M8GnvtbQlQkSga3DdXI5PsKyg9oLkkgEcs8xVo43dNEZ5I1aZV3cbDYMcHlkkge/wAat+i3o/nvoY5Xkhigk1B9GtpsI7I6qCuhSdLDOo7Hv5VaJ6PruTsuYIR9vUZSPNUAAJ95FdG4HweO1t44Is6IxgFjlmLEszN5liT8apGGjkSU3PZX8yZGgUAKMAAADwAGAPgMCtZ9JlwE4ZM31kMLr95LiI7HuPdn9atlllCjJ/8A77q1HpW/Xm3t++5uIgR4Q27dfMfgEX4tTRfuTMmvYzpXCOKJcQRzxnKSorr7mGcHzHI+YqZmuU9HfWuquraKXqYLW5uY1ESg3DgsZkRHlzHCpEigNpY/dpwHpIeHJFNciW3gum0yW9zMZJoZdRUXCNKQ8kb7F1xlThgME12rJFujzNLR1alR7HiEcyB4nSRDydGDKfcV2qRVBRSlKAFeE1rXH+nUVvJ1EaS3NzjPUQjUyg8mlc9mFeW7HO/I1QcSbil5FJGz2dlHKjKVQPcTAOMMDJlUBwTuuf30spKPI0YuXCJfG/S3aIpS3brpnfqogQyQvJnB+ncCMqp5kMfKoMHQ4SuJuIsLy48HH5PF+pDCezgbDUwJPPAqFNDcWtuIbiG2vLJFVGWGNkkjjUY1mB2ZZQMZOkhuZqPb3ctoLdLJ4rq0vHEdsZpHxA5DFU1qpeSIhSAp7SlSCR382SUp7RKxiov3I2e+6O28oXXCgKew6DqpI/6uSPSyfA4rWeJwywX9iZJ2lhSYxqZFXrV9bheNQ0iYEi6wBllzy3NWvFeIcRsoXmubezlijBZmguHiKqB9mdDqOdtjuSNqxcX4RJdWC9eQkroGfQMdUzESR6cbnqm0DPM6WPfUHGeP4uCycZ/CYekcJtLj10AmGVVjvABkpo2husDchQdDfq4NWcc+BlSMEAgggggjIIxsQRuD57U6Mce9ahZZQBcRfR3MWxAcj2gOTRyDtA8sEjuqrm4BLZkm0HW2xyfVCcPETuxtnbYqck9U3f7J3rFu6fJWGTSvl/ovEvR37fiKm27gjYg/78K1mw4zFMSqNhx7UTgpKp7w0bb/ACyPOrDFNK0VhFS3RT3Pousut1jr0UkkwJLpiydzgadSjPcGxUzifQq2n09lomRQitCQh0DkpBBVgPMZ86mdYfE/M19pcN9o/hTamkJ0k2Q4OgNqsTRmMtrwWkdi0uV9kh/qY8BgeINVo9GcQPanumX7OqMZ8i4TP7K2H1t/tH8P4U9bf7R/D+FL1GN0F2PuPh8SxLEI4+qQALGVDKAPJs59/PvqwjA0gAAAbAAYA8gBsKqGnb7Rr5EhPMn5mhu0EYU6LCVgp3Ir4PENsAZ8zy+XOoJHhVbxDpBDCwQlpJW9mCJTLMx8Ai+z72IFG8lsbUYPcs7m6ADPIwCqCWZjhVUbknwFQeilo1xM186sodeqtEbYiAnLTMO5pWwQO5QBuDXxadHJrphJfKqRKQyWSkOCRur3TjaQjmIx2RtnO4M3pfx1ooxDCfyq4BWL+jXlJcP4KgyR4tgDO9L/AIrklOer6FL0cWe4lvGjnEME1zO4eNA07KhWBdLvlI17GzBWbY8tq2ey6N28WoiJWZxh5JfppXH68kuWI8uXlUCw4W9rYEWwGuOMGJWHtiLtBG8DJ2skbgyZ7q84VxDiN7Ck1tb2cUUihlae4eUspH2YEGk523OxB2rUp5Ph4IvRDZnlx0OETmbhzCzuPBAfV5f1JoR2cH7SgEc8Gp3BPS3aOAlw3UTK/VSjDPCkmcD6dAYwrHkSR51rlxdy3YuEvXitbSzcx3Jhkf6dwFLR62UPHEAyggAsxbAJ7pEENxdW5ht4bazsXUoqzRs8kkbDGoQIyrGDnI1EtyNXxylDaRKUVN+1HVAa9rnXDX4pZxRxo9pexxIqhXD20xCDAAfLoTgDdq2DgPTqK4k6iRJba5xnqJhpLAc2icdmVfNTnblXTGSlwSlFx5RovRrpLa2UDx3UnV3nWyG5jKu00s7SMQ6qFzIGUqVPLB7tzWLjHTi+QoyW0EaN1riGZn9YMMEbSTSSaDogAUDY5OWA3roPSvokbpopYZTBcQatEmkOpWQASRyISNSHA7wQRkVWW3o5xb3XXTGa6uoJIDOUCLGjqwEcUa7IgY6j3kjJqfSWqyiyvTRJtr9WhSb82rRrL2yF0KyB+0c4XAO58qovR9wGGW9uL2ONvV9Q9U1alj6x0K3k8MR2VXIQBsDI1cqr5OP20nDZba9kW2mjgMM8UjBZFdE0h41O8qsQrKUyDkD39C6ITSPYWrTLpkaGIuNOnDaBns/V91LihTY2aepIofSTKJDZ2fdcTiSUeMFoOulHxYRj4/KyJz55/fWv8Rm67jU7d1pbxQj+suGMzkf2EQfHzq4tpe493L3Vy+plc68FcEfbZrvHujbiRbi2fqpowQHxqGgnJimX9JCTv4qdxWThnTBJWENwvq1weUbEGOUfat5eUg/V2YcsHGa2WqzivAIp0KsqkHcqQCpPiV7j+sMGpRl2ZRruj44nwaG4GJ4kkxyLDtL91hhl+BqtPQ2RB+TX11EO5JQl3GPICUBlH9qo44bdW35iXVGOUU+qaMDwWQfSxjyORWeLpt1Y/KbaeId8sY9ZhHvaLtr8Uqr1V7WTVJ7ny9hfptqsZcd5WeEn4AsoqPf315BGZJLW26td2f11UC+/rIh8ufhmpl107tWC+rOLqV/Zii54HNpSwxCgyMlvke7XOknQu54lDqkmxIp1Rxr2bcbY0Lndm/pW92w5PHetewOcl8LKqD0wo7FfVWGO/rgc742+iFZX9LCjH5MdyBkzBQM95PVHArnp4MbeRlcMsi9llYYI8sVhW1lupkt7dDI7HYL3nzPIADJJOwrq6UK4I/qMl8ncbW5vpUDra2oRhlWN6rhgeRBiiII+NZhw6/fbrLGHzCTTH5OVWqTgHRG64XCOrnEhPakhYn1ck/VQ41RP/Scj3jFX8PTm0VczyeruuzQyg9YDjICqoJlB7mXOfLlXK/8AHctrl/2Z5/5PYj8pvLqfPNF020Z5c0hGTy+1VzwfhMUAKwRJGDzCLgt94+03xJqkm6YtL/w1tMw7pJ/yaM+YDZkce5RVfxKwlkjMl/ciO32BjUtbwHVsFcjM0+fDbl8kdtU3+fQO9r/0tOLdM1DNDZqtzONmOfyeE+M0o2J/UXLHBG1e9H+jRVmmnYyzSYLyMMF8eyoXlHEvcg58z3VXWvSG2ij02dvPcMoPVhLd4YA3d2pAqoM4y25xWZeP8QA0lLB259bqnjXzUxAMx35MGAxjvrmyZscPa5JfvuUim90mzcQd89/Oq30byiM3ln9W2nLxDwgux10QHubrB8Pnr/BeM3kl5JHJJA0UUa9YEiMeJJu1EELOzsdKsSTgY86seHTdTxmBu67t5YD/AFlswmQn/wCmzge7yrp9LNalT2aJZlcb8MxekDgEUN7b3rxt6vqPrenU0fWIgWznmjGzKjFgWwcdnnV7c36rC8wzIqxtL2CG1qqF+wc4bIGx86tel80iWFy0K6pFhlKDGrLaDjs/W91c9j4/bR8NitrKRLmaSAQwRRsGkZ3QqXkUbxKpLMxbAGCK68sLaJ4Z6UyLwfpvfOZGe2gkReqcwws/rAhnjWSKSPWdE4Kk7DScqRtWXpL0ltryBI7WTrLzrYzbRhXWaKdZFJdlK5jCqG1Hlgd+1bTc+jnNva9TMYbq1gjgE4UOsiIqho5Y2wJEJGociDuKs+ivRI2rSyzSme4n09ZLpCKFjBEccaAnSgBPeSScmt6a1WK8rcaNjpSlWIkO64RDI6vJFE7p7LMisy45aSRkVLIr2o/EbkRwySE4CIzZ8NKk5/CgDnHRqTrPWrjOr1i8nZTnP0cREEW/eAI2x5GvOMXLetQRC5a3DRTyFlMILMj26xj6ZGH15Dgb06FQaeHWo8Ylc++UmVvxc1knjU8QQMoINpLgEAja5h1bHbkV+deTJ3kb+p6CVQSJNvw65YYj4g7Ec9Vtay/4FU4+NZ34fxBRtcWrffs5E/wXP7qjtwG2Oc21tvz+gi//AFrNb8BtQNKwpHnviLw5+MTKfxrNa/EjOm1/bPi0u5xcmGbqDiES6ohIvtSGMAiRjz0ufhU6S3VjkgZ8eR+Y3qs4RZKt/dBNWlIbSPtSSSEMxuJSMyszDsshxnG48auWTFPJq6FjdWR4OExBi2CScZBwc45ajjL47gSanlM91Rqi8X4t6vbyzZ/NIWHm3JB8XKj40ui3sO57bnCPSrx4z8TmCsdEOIVx39Vs/vHWFzUz0L8VMPEdJB0XCNET+ts8fzZdP9qteNihOogknckknJPM1LtZzG6umzIQy+RUgj8RXp6Fp0nDq3s/RZOfjWEcGj1azkEDbBAwDuQDjUB5A1k4bcrNFHMvsyqrr7nAOPhnHwqW65FeXJ9jvj5IkFsoPZUDz5n5nevviHC4riMxTIHjYgkHI3U7MpBBVh3EEGs6JivqlcvBteTQuByMYcOzO0ck8WpzlsQzSIuoncnSF3qfURE6q8vIT9aX1pPNLkAuR5LMrqfMjxqWK+Z9XDRmkvnf7Pc78DvGiLaP1fEYz9W5hkjP9ZbHrYz7+raVfhU7pNJ1fqtxnT6vdwMxzj6OUmCUZ7hiQZ8hVeW139rGu7RGaaTxjQwvEur7Op5AAD4VYdNYNfDroeELOPfERKv4oK970En08bf4rf8ABxZknrSOnYqLa8IhjdnjiiR39pkRVZs89RAyfjX3w66EkUbg5DorZ8dSg5/GpFfQnlilKUAKUpQAql6a/wDpt5/01x/kvV1VX0otTLY3Ma83gmUe9o2A/E0AafwEfklt/wBPB/kpXnFbBn6uSIqs0JYoWzoYONMsUmncK4C7jcMqkcqi9E+KxS2dtokiLdRCCgkQsCsaqwKg6gQR4VdlCOYI94xXiu4yPTVSikU4464wJLO9U9/Volwg9zxPkj3qD5UfpATtFa3sjdwaFrdP7cs4CqPMaj5GramKLXg3TLyReCWzQoxdleWVzLKwBCl2AUKmdwiIqIue5cnc1bLcKee3v/jUSlY227NUUlRMMQPKuc+mbjogt4oOZmYuwGM6IuWfIuR/9s1vQNVfSTo7DfQ9VOM49hxjXGfFGP4qdj8iK4sijJNk8mNtbH55fjHgvzNQ575n5nbwHKrnpd0MnsJdMg1Rtnq5lHZcD/Cw71O/vGCc3QzoLNfv2exCpw8xGQO/So+u+O7uzkkCvU1x06r2ODS7o6t6FONdbw8wk9q2crj+jly6f93Wj4CugmqDgPBYrOEQ266FHM7F3b7TtjLH8ByAAqeTnnvXk5JKUm0ehCDUUmS3uQPP3fxrBJcE+Q8v41jryplKK/i3A47jSWMiPHnRLE2iRNXtAHBBU4GVIIqmv+ic+NMV3KUkIWXryGdU1KWa3aKNdLFQyaTt2s5BFbTSsaT5Sf1RjiRuH8Lht1KQRJEpOSFGMnuLHm5x3kk1j49/wlz/ANPP/kvU9UJ5An3AmqTpZxaKKzudckQbqJgEMiBiWjZVAUnJJJ8KeNuRkqjFm69Cv/TbP/prf/JSrqqvovamKxto25pBCp96xqp/EVaV7R5YpSlAClKUAK8YZG9e0oA/GfS3gxtL64tyCOqkdRnvXOUPxQqfjUey47cQ/mp54/uSOm3h2SK7h6aOhsXrMV60eqOQCCYgsuh/0EpKnkfzZJ2HZ7657L0Jtzy61f7QP7V/fU5TS2ZjlRV23pO4inK6dv6xUk/zFNW9t6ar1faS2k98bKf/AMbrUGToEv1ZmHvQH9jVFk6ByfVkiPv1j/SaSsT7L7DLK1wzbbf06HbrLRT46JSvyDI1Wdv6b7UjtwXCn9UxuPmSv7K5pL0LuRyCN7nX/URUd+i9yP0Ln7uG/wAJNL0cL/sdZ5eTskPpf4ex3adPNotv+x2P4VMT0n8NP/Mge+KYf+3XB5ODTrzhlH9hv4Vga1cc1Ye8EUv6bG+469RI7/xvisN7YzJAj3KyxyKjLGOrEoUiMkzFCCrkHUAcb+6pFvx+3tLdFlR7WONVQa4wE1EbhepL7khjkgZ3OSa55wPh4m4VAvqnrZSWfKibqTGW04Jwd8jGx8POqy74HNa8JmSdOrZ7mEoCVJYKkmcaSc4rzVkuXTbXxVXfmr+LxvvFfI6G2vfXb9v9fydOf0n8NH/Mg+6KY/8At1Dm9L/D15NO/msW3/e6muGJaueSsfcCazx8HnblDMfcjfwr0v0uNcs5/wBRI63cem+1A7EFwx8zGg/AtVZcenU79XaKPDXKW+elFrn6dF7k/oXH3sL/AIiKkxdC7k8wi+91/wBJNN0cS/sR+ol5NhuPTVet7KW0f3Y2b/Mdqqbn0ncRfndOv9Wscf8AlqK8j6ByfWkiHu1n/SKlR9Al+tM3wQD9rU1Yl2X2EeVvlmuXvHbib87PPJ3duR328O0TUjolwY3d9bwAH6WRFOO5c5c/BAx+FbPF0Jtxz61v7Sj9i/vroHoX6GResS3qJpjjBghOSdb/AKeUEnkPzYI29rvFUjNPZCqVnZFGBtXtKU5opSlAClKUAKUpQBF4nw2O4heGVQ8cilWU94P7D4HuODXCuO8Cl4fOLebU0bbW9weUi90bnkJVG362Mjz7/ULi/B4bqFoZ41kjcYZW/AjvBHMEbillFSVGNWcFpWw9IfRzdWhLW4e7t/sjHrMY8McpwPg3yrWLe7RyQpyy7MhBV1I5hkbDD5Vyyg48kXFozUpSkMANfXWHxPzNfNKAI5QNK+oBvo4vaAb69x415oCzJpCr9HL7IC/Xt/CvtPzr/ci/x3NeP+dT+rm/x29MaSOsPifma8JpSlMFKUoAUrDcXaIQGPabZUALOxPIKi5Y/Ktn6Pejm6u8NcB7S3+zt6zIPA91uD8Wp4wcjUmym4HwOTiE5t4crGpxcXA5Rr3xoeRlYbeQOT5d04Xw2O3hSGJQkcahVUdwH7T3k95JNfPB+DQ2sKwwRrHGgwqry8ye8knck7mptdUYqKoslQpSlMaKUpQApSlAClKUAKUpQB4RXHvTpZxtc2OVXUVuSWGzEIItGWGDgEnG/fXYq476bZALy01EACGfmQBkvEO+llwzHwc/TrV9iZiPsygSfDVsw+dZV4nMPaijfzjk0/hIP31i9bT+cj/vp/Gnrafzkf8AfT+NcxIlwcX1OqdRda3zpVYxIW0jU2kIxJwMnYcqlXFz1f5yK5j+/bzL/oqR6PplbjNjpZT2rnkwP/KyeBr9CYqkcaasZRTR+aE4pH1jHL4KRgHqpuatMSPY8HX50ficfWKcvgJID9FNzZoSB7HgrfKv0vimKbpI3Qj85wXPWfm4rmT7lvM3+ios/F9LshgutaY1K0YjK6hqXUHYEZBB3HI1+lsV+fPSBMq8ZvtTKO1b82A/5WLxNLLGkrMcUkUzcUmPswxp5ySavwjH76xP1re3MwH2YgIx/e3Y/Onrafzkf99P409bT+cj/vp/GpinQfQVYos9+Qoyvq2G5sA6SFu0cncjJ37q7ABXIfQdcA3V8AVOUtmyCCOz1qnlXX66Y8IquBSlKY0UpSgBSlKAFKUoAUoTUaS8x9VvlitSsxuiTSoJ4h5D5/8AxVb0iupms7gQD6YwyCPB31lG0YPjnGPPFbpZmtGudMvTBDau0NunrM6kq2DphjYcxI/ew+yoPeCQa470l4/PxCQPdur6M6ERAkaA8wv12H3mNUfrBj7BQqV2KsHDAjnqGnY550HECdgoyeWzscnwGkZrhnLLLZKkeljhhirbTZJFqn2E/ur/AAr6Fov2F/uD+FZuJ9EL2KBLmeCRYWJHaU6l5aWkjA+jVtwCd9t+YzTwwa2CojOxOAqoWYnwAA3NT6M1yyyzQfFH6D9DHBoP5Nhm6mHrhJcAS9WnWAdbIuA+NXs7c+W1dFrSPRzwuWz4ZBDL2ZBrdl2OkyyM+k+YDAHzzWyetN4/gP4V6Sg6PHlNWWdKrPWm8fwH8KetN4/gP4Vuhma0Wdc69M/BYP5Nmm6mHrTJbgy9WnWH6WNfbxq9nbny2rcvWm8fwH8K1v0jcLmvOGTwxdqQ6HVdhqMUivpHmQpA88Vjg6NjNWcBWxDMAI1JJwOwu5PLur5a0UbFE8PZX491ZeGqkZKyBYZEkUuJYm16E7RVBoJVtQ5bE5G+M1c8H6OXEsSXEMBaBSzSfRkszs0ulgmNUyIBHqC558jvjzlgl5PWeeC8ETo1x+fh7l7R1TXjXG6h43A5Bvrgb/VYV2Hod6YILp1huE9Wnc4XLaopGPII/cx+ywHcASa49NxNVlkP5OH0Lo7LFAVOHDgx4EjAfZx7q+oeIRFyixo4kkI09W0h09WCgQFCR9ITjG+w7qrj6kXT3RDJHFJWtmfqEGvmRsA43Na7wLiE4s4hP+f6qIPtv1hjXXnG2xznuzmrBrzBHM+yMDvwTksdPLHn5d9delnBqROtrjV7xjOOW/dWeqtbtsbBxgScl2zq7HdUmR2wcHk3eCcjSPAePhWGp2S6VG68jA57bk7bjnsBtSO6JIGkjP71z/8AFBpJpSlAClKUAeEV4Yh4D5V5SgD4kOKjSSHxPzpSmQjPhhgZGx8RWITMe8/M17SnRMEV817SmMYrylKDD0UUV7Sg0dafE/M1kUZ3O58aUpWaj7jkPifnUiM17SkZSJ9iIeA+Qr6xSlKOe0pSgBSlKAP/2Q=="/>
          <p:cNvSpPr>
            <a:spLocks noChangeAspect="1" noChangeArrowheads="1"/>
          </p:cNvSpPr>
          <p:nvPr/>
        </p:nvSpPr>
        <p:spPr bwMode="auto">
          <a:xfrm>
            <a:off x="506413" y="181716"/>
            <a:ext cx="335280" cy="34544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5" name="AutoShape 8" descr="data:image/jpg;base64,/9j/4AAQSkZJRgABAQAAAQABAAD/2wCEAAkGBhQSEBUUExQSFRUUGBcXFxUXFxcWFxgXFBcXFxQWFhkXHCceFxsjGRgXHy8gJScqLDgsGB4xNzAqNScrLCkBCQoKDgwOGg8PGiwkHyQsLCwsLSwqLCwvNiosLCwsLCksLCwvLCwpLSkpLCwsKSwsLCwsLCwsKSkpLCwsKSwsLP/AABEIAPIA0AMBIgACEQEDEQH/xAAcAAEAAgMBAQEAAAAAAAAAAAAABAUDBgcBAgj/xABNEAACAQMCAgYGBQcKBAUFAAABAgMABBESIQUxBhMiQVFhBxQycYGRI0JScqEkM0NiscHRFVNjc4KSsrPC8DREdKIIFjXD4YOTo9Lx/8QAGgEAAwEBAQEAAAAAAAAAAAAAAAIDAQQFBv/EAC4RAAICAQMDAgUEAgMAAAAAAAABAhEDEiExE0FRBCIyYXGR8BSBwfFisSNCof/aAAwDAQACEQMRAD8A7jSlKAFKUoAUpSgBSlKAFKV47ADJ2A76APa1Pp308SwRURRLdzbQwZ+ckn2Yxg79+MDvI1zpN6VzIWh4YFcglXvHH0CHv6ofpnH93l7QrTLay0s8ju8s0m8k0hy7fuRB9kbYA8Bic8iiK5UY7+xe6YvfTSXDnfTrdIU8FijUjAHj3+FLCze0YPYzSW7rvp1u8L+KyxsTkHHMcqkQNkE9zElfu4AX54L/ANuvZmIGR3EE9/Z5N8gS39nFc2uV8k7Z1DoJ08S/jZHURXUO00Gc4/pI/tRtkYPdnG+xO21+fbmz1MkiO0U0e8c8Zw65358nQg8jsQfM53Poz6WDGVh4mFjJwqXafmHPd1g/Qsflz9kV0wyKRRSs6fSvFbPKvaoMKUpQApSlAClKUAKUpQApSlAClKUAKUpQApSlACtI9MXEGThbxoSGuZIrcEHulbt+/KBl+NbvXJ//ABBcUMNtaFQCwuRIM7jMUbYyM+Lj5UMDXEhCgKgwqjSoA5AcsCtcvuLOXdEZSqMUJZVbUy4JOlNK6QTjtas4zgVr56bXEnYZkVW7LFVAYKdmweY2zvUq6vo4hg7eCqMnHdtyArz8inHZcst6bBGVyycI2XhPGGkYpJp14LKyggMAQGBBJwwyDzwQe7FTL7iSQgFtWTnSqjLHHMgZAAG25IFc7l6SsGVogUZScMcNsylSNJXHI+dSbPjpkJaeQF9lGQF7IycdlQBuxrXCajqa3MeHHLLUX7fzybjZ8SjkOlDLE25CMqAHG7FQQ6+eFI7zjvqyeEMpRxqVhpYHG4PPPd5+/wAK06NjlWRsEHKsMMM4K8jkMMEgjzqt/wDPd0CQTEcbfm1/disx3k4M9R6bpvbg/Q/oev2k4XGjklrZ5Lck+ETYT5IVHwrd65T/AOH3ifW2l2WwGN00hxsv0sach71NdVzXoEz2lKUAKUpQApSlAClKUAKUpQApSlACmaVzr0qcdlWSGzjdolmSSSWRTh2SMqvVRt9XOrLEb4HvrG6VgX3HvSNZWj9W0pkm3+hhUzSZHcQmyH7xFateelm5ba3slQdz3MwB7+cUQZh3fW8ffWo2tska6Y1VF8FGM+/vY+ZyayVzPM+xJz8Flc9NOJyc7qGHltBbg8vBp2Y/gaoONcOa8K+t3N1PpJKhmRVBIwcKqYGcDlU2sE12qgknZQST3AAZJ89qTqSfczUyrHRC0UZMe3i8jAfE6gKxQ8OsGfRHGsr/AGIhPO2B5Rlq6R0a9GyTIs/EFLFsMlryCLzUzld3c7HRnSOWCcmtrfoXw8rp9RtQByKxIrDHgygMD55rojik1bbN+rOKDgcXJeGXbe60l/1sKHgkWcNwy8XzNpLj/sYmusXtq1gQ/WPLZkqrdaxeS1LHCN1jdqSDJAbUSy7EErkCRfcVWJxGFkkmYZWGJdchXONRGQqLkEanZRkEZJ2qMlKLrf7nTDFCUb1HFLiysw2hXNrIPaVhJGxB+0s4wDjcNzHnUg9D7NhlY9jyKSMR8Dkg10LphwM3kP5TY3cRQHRcJ1Fw8WftRxSF3j8UAbvxg71yqxuzaSaH0GPnrTtKFJwsiNzeEnIwd1OQcEEEcWtxJQde2V0bFwWwezz6pc3UAY5IVkZSQMAlWTB+NX1t004nHyuoJue09uBz8WgZT+FVKXAPPb9nzrJS9SS7kNTNqsvS1cr/AMRZK473tpQT3copQrHv+t4e+tp4D6RbK7cRpL1cxx9DMphl37gr7Ofuk1yysdzapIumRVdfBhnHmDzU+YINOsz7mqZ36lc79FnHpmee0kdpVgWKSKRjl1STUOqkb6xBXKk7lT5CuiV0p2rKilKVoClKUAKUpQApSlACqLpZ0Riv4lWQsjxnVFMhw8b4xkdxBGxU7H5EXtKAOJcV6HcRtc5iF1GOUtsBrx+tA2+fJCRWvNxpA2l36txzSVTCw94cD9tfo6oHGYYTC7XCRvEiszh0DqFCktswPcDUniixHBHCF7W47XmO0PmKr7O8WbiVpbkjq/WYlkz+kYOGMXmowAfMgd1WPF+jVvNEb6RPVFkA9WtrREVz1n5hWwPpJXGDpXAAJ862Ho36NTb2DglReyBGEndDJE6zQxqfASKC7DmSeYAzJaYu7LR9O+/g6pmgFVHRvpGl3ESBomj7M8B9uGQe0rDnpznDciKt69FO0cbVclVDfQX9nIUbrIZVlibZlyAGSQYYA+NUvRW+isuFw3VzIddysDzTlS7O8yqIl7AJ0qpVRtgYPic5umfHDj1GBs3VypXbfqIW2luJMewApOnvLEYqJ0a48llp4fdP1RjytrLIQqTwA/RAPsolQEIynHJSM5qTa1V3KqL02uDdtZHea5p066GpcXZSPRHJPDJcRsR2VnhaOOUMB+jmjlQMMc4w25LZ33iHGIYI+smlijTGdTOoBH6u/a+Ga1jhF0by5a90skPV9RahxpZ4y4kluCp3UOyoFB+qmcb7rmaUR8Ck5o5Dwe4aKQ2sqsjISqq3tIy+1CT3+KHvFXZOkZJ0jxJ0j5mtq9JPQT1yProARcxgbLzmRTkJ/WL9Q/2e8Y1rhnR+0tUS/VFvbXYzx3KK8qLnS7oQMB0J7UbAjY78jXGkpb2VyYHqdEJeNIW0I/WOeSRKZmPuEYP7a2HhPQ3iN1jEXqsZ5y3AGvHisC75++QK7HYWMUSAQpGiYGBGqquMbYCjGMVKq6xRRBQRRdE+iUVhEVjLO7nVLK5y8j4xlj3Acgo2A+Jq9pSqjilKUAKUpQApSlAClKUAKUpQAqs6S9V6nOLhgkJikWRj9VGUqx8zg8qsia51e3X8q3PjYWsnZHddXEZ3J+1BGeXczeIGyykoq2NGLk6RVdBOByukF1d4LRRqlqmCuiMKF9YdST9NIoHuXHedt2oTSvPlK2enCOlFNxnopDcuJcywzqNK3EDmKYDuUsPbHkwPlitVuzePK8NvxG+udJKyMvU28UR71a5CsWcbZWNCfHTWydLrx9MNtG5R7yQxmRdmSGNDJcMh7n0DSD4tnmKk2lmkUaxxqqIg0qg5AeHn4k8yck86tGbiifQjkl9Cl4D0IvIoz1M0cJc6neO2EryHxea7kLSf3QPADNSuJdH77qik0lrdITkpc2iqh8O3buQp8G05rdLfjyYGoFT5DI+GN/wr5u+OoVIQEkjG4wN/HvPuqjcebJqE706Nvr/PBzvgvCeHxzokvD4bW4Y/R6vpopSP5iRiVL8joKq++wNbxmqbiHDo54milXUjDcciMcmU/VcHcHuNedEr+SSF0mOqa2le3kfHtmPBSU+BaNkJ89VQl7lZfR03p8l0a0Hp5wF4knmgOiC5wL5QpYopZRJdxKPr6NQcd4IbHMjfs0/3/vxpYy0s2cNSL2wZDEhiKmMqugqcqUwNBB7xjFSK55wO8/ku5W3Y/kNy5FuSf+Hnff1c+ET7lD3HI866EDXoRaatHltOLpntKUrTBSlKAFKUoAUpSgBSlKAFKV4aANP6f8UdursIGKy3errJBzhtl/PSjwY50L5t5Vms7NIo0jjUKkahUUcgq8h5+/vOT31S9G5PWZ7u+O/XSmGE+FvakounPc8vWMR4gfDYK4s0rdHf6eFLUK1vpB09t7VjGNU84/QxYJX+tc9mL47+Va5006aySSPbWrlEjJSadTh2ce1DCfq45M/POw/W1O1tABpQBVHhy957yfPnXLPIobcs6oQc9+EW8vTGaW/tZ7gQxRRtJGFTU2gXKaNckje1hgmSAB866Ok/cdj/AL+Vcs9TUghgGBGCDyIPdirbhPSKS3UI6tNEuyspHXIO5SDgSgd24OKaGTV8XI+2Pjg6DqFNQrWIul9o3OZUPhIGjI9+pQPxpN0wtF5SiQ+EStIT7tIx+NX0sOrHyjY5Lgd3z7h51yCa6626nuo3ljMsrdXJHI8bGNNKI3ZPfpJ3Bq941xmS6Qx6WhgbZhq+lkH2WK7Rqe9RknxxVPJb6eXIbDHdjYDyrlzZHFVFjxUcj3W3zLjhfTy9gIDst3H9mTEcwH6sqjSx++PjXQej3SeC9QtCxDLgSRONMsZPIOvn3EZB8c7DkVYf5Wa2mS4iP0kOSRnZ4/rxP4grn3HBG9LizOT0y+4mXDoWqH2O38V4XHcwyQyjMci6W8fEMvgwIDA+IFZOgXHJJI5La4bNzZsI5G/nUIzBcD76bnzDV9wyh1VlzpZVZc88MAy588EVS8Sf1biNndDZZW9Sn81my1ux+7MMZ8HxXdhlT0nD6iFx1I6FSlK7DhFKUoAUpSgBSlKAFKVGvuIxwoXldI0HN3YKo95bagCTVT0p46tnZzXD8okJx3sx2RR5liB8a0bj3SccRExtS1xBafoIJjHNczAjDBozrSGPOoEe2y7ZCjMbiEdwz8Ognmd4ZpklaGZVadDbQmcxPKmBKobAJZdWQNzU3kinTGUWyz9H+P5LtAMbQrn3tlifiSfxqx6Q3rQ2dxKntRQzOvkyRsyn5gVrvQeYxW/UNu1pJJbOPERuTGfjGyYPka2m5gSeJ0bdJFZGxz0upVh5HBrib9x6SX/Gq8HCODx4UKeQAJPmRk/M71ddaoG3yFST0FvIcRrGswGwlWREDAci6uQVOMZ5/HnWe76CXC2s8ruitHFI6xRZdmKKWwznAGwOyg++p9BuVsd+oSjsVhvFA7Rx/vuqLNxYfV3qr63Xg88gEe4jIxWSzi15OdgxHntyPx3+VQ0t8F9SXJYjiOfrj44H4Gvl+LEDYhv2fhWEwIGVTzbON/Cj2APLI/Gs6TW5vVi9iXBxQN3YPhn9levJmqJ5dB7fYBLaGOyuFbGUY7HB2Iq/6M8GnvtbQlQkSga3DdXI5PsKyg9oLkkgEcs8xVo43dNEZ5I1aZV3cbDYMcHlkkge/wAat+i3o/nvoY5Xkhigk1B9GtpsI7I6qCuhSdLDOo7Hv5VaJ6PruTsuYIR9vUZSPNUAAJ95FdG4HweO1t44Is6IxgFjlmLEszN5liT8apGGjkSU3PZX8yZGgUAKMAAADwAGAPgMCtZ9JlwE4ZM31kMLr95LiI7HuPdn9atlllCjJ/8A77q1HpW/Xm3t++5uIgR4Q27dfMfgEX4tTRfuTMmvYzpXCOKJcQRzxnKSorr7mGcHzHI+YqZmuU9HfWuquraKXqYLW5uY1ESg3DgsZkRHlzHCpEigNpY/dpwHpIeHJFNciW3gum0yW9zMZJoZdRUXCNKQ8kb7F1xlThgME12rJFujzNLR1alR7HiEcyB4nSRDydGDKfcV2qRVBRSlKAFeE1rXH+nUVvJ1EaS3NzjPUQjUyg8mlc9mFeW7HO/I1QcSbil5FJGz2dlHKjKVQPcTAOMMDJlUBwTuuf30spKPI0YuXCJfG/S3aIpS3brpnfqogQyQvJnB+ncCMqp5kMfKoMHQ4SuJuIsLy48HH5PF+pDCezgbDUwJPPAqFNDcWtuIbiG2vLJFVGWGNkkjjUY1mB2ZZQMZOkhuZqPb3ctoLdLJ4rq0vHEdsZpHxA5DFU1qpeSIhSAp7SlSCR382SUp7RKxiov3I2e+6O28oXXCgKew6DqpI/6uSPSyfA4rWeJwywX9iZJ2lhSYxqZFXrV9bheNQ0iYEi6wBllzy3NWvFeIcRsoXmubezlijBZmguHiKqB9mdDqOdtjuSNqxcX4RJdWC9eQkroGfQMdUzESR6cbnqm0DPM6WPfUHGeP4uCycZ/CYekcJtLj10AmGVVjvABkpo2husDchQdDfq4NWcc+BlSMEAgggggjIIxsQRuD57U6Mce9ahZZQBcRfR3MWxAcj2gOTRyDtA8sEjuqrm4BLZkm0HW2xyfVCcPETuxtnbYqck9U3f7J3rFu6fJWGTSvl/ovEvR37fiKm27gjYg/78K1mw4zFMSqNhx7UTgpKp7w0bb/ACyPOrDFNK0VhFS3RT3Pousut1jr0UkkwJLpiydzgadSjPcGxUzifQq2n09lomRQitCQh0DkpBBVgPMZ86mdYfE/M19pcN9o/hTamkJ0k2Q4OgNqsTRmMtrwWkdi0uV9kh/qY8BgeINVo9GcQPanumX7OqMZ8i4TP7K2H1t/tH8P4U9bf7R/D+FL1GN0F2PuPh8SxLEI4+qQALGVDKAPJs59/PvqwjA0gAAAbAAYA8gBsKqGnb7Rr5EhPMn5mhu0EYU6LCVgp3Ir4PENsAZ8zy+XOoJHhVbxDpBDCwQlpJW9mCJTLMx8Ai+z72IFG8lsbUYPcs7m6ADPIwCqCWZjhVUbknwFQeilo1xM186sodeqtEbYiAnLTMO5pWwQO5QBuDXxadHJrphJfKqRKQyWSkOCRur3TjaQjmIx2RtnO4M3pfx1ooxDCfyq4BWL+jXlJcP4KgyR4tgDO9L/AIrklOer6FL0cWe4lvGjnEME1zO4eNA07KhWBdLvlI17GzBWbY8tq2ey6N28WoiJWZxh5JfppXH68kuWI8uXlUCw4W9rYEWwGuOMGJWHtiLtBG8DJ2skbgyZ7q84VxDiN7Ck1tb2cUUihlae4eUspH2YEGk523OxB2rUp5Ph4IvRDZnlx0OETmbhzCzuPBAfV5f1JoR2cH7SgEc8Gp3BPS3aOAlw3UTK/VSjDPCkmcD6dAYwrHkSR51rlxdy3YuEvXitbSzcx3Jhkf6dwFLR62UPHEAyggAsxbAJ7pEENxdW5ht4bazsXUoqzRs8kkbDGoQIyrGDnI1EtyNXxylDaRKUVN+1HVAa9rnXDX4pZxRxo9pexxIqhXD20xCDAAfLoTgDdq2DgPTqK4k6iRJba5xnqJhpLAc2icdmVfNTnblXTGSlwSlFx5RovRrpLa2UDx3UnV3nWyG5jKu00s7SMQ6qFzIGUqVPLB7tzWLjHTi+QoyW0EaN1riGZn9YMMEbSTSSaDogAUDY5OWA3roPSvokbpopYZTBcQatEmkOpWQASRyISNSHA7wQRkVWW3o5xb3XXTGa6uoJIDOUCLGjqwEcUa7IgY6j3kjJqfSWqyiyvTRJtr9WhSb82rRrL2yF0KyB+0c4XAO58qovR9wGGW9uL2ONvV9Q9U1alj6x0K3k8MR2VXIQBsDI1cqr5OP20nDZba9kW2mjgMM8UjBZFdE0h41O8qsQrKUyDkD39C6ITSPYWrTLpkaGIuNOnDaBns/V91LihTY2aepIofSTKJDZ2fdcTiSUeMFoOulHxYRj4/KyJz55/fWv8Rm67jU7d1pbxQj+suGMzkf2EQfHzq4tpe493L3Vy+plc68FcEfbZrvHujbiRbi2fqpowQHxqGgnJimX9JCTv4qdxWThnTBJWENwvq1weUbEGOUfat5eUg/V2YcsHGa2WqzivAIp0KsqkHcqQCpPiV7j+sMGpRl2ZRruj44nwaG4GJ4kkxyLDtL91hhl+BqtPQ2RB+TX11EO5JQl3GPICUBlH9qo44bdW35iXVGOUU+qaMDwWQfSxjyORWeLpt1Y/KbaeId8sY9ZhHvaLtr8Uqr1V7WTVJ7ny9hfptqsZcd5WeEn4AsoqPf315BGZJLW26td2f11UC+/rIh8ufhmpl107tWC+rOLqV/Zii54HNpSwxCgyMlvke7XOknQu54lDqkmxIp1Rxr2bcbY0Lndm/pW92w5PHetewOcl8LKqD0wo7FfVWGO/rgc742+iFZX9LCjH5MdyBkzBQM95PVHArnp4MbeRlcMsi9llYYI8sVhW1lupkt7dDI7HYL3nzPIADJJOwrq6UK4I/qMl8ncbW5vpUDra2oRhlWN6rhgeRBiiII+NZhw6/fbrLGHzCTTH5OVWqTgHRG64XCOrnEhPakhYn1ck/VQ41RP/Scj3jFX8PTm0VczyeruuzQyg9YDjICqoJlB7mXOfLlXK/8AHctrl/2Z5/5PYj8pvLqfPNF020Z5c0hGTy+1VzwfhMUAKwRJGDzCLgt94+03xJqkm6YtL/w1tMw7pJ/yaM+YDZkce5RVfxKwlkjMl/ciO32BjUtbwHVsFcjM0+fDbl8kdtU3+fQO9r/0tOLdM1DNDZqtzONmOfyeE+M0o2J/UXLHBG1e9H+jRVmmnYyzSYLyMMF8eyoXlHEvcg58z3VXWvSG2ij02dvPcMoPVhLd4YA3d2pAqoM4y25xWZeP8QA0lLB259bqnjXzUxAMx35MGAxjvrmyZscPa5JfvuUim90mzcQd89/Oq30byiM3ln9W2nLxDwgux10QHubrB8Pnr/BeM3kl5JHJJA0UUa9YEiMeJJu1EELOzsdKsSTgY86seHTdTxmBu67t5YD/AFlswmQn/wCmzge7yrp9LNalT2aJZlcb8MxekDgEUN7b3rxt6vqPrenU0fWIgWznmjGzKjFgWwcdnnV7c36rC8wzIqxtL2CG1qqF+wc4bIGx86tel80iWFy0K6pFhlKDGrLaDjs/W91c9j4/bR8NitrKRLmaSAQwRRsGkZ3QqXkUbxKpLMxbAGCK68sLaJ4Z6UyLwfpvfOZGe2gkReqcwws/rAhnjWSKSPWdE4Kk7DScqRtWXpL0ltryBI7WTrLzrYzbRhXWaKdZFJdlK5jCqG1Hlgd+1bTc+jnNva9TMYbq1gjgE4UOsiIqho5Y2wJEJGociDuKs+ivRI2rSyzSme4n09ZLpCKFjBEccaAnSgBPeSScmt6a1WK8rcaNjpSlWIkO64RDI6vJFE7p7LMisy45aSRkVLIr2o/EbkRwySE4CIzZ8NKk5/CgDnHRqTrPWrjOr1i8nZTnP0cREEW/eAI2x5GvOMXLetQRC5a3DRTyFlMILMj26xj6ZGH15Dgb06FQaeHWo8Ylc++UmVvxc1knjU8QQMoINpLgEAja5h1bHbkV+deTJ3kb+p6CVQSJNvw65YYj4g7Ec9Vtay/4FU4+NZ34fxBRtcWrffs5E/wXP7qjtwG2Oc21tvz+gi//AFrNb8BtQNKwpHnviLw5+MTKfxrNa/EjOm1/bPi0u5xcmGbqDiES6ohIvtSGMAiRjz0ufhU6S3VjkgZ8eR+Y3qs4RZKt/dBNWlIbSPtSSSEMxuJSMyszDsshxnG48auWTFPJq6FjdWR4OExBi2CScZBwc45ajjL47gSanlM91Rqi8X4t6vbyzZ/NIWHm3JB8XKj40ui3sO57bnCPSrx4z8TmCsdEOIVx39Vs/vHWFzUz0L8VMPEdJB0XCNET+ts8fzZdP9qteNihOogknckknJPM1LtZzG6umzIQy+RUgj8RXp6Fp0nDq3s/RZOfjWEcGj1azkEDbBAwDuQDjUB5A1k4bcrNFHMvsyqrr7nAOPhnHwqW65FeXJ9jvj5IkFsoPZUDz5n5nevviHC4riMxTIHjYgkHI3U7MpBBVh3EEGs6JivqlcvBteTQuByMYcOzO0ck8WpzlsQzSIuoncnSF3qfURE6q8vIT9aX1pPNLkAuR5LMrqfMjxqWK+Z9XDRmkvnf7Pc78DvGiLaP1fEYz9W5hkjP9ZbHrYz7+raVfhU7pNJ1fqtxnT6vdwMxzj6OUmCUZ7hiQZ8hVeW139rGu7RGaaTxjQwvEur7Op5AAD4VYdNYNfDroeELOPfERKv4oK970En08bf4rf8ABxZknrSOnYqLa8IhjdnjiiR39pkRVZs89RAyfjX3w66EkUbg5DorZ8dSg5/GpFfQnlilKUAKUpQAql6a/wDpt5/01x/kvV1VX0otTLY3Ma83gmUe9o2A/E0AafwEfklt/wBPB/kpXnFbBn6uSIqs0JYoWzoYONMsUmncK4C7jcMqkcqi9E+KxS2dtokiLdRCCgkQsCsaqwKg6gQR4VdlCOYI94xXiu4yPTVSikU4464wJLO9U9/Volwg9zxPkj3qD5UfpATtFa3sjdwaFrdP7cs4CqPMaj5GramKLXg3TLyReCWzQoxdleWVzLKwBCl2AUKmdwiIqIue5cnc1bLcKee3v/jUSlY227NUUlRMMQPKuc+mbjogt4oOZmYuwGM6IuWfIuR/9s1vQNVfSTo7DfQ9VOM49hxjXGfFGP4qdj8iK4sijJNk8mNtbH55fjHgvzNQ575n5nbwHKrnpd0MnsJdMg1Rtnq5lHZcD/Cw71O/vGCc3QzoLNfv2exCpw8xGQO/So+u+O7uzkkCvU1x06r2ODS7o6t6FONdbw8wk9q2crj+jly6f93Wj4CugmqDgPBYrOEQ266FHM7F3b7TtjLH8ByAAqeTnnvXk5JKUm0ehCDUUmS3uQPP3fxrBJcE+Q8v41jryplKK/i3A47jSWMiPHnRLE2iRNXtAHBBU4GVIIqmv+ic+NMV3KUkIWXryGdU1KWa3aKNdLFQyaTt2s5BFbTSsaT5Sf1RjiRuH8Lht1KQRJEpOSFGMnuLHm5x3kk1j49/wlz/ANPP/kvU9UJ5An3AmqTpZxaKKzudckQbqJgEMiBiWjZVAUnJJJ8KeNuRkqjFm69Cv/TbP/prf/JSrqqvovamKxto25pBCp96xqp/EVaV7R5YpSlAClKUAK8YZG9e0oA/GfS3gxtL64tyCOqkdRnvXOUPxQqfjUey47cQ/mp54/uSOm3h2SK7h6aOhsXrMV60eqOQCCYgsuh/0EpKnkfzZJ2HZ7657L0Jtzy61f7QP7V/fU5TS2ZjlRV23pO4inK6dv6xUk/zFNW9t6ar1faS2k98bKf/AMbrUGToEv1ZmHvQH9jVFk6ByfVkiPv1j/SaSsT7L7DLK1wzbbf06HbrLRT46JSvyDI1Wdv6b7UjtwXCn9UxuPmSv7K5pL0LuRyCN7nX/URUd+i9yP0Ln7uG/wAJNL0cL/sdZ5eTskPpf4ex3adPNotv+x2P4VMT0n8NP/Mge+KYf+3XB5ODTrzhlH9hv4Vga1cc1Ye8EUv6bG+469RI7/xvisN7YzJAj3KyxyKjLGOrEoUiMkzFCCrkHUAcb+6pFvx+3tLdFlR7WONVQa4wE1EbhepL7khjkgZ3OSa55wPh4m4VAvqnrZSWfKibqTGW04Jwd8jGx8POqy74HNa8JmSdOrZ7mEoCVJYKkmcaSc4rzVkuXTbXxVXfmr+LxvvFfI6G2vfXb9v9fydOf0n8NH/Mg+6KY/8At1Dm9L/D15NO/msW3/e6muGJaueSsfcCazx8HnblDMfcjfwr0v0uNcs5/wBRI63cem+1A7EFwx8zGg/AtVZcenU79XaKPDXKW+elFrn6dF7k/oXH3sL/AIiKkxdC7k8wi+91/wBJNN0cS/sR+ol5NhuPTVet7KW0f3Y2b/Mdqqbn0ncRfndOv9Wscf8AlqK8j6ByfWkiHu1n/SKlR9Al+tM3wQD9rU1Yl2X2EeVvlmuXvHbib87PPJ3duR328O0TUjolwY3d9bwAH6WRFOO5c5c/BAx+FbPF0Jtxz61v7Sj9i/vroHoX6GResS3qJpjjBghOSdb/AKeUEnkPzYI29rvFUjNPZCqVnZFGBtXtKU5opSlAClKUAKUpQBF4nw2O4heGVQ8cilWU94P7D4HuODXCuO8Cl4fOLebU0bbW9weUi90bnkJVG362Mjz7/ULi/B4bqFoZ41kjcYZW/AjvBHMEbillFSVGNWcFpWw9IfRzdWhLW4e7t/sjHrMY8McpwPg3yrWLe7RyQpyy7MhBV1I5hkbDD5Vyyg48kXFozUpSkMANfXWHxPzNfNKAI5QNK+oBvo4vaAb69x415oCzJpCr9HL7IC/Xt/CvtPzr/ci/x3NeP+dT+rm/x29MaSOsPifma8JpSlMFKUoAUrDcXaIQGPabZUALOxPIKi5Y/Ktn6Pejm6u8NcB7S3+zt6zIPA91uD8Wp4wcjUmym4HwOTiE5t4crGpxcXA5Rr3xoeRlYbeQOT5d04Xw2O3hSGJQkcahVUdwH7T3k95JNfPB+DQ2sKwwRrHGgwqry8ye8knck7mptdUYqKoslQpSlMaKUpQApSlAClKUAKUpQB4RXHvTpZxtc2OVXUVuSWGzEIItGWGDgEnG/fXYq476bZALy01EACGfmQBkvEO+llwzHwc/TrV9iZiPsygSfDVsw+dZV4nMPaijfzjk0/hIP31i9bT+cj/vp/Gnrafzkf8AfT+NcxIlwcX1OqdRda3zpVYxIW0jU2kIxJwMnYcqlXFz1f5yK5j+/bzL/oqR6PplbjNjpZT2rnkwP/KyeBr9CYqkcaasZRTR+aE4pH1jHL4KRgHqpuatMSPY8HX50ficfWKcvgJID9FNzZoSB7HgrfKv0vimKbpI3Qj85wXPWfm4rmT7lvM3+ios/F9LshgutaY1K0YjK6hqXUHYEZBB3HI1+lsV+fPSBMq8ZvtTKO1b82A/5WLxNLLGkrMcUkUzcUmPswxp5ySavwjH76xP1re3MwH2YgIx/e3Y/Onrafzkf99P409bT+cj/vp/GpinQfQVYos9+Qoyvq2G5sA6SFu0cncjJ37q7ABXIfQdcA3V8AVOUtmyCCOz1qnlXX66Y8IquBSlKY0UpSgBSlKAFKUoAUoTUaS8x9VvlitSsxuiTSoJ4h5D5/8AxVb0iupms7gQD6YwyCPB31lG0YPjnGPPFbpZmtGudMvTBDau0NunrM6kq2DphjYcxI/ew+yoPeCQa470l4/PxCQPdur6M6ERAkaA8wv12H3mNUfrBj7BQqV2KsHDAjnqGnY550HECdgoyeWzscnwGkZrhnLLLZKkeljhhirbTZJFqn2E/ur/AAr6Fov2F/uD+FZuJ9EL2KBLmeCRYWJHaU6l5aWkjA+jVtwCd9t+YzTwwa2CojOxOAqoWYnwAA3NT6M1yyyzQfFH6D9DHBoP5Nhm6mHrhJcAS9WnWAdbIuA+NXs7c+W1dFrSPRzwuWz4ZBDL2ZBrdl2OkyyM+k+YDAHzzWyetN4/gP4V6Sg6PHlNWWdKrPWm8fwH8KetN4/gP4Vuhma0Wdc69M/BYP5Nmm6mHrTJbgy9WnWH6WNfbxq9nbny2rcvWm8fwH8K1v0jcLmvOGTwxdqQ6HVdhqMUivpHmQpA88Vjg6NjNWcBWxDMAI1JJwOwu5PLur5a0UbFE8PZX491ZeGqkZKyBYZEkUuJYm16E7RVBoJVtQ5bE5G+M1c8H6OXEsSXEMBaBSzSfRkszs0ulgmNUyIBHqC558jvjzlgl5PWeeC8ETo1x+fh7l7R1TXjXG6h43A5Bvrgb/VYV2Hod6YILp1huE9Wnc4XLaopGPII/cx+ywHcASa49NxNVlkP5OH0Lo7LFAVOHDgx4EjAfZx7q+oeIRFyixo4kkI09W0h09WCgQFCR9ITjG+w7qrj6kXT3RDJHFJWtmfqEGvmRsA43Na7wLiE4s4hP+f6qIPtv1hjXXnG2xznuzmrBrzBHM+yMDvwTksdPLHn5d9delnBqROtrjV7xjOOW/dWeqtbtsbBxgScl2zq7HdUmR2wcHk3eCcjSPAePhWGp2S6VG68jA57bk7bjnsBtSO6JIGkjP71z/8AFBpJpSlAClKUAeEV4Yh4D5V5SgD4kOKjSSHxPzpSmQjPhhgZGx8RWITMe8/M17SnRMEV817SmMYrylKDD0UUV7Sg0dafE/M1kUZ3O58aUpWaj7jkPifnUiM17SkZSJ9iIeA+Qr6xSlKOe0pSgBSlKAP/2Q=="/>
          <p:cNvSpPr>
            <a:spLocks noChangeAspect="1" noChangeArrowheads="1"/>
          </p:cNvSpPr>
          <p:nvPr/>
        </p:nvSpPr>
        <p:spPr bwMode="auto">
          <a:xfrm>
            <a:off x="674052" y="354436"/>
            <a:ext cx="335280" cy="34544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pic>
        <p:nvPicPr>
          <p:cNvPr id="4106" name="Picture 10" descr="http://www.dreamstime.com/park-ranger-cartoon-thumb13218435.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99139" y="1323784"/>
            <a:ext cx="982161" cy="11766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88570" y="2581206"/>
            <a:ext cx="770966" cy="102012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7" name="Straight Connector 16"/>
          <p:cNvCxnSpPr>
            <a:stCxn id="4106" idx="2"/>
            <a:endCxn id="6" idx="0"/>
          </p:cNvCxnSpPr>
          <p:nvPr/>
        </p:nvCxnSpPr>
        <p:spPr>
          <a:xfrm>
            <a:off x="1090220" y="2500438"/>
            <a:ext cx="830529" cy="148178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106" idx="2"/>
            <a:endCxn id="7" idx="0"/>
          </p:cNvCxnSpPr>
          <p:nvPr/>
        </p:nvCxnSpPr>
        <p:spPr>
          <a:xfrm>
            <a:off x="1090220" y="2500438"/>
            <a:ext cx="1900679" cy="82145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108" idx="2"/>
            <a:endCxn id="10" idx="3"/>
          </p:cNvCxnSpPr>
          <p:nvPr/>
        </p:nvCxnSpPr>
        <p:spPr>
          <a:xfrm flipH="1">
            <a:off x="569278" y="3601333"/>
            <a:ext cx="104775" cy="33273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108" idx="2"/>
            <a:endCxn id="6" idx="0"/>
          </p:cNvCxnSpPr>
          <p:nvPr/>
        </p:nvCxnSpPr>
        <p:spPr>
          <a:xfrm>
            <a:off x="674053" y="3601333"/>
            <a:ext cx="1246696" cy="38088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108" idx="2"/>
            <a:endCxn id="7" idx="0"/>
          </p:cNvCxnSpPr>
          <p:nvPr/>
        </p:nvCxnSpPr>
        <p:spPr>
          <a:xfrm flipV="1">
            <a:off x="674053" y="3321892"/>
            <a:ext cx="2316846" cy="27944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4110"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198560" y="1730334"/>
            <a:ext cx="942975" cy="105791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4" name="Straight Connector 33"/>
          <p:cNvCxnSpPr>
            <a:stCxn id="4110" idx="2"/>
            <a:endCxn id="6" idx="0"/>
          </p:cNvCxnSpPr>
          <p:nvPr/>
        </p:nvCxnSpPr>
        <p:spPr>
          <a:xfrm flipH="1">
            <a:off x="1920749" y="2788244"/>
            <a:ext cx="749299" cy="119397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110" idx="2"/>
            <a:endCxn id="7" idx="0"/>
          </p:cNvCxnSpPr>
          <p:nvPr/>
        </p:nvCxnSpPr>
        <p:spPr>
          <a:xfrm>
            <a:off x="2670048" y="2788244"/>
            <a:ext cx="320851" cy="53364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110" idx="2"/>
            <a:endCxn id="11" idx="0"/>
          </p:cNvCxnSpPr>
          <p:nvPr/>
        </p:nvCxnSpPr>
        <p:spPr>
          <a:xfrm flipV="1">
            <a:off x="2670048" y="2147156"/>
            <a:ext cx="1342498" cy="6410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105" name="TextBox 4104"/>
          <p:cNvSpPr txBox="1"/>
          <p:nvPr/>
        </p:nvSpPr>
        <p:spPr>
          <a:xfrm>
            <a:off x="7391400" y="1905000"/>
            <a:ext cx="2472690" cy="472209"/>
          </a:xfrm>
          <a:prstGeom prst="rect">
            <a:avLst/>
          </a:prstGeom>
          <a:noFill/>
        </p:spPr>
        <p:txBody>
          <a:bodyPr wrap="square" lIns="101882" tIns="50941" rIns="101882" bIns="50941" rtlCol="0">
            <a:spAutoFit/>
          </a:bodyPr>
          <a:lstStyle/>
          <a:p>
            <a:r>
              <a:rPr lang="en-US" dirty="0" smtClean="0">
                <a:solidFill>
                  <a:schemeClr val="tx1"/>
                </a:solidFill>
              </a:rPr>
              <a:t>Utilities</a:t>
            </a:r>
            <a:endParaRPr lang="en-US" dirty="0">
              <a:solidFill>
                <a:schemeClr val="tx1"/>
              </a:solidFill>
            </a:endParaRPr>
          </a:p>
        </p:txBody>
      </p:sp>
      <p:pic>
        <p:nvPicPr>
          <p:cNvPr id="102"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629398" y="3903158"/>
            <a:ext cx="505770" cy="6692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293975" y="3950355"/>
            <a:ext cx="648767" cy="777240"/>
          </a:xfrm>
          <a:prstGeom prst="rect">
            <a:avLst/>
          </a:prstGeom>
          <a:noFill/>
          <a:extLst>
            <a:ext uri="{909E8E84-426E-40DD-AFC4-6F175D3DCCD1}">
              <a14:hiddenFill xmlns="" xmlns:a14="http://schemas.microsoft.com/office/drawing/2010/main">
                <a:solidFill>
                  <a:srgbClr val="FFFFFF"/>
                </a:solidFill>
              </a14:hiddenFill>
            </a:ext>
          </a:extLst>
        </p:spPr>
      </p:pic>
      <p:pic>
        <p:nvPicPr>
          <p:cNvPr id="105"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408276" y="2857497"/>
            <a:ext cx="505770" cy="669225"/>
          </a:xfrm>
          <a:prstGeom prst="rect">
            <a:avLst/>
          </a:prstGeom>
          <a:noFill/>
          <a:extLst>
            <a:ext uri="{909E8E84-426E-40DD-AFC4-6F175D3DCCD1}">
              <a14:hiddenFill xmlns="" xmlns:a14="http://schemas.microsoft.com/office/drawing/2010/main">
                <a:solidFill>
                  <a:srgbClr val="FFFFFF"/>
                </a:solidFill>
              </a14:hiddenFill>
            </a:ext>
          </a:extLst>
        </p:spPr>
      </p:pic>
      <p:sp>
        <p:nvSpPr>
          <p:cNvPr id="4133" name="Rectangle 4132"/>
          <p:cNvSpPr/>
          <p:nvPr/>
        </p:nvSpPr>
        <p:spPr>
          <a:xfrm>
            <a:off x="6563463" y="2701516"/>
            <a:ext cx="1350582"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cxnSp>
        <p:nvCxnSpPr>
          <p:cNvPr id="4153" name="Straight Connector 4152"/>
          <p:cNvCxnSpPr/>
          <p:nvPr/>
        </p:nvCxnSpPr>
        <p:spPr>
          <a:xfrm>
            <a:off x="6312003" y="2642248"/>
            <a:ext cx="0" cy="32886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1"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359633" y="4097501"/>
            <a:ext cx="505770" cy="669225"/>
          </a:xfrm>
          <a:prstGeom prst="rect">
            <a:avLst/>
          </a:prstGeom>
          <a:noFill/>
          <a:extLst>
            <a:ext uri="{909E8E84-426E-40DD-AFC4-6F175D3DCCD1}">
              <a14:hiddenFill xmlns="" xmlns:a14="http://schemas.microsoft.com/office/drawing/2010/main">
                <a:solidFill>
                  <a:srgbClr val="FFFFFF"/>
                </a:solidFill>
              </a14:hiddenFill>
            </a:ext>
          </a:extLst>
        </p:spPr>
      </p:pic>
      <p:sp>
        <p:nvSpPr>
          <p:cNvPr id="132" name="Rectangle 131"/>
          <p:cNvSpPr/>
          <p:nvPr/>
        </p:nvSpPr>
        <p:spPr>
          <a:xfrm>
            <a:off x="8193418" y="3873481"/>
            <a:ext cx="1645305"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138"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616708" y="5150091"/>
            <a:ext cx="505770" cy="669225"/>
          </a:xfrm>
          <a:prstGeom prst="rect">
            <a:avLst/>
          </a:prstGeom>
          <a:noFill/>
          <a:extLst>
            <a:ext uri="{909E8E84-426E-40DD-AFC4-6F175D3DCCD1}">
              <a14:hiddenFill xmlns="" xmlns:a14="http://schemas.microsoft.com/office/drawing/2010/main">
                <a:solidFill>
                  <a:srgbClr val="FFFFFF"/>
                </a:solidFill>
              </a14:hiddenFill>
            </a:ext>
          </a:extLst>
        </p:spPr>
      </p:pic>
      <p:sp>
        <p:nvSpPr>
          <p:cNvPr id="139" name="Rectangle 138"/>
          <p:cNvSpPr/>
          <p:nvPr/>
        </p:nvSpPr>
        <p:spPr>
          <a:xfrm>
            <a:off x="6484976" y="5022623"/>
            <a:ext cx="1350582"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140"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126802" y="5146688"/>
            <a:ext cx="623989" cy="700044"/>
          </a:xfrm>
          <a:prstGeom prst="rect">
            <a:avLst/>
          </a:prstGeom>
          <a:noFill/>
          <a:extLst>
            <a:ext uri="{909E8E84-426E-40DD-AFC4-6F175D3DCCD1}">
              <a14:hiddenFill xmlns="" xmlns:a14="http://schemas.microsoft.com/office/drawing/2010/main">
                <a:solidFill>
                  <a:srgbClr val="FFFFFF"/>
                </a:solidFill>
              </a14:hiddenFill>
            </a:ext>
          </a:extLst>
        </p:spPr>
      </p:pic>
      <p:sp>
        <p:nvSpPr>
          <p:cNvPr id="141" name="Rectangle 140"/>
          <p:cNvSpPr/>
          <p:nvPr/>
        </p:nvSpPr>
        <p:spPr>
          <a:xfrm>
            <a:off x="8695880" y="5038470"/>
            <a:ext cx="844812"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43" name="Isosceles Triangle 142"/>
          <p:cNvSpPr/>
          <p:nvPr/>
        </p:nvSpPr>
        <p:spPr>
          <a:xfrm>
            <a:off x="8619419" y="4810994"/>
            <a:ext cx="998939" cy="24933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144"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768929" y="5108672"/>
            <a:ext cx="623989" cy="70004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45" name="Straight Connector 144"/>
          <p:cNvCxnSpPr/>
          <p:nvPr/>
        </p:nvCxnSpPr>
        <p:spPr>
          <a:xfrm>
            <a:off x="8025778" y="2646603"/>
            <a:ext cx="0" cy="3288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6404063" y="2469528"/>
            <a:ext cx="3389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58" name="TextBox 4157"/>
          <p:cNvSpPr txBox="1"/>
          <p:nvPr/>
        </p:nvSpPr>
        <p:spPr>
          <a:xfrm>
            <a:off x="6857100" y="1951368"/>
            <a:ext cx="508934" cy="472209"/>
          </a:xfrm>
          <a:prstGeom prst="rect">
            <a:avLst/>
          </a:prstGeom>
          <a:noFill/>
        </p:spPr>
        <p:txBody>
          <a:bodyPr wrap="square" lIns="101882" tIns="50941" rIns="101882" bIns="50941" rtlCol="0">
            <a:spAutoFit/>
          </a:bodyPr>
          <a:lstStyle/>
          <a:p>
            <a:r>
              <a:rPr lang="en-US" b="1" dirty="0" smtClean="0">
                <a:solidFill>
                  <a:schemeClr val="tx1"/>
                </a:solidFill>
              </a:rPr>
              <a:t>2</a:t>
            </a:r>
            <a:endParaRPr lang="en-US" b="1" dirty="0">
              <a:solidFill>
                <a:schemeClr val="tx1"/>
              </a:solidFill>
            </a:endParaRPr>
          </a:p>
        </p:txBody>
      </p:sp>
      <p:sp>
        <p:nvSpPr>
          <p:cNvPr id="150" name="TextBox 149"/>
          <p:cNvSpPr txBox="1"/>
          <p:nvPr/>
        </p:nvSpPr>
        <p:spPr>
          <a:xfrm>
            <a:off x="8889392" y="1951368"/>
            <a:ext cx="508934" cy="472209"/>
          </a:xfrm>
          <a:prstGeom prst="rect">
            <a:avLst/>
          </a:prstGeom>
          <a:noFill/>
        </p:spPr>
        <p:txBody>
          <a:bodyPr wrap="square" lIns="101882" tIns="50941" rIns="101882" bIns="50941" rtlCol="0">
            <a:spAutoFit/>
          </a:bodyPr>
          <a:lstStyle/>
          <a:p>
            <a:r>
              <a:rPr lang="en-US" b="1" dirty="0" smtClean="0">
                <a:solidFill>
                  <a:schemeClr val="tx1"/>
                </a:solidFill>
              </a:rPr>
              <a:t>1</a:t>
            </a:r>
            <a:endParaRPr lang="en-US" b="1" dirty="0">
              <a:solidFill>
                <a:schemeClr val="tx1"/>
              </a:solidFill>
            </a:endParaRPr>
          </a:p>
        </p:txBody>
      </p:sp>
      <p:sp>
        <p:nvSpPr>
          <p:cNvPr id="159" name="Rectangle 158"/>
          <p:cNvSpPr/>
          <p:nvPr/>
        </p:nvSpPr>
        <p:spPr>
          <a:xfrm>
            <a:off x="1470069" y="5922671"/>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60" name="Rectangle 159"/>
          <p:cNvSpPr/>
          <p:nvPr/>
        </p:nvSpPr>
        <p:spPr>
          <a:xfrm>
            <a:off x="2670048" y="5895506"/>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61" name="Rectangle 160"/>
          <p:cNvSpPr/>
          <p:nvPr/>
        </p:nvSpPr>
        <p:spPr>
          <a:xfrm>
            <a:off x="3960011" y="5929792"/>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62" name="Isosceles Triangle 161"/>
          <p:cNvSpPr/>
          <p:nvPr/>
        </p:nvSpPr>
        <p:spPr>
          <a:xfrm>
            <a:off x="3771415" y="5572507"/>
            <a:ext cx="1173482" cy="38235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168"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020538" y="7000080"/>
            <a:ext cx="623989" cy="700044"/>
          </a:xfrm>
          <a:prstGeom prst="rect">
            <a:avLst/>
          </a:prstGeom>
          <a:noFill/>
          <a:extLst>
            <a:ext uri="{909E8E84-426E-40DD-AFC4-6F175D3DCCD1}">
              <a14:hiddenFill xmlns="" xmlns:a14="http://schemas.microsoft.com/office/drawing/2010/main">
                <a:solidFill>
                  <a:srgbClr val="FFFFFF"/>
                </a:solidFill>
              </a14:hiddenFill>
            </a:ext>
          </a:extLst>
        </p:spPr>
      </p:pic>
      <p:pic>
        <p:nvPicPr>
          <p:cNvPr id="169"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689587" y="6872974"/>
            <a:ext cx="648767" cy="777240"/>
          </a:xfrm>
          <a:prstGeom prst="rect">
            <a:avLst/>
          </a:prstGeom>
          <a:noFill/>
          <a:extLst>
            <a:ext uri="{909E8E84-426E-40DD-AFC4-6F175D3DCCD1}">
              <a14:hiddenFill xmlns="" xmlns:a14="http://schemas.microsoft.com/office/drawing/2010/main">
                <a:solidFill>
                  <a:srgbClr val="FFFFFF"/>
                </a:solidFill>
              </a14:hiddenFill>
            </a:ext>
          </a:extLst>
        </p:spPr>
      </p:pic>
      <p:pic>
        <p:nvPicPr>
          <p:cNvPr id="170"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667733" y="6863071"/>
            <a:ext cx="505770" cy="669225"/>
          </a:xfrm>
          <a:prstGeom prst="rect">
            <a:avLst/>
          </a:prstGeom>
          <a:noFill/>
          <a:extLst>
            <a:ext uri="{909E8E84-426E-40DD-AFC4-6F175D3DCCD1}">
              <a14:hiddenFill xmlns="" xmlns:a14="http://schemas.microsoft.com/office/drawing/2010/main">
                <a:solidFill>
                  <a:srgbClr val="FFFFFF"/>
                </a:solidFill>
              </a14:hiddenFill>
            </a:ext>
          </a:extLst>
        </p:spPr>
      </p:pic>
      <p:sp>
        <p:nvSpPr>
          <p:cNvPr id="171" name="Rectangle 170"/>
          <p:cNvSpPr/>
          <p:nvPr/>
        </p:nvSpPr>
        <p:spPr>
          <a:xfrm>
            <a:off x="2667722" y="6937744"/>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72" name="Rectangle 171"/>
          <p:cNvSpPr/>
          <p:nvPr/>
        </p:nvSpPr>
        <p:spPr>
          <a:xfrm>
            <a:off x="1470069" y="6884595"/>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73" name="Rectangle 172"/>
          <p:cNvSpPr/>
          <p:nvPr/>
        </p:nvSpPr>
        <p:spPr>
          <a:xfrm>
            <a:off x="3968114" y="7013467"/>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74" name="Isosceles Triangle 173"/>
          <p:cNvSpPr/>
          <p:nvPr/>
        </p:nvSpPr>
        <p:spPr>
          <a:xfrm>
            <a:off x="3779518" y="6656182"/>
            <a:ext cx="1173482" cy="38235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71" name="TextBox 70"/>
          <p:cNvSpPr txBox="1"/>
          <p:nvPr/>
        </p:nvSpPr>
        <p:spPr>
          <a:xfrm>
            <a:off x="167640" y="5954860"/>
            <a:ext cx="934679" cy="472209"/>
          </a:xfrm>
          <a:prstGeom prst="rect">
            <a:avLst/>
          </a:prstGeom>
          <a:noFill/>
        </p:spPr>
        <p:txBody>
          <a:bodyPr wrap="square" lIns="101882" tIns="50941" rIns="101882" bIns="50941" rtlCol="0">
            <a:spAutoFit/>
          </a:bodyPr>
          <a:lstStyle/>
          <a:p>
            <a:r>
              <a:rPr lang="en-US" dirty="0" smtClean="0">
                <a:solidFill>
                  <a:schemeClr val="tx1"/>
                </a:solidFill>
              </a:rPr>
              <a:t>50%</a:t>
            </a:r>
            <a:endParaRPr lang="en-US" dirty="0">
              <a:solidFill>
                <a:schemeClr val="tx1"/>
              </a:solidFill>
            </a:endParaRPr>
          </a:p>
        </p:txBody>
      </p:sp>
      <p:sp>
        <p:nvSpPr>
          <p:cNvPr id="176" name="TextBox 175"/>
          <p:cNvSpPr txBox="1"/>
          <p:nvPr/>
        </p:nvSpPr>
        <p:spPr>
          <a:xfrm>
            <a:off x="191903" y="6988394"/>
            <a:ext cx="934679" cy="472209"/>
          </a:xfrm>
          <a:prstGeom prst="rect">
            <a:avLst/>
          </a:prstGeom>
          <a:noFill/>
        </p:spPr>
        <p:txBody>
          <a:bodyPr wrap="square" lIns="101882" tIns="50941" rIns="101882" bIns="50941" rtlCol="0">
            <a:spAutoFit/>
          </a:bodyPr>
          <a:lstStyle/>
          <a:p>
            <a:r>
              <a:rPr lang="en-US" dirty="0" smtClean="0">
                <a:solidFill>
                  <a:schemeClr val="tx1"/>
                </a:solidFill>
              </a:rPr>
              <a:t>50%</a:t>
            </a:r>
            <a:endParaRPr lang="en-US" dirty="0">
              <a:solidFill>
                <a:schemeClr val="tx1"/>
              </a:solidFill>
            </a:endParaRPr>
          </a:p>
        </p:txBody>
      </p:sp>
      <p:sp>
        <p:nvSpPr>
          <p:cNvPr id="72" name="Oval 71"/>
          <p:cNvSpPr/>
          <p:nvPr/>
        </p:nvSpPr>
        <p:spPr>
          <a:xfrm>
            <a:off x="-381000" y="4883515"/>
            <a:ext cx="5901799" cy="33460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73" name="TextBox 72"/>
          <p:cNvSpPr txBox="1"/>
          <p:nvPr/>
        </p:nvSpPr>
        <p:spPr>
          <a:xfrm>
            <a:off x="907653" y="5025859"/>
            <a:ext cx="3588147" cy="841541"/>
          </a:xfrm>
          <a:prstGeom prst="rect">
            <a:avLst/>
          </a:prstGeom>
          <a:noFill/>
        </p:spPr>
        <p:txBody>
          <a:bodyPr wrap="square" lIns="101882" tIns="50941" rIns="101882" bIns="50941" rtlCol="0">
            <a:spAutoFit/>
          </a:bodyPr>
          <a:lstStyle/>
          <a:p>
            <a:r>
              <a:rPr lang="en-US" dirty="0" smtClean="0">
                <a:solidFill>
                  <a:schemeClr val="tx1"/>
                </a:solidFill>
              </a:rPr>
              <a:t>Unique optimal correlated strategy to commit to:</a:t>
            </a:r>
            <a:endParaRPr lang="en-US" dirty="0">
              <a:solidFill>
                <a:schemeClr val="tx1"/>
              </a:solidFill>
            </a:endParaRPr>
          </a:p>
        </p:txBody>
      </p:sp>
      <p:sp>
        <p:nvSpPr>
          <p:cNvPr id="74" name="TextBox 73"/>
          <p:cNvSpPr txBox="1"/>
          <p:nvPr/>
        </p:nvSpPr>
        <p:spPr>
          <a:xfrm>
            <a:off x="474178" y="914400"/>
            <a:ext cx="1202222" cy="472209"/>
          </a:xfrm>
          <a:prstGeom prst="rect">
            <a:avLst/>
          </a:prstGeom>
          <a:noFill/>
        </p:spPr>
        <p:txBody>
          <a:bodyPr wrap="square" lIns="101882" tIns="50941" rIns="101882" bIns="50941" rtlCol="0">
            <a:spAutoFit/>
          </a:bodyPr>
          <a:lstStyle/>
          <a:p>
            <a:r>
              <a:rPr lang="en-US" dirty="0" smtClean="0">
                <a:solidFill>
                  <a:schemeClr val="tx1"/>
                </a:solidFill>
              </a:rPr>
              <a:t>Leader</a:t>
            </a:r>
            <a:endParaRPr lang="en-US" dirty="0">
              <a:solidFill>
                <a:schemeClr val="tx1"/>
              </a:solidFill>
            </a:endParaRPr>
          </a:p>
        </p:txBody>
      </p:sp>
      <p:pic>
        <p:nvPicPr>
          <p:cNvPr id="198"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584160" y="2912281"/>
            <a:ext cx="505770" cy="669225"/>
          </a:xfrm>
          <a:prstGeom prst="rect">
            <a:avLst/>
          </a:prstGeom>
          <a:noFill/>
          <a:extLst>
            <a:ext uri="{909E8E84-426E-40DD-AFC4-6F175D3DCCD1}">
              <a14:hiddenFill xmlns="" xmlns:a14="http://schemas.microsoft.com/office/drawing/2010/main">
                <a:solidFill>
                  <a:srgbClr val="FFFFFF"/>
                </a:solidFill>
              </a14:hiddenFill>
            </a:ext>
          </a:extLst>
        </p:spPr>
      </p:pic>
      <p:sp>
        <p:nvSpPr>
          <p:cNvPr id="199" name="Rectangle 198"/>
          <p:cNvSpPr/>
          <p:nvPr/>
        </p:nvSpPr>
        <p:spPr>
          <a:xfrm>
            <a:off x="8417945" y="2688261"/>
            <a:ext cx="808238"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200" name="Cloud 199"/>
          <p:cNvSpPr/>
          <p:nvPr/>
        </p:nvSpPr>
        <p:spPr>
          <a:xfrm>
            <a:off x="8543670" y="2523595"/>
            <a:ext cx="670560" cy="388686"/>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cxnSp>
        <p:nvCxnSpPr>
          <p:cNvPr id="94" name="Straight Connector 93"/>
          <p:cNvCxnSpPr/>
          <p:nvPr/>
        </p:nvCxnSpPr>
        <p:spPr>
          <a:xfrm flipH="1" flipV="1">
            <a:off x="8342123" y="2564776"/>
            <a:ext cx="796285" cy="10557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4"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511179" y="5025197"/>
            <a:ext cx="623989" cy="700044"/>
          </a:xfrm>
          <a:prstGeom prst="rect">
            <a:avLst/>
          </a:prstGeom>
          <a:noFill/>
          <a:extLst>
            <a:ext uri="{909E8E84-426E-40DD-AFC4-6F175D3DCCD1}">
              <a14:hiddenFill xmlns="" xmlns:a14="http://schemas.microsoft.com/office/drawing/2010/main">
                <a:solidFill>
                  <a:srgbClr val="FFFFFF"/>
                </a:solidFill>
              </a14:hiddenFill>
            </a:ext>
          </a:extLst>
        </p:spPr>
      </p:pic>
      <p:pic>
        <p:nvPicPr>
          <p:cNvPr id="206"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740265" y="4015125"/>
            <a:ext cx="623989" cy="70004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07" name="Straight Connector 206"/>
          <p:cNvCxnSpPr/>
          <p:nvPr/>
        </p:nvCxnSpPr>
        <p:spPr>
          <a:xfrm flipH="1" flipV="1">
            <a:off x="8865404" y="4076848"/>
            <a:ext cx="428571" cy="6383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9366898" y="4076567"/>
            <a:ext cx="428571" cy="6383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715000" y="6461991"/>
            <a:ext cx="4648200" cy="472209"/>
          </a:xfrm>
          <a:prstGeom prst="rect">
            <a:avLst/>
          </a:prstGeom>
          <a:solidFill>
            <a:srgbClr val="FFFF00"/>
          </a:solidFill>
        </p:spPr>
        <p:txBody>
          <a:bodyPr wrap="square" lIns="101882" tIns="50941" rIns="101882" bIns="50941" rtlCol="0">
            <a:spAutoFit/>
          </a:bodyPr>
          <a:lstStyle/>
          <a:p>
            <a:r>
              <a:rPr lang="en-US" b="1" dirty="0" smtClean="0">
                <a:solidFill>
                  <a:schemeClr val="tx1"/>
                </a:solidFill>
              </a:rPr>
              <a:t>Different from Stackelberg / CE</a:t>
            </a:r>
          </a:p>
        </p:txBody>
      </p:sp>
      <p:pic>
        <p:nvPicPr>
          <p:cNvPr id="70"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486400" y="2688260"/>
            <a:ext cx="648767" cy="7772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32251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6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7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33" grpId="0" animBg="1"/>
      <p:bldP spid="132" grpId="0" animBg="1"/>
      <p:bldP spid="139" grpId="0" animBg="1"/>
      <p:bldP spid="141" grpId="0" animBg="1"/>
      <p:bldP spid="143" grpId="0" animBg="1"/>
      <p:bldP spid="4158" grpId="0"/>
      <p:bldP spid="150" grpId="0"/>
      <p:bldP spid="159" grpId="0" animBg="1"/>
      <p:bldP spid="160" grpId="0" animBg="1"/>
      <p:bldP spid="161" grpId="0" animBg="1"/>
      <p:bldP spid="162" grpId="0" animBg="1"/>
      <p:bldP spid="171" grpId="0" animBg="1"/>
      <p:bldP spid="172" grpId="0" animBg="1"/>
      <p:bldP spid="173" grpId="0" animBg="1"/>
      <p:bldP spid="174" grpId="0" animBg="1"/>
      <p:bldP spid="71" grpId="0"/>
      <p:bldP spid="176" grpId="0"/>
      <p:bldP spid="72" grpId="0" animBg="1"/>
      <p:bldP spid="73" grpId="0"/>
      <p:bldP spid="199" grpId="0" animBg="1"/>
      <p:bldP spid="200" grpId="0" animBg="1"/>
      <p:bldP spid="9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10058400" cy="1282700"/>
          </a:xfrm>
        </p:spPr>
        <p:txBody>
          <a:bodyPr/>
          <a:lstStyle/>
          <a:p>
            <a:pPr eaLnBrk="1" hangingPunct="1"/>
            <a:r>
              <a:rPr lang="en-US" sz="4000" dirty="0" smtClean="0">
                <a:solidFill>
                  <a:schemeClr val="accent2"/>
                </a:solidFill>
              </a:rPr>
              <a:t>Stackelberg mixed strategies deserve recognition as a separate solution concept!</a:t>
            </a:r>
          </a:p>
        </p:txBody>
      </p:sp>
      <p:sp>
        <p:nvSpPr>
          <p:cNvPr id="14339" name="Content Placeholder 2"/>
          <p:cNvSpPr>
            <a:spLocks noGrp="1"/>
          </p:cNvSpPr>
          <p:nvPr>
            <p:ph idx="1"/>
          </p:nvPr>
        </p:nvSpPr>
        <p:spPr>
          <a:xfrm>
            <a:off x="304800" y="1295400"/>
            <a:ext cx="7696200" cy="5116513"/>
          </a:xfrm>
        </p:spPr>
        <p:txBody>
          <a:bodyPr/>
          <a:lstStyle/>
          <a:p>
            <a:pPr eaLnBrk="1" hangingPunct="1"/>
            <a:r>
              <a:rPr lang="en-US" sz="2800" dirty="0" smtClean="0"/>
              <a:t>Seeing it only as a solution of a modified </a:t>
            </a:r>
            <a:r>
              <a:rPr lang="en-US" sz="2800" smtClean="0"/>
              <a:t>(extensive-form) game </a:t>
            </a:r>
            <a:r>
              <a:rPr lang="en-US" sz="2800" dirty="0" smtClean="0"/>
              <a:t>makes it hard to see…</a:t>
            </a:r>
          </a:p>
          <a:p>
            <a:pPr lvl="1"/>
            <a:r>
              <a:rPr lang="en-US" sz="2400" dirty="0" smtClean="0"/>
              <a:t>when it </a:t>
            </a:r>
            <a:r>
              <a:rPr lang="en-US" sz="2400" dirty="0" smtClean="0">
                <a:solidFill>
                  <a:srgbClr val="0000CC"/>
                </a:solidFill>
              </a:rPr>
              <a:t>coincides</a:t>
            </a:r>
            <a:r>
              <a:rPr lang="en-US" sz="2400" dirty="0" smtClean="0"/>
              <a:t> with other solution concepts</a:t>
            </a:r>
          </a:p>
          <a:p>
            <a:pPr lvl="1"/>
            <a:r>
              <a:rPr lang="en-US" sz="2400" dirty="0" smtClean="0"/>
              <a:t>how </a:t>
            </a:r>
            <a:r>
              <a:rPr lang="en-US" sz="2400" dirty="0" smtClean="0">
                <a:solidFill>
                  <a:srgbClr val="0000CC"/>
                </a:solidFill>
              </a:rPr>
              <a:t>utilities compare </a:t>
            </a:r>
            <a:r>
              <a:rPr lang="en-US" sz="2400" dirty="0" smtClean="0"/>
              <a:t>to other solution concepts</a:t>
            </a:r>
          </a:p>
          <a:p>
            <a:pPr lvl="1"/>
            <a:r>
              <a:rPr lang="en-US" sz="2400" dirty="0" smtClean="0"/>
              <a:t>how to </a:t>
            </a:r>
            <a:r>
              <a:rPr lang="en-US" sz="2400" dirty="0" smtClean="0">
                <a:solidFill>
                  <a:srgbClr val="0000CC"/>
                </a:solidFill>
              </a:rPr>
              <a:t>compute</a:t>
            </a:r>
            <a:r>
              <a:rPr lang="en-US" sz="2400" dirty="0" smtClean="0"/>
              <a:t> solutions</a:t>
            </a:r>
          </a:p>
          <a:p>
            <a:pPr lvl="1"/>
            <a:r>
              <a:rPr lang="en-US" sz="2400" dirty="0" smtClean="0"/>
              <a:t>…</a:t>
            </a:r>
          </a:p>
          <a:p>
            <a:pPr eaLnBrk="1" hangingPunct="1"/>
            <a:r>
              <a:rPr lang="en-US" sz="2800" dirty="0" smtClean="0"/>
              <a:t>Does not mean it’s not </a:t>
            </a:r>
            <a:r>
              <a:rPr lang="en-US" sz="2800" dirty="0" smtClean="0">
                <a:solidFill>
                  <a:srgbClr val="0000CC"/>
                </a:solidFill>
              </a:rPr>
              <a:t>also</a:t>
            </a:r>
            <a:r>
              <a:rPr lang="en-US" sz="2800" dirty="0" smtClean="0"/>
              <a:t> useful to think of it as a backward induction solution</a:t>
            </a:r>
            <a:endParaRPr lang="en-US" sz="2300" dirty="0" smtClean="0"/>
          </a:p>
          <a:p>
            <a:r>
              <a:rPr lang="en-US" sz="2800" dirty="0" smtClean="0"/>
              <a:t>Similar story for correlated equilibrium</a:t>
            </a:r>
          </a:p>
          <a:p>
            <a:pPr eaLnBrk="1" hangingPunct="1"/>
            <a:endParaRPr lang="en-US" sz="2800" dirty="0" smtClean="0"/>
          </a:p>
        </p:txBody>
      </p:sp>
      <p:pic>
        <p:nvPicPr>
          <p:cNvPr id="5" name="Picture 4" descr="oldwomanyoungwoma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620000" y="2057400"/>
            <a:ext cx="2280666" cy="3124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0" y="220703"/>
            <a:ext cx="10058400" cy="1282700"/>
          </a:xfrm>
        </p:spPr>
        <p:txBody>
          <a:bodyPr/>
          <a:lstStyle/>
          <a:p>
            <a:r>
              <a:rPr lang="en-US" sz="4800" dirty="0" smtClean="0">
                <a:solidFill>
                  <a:schemeClr val="accent2"/>
                </a:solidFill>
              </a:rPr>
              <a:t>Some other work on commitment in unrestricted games</a:t>
            </a:r>
          </a:p>
        </p:txBody>
      </p:sp>
      <p:sp>
        <p:nvSpPr>
          <p:cNvPr id="76" name="Line 3"/>
          <p:cNvSpPr>
            <a:spLocks noChangeShapeType="1"/>
          </p:cNvSpPr>
          <p:nvPr/>
        </p:nvSpPr>
        <p:spPr bwMode="auto">
          <a:xfrm flipH="1">
            <a:off x="1425575" y="8139879"/>
            <a:ext cx="585788" cy="86360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2011363" y="8139879"/>
            <a:ext cx="587375" cy="863600"/>
          </a:xfrm>
          <a:prstGeom prst="line">
            <a:avLst/>
          </a:prstGeom>
          <a:noFill/>
          <a:ln w="9525">
            <a:solidFill>
              <a:schemeClr val="tx1"/>
            </a:solidFill>
            <a:round/>
            <a:headEnd/>
            <a:tailEnd/>
          </a:ln>
          <a:effectLst/>
        </p:spPr>
        <p:txBody>
          <a:bodyPr/>
          <a:lstStyle/>
          <a:p>
            <a:endParaRPr lang="en-US"/>
          </a:p>
        </p:txBody>
      </p:sp>
      <p:sp>
        <p:nvSpPr>
          <p:cNvPr id="78" name="Line 5"/>
          <p:cNvSpPr>
            <a:spLocks noChangeShapeType="1"/>
          </p:cNvSpPr>
          <p:nvPr/>
        </p:nvSpPr>
        <p:spPr bwMode="auto">
          <a:xfrm flipH="1">
            <a:off x="838200" y="9003479"/>
            <a:ext cx="587375" cy="863600"/>
          </a:xfrm>
          <a:prstGeom prst="line">
            <a:avLst/>
          </a:prstGeom>
          <a:noFill/>
          <a:ln w="9525">
            <a:solidFill>
              <a:schemeClr val="tx1"/>
            </a:solidFill>
            <a:round/>
            <a:headEnd/>
            <a:tailEnd/>
          </a:ln>
          <a:effectLst/>
        </p:spPr>
        <p:txBody>
          <a:bodyPr/>
          <a:lstStyle/>
          <a:p>
            <a:endParaRPr lang="en-US"/>
          </a:p>
        </p:txBody>
      </p:sp>
      <p:sp>
        <p:nvSpPr>
          <p:cNvPr id="79" name="Line 6"/>
          <p:cNvSpPr>
            <a:spLocks noChangeShapeType="1"/>
          </p:cNvSpPr>
          <p:nvPr/>
        </p:nvSpPr>
        <p:spPr bwMode="auto">
          <a:xfrm>
            <a:off x="1425575" y="9003479"/>
            <a:ext cx="250825" cy="863600"/>
          </a:xfrm>
          <a:prstGeom prst="line">
            <a:avLst/>
          </a:prstGeom>
          <a:noFill/>
          <a:ln w="9525">
            <a:solidFill>
              <a:schemeClr val="tx1"/>
            </a:solidFill>
            <a:round/>
            <a:headEnd/>
            <a:tailEnd/>
          </a:ln>
          <a:effectLst/>
        </p:spPr>
        <p:txBody>
          <a:bodyPr/>
          <a:lstStyle/>
          <a:p>
            <a:endParaRPr lang="en-US"/>
          </a:p>
        </p:txBody>
      </p:sp>
      <p:sp>
        <p:nvSpPr>
          <p:cNvPr id="80" name="Line 7"/>
          <p:cNvSpPr>
            <a:spLocks noChangeShapeType="1"/>
          </p:cNvSpPr>
          <p:nvPr/>
        </p:nvSpPr>
        <p:spPr bwMode="auto">
          <a:xfrm flipH="1">
            <a:off x="2430463" y="9003479"/>
            <a:ext cx="168275" cy="863600"/>
          </a:xfrm>
          <a:prstGeom prst="line">
            <a:avLst/>
          </a:prstGeom>
          <a:noFill/>
          <a:ln w="9525">
            <a:solidFill>
              <a:schemeClr val="tx1"/>
            </a:solidFill>
            <a:round/>
            <a:headEnd/>
            <a:tailEnd/>
          </a:ln>
          <a:effectLst/>
        </p:spPr>
        <p:txBody>
          <a:bodyPr/>
          <a:lstStyle/>
          <a:p>
            <a:endParaRPr lang="en-US"/>
          </a:p>
        </p:txBody>
      </p:sp>
      <p:sp>
        <p:nvSpPr>
          <p:cNvPr id="81" name="Line 8"/>
          <p:cNvSpPr>
            <a:spLocks noChangeShapeType="1"/>
          </p:cNvSpPr>
          <p:nvPr/>
        </p:nvSpPr>
        <p:spPr bwMode="auto">
          <a:xfrm>
            <a:off x="2598738" y="9003479"/>
            <a:ext cx="585787" cy="863600"/>
          </a:xfrm>
          <a:prstGeom prst="line">
            <a:avLst/>
          </a:prstGeom>
          <a:noFill/>
          <a:ln w="9525">
            <a:solidFill>
              <a:schemeClr val="tx1"/>
            </a:solidFill>
            <a:round/>
            <a:headEnd/>
            <a:tailEnd/>
          </a:ln>
          <a:effectLst/>
        </p:spPr>
        <p:txBody>
          <a:bodyPr/>
          <a:lstStyle/>
          <a:p>
            <a:endParaRPr lang="en-US"/>
          </a:p>
        </p:txBody>
      </p:sp>
      <p:sp>
        <p:nvSpPr>
          <p:cNvPr id="82" name="Line 9"/>
          <p:cNvSpPr>
            <a:spLocks noChangeShapeType="1"/>
          </p:cNvSpPr>
          <p:nvPr/>
        </p:nvSpPr>
        <p:spPr bwMode="auto">
          <a:xfrm flipH="1">
            <a:off x="587375" y="9867079"/>
            <a:ext cx="250825" cy="863600"/>
          </a:xfrm>
          <a:prstGeom prst="line">
            <a:avLst/>
          </a:prstGeom>
          <a:noFill/>
          <a:ln w="9525">
            <a:solidFill>
              <a:schemeClr val="tx1"/>
            </a:solidFill>
            <a:round/>
            <a:headEnd/>
            <a:tailEnd/>
          </a:ln>
          <a:effectLst/>
        </p:spPr>
        <p:txBody>
          <a:bodyPr/>
          <a:lstStyle/>
          <a:p>
            <a:endParaRPr lang="en-US"/>
          </a:p>
        </p:txBody>
      </p:sp>
      <p:sp>
        <p:nvSpPr>
          <p:cNvPr id="83" name="Line 10"/>
          <p:cNvSpPr>
            <a:spLocks noChangeShapeType="1"/>
          </p:cNvSpPr>
          <p:nvPr/>
        </p:nvSpPr>
        <p:spPr bwMode="auto">
          <a:xfrm>
            <a:off x="838200" y="9867079"/>
            <a:ext cx="250825" cy="863600"/>
          </a:xfrm>
          <a:prstGeom prst="line">
            <a:avLst/>
          </a:prstGeom>
          <a:noFill/>
          <a:ln w="9525">
            <a:solidFill>
              <a:schemeClr val="tx1"/>
            </a:solidFill>
            <a:round/>
            <a:headEnd/>
            <a:tailEnd/>
          </a:ln>
          <a:effectLst/>
        </p:spPr>
        <p:txBody>
          <a:bodyPr/>
          <a:lstStyle/>
          <a:p>
            <a:endParaRPr lang="en-US"/>
          </a:p>
        </p:txBody>
      </p:sp>
      <p:sp>
        <p:nvSpPr>
          <p:cNvPr id="84" name="Line 11"/>
          <p:cNvSpPr>
            <a:spLocks noChangeShapeType="1"/>
          </p:cNvSpPr>
          <p:nvPr/>
        </p:nvSpPr>
        <p:spPr bwMode="auto">
          <a:xfrm flipH="1">
            <a:off x="1425575" y="9867079"/>
            <a:ext cx="250825" cy="863600"/>
          </a:xfrm>
          <a:prstGeom prst="line">
            <a:avLst/>
          </a:prstGeom>
          <a:noFill/>
          <a:ln w="9525">
            <a:solidFill>
              <a:schemeClr val="tx1"/>
            </a:solidFill>
            <a:round/>
            <a:headEnd/>
            <a:tailEnd/>
          </a:ln>
          <a:effectLst/>
        </p:spPr>
        <p:txBody>
          <a:bodyPr/>
          <a:lstStyle/>
          <a:p>
            <a:endParaRPr lang="en-US"/>
          </a:p>
        </p:txBody>
      </p:sp>
      <p:sp>
        <p:nvSpPr>
          <p:cNvPr id="85" name="Line 12"/>
          <p:cNvSpPr>
            <a:spLocks noChangeShapeType="1"/>
          </p:cNvSpPr>
          <p:nvPr/>
        </p:nvSpPr>
        <p:spPr bwMode="auto">
          <a:xfrm>
            <a:off x="1676400" y="9867079"/>
            <a:ext cx="250825" cy="863600"/>
          </a:xfrm>
          <a:prstGeom prst="line">
            <a:avLst/>
          </a:prstGeom>
          <a:noFill/>
          <a:ln w="9525">
            <a:solidFill>
              <a:schemeClr val="tx1"/>
            </a:solidFill>
            <a:round/>
            <a:headEnd/>
            <a:tailEnd/>
          </a:ln>
          <a:effectLst/>
        </p:spPr>
        <p:txBody>
          <a:bodyPr/>
          <a:lstStyle/>
          <a:p>
            <a:endParaRPr lang="en-US"/>
          </a:p>
        </p:txBody>
      </p:sp>
      <p:sp>
        <p:nvSpPr>
          <p:cNvPr id="86" name="Line 13"/>
          <p:cNvSpPr>
            <a:spLocks noChangeShapeType="1"/>
          </p:cNvSpPr>
          <p:nvPr/>
        </p:nvSpPr>
        <p:spPr bwMode="auto">
          <a:xfrm flipH="1">
            <a:off x="2179638" y="9867079"/>
            <a:ext cx="250825" cy="863600"/>
          </a:xfrm>
          <a:prstGeom prst="line">
            <a:avLst/>
          </a:prstGeom>
          <a:noFill/>
          <a:ln w="9525">
            <a:solidFill>
              <a:schemeClr val="tx1"/>
            </a:solidFill>
            <a:round/>
            <a:headEnd/>
            <a:tailEnd/>
          </a:ln>
          <a:effectLst/>
        </p:spPr>
        <p:txBody>
          <a:bodyPr/>
          <a:lstStyle/>
          <a:p>
            <a:endParaRPr lang="en-US"/>
          </a:p>
        </p:txBody>
      </p:sp>
      <p:sp>
        <p:nvSpPr>
          <p:cNvPr id="87" name="Line 14"/>
          <p:cNvSpPr>
            <a:spLocks noChangeShapeType="1"/>
          </p:cNvSpPr>
          <p:nvPr/>
        </p:nvSpPr>
        <p:spPr bwMode="auto">
          <a:xfrm>
            <a:off x="2430463" y="9867079"/>
            <a:ext cx="252412" cy="863600"/>
          </a:xfrm>
          <a:prstGeom prst="line">
            <a:avLst/>
          </a:prstGeom>
          <a:noFill/>
          <a:ln w="9525">
            <a:solidFill>
              <a:schemeClr val="tx1"/>
            </a:solidFill>
            <a:round/>
            <a:headEnd/>
            <a:tailEnd/>
          </a:ln>
          <a:effectLst/>
        </p:spPr>
        <p:txBody>
          <a:bodyPr/>
          <a:lstStyle/>
          <a:p>
            <a:endParaRPr lang="en-US"/>
          </a:p>
        </p:txBody>
      </p:sp>
      <p:sp>
        <p:nvSpPr>
          <p:cNvPr id="88" name="Line 15"/>
          <p:cNvSpPr>
            <a:spLocks noChangeShapeType="1"/>
          </p:cNvSpPr>
          <p:nvPr/>
        </p:nvSpPr>
        <p:spPr bwMode="auto">
          <a:xfrm flipH="1">
            <a:off x="2933700" y="9867079"/>
            <a:ext cx="250825" cy="863600"/>
          </a:xfrm>
          <a:prstGeom prst="line">
            <a:avLst/>
          </a:prstGeom>
          <a:noFill/>
          <a:ln w="9525">
            <a:solidFill>
              <a:schemeClr val="tx1"/>
            </a:solidFill>
            <a:round/>
            <a:headEnd/>
            <a:tailEnd/>
          </a:ln>
          <a:effectLst/>
        </p:spPr>
        <p:txBody>
          <a:bodyPr/>
          <a:lstStyle/>
          <a:p>
            <a:endParaRPr lang="en-US"/>
          </a:p>
        </p:txBody>
      </p:sp>
      <p:sp>
        <p:nvSpPr>
          <p:cNvPr id="89" name="Line 16"/>
          <p:cNvSpPr>
            <a:spLocks noChangeShapeType="1"/>
          </p:cNvSpPr>
          <p:nvPr/>
        </p:nvSpPr>
        <p:spPr bwMode="auto">
          <a:xfrm>
            <a:off x="3184525" y="9867079"/>
            <a:ext cx="252413" cy="863600"/>
          </a:xfrm>
          <a:prstGeom prst="line">
            <a:avLst/>
          </a:prstGeom>
          <a:noFill/>
          <a:ln w="9525">
            <a:solidFill>
              <a:schemeClr val="tx1"/>
            </a:solidFill>
            <a:round/>
            <a:headEnd/>
            <a:tailEnd/>
          </a:ln>
          <a:effectLst/>
        </p:spPr>
        <p:txBody>
          <a:bodyPr/>
          <a:lstStyle/>
          <a:p>
            <a:endParaRPr lang="en-US"/>
          </a:p>
        </p:txBody>
      </p:sp>
      <p:sp>
        <p:nvSpPr>
          <p:cNvPr id="90" name="Text Box 17"/>
          <p:cNvSpPr txBox="1">
            <a:spLocks noChangeArrowheads="1"/>
          </p:cNvSpPr>
          <p:nvPr/>
        </p:nvSpPr>
        <p:spPr bwMode="auto">
          <a:xfrm>
            <a:off x="457200" y="8308154"/>
            <a:ext cx="1373188" cy="346075"/>
          </a:xfrm>
          <a:prstGeom prst="rect">
            <a:avLst/>
          </a:prstGeom>
          <a:noFill/>
          <a:ln w="9525">
            <a:noFill/>
            <a:miter lim="800000"/>
            <a:headEnd/>
            <a:tailEnd/>
          </a:ln>
          <a:effectLst/>
        </p:spPr>
        <p:txBody>
          <a:bodyPr lIns="101882" tIns="50941" rIns="101882" bIns="50941">
            <a:spAutoFit/>
          </a:bodyPr>
          <a:lstStyle/>
          <a:p>
            <a:pPr defTabSz="509588"/>
            <a:r>
              <a:rPr lang="en-US" sz="1600" dirty="0">
                <a:solidFill>
                  <a:schemeClr val="tx1"/>
                </a:solidFill>
                <a:latin typeface="Arial" charset="0"/>
              </a:rPr>
              <a:t>1 gets King</a:t>
            </a:r>
          </a:p>
        </p:txBody>
      </p:sp>
      <p:sp>
        <p:nvSpPr>
          <p:cNvPr id="91" name="Text Box 18"/>
          <p:cNvSpPr txBox="1">
            <a:spLocks noChangeArrowheads="1"/>
          </p:cNvSpPr>
          <p:nvPr/>
        </p:nvSpPr>
        <p:spPr bwMode="auto">
          <a:xfrm>
            <a:off x="2430463" y="8312917"/>
            <a:ext cx="1509712"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1 gets Jack</a:t>
            </a:r>
          </a:p>
        </p:txBody>
      </p:sp>
      <p:sp>
        <p:nvSpPr>
          <p:cNvPr id="92" name="Text Box 19"/>
          <p:cNvSpPr txBox="1">
            <a:spLocks noChangeArrowheads="1"/>
          </p:cNvSpPr>
          <p:nvPr/>
        </p:nvSpPr>
        <p:spPr bwMode="auto">
          <a:xfrm>
            <a:off x="587375" y="9176517"/>
            <a:ext cx="501650"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bet</a:t>
            </a:r>
          </a:p>
        </p:txBody>
      </p:sp>
      <p:sp>
        <p:nvSpPr>
          <p:cNvPr id="93" name="Text Box 20"/>
          <p:cNvSpPr txBox="1">
            <a:spLocks noChangeArrowheads="1"/>
          </p:cNvSpPr>
          <p:nvPr/>
        </p:nvSpPr>
        <p:spPr bwMode="auto">
          <a:xfrm>
            <a:off x="2133600" y="9146354"/>
            <a:ext cx="503238"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bet</a:t>
            </a:r>
          </a:p>
        </p:txBody>
      </p:sp>
      <p:sp>
        <p:nvSpPr>
          <p:cNvPr id="94" name="Text Box 21"/>
          <p:cNvSpPr txBox="1">
            <a:spLocks noChangeArrowheads="1"/>
          </p:cNvSpPr>
          <p:nvPr/>
        </p:nvSpPr>
        <p:spPr bwMode="auto">
          <a:xfrm>
            <a:off x="1447800" y="9146354"/>
            <a:ext cx="777875" cy="349098"/>
          </a:xfrm>
          <a:prstGeom prst="rect">
            <a:avLst/>
          </a:prstGeom>
          <a:noFill/>
          <a:ln w="9525">
            <a:noFill/>
            <a:miter lim="800000"/>
            <a:headEnd/>
            <a:tailEnd/>
          </a:ln>
          <a:effectLst/>
        </p:spPr>
        <p:txBody>
          <a:bodyPr wrap="square" lIns="101882" tIns="50941" rIns="101882" bIns="50941">
            <a:spAutoFit/>
          </a:bodyPr>
          <a:lstStyle/>
          <a:p>
            <a:pPr defTabSz="509588"/>
            <a:r>
              <a:rPr lang="en-US" sz="1600" dirty="0" smtClean="0">
                <a:solidFill>
                  <a:schemeClr val="tx1"/>
                </a:solidFill>
                <a:latin typeface="Arial" charset="0"/>
              </a:rPr>
              <a:t>check</a:t>
            </a:r>
            <a:endParaRPr lang="en-US" sz="1600" dirty="0">
              <a:solidFill>
                <a:schemeClr val="tx1"/>
              </a:solidFill>
              <a:latin typeface="Arial" charset="0"/>
            </a:endParaRPr>
          </a:p>
        </p:txBody>
      </p:sp>
      <p:sp>
        <p:nvSpPr>
          <p:cNvPr id="95" name="Text Box 22"/>
          <p:cNvSpPr txBox="1">
            <a:spLocks noChangeArrowheads="1"/>
          </p:cNvSpPr>
          <p:nvPr/>
        </p:nvSpPr>
        <p:spPr bwMode="auto">
          <a:xfrm>
            <a:off x="2849563" y="9176517"/>
            <a:ext cx="884237" cy="349098"/>
          </a:xfrm>
          <a:prstGeom prst="rect">
            <a:avLst/>
          </a:prstGeom>
          <a:noFill/>
          <a:ln w="9525">
            <a:noFill/>
            <a:miter lim="800000"/>
            <a:headEnd/>
            <a:tailEnd/>
          </a:ln>
          <a:effectLst/>
        </p:spPr>
        <p:txBody>
          <a:bodyPr wrap="square" lIns="101882" tIns="50941" rIns="101882" bIns="50941">
            <a:spAutoFit/>
          </a:bodyPr>
          <a:lstStyle/>
          <a:p>
            <a:pPr defTabSz="509588"/>
            <a:r>
              <a:rPr lang="en-US" sz="1600" dirty="0" smtClean="0">
                <a:solidFill>
                  <a:schemeClr val="tx1"/>
                </a:solidFill>
                <a:latin typeface="Arial" charset="0"/>
              </a:rPr>
              <a:t>check</a:t>
            </a:r>
            <a:endParaRPr lang="en-US" sz="1600" dirty="0">
              <a:solidFill>
                <a:schemeClr val="tx1"/>
              </a:solidFill>
              <a:latin typeface="Arial" charset="0"/>
            </a:endParaRPr>
          </a:p>
        </p:txBody>
      </p:sp>
      <p:sp>
        <p:nvSpPr>
          <p:cNvPr id="96" name="Text Box 23"/>
          <p:cNvSpPr txBox="1">
            <a:spLocks noChangeArrowheads="1"/>
          </p:cNvSpPr>
          <p:nvPr/>
        </p:nvSpPr>
        <p:spPr bwMode="auto">
          <a:xfrm>
            <a:off x="419100"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97" name="Text Box 24"/>
          <p:cNvSpPr txBox="1">
            <a:spLocks noChangeArrowheads="1"/>
          </p:cNvSpPr>
          <p:nvPr/>
        </p:nvSpPr>
        <p:spPr bwMode="auto">
          <a:xfrm>
            <a:off x="922338" y="10127429"/>
            <a:ext cx="58578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98" name="Text Box 25"/>
          <p:cNvSpPr txBox="1">
            <a:spLocks noChangeArrowheads="1"/>
          </p:cNvSpPr>
          <p:nvPr/>
        </p:nvSpPr>
        <p:spPr bwMode="auto">
          <a:xfrm>
            <a:off x="1257300"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99" name="Text Box 26"/>
          <p:cNvSpPr txBox="1">
            <a:spLocks noChangeArrowheads="1"/>
          </p:cNvSpPr>
          <p:nvPr/>
        </p:nvSpPr>
        <p:spPr bwMode="auto">
          <a:xfrm>
            <a:off x="1760538" y="10127429"/>
            <a:ext cx="58578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0" name="Text Box 27"/>
          <p:cNvSpPr txBox="1">
            <a:spLocks noChangeArrowheads="1"/>
          </p:cNvSpPr>
          <p:nvPr/>
        </p:nvSpPr>
        <p:spPr bwMode="auto">
          <a:xfrm>
            <a:off x="2011363" y="10127429"/>
            <a:ext cx="50323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101" name="Text Box 28"/>
          <p:cNvSpPr txBox="1">
            <a:spLocks noChangeArrowheads="1"/>
          </p:cNvSpPr>
          <p:nvPr/>
        </p:nvSpPr>
        <p:spPr bwMode="auto">
          <a:xfrm>
            <a:off x="2514600" y="10127429"/>
            <a:ext cx="587375"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2" name="Text Box 29"/>
          <p:cNvSpPr txBox="1">
            <a:spLocks noChangeArrowheads="1"/>
          </p:cNvSpPr>
          <p:nvPr/>
        </p:nvSpPr>
        <p:spPr bwMode="auto">
          <a:xfrm>
            <a:off x="2765425"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103" name="Text Box 30"/>
          <p:cNvSpPr txBox="1">
            <a:spLocks noChangeArrowheads="1"/>
          </p:cNvSpPr>
          <p:nvPr/>
        </p:nvSpPr>
        <p:spPr bwMode="auto">
          <a:xfrm>
            <a:off x="3268663" y="10127429"/>
            <a:ext cx="587375"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4" name="Freeform 31"/>
          <p:cNvSpPr>
            <a:spLocks/>
          </p:cNvSpPr>
          <p:nvPr/>
        </p:nvSpPr>
        <p:spPr bwMode="auto">
          <a:xfrm>
            <a:off x="838200" y="9608317"/>
            <a:ext cx="1592263" cy="258762"/>
          </a:xfrm>
          <a:custGeom>
            <a:avLst/>
            <a:gdLst/>
            <a:ahLst/>
            <a:cxnLst>
              <a:cxn ang="0">
                <a:pos x="0" y="144"/>
              </a:cxn>
              <a:cxn ang="0">
                <a:pos x="480" y="0"/>
              </a:cxn>
              <a:cxn ang="0">
                <a:pos x="912" y="144"/>
              </a:cxn>
            </a:cxnLst>
            <a:rect l="0" t="0" r="r" b="b"/>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ffectLst/>
        </p:spPr>
        <p:txBody>
          <a:bodyPr/>
          <a:lstStyle/>
          <a:p>
            <a:endParaRPr lang="en-US"/>
          </a:p>
        </p:txBody>
      </p:sp>
      <p:sp>
        <p:nvSpPr>
          <p:cNvPr id="105" name="Freeform 32"/>
          <p:cNvSpPr>
            <a:spLocks/>
          </p:cNvSpPr>
          <p:nvPr/>
        </p:nvSpPr>
        <p:spPr bwMode="auto">
          <a:xfrm>
            <a:off x="1676400" y="9608317"/>
            <a:ext cx="1508125" cy="258762"/>
          </a:xfrm>
          <a:custGeom>
            <a:avLst/>
            <a:gdLst/>
            <a:ahLst/>
            <a:cxnLst>
              <a:cxn ang="0">
                <a:pos x="0" y="144"/>
              </a:cxn>
              <a:cxn ang="0">
                <a:pos x="480" y="0"/>
              </a:cxn>
              <a:cxn ang="0">
                <a:pos x="912" y="144"/>
              </a:cxn>
            </a:cxnLst>
            <a:rect l="0" t="0" r="r" b="b"/>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ffectLst/>
        </p:spPr>
        <p:txBody>
          <a:bodyPr/>
          <a:lstStyle/>
          <a:p>
            <a:endParaRPr lang="en-US"/>
          </a:p>
        </p:txBody>
      </p:sp>
      <p:sp>
        <p:nvSpPr>
          <p:cNvPr id="106" name="Text Box 33"/>
          <p:cNvSpPr txBox="1">
            <a:spLocks noChangeArrowheads="1"/>
          </p:cNvSpPr>
          <p:nvPr/>
        </p:nvSpPr>
        <p:spPr bwMode="auto">
          <a:xfrm>
            <a:off x="2011363" y="7968429"/>
            <a:ext cx="1006475" cy="344488"/>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“nature”</a:t>
            </a:r>
          </a:p>
        </p:txBody>
      </p:sp>
      <p:sp>
        <p:nvSpPr>
          <p:cNvPr id="107" name="Text Box 34"/>
          <p:cNvSpPr txBox="1">
            <a:spLocks noChangeArrowheads="1"/>
          </p:cNvSpPr>
          <p:nvPr/>
        </p:nvSpPr>
        <p:spPr bwMode="auto">
          <a:xfrm>
            <a:off x="2598738" y="8744717"/>
            <a:ext cx="1004887"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108" name="Text Box 35"/>
          <p:cNvSpPr txBox="1">
            <a:spLocks noChangeArrowheads="1"/>
          </p:cNvSpPr>
          <p:nvPr/>
        </p:nvSpPr>
        <p:spPr bwMode="auto">
          <a:xfrm>
            <a:off x="587375" y="8744717"/>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109" name="Text Box 36"/>
          <p:cNvSpPr txBox="1">
            <a:spLocks noChangeArrowheads="1"/>
          </p:cNvSpPr>
          <p:nvPr/>
        </p:nvSpPr>
        <p:spPr bwMode="auto">
          <a:xfrm>
            <a:off x="0" y="9695629"/>
            <a:ext cx="1006475" cy="344488"/>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110" name="Text Box 37"/>
          <p:cNvSpPr txBox="1">
            <a:spLocks noChangeArrowheads="1"/>
          </p:cNvSpPr>
          <p:nvPr/>
        </p:nvSpPr>
        <p:spPr bwMode="auto">
          <a:xfrm>
            <a:off x="3184525" y="9608317"/>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111" name="Text Box 38"/>
          <p:cNvSpPr txBox="1">
            <a:spLocks noChangeArrowheads="1"/>
          </p:cNvSpPr>
          <p:nvPr/>
        </p:nvSpPr>
        <p:spPr bwMode="auto">
          <a:xfrm>
            <a:off x="419100"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2</a:t>
            </a:r>
          </a:p>
        </p:txBody>
      </p:sp>
      <p:sp>
        <p:nvSpPr>
          <p:cNvPr id="112" name="Text Box 39"/>
          <p:cNvSpPr txBox="1">
            <a:spLocks noChangeArrowheads="1"/>
          </p:cNvSpPr>
          <p:nvPr/>
        </p:nvSpPr>
        <p:spPr bwMode="auto">
          <a:xfrm>
            <a:off x="9223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1</a:t>
            </a:r>
          </a:p>
        </p:txBody>
      </p:sp>
      <p:sp>
        <p:nvSpPr>
          <p:cNvPr id="113" name="Text Box 40"/>
          <p:cNvSpPr txBox="1">
            <a:spLocks noChangeArrowheads="1"/>
          </p:cNvSpPr>
          <p:nvPr/>
        </p:nvSpPr>
        <p:spPr bwMode="auto">
          <a:xfrm>
            <a:off x="13414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1</a:t>
            </a:r>
          </a:p>
        </p:txBody>
      </p:sp>
      <p:sp>
        <p:nvSpPr>
          <p:cNvPr id="114" name="Text Box 41"/>
          <p:cNvSpPr txBox="1">
            <a:spLocks noChangeArrowheads="1"/>
          </p:cNvSpPr>
          <p:nvPr/>
        </p:nvSpPr>
        <p:spPr bwMode="auto">
          <a:xfrm>
            <a:off x="17605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sp>
        <p:nvSpPr>
          <p:cNvPr id="115" name="Text Box 42"/>
          <p:cNvSpPr txBox="1">
            <a:spLocks noChangeArrowheads="1"/>
          </p:cNvSpPr>
          <p:nvPr/>
        </p:nvSpPr>
        <p:spPr bwMode="auto">
          <a:xfrm>
            <a:off x="2011362" y="10730679"/>
            <a:ext cx="503237" cy="318321"/>
          </a:xfrm>
          <a:prstGeom prst="rect">
            <a:avLst/>
          </a:prstGeom>
          <a:noFill/>
          <a:ln w="9525">
            <a:noFill/>
            <a:miter lim="800000"/>
            <a:headEnd/>
            <a:tailEnd/>
          </a:ln>
          <a:effectLst/>
        </p:spPr>
        <p:txBody>
          <a:bodyPr wrap="square" lIns="101882" tIns="50941" rIns="101882" bIns="50941">
            <a:spAutoFit/>
          </a:bodyPr>
          <a:lstStyle/>
          <a:p>
            <a:pPr defTabSz="509588"/>
            <a:r>
              <a:rPr lang="en-US" sz="1400">
                <a:solidFill>
                  <a:schemeClr val="tx1"/>
                </a:solidFill>
                <a:latin typeface="Arial" charset="0"/>
              </a:rPr>
              <a:t>-2</a:t>
            </a:r>
          </a:p>
        </p:txBody>
      </p:sp>
      <p:sp>
        <p:nvSpPr>
          <p:cNvPr id="116" name="Text Box 43"/>
          <p:cNvSpPr txBox="1">
            <a:spLocks noChangeArrowheads="1"/>
          </p:cNvSpPr>
          <p:nvPr/>
        </p:nvSpPr>
        <p:spPr bwMode="auto">
          <a:xfrm>
            <a:off x="2765424" y="10730679"/>
            <a:ext cx="511175" cy="318321"/>
          </a:xfrm>
          <a:prstGeom prst="rect">
            <a:avLst/>
          </a:prstGeom>
          <a:noFill/>
          <a:ln w="9525">
            <a:noFill/>
            <a:miter lim="800000"/>
            <a:headEnd/>
            <a:tailEnd/>
          </a:ln>
          <a:effectLst/>
        </p:spPr>
        <p:txBody>
          <a:bodyPr wrap="square" lIns="101882" tIns="50941" rIns="101882" bIns="50941">
            <a:spAutoFit/>
          </a:bodyPr>
          <a:lstStyle/>
          <a:p>
            <a:pPr defTabSz="509588"/>
            <a:r>
              <a:rPr lang="en-US" sz="1400">
                <a:solidFill>
                  <a:schemeClr val="tx1"/>
                </a:solidFill>
                <a:latin typeface="Arial" charset="0"/>
              </a:rPr>
              <a:t>-1</a:t>
            </a:r>
          </a:p>
        </p:txBody>
      </p:sp>
      <p:sp>
        <p:nvSpPr>
          <p:cNvPr id="117" name="Text Box 44"/>
          <p:cNvSpPr txBox="1">
            <a:spLocks noChangeArrowheads="1"/>
          </p:cNvSpPr>
          <p:nvPr/>
        </p:nvSpPr>
        <p:spPr bwMode="auto">
          <a:xfrm>
            <a:off x="2514600"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sp>
        <p:nvSpPr>
          <p:cNvPr id="118" name="Text Box 45"/>
          <p:cNvSpPr txBox="1">
            <a:spLocks noChangeArrowheads="1"/>
          </p:cNvSpPr>
          <p:nvPr/>
        </p:nvSpPr>
        <p:spPr bwMode="auto">
          <a:xfrm>
            <a:off x="3268663" y="10730679"/>
            <a:ext cx="252412"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graphicFrame>
        <p:nvGraphicFramePr>
          <p:cNvPr id="46" name="Group 21"/>
          <p:cNvGraphicFramePr>
            <a:graphicFrameLocks/>
          </p:cNvGraphicFramePr>
          <p:nvPr/>
        </p:nvGraphicFramePr>
        <p:xfrm>
          <a:off x="1905000" y="1655803"/>
          <a:ext cx="2286000" cy="1132961"/>
        </p:xfrm>
        <a:graphic>
          <a:graphicData uri="http://schemas.openxmlformats.org/drawingml/2006/table">
            <a:tbl>
              <a:tblPr/>
              <a:tblGrid>
                <a:gridCol w="1047675"/>
                <a:gridCol w="1238325"/>
              </a:tblGrid>
              <a:tr h="48923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56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-7, -8</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5" name="Group 4"/>
          <p:cNvGraphicFramePr>
            <a:graphicFrameLocks noGrp="1"/>
          </p:cNvGraphicFramePr>
          <p:nvPr/>
        </p:nvGraphicFramePr>
        <p:xfrm>
          <a:off x="4953000" y="9444335"/>
          <a:ext cx="1752600" cy="1158240"/>
        </p:xfrm>
        <a:graphic>
          <a:graphicData uri="http://schemas.openxmlformats.org/drawingml/2006/table">
            <a:tbl>
              <a:tblPr/>
              <a:tblGrid>
                <a:gridCol w="876300"/>
                <a:gridCol w="876300"/>
              </a:tblGrid>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2, 2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0, 3</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3, 0</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1, 1</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66" name="Group 15"/>
          <p:cNvGraphicFramePr>
            <a:graphicFrameLocks noGrp="1"/>
          </p:cNvGraphicFramePr>
          <p:nvPr/>
        </p:nvGraphicFramePr>
        <p:xfrm>
          <a:off x="8991600" y="8362295"/>
          <a:ext cx="1752600" cy="1158240"/>
        </p:xfrm>
        <a:graphic>
          <a:graphicData uri="http://schemas.openxmlformats.org/drawingml/2006/table">
            <a:tbl>
              <a:tblPr/>
              <a:tblGrid>
                <a:gridCol w="876300"/>
                <a:gridCol w="8763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67" name="Group 26"/>
          <p:cNvGraphicFramePr>
            <a:graphicFrameLocks noGrp="1"/>
          </p:cNvGraphicFramePr>
          <p:nvPr/>
        </p:nvGraphicFramePr>
        <p:xfrm>
          <a:off x="8991600" y="10038695"/>
          <a:ext cx="1752600" cy="1158240"/>
        </p:xfrm>
        <a:graphic>
          <a:graphicData uri="http://schemas.openxmlformats.org/drawingml/2006/table">
            <a:tbl>
              <a:tblPr/>
              <a:tblGrid>
                <a:gridCol w="876300"/>
                <a:gridCol w="876300"/>
              </a:tblGrid>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68" name="Line 37"/>
          <p:cNvSpPr>
            <a:spLocks noChangeShapeType="1"/>
          </p:cNvSpPr>
          <p:nvPr/>
        </p:nvSpPr>
        <p:spPr bwMode="auto">
          <a:xfrm>
            <a:off x="6629400" y="10358735"/>
            <a:ext cx="2133600" cy="3810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69" name="Line 38"/>
          <p:cNvSpPr>
            <a:spLocks noChangeShapeType="1"/>
          </p:cNvSpPr>
          <p:nvPr/>
        </p:nvSpPr>
        <p:spPr bwMode="auto">
          <a:xfrm flipV="1">
            <a:off x="6629400" y="9291935"/>
            <a:ext cx="2133600" cy="10668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0" name="Text Box 39"/>
          <p:cNvSpPr txBox="1">
            <a:spLocks noChangeArrowheads="1"/>
          </p:cNvSpPr>
          <p:nvPr/>
        </p:nvSpPr>
        <p:spPr bwMode="auto">
          <a:xfrm>
            <a:off x="8229600" y="107397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.6</a:t>
            </a:r>
          </a:p>
        </p:txBody>
      </p:sp>
      <p:sp>
        <p:nvSpPr>
          <p:cNvPr id="71" name="Text Box 40"/>
          <p:cNvSpPr txBox="1">
            <a:spLocks noChangeArrowheads="1"/>
          </p:cNvSpPr>
          <p:nvPr/>
        </p:nvSpPr>
        <p:spPr bwMode="auto">
          <a:xfrm>
            <a:off x="8382000" y="94443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.4</a:t>
            </a:r>
          </a:p>
        </p:txBody>
      </p:sp>
      <p:sp>
        <p:nvSpPr>
          <p:cNvPr id="72" name="Line 41"/>
          <p:cNvSpPr>
            <a:spLocks noChangeShapeType="1"/>
          </p:cNvSpPr>
          <p:nvPr/>
        </p:nvSpPr>
        <p:spPr bwMode="auto">
          <a:xfrm>
            <a:off x="6629400" y="9825335"/>
            <a:ext cx="2286000" cy="6096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3" name="Line 42"/>
          <p:cNvSpPr>
            <a:spLocks noChangeShapeType="1"/>
          </p:cNvSpPr>
          <p:nvPr/>
        </p:nvSpPr>
        <p:spPr bwMode="auto">
          <a:xfrm flipV="1">
            <a:off x="6629400" y="8987135"/>
            <a:ext cx="2057400" cy="8382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4" name="Text Box 43"/>
          <p:cNvSpPr txBox="1">
            <a:spLocks noChangeArrowheads="1"/>
          </p:cNvSpPr>
          <p:nvPr/>
        </p:nvSpPr>
        <p:spPr bwMode="auto">
          <a:xfrm>
            <a:off x="8458200" y="99777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.3</a:t>
            </a:r>
          </a:p>
        </p:txBody>
      </p:sp>
      <p:sp>
        <p:nvSpPr>
          <p:cNvPr id="75" name="Text Box 44"/>
          <p:cNvSpPr txBox="1">
            <a:spLocks noChangeArrowheads="1"/>
          </p:cNvSpPr>
          <p:nvPr/>
        </p:nvSpPr>
        <p:spPr bwMode="auto">
          <a:xfrm>
            <a:off x="8001000" y="87585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.5</a:t>
            </a:r>
          </a:p>
        </p:txBody>
      </p:sp>
      <p:sp>
        <p:nvSpPr>
          <p:cNvPr id="119" name="Freeform 45"/>
          <p:cNvSpPr>
            <a:spLocks/>
          </p:cNvSpPr>
          <p:nvPr/>
        </p:nvSpPr>
        <p:spPr bwMode="auto">
          <a:xfrm>
            <a:off x="6172200" y="8453735"/>
            <a:ext cx="1320800" cy="1371600"/>
          </a:xfrm>
          <a:custGeom>
            <a:avLst/>
            <a:gdLst>
              <a:gd name="T0" fmla="*/ 457200 w 832"/>
              <a:gd name="T1" fmla="*/ 1371600 h 864"/>
              <a:gd name="T2" fmla="*/ 1295400 w 832"/>
              <a:gd name="T3" fmla="*/ 609600 h 864"/>
              <a:gd name="T4" fmla="*/ 609600 w 832"/>
              <a:gd name="T5" fmla="*/ 0 h 864"/>
              <a:gd name="T6" fmla="*/ 0 w 832"/>
              <a:gd name="T7" fmla="*/ 609600 h 864"/>
              <a:gd name="T8" fmla="*/ 0 60000 65536"/>
              <a:gd name="T9" fmla="*/ 0 60000 65536"/>
              <a:gd name="T10" fmla="*/ 0 60000 65536"/>
              <a:gd name="T11" fmla="*/ 0 60000 65536"/>
              <a:gd name="T12" fmla="*/ 0 w 832"/>
              <a:gd name="T13" fmla="*/ 0 h 864"/>
              <a:gd name="T14" fmla="*/ 832 w 832"/>
              <a:gd name="T15" fmla="*/ 864 h 864"/>
            </a:gdLst>
            <a:ahLst/>
            <a:cxnLst>
              <a:cxn ang="T8">
                <a:pos x="T0" y="T1"/>
              </a:cxn>
              <a:cxn ang="T9">
                <a:pos x="T2" y="T3"/>
              </a:cxn>
              <a:cxn ang="T10">
                <a:pos x="T4" y="T5"/>
              </a:cxn>
              <a:cxn ang="T11">
                <a:pos x="T6" y="T7"/>
              </a:cxn>
            </a:cxnLst>
            <a:rect l="T12" t="T13" r="T14" b="T15"/>
            <a:pathLst>
              <a:path w="832" h="864">
                <a:moveTo>
                  <a:pt x="288" y="864"/>
                </a:moveTo>
                <a:cubicBezTo>
                  <a:pt x="544" y="696"/>
                  <a:pt x="800" y="528"/>
                  <a:pt x="816" y="384"/>
                </a:cubicBezTo>
                <a:cubicBezTo>
                  <a:pt x="832" y="240"/>
                  <a:pt x="520" y="0"/>
                  <a:pt x="384" y="0"/>
                </a:cubicBezTo>
                <a:cubicBezTo>
                  <a:pt x="248" y="0"/>
                  <a:pt x="64" y="320"/>
                  <a:pt x="0" y="384"/>
                </a:cubicBezTo>
              </a:path>
            </a:pathLst>
          </a:custGeom>
          <a:noFill/>
          <a:ln w="38100">
            <a:solidFill>
              <a:schemeClr val="tx1"/>
            </a:solidFill>
            <a:round/>
            <a:headEnd/>
            <a:tailEnd type="stealth" w="lg" len="lg"/>
          </a:ln>
        </p:spPr>
        <p:txBody>
          <a:bodyPr/>
          <a:lstStyle/>
          <a:p>
            <a:endParaRPr lang="en-US">
              <a:solidFill>
                <a:schemeClr val="tx1"/>
              </a:solidFill>
            </a:endParaRPr>
          </a:p>
        </p:txBody>
      </p:sp>
      <p:sp>
        <p:nvSpPr>
          <p:cNvPr id="120" name="Text Box 46"/>
          <p:cNvSpPr txBox="1">
            <a:spLocks noChangeArrowheads="1"/>
          </p:cNvSpPr>
          <p:nvPr/>
        </p:nvSpPr>
        <p:spPr bwMode="auto">
          <a:xfrm>
            <a:off x="7162800" y="83775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.2</a:t>
            </a:r>
          </a:p>
        </p:txBody>
      </p:sp>
      <p:graphicFrame>
        <p:nvGraphicFramePr>
          <p:cNvPr id="121" name="Group 4"/>
          <p:cNvGraphicFramePr>
            <a:graphicFrameLocks noGrp="1"/>
          </p:cNvGraphicFramePr>
          <p:nvPr/>
        </p:nvGraphicFramePr>
        <p:xfrm>
          <a:off x="2857500" y="12028488"/>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 name="Text Box 15"/>
          <p:cNvSpPr txBox="1">
            <a:spLocks noChangeArrowheads="1"/>
          </p:cNvSpPr>
          <p:nvPr/>
        </p:nvSpPr>
        <p:spPr bwMode="auto">
          <a:xfrm>
            <a:off x="2451100" y="1202055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23" name="Text Box 16"/>
          <p:cNvSpPr txBox="1">
            <a:spLocks noChangeArrowheads="1"/>
          </p:cNvSpPr>
          <p:nvPr/>
        </p:nvSpPr>
        <p:spPr bwMode="auto">
          <a:xfrm>
            <a:off x="2460625" y="1248727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24" name="Text Box 17"/>
          <p:cNvSpPr txBox="1">
            <a:spLocks noChangeArrowheads="1"/>
          </p:cNvSpPr>
          <p:nvPr/>
        </p:nvSpPr>
        <p:spPr bwMode="auto">
          <a:xfrm>
            <a:off x="2970213" y="11601450"/>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25" name="Text Box 18"/>
          <p:cNvSpPr txBox="1">
            <a:spLocks noChangeArrowheads="1"/>
          </p:cNvSpPr>
          <p:nvPr/>
        </p:nvSpPr>
        <p:spPr bwMode="auto">
          <a:xfrm>
            <a:off x="3602038" y="11601450"/>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26" name="Text Box 19"/>
          <p:cNvSpPr txBox="1">
            <a:spLocks noChangeArrowheads="1"/>
          </p:cNvSpPr>
          <p:nvPr/>
        </p:nvSpPr>
        <p:spPr bwMode="auto">
          <a:xfrm>
            <a:off x="457200" y="1203007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row player</a:t>
            </a:r>
          </a:p>
          <a:p>
            <a:pPr eaLnBrk="0" hangingPunct="0"/>
            <a:r>
              <a:rPr lang="en-US" sz="2200">
                <a:solidFill>
                  <a:schemeClr val="tx1"/>
                </a:solidFill>
                <a:latin typeface="Times New Roman" pitchFamily="18" charset="0"/>
              </a:rPr>
              <a:t>type 1 (prob. 0.5)</a:t>
            </a:r>
          </a:p>
        </p:txBody>
      </p:sp>
      <p:sp>
        <p:nvSpPr>
          <p:cNvPr id="127" name="Text Box 20"/>
          <p:cNvSpPr txBox="1">
            <a:spLocks noChangeArrowheads="1"/>
          </p:cNvSpPr>
          <p:nvPr/>
        </p:nvSpPr>
        <p:spPr bwMode="auto">
          <a:xfrm>
            <a:off x="457200" y="1345882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row player</a:t>
            </a:r>
          </a:p>
          <a:p>
            <a:pPr eaLnBrk="0" hangingPunct="0"/>
            <a:r>
              <a:rPr lang="en-US" sz="2200">
                <a:solidFill>
                  <a:schemeClr val="tx1"/>
                </a:solidFill>
                <a:latin typeface="Times New Roman" pitchFamily="18" charset="0"/>
              </a:rPr>
              <a:t>type 2 (prob. 0.5)</a:t>
            </a:r>
          </a:p>
        </p:txBody>
      </p:sp>
      <p:graphicFrame>
        <p:nvGraphicFramePr>
          <p:cNvPr id="128" name="Group 21"/>
          <p:cNvGraphicFramePr>
            <a:graphicFrameLocks noGrp="1"/>
          </p:cNvGraphicFramePr>
          <p:nvPr/>
        </p:nvGraphicFramePr>
        <p:xfrm>
          <a:off x="2847975" y="13409613"/>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 name="Text Box 32"/>
          <p:cNvSpPr txBox="1">
            <a:spLocks noChangeArrowheads="1"/>
          </p:cNvSpPr>
          <p:nvPr/>
        </p:nvSpPr>
        <p:spPr bwMode="auto">
          <a:xfrm>
            <a:off x="2441575" y="1340167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30" name="Text Box 33"/>
          <p:cNvSpPr txBox="1">
            <a:spLocks noChangeArrowheads="1"/>
          </p:cNvSpPr>
          <p:nvPr/>
        </p:nvSpPr>
        <p:spPr bwMode="auto">
          <a:xfrm>
            <a:off x="2451100" y="1386840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31" name="Text Box 34"/>
          <p:cNvSpPr txBox="1">
            <a:spLocks noChangeArrowheads="1"/>
          </p:cNvSpPr>
          <p:nvPr/>
        </p:nvSpPr>
        <p:spPr bwMode="auto">
          <a:xfrm>
            <a:off x="2960688" y="12982575"/>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32" name="Text Box 35"/>
          <p:cNvSpPr txBox="1">
            <a:spLocks noChangeArrowheads="1"/>
          </p:cNvSpPr>
          <p:nvPr/>
        </p:nvSpPr>
        <p:spPr bwMode="auto">
          <a:xfrm>
            <a:off x="3592513" y="12982575"/>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graphicFrame>
        <p:nvGraphicFramePr>
          <p:cNvPr id="133" name="Group 36"/>
          <p:cNvGraphicFramePr>
            <a:graphicFrameLocks noGrp="1"/>
          </p:cNvGraphicFramePr>
          <p:nvPr/>
        </p:nvGraphicFramePr>
        <p:xfrm>
          <a:off x="6629400" y="12009438"/>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 name="Text Box 47"/>
          <p:cNvSpPr txBox="1">
            <a:spLocks noChangeArrowheads="1"/>
          </p:cNvSpPr>
          <p:nvPr/>
        </p:nvSpPr>
        <p:spPr bwMode="auto">
          <a:xfrm>
            <a:off x="6223000" y="1200150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35" name="Text Box 48"/>
          <p:cNvSpPr txBox="1">
            <a:spLocks noChangeArrowheads="1"/>
          </p:cNvSpPr>
          <p:nvPr/>
        </p:nvSpPr>
        <p:spPr bwMode="auto">
          <a:xfrm>
            <a:off x="6232525" y="1246822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36" name="Text Box 49"/>
          <p:cNvSpPr txBox="1">
            <a:spLocks noChangeArrowheads="1"/>
          </p:cNvSpPr>
          <p:nvPr/>
        </p:nvSpPr>
        <p:spPr bwMode="auto">
          <a:xfrm>
            <a:off x="6742113" y="11582400"/>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37" name="Text Box 50"/>
          <p:cNvSpPr txBox="1">
            <a:spLocks noChangeArrowheads="1"/>
          </p:cNvSpPr>
          <p:nvPr/>
        </p:nvSpPr>
        <p:spPr bwMode="auto">
          <a:xfrm>
            <a:off x="7373938" y="11582400"/>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38" name="Text Box 51"/>
          <p:cNvSpPr txBox="1">
            <a:spLocks noChangeArrowheads="1"/>
          </p:cNvSpPr>
          <p:nvPr/>
        </p:nvSpPr>
        <p:spPr bwMode="auto">
          <a:xfrm>
            <a:off x="4208463" y="12020550"/>
            <a:ext cx="2133600" cy="762000"/>
          </a:xfrm>
          <a:prstGeom prst="rect">
            <a:avLst/>
          </a:prstGeom>
          <a:noFill/>
          <a:ln w="38100">
            <a:noFill/>
            <a:miter lim="800000"/>
            <a:headEnd/>
            <a:tailEnd/>
          </a:ln>
          <a:effectLst/>
        </p:spPr>
        <p:txBody>
          <a:bodyPr wrap="none">
            <a:spAutoFit/>
          </a:bodyPr>
          <a:lstStyle/>
          <a:p>
            <a:pPr eaLnBrk="0" hangingPunct="0"/>
            <a:r>
              <a:rPr lang="en-US" sz="2200" dirty="0" smtClean="0">
                <a:solidFill>
                  <a:schemeClr val="tx1"/>
                </a:solidFill>
                <a:latin typeface="Times New Roman" pitchFamily="18" charset="0"/>
              </a:rPr>
              <a:t>column player</a:t>
            </a:r>
            <a:endParaRPr lang="en-US" sz="2200" dirty="0">
              <a:solidFill>
                <a:schemeClr val="tx1"/>
              </a:solidFill>
              <a:latin typeface="Times New Roman" pitchFamily="18" charset="0"/>
            </a:endParaRPr>
          </a:p>
          <a:p>
            <a:pPr eaLnBrk="0" hangingPunct="0"/>
            <a:r>
              <a:rPr lang="en-US" sz="2200" dirty="0">
                <a:solidFill>
                  <a:schemeClr val="tx1"/>
                </a:solidFill>
                <a:latin typeface="Times New Roman" pitchFamily="18" charset="0"/>
              </a:rPr>
              <a:t>type 1 (prob. 0.5)</a:t>
            </a:r>
          </a:p>
        </p:txBody>
      </p:sp>
      <p:sp>
        <p:nvSpPr>
          <p:cNvPr id="139" name="Text Box 52"/>
          <p:cNvSpPr txBox="1">
            <a:spLocks noChangeArrowheads="1"/>
          </p:cNvSpPr>
          <p:nvPr/>
        </p:nvSpPr>
        <p:spPr bwMode="auto">
          <a:xfrm>
            <a:off x="4191000" y="1343977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column player</a:t>
            </a:r>
          </a:p>
          <a:p>
            <a:pPr eaLnBrk="0" hangingPunct="0"/>
            <a:r>
              <a:rPr lang="en-US" sz="2200">
                <a:solidFill>
                  <a:schemeClr val="tx1"/>
                </a:solidFill>
                <a:latin typeface="Times New Roman" pitchFamily="18" charset="0"/>
              </a:rPr>
              <a:t>type 2 (prob. 0.5)</a:t>
            </a:r>
          </a:p>
        </p:txBody>
      </p:sp>
      <p:graphicFrame>
        <p:nvGraphicFramePr>
          <p:cNvPr id="140" name="Group 53"/>
          <p:cNvGraphicFramePr>
            <a:graphicFrameLocks noGrp="1"/>
          </p:cNvGraphicFramePr>
          <p:nvPr/>
        </p:nvGraphicFramePr>
        <p:xfrm>
          <a:off x="6619875" y="13390563"/>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1" name="Text Box 64"/>
          <p:cNvSpPr txBox="1">
            <a:spLocks noChangeArrowheads="1"/>
          </p:cNvSpPr>
          <p:nvPr/>
        </p:nvSpPr>
        <p:spPr bwMode="auto">
          <a:xfrm>
            <a:off x="6213475" y="1338262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42" name="Text Box 65"/>
          <p:cNvSpPr txBox="1">
            <a:spLocks noChangeArrowheads="1"/>
          </p:cNvSpPr>
          <p:nvPr/>
        </p:nvSpPr>
        <p:spPr bwMode="auto">
          <a:xfrm>
            <a:off x="6223000" y="1384935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43" name="Text Box 66"/>
          <p:cNvSpPr txBox="1">
            <a:spLocks noChangeArrowheads="1"/>
          </p:cNvSpPr>
          <p:nvPr/>
        </p:nvSpPr>
        <p:spPr bwMode="auto">
          <a:xfrm>
            <a:off x="6732588" y="12963525"/>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44" name="Text Box 67"/>
          <p:cNvSpPr txBox="1">
            <a:spLocks noChangeArrowheads="1"/>
          </p:cNvSpPr>
          <p:nvPr/>
        </p:nvSpPr>
        <p:spPr bwMode="auto">
          <a:xfrm>
            <a:off x="7364413" y="12963525"/>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69" name="TextBox 168"/>
          <p:cNvSpPr txBox="1"/>
          <p:nvPr/>
        </p:nvSpPr>
        <p:spPr>
          <a:xfrm>
            <a:off x="-92774" y="2722603"/>
            <a:ext cx="6168676" cy="3046988"/>
          </a:xfrm>
          <a:prstGeom prst="rect">
            <a:avLst/>
          </a:prstGeom>
          <a:noFill/>
        </p:spPr>
        <p:txBody>
          <a:bodyPr wrap="none" rtlCol="0">
            <a:spAutoFit/>
          </a:bodyPr>
          <a:lstStyle/>
          <a:p>
            <a:pPr algn="ctr"/>
            <a:r>
              <a:rPr lang="en-US" b="1" i="1" dirty="0" smtClean="0">
                <a:solidFill>
                  <a:schemeClr val="tx1"/>
                </a:solidFill>
              </a:rPr>
              <a:t>normal-form games</a:t>
            </a:r>
          </a:p>
          <a:p>
            <a:pPr algn="ctr"/>
            <a:r>
              <a:rPr lang="en-US" dirty="0" smtClean="0">
                <a:solidFill>
                  <a:schemeClr val="tx1"/>
                </a:solidFill>
              </a:rPr>
              <a:t>learning to commit </a:t>
            </a:r>
            <a:r>
              <a:rPr lang="en-US" sz="1800" dirty="0" smtClean="0">
                <a:solidFill>
                  <a:srgbClr val="0000CC"/>
                </a:solidFill>
              </a:rPr>
              <a:t>[</a:t>
            </a:r>
            <a:r>
              <a:rPr lang="en-US" sz="1800" dirty="0" err="1" smtClean="0">
                <a:solidFill>
                  <a:srgbClr val="0000CC"/>
                </a:solidFill>
              </a:rPr>
              <a:t>Letchford</a:t>
            </a:r>
            <a:r>
              <a:rPr lang="en-US" sz="1800" dirty="0" smtClean="0">
                <a:solidFill>
                  <a:srgbClr val="0000CC"/>
                </a:solidFill>
              </a:rPr>
              <a:t>, C., Munagala SAGT’09] </a:t>
            </a:r>
          </a:p>
          <a:p>
            <a:pPr algn="ctr"/>
            <a:r>
              <a:rPr lang="en-US" dirty="0" smtClean="0">
                <a:solidFill>
                  <a:schemeClr val="tx1"/>
                </a:solidFill>
              </a:rPr>
              <a:t>correlated strategies </a:t>
            </a:r>
            <a:r>
              <a:rPr lang="en-US" sz="1800" dirty="0" smtClean="0">
                <a:solidFill>
                  <a:srgbClr val="0000CC"/>
                </a:solidFill>
              </a:rPr>
              <a:t>[C. &amp; Korzhyk AAAI’11]</a:t>
            </a:r>
            <a:endParaRPr lang="en-US" sz="1800" dirty="0" smtClean="0">
              <a:solidFill>
                <a:schemeClr val="tx1"/>
              </a:solidFill>
            </a:endParaRPr>
          </a:p>
          <a:p>
            <a:pPr algn="ctr"/>
            <a:r>
              <a:rPr lang="en-US" dirty="0" smtClean="0">
                <a:solidFill>
                  <a:schemeClr val="tx1"/>
                </a:solidFill>
              </a:rPr>
              <a:t>uncertain </a:t>
            </a:r>
            <a:r>
              <a:rPr lang="en-US" dirty="0" smtClean="0">
                <a:solidFill>
                  <a:schemeClr val="tx1"/>
                </a:solidFill>
              </a:rPr>
              <a:t>observability </a:t>
            </a:r>
            <a:r>
              <a:rPr lang="en-US" sz="1800" dirty="0" smtClean="0">
                <a:solidFill>
                  <a:srgbClr val="0000CC"/>
                </a:solidFill>
              </a:rPr>
              <a:t>[Korzhyk, C., Parr AAMAS’11]</a:t>
            </a:r>
            <a:endParaRPr lang="en-US" dirty="0" smtClean="0">
              <a:solidFill>
                <a:srgbClr val="0000CC"/>
              </a:solidFill>
            </a:endParaRPr>
          </a:p>
          <a:p>
            <a:pPr algn="ctr"/>
            <a:endParaRPr lang="en-US" dirty="0" smtClean="0">
              <a:solidFill>
                <a:srgbClr val="0000CC"/>
              </a:solidFill>
            </a:endParaRPr>
          </a:p>
          <a:p>
            <a:endParaRPr lang="en-US" b="1" dirty="0" smtClean="0">
              <a:solidFill>
                <a:srgbClr val="0000CC"/>
              </a:solidFill>
            </a:endParaRPr>
          </a:p>
          <a:p>
            <a:endParaRPr lang="en-US" dirty="0" smtClean="0">
              <a:solidFill>
                <a:schemeClr val="tx1"/>
              </a:solidFill>
            </a:endParaRPr>
          </a:p>
          <a:p>
            <a:endParaRPr lang="en-US" b="1" i="1" dirty="0" smtClean="0">
              <a:solidFill>
                <a:schemeClr val="tx1"/>
              </a:solidFill>
            </a:endParaRPr>
          </a:p>
        </p:txBody>
      </p:sp>
      <p:sp>
        <p:nvSpPr>
          <p:cNvPr id="170" name="TextBox 169"/>
          <p:cNvSpPr txBox="1"/>
          <p:nvPr/>
        </p:nvSpPr>
        <p:spPr>
          <a:xfrm>
            <a:off x="5943600" y="3836075"/>
            <a:ext cx="4161143" cy="1477328"/>
          </a:xfrm>
          <a:prstGeom prst="rect">
            <a:avLst/>
          </a:prstGeom>
          <a:noFill/>
        </p:spPr>
        <p:txBody>
          <a:bodyPr wrap="square" rtlCol="0">
            <a:spAutoFit/>
          </a:bodyPr>
          <a:lstStyle/>
          <a:p>
            <a:pPr algn="ctr"/>
            <a:r>
              <a:rPr lang="en-US" b="1" i="1" dirty="0" smtClean="0">
                <a:solidFill>
                  <a:schemeClr val="tx1"/>
                </a:solidFill>
              </a:rPr>
              <a:t>extensive-form games </a:t>
            </a:r>
          </a:p>
          <a:p>
            <a:pPr algn="ctr"/>
            <a:r>
              <a:rPr lang="en-US" sz="1800" dirty="0" smtClean="0">
                <a:solidFill>
                  <a:srgbClr val="0000CC"/>
                </a:solidFill>
              </a:rPr>
              <a:t>[</a:t>
            </a:r>
            <a:r>
              <a:rPr lang="en-US" sz="1800" dirty="0" err="1" smtClean="0">
                <a:solidFill>
                  <a:srgbClr val="0000CC"/>
                </a:solidFill>
              </a:rPr>
              <a:t>Letchford</a:t>
            </a:r>
            <a:r>
              <a:rPr lang="en-US" sz="1800" dirty="0" smtClean="0">
                <a:solidFill>
                  <a:srgbClr val="0000CC"/>
                </a:solidFill>
              </a:rPr>
              <a:t> &amp; C., EC’10]</a:t>
            </a:r>
            <a:endParaRPr lang="en-US" dirty="0" smtClean="0">
              <a:solidFill>
                <a:srgbClr val="0000CC"/>
              </a:solidFill>
            </a:endParaRPr>
          </a:p>
          <a:p>
            <a:pPr algn="ctr"/>
            <a:endParaRPr lang="en-US" b="1" i="1" dirty="0" smtClean="0">
              <a:solidFill>
                <a:schemeClr val="tx1"/>
              </a:solidFill>
            </a:endParaRPr>
          </a:p>
          <a:p>
            <a:pPr algn="ctr"/>
            <a:endParaRPr lang="en-US" b="1" i="1" dirty="0">
              <a:solidFill>
                <a:schemeClr val="tx1"/>
              </a:solidFill>
            </a:endParaRPr>
          </a:p>
        </p:txBody>
      </p:sp>
      <p:sp>
        <p:nvSpPr>
          <p:cNvPr id="171" name="TextBox 170"/>
          <p:cNvSpPr txBox="1"/>
          <p:nvPr/>
        </p:nvSpPr>
        <p:spPr>
          <a:xfrm>
            <a:off x="76200" y="6138208"/>
            <a:ext cx="5943600" cy="1938992"/>
          </a:xfrm>
          <a:prstGeom prst="rect">
            <a:avLst/>
          </a:prstGeom>
          <a:noFill/>
        </p:spPr>
        <p:txBody>
          <a:bodyPr wrap="square" rtlCol="0">
            <a:spAutoFit/>
          </a:bodyPr>
          <a:lstStyle/>
          <a:p>
            <a:pPr algn="ctr"/>
            <a:r>
              <a:rPr lang="en-US" b="1" i="1" dirty="0" smtClean="0">
                <a:solidFill>
                  <a:schemeClr val="tx1"/>
                </a:solidFill>
              </a:rPr>
              <a:t>commitment in Bayesian games</a:t>
            </a:r>
          </a:p>
          <a:p>
            <a:pPr algn="ctr"/>
            <a:r>
              <a:rPr lang="en-US" sz="1800" dirty="0" smtClean="0">
                <a:solidFill>
                  <a:srgbClr val="0000CC"/>
                </a:solidFill>
              </a:rPr>
              <a:t>[C. &amp; Sandholm EC’06;  </a:t>
            </a:r>
            <a:r>
              <a:rPr lang="en-US" sz="1800" dirty="0" err="1" smtClean="0">
                <a:solidFill>
                  <a:srgbClr val="0000CC"/>
                </a:solidFill>
              </a:rPr>
              <a:t>Paruchuri</a:t>
            </a:r>
            <a:r>
              <a:rPr lang="en-US" sz="1800" dirty="0" smtClean="0">
                <a:solidFill>
                  <a:srgbClr val="0000CC"/>
                </a:solidFill>
              </a:rPr>
              <a:t>, Pearce, </a:t>
            </a:r>
            <a:r>
              <a:rPr lang="en-US" sz="1800" dirty="0" err="1" smtClean="0">
                <a:solidFill>
                  <a:srgbClr val="0000CC"/>
                </a:solidFill>
              </a:rPr>
              <a:t>Marecki</a:t>
            </a:r>
            <a:r>
              <a:rPr lang="en-US" sz="1800" dirty="0" smtClean="0">
                <a:solidFill>
                  <a:srgbClr val="0000CC"/>
                </a:solidFill>
              </a:rPr>
              <a:t>, Tambe, Ordóñez, Kraus AAMAS’08; </a:t>
            </a:r>
            <a:r>
              <a:rPr lang="en-US" sz="1800" dirty="0" err="1" smtClean="0">
                <a:solidFill>
                  <a:srgbClr val="0000CC"/>
                </a:solidFill>
              </a:rPr>
              <a:t>Letchford</a:t>
            </a:r>
            <a:r>
              <a:rPr lang="en-US" sz="1800" dirty="0" smtClean="0">
                <a:solidFill>
                  <a:srgbClr val="0000CC"/>
                </a:solidFill>
              </a:rPr>
              <a:t>, C., Munagala SAGT’09; Pita, Jain, Tambe, Ordóñez, Kraus AIJ’10; Jain, Kiekintveld, Tambe  AAMAS’11; …]</a:t>
            </a:r>
            <a:endParaRPr lang="en-US" sz="1800" b="1" i="1" dirty="0" smtClean="0">
              <a:solidFill>
                <a:schemeClr val="tx1"/>
              </a:solidFill>
            </a:endParaRPr>
          </a:p>
          <a:p>
            <a:pPr algn="ctr"/>
            <a:endParaRPr lang="en-US" b="1" i="1" dirty="0">
              <a:solidFill>
                <a:schemeClr val="tx1"/>
              </a:solidFill>
            </a:endParaRPr>
          </a:p>
        </p:txBody>
      </p:sp>
      <p:sp>
        <p:nvSpPr>
          <p:cNvPr id="172" name="TextBox 171"/>
          <p:cNvSpPr txBox="1"/>
          <p:nvPr/>
        </p:nvSpPr>
        <p:spPr>
          <a:xfrm>
            <a:off x="6634163" y="6451938"/>
            <a:ext cx="3043237" cy="1015663"/>
          </a:xfrm>
          <a:prstGeom prst="rect">
            <a:avLst/>
          </a:prstGeom>
          <a:noFill/>
        </p:spPr>
        <p:txBody>
          <a:bodyPr wrap="square" rtlCol="0">
            <a:spAutoFit/>
          </a:bodyPr>
          <a:lstStyle/>
          <a:p>
            <a:pPr algn="ctr"/>
            <a:r>
              <a:rPr lang="en-US" b="1" i="1" dirty="0" smtClean="0">
                <a:solidFill>
                  <a:schemeClr val="tx1"/>
                </a:solidFill>
              </a:rPr>
              <a:t>stochastic games</a:t>
            </a:r>
          </a:p>
          <a:p>
            <a:pPr algn="ctr"/>
            <a:r>
              <a:rPr lang="en-US" sz="1800" dirty="0" smtClean="0">
                <a:solidFill>
                  <a:srgbClr val="0000CC"/>
                </a:solidFill>
              </a:rPr>
              <a:t>[</a:t>
            </a:r>
            <a:r>
              <a:rPr lang="en-US" sz="1800" dirty="0" err="1" smtClean="0">
                <a:solidFill>
                  <a:srgbClr val="0000CC"/>
                </a:solidFill>
              </a:rPr>
              <a:t>Letchford</a:t>
            </a:r>
            <a:r>
              <a:rPr lang="en-US" sz="1800" dirty="0" smtClean="0">
                <a:solidFill>
                  <a:srgbClr val="0000CC"/>
                </a:solidFill>
              </a:rPr>
              <a:t>, </a:t>
            </a:r>
            <a:r>
              <a:rPr lang="en-US" sz="1800" dirty="0" err="1" smtClean="0">
                <a:solidFill>
                  <a:srgbClr val="0000CC"/>
                </a:solidFill>
              </a:rPr>
              <a:t>MacDermed</a:t>
            </a:r>
            <a:r>
              <a:rPr lang="en-US" sz="1800" dirty="0" smtClean="0">
                <a:solidFill>
                  <a:srgbClr val="0000CC"/>
                </a:solidFill>
              </a:rPr>
              <a:t>, C., Parr, Isbell, AAAI’12]</a:t>
            </a:r>
            <a:endParaRPr lang="en-US" sz="1800" b="1" i="1" dirty="0">
              <a:solidFill>
                <a:schemeClr val="tx1"/>
              </a:solidFill>
            </a:endParaRPr>
          </a:p>
        </p:txBody>
      </p:sp>
      <p:pic>
        <p:nvPicPr>
          <p:cNvPr id="145" name="Picture 4"/>
          <p:cNvPicPr>
            <a:picLocks noChangeAspect="1" noChangeArrowheads="1"/>
          </p:cNvPicPr>
          <p:nvPr/>
        </p:nvPicPr>
        <p:blipFill>
          <a:blip r:embed="rId2" cstate="print"/>
          <a:srcRect/>
          <a:stretch>
            <a:fillRect/>
          </a:stretch>
        </p:blipFill>
        <p:spPr bwMode="auto">
          <a:xfrm>
            <a:off x="6227199" y="1427203"/>
            <a:ext cx="3526401" cy="2590799"/>
          </a:xfrm>
          <a:prstGeom prst="rect">
            <a:avLst/>
          </a:prstGeom>
          <a:noFill/>
          <a:ln w="9525">
            <a:noFill/>
            <a:miter lim="800000"/>
            <a:headEnd/>
            <a:tailEnd/>
          </a:ln>
          <a:effectLst/>
        </p:spPr>
      </p:pic>
      <p:pic>
        <p:nvPicPr>
          <p:cNvPr id="146" name="Picture 5"/>
          <p:cNvPicPr>
            <a:picLocks noChangeAspect="1" noChangeArrowheads="1"/>
          </p:cNvPicPr>
          <p:nvPr/>
        </p:nvPicPr>
        <p:blipFill>
          <a:blip r:embed="rId3" cstate="print"/>
          <a:srcRect/>
          <a:stretch>
            <a:fillRect/>
          </a:stretch>
        </p:blipFill>
        <p:spPr bwMode="auto">
          <a:xfrm>
            <a:off x="290479" y="4322803"/>
            <a:ext cx="5043521" cy="1905000"/>
          </a:xfrm>
          <a:prstGeom prst="rect">
            <a:avLst/>
          </a:prstGeom>
          <a:noFill/>
          <a:ln w="9525">
            <a:noFill/>
            <a:miter lim="800000"/>
            <a:headEnd/>
            <a:tailEnd/>
          </a:ln>
          <a:effectLst/>
        </p:spPr>
      </p:pic>
      <p:pic>
        <p:nvPicPr>
          <p:cNvPr id="147" name="Picture 6"/>
          <p:cNvPicPr>
            <a:picLocks noChangeAspect="1" noChangeArrowheads="1"/>
          </p:cNvPicPr>
          <p:nvPr/>
        </p:nvPicPr>
        <p:blipFill>
          <a:blip r:embed="rId4" cstate="print"/>
          <a:srcRect/>
          <a:stretch>
            <a:fillRect/>
          </a:stretch>
        </p:blipFill>
        <p:spPr bwMode="auto">
          <a:xfrm>
            <a:off x="6553200" y="4932403"/>
            <a:ext cx="3352800" cy="1649721"/>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p:bldP spid="17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2667000" y="3059112"/>
            <a:ext cx="48006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Security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19100" y="0"/>
            <a:ext cx="9051925" cy="863600"/>
          </a:xfrm>
        </p:spPr>
        <p:txBody>
          <a:bodyPr/>
          <a:lstStyle/>
          <a:p>
            <a:r>
              <a:rPr lang="en-US" sz="5400" dirty="0" smtClean="0">
                <a:solidFill>
                  <a:schemeClr val="accent2"/>
                </a:solidFill>
              </a:rPr>
              <a:t>Example security game</a:t>
            </a:r>
            <a:endParaRPr lang="en-US" dirty="0" smtClean="0">
              <a:solidFill>
                <a:srgbClr val="0000CC"/>
              </a:solidFill>
            </a:endParaRPr>
          </a:p>
        </p:txBody>
      </p:sp>
      <p:sp>
        <p:nvSpPr>
          <p:cNvPr id="107523" name="Rectangle 3"/>
          <p:cNvSpPr>
            <a:spLocks noGrp="1" noChangeArrowheads="1"/>
          </p:cNvSpPr>
          <p:nvPr>
            <p:ph type="body" idx="1"/>
          </p:nvPr>
        </p:nvSpPr>
        <p:spPr>
          <a:xfrm>
            <a:off x="76200" y="1025525"/>
            <a:ext cx="10058400" cy="2936875"/>
          </a:xfrm>
        </p:spPr>
        <p:txBody>
          <a:bodyPr/>
          <a:lstStyle/>
          <a:p>
            <a:r>
              <a:rPr lang="en-US" dirty="0" smtClean="0"/>
              <a:t>3 airport terminals to defend (A, B, C)</a:t>
            </a:r>
          </a:p>
          <a:p>
            <a:r>
              <a:rPr lang="en-US" dirty="0" smtClean="0"/>
              <a:t>Defender can place checkpoints at 2 of them</a:t>
            </a:r>
          </a:p>
          <a:p>
            <a:r>
              <a:rPr lang="en-US" dirty="0" smtClean="0"/>
              <a:t>Attacker can attack any 1 terminal</a:t>
            </a:r>
          </a:p>
          <a:p>
            <a:pPr lvl="1">
              <a:lnSpc>
                <a:spcPct val="90000"/>
              </a:lnSpc>
            </a:pPr>
            <a:endParaRPr lang="en-US" dirty="0" smtClean="0"/>
          </a:p>
        </p:txBody>
      </p:sp>
      <p:graphicFrame>
        <p:nvGraphicFramePr>
          <p:cNvPr id="107524" name="Group 4"/>
          <p:cNvGraphicFramePr>
            <a:graphicFrameLocks noGrp="1"/>
          </p:cNvGraphicFramePr>
          <p:nvPr/>
        </p:nvGraphicFramePr>
        <p:xfrm>
          <a:off x="3290887" y="4343400"/>
          <a:ext cx="4710113" cy="3026940"/>
        </p:xfrm>
        <a:graphic>
          <a:graphicData uri="http://schemas.openxmlformats.org/drawingml/2006/table">
            <a:tbl>
              <a:tblPr/>
              <a:tblGrid>
                <a:gridCol w="1487488"/>
                <a:gridCol w="1611312"/>
                <a:gridCol w="1611313"/>
              </a:tblGrid>
              <a:tr h="93503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-2, 3</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51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48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51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TextBox 16"/>
          <p:cNvSpPr txBox="1"/>
          <p:nvPr/>
        </p:nvSpPr>
        <p:spPr>
          <a:xfrm>
            <a:off x="1644282" y="4419600"/>
            <a:ext cx="1646605" cy="707886"/>
          </a:xfrm>
          <a:prstGeom prst="rect">
            <a:avLst/>
          </a:prstGeom>
          <a:noFill/>
        </p:spPr>
        <p:txBody>
          <a:bodyPr wrap="none" rtlCol="0">
            <a:spAutoFit/>
          </a:bodyPr>
          <a:lstStyle/>
          <a:p>
            <a:r>
              <a:rPr lang="en-US" sz="4000" dirty="0" smtClean="0">
                <a:solidFill>
                  <a:schemeClr val="tx1"/>
                </a:solidFill>
              </a:rPr>
              <a:t>{A, B}</a:t>
            </a:r>
            <a:endParaRPr lang="en-US" sz="4000" dirty="0">
              <a:solidFill>
                <a:schemeClr val="tx1"/>
              </a:solidFill>
            </a:endParaRPr>
          </a:p>
        </p:txBody>
      </p:sp>
      <p:sp>
        <p:nvSpPr>
          <p:cNvPr id="18" name="TextBox 17"/>
          <p:cNvSpPr txBox="1"/>
          <p:nvPr/>
        </p:nvSpPr>
        <p:spPr>
          <a:xfrm>
            <a:off x="1690687" y="5334000"/>
            <a:ext cx="1646605" cy="707886"/>
          </a:xfrm>
          <a:prstGeom prst="rect">
            <a:avLst/>
          </a:prstGeom>
          <a:noFill/>
        </p:spPr>
        <p:txBody>
          <a:bodyPr wrap="none" rtlCol="0">
            <a:spAutoFit/>
          </a:bodyPr>
          <a:lstStyle/>
          <a:p>
            <a:r>
              <a:rPr lang="en-US" sz="4000" dirty="0" smtClean="0">
                <a:solidFill>
                  <a:schemeClr val="tx1"/>
                </a:solidFill>
              </a:rPr>
              <a:t>{A, C}</a:t>
            </a:r>
            <a:endParaRPr lang="en-US" sz="4000" dirty="0">
              <a:solidFill>
                <a:schemeClr val="tx1"/>
              </a:solidFill>
            </a:endParaRPr>
          </a:p>
        </p:txBody>
      </p:sp>
      <p:sp>
        <p:nvSpPr>
          <p:cNvPr id="19" name="TextBox 18"/>
          <p:cNvSpPr txBox="1"/>
          <p:nvPr/>
        </p:nvSpPr>
        <p:spPr>
          <a:xfrm>
            <a:off x="1690687" y="6248400"/>
            <a:ext cx="1646605" cy="707886"/>
          </a:xfrm>
          <a:prstGeom prst="rect">
            <a:avLst/>
          </a:prstGeom>
          <a:noFill/>
        </p:spPr>
        <p:txBody>
          <a:bodyPr wrap="none" rtlCol="0">
            <a:spAutoFit/>
          </a:bodyPr>
          <a:lstStyle/>
          <a:p>
            <a:r>
              <a:rPr lang="en-US" sz="4000" dirty="0" smtClean="0">
                <a:solidFill>
                  <a:schemeClr val="tx1"/>
                </a:solidFill>
              </a:rPr>
              <a:t>{B, C}</a:t>
            </a:r>
            <a:endParaRPr lang="en-US" sz="4000" dirty="0">
              <a:solidFill>
                <a:schemeClr val="tx1"/>
              </a:solidFill>
            </a:endParaRPr>
          </a:p>
        </p:txBody>
      </p:sp>
      <p:sp>
        <p:nvSpPr>
          <p:cNvPr id="20" name="TextBox 19"/>
          <p:cNvSpPr txBox="1"/>
          <p:nvPr/>
        </p:nvSpPr>
        <p:spPr>
          <a:xfrm>
            <a:off x="3726527" y="3581400"/>
            <a:ext cx="554960" cy="707886"/>
          </a:xfrm>
          <a:prstGeom prst="rect">
            <a:avLst/>
          </a:prstGeom>
          <a:noFill/>
        </p:spPr>
        <p:txBody>
          <a:bodyPr wrap="none" rtlCol="0">
            <a:spAutoFit/>
          </a:bodyPr>
          <a:lstStyle/>
          <a:p>
            <a:r>
              <a:rPr lang="en-US" sz="4000" dirty="0" smtClean="0">
                <a:solidFill>
                  <a:schemeClr val="tx1"/>
                </a:solidFill>
              </a:rPr>
              <a:t>A</a:t>
            </a:r>
            <a:endParaRPr lang="en-US" sz="4000" dirty="0">
              <a:solidFill>
                <a:schemeClr val="tx1"/>
              </a:solidFill>
            </a:endParaRPr>
          </a:p>
        </p:txBody>
      </p:sp>
      <p:sp>
        <p:nvSpPr>
          <p:cNvPr id="21" name="TextBox 20"/>
          <p:cNvSpPr txBox="1"/>
          <p:nvPr/>
        </p:nvSpPr>
        <p:spPr>
          <a:xfrm>
            <a:off x="5250527" y="3581400"/>
            <a:ext cx="526106" cy="707886"/>
          </a:xfrm>
          <a:prstGeom prst="rect">
            <a:avLst/>
          </a:prstGeom>
          <a:noFill/>
        </p:spPr>
        <p:txBody>
          <a:bodyPr wrap="none" rtlCol="0">
            <a:spAutoFit/>
          </a:bodyPr>
          <a:lstStyle/>
          <a:p>
            <a:r>
              <a:rPr lang="en-US" sz="4000" dirty="0" smtClean="0">
                <a:solidFill>
                  <a:schemeClr val="tx1"/>
                </a:solidFill>
              </a:rPr>
              <a:t>B</a:t>
            </a:r>
            <a:endParaRPr lang="en-US" sz="4000" dirty="0">
              <a:solidFill>
                <a:schemeClr val="tx1"/>
              </a:solidFill>
            </a:endParaRPr>
          </a:p>
        </p:txBody>
      </p:sp>
      <p:sp>
        <p:nvSpPr>
          <p:cNvPr id="22" name="TextBox 21"/>
          <p:cNvSpPr txBox="1"/>
          <p:nvPr/>
        </p:nvSpPr>
        <p:spPr>
          <a:xfrm>
            <a:off x="6926927" y="3581400"/>
            <a:ext cx="526106" cy="707886"/>
          </a:xfrm>
          <a:prstGeom prst="rect">
            <a:avLst/>
          </a:prstGeom>
          <a:noFill/>
        </p:spPr>
        <p:txBody>
          <a:bodyPr wrap="none" rtlCol="0">
            <a:spAutoFit/>
          </a:bodyPr>
          <a:lstStyle/>
          <a:p>
            <a:r>
              <a:rPr lang="en-US" sz="4000" dirty="0" smtClean="0">
                <a:solidFill>
                  <a:schemeClr val="tx1"/>
                </a:solidFill>
              </a:rPr>
              <a:t>C</a:t>
            </a:r>
            <a:endParaRPr lang="en-US" sz="4000" dirty="0">
              <a:solidFill>
                <a:schemeClr val="tx1"/>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81000" y="1513841"/>
            <a:ext cx="9052560" cy="3972559"/>
          </a:xfrm>
        </p:spPr>
        <p:txBody>
          <a:bodyPr/>
          <a:lstStyle/>
          <a:p>
            <a:pPr eaLnBrk="1" hangingPunct="1"/>
            <a:r>
              <a:rPr lang="en-US" sz="2400" dirty="0" smtClean="0"/>
              <a:t>Set of targets </a:t>
            </a:r>
            <a:r>
              <a:rPr lang="en-US" sz="2400" i="1" dirty="0" smtClean="0"/>
              <a:t>T</a:t>
            </a:r>
          </a:p>
          <a:p>
            <a:pPr eaLnBrk="1" hangingPunct="1"/>
            <a:r>
              <a:rPr lang="en-US" sz="2400" dirty="0" smtClean="0"/>
              <a:t>Set of security resources </a:t>
            </a:r>
            <a:r>
              <a:rPr lang="en-US" sz="2400" dirty="0" smtClean="0">
                <a:latin typeface="Symbol" pitchFamily="18" charset="2"/>
              </a:rPr>
              <a:t>W </a:t>
            </a:r>
            <a:r>
              <a:rPr lang="en-US" sz="2400" dirty="0" smtClean="0"/>
              <a:t>available to the defender (leader)</a:t>
            </a:r>
            <a:endParaRPr lang="en-US" sz="2400" i="1" dirty="0" smtClean="0"/>
          </a:p>
          <a:p>
            <a:pPr eaLnBrk="1" hangingPunct="1"/>
            <a:r>
              <a:rPr lang="en-US" sz="2400" dirty="0" smtClean="0"/>
              <a:t>Set of schedules</a:t>
            </a:r>
          </a:p>
          <a:p>
            <a:pPr eaLnBrk="1" hangingPunct="1"/>
            <a:r>
              <a:rPr lang="en-US" sz="2400" dirty="0" smtClean="0"/>
              <a:t>Resource </a:t>
            </a:r>
            <a:r>
              <a:rPr lang="en-US" sz="2400" dirty="0" smtClean="0">
                <a:latin typeface="Symbol" pitchFamily="18" charset="2"/>
              </a:rPr>
              <a:t>w</a:t>
            </a:r>
            <a:r>
              <a:rPr lang="en-US" sz="2400" dirty="0" smtClean="0"/>
              <a:t> can be assigned to one of the schedules in</a:t>
            </a:r>
            <a:endParaRPr lang="en-US" sz="2400" i="1" dirty="0" smtClean="0"/>
          </a:p>
          <a:p>
            <a:pPr eaLnBrk="1" hangingPunct="1"/>
            <a:r>
              <a:rPr lang="en-US" sz="2400" dirty="0" smtClean="0"/>
              <a:t>Attacker (follower) chooses one target to attack</a:t>
            </a:r>
          </a:p>
          <a:p>
            <a:pPr eaLnBrk="1" hangingPunct="1"/>
            <a:r>
              <a:rPr lang="en-US" sz="2400" dirty="0" smtClean="0"/>
              <a:t>Utilities:                       if the attacked target is defended, </a:t>
            </a:r>
          </a:p>
          <a:p>
            <a:pPr eaLnBrk="1" hangingPunct="1">
              <a:buNone/>
            </a:pPr>
            <a:r>
              <a:rPr lang="en-US" sz="2400" dirty="0" smtClean="0"/>
              <a:t>				           otherwise</a:t>
            </a:r>
          </a:p>
          <a:p>
            <a:pPr eaLnBrk="1" hangingPunct="1"/>
            <a:r>
              <a:rPr lang="en-US" sz="2400" dirty="0" smtClean="0"/>
              <a:t> </a:t>
            </a:r>
          </a:p>
        </p:txBody>
      </p:sp>
      <p:sp>
        <p:nvSpPr>
          <p:cNvPr id="10242" name="Title 1"/>
          <p:cNvSpPr>
            <a:spLocks noGrp="1"/>
          </p:cNvSpPr>
          <p:nvPr>
            <p:ph type="title"/>
          </p:nvPr>
        </p:nvSpPr>
        <p:spPr>
          <a:xfrm>
            <a:off x="503238" y="76200"/>
            <a:ext cx="9037637" cy="1282700"/>
          </a:xfrm>
        </p:spPr>
        <p:txBody>
          <a:bodyPr/>
          <a:lstStyle/>
          <a:p>
            <a:pPr eaLnBrk="1" hangingPunct="1"/>
            <a:r>
              <a:rPr lang="en-US" sz="4000" dirty="0" smtClean="0">
                <a:solidFill>
                  <a:schemeClr val="tx1"/>
                </a:solidFill>
              </a:rPr>
              <a:t>Security resource allocation games</a:t>
            </a:r>
            <a:r>
              <a:rPr lang="en-US" sz="4000" dirty="0" smtClean="0">
                <a:solidFill>
                  <a:schemeClr val="accent2"/>
                </a:solidFill>
              </a:rPr>
              <a:t/>
            </a:r>
            <a:br>
              <a:rPr lang="en-US" sz="4000" dirty="0" smtClean="0">
                <a:solidFill>
                  <a:schemeClr val="accent2"/>
                </a:solidFill>
              </a:rPr>
            </a:br>
            <a:r>
              <a:rPr lang="en-US" sz="2400" dirty="0" smtClean="0">
                <a:solidFill>
                  <a:schemeClr val="accent2"/>
                </a:solidFill>
              </a:rPr>
              <a:t>[Kiekintveld, Jain, Tsai, Pita, Ordóñez, Tambe AAMAS’09]</a:t>
            </a:r>
            <a:endParaRPr lang="en-US" sz="4000" dirty="0" smtClean="0">
              <a:solidFill>
                <a:schemeClr val="accent2"/>
              </a:solidFill>
            </a:endParaRPr>
          </a:p>
        </p:txBody>
      </p:sp>
      <p:grpSp>
        <p:nvGrpSpPr>
          <p:cNvPr id="2" name="Group 40"/>
          <p:cNvGrpSpPr/>
          <p:nvPr/>
        </p:nvGrpSpPr>
        <p:grpSpPr>
          <a:xfrm>
            <a:off x="3185160" y="5963900"/>
            <a:ext cx="1005840" cy="1468120"/>
            <a:chOff x="2895600" y="5262265"/>
            <a:chExt cx="914400" cy="1295400"/>
          </a:xfrm>
        </p:grpSpPr>
        <p:sp>
          <p:nvSpPr>
            <p:cNvPr id="23" name="Oval 22"/>
            <p:cNvSpPr/>
            <p:nvPr/>
          </p:nvSpPr>
          <p:spPr>
            <a:xfrm>
              <a:off x="3581400" y="5567065"/>
              <a:ext cx="2286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 name="Oval 24"/>
            <p:cNvSpPr/>
            <p:nvPr/>
          </p:nvSpPr>
          <p:spPr>
            <a:xfrm>
              <a:off x="3581400" y="6324600"/>
              <a:ext cx="2286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TextBox 33"/>
            <p:cNvSpPr txBox="1">
              <a:spLocks noChangeArrowheads="1"/>
            </p:cNvSpPr>
            <p:nvPr/>
          </p:nvSpPr>
          <p:spPr bwMode="auto">
            <a:xfrm>
              <a:off x="2895600" y="5262265"/>
              <a:ext cx="642937" cy="461665"/>
            </a:xfrm>
            <a:prstGeom prst="rect">
              <a:avLst/>
            </a:prstGeom>
            <a:noFill/>
            <a:ln w="9525">
              <a:noFill/>
              <a:miter lim="800000"/>
              <a:headEnd/>
              <a:tailEnd/>
            </a:ln>
          </p:spPr>
          <p:txBody>
            <a:bodyPr wrap="square">
              <a:spAutoFit/>
            </a:bodyPr>
            <a:lstStyle/>
            <a:p>
              <a:r>
                <a:rPr lang="en-US" sz="2700" dirty="0">
                  <a:solidFill>
                    <a:schemeClr val="tx1"/>
                  </a:solidFill>
                  <a:latin typeface="Symbol" pitchFamily="18" charset="2"/>
                </a:rPr>
                <a:t>w </a:t>
              </a:r>
              <a:r>
                <a:rPr lang="en-US" sz="2700" baseline="-25000" dirty="0">
                  <a:solidFill>
                    <a:schemeClr val="tx1"/>
                  </a:solidFill>
                </a:rPr>
                <a:t>1</a:t>
              </a:r>
            </a:p>
          </p:txBody>
        </p:sp>
        <p:sp>
          <p:nvSpPr>
            <p:cNvPr id="35" name="TextBox 34"/>
            <p:cNvSpPr txBox="1">
              <a:spLocks noChangeArrowheads="1"/>
            </p:cNvSpPr>
            <p:nvPr/>
          </p:nvSpPr>
          <p:spPr bwMode="auto">
            <a:xfrm>
              <a:off x="2895600" y="6096000"/>
              <a:ext cx="642937" cy="461665"/>
            </a:xfrm>
            <a:prstGeom prst="rect">
              <a:avLst/>
            </a:prstGeom>
            <a:noFill/>
            <a:ln w="9525">
              <a:noFill/>
              <a:miter lim="800000"/>
              <a:headEnd/>
              <a:tailEnd/>
            </a:ln>
          </p:spPr>
          <p:txBody>
            <a:bodyPr wrap="square">
              <a:spAutoFit/>
            </a:bodyPr>
            <a:lstStyle/>
            <a:p>
              <a:r>
                <a:rPr lang="en-US" sz="2700" dirty="0">
                  <a:solidFill>
                    <a:schemeClr val="tx1"/>
                  </a:solidFill>
                  <a:latin typeface="Symbol" pitchFamily="18" charset="2"/>
                </a:rPr>
                <a:t>w </a:t>
              </a:r>
              <a:r>
                <a:rPr lang="en-US" sz="2700" baseline="-25000" dirty="0">
                  <a:solidFill>
                    <a:schemeClr val="tx1"/>
                  </a:solidFill>
                </a:rPr>
                <a:t>2</a:t>
              </a:r>
            </a:p>
          </p:txBody>
        </p:sp>
      </p:grpSp>
      <p:grpSp>
        <p:nvGrpSpPr>
          <p:cNvPr id="3" name="Group 59"/>
          <p:cNvGrpSpPr/>
          <p:nvPr/>
        </p:nvGrpSpPr>
        <p:grpSpPr>
          <a:xfrm>
            <a:off x="5364480" y="5228583"/>
            <a:ext cx="3101340" cy="2543817"/>
            <a:chOff x="4876800" y="4613456"/>
            <a:chExt cx="2819400" cy="2244544"/>
          </a:xfrm>
        </p:grpSpPr>
        <p:grpSp>
          <p:nvGrpSpPr>
            <p:cNvPr id="4" name="Group 45"/>
            <p:cNvGrpSpPr/>
            <p:nvPr/>
          </p:nvGrpSpPr>
          <p:grpSpPr>
            <a:xfrm>
              <a:off x="5299700" y="4613456"/>
              <a:ext cx="2396500" cy="2150968"/>
              <a:chOff x="5299700" y="4613456"/>
              <a:chExt cx="2396500" cy="2150968"/>
            </a:xfrm>
          </p:grpSpPr>
          <p:sp>
            <p:nvSpPr>
              <p:cNvPr id="47" name="Oval 46"/>
              <p:cNvSpPr/>
              <p:nvPr/>
            </p:nvSpPr>
            <p:spPr>
              <a:xfrm>
                <a:off x="5715000" y="5029200"/>
                <a:ext cx="1981200" cy="1524000"/>
              </a:xfrm>
              <a:prstGeom prst="ellipse">
                <a:avLst/>
              </a:prstGeom>
              <a:solidFill>
                <a:schemeClr val="accent1">
                  <a:alpha val="3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5079226">
                <a:off x="5995522" y="5421435"/>
                <a:ext cx="647167" cy="2038812"/>
              </a:xfrm>
              <a:prstGeom prst="ellipse">
                <a:avLst/>
              </a:prstGeom>
              <a:solidFill>
                <a:schemeClr val="accent1">
                  <a:alpha val="3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725519">
                <a:off x="5585509" y="4448501"/>
                <a:ext cx="1143000" cy="1472910"/>
              </a:xfrm>
              <a:prstGeom prst="ellipse">
                <a:avLst/>
              </a:prstGeom>
              <a:solidFill>
                <a:schemeClr val="accent1">
                  <a:alpha val="3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4953000" y="4876800"/>
              <a:ext cx="609600" cy="461665"/>
            </a:xfrm>
            <a:prstGeom prst="rect">
              <a:avLst/>
            </a:prstGeom>
            <a:noFill/>
          </p:spPr>
          <p:txBody>
            <a:bodyPr wrap="square" rtlCol="0">
              <a:spAutoFit/>
            </a:bodyPr>
            <a:lstStyle/>
            <a:p>
              <a:r>
                <a:rPr lang="en-US" sz="2700" dirty="0">
                  <a:solidFill>
                    <a:schemeClr val="tx2"/>
                  </a:solidFill>
                </a:rPr>
                <a:t>s</a:t>
              </a:r>
              <a:r>
                <a:rPr lang="en-US" sz="2700" baseline="-25000" dirty="0">
                  <a:solidFill>
                    <a:schemeClr val="tx2"/>
                  </a:solidFill>
                </a:rPr>
                <a:t>1</a:t>
              </a:r>
            </a:p>
          </p:txBody>
        </p:sp>
        <p:sp>
          <p:nvSpPr>
            <p:cNvPr id="52" name="TextBox 51"/>
            <p:cNvSpPr txBox="1"/>
            <p:nvPr/>
          </p:nvSpPr>
          <p:spPr>
            <a:xfrm>
              <a:off x="5181600" y="5638800"/>
              <a:ext cx="609600" cy="461665"/>
            </a:xfrm>
            <a:prstGeom prst="rect">
              <a:avLst/>
            </a:prstGeom>
            <a:noFill/>
          </p:spPr>
          <p:txBody>
            <a:bodyPr wrap="square" rtlCol="0">
              <a:spAutoFit/>
            </a:bodyPr>
            <a:lstStyle/>
            <a:p>
              <a:r>
                <a:rPr lang="en-US" sz="2700" dirty="0">
                  <a:solidFill>
                    <a:schemeClr val="tx2"/>
                  </a:solidFill>
                </a:rPr>
                <a:t>s</a:t>
              </a:r>
              <a:r>
                <a:rPr lang="en-US" sz="2700" baseline="-25000" dirty="0">
                  <a:solidFill>
                    <a:schemeClr val="tx2"/>
                  </a:solidFill>
                </a:rPr>
                <a:t>2</a:t>
              </a:r>
            </a:p>
          </p:txBody>
        </p:sp>
        <p:sp>
          <p:nvSpPr>
            <p:cNvPr id="53" name="TextBox 52"/>
            <p:cNvSpPr txBox="1"/>
            <p:nvPr/>
          </p:nvSpPr>
          <p:spPr>
            <a:xfrm>
              <a:off x="4876800" y="6396335"/>
              <a:ext cx="609600" cy="461665"/>
            </a:xfrm>
            <a:prstGeom prst="rect">
              <a:avLst/>
            </a:prstGeom>
            <a:noFill/>
          </p:spPr>
          <p:txBody>
            <a:bodyPr wrap="square" rtlCol="0">
              <a:spAutoFit/>
            </a:bodyPr>
            <a:lstStyle/>
            <a:p>
              <a:r>
                <a:rPr lang="en-US" sz="2700" dirty="0">
                  <a:solidFill>
                    <a:schemeClr val="tx2"/>
                  </a:solidFill>
                </a:rPr>
                <a:t>s</a:t>
              </a:r>
              <a:r>
                <a:rPr lang="en-US" sz="2700" baseline="-25000" dirty="0">
                  <a:solidFill>
                    <a:schemeClr val="tx2"/>
                  </a:solidFill>
                </a:rPr>
                <a:t>3</a:t>
              </a:r>
            </a:p>
          </p:txBody>
        </p:sp>
      </p:grpSp>
      <p:grpSp>
        <p:nvGrpSpPr>
          <p:cNvPr id="5" name="Group 48"/>
          <p:cNvGrpSpPr/>
          <p:nvPr/>
        </p:nvGrpSpPr>
        <p:grpSpPr>
          <a:xfrm>
            <a:off x="4154174" y="6045202"/>
            <a:ext cx="2132326" cy="1381759"/>
            <a:chOff x="3776522" y="5334001"/>
            <a:chExt cx="1938478" cy="1219199"/>
          </a:xfrm>
        </p:grpSpPr>
        <p:cxnSp>
          <p:nvCxnSpPr>
            <p:cNvPr id="55" name="Straight Connector 54"/>
            <p:cNvCxnSpPr>
              <a:stCxn id="23" idx="7"/>
            </p:cNvCxnSpPr>
            <p:nvPr/>
          </p:nvCxnSpPr>
          <p:spPr>
            <a:xfrm rot="5400000" flipH="1" flipV="1">
              <a:off x="4536290" y="4574233"/>
              <a:ext cx="266542" cy="17860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3" idx="6"/>
            </p:cNvCxnSpPr>
            <p:nvPr/>
          </p:nvCxnSpPr>
          <p:spPr>
            <a:xfrm>
              <a:off x="3810000" y="5681365"/>
              <a:ext cx="1905000" cy="1098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5" idx="6"/>
            </p:cNvCxnSpPr>
            <p:nvPr/>
          </p:nvCxnSpPr>
          <p:spPr>
            <a:xfrm flipV="1">
              <a:off x="3810000" y="6019800"/>
              <a:ext cx="1905000" cy="419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5" idx="5"/>
            </p:cNvCxnSpPr>
            <p:nvPr/>
          </p:nvCxnSpPr>
          <p:spPr>
            <a:xfrm rot="16200000" flipH="1">
              <a:off x="4500422" y="5795822"/>
              <a:ext cx="33478" cy="1481278"/>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 name="Group 38"/>
          <p:cNvGrpSpPr/>
          <p:nvPr/>
        </p:nvGrpSpPr>
        <p:grpSpPr>
          <a:xfrm>
            <a:off x="5951220" y="5181600"/>
            <a:ext cx="2598420" cy="2418080"/>
            <a:chOff x="5410200" y="4572000"/>
            <a:chExt cx="2362200" cy="2133600"/>
          </a:xfrm>
        </p:grpSpPr>
        <p:sp>
          <p:nvSpPr>
            <p:cNvPr id="38" name="TextBox 37"/>
            <p:cNvSpPr txBox="1">
              <a:spLocks noChangeArrowheads="1"/>
            </p:cNvSpPr>
            <p:nvPr/>
          </p:nvSpPr>
          <p:spPr bwMode="auto">
            <a:xfrm>
              <a:off x="6858000" y="6091237"/>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5</a:t>
              </a:r>
            </a:p>
          </p:txBody>
        </p:sp>
        <p:sp>
          <p:nvSpPr>
            <p:cNvPr id="36" name="TextBox 35"/>
            <p:cNvSpPr txBox="1">
              <a:spLocks noChangeArrowheads="1"/>
            </p:cNvSpPr>
            <p:nvPr/>
          </p:nvSpPr>
          <p:spPr bwMode="auto">
            <a:xfrm>
              <a:off x="6019800" y="4572000"/>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1</a:t>
              </a:r>
            </a:p>
          </p:txBody>
        </p:sp>
        <p:sp>
          <p:nvSpPr>
            <p:cNvPr id="26" name="Oval 25"/>
            <p:cNvSpPr/>
            <p:nvPr/>
          </p:nvSpPr>
          <p:spPr>
            <a:xfrm>
              <a:off x="5715000" y="48387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5943600" y="548163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6553200" y="623887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Box 36"/>
            <p:cNvSpPr txBox="1">
              <a:spLocks noChangeArrowheads="1"/>
            </p:cNvSpPr>
            <p:nvPr/>
          </p:nvSpPr>
          <p:spPr bwMode="auto">
            <a:xfrm>
              <a:off x="6324600" y="5329237"/>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2</a:t>
              </a:r>
            </a:p>
          </p:txBody>
        </p:sp>
        <p:sp>
          <p:nvSpPr>
            <p:cNvPr id="42" name="Oval 41"/>
            <p:cNvSpPr/>
            <p:nvPr/>
          </p:nvSpPr>
          <p:spPr>
            <a:xfrm>
              <a:off x="6934200" y="5410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TextBox 42"/>
            <p:cNvSpPr txBox="1">
              <a:spLocks noChangeArrowheads="1"/>
            </p:cNvSpPr>
            <p:nvPr/>
          </p:nvSpPr>
          <p:spPr bwMode="auto">
            <a:xfrm>
              <a:off x="7315200" y="5257800"/>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3</a:t>
              </a:r>
            </a:p>
          </p:txBody>
        </p:sp>
        <p:sp>
          <p:nvSpPr>
            <p:cNvPr id="44" name="Oval 43"/>
            <p:cNvSpPr/>
            <p:nvPr/>
          </p:nvSpPr>
          <p:spPr>
            <a:xfrm>
              <a:off x="5410200" y="639603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Box 44"/>
            <p:cNvSpPr txBox="1">
              <a:spLocks noChangeArrowheads="1"/>
            </p:cNvSpPr>
            <p:nvPr/>
          </p:nvSpPr>
          <p:spPr bwMode="auto">
            <a:xfrm>
              <a:off x="5715000" y="6243637"/>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4</a:t>
              </a:r>
            </a:p>
          </p:txBody>
        </p:sp>
      </p:grpSp>
      <p:pic>
        <p:nvPicPr>
          <p:cNvPr id="48" name="Picture 47" descr="scheddef.gif"/>
          <p:cNvPicPr>
            <a:picLocks noChangeAspect="1"/>
          </p:cNvPicPr>
          <p:nvPr/>
        </p:nvPicPr>
        <p:blipFill>
          <a:blip r:embed="rId3" cstate="print"/>
          <a:stretch>
            <a:fillRect/>
          </a:stretch>
        </p:blipFill>
        <p:spPr>
          <a:xfrm>
            <a:off x="3200400" y="2590800"/>
            <a:ext cx="1267778" cy="619258"/>
          </a:xfrm>
          <a:prstGeom prst="rect">
            <a:avLst/>
          </a:prstGeom>
        </p:spPr>
      </p:pic>
      <p:pic>
        <p:nvPicPr>
          <p:cNvPr id="54" name="Picture 53" descr="covutil.gif"/>
          <p:cNvPicPr>
            <a:picLocks noChangeAspect="1"/>
          </p:cNvPicPr>
          <p:nvPr/>
        </p:nvPicPr>
        <p:blipFill>
          <a:blip r:embed="rId4" cstate="print"/>
          <a:stretch>
            <a:fillRect/>
          </a:stretch>
        </p:blipFill>
        <p:spPr>
          <a:xfrm>
            <a:off x="1981200" y="4343400"/>
            <a:ext cx="1828324" cy="591370"/>
          </a:xfrm>
          <a:prstGeom prst="rect">
            <a:avLst/>
          </a:prstGeom>
        </p:spPr>
      </p:pic>
      <p:pic>
        <p:nvPicPr>
          <p:cNvPr id="56" name="Picture 55" descr="uncovutil.gif"/>
          <p:cNvPicPr>
            <a:picLocks noChangeAspect="1"/>
          </p:cNvPicPr>
          <p:nvPr/>
        </p:nvPicPr>
        <p:blipFill>
          <a:blip r:embed="rId5" cstate="print"/>
          <a:stretch>
            <a:fillRect/>
          </a:stretch>
        </p:blipFill>
        <p:spPr>
          <a:xfrm>
            <a:off x="822960" y="4898943"/>
            <a:ext cx="1844040" cy="587457"/>
          </a:xfrm>
          <a:prstGeom prst="rect">
            <a:avLst/>
          </a:prstGeom>
        </p:spPr>
      </p:pic>
      <p:pic>
        <p:nvPicPr>
          <p:cNvPr id="58" name="Picture 57" descr="utilcond.gif"/>
          <p:cNvPicPr>
            <a:picLocks noChangeAspect="1"/>
          </p:cNvPicPr>
          <p:nvPr/>
        </p:nvPicPr>
        <p:blipFill>
          <a:blip r:embed="rId6" cstate="print"/>
          <a:stretch>
            <a:fillRect/>
          </a:stretch>
        </p:blipFill>
        <p:spPr>
          <a:xfrm>
            <a:off x="800100" y="5486400"/>
            <a:ext cx="3771900" cy="561036"/>
          </a:xfrm>
          <a:prstGeom prst="rect">
            <a:avLst/>
          </a:prstGeom>
        </p:spPr>
      </p:pic>
      <p:pic>
        <p:nvPicPr>
          <p:cNvPr id="64" name="Picture 63" descr="aomega.gif"/>
          <p:cNvPicPr>
            <a:picLocks noChangeAspect="1"/>
          </p:cNvPicPr>
          <p:nvPr/>
        </p:nvPicPr>
        <p:blipFill>
          <a:blip r:embed="rId7" cstate="print"/>
          <a:stretch>
            <a:fillRect/>
          </a:stretch>
        </p:blipFill>
        <p:spPr>
          <a:xfrm>
            <a:off x="8382000" y="3276600"/>
            <a:ext cx="1592580" cy="530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76200" y="165100"/>
            <a:ext cx="9982200" cy="1282700"/>
          </a:xfrm>
        </p:spPr>
        <p:txBody>
          <a:bodyPr/>
          <a:lstStyle/>
          <a:p>
            <a:r>
              <a:rPr lang="en-US" sz="3600" dirty="0" smtClean="0">
                <a:solidFill>
                  <a:schemeClr val="tx1"/>
                </a:solidFill>
              </a:rPr>
              <a:t>Game-theoretic properties of security resource allocation games </a:t>
            </a:r>
            <a:r>
              <a:rPr lang="en-US" sz="2200" dirty="0" smtClean="0">
                <a:solidFill>
                  <a:schemeClr val="accent2"/>
                </a:solidFill>
              </a:rPr>
              <a:t>[Korzhyk, Yin, Kiekintveld, C., Tambe JAIR’11]</a:t>
            </a:r>
          </a:p>
        </p:txBody>
      </p:sp>
      <p:sp>
        <p:nvSpPr>
          <p:cNvPr id="73731" name="Content Placeholder 2"/>
          <p:cNvSpPr>
            <a:spLocks noGrp="1"/>
          </p:cNvSpPr>
          <p:nvPr>
            <p:ph idx="4294967295"/>
          </p:nvPr>
        </p:nvSpPr>
        <p:spPr>
          <a:xfrm>
            <a:off x="533400" y="1676400"/>
            <a:ext cx="5257799" cy="2590800"/>
          </a:xfrm>
        </p:spPr>
        <p:txBody>
          <a:bodyPr/>
          <a:lstStyle/>
          <a:p>
            <a:r>
              <a:rPr lang="en-US" sz="2800" dirty="0" smtClean="0"/>
              <a:t>For the defender: Stackelberg strategies are also Nash strategies</a:t>
            </a:r>
          </a:p>
          <a:p>
            <a:pPr lvl="1"/>
            <a:r>
              <a:rPr lang="en-US" sz="2300" dirty="0" smtClean="0"/>
              <a:t>minor assumption needed</a:t>
            </a:r>
          </a:p>
          <a:p>
            <a:pPr lvl="1"/>
            <a:r>
              <a:rPr lang="en-US" sz="2300" dirty="0" smtClean="0"/>
              <a:t>not true with multiple attacks</a:t>
            </a:r>
          </a:p>
        </p:txBody>
      </p:sp>
      <p:pic>
        <p:nvPicPr>
          <p:cNvPr id="4" name="Picture 3" descr="Heinrich_von_stackelberg.gif"/>
          <p:cNvPicPr>
            <a:picLocks noChangeAspect="1"/>
          </p:cNvPicPr>
          <p:nvPr/>
        </p:nvPicPr>
        <p:blipFill>
          <a:blip r:embed="rId2" cstate="print"/>
          <a:stretch>
            <a:fillRect/>
          </a:stretch>
        </p:blipFill>
        <p:spPr>
          <a:xfrm>
            <a:off x="6553200" y="2590800"/>
            <a:ext cx="533400" cy="860448"/>
          </a:xfrm>
          <a:prstGeom prst="rect">
            <a:avLst/>
          </a:prstGeom>
        </p:spPr>
      </p:pic>
      <p:pic>
        <p:nvPicPr>
          <p:cNvPr id="5" name="Picture 5" descr="nash"/>
          <p:cNvPicPr>
            <a:picLocks noChangeAspect="1" noChangeArrowheads="1"/>
          </p:cNvPicPr>
          <p:nvPr/>
        </p:nvPicPr>
        <p:blipFill>
          <a:blip r:embed="rId3" cstate="print"/>
          <a:srcRect/>
          <a:stretch>
            <a:fillRect/>
          </a:stretch>
        </p:blipFill>
        <p:spPr bwMode="auto">
          <a:xfrm>
            <a:off x="7696201" y="2596052"/>
            <a:ext cx="685800" cy="832948"/>
          </a:xfrm>
          <a:prstGeom prst="rect">
            <a:avLst/>
          </a:prstGeom>
          <a:noFill/>
        </p:spPr>
      </p:pic>
      <p:sp>
        <p:nvSpPr>
          <p:cNvPr id="7" name="Oval 6"/>
          <p:cNvSpPr/>
          <p:nvPr/>
        </p:nvSpPr>
        <p:spPr>
          <a:xfrm>
            <a:off x="5715000" y="1752600"/>
            <a:ext cx="3189276" cy="2360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latin typeface="Times New Roman" pitchFamily="18" charset="0"/>
              <a:cs typeface="Times New Roman" pitchFamily="18" charset="0"/>
            </a:endParaRPr>
          </a:p>
        </p:txBody>
      </p:sp>
      <p:sp>
        <p:nvSpPr>
          <p:cNvPr id="8" name="Oval 7"/>
          <p:cNvSpPr/>
          <p:nvPr/>
        </p:nvSpPr>
        <p:spPr>
          <a:xfrm>
            <a:off x="6096000" y="2381280"/>
            <a:ext cx="1371600" cy="12001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b="1" dirty="0">
              <a:solidFill>
                <a:schemeClr val="tx1"/>
              </a:solidFill>
              <a:latin typeface="Times New Roman" pitchFamily="18" charset="0"/>
              <a:cs typeface="Times New Roman" pitchFamily="18" charset="0"/>
            </a:endParaRPr>
          </a:p>
        </p:txBody>
      </p:sp>
      <p:sp>
        <p:nvSpPr>
          <p:cNvPr id="11" name="Content Placeholder 2"/>
          <p:cNvSpPr txBox="1">
            <a:spLocks/>
          </p:cNvSpPr>
          <p:nvPr/>
        </p:nvSpPr>
        <p:spPr bwMode="auto">
          <a:xfrm>
            <a:off x="152400" y="4572000"/>
            <a:ext cx="5715000" cy="25908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r>
              <a:rPr kumimoji="0" lang="en-US" sz="2800" b="0" i="0" u="none" strike="noStrike" kern="0" cap="none" spc="0" normalizeH="0" baseline="0" noProof="0" dirty="0" smtClean="0">
                <a:ln>
                  <a:noFill/>
                </a:ln>
                <a:solidFill>
                  <a:srgbClr val="000000"/>
                </a:solidFill>
                <a:effectLst/>
                <a:uLnTx/>
                <a:uFillTx/>
                <a:latin typeface="+mn-lt"/>
                <a:ea typeface="+mn-ea"/>
                <a:cs typeface="+mn-cs"/>
              </a:rPr>
              <a:t>Interchangeability</a:t>
            </a:r>
            <a:r>
              <a:rPr kumimoji="0" lang="en-US" sz="2800" b="0" i="0" u="none" strike="noStrike" kern="0" cap="none" spc="0" normalizeH="0" noProof="0" dirty="0" smtClean="0">
                <a:ln>
                  <a:noFill/>
                </a:ln>
                <a:solidFill>
                  <a:srgbClr val="000000"/>
                </a:solidFill>
                <a:effectLst/>
                <a:uLnTx/>
                <a:uFillTx/>
                <a:latin typeface="+mn-lt"/>
                <a:ea typeface="+mn-ea"/>
                <a:cs typeface="+mn-cs"/>
              </a:rPr>
              <a:t> property for Nash equilibria (“solvable”)</a:t>
            </a:r>
            <a:endParaRPr kumimoji="0" lang="en-US" sz="2800" b="0" i="0" u="none" strike="noStrike" kern="0" cap="none" spc="0" normalizeH="0" baseline="0" noProof="0" dirty="0" smtClean="0">
              <a:ln>
                <a:noFill/>
              </a:ln>
              <a:solidFill>
                <a:srgbClr val="000000"/>
              </a:solidFill>
              <a:effectLst/>
              <a:uLnTx/>
              <a:uFillTx/>
              <a:latin typeface="+mn-lt"/>
              <a:ea typeface="+mn-ea"/>
              <a:cs typeface="+mn-cs"/>
            </a:endParaRPr>
          </a:p>
          <a:p>
            <a:pPr marL="825500" lvl="1" indent="-368300">
              <a:lnSpc>
                <a:spcPct val="124000"/>
              </a:lnSpc>
              <a:spcBef>
                <a:spcPts val="900"/>
              </a:spcBef>
              <a:buClr>
                <a:srgbClr val="000000"/>
              </a:buClr>
              <a:buSzPct val="100000"/>
              <a:buFont typeface="Arial" charset="0"/>
              <a:buChar char="•"/>
            </a:pPr>
            <a:r>
              <a:rPr lang="en-US" sz="2300" kern="0" dirty="0" smtClean="0">
                <a:solidFill>
                  <a:srgbClr val="000000"/>
                </a:solidFill>
                <a:latin typeface="+mn-lt"/>
                <a:ea typeface="+mn-ea"/>
              </a:rPr>
              <a:t>no equilibrium selection problem</a:t>
            </a:r>
          </a:p>
          <a:p>
            <a:pPr marL="825500" lvl="1" indent="-368300">
              <a:lnSpc>
                <a:spcPct val="124000"/>
              </a:lnSpc>
              <a:spcBef>
                <a:spcPts val="900"/>
              </a:spcBef>
              <a:buClr>
                <a:srgbClr val="000000"/>
              </a:buClr>
              <a:buSzPct val="100000"/>
              <a:buFont typeface="Arial" charset="0"/>
              <a:buChar char="•"/>
            </a:pPr>
            <a:r>
              <a:rPr kumimoji="0" lang="en-US" sz="2300" b="0" i="0" u="none" strike="noStrike" kern="0" cap="none" spc="0" normalizeH="0" baseline="0" noProof="0" dirty="0" smtClean="0">
                <a:ln>
                  <a:noFill/>
                </a:ln>
                <a:solidFill>
                  <a:srgbClr val="000000"/>
                </a:solidFill>
                <a:effectLst/>
                <a:uLnTx/>
                <a:uFillTx/>
                <a:latin typeface="+mn-lt"/>
                <a:ea typeface="+mn-ea"/>
              </a:rPr>
              <a:t>still true with multiple attacks </a:t>
            </a:r>
            <a:r>
              <a:rPr lang="en-US" sz="2000" dirty="0" smtClean="0">
                <a:solidFill>
                  <a:schemeClr val="accent2"/>
                </a:solidFill>
                <a:latin typeface="+mn-lt"/>
              </a:rPr>
              <a:t>[Korzhyk, C., Parr IJCAI’11]</a:t>
            </a:r>
            <a:endParaRPr kumimoji="0" lang="en-US" sz="2300" b="0" i="0" u="none" strike="noStrike" kern="0" cap="none" spc="0" normalizeH="0" baseline="0" noProof="0" dirty="0" smtClean="0">
              <a:ln>
                <a:noFill/>
              </a:ln>
              <a:solidFill>
                <a:srgbClr val="000000"/>
              </a:solidFill>
              <a:effectLst/>
              <a:uLnTx/>
              <a:uFillTx/>
              <a:latin typeface="+mn-lt"/>
              <a:ea typeface="+mn-ea"/>
            </a:endParaRP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0" u="none" strike="noStrike" kern="0" cap="none" spc="0" normalizeH="0" baseline="0" noProof="0" dirty="0" smtClean="0">
              <a:ln>
                <a:noFill/>
              </a:ln>
              <a:solidFill>
                <a:srgbClr val="000000"/>
              </a:solidFill>
              <a:effectLst/>
              <a:uLnTx/>
              <a:uFillTx/>
              <a:latin typeface="+mn-lt"/>
              <a:ea typeface="+mn-ea"/>
              <a:cs typeface="+mn-cs"/>
            </a:endParaRPr>
          </a:p>
        </p:txBody>
      </p:sp>
      <p:graphicFrame>
        <p:nvGraphicFramePr>
          <p:cNvPr id="12" name="Group 3"/>
          <p:cNvGraphicFramePr>
            <a:graphicFrameLocks/>
          </p:cNvGraphicFramePr>
          <p:nvPr/>
        </p:nvGraphicFramePr>
        <p:xfrm>
          <a:off x="6618289" y="5105400"/>
          <a:ext cx="3363911" cy="2438401"/>
        </p:xfrm>
        <a:graphic>
          <a:graphicData uri="http://schemas.openxmlformats.org/drawingml/2006/table">
            <a:tbl>
              <a:tblPr/>
              <a:tblGrid>
                <a:gridCol w="1121723"/>
                <a:gridCol w="1121723"/>
                <a:gridCol w="1120465"/>
              </a:tblGrid>
              <a:tr h="7890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1, 2</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7890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2, 1</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860379">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pic>
        <p:nvPicPr>
          <p:cNvPr id="13" name="Picture 5" descr="nash"/>
          <p:cNvPicPr>
            <a:picLocks noChangeAspect="1" noChangeArrowheads="1"/>
          </p:cNvPicPr>
          <p:nvPr/>
        </p:nvPicPr>
        <p:blipFill>
          <a:blip r:embed="rId3" cstate="print"/>
          <a:srcRect/>
          <a:stretch>
            <a:fillRect/>
          </a:stretch>
        </p:blipFill>
        <p:spPr bwMode="auto">
          <a:xfrm>
            <a:off x="6934200" y="4191000"/>
            <a:ext cx="685800" cy="832948"/>
          </a:xfrm>
          <a:prstGeom prst="rect">
            <a:avLst/>
          </a:prstGeom>
          <a:noFill/>
        </p:spPr>
      </p:pic>
      <p:pic>
        <p:nvPicPr>
          <p:cNvPr id="14" name="Picture 5" descr="nash"/>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9067800" y="4191000"/>
            <a:ext cx="685800" cy="832948"/>
          </a:xfrm>
          <a:prstGeom prst="rect">
            <a:avLst/>
          </a:prstGeom>
          <a:noFill/>
        </p:spPr>
      </p:pic>
      <p:pic>
        <p:nvPicPr>
          <p:cNvPr id="15" name="Picture 5" descr="nash"/>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867400" y="5943600"/>
            <a:ext cx="685800" cy="832948"/>
          </a:xfrm>
          <a:prstGeom prst="rect">
            <a:avLst/>
          </a:prstGeom>
          <a:noFill/>
        </p:spPr>
      </p:pic>
      <p:pic>
        <p:nvPicPr>
          <p:cNvPr id="16" name="Picture 5" descr="nash"/>
          <p:cNvPicPr>
            <a:picLocks noChangeAspect="1" noChangeArrowheads="1"/>
          </p:cNvPicPr>
          <p:nvPr/>
        </p:nvPicPr>
        <p:blipFill>
          <a:blip r:embed="rId3" cstate="print"/>
          <a:srcRect/>
          <a:stretch>
            <a:fillRect/>
          </a:stretch>
        </p:blipFill>
        <p:spPr bwMode="auto">
          <a:xfrm>
            <a:off x="5867400" y="5029200"/>
            <a:ext cx="685800" cy="832948"/>
          </a:xfrm>
          <a:prstGeom prst="rect">
            <a:avLst/>
          </a:prstGeom>
          <a:noFill/>
        </p:spPr>
      </p:pic>
      <p:pic>
        <p:nvPicPr>
          <p:cNvPr id="17" name="Picture 5" descr="nash"/>
          <p:cNvPicPr>
            <a:picLocks noChangeAspect="1" noChangeArrowheads="1"/>
          </p:cNvPicPr>
          <p:nvPr/>
        </p:nvPicPr>
        <p:blipFill>
          <a:blip r:embed="rId3" cstate="print"/>
          <a:srcRect/>
          <a:stretch>
            <a:fillRect/>
          </a:stretch>
        </p:blipFill>
        <p:spPr bwMode="auto">
          <a:xfrm>
            <a:off x="9067800" y="4191000"/>
            <a:ext cx="685800" cy="832948"/>
          </a:xfrm>
          <a:prstGeom prst="rect">
            <a:avLst/>
          </a:prstGeom>
          <a:noFill/>
        </p:spPr>
      </p:pic>
      <p:pic>
        <p:nvPicPr>
          <p:cNvPr id="18" name="Picture 5" descr="nash"/>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934200" y="4191000"/>
            <a:ext cx="685800" cy="83294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 grpId="0" animBg="1"/>
      <p:bldP spid="8" grpId="0" animBg="1"/>
      <p:bldP spid="1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76200" y="76200"/>
            <a:ext cx="9982200" cy="914400"/>
          </a:xfrm>
        </p:spPr>
        <p:txBody>
          <a:bodyPr/>
          <a:lstStyle/>
          <a:p>
            <a:r>
              <a:rPr lang="en-US" sz="3600" dirty="0" smtClean="0">
                <a:solidFill>
                  <a:schemeClr val="tx1"/>
                </a:solidFill>
              </a:rPr>
              <a:t>Scalability in security games</a:t>
            </a:r>
            <a:br>
              <a:rPr lang="en-US" sz="3600" dirty="0" smtClean="0">
                <a:solidFill>
                  <a:schemeClr val="tx1"/>
                </a:solidFill>
              </a:rPr>
            </a:br>
            <a:endParaRPr lang="en-US" sz="2200" dirty="0" smtClean="0">
              <a:solidFill>
                <a:schemeClr val="accent2"/>
              </a:solidFill>
            </a:endParaRPr>
          </a:p>
        </p:txBody>
      </p:sp>
      <p:sp>
        <p:nvSpPr>
          <p:cNvPr id="11" name="Content Placeholder 2"/>
          <p:cNvSpPr txBox="1">
            <a:spLocks/>
          </p:cNvSpPr>
          <p:nvPr/>
        </p:nvSpPr>
        <p:spPr bwMode="auto">
          <a:xfrm>
            <a:off x="1752600" y="4191000"/>
            <a:ext cx="6172200" cy="9144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ctr" defTabSz="457200" rtl="0" eaLnBrk="1" fontAlgn="base" latinLnBrk="0" hangingPunct="1">
              <a:lnSpc>
                <a:spcPct val="124000"/>
              </a:lnSpc>
              <a:spcBef>
                <a:spcPts val="900"/>
              </a:spcBef>
              <a:spcAft>
                <a:spcPct val="0"/>
              </a:spcAft>
              <a:buClr>
                <a:srgbClr val="000000"/>
              </a:buClr>
              <a:buSzPct val="100000"/>
              <a:tabLst/>
              <a:defRPr/>
            </a:pPr>
            <a:r>
              <a:rPr kumimoji="0" lang="en-US" sz="2800" b="0" i="0" u="none" strike="noStrike" kern="0" cap="none" spc="0" normalizeH="0" baseline="0" noProof="0" dirty="0" smtClean="0">
                <a:ln>
                  <a:noFill/>
                </a:ln>
                <a:solidFill>
                  <a:srgbClr val="000000"/>
                </a:solidFill>
                <a:effectLst/>
                <a:uLnTx/>
                <a:uFillTx/>
                <a:ea typeface="+mn-ea"/>
                <a:cs typeface="Times New Roman" pitchFamily="18" charset="0"/>
              </a:rPr>
              <a:t>	Techniques:</a:t>
            </a:r>
          </a:p>
        </p:txBody>
      </p:sp>
      <p:pic>
        <p:nvPicPr>
          <p:cNvPr id="47108" name="Picture 4"/>
          <p:cNvPicPr>
            <a:picLocks noChangeAspect="1" noChangeArrowheads="1"/>
          </p:cNvPicPr>
          <p:nvPr/>
        </p:nvPicPr>
        <p:blipFill>
          <a:blip r:embed="rId2" cstate="print"/>
          <a:srcRect/>
          <a:stretch>
            <a:fillRect/>
          </a:stretch>
        </p:blipFill>
        <p:spPr bwMode="auto">
          <a:xfrm>
            <a:off x="533400" y="609600"/>
            <a:ext cx="4045180" cy="1952360"/>
          </a:xfrm>
          <a:prstGeom prst="rect">
            <a:avLst/>
          </a:prstGeom>
          <a:noFill/>
          <a:ln w="9525">
            <a:noFill/>
            <a:miter lim="800000"/>
            <a:headEnd/>
            <a:tailEnd/>
          </a:ln>
          <a:effectLst/>
        </p:spPr>
      </p:pic>
      <p:sp>
        <p:nvSpPr>
          <p:cNvPr id="50" name="TextBox 49"/>
          <p:cNvSpPr txBox="1"/>
          <p:nvPr/>
        </p:nvSpPr>
        <p:spPr>
          <a:xfrm>
            <a:off x="457200" y="2514600"/>
            <a:ext cx="4572000" cy="2308324"/>
          </a:xfrm>
          <a:prstGeom prst="rect">
            <a:avLst/>
          </a:prstGeom>
          <a:noFill/>
        </p:spPr>
        <p:txBody>
          <a:bodyPr wrap="square" rtlCol="0">
            <a:spAutoFit/>
          </a:bodyPr>
          <a:lstStyle/>
          <a:p>
            <a:pPr algn="ctr"/>
            <a:r>
              <a:rPr lang="en-US" b="1" i="1" dirty="0" smtClean="0">
                <a:solidFill>
                  <a:schemeClr val="tx1"/>
                </a:solidFill>
              </a:rPr>
              <a:t>basic model</a:t>
            </a:r>
          </a:p>
          <a:p>
            <a:pPr algn="ctr"/>
            <a:r>
              <a:rPr lang="en-US" sz="1800" dirty="0" smtClean="0">
                <a:solidFill>
                  <a:srgbClr val="0000CC"/>
                </a:solidFill>
              </a:rPr>
              <a:t>[Kiekintveld, Jain, Tsai, Pita, Ordóñez, Tambe AAMAS’09; Korzhyk, C., Parr, AAAI’10; Jain, </a:t>
            </a:r>
            <a:r>
              <a:rPr lang="en-US" sz="1800" dirty="0" err="1" smtClean="0">
                <a:solidFill>
                  <a:srgbClr val="0000CC"/>
                </a:solidFill>
              </a:rPr>
              <a:t>Kardeş</a:t>
            </a:r>
            <a:r>
              <a:rPr lang="en-US" sz="1800" dirty="0" smtClean="0">
                <a:solidFill>
                  <a:srgbClr val="0000CC"/>
                </a:solidFill>
              </a:rPr>
              <a:t>, Kiekintveld, Ordóñez, Tambe AAAI’10; Korzhyk, C., Parr, IJCAI’11]</a:t>
            </a:r>
            <a:endParaRPr lang="en-US" dirty="0" smtClean="0">
              <a:solidFill>
                <a:srgbClr val="0000CC"/>
              </a:solidFill>
            </a:endParaRPr>
          </a:p>
          <a:p>
            <a:pPr algn="ctr"/>
            <a:endParaRPr lang="en-US" b="1" i="1" dirty="0" smtClean="0">
              <a:solidFill>
                <a:schemeClr val="tx1"/>
              </a:solidFill>
            </a:endParaRPr>
          </a:p>
          <a:p>
            <a:pPr algn="ctr"/>
            <a:endParaRPr lang="en-US" b="1" i="1" dirty="0">
              <a:solidFill>
                <a:schemeClr val="tx1"/>
              </a:solidFill>
            </a:endParaRPr>
          </a:p>
        </p:txBody>
      </p:sp>
      <p:sp>
        <p:nvSpPr>
          <p:cNvPr id="51" name="TextBox 50"/>
          <p:cNvSpPr txBox="1"/>
          <p:nvPr/>
        </p:nvSpPr>
        <p:spPr>
          <a:xfrm>
            <a:off x="5821057" y="2057400"/>
            <a:ext cx="4161143" cy="3231654"/>
          </a:xfrm>
          <a:prstGeom prst="rect">
            <a:avLst/>
          </a:prstGeom>
          <a:noFill/>
        </p:spPr>
        <p:txBody>
          <a:bodyPr wrap="square" rtlCol="0">
            <a:spAutoFit/>
          </a:bodyPr>
          <a:lstStyle/>
          <a:p>
            <a:pPr algn="ctr"/>
            <a:r>
              <a:rPr lang="en-US" b="1" i="1" dirty="0" smtClean="0">
                <a:solidFill>
                  <a:schemeClr val="tx1"/>
                </a:solidFill>
              </a:rPr>
              <a:t>games on graphs </a:t>
            </a:r>
          </a:p>
          <a:p>
            <a:pPr algn="ctr"/>
            <a:r>
              <a:rPr lang="en-US" b="1" i="1" dirty="0" smtClean="0">
                <a:solidFill>
                  <a:schemeClr val="tx1"/>
                </a:solidFill>
              </a:rPr>
              <a:t>(usually zero-sum)</a:t>
            </a:r>
          </a:p>
          <a:p>
            <a:pPr algn="ctr"/>
            <a:r>
              <a:rPr lang="en-US" sz="1800" dirty="0" smtClean="0">
                <a:solidFill>
                  <a:srgbClr val="0000CC"/>
                </a:solidFill>
              </a:rPr>
              <a:t>[Halvorson, C., Parr IJCAI’09; Tsai, Yin, </a:t>
            </a:r>
            <a:r>
              <a:rPr lang="en-US" sz="1800" dirty="0" err="1" smtClean="0">
                <a:solidFill>
                  <a:srgbClr val="0000CC"/>
                </a:solidFill>
              </a:rPr>
              <a:t>Kwak</a:t>
            </a:r>
            <a:r>
              <a:rPr lang="en-US" sz="1800" dirty="0" smtClean="0">
                <a:solidFill>
                  <a:srgbClr val="0000CC"/>
                </a:solidFill>
              </a:rPr>
              <a:t>, Kempe, Kiekintveld, Tambe AAAI’10; Jain, Korzhyk, </a:t>
            </a:r>
            <a:r>
              <a:rPr lang="en-US" sz="1800" dirty="0" err="1" smtClean="0">
                <a:solidFill>
                  <a:srgbClr val="0000CC"/>
                </a:solidFill>
              </a:rPr>
              <a:t>Vaněk</a:t>
            </a:r>
            <a:r>
              <a:rPr lang="en-US" sz="1800" dirty="0" smtClean="0">
                <a:solidFill>
                  <a:srgbClr val="0000CC"/>
                </a:solidFill>
              </a:rPr>
              <a:t>, C., Pěchouček, Tambe AAMAS’11; Jain, C., Tambe AAMAS’13; </a:t>
            </a:r>
            <a:r>
              <a:rPr lang="en-US" sz="1800" dirty="0" err="1" smtClean="0">
                <a:solidFill>
                  <a:srgbClr val="0000CC"/>
                </a:solidFill>
              </a:rPr>
              <a:t>Xu</a:t>
            </a:r>
            <a:r>
              <a:rPr lang="en-US" sz="1800" dirty="0" smtClean="0">
                <a:solidFill>
                  <a:srgbClr val="0000CC"/>
                </a:solidFill>
              </a:rPr>
              <a:t>, Fang, Jiang, C., </a:t>
            </a:r>
            <a:r>
              <a:rPr lang="en-US" sz="1800" dirty="0" err="1" smtClean="0">
                <a:solidFill>
                  <a:srgbClr val="0000CC"/>
                </a:solidFill>
              </a:rPr>
              <a:t>Dughmi</a:t>
            </a:r>
            <a:r>
              <a:rPr lang="en-US" sz="1800" dirty="0" smtClean="0">
                <a:solidFill>
                  <a:srgbClr val="0000CC"/>
                </a:solidFill>
              </a:rPr>
              <a:t>, Tambe AAAI’14]</a:t>
            </a:r>
            <a:endParaRPr lang="en-US" dirty="0" smtClean="0">
              <a:solidFill>
                <a:srgbClr val="0000CC"/>
              </a:solidFill>
            </a:endParaRPr>
          </a:p>
          <a:p>
            <a:pPr algn="ctr"/>
            <a:endParaRPr lang="en-US" b="1" i="1" dirty="0" smtClean="0">
              <a:solidFill>
                <a:schemeClr val="tx1"/>
              </a:solidFill>
            </a:endParaRPr>
          </a:p>
          <a:p>
            <a:pPr algn="ctr"/>
            <a:endParaRPr lang="en-US" b="1" i="1" dirty="0">
              <a:solidFill>
                <a:schemeClr val="tx1"/>
              </a:solidFill>
            </a:endParaRPr>
          </a:p>
        </p:txBody>
      </p:sp>
      <p:pic>
        <p:nvPicPr>
          <p:cNvPr id="47109" name="Picture 5"/>
          <p:cNvPicPr>
            <a:picLocks noChangeAspect="1" noChangeArrowheads="1"/>
          </p:cNvPicPr>
          <p:nvPr/>
        </p:nvPicPr>
        <p:blipFill>
          <a:blip r:embed="rId3" cstate="print"/>
          <a:srcRect/>
          <a:stretch>
            <a:fillRect/>
          </a:stretch>
        </p:blipFill>
        <p:spPr bwMode="auto">
          <a:xfrm>
            <a:off x="5257800" y="609600"/>
            <a:ext cx="4655580" cy="1600199"/>
          </a:xfrm>
          <a:prstGeom prst="rect">
            <a:avLst/>
          </a:prstGeom>
          <a:noFill/>
          <a:ln w="9525">
            <a:noFill/>
            <a:miter lim="800000"/>
            <a:headEnd/>
            <a:tailEnd/>
          </a:ln>
          <a:effectLst/>
        </p:spPr>
      </p:pic>
      <p:pic>
        <p:nvPicPr>
          <p:cNvPr id="47106" name="Picture 2"/>
          <p:cNvPicPr>
            <a:picLocks noChangeAspect="1" noChangeArrowheads="1"/>
          </p:cNvPicPr>
          <p:nvPr/>
        </p:nvPicPr>
        <p:blipFill>
          <a:blip r:embed="rId4" cstate="print"/>
          <a:srcRect/>
          <a:stretch>
            <a:fillRect/>
          </a:stretch>
        </p:blipFill>
        <p:spPr bwMode="auto">
          <a:xfrm>
            <a:off x="228600" y="5105401"/>
            <a:ext cx="4992149" cy="281940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5" cstate="print"/>
          <a:srcRect/>
          <a:stretch>
            <a:fillRect/>
          </a:stretch>
        </p:blipFill>
        <p:spPr bwMode="auto">
          <a:xfrm>
            <a:off x="5153956" y="5334000"/>
            <a:ext cx="4904444" cy="1676400"/>
          </a:xfrm>
          <a:prstGeom prst="rect">
            <a:avLst/>
          </a:prstGeom>
          <a:noFill/>
          <a:ln w="9525">
            <a:noFill/>
            <a:miter lim="800000"/>
            <a:headEnd/>
            <a:tailEnd/>
          </a:ln>
          <a:effectLst/>
        </p:spPr>
      </p:pic>
      <p:sp>
        <p:nvSpPr>
          <p:cNvPr id="10" name="Content Placeholder 2"/>
          <p:cNvSpPr txBox="1">
            <a:spLocks/>
          </p:cNvSpPr>
          <p:nvPr/>
        </p:nvSpPr>
        <p:spPr bwMode="auto">
          <a:xfrm>
            <a:off x="-304800" y="4495800"/>
            <a:ext cx="5638800" cy="12954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ctr" defTabSz="457200" rtl="0" eaLnBrk="1" fontAlgn="base" latinLnBrk="0" hangingPunct="1">
              <a:lnSpc>
                <a:spcPct val="124000"/>
              </a:lnSpc>
              <a:spcBef>
                <a:spcPts val="900"/>
              </a:spcBef>
              <a:spcAft>
                <a:spcPct val="0"/>
              </a:spcAft>
              <a:buClr>
                <a:srgbClr val="000000"/>
              </a:buClr>
              <a:buSzPct val="100000"/>
              <a:tabLst/>
              <a:defRPr/>
            </a:pPr>
            <a:r>
              <a:rPr kumimoji="0" lang="en-US" sz="3200" b="0" i="0" u="none" strike="noStrike" kern="0" cap="none" spc="0" normalizeH="0" baseline="0" noProof="0" dirty="0" smtClean="0">
                <a:ln>
                  <a:noFill/>
                </a:ln>
                <a:solidFill>
                  <a:srgbClr val="000000"/>
                </a:solidFill>
                <a:effectLst/>
                <a:uLnTx/>
                <a:uFillTx/>
                <a:latin typeface="+mn-lt"/>
                <a:ea typeface="+mn-ea"/>
                <a:cs typeface="+mn-cs"/>
              </a:rPr>
              <a:t> </a:t>
            </a:r>
            <a:r>
              <a:rPr kumimoji="0" lang="en-US" b="1" i="1" u="none" strike="noStrike" kern="0" cap="none" spc="0" normalizeH="0" baseline="0" noProof="0" dirty="0" smtClean="0">
                <a:ln>
                  <a:noFill/>
                </a:ln>
                <a:solidFill>
                  <a:srgbClr val="000000"/>
                </a:solidFill>
                <a:effectLst/>
                <a:uLnTx/>
                <a:uFillTx/>
                <a:ea typeface="+mn-ea"/>
                <a:cs typeface="Times New Roman" pitchFamily="18" charset="0"/>
              </a:rPr>
              <a:t>compact linear/integer</a:t>
            </a:r>
            <a:r>
              <a:rPr kumimoji="0" lang="en-US" b="1" i="1" u="none" strike="noStrike" kern="0" cap="none" spc="0" normalizeH="0" noProof="0" dirty="0" smtClean="0">
                <a:ln>
                  <a:noFill/>
                </a:ln>
                <a:solidFill>
                  <a:srgbClr val="000000"/>
                </a:solidFill>
                <a:effectLst/>
                <a:uLnTx/>
                <a:uFillTx/>
                <a:ea typeface="+mn-ea"/>
                <a:cs typeface="Times New Roman" pitchFamily="18" charset="0"/>
              </a:rPr>
              <a:t> programs</a:t>
            </a:r>
            <a:endParaRPr kumimoji="0" lang="en-US" b="1" i="1" u="none" strike="noStrike" kern="0" cap="none" spc="0" normalizeH="0" baseline="0" noProof="0" dirty="0" smtClean="0">
              <a:ln>
                <a:noFill/>
              </a:ln>
              <a:solidFill>
                <a:srgbClr val="000000"/>
              </a:solidFill>
              <a:effectLst/>
              <a:uLnTx/>
              <a:uFillTx/>
              <a:ea typeface="+mn-ea"/>
              <a:cs typeface="Times New Roman" pitchFamily="18" charset="0"/>
            </a:endParaRPr>
          </a:p>
        </p:txBody>
      </p:sp>
      <p:sp>
        <p:nvSpPr>
          <p:cNvPr id="12" name="Content Placeholder 2"/>
          <p:cNvSpPr txBox="1">
            <a:spLocks/>
          </p:cNvSpPr>
          <p:nvPr/>
        </p:nvSpPr>
        <p:spPr bwMode="auto">
          <a:xfrm>
            <a:off x="5029200" y="4876800"/>
            <a:ext cx="4572000" cy="27432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ctr" defTabSz="457200" rtl="0" eaLnBrk="1" fontAlgn="base" latinLnBrk="0" hangingPunct="1">
              <a:lnSpc>
                <a:spcPct val="124000"/>
              </a:lnSpc>
              <a:spcBef>
                <a:spcPts val="900"/>
              </a:spcBef>
              <a:spcAft>
                <a:spcPct val="0"/>
              </a:spcAft>
              <a:buClr>
                <a:srgbClr val="000000"/>
              </a:buClr>
              <a:buSzPct val="100000"/>
              <a:tabLst/>
              <a:defRPr/>
            </a:pP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b="1" i="1" u="none" strike="noStrike" kern="0" cap="none" spc="0" normalizeH="0" noProof="0" dirty="0" smtClean="0">
                <a:ln>
                  <a:noFill/>
                </a:ln>
                <a:solidFill>
                  <a:srgbClr val="000000"/>
                </a:solidFill>
                <a:effectLst/>
                <a:uLnTx/>
                <a:uFillTx/>
                <a:ea typeface="+mn-ea"/>
                <a:cs typeface="Times New Roman" pitchFamily="18" charset="0"/>
              </a:rPr>
              <a:t>strategy generation</a:t>
            </a:r>
            <a:endParaRPr kumimoji="0" lang="en-US" sz="2800" b="1" i="0" u="none" strike="noStrike" kern="0" cap="none" spc="0" normalizeH="0" baseline="0" noProof="0" dirty="0" smtClean="0">
              <a:ln>
                <a:noFill/>
              </a:ln>
              <a:solidFill>
                <a:srgbClr val="000000"/>
              </a:solidFill>
              <a:effectLst/>
              <a:uLnTx/>
              <a:uFillTx/>
              <a:ea typeface="+mn-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 grpId="0"/>
      <p:bldP spid="10" grpId="0"/>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2920" y="259080"/>
            <a:ext cx="9052560" cy="949960"/>
          </a:xfrm>
        </p:spPr>
        <p:txBody>
          <a:bodyPr/>
          <a:lstStyle/>
          <a:p>
            <a:pPr eaLnBrk="1" hangingPunct="1"/>
            <a:r>
              <a:rPr lang="en-US" dirty="0" smtClean="0">
                <a:solidFill>
                  <a:schemeClr val="accent6"/>
                </a:solidFill>
              </a:rPr>
              <a:t>Compact LP</a:t>
            </a:r>
            <a:endParaRPr lang="en-US" sz="3100" dirty="0" smtClean="0">
              <a:solidFill>
                <a:schemeClr val="accent6"/>
              </a:solidFill>
            </a:endParaRPr>
          </a:p>
        </p:txBody>
      </p:sp>
      <p:sp>
        <p:nvSpPr>
          <p:cNvPr id="13315" name="Content Placeholder 2"/>
          <p:cNvSpPr>
            <a:spLocks noGrp="1"/>
          </p:cNvSpPr>
          <p:nvPr>
            <p:ph idx="1"/>
          </p:nvPr>
        </p:nvSpPr>
        <p:spPr>
          <a:xfrm>
            <a:off x="502920" y="1295400"/>
            <a:ext cx="9052560" cy="1209040"/>
          </a:xfrm>
        </p:spPr>
        <p:txBody>
          <a:bodyPr/>
          <a:lstStyle/>
          <a:p>
            <a:pPr eaLnBrk="1" hangingPunct="1"/>
            <a:r>
              <a:rPr lang="en-US" sz="2400" dirty="0" smtClean="0"/>
              <a:t>Cf. ERASER-C algorithm by </a:t>
            </a:r>
            <a:r>
              <a:rPr lang="en-US" sz="2400" dirty="0" smtClean="0">
                <a:solidFill>
                  <a:schemeClr val="accent2"/>
                </a:solidFill>
              </a:rPr>
              <a:t>Kiekintveld et al. [2009]</a:t>
            </a:r>
          </a:p>
          <a:p>
            <a:pPr eaLnBrk="1" hangingPunct="1"/>
            <a:r>
              <a:rPr lang="en-US" sz="2400" dirty="0" smtClean="0"/>
              <a:t>Separate LP for every possible t* attacked:</a:t>
            </a:r>
          </a:p>
        </p:txBody>
      </p:sp>
      <p:sp>
        <p:nvSpPr>
          <p:cNvPr id="5" name="TextBox 4"/>
          <p:cNvSpPr txBox="1"/>
          <p:nvPr/>
        </p:nvSpPr>
        <p:spPr>
          <a:xfrm>
            <a:off x="7459980" y="2785178"/>
            <a:ext cx="2095500" cy="453458"/>
          </a:xfrm>
          <a:prstGeom prst="rect">
            <a:avLst/>
          </a:prstGeom>
          <a:solidFill>
            <a:schemeClr val="accent1"/>
          </a:solidFill>
        </p:spPr>
        <p:txBody>
          <a:bodyPr wrap="square" lIns="101882" tIns="50941" rIns="101882" bIns="50941" rtlCol="0">
            <a:spAutoFit/>
          </a:bodyPr>
          <a:lstStyle/>
          <a:p>
            <a:pPr algn="r"/>
            <a:r>
              <a:rPr lang="en-US" sz="2200" dirty="0">
                <a:solidFill>
                  <a:schemeClr val="tx1"/>
                </a:solidFill>
              </a:rPr>
              <a:t>Defender utility</a:t>
            </a:r>
          </a:p>
        </p:txBody>
      </p:sp>
      <p:grpSp>
        <p:nvGrpSpPr>
          <p:cNvPr id="2" name="Group 17"/>
          <p:cNvGrpSpPr/>
          <p:nvPr/>
        </p:nvGrpSpPr>
        <p:grpSpPr>
          <a:xfrm>
            <a:off x="5783580" y="4058920"/>
            <a:ext cx="3771900" cy="1381760"/>
            <a:chOff x="5257800" y="3581400"/>
            <a:chExt cx="3429000" cy="1219200"/>
          </a:xfrm>
        </p:grpSpPr>
        <p:sp>
          <p:nvSpPr>
            <p:cNvPr id="6" name="TextBox 5"/>
            <p:cNvSpPr txBox="1"/>
            <p:nvPr/>
          </p:nvSpPr>
          <p:spPr>
            <a:xfrm>
              <a:off x="5715000" y="4057335"/>
              <a:ext cx="2971800" cy="380194"/>
            </a:xfrm>
            <a:prstGeom prst="rect">
              <a:avLst/>
            </a:prstGeom>
            <a:solidFill>
              <a:schemeClr val="accent1"/>
            </a:solidFill>
          </p:spPr>
          <p:txBody>
            <a:bodyPr wrap="square" rtlCol="0">
              <a:spAutoFit/>
            </a:bodyPr>
            <a:lstStyle/>
            <a:p>
              <a:pPr algn="r"/>
              <a:r>
                <a:rPr lang="en-US" sz="2200" dirty="0">
                  <a:solidFill>
                    <a:schemeClr val="tx1"/>
                  </a:solidFill>
                </a:rPr>
                <a:t>Distributional constraints</a:t>
              </a:r>
            </a:p>
          </p:txBody>
        </p:sp>
        <p:sp>
          <p:nvSpPr>
            <p:cNvPr id="8" name="Right Brace 7"/>
            <p:cNvSpPr/>
            <p:nvPr/>
          </p:nvSpPr>
          <p:spPr>
            <a:xfrm>
              <a:off x="5257800" y="3581400"/>
              <a:ext cx="304800" cy="1219200"/>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18"/>
          <p:cNvGrpSpPr/>
          <p:nvPr/>
        </p:nvGrpSpPr>
        <p:grpSpPr>
          <a:xfrm>
            <a:off x="6537960" y="5613400"/>
            <a:ext cx="3017520" cy="1813560"/>
            <a:chOff x="5943600" y="4953000"/>
            <a:chExt cx="2743200" cy="1600200"/>
          </a:xfrm>
        </p:grpSpPr>
        <p:sp>
          <p:nvSpPr>
            <p:cNvPr id="7" name="TextBox 6"/>
            <p:cNvSpPr txBox="1"/>
            <p:nvPr/>
          </p:nvSpPr>
          <p:spPr>
            <a:xfrm>
              <a:off x="6400800" y="5543490"/>
              <a:ext cx="2286000" cy="380194"/>
            </a:xfrm>
            <a:prstGeom prst="rect">
              <a:avLst/>
            </a:prstGeom>
            <a:solidFill>
              <a:schemeClr val="accent1"/>
            </a:solidFill>
          </p:spPr>
          <p:txBody>
            <a:bodyPr wrap="square" rtlCol="0">
              <a:spAutoFit/>
            </a:bodyPr>
            <a:lstStyle/>
            <a:p>
              <a:pPr algn="r"/>
              <a:r>
                <a:rPr lang="en-US" sz="2200" dirty="0">
                  <a:solidFill>
                    <a:schemeClr val="tx1"/>
                  </a:solidFill>
                </a:rPr>
                <a:t>Attacker optimality</a:t>
              </a:r>
            </a:p>
          </p:txBody>
        </p:sp>
        <p:sp>
          <p:nvSpPr>
            <p:cNvPr id="9" name="Right Brace 8"/>
            <p:cNvSpPr/>
            <p:nvPr/>
          </p:nvSpPr>
          <p:spPr>
            <a:xfrm>
              <a:off x="5943600" y="4953000"/>
              <a:ext cx="381000" cy="1600200"/>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28"/>
          <p:cNvGrpSpPr/>
          <p:nvPr/>
        </p:nvGrpSpPr>
        <p:grpSpPr>
          <a:xfrm>
            <a:off x="3135854" y="2763521"/>
            <a:ext cx="7044465" cy="1739329"/>
            <a:chOff x="2850776" y="2438400"/>
            <a:chExt cx="6404059" cy="1534702"/>
          </a:xfrm>
        </p:grpSpPr>
        <p:sp>
          <p:nvSpPr>
            <p:cNvPr id="14" name="Rectangle 13"/>
            <p:cNvSpPr/>
            <p:nvPr/>
          </p:nvSpPr>
          <p:spPr>
            <a:xfrm>
              <a:off x="5334000" y="2438400"/>
              <a:ext cx="10668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50776" y="2438400"/>
              <a:ext cx="1062318"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73090" y="3239869"/>
              <a:ext cx="2881745" cy="733233"/>
            </a:xfrm>
            <a:prstGeom prst="rect">
              <a:avLst/>
            </a:prstGeom>
            <a:solidFill>
              <a:srgbClr val="FFFF00"/>
            </a:solidFill>
          </p:spPr>
          <p:txBody>
            <a:bodyPr wrap="square" rtlCol="0">
              <a:spAutoFit/>
            </a:bodyPr>
            <a:lstStyle/>
            <a:p>
              <a:pPr algn="ctr"/>
              <a:r>
                <a:rPr lang="en-US" dirty="0" smtClean="0">
                  <a:solidFill>
                    <a:schemeClr val="tx1"/>
                  </a:solidFill>
                </a:rPr>
                <a:t>Marginal probability </a:t>
              </a:r>
            </a:p>
            <a:p>
              <a:pPr algn="ctr"/>
              <a:r>
                <a:rPr lang="en-US" dirty="0" smtClean="0">
                  <a:solidFill>
                    <a:schemeClr val="tx1"/>
                  </a:solidFill>
                </a:rPr>
                <a:t>of </a:t>
              </a:r>
              <a:r>
                <a:rPr lang="en-US" i="1" dirty="0" smtClean="0">
                  <a:solidFill>
                    <a:schemeClr val="tx1"/>
                  </a:solidFill>
                </a:rPr>
                <a:t>t*</a:t>
              </a:r>
              <a:r>
                <a:rPr lang="en-US" dirty="0" smtClean="0">
                  <a:solidFill>
                    <a:schemeClr val="tx1"/>
                  </a:solidFill>
                </a:rPr>
                <a:t> being defended (?)</a:t>
              </a:r>
              <a:endParaRPr lang="en-US" dirty="0">
                <a:solidFill>
                  <a:schemeClr val="tx1"/>
                </a:solidFill>
              </a:endParaRPr>
            </a:p>
          </p:txBody>
        </p:sp>
        <p:cxnSp>
          <p:nvCxnSpPr>
            <p:cNvPr id="11" name="Straight Connector 10"/>
            <p:cNvCxnSpPr/>
            <p:nvPr/>
          </p:nvCxnSpPr>
          <p:spPr>
            <a:xfrm rot="5400000" flipH="1" flipV="1">
              <a:off x="3124994" y="3276600"/>
              <a:ext cx="304006" cy="794"/>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715794" y="3276600"/>
              <a:ext cx="304006" cy="794"/>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3276600" y="3429000"/>
              <a:ext cx="3124200" cy="15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6" name="Picture 15" descr="securitylp.gif"/>
          <p:cNvPicPr>
            <a:picLocks noChangeAspect="1"/>
          </p:cNvPicPr>
          <p:nvPr/>
        </p:nvPicPr>
        <p:blipFill>
          <a:blip r:embed="rId3" cstate="print"/>
          <a:stretch>
            <a:fillRect/>
          </a:stretch>
        </p:blipFill>
        <p:spPr>
          <a:xfrm>
            <a:off x="1060077" y="2590800"/>
            <a:ext cx="6202680" cy="4800319"/>
          </a:xfrm>
          <a:prstGeom prst="rect">
            <a:avLst/>
          </a:prstGeom>
        </p:spPr>
      </p:pic>
      <p:sp>
        <p:nvSpPr>
          <p:cNvPr id="20" name="TextBox 19"/>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a:t>Slide 11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152400"/>
            <a:ext cx="9052560" cy="777240"/>
          </a:xfrm>
        </p:spPr>
        <p:txBody>
          <a:bodyPr/>
          <a:lstStyle/>
          <a:p>
            <a:pPr eaLnBrk="1" hangingPunct="1"/>
            <a:r>
              <a:rPr lang="en-US" sz="4500" b="1" dirty="0" smtClean="0">
                <a:solidFill>
                  <a:srgbClr val="0000CC"/>
                </a:solidFill>
              </a:rPr>
              <a:t>Outline</a:t>
            </a:r>
          </a:p>
        </p:txBody>
      </p:sp>
      <p:sp>
        <p:nvSpPr>
          <p:cNvPr id="7183" name="Rectangle 15"/>
          <p:cNvSpPr>
            <a:spLocks noChangeArrowheads="1"/>
          </p:cNvSpPr>
          <p:nvPr/>
        </p:nvSpPr>
        <p:spPr bwMode="auto">
          <a:xfrm>
            <a:off x="152400" y="685800"/>
            <a:ext cx="9723120" cy="259080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3000" b="1" dirty="0" smtClean="0">
                <a:solidFill>
                  <a:schemeClr val="tx1"/>
                </a:solidFill>
                <a:latin typeface="+mn-lt"/>
              </a:rPr>
              <a:t>Introduction to game theory </a:t>
            </a:r>
            <a:r>
              <a:rPr lang="en-US" b="1" dirty="0" smtClean="0">
                <a:solidFill>
                  <a:schemeClr val="tx1"/>
                </a:solidFill>
                <a:latin typeface="+mn-lt"/>
              </a:rPr>
              <a:t>(from </a:t>
            </a:r>
            <a:r>
              <a:rPr lang="en-US" b="1" dirty="0" smtClean="0">
                <a:solidFill>
                  <a:schemeClr val="tx1"/>
                </a:solidFill>
                <a:latin typeface="+mn-lt"/>
              </a:rPr>
              <a:t>CS/AI </a:t>
            </a:r>
            <a:r>
              <a:rPr lang="en-US" b="1" dirty="0" smtClean="0">
                <a:solidFill>
                  <a:schemeClr val="tx1"/>
                </a:solidFill>
                <a:latin typeface="+mn-lt"/>
              </a:rPr>
              <a:t>perspective)</a:t>
            </a:r>
            <a:endParaRPr lang="en-US" sz="3000" b="1" dirty="0" smtClean="0">
              <a:solidFill>
                <a:schemeClr val="tx1"/>
              </a:solidFill>
              <a:latin typeface="+mn-lt"/>
            </a:endParaRPr>
          </a:p>
          <a:p>
            <a:pPr marL="839259" lvl="1" indent="-382059">
              <a:spcBef>
                <a:spcPct val="20000"/>
              </a:spcBef>
              <a:buFontTx/>
              <a:buChar char="•"/>
            </a:pPr>
            <a:r>
              <a:rPr lang="en-US" sz="3000" dirty="0" smtClean="0">
                <a:solidFill>
                  <a:schemeClr val="tx1"/>
                </a:solidFill>
                <a:latin typeface="+mn-lt"/>
              </a:rPr>
              <a:t>Representing games</a:t>
            </a:r>
          </a:p>
          <a:p>
            <a:pPr marL="839259" lvl="1" indent="-382059">
              <a:spcBef>
                <a:spcPct val="20000"/>
              </a:spcBef>
              <a:buFontTx/>
              <a:buChar char="•"/>
            </a:pPr>
            <a:r>
              <a:rPr lang="en-US" sz="3000" dirty="0" smtClean="0">
                <a:solidFill>
                  <a:schemeClr val="tx1"/>
                </a:solidFill>
                <a:latin typeface="+mn-lt"/>
              </a:rPr>
              <a:t>Standard solution concepts</a:t>
            </a:r>
          </a:p>
          <a:p>
            <a:pPr marL="1296459" lvl="2" indent="-382059">
              <a:spcBef>
                <a:spcPct val="20000"/>
              </a:spcBef>
              <a:buFontTx/>
              <a:buChar char="•"/>
            </a:pPr>
            <a:r>
              <a:rPr lang="en-US" sz="3000" dirty="0" smtClean="0">
                <a:solidFill>
                  <a:schemeClr val="tx1"/>
                </a:solidFill>
                <a:latin typeface="+mn-lt"/>
              </a:rPr>
              <a:t>(Iterated) dominance</a:t>
            </a:r>
          </a:p>
          <a:p>
            <a:pPr marL="1296459" lvl="2" indent="-382059">
              <a:spcBef>
                <a:spcPct val="20000"/>
              </a:spcBef>
              <a:buFontTx/>
              <a:buChar char="•"/>
            </a:pPr>
            <a:r>
              <a:rPr lang="en-US" sz="3000" dirty="0" err="1" smtClean="0">
                <a:solidFill>
                  <a:schemeClr val="tx1"/>
                </a:solidFill>
                <a:latin typeface="+mn-lt"/>
              </a:rPr>
              <a:t>Minimax</a:t>
            </a:r>
            <a:r>
              <a:rPr lang="en-US" sz="3000" dirty="0" smtClean="0">
                <a:solidFill>
                  <a:schemeClr val="tx1"/>
                </a:solidFill>
                <a:latin typeface="+mn-lt"/>
              </a:rPr>
              <a:t> strategies</a:t>
            </a:r>
          </a:p>
          <a:p>
            <a:pPr marL="1296459" lvl="2" indent="-382059">
              <a:spcBef>
                <a:spcPct val="20000"/>
              </a:spcBef>
              <a:buFontTx/>
              <a:buChar char="•"/>
            </a:pPr>
            <a:r>
              <a:rPr lang="en-US" sz="3000" dirty="0" smtClean="0">
                <a:solidFill>
                  <a:schemeClr val="tx1"/>
                </a:solidFill>
                <a:latin typeface="+mn-lt"/>
              </a:rPr>
              <a:t>Nash and correlated equilibrium</a:t>
            </a:r>
          </a:p>
          <a:p>
            <a:pPr marL="382059" indent="-382059">
              <a:spcBef>
                <a:spcPct val="20000"/>
              </a:spcBef>
              <a:buFontTx/>
              <a:buChar char="•"/>
            </a:pPr>
            <a:r>
              <a:rPr lang="en-US" sz="3000" b="1" dirty="0" smtClean="0">
                <a:solidFill>
                  <a:schemeClr val="tx1"/>
                </a:solidFill>
                <a:latin typeface="+mn-lt"/>
              </a:rPr>
              <a:t>Recent developments</a:t>
            </a:r>
          </a:p>
          <a:p>
            <a:pPr marL="839259" lvl="1" indent="-382059">
              <a:spcBef>
                <a:spcPct val="20000"/>
              </a:spcBef>
              <a:buFontTx/>
              <a:buChar char="•"/>
            </a:pPr>
            <a:r>
              <a:rPr lang="en-US" sz="3000" dirty="0" smtClean="0">
                <a:solidFill>
                  <a:schemeClr val="tx1"/>
                </a:solidFill>
                <a:latin typeface="+mn-lt"/>
              </a:rPr>
              <a:t>Commitment: Stackelberg mixed strategies</a:t>
            </a:r>
          </a:p>
          <a:p>
            <a:pPr marL="839259" lvl="1" indent="-382059">
              <a:spcBef>
                <a:spcPct val="20000"/>
              </a:spcBef>
              <a:buFontTx/>
              <a:buChar char="•"/>
            </a:pPr>
            <a:r>
              <a:rPr lang="en-US" sz="3000" dirty="0" smtClean="0">
                <a:solidFill>
                  <a:schemeClr val="tx1"/>
                </a:solidFill>
                <a:latin typeface="+mn-lt"/>
              </a:rPr>
              <a:t>Security applications</a:t>
            </a:r>
          </a:p>
          <a:p>
            <a:pPr marL="382059" indent="-382059">
              <a:spcBef>
                <a:spcPct val="20000"/>
              </a:spcBef>
              <a:buFontTx/>
              <a:buChar char="•"/>
            </a:pPr>
            <a:r>
              <a:rPr lang="en-US" sz="3000" b="1" dirty="0" smtClean="0">
                <a:solidFill>
                  <a:schemeClr val="tx1"/>
                </a:solidFill>
                <a:latin typeface="+mn-lt"/>
              </a:rPr>
              <a:t>Learning in games </a:t>
            </a:r>
            <a:r>
              <a:rPr lang="en-US" sz="3000" dirty="0" smtClean="0">
                <a:solidFill>
                  <a:schemeClr val="tx1"/>
                </a:solidFill>
                <a:latin typeface="+mn-lt"/>
              </a:rPr>
              <a:t>(time permitting)</a:t>
            </a:r>
          </a:p>
          <a:p>
            <a:pPr marL="839259" lvl="1" indent="-382059">
              <a:spcBef>
                <a:spcPct val="20000"/>
              </a:spcBef>
              <a:buFontTx/>
              <a:buChar char="•"/>
            </a:pPr>
            <a:r>
              <a:rPr lang="en-US" sz="3000" dirty="0" smtClean="0">
                <a:solidFill>
                  <a:schemeClr val="tx1"/>
                </a:solidFill>
                <a:latin typeface="+mn-lt"/>
              </a:rPr>
              <a:t>Simple algorithms</a:t>
            </a:r>
          </a:p>
          <a:p>
            <a:pPr marL="839259" lvl="1" indent="-382059">
              <a:spcBef>
                <a:spcPct val="20000"/>
              </a:spcBef>
              <a:buFontTx/>
              <a:buChar char="•"/>
            </a:pPr>
            <a:r>
              <a:rPr lang="en-US" sz="3000" dirty="0" smtClean="0">
                <a:solidFill>
                  <a:schemeClr val="tx1"/>
                </a:solidFill>
                <a:latin typeface="+mn-lt"/>
              </a:rPr>
              <a:t>Evolutionary game theory</a:t>
            </a:r>
          </a:p>
          <a:p>
            <a:pPr marL="839259" lvl="1" indent="-382059">
              <a:spcBef>
                <a:spcPct val="20000"/>
              </a:spcBef>
              <a:buFontTx/>
              <a:buChar char="•"/>
            </a:pPr>
            <a:r>
              <a:rPr lang="en-US" sz="3000" dirty="0" smtClean="0">
                <a:solidFill>
                  <a:schemeClr val="tx1"/>
                </a:solidFill>
                <a:latin typeface="+mn-lt"/>
              </a:rPr>
              <a:t>Learning in Stackelberg games</a:t>
            </a:r>
          </a:p>
          <a:p>
            <a:pPr marL="839259" lvl="1" indent="-382059">
              <a:spcBef>
                <a:spcPct val="20000"/>
              </a:spcBef>
              <a:buFontTx/>
              <a:buChar char="•"/>
            </a:pPr>
            <a:endParaRPr lang="en-US" sz="3000" dirty="0" smtClean="0">
              <a:solidFill>
                <a:schemeClr val="tx1"/>
              </a:solidFill>
              <a:latin typeface="+mn-lt"/>
            </a:endParaRPr>
          </a:p>
          <a:p>
            <a:pPr marL="839259" lvl="1" indent="-382059">
              <a:spcBef>
                <a:spcPct val="20000"/>
              </a:spcBef>
              <a:buFontTx/>
              <a:buChar char="•"/>
            </a:pPr>
            <a:endParaRPr lang="en-US" sz="3000" dirty="0" smtClean="0">
              <a:solidFill>
                <a:schemeClr val="tx1"/>
              </a:solidFill>
              <a:latin typeface="+mn-lt"/>
            </a:endParaRPr>
          </a:p>
          <a:p>
            <a:pPr marL="382059" indent="-382059">
              <a:spcBef>
                <a:spcPct val="20000"/>
              </a:spcBef>
              <a:buFontTx/>
              <a:buChar char="•"/>
            </a:pPr>
            <a:endParaRPr lang="en-US" sz="3000" dirty="0">
              <a:solidFill>
                <a:schemeClr val="tx1"/>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10058400" cy="1282700"/>
          </a:xfrm>
        </p:spPr>
        <p:txBody>
          <a:bodyPr/>
          <a:lstStyle/>
          <a:p>
            <a:pPr eaLnBrk="1" hangingPunct="1"/>
            <a:r>
              <a:rPr lang="en-US" sz="4500" dirty="0" smtClean="0">
                <a:solidFill>
                  <a:schemeClr val="tx1"/>
                </a:solidFill>
              </a:rPr>
              <a:t>Counter-example to the compact LP</a:t>
            </a:r>
          </a:p>
        </p:txBody>
      </p:sp>
      <p:sp>
        <p:nvSpPr>
          <p:cNvPr id="19459" name="Content Placeholder 2"/>
          <p:cNvSpPr>
            <a:spLocks noGrp="1"/>
          </p:cNvSpPr>
          <p:nvPr>
            <p:ph idx="1"/>
          </p:nvPr>
        </p:nvSpPr>
        <p:spPr>
          <a:xfrm>
            <a:off x="502920" y="5002530"/>
            <a:ext cx="9052560" cy="1813560"/>
          </a:xfrm>
        </p:spPr>
        <p:txBody>
          <a:bodyPr/>
          <a:lstStyle/>
          <a:p>
            <a:pPr eaLnBrk="1" hangingPunct="1"/>
            <a:r>
              <a:rPr lang="en-US" dirty="0" smtClean="0"/>
              <a:t>LP suggests that we can cover every target with probability 1…</a:t>
            </a:r>
          </a:p>
          <a:p>
            <a:pPr eaLnBrk="1" hangingPunct="1"/>
            <a:r>
              <a:rPr lang="en-US" dirty="0" smtClean="0"/>
              <a:t>… but in fact we can cover at most 3 targets at a time</a:t>
            </a:r>
          </a:p>
        </p:txBody>
      </p:sp>
      <p:sp>
        <p:nvSpPr>
          <p:cNvPr id="12" name="Oval 11"/>
          <p:cNvSpPr/>
          <p:nvPr/>
        </p:nvSpPr>
        <p:spPr>
          <a:xfrm>
            <a:off x="1341120" y="3793490"/>
            <a:ext cx="335280" cy="345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dirty="0">
              <a:latin typeface="Symbol" pitchFamily="18" charset="2"/>
            </a:endParaRPr>
          </a:p>
        </p:txBody>
      </p:sp>
      <p:cxnSp>
        <p:nvCxnSpPr>
          <p:cNvPr id="14" name="Straight Connector 13"/>
          <p:cNvCxnSpPr>
            <a:stCxn id="12" idx="7"/>
            <a:endCxn id="27" idx="2"/>
          </p:cNvCxnSpPr>
          <p:nvPr/>
        </p:nvCxnSpPr>
        <p:spPr>
          <a:xfrm rot="5400000" flipH="1" flipV="1">
            <a:off x="1864046" y="2606786"/>
            <a:ext cx="1000549" cy="14740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5"/>
            <a:endCxn id="28" idx="2"/>
          </p:cNvCxnSpPr>
          <p:nvPr/>
        </p:nvCxnSpPr>
        <p:spPr>
          <a:xfrm rot="16200000" flipH="1">
            <a:off x="2209486" y="3506155"/>
            <a:ext cx="309669" cy="14740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945380" y="1289050"/>
            <a:ext cx="335280" cy="345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dirty="0"/>
          </a:p>
        </p:txBody>
      </p:sp>
      <p:cxnSp>
        <p:nvCxnSpPr>
          <p:cNvPr id="19" name="Straight Connector 18"/>
          <p:cNvCxnSpPr>
            <a:stCxn id="17" idx="3"/>
          </p:cNvCxnSpPr>
          <p:nvPr/>
        </p:nvCxnSpPr>
        <p:spPr>
          <a:xfrm rot="5400000">
            <a:off x="4030874" y="1534689"/>
            <a:ext cx="913977" cy="101282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5"/>
          </p:cNvCxnSpPr>
          <p:nvPr/>
        </p:nvCxnSpPr>
        <p:spPr>
          <a:xfrm rot="16200000" flipH="1">
            <a:off x="5323099" y="1492779"/>
            <a:ext cx="913977" cy="10966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9474" name="TextBox 21"/>
          <p:cNvSpPr txBox="1">
            <a:spLocks noChangeArrowheads="1"/>
          </p:cNvSpPr>
          <p:nvPr/>
        </p:nvSpPr>
        <p:spPr bwMode="auto">
          <a:xfrm>
            <a:off x="1173480" y="3275331"/>
            <a:ext cx="561084" cy="523220"/>
          </a:xfrm>
          <a:prstGeom prst="rect">
            <a:avLst/>
          </a:prstGeom>
          <a:noFill/>
          <a:ln w="9525">
            <a:noFill/>
            <a:miter lim="800000"/>
            <a:headEnd/>
            <a:tailEnd/>
          </a:ln>
        </p:spPr>
        <p:txBody>
          <a:bodyPr wrap="none" lIns="101882" tIns="50941" rIns="101882" bIns="50941">
            <a:spAutoFit/>
          </a:bodyPr>
          <a:lstStyle/>
          <a:p>
            <a:r>
              <a:rPr lang="en-US" sz="2700" dirty="0">
                <a:solidFill>
                  <a:srgbClr val="FF0000"/>
                </a:solidFill>
                <a:latin typeface="Symbol" pitchFamily="18" charset="2"/>
              </a:rPr>
              <a:t>w</a:t>
            </a:r>
            <a:r>
              <a:rPr lang="en-US" sz="2700" baseline="-25000" dirty="0">
                <a:solidFill>
                  <a:srgbClr val="FF0000"/>
                </a:solidFill>
              </a:rPr>
              <a:t>1</a:t>
            </a:r>
          </a:p>
        </p:txBody>
      </p:sp>
      <p:sp>
        <p:nvSpPr>
          <p:cNvPr id="19475" name="TextBox 22"/>
          <p:cNvSpPr txBox="1">
            <a:spLocks noChangeArrowheads="1"/>
          </p:cNvSpPr>
          <p:nvPr/>
        </p:nvSpPr>
        <p:spPr bwMode="auto">
          <a:xfrm>
            <a:off x="5181600" y="914400"/>
            <a:ext cx="561084" cy="523220"/>
          </a:xfrm>
          <a:prstGeom prst="rect">
            <a:avLst/>
          </a:prstGeom>
          <a:noFill/>
          <a:ln w="9525">
            <a:noFill/>
            <a:miter lim="800000"/>
            <a:headEnd/>
            <a:tailEnd/>
          </a:ln>
        </p:spPr>
        <p:txBody>
          <a:bodyPr wrap="none" lIns="101882" tIns="50941" rIns="101882" bIns="50941">
            <a:spAutoFit/>
          </a:bodyPr>
          <a:lstStyle/>
          <a:p>
            <a:r>
              <a:rPr lang="en-US" sz="2700" dirty="0">
                <a:solidFill>
                  <a:srgbClr val="00B050"/>
                </a:solidFill>
                <a:latin typeface="Symbol" pitchFamily="18" charset="2"/>
              </a:rPr>
              <a:t>w</a:t>
            </a:r>
            <a:r>
              <a:rPr lang="en-US" sz="2700" baseline="-25000" dirty="0">
                <a:solidFill>
                  <a:srgbClr val="00B050"/>
                </a:solidFill>
              </a:rPr>
              <a:t>2</a:t>
            </a:r>
          </a:p>
        </p:txBody>
      </p:sp>
      <p:sp>
        <p:nvSpPr>
          <p:cNvPr id="19476" name="TextBox 26"/>
          <p:cNvSpPr txBox="1">
            <a:spLocks noChangeArrowheads="1"/>
          </p:cNvSpPr>
          <p:nvPr/>
        </p:nvSpPr>
        <p:spPr bwMode="auto">
          <a:xfrm>
            <a:off x="2095500" y="4225291"/>
            <a:ext cx="465440" cy="518375"/>
          </a:xfrm>
          <a:prstGeom prst="rect">
            <a:avLst/>
          </a:prstGeom>
          <a:noFill/>
          <a:ln w="9525">
            <a:noFill/>
            <a:miter lim="800000"/>
            <a:headEnd/>
            <a:tailEnd/>
          </a:ln>
        </p:spPr>
        <p:txBody>
          <a:bodyPr wrap="none" lIns="101882" tIns="50941" rIns="101882" bIns="50941">
            <a:spAutoFit/>
          </a:bodyPr>
          <a:lstStyle/>
          <a:p>
            <a:r>
              <a:rPr lang="en-US" sz="2700" dirty="0">
                <a:solidFill>
                  <a:srgbClr val="FF0000"/>
                </a:solidFill>
              </a:rPr>
              <a:t>.5</a:t>
            </a:r>
          </a:p>
        </p:txBody>
      </p:sp>
      <p:sp>
        <p:nvSpPr>
          <p:cNvPr id="19477" name="TextBox 27"/>
          <p:cNvSpPr txBox="1">
            <a:spLocks noChangeArrowheads="1"/>
          </p:cNvSpPr>
          <p:nvPr/>
        </p:nvSpPr>
        <p:spPr bwMode="auto">
          <a:xfrm>
            <a:off x="2095500" y="2752110"/>
            <a:ext cx="465440" cy="518375"/>
          </a:xfrm>
          <a:prstGeom prst="rect">
            <a:avLst/>
          </a:prstGeom>
          <a:noFill/>
          <a:ln w="9525">
            <a:noFill/>
            <a:miter lim="800000"/>
            <a:headEnd/>
            <a:tailEnd/>
          </a:ln>
        </p:spPr>
        <p:txBody>
          <a:bodyPr wrap="none" lIns="101882" tIns="50941" rIns="101882" bIns="50941">
            <a:spAutoFit/>
          </a:bodyPr>
          <a:lstStyle/>
          <a:p>
            <a:r>
              <a:rPr lang="en-US" sz="2700" dirty="0">
                <a:solidFill>
                  <a:srgbClr val="FF0000"/>
                </a:solidFill>
              </a:rPr>
              <a:t>.5</a:t>
            </a:r>
          </a:p>
        </p:txBody>
      </p:sp>
      <p:sp>
        <p:nvSpPr>
          <p:cNvPr id="19478" name="TextBox 28"/>
          <p:cNvSpPr txBox="1">
            <a:spLocks noChangeArrowheads="1"/>
          </p:cNvSpPr>
          <p:nvPr/>
        </p:nvSpPr>
        <p:spPr bwMode="auto">
          <a:xfrm>
            <a:off x="4191000" y="1456710"/>
            <a:ext cx="465440" cy="518375"/>
          </a:xfrm>
          <a:prstGeom prst="rect">
            <a:avLst/>
          </a:prstGeom>
          <a:noFill/>
          <a:ln w="9525">
            <a:noFill/>
            <a:miter lim="800000"/>
            <a:headEnd/>
            <a:tailEnd/>
          </a:ln>
        </p:spPr>
        <p:txBody>
          <a:bodyPr wrap="none" lIns="101882" tIns="50941" rIns="101882" bIns="50941">
            <a:spAutoFit/>
          </a:bodyPr>
          <a:lstStyle/>
          <a:p>
            <a:r>
              <a:rPr lang="en-US" sz="2700" dirty="0">
                <a:solidFill>
                  <a:srgbClr val="00B050"/>
                </a:solidFill>
              </a:rPr>
              <a:t>.5</a:t>
            </a:r>
          </a:p>
        </p:txBody>
      </p:sp>
      <p:sp>
        <p:nvSpPr>
          <p:cNvPr id="19479" name="TextBox 29"/>
          <p:cNvSpPr txBox="1">
            <a:spLocks noChangeArrowheads="1"/>
          </p:cNvSpPr>
          <p:nvPr/>
        </p:nvSpPr>
        <p:spPr bwMode="auto">
          <a:xfrm>
            <a:off x="5532120" y="1461771"/>
            <a:ext cx="465440" cy="518375"/>
          </a:xfrm>
          <a:prstGeom prst="rect">
            <a:avLst/>
          </a:prstGeom>
          <a:noFill/>
          <a:ln w="9525">
            <a:noFill/>
            <a:miter lim="800000"/>
            <a:headEnd/>
            <a:tailEnd/>
          </a:ln>
        </p:spPr>
        <p:txBody>
          <a:bodyPr wrap="none" lIns="101882" tIns="50941" rIns="101882" bIns="50941">
            <a:spAutoFit/>
          </a:bodyPr>
          <a:lstStyle/>
          <a:p>
            <a:r>
              <a:rPr lang="en-US" sz="2700" dirty="0">
                <a:solidFill>
                  <a:srgbClr val="00B050"/>
                </a:solidFill>
              </a:rPr>
              <a:t>.5</a:t>
            </a:r>
          </a:p>
        </p:txBody>
      </p:sp>
      <p:sp>
        <p:nvSpPr>
          <p:cNvPr id="24" name="TextBox 23"/>
          <p:cNvSpPr txBox="1"/>
          <p:nvPr/>
        </p:nvSpPr>
        <p:spPr>
          <a:xfrm>
            <a:off x="9136380" y="6777835"/>
            <a:ext cx="1089660" cy="383695"/>
          </a:xfrm>
          <a:prstGeom prst="rect">
            <a:avLst/>
          </a:prstGeom>
          <a:noFill/>
        </p:spPr>
        <p:txBody>
          <a:bodyPr wrap="square" lIns="101882" tIns="50941" rIns="101882" bIns="50941" rtlCol="0">
            <a:spAutoFit/>
          </a:bodyPr>
          <a:lstStyle/>
          <a:p>
            <a:r>
              <a:rPr lang="en-US" sz="1800" dirty="0"/>
              <a:t>Slide 12</a:t>
            </a:r>
          </a:p>
        </p:txBody>
      </p:sp>
      <p:sp>
        <p:nvSpPr>
          <p:cNvPr id="25" name="Oval 24"/>
          <p:cNvSpPr/>
          <p:nvPr/>
        </p:nvSpPr>
        <p:spPr>
          <a:xfrm>
            <a:off x="3352800" y="2498090"/>
            <a:ext cx="1257300" cy="2331720"/>
          </a:xfrm>
          <a:prstGeom prst="ellipse">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6" name="Oval 25"/>
          <p:cNvSpPr/>
          <p:nvPr/>
        </p:nvSpPr>
        <p:spPr>
          <a:xfrm>
            <a:off x="5699760" y="2498090"/>
            <a:ext cx="1257300" cy="2331720"/>
          </a:xfrm>
          <a:prstGeom prst="ellipse">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7" name="Oval 26"/>
          <p:cNvSpPr/>
          <p:nvPr/>
        </p:nvSpPr>
        <p:spPr>
          <a:xfrm>
            <a:off x="3101340" y="2239010"/>
            <a:ext cx="4274820" cy="1209040"/>
          </a:xfrm>
          <a:prstGeom prst="ellipse">
            <a:avLst/>
          </a:prstGeom>
          <a:solidFill>
            <a:srgbClr val="C0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8" name="Oval 27"/>
          <p:cNvSpPr/>
          <p:nvPr/>
        </p:nvSpPr>
        <p:spPr>
          <a:xfrm>
            <a:off x="3101340" y="3793490"/>
            <a:ext cx="4274820" cy="1209040"/>
          </a:xfrm>
          <a:prstGeom prst="ellipse">
            <a:avLst/>
          </a:prstGeom>
          <a:solidFill>
            <a:srgbClr val="C0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7" name="Oval 6"/>
          <p:cNvSpPr/>
          <p:nvPr/>
        </p:nvSpPr>
        <p:spPr>
          <a:xfrm>
            <a:off x="6118860" y="2757170"/>
            <a:ext cx="335280" cy="345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dirty="0"/>
              <a:t>t</a:t>
            </a:r>
          </a:p>
        </p:txBody>
      </p:sp>
      <p:sp>
        <p:nvSpPr>
          <p:cNvPr id="4" name="Oval 3"/>
          <p:cNvSpPr/>
          <p:nvPr/>
        </p:nvSpPr>
        <p:spPr>
          <a:xfrm>
            <a:off x="3771900" y="2757170"/>
            <a:ext cx="335280" cy="345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dirty="0"/>
              <a:t>t</a:t>
            </a:r>
          </a:p>
        </p:txBody>
      </p:sp>
      <p:sp>
        <p:nvSpPr>
          <p:cNvPr id="5" name="Oval 4"/>
          <p:cNvSpPr/>
          <p:nvPr/>
        </p:nvSpPr>
        <p:spPr>
          <a:xfrm>
            <a:off x="3855720" y="4138930"/>
            <a:ext cx="335280" cy="345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dirty="0"/>
              <a:t>t</a:t>
            </a:r>
          </a:p>
        </p:txBody>
      </p:sp>
      <p:sp>
        <p:nvSpPr>
          <p:cNvPr id="6" name="Oval 5"/>
          <p:cNvSpPr/>
          <p:nvPr/>
        </p:nvSpPr>
        <p:spPr>
          <a:xfrm>
            <a:off x="6118860" y="4225290"/>
            <a:ext cx="335280" cy="345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dirty="0"/>
              <a:t>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76200"/>
            <a:ext cx="9037637" cy="1282700"/>
          </a:xfrm>
        </p:spPr>
        <p:txBody>
          <a:bodyPr/>
          <a:lstStyle/>
          <a:p>
            <a:r>
              <a:rPr lang="en-US" dirty="0" err="1" smtClean="0">
                <a:solidFill>
                  <a:schemeClr val="accent6"/>
                </a:solidFill>
              </a:rPr>
              <a:t>Birkhoff</a:t>
            </a:r>
            <a:r>
              <a:rPr lang="en-US" dirty="0" smtClean="0">
                <a:solidFill>
                  <a:schemeClr val="accent6"/>
                </a:solidFill>
              </a:rPr>
              <a:t>-von Neumann theorem</a:t>
            </a:r>
            <a:endParaRPr lang="en-US" dirty="0">
              <a:solidFill>
                <a:schemeClr val="accent6"/>
              </a:solidFill>
            </a:endParaRPr>
          </a:p>
        </p:txBody>
      </p:sp>
      <p:sp>
        <p:nvSpPr>
          <p:cNvPr id="3" name="Content Placeholder 2"/>
          <p:cNvSpPr>
            <a:spLocks noGrp="1"/>
          </p:cNvSpPr>
          <p:nvPr>
            <p:ph idx="1"/>
          </p:nvPr>
        </p:nvSpPr>
        <p:spPr>
          <a:xfrm>
            <a:off x="502920" y="1306576"/>
            <a:ext cx="9052560" cy="1813560"/>
          </a:xfrm>
        </p:spPr>
        <p:txBody>
          <a:bodyPr/>
          <a:lstStyle/>
          <a:p>
            <a:r>
              <a:rPr lang="en-US" sz="2700" dirty="0" smtClean="0"/>
              <a:t>Every </a:t>
            </a:r>
            <a:r>
              <a:rPr lang="en-US" sz="2700" i="1" dirty="0" smtClean="0"/>
              <a:t>doubly stochastic</a:t>
            </a:r>
            <a:r>
              <a:rPr lang="en-US" sz="2700" dirty="0" smtClean="0"/>
              <a:t> </a:t>
            </a:r>
            <a:r>
              <a:rPr lang="en-US" sz="2700" i="1" dirty="0" smtClean="0"/>
              <a:t>n x n</a:t>
            </a:r>
            <a:r>
              <a:rPr lang="en-US" sz="2700" dirty="0" smtClean="0"/>
              <a:t> matrix can be represented as a convex combination of </a:t>
            </a:r>
            <a:r>
              <a:rPr lang="en-US" sz="2700" i="1" dirty="0" smtClean="0"/>
              <a:t>n x n </a:t>
            </a:r>
            <a:r>
              <a:rPr lang="en-US" sz="2700" dirty="0" smtClean="0"/>
              <a:t>permutation matrices</a:t>
            </a:r>
            <a:endParaRPr lang="en-US" sz="2700" i="1" dirty="0" smtClean="0"/>
          </a:p>
          <a:p>
            <a:endParaRPr lang="en-US" sz="2700" i="1" dirty="0" smtClean="0"/>
          </a:p>
          <a:p>
            <a:endParaRPr lang="en-US" sz="2700" i="1" dirty="0" smtClean="0"/>
          </a:p>
          <a:p>
            <a:endParaRPr lang="en-US" sz="2700" i="1" dirty="0" smtClean="0"/>
          </a:p>
          <a:p>
            <a:pPr>
              <a:buNone/>
            </a:pPr>
            <a:endParaRPr lang="en-US" sz="2700" dirty="0" smtClean="0"/>
          </a:p>
          <a:p>
            <a:r>
              <a:rPr lang="en-US" sz="2700" dirty="0" smtClean="0"/>
              <a:t>Decomposition can be found in polynomial time O(n</a:t>
            </a:r>
            <a:r>
              <a:rPr lang="en-US" sz="2700" baseline="30000" dirty="0" smtClean="0"/>
              <a:t>4.5</a:t>
            </a:r>
            <a:r>
              <a:rPr lang="en-US" sz="2700" dirty="0" smtClean="0"/>
              <a:t>), and the size is O(n</a:t>
            </a:r>
            <a:r>
              <a:rPr lang="en-US" sz="2700" baseline="30000" dirty="0" smtClean="0"/>
              <a:t>2</a:t>
            </a:r>
            <a:r>
              <a:rPr lang="en-US" sz="2700" dirty="0" smtClean="0"/>
              <a:t>) </a:t>
            </a:r>
            <a:r>
              <a:rPr lang="en-US" sz="2700" dirty="0" smtClean="0">
                <a:solidFill>
                  <a:schemeClr val="accent6"/>
                </a:solidFill>
              </a:rPr>
              <a:t>[</a:t>
            </a:r>
            <a:r>
              <a:rPr lang="en-US" sz="2700" dirty="0" err="1" smtClean="0">
                <a:solidFill>
                  <a:schemeClr val="accent6"/>
                </a:solidFill>
              </a:rPr>
              <a:t>Dulmage</a:t>
            </a:r>
            <a:r>
              <a:rPr lang="en-US" sz="2700" dirty="0" smtClean="0">
                <a:solidFill>
                  <a:schemeClr val="accent6"/>
                </a:solidFill>
              </a:rPr>
              <a:t> and </a:t>
            </a:r>
            <a:r>
              <a:rPr lang="en-US" sz="2700" dirty="0" err="1" smtClean="0">
                <a:solidFill>
                  <a:schemeClr val="accent6"/>
                </a:solidFill>
              </a:rPr>
              <a:t>Halperin</a:t>
            </a:r>
            <a:r>
              <a:rPr lang="en-US" sz="2700" dirty="0" smtClean="0">
                <a:solidFill>
                  <a:schemeClr val="accent6"/>
                </a:solidFill>
              </a:rPr>
              <a:t>, 1955]</a:t>
            </a:r>
          </a:p>
          <a:p>
            <a:r>
              <a:rPr lang="en-US" sz="2700" dirty="0" smtClean="0"/>
              <a:t>Can be extended to </a:t>
            </a:r>
            <a:r>
              <a:rPr lang="en-US" sz="2700" i="1" dirty="0" smtClean="0"/>
              <a:t>rectangular</a:t>
            </a:r>
            <a:r>
              <a:rPr lang="en-US" sz="2700" dirty="0" smtClean="0"/>
              <a:t> doubly </a:t>
            </a:r>
            <a:r>
              <a:rPr lang="en-US" sz="2700" i="1" dirty="0" err="1" smtClean="0"/>
              <a:t>substochastic</a:t>
            </a:r>
            <a:r>
              <a:rPr lang="en-US" sz="2700" dirty="0" smtClean="0"/>
              <a:t> matrices</a:t>
            </a:r>
            <a:endParaRPr lang="en-US" sz="2700" dirty="0"/>
          </a:p>
        </p:txBody>
      </p:sp>
      <p:graphicFrame>
        <p:nvGraphicFramePr>
          <p:cNvPr id="20" name="Table 19"/>
          <p:cNvGraphicFramePr>
            <a:graphicFrameLocks noGrp="1"/>
          </p:cNvGraphicFramePr>
          <p:nvPr/>
        </p:nvGraphicFramePr>
        <p:xfrm>
          <a:off x="4648200" y="2501392"/>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.4</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.5</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.3</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.5</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.2</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.6</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.3</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1" name="Table 20"/>
          <p:cNvGraphicFramePr>
            <a:graphicFrameLocks noGrp="1"/>
          </p:cNvGraphicFramePr>
          <p:nvPr/>
        </p:nvGraphicFramePr>
        <p:xfrm>
          <a:off x="1501140" y="4090416"/>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2" name="TextBox 21"/>
          <p:cNvSpPr txBox="1"/>
          <p:nvPr/>
        </p:nvSpPr>
        <p:spPr>
          <a:xfrm>
            <a:off x="838200" y="4435856"/>
            <a:ext cx="815340" cy="472209"/>
          </a:xfrm>
          <a:prstGeom prst="rect">
            <a:avLst/>
          </a:prstGeom>
          <a:noFill/>
        </p:spPr>
        <p:txBody>
          <a:bodyPr wrap="square" lIns="101882" tIns="50941" rIns="101882" bIns="50941" rtlCol="0">
            <a:spAutoFit/>
          </a:bodyPr>
          <a:lstStyle/>
          <a:p>
            <a:r>
              <a:rPr lang="en-US" dirty="0" smtClean="0">
                <a:solidFill>
                  <a:schemeClr val="tx1"/>
                </a:solidFill>
              </a:rPr>
              <a:t>= .1</a:t>
            </a:r>
            <a:endParaRPr lang="en-US" dirty="0">
              <a:solidFill>
                <a:schemeClr val="tx1"/>
              </a:solidFill>
            </a:endParaRPr>
          </a:p>
        </p:txBody>
      </p:sp>
      <p:graphicFrame>
        <p:nvGraphicFramePr>
          <p:cNvPr id="23" name="Table 22"/>
          <p:cNvGraphicFramePr>
            <a:graphicFrameLocks noGrp="1"/>
          </p:cNvGraphicFramePr>
          <p:nvPr/>
        </p:nvGraphicFramePr>
        <p:xfrm>
          <a:off x="3680460" y="4090416"/>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4" name="TextBox 23"/>
          <p:cNvSpPr txBox="1"/>
          <p:nvPr/>
        </p:nvSpPr>
        <p:spPr>
          <a:xfrm>
            <a:off x="3093720" y="4435856"/>
            <a:ext cx="716280" cy="472209"/>
          </a:xfrm>
          <a:prstGeom prst="rect">
            <a:avLst/>
          </a:prstGeom>
          <a:noFill/>
        </p:spPr>
        <p:txBody>
          <a:bodyPr wrap="square" lIns="101882" tIns="50941" rIns="101882" bIns="50941" rtlCol="0">
            <a:spAutoFit/>
          </a:bodyPr>
          <a:lstStyle/>
          <a:p>
            <a:r>
              <a:rPr lang="en-US" dirty="0" smtClean="0">
                <a:solidFill>
                  <a:schemeClr val="tx1"/>
                </a:solidFill>
              </a:rPr>
              <a:t>+.1</a:t>
            </a:r>
            <a:endParaRPr lang="en-US" dirty="0">
              <a:solidFill>
                <a:schemeClr val="tx1"/>
              </a:solidFill>
            </a:endParaRPr>
          </a:p>
        </p:txBody>
      </p:sp>
      <p:graphicFrame>
        <p:nvGraphicFramePr>
          <p:cNvPr id="25" name="Table 24"/>
          <p:cNvGraphicFramePr>
            <a:graphicFrameLocks noGrp="1"/>
          </p:cNvGraphicFramePr>
          <p:nvPr/>
        </p:nvGraphicFramePr>
        <p:xfrm>
          <a:off x="5859780" y="4090416"/>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5273040" y="4435856"/>
            <a:ext cx="899160" cy="472209"/>
          </a:xfrm>
          <a:prstGeom prst="rect">
            <a:avLst/>
          </a:prstGeom>
          <a:noFill/>
        </p:spPr>
        <p:txBody>
          <a:bodyPr wrap="square" lIns="101882" tIns="50941" rIns="101882" bIns="50941" rtlCol="0">
            <a:spAutoFit/>
          </a:bodyPr>
          <a:lstStyle/>
          <a:p>
            <a:r>
              <a:rPr lang="en-US" dirty="0" smtClean="0">
                <a:solidFill>
                  <a:schemeClr val="tx1"/>
                </a:solidFill>
              </a:rPr>
              <a:t>+.5</a:t>
            </a:r>
            <a:endParaRPr lang="en-US" dirty="0">
              <a:solidFill>
                <a:schemeClr val="tx1"/>
              </a:solidFill>
            </a:endParaRPr>
          </a:p>
        </p:txBody>
      </p:sp>
      <p:graphicFrame>
        <p:nvGraphicFramePr>
          <p:cNvPr id="27" name="Table 26"/>
          <p:cNvGraphicFramePr>
            <a:graphicFrameLocks noGrp="1"/>
          </p:cNvGraphicFramePr>
          <p:nvPr/>
        </p:nvGraphicFramePr>
        <p:xfrm>
          <a:off x="8122920" y="4090416"/>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8" name="TextBox 27"/>
          <p:cNvSpPr txBox="1"/>
          <p:nvPr/>
        </p:nvSpPr>
        <p:spPr>
          <a:xfrm>
            <a:off x="7536180" y="4435856"/>
            <a:ext cx="769620" cy="472209"/>
          </a:xfrm>
          <a:prstGeom prst="rect">
            <a:avLst/>
          </a:prstGeom>
          <a:noFill/>
        </p:spPr>
        <p:txBody>
          <a:bodyPr wrap="square" lIns="101882" tIns="50941" rIns="101882" bIns="50941" rtlCol="0">
            <a:spAutoFit/>
          </a:bodyPr>
          <a:lstStyle/>
          <a:p>
            <a:r>
              <a:rPr lang="en-US" dirty="0" smtClean="0">
                <a:solidFill>
                  <a:schemeClr val="tx1"/>
                </a:solidFill>
              </a:rPr>
              <a:t>+.3</a:t>
            </a:r>
            <a:endParaRPr lang="en-US" dirty="0">
              <a:solidFill>
                <a:schemeClr val="tx1"/>
              </a:solidFill>
            </a:endParaRPr>
          </a:p>
        </p:txBody>
      </p:sp>
      <p:sp>
        <p:nvSpPr>
          <p:cNvPr id="13" name="TextBox 12"/>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a:t>Slide 14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Schedules of size 1 using </a:t>
            </a:r>
            <a:r>
              <a:rPr lang="en-US" dirty="0" err="1" smtClean="0">
                <a:solidFill>
                  <a:schemeClr val="tx1"/>
                </a:solidFill>
              </a:rPr>
              <a:t>BvN</a:t>
            </a:r>
            <a:endParaRPr lang="en-US" dirty="0">
              <a:solidFill>
                <a:schemeClr val="tx1"/>
              </a:solidFill>
            </a:endParaRPr>
          </a:p>
        </p:txBody>
      </p:sp>
      <p:sp>
        <p:nvSpPr>
          <p:cNvPr id="4" name="Oval 3"/>
          <p:cNvSpPr/>
          <p:nvPr/>
        </p:nvSpPr>
        <p:spPr>
          <a:xfrm>
            <a:off x="1508760" y="2202180"/>
            <a:ext cx="251460" cy="25908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5" name="Oval 4"/>
          <p:cNvSpPr/>
          <p:nvPr/>
        </p:nvSpPr>
        <p:spPr>
          <a:xfrm>
            <a:off x="1508760" y="3108960"/>
            <a:ext cx="251460" cy="25908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6" name="Oval 5"/>
          <p:cNvSpPr/>
          <p:nvPr/>
        </p:nvSpPr>
        <p:spPr>
          <a:xfrm>
            <a:off x="3688080" y="2115820"/>
            <a:ext cx="251460" cy="259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7" name="Oval 6"/>
          <p:cNvSpPr/>
          <p:nvPr/>
        </p:nvSpPr>
        <p:spPr>
          <a:xfrm>
            <a:off x="3688080" y="2936240"/>
            <a:ext cx="251460" cy="259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8" name="Oval 7"/>
          <p:cNvSpPr/>
          <p:nvPr/>
        </p:nvSpPr>
        <p:spPr>
          <a:xfrm>
            <a:off x="3688080" y="3713480"/>
            <a:ext cx="251460" cy="259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cxnSp>
        <p:nvCxnSpPr>
          <p:cNvPr id="9" name="Straight Connector 8"/>
          <p:cNvCxnSpPr>
            <a:stCxn id="4" idx="6"/>
            <a:endCxn id="6" idx="2"/>
          </p:cNvCxnSpPr>
          <p:nvPr/>
        </p:nvCxnSpPr>
        <p:spPr>
          <a:xfrm flipV="1">
            <a:off x="1760220" y="2245360"/>
            <a:ext cx="1927860" cy="86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5"/>
            <a:endCxn id="7" idx="1"/>
          </p:cNvCxnSpPr>
          <p:nvPr/>
        </p:nvCxnSpPr>
        <p:spPr>
          <a:xfrm rot="16200000" flipH="1">
            <a:off x="2448719" y="1697994"/>
            <a:ext cx="550863" cy="2001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8" idx="2"/>
          </p:cNvCxnSpPr>
          <p:nvPr/>
        </p:nvCxnSpPr>
        <p:spPr>
          <a:xfrm rot="16200000" flipH="1">
            <a:off x="2449276" y="2604216"/>
            <a:ext cx="512922" cy="1964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6"/>
            <a:endCxn id="7" idx="3"/>
          </p:cNvCxnSpPr>
          <p:nvPr/>
        </p:nvCxnSpPr>
        <p:spPr>
          <a:xfrm flipV="1">
            <a:off x="1760220" y="3157378"/>
            <a:ext cx="1964686" cy="81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5"/>
            <a:endCxn id="8" idx="2"/>
          </p:cNvCxnSpPr>
          <p:nvPr/>
        </p:nvCxnSpPr>
        <p:spPr>
          <a:xfrm rot="16200000" flipH="1">
            <a:off x="1995886" y="2150826"/>
            <a:ext cx="1419702" cy="1964686"/>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717710" y="1899921"/>
            <a:ext cx="707231" cy="523220"/>
          </a:xfrm>
          <a:prstGeom prst="rect">
            <a:avLst/>
          </a:prstGeom>
          <a:noFill/>
          <a:ln w="9525">
            <a:noFill/>
            <a:miter lim="800000"/>
            <a:headEnd/>
            <a:tailEnd/>
          </a:ln>
        </p:spPr>
        <p:txBody>
          <a:bodyPr wrap="square" lIns="101882" tIns="50941" rIns="101882" bIns="50941">
            <a:spAutoFit/>
          </a:bodyPr>
          <a:lstStyle/>
          <a:p>
            <a:r>
              <a:rPr lang="en-US" sz="2700" dirty="0">
                <a:solidFill>
                  <a:schemeClr val="tx1"/>
                </a:solidFill>
                <a:latin typeface="Symbol" pitchFamily="18" charset="2"/>
              </a:rPr>
              <a:t>w </a:t>
            </a:r>
            <a:r>
              <a:rPr lang="en-US" sz="2700" baseline="-25000" dirty="0">
                <a:solidFill>
                  <a:schemeClr val="tx1"/>
                </a:solidFill>
              </a:rPr>
              <a:t>1</a:t>
            </a:r>
          </a:p>
        </p:txBody>
      </p:sp>
      <p:sp>
        <p:nvSpPr>
          <p:cNvPr id="15" name="TextBox 14"/>
          <p:cNvSpPr txBox="1">
            <a:spLocks noChangeArrowheads="1"/>
          </p:cNvSpPr>
          <p:nvPr/>
        </p:nvSpPr>
        <p:spPr bwMode="auto">
          <a:xfrm>
            <a:off x="754380" y="3022601"/>
            <a:ext cx="707231" cy="523220"/>
          </a:xfrm>
          <a:prstGeom prst="rect">
            <a:avLst/>
          </a:prstGeom>
          <a:noFill/>
          <a:ln w="9525">
            <a:noFill/>
            <a:miter lim="800000"/>
            <a:headEnd/>
            <a:tailEnd/>
          </a:ln>
        </p:spPr>
        <p:txBody>
          <a:bodyPr wrap="square" lIns="101882" tIns="50941" rIns="101882" bIns="50941">
            <a:spAutoFit/>
          </a:bodyPr>
          <a:lstStyle/>
          <a:p>
            <a:r>
              <a:rPr lang="en-US" sz="2700" dirty="0">
                <a:solidFill>
                  <a:schemeClr val="tx1"/>
                </a:solidFill>
                <a:latin typeface="Symbol" pitchFamily="18" charset="2"/>
              </a:rPr>
              <a:t>w </a:t>
            </a:r>
            <a:r>
              <a:rPr lang="en-US" sz="2700" baseline="-25000" dirty="0">
                <a:solidFill>
                  <a:schemeClr val="tx1"/>
                </a:solidFill>
              </a:rPr>
              <a:t>2</a:t>
            </a:r>
          </a:p>
        </p:txBody>
      </p:sp>
      <p:sp>
        <p:nvSpPr>
          <p:cNvPr id="16" name="TextBox 15"/>
          <p:cNvSpPr txBox="1">
            <a:spLocks noChangeArrowheads="1"/>
          </p:cNvSpPr>
          <p:nvPr/>
        </p:nvSpPr>
        <p:spPr bwMode="auto">
          <a:xfrm>
            <a:off x="4107180" y="1899921"/>
            <a:ext cx="502920" cy="523558"/>
          </a:xfrm>
          <a:prstGeom prst="rect">
            <a:avLst/>
          </a:prstGeom>
          <a:noFill/>
          <a:ln w="9525">
            <a:noFill/>
            <a:miter lim="800000"/>
            <a:headEnd/>
            <a:tailEnd/>
          </a:ln>
        </p:spPr>
        <p:txBody>
          <a:bodyPr lIns="101882" tIns="50941" rIns="101882" bIns="50941">
            <a:spAutoFit/>
          </a:bodyPr>
          <a:lstStyle/>
          <a:p>
            <a:r>
              <a:rPr lang="en-US" sz="2700" dirty="0">
                <a:solidFill>
                  <a:schemeClr val="tx1"/>
                </a:solidFill>
              </a:rPr>
              <a:t>t</a:t>
            </a:r>
            <a:r>
              <a:rPr lang="en-US" sz="2700" baseline="-25000" dirty="0">
                <a:solidFill>
                  <a:schemeClr val="tx1"/>
                </a:solidFill>
              </a:rPr>
              <a:t>1</a:t>
            </a:r>
          </a:p>
        </p:txBody>
      </p:sp>
      <p:sp>
        <p:nvSpPr>
          <p:cNvPr id="17" name="TextBox 16"/>
          <p:cNvSpPr txBox="1">
            <a:spLocks noChangeArrowheads="1"/>
          </p:cNvSpPr>
          <p:nvPr/>
        </p:nvSpPr>
        <p:spPr bwMode="auto">
          <a:xfrm>
            <a:off x="4107180" y="2763521"/>
            <a:ext cx="502920" cy="523558"/>
          </a:xfrm>
          <a:prstGeom prst="rect">
            <a:avLst/>
          </a:prstGeom>
          <a:noFill/>
          <a:ln w="9525">
            <a:noFill/>
            <a:miter lim="800000"/>
            <a:headEnd/>
            <a:tailEnd/>
          </a:ln>
        </p:spPr>
        <p:txBody>
          <a:bodyPr lIns="101882" tIns="50941" rIns="101882" bIns="50941">
            <a:spAutoFit/>
          </a:bodyPr>
          <a:lstStyle/>
          <a:p>
            <a:r>
              <a:rPr lang="en-US" sz="2700" dirty="0">
                <a:solidFill>
                  <a:schemeClr val="tx1"/>
                </a:solidFill>
              </a:rPr>
              <a:t>t</a:t>
            </a:r>
            <a:r>
              <a:rPr lang="en-US" sz="2700" baseline="-25000" dirty="0">
                <a:solidFill>
                  <a:schemeClr val="tx1"/>
                </a:solidFill>
              </a:rPr>
              <a:t>2</a:t>
            </a:r>
          </a:p>
        </p:txBody>
      </p:sp>
      <p:sp>
        <p:nvSpPr>
          <p:cNvPr id="18" name="TextBox 17"/>
          <p:cNvSpPr txBox="1">
            <a:spLocks noChangeArrowheads="1"/>
          </p:cNvSpPr>
          <p:nvPr/>
        </p:nvSpPr>
        <p:spPr bwMode="auto">
          <a:xfrm>
            <a:off x="4107180" y="3713481"/>
            <a:ext cx="502920" cy="523558"/>
          </a:xfrm>
          <a:prstGeom prst="rect">
            <a:avLst/>
          </a:prstGeom>
          <a:noFill/>
          <a:ln w="9525">
            <a:noFill/>
            <a:miter lim="800000"/>
            <a:headEnd/>
            <a:tailEnd/>
          </a:ln>
        </p:spPr>
        <p:txBody>
          <a:bodyPr lIns="101882" tIns="50941" rIns="101882" bIns="50941">
            <a:spAutoFit/>
          </a:bodyPr>
          <a:lstStyle/>
          <a:p>
            <a:r>
              <a:rPr lang="en-US" sz="2700" dirty="0">
                <a:solidFill>
                  <a:schemeClr val="tx1"/>
                </a:solidFill>
              </a:rPr>
              <a:t>t</a:t>
            </a:r>
            <a:r>
              <a:rPr lang="en-US" sz="2700" baseline="-25000" dirty="0">
                <a:solidFill>
                  <a:schemeClr val="tx1"/>
                </a:solidFill>
              </a:rPr>
              <a:t>3</a:t>
            </a:r>
          </a:p>
        </p:txBody>
      </p:sp>
      <p:sp>
        <p:nvSpPr>
          <p:cNvPr id="19" name="TextBox 31"/>
          <p:cNvSpPr txBox="1">
            <a:spLocks noChangeArrowheads="1"/>
          </p:cNvSpPr>
          <p:nvPr/>
        </p:nvSpPr>
        <p:spPr bwMode="auto">
          <a:xfrm>
            <a:off x="2598420" y="1813560"/>
            <a:ext cx="586740" cy="472209"/>
          </a:xfrm>
          <a:prstGeom prst="rect">
            <a:avLst/>
          </a:prstGeom>
          <a:noFill/>
          <a:ln w="9525">
            <a:noFill/>
            <a:miter lim="800000"/>
            <a:headEnd/>
            <a:tailEnd/>
          </a:ln>
        </p:spPr>
        <p:txBody>
          <a:bodyPr lIns="101882" tIns="50941" rIns="101882" bIns="50941">
            <a:spAutoFit/>
          </a:bodyPr>
          <a:lstStyle/>
          <a:p>
            <a:r>
              <a:rPr lang="en-US" dirty="0" smtClean="0">
                <a:solidFill>
                  <a:schemeClr val="tx1"/>
                </a:solidFill>
              </a:rPr>
              <a:t>.7</a:t>
            </a:r>
            <a:endParaRPr lang="en-US" dirty="0">
              <a:solidFill>
                <a:schemeClr val="tx1"/>
              </a:solidFill>
            </a:endParaRPr>
          </a:p>
        </p:txBody>
      </p:sp>
      <p:sp>
        <p:nvSpPr>
          <p:cNvPr id="20" name="TextBox 32"/>
          <p:cNvSpPr txBox="1">
            <a:spLocks noChangeArrowheads="1"/>
          </p:cNvSpPr>
          <p:nvPr/>
        </p:nvSpPr>
        <p:spPr bwMode="auto">
          <a:xfrm>
            <a:off x="1592580" y="2504440"/>
            <a:ext cx="586740" cy="472209"/>
          </a:xfrm>
          <a:prstGeom prst="rect">
            <a:avLst/>
          </a:prstGeom>
          <a:noFill/>
          <a:ln w="9525">
            <a:noFill/>
            <a:miter lim="800000"/>
            <a:headEnd/>
            <a:tailEnd/>
          </a:ln>
        </p:spPr>
        <p:txBody>
          <a:bodyPr lIns="101882" tIns="50941" rIns="101882" bIns="50941">
            <a:spAutoFit/>
          </a:bodyPr>
          <a:lstStyle/>
          <a:p>
            <a:r>
              <a:rPr lang="en-US" dirty="0">
                <a:solidFill>
                  <a:schemeClr val="tx1"/>
                </a:solidFill>
              </a:rPr>
              <a:t>.1</a:t>
            </a:r>
          </a:p>
        </p:txBody>
      </p:sp>
      <p:sp>
        <p:nvSpPr>
          <p:cNvPr id="21" name="TextBox 33"/>
          <p:cNvSpPr txBox="1">
            <a:spLocks noChangeArrowheads="1"/>
          </p:cNvSpPr>
          <p:nvPr/>
        </p:nvSpPr>
        <p:spPr bwMode="auto">
          <a:xfrm>
            <a:off x="1844040" y="3454400"/>
            <a:ext cx="586740" cy="472209"/>
          </a:xfrm>
          <a:prstGeom prst="rect">
            <a:avLst/>
          </a:prstGeom>
          <a:noFill/>
          <a:ln w="9525">
            <a:noFill/>
            <a:miter lim="800000"/>
            <a:headEnd/>
            <a:tailEnd/>
          </a:ln>
        </p:spPr>
        <p:txBody>
          <a:bodyPr lIns="101882" tIns="50941" rIns="101882" bIns="50941">
            <a:spAutoFit/>
          </a:bodyPr>
          <a:lstStyle/>
          <a:p>
            <a:r>
              <a:rPr lang="en-US" dirty="0" smtClean="0">
                <a:solidFill>
                  <a:schemeClr val="tx1"/>
                </a:solidFill>
              </a:rPr>
              <a:t>.7</a:t>
            </a:r>
            <a:endParaRPr lang="en-US" dirty="0">
              <a:solidFill>
                <a:schemeClr val="tx1"/>
              </a:solidFill>
            </a:endParaRPr>
          </a:p>
        </p:txBody>
      </p:sp>
      <p:sp>
        <p:nvSpPr>
          <p:cNvPr id="22" name="TextBox 34"/>
          <p:cNvSpPr txBox="1">
            <a:spLocks noChangeArrowheads="1"/>
          </p:cNvSpPr>
          <p:nvPr/>
        </p:nvSpPr>
        <p:spPr bwMode="auto">
          <a:xfrm>
            <a:off x="1814457" y="2844801"/>
            <a:ext cx="586740" cy="472209"/>
          </a:xfrm>
          <a:prstGeom prst="rect">
            <a:avLst/>
          </a:prstGeom>
          <a:noFill/>
          <a:ln w="9525">
            <a:noFill/>
            <a:miter lim="800000"/>
            <a:headEnd/>
            <a:tailEnd/>
          </a:ln>
        </p:spPr>
        <p:txBody>
          <a:bodyPr lIns="101882" tIns="50941" rIns="101882" bIns="50941">
            <a:spAutoFit/>
          </a:bodyPr>
          <a:lstStyle/>
          <a:p>
            <a:r>
              <a:rPr lang="en-US" dirty="0" smtClean="0">
                <a:solidFill>
                  <a:schemeClr val="tx1"/>
                </a:solidFill>
              </a:rPr>
              <a:t>.3</a:t>
            </a:r>
            <a:endParaRPr lang="en-US" dirty="0">
              <a:solidFill>
                <a:schemeClr val="tx1"/>
              </a:solidFill>
            </a:endParaRPr>
          </a:p>
        </p:txBody>
      </p:sp>
      <p:sp>
        <p:nvSpPr>
          <p:cNvPr id="23" name="TextBox 35"/>
          <p:cNvSpPr txBox="1">
            <a:spLocks noChangeArrowheads="1"/>
          </p:cNvSpPr>
          <p:nvPr/>
        </p:nvSpPr>
        <p:spPr bwMode="auto">
          <a:xfrm>
            <a:off x="3017520" y="2418080"/>
            <a:ext cx="586740" cy="472209"/>
          </a:xfrm>
          <a:prstGeom prst="rect">
            <a:avLst/>
          </a:prstGeom>
          <a:noFill/>
          <a:ln w="9525">
            <a:noFill/>
            <a:miter lim="800000"/>
            <a:headEnd/>
            <a:tailEnd/>
          </a:ln>
        </p:spPr>
        <p:txBody>
          <a:bodyPr lIns="101882" tIns="50941" rIns="101882" bIns="50941">
            <a:spAutoFit/>
          </a:bodyPr>
          <a:lstStyle/>
          <a:p>
            <a:r>
              <a:rPr lang="en-US" dirty="0" smtClean="0">
                <a:solidFill>
                  <a:schemeClr val="tx1"/>
                </a:solidFill>
              </a:rPr>
              <a:t>.2</a:t>
            </a:r>
            <a:endParaRPr lang="en-US" dirty="0">
              <a:solidFill>
                <a:schemeClr val="tx1"/>
              </a:solidFill>
            </a:endParaRPr>
          </a:p>
        </p:txBody>
      </p:sp>
      <p:graphicFrame>
        <p:nvGraphicFramePr>
          <p:cNvPr id="40" name="Table 39"/>
          <p:cNvGraphicFramePr>
            <a:graphicFrameLocks noGrp="1"/>
          </p:cNvGraphicFramePr>
          <p:nvPr/>
        </p:nvGraphicFramePr>
        <p:xfrm>
          <a:off x="5113020" y="2418080"/>
          <a:ext cx="4442460" cy="1295400"/>
        </p:xfrm>
        <a:graphic>
          <a:graphicData uri="http://schemas.openxmlformats.org/drawingml/2006/table">
            <a:tbl>
              <a:tblPr firstRow="1" firstCol="1" bandRow="1">
                <a:tableStyleId>{5C22544A-7EE6-4342-B048-85BDC9FD1C3A}</a:tableStyleId>
              </a:tblPr>
              <a:tblGrid>
                <a:gridCol w="1110615"/>
                <a:gridCol w="1110615"/>
                <a:gridCol w="1110615"/>
                <a:gridCol w="1110615"/>
              </a:tblGrid>
              <a:tr h="431800">
                <a:tc>
                  <a:txBody>
                    <a:bodyPr/>
                    <a:lstStyle/>
                    <a:p>
                      <a:pPr algn="ctr"/>
                      <a:endParaRPr lang="en-US" sz="2000" dirty="0"/>
                    </a:p>
                  </a:txBody>
                  <a:tcPr marL="100584" marR="100584" marT="51816" marB="51816"/>
                </a:tc>
                <a:tc>
                  <a:txBody>
                    <a:bodyPr/>
                    <a:lstStyle/>
                    <a:p>
                      <a:pPr algn="ctr"/>
                      <a:r>
                        <a:rPr lang="en-US" sz="2000" dirty="0" smtClean="0"/>
                        <a:t>t</a:t>
                      </a:r>
                      <a:r>
                        <a:rPr lang="en-US" sz="2000" baseline="-25000" dirty="0" smtClean="0"/>
                        <a:t>1</a:t>
                      </a:r>
                      <a:endParaRPr lang="en-US" sz="2000" baseline="-25000" dirty="0"/>
                    </a:p>
                  </a:txBody>
                  <a:tcPr marL="100584" marR="100584" marT="51816" marB="51816"/>
                </a:tc>
                <a:tc>
                  <a:txBody>
                    <a:bodyPr/>
                    <a:lstStyle/>
                    <a:p>
                      <a:pPr algn="ctr"/>
                      <a:r>
                        <a:rPr lang="en-US" sz="2000" dirty="0" smtClean="0"/>
                        <a:t>t</a:t>
                      </a:r>
                      <a:r>
                        <a:rPr lang="en-US" sz="2000" baseline="-25000" dirty="0" smtClean="0"/>
                        <a:t>2</a:t>
                      </a:r>
                      <a:endParaRPr lang="en-US" sz="2000" baseline="-25000" dirty="0"/>
                    </a:p>
                  </a:txBody>
                  <a:tcPr marL="100584" marR="100584" marT="51816" marB="51816"/>
                </a:tc>
                <a:tc>
                  <a:txBody>
                    <a:bodyPr/>
                    <a:lstStyle/>
                    <a:p>
                      <a:pPr algn="ctr"/>
                      <a:r>
                        <a:rPr lang="en-US" sz="2000" dirty="0" smtClean="0"/>
                        <a:t>t</a:t>
                      </a:r>
                      <a:r>
                        <a:rPr lang="en-US" sz="2000" baseline="-25000" dirty="0" smtClean="0"/>
                        <a:t>3</a:t>
                      </a:r>
                      <a:endParaRPr lang="en-US" sz="2000" baseline="-25000" dirty="0"/>
                    </a:p>
                  </a:txBody>
                  <a:tcPr marL="100584" marR="100584" marT="51816" marB="51816"/>
                </a:tc>
              </a:tr>
              <a:tr h="431800">
                <a:tc>
                  <a:txBody>
                    <a:bodyPr/>
                    <a:lstStyle/>
                    <a:p>
                      <a:pPr algn="ctr"/>
                      <a:r>
                        <a:rPr lang="en-US" sz="2000" dirty="0" smtClean="0">
                          <a:latin typeface="Symbol" pitchFamily="18" charset="2"/>
                        </a:rPr>
                        <a:t>w</a:t>
                      </a:r>
                      <a:r>
                        <a:rPr lang="en-US" sz="2000" baseline="-25000" dirty="0" smtClean="0"/>
                        <a:t>1</a:t>
                      </a:r>
                      <a:endParaRPr lang="en-US" sz="2000" baseline="-25000" dirty="0"/>
                    </a:p>
                  </a:txBody>
                  <a:tcPr marL="100584" marR="100584" marT="51816" marB="51816"/>
                </a:tc>
                <a:tc>
                  <a:txBody>
                    <a:bodyPr/>
                    <a:lstStyle/>
                    <a:p>
                      <a:pPr algn="ctr"/>
                      <a:r>
                        <a:rPr lang="en-US" sz="2000" dirty="0" smtClean="0"/>
                        <a:t>.7</a:t>
                      </a:r>
                      <a:endParaRPr lang="en-US" sz="2000" dirty="0"/>
                    </a:p>
                  </a:txBody>
                  <a:tcPr marL="100584" marR="100584" marT="51816" marB="51816"/>
                </a:tc>
                <a:tc>
                  <a:txBody>
                    <a:bodyPr/>
                    <a:lstStyle/>
                    <a:p>
                      <a:pPr algn="ctr"/>
                      <a:r>
                        <a:rPr lang="en-US" sz="2000" dirty="0" smtClean="0"/>
                        <a:t>.2</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r>
              <a:tr h="431800">
                <a:tc>
                  <a:txBody>
                    <a:bodyPr/>
                    <a:lstStyle/>
                    <a:p>
                      <a:pPr algn="ctr"/>
                      <a:r>
                        <a:rPr lang="en-US" sz="2000" dirty="0" smtClean="0">
                          <a:latin typeface="Symbol" pitchFamily="18" charset="2"/>
                        </a:rPr>
                        <a:t>w</a:t>
                      </a:r>
                      <a:r>
                        <a:rPr lang="en-US" sz="2000" baseline="-25000" dirty="0" smtClean="0"/>
                        <a:t>2</a:t>
                      </a:r>
                      <a:endParaRPr lang="en-US" sz="2000" baseline="-25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.3</a:t>
                      </a:r>
                      <a:endParaRPr lang="en-US" sz="2000" dirty="0"/>
                    </a:p>
                  </a:txBody>
                  <a:tcPr marL="100584" marR="100584" marT="51816" marB="51816"/>
                </a:tc>
                <a:tc>
                  <a:txBody>
                    <a:bodyPr/>
                    <a:lstStyle/>
                    <a:p>
                      <a:pPr algn="ctr"/>
                      <a:r>
                        <a:rPr lang="en-US" sz="2000" dirty="0" smtClean="0"/>
                        <a:t>.7</a:t>
                      </a:r>
                      <a:endParaRPr lang="en-US" sz="2000" dirty="0"/>
                    </a:p>
                  </a:txBody>
                  <a:tcPr marL="100584" marR="100584" marT="51816" marB="51816"/>
                </a:tc>
              </a:tr>
            </a:tbl>
          </a:graphicData>
        </a:graphic>
      </p:graphicFrame>
      <p:graphicFrame>
        <p:nvGraphicFramePr>
          <p:cNvPr id="41" name="Table 40"/>
          <p:cNvGraphicFramePr>
            <a:graphicFrameLocks noGrp="1"/>
          </p:cNvGraphicFramePr>
          <p:nvPr/>
        </p:nvGraphicFramePr>
        <p:xfrm>
          <a:off x="838200" y="4749800"/>
          <a:ext cx="1424940" cy="829056"/>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r>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bl>
          </a:graphicData>
        </a:graphic>
      </p:graphicFrame>
      <p:graphicFrame>
        <p:nvGraphicFramePr>
          <p:cNvPr id="49" name="Table 48"/>
          <p:cNvGraphicFramePr>
            <a:graphicFrameLocks noGrp="1"/>
          </p:cNvGraphicFramePr>
          <p:nvPr/>
        </p:nvGraphicFramePr>
        <p:xfrm>
          <a:off x="3017520" y="4749800"/>
          <a:ext cx="1424940" cy="829056"/>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r>
            </a:tbl>
          </a:graphicData>
        </a:graphic>
      </p:graphicFrame>
      <p:graphicFrame>
        <p:nvGraphicFramePr>
          <p:cNvPr id="55" name="Table 54"/>
          <p:cNvGraphicFramePr>
            <a:graphicFrameLocks noGrp="1"/>
          </p:cNvGraphicFramePr>
          <p:nvPr/>
        </p:nvGraphicFramePr>
        <p:xfrm>
          <a:off x="5364480" y="4836160"/>
          <a:ext cx="1424940" cy="829056"/>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bl>
          </a:graphicData>
        </a:graphic>
      </p:graphicFrame>
      <p:graphicFrame>
        <p:nvGraphicFramePr>
          <p:cNvPr id="61" name="Table 60"/>
          <p:cNvGraphicFramePr>
            <a:graphicFrameLocks noGrp="1"/>
          </p:cNvGraphicFramePr>
          <p:nvPr/>
        </p:nvGraphicFramePr>
        <p:xfrm>
          <a:off x="7879080" y="4749800"/>
          <a:ext cx="1424940" cy="829056"/>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r>
            </a:tbl>
          </a:graphicData>
        </a:graphic>
      </p:graphicFrame>
      <p:sp>
        <p:nvSpPr>
          <p:cNvPr id="83" name="TextBox 82"/>
          <p:cNvSpPr txBox="1"/>
          <p:nvPr/>
        </p:nvSpPr>
        <p:spPr>
          <a:xfrm>
            <a:off x="1257300" y="4318000"/>
            <a:ext cx="586740" cy="472209"/>
          </a:xfrm>
          <a:prstGeom prst="rect">
            <a:avLst/>
          </a:prstGeom>
          <a:noFill/>
        </p:spPr>
        <p:txBody>
          <a:bodyPr wrap="square" lIns="101882" tIns="50941" rIns="101882" bIns="50941" rtlCol="0">
            <a:spAutoFit/>
          </a:bodyPr>
          <a:lstStyle/>
          <a:p>
            <a:r>
              <a:rPr lang="en-US" dirty="0" smtClean="0">
                <a:solidFill>
                  <a:schemeClr val="tx1"/>
                </a:solidFill>
              </a:rPr>
              <a:t>.1</a:t>
            </a:r>
            <a:endParaRPr lang="en-US" dirty="0">
              <a:solidFill>
                <a:schemeClr val="tx1"/>
              </a:solidFill>
            </a:endParaRPr>
          </a:p>
        </p:txBody>
      </p:sp>
      <p:sp>
        <p:nvSpPr>
          <p:cNvPr id="84" name="TextBox 83"/>
          <p:cNvSpPr txBox="1"/>
          <p:nvPr/>
        </p:nvSpPr>
        <p:spPr>
          <a:xfrm>
            <a:off x="5783580" y="4318000"/>
            <a:ext cx="586740" cy="472209"/>
          </a:xfrm>
          <a:prstGeom prst="rect">
            <a:avLst/>
          </a:prstGeom>
          <a:noFill/>
        </p:spPr>
        <p:txBody>
          <a:bodyPr wrap="square" lIns="101882" tIns="50941" rIns="101882" bIns="50941" rtlCol="0">
            <a:spAutoFit/>
          </a:bodyPr>
          <a:lstStyle/>
          <a:p>
            <a:r>
              <a:rPr lang="en-US" dirty="0" smtClean="0">
                <a:solidFill>
                  <a:schemeClr val="tx1"/>
                </a:solidFill>
              </a:rPr>
              <a:t>.2</a:t>
            </a:r>
            <a:endParaRPr lang="en-US" dirty="0">
              <a:solidFill>
                <a:schemeClr val="tx1"/>
              </a:solidFill>
            </a:endParaRPr>
          </a:p>
        </p:txBody>
      </p:sp>
      <p:sp>
        <p:nvSpPr>
          <p:cNvPr id="85" name="TextBox 84"/>
          <p:cNvSpPr txBox="1"/>
          <p:nvPr/>
        </p:nvSpPr>
        <p:spPr>
          <a:xfrm>
            <a:off x="3520440" y="4318000"/>
            <a:ext cx="586740" cy="472209"/>
          </a:xfrm>
          <a:prstGeom prst="rect">
            <a:avLst/>
          </a:prstGeom>
          <a:noFill/>
        </p:spPr>
        <p:txBody>
          <a:bodyPr wrap="square" lIns="101882" tIns="50941" rIns="101882" bIns="50941" rtlCol="0">
            <a:spAutoFit/>
          </a:bodyPr>
          <a:lstStyle/>
          <a:p>
            <a:r>
              <a:rPr lang="en-US" dirty="0" smtClean="0">
                <a:solidFill>
                  <a:schemeClr val="tx1"/>
                </a:solidFill>
              </a:rPr>
              <a:t>.2</a:t>
            </a:r>
            <a:endParaRPr lang="en-US" dirty="0">
              <a:solidFill>
                <a:schemeClr val="tx1"/>
              </a:solidFill>
            </a:endParaRPr>
          </a:p>
        </p:txBody>
      </p:sp>
      <p:sp>
        <p:nvSpPr>
          <p:cNvPr id="86" name="TextBox 85"/>
          <p:cNvSpPr txBox="1"/>
          <p:nvPr/>
        </p:nvSpPr>
        <p:spPr>
          <a:xfrm>
            <a:off x="8298180" y="4318000"/>
            <a:ext cx="586740" cy="472209"/>
          </a:xfrm>
          <a:prstGeom prst="rect">
            <a:avLst/>
          </a:prstGeom>
          <a:noFill/>
        </p:spPr>
        <p:txBody>
          <a:bodyPr wrap="square" lIns="101882" tIns="50941" rIns="101882" bIns="50941" rtlCol="0">
            <a:spAutoFit/>
          </a:bodyPr>
          <a:lstStyle/>
          <a:p>
            <a:r>
              <a:rPr lang="en-US" dirty="0" smtClean="0">
                <a:solidFill>
                  <a:schemeClr val="tx1"/>
                </a:solidFill>
              </a:rPr>
              <a:t>.5</a:t>
            </a:r>
            <a:endParaRPr lang="en-US" dirty="0">
              <a:solidFill>
                <a:schemeClr val="tx1"/>
              </a:solidFill>
            </a:endParaRPr>
          </a:p>
        </p:txBody>
      </p:sp>
      <p:grpSp>
        <p:nvGrpSpPr>
          <p:cNvPr id="3" name="Group 61"/>
          <p:cNvGrpSpPr/>
          <p:nvPr/>
        </p:nvGrpSpPr>
        <p:grpSpPr>
          <a:xfrm>
            <a:off x="922020" y="5958840"/>
            <a:ext cx="7962900" cy="1554480"/>
            <a:chOff x="838200" y="5257800"/>
            <a:chExt cx="7239000" cy="1371600"/>
          </a:xfrm>
        </p:grpSpPr>
        <p:sp>
          <p:nvSpPr>
            <p:cNvPr id="46" name="Oval 45"/>
            <p:cNvSpPr/>
            <p:nvPr/>
          </p:nvSpPr>
          <p:spPr>
            <a:xfrm>
              <a:off x="14478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7" name="Oval 46"/>
            <p:cNvSpPr/>
            <p:nvPr/>
          </p:nvSpPr>
          <p:spPr>
            <a:xfrm>
              <a:off x="1524000" y="579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Oval 47"/>
            <p:cNvSpPr/>
            <p:nvPr/>
          </p:nvSpPr>
          <p:spPr>
            <a:xfrm>
              <a:off x="1524000" y="640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2" name="Oval 51"/>
            <p:cNvSpPr/>
            <p:nvPr/>
          </p:nvSpPr>
          <p:spPr>
            <a:xfrm>
              <a:off x="34290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3" name="Oval 52"/>
            <p:cNvSpPr/>
            <p:nvPr/>
          </p:nvSpPr>
          <p:spPr>
            <a:xfrm>
              <a:off x="3505200" y="579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4" name="Oval 53"/>
            <p:cNvSpPr/>
            <p:nvPr/>
          </p:nvSpPr>
          <p:spPr>
            <a:xfrm>
              <a:off x="3505200" y="640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8" name="Oval 57"/>
            <p:cNvSpPr/>
            <p:nvPr/>
          </p:nvSpPr>
          <p:spPr>
            <a:xfrm>
              <a:off x="5562600" y="5334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9" name="Oval 58"/>
            <p:cNvSpPr/>
            <p:nvPr/>
          </p:nvSpPr>
          <p:spPr>
            <a:xfrm>
              <a:off x="5638800" y="586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0" name="Oval 59"/>
            <p:cNvSpPr/>
            <p:nvPr/>
          </p:nvSpPr>
          <p:spPr>
            <a:xfrm>
              <a:off x="5638800" y="647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4" name="Oval 63"/>
            <p:cNvSpPr/>
            <p:nvPr/>
          </p:nvSpPr>
          <p:spPr>
            <a:xfrm>
              <a:off x="7848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5" name="Oval 64"/>
            <p:cNvSpPr/>
            <p:nvPr/>
          </p:nvSpPr>
          <p:spPr>
            <a:xfrm>
              <a:off x="7924800" y="579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6" name="Oval 65"/>
            <p:cNvSpPr/>
            <p:nvPr/>
          </p:nvSpPr>
          <p:spPr>
            <a:xfrm>
              <a:off x="7924800" y="640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68" name="Straight Connector 67"/>
            <p:cNvCxnSpPr>
              <a:stCxn id="96" idx="5"/>
              <a:endCxn id="48" idx="1"/>
            </p:cNvCxnSpPr>
            <p:nvPr/>
          </p:nvCxnSpPr>
          <p:spPr>
            <a:xfrm rot="16200000" flipH="1">
              <a:off x="815882" y="5692682"/>
              <a:ext cx="959036" cy="50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47" idx="2"/>
            </p:cNvCxnSpPr>
            <p:nvPr/>
          </p:nvCxnSpPr>
          <p:spPr>
            <a:xfrm rot="5400000" flipH="1" flipV="1">
              <a:off x="1200150" y="5657850"/>
              <a:ext cx="1143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99" idx="5"/>
              <a:endCxn id="53" idx="1"/>
            </p:cNvCxnSpPr>
            <p:nvPr/>
          </p:nvCxnSpPr>
          <p:spPr>
            <a:xfrm rot="16200000" flipH="1">
              <a:off x="3178082" y="5464082"/>
              <a:ext cx="273236" cy="425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54" idx="1"/>
            </p:cNvCxnSpPr>
            <p:nvPr/>
          </p:nvCxnSpPr>
          <p:spPr>
            <a:xfrm rot="16200000" flipH="1">
              <a:off x="3104672" y="6000271"/>
              <a:ext cx="343857" cy="50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2"/>
            </p:cNvCxnSpPr>
            <p:nvPr/>
          </p:nvCxnSpPr>
          <p:spPr>
            <a:xfrm flipV="1">
              <a:off x="5159283" y="5410200"/>
              <a:ext cx="403317" cy="169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59" idx="2"/>
            </p:cNvCxnSpPr>
            <p:nvPr/>
          </p:nvCxnSpPr>
          <p:spPr>
            <a:xfrm flipV="1">
              <a:off x="5181600" y="5943600"/>
              <a:ext cx="45720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03" idx="7"/>
              <a:endCxn id="64" idx="2"/>
            </p:cNvCxnSpPr>
            <p:nvPr/>
          </p:nvCxnSpPr>
          <p:spPr>
            <a:xfrm rot="5400000" flipH="1" flipV="1">
              <a:off x="7635782" y="5219700"/>
              <a:ext cx="98518" cy="32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102" idx="5"/>
              <a:endCxn id="66" idx="1"/>
            </p:cNvCxnSpPr>
            <p:nvPr/>
          </p:nvCxnSpPr>
          <p:spPr>
            <a:xfrm rot="16200000" flipH="1">
              <a:off x="7559582" y="6035582"/>
              <a:ext cx="273236" cy="501836"/>
            </a:xfrm>
            <a:prstGeom prst="line">
              <a:avLst/>
            </a:prstGeom>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838200" y="5943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6" name="Oval 95"/>
            <p:cNvSpPr/>
            <p:nvPr/>
          </p:nvSpPr>
          <p:spPr>
            <a:xfrm>
              <a:off x="914400" y="5334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8" name="Oval 97"/>
            <p:cNvSpPr/>
            <p:nvPr/>
          </p:nvSpPr>
          <p:spPr>
            <a:xfrm>
              <a:off x="2895600" y="6019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9" name="Oval 98"/>
            <p:cNvSpPr/>
            <p:nvPr/>
          </p:nvSpPr>
          <p:spPr>
            <a:xfrm>
              <a:off x="2971800" y="5410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0" name="Oval 99"/>
            <p:cNvSpPr/>
            <p:nvPr/>
          </p:nvSpPr>
          <p:spPr>
            <a:xfrm>
              <a:off x="5029200" y="6096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1" name="Oval 100"/>
            <p:cNvSpPr/>
            <p:nvPr/>
          </p:nvSpPr>
          <p:spPr>
            <a:xfrm>
              <a:off x="5105400" y="5486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2" name="Oval 101"/>
            <p:cNvSpPr/>
            <p:nvPr/>
          </p:nvSpPr>
          <p:spPr>
            <a:xfrm>
              <a:off x="7315200" y="6019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3" name="Oval 102"/>
            <p:cNvSpPr/>
            <p:nvPr/>
          </p:nvSpPr>
          <p:spPr>
            <a:xfrm>
              <a:off x="7391400" y="5410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Algorithms &amp; complexity</a:t>
            </a:r>
            <a:br>
              <a:rPr lang="en-US" dirty="0" smtClean="0">
                <a:solidFill>
                  <a:schemeClr val="tx1"/>
                </a:solidFill>
              </a:rPr>
            </a:br>
            <a:r>
              <a:rPr lang="en-US" sz="2400" dirty="0" smtClean="0">
                <a:solidFill>
                  <a:schemeClr val="accent2"/>
                </a:solidFill>
              </a:rPr>
              <a:t>[Korzhyk, C., Parr AAAI’10]</a:t>
            </a:r>
            <a:endParaRPr lang="en-US" dirty="0">
              <a:solidFill>
                <a:schemeClr val="accent2"/>
              </a:solidFill>
            </a:endParaRPr>
          </a:p>
        </p:txBody>
      </p:sp>
      <p:graphicFrame>
        <p:nvGraphicFramePr>
          <p:cNvPr id="5" name="Content Placeholder 4"/>
          <p:cNvGraphicFramePr>
            <a:graphicFrameLocks noGrp="1"/>
          </p:cNvGraphicFramePr>
          <p:nvPr>
            <p:ph idx="1"/>
          </p:nvPr>
        </p:nvGraphicFramePr>
        <p:xfrm>
          <a:off x="502920" y="2418080"/>
          <a:ext cx="9052560" cy="4023360"/>
        </p:xfrm>
        <a:graphic>
          <a:graphicData uri="http://schemas.openxmlformats.org/drawingml/2006/table">
            <a:tbl>
              <a:tblPr firstRow="1" bandRow="1">
                <a:tableStyleId>{5C22544A-7EE6-4342-B048-85BDC9FD1C3A}</a:tableStyleId>
              </a:tblPr>
              <a:tblGrid>
                <a:gridCol w="473337"/>
                <a:gridCol w="2544183"/>
                <a:gridCol w="3017520"/>
                <a:gridCol w="3017520"/>
              </a:tblGrid>
              <a:tr h="794512">
                <a:tc gridSpan="2">
                  <a:txBody>
                    <a:bodyPr/>
                    <a:lstStyle/>
                    <a:p>
                      <a:pPr algn="r"/>
                      <a:endParaRPr lang="en-US" sz="2300" b="1" baseline="0" dirty="0" smtClean="0"/>
                    </a:p>
                    <a:p>
                      <a:pPr algn="r"/>
                      <a:endParaRPr lang="en-US" sz="2300" b="1" dirty="0"/>
                    </a:p>
                  </a:txBody>
                  <a:tcPr marL="100584" marR="100584" marT="51816" marB="51816">
                    <a:lnB w="5715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ctr"/>
                      <a:r>
                        <a:rPr lang="en-US" sz="2300" dirty="0" smtClean="0">
                          <a:solidFill>
                            <a:schemeClr val="tx1"/>
                          </a:solidFill>
                        </a:rPr>
                        <a:t>Homogeneous</a:t>
                      </a:r>
                    </a:p>
                    <a:p>
                      <a:pPr algn="ctr"/>
                      <a:r>
                        <a:rPr lang="en-US" sz="2300" dirty="0" smtClean="0">
                          <a:solidFill>
                            <a:schemeClr val="tx1"/>
                          </a:solidFill>
                        </a:rPr>
                        <a:t>Resources</a:t>
                      </a:r>
                      <a:endParaRPr lang="en-US" sz="2300" dirty="0">
                        <a:solidFill>
                          <a:schemeClr val="tx1"/>
                        </a:solidFill>
                      </a:endParaRPr>
                    </a:p>
                  </a:txBody>
                  <a:tcPr marL="100584" marR="100584" marT="51816" marB="51816" anchor="ctr">
                    <a:lnB w="57150" cap="flat" cmpd="sng" algn="ctr">
                      <a:solidFill>
                        <a:schemeClr val="bg1"/>
                      </a:solidFill>
                      <a:prstDash val="solid"/>
                      <a:round/>
                      <a:headEnd type="none" w="med" len="med"/>
                      <a:tailEnd type="none" w="med" len="med"/>
                    </a:lnB>
                  </a:tcPr>
                </a:tc>
                <a:tc>
                  <a:txBody>
                    <a:bodyPr/>
                    <a:lstStyle/>
                    <a:p>
                      <a:pPr algn="ctr"/>
                      <a:r>
                        <a:rPr lang="en-US" sz="2300" dirty="0" smtClean="0">
                          <a:solidFill>
                            <a:schemeClr val="tx1"/>
                          </a:solidFill>
                        </a:rPr>
                        <a:t>Heterogeneous</a:t>
                      </a:r>
                    </a:p>
                    <a:p>
                      <a:pPr algn="ctr"/>
                      <a:r>
                        <a:rPr lang="en-US" sz="2300" dirty="0" smtClean="0">
                          <a:solidFill>
                            <a:schemeClr val="tx1"/>
                          </a:solidFill>
                        </a:rPr>
                        <a:t>resources</a:t>
                      </a:r>
                      <a:endParaRPr lang="en-US" sz="2300" dirty="0">
                        <a:solidFill>
                          <a:schemeClr val="tx1"/>
                        </a:solidFill>
                      </a:endParaRPr>
                    </a:p>
                  </a:txBody>
                  <a:tcPr marL="100584" marR="100584" marT="51816" marB="51816" anchor="ctr">
                    <a:lnB w="57150" cap="flat" cmpd="sng" algn="ctr">
                      <a:solidFill>
                        <a:schemeClr val="bg1"/>
                      </a:solidFill>
                      <a:prstDash val="solid"/>
                      <a:round/>
                      <a:headEnd type="none" w="med" len="med"/>
                      <a:tailEnd type="none" w="med" len="med"/>
                    </a:lnB>
                  </a:tcPr>
                </a:tc>
              </a:tr>
              <a:tr h="794512">
                <a:tc rowSpan="4">
                  <a:txBody>
                    <a:bodyPr/>
                    <a:lstStyle/>
                    <a:p>
                      <a:pPr algn="ctr"/>
                      <a:r>
                        <a:rPr lang="en-US" sz="2300" b="1" dirty="0" smtClean="0">
                          <a:solidFill>
                            <a:schemeClr val="tx1"/>
                          </a:solidFill>
                        </a:rPr>
                        <a:t>Schedules</a:t>
                      </a:r>
                      <a:endParaRPr lang="en-US" sz="2300" b="1" dirty="0">
                        <a:solidFill>
                          <a:schemeClr val="tx1"/>
                        </a:solidFill>
                      </a:endParaRPr>
                    </a:p>
                  </a:txBody>
                  <a:tcPr marL="100584" marR="100584" marT="51816" marB="51816" vert="vert270">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solidFill>
                  </a:tcPr>
                </a:tc>
                <a:tc>
                  <a:txBody>
                    <a:bodyPr/>
                    <a:lstStyle/>
                    <a:p>
                      <a:r>
                        <a:rPr lang="en-US" sz="2300" b="1" dirty="0" smtClean="0">
                          <a:solidFill>
                            <a:schemeClr val="tx1"/>
                          </a:solidFill>
                        </a:rPr>
                        <a:t>Size 1</a:t>
                      </a:r>
                      <a:endParaRPr lang="en-US" sz="2300" b="1" dirty="0">
                        <a:solidFill>
                          <a:schemeClr val="tx1"/>
                        </a:solidFill>
                      </a:endParaRPr>
                    </a:p>
                  </a:txBody>
                  <a:tcPr marL="100584" marR="100584" marT="51816" marB="51816" anchor="ctr">
                    <a:lnL w="28575"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1"/>
                    </a:solidFill>
                  </a:tcPr>
                </a:tc>
                <a:tc>
                  <a:txBody>
                    <a:bodyPr/>
                    <a:lstStyle/>
                    <a:p>
                      <a:pPr algn="ctr"/>
                      <a:r>
                        <a:rPr lang="en-US" sz="2300" dirty="0" smtClean="0"/>
                        <a:t>P</a:t>
                      </a:r>
                      <a:endParaRPr lang="en-US" sz="2300" dirty="0"/>
                    </a:p>
                  </a:txBody>
                  <a:tcPr marL="100584" marR="100584" marT="51816" marB="51816" anchor="ctr">
                    <a:lnT w="57150" cap="flat" cmpd="sng" algn="ctr">
                      <a:solidFill>
                        <a:schemeClr val="bg1"/>
                      </a:solidFill>
                      <a:prstDash val="solid"/>
                      <a:round/>
                      <a:headEnd type="none" w="med" len="med"/>
                      <a:tailEnd type="none" w="med" len="med"/>
                    </a:lnT>
                  </a:tcPr>
                </a:tc>
                <a:tc>
                  <a:txBody>
                    <a:bodyPr/>
                    <a:lstStyle/>
                    <a:p>
                      <a:pPr algn="ctr"/>
                      <a:r>
                        <a:rPr lang="en-US" sz="2300" dirty="0" smtClean="0"/>
                        <a:t>P</a:t>
                      </a:r>
                    </a:p>
                    <a:p>
                      <a:pPr algn="ctr"/>
                      <a:r>
                        <a:rPr lang="en-US" sz="2300" dirty="0" smtClean="0"/>
                        <a:t>(</a:t>
                      </a:r>
                      <a:r>
                        <a:rPr lang="en-US" sz="2300" dirty="0" err="1" smtClean="0"/>
                        <a:t>BvN</a:t>
                      </a:r>
                      <a:r>
                        <a:rPr lang="en-US" sz="2300" dirty="0" smtClean="0"/>
                        <a:t> theorem)</a:t>
                      </a:r>
                      <a:endParaRPr lang="en-US" sz="2300" dirty="0"/>
                    </a:p>
                  </a:txBody>
                  <a:tcPr marL="100584" marR="100584" marT="51816" marB="51816" anchor="ctr">
                    <a:lnT w="57150" cap="flat" cmpd="sng" algn="ctr">
                      <a:solidFill>
                        <a:schemeClr val="bg1"/>
                      </a:solidFill>
                      <a:prstDash val="solid"/>
                      <a:round/>
                      <a:headEnd type="none" w="med" len="med"/>
                      <a:tailEnd type="none" w="med" len="med"/>
                    </a:lnT>
                  </a:tcPr>
                </a:tc>
              </a:tr>
              <a:tr h="794512">
                <a:tc vMerge="1">
                  <a:txBody>
                    <a:bodyPr/>
                    <a:lstStyle/>
                    <a:p>
                      <a:endParaRPr lang="en-US"/>
                    </a:p>
                  </a:txBody>
                  <a:tcPr>
                    <a:lnR w="57150" cap="flat" cmpd="sng" algn="ctr">
                      <a:solidFill>
                        <a:schemeClr val="bg1"/>
                      </a:solidFill>
                      <a:prstDash val="solid"/>
                      <a:round/>
                      <a:headEnd type="none" w="med" len="med"/>
                      <a:tailEnd type="none" w="med" len="med"/>
                    </a:lnR>
                  </a:tcPr>
                </a:tc>
                <a:tc>
                  <a:txBody>
                    <a:bodyPr/>
                    <a:lstStyle/>
                    <a:p>
                      <a:r>
                        <a:rPr lang="en-US" sz="2300" b="1" dirty="0" smtClean="0">
                          <a:solidFill>
                            <a:schemeClr val="tx1"/>
                          </a:solidFill>
                        </a:rPr>
                        <a:t>Size ≤2,</a:t>
                      </a:r>
                      <a:r>
                        <a:rPr lang="en-US" sz="2300" b="1" baseline="0" dirty="0" smtClean="0">
                          <a:solidFill>
                            <a:schemeClr val="tx1"/>
                          </a:solidFill>
                        </a:rPr>
                        <a:t> bipartite</a:t>
                      </a:r>
                      <a:endParaRPr lang="en-US" sz="2300" b="1" dirty="0">
                        <a:solidFill>
                          <a:schemeClr val="tx1"/>
                        </a:solidFill>
                      </a:endParaRPr>
                    </a:p>
                  </a:txBody>
                  <a:tcPr marL="100584" marR="100584" marT="51816" marB="51816" anchor="ctr">
                    <a:lnL w="28575" cap="flat" cmpd="sng" algn="ctr">
                      <a:solidFill>
                        <a:schemeClr val="bg1"/>
                      </a:solidFill>
                      <a:prstDash val="solid"/>
                      <a:round/>
                      <a:headEnd type="none" w="med" len="med"/>
                      <a:tailEnd type="none" w="med" len="med"/>
                    </a:lnL>
                    <a:solidFill>
                      <a:schemeClr val="accent1"/>
                    </a:solidFill>
                  </a:tcPr>
                </a:tc>
                <a:tc>
                  <a:txBody>
                    <a:bodyPr/>
                    <a:lstStyle/>
                    <a:p>
                      <a:pPr algn="ctr"/>
                      <a:endParaRPr lang="en-US" sz="2300" dirty="0" smtClean="0"/>
                    </a:p>
                    <a:p>
                      <a:pPr algn="ctr"/>
                      <a:endParaRPr lang="en-US" sz="2300" dirty="0" smtClean="0"/>
                    </a:p>
                  </a:txBody>
                  <a:tcPr marL="100584" marR="100584" marT="51816" marB="51816" anchor="ctr"/>
                </a:tc>
                <a:tc>
                  <a:txBody>
                    <a:bodyPr/>
                    <a:lstStyle/>
                    <a:p>
                      <a:pPr algn="ctr"/>
                      <a:endParaRPr lang="en-US" sz="2300" dirty="0"/>
                    </a:p>
                  </a:txBody>
                  <a:tcPr marL="100584" marR="100584" marT="51816" marB="51816" anchor="ctr"/>
                </a:tc>
              </a:tr>
              <a:tr h="794512">
                <a:tc vMerge="1">
                  <a:txBody>
                    <a:bodyPr/>
                    <a:lstStyle/>
                    <a:p>
                      <a:endParaRPr lang="en-US"/>
                    </a:p>
                  </a:txBody>
                  <a:tcPr>
                    <a:lnR w="57150" cap="flat" cmpd="sng" algn="ctr">
                      <a:solidFill>
                        <a:schemeClr val="bg1"/>
                      </a:solidFill>
                      <a:prstDash val="solid"/>
                      <a:round/>
                      <a:headEnd type="none" w="med" len="med"/>
                      <a:tailEnd type="none" w="med" len="med"/>
                    </a:lnR>
                  </a:tcPr>
                </a:tc>
                <a:tc>
                  <a:txBody>
                    <a:bodyPr/>
                    <a:lstStyle/>
                    <a:p>
                      <a:r>
                        <a:rPr lang="en-US" sz="2300" b="1" dirty="0" smtClean="0">
                          <a:solidFill>
                            <a:schemeClr val="tx1"/>
                          </a:solidFill>
                        </a:rPr>
                        <a:t>Size ≤2</a:t>
                      </a:r>
                      <a:endParaRPr lang="en-US" sz="2300" b="1" dirty="0">
                        <a:solidFill>
                          <a:schemeClr val="tx1"/>
                        </a:solidFill>
                      </a:endParaRPr>
                    </a:p>
                  </a:txBody>
                  <a:tcPr marL="100584" marR="100584" marT="51816" marB="51816" anchor="ctr">
                    <a:lnL w="28575" cap="flat" cmpd="sng" algn="ctr">
                      <a:solidFill>
                        <a:schemeClr val="bg1"/>
                      </a:solidFill>
                      <a:prstDash val="solid"/>
                      <a:round/>
                      <a:headEnd type="none" w="med" len="med"/>
                      <a:tailEnd type="none" w="med" len="med"/>
                    </a:lnL>
                    <a:solidFill>
                      <a:schemeClr val="accent1"/>
                    </a:solidFill>
                  </a:tcPr>
                </a:tc>
                <a:tc>
                  <a:txBody>
                    <a:bodyPr/>
                    <a:lstStyle/>
                    <a:p>
                      <a:pPr algn="ctr"/>
                      <a:endParaRPr lang="en-US" sz="2300" dirty="0" smtClean="0"/>
                    </a:p>
                    <a:p>
                      <a:pPr algn="ctr"/>
                      <a:endParaRPr lang="en-US" sz="2300" dirty="0"/>
                    </a:p>
                  </a:txBody>
                  <a:tcPr marL="100584" marR="100584" marT="51816" marB="51816" anchor="ctr"/>
                </a:tc>
                <a:tc>
                  <a:txBody>
                    <a:bodyPr/>
                    <a:lstStyle/>
                    <a:p>
                      <a:pPr algn="ctr"/>
                      <a:endParaRPr lang="en-US" sz="2300" dirty="0"/>
                    </a:p>
                  </a:txBody>
                  <a:tcPr marL="100584" marR="100584" marT="51816" marB="51816" anchor="ctr"/>
                </a:tc>
              </a:tr>
              <a:tr h="794512">
                <a:tc vMerge="1">
                  <a:txBody>
                    <a:bodyPr/>
                    <a:lstStyle/>
                    <a:p>
                      <a:endParaRPr lang="en-US" dirty="0"/>
                    </a:p>
                  </a:txBody>
                  <a:tcPr>
                    <a:lnR w="57150" cap="flat" cmpd="sng" algn="ctr">
                      <a:solidFill>
                        <a:schemeClr val="bg1"/>
                      </a:solidFill>
                      <a:prstDash val="solid"/>
                      <a:round/>
                      <a:headEnd type="none" w="med" len="med"/>
                      <a:tailEnd type="none" w="med" len="med"/>
                    </a:lnR>
                  </a:tcPr>
                </a:tc>
                <a:tc>
                  <a:txBody>
                    <a:bodyPr/>
                    <a:lstStyle/>
                    <a:p>
                      <a:r>
                        <a:rPr lang="en-US" sz="2300" b="1" dirty="0" smtClean="0">
                          <a:solidFill>
                            <a:schemeClr val="tx1"/>
                          </a:solidFill>
                        </a:rPr>
                        <a:t>Size ≥3</a:t>
                      </a:r>
                      <a:endParaRPr lang="en-US" sz="2300" b="1" dirty="0">
                        <a:solidFill>
                          <a:schemeClr val="tx1"/>
                        </a:solidFill>
                      </a:endParaRPr>
                    </a:p>
                  </a:txBody>
                  <a:tcPr marL="100584" marR="100584" marT="51816" marB="51816" anchor="ctr">
                    <a:lnL w="28575" cap="flat" cmpd="sng" algn="ctr">
                      <a:solidFill>
                        <a:schemeClr val="bg1"/>
                      </a:solidFill>
                      <a:prstDash val="solid"/>
                      <a:round/>
                      <a:headEnd type="none" w="med" len="med"/>
                      <a:tailEnd type="none" w="med" len="med"/>
                    </a:lnL>
                    <a:solidFill>
                      <a:schemeClr val="accent1"/>
                    </a:solidFill>
                  </a:tcPr>
                </a:tc>
                <a:tc>
                  <a:txBody>
                    <a:bodyPr/>
                    <a:lstStyle/>
                    <a:p>
                      <a:pPr algn="ctr"/>
                      <a:endParaRPr lang="en-US" sz="2300" dirty="0" smtClean="0"/>
                    </a:p>
                    <a:p>
                      <a:pPr algn="ctr"/>
                      <a:endParaRPr lang="en-US" sz="2300" dirty="0"/>
                    </a:p>
                  </a:txBody>
                  <a:tcPr marL="100584" marR="100584" marT="51816" marB="51816" anchor="ctr"/>
                </a:tc>
                <a:tc>
                  <a:txBody>
                    <a:bodyPr/>
                    <a:lstStyle/>
                    <a:p>
                      <a:pPr algn="ctr"/>
                      <a:endParaRPr lang="en-US" sz="2300" dirty="0"/>
                    </a:p>
                  </a:txBody>
                  <a:tcPr marL="100584" marR="100584" marT="51816" marB="51816" anchor="ctr"/>
                </a:tc>
              </a:tr>
            </a:tbl>
          </a:graphicData>
        </a:graphic>
      </p:graphicFrame>
      <p:sp>
        <p:nvSpPr>
          <p:cNvPr id="7" name="Right Arrow 6"/>
          <p:cNvSpPr/>
          <p:nvPr/>
        </p:nvSpPr>
        <p:spPr>
          <a:xfrm flipH="1">
            <a:off x="6286500" y="3454400"/>
            <a:ext cx="335280" cy="431800"/>
          </a:xfrm>
          <a:prstGeom prst="rightArrow">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1" name="TextBox 10"/>
          <p:cNvSpPr txBox="1"/>
          <p:nvPr/>
        </p:nvSpPr>
        <p:spPr>
          <a:xfrm>
            <a:off x="3520440" y="4018649"/>
            <a:ext cx="3017520" cy="779985"/>
          </a:xfrm>
          <a:prstGeom prst="rect">
            <a:avLst/>
          </a:prstGeom>
          <a:noFill/>
        </p:spPr>
        <p:txBody>
          <a:bodyPr wrap="square" lIns="101882" tIns="50941" rIns="101882" bIns="50941" rtlCol="0">
            <a:spAutoFit/>
          </a:bodyPr>
          <a:lstStyle/>
          <a:p>
            <a:pPr algn="ctr"/>
            <a:r>
              <a:rPr lang="en-US" sz="2200" dirty="0">
                <a:solidFill>
                  <a:schemeClr val="tx1"/>
                </a:solidFill>
                <a:latin typeface="+mn-lt"/>
              </a:rPr>
              <a:t>P</a:t>
            </a:r>
          </a:p>
          <a:p>
            <a:pPr algn="ctr"/>
            <a:r>
              <a:rPr lang="en-US" sz="2200" dirty="0">
                <a:solidFill>
                  <a:schemeClr val="tx1"/>
                </a:solidFill>
                <a:latin typeface="+mn-lt"/>
              </a:rPr>
              <a:t>(</a:t>
            </a:r>
            <a:r>
              <a:rPr lang="en-US" sz="2200" dirty="0" err="1">
                <a:solidFill>
                  <a:schemeClr val="tx1"/>
                </a:solidFill>
                <a:latin typeface="+mn-lt"/>
              </a:rPr>
              <a:t>BvN</a:t>
            </a:r>
            <a:r>
              <a:rPr lang="en-US" sz="2200" dirty="0">
                <a:solidFill>
                  <a:schemeClr val="tx1"/>
                </a:solidFill>
                <a:latin typeface="+mn-lt"/>
              </a:rPr>
              <a:t> theorem)</a:t>
            </a:r>
          </a:p>
        </p:txBody>
      </p:sp>
      <p:sp>
        <p:nvSpPr>
          <p:cNvPr id="13" name="TextBox 12"/>
          <p:cNvSpPr txBox="1"/>
          <p:nvPr/>
        </p:nvSpPr>
        <p:spPr>
          <a:xfrm>
            <a:off x="3520440" y="4836160"/>
            <a:ext cx="3017520" cy="779985"/>
          </a:xfrm>
          <a:prstGeom prst="rect">
            <a:avLst/>
          </a:prstGeom>
          <a:noFill/>
        </p:spPr>
        <p:txBody>
          <a:bodyPr wrap="square" lIns="101882" tIns="50941" rIns="101882" bIns="50941" rtlCol="0">
            <a:spAutoFit/>
          </a:bodyPr>
          <a:lstStyle/>
          <a:p>
            <a:pPr algn="ctr"/>
            <a:r>
              <a:rPr lang="en-US" sz="2200" dirty="0">
                <a:solidFill>
                  <a:schemeClr val="tx1"/>
                </a:solidFill>
                <a:latin typeface="+mn-lt"/>
              </a:rPr>
              <a:t>P</a:t>
            </a:r>
          </a:p>
          <a:p>
            <a:pPr algn="ctr"/>
            <a:r>
              <a:rPr lang="en-US" sz="2200" dirty="0">
                <a:solidFill>
                  <a:schemeClr val="tx1"/>
                </a:solidFill>
                <a:latin typeface="+mn-lt"/>
              </a:rPr>
              <a:t>(constraint generation)</a:t>
            </a:r>
          </a:p>
        </p:txBody>
      </p:sp>
      <p:grpSp>
        <p:nvGrpSpPr>
          <p:cNvPr id="3" name="Group 16"/>
          <p:cNvGrpSpPr/>
          <p:nvPr/>
        </p:nvGrpSpPr>
        <p:grpSpPr>
          <a:xfrm>
            <a:off x="6537960" y="4017293"/>
            <a:ext cx="3017520" cy="2178057"/>
            <a:chOff x="5943600" y="3544669"/>
            <a:chExt cx="2743200" cy="1921815"/>
          </a:xfrm>
        </p:grpSpPr>
        <p:sp>
          <p:nvSpPr>
            <p:cNvPr id="8" name="Right Arrow 7"/>
            <p:cNvSpPr/>
            <p:nvPr/>
          </p:nvSpPr>
          <p:spPr>
            <a:xfrm rot="5400000">
              <a:off x="7239000" y="4114800"/>
              <a:ext cx="228600" cy="381000"/>
            </a:xfrm>
            <a:prstGeom prst="rightArrow">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rot="5400000">
              <a:off x="7239000" y="4800600"/>
              <a:ext cx="228600" cy="381000"/>
            </a:xfrm>
            <a:prstGeom prst="rightArrow">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943600" y="3544669"/>
              <a:ext cx="2743200" cy="678919"/>
            </a:xfrm>
            <a:prstGeom prst="rect">
              <a:avLst/>
            </a:prstGeom>
            <a:noFill/>
          </p:spPr>
          <p:txBody>
            <a:bodyPr wrap="square" rtlCol="0">
              <a:spAutoFit/>
            </a:bodyPr>
            <a:lstStyle/>
            <a:p>
              <a:pPr algn="ctr"/>
              <a:r>
                <a:rPr lang="en-US" sz="2200" dirty="0">
                  <a:solidFill>
                    <a:schemeClr val="tx1"/>
                  </a:solidFill>
                  <a:latin typeface="+mn-lt"/>
                </a:rPr>
                <a:t>NP-hard</a:t>
              </a:r>
            </a:p>
            <a:p>
              <a:pPr algn="ctr"/>
              <a:r>
                <a:rPr lang="en-US" sz="2200" dirty="0">
                  <a:solidFill>
                    <a:schemeClr val="tx1"/>
                  </a:solidFill>
                  <a:latin typeface="+mn-lt"/>
                </a:rPr>
                <a:t>(SAT)</a:t>
              </a:r>
            </a:p>
          </p:txBody>
        </p:sp>
        <p:sp>
          <p:nvSpPr>
            <p:cNvPr id="14" name="TextBox 13"/>
            <p:cNvSpPr txBox="1"/>
            <p:nvPr/>
          </p:nvSpPr>
          <p:spPr>
            <a:xfrm>
              <a:off x="5943600" y="4400490"/>
              <a:ext cx="2743200" cy="380194"/>
            </a:xfrm>
            <a:prstGeom prst="rect">
              <a:avLst/>
            </a:prstGeom>
            <a:noFill/>
          </p:spPr>
          <p:txBody>
            <a:bodyPr wrap="square" rtlCol="0">
              <a:spAutoFit/>
            </a:bodyPr>
            <a:lstStyle/>
            <a:p>
              <a:pPr algn="ctr"/>
              <a:r>
                <a:rPr lang="en-US" sz="2200" dirty="0">
                  <a:solidFill>
                    <a:schemeClr val="tx1"/>
                  </a:solidFill>
                  <a:latin typeface="+mn-lt"/>
                </a:rPr>
                <a:t>NP-hard</a:t>
              </a:r>
            </a:p>
          </p:txBody>
        </p:sp>
        <p:sp>
          <p:nvSpPr>
            <p:cNvPr id="15" name="TextBox 14"/>
            <p:cNvSpPr txBox="1"/>
            <p:nvPr/>
          </p:nvSpPr>
          <p:spPr>
            <a:xfrm>
              <a:off x="5943600" y="5086290"/>
              <a:ext cx="2743200" cy="380194"/>
            </a:xfrm>
            <a:prstGeom prst="rect">
              <a:avLst/>
            </a:prstGeom>
            <a:noFill/>
          </p:spPr>
          <p:txBody>
            <a:bodyPr wrap="square" rtlCol="0">
              <a:spAutoFit/>
            </a:bodyPr>
            <a:lstStyle/>
            <a:p>
              <a:pPr algn="ctr"/>
              <a:r>
                <a:rPr lang="en-US" sz="2200" dirty="0">
                  <a:solidFill>
                    <a:schemeClr val="tx1"/>
                  </a:solidFill>
                  <a:latin typeface="+mn-lt"/>
                </a:rPr>
                <a:t>NP-hard</a:t>
              </a:r>
            </a:p>
          </p:txBody>
        </p:sp>
      </p:grpSp>
      <p:sp>
        <p:nvSpPr>
          <p:cNvPr id="16" name="TextBox 15"/>
          <p:cNvSpPr txBox="1"/>
          <p:nvPr/>
        </p:nvSpPr>
        <p:spPr>
          <a:xfrm>
            <a:off x="3520440" y="5613400"/>
            <a:ext cx="3017520" cy="779985"/>
          </a:xfrm>
          <a:prstGeom prst="rect">
            <a:avLst/>
          </a:prstGeom>
          <a:noFill/>
        </p:spPr>
        <p:txBody>
          <a:bodyPr wrap="square" lIns="101882" tIns="50941" rIns="101882" bIns="50941" rtlCol="0">
            <a:spAutoFit/>
          </a:bodyPr>
          <a:lstStyle/>
          <a:p>
            <a:pPr algn="ctr"/>
            <a:r>
              <a:rPr lang="en-US" sz="2200" dirty="0">
                <a:solidFill>
                  <a:schemeClr val="tx1"/>
                </a:solidFill>
                <a:latin typeface="+mn-lt"/>
              </a:rPr>
              <a:t>NP-hard</a:t>
            </a:r>
          </a:p>
          <a:p>
            <a:pPr algn="ctr"/>
            <a:r>
              <a:rPr lang="en-US" sz="2200" dirty="0">
                <a:solidFill>
                  <a:schemeClr val="tx1"/>
                </a:solidFill>
                <a:latin typeface="+mn-lt"/>
              </a:rPr>
              <a:t>(3-COVER)</a:t>
            </a:r>
          </a:p>
        </p:txBody>
      </p:sp>
      <p:sp>
        <p:nvSpPr>
          <p:cNvPr id="18" name="TextBox 17"/>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a:t>Slide 16</a:t>
            </a:r>
          </a:p>
        </p:txBody>
      </p:sp>
      <p:sp>
        <p:nvSpPr>
          <p:cNvPr id="17" name="Title 1"/>
          <p:cNvSpPr txBox="1">
            <a:spLocks/>
          </p:cNvSpPr>
          <p:nvPr/>
        </p:nvSpPr>
        <p:spPr bwMode="auto">
          <a:xfrm>
            <a:off x="457200" y="6629400"/>
            <a:ext cx="9037637" cy="1282700"/>
          </a:xfrm>
          <a:prstGeom prst="rect">
            <a:avLst/>
          </a:prstGeom>
          <a:noFill/>
          <a:ln w="9525">
            <a:noFill/>
            <a:round/>
            <a:headEnd/>
            <a:tailEnd/>
          </a:ln>
        </p:spPr>
        <p:txBody>
          <a:bodyPr vert="horz" wrap="square" lIns="101880" tIns="50760" rIns="101880" bIns="50760" numCol="1" anchor="ctr" anchorCtr="0" compatLnSpc="1">
            <a:prstTxWarp prst="textNoShape">
              <a:avLst/>
            </a:prstTxWarp>
          </a:bodyPr>
          <a:lstStyle/>
          <a:p>
            <a:pPr marL="0" marR="0" lvl="0" indent="0" algn="ctr" defTabSz="457200" rtl="0" eaLnBrk="1" fontAlgn="base" latinLnBrk="0" hangingPunct="1">
              <a:lnSpc>
                <a:spcPct val="124000"/>
              </a:lnSpc>
              <a:spcBef>
                <a:spcPct val="0"/>
              </a:spcBef>
              <a:spcAft>
                <a:spcPct val="0"/>
              </a:spcAft>
              <a:buClr>
                <a:srgbClr val="000000"/>
              </a:buClr>
              <a:buSzPct val="100000"/>
              <a:buFont typeface="Arial" charset="0"/>
              <a:buNone/>
              <a:tabLst/>
              <a:defRPr/>
            </a:pPr>
            <a:r>
              <a:rPr kumimoji="0" lang="en-US" b="0" i="0" u="none" strike="noStrike" kern="0" cap="none" spc="0" normalizeH="0" baseline="0" noProof="0" dirty="0" smtClean="0">
                <a:ln>
                  <a:noFill/>
                </a:ln>
                <a:solidFill>
                  <a:schemeClr val="tx1"/>
                </a:solidFill>
                <a:effectLst/>
                <a:uLnTx/>
                <a:uFillTx/>
                <a:latin typeface="+mj-lt"/>
                <a:ea typeface="+mj-ea"/>
                <a:cs typeface="+mj-cs"/>
              </a:rPr>
              <a:t>Also: security games on graphs</a:t>
            </a:r>
            <a:r>
              <a:rPr kumimoji="0" lang="en-US" sz="3200" b="0" i="0" u="none" strike="noStrike" kern="0" cap="none" spc="0" normalizeH="0" baseline="0" noProof="0" dirty="0" smtClean="0">
                <a:ln>
                  <a:noFill/>
                </a:ln>
                <a:solidFill>
                  <a:schemeClr val="tx1"/>
                </a:solidFill>
                <a:effectLst/>
                <a:uLnTx/>
                <a:uFillTx/>
                <a:latin typeface="+mj-lt"/>
                <a:ea typeface="+mj-ea"/>
                <a:cs typeface="+mj-cs"/>
              </a:rPr>
              <a:t/>
            </a:r>
            <a:br>
              <a:rPr kumimoji="0" lang="en-US" sz="3200" b="0" i="0" u="none" strike="noStrike" kern="0" cap="none" spc="0" normalizeH="0" baseline="0" noProof="0" dirty="0" smtClean="0">
                <a:ln>
                  <a:noFill/>
                </a:ln>
                <a:solidFill>
                  <a:schemeClr val="tx1"/>
                </a:solidFill>
                <a:effectLst/>
                <a:uLnTx/>
                <a:uFillTx/>
                <a:latin typeface="+mj-lt"/>
                <a:ea typeface="+mj-ea"/>
                <a:cs typeface="+mj-cs"/>
              </a:rPr>
            </a:br>
            <a:r>
              <a:rPr kumimoji="0" lang="en-US" sz="2000" b="0" i="0" u="none" strike="noStrike" kern="0" cap="none" spc="0" normalizeH="0" baseline="0" noProof="0" dirty="0" smtClean="0">
                <a:ln>
                  <a:noFill/>
                </a:ln>
                <a:solidFill>
                  <a:schemeClr val="accent2"/>
                </a:solidFill>
                <a:effectLst/>
                <a:uLnTx/>
                <a:uFillTx/>
                <a:latin typeface="+mj-lt"/>
                <a:ea typeface="+mj-ea"/>
                <a:cs typeface="+mj-cs"/>
              </a:rPr>
              <a:t>[</a:t>
            </a:r>
            <a:r>
              <a:rPr kumimoji="0" lang="en-US" sz="2000" b="0" i="0" u="none" strike="noStrike" kern="0" cap="none" spc="0" normalizeH="0" baseline="0" noProof="0" dirty="0" err="1" smtClean="0">
                <a:ln>
                  <a:noFill/>
                </a:ln>
                <a:solidFill>
                  <a:schemeClr val="accent2"/>
                </a:solidFill>
                <a:effectLst/>
                <a:uLnTx/>
                <a:uFillTx/>
                <a:latin typeface="+mj-lt"/>
                <a:ea typeface="+mj-ea"/>
                <a:cs typeface="+mj-cs"/>
              </a:rPr>
              <a:t>Letchford</a:t>
            </a:r>
            <a:r>
              <a:rPr kumimoji="0" lang="en-US" sz="2000" b="0" i="0" u="none" strike="noStrike" kern="0" cap="none" spc="0" normalizeH="0" baseline="0" noProof="0" dirty="0" smtClean="0">
                <a:ln>
                  <a:noFill/>
                </a:ln>
                <a:solidFill>
                  <a:schemeClr val="accent2"/>
                </a:solidFill>
                <a:effectLst/>
                <a:uLnTx/>
                <a:uFillTx/>
                <a:latin typeface="+mj-lt"/>
                <a:ea typeface="+mj-ea"/>
                <a:cs typeface="+mj-cs"/>
              </a:rPr>
              <a:t>, C.</a:t>
            </a:r>
            <a:r>
              <a:rPr kumimoji="0" lang="en-US" sz="2000" b="0" i="0" u="none" strike="noStrike" kern="0" cap="none" spc="0" normalizeH="0" noProof="0" dirty="0" smtClean="0">
                <a:ln>
                  <a:noFill/>
                </a:ln>
                <a:solidFill>
                  <a:schemeClr val="accent2"/>
                </a:solidFill>
                <a:effectLst/>
                <a:uLnTx/>
                <a:uFillTx/>
                <a:latin typeface="+mj-lt"/>
                <a:ea typeface="+mj-ea"/>
                <a:cs typeface="+mj-cs"/>
              </a:rPr>
              <a:t> </a:t>
            </a:r>
            <a:r>
              <a:rPr kumimoji="0" lang="en-US" sz="2000" b="0" i="0" u="none" strike="noStrike" kern="0" cap="none" spc="0" normalizeH="0" baseline="0" noProof="0" dirty="0" smtClean="0">
                <a:ln>
                  <a:noFill/>
                </a:ln>
                <a:solidFill>
                  <a:schemeClr val="accent2"/>
                </a:solidFill>
                <a:effectLst/>
                <a:uLnTx/>
                <a:uFillTx/>
                <a:latin typeface="+mj-lt"/>
                <a:ea typeface="+mj-ea"/>
                <a:cs typeface="+mj-cs"/>
              </a:rPr>
              <a:t>AAAI’13]</a:t>
            </a:r>
            <a:endParaRPr kumimoji="0" lang="en-US" sz="49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906000" cy="1282700"/>
          </a:xfrm>
        </p:spPr>
        <p:txBody>
          <a:bodyPr>
            <a:normAutofit fontScale="90000"/>
          </a:bodyPr>
          <a:lstStyle/>
          <a:p>
            <a:r>
              <a:rPr lang="en-US" dirty="0" smtClean="0"/>
              <a:t>Security games with multiple attacks</a:t>
            </a:r>
            <a:br>
              <a:rPr lang="en-US" dirty="0" smtClean="0"/>
            </a:br>
            <a:r>
              <a:rPr lang="en-US" sz="2200" dirty="0" smtClean="0">
                <a:solidFill>
                  <a:srgbClr val="0000CC"/>
                </a:solidFill>
              </a:rPr>
              <a:t>[Korzhyk, Yin, Kiekintveld, C., Tambe JAIR’11]</a:t>
            </a:r>
            <a:endParaRPr lang="en-US" sz="3100" dirty="0">
              <a:solidFill>
                <a:srgbClr val="0000CC"/>
              </a:solidFill>
            </a:endParaRPr>
          </a:p>
        </p:txBody>
      </p:sp>
      <p:sp>
        <p:nvSpPr>
          <p:cNvPr id="3" name="Content Placeholder 2"/>
          <p:cNvSpPr>
            <a:spLocks noGrp="1"/>
          </p:cNvSpPr>
          <p:nvPr>
            <p:ph idx="1"/>
          </p:nvPr>
        </p:nvSpPr>
        <p:spPr>
          <a:xfrm>
            <a:off x="0" y="1600200"/>
            <a:ext cx="9753600" cy="5943600"/>
          </a:xfrm>
        </p:spPr>
        <p:txBody>
          <a:bodyPr>
            <a:normAutofit/>
          </a:bodyPr>
          <a:lstStyle/>
          <a:p>
            <a:r>
              <a:rPr lang="en-US" sz="3200" dirty="0" smtClean="0"/>
              <a:t>The attacker can choose multiple targets to attack</a:t>
            </a:r>
          </a:p>
          <a:p>
            <a:endParaRPr lang="en-US" sz="3200" dirty="0" smtClean="0"/>
          </a:p>
          <a:p>
            <a:endParaRPr lang="en-US" sz="3200" dirty="0"/>
          </a:p>
          <a:p>
            <a:pPr>
              <a:buNone/>
            </a:pPr>
            <a:endParaRPr lang="en-US" sz="3200" dirty="0"/>
          </a:p>
          <a:p>
            <a:r>
              <a:rPr lang="en-US" sz="3200" dirty="0" smtClean="0"/>
              <a:t>The utilities are added over all attacked targets</a:t>
            </a:r>
          </a:p>
          <a:p>
            <a:r>
              <a:rPr lang="en-US" sz="3200" dirty="0" smtClean="0"/>
              <a:t>Stackelberg NP-hard; Nash </a:t>
            </a:r>
            <a:r>
              <a:rPr lang="en-US" sz="3200" dirty="0" err="1" smtClean="0"/>
              <a:t>polytime</a:t>
            </a:r>
            <a:r>
              <a:rPr lang="en-US" sz="3200" dirty="0" smtClean="0"/>
              <a:t>-solvable and interchangeable </a:t>
            </a:r>
            <a:r>
              <a:rPr lang="en-US" sz="2400" dirty="0" smtClean="0">
                <a:solidFill>
                  <a:srgbClr val="0000CC"/>
                </a:solidFill>
                <a:latin typeface="Arial" charset="0"/>
              </a:rPr>
              <a:t>[Korzhyk, C., Parr IJCAI‘11]</a:t>
            </a:r>
          </a:p>
          <a:p>
            <a:pPr marL="814388" lvl="2" indent="-368300">
              <a:spcBef>
                <a:spcPts val="900"/>
              </a:spcBef>
            </a:pPr>
            <a:r>
              <a:rPr lang="en-US" sz="2300" dirty="0" smtClean="0"/>
              <a:t>Algorithm generalizes ORIGAMI algorithm for single attack </a:t>
            </a:r>
            <a:r>
              <a:rPr lang="en-US" sz="2000" dirty="0" smtClean="0">
                <a:solidFill>
                  <a:schemeClr val="accent2"/>
                </a:solidFill>
              </a:rPr>
              <a:t>[Kiekintveld, Jain, Tsai, Pita, Ordóñez, Tambe AAMAS’09]</a:t>
            </a:r>
            <a:endParaRPr lang="en-US" sz="2300" dirty="0" smtClean="0"/>
          </a:p>
          <a:p>
            <a:endParaRPr lang="en-US" sz="2400" dirty="0" smtClean="0">
              <a:solidFill>
                <a:srgbClr val="0000CC"/>
              </a:solidFill>
              <a:latin typeface="Arial" charset="0"/>
            </a:endParaRPr>
          </a:p>
        </p:txBody>
      </p:sp>
      <p:sp>
        <p:nvSpPr>
          <p:cNvPr id="42" name="Oval 41"/>
          <p:cNvSpPr/>
          <p:nvPr/>
        </p:nvSpPr>
        <p:spPr>
          <a:xfrm>
            <a:off x="4978936" y="2362200"/>
            <a:ext cx="203590" cy="209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43" name="Oval 42"/>
          <p:cNvSpPr/>
          <p:nvPr/>
        </p:nvSpPr>
        <p:spPr>
          <a:xfrm>
            <a:off x="4982220" y="2948175"/>
            <a:ext cx="203590" cy="209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44" name="Oval 43"/>
          <p:cNvSpPr/>
          <p:nvPr/>
        </p:nvSpPr>
        <p:spPr>
          <a:xfrm>
            <a:off x="4982220" y="3575039"/>
            <a:ext cx="203590" cy="209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45" name="Oval 44"/>
          <p:cNvSpPr/>
          <p:nvPr/>
        </p:nvSpPr>
        <p:spPr>
          <a:xfrm>
            <a:off x="4982220" y="4164782"/>
            <a:ext cx="203590" cy="209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47" name="Rectangle 46"/>
          <p:cNvSpPr/>
          <p:nvPr/>
        </p:nvSpPr>
        <p:spPr>
          <a:xfrm>
            <a:off x="3714705" y="3470224"/>
            <a:ext cx="407180" cy="33561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grpSp>
        <p:nvGrpSpPr>
          <p:cNvPr id="4" name="Group 47"/>
          <p:cNvGrpSpPr/>
          <p:nvPr/>
        </p:nvGrpSpPr>
        <p:grpSpPr>
          <a:xfrm>
            <a:off x="6118860" y="2946953"/>
            <a:ext cx="325745" cy="293664"/>
            <a:chOff x="4800600" y="4267200"/>
            <a:chExt cx="609600" cy="533400"/>
          </a:xfrm>
        </p:grpSpPr>
        <p:cxnSp>
          <p:nvCxnSpPr>
            <p:cNvPr id="49" name="Straight Connector 48"/>
            <p:cNvCxnSpPr/>
            <p:nvPr/>
          </p:nvCxnSpPr>
          <p:spPr>
            <a:xfrm>
              <a:off x="4800600" y="4272116"/>
              <a:ext cx="609600" cy="5284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800600" y="4267200"/>
              <a:ext cx="6096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Smiley Face 50"/>
          <p:cNvSpPr/>
          <p:nvPr/>
        </p:nvSpPr>
        <p:spPr>
          <a:xfrm>
            <a:off x="2830071" y="3096039"/>
            <a:ext cx="732926" cy="587327"/>
          </a:xfrm>
          <a:prstGeom prst="smileyFac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52" name="Smiley Face 51"/>
          <p:cNvSpPr/>
          <p:nvPr/>
        </p:nvSpPr>
        <p:spPr>
          <a:xfrm>
            <a:off x="6737038" y="2986446"/>
            <a:ext cx="732926" cy="587327"/>
          </a:xfrm>
          <a:prstGeom prst="smileyFace">
            <a:avLst>
              <a:gd name="adj" fmla="val -50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53" name="Rectangle 52"/>
          <p:cNvSpPr/>
          <p:nvPr/>
        </p:nvSpPr>
        <p:spPr>
          <a:xfrm>
            <a:off x="3714705" y="2796533"/>
            <a:ext cx="407180" cy="33561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grpSp>
        <p:nvGrpSpPr>
          <p:cNvPr id="5" name="Group 60"/>
          <p:cNvGrpSpPr/>
          <p:nvPr/>
        </p:nvGrpSpPr>
        <p:grpSpPr>
          <a:xfrm>
            <a:off x="6118860" y="3366470"/>
            <a:ext cx="325745" cy="293664"/>
            <a:chOff x="4800600" y="4267200"/>
            <a:chExt cx="609600" cy="533400"/>
          </a:xfrm>
        </p:grpSpPr>
        <p:cxnSp>
          <p:nvCxnSpPr>
            <p:cNvPr id="62" name="Straight Connector 61"/>
            <p:cNvCxnSpPr/>
            <p:nvPr/>
          </p:nvCxnSpPr>
          <p:spPr>
            <a:xfrm>
              <a:off x="4800600" y="4272116"/>
              <a:ext cx="609600" cy="5284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800600" y="4267200"/>
              <a:ext cx="6096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63"/>
          <p:cNvGrpSpPr/>
          <p:nvPr/>
        </p:nvGrpSpPr>
        <p:grpSpPr>
          <a:xfrm>
            <a:off x="6118860" y="3798270"/>
            <a:ext cx="325745" cy="293664"/>
            <a:chOff x="4800600" y="4267200"/>
            <a:chExt cx="609600" cy="533400"/>
          </a:xfrm>
        </p:grpSpPr>
        <p:cxnSp>
          <p:nvCxnSpPr>
            <p:cNvPr id="65" name="Straight Connector 64"/>
            <p:cNvCxnSpPr/>
            <p:nvPr/>
          </p:nvCxnSpPr>
          <p:spPr>
            <a:xfrm>
              <a:off x="4800600" y="4272116"/>
              <a:ext cx="609600" cy="5284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800600" y="4267200"/>
              <a:ext cx="6096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30046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35" presetClass="emph" presetSubtype="0" repeatCount="4000" fill="hold" nodeType="afterEffect">
                                  <p:stCondLst>
                                    <p:cond delay="0"/>
                                  </p:stCondLst>
                                  <p:childTnLst>
                                    <p:anim calcmode="discrete" valueType="str">
                                      <p:cBhvr>
                                        <p:cTn id="11" dur="500" fill="hold"/>
                                        <p:tgtEl>
                                          <p:spTgt spid="6"/>
                                        </p:tgtEl>
                                        <p:attrNameLst>
                                          <p:attrName>style.visibility</p:attrName>
                                        </p:attrNameLst>
                                      </p:cBhvr>
                                      <p:tavLst>
                                        <p:tav tm="0">
                                          <p:val>
                                            <p:strVal val="hidden"/>
                                          </p:val>
                                        </p:tav>
                                        <p:tav tm="50000">
                                          <p:val>
                                            <p:strVal val="visible"/>
                                          </p:val>
                                        </p:tav>
                                      </p:tavLst>
                                    </p:anim>
                                  </p:childTnLst>
                                </p:cTn>
                              </p:par>
                              <p:par>
                                <p:cTn id="12" presetID="35" presetClass="emph" presetSubtype="0" repeatCount="4000" fill="hold" nodeType="withEffect">
                                  <p:stCondLst>
                                    <p:cond delay="0"/>
                                  </p:stCondLst>
                                  <p:childTnLst>
                                    <p:anim calcmode="discrete" valueType="str">
                                      <p:cBhvr>
                                        <p:cTn id="13" dur="5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xmlns="" val="4029765298"/>
              </p:ext>
            </p:extLst>
          </p:nvPr>
        </p:nvGraphicFramePr>
        <p:xfrm>
          <a:off x="26377" y="2210367"/>
          <a:ext cx="4400352" cy="4817926"/>
        </p:xfrm>
        <a:graphic>
          <a:graphicData uri="http://schemas.openxmlformats.org/drawingml/2006/chart">
            <c:chart xmlns:c="http://schemas.openxmlformats.org/drawingml/2006/chart" xmlns:r="http://schemas.openxmlformats.org/officeDocument/2006/relationships" r:id="rId3"/>
          </a:graphicData>
        </a:graphic>
      </p:graphicFrame>
      <p:sp>
        <p:nvSpPr>
          <p:cNvPr id="1027" name="Title 1"/>
          <p:cNvSpPr>
            <a:spLocks noGrp="1"/>
          </p:cNvSpPr>
          <p:nvPr>
            <p:ph type="title"/>
          </p:nvPr>
        </p:nvSpPr>
        <p:spPr>
          <a:xfrm>
            <a:off x="228600" y="458193"/>
            <a:ext cx="9326880" cy="1065807"/>
          </a:xfrm>
        </p:spPr>
        <p:txBody>
          <a:bodyPr/>
          <a:lstStyle/>
          <a:p>
            <a:pPr eaLnBrk="1" hangingPunct="1"/>
            <a:r>
              <a:rPr lang="en-US" sz="3600" dirty="0" smtClean="0">
                <a:solidFill>
                  <a:srgbClr val="0000CC"/>
                </a:solidFill>
                <a:ea typeface="ＭＳ Ｐゴシック" pitchFamily="-112" charset="-128"/>
                <a:cs typeface="ＭＳ Ｐゴシック" pitchFamily="-112" charset="-128"/>
              </a:rPr>
              <a:t>Actual Security Schedules: Before vs. After</a:t>
            </a:r>
            <a:br>
              <a:rPr lang="en-US" sz="3600" dirty="0" smtClean="0">
                <a:solidFill>
                  <a:srgbClr val="0000CC"/>
                </a:solidFill>
                <a:ea typeface="ＭＳ Ｐゴシック" pitchFamily="-112" charset="-128"/>
                <a:cs typeface="ＭＳ Ｐゴシック" pitchFamily="-112" charset="-128"/>
              </a:rPr>
            </a:br>
            <a:r>
              <a:rPr lang="en-US" sz="2800" dirty="0" smtClean="0">
                <a:solidFill>
                  <a:srgbClr val="0000CC"/>
                </a:solidFill>
                <a:ea typeface="ＭＳ Ｐゴシック" pitchFamily="-112" charset="-128"/>
                <a:cs typeface="ＭＳ Ｐゴシック" pitchFamily="-112" charset="-128"/>
              </a:rPr>
              <a:t>Boston, Coast Guard – “PROTECT” algorithm</a:t>
            </a:r>
            <a:br>
              <a:rPr lang="en-US" sz="2800" dirty="0" smtClean="0">
                <a:solidFill>
                  <a:srgbClr val="0000CC"/>
                </a:solidFill>
                <a:ea typeface="ＭＳ Ｐゴシック" pitchFamily="-112" charset="-128"/>
                <a:cs typeface="ＭＳ Ｐゴシック" pitchFamily="-112" charset="-128"/>
              </a:rPr>
            </a:br>
            <a:r>
              <a:rPr lang="en-US" sz="2800" i="1" dirty="0" smtClean="0">
                <a:solidFill>
                  <a:srgbClr val="C00000"/>
                </a:solidFill>
                <a:ea typeface="ＭＳ Ｐゴシック" pitchFamily="-112" charset="-128"/>
                <a:cs typeface="ＭＳ Ｐゴシック" pitchFamily="-112" charset="-128"/>
              </a:rPr>
              <a:t>slide courtesy of Milind Tambe</a:t>
            </a:r>
            <a:r>
              <a:rPr lang="en-US" sz="2800" dirty="0" smtClean="0">
                <a:solidFill>
                  <a:srgbClr val="0000CC"/>
                </a:solidFill>
                <a:ea typeface="ＭＳ Ｐゴシック" pitchFamily="-112" charset="-128"/>
                <a:cs typeface="ＭＳ Ｐゴシック" pitchFamily="-112" charset="-128"/>
              </a:rPr>
              <a:t/>
            </a:r>
            <a:br>
              <a:rPr lang="en-US" sz="2800" dirty="0" smtClean="0">
                <a:solidFill>
                  <a:srgbClr val="0000CC"/>
                </a:solidFill>
                <a:ea typeface="ＭＳ Ｐゴシック" pitchFamily="-112" charset="-128"/>
                <a:cs typeface="ＭＳ Ｐゴシック" pitchFamily="-112" charset="-128"/>
              </a:rPr>
            </a:br>
            <a:endParaRPr lang="en-US" sz="2800" dirty="0">
              <a:solidFill>
                <a:srgbClr val="0000CC"/>
              </a:solidFill>
              <a:ea typeface="ＭＳ Ｐゴシック" pitchFamily="-112" charset="-128"/>
              <a:cs typeface="ＭＳ Ｐゴシック" pitchFamily="-112" charset="-128"/>
            </a:endParaRPr>
          </a:p>
        </p:txBody>
      </p:sp>
      <p:sp>
        <p:nvSpPr>
          <p:cNvPr id="6" name="Oval 5"/>
          <p:cNvSpPr/>
          <p:nvPr/>
        </p:nvSpPr>
        <p:spPr bwMode="auto">
          <a:xfrm>
            <a:off x="712177" y="4886652"/>
            <a:ext cx="1064448" cy="20061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8" name="Rectangle 2"/>
          <p:cNvSpPr txBox="1">
            <a:spLocks noChangeArrowheads="1"/>
          </p:cNvSpPr>
          <p:nvPr/>
        </p:nvSpPr>
        <p:spPr bwMode="auto">
          <a:xfrm>
            <a:off x="0" y="1676401"/>
            <a:ext cx="4409856" cy="7891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
                <a:srgbClr val="000000"/>
              </a:buClr>
              <a:buSzPct val="45000"/>
              <a:buFont typeface="StarBats" charset="0"/>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Before PROTECT</a:t>
            </a:r>
          </a:p>
        </p:txBody>
      </p:sp>
      <p:sp>
        <p:nvSpPr>
          <p:cNvPr id="9" name="Rectangle 2"/>
          <p:cNvSpPr txBox="1">
            <a:spLocks noChangeArrowheads="1"/>
          </p:cNvSpPr>
          <p:nvPr/>
        </p:nvSpPr>
        <p:spPr bwMode="auto">
          <a:xfrm>
            <a:off x="4979041" y="1676400"/>
            <a:ext cx="4409856" cy="7891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
                <a:srgbClr val="000000"/>
              </a:buClr>
              <a:buSzPct val="45000"/>
              <a:buFont typeface="StarBats" charset="0"/>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After PROTECT</a:t>
            </a:r>
          </a:p>
        </p:txBody>
      </p:sp>
      <p:graphicFrame>
        <p:nvGraphicFramePr>
          <p:cNvPr id="15" name="Chart 14"/>
          <p:cNvGraphicFramePr>
            <a:graphicFrameLocks/>
          </p:cNvGraphicFramePr>
          <p:nvPr>
            <p:extLst>
              <p:ext uri="{D42A27DB-BD31-4B8C-83A1-F6EECF244321}">
                <p14:modId xmlns:p14="http://schemas.microsoft.com/office/powerpoint/2010/main" xmlns="" val="800823626"/>
              </p:ext>
            </p:extLst>
          </p:nvPr>
        </p:nvGraphicFramePr>
        <p:xfrm>
          <a:off x="5005119" y="2209799"/>
          <a:ext cx="4866048" cy="4844991"/>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0" y="7010400"/>
            <a:ext cx="9753600" cy="830997"/>
          </a:xfrm>
          <a:prstGeom prst="rect">
            <a:avLst/>
          </a:prstGeom>
        </p:spPr>
        <p:txBody>
          <a:bodyPr wrap="square">
            <a:spAutoFit/>
          </a:bodyPr>
          <a:lstStyle/>
          <a:p>
            <a:pPr marL="0" lvl="1" algn="ctr"/>
            <a:r>
              <a:rPr lang="en-US" dirty="0" smtClean="0">
                <a:solidFill>
                  <a:schemeClr val="tx1"/>
                </a:solidFill>
                <a:latin typeface="+mn-lt"/>
              </a:rPr>
              <a:t>Industry port partners comment:</a:t>
            </a:r>
          </a:p>
          <a:p>
            <a:pPr algn="ctr"/>
            <a:r>
              <a:rPr lang="en-US" b="1" dirty="0" smtClean="0">
                <a:solidFill>
                  <a:schemeClr val="tx1"/>
                </a:solidFill>
                <a:latin typeface="+mn-lt"/>
              </a:rPr>
              <a:t>“The Coast Guard seems to be everywhere, all the time." </a:t>
            </a:r>
            <a:endParaRPr lang="en-US" dirty="0">
              <a:solidFill>
                <a:schemeClr val="tx1"/>
              </a:solidFill>
              <a:latin typeface="+mn-lt"/>
            </a:endParaRPr>
          </a:p>
        </p:txBody>
      </p:sp>
    </p:spTree>
    <p:extLst>
      <p:ext uri="{BB962C8B-B14F-4D97-AF65-F5344CB8AC3E}">
        <p14:creationId xmlns:p14="http://schemas.microsoft.com/office/powerpoint/2010/main" xmlns="" val="917835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Graphic spid="15" grpId="0">
        <p:bldAsOne/>
      </p:bldGraphic>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3214"/>
            <a:ext cx="9296400" cy="480786"/>
          </a:xfrm>
        </p:spPr>
        <p:txBody>
          <a:bodyPr/>
          <a:lstStyle/>
          <a:p>
            <a:r>
              <a:rPr lang="en-US" sz="3600" dirty="0" smtClean="0">
                <a:solidFill>
                  <a:srgbClr val="0000CC"/>
                </a:solidFill>
              </a:rPr>
              <a:t>Data from LAX checkpoints</a:t>
            </a:r>
            <a:br>
              <a:rPr lang="en-US" sz="3600" dirty="0" smtClean="0">
                <a:solidFill>
                  <a:srgbClr val="0000CC"/>
                </a:solidFill>
              </a:rPr>
            </a:br>
            <a:r>
              <a:rPr lang="en-US" sz="3600" dirty="0" smtClean="0">
                <a:solidFill>
                  <a:srgbClr val="0000CC"/>
                </a:solidFill>
              </a:rPr>
              <a:t>before and after “ARMOR” algorithm</a:t>
            </a:r>
            <a:br>
              <a:rPr lang="en-US" sz="3600" dirty="0" smtClean="0">
                <a:solidFill>
                  <a:srgbClr val="0000CC"/>
                </a:solidFill>
              </a:rPr>
            </a:br>
            <a:r>
              <a:rPr lang="en-US" sz="3600" i="1" dirty="0" smtClean="0">
                <a:solidFill>
                  <a:srgbClr val="0000CC"/>
                </a:solidFill>
                <a:ea typeface="ＭＳ Ｐゴシック" pitchFamily="-112" charset="-128"/>
                <a:cs typeface="ＭＳ Ｐゴシック" pitchFamily="-112" charset="-128"/>
              </a:rPr>
              <a:t> slide </a:t>
            </a:r>
            <a:r>
              <a:rPr lang="en-US" sz="3600" dirty="0" smtClean="0"/>
              <a:t/>
            </a:r>
            <a:br>
              <a:rPr lang="en-US" sz="3600" dirty="0" smtClean="0"/>
            </a:br>
            <a:endParaRPr lang="en-US" sz="3600" dirty="0"/>
          </a:p>
        </p:txBody>
      </p:sp>
      <p:graphicFrame>
        <p:nvGraphicFramePr>
          <p:cNvPr id="8" name="Chart 7"/>
          <p:cNvGraphicFramePr>
            <a:graphicFrameLocks/>
          </p:cNvGraphicFramePr>
          <p:nvPr>
            <p:extLst>
              <p:ext uri="{D42A27DB-BD31-4B8C-83A1-F6EECF244321}">
                <p14:modId xmlns:p14="http://schemas.microsoft.com/office/powerpoint/2010/main" xmlns="" val="2380483507"/>
              </p:ext>
            </p:extLst>
          </p:nvPr>
        </p:nvGraphicFramePr>
        <p:xfrm>
          <a:off x="11088" y="1269829"/>
          <a:ext cx="9818712" cy="650257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391400" y="76200"/>
            <a:ext cx="3020782" cy="830997"/>
          </a:xfrm>
          <a:prstGeom prst="rect">
            <a:avLst/>
          </a:prstGeom>
        </p:spPr>
        <p:txBody>
          <a:bodyPr wrap="square">
            <a:spAutoFit/>
          </a:bodyPr>
          <a:lstStyle/>
          <a:p>
            <a:pPr algn="ctr"/>
            <a:r>
              <a:rPr lang="en-US" i="1" dirty="0" smtClean="0">
                <a:solidFill>
                  <a:srgbClr val="C00000"/>
                </a:solidFill>
                <a:latin typeface="+mn-lt"/>
                <a:ea typeface="ＭＳ Ｐゴシック" pitchFamily="-112" charset="-128"/>
                <a:cs typeface="ＭＳ Ｐゴシック" pitchFamily="-112" charset="-128"/>
              </a:rPr>
              <a:t>slide courtesy of Milind Tambe</a:t>
            </a:r>
            <a:endParaRPr lang="en-US" dirty="0">
              <a:solidFill>
                <a:srgbClr val="C00000"/>
              </a:solidFill>
              <a:latin typeface="+mn-lt"/>
            </a:endParaRPr>
          </a:p>
        </p:txBody>
      </p:sp>
      <p:sp>
        <p:nvSpPr>
          <p:cNvPr id="6" name="Rectangle 5"/>
          <p:cNvSpPr/>
          <p:nvPr/>
        </p:nvSpPr>
        <p:spPr>
          <a:xfrm>
            <a:off x="4191000" y="2286000"/>
            <a:ext cx="3020782" cy="830997"/>
          </a:xfrm>
          <a:prstGeom prst="rect">
            <a:avLst/>
          </a:prstGeom>
        </p:spPr>
        <p:txBody>
          <a:bodyPr wrap="square">
            <a:spAutoFit/>
          </a:bodyPr>
          <a:lstStyle/>
          <a:p>
            <a:pPr algn="ctr"/>
            <a:r>
              <a:rPr lang="en-US" b="1" dirty="0" smtClean="0">
                <a:solidFill>
                  <a:schemeClr val="tx1"/>
                </a:solidFill>
                <a:latin typeface="+mn-lt"/>
                <a:ea typeface="ＭＳ Ｐゴシック" pitchFamily="-112" charset="-128"/>
                <a:cs typeface="ＭＳ Ｐゴシック" pitchFamily="-112" charset="-128"/>
              </a:rPr>
              <a:t>not a controlled experiment!</a:t>
            </a:r>
            <a:endParaRPr lang="en-US" b="1"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76200" y="381000"/>
            <a:ext cx="9982200" cy="914400"/>
          </a:xfrm>
        </p:spPr>
        <p:txBody>
          <a:bodyPr/>
          <a:lstStyle/>
          <a:p>
            <a:r>
              <a:rPr lang="en-US" sz="4400" dirty="0" smtClean="0">
                <a:solidFill>
                  <a:schemeClr val="tx1"/>
                </a:solidFill>
              </a:rPr>
              <a:t>Placing checkpoints in a city</a:t>
            </a:r>
            <a:br>
              <a:rPr lang="en-US" sz="4400" dirty="0" smtClean="0">
                <a:solidFill>
                  <a:schemeClr val="tx1"/>
                </a:solidFill>
              </a:rPr>
            </a:br>
            <a:r>
              <a:rPr lang="en-US" sz="2400" dirty="0" smtClean="0">
                <a:solidFill>
                  <a:srgbClr val="0000CC"/>
                </a:solidFill>
              </a:rPr>
              <a:t> [Tsai, Yin, </a:t>
            </a:r>
            <a:r>
              <a:rPr lang="en-US" sz="2400" dirty="0" err="1" smtClean="0">
                <a:solidFill>
                  <a:srgbClr val="0000CC"/>
                </a:solidFill>
              </a:rPr>
              <a:t>Kwak</a:t>
            </a:r>
            <a:r>
              <a:rPr lang="en-US" sz="2400" dirty="0" smtClean="0">
                <a:solidFill>
                  <a:srgbClr val="0000CC"/>
                </a:solidFill>
              </a:rPr>
              <a:t>, Kempe, Kiekintveld, Tambe AAAI’10; Jain, Korzhyk, </a:t>
            </a:r>
            <a:r>
              <a:rPr lang="en-US" sz="2400" dirty="0" err="1" smtClean="0">
                <a:solidFill>
                  <a:srgbClr val="0000CC"/>
                </a:solidFill>
              </a:rPr>
              <a:t>Vaněk</a:t>
            </a:r>
            <a:r>
              <a:rPr lang="en-US" sz="2400" dirty="0" smtClean="0">
                <a:solidFill>
                  <a:srgbClr val="0000CC"/>
                </a:solidFill>
              </a:rPr>
              <a:t>, C., Pěchouček, Tambe AAMAS’11; Jain, C., Tambe AAMAS’13]</a:t>
            </a:r>
            <a:endParaRPr lang="en-US" sz="2200" dirty="0" smtClean="0">
              <a:solidFill>
                <a:schemeClr val="accent2"/>
              </a:solidFill>
            </a:endParaRPr>
          </a:p>
        </p:txBody>
      </p:sp>
      <p:pic>
        <p:nvPicPr>
          <p:cNvPr id="4710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2133601"/>
            <a:ext cx="8646080" cy="297179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1447800" y="3059112"/>
            <a:ext cx="70104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Learning in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0058400" cy="777240"/>
          </a:xfrm>
        </p:spPr>
        <p:txBody>
          <a:bodyPr/>
          <a:lstStyle/>
          <a:p>
            <a:pPr eaLnBrk="1" hangingPunct="1"/>
            <a:r>
              <a:rPr lang="en-US" dirty="0" smtClean="0">
                <a:solidFill>
                  <a:schemeClr val="accent2"/>
                </a:solidFill>
              </a:rPr>
              <a:t>Learning</a:t>
            </a:r>
            <a:r>
              <a:rPr lang="en-US" dirty="0" smtClean="0">
                <a:solidFill>
                  <a:schemeClr val="tx1"/>
                </a:solidFill>
              </a:rPr>
              <a:t> in </a:t>
            </a:r>
            <a:r>
              <a:rPr lang="en-US" sz="3600" dirty="0" smtClean="0">
                <a:solidFill>
                  <a:schemeClr val="tx1"/>
                </a:solidFill>
              </a:rPr>
              <a:t>(normal-form) </a:t>
            </a:r>
            <a:r>
              <a:rPr lang="en-US" dirty="0" smtClean="0">
                <a:solidFill>
                  <a:schemeClr val="tx1"/>
                </a:solidFill>
              </a:rPr>
              <a:t>games</a:t>
            </a:r>
            <a:endParaRPr lang="en-US" sz="3100" dirty="0" smtClean="0">
              <a:solidFill>
                <a:schemeClr val="accent2"/>
              </a:solidFill>
            </a:endParaRPr>
          </a:p>
        </p:txBody>
      </p:sp>
      <p:sp>
        <p:nvSpPr>
          <p:cNvPr id="190467" name="Rectangle 3"/>
          <p:cNvSpPr>
            <a:spLocks noChangeArrowheads="1"/>
          </p:cNvSpPr>
          <p:nvPr/>
        </p:nvSpPr>
        <p:spPr bwMode="auto">
          <a:xfrm>
            <a:off x="0" y="990600"/>
            <a:ext cx="10058400" cy="678180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200" dirty="0" smtClean="0">
                <a:solidFill>
                  <a:schemeClr val="accent2"/>
                </a:solidFill>
                <a:latin typeface="+mn-lt"/>
              </a:rPr>
              <a:t>Learn</a:t>
            </a:r>
            <a:r>
              <a:rPr lang="en-US" sz="3200" dirty="0" smtClean="0">
                <a:latin typeface="+mn-lt"/>
              </a:rPr>
              <a:t> </a:t>
            </a:r>
            <a:r>
              <a:rPr lang="en-US" sz="3200" dirty="0">
                <a:solidFill>
                  <a:schemeClr val="tx1"/>
                </a:solidFill>
                <a:latin typeface="+mn-lt"/>
              </a:rPr>
              <a:t>how to play a game by</a:t>
            </a:r>
          </a:p>
          <a:p>
            <a:pPr marL="827795" lvl="1" indent="-318383">
              <a:lnSpc>
                <a:spcPct val="90000"/>
              </a:lnSpc>
              <a:spcBef>
                <a:spcPct val="20000"/>
              </a:spcBef>
              <a:buFontTx/>
              <a:buChar char="–"/>
            </a:pPr>
            <a:r>
              <a:rPr lang="en-US" sz="2800" dirty="0">
                <a:solidFill>
                  <a:schemeClr val="tx1"/>
                </a:solidFill>
                <a:latin typeface="+mn-lt"/>
              </a:rPr>
              <a:t>playing it many times, and </a:t>
            </a:r>
          </a:p>
          <a:p>
            <a:pPr marL="827795" lvl="1" indent="-318383">
              <a:lnSpc>
                <a:spcPct val="90000"/>
              </a:lnSpc>
              <a:spcBef>
                <a:spcPct val="20000"/>
              </a:spcBef>
              <a:buFontTx/>
              <a:buChar char="–"/>
            </a:pPr>
            <a:r>
              <a:rPr lang="en-US" sz="2800" dirty="0">
                <a:solidFill>
                  <a:schemeClr val="tx1"/>
                </a:solidFill>
                <a:latin typeface="+mn-lt"/>
              </a:rPr>
              <a:t>updating your strategy based on experience</a:t>
            </a:r>
          </a:p>
          <a:p>
            <a:pPr marL="382059" indent="-382059">
              <a:lnSpc>
                <a:spcPct val="90000"/>
              </a:lnSpc>
              <a:spcBef>
                <a:spcPct val="20000"/>
              </a:spcBef>
              <a:buFontTx/>
              <a:buChar char="•"/>
            </a:pPr>
            <a:r>
              <a:rPr lang="en-US" sz="3200" dirty="0">
                <a:solidFill>
                  <a:schemeClr val="tx1"/>
                </a:solidFill>
                <a:latin typeface="+mn-lt"/>
              </a:rPr>
              <a:t>Why?</a:t>
            </a:r>
          </a:p>
          <a:p>
            <a:pPr marL="827795" lvl="1" indent="-318383">
              <a:lnSpc>
                <a:spcPct val="90000"/>
              </a:lnSpc>
              <a:spcBef>
                <a:spcPct val="20000"/>
              </a:spcBef>
              <a:buFontTx/>
              <a:buChar char="–"/>
            </a:pPr>
            <a:r>
              <a:rPr lang="en-US" sz="2800" dirty="0">
                <a:solidFill>
                  <a:schemeClr val="tx1"/>
                </a:solidFill>
                <a:latin typeface="+mn-lt"/>
              </a:rPr>
              <a:t>Some of the game’s utilities (especially the other players’) may be </a:t>
            </a:r>
            <a:r>
              <a:rPr lang="en-US" sz="2800" dirty="0">
                <a:solidFill>
                  <a:schemeClr val="accent2"/>
                </a:solidFill>
                <a:latin typeface="+mn-lt"/>
              </a:rPr>
              <a:t>unknown</a:t>
            </a:r>
            <a:r>
              <a:rPr lang="en-US" sz="2800" dirty="0">
                <a:latin typeface="+mn-lt"/>
              </a:rPr>
              <a:t> to you</a:t>
            </a:r>
          </a:p>
          <a:p>
            <a:pPr marL="827795" lvl="1" indent="-318383">
              <a:lnSpc>
                <a:spcPct val="90000"/>
              </a:lnSpc>
              <a:spcBef>
                <a:spcPct val="20000"/>
              </a:spcBef>
              <a:buFontTx/>
              <a:buChar char="–"/>
            </a:pPr>
            <a:r>
              <a:rPr lang="en-US" sz="2800" dirty="0">
                <a:solidFill>
                  <a:schemeClr val="tx1"/>
                </a:solidFill>
                <a:latin typeface="+mn-lt"/>
              </a:rPr>
              <a:t>The other players may </a:t>
            </a:r>
            <a:r>
              <a:rPr lang="en-US" sz="2800" dirty="0">
                <a:solidFill>
                  <a:schemeClr val="accent2"/>
                </a:solidFill>
                <a:latin typeface="+mn-lt"/>
              </a:rPr>
              <a:t>not be playing an equilibrium strategy</a:t>
            </a:r>
          </a:p>
          <a:p>
            <a:pPr marL="827795" lvl="1" indent="-318383">
              <a:lnSpc>
                <a:spcPct val="90000"/>
              </a:lnSpc>
              <a:spcBef>
                <a:spcPct val="20000"/>
              </a:spcBef>
              <a:buFontTx/>
              <a:buChar char="–"/>
            </a:pPr>
            <a:r>
              <a:rPr lang="en-US" sz="2800" dirty="0">
                <a:solidFill>
                  <a:schemeClr val="tx1"/>
                </a:solidFill>
                <a:latin typeface="+mn-lt"/>
              </a:rPr>
              <a:t>Computing an optimal strategy can be </a:t>
            </a:r>
            <a:r>
              <a:rPr lang="en-US" sz="2800" dirty="0">
                <a:solidFill>
                  <a:schemeClr val="accent2"/>
                </a:solidFill>
                <a:latin typeface="+mn-lt"/>
              </a:rPr>
              <a:t>hard</a:t>
            </a:r>
            <a:endParaRPr lang="en-US" sz="2800" dirty="0">
              <a:solidFill>
                <a:schemeClr val="tx1"/>
              </a:solidFill>
              <a:latin typeface="+mn-lt"/>
            </a:endParaRPr>
          </a:p>
          <a:p>
            <a:pPr marL="827795" lvl="1" indent="-318383">
              <a:lnSpc>
                <a:spcPct val="90000"/>
              </a:lnSpc>
              <a:spcBef>
                <a:spcPct val="20000"/>
              </a:spcBef>
              <a:buFontTx/>
              <a:buChar char="–"/>
            </a:pPr>
            <a:r>
              <a:rPr lang="en-US" sz="2800" dirty="0">
                <a:solidFill>
                  <a:schemeClr val="tx1"/>
                </a:solidFill>
                <a:latin typeface="+mn-lt"/>
              </a:rPr>
              <a:t>Learning is what </a:t>
            </a:r>
            <a:r>
              <a:rPr lang="en-US" sz="2800" dirty="0">
                <a:solidFill>
                  <a:schemeClr val="accent2"/>
                </a:solidFill>
                <a:latin typeface="+mn-lt"/>
              </a:rPr>
              <a:t>humans</a:t>
            </a:r>
            <a:r>
              <a:rPr lang="en-US" sz="2800" dirty="0">
                <a:latin typeface="+mn-lt"/>
              </a:rPr>
              <a:t> </a:t>
            </a:r>
            <a:r>
              <a:rPr lang="en-US" sz="2800" dirty="0">
                <a:solidFill>
                  <a:schemeClr val="tx1"/>
                </a:solidFill>
                <a:latin typeface="+mn-lt"/>
              </a:rPr>
              <a:t>typically do</a:t>
            </a:r>
          </a:p>
          <a:p>
            <a:pPr marL="827795" lvl="1" indent="-318383">
              <a:lnSpc>
                <a:spcPct val="90000"/>
              </a:lnSpc>
              <a:spcBef>
                <a:spcPct val="20000"/>
              </a:spcBef>
              <a:buFontTx/>
              <a:buChar char="–"/>
            </a:pPr>
            <a:r>
              <a:rPr lang="en-US" sz="2800" dirty="0">
                <a:solidFill>
                  <a:schemeClr val="tx1"/>
                </a:solidFill>
                <a:latin typeface="+mn-lt"/>
              </a:rPr>
              <a:t>…</a:t>
            </a:r>
          </a:p>
          <a:p>
            <a:pPr marL="382059" indent="-382059">
              <a:lnSpc>
                <a:spcPct val="90000"/>
              </a:lnSpc>
              <a:spcBef>
                <a:spcPct val="20000"/>
              </a:spcBef>
              <a:buFontTx/>
              <a:buChar char="•"/>
            </a:pPr>
            <a:r>
              <a:rPr lang="en-US" sz="3200" dirty="0" smtClean="0">
                <a:solidFill>
                  <a:schemeClr val="tx1"/>
                </a:solidFill>
                <a:latin typeface="+mn-lt"/>
              </a:rPr>
              <a:t>Does </a:t>
            </a:r>
            <a:r>
              <a:rPr lang="en-US" sz="3200" dirty="0">
                <a:solidFill>
                  <a:schemeClr val="tx1"/>
                </a:solidFill>
                <a:latin typeface="+mn-lt"/>
              </a:rPr>
              <a:t>learning converge to equilibrium?</a:t>
            </a:r>
          </a:p>
          <a:p>
            <a:pPr marL="382059" indent="-382059">
              <a:lnSpc>
                <a:spcPct val="90000"/>
              </a:lnSpc>
              <a:spcBef>
                <a:spcPct val="20000"/>
              </a:spcBef>
              <a:buFontTx/>
              <a:buChar char="•"/>
            </a:pPr>
            <a:endParaRPr lang="en-US" sz="32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4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04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0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533400" y="3059112"/>
            <a:ext cx="9220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Representing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2920" y="-172720"/>
            <a:ext cx="9052560" cy="1295400"/>
          </a:xfrm>
        </p:spPr>
        <p:txBody>
          <a:bodyPr/>
          <a:lstStyle/>
          <a:p>
            <a:pPr eaLnBrk="1" hangingPunct="1"/>
            <a:r>
              <a:rPr lang="en-US" dirty="0" smtClean="0">
                <a:solidFill>
                  <a:srgbClr val="008000"/>
                </a:solidFill>
              </a:rPr>
              <a:t>Iterated best response</a:t>
            </a:r>
            <a:endParaRPr lang="en-US" sz="3100" dirty="0" smtClean="0">
              <a:solidFill>
                <a:srgbClr val="008000"/>
              </a:solidFill>
            </a:endParaRPr>
          </a:p>
        </p:txBody>
      </p:sp>
      <p:graphicFrame>
        <p:nvGraphicFramePr>
          <p:cNvPr id="191491" name="Group 3"/>
          <p:cNvGraphicFramePr>
            <a:graphicFrameLocks noGrp="1"/>
          </p:cNvGraphicFramePr>
          <p:nvPr>
            <p:ph sz="half" idx="1"/>
          </p:nvPr>
        </p:nvGraphicFramePr>
        <p:xfrm>
          <a:off x="754380" y="3454400"/>
          <a:ext cx="4351020" cy="2185416"/>
        </p:xfrm>
        <a:graphic>
          <a:graphicData uri="http://schemas.openxmlformats.org/drawingml/2006/table">
            <a:tbl>
              <a:tblPr/>
              <a:tblGrid>
                <a:gridCol w="1375459"/>
                <a:gridCol w="1485810"/>
                <a:gridCol w="1489751"/>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09" name="Rectangle 21"/>
          <p:cNvSpPr>
            <a:spLocks noChangeArrowheads="1"/>
          </p:cNvSpPr>
          <p:nvPr/>
        </p:nvSpPr>
        <p:spPr bwMode="auto">
          <a:xfrm>
            <a:off x="83820" y="863600"/>
            <a:ext cx="9974580" cy="19862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In the first round, play something arbitrary</a:t>
            </a:r>
          </a:p>
          <a:p>
            <a:pPr marL="382059" indent="-382059">
              <a:lnSpc>
                <a:spcPct val="90000"/>
              </a:lnSpc>
              <a:spcBef>
                <a:spcPct val="20000"/>
              </a:spcBef>
              <a:buFontTx/>
              <a:buChar char="•"/>
            </a:pPr>
            <a:r>
              <a:rPr lang="en-US" sz="3100" dirty="0">
                <a:solidFill>
                  <a:schemeClr val="tx1"/>
                </a:solidFill>
                <a:latin typeface="+mn-lt"/>
              </a:rPr>
              <a:t>In each following round, play a best response against what the other players played in the </a:t>
            </a:r>
            <a:r>
              <a:rPr lang="en-US" sz="3100" dirty="0">
                <a:solidFill>
                  <a:schemeClr val="accent2"/>
                </a:solidFill>
                <a:latin typeface="+mn-lt"/>
              </a:rPr>
              <a:t>previous</a:t>
            </a:r>
            <a:r>
              <a:rPr lang="en-US" sz="3100" dirty="0">
                <a:latin typeface="+mn-lt"/>
              </a:rPr>
              <a:t> </a:t>
            </a:r>
            <a:r>
              <a:rPr lang="en-US" sz="3100" dirty="0">
                <a:solidFill>
                  <a:schemeClr val="tx1"/>
                </a:solidFill>
                <a:latin typeface="+mn-lt"/>
              </a:rPr>
              <a:t>round</a:t>
            </a:r>
          </a:p>
          <a:p>
            <a:pPr marL="382059" indent="-382059">
              <a:lnSpc>
                <a:spcPct val="90000"/>
              </a:lnSpc>
              <a:spcBef>
                <a:spcPct val="20000"/>
              </a:spcBef>
              <a:buFontTx/>
              <a:buChar char="•"/>
            </a:pPr>
            <a:r>
              <a:rPr lang="en-US" sz="3100" dirty="0">
                <a:solidFill>
                  <a:schemeClr val="tx1"/>
                </a:solidFill>
                <a:latin typeface="+mn-lt"/>
              </a:rPr>
              <a:t>If all players play this, it can converge (i.e., we reach an equilibrium) or cycle</a:t>
            </a:r>
          </a:p>
        </p:txBody>
      </p:sp>
      <p:graphicFrame>
        <p:nvGraphicFramePr>
          <p:cNvPr id="191510" name="Group 22"/>
          <p:cNvGraphicFramePr>
            <a:graphicFrameLocks noGrp="1"/>
          </p:cNvGraphicFramePr>
          <p:nvPr>
            <p:ph sz="half" idx="2"/>
          </p:nvPr>
        </p:nvGraphicFramePr>
        <p:xfrm>
          <a:off x="5615940" y="3886200"/>
          <a:ext cx="3436620" cy="1313032"/>
        </p:xfrm>
        <a:graphic>
          <a:graphicData uri="http://schemas.openxmlformats.org/drawingml/2006/table">
            <a:tbl>
              <a:tblPr/>
              <a:tblGrid>
                <a:gridCol w="1718310"/>
                <a:gridCol w="1718310"/>
              </a:tblGrid>
              <a:tr h="65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91521" name="Rectangle 33"/>
          <p:cNvSpPr>
            <a:spLocks noChangeArrowheads="1"/>
          </p:cNvSpPr>
          <p:nvPr/>
        </p:nvSpPr>
        <p:spPr bwMode="auto">
          <a:xfrm>
            <a:off x="83820" y="6045200"/>
            <a:ext cx="9974580" cy="146812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rgbClr val="008000"/>
                </a:solidFill>
                <a:latin typeface="+mn-lt"/>
              </a:rPr>
              <a:t>Alternating best response</a:t>
            </a:r>
            <a:r>
              <a:rPr lang="en-US" sz="3100" dirty="0">
                <a:solidFill>
                  <a:schemeClr val="tx1"/>
                </a:solidFill>
                <a:latin typeface="+mn-lt"/>
              </a:rPr>
              <a:t>: players </a:t>
            </a:r>
            <a:r>
              <a:rPr lang="en-US" sz="3100" dirty="0" err="1">
                <a:solidFill>
                  <a:schemeClr val="tx1"/>
                </a:solidFill>
                <a:latin typeface="+mn-lt"/>
              </a:rPr>
              <a:t>alternatingly</a:t>
            </a:r>
            <a:r>
              <a:rPr lang="en-US" sz="3100" dirty="0">
                <a:solidFill>
                  <a:schemeClr val="tx1"/>
                </a:solidFill>
                <a:latin typeface="+mn-lt"/>
              </a:rPr>
              <a:t> change strategies: one player best-responds each odd round, the other best-responds each even round</a:t>
            </a:r>
          </a:p>
        </p:txBody>
      </p:sp>
      <p:sp>
        <p:nvSpPr>
          <p:cNvPr id="191522" name="Text Box 34"/>
          <p:cNvSpPr txBox="1">
            <a:spLocks noChangeArrowheads="1"/>
          </p:cNvSpPr>
          <p:nvPr/>
        </p:nvSpPr>
        <p:spPr bwMode="auto">
          <a:xfrm>
            <a:off x="1292225" y="5613401"/>
            <a:ext cx="2888411" cy="472209"/>
          </a:xfrm>
          <a:prstGeom prst="rect">
            <a:avLst/>
          </a:prstGeom>
          <a:noFill/>
          <a:ln w="38100" algn="ctr">
            <a:noFill/>
            <a:miter lim="800000"/>
            <a:headEnd/>
            <a:tailEnd type="none" w="lg" len="lg"/>
          </a:ln>
        </p:spPr>
        <p:txBody>
          <a:bodyPr wrap="none" lIns="101882" tIns="50941" rIns="101882" bIns="50941">
            <a:spAutoFit/>
          </a:bodyPr>
          <a:lstStyle/>
          <a:p>
            <a:r>
              <a:rPr lang="en-US" i="1" dirty="0">
                <a:solidFill>
                  <a:schemeClr val="tx1"/>
                </a:solidFill>
                <a:latin typeface="+mn-lt"/>
              </a:rPr>
              <a:t>rock-paper-scissors</a:t>
            </a:r>
          </a:p>
        </p:txBody>
      </p:sp>
      <p:sp>
        <p:nvSpPr>
          <p:cNvPr id="191523" name="Text Box 35"/>
          <p:cNvSpPr txBox="1">
            <a:spLocks noChangeArrowheads="1"/>
          </p:cNvSpPr>
          <p:nvPr/>
        </p:nvSpPr>
        <p:spPr bwMode="auto">
          <a:xfrm>
            <a:off x="5811520" y="5181600"/>
            <a:ext cx="3785260" cy="472209"/>
          </a:xfrm>
          <a:prstGeom prst="rect">
            <a:avLst/>
          </a:prstGeom>
          <a:noFill/>
          <a:ln w="38100" algn="ctr">
            <a:noFill/>
            <a:miter lim="800000"/>
            <a:headEnd/>
            <a:tailEnd type="none" w="lg" len="lg"/>
          </a:ln>
        </p:spPr>
        <p:txBody>
          <a:bodyPr wrap="none" lIns="101882" tIns="50941" rIns="101882" bIns="50941">
            <a:spAutoFit/>
          </a:bodyPr>
          <a:lstStyle/>
          <a:p>
            <a:r>
              <a:rPr lang="en-US" i="1" dirty="0">
                <a:solidFill>
                  <a:schemeClr val="tx1"/>
                </a:solidFill>
                <a:latin typeface="+mn-lt"/>
              </a:rPr>
              <a:t>a simple congestion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5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5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5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5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5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15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15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22" grpId="0"/>
      <p:bldP spid="19152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172720"/>
            <a:ext cx="9052560" cy="1295400"/>
          </a:xfrm>
        </p:spPr>
        <p:txBody>
          <a:bodyPr/>
          <a:lstStyle/>
          <a:p>
            <a:pPr eaLnBrk="1" hangingPunct="1"/>
            <a:r>
              <a:rPr lang="en-US" dirty="0" smtClean="0">
                <a:solidFill>
                  <a:srgbClr val="008000"/>
                </a:solidFill>
              </a:rPr>
              <a:t>Fictitious play </a:t>
            </a:r>
            <a:r>
              <a:rPr lang="en-US" sz="3100" dirty="0" smtClean="0">
                <a:solidFill>
                  <a:schemeClr val="accent2"/>
                </a:solidFill>
              </a:rPr>
              <a:t>[Brown 1951]</a:t>
            </a:r>
            <a:endParaRPr lang="en-US" sz="3100" dirty="0" smtClean="0">
              <a:solidFill>
                <a:srgbClr val="008000"/>
              </a:solidFill>
            </a:endParaRPr>
          </a:p>
        </p:txBody>
      </p:sp>
      <p:graphicFrame>
        <p:nvGraphicFramePr>
          <p:cNvPr id="192515" name="Group 3"/>
          <p:cNvGraphicFramePr>
            <a:graphicFrameLocks noGrp="1"/>
          </p:cNvGraphicFramePr>
          <p:nvPr>
            <p:ph sz="half" idx="1"/>
          </p:nvPr>
        </p:nvGraphicFramePr>
        <p:xfrm>
          <a:off x="754380" y="4638252"/>
          <a:ext cx="3855721" cy="2176272"/>
        </p:xfrm>
        <a:graphic>
          <a:graphicData uri="http://schemas.openxmlformats.org/drawingml/2006/table">
            <a:tbl>
              <a:tblPr/>
              <a:tblGrid>
                <a:gridCol w="1218883"/>
                <a:gridCol w="1316673"/>
                <a:gridCol w="1320165"/>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2533" name="Rectangle 21"/>
          <p:cNvSpPr>
            <a:spLocks noChangeArrowheads="1"/>
          </p:cNvSpPr>
          <p:nvPr/>
        </p:nvSpPr>
        <p:spPr bwMode="auto">
          <a:xfrm>
            <a:off x="83820" y="863600"/>
            <a:ext cx="9974580" cy="19862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In the first round, play something arbitrary</a:t>
            </a:r>
          </a:p>
          <a:p>
            <a:pPr marL="382059" indent="-382059">
              <a:lnSpc>
                <a:spcPct val="90000"/>
              </a:lnSpc>
              <a:spcBef>
                <a:spcPct val="20000"/>
              </a:spcBef>
              <a:buFontTx/>
              <a:buChar char="•"/>
            </a:pPr>
            <a:r>
              <a:rPr lang="en-US" sz="3100" dirty="0">
                <a:solidFill>
                  <a:schemeClr val="tx1"/>
                </a:solidFill>
                <a:latin typeface="+mn-lt"/>
              </a:rPr>
              <a:t>In each following round, play a best response against the</a:t>
            </a:r>
            <a:r>
              <a:rPr lang="en-US" sz="3100" dirty="0">
                <a:latin typeface="+mn-lt"/>
              </a:rPr>
              <a:t> </a:t>
            </a:r>
            <a:r>
              <a:rPr lang="en-US" sz="3100" dirty="0">
                <a:solidFill>
                  <a:schemeClr val="accent2"/>
                </a:solidFill>
                <a:latin typeface="+mn-lt"/>
              </a:rPr>
              <a:t>empirical distribution</a:t>
            </a:r>
            <a:r>
              <a:rPr lang="en-US" sz="3100" dirty="0">
                <a:latin typeface="+mn-lt"/>
              </a:rPr>
              <a:t> </a:t>
            </a:r>
            <a:r>
              <a:rPr lang="en-US" sz="3100" dirty="0">
                <a:solidFill>
                  <a:schemeClr val="tx1"/>
                </a:solidFill>
                <a:latin typeface="+mn-lt"/>
              </a:rPr>
              <a:t>of the other players’ play</a:t>
            </a:r>
          </a:p>
          <a:p>
            <a:pPr marL="827795" lvl="1" indent="-318383">
              <a:lnSpc>
                <a:spcPct val="90000"/>
              </a:lnSpc>
              <a:spcBef>
                <a:spcPct val="20000"/>
              </a:spcBef>
              <a:buFontTx/>
              <a:buChar char="–"/>
            </a:pPr>
            <a:r>
              <a:rPr lang="en-US" sz="2700" dirty="0">
                <a:solidFill>
                  <a:schemeClr val="tx1"/>
                </a:solidFill>
                <a:latin typeface="+mn-lt"/>
              </a:rPr>
              <a:t>I.e., as if other player randomly selects from his past actions</a:t>
            </a:r>
          </a:p>
          <a:p>
            <a:pPr marL="382059" indent="-382059">
              <a:lnSpc>
                <a:spcPct val="90000"/>
              </a:lnSpc>
              <a:spcBef>
                <a:spcPct val="20000"/>
              </a:spcBef>
              <a:buFontTx/>
              <a:buChar char="•"/>
            </a:pPr>
            <a:r>
              <a:rPr lang="en-US" sz="3100" dirty="0">
                <a:solidFill>
                  <a:schemeClr val="tx1"/>
                </a:solidFill>
                <a:latin typeface="+mn-lt"/>
              </a:rPr>
              <a:t>Again, if this converges, we have a Nash equilibrium</a:t>
            </a:r>
          </a:p>
          <a:p>
            <a:pPr marL="382059" indent="-382059">
              <a:lnSpc>
                <a:spcPct val="90000"/>
              </a:lnSpc>
              <a:spcBef>
                <a:spcPct val="20000"/>
              </a:spcBef>
              <a:buFontTx/>
              <a:buChar char="•"/>
            </a:pPr>
            <a:r>
              <a:rPr lang="en-US" sz="3100" dirty="0">
                <a:solidFill>
                  <a:schemeClr val="tx1"/>
                </a:solidFill>
                <a:latin typeface="+mn-lt"/>
              </a:rPr>
              <a:t>Can still fail to converge…</a:t>
            </a:r>
          </a:p>
        </p:txBody>
      </p:sp>
      <p:graphicFrame>
        <p:nvGraphicFramePr>
          <p:cNvPr id="192534" name="Group 22"/>
          <p:cNvGraphicFramePr>
            <a:graphicFrameLocks noGrp="1"/>
          </p:cNvGraphicFramePr>
          <p:nvPr>
            <p:ph sz="half" idx="2"/>
          </p:nvPr>
        </p:nvGraphicFramePr>
        <p:xfrm>
          <a:off x="5615940" y="5070052"/>
          <a:ext cx="3436620" cy="1313032"/>
        </p:xfrm>
        <a:graphic>
          <a:graphicData uri="http://schemas.openxmlformats.org/drawingml/2006/table">
            <a:tbl>
              <a:tblPr/>
              <a:tblGrid>
                <a:gridCol w="1718310"/>
                <a:gridCol w="1718310"/>
              </a:tblGrid>
              <a:tr h="65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92545" name="Text Box 33"/>
          <p:cNvSpPr txBox="1">
            <a:spLocks noChangeArrowheads="1"/>
          </p:cNvSpPr>
          <p:nvPr/>
        </p:nvSpPr>
        <p:spPr bwMode="auto">
          <a:xfrm>
            <a:off x="1065213" y="6838633"/>
            <a:ext cx="2888411" cy="472209"/>
          </a:xfrm>
          <a:prstGeom prst="rect">
            <a:avLst/>
          </a:prstGeom>
          <a:noFill/>
          <a:ln w="38100" algn="ctr">
            <a:noFill/>
            <a:miter lim="800000"/>
            <a:headEnd/>
            <a:tailEnd type="none" w="lg" len="lg"/>
          </a:ln>
        </p:spPr>
        <p:txBody>
          <a:bodyPr wrap="none" lIns="101882" tIns="50941" rIns="101882" bIns="50941">
            <a:spAutoFit/>
          </a:bodyPr>
          <a:lstStyle/>
          <a:p>
            <a:r>
              <a:rPr lang="en-US" i="1">
                <a:solidFill>
                  <a:schemeClr val="tx1"/>
                </a:solidFill>
                <a:latin typeface="+mn-lt"/>
              </a:rPr>
              <a:t>rock-paper-scissors</a:t>
            </a:r>
          </a:p>
        </p:txBody>
      </p:sp>
      <p:sp>
        <p:nvSpPr>
          <p:cNvPr id="192546" name="Text Box 34"/>
          <p:cNvSpPr txBox="1">
            <a:spLocks noChangeArrowheads="1"/>
          </p:cNvSpPr>
          <p:nvPr/>
        </p:nvSpPr>
        <p:spPr bwMode="auto">
          <a:xfrm>
            <a:off x="5825490" y="6538172"/>
            <a:ext cx="3785260" cy="472209"/>
          </a:xfrm>
          <a:prstGeom prst="rect">
            <a:avLst/>
          </a:prstGeom>
          <a:noFill/>
          <a:ln w="38100" algn="ctr">
            <a:noFill/>
            <a:miter lim="800000"/>
            <a:headEnd/>
            <a:tailEnd type="none" w="lg" len="lg"/>
          </a:ln>
        </p:spPr>
        <p:txBody>
          <a:bodyPr wrap="none" lIns="101882" tIns="50941" rIns="101882" bIns="50941">
            <a:spAutoFit/>
          </a:bodyPr>
          <a:lstStyle/>
          <a:p>
            <a:r>
              <a:rPr lang="en-US" i="1">
                <a:solidFill>
                  <a:schemeClr val="tx1"/>
                </a:solidFill>
                <a:latin typeface="+mn-lt"/>
              </a:rPr>
              <a:t>a simple congestion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5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5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5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5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25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25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2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45" grpId="0"/>
      <p:bldP spid="19254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57300" y="949960"/>
            <a:ext cx="3352800" cy="1295400"/>
          </a:xfrm>
        </p:spPr>
        <p:txBody>
          <a:bodyPr/>
          <a:lstStyle/>
          <a:p>
            <a:r>
              <a:rPr lang="en-US" sz="4500" dirty="0" smtClean="0">
                <a:solidFill>
                  <a:schemeClr val="accent2"/>
                </a:solidFill>
              </a:rPr>
              <a:t>Fictitious play on rock-paper-scissors</a:t>
            </a:r>
            <a:endParaRPr lang="en-US" sz="2700" dirty="0" smtClean="0">
              <a:solidFill>
                <a:schemeClr val="accent2"/>
              </a:solidFill>
            </a:endParaRPr>
          </a:p>
        </p:txBody>
      </p:sp>
      <p:graphicFrame>
        <p:nvGraphicFramePr>
          <p:cNvPr id="205893" name="Group 69"/>
          <p:cNvGraphicFramePr>
            <a:graphicFrameLocks noGrp="1"/>
          </p:cNvGraphicFramePr>
          <p:nvPr/>
        </p:nvGraphicFramePr>
        <p:xfrm>
          <a:off x="1089660" y="4318001"/>
          <a:ext cx="4023360" cy="2380298"/>
        </p:xfrm>
        <a:graphic>
          <a:graphicData uri="http://schemas.openxmlformats.org/drawingml/2006/table">
            <a:tbl>
              <a:tblPr/>
              <a:tblGrid>
                <a:gridCol w="1271270"/>
                <a:gridCol w="1376045"/>
                <a:gridCol w="1376045"/>
              </a:tblGrid>
              <a:tr h="798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6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72" marR="100572" marT="51809" marB="518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8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357" name="Picture 58" descr="MCj04081500000[1]"/>
          <p:cNvPicPr>
            <a:picLocks noChangeAspect="1" noChangeArrowheads="1"/>
          </p:cNvPicPr>
          <p:nvPr/>
        </p:nvPicPr>
        <p:blipFill>
          <a:blip r:embed="rId2" cstate="print"/>
          <a:srcRect/>
          <a:stretch>
            <a:fillRect/>
          </a:stretch>
        </p:blipFill>
        <p:spPr bwMode="auto">
          <a:xfrm>
            <a:off x="195580" y="4366579"/>
            <a:ext cx="726440" cy="521758"/>
          </a:xfrm>
          <a:prstGeom prst="rect">
            <a:avLst/>
          </a:prstGeom>
          <a:noFill/>
          <a:ln w="9525">
            <a:noFill/>
            <a:miter lim="800000"/>
            <a:headEnd/>
            <a:tailEnd/>
          </a:ln>
        </p:spPr>
      </p:pic>
      <p:pic>
        <p:nvPicPr>
          <p:cNvPr id="14358" name="Picture 59" descr="MCj04081500000[1]"/>
          <p:cNvPicPr>
            <a:picLocks noChangeAspect="1" noChangeArrowheads="1"/>
          </p:cNvPicPr>
          <p:nvPr/>
        </p:nvPicPr>
        <p:blipFill>
          <a:blip r:embed="rId2" cstate="print"/>
          <a:srcRect/>
          <a:stretch>
            <a:fillRect/>
          </a:stretch>
        </p:blipFill>
        <p:spPr bwMode="auto">
          <a:xfrm>
            <a:off x="1402239" y="3650510"/>
            <a:ext cx="726440" cy="521758"/>
          </a:xfrm>
          <a:prstGeom prst="rect">
            <a:avLst/>
          </a:prstGeom>
          <a:noFill/>
          <a:ln w="9525">
            <a:noFill/>
            <a:miter lim="800000"/>
            <a:headEnd/>
            <a:tailEnd/>
          </a:ln>
        </p:spPr>
      </p:pic>
      <p:sp>
        <p:nvSpPr>
          <p:cNvPr id="205884" name="Document"/>
          <p:cNvSpPr>
            <a:spLocks noEditPoints="1" noChangeArrowheads="1"/>
          </p:cNvSpPr>
          <p:nvPr/>
        </p:nvSpPr>
        <p:spPr bwMode="auto">
          <a:xfrm>
            <a:off x="419100" y="5230178"/>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05885" name="Document"/>
          <p:cNvSpPr>
            <a:spLocks noEditPoints="1" noChangeArrowheads="1"/>
          </p:cNvSpPr>
          <p:nvPr/>
        </p:nvSpPr>
        <p:spPr bwMode="auto">
          <a:xfrm>
            <a:off x="2849880" y="3675698"/>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14361" name="Picture 62" descr="MCj02344460000[1]"/>
          <p:cNvPicPr>
            <a:picLocks noChangeAspect="1" noChangeArrowheads="1"/>
          </p:cNvPicPr>
          <p:nvPr/>
        </p:nvPicPr>
        <p:blipFill>
          <a:blip r:embed="rId3" cstate="print"/>
          <a:srcRect/>
          <a:stretch>
            <a:fillRect/>
          </a:stretch>
        </p:blipFill>
        <p:spPr bwMode="auto">
          <a:xfrm>
            <a:off x="3874930" y="3589338"/>
            <a:ext cx="986631" cy="662093"/>
          </a:xfrm>
          <a:prstGeom prst="rect">
            <a:avLst/>
          </a:prstGeom>
          <a:noFill/>
          <a:ln w="9525">
            <a:noFill/>
            <a:miter lim="800000"/>
            <a:headEnd/>
            <a:tailEnd/>
          </a:ln>
        </p:spPr>
      </p:pic>
      <p:sp>
        <p:nvSpPr>
          <p:cNvPr id="14362" name="Text Box 66"/>
          <p:cNvSpPr txBox="1">
            <a:spLocks noChangeArrowheads="1"/>
          </p:cNvSpPr>
          <p:nvPr/>
        </p:nvSpPr>
        <p:spPr bwMode="auto">
          <a:xfrm>
            <a:off x="6057742" y="1"/>
            <a:ext cx="1000843" cy="579931"/>
          </a:xfrm>
          <a:prstGeom prst="rect">
            <a:avLst/>
          </a:prstGeom>
          <a:noFill/>
          <a:ln w="38100" algn="ctr">
            <a:noFill/>
            <a:miter lim="800000"/>
            <a:headEnd/>
            <a:tailEnd/>
          </a:ln>
        </p:spPr>
        <p:txBody>
          <a:bodyPr wrap="none" lIns="101882" tIns="50941" rIns="101882" bIns="50941">
            <a:spAutoFit/>
          </a:bodyPr>
          <a:lstStyle/>
          <a:p>
            <a:r>
              <a:rPr lang="en-US" sz="3100" dirty="0">
                <a:solidFill>
                  <a:schemeClr val="tx1"/>
                </a:solidFill>
                <a:latin typeface="+mn-lt"/>
              </a:rPr>
              <a:t>Row</a:t>
            </a:r>
          </a:p>
        </p:txBody>
      </p:sp>
      <p:sp>
        <p:nvSpPr>
          <p:cNvPr id="14363" name="Text Box 70"/>
          <p:cNvSpPr txBox="1">
            <a:spLocks noChangeArrowheads="1"/>
          </p:cNvSpPr>
          <p:nvPr/>
        </p:nvSpPr>
        <p:spPr bwMode="auto">
          <a:xfrm>
            <a:off x="8130540" y="1"/>
            <a:ext cx="1576322" cy="579931"/>
          </a:xfrm>
          <a:prstGeom prst="rect">
            <a:avLst/>
          </a:prstGeom>
          <a:noFill/>
          <a:ln w="38100" algn="ctr">
            <a:noFill/>
            <a:miter lim="800000"/>
            <a:headEnd/>
            <a:tailEnd/>
          </a:ln>
        </p:spPr>
        <p:txBody>
          <a:bodyPr wrap="none" lIns="101882" tIns="50941" rIns="101882" bIns="50941">
            <a:spAutoFit/>
          </a:bodyPr>
          <a:lstStyle/>
          <a:p>
            <a:r>
              <a:rPr lang="en-US" sz="3100" dirty="0">
                <a:solidFill>
                  <a:schemeClr val="tx1"/>
                </a:solidFill>
                <a:latin typeface="+mn-lt"/>
              </a:rPr>
              <a:t>Column</a:t>
            </a:r>
          </a:p>
        </p:txBody>
      </p:sp>
      <p:pic>
        <p:nvPicPr>
          <p:cNvPr id="205895" name="Picture 71" descr="MCj04081500000[1]"/>
          <p:cNvPicPr>
            <a:picLocks noChangeAspect="1" noChangeArrowheads="1"/>
          </p:cNvPicPr>
          <p:nvPr/>
        </p:nvPicPr>
        <p:blipFill>
          <a:blip r:embed="rId2" cstate="print"/>
          <a:srcRect/>
          <a:stretch>
            <a:fillRect/>
          </a:stretch>
        </p:blipFill>
        <p:spPr bwMode="auto">
          <a:xfrm>
            <a:off x="6146800" y="604521"/>
            <a:ext cx="726440" cy="521758"/>
          </a:xfrm>
          <a:prstGeom prst="rect">
            <a:avLst/>
          </a:prstGeom>
          <a:noFill/>
          <a:ln w="9525">
            <a:noFill/>
            <a:miter lim="800000"/>
            <a:headEnd/>
            <a:tailEnd/>
          </a:ln>
        </p:spPr>
      </p:pic>
      <p:sp>
        <p:nvSpPr>
          <p:cNvPr id="205896" name="Document"/>
          <p:cNvSpPr>
            <a:spLocks noEditPoints="1" noChangeArrowheads="1"/>
          </p:cNvSpPr>
          <p:nvPr/>
        </p:nvSpPr>
        <p:spPr bwMode="auto">
          <a:xfrm>
            <a:off x="8717280" y="604520"/>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05897" name="Document"/>
          <p:cNvSpPr>
            <a:spLocks noEditPoints="1" noChangeArrowheads="1"/>
          </p:cNvSpPr>
          <p:nvPr/>
        </p:nvSpPr>
        <p:spPr bwMode="auto">
          <a:xfrm>
            <a:off x="8717280" y="122343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14367" name="Picture 74" descr="MCj02344460000[1]"/>
          <p:cNvPicPr>
            <a:picLocks noChangeAspect="1" noChangeArrowheads="1"/>
          </p:cNvPicPr>
          <p:nvPr/>
        </p:nvPicPr>
        <p:blipFill>
          <a:blip r:embed="rId3" cstate="print"/>
          <a:srcRect/>
          <a:stretch>
            <a:fillRect/>
          </a:stretch>
        </p:blipFill>
        <p:spPr bwMode="auto">
          <a:xfrm>
            <a:off x="0" y="5949845"/>
            <a:ext cx="986632" cy="662093"/>
          </a:xfrm>
          <a:prstGeom prst="rect">
            <a:avLst/>
          </a:prstGeom>
          <a:noFill/>
          <a:ln w="9525">
            <a:noFill/>
            <a:miter lim="800000"/>
            <a:headEnd/>
            <a:tailEnd/>
          </a:ln>
        </p:spPr>
      </p:pic>
      <p:pic>
        <p:nvPicPr>
          <p:cNvPr id="205899" name="Picture 75" descr="MCj02344460000[1]"/>
          <p:cNvPicPr>
            <a:picLocks noChangeAspect="1" noChangeArrowheads="1"/>
          </p:cNvPicPr>
          <p:nvPr/>
        </p:nvPicPr>
        <p:blipFill>
          <a:blip r:embed="rId3" cstate="print"/>
          <a:srcRect/>
          <a:stretch>
            <a:fillRect/>
          </a:stretch>
        </p:blipFill>
        <p:spPr bwMode="auto">
          <a:xfrm>
            <a:off x="5970430" y="1209040"/>
            <a:ext cx="986631" cy="662093"/>
          </a:xfrm>
          <a:prstGeom prst="rect">
            <a:avLst/>
          </a:prstGeom>
          <a:noFill/>
          <a:ln w="9525">
            <a:noFill/>
            <a:miter lim="800000"/>
            <a:headEnd/>
            <a:tailEnd/>
          </a:ln>
        </p:spPr>
      </p:pic>
      <p:pic>
        <p:nvPicPr>
          <p:cNvPr id="205900" name="Picture 76" descr="MCj02344460000[1]"/>
          <p:cNvPicPr>
            <a:picLocks noChangeAspect="1" noChangeArrowheads="1"/>
          </p:cNvPicPr>
          <p:nvPr/>
        </p:nvPicPr>
        <p:blipFill>
          <a:blip r:embed="rId3" cstate="print"/>
          <a:srcRect/>
          <a:stretch>
            <a:fillRect/>
          </a:stretch>
        </p:blipFill>
        <p:spPr bwMode="auto">
          <a:xfrm>
            <a:off x="5951220" y="1813560"/>
            <a:ext cx="986632" cy="662093"/>
          </a:xfrm>
          <a:prstGeom prst="rect">
            <a:avLst/>
          </a:prstGeom>
          <a:noFill/>
          <a:ln w="9525">
            <a:noFill/>
            <a:miter lim="800000"/>
            <a:headEnd/>
            <a:tailEnd/>
          </a:ln>
        </p:spPr>
      </p:pic>
      <p:pic>
        <p:nvPicPr>
          <p:cNvPr id="205901" name="Picture 77" descr="MCj04081500000[1]"/>
          <p:cNvPicPr>
            <a:picLocks noChangeAspect="1" noChangeArrowheads="1"/>
          </p:cNvPicPr>
          <p:nvPr/>
        </p:nvPicPr>
        <p:blipFill>
          <a:blip r:embed="rId2" cstate="print"/>
          <a:srcRect/>
          <a:stretch>
            <a:fillRect/>
          </a:stretch>
        </p:blipFill>
        <p:spPr bwMode="auto">
          <a:xfrm>
            <a:off x="8493760" y="1899921"/>
            <a:ext cx="726440" cy="521758"/>
          </a:xfrm>
          <a:prstGeom prst="rect">
            <a:avLst/>
          </a:prstGeom>
          <a:noFill/>
          <a:ln w="9525">
            <a:noFill/>
            <a:miter lim="800000"/>
            <a:headEnd/>
            <a:tailEnd/>
          </a:ln>
        </p:spPr>
      </p:pic>
      <p:pic>
        <p:nvPicPr>
          <p:cNvPr id="205902" name="Picture 78" descr="MCj04081500000[1]"/>
          <p:cNvPicPr>
            <a:picLocks noChangeAspect="1" noChangeArrowheads="1"/>
          </p:cNvPicPr>
          <p:nvPr/>
        </p:nvPicPr>
        <p:blipFill>
          <a:blip r:embed="rId2" cstate="print"/>
          <a:srcRect/>
          <a:stretch>
            <a:fillRect/>
          </a:stretch>
        </p:blipFill>
        <p:spPr bwMode="auto">
          <a:xfrm>
            <a:off x="8493760" y="2504441"/>
            <a:ext cx="726440" cy="521758"/>
          </a:xfrm>
          <a:prstGeom prst="rect">
            <a:avLst/>
          </a:prstGeom>
          <a:noFill/>
          <a:ln w="9525">
            <a:noFill/>
            <a:miter lim="800000"/>
            <a:headEnd/>
            <a:tailEnd/>
          </a:ln>
        </p:spPr>
      </p:pic>
      <p:sp>
        <p:nvSpPr>
          <p:cNvPr id="205909" name="Document"/>
          <p:cNvSpPr>
            <a:spLocks noEditPoints="1" noChangeArrowheads="1"/>
          </p:cNvSpPr>
          <p:nvPr/>
        </p:nvSpPr>
        <p:spPr bwMode="auto">
          <a:xfrm>
            <a:off x="6286500" y="2504440"/>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0" name="Picture 86" descr="MCj04081500000[1]"/>
          <p:cNvPicPr>
            <a:picLocks noChangeAspect="1" noChangeArrowheads="1"/>
          </p:cNvPicPr>
          <p:nvPr/>
        </p:nvPicPr>
        <p:blipFill>
          <a:blip r:embed="rId2" cstate="print"/>
          <a:srcRect/>
          <a:stretch>
            <a:fillRect/>
          </a:stretch>
        </p:blipFill>
        <p:spPr bwMode="auto">
          <a:xfrm>
            <a:off x="8493760" y="3105362"/>
            <a:ext cx="726440" cy="521758"/>
          </a:xfrm>
          <a:prstGeom prst="rect">
            <a:avLst/>
          </a:prstGeom>
          <a:noFill/>
          <a:ln w="9525">
            <a:noFill/>
            <a:miter lim="800000"/>
            <a:headEnd/>
            <a:tailEnd/>
          </a:ln>
        </p:spPr>
      </p:pic>
      <p:sp>
        <p:nvSpPr>
          <p:cNvPr id="205911" name="Document"/>
          <p:cNvSpPr>
            <a:spLocks noEditPoints="1" noChangeArrowheads="1"/>
          </p:cNvSpPr>
          <p:nvPr/>
        </p:nvSpPr>
        <p:spPr bwMode="auto">
          <a:xfrm>
            <a:off x="6286500" y="312335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2" name="Picture 88" descr="MCj02344460000[1]"/>
          <p:cNvPicPr>
            <a:picLocks noChangeAspect="1" noChangeArrowheads="1"/>
          </p:cNvPicPr>
          <p:nvPr/>
        </p:nvPicPr>
        <p:blipFill>
          <a:blip r:embed="rId3" cstate="print"/>
          <a:srcRect/>
          <a:stretch>
            <a:fillRect/>
          </a:stretch>
        </p:blipFill>
        <p:spPr bwMode="auto">
          <a:xfrm>
            <a:off x="8317390" y="3713480"/>
            <a:ext cx="986631" cy="662093"/>
          </a:xfrm>
          <a:prstGeom prst="rect">
            <a:avLst/>
          </a:prstGeom>
          <a:noFill/>
          <a:ln w="9525">
            <a:noFill/>
            <a:miter lim="800000"/>
            <a:headEnd/>
            <a:tailEnd/>
          </a:ln>
        </p:spPr>
      </p:pic>
      <p:sp>
        <p:nvSpPr>
          <p:cNvPr id="205913" name="Document"/>
          <p:cNvSpPr>
            <a:spLocks noEditPoints="1" noChangeArrowheads="1"/>
          </p:cNvSpPr>
          <p:nvPr/>
        </p:nvSpPr>
        <p:spPr bwMode="auto">
          <a:xfrm>
            <a:off x="6286500" y="372787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4" name="Picture 90" descr="MCj02344460000[1]"/>
          <p:cNvPicPr>
            <a:picLocks noChangeAspect="1" noChangeArrowheads="1"/>
          </p:cNvPicPr>
          <p:nvPr/>
        </p:nvPicPr>
        <p:blipFill>
          <a:blip r:embed="rId3" cstate="print"/>
          <a:srcRect/>
          <a:stretch>
            <a:fillRect/>
          </a:stretch>
        </p:blipFill>
        <p:spPr bwMode="auto">
          <a:xfrm>
            <a:off x="8298180" y="4318000"/>
            <a:ext cx="986632" cy="662093"/>
          </a:xfrm>
          <a:prstGeom prst="rect">
            <a:avLst/>
          </a:prstGeom>
          <a:noFill/>
          <a:ln w="9525">
            <a:noFill/>
            <a:miter lim="800000"/>
            <a:headEnd/>
            <a:tailEnd/>
          </a:ln>
        </p:spPr>
      </p:pic>
      <p:sp>
        <p:nvSpPr>
          <p:cNvPr id="205915" name="Document"/>
          <p:cNvSpPr>
            <a:spLocks noEditPoints="1" noChangeArrowheads="1"/>
          </p:cNvSpPr>
          <p:nvPr/>
        </p:nvSpPr>
        <p:spPr bwMode="auto">
          <a:xfrm>
            <a:off x="6286500" y="441875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6" name="Picture 92" descr="MCj02344460000[1]"/>
          <p:cNvPicPr>
            <a:picLocks noChangeAspect="1" noChangeArrowheads="1"/>
          </p:cNvPicPr>
          <p:nvPr/>
        </p:nvPicPr>
        <p:blipFill>
          <a:blip r:embed="rId3" cstate="print"/>
          <a:srcRect/>
          <a:stretch>
            <a:fillRect/>
          </a:stretch>
        </p:blipFill>
        <p:spPr bwMode="auto">
          <a:xfrm>
            <a:off x="8298180" y="5008880"/>
            <a:ext cx="986632" cy="662093"/>
          </a:xfrm>
          <a:prstGeom prst="rect">
            <a:avLst/>
          </a:prstGeom>
          <a:noFill/>
          <a:ln w="9525">
            <a:noFill/>
            <a:miter lim="800000"/>
            <a:headEnd/>
            <a:tailEnd/>
          </a:ln>
        </p:spPr>
      </p:pic>
      <p:sp>
        <p:nvSpPr>
          <p:cNvPr id="205917" name="Document"/>
          <p:cNvSpPr>
            <a:spLocks noEditPoints="1" noChangeArrowheads="1"/>
          </p:cNvSpPr>
          <p:nvPr/>
        </p:nvSpPr>
        <p:spPr bwMode="auto">
          <a:xfrm>
            <a:off x="6293485" y="510963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8" name="Picture 94" descr="MCj02344460000[1]"/>
          <p:cNvPicPr>
            <a:picLocks noChangeAspect="1" noChangeArrowheads="1"/>
          </p:cNvPicPr>
          <p:nvPr/>
        </p:nvPicPr>
        <p:blipFill>
          <a:blip r:embed="rId3" cstate="print"/>
          <a:srcRect/>
          <a:stretch>
            <a:fillRect/>
          </a:stretch>
        </p:blipFill>
        <p:spPr bwMode="auto">
          <a:xfrm>
            <a:off x="8298180" y="5613400"/>
            <a:ext cx="986632" cy="662093"/>
          </a:xfrm>
          <a:prstGeom prst="rect">
            <a:avLst/>
          </a:prstGeom>
          <a:noFill/>
          <a:ln w="9525">
            <a:noFill/>
            <a:miter lim="800000"/>
            <a:headEnd/>
            <a:tailEnd/>
          </a:ln>
        </p:spPr>
      </p:pic>
      <p:pic>
        <p:nvPicPr>
          <p:cNvPr id="205919" name="Picture 95" descr="MCj04081500000[1]"/>
          <p:cNvPicPr>
            <a:picLocks noChangeAspect="1" noChangeArrowheads="1"/>
          </p:cNvPicPr>
          <p:nvPr/>
        </p:nvPicPr>
        <p:blipFill>
          <a:blip r:embed="rId2" cstate="print"/>
          <a:srcRect/>
          <a:stretch>
            <a:fillRect/>
          </a:stretch>
        </p:blipFill>
        <p:spPr bwMode="auto">
          <a:xfrm>
            <a:off x="6146800" y="5786121"/>
            <a:ext cx="726440" cy="521758"/>
          </a:xfrm>
          <a:prstGeom prst="rect">
            <a:avLst/>
          </a:prstGeom>
          <a:noFill/>
          <a:ln w="9525">
            <a:noFill/>
            <a:miter lim="800000"/>
            <a:headEnd/>
            <a:tailEnd/>
          </a:ln>
        </p:spPr>
      </p:pic>
      <p:pic>
        <p:nvPicPr>
          <p:cNvPr id="205921" name="Picture 97" descr="MCj04081500000[1]"/>
          <p:cNvPicPr>
            <a:picLocks noChangeAspect="1" noChangeArrowheads="1"/>
          </p:cNvPicPr>
          <p:nvPr/>
        </p:nvPicPr>
        <p:blipFill>
          <a:blip r:embed="rId2" cstate="print"/>
          <a:srcRect/>
          <a:stretch>
            <a:fillRect/>
          </a:stretch>
        </p:blipFill>
        <p:spPr bwMode="auto">
          <a:xfrm>
            <a:off x="6146800" y="6387042"/>
            <a:ext cx="726440" cy="521758"/>
          </a:xfrm>
          <a:prstGeom prst="rect">
            <a:avLst/>
          </a:prstGeom>
          <a:noFill/>
          <a:ln w="9525">
            <a:noFill/>
            <a:miter lim="800000"/>
            <a:headEnd/>
            <a:tailEnd/>
          </a:ln>
        </p:spPr>
      </p:pic>
      <p:pic>
        <p:nvPicPr>
          <p:cNvPr id="205922" name="Picture 98" descr="MCj02344460000[1]"/>
          <p:cNvPicPr>
            <a:picLocks noChangeAspect="1" noChangeArrowheads="1"/>
          </p:cNvPicPr>
          <p:nvPr/>
        </p:nvPicPr>
        <p:blipFill>
          <a:blip r:embed="rId3" cstate="print"/>
          <a:srcRect/>
          <a:stretch>
            <a:fillRect/>
          </a:stretch>
        </p:blipFill>
        <p:spPr bwMode="auto">
          <a:xfrm>
            <a:off x="8298180" y="6246707"/>
            <a:ext cx="986632" cy="662093"/>
          </a:xfrm>
          <a:prstGeom prst="rect">
            <a:avLst/>
          </a:prstGeom>
          <a:noFill/>
          <a:ln w="9525">
            <a:noFill/>
            <a:miter lim="800000"/>
            <a:headEnd/>
            <a:tailEnd/>
          </a:ln>
        </p:spPr>
      </p:pic>
      <p:sp>
        <p:nvSpPr>
          <p:cNvPr id="205923" name="Text Box 99"/>
          <p:cNvSpPr txBox="1">
            <a:spLocks noChangeArrowheads="1"/>
          </p:cNvSpPr>
          <p:nvPr/>
        </p:nvSpPr>
        <p:spPr bwMode="auto">
          <a:xfrm>
            <a:off x="4945380" y="7045537"/>
            <a:ext cx="2264074" cy="379876"/>
          </a:xfrm>
          <a:prstGeom prst="rect">
            <a:avLst/>
          </a:prstGeom>
          <a:noFill/>
          <a:ln w="38100" algn="ctr">
            <a:noFill/>
            <a:miter lim="800000"/>
            <a:headEnd/>
            <a:tailEnd/>
          </a:ln>
        </p:spPr>
        <p:txBody>
          <a:bodyPr wrap="none" lIns="101882" tIns="50941" rIns="101882" bIns="50941">
            <a:spAutoFit/>
          </a:bodyPr>
          <a:lstStyle/>
          <a:p>
            <a:r>
              <a:rPr lang="en-US" sz="1800" dirty="0">
                <a:solidFill>
                  <a:schemeClr val="tx1"/>
                </a:solidFill>
              </a:rPr>
              <a:t>30% R, 50% P, 20% S</a:t>
            </a:r>
          </a:p>
        </p:txBody>
      </p:sp>
      <p:sp>
        <p:nvSpPr>
          <p:cNvPr id="205924" name="Text Box 100"/>
          <p:cNvSpPr txBox="1">
            <a:spLocks noChangeArrowheads="1"/>
          </p:cNvSpPr>
          <p:nvPr/>
        </p:nvSpPr>
        <p:spPr bwMode="auto">
          <a:xfrm>
            <a:off x="7533323" y="7050935"/>
            <a:ext cx="2264074" cy="379876"/>
          </a:xfrm>
          <a:prstGeom prst="rect">
            <a:avLst/>
          </a:prstGeom>
          <a:noFill/>
          <a:ln w="38100" algn="ctr">
            <a:noFill/>
            <a:miter lim="800000"/>
            <a:headEnd/>
            <a:tailEnd/>
          </a:ln>
        </p:spPr>
        <p:txBody>
          <a:bodyPr wrap="none" lIns="101882" tIns="50941" rIns="101882" bIns="50941">
            <a:spAutoFit/>
          </a:bodyPr>
          <a:lstStyle/>
          <a:p>
            <a:r>
              <a:rPr lang="en-US" sz="1800" dirty="0">
                <a:solidFill>
                  <a:schemeClr val="tx1"/>
                </a:solidFill>
              </a:rPr>
              <a:t>30% R, 20% P, 50%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8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9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9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9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9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9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9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59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59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59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59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59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59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59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059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59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5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23" grpId="0"/>
      <p:bldP spid="20592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2920" y="345440"/>
            <a:ext cx="9052560" cy="1295400"/>
          </a:xfrm>
        </p:spPr>
        <p:txBody>
          <a:bodyPr/>
          <a:lstStyle/>
          <a:p>
            <a:pPr eaLnBrk="1" hangingPunct="1"/>
            <a:r>
              <a:rPr lang="en-US" dirty="0" smtClean="0">
                <a:solidFill>
                  <a:schemeClr val="tx1"/>
                </a:solidFill>
              </a:rPr>
              <a:t>Does the </a:t>
            </a:r>
            <a:r>
              <a:rPr lang="en-US" dirty="0" smtClean="0">
                <a:solidFill>
                  <a:schemeClr val="accent2"/>
                </a:solidFill>
              </a:rPr>
              <a:t>empirical distribution of play</a:t>
            </a:r>
            <a:r>
              <a:rPr lang="en-US" dirty="0" smtClean="0">
                <a:solidFill>
                  <a:schemeClr val="tx1"/>
                </a:solidFill>
              </a:rPr>
              <a:t> converge to equilibrium?</a:t>
            </a:r>
            <a:endParaRPr lang="en-US" sz="3100" dirty="0" smtClean="0">
              <a:solidFill>
                <a:schemeClr val="tx1"/>
              </a:solidFill>
            </a:endParaRPr>
          </a:p>
        </p:txBody>
      </p:sp>
      <p:sp>
        <p:nvSpPr>
          <p:cNvPr id="9219" name="Rectangle 3"/>
          <p:cNvSpPr>
            <a:spLocks noChangeArrowheads="1"/>
          </p:cNvSpPr>
          <p:nvPr/>
        </p:nvSpPr>
        <p:spPr bwMode="auto">
          <a:xfrm>
            <a:off x="83820" y="2072640"/>
            <a:ext cx="9974580" cy="19862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 for iterated best response?</a:t>
            </a:r>
          </a:p>
          <a:p>
            <a:pPr marL="382059" indent="-382059">
              <a:lnSpc>
                <a:spcPct val="90000"/>
              </a:lnSpc>
              <a:spcBef>
                <a:spcPct val="20000"/>
              </a:spcBef>
              <a:buFontTx/>
              <a:buChar char="•"/>
            </a:pPr>
            <a:r>
              <a:rPr lang="en-US" sz="3100" dirty="0">
                <a:solidFill>
                  <a:schemeClr val="tx1"/>
                </a:solidFill>
                <a:latin typeface="+mn-lt"/>
              </a:rPr>
              <a:t>… for fictitious play?</a:t>
            </a:r>
          </a:p>
        </p:txBody>
      </p:sp>
      <p:graphicFrame>
        <p:nvGraphicFramePr>
          <p:cNvPr id="193540" name="Group 4"/>
          <p:cNvGraphicFramePr>
            <a:graphicFrameLocks noGrp="1"/>
          </p:cNvGraphicFramePr>
          <p:nvPr>
            <p:ph sz="half" idx="2"/>
          </p:nvPr>
        </p:nvGraphicFramePr>
        <p:xfrm>
          <a:off x="2933700" y="3972560"/>
          <a:ext cx="3436620" cy="1313032"/>
        </p:xfrm>
        <a:graphic>
          <a:graphicData uri="http://schemas.openxmlformats.org/drawingml/2006/table">
            <a:tbl>
              <a:tblPr/>
              <a:tblGrid>
                <a:gridCol w="1718310"/>
                <a:gridCol w="1718310"/>
              </a:tblGrid>
              <a:tr h="65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3, 0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1, 2</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1, 2</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2, 1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9100" y="172720"/>
            <a:ext cx="9052560" cy="1295400"/>
          </a:xfrm>
        </p:spPr>
        <p:txBody>
          <a:bodyPr/>
          <a:lstStyle/>
          <a:p>
            <a:r>
              <a:rPr lang="en-US" sz="4500" dirty="0" smtClean="0">
                <a:solidFill>
                  <a:schemeClr val="accent2"/>
                </a:solidFill>
              </a:rPr>
              <a:t>Fictitious play is guaranteed to converge in…</a:t>
            </a:r>
            <a:endParaRPr lang="en-US" sz="1600" dirty="0" smtClean="0">
              <a:solidFill>
                <a:schemeClr val="accent2"/>
              </a:solidFill>
            </a:endParaRPr>
          </a:p>
        </p:txBody>
      </p:sp>
      <p:sp>
        <p:nvSpPr>
          <p:cNvPr id="220163" name="Rectangle 3"/>
          <p:cNvSpPr>
            <a:spLocks noChangeArrowheads="1"/>
          </p:cNvSpPr>
          <p:nvPr/>
        </p:nvSpPr>
        <p:spPr bwMode="auto">
          <a:xfrm>
            <a:off x="167640" y="1727200"/>
            <a:ext cx="9387840" cy="54406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600" dirty="0">
                <a:solidFill>
                  <a:schemeClr val="tx1"/>
                </a:solidFill>
                <a:latin typeface="+mn-lt"/>
              </a:rPr>
              <a:t>Two-player zero-sum games </a:t>
            </a:r>
            <a:r>
              <a:rPr lang="en-US" sz="3600" dirty="0">
                <a:solidFill>
                  <a:schemeClr val="accent2"/>
                </a:solidFill>
                <a:latin typeface="+mn-lt"/>
              </a:rPr>
              <a:t>[Robinson 1951]</a:t>
            </a:r>
            <a:endParaRPr lang="en-US" sz="3600" dirty="0">
              <a:solidFill>
                <a:schemeClr val="tx1"/>
              </a:solidFill>
              <a:latin typeface="+mn-lt"/>
            </a:endParaRPr>
          </a:p>
          <a:p>
            <a:pPr marL="382059" indent="-382059">
              <a:lnSpc>
                <a:spcPct val="90000"/>
              </a:lnSpc>
              <a:spcBef>
                <a:spcPct val="20000"/>
              </a:spcBef>
              <a:buFontTx/>
              <a:buChar char="•"/>
            </a:pPr>
            <a:r>
              <a:rPr lang="en-US" sz="3600" dirty="0">
                <a:solidFill>
                  <a:schemeClr val="tx1"/>
                </a:solidFill>
                <a:latin typeface="+mn-lt"/>
              </a:rPr>
              <a:t>Generic 2x2 games </a:t>
            </a:r>
            <a:r>
              <a:rPr lang="en-US" sz="3600" dirty="0">
                <a:solidFill>
                  <a:schemeClr val="accent2"/>
                </a:solidFill>
                <a:latin typeface="+mn-lt"/>
              </a:rPr>
              <a:t>[</a:t>
            </a:r>
            <a:r>
              <a:rPr lang="en-US" sz="3600" dirty="0" err="1">
                <a:solidFill>
                  <a:schemeClr val="accent2"/>
                </a:solidFill>
                <a:latin typeface="+mn-lt"/>
              </a:rPr>
              <a:t>Miyasawa</a:t>
            </a:r>
            <a:r>
              <a:rPr lang="en-US" sz="3600" dirty="0">
                <a:solidFill>
                  <a:schemeClr val="accent2"/>
                </a:solidFill>
                <a:latin typeface="+mn-lt"/>
              </a:rPr>
              <a:t> 1961]</a:t>
            </a:r>
            <a:endParaRPr lang="en-US" sz="3600" dirty="0">
              <a:solidFill>
                <a:schemeClr val="tx1"/>
              </a:solidFill>
              <a:latin typeface="+mn-lt"/>
            </a:endParaRPr>
          </a:p>
          <a:p>
            <a:pPr marL="382059" indent="-382059">
              <a:lnSpc>
                <a:spcPct val="90000"/>
              </a:lnSpc>
              <a:spcBef>
                <a:spcPct val="20000"/>
              </a:spcBef>
              <a:buFontTx/>
              <a:buChar char="•"/>
            </a:pPr>
            <a:r>
              <a:rPr lang="en-US" sz="3600" dirty="0">
                <a:solidFill>
                  <a:schemeClr val="tx1"/>
                </a:solidFill>
                <a:latin typeface="+mn-lt"/>
              </a:rPr>
              <a:t>Games solvable by iterated strict dominance</a:t>
            </a:r>
            <a:r>
              <a:rPr lang="en-US" sz="3600" dirty="0">
                <a:latin typeface="+mn-lt"/>
              </a:rPr>
              <a:t> </a:t>
            </a:r>
            <a:r>
              <a:rPr lang="en-US" sz="3600" dirty="0">
                <a:solidFill>
                  <a:schemeClr val="accent2"/>
                </a:solidFill>
                <a:latin typeface="+mn-lt"/>
              </a:rPr>
              <a:t>[</a:t>
            </a:r>
            <a:r>
              <a:rPr lang="en-US" sz="3600" dirty="0" err="1">
                <a:solidFill>
                  <a:schemeClr val="accent2"/>
                </a:solidFill>
                <a:latin typeface="+mn-lt"/>
              </a:rPr>
              <a:t>Nachbar</a:t>
            </a:r>
            <a:r>
              <a:rPr lang="en-US" sz="3600" dirty="0">
                <a:solidFill>
                  <a:schemeClr val="accent2"/>
                </a:solidFill>
                <a:latin typeface="+mn-lt"/>
              </a:rPr>
              <a:t> 1990]</a:t>
            </a:r>
            <a:endParaRPr lang="en-US" sz="3600" dirty="0">
              <a:solidFill>
                <a:schemeClr val="tx1"/>
              </a:solidFill>
              <a:latin typeface="+mn-lt"/>
            </a:endParaRPr>
          </a:p>
          <a:p>
            <a:pPr marL="382059" indent="-382059">
              <a:lnSpc>
                <a:spcPct val="90000"/>
              </a:lnSpc>
              <a:spcBef>
                <a:spcPct val="20000"/>
              </a:spcBef>
              <a:buFontTx/>
              <a:buChar char="•"/>
            </a:pPr>
            <a:r>
              <a:rPr lang="en-US" sz="3600" dirty="0">
                <a:solidFill>
                  <a:schemeClr val="tx1"/>
                </a:solidFill>
                <a:latin typeface="+mn-lt"/>
              </a:rPr>
              <a:t>Weighted potential games </a:t>
            </a:r>
            <a:r>
              <a:rPr lang="en-US" sz="3600" dirty="0">
                <a:solidFill>
                  <a:schemeClr val="accent2"/>
                </a:solidFill>
                <a:latin typeface="+mn-lt"/>
              </a:rPr>
              <a:t>[</a:t>
            </a:r>
            <a:r>
              <a:rPr lang="en-US" sz="3600" dirty="0" err="1">
                <a:solidFill>
                  <a:schemeClr val="accent2"/>
                </a:solidFill>
                <a:latin typeface="+mn-lt"/>
              </a:rPr>
              <a:t>Monderer</a:t>
            </a:r>
            <a:r>
              <a:rPr lang="en-US" sz="3600" dirty="0">
                <a:solidFill>
                  <a:schemeClr val="accent2"/>
                </a:solidFill>
                <a:latin typeface="+mn-lt"/>
              </a:rPr>
              <a:t> &amp; Shapley 1996]</a:t>
            </a:r>
            <a:endParaRPr lang="en-US" sz="3600" dirty="0">
              <a:solidFill>
                <a:schemeClr val="tx1"/>
              </a:solidFill>
              <a:latin typeface="+mn-lt"/>
            </a:endParaRPr>
          </a:p>
          <a:p>
            <a:pPr marL="382059" indent="-382059">
              <a:lnSpc>
                <a:spcPct val="90000"/>
              </a:lnSpc>
              <a:spcBef>
                <a:spcPct val="20000"/>
              </a:spcBef>
              <a:buFontTx/>
              <a:buChar char="•"/>
            </a:pPr>
            <a:r>
              <a:rPr lang="en-US" sz="3600" b="1" dirty="0">
                <a:solidFill>
                  <a:schemeClr val="tx1"/>
                </a:solidFill>
                <a:latin typeface="+mn-lt"/>
              </a:rPr>
              <a:t>Not </a:t>
            </a:r>
            <a:r>
              <a:rPr lang="en-US" sz="3600" dirty="0">
                <a:solidFill>
                  <a:schemeClr val="tx1"/>
                </a:solidFill>
                <a:latin typeface="+mn-lt"/>
              </a:rPr>
              <a:t>in general</a:t>
            </a:r>
            <a:r>
              <a:rPr lang="en-US" sz="3600" dirty="0">
                <a:latin typeface="+mn-lt"/>
              </a:rPr>
              <a:t> </a:t>
            </a:r>
            <a:r>
              <a:rPr lang="en-US" sz="3600" dirty="0">
                <a:solidFill>
                  <a:schemeClr val="accent2"/>
                </a:solidFill>
                <a:latin typeface="+mn-lt"/>
              </a:rPr>
              <a:t>[Shapley 1964]</a:t>
            </a:r>
            <a:endParaRPr lang="en-US" sz="3600" dirty="0">
              <a:solidFill>
                <a:schemeClr val="tx1"/>
              </a:solidFill>
              <a:latin typeface="+mn-lt"/>
            </a:endParaRPr>
          </a:p>
          <a:p>
            <a:pPr marL="382059" indent="-382059">
              <a:lnSpc>
                <a:spcPct val="90000"/>
              </a:lnSpc>
              <a:spcBef>
                <a:spcPct val="20000"/>
              </a:spcBef>
              <a:buFontTx/>
              <a:buChar char="•"/>
            </a:pPr>
            <a:r>
              <a:rPr lang="en-US" sz="2700" dirty="0">
                <a:solidFill>
                  <a:schemeClr val="tx1"/>
                </a:solidFill>
                <a:latin typeface="+mn-lt"/>
              </a:rPr>
              <a:t>But, fictitious play always converges to the set of ½-approximate equilibria</a:t>
            </a:r>
            <a:r>
              <a:rPr lang="en-US" sz="2700" dirty="0">
                <a:latin typeface="+mn-lt"/>
              </a:rPr>
              <a:t> </a:t>
            </a:r>
            <a:r>
              <a:rPr lang="en-US" dirty="0">
                <a:solidFill>
                  <a:schemeClr val="accent2"/>
                </a:solidFill>
                <a:latin typeface="+mn-lt"/>
              </a:rPr>
              <a:t>[</a:t>
            </a:r>
            <a:r>
              <a:rPr lang="en-US" dirty="0" smtClean="0">
                <a:solidFill>
                  <a:schemeClr val="accent2"/>
                </a:solidFill>
                <a:latin typeface="+mn-lt"/>
              </a:rPr>
              <a:t>C. </a:t>
            </a:r>
            <a:r>
              <a:rPr lang="en-US" dirty="0">
                <a:solidFill>
                  <a:schemeClr val="accent2"/>
                </a:solidFill>
                <a:latin typeface="+mn-lt"/>
              </a:rPr>
              <a:t>2009; more detailed analysis by Goldberg, </a:t>
            </a:r>
            <a:r>
              <a:rPr lang="en-US" dirty="0" err="1">
                <a:solidFill>
                  <a:schemeClr val="accent2"/>
                </a:solidFill>
                <a:latin typeface="+mn-lt"/>
              </a:rPr>
              <a:t>Savani</a:t>
            </a:r>
            <a:r>
              <a:rPr lang="en-US" dirty="0">
                <a:solidFill>
                  <a:schemeClr val="accent2"/>
                </a:solidFill>
                <a:latin typeface="+mn-lt"/>
              </a:rPr>
              <a:t>, </a:t>
            </a:r>
            <a:r>
              <a:rPr lang="en-US" dirty="0" err="1">
                <a:solidFill>
                  <a:schemeClr val="accent2"/>
                </a:solidFill>
                <a:latin typeface="+mn-lt"/>
              </a:rPr>
              <a:t>Sørensen</a:t>
            </a:r>
            <a:r>
              <a:rPr lang="en-US" dirty="0">
                <a:solidFill>
                  <a:schemeClr val="accent2"/>
                </a:solidFill>
                <a:latin typeface="+mn-lt"/>
              </a:rPr>
              <a:t>, </a:t>
            </a:r>
            <a:r>
              <a:rPr lang="en-US" dirty="0" err="1">
                <a:solidFill>
                  <a:schemeClr val="accent2"/>
                </a:solidFill>
                <a:latin typeface="+mn-lt"/>
              </a:rPr>
              <a:t>Ventre</a:t>
            </a:r>
            <a:r>
              <a:rPr lang="en-US" dirty="0">
                <a:solidFill>
                  <a:schemeClr val="accent2"/>
                </a:solidFill>
                <a:latin typeface="+mn-lt"/>
              </a:rPr>
              <a:t> 2011</a:t>
            </a:r>
            <a:r>
              <a:rPr lang="en-US" dirty="0" smtClean="0">
                <a:solidFill>
                  <a:schemeClr val="accent2"/>
                </a:solidFill>
                <a:latin typeface="+mn-lt"/>
              </a:rPr>
              <a:t>]</a:t>
            </a:r>
            <a:endParaRPr lang="en-US" sz="2700" dirty="0">
              <a:solidFill>
                <a:schemeClr val="accent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0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31800"/>
            <a:ext cx="10058400" cy="777240"/>
          </a:xfrm>
        </p:spPr>
        <p:txBody>
          <a:bodyPr/>
          <a:lstStyle/>
          <a:p>
            <a:pPr eaLnBrk="1" hangingPunct="1"/>
            <a:r>
              <a:rPr lang="en-US" dirty="0" smtClean="0">
                <a:solidFill>
                  <a:schemeClr val="tx1"/>
                </a:solidFill>
              </a:rPr>
              <a:t>Shapley’s game on which fictitious play does not converge</a:t>
            </a:r>
            <a:endParaRPr lang="en-US" sz="3100" dirty="0" smtClean="0">
              <a:solidFill>
                <a:schemeClr val="tx1"/>
              </a:solidFill>
            </a:endParaRPr>
          </a:p>
        </p:txBody>
      </p:sp>
      <p:sp>
        <p:nvSpPr>
          <p:cNvPr id="11267" name="Rectangle 3"/>
          <p:cNvSpPr>
            <a:spLocks noChangeArrowheads="1"/>
          </p:cNvSpPr>
          <p:nvPr/>
        </p:nvSpPr>
        <p:spPr bwMode="auto">
          <a:xfrm>
            <a:off x="-304800" y="1981200"/>
            <a:ext cx="10058400" cy="1986280"/>
          </a:xfrm>
          <a:prstGeom prst="rect">
            <a:avLst/>
          </a:prstGeom>
          <a:noFill/>
          <a:ln w="9525">
            <a:noFill/>
            <a:miter lim="800000"/>
            <a:headEnd/>
            <a:tailEnd/>
          </a:ln>
        </p:spPr>
        <p:txBody>
          <a:bodyPr lIns="101882" tIns="50941" rIns="101882" bIns="50941"/>
          <a:lstStyle/>
          <a:p>
            <a:pPr marL="382059" indent="-382059" algn="ctr">
              <a:lnSpc>
                <a:spcPct val="90000"/>
              </a:lnSpc>
              <a:spcBef>
                <a:spcPct val="20000"/>
              </a:spcBef>
            </a:pPr>
            <a:r>
              <a:rPr lang="en-US" sz="3100" dirty="0">
                <a:solidFill>
                  <a:schemeClr val="tx1"/>
                </a:solidFill>
                <a:latin typeface="+mn-lt"/>
              </a:rPr>
              <a:t>starting with (U, </a:t>
            </a:r>
            <a:r>
              <a:rPr lang="en-US" sz="3100" dirty="0" smtClean="0">
                <a:solidFill>
                  <a:schemeClr val="tx1"/>
                </a:solidFill>
                <a:latin typeface="+mn-lt"/>
              </a:rPr>
              <a:t>C):</a:t>
            </a:r>
            <a:endParaRPr lang="en-US" sz="3100" dirty="0">
              <a:solidFill>
                <a:schemeClr val="tx1"/>
              </a:solidFill>
              <a:latin typeface="+mn-lt"/>
            </a:endParaRPr>
          </a:p>
        </p:txBody>
      </p:sp>
      <p:graphicFrame>
        <p:nvGraphicFramePr>
          <p:cNvPr id="194564" name="Group 4"/>
          <p:cNvGraphicFramePr>
            <a:graphicFrameLocks noGrp="1"/>
          </p:cNvGraphicFramePr>
          <p:nvPr>
            <p:ph sz="half" idx="1"/>
          </p:nvPr>
        </p:nvGraphicFramePr>
        <p:xfrm>
          <a:off x="3017520" y="2849880"/>
          <a:ext cx="3855721" cy="2185416"/>
        </p:xfrm>
        <a:graphic>
          <a:graphicData uri="http://schemas.openxmlformats.org/drawingml/2006/table">
            <a:tbl>
              <a:tblPr/>
              <a:tblGrid>
                <a:gridCol w="1218883"/>
                <a:gridCol w="1316673"/>
                <a:gridCol w="1320165"/>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0058400" cy="777240"/>
          </a:xfrm>
        </p:spPr>
        <p:txBody>
          <a:bodyPr/>
          <a:lstStyle/>
          <a:p>
            <a:pPr eaLnBrk="1" hangingPunct="1"/>
            <a:r>
              <a:rPr lang="en-US" dirty="0" smtClean="0">
                <a:solidFill>
                  <a:srgbClr val="0000CC"/>
                </a:solidFill>
              </a:rPr>
              <a:t>“Teaching”</a:t>
            </a:r>
            <a:endParaRPr lang="en-US" sz="3100" dirty="0" smtClean="0">
              <a:solidFill>
                <a:srgbClr val="0000CC"/>
              </a:solidFill>
            </a:endParaRPr>
          </a:p>
        </p:txBody>
      </p:sp>
      <p:graphicFrame>
        <p:nvGraphicFramePr>
          <p:cNvPr id="197635" name="Group 3"/>
          <p:cNvGraphicFramePr>
            <a:graphicFrameLocks noGrp="1"/>
          </p:cNvGraphicFramePr>
          <p:nvPr>
            <p:ph sz="half" idx="2"/>
          </p:nvPr>
        </p:nvGraphicFramePr>
        <p:xfrm>
          <a:off x="922020" y="4850554"/>
          <a:ext cx="3436620" cy="1313032"/>
        </p:xfrm>
        <a:graphic>
          <a:graphicData uri="http://schemas.openxmlformats.org/drawingml/2006/table">
            <a:tbl>
              <a:tblPr/>
              <a:tblGrid>
                <a:gridCol w="1718310"/>
                <a:gridCol w="1718310"/>
              </a:tblGrid>
              <a:tr h="65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4, 4</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3, 5</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5, 3</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97646" name="Rectangle 14"/>
          <p:cNvSpPr>
            <a:spLocks noChangeArrowheads="1"/>
          </p:cNvSpPr>
          <p:nvPr/>
        </p:nvSpPr>
        <p:spPr bwMode="auto">
          <a:xfrm>
            <a:off x="0" y="690880"/>
            <a:ext cx="9890760" cy="19862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Suppose you are playing against a player that uses one of these </a:t>
            </a:r>
            <a:r>
              <a:rPr lang="en-US" sz="3100" dirty="0" smtClean="0">
                <a:solidFill>
                  <a:schemeClr val="tx1"/>
                </a:solidFill>
                <a:latin typeface="+mn-lt"/>
              </a:rPr>
              <a:t>learning strategies</a:t>
            </a:r>
            <a:endParaRPr lang="en-US" sz="3100" dirty="0">
              <a:solidFill>
                <a:schemeClr val="tx1"/>
              </a:solidFill>
              <a:latin typeface="+mn-lt"/>
            </a:endParaRPr>
          </a:p>
          <a:p>
            <a:pPr marL="827795" lvl="1" indent="-318383">
              <a:lnSpc>
                <a:spcPct val="90000"/>
              </a:lnSpc>
              <a:spcBef>
                <a:spcPct val="20000"/>
              </a:spcBef>
              <a:buFontTx/>
              <a:buChar char="–"/>
            </a:pPr>
            <a:r>
              <a:rPr lang="en-US" sz="2700" dirty="0">
                <a:solidFill>
                  <a:schemeClr val="tx1"/>
                </a:solidFill>
                <a:latin typeface="+mn-lt"/>
              </a:rPr>
              <a:t>Fictitious play, anything with no regret, …</a:t>
            </a:r>
          </a:p>
          <a:p>
            <a:pPr marL="382059" indent="-382059">
              <a:lnSpc>
                <a:spcPct val="90000"/>
              </a:lnSpc>
              <a:spcBef>
                <a:spcPct val="20000"/>
              </a:spcBef>
              <a:buFontTx/>
              <a:buChar char="•"/>
            </a:pPr>
            <a:r>
              <a:rPr lang="en-US" sz="3100" dirty="0">
                <a:solidFill>
                  <a:schemeClr val="tx1"/>
                </a:solidFill>
                <a:latin typeface="+mn-lt"/>
              </a:rPr>
              <a:t>Also suppose you are </a:t>
            </a:r>
            <a:r>
              <a:rPr lang="en-US" sz="3100" dirty="0">
                <a:solidFill>
                  <a:srgbClr val="0000CC"/>
                </a:solidFill>
                <a:latin typeface="+mn-lt"/>
              </a:rPr>
              <a:t>very patient</a:t>
            </a:r>
            <a:r>
              <a:rPr lang="en-US" sz="3100" dirty="0">
                <a:solidFill>
                  <a:schemeClr val="tx1"/>
                </a:solidFill>
                <a:latin typeface="+mn-lt"/>
              </a:rPr>
              <a:t>, i.e., you only care about what happens in the long run</a:t>
            </a:r>
          </a:p>
          <a:p>
            <a:pPr marL="382059" indent="-382059">
              <a:lnSpc>
                <a:spcPct val="90000"/>
              </a:lnSpc>
              <a:spcBef>
                <a:spcPct val="20000"/>
              </a:spcBef>
              <a:buFontTx/>
              <a:buChar char="•"/>
            </a:pPr>
            <a:r>
              <a:rPr lang="en-US" sz="3100" dirty="0">
                <a:solidFill>
                  <a:schemeClr val="tx1"/>
                </a:solidFill>
                <a:latin typeface="+mn-lt"/>
              </a:rPr>
              <a:t>How will you (the row player) play in the following repeated games?</a:t>
            </a:r>
          </a:p>
          <a:p>
            <a:pPr marL="827795" lvl="1" indent="-318383">
              <a:lnSpc>
                <a:spcPct val="90000"/>
              </a:lnSpc>
              <a:spcBef>
                <a:spcPct val="20000"/>
              </a:spcBef>
              <a:buFontTx/>
              <a:buChar char="–"/>
            </a:pPr>
            <a:r>
              <a:rPr lang="en-US" sz="2700" dirty="0">
                <a:solidFill>
                  <a:schemeClr val="tx1"/>
                </a:solidFill>
                <a:latin typeface="+mn-lt"/>
              </a:rPr>
              <a:t>Hint: the other player will </a:t>
            </a:r>
            <a:r>
              <a:rPr lang="en-US" sz="2700" dirty="0">
                <a:solidFill>
                  <a:srgbClr val="0000CC"/>
                </a:solidFill>
                <a:latin typeface="+mn-lt"/>
              </a:rPr>
              <a:t>eventually best-respond </a:t>
            </a:r>
            <a:r>
              <a:rPr lang="en-US" sz="2700" dirty="0">
                <a:solidFill>
                  <a:schemeClr val="tx1"/>
                </a:solidFill>
                <a:latin typeface="+mn-lt"/>
              </a:rPr>
              <a:t>to whatever you do</a:t>
            </a:r>
            <a:endParaRPr lang="el-GR" sz="2700" dirty="0">
              <a:solidFill>
                <a:schemeClr val="tx1"/>
              </a:solidFill>
              <a:latin typeface="+mn-lt"/>
            </a:endParaRPr>
          </a:p>
        </p:txBody>
      </p:sp>
      <p:graphicFrame>
        <p:nvGraphicFramePr>
          <p:cNvPr id="197647" name="Group 15"/>
          <p:cNvGraphicFramePr>
            <a:graphicFrameLocks noGrp="1"/>
          </p:cNvGraphicFramePr>
          <p:nvPr>
            <p:ph sz="half" idx="1"/>
          </p:nvPr>
        </p:nvGraphicFramePr>
        <p:xfrm>
          <a:off x="5615940" y="4836160"/>
          <a:ext cx="3185160" cy="1312672"/>
        </p:xfrm>
        <a:graphic>
          <a:graphicData uri="http://schemas.openxmlformats.org/drawingml/2006/table">
            <a:tbl>
              <a:tblPr/>
              <a:tblGrid>
                <a:gridCol w="1592580"/>
                <a:gridCol w="1592580"/>
              </a:tblGrid>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3, 1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2, 1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4, 0</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97658" name="Rectangle 26"/>
          <p:cNvSpPr>
            <a:spLocks noChangeArrowheads="1"/>
          </p:cNvSpPr>
          <p:nvPr/>
        </p:nvSpPr>
        <p:spPr bwMode="auto">
          <a:xfrm>
            <a:off x="0" y="6390640"/>
            <a:ext cx="10058400" cy="103632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2700" dirty="0">
                <a:solidFill>
                  <a:schemeClr val="tx1"/>
                </a:solidFill>
                <a:latin typeface="+mn-lt"/>
              </a:rPr>
              <a:t>Note relationship to optimal strategies to commit to</a:t>
            </a:r>
          </a:p>
          <a:p>
            <a:pPr marL="382059" indent="-382059">
              <a:lnSpc>
                <a:spcPct val="90000"/>
              </a:lnSpc>
              <a:spcBef>
                <a:spcPct val="20000"/>
              </a:spcBef>
              <a:buFontTx/>
              <a:buChar char="•"/>
            </a:pPr>
            <a:r>
              <a:rPr lang="en-US" sz="2700" dirty="0">
                <a:solidFill>
                  <a:schemeClr val="tx1"/>
                </a:solidFill>
                <a:latin typeface="+mn-lt"/>
              </a:rPr>
              <a:t>There is some work on learning strategies that are in </a:t>
            </a:r>
            <a:r>
              <a:rPr lang="en-US" sz="2700" dirty="0">
                <a:solidFill>
                  <a:schemeClr val="accent2"/>
                </a:solidFill>
                <a:latin typeface="+mn-lt"/>
              </a:rPr>
              <a:t>equilibrium</a:t>
            </a:r>
            <a:r>
              <a:rPr lang="en-US" sz="2700" dirty="0">
                <a:latin typeface="+mn-lt"/>
              </a:rPr>
              <a:t> </a:t>
            </a:r>
            <a:r>
              <a:rPr lang="en-US" sz="2700" dirty="0">
                <a:solidFill>
                  <a:schemeClr val="tx1"/>
                </a:solidFill>
                <a:latin typeface="+mn-lt"/>
              </a:rPr>
              <a:t>with each other </a:t>
            </a:r>
            <a:r>
              <a:rPr lang="en-US" sz="2200" dirty="0">
                <a:solidFill>
                  <a:schemeClr val="accent2"/>
                </a:solidFill>
                <a:latin typeface="+mn-lt"/>
              </a:rPr>
              <a:t>[</a:t>
            </a:r>
            <a:r>
              <a:rPr lang="en-US" sz="2200" dirty="0" err="1">
                <a:solidFill>
                  <a:schemeClr val="accent2"/>
                </a:solidFill>
                <a:latin typeface="+mn-lt"/>
              </a:rPr>
              <a:t>Brafman</a:t>
            </a:r>
            <a:r>
              <a:rPr lang="en-US" sz="2200" dirty="0">
                <a:solidFill>
                  <a:schemeClr val="accent2"/>
                </a:solidFill>
                <a:latin typeface="+mn-lt"/>
              </a:rPr>
              <a:t> &amp; </a:t>
            </a:r>
            <a:r>
              <a:rPr lang="en-US" sz="2200" dirty="0" err="1">
                <a:solidFill>
                  <a:schemeClr val="accent2"/>
                </a:solidFill>
                <a:latin typeface="+mn-lt"/>
              </a:rPr>
              <a:t>Tennenholtz</a:t>
            </a:r>
            <a:r>
              <a:rPr lang="en-US" sz="2200" dirty="0">
                <a:solidFill>
                  <a:schemeClr val="accent2"/>
                </a:solidFill>
                <a:latin typeface="+mn-lt"/>
              </a:rPr>
              <a:t> AIJ04]</a:t>
            </a:r>
            <a:endParaRPr lang="el-GR" sz="2200" dirty="0">
              <a:solidFill>
                <a:schemeClr val="accent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6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6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6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76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765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76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4940" y="949960"/>
            <a:ext cx="8465820" cy="1029123"/>
          </a:xfrm>
          <a:noFill/>
        </p:spPr>
        <p:txBody>
          <a:bodyPr lIns="0" tIns="0" rIns="0" bIns="0"/>
          <a:lstStyle/>
          <a:p>
            <a:r>
              <a:rPr lang="en-US" sz="4500" b="1" dirty="0" smtClean="0">
                <a:solidFill>
                  <a:schemeClr val="tx1"/>
                </a:solidFill>
              </a:rPr>
              <a:t>Hawk-Dove Game</a:t>
            </a:r>
            <a:br>
              <a:rPr lang="en-US" sz="4500" b="1" dirty="0" smtClean="0">
                <a:solidFill>
                  <a:schemeClr val="tx1"/>
                </a:solidFill>
              </a:rPr>
            </a:br>
            <a:r>
              <a:rPr lang="en-US" sz="4500" dirty="0" smtClean="0">
                <a:solidFill>
                  <a:schemeClr val="accent2"/>
                </a:solidFill>
              </a:rPr>
              <a:t> </a:t>
            </a:r>
            <a:r>
              <a:rPr lang="en-US" sz="3100" dirty="0" smtClean="0">
                <a:solidFill>
                  <a:schemeClr val="accent2"/>
                </a:solidFill>
              </a:rPr>
              <a:t>[Price and Smith, 1973]</a:t>
            </a:r>
            <a:endParaRPr lang="en-US" sz="3100" b="1" baseline="30000" dirty="0" smtClean="0">
              <a:solidFill>
                <a:schemeClr val="tx1"/>
              </a:solidFill>
            </a:endParaRPr>
          </a:p>
        </p:txBody>
      </p:sp>
      <p:sp>
        <p:nvSpPr>
          <p:cNvPr id="7171" name="Rectangle 3"/>
          <p:cNvSpPr>
            <a:spLocks noGrp="1" noChangeArrowheads="1"/>
          </p:cNvSpPr>
          <p:nvPr>
            <p:ph type="body" idx="1"/>
          </p:nvPr>
        </p:nvSpPr>
        <p:spPr>
          <a:xfrm>
            <a:off x="480220" y="3108960"/>
            <a:ext cx="8572341" cy="17272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Unique </a:t>
            </a:r>
            <a:r>
              <a:rPr lang="en-US" i="1" dirty="0" smtClean="0"/>
              <a:t>symmetric</a:t>
            </a:r>
            <a:r>
              <a:rPr lang="en-US" dirty="0" smtClean="0"/>
              <a:t> equilibrium: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dirty="0" smtClean="0"/>
              <a:t>	50% Dove, 50% Hawk</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endParaRPr lang="en-US" dirty="0" smtClean="0"/>
          </a:p>
        </p:txBody>
      </p:sp>
      <p:graphicFrame>
        <p:nvGraphicFramePr>
          <p:cNvPr id="4" name="Group 4"/>
          <p:cNvGraphicFramePr>
            <a:graphicFrameLocks noGrp="1"/>
          </p:cNvGraphicFramePr>
          <p:nvPr/>
        </p:nvGraphicFramePr>
        <p:xfrm>
          <a:off x="6621780" y="901383"/>
          <a:ext cx="3185160" cy="1778741"/>
        </p:xfrm>
        <a:graphic>
          <a:graphicData uri="http://schemas.openxmlformats.org/drawingml/2006/table">
            <a:tbl>
              <a:tblPr/>
              <a:tblGrid>
                <a:gridCol w="1528941"/>
                <a:gridCol w="1656219"/>
              </a:tblGrid>
              <a:tr h="87293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0, 2</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03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4100" b="0" i="0" u="none" strike="noStrike" cap="none" normalizeH="0" baseline="0" dirty="0" smtClean="0">
                          <a:ln>
                            <a:noFill/>
                          </a:ln>
                          <a:solidFill>
                            <a:srgbClr val="000000"/>
                          </a:solidFill>
                          <a:effectLst/>
                          <a:latin typeface="Arial" charset="0"/>
                          <a:ea typeface="宋体" pitchFamily="2" charset="-122"/>
                        </a:rPr>
                        <a:t>2, 0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3" name="Rectangle 4"/>
          <p:cNvSpPr>
            <a:spLocks noChangeArrowheads="1"/>
          </p:cNvSpPr>
          <p:nvPr/>
        </p:nvSpPr>
        <p:spPr bwMode="auto">
          <a:xfrm>
            <a:off x="6957060" y="296863"/>
            <a:ext cx="87553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latin typeface="+mn-lt"/>
              </a:rPr>
              <a:t>Dove</a:t>
            </a:r>
            <a:endParaRPr lang="en-US" sz="2200" dirty="0">
              <a:solidFill>
                <a:schemeClr val="tx1"/>
              </a:solidFill>
              <a:latin typeface="+mn-lt"/>
            </a:endParaRPr>
          </a:p>
        </p:txBody>
      </p:sp>
      <p:sp>
        <p:nvSpPr>
          <p:cNvPr id="7184" name="Rectangle 5"/>
          <p:cNvSpPr>
            <a:spLocks noChangeArrowheads="1"/>
          </p:cNvSpPr>
          <p:nvPr/>
        </p:nvSpPr>
        <p:spPr bwMode="auto">
          <a:xfrm>
            <a:off x="5448300" y="1074103"/>
            <a:ext cx="87553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latin typeface="+mn-lt"/>
              </a:rPr>
              <a:t>Dove</a:t>
            </a:r>
            <a:endParaRPr lang="en-US" sz="2200" dirty="0">
              <a:solidFill>
                <a:schemeClr val="tx1"/>
              </a:solidFill>
              <a:latin typeface="+mn-lt"/>
            </a:endParaRPr>
          </a:p>
        </p:txBody>
      </p:sp>
      <p:sp>
        <p:nvSpPr>
          <p:cNvPr id="7185" name="Rectangle 6"/>
          <p:cNvSpPr>
            <a:spLocks noChangeArrowheads="1"/>
          </p:cNvSpPr>
          <p:nvPr/>
        </p:nvSpPr>
        <p:spPr bwMode="auto">
          <a:xfrm>
            <a:off x="5448300" y="1937703"/>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latin typeface="+mn-lt"/>
              </a:rPr>
              <a:t>Hawk</a:t>
            </a:r>
            <a:endParaRPr lang="en-US" sz="2200" dirty="0">
              <a:solidFill>
                <a:schemeClr val="tx1"/>
              </a:solidFill>
              <a:latin typeface="+mn-lt"/>
            </a:endParaRPr>
          </a:p>
        </p:txBody>
      </p:sp>
      <p:sp>
        <p:nvSpPr>
          <p:cNvPr id="7186" name="Rectangle 7"/>
          <p:cNvSpPr>
            <a:spLocks noChangeArrowheads="1"/>
          </p:cNvSpPr>
          <p:nvPr/>
        </p:nvSpPr>
        <p:spPr bwMode="auto">
          <a:xfrm>
            <a:off x="8549640" y="296863"/>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latin typeface="+mn-lt"/>
              </a:rPr>
              <a:t>Hawk</a:t>
            </a:r>
            <a:endParaRPr lang="en-US" sz="2200"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86360"/>
            <a:ext cx="10058400" cy="777240"/>
          </a:xfrm>
        </p:spPr>
        <p:txBody>
          <a:bodyPr/>
          <a:lstStyle/>
          <a:p>
            <a:pPr eaLnBrk="1" hangingPunct="1"/>
            <a:r>
              <a:rPr lang="en-US" b="1" dirty="0" smtClean="0">
                <a:solidFill>
                  <a:schemeClr val="tx1"/>
                </a:solidFill>
                <a:latin typeface="+mn-lt"/>
              </a:rPr>
              <a:t>Evolutionary game theory</a:t>
            </a:r>
            <a:endParaRPr lang="en-US" sz="3100" b="1" dirty="0" smtClean="0">
              <a:solidFill>
                <a:schemeClr val="tx1"/>
              </a:solidFill>
              <a:latin typeface="+mn-lt"/>
            </a:endParaRPr>
          </a:p>
        </p:txBody>
      </p:sp>
      <p:sp>
        <p:nvSpPr>
          <p:cNvPr id="8195" name="Rectangle 3"/>
          <p:cNvSpPr>
            <a:spLocks noChangeArrowheads="1"/>
          </p:cNvSpPr>
          <p:nvPr/>
        </p:nvSpPr>
        <p:spPr bwMode="auto">
          <a:xfrm>
            <a:off x="0" y="863600"/>
            <a:ext cx="9974580" cy="6908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2700" dirty="0">
                <a:solidFill>
                  <a:schemeClr val="tx1"/>
                </a:solidFill>
                <a:latin typeface="+mn-lt"/>
              </a:rPr>
              <a:t>Given: a symmetric 2-player game</a:t>
            </a:r>
          </a:p>
        </p:txBody>
      </p:sp>
      <p:graphicFrame>
        <p:nvGraphicFramePr>
          <p:cNvPr id="198660" name="Group 4"/>
          <p:cNvGraphicFramePr>
            <a:graphicFrameLocks noGrp="1"/>
          </p:cNvGraphicFramePr>
          <p:nvPr>
            <p:ph idx="1"/>
          </p:nvPr>
        </p:nvGraphicFramePr>
        <p:xfrm>
          <a:off x="3017520" y="1727200"/>
          <a:ext cx="3352800" cy="1312672"/>
        </p:xfrm>
        <a:graphic>
          <a:graphicData uri="http://schemas.openxmlformats.org/drawingml/2006/table">
            <a:tbl>
              <a:tblPr/>
              <a:tblGrid>
                <a:gridCol w="1676400"/>
                <a:gridCol w="1676400"/>
              </a:tblGrid>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0, 2</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2, 0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07" name="Text Box 15"/>
          <p:cNvSpPr txBox="1">
            <a:spLocks noChangeArrowheads="1"/>
          </p:cNvSpPr>
          <p:nvPr/>
        </p:nvSpPr>
        <p:spPr bwMode="auto">
          <a:xfrm>
            <a:off x="3419158" y="1295400"/>
            <a:ext cx="925503"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Dove</a:t>
            </a:r>
          </a:p>
        </p:txBody>
      </p:sp>
      <p:sp>
        <p:nvSpPr>
          <p:cNvPr id="8208" name="Text Box 16"/>
          <p:cNvSpPr txBox="1">
            <a:spLocks noChangeArrowheads="1"/>
          </p:cNvSpPr>
          <p:nvPr/>
        </p:nvSpPr>
        <p:spPr bwMode="auto">
          <a:xfrm>
            <a:off x="2092325" y="1829754"/>
            <a:ext cx="925503"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Dove</a:t>
            </a:r>
          </a:p>
        </p:txBody>
      </p:sp>
      <p:sp>
        <p:nvSpPr>
          <p:cNvPr id="8209" name="Text Box 17"/>
          <p:cNvSpPr txBox="1">
            <a:spLocks noChangeArrowheads="1"/>
          </p:cNvSpPr>
          <p:nvPr/>
        </p:nvSpPr>
        <p:spPr bwMode="auto">
          <a:xfrm>
            <a:off x="5137468" y="1295400"/>
            <a:ext cx="976799"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Hawk</a:t>
            </a:r>
          </a:p>
        </p:txBody>
      </p:sp>
      <p:sp>
        <p:nvSpPr>
          <p:cNvPr id="8210" name="Text Box 18"/>
          <p:cNvSpPr txBox="1">
            <a:spLocks noChangeArrowheads="1"/>
          </p:cNvSpPr>
          <p:nvPr/>
        </p:nvSpPr>
        <p:spPr bwMode="auto">
          <a:xfrm>
            <a:off x="2057400" y="2434274"/>
            <a:ext cx="976799"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Hawk</a:t>
            </a:r>
          </a:p>
        </p:txBody>
      </p:sp>
      <p:sp>
        <p:nvSpPr>
          <p:cNvPr id="198675" name="Rectangle 19"/>
          <p:cNvSpPr>
            <a:spLocks noChangeArrowheads="1"/>
          </p:cNvSpPr>
          <p:nvPr/>
        </p:nvSpPr>
        <p:spPr bwMode="auto">
          <a:xfrm>
            <a:off x="0" y="3108960"/>
            <a:ext cx="9974580" cy="6908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2700" dirty="0">
                <a:solidFill>
                  <a:srgbClr val="333399"/>
                </a:solidFill>
                <a:latin typeface="+mn-lt"/>
              </a:rPr>
              <a:t>Population</a:t>
            </a:r>
            <a:r>
              <a:rPr lang="en-US" sz="2700" dirty="0">
                <a:latin typeface="+mn-lt"/>
              </a:rPr>
              <a:t> </a:t>
            </a:r>
            <a:r>
              <a:rPr lang="en-US" sz="2700" dirty="0">
                <a:solidFill>
                  <a:schemeClr val="tx1"/>
                </a:solidFill>
                <a:latin typeface="+mn-lt"/>
              </a:rPr>
              <a:t>of players; players randomly matched to play game</a:t>
            </a:r>
          </a:p>
          <a:p>
            <a:pPr marL="382059" indent="-382059">
              <a:lnSpc>
                <a:spcPct val="90000"/>
              </a:lnSpc>
              <a:spcBef>
                <a:spcPct val="20000"/>
              </a:spcBef>
              <a:buFontTx/>
              <a:buChar char="•"/>
            </a:pPr>
            <a:r>
              <a:rPr lang="en-US" sz="2700" dirty="0">
                <a:solidFill>
                  <a:schemeClr val="tx1"/>
                </a:solidFill>
                <a:latin typeface="+mn-lt"/>
              </a:rPr>
              <a:t>Each player plays a </a:t>
            </a:r>
            <a:r>
              <a:rPr lang="en-US" sz="2700" dirty="0">
                <a:solidFill>
                  <a:srgbClr val="333399"/>
                </a:solidFill>
                <a:latin typeface="+mn-lt"/>
              </a:rPr>
              <a:t>pure strategy</a:t>
            </a:r>
            <a:endParaRPr lang="en-US" sz="2700" dirty="0">
              <a:solidFill>
                <a:schemeClr val="tx1"/>
              </a:solidFill>
              <a:latin typeface="+mn-lt"/>
            </a:endParaRPr>
          </a:p>
          <a:p>
            <a:pPr marL="827795" lvl="1" indent="-318383">
              <a:lnSpc>
                <a:spcPct val="90000"/>
              </a:lnSpc>
              <a:spcBef>
                <a:spcPct val="20000"/>
              </a:spcBef>
            </a:pPr>
            <a:r>
              <a:rPr lang="en-US" sz="2200" dirty="0">
                <a:solidFill>
                  <a:schemeClr val="tx1"/>
                </a:solidFill>
                <a:latin typeface="+mn-lt"/>
              </a:rPr>
              <a:t>	</a:t>
            </a:r>
            <a:r>
              <a:rPr lang="en-US" sz="2200" dirty="0" err="1">
                <a:solidFill>
                  <a:schemeClr val="tx1"/>
                </a:solidFill>
                <a:latin typeface="+mn-lt"/>
              </a:rPr>
              <a:t>p</a:t>
            </a:r>
            <a:r>
              <a:rPr lang="en-US" sz="2200" baseline="-25000" dirty="0" err="1">
                <a:solidFill>
                  <a:schemeClr val="tx1"/>
                </a:solidFill>
                <a:latin typeface="+mn-lt"/>
              </a:rPr>
              <a:t>s</a:t>
            </a:r>
            <a:r>
              <a:rPr lang="en-US" sz="2200" baseline="-25000" dirty="0">
                <a:solidFill>
                  <a:schemeClr val="tx1"/>
                </a:solidFill>
                <a:latin typeface="+mn-lt"/>
              </a:rPr>
              <a:t> </a:t>
            </a:r>
            <a:r>
              <a:rPr lang="en-US" sz="2200" dirty="0">
                <a:solidFill>
                  <a:schemeClr val="tx1"/>
                </a:solidFill>
                <a:latin typeface="+mn-lt"/>
              </a:rPr>
              <a:t>= fraction of players playing strategy s</a:t>
            </a:r>
          </a:p>
          <a:p>
            <a:pPr marL="827795" lvl="1" indent="-318383">
              <a:lnSpc>
                <a:spcPct val="90000"/>
              </a:lnSpc>
              <a:spcBef>
                <a:spcPct val="20000"/>
              </a:spcBef>
            </a:pPr>
            <a:r>
              <a:rPr lang="en-US" sz="2200" dirty="0">
                <a:solidFill>
                  <a:schemeClr val="tx1"/>
                </a:solidFill>
                <a:latin typeface="+mn-lt"/>
              </a:rPr>
              <a:t>	p = vector of all fractions </a:t>
            </a:r>
            <a:r>
              <a:rPr lang="en-US" sz="2200" dirty="0" err="1">
                <a:solidFill>
                  <a:schemeClr val="tx1"/>
                </a:solidFill>
                <a:latin typeface="+mn-lt"/>
              </a:rPr>
              <a:t>p</a:t>
            </a:r>
            <a:r>
              <a:rPr lang="en-US" sz="2200" baseline="-25000" dirty="0" err="1">
                <a:solidFill>
                  <a:schemeClr val="tx1"/>
                </a:solidFill>
                <a:latin typeface="+mn-lt"/>
              </a:rPr>
              <a:t>s</a:t>
            </a:r>
            <a:r>
              <a:rPr lang="en-US" sz="2200" dirty="0">
                <a:solidFill>
                  <a:schemeClr val="tx1"/>
                </a:solidFill>
                <a:latin typeface="+mn-lt"/>
              </a:rPr>
              <a:t> (the </a:t>
            </a:r>
            <a:r>
              <a:rPr lang="en-US" sz="2200" dirty="0">
                <a:solidFill>
                  <a:srgbClr val="008000"/>
                </a:solidFill>
                <a:latin typeface="+mn-lt"/>
              </a:rPr>
              <a:t>state</a:t>
            </a:r>
            <a:r>
              <a:rPr lang="en-US" sz="2200" dirty="0">
                <a:solidFill>
                  <a:schemeClr val="tx1"/>
                </a:solidFill>
                <a:latin typeface="+mn-lt"/>
              </a:rPr>
              <a:t>)</a:t>
            </a:r>
            <a:endParaRPr lang="en-US" sz="2200" baseline="-25000" dirty="0">
              <a:solidFill>
                <a:schemeClr val="tx1"/>
              </a:solidFill>
              <a:latin typeface="+mn-lt"/>
            </a:endParaRPr>
          </a:p>
          <a:p>
            <a:pPr marL="382059" indent="-382059">
              <a:lnSpc>
                <a:spcPct val="90000"/>
              </a:lnSpc>
              <a:spcBef>
                <a:spcPct val="20000"/>
              </a:spcBef>
              <a:buFontTx/>
              <a:buChar char="•"/>
            </a:pPr>
            <a:r>
              <a:rPr lang="en-US" sz="2700" dirty="0">
                <a:solidFill>
                  <a:schemeClr val="tx1"/>
                </a:solidFill>
                <a:latin typeface="+mn-lt"/>
              </a:rPr>
              <a:t>Utility for playing s is u(s, p) = </a:t>
            </a:r>
            <a:r>
              <a:rPr lang="el-GR" sz="2700" dirty="0">
                <a:solidFill>
                  <a:schemeClr val="tx1"/>
                </a:solidFill>
                <a:latin typeface="+mn-lt"/>
                <a:cs typeface="Arial" charset="0"/>
              </a:rPr>
              <a:t>Σ</a:t>
            </a:r>
            <a:r>
              <a:rPr lang="en-US" sz="2700" baseline="-25000" dirty="0" err="1">
                <a:solidFill>
                  <a:schemeClr val="tx1"/>
                </a:solidFill>
                <a:latin typeface="+mn-lt"/>
                <a:cs typeface="Arial" charset="0"/>
              </a:rPr>
              <a:t>s’</a:t>
            </a:r>
            <a:r>
              <a:rPr lang="en-US" sz="2700" dirty="0" err="1">
                <a:solidFill>
                  <a:schemeClr val="tx1"/>
                </a:solidFill>
                <a:latin typeface="+mn-lt"/>
                <a:cs typeface="Arial" charset="0"/>
              </a:rPr>
              <a:t>p</a:t>
            </a:r>
            <a:r>
              <a:rPr lang="en-US" sz="2700" baseline="-25000" dirty="0" err="1">
                <a:solidFill>
                  <a:schemeClr val="tx1"/>
                </a:solidFill>
                <a:latin typeface="+mn-lt"/>
                <a:cs typeface="Arial" charset="0"/>
              </a:rPr>
              <a:t>s’</a:t>
            </a:r>
            <a:r>
              <a:rPr lang="en-US" sz="2700" dirty="0" err="1">
                <a:solidFill>
                  <a:schemeClr val="tx1"/>
                </a:solidFill>
                <a:latin typeface="+mn-lt"/>
                <a:cs typeface="Arial" charset="0"/>
              </a:rPr>
              <a:t>u</a:t>
            </a:r>
            <a:r>
              <a:rPr lang="en-US" sz="2700" dirty="0">
                <a:solidFill>
                  <a:schemeClr val="tx1"/>
                </a:solidFill>
                <a:latin typeface="+mn-lt"/>
                <a:cs typeface="Arial" charset="0"/>
              </a:rPr>
              <a:t>(s, s’)</a:t>
            </a:r>
            <a:endParaRPr lang="el-GR" sz="2700" dirty="0">
              <a:solidFill>
                <a:schemeClr val="tx1"/>
              </a:solidFill>
              <a:latin typeface="+mn-lt"/>
              <a:cs typeface="Arial" charset="0"/>
            </a:endParaRPr>
          </a:p>
          <a:p>
            <a:pPr marL="382059" indent="-382059">
              <a:lnSpc>
                <a:spcPct val="90000"/>
              </a:lnSpc>
              <a:spcBef>
                <a:spcPct val="20000"/>
              </a:spcBef>
              <a:buFontTx/>
              <a:buChar char="•"/>
            </a:pPr>
            <a:r>
              <a:rPr lang="en-US" sz="2700" dirty="0">
                <a:solidFill>
                  <a:schemeClr val="tx1"/>
                </a:solidFill>
                <a:latin typeface="+mn-lt"/>
              </a:rPr>
              <a:t>Players </a:t>
            </a:r>
            <a:r>
              <a:rPr lang="en-US" sz="2700" dirty="0">
                <a:solidFill>
                  <a:srgbClr val="008000"/>
                </a:solidFill>
                <a:latin typeface="+mn-lt"/>
              </a:rPr>
              <a:t>reproduce</a:t>
            </a:r>
            <a:r>
              <a:rPr lang="en-US" sz="2700" dirty="0">
                <a:latin typeface="+mn-lt"/>
              </a:rPr>
              <a:t> </a:t>
            </a:r>
            <a:r>
              <a:rPr lang="en-US" sz="2700" dirty="0">
                <a:solidFill>
                  <a:schemeClr val="tx1"/>
                </a:solidFill>
                <a:latin typeface="+mn-lt"/>
              </a:rPr>
              <a:t>at rate proportional to their utility;</a:t>
            </a:r>
          </a:p>
          <a:p>
            <a:pPr marL="382059" indent="-382059">
              <a:lnSpc>
                <a:spcPct val="90000"/>
              </a:lnSpc>
              <a:spcBef>
                <a:spcPct val="20000"/>
              </a:spcBef>
            </a:pPr>
            <a:r>
              <a:rPr lang="en-US" sz="2700" dirty="0">
                <a:solidFill>
                  <a:schemeClr val="tx1"/>
                </a:solidFill>
                <a:latin typeface="+mn-lt"/>
              </a:rPr>
              <a:t>	their offspring play the same strategy</a:t>
            </a:r>
          </a:p>
          <a:p>
            <a:pPr marL="382059" indent="-382059">
              <a:lnSpc>
                <a:spcPct val="90000"/>
              </a:lnSpc>
              <a:spcBef>
                <a:spcPct val="20000"/>
              </a:spcBef>
            </a:pPr>
            <a:r>
              <a:rPr lang="en-US" sz="2700" dirty="0">
                <a:solidFill>
                  <a:schemeClr val="tx1"/>
                </a:solidFill>
                <a:latin typeface="+mn-lt"/>
                <a:cs typeface="Arial" charset="0"/>
              </a:rPr>
              <a:t>	</a:t>
            </a:r>
            <a:r>
              <a:rPr lang="en-US" sz="2700" dirty="0" err="1">
                <a:solidFill>
                  <a:schemeClr val="tx1"/>
                </a:solidFill>
                <a:latin typeface="+mn-lt"/>
                <a:cs typeface="Arial" charset="0"/>
              </a:rPr>
              <a:t>dp</a:t>
            </a:r>
            <a:r>
              <a:rPr lang="en-US" sz="2700" baseline="-25000" dirty="0" err="1">
                <a:solidFill>
                  <a:schemeClr val="tx1"/>
                </a:solidFill>
                <a:latin typeface="+mn-lt"/>
                <a:cs typeface="Arial" charset="0"/>
              </a:rPr>
              <a:t>s</a:t>
            </a:r>
            <a:r>
              <a:rPr lang="en-US" sz="2700" dirty="0">
                <a:solidFill>
                  <a:schemeClr val="tx1"/>
                </a:solidFill>
                <a:latin typeface="+mn-lt"/>
                <a:cs typeface="Arial" charset="0"/>
              </a:rPr>
              <a:t>(t)/</a:t>
            </a:r>
            <a:r>
              <a:rPr lang="en-US" sz="2700" dirty="0" err="1">
                <a:solidFill>
                  <a:schemeClr val="tx1"/>
                </a:solidFill>
                <a:latin typeface="+mn-lt"/>
                <a:cs typeface="Arial" charset="0"/>
              </a:rPr>
              <a:t>dt</a:t>
            </a:r>
            <a:r>
              <a:rPr lang="en-US" sz="2700" dirty="0">
                <a:solidFill>
                  <a:schemeClr val="tx1"/>
                </a:solidFill>
                <a:latin typeface="+mn-lt"/>
                <a:cs typeface="Arial" charset="0"/>
              </a:rPr>
              <a:t> = </a:t>
            </a:r>
            <a:r>
              <a:rPr lang="en-US" sz="2700" dirty="0" err="1">
                <a:solidFill>
                  <a:schemeClr val="tx1"/>
                </a:solidFill>
                <a:latin typeface="+mn-lt"/>
                <a:cs typeface="Arial" charset="0"/>
              </a:rPr>
              <a:t>p</a:t>
            </a:r>
            <a:r>
              <a:rPr lang="en-US" sz="2700" baseline="-25000" dirty="0" err="1">
                <a:solidFill>
                  <a:schemeClr val="tx1"/>
                </a:solidFill>
                <a:latin typeface="+mn-lt"/>
                <a:cs typeface="Arial" charset="0"/>
              </a:rPr>
              <a:t>s</a:t>
            </a:r>
            <a:r>
              <a:rPr lang="en-US" sz="2700" dirty="0">
                <a:solidFill>
                  <a:schemeClr val="tx1"/>
                </a:solidFill>
                <a:latin typeface="+mn-lt"/>
                <a:cs typeface="Arial" charset="0"/>
              </a:rPr>
              <a:t>(t)(u(s, p(t)) - </a:t>
            </a:r>
            <a:r>
              <a:rPr lang="el-GR" sz="2700" dirty="0">
                <a:solidFill>
                  <a:schemeClr val="tx1"/>
                </a:solidFill>
                <a:latin typeface="+mn-lt"/>
                <a:cs typeface="Arial" charset="0"/>
              </a:rPr>
              <a:t>Σ</a:t>
            </a:r>
            <a:r>
              <a:rPr lang="en-US" sz="2700" baseline="-25000" dirty="0" err="1">
                <a:solidFill>
                  <a:schemeClr val="tx1"/>
                </a:solidFill>
                <a:latin typeface="+mn-lt"/>
                <a:cs typeface="Arial" charset="0"/>
              </a:rPr>
              <a:t>s’</a:t>
            </a:r>
            <a:r>
              <a:rPr lang="en-US" sz="2700" dirty="0" err="1">
                <a:solidFill>
                  <a:schemeClr val="tx1"/>
                </a:solidFill>
                <a:latin typeface="+mn-lt"/>
                <a:cs typeface="Arial" charset="0"/>
              </a:rPr>
              <a:t>p</a:t>
            </a:r>
            <a:r>
              <a:rPr lang="en-US" sz="2700" baseline="-25000" dirty="0" err="1">
                <a:solidFill>
                  <a:schemeClr val="tx1"/>
                </a:solidFill>
                <a:latin typeface="+mn-lt"/>
                <a:cs typeface="Arial" charset="0"/>
              </a:rPr>
              <a:t>s’</a:t>
            </a:r>
            <a:r>
              <a:rPr lang="en-US" sz="2700" dirty="0" err="1">
                <a:solidFill>
                  <a:schemeClr val="tx1"/>
                </a:solidFill>
                <a:latin typeface="+mn-lt"/>
                <a:cs typeface="Arial" charset="0"/>
              </a:rPr>
              <a:t>u</a:t>
            </a:r>
            <a:r>
              <a:rPr lang="en-US" sz="2700" dirty="0">
                <a:solidFill>
                  <a:schemeClr val="tx1"/>
                </a:solidFill>
                <a:latin typeface="+mn-lt"/>
                <a:cs typeface="Arial" charset="0"/>
              </a:rPr>
              <a:t>(s’, p(t)))</a:t>
            </a:r>
            <a:endParaRPr lang="en-US" sz="2700" dirty="0">
              <a:solidFill>
                <a:schemeClr val="tx1"/>
              </a:solidFill>
              <a:latin typeface="+mn-lt"/>
            </a:endParaRPr>
          </a:p>
          <a:p>
            <a:pPr marL="827795" lvl="1" indent="-318383">
              <a:lnSpc>
                <a:spcPct val="90000"/>
              </a:lnSpc>
              <a:spcBef>
                <a:spcPct val="20000"/>
              </a:spcBef>
              <a:buFontTx/>
              <a:buChar char="–"/>
            </a:pPr>
            <a:r>
              <a:rPr lang="en-US" sz="2200" dirty="0">
                <a:solidFill>
                  <a:srgbClr val="008000"/>
                </a:solidFill>
                <a:latin typeface="+mn-lt"/>
              </a:rPr>
              <a:t>Replicator dynamic</a:t>
            </a:r>
            <a:endParaRPr lang="en-US" sz="2200" dirty="0">
              <a:solidFill>
                <a:schemeClr val="tx1"/>
              </a:solidFill>
              <a:latin typeface="+mn-lt"/>
            </a:endParaRPr>
          </a:p>
          <a:p>
            <a:pPr marL="382059" indent="-382059">
              <a:lnSpc>
                <a:spcPct val="90000"/>
              </a:lnSpc>
              <a:spcBef>
                <a:spcPct val="20000"/>
              </a:spcBef>
              <a:buFontTx/>
              <a:buChar char="•"/>
            </a:pPr>
            <a:r>
              <a:rPr lang="en-US" sz="2700" dirty="0">
                <a:solidFill>
                  <a:schemeClr val="tx1"/>
                </a:solidFill>
                <a:latin typeface="+mn-lt"/>
                <a:cs typeface="Arial" charset="0"/>
              </a:rPr>
              <a:t>What are the</a:t>
            </a:r>
            <a:r>
              <a:rPr lang="en-US" sz="2700" dirty="0">
                <a:latin typeface="+mn-lt"/>
                <a:cs typeface="Arial" charset="0"/>
              </a:rPr>
              <a:t> </a:t>
            </a:r>
            <a:r>
              <a:rPr lang="en-US" sz="2700" dirty="0">
                <a:solidFill>
                  <a:schemeClr val="accent2"/>
                </a:solidFill>
                <a:latin typeface="+mn-lt"/>
                <a:cs typeface="Arial" charset="0"/>
              </a:rPr>
              <a:t>steady states</a:t>
            </a:r>
            <a:r>
              <a:rPr lang="en-US" sz="2700" dirty="0">
                <a:solidFill>
                  <a:schemeClr val="tx1"/>
                </a:solidFill>
                <a:latin typeface="+mn-lt"/>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6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86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86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86360"/>
            <a:ext cx="10058400" cy="777240"/>
          </a:xfrm>
        </p:spPr>
        <p:txBody>
          <a:bodyPr/>
          <a:lstStyle/>
          <a:p>
            <a:pPr eaLnBrk="1" hangingPunct="1"/>
            <a:r>
              <a:rPr lang="en-US" b="1" dirty="0" smtClean="0">
                <a:solidFill>
                  <a:srgbClr val="008000"/>
                </a:solidFill>
              </a:rPr>
              <a:t>Stability</a:t>
            </a:r>
            <a:endParaRPr lang="en-US" sz="3100" b="1" dirty="0" smtClean="0">
              <a:solidFill>
                <a:srgbClr val="008000"/>
              </a:solidFill>
            </a:endParaRPr>
          </a:p>
        </p:txBody>
      </p:sp>
      <p:sp>
        <p:nvSpPr>
          <p:cNvPr id="199683" name="Rectangle 3"/>
          <p:cNvSpPr>
            <a:spLocks noChangeArrowheads="1"/>
          </p:cNvSpPr>
          <p:nvPr/>
        </p:nvSpPr>
        <p:spPr bwMode="auto">
          <a:xfrm>
            <a:off x="167640" y="2849880"/>
            <a:ext cx="9974580" cy="6908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A steady state is stable if slightly perturbing the state will not cause us to move far away from the state</a:t>
            </a:r>
          </a:p>
          <a:p>
            <a:pPr marL="382059" indent="-382059">
              <a:lnSpc>
                <a:spcPct val="90000"/>
              </a:lnSpc>
              <a:spcBef>
                <a:spcPct val="20000"/>
              </a:spcBef>
              <a:buFontTx/>
              <a:buChar char="•"/>
            </a:pPr>
            <a:endParaRPr lang="en-US" sz="3100" dirty="0">
              <a:latin typeface="+mn-lt"/>
            </a:endParaRPr>
          </a:p>
          <a:p>
            <a:pPr marL="382059" indent="-382059">
              <a:lnSpc>
                <a:spcPct val="90000"/>
              </a:lnSpc>
              <a:spcBef>
                <a:spcPct val="20000"/>
              </a:spcBef>
              <a:buFontTx/>
              <a:buChar char="•"/>
            </a:pPr>
            <a:r>
              <a:rPr lang="en-US" sz="3100" dirty="0">
                <a:solidFill>
                  <a:srgbClr val="333399"/>
                </a:solidFill>
                <a:latin typeface="+mn-lt"/>
                <a:cs typeface="Arial" charset="0"/>
              </a:rPr>
              <a:t>Proposition: </a:t>
            </a:r>
            <a:r>
              <a:rPr lang="en-US" sz="3100" dirty="0">
                <a:solidFill>
                  <a:schemeClr val="tx1"/>
                </a:solidFill>
                <a:latin typeface="+mn-lt"/>
                <a:cs typeface="Arial" charset="0"/>
              </a:rPr>
              <a:t>every stable steady state is a Nash equilibrium of the symmetric game</a:t>
            </a:r>
          </a:p>
          <a:p>
            <a:pPr marL="382059" indent="-382059">
              <a:lnSpc>
                <a:spcPct val="90000"/>
              </a:lnSpc>
              <a:spcBef>
                <a:spcPct val="20000"/>
              </a:spcBef>
              <a:buFontTx/>
              <a:buChar char="•"/>
            </a:pPr>
            <a:endParaRPr lang="en-US" sz="3100" dirty="0">
              <a:solidFill>
                <a:schemeClr val="tx1"/>
              </a:solidFill>
              <a:latin typeface="+mn-lt"/>
              <a:cs typeface="Arial" charset="0"/>
            </a:endParaRPr>
          </a:p>
          <a:p>
            <a:pPr marL="382059" indent="-382059">
              <a:lnSpc>
                <a:spcPct val="90000"/>
              </a:lnSpc>
              <a:spcBef>
                <a:spcPct val="20000"/>
              </a:spcBef>
              <a:buFontTx/>
              <a:buChar char="•"/>
            </a:pPr>
            <a:r>
              <a:rPr lang="en-US" sz="3100" dirty="0">
                <a:solidFill>
                  <a:schemeClr val="tx1"/>
                </a:solidFill>
                <a:latin typeface="+mn-lt"/>
                <a:cs typeface="Arial" charset="0"/>
              </a:rPr>
              <a:t>Slightly stronger criterion: a state is </a:t>
            </a:r>
            <a:r>
              <a:rPr lang="en-US" sz="3100" dirty="0">
                <a:solidFill>
                  <a:srgbClr val="008000"/>
                </a:solidFill>
                <a:latin typeface="+mn-lt"/>
                <a:cs typeface="Arial" charset="0"/>
              </a:rPr>
              <a:t>asymptotically stable</a:t>
            </a:r>
            <a:r>
              <a:rPr lang="en-US" sz="3100" dirty="0">
                <a:latin typeface="+mn-lt"/>
                <a:cs typeface="Arial" charset="0"/>
              </a:rPr>
              <a:t> </a:t>
            </a:r>
            <a:r>
              <a:rPr lang="en-US" sz="3100" dirty="0">
                <a:solidFill>
                  <a:schemeClr val="tx1"/>
                </a:solidFill>
                <a:latin typeface="+mn-lt"/>
                <a:cs typeface="Arial" charset="0"/>
              </a:rPr>
              <a:t>if it is stable, and after slightly perturbing this state, we will (in the limit) return to this state</a:t>
            </a:r>
          </a:p>
        </p:txBody>
      </p:sp>
      <p:graphicFrame>
        <p:nvGraphicFramePr>
          <p:cNvPr id="199684" name="Group 4"/>
          <p:cNvGraphicFramePr>
            <a:graphicFrameLocks noGrp="1"/>
          </p:cNvGraphicFramePr>
          <p:nvPr/>
        </p:nvGraphicFramePr>
        <p:xfrm>
          <a:off x="3352800" y="1381760"/>
          <a:ext cx="3352800" cy="1312672"/>
        </p:xfrm>
        <a:graphic>
          <a:graphicData uri="http://schemas.openxmlformats.org/drawingml/2006/table">
            <a:tbl>
              <a:tblPr/>
              <a:tblGrid>
                <a:gridCol w="1676400"/>
                <a:gridCol w="1676400"/>
              </a:tblGrid>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0, 2</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2, 0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9231" name="Text Box 15"/>
          <p:cNvSpPr txBox="1">
            <a:spLocks noChangeArrowheads="1"/>
          </p:cNvSpPr>
          <p:nvPr/>
        </p:nvSpPr>
        <p:spPr bwMode="auto">
          <a:xfrm>
            <a:off x="3754437" y="949960"/>
            <a:ext cx="925503"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Dove</a:t>
            </a:r>
          </a:p>
        </p:txBody>
      </p:sp>
      <p:sp>
        <p:nvSpPr>
          <p:cNvPr id="9232" name="Text Box 16"/>
          <p:cNvSpPr txBox="1">
            <a:spLocks noChangeArrowheads="1"/>
          </p:cNvSpPr>
          <p:nvPr/>
        </p:nvSpPr>
        <p:spPr bwMode="auto">
          <a:xfrm>
            <a:off x="2473325" y="1484314"/>
            <a:ext cx="925503"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Dove</a:t>
            </a:r>
          </a:p>
        </p:txBody>
      </p:sp>
      <p:sp>
        <p:nvSpPr>
          <p:cNvPr id="9233" name="Text Box 17"/>
          <p:cNvSpPr txBox="1">
            <a:spLocks noChangeArrowheads="1"/>
          </p:cNvSpPr>
          <p:nvPr/>
        </p:nvSpPr>
        <p:spPr bwMode="auto">
          <a:xfrm>
            <a:off x="5472748" y="949960"/>
            <a:ext cx="976799"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Hawk</a:t>
            </a:r>
          </a:p>
        </p:txBody>
      </p:sp>
      <p:sp>
        <p:nvSpPr>
          <p:cNvPr id="9234" name="Text Box 18"/>
          <p:cNvSpPr txBox="1">
            <a:spLocks noChangeArrowheads="1"/>
          </p:cNvSpPr>
          <p:nvPr/>
        </p:nvSpPr>
        <p:spPr bwMode="auto">
          <a:xfrm>
            <a:off x="2438400" y="2088834"/>
            <a:ext cx="976799"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Hawk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1|0|0.1|0.1|0.1|0"/>
</p:tagLst>
</file>

<file path=ppt/tags/tag10.xml><?xml version="1.0" encoding="utf-8"?>
<p:tagLst xmlns:a="http://schemas.openxmlformats.org/drawingml/2006/main" xmlns:r="http://schemas.openxmlformats.org/officeDocument/2006/relationships" xmlns:p="http://schemas.openxmlformats.org/presentationml/2006/main">
  <p:tag name="TIMING" val="|0|0.1|0|0.1|0.1|0.1|0"/>
</p:tagLst>
</file>

<file path=ppt/tags/tag11.xml><?xml version="1.0" encoding="utf-8"?>
<p:tagLst xmlns:a="http://schemas.openxmlformats.org/drawingml/2006/main" xmlns:r="http://schemas.openxmlformats.org/officeDocument/2006/relationships" xmlns:p="http://schemas.openxmlformats.org/presentationml/2006/main">
  <p:tag name="TIMING" val="|0|0.1|0|0.1|0.1|0.1|0"/>
</p:tagLst>
</file>

<file path=ppt/tags/tag12.xml><?xml version="1.0" encoding="utf-8"?>
<p:tagLst xmlns:a="http://schemas.openxmlformats.org/drawingml/2006/main" xmlns:r="http://schemas.openxmlformats.org/officeDocument/2006/relationships" xmlns:p="http://schemas.openxmlformats.org/presentationml/2006/main">
  <p:tag name="TIMING" val="|0|0.1|0|0.1|0.1|0.1|0"/>
</p:tagLst>
</file>

<file path=ppt/tags/tag13.xml><?xml version="1.0" encoding="utf-8"?>
<p:tagLst xmlns:a="http://schemas.openxmlformats.org/drawingml/2006/main" xmlns:r="http://schemas.openxmlformats.org/officeDocument/2006/relationships" xmlns:p="http://schemas.openxmlformats.org/presentationml/2006/main">
  <p:tag name="TIMING" val="|0|0.1|0|0.1|0.1|0.1|0"/>
</p:tagLst>
</file>

<file path=ppt/tags/tag14.xml><?xml version="1.0" encoding="utf-8"?>
<p:tagLst xmlns:a="http://schemas.openxmlformats.org/drawingml/2006/main" xmlns:r="http://schemas.openxmlformats.org/officeDocument/2006/relationships" xmlns:p="http://schemas.openxmlformats.org/presentationml/2006/main">
  <p:tag name="TIMING" val="|0|0.1|0|0.1|0.1|0.1|0"/>
</p:tagLst>
</file>

<file path=ppt/tags/tag2.xml><?xml version="1.0" encoding="utf-8"?>
<p:tagLst xmlns:a="http://schemas.openxmlformats.org/drawingml/2006/main" xmlns:r="http://schemas.openxmlformats.org/officeDocument/2006/relationships" xmlns:p="http://schemas.openxmlformats.org/presentationml/2006/main">
  <p:tag name="TIMING" val="|0|0.1|0|0.1|0.1|0.1|0"/>
</p:tagLst>
</file>

<file path=ppt/tags/tag3.xml><?xml version="1.0" encoding="utf-8"?>
<p:tagLst xmlns:a="http://schemas.openxmlformats.org/drawingml/2006/main" xmlns:r="http://schemas.openxmlformats.org/officeDocument/2006/relationships" xmlns:p="http://schemas.openxmlformats.org/presentationml/2006/main">
  <p:tag name="TIMING" val="|0|0.1|0|0.1|0.1|0.1|0"/>
</p:tagLst>
</file>

<file path=ppt/tags/tag4.xml><?xml version="1.0" encoding="utf-8"?>
<p:tagLst xmlns:a="http://schemas.openxmlformats.org/drawingml/2006/main" xmlns:r="http://schemas.openxmlformats.org/officeDocument/2006/relationships" xmlns:p="http://schemas.openxmlformats.org/presentationml/2006/main">
  <p:tag name="TIMING" val="|0|0.1|0|0.1|0.1|0.1|0"/>
</p:tagLst>
</file>

<file path=ppt/tags/tag5.xml><?xml version="1.0" encoding="utf-8"?>
<p:tagLst xmlns:a="http://schemas.openxmlformats.org/drawingml/2006/main" xmlns:r="http://schemas.openxmlformats.org/officeDocument/2006/relationships" xmlns:p="http://schemas.openxmlformats.org/presentationml/2006/main">
  <p:tag name="TIMING" val="|0|0.1|0|0.1|0.1|0.1|0"/>
</p:tagLst>
</file>

<file path=ppt/tags/tag6.xml><?xml version="1.0" encoding="utf-8"?>
<p:tagLst xmlns:a="http://schemas.openxmlformats.org/drawingml/2006/main" xmlns:r="http://schemas.openxmlformats.org/officeDocument/2006/relationships" xmlns:p="http://schemas.openxmlformats.org/presentationml/2006/main">
  <p:tag name="TIMING" val="|0|0.1|0|0.1|0.1|0.1|0"/>
</p:tagLst>
</file>

<file path=ppt/tags/tag7.xml><?xml version="1.0" encoding="utf-8"?>
<p:tagLst xmlns:a="http://schemas.openxmlformats.org/drawingml/2006/main" xmlns:r="http://schemas.openxmlformats.org/officeDocument/2006/relationships" xmlns:p="http://schemas.openxmlformats.org/presentationml/2006/main">
  <p:tag name="TIMING" val="|0|0.1|0|0.1|0.1|0.1|0"/>
</p:tagLst>
</file>

<file path=ppt/tags/tag8.xml><?xml version="1.0" encoding="utf-8"?>
<p:tagLst xmlns:a="http://schemas.openxmlformats.org/drawingml/2006/main" xmlns:r="http://schemas.openxmlformats.org/officeDocument/2006/relationships" xmlns:p="http://schemas.openxmlformats.org/presentationml/2006/main">
  <p:tag name="TIMING" val="|0|0.1|0|0.1|0.1|0.1|0"/>
</p:tagLst>
</file>

<file path=ppt/tags/tag9.xml><?xml version="1.0" encoding="utf-8"?>
<p:tagLst xmlns:a="http://schemas.openxmlformats.org/drawingml/2006/main" xmlns:r="http://schemas.openxmlformats.org/officeDocument/2006/relationships" xmlns:p="http://schemas.openxmlformats.org/presentationml/2006/main">
  <p:tag name="TIMING" val="|0|0.1|0|0.1|0.1|0.1|0"/>
</p:tagLst>
</file>

<file path=ppt/theme/theme1.xml><?xml version="1.0" encoding="utf-8"?>
<a:theme xmlns:a="http://schemas.openxmlformats.org/drawingml/2006/main" name="cps270_intro">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宋体" pitchFamily="2" charset="-122"/>
          </a:defRPr>
        </a:defPPr>
      </a:lstStyle>
    </a:lnDef>
    <a:txDef>
      <a:spPr>
        <a:noFill/>
      </a:spPr>
      <a:bodyPr wrap="none" rtlCol="0">
        <a:spAutoFit/>
      </a:bodyPr>
      <a:lstStyle>
        <a:defPPr>
          <a:defRPr dirty="0" err="1" smtClean="0">
            <a:solidFill>
              <a:schemeClr val="tx1"/>
            </a:solidFill>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29177</TotalTime>
  <Words>8216</Words>
  <Application>Microsoft Office PowerPoint</Application>
  <PresentationFormat>Custom</PresentationFormat>
  <Paragraphs>2018</Paragraphs>
  <Slides>126</Slides>
  <Notes>35</Notes>
  <HiddenSlides>12</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cps270_intro</vt:lpstr>
      <vt:lpstr> Computing Game-Theoretic Solutions</vt:lpstr>
      <vt:lpstr>Game theory</vt:lpstr>
      <vt:lpstr>Penalty kick example</vt:lpstr>
      <vt:lpstr>Multiagent systems</vt:lpstr>
      <vt:lpstr>Game playing</vt:lpstr>
      <vt:lpstr>Real-world security applications</vt:lpstr>
      <vt:lpstr>Mechanism design</vt:lpstr>
      <vt:lpstr>Outline</vt:lpstr>
      <vt:lpstr> Representing games</vt:lpstr>
      <vt:lpstr>Rock-paper-scissors</vt:lpstr>
      <vt:lpstr>Penalty kick (also known as: matching pennies)</vt:lpstr>
      <vt:lpstr>Security example</vt:lpstr>
      <vt:lpstr>Security game</vt:lpstr>
      <vt:lpstr>“Chicken”</vt:lpstr>
      <vt:lpstr>Modeling and representing games</vt:lpstr>
      <vt:lpstr>A poker-like game</vt:lpstr>
      <vt:lpstr>Poker-like game in normal form</vt:lpstr>
      <vt:lpstr> Our first solution concept: Dominance</vt:lpstr>
      <vt:lpstr>Rock-paper-scissors – Seinfeld variant</vt:lpstr>
      <vt:lpstr>Dominance</vt:lpstr>
      <vt:lpstr>Prisoner’s Dilemma</vt:lpstr>
      <vt:lpstr>“Should I buy an SUV?” </vt:lpstr>
      <vt:lpstr>Back to the poker-like game</vt:lpstr>
      <vt:lpstr>Mixed strategies</vt:lpstr>
      <vt:lpstr>Checking for dominance by mixed strategies </vt:lpstr>
      <vt:lpstr>Iterated dominance</vt:lpstr>
      <vt:lpstr>“2/3 of the average” game</vt:lpstr>
      <vt:lpstr>“2/3 of the average” game solved</vt:lpstr>
      <vt:lpstr>Iterated dominance: path (in)dependence</vt:lpstr>
      <vt:lpstr>Two computational questions for iterated dominance</vt:lpstr>
      <vt:lpstr>Solving two-player zero-sum games</vt:lpstr>
      <vt:lpstr>How to play matching pennies</vt:lpstr>
      <vt:lpstr>A locally popular sport</vt:lpstr>
      <vt:lpstr>Solving basketball</vt:lpstr>
      <vt:lpstr>Let’s change roles</vt:lpstr>
      <vt:lpstr>Minimax theorem [von Neumann 1928]</vt:lpstr>
      <vt:lpstr>Practice games</vt:lpstr>
      <vt:lpstr>Back to the poker-like game, again</vt:lpstr>
      <vt:lpstr>A brief history of the minimax theorem</vt:lpstr>
      <vt:lpstr>Computing minimax strategies</vt:lpstr>
      <vt:lpstr>Equilibrium notions for general-sum games</vt:lpstr>
      <vt:lpstr>General-sum games</vt:lpstr>
      <vt:lpstr>Nash equilibrium [Nash 1950]</vt:lpstr>
      <vt:lpstr>Nash equilibria of “chicken”…</vt:lpstr>
      <vt:lpstr>The presentation game</vt:lpstr>
      <vt:lpstr>The “equilibrium selection problem”</vt:lpstr>
      <vt:lpstr>Computing a single Nash equilibrium</vt:lpstr>
      <vt:lpstr>A useful reduction (SAT → game)     [C. &amp; Sandholm IJCAI’03, Games and Economic Behavior ‘08] (Earlier reduction with weaker implications: Gilboa &amp; Zemel GEB ‘89)</vt:lpstr>
      <vt:lpstr>Some algorithm families for computing Nash equilibria of 2-player normal-form games</vt:lpstr>
      <vt:lpstr>Search-based approaches (for 2 players)</vt:lpstr>
      <vt:lpstr>Solving for a Nash equilibrium using MIP (2 players) [Sandholm, Gilpin, C. AAAI’05]</vt:lpstr>
      <vt:lpstr>Lemke-Howson algorithm (1-slide sketch!)</vt:lpstr>
      <vt:lpstr>Correlated equilibrium [Aumann ‘74]</vt:lpstr>
      <vt:lpstr>Correlated equilibrium LP</vt:lpstr>
      <vt:lpstr> Recent developments</vt:lpstr>
      <vt:lpstr>Questions raised by security games</vt:lpstr>
      <vt:lpstr>Observing the defender’s distribution in security</vt:lpstr>
      <vt:lpstr> Commitment (Stackelberg strategies)</vt:lpstr>
      <vt:lpstr>Commitment</vt:lpstr>
      <vt:lpstr>Commitment as an extensive-form game</vt:lpstr>
      <vt:lpstr>Commitment to mixed strategies</vt:lpstr>
      <vt:lpstr>Commitment as an extensive-form game…</vt:lpstr>
      <vt:lpstr>Computing the optimal mixed strategy to commit to [C. &amp; Sandholm EC’06, von Stengel &amp; Zamir GEB’10]</vt:lpstr>
      <vt:lpstr>On the game we saw before</vt:lpstr>
      <vt:lpstr>Visualization</vt:lpstr>
      <vt:lpstr>Generalizing beyond zero-sum games  </vt:lpstr>
      <vt:lpstr>Other nice properties of commitment to mixed strategies</vt:lpstr>
      <vt:lpstr>Committing to a correlated strategy [C. &amp; Korzhyk AAAI’11]</vt:lpstr>
      <vt:lpstr>LP for optimal correlated strategy to commit to</vt:lpstr>
      <vt:lpstr>Equivalence to Stackelberg</vt:lpstr>
      <vt:lpstr>3-player example</vt:lpstr>
      <vt:lpstr>Stackelberg mixed strategies deserve recognition as a separate solution concept!</vt:lpstr>
      <vt:lpstr>Some other work on commitment in unrestricted games</vt:lpstr>
      <vt:lpstr> Security games</vt:lpstr>
      <vt:lpstr>Example security game</vt:lpstr>
      <vt:lpstr>Security resource allocation games [Kiekintveld, Jain, Tsai, Pita, Ordóñez, Tambe AAMAS’09]</vt:lpstr>
      <vt:lpstr>Game-theoretic properties of security resource allocation games [Korzhyk, Yin, Kiekintveld, C., Tambe JAIR’11]</vt:lpstr>
      <vt:lpstr>Scalability in security games </vt:lpstr>
      <vt:lpstr>Compact LP</vt:lpstr>
      <vt:lpstr>Counter-example to the compact LP</vt:lpstr>
      <vt:lpstr>Birkhoff-von Neumann theorem</vt:lpstr>
      <vt:lpstr>Schedules of size 1 using BvN</vt:lpstr>
      <vt:lpstr>Algorithms &amp; complexity [Korzhyk, C., Parr AAAI’10]</vt:lpstr>
      <vt:lpstr>Security games with multiple attacks [Korzhyk, Yin, Kiekintveld, C., Tambe JAIR’11]</vt:lpstr>
      <vt:lpstr>Actual Security Schedules: Before vs. After Boston, Coast Guard – “PROTECT” algorithm slide courtesy of Milind Tambe </vt:lpstr>
      <vt:lpstr>Data from LAX checkpoints before and after “ARMOR” algorithm  slide  </vt:lpstr>
      <vt:lpstr>Placing checkpoints in a city  [Tsai, Yin, Kwak, Kempe, Kiekintveld, Tambe AAAI’10; Jain, Korzhyk, Vaněk, C., Pěchouček, Tambe AAMAS’11; Jain, C., Tambe AAMAS’13]</vt:lpstr>
      <vt:lpstr>Learning in games</vt:lpstr>
      <vt:lpstr>Learning in (normal-form) games</vt:lpstr>
      <vt:lpstr>Iterated best response</vt:lpstr>
      <vt:lpstr>Fictitious play [Brown 1951]</vt:lpstr>
      <vt:lpstr>Fictitious play on rock-paper-scissors</vt:lpstr>
      <vt:lpstr>Does the empirical distribution of play converge to equilibrium?</vt:lpstr>
      <vt:lpstr>Fictitious play is guaranteed to converge in…</vt:lpstr>
      <vt:lpstr>Shapley’s game on which fictitious play does not converge</vt:lpstr>
      <vt:lpstr>“Teaching”</vt:lpstr>
      <vt:lpstr>Hawk-Dove Game  [Price and Smith, 1973]</vt:lpstr>
      <vt:lpstr>Evolutionary game theory</vt:lpstr>
      <vt:lpstr>Stability</vt:lpstr>
      <vt:lpstr>Evolutionarily stable strategies  [Price and Smith, 1973]</vt:lpstr>
      <vt:lpstr>Properties of ESS</vt:lpstr>
      <vt:lpstr>Invasion (1/2)</vt:lpstr>
      <vt:lpstr>Invasion (2/2)</vt:lpstr>
      <vt:lpstr>Rock-Paper-Scissors</vt:lpstr>
      <vt:lpstr>“Safe-Left-Right”</vt:lpstr>
      <vt:lpstr>The ESS problem</vt:lpstr>
      <vt:lpstr>The standard Σ2P-complete problem</vt:lpstr>
      <vt:lpstr>Discussion of implications</vt:lpstr>
      <vt:lpstr>Learning in Stackelberg games  [Letchford, C., Munagala SAGT’09] See also: Blum, Haghtalab, Procaccia [NIPS’14]</vt:lpstr>
      <vt:lpstr>Learning in Stackelberg games… [Letchford, C., Munagala SAGT’09] </vt:lpstr>
      <vt:lpstr>Three main techniques in the learning algorithm</vt:lpstr>
      <vt:lpstr>Finding a point on an unknown hyperplane</vt:lpstr>
      <vt:lpstr>Determining the hyperplane</vt:lpstr>
      <vt:lpstr>In summary: CS/AI pushing at some of the boundaries of game theory</vt:lpstr>
      <vt:lpstr> Backup slides</vt:lpstr>
      <vt:lpstr>Computational complexity theory</vt:lpstr>
      <vt:lpstr>Matching pennies with a sensitive target</vt:lpstr>
      <vt:lpstr>Matching pennies with a sensitive target</vt:lpstr>
      <vt:lpstr>Let’s change roles</vt:lpstr>
      <vt:lpstr>Correlated equilibrium as Bayes-Nash equilibrium</vt:lpstr>
      <vt:lpstr>The Polynomial Hierarchy</vt:lpstr>
      <vt:lpstr>The ESS-RESTRICTED-SUPPORT problem</vt:lpstr>
      <vt:lpstr>MINMAX-CLIQUE proved Π2P(=coΣ2P)-complete by Ko and Lin [1995]</vt:lpstr>
      <vt:lpstr>Illustration of reduction</vt:lpstr>
      <vt:lpstr>Unrestricted support?</vt:lpstr>
      <vt:lpstr>Bound on number of samples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game-theoretic solutions</dc:title>
  <dc:creator>Vincent Conitzer</dc:creator>
  <cp:lastModifiedBy>Vincent Conitzer</cp:lastModifiedBy>
  <cp:revision>1022</cp:revision>
  <dcterms:created xsi:type="dcterms:W3CDTF">2008-09-16T03:10:04Z</dcterms:created>
  <dcterms:modified xsi:type="dcterms:W3CDTF">2015-01-02T22:39:26Z</dcterms:modified>
</cp:coreProperties>
</file>