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notesSlides/notesSlide43.xml" ContentType="application/vnd.openxmlformats-officedocument.presentationml.notesSlide+xml"/>
  <Override PartName="/ppt/slides/slide10.xml" ContentType="application/vnd.openxmlformats-officedocument.presentationml.slide+xml"/>
  <Override PartName="/ppt/notesSlides/notesSlide45.xml" ContentType="application/vnd.openxmlformats-officedocument.presentationml.notes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notesSlides/notesSlide33.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tags/tag1.xml" ContentType="application/vnd.openxmlformats-officedocument.presentationml.tags+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51"/>
  </p:notesMasterIdLst>
  <p:handoutMasterIdLst>
    <p:handoutMasterId r:id="rId52"/>
  </p:handoutMasterIdLst>
  <p:sldIdLst>
    <p:sldId id="256" r:id="rId2"/>
    <p:sldId id="297" r:id="rId3"/>
    <p:sldId id="388" r:id="rId4"/>
    <p:sldId id="389" r:id="rId5"/>
    <p:sldId id="390" r:id="rId6"/>
    <p:sldId id="261" r:id="rId7"/>
    <p:sldId id="268" r:id="rId8"/>
    <p:sldId id="336" r:id="rId9"/>
    <p:sldId id="273" r:id="rId10"/>
    <p:sldId id="442" r:id="rId11"/>
    <p:sldId id="443" r:id="rId12"/>
    <p:sldId id="276" r:id="rId13"/>
    <p:sldId id="441" r:id="rId14"/>
    <p:sldId id="277" r:id="rId15"/>
    <p:sldId id="295" r:id="rId16"/>
    <p:sldId id="340" r:id="rId17"/>
    <p:sldId id="415" r:id="rId18"/>
    <p:sldId id="307" r:id="rId19"/>
    <p:sldId id="348" r:id="rId20"/>
    <p:sldId id="311" r:id="rId21"/>
    <p:sldId id="320" r:id="rId22"/>
    <p:sldId id="350" r:id="rId23"/>
    <p:sldId id="322" r:id="rId24"/>
    <p:sldId id="353" r:id="rId25"/>
    <p:sldId id="384" r:id="rId26"/>
    <p:sldId id="325" r:id="rId27"/>
    <p:sldId id="328" r:id="rId28"/>
    <p:sldId id="387" r:id="rId29"/>
    <p:sldId id="444" r:id="rId30"/>
    <p:sldId id="359" r:id="rId31"/>
    <p:sldId id="372" r:id="rId32"/>
    <p:sldId id="366" r:id="rId33"/>
    <p:sldId id="445" r:id="rId34"/>
    <p:sldId id="330" r:id="rId35"/>
    <p:sldId id="331" r:id="rId36"/>
    <p:sldId id="367" r:id="rId37"/>
    <p:sldId id="368" r:id="rId38"/>
    <p:sldId id="446" r:id="rId39"/>
    <p:sldId id="375" r:id="rId40"/>
    <p:sldId id="380" r:id="rId41"/>
    <p:sldId id="428" r:id="rId42"/>
    <p:sldId id="448" r:id="rId43"/>
    <p:sldId id="431" r:id="rId44"/>
    <p:sldId id="433" r:id="rId45"/>
    <p:sldId id="382" r:id="rId46"/>
    <p:sldId id="383" r:id="rId47"/>
    <p:sldId id="381" r:id="rId48"/>
    <p:sldId id="447" r:id="rId49"/>
    <p:sldId id="386"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showPr showNarration="1" useTimings="0">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556" autoAdjust="0"/>
    <p:restoredTop sz="84375" autoAdjust="0"/>
  </p:normalViewPr>
  <p:slideViewPr>
    <p:cSldViewPr snapToObjects="1">
      <p:cViewPr varScale="1">
        <p:scale>
          <a:sx n="87" d="100"/>
          <a:sy n="87" d="100"/>
        </p:scale>
        <p:origin x="-856" y="-104"/>
      </p:cViewPr>
      <p:guideLst>
        <p:guide orient="horz" pos="2160"/>
        <p:guide pos="2880"/>
      </p:guideLst>
    </p:cSldViewPr>
  </p:slideViewPr>
  <p:outlineViewPr>
    <p:cViewPr>
      <p:scale>
        <a:sx n="33" d="100"/>
        <a:sy n="33" d="100"/>
      </p:scale>
      <p:origin x="0" y="504"/>
    </p:cViewPr>
  </p:outlineViewPr>
  <p:notesTextViewPr>
    <p:cViewPr>
      <p:scale>
        <a:sx n="100" d="100"/>
        <a:sy n="100" d="100"/>
      </p:scale>
      <p:origin x="0" y="208"/>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tableStyles" Target="tableStyles.xml"/><Relationship Id="rId35" Type="http://schemas.openxmlformats.org/officeDocument/2006/relationships/slide" Target="slides/slide34.xml"/><Relationship Id="rId51" Type="http://schemas.openxmlformats.org/officeDocument/2006/relationships/notesMaster" Target="notesMasters/notesMaster1.xml"/><Relationship Id="rId55" Type="http://schemas.openxmlformats.org/officeDocument/2006/relationships/viewProps" Target="view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theme" Target="theme/theme1.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handoutMaster" Target="handoutMasters/handoutMaster1.xml"/><Relationship Id="rId54" Type="http://schemas.openxmlformats.org/officeDocument/2006/relationships/presProps" Target="presProps.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printerSettings" Target="printerSettings/printerSettings1.bin"/><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366F46-DA83-2747-9F05-8F7BC3314792}" type="datetimeFigureOut">
              <a:rPr lang="en-US" smtClean="0"/>
              <a:pPr/>
              <a:t>3/25/09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0362BB-F124-214A-8610-683BD73A850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1E6E30-0A0B-9445-AF1E-BC837BA892B8}" type="datetimeFigureOut">
              <a:rPr lang="en-US" smtClean="0"/>
              <a:pPr/>
              <a:t>3/25/09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69AD6-F41D-474A-937E-04AEC40DD84A}"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a:t>
            </a:r>
            <a:r>
              <a:rPr lang="en-US" baseline="0" dirty="0" smtClean="0"/>
              <a:t> speaking about work I’ve done with my adviser, Wes Weimer, at UVA. The name of the talk is…</a:t>
            </a:r>
            <a:endParaRPr lang="en-US"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200" baseline="0" dirty="0" smtClean="0"/>
              <a:t>Of course, that’s a little vague.</a:t>
            </a:r>
          </a:p>
          <a:p>
            <a:r>
              <a:rPr lang="en-US" sz="3200" dirty="0" smtClean="0"/>
              <a:t>Many </a:t>
            </a:r>
            <a:r>
              <a:rPr lang="en-US" sz="3200" dirty="0" smtClean="0"/>
              <a:t>forms:</a:t>
            </a:r>
          </a:p>
          <a:p>
            <a:pPr lvl="1"/>
            <a:r>
              <a:rPr lang="en-US" sz="2800" dirty="0" smtClean="0"/>
              <a:t>English prose document describing the entirety of a program.  </a:t>
            </a:r>
            <a:r>
              <a:rPr lang="en-US" sz="3000" dirty="0" smtClean="0"/>
              <a:t> </a:t>
            </a:r>
          </a:p>
          <a:p>
            <a:pPr lvl="1"/>
            <a:r>
              <a:rPr lang="en-US" sz="3000" dirty="0" smtClean="0"/>
              <a:t>First-order logic (Z): pre- or post- conditions or invariants.</a:t>
            </a:r>
          </a:p>
          <a:p>
            <a:pPr lvl="1"/>
            <a:r>
              <a:rPr lang="en-US" sz="2800" dirty="0" smtClean="0"/>
              <a:t>Low-level invariants (array bounds)…</a:t>
            </a:r>
            <a:endParaRPr lang="en-US" sz="2800" dirty="0" smtClean="0"/>
          </a:p>
          <a:p>
            <a:pPr lvl="1"/>
            <a:endParaRPr lang="en-US" dirty="0" smtClean="0"/>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We consider the program to have a bug if it violates the specification. </a:t>
            </a:r>
            <a:endParaRPr lang="en-US" sz="1200" dirty="0" smtClean="0"/>
          </a:p>
          <a:p>
            <a:pPr lvl="1"/>
            <a:endParaRPr lang="en-US" dirty="0" smtClean="0"/>
          </a:p>
          <a:p>
            <a:pPr lvl="1"/>
            <a:r>
              <a:rPr lang="en-US" dirty="0" smtClean="0"/>
              <a:t>We’d like them to be machine-readable so that…</a:t>
            </a:r>
          </a:p>
          <a:p>
            <a:pPr lvl="1"/>
            <a:endParaRPr lang="en-US" dirty="0" smtClean="0"/>
          </a:p>
          <a:p>
            <a:pPr lvl="1"/>
            <a:r>
              <a:rPr lang="en-US" dirty="0" smtClean="0"/>
              <a:t>We’d like them to be simple for a number of reasons,</a:t>
            </a:r>
            <a:r>
              <a:rPr lang="en-US" baseline="0" dirty="0" smtClean="0"/>
              <a:t> most of which I will elide for the sake of brevity, but suffice to say that these two-state specs are quite useful in practice and the problem is sufficiently difficult that we’re trying to simplify as much as possible without losing utility. I’m happy to defend this decision further if pressed.  </a:t>
            </a:r>
          </a:p>
          <a:p>
            <a:pPr lvl="1"/>
            <a:endParaRPr lang="en-US" dirty="0" smtClean="0"/>
          </a:p>
          <a:p>
            <a:pPr lvl="1"/>
            <a:r>
              <a:rPr lang="en-US" dirty="0" smtClean="0"/>
              <a:t>The problem is difficult (NP-complete!)</a:t>
            </a:r>
          </a:p>
          <a:p>
            <a:pPr lvl="1"/>
            <a:r>
              <a:rPr lang="en-US" dirty="0" smtClean="0"/>
              <a:t>Specifications are difficult to verify and debug</a:t>
            </a:r>
          </a:p>
          <a:p>
            <a:pPr lvl="1"/>
            <a:r>
              <a:rPr lang="en-US" dirty="0" smtClean="0"/>
              <a:t>These are still very useful in bug-finding and documentation.</a:t>
            </a:r>
          </a:p>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I think this will make more sense</a:t>
            </a:r>
            <a:r>
              <a:rPr lang="en-US" baseline="0" dirty="0" smtClean="0"/>
              <a:t> if we look at a quick example. Here is an event pair describing locking behavior that might be familiar to you. What this says is that on any trace where a given </a:t>
            </a:r>
            <a:r>
              <a:rPr lang="en-US" baseline="0" dirty="0" err="1" smtClean="0"/>
              <a:t>mutex</a:t>
            </a:r>
            <a:r>
              <a:rPr lang="en-US" baseline="0" dirty="0" smtClean="0"/>
              <a:t> is locked, it must eventually be unlocked for the code to not contain an error. For any of these properties, we can say that if they are not violated we don’t really have a guarantee that the program is totally correct, but we can guarantee that it doesn’t contain a specific type of bug. These types of pairs are very useful for protecting against things like resource leaks, so something that is opened like a socket must eventually be closed. We can express this very easily as  a finite state machine…</a:t>
            </a:r>
            <a:endParaRPr lang="en-US"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you</a:t>
            </a:r>
            <a:r>
              <a:rPr lang="en-US" baseline="0" dirty="0" smtClean="0"/>
              <a:t> </a:t>
            </a:r>
            <a:r>
              <a:rPr lang="en-US" baseline="0" dirty="0" smtClean="0"/>
              <a:t>can imagine both how we can associate such a machine with every important resource</a:t>
            </a:r>
            <a:r>
              <a:rPr lang="en-US" baseline="0" dirty="0" smtClean="0"/>
              <a:t> in the program, and then use </a:t>
            </a:r>
            <a:r>
              <a:rPr lang="en-US" baseline="0" dirty="0" smtClean="0"/>
              <a:t>it to check important safety properties in an automatic way. Basically, if, at program conclusion, all finite state machines are in the accepting state, we have checked against a particular type of error</a:t>
            </a:r>
            <a:r>
              <a:rPr lang="en-US" baseline="0" dirty="0" smtClean="0"/>
              <a:t>. This is reasonable input for a model checker.</a:t>
            </a:r>
            <a:endParaRPr lang="en-US"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They</a:t>
            </a:r>
            <a:r>
              <a:rPr lang="en-US" baseline="0" dirty="0" smtClean="0"/>
              <a:t> are also called temporal properties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problem starts with this question: … Why </a:t>
            </a:r>
            <a:r>
              <a:rPr lang="en-US" baseline="0" dirty="0" smtClean="0"/>
              <a:t>don’t we have more of them? Sometimes we do write them, airplanes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 broad outline for how an example of a two-state specification miner works in practice.</a:t>
            </a:r>
          </a:p>
          <a:p>
            <a:r>
              <a:rPr lang="en-US" baseline="0" dirty="0" smtClean="0"/>
              <a:t>…</a:t>
            </a:r>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smtClean="0"/>
              <a:t>At the output, the programmer must examine the candidate set and the code for which we’re trying to mine properties and evaluate if each of the candidates does in fact encode required behavior.</a:t>
            </a:r>
            <a:r>
              <a:rPr lang="en-US" dirty="0" smtClean="0"/>
              <a:t> So…what’s the problem? </a:t>
            </a:r>
            <a:r>
              <a:rPr lang="en-US" baseline="0" dirty="0" smtClean="0"/>
              <a:t> </a:t>
            </a:r>
          </a:p>
          <a:p>
            <a:endParaRPr lang="en-US" baseline="0" dirty="0" smtClean="0"/>
          </a:p>
          <a:p>
            <a:r>
              <a:rPr lang="en-US" baseline="0" dirty="0" smtClean="0"/>
              <a:t>Slow </a:t>
            </a:r>
            <a:r>
              <a:rPr lang="en-US" baseline="0" dirty="0" smtClean="0"/>
              <a:t>down for eye contact – count how many people in the audience are wearing glasses.</a:t>
            </a:r>
          </a:p>
          <a:p>
            <a:endParaRPr lang="en-US" baseline="0" smtClean="0"/>
          </a:p>
          <a:p>
            <a:endParaRPr lang="en-US" baseline="0" smtClean="0"/>
          </a:p>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problem lies in the number of those candidates that don’t encode required behavior. We call these false positives. Here is an example.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t>
            </a:r>
            <a:r>
              <a:rPr lang="en-US" baseline="0" dirty="0" smtClean="0"/>
              <a:t>Here’s a candidate specification that might be familiar to many of you.”</a:t>
            </a:r>
            <a:endParaRPr lang="en-US" dirty="0" smtClean="0"/>
          </a:p>
          <a:p>
            <a:endParaRPr lang="en-US" dirty="0" smtClean="0"/>
          </a:p>
          <a:p>
            <a:r>
              <a:rPr lang="en-US" dirty="0" smtClean="0"/>
              <a:t>A real specification encodes required behavior. Any run of the program that contains an A not followed eventually by a B demonstrates a bug</a:t>
            </a:r>
            <a:r>
              <a:rPr lang="en-US" dirty="0" smtClean="0"/>
              <a:t>.</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particularly problematic if you realize how many false positives appear in practice in previous work. To illustrate this I’ve reproduced some results from a paper written by Weimer-</a:t>
            </a:r>
            <a:r>
              <a:rPr lang="en-US" baseline="0" dirty="0" err="1" smtClean="0"/>
              <a:t>Necula</a:t>
            </a:r>
            <a:r>
              <a:rPr lang="en-US" baseline="0" dirty="0" smtClean="0"/>
              <a:t>, so my adviser and his, published here in TACAS in 2005.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I’ve highlighted the false positive rate of their tool on</a:t>
            </a:r>
            <a:r>
              <a:rPr lang="en-US" baseline="0" dirty="0" smtClean="0"/>
              <a:t> various benchmarks.</a:t>
            </a:r>
            <a:endParaRPr lang="en-US" dirty="0" smtClean="0"/>
          </a:p>
          <a:p>
            <a:r>
              <a:rPr lang="en-US" dirty="0" smtClean="0"/>
              <a:t>That’s </a:t>
            </a:r>
            <a:r>
              <a:rPr lang="en-US" dirty="0" smtClean="0"/>
              <a:t>a false positive rate of 89%!</a:t>
            </a:r>
            <a:r>
              <a:rPr lang="en-US" dirty="0" smtClean="0"/>
              <a:t> The amazing part about that number</a:t>
            </a:r>
            <a:r>
              <a:rPr lang="en-US" baseline="0" dirty="0" smtClean="0"/>
              <a:t> is that it represented an order of magnitude improvement on previous and related work. </a:t>
            </a:r>
            <a:endParaRPr lang="en-US" dirty="0" smtClean="0"/>
          </a:p>
          <a:p>
            <a:r>
              <a:rPr lang="en-US" dirty="0" smtClean="0"/>
              <a:t>Unfortunately, we know that most </a:t>
            </a:r>
            <a:r>
              <a:rPr lang="en-US" dirty="0" smtClean="0"/>
              <a:t>programmers don’t like to look through voluminous tool output. </a:t>
            </a:r>
          </a:p>
          <a:p>
            <a:r>
              <a:rPr lang="en-US" dirty="0" smtClean="0"/>
              <a:t>Insufficiently precise for practical use or automatic applications.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 think we can do better. </a:t>
            </a:r>
          </a:p>
        </p:txBody>
      </p:sp>
      <p:sp>
        <p:nvSpPr>
          <p:cNvPr id="4" name="Slide Number Placeholder 3"/>
          <p:cNvSpPr>
            <a:spLocks noGrp="1"/>
          </p:cNvSpPr>
          <p:nvPr>
            <p:ph type="sldNum" sz="quarter" idx="10"/>
          </p:nvPr>
        </p:nvSpPr>
        <p:spPr/>
        <p:txBody>
          <a:bodyPr/>
          <a:lstStyle/>
          <a:p>
            <a:fld id="{77169AD6-F41D-474A-937E-04AEC40DD84A}"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going to start by just laying it all out there. The hypothesis we’re putting forward in</a:t>
            </a:r>
            <a:r>
              <a:rPr lang="en-US" baseline="0" dirty="0" smtClean="0"/>
              <a:t> this work is…now of course there are several phrases here I haven’t yet defined, like</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 analogy is fairly illustrative at getting at our insight.</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r>
              <a:rPr lang="en-US" baseline="0" dirty="0" smtClean="0"/>
              <a:t> are some things I hypothesize that are important. I will actually evaluate this slide.</a:t>
            </a:r>
          </a:p>
          <a:p>
            <a:endParaRPr lang="en-US" baseline="0" dirty="0" smtClean="0"/>
          </a:p>
          <a:p>
            <a:r>
              <a:rPr lang="en-US" baseline="0" dirty="0" smtClean="0"/>
              <a:t>Previous work by Tom Ball. </a:t>
            </a:r>
          </a:p>
          <a:p>
            <a:endParaRPr lang="en-US" baseline="0" dirty="0" smtClean="0"/>
          </a:p>
          <a:p>
            <a:r>
              <a:rPr lang="en-US" baseline="0" dirty="0" smtClean="0"/>
              <a:t>“If code has been copied and pasted 10 times, that doesn’t mean there are 10 independent arguments that the behavior is correct.”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these features can be measured automatically by examining the source code or related software engineering artifacts such as the source code repository.</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Let’s imagine that I’ve figured out how to combine these metrics. If I knew how to do </a:t>
            </a:r>
            <a:r>
              <a:rPr lang="en-US" dirty="0" smtClean="0"/>
              <a:t>that,</a:t>
            </a:r>
            <a:r>
              <a:rPr lang="en-US" baseline="0" dirty="0" smtClean="0"/>
              <a:t> you can further imagine a plan for a new miner that incorporates trustworthiness measurements into its calculations</a:t>
            </a:r>
          </a:p>
        </p:txBody>
      </p:sp>
      <p:sp>
        <p:nvSpPr>
          <p:cNvPr id="4" name="Slide Number Placeholder 3"/>
          <p:cNvSpPr>
            <a:spLocks noGrp="1"/>
          </p:cNvSpPr>
          <p:nvPr>
            <p:ph type="sldNum" sz="quarter" idx="10"/>
          </p:nvPr>
        </p:nvSpPr>
        <p:spPr/>
        <p:txBody>
          <a:bodyPr/>
          <a:lstStyle/>
          <a:p>
            <a:fld id="{77169AD6-F41D-474A-937E-04AEC40DD84A}"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goal then</a:t>
            </a:r>
            <a:r>
              <a:rPr lang="en-US" baseline="0" dirty="0" smtClean="0"/>
              <a:t> becomes</a:t>
            </a:r>
            <a:r>
              <a:rPr lang="en-US" dirty="0" smtClean="0"/>
              <a:t> </a:t>
            </a:r>
            <a:r>
              <a:rPr lang="en-US" dirty="0" smtClean="0"/>
              <a:t>to figure out how to combine them.</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Questions? Can</a:t>
            </a:r>
            <a:r>
              <a:rPr lang="en-US" baseline="0" dirty="0" smtClean="0"/>
              <a:t> we?</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might we have two miners? Different apps we need one or the other, so we’re going to do both and evaluate it both ways.</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Here I’ve presented an abbreviated</a:t>
            </a:r>
            <a:r>
              <a:rPr lang="en-US" sz="1200" baseline="0" dirty="0" smtClean="0"/>
              <a:t> version of the results table; complete results with more raw numbers are available in the paper. I’ve shown the results of </a:t>
            </a:r>
            <a:r>
              <a:rPr lang="en-US" sz="1200" baseline="0" dirty="0" err="1" smtClean="0"/>
              <a:t>runnning</a:t>
            </a:r>
            <a:r>
              <a:rPr lang="en-US" sz="1200" baseline="0" dirty="0" smtClean="0"/>
              <a:t> our tool on </a:t>
            </a:r>
            <a:r>
              <a:rPr lang="en-US" sz="1200" dirty="0" smtClean="0"/>
              <a:t>7 </a:t>
            </a:r>
            <a:r>
              <a:rPr lang="en-US" sz="1200" dirty="0" smtClean="0"/>
              <a:t>java </a:t>
            </a:r>
            <a:r>
              <a:rPr lang="en-US" sz="1200" dirty="0" smtClean="0"/>
              <a:t>benchmarks</a:t>
            </a:r>
            <a:r>
              <a:rPr lang="en-US" sz="1200" baseline="0" dirty="0" smtClean="0"/>
              <a:t> totally</a:t>
            </a:r>
            <a:r>
              <a:rPr lang="en-US" sz="1200" dirty="0" smtClean="0"/>
              <a:t> </a:t>
            </a:r>
            <a:r>
              <a:rPr lang="en-US" sz="1200" dirty="0" smtClean="0"/>
              <a:t>866K LOC</a:t>
            </a:r>
            <a:r>
              <a:rPr lang="en-US" sz="1200" baseline="0" dirty="0" smtClean="0"/>
              <a:t>. This table compares our normal and precise miners as well as the previous miner I referenced earlier. These violations column bears some explanation, as it is serving as a measurement of specification utility. You can imagine that we could come up with 100 true facts about the world, but we don’t know how useful they are in practice. So we’d like to get an idea of how useful our mined specifications are to figure out if we’ve really “won.” </a:t>
            </a:r>
            <a:r>
              <a:rPr lang="en-US" sz="1200" baseline="0" dirty="0" smtClean="0"/>
              <a:t>We’re choosing to measure</a:t>
            </a:r>
            <a:r>
              <a:rPr lang="en-US" sz="1200" baseline="0" dirty="0" smtClean="0"/>
              <a:t> the number of potential errors found in the program for our true </a:t>
            </a:r>
            <a:r>
              <a:rPr lang="en-US" sz="1200" baseline="0" dirty="0" err="1" smtClean="0"/>
              <a:t>positiive</a:t>
            </a:r>
            <a:r>
              <a:rPr lang="en-US" sz="1200" baseline="0" dirty="0" smtClean="0"/>
              <a:t> specifications as a heuristic on how many bugs a specification finds and thus specification utility. Each </a:t>
            </a:r>
            <a:r>
              <a:rPr lang="en-US" sz="1200" baseline="0" dirty="0" smtClean="0"/>
              <a:t>method with an error is counted at most once. The number of distinct methods that violate one of the true positive specifications at least once</a:t>
            </a:r>
            <a:r>
              <a:rPr lang="en-US" sz="1200" baseline="0"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To firm up those numbers a little bit…   </a:t>
            </a:r>
            <a:endParaRPr lang="en-US" sz="1200"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Specifications, which can mean many different things</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summarize a little further.</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answer to the first question appears to be yes, so we move on to question 2…how do</a:t>
            </a:r>
            <a:r>
              <a:rPr lang="en-US" baseline="0" dirty="0" smtClean="0"/>
              <a:t> they compare in predictive power?</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There are a couple of interesting observations</a:t>
            </a:r>
            <a:r>
              <a:rPr lang="en-US" baseline="0" dirty="0" smtClean="0"/>
              <a:t> to be made here…</a:t>
            </a:r>
            <a:endParaRPr lang="en-US"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a:t>
            </a:r>
            <a:r>
              <a:rPr lang="en-US" baseline="0" dirty="0" smtClean="0"/>
              <a:t> do we measure author rank? Never explicit on author rank.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we have some idea of the relative importance of our new metrics, we can move on to our last question:…or rather, do our metrics work outside of our very particular implementation?</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shown we can build</a:t>
            </a:r>
            <a:r>
              <a:rPr lang="en-US" baseline="0" dirty="0" smtClean="0"/>
              <a:t> our own miner, but it would be cool if it helps other analyses/spec miners.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graph bears some explanation. The way we analyzed this problem is that we took a set of program traces and used the relative metric weights found in experiment two to sort them from most to least trustworthy. Then we could take portions of that sorted list and feed it into a previously published and implemented miner and see what happens. Some of the results are shown here, though a more complete graph again appears in the paper, with more hard numbers and so on. Anyway.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side column is what happens when</a:t>
            </a:r>
            <a:r>
              <a:rPr lang="en-US" baseline="0" dirty="0" smtClean="0"/>
              <a:t> you take just a quarter of the input traces at random. This serves as our first baseline.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Trustworthiness</a:t>
            </a:r>
            <a:r>
              <a:rPr lang="en-US" baseline="0" dirty="0" smtClean="0"/>
              <a:t>, which is the heart of our solution to the problem we’re trying to solve</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compared to</a:t>
            </a:r>
            <a:r>
              <a:rPr lang="en-US" baseline="0" dirty="0" smtClean="0"/>
              <a:t> running the miner on the entire input set, the original claim is actually true</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if instead we just give the top 25% of trustworthy</a:t>
            </a:r>
            <a:r>
              <a:rPr lang="en-US" baseline="0" dirty="0" smtClean="0"/>
              <a:t> traces, we see.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That result is even more dramatic if we compare it to what happens when we feed the bottom quarter of the traces to the miner, where we see…Experiment </a:t>
            </a:r>
            <a:r>
              <a:rPr lang="en-US" baseline="0" dirty="0" smtClean="0"/>
              <a:t>3 gives us some confidence that these trustworthiness metrics can be used beyond specification </a:t>
            </a:r>
            <a:r>
              <a:rPr lang="en-US" baseline="0" dirty="0" smtClean="0"/>
              <a:t>mining, since it doesn’t seem to be constrained to our very particular implementation. A comparison of these metrics to related work in software quality and complexity metrics remains as future work.</a:t>
            </a:r>
            <a:endParaRPr lang="en-US" baseline="0" dirty="0" smtClean="0"/>
          </a:p>
        </p:txBody>
      </p:sp>
      <p:sp>
        <p:nvSpPr>
          <p:cNvPr id="4" name="Slide Number Placeholder 3"/>
          <p:cNvSpPr>
            <a:spLocks noGrp="1"/>
          </p:cNvSpPr>
          <p:nvPr>
            <p:ph type="sldNum" sz="quarter" idx="10"/>
          </p:nvPr>
        </p:nvSpPr>
        <p:spPr/>
        <p:txBody>
          <a:bodyPr/>
          <a:lstStyle/>
          <a:p>
            <a:fld id="{77169AD6-F41D-474A-937E-04AEC40DD84A}"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47</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Questions instead of “The End.”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even false positives, by which we’re measuring our success. The goal of this talk is to define these phrases for you…</a:t>
            </a:r>
            <a:r>
              <a:rPr lang="en-US" dirty="0" smtClean="0"/>
              <a:t>And</a:t>
            </a:r>
            <a:r>
              <a:rPr lang="en-US" baseline="0" dirty="0" smtClean="0"/>
              <a:t> then present </a:t>
            </a:r>
            <a:r>
              <a:rPr lang="en-US" baseline="0" dirty="0" smtClean="0"/>
              <a:t>some experiments to back up these claims.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where we’re going:</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be starting with specifications</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Our</a:t>
            </a:r>
            <a:r>
              <a:rPr lang="en-US" baseline="0" dirty="0" smtClean="0"/>
              <a:t> first task is to motivate even the existence of specifications. It turns out that t</a:t>
            </a:r>
            <a:r>
              <a:rPr lang="en-US" dirty="0" smtClean="0"/>
              <a:t>he </a:t>
            </a:r>
            <a:r>
              <a:rPr lang="en-US" dirty="0" smtClean="0"/>
              <a:t>process</a:t>
            </a:r>
            <a:r>
              <a:rPr lang="en-US" baseline="0" dirty="0" smtClean="0"/>
              <a:t> of writing the first version of a piece of software does not</a:t>
            </a:r>
            <a:r>
              <a:rPr lang="en-US" baseline="0" dirty="0" smtClean="0"/>
              <a:t> come close to dominating </a:t>
            </a:r>
            <a:r>
              <a:rPr lang="en-US" baseline="0" dirty="0" smtClean="0"/>
              <a:t>the </a:t>
            </a:r>
            <a:r>
              <a:rPr lang="en-US" baseline="0" dirty="0" smtClean="0"/>
              <a:t>lifecycle cost </a:t>
            </a:r>
            <a:r>
              <a:rPr lang="en-US" baseline="0" dirty="0" smtClean="0"/>
              <a:t>of the project…Can be used in formal tools for debugging (SLAM, BLAST, etc).</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very broadly, we are using</a:t>
            </a:r>
            <a:r>
              <a:rPr lang="en-US" baseline="0" dirty="0" smtClean="0"/>
              <a:t> the word</a:t>
            </a:r>
            <a:r>
              <a:rPr lang="en-US" dirty="0" smtClean="0"/>
              <a:t> </a:t>
            </a:r>
            <a:r>
              <a:rPr lang="en-US" dirty="0" smtClean="0"/>
              <a:t>specification</a:t>
            </a:r>
            <a:r>
              <a:rPr lang="en-US" baseline="0" dirty="0" smtClean="0"/>
              <a:t> to mean. </a:t>
            </a:r>
            <a:endParaRPr lang="en-US" dirty="0"/>
          </a:p>
        </p:txBody>
      </p:sp>
      <p:sp>
        <p:nvSpPr>
          <p:cNvPr id="4" name="Slide Number Placeholder 3"/>
          <p:cNvSpPr>
            <a:spLocks noGrp="1"/>
          </p:cNvSpPr>
          <p:nvPr>
            <p:ph type="sldNum" sz="quarter" idx="10"/>
          </p:nvPr>
        </p:nvSpPr>
        <p:spPr/>
        <p:txBody>
          <a:bodyPr/>
          <a:lstStyle/>
          <a:p>
            <a:fld id="{77169AD6-F41D-474A-937E-04AEC40DD84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E66E0E0-A787-1248-A4BF-2D1279765FFD}" type="datetime1">
              <a:rPr lang="en-US" smtClean="0"/>
              <a:pPr/>
              <a:t>3/25/09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B088E1C-DA6F-C647-A948-974FA6CBA5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CB5C24-F6C3-B44E-B983-8044926803E7}" type="datetime1">
              <a:rPr lang="en-US" smtClean="0"/>
              <a:pPr/>
              <a:t>3/25/09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5339DD-791F-754C-A752-561383B5B12E}" type="datetime1">
              <a:rPr lang="en-US" smtClean="0"/>
              <a:pPr/>
              <a:t>3/25/09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734769-CCD6-4D46-AF34-8624725D797F}" type="datetime1">
              <a:rPr lang="en-US" smtClean="0"/>
              <a:pPr/>
              <a:t>3/25/09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F7882C-2F5F-DB49-B1FE-FBE51041F6C7}" type="datetime1">
              <a:rPr lang="en-US" smtClean="0"/>
              <a:pPr/>
              <a:t>3/25/09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684A0-86F3-7B4E-BBA0-3DF3C8748A35}" type="datetime1">
              <a:rPr lang="en-US" smtClean="0"/>
              <a:pPr/>
              <a:t>3/25/09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6461B2F-7378-384D-8E58-257C310F90B1}" type="datetime1">
              <a:rPr lang="en-US" smtClean="0"/>
              <a:pPr/>
              <a:t>3/25/09</a:t>
            </a:fld>
            <a:endParaRPr lang="en-US"/>
          </a:p>
        </p:txBody>
      </p:sp>
      <p:sp>
        <p:nvSpPr>
          <p:cNvPr id="27" name="Slide Number Placeholder 26"/>
          <p:cNvSpPr>
            <a:spLocks noGrp="1"/>
          </p:cNvSpPr>
          <p:nvPr>
            <p:ph type="sldNum" sz="quarter" idx="11"/>
          </p:nvPr>
        </p:nvSpPr>
        <p:spPr/>
        <p:txBody>
          <a:bodyPr rtlCol="0"/>
          <a:lstStyle/>
          <a:p>
            <a:fld id="{8B088E1C-DA6F-C647-A948-974FA6CBA5D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72AF4F4-7440-2C42-A3E4-5C3B1F501BBD}" type="datetime1">
              <a:rPr lang="en-US" smtClean="0"/>
              <a:pPr/>
              <a:t>3/25/09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8B088E1C-DA6F-C647-A948-974FA6CBA5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66F63-7C40-5144-96CC-D25D0493ECC7}" type="datetime1">
              <a:rPr lang="en-US" smtClean="0"/>
              <a:pPr/>
              <a:t>3/25/09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CB7EE6-D426-994E-8112-C3BC3C85CCB3}" type="datetime1">
              <a:rPr lang="en-US" smtClean="0"/>
              <a:pPr/>
              <a:t>3/25/09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8BC7D7-1D47-B944-826B-FA64739CD67A}" type="datetime1">
              <a:rPr lang="en-US" smtClean="0"/>
              <a:pPr/>
              <a:t>3/25/09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88E1C-DA6F-C647-A948-974FA6CBA5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EBAE834-BF96-3C4D-AB32-F915E00A13BF}" type="datetime1">
              <a:rPr lang="en-US" smtClean="0"/>
              <a:pPr/>
              <a:t>3/25/09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A7F469E-5D2E-0848-A837-8746D46E02E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8.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Specification Mining With Few False Positives</a:t>
            </a:r>
            <a:endParaRPr lang="en-US" dirty="0"/>
          </a:p>
        </p:txBody>
      </p:sp>
      <p:sp>
        <p:nvSpPr>
          <p:cNvPr id="3" name="Subtitle 2"/>
          <p:cNvSpPr>
            <a:spLocks noGrp="1"/>
          </p:cNvSpPr>
          <p:nvPr>
            <p:ph type="subTitle" idx="1"/>
          </p:nvPr>
        </p:nvSpPr>
        <p:spPr>
          <a:xfrm>
            <a:off x="457200" y="3886200"/>
            <a:ext cx="4953000" cy="1752600"/>
          </a:xfrm>
        </p:spPr>
        <p:txBody>
          <a:bodyPr>
            <a:normAutofit fontScale="92500" lnSpcReduction="20000"/>
          </a:bodyPr>
          <a:lstStyle/>
          <a:p>
            <a:endParaRPr lang="en-US" dirty="0" smtClean="0"/>
          </a:p>
          <a:p>
            <a:r>
              <a:rPr lang="en-US" b="1" dirty="0" smtClean="0"/>
              <a:t>Claire Le </a:t>
            </a:r>
            <a:r>
              <a:rPr lang="en-US" b="1" dirty="0" err="1" smtClean="0"/>
              <a:t>Goues</a:t>
            </a:r>
            <a:endParaRPr lang="en-US" b="1" dirty="0" smtClean="0"/>
          </a:p>
          <a:p>
            <a:r>
              <a:rPr lang="en-US" dirty="0" err="1" smtClean="0"/>
              <a:t>Westley</a:t>
            </a:r>
            <a:r>
              <a:rPr lang="en-US" dirty="0" smtClean="0"/>
              <a:t> Weimer</a:t>
            </a:r>
          </a:p>
          <a:p>
            <a:r>
              <a:rPr lang="en-US" dirty="0" smtClean="0"/>
              <a:t>University of Virginia</a:t>
            </a:r>
          </a:p>
          <a:p>
            <a:r>
              <a:rPr lang="en-US" dirty="0" smtClean="0"/>
              <a:t>March 25, 2009</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1</a:t>
            </a:fld>
            <a:endParaRPr lang="en-US"/>
          </a:p>
        </p:txBody>
      </p:sp>
    </p:spTree>
  </p:cSld>
  <p:clrMapOvr>
    <a:masterClrMapping/>
  </p:clrMapOvr>
  <p:transition advTm="1088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kind of specification?</a:t>
            </a:r>
            <a:endParaRPr lang="en-US" dirty="0"/>
          </a:p>
        </p:txBody>
      </p:sp>
      <p:sp>
        <p:nvSpPr>
          <p:cNvPr id="3" name="Content Placeholder 2"/>
          <p:cNvSpPr>
            <a:spLocks noGrp="1"/>
          </p:cNvSpPr>
          <p:nvPr>
            <p:ph idx="1"/>
          </p:nvPr>
        </p:nvSpPr>
        <p:spPr/>
        <p:txBody>
          <a:bodyPr>
            <a:normAutofit/>
          </a:bodyPr>
          <a:lstStyle/>
          <a:p>
            <a:r>
              <a:rPr lang="en-US" sz="3243" dirty="0" smtClean="0"/>
              <a:t>We would like specifications that are simple and machine-readable</a:t>
            </a:r>
          </a:p>
          <a:p>
            <a:r>
              <a:rPr lang="en-US" sz="3200" dirty="0" smtClean="0"/>
              <a:t>We focus on </a:t>
            </a:r>
            <a:r>
              <a:rPr lang="en-US" sz="3200" dirty="0" smtClean="0">
                <a:solidFill>
                  <a:srgbClr val="A04DA3"/>
                </a:solidFill>
              </a:rPr>
              <a:t>partial-correctness specifications </a:t>
            </a:r>
            <a:r>
              <a:rPr lang="en-US" sz="3200" dirty="0" smtClean="0"/>
              <a:t>describing </a:t>
            </a:r>
            <a:r>
              <a:rPr lang="en-US" sz="3200" dirty="0" smtClean="0">
                <a:solidFill>
                  <a:srgbClr val="A04DA3"/>
                </a:solidFill>
              </a:rPr>
              <a:t>temporal properties </a:t>
            </a:r>
          </a:p>
          <a:p>
            <a:pPr lvl="1"/>
            <a:r>
              <a:rPr lang="en-US" sz="2800" dirty="0" smtClean="0"/>
              <a:t>Describes legal sequences of events, where an event is a function call; similar to an API.</a:t>
            </a:r>
          </a:p>
          <a:p>
            <a:r>
              <a:rPr lang="en-US" sz="3200" dirty="0" smtClean="0"/>
              <a:t>Two-state finite state machines</a:t>
            </a:r>
            <a:endParaRPr lang="en-US" sz="3000" dirty="0" smtClean="0"/>
          </a:p>
        </p:txBody>
      </p:sp>
      <p:sp>
        <p:nvSpPr>
          <p:cNvPr id="4" name="Slide Number Placeholder 3"/>
          <p:cNvSpPr>
            <a:spLocks noGrp="1"/>
          </p:cNvSpPr>
          <p:nvPr>
            <p:ph type="sldNum" sz="quarter" idx="12"/>
          </p:nvPr>
        </p:nvSpPr>
        <p:spPr/>
        <p:txBody>
          <a:bodyPr/>
          <a:lstStyle/>
          <a:p>
            <a:fld id="{8B088E1C-DA6F-C647-A948-974FA6CBA5D5}"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Specification</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11</a:t>
            </a:fld>
            <a:endParaRPr lang="en-US"/>
          </a:p>
        </p:txBody>
      </p:sp>
      <p:sp>
        <p:nvSpPr>
          <p:cNvPr id="5" name="Content Placeholder 4"/>
          <p:cNvSpPr>
            <a:spLocks noGrp="1"/>
          </p:cNvSpPr>
          <p:nvPr>
            <p:ph idx="1"/>
          </p:nvPr>
        </p:nvSpPr>
        <p:spPr>
          <a:xfrm>
            <a:off x="1752600" y="3011424"/>
            <a:ext cx="6172200" cy="1331976"/>
          </a:xfrm>
          <a:solidFill>
            <a:schemeClr val="accent6"/>
          </a:solidFill>
        </p:spPr>
        <p:txBody>
          <a:bodyPr anchor="ctr"/>
          <a:lstStyle/>
          <a:p>
            <a:pPr>
              <a:buNone/>
            </a:pPr>
            <a:r>
              <a:rPr lang="en-US" dirty="0" smtClean="0">
                <a:solidFill>
                  <a:schemeClr val="bg2"/>
                </a:solidFill>
              </a:rPr>
              <a:t>Event A: </a:t>
            </a:r>
            <a:r>
              <a:rPr lang="en-US" dirty="0" err="1" smtClean="0">
                <a:solidFill>
                  <a:schemeClr val="bg2"/>
                </a:solidFill>
              </a:rPr>
              <a:t>Mutex.lock</a:t>
            </a:r>
            <a:r>
              <a:rPr lang="en-US" dirty="0" smtClean="0">
                <a:solidFill>
                  <a:schemeClr val="bg2"/>
                </a:solidFill>
              </a:rPr>
              <a:t>()</a:t>
            </a:r>
          </a:p>
          <a:p>
            <a:pPr>
              <a:buNone/>
            </a:pPr>
            <a:r>
              <a:rPr lang="en-US" dirty="0" smtClean="0">
                <a:solidFill>
                  <a:schemeClr val="bg2"/>
                </a:solidFill>
              </a:rPr>
              <a:t>Event B: </a:t>
            </a:r>
            <a:r>
              <a:rPr lang="en-US" dirty="0" err="1" smtClean="0">
                <a:solidFill>
                  <a:schemeClr val="bg2"/>
                </a:solidFill>
              </a:rPr>
              <a:t>Mutex.unlock</a:t>
            </a:r>
            <a:r>
              <a:rPr lang="en-US" dirty="0" smtClean="0">
                <a:solidFill>
                  <a:schemeClr val="bg2"/>
                </a:solidFill>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Oval 10"/>
          <p:cNvSpPr/>
          <p:nvPr/>
        </p:nvSpPr>
        <p:spPr>
          <a:xfrm>
            <a:off x="6019800" y="2895600"/>
            <a:ext cx="1752600" cy="1828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Example: Locks</a:t>
            </a:r>
            <a:endParaRPr lang="en-US" dirty="0"/>
          </a:p>
        </p:txBody>
      </p:sp>
      <p:cxnSp>
        <p:nvCxnSpPr>
          <p:cNvPr id="44" name="Straight Arrow Connector 43"/>
          <p:cNvCxnSpPr/>
          <p:nvPr/>
        </p:nvCxnSpPr>
        <p:spPr>
          <a:xfrm>
            <a:off x="2666999" y="3086164"/>
            <a:ext cx="365760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rot="10800000">
            <a:off x="2667000" y="4532376"/>
            <a:ext cx="3657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Hexagon 50"/>
          <p:cNvSpPr/>
          <p:nvPr/>
        </p:nvSpPr>
        <p:spPr>
          <a:xfrm>
            <a:off x="1371600" y="3124200"/>
            <a:ext cx="1447800" cy="1408176"/>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a:t>
            </a:r>
          </a:p>
        </p:txBody>
      </p:sp>
      <p:sp>
        <p:nvSpPr>
          <p:cNvPr id="12" name="Rectangle 11"/>
          <p:cNvSpPr/>
          <p:nvPr/>
        </p:nvSpPr>
        <p:spPr>
          <a:xfrm>
            <a:off x="6705600" y="3581400"/>
            <a:ext cx="313607" cy="369332"/>
          </a:xfrm>
          <a:prstGeom prst="rect">
            <a:avLst/>
          </a:prstGeom>
        </p:spPr>
        <p:txBody>
          <a:bodyPr wrap="none">
            <a:spAutoFit/>
          </a:bodyPr>
          <a:lstStyle/>
          <a:p>
            <a:pPr algn="ctr"/>
            <a:r>
              <a:rPr lang="en-US" dirty="0" smtClean="0">
                <a:solidFill>
                  <a:schemeClr val="bg1"/>
                </a:solidFill>
              </a:rPr>
              <a:t>2</a:t>
            </a:r>
            <a:endParaRPr lang="en-US" dirty="0">
              <a:solidFill>
                <a:schemeClr val="bg1"/>
              </a:solidFill>
            </a:endParaRPr>
          </a:p>
        </p:txBody>
      </p:sp>
      <p:sp>
        <p:nvSpPr>
          <p:cNvPr id="13" name="Oval 12"/>
          <p:cNvSpPr/>
          <p:nvPr/>
        </p:nvSpPr>
        <p:spPr>
          <a:xfrm>
            <a:off x="1219200" y="2895600"/>
            <a:ext cx="1752600" cy="1828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295400" y="2971800"/>
            <a:ext cx="1600200" cy="1676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05000" y="3581400"/>
            <a:ext cx="283852" cy="369332"/>
          </a:xfrm>
          <a:prstGeom prst="rect">
            <a:avLst/>
          </a:prstGeom>
        </p:spPr>
        <p:txBody>
          <a:bodyPr wrap="none">
            <a:spAutoFit/>
          </a:bodyPr>
          <a:lstStyle/>
          <a:p>
            <a:pPr algn="ctr"/>
            <a:r>
              <a:rPr lang="en-US" dirty="0" smtClean="0">
                <a:solidFill>
                  <a:schemeClr val="bg1"/>
                </a:solidFill>
              </a:rPr>
              <a:t>1</a:t>
            </a:r>
            <a:endParaRPr lang="en-US" dirty="0">
              <a:solidFill>
                <a:schemeClr val="bg1"/>
              </a:solidFill>
            </a:endParaRPr>
          </a:p>
        </p:txBody>
      </p:sp>
      <p:sp>
        <p:nvSpPr>
          <p:cNvPr id="16" name="Slide Number Placeholder 15"/>
          <p:cNvSpPr>
            <a:spLocks noGrp="1"/>
          </p:cNvSpPr>
          <p:nvPr>
            <p:ph type="sldNum" sz="quarter" idx="12"/>
          </p:nvPr>
        </p:nvSpPr>
        <p:spPr/>
        <p:txBody>
          <a:bodyPr/>
          <a:lstStyle/>
          <a:p>
            <a:fld id="{8B088E1C-DA6F-C647-A948-974FA6CBA5D5}" type="slidenum">
              <a:rPr lang="en-US" smtClean="0"/>
              <a:pPr/>
              <a:t>12</a:t>
            </a:fld>
            <a:endParaRPr lang="en-US"/>
          </a:p>
        </p:txBody>
      </p:sp>
      <p:sp>
        <p:nvSpPr>
          <p:cNvPr id="17" name="Rectangle 16"/>
          <p:cNvSpPr/>
          <p:nvPr/>
        </p:nvSpPr>
        <p:spPr>
          <a:xfrm>
            <a:off x="3429000" y="2514600"/>
            <a:ext cx="2220755" cy="523220"/>
          </a:xfrm>
          <a:prstGeom prst="rect">
            <a:avLst/>
          </a:prstGeom>
        </p:spPr>
        <p:txBody>
          <a:bodyPr wrap="none">
            <a:spAutoFit/>
          </a:bodyPr>
          <a:lstStyle/>
          <a:p>
            <a:r>
              <a:rPr lang="en-US" sz="2800" dirty="0" err="1" smtClean="0"/>
              <a:t>Mutex.lock</a:t>
            </a:r>
            <a:r>
              <a:rPr lang="en-US" sz="2800" dirty="0" smtClean="0"/>
              <a:t>()</a:t>
            </a:r>
            <a:endParaRPr lang="en-US" sz="2800" dirty="0"/>
          </a:p>
        </p:txBody>
      </p:sp>
      <p:sp>
        <p:nvSpPr>
          <p:cNvPr id="18" name="Rectangle 17"/>
          <p:cNvSpPr/>
          <p:nvPr/>
        </p:nvSpPr>
        <p:spPr>
          <a:xfrm>
            <a:off x="3352800" y="4572000"/>
            <a:ext cx="2639439" cy="523220"/>
          </a:xfrm>
          <a:prstGeom prst="rect">
            <a:avLst/>
          </a:prstGeom>
        </p:spPr>
        <p:txBody>
          <a:bodyPr wrap="none">
            <a:spAutoFit/>
          </a:bodyPr>
          <a:lstStyle/>
          <a:p>
            <a:pPr>
              <a:defRPr/>
            </a:pPr>
            <a:r>
              <a:rPr lang="en-US" sz="2800" dirty="0" err="1" smtClean="0"/>
              <a:t>Mutex.unlock</a:t>
            </a:r>
            <a:r>
              <a:rPr lang="en-US" sz="2800" dirty="0" smtClean="0"/>
              <a:t>()</a:t>
            </a:r>
          </a:p>
        </p:txBody>
      </p:sp>
      <p:sp>
        <p:nvSpPr>
          <p:cNvPr id="19" name="Right Arrow 18"/>
          <p:cNvSpPr/>
          <p:nvPr/>
        </p:nvSpPr>
        <p:spPr>
          <a:xfrm>
            <a:off x="228600" y="3733800"/>
            <a:ext cx="990600" cy="2169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Specifications</a:t>
            </a:r>
            <a:endParaRPr lang="en-US" dirty="0"/>
          </a:p>
        </p:txBody>
      </p:sp>
      <p:sp>
        <p:nvSpPr>
          <p:cNvPr id="3" name="Content Placeholder 2"/>
          <p:cNvSpPr>
            <a:spLocks noGrp="1"/>
          </p:cNvSpPr>
          <p:nvPr>
            <p:ph idx="1"/>
          </p:nvPr>
        </p:nvSpPr>
        <p:spPr/>
        <p:txBody>
          <a:bodyPr/>
          <a:lstStyle/>
          <a:p>
            <a:r>
              <a:rPr lang="en-US" dirty="0" smtClean="0"/>
              <a:t>For the sake of this work, we are talking about this type of two-state temporal specifications. </a:t>
            </a:r>
          </a:p>
          <a:p>
            <a:r>
              <a:rPr lang="en-US" dirty="0" smtClean="0"/>
              <a:t>These specifications correspond to the regular expression </a:t>
            </a:r>
            <a:r>
              <a:rPr lang="en-US" dirty="0" smtClean="0">
                <a:latin typeface="Courier"/>
                <a:cs typeface="Courier"/>
              </a:rPr>
              <a:t>(</a:t>
            </a:r>
            <a:r>
              <a:rPr lang="en-US" dirty="0" err="1" smtClean="0">
                <a:latin typeface="Courier"/>
                <a:cs typeface="Courier"/>
              </a:rPr>
              <a:t>ab</a:t>
            </a:r>
            <a:r>
              <a:rPr lang="en-US" dirty="0" smtClean="0">
                <a:latin typeface="Courier"/>
                <a:cs typeface="Courier"/>
              </a:rPr>
              <a:t>)*</a:t>
            </a:r>
          </a:p>
          <a:p>
            <a:pPr lvl="1"/>
            <a:r>
              <a:rPr lang="en-US" dirty="0" smtClean="0"/>
              <a:t>More complicated patterns are possible.</a:t>
            </a:r>
          </a:p>
        </p:txBody>
      </p:sp>
      <p:sp>
        <p:nvSpPr>
          <p:cNvPr id="4" name="Slide Number Placeholder 3"/>
          <p:cNvSpPr>
            <a:spLocks noGrp="1"/>
          </p:cNvSpPr>
          <p:nvPr>
            <p:ph type="sldNum" sz="quarter" idx="12"/>
          </p:nvPr>
        </p:nvSpPr>
        <p:spPr/>
        <p:txBody>
          <a:bodyPr/>
          <a:lstStyle/>
          <a:p>
            <a:fld id="{8B088E1C-DA6F-C647-A948-974FA6CBA5D5}"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752725"/>
            <a:ext cx="7772400" cy="1362075"/>
          </a:xfrm>
        </p:spPr>
        <p:txBody>
          <a:bodyPr/>
          <a:lstStyle/>
          <a:p>
            <a:pPr algn="ctr"/>
            <a:r>
              <a:rPr lang="en-US" dirty="0" smtClean="0"/>
              <a:t>The Problem</a:t>
            </a:r>
            <a:endParaRPr lang="en-US" dirty="0"/>
          </a:p>
        </p:txBody>
      </p:sp>
      <p:sp>
        <p:nvSpPr>
          <p:cNvPr id="3" name="Slide Number Placeholder 2"/>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14</a:t>
            </a:fld>
            <a:endParaRPr kumimoji="0" lang="en-US" sz="120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Where do formal specifications come from?</a:t>
            </a:r>
            <a:endParaRPr lang="en-US" dirty="0"/>
          </a:p>
        </p:txBody>
      </p:sp>
      <p:sp>
        <p:nvSpPr>
          <p:cNvPr id="5" name="Content Placeholder 4"/>
          <p:cNvSpPr>
            <a:spLocks noGrp="1"/>
          </p:cNvSpPr>
          <p:nvPr>
            <p:ph idx="1"/>
          </p:nvPr>
        </p:nvSpPr>
        <p:spPr/>
        <p:txBody>
          <a:bodyPr>
            <a:normAutofit/>
          </a:bodyPr>
          <a:lstStyle/>
          <a:p>
            <a:r>
              <a:rPr lang="en-US" sz="3200" dirty="0" smtClean="0"/>
              <a:t>Formal specifications are useful, but there aren’t as many as we would like.</a:t>
            </a:r>
          </a:p>
          <a:p>
            <a:r>
              <a:rPr lang="en-US" sz="3200" dirty="0" smtClean="0"/>
              <a:t>We use </a:t>
            </a:r>
            <a:r>
              <a:rPr lang="en-US" sz="3200" dirty="0" smtClean="0">
                <a:solidFill>
                  <a:schemeClr val="accent3"/>
                </a:solidFill>
              </a:rPr>
              <a:t>specification mining </a:t>
            </a:r>
            <a:r>
              <a:rPr lang="en-US" sz="3200" dirty="0" smtClean="0"/>
              <a:t>to automatically derive the specifications from the program itself.</a:t>
            </a:r>
          </a:p>
        </p:txBody>
      </p:sp>
      <p:sp>
        <p:nvSpPr>
          <p:cNvPr id="6" name="Slide Number Placeholder 5"/>
          <p:cNvSpPr>
            <a:spLocks noGrp="1"/>
          </p:cNvSpPr>
          <p:nvPr>
            <p:ph type="sldNum" sz="quarter" idx="12"/>
          </p:nvPr>
        </p:nvSpPr>
        <p:spPr/>
        <p:txBody>
          <a:bodyPr/>
          <a:lstStyle/>
          <a:p>
            <a:fld id="{8B088E1C-DA6F-C647-A948-974FA6CBA5D5}"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Mining 2-state Temporal Specifications</a:t>
            </a:r>
            <a:endParaRPr lang="en-US" dirty="0"/>
          </a:p>
        </p:txBody>
      </p:sp>
      <p:sp>
        <p:nvSpPr>
          <p:cNvPr id="3" name="Content Placeholder 2"/>
          <p:cNvSpPr>
            <a:spLocks noGrp="1"/>
          </p:cNvSpPr>
          <p:nvPr>
            <p:ph idx="1"/>
          </p:nvPr>
        </p:nvSpPr>
        <p:spPr/>
        <p:txBody>
          <a:bodyPr>
            <a:noAutofit/>
          </a:bodyPr>
          <a:lstStyle/>
          <a:p>
            <a:r>
              <a:rPr lang="en-US" b="1" dirty="0" smtClean="0"/>
              <a:t>Input: </a:t>
            </a:r>
            <a:r>
              <a:rPr lang="en-US" dirty="0" smtClean="0"/>
              <a:t>program traces – a sequence of events that can take place as the program runs.</a:t>
            </a:r>
          </a:p>
          <a:p>
            <a:pPr lvl="1"/>
            <a:r>
              <a:rPr lang="en-US" dirty="0" smtClean="0"/>
              <a:t>Consider pairs of events that meet certain criteria.</a:t>
            </a:r>
          </a:p>
          <a:p>
            <a:pPr lvl="1"/>
            <a:r>
              <a:rPr lang="en-US" dirty="0" smtClean="0"/>
              <a:t>Use statistics to figure out which ones are likely true specifications.</a:t>
            </a:r>
          </a:p>
          <a:p>
            <a:r>
              <a:rPr lang="en-US" b="1" dirty="0" smtClean="0"/>
              <a:t>Output: </a:t>
            </a:r>
            <a:r>
              <a:rPr lang="en-US" dirty="0" smtClean="0"/>
              <a:t>ranked set of candidate specifications, presented to a programmer for review and validation.</a:t>
            </a:r>
          </a:p>
        </p:txBody>
      </p:sp>
      <p:sp>
        <p:nvSpPr>
          <p:cNvPr id="4" name="Slide Number Placeholder 3"/>
          <p:cNvSpPr>
            <a:spLocks noGrp="1"/>
          </p:cNvSpPr>
          <p:nvPr>
            <p:ph type="sldNum" sz="quarter" idx="12"/>
          </p:nvPr>
        </p:nvSpPr>
        <p:spPr/>
        <p:txBody>
          <a:bodyPr/>
          <a:lstStyle/>
          <a:p>
            <a:fld id="{8B088E1C-DA6F-C647-A948-974FA6CBA5D5}"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Problem: False Positives Are Common</a:t>
            </a:r>
            <a:endParaRPr lang="en-US" dirty="0"/>
          </a:p>
        </p:txBody>
      </p:sp>
      <p:sp>
        <p:nvSpPr>
          <p:cNvPr id="5" name="Content Placeholder 4"/>
          <p:cNvSpPr>
            <a:spLocks noGrp="1"/>
          </p:cNvSpPr>
          <p:nvPr>
            <p:ph idx="1"/>
          </p:nvPr>
        </p:nvSpPr>
        <p:spPr>
          <a:xfrm>
            <a:off x="1752600" y="2249424"/>
            <a:ext cx="6172200" cy="1331976"/>
          </a:xfrm>
          <a:solidFill>
            <a:schemeClr val="accent6"/>
          </a:solidFill>
        </p:spPr>
        <p:txBody>
          <a:bodyPr anchor="ctr"/>
          <a:lstStyle/>
          <a:p>
            <a:pPr>
              <a:buNone/>
            </a:pPr>
            <a:r>
              <a:rPr lang="en-US" dirty="0" smtClean="0">
                <a:solidFill>
                  <a:schemeClr val="bg2"/>
                </a:solidFill>
              </a:rPr>
              <a:t>Event A: </a:t>
            </a:r>
            <a:r>
              <a:rPr lang="en-US" dirty="0" err="1" smtClean="0">
                <a:solidFill>
                  <a:schemeClr val="bg2"/>
                </a:solidFill>
              </a:rPr>
              <a:t>Iterator.hasNext</a:t>
            </a:r>
            <a:r>
              <a:rPr lang="en-US" dirty="0" smtClean="0">
                <a:solidFill>
                  <a:schemeClr val="bg2"/>
                </a:solidFill>
              </a:rPr>
              <a:t>()</a:t>
            </a:r>
          </a:p>
          <a:p>
            <a:pPr>
              <a:buNone/>
            </a:pPr>
            <a:r>
              <a:rPr lang="en-US" dirty="0" smtClean="0">
                <a:solidFill>
                  <a:schemeClr val="bg2"/>
                </a:solidFill>
              </a:rPr>
              <a:t>Event B: </a:t>
            </a:r>
            <a:r>
              <a:rPr lang="en-US" dirty="0" err="1" smtClean="0">
                <a:solidFill>
                  <a:schemeClr val="bg2"/>
                </a:solidFill>
              </a:rPr>
              <a:t>Iterator.next</a:t>
            </a:r>
            <a:r>
              <a:rPr lang="en-US" dirty="0" smtClean="0">
                <a:solidFill>
                  <a:schemeClr val="bg2"/>
                </a:solidFill>
              </a:rPr>
              <a:t>()</a:t>
            </a:r>
          </a:p>
        </p:txBody>
      </p:sp>
      <p:sp>
        <p:nvSpPr>
          <p:cNvPr id="6" name="Slide Number Placeholder 5"/>
          <p:cNvSpPr>
            <a:spLocks noGrp="1"/>
          </p:cNvSpPr>
          <p:nvPr>
            <p:ph type="sldNum" sz="quarter" idx="12"/>
          </p:nvPr>
        </p:nvSpPr>
        <p:spPr/>
        <p:txBody>
          <a:bodyPr/>
          <a:lstStyle/>
          <a:p>
            <a:fld id="{8B088E1C-DA6F-C647-A948-974FA6CBA5D5}" type="slidenum">
              <a:rPr lang="en-US" smtClean="0"/>
              <a:pPr/>
              <a:t>17</a:t>
            </a:fld>
            <a:endParaRPr lang="en-US"/>
          </a:p>
        </p:txBody>
      </p:sp>
      <p:sp>
        <p:nvSpPr>
          <p:cNvPr id="8" name="Content Placeholder 4"/>
          <p:cNvSpPr txBox="1">
            <a:spLocks/>
          </p:cNvSpPr>
          <p:nvPr/>
        </p:nvSpPr>
        <p:spPr>
          <a:xfrm>
            <a:off x="457200" y="3733800"/>
            <a:ext cx="8229600" cy="2840736"/>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This is very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common </a:t>
            </a:r>
            <a:r>
              <a:rPr kumimoji="0" lang="en-US" sz="2800" b="0" u="none" strike="noStrike" kern="1200" cap="none" spc="0" normalizeH="0" baseline="0" noProof="0" dirty="0" smtClean="0">
                <a:ln>
                  <a:noFill/>
                </a:ln>
                <a:solidFill>
                  <a:schemeClr val="tx1"/>
                </a:solidFill>
                <a:effectLst/>
                <a:uLnTx/>
                <a:uFillTx/>
                <a:latin typeface="+mn-lt"/>
                <a:ea typeface="+mn-ea"/>
                <a:cs typeface="+mn-cs"/>
              </a:rPr>
              <a:t>behavior.</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lang="en-US" sz="2800" i="0" dirty="0" smtClean="0"/>
              <a:t>This is not </a:t>
            </a:r>
            <a:r>
              <a:rPr lang="en-US" sz="2800" i="1" dirty="0" smtClean="0"/>
              <a:t>required </a:t>
            </a:r>
            <a:r>
              <a:rPr lang="en-US" sz="2800" dirty="0" smtClean="0"/>
              <a:t>behavior.</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600" b="0" i="0" u="none" strike="noStrike" kern="1200" cap="none" spc="0" normalizeH="0" noProof="0" dirty="0" err="1" smtClean="0">
                <a:ln>
                  <a:noFill/>
                </a:ln>
                <a:solidFill>
                  <a:schemeClr val="accent2"/>
                </a:solidFill>
                <a:effectLst/>
                <a:uLnTx/>
                <a:uFillTx/>
                <a:latin typeface="+mn-lt"/>
                <a:ea typeface="+mn-ea"/>
                <a:cs typeface="+mn-cs"/>
              </a:rPr>
              <a:t>Iterator.hasNext</a:t>
            </a:r>
            <a:r>
              <a:rPr kumimoji="0" lang="en-US" sz="2600" b="0" i="0" u="none" strike="noStrike" kern="1200" cap="none" spc="0" normalizeH="0" noProof="0" dirty="0" smtClean="0">
                <a:ln>
                  <a:noFill/>
                </a:ln>
                <a:solidFill>
                  <a:schemeClr val="accent2"/>
                </a:solidFill>
                <a:effectLst/>
                <a:uLnTx/>
                <a:uFillTx/>
                <a:latin typeface="+mn-lt"/>
                <a:ea typeface="+mn-ea"/>
                <a:cs typeface="+mn-cs"/>
              </a:rPr>
              <a:t>() does not have to be followed eventually by </a:t>
            </a:r>
            <a:r>
              <a:rPr kumimoji="0" lang="en-US" sz="2600" b="0" i="0" u="none" strike="noStrike" kern="1200" cap="none" spc="0" normalizeH="0" noProof="0" dirty="0" err="1" smtClean="0">
                <a:ln>
                  <a:noFill/>
                </a:ln>
                <a:solidFill>
                  <a:schemeClr val="accent2"/>
                </a:solidFill>
                <a:effectLst/>
                <a:uLnTx/>
                <a:uFillTx/>
                <a:latin typeface="+mn-lt"/>
                <a:ea typeface="+mn-ea"/>
                <a:cs typeface="+mn-cs"/>
              </a:rPr>
              <a:t>Iterator.next</a:t>
            </a:r>
            <a:r>
              <a:rPr kumimoji="0" lang="en-US" sz="2600" b="0" i="0" u="none" strike="noStrike" kern="1200" cap="none" spc="0" normalizeH="0" noProof="0" dirty="0" smtClean="0">
                <a:ln>
                  <a:noFill/>
                </a:ln>
                <a:solidFill>
                  <a:schemeClr val="accent2"/>
                </a:solidFill>
                <a:effectLst/>
                <a:uLnTx/>
                <a:uFillTx/>
                <a:latin typeface="+mn-lt"/>
                <a:ea typeface="+mn-ea"/>
                <a:cs typeface="+mn-cs"/>
              </a:rPr>
              <a:t>() in order for the code to be correct. </a:t>
            </a:r>
            <a:r>
              <a:rPr kumimoji="0" lang="en-US" sz="2600" b="0" i="0" u="none" strike="noStrike" kern="1200" cap="none" spc="0" normalizeH="0" baseline="0" noProof="0" dirty="0" smtClean="0">
                <a:ln>
                  <a:noFill/>
                </a:ln>
                <a:solidFill>
                  <a:schemeClr val="accent2"/>
                </a:solidFill>
                <a:effectLst/>
                <a:uLnTx/>
                <a:uFillTx/>
                <a:latin typeface="+mn-lt"/>
                <a:ea typeface="+mn-ea"/>
                <a:cs typeface="+mn-cs"/>
              </a:rPr>
              <a:t>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This </a:t>
            </a:r>
            <a:r>
              <a:rPr lang="en-US" sz="2800" dirty="0" smtClean="0"/>
              <a:t>candidate specification is a </a:t>
            </a:r>
            <a:r>
              <a:rPr lang="en-US" sz="2800" dirty="0" smtClean="0">
                <a:solidFill>
                  <a:schemeClr val="accent3"/>
                </a:solidFill>
              </a:rPr>
              <a:t>false positive</a:t>
            </a:r>
            <a:r>
              <a:rPr lang="en-US" sz="2800" dirty="0" smtClean="0"/>
              <a: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dissolve">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dissolve">
                                      <p:cBhvr>
                                        <p:cTn id="21"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Work</a:t>
            </a:r>
            <a:endParaRPr lang="en-US" dirty="0"/>
          </a:p>
        </p:txBody>
      </p:sp>
      <p:graphicFrame>
        <p:nvGraphicFramePr>
          <p:cNvPr id="4" name="Content Placeholder 3"/>
          <p:cNvGraphicFramePr>
            <a:graphicFrameLocks noGrp="1"/>
          </p:cNvGraphicFramePr>
          <p:nvPr>
            <p:ph idx="1"/>
          </p:nvPr>
        </p:nvGraphicFramePr>
        <p:xfrm>
          <a:off x="533400" y="2249488"/>
          <a:ext cx="7162800" cy="3708400"/>
        </p:xfrm>
        <a:graphic>
          <a:graphicData uri="http://schemas.openxmlformats.org/drawingml/2006/table">
            <a:tbl>
              <a:tblPr firstRow="1" bandRow="1">
                <a:tableStyleId>{5C22544A-7EE6-4342-B048-85BDC9FD1C3A}</a:tableStyleId>
              </a:tblPr>
              <a:tblGrid>
                <a:gridCol w="1709304"/>
                <a:gridCol w="813954"/>
                <a:gridCol w="2197678"/>
                <a:gridCol w="2441864"/>
              </a:tblGrid>
              <a:tr h="370840">
                <a:tc>
                  <a:txBody>
                    <a:bodyPr/>
                    <a:lstStyle/>
                    <a:p>
                      <a:r>
                        <a:rPr lang="en-US" dirty="0" smtClean="0"/>
                        <a:t>Benchmark</a:t>
                      </a:r>
                      <a:endParaRPr lang="en-US" dirty="0"/>
                    </a:p>
                  </a:txBody>
                  <a:tcPr/>
                </a:tc>
                <a:tc>
                  <a:txBody>
                    <a:bodyPr/>
                    <a:lstStyle/>
                    <a:p>
                      <a:r>
                        <a:rPr lang="en-US" dirty="0" smtClean="0"/>
                        <a:t>LOC</a:t>
                      </a:r>
                      <a:endParaRPr lang="en-US" dirty="0"/>
                    </a:p>
                  </a:txBody>
                  <a:tcPr/>
                </a:tc>
                <a:tc>
                  <a:txBody>
                    <a:bodyPr/>
                    <a:lstStyle/>
                    <a:p>
                      <a:pPr algn="ctr"/>
                      <a:r>
                        <a:rPr lang="en-US" dirty="0" smtClean="0"/>
                        <a:t>Candidate Specs</a:t>
                      </a:r>
                      <a:endParaRPr lang="en-US" dirty="0"/>
                    </a:p>
                  </a:txBody>
                  <a:tcPr/>
                </a:tc>
                <a:tc>
                  <a:txBody>
                    <a:bodyPr/>
                    <a:lstStyle/>
                    <a:p>
                      <a:pPr algn="ctr"/>
                      <a:r>
                        <a:rPr lang="en-US" dirty="0" smtClean="0"/>
                        <a:t>False Positive Rate</a:t>
                      </a:r>
                      <a:endParaRPr lang="en-US" dirty="0"/>
                    </a:p>
                  </a:txBody>
                  <a:tcPr/>
                </a:tc>
              </a:tr>
              <a:tr h="370840">
                <a:tc>
                  <a:txBody>
                    <a:bodyPr/>
                    <a:lstStyle/>
                    <a:p>
                      <a:r>
                        <a:rPr lang="en-US" dirty="0" smtClean="0"/>
                        <a:t>Infinity</a:t>
                      </a:r>
                      <a:endParaRPr lang="en-US" dirty="0"/>
                    </a:p>
                  </a:txBody>
                  <a:tcPr/>
                </a:tc>
                <a:tc>
                  <a:txBody>
                    <a:bodyPr/>
                    <a:lstStyle/>
                    <a:p>
                      <a:r>
                        <a:rPr lang="en-US" dirty="0" smtClean="0"/>
                        <a:t>28K</a:t>
                      </a:r>
                      <a:endParaRPr lang="en-US" dirty="0"/>
                    </a:p>
                  </a:txBody>
                  <a:tcPr/>
                </a:tc>
                <a:tc>
                  <a:txBody>
                    <a:bodyPr/>
                    <a:lstStyle/>
                    <a:p>
                      <a:pPr algn="ctr"/>
                      <a:r>
                        <a:rPr lang="en-US" dirty="0" smtClean="0"/>
                        <a:t>10</a:t>
                      </a:r>
                      <a:endParaRPr lang="en-US" dirty="0"/>
                    </a:p>
                  </a:txBody>
                  <a:tcPr/>
                </a:tc>
                <a:tc>
                  <a:txBody>
                    <a:bodyPr/>
                    <a:lstStyle/>
                    <a:p>
                      <a:pPr algn="ctr"/>
                      <a:r>
                        <a:rPr lang="en-US" dirty="0" smtClean="0"/>
                        <a:t>90%</a:t>
                      </a:r>
                      <a:endParaRPr lang="en-US" dirty="0"/>
                    </a:p>
                  </a:txBody>
                  <a:tcPr/>
                </a:tc>
              </a:tr>
              <a:tr h="370840">
                <a:tc>
                  <a:txBody>
                    <a:bodyPr/>
                    <a:lstStyle/>
                    <a:p>
                      <a:r>
                        <a:rPr lang="en-US" dirty="0" smtClean="0"/>
                        <a:t>Hibernate</a:t>
                      </a:r>
                      <a:endParaRPr lang="en-US" dirty="0"/>
                    </a:p>
                  </a:txBody>
                  <a:tcPr/>
                </a:tc>
                <a:tc>
                  <a:txBody>
                    <a:bodyPr/>
                    <a:lstStyle/>
                    <a:p>
                      <a:r>
                        <a:rPr lang="en-US" dirty="0" smtClean="0"/>
                        <a:t>57K</a:t>
                      </a:r>
                      <a:endParaRPr lang="en-US" dirty="0"/>
                    </a:p>
                  </a:txBody>
                  <a:tcPr/>
                </a:tc>
                <a:tc>
                  <a:txBody>
                    <a:bodyPr/>
                    <a:lstStyle/>
                    <a:p>
                      <a:pPr algn="ctr"/>
                      <a:r>
                        <a:rPr lang="en-US" dirty="0" smtClean="0"/>
                        <a:t>51</a:t>
                      </a:r>
                      <a:endParaRPr lang="en-US" dirty="0"/>
                    </a:p>
                  </a:txBody>
                  <a:tcPr/>
                </a:tc>
                <a:tc>
                  <a:txBody>
                    <a:bodyPr/>
                    <a:lstStyle/>
                    <a:p>
                      <a:pPr algn="ctr"/>
                      <a:r>
                        <a:rPr lang="en-US" dirty="0" smtClean="0"/>
                        <a:t>82%</a:t>
                      </a:r>
                      <a:endParaRPr lang="en-US" dirty="0"/>
                    </a:p>
                  </a:txBody>
                  <a:tcPr/>
                </a:tc>
              </a:tr>
              <a:tr h="370840">
                <a:tc>
                  <a:txBody>
                    <a:bodyPr/>
                    <a:lstStyle/>
                    <a:p>
                      <a:r>
                        <a:rPr lang="en-US" dirty="0" err="1" smtClean="0"/>
                        <a:t>Axion</a:t>
                      </a:r>
                      <a:endParaRPr lang="en-US" dirty="0"/>
                    </a:p>
                  </a:txBody>
                  <a:tcPr/>
                </a:tc>
                <a:tc>
                  <a:txBody>
                    <a:bodyPr/>
                    <a:lstStyle/>
                    <a:p>
                      <a:r>
                        <a:rPr lang="en-US" dirty="0" smtClean="0"/>
                        <a:t>65K</a:t>
                      </a:r>
                      <a:endParaRPr lang="en-US" dirty="0"/>
                    </a:p>
                  </a:txBody>
                  <a:tcPr/>
                </a:tc>
                <a:tc>
                  <a:txBody>
                    <a:bodyPr/>
                    <a:lstStyle/>
                    <a:p>
                      <a:pPr algn="ctr"/>
                      <a:r>
                        <a:rPr lang="en-US" dirty="0" smtClean="0"/>
                        <a:t>25</a:t>
                      </a:r>
                      <a:endParaRPr lang="en-US" dirty="0"/>
                    </a:p>
                  </a:txBody>
                  <a:tcPr/>
                </a:tc>
                <a:tc>
                  <a:txBody>
                    <a:bodyPr/>
                    <a:lstStyle/>
                    <a:p>
                      <a:pPr algn="ctr"/>
                      <a:r>
                        <a:rPr lang="en-US" dirty="0" smtClean="0"/>
                        <a:t>68%</a:t>
                      </a:r>
                      <a:endParaRPr lang="en-US" dirty="0"/>
                    </a:p>
                  </a:txBody>
                  <a:tcPr/>
                </a:tc>
              </a:tr>
              <a:tr h="370840">
                <a:tc>
                  <a:txBody>
                    <a:bodyPr/>
                    <a:lstStyle/>
                    <a:p>
                      <a:r>
                        <a:rPr lang="en-US" dirty="0" err="1" smtClean="0"/>
                        <a:t>Hsqldb</a:t>
                      </a:r>
                      <a:endParaRPr lang="en-US" dirty="0"/>
                    </a:p>
                  </a:txBody>
                  <a:tcPr/>
                </a:tc>
                <a:tc>
                  <a:txBody>
                    <a:bodyPr/>
                    <a:lstStyle/>
                    <a:p>
                      <a:r>
                        <a:rPr lang="en-US" dirty="0" smtClean="0"/>
                        <a:t>71K</a:t>
                      </a:r>
                      <a:endParaRPr lang="en-US" dirty="0"/>
                    </a:p>
                  </a:txBody>
                  <a:tcPr/>
                </a:tc>
                <a:tc>
                  <a:txBody>
                    <a:bodyPr/>
                    <a:lstStyle/>
                    <a:p>
                      <a:pPr algn="ctr"/>
                      <a:r>
                        <a:rPr lang="en-US" dirty="0" smtClean="0"/>
                        <a:t>62</a:t>
                      </a:r>
                      <a:endParaRPr lang="en-US" dirty="0"/>
                    </a:p>
                  </a:txBody>
                  <a:tcPr/>
                </a:tc>
                <a:tc>
                  <a:txBody>
                    <a:bodyPr/>
                    <a:lstStyle/>
                    <a:p>
                      <a:pPr algn="ctr"/>
                      <a:r>
                        <a:rPr lang="en-US" dirty="0" smtClean="0"/>
                        <a:t>89%</a:t>
                      </a:r>
                      <a:endParaRPr lang="en-US" dirty="0"/>
                    </a:p>
                  </a:txBody>
                  <a:tcPr/>
                </a:tc>
              </a:tr>
              <a:tr h="370840">
                <a:tc>
                  <a:txBody>
                    <a:bodyPr/>
                    <a:lstStyle/>
                    <a:p>
                      <a:r>
                        <a:rPr lang="en-US" dirty="0" smtClean="0"/>
                        <a:t>Cayenne</a:t>
                      </a:r>
                      <a:endParaRPr lang="en-US" dirty="0"/>
                    </a:p>
                  </a:txBody>
                  <a:tcPr/>
                </a:tc>
                <a:tc>
                  <a:txBody>
                    <a:bodyPr/>
                    <a:lstStyle/>
                    <a:p>
                      <a:r>
                        <a:rPr lang="en-US" dirty="0" smtClean="0"/>
                        <a:t>86K</a:t>
                      </a:r>
                      <a:endParaRPr lang="en-US" dirty="0"/>
                    </a:p>
                  </a:txBody>
                  <a:tcPr/>
                </a:tc>
                <a:tc>
                  <a:txBody>
                    <a:bodyPr/>
                    <a:lstStyle/>
                    <a:p>
                      <a:pPr algn="ctr"/>
                      <a:r>
                        <a:rPr lang="en-US" dirty="0" smtClean="0"/>
                        <a:t>35</a:t>
                      </a:r>
                      <a:endParaRPr lang="en-US" dirty="0"/>
                    </a:p>
                  </a:txBody>
                  <a:tcPr/>
                </a:tc>
                <a:tc>
                  <a:txBody>
                    <a:bodyPr/>
                    <a:lstStyle/>
                    <a:p>
                      <a:pPr algn="ctr"/>
                      <a:r>
                        <a:rPr lang="en-US" dirty="0" smtClean="0"/>
                        <a:t>86%</a:t>
                      </a:r>
                      <a:endParaRPr lang="en-US" dirty="0"/>
                    </a:p>
                  </a:txBody>
                  <a:tcPr/>
                </a:tc>
              </a:tr>
              <a:tr h="370840">
                <a:tc>
                  <a:txBody>
                    <a:bodyPr/>
                    <a:lstStyle/>
                    <a:p>
                      <a:r>
                        <a:rPr lang="en-US" dirty="0" err="1" smtClean="0"/>
                        <a:t>Sablecc</a:t>
                      </a:r>
                      <a:endParaRPr lang="en-US" dirty="0"/>
                    </a:p>
                  </a:txBody>
                  <a:tcPr/>
                </a:tc>
                <a:tc>
                  <a:txBody>
                    <a:bodyPr/>
                    <a:lstStyle/>
                    <a:p>
                      <a:r>
                        <a:rPr lang="en-US" dirty="0" smtClean="0"/>
                        <a:t>99K</a:t>
                      </a:r>
                      <a:endParaRPr lang="en-US" dirty="0"/>
                    </a:p>
                  </a:txBody>
                  <a:tcPr/>
                </a:tc>
                <a:tc>
                  <a:txBody>
                    <a:bodyPr/>
                    <a:lstStyle/>
                    <a:p>
                      <a:pPr algn="ctr"/>
                      <a:r>
                        <a:rPr lang="en-US" dirty="0" smtClean="0"/>
                        <a:t>4</a:t>
                      </a:r>
                      <a:endParaRPr lang="en-US" dirty="0"/>
                    </a:p>
                  </a:txBody>
                  <a:tcPr/>
                </a:tc>
                <a:tc>
                  <a:txBody>
                    <a:bodyPr/>
                    <a:lstStyle/>
                    <a:p>
                      <a:pPr algn="ctr"/>
                      <a:r>
                        <a:rPr lang="en-US" dirty="0" smtClean="0"/>
                        <a:t>100%</a:t>
                      </a:r>
                      <a:endParaRPr lang="en-US" dirty="0"/>
                    </a:p>
                  </a:txBody>
                  <a:tcPr/>
                </a:tc>
              </a:tr>
              <a:tr h="370840">
                <a:tc>
                  <a:txBody>
                    <a:bodyPr/>
                    <a:lstStyle/>
                    <a:p>
                      <a:r>
                        <a:rPr lang="en-US" dirty="0" err="1" smtClean="0"/>
                        <a:t>Jboss</a:t>
                      </a:r>
                      <a:endParaRPr lang="en-US" dirty="0"/>
                    </a:p>
                  </a:txBody>
                  <a:tcPr/>
                </a:tc>
                <a:tc>
                  <a:txBody>
                    <a:bodyPr/>
                    <a:lstStyle/>
                    <a:p>
                      <a:r>
                        <a:rPr lang="en-US" dirty="0" smtClean="0"/>
                        <a:t>107K</a:t>
                      </a:r>
                      <a:endParaRPr lang="en-US" dirty="0"/>
                    </a:p>
                  </a:txBody>
                  <a:tcPr/>
                </a:tc>
                <a:tc>
                  <a:txBody>
                    <a:bodyPr/>
                    <a:lstStyle/>
                    <a:p>
                      <a:pPr algn="ctr"/>
                      <a:r>
                        <a:rPr lang="en-US" dirty="0" smtClean="0"/>
                        <a:t>114</a:t>
                      </a:r>
                      <a:endParaRPr lang="en-US" dirty="0"/>
                    </a:p>
                  </a:txBody>
                  <a:tcPr/>
                </a:tc>
                <a:tc>
                  <a:txBody>
                    <a:bodyPr/>
                    <a:lstStyle/>
                    <a:p>
                      <a:pPr algn="ctr"/>
                      <a:r>
                        <a:rPr lang="en-US" dirty="0" smtClean="0"/>
                        <a:t>90%</a:t>
                      </a:r>
                      <a:endParaRPr lang="en-US" dirty="0"/>
                    </a:p>
                  </a:txBody>
                  <a:tcPr/>
                </a:tc>
              </a:tr>
              <a:tr h="370840">
                <a:tc>
                  <a:txBody>
                    <a:bodyPr/>
                    <a:lstStyle/>
                    <a:p>
                      <a:r>
                        <a:rPr lang="en-US" dirty="0" err="1" smtClean="0"/>
                        <a:t>Mckoi-sql</a:t>
                      </a:r>
                      <a:endParaRPr lang="en-US" dirty="0"/>
                    </a:p>
                  </a:txBody>
                  <a:tcPr/>
                </a:tc>
                <a:tc>
                  <a:txBody>
                    <a:bodyPr/>
                    <a:lstStyle/>
                    <a:p>
                      <a:r>
                        <a:rPr lang="en-US" dirty="0" smtClean="0"/>
                        <a:t>118K</a:t>
                      </a:r>
                      <a:endParaRPr lang="en-US" dirty="0"/>
                    </a:p>
                  </a:txBody>
                  <a:tcPr/>
                </a:tc>
                <a:tc>
                  <a:txBody>
                    <a:bodyPr/>
                    <a:lstStyle/>
                    <a:p>
                      <a:pPr algn="ctr"/>
                      <a:r>
                        <a:rPr lang="en-US" dirty="0" smtClean="0"/>
                        <a:t>156</a:t>
                      </a:r>
                      <a:endParaRPr lang="en-US" dirty="0"/>
                    </a:p>
                  </a:txBody>
                  <a:tcPr/>
                </a:tc>
                <a:tc>
                  <a:txBody>
                    <a:bodyPr/>
                    <a:lstStyle/>
                    <a:p>
                      <a:pPr algn="ctr"/>
                      <a:r>
                        <a:rPr lang="en-US" dirty="0" smtClean="0"/>
                        <a:t>88%</a:t>
                      </a:r>
                      <a:endParaRPr lang="en-US" dirty="0"/>
                    </a:p>
                  </a:txBody>
                  <a:tcPr/>
                </a:tc>
              </a:tr>
              <a:tr h="370840">
                <a:tc>
                  <a:txBody>
                    <a:bodyPr/>
                    <a:lstStyle/>
                    <a:p>
                      <a:r>
                        <a:rPr lang="en-US" dirty="0" smtClean="0"/>
                        <a:t>Ptolemy2</a:t>
                      </a:r>
                      <a:endParaRPr lang="en-US" dirty="0"/>
                    </a:p>
                  </a:txBody>
                  <a:tcPr/>
                </a:tc>
                <a:tc>
                  <a:txBody>
                    <a:bodyPr/>
                    <a:lstStyle/>
                    <a:p>
                      <a:r>
                        <a:rPr lang="en-US" dirty="0" smtClean="0"/>
                        <a:t>362K</a:t>
                      </a:r>
                      <a:endParaRPr lang="en-US" dirty="0"/>
                    </a:p>
                  </a:txBody>
                  <a:tcPr/>
                </a:tc>
                <a:tc>
                  <a:txBody>
                    <a:bodyPr/>
                    <a:lstStyle/>
                    <a:p>
                      <a:pPr algn="ctr"/>
                      <a:r>
                        <a:rPr lang="en-US" dirty="0" smtClean="0"/>
                        <a:t>192</a:t>
                      </a:r>
                      <a:endParaRPr lang="en-US" dirty="0"/>
                    </a:p>
                  </a:txBody>
                  <a:tcPr/>
                </a:tc>
                <a:tc>
                  <a:txBody>
                    <a:bodyPr/>
                    <a:lstStyle/>
                    <a:p>
                      <a:pPr algn="ctr"/>
                      <a:r>
                        <a:rPr lang="en-US" dirty="0" smtClean="0"/>
                        <a:t>95%</a:t>
                      </a:r>
                      <a:endParaRPr lang="en-US" dirty="0"/>
                    </a:p>
                  </a:txBody>
                  <a:tcPr/>
                </a:tc>
              </a:tr>
            </a:tbl>
          </a:graphicData>
        </a:graphic>
      </p:graphicFrame>
      <p:sp>
        <p:nvSpPr>
          <p:cNvPr id="5" name="TextBox 4"/>
          <p:cNvSpPr txBox="1"/>
          <p:nvPr/>
        </p:nvSpPr>
        <p:spPr>
          <a:xfrm>
            <a:off x="8301335" y="1828800"/>
            <a:ext cx="430887" cy="4252126"/>
          </a:xfrm>
          <a:prstGeom prst="rect">
            <a:avLst/>
          </a:prstGeom>
          <a:noFill/>
        </p:spPr>
        <p:txBody>
          <a:bodyPr vert="vert270" wrap="none" rtlCol="0">
            <a:spAutoFit/>
          </a:bodyPr>
          <a:lstStyle/>
          <a:p>
            <a:r>
              <a:rPr lang="en-US" sz="1600" dirty="0" smtClean="0"/>
              <a:t>* Adapted from Weimer-</a:t>
            </a:r>
            <a:r>
              <a:rPr lang="en-US" sz="1600" dirty="0" err="1" smtClean="0"/>
              <a:t>Necula</a:t>
            </a:r>
            <a:r>
              <a:rPr lang="en-US" sz="1600" dirty="0" smtClean="0"/>
              <a:t>, TACAS 2005</a:t>
            </a:r>
            <a:endParaRPr lang="en-US" sz="16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Work</a:t>
            </a:r>
            <a:endParaRPr lang="en-US" dirty="0"/>
          </a:p>
        </p:txBody>
      </p:sp>
      <p:graphicFrame>
        <p:nvGraphicFramePr>
          <p:cNvPr id="4" name="Content Placeholder 3"/>
          <p:cNvGraphicFramePr>
            <a:graphicFrameLocks noGrp="1"/>
          </p:cNvGraphicFramePr>
          <p:nvPr>
            <p:ph idx="1"/>
          </p:nvPr>
        </p:nvGraphicFramePr>
        <p:xfrm>
          <a:off x="533400" y="2249488"/>
          <a:ext cx="7162800" cy="3708400"/>
        </p:xfrm>
        <a:graphic>
          <a:graphicData uri="http://schemas.openxmlformats.org/drawingml/2006/table">
            <a:tbl>
              <a:tblPr firstRow="1" bandRow="1">
                <a:tableStyleId>{5C22544A-7EE6-4342-B048-85BDC9FD1C3A}</a:tableStyleId>
              </a:tblPr>
              <a:tblGrid>
                <a:gridCol w="1709304"/>
                <a:gridCol w="813954"/>
                <a:gridCol w="2197678"/>
                <a:gridCol w="2441864"/>
              </a:tblGrid>
              <a:tr h="370840">
                <a:tc>
                  <a:txBody>
                    <a:bodyPr/>
                    <a:lstStyle/>
                    <a:p>
                      <a:r>
                        <a:rPr lang="en-US" dirty="0" smtClean="0"/>
                        <a:t>Benchmark</a:t>
                      </a:r>
                      <a:endParaRPr lang="en-US" dirty="0"/>
                    </a:p>
                  </a:txBody>
                  <a:tcPr/>
                </a:tc>
                <a:tc>
                  <a:txBody>
                    <a:bodyPr/>
                    <a:lstStyle/>
                    <a:p>
                      <a:r>
                        <a:rPr lang="en-US" dirty="0" smtClean="0"/>
                        <a:t>LOC</a:t>
                      </a:r>
                      <a:endParaRPr lang="en-US" dirty="0"/>
                    </a:p>
                  </a:txBody>
                  <a:tcPr/>
                </a:tc>
                <a:tc>
                  <a:txBody>
                    <a:bodyPr/>
                    <a:lstStyle/>
                    <a:p>
                      <a:pPr algn="ctr"/>
                      <a:r>
                        <a:rPr lang="en-US" dirty="0" smtClean="0"/>
                        <a:t>Candidate Specs</a:t>
                      </a:r>
                      <a:endParaRPr lang="en-US" dirty="0"/>
                    </a:p>
                  </a:txBody>
                  <a:tcPr/>
                </a:tc>
                <a:tc>
                  <a:txBody>
                    <a:bodyPr/>
                    <a:lstStyle/>
                    <a:p>
                      <a:pPr algn="ctr"/>
                      <a:r>
                        <a:rPr lang="en-US" b="1" dirty="0" smtClean="0"/>
                        <a:t>False Positive Rate</a:t>
                      </a:r>
                      <a:endParaRPr lang="en-US" b="1" dirty="0"/>
                    </a:p>
                  </a:txBody>
                  <a:tcPr/>
                </a:tc>
              </a:tr>
              <a:tr h="370840">
                <a:tc>
                  <a:txBody>
                    <a:bodyPr/>
                    <a:lstStyle/>
                    <a:p>
                      <a:r>
                        <a:rPr lang="en-US" dirty="0" smtClean="0"/>
                        <a:t>Infinity</a:t>
                      </a:r>
                      <a:endParaRPr lang="en-US" dirty="0"/>
                    </a:p>
                  </a:txBody>
                  <a:tcPr/>
                </a:tc>
                <a:tc>
                  <a:txBody>
                    <a:bodyPr/>
                    <a:lstStyle/>
                    <a:p>
                      <a:r>
                        <a:rPr lang="en-US" dirty="0" smtClean="0"/>
                        <a:t>28K</a:t>
                      </a:r>
                      <a:endParaRPr lang="en-US" dirty="0"/>
                    </a:p>
                  </a:txBody>
                  <a:tcPr/>
                </a:tc>
                <a:tc>
                  <a:txBody>
                    <a:bodyPr/>
                    <a:lstStyle/>
                    <a:p>
                      <a:pPr algn="ctr"/>
                      <a:r>
                        <a:rPr lang="en-US" dirty="0" smtClean="0"/>
                        <a:t>10</a:t>
                      </a:r>
                      <a:endParaRPr lang="en-US" dirty="0"/>
                    </a:p>
                  </a:txBody>
                  <a:tcPr/>
                </a:tc>
                <a:tc>
                  <a:txBody>
                    <a:bodyPr/>
                    <a:lstStyle/>
                    <a:p>
                      <a:pPr algn="ctr"/>
                      <a:r>
                        <a:rPr lang="en-US" b="1" dirty="0" smtClean="0">
                          <a:solidFill>
                            <a:srgbClr val="FF0000"/>
                          </a:solidFill>
                        </a:rPr>
                        <a:t>90%</a:t>
                      </a:r>
                      <a:endParaRPr lang="en-US" b="1" dirty="0">
                        <a:solidFill>
                          <a:srgbClr val="FF0000"/>
                        </a:solidFill>
                      </a:endParaRPr>
                    </a:p>
                  </a:txBody>
                  <a:tcPr/>
                </a:tc>
              </a:tr>
              <a:tr h="370840">
                <a:tc>
                  <a:txBody>
                    <a:bodyPr/>
                    <a:lstStyle/>
                    <a:p>
                      <a:r>
                        <a:rPr lang="en-US" dirty="0" smtClean="0"/>
                        <a:t>Hibernate</a:t>
                      </a:r>
                      <a:endParaRPr lang="en-US" dirty="0"/>
                    </a:p>
                  </a:txBody>
                  <a:tcPr/>
                </a:tc>
                <a:tc>
                  <a:txBody>
                    <a:bodyPr/>
                    <a:lstStyle/>
                    <a:p>
                      <a:r>
                        <a:rPr lang="en-US" dirty="0" smtClean="0"/>
                        <a:t>57K</a:t>
                      </a:r>
                      <a:endParaRPr lang="en-US" dirty="0"/>
                    </a:p>
                  </a:txBody>
                  <a:tcPr/>
                </a:tc>
                <a:tc>
                  <a:txBody>
                    <a:bodyPr/>
                    <a:lstStyle/>
                    <a:p>
                      <a:pPr algn="ctr"/>
                      <a:r>
                        <a:rPr lang="en-US" dirty="0" smtClean="0"/>
                        <a:t>51</a:t>
                      </a:r>
                      <a:endParaRPr lang="en-US" dirty="0"/>
                    </a:p>
                  </a:txBody>
                  <a:tcPr/>
                </a:tc>
                <a:tc>
                  <a:txBody>
                    <a:bodyPr/>
                    <a:lstStyle/>
                    <a:p>
                      <a:pPr algn="ctr"/>
                      <a:r>
                        <a:rPr lang="en-US" b="1" dirty="0" smtClean="0">
                          <a:solidFill>
                            <a:srgbClr val="FF0000"/>
                          </a:solidFill>
                        </a:rPr>
                        <a:t>82%</a:t>
                      </a:r>
                      <a:endParaRPr lang="en-US" b="1" dirty="0">
                        <a:solidFill>
                          <a:srgbClr val="FF0000"/>
                        </a:solidFill>
                      </a:endParaRPr>
                    </a:p>
                  </a:txBody>
                  <a:tcPr/>
                </a:tc>
              </a:tr>
              <a:tr h="370840">
                <a:tc>
                  <a:txBody>
                    <a:bodyPr/>
                    <a:lstStyle/>
                    <a:p>
                      <a:r>
                        <a:rPr lang="en-US" dirty="0" err="1" smtClean="0"/>
                        <a:t>Axion</a:t>
                      </a:r>
                      <a:endParaRPr lang="en-US" dirty="0"/>
                    </a:p>
                  </a:txBody>
                  <a:tcPr/>
                </a:tc>
                <a:tc>
                  <a:txBody>
                    <a:bodyPr/>
                    <a:lstStyle/>
                    <a:p>
                      <a:r>
                        <a:rPr lang="en-US" dirty="0" smtClean="0"/>
                        <a:t>65K</a:t>
                      </a:r>
                      <a:endParaRPr lang="en-US" dirty="0"/>
                    </a:p>
                  </a:txBody>
                  <a:tcPr/>
                </a:tc>
                <a:tc>
                  <a:txBody>
                    <a:bodyPr/>
                    <a:lstStyle/>
                    <a:p>
                      <a:pPr algn="ctr"/>
                      <a:r>
                        <a:rPr lang="en-US" dirty="0" smtClean="0"/>
                        <a:t>25</a:t>
                      </a:r>
                      <a:endParaRPr lang="en-US" dirty="0"/>
                    </a:p>
                  </a:txBody>
                  <a:tcPr/>
                </a:tc>
                <a:tc>
                  <a:txBody>
                    <a:bodyPr/>
                    <a:lstStyle/>
                    <a:p>
                      <a:pPr algn="ctr"/>
                      <a:r>
                        <a:rPr lang="en-US" b="1" dirty="0" smtClean="0">
                          <a:solidFill>
                            <a:srgbClr val="FF0000"/>
                          </a:solidFill>
                        </a:rPr>
                        <a:t>68%</a:t>
                      </a:r>
                      <a:endParaRPr lang="en-US" b="1" dirty="0">
                        <a:solidFill>
                          <a:srgbClr val="FF0000"/>
                        </a:solidFill>
                      </a:endParaRPr>
                    </a:p>
                  </a:txBody>
                  <a:tcPr/>
                </a:tc>
              </a:tr>
              <a:tr h="370840">
                <a:tc>
                  <a:txBody>
                    <a:bodyPr/>
                    <a:lstStyle/>
                    <a:p>
                      <a:r>
                        <a:rPr lang="en-US" dirty="0" err="1" smtClean="0"/>
                        <a:t>Hsqldb</a:t>
                      </a:r>
                      <a:endParaRPr lang="en-US" dirty="0"/>
                    </a:p>
                  </a:txBody>
                  <a:tcPr/>
                </a:tc>
                <a:tc>
                  <a:txBody>
                    <a:bodyPr/>
                    <a:lstStyle/>
                    <a:p>
                      <a:r>
                        <a:rPr lang="en-US" dirty="0" smtClean="0"/>
                        <a:t>71K</a:t>
                      </a:r>
                      <a:endParaRPr lang="en-US" dirty="0"/>
                    </a:p>
                  </a:txBody>
                  <a:tcPr/>
                </a:tc>
                <a:tc>
                  <a:txBody>
                    <a:bodyPr/>
                    <a:lstStyle/>
                    <a:p>
                      <a:pPr algn="ctr"/>
                      <a:r>
                        <a:rPr lang="en-US" dirty="0" smtClean="0"/>
                        <a:t>62</a:t>
                      </a:r>
                      <a:endParaRPr lang="en-US" dirty="0"/>
                    </a:p>
                  </a:txBody>
                  <a:tcPr/>
                </a:tc>
                <a:tc>
                  <a:txBody>
                    <a:bodyPr/>
                    <a:lstStyle/>
                    <a:p>
                      <a:pPr algn="ctr"/>
                      <a:r>
                        <a:rPr lang="en-US" b="1" dirty="0" smtClean="0">
                          <a:solidFill>
                            <a:srgbClr val="FF0000"/>
                          </a:solidFill>
                        </a:rPr>
                        <a:t>89%</a:t>
                      </a:r>
                      <a:endParaRPr lang="en-US" b="1" dirty="0">
                        <a:solidFill>
                          <a:srgbClr val="FF0000"/>
                        </a:solidFill>
                      </a:endParaRPr>
                    </a:p>
                  </a:txBody>
                  <a:tcPr/>
                </a:tc>
              </a:tr>
              <a:tr h="370840">
                <a:tc>
                  <a:txBody>
                    <a:bodyPr/>
                    <a:lstStyle/>
                    <a:p>
                      <a:r>
                        <a:rPr lang="en-US" dirty="0" smtClean="0"/>
                        <a:t>Cayenne</a:t>
                      </a:r>
                      <a:endParaRPr lang="en-US" dirty="0"/>
                    </a:p>
                  </a:txBody>
                  <a:tcPr/>
                </a:tc>
                <a:tc>
                  <a:txBody>
                    <a:bodyPr/>
                    <a:lstStyle/>
                    <a:p>
                      <a:r>
                        <a:rPr lang="en-US" dirty="0" smtClean="0"/>
                        <a:t>86K</a:t>
                      </a:r>
                      <a:endParaRPr lang="en-US" dirty="0"/>
                    </a:p>
                  </a:txBody>
                  <a:tcPr/>
                </a:tc>
                <a:tc>
                  <a:txBody>
                    <a:bodyPr/>
                    <a:lstStyle/>
                    <a:p>
                      <a:pPr algn="ctr"/>
                      <a:r>
                        <a:rPr lang="en-US" dirty="0" smtClean="0"/>
                        <a:t>35</a:t>
                      </a:r>
                      <a:endParaRPr lang="en-US" dirty="0"/>
                    </a:p>
                  </a:txBody>
                  <a:tcPr/>
                </a:tc>
                <a:tc>
                  <a:txBody>
                    <a:bodyPr/>
                    <a:lstStyle/>
                    <a:p>
                      <a:pPr algn="ctr"/>
                      <a:r>
                        <a:rPr lang="en-US" b="1" dirty="0" smtClean="0">
                          <a:solidFill>
                            <a:srgbClr val="FF0000"/>
                          </a:solidFill>
                        </a:rPr>
                        <a:t>86%</a:t>
                      </a:r>
                      <a:endParaRPr lang="en-US" b="1" dirty="0">
                        <a:solidFill>
                          <a:srgbClr val="FF0000"/>
                        </a:solidFill>
                      </a:endParaRPr>
                    </a:p>
                  </a:txBody>
                  <a:tcPr/>
                </a:tc>
              </a:tr>
              <a:tr h="370840">
                <a:tc>
                  <a:txBody>
                    <a:bodyPr/>
                    <a:lstStyle/>
                    <a:p>
                      <a:r>
                        <a:rPr lang="en-US" dirty="0" err="1" smtClean="0"/>
                        <a:t>Sablecc</a:t>
                      </a:r>
                      <a:endParaRPr lang="en-US" dirty="0"/>
                    </a:p>
                  </a:txBody>
                  <a:tcPr/>
                </a:tc>
                <a:tc>
                  <a:txBody>
                    <a:bodyPr/>
                    <a:lstStyle/>
                    <a:p>
                      <a:r>
                        <a:rPr lang="en-US" dirty="0" smtClean="0"/>
                        <a:t>99K</a:t>
                      </a:r>
                      <a:endParaRPr lang="en-US" dirty="0"/>
                    </a:p>
                  </a:txBody>
                  <a:tcPr/>
                </a:tc>
                <a:tc>
                  <a:txBody>
                    <a:bodyPr/>
                    <a:lstStyle/>
                    <a:p>
                      <a:pPr algn="ctr"/>
                      <a:r>
                        <a:rPr lang="en-US" dirty="0" smtClean="0"/>
                        <a:t>4</a:t>
                      </a:r>
                      <a:endParaRPr lang="en-US" dirty="0"/>
                    </a:p>
                  </a:txBody>
                  <a:tcPr/>
                </a:tc>
                <a:tc>
                  <a:txBody>
                    <a:bodyPr/>
                    <a:lstStyle/>
                    <a:p>
                      <a:pPr algn="ctr"/>
                      <a:r>
                        <a:rPr lang="en-US" b="1" dirty="0" smtClean="0">
                          <a:solidFill>
                            <a:srgbClr val="FF0000"/>
                          </a:solidFill>
                        </a:rPr>
                        <a:t>100%</a:t>
                      </a:r>
                      <a:endParaRPr lang="en-US" b="1" dirty="0">
                        <a:solidFill>
                          <a:srgbClr val="FF0000"/>
                        </a:solidFill>
                      </a:endParaRPr>
                    </a:p>
                  </a:txBody>
                  <a:tcPr/>
                </a:tc>
              </a:tr>
              <a:tr h="370840">
                <a:tc>
                  <a:txBody>
                    <a:bodyPr/>
                    <a:lstStyle/>
                    <a:p>
                      <a:r>
                        <a:rPr lang="en-US" dirty="0" err="1" smtClean="0"/>
                        <a:t>Jboss</a:t>
                      </a:r>
                      <a:endParaRPr lang="en-US" dirty="0"/>
                    </a:p>
                  </a:txBody>
                  <a:tcPr/>
                </a:tc>
                <a:tc>
                  <a:txBody>
                    <a:bodyPr/>
                    <a:lstStyle/>
                    <a:p>
                      <a:r>
                        <a:rPr lang="en-US" dirty="0" smtClean="0"/>
                        <a:t>107K</a:t>
                      </a:r>
                      <a:endParaRPr lang="en-US" dirty="0"/>
                    </a:p>
                  </a:txBody>
                  <a:tcPr/>
                </a:tc>
                <a:tc>
                  <a:txBody>
                    <a:bodyPr/>
                    <a:lstStyle/>
                    <a:p>
                      <a:pPr algn="ctr"/>
                      <a:r>
                        <a:rPr lang="en-US" dirty="0" smtClean="0"/>
                        <a:t>114</a:t>
                      </a:r>
                      <a:endParaRPr lang="en-US" dirty="0"/>
                    </a:p>
                  </a:txBody>
                  <a:tcPr/>
                </a:tc>
                <a:tc>
                  <a:txBody>
                    <a:bodyPr/>
                    <a:lstStyle/>
                    <a:p>
                      <a:pPr algn="ctr"/>
                      <a:r>
                        <a:rPr lang="en-US" b="1" dirty="0" smtClean="0">
                          <a:solidFill>
                            <a:srgbClr val="FF0000"/>
                          </a:solidFill>
                        </a:rPr>
                        <a:t>90%</a:t>
                      </a:r>
                      <a:endParaRPr lang="en-US" b="1" dirty="0">
                        <a:solidFill>
                          <a:srgbClr val="FF0000"/>
                        </a:solidFill>
                      </a:endParaRPr>
                    </a:p>
                  </a:txBody>
                  <a:tcPr/>
                </a:tc>
              </a:tr>
              <a:tr h="370840">
                <a:tc>
                  <a:txBody>
                    <a:bodyPr/>
                    <a:lstStyle/>
                    <a:p>
                      <a:r>
                        <a:rPr lang="en-US" dirty="0" err="1" smtClean="0"/>
                        <a:t>Mckoi-sql</a:t>
                      </a:r>
                      <a:endParaRPr lang="en-US" dirty="0"/>
                    </a:p>
                  </a:txBody>
                  <a:tcPr/>
                </a:tc>
                <a:tc>
                  <a:txBody>
                    <a:bodyPr/>
                    <a:lstStyle/>
                    <a:p>
                      <a:r>
                        <a:rPr lang="en-US" dirty="0" smtClean="0"/>
                        <a:t>118K</a:t>
                      </a:r>
                      <a:endParaRPr lang="en-US" dirty="0"/>
                    </a:p>
                  </a:txBody>
                  <a:tcPr/>
                </a:tc>
                <a:tc>
                  <a:txBody>
                    <a:bodyPr/>
                    <a:lstStyle/>
                    <a:p>
                      <a:pPr algn="ctr"/>
                      <a:r>
                        <a:rPr lang="en-US" dirty="0" smtClean="0"/>
                        <a:t>156</a:t>
                      </a:r>
                      <a:endParaRPr lang="en-US" dirty="0"/>
                    </a:p>
                  </a:txBody>
                  <a:tcPr/>
                </a:tc>
                <a:tc>
                  <a:txBody>
                    <a:bodyPr/>
                    <a:lstStyle/>
                    <a:p>
                      <a:pPr algn="ctr"/>
                      <a:r>
                        <a:rPr lang="en-US" b="1" dirty="0" smtClean="0">
                          <a:solidFill>
                            <a:srgbClr val="FF0000"/>
                          </a:solidFill>
                        </a:rPr>
                        <a:t>88%</a:t>
                      </a:r>
                      <a:endParaRPr lang="en-US" b="1" dirty="0">
                        <a:solidFill>
                          <a:srgbClr val="FF0000"/>
                        </a:solidFill>
                      </a:endParaRPr>
                    </a:p>
                  </a:txBody>
                  <a:tcPr/>
                </a:tc>
              </a:tr>
              <a:tr h="370840">
                <a:tc>
                  <a:txBody>
                    <a:bodyPr/>
                    <a:lstStyle/>
                    <a:p>
                      <a:r>
                        <a:rPr lang="en-US" dirty="0" smtClean="0"/>
                        <a:t>Ptolemy2</a:t>
                      </a:r>
                      <a:endParaRPr lang="en-US" dirty="0"/>
                    </a:p>
                  </a:txBody>
                  <a:tcPr/>
                </a:tc>
                <a:tc>
                  <a:txBody>
                    <a:bodyPr/>
                    <a:lstStyle/>
                    <a:p>
                      <a:r>
                        <a:rPr lang="en-US" dirty="0" smtClean="0"/>
                        <a:t>362K</a:t>
                      </a:r>
                      <a:endParaRPr lang="en-US" dirty="0"/>
                    </a:p>
                  </a:txBody>
                  <a:tcPr/>
                </a:tc>
                <a:tc>
                  <a:txBody>
                    <a:bodyPr/>
                    <a:lstStyle/>
                    <a:p>
                      <a:pPr algn="ctr"/>
                      <a:r>
                        <a:rPr lang="en-US" dirty="0" smtClean="0"/>
                        <a:t>192</a:t>
                      </a:r>
                      <a:endParaRPr lang="en-US" dirty="0"/>
                    </a:p>
                  </a:txBody>
                  <a:tcPr/>
                </a:tc>
                <a:tc>
                  <a:txBody>
                    <a:bodyPr/>
                    <a:lstStyle/>
                    <a:p>
                      <a:pPr algn="ctr"/>
                      <a:r>
                        <a:rPr lang="en-US" b="1" dirty="0" smtClean="0">
                          <a:solidFill>
                            <a:srgbClr val="FF0000"/>
                          </a:solidFill>
                        </a:rPr>
                        <a:t>95%</a:t>
                      </a:r>
                      <a:endParaRPr lang="en-US" b="1" dirty="0">
                        <a:solidFill>
                          <a:srgbClr val="FF0000"/>
                        </a:solidFill>
                      </a:endParaRPr>
                    </a:p>
                  </a:txBody>
                  <a:tcPr/>
                </a:tc>
              </a:tr>
            </a:tbl>
          </a:graphicData>
        </a:graphic>
      </p:graphicFrame>
      <p:sp>
        <p:nvSpPr>
          <p:cNvPr id="5" name="TextBox 4"/>
          <p:cNvSpPr txBox="1"/>
          <p:nvPr/>
        </p:nvSpPr>
        <p:spPr>
          <a:xfrm>
            <a:off x="8301335" y="1828800"/>
            <a:ext cx="430887" cy="4252126"/>
          </a:xfrm>
          <a:prstGeom prst="rect">
            <a:avLst/>
          </a:prstGeom>
          <a:noFill/>
        </p:spPr>
        <p:txBody>
          <a:bodyPr vert="vert270" wrap="none" rtlCol="0">
            <a:spAutoFit/>
          </a:bodyPr>
          <a:lstStyle/>
          <a:p>
            <a:r>
              <a:rPr lang="en-US" sz="1600" dirty="0" smtClean="0"/>
              <a:t>* Adapted from Weimer-</a:t>
            </a:r>
            <a:r>
              <a:rPr lang="en-US" sz="1600" dirty="0" err="1" smtClean="0"/>
              <a:t>Necula</a:t>
            </a:r>
            <a:r>
              <a:rPr lang="en-US" sz="1600" dirty="0" smtClean="0"/>
              <a:t>, TACAS 2005</a:t>
            </a:r>
            <a:endParaRPr lang="en-US" sz="16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0.5: Hypothesis</a:t>
            </a:r>
            <a:endParaRPr lang="en-US" dirty="0"/>
          </a:p>
        </p:txBody>
      </p:sp>
      <p:sp>
        <p:nvSpPr>
          <p:cNvPr id="3" name="Content Placeholder 2"/>
          <p:cNvSpPr>
            <a:spLocks noGrp="1"/>
          </p:cNvSpPr>
          <p:nvPr>
            <p:ph idx="1"/>
          </p:nvPr>
        </p:nvSpPr>
        <p:spPr>
          <a:xfrm>
            <a:off x="457200" y="1752600"/>
            <a:ext cx="8229600" cy="4325112"/>
          </a:xfrm>
        </p:spPr>
        <p:txBody>
          <a:bodyPr>
            <a:normAutofit/>
          </a:bodyPr>
          <a:lstStyle/>
          <a:p>
            <a:pPr algn="ctr">
              <a:buNone/>
            </a:pPr>
            <a:endParaRPr lang="en-US" sz="4000" dirty="0" smtClean="0"/>
          </a:p>
          <a:p>
            <a:pPr algn="ctr">
              <a:buNone/>
            </a:pPr>
            <a:r>
              <a:rPr lang="en-US" sz="4000" dirty="0" smtClean="0"/>
              <a:t>We can use measurements of the “trustworthiness” of source code to mine specifications with few false positives. </a:t>
            </a:r>
            <a:endParaRPr lang="en-US" sz="40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2</a:t>
            </a:fld>
            <a:endParaRPr lang="en-US"/>
          </a:p>
        </p:txBody>
      </p:sp>
    </p:spTree>
  </p:cSld>
  <p:clrMapOvr>
    <a:masterClrMapping/>
  </p:clrMapOvr>
  <p:transition advTm="22097"/>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4200" dirty="0" smtClean="0"/>
              <a:t>Our Solution: Trustworthiness</a:t>
            </a:r>
            <a:endParaRPr lang="en-US" sz="4200" dirty="0"/>
          </a:p>
        </p:txBody>
      </p:sp>
      <p:sp>
        <p:nvSpPr>
          <p:cNvPr id="5" name="Text Placeholder 4"/>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20</a:t>
            </a:fld>
            <a:endParaRPr kumimoji="0" lang="en-US" sz="1200">
              <a:solidFill>
                <a:schemeClr val="tx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Problem (as we see it)</a:t>
            </a:r>
            <a:endParaRPr lang="en-US" dirty="0"/>
          </a:p>
        </p:txBody>
      </p:sp>
      <p:sp>
        <p:nvSpPr>
          <p:cNvPr id="5" name="Content Placeholder 4"/>
          <p:cNvSpPr>
            <a:spLocks noGrp="1"/>
          </p:cNvSpPr>
          <p:nvPr>
            <p:ph idx="1"/>
          </p:nvPr>
        </p:nvSpPr>
        <p:spPr/>
        <p:txBody>
          <a:bodyPr/>
          <a:lstStyle/>
          <a:p>
            <a:r>
              <a:rPr lang="en-US" dirty="0" smtClean="0"/>
              <a:t>Let’s pretend we’d like to learn the rules of English grammar.</a:t>
            </a:r>
          </a:p>
          <a:p>
            <a:r>
              <a:rPr lang="en-US" dirty="0" smtClean="0"/>
              <a:t>…but all we have is a stack of high school English papers.</a:t>
            </a:r>
          </a:p>
          <a:p>
            <a:r>
              <a:rPr lang="en-US" dirty="0" smtClean="0"/>
              <a:t>Previous miners ignore the differences between A papers and F papers.</a:t>
            </a:r>
          </a:p>
          <a:p>
            <a:r>
              <a:rPr lang="en-US" dirty="0" smtClean="0"/>
              <a:t>Previous miners treat all traces as though they were all equally indicative of correct program behavior.</a:t>
            </a:r>
          </a:p>
          <a:p>
            <a:endParaRPr lang="en-US" dirty="0" smtClean="0"/>
          </a:p>
        </p:txBody>
      </p:sp>
      <p:sp>
        <p:nvSpPr>
          <p:cNvPr id="6" name="Slide Number Placeholder 5"/>
          <p:cNvSpPr>
            <a:spLocks noGrp="1"/>
          </p:cNvSpPr>
          <p:nvPr>
            <p:ph type="sldNum" sz="quarter" idx="12"/>
          </p:nvPr>
        </p:nvSpPr>
        <p:spPr/>
        <p:txBody>
          <a:bodyPr/>
          <a:lstStyle/>
          <a:p>
            <a:fld id="{8B088E1C-DA6F-C647-A948-974FA6CBA5D5}"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slide(fromTo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slide(fromTo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slide(fromTo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slide(fromTop)">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Code Trustworthiness</a:t>
            </a:r>
            <a:endParaRPr lang="en-US" dirty="0"/>
          </a:p>
        </p:txBody>
      </p:sp>
      <p:sp>
        <p:nvSpPr>
          <p:cNvPr id="3" name="Content Placeholder 2"/>
          <p:cNvSpPr>
            <a:spLocks noGrp="1"/>
          </p:cNvSpPr>
          <p:nvPr>
            <p:ph idx="1"/>
          </p:nvPr>
        </p:nvSpPr>
        <p:spPr/>
        <p:txBody>
          <a:bodyPr>
            <a:normAutofit/>
          </a:bodyPr>
          <a:lstStyle/>
          <a:p>
            <a:r>
              <a:rPr lang="en-US" sz="3200" dirty="0" smtClean="0">
                <a:solidFill>
                  <a:srgbClr val="A04DA3"/>
                </a:solidFill>
              </a:rPr>
              <a:t>Trustworthy </a:t>
            </a:r>
            <a:r>
              <a:rPr lang="en-US" sz="3200" dirty="0" smtClean="0"/>
              <a:t>code is unlikely to exhibit API policy violations.</a:t>
            </a:r>
          </a:p>
          <a:p>
            <a:r>
              <a:rPr lang="en-US" sz="3200" dirty="0" smtClean="0"/>
              <a:t>Candidate specifications derived from </a:t>
            </a:r>
            <a:r>
              <a:rPr lang="en-US" sz="3200" dirty="0" smtClean="0">
                <a:solidFill>
                  <a:srgbClr val="A04DA3"/>
                </a:solidFill>
              </a:rPr>
              <a:t>trustworthy </a:t>
            </a:r>
            <a:r>
              <a:rPr lang="en-US" sz="3200" dirty="0" smtClean="0"/>
              <a:t>code are more likely to be true specifications.</a:t>
            </a:r>
            <a:endParaRPr lang="en-US" sz="32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trustworthy code?</a:t>
            </a:r>
            <a:endParaRPr lang="en-US" dirty="0"/>
          </a:p>
        </p:txBody>
      </p:sp>
      <p:sp>
        <p:nvSpPr>
          <p:cNvPr id="3" name="Content Placeholder 2"/>
          <p:cNvSpPr>
            <a:spLocks noGrp="1"/>
          </p:cNvSpPr>
          <p:nvPr>
            <p:ph idx="1"/>
          </p:nvPr>
        </p:nvSpPr>
        <p:spPr/>
        <p:txBody>
          <a:bodyPr/>
          <a:lstStyle/>
          <a:p>
            <a:pPr>
              <a:buNone/>
            </a:pPr>
            <a:r>
              <a:rPr lang="en-US" dirty="0" smtClean="0"/>
              <a:t>Informally…</a:t>
            </a:r>
          </a:p>
          <a:p>
            <a:r>
              <a:rPr lang="en-US" dirty="0" smtClean="0"/>
              <a:t>Code that hasn’t been changed recently</a:t>
            </a:r>
          </a:p>
          <a:p>
            <a:r>
              <a:rPr lang="en-US" dirty="0" smtClean="0"/>
              <a:t>Code that was written by trustworthy developers</a:t>
            </a:r>
          </a:p>
          <a:p>
            <a:r>
              <a:rPr lang="en-US" dirty="0" smtClean="0"/>
              <a:t>Code that hasn’t been cut and pasted all over the place</a:t>
            </a:r>
          </a:p>
          <a:p>
            <a:r>
              <a:rPr lang="en-US" dirty="0" smtClean="0"/>
              <a:t>Code that is readable</a:t>
            </a:r>
          </a:p>
          <a:p>
            <a:r>
              <a:rPr lang="en-US" dirty="0" smtClean="0"/>
              <a:t>Code that is well-tested</a:t>
            </a:r>
          </a:p>
          <a:p>
            <a:r>
              <a:rPr lang="en-US" dirty="0" smtClean="0"/>
              <a:t>And so on.</a:t>
            </a:r>
          </a:p>
        </p:txBody>
      </p:sp>
      <p:sp>
        <p:nvSpPr>
          <p:cNvPr id="4" name="Slide Number Placeholder 3"/>
          <p:cNvSpPr>
            <a:spLocks noGrp="1"/>
          </p:cNvSpPr>
          <p:nvPr>
            <p:ph type="sldNum" sz="quarter" idx="12"/>
          </p:nvPr>
        </p:nvSpPr>
        <p:spPr/>
        <p:txBody>
          <a:bodyPr/>
          <a:lstStyle/>
          <a:p>
            <a:fld id="{8B088E1C-DA6F-C647-A948-974FA6CBA5D5}"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you firm that up a bit?</a:t>
            </a:r>
            <a:endParaRPr lang="en-US" dirty="0"/>
          </a:p>
        </p:txBody>
      </p:sp>
      <p:sp>
        <p:nvSpPr>
          <p:cNvPr id="3" name="Content Placeholder 2"/>
          <p:cNvSpPr>
            <a:spLocks noGrp="1"/>
          </p:cNvSpPr>
          <p:nvPr>
            <p:ph idx="1"/>
          </p:nvPr>
        </p:nvSpPr>
        <p:spPr/>
        <p:txBody>
          <a:bodyPr/>
          <a:lstStyle/>
          <a:p>
            <a:r>
              <a:rPr lang="en-US" dirty="0" smtClean="0"/>
              <a:t>Multiple surface-level, textual, and semantic features can reveal the trustworthiness of code</a:t>
            </a:r>
          </a:p>
          <a:p>
            <a:pPr lvl="1"/>
            <a:r>
              <a:rPr lang="en-US" dirty="0" smtClean="0"/>
              <a:t>Churn, author rank, copy-paste development, readability, frequency, feasibility, density, and others.</a:t>
            </a:r>
          </a:p>
          <a:p>
            <a:r>
              <a:rPr lang="en-US" dirty="0" smtClean="0"/>
              <a:t>Our miner should believe that lock() – unlock() is a specification if it is often followed on trustworthy traces and often violated on untrustworthy ones.</a:t>
            </a:r>
          </a:p>
        </p:txBody>
      </p:sp>
      <p:sp>
        <p:nvSpPr>
          <p:cNvPr id="4" name="Slide Number Placeholder 3"/>
          <p:cNvSpPr>
            <a:spLocks noGrp="1"/>
          </p:cNvSpPr>
          <p:nvPr>
            <p:ph type="sldNum" sz="quarter" idx="12"/>
          </p:nvPr>
        </p:nvSpPr>
        <p:spPr/>
        <p:txBody>
          <a:bodyPr/>
          <a:lstStyle/>
          <a:p>
            <a:fld id="{8B088E1C-DA6F-C647-A948-974FA6CBA5D5}"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Miner</a:t>
            </a:r>
            <a:endParaRPr lang="en-US" dirty="0"/>
          </a:p>
        </p:txBody>
      </p:sp>
      <p:sp>
        <p:nvSpPr>
          <p:cNvPr id="3" name="Content Placeholder 2"/>
          <p:cNvSpPr>
            <a:spLocks noGrp="1"/>
          </p:cNvSpPr>
          <p:nvPr>
            <p:ph idx="1"/>
          </p:nvPr>
        </p:nvSpPr>
        <p:spPr/>
        <p:txBody>
          <a:bodyPr/>
          <a:lstStyle/>
          <a:p>
            <a:r>
              <a:rPr lang="en-US" dirty="0" smtClean="0"/>
              <a:t>Statically estimate the trustworthiness of each code fragment.</a:t>
            </a:r>
          </a:p>
          <a:p>
            <a:r>
              <a:rPr lang="en-US" dirty="0" smtClean="0"/>
              <a:t>Lift that judgment to program traces by considering the code visited along the trace.</a:t>
            </a:r>
          </a:p>
          <a:p>
            <a:r>
              <a:rPr lang="en-US" dirty="0" smtClean="0"/>
              <a:t>Weight the contribution of each trace by its trustworthiness when counting event frequencies while mining. </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Incorporating Trustworthiness</a:t>
            </a:r>
            <a:endParaRPr lang="en-US" dirty="0"/>
          </a:p>
        </p:txBody>
      </p:sp>
      <p:sp>
        <p:nvSpPr>
          <p:cNvPr id="3" name="Content Placeholder 2"/>
          <p:cNvSpPr>
            <a:spLocks noGrp="1"/>
          </p:cNvSpPr>
          <p:nvPr>
            <p:ph idx="1"/>
          </p:nvPr>
        </p:nvSpPr>
        <p:spPr/>
        <p:txBody>
          <a:bodyPr/>
          <a:lstStyle/>
          <a:p>
            <a:r>
              <a:rPr lang="en-US" dirty="0" smtClean="0"/>
              <a:t>We use linear regression on a set of previously published specifications to learn good weights for the different trustworthiness factors.</a:t>
            </a:r>
          </a:p>
          <a:p>
            <a:r>
              <a:rPr lang="en-US" dirty="0" smtClean="0"/>
              <a:t>Different weights yield different miners.  </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Evaluation</a:t>
            </a:r>
            <a:endParaRPr lang="en-US" dirty="0"/>
          </a:p>
        </p:txBody>
      </p:sp>
      <p:sp>
        <p:nvSpPr>
          <p:cNvPr id="5" name="Text Placeholder 4"/>
          <p:cNvSpPr>
            <a:spLocks noGrp="1"/>
          </p:cNvSpPr>
          <p:nvPr>
            <p:ph type="body" idx="1"/>
          </p:nvPr>
        </p:nvSpPr>
        <p:spPr/>
        <p:txBody>
          <a:bodyPr/>
          <a:lstStyle/>
          <a:p>
            <a:endParaRPr lang="en-US"/>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27</a:t>
            </a:fld>
            <a:endParaRPr kumimoji="0" lang="en-US" sz="120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Experimental Questions</a:t>
            </a:r>
            <a:endParaRPr lang="en-US" dirty="0"/>
          </a:p>
        </p:txBody>
      </p:sp>
      <p:sp>
        <p:nvSpPr>
          <p:cNvPr id="5" name="Content Placeholder 4"/>
          <p:cNvSpPr>
            <a:spLocks noGrp="1"/>
          </p:cNvSpPr>
          <p:nvPr>
            <p:ph idx="1"/>
          </p:nvPr>
        </p:nvSpPr>
        <p:spPr/>
        <p:txBody>
          <a:bodyPr>
            <a:normAutofit/>
          </a:bodyPr>
          <a:lstStyle/>
          <a:p>
            <a:r>
              <a:rPr lang="en-US" sz="3000" dirty="0" smtClean="0"/>
              <a:t>Can we use trustworthiness metrics to  build a miner that finds useful specifications with few false positives?</a:t>
            </a:r>
          </a:p>
          <a:p>
            <a:r>
              <a:rPr lang="en-US" sz="3000" dirty="0" smtClean="0"/>
              <a:t>Which trustworthiness metrics are the most useful in finding specifications?</a:t>
            </a:r>
          </a:p>
          <a:p>
            <a:r>
              <a:rPr lang="en-US" sz="3000" dirty="0" smtClean="0"/>
              <a:t>Do our ideas about trustworthiness generalize?</a:t>
            </a:r>
            <a:endParaRPr lang="en-US" sz="30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Experimental Questions</a:t>
            </a:r>
            <a:endParaRPr lang="en-US" dirty="0"/>
          </a:p>
        </p:txBody>
      </p:sp>
      <p:sp>
        <p:nvSpPr>
          <p:cNvPr id="5" name="Content Placeholder 4"/>
          <p:cNvSpPr>
            <a:spLocks noGrp="1"/>
          </p:cNvSpPr>
          <p:nvPr>
            <p:ph idx="1"/>
          </p:nvPr>
        </p:nvSpPr>
        <p:spPr/>
        <p:txBody>
          <a:bodyPr>
            <a:normAutofit/>
          </a:bodyPr>
          <a:lstStyle/>
          <a:p>
            <a:r>
              <a:rPr lang="en-US" sz="3000" b="1" dirty="0" smtClean="0"/>
              <a:t>Can we use trustworthiness metrics to  build a miner that finds useful specifications with few false positives?</a:t>
            </a:r>
          </a:p>
          <a:p>
            <a:r>
              <a:rPr lang="en-US" sz="3000" dirty="0" smtClean="0"/>
              <a:t>Which trustworthiness metrics are the most useful in finding specifications?</a:t>
            </a:r>
          </a:p>
          <a:p>
            <a:r>
              <a:rPr lang="en-US" sz="3000" dirty="0" smtClean="0"/>
              <a:t>Do our ideas about trustworthiness generalize?</a:t>
            </a:r>
            <a:endParaRPr lang="en-US" sz="30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0.5: Hypothesis</a:t>
            </a:r>
            <a:endParaRPr lang="en-US" dirty="0"/>
          </a:p>
        </p:txBody>
      </p:sp>
      <p:sp>
        <p:nvSpPr>
          <p:cNvPr id="3" name="Content Placeholder 2"/>
          <p:cNvSpPr>
            <a:spLocks noGrp="1"/>
          </p:cNvSpPr>
          <p:nvPr>
            <p:ph idx="1"/>
          </p:nvPr>
        </p:nvSpPr>
        <p:spPr>
          <a:xfrm>
            <a:off x="457200" y="1752600"/>
            <a:ext cx="8229600" cy="4325112"/>
          </a:xfrm>
        </p:spPr>
        <p:txBody>
          <a:bodyPr>
            <a:normAutofit/>
          </a:bodyPr>
          <a:lstStyle/>
          <a:p>
            <a:pPr algn="ctr">
              <a:buNone/>
            </a:pPr>
            <a:endParaRPr lang="en-US" sz="4000" dirty="0" smtClean="0"/>
          </a:p>
          <a:p>
            <a:pPr algn="ctr">
              <a:buNone/>
            </a:pPr>
            <a:r>
              <a:rPr lang="en-US" sz="4000" dirty="0" smtClean="0"/>
              <a:t>We can use measurements of the “trustworthiness” of source code to mine </a:t>
            </a:r>
            <a:r>
              <a:rPr lang="en-US" sz="4000" dirty="0" smtClean="0">
                <a:solidFill>
                  <a:schemeClr val="accent3"/>
                </a:solidFill>
              </a:rPr>
              <a:t>specifications </a:t>
            </a:r>
            <a:r>
              <a:rPr lang="en-US" sz="4000" dirty="0" smtClean="0"/>
              <a:t>with few false positives. </a:t>
            </a:r>
            <a:endParaRPr lang="en-US" sz="40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3</a:t>
            </a:fld>
            <a:endParaRPr lang="en-US"/>
          </a:p>
        </p:txBody>
      </p:sp>
    </p:spTree>
  </p:cSld>
  <p:clrMapOvr>
    <a:masterClrMapping/>
  </p:clrMapOvr>
  <p:transition advTm="22097"/>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Setup: Some Definitions</a:t>
            </a:r>
            <a:endParaRPr lang="en-US" dirty="0"/>
          </a:p>
        </p:txBody>
      </p:sp>
      <p:sp>
        <p:nvSpPr>
          <p:cNvPr id="3" name="Content Placeholder 2"/>
          <p:cNvSpPr>
            <a:spLocks noGrp="1"/>
          </p:cNvSpPr>
          <p:nvPr>
            <p:ph idx="1"/>
          </p:nvPr>
        </p:nvSpPr>
        <p:spPr/>
        <p:txBody>
          <a:bodyPr/>
          <a:lstStyle/>
          <a:p>
            <a:r>
              <a:rPr lang="en-US" b="1" dirty="0" smtClean="0"/>
              <a:t>False positive</a:t>
            </a:r>
            <a:r>
              <a:rPr lang="en-US" dirty="0" smtClean="0"/>
              <a:t>: an event pair that appears in the candidate list, but a program trace may contain only event A and still be correct.</a:t>
            </a:r>
          </a:p>
          <a:p>
            <a:r>
              <a:rPr lang="en-US" dirty="0" smtClean="0"/>
              <a:t>Our </a:t>
            </a:r>
            <a:r>
              <a:rPr lang="en-US" b="1" dirty="0" smtClean="0"/>
              <a:t>normal </a:t>
            </a:r>
            <a:r>
              <a:rPr lang="en-US" dirty="0" smtClean="0"/>
              <a:t>miner balances </a:t>
            </a:r>
            <a:r>
              <a:rPr lang="en-US" dirty="0" smtClean="0">
                <a:solidFill>
                  <a:srgbClr val="A04DA3"/>
                </a:solidFill>
              </a:rPr>
              <a:t>true positives </a:t>
            </a:r>
            <a:r>
              <a:rPr lang="en-US" dirty="0" smtClean="0"/>
              <a:t>and </a:t>
            </a:r>
            <a:r>
              <a:rPr lang="en-US" dirty="0" smtClean="0">
                <a:solidFill>
                  <a:srgbClr val="A04DA3"/>
                </a:solidFill>
              </a:rPr>
              <a:t>false positives </a:t>
            </a:r>
            <a:r>
              <a:rPr lang="en-US" dirty="0" smtClean="0"/>
              <a:t>(maximizes F-measure)</a:t>
            </a:r>
          </a:p>
          <a:p>
            <a:r>
              <a:rPr lang="en-US" dirty="0" smtClean="0"/>
              <a:t>Our </a:t>
            </a:r>
            <a:r>
              <a:rPr lang="en-US" b="1" dirty="0" smtClean="0"/>
              <a:t>precise </a:t>
            </a:r>
            <a:r>
              <a:rPr lang="en-US" dirty="0" smtClean="0"/>
              <a:t>miner avoids </a:t>
            </a:r>
            <a:r>
              <a:rPr lang="en-US" dirty="0" smtClean="0">
                <a:solidFill>
                  <a:srgbClr val="A04DA3"/>
                </a:solidFill>
              </a:rPr>
              <a:t>false positives </a:t>
            </a:r>
            <a:r>
              <a:rPr lang="en-US" dirty="0" smtClean="0"/>
              <a:t>(maximizes precision)</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1: A New Miner</a:t>
            </a:r>
            <a:endParaRPr lang="en-US" dirty="0"/>
          </a:p>
        </p:txBody>
      </p:sp>
      <p:graphicFrame>
        <p:nvGraphicFramePr>
          <p:cNvPr id="4" name="Content Placeholder 3"/>
          <p:cNvGraphicFramePr>
            <a:graphicFrameLocks noGrp="1"/>
          </p:cNvGraphicFramePr>
          <p:nvPr>
            <p:ph idx="1"/>
          </p:nvPr>
        </p:nvGraphicFramePr>
        <p:xfrm>
          <a:off x="0" y="1676400"/>
          <a:ext cx="6781801" cy="4803926"/>
        </p:xfrm>
        <a:graphic>
          <a:graphicData uri="http://schemas.openxmlformats.org/drawingml/2006/table">
            <a:tbl>
              <a:tblPr firstRow="1" lastRow="1" bandRow="1">
                <a:tableStyleId>{5C22544A-7EE6-4342-B048-85BDC9FD1C3A}</a:tableStyleId>
              </a:tblPr>
              <a:tblGrid>
                <a:gridCol w="1295399"/>
                <a:gridCol w="838200"/>
                <a:gridCol w="1066800"/>
                <a:gridCol w="762000"/>
                <a:gridCol w="1066800"/>
                <a:gridCol w="990600"/>
                <a:gridCol w="762002"/>
              </a:tblGrid>
              <a:tr h="420763">
                <a:tc>
                  <a:txBody>
                    <a:bodyPr/>
                    <a:lstStyle/>
                    <a:p>
                      <a:endParaRPr lang="en-US" dirty="0"/>
                    </a:p>
                  </a:txBody>
                  <a:tcPr/>
                </a:tc>
                <a:tc gridSpan="2">
                  <a:txBody>
                    <a:bodyPr/>
                    <a:lstStyle/>
                    <a:p>
                      <a:pPr algn="ctr"/>
                      <a:r>
                        <a:rPr lang="en-US" dirty="0" smtClean="0"/>
                        <a:t>Normal Miner</a:t>
                      </a:r>
                      <a:endParaRPr lang="en-US" dirty="0"/>
                    </a:p>
                  </a:txBody>
                  <a:tcPr/>
                </a:tc>
                <a:tc hMerge="1">
                  <a:txBody>
                    <a:bodyPr/>
                    <a:lstStyle/>
                    <a:p>
                      <a:endParaRPr lang="en-US" dirty="0"/>
                    </a:p>
                  </a:txBody>
                  <a:tcPr/>
                </a:tc>
                <a:tc gridSpan="2">
                  <a:txBody>
                    <a:bodyPr/>
                    <a:lstStyle/>
                    <a:p>
                      <a:pPr algn="ctr"/>
                      <a:r>
                        <a:rPr lang="en-US" dirty="0" smtClean="0"/>
                        <a:t>Precise Miner</a:t>
                      </a:r>
                      <a:endParaRPr lang="en-US" dirty="0"/>
                    </a:p>
                  </a:txBody>
                  <a:tcPr/>
                </a:tc>
                <a:tc hMerge="1">
                  <a:txBody>
                    <a:bodyPr/>
                    <a:lstStyle/>
                    <a:p>
                      <a:endParaRPr lang="en-US" dirty="0"/>
                    </a:p>
                  </a:txBody>
                  <a:tcPr/>
                </a:tc>
                <a:tc gridSpan="2">
                  <a:txBody>
                    <a:bodyPr/>
                    <a:lstStyle/>
                    <a:p>
                      <a:pPr algn="ctr"/>
                      <a:r>
                        <a:rPr lang="en-US" dirty="0" smtClean="0"/>
                        <a:t>WN</a:t>
                      </a:r>
                      <a:endParaRPr lang="en-US" dirty="0"/>
                    </a:p>
                  </a:txBody>
                  <a:tcPr/>
                </a:tc>
                <a:tc hMerge="1">
                  <a:txBody>
                    <a:bodyPr/>
                    <a:lstStyle/>
                    <a:p>
                      <a:endParaRPr lang="en-US" dirty="0"/>
                    </a:p>
                  </a:txBody>
                  <a:tcPr/>
                </a:tc>
              </a:tr>
              <a:tr h="1027037">
                <a:tc>
                  <a:txBody>
                    <a:bodyPr/>
                    <a:lstStyle/>
                    <a:p>
                      <a:r>
                        <a:rPr lang="en-US" b="1" dirty="0" smtClean="0"/>
                        <a:t>Program</a:t>
                      </a:r>
                      <a:endParaRPr lang="en-US" b="1" dirty="0"/>
                    </a:p>
                  </a:txBody>
                  <a:tcPr anchor="b">
                    <a:solidFill>
                      <a:schemeClr val="accent1"/>
                    </a:solidFill>
                  </a:tcPr>
                </a:tc>
                <a:tc>
                  <a:txBody>
                    <a:bodyPr/>
                    <a:lstStyle/>
                    <a:p>
                      <a:r>
                        <a:rPr lang="en-US" b="1" dirty="0" smtClean="0"/>
                        <a:t>False</a:t>
                      </a:r>
                      <a:endParaRPr lang="en-US" b="1" dirty="0"/>
                    </a:p>
                  </a:txBody>
                  <a:tcPr vert="vert270" anchor="ctr">
                    <a:solidFill>
                      <a:schemeClr val="accent1"/>
                    </a:solidFill>
                  </a:tcPr>
                </a:tc>
                <a:tc>
                  <a:txBody>
                    <a:bodyPr/>
                    <a:lstStyle/>
                    <a:p>
                      <a:r>
                        <a:rPr lang="en-US" sz="1400" b="1" dirty="0" smtClean="0"/>
                        <a:t>Violations</a:t>
                      </a:r>
                      <a:endParaRPr lang="en-US" sz="1400" b="1" dirty="0"/>
                    </a:p>
                  </a:txBody>
                  <a:tcPr vert="vert270" anchor="ctr">
                    <a:solidFill>
                      <a:schemeClr val="accent1"/>
                    </a:solidFill>
                  </a:tcPr>
                </a:tc>
                <a:tc>
                  <a:txBody>
                    <a:bodyPr/>
                    <a:lstStyle/>
                    <a:p>
                      <a:r>
                        <a:rPr lang="en-US" b="1" dirty="0" smtClean="0"/>
                        <a:t>False</a:t>
                      </a:r>
                      <a:endParaRPr lang="en-US" b="1" dirty="0"/>
                    </a:p>
                  </a:txBody>
                  <a:tcPr vert="vert270" anchor="ctr">
                    <a:solidFill>
                      <a:schemeClr val="accent1"/>
                    </a:solidFill>
                  </a:tcPr>
                </a:tc>
                <a:tc>
                  <a:txBody>
                    <a:bodyPr/>
                    <a:lstStyle/>
                    <a:p>
                      <a:r>
                        <a:rPr lang="en-US" sz="1400" b="1" dirty="0" smtClean="0"/>
                        <a:t>Violations</a:t>
                      </a:r>
                      <a:endParaRPr lang="en-US" sz="1400" b="1" dirty="0"/>
                    </a:p>
                  </a:txBody>
                  <a:tcPr vert="vert270" anchor="ctr">
                    <a:solidFill>
                      <a:schemeClr val="accent1"/>
                    </a:solidFill>
                  </a:tcPr>
                </a:tc>
                <a:tc>
                  <a:txBody>
                    <a:bodyPr/>
                    <a:lstStyle/>
                    <a:p>
                      <a:r>
                        <a:rPr lang="en-US" b="1" dirty="0" smtClean="0"/>
                        <a:t>False</a:t>
                      </a:r>
                      <a:endParaRPr lang="en-US" b="1" dirty="0"/>
                    </a:p>
                  </a:txBody>
                  <a:tcPr vert="vert270" anchor="ctr">
                    <a:solidFill>
                      <a:schemeClr val="accent1"/>
                    </a:solidFill>
                  </a:tcPr>
                </a:tc>
                <a:tc>
                  <a:txBody>
                    <a:bodyPr/>
                    <a:lstStyle/>
                    <a:p>
                      <a:r>
                        <a:rPr lang="en-US" sz="1400" b="1" dirty="0" smtClean="0"/>
                        <a:t>Violations</a:t>
                      </a:r>
                      <a:endParaRPr lang="en-US" sz="1400" b="1" dirty="0"/>
                    </a:p>
                  </a:txBody>
                  <a:tcPr vert="vert270" anchor="ctr">
                    <a:solidFill>
                      <a:schemeClr val="accent1"/>
                    </a:solidFill>
                  </a:tcPr>
                </a:tc>
              </a:tr>
              <a:tr h="457200">
                <a:tc>
                  <a:txBody>
                    <a:bodyPr/>
                    <a:lstStyle/>
                    <a:p>
                      <a:r>
                        <a:rPr lang="en-US" dirty="0" smtClean="0"/>
                        <a:t>Hibernate</a:t>
                      </a:r>
                    </a:p>
                  </a:txBody>
                  <a:tcPr/>
                </a:tc>
                <a:tc>
                  <a:txBody>
                    <a:bodyPr/>
                    <a:lstStyle/>
                    <a:p>
                      <a:r>
                        <a:rPr lang="en-US" dirty="0" smtClean="0"/>
                        <a:t>53%</a:t>
                      </a:r>
                      <a:endParaRPr lang="en-US" dirty="0"/>
                    </a:p>
                  </a:txBody>
                  <a:tcPr/>
                </a:tc>
                <a:tc>
                  <a:txBody>
                    <a:bodyPr/>
                    <a:lstStyle/>
                    <a:p>
                      <a:r>
                        <a:rPr lang="en-US" dirty="0" smtClean="0"/>
                        <a:t>279</a:t>
                      </a:r>
                      <a:endParaRPr lang="en-US" dirty="0"/>
                    </a:p>
                  </a:txBody>
                  <a:tcPr/>
                </a:tc>
                <a:tc>
                  <a:txBody>
                    <a:bodyPr/>
                    <a:lstStyle/>
                    <a:p>
                      <a:r>
                        <a:rPr lang="en-US" dirty="0" smtClean="0"/>
                        <a:t>17%</a:t>
                      </a:r>
                      <a:endParaRPr lang="en-US" dirty="0"/>
                    </a:p>
                  </a:txBody>
                  <a:tcPr/>
                </a:tc>
                <a:tc>
                  <a:txBody>
                    <a:bodyPr/>
                    <a:lstStyle/>
                    <a:p>
                      <a:r>
                        <a:rPr lang="en-US" dirty="0" smtClean="0"/>
                        <a:t>153</a:t>
                      </a:r>
                      <a:endParaRPr lang="en-US" dirty="0"/>
                    </a:p>
                  </a:txBody>
                  <a:tcPr/>
                </a:tc>
                <a:tc>
                  <a:txBody>
                    <a:bodyPr/>
                    <a:lstStyle/>
                    <a:p>
                      <a:r>
                        <a:rPr lang="en-US" dirty="0" smtClean="0"/>
                        <a:t>82%</a:t>
                      </a:r>
                      <a:endParaRPr lang="en-US" dirty="0"/>
                    </a:p>
                  </a:txBody>
                  <a:tcPr/>
                </a:tc>
                <a:tc>
                  <a:txBody>
                    <a:bodyPr/>
                    <a:lstStyle/>
                    <a:p>
                      <a:r>
                        <a:rPr lang="en-US" dirty="0" smtClean="0"/>
                        <a:t>93</a:t>
                      </a:r>
                      <a:endParaRPr lang="en-US" dirty="0"/>
                    </a:p>
                  </a:txBody>
                  <a:tcPr/>
                </a:tc>
              </a:tr>
              <a:tr h="420763">
                <a:tc>
                  <a:txBody>
                    <a:bodyPr/>
                    <a:lstStyle/>
                    <a:p>
                      <a:r>
                        <a:rPr lang="en-US" dirty="0" err="1" smtClean="0"/>
                        <a:t>Axion</a:t>
                      </a:r>
                      <a:endParaRPr lang="en-US" dirty="0"/>
                    </a:p>
                  </a:txBody>
                  <a:tcPr/>
                </a:tc>
                <a:tc>
                  <a:txBody>
                    <a:bodyPr/>
                    <a:lstStyle/>
                    <a:p>
                      <a:r>
                        <a:rPr lang="en-US" dirty="0" smtClean="0"/>
                        <a:t>42%</a:t>
                      </a:r>
                      <a:endParaRPr lang="en-US" dirty="0"/>
                    </a:p>
                  </a:txBody>
                  <a:tcPr/>
                </a:tc>
                <a:tc>
                  <a:txBody>
                    <a:bodyPr/>
                    <a:lstStyle/>
                    <a:p>
                      <a:r>
                        <a:rPr lang="en-US" dirty="0" smtClean="0"/>
                        <a:t>71</a:t>
                      </a:r>
                      <a:endParaRPr lang="en-US" dirty="0"/>
                    </a:p>
                  </a:txBody>
                  <a:tcPr/>
                </a:tc>
                <a:tc>
                  <a:txBody>
                    <a:bodyPr/>
                    <a:lstStyle/>
                    <a:p>
                      <a:r>
                        <a:rPr lang="en-US" dirty="0" smtClean="0"/>
                        <a:t>0%</a:t>
                      </a:r>
                      <a:endParaRPr lang="en-US" dirty="0"/>
                    </a:p>
                  </a:txBody>
                  <a:tcPr/>
                </a:tc>
                <a:tc>
                  <a:txBody>
                    <a:bodyPr/>
                    <a:lstStyle/>
                    <a:p>
                      <a:r>
                        <a:rPr lang="en-US" dirty="0" smtClean="0"/>
                        <a:t>52</a:t>
                      </a:r>
                      <a:endParaRPr lang="en-US" dirty="0"/>
                    </a:p>
                  </a:txBody>
                  <a:tcPr/>
                </a:tc>
                <a:tc>
                  <a:txBody>
                    <a:bodyPr/>
                    <a:lstStyle/>
                    <a:p>
                      <a:r>
                        <a:rPr lang="en-US" dirty="0" smtClean="0"/>
                        <a:t>68%</a:t>
                      </a:r>
                      <a:endParaRPr lang="en-US" dirty="0"/>
                    </a:p>
                  </a:txBody>
                  <a:tcPr/>
                </a:tc>
                <a:tc>
                  <a:txBody>
                    <a:bodyPr/>
                    <a:lstStyle/>
                    <a:p>
                      <a:r>
                        <a:rPr lang="en-US" dirty="0" smtClean="0"/>
                        <a:t>45</a:t>
                      </a:r>
                      <a:endParaRPr lang="en-US" dirty="0"/>
                    </a:p>
                  </a:txBody>
                  <a:tcPr/>
                </a:tc>
              </a:tr>
              <a:tr h="420763">
                <a:tc>
                  <a:txBody>
                    <a:bodyPr/>
                    <a:lstStyle/>
                    <a:p>
                      <a:r>
                        <a:rPr lang="en-US" dirty="0" err="1" smtClean="0"/>
                        <a:t>Hsqldb</a:t>
                      </a:r>
                      <a:endParaRPr lang="en-US" dirty="0"/>
                    </a:p>
                  </a:txBody>
                  <a:tcPr/>
                </a:tc>
                <a:tc>
                  <a:txBody>
                    <a:bodyPr/>
                    <a:lstStyle/>
                    <a:p>
                      <a:r>
                        <a:rPr lang="en-US" dirty="0" smtClean="0"/>
                        <a:t>25%</a:t>
                      </a:r>
                      <a:endParaRPr lang="en-US" dirty="0"/>
                    </a:p>
                  </a:txBody>
                  <a:tcPr/>
                </a:tc>
                <a:tc>
                  <a:txBody>
                    <a:bodyPr/>
                    <a:lstStyle/>
                    <a:p>
                      <a:r>
                        <a:rPr lang="en-US" dirty="0" smtClean="0"/>
                        <a:t>36</a:t>
                      </a:r>
                      <a:endParaRPr lang="en-US" dirty="0"/>
                    </a:p>
                  </a:txBody>
                  <a:tcPr/>
                </a:tc>
                <a:tc>
                  <a:txBody>
                    <a:bodyPr/>
                    <a:lstStyle/>
                    <a:p>
                      <a:r>
                        <a:rPr lang="en-US" dirty="0" smtClean="0"/>
                        <a:t>0%</a:t>
                      </a:r>
                      <a:endParaRPr lang="en-US" dirty="0"/>
                    </a:p>
                  </a:txBody>
                  <a:tcPr/>
                </a:tc>
                <a:tc>
                  <a:txBody>
                    <a:bodyPr/>
                    <a:lstStyle/>
                    <a:p>
                      <a:r>
                        <a:rPr lang="en-US" dirty="0" smtClean="0"/>
                        <a:t>5</a:t>
                      </a:r>
                      <a:endParaRPr lang="en-US" dirty="0"/>
                    </a:p>
                  </a:txBody>
                  <a:tcPr/>
                </a:tc>
                <a:tc>
                  <a:txBody>
                    <a:bodyPr/>
                    <a:lstStyle/>
                    <a:p>
                      <a:r>
                        <a:rPr lang="en-US" dirty="0" smtClean="0"/>
                        <a:t>89%</a:t>
                      </a:r>
                      <a:endParaRPr lang="en-US" dirty="0"/>
                    </a:p>
                  </a:txBody>
                  <a:tcPr/>
                </a:tc>
                <a:tc>
                  <a:txBody>
                    <a:bodyPr/>
                    <a:lstStyle/>
                    <a:p>
                      <a:r>
                        <a:rPr lang="en-US" dirty="0" smtClean="0"/>
                        <a:t>35</a:t>
                      </a:r>
                      <a:endParaRPr lang="en-US" dirty="0"/>
                    </a:p>
                  </a:txBody>
                  <a:tcPr/>
                </a:tc>
              </a:tr>
              <a:tr h="420763">
                <a:tc>
                  <a:txBody>
                    <a:bodyPr/>
                    <a:lstStyle/>
                    <a:p>
                      <a:r>
                        <a:rPr lang="en-US" dirty="0" err="1" smtClean="0"/>
                        <a:t>jboss</a:t>
                      </a:r>
                      <a:endParaRPr lang="en-US" dirty="0"/>
                    </a:p>
                  </a:txBody>
                  <a:tcPr/>
                </a:tc>
                <a:tc>
                  <a:txBody>
                    <a:bodyPr/>
                    <a:lstStyle/>
                    <a:p>
                      <a:r>
                        <a:rPr lang="en-US" dirty="0" smtClean="0"/>
                        <a:t>84%</a:t>
                      </a:r>
                      <a:endParaRPr lang="en-US" dirty="0"/>
                    </a:p>
                  </a:txBody>
                  <a:tcPr/>
                </a:tc>
                <a:tc>
                  <a:txBody>
                    <a:bodyPr/>
                    <a:lstStyle/>
                    <a:p>
                      <a:r>
                        <a:rPr lang="en-US" dirty="0" smtClean="0"/>
                        <a:t>255</a:t>
                      </a:r>
                      <a:endParaRPr lang="en-US" dirty="0"/>
                    </a:p>
                  </a:txBody>
                  <a:tcPr/>
                </a:tc>
                <a:tc>
                  <a:txBody>
                    <a:bodyPr/>
                    <a:lstStyle/>
                    <a:p>
                      <a:r>
                        <a:rPr lang="en-US" dirty="0" smtClean="0"/>
                        <a:t>0%</a:t>
                      </a:r>
                      <a:endParaRPr lang="en-US" dirty="0"/>
                    </a:p>
                  </a:txBody>
                  <a:tcPr/>
                </a:tc>
                <a:tc>
                  <a:txBody>
                    <a:bodyPr/>
                    <a:lstStyle/>
                    <a:p>
                      <a:r>
                        <a:rPr lang="en-US" dirty="0" smtClean="0"/>
                        <a:t>12</a:t>
                      </a:r>
                      <a:endParaRPr lang="en-US" dirty="0"/>
                    </a:p>
                  </a:txBody>
                  <a:tcPr/>
                </a:tc>
                <a:tc>
                  <a:txBody>
                    <a:bodyPr/>
                    <a:lstStyle/>
                    <a:p>
                      <a:r>
                        <a:rPr lang="en-US" dirty="0" smtClean="0"/>
                        <a:t>90%</a:t>
                      </a:r>
                      <a:endParaRPr lang="en-US" dirty="0"/>
                    </a:p>
                  </a:txBody>
                  <a:tcPr/>
                </a:tc>
                <a:tc>
                  <a:txBody>
                    <a:bodyPr/>
                    <a:lstStyle/>
                    <a:p>
                      <a:r>
                        <a:rPr lang="en-US" dirty="0" smtClean="0"/>
                        <a:t>94</a:t>
                      </a:r>
                      <a:endParaRPr lang="en-US" dirty="0"/>
                    </a:p>
                  </a:txBody>
                  <a:tcPr/>
                </a:tc>
              </a:tr>
              <a:tr h="420763">
                <a:tc>
                  <a:txBody>
                    <a:bodyPr/>
                    <a:lstStyle/>
                    <a:p>
                      <a:r>
                        <a:rPr lang="en-US" dirty="0" smtClean="0"/>
                        <a:t>Cayenne</a:t>
                      </a:r>
                      <a:endParaRPr lang="en-US" dirty="0"/>
                    </a:p>
                  </a:txBody>
                  <a:tcPr/>
                </a:tc>
                <a:tc>
                  <a:txBody>
                    <a:bodyPr/>
                    <a:lstStyle/>
                    <a:p>
                      <a:r>
                        <a:rPr lang="en-US" dirty="0" smtClean="0"/>
                        <a:t>58%</a:t>
                      </a:r>
                      <a:endParaRPr lang="en-US" dirty="0"/>
                    </a:p>
                  </a:txBody>
                  <a:tcPr/>
                </a:tc>
                <a:tc>
                  <a:txBody>
                    <a:bodyPr/>
                    <a:lstStyle/>
                    <a:p>
                      <a:r>
                        <a:rPr lang="en-US" dirty="0" smtClean="0"/>
                        <a:t>45</a:t>
                      </a:r>
                      <a:endParaRPr lang="en-US" dirty="0"/>
                    </a:p>
                  </a:txBody>
                  <a:tcPr/>
                </a:tc>
                <a:tc>
                  <a:txBody>
                    <a:bodyPr/>
                    <a:lstStyle/>
                    <a:p>
                      <a:r>
                        <a:rPr lang="en-US" dirty="0" smtClean="0"/>
                        <a:t>0%</a:t>
                      </a:r>
                      <a:endParaRPr lang="en-US" dirty="0"/>
                    </a:p>
                  </a:txBody>
                  <a:tcPr/>
                </a:tc>
                <a:tc>
                  <a:txBody>
                    <a:bodyPr/>
                    <a:lstStyle/>
                    <a:p>
                      <a:r>
                        <a:rPr lang="en-US" dirty="0" smtClean="0"/>
                        <a:t>23</a:t>
                      </a:r>
                      <a:endParaRPr lang="en-US" dirty="0"/>
                    </a:p>
                  </a:txBody>
                  <a:tcPr/>
                </a:tc>
                <a:tc>
                  <a:txBody>
                    <a:bodyPr/>
                    <a:lstStyle/>
                    <a:p>
                      <a:r>
                        <a:rPr lang="en-US" dirty="0" smtClean="0"/>
                        <a:t>86%</a:t>
                      </a:r>
                      <a:endParaRPr lang="en-US" dirty="0"/>
                    </a:p>
                  </a:txBody>
                  <a:tcPr/>
                </a:tc>
                <a:tc>
                  <a:txBody>
                    <a:bodyPr/>
                    <a:lstStyle/>
                    <a:p>
                      <a:r>
                        <a:rPr lang="en-US" dirty="0" smtClean="0"/>
                        <a:t>18</a:t>
                      </a:r>
                      <a:endParaRPr lang="en-US" dirty="0"/>
                    </a:p>
                  </a:txBody>
                  <a:tcPr/>
                </a:tc>
              </a:tr>
              <a:tr h="374348">
                <a:tc>
                  <a:txBody>
                    <a:bodyPr/>
                    <a:lstStyle/>
                    <a:p>
                      <a:r>
                        <a:rPr lang="en-US" dirty="0" err="1" smtClean="0"/>
                        <a:t>Mckoi-sql</a:t>
                      </a:r>
                      <a:endParaRPr lang="en-US" dirty="0"/>
                    </a:p>
                  </a:txBody>
                  <a:tcPr/>
                </a:tc>
                <a:tc>
                  <a:txBody>
                    <a:bodyPr/>
                    <a:lstStyle/>
                    <a:p>
                      <a:r>
                        <a:rPr lang="en-US" dirty="0" smtClean="0"/>
                        <a:t>59%</a:t>
                      </a:r>
                      <a:endParaRPr lang="en-US" dirty="0"/>
                    </a:p>
                  </a:txBody>
                  <a:tcPr/>
                </a:tc>
                <a:tc>
                  <a:txBody>
                    <a:bodyPr/>
                    <a:lstStyle/>
                    <a:p>
                      <a:r>
                        <a:rPr lang="en-US" dirty="0" smtClean="0"/>
                        <a:t>20</a:t>
                      </a:r>
                      <a:endParaRPr lang="en-US" dirty="0"/>
                    </a:p>
                  </a:txBody>
                  <a:tcPr/>
                </a:tc>
                <a:tc>
                  <a:txBody>
                    <a:bodyPr/>
                    <a:lstStyle/>
                    <a:p>
                      <a:r>
                        <a:rPr lang="en-US" dirty="0" smtClean="0"/>
                        <a:t>0%</a:t>
                      </a:r>
                      <a:endParaRPr lang="en-US" dirty="0"/>
                    </a:p>
                  </a:txBody>
                  <a:tcPr/>
                </a:tc>
                <a:tc>
                  <a:txBody>
                    <a:bodyPr/>
                    <a:lstStyle/>
                    <a:p>
                      <a:r>
                        <a:rPr lang="en-US" dirty="0" smtClean="0"/>
                        <a:t>7</a:t>
                      </a:r>
                      <a:endParaRPr lang="en-US" dirty="0"/>
                    </a:p>
                  </a:txBody>
                  <a:tcPr/>
                </a:tc>
                <a:tc>
                  <a:txBody>
                    <a:bodyPr/>
                    <a:lstStyle/>
                    <a:p>
                      <a:r>
                        <a:rPr lang="en-US" dirty="0" smtClean="0"/>
                        <a:t>88%</a:t>
                      </a:r>
                      <a:endParaRPr lang="en-US" dirty="0"/>
                    </a:p>
                  </a:txBody>
                  <a:tcPr/>
                </a:tc>
                <a:tc>
                  <a:txBody>
                    <a:bodyPr/>
                    <a:lstStyle/>
                    <a:p>
                      <a:r>
                        <a:rPr lang="en-US" dirty="0" smtClean="0"/>
                        <a:t>69</a:t>
                      </a:r>
                      <a:endParaRPr lang="en-US" dirty="0"/>
                    </a:p>
                  </a:txBody>
                  <a:tcPr/>
                </a:tc>
              </a:tr>
              <a:tr h="420763">
                <a:tc>
                  <a:txBody>
                    <a:bodyPr/>
                    <a:lstStyle/>
                    <a:p>
                      <a:r>
                        <a:rPr lang="en-US" dirty="0" err="1" smtClean="0"/>
                        <a:t>ptolemy</a:t>
                      </a:r>
                      <a:endParaRPr lang="en-US" dirty="0"/>
                    </a:p>
                  </a:txBody>
                  <a:tcPr/>
                </a:tc>
                <a:tc>
                  <a:txBody>
                    <a:bodyPr/>
                    <a:lstStyle/>
                    <a:p>
                      <a:r>
                        <a:rPr lang="en-US" dirty="0" smtClean="0"/>
                        <a:t>14%</a:t>
                      </a:r>
                      <a:endParaRPr lang="en-US" dirty="0"/>
                    </a:p>
                  </a:txBody>
                  <a:tcPr/>
                </a:tc>
                <a:tc>
                  <a:txBody>
                    <a:bodyPr/>
                    <a:lstStyle/>
                    <a:p>
                      <a:r>
                        <a:rPr lang="en-US" dirty="0" smtClean="0"/>
                        <a:t>44</a:t>
                      </a:r>
                      <a:endParaRPr lang="en-US" dirty="0"/>
                    </a:p>
                  </a:txBody>
                  <a:tcPr/>
                </a:tc>
                <a:tc>
                  <a:txBody>
                    <a:bodyPr/>
                    <a:lstStyle/>
                    <a:p>
                      <a:r>
                        <a:rPr lang="en-US" dirty="0" smtClean="0"/>
                        <a:t>0%</a:t>
                      </a:r>
                      <a:endParaRPr lang="en-US" dirty="0"/>
                    </a:p>
                  </a:txBody>
                  <a:tcPr/>
                </a:tc>
                <a:tc>
                  <a:txBody>
                    <a:bodyPr/>
                    <a:lstStyle/>
                    <a:p>
                      <a:r>
                        <a:rPr lang="en-US" dirty="0" smtClean="0"/>
                        <a:t>13</a:t>
                      </a:r>
                      <a:endParaRPr lang="en-US" dirty="0"/>
                    </a:p>
                  </a:txBody>
                  <a:tcPr/>
                </a:tc>
                <a:tc>
                  <a:txBody>
                    <a:bodyPr/>
                    <a:lstStyle/>
                    <a:p>
                      <a:r>
                        <a:rPr lang="en-US" dirty="0" smtClean="0"/>
                        <a:t>95%</a:t>
                      </a:r>
                      <a:endParaRPr lang="en-US" dirty="0"/>
                    </a:p>
                  </a:txBody>
                  <a:tcPr/>
                </a:tc>
                <a:tc>
                  <a:txBody>
                    <a:bodyPr/>
                    <a:lstStyle/>
                    <a:p>
                      <a:r>
                        <a:rPr lang="en-US" dirty="0" smtClean="0"/>
                        <a:t>72</a:t>
                      </a:r>
                      <a:endParaRPr lang="en-US" dirty="0"/>
                    </a:p>
                  </a:txBody>
                  <a:tcPr/>
                </a:tc>
              </a:tr>
              <a:tr h="420763">
                <a:tc>
                  <a:txBody>
                    <a:bodyPr/>
                    <a:lstStyle/>
                    <a:p>
                      <a:r>
                        <a:rPr lang="en-US" dirty="0" smtClean="0"/>
                        <a:t>Total</a:t>
                      </a:r>
                      <a:endParaRPr lang="en-US" dirty="0"/>
                    </a:p>
                  </a:txBody>
                  <a:tcPr/>
                </a:tc>
                <a:tc>
                  <a:txBody>
                    <a:bodyPr/>
                    <a:lstStyle/>
                    <a:p>
                      <a:r>
                        <a:rPr lang="en-US" dirty="0" smtClean="0"/>
                        <a:t>69%</a:t>
                      </a:r>
                      <a:endParaRPr lang="en-US" dirty="0"/>
                    </a:p>
                  </a:txBody>
                  <a:tcPr/>
                </a:tc>
                <a:tc>
                  <a:txBody>
                    <a:bodyPr/>
                    <a:lstStyle/>
                    <a:p>
                      <a:r>
                        <a:rPr lang="en-US" dirty="0" smtClean="0"/>
                        <a:t>740</a:t>
                      </a:r>
                      <a:endParaRPr lang="en-US" dirty="0"/>
                    </a:p>
                  </a:txBody>
                  <a:tcPr/>
                </a:tc>
                <a:tc>
                  <a:txBody>
                    <a:bodyPr/>
                    <a:lstStyle/>
                    <a:p>
                      <a:r>
                        <a:rPr lang="en-US" dirty="0" smtClean="0"/>
                        <a:t>5%</a:t>
                      </a:r>
                      <a:endParaRPr lang="en-US" dirty="0"/>
                    </a:p>
                  </a:txBody>
                  <a:tcPr/>
                </a:tc>
                <a:tc>
                  <a:txBody>
                    <a:bodyPr/>
                    <a:lstStyle/>
                    <a:p>
                      <a:r>
                        <a:rPr lang="en-US" dirty="0" smtClean="0"/>
                        <a:t>265</a:t>
                      </a:r>
                      <a:endParaRPr lang="en-US" dirty="0"/>
                    </a:p>
                  </a:txBody>
                  <a:tcPr/>
                </a:tc>
                <a:tc>
                  <a:txBody>
                    <a:bodyPr/>
                    <a:lstStyle/>
                    <a:p>
                      <a:r>
                        <a:rPr lang="en-US" dirty="0" smtClean="0"/>
                        <a:t>89%</a:t>
                      </a:r>
                      <a:endParaRPr lang="en-US" dirty="0"/>
                    </a:p>
                  </a:txBody>
                  <a:tcPr/>
                </a:tc>
                <a:tc>
                  <a:txBody>
                    <a:bodyPr/>
                    <a:lstStyle/>
                    <a:p>
                      <a:r>
                        <a:rPr lang="en-US" dirty="0" smtClean="0"/>
                        <a:t>426</a:t>
                      </a:r>
                      <a:endParaRPr lang="en-US" dirty="0"/>
                    </a:p>
                  </a:txBody>
                  <a:tcPr/>
                </a:tc>
              </a:tr>
            </a:tbl>
          </a:graphicData>
        </a:graphic>
      </p:graphicFrame>
      <p:sp>
        <p:nvSpPr>
          <p:cNvPr id="5" name="TextBox 4"/>
          <p:cNvSpPr txBox="1"/>
          <p:nvPr/>
        </p:nvSpPr>
        <p:spPr>
          <a:xfrm>
            <a:off x="6781801" y="1676400"/>
            <a:ext cx="2362199" cy="3477875"/>
          </a:xfrm>
          <a:prstGeom prst="rect">
            <a:avLst/>
          </a:prstGeom>
          <a:noFill/>
        </p:spPr>
        <p:txBody>
          <a:bodyPr wrap="square" rtlCol="0">
            <a:spAutoFit/>
          </a:bodyPr>
          <a:lstStyle/>
          <a:p>
            <a:r>
              <a:rPr lang="en-US" sz="2200" dirty="0" smtClean="0"/>
              <a:t>On this dataset:</a:t>
            </a:r>
          </a:p>
          <a:p>
            <a:pPr>
              <a:buClr>
                <a:schemeClr val="accent3"/>
              </a:buClr>
              <a:buFont typeface="Arial"/>
              <a:buChar char="•"/>
            </a:pPr>
            <a:r>
              <a:rPr lang="en-US" sz="2200" dirty="0" smtClean="0"/>
              <a:t> Our normal miner produces 107 false positive specifications.</a:t>
            </a:r>
          </a:p>
          <a:p>
            <a:pPr>
              <a:buClr>
                <a:schemeClr val="accent3"/>
              </a:buClr>
              <a:buFont typeface="Arial"/>
              <a:buChar char="•"/>
            </a:pPr>
            <a:r>
              <a:rPr lang="en-US" sz="2200" dirty="0" smtClean="0"/>
              <a:t> Our precise miner produces 1</a:t>
            </a:r>
          </a:p>
          <a:p>
            <a:pPr>
              <a:buClr>
                <a:schemeClr val="accent3"/>
              </a:buClr>
              <a:buFont typeface="Arial"/>
              <a:buChar char="•"/>
            </a:pPr>
            <a:r>
              <a:rPr lang="en-US" sz="2200" dirty="0" smtClean="0"/>
              <a:t> The previous work produces 567.</a:t>
            </a:r>
          </a:p>
        </p:txBody>
      </p:sp>
      <p:sp>
        <p:nvSpPr>
          <p:cNvPr id="6" name="Slide Number Placeholder 5"/>
          <p:cNvSpPr>
            <a:spLocks noGrp="1"/>
          </p:cNvSpPr>
          <p:nvPr>
            <p:ph type="sldNum" sz="quarter" idx="12"/>
          </p:nvPr>
        </p:nvSpPr>
        <p:spPr/>
        <p:txBody>
          <a:bodyPr/>
          <a:lstStyle/>
          <a:p>
            <a:fld id="{8B088E1C-DA6F-C647-A948-974FA6CBA5D5}" type="slidenum">
              <a:rPr lang="en-US" smtClean="0"/>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Experiment 1</a:t>
            </a:r>
            <a:endParaRPr lang="en-US" dirty="0"/>
          </a:p>
        </p:txBody>
      </p:sp>
      <p:sp>
        <p:nvSpPr>
          <p:cNvPr id="3" name="Content Placeholder 2"/>
          <p:cNvSpPr>
            <a:spLocks noGrp="1"/>
          </p:cNvSpPr>
          <p:nvPr>
            <p:ph idx="1"/>
          </p:nvPr>
        </p:nvSpPr>
        <p:spPr/>
        <p:txBody>
          <a:bodyPr>
            <a:normAutofit lnSpcReduction="10000"/>
          </a:bodyPr>
          <a:lstStyle/>
          <a:p>
            <a:r>
              <a:rPr lang="en-US" dirty="0" smtClean="0"/>
              <a:t>Our normal miner improves on the false positive rate of previous miners by 20%. </a:t>
            </a:r>
          </a:p>
          <a:p>
            <a:r>
              <a:rPr lang="en-US" dirty="0" smtClean="0"/>
              <a:t>Our precise miner offers an order-of-magnitude improvement on the false positive rate of previous work.</a:t>
            </a:r>
          </a:p>
          <a:p>
            <a:r>
              <a:rPr lang="en-US" dirty="0" smtClean="0"/>
              <a:t>We find specifications that are more useful in terms of bug finding: we find 15 bugs per mined specification, where previous work only found 7.</a:t>
            </a:r>
          </a:p>
          <a:p>
            <a:r>
              <a:rPr lang="en-US" dirty="0" smtClean="0"/>
              <a:t>In other words: </a:t>
            </a:r>
            <a:r>
              <a:rPr lang="en-US" b="1" dirty="0" smtClean="0"/>
              <a:t>we find useful specifications with fewer false positives.</a:t>
            </a:r>
            <a:endParaRPr lang="en-US" b="1"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Experimental Questions</a:t>
            </a:r>
            <a:endParaRPr lang="en-US" dirty="0"/>
          </a:p>
        </p:txBody>
      </p:sp>
      <p:sp>
        <p:nvSpPr>
          <p:cNvPr id="5" name="Content Placeholder 4"/>
          <p:cNvSpPr>
            <a:spLocks noGrp="1"/>
          </p:cNvSpPr>
          <p:nvPr>
            <p:ph idx="1"/>
          </p:nvPr>
        </p:nvSpPr>
        <p:spPr/>
        <p:txBody>
          <a:bodyPr>
            <a:normAutofit/>
          </a:bodyPr>
          <a:lstStyle/>
          <a:p>
            <a:r>
              <a:rPr lang="en-US" sz="3000" dirty="0" smtClean="0"/>
              <a:t>Can we use trustworthiness metrics to  build a miner that finds useful specifications with few false positives?</a:t>
            </a:r>
          </a:p>
          <a:p>
            <a:r>
              <a:rPr lang="en-US" sz="3000" b="1" dirty="0" smtClean="0"/>
              <a:t>Which trustworthiness metrics are the most useful in finding specifications?</a:t>
            </a:r>
          </a:p>
          <a:p>
            <a:r>
              <a:rPr lang="en-US" sz="3000" dirty="0" smtClean="0"/>
              <a:t>Do our ideas about trustworthiness generalize?</a:t>
            </a:r>
            <a:endParaRPr lang="en-US" sz="30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2: Metric Importance</a:t>
            </a:r>
            <a:endParaRPr lang="en-US" dirty="0"/>
          </a:p>
        </p:txBody>
      </p:sp>
      <p:sp>
        <p:nvSpPr>
          <p:cNvPr id="5" name="TextBox 4"/>
          <p:cNvSpPr txBox="1"/>
          <p:nvPr/>
        </p:nvSpPr>
        <p:spPr>
          <a:xfrm>
            <a:off x="4419601" y="2362200"/>
            <a:ext cx="4267200" cy="4093428"/>
          </a:xfrm>
          <a:prstGeom prst="rect">
            <a:avLst/>
          </a:prstGeom>
          <a:noFill/>
        </p:spPr>
        <p:txBody>
          <a:bodyPr wrap="square" rtlCol="0">
            <a:spAutoFit/>
          </a:bodyPr>
          <a:lstStyle/>
          <a:p>
            <a:pPr>
              <a:buClr>
                <a:schemeClr val="accent3"/>
              </a:buClr>
              <a:buFont typeface="Arial"/>
              <a:buChar char="•"/>
            </a:pPr>
            <a:r>
              <a:rPr lang="en-US" sz="2600" dirty="0" smtClean="0"/>
              <a:t> Results of an analysis of variance (ANOVA).</a:t>
            </a:r>
          </a:p>
          <a:p>
            <a:pPr>
              <a:buClr>
                <a:schemeClr val="accent3"/>
              </a:buClr>
              <a:buFont typeface="Arial"/>
              <a:buChar char="•"/>
            </a:pPr>
            <a:r>
              <a:rPr lang="en-US" sz="2600" dirty="0" smtClean="0"/>
              <a:t> Shows the importance of the trustworthiness metrics.</a:t>
            </a:r>
          </a:p>
          <a:p>
            <a:pPr>
              <a:buClr>
                <a:schemeClr val="accent3"/>
              </a:buClr>
              <a:buFont typeface="Arial"/>
              <a:buChar char="•"/>
            </a:pPr>
            <a:r>
              <a:rPr lang="en-US" sz="2600" dirty="0" smtClean="0"/>
              <a:t> F is the predictive power (1.0 means no power).</a:t>
            </a:r>
          </a:p>
          <a:p>
            <a:pPr>
              <a:buClr>
                <a:schemeClr val="accent3"/>
              </a:buClr>
              <a:buFont typeface="Arial"/>
              <a:buChar char="•"/>
            </a:pPr>
            <a:r>
              <a:rPr lang="en-US" sz="2600" dirty="0" smtClean="0"/>
              <a:t> </a:t>
            </a:r>
            <a:r>
              <a:rPr lang="en-US" sz="2600" dirty="0" err="1" smtClean="0"/>
              <a:t>p</a:t>
            </a:r>
            <a:r>
              <a:rPr lang="en-US" sz="2600" dirty="0" smtClean="0"/>
              <a:t> is the probability that it had no effect (smaller is better).</a:t>
            </a:r>
            <a:endParaRPr lang="en-US" sz="2600" dirty="0"/>
          </a:p>
        </p:txBody>
      </p:sp>
      <p:graphicFrame>
        <p:nvGraphicFramePr>
          <p:cNvPr id="7" name="Content Placeholder 3"/>
          <p:cNvGraphicFramePr>
            <a:graphicFrameLocks/>
          </p:cNvGraphicFramePr>
          <p:nvPr/>
        </p:nvGraphicFramePr>
        <p:xfrm>
          <a:off x="304800" y="2209800"/>
          <a:ext cx="3810000" cy="4450080"/>
        </p:xfrm>
        <a:graphic>
          <a:graphicData uri="http://schemas.openxmlformats.org/drawingml/2006/table">
            <a:tbl>
              <a:tblPr firstRow="1" bandRow="1">
                <a:tableStyleId>{6E25E649-3F16-4E02-A733-19D2CDBF48F0}</a:tableStyleId>
              </a:tblPr>
              <a:tblGrid>
                <a:gridCol w="1905000"/>
                <a:gridCol w="714375"/>
                <a:gridCol w="1190625"/>
              </a:tblGrid>
              <a:tr h="370840">
                <a:tc>
                  <a:txBody>
                    <a:bodyPr/>
                    <a:lstStyle/>
                    <a:p>
                      <a:r>
                        <a:rPr lang="en-US" dirty="0" smtClean="0"/>
                        <a:t>Metric</a:t>
                      </a:r>
                      <a:endParaRPr lang="en-US" dirty="0"/>
                    </a:p>
                  </a:txBody>
                  <a:tcPr/>
                </a:tc>
                <a:tc>
                  <a:txBody>
                    <a:bodyPr/>
                    <a:lstStyle/>
                    <a:p>
                      <a:r>
                        <a:rPr lang="en-US" dirty="0" smtClean="0"/>
                        <a:t>F</a:t>
                      </a:r>
                      <a:endParaRPr lang="en-US" dirty="0"/>
                    </a:p>
                  </a:txBody>
                  <a:tcPr/>
                </a:tc>
                <a:tc>
                  <a:txBody>
                    <a:bodyPr/>
                    <a:lstStyle/>
                    <a:p>
                      <a:r>
                        <a:rPr lang="en-US" dirty="0" err="1" smtClean="0"/>
                        <a:t>p</a:t>
                      </a:r>
                      <a:endParaRPr lang="en-US" dirty="0" smtClean="0"/>
                    </a:p>
                  </a:txBody>
                  <a:tcPr/>
                </a:tc>
              </a:tr>
              <a:tr h="370840">
                <a:tc>
                  <a:txBody>
                    <a:bodyPr/>
                    <a:lstStyle/>
                    <a:p>
                      <a:r>
                        <a:rPr lang="en-US" dirty="0" smtClean="0"/>
                        <a:t>Frequency</a:t>
                      </a:r>
                      <a:endParaRPr lang="en-US" dirty="0"/>
                    </a:p>
                  </a:txBody>
                  <a:tcPr/>
                </a:tc>
                <a:tc>
                  <a:txBody>
                    <a:bodyPr/>
                    <a:lstStyle/>
                    <a:p>
                      <a:r>
                        <a:rPr lang="en-US" dirty="0" smtClean="0"/>
                        <a:t>32.3</a:t>
                      </a:r>
                      <a:endParaRPr lang="en-US" dirty="0"/>
                    </a:p>
                  </a:txBody>
                  <a:tcPr/>
                </a:tc>
                <a:tc>
                  <a:txBody>
                    <a:bodyPr/>
                    <a:lstStyle/>
                    <a:p>
                      <a:r>
                        <a:rPr lang="en-US" dirty="0" smtClean="0"/>
                        <a:t>0.0000</a:t>
                      </a:r>
                      <a:endParaRPr lang="en-US" dirty="0"/>
                    </a:p>
                  </a:txBody>
                  <a:tcPr/>
                </a:tc>
              </a:tr>
              <a:tr h="370840">
                <a:tc>
                  <a:txBody>
                    <a:bodyPr/>
                    <a:lstStyle/>
                    <a:p>
                      <a:r>
                        <a:rPr lang="en-US" dirty="0" smtClean="0"/>
                        <a:t>Copy-Paste</a:t>
                      </a:r>
                      <a:endParaRPr lang="en-US" dirty="0"/>
                    </a:p>
                  </a:txBody>
                  <a:tcPr/>
                </a:tc>
                <a:tc>
                  <a:txBody>
                    <a:bodyPr/>
                    <a:lstStyle/>
                    <a:p>
                      <a:r>
                        <a:rPr lang="en-US" dirty="0" smtClean="0"/>
                        <a:t>12.4</a:t>
                      </a:r>
                      <a:endParaRPr lang="en-US" dirty="0"/>
                    </a:p>
                  </a:txBody>
                  <a:tcPr/>
                </a:tc>
                <a:tc>
                  <a:txBody>
                    <a:bodyPr/>
                    <a:lstStyle/>
                    <a:p>
                      <a:r>
                        <a:rPr lang="en-US" dirty="0" smtClean="0"/>
                        <a:t>0.0004</a:t>
                      </a:r>
                      <a:endParaRPr lang="en-US" dirty="0"/>
                    </a:p>
                  </a:txBody>
                  <a:tcPr/>
                </a:tc>
              </a:tr>
              <a:tr h="370840">
                <a:tc>
                  <a:txBody>
                    <a:bodyPr/>
                    <a:lstStyle/>
                    <a:p>
                      <a:r>
                        <a:rPr lang="en-US" dirty="0" smtClean="0"/>
                        <a:t>Code Churn</a:t>
                      </a:r>
                      <a:endParaRPr lang="en-US" dirty="0"/>
                    </a:p>
                  </a:txBody>
                  <a:tcPr/>
                </a:tc>
                <a:tc>
                  <a:txBody>
                    <a:bodyPr/>
                    <a:lstStyle/>
                    <a:p>
                      <a:r>
                        <a:rPr lang="en-US" dirty="0" smtClean="0"/>
                        <a:t>10.2</a:t>
                      </a:r>
                      <a:endParaRPr lang="en-US" dirty="0"/>
                    </a:p>
                  </a:txBody>
                  <a:tcPr/>
                </a:tc>
                <a:tc>
                  <a:txBody>
                    <a:bodyPr/>
                    <a:lstStyle/>
                    <a:p>
                      <a:r>
                        <a:rPr lang="en-US" dirty="0" smtClean="0"/>
                        <a:t>0.0014</a:t>
                      </a:r>
                      <a:endParaRPr lang="en-US" dirty="0"/>
                    </a:p>
                  </a:txBody>
                  <a:tcPr/>
                </a:tc>
              </a:tr>
              <a:tr h="370840">
                <a:tc>
                  <a:txBody>
                    <a:bodyPr/>
                    <a:lstStyle/>
                    <a:p>
                      <a:r>
                        <a:rPr lang="en-US" dirty="0" smtClean="0"/>
                        <a:t>Density</a:t>
                      </a:r>
                      <a:endParaRPr lang="en-US" dirty="0"/>
                    </a:p>
                  </a:txBody>
                  <a:tcPr/>
                </a:tc>
                <a:tc>
                  <a:txBody>
                    <a:bodyPr/>
                    <a:lstStyle/>
                    <a:p>
                      <a:r>
                        <a:rPr lang="en-US" dirty="0" smtClean="0"/>
                        <a:t>10.4</a:t>
                      </a:r>
                      <a:endParaRPr lang="en-US" dirty="0"/>
                    </a:p>
                  </a:txBody>
                  <a:tcPr/>
                </a:tc>
                <a:tc>
                  <a:txBody>
                    <a:bodyPr/>
                    <a:lstStyle/>
                    <a:p>
                      <a:r>
                        <a:rPr lang="en-US" dirty="0" smtClean="0"/>
                        <a:t>0.0013</a:t>
                      </a:r>
                      <a:endParaRPr lang="en-US" dirty="0"/>
                    </a:p>
                  </a:txBody>
                  <a:tcPr/>
                </a:tc>
              </a:tr>
              <a:tr h="370840">
                <a:tc>
                  <a:txBody>
                    <a:bodyPr/>
                    <a:lstStyle/>
                    <a:p>
                      <a:r>
                        <a:rPr lang="en-US" dirty="0" smtClean="0"/>
                        <a:t>Readability</a:t>
                      </a:r>
                      <a:endParaRPr lang="en-US" dirty="0"/>
                    </a:p>
                  </a:txBody>
                  <a:tcPr/>
                </a:tc>
                <a:tc>
                  <a:txBody>
                    <a:bodyPr/>
                    <a:lstStyle/>
                    <a:p>
                      <a:r>
                        <a:rPr lang="en-US" dirty="0" smtClean="0"/>
                        <a:t>9.4</a:t>
                      </a:r>
                      <a:endParaRPr lang="en-US" dirty="0"/>
                    </a:p>
                  </a:txBody>
                  <a:tcPr/>
                </a:tc>
                <a:tc>
                  <a:txBody>
                    <a:bodyPr/>
                    <a:lstStyle/>
                    <a:p>
                      <a:r>
                        <a:rPr lang="en-US" dirty="0" smtClean="0"/>
                        <a:t>0.0021</a:t>
                      </a:r>
                      <a:endParaRPr lang="en-US" dirty="0"/>
                    </a:p>
                  </a:txBody>
                  <a:tcPr/>
                </a:tc>
              </a:tr>
              <a:tr h="370840">
                <a:tc>
                  <a:txBody>
                    <a:bodyPr/>
                    <a:lstStyle/>
                    <a:p>
                      <a:r>
                        <a:rPr lang="en-US" dirty="0" smtClean="0"/>
                        <a:t>Feasibility</a:t>
                      </a:r>
                      <a:endParaRPr lang="en-US" dirty="0"/>
                    </a:p>
                  </a:txBody>
                  <a:tcPr/>
                </a:tc>
                <a:tc>
                  <a:txBody>
                    <a:bodyPr/>
                    <a:lstStyle/>
                    <a:p>
                      <a:r>
                        <a:rPr lang="en-US" dirty="0" smtClean="0"/>
                        <a:t>4.1</a:t>
                      </a:r>
                      <a:endParaRPr lang="en-US" dirty="0"/>
                    </a:p>
                  </a:txBody>
                  <a:tcPr/>
                </a:tc>
                <a:tc>
                  <a:txBody>
                    <a:bodyPr/>
                    <a:lstStyle/>
                    <a:p>
                      <a:r>
                        <a:rPr lang="en-US" dirty="0" smtClean="0"/>
                        <a:t>0.0423</a:t>
                      </a:r>
                      <a:endParaRPr lang="en-US" dirty="0"/>
                    </a:p>
                  </a:txBody>
                  <a:tcPr/>
                </a:tc>
              </a:tr>
              <a:tr h="370840">
                <a:tc>
                  <a:txBody>
                    <a:bodyPr/>
                    <a:lstStyle/>
                    <a:p>
                      <a:r>
                        <a:rPr lang="en-US" b="0" dirty="0" smtClean="0"/>
                        <a:t>Author Rank</a:t>
                      </a:r>
                      <a:endParaRPr lang="en-US" b="0" dirty="0"/>
                    </a:p>
                  </a:txBody>
                  <a:tcPr/>
                </a:tc>
                <a:tc>
                  <a:txBody>
                    <a:bodyPr/>
                    <a:lstStyle/>
                    <a:p>
                      <a:r>
                        <a:rPr lang="en-US" b="0" dirty="0" smtClean="0"/>
                        <a:t>1.0</a:t>
                      </a:r>
                      <a:endParaRPr lang="en-US" b="0" dirty="0"/>
                    </a:p>
                  </a:txBody>
                  <a:tcPr/>
                </a:tc>
                <a:tc>
                  <a:txBody>
                    <a:bodyPr/>
                    <a:lstStyle/>
                    <a:p>
                      <a:r>
                        <a:rPr lang="en-US" b="0" dirty="0" smtClean="0"/>
                        <a:t>0.3284</a:t>
                      </a:r>
                      <a:endParaRPr lang="en-US" b="0" dirty="0"/>
                    </a:p>
                  </a:txBody>
                  <a:tcPr/>
                </a:tc>
              </a:tr>
              <a:tr h="370840">
                <a:tc>
                  <a:txBody>
                    <a:bodyPr/>
                    <a:lstStyle/>
                    <a:p>
                      <a:r>
                        <a:rPr lang="en-US" b="0" dirty="0" smtClean="0">
                          <a:solidFill>
                            <a:schemeClr val="tx2"/>
                          </a:solidFill>
                        </a:rPr>
                        <a:t>Exceptional</a:t>
                      </a:r>
                      <a:endParaRPr lang="en-US" b="0" dirty="0">
                        <a:solidFill>
                          <a:schemeClr val="tx2"/>
                        </a:solidFill>
                      </a:endParaRPr>
                    </a:p>
                  </a:txBody>
                  <a:tcPr/>
                </a:tc>
                <a:tc>
                  <a:txBody>
                    <a:bodyPr/>
                    <a:lstStyle/>
                    <a:p>
                      <a:r>
                        <a:rPr lang="en-US" b="0" dirty="0" smtClean="0">
                          <a:solidFill>
                            <a:schemeClr val="tx2"/>
                          </a:solidFill>
                        </a:rPr>
                        <a:t>10.8</a:t>
                      </a:r>
                      <a:endParaRPr lang="en-US" b="0" dirty="0">
                        <a:solidFill>
                          <a:schemeClr val="tx2"/>
                        </a:solidFill>
                      </a:endParaRPr>
                    </a:p>
                  </a:txBody>
                  <a:tcPr/>
                </a:tc>
                <a:tc>
                  <a:txBody>
                    <a:bodyPr/>
                    <a:lstStyle/>
                    <a:p>
                      <a:r>
                        <a:rPr lang="en-US" b="0" dirty="0" smtClean="0">
                          <a:solidFill>
                            <a:schemeClr val="tx2"/>
                          </a:solidFill>
                        </a:rPr>
                        <a:t>0.0000</a:t>
                      </a:r>
                      <a:endParaRPr lang="en-US" b="0" dirty="0">
                        <a:solidFill>
                          <a:schemeClr val="tx2"/>
                        </a:solidFill>
                      </a:endParaRPr>
                    </a:p>
                  </a:txBody>
                  <a:tcPr/>
                </a:tc>
              </a:tr>
              <a:tr h="370840">
                <a:tc>
                  <a:txBody>
                    <a:bodyPr/>
                    <a:lstStyle/>
                    <a:p>
                      <a:r>
                        <a:rPr lang="en-US" b="0" dirty="0" smtClean="0">
                          <a:solidFill>
                            <a:schemeClr val="tx2"/>
                          </a:solidFill>
                        </a:rPr>
                        <a:t>Dataflow</a:t>
                      </a:r>
                      <a:endParaRPr lang="en-US" b="0" dirty="0">
                        <a:solidFill>
                          <a:schemeClr val="tx2"/>
                        </a:solidFill>
                      </a:endParaRPr>
                    </a:p>
                  </a:txBody>
                  <a:tcPr/>
                </a:tc>
                <a:tc>
                  <a:txBody>
                    <a:bodyPr/>
                    <a:lstStyle/>
                    <a:p>
                      <a:r>
                        <a:rPr lang="en-US" b="0" dirty="0" smtClean="0">
                          <a:solidFill>
                            <a:schemeClr val="tx2"/>
                          </a:solidFill>
                        </a:rPr>
                        <a:t>4.3</a:t>
                      </a:r>
                      <a:endParaRPr lang="en-US" b="0" dirty="0">
                        <a:solidFill>
                          <a:schemeClr val="tx2"/>
                        </a:solidFill>
                      </a:endParaRPr>
                    </a:p>
                  </a:txBody>
                  <a:tcPr/>
                </a:tc>
                <a:tc>
                  <a:txBody>
                    <a:bodyPr/>
                    <a:lstStyle/>
                    <a:p>
                      <a:r>
                        <a:rPr lang="en-US" b="0" dirty="0" smtClean="0">
                          <a:solidFill>
                            <a:schemeClr val="tx2"/>
                          </a:solidFill>
                        </a:rPr>
                        <a:t>0.0000</a:t>
                      </a:r>
                      <a:endParaRPr lang="en-US" b="0" dirty="0">
                        <a:solidFill>
                          <a:schemeClr val="tx2"/>
                        </a:solidFill>
                      </a:endParaRPr>
                    </a:p>
                  </a:txBody>
                  <a:tcPr/>
                </a:tc>
              </a:tr>
              <a:tr h="370840">
                <a:tc>
                  <a:txBody>
                    <a:bodyPr/>
                    <a:lstStyle/>
                    <a:p>
                      <a:r>
                        <a:rPr lang="en-US" b="0" dirty="0" smtClean="0">
                          <a:solidFill>
                            <a:schemeClr val="tx2"/>
                          </a:solidFill>
                        </a:rPr>
                        <a:t>Same</a:t>
                      </a:r>
                      <a:r>
                        <a:rPr lang="en-US" b="0" baseline="0" dirty="0" smtClean="0">
                          <a:solidFill>
                            <a:schemeClr val="tx2"/>
                          </a:solidFill>
                        </a:rPr>
                        <a:t> Package</a:t>
                      </a:r>
                      <a:endParaRPr lang="en-US" b="0" dirty="0">
                        <a:solidFill>
                          <a:schemeClr val="tx2"/>
                        </a:solidFill>
                      </a:endParaRPr>
                    </a:p>
                  </a:txBody>
                  <a:tcPr/>
                </a:tc>
                <a:tc>
                  <a:txBody>
                    <a:bodyPr/>
                    <a:lstStyle/>
                    <a:p>
                      <a:r>
                        <a:rPr lang="en-US" b="0" dirty="0" smtClean="0">
                          <a:solidFill>
                            <a:schemeClr val="tx2"/>
                          </a:solidFill>
                        </a:rPr>
                        <a:t>4.0</a:t>
                      </a:r>
                      <a:endParaRPr lang="en-US" b="0" dirty="0">
                        <a:solidFill>
                          <a:schemeClr val="tx2"/>
                        </a:solidFill>
                      </a:endParaRPr>
                    </a:p>
                  </a:txBody>
                  <a:tcPr/>
                </a:tc>
                <a:tc>
                  <a:txBody>
                    <a:bodyPr/>
                    <a:lstStyle/>
                    <a:p>
                      <a:r>
                        <a:rPr lang="en-US" b="0" dirty="0" smtClean="0">
                          <a:solidFill>
                            <a:schemeClr val="tx2"/>
                          </a:solidFill>
                        </a:rPr>
                        <a:t>0.0001</a:t>
                      </a:r>
                      <a:endParaRPr lang="en-US" b="0" dirty="0">
                        <a:solidFill>
                          <a:schemeClr val="tx2"/>
                        </a:solidFill>
                      </a:endParaRPr>
                    </a:p>
                  </a:txBody>
                  <a:tcPr/>
                </a:tc>
              </a:tr>
              <a:tr h="370840">
                <a:tc>
                  <a:txBody>
                    <a:bodyPr/>
                    <a:lstStyle/>
                    <a:p>
                      <a:r>
                        <a:rPr lang="en-US" b="0" dirty="0" smtClean="0">
                          <a:solidFill>
                            <a:schemeClr val="tx2"/>
                          </a:solidFill>
                        </a:rPr>
                        <a:t>One Error</a:t>
                      </a:r>
                      <a:endParaRPr lang="en-US" b="0" dirty="0">
                        <a:solidFill>
                          <a:schemeClr val="tx2"/>
                        </a:solidFill>
                      </a:endParaRPr>
                    </a:p>
                  </a:txBody>
                  <a:tcPr/>
                </a:tc>
                <a:tc>
                  <a:txBody>
                    <a:bodyPr/>
                    <a:lstStyle/>
                    <a:p>
                      <a:r>
                        <a:rPr lang="en-US" b="0" dirty="0" smtClean="0">
                          <a:solidFill>
                            <a:schemeClr val="tx2"/>
                          </a:solidFill>
                        </a:rPr>
                        <a:t>2.2</a:t>
                      </a:r>
                      <a:endParaRPr lang="en-US" b="0" dirty="0">
                        <a:solidFill>
                          <a:schemeClr val="tx2"/>
                        </a:solidFill>
                      </a:endParaRPr>
                    </a:p>
                  </a:txBody>
                  <a:tcPr/>
                </a:tc>
                <a:tc>
                  <a:txBody>
                    <a:bodyPr/>
                    <a:lstStyle/>
                    <a:p>
                      <a:r>
                        <a:rPr lang="en-US" b="0" dirty="0" smtClean="0">
                          <a:solidFill>
                            <a:schemeClr val="tx2"/>
                          </a:solidFill>
                        </a:rPr>
                        <a:t>0.0288</a:t>
                      </a:r>
                      <a:endParaRPr lang="en-US" b="0" dirty="0">
                        <a:solidFill>
                          <a:schemeClr val="tx2"/>
                        </a:solidFill>
                      </a:endParaRPr>
                    </a:p>
                  </a:txBody>
                  <a:tcPr/>
                </a:tc>
              </a:tr>
            </a:tbl>
          </a:graphicData>
        </a:graphic>
      </p:graphicFrame>
      <p:sp>
        <p:nvSpPr>
          <p:cNvPr id="8" name="Slide Number Placeholder 7"/>
          <p:cNvSpPr>
            <a:spLocks noGrp="1"/>
          </p:cNvSpPr>
          <p:nvPr>
            <p:ph type="sldNum" sz="quarter" idx="12"/>
          </p:nvPr>
        </p:nvSpPr>
        <p:spPr/>
        <p:txBody>
          <a:bodyPr/>
          <a:lstStyle/>
          <a:p>
            <a:fld id="{8B088E1C-DA6F-C647-A948-974FA6CBA5D5}"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Experiment 2</a:t>
            </a:r>
            <a:endParaRPr lang="en-US" dirty="0"/>
          </a:p>
        </p:txBody>
      </p:sp>
      <p:sp>
        <p:nvSpPr>
          <p:cNvPr id="5" name="TextBox 4"/>
          <p:cNvSpPr txBox="1"/>
          <p:nvPr/>
        </p:nvSpPr>
        <p:spPr>
          <a:xfrm>
            <a:off x="4419601" y="2362200"/>
            <a:ext cx="4267200" cy="1692771"/>
          </a:xfrm>
          <a:prstGeom prst="rect">
            <a:avLst/>
          </a:prstGeom>
          <a:noFill/>
        </p:spPr>
        <p:txBody>
          <a:bodyPr wrap="square" rtlCol="0">
            <a:spAutoFit/>
          </a:bodyPr>
          <a:lstStyle/>
          <a:p>
            <a:pPr>
              <a:buClr>
                <a:schemeClr val="accent3"/>
              </a:buClr>
              <a:buFont typeface="Arial"/>
              <a:buChar char="•"/>
            </a:pPr>
            <a:r>
              <a:rPr lang="en-US" sz="2600" dirty="0" smtClean="0"/>
              <a:t> Statically predicted path frequency has the strongest predictive power.</a:t>
            </a:r>
          </a:p>
          <a:p>
            <a:pPr>
              <a:buClr>
                <a:schemeClr val="accent3"/>
              </a:buClr>
            </a:pPr>
            <a:r>
              <a:rPr lang="en-US" sz="2600" dirty="0" smtClean="0"/>
              <a:t> </a:t>
            </a:r>
            <a:endParaRPr lang="en-US" sz="2600" dirty="0"/>
          </a:p>
        </p:txBody>
      </p:sp>
      <p:graphicFrame>
        <p:nvGraphicFramePr>
          <p:cNvPr id="7" name="Content Placeholder 3"/>
          <p:cNvGraphicFramePr>
            <a:graphicFrameLocks/>
          </p:cNvGraphicFramePr>
          <p:nvPr/>
        </p:nvGraphicFramePr>
        <p:xfrm>
          <a:off x="304800" y="2209800"/>
          <a:ext cx="3810000" cy="4450080"/>
        </p:xfrm>
        <a:graphic>
          <a:graphicData uri="http://schemas.openxmlformats.org/drawingml/2006/table">
            <a:tbl>
              <a:tblPr firstRow="1" bandRow="1">
                <a:tableStyleId>{6E25E649-3F16-4E02-A733-19D2CDBF48F0}</a:tableStyleId>
              </a:tblPr>
              <a:tblGrid>
                <a:gridCol w="1905000"/>
                <a:gridCol w="714375"/>
                <a:gridCol w="1190625"/>
              </a:tblGrid>
              <a:tr h="370840">
                <a:tc>
                  <a:txBody>
                    <a:bodyPr/>
                    <a:lstStyle/>
                    <a:p>
                      <a:r>
                        <a:rPr lang="en-US" dirty="0" smtClean="0"/>
                        <a:t>Metric</a:t>
                      </a:r>
                      <a:endParaRPr lang="en-US" dirty="0"/>
                    </a:p>
                  </a:txBody>
                  <a:tcPr/>
                </a:tc>
                <a:tc>
                  <a:txBody>
                    <a:bodyPr/>
                    <a:lstStyle/>
                    <a:p>
                      <a:r>
                        <a:rPr lang="en-US" dirty="0" smtClean="0"/>
                        <a:t>F</a:t>
                      </a:r>
                      <a:endParaRPr lang="en-US" dirty="0"/>
                    </a:p>
                  </a:txBody>
                  <a:tcPr/>
                </a:tc>
                <a:tc>
                  <a:txBody>
                    <a:bodyPr/>
                    <a:lstStyle/>
                    <a:p>
                      <a:r>
                        <a:rPr lang="en-US" dirty="0" err="1" smtClean="0"/>
                        <a:t>p</a:t>
                      </a:r>
                      <a:endParaRPr lang="en-US" dirty="0" smtClean="0"/>
                    </a:p>
                  </a:txBody>
                  <a:tcPr/>
                </a:tc>
              </a:tr>
              <a:tr h="370840">
                <a:tc>
                  <a:txBody>
                    <a:bodyPr/>
                    <a:lstStyle/>
                    <a:p>
                      <a:r>
                        <a:rPr lang="en-US" b="1" dirty="0" smtClean="0"/>
                        <a:t>Frequency</a:t>
                      </a:r>
                      <a:endParaRPr lang="en-US" b="1" dirty="0"/>
                    </a:p>
                  </a:txBody>
                  <a:tcPr/>
                </a:tc>
                <a:tc>
                  <a:txBody>
                    <a:bodyPr/>
                    <a:lstStyle/>
                    <a:p>
                      <a:r>
                        <a:rPr lang="en-US" b="1" dirty="0" smtClean="0"/>
                        <a:t>32.3</a:t>
                      </a:r>
                      <a:endParaRPr lang="en-US" b="1" dirty="0"/>
                    </a:p>
                  </a:txBody>
                  <a:tcPr/>
                </a:tc>
                <a:tc>
                  <a:txBody>
                    <a:bodyPr/>
                    <a:lstStyle/>
                    <a:p>
                      <a:r>
                        <a:rPr lang="en-US" b="1" dirty="0" smtClean="0"/>
                        <a:t>0.0000</a:t>
                      </a:r>
                      <a:endParaRPr lang="en-US" b="1" dirty="0"/>
                    </a:p>
                  </a:txBody>
                  <a:tcPr/>
                </a:tc>
              </a:tr>
              <a:tr h="370840">
                <a:tc>
                  <a:txBody>
                    <a:bodyPr/>
                    <a:lstStyle/>
                    <a:p>
                      <a:r>
                        <a:rPr lang="en-US" dirty="0" smtClean="0"/>
                        <a:t>Copy-Paste</a:t>
                      </a:r>
                      <a:endParaRPr lang="en-US" dirty="0"/>
                    </a:p>
                  </a:txBody>
                  <a:tcPr/>
                </a:tc>
                <a:tc>
                  <a:txBody>
                    <a:bodyPr/>
                    <a:lstStyle/>
                    <a:p>
                      <a:r>
                        <a:rPr lang="en-US" dirty="0" smtClean="0"/>
                        <a:t>12.4</a:t>
                      </a:r>
                      <a:endParaRPr lang="en-US" dirty="0"/>
                    </a:p>
                  </a:txBody>
                  <a:tcPr/>
                </a:tc>
                <a:tc>
                  <a:txBody>
                    <a:bodyPr/>
                    <a:lstStyle/>
                    <a:p>
                      <a:r>
                        <a:rPr lang="en-US" dirty="0" smtClean="0"/>
                        <a:t>0.0004</a:t>
                      </a:r>
                      <a:endParaRPr lang="en-US" dirty="0"/>
                    </a:p>
                  </a:txBody>
                  <a:tcPr/>
                </a:tc>
              </a:tr>
              <a:tr h="370840">
                <a:tc>
                  <a:txBody>
                    <a:bodyPr/>
                    <a:lstStyle/>
                    <a:p>
                      <a:r>
                        <a:rPr lang="en-US" dirty="0" smtClean="0"/>
                        <a:t>Code Churn</a:t>
                      </a:r>
                      <a:endParaRPr lang="en-US" dirty="0"/>
                    </a:p>
                  </a:txBody>
                  <a:tcPr/>
                </a:tc>
                <a:tc>
                  <a:txBody>
                    <a:bodyPr/>
                    <a:lstStyle/>
                    <a:p>
                      <a:r>
                        <a:rPr lang="en-US" dirty="0" smtClean="0"/>
                        <a:t>10.2</a:t>
                      </a:r>
                      <a:endParaRPr lang="en-US" dirty="0"/>
                    </a:p>
                  </a:txBody>
                  <a:tcPr/>
                </a:tc>
                <a:tc>
                  <a:txBody>
                    <a:bodyPr/>
                    <a:lstStyle/>
                    <a:p>
                      <a:r>
                        <a:rPr lang="en-US" dirty="0" smtClean="0"/>
                        <a:t>0.0014</a:t>
                      </a:r>
                      <a:endParaRPr lang="en-US" dirty="0"/>
                    </a:p>
                  </a:txBody>
                  <a:tcPr/>
                </a:tc>
              </a:tr>
              <a:tr h="370840">
                <a:tc>
                  <a:txBody>
                    <a:bodyPr/>
                    <a:lstStyle/>
                    <a:p>
                      <a:r>
                        <a:rPr lang="en-US" dirty="0" smtClean="0"/>
                        <a:t>Density</a:t>
                      </a:r>
                      <a:endParaRPr lang="en-US" dirty="0"/>
                    </a:p>
                  </a:txBody>
                  <a:tcPr/>
                </a:tc>
                <a:tc>
                  <a:txBody>
                    <a:bodyPr/>
                    <a:lstStyle/>
                    <a:p>
                      <a:r>
                        <a:rPr lang="en-US" dirty="0" smtClean="0"/>
                        <a:t>10.4</a:t>
                      </a:r>
                      <a:endParaRPr lang="en-US" dirty="0"/>
                    </a:p>
                  </a:txBody>
                  <a:tcPr/>
                </a:tc>
                <a:tc>
                  <a:txBody>
                    <a:bodyPr/>
                    <a:lstStyle/>
                    <a:p>
                      <a:r>
                        <a:rPr lang="en-US" dirty="0" smtClean="0"/>
                        <a:t>0.0013</a:t>
                      </a:r>
                      <a:endParaRPr lang="en-US" dirty="0"/>
                    </a:p>
                  </a:txBody>
                  <a:tcPr/>
                </a:tc>
              </a:tr>
              <a:tr h="370840">
                <a:tc>
                  <a:txBody>
                    <a:bodyPr/>
                    <a:lstStyle/>
                    <a:p>
                      <a:r>
                        <a:rPr lang="en-US" dirty="0" smtClean="0"/>
                        <a:t>Readability</a:t>
                      </a:r>
                      <a:endParaRPr lang="en-US" dirty="0"/>
                    </a:p>
                  </a:txBody>
                  <a:tcPr/>
                </a:tc>
                <a:tc>
                  <a:txBody>
                    <a:bodyPr/>
                    <a:lstStyle/>
                    <a:p>
                      <a:r>
                        <a:rPr lang="en-US" dirty="0" smtClean="0"/>
                        <a:t>9.4</a:t>
                      </a:r>
                      <a:endParaRPr lang="en-US" dirty="0"/>
                    </a:p>
                  </a:txBody>
                  <a:tcPr/>
                </a:tc>
                <a:tc>
                  <a:txBody>
                    <a:bodyPr/>
                    <a:lstStyle/>
                    <a:p>
                      <a:r>
                        <a:rPr lang="en-US" dirty="0" smtClean="0"/>
                        <a:t>0.0021</a:t>
                      </a:r>
                      <a:endParaRPr lang="en-US" dirty="0"/>
                    </a:p>
                  </a:txBody>
                  <a:tcPr/>
                </a:tc>
              </a:tr>
              <a:tr h="370840">
                <a:tc>
                  <a:txBody>
                    <a:bodyPr/>
                    <a:lstStyle/>
                    <a:p>
                      <a:r>
                        <a:rPr lang="en-US" dirty="0" smtClean="0"/>
                        <a:t>Feasibility</a:t>
                      </a:r>
                      <a:endParaRPr lang="en-US" dirty="0"/>
                    </a:p>
                  </a:txBody>
                  <a:tcPr/>
                </a:tc>
                <a:tc>
                  <a:txBody>
                    <a:bodyPr/>
                    <a:lstStyle/>
                    <a:p>
                      <a:r>
                        <a:rPr lang="en-US" dirty="0" smtClean="0"/>
                        <a:t>4.1</a:t>
                      </a:r>
                      <a:endParaRPr lang="en-US" dirty="0"/>
                    </a:p>
                  </a:txBody>
                  <a:tcPr/>
                </a:tc>
                <a:tc>
                  <a:txBody>
                    <a:bodyPr/>
                    <a:lstStyle/>
                    <a:p>
                      <a:r>
                        <a:rPr lang="en-US" dirty="0" smtClean="0"/>
                        <a:t>0.0423</a:t>
                      </a:r>
                      <a:endParaRPr lang="en-US" dirty="0"/>
                    </a:p>
                  </a:txBody>
                  <a:tcPr/>
                </a:tc>
              </a:tr>
              <a:tr h="370840">
                <a:tc>
                  <a:txBody>
                    <a:bodyPr/>
                    <a:lstStyle/>
                    <a:p>
                      <a:r>
                        <a:rPr lang="en-US" b="0" dirty="0" smtClean="0"/>
                        <a:t>Author Rank</a:t>
                      </a:r>
                      <a:endParaRPr lang="en-US" b="0" dirty="0"/>
                    </a:p>
                  </a:txBody>
                  <a:tcPr/>
                </a:tc>
                <a:tc>
                  <a:txBody>
                    <a:bodyPr/>
                    <a:lstStyle/>
                    <a:p>
                      <a:r>
                        <a:rPr lang="en-US" b="0" dirty="0" smtClean="0"/>
                        <a:t>1.0</a:t>
                      </a:r>
                      <a:endParaRPr lang="en-US" b="0" dirty="0"/>
                    </a:p>
                  </a:txBody>
                  <a:tcPr/>
                </a:tc>
                <a:tc>
                  <a:txBody>
                    <a:bodyPr/>
                    <a:lstStyle/>
                    <a:p>
                      <a:r>
                        <a:rPr lang="en-US" b="0" dirty="0" smtClean="0"/>
                        <a:t>0.3284</a:t>
                      </a:r>
                      <a:endParaRPr lang="en-US" b="0" dirty="0"/>
                    </a:p>
                  </a:txBody>
                  <a:tcPr/>
                </a:tc>
              </a:tr>
              <a:tr h="370840">
                <a:tc>
                  <a:txBody>
                    <a:bodyPr/>
                    <a:lstStyle/>
                    <a:p>
                      <a:r>
                        <a:rPr lang="en-US" b="0" dirty="0" smtClean="0">
                          <a:solidFill>
                            <a:srgbClr val="424456"/>
                          </a:solidFill>
                        </a:rPr>
                        <a:t>Exceptional</a:t>
                      </a:r>
                      <a:endParaRPr lang="en-US" b="0" dirty="0">
                        <a:solidFill>
                          <a:srgbClr val="424456"/>
                        </a:solidFill>
                      </a:endParaRPr>
                    </a:p>
                  </a:txBody>
                  <a:tcPr/>
                </a:tc>
                <a:tc>
                  <a:txBody>
                    <a:bodyPr/>
                    <a:lstStyle/>
                    <a:p>
                      <a:r>
                        <a:rPr lang="en-US" b="0" dirty="0" smtClean="0">
                          <a:solidFill>
                            <a:srgbClr val="424456"/>
                          </a:solidFill>
                        </a:rPr>
                        <a:t>10.8</a:t>
                      </a:r>
                      <a:endParaRPr lang="en-US" b="0" dirty="0">
                        <a:solidFill>
                          <a:srgbClr val="424456"/>
                        </a:solidFill>
                      </a:endParaRPr>
                    </a:p>
                  </a:txBody>
                  <a:tcPr/>
                </a:tc>
                <a:tc>
                  <a:txBody>
                    <a:bodyPr/>
                    <a:lstStyle/>
                    <a:p>
                      <a:r>
                        <a:rPr lang="en-US" b="0" dirty="0" smtClean="0">
                          <a:solidFill>
                            <a:srgbClr val="424456"/>
                          </a:solidFill>
                        </a:rPr>
                        <a:t>0.0000</a:t>
                      </a:r>
                      <a:endParaRPr lang="en-US" b="0" dirty="0">
                        <a:solidFill>
                          <a:srgbClr val="424456"/>
                        </a:solidFill>
                      </a:endParaRPr>
                    </a:p>
                  </a:txBody>
                  <a:tcPr/>
                </a:tc>
              </a:tr>
              <a:tr h="370840">
                <a:tc>
                  <a:txBody>
                    <a:bodyPr/>
                    <a:lstStyle/>
                    <a:p>
                      <a:r>
                        <a:rPr lang="en-US" b="0" dirty="0" smtClean="0">
                          <a:solidFill>
                            <a:srgbClr val="424456"/>
                          </a:solidFill>
                        </a:rPr>
                        <a:t>Dataflow</a:t>
                      </a:r>
                      <a:endParaRPr lang="en-US" b="0" dirty="0">
                        <a:solidFill>
                          <a:srgbClr val="424456"/>
                        </a:solidFill>
                      </a:endParaRPr>
                    </a:p>
                  </a:txBody>
                  <a:tcPr/>
                </a:tc>
                <a:tc>
                  <a:txBody>
                    <a:bodyPr/>
                    <a:lstStyle/>
                    <a:p>
                      <a:r>
                        <a:rPr lang="en-US" b="0" dirty="0" smtClean="0">
                          <a:solidFill>
                            <a:srgbClr val="424456"/>
                          </a:solidFill>
                        </a:rPr>
                        <a:t>4.3</a:t>
                      </a:r>
                      <a:endParaRPr lang="en-US" b="0" dirty="0">
                        <a:solidFill>
                          <a:srgbClr val="424456"/>
                        </a:solidFill>
                      </a:endParaRPr>
                    </a:p>
                  </a:txBody>
                  <a:tcPr/>
                </a:tc>
                <a:tc>
                  <a:txBody>
                    <a:bodyPr/>
                    <a:lstStyle/>
                    <a:p>
                      <a:r>
                        <a:rPr lang="en-US" b="0" dirty="0" smtClean="0">
                          <a:solidFill>
                            <a:srgbClr val="424456"/>
                          </a:solidFill>
                        </a:rPr>
                        <a:t>0.0000</a:t>
                      </a:r>
                      <a:endParaRPr lang="en-US" b="0" dirty="0">
                        <a:solidFill>
                          <a:srgbClr val="424456"/>
                        </a:solidFill>
                      </a:endParaRPr>
                    </a:p>
                  </a:txBody>
                  <a:tcPr/>
                </a:tc>
              </a:tr>
              <a:tr h="370840">
                <a:tc>
                  <a:txBody>
                    <a:bodyPr/>
                    <a:lstStyle/>
                    <a:p>
                      <a:r>
                        <a:rPr lang="en-US" b="0" dirty="0" smtClean="0">
                          <a:solidFill>
                            <a:srgbClr val="424456"/>
                          </a:solidFill>
                        </a:rPr>
                        <a:t>Same</a:t>
                      </a:r>
                      <a:r>
                        <a:rPr lang="en-US" b="0" baseline="0" dirty="0" smtClean="0">
                          <a:solidFill>
                            <a:srgbClr val="424456"/>
                          </a:solidFill>
                        </a:rPr>
                        <a:t> Package</a:t>
                      </a:r>
                      <a:endParaRPr lang="en-US" b="0" dirty="0">
                        <a:solidFill>
                          <a:srgbClr val="424456"/>
                        </a:solidFill>
                      </a:endParaRPr>
                    </a:p>
                  </a:txBody>
                  <a:tcPr/>
                </a:tc>
                <a:tc>
                  <a:txBody>
                    <a:bodyPr/>
                    <a:lstStyle/>
                    <a:p>
                      <a:r>
                        <a:rPr lang="en-US" b="0" dirty="0" smtClean="0">
                          <a:solidFill>
                            <a:srgbClr val="424456"/>
                          </a:solidFill>
                        </a:rPr>
                        <a:t>4.0</a:t>
                      </a:r>
                      <a:endParaRPr lang="en-US" b="0" dirty="0">
                        <a:solidFill>
                          <a:srgbClr val="424456"/>
                        </a:solidFill>
                      </a:endParaRPr>
                    </a:p>
                  </a:txBody>
                  <a:tcPr/>
                </a:tc>
                <a:tc>
                  <a:txBody>
                    <a:bodyPr/>
                    <a:lstStyle/>
                    <a:p>
                      <a:r>
                        <a:rPr lang="en-US" b="0" dirty="0" smtClean="0">
                          <a:solidFill>
                            <a:srgbClr val="424456"/>
                          </a:solidFill>
                        </a:rPr>
                        <a:t>0.0001</a:t>
                      </a:r>
                      <a:endParaRPr lang="en-US" b="0" dirty="0">
                        <a:solidFill>
                          <a:srgbClr val="424456"/>
                        </a:solidFill>
                      </a:endParaRPr>
                    </a:p>
                  </a:txBody>
                  <a:tcPr/>
                </a:tc>
              </a:tr>
              <a:tr h="370840">
                <a:tc>
                  <a:txBody>
                    <a:bodyPr/>
                    <a:lstStyle/>
                    <a:p>
                      <a:r>
                        <a:rPr lang="en-US" b="0" dirty="0" smtClean="0">
                          <a:solidFill>
                            <a:srgbClr val="424456"/>
                          </a:solidFill>
                        </a:rPr>
                        <a:t>One Error</a:t>
                      </a:r>
                      <a:endParaRPr lang="en-US" b="0" dirty="0">
                        <a:solidFill>
                          <a:srgbClr val="424456"/>
                        </a:solidFill>
                      </a:endParaRPr>
                    </a:p>
                  </a:txBody>
                  <a:tcPr/>
                </a:tc>
                <a:tc>
                  <a:txBody>
                    <a:bodyPr/>
                    <a:lstStyle/>
                    <a:p>
                      <a:r>
                        <a:rPr lang="en-US" b="0" dirty="0" smtClean="0">
                          <a:solidFill>
                            <a:srgbClr val="424456"/>
                          </a:solidFill>
                        </a:rPr>
                        <a:t>2.2</a:t>
                      </a:r>
                      <a:endParaRPr lang="en-US" b="0" dirty="0">
                        <a:solidFill>
                          <a:srgbClr val="424456"/>
                        </a:solidFill>
                      </a:endParaRPr>
                    </a:p>
                  </a:txBody>
                  <a:tcPr/>
                </a:tc>
                <a:tc>
                  <a:txBody>
                    <a:bodyPr/>
                    <a:lstStyle/>
                    <a:p>
                      <a:r>
                        <a:rPr lang="en-US" b="0" dirty="0" smtClean="0">
                          <a:solidFill>
                            <a:srgbClr val="424456"/>
                          </a:solidFill>
                        </a:rPr>
                        <a:t>0.0288</a:t>
                      </a:r>
                      <a:endParaRPr lang="en-US" b="0" dirty="0">
                        <a:solidFill>
                          <a:srgbClr val="424456"/>
                        </a:solidFill>
                      </a:endParaRPr>
                    </a:p>
                  </a:txBody>
                  <a:tcPr/>
                </a:tc>
              </a:tr>
            </a:tbl>
          </a:graphicData>
        </a:graphic>
      </p:graphicFrame>
      <p:sp>
        <p:nvSpPr>
          <p:cNvPr id="8" name="Slide Number Placeholder 7"/>
          <p:cNvSpPr>
            <a:spLocks noGrp="1"/>
          </p:cNvSpPr>
          <p:nvPr>
            <p:ph type="sldNum" sz="quarter" idx="12"/>
          </p:nvPr>
        </p:nvSpPr>
        <p:spPr/>
        <p:txBody>
          <a:bodyPr/>
          <a:lstStyle/>
          <a:p>
            <a:fld id="{8B088E1C-DA6F-C647-A948-974FA6CBA5D5}"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Experiment 2</a:t>
            </a:r>
            <a:endParaRPr lang="en-US" dirty="0"/>
          </a:p>
        </p:txBody>
      </p:sp>
      <p:sp>
        <p:nvSpPr>
          <p:cNvPr id="5" name="TextBox 4"/>
          <p:cNvSpPr txBox="1"/>
          <p:nvPr/>
        </p:nvSpPr>
        <p:spPr>
          <a:xfrm>
            <a:off x="4419601" y="2362200"/>
            <a:ext cx="4267200" cy="2092881"/>
          </a:xfrm>
          <a:prstGeom prst="rect">
            <a:avLst/>
          </a:prstGeom>
          <a:noFill/>
        </p:spPr>
        <p:txBody>
          <a:bodyPr wrap="square" rtlCol="0">
            <a:spAutoFit/>
          </a:bodyPr>
          <a:lstStyle/>
          <a:p>
            <a:pPr>
              <a:buClr>
                <a:schemeClr val="accent3"/>
              </a:buClr>
              <a:buFont typeface="Arial"/>
              <a:buChar char="•"/>
            </a:pPr>
            <a:r>
              <a:rPr lang="en-US" sz="2600" dirty="0" smtClean="0"/>
              <a:t> Statically predicted path frequency has the strongest predictive power.</a:t>
            </a:r>
          </a:p>
          <a:p>
            <a:pPr>
              <a:buClr>
                <a:schemeClr val="accent3"/>
              </a:buClr>
              <a:buFont typeface="Arial"/>
              <a:buChar char="•"/>
            </a:pPr>
            <a:r>
              <a:rPr lang="en-US" sz="2600" dirty="0" smtClean="0"/>
              <a:t> Author rank has no effect on the model.</a:t>
            </a:r>
          </a:p>
        </p:txBody>
      </p:sp>
      <p:graphicFrame>
        <p:nvGraphicFramePr>
          <p:cNvPr id="8" name="Content Placeholder 3"/>
          <p:cNvGraphicFramePr>
            <a:graphicFrameLocks/>
          </p:cNvGraphicFramePr>
          <p:nvPr/>
        </p:nvGraphicFramePr>
        <p:xfrm>
          <a:off x="304800" y="2209800"/>
          <a:ext cx="3810000" cy="4450080"/>
        </p:xfrm>
        <a:graphic>
          <a:graphicData uri="http://schemas.openxmlformats.org/drawingml/2006/table">
            <a:tbl>
              <a:tblPr firstRow="1" bandRow="1">
                <a:tableStyleId>{6E25E649-3F16-4E02-A733-19D2CDBF48F0}</a:tableStyleId>
              </a:tblPr>
              <a:tblGrid>
                <a:gridCol w="1905000"/>
                <a:gridCol w="714375"/>
                <a:gridCol w="1190625"/>
              </a:tblGrid>
              <a:tr h="370840">
                <a:tc>
                  <a:txBody>
                    <a:bodyPr/>
                    <a:lstStyle/>
                    <a:p>
                      <a:r>
                        <a:rPr lang="en-US" dirty="0" smtClean="0"/>
                        <a:t>Metric</a:t>
                      </a:r>
                      <a:endParaRPr lang="en-US" dirty="0"/>
                    </a:p>
                  </a:txBody>
                  <a:tcPr/>
                </a:tc>
                <a:tc>
                  <a:txBody>
                    <a:bodyPr/>
                    <a:lstStyle/>
                    <a:p>
                      <a:r>
                        <a:rPr lang="en-US" dirty="0" smtClean="0"/>
                        <a:t>F</a:t>
                      </a:r>
                      <a:endParaRPr lang="en-US" dirty="0"/>
                    </a:p>
                  </a:txBody>
                  <a:tcPr/>
                </a:tc>
                <a:tc>
                  <a:txBody>
                    <a:bodyPr/>
                    <a:lstStyle/>
                    <a:p>
                      <a:r>
                        <a:rPr lang="en-US" dirty="0" err="1" smtClean="0"/>
                        <a:t>p</a:t>
                      </a:r>
                      <a:endParaRPr lang="en-US" dirty="0" smtClean="0"/>
                    </a:p>
                  </a:txBody>
                  <a:tcPr/>
                </a:tc>
              </a:tr>
              <a:tr h="370840">
                <a:tc>
                  <a:txBody>
                    <a:bodyPr/>
                    <a:lstStyle/>
                    <a:p>
                      <a:r>
                        <a:rPr lang="en-US" dirty="0" smtClean="0"/>
                        <a:t>Frequency</a:t>
                      </a:r>
                      <a:endParaRPr lang="en-US" dirty="0"/>
                    </a:p>
                  </a:txBody>
                  <a:tcPr/>
                </a:tc>
                <a:tc>
                  <a:txBody>
                    <a:bodyPr/>
                    <a:lstStyle/>
                    <a:p>
                      <a:r>
                        <a:rPr lang="en-US" dirty="0" smtClean="0"/>
                        <a:t>32.3</a:t>
                      </a:r>
                      <a:endParaRPr lang="en-US" dirty="0"/>
                    </a:p>
                  </a:txBody>
                  <a:tcPr/>
                </a:tc>
                <a:tc>
                  <a:txBody>
                    <a:bodyPr/>
                    <a:lstStyle/>
                    <a:p>
                      <a:r>
                        <a:rPr lang="en-US" dirty="0" smtClean="0"/>
                        <a:t>0.0000</a:t>
                      </a:r>
                      <a:endParaRPr lang="en-US" dirty="0"/>
                    </a:p>
                  </a:txBody>
                  <a:tcPr/>
                </a:tc>
              </a:tr>
              <a:tr h="370840">
                <a:tc>
                  <a:txBody>
                    <a:bodyPr/>
                    <a:lstStyle/>
                    <a:p>
                      <a:r>
                        <a:rPr lang="en-US" dirty="0" smtClean="0"/>
                        <a:t>Copy-Paste</a:t>
                      </a:r>
                      <a:endParaRPr lang="en-US" dirty="0"/>
                    </a:p>
                  </a:txBody>
                  <a:tcPr/>
                </a:tc>
                <a:tc>
                  <a:txBody>
                    <a:bodyPr/>
                    <a:lstStyle/>
                    <a:p>
                      <a:r>
                        <a:rPr lang="en-US" dirty="0" smtClean="0"/>
                        <a:t>12.4</a:t>
                      </a:r>
                      <a:endParaRPr lang="en-US" dirty="0"/>
                    </a:p>
                  </a:txBody>
                  <a:tcPr/>
                </a:tc>
                <a:tc>
                  <a:txBody>
                    <a:bodyPr/>
                    <a:lstStyle/>
                    <a:p>
                      <a:r>
                        <a:rPr lang="en-US" dirty="0" smtClean="0"/>
                        <a:t>0.0004</a:t>
                      </a:r>
                      <a:endParaRPr lang="en-US" dirty="0"/>
                    </a:p>
                  </a:txBody>
                  <a:tcPr/>
                </a:tc>
              </a:tr>
              <a:tr h="370840">
                <a:tc>
                  <a:txBody>
                    <a:bodyPr/>
                    <a:lstStyle/>
                    <a:p>
                      <a:r>
                        <a:rPr lang="en-US" dirty="0" smtClean="0"/>
                        <a:t>Code Churn</a:t>
                      </a:r>
                      <a:endParaRPr lang="en-US" dirty="0"/>
                    </a:p>
                  </a:txBody>
                  <a:tcPr/>
                </a:tc>
                <a:tc>
                  <a:txBody>
                    <a:bodyPr/>
                    <a:lstStyle/>
                    <a:p>
                      <a:r>
                        <a:rPr lang="en-US" dirty="0" smtClean="0"/>
                        <a:t>10.2</a:t>
                      </a:r>
                      <a:endParaRPr lang="en-US" dirty="0"/>
                    </a:p>
                  </a:txBody>
                  <a:tcPr/>
                </a:tc>
                <a:tc>
                  <a:txBody>
                    <a:bodyPr/>
                    <a:lstStyle/>
                    <a:p>
                      <a:r>
                        <a:rPr lang="en-US" dirty="0" smtClean="0"/>
                        <a:t>0.0014</a:t>
                      </a:r>
                      <a:endParaRPr lang="en-US" dirty="0"/>
                    </a:p>
                  </a:txBody>
                  <a:tcPr/>
                </a:tc>
              </a:tr>
              <a:tr h="370840">
                <a:tc>
                  <a:txBody>
                    <a:bodyPr/>
                    <a:lstStyle/>
                    <a:p>
                      <a:r>
                        <a:rPr lang="en-US" dirty="0" smtClean="0"/>
                        <a:t>Density</a:t>
                      </a:r>
                      <a:endParaRPr lang="en-US" dirty="0"/>
                    </a:p>
                  </a:txBody>
                  <a:tcPr/>
                </a:tc>
                <a:tc>
                  <a:txBody>
                    <a:bodyPr/>
                    <a:lstStyle/>
                    <a:p>
                      <a:r>
                        <a:rPr lang="en-US" dirty="0" smtClean="0"/>
                        <a:t>10.4</a:t>
                      </a:r>
                      <a:endParaRPr lang="en-US" dirty="0"/>
                    </a:p>
                  </a:txBody>
                  <a:tcPr/>
                </a:tc>
                <a:tc>
                  <a:txBody>
                    <a:bodyPr/>
                    <a:lstStyle/>
                    <a:p>
                      <a:r>
                        <a:rPr lang="en-US" dirty="0" smtClean="0"/>
                        <a:t>0.0013</a:t>
                      </a:r>
                      <a:endParaRPr lang="en-US" dirty="0"/>
                    </a:p>
                  </a:txBody>
                  <a:tcPr/>
                </a:tc>
              </a:tr>
              <a:tr h="370840">
                <a:tc>
                  <a:txBody>
                    <a:bodyPr/>
                    <a:lstStyle/>
                    <a:p>
                      <a:r>
                        <a:rPr lang="en-US" dirty="0" smtClean="0"/>
                        <a:t>Readability</a:t>
                      </a:r>
                      <a:endParaRPr lang="en-US" dirty="0"/>
                    </a:p>
                  </a:txBody>
                  <a:tcPr/>
                </a:tc>
                <a:tc>
                  <a:txBody>
                    <a:bodyPr/>
                    <a:lstStyle/>
                    <a:p>
                      <a:r>
                        <a:rPr lang="en-US" dirty="0" smtClean="0"/>
                        <a:t>9.4</a:t>
                      </a:r>
                      <a:endParaRPr lang="en-US" dirty="0"/>
                    </a:p>
                  </a:txBody>
                  <a:tcPr/>
                </a:tc>
                <a:tc>
                  <a:txBody>
                    <a:bodyPr/>
                    <a:lstStyle/>
                    <a:p>
                      <a:r>
                        <a:rPr lang="en-US" dirty="0" smtClean="0"/>
                        <a:t>0.0021</a:t>
                      </a:r>
                      <a:endParaRPr lang="en-US" dirty="0"/>
                    </a:p>
                  </a:txBody>
                  <a:tcPr/>
                </a:tc>
              </a:tr>
              <a:tr h="370840">
                <a:tc>
                  <a:txBody>
                    <a:bodyPr/>
                    <a:lstStyle/>
                    <a:p>
                      <a:r>
                        <a:rPr lang="en-US" dirty="0" smtClean="0"/>
                        <a:t>Feasibility</a:t>
                      </a:r>
                      <a:endParaRPr lang="en-US" dirty="0"/>
                    </a:p>
                  </a:txBody>
                  <a:tcPr/>
                </a:tc>
                <a:tc>
                  <a:txBody>
                    <a:bodyPr/>
                    <a:lstStyle/>
                    <a:p>
                      <a:r>
                        <a:rPr lang="en-US" dirty="0" smtClean="0"/>
                        <a:t>4.1</a:t>
                      </a:r>
                      <a:endParaRPr lang="en-US" dirty="0"/>
                    </a:p>
                  </a:txBody>
                  <a:tcPr/>
                </a:tc>
                <a:tc>
                  <a:txBody>
                    <a:bodyPr/>
                    <a:lstStyle/>
                    <a:p>
                      <a:r>
                        <a:rPr lang="en-US" dirty="0" smtClean="0"/>
                        <a:t>0.0423</a:t>
                      </a:r>
                      <a:endParaRPr lang="en-US" dirty="0"/>
                    </a:p>
                  </a:txBody>
                  <a:tcPr/>
                </a:tc>
              </a:tr>
              <a:tr h="370840">
                <a:tc>
                  <a:txBody>
                    <a:bodyPr/>
                    <a:lstStyle/>
                    <a:p>
                      <a:r>
                        <a:rPr lang="en-US" b="1" dirty="0" smtClean="0"/>
                        <a:t>Author Rank</a:t>
                      </a:r>
                      <a:endParaRPr lang="en-US" b="1" dirty="0"/>
                    </a:p>
                  </a:txBody>
                  <a:tcPr/>
                </a:tc>
                <a:tc>
                  <a:txBody>
                    <a:bodyPr/>
                    <a:lstStyle/>
                    <a:p>
                      <a:r>
                        <a:rPr lang="en-US" b="1" dirty="0" smtClean="0"/>
                        <a:t>1.0</a:t>
                      </a:r>
                      <a:endParaRPr lang="en-US" b="1" dirty="0"/>
                    </a:p>
                  </a:txBody>
                  <a:tcPr/>
                </a:tc>
                <a:tc>
                  <a:txBody>
                    <a:bodyPr/>
                    <a:lstStyle/>
                    <a:p>
                      <a:r>
                        <a:rPr lang="en-US" b="1" dirty="0" smtClean="0"/>
                        <a:t>0.3284</a:t>
                      </a:r>
                      <a:endParaRPr lang="en-US" b="1" dirty="0"/>
                    </a:p>
                  </a:txBody>
                  <a:tcPr/>
                </a:tc>
              </a:tr>
              <a:tr h="370840">
                <a:tc>
                  <a:txBody>
                    <a:bodyPr/>
                    <a:lstStyle/>
                    <a:p>
                      <a:r>
                        <a:rPr lang="en-US" b="0" dirty="0" smtClean="0">
                          <a:solidFill>
                            <a:srgbClr val="424456"/>
                          </a:solidFill>
                        </a:rPr>
                        <a:t>Exceptional</a:t>
                      </a:r>
                      <a:endParaRPr lang="en-US" b="0" dirty="0">
                        <a:solidFill>
                          <a:srgbClr val="424456"/>
                        </a:solidFill>
                      </a:endParaRPr>
                    </a:p>
                  </a:txBody>
                  <a:tcPr/>
                </a:tc>
                <a:tc>
                  <a:txBody>
                    <a:bodyPr/>
                    <a:lstStyle/>
                    <a:p>
                      <a:r>
                        <a:rPr lang="en-US" b="0" dirty="0" smtClean="0">
                          <a:solidFill>
                            <a:srgbClr val="424456"/>
                          </a:solidFill>
                        </a:rPr>
                        <a:t>10.8</a:t>
                      </a:r>
                      <a:endParaRPr lang="en-US" b="0" dirty="0">
                        <a:solidFill>
                          <a:srgbClr val="424456"/>
                        </a:solidFill>
                      </a:endParaRPr>
                    </a:p>
                  </a:txBody>
                  <a:tcPr/>
                </a:tc>
                <a:tc>
                  <a:txBody>
                    <a:bodyPr/>
                    <a:lstStyle/>
                    <a:p>
                      <a:r>
                        <a:rPr lang="en-US" b="0" dirty="0" smtClean="0">
                          <a:solidFill>
                            <a:srgbClr val="424456"/>
                          </a:solidFill>
                        </a:rPr>
                        <a:t>0.0000</a:t>
                      </a:r>
                      <a:endParaRPr lang="en-US" b="0" dirty="0">
                        <a:solidFill>
                          <a:srgbClr val="424456"/>
                        </a:solidFill>
                      </a:endParaRPr>
                    </a:p>
                  </a:txBody>
                  <a:tcPr/>
                </a:tc>
              </a:tr>
              <a:tr h="370840">
                <a:tc>
                  <a:txBody>
                    <a:bodyPr/>
                    <a:lstStyle/>
                    <a:p>
                      <a:r>
                        <a:rPr lang="en-US" b="0" dirty="0" smtClean="0">
                          <a:solidFill>
                            <a:srgbClr val="424456"/>
                          </a:solidFill>
                        </a:rPr>
                        <a:t>Dataflow</a:t>
                      </a:r>
                      <a:endParaRPr lang="en-US" b="0" dirty="0">
                        <a:solidFill>
                          <a:srgbClr val="424456"/>
                        </a:solidFill>
                      </a:endParaRPr>
                    </a:p>
                  </a:txBody>
                  <a:tcPr/>
                </a:tc>
                <a:tc>
                  <a:txBody>
                    <a:bodyPr/>
                    <a:lstStyle/>
                    <a:p>
                      <a:r>
                        <a:rPr lang="en-US" b="0" dirty="0" smtClean="0">
                          <a:solidFill>
                            <a:srgbClr val="424456"/>
                          </a:solidFill>
                        </a:rPr>
                        <a:t>4.3</a:t>
                      </a:r>
                      <a:endParaRPr lang="en-US" b="0" dirty="0">
                        <a:solidFill>
                          <a:srgbClr val="424456"/>
                        </a:solidFill>
                      </a:endParaRPr>
                    </a:p>
                  </a:txBody>
                  <a:tcPr/>
                </a:tc>
                <a:tc>
                  <a:txBody>
                    <a:bodyPr/>
                    <a:lstStyle/>
                    <a:p>
                      <a:r>
                        <a:rPr lang="en-US" b="0" dirty="0" smtClean="0">
                          <a:solidFill>
                            <a:srgbClr val="424456"/>
                          </a:solidFill>
                        </a:rPr>
                        <a:t>0.0000</a:t>
                      </a:r>
                      <a:endParaRPr lang="en-US" b="0" dirty="0">
                        <a:solidFill>
                          <a:srgbClr val="424456"/>
                        </a:solidFill>
                      </a:endParaRPr>
                    </a:p>
                  </a:txBody>
                  <a:tcPr/>
                </a:tc>
              </a:tr>
              <a:tr h="370840">
                <a:tc>
                  <a:txBody>
                    <a:bodyPr/>
                    <a:lstStyle/>
                    <a:p>
                      <a:r>
                        <a:rPr lang="en-US" b="0" dirty="0" smtClean="0">
                          <a:solidFill>
                            <a:srgbClr val="424456"/>
                          </a:solidFill>
                        </a:rPr>
                        <a:t>Same</a:t>
                      </a:r>
                      <a:r>
                        <a:rPr lang="en-US" b="0" baseline="0" dirty="0" smtClean="0">
                          <a:solidFill>
                            <a:srgbClr val="424456"/>
                          </a:solidFill>
                        </a:rPr>
                        <a:t> Package</a:t>
                      </a:r>
                      <a:endParaRPr lang="en-US" b="0" dirty="0">
                        <a:solidFill>
                          <a:srgbClr val="424456"/>
                        </a:solidFill>
                      </a:endParaRPr>
                    </a:p>
                  </a:txBody>
                  <a:tcPr/>
                </a:tc>
                <a:tc>
                  <a:txBody>
                    <a:bodyPr/>
                    <a:lstStyle/>
                    <a:p>
                      <a:r>
                        <a:rPr lang="en-US" b="0" dirty="0" smtClean="0">
                          <a:solidFill>
                            <a:srgbClr val="424456"/>
                          </a:solidFill>
                        </a:rPr>
                        <a:t>4.0</a:t>
                      </a:r>
                      <a:endParaRPr lang="en-US" b="0" dirty="0">
                        <a:solidFill>
                          <a:srgbClr val="424456"/>
                        </a:solidFill>
                      </a:endParaRPr>
                    </a:p>
                  </a:txBody>
                  <a:tcPr/>
                </a:tc>
                <a:tc>
                  <a:txBody>
                    <a:bodyPr/>
                    <a:lstStyle/>
                    <a:p>
                      <a:r>
                        <a:rPr lang="en-US" b="0" dirty="0" smtClean="0">
                          <a:solidFill>
                            <a:srgbClr val="424456"/>
                          </a:solidFill>
                        </a:rPr>
                        <a:t>0.0001</a:t>
                      </a:r>
                      <a:endParaRPr lang="en-US" b="0" dirty="0">
                        <a:solidFill>
                          <a:srgbClr val="424456"/>
                        </a:solidFill>
                      </a:endParaRPr>
                    </a:p>
                  </a:txBody>
                  <a:tcPr/>
                </a:tc>
              </a:tr>
              <a:tr h="370840">
                <a:tc>
                  <a:txBody>
                    <a:bodyPr/>
                    <a:lstStyle/>
                    <a:p>
                      <a:r>
                        <a:rPr lang="en-US" b="0" dirty="0" smtClean="0">
                          <a:solidFill>
                            <a:srgbClr val="424456"/>
                          </a:solidFill>
                        </a:rPr>
                        <a:t>One Error</a:t>
                      </a:r>
                      <a:endParaRPr lang="en-US" b="0" dirty="0">
                        <a:solidFill>
                          <a:srgbClr val="424456"/>
                        </a:solidFill>
                      </a:endParaRPr>
                    </a:p>
                  </a:txBody>
                  <a:tcPr/>
                </a:tc>
                <a:tc>
                  <a:txBody>
                    <a:bodyPr/>
                    <a:lstStyle/>
                    <a:p>
                      <a:r>
                        <a:rPr lang="en-US" b="0" dirty="0" smtClean="0">
                          <a:solidFill>
                            <a:srgbClr val="424456"/>
                          </a:solidFill>
                        </a:rPr>
                        <a:t>2.2</a:t>
                      </a:r>
                      <a:endParaRPr lang="en-US" b="0" dirty="0">
                        <a:solidFill>
                          <a:srgbClr val="424456"/>
                        </a:solidFill>
                      </a:endParaRPr>
                    </a:p>
                  </a:txBody>
                  <a:tcPr/>
                </a:tc>
                <a:tc>
                  <a:txBody>
                    <a:bodyPr/>
                    <a:lstStyle/>
                    <a:p>
                      <a:r>
                        <a:rPr lang="en-US" b="0" dirty="0" smtClean="0">
                          <a:solidFill>
                            <a:srgbClr val="424456"/>
                          </a:solidFill>
                        </a:rPr>
                        <a:t>0.0288</a:t>
                      </a:r>
                      <a:endParaRPr lang="en-US" b="0" dirty="0">
                        <a:solidFill>
                          <a:srgbClr val="424456"/>
                        </a:solidFill>
                      </a:endParaRPr>
                    </a:p>
                  </a:txBody>
                  <a:tcPr/>
                </a:tc>
              </a:tr>
            </a:tbl>
          </a:graphicData>
        </a:graphic>
      </p:graphicFrame>
      <p:sp>
        <p:nvSpPr>
          <p:cNvPr id="6" name="Slide Number Placeholder 5"/>
          <p:cNvSpPr>
            <a:spLocks noGrp="1"/>
          </p:cNvSpPr>
          <p:nvPr>
            <p:ph type="sldNum" sz="quarter" idx="12"/>
          </p:nvPr>
        </p:nvSpPr>
        <p:spPr/>
        <p:txBody>
          <a:bodyPr/>
          <a:lstStyle/>
          <a:p>
            <a:fld id="{8B088E1C-DA6F-C647-A948-974FA6CBA5D5}"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Thoughts on Experiment 2</a:t>
            </a:r>
            <a:endParaRPr lang="en-US" dirty="0"/>
          </a:p>
        </p:txBody>
      </p:sp>
      <p:graphicFrame>
        <p:nvGraphicFramePr>
          <p:cNvPr id="4" name="Content Placeholder 3"/>
          <p:cNvGraphicFramePr>
            <a:graphicFrameLocks noGrp="1"/>
          </p:cNvGraphicFramePr>
          <p:nvPr>
            <p:ph idx="1"/>
          </p:nvPr>
        </p:nvGraphicFramePr>
        <p:xfrm>
          <a:off x="304800" y="2209800"/>
          <a:ext cx="3810000" cy="4450080"/>
        </p:xfrm>
        <a:graphic>
          <a:graphicData uri="http://schemas.openxmlformats.org/drawingml/2006/table">
            <a:tbl>
              <a:tblPr firstRow="1" bandRow="1">
                <a:tableStyleId>{6E25E649-3F16-4E02-A733-19D2CDBF48F0}</a:tableStyleId>
              </a:tblPr>
              <a:tblGrid>
                <a:gridCol w="1905000"/>
                <a:gridCol w="714375"/>
                <a:gridCol w="1190625"/>
              </a:tblGrid>
              <a:tr h="370840">
                <a:tc>
                  <a:txBody>
                    <a:bodyPr/>
                    <a:lstStyle/>
                    <a:p>
                      <a:r>
                        <a:rPr lang="en-US" dirty="0" smtClean="0"/>
                        <a:t>Metric</a:t>
                      </a:r>
                      <a:endParaRPr lang="en-US" dirty="0"/>
                    </a:p>
                  </a:txBody>
                  <a:tcPr/>
                </a:tc>
                <a:tc>
                  <a:txBody>
                    <a:bodyPr/>
                    <a:lstStyle/>
                    <a:p>
                      <a:r>
                        <a:rPr lang="en-US" dirty="0" smtClean="0"/>
                        <a:t>F</a:t>
                      </a:r>
                      <a:endParaRPr lang="en-US" dirty="0"/>
                    </a:p>
                  </a:txBody>
                  <a:tcPr/>
                </a:tc>
                <a:tc>
                  <a:txBody>
                    <a:bodyPr/>
                    <a:lstStyle/>
                    <a:p>
                      <a:r>
                        <a:rPr lang="en-US" dirty="0" err="1" smtClean="0"/>
                        <a:t>p</a:t>
                      </a:r>
                      <a:endParaRPr lang="en-US" dirty="0" smtClean="0"/>
                    </a:p>
                  </a:txBody>
                  <a:tcPr/>
                </a:tc>
              </a:tr>
              <a:tr h="370840">
                <a:tc>
                  <a:txBody>
                    <a:bodyPr/>
                    <a:lstStyle/>
                    <a:p>
                      <a:r>
                        <a:rPr lang="en-US" dirty="0" smtClean="0"/>
                        <a:t>Frequency</a:t>
                      </a:r>
                      <a:endParaRPr lang="en-US" dirty="0"/>
                    </a:p>
                  </a:txBody>
                  <a:tcPr/>
                </a:tc>
                <a:tc>
                  <a:txBody>
                    <a:bodyPr/>
                    <a:lstStyle/>
                    <a:p>
                      <a:r>
                        <a:rPr lang="en-US" dirty="0" smtClean="0"/>
                        <a:t>32.3</a:t>
                      </a:r>
                      <a:endParaRPr lang="en-US" dirty="0"/>
                    </a:p>
                  </a:txBody>
                  <a:tcPr/>
                </a:tc>
                <a:tc>
                  <a:txBody>
                    <a:bodyPr/>
                    <a:lstStyle/>
                    <a:p>
                      <a:r>
                        <a:rPr lang="en-US" dirty="0" smtClean="0"/>
                        <a:t>0.0000</a:t>
                      </a:r>
                      <a:endParaRPr lang="en-US" dirty="0"/>
                    </a:p>
                  </a:txBody>
                  <a:tcPr/>
                </a:tc>
              </a:tr>
              <a:tr h="370840">
                <a:tc>
                  <a:txBody>
                    <a:bodyPr/>
                    <a:lstStyle/>
                    <a:p>
                      <a:r>
                        <a:rPr lang="en-US" dirty="0" smtClean="0"/>
                        <a:t>Copy-Paste</a:t>
                      </a:r>
                      <a:endParaRPr lang="en-US" dirty="0"/>
                    </a:p>
                  </a:txBody>
                  <a:tcPr/>
                </a:tc>
                <a:tc>
                  <a:txBody>
                    <a:bodyPr/>
                    <a:lstStyle/>
                    <a:p>
                      <a:r>
                        <a:rPr lang="en-US" dirty="0" smtClean="0"/>
                        <a:t>12.4</a:t>
                      </a:r>
                      <a:endParaRPr lang="en-US" dirty="0"/>
                    </a:p>
                  </a:txBody>
                  <a:tcPr/>
                </a:tc>
                <a:tc>
                  <a:txBody>
                    <a:bodyPr/>
                    <a:lstStyle/>
                    <a:p>
                      <a:r>
                        <a:rPr lang="en-US" dirty="0" smtClean="0"/>
                        <a:t>0.0004</a:t>
                      </a:r>
                      <a:endParaRPr lang="en-US" dirty="0"/>
                    </a:p>
                  </a:txBody>
                  <a:tcPr/>
                </a:tc>
              </a:tr>
              <a:tr h="370840">
                <a:tc>
                  <a:txBody>
                    <a:bodyPr/>
                    <a:lstStyle/>
                    <a:p>
                      <a:r>
                        <a:rPr lang="en-US" dirty="0" smtClean="0"/>
                        <a:t>Code Churn</a:t>
                      </a:r>
                      <a:endParaRPr lang="en-US" dirty="0"/>
                    </a:p>
                  </a:txBody>
                  <a:tcPr/>
                </a:tc>
                <a:tc>
                  <a:txBody>
                    <a:bodyPr/>
                    <a:lstStyle/>
                    <a:p>
                      <a:r>
                        <a:rPr lang="en-US" dirty="0" smtClean="0"/>
                        <a:t>10.2</a:t>
                      </a:r>
                      <a:endParaRPr lang="en-US" dirty="0"/>
                    </a:p>
                  </a:txBody>
                  <a:tcPr/>
                </a:tc>
                <a:tc>
                  <a:txBody>
                    <a:bodyPr/>
                    <a:lstStyle/>
                    <a:p>
                      <a:r>
                        <a:rPr lang="en-US" dirty="0" smtClean="0"/>
                        <a:t>0.0014</a:t>
                      </a:r>
                      <a:endParaRPr lang="en-US" dirty="0"/>
                    </a:p>
                  </a:txBody>
                  <a:tcPr/>
                </a:tc>
              </a:tr>
              <a:tr h="370840">
                <a:tc>
                  <a:txBody>
                    <a:bodyPr/>
                    <a:lstStyle/>
                    <a:p>
                      <a:r>
                        <a:rPr lang="en-US" dirty="0" smtClean="0"/>
                        <a:t>Density</a:t>
                      </a:r>
                      <a:endParaRPr lang="en-US" dirty="0"/>
                    </a:p>
                  </a:txBody>
                  <a:tcPr/>
                </a:tc>
                <a:tc>
                  <a:txBody>
                    <a:bodyPr/>
                    <a:lstStyle/>
                    <a:p>
                      <a:r>
                        <a:rPr lang="en-US" dirty="0" smtClean="0"/>
                        <a:t>10.4</a:t>
                      </a:r>
                      <a:endParaRPr lang="en-US" dirty="0"/>
                    </a:p>
                  </a:txBody>
                  <a:tcPr/>
                </a:tc>
                <a:tc>
                  <a:txBody>
                    <a:bodyPr/>
                    <a:lstStyle/>
                    <a:p>
                      <a:r>
                        <a:rPr lang="en-US" dirty="0" smtClean="0"/>
                        <a:t>0.0013</a:t>
                      </a:r>
                      <a:endParaRPr lang="en-US" dirty="0"/>
                    </a:p>
                  </a:txBody>
                  <a:tcPr/>
                </a:tc>
              </a:tr>
              <a:tr h="370840">
                <a:tc>
                  <a:txBody>
                    <a:bodyPr/>
                    <a:lstStyle/>
                    <a:p>
                      <a:r>
                        <a:rPr lang="en-US" dirty="0" smtClean="0"/>
                        <a:t>Readability</a:t>
                      </a:r>
                      <a:endParaRPr lang="en-US" dirty="0"/>
                    </a:p>
                  </a:txBody>
                  <a:tcPr/>
                </a:tc>
                <a:tc>
                  <a:txBody>
                    <a:bodyPr/>
                    <a:lstStyle/>
                    <a:p>
                      <a:r>
                        <a:rPr lang="en-US" dirty="0" smtClean="0"/>
                        <a:t>9.4</a:t>
                      </a:r>
                      <a:endParaRPr lang="en-US" dirty="0"/>
                    </a:p>
                  </a:txBody>
                  <a:tcPr/>
                </a:tc>
                <a:tc>
                  <a:txBody>
                    <a:bodyPr/>
                    <a:lstStyle/>
                    <a:p>
                      <a:r>
                        <a:rPr lang="en-US" dirty="0" smtClean="0"/>
                        <a:t>0.0021</a:t>
                      </a:r>
                      <a:endParaRPr lang="en-US" dirty="0"/>
                    </a:p>
                  </a:txBody>
                  <a:tcPr/>
                </a:tc>
              </a:tr>
              <a:tr h="370840">
                <a:tc>
                  <a:txBody>
                    <a:bodyPr/>
                    <a:lstStyle/>
                    <a:p>
                      <a:r>
                        <a:rPr lang="en-US" dirty="0" smtClean="0"/>
                        <a:t>Feasibility</a:t>
                      </a:r>
                      <a:endParaRPr lang="en-US" dirty="0"/>
                    </a:p>
                  </a:txBody>
                  <a:tcPr/>
                </a:tc>
                <a:tc>
                  <a:txBody>
                    <a:bodyPr/>
                    <a:lstStyle/>
                    <a:p>
                      <a:r>
                        <a:rPr lang="en-US" dirty="0" smtClean="0"/>
                        <a:t>4.1</a:t>
                      </a:r>
                      <a:endParaRPr lang="en-US" dirty="0"/>
                    </a:p>
                  </a:txBody>
                  <a:tcPr/>
                </a:tc>
                <a:tc>
                  <a:txBody>
                    <a:bodyPr/>
                    <a:lstStyle/>
                    <a:p>
                      <a:r>
                        <a:rPr lang="en-US" dirty="0" smtClean="0"/>
                        <a:t>0.0423</a:t>
                      </a:r>
                      <a:endParaRPr lang="en-US" dirty="0"/>
                    </a:p>
                  </a:txBody>
                  <a:tcPr/>
                </a:tc>
              </a:tr>
              <a:tr h="370840">
                <a:tc>
                  <a:txBody>
                    <a:bodyPr/>
                    <a:lstStyle/>
                    <a:p>
                      <a:r>
                        <a:rPr lang="en-US" dirty="0" smtClean="0"/>
                        <a:t>Author Rank</a:t>
                      </a:r>
                      <a:endParaRPr lang="en-US" dirty="0"/>
                    </a:p>
                  </a:txBody>
                  <a:tcPr/>
                </a:tc>
                <a:tc>
                  <a:txBody>
                    <a:bodyPr/>
                    <a:lstStyle/>
                    <a:p>
                      <a:r>
                        <a:rPr lang="en-US" dirty="0" smtClean="0"/>
                        <a:t>1.0</a:t>
                      </a:r>
                      <a:endParaRPr lang="en-US" dirty="0"/>
                    </a:p>
                  </a:txBody>
                  <a:tcPr/>
                </a:tc>
                <a:tc>
                  <a:txBody>
                    <a:bodyPr/>
                    <a:lstStyle/>
                    <a:p>
                      <a:r>
                        <a:rPr lang="en-US" dirty="0" smtClean="0"/>
                        <a:t>0.3284</a:t>
                      </a:r>
                      <a:endParaRPr lang="en-US" dirty="0"/>
                    </a:p>
                  </a:txBody>
                  <a:tcPr/>
                </a:tc>
              </a:tr>
              <a:tr h="370840">
                <a:tc>
                  <a:txBody>
                    <a:bodyPr/>
                    <a:lstStyle/>
                    <a:p>
                      <a:r>
                        <a:rPr lang="en-US" b="1" dirty="0" smtClean="0"/>
                        <a:t>Exceptional</a:t>
                      </a:r>
                      <a:endParaRPr lang="en-US" b="1" dirty="0"/>
                    </a:p>
                  </a:txBody>
                  <a:tcPr/>
                </a:tc>
                <a:tc>
                  <a:txBody>
                    <a:bodyPr/>
                    <a:lstStyle/>
                    <a:p>
                      <a:r>
                        <a:rPr lang="en-US" b="1" dirty="0" smtClean="0"/>
                        <a:t>10.8</a:t>
                      </a:r>
                      <a:endParaRPr lang="en-US" b="1" dirty="0"/>
                    </a:p>
                  </a:txBody>
                  <a:tcPr/>
                </a:tc>
                <a:tc>
                  <a:txBody>
                    <a:bodyPr/>
                    <a:lstStyle/>
                    <a:p>
                      <a:r>
                        <a:rPr lang="en-US" b="1" dirty="0" smtClean="0"/>
                        <a:t>0.0000</a:t>
                      </a:r>
                      <a:endParaRPr lang="en-US" b="1" dirty="0"/>
                    </a:p>
                  </a:txBody>
                  <a:tcPr/>
                </a:tc>
              </a:tr>
              <a:tr h="370840">
                <a:tc>
                  <a:txBody>
                    <a:bodyPr/>
                    <a:lstStyle/>
                    <a:p>
                      <a:r>
                        <a:rPr lang="en-US" b="1" dirty="0" smtClean="0"/>
                        <a:t>Dataflow</a:t>
                      </a:r>
                      <a:endParaRPr lang="en-US" b="1" dirty="0"/>
                    </a:p>
                  </a:txBody>
                  <a:tcPr/>
                </a:tc>
                <a:tc>
                  <a:txBody>
                    <a:bodyPr/>
                    <a:lstStyle/>
                    <a:p>
                      <a:r>
                        <a:rPr lang="en-US" b="1" dirty="0" smtClean="0"/>
                        <a:t>4.3</a:t>
                      </a:r>
                      <a:endParaRPr lang="en-US" b="1" dirty="0"/>
                    </a:p>
                  </a:txBody>
                  <a:tcPr/>
                </a:tc>
                <a:tc>
                  <a:txBody>
                    <a:bodyPr/>
                    <a:lstStyle/>
                    <a:p>
                      <a:r>
                        <a:rPr lang="en-US" b="1" dirty="0" smtClean="0"/>
                        <a:t>0.0000</a:t>
                      </a:r>
                      <a:endParaRPr lang="en-US" b="1" dirty="0"/>
                    </a:p>
                  </a:txBody>
                  <a:tcPr/>
                </a:tc>
              </a:tr>
              <a:tr h="370840">
                <a:tc>
                  <a:txBody>
                    <a:bodyPr/>
                    <a:lstStyle/>
                    <a:p>
                      <a:r>
                        <a:rPr lang="en-US" b="1" dirty="0" smtClean="0"/>
                        <a:t>Same</a:t>
                      </a:r>
                      <a:r>
                        <a:rPr lang="en-US" b="1" baseline="0" dirty="0" smtClean="0"/>
                        <a:t> Package</a:t>
                      </a:r>
                      <a:endParaRPr lang="en-US" b="1" dirty="0"/>
                    </a:p>
                  </a:txBody>
                  <a:tcPr/>
                </a:tc>
                <a:tc>
                  <a:txBody>
                    <a:bodyPr/>
                    <a:lstStyle/>
                    <a:p>
                      <a:r>
                        <a:rPr lang="en-US" b="1" dirty="0" smtClean="0"/>
                        <a:t>4.0</a:t>
                      </a:r>
                      <a:endParaRPr lang="en-US" b="1" dirty="0"/>
                    </a:p>
                  </a:txBody>
                  <a:tcPr/>
                </a:tc>
                <a:tc>
                  <a:txBody>
                    <a:bodyPr/>
                    <a:lstStyle/>
                    <a:p>
                      <a:r>
                        <a:rPr lang="en-US" b="1" dirty="0" smtClean="0"/>
                        <a:t>0.0001</a:t>
                      </a:r>
                      <a:endParaRPr lang="en-US" b="1" dirty="0"/>
                    </a:p>
                  </a:txBody>
                  <a:tcPr/>
                </a:tc>
              </a:tr>
              <a:tr h="370840">
                <a:tc>
                  <a:txBody>
                    <a:bodyPr/>
                    <a:lstStyle/>
                    <a:p>
                      <a:r>
                        <a:rPr lang="en-US" b="1" dirty="0" smtClean="0"/>
                        <a:t>One Error</a:t>
                      </a:r>
                      <a:endParaRPr lang="en-US" b="1" dirty="0"/>
                    </a:p>
                  </a:txBody>
                  <a:tcPr/>
                </a:tc>
                <a:tc>
                  <a:txBody>
                    <a:bodyPr/>
                    <a:lstStyle/>
                    <a:p>
                      <a:r>
                        <a:rPr lang="en-US" b="1" dirty="0" smtClean="0"/>
                        <a:t>2.2</a:t>
                      </a:r>
                      <a:endParaRPr lang="en-US" b="1" dirty="0"/>
                    </a:p>
                  </a:txBody>
                  <a:tcPr/>
                </a:tc>
                <a:tc>
                  <a:txBody>
                    <a:bodyPr/>
                    <a:lstStyle/>
                    <a:p>
                      <a:r>
                        <a:rPr lang="en-US" b="1" dirty="0" smtClean="0"/>
                        <a:t>0.0288</a:t>
                      </a:r>
                      <a:endParaRPr lang="en-US" b="1" dirty="0"/>
                    </a:p>
                  </a:txBody>
                  <a:tcPr/>
                </a:tc>
              </a:tr>
            </a:tbl>
          </a:graphicData>
        </a:graphic>
      </p:graphicFrame>
      <p:sp>
        <p:nvSpPr>
          <p:cNvPr id="5" name="TextBox 4"/>
          <p:cNvSpPr txBox="1"/>
          <p:nvPr/>
        </p:nvSpPr>
        <p:spPr>
          <a:xfrm>
            <a:off x="4419601" y="2362200"/>
            <a:ext cx="4267200" cy="2893100"/>
          </a:xfrm>
          <a:prstGeom prst="rect">
            <a:avLst/>
          </a:prstGeom>
          <a:noFill/>
        </p:spPr>
        <p:txBody>
          <a:bodyPr wrap="square" rtlCol="0">
            <a:spAutoFit/>
          </a:bodyPr>
          <a:lstStyle/>
          <a:p>
            <a:pPr>
              <a:buClr>
                <a:schemeClr val="accent3"/>
              </a:buClr>
              <a:buFont typeface="Arial"/>
              <a:buChar char="•"/>
            </a:pPr>
            <a:r>
              <a:rPr lang="en-US" sz="2600" dirty="0" smtClean="0"/>
              <a:t> Statically predicted path frequency has the strongest predictive power.</a:t>
            </a:r>
          </a:p>
          <a:p>
            <a:pPr>
              <a:buClr>
                <a:schemeClr val="accent3"/>
              </a:buClr>
              <a:buFont typeface="Arial"/>
              <a:buChar char="•"/>
            </a:pPr>
            <a:r>
              <a:rPr lang="en-US" sz="2600" dirty="0" smtClean="0"/>
              <a:t> Author rank has no effect on the model.</a:t>
            </a:r>
          </a:p>
          <a:p>
            <a:pPr>
              <a:buClr>
                <a:schemeClr val="accent3"/>
              </a:buClr>
              <a:buFont typeface="Arial"/>
              <a:buChar char="•"/>
            </a:pPr>
            <a:r>
              <a:rPr lang="en-US" sz="2600" dirty="0" smtClean="0"/>
              <a:t> Previous work falls somewhere in the middle. </a:t>
            </a:r>
            <a:endParaRPr lang="en-US" sz="2600"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Experimental Questions</a:t>
            </a:r>
            <a:endParaRPr lang="en-US" dirty="0"/>
          </a:p>
        </p:txBody>
      </p:sp>
      <p:sp>
        <p:nvSpPr>
          <p:cNvPr id="5" name="Content Placeholder 4"/>
          <p:cNvSpPr>
            <a:spLocks noGrp="1"/>
          </p:cNvSpPr>
          <p:nvPr>
            <p:ph idx="1"/>
          </p:nvPr>
        </p:nvSpPr>
        <p:spPr/>
        <p:txBody>
          <a:bodyPr>
            <a:normAutofit/>
          </a:bodyPr>
          <a:lstStyle/>
          <a:p>
            <a:r>
              <a:rPr lang="en-US" sz="3000" dirty="0" smtClean="0"/>
              <a:t>Can we use trustworthiness metrics to  build a miner that finds useful specifications with few false positives?</a:t>
            </a:r>
          </a:p>
          <a:p>
            <a:r>
              <a:rPr lang="en-US" sz="3000" dirty="0" smtClean="0"/>
              <a:t>Which trustworthiness metrics are the most useful in finding specifications?</a:t>
            </a:r>
          </a:p>
          <a:p>
            <a:r>
              <a:rPr lang="en-US" sz="3000" b="1" dirty="0" smtClean="0"/>
              <a:t>Do our ideas about trustworthiness generalize?</a:t>
            </a:r>
            <a:endParaRPr lang="en-US" sz="3000" b="1"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3: Does it generalize?</a:t>
            </a:r>
            <a:endParaRPr lang="en-US" dirty="0"/>
          </a:p>
        </p:txBody>
      </p:sp>
      <p:sp>
        <p:nvSpPr>
          <p:cNvPr id="3" name="Content Placeholder 2"/>
          <p:cNvSpPr>
            <a:spLocks noGrp="1"/>
          </p:cNvSpPr>
          <p:nvPr>
            <p:ph idx="1"/>
          </p:nvPr>
        </p:nvSpPr>
        <p:spPr/>
        <p:txBody>
          <a:bodyPr>
            <a:normAutofit/>
          </a:bodyPr>
          <a:lstStyle/>
          <a:p>
            <a:r>
              <a:rPr lang="en-US" dirty="0" smtClean="0"/>
              <a:t>Previous work claimed that more input is necessarily better for specification mining.</a:t>
            </a:r>
          </a:p>
          <a:p>
            <a:r>
              <a:rPr lang="en-US" dirty="0" smtClean="0"/>
              <a:t>We hypothesized that smaller, more trustworthy input sets would yield more accurate output from previously implemented tools.</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0.5: Hypothesis</a:t>
            </a:r>
            <a:endParaRPr lang="en-US" dirty="0"/>
          </a:p>
        </p:txBody>
      </p:sp>
      <p:sp>
        <p:nvSpPr>
          <p:cNvPr id="3" name="Content Placeholder 2"/>
          <p:cNvSpPr>
            <a:spLocks noGrp="1"/>
          </p:cNvSpPr>
          <p:nvPr>
            <p:ph idx="1"/>
          </p:nvPr>
        </p:nvSpPr>
        <p:spPr>
          <a:xfrm>
            <a:off x="457200" y="1752600"/>
            <a:ext cx="8229600" cy="4325112"/>
          </a:xfrm>
        </p:spPr>
        <p:txBody>
          <a:bodyPr>
            <a:normAutofit/>
          </a:bodyPr>
          <a:lstStyle/>
          <a:p>
            <a:pPr algn="ctr">
              <a:buNone/>
            </a:pPr>
            <a:endParaRPr lang="en-US" sz="4000" dirty="0" smtClean="0"/>
          </a:p>
          <a:p>
            <a:pPr algn="ctr">
              <a:buNone/>
            </a:pPr>
            <a:r>
              <a:rPr lang="en-US" sz="4000" dirty="0" smtClean="0"/>
              <a:t>We can use measurements of the “</a:t>
            </a:r>
            <a:r>
              <a:rPr lang="en-US" sz="4000" dirty="0" smtClean="0">
                <a:solidFill>
                  <a:srgbClr val="A04DA3"/>
                </a:solidFill>
              </a:rPr>
              <a:t>trustworthiness</a:t>
            </a:r>
            <a:r>
              <a:rPr lang="en-US" sz="4000" dirty="0" smtClean="0"/>
              <a:t>” of source code to mine </a:t>
            </a:r>
            <a:r>
              <a:rPr lang="en-US" sz="4000" dirty="0" smtClean="0">
                <a:solidFill>
                  <a:srgbClr val="A04DA3"/>
                </a:solidFill>
              </a:rPr>
              <a:t>specifications </a:t>
            </a:r>
            <a:r>
              <a:rPr lang="en-US" sz="4000" dirty="0" smtClean="0"/>
              <a:t>with few false positives. </a:t>
            </a:r>
            <a:endParaRPr lang="en-US" sz="40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4</a:t>
            </a:fld>
            <a:endParaRPr lang="en-US"/>
          </a:p>
        </p:txBody>
      </p:sp>
    </p:spTree>
  </p:cSld>
  <p:clrMapOvr>
    <a:masterClrMapping/>
  </p:clrMapOvr>
  <p:transition advTm="22097"/>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3: Generalizing</a:t>
            </a:r>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40</a:t>
            </a:fld>
            <a:endParaRPr lang="en-US"/>
          </a:p>
        </p:txBody>
      </p:sp>
      <p:pic>
        <p:nvPicPr>
          <p:cNvPr id="8" name="Content Placeholder 7" descr="tracesselected_presentationcolors.png"/>
          <p:cNvPicPr>
            <a:picLocks noGrp="1" noChangeAspect="1"/>
          </p:cNvPicPr>
          <p:nvPr>
            <p:ph idx="1"/>
          </p:nvPr>
        </p:nvPicPr>
        <p:blipFill>
          <a:blip r:embed="rId3"/>
          <a:stretch>
            <a:fillRect/>
          </a:stretch>
        </p:blipFill>
        <p:spPr>
          <a:xfrm>
            <a:off x="3926439" y="1981200"/>
            <a:ext cx="5369961" cy="3998074"/>
          </a:xfr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3: Generalizing</a:t>
            </a:r>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41</a:t>
            </a:fld>
            <a:endParaRPr lang="en-US"/>
          </a:p>
        </p:txBody>
      </p:sp>
      <p:pic>
        <p:nvPicPr>
          <p:cNvPr id="8" name="Content Placeholder 7" descr="tracesselected_presentationcolors.png"/>
          <p:cNvPicPr>
            <a:picLocks noGrp="1" noChangeAspect="1"/>
          </p:cNvPicPr>
          <p:nvPr>
            <p:ph idx="1"/>
          </p:nvPr>
        </p:nvPicPr>
        <p:blipFill>
          <a:blip r:embed="rId3"/>
          <a:stretch>
            <a:fillRect/>
          </a:stretch>
        </p:blipFill>
        <p:spPr>
          <a:xfrm>
            <a:off x="3926439" y="1981200"/>
            <a:ext cx="5369961" cy="3998074"/>
          </a:xfrm>
        </p:spPr>
      </p:pic>
      <p:sp>
        <p:nvSpPr>
          <p:cNvPr id="7" name="Frame 6"/>
          <p:cNvSpPr/>
          <p:nvPr/>
        </p:nvSpPr>
        <p:spPr>
          <a:xfrm>
            <a:off x="70104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3: Generalizing</a:t>
            </a:r>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42</a:t>
            </a:fld>
            <a:endParaRPr lang="en-US"/>
          </a:p>
        </p:txBody>
      </p:sp>
      <p:pic>
        <p:nvPicPr>
          <p:cNvPr id="8" name="Content Placeholder 7" descr="tracesselected_presentationcolors.png"/>
          <p:cNvPicPr>
            <a:picLocks noGrp="1" noChangeAspect="1"/>
          </p:cNvPicPr>
          <p:nvPr>
            <p:ph idx="1"/>
          </p:nvPr>
        </p:nvPicPr>
        <p:blipFill>
          <a:blip r:embed="rId3"/>
          <a:stretch>
            <a:fillRect/>
          </a:stretch>
        </p:blipFill>
        <p:spPr>
          <a:xfrm>
            <a:off x="3926439" y="1981200"/>
            <a:ext cx="5369961" cy="3998074"/>
          </a:xfrm>
        </p:spPr>
      </p:pic>
      <p:sp>
        <p:nvSpPr>
          <p:cNvPr id="7" name="Frame 6"/>
          <p:cNvSpPr/>
          <p:nvPr/>
        </p:nvSpPr>
        <p:spPr>
          <a:xfrm>
            <a:off x="70104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46482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3: Generalizing</a:t>
            </a:r>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43</a:t>
            </a:fld>
            <a:endParaRPr lang="en-US"/>
          </a:p>
        </p:txBody>
      </p:sp>
      <p:pic>
        <p:nvPicPr>
          <p:cNvPr id="8" name="Content Placeholder 7" descr="tracesselected_presentationcolors.png"/>
          <p:cNvPicPr>
            <a:picLocks noGrp="1" noChangeAspect="1"/>
          </p:cNvPicPr>
          <p:nvPr>
            <p:ph idx="1"/>
          </p:nvPr>
        </p:nvPicPr>
        <p:blipFill>
          <a:blip r:embed="rId3"/>
          <a:stretch>
            <a:fillRect/>
          </a:stretch>
        </p:blipFill>
        <p:spPr>
          <a:xfrm>
            <a:off x="3926439" y="1981200"/>
            <a:ext cx="5369961" cy="3998074"/>
          </a:xfrm>
        </p:spPr>
      </p:pic>
      <p:sp>
        <p:nvSpPr>
          <p:cNvPr id="7" name="Frame 6"/>
          <p:cNvSpPr/>
          <p:nvPr/>
        </p:nvSpPr>
        <p:spPr>
          <a:xfrm>
            <a:off x="70104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51816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Experiment 3: Generalizing</a:t>
            </a:r>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44</a:t>
            </a:fld>
            <a:endParaRPr lang="en-US"/>
          </a:p>
        </p:txBody>
      </p:sp>
      <p:pic>
        <p:nvPicPr>
          <p:cNvPr id="8" name="Content Placeholder 7" descr="tracesselected_presentationcolors.png"/>
          <p:cNvPicPr>
            <a:picLocks noGrp="1" noChangeAspect="1"/>
          </p:cNvPicPr>
          <p:nvPr>
            <p:ph idx="1"/>
          </p:nvPr>
        </p:nvPicPr>
        <p:blipFill>
          <a:blip r:embed="rId3"/>
          <a:stretch>
            <a:fillRect/>
          </a:stretch>
        </p:blipFill>
        <p:spPr>
          <a:xfrm>
            <a:off x="3926439" y="1981200"/>
            <a:ext cx="5369961" cy="3998074"/>
          </a:xfrm>
        </p:spPr>
      </p:pic>
      <p:sp>
        <p:nvSpPr>
          <p:cNvPr id="7" name="Frame 6"/>
          <p:cNvSpPr/>
          <p:nvPr/>
        </p:nvSpPr>
        <p:spPr>
          <a:xfrm>
            <a:off x="70104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51816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Frame 9"/>
          <p:cNvSpPr/>
          <p:nvPr/>
        </p:nvSpPr>
        <p:spPr>
          <a:xfrm>
            <a:off x="6400800" y="1981200"/>
            <a:ext cx="685800" cy="2514600"/>
          </a:xfrm>
          <a:prstGeom prst="frame">
            <a:avLst>
              <a:gd name="adj1" fmla="val 8772"/>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TextBox 10"/>
          <p:cNvSpPr txBox="1"/>
          <p:nvPr/>
        </p:nvSpPr>
        <p:spPr>
          <a:xfrm>
            <a:off x="0" y="1752600"/>
            <a:ext cx="3926439" cy="4832092"/>
          </a:xfrm>
          <a:prstGeom prst="rect">
            <a:avLst/>
          </a:prstGeom>
          <a:noFill/>
        </p:spPr>
        <p:txBody>
          <a:bodyPr wrap="square" rtlCol="0">
            <a:spAutoFit/>
          </a:bodyPr>
          <a:lstStyle/>
          <a:p>
            <a:pPr>
              <a:buClr>
                <a:schemeClr val="accent3"/>
              </a:buClr>
              <a:buFont typeface="Arial"/>
              <a:buChar char="•"/>
            </a:pPr>
            <a:r>
              <a:rPr lang="en-US" sz="2200" dirty="0" smtClean="0"/>
              <a:t> The top 25% “most trustworthy” traces make for a much more accurate miner; the opposite effect is true for the 25% “least trustworthy” traces.</a:t>
            </a:r>
          </a:p>
          <a:p>
            <a:pPr>
              <a:buClr>
                <a:schemeClr val="accent3"/>
              </a:buClr>
              <a:buFont typeface="Arial"/>
              <a:buChar char="•"/>
            </a:pPr>
            <a:r>
              <a:rPr lang="en-US" sz="2200" dirty="0" smtClean="0"/>
              <a:t> We can throw out the least trustworthy 40-50% of traces and still find the exact same specifications with a slightly lower false positive rate.</a:t>
            </a:r>
          </a:p>
          <a:p>
            <a:pPr>
              <a:buClr>
                <a:schemeClr val="accent3"/>
              </a:buClr>
              <a:buFont typeface="Arial"/>
              <a:buChar char="•"/>
            </a:pPr>
            <a:r>
              <a:rPr lang="en-US" sz="2200" b="1" dirty="0" smtClean="0"/>
              <a:t> More traces != better, so long as the traces are trustworthy. </a:t>
            </a:r>
          </a:p>
          <a:p>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50000" decel="50000"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p:bld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can use trustworthiness metrics to Build a Better Miner: our normal miner improves on the </a:t>
            </a:r>
            <a:r>
              <a:rPr lang="en-US" smtClean="0"/>
              <a:t>false positive </a:t>
            </a:r>
            <a:r>
              <a:rPr lang="en-US" dirty="0" smtClean="0"/>
              <a:t>rate of previous work by 20%, our precise miner by an order of magnitude, while still finding useful specifications.</a:t>
            </a:r>
          </a:p>
          <a:p>
            <a:r>
              <a:rPr lang="en-US" dirty="0" smtClean="0"/>
              <a:t>Statistical techniques show that our notion of trustworthiness contributes significantly to our success. </a:t>
            </a:r>
          </a:p>
          <a:p>
            <a:r>
              <a:rPr lang="en-US" dirty="0" smtClean="0"/>
              <a:t>We can increase the precision and accuracy of previous techniques by using a trustworthy subset of the input. </a:t>
            </a:r>
            <a:endParaRPr lang="en-US"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45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Conclusions</a:t>
            </a:r>
            <a:endParaRPr lang="en-US" dirty="0"/>
          </a:p>
        </p:txBody>
      </p:sp>
      <p:sp>
        <p:nvSpPr>
          <p:cNvPr id="5" name="Text Placeholder 4"/>
          <p:cNvSpPr>
            <a:spLocks noGrp="1"/>
          </p:cNvSpPr>
          <p:nvPr>
            <p:ph type="body" idx="1"/>
          </p:nvPr>
        </p:nvSpPr>
        <p:spPr/>
        <p:txBody>
          <a:bodyPr/>
          <a:lstStyle/>
          <a:p>
            <a:endParaRPr lang="en-US"/>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46</a:t>
            </a:fld>
            <a:endParaRPr kumimoji="0" lang="en-US" sz="1200">
              <a:solidFill>
                <a:schemeClr val="tx2"/>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Formal specifications are very useful.</a:t>
            </a:r>
          </a:p>
          <a:p>
            <a:r>
              <a:rPr lang="en-US" dirty="0" smtClean="0"/>
              <a:t>The previous work in specification mining yields too many false positives for industrial practice.</a:t>
            </a:r>
          </a:p>
          <a:p>
            <a:r>
              <a:rPr lang="en-US" dirty="0" smtClean="0"/>
              <a:t>We developed a notion of trustworthiness to evaluate the likelihood that code adheres to two-state temporal specifications.</a:t>
            </a:r>
          </a:p>
        </p:txBody>
      </p:sp>
      <p:sp>
        <p:nvSpPr>
          <p:cNvPr id="4" name="Slide Number Placeholder 3"/>
          <p:cNvSpPr>
            <a:spLocks noGrp="1"/>
          </p:cNvSpPr>
          <p:nvPr>
            <p:ph type="sldNum" sz="quarter" idx="12"/>
          </p:nvPr>
        </p:nvSpPr>
        <p:spPr/>
        <p:txBody>
          <a:bodyPr/>
          <a:lstStyle/>
          <a:p>
            <a:fld id="{8B088E1C-DA6F-C647-A948-974FA6CBA5D5}" type="slidenum">
              <a:rPr lang="en-US" smtClean="0"/>
              <a:pPr/>
              <a:t>47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981200"/>
            <a:ext cx="8229600" cy="4325112"/>
          </a:xfrm>
        </p:spPr>
        <p:txBody>
          <a:bodyPr anchor="ctr">
            <a:normAutofit/>
          </a:bodyPr>
          <a:lstStyle/>
          <a:p>
            <a:pPr algn="ctr">
              <a:buNone/>
            </a:pPr>
            <a:r>
              <a:rPr lang="en-US" sz="3600" dirty="0" smtClean="0"/>
              <a:t>A specification miner that incorporates notions of code trustworthiness can mine useful specifications with a much lower false positive rate. </a:t>
            </a:r>
          </a:p>
          <a:p>
            <a:pPr algn="ctr">
              <a:buNone/>
            </a:pPr>
            <a:endParaRPr lang="en-US" sz="36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069848"/>
          </a:xfrm>
        </p:spPr>
        <p:txBody>
          <a:bodyPr>
            <a:normAutofit fontScale="90000"/>
          </a:bodyPr>
          <a:lstStyle/>
          <a:p>
            <a:pPr algn="ctr"/>
            <a:r>
              <a:rPr lang="en-US" sz="6000" dirty="0" smtClean="0"/>
              <a:t>The End</a:t>
            </a:r>
            <a:br>
              <a:rPr lang="en-US" sz="6000" dirty="0" smtClean="0"/>
            </a:br>
            <a:r>
              <a:rPr lang="en-US" sz="6000" dirty="0" smtClean="0"/>
              <a:t>(questions?)</a:t>
            </a:r>
            <a:endParaRPr lang="en-US" sz="6000" dirty="0"/>
          </a:p>
        </p:txBody>
      </p:sp>
      <p:sp>
        <p:nvSpPr>
          <p:cNvPr id="3" name="Slide Number Placeholder 2"/>
          <p:cNvSpPr>
            <a:spLocks noGrp="1"/>
          </p:cNvSpPr>
          <p:nvPr>
            <p:ph type="sldNum" sz="quarter" idx="12"/>
          </p:nvPr>
        </p:nvSpPr>
        <p:spPr/>
        <p:txBody>
          <a:bodyPr/>
          <a:lstStyle/>
          <a:p>
            <a:fld id="{8B088E1C-DA6F-C647-A948-974FA6CBA5D5}"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Slide 0.5: Hypothesis</a:t>
            </a:r>
            <a:endParaRPr lang="en-US" dirty="0"/>
          </a:p>
        </p:txBody>
      </p:sp>
      <p:sp>
        <p:nvSpPr>
          <p:cNvPr id="3" name="Content Placeholder 2"/>
          <p:cNvSpPr>
            <a:spLocks noGrp="1"/>
          </p:cNvSpPr>
          <p:nvPr>
            <p:ph idx="1"/>
          </p:nvPr>
        </p:nvSpPr>
        <p:spPr>
          <a:xfrm>
            <a:off x="457200" y="1752600"/>
            <a:ext cx="8229600" cy="4325112"/>
          </a:xfrm>
        </p:spPr>
        <p:txBody>
          <a:bodyPr>
            <a:normAutofit/>
          </a:bodyPr>
          <a:lstStyle/>
          <a:p>
            <a:pPr algn="ctr">
              <a:buNone/>
            </a:pPr>
            <a:endParaRPr lang="en-US" sz="4000" dirty="0" smtClean="0"/>
          </a:p>
          <a:p>
            <a:pPr algn="ctr">
              <a:buNone/>
            </a:pPr>
            <a:r>
              <a:rPr lang="en-US" sz="4000" dirty="0" smtClean="0"/>
              <a:t>We can use measurements of the “</a:t>
            </a:r>
            <a:r>
              <a:rPr lang="en-US" sz="4000" dirty="0" smtClean="0">
                <a:solidFill>
                  <a:srgbClr val="A04DA3"/>
                </a:solidFill>
              </a:rPr>
              <a:t>trustworthiness</a:t>
            </a:r>
            <a:r>
              <a:rPr lang="en-US" sz="4000" dirty="0" smtClean="0"/>
              <a:t>” of source code to mine </a:t>
            </a:r>
            <a:r>
              <a:rPr lang="en-US" sz="4000" dirty="0" smtClean="0">
                <a:solidFill>
                  <a:srgbClr val="A04DA3"/>
                </a:solidFill>
              </a:rPr>
              <a:t>specifications </a:t>
            </a:r>
            <a:r>
              <a:rPr lang="en-US" sz="4000" dirty="0" smtClean="0"/>
              <a:t>with few </a:t>
            </a:r>
            <a:r>
              <a:rPr lang="en-US" sz="4000" dirty="0" smtClean="0">
                <a:solidFill>
                  <a:srgbClr val="A04DA3"/>
                </a:solidFill>
              </a:rPr>
              <a:t>false positives</a:t>
            </a:r>
            <a:r>
              <a:rPr lang="en-US" sz="4000" dirty="0" smtClean="0"/>
              <a:t>. </a:t>
            </a:r>
            <a:endParaRPr lang="en-US" sz="40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5</a:t>
            </a:fld>
            <a:endParaRPr lang="en-US"/>
          </a:p>
        </p:txBody>
      </p:sp>
    </p:spTree>
  </p:cSld>
  <p:clrMapOvr>
    <a:masterClrMapping/>
  </p:clrMapOvr>
  <p:transition advTm="2209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sz="3600" dirty="0" smtClean="0"/>
              <a:t>Motivation: Specifications</a:t>
            </a:r>
          </a:p>
          <a:p>
            <a:r>
              <a:rPr lang="en-US" sz="3600" dirty="0" smtClean="0"/>
              <a:t>Problem: Specification Mining</a:t>
            </a:r>
          </a:p>
          <a:p>
            <a:r>
              <a:rPr lang="en-US" sz="3600" dirty="0" smtClean="0"/>
              <a:t>Solution: Trustworthiness</a:t>
            </a:r>
          </a:p>
          <a:p>
            <a:r>
              <a:rPr lang="en-US" sz="3600" dirty="0" smtClean="0"/>
              <a:t>Evaluation: 3 Experiments</a:t>
            </a:r>
          </a:p>
          <a:p>
            <a:r>
              <a:rPr lang="en-US" sz="3600" dirty="0" smtClean="0"/>
              <a:t>Conclusions</a:t>
            </a:r>
            <a:endParaRPr lang="en-US" sz="3600" dirty="0"/>
          </a:p>
        </p:txBody>
      </p:sp>
      <p:sp>
        <p:nvSpPr>
          <p:cNvPr id="4" name="Slide Number Placeholder 3"/>
          <p:cNvSpPr>
            <a:spLocks noGrp="1"/>
          </p:cNvSpPr>
          <p:nvPr>
            <p:ph type="sldNum" sz="quarter" idx="12"/>
          </p:nvPr>
        </p:nvSpPr>
        <p:spPr/>
        <p:txBody>
          <a:bodyPr/>
          <a:lstStyle/>
          <a:p>
            <a:fld id="{8B088E1C-DA6F-C647-A948-974FA6CBA5D5}" type="slidenum">
              <a:rPr lang="en-US" smtClean="0"/>
              <a:pPr/>
              <a:t>6</a:t>
            </a:fld>
            <a:endParaRPr lang="en-US"/>
          </a:p>
        </p:txBody>
      </p:sp>
    </p:spTree>
  </p:cSld>
  <p:clrMapOvr>
    <a:masterClrMapping/>
  </p:clrMapOvr>
  <p:transition advTm="33809"/>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Specifications</a:t>
            </a:r>
            <a:endParaRPr lang="en-US" dirty="0"/>
          </a:p>
        </p:txBody>
      </p:sp>
      <p:sp>
        <p:nvSpPr>
          <p:cNvPr id="3" name="Slide Number Placeholder 2"/>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7</a:t>
            </a:fld>
            <a:endParaRPr kumimoji="0" lang="en-US" sz="1200">
              <a:solidFill>
                <a:schemeClr val="tx2"/>
              </a:solidFill>
            </a:endParaRPr>
          </a:p>
        </p:txBody>
      </p:sp>
    </p:spTree>
  </p:cSld>
  <p:clrMapOvr>
    <a:masterClrMapping/>
  </p:clrMapOvr>
  <p:transition advTm="209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Specifications?</a:t>
            </a:r>
            <a:endParaRPr lang="en-US" dirty="0"/>
          </a:p>
        </p:txBody>
      </p:sp>
      <p:sp>
        <p:nvSpPr>
          <p:cNvPr id="5" name="Content Placeholder 4"/>
          <p:cNvSpPr>
            <a:spLocks noGrp="1"/>
          </p:cNvSpPr>
          <p:nvPr>
            <p:ph idx="1"/>
          </p:nvPr>
        </p:nvSpPr>
        <p:spPr/>
        <p:txBody>
          <a:bodyPr/>
          <a:lstStyle/>
          <a:p>
            <a:r>
              <a:rPr lang="en-US" dirty="0" smtClean="0"/>
              <a:t>Modifying code, correcting defects, and evolving code account for as much as 90% of the total cost of software projects.</a:t>
            </a:r>
          </a:p>
          <a:p>
            <a:r>
              <a:rPr lang="en-US" dirty="0" smtClean="0"/>
              <a:t>Up to 60% of maintenance time is spent studying existing software. </a:t>
            </a:r>
          </a:p>
          <a:p>
            <a:r>
              <a:rPr lang="en-US" dirty="0" smtClean="0"/>
              <a:t>Specifications are useful for debugging, testing, maintaining, </a:t>
            </a:r>
            <a:r>
              <a:rPr lang="en-US" dirty="0" err="1" smtClean="0"/>
              <a:t>refactoring</a:t>
            </a:r>
            <a:r>
              <a:rPr lang="en-US" dirty="0" smtClean="0"/>
              <a:t>, and documenting software.</a:t>
            </a:r>
          </a:p>
          <a:p>
            <a:endParaRPr lang="en-US" dirty="0" smtClean="0"/>
          </a:p>
          <a:p>
            <a:endParaRPr lang="en-US" dirty="0"/>
          </a:p>
        </p:txBody>
      </p:sp>
      <p:sp>
        <p:nvSpPr>
          <p:cNvPr id="6" name="Slide Number Placeholder 5"/>
          <p:cNvSpPr>
            <a:spLocks noGrp="1"/>
          </p:cNvSpPr>
          <p:nvPr>
            <p:ph type="sldNum" sz="quarter" idx="12"/>
          </p:nvPr>
        </p:nvSpPr>
        <p:spPr/>
        <p:txBody>
          <a:bodyPr/>
          <a:lstStyle/>
          <a:p>
            <a:fld id="{8B088E1C-DA6F-C647-A948-974FA6CBA5D5}" type="slidenum">
              <a:rPr lang="en-US" smtClean="0"/>
              <a:pPr/>
              <a:t>8</a:t>
            </a:fld>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Our Definition (Broadly)</a:t>
            </a:r>
            <a:endParaRPr lang="en-US" dirty="0"/>
          </a:p>
        </p:txBody>
      </p:sp>
      <p:sp>
        <p:nvSpPr>
          <p:cNvPr id="5" name="Content Placeholder 4"/>
          <p:cNvSpPr>
            <a:spLocks noGrp="1"/>
          </p:cNvSpPr>
          <p:nvPr>
            <p:ph idx="1"/>
          </p:nvPr>
        </p:nvSpPr>
        <p:spPr>
          <a:xfrm>
            <a:off x="457200" y="1981200"/>
            <a:ext cx="8229600" cy="4325112"/>
          </a:xfrm>
        </p:spPr>
        <p:txBody>
          <a:bodyPr>
            <a:normAutofit/>
          </a:bodyPr>
          <a:lstStyle/>
          <a:p>
            <a:pPr algn="ctr">
              <a:buNone/>
            </a:pPr>
            <a:endParaRPr lang="en-US" sz="4800" dirty="0" smtClean="0"/>
          </a:p>
          <a:p>
            <a:pPr algn="ctr">
              <a:buNone/>
            </a:pPr>
            <a:r>
              <a:rPr lang="en-US" sz="4800" dirty="0" smtClean="0"/>
              <a:t>A </a:t>
            </a:r>
            <a:r>
              <a:rPr lang="en-US" sz="4800" dirty="0" smtClean="0">
                <a:solidFill>
                  <a:srgbClr val="A04DA3"/>
                </a:solidFill>
              </a:rPr>
              <a:t>specification </a:t>
            </a:r>
            <a:r>
              <a:rPr lang="en-US" sz="4800" dirty="0" smtClean="0"/>
              <a:t>is a formal description of some aspect of legal program behavior.</a:t>
            </a:r>
          </a:p>
        </p:txBody>
      </p:sp>
      <p:sp>
        <p:nvSpPr>
          <p:cNvPr id="6" name="Slide Number Placeholder 5"/>
          <p:cNvSpPr>
            <a:spLocks noGrp="1"/>
          </p:cNvSpPr>
          <p:nvPr>
            <p:ph type="sldNum" sz="quarter" idx="12"/>
          </p:nvPr>
        </p:nvSpPr>
        <p:spPr/>
        <p:txBody>
          <a:bodyPr/>
          <a:lstStyle/>
          <a:p>
            <a:fld id="{8B088E1C-DA6F-C647-A948-974FA6CBA5D5}" type="slidenum">
              <a:rPr lang="en-US" smtClean="0"/>
              <a:pPr/>
              <a:t>9</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1.1|11.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10179</TotalTime>
  <Words>3620</Words>
  <Application>Microsoft Macintosh PowerPoint</Application>
  <PresentationFormat>On-screen Show (4:3)</PresentationFormat>
  <Paragraphs>626</Paragraphs>
  <Slides>49</Slides>
  <Notes>45</Notes>
  <HiddenSlides>0</HiddenSlides>
  <MMClips>0</MMClips>
  <ScaleCrop>false</ScaleCrop>
  <HeadingPairs>
    <vt:vector size="4" baseType="variant">
      <vt:variant>
        <vt:lpstr>Design Template</vt:lpstr>
      </vt:variant>
      <vt:variant>
        <vt:i4>1</vt:i4>
      </vt:variant>
      <vt:variant>
        <vt:lpstr>Slide Titles</vt:lpstr>
      </vt:variant>
      <vt:variant>
        <vt:i4>49</vt:i4>
      </vt:variant>
    </vt:vector>
  </HeadingPairs>
  <TitlesOfParts>
    <vt:vector size="50" baseType="lpstr">
      <vt:lpstr>Urban</vt:lpstr>
      <vt:lpstr>Specification Mining With Few False Positives</vt:lpstr>
      <vt:lpstr>Slide 0.5: Hypothesis</vt:lpstr>
      <vt:lpstr>Slide 0.5: Hypothesis</vt:lpstr>
      <vt:lpstr>Slide 0.5: Hypothesis</vt:lpstr>
      <vt:lpstr>Slide 0.5: Hypothesis</vt:lpstr>
      <vt:lpstr>Outline</vt:lpstr>
      <vt:lpstr>Specifications</vt:lpstr>
      <vt:lpstr>Why Specifications?</vt:lpstr>
      <vt:lpstr>Our Definition (Broadly)</vt:lpstr>
      <vt:lpstr>What kind of specification?</vt:lpstr>
      <vt:lpstr>Example Specification</vt:lpstr>
      <vt:lpstr>Example: Locks</vt:lpstr>
      <vt:lpstr>Our Specifications</vt:lpstr>
      <vt:lpstr>The Problem</vt:lpstr>
      <vt:lpstr>Where do formal specifications come from?</vt:lpstr>
      <vt:lpstr>Mining 2-state Temporal Specifications</vt:lpstr>
      <vt:lpstr>Problem: False Positives Are Common</vt:lpstr>
      <vt:lpstr>Previous Work</vt:lpstr>
      <vt:lpstr>Previous Work</vt:lpstr>
      <vt:lpstr>Our Solution: Trustworthiness</vt:lpstr>
      <vt:lpstr>The Problem (as we see it)</vt:lpstr>
      <vt:lpstr>Solution: Code Trustworthiness</vt:lpstr>
      <vt:lpstr>What is trustworthy code?</vt:lpstr>
      <vt:lpstr>Can you firm that up a bit?</vt:lpstr>
      <vt:lpstr>A New Miner</vt:lpstr>
      <vt:lpstr>Incorporating Trustworthiness</vt:lpstr>
      <vt:lpstr>Evaluation</vt:lpstr>
      <vt:lpstr>Experimental Questions</vt:lpstr>
      <vt:lpstr>Experimental Questions</vt:lpstr>
      <vt:lpstr>Experimental Setup: Some Definitions</vt:lpstr>
      <vt:lpstr>Experiment 1: A New Miner</vt:lpstr>
      <vt:lpstr>More Thoughts On Experiment 1</vt:lpstr>
      <vt:lpstr>Experimental Questions</vt:lpstr>
      <vt:lpstr>Experiment 2: Metric Importance</vt:lpstr>
      <vt:lpstr>More Thoughts on Experiment 2</vt:lpstr>
      <vt:lpstr>More Thoughts on Experiment 2</vt:lpstr>
      <vt:lpstr>More Thoughts on Experiment 2</vt:lpstr>
      <vt:lpstr>Experimental Questions</vt:lpstr>
      <vt:lpstr>Experiment 3: Does it generalize?</vt:lpstr>
      <vt:lpstr>Experiment 3: Generalizing</vt:lpstr>
      <vt:lpstr>Experiment 3: Generalizing</vt:lpstr>
      <vt:lpstr>Experiment 3: Generalizing</vt:lpstr>
      <vt:lpstr>Experiment 3: Generalizing</vt:lpstr>
      <vt:lpstr>Experiment 3: Generalizing</vt:lpstr>
      <vt:lpstr>Experimental Summary</vt:lpstr>
      <vt:lpstr>Conclusions</vt:lpstr>
      <vt:lpstr>Summary</vt:lpstr>
      <vt:lpstr>Conclusion</vt:lpstr>
      <vt:lpstr>The End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Specification Mining With Few False Positives</dc:title>
  <dc:creator>Claire Le Goues</dc:creator>
  <cp:lastModifiedBy>Claire Le Goues</cp:lastModifiedBy>
  <cp:revision>423</cp:revision>
  <cp:lastPrinted>2009-03-24T17:53:35Z</cp:lastPrinted>
  <dcterms:created xsi:type="dcterms:W3CDTF">2009-03-25T13:51:57Z</dcterms:created>
  <dcterms:modified xsi:type="dcterms:W3CDTF">2009-03-25T16:29:03Z</dcterms:modified>
</cp:coreProperties>
</file>