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embeddings/Microsoft_Equation3.bin" ContentType="application/vnd.openxmlformats-officedocument.oleObject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tags/tag1.xml" ContentType="application/vnd.openxmlformats-officedocument.presentationml.tags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92" r:id="rId2"/>
    <p:sldId id="257" r:id="rId3"/>
    <p:sldId id="289" r:id="rId4"/>
    <p:sldId id="290" r:id="rId5"/>
    <p:sldId id="291" r:id="rId6"/>
    <p:sldId id="279" r:id="rId7"/>
    <p:sldId id="263" r:id="rId8"/>
    <p:sldId id="264" r:id="rId9"/>
    <p:sldId id="280" r:id="rId10"/>
    <p:sldId id="265" r:id="rId11"/>
    <p:sldId id="266" r:id="rId12"/>
    <p:sldId id="267" r:id="rId13"/>
    <p:sldId id="275" r:id="rId14"/>
    <p:sldId id="281" r:id="rId15"/>
    <p:sldId id="271" r:id="rId16"/>
    <p:sldId id="272" r:id="rId17"/>
    <p:sldId id="283" r:id="rId18"/>
    <p:sldId id="285" r:id="rId19"/>
    <p:sldId id="286" r:id="rId20"/>
    <p:sldId id="287" r:id="rId21"/>
    <p:sldId id="282" r:id="rId22"/>
    <p:sldId id="284" r:id="rId23"/>
    <p:sldId id="274" r:id="rId24"/>
    <p:sldId id="273" r:id="rId25"/>
    <p:sldId id="278" r:id="rId26"/>
    <p:sldId id="293" r:id="rId27"/>
    <p:sldId id="276" r:id="rId28"/>
    <p:sldId id="294" r:id="rId29"/>
    <p:sldId id="277" r:id="rId30"/>
    <p:sldId id="288" r:id="rId31"/>
    <p:sldId id="262" r:id="rId32"/>
    <p:sldId id="26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>
    <p:restoredLeft sz="1562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8023C-BB5C-C242-BAC7-F362B7962823}" type="datetimeFigureOut">
              <a:rPr lang="en-US" smtClean="0"/>
              <a:pPr/>
              <a:t>4/1/12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A7928-5D82-CD43-81C6-221CA21C5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656608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55571-2848-4044-BF0D-F8769D159829}" type="datetimeFigureOut">
              <a:rPr lang="en-US" smtClean="0"/>
              <a:pPr/>
              <a:t>4/1/12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E099C-AFF3-3942-8172-C0883A9F70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897642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Ex features</a:t>
            </a:r>
            <a:endParaRPr lang="en-U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8EE698-7F72-4A25-BCB7-8A3F7C901051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8A168-F309-4C93-A682-493B5D0B2D4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C7497-624F-4F91-8BB3-A9D3DC43E34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C7497-624F-4F91-8BB3-A9D3DC43E34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C7497-624F-4F91-8BB3-A9D3DC43E34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C7497-624F-4F91-8BB3-A9D3DC43E34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C7497-624F-4F91-8BB3-A9D3DC43E34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6CF8-10CB-5E46-96DE-2A511190599D}" type="datetime1">
              <a:rPr lang="en-US" smtClean="0"/>
              <a:pPr/>
              <a:t>4/1/12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Faloutsos and Chandy (CMU)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6CD-8735-364D-8157-6E93DDAB3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74357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49C28-5CE0-AD4F-AEB6-F4B80605E3BE}" type="datetime1">
              <a:rPr lang="en-US" smtClean="0"/>
              <a:pPr/>
              <a:t>4/1/12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Faloutsos and Chandy (CMU)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6CD-8735-364D-8157-6E93DDAB3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70484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9821-CDBC-3C4B-8086-7BDB7C2CEB0D}" type="datetime1">
              <a:rPr lang="en-US" smtClean="0"/>
              <a:pPr/>
              <a:t>4/1/12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Faloutsos and Chandy (CMU)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6CD-8735-364D-8157-6E93DDAB3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89463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 err="1" smtClean="0"/>
              <a:t>마스터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제목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스타일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편집</a:t>
            </a:r>
            <a:endParaRPr lang="en-US" altLang="ko-KR" dirty="0" smtClean="0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 err="1" smtClean="0"/>
              <a:t>마스터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텍스트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스타일을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편집합니다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둘째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수준</a:t>
            </a:r>
            <a:endParaRPr lang="en-US" altLang="ko-KR" dirty="0" smtClean="0"/>
          </a:p>
          <a:p>
            <a:pPr lvl="2"/>
            <a:r>
              <a:rPr lang="en-US" altLang="ko-KR" dirty="0" err="1" smtClean="0"/>
              <a:t>셋째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수준</a:t>
            </a:r>
            <a:endParaRPr lang="en-US" altLang="ko-KR" dirty="0" smtClean="0"/>
          </a:p>
          <a:p>
            <a:pPr lvl="3"/>
            <a:r>
              <a:rPr lang="en-US" altLang="ko-KR" dirty="0" err="1" smtClean="0"/>
              <a:t>넷째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수준</a:t>
            </a:r>
            <a:endParaRPr lang="en-US" altLang="ko-KR" dirty="0" smtClean="0"/>
          </a:p>
          <a:p>
            <a:pPr lvl="4"/>
            <a:r>
              <a:rPr lang="en-US" altLang="ko-KR" dirty="0" err="1" smtClean="0"/>
              <a:t>다섯째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수준</a:t>
            </a:r>
            <a:endParaRPr lang="en-US" altLang="ko-KR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26858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F39D-5F99-6644-B9B7-7E4634BFC153}" type="datetime1">
              <a:rPr lang="en-US" smtClean="0"/>
              <a:pPr/>
              <a:t>4/1/12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Faloutsos and Chandy (CMU)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6CD-8735-364D-8157-6E93DDAB3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11725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FB5C-0F90-A743-BF6D-2F469CF972C9}" type="datetime1">
              <a:rPr lang="en-US" smtClean="0"/>
              <a:pPr/>
              <a:t>4/1/12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Faloutsos and Chandy (CMU)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6CD-8735-364D-8157-6E93DDAB3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92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7A87-410A-BD4F-AE37-8AF6DF623CC0}" type="datetime1">
              <a:rPr lang="en-US" smtClean="0"/>
              <a:pPr/>
              <a:t>4/1/12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Faloutsos and Chandy (CMU)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6CD-8735-364D-8157-6E93DDAB3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57998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A075-E6E1-CD41-9548-6197CFB30DE4}" type="datetime1">
              <a:rPr lang="en-US" smtClean="0"/>
              <a:pPr/>
              <a:t>4/1/12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Faloutsos and Chandy (CMU)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6CD-8735-364D-8157-6E93DDAB3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2240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81F0-D161-E94E-80D9-29834CF1221B}" type="datetime1">
              <a:rPr lang="en-US" smtClean="0"/>
              <a:pPr/>
              <a:t>4/1/12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Faloutsos and Chandy (CMU)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6CD-8735-364D-8157-6E93DDAB3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7212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76635-17C0-B74C-872E-BE0D2305BE21}" type="datetime1">
              <a:rPr lang="en-US" smtClean="0"/>
              <a:pPr/>
              <a:t>4/1/12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Faloutsos and Chandy (CMU)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6CD-8735-364D-8157-6E93DDAB3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73962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9A36-F2E7-7D4E-B2DB-B5732B862985}" type="datetime1">
              <a:rPr lang="en-US" smtClean="0"/>
              <a:pPr/>
              <a:t>4/1/12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Faloutsos and Chandy (CMU)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6CD-8735-364D-8157-6E93DDAB3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6704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5DE8-B769-D64B-BC33-726838D35433}" type="datetime1">
              <a:rPr lang="en-US" smtClean="0"/>
              <a:pPr/>
              <a:t>4/1/12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Faloutsos and Chandy (CMU)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6CD-8735-364D-8157-6E93DDAB3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76529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9DD07-93E5-FC44-91C3-FECC4C50F18B}" type="datetime1">
              <a:rPr lang="en-US" smtClean="0"/>
              <a:pPr/>
              <a:t>4/1/12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Faloutsos and Chandy (CMU)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906CD-8735-364D-8157-6E93DDAB3DC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/>
          <a:srcRect t="30339" b="27394"/>
          <a:stretch/>
        </p:blipFill>
        <p:spPr>
          <a:xfrm>
            <a:off x="0" y="0"/>
            <a:ext cx="2491193" cy="38023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2412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2.bin"/><Relationship Id="rId6" Type="http://schemas.openxmlformats.org/officeDocument/2006/relationships/oleObject" Target="../embeddings/Microsoft_Equation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Relationship Id="rId3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CMU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By </a:t>
            </a:r>
          </a:p>
          <a:p>
            <a:r>
              <a:rPr lang="en-US" dirty="0" smtClean="0"/>
              <a:t>Christos Faloutsos</a:t>
            </a:r>
          </a:p>
          <a:p>
            <a:r>
              <a:rPr lang="en-US" dirty="0" err="1" smtClean="0"/>
              <a:t>Rishi</a:t>
            </a:r>
            <a:r>
              <a:rPr lang="en-US" dirty="0" smtClean="0"/>
              <a:t> </a:t>
            </a:r>
            <a:r>
              <a:rPr lang="en-US" dirty="0" err="1" smtClean="0"/>
              <a:t>Chandy</a:t>
            </a:r>
            <a:endParaRPr lang="en-US" dirty="0" smtClean="0"/>
          </a:p>
          <a:p>
            <a:r>
              <a:rPr lang="en-US" dirty="0" smtClean="0"/>
              <a:t>Leman Akoglu</a:t>
            </a:r>
          </a:p>
          <a:p>
            <a:r>
              <a:rPr lang="en-US" dirty="0" smtClean="0"/>
              <a:t>B. Aditya Prakash</a:t>
            </a:r>
          </a:p>
          <a:p>
            <a:r>
              <a:rPr lang="en-US" dirty="0" smtClean="0"/>
              <a:t>U Kang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F39D-5F99-6644-B9B7-7E4634BFC153}" type="datetime1">
              <a:rPr lang="en-US" smtClean="0"/>
              <a:pPr/>
              <a:t>4/1/12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Faloutsos and Chandy (CMU)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6CD-8735-364D-8157-6E93DDAB3DC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Bevel 126"/>
          <p:cNvSpPr>
            <a:spLocks noChangeArrowheads="1"/>
          </p:cNvSpPr>
          <p:nvPr/>
        </p:nvSpPr>
        <p:spPr bwMode="auto">
          <a:xfrm>
            <a:off x="4705350" y="4957763"/>
            <a:ext cx="542925" cy="628650"/>
          </a:xfrm>
          <a:prstGeom prst="bevel">
            <a:avLst>
              <a:gd name="adj" fmla="val 12500"/>
            </a:avLst>
          </a:prstGeom>
          <a:solidFill>
            <a:srgbClr val="0DB315"/>
          </a:solidFill>
          <a:ln w="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9220" name="Content Placeholder 2"/>
          <p:cNvSpPr>
            <a:spLocks noGrp="1"/>
          </p:cNvSpPr>
          <p:nvPr>
            <p:ph idx="1"/>
          </p:nvPr>
        </p:nvSpPr>
        <p:spPr>
          <a:xfrm>
            <a:off x="228600" y="1220788"/>
            <a:ext cx="8639175" cy="35036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C00000"/>
                </a:solidFill>
                <a:ea typeface="ＭＳ Ｐゴシック" pitchFamily="34" charset="-128"/>
              </a:rPr>
              <a:t>Given </a:t>
            </a:r>
            <a:r>
              <a:rPr lang="en-US" sz="2800" dirty="0" smtClean="0">
                <a:ea typeface="ＭＳ Ｐゴシック" pitchFamily="34" charset="-128"/>
              </a:rPr>
              <a:t>a graph that changes over time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C00000"/>
                </a:solidFill>
                <a:ea typeface="ＭＳ Ｐゴシック" pitchFamily="34" charset="-128"/>
              </a:rPr>
              <a:t>Find</a:t>
            </a:r>
            <a:r>
              <a:rPr lang="en-US" sz="2800" dirty="0" smtClean="0">
                <a:solidFill>
                  <a:schemeClr val="bg2"/>
                </a:solidFill>
                <a:ea typeface="ＭＳ Ｐゴシック" pitchFamily="34" charset="-128"/>
              </a:rPr>
              <a:t>	</a:t>
            </a:r>
          </a:p>
          <a:p>
            <a:r>
              <a:rPr lang="en-US" sz="2800" dirty="0" smtClean="0">
                <a:solidFill>
                  <a:srgbClr val="0DB315"/>
                </a:solidFill>
                <a:ea typeface="ＭＳ Ｐゴシック" pitchFamily="34" charset="-128"/>
              </a:rPr>
              <a:t>“change-points”</a:t>
            </a:r>
            <a:r>
              <a:rPr lang="en-US" sz="2800" dirty="0" smtClean="0">
                <a:ea typeface="ＭＳ Ｐゴシック" pitchFamily="34" charset="-128"/>
              </a:rPr>
              <a:t>: time points at which many nodes change behavior significantly</a:t>
            </a:r>
          </a:p>
          <a:p>
            <a:r>
              <a:rPr lang="en-US" sz="2800" dirty="0" smtClean="0">
                <a:solidFill>
                  <a:srgbClr val="0070C0"/>
                </a:solidFill>
                <a:ea typeface="ＭＳ Ｐゴシック" pitchFamily="34" charset="-128"/>
              </a:rPr>
              <a:t>“attribution”</a:t>
            </a:r>
            <a:r>
              <a:rPr lang="en-US" sz="2800" dirty="0" smtClean="0">
                <a:ea typeface="ＭＳ Ｐゴシック" pitchFamily="34" charset="-128"/>
              </a:rPr>
              <a:t>: top </a:t>
            </a:r>
            <a:r>
              <a:rPr lang="en-US" sz="3200" b="1" dirty="0" smtClean="0">
                <a:latin typeface="+mn-lt"/>
                <a:ea typeface="ＭＳ Ｐゴシック" pitchFamily="34" charset="-128"/>
                <a:cs typeface="Courier New" pitchFamily="49" charset="0"/>
              </a:rPr>
              <a:t>k</a:t>
            </a:r>
            <a:r>
              <a:rPr lang="en-US" sz="2800" dirty="0" smtClean="0">
                <a:ea typeface="ＭＳ Ｐゴシック" pitchFamily="34" charset="-128"/>
              </a:rPr>
              <a:t> nodes that cause change most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95300" y="914400"/>
            <a:ext cx="7505700" cy="30289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88" y="4995863"/>
            <a:ext cx="4000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8450" y="5033963"/>
            <a:ext cx="4032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1550" y="5019675"/>
            <a:ext cx="4079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75" y="5024438"/>
            <a:ext cx="4238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1114425" y="4248150"/>
            <a:ext cx="1276350" cy="1152525"/>
            <a:chOff x="771525" y="4829175"/>
            <a:chExt cx="1485900" cy="1057275"/>
          </a:xfrm>
        </p:grpSpPr>
        <p:sp>
          <p:nvSpPr>
            <p:cNvPr id="9280" name="Oval 53"/>
            <p:cNvSpPr>
              <a:spLocks noChangeArrowheads="1"/>
            </p:cNvSpPr>
            <p:nvPr/>
          </p:nvSpPr>
          <p:spPr bwMode="auto">
            <a:xfrm>
              <a:off x="1419225" y="5286375"/>
              <a:ext cx="219075" cy="180975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9281" name="Oval 54"/>
            <p:cNvSpPr>
              <a:spLocks noChangeArrowheads="1"/>
            </p:cNvSpPr>
            <p:nvPr/>
          </p:nvSpPr>
          <p:spPr bwMode="auto">
            <a:xfrm>
              <a:off x="1800225" y="4876800"/>
              <a:ext cx="219075" cy="180975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9282" name="Oval 55"/>
            <p:cNvSpPr>
              <a:spLocks noChangeArrowheads="1"/>
            </p:cNvSpPr>
            <p:nvPr/>
          </p:nvSpPr>
          <p:spPr bwMode="auto">
            <a:xfrm>
              <a:off x="1085850" y="5648325"/>
              <a:ext cx="219075" cy="180975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9283" name="Oval 56"/>
            <p:cNvSpPr>
              <a:spLocks noChangeArrowheads="1"/>
            </p:cNvSpPr>
            <p:nvPr/>
          </p:nvSpPr>
          <p:spPr bwMode="auto">
            <a:xfrm>
              <a:off x="1724025" y="5705475"/>
              <a:ext cx="219075" cy="180975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9284" name="Oval 57"/>
            <p:cNvSpPr>
              <a:spLocks noChangeArrowheads="1"/>
            </p:cNvSpPr>
            <p:nvPr/>
          </p:nvSpPr>
          <p:spPr bwMode="auto">
            <a:xfrm>
              <a:off x="771525" y="5267325"/>
              <a:ext cx="219075" cy="180975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9285" name="Oval 58"/>
            <p:cNvSpPr>
              <a:spLocks noChangeArrowheads="1"/>
            </p:cNvSpPr>
            <p:nvPr/>
          </p:nvSpPr>
          <p:spPr bwMode="auto">
            <a:xfrm>
              <a:off x="2038350" y="5314950"/>
              <a:ext cx="219075" cy="180975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9286" name="Oval 59"/>
            <p:cNvSpPr>
              <a:spLocks noChangeArrowheads="1"/>
            </p:cNvSpPr>
            <p:nvPr/>
          </p:nvSpPr>
          <p:spPr bwMode="auto">
            <a:xfrm>
              <a:off x="1190625" y="4829175"/>
              <a:ext cx="219075" cy="180975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cxnSp>
          <p:nvCxnSpPr>
            <p:cNvPr id="9287" name="Straight Connector 60"/>
            <p:cNvCxnSpPr>
              <a:cxnSpLocks noChangeShapeType="1"/>
              <a:endCxn id="9280" idx="1"/>
            </p:cNvCxnSpPr>
            <p:nvPr/>
          </p:nvCxnSpPr>
          <p:spPr bwMode="auto">
            <a:xfrm rot="16200000" flipH="1">
              <a:off x="1216509" y="5078078"/>
              <a:ext cx="329231" cy="140367"/>
            </a:xfrm>
            <a:prstGeom prst="line">
              <a:avLst/>
            </a:prstGeom>
            <a:noFill/>
            <a:ln w="349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9288" name="Straight Connector 61"/>
            <p:cNvCxnSpPr>
              <a:cxnSpLocks noChangeShapeType="1"/>
              <a:stCxn id="9281" idx="4"/>
              <a:endCxn id="9280" idx="7"/>
            </p:cNvCxnSpPr>
            <p:nvPr/>
          </p:nvCxnSpPr>
          <p:spPr bwMode="auto">
            <a:xfrm rot="5400000">
              <a:off x="1630439" y="5033553"/>
              <a:ext cx="255103" cy="303546"/>
            </a:xfrm>
            <a:prstGeom prst="line">
              <a:avLst/>
            </a:prstGeom>
            <a:noFill/>
            <a:ln w="349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9289" name="Straight Connector 62"/>
            <p:cNvCxnSpPr>
              <a:cxnSpLocks noChangeShapeType="1"/>
              <a:stCxn id="9285" idx="2"/>
              <a:endCxn id="9280" idx="6"/>
            </p:cNvCxnSpPr>
            <p:nvPr/>
          </p:nvCxnSpPr>
          <p:spPr bwMode="auto">
            <a:xfrm rot="10800000">
              <a:off x="1638300" y="5376864"/>
              <a:ext cx="400050" cy="28575"/>
            </a:xfrm>
            <a:prstGeom prst="line">
              <a:avLst/>
            </a:prstGeom>
            <a:noFill/>
            <a:ln w="349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9290" name="Straight Connector 63"/>
            <p:cNvCxnSpPr>
              <a:cxnSpLocks noChangeShapeType="1"/>
              <a:stCxn id="9283" idx="1"/>
              <a:endCxn id="9280" idx="5"/>
            </p:cNvCxnSpPr>
            <p:nvPr/>
          </p:nvCxnSpPr>
          <p:spPr bwMode="auto">
            <a:xfrm rot="16200000" flipV="1">
              <a:off x="1535598" y="5511467"/>
              <a:ext cx="291131" cy="149891"/>
            </a:xfrm>
            <a:prstGeom prst="line">
              <a:avLst/>
            </a:prstGeom>
            <a:noFill/>
            <a:ln w="349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9291" name="Straight Connector 64"/>
            <p:cNvCxnSpPr>
              <a:cxnSpLocks noChangeShapeType="1"/>
              <a:stCxn id="9280" idx="3"/>
              <a:endCxn id="9282" idx="7"/>
            </p:cNvCxnSpPr>
            <p:nvPr/>
          </p:nvCxnSpPr>
          <p:spPr bwMode="auto">
            <a:xfrm rot="5400000">
              <a:off x="1245085" y="5468604"/>
              <a:ext cx="233981" cy="178466"/>
            </a:xfrm>
            <a:prstGeom prst="line">
              <a:avLst/>
            </a:prstGeom>
            <a:noFill/>
            <a:ln w="349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9292" name="Straight Connector 65"/>
            <p:cNvCxnSpPr>
              <a:cxnSpLocks noChangeShapeType="1"/>
              <a:endCxn id="9280" idx="2"/>
            </p:cNvCxnSpPr>
            <p:nvPr/>
          </p:nvCxnSpPr>
          <p:spPr bwMode="auto">
            <a:xfrm>
              <a:off x="948991" y="5345596"/>
              <a:ext cx="470234" cy="31267"/>
            </a:xfrm>
            <a:prstGeom prst="line">
              <a:avLst/>
            </a:prstGeom>
            <a:noFill/>
            <a:ln w="34925" algn="ctr">
              <a:solidFill>
                <a:schemeClr val="tx2"/>
              </a:solidFill>
              <a:round/>
              <a:headEnd/>
              <a:tailEnd/>
            </a:ln>
          </p:spPr>
        </p:cxnSp>
      </p:grp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3181350" y="4229100"/>
            <a:ext cx="1276350" cy="1152525"/>
            <a:chOff x="771525" y="4829175"/>
            <a:chExt cx="1485900" cy="1057275"/>
          </a:xfrm>
        </p:grpSpPr>
        <p:sp>
          <p:nvSpPr>
            <p:cNvPr id="9267" name="Oval 67"/>
            <p:cNvSpPr>
              <a:spLocks noChangeArrowheads="1"/>
            </p:cNvSpPr>
            <p:nvPr/>
          </p:nvSpPr>
          <p:spPr bwMode="auto">
            <a:xfrm>
              <a:off x="1419225" y="5286375"/>
              <a:ext cx="219075" cy="180975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9268" name="Oval 68"/>
            <p:cNvSpPr>
              <a:spLocks noChangeArrowheads="1"/>
            </p:cNvSpPr>
            <p:nvPr/>
          </p:nvSpPr>
          <p:spPr bwMode="auto">
            <a:xfrm>
              <a:off x="1800225" y="4876800"/>
              <a:ext cx="219075" cy="180975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9269" name="Oval 69"/>
            <p:cNvSpPr>
              <a:spLocks noChangeArrowheads="1"/>
            </p:cNvSpPr>
            <p:nvPr/>
          </p:nvSpPr>
          <p:spPr bwMode="auto">
            <a:xfrm>
              <a:off x="1085850" y="5648325"/>
              <a:ext cx="219075" cy="180975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9270" name="Oval 70"/>
            <p:cNvSpPr>
              <a:spLocks noChangeArrowheads="1"/>
            </p:cNvSpPr>
            <p:nvPr/>
          </p:nvSpPr>
          <p:spPr bwMode="auto">
            <a:xfrm>
              <a:off x="1724025" y="5705475"/>
              <a:ext cx="219075" cy="180975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9271" name="Oval 71"/>
            <p:cNvSpPr>
              <a:spLocks noChangeArrowheads="1"/>
            </p:cNvSpPr>
            <p:nvPr/>
          </p:nvSpPr>
          <p:spPr bwMode="auto">
            <a:xfrm>
              <a:off x="771525" y="5267325"/>
              <a:ext cx="219075" cy="180975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9272" name="Oval 72"/>
            <p:cNvSpPr>
              <a:spLocks noChangeArrowheads="1"/>
            </p:cNvSpPr>
            <p:nvPr/>
          </p:nvSpPr>
          <p:spPr bwMode="auto">
            <a:xfrm>
              <a:off x="2038350" y="5314950"/>
              <a:ext cx="219075" cy="180975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9273" name="Oval 73"/>
            <p:cNvSpPr>
              <a:spLocks noChangeArrowheads="1"/>
            </p:cNvSpPr>
            <p:nvPr/>
          </p:nvSpPr>
          <p:spPr bwMode="auto">
            <a:xfrm>
              <a:off x="1190625" y="4829175"/>
              <a:ext cx="219075" cy="180975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cxnSp>
          <p:nvCxnSpPr>
            <p:cNvPr id="9274" name="Straight Connector 74"/>
            <p:cNvCxnSpPr>
              <a:cxnSpLocks noChangeShapeType="1"/>
              <a:endCxn id="9267" idx="1"/>
            </p:cNvCxnSpPr>
            <p:nvPr/>
          </p:nvCxnSpPr>
          <p:spPr bwMode="auto">
            <a:xfrm rot="16200000" flipH="1">
              <a:off x="1216509" y="5078078"/>
              <a:ext cx="329231" cy="140367"/>
            </a:xfrm>
            <a:prstGeom prst="line">
              <a:avLst/>
            </a:prstGeom>
            <a:noFill/>
            <a:ln w="349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9275" name="Straight Connector 75"/>
            <p:cNvCxnSpPr>
              <a:cxnSpLocks noChangeShapeType="1"/>
              <a:stCxn id="9268" idx="4"/>
              <a:endCxn id="9267" idx="7"/>
            </p:cNvCxnSpPr>
            <p:nvPr/>
          </p:nvCxnSpPr>
          <p:spPr bwMode="auto">
            <a:xfrm rot="5400000">
              <a:off x="1630439" y="5033553"/>
              <a:ext cx="255103" cy="303546"/>
            </a:xfrm>
            <a:prstGeom prst="line">
              <a:avLst/>
            </a:prstGeom>
            <a:noFill/>
            <a:ln w="349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9276" name="Straight Connector 76"/>
            <p:cNvCxnSpPr>
              <a:cxnSpLocks noChangeShapeType="1"/>
              <a:stCxn id="9272" idx="2"/>
              <a:endCxn id="9267" idx="6"/>
            </p:cNvCxnSpPr>
            <p:nvPr/>
          </p:nvCxnSpPr>
          <p:spPr bwMode="auto">
            <a:xfrm rot="10800000">
              <a:off x="1638300" y="5376864"/>
              <a:ext cx="400050" cy="28575"/>
            </a:xfrm>
            <a:prstGeom prst="line">
              <a:avLst/>
            </a:prstGeom>
            <a:noFill/>
            <a:ln w="349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9277" name="Straight Connector 77"/>
            <p:cNvCxnSpPr>
              <a:cxnSpLocks noChangeShapeType="1"/>
              <a:stCxn id="9270" idx="1"/>
              <a:endCxn id="9267" idx="5"/>
            </p:cNvCxnSpPr>
            <p:nvPr/>
          </p:nvCxnSpPr>
          <p:spPr bwMode="auto">
            <a:xfrm rot="16200000" flipV="1">
              <a:off x="1535598" y="5511467"/>
              <a:ext cx="291131" cy="149891"/>
            </a:xfrm>
            <a:prstGeom prst="line">
              <a:avLst/>
            </a:prstGeom>
            <a:noFill/>
            <a:ln w="349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9278" name="Straight Connector 78"/>
            <p:cNvCxnSpPr>
              <a:cxnSpLocks noChangeShapeType="1"/>
              <a:stCxn id="9267" idx="3"/>
              <a:endCxn id="9269" idx="7"/>
            </p:cNvCxnSpPr>
            <p:nvPr/>
          </p:nvCxnSpPr>
          <p:spPr bwMode="auto">
            <a:xfrm rot="5400000">
              <a:off x="1245085" y="5468604"/>
              <a:ext cx="233981" cy="178466"/>
            </a:xfrm>
            <a:prstGeom prst="line">
              <a:avLst/>
            </a:prstGeom>
            <a:noFill/>
            <a:ln w="349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9279" name="Straight Connector 79"/>
            <p:cNvCxnSpPr>
              <a:cxnSpLocks noChangeShapeType="1"/>
              <a:endCxn id="9267" idx="2"/>
            </p:cNvCxnSpPr>
            <p:nvPr/>
          </p:nvCxnSpPr>
          <p:spPr bwMode="auto">
            <a:xfrm>
              <a:off x="948991" y="5345596"/>
              <a:ext cx="470234" cy="31267"/>
            </a:xfrm>
            <a:prstGeom prst="line">
              <a:avLst/>
            </a:prstGeom>
            <a:noFill/>
            <a:ln w="34925" algn="ctr">
              <a:solidFill>
                <a:schemeClr val="tx2"/>
              </a:solidFill>
              <a:round/>
              <a:headEnd/>
              <a:tailEnd/>
            </a:ln>
          </p:spPr>
        </p:cxnSp>
      </p:grp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7258050" y="4171950"/>
            <a:ext cx="1276350" cy="1152525"/>
            <a:chOff x="771525" y="4829175"/>
            <a:chExt cx="1485900" cy="1057275"/>
          </a:xfrm>
        </p:grpSpPr>
        <p:sp>
          <p:nvSpPr>
            <p:cNvPr id="9254" name="Oval 95"/>
            <p:cNvSpPr>
              <a:spLocks noChangeArrowheads="1"/>
            </p:cNvSpPr>
            <p:nvPr/>
          </p:nvSpPr>
          <p:spPr bwMode="auto">
            <a:xfrm>
              <a:off x="1419225" y="5286375"/>
              <a:ext cx="219075" cy="180975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9255" name="Oval 96"/>
            <p:cNvSpPr>
              <a:spLocks noChangeArrowheads="1"/>
            </p:cNvSpPr>
            <p:nvPr/>
          </p:nvSpPr>
          <p:spPr bwMode="auto">
            <a:xfrm>
              <a:off x="1800225" y="4876800"/>
              <a:ext cx="219075" cy="180975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9256" name="Oval 97"/>
            <p:cNvSpPr>
              <a:spLocks noChangeArrowheads="1"/>
            </p:cNvSpPr>
            <p:nvPr/>
          </p:nvSpPr>
          <p:spPr bwMode="auto">
            <a:xfrm>
              <a:off x="1085850" y="5648325"/>
              <a:ext cx="219075" cy="180975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9257" name="Oval 98"/>
            <p:cNvSpPr>
              <a:spLocks noChangeArrowheads="1"/>
            </p:cNvSpPr>
            <p:nvPr/>
          </p:nvSpPr>
          <p:spPr bwMode="auto">
            <a:xfrm>
              <a:off x="1724025" y="5705475"/>
              <a:ext cx="219075" cy="180975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9258" name="Oval 99"/>
            <p:cNvSpPr>
              <a:spLocks noChangeArrowheads="1"/>
            </p:cNvSpPr>
            <p:nvPr/>
          </p:nvSpPr>
          <p:spPr bwMode="auto">
            <a:xfrm>
              <a:off x="771525" y="5267325"/>
              <a:ext cx="219075" cy="180975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9259" name="Oval 100"/>
            <p:cNvSpPr>
              <a:spLocks noChangeArrowheads="1"/>
            </p:cNvSpPr>
            <p:nvPr/>
          </p:nvSpPr>
          <p:spPr bwMode="auto">
            <a:xfrm>
              <a:off x="2038350" y="5314950"/>
              <a:ext cx="219075" cy="180975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9260" name="Oval 101"/>
            <p:cNvSpPr>
              <a:spLocks noChangeArrowheads="1"/>
            </p:cNvSpPr>
            <p:nvPr/>
          </p:nvSpPr>
          <p:spPr bwMode="auto">
            <a:xfrm>
              <a:off x="1190625" y="4829175"/>
              <a:ext cx="219075" cy="180975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cxnSp>
          <p:nvCxnSpPr>
            <p:cNvPr id="9261" name="Straight Connector 102"/>
            <p:cNvCxnSpPr>
              <a:cxnSpLocks noChangeShapeType="1"/>
              <a:endCxn id="9254" idx="1"/>
            </p:cNvCxnSpPr>
            <p:nvPr/>
          </p:nvCxnSpPr>
          <p:spPr bwMode="auto">
            <a:xfrm rot="16200000" flipH="1">
              <a:off x="1216509" y="5078078"/>
              <a:ext cx="329231" cy="140367"/>
            </a:xfrm>
            <a:prstGeom prst="line">
              <a:avLst/>
            </a:prstGeom>
            <a:noFill/>
            <a:ln w="349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9262" name="Straight Connector 103"/>
            <p:cNvCxnSpPr>
              <a:cxnSpLocks noChangeShapeType="1"/>
              <a:stCxn id="9255" idx="4"/>
              <a:endCxn id="9254" idx="7"/>
            </p:cNvCxnSpPr>
            <p:nvPr/>
          </p:nvCxnSpPr>
          <p:spPr bwMode="auto">
            <a:xfrm rot="5400000">
              <a:off x="1630439" y="5033553"/>
              <a:ext cx="255103" cy="303546"/>
            </a:xfrm>
            <a:prstGeom prst="line">
              <a:avLst/>
            </a:prstGeom>
            <a:noFill/>
            <a:ln w="349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9263" name="Straight Connector 104"/>
            <p:cNvCxnSpPr>
              <a:cxnSpLocks noChangeShapeType="1"/>
              <a:stCxn id="9259" idx="2"/>
              <a:endCxn id="9254" idx="6"/>
            </p:cNvCxnSpPr>
            <p:nvPr/>
          </p:nvCxnSpPr>
          <p:spPr bwMode="auto">
            <a:xfrm rot="10800000">
              <a:off x="1638300" y="5376864"/>
              <a:ext cx="400050" cy="28575"/>
            </a:xfrm>
            <a:prstGeom prst="line">
              <a:avLst/>
            </a:prstGeom>
            <a:noFill/>
            <a:ln w="349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9264" name="Straight Connector 105"/>
            <p:cNvCxnSpPr>
              <a:cxnSpLocks noChangeShapeType="1"/>
              <a:stCxn id="9257" idx="1"/>
              <a:endCxn id="9254" idx="5"/>
            </p:cNvCxnSpPr>
            <p:nvPr/>
          </p:nvCxnSpPr>
          <p:spPr bwMode="auto">
            <a:xfrm rot="16200000" flipV="1">
              <a:off x="1535598" y="5511467"/>
              <a:ext cx="291131" cy="149891"/>
            </a:xfrm>
            <a:prstGeom prst="line">
              <a:avLst/>
            </a:prstGeom>
            <a:noFill/>
            <a:ln w="349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9265" name="Straight Connector 106"/>
            <p:cNvCxnSpPr>
              <a:cxnSpLocks noChangeShapeType="1"/>
              <a:stCxn id="9254" idx="3"/>
              <a:endCxn id="9256" idx="7"/>
            </p:cNvCxnSpPr>
            <p:nvPr/>
          </p:nvCxnSpPr>
          <p:spPr bwMode="auto">
            <a:xfrm rot="5400000">
              <a:off x="1245085" y="5468604"/>
              <a:ext cx="233981" cy="178466"/>
            </a:xfrm>
            <a:prstGeom prst="line">
              <a:avLst/>
            </a:prstGeom>
            <a:noFill/>
            <a:ln w="349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9266" name="Straight Connector 107"/>
            <p:cNvCxnSpPr>
              <a:cxnSpLocks noChangeShapeType="1"/>
              <a:endCxn id="9254" idx="2"/>
            </p:cNvCxnSpPr>
            <p:nvPr/>
          </p:nvCxnSpPr>
          <p:spPr bwMode="auto">
            <a:xfrm>
              <a:off x="948991" y="5345596"/>
              <a:ext cx="470234" cy="31267"/>
            </a:xfrm>
            <a:prstGeom prst="line">
              <a:avLst/>
            </a:prstGeom>
            <a:noFill/>
            <a:ln w="34925" algn="ctr">
              <a:solidFill>
                <a:schemeClr val="tx2"/>
              </a:solidFill>
              <a:round/>
              <a:headEnd/>
              <a:tailEnd/>
            </a:ln>
          </p:spPr>
        </p:cxnSp>
      </p:grpSp>
      <p:grpSp>
        <p:nvGrpSpPr>
          <p:cNvPr id="5" name="Group 124"/>
          <p:cNvGrpSpPr>
            <a:grpSpLocks/>
          </p:cNvGrpSpPr>
          <p:nvPr/>
        </p:nvGrpSpPr>
        <p:grpSpPr bwMode="auto">
          <a:xfrm>
            <a:off x="5191125" y="4181475"/>
            <a:ext cx="1276350" cy="1152525"/>
            <a:chOff x="5248275" y="4819650"/>
            <a:chExt cx="1276350" cy="1152525"/>
          </a:xfrm>
        </p:grpSpPr>
        <p:grpSp>
          <p:nvGrpSpPr>
            <p:cNvPr id="6" name="Group 80"/>
            <p:cNvGrpSpPr>
              <a:grpSpLocks/>
            </p:cNvGrpSpPr>
            <p:nvPr/>
          </p:nvGrpSpPr>
          <p:grpSpPr bwMode="auto">
            <a:xfrm>
              <a:off x="5248275" y="4819650"/>
              <a:ext cx="1276350" cy="1152525"/>
              <a:chOff x="771525" y="4829175"/>
              <a:chExt cx="1485900" cy="1057275"/>
            </a:xfrm>
          </p:grpSpPr>
          <p:sp>
            <p:nvSpPr>
              <p:cNvPr id="9241" name="Oval 81"/>
              <p:cNvSpPr>
                <a:spLocks noChangeArrowheads="1"/>
              </p:cNvSpPr>
              <p:nvPr/>
            </p:nvSpPr>
            <p:spPr bwMode="auto">
              <a:xfrm>
                <a:off x="1419225" y="5286375"/>
                <a:ext cx="219075" cy="180975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342900" indent="-342900"/>
                <a:endParaRPr lang="en-US"/>
              </a:p>
            </p:txBody>
          </p:sp>
          <p:sp>
            <p:nvSpPr>
              <p:cNvPr id="9242" name="Oval 82"/>
              <p:cNvSpPr>
                <a:spLocks noChangeArrowheads="1"/>
              </p:cNvSpPr>
              <p:nvPr/>
            </p:nvSpPr>
            <p:spPr bwMode="auto">
              <a:xfrm>
                <a:off x="1800225" y="4876800"/>
                <a:ext cx="219075" cy="180975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342900" indent="-342900"/>
                <a:endParaRPr lang="en-US"/>
              </a:p>
            </p:txBody>
          </p:sp>
          <p:sp>
            <p:nvSpPr>
              <p:cNvPr id="9243" name="Oval 83"/>
              <p:cNvSpPr>
                <a:spLocks noChangeArrowheads="1"/>
              </p:cNvSpPr>
              <p:nvPr/>
            </p:nvSpPr>
            <p:spPr bwMode="auto">
              <a:xfrm>
                <a:off x="1085850" y="5648325"/>
                <a:ext cx="219075" cy="180975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342900" indent="-342900"/>
                <a:endParaRPr lang="en-US"/>
              </a:p>
            </p:txBody>
          </p:sp>
          <p:sp>
            <p:nvSpPr>
              <p:cNvPr id="9244" name="Oval 84"/>
              <p:cNvSpPr>
                <a:spLocks noChangeArrowheads="1"/>
              </p:cNvSpPr>
              <p:nvPr/>
            </p:nvSpPr>
            <p:spPr bwMode="auto">
              <a:xfrm>
                <a:off x="1724025" y="5705475"/>
                <a:ext cx="219075" cy="180975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342900" indent="-342900"/>
                <a:endParaRPr lang="en-US"/>
              </a:p>
            </p:txBody>
          </p:sp>
          <p:sp>
            <p:nvSpPr>
              <p:cNvPr id="9245" name="Oval 85"/>
              <p:cNvSpPr>
                <a:spLocks noChangeArrowheads="1"/>
              </p:cNvSpPr>
              <p:nvPr/>
            </p:nvSpPr>
            <p:spPr bwMode="auto">
              <a:xfrm>
                <a:off x="771525" y="5267325"/>
                <a:ext cx="219075" cy="180975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342900" indent="-342900"/>
                <a:endParaRPr lang="en-US"/>
              </a:p>
            </p:txBody>
          </p:sp>
          <p:sp>
            <p:nvSpPr>
              <p:cNvPr id="9246" name="Oval 86"/>
              <p:cNvSpPr>
                <a:spLocks noChangeArrowheads="1"/>
              </p:cNvSpPr>
              <p:nvPr/>
            </p:nvSpPr>
            <p:spPr bwMode="auto">
              <a:xfrm>
                <a:off x="2038350" y="5314950"/>
                <a:ext cx="219075" cy="180975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342900" indent="-342900"/>
                <a:endParaRPr lang="en-US"/>
              </a:p>
            </p:txBody>
          </p:sp>
          <p:sp>
            <p:nvSpPr>
              <p:cNvPr id="9247" name="Oval 87"/>
              <p:cNvSpPr>
                <a:spLocks noChangeArrowheads="1"/>
              </p:cNvSpPr>
              <p:nvPr/>
            </p:nvSpPr>
            <p:spPr bwMode="auto">
              <a:xfrm>
                <a:off x="1190625" y="4829175"/>
                <a:ext cx="219075" cy="180975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342900" indent="-342900"/>
                <a:endParaRPr lang="en-US"/>
              </a:p>
            </p:txBody>
          </p:sp>
          <p:cxnSp>
            <p:nvCxnSpPr>
              <p:cNvPr id="9248" name="Straight Connector 88"/>
              <p:cNvCxnSpPr>
                <a:cxnSpLocks noChangeShapeType="1"/>
                <a:endCxn id="9241" idx="1"/>
              </p:cNvCxnSpPr>
              <p:nvPr/>
            </p:nvCxnSpPr>
            <p:spPr bwMode="auto">
              <a:xfrm rot="16200000" flipH="1">
                <a:off x="1216509" y="5078078"/>
                <a:ext cx="329231" cy="140367"/>
              </a:xfrm>
              <a:prstGeom prst="line">
                <a:avLst/>
              </a:prstGeom>
              <a:noFill/>
              <a:ln w="34925" algn="ctr">
                <a:solidFill>
                  <a:schemeClr val="tx2"/>
                </a:solidFill>
                <a:round/>
                <a:headEnd/>
                <a:tailEnd/>
              </a:ln>
            </p:spPr>
          </p:cxnSp>
          <p:cxnSp>
            <p:nvCxnSpPr>
              <p:cNvPr id="9249" name="Straight Connector 89"/>
              <p:cNvCxnSpPr>
                <a:cxnSpLocks noChangeShapeType="1"/>
                <a:stCxn id="9242" idx="4"/>
                <a:endCxn id="9241" idx="7"/>
              </p:cNvCxnSpPr>
              <p:nvPr/>
            </p:nvCxnSpPr>
            <p:spPr bwMode="auto">
              <a:xfrm rot="5400000">
                <a:off x="1630439" y="5033553"/>
                <a:ext cx="255103" cy="303546"/>
              </a:xfrm>
              <a:prstGeom prst="line">
                <a:avLst/>
              </a:prstGeom>
              <a:noFill/>
              <a:ln w="34925" algn="ctr">
                <a:solidFill>
                  <a:schemeClr val="tx2"/>
                </a:solidFill>
                <a:round/>
                <a:headEnd/>
                <a:tailEnd/>
              </a:ln>
            </p:spPr>
          </p:cxnSp>
          <p:cxnSp>
            <p:nvCxnSpPr>
              <p:cNvPr id="9250" name="Straight Connector 90"/>
              <p:cNvCxnSpPr>
                <a:cxnSpLocks noChangeShapeType="1"/>
                <a:stCxn id="9246" idx="2"/>
                <a:endCxn id="9241" idx="6"/>
              </p:cNvCxnSpPr>
              <p:nvPr/>
            </p:nvCxnSpPr>
            <p:spPr bwMode="auto">
              <a:xfrm rot="10800000">
                <a:off x="1638300" y="5376864"/>
                <a:ext cx="400050" cy="28575"/>
              </a:xfrm>
              <a:prstGeom prst="line">
                <a:avLst/>
              </a:prstGeom>
              <a:noFill/>
              <a:ln w="34925" algn="ctr">
                <a:solidFill>
                  <a:schemeClr val="tx2"/>
                </a:solidFill>
                <a:round/>
                <a:headEnd/>
                <a:tailEnd/>
              </a:ln>
            </p:spPr>
          </p:cxnSp>
          <p:cxnSp>
            <p:nvCxnSpPr>
              <p:cNvPr id="9251" name="Straight Connector 91"/>
              <p:cNvCxnSpPr>
                <a:cxnSpLocks noChangeShapeType="1"/>
                <a:stCxn id="9244" idx="1"/>
                <a:endCxn id="9241" idx="5"/>
              </p:cNvCxnSpPr>
              <p:nvPr/>
            </p:nvCxnSpPr>
            <p:spPr bwMode="auto">
              <a:xfrm rot="16200000" flipV="1">
                <a:off x="1535598" y="5511467"/>
                <a:ext cx="291131" cy="149891"/>
              </a:xfrm>
              <a:prstGeom prst="line">
                <a:avLst/>
              </a:prstGeom>
              <a:noFill/>
              <a:ln w="34925" algn="ctr">
                <a:solidFill>
                  <a:schemeClr val="tx2"/>
                </a:solidFill>
                <a:round/>
                <a:headEnd/>
                <a:tailEnd/>
              </a:ln>
            </p:spPr>
          </p:cxnSp>
          <p:cxnSp>
            <p:nvCxnSpPr>
              <p:cNvPr id="9252" name="Straight Connector 92"/>
              <p:cNvCxnSpPr>
                <a:cxnSpLocks noChangeShapeType="1"/>
                <a:stCxn id="9241" idx="3"/>
                <a:endCxn id="9243" idx="7"/>
              </p:cNvCxnSpPr>
              <p:nvPr/>
            </p:nvCxnSpPr>
            <p:spPr bwMode="auto">
              <a:xfrm rot="5400000">
                <a:off x="1245085" y="5468604"/>
                <a:ext cx="233981" cy="178466"/>
              </a:xfrm>
              <a:prstGeom prst="line">
                <a:avLst/>
              </a:prstGeom>
              <a:noFill/>
              <a:ln w="34925" algn="ctr">
                <a:solidFill>
                  <a:schemeClr val="tx2"/>
                </a:solidFill>
                <a:round/>
                <a:headEnd/>
                <a:tailEnd/>
              </a:ln>
            </p:spPr>
          </p:cxnSp>
          <p:cxnSp>
            <p:nvCxnSpPr>
              <p:cNvPr id="9253" name="Straight Connector 93"/>
              <p:cNvCxnSpPr>
                <a:cxnSpLocks noChangeShapeType="1"/>
                <a:endCxn id="9241" idx="2"/>
              </p:cNvCxnSpPr>
              <p:nvPr/>
            </p:nvCxnSpPr>
            <p:spPr bwMode="auto">
              <a:xfrm>
                <a:off x="948991" y="5345596"/>
                <a:ext cx="470234" cy="31267"/>
              </a:xfrm>
              <a:prstGeom prst="line">
                <a:avLst/>
              </a:prstGeom>
              <a:noFill/>
              <a:ln w="34925" algn="ctr">
                <a:solidFill>
                  <a:schemeClr val="tx2"/>
                </a:solidFill>
                <a:round/>
                <a:headEnd/>
                <a:tailEnd/>
              </a:ln>
            </p:spPr>
          </p:cxnSp>
        </p:grpSp>
        <p:cxnSp>
          <p:nvCxnSpPr>
            <p:cNvPr id="9236" name="Straight Connector 108"/>
            <p:cNvCxnSpPr>
              <a:cxnSpLocks noChangeShapeType="1"/>
              <a:stCxn id="9242" idx="2"/>
            </p:cNvCxnSpPr>
            <p:nvPr/>
          </p:nvCxnSpPr>
          <p:spPr bwMode="auto">
            <a:xfrm rot="10800000">
              <a:off x="5793806" y="4918306"/>
              <a:ext cx="338096" cy="51900"/>
            </a:xfrm>
            <a:prstGeom prst="line">
              <a:avLst/>
            </a:prstGeom>
            <a:noFill/>
            <a:ln w="349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9237" name="Straight Connector 111"/>
            <p:cNvCxnSpPr>
              <a:cxnSpLocks noChangeShapeType="1"/>
              <a:stCxn id="9242" idx="4"/>
              <a:endCxn id="9246" idx="1"/>
            </p:cNvCxnSpPr>
            <p:nvPr/>
          </p:nvCxnSpPr>
          <p:spPr bwMode="auto">
            <a:xfrm rot="16200000" flipH="1">
              <a:off x="6140380" y="5154456"/>
              <a:ext cx="309235" cy="138011"/>
            </a:xfrm>
            <a:prstGeom prst="line">
              <a:avLst/>
            </a:prstGeom>
            <a:noFill/>
            <a:ln w="349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9238" name="Straight Connector 114"/>
            <p:cNvCxnSpPr>
              <a:cxnSpLocks noChangeShapeType="1"/>
              <a:stCxn id="9246" idx="1"/>
              <a:endCxn id="9247" idx="5"/>
            </p:cNvCxnSpPr>
            <p:nvPr/>
          </p:nvCxnSpPr>
          <p:spPr bwMode="auto">
            <a:xfrm rot="16200000" flipV="1">
              <a:off x="5871427" y="4885504"/>
              <a:ext cx="390042" cy="595110"/>
            </a:xfrm>
            <a:prstGeom prst="line">
              <a:avLst/>
            </a:prstGeom>
            <a:noFill/>
            <a:ln w="349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9239" name="Straight Connector 117"/>
            <p:cNvCxnSpPr>
              <a:cxnSpLocks noChangeShapeType="1"/>
              <a:stCxn id="9244" idx="0"/>
              <a:endCxn id="9242" idx="4"/>
            </p:cNvCxnSpPr>
            <p:nvPr/>
          </p:nvCxnSpPr>
          <p:spPr bwMode="auto">
            <a:xfrm rot="5400000" flipH="1" flipV="1">
              <a:off x="5840240" y="5389144"/>
              <a:ext cx="706051" cy="65454"/>
            </a:xfrm>
            <a:prstGeom prst="line">
              <a:avLst/>
            </a:prstGeom>
            <a:noFill/>
            <a:ln w="349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9240" name="Straight Connector 120"/>
            <p:cNvCxnSpPr>
              <a:cxnSpLocks noChangeShapeType="1"/>
              <a:stCxn id="9244" idx="7"/>
              <a:endCxn id="9246" idx="3"/>
            </p:cNvCxnSpPr>
            <p:nvPr/>
          </p:nvCxnSpPr>
          <p:spPr bwMode="auto">
            <a:xfrm rot="5400000" flipH="1" flipV="1">
              <a:off x="6152431" y="5592216"/>
              <a:ext cx="286210" cy="136933"/>
            </a:xfrm>
            <a:prstGeom prst="line">
              <a:avLst/>
            </a:prstGeom>
            <a:noFill/>
            <a:ln w="34925" algn="ctr">
              <a:solidFill>
                <a:schemeClr val="tx2"/>
              </a:solidFill>
              <a:round/>
              <a:headEnd/>
              <a:tailEnd/>
            </a:ln>
          </p:spPr>
        </p:cxnSp>
      </p:grpSp>
      <p:sp>
        <p:nvSpPr>
          <p:cNvPr id="128" name="Donut 127"/>
          <p:cNvSpPr/>
          <p:nvPr/>
        </p:nvSpPr>
        <p:spPr bwMode="auto">
          <a:xfrm>
            <a:off x="6019800" y="4162425"/>
            <a:ext cx="295275" cy="304800"/>
          </a:xfrm>
          <a:prstGeom prst="donu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en-US">
              <a:ea typeface="ＭＳ Ｐゴシック" pitchFamily="-110" charset="-128"/>
            </a:endParaRPr>
          </a:p>
        </p:txBody>
      </p:sp>
      <p:sp>
        <p:nvSpPr>
          <p:cNvPr id="129" name="Donut 128"/>
          <p:cNvSpPr/>
          <p:nvPr/>
        </p:nvSpPr>
        <p:spPr bwMode="auto">
          <a:xfrm>
            <a:off x="6238875" y="4648200"/>
            <a:ext cx="295275" cy="304800"/>
          </a:xfrm>
          <a:prstGeom prst="donu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en-US">
              <a:ea typeface="ＭＳ Ｐゴシック" pitchFamily="-110" charset="-128"/>
            </a:endParaRPr>
          </a:p>
        </p:txBody>
      </p:sp>
      <p:sp>
        <p:nvSpPr>
          <p:cNvPr id="130" name="Donut 129"/>
          <p:cNvSpPr/>
          <p:nvPr/>
        </p:nvSpPr>
        <p:spPr bwMode="auto">
          <a:xfrm>
            <a:off x="5962650" y="5086350"/>
            <a:ext cx="295275" cy="304800"/>
          </a:xfrm>
          <a:prstGeom prst="donu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en-US">
              <a:ea typeface="ＭＳ Ｐゴシック" pitchFamily="-110" charset="-128"/>
            </a:endParaRPr>
          </a:p>
        </p:txBody>
      </p:sp>
      <p:sp>
        <p:nvSpPr>
          <p:cNvPr id="131" name="Donut 130"/>
          <p:cNvSpPr/>
          <p:nvPr/>
        </p:nvSpPr>
        <p:spPr bwMode="auto">
          <a:xfrm>
            <a:off x="5495925" y="4114800"/>
            <a:ext cx="295275" cy="304800"/>
          </a:xfrm>
          <a:prstGeom prst="donu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en-US">
              <a:ea typeface="ＭＳ Ｐゴシック" pitchFamily="-110" charset="-128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576759" y="0"/>
            <a:ext cx="2567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[Army Science’10]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1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001000" cy="987552"/>
          </a:xfrm>
        </p:spPr>
        <p:txBody>
          <a:bodyPr>
            <a:normAutofit/>
          </a:bodyPr>
          <a:lstStyle/>
          <a:p>
            <a:r>
              <a:rPr lang="en-US" sz="4500" dirty="0" smtClean="0"/>
              <a:t>Event detection: problem</a:t>
            </a:r>
            <a:endParaRPr lang="en-US" sz="4500" dirty="0"/>
          </a:p>
        </p:txBody>
      </p:sp>
      <p:sp>
        <p:nvSpPr>
          <p:cNvPr id="78" name="Slide Number Placeholder 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917D-09DE-4400-A232-27CDA602495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9" name="Date Placeholder 7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8D6F-BA29-C342-9762-449870265CC1}" type="datetime1">
              <a:rPr lang="en-US" smtClean="0"/>
              <a:pPr/>
              <a:t>4/1/12</a:t>
            </a:fld>
            <a:endParaRPr lang="en-US" dirty="0"/>
          </a:p>
        </p:txBody>
      </p:sp>
      <p:sp>
        <p:nvSpPr>
          <p:cNvPr id="85" name="Footer Placeholder 8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Faloutsos and Chandy (CMU)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9666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256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2560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7" grpId="1" animBg="1"/>
      <p:bldP spid="127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12" descr="scatterUR_inweight_window_5_topTis_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4841" y="1447800"/>
            <a:ext cx="4679859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" name="Oval 191"/>
          <p:cNvSpPr>
            <a:spLocks noChangeArrowheads="1"/>
          </p:cNvSpPr>
          <p:nvPr/>
        </p:nvSpPr>
        <p:spPr bwMode="auto">
          <a:xfrm rot="3101254">
            <a:off x="6372105" y="1155330"/>
            <a:ext cx="590789" cy="3903361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4127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58200" cy="987552"/>
          </a:xfrm>
        </p:spPr>
        <p:txBody>
          <a:bodyPr>
            <a:normAutofit/>
          </a:bodyPr>
          <a:lstStyle/>
          <a:p>
            <a:r>
              <a:rPr lang="en-US" sz="4500" dirty="0" smtClean="0"/>
              <a:t>Event detection at work</a:t>
            </a:r>
            <a:endParaRPr lang="en-US" sz="4500" dirty="0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" y="1660823"/>
            <a:ext cx="4057650" cy="324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190624" y="1960860"/>
            <a:ext cx="152400" cy="109537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1333499" y="1751310"/>
            <a:ext cx="152400" cy="109537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276599" y="3180060"/>
            <a:ext cx="152400" cy="109537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2074" y="1214735"/>
            <a:ext cx="2107244" cy="369332"/>
          </a:xfrm>
          <a:prstGeom prst="rect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Christian New Year</a:t>
            </a:r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>
            <a:off x="1219199" y="1584623"/>
            <a:ext cx="0" cy="304802"/>
          </a:xfrm>
          <a:prstGeom prst="straightConnector1">
            <a:avLst/>
          </a:prstGeom>
          <a:noFill/>
          <a:ln w="25400" algn="ctr">
            <a:solidFill>
              <a:srgbClr val="FFC000"/>
            </a:solidFill>
            <a:round/>
            <a:headEnd/>
            <a:tailEnd type="arrow" w="med" len="med"/>
          </a:ln>
        </p:spPr>
      </p:cxnSp>
      <p:sp>
        <p:nvSpPr>
          <p:cNvPr id="14" name="TextBox 13"/>
          <p:cNvSpPr txBox="1"/>
          <p:nvPr/>
        </p:nvSpPr>
        <p:spPr>
          <a:xfrm>
            <a:off x="1523999" y="2041823"/>
            <a:ext cx="1676401" cy="369332"/>
          </a:xfrm>
          <a:prstGeom prst="rect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“back to work”</a:t>
            </a:r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flipH="1" flipV="1">
            <a:off x="1523999" y="1889423"/>
            <a:ext cx="304801" cy="201612"/>
          </a:xfrm>
          <a:prstGeom prst="straightConnector1">
            <a:avLst/>
          </a:prstGeom>
          <a:noFill/>
          <a:ln w="25400" algn="ctr">
            <a:solidFill>
              <a:srgbClr val="FFC000"/>
            </a:solidFill>
            <a:round/>
            <a:headEnd/>
            <a:tailEnd type="arrow" w="med" len="med"/>
          </a:ln>
        </p:spPr>
      </p:cxnSp>
      <p:sp>
        <p:nvSpPr>
          <p:cNvPr id="16" name="TextBox 15"/>
          <p:cNvSpPr txBox="1"/>
          <p:nvPr/>
        </p:nvSpPr>
        <p:spPr>
          <a:xfrm>
            <a:off x="1704975" y="2651423"/>
            <a:ext cx="1800225" cy="369332"/>
          </a:xfrm>
          <a:prstGeom prst="rect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Hindu </a:t>
            </a:r>
            <a:r>
              <a:rPr lang="en-US" sz="18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New Year</a:t>
            </a:r>
          </a:p>
        </p:txBody>
      </p: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>
            <a:off x="2971801" y="3032425"/>
            <a:ext cx="376234" cy="182561"/>
          </a:xfrm>
          <a:prstGeom prst="straightConnector1">
            <a:avLst/>
          </a:prstGeom>
          <a:noFill/>
          <a:ln w="25400" algn="ctr">
            <a:solidFill>
              <a:srgbClr val="FFC000"/>
            </a:solidFill>
            <a:round/>
            <a:headEnd/>
            <a:tailEnd type="arrow" w="med" len="med"/>
          </a:ln>
        </p:spPr>
      </p:cxnSp>
      <p:sp>
        <p:nvSpPr>
          <p:cNvPr id="22" name="Rectangle 21"/>
          <p:cNvSpPr/>
          <p:nvPr/>
        </p:nvSpPr>
        <p:spPr>
          <a:xfrm>
            <a:off x="2057399" y="1660823"/>
            <a:ext cx="1143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TextBox 150"/>
          <p:cNvSpPr txBox="1"/>
          <p:nvPr/>
        </p:nvSpPr>
        <p:spPr>
          <a:xfrm rot="19227672">
            <a:off x="5439395" y="2674380"/>
            <a:ext cx="28285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a typeface="ＭＳ Ｐゴシック" pitchFamily="-110" charset="-128"/>
              </a:rPr>
              <a:t>no change zone</a:t>
            </a:r>
            <a:endParaRPr lang="en-US" sz="2400" b="1" dirty="0">
              <a:solidFill>
                <a:schemeClr val="tx2">
                  <a:lumMod val="75000"/>
                </a:schemeClr>
              </a:solidFill>
              <a:ea typeface="ＭＳ Ｐゴシック" pitchFamily="-110" charset="-128"/>
            </a:endParaRPr>
          </a:p>
        </p:txBody>
      </p:sp>
      <p:sp>
        <p:nvSpPr>
          <p:cNvPr id="152" name="Oval 157"/>
          <p:cNvSpPr>
            <a:spLocks noChangeArrowheads="1"/>
          </p:cNvSpPr>
          <p:nvPr/>
        </p:nvSpPr>
        <p:spPr bwMode="auto">
          <a:xfrm>
            <a:off x="5791200" y="1981200"/>
            <a:ext cx="118872" cy="118872"/>
          </a:xfrm>
          <a:prstGeom prst="ellipse">
            <a:avLst/>
          </a:prstGeom>
          <a:solidFill>
            <a:srgbClr val="5D9414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155" name="Rectangle 18"/>
          <p:cNvSpPr>
            <a:spLocks noChangeArrowheads="1"/>
          </p:cNvSpPr>
          <p:nvPr/>
        </p:nvSpPr>
        <p:spPr bwMode="auto">
          <a:xfrm>
            <a:off x="1066799" y="4953000"/>
            <a:ext cx="25106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0DB31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change detection</a:t>
            </a:r>
          </a:p>
        </p:txBody>
      </p:sp>
      <p:sp>
        <p:nvSpPr>
          <p:cNvPr id="157" name="Oval 157"/>
          <p:cNvSpPr>
            <a:spLocks noChangeArrowheads="1"/>
          </p:cNvSpPr>
          <p:nvPr/>
        </p:nvSpPr>
        <p:spPr bwMode="auto">
          <a:xfrm>
            <a:off x="5900928" y="1752600"/>
            <a:ext cx="118872" cy="118872"/>
          </a:xfrm>
          <a:prstGeom prst="ellipse">
            <a:avLst/>
          </a:prstGeom>
          <a:solidFill>
            <a:srgbClr val="5D9414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158" name="Oval 157"/>
          <p:cNvSpPr>
            <a:spLocks noChangeArrowheads="1"/>
          </p:cNvSpPr>
          <p:nvPr/>
        </p:nvSpPr>
        <p:spPr bwMode="auto">
          <a:xfrm>
            <a:off x="5257800" y="1752600"/>
            <a:ext cx="118872" cy="118872"/>
          </a:xfrm>
          <a:prstGeom prst="ellipse">
            <a:avLst/>
          </a:prstGeom>
          <a:solidFill>
            <a:srgbClr val="5D9414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159" name="TextBox 158"/>
          <p:cNvSpPr txBox="1"/>
          <p:nvPr/>
        </p:nvSpPr>
        <p:spPr>
          <a:xfrm>
            <a:off x="6300787" y="4476750"/>
            <a:ext cx="1243013" cy="430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2200" b="1" dirty="0">
                <a:solidFill>
                  <a:srgbClr val="000000"/>
                </a:solidFill>
                <a:latin typeface="+mn-lt"/>
                <a:ea typeface="ＭＳ Ｐゴシック" pitchFamily="-110" charset="-128"/>
              </a:rPr>
              <a:t>    u(t)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4005262" y="2845713"/>
            <a:ext cx="871537" cy="430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2200" b="1" dirty="0">
                <a:solidFill>
                  <a:srgbClr val="000000"/>
                </a:solidFill>
                <a:latin typeface="+mn-lt"/>
                <a:ea typeface="ＭＳ Ｐゴシック" pitchFamily="-110" charset="-128"/>
              </a:rPr>
              <a:t>r(t-1)</a:t>
            </a:r>
          </a:p>
        </p:txBody>
      </p:sp>
      <p:sp>
        <p:nvSpPr>
          <p:cNvPr id="161" name="Rectangle 18"/>
          <p:cNvSpPr>
            <a:spLocks noChangeArrowheads="1"/>
          </p:cNvSpPr>
          <p:nvPr/>
        </p:nvSpPr>
        <p:spPr bwMode="auto">
          <a:xfrm rot="16200000">
            <a:off x="6955795" y="3037513"/>
            <a:ext cx="38862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6096000" y="1447800"/>
            <a:ext cx="1219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TextBox 162"/>
          <p:cNvSpPr txBox="1"/>
          <p:nvPr/>
        </p:nvSpPr>
        <p:spPr>
          <a:xfrm>
            <a:off x="6203950" y="1295400"/>
            <a:ext cx="1263650" cy="400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+mn-lt"/>
                <a:ea typeface="ＭＳ Ｐゴシック" pitchFamily="-110" charset="-128"/>
              </a:rPr>
              <a:t>DEC 26</a:t>
            </a:r>
          </a:p>
        </p:txBody>
      </p:sp>
      <p:sp>
        <p:nvSpPr>
          <p:cNvPr id="164" name="Oval 157"/>
          <p:cNvSpPr>
            <a:spLocks noChangeArrowheads="1"/>
          </p:cNvSpPr>
          <p:nvPr/>
        </p:nvSpPr>
        <p:spPr bwMode="auto">
          <a:xfrm>
            <a:off x="6891528" y="4038600"/>
            <a:ext cx="118872" cy="118872"/>
          </a:xfrm>
          <a:prstGeom prst="ellipse">
            <a:avLst/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165" name="Oval 157"/>
          <p:cNvSpPr>
            <a:spLocks noChangeArrowheads="1"/>
          </p:cNvSpPr>
          <p:nvPr/>
        </p:nvSpPr>
        <p:spPr bwMode="auto">
          <a:xfrm>
            <a:off x="7348728" y="3886200"/>
            <a:ext cx="118872" cy="118872"/>
          </a:xfrm>
          <a:prstGeom prst="ellipse">
            <a:avLst/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156" name="Rectangle 18"/>
          <p:cNvSpPr>
            <a:spLocks noChangeArrowheads="1"/>
          </p:cNvSpPr>
          <p:nvPr/>
        </p:nvSpPr>
        <p:spPr bwMode="auto">
          <a:xfrm>
            <a:off x="5943600" y="4953000"/>
            <a:ext cx="15832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attribution</a:t>
            </a:r>
            <a:endParaRPr lang="en-US" sz="24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917D-09DE-4400-A232-27CDA602495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086600" y="4491335"/>
            <a:ext cx="1295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(current)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3962400" y="3195935"/>
            <a:ext cx="914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(past)</a:t>
            </a:r>
            <a:endParaRPr lang="en-US" sz="2400" dirty="0"/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57170-4156-DF42-9F98-A3F5CDD47C80}" type="datetime1">
              <a:rPr lang="en-US" smtClean="0"/>
              <a:pPr/>
              <a:t>4/1/12</a:t>
            </a:fld>
            <a:endParaRPr lang="en-US" dirty="0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Faloutsos and Chandy (CMU)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774890" y="0"/>
            <a:ext cx="23691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[Army Science’10]</a:t>
            </a:r>
            <a:endParaRPr lang="en-U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6389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58200" cy="987552"/>
          </a:xfrm>
        </p:spPr>
        <p:txBody>
          <a:bodyPr>
            <a:normAutofit/>
          </a:bodyPr>
          <a:lstStyle/>
          <a:p>
            <a:r>
              <a:rPr lang="en-US" sz="4500" dirty="0" smtClean="0"/>
              <a:t>Event detection at work</a:t>
            </a:r>
            <a:endParaRPr lang="en-US" sz="4500" dirty="0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1512888"/>
            <a:ext cx="4057650" cy="324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190624" y="1812925"/>
            <a:ext cx="152400" cy="109537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1333499" y="1603375"/>
            <a:ext cx="152400" cy="109537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276599" y="3032125"/>
            <a:ext cx="152400" cy="109537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>
            <a:off x="1219199" y="1436688"/>
            <a:ext cx="0" cy="304802"/>
          </a:xfrm>
          <a:prstGeom prst="straightConnector1">
            <a:avLst/>
          </a:prstGeom>
          <a:noFill/>
          <a:ln w="25400" algn="ctr">
            <a:solidFill>
              <a:srgbClr val="FFC000"/>
            </a:solidFill>
            <a:round/>
            <a:headEnd/>
            <a:tailEnd type="arrow" w="med" len="med"/>
          </a:ln>
        </p:spPr>
      </p:cxnSp>
      <p:sp>
        <p:nvSpPr>
          <p:cNvPr id="14" name="TextBox 13"/>
          <p:cNvSpPr txBox="1"/>
          <p:nvPr/>
        </p:nvSpPr>
        <p:spPr>
          <a:xfrm>
            <a:off x="1523999" y="1893888"/>
            <a:ext cx="1819275" cy="369888"/>
          </a:xfrm>
          <a:prstGeom prst="rect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rgbClr val="000000"/>
                </a:solidFill>
                <a:latin typeface="+mn-lt"/>
                <a:ea typeface="ＭＳ Ｐゴシック" pitchFamily="-110" charset="-128"/>
              </a:rPr>
              <a:t>“back to work”</a:t>
            </a:r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flipH="1" flipV="1">
            <a:off x="1523999" y="1741488"/>
            <a:ext cx="304801" cy="201612"/>
          </a:xfrm>
          <a:prstGeom prst="straightConnector1">
            <a:avLst/>
          </a:prstGeom>
          <a:noFill/>
          <a:ln w="25400" algn="ctr">
            <a:solidFill>
              <a:srgbClr val="FFC000"/>
            </a:solidFill>
            <a:round/>
            <a:headEnd/>
            <a:tailEnd type="arrow" w="med" len="med"/>
          </a:ln>
        </p:spPr>
      </p:cxnSp>
      <p:sp>
        <p:nvSpPr>
          <p:cNvPr id="16" name="TextBox 15"/>
          <p:cNvSpPr txBox="1"/>
          <p:nvPr/>
        </p:nvSpPr>
        <p:spPr>
          <a:xfrm>
            <a:off x="1704974" y="2503488"/>
            <a:ext cx="1876425" cy="369888"/>
          </a:xfrm>
          <a:prstGeom prst="rect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rgbClr val="000000"/>
                </a:solidFill>
                <a:latin typeface="+mn-lt"/>
                <a:ea typeface="ＭＳ Ｐゴシック" pitchFamily="-110" charset="-128"/>
              </a:rPr>
              <a:t>Hindi New Year</a:t>
            </a:r>
          </a:p>
        </p:txBody>
      </p: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>
            <a:off x="2971801" y="2884490"/>
            <a:ext cx="376234" cy="182561"/>
          </a:xfrm>
          <a:prstGeom prst="straightConnector1">
            <a:avLst/>
          </a:prstGeom>
          <a:noFill/>
          <a:ln w="25400" algn="ctr">
            <a:solidFill>
              <a:srgbClr val="FFC000"/>
            </a:solidFill>
            <a:round/>
            <a:headEnd/>
            <a:tailEnd type="arrow" w="med" len="med"/>
          </a:ln>
        </p:spPr>
      </p:cxnSp>
      <p:sp>
        <p:nvSpPr>
          <p:cNvPr id="22" name="Rectangle 21"/>
          <p:cNvSpPr/>
          <p:nvPr/>
        </p:nvSpPr>
        <p:spPr>
          <a:xfrm>
            <a:off x="2057399" y="1512888"/>
            <a:ext cx="1143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9" name="Picture 12" descr="scatterUR_inweight_window_5_topTis_2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4841" y="1512888"/>
            <a:ext cx="4679859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" name="Oval 149"/>
          <p:cNvSpPr>
            <a:spLocks noChangeArrowheads="1"/>
          </p:cNvSpPr>
          <p:nvPr/>
        </p:nvSpPr>
        <p:spPr bwMode="auto">
          <a:xfrm rot="3101254">
            <a:off x="6372105" y="1155330"/>
            <a:ext cx="590789" cy="3903361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4127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151" name="TextBox 150"/>
          <p:cNvSpPr txBox="1"/>
          <p:nvPr/>
        </p:nvSpPr>
        <p:spPr>
          <a:xfrm rot="19227672">
            <a:off x="5439395" y="2739468"/>
            <a:ext cx="28285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n-lt"/>
                <a:ea typeface="ＭＳ Ｐゴシック" pitchFamily="-110" charset="-128"/>
              </a:rPr>
              <a:t>no change zone</a:t>
            </a:r>
          </a:p>
        </p:txBody>
      </p:sp>
      <p:sp>
        <p:nvSpPr>
          <p:cNvPr id="152" name="Oval 157"/>
          <p:cNvSpPr>
            <a:spLocks noChangeArrowheads="1"/>
          </p:cNvSpPr>
          <p:nvPr/>
        </p:nvSpPr>
        <p:spPr bwMode="auto">
          <a:xfrm>
            <a:off x="5791200" y="2046288"/>
            <a:ext cx="118872" cy="118872"/>
          </a:xfrm>
          <a:prstGeom prst="ellipse">
            <a:avLst/>
          </a:prstGeom>
          <a:solidFill>
            <a:srgbClr val="5D9414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155" name="Rectangle 18"/>
          <p:cNvSpPr>
            <a:spLocks noChangeArrowheads="1"/>
          </p:cNvSpPr>
          <p:nvPr/>
        </p:nvSpPr>
        <p:spPr bwMode="auto">
          <a:xfrm>
            <a:off x="1066799" y="4800600"/>
            <a:ext cx="25106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change detection</a:t>
            </a:r>
          </a:p>
        </p:txBody>
      </p:sp>
      <p:sp>
        <p:nvSpPr>
          <p:cNvPr id="157" name="Oval 157"/>
          <p:cNvSpPr>
            <a:spLocks noChangeArrowheads="1"/>
          </p:cNvSpPr>
          <p:nvPr/>
        </p:nvSpPr>
        <p:spPr bwMode="auto">
          <a:xfrm>
            <a:off x="5900928" y="1817688"/>
            <a:ext cx="118872" cy="118872"/>
          </a:xfrm>
          <a:prstGeom prst="ellipse">
            <a:avLst/>
          </a:prstGeom>
          <a:solidFill>
            <a:srgbClr val="5D9414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158" name="Oval 157"/>
          <p:cNvSpPr>
            <a:spLocks noChangeArrowheads="1"/>
          </p:cNvSpPr>
          <p:nvPr/>
        </p:nvSpPr>
        <p:spPr bwMode="auto">
          <a:xfrm>
            <a:off x="5257800" y="1817688"/>
            <a:ext cx="118872" cy="118872"/>
          </a:xfrm>
          <a:prstGeom prst="ellipse">
            <a:avLst/>
          </a:prstGeom>
          <a:solidFill>
            <a:srgbClr val="5D9414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159" name="TextBox 158"/>
          <p:cNvSpPr txBox="1"/>
          <p:nvPr/>
        </p:nvSpPr>
        <p:spPr>
          <a:xfrm>
            <a:off x="6300787" y="4541838"/>
            <a:ext cx="1243013" cy="430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2200" b="1" dirty="0">
                <a:solidFill>
                  <a:srgbClr val="000000"/>
                </a:solidFill>
                <a:latin typeface="+mn-lt"/>
                <a:ea typeface="ＭＳ Ｐゴシック" pitchFamily="-110" charset="-128"/>
              </a:rPr>
              <a:t>    u(t)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4005262" y="2732088"/>
            <a:ext cx="871537" cy="430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2200" b="1" dirty="0">
                <a:solidFill>
                  <a:srgbClr val="000000"/>
                </a:solidFill>
                <a:latin typeface="+mn-lt"/>
                <a:ea typeface="ＭＳ Ｐゴシック" pitchFamily="-110" charset="-128"/>
              </a:rPr>
              <a:t>r(t-1)</a:t>
            </a:r>
          </a:p>
        </p:txBody>
      </p:sp>
      <p:sp>
        <p:nvSpPr>
          <p:cNvPr id="161" name="Rectangle 18"/>
          <p:cNvSpPr>
            <a:spLocks noChangeArrowheads="1"/>
          </p:cNvSpPr>
          <p:nvPr/>
        </p:nvSpPr>
        <p:spPr bwMode="auto">
          <a:xfrm rot="16200000">
            <a:off x="6955795" y="2889578"/>
            <a:ext cx="38862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6096000" y="1512888"/>
            <a:ext cx="1219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TextBox 162"/>
          <p:cNvSpPr txBox="1"/>
          <p:nvPr/>
        </p:nvSpPr>
        <p:spPr>
          <a:xfrm>
            <a:off x="6203950" y="1360488"/>
            <a:ext cx="1263650" cy="400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+mn-lt"/>
                <a:ea typeface="ＭＳ Ｐゴシック" pitchFamily="-110" charset="-128"/>
              </a:rPr>
              <a:t>DEC 26</a:t>
            </a:r>
          </a:p>
        </p:txBody>
      </p:sp>
      <p:sp>
        <p:nvSpPr>
          <p:cNvPr id="164" name="Oval 157"/>
          <p:cNvSpPr>
            <a:spLocks noChangeArrowheads="1"/>
          </p:cNvSpPr>
          <p:nvPr/>
        </p:nvSpPr>
        <p:spPr bwMode="auto">
          <a:xfrm>
            <a:off x="6934200" y="4103688"/>
            <a:ext cx="118872" cy="118872"/>
          </a:xfrm>
          <a:prstGeom prst="ellipse">
            <a:avLst/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165" name="Oval 157"/>
          <p:cNvSpPr>
            <a:spLocks noChangeArrowheads="1"/>
          </p:cNvSpPr>
          <p:nvPr/>
        </p:nvSpPr>
        <p:spPr bwMode="auto">
          <a:xfrm>
            <a:off x="7348728" y="3951288"/>
            <a:ext cx="118872" cy="118872"/>
          </a:xfrm>
          <a:prstGeom prst="ellipse">
            <a:avLst/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pic>
        <p:nvPicPr>
          <p:cNvPr id="177" name="Picture 5" descr="C:\Documents and Settings\lakoglu\Desktop\CORR\plots_1\plots_inweight_10K\topkTimeLine_window_5_topTis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" y="1143000"/>
            <a:ext cx="4952999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" name="TextBox 177"/>
          <p:cNvSpPr txBox="1"/>
          <p:nvPr/>
        </p:nvSpPr>
        <p:spPr>
          <a:xfrm>
            <a:off x="2209800" y="1143000"/>
            <a:ext cx="103822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+mn-lt"/>
                <a:ea typeface="ＭＳ Ｐゴシック" pitchFamily="-110" charset="-128"/>
              </a:rPr>
              <a:t>26 DEC</a:t>
            </a:r>
          </a:p>
        </p:txBody>
      </p:sp>
      <p:sp>
        <p:nvSpPr>
          <p:cNvPr id="179" name="Rectangle 178"/>
          <p:cNvSpPr>
            <a:spLocks noChangeArrowheads="1"/>
          </p:cNvSpPr>
          <p:nvPr/>
        </p:nvSpPr>
        <p:spPr bwMode="auto">
          <a:xfrm>
            <a:off x="200025" y="1462087"/>
            <a:ext cx="4526155" cy="762000"/>
          </a:xfrm>
          <a:prstGeom prst="rect">
            <a:avLst/>
          </a:prstGeom>
          <a:solidFill>
            <a:srgbClr val="0B9712">
              <a:alpha val="2100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180" name="Rectangle 179"/>
          <p:cNvSpPr>
            <a:spLocks noChangeArrowheads="1"/>
          </p:cNvSpPr>
          <p:nvPr/>
        </p:nvSpPr>
        <p:spPr bwMode="auto">
          <a:xfrm>
            <a:off x="228600" y="3890962"/>
            <a:ext cx="4526155" cy="762000"/>
          </a:xfrm>
          <a:prstGeom prst="rect">
            <a:avLst/>
          </a:prstGeom>
          <a:solidFill>
            <a:srgbClr val="0B9712">
              <a:alpha val="2100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181" name="Rectangle 180"/>
          <p:cNvSpPr>
            <a:spLocks noChangeArrowheads="1"/>
          </p:cNvSpPr>
          <p:nvPr/>
        </p:nvSpPr>
        <p:spPr bwMode="auto">
          <a:xfrm>
            <a:off x="228600" y="4652962"/>
            <a:ext cx="4526155" cy="876300"/>
          </a:xfrm>
          <a:prstGeom prst="rect">
            <a:avLst/>
          </a:prstGeom>
          <a:solidFill>
            <a:srgbClr val="0B9712">
              <a:alpha val="2100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182" name="Rectangle 181"/>
          <p:cNvSpPr>
            <a:spLocks noChangeArrowheads="1"/>
          </p:cNvSpPr>
          <p:nvPr/>
        </p:nvSpPr>
        <p:spPr bwMode="auto">
          <a:xfrm>
            <a:off x="190500" y="2214562"/>
            <a:ext cx="4526155" cy="828675"/>
          </a:xfrm>
          <a:prstGeom prst="rect">
            <a:avLst/>
          </a:prstGeom>
          <a:solidFill>
            <a:srgbClr val="C00000">
              <a:alpha val="2100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183" name="Rectangle 182"/>
          <p:cNvSpPr>
            <a:spLocks noChangeArrowheads="1"/>
          </p:cNvSpPr>
          <p:nvPr/>
        </p:nvSpPr>
        <p:spPr bwMode="auto">
          <a:xfrm>
            <a:off x="190500" y="3033712"/>
            <a:ext cx="4526155" cy="866775"/>
          </a:xfrm>
          <a:prstGeom prst="rect">
            <a:avLst/>
          </a:prstGeom>
          <a:solidFill>
            <a:srgbClr val="C00000">
              <a:alpha val="2100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>
            <a:off x="1447799" y="5391150"/>
            <a:ext cx="2336904" cy="4000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  time (days)</a:t>
            </a:r>
          </a:p>
        </p:txBody>
      </p:sp>
      <p:sp>
        <p:nvSpPr>
          <p:cNvPr id="187" name="TextBox 186"/>
          <p:cNvSpPr txBox="1"/>
          <p:nvPr/>
        </p:nvSpPr>
        <p:spPr>
          <a:xfrm rot="16200000">
            <a:off x="-1851926" y="3293239"/>
            <a:ext cx="424338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#SMS received</a:t>
            </a:r>
          </a:p>
        </p:txBody>
      </p:sp>
      <p:sp>
        <p:nvSpPr>
          <p:cNvPr id="190" name="Oval 189"/>
          <p:cNvSpPr>
            <a:spLocks noChangeArrowheads="1"/>
          </p:cNvSpPr>
          <p:nvPr/>
        </p:nvSpPr>
        <p:spPr bwMode="auto">
          <a:xfrm>
            <a:off x="5105400" y="1676400"/>
            <a:ext cx="1066800" cy="533400"/>
          </a:xfrm>
          <a:prstGeom prst="ellipse">
            <a:avLst/>
          </a:prstGeom>
          <a:solidFill>
            <a:srgbClr val="0B9712">
              <a:alpha val="2500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191" name="Oval 190"/>
          <p:cNvSpPr>
            <a:spLocks noChangeArrowheads="1"/>
          </p:cNvSpPr>
          <p:nvPr/>
        </p:nvSpPr>
        <p:spPr bwMode="auto">
          <a:xfrm>
            <a:off x="6716151" y="3886200"/>
            <a:ext cx="1056249" cy="457200"/>
          </a:xfrm>
          <a:prstGeom prst="ellipse">
            <a:avLst/>
          </a:prstGeom>
          <a:solidFill>
            <a:srgbClr val="C00000">
              <a:alpha val="2900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5943600" y="5029200"/>
            <a:ext cx="15832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attribution</a:t>
            </a:r>
            <a:endParaRPr lang="en-US" sz="24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3" name="Elbow Connector 42"/>
          <p:cNvCxnSpPr/>
          <p:nvPr/>
        </p:nvCxnSpPr>
        <p:spPr>
          <a:xfrm rot="10800000" flipV="1">
            <a:off x="1066811" y="1295400"/>
            <a:ext cx="1171565" cy="233331"/>
          </a:xfrm>
          <a:prstGeom prst="bentConnector3">
            <a:avLst>
              <a:gd name="adj1" fmla="val 100377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066800" y="1600200"/>
            <a:ext cx="0" cy="3581400"/>
          </a:xfrm>
          <a:prstGeom prst="line">
            <a:avLst/>
          </a:prstGeom>
          <a:ln w="158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917D-09DE-4400-A232-27CDA602495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6" name="Date Placeholder 4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8F9DB-0879-6B47-9485-F738EEA98DAC}" type="datetime1">
              <a:rPr lang="en-US" smtClean="0"/>
              <a:pPr/>
              <a:t>4/1/12</a:t>
            </a:fld>
            <a:endParaRPr lang="en-US" dirty="0"/>
          </a:p>
        </p:txBody>
      </p:sp>
      <p:sp>
        <p:nvSpPr>
          <p:cNvPr id="50" name="Footer Placeholder 4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Faloutsos and Chandy (CMU)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774890" y="0"/>
            <a:ext cx="23691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[Army Science’10]</a:t>
            </a:r>
            <a:endParaRPr lang="en-U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7239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0" grpId="0" animBg="1"/>
      <p:bldP spid="181" grpId="0" animBg="1"/>
      <p:bldP spid="182" grpId="0" animBg="1"/>
      <p:bldP spid="183" grpId="0" animBg="1"/>
      <p:bldP spid="190" grpId="0" animBg="1"/>
      <p:bldP spid="1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Q1) Critical Research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C1) Patterns and anomalies</a:t>
            </a:r>
          </a:p>
          <a:p>
            <a:pPr lvl="1"/>
            <a:r>
              <a:rPr lang="en-US" dirty="0" smtClean="0"/>
              <a:t>C1.1) PICS -&gt; community detection</a:t>
            </a:r>
          </a:p>
          <a:p>
            <a:pPr lvl="1"/>
            <a:r>
              <a:rPr lang="en-US" dirty="0" smtClean="0"/>
              <a:t>C1.2) Event Detection</a:t>
            </a:r>
          </a:p>
          <a:p>
            <a:r>
              <a:rPr lang="en-US" dirty="0" smtClean="0"/>
              <a:t>C2) influence and virus propagation</a:t>
            </a:r>
          </a:p>
          <a:p>
            <a:pPr lvl="1"/>
            <a:r>
              <a:rPr lang="en-US" dirty="0" smtClean="0"/>
              <a:t>C2.1) Threshold conditions</a:t>
            </a:r>
          </a:p>
          <a:p>
            <a:pPr lvl="1"/>
            <a:r>
              <a:rPr lang="en-US" dirty="0" smtClean="0"/>
              <a:t>C2.2) Immunization</a:t>
            </a:r>
          </a:p>
          <a:p>
            <a:pPr lvl="1"/>
            <a:r>
              <a:rPr lang="en-US" dirty="0" smtClean="0"/>
              <a:t>C2.3) ‘winner takes all’</a:t>
            </a:r>
          </a:p>
          <a:p>
            <a:r>
              <a:rPr lang="en-US" dirty="0" smtClean="0"/>
              <a:t>C3) scalability (‘Pegasus’) - </a:t>
            </a:r>
            <a:r>
              <a:rPr lang="en-US" dirty="0" err="1" smtClean="0"/>
              <a:t>gigaTensor</a:t>
            </a:r>
            <a:endParaRPr lang="en-US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114347" y="3327526"/>
            <a:ext cx="719359" cy="402841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E37D-D549-5A4A-8C7F-D4E3671F353F}" type="datetime1">
              <a:rPr lang="en-US" smtClean="0"/>
              <a:pPr/>
              <a:t>4/1/12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6CD-8735-364D-8157-6E93DDAB3DC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Faloutsos and Chandy (CMU)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0894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314" y="1417637"/>
            <a:ext cx="8633545" cy="3999639"/>
          </a:xfrm>
        </p:spPr>
        <p:txBody>
          <a:bodyPr>
            <a:noAutofit/>
          </a:bodyPr>
          <a:lstStyle/>
          <a:p>
            <a:pPr algn="just"/>
            <a:r>
              <a:rPr lang="en-US" dirty="0" smtClean="0"/>
              <a:t>A. Prakash</a:t>
            </a:r>
            <a:r>
              <a:rPr lang="en-US" dirty="0"/>
              <a:t>,</a:t>
            </a:r>
            <a:r>
              <a:rPr lang="en-US" dirty="0" smtClean="0"/>
              <a:t> D. Chakrabarti</a:t>
            </a:r>
            <a:r>
              <a:rPr lang="en-US" dirty="0"/>
              <a:t>, </a:t>
            </a:r>
            <a:r>
              <a:rPr lang="en-US" dirty="0" smtClean="0"/>
              <a:t>M. Faloutsos</a:t>
            </a:r>
            <a:r>
              <a:rPr lang="en-US" dirty="0"/>
              <a:t>,</a:t>
            </a:r>
            <a:r>
              <a:rPr lang="en-US" dirty="0" smtClean="0"/>
              <a:t> N. </a:t>
            </a:r>
            <a:r>
              <a:rPr lang="en-US" dirty="0" err="1" smtClean="0"/>
              <a:t>Valler</a:t>
            </a:r>
            <a:r>
              <a:rPr lang="en-US" dirty="0" smtClean="0"/>
              <a:t>, C. Faloutsos.</a:t>
            </a:r>
            <a:r>
              <a:rPr lang="en-US" dirty="0"/>
              <a:t> </a:t>
            </a:r>
            <a:r>
              <a:rPr lang="en-US" i="1" dirty="0" smtClean="0"/>
              <a:t>Threshold </a:t>
            </a:r>
            <a:r>
              <a:rPr lang="en-US" i="1" dirty="0"/>
              <a:t>Conditions for Arbitrary Cascade Models on Arbitrary </a:t>
            </a:r>
            <a:r>
              <a:rPr lang="en-US" i="1" dirty="0" smtClean="0"/>
              <a:t>Networks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b="1" dirty="0" smtClean="0"/>
              <a:t>IEEE ICDM 2011</a:t>
            </a:r>
            <a:r>
              <a:rPr lang="en-US" dirty="0" smtClean="0"/>
              <a:t>.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F39D-5F99-6644-B9B7-7E4634BFC153}" type="datetime1">
              <a:rPr lang="en-US" smtClean="0"/>
              <a:pPr/>
              <a:t>4/1/12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Faloutsos and Chandy (CMU)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6CD-8735-364D-8157-6E93DDAB3DC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60556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fundamental question</a:t>
            </a:r>
            <a:endParaRPr lang="en-US" dirty="0"/>
          </a:p>
        </p:txBody>
      </p:sp>
      <p:grpSp>
        <p:nvGrpSpPr>
          <p:cNvPr id="2" name="Group 3"/>
          <p:cNvGrpSpPr/>
          <p:nvPr/>
        </p:nvGrpSpPr>
        <p:grpSpPr>
          <a:xfrm>
            <a:off x="1371600" y="1905000"/>
            <a:ext cx="3200400" cy="3067960"/>
            <a:chOff x="5181600" y="1412805"/>
            <a:chExt cx="2743200" cy="2514958"/>
          </a:xfrm>
        </p:grpSpPr>
        <p:pic>
          <p:nvPicPr>
            <p:cNvPr id="5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81600" y="2243958"/>
              <a:ext cx="444246" cy="765941"/>
            </a:xfrm>
            <a:prstGeom prst="rect">
              <a:avLst/>
            </a:prstGeom>
            <a:noFill/>
          </p:spPr>
        </p:pic>
        <p:pic>
          <p:nvPicPr>
            <p:cNvPr id="6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61314" y="1412805"/>
              <a:ext cx="444246" cy="765941"/>
            </a:xfrm>
            <a:prstGeom prst="rect">
              <a:avLst/>
            </a:prstGeom>
            <a:noFill/>
          </p:spPr>
        </p:pic>
        <p:pic>
          <p:nvPicPr>
            <p:cNvPr id="7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65371" y="3161822"/>
              <a:ext cx="444246" cy="765941"/>
            </a:xfrm>
            <a:prstGeom prst="rect">
              <a:avLst/>
            </a:prstGeom>
            <a:noFill/>
          </p:spPr>
        </p:pic>
        <p:pic>
          <p:nvPicPr>
            <p:cNvPr id="8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80554" y="2286000"/>
              <a:ext cx="444246" cy="765941"/>
            </a:xfrm>
            <a:prstGeom prst="rect">
              <a:avLst/>
            </a:prstGeom>
            <a:noFill/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5638800" y="2724568"/>
              <a:ext cx="1828800" cy="18633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638800" y="1905000"/>
              <a:ext cx="457200" cy="381000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486400" y="3048000"/>
              <a:ext cx="457200" cy="304800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477000" y="2974427"/>
              <a:ext cx="925286" cy="454574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76400"/>
            <a:ext cx="518287" cy="934360"/>
          </a:xfrm>
          <a:prstGeom prst="rect">
            <a:avLst/>
          </a:prstGeom>
          <a:noFill/>
        </p:spPr>
      </p:pic>
      <p:pic>
        <p:nvPicPr>
          <p:cNvPr id="14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495800"/>
            <a:ext cx="518287" cy="934360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 flipV="1">
            <a:off x="3124200" y="2143580"/>
            <a:ext cx="1828800" cy="14242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95600" y="4638220"/>
            <a:ext cx="1752600" cy="46718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124200"/>
            <a:ext cx="518287" cy="934360"/>
          </a:xfrm>
          <a:prstGeom prst="rect">
            <a:avLst/>
          </a:prstGeom>
          <a:noFill/>
        </p:spPr>
      </p:pic>
      <p:cxnSp>
        <p:nvCxnSpPr>
          <p:cNvPr id="22" name="Straight Connector 21"/>
          <p:cNvCxnSpPr>
            <a:endCxn id="21" idx="1"/>
          </p:cNvCxnSpPr>
          <p:nvPr/>
        </p:nvCxnSpPr>
        <p:spPr>
          <a:xfrm>
            <a:off x="4572000" y="3527930"/>
            <a:ext cx="1828800" cy="6345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86400" y="2514600"/>
            <a:ext cx="838200" cy="76200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0" name="AutoShape 2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2" name="AutoShape 4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4" name="AutoShape 6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6" name="AutoShape 8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8" name="AutoShape 10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3500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828800"/>
            <a:ext cx="544576" cy="409576"/>
          </a:xfrm>
          <a:prstGeom prst="rect">
            <a:avLst/>
          </a:prstGeom>
          <a:noFill/>
        </p:spPr>
      </p:pic>
      <p:pic>
        <p:nvPicPr>
          <p:cNvPr id="26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4224" y="2486024"/>
            <a:ext cx="544576" cy="409576"/>
          </a:xfrm>
          <a:prstGeom prst="rect">
            <a:avLst/>
          </a:prstGeom>
          <a:noFill/>
        </p:spPr>
      </p:pic>
      <p:pic>
        <p:nvPicPr>
          <p:cNvPr id="27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495424"/>
            <a:ext cx="544576" cy="409576"/>
          </a:xfrm>
          <a:prstGeom prst="rect">
            <a:avLst/>
          </a:prstGeom>
          <a:noFill/>
        </p:spPr>
      </p:pic>
      <p:pic>
        <p:nvPicPr>
          <p:cNvPr id="28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1424" y="4343400"/>
            <a:ext cx="544576" cy="409576"/>
          </a:xfrm>
          <a:prstGeom prst="rect">
            <a:avLst/>
          </a:prstGeom>
          <a:noFill/>
        </p:spPr>
      </p:pic>
      <p:pic>
        <p:nvPicPr>
          <p:cNvPr id="30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95600"/>
            <a:ext cx="544576" cy="409576"/>
          </a:xfrm>
          <a:prstGeom prst="rect">
            <a:avLst/>
          </a:prstGeom>
          <a:noFill/>
        </p:spPr>
      </p:pic>
      <p:sp>
        <p:nvSpPr>
          <p:cNvPr id="34" name="Rectangle 33"/>
          <p:cNvSpPr/>
          <p:nvPr/>
        </p:nvSpPr>
        <p:spPr>
          <a:xfrm>
            <a:off x="1295400" y="2895600"/>
            <a:ext cx="609600" cy="990600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038600" y="2971800"/>
            <a:ext cx="609600" cy="990600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58000" y="1219200"/>
            <a:ext cx="2133600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200" b="1" dirty="0" smtClean="0"/>
              <a:t>Strong Virus</a:t>
            </a:r>
            <a:endParaRPr lang="en-US" sz="3200" b="1" dirty="0"/>
          </a:p>
        </p:txBody>
      </p:sp>
      <p:pic>
        <p:nvPicPr>
          <p:cNvPr id="37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124200"/>
            <a:ext cx="544576" cy="409576"/>
          </a:xfrm>
          <a:prstGeom prst="rect">
            <a:avLst/>
          </a:prstGeom>
          <a:noFill/>
        </p:spPr>
      </p:pic>
      <p:sp>
        <p:nvSpPr>
          <p:cNvPr id="38" name="Oval Callout 37"/>
          <p:cNvSpPr/>
          <p:nvPr/>
        </p:nvSpPr>
        <p:spPr>
          <a:xfrm>
            <a:off x="76200" y="5181600"/>
            <a:ext cx="3429000" cy="1066800"/>
          </a:xfrm>
          <a:prstGeom prst="wedgeEllipseCallout">
            <a:avLst>
              <a:gd name="adj1" fmla="val 23021"/>
              <a:gd name="adj2" fmla="val 66487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200" dirty="0" smtClean="0"/>
              <a:t>Epidemic?</a:t>
            </a:r>
            <a:endParaRPr lang="en-US" sz="3200" dirty="0"/>
          </a:p>
        </p:txBody>
      </p:sp>
      <p:sp>
        <p:nvSpPr>
          <p:cNvPr id="44034" name="AutoShape 2" descr="data:image/jpg;base64,/9j/4AAQSkZJRgABAQAAAQABAAD/2wBDAAkGBwgHBgkIBwgKCgkLDRYPDQwMDRsUFRAWIB0iIiAdHx8kKDQsJCYxJx8fLT0tMTU3Ojo6Iys/RD84QzQ5Ojf/2wBDAQoKCg0MDRoPDxo3JR8lNzc3Nzc3Nzc3Nzc3Nzc3Nzc3Nzc3Nzc3Nzc3Nzc3Nzc3Nzc3Nzc3Nzc3Nzc3Nzc3Nzf/wAARCAC7AJUDASIAAhEBAxEB/8QAHAAAAQUBAQEAAAAAAAAAAAAAAAEEBQYHAwII/8QAQxAAAQMDAgIIAwIMBQQDAAAAAQIDBAAFERIhBjEHExQiQVFhgTJxkaGxFSMzQlJTYnKCorLBFkODktE0c8Lh0vDx/8QAGgEBAAMBAQEAAAAAAAAAAAAAAAECAwQFBv/EACkRAAICAQQABQQDAQAAAAAAAAABAgMRBBIhMQUTIlFhQXGxwRSR0fD/2gAMAwEAAhEDEQA/AItyei9p7XfUSpk0qVrbdbWttJBIw2kZQlIxjz8/E1fuh+c6sXe3K6xMeOtp2O0terq0rSoEDc4GUE4BwM7VS7/Ck8P3G4NzoshpgzHHGXwwpTbiXHCpOFJBGe9jBwc1b+iWFKdkS77oLUCUwlhlKiNTikLVlWB8IBJG+/PbHPGG7ezebi4I0yikHKlrYwCiiigCiiigCiiigCiiigCiiigCiiigCiik50AUUtFAVfpMi9q4DvSAMqRGLwA80ELH9NQXQtND1kuEEneLNUtA/YcAWP5tf0q93SKJttlxDyfZW1v+0kj+9Y10JTixxEuIskdst4yPNbSh/ZaqA27NLSb4paAKKKKAKKKKAKKKKAKKKKAKKKKAKKKSgDmaWiigCiiigEPKsAtC/wAA9JTSQNKI95djkcsNuqUke2HEH2r6Ar5+6UI64nGd4LQIW4lmU2fNWgY/mboD6AHKim9tlon26LMaIKJDKHU48lAH+9OaAKKTlS0AUUUUAUUUUAUUUUAUUUmaADS0lLQBRRRQBRRRQCHlWPdM0bquJLXL8JENbR/01g/c4fpWxVm/TbF1Wi1TAPyE3q1fJaFD7wmgJnopmGXwNb0KVqXEC4qv9NRSP5QmrfWYdCUzMe828q3bfbkpHotOD9rZ+tafQBScqWg0AUUgpaAKKKQnFALRXhbiWxlagkeZOK8NyWXTht5pZ8krBoDsaQUgOTv7V6oAooooAooooAooooAqpdKkQy+BbmUjK4yEyk+nVqCz9gNW2m8+MiZCkRXRlt9pTagfJQwfvoDGOieYIvGoYySmZDcbHqpBC0/Zrrb6+beE5K7XxFZHnSQuNOQw8TtjJLKs/Un2r6HcuMVs4LuSOekE4+lAO6K4tSmXfya8+hGPvrtQBSUtR98uTFotzs6TrKGgMIbGVOKJAShI8VEkADzIoDzerxEs0YPTFqKnFaGWWk6nHl+CUJG5P/6cCoB1d+vHelSjZ4iuUaIUrkEftukEJPogHH6VRzM2FBmuXDiKfHN5dTpLCFlzsrf6pCRk4/SVjKjnwwB2PGNoBwkzVDzTCe/umtIwk/oYTujF4bSOw4VsZVqk25ExzOS5OUqQsn5rJr27wxw+58VjtvzTFQD9QM1yRxdZFfHKca/70Z1A+pTipGFcoNw/6CZHknxDLoUR7Deji12VjNS6eRkiyvQO/YbrMgkcmHHDJYPzQ4SR/CpNPoPErrEluFxFHRCfcUEMSW1FUaQrwSFHdCz+ir2KqdVxlRmJkZyPKaQ8w6nStpwZSoeRFVwaKTXZYQdqWqhZ5z9insWq4PLft8hWiBKcOpba/wBQ4rxOAdCjucYO+M27NVNE8i0UUUJCiiigCkVvtS0h5b0B839IcY27ii+RG+6VyC+0eWQ4A4MfxFQ9q2rh+SxNtcSe0QoPspcUoDcEpyU+mOR8c7VSuJEIl8YXiaG0HqltRUuaQSChsKVg+G7mPapHhi4Jt88wHVaYdwWVx1eDb5T+Mb9ykLSPHvjyoC8SbimMAnqusXjOM7D3+v0rtBuCJeUhOhaRnSfKo+VFVKIW1jrEjdGrn48/eutqhOtPF54BACSAM5NAPJM9llLgDiesQk7YJ39ay3ifilnilAXb1uIiwilKXM6esfWSnWnBzhDaXSDscqB8KuXGrsi28N3mWwFNIEZ0rOvIJUkgEDmDkg+1ZZEQ2zwvC0KTpXLlqPyQ0hpPtvn3q9azNIw1M9lUpfB64HiQZU+6KuA65iMnSww4olJOpWSQOZ7mMn9Krubbw8C2PwTbjqByeyJONvPTvUB0aW1X4GkztWO1laAc74Axn/cVfWpyPYJLPEq74qfIX1jYb7EpeW0YTpyD5bZxjmTueVc9882PDOvTVKNSTR2dsHDxX1YgMNLzj8Tqbxn1SQPrUdM4RtDxWpuTJaUgZySHUp3/AGwSD6Ag1KwkuPvzChCXoqXylsl0p1KB758jhXdz5pNNeIYV9etTTNikRmJBfK3etGQUkk4BIPiRnbPkRVI2zj1Jms9PVNeqC/oYtI4isyk9iuAuDJOEsSkOJzsdgVZI9l+1WO135EvLU2K9AmIALjLycjB21BY2IJxvtjIyBtkSxI6psrUFLbc1pBWTtjGM8/M00mRnE3OItCkASHHWlK8QFtnUMY3GW0keoFaRuk3hmM9LGEW4kpdWIlzjP2x9S8OpCSptJJbVsUqBHJQIBHqKe8LXhydZYzk8jt2tbDyEjm4hZQo48BlOfeqH0jvuNIiWhp0hFweC1YzkgFKAD5jUoK/h+dTvRxGVDdvEWMrLbM1JIWonKVtIXzPiCftrVmMOi+D1pa8NBQT38as+Fe6guFFFFAFMb1cmLRa5NwlnDMdsuKA5qxyA9ScAepp6TgZrMeIb5Nvl1ciGIPwZbJig8y0vU+44g9xS0HGEZ74AJJwk4oDxbYriLeEzwFSX1Kfk4/WrUVK+hOP4RXGTbFLbcaBDjS8EpUSCCDkEEciDuCMEEV3/AArFHxdoSfFKozuf6aRU9xSdTEJ9SQMlx8dQhPzK9/ok0BMcM8RvB1u0XtpCZ2/USHHAlEsAbnyDgHxJ8eY8cXVkkoB1JVncaeXtWQhDvEL6oTDCbutOlao7Q0RGs50qccVnXyOMZzg93NaPwjZXLDZUQXXUOL6xbig0kpbbK1FWhAPJIzgCoyBxxPbTeOHblbRjVKjONJJ8FFJwfrisIjS5N3t7ey3JjcdYejkZWtWlKetSOZOEJStPMEA8q+gp65KIT6oSWlyQ2ospdUUoK8bBRG4Ga+eLtFXHkLkqUoPvPqMlIQG1RZWSpSAAe74qSQTkZwTzorVXJFZ1K2Diy/dGTzbvCLCGiFKZedbWB4K1FX3KFT11RIehqbhrwvUNYDmhSkfnJSrfST4H7uYyNu8z23NZcadd5F1aClz3W2pKj75rpI4pvYDYRMcbR1iQoCS+SRnwJWceXvWUqm5NnTXcowUfY1i1vsuslhiO5G7NpbUytASUd0EAYJBGCNwSK6y5kaHp7U+hpSzhCVHvLPklPNR9ADWU/wCJZS3FrX2hK3CC4W5GnWQAMnSEgnAAyQTtR+H3mwpUaOpBWMLUuTpJ9D1aEKUPQqNU8l5L+escGpTLjEhKSiQ+hLivhaGVOL+SBlR9hVQ4h4xS1Jjpgo0ux3C4EuYUvJQpOCkHCR3vzjnb4TVMeuEt5K2y71LS/jajpDSVfPHeV/Eo01SAhISgY3wlKU+PkAPE+Q51pCpR5M53OSwOnLpKm8SW2fdZinCH0hSlq7qE6gfkAN+QA9B47R0ct6rZNuRGEXGYp9kkYKmglLaD7hGoeiqyXtzdhtFxhsFRvkxvqHXBjRDaPxN6gd14+IDYEgZymuC+P+IUpQ21elsNNpCW2osdtLaEgYAHdJwB5k1M7oxeDoo8O1Fsd6WF7t4yfRuaWss6LuLr7er09AucpuVHRFL3WllKHAdSUjdOARufDNTrnSdw/Hu0q3y1SWOzvFkySyVNKUDg4KckYORuByqynFrJjZpra7HW1lr25LtRUfbrzbroz11umx5Te2VMuBWPnjl70VY5nJJ4ZIVD3rhu0XlaXZ8JC30jCZDai26kei0kK9s1MUhoSZEu2y0Xi7Rolyk9niyQ02zJkuFaR1aFZ1g5wSo4yDt41C3mHItpty5s5l/rZzaFJcTrc0ZyrClHG2NyEjYj30DpBsMh5xm92hh1yawOrkMsLKFvsn93mpJ3AIOcqGDkVmfEVyjyYbsJuNplKWgOrkKdU82B3ge+gadxjGfE7Hc15N9eo8/vMWdlcq/L65Rbo0y4w5sq8wJMVlCkCMW5DCnEuJbWoBWUqBBKlKAAB2xzNdrp0gX62NJTItlu7USEqjIecUpGr4VLIThHgdGVE8hzqJsN0bkWC1TmtLi2Q86tvnh5DTqwk/xb+wNN+D7Gi7mO5c35DwnIflOpD6gHAFJQARnx1aj7DlWeheolJwT4iVvdeVJosyOJb1PjRbS46w0/MOBeIxAbW1jfq0nOl48gNxzUOWkertwtbnLUWIbTTBSnGVKKQ5k5wtXMknBC9yFb77g8uIrZbrRb1OxzpU8SOxOKW725ZOdKQSVa/wBpPLmRgZESq5C4W6I1KUtaFBMiMJJb67SUkd4Odx1OFbLByDjO9V1sdSpJyfC9v+7FUq5JuKKhcrVKt5ClIccZLimwsJ7yFJBJStI5KAB3GUnGQfCoxxIfYWGiDkbKTuM+H24rSIEhDVwjKCXnG2ZCHXlMfji0EM9WhKiN1KOAVaQfHbkTNvRuEb04VvNWt6R+drCWnR8/hWPevU0k52V5mc92ISwjHmnA42ladgoZx5HxFdAdOftrV3uCeFVAqEdLIJyS1LWkE/7sVyRZuCbW4C72F1wckyJPXHPogk5+ldODLeZI9LaGQwpLyt9krGB6E0+td5aioSW4uhxSkh24FzLiGye/1IxhBxnv7q8qtnSHdUliJEtbLseA6HA9iL1AdI06QMgEjBO2ADtzrOOucCw4e8CPgB2wf71y3WyTcYnt+H6Cq2tW3Ph5SX7f+ErxDZnrWUtLbWllxvro5cGFLbBPxJHI+OPUeOQIXOR6H/inky4vzW20POvO9W0Gmy6rPVoH5opp6eA2FcsU0uT2udsVJ5aWG/wSFtubtvWXo0lcaSW+rDrbq0LTuDlOlQzy5EEemcUyU8vADJ0oSNtQyVfPxrx8qDv86n4YbxmUVhvtrt4H8W9OWdxTjJCe0Np1HOM4yf8AyoqEvIPVxMAn8X4e1Fb1rMUeP4jXH+TJ/b8I+w6KKK6zxRCkHnWM9MMQx+K4cpIITLhaSfDU2s/2cH0rZ6zjpqhBy0WycAcx5gbUfAIcSUn+YIoCucH2F28cKLlWZxDV1gS3GlNufk5KQesQFeRAc0hXkSk5B2h4M9+0PpgLkTLdMiKX1cN7q0qbSrmnWtONO/xE4Oyh5VaOhaYE3O8QDnDjTMhIPmNSFf8AhWmzbXb7gpC50CLJU38BfZSsp+WRtWM6VJ5Tw/gvGWO1kzLh3hpXE8O7S5Mh51L0JMKPOcJWX1hWtxxOeaNQSkYwCEmq5BdMiwttNwY0Vp1jC8OrdUhO+UJ1juAEkfEcb4863oJCEhKAEgYAAHKsf4htTto4mk22G2l6PLSqZHR1qUKTrUdaAFEasK32OQFAeFaRjtWCreXkYREOQ0JTAfVGQP8AKSMtH+A7D2wT45p4q6TVo0yYkKUByyVI+whYprolMgB+BNSQN1dUVj+XNc1TI6Pyrha/7qFI/qAqxA67Un82x25J8y4MfY1SifcAkoZVFhoPMR2Mn6k4/lpkJ8I/DMin/XR/zSmbET8UuMPm8kf3oCN4lYK4aZTjjrrzTgy44sqODscDkkbg4AA2qpYCVqbVkAKJTtyzV6ceizErZQvr0FJSUsJLmcjf4QfD76pdwjvRnlIkIW260dCwtOk+h98g+9ct8fVuPe8KtUqpVPtPK+31GxBB3G9Fex38A7KHL19K8VznqZyFeVnCT8j/AOq9UradTyE898n5Df8A4oMZ4LXwbwz/AIhemII2ittDP72v/wCNFaP0MW0xeG37gpHenyCpGf1aO4n6kKPvRXXXV6UfN67U7tTNp8ZNEooorc4Qqr9JMIzuB7u2lIK22OvQP2myFj+mrPzrxJZRIYcZdSFNuJKFJPiCMGgMJ6M5nZeObcQcIltOxySdt060/a39tbyOVfM1rcXZrpBcd+O2zm0OHP6t3Qr7NX1r6ZGMbHagA8qz7pMZVfnI1hjMLf0JMiZ1YQFtIIUEBK1AgKUoZwNzp5gb1arhxPYbc+Y868wGXxzaW+kLH8Oc1nPEHGcKBxe6/Z1Inx58dtLqkJXpbeQSEnURpwUqwRn83fFY6h2Kt+WuS0Nu7kbRRHixnXEXRcXq06iw4+rCxnTlvWFkK1d0tqSpQJABwRT1FxW0htUye9bdYykXa2rYyP30qCPuPoK6x7PMa4ps11vfZUIk3DUEstjKHOoUG8uZJKTpxgE5JG/gNTKEqTpIykjcHcGpp37Fv7Iltz6TNmmJcxIVGl2aUg8lNuFWfpmlcgy44KnpNnip8VrBH3lP31cpPC3D0pZXJsdsdWealxGyT74zXlrhLhtlQU1YLWlQ5KENvI98VqQUizKbvNylR2uJGXm2AE9XCDYW4rAJIyVkIGcZHM53GN6pxnY1yL84uzhyS0hrq3At1bzkhxJOsIBzshJGeQycc9q0rpIgofsDLMEJYui5bLVvfbGFsuKWMlJG4wgLJ9Aaq9vce4SlORJ1rKuuADK4jinT1aUjZIVuBnKsEjdRxnnXLq5WRr9Ecm+ksdVqsTw0ZI431XmWzslQ+40uC4Mj4hz+XnV5btFq4mXLks3dq2396Q885bZoKEBGrCRkgYVgAkjPxbioWfwbfYSyV2eWtOdnYQ69s+uUZx7gVl5c0llH0VOtouXElF+z/TK4SACSeVS/DVllXu6x7dEJTIkHvKx+RaHxLPy+8gU8s3CN5ustLcK2SgsHCnZTZaba9SVAfQAmtu4K4Rh8LQlJQvr5rwBkSiMFZHJIHgkeA9zV66nJ89Ger11dMMQacn1jpfP3J23wmbfBjw4qNDEdtLbafJIGBRTqiuw+ZxnsKSiloSFIeVLSHlQHzvx9A7Pxbf4ichLznXI8NnUA/wBRV9K0DhyfK4ztSLg/cJceCnSwiNEdLOtSUJ1qWsd45WVAAEDA8c1B9MkTqOJ4EwbCVDU2T+02vI98OfZVd4D4se4aS9Dcgl23PuqcaOrSpRyQpTZPdUNgCPPO9SiJdcGnt2RmxxS5w82WVN5WqMXFKQ/4kHUThR3woY3xnIqUV2W6QU9YhMiLIbCtLgyFJIyMg+hqux+kLh9YCnHZTB8nIqzj/bkUztnHFhhW5DC3ZKi2txKEojLPd1q08wPzdNTwZNMkYnD9rX2q2S4msMFK2z1y0am1ZKFYSoALSpKhqxnKQrmc1YeC5ciRaVsTXlPyIMp6It5fxOhCsJUfUp059c1ntx6Q4rdwTMiW98oTHW0TJcSyCSpBB21HbB8udXPovkKncNruLiAhc2bJfKRnAy4QME8xgCoZeOS30h5GloPKoLlFREZ4gu1wnXNAkNxZa4sJpZOhlKAAtQA21KUVZPkAPOvSYEUzlwILDcWM22Fy1R06FulWdLZUnBxgEq3zgpA5mqtI40/w5xPe7U5BD7YnrdSQ+EOd8JUe6RgjJO+RTu28e2hEma7ManRy+8lSdbIX3Q2hO5ST4pPtVlgyaeck/OgxpTibVFhw0NoQFurXGQsNJJISEpIxqOFbnYBOcHYU2jcF2qA92m1LmW+YQR2iI9oJz5ox1ZHppxTCFxtYG5lxeXKe0uuN6D2ZwkpS2kctP6Wqm116S4LLCjbojrqh/myfxTSfUjOo/LA+dOCEmXzhO4SbjbHO3lC5cWS7FdcQnCXChRGsDwyMHHgc1Niq70esvNcIW9cptaJUhCpMgLTpUXHFFaiQeW6uVWOqmwUUmaKAWiiigCkPKlpDyNAQN8Xw5PSqJfUQ5CWFBRbkN6urODg7jb/2PMVyuDPDN0thgzGIj0OOUpDfV4DJ5DGB3OXMYqbUwysrUtltSlfESgHPLn9B9BQYsdQOqOyc88tjegM0f4E4TdAejXG7x0q5Moc6wp28loUftpWeAeEgvLt2uroyAUqdDY8tylA8dudaT2SMVajHZ1AAZ6sZxR2SMBtHZ56vyY5+dAVG22Pge2J7RGtzCloR1hckIW6tCf0iXM4H9xjnVoXdITB0qeCQAn804GRkeG229dhEjJUNMZkYORhsbbY+7ajskYgKMZnO2/VjwO1AJEuEaYFFh3VoxqykjGSR4+oI9q8T7mzBOHg4fxZWNKM5wUjHzyobU6babbB6tCU/ujFcn40d5YW8w04oJICloBIHlvQEBcZfD94ZSm529E1lQGnrowXso4GDuRuCPP23qtSeCuEpaSuHDukTOM9lk4AJWUAaVqIB1AjlvjbNaGIsYKBEdnOrOerHPGPu2r0mOyhICGW0gAYAQBjByPoScUBncTousstLim7nekhKyghamc5GOR0f/dxzzVgsfR5w5Z5CJKIq5cpByh6Y6XSk+YB7oPqAKssVhlhvSw020nJOltISM/IV3oAAxRRRQBRRR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914400" y="1295400"/>
            <a:ext cx="6873073" cy="3901856"/>
          </a:xfrm>
          <a:custGeom>
            <a:avLst/>
            <a:gdLst>
              <a:gd name="connsiteX0" fmla="*/ 20096 w 6993653"/>
              <a:gd name="connsiteY0" fmla="*/ 2723103 h 4081889"/>
              <a:gd name="connsiteX1" fmla="*/ 20096 w 6993653"/>
              <a:gd name="connsiteY1" fmla="*/ 2723103 h 4081889"/>
              <a:gd name="connsiteX2" fmla="*/ 30145 w 6993653"/>
              <a:gd name="connsiteY2" fmla="*/ 2532185 h 4081889"/>
              <a:gd name="connsiteX3" fmla="*/ 50242 w 6993653"/>
              <a:gd name="connsiteY3" fmla="*/ 2401556 h 4081889"/>
              <a:gd name="connsiteX4" fmla="*/ 221064 w 6993653"/>
              <a:gd name="connsiteY4" fmla="*/ 1597688 h 4081889"/>
              <a:gd name="connsiteX5" fmla="*/ 331595 w 6993653"/>
              <a:gd name="connsiteY5" fmla="*/ 1266092 h 4081889"/>
              <a:gd name="connsiteX6" fmla="*/ 653143 w 6993653"/>
              <a:gd name="connsiteY6" fmla="*/ 562708 h 4081889"/>
              <a:gd name="connsiteX7" fmla="*/ 733529 w 6993653"/>
              <a:gd name="connsiteY7" fmla="*/ 452176 h 4081889"/>
              <a:gd name="connsiteX8" fmla="*/ 884255 w 6993653"/>
              <a:gd name="connsiteY8" fmla="*/ 301451 h 4081889"/>
              <a:gd name="connsiteX9" fmla="*/ 1004835 w 6993653"/>
              <a:gd name="connsiteY9" fmla="*/ 190919 h 4081889"/>
              <a:gd name="connsiteX10" fmla="*/ 1065125 w 6993653"/>
              <a:gd name="connsiteY10" fmla="*/ 150725 h 4081889"/>
              <a:gd name="connsiteX11" fmla="*/ 1175657 w 6993653"/>
              <a:gd name="connsiteY11" fmla="*/ 60290 h 4081889"/>
              <a:gd name="connsiteX12" fmla="*/ 1256044 w 6993653"/>
              <a:gd name="connsiteY12" fmla="*/ 0 h 4081889"/>
              <a:gd name="connsiteX13" fmla="*/ 1326382 w 6993653"/>
              <a:gd name="connsiteY13" fmla="*/ 10048 h 4081889"/>
              <a:gd name="connsiteX14" fmla="*/ 1366576 w 6993653"/>
              <a:gd name="connsiteY14" fmla="*/ 30145 h 4081889"/>
              <a:gd name="connsiteX15" fmla="*/ 1436914 w 6993653"/>
              <a:gd name="connsiteY15" fmla="*/ 40193 h 4081889"/>
              <a:gd name="connsiteX16" fmla="*/ 1497204 w 6993653"/>
              <a:gd name="connsiteY16" fmla="*/ 50242 h 4081889"/>
              <a:gd name="connsiteX17" fmla="*/ 1547446 w 6993653"/>
              <a:gd name="connsiteY17" fmla="*/ 60290 h 4081889"/>
              <a:gd name="connsiteX18" fmla="*/ 1678075 w 6993653"/>
              <a:gd name="connsiteY18" fmla="*/ 80387 h 4081889"/>
              <a:gd name="connsiteX19" fmla="*/ 2140299 w 6993653"/>
              <a:gd name="connsiteY19" fmla="*/ 50242 h 4081889"/>
              <a:gd name="connsiteX20" fmla="*/ 2441749 w 6993653"/>
              <a:gd name="connsiteY20" fmla="*/ 30145 h 4081889"/>
              <a:gd name="connsiteX21" fmla="*/ 3125037 w 6993653"/>
              <a:gd name="connsiteY21" fmla="*/ 50242 h 4081889"/>
              <a:gd name="connsiteX22" fmla="*/ 3225521 w 6993653"/>
              <a:gd name="connsiteY22" fmla="*/ 80387 h 4081889"/>
              <a:gd name="connsiteX23" fmla="*/ 3305907 w 6993653"/>
              <a:gd name="connsiteY23" fmla="*/ 120580 h 4081889"/>
              <a:gd name="connsiteX24" fmla="*/ 3908809 w 6993653"/>
              <a:gd name="connsiteY24" fmla="*/ 140677 h 4081889"/>
              <a:gd name="connsiteX25" fmla="*/ 4109776 w 6993653"/>
              <a:gd name="connsiteY25" fmla="*/ 170822 h 4081889"/>
              <a:gd name="connsiteX26" fmla="*/ 4330839 w 6993653"/>
              <a:gd name="connsiteY26" fmla="*/ 221064 h 4081889"/>
              <a:gd name="connsiteX27" fmla="*/ 4551903 w 6993653"/>
              <a:gd name="connsiteY27" fmla="*/ 271306 h 4081889"/>
              <a:gd name="connsiteX28" fmla="*/ 4662435 w 6993653"/>
              <a:gd name="connsiteY28" fmla="*/ 301451 h 4081889"/>
              <a:gd name="connsiteX29" fmla="*/ 4803112 w 6993653"/>
              <a:gd name="connsiteY29" fmla="*/ 311499 h 4081889"/>
              <a:gd name="connsiteX30" fmla="*/ 5064369 w 6993653"/>
              <a:gd name="connsiteY30" fmla="*/ 351692 h 4081889"/>
              <a:gd name="connsiteX31" fmla="*/ 5265336 w 6993653"/>
              <a:gd name="connsiteY31" fmla="*/ 401934 h 4081889"/>
              <a:gd name="connsiteX32" fmla="*/ 5416061 w 6993653"/>
              <a:gd name="connsiteY32" fmla="*/ 532563 h 4081889"/>
              <a:gd name="connsiteX33" fmla="*/ 5486400 w 6993653"/>
              <a:gd name="connsiteY33" fmla="*/ 592853 h 4081889"/>
              <a:gd name="connsiteX34" fmla="*/ 5717512 w 6993653"/>
              <a:gd name="connsiteY34" fmla="*/ 844062 h 4081889"/>
              <a:gd name="connsiteX35" fmla="*/ 5777802 w 6993653"/>
              <a:gd name="connsiteY35" fmla="*/ 944545 h 4081889"/>
              <a:gd name="connsiteX36" fmla="*/ 5848140 w 6993653"/>
              <a:gd name="connsiteY36" fmla="*/ 1024932 h 4081889"/>
              <a:gd name="connsiteX37" fmla="*/ 5988817 w 6993653"/>
              <a:gd name="connsiteY37" fmla="*/ 1256044 h 4081889"/>
              <a:gd name="connsiteX38" fmla="*/ 6039059 w 6993653"/>
              <a:gd name="connsiteY38" fmla="*/ 1346479 h 4081889"/>
              <a:gd name="connsiteX39" fmla="*/ 6109398 w 6993653"/>
              <a:gd name="connsiteY39" fmla="*/ 1446963 h 4081889"/>
              <a:gd name="connsiteX40" fmla="*/ 6229978 w 6993653"/>
              <a:gd name="connsiteY40" fmla="*/ 1567543 h 4081889"/>
              <a:gd name="connsiteX41" fmla="*/ 6330461 w 6993653"/>
              <a:gd name="connsiteY41" fmla="*/ 1668026 h 4081889"/>
              <a:gd name="connsiteX42" fmla="*/ 6712299 w 6993653"/>
              <a:gd name="connsiteY42" fmla="*/ 2049864 h 4081889"/>
              <a:gd name="connsiteX43" fmla="*/ 6812782 w 6993653"/>
              <a:gd name="connsiteY43" fmla="*/ 2130251 h 4081889"/>
              <a:gd name="connsiteX44" fmla="*/ 6993653 w 6993653"/>
              <a:gd name="connsiteY44" fmla="*/ 2351314 h 4081889"/>
              <a:gd name="connsiteX45" fmla="*/ 6983604 w 6993653"/>
              <a:gd name="connsiteY45" fmla="*/ 2522136 h 4081889"/>
              <a:gd name="connsiteX46" fmla="*/ 6953459 w 6993653"/>
              <a:gd name="connsiteY46" fmla="*/ 2582426 h 4081889"/>
              <a:gd name="connsiteX47" fmla="*/ 6863024 w 6993653"/>
              <a:gd name="connsiteY47" fmla="*/ 2703007 h 4081889"/>
              <a:gd name="connsiteX48" fmla="*/ 6782637 w 6993653"/>
              <a:gd name="connsiteY48" fmla="*/ 2753248 h 4081889"/>
              <a:gd name="connsiteX49" fmla="*/ 6662057 w 6993653"/>
              <a:gd name="connsiteY49" fmla="*/ 2863780 h 4081889"/>
              <a:gd name="connsiteX50" fmla="*/ 6481187 w 6993653"/>
              <a:gd name="connsiteY50" fmla="*/ 3024554 h 4081889"/>
              <a:gd name="connsiteX51" fmla="*/ 6270171 w 6993653"/>
              <a:gd name="connsiteY51" fmla="*/ 3145134 h 4081889"/>
              <a:gd name="connsiteX52" fmla="*/ 6069204 w 6993653"/>
              <a:gd name="connsiteY52" fmla="*/ 3245618 h 4081889"/>
              <a:gd name="connsiteX53" fmla="*/ 5958672 w 6993653"/>
              <a:gd name="connsiteY53" fmla="*/ 3265714 h 4081889"/>
              <a:gd name="connsiteX54" fmla="*/ 5817995 w 6993653"/>
              <a:gd name="connsiteY54" fmla="*/ 3285811 h 4081889"/>
              <a:gd name="connsiteX55" fmla="*/ 5516545 w 6993653"/>
              <a:gd name="connsiteY55" fmla="*/ 3235569 h 4081889"/>
              <a:gd name="connsiteX56" fmla="*/ 5084466 w 6993653"/>
              <a:gd name="connsiteY56" fmla="*/ 3165231 h 4081889"/>
              <a:gd name="connsiteX57" fmla="*/ 4933740 w 6993653"/>
              <a:gd name="connsiteY57" fmla="*/ 3155182 h 4081889"/>
              <a:gd name="connsiteX58" fmla="*/ 4823209 w 6993653"/>
              <a:gd name="connsiteY58" fmla="*/ 3145134 h 4081889"/>
              <a:gd name="connsiteX59" fmla="*/ 4099727 w 6993653"/>
              <a:gd name="connsiteY59" fmla="*/ 3114989 h 4081889"/>
              <a:gd name="connsiteX60" fmla="*/ 3908809 w 6993653"/>
              <a:gd name="connsiteY60" fmla="*/ 3104941 h 4081889"/>
              <a:gd name="connsiteX61" fmla="*/ 3366198 w 6993653"/>
              <a:gd name="connsiteY61" fmla="*/ 3114989 h 4081889"/>
              <a:gd name="connsiteX62" fmla="*/ 3305907 w 6993653"/>
              <a:gd name="connsiteY62" fmla="*/ 3135086 h 4081889"/>
              <a:gd name="connsiteX63" fmla="*/ 3225521 w 6993653"/>
              <a:gd name="connsiteY63" fmla="*/ 3165231 h 4081889"/>
              <a:gd name="connsiteX64" fmla="*/ 3165231 w 6993653"/>
              <a:gd name="connsiteY64" fmla="*/ 3225521 h 4081889"/>
              <a:gd name="connsiteX65" fmla="*/ 3145134 w 6993653"/>
              <a:gd name="connsiteY65" fmla="*/ 3265714 h 4081889"/>
              <a:gd name="connsiteX66" fmla="*/ 3014505 w 6993653"/>
              <a:gd name="connsiteY66" fmla="*/ 3396343 h 4081889"/>
              <a:gd name="connsiteX67" fmla="*/ 2974312 w 6993653"/>
              <a:gd name="connsiteY67" fmla="*/ 3406391 h 4081889"/>
              <a:gd name="connsiteX68" fmla="*/ 2873828 w 6993653"/>
              <a:gd name="connsiteY68" fmla="*/ 3436536 h 4081889"/>
              <a:gd name="connsiteX69" fmla="*/ 2793442 w 6993653"/>
              <a:gd name="connsiteY69" fmla="*/ 3456633 h 4081889"/>
              <a:gd name="connsiteX70" fmla="*/ 2713055 w 6993653"/>
              <a:gd name="connsiteY70" fmla="*/ 3506875 h 4081889"/>
              <a:gd name="connsiteX71" fmla="*/ 2672861 w 6993653"/>
              <a:gd name="connsiteY71" fmla="*/ 3537020 h 4081889"/>
              <a:gd name="connsiteX72" fmla="*/ 2642716 w 6993653"/>
              <a:gd name="connsiteY72" fmla="*/ 3557117 h 4081889"/>
              <a:gd name="connsiteX73" fmla="*/ 2612571 w 6993653"/>
              <a:gd name="connsiteY73" fmla="*/ 3627455 h 4081889"/>
              <a:gd name="connsiteX74" fmla="*/ 2552281 w 6993653"/>
              <a:gd name="connsiteY74" fmla="*/ 3687745 h 4081889"/>
              <a:gd name="connsiteX75" fmla="*/ 2502039 w 6993653"/>
              <a:gd name="connsiteY75" fmla="*/ 3697793 h 4081889"/>
              <a:gd name="connsiteX76" fmla="*/ 2441749 w 6993653"/>
              <a:gd name="connsiteY76" fmla="*/ 3727938 h 4081889"/>
              <a:gd name="connsiteX77" fmla="*/ 2401556 w 6993653"/>
              <a:gd name="connsiteY77" fmla="*/ 3737987 h 4081889"/>
              <a:gd name="connsiteX78" fmla="*/ 2301072 w 6993653"/>
              <a:gd name="connsiteY78" fmla="*/ 3768132 h 4081889"/>
              <a:gd name="connsiteX79" fmla="*/ 2220685 w 6993653"/>
              <a:gd name="connsiteY79" fmla="*/ 3798277 h 4081889"/>
              <a:gd name="connsiteX80" fmla="*/ 2140299 w 6993653"/>
              <a:gd name="connsiteY80" fmla="*/ 3828422 h 4081889"/>
              <a:gd name="connsiteX81" fmla="*/ 2100105 w 6993653"/>
              <a:gd name="connsiteY81" fmla="*/ 3888712 h 4081889"/>
              <a:gd name="connsiteX82" fmla="*/ 2049864 w 6993653"/>
              <a:gd name="connsiteY82" fmla="*/ 3938954 h 4081889"/>
              <a:gd name="connsiteX83" fmla="*/ 1959428 w 6993653"/>
              <a:gd name="connsiteY83" fmla="*/ 3949002 h 4081889"/>
              <a:gd name="connsiteX84" fmla="*/ 1929283 w 6993653"/>
              <a:gd name="connsiteY84" fmla="*/ 3959051 h 4081889"/>
              <a:gd name="connsiteX85" fmla="*/ 1879042 w 6993653"/>
              <a:gd name="connsiteY85" fmla="*/ 3979147 h 4081889"/>
              <a:gd name="connsiteX86" fmla="*/ 1838848 w 6993653"/>
              <a:gd name="connsiteY86" fmla="*/ 3989196 h 4081889"/>
              <a:gd name="connsiteX87" fmla="*/ 1406769 w 6993653"/>
              <a:gd name="connsiteY87" fmla="*/ 3979147 h 4081889"/>
              <a:gd name="connsiteX88" fmla="*/ 823965 w 6993653"/>
              <a:gd name="connsiteY88" fmla="*/ 3858567 h 4081889"/>
              <a:gd name="connsiteX89" fmla="*/ 592853 w 6993653"/>
              <a:gd name="connsiteY89" fmla="*/ 3828422 h 4081889"/>
              <a:gd name="connsiteX90" fmla="*/ 462224 w 6993653"/>
              <a:gd name="connsiteY90" fmla="*/ 3808325 h 4081889"/>
              <a:gd name="connsiteX91" fmla="*/ 432079 w 6993653"/>
              <a:gd name="connsiteY91" fmla="*/ 3798277 h 4081889"/>
              <a:gd name="connsiteX92" fmla="*/ 401934 w 6993653"/>
              <a:gd name="connsiteY92" fmla="*/ 3737987 h 4081889"/>
              <a:gd name="connsiteX93" fmla="*/ 351692 w 6993653"/>
              <a:gd name="connsiteY93" fmla="*/ 3547068 h 4081889"/>
              <a:gd name="connsiteX94" fmla="*/ 301450 w 6993653"/>
              <a:gd name="connsiteY94" fmla="*/ 3446585 h 4081889"/>
              <a:gd name="connsiteX95" fmla="*/ 271305 w 6993653"/>
              <a:gd name="connsiteY95" fmla="*/ 3356149 h 4081889"/>
              <a:gd name="connsiteX96" fmla="*/ 221064 w 6993653"/>
              <a:gd name="connsiteY96" fmla="*/ 3175279 h 4081889"/>
              <a:gd name="connsiteX97" fmla="*/ 211015 w 6993653"/>
              <a:gd name="connsiteY97" fmla="*/ 3104941 h 4081889"/>
              <a:gd name="connsiteX98" fmla="*/ 170822 w 6993653"/>
              <a:gd name="connsiteY98" fmla="*/ 2994409 h 4081889"/>
              <a:gd name="connsiteX99" fmla="*/ 150725 w 6993653"/>
              <a:gd name="connsiteY99" fmla="*/ 2903974 h 4081889"/>
              <a:gd name="connsiteX100" fmla="*/ 130628 w 6993653"/>
              <a:gd name="connsiteY100" fmla="*/ 2873829 h 4081889"/>
              <a:gd name="connsiteX101" fmla="*/ 110532 w 6993653"/>
              <a:gd name="connsiteY101" fmla="*/ 2823587 h 4081889"/>
              <a:gd name="connsiteX102" fmla="*/ 80387 w 6993653"/>
              <a:gd name="connsiteY102" fmla="*/ 2753248 h 4081889"/>
              <a:gd name="connsiteX103" fmla="*/ 40193 w 6993653"/>
              <a:gd name="connsiteY103" fmla="*/ 2733152 h 4081889"/>
              <a:gd name="connsiteX104" fmla="*/ 0 w 6993653"/>
              <a:gd name="connsiteY104" fmla="*/ 2652765 h 4081889"/>
              <a:gd name="connsiteX105" fmla="*/ 0 w 6993653"/>
              <a:gd name="connsiteY105" fmla="*/ 2652765 h 408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6993653" h="4081889">
                <a:moveTo>
                  <a:pt x="20096" y="2723103"/>
                </a:moveTo>
                <a:lnTo>
                  <a:pt x="20096" y="2723103"/>
                </a:lnTo>
                <a:cubicBezTo>
                  <a:pt x="23446" y="2659464"/>
                  <a:pt x="24196" y="2595634"/>
                  <a:pt x="30145" y="2532185"/>
                </a:cubicBezTo>
                <a:cubicBezTo>
                  <a:pt x="34257" y="2488322"/>
                  <a:pt x="44604" y="2445249"/>
                  <a:pt x="50242" y="2401556"/>
                </a:cubicBezTo>
                <a:cubicBezTo>
                  <a:pt x="94255" y="2060454"/>
                  <a:pt x="54936" y="2096077"/>
                  <a:pt x="221064" y="1597688"/>
                </a:cubicBezTo>
                <a:cubicBezTo>
                  <a:pt x="257908" y="1487156"/>
                  <a:pt x="288993" y="1374535"/>
                  <a:pt x="331595" y="1266092"/>
                </a:cubicBezTo>
                <a:cubicBezTo>
                  <a:pt x="388080" y="1122312"/>
                  <a:pt x="540644" y="750207"/>
                  <a:pt x="653143" y="562708"/>
                </a:cubicBezTo>
                <a:cubicBezTo>
                  <a:pt x="676582" y="523643"/>
                  <a:pt x="705070" y="487750"/>
                  <a:pt x="733529" y="452176"/>
                </a:cubicBezTo>
                <a:cubicBezTo>
                  <a:pt x="822448" y="341027"/>
                  <a:pt x="792469" y="386177"/>
                  <a:pt x="884255" y="301451"/>
                </a:cubicBezTo>
                <a:cubicBezTo>
                  <a:pt x="955112" y="236044"/>
                  <a:pt x="930011" y="247037"/>
                  <a:pt x="1004835" y="190919"/>
                </a:cubicBezTo>
                <a:cubicBezTo>
                  <a:pt x="1024158" y="176427"/>
                  <a:pt x="1045939" y="165397"/>
                  <a:pt x="1065125" y="150725"/>
                </a:cubicBezTo>
                <a:cubicBezTo>
                  <a:pt x="1102940" y="121808"/>
                  <a:pt x="1134836" y="84782"/>
                  <a:pt x="1175657" y="60290"/>
                </a:cubicBezTo>
                <a:cubicBezTo>
                  <a:pt x="1238084" y="22834"/>
                  <a:pt x="1212089" y="43955"/>
                  <a:pt x="1256044" y="0"/>
                </a:cubicBezTo>
                <a:cubicBezTo>
                  <a:pt x="1279490" y="3349"/>
                  <a:pt x="1303533" y="3816"/>
                  <a:pt x="1326382" y="10048"/>
                </a:cubicBezTo>
                <a:cubicBezTo>
                  <a:pt x="1340834" y="13989"/>
                  <a:pt x="1352124" y="26204"/>
                  <a:pt x="1366576" y="30145"/>
                </a:cubicBezTo>
                <a:cubicBezTo>
                  <a:pt x="1389425" y="36377"/>
                  <a:pt x="1413505" y="36592"/>
                  <a:pt x="1436914" y="40193"/>
                </a:cubicBezTo>
                <a:cubicBezTo>
                  <a:pt x="1457051" y="43291"/>
                  <a:pt x="1477159" y="46597"/>
                  <a:pt x="1497204" y="50242"/>
                </a:cubicBezTo>
                <a:cubicBezTo>
                  <a:pt x="1514007" y="53297"/>
                  <a:pt x="1530642" y="57235"/>
                  <a:pt x="1547446" y="60290"/>
                </a:cubicBezTo>
                <a:cubicBezTo>
                  <a:pt x="1598557" y="69583"/>
                  <a:pt x="1625396" y="72861"/>
                  <a:pt x="1678075" y="80387"/>
                </a:cubicBezTo>
                <a:lnTo>
                  <a:pt x="2140299" y="50242"/>
                </a:lnTo>
                <a:cubicBezTo>
                  <a:pt x="2518523" y="24599"/>
                  <a:pt x="1978225" y="57410"/>
                  <a:pt x="2441749" y="30145"/>
                </a:cubicBezTo>
                <a:cubicBezTo>
                  <a:pt x="2669512" y="36844"/>
                  <a:pt x="2897643" y="35665"/>
                  <a:pt x="3125037" y="50242"/>
                </a:cubicBezTo>
                <a:cubicBezTo>
                  <a:pt x="3159935" y="52479"/>
                  <a:pt x="3192929" y="67713"/>
                  <a:pt x="3225521" y="80387"/>
                </a:cubicBezTo>
                <a:cubicBezTo>
                  <a:pt x="3253442" y="91245"/>
                  <a:pt x="3276065" y="117947"/>
                  <a:pt x="3305907" y="120580"/>
                </a:cubicBezTo>
                <a:cubicBezTo>
                  <a:pt x="3506208" y="138254"/>
                  <a:pt x="3707842" y="133978"/>
                  <a:pt x="3908809" y="140677"/>
                </a:cubicBezTo>
                <a:cubicBezTo>
                  <a:pt x="3975798" y="150725"/>
                  <a:pt x="4043234" y="158147"/>
                  <a:pt x="4109776" y="170822"/>
                </a:cubicBezTo>
                <a:cubicBezTo>
                  <a:pt x="4184008" y="184962"/>
                  <a:pt x="4330839" y="221064"/>
                  <a:pt x="4330839" y="221064"/>
                </a:cubicBezTo>
                <a:cubicBezTo>
                  <a:pt x="4464790" y="297606"/>
                  <a:pt x="4337141" y="238265"/>
                  <a:pt x="4551903" y="271306"/>
                </a:cubicBezTo>
                <a:cubicBezTo>
                  <a:pt x="4589649" y="277113"/>
                  <a:pt x="4624725" y="295417"/>
                  <a:pt x="4662435" y="301451"/>
                </a:cubicBezTo>
                <a:cubicBezTo>
                  <a:pt x="4708856" y="308878"/>
                  <a:pt x="4756220" y="308150"/>
                  <a:pt x="4803112" y="311499"/>
                </a:cubicBezTo>
                <a:cubicBezTo>
                  <a:pt x="4890198" y="324897"/>
                  <a:pt x="4979363" y="328509"/>
                  <a:pt x="5064369" y="351692"/>
                </a:cubicBezTo>
                <a:cubicBezTo>
                  <a:pt x="5204693" y="389962"/>
                  <a:pt x="5137621" y="373552"/>
                  <a:pt x="5265336" y="401934"/>
                </a:cubicBezTo>
                <a:cubicBezTo>
                  <a:pt x="5443139" y="528935"/>
                  <a:pt x="5214522" y="359817"/>
                  <a:pt x="5416061" y="532563"/>
                </a:cubicBezTo>
                <a:cubicBezTo>
                  <a:pt x="5439507" y="552660"/>
                  <a:pt x="5464062" y="571531"/>
                  <a:pt x="5486400" y="592853"/>
                </a:cubicBezTo>
                <a:cubicBezTo>
                  <a:pt x="5572236" y="674787"/>
                  <a:pt x="5650223" y="747935"/>
                  <a:pt x="5717512" y="844062"/>
                </a:cubicBezTo>
                <a:cubicBezTo>
                  <a:pt x="5739912" y="876062"/>
                  <a:pt x="5754932" y="912879"/>
                  <a:pt x="5777802" y="944545"/>
                </a:cubicBezTo>
                <a:cubicBezTo>
                  <a:pt x="5798648" y="973409"/>
                  <a:pt x="5827560" y="995877"/>
                  <a:pt x="5848140" y="1024932"/>
                </a:cubicBezTo>
                <a:cubicBezTo>
                  <a:pt x="5855040" y="1034674"/>
                  <a:pt x="5963373" y="1205155"/>
                  <a:pt x="5988817" y="1256044"/>
                </a:cubicBezTo>
                <a:cubicBezTo>
                  <a:pt x="6024363" y="1327136"/>
                  <a:pt x="6006498" y="1297639"/>
                  <a:pt x="6039059" y="1346479"/>
                </a:cubicBezTo>
                <a:cubicBezTo>
                  <a:pt x="6055550" y="1428939"/>
                  <a:pt x="6033975" y="1375731"/>
                  <a:pt x="6109398" y="1446963"/>
                </a:cubicBezTo>
                <a:cubicBezTo>
                  <a:pt x="6150723" y="1485992"/>
                  <a:pt x="6189785" y="1527350"/>
                  <a:pt x="6229978" y="1567543"/>
                </a:cubicBezTo>
                <a:cubicBezTo>
                  <a:pt x="6263472" y="1601037"/>
                  <a:pt x="6297719" y="1633796"/>
                  <a:pt x="6330461" y="1668026"/>
                </a:cubicBezTo>
                <a:cubicBezTo>
                  <a:pt x="6466116" y="1809847"/>
                  <a:pt x="6544659" y="1915751"/>
                  <a:pt x="6712299" y="2049864"/>
                </a:cubicBezTo>
                <a:cubicBezTo>
                  <a:pt x="6745793" y="2076660"/>
                  <a:pt x="6782452" y="2099921"/>
                  <a:pt x="6812782" y="2130251"/>
                </a:cubicBezTo>
                <a:cubicBezTo>
                  <a:pt x="6924626" y="2242095"/>
                  <a:pt x="6929133" y="2254535"/>
                  <a:pt x="6993653" y="2351314"/>
                </a:cubicBezTo>
                <a:cubicBezTo>
                  <a:pt x="6990303" y="2408255"/>
                  <a:pt x="6993377" y="2465940"/>
                  <a:pt x="6983604" y="2522136"/>
                </a:cubicBezTo>
                <a:cubicBezTo>
                  <a:pt x="6979754" y="2544272"/>
                  <a:pt x="6964780" y="2563018"/>
                  <a:pt x="6953459" y="2582426"/>
                </a:cubicBezTo>
                <a:cubicBezTo>
                  <a:pt x="6936982" y="2610672"/>
                  <a:pt x="6887326" y="2682444"/>
                  <a:pt x="6863024" y="2703007"/>
                </a:cubicBezTo>
                <a:cubicBezTo>
                  <a:pt x="6838902" y="2723418"/>
                  <a:pt x="6808350" y="2734882"/>
                  <a:pt x="6782637" y="2753248"/>
                </a:cubicBezTo>
                <a:cubicBezTo>
                  <a:pt x="6718964" y="2798728"/>
                  <a:pt x="6720799" y="2809933"/>
                  <a:pt x="6662057" y="2863780"/>
                </a:cubicBezTo>
                <a:cubicBezTo>
                  <a:pt x="6602594" y="2918288"/>
                  <a:pt x="6551224" y="2984533"/>
                  <a:pt x="6481187" y="3024554"/>
                </a:cubicBezTo>
                <a:lnTo>
                  <a:pt x="6270171" y="3145134"/>
                </a:lnTo>
                <a:cubicBezTo>
                  <a:pt x="6216347" y="3175634"/>
                  <a:pt x="6126642" y="3227342"/>
                  <a:pt x="6069204" y="3245618"/>
                </a:cubicBezTo>
                <a:cubicBezTo>
                  <a:pt x="6033519" y="3256972"/>
                  <a:pt x="5995650" y="3259798"/>
                  <a:pt x="5958672" y="3265714"/>
                </a:cubicBezTo>
                <a:cubicBezTo>
                  <a:pt x="5911898" y="3273198"/>
                  <a:pt x="5817995" y="3285811"/>
                  <a:pt x="5817995" y="3285811"/>
                </a:cubicBezTo>
                <a:cubicBezTo>
                  <a:pt x="5719283" y="3270225"/>
                  <a:pt x="5615371" y="3255334"/>
                  <a:pt x="5516545" y="3235569"/>
                </a:cubicBezTo>
                <a:cubicBezTo>
                  <a:pt x="5343237" y="3200907"/>
                  <a:pt x="5294061" y="3179205"/>
                  <a:pt x="5084466" y="3165231"/>
                </a:cubicBezTo>
                <a:lnTo>
                  <a:pt x="4933740" y="3155182"/>
                </a:lnTo>
                <a:cubicBezTo>
                  <a:pt x="4896853" y="3152345"/>
                  <a:pt x="4860162" y="3146915"/>
                  <a:pt x="4823209" y="3145134"/>
                </a:cubicBezTo>
                <a:lnTo>
                  <a:pt x="4099727" y="3114989"/>
                </a:lnTo>
                <a:lnTo>
                  <a:pt x="3908809" y="3104941"/>
                </a:lnTo>
                <a:cubicBezTo>
                  <a:pt x="3727939" y="3108290"/>
                  <a:pt x="3546874" y="3105955"/>
                  <a:pt x="3366198" y="3114989"/>
                </a:cubicBezTo>
                <a:cubicBezTo>
                  <a:pt x="3345040" y="3116047"/>
                  <a:pt x="3325816" y="3127847"/>
                  <a:pt x="3305907" y="3135086"/>
                </a:cubicBezTo>
                <a:cubicBezTo>
                  <a:pt x="3173686" y="3183166"/>
                  <a:pt x="3315143" y="3135355"/>
                  <a:pt x="3225521" y="3165231"/>
                </a:cubicBezTo>
                <a:cubicBezTo>
                  <a:pt x="3205424" y="3185328"/>
                  <a:pt x="3177942" y="3200101"/>
                  <a:pt x="3165231" y="3225521"/>
                </a:cubicBezTo>
                <a:cubicBezTo>
                  <a:pt x="3158532" y="3238919"/>
                  <a:pt x="3153443" y="3253251"/>
                  <a:pt x="3145134" y="3265714"/>
                </a:cubicBezTo>
                <a:cubicBezTo>
                  <a:pt x="3101167" y="3331665"/>
                  <a:pt x="3083187" y="3358880"/>
                  <a:pt x="3014505" y="3396343"/>
                </a:cubicBezTo>
                <a:cubicBezTo>
                  <a:pt x="3002381" y="3402956"/>
                  <a:pt x="2987540" y="3402423"/>
                  <a:pt x="2974312" y="3406391"/>
                </a:cubicBezTo>
                <a:cubicBezTo>
                  <a:pt x="2902721" y="3427868"/>
                  <a:pt x="2933399" y="3423298"/>
                  <a:pt x="2873828" y="3436536"/>
                </a:cubicBezTo>
                <a:cubicBezTo>
                  <a:pt x="2853196" y="3441121"/>
                  <a:pt x="2814986" y="3445861"/>
                  <a:pt x="2793442" y="3456633"/>
                </a:cubicBezTo>
                <a:cubicBezTo>
                  <a:pt x="2777792" y="3464458"/>
                  <a:pt x="2731657" y="3493588"/>
                  <a:pt x="2713055" y="3506875"/>
                </a:cubicBezTo>
                <a:cubicBezTo>
                  <a:pt x="2699427" y="3516609"/>
                  <a:pt x="2686489" y="3527286"/>
                  <a:pt x="2672861" y="3537020"/>
                </a:cubicBezTo>
                <a:cubicBezTo>
                  <a:pt x="2663034" y="3544039"/>
                  <a:pt x="2652764" y="3550418"/>
                  <a:pt x="2642716" y="3557117"/>
                </a:cubicBezTo>
                <a:cubicBezTo>
                  <a:pt x="2635456" y="3578897"/>
                  <a:pt x="2626763" y="3609715"/>
                  <a:pt x="2612571" y="3627455"/>
                </a:cubicBezTo>
                <a:cubicBezTo>
                  <a:pt x="2594816" y="3649648"/>
                  <a:pt x="2580150" y="3682171"/>
                  <a:pt x="2552281" y="3687745"/>
                </a:cubicBezTo>
                <a:lnTo>
                  <a:pt x="2502039" y="3697793"/>
                </a:lnTo>
                <a:cubicBezTo>
                  <a:pt x="2481942" y="3707841"/>
                  <a:pt x="2462611" y="3719593"/>
                  <a:pt x="2441749" y="3727938"/>
                </a:cubicBezTo>
                <a:cubicBezTo>
                  <a:pt x="2428927" y="3733067"/>
                  <a:pt x="2414784" y="3734019"/>
                  <a:pt x="2401556" y="3737987"/>
                </a:cubicBezTo>
                <a:cubicBezTo>
                  <a:pt x="2279268" y="3774675"/>
                  <a:pt x="2393695" y="3744978"/>
                  <a:pt x="2301072" y="3768132"/>
                </a:cubicBezTo>
                <a:cubicBezTo>
                  <a:pt x="2189171" y="3824084"/>
                  <a:pt x="2330135" y="3757233"/>
                  <a:pt x="2220685" y="3798277"/>
                </a:cubicBezTo>
                <a:cubicBezTo>
                  <a:pt x="2115591" y="3837687"/>
                  <a:pt x="2243471" y="3802630"/>
                  <a:pt x="2140299" y="3828422"/>
                </a:cubicBezTo>
                <a:lnTo>
                  <a:pt x="2100105" y="3888712"/>
                </a:lnTo>
                <a:cubicBezTo>
                  <a:pt x="2086707" y="3908809"/>
                  <a:pt x="2076660" y="3932255"/>
                  <a:pt x="2049864" y="3938954"/>
                </a:cubicBezTo>
                <a:cubicBezTo>
                  <a:pt x="2020439" y="3946310"/>
                  <a:pt x="1989573" y="3945653"/>
                  <a:pt x="1959428" y="3949002"/>
                </a:cubicBezTo>
                <a:cubicBezTo>
                  <a:pt x="1949380" y="3952352"/>
                  <a:pt x="1939201" y="3955332"/>
                  <a:pt x="1929283" y="3959051"/>
                </a:cubicBezTo>
                <a:cubicBezTo>
                  <a:pt x="1912394" y="3965384"/>
                  <a:pt x="1896153" y="3973443"/>
                  <a:pt x="1879042" y="3979147"/>
                </a:cubicBezTo>
                <a:cubicBezTo>
                  <a:pt x="1865940" y="3983514"/>
                  <a:pt x="1852246" y="3985846"/>
                  <a:pt x="1838848" y="3989196"/>
                </a:cubicBezTo>
                <a:cubicBezTo>
                  <a:pt x="1699804" y="4081889"/>
                  <a:pt x="1788570" y="4031645"/>
                  <a:pt x="1406769" y="3979147"/>
                </a:cubicBezTo>
                <a:cubicBezTo>
                  <a:pt x="1039641" y="3928667"/>
                  <a:pt x="1095104" y="3909406"/>
                  <a:pt x="823965" y="3858567"/>
                </a:cubicBezTo>
                <a:cubicBezTo>
                  <a:pt x="742254" y="3843246"/>
                  <a:pt x="673384" y="3837896"/>
                  <a:pt x="592853" y="3828422"/>
                </a:cubicBezTo>
                <a:cubicBezTo>
                  <a:pt x="546742" y="3822997"/>
                  <a:pt x="506549" y="3819406"/>
                  <a:pt x="462224" y="3808325"/>
                </a:cubicBezTo>
                <a:cubicBezTo>
                  <a:pt x="451948" y="3805756"/>
                  <a:pt x="442127" y="3801626"/>
                  <a:pt x="432079" y="3798277"/>
                </a:cubicBezTo>
                <a:cubicBezTo>
                  <a:pt x="422031" y="3778180"/>
                  <a:pt x="409039" y="3759303"/>
                  <a:pt x="401934" y="3737987"/>
                </a:cubicBezTo>
                <a:cubicBezTo>
                  <a:pt x="348632" y="3578083"/>
                  <a:pt x="419721" y="3717140"/>
                  <a:pt x="351692" y="3547068"/>
                </a:cubicBezTo>
                <a:cubicBezTo>
                  <a:pt x="337784" y="3512299"/>
                  <a:pt x="315982" y="3481098"/>
                  <a:pt x="301450" y="3446585"/>
                </a:cubicBezTo>
                <a:cubicBezTo>
                  <a:pt x="289119" y="3417299"/>
                  <a:pt x="280874" y="3386450"/>
                  <a:pt x="271305" y="3356149"/>
                </a:cubicBezTo>
                <a:cubicBezTo>
                  <a:pt x="256417" y="3309003"/>
                  <a:pt x="231322" y="3226567"/>
                  <a:pt x="221064" y="3175279"/>
                </a:cubicBezTo>
                <a:cubicBezTo>
                  <a:pt x="216419" y="3152055"/>
                  <a:pt x="216759" y="3127918"/>
                  <a:pt x="211015" y="3104941"/>
                </a:cubicBezTo>
                <a:cubicBezTo>
                  <a:pt x="195027" y="3040990"/>
                  <a:pt x="182557" y="3064812"/>
                  <a:pt x="170822" y="2994409"/>
                </a:cubicBezTo>
                <a:cubicBezTo>
                  <a:pt x="166963" y="2971258"/>
                  <a:pt x="163092" y="2928708"/>
                  <a:pt x="150725" y="2903974"/>
                </a:cubicBezTo>
                <a:cubicBezTo>
                  <a:pt x="145324" y="2893172"/>
                  <a:pt x="136029" y="2884631"/>
                  <a:pt x="130628" y="2873829"/>
                </a:cubicBezTo>
                <a:cubicBezTo>
                  <a:pt x="122562" y="2857696"/>
                  <a:pt x="116236" y="2840699"/>
                  <a:pt x="110532" y="2823587"/>
                </a:cubicBezTo>
                <a:cubicBezTo>
                  <a:pt x="101333" y="2795989"/>
                  <a:pt x="104839" y="2773624"/>
                  <a:pt x="80387" y="2753248"/>
                </a:cubicBezTo>
                <a:cubicBezTo>
                  <a:pt x="68880" y="2743659"/>
                  <a:pt x="53591" y="2739851"/>
                  <a:pt x="40193" y="2733152"/>
                </a:cubicBezTo>
                <a:cubicBezTo>
                  <a:pt x="17100" y="2663875"/>
                  <a:pt x="35075" y="2687842"/>
                  <a:pt x="0" y="2652765"/>
                </a:cubicBezTo>
                <a:lnTo>
                  <a:pt x="0" y="2652765"/>
                </a:lnTo>
              </a:path>
            </a:pathLst>
          </a:custGeom>
          <a:solidFill>
            <a:schemeClr val="accent6">
              <a:lumMod val="50000"/>
              <a:alpha val="30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Faloutsos and Chandy (CMU)</a:t>
            </a:r>
            <a:endParaRPr lang="en-US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7EA0-D730-9C4D-A350-0804AA91FCFC}" type="datetime1">
              <a:rPr lang="en-US" smtClean="0"/>
              <a:pPr/>
              <a:t>4/1/12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7800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Static Graphs: Our Main Result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Informally,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    </a:t>
            </a:r>
            <a:endParaRPr lang="en-U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133600"/>
            <a:ext cx="6553200" cy="403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For,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any arbitrary topology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(adjacency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matrix A)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any </a:t>
            </a:r>
            <a:r>
              <a:rPr lang="en-US" sz="24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virus propagation model</a:t>
            </a:r>
            <a:r>
              <a:rPr lang="en-US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(VPM) in </a:t>
            </a:r>
            <a:endParaRPr lang="en-US" sz="2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2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standard 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literature</a:t>
            </a:r>
            <a:endParaRPr lang="en-US" sz="2400" i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epidemic threshold depends only </a:t>
            </a:r>
            <a:endParaRPr lang="en-US" sz="2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 the </a:t>
            </a:r>
            <a:r>
              <a:rPr lang="el-GR" sz="2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λ</a:t>
            </a:r>
            <a:r>
              <a:rPr lang="en-US" sz="2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ﬁrst</a:t>
            </a:r>
            <a:r>
              <a:rPr lang="en-US" sz="24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eigenvalue</a:t>
            </a:r>
            <a:r>
              <a:rPr lang="en-US" sz="2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</a:t>
            </a:r>
            <a:r>
              <a:rPr lang="en-US" sz="2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en-US" sz="2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some </a:t>
            </a:r>
            <a:r>
              <a:rPr lang="en-US" sz="2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constant       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determined </a:t>
            </a:r>
            <a:r>
              <a:rPr lang="en-US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by the virus propagation 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model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2743200"/>
            <a:ext cx="8610600" cy="685800"/>
          </a:xfrm>
          <a:prstGeom prst="rect">
            <a:avLst/>
          </a:prstGeom>
          <a:solidFill>
            <a:schemeClr val="accent4">
              <a:tint val="45000"/>
              <a:alpha val="2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                                          </a:t>
            </a:r>
            <a:r>
              <a:rPr lang="el-GR" sz="4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λ</a:t>
            </a:r>
            <a:endParaRPr lang="en-US" sz="4800" dirty="0"/>
          </a:p>
        </p:txBody>
      </p:sp>
      <p:sp>
        <p:nvSpPr>
          <p:cNvPr id="12" name="Rectangle 11"/>
          <p:cNvSpPr/>
          <p:nvPr/>
        </p:nvSpPr>
        <p:spPr>
          <a:xfrm>
            <a:off x="381000" y="3429000"/>
            <a:ext cx="8610600" cy="685800"/>
          </a:xfrm>
          <a:prstGeom prst="rect">
            <a:avLst/>
          </a:prstGeom>
          <a:solidFill>
            <a:srgbClr val="00B050">
              <a:alpha val="2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7315200" y="3403600"/>
          <a:ext cx="1219200" cy="812800"/>
        </p:xfrm>
        <a:graphic>
          <a:graphicData uri="http://schemas.openxmlformats.org/presentationml/2006/ole">
            <p:oleObj spid="_x0000_s1318" name="Equation" r:id="rId4" imgW="342720" imgH="228600" progId="Equation.3">
              <p:embed/>
            </p:oleObj>
          </a:graphicData>
        </a:graphic>
      </p:graphicFrame>
      <p:sp>
        <p:nvSpPr>
          <p:cNvPr id="14" name="Rectangle 13"/>
          <p:cNvSpPr/>
          <p:nvPr/>
        </p:nvSpPr>
        <p:spPr>
          <a:xfrm>
            <a:off x="381000" y="4191000"/>
            <a:ext cx="8610600" cy="1981200"/>
          </a:xfrm>
          <a:prstGeom prst="rect">
            <a:avLst/>
          </a:prstGeom>
          <a:solidFill>
            <a:srgbClr val="002060">
              <a:alpha val="2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                                           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0" y="4191000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No epidemic if                                                                                                              </a:t>
            </a:r>
            <a:r>
              <a:rPr lang="el-GR" sz="3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λ</a:t>
            </a:r>
            <a:r>
              <a:rPr lang="en-US" sz="3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*         &lt; 1</a:t>
            </a:r>
            <a:endParaRPr lang="en-US" dirty="0"/>
          </a:p>
        </p:txBody>
      </p:sp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7620000" y="5181600"/>
          <a:ext cx="838200" cy="558800"/>
        </p:xfrm>
        <a:graphic>
          <a:graphicData uri="http://schemas.openxmlformats.org/presentationml/2006/ole">
            <p:oleObj spid="_x0000_s1319" name="Equation" r:id="rId5" imgW="342720" imgH="228600" progId="Equation.3">
              <p:embed/>
            </p:oleObj>
          </a:graphicData>
        </a:graphic>
      </p:graphicFrame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3200400" y="5207000"/>
          <a:ext cx="762000" cy="508000"/>
        </p:xfrm>
        <a:graphic>
          <a:graphicData uri="http://schemas.openxmlformats.org/presentationml/2006/ole">
            <p:oleObj spid="_x0000_s1320" name="Equation" r:id="rId6" imgW="342720" imgH="228600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001">
            <a:schemeClr val="dk2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In Prakash+ ICDM 2011 (Selected among </a:t>
            </a:r>
            <a:r>
              <a:rPr lang="en-US" sz="3200" b="1" dirty="0" smtClean="0">
                <a:solidFill>
                  <a:schemeClr val="bg1"/>
                </a:solidFill>
              </a:rPr>
              <a:t>best papers</a:t>
            </a:r>
            <a:r>
              <a:rPr lang="en-US" sz="3200" dirty="0" smtClean="0">
                <a:solidFill>
                  <a:schemeClr val="bg1"/>
                </a:solidFill>
              </a:rPr>
              <a:t>).  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Faloutsos and Chandy (CMU)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79D4-C356-F444-A8CC-EA3ED5CFE215}" type="datetime1">
              <a:rPr lang="en-US" smtClean="0"/>
              <a:pPr/>
              <a:t>4/1/12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5361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525"/>
            <a:ext cx="8229600" cy="5995978"/>
          </a:xfrm>
        </p:spPr>
        <p:txBody>
          <a:bodyPr>
            <a:noAutofit/>
          </a:bodyPr>
          <a:lstStyle/>
          <a:p>
            <a:pPr algn="just"/>
            <a:r>
              <a:rPr lang="en-US" sz="4000" dirty="0" smtClean="0"/>
              <a:t>Tong</a:t>
            </a:r>
            <a:r>
              <a:rPr lang="en-US" sz="4000" dirty="0"/>
              <a:t>, B. </a:t>
            </a:r>
            <a:r>
              <a:rPr lang="en-US" sz="4000" dirty="0" smtClean="0"/>
              <a:t>Prakash</a:t>
            </a:r>
            <a:r>
              <a:rPr lang="en-US" sz="4000" dirty="0"/>
              <a:t>, </a:t>
            </a:r>
            <a:r>
              <a:rPr lang="en-US" sz="4000" dirty="0" smtClean="0"/>
              <a:t>Tsourakakis</a:t>
            </a:r>
            <a:r>
              <a:rPr lang="en-US" sz="4000" dirty="0"/>
              <a:t>, </a:t>
            </a:r>
            <a:r>
              <a:rPr lang="en-US" sz="4000" dirty="0" smtClean="0"/>
              <a:t>Eliassi</a:t>
            </a:r>
            <a:r>
              <a:rPr lang="en-US" sz="4000" dirty="0"/>
              <a:t>-Rad, </a:t>
            </a:r>
            <a:r>
              <a:rPr lang="en-US" sz="4000" dirty="0" smtClean="0"/>
              <a:t>Faloutsos</a:t>
            </a:r>
            <a:r>
              <a:rPr lang="en-US" sz="4000" dirty="0"/>
              <a:t>, </a:t>
            </a:r>
            <a:r>
              <a:rPr lang="en-US" sz="4000" dirty="0" smtClean="0"/>
              <a:t>Chau. </a:t>
            </a:r>
            <a:r>
              <a:rPr lang="en-US" sz="4000" i="1" dirty="0" smtClean="0"/>
              <a:t>On </a:t>
            </a:r>
            <a:r>
              <a:rPr lang="en-US" sz="4000" i="1" dirty="0"/>
              <a:t>the Vulnerability of Large </a:t>
            </a:r>
            <a:r>
              <a:rPr lang="en-US" sz="4000" i="1" dirty="0" smtClean="0"/>
              <a:t>Graphs</a:t>
            </a:r>
            <a:r>
              <a:rPr lang="en-US" sz="4000" dirty="0" smtClean="0"/>
              <a:t>.</a:t>
            </a:r>
            <a:br>
              <a:rPr lang="en-US" sz="4000" dirty="0" smtClean="0"/>
            </a:br>
            <a:r>
              <a:rPr lang="en-US" sz="4000" b="1" dirty="0" smtClean="0"/>
              <a:t>IEEE ICDM 2010</a:t>
            </a:r>
            <a:r>
              <a:rPr lang="en-US" sz="4000" dirty="0" smtClean="0"/>
              <a:t>.</a:t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Prakash</a:t>
            </a:r>
            <a:r>
              <a:rPr lang="en-US" sz="4000" dirty="0"/>
              <a:t>, </a:t>
            </a:r>
            <a:r>
              <a:rPr lang="en-US" sz="4000" u="sng" dirty="0" err="1" smtClean="0"/>
              <a:t>Adamic</a:t>
            </a:r>
            <a:r>
              <a:rPr lang="en-US" sz="4000" dirty="0"/>
              <a:t>, </a:t>
            </a:r>
            <a:r>
              <a:rPr lang="en-US" sz="4000" dirty="0" err="1" smtClean="0"/>
              <a:t>Iwashyna</a:t>
            </a:r>
            <a:r>
              <a:rPr lang="en-US" sz="4000" dirty="0" smtClean="0"/>
              <a:t> </a:t>
            </a:r>
            <a:r>
              <a:rPr lang="en-US" sz="4000" dirty="0"/>
              <a:t>(M.D.), </a:t>
            </a:r>
            <a:r>
              <a:rPr lang="en-US" sz="4000" dirty="0" smtClean="0"/>
              <a:t>Tong</a:t>
            </a:r>
            <a:r>
              <a:rPr lang="en-US" sz="4000" dirty="0"/>
              <a:t>, </a:t>
            </a:r>
            <a:r>
              <a:rPr lang="en-US" sz="4000" dirty="0" smtClean="0"/>
              <a:t>Faloutsos.</a:t>
            </a:r>
            <a:r>
              <a:rPr lang="en-US" sz="4000" dirty="0"/>
              <a:t> </a:t>
            </a:r>
            <a:r>
              <a:rPr lang="en-US" sz="4000" i="1" dirty="0" smtClean="0"/>
              <a:t>Fractional </a:t>
            </a:r>
            <a:r>
              <a:rPr lang="en-US" sz="4000" i="1" dirty="0"/>
              <a:t>Immunization of </a:t>
            </a:r>
            <a:r>
              <a:rPr lang="en-US" sz="4000" i="1" dirty="0" smtClean="0"/>
              <a:t>Networks</a:t>
            </a:r>
            <a:r>
              <a:rPr lang="en-US" sz="4000" dirty="0" smtClean="0"/>
              <a:t>.</a:t>
            </a:r>
            <a:br>
              <a:rPr lang="en-US" sz="4000" dirty="0" smtClean="0"/>
            </a:br>
            <a:r>
              <a:rPr lang="en-US" sz="4000" b="1" dirty="0" smtClean="0"/>
              <a:t>Under review</a:t>
            </a:r>
            <a:r>
              <a:rPr lang="en-US" sz="4000" dirty="0" smtClean="0"/>
              <a:t>.</a:t>
            </a:r>
            <a:endParaRPr lang="en-US" sz="40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F39D-5F99-6644-B9B7-7E4634BFC153}" type="datetime1">
              <a:rPr lang="en-US" smtClean="0"/>
              <a:pPr/>
              <a:t>4/1/12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Faloutsos and Chandy (CMU)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6CD-8735-364D-8157-6E93DDAB3DC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735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Dynamical Processes over networks</a:t>
            </a:r>
          </a:p>
          <a:p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526" y="2438400"/>
            <a:ext cx="458804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876800" y="2438400"/>
            <a:ext cx="4267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2800" dirty="0" smtClean="0"/>
              <a:t>Each circle is a hospital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~3000 hospitals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More than 30,000 patients transferred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53340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[US-MEDICARE NETWORK 2005]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5334000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/>
              <a:t>Problem</a:t>
            </a:r>
            <a:r>
              <a:rPr lang="en-US" sz="3200" dirty="0" smtClean="0"/>
              <a:t>:</a:t>
            </a:r>
            <a:r>
              <a:rPr lang="en-US" sz="3200" dirty="0" smtClean="0">
                <a:solidFill>
                  <a:srgbClr val="C00000"/>
                </a:solidFill>
              </a:rPr>
              <a:t> Given </a:t>
            </a:r>
            <a:r>
              <a:rPr lang="en-US" sz="3200" i="1" dirty="0" smtClean="0">
                <a:solidFill>
                  <a:srgbClr val="C00000"/>
                </a:solidFill>
              </a:rPr>
              <a:t>k </a:t>
            </a:r>
            <a:r>
              <a:rPr lang="en-US" sz="3200" dirty="0" smtClean="0">
                <a:solidFill>
                  <a:srgbClr val="C00000"/>
                </a:solidFill>
              </a:rPr>
              <a:t>units of disinfectant, whom to immunize?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7325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114550"/>
            <a:ext cx="3690377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286000"/>
            <a:ext cx="315883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5130225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CURRENT PRACTICE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5130225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OUR METHOD</a:t>
            </a:r>
            <a:endParaRPr lang="en-US" sz="3200" dirty="0"/>
          </a:p>
        </p:txBody>
      </p:sp>
      <p:sp>
        <p:nvSpPr>
          <p:cNvPr id="8" name="Explosion 2 7"/>
          <p:cNvSpPr/>
          <p:nvPr/>
        </p:nvSpPr>
        <p:spPr>
          <a:xfrm>
            <a:off x="2057400" y="1066800"/>
            <a:ext cx="3505200" cy="1828800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~6x fewer!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23622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[US-MEDICARE NETWORK 2005]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001">
            <a:schemeClr val="dk2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Hospital-acquired inf. took 99K+ lives, cost $5B+ (all per year)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197626" y="3252970"/>
            <a:ext cx="762000" cy="762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-Shape 13"/>
          <p:cNvSpPr/>
          <p:nvPr/>
        </p:nvSpPr>
        <p:spPr>
          <a:xfrm rot="18316576">
            <a:off x="8016392" y="3313257"/>
            <a:ext cx="914184" cy="510801"/>
          </a:xfrm>
          <a:prstGeom prst="corner">
            <a:avLst>
              <a:gd name="adj1" fmla="val 26415"/>
              <a:gd name="adj2" fmla="val 248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62000" y="2286000"/>
            <a:ext cx="685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05400" y="2362200"/>
            <a:ext cx="685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4400" y="3962400"/>
            <a:ext cx="685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81600" y="4114800"/>
            <a:ext cx="685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6784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Q1) Critical Research Problems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C1) Patterns and anomalies</a:t>
            </a:r>
          </a:p>
          <a:p>
            <a:pPr lvl="1"/>
            <a:r>
              <a:rPr lang="en-US" sz="2400" dirty="0" smtClean="0"/>
              <a:t>C1.1) PICS -&gt; community detection</a:t>
            </a:r>
          </a:p>
          <a:p>
            <a:pPr lvl="1"/>
            <a:r>
              <a:rPr lang="en-US" sz="2400" dirty="0" smtClean="0"/>
              <a:t>C1.2) Event Detection</a:t>
            </a:r>
          </a:p>
          <a:p>
            <a:r>
              <a:rPr lang="en-US" sz="2800" dirty="0" smtClean="0"/>
              <a:t>C2) influence and virus propagation</a:t>
            </a:r>
          </a:p>
          <a:p>
            <a:pPr lvl="1"/>
            <a:r>
              <a:rPr lang="en-US" sz="2400" dirty="0" smtClean="0"/>
              <a:t>C2.1) Threshold conditions</a:t>
            </a:r>
          </a:p>
          <a:p>
            <a:pPr lvl="1"/>
            <a:r>
              <a:rPr lang="en-US" sz="2400" dirty="0" smtClean="0"/>
              <a:t>C2.2) Immunization</a:t>
            </a:r>
          </a:p>
          <a:p>
            <a:pPr lvl="1"/>
            <a:r>
              <a:rPr lang="en-US" sz="2400" dirty="0" smtClean="0"/>
              <a:t>C2.3) ‘winner takes all’</a:t>
            </a:r>
          </a:p>
          <a:p>
            <a:r>
              <a:rPr lang="en-US" sz="2800" dirty="0" smtClean="0"/>
              <a:t>C3) scalability (‘Pegasus’) - </a:t>
            </a:r>
            <a:r>
              <a:rPr lang="en-US" sz="2800" dirty="0" err="1" smtClean="0"/>
              <a:t>gigaTensor</a:t>
            </a: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1644-48AA-2549-8A5B-0818C1762CA8}" type="datetime1">
              <a:rPr lang="en-US" smtClean="0"/>
              <a:pPr/>
              <a:t>4/1/12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6CD-8735-364D-8157-6E93DDAB3DC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Faloutsos and Chandy (CMU)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0894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Time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828800" y="2286000"/>
            <a:ext cx="0" cy="35052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828800" y="5791200"/>
            <a:ext cx="594360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828800" y="1600200"/>
            <a:ext cx="0" cy="4572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00200" y="166747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≈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048000" y="1600200"/>
            <a:ext cx="990600" cy="419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867400" y="5715000"/>
            <a:ext cx="9906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828800" y="1447800"/>
            <a:ext cx="0" cy="60960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38400" y="57912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Simulations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5410200" y="57912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SMART-ALLOC</a:t>
            </a:r>
            <a:endParaRPr lang="en-US" sz="280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114800" y="1600200"/>
            <a:ext cx="685800" cy="0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00600" y="12954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&gt; 1 week</a:t>
            </a:r>
            <a:endParaRPr lang="en-US" sz="3200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6553200" y="5322332"/>
            <a:ext cx="685800" cy="392668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239000" y="51054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14 </a:t>
            </a:r>
            <a:r>
              <a:rPr lang="en-US" sz="3200" b="1" dirty="0" err="1" smtClean="0"/>
              <a:t>secs</a:t>
            </a:r>
            <a:endParaRPr lang="en-US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876800" y="25908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&gt; 30,000x speed-up!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200" y="9144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Wall-Clock Time</a:t>
            </a:r>
            <a:endParaRPr lang="en-US" sz="36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648200" y="1676400"/>
            <a:ext cx="0" cy="4038600"/>
          </a:xfrm>
          <a:prstGeom prst="straightConnector1">
            <a:avLst/>
          </a:prstGeom>
          <a:ln w="44450" cap="flat">
            <a:solidFill>
              <a:srgbClr val="7030A0"/>
            </a:solidFill>
            <a:miter lim="800000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-381000" y="5257800"/>
            <a:ext cx="1219994" cy="794"/>
          </a:xfrm>
          <a:prstGeom prst="straightConnector1">
            <a:avLst/>
          </a:prstGeom>
          <a:ln w="666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81000" y="4649926"/>
            <a:ext cx="137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Lower is better</a:t>
            </a:r>
            <a:endParaRPr lang="en-US" sz="3600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Prakash and Faloutsos 2012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9596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6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7637"/>
            <a:ext cx="9144000" cy="3999639"/>
          </a:xfrm>
        </p:spPr>
        <p:txBody>
          <a:bodyPr>
            <a:noAutofit/>
          </a:bodyPr>
          <a:lstStyle/>
          <a:p>
            <a:pPr algn="just"/>
            <a:r>
              <a:rPr lang="en-US" dirty="0" err="1" smtClean="0"/>
              <a:t>Prakash</a:t>
            </a:r>
            <a:r>
              <a:rPr lang="en-US" dirty="0"/>
              <a:t>, </a:t>
            </a:r>
            <a:r>
              <a:rPr lang="en-US" dirty="0" err="1" smtClean="0"/>
              <a:t>Beutel</a:t>
            </a:r>
            <a:r>
              <a:rPr lang="en-US" dirty="0"/>
              <a:t>, </a:t>
            </a:r>
            <a:r>
              <a:rPr lang="en-US" dirty="0" smtClean="0"/>
              <a:t>Rosenfeld</a:t>
            </a:r>
            <a:r>
              <a:rPr lang="en-US" dirty="0"/>
              <a:t>, </a:t>
            </a:r>
            <a:r>
              <a:rPr lang="en-US" dirty="0" smtClean="0"/>
              <a:t>Faloutsos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Winner-takes-all: Competing Viruses on fair-play networks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b="1" dirty="0" smtClean="0"/>
              <a:t>WWW 2012</a:t>
            </a:r>
            <a:r>
              <a:rPr lang="en-US" dirty="0" smtClean="0"/>
              <a:t>.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F39D-5F99-6644-B9B7-7E4634BFC153}" type="datetime1">
              <a:rPr lang="en-US" smtClean="0"/>
              <a:pPr/>
              <a:t>4/1/12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Faloutsos and Chandy (CMU)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6CD-8735-364D-8157-6E93DDAB3DC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67177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Competing Contagions</a:t>
            </a:r>
            <a:endParaRPr lang="en-US" dirty="0"/>
          </a:p>
        </p:txBody>
      </p:sp>
      <p:pic>
        <p:nvPicPr>
          <p:cNvPr id="377858" name="Picture 2" descr="http://t0.gstatic.com/images?q=tbn:ANd9GcQ81tWtwXRSMOvl_ckUhK7fF9Lxx2u4TR_raEIiAfQ3njCPMU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2269436" cy="152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38400" y="1447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iPhone</a:t>
            </a:r>
            <a:r>
              <a:rPr lang="en-US" sz="3600" dirty="0" smtClean="0"/>
              <a:t> v </a:t>
            </a:r>
            <a:r>
              <a:rPr lang="en-US" sz="3600" b="1" dirty="0" smtClean="0"/>
              <a:t>Android</a:t>
            </a:r>
            <a:endParaRPr lang="en-US" sz="3600" b="1" dirty="0"/>
          </a:p>
        </p:txBody>
      </p:sp>
      <p:pic>
        <p:nvPicPr>
          <p:cNvPr id="377860" name="Picture 4" descr="http://t1.gstatic.com/images?q=tbn:ANd9GcSPujZK2GQWG-XzVYyiOwOx7XOaYHi6fRrPwFo7GYWV5N8VEUwn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828800"/>
            <a:ext cx="2400297" cy="1371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24200" y="2590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Blu</a:t>
            </a:r>
            <a:r>
              <a:rPr lang="en-US" sz="3600" b="1" dirty="0" smtClean="0"/>
              <a:t>-ray </a:t>
            </a:r>
            <a:r>
              <a:rPr lang="en-US" sz="3600" dirty="0" smtClean="0"/>
              <a:t>v </a:t>
            </a:r>
            <a:r>
              <a:rPr lang="en-US" sz="3600" b="1" dirty="0" smtClean="0"/>
              <a:t>HD-DVD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001">
            <a:schemeClr val="dk2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Biological</a:t>
            </a:r>
            <a:r>
              <a:rPr lang="en-US" sz="3200" dirty="0" smtClean="0">
                <a:solidFill>
                  <a:schemeClr val="bg1"/>
                </a:solidFill>
              </a:rPr>
              <a:t> common flu/avian flu, pneumococcal </a:t>
            </a:r>
            <a:r>
              <a:rPr lang="en-US" sz="3200" dirty="0" err="1" smtClean="0">
                <a:solidFill>
                  <a:schemeClr val="bg1"/>
                </a:solidFill>
              </a:rPr>
              <a:t>inf</a:t>
            </a:r>
            <a:r>
              <a:rPr lang="en-US" sz="3200" dirty="0" smtClean="0">
                <a:solidFill>
                  <a:schemeClr val="bg1"/>
                </a:solidFill>
              </a:rPr>
              <a:t> etc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261570" name="Picture 2" descr="http://t1.gstatic.com/images?q=tbn:ANd9GcToeDkMVImNIVUyfpstdeqOONyEAfFdJI1GlJp0SP8PGDfU7TpWQ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810000"/>
            <a:ext cx="2133600" cy="134198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438400" y="5410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Attack</a:t>
            </a: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5410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Retreat</a:t>
            </a:r>
            <a:endParaRPr lang="en-US" sz="3600" b="1" dirty="0"/>
          </a:p>
        </p:txBody>
      </p:sp>
      <p:pic>
        <p:nvPicPr>
          <p:cNvPr id="1261572" name="Picture 4" descr="http://t3.gstatic.com/images?q=tbn:ANd9GcSM70d_hqsVo0CW2UmmlDb40q9Me-k2xM3zkRbhizIGHmPe3Qm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3733800"/>
            <a:ext cx="1676400" cy="16383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038600" y="5334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v</a:t>
            </a:r>
            <a:endParaRPr lang="en-US" sz="36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163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Modified flu-like </a:t>
            </a:r>
          </a:p>
          <a:p>
            <a:r>
              <a:rPr lang="en-US" dirty="0" smtClean="0"/>
              <a:t>Mutual Immunity (“pick one of the two”)</a:t>
            </a:r>
          </a:p>
          <a:p>
            <a:r>
              <a:rPr lang="en-US" dirty="0" smtClean="0"/>
              <a:t>Susceptible-Infected1-Infected2-Susceptible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276600"/>
            <a:ext cx="540969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1600200" y="4419600"/>
            <a:ext cx="762000" cy="914400"/>
          </a:xfrm>
          <a:prstGeom prst="straightConnector1">
            <a:avLst/>
          </a:prstGeom>
          <a:ln w="63500">
            <a:solidFill>
              <a:srgbClr val="0F77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858000" y="4419600"/>
            <a:ext cx="609600" cy="838200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5257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Virus 1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6705600" y="52210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Virus 2</a:t>
            </a:r>
            <a:endParaRPr lang="en-US" sz="3600" dirty="0"/>
          </a:p>
        </p:txBody>
      </p:sp>
      <p:pic>
        <p:nvPicPr>
          <p:cNvPr id="347138" name="Picture 2" descr="http://t3.gstatic.com/images?q=tbn:ANd9GcQP9iJlUztuUJjazxqRz5f_f-U_Nz54fl23t_yTEZ-nSUNjOnBw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5181600"/>
            <a:ext cx="1958320" cy="1466851"/>
          </a:xfrm>
          <a:prstGeom prst="rect">
            <a:avLst/>
          </a:prstGeom>
          <a:noFill/>
        </p:spPr>
      </p:pic>
      <p:pic>
        <p:nvPicPr>
          <p:cNvPr id="347140" name="Picture 4" descr="http://t2.gstatic.com/images?q=tbn:ANd9GcSHaIKON5FkfW5Wr_z9_iwTzRfQWo6d6wjqY2hx-kYWABC6qyGFm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5410200"/>
            <a:ext cx="627230" cy="942559"/>
          </a:xfrm>
          <a:prstGeom prst="rect">
            <a:avLst/>
          </a:prstGeom>
          <a:noFill/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Faloutsos and Chandy (CMU)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19C3-C97F-4444-B316-BE9F122D6375}" type="datetime1">
              <a:rPr lang="en-US" smtClean="0"/>
              <a:pPr/>
              <a:t>4/1/12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5216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Result: Winner-Takes-All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001">
            <a:schemeClr val="dk2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In </a:t>
            </a:r>
            <a:r>
              <a:rPr lang="en-US" sz="3200" dirty="0" err="1" smtClean="0">
                <a:solidFill>
                  <a:schemeClr val="bg1"/>
                </a:solidFill>
              </a:rPr>
              <a:t>Prakash</a:t>
            </a:r>
            <a:r>
              <a:rPr lang="en-US" sz="3200" dirty="0" smtClean="0">
                <a:solidFill>
                  <a:schemeClr val="bg1"/>
                </a:solidFill>
              </a:rPr>
              <a:t>+ WWW 2012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828800"/>
            <a:ext cx="9144000" cy="1371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Given our model, and </a:t>
            </a:r>
            <a:r>
              <a:rPr lang="en-US" sz="4000" b="1" i="1" dirty="0" smtClean="0"/>
              <a:t>any graph</a:t>
            </a:r>
            <a:r>
              <a:rPr lang="en-US" sz="4000" dirty="0" smtClean="0"/>
              <a:t>, the weaker virus always </a:t>
            </a:r>
            <a:r>
              <a:rPr lang="en-US" sz="4000" b="1" dirty="0" smtClean="0"/>
              <a:t>dies-out completely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191001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The stronger survives only if it is above threshold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Virus 1 is stronger than Virus 2, if:</a:t>
            </a:r>
          </a:p>
          <a:p>
            <a:pPr marL="457200" indent="-457200"/>
            <a:r>
              <a:rPr lang="en-US" sz="3200" dirty="0" smtClean="0"/>
              <a:t>                   strength(Virus 1) &gt; strength(Virus 2)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3200" dirty="0" smtClean="0"/>
              <a:t>Strength(Virus) = </a:t>
            </a:r>
            <a:r>
              <a:rPr lang="el-GR" sz="3200" dirty="0" smtClean="0"/>
              <a:t>λ</a:t>
            </a:r>
            <a:r>
              <a:rPr lang="en-US" sz="3200" dirty="0" smtClean="0"/>
              <a:t> </a:t>
            </a:r>
            <a:r>
              <a:rPr lang="el-GR" sz="3200" dirty="0" smtClean="0"/>
              <a:t>β</a:t>
            </a:r>
            <a:r>
              <a:rPr lang="en-US" sz="3200" dirty="0" smtClean="0"/>
              <a:t> / </a:t>
            </a:r>
            <a:r>
              <a:rPr lang="el-GR" sz="3200" dirty="0" smtClean="0"/>
              <a:t>δ</a:t>
            </a:r>
            <a:r>
              <a:rPr lang="en-US" sz="3200" dirty="0" smtClean="0"/>
              <a:t>  </a:t>
            </a:r>
            <a:r>
              <a:rPr lang="en-US" sz="3200" dirty="0" smtClean="0">
                <a:sym typeface="Wingdings" pitchFamily="2" charset="2"/>
              </a:rPr>
              <a:t> </a:t>
            </a:r>
            <a:r>
              <a:rPr lang="en-US" sz="3200" dirty="0" smtClean="0"/>
              <a:t>same as before!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657600"/>
            <a:ext cx="129540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Details</a:t>
            </a:r>
            <a:endParaRPr lang="en-US" sz="2800" b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673-7D86-4311-A348-8ABA299544C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A300-5351-7243-9415-B992C141F8A6}" type="datetime1">
              <a:rPr lang="en-US" smtClean="0"/>
              <a:pPr/>
              <a:t>4/1/12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Faloutsos and Chandy (CMU)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6425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Q1) Critical Research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C1) Patterns and anomalies</a:t>
            </a:r>
          </a:p>
          <a:p>
            <a:pPr lvl="1"/>
            <a:r>
              <a:rPr lang="en-US" dirty="0" smtClean="0"/>
              <a:t> C1.1) PICS -&gt; community detection</a:t>
            </a:r>
          </a:p>
          <a:p>
            <a:pPr lvl="1"/>
            <a:r>
              <a:rPr lang="en-US" dirty="0" smtClean="0"/>
              <a:t>C1.2) Event Detection</a:t>
            </a:r>
          </a:p>
          <a:p>
            <a:r>
              <a:rPr lang="en-US" dirty="0" smtClean="0"/>
              <a:t>C2) influence and virus propagation</a:t>
            </a:r>
          </a:p>
          <a:p>
            <a:pPr lvl="1"/>
            <a:r>
              <a:rPr lang="en-US" dirty="0" smtClean="0"/>
              <a:t>C2.1) Threshold conditions</a:t>
            </a:r>
          </a:p>
          <a:p>
            <a:pPr lvl="1"/>
            <a:r>
              <a:rPr lang="en-US" dirty="0" smtClean="0"/>
              <a:t>C2.2) Immunization</a:t>
            </a:r>
          </a:p>
          <a:p>
            <a:pPr lvl="1"/>
            <a:r>
              <a:rPr lang="en-US" dirty="0" smtClean="0"/>
              <a:t>C2.3) ‘winner takes all’</a:t>
            </a:r>
          </a:p>
          <a:p>
            <a:r>
              <a:rPr lang="en-US" dirty="0" smtClean="0"/>
              <a:t>C3) scalability (‘Pegasus’) - </a:t>
            </a:r>
            <a:r>
              <a:rPr lang="en-US" dirty="0" err="1" smtClean="0"/>
              <a:t>gigaTensor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7546-AF85-5046-BA1B-B9F9654040EE}" type="datetime1">
              <a:rPr lang="en-US" smtClean="0"/>
              <a:pPr/>
              <a:t>4/1/12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6CD-8735-364D-8157-6E93DDAB3DC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Faloutsos and Chandy (CMU)</a:t>
            </a:r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14347" y="5433352"/>
            <a:ext cx="719359" cy="402841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0894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U Kang, </a:t>
            </a:r>
            <a:r>
              <a:rPr lang="en-US" dirty="0" err="1" smtClean="0"/>
              <a:t>Vagelis</a:t>
            </a:r>
            <a:r>
              <a:rPr lang="en-US" dirty="0" smtClean="0"/>
              <a:t> </a:t>
            </a:r>
            <a:r>
              <a:rPr lang="en-US" dirty="0" err="1" smtClean="0"/>
              <a:t>Papalexakis</a:t>
            </a:r>
            <a:r>
              <a:rPr lang="en-US" dirty="0" smtClean="0"/>
              <a:t>, Christos Faloutsos, </a:t>
            </a:r>
          </a:p>
          <a:p>
            <a:pPr>
              <a:buNone/>
            </a:pPr>
            <a:r>
              <a:rPr lang="en-US" i="1" dirty="0" err="1" smtClean="0"/>
              <a:t>GigaTensor</a:t>
            </a:r>
            <a:r>
              <a:rPr lang="en-US" i="1" dirty="0" smtClean="0"/>
              <a:t>: Scaling Tensor Analysis Up By 100 Times -  Algorithms and Discoveries</a:t>
            </a:r>
          </a:p>
          <a:p>
            <a:pPr>
              <a:buNone/>
            </a:pPr>
            <a:r>
              <a:rPr lang="en-US" dirty="0" smtClean="0"/>
              <a:t>(under review)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F39D-5F99-6644-B9B7-7E4634BFC153}" type="datetime1">
              <a:rPr lang="en-US" smtClean="0"/>
              <a:pPr/>
              <a:t>4/1/12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Faloutsos and Chandy (CMU)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6CD-8735-364D-8157-6E93DDAB3DC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GigaTensor</a:t>
            </a:r>
            <a:r>
              <a:rPr lang="en-US" altLang="ko-KR" dirty="0" smtClean="0"/>
              <a:t>: Concept Discovery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noFill/>
        </p:spPr>
        <p:txBody>
          <a:bodyPr/>
          <a:lstStyle/>
          <a:p>
            <a:r>
              <a:rPr lang="en-US" altLang="ko-KR" sz="3200" dirty="0" smtClean="0"/>
              <a:t>Concept Discovery in Knowledge Base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81249"/>
            <a:ext cx="3733800" cy="385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4191000" cy="144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타원 1"/>
          <p:cNvSpPr/>
          <p:nvPr/>
        </p:nvSpPr>
        <p:spPr bwMode="auto">
          <a:xfrm>
            <a:off x="4970756" y="2430816"/>
            <a:ext cx="847078" cy="4292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5908088" y="2430816"/>
            <a:ext cx="847078" cy="429272"/>
          </a:xfrm>
          <a:prstGeom prst="ellipse">
            <a:avLst/>
          </a:prstGeom>
          <a:noFill/>
          <a:ln w="38100" cap="flat" cmpd="sng" algn="ctr">
            <a:solidFill>
              <a:srgbClr val="00FF00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rgbClr val="00FF00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10" name="타원 9"/>
          <p:cNvSpPr/>
          <p:nvPr/>
        </p:nvSpPr>
        <p:spPr bwMode="auto">
          <a:xfrm>
            <a:off x="7655512" y="2522551"/>
            <a:ext cx="847078" cy="429272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rgbClr val="00FF00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16" name="타원 15"/>
          <p:cNvSpPr/>
          <p:nvPr/>
        </p:nvSpPr>
        <p:spPr bwMode="auto">
          <a:xfrm>
            <a:off x="2150269" y="3810000"/>
            <a:ext cx="266700" cy="265523"/>
          </a:xfrm>
          <a:prstGeom prst="ellipse">
            <a:avLst/>
          </a:prstGeom>
          <a:noFill/>
          <a:ln w="38100" cap="flat" cmpd="sng" algn="ctr">
            <a:solidFill>
              <a:srgbClr val="00FF00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18" name="타원 17"/>
          <p:cNvSpPr/>
          <p:nvPr/>
        </p:nvSpPr>
        <p:spPr bwMode="auto">
          <a:xfrm>
            <a:off x="1962152" y="4153799"/>
            <a:ext cx="266700" cy="26552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19" name="타원 18"/>
          <p:cNvSpPr/>
          <p:nvPr/>
        </p:nvSpPr>
        <p:spPr bwMode="auto">
          <a:xfrm>
            <a:off x="1797847" y="3704020"/>
            <a:ext cx="266700" cy="265523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9973-E443-9442-84E9-E5493674A277}" type="datetime1">
              <a:rPr lang="en-US" smtClean="0"/>
              <a:pPr/>
              <a:t>4/1/12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6CD-8735-364D-8157-6E93DDAB3DC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Faloutsos and Chandy (CMU)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2439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GigaTensor</a:t>
            </a:r>
            <a:r>
              <a:rPr lang="en-US" dirty="0" smtClean="0"/>
              <a:t>: synonym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F39D-5F99-6644-B9B7-7E4634BFC153}" type="datetime1">
              <a:rPr lang="en-US" smtClean="0"/>
              <a:pPr/>
              <a:t>4/1/12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Faloutsos and Chandy (CMU)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6CD-8735-364D-8157-6E93DDAB3DCD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6" descr="Screen Shot 2012-03-10 at 10.40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71846" y="1913468"/>
            <a:ext cx="4315717" cy="32258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4191000" cy="144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GigaTensor</a:t>
            </a:r>
            <a:r>
              <a:rPr lang="en-US" altLang="ko-KR" dirty="0" smtClean="0"/>
              <a:t>: Scalability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noFill/>
        </p:spPr>
        <p:txBody>
          <a:bodyPr/>
          <a:lstStyle/>
          <a:p>
            <a:r>
              <a:rPr lang="en-US" altLang="ko-KR" sz="3200" dirty="0" err="1" smtClean="0"/>
              <a:t>GigaTensor</a:t>
            </a:r>
            <a:r>
              <a:rPr lang="en-US" altLang="ko-KR" sz="3200" dirty="0" smtClean="0"/>
              <a:t> solves </a:t>
            </a:r>
            <a:r>
              <a:rPr lang="en-US" altLang="ko-KR" sz="3200" b="1" i="1" dirty="0" smtClean="0"/>
              <a:t>100x</a:t>
            </a:r>
            <a:r>
              <a:rPr lang="en-US" altLang="ko-KR" sz="3200" dirty="0" smtClean="0"/>
              <a:t> larger problem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10400" y="4102631"/>
            <a:ext cx="198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Number of </a:t>
            </a:r>
          </a:p>
          <a:p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nonzero</a:t>
            </a:r>
          </a:p>
          <a:p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= I / 50</a:t>
            </a:r>
            <a:endParaRPr lang="ko-KR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86538" y="2499369"/>
            <a:ext cx="1474872" cy="128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14942" y="2881106"/>
            <a:ext cx="838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(J)</a:t>
            </a:r>
            <a:endParaRPr lang="ko-KR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0156" y="3530990"/>
            <a:ext cx="68878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(I)</a:t>
            </a:r>
            <a:endParaRPr lang="ko-KR" alt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6932" y="2455312"/>
            <a:ext cx="97072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(K)</a:t>
            </a:r>
            <a:endParaRPr lang="ko-KR" altLang="en-US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7473956" y="2437556"/>
            <a:ext cx="137630" cy="26235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19150" y="2699910"/>
            <a:ext cx="5105400" cy="3652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직사각형 22"/>
          <p:cNvSpPr/>
          <p:nvPr/>
        </p:nvSpPr>
        <p:spPr bwMode="auto">
          <a:xfrm>
            <a:off x="3048000" y="5237163"/>
            <a:ext cx="25908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1897380" y="3136575"/>
            <a:ext cx="17113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400" b="1" dirty="0" err="1" smtClean="0">
                <a:latin typeface="Times New Roman" pitchFamily="18" charset="0"/>
                <a:cs typeface="Times New Roman" pitchFamily="18" charset="0"/>
              </a:rPr>
              <a:t>GigaTensor</a:t>
            </a:r>
            <a:endParaRPr lang="en-US" altLang="ko-KR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직선 화살표 연결선 28"/>
          <p:cNvCxnSpPr/>
          <p:nvPr/>
        </p:nvCxnSpPr>
        <p:spPr>
          <a:xfrm flipH="1" flipV="1">
            <a:off x="3563294" y="3430748"/>
            <a:ext cx="128860" cy="202909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arrow" w="med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14"/>
          <p:cNvSpPr txBox="1">
            <a:spLocks noChangeArrowheads="1"/>
          </p:cNvSpPr>
          <p:nvPr/>
        </p:nvSpPr>
        <p:spPr bwMode="auto">
          <a:xfrm rot="19755083">
            <a:off x="1612551" y="4281373"/>
            <a:ext cx="10797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Tensor</a:t>
            </a:r>
            <a:endParaRPr lang="en-US" altLang="ko-KR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직선 화살표 연결선 31"/>
          <p:cNvCxnSpPr/>
          <p:nvPr/>
        </p:nvCxnSpPr>
        <p:spPr>
          <a:xfrm flipH="1" flipV="1">
            <a:off x="2895600" y="4526243"/>
            <a:ext cx="190917" cy="126545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arrow" w="med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14"/>
          <p:cNvSpPr txBox="1">
            <a:spLocks noChangeArrowheads="1"/>
          </p:cNvSpPr>
          <p:nvPr/>
        </p:nvSpPr>
        <p:spPr bwMode="auto">
          <a:xfrm rot="19755083">
            <a:off x="1741817" y="4481923"/>
            <a:ext cx="12336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Toolbox</a:t>
            </a:r>
            <a:endParaRPr lang="en-US" altLang="ko-K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581400" y="4345453"/>
            <a:ext cx="9973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400" b="1" i="1" dirty="0">
                <a:latin typeface="Times New Roman" pitchFamily="18" charset="0"/>
                <a:cs typeface="Times New Roman" pitchFamily="18" charset="0"/>
              </a:rPr>
              <a:t>Out of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581400" y="4619232"/>
            <a:ext cx="12442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400" b="1" i="1" dirty="0">
                <a:latin typeface="Times New Roman" pitchFamily="18" charset="0"/>
                <a:cs typeface="Times New Roman" pitchFamily="18" charset="0"/>
              </a:rPr>
              <a:t>Memory</a:t>
            </a:r>
          </a:p>
        </p:txBody>
      </p:sp>
      <p:cxnSp>
        <p:nvCxnSpPr>
          <p:cNvPr id="16" name="직선 연결선 15"/>
          <p:cNvCxnSpPr/>
          <p:nvPr/>
        </p:nvCxnSpPr>
        <p:spPr>
          <a:xfrm flipV="1">
            <a:off x="4099225" y="3810988"/>
            <a:ext cx="0" cy="2286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>
            <a:off x="4099225" y="3925288"/>
            <a:ext cx="1646710" cy="4603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446759" y="3820180"/>
            <a:ext cx="9028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800" b="1" i="1" dirty="0">
                <a:latin typeface="Times New Roman" pitchFamily="18" charset="0"/>
                <a:cs typeface="Times New Roman" pitchFamily="18" charset="0"/>
              </a:rPr>
              <a:t>100x</a:t>
            </a:r>
          </a:p>
        </p:txBody>
      </p:sp>
      <p:cxnSp>
        <p:nvCxnSpPr>
          <p:cNvPr id="19" name="직선 연결선 18"/>
          <p:cNvCxnSpPr/>
          <p:nvPr/>
        </p:nvCxnSpPr>
        <p:spPr>
          <a:xfrm flipV="1">
            <a:off x="5745935" y="3814163"/>
            <a:ext cx="0" cy="2286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 flipH="1">
            <a:off x="4082252" y="4191000"/>
            <a:ext cx="7920" cy="255156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arrow" w="med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D8AB-EAFF-3442-B844-56B153ACFB83}" type="datetime1">
              <a:rPr lang="en-US" smtClean="0"/>
              <a:pPr/>
              <a:t>4/1/12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6CD-8735-364D-8157-6E93DDAB3DC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Faloutsos and Chandy (CMU)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7645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4405"/>
            <a:ext cx="8229600" cy="952856"/>
          </a:xfrm>
        </p:spPr>
        <p:txBody>
          <a:bodyPr>
            <a:noAutofit/>
          </a:bodyPr>
          <a:lstStyle/>
          <a:p>
            <a:pPr marL="457200" indent="-457200" algn="just"/>
            <a:r>
              <a:rPr lang="en-US" sz="2000" dirty="0" smtClean="0"/>
              <a:t>Q2) What </a:t>
            </a:r>
            <a:r>
              <a:rPr lang="en-US" sz="2000" dirty="0"/>
              <a:t>are the most critical research issues in Network Discovery that will help military missions?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D18E-A8F0-AD43-9E07-58856FE8D41D}" type="datetime1">
              <a:rPr lang="en-US" smtClean="0"/>
              <a:pPr/>
              <a:t>4/1/12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6CD-8735-364D-8157-6E93DDAB3DC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Faloutsos and Chandy (CMU)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199" y="1337551"/>
            <a:ext cx="822960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/>
              <a:t>1) Anomaly Detection</a:t>
            </a:r>
          </a:p>
          <a:p>
            <a:pPr algn="just"/>
            <a:r>
              <a:rPr lang="en-US" sz="2000" b="1" dirty="0" smtClean="0"/>
              <a:t>2) Winner Takes All: competing </a:t>
            </a:r>
            <a:r>
              <a:rPr lang="en-US" sz="2000" b="1" dirty="0"/>
              <a:t>v</a:t>
            </a:r>
            <a:r>
              <a:rPr lang="en-US" sz="2000" b="1" dirty="0" smtClean="0"/>
              <a:t>iruses</a:t>
            </a:r>
          </a:p>
          <a:p>
            <a:pPr algn="ctr"/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771928"/>
            <a:ext cx="8173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/>
              <a:t>1) </a:t>
            </a:r>
            <a:r>
              <a:rPr lang="en-US" sz="2000" b="1" dirty="0" err="1" smtClean="0"/>
              <a:t>Generalizable</a:t>
            </a:r>
            <a:r>
              <a:rPr lang="en-US" sz="2000" b="1" dirty="0" smtClean="0"/>
              <a:t> anomaly detection: CNARC</a:t>
            </a:r>
          </a:p>
          <a:p>
            <a:pPr algn="just"/>
            <a:r>
              <a:rPr lang="en-US" sz="2000" b="1" dirty="0" smtClean="0"/>
              <a:t>2) Influence propagation in networks: SNARC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1" y="2543969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dirty="0" smtClean="0"/>
              <a:t>Q3) Why is it critical to investigate inter-genre network discovery with cross-center efforts?</a:t>
            </a:r>
          </a:p>
          <a:p>
            <a:pPr marL="457200" indent="-457200"/>
            <a:r>
              <a:rPr lang="en-US" sz="2000" dirty="0" smtClean="0"/>
              <a:t>Q4) How may Network Discovery benefit from and help the research in other Thrusts?</a:t>
            </a:r>
            <a:endParaRPr lang="en-US" sz="20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199" y="4793206"/>
            <a:ext cx="8229601" cy="6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Q5) What technology can be transferred successfully to military applications?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1" y="5270609"/>
            <a:ext cx="8173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A: </a:t>
            </a:r>
            <a:r>
              <a:rPr lang="en-US" sz="2000" b="1" dirty="0" smtClean="0"/>
              <a:t>Pegasus System (downloaded by IBM, MSR, etc)</a:t>
            </a:r>
            <a:endParaRPr lang="en-US" sz="2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1150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7637"/>
            <a:ext cx="9144000" cy="3999639"/>
          </a:xfrm>
        </p:spPr>
        <p:txBody>
          <a:bodyPr>
            <a:noAutofit/>
          </a:bodyPr>
          <a:lstStyle/>
          <a:p>
            <a:pPr algn="just"/>
            <a:r>
              <a:rPr lang="en-US" dirty="0" smtClean="0"/>
              <a:t>Kang</a:t>
            </a:r>
            <a:r>
              <a:rPr lang="en-US" dirty="0"/>
              <a:t>, </a:t>
            </a:r>
            <a:r>
              <a:rPr lang="en-US" dirty="0" err="1" smtClean="0"/>
              <a:t>Meeder</a:t>
            </a:r>
            <a:r>
              <a:rPr lang="en-US" dirty="0"/>
              <a:t>, </a:t>
            </a:r>
            <a:r>
              <a:rPr lang="en-US" dirty="0" smtClean="0"/>
              <a:t>and Faloutsos. </a:t>
            </a:r>
            <a:r>
              <a:rPr lang="en-US" i="1" dirty="0" smtClean="0"/>
              <a:t>Spectral </a:t>
            </a:r>
            <a:r>
              <a:rPr lang="en-US" i="1" dirty="0"/>
              <a:t>Analysis for Billion-Scale Graphs: Discoveries and Implementation</a:t>
            </a:r>
            <a:r>
              <a:rPr lang="en-US" i="1" dirty="0" smtClean="0"/>
              <a:t>.</a:t>
            </a:r>
            <a:br>
              <a:rPr lang="en-US" i="1" dirty="0" smtClean="0"/>
            </a:br>
            <a:r>
              <a:rPr lang="en-US" b="1" dirty="0" smtClean="0"/>
              <a:t>PAKDD 2011</a:t>
            </a:r>
            <a:r>
              <a:rPr lang="en-US" dirty="0" smtClean="0"/>
              <a:t>.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F39D-5F99-6644-B9B7-7E4634BFC153}" type="datetime1">
              <a:rPr lang="en-US" smtClean="0"/>
              <a:pPr/>
              <a:t>4/1/12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Faloutsos and Chandy (CMU)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6CD-8735-364D-8157-6E93DDAB3DC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885946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Pegasus System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326925"/>
            <a:ext cx="8229600" cy="4525963"/>
          </a:xfrm>
        </p:spPr>
        <p:txBody>
          <a:bodyPr/>
          <a:lstStyle/>
          <a:p>
            <a:r>
              <a:rPr lang="en-US" dirty="0" smtClean="0"/>
              <a:t>Graph mining at massive scale</a:t>
            </a:r>
          </a:p>
          <a:p>
            <a:endParaRPr lang="en-US" dirty="0"/>
          </a:p>
          <a:p>
            <a:r>
              <a:rPr lang="en-US" dirty="0" smtClean="0"/>
              <a:t>Apache open source license</a:t>
            </a:r>
          </a:p>
          <a:p>
            <a:endParaRPr lang="en-US" dirty="0"/>
          </a:p>
          <a:p>
            <a:r>
              <a:rPr lang="en-US" dirty="0" smtClean="0"/>
              <a:t>Open Source Software World Challenge</a:t>
            </a:r>
          </a:p>
          <a:p>
            <a:pPr lvl="1"/>
            <a:r>
              <a:rPr lang="en-US" dirty="0" smtClean="0"/>
              <a:t>Silver Award winner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900" y="4729090"/>
            <a:ext cx="2870200" cy="1206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2629" y="3806951"/>
            <a:ext cx="927100" cy="9017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058B-9977-4147-94B6-F35F6D33239D}" type="datetime1">
              <a:rPr lang="en-US" smtClean="0"/>
              <a:pPr/>
              <a:t>4/1/12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6CD-8735-364D-8157-6E93DDAB3DC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Faloutsos and Chandy (CMU)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8677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ko-KR" sz="3200" dirty="0" smtClean="0"/>
              <a:t>Triangle counting in Twitter social network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eaLnBrk="0" hangingPunct="0"/>
            <a:r>
              <a:rPr lang="en-US" altLang="ko-KR" sz="4200" b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PEGASUS: </a:t>
            </a:r>
            <a:r>
              <a:rPr lang="en-US" altLang="ko-KR" sz="42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Eigensolver</a:t>
            </a:r>
            <a:endParaRPr lang="en-US" altLang="ko-KR" sz="42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47925"/>
            <a:ext cx="358140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28575" algn="ctr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6629400" y="3870325"/>
            <a:ext cx="215956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000" b="1" dirty="0">
                <a:latin typeface="Times New Roman" pitchFamily="18" charset="0"/>
                <a:cs typeface="Times New Roman" pitchFamily="18" charset="0"/>
              </a:rPr>
              <a:t>[Twitter 2009; </a:t>
            </a:r>
          </a:p>
          <a:p>
            <a:pPr eaLnBrk="1" hangingPunct="1"/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~ 60 million nodes</a:t>
            </a:r>
          </a:p>
          <a:p>
            <a:pPr eaLnBrk="1" hangingPunct="1"/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en-US" altLang="ko-KR" sz="2000" b="1" dirty="0">
                <a:latin typeface="Times New Roman" pitchFamily="18" charset="0"/>
                <a:cs typeface="Times New Roman" pitchFamily="18" charset="0"/>
              </a:rPr>
              <a:t>3 billion edges]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762000" y="5257800"/>
            <a:ext cx="738695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U.S. politicians: moderate number of triangles vs. degree</a:t>
            </a:r>
          </a:p>
          <a:p>
            <a:pPr eaLnBrk="1" hangingPunct="1">
              <a:buFontTx/>
              <a:buChar char="•"/>
            </a:pP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Adult sites: very large number of triangles vs. degree</a:t>
            </a:r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63344458"/>
      </p:ext>
    </p:extLst>
  </p:cSld>
  <p:clrMapOvr>
    <a:masterClrMapping/>
  </p:clrMapOvr>
  <p:transition spd="slow" advTm="13568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F39D-5F99-6644-B9B7-7E4634BFC153}" type="datetime1">
              <a:rPr lang="en-US" smtClean="0"/>
              <a:pPr/>
              <a:t>4/1/12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Faloutsos and Chandy (CMU)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6CD-8735-364D-8157-6E93DDAB3DC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Q1) Critical Research Problems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C1) Patterns and anomalies</a:t>
            </a:r>
          </a:p>
          <a:p>
            <a:pPr lvl="1"/>
            <a:r>
              <a:rPr lang="en-US" sz="2400" dirty="0" smtClean="0"/>
              <a:t>C1.1) PICS -&gt; community detection</a:t>
            </a:r>
          </a:p>
          <a:p>
            <a:pPr lvl="1"/>
            <a:r>
              <a:rPr lang="en-US" sz="2400" dirty="0" smtClean="0"/>
              <a:t>C1.2) Event Detection</a:t>
            </a:r>
          </a:p>
          <a:p>
            <a:r>
              <a:rPr lang="en-US" sz="2800" dirty="0" smtClean="0"/>
              <a:t>C2) influence and virus propagation</a:t>
            </a:r>
          </a:p>
          <a:p>
            <a:pPr lvl="1"/>
            <a:r>
              <a:rPr lang="en-US" sz="2400" dirty="0" smtClean="0"/>
              <a:t>C2.1) Threshold conditions</a:t>
            </a:r>
          </a:p>
          <a:p>
            <a:pPr lvl="1"/>
            <a:r>
              <a:rPr lang="en-US" sz="2400" dirty="0" smtClean="0"/>
              <a:t>C2.2) Immunization</a:t>
            </a:r>
          </a:p>
          <a:p>
            <a:pPr lvl="1"/>
            <a:r>
              <a:rPr lang="en-US" sz="2400" dirty="0" smtClean="0"/>
              <a:t>C2.3) ‘winner takes all’</a:t>
            </a:r>
          </a:p>
          <a:p>
            <a:r>
              <a:rPr lang="en-US" sz="2800" dirty="0" smtClean="0"/>
              <a:t>C3) scalability (‘Pegasus’) - </a:t>
            </a:r>
            <a:r>
              <a:rPr lang="en-US" sz="2800" dirty="0" err="1" smtClean="0"/>
              <a:t>gigaTensor</a:t>
            </a: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1644-48AA-2549-8A5B-0818C1762CA8}" type="datetime1">
              <a:rPr lang="en-US" smtClean="0"/>
              <a:pPr/>
              <a:t>4/1/12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6CD-8735-364D-8157-6E93DDAB3DC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Faloutsos and Chandy (CMU)</a:t>
            </a: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97520" y="2151894"/>
            <a:ext cx="719359" cy="402841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0894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37"/>
            <a:ext cx="8229600" cy="3999639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/>
              <a:t>Akoglu</a:t>
            </a:r>
            <a:r>
              <a:rPr lang="en-US" dirty="0"/>
              <a:t>, </a:t>
            </a:r>
            <a:r>
              <a:rPr lang="en-US" dirty="0" smtClean="0"/>
              <a:t>Tong</a:t>
            </a:r>
            <a:r>
              <a:rPr lang="en-US" dirty="0"/>
              <a:t>, </a:t>
            </a:r>
            <a:r>
              <a:rPr lang="en-US" dirty="0" err="1" smtClean="0"/>
              <a:t>Meeder</a:t>
            </a:r>
            <a:r>
              <a:rPr lang="en-US" dirty="0"/>
              <a:t>, </a:t>
            </a:r>
            <a:r>
              <a:rPr lang="en-US" dirty="0" smtClean="0"/>
              <a:t>Faloutsos</a:t>
            </a:r>
            <a:r>
              <a:rPr lang="en-US" dirty="0"/>
              <a:t>. </a:t>
            </a:r>
            <a:r>
              <a:rPr lang="en-US" i="1" dirty="0"/>
              <a:t>PICS: Parameter-free Identification of Cohesive Subgroups in Large Attributed </a:t>
            </a:r>
            <a:r>
              <a:rPr lang="en-US" i="1" dirty="0" smtClean="0"/>
              <a:t>Graphs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b="1" dirty="0" smtClean="0"/>
              <a:t>SDM 2012</a:t>
            </a:r>
            <a:r>
              <a:rPr lang="en-US" dirty="0" smtClean="0"/>
              <a:t>.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F39D-5F99-6644-B9B7-7E4634BFC153}" type="datetime1">
              <a:rPr lang="en-US" smtClean="0"/>
              <a:pPr/>
              <a:t>4/1/12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Faloutsos and Chandy (CMU)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6CD-8735-364D-8157-6E93DDAB3DC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89082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6428" y="1698684"/>
            <a:ext cx="4478972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820604"/>
            <a:ext cx="4231825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696200" cy="987552"/>
          </a:xfrm>
        </p:spPr>
        <p:txBody>
          <a:bodyPr>
            <a:normAutofit/>
          </a:bodyPr>
          <a:lstStyle/>
          <a:p>
            <a:r>
              <a:rPr lang="en-US" sz="4500" dirty="0" smtClean="0"/>
              <a:t>PICS: problem sketch</a:t>
            </a:r>
            <a:endParaRPr lang="en-US" sz="4500" dirty="0"/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1219200" y="1515804"/>
            <a:ext cx="1006475" cy="4000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People</a:t>
            </a: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5372100" y="1515804"/>
            <a:ext cx="18669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People Groups</a:t>
            </a:r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 rot="16200000">
            <a:off x="-169863" y="2809616"/>
            <a:ext cx="1006475" cy="4000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People</a:t>
            </a:r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 rot="16200000">
            <a:off x="4101326" y="2860387"/>
            <a:ext cx="1870075" cy="40011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People Groups</a:t>
            </a:r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3200400" y="1273314"/>
            <a:ext cx="116363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(Binary)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Features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 rot="16200000">
            <a:off x="2264585" y="2623056"/>
            <a:ext cx="1395413" cy="40011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People</a:t>
            </a: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7772400" y="1264979"/>
            <a:ext cx="1296988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Feature 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Groups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 rot="16200000">
            <a:off x="6407149" y="2709604"/>
            <a:ext cx="2178050" cy="4000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People Groups</a:t>
            </a:r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6088" y="3439854"/>
            <a:ext cx="377825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4495800" y="2658805"/>
            <a:ext cx="457200" cy="457200"/>
          </a:xfrm>
          <a:prstGeom prst="rightArrow">
            <a:avLst>
              <a:gd name="adj1" fmla="val 50000"/>
              <a:gd name="adj2" fmla="val 463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57200" y="4572000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2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Given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adjacency matrix </a:t>
            </a:r>
            <a:r>
              <a:rPr lang="en-US" sz="2800" b="1" dirty="0" smtClean="0">
                <a:solidFill>
                  <a:srgbClr val="0B971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and feature matrix 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</a:t>
            </a:r>
            <a:endParaRPr lang="en-US" sz="24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/>
            <a:r>
              <a:rPr lang="en-US" sz="32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homogeneous blocks (clusters) in </a:t>
            </a:r>
            <a:r>
              <a:rPr lang="en-US" sz="2800" b="1" dirty="0" smtClean="0">
                <a:solidFill>
                  <a:srgbClr val="0B971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and 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 </a:t>
            </a:r>
            <a:endParaRPr lang="en-US" sz="24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/>
            <a:r>
              <a:rPr lang="en-US" sz="32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Spot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anomalies, bridges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917D-09DE-4400-A232-27CDA602495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737846" y="0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[SDM’12]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59903" y="2514600"/>
            <a:ext cx="5212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B9712"/>
                </a:solidFill>
              </a:rPr>
              <a:t>A</a:t>
            </a:r>
            <a:endParaRPr lang="en-US" sz="4000" b="1" dirty="0">
              <a:solidFill>
                <a:srgbClr val="0B971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17303" y="2514600"/>
            <a:ext cx="4523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F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2D36-6A41-5343-9627-5A4E4515136F}" type="datetime1">
              <a:rPr lang="en-US" smtClean="0"/>
              <a:pPr/>
              <a:t>4/1/12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Faloutsos and Chandy (CMU)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4071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534400" cy="987552"/>
          </a:xfrm>
        </p:spPr>
        <p:txBody>
          <a:bodyPr>
            <a:normAutofit/>
          </a:bodyPr>
          <a:lstStyle/>
          <a:p>
            <a:r>
              <a:rPr lang="en-US" sz="4500" dirty="0" smtClean="0"/>
              <a:t>PICS at work (YouTube)</a:t>
            </a:r>
            <a:endParaRPr lang="en-US" sz="45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9883" y="1169431"/>
            <a:ext cx="7188317" cy="431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917D-09DE-4400-A232-27CDA602495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32229" y="5228510"/>
            <a:ext cx="202138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YouTube users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477000" y="5253335"/>
            <a:ext cx="139478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YouTube groups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152400" y="5486400"/>
            <a:ext cx="2514600" cy="990600"/>
          </a:xfrm>
          <a:prstGeom prst="roundRect">
            <a:avLst/>
          </a:prstGeom>
          <a:solidFill>
            <a:srgbClr val="0B9712">
              <a:alpha val="57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77K users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30K groups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37846" y="0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[SDM’12]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3198-5F27-464F-AC31-BA04FF4F649F}" type="datetime1">
              <a:rPr lang="en-US" smtClean="0"/>
              <a:pPr/>
              <a:t>4/1/12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Faloutsos and Chandy (CMU)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335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37"/>
            <a:ext cx="8229600" cy="3999639"/>
          </a:xfrm>
        </p:spPr>
        <p:txBody>
          <a:bodyPr>
            <a:normAutofit/>
          </a:bodyPr>
          <a:lstStyle/>
          <a:p>
            <a:r>
              <a:rPr lang="en-US" dirty="0" err="1" smtClean="0"/>
              <a:t>Akoglu</a:t>
            </a:r>
            <a:r>
              <a:rPr lang="en-US" dirty="0" smtClean="0"/>
              <a:t>, Faloutsos.</a:t>
            </a:r>
            <a:br>
              <a:rPr lang="en-US" dirty="0" smtClean="0"/>
            </a:br>
            <a:r>
              <a:rPr lang="en-US" i="1" dirty="0" smtClean="0"/>
              <a:t>Event </a:t>
            </a:r>
            <a:r>
              <a:rPr lang="en-US" i="1" dirty="0"/>
              <a:t>Detection in Time Series of Mobile Communication </a:t>
            </a:r>
            <a:r>
              <a:rPr lang="en-US" i="1" dirty="0" smtClean="0"/>
              <a:t>Graphs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b="1" dirty="0" smtClean="0"/>
              <a:t>Army Science Conference 2010</a:t>
            </a:r>
            <a:r>
              <a:rPr lang="en-US" dirty="0" smtClean="0"/>
              <a:t>.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F39D-5F99-6644-B9B7-7E4634BFC153}" type="datetime1">
              <a:rPr lang="en-US" smtClean="0"/>
              <a:pPr/>
              <a:t>4/1/12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Faloutsos and Chandy (CMU)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06CD-8735-364D-8157-6E93DDAB3DC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763891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1|21.2|4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1411</Words>
  <Application>Microsoft Macintosh PowerPoint</Application>
  <PresentationFormat>On-screen Show (4:3)</PresentationFormat>
  <Paragraphs>310</Paragraphs>
  <Slides>32</Slides>
  <Notes>7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Equation</vt:lpstr>
      <vt:lpstr>CMU report</vt:lpstr>
      <vt:lpstr>Q1) Critical Research Problems</vt:lpstr>
      <vt:lpstr>Q2) What are the most critical research issues in Network Discovery that will help military missions?</vt:lpstr>
      <vt:lpstr>BACKUP SLIDES</vt:lpstr>
      <vt:lpstr>Q1) Critical Research Problems</vt:lpstr>
      <vt:lpstr>Akoglu, Tong, Meeder, Faloutsos. PICS: Parameter-free Identification of Cohesive Subgroups in Large Attributed Graphs. SDM 2012.</vt:lpstr>
      <vt:lpstr>PICS: problem sketch</vt:lpstr>
      <vt:lpstr>PICS at work (YouTube)</vt:lpstr>
      <vt:lpstr>Akoglu, Faloutsos. Event Detection in Time Series of Mobile Communication Graphs. Army Science Conference 2010.</vt:lpstr>
      <vt:lpstr>Event detection: problem</vt:lpstr>
      <vt:lpstr>Event detection at work</vt:lpstr>
      <vt:lpstr>Event detection at work</vt:lpstr>
      <vt:lpstr>Q1) Critical Research Problems</vt:lpstr>
      <vt:lpstr>A. Prakash, D. Chakrabarti, M. Faloutsos, N. Valler, C. Faloutsos. Threshold Conditions for Arbitrary Cascade Models on Arbitrary Networks. IEEE ICDM 2011.</vt:lpstr>
      <vt:lpstr>A fundamental question</vt:lpstr>
      <vt:lpstr>Static Graphs: Our Main Result</vt:lpstr>
      <vt:lpstr>Tong, B. Prakash, Tsourakakis, Eliassi-Rad, Faloutsos, Chau. On the Vulnerability of Large Graphs. IEEE ICDM 2010.  Prakash, Adamic, Iwashyna (M.D.), Tong, Faloutsos. Fractional Immunization of Networks. Under review.</vt:lpstr>
      <vt:lpstr>Epidemiology</vt:lpstr>
      <vt:lpstr>Epidemiology</vt:lpstr>
      <vt:lpstr>Running Time</vt:lpstr>
      <vt:lpstr>Prakash, Beutel, Rosenfeld, Faloutsos Winner-takes-all: Competing Viruses on fair-play networks. WWW 2012.</vt:lpstr>
      <vt:lpstr>Competing Contagions</vt:lpstr>
      <vt:lpstr>A simple model</vt:lpstr>
      <vt:lpstr>Our Result: Winner-Takes-All</vt:lpstr>
      <vt:lpstr>Q1) Critical Research Problems</vt:lpstr>
      <vt:lpstr>Slide 26</vt:lpstr>
      <vt:lpstr>GigaTensor: Concept Discovery</vt:lpstr>
      <vt:lpstr>GigaTensor: synonym discovery</vt:lpstr>
      <vt:lpstr>GigaTensor: Scalability</vt:lpstr>
      <vt:lpstr>Kang, Meeder, and Faloutsos. Spectral Analysis for Billion-Scale Graphs: Discoveries and Implementation. PAKDD 2011.</vt:lpstr>
      <vt:lpstr>Pegasus System</vt:lpstr>
      <vt:lpstr>Slide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Rishi Chandy</dc:creator>
  <cp:lastModifiedBy>Christos Faloutsos</cp:lastModifiedBy>
  <cp:revision>103</cp:revision>
  <dcterms:created xsi:type="dcterms:W3CDTF">2012-04-01T04:20:43Z</dcterms:created>
  <dcterms:modified xsi:type="dcterms:W3CDTF">2012-04-01T04:23:12Z</dcterms:modified>
</cp:coreProperties>
</file>