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2" r:id="rId4"/>
    <p:sldId id="293" r:id="rId5"/>
    <p:sldId id="258" r:id="rId6"/>
    <p:sldId id="294" r:id="rId7"/>
    <p:sldId id="260" r:id="rId8"/>
    <p:sldId id="264" r:id="rId9"/>
    <p:sldId id="263" r:id="rId10"/>
    <p:sldId id="284" r:id="rId11"/>
    <p:sldId id="272" r:id="rId12"/>
    <p:sldId id="297" r:id="rId13"/>
    <p:sldId id="282" r:id="rId14"/>
    <p:sldId id="275" r:id="rId15"/>
    <p:sldId id="276" r:id="rId16"/>
    <p:sldId id="266" r:id="rId17"/>
    <p:sldId id="287" r:id="rId18"/>
    <p:sldId id="270" r:id="rId19"/>
    <p:sldId id="265" r:id="rId20"/>
    <p:sldId id="267" r:id="rId21"/>
    <p:sldId id="268" r:id="rId22"/>
    <p:sldId id="269" r:id="rId23"/>
    <p:sldId id="295" r:id="rId24"/>
    <p:sldId id="296" r:id="rId25"/>
    <p:sldId id="279" r:id="rId26"/>
    <p:sldId id="283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14.wmf"/><Relationship Id="rId5" Type="http://schemas.openxmlformats.org/officeDocument/2006/relationships/image" Target="../media/image21.wmf"/><Relationship Id="rId10" Type="http://schemas.openxmlformats.org/officeDocument/2006/relationships/image" Target="../media/image25.wmf"/><Relationship Id="rId4" Type="http://schemas.openxmlformats.org/officeDocument/2006/relationships/image" Target="../media/image20.wmf"/><Relationship Id="rId9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6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5.wmf"/><Relationship Id="rId2" Type="http://schemas.openxmlformats.org/officeDocument/2006/relationships/image" Target="../media/image19.wmf"/><Relationship Id="rId1" Type="http://schemas.openxmlformats.org/officeDocument/2006/relationships/image" Target="../media/image47.wmf"/><Relationship Id="rId6" Type="http://schemas.openxmlformats.org/officeDocument/2006/relationships/image" Target="../media/image51.wmf"/><Relationship Id="rId11" Type="http://schemas.openxmlformats.org/officeDocument/2006/relationships/image" Target="../media/image20.wmf"/><Relationship Id="rId5" Type="http://schemas.openxmlformats.org/officeDocument/2006/relationships/image" Target="../media/image50.wmf"/><Relationship Id="rId10" Type="http://schemas.openxmlformats.org/officeDocument/2006/relationships/image" Target="../media/image54.wmf"/><Relationship Id="rId4" Type="http://schemas.openxmlformats.org/officeDocument/2006/relationships/image" Target="../media/image49.wmf"/><Relationship Id="rId9" Type="http://schemas.openxmlformats.org/officeDocument/2006/relationships/image" Target="../media/image18.wmf"/><Relationship Id="rId14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4E0A-E10B-4F99-AEE4-54D443D50B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B4-06C5-476F-B08D-EE73A523E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4E0A-E10B-4F99-AEE4-54D443D50B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B4-06C5-476F-B08D-EE73A523E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4E0A-E10B-4F99-AEE4-54D443D50B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B4-06C5-476F-B08D-EE73A523E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4E0A-E10B-4F99-AEE4-54D443D50B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B4-06C5-476F-B08D-EE73A523E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4E0A-E10B-4F99-AEE4-54D443D50B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B4-06C5-476F-B08D-EE73A523E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4E0A-E10B-4F99-AEE4-54D443D50B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B4-06C5-476F-B08D-EE73A523E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4E0A-E10B-4F99-AEE4-54D443D50B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B4-06C5-476F-B08D-EE73A523E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4E0A-E10B-4F99-AEE4-54D443D50B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B4-06C5-476F-B08D-EE73A523E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4E0A-E10B-4F99-AEE4-54D443D50B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B4-06C5-476F-B08D-EE73A523E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4E0A-E10B-4F99-AEE4-54D443D50B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B4-06C5-476F-B08D-EE73A523E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4E0A-E10B-4F99-AEE4-54D443D50B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EFB4-06C5-476F-B08D-EE73A523E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4E0A-E10B-4F99-AEE4-54D443D50B23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2EFB4-06C5-476F-B08D-EE73A523E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whitman\Videos\hum10\take2\pushFront.av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whitman\Videos\hum10\take2\changeSpeed_74_28.av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whitman\Videos\hum10_compilation.wmv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whitman\Videos\hum10\take2\V3\pushForward_32.av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whitman\Videos\hum10\take2\V3\pushBack_55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whitman\Videos\hum10\take2\pushFront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/>
              <a:t>Control of Instantaneously Coupled </a:t>
            </a:r>
            <a:r>
              <a:rPr lang="en-US" dirty="0" smtClean="0"/>
              <a:t>Systems Applied </a:t>
            </a:r>
            <a:r>
              <a:rPr lang="en-US" dirty="0"/>
              <a:t>to Humanoid Walking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9144000" cy="1752600"/>
          </a:xfrm>
        </p:spPr>
        <p:txBody>
          <a:bodyPr/>
          <a:lstStyle/>
          <a:p>
            <a:r>
              <a:rPr lang="en-US" dirty="0" smtClean="0"/>
              <a:t>Eric </a:t>
            </a:r>
            <a:r>
              <a:rPr lang="en-US" dirty="0"/>
              <a:t>C. Whitman </a:t>
            </a:r>
            <a:r>
              <a:rPr lang="en-US" dirty="0" smtClean="0"/>
              <a:t>&amp; Christopher </a:t>
            </a:r>
            <a:r>
              <a:rPr lang="en-US" dirty="0"/>
              <a:t>G. </a:t>
            </a:r>
            <a:r>
              <a:rPr lang="en-US" dirty="0" err="1" smtClean="0"/>
              <a:t>Atkeson</a:t>
            </a:r>
            <a:endParaRPr lang="en-US" dirty="0" smtClean="0"/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Coordination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Solve for all possible      and pick the best later</a:t>
            </a:r>
          </a:p>
          <a:p>
            <a:r>
              <a:rPr lang="en-US" dirty="0" smtClean="0"/>
              <a:t>Add     as an additional state to all sub-systems</a:t>
            </a:r>
          </a:p>
          <a:p>
            <a:pPr lvl="1"/>
            <a:r>
              <a:rPr lang="en-US" dirty="0" smtClean="0"/>
              <a:t>Trivial dynamics:    </a:t>
            </a:r>
          </a:p>
          <a:p>
            <a:r>
              <a:rPr lang="en-US" dirty="0" smtClean="0"/>
              <a:t>DP produces</a:t>
            </a:r>
          </a:p>
          <a:p>
            <a:r>
              <a:rPr lang="en-US" dirty="0" smtClean="0"/>
              <a:t>At run-time, we have    , so we get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0" y="2743200"/>
          <a:ext cx="1231900" cy="583532"/>
        </p:xfrm>
        <a:graphic>
          <a:graphicData uri="http://schemas.openxmlformats.org/presentationml/2006/ole">
            <p:oleObj spid="_x0000_s30722" name="Equation" r:id="rId3" imgW="482400" imgH="228600" progId="Equation.3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6553200" y="3930650"/>
          <a:ext cx="1003300" cy="565150"/>
        </p:xfrm>
        <a:graphic>
          <a:graphicData uri="http://schemas.openxmlformats.org/presentationml/2006/ole">
            <p:oleObj spid="_x0000_s30723" name="Equation" r:id="rId4" imgW="406080" imgH="228600" progId="Equation.3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008811" y="3347176"/>
          <a:ext cx="3228975" cy="565150"/>
        </p:xfrm>
        <a:graphic>
          <a:graphicData uri="http://schemas.openxmlformats.org/presentationml/2006/ole">
            <p:oleObj spid="_x0000_s30724" name="Equation" r:id="rId5" imgW="1307880" imgH="228600" progId="Equation.3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587137" y="2248989"/>
          <a:ext cx="407987" cy="565150"/>
        </p:xfrm>
        <a:graphic>
          <a:graphicData uri="http://schemas.openxmlformats.org/presentationml/2006/ole">
            <p:oleObj spid="_x0000_s30725" name="Equation" r:id="rId6" imgW="164880" imgH="228600" progId="Equation.3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4381137" y="3930650"/>
          <a:ext cx="406400" cy="565150"/>
        </p:xfrm>
        <a:graphic>
          <a:graphicData uri="http://schemas.openxmlformats.org/presentationml/2006/ole">
            <p:oleObj spid="_x0000_s30726" name="Equation" r:id="rId7" imgW="164880" imgH="228600" progId="Equation.3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4293326" y="1644650"/>
          <a:ext cx="407988" cy="565150"/>
        </p:xfrm>
        <a:graphic>
          <a:graphicData uri="http://schemas.openxmlformats.org/presentationml/2006/ole">
            <p:oleObj spid="_x0000_s30727" name="Equation" r:id="rId8" imgW="164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val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809"/>
          <a:stretch>
            <a:fillRect/>
          </a:stretch>
        </p:blipFill>
        <p:spPr>
          <a:xfrm>
            <a:off x="190236" y="990600"/>
            <a:ext cx="8648964" cy="55094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Value: V(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td</a:t>
            </a:r>
            <a:endParaRPr lang="en-US" baseline="-25000" dirty="0"/>
          </a:p>
        </p:txBody>
      </p:sp>
      <p:pic>
        <p:nvPicPr>
          <p:cNvPr id="4" name="Content Placeholder 3" descr="tt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447"/>
          <a:stretch>
            <a:fillRect/>
          </a:stretch>
        </p:blipFill>
        <p:spPr>
          <a:xfrm>
            <a:off x="685800" y="1371600"/>
            <a:ext cx="7543799" cy="540623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Coordinating Footstep Time &amp;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Split up stance &amp; swing legs</a:t>
            </a:r>
          </a:p>
          <a:p>
            <a:pPr lvl="1"/>
            <a:r>
              <a:rPr lang="en-US" dirty="0" smtClean="0"/>
              <a:t>5 Policies – one for each </a:t>
            </a:r>
            <a:r>
              <a:rPr lang="en-US" dirty="0" err="1" smtClean="0"/>
              <a:t>DoF</a:t>
            </a:r>
            <a:endParaRPr lang="en-US" dirty="0" smtClean="0"/>
          </a:p>
          <a:p>
            <a:r>
              <a:rPr lang="en-US" dirty="0" smtClean="0"/>
              <a:t>Replace      with</a:t>
            </a:r>
          </a:p>
          <a:p>
            <a:pPr lvl="1"/>
            <a:r>
              <a:rPr lang="en-US" dirty="0" smtClean="0"/>
              <a:t>Drop/combine unnecessary variables</a:t>
            </a:r>
          </a:p>
          <a:p>
            <a:r>
              <a:rPr lang="en-US" dirty="0" smtClean="0"/>
              <a:t>DP produces</a:t>
            </a:r>
          </a:p>
          <a:p>
            <a:r>
              <a:rPr lang="en-US" dirty="0" smtClean="0"/>
              <a:t>At run-time, we have </a:t>
            </a:r>
            <a:r>
              <a:rPr lang="en-US" b="1" dirty="0" smtClean="0"/>
              <a:t>   </a:t>
            </a:r>
            <a:r>
              <a:rPr lang="en-US" dirty="0" smtClean="0"/>
              <a:t>, so we get </a:t>
            </a:r>
          </a:p>
          <a:p>
            <a:r>
              <a:rPr lang="en-US" dirty="0" smtClean="0"/>
              <a:t>      </a:t>
            </a:r>
            <a:r>
              <a:rPr lang="en-US" sz="4800" dirty="0" smtClean="0"/>
              <a:t>     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Pick optimal </a:t>
            </a:r>
            <a:r>
              <a:rPr lang="en-US" b="1" dirty="0" smtClean="0"/>
              <a:t>   </a:t>
            </a:r>
            <a:r>
              <a:rPr lang="en-US" dirty="0" smtClean="0"/>
              <a:t> by minimizing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62148" y="4876800"/>
          <a:ext cx="2415986" cy="1066800"/>
        </p:xfrm>
        <a:graphic>
          <a:graphicData uri="http://schemas.openxmlformats.org/presentationml/2006/ole">
            <p:oleObj spid="_x0000_s31746" name="Equation" r:id="rId3" imgW="977760" imgH="431640" progId="Equation.3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 flipH="1" flipV="1">
            <a:off x="7239000" y="33528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29400" y="4114800"/>
            <a:ext cx="2209800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781800" y="4041775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24800" y="35845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58000" y="3657600"/>
            <a:ext cx="1066800" cy="3175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448300" y="2628900"/>
            <a:ext cx="2819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272394" y="4152900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8426450" y="3505200"/>
          <a:ext cx="565150" cy="635000"/>
        </p:xfrm>
        <a:graphic>
          <a:graphicData uri="http://schemas.openxmlformats.org/presentationml/2006/ole">
            <p:oleObj spid="_x0000_s31747" name="Equation" r:id="rId4" imgW="203040" imgH="22860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5400000" flipH="1" flipV="1">
            <a:off x="7662794" y="3238500"/>
            <a:ext cx="1588" cy="16002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9"/>
          <p:cNvGraphicFramePr>
            <a:graphicFrameLocks noChangeAspect="1"/>
          </p:cNvGraphicFramePr>
          <p:nvPr/>
        </p:nvGraphicFramePr>
        <p:xfrm>
          <a:off x="7162800" y="3048000"/>
          <a:ext cx="528638" cy="633412"/>
        </p:xfrm>
        <a:graphic>
          <a:graphicData uri="http://schemas.openxmlformats.org/presentationml/2006/ole">
            <p:oleObj spid="_x0000_s31748" name="Equation" r:id="rId5" imgW="190440" imgH="228600" progId="Equation.3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 flipH="1" flipV="1">
            <a:off x="7696200" y="33528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01000" y="2819400"/>
            <a:ext cx="457200" cy="0"/>
          </a:xfrm>
          <a:prstGeom prst="line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20"/>
          <p:cNvGraphicFramePr>
            <a:graphicFrameLocks noChangeAspect="1"/>
          </p:cNvGraphicFramePr>
          <p:nvPr/>
        </p:nvGraphicFramePr>
        <p:xfrm>
          <a:off x="7800975" y="2033587"/>
          <a:ext cx="776288" cy="633413"/>
        </p:xfrm>
        <a:graphic>
          <a:graphicData uri="http://schemas.openxmlformats.org/presentationml/2006/ole">
            <p:oleObj spid="_x0000_s31749" name="Equation" r:id="rId6" imgW="279360" imgH="228600" progId="Equation.3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 rot="5400000" flipH="1" flipV="1">
            <a:off x="5829300" y="2552700"/>
            <a:ext cx="2590800" cy="533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162800" y="129540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8" idx="0"/>
          </p:cNvCxnSpPr>
          <p:nvPr/>
        </p:nvCxnSpPr>
        <p:spPr>
          <a:xfrm rot="16200000" flipH="1">
            <a:off x="6665915" y="2249489"/>
            <a:ext cx="2060573" cy="6095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5677989" y="5936161"/>
          <a:ext cx="846138" cy="501650"/>
        </p:xfrm>
        <a:graphic>
          <a:graphicData uri="http://schemas.openxmlformats.org/presentationml/2006/ole">
            <p:oleObj spid="_x0000_s31750" name="Equation" r:id="rId7" imgW="342720" imgH="203040" progId="Equation.3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6513377" y="4450987"/>
          <a:ext cx="877888" cy="565150"/>
        </p:xfrm>
        <a:graphic>
          <a:graphicData uri="http://schemas.openxmlformats.org/presentationml/2006/ole">
            <p:oleObj spid="_x0000_s31752" name="Equation" r:id="rId8" imgW="355320" imgH="228600" progId="Equation.3">
              <p:embed/>
            </p:oleObj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3010989" y="3854450"/>
          <a:ext cx="2978150" cy="565150"/>
        </p:xfrm>
        <a:graphic>
          <a:graphicData uri="http://schemas.openxmlformats.org/presentationml/2006/ole">
            <p:oleObj spid="_x0000_s31753" name="Equation" r:id="rId9" imgW="1206360" imgH="228600" progId="Equation.3">
              <p:embed/>
            </p:oleObj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3544389" y="2711450"/>
          <a:ext cx="2444750" cy="565150"/>
        </p:xfrm>
        <a:graphic>
          <a:graphicData uri="http://schemas.openxmlformats.org/presentationml/2006/ole">
            <p:oleObj spid="_x0000_s31755" name="Equation" r:id="rId10" imgW="990360" imgH="228600" progId="Equation.3">
              <p:embed/>
            </p:oleObj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2233748" y="2756263"/>
          <a:ext cx="407987" cy="565150"/>
        </p:xfrm>
        <a:graphic>
          <a:graphicData uri="http://schemas.openxmlformats.org/presentationml/2006/ole">
            <p:oleObj spid="_x0000_s31756" name="Equation" r:id="rId11" imgW="164880" imgH="228600" progId="Equation.3">
              <p:embed/>
            </p:oleObj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2932611" y="6019800"/>
          <a:ext cx="314325" cy="407987"/>
        </p:xfrm>
        <a:graphic>
          <a:graphicData uri="http://schemas.openxmlformats.org/presentationml/2006/ole">
            <p:oleObj spid="_x0000_s31757" name="Equation" r:id="rId12" imgW="126720" imgH="164880" progId="Equation.3">
              <p:embed/>
            </p:oleObj>
          </a:graphicData>
        </a:graphic>
      </p:graphicFrame>
      <p:graphicFrame>
        <p:nvGraphicFramePr>
          <p:cNvPr id="31758" name="Object 14"/>
          <p:cNvGraphicFramePr>
            <a:graphicFrameLocks noChangeAspect="1"/>
          </p:cNvGraphicFramePr>
          <p:nvPr/>
        </p:nvGraphicFramePr>
        <p:xfrm>
          <a:off x="4356463" y="4445726"/>
          <a:ext cx="406400" cy="565150"/>
        </p:xfrm>
        <a:graphic>
          <a:graphicData uri="http://schemas.openxmlformats.org/presentationml/2006/ole">
            <p:oleObj spid="_x0000_s31758" name="Equation" r:id="rId13" imgW="164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Controller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856096"/>
            <a:ext cx="1752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System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2800" dirty="0" smtClean="0"/>
              <a:t>State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779896"/>
            <a:ext cx="1752600" cy="1384995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Subsystem Value</a:t>
            </a:r>
          </a:p>
          <a:p>
            <a:r>
              <a:rPr lang="en-US" sz="2800" dirty="0" smtClean="0"/>
              <a:t>Functions</a:t>
            </a:r>
            <a:endParaRPr lang="en-US" sz="28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868738" y="1703388"/>
          <a:ext cx="2397125" cy="633412"/>
        </p:xfrm>
        <a:graphic>
          <a:graphicData uri="http://schemas.openxmlformats.org/presentationml/2006/ole">
            <p:oleObj spid="_x0000_s6146" name="Equation" r:id="rId3" imgW="863280" imgH="228600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554829" y="3380096"/>
          <a:ext cx="1436771" cy="555698"/>
        </p:xfrm>
        <a:graphic>
          <a:graphicData uri="http://schemas.openxmlformats.org/presentationml/2006/ole">
            <p:oleObj spid="_x0000_s6148" name="Equation" r:id="rId4" imgW="622080" imgH="2412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64229" y="4523096"/>
            <a:ext cx="1752600" cy="954107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Subsystem Policies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4019252"/>
            <a:ext cx="2209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Stance Ankle Torque</a:t>
            </a:r>
            <a:endParaRPr lang="en-US" sz="1200" dirty="0" smtClean="0"/>
          </a:p>
          <a:p>
            <a:pPr algn="r"/>
            <a:endParaRPr lang="en-US" sz="1200" dirty="0" smtClean="0"/>
          </a:p>
          <a:p>
            <a:pPr algn="r"/>
            <a:r>
              <a:rPr lang="en-US" sz="2800" dirty="0" smtClean="0"/>
              <a:t>Swing Foot Acceleration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519833"/>
            <a:ext cx="2743200" cy="954107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Dynamic Balance</a:t>
            </a:r>
          </a:p>
          <a:p>
            <a:r>
              <a:rPr lang="en-US" sz="2800" dirty="0" smtClean="0"/>
              <a:t>Force Control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397992"/>
            <a:ext cx="144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Joint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2800" dirty="0" smtClean="0"/>
              <a:t>Torques</a:t>
            </a:r>
            <a:endParaRPr lang="en-US" sz="2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2465696"/>
            <a:ext cx="2057400" cy="0"/>
          </a:xfrm>
          <a:prstGeom prst="line">
            <a:avLst/>
          </a:prstGeom>
          <a:ln w="139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3"/>
          </p:cNvCxnSpPr>
          <p:nvPr/>
        </p:nvCxnSpPr>
        <p:spPr>
          <a:xfrm>
            <a:off x="3810000" y="2472394"/>
            <a:ext cx="2713285" cy="4106"/>
          </a:xfrm>
          <a:prstGeom prst="line">
            <a:avLst/>
          </a:prstGeom>
          <a:ln w="139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0"/>
          </p:cNvCxnSpPr>
          <p:nvPr/>
        </p:nvCxnSpPr>
        <p:spPr>
          <a:xfrm rot="16200000" flipH="1">
            <a:off x="6701559" y="3784126"/>
            <a:ext cx="1475096" cy="2844"/>
          </a:xfrm>
          <a:prstGeom prst="line">
            <a:avLst/>
          </a:prstGeom>
          <a:ln w="139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1"/>
            <a:endCxn id="14" idx="3"/>
          </p:cNvCxnSpPr>
          <p:nvPr/>
        </p:nvCxnSpPr>
        <p:spPr>
          <a:xfrm rot="10800000">
            <a:off x="4495801" y="4996888"/>
            <a:ext cx="2068429" cy="3263"/>
          </a:xfrm>
          <a:prstGeom prst="line">
            <a:avLst/>
          </a:prstGeom>
          <a:ln w="139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0" y="4980296"/>
            <a:ext cx="1752600" cy="3264"/>
          </a:xfrm>
          <a:prstGeom prst="line">
            <a:avLst/>
          </a:prstGeom>
          <a:ln w="139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6388574" y="4078121"/>
            <a:ext cx="941697" cy="2845"/>
          </a:xfrm>
          <a:prstGeom prst="line">
            <a:avLst/>
          </a:prstGeom>
          <a:ln w="139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1524000" y="3608696"/>
            <a:ext cx="5334000" cy="0"/>
          </a:xfrm>
          <a:prstGeom prst="line">
            <a:avLst/>
          </a:prstGeom>
          <a:ln w="139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952500" y="3037196"/>
            <a:ext cx="1143000" cy="0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" y="6172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Benjamin J. Stephens, “Dynamic balance force control for compliant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humanoid robots”,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IROS 2010.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L-Shape 21"/>
          <p:cNvSpPr/>
          <p:nvPr/>
        </p:nvSpPr>
        <p:spPr>
          <a:xfrm rot="10800000">
            <a:off x="1266151" y="1447799"/>
            <a:ext cx="7762460" cy="4724400"/>
          </a:xfrm>
          <a:prstGeom prst="corner">
            <a:avLst>
              <a:gd name="adj1" fmla="val 56377"/>
              <a:gd name="adj2" fmla="val 93768"/>
            </a:avLst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03894" y="1676400"/>
            <a:ext cx="2133600" cy="1384995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Optimize Coordination</a:t>
            </a:r>
            <a:r>
              <a:rPr lang="en-US" sz="2800" dirty="0"/>
              <a:t> </a:t>
            </a:r>
            <a:r>
              <a:rPr lang="en-US" sz="2800" dirty="0" smtClean="0"/>
              <a:t>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Push Recovery Video</a:t>
            </a:r>
            <a:endParaRPr lang="en-US" dirty="0"/>
          </a:p>
        </p:txBody>
      </p:sp>
      <p:pic>
        <p:nvPicPr>
          <p:cNvPr id="4" name="pushFron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71800" y="1524000"/>
            <a:ext cx="3200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ppTim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3202"/>
          <a:stretch>
            <a:fillRect/>
          </a:stretch>
        </p:blipFill>
        <p:spPr>
          <a:xfrm>
            <a:off x="828476" y="815182"/>
            <a:ext cx="5800924" cy="60428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Push Recovery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3048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Rightward Pushes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1295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Forward Pushes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62348" y="5410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Rearward Pushes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9718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Leftward Pushes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ppTim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8476" y="815182"/>
            <a:ext cx="7553523" cy="60428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Push Recovery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Speed Control Video</a:t>
            </a:r>
            <a:endParaRPr lang="en-US" dirty="0"/>
          </a:p>
        </p:txBody>
      </p:sp>
      <p:pic>
        <p:nvPicPr>
          <p:cNvPr id="4" name="changeSpeed_74_28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828800"/>
            <a:ext cx="73914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e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908" y="1032793"/>
            <a:ext cx="8031691" cy="56266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Speed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Trajectory generation + trajectory tracking</a:t>
            </a:r>
          </a:p>
          <a:p>
            <a:pPr lvl="1"/>
            <a:r>
              <a:rPr lang="en-US" dirty="0" err="1" smtClean="0"/>
              <a:t>Takanishi</a:t>
            </a:r>
            <a:r>
              <a:rPr lang="en-US" dirty="0" smtClean="0"/>
              <a:t> 1990, </a:t>
            </a:r>
            <a:r>
              <a:rPr lang="en-US" dirty="0" err="1" smtClean="0"/>
              <a:t>Kajita</a:t>
            </a:r>
            <a:r>
              <a:rPr lang="en-US" dirty="0" smtClean="0"/>
              <a:t> 2003</a:t>
            </a:r>
          </a:p>
          <a:p>
            <a:r>
              <a:rPr lang="en-US" dirty="0" smtClean="0"/>
              <a:t>Online regeneration of trajectories</a:t>
            </a:r>
          </a:p>
          <a:p>
            <a:pPr lvl="1"/>
            <a:r>
              <a:rPr lang="en-US" dirty="0" err="1" smtClean="0"/>
              <a:t>Nishiwaki</a:t>
            </a:r>
            <a:r>
              <a:rPr lang="en-US" dirty="0" smtClean="0"/>
              <a:t> 2006</a:t>
            </a:r>
          </a:p>
          <a:p>
            <a:r>
              <a:rPr lang="en-US" dirty="0" smtClean="0"/>
              <a:t>Model Predictive Control/Receding Horizon Control</a:t>
            </a:r>
          </a:p>
          <a:p>
            <a:pPr lvl="1"/>
            <a:r>
              <a:rPr lang="en-US" dirty="0" err="1" smtClean="0"/>
              <a:t>Wieber</a:t>
            </a:r>
            <a:r>
              <a:rPr lang="en-US" dirty="0" smtClean="0"/>
              <a:t> 2006</a:t>
            </a:r>
          </a:p>
          <a:p>
            <a:r>
              <a:rPr lang="en-US" dirty="0" smtClean="0"/>
              <a:t>Optimize footstep locations</a:t>
            </a:r>
          </a:p>
          <a:p>
            <a:pPr lvl="1"/>
            <a:r>
              <a:rPr lang="en-US" dirty="0" err="1" smtClean="0"/>
              <a:t>Diedam</a:t>
            </a:r>
            <a:r>
              <a:rPr lang="en-US" dirty="0" smtClean="0"/>
              <a:t> 2008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Implement on hardware</a:t>
            </a:r>
          </a:p>
          <a:p>
            <a:r>
              <a:rPr lang="en-US" dirty="0" smtClean="0"/>
              <a:t>Increase capability</a:t>
            </a:r>
          </a:p>
          <a:p>
            <a:pPr lvl="1"/>
            <a:r>
              <a:rPr lang="en-US" dirty="0" smtClean="0"/>
              <a:t>Turning</a:t>
            </a:r>
          </a:p>
          <a:p>
            <a:pPr lvl="1"/>
            <a:r>
              <a:rPr lang="en-US" dirty="0" smtClean="0"/>
              <a:t>Rough/uneven ground</a:t>
            </a:r>
          </a:p>
          <a:p>
            <a:r>
              <a:rPr lang="en-US" dirty="0" smtClean="0"/>
              <a:t>Improve performance</a:t>
            </a:r>
          </a:p>
          <a:p>
            <a:pPr lvl="1"/>
            <a:r>
              <a:rPr lang="en-US" dirty="0" smtClean="0"/>
              <a:t>Torso rotation</a:t>
            </a:r>
          </a:p>
          <a:p>
            <a:pPr lvl="1"/>
            <a:r>
              <a:rPr lang="en-US" dirty="0" smtClean="0"/>
              <a:t>Non-LIPM walking</a:t>
            </a:r>
          </a:p>
          <a:p>
            <a:pPr lvl="1"/>
            <a:r>
              <a:rPr lang="en-US" dirty="0" smtClean="0"/>
              <a:t>Arm swing</a:t>
            </a:r>
          </a:p>
          <a:p>
            <a:pPr lvl="1"/>
            <a:r>
              <a:rPr lang="en-US" dirty="0" smtClean="0"/>
              <a:t>Toe off / Heel strike</a:t>
            </a:r>
            <a:endParaRPr lang="en-US" dirty="0"/>
          </a:p>
        </p:txBody>
      </p:sp>
      <p:pic>
        <p:nvPicPr>
          <p:cNvPr id="4" name="Picture 3" descr="sarc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219200"/>
            <a:ext cx="2686832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Conclusion/Key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Dynamic programming is valid for large regions of state space and fast at run-time</a:t>
            </a:r>
          </a:p>
          <a:p>
            <a:r>
              <a:rPr lang="en-US" dirty="0" smtClean="0"/>
              <a:t>Splitting the system into subsystems makes dynamic programming feasible</a:t>
            </a:r>
          </a:p>
          <a:p>
            <a:r>
              <a:rPr lang="en-US" dirty="0" smtClean="0"/>
              <a:t>Augmenting the subsystems with coordination variables restores optimality</a:t>
            </a:r>
          </a:p>
          <a:p>
            <a:r>
              <a:rPr lang="en-US" dirty="0" smtClean="0"/>
              <a:t>Simultaneously optimizes </a:t>
            </a:r>
            <a:r>
              <a:rPr lang="en-US" dirty="0" err="1" smtClean="0"/>
              <a:t>CoM</a:t>
            </a:r>
            <a:r>
              <a:rPr lang="en-US" dirty="0" smtClean="0"/>
              <a:t> motion, footstep timing, and footstep location</a:t>
            </a:r>
          </a:p>
          <a:p>
            <a:r>
              <a:rPr lang="en-US" dirty="0" smtClean="0"/>
              <a:t>React in real-time to unexpected disturbances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9" name="hum10_compila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762000" y="1371600"/>
            <a:ext cx="10566398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as an ICS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5257800"/>
            <a:ext cx="2590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762000" y="3429000"/>
            <a:ext cx="2971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362200" y="1981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1714500" y="3162300"/>
            <a:ext cx="2514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28800" y="518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05000" y="1066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Sagittal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1066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Coronal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3400" y="1066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Swing-Z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5562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States: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6096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Actions:</a:t>
            </a:r>
            <a:endParaRPr lang="en-US" sz="3200" dirty="0"/>
          </a:p>
        </p:txBody>
      </p:sp>
      <p:cxnSp>
        <p:nvCxnSpPr>
          <p:cNvPr id="28" name="Straight Connector 27"/>
          <p:cNvCxnSpPr>
            <a:stCxn id="8" idx="0"/>
          </p:cNvCxnSpPr>
          <p:nvPr/>
        </p:nvCxnSpPr>
        <p:spPr>
          <a:xfrm rot="5400000" flipH="1" flipV="1">
            <a:off x="152400" y="3429000"/>
            <a:ext cx="3505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4800600"/>
            <a:ext cx="1447800" cy="2623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905000" y="2209800"/>
            <a:ext cx="685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941444" y="1626449"/>
          <a:ext cx="457200" cy="633047"/>
        </p:xfrm>
        <a:graphic>
          <a:graphicData uri="http://schemas.openxmlformats.org/presentationml/2006/ole">
            <p:oleObj spid="_x0000_s51202" name="Equation" r:id="rId3" imgW="164880" imgH="2286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403475" y="4177128"/>
          <a:ext cx="528638" cy="633412"/>
        </p:xfrm>
        <a:graphic>
          <a:graphicData uri="http://schemas.openxmlformats.org/presentationml/2006/ole">
            <p:oleObj spid="_x0000_s51203" name="Equation" r:id="rId4" imgW="190440" imgH="228600" progId="Equation.3">
              <p:embed/>
            </p:oleObj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rot="5400000" flipH="1" flipV="1">
            <a:off x="877094" y="4661475"/>
            <a:ext cx="685800" cy="1588"/>
          </a:xfrm>
          <a:prstGeom prst="straightConnector1">
            <a:avLst/>
          </a:prstGeom>
          <a:ln w="349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19994" y="5004375"/>
            <a:ext cx="608806" cy="1588"/>
          </a:xfrm>
          <a:prstGeom prst="straightConnector1">
            <a:avLst/>
          </a:prstGeom>
          <a:ln w="349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47800" y="447097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8200" y="408997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Z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400800" y="5254743"/>
            <a:ext cx="2590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5867400" y="3425943"/>
            <a:ext cx="2971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7467600" y="197814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16200000" flipH="1">
            <a:off x="6819900" y="3159243"/>
            <a:ext cx="2514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934200" y="517854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382000" y="472134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1" idx="0"/>
          </p:cNvCxnSpPr>
          <p:nvPr/>
        </p:nvCxnSpPr>
        <p:spPr>
          <a:xfrm rot="5400000" flipH="1" flipV="1">
            <a:off x="5257800" y="3425943"/>
            <a:ext cx="3505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010400" y="4797543"/>
            <a:ext cx="1447800" cy="2623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010400" y="2206743"/>
            <a:ext cx="685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7042634" y="1605446"/>
          <a:ext cx="493712" cy="669925"/>
        </p:xfrm>
        <a:graphic>
          <a:graphicData uri="http://schemas.openxmlformats.org/presentationml/2006/ole">
            <p:oleObj spid="_x0000_s51204" name="Equation" r:id="rId5" imgW="177480" imgH="241200" progId="Equation.3">
              <p:embed/>
            </p:oleObj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7508875" y="4156490"/>
          <a:ext cx="528638" cy="668338"/>
        </p:xfrm>
        <a:graphic>
          <a:graphicData uri="http://schemas.openxmlformats.org/presentationml/2006/ole">
            <p:oleObj spid="_x0000_s51205" name="Equation" r:id="rId6" imgW="190440" imgH="241200" progId="Equation.3">
              <p:embed/>
            </p:oleObj>
          </a:graphicData>
        </a:graphic>
      </p:graphicFrame>
      <p:cxnSp>
        <p:nvCxnSpPr>
          <p:cNvPr id="58" name="Straight Arrow Connector 57"/>
          <p:cNvCxnSpPr/>
          <p:nvPr/>
        </p:nvCxnSpPr>
        <p:spPr>
          <a:xfrm rot="5400000" flipH="1" flipV="1">
            <a:off x="5982494" y="4658418"/>
            <a:ext cx="685800" cy="1588"/>
          </a:xfrm>
          <a:prstGeom prst="straightConnector1">
            <a:avLst/>
          </a:prstGeom>
          <a:ln w="349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25394" y="5001318"/>
            <a:ext cx="608806" cy="1588"/>
          </a:xfrm>
          <a:prstGeom prst="straightConnector1">
            <a:avLst/>
          </a:prstGeom>
          <a:ln w="349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53200" y="446791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43600" y="408691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Z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4421188" y="5257800"/>
            <a:ext cx="1219200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3241617" y="3617972"/>
            <a:ext cx="3044943" cy="228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689544" y="1978143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endCxn id="67" idx="0"/>
          </p:cNvCxnSpPr>
          <p:nvPr/>
        </p:nvCxnSpPr>
        <p:spPr>
          <a:xfrm rot="16200000" flipH="1">
            <a:off x="4116390" y="2971802"/>
            <a:ext cx="2057398" cy="5333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573588" y="5178543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35588" y="4267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4176886" y="4649062"/>
            <a:ext cx="685800" cy="1588"/>
          </a:xfrm>
          <a:prstGeom prst="straightConnector1">
            <a:avLst/>
          </a:prstGeom>
          <a:ln w="349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137992" y="407756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Z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5400000" flipH="1" flipV="1">
            <a:off x="4963316" y="4809328"/>
            <a:ext cx="895356" cy="1589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ct 3"/>
          <p:cNvGraphicFramePr>
            <a:graphicFrameLocks noChangeAspect="1"/>
          </p:cNvGraphicFramePr>
          <p:nvPr/>
        </p:nvGraphicFramePr>
        <p:xfrm>
          <a:off x="4970463" y="4513263"/>
          <a:ext cx="493712" cy="598487"/>
        </p:xfrm>
        <a:graphic>
          <a:graphicData uri="http://schemas.openxmlformats.org/presentationml/2006/ole">
            <p:oleObj spid="_x0000_s51206" name="Equation" r:id="rId7" imgW="177480" imgH="215640" progId="Equation.3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1700212" y="5562600"/>
          <a:ext cx="2109788" cy="631825"/>
        </p:xfrm>
        <a:graphic>
          <a:graphicData uri="http://schemas.openxmlformats.org/presentationml/2006/ole">
            <p:oleObj spid="_x0000_s51207" name="Equation" r:id="rId8" imgW="761760" imgH="228600" progId="Equation.3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4718050" y="5580063"/>
          <a:ext cx="1055688" cy="596900"/>
        </p:xfrm>
        <a:graphic>
          <a:graphicData uri="http://schemas.openxmlformats.org/presentationml/2006/ole">
            <p:oleObj spid="_x0000_s51208" name="Equation" r:id="rId9" imgW="380880" imgH="215640" progId="Equation.3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6618288" y="5545138"/>
          <a:ext cx="2179637" cy="666750"/>
        </p:xfrm>
        <a:graphic>
          <a:graphicData uri="http://schemas.openxmlformats.org/presentationml/2006/ole">
            <p:oleObj spid="_x0000_s51209" name="Equation" r:id="rId10" imgW="787320" imgH="241200" progId="Equation.3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1723956" y="6078538"/>
          <a:ext cx="1055688" cy="666750"/>
        </p:xfrm>
        <a:graphic>
          <a:graphicData uri="http://schemas.openxmlformats.org/presentationml/2006/ole">
            <p:oleObj spid="_x0000_s51210" name="Equation" r:id="rId11" imgW="380880" imgH="241200" progId="Equation.3">
              <p:embed/>
            </p:oleObj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4711700" y="6130925"/>
          <a:ext cx="493713" cy="596900"/>
        </p:xfrm>
        <a:graphic>
          <a:graphicData uri="http://schemas.openxmlformats.org/presentationml/2006/ole">
            <p:oleObj spid="_x0000_s51211" name="Equation" r:id="rId12" imgW="177480" imgH="215640" progId="Equation.3">
              <p:embed/>
            </p:oleObj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6640512" y="6096000"/>
          <a:ext cx="1055688" cy="666750"/>
        </p:xfrm>
        <a:graphic>
          <a:graphicData uri="http://schemas.openxmlformats.org/presentationml/2006/ole">
            <p:oleObj spid="_x0000_s51212" name="Equation" r:id="rId13" imgW="380880" imgH="241200" progId="Equation.3">
              <p:embed/>
            </p:oleObj>
          </a:graphicData>
        </a:graphic>
      </p:graphicFrame>
      <p:sp>
        <p:nvSpPr>
          <p:cNvPr id="96" name="Arc 95"/>
          <p:cNvSpPr/>
          <p:nvPr/>
        </p:nvSpPr>
        <p:spPr>
          <a:xfrm>
            <a:off x="1676400" y="5029200"/>
            <a:ext cx="457200" cy="457200"/>
          </a:xfrm>
          <a:prstGeom prst="arc">
            <a:avLst>
              <a:gd name="adj1" fmla="val 16200000"/>
              <a:gd name="adj2" fmla="val 1281702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>
            <a:off x="6781800" y="5029200"/>
            <a:ext cx="457200" cy="457200"/>
          </a:xfrm>
          <a:prstGeom prst="arc">
            <a:avLst>
              <a:gd name="adj1" fmla="val 19624063"/>
              <a:gd name="adj2" fmla="val 16749414"/>
            </a:avLst>
          </a:prstGeom>
          <a:ln w="38100">
            <a:solidFill>
              <a:srgbClr val="00B05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1981200" y="4648200"/>
          <a:ext cx="457200" cy="666750"/>
        </p:xfrm>
        <a:graphic>
          <a:graphicData uri="http://schemas.openxmlformats.org/presentationml/2006/ole">
            <p:oleObj spid="_x0000_s51213" name="Equation" r:id="rId14" imgW="164880" imgH="241200" progId="Equation.3">
              <p:embed/>
            </p:oleObj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7086600" y="4665663"/>
          <a:ext cx="457200" cy="631825"/>
        </p:xfrm>
        <a:graphic>
          <a:graphicData uri="http://schemas.openxmlformats.org/presentationml/2006/ole">
            <p:oleObj spid="_x0000_s51214" name="Equation" r:id="rId15" imgW="164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/>
          <p:cNvCxnSpPr/>
          <p:nvPr/>
        </p:nvCxnSpPr>
        <p:spPr>
          <a:xfrm rot="5400000" flipH="1" flipV="1">
            <a:off x="7391400" y="44958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V="1">
            <a:off x="4076700" y="3314700"/>
            <a:ext cx="2971800" cy="914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Separate Policies for Stance &amp; Swing Legs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5257800"/>
            <a:ext cx="2590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-76200" y="3429000"/>
            <a:ext cx="2971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24000" y="1981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876300" y="3162300"/>
            <a:ext cx="2514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90600" y="518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0"/>
          </p:cNvCxnSpPr>
          <p:nvPr/>
        </p:nvCxnSpPr>
        <p:spPr>
          <a:xfrm rot="5400000" flipH="1" flipV="1">
            <a:off x="-685800" y="3429000"/>
            <a:ext cx="3505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66800" y="4800600"/>
            <a:ext cx="1447800" cy="2623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66800" y="2209800"/>
            <a:ext cx="685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103313" y="1625600"/>
          <a:ext cx="458787" cy="635000"/>
        </p:xfrm>
        <a:graphic>
          <a:graphicData uri="http://schemas.openxmlformats.org/presentationml/2006/ole">
            <p:oleObj spid="_x0000_s52226" name="Equation" r:id="rId3" imgW="164880" imgH="228600" progId="Equation.3">
              <p:embed/>
            </p:oleObj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565275" y="4176713"/>
          <a:ext cx="528638" cy="633412"/>
        </p:xfrm>
        <a:graphic>
          <a:graphicData uri="http://schemas.openxmlformats.org/presentationml/2006/ole">
            <p:oleObj spid="_x0000_s52227" name="Equation" r:id="rId4" imgW="190440" imgH="228600" progId="Equation.3">
              <p:embed/>
            </p:oleObj>
          </a:graphicData>
        </a:graphic>
      </p:graphicFrame>
      <p:sp>
        <p:nvSpPr>
          <p:cNvPr id="19" name="Arc 18"/>
          <p:cNvSpPr/>
          <p:nvPr/>
        </p:nvSpPr>
        <p:spPr>
          <a:xfrm>
            <a:off x="838200" y="5029200"/>
            <a:ext cx="457200" cy="457200"/>
          </a:xfrm>
          <a:prstGeom prst="arc">
            <a:avLst>
              <a:gd name="adj1" fmla="val 16200000"/>
              <a:gd name="adj2" fmla="val 1281702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1143000" y="4648200"/>
          <a:ext cx="455613" cy="666750"/>
        </p:xfrm>
        <a:graphic>
          <a:graphicData uri="http://schemas.openxmlformats.org/presentationml/2006/ole">
            <p:oleObj spid="_x0000_s52228" name="Equation" r:id="rId5" imgW="164880" imgH="241200" progId="Equation.3">
              <p:embed/>
            </p:oleObj>
          </a:graphicData>
        </a:graphic>
      </p:graphicFrame>
      <p:sp>
        <p:nvSpPr>
          <p:cNvPr id="21" name="Right Arrow 20"/>
          <p:cNvSpPr/>
          <p:nvPr/>
        </p:nvSpPr>
        <p:spPr>
          <a:xfrm>
            <a:off x="3048000" y="34290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5943600" y="3352800"/>
            <a:ext cx="838200" cy="838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8600" y="5562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States: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6096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Actions:</a:t>
            </a:r>
            <a:endParaRPr lang="en-US" sz="3200" dirty="0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1436689" y="5562600"/>
          <a:ext cx="2220912" cy="532163"/>
        </p:xfrm>
        <a:graphic>
          <a:graphicData uri="http://schemas.openxmlformats.org/presentationml/2006/ole">
            <p:oleObj spid="_x0000_s52229" name="Equation" r:id="rId6" imgW="952200" imgH="228600" progId="Equation.3">
              <p:embed/>
            </p:oleObj>
          </a:graphicData>
        </a:graphic>
      </p:graphicFrame>
      <p:graphicFrame>
        <p:nvGraphicFramePr>
          <p:cNvPr id="28" name="Object 12"/>
          <p:cNvGraphicFramePr>
            <a:graphicFrameLocks noChangeAspect="1"/>
          </p:cNvGraphicFramePr>
          <p:nvPr/>
        </p:nvGraphicFramePr>
        <p:xfrm>
          <a:off x="1447800" y="6215426"/>
          <a:ext cx="838200" cy="531449"/>
        </p:xfrm>
        <a:graphic>
          <a:graphicData uri="http://schemas.openxmlformats.org/presentationml/2006/ole">
            <p:oleObj spid="_x0000_s52230" name="Equation" r:id="rId7" imgW="380880" imgH="241200" progId="Equation.3">
              <p:embed/>
            </p:oleObj>
          </a:graphicData>
        </a:graphic>
      </p:graphicFrame>
      <p:cxnSp>
        <p:nvCxnSpPr>
          <p:cNvPr id="31" name="Straight Connector 30"/>
          <p:cNvCxnSpPr/>
          <p:nvPr/>
        </p:nvCxnSpPr>
        <p:spPr>
          <a:xfrm>
            <a:off x="3810000" y="5257800"/>
            <a:ext cx="2590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3276600" y="3429000"/>
            <a:ext cx="2971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876800" y="1981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343400" y="518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5" idx="0"/>
          </p:cNvCxnSpPr>
          <p:nvPr/>
        </p:nvCxnSpPr>
        <p:spPr>
          <a:xfrm rot="5400000" flipH="1" flipV="1">
            <a:off x="2667000" y="3429000"/>
            <a:ext cx="3505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19600" y="2209800"/>
            <a:ext cx="685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456113" y="1625600"/>
          <a:ext cx="458787" cy="635000"/>
        </p:xfrm>
        <a:graphic>
          <a:graphicData uri="http://schemas.openxmlformats.org/presentationml/2006/ole">
            <p:oleObj spid="_x0000_s52231" name="Equation" r:id="rId8" imgW="164880" imgH="228600" progId="Equation.3">
              <p:embed/>
            </p:oleObj>
          </a:graphicData>
        </a:graphic>
      </p:graphicFrame>
      <p:sp>
        <p:nvSpPr>
          <p:cNvPr id="42" name="Arc 41"/>
          <p:cNvSpPr/>
          <p:nvPr/>
        </p:nvSpPr>
        <p:spPr>
          <a:xfrm>
            <a:off x="4191000" y="5029200"/>
            <a:ext cx="457200" cy="457200"/>
          </a:xfrm>
          <a:prstGeom prst="arc">
            <a:avLst>
              <a:gd name="adj1" fmla="val 16200000"/>
              <a:gd name="adj2" fmla="val 1281702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Object 15"/>
          <p:cNvGraphicFramePr>
            <a:graphicFrameLocks noChangeAspect="1"/>
          </p:cNvGraphicFramePr>
          <p:nvPr/>
        </p:nvGraphicFramePr>
        <p:xfrm>
          <a:off x="4495800" y="4648200"/>
          <a:ext cx="455613" cy="666750"/>
        </p:xfrm>
        <a:graphic>
          <a:graphicData uri="http://schemas.openxmlformats.org/presentationml/2006/ole">
            <p:oleObj spid="_x0000_s52232" name="Equation" r:id="rId9" imgW="164880" imgH="241200" progId="Equation.3">
              <p:embed/>
            </p:oleObj>
          </a:graphicData>
        </a:graphic>
      </p:graphicFrame>
      <p:cxnSp>
        <p:nvCxnSpPr>
          <p:cNvPr id="45" name="Straight Connector 44"/>
          <p:cNvCxnSpPr/>
          <p:nvPr/>
        </p:nvCxnSpPr>
        <p:spPr>
          <a:xfrm rot="5400000">
            <a:off x="5829300" y="5295900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5943600" y="4419600"/>
          <a:ext cx="565150" cy="635000"/>
        </p:xfrm>
        <a:graphic>
          <a:graphicData uri="http://schemas.openxmlformats.org/presentationml/2006/ole">
            <p:oleObj spid="_x0000_s52233" name="Equation" r:id="rId10" imgW="203040" imgH="228600" progId="Equation.3">
              <p:embed/>
            </p:oleObj>
          </a:graphicData>
        </a:graphic>
      </p:graphicFrame>
      <p:cxnSp>
        <p:nvCxnSpPr>
          <p:cNvPr id="49" name="Straight Arrow Connector 48"/>
          <p:cNvCxnSpPr>
            <a:stCxn id="35" idx="0"/>
          </p:cNvCxnSpPr>
          <p:nvPr/>
        </p:nvCxnSpPr>
        <p:spPr>
          <a:xfrm rot="5400000" flipH="1" flipV="1">
            <a:off x="5219700" y="4381500"/>
            <a:ext cx="1588" cy="16002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781800" y="5257800"/>
            <a:ext cx="2209800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934200" y="51847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077200" y="47275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7010400" y="4800600"/>
            <a:ext cx="1066800" cy="3175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5257800" y="3429000"/>
            <a:ext cx="3505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8424794" y="5295900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14"/>
          <p:cNvGraphicFramePr>
            <a:graphicFrameLocks noChangeAspect="1"/>
          </p:cNvGraphicFramePr>
          <p:nvPr/>
        </p:nvGraphicFramePr>
        <p:xfrm>
          <a:off x="8578850" y="4648200"/>
          <a:ext cx="565150" cy="635000"/>
        </p:xfrm>
        <a:graphic>
          <a:graphicData uri="http://schemas.openxmlformats.org/presentationml/2006/ole">
            <p:oleObj spid="_x0000_s52234" name="Equation" r:id="rId11" imgW="203040" imgH="228600" progId="Equation.3">
              <p:embed/>
            </p:oleObj>
          </a:graphicData>
        </a:graphic>
      </p:graphicFrame>
      <p:cxnSp>
        <p:nvCxnSpPr>
          <p:cNvPr id="62" name="Straight Arrow Connector 61"/>
          <p:cNvCxnSpPr/>
          <p:nvPr/>
        </p:nvCxnSpPr>
        <p:spPr>
          <a:xfrm rot="5400000" flipH="1" flipV="1">
            <a:off x="7815194" y="4381500"/>
            <a:ext cx="1588" cy="16002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38" name="Object 18"/>
          <p:cNvGraphicFramePr>
            <a:graphicFrameLocks noChangeAspect="1"/>
          </p:cNvGraphicFramePr>
          <p:nvPr/>
        </p:nvGraphicFramePr>
        <p:xfrm>
          <a:off x="4408488" y="5562601"/>
          <a:ext cx="1839912" cy="542032"/>
        </p:xfrm>
        <a:graphic>
          <a:graphicData uri="http://schemas.openxmlformats.org/presentationml/2006/ole">
            <p:oleObj spid="_x0000_s52235" name="Equation" r:id="rId12" imgW="774360" imgH="228600" progId="Equation.3">
              <p:embed/>
            </p:oleObj>
          </a:graphicData>
        </a:graphic>
      </p:graphicFrame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7315200" y="4191000"/>
          <a:ext cx="528638" cy="633412"/>
        </p:xfrm>
        <a:graphic>
          <a:graphicData uri="http://schemas.openxmlformats.org/presentationml/2006/ole">
            <p:oleObj spid="_x0000_s52236" name="Equation" r:id="rId13" imgW="190440" imgH="228600" progId="Equation.3">
              <p:embed/>
            </p:oleObj>
          </a:graphicData>
        </a:graphic>
      </p:graphicFrame>
      <p:cxnSp>
        <p:nvCxnSpPr>
          <p:cNvPr id="67" name="Straight Connector 66"/>
          <p:cNvCxnSpPr/>
          <p:nvPr/>
        </p:nvCxnSpPr>
        <p:spPr>
          <a:xfrm rot="5400000" flipH="1" flipV="1">
            <a:off x="7848600" y="44958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153400" y="3962400"/>
            <a:ext cx="457200" cy="0"/>
          </a:xfrm>
          <a:prstGeom prst="line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40" name="Object 20"/>
          <p:cNvGraphicFramePr>
            <a:graphicFrameLocks noChangeAspect="1"/>
          </p:cNvGraphicFramePr>
          <p:nvPr/>
        </p:nvGraphicFramePr>
        <p:xfrm>
          <a:off x="7953375" y="3176587"/>
          <a:ext cx="776288" cy="633413"/>
        </p:xfrm>
        <a:graphic>
          <a:graphicData uri="http://schemas.openxmlformats.org/presentationml/2006/ole">
            <p:oleObj spid="_x0000_s52237" name="Equation" r:id="rId14" imgW="279360" imgH="228600" progId="Equation.3">
              <p:embed/>
            </p:oleObj>
          </a:graphicData>
        </a:graphic>
      </p:graphicFrame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7232650" y="5562600"/>
          <a:ext cx="1598613" cy="531813"/>
        </p:xfrm>
        <a:graphic>
          <a:graphicData uri="http://schemas.openxmlformats.org/presentationml/2006/ole">
            <p:oleObj spid="_x0000_s52238" name="Equation" r:id="rId15" imgW="685800" imgH="228600" progId="Equation.3">
              <p:embed/>
            </p:oleObj>
          </a:graphicData>
        </a:graphic>
      </p:graphicFrame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4437063" y="6248400"/>
          <a:ext cx="363537" cy="531813"/>
        </p:xfrm>
        <a:graphic>
          <a:graphicData uri="http://schemas.openxmlformats.org/presentationml/2006/ole">
            <p:oleObj spid="_x0000_s52239" name="Equation" r:id="rId16" imgW="164880" imgH="241200" progId="Equation.3">
              <p:embed/>
            </p:oleObj>
          </a:graphicData>
        </a:graphic>
      </p:graphicFrame>
      <p:graphicFrame>
        <p:nvGraphicFramePr>
          <p:cNvPr id="5144" name="Object 24"/>
          <p:cNvGraphicFramePr>
            <a:graphicFrameLocks noChangeAspect="1"/>
          </p:cNvGraphicFramePr>
          <p:nvPr/>
        </p:nvGraphicFramePr>
        <p:xfrm>
          <a:off x="7315200" y="6248400"/>
          <a:ext cx="419100" cy="503237"/>
        </p:xfrm>
        <a:graphic>
          <a:graphicData uri="http://schemas.openxmlformats.org/presentationml/2006/ole">
            <p:oleObj spid="_x0000_s52240" name="Equation" r:id="rId17" imgW="190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</a:t>
            </a:r>
            <a:endParaRPr lang="en-US" dirty="0"/>
          </a:p>
        </p:txBody>
      </p:sp>
      <p:pic>
        <p:nvPicPr>
          <p:cNvPr id="8" name="Picture 7" descr="sarc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2438400" cy="4909958"/>
          </a:xfrm>
          <a:prstGeom prst="rect">
            <a:avLst/>
          </a:prstGeom>
        </p:spPr>
      </p:pic>
      <p:pic>
        <p:nvPicPr>
          <p:cNvPr id="9" name="Picture 8" descr="simPi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31480"/>
            <a:ext cx="2454371" cy="4940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1501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Bentivegna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et. Al., “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Compliant control of a compliant humanoid joint”,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Humanoids 2007.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td</a:t>
            </a:r>
            <a:r>
              <a:rPr lang="en-US" dirty="0" smtClean="0"/>
              <a:t>/</a:t>
            </a:r>
            <a:r>
              <a:rPr lang="en-US" dirty="0" err="1" smtClean="0"/>
              <a:t>t</a:t>
            </a:r>
            <a:r>
              <a:rPr lang="en-US" baseline="-25000" dirty="0" err="1" smtClean="0"/>
              <a:t>lo</a:t>
            </a:r>
            <a:r>
              <a:rPr lang="en-US" dirty="0" smtClean="0"/>
              <a:t> as a State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929689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Trivial Dynamics: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72200" y="3463089"/>
          <a:ext cx="1536701" cy="727911"/>
        </p:xfrm>
        <a:graphic>
          <a:graphicData uri="http://schemas.openxmlformats.org/presentationml/2006/ole">
            <p:oleObj spid="_x0000_s28674" name="Equation" r:id="rId3" imgW="482400" imgH="228600" progId="Equation.3">
              <p:embed/>
            </p:oleObj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990600" y="5422899"/>
            <a:ext cx="1981200" cy="1066800"/>
          </a:xfrm>
          <a:prstGeom prst="line">
            <a:avLst/>
          </a:prstGeom>
          <a:ln w="38100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986089" y="5351462"/>
            <a:ext cx="1905000" cy="1143000"/>
          </a:xfrm>
          <a:prstGeom prst="line">
            <a:avLst/>
          </a:prstGeom>
          <a:ln w="38100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90600" y="4276173"/>
            <a:ext cx="1885124" cy="1141963"/>
          </a:xfrm>
          <a:prstGeom prst="line">
            <a:avLst/>
          </a:prstGeom>
          <a:ln w="317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1874" y="4271410"/>
            <a:ext cx="1981200" cy="1066800"/>
          </a:xfrm>
          <a:prstGeom prst="line">
            <a:avLst/>
          </a:prstGeom>
          <a:ln w="317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10476" y="3450188"/>
            <a:ext cx="1981200" cy="1066800"/>
          </a:xfrm>
          <a:prstGeom prst="line">
            <a:avLst/>
          </a:prstGeom>
          <a:ln w="38100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991676" y="3373988"/>
            <a:ext cx="1905000" cy="1143000"/>
          </a:xfrm>
          <a:prstGeom prst="line">
            <a:avLst/>
          </a:prstGeom>
          <a:ln w="38100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90600" y="2293936"/>
            <a:ext cx="1905000" cy="1143000"/>
          </a:xfrm>
          <a:prstGeom prst="line">
            <a:avLst/>
          </a:prstGeom>
          <a:ln w="38100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02224" y="2293936"/>
            <a:ext cx="1981200" cy="1066800"/>
          </a:xfrm>
          <a:prstGeom prst="line">
            <a:avLst/>
          </a:prstGeom>
          <a:ln w="38100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0" y="4427536"/>
            <a:ext cx="1981200" cy="0"/>
          </a:xfrm>
          <a:prstGeom prst="line">
            <a:avLst/>
          </a:prstGeom>
          <a:ln w="38100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995489" y="5499099"/>
            <a:ext cx="1981200" cy="0"/>
          </a:xfrm>
          <a:prstGeom prst="line">
            <a:avLst/>
          </a:prstGeom>
          <a:ln w="38100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904999" y="3284536"/>
            <a:ext cx="1981200" cy="0"/>
          </a:xfrm>
          <a:prstGeom prst="line">
            <a:avLst/>
          </a:prstGeom>
          <a:ln w="317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905252" y="4360862"/>
            <a:ext cx="1981200" cy="0"/>
          </a:xfrm>
          <a:prstGeom prst="line">
            <a:avLst/>
          </a:prstGeom>
          <a:ln w="38100" cap="rnd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33400" y="4122736"/>
          <a:ext cx="492125" cy="596900"/>
        </p:xfrm>
        <a:graphic>
          <a:graphicData uri="http://schemas.openxmlformats.org/presentationml/2006/ole">
            <p:oleObj spid="_x0000_s28675" name="Equation" r:id="rId4" imgW="177480" imgH="21564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371600" y="5646736"/>
          <a:ext cx="493712" cy="598487"/>
        </p:xfrm>
        <a:graphic>
          <a:graphicData uri="http://schemas.openxmlformats.org/presentationml/2006/ole">
            <p:oleObj spid="_x0000_s28676" name="Equation" r:id="rId5" imgW="177480" imgH="21564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019550" y="5792786"/>
          <a:ext cx="458788" cy="635000"/>
        </p:xfrm>
        <a:graphic>
          <a:graphicData uri="http://schemas.openxmlformats.org/presentationml/2006/ole">
            <p:oleObj spid="_x0000_s28677" name="Equation" r:id="rId6" imgW="164880" imgH="228600" progId="Equation.3">
              <p:embed/>
            </p:oleObj>
          </a:graphicData>
        </a:graphic>
      </p:graphicFrame>
      <p:sp>
        <p:nvSpPr>
          <p:cNvPr id="31" name="Oval 30"/>
          <p:cNvSpPr/>
          <p:nvPr/>
        </p:nvSpPr>
        <p:spPr>
          <a:xfrm>
            <a:off x="1371600" y="5593728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14400" y="4122736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57200" y="4656136"/>
            <a:ext cx="1981200" cy="0"/>
          </a:xfrm>
          <a:prstGeom prst="line">
            <a:avLst/>
          </a:prstGeom>
          <a:ln w="38100" cap="rnd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90600" y="4198936"/>
            <a:ext cx="1981200" cy="1066800"/>
          </a:xfrm>
          <a:prstGeom prst="line">
            <a:avLst/>
          </a:prstGeom>
          <a:ln w="38100" cap="rnd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384852" y="4377840"/>
            <a:ext cx="152400" cy="152400"/>
          </a:xfrm>
          <a:prstGeom prst="ellipse">
            <a:avLst/>
          </a:prstGeom>
          <a:solidFill>
            <a:srgbClr val="C00000"/>
          </a:solidFill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474304" y="3311040"/>
            <a:ext cx="1905000" cy="1143000"/>
          </a:xfrm>
          <a:prstGeom prst="line">
            <a:avLst/>
          </a:prstGeom>
          <a:ln w="381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352800" y="3231528"/>
            <a:ext cx="152400" cy="152400"/>
          </a:xfrm>
          <a:prstGeom prst="ellipse">
            <a:avLst/>
          </a:prstGeom>
          <a:solidFill>
            <a:srgbClr val="C00000"/>
          </a:solidFill>
          <a:ln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524000" y="1564626"/>
          <a:ext cx="2799525" cy="797574"/>
        </p:xfrm>
        <a:graphic>
          <a:graphicData uri="http://schemas.openxmlformats.org/presentationml/2006/ole">
            <p:oleObj spid="_x0000_s28678" name="Equation" r:id="rId7" imgW="7999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6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Push Video</a:t>
            </a:r>
            <a:endParaRPr lang="en-US" dirty="0"/>
          </a:p>
        </p:txBody>
      </p:sp>
      <p:pic>
        <p:nvPicPr>
          <p:cNvPr id="4" name="pushForward_3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690688"/>
            <a:ext cx="7010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Push Videos</a:t>
            </a:r>
            <a:endParaRPr lang="en-US" dirty="0"/>
          </a:p>
        </p:txBody>
      </p:sp>
      <p:pic>
        <p:nvPicPr>
          <p:cNvPr id="4" name="pushBack_5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09750" y="1730375"/>
            <a:ext cx="55245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" y="4978975"/>
          <a:ext cx="8218488" cy="787400"/>
        </p:xfrm>
        <a:graphic>
          <a:graphicData uri="http://schemas.openxmlformats.org/presentationml/2006/ole">
            <p:oleObj spid="_x0000_s50178" name="Equation" r:id="rId3" imgW="2120760" imgH="2030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572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Bellman Equation:</a:t>
            </a:r>
            <a:endParaRPr lang="en-US" sz="3200" dirty="0"/>
          </a:p>
        </p:txBody>
      </p:sp>
      <p:grpSp>
        <p:nvGrpSpPr>
          <p:cNvPr id="3" name="Group 70"/>
          <p:cNvGrpSpPr/>
          <p:nvPr/>
        </p:nvGrpSpPr>
        <p:grpSpPr>
          <a:xfrm>
            <a:off x="1865796" y="914400"/>
            <a:ext cx="5107608" cy="3429000"/>
            <a:chOff x="1865796" y="1638300"/>
            <a:chExt cx="5107608" cy="342900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228599" y="3352800"/>
              <a:ext cx="3352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04999" y="167640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904999" y="251460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04999" y="335280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04999" y="419100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04999" y="502920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1066798" y="3352800"/>
              <a:ext cx="3352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904999" y="3352800"/>
              <a:ext cx="3352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743198" y="3352800"/>
              <a:ext cx="3352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581400" y="3352800"/>
              <a:ext cx="3352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419599" y="3352800"/>
              <a:ext cx="3352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257800" y="3352800"/>
              <a:ext cx="3352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865796" y="163995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05100" y="16383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543300" y="163995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382604" y="16383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218596" y="16383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056796" y="163995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896100" y="16383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865796" y="24765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705100" y="247484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543300" y="24765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382604" y="247484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18596" y="247484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56796" y="24765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6100" y="247484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865796" y="331635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705100" y="33147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543300" y="331635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382604" y="33147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218596" y="33147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56796" y="331635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896100" y="33147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66900" y="415124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706204" y="41495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544404" y="4151244"/>
              <a:ext cx="76200" cy="762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383708" y="41495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219700" y="41495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057900" y="415124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897204" y="41495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866900" y="49911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706204" y="498944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544404" y="49911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383708" y="498944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219700" y="498944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057900" y="49911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897204" y="498944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Freeform 64"/>
          <p:cNvSpPr/>
          <p:nvPr/>
        </p:nvSpPr>
        <p:spPr>
          <a:xfrm>
            <a:off x="3581400" y="2781300"/>
            <a:ext cx="965200" cy="673100"/>
          </a:xfrm>
          <a:custGeom>
            <a:avLst/>
            <a:gdLst>
              <a:gd name="connsiteX0" fmla="*/ 0 w 965200"/>
              <a:gd name="connsiteY0" fmla="*/ 673100 h 673100"/>
              <a:gd name="connsiteX1" fmla="*/ 393700 w 965200"/>
              <a:gd name="connsiteY1" fmla="*/ 520700 h 673100"/>
              <a:gd name="connsiteX2" fmla="*/ 749300 w 965200"/>
              <a:gd name="connsiteY2" fmla="*/ 203200 h 673100"/>
              <a:gd name="connsiteX3" fmla="*/ 965200 w 965200"/>
              <a:gd name="connsiteY3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00" h="673100">
                <a:moveTo>
                  <a:pt x="0" y="673100"/>
                </a:moveTo>
                <a:cubicBezTo>
                  <a:pt x="134408" y="636058"/>
                  <a:pt x="268817" y="599017"/>
                  <a:pt x="393700" y="520700"/>
                </a:cubicBezTo>
                <a:cubicBezTo>
                  <a:pt x="518583" y="442383"/>
                  <a:pt x="654050" y="289983"/>
                  <a:pt x="749300" y="203200"/>
                </a:cubicBezTo>
                <a:cubicBezTo>
                  <a:pt x="844550" y="116417"/>
                  <a:pt x="965200" y="0"/>
                  <a:pt x="965200" y="0"/>
                </a:cubicBezTo>
              </a:path>
            </a:pathLst>
          </a:custGeom>
          <a:ln w="31750">
            <a:solidFill>
              <a:schemeClr val="accent3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80"/>
          <p:cNvGrpSpPr/>
          <p:nvPr/>
        </p:nvGrpSpPr>
        <p:grpSpPr>
          <a:xfrm>
            <a:off x="4381500" y="2590800"/>
            <a:ext cx="913296" cy="911088"/>
            <a:chOff x="4381500" y="3314700"/>
            <a:chExt cx="913296" cy="911088"/>
          </a:xfrm>
        </p:grpSpPr>
        <p:grpSp>
          <p:nvGrpSpPr>
            <p:cNvPr id="8" name="Group 69"/>
            <p:cNvGrpSpPr/>
            <p:nvPr/>
          </p:nvGrpSpPr>
          <p:grpSpPr>
            <a:xfrm>
              <a:off x="4381500" y="3314700"/>
              <a:ext cx="913296" cy="911088"/>
              <a:chOff x="4535004" y="3467100"/>
              <a:chExt cx="913296" cy="911088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535004" y="3467100"/>
                <a:ext cx="76200" cy="76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370996" y="3467100"/>
                <a:ext cx="76200" cy="76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536108" y="4301988"/>
                <a:ext cx="76200" cy="76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372100" y="4301988"/>
                <a:ext cx="76200" cy="76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Straight Connector 72"/>
            <p:cNvCxnSpPr>
              <a:stCxn id="66" idx="6"/>
              <a:endCxn id="67" idx="2"/>
            </p:cNvCxnSpPr>
            <p:nvPr/>
          </p:nvCxnSpPr>
          <p:spPr>
            <a:xfrm>
              <a:off x="4457700" y="3352800"/>
              <a:ext cx="759792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8" idx="6"/>
              <a:endCxn id="69" idx="2"/>
            </p:cNvCxnSpPr>
            <p:nvPr/>
          </p:nvCxnSpPr>
          <p:spPr>
            <a:xfrm>
              <a:off x="4458804" y="4187688"/>
              <a:ext cx="759792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4127500" y="3771900"/>
              <a:ext cx="8382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Freeform 91"/>
          <p:cNvSpPr/>
          <p:nvPr/>
        </p:nvSpPr>
        <p:spPr>
          <a:xfrm>
            <a:off x="3581400" y="2377440"/>
            <a:ext cx="533400" cy="1082040"/>
          </a:xfrm>
          <a:custGeom>
            <a:avLst/>
            <a:gdLst>
              <a:gd name="connsiteX0" fmla="*/ 0 w 533400"/>
              <a:gd name="connsiteY0" fmla="*/ 1082040 h 1082040"/>
              <a:gd name="connsiteX1" fmla="*/ 220980 w 533400"/>
              <a:gd name="connsiteY1" fmla="*/ 845820 h 1082040"/>
              <a:gd name="connsiteX2" fmla="*/ 449580 w 533400"/>
              <a:gd name="connsiteY2" fmla="*/ 419100 h 1082040"/>
              <a:gd name="connsiteX3" fmla="*/ 533400 w 533400"/>
              <a:gd name="connsiteY3" fmla="*/ 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1082040">
                <a:moveTo>
                  <a:pt x="0" y="1082040"/>
                </a:moveTo>
                <a:cubicBezTo>
                  <a:pt x="73025" y="1019175"/>
                  <a:pt x="146050" y="956310"/>
                  <a:pt x="220980" y="845820"/>
                </a:cubicBezTo>
                <a:cubicBezTo>
                  <a:pt x="295910" y="735330"/>
                  <a:pt x="397510" y="560070"/>
                  <a:pt x="449580" y="419100"/>
                </a:cubicBezTo>
                <a:cubicBezTo>
                  <a:pt x="501650" y="278130"/>
                  <a:pt x="511810" y="194310"/>
                  <a:pt x="533400" y="0"/>
                </a:cubicBezTo>
              </a:path>
            </a:pathLst>
          </a:custGeom>
          <a:ln w="31750">
            <a:solidFill>
              <a:schemeClr val="accent3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581384" y="2781304"/>
            <a:ext cx="965200" cy="673100"/>
          </a:xfrm>
          <a:custGeom>
            <a:avLst/>
            <a:gdLst>
              <a:gd name="connsiteX0" fmla="*/ 0 w 965200"/>
              <a:gd name="connsiteY0" fmla="*/ 673100 h 673100"/>
              <a:gd name="connsiteX1" fmla="*/ 393700 w 965200"/>
              <a:gd name="connsiteY1" fmla="*/ 520700 h 673100"/>
              <a:gd name="connsiteX2" fmla="*/ 749300 w 965200"/>
              <a:gd name="connsiteY2" fmla="*/ 203200 h 673100"/>
              <a:gd name="connsiteX3" fmla="*/ 965200 w 965200"/>
              <a:gd name="connsiteY3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00" h="673100">
                <a:moveTo>
                  <a:pt x="0" y="673100"/>
                </a:moveTo>
                <a:cubicBezTo>
                  <a:pt x="134408" y="636058"/>
                  <a:pt x="268817" y="599017"/>
                  <a:pt x="393700" y="520700"/>
                </a:cubicBezTo>
                <a:cubicBezTo>
                  <a:pt x="518583" y="442383"/>
                  <a:pt x="654050" y="289983"/>
                  <a:pt x="749300" y="203200"/>
                </a:cubicBezTo>
                <a:cubicBezTo>
                  <a:pt x="844550" y="116417"/>
                  <a:pt x="965200" y="0"/>
                  <a:pt x="96520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4"/>
          <p:cNvGrpSpPr/>
          <p:nvPr/>
        </p:nvGrpSpPr>
        <p:grpSpPr>
          <a:xfrm>
            <a:off x="4381484" y="2590804"/>
            <a:ext cx="913296" cy="911088"/>
            <a:chOff x="4381500" y="3314700"/>
            <a:chExt cx="913296" cy="911088"/>
          </a:xfrm>
          <a:solidFill>
            <a:schemeClr val="tx1"/>
          </a:solidFill>
        </p:grpSpPr>
        <p:grpSp>
          <p:nvGrpSpPr>
            <p:cNvPr id="12" name="Group 69"/>
            <p:cNvGrpSpPr/>
            <p:nvPr/>
          </p:nvGrpSpPr>
          <p:grpSpPr>
            <a:xfrm>
              <a:off x="4381500" y="3314700"/>
              <a:ext cx="913296" cy="911088"/>
              <a:chOff x="4535004" y="3467100"/>
              <a:chExt cx="913296" cy="911088"/>
            </a:xfrm>
            <a:grpFill/>
          </p:grpSpPr>
          <p:sp>
            <p:nvSpPr>
              <p:cNvPr id="100" name="Oval 99"/>
              <p:cNvSpPr/>
              <p:nvPr/>
            </p:nvSpPr>
            <p:spPr>
              <a:xfrm>
                <a:off x="4535004" y="3467100"/>
                <a:ext cx="76200" cy="762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370996" y="3467100"/>
                <a:ext cx="76200" cy="762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536108" y="4301988"/>
                <a:ext cx="76200" cy="762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372100" y="4301988"/>
                <a:ext cx="76200" cy="762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7" name="Straight Connector 96"/>
            <p:cNvCxnSpPr>
              <a:stCxn id="100" idx="6"/>
              <a:endCxn id="101" idx="2"/>
            </p:cNvCxnSpPr>
            <p:nvPr/>
          </p:nvCxnSpPr>
          <p:spPr>
            <a:xfrm>
              <a:off x="4457700" y="3352800"/>
              <a:ext cx="759792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02" idx="6"/>
              <a:endCxn id="103" idx="2"/>
            </p:cNvCxnSpPr>
            <p:nvPr/>
          </p:nvCxnSpPr>
          <p:spPr>
            <a:xfrm>
              <a:off x="4458804" y="4187688"/>
              <a:ext cx="759792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4127500" y="3771900"/>
              <a:ext cx="83820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92"/>
          <p:cNvGrpSpPr/>
          <p:nvPr/>
        </p:nvGrpSpPr>
        <p:grpSpPr>
          <a:xfrm>
            <a:off x="3544404" y="1752600"/>
            <a:ext cx="913296" cy="911088"/>
            <a:chOff x="3544404" y="2476500"/>
            <a:chExt cx="913296" cy="911088"/>
          </a:xfrm>
        </p:grpSpPr>
        <p:grpSp>
          <p:nvGrpSpPr>
            <p:cNvPr id="17" name="Group 69"/>
            <p:cNvGrpSpPr/>
            <p:nvPr/>
          </p:nvGrpSpPr>
          <p:grpSpPr>
            <a:xfrm>
              <a:off x="3544404" y="2476500"/>
              <a:ext cx="913296" cy="911088"/>
              <a:chOff x="4535004" y="3467100"/>
              <a:chExt cx="913296" cy="911088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4535004" y="3467100"/>
                <a:ext cx="76200" cy="76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370996" y="3467100"/>
                <a:ext cx="76200" cy="76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536108" y="4301988"/>
                <a:ext cx="76200" cy="76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372100" y="4301988"/>
                <a:ext cx="76200" cy="76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4" name="Straight Connector 83"/>
            <p:cNvCxnSpPr>
              <a:stCxn id="87" idx="6"/>
              <a:endCxn id="88" idx="2"/>
            </p:cNvCxnSpPr>
            <p:nvPr/>
          </p:nvCxnSpPr>
          <p:spPr>
            <a:xfrm>
              <a:off x="3620604" y="2514600"/>
              <a:ext cx="759792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9" idx="6"/>
              <a:endCxn id="90" idx="2"/>
            </p:cNvCxnSpPr>
            <p:nvPr/>
          </p:nvCxnSpPr>
          <p:spPr>
            <a:xfrm>
              <a:off x="3621708" y="3349488"/>
              <a:ext cx="759792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688080" y="2933700"/>
              <a:ext cx="8382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>
          <a:xfrm rot="5400000" flipH="1" flipV="1">
            <a:off x="152400" y="2667000"/>
            <a:ext cx="2590800" cy="1588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362200" y="4535269"/>
            <a:ext cx="4191000" cy="1588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495800" y="43828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r>
              <a:rPr lang="en-US" sz="3600" baseline="-25000" dirty="0" smtClean="0"/>
              <a:t>1</a:t>
            </a:r>
            <a:endParaRPr lang="en-US" sz="3600" baseline="-25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14400" y="2209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81000" y="5842337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Christopher G.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Atkeson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, “Randomly sampling actions in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dynamic programming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”,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IEEE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Symposium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on Approximate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Dynamic Programming and Reinforcement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Learning, 2007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92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Output</a:t>
            </a:r>
            <a:endParaRPr lang="en-US" dirty="0"/>
          </a:p>
        </p:txBody>
      </p:sp>
      <p:pic>
        <p:nvPicPr>
          <p:cNvPr id="10" name="Picture 9" descr="pol.png"/>
          <p:cNvPicPr>
            <a:picLocks noChangeAspect="1"/>
          </p:cNvPicPr>
          <p:nvPr/>
        </p:nvPicPr>
        <p:blipFill>
          <a:blip r:embed="rId2" cstate="print"/>
          <a:srcRect r="24994"/>
          <a:stretch>
            <a:fillRect/>
          </a:stretch>
        </p:blipFill>
        <p:spPr>
          <a:xfrm>
            <a:off x="99829" y="2531815"/>
            <a:ext cx="4624571" cy="4326185"/>
          </a:xfrm>
          <a:prstGeom prst="rect">
            <a:avLst/>
          </a:prstGeom>
        </p:spPr>
      </p:pic>
      <p:pic>
        <p:nvPicPr>
          <p:cNvPr id="11" name="Picture 10" descr="val.png"/>
          <p:cNvPicPr>
            <a:picLocks noChangeAspect="1"/>
          </p:cNvPicPr>
          <p:nvPr/>
        </p:nvPicPr>
        <p:blipFill>
          <a:blip r:embed="rId3" cstate="print"/>
          <a:srcRect l="6250" r="24994"/>
          <a:stretch>
            <a:fillRect/>
          </a:stretch>
        </p:blipFill>
        <p:spPr>
          <a:xfrm>
            <a:off x="4953000" y="2567607"/>
            <a:ext cx="4191000" cy="42770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3716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Inverted Pendulum:</a:t>
            </a:r>
          </a:p>
          <a:p>
            <a:r>
              <a:rPr lang="en-US" sz="3200" dirty="0" smtClean="0"/>
              <a:t>Swing-up</a:t>
            </a:r>
            <a:endParaRPr lang="en-US" sz="3200" dirty="0"/>
          </a:p>
        </p:txBody>
      </p:sp>
      <p:grpSp>
        <p:nvGrpSpPr>
          <p:cNvPr id="3" name="Group 17"/>
          <p:cNvGrpSpPr/>
          <p:nvPr/>
        </p:nvGrpSpPr>
        <p:grpSpPr>
          <a:xfrm>
            <a:off x="4457701" y="1361660"/>
            <a:ext cx="1943099" cy="1229140"/>
            <a:chOff x="4853608" y="1642241"/>
            <a:chExt cx="1394792" cy="882299"/>
          </a:xfrm>
        </p:grpSpPr>
        <p:sp>
          <p:nvSpPr>
            <p:cNvPr id="13" name="Isosceles Triangle 12"/>
            <p:cNvSpPr/>
            <p:nvPr/>
          </p:nvSpPr>
          <p:spPr>
            <a:xfrm>
              <a:off x="4876800" y="2251841"/>
              <a:ext cx="304800" cy="26275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3" idx="0"/>
            </p:cNvCxnSpPr>
            <p:nvPr/>
          </p:nvCxnSpPr>
          <p:spPr>
            <a:xfrm rot="5400000" flipH="1" flipV="1">
              <a:off x="5334000" y="1566041"/>
              <a:ext cx="38100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867400" y="1642241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ircular Arrow 16"/>
            <p:cNvSpPr/>
            <p:nvPr/>
          </p:nvSpPr>
          <p:spPr>
            <a:xfrm rot="10800000">
              <a:off x="4853608" y="1967948"/>
              <a:ext cx="556592" cy="556592"/>
            </a:xfrm>
            <a:prstGeom prst="circularArrow">
              <a:avLst>
                <a:gd name="adj1" fmla="val 12500"/>
                <a:gd name="adj2" fmla="val 2159112"/>
                <a:gd name="adj3" fmla="val 20457681"/>
                <a:gd name="adj4" fmla="val 4785697"/>
                <a:gd name="adj5" fmla="val 19560"/>
              </a:avLst>
            </a:prstGeom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 Dynamic Programming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9060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Offline computation</a:t>
            </a:r>
          </a:p>
          <a:p>
            <a:r>
              <a:rPr lang="en-US" dirty="0" smtClean="0"/>
              <a:t>Can optimize </a:t>
            </a:r>
            <a:r>
              <a:rPr lang="en-US" dirty="0" err="1" smtClean="0"/>
              <a:t>CoM</a:t>
            </a:r>
            <a:r>
              <a:rPr lang="en-US" dirty="0" smtClean="0"/>
              <a:t> motion </a:t>
            </a:r>
            <a:br>
              <a:rPr lang="en-US" dirty="0" smtClean="0"/>
            </a:br>
            <a:r>
              <a:rPr lang="en-US" dirty="0" smtClean="0"/>
              <a:t>and footstep timing/location</a:t>
            </a:r>
          </a:p>
          <a:p>
            <a:r>
              <a:rPr lang="en-US" dirty="0" smtClean="0"/>
              <a:t>Even a simple model </a:t>
            </a:r>
            <a:br>
              <a:rPr lang="en-US" dirty="0" smtClean="0"/>
            </a:br>
            <a:r>
              <a:rPr lang="en-US" dirty="0" smtClean="0"/>
              <a:t>has a 10-D state space</a:t>
            </a:r>
          </a:p>
          <a:p>
            <a:pPr lvl="1"/>
            <a:r>
              <a:rPr lang="en-US" dirty="0" smtClean="0"/>
              <a:t>Too high for DP</a:t>
            </a:r>
          </a:p>
          <a:p>
            <a:r>
              <a:rPr lang="en-US" dirty="0" smtClean="0"/>
              <a:t>Decouple to reduce </a:t>
            </a:r>
            <a:br>
              <a:rPr lang="en-US" dirty="0" smtClean="0"/>
            </a:br>
            <a:r>
              <a:rPr lang="en-US" dirty="0" smtClean="0"/>
              <a:t>dimensionality</a:t>
            </a:r>
          </a:p>
          <a:p>
            <a:r>
              <a:rPr lang="en-US" dirty="0" smtClean="0"/>
              <a:t>Add coordination variables</a:t>
            </a:r>
            <a:br>
              <a:rPr lang="en-US" dirty="0" smtClean="0"/>
            </a:br>
            <a:r>
              <a:rPr lang="en-US" dirty="0" smtClean="0"/>
              <a:t> to maintain optimality</a:t>
            </a:r>
          </a:p>
          <a:p>
            <a:r>
              <a:rPr lang="en-US" dirty="0" smtClean="0"/>
              <a:t>100</a:t>
            </a:r>
            <a:r>
              <a:rPr lang="en-US" baseline="30000" dirty="0" smtClean="0"/>
              <a:t>10</a:t>
            </a:r>
            <a:r>
              <a:rPr lang="en-US" dirty="0" smtClean="0"/>
              <a:t>=10</a:t>
            </a:r>
            <a:r>
              <a:rPr lang="en-US" baseline="30000" dirty="0" smtClean="0"/>
              <a:t>20</a:t>
            </a:r>
            <a:r>
              <a:rPr lang="en-US" dirty="0" smtClean="0"/>
              <a:t> &gt;&gt; 100</a:t>
            </a:r>
            <a:r>
              <a:rPr lang="en-US" baseline="30000" dirty="0" smtClean="0"/>
              <a:t>4</a:t>
            </a:r>
            <a:r>
              <a:rPr lang="en-US" dirty="0" smtClean="0"/>
              <a:t>+100</a:t>
            </a:r>
            <a:r>
              <a:rPr lang="en-US" baseline="30000" dirty="0" smtClean="0"/>
              <a:t>4</a:t>
            </a:r>
            <a:r>
              <a:rPr lang="en-US" dirty="0" smtClean="0"/>
              <a:t>+100</a:t>
            </a:r>
            <a:r>
              <a:rPr lang="en-US" baseline="30000" dirty="0" smtClean="0"/>
              <a:t>3</a:t>
            </a:r>
            <a:r>
              <a:rPr lang="en-US" dirty="0" smtClean="0"/>
              <a:t>+100</a:t>
            </a:r>
            <a:r>
              <a:rPr lang="en-US" baseline="30000" dirty="0" smtClean="0"/>
              <a:t>3</a:t>
            </a:r>
            <a:r>
              <a:rPr lang="en-US" dirty="0" smtClean="0"/>
              <a:t>+100</a:t>
            </a:r>
            <a:r>
              <a:rPr lang="en-US" baseline="30000" dirty="0" smtClean="0"/>
              <a:t>3</a:t>
            </a:r>
            <a:r>
              <a:rPr lang="en-US" dirty="0" smtClean="0"/>
              <a:t>=2.03x10</a:t>
            </a:r>
            <a:r>
              <a:rPr lang="en-US" baseline="30000" dirty="0" smtClean="0"/>
              <a:t>8</a:t>
            </a:r>
          </a:p>
          <a:p>
            <a:endParaRPr lang="en-US" dirty="0"/>
          </a:p>
        </p:txBody>
      </p:sp>
      <p:pic>
        <p:nvPicPr>
          <p:cNvPr id="4" name="pushFron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257800" y="838200"/>
            <a:ext cx="3613355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the System</a:t>
            </a:r>
            <a:endParaRPr lang="en-US" dirty="0"/>
          </a:p>
        </p:txBody>
      </p:sp>
      <p:pic>
        <p:nvPicPr>
          <p:cNvPr id="4" name="Picture 3" descr="simPi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2681491" cy="5397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14478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DOFS: </a:t>
            </a:r>
          </a:p>
          <a:p>
            <a:r>
              <a:rPr lang="en-US" sz="3200" dirty="0" smtClean="0"/>
              <a:t>12 + 6 = 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144780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DOFS: </a:t>
            </a:r>
          </a:p>
          <a:p>
            <a:r>
              <a:rPr lang="en-US" sz="3200" dirty="0" smtClean="0"/>
              <a:t>12 + 6 – 3 = 15</a:t>
            </a:r>
          </a:p>
          <a:p>
            <a:endParaRPr lang="en-US" sz="3200" dirty="0"/>
          </a:p>
          <a:p>
            <a:r>
              <a:rPr lang="en-US" sz="3200" dirty="0" smtClean="0"/>
              <a:t>Origin at foot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1218406" y="5334794"/>
            <a:ext cx="534194" cy="913606"/>
            <a:chOff x="1218406" y="5334794"/>
            <a:chExt cx="534194" cy="913606"/>
          </a:xfrm>
        </p:grpSpPr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876300" y="5676900"/>
              <a:ext cx="685800" cy="1588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219200" y="6019800"/>
              <a:ext cx="533400" cy="22860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219200" y="5715000"/>
              <a:ext cx="533400" cy="30480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657600" y="14478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DOFS: </a:t>
            </a:r>
          </a:p>
          <a:p>
            <a:r>
              <a:rPr lang="en-US" sz="3200" dirty="0" smtClean="0"/>
              <a:t>12 + 6 – 3 – 2*3 = 9</a:t>
            </a:r>
          </a:p>
          <a:p>
            <a:endParaRPr lang="en-US" sz="3200" dirty="0"/>
          </a:p>
          <a:p>
            <a:r>
              <a:rPr lang="en-US" sz="3200" dirty="0" smtClean="0"/>
              <a:t>Origin at foot</a:t>
            </a:r>
          </a:p>
          <a:p>
            <a:r>
              <a:rPr lang="en-US" sz="3200" dirty="0" smtClean="0"/>
              <a:t>Feet don’t rotate</a:t>
            </a:r>
          </a:p>
        </p:txBody>
      </p:sp>
      <p:grpSp>
        <p:nvGrpSpPr>
          <p:cNvPr id="7" name="Group 21"/>
          <p:cNvGrpSpPr/>
          <p:nvPr/>
        </p:nvGrpSpPr>
        <p:grpSpPr>
          <a:xfrm>
            <a:off x="2057400" y="5791200"/>
            <a:ext cx="685800" cy="533400"/>
            <a:chOff x="3657600" y="6324600"/>
            <a:chExt cx="685800" cy="533400"/>
          </a:xfrm>
        </p:grpSpPr>
        <p:sp>
          <p:nvSpPr>
            <p:cNvPr id="17" name="Arc 16"/>
            <p:cNvSpPr/>
            <p:nvPr/>
          </p:nvSpPr>
          <p:spPr>
            <a:xfrm>
              <a:off x="3733800" y="6324600"/>
              <a:ext cx="533400" cy="533400"/>
            </a:xfrm>
            <a:prstGeom prst="arc">
              <a:avLst>
                <a:gd name="adj1" fmla="val 5183722"/>
                <a:gd name="adj2" fmla="val 2332551"/>
              </a:avLst>
            </a:prstGeom>
            <a:ln w="92075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3657600" y="6324600"/>
              <a:ext cx="685800" cy="533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2"/>
          <p:cNvGrpSpPr/>
          <p:nvPr/>
        </p:nvGrpSpPr>
        <p:grpSpPr>
          <a:xfrm>
            <a:off x="914400" y="5715000"/>
            <a:ext cx="685800" cy="533400"/>
            <a:chOff x="3657600" y="6324600"/>
            <a:chExt cx="685800" cy="533400"/>
          </a:xfrm>
        </p:grpSpPr>
        <p:sp>
          <p:nvSpPr>
            <p:cNvPr id="24" name="Arc 23"/>
            <p:cNvSpPr/>
            <p:nvPr/>
          </p:nvSpPr>
          <p:spPr>
            <a:xfrm>
              <a:off x="3733800" y="6324600"/>
              <a:ext cx="533400" cy="533400"/>
            </a:xfrm>
            <a:prstGeom prst="arc">
              <a:avLst>
                <a:gd name="adj1" fmla="val 5183722"/>
                <a:gd name="adj2" fmla="val 2332551"/>
              </a:avLst>
            </a:prstGeom>
            <a:ln w="92075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3657600" y="6324600"/>
              <a:ext cx="685800" cy="533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657600" y="14478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DOFS: </a:t>
            </a:r>
          </a:p>
          <a:p>
            <a:r>
              <a:rPr lang="en-US" sz="3200" dirty="0" smtClean="0"/>
              <a:t>12 + 6 – 3 – 2*3 – 3 = 6</a:t>
            </a:r>
          </a:p>
          <a:p>
            <a:endParaRPr lang="en-US" sz="3200" dirty="0"/>
          </a:p>
          <a:p>
            <a:r>
              <a:rPr lang="en-US" sz="3200" dirty="0" smtClean="0"/>
              <a:t>Origin at foot</a:t>
            </a:r>
          </a:p>
          <a:p>
            <a:r>
              <a:rPr lang="en-US" sz="3200" dirty="0" smtClean="0"/>
              <a:t>Feet don’t rotate</a:t>
            </a:r>
          </a:p>
          <a:p>
            <a:r>
              <a:rPr lang="en-US" sz="3200" dirty="0" smtClean="0"/>
              <a:t>Torso doesn’t rotate</a:t>
            </a:r>
          </a:p>
        </p:txBody>
      </p:sp>
      <p:grpSp>
        <p:nvGrpSpPr>
          <p:cNvPr id="11" name="Group 26"/>
          <p:cNvGrpSpPr/>
          <p:nvPr/>
        </p:nvGrpSpPr>
        <p:grpSpPr>
          <a:xfrm>
            <a:off x="1295400" y="2362200"/>
            <a:ext cx="685800" cy="533400"/>
            <a:chOff x="3657600" y="6324600"/>
            <a:chExt cx="685800" cy="533400"/>
          </a:xfrm>
        </p:grpSpPr>
        <p:sp>
          <p:nvSpPr>
            <p:cNvPr id="28" name="Arc 27"/>
            <p:cNvSpPr/>
            <p:nvPr/>
          </p:nvSpPr>
          <p:spPr>
            <a:xfrm>
              <a:off x="3733800" y="6324600"/>
              <a:ext cx="533400" cy="533400"/>
            </a:xfrm>
            <a:prstGeom prst="arc">
              <a:avLst>
                <a:gd name="adj1" fmla="val 5183722"/>
                <a:gd name="adj2" fmla="val 2332551"/>
              </a:avLst>
            </a:prstGeom>
            <a:ln w="92075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3657600" y="6324600"/>
              <a:ext cx="685800" cy="533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657600" y="1457740"/>
            <a:ext cx="548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DOFS: </a:t>
            </a:r>
          </a:p>
          <a:p>
            <a:r>
              <a:rPr lang="en-US" sz="3200" dirty="0" smtClean="0"/>
              <a:t>12 + 6 – 3 – 2*3 – 3 – 1 = </a:t>
            </a:r>
            <a:r>
              <a:rPr lang="en-US" sz="3200" dirty="0"/>
              <a:t>5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Origin at foot</a:t>
            </a:r>
          </a:p>
          <a:p>
            <a:r>
              <a:rPr lang="en-US" sz="3200" dirty="0" smtClean="0"/>
              <a:t>Feet don’t rotate</a:t>
            </a:r>
          </a:p>
          <a:p>
            <a:r>
              <a:rPr lang="en-US" sz="3200" dirty="0" smtClean="0"/>
              <a:t>Torso doesn’t rotate</a:t>
            </a:r>
          </a:p>
          <a:p>
            <a:r>
              <a:rPr lang="en-US" sz="3200" dirty="0" smtClean="0"/>
              <a:t>Constant height </a:t>
            </a:r>
            <a:r>
              <a:rPr lang="en-US" sz="3200" dirty="0" err="1" smtClean="0"/>
              <a:t>CoM</a:t>
            </a:r>
            <a:endParaRPr lang="en-US" sz="3200" dirty="0" smtClean="0"/>
          </a:p>
        </p:txBody>
      </p:sp>
      <p:grpSp>
        <p:nvGrpSpPr>
          <p:cNvPr id="12" name="Group 33"/>
          <p:cNvGrpSpPr/>
          <p:nvPr/>
        </p:nvGrpSpPr>
        <p:grpSpPr>
          <a:xfrm>
            <a:off x="1524000" y="2895600"/>
            <a:ext cx="457200" cy="457200"/>
            <a:chOff x="5181600" y="5562600"/>
            <a:chExt cx="457200" cy="457200"/>
          </a:xfrm>
        </p:grpSpPr>
        <p:sp>
          <p:nvSpPr>
            <p:cNvPr id="31" name="Oval 30"/>
            <p:cNvSpPr/>
            <p:nvPr/>
          </p:nvSpPr>
          <p:spPr>
            <a:xfrm>
              <a:off x="5181600" y="55626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ie 31"/>
            <p:cNvSpPr/>
            <p:nvPr/>
          </p:nvSpPr>
          <p:spPr>
            <a:xfrm>
              <a:off x="5181600" y="5562600"/>
              <a:ext cx="457200" cy="457200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Pie 32"/>
            <p:cNvSpPr/>
            <p:nvPr/>
          </p:nvSpPr>
          <p:spPr>
            <a:xfrm rot="10800000">
              <a:off x="5181600" y="5562600"/>
              <a:ext cx="457200" cy="457200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5400000" flipH="1" flipV="1">
            <a:off x="456803" y="4724797"/>
            <a:ext cx="2591594" cy="1588"/>
          </a:xfrm>
          <a:prstGeom prst="straightConnector1">
            <a:avLst/>
          </a:prstGeom>
          <a:ln w="412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16" grpId="0"/>
      <p:bldP spid="16" grpId="1"/>
      <p:bldP spid="26" grpId="0"/>
      <p:bldP spid="26" grpId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 System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5638800"/>
            <a:ext cx="6400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524000" y="3810000"/>
            <a:ext cx="2971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124200" y="2362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2476500" y="3543300"/>
            <a:ext cx="2514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90800" y="556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33800" y="1712893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3D LIPM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- 2 DOFS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4075093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Fully Controllable Swing Foot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- 3 DOFS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61501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Kajita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et. Al.,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“The 3d Linear Inverted Pendulum Model: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A simple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modeling for biped walking pattern generation”,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ICRA 2001.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Instantaneously Coupled Systems (ICS)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Partition the state and action space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Normally dynamics are independent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Dynamics are coupled at specific instants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Additive cost -&gt; Independent Policies</a:t>
            </a:r>
          </a:p>
          <a:p>
            <a:pPr lvl="1"/>
            <a:r>
              <a:rPr lang="en-US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95400" y="1851992"/>
          <a:ext cx="3048000" cy="1219200"/>
        </p:xfrm>
        <a:graphic>
          <a:graphicData uri="http://schemas.openxmlformats.org/presentationml/2006/ole">
            <p:oleObj spid="_x0000_s2050" name="Equation" r:id="rId3" imgW="1206360" imgH="4824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282148" y="3558208"/>
          <a:ext cx="2181225" cy="577850"/>
        </p:xfrm>
        <a:graphic>
          <a:graphicData uri="http://schemas.openxmlformats.org/presentationml/2006/ole">
            <p:oleObj spid="_x0000_s2051" name="Equation" r:id="rId4" imgW="863280" imgH="22860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290154" y="4627079"/>
          <a:ext cx="2470150" cy="674688"/>
        </p:xfrm>
        <a:graphic>
          <a:graphicData uri="http://schemas.openxmlformats.org/presentationml/2006/ole">
            <p:oleObj spid="_x0000_s2052" name="Equation" r:id="rId5" imgW="977760" imgH="26640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319212" y="5537200"/>
          <a:ext cx="4395788" cy="1092200"/>
        </p:xfrm>
        <a:graphic>
          <a:graphicData uri="http://schemas.openxmlformats.org/presentationml/2006/ole">
            <p:oleObj spid="_x0000_s2053" name="Equation" r:id="rId6" imgW="17398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Decoupling the System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28600" y="1821597"/>
            <a:ext cx="1828800" cy="4699575"/>
            <a:chOff x="533400" y="1143000"/>
            <a:chExt cx="1828800" cy="4699575"/>
          </a:xfrm>
        </p:grpSpPr>
        <p:pic>
          <p:nvPicPr>
            <p:cNvPr id="4" name="Picture 3" descr="simPic2.png"/>
            <p:cNvPicPr>
              <a:picLocks noChangeAspect="1"/>
            </p:cNvPicPr>
            <p:nvPr/>
          </p:nvPicPr>
          <p:blipFill>
            <a:blip r:embed="rId2" cstate="print"/>
            <a:srcRect l="10181" t="1505" r="12831" b="4007"/>
            <a:stretch>
              <a:fillRect/>
            </a:stretch>
          </p:blipFill>
          <p:spPr>
            <a:xfrm>
              <a:off x="533400" y="1143000"/>
              <a:ext cx="1828800" cy="451824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990600" y="4747258"/>
              <a:ext cx="534194" cy="913606"/>
              <a:chOff x="1218406" y="5334794"/>
              <a:chExt cx="534194" cy="913606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876300" y="5676900"/>
                <a:ext cx="685800" cy="1588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219200" y="6019800"/>
                <a:ext cx="533400" cy="22860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219200" y="5715000"/>
                <a:ext cx="533400" cy="30480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447800" y="52578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X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47800" y="4847489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Y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4517864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Z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Right Arrow 4"/>
          <p:cNvSpPr/>
          <p:nvPr/>
        </p:nvSpPr>
        <p:spPr>
          <a:xfrm>
            <a:off x="2209800" y="3848777"/>
            <a:ext cx="878774" cy="536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4391890" y="3781708"/>
            <a:ext cx="805543" cy="7377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41418" y="6263261"/>
            <a:ext cx="212370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97433" y="6263261"/>
            <a:ext cx="205047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61111" y="6196192"/>
            <a:ext cx="585849" cy="670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25735" y="5927916"/>
            <a:ext cx="585849" cy="670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63589" y="6196192"/>
            <a:ext cx="292925" cy="670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35288" y="6062054"/>
            <a:ext cx="292925" cy="670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1" idx="0"/>
          </p:cNvCxnSpPr>
          <p:nvPr/>
        </p:nvCxnSpPr>
        <p:spPr>
          <a:xfrm rot="5400000" flipH="1" flipV="1">
            <a:off x="4807701" y="5220610"/>
            <a:ext cx="1877932" cy="73231"/>
          </a:xfrm>
          <a:prstGeom prst="line">
            <a:avLst/>
          </a:prstGeom>
          <a:ln w="1397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0"/>
          </p:cNvCxnSpPr>
          <p:nvPr/>
        </p:nvCxnSpPr>
        <p:spPr>
          <a:xfrm rot="16200000" flipV="1">
            <a:off x="5863391" y="5043695"/>
            <a:ext cx="1743794" cy="292925"/>
          </a:xfrm>
          <a:prstGeom prst="line">
            <a:avLst/>
          </a:prstGeom>
          <a:ln w="139700">
            <a:solidFill>
              <a:srgbClr val="00B05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5783283" y="4318260"/>
            <a:ext cx="805543" cy="0"/>
          </a:xfrm>
          <a:prstGeom prst="line">
            <a:avLst/>
          </a:prstGeom>
          <a:ln w="139700" cap="rnd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244007" y="3412829"/>
            <a:ext cx="1810863" cy="0"/>
          </a:xfrm>
          <a:prstGeom prst="line">
            <a:avLst/>
          </a:prstGeom>
          <a:ln w="139700" cap="rnd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0"/>
          </p:cNvCxnSpPr>
          <p:nvPr/>
        </p:nvCxnSpPr>
        <p:spPr>
          <a:xfrm rot="5400000" flipH="1" flipV="1">
            <a:off x="2497481" y="5546712"/>
            <a:ext cx="1006035" cy="292925"/>
          </a:xfrm>
          <a:prstGeom prst="line">
            <a:avLst/>
          </a:prstGeom>
          <a:ln w="1397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2750709" y="4647443"/>
            <a:ext cx="938966" cy="146462"/>
          </a:xfrm>
          <a:prstGeom prst="line">
            <a:avLst/>
          </a:prstGeom>
          <a:ln w="139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3324234" y="4220380"/>
            <a:ext cx="670690" cy="732312"/>
          </a:xfrm>
          <a:prstGeom prst="line">
            <a:avLst/>
          </a:prstGeom>
          <a:ln w="1397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0" idx="0"/>
          </p:cNvCxnSpPr>
          <p:nvPr/>
        </p:nvCxnSpPr>
        <p:spPr>
          <a:xfrm rot="16200000" flipH="1">
            <a:off x="3669179" y="5278436"/>
            <a:ext cx="1006035" cy="292925"/>
          </a:xfrm>
          <a:prstGeom prst="line">
            <a:avLst/>
          </a:prstGeom>
          <a:ln w="139700" cap="flat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2458141" y="3342678"/>
            <a:ext cx="1743794" cy="73231"/>
          </a:xfrm>
          <a:prstGeom prst="line">
            <a:avLst/>
          </a:prstGeom>
          <a:ln w="139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476995" y="5402997"/>
            <a:ext cx="952005" cy="850047"/>
            <a:chOff x="1828800" y="4377422"/>
            <a:chExt cx="952005" cy="850047"/>
          </a:xfrm>
        </p:grpSpPr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1893908" y="4880375"/>
              <a:ext cx="603621" cy="1526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195718" y="5182250"/>
              <a:ext cx="585086" cy="1398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414649" y="4712767"/>
              <a:ext cx="366156" cy="51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X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828800" y="4377422"/>
              <a:ext cx="366156" cy="51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Z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0" y="5402997"/>
            <a:ext cx="952005" cy="850047"/>
            <a:chOff x="4684815" y="4332203"/>
            <a:chExt cx="952005" cy="850047"/>
          </a:xfrm>
        </p:grpSpPr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4749924" y="4835157"/>
              <a:ext cx="603621" cy="1526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051734" y="5137031"/>
              <a:ext cx="585086" cy="1398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270664" y="4667548"/>
              <a:ext cx="366156" cy="51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Y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84815" y="4332203"/>
              <a:ext cx="366156" cy="51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Z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57200" y="68580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Panne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et. Al.,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A controller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for the dynamic walk of a biped across variable terrain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”, Conference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on Decision and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Control, </a:t>
            </a: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1992.</a:t>
            </a:r>
            <a:endParaRPr lang="sv-SE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Yin et. Al., </a:t>
            </a:r>
            <a:r>
              <a:rPr lang="nl-NL" sz="2000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Simbicon: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simple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biped locomotion control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”,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SIGGRAPH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2007.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43200" y="1447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Sagittal</a:t>
            </a:r>
            <a:r>
              <a:rPr lang="en-US" sz="2400" dirty="0" smtClean="0"/>
              <a:t> Subsystem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410200" y="1447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Coronal Subsystem</a:t>
            </a:r>
            <a:endParaRPr lang="en-US" sz="2400" dirty="0"/>
          </a:p>
        </p:txBody>
      </p:sp>
      <p:sp>
        <p:nvSpPr>
          <p:cNvPr id="48" name="Plus 47"/>
          <p:cNvSpPr/>
          <p:nvPr/>
        </p:nvSpPr>
        <p:spPr>
          <a:xfrm>
            <a:off x="6890657" y="3802797"/>
            <a:ext cx="805543" cy="7377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7848600" y="6267323"/>
            <a:ext cx="10668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8177151" y="5640728"/>
            <a:ext cx="585849" cy="670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7546026" y="5938623"/>
            <a:ext cx="603621" cy="1526"/>
          </a:xfrm>
          <a:prstGeom prst="straightConnector1">
            <a:avLst/>
          </a:prstGeom>
          <a:ln w="349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480917" y="5435669"/>
            <a:ext cx="366156" cy="51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Z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6" name="Straight Connector 65"/>
          <p:cNvCxnSpPr>
            <a:stCxn id="51" idx="2"/>
          </p:cNvCxnSpPr>
          <p:nvPr/>
        </p:nvCxnSpPr>
        <p:spPr>
          <a:xfrm rot="5400000">
            <a:off x="8197438" y="5968559"/>
            <a:ext cx="533400" cy="11876"/>
          </a:xfrm>
          <a:prstGeom prst="line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467600" y="1447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Swing-Z</a:t>
            </a:r>
          </a:p>
          <a:p>
            <a:r>
              <a:rPr lang="en-US" sz="2400" dirty="0" smtClean="0"/>
              <a:t>Subsystem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606</Words>
  <Application>Microsoft Office PowerPoint</Application>
  <PresentationFormat>On-screen Show (4:3)</PresentationFormat>
  <Paragraphs>165</Paragraphs>
  <Slides>28</Slides>
  <Notes>0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Control of Instantaneously Coupled Systems Applied to Humanoid Walking</vt:lpstr>
      <vt:lpstr>Related Work</vt:lpstr>
      <vt:lpstr>Dynamic Programming</vt:lpstr>
      <vt:lpstr>Dynamic Programming Output</vt:lpstr>
      <vt:lpstr>A Dynamic Programming Solution</vt:lpstr>
      <vt:lpstr>Simplify the System</vt:lpstr>
      <vt:lpstr>The Simple System</vt:lpstr>
      <vt:lpstr>Instantaneously Coupled Systems (ICS)</vt:lpstr>
      <vt:lpstr>Decoupling the System</vt:lpstr>
      <vt:lpstr>Adding Coordination Variables</vt:lpstr>
      <vt:lpstr>Value: V(ttd)</vt:lpstr>
      <vt:lpstr>ttd</vt:lpstr>
      <vt:lpstr>Coordinating Footstep Time &amp; Location</vt:lpstr>
      <vt:lpstr>Full Controller</vt:lpstr>
      <vt:lpstr>Results – Push Recovery Video</vt:lpstr>
      <vt:lpstr>Results – Push Recovery</vt:lpstr>
      <vt:lpstr>Results – Push Recovery</vt:lpstr>
      <vt:lpstr>Results – Speed Control Video</vt:lpstr>
      <vt:lpstr>Results – Speed Control</vt:lpstr>
      <vt:lpstr>Future Work</vt:lpstr>
      <vt:lpstr>Conclusion/Key Points</vt:lpstr>
      <vt:lpstr>Questions?</vt:lpstr>
      <vt:lpstr>Walking as an ICS</vt:lpstr>
      <vt:lpstr>Separate Policies for Stance &amp; Swing Legs</vt:lpstr>
      <vt:lpstr>The System</vt:lpstr>
      <vt:lpstr>ttd/tlo as a State</vt:lpstr>
      <vt:lpstr>Forward Push Video</vt:lpstr>
      <vt:lpstr>Backward Push Videos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of Instantaneously Coupled Systems Applied to Humanoid Walking</dc:title>
  <dc:creator>ewhitman</dc:creator>
  <cp:lastModifiedBy>ewhitman</cp:lastModifiedBy>
  <cp:revision>219</cp:revision>
  <dcterms:created xsi:type="dcterms:W3CDTF">2010-11-27T20:53:32Z</dcterms:created>
  <dcterms:modified xsi:type="dcterms:W3CDTF">2010-12-17T03:39:48Z</dcterms:modified>
</cp:coreProperties>
</file>