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8" r:id="rId13"/>
    <p:sldId id="265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5"/>
    <p:restoredTop sz="86127"/>
  </p:normalViewPr>
  <p:slideViewPr>
    <p:cSldViewPr snapToGrid="0" snapToObjects="1">
      <p:cViewPr varScale="1">
        <p:scale>
          <a:sx n="101" d="100"/>
          <a:sy n="101" d="100"/>
        </p:scale>
        <p:origin x="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796D5-F295-7747-A151-C584A465749B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5AA05-1697-A641-BDD1-E0F119C0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Ideal PID controller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5AA05-1697-A641-BDD1-E0F119C079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C3FB-78A9-4F4C-9FF4-D66823305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90230-5287-AC44-9AFF-F9355E953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605D3-45AE-3E4D-85C3-C24C75BD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78E-4EA9-A649-9810-1537D18C866F}" type="datetime1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CBB90-072C-774F-82A9-710AFAA6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6011-61FF-B74E-81AF-5A437B48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437F-424E-034D-A410-77901AA9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73C5A-1165-5E41-B3EF-D19197104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2451B-2479-754C-A8F9-C3F7B832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75F-0550-AC4B-83D3-646F36D1851F}" type="datetime1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EEE2E-5BBC-1F4F-8D5C-607AFC39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119FE-409C-5546-A163-CD9FF188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2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6E876-4A20-EC49-874A-1FB81CCBC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E7023-2920-494C-8CA0-36CFBE016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9703F-F85E-884F-A1FF-E0596CA9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4496-7324-9B4E-923F-D7D0BD25B185}" type="datetime1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DA654-B4AA-DF47-A0C6-149D5BDA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EB289-3834-F74F-A2B7-56ABB47C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6CB1-62DF-8341-A10D-59440368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0470-C851-F642-BB57-88B907281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07CD6-66A2-7C46-BCAE-CE3B95D6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7D83-8D25-AB42-BEC8-7823C84ADCC6}" type="datetime1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14F05-3030-0D44-B9E6-08BF4481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58B33-2CB9-B94B-940A-0C93FBBF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C41C0-598D-C047-AFA4-3849A9F8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D5B6A-0AE5-354A-8CBB-345E31E46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62CD5-8BFA-C043-9AC0-298E77E6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03E4-1F32-F649-98D0-5E18368EE155}" type="datetime1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69121-8CE9-524A-A91E-762CB6E52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D447D-39F9-B74A-908F-D484DC24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7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10BB-63EC-394A-9FEE-08F3008F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0CAD-0E8A-3549-80C5-CB3CAE8E1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AA3B2-50E2-F94C-B71B-C9C1F6459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0A422-E4EB-B741-9090-1827EE91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CEE0-EC9C-E741-8D1C-B3FA78F3EF58}" type="datetime1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E4382-61B4-1643-BA74-9B52F72E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A5AE1-236C-7B46-B6B5-F2C52EE6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8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E901-1D0E-EA48-8A6B-54684F46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34DAD-422A-0347-B82C-D6D5D3715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A1CCD-5876-EA44-81F9-B389EC37F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FBF68-7557-6747-BAA1-F959604EB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539E6-BF89-BE46-AC75-904E4E95E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F09FE-0FCE-E647-8B38-253B5366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797F-3FA6-4D49-B68C-B4454D37A6E6}" type="datetime1">
              <a:rPr lang="en-US" smtClean="0"/>
              <a:t>4/14/22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236D-4762-5748-95D1-A297F91B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CA536-3FA1-AD4E-90D4-F24E582E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E7E9-A02F-6048-AA0B-17D1E0BA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8BD8E-5859-9944-AFC5-F3BC1023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821-68E3-1D47-8FA2-DDED89E06DB4}" type="datetime1">
              <a:rPr lang="en-US" smtClean="0"/>
              <a:t>4/14/22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C9160-ECD5-1548-901E-6A049E0D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6BF0D-476C-CD4B-B41B-A56F54A1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1CD5A-6633-3B4A-91A5-3C6015BB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5D97-FB5E-5848-BF5B-3BA52B750B42}" type="datetime1">
              <a:rPr lang="en-US" smtClean="0"/>
              <a:t>4/14/22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437BA-8CDA-4149-9E75-3D44A7DA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8AD35-C090-154A-A1EE-4BA516A7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1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2FC4-6AA3-5C44-ABCB-EE1DDC73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19BD0-68C5-9D41-AF07-4FE93FA86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87EF7-FABC-814F-A942-251065745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1CD35-39A6-434E-9B60-680C4610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03F8-AD1C-4F40-8A90-66CC5B74EBA8}" type="datetime1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E7439-797B-454A-B63C-76A96866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A2596-6C95-AC44-8B9E-B1FEC6E2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2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2234-C246-2349-B9BE-CF757FFE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E298B-E220-194F-913B-618FB9C37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367A5-49C3-7B4F-AA24-9CDACE11D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6BC08-D1C5-4243-96AA-8A5B064F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40E9-C98E-3748-B4DF-846ECF5440E4}" type="datetime1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88470-A02A-264E-8FE1-CBC095AF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2B888-D405-B842-9489-0303E0D9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1E10A-FEE3-9947-92BF-0ACC61D4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365125"/>
            <a:ext cx="11521440" cy="6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B15C8-7F38-4F4B-B97C-21B701DEB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440" y="1137920"/>
            <a:ext cx="11521440" cy="5039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9BCA5-CA9F-094E-B5C6-BCB0367D5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D719-369F-9849-979B-4047F00D9A14}" type="datetime1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BB40-C843-5549-ABB9-A97239AEF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C863B-8806-1F44-A585-648E50CB8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36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EBE4F-46A0-D448-930C-D713A250C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8A86-8F7C-1E41-98DF-FCC0AD0B6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Identification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96151-8F5F-6944-B2ED-0E8012123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Wenzhen</a:t>
            </a:r>
            <a:r>
              <a:rPr lang="en-US" dirty="0"/>
              <a:t> Yuan</a:t>
            </a:r>
          </a:p>
          <a:p>
            <a:r>
              <a:rPr lang="en-US" dirty="0"/>
              <a:t>4/12/2022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EECB9-C86E-5646-9F91-9DA16C2A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751" y="5221218"/>
            <a:ext cx="5600690" cy="992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3586E1-778D-CF47-91E4-A1DE7BE725D7}"/>
              </a:ext>
            </a:extLst>
          </p:cNvPr>
          <p:cNvSpPr txBox="1"/>
          <p:nvPr/>
        </p:nvSpPr>
        <p:spPr>
          <a:xfrm>
            <a:off x="228599" y="388765"/>
            <a:ext cx="938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16-299</a:t>
            </a:r>
            <a:r>
              <a:rPr lang="zh-CN" altLang="en-US" sz="2400" dirty="0"/>
              <a:t> </a:t>
            </a:r>
            <a:r>
              <a:rPr lang="en-US" altLang="zh-CN" sz="2400" dirty="0"/>
              <a:t>Intro to Feedback Control Systems      Spring</a:t>
            </a:r>
            <a:r>
              <a:rPr lang="zh-CN" altLang="en-US" sz="2400" dirty="0"/>
              <a:t> </a:t>
            </a:r>
            <a:r>
              <a:rPr lang="en-US" altLang="zh-CN" sz="2400" dirty="0"/>
              <a:t>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8093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AAEA-6217-9E45-82B1-50962187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Bode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81276-76EF-E045-8DAB-A654D955E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137921"/>
            <a:ext cx="11521440" cy="508000"/>
          </a:xfrm>
        </p:spPr>
        <p:txBody>
          <a:bodyPr/>
          <a:lstStyle/>
          <a:p>
            <a:r>
              <a:rPr lang="en-US" dirty="0"/>
              <a:t>What’s the bold plot for s</a:t>
            </a:r>
            <a:r>
              <a:rPr lang="en-US" baseline="30000" dirty="0"/>
              <a:t>-1</a:t>
            </a:r>
            <a:r>
              <a:rPr lang="en-US" baseline="-25000" dirty="0"/>
              <a:t>, </a:t>
            </a:r>
            <a:r>
              <a:rPr lang="en-US" dirty="0"/>
              <a:t>1, and 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896D2-FDAC-0F4E-8E12-E8FBF77A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34DC8-6505-864A-86CB-4D55D7F3D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1795272"/>
            <a:ext cx="14859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8A67A9-FC4F-7548-9628-8463ED5F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221" y="1903222"/>
            <a:ext cx="2146300" cy="3937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AED3DE-B840-7046-9BFF-A4018A10F661}"/>
              </a:ext>
            </a:extLst>
          </p:cNvPr>
          <p:cNvCxnSpPr/>
          <p:nvPr/>
        </p:nvCxnSpPr>
        <p:spPr>
          <a:xfrm>
            <a:off x="4963886" y="2100072"/>
            <a:ext cx="1142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376FFD4-538C-FA45-866E-5E485F1DF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846072"/>
            <a:ext cx="2895600" cy="50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AD77BE-359A-3D40-B3FE-03EB22DC247A}"/>
              </a:ext>
            </a:extLst>
          </p:cNvPr>
          <p:cNvSpPr txBox="1"/>
          <p:nvPr/>
        </p:nvSpPr>
        <p:spPr>
          <a:xfrm>
            <a:off x="9723120" y="1645921"/>
            <a:ext cx="212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What’s the gain and phase shift?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9B0558C7-77CE-B340-8062-3DE7E3FEE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706580"/>
            <a:ext cx="3912870" cy="3987098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BADFEB65-F1C9-7D4E-A1F0-6D6F3CD1F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936" y="2706580"/>
            <a:ext cx="4094770" cy="4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3B90-CFD9-514F-ABCB-B59A0F00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Bold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73638-1992-E449-8FDD-D91E3E7F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4420F-8A8F-B04A-92DF-E88453A61D56}"/>
              </a:ext>
            </a:extLst>
          </p:cNvPr>
          <p:cNvSpPr txBox="1"/>
          <p:nvPr/>
        </p:nvSpPr>
        <p:spPr>
          <a:xfrm>
            <a:off x="345440" y="1384663"/>
            <a:ext cx="4062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Considering a transfer function: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FA613F1D-475C-AF4E-A1C5-57FC0CCB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069" y="1102312"/>
            <a:ext cx="2571932" cy="995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FBAA94-BBAE-E042-8628-41F454AEA0FA}"/>
              </a:ext>
            </a:extLst>
          </p:cNvPr>
          <p:cNvSpPr txBox="1"/>
          <p:nvPr/>
        </p:nvSpPr>
        <p:spPr>
          <a:xfrm>
            <a:off x="345440" y="2235011"/>
            <a:ext cx="7270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How to calculate the gain and phase shift?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4F415A-5100-794F-82DF-03859539C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39" y="2803009"/>
            <a:ext cx="6987863" cy="4308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FDB610-D5B8-154A-BB6C-4634688E6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38" y="3335561"/>
            <a:ext cx="5523175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C402-C192-F54E-BA5D-261B8602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Bode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A6AF8-AB8B-DA4A-B011-1046F2B7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C52C781-B332-3948-8110-8035F4340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" y="965200"/>
            <a:ext cx="4688840" cy="5169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369E27-2705-794C-8AAA-3AA17DCB4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364" y="6134454"/>
            <a:ext cx="1587500" cy="533400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381FF275-81BC-D343-89FF-8A73D5D77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614" y="1003480"/>
            <a:ext cx="4739946" cy="4851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F04A2-1493-E843-8BD5-168588F5E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980" y="5969354"/>
            <a:ext cx="2908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F390-2679-BF45-BD16-C0B97A62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the topic of transfer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C04C2-F2CA-CE4C-9CEC-59A9D21B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584592-8FE3-9E49-AF24-C29E1E297572}"/>
              </a:ext>
            </a:extLst>
          </p:cNvPr>
          <p:cNvGrpSpPr/>
          <p:nvPr/>
        </p:nvGrpSpPr>
        <p:grpSpPr>
          <a:xfrm>
            <a:off x="506636" y="1143155"/>
            <a:ext cx="2126283" cy="657771"/>
            <a:chOff x="3423257" y="985500"/>
            <a:chExt cx="2126283" cy="657771"/>
          </a:xfrm>
        </p:grpSpPr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0270927A-91C5-F94F-A7AD-52CE8548D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3257" y="985500"/>
              <a:ext cx="2126283" cy="657771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BD2EFF6-B99B-6040-93E5-0B94DB07FD0A}"/>
                </a:ext>
              </a:extLst>
            </p:cNvPr>
            <p:cNvCxnSpPr>
              <a:cxnSpLocks/>
            </p:cNvCxnSpPr>
            <p:nvPr/>
          </p:nvCxnSpPr>
          <p:spPr>
            <a:xfrm>
              <a:off x="4486399" y="1537255"/>
              <a:ext cx="56267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6533E1-55F5-2641-8A5B-21BE2B377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7" y="2411676"/>
            <a:ext cx="723900" cy="2921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119C8D-AC49-D545-B82A-F1F34A8307DD}"/>
              </a:ext>
            </a:extLst>
          </p:cNvPr>
          <p:cNvGrpSpPr/>
          <p:nvPr/>
        </p:nvGrpSpPr>
        <p:grpSpPr>
          <a:xfrm>
            <a:off x="1610589" y="2063530"/>
            <a:ext cx="1997173" cy="872593"/>
            <a:chOff x="1378226" y="3390122"/>
            <a:chExt cx="1997173" cy="872593"/>
          </a:xfrm>
        </p:grpSpPr>
        <p:pic>
          <p:nvPicPr>
            <p:cNvPr id="10" name="Picture 9" descr="A picture containing text, furniture, seat, table&#10;&#10;Description automatically generated">
              <a:extLst>
                <a:ext uri="{FF2B5EF4-FFF2-40B4-BE49-F238E27FC236}">
                  <a16:creationId xmlns:a16="http://schemas.microsoft.com/office/drawing/2014/main" id="{3479E7B7-D4E4-9C44-999C-5F3814F33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2199" y="3390122"/>
              <a:ext cx="1473200" cy="330200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1C2EA4E6-811B-0C4E-8388-79735A490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2199" y="3919815"/>
              <a:ext cx="1409700" cy="342900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F7181F4-5531-D142-81F7-33C8C3DD02C3}"/>
                </a:ext>
              </a:extLst>
            </p:cNvPr>
            <p:cNvCxnSpPr/>
            <p:nvPr/>
          </p:nvCxnSpPr>
          <p:spPr>
            <a:xfrm>
              <a:off x="1378226" y="3828025"/>
              <a:ext cx="3782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DF159E8-ECC8-5A48-BE66-A524A377E1F1}"/>
              </a:ext>
            </a:extLst>
          </p:cNvPr>
          <p:cNvSpPr txBox="1"/>
          <p:nvPr/>
        </p:nvSpPr>
        <p:spPr>
          <a:xfrm>
            <a:off x="3795452" y="1978881"/>
            <a:ext cx="206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C20FFB-276E-A940-8889-0B4556082E10}"/>
              </a:ext>
            </a:extLst>
          </p:cNvPr>
          <p:cNvSpPr txBox="1"/>
          <p:nvPr/>
        </p:nvSpPr>
        <p:spPr>
          <a:xfrm>
            <a:off x="3795451" y="2501433"/>
            <a:ext cx="206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Phase shift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57EB70-510C-2A44-A194-A46020537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437" y="3338382"/>
            <a:ext cx="5829300" cy="622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C5F95B-A7FF-A445-ADD0-8FF5E9D511DA}"/>
              </a:ext>
            </a:extLst>
          </p:cNvPr>
          <p:cNvSpPr txBox="1"/>
          <p:nvPr/>
        </p:nvSpPr>
        <p:spPr>
          <a:xfrm>
            <a:off x="7107646" y="1608900"/>
            <a:ext cx="4759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get the transfer function, we can sweep through all the possible frequencies, and measure the corresponding gain and phase shift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64443-373A-B24C-AA0A-F4E90DA00121}"/>
              </a:ext>
            </a:extLst>
          </p:cNvPr>
          <p:cNvSpPr txBox="1"/>
          <p:nvPr/>
        </p:nvSpPr>
        <p:spPr>
          <a:xfrm>
            <a:off x="506636" y="4239187"/>
            <a:ext cx="4759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ISSUE: impossible to cover all frequencies from 0 to infinite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C43B05-D6D6-4148-984D-A5F1B9CACFC0}"/>
              </a:ext>
            </a:extLst>
          </p:cNvPr>
          <p:cNvSpPr txBox="1"/>
          <p:nvPr/>
        </p:nvSpPr>
        <p:spPr>
          <a:xfrm>
            <a:off x="506636" y="5070184"/>
            <a:ext cx="4759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-- In practice, we can select only a few frequencies and interpolate between the measured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80541C-AAF7-8445-BBD8-FF0413AB92F8}"/>
              </a:ext>
            </a:extLst>
          </p:cNvPr>
          <p:cNvSpPr txBox="1"/>
          <p:nvPr/>
        </p:nvSpPr>
        <p:spPr>
          <a:xfrm>
            <a:off x="5736046" y="4142990"/>
            <a:ext cx="4759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ISSUE: For very low frequency inputs, this can take hours or days</a:t>
            </a:r>
          </a:p>
        </p:txBody>
      </p:sp>
    </p:spTree>
    <p:extLst>
      <p:ext uri="{BB962C8B-B14F-4D97-AF65-F5344CB8AC3E}">
        <p14:creationId xmlns:p14="http://schemas.microsoft.com/office/powerpoint/2010/main" val="32004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D853-6E2E-FC4F-B4C0-A3BC1564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3F837-1222-4D44-8DA7-C8102DDA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Based on an exiting model. Fitting parameters based on experimental data. </a:t>
            </a:r>
          </a:p>
          <a:p>
            <a:pPr>
              <a:lnSpc>
                <a:spcPct val="100000"/>
              </a:lnSpc>
            </a:pPr>
            <a:r>
              <a:rPr lang="en-US" dirty="0"/>
              <a:t>Each of these methods has their own advantages and disadvantages and is commonly used in real-world applications. choice of the model structure to use depends on the dynamics and the noise characteristics of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824C9-932B-A441-BB0A-4E43A323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7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A0B9-B998-444C-87DC-719B3E4B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model: ARX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A5279-5E21-EA45-8789-2E066EC0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picture containing text, clock, watch, gauge&#10;&#10;Description automatically generated">
            <a:extLst>
              <a:ext uri="{FF2B5EF4-FFF2-40B4-BE49-F238E27FC236}">
                <a16:creationId xmlns:a16="http://schemas.microsoft.com/office/drawing/2014/main" id="{27257343-0ADE-7049-A3B0-B3B3C42B0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70" y="1242707"/>
            <a:ext cx="5946397" cy="2064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88E778-24F9-6445-A6AB-44FD1B17F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43" y="1242707"/>
            <a:ext cx="4795474" cy="517978"/>
          </a:xfrm>
          <a:prstGeom prst="rect">
            <a:avLst/>
          </a:prstGeom>
        </p:spPr>
      </p:pic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92004A22-E6C8-7F4D-B4AA-6A6FFA394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885" y="1964575"/>
            <a:ext cx="3084395" cy="1659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7EA276-5BC1-204B-BCD0-5BD082AE181C}"/>
              </a:ext>
            </a:extLst>
          </p:cNvPr>
          <p:cNvSpPr txBox="1"/>
          <p:nvPr/>
        </p:nvSpPr>
        <p:spPr>
          <a:xfrm>
            <a:off x="10241280" y="2081675"/>
            <a:ext cx="28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Transfer function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3655E-93B7-8A42-BBE4-7E37C4F88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221" y="3584690"/>
            <a:ext cx="4053646" cy="9480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A4E4AD-031B-EE43-AE38-075F1C5C0F89}"/>
              </a:ext>
            </a:extLst>
          </p:cNvPr>
          <p:cNvSpPr txBox="1"/>
          <p:nvPr/>
        </p:nvSpPr>
        <p:spPr>
          <a:xfrm>
            <a:off x="345440" y="3624199"/>
            <a:ext cx="28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Filters are defined as polynomials</a:t>
            </a:r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35FAEA3B-50BE-D943-A74F-4818DA1B5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991" y="4789709"/>
            <a:ext cx="3633602" cy="6152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2F5323-CB32-9848-910E-5C1CB684132C}"/>
              </a:ext>
            </a:extLst>
          </p:cNvPr>
          <p:cNvSpPr txBox="1"/>
          <p:nvPr/>
        </p:nvSpPr>
        <p:spPr>
          <a:xfrm>
            <a:off x="345440" y="4849736"/>
            <a:ext cx="5006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ARX model is parametrized by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5A2309-20D4-6F43-A69F-3989DF190BDB}"/>
              </a:ext>
            </a:extLst>
          </p:cNvPr>
          <p:cNvSpPr txBox="1"/>
          <p:nvPr/>
        </p:nvSpPr>
        <p:spPr>
          <a:xfrm>
            <a:off x="345440" y="5698230"/>
            <a:ext cx="5006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Need to assume the order (</a:t>
            </a:r>
            <a:r>
              <a:rPr lang="en-US" sz="2200" dirty="0" err="1"/>
              <a:t>n</a:t>
            </a:r>
            <a:r>
              <a:rPr lang="en-US" sz="2200" baseline="-25000" dirty="0" err="1"/>
              <a:t>a</a:t>
            </a:r>
            <a:r>
              <a:rPr lang="en-US" sz="2200" baseline="-25000" dirty="0"/>
              <a:t> </a:t>
            </a:r>
            <a:r>
              <a:rPr lang="en-US" sz="2200" dirty="0"/>
              <a:t>and </a:t>
            </a:r>
            <a:r>
              <a:rPr lang="en-US" sz="2200" dirty="0" err="1"/>
              <a:t>n</a:t>
            </a:r>
            <a:r>
              <a:rPr lang="en-US" sz="2200" baseline="-25000" dirty="0" err="1"/>
              <a:t>b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57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21C55-C3C1-F649-84FC-6A78B7E7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EC591-B67B-C849-9FA1-56E00056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15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82044-39E0-D248-9074-43D5A3A6A6A3}"/>
              </a:ext>
            </a:extLst>
          </p:cNvPr>
          <p:cNvGrpSpPr/>
          <p:nvPr/>
        </p:nvGrpSpPr>
        <p:grpSpPr>
          <a:xfrm>
            <a:off x="619398" y="1441087"/>
            <a:ext cx="4343400" cy="914037"/>
            <a:chOff x="619398" y="1441087"/>
            <a:chExt cx="4343400" cy="9140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98F601-B237-0E4E-9C36-9B5180E4F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398" y="1441087"/>
              <a:ext cx="4343400" cy="292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A91A03-2672-6847-801F-26E0609F4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398" y="2063024"/>
              <a:ext cx="3683000" cy="2921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729040-3B7C-EC4E-A059-6DEE36B97C75}"/>
              </a:ext>
            </a:extLst>
          </p:cNvPr>
          <p:cNvSpPr txBox="1"/>
          <p:nvPr/>
        </p:nvSpPr>
        <p:spPr>
          <a:xfrm>
            <a:off x="6514012" y="840635"/>
            <a:ext cx="6096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X – state vector</a:t>
            </a:r>
          </a:p>
          <a:p>
            <a:r>
              <a:rPr lang="en-US" sz="2200" dirty="0"/>
              <a:t>Y – system output</a:t>
            </a:r>
          </a:p>
          <a:p>
            <a:r>
              <a:rPr lang="en-US" sz="2200" dirty="0"/>
              <a:t>U – system input</a:t>
            </a:r>
          </a:p>
          <a:p>
            <a:r>
              <a:rPr lang="en-US" sz="2200" dirty="0"/>
              <a:t>E – stochastic error</a:t>
            </a:r>
          </a:p>
          <a:p>
            <a:r>
              <a:rPr lang="en-US" sz="2200" dirty="0"/>
              <a:t>A, B, C, D, K: system </a:t>
            </a:r>
            <a:r>
              <a:rPr lang="en-US" sz="2200" dirty="0" err="1"/>
              <a:t>matrics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10F54-45B9-514F-94D8-AF0F3E8FD245}"/>
              </a:ext>
            </a:extLst>
          </p:cNvPr>
          <p:cNvSpPr txBox="1"/>
          <p:nvPr/>
        </p:nvSpPr>
        <p:spPr>
          <a:xfrm>
            <a:off x="418012" y="2998113"/>
            <a:ext cx="11448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Commonly used in modern control methods; a more complete representations of the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91A8E-F085-5C4A-950A-A0714A4F6BAA}"/>
              </a:ext>
            </a:extLst>
          </p:cNvPr>
          <p:cNvSpPr txBox="1"/>
          <p:nvPr/>
        </p:nvSpPr>
        <p:spPr>
          <a:xfrm>
            <a:off x="418012" y="3620050"/>
            <a:ext cx="11448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Parameter settings are simpler – only need to select the order/ states, of the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6C0C2-ED5C-1540-9876-0DFAAB0A5512}"/>
              </a:ext>
            </a:extLst>
          </p:cNvPr>
          <p:cNvSpPr txBox="1"/>
          <p:nvPr/>
        </p:nvSpPr>
        <p:spPr>
          <a:xfrm>
            <a:off x="418012" y="4362821"/>
            <a:ext cx="11448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May require large number of data points so that could be slow</a:t>
            </a:r>
          </a:p>
        </p:txBody>
      </p:sp>
    </p:spTree>
    <p:extLst>
      <p:ext uri="{BB962C8B-B14F-4D97-AF65-F5344CB8AC3E}">
        <p14:creationId xmlns:p14="http://schemas.microsoft.com/office/powerpoint/2010/main" val="31455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56073-CF22-6046-8EB8-DCC08450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3A17D-F57D-624D-8573-08838C591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System identification: build the model of the system based on input and output sampling</a:t>
            </a:r>
          </a:p>
          <a:p>
            <a:pPr>
              <a:lnSpc>
                <a:spcPct val="100000"/>
              </a:lnSpc>
            </a:pPr>
            <a:r>
              <a:rPr lang="en-US" dirty="0"/>
              <a:t>Experiment-based: design the process of data collection</a:t>
            </a:r>
          </a:p>
          <a:p>
            <a:pPr>
              <a:lnSpc>
                <a:spcPct val="100000"/>
              </a:lnSpc>
            </a:pPr>
            <a:r>
              <a:rPr lang="en-US" dirty="0"/>
              <a:t>Non-parametric methods and parametric methods</a:t>
            </a:r>
          </a:p>
          <a:p>
            <a:r>
              <a:rPr lang="en-US" dirty="0"/>
              <a:t>Various model structures available</a:t>
            </a:r>
          </a:p>
          <a:p>
            <a:pPr lvl="1"/>
            <a:r>
              <a:rPr lang="en-US" dirty="0"/>
              <a:t>Choice of the model is based on an understanding of the system and the system ID algorithm</a:t>
            </a:r>
          </a:p>
          <a:p>
            <a:r>
              <a:rPr lang="en-US" dirty="0"/>
              <a:t>Disturbance!</a:t>
            </a:r>
          </a:p>
          <a:p>
            <a:r>
              <a:rPr lang="en-US" dirty="0"/>
              <a:t>Identification tools (</a:t>
            </a:r>
            <a:r>
              <a:rPr lang="en-US" dirty="0" err="1"/>
              <a:t>Matlab</a:t>
            </a:r>
            <a:r>
              <a:rPr lang="en-US" dirty="0"/>
              <a:t>, Matrix or LabVIEW) are available for developing, prototyping and deploying control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9685B-320C-8F44-95A8-BEF091EA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CDB3-A3C8-1048-AD1C-999C2FB8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System Identification?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84923-A6BC-2A4D-A5B4-8A94D53A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4C562-40F2-7340-97FE-CF4706103B99}"/>
              </a:ext>
            </a:extLst>
          </p:cNvPr>
          <p:cNvGrpSpPr/>
          <p:nvPr/>
        </p:nvGrpSpPr>
        <p:grpSpPr>
          <a:xfrm>
            <a:off x="1503172" y="1475232"/>
            <a:ext cx="9185656" cy="1609344"/>
            <a:chOff x="1220216" y="2267712"/>
            <a:chExt cx="9185656" cy="160934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2066E07-3E89-4E49-BA8E-6188A10D3994}"/>
                </a:ext>
              </a:extLst>
            </p:cNvPr>
            <p:cNvSpPr/>
            <p:nvPr/>
          </p:nvSpPr>
          <p:spPr>
            <a:xfrm>
              <a:off x="4035552" y="2267712"/>
              <a:ext cx="3206496" cy="160934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System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B4BF1F2-09D1-D94B-BF08-918F4C0D4A09}"/>
                </a:ext>
              </a:extLst>
            </p:cNvPr>
            <p:cNvCxnSpPr>
              <a:stCxn id="5" idx="3"/>
            </p:cNvCxnSpPr>
            <p:nvPr/>
          </p:nvCxnSpPr>
          <p:spPr>
            <a:xfrm flipV="1">
              <a:off x="7242048" y="3060192"/>
              <a:ext cx="1109472" cy="1219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B90E5E8-B39E-1F4E-8DEC-DB9CE2339FAF}"/>
                </a:ext>
              </a:extLst>
            </p:cNvPr>
            <p:cNvCxnSpPr/>
            <p:nvPr/>
          </p:nvCxnSpPr>
          <p:spPr>
            <a:xfrm flipV="1">
              <a:off x="2926080" y="3072384"/>
              <a:ext cx="1109472" cy="1219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CC8481-E318-4F45-B5AD-E849316C3821}"/>
                </a:ext>
              </a:extLst>
            </p:cNvPr>
            <p:cNvSpPr txBox="1"/>
            <p:nvPr/>
          </p:nvSpPr>
          <p:spPr>
            <a:xfrm>
              <a:off x="8530336" y="2844748"/>
              <a:ext cx="18755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Output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F1F33A-563C-0744-95F5-7E9A6FDB7BC5}"/>
                </a:ext>
              </a:extLst>
            </p:cNvPr>
            <p:cNvSpPr txBox="1"/>
            <p:nvPr/>
          </p:nvSpPr>
          <p:spPr>
            <a:xfrm>
              <a:off x="1786128" y="2875526"/>
              <a:ext cx="18755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Input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1A590B-56D2-7B41-BFC5-F442A46E1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0216" y="3390519"/>
              <a:ext cx="2260600" cy="203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D6A06D-91C8-E241-BF6F-8D03C9A58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5130" y="3390519"/>
              <a:ext cx="2197100" cy="2032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A5CFD4C-1239-3D41-B677-2F664A45B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50" y="3460370"/>
            <a:ext cx="1968500" cy="292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6B2EE1-839E-7047-A830-5544BA1CD725}"/>
              </a:ext>
            </a:extLst>
          </p:cNvPr>
          <p:cNvSpPr txBox="1"/>
          <p:nvPr/>
        </p:nvSpPr>
        <p:spPr>
          <a:xfrm>
            <a:off x="2323084" y="4202422"/>
            <a:ext cx="8172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Goal: calculating the function f with the parameter theta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ECB6F2-1067-B64A-B958-4A73012A90A3}"/>
              </a:ext>
            </a:extLst>
          </p:cNvPr>
          <p:cNvSpPr txBox="1"/>
          <p:nvPr/>
        </p:nvSpPr>
        <p:spPr>
          <a:xfrm>
            <a:off x="2323084" y="4870316"/>
            <a:ext cx="8172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Typically, this is achieved based on the input and output data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07CE52-9D2B-704D-B6DB-43C5A90CC645}"/>
              </a:ext>
            </a:extLst>
          </p:cNvPr>
          <p:cNvSpPr/>
          <p:nvPr/>
        </p:nvSpPr>
        <p:spPr>
          <a:xfrm>
            <a:off x="5675586" y="3397468"/>
            <a:ext cx="420414" cy="480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718B-E49A-3E46-947C-E07A0107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the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3DD5D-E8A9-BC43-9BEB-E20256CD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3342990"/>
            <a:ext cx="11521440" cy="28339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White box</a:t>
            </a:r>
            <a:r>
              <a:rPr lang="en-US" dirty="0"/>
              <a:t>: A physical/analytical description of the dynamics of a system for which a lot of information is known a priori</a:t>
            </a:r>
          </a:p>
          <a:p>
            <a:pPr>
              <a:lnSpc>
                <a:spcPct val="100000"/>
              </a:lnSpc>
            </a:pPr>
            <a:r>
              <a:rPr lang="en-US" b="1" dirty="0"/>
              <a:t>Black box</a:t>
            </a:r>
            <a:r>
              <a:rPr lang="en-US" dirty="0"/>
              <a:t>: A completely empirical description of the dynamics of a system for which essentially no information is known a priori</a:t>
            </a:r>
          </a:p>
          <a:p>
            <a:pPr>
              <a:lnSpc>
                <a:spcPct val="100000"/>
              </a:lnSpc>
            </a:pPr>
            <a:r>
              <a:rPr lang="en-US" b="1" dirty="0"/>
              <a:t>Gray box</a:t>
            </a:r>
            <a:r>
              <a:rPr lang="en-US" dirty="0"/>
              <a:t>: A combination of the two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the “known” white-box part can be subtracted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2D5EB-3440-1B43-9E54-C7514DCA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D17537-34EE-244B-AAB2-F076B54844D4}"/>
              </a:ext>
            </a:extLst>
          </p:cNvPr>
          <p:cNvGrpSpPr/>
          <p:nvPr/>
        </p:nvGrpSpPr>
        <p:grpSpPr>
          <a:xfrm>
            <a:off x="1503172" y="1475232"/>
            <a:ext cx="9185656" cy="1609344"/>
            <a:chOff x="1220216" y="2267712"/>
            <a:chExt cx="9185656" cy="160934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E234B8A-1F7C-BB43-94F9-5EA974499BA7}"/>
                </a:ext>
              </a:extLst>
            </p:cNvPr>
            <p:cNvSpPr/>
            <p:nvPr/>
          </p:nvSpPr>
          <p:spPr>
            <a:xfrm>
              <a:off x="4035552" y="2267712"/>
              <a:ext cx="3206496" cy="160934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System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014834C-04C2-5E40-8578-2D04F08EB222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7242048" y="3060192"/>
              <a:ext cx="1109472" cy="1219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EEBDBF9-820E-0340-8814-9E99A748AA2B}"/>
                </a:ext>
              </a:extLst>
            </p:cNvPr>
            <p:cNvCxnSpPr/>
            <p:nvPr/>
          </p:nvCxnSpPr>
          <p:spPr>
            <a:xfrm flipV="1">
              <a:off x="2926080" y="3072384"/>
              <a:ext cx="1109472" cy="1219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939CE8-7C7E-E24D-ABCA-CD174633DDAE}"/>
                </a:ext>
              </a:extLst>
            </p:cNvPr>
            <p:cNvSpPr txBox="1"/>
            <p:nvPr/>
          </p:nvSpPr>
          <p:spPr>
            <a:xfrm>
              <a:off x="8530336" y="2844748"/>
              <a:ext cx="18755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Output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60175E-C009-944E-A209-95D4E85C456B}"/>
                </a:ext>
              </a:extLst>
            </p:cNvPr>
            <p:cNvSpPr txBox="1"/>
            <p:nvPr/>
          </p:nvSpPr>
          <p:spPr>
            <a:xfrm>
              <a:off x="1786128" y="2875526"/>
              <a:ext cx="18755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Input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75E534-A83B-614B-AC9C-286DEEC45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0216" y="3390519"/>
              <a:ext cx="2260600" cy="203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150F85-D4C7-314A-8673-12DF78AF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5130" y="3390519"/>
              <a:ext cx="2197100" cy="2032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B394302-20C5-2C4A-B6ED-C73E9A651BD5}"/>
              </a:ext>
            </a:extLst>
          </p:cNvPr>
          <p:cNvSpPr/>
          <p:nvPr/>
        </p:nvSpPr>
        <p:spPr>
          <a:xfrm>
            <a:off x="520262" y="4240924"/>
            <a:ext cx="1548822" cy="425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B94C-0269-B348-89A2-030D2C86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identification: model from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24F56-031B-F64A-95C3-15AFF43B3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3300680"/>
            <a:ext cx="11521440" cy="31390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In general, system ID is experimental and heuristic</a:t>
            </a:r>
          </a:p>
          <a:p>
            <a:pPr>
              <a:lnSpc>
                <a:spcPct val="110000"/>
              </a:lnSpc>
            </a:pPr>
            <a:r>
              <a:rPr lang="en-US" dirty="0"/>
              <a:t>Experiment design</a:t>
            </a:r>
          </a:p>
          <a:p>
            <a:pPr>
              <a:lnSpc>
                <a:spcPct val="110000"/>
              </a:lnSpc>
            </a:pPr>
            <a:r>
              <a:rPr lang="en-US" dirty="0"/>
              <a:t>Selection of model structure – based on prior knowledge and trial and error</a:t>
            </a:r>
          </a:p>
          <a:p>
            <a:pPr>
              <a:lnSpc>
                <a:spcPct val="110000"/>
              </a:lnSpc>
            </a:pPr>
            <a:r>
              <a:rPr lang="en-US" dirty="0"/>
              <a:t>Choice of the criterion to fit</a:t>
            </a:r>
          </a:p>
          <a:p>
            <a:pPr>
              <a:lnSpc>
                <a:spcPct val="110000"/>
              </a:lnSpc>
            </a:pPr>
            <a:r>
              <a:rPr lang="en-US" dirty="0"/>
              <a:t>Parameter estimation</a:t>
            </a:r>
          </a:p>
          <a:p>
            <a:pPr>
              <a:lnSpc>
                <a:spcPct val="110000"/>
              </a:lnSpc>
            </a:pPr>
            <a:r>
              <a:rPr lang="en-US" dirty="0"/>
              <a:t>Model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ED8DE-5F44-BD41-9206-B9B7D552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1192CF-2C90-0A4D-9284-E2E5B68A39CD}"/>
              </a:ext>
            </a:extLst>
          </p:cNvPr>
          <p:cNvGrpSpPr/>
          <p:nvPr/>
        </p:nvGrpSpPr>
        <p:grpSpPr>
          <a:xfrm>
            <a:off x="1503172" y="1475232"/>
            <a:ext cx="9185656" cy="1609344"/>
            <a:chOff x="1220216" y="2267712"/>
            <a:chExt cx="9185656" cy="160934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89881FB-94F5-C541-97C9-D2D9CD7BB349}"/>
                </a:ext>
              </a:extLst>
            </p:cNvPr>
            <p:cNvSpPr/>
            <p:nvPr/>
          </p:nvSpPr>
          <p:spPr>
            <a:xfrm>
              <a:off x="4035552" y="2267712"/>
              <a:ext cx="3206496" cy="160934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System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30B4209-0438-D643-91BA-5343CF5210C2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7242048" y="3060192"/>
              <a:ext cx="1109472" cy="1219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C2C4276-B346-AD44-A004-9FE1D7C8DC57}"/>
                </a:ext>
              </a:extLst>
            </p:cNvPr>
            <p:cNvCxnSpPr/>
            <p:nvPr/>
          </p:nvCxnSpPr>
          <p:spPr>
            <a:xfrm flipV="1">
              <a:off x="2926080" y="3072384"/>
              <a:ext cx="1109472" cy="1219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ABEBFE-2DAE-184D-9B51-252B34AE92C2}"/>
                </a:ext>
              </a:extLst>
            </p:cNvPr>
            <p:cNvSpPr txBox="1"/>
            <p:nvPr/>
          </p:nvSpPr>
          <p:spPr>
            <a:xfrm>
              <a:off x="8530336" y="2844748"/>
              <a:ext cx="18755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Output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F1ECB8-AB9F-A946-BBD8-FF6E7123DD21}"/>
                </a:ext>
              </a:extLst>
            </p:cNvPr>
            <p:cNvSpPr txBox="1"/>
            <p:nvPr/>
          </p:nvSpPr>
          <p:spPr>
            <a:xfrm>
              <a:off x="1786128" y="2875526"/>
              <a:ext cx="18755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Input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EC27DC-D607-5D45-B7FF-EAB9E6C8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0216" y="3390519"/>
              <a:ext cx="2260600" cy="203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F08F6D-8EB3-2745-AC2C-FC1683A48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5130" y="3390519"/>
              <a:ext cx="2197100" cy="20320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A381E4C-F5D9-A346-979D-9060208C39B8}"/>
              </a:ext>
            </a:extLst>
          </p:cNvPr>
          <p:cNvSpPr/>
          <p:nvPr/>
        </p:nvSpPr>
        <p:spPr>
          <a:xfrm>
            <a:off x="1340069" y="2052268"/>
            <a:ext cx="2604551" cy="89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9CD91-9D8D-CC4E-83E7-AC0A656BF635}"/>
              </a:ext>
            </a:extLst>
          </p:cNvPr>
          <p:cNvSpPr/>
          <p:nvPr/>
        </p:nvSpPr>
        <p:spPr>
          <a:xfrm>
            <a:off x="8079740" y="1989670"/>
            <a:ext cx="2604551" cy="89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644C0D-BF48-8343-8B67-424ECC34E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074" y="4962856"/>
            <a:ext cx="2425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D17-13EC-DF4E-986A-427278C9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identification process: Iterative on many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36D6-A670-454F-B4EE-14DC25D5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F63E57C-638A-4D4F-A0AC-A187045F0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870"/>
            <a:ext cx="12118618" cy="4252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2E4F70-4D71-2040-B8A8-C26282680BFF}"/>
              </a:ext>
            </a:extLst>
          </p:cNvPr>
          <p:cNvSpPr txBox="1"/>
          <p:nvPr/>
        </p:nvSpPr>
        <p:spPr>
          <a:xfrm>
            <a:off x="157655" y="635635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Gregory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Plett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5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ECE3-441B-954D-83C8-7C0FEA44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the topic of transfer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34FC8-896A-E749-8907-FDE9D1CB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7E1F20-8562-3A41-9C02-B9CE648A83E6}"/>
              </a:ext>
            </a:extLst>
          </p:cNvPr>
          <p:cNvGrpSpPr/>
          <p:nvPr/>
        </p:nvGrpSpPr>
        <p:grpSpPr>
          <a:xfrm>
            <a:off x="506636" y="1143155"/>
            <a:ext cx="2126283" cy="657771"/>
            <a:chOff x="3423257" y="985500"/>
            <a:chExt cx="2126283" cy="657771"/>
          </a:xfrm>
        </p:grpSpPr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1B402233-290C-E14D-8A21-A4B679691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3257" y="985500"/>
              <a:ext cx="2126283" cy="657771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7208C45-8006-7846-965E-56CC6FF138E5}"/>
                </a:ext>
              </a:extLst>
            </p:cNvPr>
            <p:cNvCxnSpPr>
              <a:cxnSpLocks/>
            </p:cNvCxnSpPr>
            <p:nvPr/>
          </p:nvCxnSpPr>
          <p:spPr>
            <a:xfrm>
              <a:off x="4486399" y="1537255"/>
              <a:ext cx="56267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C77CE95-A3DB-5548-9C76-A5E6503612E8}"/>
              </a:ext>
            </a:extLst>
          </p:cNvPr>
          <p:cNvGrpSpPr/>
          <p:nvPr/>
        </p:nvGrpSpPr>
        <p:grpSpPr>
          <a:xfrm>
            <a:off x="3369267" y="1998837"/>
            <a:ext cx="2224406" cy="787863"/>
            <a:chOff x="5647672" y="1172366"/>
            <a:chExt cx="2224406" cy="787863"/>
          </a:xfrm>
        </p:grpSpPr>
        <p:pic>
          <p:nvPicPr>
            <p:cNvPr id="9" name="Picture 8" descr="Box and whisker chart&#10;&#10;Description automatically generated with medium confidence">
              <a:extLst>
                <a:ext uri="{FF2B5EF4-FFF2-40B4-BE49-F238E27FC236}">
                  <a16:creationId xmlns:a16="http://schemas.microsoft.com/office/drawing/2014/main" id="{041E5B1D-0B7A-AE45-BAB5-5A6B8E343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7672" y="1172366"/>
              <a:ext cx="2224406" cy="64390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48132F-5959-8546-BBC2-DADDEF832A23}"/>
                </a:ext>
              </a:extLst>
            </p:cNvPr>
            <p:cNvSpPr txBox="1"/>
            <p:nvPr/>
          </p:nvSpPr>
          <p:spPr>
            <a:xfrm>
              <a:off x="6709771" y="1590897"/>
              <a:ext cx="150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9945455-CE06-A64D-8AAC-B5A5A2E8F6CC}"/>
              </a:ext>
            </a:extLst>
          </p:cNvPr>
          <p:cNvSpPr txBox="1"/>
          <p:nvPr/>
        </p:nvSpPr>
        <p:spPr>
          <a:xfrm>
            <a:off x="345440" y="2161937"/>
            <a:ext cx="266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Impulse response: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EF0D62-7A8E-BE43-832D-B9AB39238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119" y="1734324"/>
            <a:ext cx="419100" cy="29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5B597B-1166-5A4B-A223-AD796A1A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57" y="3039711"/>
            <a:ext cx="1282700" cy="29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47ABE4-7AD9-5F4C-AC34-81BA1D549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170" y="3039711"/>
            <a:ext cx="1511300" cy="292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F4F24C-7E4D-3349-AA7E-DCC8160B1F4E}"/>
              </a:ext>
            </a:extLst>
          </p:cNvPr>
          <p:cNvSpPr txBox="1"/>
          <p:nvPr/>
        </p:nvSpPr>
        <p:spPr>
          <a:xfrm>
            <a:off x="345440" y="3589506"/>
            <a:ext cx="801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So, when the input signal is an impulse signal, the output response equals to the system’s transfer function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3F53C-42E2-3947-9559-076C4CD28FA2}"/>
              </a:ext>
            </a:extLst>
          </p:cNvPr>
          <p:cNvSpPr txBox="1"/>
          <p:nvPr/>
        </p:nvSpPr>
        <p:spPr>
          <a:xfrm>
            <a:off x="8671034" y="3039711"/>
            <a:ext cx="2522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way to identify the system!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404B15-9728-DF43-AD46-CB0001EF7CDF}"/>
              </a:ext>
            </a:extLst>
          </p:cNvPr>
          <p:cNvSpPr txBox="1"/>
          <p:nvPr/>
        </p:nvSpPr>
        <p:spPr>
          <a:xfrm>
            <a:off x="8210856" y="3935775"/>
            <a:ext cx="3442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generalized, works for all LTI systems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6A734C-5BCE-784D-952A-602F865EB12E}"/>
              </a:ext>
            </a:extLst>
          </p:cNvPr>
          <p:cNvSpPr txBox="1"/>
          <p:nvPr/>
        </p:nvSpPr>
        <p:spPr>
          <a:xfrm>
            <a:off x="8210856" y="4866484"/>
            <a:ext cx="3442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Unfortunately, it’s difficult to experimentally generate an impulse signal</a:t>
            </a:r>
          </a:p>
        </p:txBody>
      </p:sp>
    </p:spTree>
    <p:extLst>
      <p:ext uri="{BB962C8B-B14F-4D97-AF65-F5344CB8AC3E}">
        <p14:creationId xmlns:p14="http://schemas.microsoft.com/office/powerpoint/2010/main" val="37774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A413-013E-2848-875D-03FFBFB5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the topic of transfer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158A5-9F53-AD43-8C46-00AAF89A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F1144-8A6F-884D-8F2F-B5D15DA23137}"/>
              </a:ext>
            </a:extLst>
          </p:cNvPr>
          <p:cNvSpPr txBox="1"/>
          <p:nvPr/>
        </p:nvSpPr>
        <p:spPr>
          <a:xfrm>
            <a:off x="345440" y="2049517"/>
            <a:ext cx="234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response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81C07D-28EA-B04C-9C78-0077C78AFFF8}"/>
              </a:ext>
            </a:extLst>
          </p:cNvPr>
          <p:cNvGrpSpPr/>
          <p:nvPr/>
        </p:nvGrpSpPr>
        <p:grpSpPr>
          <a:xfrm>
            <a:off x="2694940" y="1740935"/>
            <a:ext cx="2224406" cy="931819"/>
            <a:chOff x="4058433" y="3457509"/>
            <a:chExt cx="2224406" cy="93181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9EA869-5326-D249-B544-0BC10BA324D5}"/>
                </a:ext>
              </a:extLst>
            </p:cNvPr>
            <p:cNvGrpSpPr/>
            <p:nvPr/>
          </p:nvGrpSpPr>
          <p:grpSpPr>
            <a:xfrm>
              <a:off x="4058433" y="3601465"/>
              <a:ext cx="2224406" cy="787863"/>
              <a:chOff x="5647672" y="1172366"/>
              <a:chExt cx="2224406" cy="787863"/>
            </a:xfrm>
          </p:grpSpPr>
          <p:pic>
            <p:nvPicPr>
              <p:cNvPr id="12" name="Picture 11" descr="Box and whisker chart&#10;&#10;Description automatically generated with medium confidence">
                <a:extLst>
                  <a:ext uri="{FF2B5EF4-FFF2-40B4-BE49-F238E27FC236}">
                    <a16:creationId xmlns:a16="http://schemas.microsoft.com/office/drawing/2014/main" id="{F2BF40FC-2CC0-DD4D-BBE5-85D40C6D8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47672" y="1172366"/>
                <a:ext cx="2224406" cy="643907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4A7FEE-4F6E-0B42-AA07-3FAF48A9ED7E}"/>
                  </a:ext>
                </a:extLst>
              </p:cNvPr>
              <p:cNvSpPr txBox="1"/>
              <p:nvPr/>
            </p:nvSpPr>
            <p:spPr>
              <a:xfrm>
                <a:off x="6709771" y="1590897"/>
                <a:ext cx="150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5EA13E5-3212-2640-9916-04C1C1EB1F37}"/>
                </a:ext>
              </a:extLst>
            </p:cNvPr>
            <p:cNvCxnSpPr>
              <a:cxnSpLocks/>
            </p:cNvCxnSpPr>
            <p:nvPr/>
          </p:nvCxnSpPr>
          <p:spPr>
            <a:xfrm>
              <a:off x="5208214" y="3664095"/>
              <a:ext cx="91047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16C8A4-F09E-254B-A229-671C63589C2C}"/>
                </a:ext>
              </a:extLst>
            </p:cNvPr>
            <p:cNvSpPr txBox="1"/>
            <p:nvPr/>
          </p:nvSpPr>
          <p:spPr>
            <a:xfrm>
              <a:off x="4970219" y="3457509"/>
              <a:ext cx="150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EB36B66-E98F-7F47-878C-E9BEC73E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923" y="2793178"/>
            <a:ext cx="2946023" cy="9565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CE38B8-2A86-0A4C-B507-6DE0D370B5CE}"/>
              </a:ext>
            </a:extLst>
          </p:cNvPr>
          <p:cNvSpPr txBox="1"/>
          <p:nvPr/>
        </p:nvSpPr>
        <p:spPr>
          <a:xfrm>
            <a:off x="345440" y="2932719"/>
            <a:ext cx="234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 signal much easier to generate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367D3D-773B-F645-A1DB-43DAC8AA6081}"/>
              </a:ext>
            </a:extLst>
          </p:cNvPr>
          <p:cNvGrpSpPr/>
          <p:nvPr/>
        </p:nvGrpSpPr>
        <p:grpSpPr>
          <a:xfrm>
            <a:off x="506636" y="1143155"/>
            <a:ext cx="2126283" cy="657771"/>
            <a:chOff x="3423257" y="985500"/>
            <a:chExt cx="2126283" cy="657771"/>
          </a:xfrm>
        </p:grpSpPr>
        <p:pic>
          <p:nvPicPr>
            <p:cNvPr id="17" name="Picture 16" descr="Text&#10;&#10;Description automatically generated">
              <a:extLst>
                <a:ext uri="{FF2B5EF4-FFF2-40B4-BE49-F238E27FC236}">
                  <a16:creationId xmlns:a16="http://schemas.microsoft.com/office/drawing/2014/main" id="{235BB4A6-0EEA-1A49-B29E-8CB04E2F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3257" y="985500"/>
              <a:ext cx="2126283" cy="657771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88F0A00-6C51-714A-8537-A11D21D1BC2A}"/>
                </a:ext>
              </a:extLst>
            </p:cNvPr>
            <p:cNvCxnSpPr>
              <a:cxnSpLocks/>
            </p:cNvCxnSpPr>
            <p:nvPr/>
          </p:nvCxnSpPr>
          <p:spPr>
            <a:xfrm>
              <a:off x="4486399" y="1537255"/>
              <a:ext cx="56267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D5E27C2-A7B8-8E4A-9724-3D640A9CE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082" y="4014059"/>
            <a:ext cx="1371600" cy="584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63DD86-1506-9F4F-AA73-54CACC0AC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7889" y="4862639"/>
            <a:ext cx="1638300" cy="2921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AD27B5-E6CD-DB46-8F00-9E777EA84316}"/>
              </a:ext>
            </a:extLst>
          </p:cNvPr>
          <p:cNvSpPr txBox="1"/>
          <p:nvPr/>
        </p:nvSpPr>
        <p:spPr>
          <a:xfrm>
            <a:off x="6448262" y="1587852"/>
            <a:ext cx="535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Non-parametric methods </a:t>
            </a:r>
            <a:r>
              <a:rPr lang="en-US" sz="2400" dirty="0"/>
              <a:t>for system 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D8A5DE-66B6-E344-8F15-A2F9B4023EA3}"/>
              </a:ext>
            </a:extLst>
          </p:cNvPr>
          <p:cNvSpPr txBox="1"/>
          <p:nvPr/>
        </p:nvSpPr>
        <p:spPr>
          <a:xfrm>
            <a:off x="6448262" y="2441336"/>
            <a:ext cx="535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Getting a generic model of the system</a:t>
            </a:r>
          </a:p>
        </p:txBody>
      </p:sp>
    </p:spTree>
    <p:extLst>
      <p:ext uri="{BB962C8B-B14F-4D97-AF65-F5344CB8AC3E}">
        <p14:creationId xmlns:p14="http://schemas.microsoft.com/office/powerpoint/2010/main" val="29781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F390-2679-BF45-BD16-C0B97A62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the topic of transfer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C04C2-F2CA-CE4C-9CEC-59A9D21B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584592-8FE3-9E49-AF24-C29E1E297572}"/>
              </a:ext>
            </a:extLst>
          </p:cNvPr>
          <p:cNvGrpSpPr/>
          <p:nvPr/>
        </p:nvGrpSpPr>
        <p:grpSpPr>
          <a:xfrm>
            <a:off x="506636" y="1143155"/>
            <a:ext cx="2126283" cy="657771"/>
            <a:chOff x="3423257" y="985500"/>
            <a:chExt cx="2126283" cy="657771"/>
          </a:xfrm>
        </p:grpSpPr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0270927A-91C5-F94F-A7AD-52CE8548D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3257" y="985500"/>
              <a:ext cx="2126283" cy="657771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BD2EFF6-B99B-6040-93E5-0B94DB07FD0A}"/>
                </a:ext>
              </a:extLst>
            </p:cNvPr>
            <p:cNvCxnSpPr>
              <a:cxnSpLocks/>
            </p:cNvCxnSpPr>
            <p:nvPr/>
          </p:nvCxnSpPr>
          <p:spPr>
            <a:xfrm>
              <a:off x="4486399" y="1537255"/>
              <a:ext cx="56267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6533E1-55F5-2641-8A5B-21BE2B377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7" y="2411676"/>
            <a:ext cx="723900" cy="2921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119C8D-AC49-D545-B82A-F1F34A8307DD}"/>
              </a:ext>
            </a:extLst>
          </p:cNvPr>
          <p:cNvGrpSpPr/>
          <p:nvPr/>
        </p:nvGrpSpPr>
        <p:grpSpPr>
          <a:xfrm>
            <a:off x="1610589" y="2063530"/>
            <a:ext cx="1997173" cy="872593"/>
            <a:chOff x="1378226" y="3390122"/>
            <a:chExt cx="1997173" cy="872593"/>
          </a:xfrm>
        </p:grpSpPr>
        <p:pic>
          <p:nvPicPr>
            <p:cNvPr id="10" name="Picture 9" descr="A picture containing text, furniture, seat, table&#10;&#10;Description automatically generated">
              <a:extLst>
                <a:ext uri="{FF2B5EF4-FFF2-40B4-BE49-F238E27FC236}">
                  <a16:creationId xmlns:a16="http://schemas.microsoft.com/office/drawing/2014/main" id="{3479E7B7-D4E4-9C44-999C-5F3814F33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2199" y="3390122"/>
              <a:ext cx="1473200" cy="330200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1C2EA4E6-811B-0C4E-8388-79735A490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2199" y="3919815"/>
              <a:ext cx="1409700" cy="342900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F7181F4-5531-D142-81F7-33C8C3DD02C3}"/>
                </a:ext>
              </a:extLst>
            </p:cNvPr>
            <p:cNvCxnSpPr/>
            <p:nvPr/>
          </p:nvCxnSpPr>
          <p:spPr>
            <a:xfrm>
              <a:off x="1378226" y="3828025"/>
              <a:ext cx="3782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DF159E8-ECC8-5A48-BE66-A524A377E1F1}"/>
              </a:ext>
            </a:extLst>
          </p:cNvPr>
          <p:cNvSpPr txBox="1"/>
          <p:nvPr/>
        </p:nvSpPr>
        <p:spPr>
          <a:xfrm>
            <a:off x="3795452" y="1978881"/>
            <a:ext cx="206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C20FFB-276E-A940-8889-0B4556082E10}"/>
              </a:ext>
            </a:extLst>
          </p:cNvPr>
          <p:cNvSpPr txBox="1"/>
          <p:nvPr/>
        </p:nvSpPr>
        <p:spPr>
          <a:xfrm>
            <a:off x="3795451" y="2501433"/>
            <a:ext cx="206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Phase shift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57EB70-510C-2A44-A194-A46020537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437" y="3338382"/>
            <a:ext cx="5829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90B2-4205-2F47-8B57-3A522A31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Bode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10B78-8188-9C44-A703-F230CBAF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E4F-46A0-D448-930C-D713A250C147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16588-E5D5-BB4B-8648-557EA4EFC98B}"/>
              </a:ext>
            </a:extLst>
          </p:cNvPr>
          <p:cNvSpPr txBox="1"/>
          <p:nvPr/>
        </p:nvSpPr>
        <p:spPr>
          <a:xfrm>
            <a:off x="345440" y="1194816"/>
            <a:ext cx="715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method that visualizes the frequency response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3ADCE-33F7-5548-8F4E-94FED75D0137}"/>
              </a:ext>
            </a:extLst>
          </p:cNvPr>
          <p:cNvSpPr txBox="1"/>
          <p:nvPr/>
        </p:nvSpPr>
        <p:spPr>
          <a:xfrm>
            <a:off x="345440" y="1738162"/>
            <a:ext cx="1166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(Typically use a log/log scale for the gain curve and a log/linear scale for the phase curve)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C9124-3863-3946-BA8B-88C32EF81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534" y="2199827"/>
            <a:ext cx="7772146" cy="4056444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14E6E3B-B2A3-7C4C-AC30-F6CFAAFB0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776" y="6235336"/>
            <a:ext cx="35560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8305</TotalTime>
  <Words>657</Words>
  <Application>Microsoft Macintosh PowerPoint</Application>
  <PresentationFormat>Widescreen</PresentationFormat>
  <Paragraphs>107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System Identification</vt:lpstr>
      <vt:lpstr>What is System Identification? </vt:lpstr>
      <vt:lpstr>Model of the system?</vt:lpstr>
      <vt:lpstr>System identification: model from data</vt:lpstr>
      <vt:lpstr>System identification process: Iterative on many levels</vt:lpstr>
      <vt:lpstr>Revisit the topic of transfer function</vt:lpstr>
      <vt:lpstr>Revisit the topic of transfer function</vt:lpstr>
      <vt:lpstr>Revisit the topic of transfer function</vt:lpstr>
      <vt:lpstr>The Bode Plot</vt:lpstr>
      <vt:lpstr>The Bode Plot</vt:lpstr>
      <vt:lpstr>The Bold Plot</vt:lpstr>
      <vt:lpstr>The Bode Plot</vt:lpstr>
      <vt:lpstr>Revisit the topic of transfer function</vt:lpstr>
      <vt:lpstr>Parametric models</vt:lpstr>
      <vt:lpstr>Parametric model: ARX model</vt:lpstr>
      <vt:lpstr>State Space model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Wenzhen Yuan</dc:creator>
  <cp:lastModifiedBy>Wenzhen Yuan</cp:lastModifiedBy>
  <cp:revision>87</cp:revision>
  <dcterms:created xsi:type="dcterms:W3CDTF">2022-02-21T16:20:17Z</dcterms:created>
  <dcterms:modified xsi:type="dcterms:W3CDTF">2022-04-14T18:53:36Z</dcterms:modified>
</cp:coreProperties>
</file>