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9" r:id="rId3"/>
    <p:sldId id="260" r:id="rId4"/>
    <p:sldId id="259" r:id="rId5"/>
    <p:sldId id="280" r:id="rId6"/>
    <p:sldId id="290" r:id="rId7"/>
    <p:sldId id="274" r:id="rId8"/>
    <p:sldId id="275" r:id="rId9"/>
    <p:sldId id="276" r:id="rId10"/>
    <p:sldId id="277" r:id="rId11"/>
    <p:sldId id="278" r:id="rId12"/>
    <p:sldId id="271" r:id="rId13"/>
    <p:sldId id="272" r:id="rId14"/>
    <p:sldId id="273" r:id="rId15"/>
    <p:sldId id="284" r:id="rId16"/>
    <p:sldId id="285" r:id="rId17"/>
    <p:sldId id="288" r:id="rId18"/>
    <p:sldId id="289" r:id="rId19"/>
    <p:sldId id="291" r:id="rId20"/>
    <p:sldId id="307" r:id="rId21"/>
    <p:sldId id="281" r:id="rId22"/>
    <p:sldId id="282" r:id="rId23"/>
    <p:sldId id="293" r:id="rId24"/>
    <p:sldId id="294" r:id="rId25"/>
    <p:sldId id="295" r:id="rId26"/>
    <p:sldId id="297" r:id="rId27"/>
    <p:sldId id="292" r:id="rId28"/>
    <p:sldId id="299" r:id="rId29"/>
    <p:sldId id="300" r:id="rId30"/>
    <p:sldId id="301" r:id="rId31"/>
    <p:sldId id="302" r:id="rId32"/>
    <p:sldId id="304" r:id="rId33"/>
    <p:sldId id="305" r:id="rId34"/>
    <p:sldId id="308" r:id="rId35"/>
    <p:sldId id="303" r:id="rId36"/>
    <p:sldId id="30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220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69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68.wmf"/><Relationship Id="rId5" Type="http://schemas.openxmlformats.org/officeDocument/2006/relationships/image" Target="../media/image18.wmf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image" Target="../media/image86.wmf"/><Relationship Id="rId3" Type="http://schemas.openxmlformats.org/officeDocument/2006/relationships/image" Target="../media/image76.wmf"/><Relationship Id="rId7" Type="http://schemas.openxmlformats.org/officeDocument/2006/relationships/image" Target="../media/image80.wmf"/><Relationship Id="rId12" Type="http://schemas.openxmlformats.org/officeDocument/2006/relationships/image" Target="../media/image85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11" Type="http://schemas.openxmlformats.org/officeDocument/2006/relationships/image" Target="../media/image84.wmf"/><Relationship Id="rId5" Type="http://schemas.openxmlformats.org/officeDocument/2006/relationships/image" Target="../media/image78.wmf"/><Relationship Id="rId15" Type="http://schemas.openxmlformats.org/officeDocument/2006/relationships/image" Target="../media/image88.wmf"/><Relationship Id="rId10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image" Target="../media/image82.wmf"/><Relationship Id="rId14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13" Type="http://schemas.openxmlformats.org/officeDocument/2006/relationships/image" Target="../media/image88.wmf"/><Relationship Id="rId3" Type="http://schemas.openxmlformats.org/officeDocument/2006/relationships/image" Target="../media/image91.wmf"/><Relationship Id="rId7" Type="http://schemas.openxmlformats.org/officeDocument/2006/relationships/image" Target="../media/image79.wmf"/><Relationship Id="rId12" Type="http://schemas.openxmlformats.org/officeDocument/2006/relationships/image" Target="../media/image87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78.wmf"/><Relationship Id="rId11" Type="http://schemas.openxmlformats.org/officeDocument/2006/relationships/image" Target="../media/image86.wmf"/><Relationship Id="rId5" Type="http://schemas.openxmlformats.org/officeDocument/2006/relationships/image" Target="../media/image76.wmf"/><Relationship Id="rId10" Type="http://schemas.openxmlformats.org/officeDocument/2006/relationships/image" Target="../media/image82.wmf"/><Relationship Id="rId4" Type="http://schemas.openxmlformats.org/officeDocument/2006/relationships/image" Target="../media/image92.wmf"/><Relationship Id="rId9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image" Target="../media/image79.wmf"/><Relationship Id="rId7" Type="http://schemas.openxmlformats.org/officeDocument/2006/relationships/image" Target="../media/image86.wmf"/><Relationship Id="rId2" Type="http://schemas.openxmlformats.org/officeDocument/2006/relationships/image" Target="../media/image78.wmf"/><Relationship Id="rId1" Type="http://schemas.openxmlformats.org/officeDocument/2006/relationships/image" Target="../media/image76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10" Type="http://schemas.openxmlformats.org/officeDocument/2006/relationships/image" Target="../media/image93.wmf"/><Relationship Id="rId4" Type="http://schemas.openxmlformats.org/officeDocument/2006/relationships/image" Target="../media/image80.wmf"/><Relationship Id="rId9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6.wmf"/><Relationship Id="rId1" Type="http://schemas.openxmlformats.org/officeDocument/2006/relationships/image" Target="../media/image94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image" Target="../media/image88.wmf"/><Relationship Id="rId4" Type="http://schemas.openxmlformats.org/officeDocument/2006/relationships/image" Target="../media/image79.wmf"/><Relationship Id="rId9" Type="http://schemas.openxmlformats.org/officeDocument/2006/relationships/image" Target="../media/image8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10" Type="http://schemas.openxmlformats.org/officeDocument/2006/relationships/image" Target="../media/image49.wmf"/><Relationship Id="rId4" Type="http://schemas.openxmlformats.org/officeDocument/2006/relationships/image" Target="../media/image45.wmf"/><Relationship Id="rId9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4.wmf"/><Relationship Id="rId9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59CAB-7AD3-4F83-95F9-646BF12D79EB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DD4B5-D878-473E-8107-6403C99F5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A2FD-85D1-40C2-99E9-AEF3EE97615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47E6C-8C48-4CBF-8080-6384B8927B5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3BB16-DF82-471D-8BC9-9A78449D92D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3BB16-DF82-471D-8BC9-9A78449D92D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A2FD-85D1-40C2-99E9-AEF3EE97615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A2FD-85D1-40C2-99E9-AEF3EE97615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A2FD-85D1-40C2-99E9-AEF3EE97615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A2FD-85D1-40C2-99E9-AEF3EE97615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A2FD-85D1-40C2-99E9-AEF3EE97615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D4A2FD-85D1-40C2-99E9-AEF3EE97615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EB17F5-F648-4197-B4B1-DD6F90AD0F8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F5866-4378-4D48-8137-A580009B9AD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578CE-8CA3-4EAC-8190-43546DF3CAF3}" type="datetimeFigureOut">
              <a:rPr lang="en-US" smtClean="0"/>
              <a:pPr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BCA94-6B09-47DE-866D-E767D6EA33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stephe1\My%20Documents\My%20Dropbox\Research\Presentations\robotcommercial.avi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9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2" Type="http://schemas.openxmlformats.org/officeDocument/2006/relationships/tags" Target="../tags/tag1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1.bin"/><Relationship Id="rId15" Type="http://schemas.openxmlformats.org/officeDocument/2006/relationships/oleObject" Target="../embeddings/oleObject71.bin"/><Relationship Id="rId10" Type="http://schemas.openxmlformats.org/officeDocument/2006/relationships/oleObject" Target="../embeddings/oleObject66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65.bin"/><Relationship Id="rId14" Type="http://schemas.openxmlformats.org/officeDocument/2006/relationships/oleObject" Target="../embeddings/oleObject7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5.bin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6.bin"/><Relationship Id="rId18" Type="http://schemas.openxmlformats.org/officeDocument/2006/relationships/oleObject" Target="../embeddings/oleObject91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9.bin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7.bin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oleObject" Target="../embeddings/oleObject101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95.bin"/><Relationship Id="rId12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4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103.bin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2.bin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2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13" Type="http://schemas.openxmlformats.org/officeDocument/2006/relationships/oleObject" Target="../embeddings/oleObject114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08.bin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07.bin"/><Relationship Id="rId11" Type="http://schemas.openxmlformats.org/officeDocument/2006/relationships/oleObject" Target="../embeddings/oleObject112.bin"/><Relationship Id="rId5" Type="http://schemas.openxmlformats.org/officeDocument/2006/relationships/oleObject" Target="../embeddings/oleObject106.bin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13" Type="http://schemas.openxmlformats.org/officeDocument/2006/relationships/oleObject" Target="../embeddings/oleObject124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18.bin"/><Relationship Id="rId12" Type="http://schemas.openxmlformats.org/officeDocument/2006/relationships/oleObject" Target="../embeddings/oleObject1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17.bin"/><Relationship Id="rId11" Type="http://schemas.openxmlformats.org/officeDocument/2006/relationships/oleObject" Target="../embeddings/oleObject122.bin"/><Relationship Id="rId5" Type="http://schemas.openxmlformats.org/officeDocument/2006/relationships/oleObject" Target="../embeddings/oleObject116.bin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5.bin"/><Relationship Id="rId9" Type="http://schemas.openxmlformats.org/officeDocument/2006/relationships/oleObject" Target="../embeddings/oleObject120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stephe1\My%20Documents\My%20Dropbox\Research\Presentations\stepbig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bstephe1\My%20Documents\My%20Dropbox\Research\Presentations\iros2010intro.avi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stephe1\My%20Documents\My%20Dropbox\Research\Presentations\constantpushandstep.av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stephe1\My%20Documents\My%20Dropbox\Research\Presentations\rhcwalk.avi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bstephe1\My%20Documents\My%20Dropbox\Research\Presentations\mpcstep2.avi" TargetMode="External"/><Relationship Id="rId1" Type="http://schemas.openxmlformats.org/officeDocument/2006/relationships/video" Target="file:///C:\Documents%20and%20Settings\bstephe1\My%20Documents\My%20Dropbox\Research\Presentations\pushstep.avi" TargetMode="Externa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10" Type="http://schemas.openxmlformats.org/officeDocument/2006/relationships/oleObject" Target="../embeddings/oleObject132.bin"/><Relationship Id="rId4" Type="http://schemas.openxmlformats.org/officeDocument/2006/relationships/oleObject" Target="../embeddings/oleObject126.bin"/><Relationship Id="rId9" Type="http://schemas.openxmlformats.org/officeDocument/2006/relationships/oleObject" Target="../embeddings/oleObject131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Predictive Control for Humanoid Balance and Locomotion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Benjamin Stephens</a:t>
            </a:r>
          </a:p>
          <a:p>
            <a:r>
              <a:rPr lang="en-US" dirty="0" smtClean="0"/>
              <a:t>Robotics Institute</a:t>
            </a:r>
            <a:endParaRPr lang="en-US" dirty="0"/>
          </a:p>
        </p:txBody>
      </p:sp>
      <p:pic>
        <p:nvPicPr>
          <p:cNvPr id="5" name="Picture 278" descr="http://www.reefbot.com/images/ri_log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5181600"/>
            <a:ext cx="1016000" cy="145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Control Objective</a:t>
            </a:r>
            <a:endParaRPr 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219200" y="1530350"/>
          <a:ext cx="6477000" cy="984250"/>
        </p:xfrm>
        <a:graphic>
          <a:graphicData uri="http://schemas.openxmlformats.org/presentationml/2006/ole">
            <p:oleObj spid="_x0000_s33797" name="Equation" r:id="rId3" imgW="2590560" imgH="393480" progId="Equation.3">
              <p:embed/>
            </p:oleObj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0" y="2901950"/>
          <a:ext cx="9017000" cy="984250"/>
        </p:xfrm>
        <a:graphic>
          <a:graphicData uri="http://schemas.openxmlformats.org/presentationml/2006/ole">
            <p:oleObj spid="_x0000_s33800" name="Equation" r:id="rId4" imgW="3606480" imgH="393480" progId="Equation.3">
              <p:embed/>
            </p:oleObj>
          </a:graphicData>
        </a:graphic>
      </p:graphicFrame>
      <p:sp>
        <p:nvSpPr>
          <p:cNvPr id="16" name="Down Arrow 15"/>
          <p:cNvSpPr/>
          <p:nvPr/>
        </p:nvSpPr>
        <p:spPr>
          <a:xfrm>
            <a:off x="4343400" y="244475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968375" y="4419600"/>
          <a:ext cx="7080250" cy="984250"/>
        </p:xfrm>
        <a:graphic>
          <a:graphicData uri="http://schemas.openxmlformats.org/presentationml/2006/ole">
            <p:oleObj spid="_x0000_s33802" name="Equation" r:id="rId5" imgW="2831760" imgH="393480" progId="Equation.3">
              <p:embed/>
            </p:oleObj>
          </a:graphicData>
        </a:graphic>
      </p:graphicFrame>
      <p:sp>
        <p:nvSpPr>
          <p:cNvPr id="18" name="Down Arrow 17"/>
          <p:cNvSpPr/>
          <p:nvPr/>
        </p:nvSpPr>
        <p:spPr>
          <a:xfrm>
            <a:off x="4267200" y="389255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2819400" y="5638800"/>
          <a:ext cx="3302000" cy="984250"/>
        </p:xfrm>
        <a:graphic>
          <a:graphicData uri="http://schemas.openxmlformats.org/presentationml/2006/ole">
            <p:oleObj spid="_x0000_s33803" name="Equation" r:id="rId6" imgW="1320480" imgH="393480" progId="Equation.3">
              <p:embed/>
            </p:oleObj>
          </a:graphicData>
        </a:graphic>
      </p:graphicFrame>
      <p:sp>
        <p:nvSpPr>
          <p:cNvPr id="20" name="Down Arrow 19"/>
          <p:cNvSpPr/>
          <p:nvPr/>
        </p:nvSpPr>
        <p:spPr>
          <a:xfrm>
            <a:off x="4267200" y="5257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Control Constraints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581400" y="1524000"/>
          <a:ext cx="1778000" cy="571500"/>
        </p:xfrm>
        <a:graphic>
          <a:graphicData uri="http://schemas.openxmlformats.org/presentationml/2006/ole">
            <p:oleObj spid="_x0000_s34819" name="Equation" r:id="rId3" imgW="711000" imgH="228600" progId="Equation.3">
              <p:embed/>
            </p:oleObj>
          </a:graphicData>
        </a:graphic>
      </p:graphicFrame>
      <p:sp>
        <p:nvSpPr>
          <p:cNvPr id="6" name="Down Arrow 5"/>
          <p:cNvSpPr/>
          <p:nvPr/>
        </p:nvSpPr>
        <p:spPr>
          <a:xfrm>
            <a:off x="4343400" y="22098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821" name="Object 2"/>
          <p:cNvGraphicFramePr>
            <a:graphicFrameLocks noChangeAspect="1"/>
          </p:cNvGraphicFramePr>
          <p:nvPr/>
        </p:nvGraphicFramePr>
        <p:xfrm>
          <a:off x="2895600" y="2819400"/>
          <a:ext cx="3270250" cy="571500"/>
        </p:xfrm>
        <a:graphic>
          <a:graphicData uri="http://schemas.openxmlformats.org/presentationml/2006/ole">
            <p:oleObj spid="_x0000_s34821" name="Equation" r:id="rId4" imgW="1307880" imgH="228600" progId="Equation.3">
              <p:embed/>
            </p:oleObj>
          </a:graphicData>
        </a:graphic>
      </p:graphicFrame>
      <p:sp>
        <p:nvSpPr>
          <p:cNvPr id="9" name="Down Arrow 8"/>
          <p:cNvSpPr/>
          <p:nvPr/>
        </p:nvSpPr>
        <p:spPr>
          <a:xfrm>
            <a:off x="4343400" y="34290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2784475" y="4038600"/>
          <a:ext cx="3492500" cy="571500"/>
        </p:xfrm>
        <a:graphic>
          <a:graphicData uri="http://schemas.openxmlformats.org/presentationml/2006/ole">
            <p:oleObj spid="_x0000_s34822" name="Equation" r:id="rId5" imgW="1396800" imgH="22860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267075" y="5448300"/>
          <a:ext cx="2444750" cy="571500"/>
        </p:xfrm>
        <a:graphic>
          <a:graphicData uri="http://schemas.openxmlformats.org/presentationml/2006/ole">
            <p:oleObj spid="_x0000_s34823" name="Equation" r:id="rId6" imgW="977760" imgH="228600" progId="Equation.3">
              <p:embed/>
            </p:oleObj>
          </a:graphicData>
        </a:graphic>
      </p:graphicFrame>
      <p:sp>
        <p:nvSpPr>
          <p:cNvPr id="12" name="Down Arrow 11"/>
          <p:cNvSpPr/>
          <p:nvPr/>
        </p:nvSpPr>
        <p:spPr>
          <a:xfrm>
            <a:off x="4343400" y="48006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Optimal Control of Walking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Objective Function</a:t>
            </a:r>
            <a:endParaRPr lang="en-US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04800" y="1676400"/>
          <a:ext cx="5980112" cy="836613"/>
        </p:xfrm>
        <a:graphic>
          <a:graphicData uri="http://schemas.openxmlformats.org/presentationml/2006/ole">
            <p:oleObj spid="_x0000_s27650" name="Equation" r:id="rId4" imgW="3504960" imgH="431640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533400" y="4191000"/>
          <a:ext cx="3656013" cy="838200"/>
        </p:xfrm>
        <a:graphic>
          <a:graphicData uri="http://schemas.openxmlformats.org/presentationml/2006/ole">
            <p:oleObj spid="_x0000_s27652" name="Equation" r:id="rId5" imgW="2019240" imgH="431640" progId="Equation.3">
              <p:embed/>
            </p:oleObj>
          </a:graphicData>
        </a:graphic>
      </p:graphicFrame>
      <p:sp>
        <p:nvSpPr>
          <p:cNvPr id="18" name="Rectangle 5"/>
          <p:cNvSpPr/>
          <p:nvPr/>
        </p:nvSpPr>
        <p:spPr>
          <a:xfrm>
            <a:off x="7924800" y="3937001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/>
          <p:cNvSpPr/>
          <p:nvPr/>
        </p:nvSpPr>
        <p:spPr>
          <a:xfrm>
            <a:off x="6673850" y="5018512"/>
            <a:ext cx="688849" cy="1303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5"/>
          <p:cNvSpPr/>
          <p:nvPr/>
        </p:nvSpPr>
        <p:spPr>
          <a:xfrm>
            <a:off x="6629400" y="2616201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5"/>
          <p:cNvSpPr/>
          <p:nvPr/>
        </p:nvSpPr>
        <p:spPr>
          <a:xfrm>
            <a:off x="7924800" y="1397001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6629400" y="177801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010400" y="4546600"/>
            <a:ext cx="1295400" cy="11176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010400" y="3225800"/>
            <a:ext cx="1295400" cy="1320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7010400" y="2006600"/>
            <a:ext cx="1295400" cy="1219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34200" y="787400"/>
            <a:ext cx="1371600" cy="12192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638800" y="4546600"/>
            <a:ext cx="609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7536180" y="355600"/>
            <a:ext cx="354330" cy="4917440"/>
          </a:xfrm>
          <a:custGeom>
            <a:avLst/>
            <a:gdLst>
              <a:gd name="connsiteX0" fmla="*/ 91440 w 354330"/>
              <a:gd name="connsiteY0" fmla="*/ 3688080 h 3688080"/>
              <a:gd name="connsiteX1" fmla="*/ 342900 w 354330"/>
              <a:gd name="connsiteY1" fmla="*/ 3223260 h 3688080"/>
              <a:gd name="connsiteX2" fmla="*/ 22860 w 354330"/>
              <a:gd name="connsiteY2" fmla="*/ 2697480 h 3688080"/>
              <a:gd name="connsiteX3" fmla="*/ 205740 w 354330"/>
              <a:gd name="connsiteY3" fmla="*/ 1813560 h 3688080"/>
              <a:gd name="connsiteX4" fmla="*/ 22860 w 354330"/>
              <a:gd name="connsiteY4" fmla="*/ 807720 h 3688080"/>
              <a:gd name="connsiteX5" fmla="*/ 121920 w 354330"/>
              <a:gd name="connsiteY5" fmla="*/ 0 h 36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330" h="3688080">
                <a:moveTo>
                  <a:pt x="91440" y="3688080"/>
                </a:moveTo>
                <a:cubicBezTo>
                  <a:pt x="222885" y="3538220"/>
                  <a:pt x="354330" y="3388360"/>
                  <a:pt x="342900" y="3223260"/>
                </a:cubicBezTo>
                <a:cubicBezTo>
                  <a:pt x="331470" y="3058160"/>
                  <a:pt x="45720" y="2932430"/>
                  <a:pt x="22860" y="2697480"/>
                </a:cubicBezTo>
                <a:cubicBezTo>
                  <a:pt x="0" y="2462530"/>
                  <a:pt x="205740" y="2128520"/>
                  <a:pt x="205740" y="1813560"/>
                </a:cubicBezTo>
                <a:cubicBezTo>
                  <a:pt x="205740" y="1498600"/>
                  <a:pt x="36830" y="1109980"/>
                  <a:pt x="22860" y="807720"/>
                </a:cubicBezTo>
                <a:cubicBezTo>
                  <a:pt x="8890" y="505460"/>
                  <a:pt x="65405" y="252730"/>
                  <a:pt x="121920" y="0"/>
                </a:cubicBezTo>
              </a:path>
            </a:pathLst>
          </a:cu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6324600" y="4343401"/>
          <a:ext cx="366712" cy="467783"/>
        </p:xfrm>
        <a:graphic>
          <a:graphicData uri="http://schemas.openxmlformats.org/presentationml/2006/ole">
            <p:oleObj spid="_x0000_s27653" name="Equation" r:id="rId6" imgW="253800" imgH="241200" progId="Equation.3">
              <p:embed/>
            </p:oleObj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5638800" y="5054600"/>
            <a:ext cx="6096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6324601" y="4851400"/>
          <a:ext cx="276225" cy="467784"/>
        </p:xfrm>
        <a:graphic>
          <a:graphicData uri="http://schemas.openxmlformats.org/presentationml/2006/ole">
            <p:oleObj spid="_x0000_s27654" name="Equation" r:id="rId7" imgW="190440" imgH="24120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52400" y="54496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Must provide footstep locations and timings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Double support is largely ignored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6324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Wieber</a:t>
            </a:r>
            <a:r>
              <a:rPr lang="en-US" sz="1600" dirty="0" smtClean="0">
                <a:solidFill>
                  <a:srgbClr val="C00000"/>
                </a:solidFill>
              </a:rPr>
              <a:t>, P.-B., "Trajectory Free Linear Model Predictive Control for Stable Walking in the Presence of Strong Perturbations," </a:t>
            </a:r>
            <a:r>
              <a:rPr lang="en-US" sz="1600" i="1" dirty="0" smtClean="0">
                <a:solidFill>
                  <a:srgbClr val="C00000"/>
                </a:solidFill>
              </a:rPr>
              <a:t>Humanoid Robots</a:t>
            </a:r>
            <a:r>
              <a:rPr lang="en-US" sz="1600" dirty="0" smtClean="0">
                <a:solidFill>
                  <a:srgbClr val="C00000"/>
                </a:solidFill>
              </a:rPr>
              <a:t> 2006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685800" y="2819400"/>
          <a:ext cx="3302000" cy="984250"/>
        </p:xfrm>
        <a:graphic>
          <a:graphicData uri="http://schemas.openxmlformats.org/presentationml/2006/ole">
            <p:oleObj spid="_x0000_s27655" name="Equation" r:id="rId8" imgW="1320480" imgH="393480" progId="Equation.3">
              <p:embed/>
            </p:oleObj>
          </a:graphicData>
        </a:graphic>
      </p:graphicFrame>
      <p:sp>
        <p:nvSpPr>
          <p:cNvPr id="27" name="Down Arrow 26"/>
          <p:cNvSpPr/>
          <p:nvPr/>
        </p:nvSpPr>
        <p:spPr>
          <a:xfrm>
            <a:off x="2362200" y="24384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2362200" y="3657600"/>
            <a:ext cx="3048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5"/>
          <p:cNvSpPr/>
          <p:nvPr/>
        </p:nvSpPr>
        <p:spPr>
          <a:xfrm>
            <a:off x="8455152" y="2311401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5"/>
          <p:cNvSpPr/>
          <p:nvPr/>
        </p:nvSpPr>
        <p:spPr>
          <a:xfrm>
            <a:off x="7239000" y="3835401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Optimal Control with Foot Placement</a:t>
            </a:r>
            <a:endParaRPr lang="en-US" dirty="0"/>
          </a:p>
        </p:txBody>
      </p:sp>
      <p:graphicFrame>
        <p:nvGraphicFramePr>
          <p:cNvPr id="57" name="Object 2"/>
          <p:cNvGraphicFramePr>
            <a:graphicFrameLocks noChangeAspect="1"/>
          </p:cNvGraphicFramePr>
          <p:nvPr/>
        </p:nvGraphicFramePr>
        <p:xfrm>
          <a:off x="4814888" y="1193800"/>
          <a:ext cx="823912" cy="3538538"/>
        </p:xfrm>
        <a:graphic>
          <a:graphicData uri="http://schemas.openxmlformats.org/presentationml/2006/ole">
            <p:oleObj spid="_x0000_s28675" name="Equation" r:id="rId4" imgW="571320" imgH="1828800" progId="Equation.3">
              <p:embed/>
            </p:oleObj>
          </a:graphicData>
        </a:graphic>
      </p:graphicFrame>
      <p:graphicFrame>
        <p:nvGraphicFramePr>
          <p:cNvPr id="59" name="Object 2"/>
          <p:cNvGraphicFramePr>
            <a:graphicFrameLocks noChangeAspect="1"/>
          </p:cNvGraphicFramePr>
          <p:nvPr/>
        </p:nvGraphicFramePr>
        <p:xfrm>
          <a:off x="685800" y="4267200"/>
          <a:ext cx="2636838" cy="1008063"/>
        </p:xfrm>
        <a:graphic>
          <a:graphicData uri="http://schemas.openxmlformats.org/presentationml/2006/ole">
            <p:oleObj spid="_x0000_s28676" name="Equation" r:id="rId5" imgW="1828800" imgH="520560" progId="Equation.3">
              <p:embed/>
            </p:oleObj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4038600" y="48006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Time of step is encoded in U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1400" b="1" dirty="0" smtClean="0">
                <a:solidFill>
                  <a:srgbClr val="FF0000"/>
                </a:solidFill>
              </a:rPr>
              <a:t> and U</a:t>
            </a:r>
            <a:r>
              <a:rPr lang="en-US" sz="1400" b="1" baseline="-25000" dirty="0" smtClean="0">
                <a:solidFill>
                  <a:srgbClr val="FF0000"/>
                </a:solidFill>
              </a:rPr>
              <a:t>1</a:t>
            </a:r>
            <a:endParaRPr lang="en-US" sz="1400" b="1" baseline="-250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6273225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Diedam</a:t>
            </a:r>
            <a:r>
              <a:rPr lang="en-US" sz="1600" dirty="0" smtClean="0">
                <a:solidFill>
                  <a:srgbClr val="C00000"/>
                </a:solidFill>
              </a:rPr>
              <a:t>, H., et. al., "Online walking gait generation with adaptive foot positioning through Linear Model Predictive control," </a:t>
            </a:r>
            <a:r>
              <a:rPr lang="en-US" sz="1600" i="1" dirty="0" smtClean="0">
                <a:solidFill>
                  <a:srgbClr val="C00000"/>
                </a:solidFill>
              </a:rPr>
              <a:t>IROS </a:t>
            </a:r>
            <a:r>
              <a:rPr lang="en-US" sz="1600" dirty="0" smtClean="0">
                <a:solidFill>
                  <a:srgbClr val="C00000"/>
                </a:solidFill>
              </a:rPr>
              <a:t>2008</a:t>
            </a:r>
            <a:endParaRPr lang="en-US" sz="1600" dirty="0">
              <a:solidFill>
                <a:srgbClr val="C00000"/>
              </a:solidFill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228600" y="1905000"/>
          <a:ext cx="4401980" cy="1849448"/>
        </p:xfrm>
        <a:graphic>
          <a:graphicData uri="http://schemas.openxmlformats.org/presentationml/2006/ole">
            <p:oleObj spid="_x0000_s28677" name="Equation" r:id="rId6" imgW="2349360" imgH="736560" progId="Equation.3">
              <p:embed/>
            </p:oleObj>
          </a:graphicData>
        </a:graphic>
      </p:graphicFrame>
      <p:graphicFrame>
        <p:nvGraphicFramePr>
          <p:cNvPr id="215055" name="Object 18"/>
          <p:cNvGraphicFramePr>
            <a:graphicFrameLocks noChangeAspect="1"/>
          </p:cNvGraphicFramePr>
          <p:nvPr/>
        </p:nvGraphicFramePr>
        <p:xfrm>
          <a:off x="5638800" y="1211263"/>
          <a:ext cx="1411287" cy="3538537"/>
        </p:xfrm>
        <a:graphic>
          <a:graphicData uri="http://schemas.openxmlformats.org/presentationml/2006/ole">
            <p:oleObj spid="_x0000_s28678" name="Equation" r:id="rId7" imgW="977760" imgH="1828800" progId="Equation.3">
              <p:embed/>
            </p:oleObj>
          </a:graphicData>
        </a:graphic>
      </p:graphicFrame>
      <p:sp>
        <p:nvSpPr>
          <p:cNvPr id="33" name="Rectangle 5"/>
          <p:cNvSpPr/>
          <p:nvPr/>
        </p:nvSpPr>
        <p:spPr>
          <a:xfrm>
            <a:off x="8455152" y="4766973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6"/>
          <p:cNvSpPr/>
          <p:nvPr/>
        </p:nvSpPr>
        <p:spPr>
          <a:xfrm>
            <a:off x="7204202" y="5554373"/>
            <a:ext cx="688849" cy="13036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7540752" y="5364480"/>
            <a:ext cx="1275588" cy="83558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627620" y="4561840"/>
            <a:ext cx="1196340" cy="8128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19800" y="5907616"/>
            <a:ext cx="6096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4" name="Object 2"/>
          <p:cNvGraphicFramePr>
            <a:graphicFrameLocks noChangeAspect="1"/>
          </p:cNvGraphicFramePr>
          <p:nvPr/>
        </p:nvGraphicFramePr>
        <p:xfrm>
          <a:off x="6705600" y="5704417"/>
          <a:ext cx="366712" cy="467783"/>
        </p:xfrm>
        <a:graphic>
          <a:graphicData uri="http://schemas.openxmlformats.org/presentationml/2006/ole">
            <p:oleObj spid="_x0000_s28679" name="Equation" r:id="rId8" imgW="253800" imgH="241200" progId="Equation.3">
              <p:embed/>
            </p:oleObj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6019800" y="6415616"/>
            <a:ext cx="6096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6705600" y="6212416"/>
          <a:ext cx="276225" cy="467784"/>
        </p:xfrm>
        <a:graphic>
          <a:graphicData uri="http://schemas.openxmlformats.org/presentationml/2006/ole">
            <p:oleObj spid="_x0000_s28680" name="Equation" r:id="rId9" imgW="190440" imgH="241200" progId="Equation.3">
              <p:embed/>
            </p:oleObj>
          </a:graphicData>
        </a:graphic>
      </p:graphicFrame>
      <p:sp>
        <p:nvSpPr>
          <p:cNvPr id="62" name="Oval 61"/>
          <p:cNvSpPr/>
          <p:nvPr/>
        </p:nvSpPr>
        <p:spPr>
          <a:xfrm>
            <a:off x="7475220" y="6090920"/>
            <a:ext cx="152400" cy="20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6" name="Object 2"/>
          <p:cNvGraphicFramePr>
            <a:graphicFrameLocks noChangeAspect="1"/>
          </p:cNvGraphicFramePr>
          <p:nvPr/>
        </p:nvGraphicFramePr>
        <p:xfrm>
          <a:off x="7288214" y="6273800"/>
          <a:ext cx="369887" cy="467784"/>
        </p:xfrm>
        <a:graphic>
          <a:graphicData uri="http://schemas.openxmlformats.org/presentationml/2006/ole">
            <p:oleObj spid="_x0000_s28681" name="Equation" r:id="rId10" imgW="253800" imgH="241200" progId="Equation.3">
              <p:embed/>
            </p:oleObj>
          </a:graphicData>
        </a:graphic>
      </p:graphicFrame>
      <p:sp>
        <p:nvSpPr>
          <p:cNvPr id="67" name="Oval 66"/>
          <p:cNvSpPr/>
          <p:nvPr/>
        </p:nvSpPr>
        <p:spPr>
          <a:xfrm>
            <a:off x="8755380" y="5272511"/>
            <a:ext cx="152400" cy="20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8669339" y="5551911"/>
          <a:ext cx="350837" cy="467784"/>
        </p:xfrm>
        <a:graphic>
          <a:graphicData uri="http://schemas.openxmlformats.org/presentationml/2006/ole">
            <p:oleObj spid="_x0000_s28682" name="Equation" r:id="rId11" imgW="241200" imgH="241200" progId="Equation.3">
              <p:embed/>
            </p:oleObj>
          </a:graphicData>
        </a:graphic>
      </p:graphicFrame>
      <p:sp>
        <p:nvSpPr>
          <p:cNvPr id="69" name="Oval 68"/>
          <p:cNvSpPr/>
          <p:nvPr/>
        </p:nvSpPr>
        <p:spPr>
          <a:xfrm>
            <a:off x="7543800" y="4445000"/>
            <a:ext cx="152400" cy="20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0" name="Object 2"/>
          <p:cNvGraphicFramePr>
            <a:graphicFrameLocks noChangeAspect="1"/>
          </p:cNvGraphicFramePr>
          <p:nvPr/>
        </p:nvGraphicFramePr>
        <p:xfrm>
          <a:off x="8561389" y="2347385"/>
          <a:ext cx="369887" cy="467783"/>
        </p:xfrm>
        <a:graphic>
          <a:graphicData uri="http://schemas.openxmlformats.org/presentationml/2006/ole">
            <p:oleObj spid="_x0000_s28683" name="Equation" r:id="rId12" imgW="253800" imgH="241200" progId="Equation.3">
              <p:embed/>
            </p:oleObj>
          </a:graphicData>
        </a:graphic>
      </p:graphicFrame>
      <p:graphicFrame>
        <p:nvGraphicFramePr>
          <p:cNvPr id="71" name="Object 2"/>
          <p:cNvGraphicFramePr>
            <a:graphicFrameLocks noChangeAspect="1"/>
          </p:cNvGraphicFramePr>
          <p:nvPr/>
        </p:nvGraphicFramePr>
        <p:xfrm>
          <a:off x="7312978" y="3962400"/>
          <a:ext cx="387350" cy="467784"/>
        </p:xfrm>
        <a:graphic>
          <a:graphicData uri="http://schemas.openxmlformats.org/presentationml/2006/ole">
            <p:oleObj spid="_x0000_s28684" name="Equation" r:id="rId13" imgW="266400" imgH="241200" progId="Equation.3">
              <p:embed/>
            </p:oleObj>
          </a:graphicData>
        </a:graphic>
      </p:graphicFrame>
      <p:sp>
        <p:nvSpPr>
          <p:cNvPr id="72" name="Freeform 71"/>
          <p:cNvSpPr/>
          <p:nvPr/>
        </p:nvSpPr>
        <p:spPr>
          <a:xfrm>
            <a:off x="8077200" y="1193800"/>
            <a:ext cx="354330" cy="4917440"/>
          </a:xfrm>
          <a:custGeom>
            <a:avLst/>
            <a:gdLst>
              <a:gd name="connsiteX0" fmla="*/ 91440 w 354330"/>
              <a:gd name="connsiteY0" fmla="*/ 3688080 h 3688080"/>
              <a:gd name="connsiteX1" fmla="*/ 342900 w 354330"/>
              <a:gd name="connsiteY1" fmla="*/ 3223260 h 3688080"/>
              <a:gd name="connsiteX2" fmla="*/ 22860 w 354330"/>
              <a:gd name="connsiteY2" fmla="*/ 2697480 h 3688080"/>
              <a:gd name="connsiteX3" fmla="*/ 205740 w 354330"/>
              <a:gd name="connsiteY3" fmla="*/ 1813560 h 3688080"/>
              <a:gd name="connsiteX4" fmla="*/ 22860 w 354330"/>
              <a:gd name="connsiteY4" fmla="*/ 807720 h 3688080"/>
              <a:gd name="connsiteX5" fmla="*/ 121920 w 354330"/>
              <a:gd name="connsiteY5" fmla="*/ 0 h 368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4330" h="3688080">
                <a:moveTo>
                  <a:pt x="91440" y="3688080"/>
                </a:moveTo>
                <a:cubicBezTo>
                  <a:pt x="222885" y="3538220"/>
                  <a:pt x="354330" y="3388360"/>
                  <a:pt x="342900" y="3223260"/>
                </a:cubicBezTo>
                <a:cubicBezTo>
                  <a:pt x="331470" y="3058160"/>
                  <a:pt x="45720" y="2932430"/>
                  <a:pt x="22860" y="2697480"/>
                </a:cubicBezTo>
                <a:cubicBezTo>
                  <a:pt x="0" y="2462530"/>
                  <a:pt x="205740" y="2128520"/>
                  <a:pt x="205740" y="1813560"/>
                </a:cubicBezTo>
                <a:cubicBezTo>
                  <a:pt x="205740" y="1498600"/>
                  <a:pt x="36830" y="1109980"/>
                  <a:pt x="22860" y="807720"/>
                </a:cubicBezTo>
                <a:cubicBezTo>
                  <a:pt x="8890" y="505460"/>
                  <a:pt x="65405" y="252730"/>
                  <a:pt x="121920" y="0"/>
                </a:cubicBezTo>
              </a:path>
            </a:pathLst>
          </a:cu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763000" y="2926080"/>
            <a:ext cx="152400" cy="20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7642860" y="3048000"/>
            <a:ext cx="1196340" cy="15189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9" name="Rectangle 5"/>
          <p:cNvSpPr/>
          <p:nvPr/>
        </p:nvSpPr>
        <p:spPr>
          <a:xfrm>
            <a:off x="7239000" y="1397001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7559040" y="1981200"/>
            <a:ext cx="1280160" cy="106172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3" name="Oval 82"/>
          <p:cNvSpPr/>
          <p:nvPr/>
        </p:nvSpPr>
        <p:spPr>
          <a:xfrm>
            <a:off x="7467600" y="1864360"/>
            <a:ext cx="152400" cy="20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0" y="138178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Next 3 Footsteps: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Optimal Step Recovery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1295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Objective Function</a:t>
            </a:r>
            <a:endParaRPr lang="en-US" dirty="0"/>
          </a:p>
        </p:txBody>
      </p:sp>
      <p:sp>
        <p:nvSpPr>
          <p:cNvPr id="18" name="Rectangle 5"/>
          <p:cNvSpPr/>
          <p:nvPr/>
        </p:nvSpPr>
        <p:spPr>
          <a:xfrm>
            <a:off x="8001000" y="4953001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6"/>
          <p:cNvSpPr/>
          <p:nvPr/>
        </p:nvSpPr>
        <p:spPr>
          <a:xfrm>
            <a:off x="6673850" y="5018512"/>
            <a:ext cx="688849" cy="130362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5"/>
          <p:cNvSpPr/>
          <p:nvPr/>
        </p:nvSpPr>
        <p:spPr>
          <a:xfrm>
            <a:off x="7315200" y="2413001"/>
            <a:ext cx="688848" cy="13036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/>
        </p:nvGraphicFramePr>
        <p:xfrm>
          <a:off x="6324600" y="4343401"/>
          <a:ext cx="366712" cy="467783"/>
        </p:xfrm>
        <a:graphic>
          <a:graphicData uri="http://schemas.openxmlformats.org/presentationml/2006/ole">
            <p:oleObj spid="_x0000_s29699" name="Equation" r:id="rId4" imgW="253800" imgH="241200" progId="Equation.3">
              <p:embed/>
            </p:oleObj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5638800" y="5054600"/>
            <a:ext cx="609600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39" name="Object 2"/>
          <p:cNvGraphicFramePr>
            <a:graphicFrameLocks noChangeAspect="1"/>
          </p:cNvGraphicFramePr>
          <p:nvPr/>
        </p:nvGraphicFramePr>
        <p:xfrm>
          <a:off x="6324601" y="4851400"/>
          <a:ext cx="276225" cy="467784"/>
        </p:xfrm>
        <a:graphic>
          <a:graphicData uri="http://schemas.openxmlformats.org/presentationml/2006/ole">
            <p:oleObj spid="_x0000_s29700" name="Equation" r:id="rId5" imgW="190440" imgH="241200" progId="Equation.3">
              <p:embed/>
            </p:oleObj>
          </a:graphicData>
        </a:graphic>
      </p:graphicFrame>
      <p:cxnSp>
        <p:nvCxnSpPr>
          <p:cNvPr id="42" name="Straight Connector 41"/>
          <p:cNvCxnSpPr/>
          <p:nvPr/>
        </p:nvCxnSpPr>
        <p:spPr>
          <a:xfrm>
            <a:off x="5638800" y="4546600"/>
            <a:ext cx="6096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45" name="Object 2"/>
          <p:cNvGraphicFramePr>
            <a:graphicFrameLocks noChangeAspect="1"/>
          </p:cNvGraphicFramePr>
          <p:nvPr/>
        </p:nvGraphicFramePr>
        <p:xfrm>
          <a:off x="8153401" y="4140200"/>
          <a:ext cx="404813" cy="493184"/>
        </p:xfrm>
        <a:graphic>
          <a:graphicData uri="http://schemas.openxmlformats.org/presentationml/2006/ole">
            <p:oleObj spid="_x0000_s29701" name="Equation" r:id="rId6" imgW="279360" imgH="253800" progId="Equation.3">
              <p:embed/>
            </p:oleObj>
          </a:graphicData>
        </a:graphic>
      </p:graphicFrame>
      <p:sp>
        <p:nvSpPr>
          <p:cNvPr id="46" name="Oval 45"/>
          <p:cNvSpPr/>
          <p:nvPr/>
        </p:nvSpPr>
        <p:spPr>
          <a:xfrm>
            <a:off x="7940040" y="4328160"/>
            <a:ext cx="152400" cy="203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581900" y="2976880"/>
            <a:ext cx="152400" cy="20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8275320" y="5562600"/>
            <a:ext cx="152400" cy="203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16200000" flipH="1">
            <a:off x="6714490" y="4037330"/>
            <a:ext cx="2595880" cy="67818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H="1">
            <a:off x="7585075" y="4879975"/>
            <a:ext cx="1193800" cy="32385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53" name="Object 2"/>
          <p:cNvGraphicFramePr>
            <a:graphicFrameLocks noChangeAspect="1"/>
          </p:cNvGraphicFramePr>
          <p:nvPr/>
        </p:nvGraphicFramePr>
        <p:xfrm>
          <a:off x="8058151" y="2616200"/>
          <a:ext cx="314325" cy="467784"/>
        </p:xfrm>
        <a:graphic>
          <a:graphicData uri="http://schemas.openxmlformats.org/presentationml/2006/ole">
            <p:oleObj spid="_x0000_s29702" name="Equation" r:id="rId7" imgW="215640" imgH="241200" progId="Equation.3">
              <p:embed/>
            </p:oleObj>
          </a:graphicData>
        </a:graphic>
      </p:graphicFrame>
      <p:graphicFrame>
        <p:nvGraphicFramePr>
          <p:cNvPr id="54" name="Object 2"/>
          <p:cNvGraphicFramePr>
            <a:graphicFrameLocks noChangeAspect="1"/>
          </p:cNvGraphicFramePr>
          <p:nvPr/>
        </p:nvGraphicFramePr>
        <p:xfrm>
          <a:off x="838200" y="1981200"/>
          <a:ext cx="2667000" cy="989463"/>
        </p:xfrm>
        <a:graphic>
          <a:graphicData uri="http://schemas.openxmlformats.org/presentationml/2006/ole">
            <p:oleObj spid="_x0000_s29703" name="Equation" r:id="rId8" imgW="1180800" imgH="393480" progId="Equation.3">
              <p:embed/>
            </p:oleObj>
          </a:graphicData>
        </a:graphic>
      </p:graphicFrame>
      <p:graphicFrame>
        <p:nvGraphicFramePr>
          <p:cNvPr id="55" name="Object 2"/>
          <p:cNvGraphicFramePr>
            <a:graphicFrameLocks noChangeAspect="1"/>
          </p:cNvGraphicFramePr>
          <p:nvPr/>
        </p:nvGraphicFramePr>
        <p:xfrm>
          <a:off x="838200" y="3657600"/>
          <a:ext cx="2514600" cy="594592"/>
        </p:xfrm>
        <a:graphic>
          <a:graphicData uri="http://schemas.openxmlformats.org/presentationml/2006/ole">
            <p:oleObj spid="_x0000_s29704" name="Equation" r:id="rId9" imgW="1307880" imgH="253800" progId="Equation.3">
              <p:embed/>
            </p:oleObj>
          </a:graphicData>
        </a:graphic>
      </p:graphicFrame>
      <p:cxnSp>
        <p:nvCxnSpPr>
          <p:cNvPr id="61" name="Straight Connector 60"/>
          <p:cNvCxnSpPr/>
          <p:nvPr/>
        </p:nvCxnSpPr>
        <p:spPr>
          <a:xfrm rot="5400000" flipH="1" flipV="1">
            <a:off x="6056746" y="4094021"/>
            <a:ext cx="2523836" cy="616527"/>
          </a:xfrm>
          <a:prstGeom prst="line">
            <a:avLst/>
          </a:prstGeom>
          <a:ln w="12700">
            <a:solidFill>
              <a:schemeClr val="tx2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 62"/>
          <p:cNvSpPr/>
          <p:nvPr/>
        </p:nvSpPr>
        <p:spPr>
          <a:xfrm>
            <a:off x="7675419" y="3797686"/>
            <a:ext cx="353291" cy="1808788"/>
          </a:xfrm>
          <a:custGeom>
            <a:avLst/>
            <a:gdLst>
              <a:gd name="connsiteX0" fmla="*/ 0 w 353291"/>
              <a:gd name="connsiteY0" fmla="*/ 1356591 h 1356591"/>
              <a:gd name="connsiteX1" fmla="*/ 270164 w 353291"/>
              <a:gd name="connsiteY1" fmla="*/ 151245 h 1356591"/>
              <a:gd name="connsiteX2" fmla="*/ 353291 w 353291"/>
              <a:gd name="connsiteY2" fmla="*/ 449118 h 1356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3291" h="1356591">
                <a:moveTo>
                  <a:pt x="0" y="1356591"/>
                </a:moveTo>
                <a:cubicBezTo>
                  <a:pt x="105641" y="829541"/>
                  <a:pt x="211282" y="302491"/>
                  <a:pt x="270164" y="151245"/>
                </a:cubicBezTo>
                <a:cubicBezTo>
                  <a:pt x="329046" y="0"/>
                  <a:pt x="341168" y="224559"/>
                  <a:pt x="353291" y="449118"/>
                </a:cubicBezTo>
              </a:path>
            </a:pathLst>
          </a:cu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8736014" y="5359400"/>
          <a:ext cx="369887" cy="467784"/>
        </p:xfrm>
        <a:graphic>
          <a:graphicData uri="http://schemas.openxmlformats.org/presentationml/2006/ole">
            <p:oleObj spid="_x0000_s29709" name="Equation" r:id="rId10" imgW="253800" imgH="241200" progId="Equation.3">
              <p:embed/>
            </p:oleObj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76200" y="585847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Must provide footstep timing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Must decide which foot to step with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Constraints in double support are nonlinear due to variable foot location</a:t>
            </a: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838200" y="2971800"/>
          <a:ext cx="1290917" cy="660399"/>
        </p:xfrm>
        <a:graphic>
          <a:graphicData uri="http://schemas.openxmlformats.org/presentationml/2006/ole">
            <p:oleObj spid="_x0000_s29710" name="Equation" r:id="rId11" imgW="520560" imgH="241200" progId="Equation.3">
              <p:embed/>
            </p:oleObj>
          </a:graphicData>
        </a:graphic>
      </p:graphicFrame>
      <p:grpSp>
        <p:nvGrpSpPr>
          <p:cNvPr id="3" name="Group 103"/>
          <p:cNvGrpSpPr/>
          <p:nvPr/>
        </p:nvGrpSpPr>
        <p:grpSpPr>
          <a:xfrm>
            <a:off x="5867401" y="71672"/>
            <a:ext cx="3186209" cy="1710218"/>
            <a:chOff x="6019800" y="285750"/>
            <a:chExt cx="3186209" cy="128266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6172200" y="1352550"/>
              <a:ext cx="9144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6019800" y="895350"/>
              <a:ext cx="91440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324600" y="285750"/>
              <a:ext cx="268643" cy="2686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019800" y="361950"/>
              <a:ext cx="335804" cy="134322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338791" y="1288018"/>
              <a:ext cx="671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481791" y="1291415"/>
              <a:ext cx="671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2.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534400" y="1276350"/>
              <a:ext cx="6716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</a:t>
              </a:r>
              <a:endParaRPr lang="en-US" dirty="0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>
              <a:off x="6477000" y="438150"/>
              <a:ext cx="537287" cy="1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162800" y="1352550"/>
              <a:ext cx="990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7010399" y="742951"/>
              <a:ext cx="914402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7467600" y="285750"/>
              <a:ext cx="268643" cy="2686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 rot="16200000" flipV="1">
              <a:off x="7353302" y="704851"/>
              <a:ext cx="914399" cy="380999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8186958" y="1339896"/>
              <a:ext cx="957042" cy="83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 flipH="1" flipV="1">
              <a:off x="8015288" y="742951"/>
              <a:ext cx="914402" cy="3048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 flipV="1">
              <a:off x="8358191" y="704851"/>
              <a:ext cx="914399" cy="380999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8472489" y="285750"/>
              <a:ext cx="268643" cy="2686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7620000" y="43815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711" name="Object 20"/>
          <p:cNvGraphicFramePr>
            <a:graphicFrameLocks noChangeAspect="1"/>
          </p:cNvGraphicFramePr>
          <p:nvPr/>
        </p:nvGraphicFramePr>
        <p:xfrm>
          <a:off x="685800" y="4402137"/>
          <a:ext cx="2636838" cy="1008063"/>
        </p:xfrm>
        <a:graphic>
          <a:graphicData uri="http://schemas.openxmlformats.org/presentationml/2006/ole">
            <p:oleObj spid="_x0000_s29711" name="Equation" r:id="rId12" imgW="1828800" imgH="520560" progId="Equation.3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397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Step Recovery</a:t>
            </a:r>
            <a:endParaRPr lang="en-US" dirty="0"/>
          </a:p>
        </p:txBody>
      </p:sp>
      <p:graphicFrame>
        <p:nvGraphicFramePr>
          <p:cNvPr id="191491" name="Object 3"/>
          <p:cNvGraphicFramePr>
            <a:graphicFrameLocks noChangeAspect="1"/>
          </p:cNvGraphicFramePr>
          <p:nvPr/>
        </p:nvGraphicFramePr>
        <p:xfrm>
          <a:off x="2514601" y="3886199"/>
          <a:ext cx="404813" cy="493184"/>
        </p:xfrm>
        <a:graphic>
          <a:graphicData uri="http://schemas.openxmlformats.org/presentationml/2006/ole">
            <p:oleObj spid="_x0000_s37890" name="Equation" r:id="rId5" imgW="279360" imgH="253800" progId="Equation.3">
              <p:embed/>
            </p:oleObj>
          </a:graphicData>
        </a:graphic>
      </p:graphicFrame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3505201" y="1955799"/>
          <a:ext cx="314325" cy="467784"/>
        </p:xfrm>
        <a:graphic>
          <a:graphicData uri="http://schemas.openxmlformats.org/presentationml/2006/ole">
            <p:oleObj spid="_x0000_s37891" name="Equation" r:id="rId6" imgW="215640" imgH="241200" progId="Equation.3">
              <p:embed/>
            </p:oleObj>
          </a:graphicData>
        </a:graphic>
      </p:graphicFrame>
      <p:graphicFrame>
        <p:nvGraphicFramePr>
          <p:cNvPr id="191493" name="Object 14"/>
          <p:cNvGraphicFramePr>
            <a:graphicFrameLocks noChangeAspect="1"/>
          </p:cNvGraphicFramePr>
          <p:nvPr/>
        </p:nvGraphicFramePr>
        <p:xfrm>
          <a:off x="1828801" y="5206999"/>
          <a:ext cx="369887" cy="467784"/>
        </p:xfrm>
        <a:graphic>
          <a:graphicData uri="http://schemas.openxmlformats.org/presentationml/2006/ole">
            <p:oleObj spid="_x0000_s37892" name="Equation" r:id="rId7" imgW="253800" imgH="2412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6273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a=1e-6  b=0.1  c=0.01  d=1e-6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38600" y="6273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X0 = [0,0,0.4,-0.1]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48400" y="6273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T=0.05 </a:t>
            </a:r>
            <a:r>
              <a:rPr lang="en-US" dirty="0" err="1" smtClean="0"/>
              <a:t>Tstep</a:t>
            </a:r>
            <a:r>
              <a:rPr lang="en-US" dirty="0" smtClean="0"/>
              <a:t>=0.4  N=20</a:t>
            </a:r>
            <a:endParaRPr lang="en-US" dirty="0"/>
          </a:p>
        </p:txBody>
      </p:sp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343400" y="1397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271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381000" y="1727200"/>
            <a:ext cx="53594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5272" name="Picture 8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65600" y="1727200"/>
            <a:ext cx="5359400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161575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Tdsp</a:t>
            </a:r>
            <a:r>
              <a:rPr lang="en-US" dirty="0" smtClean="0"/>
              <a:t> = 0.0s  </a:t>
            </a:r>
            <a:r>
              <a:rPr lang="en-US" dirty="0" err="1" smtClean="0"/>
              <a:t>Tstep</a:t>
            </a:r>
            <a:r>
              <a:rPr lang="en-US" dirty="0" smtClean="0"/>
              <a:t> = 0.45s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2600" y="161575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Tdsp</a:t>
            </a:r>
            <a:r>
              <a:rPr lang="en-US" dirty="0" smtClean="0"/>
              <a:t> = 0.1s  </a:t>
            </a:r>
            <a:r>
              <a:rPr lang="en-US" dirty="0" err="1" smtClean="0"/>
              <a:t>Tstep</a:t>
            </a:r>
            <a:r>
              <a:rPr lang="en-US" dirty="0" smtClean="0"/>
              <a:t> = 0.35s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double support phase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Re-planning after each step (3-step)</a:t>
            </a:r>
            <a:endParaRPr lang="en-US" dirty="0"/>
          </a:p>
        </p:txBody>
      </p:sp>
      <p:pic>
        <p:nvPicPr>
          <p:cNvPr id="577538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57200" y="13970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754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38600" y="13970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2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457200" y="12954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5229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38600" y="12954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Walking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Control Formulation</a:t>
            </a:r>
          </a:p>
          <a:p>
            <a:endParaRPr lang="en-US" dirty="0" smtClean="0"/>
          </a:p>
          <a:p>
            <a:r>
              <a:rPr lang="en-US" b="1" dirty="0" smtClean="0"/>
              <a:t>Humanoid Robot Control</a:t>
            </a:r>
          </a:p>
          <a:p>
            <a:endParaRPr lang="en-US" dirty="0"/>
          </a:p>
          <a:p>
            <a:r>
              <a:rPr lang="en-US" dirty="0" smtClean="0"/>
              <a:t>Examples and Problems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1371600"/>
            <a:ext cx="2895600" cy="43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botcommercial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0" y="72390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Humanoid Robot Control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MPC inside feedback loop</a:t>
            </a:r>
            <a:br>
              <a:rPr lang="en-US" dirty="0" smtClean="0"/>
            </a:br>
            <a:r>
              <a:rPr lang="en-US" dirty="0" smtClean="0"/>
              <a:t>to generate desired contact</a:t>
            </a:r>
            <a:br>
              <a:rPr lang="en-US" dirty="0" smtClean="0"/>
            </a:br>
            <a:r>
              <a:rPr lang="en-US" dirty="0" smtClean="0"/>
              <a:t>forces and joint torques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1371600"/>
            <a:ext cx="2895600" cy="43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4724400" y="5943600"/>
            <a:ext cx="685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410200" y="5943600"/>
            <a:ext cx="32766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8686800" y="5943600"/>
            <a:ext cx="304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Instantaneous 3D biped dynamics form a linear system in contact forces.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 flipH="1" flipV="1">
            <a:off x="4650509" y="3960091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6200000" flipV="1">
            <a:off x="5048250" y="4438650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Biped Dynamics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21</a:t>
            </a:fld>
            <a:endParaRPr kumimoji="0" lang="en-US"/>
          </a:p>
        </p:txBody>
      </p:sp>
      <p:cxnSp>
        <p:nvCxnSpPr>
          <p:cNvPr id="5" name="Straight Connector 4"/>
          <p:cNvCxnSpPr/>
          <p:nvPr/>
        </p:nvCxnSpPr>
        <p:spPr>
          <a:xfrm rot="16200000" flipV="1">
            <a:off x="7128510" y="4309110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6324600" y="2514600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16200000" flipV="1">
            <a:off x="51435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724400" y="5943600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4800600" y="4267200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524500" y="2933700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7734300" y="5295900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6899910" y="2929890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200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486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3058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15000" y="58674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57800" y="5029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562600" y="36576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342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2743200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/>
        </p:nvGraphicFramePr>
        <p:xfrm>
          <a:off x="6705600" y="3962400"/>
          <a:ext cx="354013" cy="552450"/>
        </p:xfrm>
        <a:graphic>
          <a:graphicData uri="http://schemas.openxmlformats.org/presentationml/2006/ole">
            <p:oleObj spid="_x0000_s35842" name="Equation" r:id="rId5" imgW="190440" imgH="241200" progId="Equation.3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6770688" y="2162175"/>
          <a:ext cx="377825" cy="493713"/>
        </p:xfrm>
        <a:graphic>
          <a:graphicData uri="http://schemas.openxmlformats.org/presentationml/2006/ole">
            <p:oleObj spid="_x0000_s35843" name="Equation" r:id="rId6" imgW="203040" imgH="215640" progId="Equation.3">
              <p:embed/>
            </p:oleObj>
          </a:graphicData>
        </a:graphic>
      </p:graphicFrame>
      <p:cxnSp>
        <p:nvCxnSpPr>
          <p:cNvPr id="78" name="Straight Arrow Connector 77"/>
          <p:cNvCxnSpPr/>
          <p:nvPr/>
        </p:nvCxnSpPr>
        <p:spPr>
          <a:xfrm rot="16200000" flipH="1">
            <a:off x="5197634" y="4283234"/>
            <a:ext cx="2971006" cy="44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89" name="Object 4"/>
          <p:cNvGraphicFramePr>
            <a:graphicFrameLocks noChangeAspect="1"/>
          </p:cNvGraphicFramePr>
          <p:nvPr/>
        </p:nvGraphicFramePr>
        <p:xfrm>
          <a:off x="6629400" y="6096000"/>
          <a:ext cx="284163" cy="377825"/>
        </p:xfrm>
        <a:graphic>
          <a:graphicData uri="http://schemas.openxmlformats.org/presentationml/2006/ole">
            <p:oleObj spid="_x0000_s35844" name="Equation" r:id="rId7" imgW="152280" imgH="164880" progId="Equation.3">
              <p:embed/>
            </p:oleObj>
          </a:graphicData>
        </a:graphic>
      </p:graphicFrame>
      <p:graphicFrame>
        <p:nvGraphicFramePr>
          <p:cNvPr id="47" name="Object 4"/>
          <p:cNvGraphicFramePr>
            <a:graphicFrameLocks noChangeAspect="1"/>
          </p:cNvGraphicFramePr>
          <p:nvPr/>
        </p:nvGraphicFramePr>
        <p:xfrm>
          <a:off x="5292725" y="6092825"/>
          <a:ext cx="284163" cy="377825"/>
        </p:xfrm>
        <a:graphic>
          <a:graphicData uri="http://schemas.openxmlformats.org/presentationml/2006/ole">
            <p:oleObj spid="_x0000_s35845" name="Equation" r:id="rId8" imgW="152280" imgH="164880" progId="Equation.3">
              <p:embed/>
            </p:oleObj>
          </a:graphicData>
        </a:graphic>
      </p:graphicFrame>
      <p:cxnSp>
        <p:nvCxnSpPr>
          <p:cNvPr id="58" name="Straight Arrow Connector 57"/>
          <p:cNvCxnSpPr/>
          <p:nvPr/>
        </p:nvCxnSpPr>
        <p:spPr>
          <a:xfrm>
            <a:off x="6659880" y="28194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5400000" flipH="1" flipV="1">
            <a:off x="4415790" y="3943350"/>
            <a:ext cx="3017520" cy="998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638800" y="5029200"/>
          <a:ext cx="423863" cy="554038"/>
        </p:xfrm>
        <a:graphic>
          <a:graphicData uri="http://schemas.openxmlformats.org/presentationml/2006/ole">
            <p:oleObj spid="_x0000_s35846" name="Equation" r:id="rId9" imgW="228600" imgH="241200" progId="Equation.3">
              <p:embed/>
            </p:oleObj>
          </a:graphicData>
        </a:graphic>
      </p:graphicFrame>
      <p:graphicFrame>
        <p:nvGraphicFramePr>
          <p:cNvPr id="9236" name="Object 15"/>
          <p:cNvGraphicFramePr>
            <a:graphicFrameLocks noChangeAspect="1"/>
          </p:cNvGraphicFramePr>
          <p:nvPr/>
        </p:nvGraphicFramePr>
        <p:xfrm>
          <a:off x="5603875" y="6038850"/>
          <a:ext cx="355600" cy="493713"/>
        </p:xfrm>
        <a:graphic>
          <a:graphicData uri="http://schemas.openxmlformats.org/presentationml/2006/ole">
            <p:oleObj spid="_x0000_s35847" name="Equation" r:id="rId10" imgW="190440" imgH="215640" progId="Equation.3">
              <p:embed/>
            </p:oleObj>
          </a:graphicData>
        </a:graphic>
      </p:graphicFrame>
      <p:graphicFrame>
        <p:nvGraphicFramePr>
          <p:cNvPr id="9237" name="Object 15"/>
          <p:cNvGraphicFramePr>
            <a:graphicFrameLocks noChangeAspect="1"/>
          </p:cNvGraphicFramePr>
          <p:nvPr/>
        </p:nvGraphicFramePr>
        <p:xfrm>
          <a:off x="8240713" y="6019800"/>
          <a:ext cx="331787" cy="493713"/>
        </p:xfrm>
        <a:graphic>
          <a:graphicData uri="http://schemas.openxmlformats.org/presentationml/2006/ole">
            <p:oleObj spid="_x0000_s35848" name="Equation" r:id="rId11" imgW="177480" imgH="215640" progId="Equation.3">
              <p:embed/>
            </p:oleObj>
          </a:graphicData>
        </a:graphic>
      </p:graphicFrame>
      <p:graphicFrame>
        <p:nvGraphicFramePr>
          <p:cNvPr id="483342" name="Object 14"/>
          <p:cNvGraphicFramePr>
            <a:graphicFrameLocks noChangeAspect="1"/>
          </p:cNvGraphicFramePr>
          <p:nvPr/>
        </p:nvGraphicFramePr>
        <p:xfrm>
          <a:off x="182563" y="3200400"/>
          <a:ext cx="4787900" cy="1477963"/>
        </p:xfrm>
        <a:graphic>
          <a:graphicData uri="http://schemas.openxmlformats.org/presentationml/2006/ole">
            <p:oleObj spid="_x0000_s35849" name="Equation" r:id="rId12" imgW="3060360" imgH="939600" progId="Equation.3">
              <p:embed/>
            </p:oleObj>
          </a:graphicData>
        </a:graphic>
      </p:graphicFrame>
      <p:graphicFrame>
        <p:nvGraphicFramePr>
          <p:cNvPr id="37" name="Object 9"/>
          <p:cNvGraphicFramePr>
            <a:graphicFrameLocks noChangeAspect="1"/>
          </p:cNvGraphicFramePr>
          <p:nvPr/>
        </p:nvGraphicFramePr>
        <p:xfrm>
          <a:off x="111125" y="6400800"/>
          <a:ext cx="495300" cy="377825"/>
        </p:xfrm>
        <a:graphic>
          <a:graphicData uri="http://schemas.openxmlformats.org/presentationml/2006/ole">
            <p:oleObj spid="_x0000_s35850" name="Equation" r:id="rId13" imgW="266400" imgH="164880" progId="Equation.3">
              <p:embed/>
            </p:oleObj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609600" y="6412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mass (COM)</a:t>
            </a:r>
            <a:endParaRPr lang="en-US" dirty="0"/>
          </a:p>
        </p:txBody>
      </p:sp>
      <p:graphicFrame>
        <p:nvGraphicFramePr>
          <p:cNvPr id="39" name="Object 9"/>
          <p:cNvGraphicFramePr>
            <a:graphicFrameLocks noChangeAspect="1"/>
          </p:cNvGraphicFramePr>
          <p:nvPr/>
        </p:nvGraphicFramePr>
        <p:xfrm>
          <a:off x="76200" y="5962650"/>
          <a:ext cx="968376" cy="493713"/>
        </p:xfrm>
        <a:graphic>
          <a:graphicData uri="http://schemas.openxmlformats.org/presentationml/2006/ole">
            <p:oleObj spid="_x0000_s35851" name="Equation" r:id="rId14" imgW="520560" imgH="215640" progId="Equation.3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990600" y="6019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Foot locations</a:t>
            </a:r>
            <a:endParaRPr lang="en-US" dirty="0"/>
          </a:p>
        </p:txBody>
      </p:sp>
      <p:graphicFrame>
        <p:nvGraphicFramePr>
          <p:cNvPr id="41" name="Object 9"/>
          <p:cNvGraphicFramePr>
            <a:graphicFrameLocks noChangeAspect="1"/>
          </p:cNvGraphicFramePr>
          <p:nvPr/>
        </p:nvGraphicFramePr>
        <p:xfrm>
          <a:off x="76200" y="5638800"/>
          <a:ext cx="566737" cy="377825"/>
        </p:xfrm>
        <a:graphic>
          <a:graphicData uri="http://schemas.openxmlformats.org/presentationml/2006/ole">
            <p:oleObj spid="_x0000_s35852" name="Equation" r:id="rId15" imgW="304560" imgH="164880" progId="Equation.3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609600" y="56504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Angular momentum</a:t>
            </a:r>
            <a:endParaRPr lang="en-US" dirty="0"/>
          </a:p>
        </p:txBody>
      </p:sp>
      <p:graphicFrame>
        <p:nvGraphicFramePr>
          <p:cNvPr id="43" name="Object 9"/>
          <p:cNvGraphicFramePr>
            <a:graphicFrameLocks noChangeAspect="1"/>
          </p:cNvGraphicFramePr>
          <p:nvPr/>
        </p:nvGraphicFramePr>
        <p:xfrm>
          <a:off x="98425" y="5264150"/>
          <a:ext cx="519113" cy="377825"/>
        </p:xfrm>
        <a:graphic>
          <a:graphicData uri="http://schemas.openxmlformats.org/presentationml/2006/ole">
            <p:oleObj spid="_x0000_s35853" name="Equation" r:id="rId16" imgW="279360" imgH="16488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609600" y="528058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Center of pressure (COP)</a:t>
            </a:r>
            <a:endParaRPr lang="en-US" dirty="0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Simple Biped Inverse Dynamics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contact forces can be solved for generally using constrained quadratic programming</a:t>
            </a:r>
            <a:endParaRPr lang="en-US" dirty="0"/>
          </a:p>
        </p:txBody>
      </p:sp>
      <p:grpSp>
        <p:nvGrpSpPr>
          <p:cNvPr id="3" name="Group 12"/>
          <p:cNvGrpSpPr/>
          <p:nvPr/>
        </p:nvGrpSpPr>
        <p:grpSpPr>
          <a:xfrm>
            <a:off x="304800" y="4648200"/>
            <a:ext cx="8534400" cy="2057400"/>
            <a:chOff x="304800" y="3962400"/>
            <a:chExt cx="8534400" cy="2057400"/>
          </a:xfrm>
        </p:grpSpPr>
        <p:graphicFrame>
          <p:nvGraphicFramePr>
            <p:cNvPr id="4" name="Object 2"/>
            <p:cNvGraphicFramePr>
              <a:graphicFrameLocks noChangeAspect="1"/>
            </p:cNvGraphicFramePr>
            <p:nvPr/>
          </p:nvGraphicFramePr>
          <p:xfrm>
            <a:off x="381000" y="4191000"/>
            <a:ext cx="4913470" cy="546100"/>
          </p:xfrm>
          <a:graphic>
            <a:graphicData uri="http://schemas.openxmlformats.org/presentationml/2006/ole">
              <p:oleObj spid="_x0000_s36866" name="Equation" r:id="rId4" imgW="2552400" imgH="291960" progId="Equation.3">
                <p:embed/>
              </p:oleObj>
            </a:graphicData>
          </a:graphic>
        </p:graphicFrame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2170113" y="5029200"/>
            <a:ext cx="1052512" cy="381000"/>
          </p:xfrm>
          <a:graphic>
            <a:graphicData uri="http://schemas.openxmlformats.org/presentationml/2006/ole">
              <p:oleObj spid="_x0000_s36867" name="Equation" r:id="rId5" imgW="495000" imgH="177480" progId="Equation.3">
                <p:embed/>
              </p:oleObj>
            </a:graphicData>
          </a:graphic>
        </p:graphicFrame>
        <p:sp>
          <p:nvSpPr>
            <p:cNvPr id="6" name="Rounded Rectangle 5"/>
            <p:cNvSpPr/>
            <p:nvPr/>
          </p:nvSpPr>
          <p:spPr>
            <a:xfrm>
              <a:off x="304800" y="3962400"/>
              <a:ext cx="8534400" cy="2057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57800" y="4092714"/>
              <a:ext cx="3352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Least squares problem</a:t>
              </a:r>
              <a:br>
                <a:rPr lang="en-US" sz="2400" dirty="0" smtClean="0"/>
              </a:br>
              <a:r>
                <a:rPr lang="en-US" sz="1600" dirty="0" smtClean="0"/>
                <a:t>(quadratic programming)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43400" y="4840069"/>
              <a:ext cx="426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/>
                <a:t>Linear Inequality Constraints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72000" y="51816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COP under each foot</a:t>
              </a:r>
            </a:p>
            <a:p>
              <a:pPr>
                <a:buFont typeface="Arial" pitchFamily="34" charset="0"/>
                <a:buChar char="•"/>
              </a:pPr>
              <a:r>
                <a:rPr lang="en-US" dirty="0" smtClean="0"/>
                <a:t>Friction</a:t>
              </a:r>
              <a:endParaRPr lang="en-US" dirty="0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868363" y="2895600"/>
            <a:ext cx="6904036" cy="1485900"/>
            <a:chOff x="868363" y="1752600"/>
            <a:chExt cx="6904036" cy="1485900"/>
          </a:xfrm>
        </p:grpSpPr>
        <p:graphicFrame>
          <p:nvGraphicFramePr>
            <p:cNvPr id="146436" name="Object 4"/>
            <p:cNvGraphicFramePr>
              <a:graphicFrameLocks noChangeAspect="1"/>
            </p:cNvGraphicFramePr>
            <p:nvPr/>
          </p:nvGraphicFramePr>
          <p:xfrm>
            <a:off x="868363" y="1752600"/>
            <a:ext cx="4816475" cy="1485900"/>
          </p:xfrm>
          <a:graphic>
            <a:graphicData uri="http://schemas.openxmlformats.org/presentationml/2006/ole">
              <p:oleObj spid="_x0000_s36868" name="Equation" r:id="rId6" imgW="3060360" imgH="939600" progId="Equation.3">
                <p:embed/>
              </p:oleObj>
            </a:graphicData>
          </a:graphic>
        </p:graphicFrame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6705600" y="2286000"/>
            <a:ext cx="1066799" cy="396207"/>
          </p:xfrm>
          <a:graphic>
            <a:graphicData uri="http://schemas.openxmlformats.org/presentationml/2006/ole">
              <p:oleObj spid="_x0000_s36869" name="Equation" r:id="rId7" imgW="482400" imgH="177480" progId="Equation.3">
                <p:embed/>
              </p:oleObj>
            </a:graphicData>
          </a:graphic>
        </p:graphicFrame>
        <p:sp>
          <p:nvSpPr>
            <p:cNvPr id="12" name="Right Arrow 11"/>
            <p:cNvSpPr/>
            <p:nvPr/>
          </p:nvSpPr>
          <p:spPr>
            <a:xfrm>
              <a:off x="5791200" y="2286000"/>
              <a:ext cx="8382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0"/>
            <a:ext cx="533400" cy="228600"/>
          </a:xfrm>
        </p:spPr>
        <p:txBody>
          <a:bodyPr/>
          <a:lstStyle/>
          <a:p>
            <a:fld id="{8F4B2A85-FB84-48AB-9FDB-62B8472BEBBF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Controlling a Complex Robot with a Simple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Full body balance is achieved by </a:t>
            </a:r>
            <a:br>
              <a:rPr lang="en-US" dirty="0" smtClean="0"/>
            </a:br>
            <a:r>
              <a:rPr lang="en-US" dirty="0" smtClean="0"/>
              <a:t>controlling the COM using the policy</a:t>
            </a:r>
            <a:br>
              <a:rPr lang="en-US" dirty="0" smtClean="0"/>
            </a:br>
            <a:r>
              <a:rPr lang="en-US" dirty="0" smtClean="0"/>
              <a:t>from the simple model.</a:t>
            </a:r>
          </a:p>
          <a:p>
            <a:endParaRPr lang="en-US" dirty="0" smtClean="0"/>
          </a:p>
          <a:p>
            <a:r>
              <a:rPr lang="en-US" dirty="0" smtClean="0"/>
              <a:t>The inverse dynamics chooses from </a:t>
            </a:r>
            <a:br>
              <a:rPr lang="en-US" dirty="0" smtClean="0"/>
            </a:br>
            <a:r>
              <a:rPr lang="en-US" dirty="0" smtClean="0"/>
              <a:t>the set of valid contact forces the forces</a:t>
            </a:r>
            <a:br>
              <a:rPr lang="en-US" dirty="0" smtClean="0"/>
            </a:br>
            <a:r>
              <a:rPr lang="en-US" dirty="0" smtClean="0"/>
              <a:t>that result in the desired COM motion.</a:t>
            </a:r>
          </a:p>
        </p:txBody>
      </p:sp>
      <p:grpSp>
        <p:nvGrpSpPr>
          <p:cNvPr id="2" name="Group 6"/>
          <p:cNvGrpSpPr/>
          <p:nvPr/>
        </p:nvGrpSpPr>
        <p:grpSpPr>
          <a:xfrm>
            <a:off x="7086600" y="1752600"/>
            <a:ext cx="1661097" cy="3428996"/>
            <a:chOff x="6019796" y="1752604"/>
            <a:chExt cx="2251709" cy="4648194"/>
          </a:xfrm>
        </p:grpSpPr>
        <p:grpSp>
          <p:nvGrpSpPr>
            <p:cNvPr id="3" name="Group 83"/>
            <p:cNvGrpSpPr/>
            <p:nvPr/>
          </p:nvGrpSpPr>
          <p:grpSpPr>
            <a:xfrm>
              <a:off x="6172200" y="1752604"/>
              <a:ext cx="1831697" cy="4407960"/>
              <a:chOff x="-134214" y="1854746"/>
              <a:chExt cx="1870325" cy="4265666"/>
            </a:xfrm>
          </p:grpSpPr>
          <p:sp>
            <p:nvSpPr>
              <p:cNvPr id="54" name="Oval 53"/>
              <p:cNvSpPr/>
              <p:nvPr/>
            </p:nvSpPr>
            <p:spPr>
              <a:xfrm rot="3567532">
                <a:off x="148119" y="2981280"/>
                <a:ext cx="226093" cy="79076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624698">
                <a:off x="503878" y="2147579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 rot="4923829">
                <a:off x="488799" y="5610888"/>
                <a:ext cx="285738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 rot="1526374">
                <a:off x="453735" y="3914243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 rot="9653902">
                <a:off x="1218737" y="4973889"/>
                <a:ext cx="304800" cy="83947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 rot="4365332">
                <a:off x="1278912" y="5663212"/>
                <a:ext cx="304800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 rot="9521712">
                <a:off x="379468" y="4906359"/>
                <a:ext cx="304800" cy="89923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 rot="5400000">
                <a:off x="896162" y="3523438"/>
                <a:ext cx="387449" cy="80817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 rot="21260382">
                <a:off x="737733" y="1854746"/>
                <a:ext cx="517259" cy="193901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 rot="718531">
                <a:off x="1197133" y="3985925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 rot="9449157">
                <a:off x="1153219" y="2071171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 rot="2375845">
                <a:off x="1233659" y="2937972"/>
                <a:ext cx="254983" cy="7011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17"/>
            <p:cNvGrpSpPr/>
            <p:nvPr/>
          </p:nvGrpSpPr>
          <p:grpSpPr>
            <a:xfrm>
              <a:off x="6019796" y="3657600"/>
              <a:ext cx="2251709" cy="2743198"/>
              <a:chOff x="5486400" y="228600"/>
              <a:chExt cx="3440113" cy="4191000"/>
            </a:xfrm>
            <a:effectLst/>
          </p:grpSpPr>
          <p:sp>
            <p:nvSpPr>
              <p:cNvPr id="10" name="Rectangle 9"/>
              <p:cNvSpPr/>
              <p:nvPr/>
            </p:nvSpPr>
            <p:spPr>
              <a:xfrm>
                <a:off x="7772400" y="3124200"/>
                <a:ext cx="685800" cy="1295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OffAxis2Top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00800" y="3048000"/>
                <a:ext cx="685800" cy="12954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isometricOffAxis2Top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endCxn id="14" idx="0"/>
              </p:cNvCxnSpPr>
              <p:nvPr/>
            </p:nvCxnSpPr>
            <p:spPr>
              <a:xfrm rot="16200000" flipV="1">
                <a:off x="5886450" y="1543050"/>
                <a:ext cx="3505200" cy="8763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14" idx="0"/>
              </p:cNvCxnSpPr>
              <p:nvPr/>
            </p:nvCxnSpPr>
            <p:spPr>
              <a:xfrm rot="5400000" flipH="1" flipV="1">
                <a:off x="5200650" y="1733550"/>
                <a:ext cx="3505200" cy="4953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6781800" y="228600"/>
                <a:ext cx="838200" cy="7620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 rot="16200000" flipV="1">
                <a:off x="7124700" y="2247900"/>
                <a:ext cx="2133600" cy="685800"/>
              </a:xfrm>
              <a:prstGeom prst="straightConnector1">
                <a:avLst/>
              </a:prstGeom>
              <a:ln w="38100">
                <a:solidFill>
                  <a:srgbClr val="8EB4E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6" name="Object 2"/>
              <p:cNvGraphicFramePr>
                <a:graphicFrameLocks noChangeAspect="1"/>
              </p:cNvGraphicFramePr>
              <p:nvPr/>
            </p:nvGraphicFramePr>
            <p:xfrm>
              <a:off x="6629399" y="2209799"/>
              <a:ext cx="411164" cy="390524"/>
            </p:xfrm>
            <a:graphic>
              <a:graphicData uri="http://schemas.openxmlformats.org/presentationml/2006/ole">
                <p:oleObj spid="_x0000_s74754" name="Equation" r:id="rId4" imgW="241200" imgH="228600" progId="Equation.3">
                  <p:embed/>
                </p:oleObj>
              </a:graphicData>
            </a:graphic>
          </p:graphicFrame>
          <p:graphicFrame>
            <p:nvGraphicFramePr>
              <p:cNvPr id="17" name="Object 3"/>
              <p:cNvGraphicFramePr>
                <a:graphicFrameLocks noChangeAspect="1"/>
              </p:cNvGraphicFramePr>
              <p:nvPr/>
            </p:nvGraphicFramePr>
            <p:xfrm>
              <a:off x="6781800" y="914400"/>
              <a:ext cx="266700" cy="374650"/>
            </p:xfrm>
            <a:graphic>
              <a:graphicData uri="http://schemas.openxmlformats.org/presentationml/2006/ole">
                <p:oleObj spid="_x0000_s74755" name="Equation" r:id="rId5" imgW="126720" imgH="177480" progId="Equation.3">
                  <p:embed/>
                </p:oleObj>
              </a:graphicData>
            </a:graphic>
          </p:graphicFrame>
          <p:graphicFrame>
            <p:nvGraphicFramePr>
              <p:cNvPr id="18" name="Object 4"/>
              <p:cNvGraphicFramePr>
                <a:graphicFrameLocks noChangeAspect="1"/>
              </p:cNvGraphicFramePr>
              <p:nvPr/>
            </p:nvGraphicFramePr>
            <p:xfrm>
              <a:off x="7467600" y="3886200"/>
              <a:ext cx="382587" cy="403225"/>
            </p:xfrm>
            <a:graphic>
              <a:graphicData uri="http://schemas.openxmlformats.org/presentationml/2006/ole">
                <p:oleObj spid="_x0000_s74756" name="Equation" r:id="rId6" imgW="215640" imgH="228600" progId="Equation.3">
                  <p:embed/>
                </p:oleObj>
              </a:graphicData>
            </a:graphic>
          </p:graphicFrame>
          <p:cxnSp>
            <p:nvCxnSpPr>
              <p:cNvPr id="19" name="Straight Arrow Connector 18"/>
              <p:cNvCxnSpPr/>
              <p:nvPr/>
            </p:nvCxnSpPr>
            <p:spPr>
              <a:xfrm rot="10800000" flipV="1">
                <a:off x="8229600" y="1371600"/>
                <a:ext cx="276225" cy="20002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rot="10800000">
                <a:off x="6096000" y="914400"/>
                <a:ext cx="60960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aphicFrame>
            <p:nvGraphicFramePr>
              <p:cNvPr id="21" name="Object 3"/>
              <p:cNvGraphicFramePr>
                <a:graphicFrameLocks noChangeAspect="1"/>
              </p:cNvGraphicFramePr>
              <p:nvPr/>
            </p:nvGraphicFramePr>
            <p:xfrm>
              <a:off x="6019800" y="990600"/>
              <a:ext cx="293687" cy="428625"/>
            </p:xfrm>
            <a:graphic>
              <a:graphicData uri="http://schemas.openxmlformats.org/presentationml/2006/ole">
                <p:oleObj spid="_x0000_s74757" name="Equation" r:id="rId7" imgW="139680" imgH="203040" progId="Equation.3">
                  <p:embed/>
                </p:oleObj>
              </a:graphicData>
            </a:graphic>
          </p:graphicFrame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7353300" y="2476500"/>
                <a:ext cx="2362200" cy="1588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6934200" y="2667000"/>
                <a:ext cx="142873" cy="38099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rot="16200000" flipV="1">
                <a:off x="6600826" y="3019425"/>
                <a:ext cx="1095375" cy="28575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rot="10800000" flipV="1">
                <a:off x="6858000" y="2514600"/>
                <a:ext cx="276225" cy="20002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0800000">
                <a:off x="7848600" y="1524000"/>
                <a:ext cx="419100" cy="85727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aphicFrame>
            <p:nvGraphicFramePr>
              <p:cNvPr id="27" name="Object 2"/>
              <p:cNvGraphicFramePr>
                <a:graphicFrameLocks noChangeAspect="1"/>
              </p:cNvGraphicFramePr>
              <p:nvPr/>
            </p:nvGraphicFramePr>
            <p:xfrm>
              <a:off x="6705600" y="2743200"/>
              <a:ext cx="412750" cy="412750"/>
            </p:xfrm>
            <a:graphic>
              <a:graphicData uri="http://schemas.openxmlformats.org/presentationml/2006/ole">
                <p:oleObj spid="_x0000_s74758" name="Equation" r:id="rId8" imgW="241200" imgH="241200" progId="Equation.3">
                  <p:embed/>
                </p:oleObj>
              </a:graphicData>
            </a:graphic>
          </p:graphicFrame>
          <p:cxnSp>
            <p:nvCxnSpPr>
              <p:cNvPr id="28" name="Straight Arrow Connector 27"/>
              <p:cNvCxnSpPr/>
              <p:nvPr/>
            </p:nvCxnSpPr>
            <p:spPr>
              <a:xfrm rot="10800000" flipV="1">
                <a:off x="6667500" y="609599"/>
                <a:ext cx="542926" cy="37147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graphicFrame>
            <p:nvGraphicFramePr>
              <p:cNvPr id="29" name="Object 2"/>
              <p:cNvGraphicFramePr>
                <a:graphicFrameLocks noChangeAspect="1"/>
              </p:cNvGraphicFramePr>
              <p:nvPr/>
            </p:nvGraphicFramePr>
            <p:xfrm>
              <a:off x="8534400" y="2286000"/>
              <a:ext cx="392113" cy="369887"/>
            </p:xfrm>
            <a:graphic>
              <a:graphicData uri="http://schemas.openxmlformats.org/presentationml/2006/ole">
                <p:oleObj spid="_x0000_s74759" name="Equation" r:id="rId9" imgW="228600" imgH="215640" progId="Equation.3">
                  <p:embed/>
                </p:oleObj>
              </a:graphicData>
            </a:graphic>
          </p:graphicFrame>
          <p:graphicFrame>
            <p:nvGraphicFramePr>
              <p:cNvPr id="30" name="Object 2"/>
              <p:cNvGraphicFramePr>
                <a:graphicFrameLocks noChangeAspect="1"/>
              </p:cNvGraphicFramePr>
              <p:nvPr/>
            </p:nvGraphicFramePr>
            <p:xfrm>
              <a:off x="7162800" y="2743200"/>
              <a:ext cx="392113" cy="369887"/>
            </p:xfrm>
            <a:graphic>
              <a:graphicData uri="http://schemas.openxmlformats.org/presentationml/2006/ole">
                <p:oleObj spid="_x0000_s74760" name="Equation" r:id="rId10" imgW="228600" imgH="215640" progId="Equation.3">
                  <p:embed/>
                </p:oleObj>
              </a:graphicData>
            </a:graphic>
          </p:graphicFrame>
          <p:graphicFrame>
            <p:nvGraphicFramePr>
              <p:cNvPr id="31" name="Object 2"/>
              <p:cNvGraphicFramePr>
                <a:graphicFrameLocks noChangeAspect="1"/>
              </p:cNvGraphicFramePr>
              <p:nvPr/>
            </p:nvGraphicFramePr>
            <p:xfrm>
              <a:off x="7772400" y="1143000"/>
              <a:ext cx="390525" cy="412750"/>
            </p:xfrm>
            <a:graphic>
              <a:graphicData uri="http://schemas.openxmlformats.org/presentationml/2006/ole">
                <p:oleObj spid="_x0000_s74761" name="Equation" r:id="rId11" imgW="228600" imgH="241200" progId="Equation.3">
                  <p:embed/>
                </p:oleObj>
              </a:graphicData>
            </a:graphic>
          </p:graphicFrame>
          <p:graphicFrame>
            <p:nvGraphicFramePr>
              <p:cNvPr id="32" name="Object 2"/>
              <p:cNvGraphicFramePr>
                <a:graphicFrameLocks noChangeAspect="1"/>
              </p:cNvGraphicFramePr>
              <p:nvPr/>
            </p:nvGraphicFramePr>
            <p:xfrm>
              <a:off x="8153400" y="990600"/>
              <a:ext cx="390525" cy="390525"/>
            </p:xfrm>
            <a:graphic>
              <a:graphicData uri="http://schemas.openxmlformats.org/presentationml/2006/ole">
                <p:oleObj spid="_x0000_s74762" name="Equation" r:id="rId12" imgW="228600" imgH="228600" progId="Equation.3">
                  <p:embed/>
                </p:oleObj>
              </a:graphicData>
            </a:graphic>
          </p:graphicFrame>
          <p:cxnSp>
            <p:nvCxnSpPr>
              <p:cNvPr id="33" name="Straight Connector 32"/>
              <p:cNvCxnSpPr/>
              <p:nvPr/>
            </p:nvCxnSpPr>
            <p:spPr>
              <a:xfrm rot="10800000" flipV="1">
                <a:off x="7848600" y="3581399"/>
                <a:ext cx="533400" cy="35242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0800000" flipV="1">
                <a:off x="6477000" y="3505200"/>
                <a:ext cx="533400" cy="352425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0800000">
                <a:off x="6477000" y="3657600"/>
                <a:ext cx="533400" cy="7620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>
                <a:off x="7848600" y="3733800"/>
                <a:ext cx="533400" cy="7620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Arc 36"/>
              <p:cNvSpPr/>
              <p:nvPr/>
            </p:nvSpPr>
            <p:spPr>
              <a:xfrm>
                <a:off x="7772400" y="3429000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headEnd type="triangle"/>
                <a:tailEnd type="none"/>
              </a:ln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8"/>
              <p:cNvGrpSpPr/>
              <p:nvPr/>
            </p:nvGrpSpPr>
            <p:grpSpPr>
              <a:xfrm>
                <a:off x="5486400" y="2057400"/>
                <a:ext cx="1009650" cy="957262"/>
                <a:chOff x="304800" y="3081338"/>
                <a:chExt cx="1009650" cy="957262"/>
              </a:xfrm>
            </p:grpSpPr>
            <p:cxnSp>
              <p:nvCxnSpPr>
                <p:cNvPr id="48" name="Straight Arrow Connector 47"/>
                <p:cNvCxnSpPr/>
                <p:nvPr/>
              </p:nvCxnSpPr>
              <p:spPr>
                <a:xfrm rot="5400000" flipH="1" flipV="1">
                  <a:off x="533400" y="3505200"/>
                  <a:ext cx="609600" cy="1588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Arrow Connector 48"/>
                <p:cNvCxnSpPr/>
                <p:nvPr/>
              </p:nvCxnSpPr>
              <p:spPr>
                <a:xfrm rot="10800000" flipV="1">
                  <a:off x="457200" y="3810000"/>
                  <a:ext cx="381000" cy="2286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Arrow Connector 49"/>
                <p:cNvCxnSpPr/>
                <p:nvPr/>
              </p:nvCxnSpPr>
              <p:spPr>
                <a:xfrm>
                  <a:off x="838200" y="3810000"/>
                  <a:ext cx="457200" cy="7620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51" name="Object 4"/>
                <p:cNvGraphicFramePr>
                  <a:graphicFrameLocks noChangeAspect="1"/>
                </p:cNvGraphicFramePr>
                <p:nvPr/>
              </p:nvGraphicFramePr>
              <p:xfrm>
                <a:off x="304800" y="3690938"/>
                <a:ext cx="225425" cy="246063"/>
              </p:xfrm>
              <a:graphic>
                <a:graphicData uri="http://schemas.openxmlformats.org/presentationml/2006/ole">
                  <p:oleObj spid="_x0000_s74763" name="Equation" r:id="rId13" imgW="126720" imgH="139680" progId="Equation.3">
                    <p:embed/>
                  </p:oleObj>
                </a:graphicData>
              </a:graphic>
            </p:graphicFrame>
            <p:graphicFrame>
              <p:nvGraphicFramePr>
                <p:cNvPr id="52" name="Object 4"/>
                <p:cNvGraphicFramePr>
                  <a:graphicFrameLocks noChangeAspect="1"/>
                </p:cNvGraphicFramePr>
                <p:nvPr/>
              </p:nvGraphicFramePr>
              <p:xfrm>
                <a:off x="1066800" y="3538538"/>
                <a:ext cx="247650" cy="290513"/>
              </p:xfrm>
              <a:graphic>
                <a:graphicData uri="http://schemas.openxmlformats.org/presentationml/2006/ole">
                  <p:oleObj spid="_x0000_s74764" name="Equation" r:id="rId14" imgW="139680" imgH="164880" progId="Equation.3">
                    <p:embed/>
                  </p:oleObj>
                </a:graphicData>
              </a:graphic>
            </p:graphicFrame>
            <p:graphicFrame>
              <p:nvGraphicFramePr>
                <p:cNvPr id="53" name="Object 4"/>
                <p:cNvGraphicFramePr>
                  <a:graphicFrameLocks noChangeAspect="1"/>
                </p:cNvGraphicFramePr>
                <p:nvPr/>
              </p:nvGraphicFramePr>
              <p:xfrm>
                <a:off x="620713" y="3081338"/>
                <a:ext cx="225425" cy="223837"/>
              </p:xfrm>
              <a:graphic>
                <a:graphicData uri="http://schemas.openxmlformats.org/presentationml/2006/ole">
                  <p:oleObj spid="_x0000_s74765" name="Equation" r:id="rId15" imgW="126720" imgH="126720" progId="Equation.3">
                    <p:embed/>
                  </p:oleObj>
                </a:graphicData>
              </a:graphic>
            </p:graphicFrame>
          </p:grpSp>
          <p:sp>
            <p:nvSpPr>
              <p:cNvPr id="39" name="Arc 38"/>
              <p:cNvSpPr/>
              <p:nvPr/>
            </p:nvSpPr>
            <p:spPr>
              <a:xfrm>
                <a:off x="6400800" y="3352800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headEnd type="triangle"/>
                <a:tailEnd type="none"/>
              </a:ln>
              <a:scene3d>
                <a:camera prst="isometricOffAxis2Right"/>
                <a:lightRig rig="threePt" dir="t"/>
              </a:scene3d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Arc 39"/>
              <p:cNvSpPr/>
              <p:nvPr/>
            </p:nvSpPr>
            <p:spPr>
              <a:xfrm>
                <a:off x="7772400" y="3429000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solidFill>
                  <a:schemeClr val="accent2"/>
                </a:solidFill>
                <a:headEnd type="triangle"/>
                <a:tailEnd type="none"/>
              </a:ln>
              <a:scene3d>
                <a:camera prst="isometricOffAxis2Left"/>
                <a:lightRig rig="threePt" dir="t"/>
              </a:scene3d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rot="16200000" flipV="1">
                <a:off x="6667500" y="3086100"/>
                <a:ext cx="91440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c 41"/>
              <p:cNvSpPr/>
              <p:nvPr/>
            </p:nvSpPr>
            <p:spPr>
              <a:xfrm>
                <a:off x="6400800" y="3352800"/>
                <a:ext cx="685800" cy="609600"/>
              </a:xfrm>
              <a:prstGeom prst="arc">
                <a:avLst>
                  <a:gd name="adj1" fmla="val 11298140"/>
                  <a:gd name="adj2" fmla="val 21109964"/>
                </a:avLst>
              </a:prstGeom>
              <a:ln w="38100">
                <a:solidFill>
                  <a:schemeClr val="accent2"/>
                </a:solidFill>
                <a:headEnd type="triangle"/>
                <a:tailEnd type="none"/>
              </a:ln>
              <a:scene3d>
                <a:camera prst="isometricOffAxis2Left"/>
                <a:lightRig rig="threePt" dir="t"/>
              </a:scene3d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3" name="Object 4"/>
              <p:cNvGraphicFramePr>
                <a:graphicFrameLocks noChangeAspect="1"/>
              </p:cNvGraphicFramePr>
              <p:nvPr/>
            </p:nvGraphicFramePr>
            <p:xfrm>
              <a:off x="8534400" y="3733800"/>
              <a:ext cx="382588" cy="425450"/>
            </p:xfrm>
            <a:graphic>
              <a:graphicData uri="http://schemas.openxmlformats.org/presentationml/2006/ole">
                <p:oleObj spid="_x0000_s74766" name="Equation" r:id="rId16" imgW="215640" imgH="241200" progId="Equation.3">
                  <p:embed/>
                </p:oleObj>
              </a:graphicData>
            </a:graphic>
          </p:graphicFrame>
          <p:graphicFrame>
            <p:nvGraphicFramePr>
              <p:cNvPr id="44" name="Object 16"/>
              <p:cNvGraphicFramePr>
                <a:graphicFrameLocks noChangeAspect="1"/>
              </p:cNvGraphicFramePr>
              <p:nvPr/>
            </p:nvGraphicFramePr>
            <p:xfrm>
              <a:off x="6096000" y="3886200"/>
              <a:ext cx="382588" cy="403225"/>
            </p:xfrm>
            <a:graphic>
              <a:graphicData uri="http://schemas.openxmlformats.org/presentationml/2006/ole">
                <p:oleObj spid="_x0000_s74767" name="Equation" r:id="rId17" imgW="215640" imgH="228600" progId="Equation.3">
                  <p:embed/>
                </p:oleObj>
              </a:graphicData>
            </a:graphic>
          </p:graphicFrame>
          <p:graphicFrame>
            <p:nvGraphicFramePr>
              <p:cNvPr id="45" name="Object 4"/>
              <p:cNvGraphicFramePr>
                <a:graphicFrameLocks noChangeAspect="1"/>
              </p:cNvGraphicFramePr>
              <p:nvPr/>
            </p:nvGraphicFramePr>
            <p:xfrm>
              <a:off x="7315200" y="3505200"/>
              <a:ext cx="382588" cy="425450"/>
            </p:xfrm>
            <a:graphic>
              <a:graphicData uri="http://schemas.openxmlformats.org/presentationml/2006/ole">
                <p:oleObj spid="_x0000_s74768" name="Equation" r:id="rId18" imgW="215640" imgH="241200" progId="Equation.3">
                  <p:embed/>
                </p:oleObj>
              </a:graphicData>
            </a:graphic>
          </p:graphicFrame>
          <p:cxnSp>
            <p:nvCxnSpPr>
              <p:cNvPr id="46" name="Straight Connector 45"/>
              <p:cNvCxnSpPr/>
              <p:nvPr/>
            </p:nvCxnSpPr>
            <p:spPr>
              <a:xfrm rot="10800000">
                <a:off x="6734177" y="3486153"/>
                <a:ext cx="1371598" cy="8572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>
                <a:off x="6734177" y="4000503"/>
                <a:ext cx="1371598" cy="85723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Humanoid Robot Control</a:t>
            </a:r>
            <a:endParaRPr lang="en-US" dirty="0"/>
          </a:p>
        </p:txBody>
      </p:sp>
      <p:graphicFrame>
        <p:nvGraphicFramePr>
          <p:cNvPr id="63" name="Object 2"/>
          <p:cNvGraphicFramePr>
            <a:graphicFrameLocks noChangeAspect="1"/>
          </p:cNvGraphicFramePr>
          <p:nvPr/>
        </p:nvGraphicFramePr>
        <p:xfrm>
          <a:off x="533400" y="1524000"/>
          <a:ext cx="3995738" cy="762000"/>
        </p:xfrm>
        <a:graphic>
          <a:graphicData uri="http://schemas.openxmlformats.org/presentationml/2006/ole">
            <p:oleObj spid="_x0000_s75778" name="Equation" r:id="rId4" imgW="2552400" imgH="482400" progId="Equation.3">
              <p:embed/>
            </p:oleObj>
          </a:graphicData>
        </a:graphic>
      </p:graphicFrame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533400" y="2286000"/>
          <a:ext cx="1651000" cy="720725"/>
        </p:xfrm>
        <a:graphic>
          <a:graphicData uri="http://schemas.openxmlformats.org/presentationml/2006/ole">
            <p:oleObj spid="_x0000_s75779" name="Equation" r:id="rId5" imgW="1054080" imgH="457200" progId="Equation.3">
              <p:embed/>
            </p:oleObj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4572000" y="1524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Dynamics</a:t>
            </a:r>
            <a:endParaRPr lang="en-US" sz="2400" dirty="0"/>
          </a:p>
        </p:txBody>
      </p:sp>
      <p:sp>
        <p:nvSpPr>
          <p:cNvPr id="67" name="TextBox 66"/>
          <p:cNvSpPr txBox="1"/>
          <p:nvPr/>
        </p:nvSpPr>
        <p:spPr>
          <a:xfrm>
            <a:off x="3505200" y="24384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Contact constraints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819400" y="38934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Desired </a:t>
            </a:r>
            <a:br>
              <a:rPr lang="en-US" sz="2400" dirty="0" smtClean="0"/>
            </a:br>
            <a:r>
              <a:rPr lang="en-US" sz="2400" dirty="0" smtClean="0"/>
              <a:t>COM Motion</a:t>
            </a:r>
            <a:endParaRPr lang="en-US" sz="2400" dirty="0"/>
          </a:p>
        </p:txBody>
      </p:sp>
      <p:sp>
        <p:nvSpPr>
          <p:cNvPr id="69" name="Rounded Rectangle 68"/>
          <p:cNvSpPr/>
          <p:nvPr/>
        </p:nvSpPr>
        <p:spPr>
          <a:xfrm>
            <a:off x="228600" y="1447800"/>
            <a:ext cx="6400800" cy="1676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228600" y="3200400"/>
            <a:ext cx="6400800" cy="2590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4085" name="Object 21"/>
          <p:cNvGraphicFramePr>
            <a:graphicFrameLocks noChangeAspect="1"/>
          </p:cNvGraphicFramePr>
          <p:nvPr/>
        </p:nvGraphicFramePr>
        <p:xfrm>
          <a:off x="317500" y="3733800"/>
          <a:ext cx="4406900" cy="1295400"/>
        </p:xfrm>
        <a:graphic>
          <a:graphicData uri="http://schemas.openxmlformats.org/presentationml/2006/ole">
            <p:oleObj spid="_x0000_s75780" name="Equation" r:id="rId6" imgW="3213000" imgH="939600" progId="Equation.3">
              <p:embed/>
            </p:oleObj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1676400" y="3200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Control Objectives</a:t>
            </a:r>
            <a:endParaRPr lang="en-US" sz="2400" u="sng" dirty="0"/>
          </a:p>
        </p:txBody>
      </p:sp>
      <p:sp>
        <p:nvSpPr>
          <p:cNvPr id="75" name="TextBox 74"/>
          <p:cNvSpPr txBox="1"/>
          <p:nvPr/>
        </p:nvSpPr>
        <p:spPr>
          <a:xfrm>
            <a:off x="2819400" y="5181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Pose Bias</a:t>
            </a:r>
            <a:endParaRPr lang="en-US" sz="2400" dirty="0"/>
          </a:p>
        </p:txBody>
      </p:sp>
      <p:graphicFrame>
        <p:nvGraphicFramePr>
          <p:cNvPr id="76" name="Object 21"/>
          <p:cNvGraphicFramePr>
            <a:graphicFrameLocks noChangeAspect="1"/>
          </p:cNvGraphicFramePr>
          <p:nvPr/>
        </p:nvGraphicFramePr>
        <p:xfrm>
          <a:off x="1295400" y="5257800"/>
          <a:ext cx="2508250" cy="350837"/>
        </p:xfrm>
        <a:graphic>
          <a:graphicData uri="http://schemas.openxmlformats.org/presentationml/2006/ole">
            <p:oleObj spid="_x0000_s75781" name="Equation" r:id="rId7" imgW="1828800" imgH="253800" progId="Equation.3">
              <p:embed/>
            </p:oleObj>
          </a:graphicData>
        </a:graphic>
      </p:graphicFrame>
      <p:grpSp>
        <p:nvGrpSpPr>
          <p:cNvPr id="3" name="Group 76"/>
          <p:cNvGrpSpPr/>
          <p:nvPr/>
        </p:nvGrpSpPr>
        <p:grpSpPr>
          <a:xfrm>
            <a:off x="7200900" y="1752600"/>
            <a:ext cx="1539490" cy="3346189"/>
            <a:chOff x="838200" y="1828800"/>
            <a:chExt cx="2099310" cy="4562994"/>
          </a:xfrm>
        </p:grpSpPr>
        <p:grpSp>
          <p:nvGrpSpPr>
            <p:cNvPr id="5" name="Group 83"/>
            <p:cNvGrpSpPr/>
            <p:nvPr/>
          </p:nvGrpSpPr>
          <p:grpSpPr>
            <a:xfrm>
              <a:off x="838200" y="1828804"/>
              <a:ext cx="1831697" cy="4407960"/>
              <a:chOff x="-134214" y="1854746"/>
              <a:chExt cx="1870325" cy="4265666"/>
            </a:xfrm>
          </p:grpSpPr>
          <p:sp>
            <p:nvSpPr>
              <p:cNvPr id="100" name="Oval 99"/>
              <p:cNvSpPr/>
              <p:nvPr/>
            </p:nvSpPr>
            <p:spPr>
              <a:xfrm rot="3567532">
                <a:off x="148119" y="2981280"/>
                <a:ext cx="226093" cy="79076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624698">
                <a:off x="503878" y="2147579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4923829">
                <a:off x="488799" y="5610888"/>
                <a:ext cx="285738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1526374">
                <a:off x="453735" y="3914243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9653902">
                <a:off x="1218737" y="4973889"/>
                <a:ext cx="304800" cy="83947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4365332">
                <a:off x="1278912" y="5663212"/>
                <a:ext cx="304800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9521712">
                <a:off x="379468" y="4906359"/>
                <a:ext cx="304800" cy="89923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rot="5400000">
                <a:off x="896162" y="3523438"/>
                <a:ext cx="387449" cy="80817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21260382">
                <a:off x="737732" y="1854746"/>
                <a:ext cx="517259" cy="193901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718531">
                <a:off x="1197133" y="3985925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9449157">
                <a:off x="1153219" y="2071171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2375845">
                <a:off x="1233659" y="2937972"/>
                <a:ext cx="254983" cy="7011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 rot="16200000" flipV="1">
              <a:off x="1758142" y="5055524"/>
              <a:ext cx="1396538" cy="448887"/>
            </a:xfrm>
            <a:prstGeom prst="straightConnector1">
              <a:avLst/>
            </a:prstGeom>
            <a:ln w="38100">
              <a:solidFill>
                <a:srgbClr val="8EB4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0" name="Object 4"/>
            <p:cNvGraphicFramePr>
              <a:graphicFrameLocks noChangeAspect="1"/>
            </p:cNvGraphicFramePr>
            <p:nvPr/>
          </p:nvGraphicFramePr>
          <p:xfrm>
            <a:off x="1982585" y="6127865"/>
            <a:ext cx="250421" cy="263929"/>
          </p:xfrm>
          <a:graphic>
            <a:graphicData uri="http://schemas.openxmlformats.org/presentationml/2006/ole">
              <p:oleObj spid="_x0000_s75782" name="Equation" r:id="rId8" imgW="215640" imgH="228600" progId="Equation.3">
                <p:embed/>
              </p:oleObj>
            </a:graphicData>
          </a:graphic>
        </p:graphicFrame>
        <p:cxnSp>
          <p:nvCxnSpPr>
            <p:cNvPr id="81" name="Straight Arrow Connector 80"/>
            <p:cNvCxnSpPr/>
            <p:nvPr/>
          </p:nvCxnSpPr>
          <p:spPr>
            <a:xfrm rot="10800000" flipV="1">
              <a:off x="2481349" y="4481945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1907771" y="5205153"/>
              <a:ext cx="1546167" cy="103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33451" y="5329844"/>
              <a:ext cx="93517" cy="249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6200000" flipV="1">
              <a:off x="1415242" y="5560522"/>
              <a:ext cx="716973" cy="18704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0800000" flipV="1">
              <a:off x="1583574" y="5230091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0800000">
              <a:off x="2231967" y="4581698"/>
              <a:ext cx="274320" cy="561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87" name="Object 2"/>
            <p:cNvGraphicFramePr>
              <a:graphicFrameLocks noChangeAspect="1"/>
            </p:cNvGraphicFramePr>
            <p:nvPr/>
          </p:nvGraphicFramePr>
          <p:xfrm>
            <a:off x="1483822" y="5379720"/>
            <a:ext cx="270164" cy="270164"/>
          </p:xfrm>
          <a:graphic>
            <a:graphicData uri="http://schemas.openxmlformats.org/presentationml/2006/ole">
              <p:oleObj spid="_x0000_s75783" name="Equation" r:id="rId9" imgW="241200" imgH="241200" progId="Equation.3">
                <p:embed/>
              </p:oleObj>
            </a:graphicData>
          </a:graphic>
        </p:graphicFrame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2680854" y="5080462"/>
            <a:ext cx="256656" cy="242108"/>
          </p:xfrm>
          <a:graphic>
            <a:graphicData uri="http://schemas.openxmlformats.org/presentationml/2006/ole">
              <p:oleObj spid="_x0000_s75784" name="Equation" r:id="rId10" imgW="228600" imgH="215640" progId="Equation.3">
                <p:embed/>
              </p:oleObj>
            </a:graphicData>
          </a:graphic>
        </p:graphicFrame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1783080" y="5379720"/>
            <a:ext cx="256656" cy="242108"/>
          </p:xfrm>
          <a:graphic>
            <a:graphicData uri="http://schemas.openxmlformats.org/presentationml/2006/ole">
              <p:oleObj spid="_x0000_s75785" name="Equation" r:id="rId11" imgW="228600" imgH="215640" progId="Equation.3">
                <p:embed/>
              </p:oleObj>
            </a:graphicData>
          </a:graphic>
        </p:graphicFrame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2182091" y="4332316"/>
            <a:ext cx="255616" cy="270164"/>
          </p:xfrm>
          <a:graphic>
            <a:graphicData uri="http://schemas.openxmlformats.org/presentationml/2006/ole">
              <p:oleObj spid="_x0000_s75786" name="Equation" r:id="rId12" imgW="228600" imgH="241200" progId="Equation.3">
                <p:embed/>
              </p:oleObj>
            </a:graphicData>
          </a:graphic>
        </p:graphicFrame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2431472" y="4232564"/>
            <a:ext cx="255616" cy="255616"/>
          </p:xfrm>
          <a:graphic>
            <a:graphicData uri="http://schemas.openxmlformats.org/presentationml/2006/ole">
              <p:oleObj spid="_x0000_s75787" name="Equation" r:id="rId13" imgW="228600" imgH="228600" progId="Equation.3">
                <p:embed/>
              </p:oleObj>
            </a:graphicData>
          </a:graphic>
        </p:graphicFrame>
        <p:sp>
          <p:nvSpPr>
            <p:cNvPr id="92" name="Arc 91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rot="16200000" flipV="1">
              <a:off x="1458883" y="5604164"/>
              <a:ext cx="598516" cy="49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95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7" name="Object 4"/>
            <p:cNvGraphicFramePr>
              <a:graphicFrameLocks noChangeAspect="1"/>
            </p:cNvGraphicFramePr>
            <p:nvPr/>
          </p:nvGraphicFramePr>
          <p:xfrm>
            <a:off x="2680854" y="6028113"/>
            <a:ext cx="250421" cy="278476"/>
          </p:xfrm>
          <a:graphic>
            <a:graphicData uri="http://schemas.openxmlformats.org/presentationml/2006/ole">
              <p:oleObj spid="_x0000_s75788" name="Equation" r:id="rId14" imgW="215640" imgH="241200" progId="Equation.3">
                <p:embed/>
              </p:oleObj>
            </a:graphicData>
          </a:graphic>
        </p:graphicFrame>
        <p:graphicFrame>
          <p:nvGraphicFramePr>
            <p:cNvPr id="98" name="Object 16"/>
            <p:cNvGraphicFramePr>
              <a:graphicFrameLocks noChangeAspect="1"/>
            </p:cNvGraphicFramePr>
            <p:nvPr/>
          </p:nvGraphicFramePr>
          <p:xfrm>
            <a:off x="1084811" y="6127865"/>
            <a:ext cx="250421" cy="263929"/>
          </p:xfrm>
          <a:graphic>
            <a:graphicData uri="http://schemas.openxmlformats.org/presentationml/2006/ole">
              <p:oleObj spid="_x0000_s75789" name="Equation" r:id="rId15" imgW="215640" imgH="228600" progId="Equation.3">
                <p:embed/>
              </p:oleObj>
            </a:graphicData>
          </a:graphic>
        </p:graphicFrame>
        <p:graphicFrame>
          <p:nvGraphicFramePr>
            <p:cNvPr id="99" name="Object 4"/>
            <p:cNvGraphicFramePr>
              <a:graphicFrameLocks noChangeAspect="1"/>
            </p:cNvGraphicFramePr>
            <p:nvPr/>
          </p:nvGraphicFramePr>
          <p:xfrm>
            <a:off x="1882833" y="5878484"/>
            <a:ext cx="250421" cy="278476"/>
          </p:xfrm>
          <a:graphic>
            <a:graphicData uri="http://schemas.openxmlformats.org/presentationml/2006/ole">
              <p:oleObj spid="_x0000_s75790" name="Equation" r:id="rId16" imgW="21564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Humanoid Robot Control</a:t>
            </a:r>
            <a:endParaRPr lang="en-US" dirty="0"/>
          </a:p>
        </p:txBody>
      </p:sp>
      <p:grpSp>
        <p:nvGrpSpPr>
          <p:cNvPr id="3" name="Group 76"/>
          <p:cNvGrpSpPr/>
          <p:nvPr/>
        </p:nvGrpSpPr>
        <p:grpSpPr>
          <a:xfrm>
            <a:off x="7200900" y="1752600"/>
            <a:ext cx="1539490" cy="3346189"/>
            <a:chOff x="838200" y="1828800"/>
            <a:chExt cx="2099310" cy="4562994"/>
          </a:xfrm>
        </p:grpSpPr>
        <p:grpSp>
          <p:nvGrpSpPr>
            <p:cNvPr id="5" name="Group 83"/>
            <p:cNvGrpSpPr/>
            <p:nvPr/>
          </p:nvGrpSpPr>
          <p:grpSpPr>
            <a:xfrm>
              <a:off x="838200" y="1828804"/>
              <a:ext cx="1831697" cy="4407960"/>
              <a:chOff x="-134214" y="1854746"/>
              <a:chExt cx="1870325" cy="4265666"/>
            </a:xfrm>
          </p:grpSpPr>
          <p:sp>
            <p:nvSpPr>
              <p:cNvPr id="100" name="Oval 99"/>
              <p:cNvSpPr/>
              <p:nvPr/>
            </p:nvSpPr>
            <p:spPr>
              <a:xfrm rot="3567532">
                <a:off x="148119" y="2981280"/>
                <a:ext cx="226093" cy="79076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 rot="624698">
                <a:off x="503878" y="2147579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 rot="4923829">
                <a:off x="488799" y="5610888"/>
                <a:ext cx="285738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 rot="1526374">
                <a:off x="453735" y="3914243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 rot="9653902">
                <a:off x="1218737" y="4973889"/>
                <a:ext cx="304800" cy="83947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 rot="4365332">
                <a:off x="1278912" y="5663212"/>
                <a:ext cx="304800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 rot="9521712">
                <a:off x="379468" y="4906359"/>
                <a:ext cx="304800" cy="89923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 rot="5400000">
                <a:off x="896162" y="3523438"/>
                <a:ext cx="387449" cy="80817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 rot="21260382">
                <a:off x="737732" y="1854746"/>
                <a:ext cx="517259" cy="193901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 rot="718531">
                <a:off x="1197133" y="3985925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 rot="9449157">
                <a:off x="1153219" y="2071171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rot="2375845">
                <a:off x="1233659" y="2937972"/>
                <a:ext cx="254983" cy="7011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9" name="Straight Arrow Connector 78"/>
            <p:cNvCxnSpPr/>
            <p:nvPr/>
          </p:nvCxnSpPr>
          <p:spPr>
            <a:xfrm rot="16200000" flipV="1">
              <a:off x="1758142" y="5055524"/>
              <a:ext cx="1396538" cy="448887"/>
            </a:xfrm>
            <a:prstGeom prst="straightConnector1">
              <a:avLst/>
            </a:prstGeom>
            <a:ln w="38100">
              <a:solidFill>
                <a:srgbClr val="8EB4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0" name="Object 4"/>
            <p:cNvGraphicFramePr>
              <a:graphicFrameLocks noChangeAspect="1"/>
            </p:cNvGraphicFramePr>
            <p:nvPr/>
          </p:nvGraphicFramePr>
          <p:xfrm>
            <a:off x="1982585" y="6127865"/>
            <a:ext cx="250421" cy="263929"/>
          </p:xfrm>
          <a:graphic>
            <a:graphicData uri="http://schemas.openxmlformats.org/presentationml/2006/ole">
              <p:oleObj spid="_x0000_s76802" name="Equation" r:id="rId4" imgW="215640" imgH="228600" progId="Equation.3">
                <p:embed/>
              </p:oleObj>
            </a:graphicData>
          </a:graphic>
        </p:graphicFrame>
        <p:cxnSp>
          <p:nvCxnSpPr>
            <p:cNvPr id="81" name="Straight Arrow Connector 80"/>
            <p:cNvCxnSpPr/>
            <p:nvPr/>
          </p:nvCxnSpPr>
          <p:spPr>
            <a:xfrm rot="10800000" flipV="1">
              <a:off x="2481349" y="4481945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rot="5400000" flipH="1" flipV="1">
              <a:off x="1907771" y="5205153"/>
              <a:ext cx="1546167" cy="103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633451" y="5329844"/>
              <a:ext cx="93517" cy="249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 rot="16200000" flipV="1">
              <a:off x="1415242" y="5560522"/>
              <a:ext cx="716973" cy="18704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/>
            <p:nvPr/>
          </p:nvCxnSpPr>
          <p:spPr>
            <a:xfrm rot="10800000" flipV="1">
              <a:off x="1583574" y="5230091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 rot="10800000">
              <a:off x="2231967" y="4581698"/>
              <a:ext cx="274320" cy="561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87" name="Object 2"/>
            <p:cNvGraphicFramePr>
              <a:graphicFrameLocks noChangeAspect="1"/>
            </p:cNvGraphicFramePr>
            <p:nvPr/>
          </p:nvGraphicFramePr>
          <p:xfrm>
            <a:off x="1483822" y="5379720"/>
            <a:ext cx="270164" cy="270164"/>
          </p:xfrm>
          <a:graphic>
            <a:graphicData uri="http://schemas.openxmlformats.org/presentationml/2006/ole">
              <p:oleObj spid="_x0000_s76803" name="Equation" r:id="rId5" imgW="241200" imgH="241200" progId="Equation.3">
                <p:embed/>
              </p:oleObj>
            </a:graphicData>
          </a:graphic>
        </p:graphicFrame>
        <p:graphicFrame>
          <p:nvGraphicFramePr>
            <p:cNvPr id="88" name="Object 2"/>
            <p:cNvGraphicFramePr>
              <a:graphicFrameLocks noChangeAspect="1"/>
            </p:cNvGraphicFramePr>
            <p:nvPr/>
          </p:nvGraphicFramePr>
          <p:xfrm>
            <a:off x="2680854" y="5080462"/>
            <a:ext cx="256656" cy="242108"/>
          </p:xfrm>
          <a:graphic>
            <a:graphicData uri="http://schemas.openxmlformats.org/presentationml/2006/ole">
              <p:oleObj spid="_x0000_s76804" name="Equation" r:id="rId6" imgW="228600" imgH="215640" progId="Equation.3">
                <p:embed/>
              </p:oleObj>
            </a:graphicData>
          </a:graphic>
        </p:graphicFrame>
        <p:graphicFrame>
          <p:nvGraphicFramePr>
            <p:cNvPr id="89" name="Object 2"/>
            <p:cNvGraphicFramePr>
              <a:graphicFrameLocks noChangeAspect="1"/>
            </p:cNvGraphicFramePr>
            <p:nvPr/>
          </p:nvGraphicFramePr>
          <p:xfrm>
            <a:off x="1783080" y="5379720"/>
            <a:ext cx="256656" cy="242108"/>
          </p:xfrm>
          <a:graphic>
            <a:graphicData uri="http://schemas.openxmlformats.org/presentationml/2006/ole">
              <p:oleObj spid="_x0000_s76805" name="Equation" r:id="rId7" imgW="228600" imgH="215640" progId="Equation.3">
                <p:embed/>
              </p:oleObj>
            </a:graphicData>
          </a:graphic>
        </p:graphicFrame>
        <p:graphicFrame>
          <p:nvGraphicFramePr>
            <p:cNvPr id="90" name="Object 2"/>
            <p:cNvGraphicFramePr>
              <a:graphicFrameLocks noChangeAspect="1"/>
            </p:cNvGraphicFramePr>
            <p:nvPr/>
          </p:nvGraphicFramePr>
          <p:xfrm>
            <a:off x="2182091" y="4332316"/>
            <a:ext cx="255616" cy="270164"/>
          </p:xfrm>
          <a:graphic>
            <a:graphicData uri="http://schemas.openxmlformats.org/presentationml/2006/ole">
              <p:oleObj spid="_x0000_s76806" name="Equation" r:id="rId8" imgW="228600" imgH="241200" progId="Equation.3">
                <p:embed/>
              </p:oleObj>
            </a:graphicData>
          </a:graphic>
        </p:graphicFrame>
        <p:graphicFrame>
          <p:nvGraphicFramePr>
            <p:cNvPr id="91" name="Object 2"/>
            <p:cNvGraphicFramePr>
              <a:graphicFrameLocks noChangeAspect="1"/>
            </p:cNvGraphicFramePr>
            <p:nvPr/>
          </p:nvGraphicFramePr>
          <p:xfrm>
            <a:off x="2431472" y="4232564"/>
            <a:ext cx="255616" cy="255616"/>
          </p:xfrm>
          <a:graphic>
            <a:graphicData uri="http://schemas.openxmlformats.org/presentationml/2006/ole">
              <p:oleObj spid="_x0000_s76807" name="Equation" r:id="rId9" imgW="228600" imgH="228600" progId="Equation.3">
                <p:embed/>
              </p:oleObj>
            </a:graphicData>
          </a:graphic>
        </p:graphicFrame>
        <p:sp>
          <p:nvSpPr>
            <p:cNvPr id="92" name="Arc 91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Arc 92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Arc 93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rot="16200000" flipV="1">
              <a:off x="1458883" y="5604164"/>
              <a:ext cx="598516" cy="49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Arc 95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7" name="Object 4"/>
            <p:cNvGraphicFramePr>
              <a:graphicFrameLocks noChangeAspect="1"/>
            </p:cNvGraphicFramePr>
            <p:nvPr/>
          </p:nvGraphicFramePr>
          <p:xfrm>
            <a:off x="2680854" y="6028113"/>
            <a:ext cx="250421" cy="278476"/>
          </p:xfrm>
          <a:graphic>
            <a:graphicData uri="http://schemas.openxmlformats.org/presentationml/2006/ole">
              <p:oleObj spid="_x0000_s76808" name="Equation" r:id="rId10" imgW="215640" imgH="241200" progId="Equation.3">
                <p:embed/>
              </p:oleObj>
            </a:graphicData>
          </a:graphic>
        </p:graphicFrame>
        <p:graphicFrame>
          <p:nvGraphicFramePr>
            <p:cNvPr id="98" name="Object 16"/>
            <p:cNvGraphicFramePr>
              <a:graphicFrameLocks noChangeAspect="1"/>
            </p:cNvGraphicFramePr>
            <p:nvPr/>
          </p:nvGraphicFramePr>
          <p:xfrm>
            <a:off x="1084811" y="6127865"/>
            <a:ext cx="250421" cy="263929"/>
          </p:xfrm>
          <a:graphic>
            <a:graphicData uri="http://schemas.openxmlformats.org/presentationml/2006/ole">
              <p:oleObj spid="_x0000_s76809" name="Equation" r:id="rId11" imgW="215640" imgH="228600" progId="Equation.3">
                <p:embed/>
              </p:oleObj>
            </a:graphicData>
          </a:graphic>
        </p:graphicFrame>
        <p:graphicFrame>
          <p:nvGraphicFramePr>
            <p:cNvPr id="99" name="Object 4"/>
            <p:cNvGraphicFramePr>
              <a:graphicFrameLocks noChangeAspect="1"/>
            </p:cNvGraphicFramePr>
            <p:nvPr/>
          </p:nvGraphicFramePr>
          <p:xfrm>
            <a:off x="1882833" y="5878484"/>
            <a:ext cx="250421" cy="278476"/>
          </p:xfrm>
          <a:graphic>
            <a:graphicData uri="http://schemas.openxmlformats.org/presentationml/2006/ole">
              <p:oleObj spid="_x0000_s76810" name="Equation" r:id="rId12" imgW="215640" imgH="241200" progId="Equation.3">
                <p:embed/>
              </p:oleObj>
            </a:graphicData>
          </a:graphic>
        </p:graphicFrame>
      </p:grpSp>
      <p:graphicFrame>
        <p:nvGraphicFramePr>
          <p:cNvPr id="686095" name="Object 15"/>
          <p:cNvGraphicFramePr>
            <a:graphicFrameLocks noChangeAspect="1"/>
          </p:cNvGraphicFramePr>
          <p:nvPr/>
        </p:nvGraphicFramePr>
        <p:xfrm>
          <a:off x="228600" y="1647825"/>
          <a:ext cx="6958013" cy="4011613"/>
        </p:xfrm>
        <a:graphic>
          <a:graphicData uri="http://schemas.openxmlformats.org/presentationml/2006/ole">
            <p:oleObj spid="_x0000_s76811" name="Equation" r:id="rId13" imgW="4444920" imgH="2539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Feed-forward Force Inverse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Pre-compute contact forces using simple model and substitute into the dynamics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533400" y="2895600"/>
          <a:ext cx="5862719" cy="1752600"/>
        </p:xfrm>
        <a:graphic>
          <a:graphicData uri="http://schemas.openxmlformats.org/presentationml/2006/ole">
            <p:oleObj spid="_x0000_s78850" name="Equation" r:id="rId4" imgW="2489040" imgH="736560" progId="Equation.3">
              <p:embed/>
            </p:oleObj>
          </a:graphicData>
        </a:graphic>
      </p:graphicFrame>
      <p:grpSp>
        <p:nvGrpSpPr>
          <p:cNvPr id="15" name="Group 76"/>
          <p:cNvGrpSpPr/>
          <p:nvPr/>
        </p:nvGrpSpPr>
        <p:grpSpPr>
          <a:xfrm>
            <a:off x="7200900" y="1752600"/>
            <a:ext cx="1539490" cy="3346189"/>
            <a:chOff x="838200" y="1828800"/>
            <a:chExt cx="2099310" cy="4562994"/>
          </a:xfrm>
        </p:grpSpPr>
        <p:grpSp>
          <p:nvGrpSpPr>
            <p:cNvPr id="16" name="Group 83"/>
            <p:cNvGrpSpPr/>
            <p:nvPr/>
          </p:nvGrpSpPr>
          <p:grpSpPr>
            <a:xfrm>
              <a:off x="838200" y="1828806"/>
              <a:ext cx="1831697" cy="4407960"/>
              <a:chOff x="-134214" y="1854746"/>
              <a:chExt cx="1870325" cy="4265666"/>
            </a:xfrm>
          </p:grpSpPr>
          <p:sp>
            <p:nvSpPr>
              <p:cNvPr id="44" name="Oval 43"/>
              <p:cNvSpPr/>
              <p:nvPr/>
            </p:nvSpPr>
            <p:spPr>
              <a:xfrm rot="3567532">
                <a:off x="148119" y="2981280"/>
                <a:ext cx="226093" cy="79076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 rot="624698">
                <a:off x="503878" y="2147579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 rot="4923829">
                <a:off x="488799" y="5610888"/>
                <a:ext cx="285738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 rot="1526374">
                <a:off x="453735" y="3914243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 rot="9653902">
                <a:off x="1218737" y="4973889"/>
                <a:ext cx="304800" cy="83947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>
                <a:sp3d extrusionH="57150">
                  <a:bevelT w="38100" h="38100"/>
                </a:sp3d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 rot="4365332">
                <a:off x="1278912" y="5663212"/>
                <a:ext cx="304800" cy="609599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9521712">
                <a:off x="379468" y="4906359"/>
                <a:ext cx="304800" cy="89923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5400000">
                <a:off x="896162" y="3523438"/>
                <a:ext cx="387449" cy="80817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21260382">
                <a:off x="737732" y="1854746"/>
                <a:ext cx="517259" cy="1939013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718531">
                <a:off x="1197133" y="3985925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9449157">
                <a:off x="1153219" y="2071171"/>
                <a:ext cx="304800" cy="1066800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2375845">
                <a:off x="1233659" y="2937972"/>
                <a:ext cx="254983" cy="701165"/>
              </a:xfrm>
              <a:prstGeom prst="ellipse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 rot="16200000" flipV="1">
              <a:off x="1758142" y="5055524"/>
              <a:ext cx="1396538" cy="448887"/>
            </a:xfrm>
            <a:prstGeom prst="straightConnector1">
              <a:avLst/>
            </a:prstGeom>
            <a:ln w="38100">
              <a:solidFill>
                <a:srgbClr val="8EB4E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4"/>
            <p:cNvGraphicFramePr>
              <a:graphicFrameLocks noChangeAspect="1"/>
            </p:cNvGraphicFramePr>
            <p:nvPr/>
          </p:nvGraphicFramePr>
          <p:xfrm>
            <a:off x="1982585" y="6127865"/>
            <a:ext cx="250421" cy="263929"/>
          </p:xfrm>
          <a:graphic>
            <a:graphicData uri="http://schemas.openxmlformats.org/presentationml/2006/ole">
              <p:oleObj spid="_x0000_s78852" name="Equation" r:id="rId5" imgW="215640" imgH="228600" progId="Equation.3">
                <p:embed/>
              </p:oleObj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>
            <a:xfrm rot="10800000" flipV="1">
              <a:off x="2481349" y="4481945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1907771" y="5205153"/>
              <a:ext cx="1546167" cy="1039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633451" y="5329844"/>
              <a:ext cx="93517" cy="2493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V="1">
              <a:off x="1415242" y="5560522"/>
              <a:ext cx="716973" cy="18704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 flipV="1">
              <a:off x="1583574" y="5230091"/>
              <a:ext cx="180802" cy="13092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2231967" y="4581698"/>
              <a:ext cx="274320" cy="5611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1483822" y="5379720"/>
            <a:ext cx="270164" cy="270164"/>
          </p:xfrm>
          <a:graphic>
            <a:graphicData uri="http://schemas.openxmlformats.org/presentationml/2006/ole">
              <p:oleObj spid="_x0000_s78853" name="Equation" r:id="rId6" imgW="241200" imgH="241200" progId="Equation.3">
                <p:embed/>
              </p:oleObj>
            </a:graphicData>
          </a:graphic>
        </p:graphicFrame>
        <p:graphicFrame>
          <p:nvGraphicFramePr>
            <p:cNvPr id="32" name="Object 2"/>
            <p:cNvGraphicFramePr>
              <a:graphicFrameLocks noChangeAspect="1"/>
            </p:cNvGraphicFramePr>
            <p:nvPr/>
          </p:nvGraphicFramePr>
          <p:xfrm>
            <a:off x="2680854" y="5080462"/>
            <a:ext cx="256656" cy="242108"/>
          </p:xfrm>
          <a:graphic>
            <a:graphicData uri="http://schemas.openxmlformats.org/presentationml/2006/ole">
              <p:oleObj spid="_x0000_s78854" name="Equation" r:id="rId7" imgW="228600" imgH="215640" progId="Equation.3">
                <p:embed/>
              </p:oleObj>
            </a:graphicData>
          </a:graphic>
        </p:graphicFrame>
        <p:graphicFrame>
          <p:nvGraphicFramePr>
            <p:cNvPr id="33" name="Object 2"/>
            <p:cNvGraphicFramePr>
              <a:graphicFrameLocks noChangeAspect="1"/>
            </p:cNvGraphicFramePr>
            <p:nvPr/>
          </p:nvGraphicFramePr>
          <p:xfrm>
            <a:off x="1783080" y="5379720"/>
            <a:ext cx="256656" cy="242108"/>
          </p:xfrm>
          <a:graphic>
            <a:graphicData uri="http://schemas.openxmlformats.org/presentationml/2006/ole">
              <p:oleObj spid="_x0000_s78855" name="Equation" r:id="rId8" imgW="228600" imgH="215640" progId="Equation.3">
                <p:embed/>
              </p:oleObj>
            </a:graphicData>
          </a:graphic>
        </p:graphicFrame>
        <p:graphicFrame>
          <p:nvGraphicFramePr>
            <p:cNvPr id="34" name="Object 2"/>
            <p:cNvGraphicFramePr>
              <a:graphicFrameLocks noChangeAspect="1"/>
            </p:cNvGraphicFramePr>
            <p:nvPr/>
          </p:nvGraphicFramePr>
          <p:xfrm>
            <a:off x="2182091" y="4332316"/>
            <a:ext cx="255616" cy="270164"/>
          </p:xfrm>
          <a:graphic>
            <a:graphicData uri="http://schemas.openxmlformats.org/presentationml/2006/ole">
              <p:oleObj spid="_x0000_s78856" name="Equation" r:id="rId9" imgW="228600" imgH="241200" progId="Equation.3">
                <p:embed/>
              </p:oleObj>
            </a:graphicData>
          </a:graphic>
        </p:graphicFrame>
        <p:graphicFrame>
          <p:nvGraphicFramePr>
            <p:cNvPr id="35" name="Object 2"/>
            <p:cNvGraphicFramePr>
              <a:graphicFrameLocks noChangeAspect="1"/>
            </p:cNvGraphicFramePr>
            <p:nvPr/>
          </p:nvGraphicFramePr>
          <p:xfrm>
            <a:off x="2431472" y="4232564"/>
            <a:ext cx="255616" cy="255616"/>
          </p:xfrm>
          <a:graphic>
            <a:graphicData uri="http://schemas.openxmlformats.org/presentationml/2006/ole">
              <p:oleObj spid="_x0000_s78857" name="Equation" r:id="rId10" imgW="228600" imgH="228600" progId="Equation.3">
                <p:embed/>
              </p:oleObj>
            </a:graphicData>
          </a:graphic>
        </p:graphicFrame>
        <p:sp>
          <p:nvSpPr>
            <p:cNvPr id="36" name="Arc 35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c 36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headEnd type="triangle"/>
              <a:tailEnd type="none"/>
            </a:ln>
            <a:scene3d>
              <a:camera prst="isometricOffAxis2Righ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c 37"/>
            <p:cNvSpPr/>
            <p:nvPr/>
          </p:nvSpPr>
          <p:spPr>
            <a:xfrm>
              <a:off x="2182091" y="5828607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rot="16200000" flipV="1">
              <a:off x="1458883" y="5604164"/>
              <a:ext cx="598516" cy="4987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Arc 39"/>
            <p:cNvSpPr/>
            <p:nvPr/>
          </p:nvSpPr>
          <p:spPr>
            <a:xfrm>
              <a:off x="1284316" y="5778731"/>
              <a:ext cx="448887" cy="399011"/>
            </a:xfrm>
            <a:prstGeom prst="arc">
              <a:avLst>
                <a:gd name="adj1" fmla="val 11298140"/>
                <a:gd name="adj2" fmla="val 21109964"/>
              </a:avLst>
            </a:prstGeom>
            <a:ln w="38100">
              <a:solidFill>
                <a:schemeClr val="accent2"/>
              </a:solidFill>
              <a:headEnd type="triangle"/>
              <a:tailEnd type="none"/>
            </a:ln>
            <a:scene3d>
              <a:camera prst="isometricOffAxis2Left"/>
              <a:lightRig rig="threePt" dir="t"/>
            </a:scene3d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2680854" y="6028113"/>
            <a:ext cx="250421" cy="278476"/>
          </p:xfrm>
          <a:graphic>
            <a:graphicData uri="http://schemas.openxmlformats.org/presentationml/2006/ole">
              <p:oleObj spid="_x0000_s78858" name="Equation" r:id="rId11" imgW="215640" imgH="241200" progId="Equation.3">
                <p:embed/>
              </p:oleObj>
            </a:graphicData>
          </a:graphic>
        </p:graphicFrame>
        <p:graphicFrame>
          <p:nvGraphicFramePr>
            <p:cNvPr id="42" name="Object 16"/>
            <p:cNvGraphicFramePr>
              <a:graphicFrameLocks noChangeAspect="1"/>
            </p:cNvGraphicFramePr>
            <p:nvPr/>
          </p:nvGraphicFramePr>
          <p:xfrm>
            <a:off x="1084811" y="6127865"/>
            <a:ext cx="250421" cy="263929"/>
          </p:xfrm>
          <a:graphic>
            <a:graphicData uri="http://schemas.openxmlformats.org/presentationml/2006/ole">
              <p:oleObj spid="_x0000_s78859" name="Equation" r:id="rId12" imgW="215640" imgH="228600" progId="Equation.3">
                <p:embed/>
              </p:oleObj>
            </a:graphicData>
          </a:graphic>
        </p:graphicFrame>
        <p:graphicFrame>
          <p:nvGraphicFramePr>
            <p:cNvPr id="43" name="Object 4"/>
            <p:cNvGraphicFramePr>
              <a:graphicFrameLocks noChangeAspect="1"/>
            </p:cNvGraphicFramePr>
            <p:nvPr/>
          </p:nvGraphicFramePr>
          <p:xfrm>
            <a:off x="1882833" y="5878484"/>
            <a:ext cx="250421" cy="278476"/>
          </p:xfrm>
          <a:graphic>
            <a:graphicData uri="http://schemas.openxmlformats.org/presentationml/2006/ole">
              <p:oleObj spid="_x0000_s78860" name="Equation" r:id="rId13" imgW="215640" imgH="2412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Posture Control</a:t>
            </a:r>
          </a:p>
          <a:p>
            <a:r>
              <a:rPr lang="en-US" dirty="0" smtClean="0"/>
              <a:t>Angular Momentum Regulation</a:t>
            </a:r>
          </a:p>
          <a:p>
            <a:r>
              <a:rPr lang="en-US" dirty="0" smtClean="0"/>
              <a:t>Swing Foot Control</a:t>
            </a:r>
          </a:p>
          <a:p>
            <a:r>
              <a:rPr lang="en-US" dirty="0" smtClean="0"/>
              <a:t>Task Control (e.g. lifting heavy object)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572000"/>
            <a:ext cx="769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Benjamin Stephens, Christopher </a:t>
            </a:r>
            <a:r>
              <a:rPr lang="en-US" dirty="0" err="1" smtClean="0"/>
              <a:t>Atkeson</a:t>
            </a:r>
            <a:r>
              <a:rPr lang="en-US" dirty="0" smtClean="0"/>
              <a:t>, "</a:t>
            </a:r>
            <a:r>
              <a:rPr lang="en-US" b="1" dirty="0" smtClean="0"/>
              <a:t>Push Recovery by Stepping for Humanoid Robots with Force Controlled </a:t>
            </a:r>
            <a:r>
              <a:rPr lang="en-US" b="1" dirty="0" err="1" smtClean="0"/>
              <a:t>Joints</a:t>
            </a:r>
            <a:r>
              <a:rPr lang="en-US" dirty="0" err="1" smtClean="0"/>
              <a:t>,"</a:t>
            </a:r>
            <a:r>
              <a:rPr lang="en-US" i="1" dirty="0" err="1" smtClean="0"/>
              <a:t>Accepted</a:t>
            </a:r>
            <a:r>
              <a:rPr lang="en-US" dirty="0" smtClean="0"/>
              <a:t> to 2010 International Conference on Humanoid Robots, Nashville, TN.</a:t>
            </a:r>
          </a:p>
          <a:p>
            <a:endParaRPr lang="en-US" dirty="0" smtClean="0"/>
          </a:p>
          <a:p>
            <a:r>
              <a:rPr lang="en-US" dirty="0" smtClean="0"/>
              <a:t>Benjamin Stephens, Christopher </a:t>
            </a:r>
            <a:r>
              <a:rPr lang="en-US" dirty="0" err="1" smtClean="0"/>
              <a:t>Atkeson</a:t>
            </a:r>
            <a:r>
              <a:rPr lang="en-US" dirty="0" smtClean="0"/>
              <a:t>, "</a:t>
            </a:r>
            <a:r>
              <a:rPr lang="en-US" b="1" dirty="0" smtClean="0"/>
              <a:t>Dynamic Balance Force Control for Compliant Humanoid Robots</a:t>
            </a:r>
            <a:r>
              <a:rPr lang="en-US" dirty="0" smtClean="0"/>
              <a:t>,“ 2010 International Conference on Intelligent Robots and Systems (IROS), Taipei, Taiwan.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Control Formulation</a:t>
            </a:r>
          </a:p>
          <a:p>
            <a:endParaRPr lang="en-US" dirty="0" smtClean="0"/>
          </a:p>
          <a:p>
            <a:r>
              <a:rPr lang="en-US" dirty="0" smtClean="0"/>
              <a:t>Humanoid Robot Control</a:t>
            </a:r>
          </a:p>
          <a:p>
            <a:endParaRPr lang="en-US" dirty="0"/>
          </a:p>
          <a:p>
            <a:r>
              <a:rPr lang="en-US" b="1" dirty="0" smtClean="0"/>
              <a:t>Examples and Problems</a:t>
            </a:r>
            <a:endParaRPr lang="en-US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tepbi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143000" y="1577975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Compliant Balance and Push Recovery</a:t>
            </a:r>
            <a:endParaRPr lang="en-US" dirty="0"/>
          </a:p>
        </p:txBody>
      </p:sp>
      <p:pic>
        <p:nvPicPr>
          <p:cNvPr id="4" name="iros2010intro.avi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5638800" y="1524000"/>
            <a:ext cx="2546350" cy="452596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85800" y="1524000"/>
            <a:ext cx="4038600" cy="4525963"/>
          </a:xfrm>
        </p:spPr>
        <p:txBody>
          <a:bodyPr/>
          <a:lstStyle/>
          <a:p>
            <a:r>
              <a:rPr lang="en-US" dirty="0" smtClean="0"/>
              <a:t>Full body compliant control</a:t>
            </a:r>
          </a:p>
          <a:p>
            <a:endParaRPr lang="en-US" dirty="0" smtClean="0"/>
          </a:p>
          <a:p>
            <a:r>
              <a:rPr lang="en-US" dirty="0" smtClean="0"/>
              <a:t>Robustness to large disturbances</a:t>
            </a:r>
          </a:p>
          <a:p>
            <a:endParaRPr lang="en-US" dirty="0" smtClean="0"/>
          </a:p>
          <a:p>
            <a:r>
              <a:rPr lang="en-US" dirty="0" smtClean="0"/>
              <a:t>Perform useful tasks in human environments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stantpushandstep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181100" y="1614488"/>
            <a:ext cx="6781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rhcwalk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screen"/>
          <a:stretch>
            <a:fillRect/>
          </a:stretch>
        </p:blipFill>
        <p:spPr>
          <a:xfrm>
            <a:off x="1200150" y="1614488"/>
            <a:ext cx="67437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5000" y="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Unperturbed Walking In Place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905000" y="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Large Mid-Swing Push While Walking in Place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ushstep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990600" y="1447800"/>
            <a:ext cx="2571750" cy="4572000"/>
          </a:xfrm>
          <a:prstGeom prst="rect">
            <a:avLst/>
          </a:prstGeom>
        </p:spPr>
      </p:pic>
      <p:pic>
        <p:nvPicPr>
          <p:cNvPr id="5" name="mpcstep2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screen"/>
          <a:stretch>
            <a:fillRect/>
          </a:stretch>
        </p:blipFill>
        <p:spPr>
          <a:xfrm>
            <a:off x="4572000" y="1447800"/>
            <a:ext cx="33909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Different Models</a:t>
            </a:r>
          </a:p>
          <a:p>
            <a:pPr lvl="1"/>
            <a:r>
              <a:rPr lang="en-US" dirty="0" smtClean="0"/>
              <a:t>Swing Leg</a:t>
            </a:r>
          </a:p>
          <a:p>
            <a:pPr lvl="1"/>
            <a:r>
              <a:rPr lang="en-US" dirty="0" smtClean="0"/>
              <a:t>Torso</a:t>
            </a:r>
          </a:p>
          <a:p>
            <a:pPr lvl="1"/>
            <a:r>
              <a:rPr lang="en-US" dirty="0" smtClean="0"/>
              <a:t>Angular Momentum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Different Objective Functions</a:t>
            </a:r>
          </a:p>
          <a:p>
            <a:pPr lvl="1"/>
            <a:r>
              <a:rPr lang="en-US" dirty="0" smtClean="0"/>
              <a:t>Capture Point</a:t>
            </a:r>
          </a:p>
          <a:p>
            <a:pPr lvl="1"/>
            <a:r>
              <a:rPr lang="en-US" dirty="0" smtClean="0"/>
              <a:t>Minimum Variance Control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Step Time Optimization</a:t>
            </a:r>
          </a:p>
          <a:p>
            <a:endParaRPr lang="en-US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5486400" y="762000"/>
            <a:ext cx="2895600" cy="1969770"/>
            <a:chOff x="5825490" y="209550"/>
            <a:chExt cx="2895600" cy="19697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5825490" y="2099310"/>
              <a:ext cx="2895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6625590" y="1146810"/>
              <a:ext cx="1447800" cy="457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7501890" y="49911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730490" y="195072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9" idx="4"/>
            </p:cNvCxnSpPr>
            <p:nvPr/>
          </p:nvCxnSpPr>
          <p:spPr>
            <a:xfrm rot="16200000" flipH="1">
              <a:off x="6974205" y="1308735"/>
              <a:ext cx="1531620" cy="2095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ight Arrow 10"/>
            <p:cNvSpPr/>
            <p:nvPr/>
          </p:nvSpPr>
          <p:spPr>
            <a:xfrm>
              <a:off x="6663690" y="2026920"/>
              <a:ext cx="457200" cy="1524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6663690" y="1642110"/>
            <a:ext cx="255587" cy="333375"/>
          </p:xfrm>
          <a:graphic>
            <a:graphicData uri="http://schemas.openxmlformats.org/presentationml/2006/ole">
              <p:oleObj spid="_x0000_s117762" name="Equation" r:id="rId3" imgW="177480" imgH="228600" progId="Equation.3">
                <p:embed/>
              </p:oleObj>
            </a:graphicData>
          </a:graphic>
        </p:graphicFrame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8239125" y="449263"/>
            <a:ext cx="274638" cy="333375"/>
          </p:xfrm>
          <a:graphic>
            <a:graphicData uri="http://schemas.openxmlformats.org/presentationml/2006/ole">
              <p:oleObj spid="_x0000_s117763" name="Equation" r:id="rId4" imgW="190440" imgH="228600" progId="Equation.3">
                <p:embed/>
              </p:oleObj>
            </a:graphicData>
          </a:graphic>
        </p:graphicFrame>
        <p:graphicFrame>
          <p:nvGraphicFramePr>
            <p:cNvPr id="14" name="Object 2"/>
            <p:cNvGraphicFramePr>
              <a:graphicFrameLocks noChangeAspect="1"/>
            </p:cNvGraphicFramePr>
            <p:nvPr/>
          </p:nvGraphicFramePr>
          <p:xfrm>
            <a:off x="8010843" y="1736725"/>
            <a:ext cx="311150" cy="352425"/>
          </p:xfrm>
          <a:graphic>
            <a:graphicData uri="http://schemas.openxmlformats.org/presentationml/2006/ole">
              <p:oleObj spid="_x0000_s117764" name="Equation" r:id="rId5" imgW="215640" imgH="241200" progId="Equation.3">
                <p:embed/>
              </p:oleObj>
            </a:graphicData>
          </a:graphic>
        </p:graphicFrame>
        <p:cxnSp>
          <p:nvCxnSpPr>
            <p:cNvPr id="15" name="Straight Arrow Connector 14"/>
            <p:cNvCxnSpPr/>
            <p:nvPr/>
          </p:nvCxnSpPr>
          <p:spPr>
            <a:xfrm>
              <a:off x="7920990" y="2099310"/>
              <a:ext cx="39624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509510" y="754380"/>
              <a:ext cx="228600" cy="22860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8273415" y="741363"/>
            <a:ext cx="219075" cy="296862"/>
          </p:xfrm>
          <a:graphic>
            <a:graphicData uri="http://schemas.openxmlformats.org/presentationml/2006/ole">
              <p:oleObj spid="_x0000_s117765" name="Equation" r:id="rId6" imgW="152280" imgH="203040" progId="Equation.3">
                <p:embed/>
              </p:oleObj>
            </a:graphicData>
          </a:graphic>
        </p:graphicFrame>
        <p:cxnSp>
          <p:nvCxnSpPr>
            <p:cNvPr id="18" name="Straight Connector 17"/>
            <p:cNvCxnSpPr/>
            <p:nvPr/>
          </p:nvCxnSpPr>
          <p:spPr>
            <a:xfrm rot="5400000" flipH="1" flipV="1">
              <a:off x="6755130" y="1242060"/>
              <a:ext cx="1234440" cy="4876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7258050" y="2011680"/>
              <a:ext cx="4572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7349490" y="1653540"/>
            <a:ext cx="292100" cy="352425"/>
          </p:xfrm>
          <a:graphic>
            <a:graphicData uri="http://schemas.openxmlformats.org/presentationml/2006/ole">
              <p:oleObj spid="_x0000_s117766" name="Equation" r:id="rId7" imgW="203040" imgH="241200" progId="Equation.3">
                <p:embed/>
              </p:oleObj>
            </a:graphicData>
          </a:graphic>
        </p:graphicFrame>
        <p:sp>
          <p:nvSpPr>
            <p:cNvPr id="21" name="Right Arrow 20"/>
            <p:cNvSpPr/>
            <p:nvPr/>
          </p:nvSpPr>
          <p:spPr>
            <a:xfrm flipH="1">
              <a:off x="7631430" y="548640"/>
              <a:ext cx="457200" cy="1524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2" name="Object 2"/>
            <p:cNvGraphicFramePr>
              <a:graphicFrameLocks noChangeAspect="1"/>
            </p:cNvGraphicFramePr>
            <p:nvPr/>
          </p:nvGraphicFramePr>
          <p:xfrm>
            <a:off x="7696200" y="209550"/>
            <a:ext cx="438150" cy="352425"/>
          </p:xfrm>
          <a:graphic>
            <a:graphicData uri="http://schemas.openxmlformats.org/presentationml/2006/ole">
              <p:oleObj spid="_x0000_s117767" name="Equation" r:id="rId8" imgW="304560" imgH="241200" progId="Equation.3">
                <p:embed/>
              </p:oleObj>
            </a:graphicData>
          </a:graphic>
        </p:graphicFrame>
        <p:cxnSp>
          <p:nvCxnSpPr>
            <p:cNvPr id="23" name="Straight Arrow Connector 22"/>
            <p:cNvCxnSpPr/>
            <p:nvPr/>
          </p:nvCxnSpPr>
          <p:spPr>
            <a:xfrm>
              <a:off x="7600950" y="624840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631430" y="867092"/>
              <a:ext cx="6096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324600" y="3352800"/>
            <a:ext cx="2057400" cy="2726143"/>
            <a:chOff x="2971800" y="1887505"/>
            <a:chExt cx="2057400" cy="2726143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3040380" y="4306466"/>
              <a:ext cx="198882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ight Arrow 26"/>
            <p:cNvSpPr/>
            <p:nvPr/>
          </p:nvSpPr>
          <p:spPr>
            <a:xfrm>
              <a:off x="2971800" y="4257072"/>
              <a:ext cx="411480" cy="114300"/>
            </a:xfrm>
            <a:prstGeom prst="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Object 2"/>
            <p:cNvGraphicFramePr>
              <a:graphicFrameLocks noChangeAspect="1"/>
            </p:cNvGraphicFramePr>
            <p:nvPr/>
          </p:nvGraphicFramePr>
          <p:xfrm>
            <a:off x="2971801" y="4363617"/>
            <a:ext cx="230028" cy="250031"/>
          </p:xfrm>
          <a:graphic>
            <a:graphicData uri="http://schemas.openxmlformats.org/presentationml/2006/ole">
              <p:oleObj spid="_x0000_s117768" name="Equation" r:id="rId9" imgW="177480" imgH="228600" progId="Equation.3">
                <p:embed/>
              </p:oleObj>
            </a:graphicData>
          </a:graphic>
        </p:graphicFrame>
        <p:graphicFrame>
          <p:nvGraphicFramePr>
            <p:cNvPr id="29" name="Object 2"/>
            <p:cNvGraphicFramePr>
              <a:graphicFrameLocks noChangeAspect="1"/>
            </p:cNvGraphicFramePr>
            <p:nvPr/>
          </p:nvGraphicFramePr>
          <p:xfrm>
            <a:off x="4563452" y="2612528"/>
            <a:ext cx="197168" cy="222647"/>
          </p:xfrm>
          <a:graphic>
            <a:graphicData uri="http://schemas.openxmlformats.org/presentationml/2006/ole">
              <p:oleObj spid="_x0000_s117769" name="Equation" r:id="rId10" imgW="152280" imgH="203040" progId="Equation.3">
                <p:embed/>
              </p:oleObj>
            </a:graphicData>
          </a:graphic>
        </p:graphicFrame>
        <p:sp>
          <p:nvSpPr>
            <p:cNvPr id="30" name="Right Arrow 29"/>
            <p:cNvSpPr/>
            <p:nvPr/>
          </p:nvSpPr>
          <p:spPr>
            <a:xfrm>
              <a:off x="4118960" y="4266228"/>
              <a:ext cx="199022" cy="8613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3991262" y="2684665"/>
              <a:ext cx="548640" cy="11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3794760" y="2706266"/>
              <a:ext cx="205740" cy="171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341224" y="4234348"/>
              <a:ext cx="205740" cy="171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912326" y="1887505"/>
              <a:ext cx="205740" cy="1714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rot="16200000" flipV="1">
              <a:off x="3421672" y="3297846"/>
              <a:ext cx="1543048" cy="5480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3546100" y="2313448"/>
              <a:ext cx="809431" cy="1161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ight Arrow 36"/>
            <p:cNvSpPr/>
            <p:nvPr/>
          </p:nvSpPr>
          <p:spPr>
            <a:xfrm flipH="1">
              <a:off x="4038600" y="2781300"/>
              <a:ext cx="199022" cy="8613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82934" y="2607128"/>
              <a:ext cx="205740" cy="17145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/>
            <p:cNvCxnSpPr/>
            <p:nvPr/>
          </p:nvCxnSpPr>
          <p:spPr>
            <a:xfrm rot="5400000" flipH="1" flipV="1">
              <a:off x="2924176" y="3352799"/>
              <a:ext cx="1504951" cy="4000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ight Arrow 39"/>
            <p:cNvSpPr/>
            <p:nvPr/>
          </p:nvSpPr>
          <p:spPr>
            <a:xfrm>
              <a:off x="3691579" y="1931437"/>
              <a:ext cx="199022" cy="86133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from experience</a:t>
            </a:r>
          </a:p>
          <a:p>
            <a:endParaRPr lang="en-US" dirty="0" smtClean="0"/>
          </a:p>
          <a:p>
            <a:r>
              <a:rPr lang="en-US" dirty="0" smtClean="0"/>
              <a:t>Using human motion capture</a:t>
            </a:r>
          </a:p>
          <a:p>
            <a:endParaRPr lang="en-US" dirty="0" smtClean="0"/>
          </a:p>
          <a:p>
            <a:r>
              <a:rPr lang="en-US" dirty="0" smtClean="0"/>
              <a:t>Higher-level planning</a:t>
            </a:r>
          </a:p>
          <a:p>
            <a:endParaRPr lang="en-US" dirty="0" smtClean="0"/>
          </a:p>
          <a:p>
            <a:r>
              <a:rPr lang="en-US" dirty="0" smtClean="0"/>
              <a:t>State Estimation and Localization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 the performance and usefulness of complex robots, simplifying controller design by focusing on simpler models that capture important features of the desired behavior</a:t>
            </a:r>
          </a:p>
          <a:p>
            <a:endParaRPr lang="en-US" dirty="0" smtClean="0"/>
          </a:p>
          <a:p>
            <a:r>
              <a:rPr lang="en-US" dirty="0" smtClean="0"/>
              <a:t>Enabling dynamic robots to interact safely with people in everyday uncertain environments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Modeling human balance sensing, planning and motor control to help people with disabilities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Optimal Control Formulation</a:t>
            </a:r>
          </a:p>
          <a:p>
            <a:endParaRPr lang="en-US" dirty="0" smtClean="0"/>
          </a:p>
          <a:p>
            <a:r>
              <a:rPr lang="en-US" dirty="0" smtClean="0"/>
              <a:t>Humanoid Robot Control</a:t>
            </a:r>
          </a:p>
          <a:p>
            <a:endParaRPr lang="en-US" dirty="0"/>
          </a:p>
          <a:p>
            <a:r>
              <a:rPr lang="en-US" dirty="0" smtClean="0"/>
              <a:t>Examples and Problems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Optimal Control Formulation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Formulate balance and foot </a:t>
            </a:r>
            <a:br>
              <a:rPr lang="en-US" dirty="0" smtClean="0"/>
            </a:br>
            <a:r>
              <a:rPr lang="en-US" dirty="0" smtClean="0"/>
              <a:t>placement control as an </a:t>
            </a:r>
            <a:br>
              <a:rPr lang="en-US" dirty="0" smtClean="0"/>
            </a:br>
            <a:r>
              <a:rPr lang="en-US" dirty="0" smtClean="0"/>
              <a:t>optimal control problem</a:t>
            </a:r>
          </a:p>
        </p:txBody>
      </p:sp>
      <p:grpSp>
        <p:nvGrpSpPr>
          <p:cNvPr id="4" name="Group 33"/>
          <p:cNvGrpSpPr/>
          <p:nvPr/>
        </p:nvGrpSpPr>
        <p:grpSpPr>
          <a:xfrm>
            <a:off x="6096000" y="1600200"/>
            <a:ext cx="2822994" cy="4110231"/>
            <a:chOff x="5486400" y="1066800"/>
            <a:chExt cx="3189344" cy="4643631"/>
          </a:xfrm>
        </p:grpSpPr>
        <p:sp>
          <p:nvSpPr>
            <p:cNvPr id="5" name="Rectangle 6"/>
            <p:cNvSpPr/>
            <p:nvPr/>
          </p:nvSpPr>
          <p:spPr>
            <a:xfrm>
              <a:off x="5486400" y="4038600"/>
              <a:ext cx="1055746" cy="14984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0" y="3962400"/>
              <a:ext cx="1055744" cy="149847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0" y="4343400"/>
              <a:ext cx="2743200" cy="886637"/>
            </a:xfrm>
            <a:prstGeom prst="rect">
              <a:avLst/>
            </a:prstGeom>
            <a:solidFill>
              <a:srgbClr val="DCE6F2">
                <a:alpha val="41176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715001" y="4343400"/>
              <a:ext cx="609600" cy="886637"/>
            </a:xfrm>
            <a:prstGeom prst="rect">
              <a:avLst/>
            </a:prstGeom>
            <a:solidFill>
              <a:srgbClr val="DCE6F2">
                <a:alpha val="41176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867400" y="4648200"/>
              <a:ext cx="233572" cy="2335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001000" y="4648200"/>
              <a:ext cx="233572" cy="2335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2"/>
            <p:cNvGraphicFramePr>
              <a:graphicFrameLocks noChangeAspect="1"/>
            </p:cNvGraphicFramePr>
            <p:nvPr/>
          </p:nvGraphicFramePr>
          <p:xfrm>
            <a:off x="7639570" y="1310315"/>
            <a:ext cx="481742" cy="537702"/>
          </p:xfrm>
          <a:graphic>
            <a:graphicData uri="http://schemas.openxmlformats.org/presentationml/2006/ole">
              <p:oleObj spid="_x0000_s73730" name="Equation" r:id="rId3" imgW="215640" imgH="241200" progId="Equation.3">
                <p:embed/>
              </p:oleObj>
            </a:graphicData>
          </a:graphic>
        </p:graphicFrame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8001000" y="4724400"/>
            <a:ext cx="454978" cy="510938"/>
          </p:xfrm>
          <a:graphic>
            <a:graphicData uri="http://schemas.openxmlformats.org/presentationml/2006/ole">
              <p:oleObj spid="_x0000_s73731" name="Equation" r:id="rId4" imgW="203040" imgH="228600" progId="Equation.3">
                <p:embed/>
              </p:oleObj>
            </a:graphicData>
          </a:graphic>
        </p:graphicFrame>
        <p:sp>
          <p:nvSpPr>
            <p:cNvPr id="13" name="Rectangle 12"/>
            <p:cNvSpPr/>
            <p:nvPr/>
          </p:nvSpPr>
          <p:spPr>
            <a:xfrm>
              <a:off x="7543800" y="1066800"/>
              <a:ext cx="1055744" cy="149847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7924800" y="1752600"/>
              <a:ext cx="233572" cy="23357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97248" y="4609517"/>
              <a:ext cx="233572" cy="23357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6200000" flipV="1">
              <a:off x="6656833" y="3288792"/>
              <a:ext cx="2862072" cy="82295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2"/>
            <p:cNvGraphicFramePr>
              <a:graphicFrameLocks noChangeAspect="1"/>
            </p:cNvGraphicFramePr>
            <p:nvPr/>
          </p:nvGraphicFramePr>
          <p:xfrm>
            <a:off x="5867400" y="4724400"/>
            <a:ext cx="399018" cy="510938"/>
          </p:xfrm>
          <a:graphic>
            <a:graphicData uri="http://schemas.openxmlformats.org/presentationml/2006/ole">
              <p:oleObj spid="_x0000_s73732" name="Equation" r:id="rId5" imgW="177480" imgH="228600" progId="Equation.3">
                <p:embed/>
              </p:oleObj>
            </a:graphicData>
          </a:graphic>
        </p:graphicFrame>
        <p:graphicFrame>
          <p:nvGraphicFramePr>
            <p:cNvPr id="18" name="Object 2"/>
            <p:cNvGraphicFramePr>
              <a:graphicFrameLocks noChangeAspect="1"/>
            </p:cNvGraphicFramePr>
            <p:nvPr/>
          </p:nvGraphicFramePr>
          <p:xfrm>
            <a:off x="8077200" y="1752600"/>
            <a:ext cx="455613" cy="511175"/>
          </p:xfrm>
          <a:graphic>
            <a:graphicData uri="http://schemas.openxmlformats.org/presentationml/2006/ole">
              <p:oleObj spid="_x0000_s73733" name="Equation" r:id="rId6" imgW="203040" imgH="228600" progId="Equation.3">
                <p:embed/>
              </p:oleObj>
            </a:graphicData>
          </a:graphic>
        </p:graphicFrame>
        <p:graphicFrame>
          <p:nvGraphicFramePr>
            <p:cNvPr id="19" name="Object 2"/>
            <p:cNvGraphicFramePr>
              <a:graphicFrameLocks noChangeAspect="1"/>
            </p:cNvGraphicFramePr>
            <p:nvPr/>
          </p:nvGraphicFramePr>
          <p:xfrm>
            <a:off x="6728626" y="5199256"/>
            <a:ext cx="427038" cy="511175"/>
          </p:xfrm>
          <a:graphic>
            <a:graphicData uri="http://schemas.openxmlformats.org/presentationml/2006/ole">
              <p:oleObj spid="_x0000_s73734" name="Equation" r:id="rId7" imgW="190440" imgH="228600" progId="Equation.3">
                <p:embed/>
              </p:oleObj>
            </a:graphicData>
          </a:graphic>
        </p:graphicFrame>
        <p:graphicFrame>
          <p:nvGraphicFramePr>
            <p:cNvPr id="20" name="Object 2"/>
            <p:cNvGraphicFramePr>
              <a:graphicFrameLocks noChangeAspect="1"/>
            </p:cNvGraphicFramePr>
            <p:nvPr/>
          </p:nvGraphicFramePr>
          <p:xfrm>
            <a:off x="6629400" y="2133600"/>
            <a:ext cx="681038" cy="425450"/>
          </p:xfrm>
          <a:graphic>
            <a:graphicData uri="http://schemas.openxmlformats.org/presentationml/2006/ole">
              <p:oleObj spid="_x0000_s73735" name="Equation" r:id="rId8" imgW="304560" imgH="190440" progId="Equation.3">
                <p:embed/>
              </p:oleObj>
            </a:graphicData>
          </a:graphic>
        </p:graphicFrame>
        <p:cxnSp>
          <p:nvCxnSpPr>
            <p:cNvPr id="21" name="Straight Connector 20"/>
            <p:cNvCxnSpPr/>
            <p:nvPr/>
          </p:nvCxnSpPr>
          <p:spPr>
            <a:xfrm>
              <a:off x="5486400" y="1371600"/>
              <a:ext cx="533400" cy="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486400" y="1905000"/>
              <a:ext cx="533400" cy="0"/>
            </a:xfrm>
            <a:prstGeom prst="line">
              <a:avLst/>
            </a:prstGeom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graphicFrame>
          <p:nvGraphicFramePr>
            <p:cNvPr id="23" name="Object 2"/>
            <p:cNvGraphicFramePr>
              <a:graphicFrameLocks noChangeAspect="1"/>
            </p:cNvGraphicFramePr>
            <p:nvPr/>
          </p:nvGraphicFramePr>
          <p:xfrm>
            <a:off x="6022975" y="1219200"/>
            <a:ext cx="911225" cy="398462"/>
          </p:xfrm>
          <a:graphic>
            <a:graphicData uri="http://schemas.openxmlformats.org/presentationml/2006/ole">
              <p:oleObj spid="_x0000_s73736" name="Equation" r:id="rId9" imgW="406080" imgH="177480" progId="Equation.3">
                <p:embed/>
              </p:oleObj>
            </a:graphicData>
          </a:graphic>
        </p:graphicFrame>
        <p:graphicFrame>
          <p:nvGraphicFramePr>
            <p:cNvPr id="24" name="Object 2"/>
            <p:cNvGraphicFramePr>
              <a:graphicFrameLocks noChangeAspect="1"/>
            </p:cNvGraphicFramePr>
            <p:nvPr/>
          </p:nvGraphicFramePr>
          <p:xfrm>
            <a:off x="6060648" y="1673592"/>
            <a:ext cx="796925" cy="398462"/>
          </p:xfrm>
          <a:graphic>
            <a:graphicData uri="http://schemas.openxmlformats.org/presentationml/2006/ole">
              <p:oleObj spid="_x0000_s73737" name="Equation" r:id="rId10" imgW="355320" imgH="177480" progId="Equation.3">
                <p:embed/>
              </p:oleObj>
            </a:graphicData>
          </a:graphic>
        </p:graphicFrame>
        <p:sp>
          <p:nvSpPr>
            <p:cNvPr id="25" name="Rectangle 24"/>
            <p:cNvSpPr/>
            <p:nvPr/>
          </p:nvSpPr>
          <p:spPr>
            <a:xfrm>
              <a:off x="6598920" y="2776728"/>
              <a:ext cx="944880" cy="886637"/>
            </a:xfrm>
            <a:prstGeom prst="rect">
              <a:avLst/>
            </a:prstGeom>
            <a:solidFill>
              <a:srgbClr val="DCE6F2">
                <a:alpha val="41176"/>
              </a:srgbClr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56730" y="3121660"/>
              <a:ext cx="256032" cy="1520952"/>
            </a:xfrm>
            <a:custGeom>
              <a:avLst/>
              <a:gdLst>
                <a:gd name="connsiteX0" fmla="*/ 243840 w 256032"/>
                <a:gd name="connsiteY0" fmla="*/ 1520952 h 1520952"/>
                <a:gd name="connsiteX1" fmla="*/ 216408 w 256032"/>
                <a:gd name="connsiteY1" fmla="*/ 1155192 h 1520952"/>
                <a:gd name="connsiteX2" fmla="*/ 6096 w 256032"/>
                <a:gd name="connsiteY2" fmla="*/ 185928 h 1520952"/>
                <a:gd name="connsiteX3" fmla="*/ 179832 w 256032"/>
                <a:gd name="connsiteY3" fmla="*/ 39624 h 1520952"/>
                <a:gd name="connsiteX4" fmla="*/ 179832 w 256032"/>
                <a:gd name="connsiteY4" fmla="*/ 39624 h 152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032" h="1520952">
                  <a:moveTo>
                    <a:pt x="243840" y="1520952"/>
                  </a:moveTo>
                  <a:cubicBezTo>
                    <a:pt x="249936" y="1449324"/>
                    <a:pt x="256032" y="1377696"/>
                    <a:pt x="216408" y="1155192"/>
                  </a:cubicBezTo>
                  <a:cubicBezTo>
                    <a:pt x="176784" y="932688"/>
                    <a:pt x="12192" y="371856"/>
                    <a:pt x="6096" y="185928"/>
                  </a:cubicBezTo>
                  <a:cubicBezTo>
                    <a:pt x="0" y="0"/>
                    <a:pt x="179832" y="39624"/>
                    <a:pt x="179832" y="39624"/>
                  </a:cubicBezTo>
                  <a:lnTo>
                    <a:pt x="179832" y="39624"/>
                  </a:ln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6200000" flipV="1">
              <a:off x="6685534" y="4278910"/>
              <a:ext cx="832958" cy="343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982008" y="3137333"/>
              <a:ext cx="233572" cy="23357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5961888" y="2673096"/>
              <a:ext cx="1569720" cy="2011680"/>
            </a:xfrm>
            <a:custGeom>
              <a:avLst/>
              <a:gdLst>
                <a:gd name="connsiteX0" fmla="*/ 1554480 w 1569720"/>
                <a:gd name="connsiteY0" fmla="*/ 1758696 h 2011680"/>
                <a:gd name="connsiteX1" fmla="*/ 109728 w 1569720"/>
                <a:gd name="connsiteY1" fmla="*/ 1749552 h 2011680"/>
                <a:gd name="connsiteX2" fmla="*/ 896112 w 1569720"/>
                <a:gd name="connsiteY2" fmla="*/ 185928 h 2011680"/>
                <a:gd name="connsiteX3" fmla="*/ 1517904 w 1569720"/>
                <a:gd name="connsiteY3" fmla="*/ 633984 h 2011680"/>
                <a:gd name="connsiteX4" fmla="*/ 1207008 w 1569720"/>
                <a:gd name="connsiteY4" fmla="*/ 615696 h 201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9720" h="2011680">
                  <a:moveTo>
                    <a:pt x="1554480" y="1758696"/>
                  </a:moveTo>
                  <a:cubicBezTo>
                    <a:pt x="886968" y="1885188"/>
                    <a:pt x="219456" y="2011680"/>
                    <a:pt x="109728" y="1749552"/>
                  </a:cubicBezTo>
                  <a:cubicBezTo>
                    <a:pt x="0" y="1487424"/>
                    <a:pt x="661416" y="371856"/>
                    <a:pt x="896112" y="185928"/>
                  </a:cubicBezTo>
                  <a:cubicBezTo>
                    <a:pt x="1130808" y="0"/>
                    <a:pt x="1466088" y="562356"/>
                    <a:pt x="1517904" y="633984"/>
                  </a:cubicBezTo>
                  <a:cubicBezTo>
                    <a:pt x="1569720" y="705612"/>
                    <a:pt x="1388364" y="660654"/>
                    <a:pt x="1207008" y="615696"/>
                  </a:cubicBezTo>
                </a:path>
              </a:pathLst>
            </a:cu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/>
          </p:nvGraphicFramePr>
          <p:xfrm>
            <a:off x="5576888" y="3443288"/>
            <a:ext cx="398462" cy="482600"/>
          </p:xfrm>
          <a:graphic>
            <a:graphicData uri="http://schemas.openxmlformats.org/presentationml/2006/ole">
              <p:oleObj spid="_x0000_s73738" name="Equation" r:id="rId11" imgW="177480" imgH="215640" progId="Equation.3">
                <p:embed/>
              </p:oleObj>
            </a:graphicData>
          </a:graphic>
        </p:graphicFrame>
        <p:graphicFrame>
          <p:nvGraphicFramePr>
            <p:cNvPr id="31" name="Object 2"/>
            <p:cNvGraphicFramePr>
              <a:graphicFrameLocks noChangeAspect="1"/>
            </p:cNvGraphicFramePr>
            <p:nvPr/>
          </p:nvGraphicFramePr>
          <p:xfrm>
            <a:off x="6005513" y="2528888"/>
            <a:ext cx="455612" cy="482600"/>
          </p:xfrm>
          <a:graphic>
            <a:graphicData uri="http://schemas.openxmlformats.org/presentationml/2006/ole">
              <p:oleObj spid="_x0000_s73739" name="Equation" r:id="rId12" imgW="203040" imgH="215640" progId="Equation.3">
                <p:embed/>
              </p:oleObj>
            </a:graphicData>
          </a:graphic>
        </p:graphicFrame>
        <p:cxnSp>
          <p:nvCxnSpPr>
            <p:cNvPr id="32" name="Straight Connector 31"/>
            <p:cNvCxnSpPr>
              <a:endCxn id="28" idx="6"/>
            </p:cNvCxnSpPr>
            <p:nvPr/>
          </p:nvCxnSpPr>
          <p:spPr>
            <a:xfrm rot="16200000" flipH="1">
              <a:off x="6655308" y="2793492"/>
              <a:ext cx="813816" cy="1036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324600" y="2743200"/>
              <a:ext cx="332232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5559552" y="4075176"/>
              <a:ext cx="640080" cy="1463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6970776" y="5111496"/>
              <a:ext cx="338328" cy="259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Inverted Pendulum Model</a:t>
            </a:r>
            <a:endParaRPr lang="en-US" dirty="0"/>
          </a:p>
        </p:txBody>
      </p:sp>
      <p:sp>
        <p:nvSpPr>
          <p:cNvPr id="39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Zero vertical acceleration</a:t>
            </a:r>
          </a:p>
          <a:p>
            <a:pPr lvl="1"/>
            <a:r>
              <a:rPr lang="en-US" dirty="0" smtClean="0"/>
              <a:t>No torque about COM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Constraints:</a:t>
            </a:r>
          </a:p>
          <a:p>
            <a:pPr lvl="1"/>
            <a:r>
              <a:rPr lang="en-US" dirty="0" smtClean="0"/>
              <a:t>COP within the base</a:t>
            </a:r>
            <a:br>
              <a:rPr lang="en-US" dirty="0" smtClean="0"/>
            </a:br>
            <a:r>
              <a:rPr lang="en-US" dirty="0" smtClean="0"/>
              <a:t>of support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0" name="Rectangle 39"/>
          <p:cNvSpPr/>
          <p:nvPr/>
        </p:nvSpPr>
        <p:spPr>
          <a:xfrm>
            <a:off x="4724400" y="5305425"/>
            <a:ext cx="685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10200" y="5305425"/>
            <a:ext cx="32766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686800" y="5305425"/>
            <a:ext cx="304800" cy="152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 flipH="1" flipV="1">
            <a:off x="4650509" y="3321916"/>
            <a:ext cx="3119582" cy="8382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5048250" y="3800475"/>
            <a:ext cx="3276600" cy="381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V="1">
            <a:off x="7128510" y="3670935"/>
            <a:ext cx="1379220" cy="21336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324600" y="1876425"/>
            <a:ext cx="685800" cy="60960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rot="16200000" flipV="1">
            <a:off x="5143500" y="4657725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724400" y="5305425"/>
            <a:ext cx="4267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4800600" y="3629025"/>
            <a:ext cx="1371600" cy="304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 flipH="1" flipV="1">
            <a:off x="5524500" y="2295525"/>
            <a:ext cx="914400" cy="6858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V="1">
            <a:off x="7734300" y="4657725"/>
            <a:ext cx="838200" cy="457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16200000" flipV="1">
            <a:off x="6899910" y="2291715"/>
            <a:ext cx="914400" cy="69342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7620000" y="30194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848600" y="4391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8305800" y="52292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715000" y="52292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257800" y="4391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562600" y="30194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934200" y="2105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48400" y="2105025"/>
            <a:ext cx="152400" cy="152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1" name="Object 4"/>
          <p:cNvGraphicFramePr>
            <a:graphicFrameLocks noChangeAspect="1"/>
          </p:cNvGraphicFramePr>
          <p:nvPr/>
        </p:nvGraphicFramePr>
        <p:xfrm>
          <a:off x="6705600" y="3324225"/>
          <a:ext cx="354013" cy="552450"/>
        </p:xfrm>
        <a:graphic>
          <a:graphicData uri="http://schemas.openxmlformats.org/presentationml/2006/ole">
            <p:oleObj spid="_x0000_s30730" name="Equation" r:id="rId3" imgW="190440" imgH="241200" progId="Equation.3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6770688" y="1524000"/>
          <a:ext cx="377825" cy="493713"/>
        </p:xfrm>
        <a:graphic>
          <a:graphicData uri="http://schemas.openxmlformats.org/presentationml/2006/ole">
            <p:oleObj spid="_x0000_s30731" name="Equation" r:id="rId4" imgW="203040" imgH="215640" progId="Equation.3">
              <p:embed/>
            </p:oleObj>
          </a:graphicData>
        </a:graphic>
      </p:graphicFrame>
      <p:cxnSp>
        <p:nvCxnSpPr>
          <p:cNvPr id="63" name="Straight Arrow Connector 62"/>
          <p:cNvCxnSpPr/>
          <p:nvPr/>
        </p:nvCxnSpPr>
        <p:spPr>
          <a:xfrm rot="16200000" flipH="1">
            <a:off x="5135545" y="3707147"/>
            <a:ext cx="3106473" cy="562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aphicFrame>
        <p:nvGraphicFramePr>
          <p:cNvPr id="64" name="Object 4"/>
          <p:cNvGraphicFramePr>
            <a:graphicFrameLocks noChangeAspect="1"/>
          </p:cNvGraphicFramePr>
          <p:nvPr/>
        </p:nvGraphicFramePr>
        <p:xfrm>
          <a:off x="6629400" y="5457825"/>
          <a:ext cx="284163" cy="377825"/>
        </p:xfrm>
        <a:graphic>
          <a:graphicData uri="http://schemas.openxmlformats.org/presentationml/2006/ole">
            <p:oleObj spid="_x0000_s30732" name="Equation" r:id="rId5" imgW="152280" imgH="164880" progId="Equation.3">
              <p:embed/>
            </p:oleObj>
          </a:graphicData>
        </a:graphic>
      </p:graphicFrame>
      <p:graphicFrame>
        <p:nvGraphicFramePr>
          <p:cNvPr id="65" name="Object 4"/>
          <p:cNvGraphicFramePr>
            <a:graphicFrameLocks noChangeAspect="1"/>
          </p:cNvGraphicFramePr>
          <p:nvPr/>
        </p:nvGraphicFramePr>
        <p:xfrm>
          <a:off x="5257800" y="5381625"/>
          <a:ext cx="355600" cy="523875"/>
        </p:xfrm>
        <a:graphic>
          <a:graphicData uri="http://schemas.openxmlformats.org/presentationml/2006/ole">
            <p:oleObj spid="_x0000_s30733" name="Equation" r:id="rId6" imgW="190440" imgH="228600" progId="Equation.3">
              <p:embed/>
            </p:oleObj>
          </a:graphicData>
        </a:graphic>
      </p:graphicFrame>
      <p:cxnSp>
        <p:nvCxnSpPr>
          <p:cNvPr id="66" name="Straight Arrow Connector 65"/>
          <p:cNvCxnSpPr/>
          <p:nvPr/>
        </p:nvCxnSpPr>
        <p:spPr>
          <a:xfrm>
            <a:off x="6659880" y="2181225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H="1" flipV="1">
            <a:off x="4489732" y="3131045"/>
            <a:ext cx="3117709" cy="12462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68" name="Object 19"/>
          <p:cNvGraphicFramePr>
            <a:graphicFrameLocks noChangeAspect="1"/>
          </p:cNvGraphicFramePr>
          <p:nvPr/>
        </p:nvGraphicFramePr>
        <p:xfrm>
          <a:off x="5638800" y="4391025"/>
          <a:ext cx="423863" cy="554038"/>
        </p:xfrm>
        <a:graphic>
          <a:graphicData uri="http://schemas.openxmlformats.org/presentationml/2006/ole">
            <p:oleObj spid="_x0000_s30734" name="Equation" r:id="rId7" imgW="228600" imgH="241200" progId="Equation.3">
              <p:embed/>
            </p:oleObj>
          </a:graphicData>
        </a:graphic>
      </p:graphicFrame>
      <p:graphicFrame>
        <p:nvGraphicFramePr>
          <p:cNvPr id="69" name="Object 15"/>
          <p:cNvGraphicFramePr>
            <a:graphicFrameLocks noChangeAspect="1"/>
          </p:cNvGraphicFramePr>
          <p:nvPr/>
        </p:nvGraphicFramePr>
        <p:xfrm>
          <a:off x="5603875" y="5400675"/>
          <a:ext cx="355600" cy="493713"/>
        </p:xfrm>
        <a:graphic>
          <a:graphicData uri="http://schemas.openxmlformats.org/presentationml/2006/ole">
            <p:oleObj spid="_x0000_s30735" name="Equation" r:id="rId8" imgW="190440" imgH="215640" progId="Equation.3">
              <p:embed/>
            </p:oleObj>
          </a:graphicData>
        </a:graphic>
      </p:graphicFrame>
      <p:graphicFrame>
        <p:nvGraphicFramePr>
          <p:cNvPr id="70" name="Object 15"/>
          <p:cNvGraphicFramePr>
            <a:graphicFrameLocks noChangeAspect="1"/>
          </p:cNvGraphicFramePr>
          <p:nvPr/>
        </p:nvGraphicFramePr>
        <p:xfrm>
          <a:off x="8240713" y="5381625"/>
          <a:ext cx="331787" cy="493713"/>
        </p:xfrm>
        <a:graphic>
          <a:graphicData uri="http://schemas.openxmlformats.org/presentationml/2006/ole">
            <p:oleObj spid="_x0000_s30736" name="Equation" r:id="rId9" imgW="177480" imgH="215640" progId="Equation.3">
              <p:embed/>
            </p:oleObj>
          </a:graphicData>
        </a:graphic>
      </p:graphicFrame>
      <p:sp>
        <p:nvSpPr>
          <p:cNvPr id="71" name="TextBox 70"/>
          <p:cNvSpPr txBox="1"/>
          <p:nvPr/>
        </p:nvSpPr>
        <p:spPr>
          <a:xfrm>
            <a:off x="0" y="60960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REFERENCE:</a:t>
            </a:r>
          </a:p>
          <a:p>
            <a:r>
              <a:rPr lang="en-US" sz="1400" dirty="0" err="1" smtClean="0"/>
              <a:t>Kajita</a:t>
            </a:r>
            <a:r>
              <a:rPr lang="en-US" sz="1400" dirty="0" smtClean="0"/>
              <a:t>, S.; </a:t>
            </a:r>
            <a:r>
              <a:rPr lang="en-US" sz="1400" dirty="0" err="1" smtClean="0"/>
              <a:t>Tani</a:t>
            </a:r>
            <a:r>
              <a:rPr lang="en-US" sz="1400" dirty="0" smtClean="0"/>
              <a:t>, K., "Study of dynamic biped locomotion on rugged terrain-derivation and application of the linear inverted pendulum mode," </a:t>
            </a:r>
            <a:r>
              <a:rPr lang="en-US" sz="1400" i="1" dirty="0" smtClean="0"/>
              <a:t>ICRA 1991</a:t>
            </a:r>
            <a:endParaRPr lang="en-US" sz="1400" dirty="0"/>
          </a:p>
        </p:txBody>
      </p:sp>
      <p:graphicFrame>
        <p:nvGraphicFramePr>
          <p:cNvPr id="72" name="Object 9"/>
          <p:cNvGraphicFramePr>
            <a:graphicFrameLocks noChangeAspect="1"/>
          </p:cNvGraphicFramePr>
          <p:nvPr/>
        </p:nvGraphicFramePr>
        <p:xfrm>
          <a:off x="1295400" y="3276600"/>
          <a:ext cx="2030413" cy="903287"/>
        </p:xfrm>
        <a:graphic>
          <a:graphicData uri="http://schemas.openxmlformats.org/presentationml/2006/ole">
            <p:oleObj spid="_x0000_s30737" name="Equation" r:id="rId10" imgW="109188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LIPM State Space Dynamics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952750" y="1866900"/>
          <a:ext cx="2762250" cy="571500"/>
        </p:xfrm>
        <a:graphic>
          <a:graphicData uri="http://schemas.openxmlformats.org/presentationml/2006/ole">
            <p:oleObj spid="_x0000_s31746" name="Equation" r:id="rId3" imgW="1104840" imgH="22860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70000" y="3048000"/>
          <a:ext cx="6350000" cy="1905000"/>
        </p:xfrm>
        <a:graphic>
          <a:graphicData uri="http://schemas.openxmlformats.org/presentationml/2006/ole">
            <p:oleObj spid="_x0000_s31747" name="Equation" r:id="rId4" imgW="2539800" imgH="76176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LIPM State Space Trajectories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838200" y="1981200"/>
          <a:ext cx="7556500" cy="2349500"/>
        </p:xfrm>
        <a:graphic>
          <a:graphicData uri="http://schemas.openxmlformats.org/presentationml/2006/ole">
            <p:oleObj spid="_x0000_s32770" name="Equation" r:id="rId3" imgW="3022560" imgH="939600" progId="Equation.3">
              <p:embed/>
            </p:oleObj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276600" y="1333500"/>
          <a:ext cx="2540000" cy="571500"/>
        </p:xfrm>
        <a:graphic>
          <a:graphicData uri="http://schemas.openxmlformats.org/presentationml/2006/ole">
            <p:oleObj spid="_x0000_s32771" name="Equation" r:id="rId4" imgW="1015920" imgH="228600" progId="Equation.3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124200" y="4610100"/>
          <a:ext cx="2857500" cy="571500"/>
        </p:xfrm>
        <a:graphic>
          <a:graphicData uri="http://schemas.openxmlformats.org/presentationml/2006/ole">
            <p:oleObj spid="_x0000_s32772" name="Equation" r:id="rId5" imgW="1143000" imgH="228600" progId="Equation.3">
              <p:embed/>
            </p:oleObj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3076575" y="5219700"/>
          <a:ext cx="2952750" cy="571500"/>
        </p:xfrm>
        <a:graphic>
          <a:graphicData uri="http://schemas.openxmlformats.org/presentationml/2006/ole">
            <p:oleObj spid="_x0000_s32773" name="Equation" r:id="rId6" imgW="1180800" imgH="228600" progId="Equation.3">
              <p:embed/>
            </p:oleObj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124200" y="5829300"/>
          <a:ext cx="2952750" cy="571500"/>
        </p:xfrm>
        <a:graphic>
          <a:graphicData uri="http://schemas.openxmlformats.org/presentationml/2006/ole">
            <p:oleObj spid="_x0000_s32774" name="Equation" r:id="rId7" imgW="11808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1|8.4|15.4|18.3|19.3|10.6|27.3|4.9|8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557</Words>
  <Application>Microsoft Office PowerPoint</Application>
  <PresentationFormat>On-screen Show (4:3)</PresentationFormat>
  <Paragraphs>155</Paragraphs>
  <Slides>36</Slides>
  <Notes>15</Notes>
  <HiddenSlides>0</HiddenSlides>
  <MMClips>7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Equation</vt:lpstr>
      <vt:lpstr>Model Predictive Control for Humanoid Balance and Locomotion</vt:lpstr>
      <vt:lpstr>Slide 2</vt:lpstr>
      <vt:lpstr>Compliant Balance and Push Recovery</vt:lpstr>
      <vt:lpstr>Motivation</vt:lpstr>
      <vt:lpstr>Outline</vt:lpstr>
      <vt:lpstr>Outline</vt:lpstr>
      <vt:lpstr>Linear Inverted Pendulum Model</vt:lpstr>
      <vt:lpstr>LIPM State Space Dynamics</vt:lpstr>
      <vt:lpstr>LIPM State Space Trajectories</vt:lpstr>
      <vt:lpstr>Optimal Control Objective</vt:lpstr>
      <vt:lpstr>Optimal Control Constraints</vt:lpstr>
      <vt:lpstr>Optimal Control of Walking</vt:lpstr>
      <vt:lpstr>Optimal Control with Foot Placement</vt:lpstr>
      <vt:lpstr>Optimal Step Recovery</vt:lpstr>
      <vt:lpstr>Optimal Step Recovery</vt:lpstr>
      <vt:lpstr>Initial double support phase</vt:lpstr>
      <vt:lpstr>Re-planning after each step (3-step)</vt:lpstr>
      <vt:lpstr>Walking</vt:lpstr>
      <vt:lpstr>Outline</vt:lpstr>
      <vt:lpstr>Outline</vt:lpstr>
      <vt:lpstr>Simple Biped Dynamics</vt:lpstr>
      <vt:lpstr>Simple Biped Inverse Dynamics</vt:lpstr>
      <vt:lpstr>Controlling a Complex Robot with a Simple Model</vt:lpstr>
      <vt:lpstr>General Humanoid Robot Control</vt:lpstr>
      <vt:lpstr>General Humanoid Robot Control</vt:lpstr>
      <vt:lpstr>Feed-forward Force Inverse Dynamics</vt:lpstr>
      <vt:lpstr>Other Tasks</vt:lpstr>
      <vt:lpstr>Outline</vt:lpstr>
      <vt:lpstr>Slide 29</vt:lpstr>
      <vt:lpstr>Slide 30</vt:lpstr>
      <vt:lpstr>Slide 31</vt:lpstr>
      <vt:lpstr>Slide 32</vt:lpstr>
      <vt:lpstr>Slide 33</vt:lpstr>
      <vt:lpstr>Slide 34</vt:lpstr>
      <vt:lpstr>Extensions</vt:lpstr>
      <vt:lpstr>Open Problems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Predictive Control for Humanoid Balance and Locomotion</dc:title>
  <dc:creator> </dc:creator>
  <cp:lastModifiedBy> </cp:lastModifiedBy>
  <cp:revision>24</cp:revision>
  <dcterms:created xsi:type="dcterms:W3CDTF">2010-10-28T13:52:42Z</dcterms:created>
  <dcterms:modified xsi:type="dcterms:W3CDTF">2010-11-10T19:51:54Z</dcterms:modified>
</cp:coreProperties>
</file>