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66"/>
  </p:notesMasterIdLst>
  <p:handoutMasterIdLst>
    <p:handoutMasterId r:id="rId67"/>
  </p:handoutMasterIdLst>
  <p:sldIdLst>
    <p:sldId id="256" r:id="rId2"/>
    <p:sldId id="477" r:id="rId3"/>
    <p:sldId id="371" r:id="rId4"/>
    <p:sldId id="353" r:id="rId5"/>
    <p:sldId id="469" r:id="rId6"/>
    <p:sldId id="372" r:id="rId7"/>
    <p:sldId id="427" r:id="rId8"/>
    <p:sldId id="429" r:id="rId9"/>
    <p:sldId id="430" r:id="rId10"/>
    <p:sldId id="431" r:id="rId11"/>
    <p:sldId id="432" r:id="rId12"/>
    <p:sldId id="433" r:id="rId13"/>
    <p:sldId id="438" r:id="rId14"/>
    <p:sldId id="373" r:id="rId15"/>
    <p:sldId id="374" r:id="rId16"/>
    <p:sldId id="375" r:id="rId17"/>
    <p:sldId id="376" r:id="rId18"/>
    <p:sldId id="455" r:id="rId19"/>
    <p:sldId id="451" r:id="rId20"/>
    <p:sldId id="452" r:id="rId21"/>
    <p:sldId id="453" r:id="rId22"/>
    <p:sldId id="461" r:id="rId23"/>
    <p:sldId id="439" r:id="rId24"/>
    <p:sldId id="412" r:id="rId25"/>
    <p:sldId id="382" r:id="rId26"/>
    <p:sldId id="383" r:id="rId27"/>
    <p:sldId id="384" r:id="rId28"/>
    <p:sldId id="385" r:id="rId29"/>
    <p:sldId id="379" r:id="rId30"/>
    <p:sldId id="475" r:id="rId31"/>
    <p:sldId id="476" r:id="rId32"/>
    <p:sldId id="485" r:id="rId33"/>
    <p:sldId id="487" r:id="rId34"/>
    <p:sldId id="440" r:id="rId35"/>
    <p:sldId id="478" r:id="rId36"/>
    <p:sldId id="484" r:id="rId37"/>
    <p:sldId id="393" r:id="rId38"/>
    <p:sldId id="394" r:id="rId39"/>
    <p:sldId id="395" r:id="rId40"/>
    <p:sldId id="396" r:id="rId41"/>
    <p:sldId id="397" r:id="rId42"/>
    <p:sldId id="398" r:id="rId43"/>
    <p:sldId id="444" r:id="rId44"/>
    <p:sldId id="420" r:id="rId45"/>
    <p:sldId id="408" r:id="rId46"/>
    <p:sldId id="473" r:id="rId47"/>
    <p:sldId id="409" r:id="rId48"/>
    <p:sldId id="410" r:id="rId49"/>
    <p:sldId id="419" r:id="rId50"/>
    <p:sldId id="486" r:id="rId51"/>
    <p:sldId id="415" r:id="rId52"/>
    <p:sldId id="413" r:id="rId53"/>
    <p:sldId id="414" r:id="rId54"/>
    <p:sldId id="457" r:id="rId55"/>
    <p:sldId id="421" r:id="rId56"/>
    <p:sldId id="460" r:id="rId57"/>
    <p:sldId id="479" r:id="rId58"/>
    <p:sldId id="480" r:id="rId59"/>
    <p:sldId id="482" r:id="rId60"/>
    <p:sldId id="481" r:id="rId61"/>
    <p:sldId id="359" r:id="rId62"/>
    <p:sldId id="468" r:id="rId63"/>
    <p:sldId id="472" r:id="rId64"/>
    <p:sldId id="350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64A2"/>
    <a:srgbClr val="9BBB59"/>
    <a:srgbClr val="C0504D"/>
    <a:srgbClr val="4F81BD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77817" autoAdjust="0"/>
  </p:normalViewPr>
  <p:slideViewPr>
    <p:cSldViewPr>
      <p:cViewPr varScale="1">
        <p:scale>
          <a:sx n="90" d="100"/>
          <a:sy n="90" d="100"/>
        </p:scale>
        <p:origin x="-16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4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09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18" Type="http://schemas.openxmlformats.org/officeDocument/2006/relationships/image" Target="../media/image2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17" Type="http://schemas.openxmlformats.org/officeDocument/2006/relationships/image" Target="../media/image19.wmf"/><Relationship Id="rId2" Type="http://schemas.openxmlformats.org/officeDocument/2006/relationships/image" Target="../media/image4.wmf"/><Relationship Id="rId16" Type="http://schemas.openxmlformats.org/officeDocument/2006/relationships/image" Target="../media/image18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image" Target="../media/image1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32.wmf"/><Relationship Id="rId7" Type="http://schemas.openxmlformats.org/officeDocument/2006/relationships/image" Target="../media/image27.wmf"/><Relationship Id="rId2" Type="http://schemas.openxmlformats.org/officeDocument/2006/relationships/image" Target="../media/image24.wmf"/><Relationship Id="rId1" Type="http://schemas.openxmlformats.org/officeDocument/2006/relationships/image" Target="../media/image21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10" Type="http://schemas.openxmlformats.org/officeDocument/2006/relationships/image" Target="../media/image31.wmf"/><Relationship Id="rId4" Type="http://schemas.openxmlformats.org/officeDocument/2006/relationships/image" Target="../media/image33.wmf"/><Relationship Id="rId9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27.wmf"/><Relationship Id="rId7" Type="http://schemas.openxmlformats.org/officeDocument/2006/relationships/image" Target="../media/image36.wmf"/><Relationship Id="rId2" Type="http://schemas.openxmlformats.org/officeDocument/2006/relationships/image" Target="../media/image24.wmf"/><Relationship Id="rId1" Type="http://schemas.openxmlformats.org/officeDocument/2006/relationships/image" Target="../media/image21.wmf"/><Relationship Id="rId6" Type="http://schemas.openxmlformats.org/officeDocument/2006/relationships/image" Target="../media/image33.wmf"/><Relationship Id="rId11" Type="http://schemas.openxmlformats.org/officeDocument/2006/relationships/image" Target="../media/image31.wmf"/><Relationship Id="rId5" Type="http://schemas.openxmlformats.org/officeDocument/2006/relationships/image" Target="../media/image34.wmf"/><Relationship Id="rId10" Type="http://schemas.openxmlformats.org/officeDocument/2006/relationships/image" Target="../media/image29.wmf"/><Relationship Id="rId4" Type="http://schemas.openxmlformats.org/officeDocument/2006/relationships/image" Target="../media/image32.wmf"/><Relationship Id="rId9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32.wmf"/><Relationship Id="rId7" Type="http://schemas.openxmlformats.org/officeDocument/2006/relationships/image" Target="../media/image27.wmf"/><Relationship Id="rId2" Type="http://schemas.openxmlformats.org/officeDocument/2006/relationships/image" Target="../media/image24.wmf"/><Relationship Id="rId1" Type="http://schemas.openxmlformats.org/officeDocument/2006/relationships/image" Target="../media/image21.wmf"/><Relationship Id="rId6" Type="http://schemas.openxmlformats.org/officeDocument/2006/relationships/image" Target="../media/image31.wmf"/><Relationship Id="rId5" Type="http://schemas.openxmlformats.org/officeDocument/2006/relationships/image" Target="../media/image34.wmf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2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1.wmf"/><Relationship Id="rId6" Type="http://schemas.openxmlformats.org/officeDocument/2006/relationships/image" Target="../media/image28.wmf"/><Relationship Id="rId5" Type="http://schemas.openxmlformats.org/officeDocument/2006/relationships/image" Target="../media/image33.wmf"/><Relationship Id="rId4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32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1.wmf"/><Relationship Id="rId6" Type="http://schemas.openxmlformats.org/officeDocument/2006/relationships/image" Target="../media/image28.wmf"/><Relationship Id="rId5" Type="http://schemas.openxmlformats.org/officeDocument/2006/relationships/image" Target="../media/image33.wmf"/><Relationship Id="rId4" Type="http://schemas.openxmlformats.org/officeDocument/2006/relationships/image" Target="../media/image3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32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1.wmf"/><Relationship Id="rId6" Type="http://schemas.openxmlformats.org/officeDocument/2006/relationships/image" Target="../media/image28.wmf"/><Relationship Id="rId5" Type="http://schemas.openxmlformats.org/officeDocument/2006/relationships/image" Target="../media/image33.wmf"/><Relationship Id="rId4" Type="http://schemas.openxmlformats.org/officeDocument/2006/relationships/image" Target="../media/image34.wmf"/><Relationship Id="rId9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68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68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image" Target="../media/image88.wmf"/><Relationship Id="rId3" Type="http://schemas.openxmlformats.org/officeDocument/2006/relationships/image" Target="../media/image18.wmf"/><Relationship Id="rId7" Type="http://schemas.openxmlformats.org/officeDocument/2006/relationships/image" Target="../media/image82.wmf"/><Relationship Id="rId12" Type="http://schemas.openxmlformats.org/officeDocument/2006/relationships/image" Target="../media/image87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77.wmf"/><Relationship Id="rId11" Type="http://schemas.openxmlformats.org/officeDocument/2006/relationships/image" Target="../media/image86.wmf"/><Relationship Id="rId5" Type="http://schemas.openxmlformats.org/officeDocument/2006/relationships/image" Target="../media/image20.wmf"/><Relationship Id="rId10" Type="http://schemas.openxmlformats.org/officeDocument/2006/relationships/image" Target="../media/image85.wmf"/><Relationship Id="rId4" Type="http://schemas.openxmlformats.org/officeDocument/2006/relationships/image" Target="../media/image19.wmf"/><Relationship Id="rId9" Type="http://schemas.openxmlformats.org/officeDocument/2006/relationships/image" Target="../media/image8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1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04.wmf"/><Relationship Id="rId5" Type="http://schemas.openxmlformats.org/officeDocument/2006/relationships/image" Target="../media/image105.wmf"/><Relationship Id="rId4" Type="http://schemas.openxmlformats.org/officeDocument/2006/relationships/image" Target="../media/image20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6" Type="http://schemas.openxmlformats.org/officeDocument/2006/relationships/image" Target="../media/image106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image" Target="../media/image1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7.wmf"/><Relationship Id="rId3" Type="http://schemas.openxmlformats.org/officeDocument/2006/relationships/image" Target="../media/image109.wmf"/><Relationship Id="rId7" Type="http://schemas.openxmlformats.org/officeDocument/2006/relationships/image" Target="../media/image8.wmf"/><Relationship Id="rId12" Type="http://schemas.openxmlformats.org/officeDocument/2006/relationships/image" Target="../media/image16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7.wmf"/><Relationship Id="rId11" Type="http://schemas.openxmlformats.org/officeDocument/2006/relationships/image" Target="../media/image15.wmf"/><Relationship Id="rId5" Type="http://schemas.openxmlformats.org/officeDocument/2006/relationships/image" Target="../media/image5.wmf"/><Relationship Id="rId10" Type="http://schemas.openxmlformats.org/officeDocument/2006/relationships/image" Target="../media/image11.wmf"/><Relationship Id="rId4" Type="http://schemas.openxmlformats.org/officeDocument/2006/relationships/image" Target="../media/image110.wmf"/><Relationship Id="rId9" Type="http://schemas.openxmlformats.org/officeDocument/2006/relationships/image" Target="../media/image10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8.wmf"/><Relationship Id="rId7" Type="http://schemas.openxmlformats.org/officeDocument/2006/relationships/image" Target="../media/image15.wmf"/><Relationship Id="rId2" Type="http://schemas.openxmlformats.org/officeDocument/2006/relationships/image" Target="../media/image7.wmf"/><Relationship Id="rId1" Type="http://schemas.openxmlformats.org/officeDocument/2006/relationships/image" Target="../media/image5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11.wmf"/><Relationship Id="rId4" Type="http://schemas.openxmlformats.org/officeDocument/2006/relationships/image" Target="../media/image9.wmf"/><Relationship Id="rId9" Type="http://schemas.openxmlformats.org/officeDocument/2006/relationships/image" Target="../media/image17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4" Type="http://schemas.openxmlformats.org/officeDocument/2006/relationships/image" Target="../media/image109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4" Type="http://schemas.openxmlformats.org/officeDocument/2006/relationships/image" Target="../media/image131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18" Type="http://schemas.openxmlformats.org/officeDocument/2006/relationships/image" Target="../media/image2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17" Type="http://schemas.openxmlformats.org/officeDocument/2006/relationships/image" Target="../media/image19.wmf"/><Relationship Id="rId2" Type="http://schemas.openxmlformats.org/officeDocument/2006/relationships/image" Target="../media/image4.wmf"/><Relationship Id="rId16" Type="http://schemas.openxmlformats.org/officeDocument/2006/relationships/image" Target="../media/image18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image" Target="../media/image1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B2EC7-FF82-4D8D-A400-0207D21AF67F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AF5D-0262-413C-83CD-0841AB67D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653F9-3044-4698-A397-DE4801D9BE86}" type="datetimeFigureOut">
              <a:rPr lang="en-US" smtClean="0"/>
              <a:pPr/>
              <a:t>11/23/2009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47E6C-8C48-4CBF-8080-6384B8927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F5866-4378-4D48-8137-A580009B9AD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5B12-5BE7-4C6F-B39F-D67E27321D9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5B12-5BE7-4C6F-B39F-D67E27321D9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5B12-5BE7-4C6F-B39F-D67E27321D9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5B12-5BE7-4C6F-B39F-D67E27321D9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5B12-5BE7-4C6F-B39F-D67E27321D9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4A2FD-85D1-40C2-99E9-AEF3EE97615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F5866-4378-4D48-8137-A580009B9AD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F5866-4378-4D48-8137-A580009B9AD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7086600" y="3897010"/>
            <a:ext cx="2057401" cy="12968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7620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36220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695661D-9997-445D-93E3-FCBFBD8443B6}" type="datetime1">
              <a:rPr lang="en-US" smtClean="0"/>
              <a:pPr/>
              <a:t>11/23/2009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smtClean="0"/>
              <a:t>Benjamin Stephens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F4B2A85-FB84-48AB-9FDB-62B8472BE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4CD9-1D79-4190-A757-D9CF2A8E122B}" type="datetime1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 Stephens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E44E-6D91-4FA4-B9DA-15F02EAC21C5}" type="datetime1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 Stephens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533400"/>
            <a:ext cx="957264" cy="457200"/>
          </a:xfrm>
        </p:spPr>
        <p:txBody>
          <a:bodyPr/>
          <a:lstStyle/>
          <a:p>
            <a:fld id="{722787AA-1835-42D6-A556-235E413C4D21}" type="datetime1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533400"/>
            <a:ext cx="1325880" cy="457200"/>
          </a:xfrm>
        </p:spPr>
        <p:txBody>
          <a:bodyPr/>
          <a:lstStyle/>
          <a:p>
            <a:r>
              <a:rPr lang="en-US" smtClean="0"/>
              <a:t>Benjamin Stephens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2092-2012-4D66-A669-2F3F06329DDD}" type="datetime1">
              <a:rPr lang="en-US" smtClean="0"/>
              <a:pPr/>
              <a:t>11/23/2009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 Stephens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4D8B-2DC5-452B-80AB-D2CD0A0BFEF1}" type="datetime1">
              <a:rPr lang="en-US" smtClean="0"/>
              <a:pPr/>
              <a:t>11/23/2009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 Stephens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70ACC5-1DAB-4D90-A3B7-79A1F190051F}" type="datetime1">
              <a:rPr lang="en-US" smtClean="0"/>
              <a:pPr/>
              <a:t>11/23/2009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4B2A85-FB84-48AB-9FDB-62B8472BEB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Benjamin Stephens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F60F012-DD7C-45C6-B99A-CE76FAF42CAA}" type="datetime1">
              <a:rPr lang="en-US" smtClean="0"/>
              <a:pPr/>
              <a:t>11/23/2009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Benjamin Stephens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F4B2A85-FB84-48AB-9FDB-62B8472BE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88E8F-5714-46E8-8137-69DC4A077660}" type="datetime1">
              <a:rPr lang="en-US" smtClean="0"/>
              <a:pPr/>
              <a:t>11/23/2009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 Stephens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BBEB-BEC2-48A5-9A0C-81A8B199F7AE}" type="datetime1">
              <a:rPr lang="en-US" smtClean="0"/>
              <a:pPr/>
              <a:t>11/23/2009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 Stephens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B77D-00F3-4624-9B40-0A994773FF50}" type="datetime1">
              <a:rPr lang="en-US" smtClean="0"/>
              <a:pPr/>
              <a:t>11/23/2009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Benjamin Stephens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6858000" y="440112"/>
            <a:ext cx="2286001" cy="9328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3"/>
            <a:ext cx="3063240" cy="4571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8219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7140BEF-40CB-43C5-BA26-637B8193E941}" type="datetime1">
              <a:rPr lang="en-US" smtClean="0"/>
              <a:pPr/>
              <a:t>11/23/2009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Benjamin Stephens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82000" y="0"/>
            <a:ext cx="533400" cy="2286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F4B2A85-FB84-48AB-9FDB-62B8472BEB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0" y="0"/>
            <a:ext cx="708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630988" algn="l"/>
              </a:tabLst>
            </a:pPr>
            <a:r>
              <a:rPr lang="en-US" sz="1000" dirty="0" smtClean="0">
                <a:solidFill>
                  <a:schemeClr val="bg1"/>
                </a:solidFill>
              </a:rPr>
              <a:t>Benjamin</a:t>
            </a:r>
            <a:r>
              <a:rPr lang="en-US" sz="1000" baseline="0" dirty="0" smtClean="0">
                <a:solidFill>
                  <a:schemeClr val="bg1"/>
                </a:solidFill>
              </a:rPr>
              <a:t> Stephens | Carnegie Mellon University | </a:t>
            </a:r>
            <a:r>
              <a:rPr lang="en-US" sz="1000" dirty="0" smtClean="0">
                <a:solidFill>
                  <a:schemeClr val="bg1"/>
                </a:solidFill>
              </a:rPr>
              <a:t>Control of Full-Body Humanoid</a:t>
            </a:r>
            <a:r>
              <a:rPr lang="en-US" sz="1000" baseline="0" dirty="0" smtClean="0">
                <a:solidFill>
                  <a:schemeClr val="bg1"/>
                </a:solidFill>
              </a:rPr>
              <a:t> Push Recovery Using Simple Models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8.bin"/><Relationship Id="rId18" Type="http://schemas.openxmlformats.org/officeDocument/2006/relationships/oleObject" Target="../embeddings/oleObject53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7.bin"/><Relationship Id="rId17" Type="http://schemas.openxmlformats.org/officeDocument/2006/relationships/oleObject" Target="../embeddings/oleObject52.bin"/><Relationship Id="rId2" Type="http://schemas.openxmlformats.org/officeDocument/2006/relationships/tags" Target="../tags/tag1.xml"/><Relationship Id="rId16" Type="http://schemas.openxmlformats.org/officeDocument/2006/relationships/oleObject" Target="../embeddings/oleObject51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50.bin"/><Relationship Id="rId10" Type="http://schemas.openxmlformats.org/officeDocument/2006/relationships/oleObject" Target="../embeddings/oleObject45.bin"/><Relationship Id="rId4" Type="http://schemas.openxmlformats.org/officeDocument/2006/relationships/notesSlide" Target="../notesSlides/notesSlide14.xml"/><Relationship Id="rId9" Type="http://schemas.openxmlformats.org/officeDocument/2006/relationships/oleObject" Target="../embeddings/oleObject44.bin"/><Relationship Id="rId14" Type="http://schemas.openxmlformats.org/officeDocument/2006/relationships/oleObject" Target="../embeddings/oleObject4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oleObject" Target="../embeddings/oleObject62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61.bin"/><Relationship Id="rId2" Type="http://schemas.openxmlformats.org/officeDocument/2006/relationships/tags" Target="../tags/tag2.xml"/><Relationship Id="rId16" Type="http://schemas.openxmlformats.org/officeDocument/2006/relationships/oleObject" Target="../embeddings/oleObject65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64.bin"/><Relationship Id="rId10" Type="http://schemas.openxmlformats.org/officeDocument/2006/relationships/oleObject" Target="../embeddings/oleObject59.bin"/><Relationship Id="rId4" Type="http://schemas.openxmlformats.org/officeDocument/2006/relationships/notesSlide" Target="../notesSlides/notesSlide15.xml"/><Relationship Id="rId9" Type="http://schemas.openxmlformats.org/officeDocument/2006/relationships/oleObject" Target="../embeddings/oleObject58.bin"/><Relationship Id="rId14" Type="http://schemas.openxmlformats.org/officeDocument/2006/relationships/oleObject" Target="../embeddings/oleObject6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oleObject" Target="../embeddings/oleObject74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8.bin"/><Relationship Id="rId12" Type="http://schemas.openxmlformats.org/officeDocument/2006/relationships/oleObject" Target="../embeddings/oleObject73.bin"/><Relationship Id="rId17" Type="http://schemas.openxmlformats.org/officeDocument/2006/relationships/oleObject" Target="../embeddings/oleObject78.bin"/><Relationship Id="rId2" Type="http://schemas.openxmlformats.org/officeDocument/2006/relationships/tags" Target="../tags/tag3.xml"/><Relationship Id="rId16" Type="http://schemas.openxmlformats.org/officeDocument/2006/relationships/oleObject" Target="../embeddings/oleObject77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6.bin"/><Relationship Id="rId10" Type="http://schemas.openxmlformats.org/officeDocument/2006/relationships/oleObject" Target="../embeddings/oleObject71.bin"/><Relationship Id="rId4" Type="http://schemas.openxmlformats.org/officeDocument/2006/relationships/notesSlide" Target="../notesSlides/notesSlide16.xml"/><Relationship Id="rId9" Type="http://schemas.openxmlformats.org/officeDocument/2006/relationships/oleObject" Target="../embeddings/oleObject70.bin"/><Relationship Id="rId14" Type="http://schemas.openxmlformats.org/officeDocument/2006/relationships/oleObject" Target="../embeddings/oleObject7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oleObject" Target="../embeddings/oleObject8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1.bin"/><Relationship Id="rId12" Type="http://schemas.openxmlformats.org/officeDocument/2006/relationships/oleObject" Target="../embeddings/oleObject86.bin"/><Relationship Id="rId2" Type="http://schemas.openxmlformats.org/officeDocument/2006/relationships/tags" Target="../tags/tag4.xml"/><Relationship Id="rId16" Type="http://schemas.openxmlformats.org/officeDocument/2006/relationships/oleObject" Target="../embeddings/oleObject90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0.bin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9.bin"/><Relationship Id="rId10" Type="http://schemas.openxmlformats.org/officeDocument/2006/relationships/oleObject" Target="../embeddings/oleObject84.bin"/><Relationship Id="rId4" Type="http://schemas.openxmlformats.org/officeDocument/2006/relationships/notesSlide" Target="../notesSlides/notesSlide17.xml"/><Relationship Id="rId9" Type="http://schemas.openxmlformats.org/officeDocument/2006/relationships/oleObject" Target="../embeddings/oleObject83.bin"/><Relationship Id="rId14" Type="http://schemas.openxmlformats.org/officeDocument/2006/relationships/oleObject" Target="../embeddings/oleObject8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93.bin"/><Relationship Id="rId12" Type="http://schemas.openxmlformats.org/officeDocument/2006/relationships/oleObject" Target="../embeddings/oleObject98.bin"/><Relationship Id="rId2" Type="http://schemas.openxmlformats.org/officeDocument/2006/relationships/tags" Target="../tags/tag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92.bin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1.bin"/><Relationship Id="rId10" Type="http://schemas.openxmlformats.org/officeDocument/2006/relationships/oleObject" Target="../embeddings/oleObject96.bin"/><Relationship Id="rId4" Type="http://schemas.openxmlformats.org/officeDocument/2006/relationships/notesSlide" Target="../notesSlides/notesSlide18.xml"/><Relationship Id="rId9" Type="http://schemas.openxmlformats.org/officeDocument/2006/relationships/oleObject" Target="../embeddings/oleObject9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01.bin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enjamin\Documents\My%20Dropbox\Research\Presentations\overview3.wmv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oleObject" Target="../embeddings/oleObject115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09.bin"/><Relationship Id="rId12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8.bin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7.bin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6.bin"/><Relationship Id="rId9" Type="http://schemas.openxmlformats.org/officeDocument/2006/relationships/oleObject" Target="../embeddings/oleObject111.bin"/><Relationship Id="rId14" Type="http://schemas.openxmlformats.org/officeDocument/2006/relationships/oleObject" Target="../embeddings/oleObject1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enjamin\Documents\My%20Dropbox\Research\Presentations\libmanim.wmv" TargetMode="Externa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20.bin"/><Relationship Id="rId5" Type="http://schemas.openxmlformats.org/officeDocument/2006/relationships/oleObject" Target="../embeddings/oleObject119.bin"/><Relationship Id="rId4" Type="http://schemas.openxmlformats.org/officeDocument/2006/relationships/oleObject" Target="../embeddings/oleObject1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enjamin\Documents\My%20Dropbox\Research\Presentations\kaistpush.wmv" TargetMode="Externa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23.bin"/><Relationship Id="rId11" Type="http://schemas.openxmlformats.org/officeDocument/2006/relationships/oleObject" Target="../embeddings/oleObject128.bin"/><Relationship Id="rId5" Type="http://schemas.openxmlformats.org/officeDocument/2006/relationships/oleObject" Target="../embeddings/oleObject122.bin"/><Relationship Id="rId10" Type="http://schemas.openxmlformats.org/officeDocument/2006/relationships/oleObject" Target="../embeddings/oleObject127.bin"/><Relationship Id="rId4" Type="http://schemas.openxmlformats.org/officeDocument/2006/relationships/oleObject" Target="../embeddings/oleObject121.bin"/><Relationship Id="rId9" Type="http://schemas.openxmlformats.org/officeDocument/2006/relationships/oleObject" Target="../embeddings/oleObject12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130.bin"/><Relationship Id="rId4" Type="http://schemas.openxmlformats.org/officeDocument/2006/relationships/oleObject" Target="../embeddings/oleObject12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134.bin"/><Relationship Id="rId12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33.bin"/><Relationship Id="rId11" Type="http://schemas.openxmlformats.org/officeDocument/2006/relationships/oleObject" Target="../embeddings/oleObject138.bin"/><Relationship Id="rId5" Type="http://schemas.openxmlformats.org/officeDocument/2006/relationships/oleObject" Target="../embeddings/oleObject132.bin"/><Relationship Id="rId10" Type="http://schemas.openxmlformats.org/officeDocument/2006/relationships/oleObject" Target="../embeddings/oleObject137.bin"/><Relationship Id="rId4" Type="http://schemas.openxmlformats.org/officeDocument/2006/relationships/oleObject" Target="../embeddings/oleObject131.bin"/><Relationship Id="rId9" Type="http://schemas.openxmlformats.org/officeDocument/2006/relationships/oleObject" Target="../embeddings/oleObject13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42.bin"/><Relationship Id="rId5" Type="http://schemas.openxmlformats.org/officeDocument/2006/relationships/oleObject" Target="../embeddings/oleObject141.bin"/><Relationship Id="rId4" Type="http://schemas.openxmlformats.org/officeDocument/2006/relationships/oleObject" Target="../embeddings/oleObject140.bin"/><Relationship Id="rId9" Type="http://schemas.openxmlformats.org/officeDocument/2006/relationships/oleObject" Target="../embeddings/oleObject14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48.bin"/><Relationship Id="rId5" Type="http://schemas.openxmlformats.org/officeDocument/2006/relationships/oleObject" Target="../embeddings/oleObject147.bin"/><Relationship Id="rId4" Type="http://schemas.openxmlformats.org/officeDocument/2006/relationships/oleObject" Target="../embeddings/oleObject146.bin"/><Relationship Id="rId9" Type="http://schemas.openxmlformats.org/officeDocument/2006/relationships/oleObject" Target="../embeddings/oleObject15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54.bin"/><Relationship Id="rId5" Type="http://schemas.openxmlformats.org/officeDocument/2006/relationships/oleObject" Target="../embeddings/oleObject153.bin"/><Relationship Id="rId4" Type="http://schemas.openxmlformats.org/officeDocument/2006/relationships/oleObject" Target="../embeddings/oleObject152.bin"/><Relationship Id="rId9" Type="http://schemas.openxmlformats.org/officeDocument/2006/relationships/oleObject" Target="../embeddings/oleObject15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15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61.bin"/><Relationship Id="rId5" Type="http://schemas.openxmlformats.org/officeDocument/2006/relationships/oleObject" Target="../embeddings/oleObject160.bin"/><Relationship Id="rId4" Type="http://schemas.openxmlformats.org/officeDocument/2006/relationships/oleObject" Target="../embeddings/oleObject15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1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64.bin"/><Relationship Id="rId5" Type="http://schemas.openxmlformats.org/officeDocument/2006/relationships/oleObject" Target="../embeddings/oleObject163.bin"/><Relationship Id="rId4" Type="http://schemas.openxmlformats.org/officeDocument/2006/relationships/oleObject" Target="../embeddings/oleObject16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68.bin"/><Relationship Id="rId5" Type="http://schemas.openxmlformats.org/officeDocument/2006/relationships/oleObject" Target="../embeddings/oleObject167.bin"/><Relationship Id="rId4" Type="http://schemas.openxmlformats.org/officeDocument/2006/relationships/oleObject" Target="../embeddings/oleObject166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13" Type="http://schemas.openxmlformats.org/officeDocument/2006/relationships/oleObject" Target="../embeddings/oleObject180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174.bin"/><Relationship Id="rId12" Type="http://schemas.openxmlformats.org/officeDocument/2006/relationships/oleObject" Target="../embeddings/oleObject17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3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73.bin"/><Relationship Id="rId11" Type="http://schemas.openxmlformats.org/officeDocument/2006/relationships/oleObject" Target="../embeddings/oleObject178.bin"/><Relationship Id="rId5" Type="http://schemas.openxmlformats.org/officeDocument/2006/relationships/oleObject" Target="../embeddings/oleObject172.bin"/><Relationship Id="rId15" Type="http://schemas.openxmlformats.org/officeDocument/2006/relationships/oleObject" Target="../embeddings/oleObject182.bin"/><Relationship Id="rId10" Type="http://schemas.openxmlformats.org/officeDocument/2006/relationships/oleObject" Target="../embeddings/oleObject177.bin"/><Relationship Id="rId4" Type="http://schemas.openxmlformats.org/officeDocument/2006/relationships/oleObject" Target="../embeddings/oleObject171.bin"/><Relationship Id="rId9" Type="http://schemas.openxmlformats.org/officeDocument/2006/relationships/oleObject" Target="../embeddings/oleObject176.bin"/><Relationship Id="rId14" Type="http://schemas.openxmlformats.org/officeDocument/2006/relationships/oleObject" Target="../embeddings/oleObject18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1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85.bin"/><Relationship Id="rId5" Type="http://schemas.openxmlformats.org/officeDocument/2006/relationships/oleObject" Target="../embeddings/oleObject184.bin"/><Relationship Id="rId4" Type="http://schemas.openxmlformats.org/officeDocument/2006/relationships/image" Target="../media/image89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1.bin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1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89.bin"/><Relationship Id="rId11" Type="http://schemas.openxmlformats.org/officeDocument/2006/relationships/image" Target="../media/image98.emf"/><Relationship Id="rId5" Type="http://schemas.openxmlformats.org/officeDocument/2006/relationships/oleObject" Target="../embeddings/oleObject188.bin"/><Relationship Id="rId10" Type="http://schemas.openxmlformats.org/officeDocument/2006/relationships/image" Target="../media/image97.emf"/><Relationship Id="rId4" Type="http://schemas.openxmlformats.org/officeDocument/2006/relationships/oleObject" Target="../embeddings/oleObject187.bin"/><Relationship Id="rId9" Type="http://schemas.openxmlformats.org/officeDocument/2006/relationships/oleObject" Target="../embeddings/oleObject19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7.bin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1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95.bin"/><Relationship Id="rId5" Type="http://schemas.openxmlformats.org/officeDocument/2006/relationships/oleObject" Target="../embeddings/oleObject194.bin"/><Relationship Id="rId4" Type="http://schemas.openxmlformats.org/officeDocument/2006/relationships/oleObject" Target="../embeddings/oleObject19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199.bin"/><Relationship Id="rId4" Type="http://schemas.openxmlformats.org/officeDocument/2006/relationships/oleObject" Target="../embeddings/oleObject198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4.bin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2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02.bin"/><Relationship Id="rId5" Type="http://schemas.openxmlformats.org/officeDocument/2006/relationships/oleObject" Target="../embeddings/oleObject201.bin"/><Relationship Id="rId4" Type="http://schemas.openxmlformats.org/officeDocument/2006/relationships/oleObject" Target="../embeddings/oleObject20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07.bin"/><Relationship Id="rId5" Type="http://schemas.openxmlformats.org/officeDocument/2006/relationships/oleObject" Target="../embeddings/oleObject206.bin"/><Relationship Id="rId4" Type="http://schemas.openxmlformats.org/officeDocument/2006/relationships/oleObject" Target="../embeddings/oleObject20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2.bin"/><Relationship Id="rId13" Type="http://schemas.openxmlformats.org/officeDocument/2006/relationships/oleObject" Target="../embeddings/oleObject217.bin"/><Relationship Id="rId18" Type="http://schemas.openxmlformats.org/officeDocument/2006/relationships/oleObject" Target="../embeddings/oleObject222.bin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211.bin"/><Relationship Id="rId12" Type="http://schemas.openxmlformats.org/officeDocument/2006/relationships/oleObject" Target="../embeddings/oleObject216.bin"/><Relationship Id="rId17" Type="http://schemas.openxmlformats.org/officeDocument/2006/relationships/oleObject" Target="../embeddings/oleObject22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0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10.bin"/><Relationship Id="rId11" Type="http://schemas.openxmlformats.org/officeDocument/2006/relationships/oleObject" Target="../embeddings/oleObject215.bin"/><Relationship Id="rId5" Type="http://schemas.openxmlformats.org/officeDocument/2006/relationships/oleObject" Target="../embeddings/oleObject209.bin"/><Relationship Id="rId15" Type="http://schemas.openxmlformats.org/officeDocument/2006/relationships/oleObject" Target="../embeddings/oleObject219.bin"/><Relationship Id="rId10" Type="http://schemas.openxmlformats.org/officeDocument/2006/relationships/oleObject" Target="../embeddings/oleObject214.bin"/><Relationship Id="rId19" Type="http://schemas.openxmlformats.org/officeDocument/2006/relationships/oleObject" Target="../embeddings/oleObject223.bin"/><Relationship Id="rId4" Type="http://schemas.openxmlformats.org/officeDocument/2006/relationships/oleObject" Target="../embeddings/oleObject208.bin"/><Relationship Id="rId9" Type="http://schemas.openxmlformats.org/officeDocument/2006/relationships/oleObject" Target="../embeddings/oleObject213.bin"/><Relationship Id="rId14" Type="http://schemas.openxmlformats.org/officeDocument/2006/relationships/oleObject" Target="../embeddings/oleObject21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8.bin"/><Relationship Id="rId13" Type="http://schemas.openxmlformats.org/officeDocument/2006/relationships/oleObject" Target="../embeddings/oleObject233.bin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227.bin"/><Relationship Id="rId12" Type="http://schemas.openxmlformats.org/officeDocument/2006/relationships/oleObject" Target="../embeddings/oleObject23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6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26.bin"/><Relationship Id="rId11" Type="http://schemas.openxmlformats.org/officeDocument/2006/relationships/oleObject" Target="../embeddings/oleObject231.bin"/><Relationship Id="rId5" Type="http://schemas.openxmlformats.org/officeDocument/2006/relationships/oleObject" Target="../embeddings/oleObject225.bin"/><Relationship Id="rId15" Type="http://schemas.openxmlformats.org/officeDocument/2006/relationships/oleObject" Target="../embeddings/oleObject235.bin"/><Relationship Id="rId10" Type="http://schemas.openxmlformats.org/officeDocument/2006/relationships/oleObject" Target="../embeddings/oleObject230.bin"/><Relationship Id="rId4" Type="http://schemas.openxmlformats.org/officeDocument/2006/relationships/oleObject" Target="../embeddings/oleObject224.bin"/><Relationship Id="rId9" Type="http://schemas.openxmlformats.org/officeDocument/2006/relationships/oleObject" Target="../embeddings/oleObject229.bin"/><Relationship Id="rId14" Type="http://schemas.openxmlformats.org/officeDocument/2006/relationships/oleObject" Target="../embeddings/oleObject23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1.bin"/><Relationship Id="rId13" Type="http://schemas.openxmlformats.org/officeDocument/2006/relationships/oleObject" Target="../embeddings/oleObject246.bin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240.bin"/><Relationship Id="rId12" Type="http://schemas.openxmlformats.org/officeDocument/2006/relationships/oleObject" Target="../embeddings/oleObject2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39.bin"/><Relationship Id="rId11" Type="http://schemas.openxmlformats.org/officeDocument/2006/relationships/oleObject" Target="../embeddings/oleObject244.bin"/><Relationship Id="rId5" Type="http://schemas.openxmlformats.org/officeDocument/2006/relationships/oleObject" Target="../embeddings/oleObject238.bin"/><Relationship Id="rId10" Type="http://schemas.openxmlformats.org/officeDocument/2006/relationships/oleObject" Target="../embeddings/oleObject243.bin"/><Relationship Id="rId4" Type="http://schemas.openxmlformats.org/officeDocument/2006/relationships/oleObject" Target="../embeddings/oleObject237.bin"/><Relationship Id="rId9" Type="http://schemas.openxmlformats.org/officeDocument/2006/relationships/oleObject" Target="../embeddings/oleObject24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248.bin"/><Relationship Id="rId4" Type="http://schemas.openxmlformats.org/officeDocument/2006/relationships/oleObject" Target="../embeddings/oleObject24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250.bin"/><Relationship Id="rId4" Type="http://schemas.openxmlformats.org/officeDocument/2006/relationships/oleObject" Target="../embeddings/oleObject24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252.bin"/><Relationship Id="rId4" Type="http://schemas.openxmlformats.org/officeDocument/2006/relationships/oleObject" Target="../embeddings/oleObject25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2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255.bin"/><Relationship Id="rId5" Type="http://schemas.openxmlformats.org/officeDocument/2006/relationships/oleObject" Target="../embeddings/oleObject254.bin"/><Relationship Id="rId4" Type="http://schemas.openxmlformats.org/officeDocument/2006/relationships/oleObject" Target="../embeddings/oleObject25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259.bin"/><Relationship Id="rId5" Type="http://schemas.openxmlformats.org/officeDocument/2006/relationships/oleObject" Target="../embeddings/oleObject258.bin"/><Relationship Id="rId4" Type="http://schemas.openxmlformats.org/officeDocument/2006/relationships/oleObject" Target="../embeddings/oleObject257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video" Target="file:///C:\Users\Benjamin\Documents\My%20Dropbox\Research\Presentations\previewstep3.avi" TargetMode="External"/><Relationship Id="rId7" Type="http://schemas.openxmlformats.org/officeDocument/2006/relationships/image" Target="../media/image124.png"/><Relationship Id="rId2" Type="http://schemas.openxmlformats.org/officeDocument/2006/relationships/video" Target="file:///C:\Users\Benjamin\Documents\My%20Dropbox\Research\Presentations\simpush2.wmv" TargetMode="External"/><Relationship Id="rId1" Type="http://schemas.openxmlformats.org/officeDocument/2006/relationships/video" Target="file:///C:\Users\Benjamin\Documents\My%20Dropbox\Research\Presentations\simpush1.wmv" TargetMode="External"/><Relationship Id="rId6" Type="http://schemas.openxmlformats.org/officeDocument/2006/relationships/image" Target="../media/image123.png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enjamin\Documents\My%20Dropbox\Research\Presentations\pushstrategies.wmv" TargetMode="External"/><Relationship Id="rId4" Type="http://schemas.openxmlformats.org/officeDocument/2006/relationships/image" Target="../media/image1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62.bin"/><Relationship Id="rId5" Type="http://schemas.openxmlformats.org/officeDocument/2006/relationships/oleObject" Target="../embeddings/oleObject261.bin"/><Relationship Id="rId4" Type="http://schemas.openxmlformats.org/officeDocument/2006/relationships/oleObject" Target="../embeddings/oleObject26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265.bin"/><Relationship Id="rId5" Type="http://schemas.openxmlformats.org/officeDocument/2006/relationships/oleObject" Target="../embeddings/oleObject264.bin"/><Relationship Id="rId4" Type="http://schemas.openxmlformats.org/officeDocument/2006/relationships/oleObject" Target="../embeddings/oleObject263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oleObject" Target="../embeddings/oleObject267.bin"/><Relationship Id="rId4" Type="http://schemas.openxmlformats.org/officeDocument/2006/relationships/oleObject" Target="../embeddings/oleObject266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oleObject" Target="../embeddings/oleObject2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270.bin"/><Relationship Id="rId5" Type="http://schemas.openxmlformats.org/officeDocument/2006/relationships/oleObject" Target="../embeddings/oleObject269.bin"/><Relationship Id="rId4" Type="http://schemas.openxmlformats.org/officeDocument/2006/relationships/oleObject" Target="../embeddings/oleObject268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274.bin"/><Relationship Id="rId5" Type="http://schemas.openxmlformats.org/officeDocument/2006/relationships/oleObject" Target="../embeddings/oleObject273.bin"/><Relationship Id="rId4" Type="http://schemas.openxmlformats.org/officeDocument/2006/relationships/oleObject" Target="../embeddings/oleObject272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9.bin"/><Relationship Id="rId13" Type="http://schemas.openxmlformats.org/officeDocument/2006/relationships/oleObject" Target="../embeddings/oleObject284.bin"/><Relationship Id="rId18" Type="http://schemas.openxmlformats.org/officeDocument/2006/relationships/oleObject" Target="../embeddings/oleObject289.bin"/><Relationship Id="rId3" Type="http://schemas.openxmlformats.org/officeDocument/2006/relationships/notesSlide" Target="../notesSlides/notesSlide63.xml"/><Relationship Id="rId21" Type="http://schemas.openxmlformats.org/officeDocument/2006/relationships/oleObject" Target="../embeddings/oleObject292.bin"/><Relationship Id="rId7" Type="http://schemas.openxmlformats.org/officeDocument/2006/relationships/oleObject" Target="../embeddings/oleObject278.bin"/><Relationship Id="rId12" Type="http://schemas.openxmlformats.org/officeDocument/2006/relationships/oleObject" Target="../embeddings/oleObject283.bin"/><Relationship Id="rId17" Type="http://schemas.openxmlformats.org/officeDocument/2006/relationships/oleObject" Target="../embeddings/oleObject28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7.bin"/><Relationship Id="rId20" Type="http://schemas.openxmlformats.org/officeDocument/2006/relationships/oleObject" Target="../embeddings/oleObject291.bin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277.bin"/><Relationship Id="rId11" Type="http://schemas.openxmlformats.org/officeDocument/2006/relationships/oleObject" Target="../embeddings/oleObject282.bin"/><Relationship Id="rId5" Type="http://schemas.openxmlformats.org/officeDocument/2006/relationships/oleObject" Target="../embeddings/oleObject276.bin"/><Relationship Id="rId15" Type="http://schemas.openxmlformats.org/officeDocument/2006/relationships/oleObject" Target="../embeddings/oleObject286.bin"/><Relationship Id="rId10" Type="http://schemas.openxmlformats.org/officeDocument/2006/relationships/oleObject" Target="../embeddings/oleObject281.bin"/><Relationship Id="rId19" Type="http://schemas.openxmlformats.org/officeDocument/2006/relationships/oleObject" Target="../embeddings/oleObject290.bin"/><Relationship Id="rId4" Type="http://schemas.openxmlformats.org/officeDocument/2006/relationships/oleObject" Target="../embeddings/oleObject275.bin"/><Relationship Id="rId9" Type="http://schemas.openxmlformats.org/officeDocument/2006/relationships/oleObject" Target="../embeddings/oleObject280.bin"/><Relationship Id="rId14" Type="http://schemas.openxmlformats.org/officeDocument/2006/relationships/oleObject" Target="../embeddings/oleObject285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of Full Body Humanoid Push Recovery Using Simple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52400"/>
            <a:ext cx="5105400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Benjamin Stephens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Thesis Proposal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Carnegie Mellon, Robotics Institute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November 23, 2009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124200" y="4495800"/>
            <a:ext cx="2971800" cy="17526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Committee:</a:t>
            </a: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Atkeson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(chair)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Jessica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Hodgins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n-US" sz="2400" dirty="0" err="1" smtClean="0">
                <a:solidFill>
                  <a:schemeClr val="tx2"/>
                </a:solidFill>
              </a:rPr>
              <a:t>Hartmut</a:t>
            </a:r>
            <a:r>
              <a:rPr lang="en-US" sz="2400" dirty="0" smtClean="0">
                <a:solidFill>
                  <a:schemeClr val="tx2"/>
                </a:solidFill>
              </a:rPr>
              <a:t> Geyer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Jerry Pratt (IHMC)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Models of Biped Balance</a:t>
            </a:r>
          </a:p>
          <a:p>
            <a:endParaRPr lang="en-US" dirty="0" smtClean="0"/>
          </a:p>
          <a:p>
            <a:r>
              <a:rPr lang="en-US" dirty="0" smtClean="0"/>
              <a:t>Push Recovery Strategies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Optimal Control Framework</a:t>
            </a:r>
          </a:p>
          <a:p>
            <a:endParaRPr lang="en-US" dirty="0" smtClean="0"/>
          </a:p>
          <a:p>
            <a:r>
              <a:rPr lang="en-US" dirty="0" smtClean="0"/>
              <a:t>Humanoid Robot Control</a:t>
            </a:r>
          </a:p>
          <a:p>
            <a:endParaRPr lang="en-US" dirty="0" smtClean="0"/>
          </a:p>
          <a:p>
            <a:r>
              <a:rPr lang="en-US" dirty="0" smtClean="0"/>
              <a:t>Proposed Work and Timeline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316"/>
          <p:cNvGrpSpPr/>
          <p:nvPr/>
        </p:nvGrpSpPr>
        <p:grpSpPr>
          <a:xfrm>
            <a:off x="7315200" y="3581400"/>
            <a:ext cx="1013865" cy="1222218"/>
            <a:chOff x="3930649" y="3200400"/>
            <a:chExt cx="2432051" cy="2931854"/>
          </a:xfrm>
        </p:grpSpPr>
        <p:sp>
          <p:nvSpPr>
            <p:cNvPr id="6" name="Rectangle 5"/>
            <p:cNvSpPr/>
            <p:nvPr/>
          </p:nvSpPr>
          <p:spPr>
            <a:xfrm>
              <a:off x="5257800" y="5105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30649" y="5154534"/>
              <a:ext cx="688849" cy="9777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5"/>
            <p:cNvSpPr/>
            <p:nvPr/>
          </p:nvSpPr>
          <p:spPr>
            <a:xfrm>
              <a:off x="4572000" y="3200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5410200" y="4495800"/>
            <a:ext cx="404813" cy="369888"/>
          </p:xfrm>
          <a:graphic>
            <a:graphicData uri="http://schemas.openxmlformats.org/presentationml/2006/ole">
              <p:oleObj spid="_x0000_s459778" name="Equation" r:id="rId4" imgW="279360" imgH="253800" progId="Equation.3">
                <p:embed/>
              </p:oleObj>
            </a:graphicData>
          </a:graphic>
        </p:graphicFrame>
        <p:sp>
          <p:nvSpPr>
            <p:cNvPr id="10" name="Oval 9"/>
            <p:cNvSpPr/>
            <p:nvPr/>
          </p:nvSpPr>
          <p:spPr>
            <a:xfrm>
              <a:off x="5196840" y="463677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838700" y="362331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32120" y="556260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6200000" flipH="1">
              <a:off x="4295775" y="4333875"/>
              <a:ext cx="1946910" cy="67818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4991100" y="5010150"/>
              <a:ext cx="895350" cy="32385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5314950" y="3352800"/>
            <a:ext cx="314325" cy="350838"/>
          </p:xfrm>
          <a:graphic>
            <a:graphicData uri="http://schemas.openxmlformats.org/presentationml/2006/ole">
              <p:oleObj spid="_x0000_s459779" name="Equation" r:id="rId5" imgW="215640" imgH="241200" progId="Equation.3">
                <p:embed/>
              </p:oleObj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 rot="5400000" flipH="1" flipV="1">
              <a:off x="3629025" y="4384099"/>
              <a:ext cx="1892877" cy="616527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4932218" y="4238914"/>
              <a:ext cx="353291" cy="1356591"/>
            </a:xfrm>
            <a:custGeom>
              <a:avLst/>
              <a:gdLst>
                <a:gd name="connsiteX0" fmla="*/ 0 w 353291"/>
                <a:gd name="connsiteY0" fmla="*/ 1356591 h 1356591"/>
                <a:gd name="connsiteX1" fmla="*/ 270164 w 353291"/>
                <a:gd name="connsiteY1" fmla="*/ 151245 h 1356591"/>
                <a:gd name="connsiteX2" fmla="*/ 353291 w 353291"/>
                <a:gd name="connsiteY2" fmla="*/ 449118 h 13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91" h="1356591">
                  <a:moveTo>
                    <a:pt x="0" y="1356591"/>
                  </a:moveTo>
                  <a:cubicBezTo>
                    <a:pt x="105641" y="829541"/>
                    <a:pt x="211282" y="302491"/>
                    <a:pt x="270164" y="151245"/>
                  </a:cubicBezTo>
                  <a:cubicBezTo>
                    <a:pt x="329046" y="0"/>
                    <a:pt x="341168" y="224559"/>
                    <a:pt x="353291" y="449118"/>
                  </a:cubicBezTo>
                </a:path>
              </a:pathLst>
            </a:cu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5992813" y="5410200"/>
            <a:ext cx="369887" cy="350838"/>
          </p:xfrm>
          <a:graphic>
            <a:graphicData uri="http://schemas.openxmlformats.org/presentationml/2006/ole">
              <p:oleObj spid="_x0000_s459780" name="Equation" r:id="rId6" imgW="253800" imgH="241200" progId="Equation.3">
                <p:embed/>
              </p:oleObj>
            </a:graphicData>
          </a:graphic>
        </p:graphicFrame>
      </p:grpSp>
      <p:grpSp>
        <p:nvGrpSpPr>
          <p:cNvPr id="19" name="Group 131"/>
          <p:cNvGrpSpPr/>
          <p:nvPr/>
        </p:nvGrpSpPr>
        <p:grpSpPr>
          <a:xfrm>
            <a:off x="7391400" y="5181600"/>
            <a:ext cx="871878" cy="1355502"/>
            <a:chOff x="6248400" y="2419350"/>
            <a:chExt cx="1605178" cy="2495550"/>
          </a:xfrm>
        </p:grpSpPr>
        <p:sp>
          <p:nvSpPr>
            <p:cNvPr id="20" name="Parallelogram 19"/>
            <p:cNvSpPr/>
            <p:nvPr/>
          </p:nvSpPr>
          <p:spPr>
            <a:xfrm>
              <a:off x="6248400" y="4425822"/>
              <a:ext cx="1605178" cy="489078"/>
            </a:xfrm>
            <a:prstGeom prst="parallelogram">
              <a:avLst>
                <a:gd name="adj" fmla="val 10910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18032468" flipH="1">
              <a:off x="7381217" y="3051337"/>
              <a:ext cx="124554" cy="412857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20975302" flipH="1">
              <a:off x="7157636" y="2580670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16676171" flipH="1">
              <a:off x="7202342" y="4293304"/>
              <a:ext cx="157412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19681176" flipH="1">
              <a:off x="7242172" y="3474116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11946098" flipH="1">
              <a:off x="6710518" y="4137674"/>
              <a:ext cx="159137" cy="46246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2822704" flipH="1">
              <a:off x="7249025" y="3947706"/>
              <a:ext cx="159137" cy="49538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16200000" flipH="1">
              <a:off x="6904095" y="3350261"/>
              <a:ext cx="213444" cy="42194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339618" flipH="1">
              <a:off x="6924615" y="2419350"/>
              <a:ext cx="270062" cy="106819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386552" flipH="1">
              <a:off x="6790200" y="3578587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12150843" flipH="1">
              <a:off x="6818614" y="2538578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9224155" flipH="1">
              <a:off x="6802625" y="3016095"/>
              <a:ext cx="133127" cy="38626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151313" y="4626470"/>
              <a:ext cx="250809" cy="5016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486592" y="4576308"/>
              <a:ext cx="81063" cy="405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101151" y="4475984"/>
              <a:ext cx="431392" cy="225728"/>
            </a:xfrm>
            <a:custGeom>
              <a:avLst/>
              <a:gdLst>
                <a:gd name="connsiteX0" fmla="*/ 0 w 655320"/>
                <a:gd name="connsiteY0" fmla="*/ 342900 h 342900"/>
                <a:gd name="connsiteX1" fmla="*/ 365760 w 655320"/>
                <a:gd name="connsiteY1" fmla="*/ 22860 h 342900"/>
                <a:gd name="connsiteX2" fmla="*/ 655320 w 655320"/>
                <a:gd name="connsiteY2" fmla="*/ 20574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20" h="342900">
                  <a:moveTo>
                    <a:pt x="0" y="342900"/>
                  </a:moveTo>
                  <a:cubicBezTo>
                    <a:pt x="128270" y="194310"/>
                    <a:pt x="256540" y="45720"/>
                    <a:pt x="365760" y="22860"/>
                  </a:cubicBezTo>
                  <a:cubicBezTo>
                    <a:pt x="474980" y="0"/>
                    <a:pt x="565150" y="102870"/>
                    <a:pt x="655320" y="20574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000827" y="3472748"/>
              <a:ext cx="100324" cy="10032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895487" y="3512877"/>
              <a:ext cx="300971" cy="50162"/>
            </a:xfrm>
            <a:custGeom>
              <a:avLst/>
              <a:gdLst>
                <a:gd name="connsiteX0" fmla="*/ 0 w 548640"/>
                <a:gd name="connsiteY0" fmla="*/ 72390 h 82550"/>
                <a:gd name="connsiteX1" fmla="*/ 121920 w 548640"/>
                <a:gd name="connsiteY1" fmla="*/ 72390 h 82550"/>
                <a:gd name="connsiteX2" fmla="*/ 327660 w 548640"/>
                <a:gd name="connsiteY2" fmla="*/ 11430 h 82550"/>
                <a:gd name="connsiteX3" fmla="*/ 548640 w 548640"/>
                <a:gd name="connsiteY3" fmla="*/ 381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82550">
                  <a:moveTo>
                    <a:pt x="0" y="72390"/>
                  </a:moveTo>
                  <a:cubicBezTo>
                    <a:pt x="33655" y="77470"/>
                    <a:pt x="67310" y="82550"/>
                    <a:pt x="121920" y="72390"/>
                  </a:cubicBezTo>
                  <a:cubicBezTo>
                    <a:pt x="176530" y="62230"/>
                    <a:pt x="256540" y="22860"/>
                    <a:pt x="327660" y="11430"/>
                  </a:cubicBezTo>
                  <a:cubicBezTo>
                    <a:pt x="398780" y="0"/>
                    <a:pt x="473710" y="1905"/>
                    <a:pt x="548640" y="3810"/>
                  </a:cubicBezTo>
                </a:path>
              </a:pathLst>
            </a:cu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stCxn id="38" idx="6"/>
            </p:cNvCxnSpPr>
            <p:nvPr/>
          </p:nvCxnSpPr>
          <p:spPr>
            <a:xfrm rot="5400000" flipH="1" flipV="1">
              <a:off x="6461008" y="4139922"/>
              <a:ext cx="898364" cy="3528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 rot="17234668" flipH="1">
              <a:off x="6674712" y="4526195"/>
              <a:ext cx="167913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420"/>
          <p:cNvGrpSpPr/>
          <p:nvPr/>
        </p:nvGrpSpPr>
        <p:grpSpPr>
          <a:xfrm>
            <a:off x="7010400" y="2209800"/>
            <a:ext cx="1404260" cy="1109927"/>
            <a:chOff x="-3145972" y="2057399"/>
            <a:chExt cx="4822374" cy="3811589"/>
          </a:xfrm>
        </p:grpSpPr>
        <p:sp>
          <p:nvSpPr>
            <p:cNvPr id="40" name="Rectangle 39"/>
            <p:cNvSpPr/>
            <p:nvPr/>
          </p:nvSpPr>
          <p:spPr>
            <a:xfrm>
              <a:off x="-2971801" y="2057400"/>
              <a:ext cx="4648200" cy="3657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 rot="16200000">
              <a:off x="-876299" y="1562099"/>
              <a:ext cx="2057400" cy="304799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-2971802" y="3540100"/>
              <a:ext cx="3276601" cy="217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-206023" y="3282244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-2971801" y="2301028"/>
              <a:ext cx="4606183" cy="3109172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-25908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 flipH="1">
              <a:off x="-2971801" y="3810000"/>
              <a:ext cx="4648200" cy="158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-555172" y="5867400"/>
              <a:ext cx="1091184" cy="158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>
              <a:off x="-3712900" y="3386328"/>
              <a:ext cx="1146048" cy="1219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rc 48"/>
            <p:cNvSpPr/>
            <p:nvPr/>
          </p:nvSpPr>
          <p:spPr>
            <a:xfrm>
              <a:off x="-1143001" y="3276600"/>
              <a:ext cx="1185333" cy="544688"/>
            </a:xfrm>
            <a:prstGeom prst="arc">
              <a:avLst>
                <a:gd name="adj1" fmla="val 20438003"/>
                <a:gd name="adj2" fmla="val 6110525"/>
              </a:avLst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 rot="16200000">
              <a:off x="-38099" y="1714498"/>
              <a:ext cx="1371599" cy="2057402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-2971804" y="4248206"/>
              <a:ext cx="2209803" cy="1466795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5400000" flipH="1" flipV="1">
              <a:off x="-441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-60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57199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-1" y="259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-1147705" y="2714978"/>
              <a:ext cx="2107259" cy="2116666"/>
            </a:xfrm>
            <a:custGeom>
              <a:avLst/>
              <a:gdLst>
                <a:gd name="connsiteX0" fmla="*/ 1249304 w 2107259"/>
                <a:gd name="connsiteY0" fmla="*/ 0 h 2116666"/>
                <a:gd name="connsiteX1" fmla="*/ 2028237 w 2107259"/>
                <a:gd name="connsiteY1" fmla="*/ 1286933 h 2116666"/>
                <a:gd name="connsiteX2" fmla="*/ 1723437 w 2107259"/>
                <a:gd name="connsiteY2" fmla="*/ 2111022 h 2116666"/>
                <a:gd name="connsiteX3" fmla="*/ 222015 w 2107259"/>
                <a:gd name="connsiteY3" fmla="*/ 1320800 h 2116666"/>
                <a:gd name="connsiteX4" fmla="*/ 391348 w 2107259"/>
                <a:gd name="connsiteY4" fmla="*/ 1095022 h 211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59" h="2116666">
                  <a:moveTo>
                    <a:pt x="1249304" y="0"/>
                  </a:moveTo>
                  <a:cubicBezTo>
                    <a:pt x="1599259" y="467548"/>
                    <a:pt x="1949215" y="935096"/>
                    <a:pt x="2028237" y="1286933"/>
                  </a:cubicBezTo>
                  <a:cubicBezTo>
                    <a:pt x="2107259" y="1638770"/>
                    <a:pt x="2024474" y="2105378"/>
                    <a:pt x="1723437" y="2111022"/>
                  </a:cubicBezTo>
                  <a:cubicBezTo>
                    <a:pt x="1422400" y="2116666"/>
                    <a:pt x="444030" y="1490133"/>
                    <a:pt x="222015" y="1320800"/>
                  </a:cubicBezTo>
                  <a:cubicBezTo>
                    <a:pt x="0" y="1151467"/>
                    <a:pt x="195674" y="1123244"/>
                    <a:pt x="391348" y="109502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445"/>
          <p:cNvGrpSpPr/>
          <p:nvPr/>
        </p:nvGrpSpPr>
        <p:grpSpPr>
          <a:xfrm>
            <a:off x="7086600" y="838200"/>
            <a:ext cx="1145491" cy="961386"/>
            <a:chOff x="4724400" y="2514600"/>
            <a:chExt cx="4267200" cy="3581400"/>
          </a:xfrm>
        </p:grpSpPr>
        <p:sp>
          <p:nvSpPr>
            <p:cNvPr id="58" name="Rectangle 57"/>
            <p:cNvSpPr/>
            <p:nvPr/>
          </p:nvSpPr>
          <p:spPr>
            <a:xfrm>
              <a:off x="4724400" y="5943600"/>
              <a:ext cx="685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410200" y="5943600"/>
              <a:ext cx="32766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686800" y="5943600"/>
              <a:ext cx="304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650509" y="3960091"/>
              <a:ext cx="3119582" cy="838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V="1">
              <a:off x="5048250" y="4438650"/>
              <a:ext cx="3276600" cy="381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V="1">
              <a:off x="7128510" y="4309110"/>
              <a:ext cx="1379220" cy="2133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6324600" y="2514600"/>
              <a:ext cx="685800" cy="609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6200000" flipV="1">
              <a:off x="51435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724400" y="5943600"/>
              <a:ext cx="426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800600" y="4267200"/>
              <a:ext cx="1371600" cy="304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5524500" y="2933700"/>
              <a:ext cx="914400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V="1">
              <a:off x="77343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V="1">
              <a:off x="6899910" y="2929890"/>
              <a:ext cx="914400" cy="693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76200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8486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3058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7150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2578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5626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9342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2484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Oval 78"/>
          <p:cNvSpPr/>
          <p:nvPr/>
        </p:nvSpPr>
        <p:spPr>
          <a:xfrm>
            <a:off x="6477000" y="3505200"/>
            <a:ext cx="2667000" cy="1447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Models of Biped Balance</a:t>
            </a:r>
          </a:p>
          <a:p>
            <a:endParaRPr lang="en-US" dirty="0" smtClean="0"/>
          </a:p>
          <a:p>
            <a:r>
              <a:rPr lang="en-US" dirty="0" smtClean="0"/>
              <a:t>Push Recovery Strategies</a:t>
            </a:r>
          </a:p>
          <a:p>
            <a:endParaRPr lang="en-US" dirty="0" smtClean="0"/>
          </a:p>
          <a:p>
            <a:r>
              <a:rPr lang="en-US" dirty="0" smtClean="0"/>
              <a:t>Optimal Control Framework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Humanoid Robot Control</a:t>
            </a:r>
          </a:p>
          <a:p>
            <a:endParaRPr lang="en-US" dirty="0" smtClean="0"/>
          </a:p>
          <a:p>
            <a:r>
              <a:rPr lang="en-US" dirty="0" smtClean="0"/>
              <a:t>Proposed Work and Timeline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316"/>
          <p:cNvGrpSpPr/>
          <p:nvPr/>
        </p:nvGrpSpPr>
        <p:grpSpPr>
          <a:xfrm>
            <a:off x="7315200" y="3581400"/>
            <a:ext cx="1013865" cy="1222218"/>
            <a:chOff x="3930649" y="3200400"/>
            <a:chExt cx="2432051" cy="2931854"/>
          </a:xfrm>
        </p:grpSpPr>
        <p:sp>
          <p:nvSpPr>
            <p:cNvPr id="6" name="Rectangle 5"/>
            <p:cNvSpPr/>
            <p:nvPr/>
          </p:nvSpPr>
          <p:spPr>
            <a:xfrm>
              <a:off x="5257800" y="5105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30649" y="5154534"/>
              <a:ext cx="688849" cy="9777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5"/>
            <p:cNvSpPr/>
            <p:nvPr/>
          </p:nvSpPr>
          <p:spPr>
            <a:xfrm>
              <a:off x="4572000" y="3200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5410200" y="4495800"/>
            <a:ext cx="404813" cy="369888"/>
          </p:xfrm>
          <a:graphic>
            <a:graphicData uri="http://schemas.openxmlformats.org/presentationml/2006/ole">
              <p:oleObj spid="_x0000_s460802" name="Equation" r:id="rId4" imgW="279360" imgH="253800" progId="Equation.3">
                <p:embed/>
              </p:oleObj>
            </a:graphicData>
          </a:graphic>
        </p:graphicFrame>
        <p:sp>
          <p:nvSpPr>
            <p:cNvPr id="10" name="Oval 9"/>
            <p:cNvSpPr/>
            <p:nvPr/>
          </p:nvSpPr>
          <p:spPr>
            <a:xfrm>
              <a:off x="5196840" y="463677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838700" y="362331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32120" y="556260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6200000" flipH="1">
              <a:off x="4295775" y="4333875"/>
              <a:ext cx="1946910" cy="67818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4991100" y="5010150"/>
              <a:ext cx="895350" cy="32385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5314950" y="3352800"/>
            <a:ext cx="314325" cy="350838"/>
          </p:xfrm>
          <a:graphic>
            <a:graphicData uri="http://schemas.openxmlformats.org/presentationml/2006/ole">
              <p:oleObj spid="_x0000_s460803" name="Equation" r:id="rId5" imgW="215640" imgH="241200" progId="Equation.3">
                <p:embed/>
              </p:oleObj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 rot="5400000" flipH="1" flipV="1">
              <a:off x="3629025" y="4384099"/>
              <a:ext cx="1892877" cy="616527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4932218" y="4238914"/>
              <a:ext cx="353291" cy="1356591"/>
            </a:xfrm>
            <a:custGeom>
              <a:avLst/>
              <a:gdLst>
                <a:gd name="connsiteX0" fmla="*/ 0 w 353291"/>
                <a:gd name="connsiteY0" fmla="*/ 1356591 h 1356591"/>
                <a:gd name="connsiteX1" fmla="*/ 270164 w 353291"/>
                <a:gd name="connsiteY1" fmla="*/ 151245 h 1356591"/>
                <a:gd name="connsiteX2" fmla="*/ 353291 w 353291"/>
                <a:gd name="connsiteY2" fmla="*/ 449118 h 13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91" h="1356591">
                  <a:moveTo>
                    <a:pt x="0" y="1356591"/>
                  </a:moveTo>
                  <a:cubicBezTo>
                    <a:pt x="105641" y="829541"/>
                    <a:pt x="211282" y="302491"/>
                    <a:pt x="270164" y="151245"/>
                  </a:cubicBezTo>
                  <a:cubicBezTo>
                    <a:pt x="329046" y="0"/>
                    <a:pt x="341168" y="224559"/>
                    <a:pt x="353291" y="449118"/>
                  </a:cubicBezTo>
                </a:path>
              </a:pathLst>
            </a:cu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5992813" y="5410200"/>
            <a:ext cx="369887" cy="350838"/>
          </p:xfrm>
          <a:graphic>
            <a:graphicData uri="http://schemas.openxmlformats.org/presentationml/2006/ole">
              <p:oleObj spid="_x0000_s460804" name="Equation" r:id="rId6" imgW="253800" imgH="241200" progId="Equation.3">
                <p:embed/>
              </p:oleObj>
            </a:graphicData>
          </a:graphic>
        </p:graphicFrame>
      </p:grpSp>
      <p:grpSp>
        <p:nvGrpSpPr>
          <p:cNvPr id="19" name="Group 131"/>
          <p:cNvGrpSpPr/>
          <p:nvPr/>
        </p:nvGrpSpPr>
        <p:grpSpPr>
          <a:xfrm>
            <a:off x="7391400" y="5181600"/>
            <a:ext cx="871878" cy="1355502"/>
            <a:chOff x="6248400" y="2419350"/>
            <a:chExt cx="1605178" cy="2495550"/>
          </a:xfrm>
        </p:grpSpPr>
        <p:sp>
          <p:nvSpPr>
            <p:cNvPr id="20" name="Parallelogram 19"/>
            <p:cNvSpPr/>
            <p:nvPr/>
          </p:nvSpPr>
          <p:spPr>
            <a:xfrm>
              <a:off x="6248400" y="4425822"/>
              <a:ext cx="1605178" cy="489078"/>
            </a:xfrm>
            <a:prstGeom prst="parallelogram">
              <a:avLst>
                <a:gd name="adj" fmla="val 10910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18032468" flipH="1">
              <a:off x="7381217" y="3051337"/>
              <a:ext cx="124554" cy="412857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20975302" flipH="1">
              <a:off x="7157636" y="2580670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16676171" flipH="1">
              <a:off x="7202342" y="4293304"/>
              <a:ext cx="157412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19681176" flipH="1">
              <a:off x="7242172" y="3474116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11946098" flipH="1">
              <a:off x="6710518" y="4137674"/>
              <a:ext cx="159137" cy="46246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2822704" flipH="1">
              <a:off x="7249025" y="3947706"/>
              <a:ext cx="159137" cy="49538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16200000" flipH="1">
              <a:off x="6904095" y="3350261"/>
              <a:ext cx="213444" cy="42194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339618" flipH="1">
              <a:off x="6924615" y="2419350"/>
              <a:ext cx="270062" cy="106819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386552" flipH="1">
              <a:off x="6790200" y="3578587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12150843" flipH="1">
              <a:off x="6818614" y="2538578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9224155" flipH="1">
              <a:off x="6802625" y="3016095"/>
              <a:ext cx="133127" cy="38626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151313" y="4626470"/>
              <a:ext cx="250809" cy="5016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486592" y="4576308"/>
              <a:ext cx="81063" cy="405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101151" y="4475984"/>
              <a:ext cx="431392" cy="225728"/>
            </a:xfrm>
            <a:custGeom>
              <a:avLst/>
              <a:gdLst>
                <a:gd name="connsiteX0" fmla="*/ 0 w 655320"/>
                <a:gd name="connsiteY0" fmla="*/ 342900 h 342900"/>
                <a:gd name="connsiteX1" fmla="*/ 365760 w 655320"/>
                <a:gd name="connsiteY1" fmla="*/ 22860 h 342900"/>
                <a:gd name="connsiteX2" fmla="*/ 655320 w 655320"/>
                <a:gd name="connsiteY2" fmla="*/ 20574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20" h="342900">
                  <a:moveTo>
                    <a:pt x="0" y="342900"/>
                  </a:moveTo>
                  <a:cubicBezTo>
                    <a:pt x="128270" y="194310"/>
                    <a:pt x="256540" y="45720"/>
                    <a:pt x="365760" y="22860"/>
                  </a:cubicBezTo>
                  <a:cubicBezTo>
                    <a:pt x="474980" y="0"/>
                    <a:pt x="565150" y="102870"/>
                    <a:pt x="655320" y="20574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000827" y="3472748"/>
              <a:ext cx="100324" cy="10032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895487" y="3512877"/>
              <a:ext cx="300971" cy="50162"/>
            </a:xfrm>
            <a:custGeom>
              <a:avLst/>
              <a:gdLst>
                <a:gd name="connsiteX0" fmla="*/ 0 w 548640"/>
                <a:gd name="connsiteY0" fmla="*/ 72390 h 82550"/>
                <a:gd name="connsiteX1" fmla="*/ 121920 w 548640"/>
                <a:gd name="connsiteY1" fmla="*/ 72390 h 82550"/>
                <a:gd name="connsiteX2" fmla="*/ 327660 w 548640"/>
                <a:gd name="connsiteY2" fmla="*/ 11430 h 82550"/>
                <a:gd name="connsiteX3" fmla="*/ 548640 w 548640"/>
                <a:gd name="connsiteY3" fmla="*/ 381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82550">
                  <a:moveTo>
                    <a:pt x="0" y="72390"/>
                  </a:moveTo>
                  <a:cubicBezTo>
                    <a:pt x="33655" y="77470"/>
                    <a:pt x="67310" y="82550"/>
                    <a:pt x="121920" y="72390"/>
                  </a:cubicBezTo>
                  <a:cubicBezTo>
                    <a:pt x="176530" y="62230"/>
                    <a:pt x="256540" y="22860"/>
                    <a:pt x="327660" y="11430"/>
                  </a:cubicBezTo>
                  <a:cubicBezTo>
                    <a:pt x="398780" y="0"/>
                    <a:pt x="473710" y="1905"/>
                    <a:pt x="548640" y="3810"/>
                  </a:cubicBezTo>
                </a:path>
              </a:pathLst>
            </a:cu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stCxn id="38" idx="6"/>
            </p:cNvCxnSpPr>
            <p:nvPr/>
          </p:nvCxnSpPr>
          <p:spPr>
            <a:xfrm rot="5400000" flipH="1" flipV="1">
              <a:off x="6461008" y="4139922"/>
              <a:ext cx="898364" cy="3528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 rot="17234668" flipH="1">
              <a:off x="6674712" y="4526195"/>
              <a:ext cx="167913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420"/>
          <p:cNvGrpSpPr/>
          <p:nvPr/>
        </p:nvGrpSpPr>
        <p:grpSpPr>
          <a:xfrm>
            <a:off x="7010400" y="2209800"/>
            <a:ext cx="1404260" cy="1109927"/>
            <a:chOff x="-3145972" y="2057399"/>
            <a:chExt cx="4822374" cy="3811589"/>
          </a:xfrm>
        </p:grpSpPr>
        <p:sp>
          <p:nvSpPr>
            <p:cNvPr id="40" name="Rectangle 39"/>
            <p:cNvSpPr/>
            <p:nvPr/>
          </p:nvSpPr>
          <p:spPr>
            <a:xfrm>
              <a:off x="-2971801" y="2057400"/>
              <a:ext cx="4648200" cy="3657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 rot="16200000">
              <a:off x="-876299" y="1562099"/>
              <a:ext cx="2057400" cy="304799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-2971802" y="3540100"/>
              <a:ext cx="3276601" cy="217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-206023" y="3282244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-2971801" y="2301028"/>
              <a:ext cx="4606183" cy="3109172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-25908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 flipH="1">
              <a:off x="-2971801" y="3810000"/>
              <a:ext cx="4648200" cy="158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-555172" y="5867400"/>
              <a:ext cx="1091184" cy="158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>
              <a:off x="-3712900" y="3386328"/>
              <a:ext cx="1146048" cy="1219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rc 48"/>
            <p:cNvSpPr/>
            <p:nvPr/>
          </p:nvSpPr>
          <p:spPr>
            <a:xfrm>
              <a:off x="-1143001" y="3276600"/>
              <a:ext cx="1185333" cy="544688"/>
            </a:xfrm>
            <a:prstGeom prst="arc">
              <a:avLst>
                <a:gd name="adj1" fmla="val 20438003"/>
                <a:gd name="adj2" fmla="val 6110525"/>
              </a:avLst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 rot="16200000">
              <a:off x="-38099" y="1714498"/>
              <a:ext cx="1371599" cy="2057402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-2971804" y="4248206"/>
              <a:ext cx="2209803" cy="1466795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5400000" flipH="1" flipV="1">
              <a:off x="-441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-60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57199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-1" y="259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-1147705" y="2714978"/>
              <a:ext cx="2107259" cy="2116666"/>
            </a:xfrm>
            <a:custGeom>
              <a:avLst/>
              <a:gdLst>
                <a:gd name="connsiteX0" fmla="*/ 1249304 w 2107259"/>
                <a:gd name="connsiteY0" fmla="*/ 0 h 2116666"/>
                <a:gd name="connsiteX1" fmla="*/ 2028237 w 2107259"/>
                <a:gd name="connsiteY1" fmla="*/ 1286933 h 2116666"/>
                <a:gd name="connsiteX2" fmla="*/ 1723437 w 2107259"/>
                <a:gd name="connsiteY2" fmla="*/ 2111022 h 2116666"/>
                <a:gd name="connsiteX3" fmla="*/ 222015 w 2107259"/>
                <a:gd name="connsiteY3" fmla="*/ 1320800 h 2116666"/>
                <a:gd name="connsiteX4" fmla="*/ 391348 w 2107259"/>
                <a:gd name="connsiteY4" fmla="*/ 1095022 h 211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59" h="2116666">
                  <a:moveTo>
                    <a:pt x="1249304" y="0"/>
                  </a:moveTo>
                  <a:cubicBezTo>
                    <a:pt x="1599259" y="467548"/>
                    <a:pt x="1949215" y="935096"/>
                    <a:pt x="2028237" y="1286933"/>
                  </a:cubicBezTo>
                  <a:cubicBezTo>
                    <a:pt x="2107259" y="1638770"/>
                    <a:pt x="2024474" y="2105378"/>
                    <a:pt x="1723437" y="2111022"/>
                  </a:cubicBezTo>
                  <a:cubicBezTo>
                    <a:pt x="1422400" y="2116666"/>
                    <a:pt x="444030" y="1490133"/>
                    <a:pt x="222015" y="1320800"/>
                  </a:cubicBezTo>
                  <a:cubicBezTo>
                    <a:pt x="0" y="1151467"/>
                    <a:pt x="195674" y="1123244"/>
                    <a:pt x="391348" y="109502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445"/>
          <p:cNvGrpSpPr/>
          <p:nvPr/>
        </p:nvGrpSpPr>
        <p:grpSpPr>
          <a:xfrm>
            <a:off x="7086600" y="838200"/>
            <a:ext cx="1145491" cy="961386"/>
            <a:chOff x="4724400" y="2514600"/>
            <a:chExt cx="4267200" cy="3581400"/>
          </a:xfrm>
        </p:grpSpPr>
        <p:sp>
          <p:nvSpPr>
            <p:cNvPr id="58" name="Rectangle 57"/>
            <p:cNvSpPr/>
            <p:nvPr/>
          </p:nvSpPr>
          <p:spPr>
            <a:xfrm>
              <a:off x="4724400" y="5943600"/>
              <a:ext cx="685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410200" y="5943600"/>
              <a:ext cx="32766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686800" y="5943600"/>
              <a:ext cx="304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650509" y="3960091"/>
              <a:ext cx="3119582" cy="838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V="1">
              <a:off x="5048250" y="4438650"/>
              <a:ext cx="3276600" cy="381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V="1">
              <a:off x="7128510" y="4309110"/>
              <a:ext cx="1379220" cy="2133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6324600" y="2514600"/>
              <a:ext cx="685800" cy="609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6200000" flipV="1">
              <a:off x="51435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724400" y="5943600"/>
              <a:ext cx="426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800600" y="4267200"/>
              <a:ext cx="1371600" cy="304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5524500" y="2933700"/>
              <a:ext cx="914400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V="1">
              <a:off x="77343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V="1">
              <a:off x="6899910" y="2929890"/>
              <a:ext cx="914400" cy="693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76200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8486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3058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7150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2578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5626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9342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2484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Oval 78"/>
          <p:cNvSpPr/>
          <p:nvPr/>
        </p:nvSpPr>
        <p:spPr>
          <a:xfrm>
            <a:off x="6477000" y="5181600"/>
            <a:ext cx="2667000" cy="1447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Models of Biped Balance</a:t>
            </a:r>
          </a:p>
          <a:p>
            <a:endParaRPr lang="en-US" dirty="0" smtClean="0"/>
          </a:p>
          <a:p>
            <a:r>
              <a:rPr lang="en-US" dirty="0" smtClean="0"/>
              <a:t>Push Recovery Strategies</a:t>
            </a:r>
          </a:p>
          <a:p>
            <a:endParaRPr lang="en-US" dirty="0" smtClean="0"/>
          </a:p>
          <a:p>
            <a:r>
              <a:rPr lang="en-US" dirty="0" smtClean="0"/>
              <a:t>Optimal Control Framework</a:t>
            </a:r>
          </a:p>
          <a:p>
            <a:endParaRPr lang="en-US" dirty="0" smtClean="0"/>
          </a:p>
          <a:p>
            <a:r>
              <a:rPr lang="en-US" dirty="0" smtClean="0"/>
              <a:t>Humanoid Robot Control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Proposed Work and Timeline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" name="Group 316"/>
          <p:cNvGrpSpPr/>
          <p:nvPr/>
        </p:nvGrpSpPr>
        <p:grpSpPr>
          <a:xfrm>
            <a:off x="7315200" y="3581400"/>
            <a:ext cx="1013865" cy="1222218"/>
            <a:chOff x="3930649" y="3200400"/>
            <a:chExt cx="2432051" cy="2931854"/>
          </a:xfrm>
        </p:grpSpPr>
        <p:sp>
          <p:nvSpPr>
            <p:cNvPr id="6" name="Rectangle 5"/>
            <p:cNvSpPr/>
            <p:nvPr/>
          </p:nvSpPr>
          <p:spPr>
            <a:xfrm>
              <a:off x="5257800" y="5105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30649" y="5154534"/>
              <a:ext cx="688849" cy="9777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5"/>
            <p:cNvSpPr/>
            <p:nvPr/>
          </p:nvSpPr>
          <p:spPr>
            <a:xfrm>
              <a:off x="4572000" y="3200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5410200" y="4495800"/>
            <a:ext cx="404813" cy="369888"/>
          </p:xfrm>
          <a:graphic>
            <a:graphicData uri="http://schemas.openxmlformats.org/presentationml/2006/ole">
              <p:oleObj spid="_x0000_s461826" name="Equation" r:id="rId4" imgW="279360" imgH="253800" progId="Equation.3">
                <p:embed/>
              </p:oleObj>
            </a:graphicData>
          </a:graphic>
        </p:graphicFrame>
        <p:sp>
          <p:nvSpPr>
            <p:cNvPr id="10" name="Oval 9"/>
            <p:cNvSpPr/>
            <p:nvPr/>
          </p:nvSpPr>
          <p:spPr>
            <a:xfrm>
              <a:off x="5196840" y="463677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838700" y="362331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32120" y="556260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6200000" flipH="1">
              <a:off x="4295775" y="4333875"/>
              <a:ext cx="1946910" cy="67818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4991100" y="5010150"/>
              <a:ext cx="895350" cy="32385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5314950" y="3352800"/>
            <a:ext cx="314325" cy="350838"/>
          </p:xfrm>
          <a:graphic>
            <a:graphicData uri="http://schemas.openxmlformats.org/presentationml/2006/ole">
              <p:oleObj spid="_x0000_s461827" name="Equation" r:id="rId5" imgW="215640" imgH="241200" progId="Equation.3">
                <p:embed/>
              </p:oleObj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 rot="5400000" flipH="1" flipV="1">
              <a:off x="3629025" y="4384099"/>
              <a:ext cx="1892877" cy="616527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4932218" y="4238914"/>
              <a:ext cx="353291" cy="1356591"/>
            </a:xfrm>
            <a:custGeom>
              <a:avLst/>
              <a:gdLst>
                <a:gd name="connsiteX0" fmla="*/ 0 w 353291"/>
                <a:gd name="connsiteY0" fmla="*/ 1356591 h 1356591"/>
                <a:gd name="connsiteX1" fmla="*/ 270164 w 353291"/>
                <a:gd name="connsiteY1" fmla="*/ 151245 h 1356591"/>
                <a:gd name="connsiteX2" fmla="*/ 353291 w 353291"/>
                <a:gd name="connsiteY2" fmla="*/ 449118 h 13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91" h="1356591">
                  <a:moveTo>
                    <a:pt x="0" y="1356591"/>
                  </a:moveTo>
                  <a:cubicBezTo>
                    <a:pt x="105641" y="829541"/>
                    <a:pt x="211282" y="302491"/>
                    <a:pt x="270164" y="151245"/>
                  </a:cubicBezTo>
                  <a:cubicBezTo>
                    <a:pt x="329046" y="0"/>
                    <a:pt x="341168" y="224559"/>
                    <a:pt x="353291" y="449118"/>
                  </a:cubicBezTo>
                </a:path>
              </a:pathLst>
            </a:cu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5992813" y="5410200"/>
            <a:ext cx="369887" cy="350838"/>
          </p:xfrm>
          <a:graphic>
            <a:graphicData uri="http://schemas.openxmlformats.org/presentationml/2006/ole">
              <p:oleObj spid="_x0000_s461828" name="Equation" r:id="rId6" imgW="253800" imgH="241200" progId="Equation.3">
                <p:embed/>
              </p:oleObj>
            </a:graphicData>
          </a:graphic>
        </p:graphicFrame>
      </p:grpSp>
      <p:grpSp>
        <p:nvGrpSpPr>
          <p:cNvPr id="19" name="Group 131"/>
          <p:cNvGrpSpPr/>
          <p:nvPr/>
        </p:nvGrpSpPr>
        <p:grpSpPr>
          <a:xfrm>
            <a:off x="7391400" y="5181600"/>
            <a:ext cx="871878" cy="1355502"/>
            <a:chOff x="6248400" y="2419350"/>
            <a:chExt cx="1605178" cy="2495550"/>
          </a:xfrm>
        </p:grpSpPr>
        <p:sp>
          <p:nvSpPr>
            <p:cNvPr id="20" name="Parallelogram 19"/>
            <p:cNvSpPr/>
            <p:nvPr/>
          </p:nvSpPr>
          <p:spPr>
            <a:xfrm>
              <a:off x="6248400" y="4425822"/>
              <a:ext cx="1605178" cy="489078"/>
            </a:xfrm>
            <a:prstGeom prst="parallelogram">
              <a:avLst>
                <a:gd name="adj" fmla="val 10910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18032468" flipH="1">
              <a:off x="7381217" y="3051337"/>
              <a:ext cx="124554" cy="412857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20975302" flipH="1">
              <a:off x="7157636" y="2580670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16676171" flipH="1">
              <a:off x="7202342" y="4293304"/>
              <a:ext cx="157412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19681176" flipH="1">
              <a:off x="7242172" y="3474116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11946098" flipH="1">
              <a:off x="6710518" y="4137674"/>
              <a:ext cx="159137" cy="46246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2822704" flipH="1">
              <a:off x="7249025" y="3947706"/>
              <a:ext cx="159137" cy="49538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16200000" flipH="1">
              <a:off x="6904095" y="3350261"/>
              <a:ext cx="213444" cy="42194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339618" flipH="1">
              <a:off x="6924615" y="2419350"/>
              <a:ext cx="270062" cy="106819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386552" flipH="1">
              <a:off x="6790200" y="3578587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12150843" flipH="1">
              <a:off x="6818614" y="2538578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9224155" flipH="1">
              <a:off x="6802625" y="3016095"/>
              <a:ext cx="133127" cy="38626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151313" y="4626470"/>
              <a:ext cx="250809" cy="5016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486592" y="4576308"/>
              <a:ext cx="81063" cy="405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101151" y="4475984"/>
              <a:ext cx="431392" cy="225728"/>
            </a:xfrm>
            <a:custGeom>
              <a:avLst/>
              <a:gdLst>
                <a:gd name="connsiteX0" fmla="*/ 0 w 655320"/>
                <a:gd name="connsiteY0" fmla="*/ 342900 h 342900"/>
                <a:gd name="connsiteX1" fmla="*/ 365760 w 655320"/>
                <a:gd name="connsiteY1" fmla="*/ 22860 h 342900"/>
                <a:gd name="connsiteX2" fmla="*/ 655320 w 655320"/>
                <a:gd name="connsiteY2" fmla="*/ 20574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20" h="342900">
                  <a:moveTo>
                    <a:pt x="0" y="342900"/>
                  </a:moveTo>
                  <a:cubicBezTo>
                    <a:pt x="128270" y="194310"/>
                    <a:pt x="256540" y="45720"/>
                    <a:pt x="365760" y="22860"/>
                  </a:cubicBezTo>
                  <a:cubicBezTo>
                    <a:pt x="474980" y="0"/>
                    <a:pt x="565150" y="102870"/>
                    <a:pt x="655320" y="20574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000827" y="3472748"/>
              <a:ext cx="100324" cy="10032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895487" y="3512877"/>
              <a:ext cx="300971" cy="50162"/>
            </a:xfrm>
            <a:custGeom>
              <a:avLst/>
              <a:gdLst>
                <a:gd name="connsiteX0" fmla="*/ 0 w 548640"/>
                <a:gd name="connsiteY0" fmla="*/ 72390 h 82550"/>
                <a:gd name="connsiteX1" fmla="*/ 121920 w 548640"/>
                <a:gd name="connsiteY1" fmla="*/ 72390 h 82550"/>
                <a:gd name="connsiteX2" fmla="*/ 327660 w 548640"/>
                <a:gd name="connsiteY2" fmla="*/ 11430 h 82550"/>
                <a:gd name="connsiteX3" fmla="*/ 548640 w 548640"/>
                <a:gd name="connsiteY3" fmla="*/ 381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82550">
                  <a:moveTo>
                    <a:pt x="0" y="72390"/>
                  </a:moveTo>
                  <a:cubicBezTo>
                    <a:pt x="33655" y="77470"/>
                    <a:pt x="67310" y="82550"/>
                    <a:pt x="121920" y="72390"/>
                  </a:cubicBezTo>
                  <a:cubicBezTo>
                    <a:pt x="176530" y="62230"/>
                    <a:pt x="256540" y="22860"/>
                    <a:pt x="327660" y="11430"/>
                  </a:cubicBezTo>
                  <a:cubicBezTo>
                    <a:pt x="398780" y="0"/>
                    <a:pt x="473710" y="1905"/>
                    <a:pt x="548640" y="3810"/>
                  </a:cubicBezTo>
                </a:path>
              </a:pathLst>
            </a:cu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stCxn id="38" idx="6"/>
            </p:cNvCxnSpPr>
            <p:nvPr/>
          </p:nvCxnSpPr>
          <p:spPr>
            <a:xfrm rot="5400000" flipH="1" flipV="1">
              <a:off x="6461008" y="4139922"/>
              <a:ext cx="898364" cy="3528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 rot="17234668" flipH="1">
              <a:off x="6674712" y="4526195"/>
              <a:ext cx="167913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420"/>
          <p:cNvGrpSpPr/>
          <p:nvPr/>
        </p:nvGrpSpPr>
        <p:grpSpPr>
          <a:xfrm>
            <a:off x="7010400" y="2209800"/>
            <a:ext cx="1404260" cy="1109927"/>
            <a:chOff x="-3145972" y="2057399"/>
            <a:chExt cx="4822374" cy="3811589"/>
          </a:xfrm>
        </p:grpSpPr>
        <p:sp>
          <p:nvSpPr>
            <p:cNvPr id="40" name="Rectangle 39"/>
            <p:cNvSpPr/>
            <p:nvPr/>
          </p:nvSpPr>
          <p:spPr>
            <a:xfrm>
              <a:off x="-2971801" y="2057400"/>
              <a:ext cx="4648200" cy="3657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 rot="16200000">
              <a:off x="-876299" y="1562099"/>
              <a:ext cx="2057400" cy="304799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-2971802" y="3540100"/>
              <a:ext cx="3276601" cy="217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-206023" y="3282244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-2971801" y="2301028"/>
              <a:ext cx="4606183" cy="3109172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-25908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 flipH="1">
              <a:off x="-2971801" y="3810000"/>
              <a:ext cx="4648200" cy="158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-555172" y="5867400"/>
              <a:ext cx="1091184" cy="158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>
              <a:off x="-3712900" y="3386328"/>
              <a:ext cx="1146048" cy="1219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rc 48"/>
            <p:cNvSpPr/>
            <p:nvPr/>
          </p:nvSpPr>
          <p:spPr>
            <a:xfrm>
              <a:off x="-1143001" y="3276600"/>
              <a:ext cx="1185333" cy="544688"/>
            </a:xfrm>
            <a:prstGeom prst="arc">
              <a:avLst>
                <a:gd name="adj1" fmla="val 20438003"/>
                <a:gd name="adj2" fmla="val 6110525"/>
              </a:avLst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 rot="16200000">
              <a:off x="-38099" y="1714498"/>
              <a:ext cx="1371599" cy="2057402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-2971804" y="4248206"/>
              <a:ext cx="2209803" cy="1466795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5400000" flipH="1" flipV="1">
              <a:off x="-441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-60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57199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-1" y="259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-1147705" y="2714978"/>
              <a:ext cx="2107259" cy="2116666"/>
            </a:xfrm>
            <a:custGeom>
              <a:avLst/>
              <a:gdLst>
                <a:gd name="connsiteX0" fmla="*/ 1249304 w 2107259"/>
                <a:gd name="connsiteY0" fmla="*/ 0 h 2116666"/>
                <a:gd name="connsiteX1" fmla="*/ 2028237 w 2107259"/>
                <a:gd name="connsiteY1" fmla="*/ 1286933 h 2116666"/>
                <a:gd name="connsiteX2" fmla="*/ 1723437 w 2107259"/>
                <a:gd name="connsiteY2" fmla="*/ 2111022 h 2116666"/>
                <a:gd name="connsiteX3" fmla="*/ 222015 w 2107259"/>
                <a:gd name="connsiteY3" fmla="*/ 1320800 h 2116666"/>
                <a:gd name="connsiteX4" fmla="*/ 391348 w 2107259"/>
                <a:gd name="connsiteY4" fmla="*/ 1095022 h 211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59" h="2116666">
                  <a:moveTo>
                    <a:pt x="1249304" y="0"/>
                  </a:moveTo>
                  <a:cubicBezTo>
                    <a:pt x="1599259" y="467548"/>
                    <a:pt x="1949215" y="935096"/>
                    <a:pt x="2028237" y="1286933"/>
                  </a:cubicBezTo>
                  <a:cubicBezTo>
                    <a:pt x="2107259" y="1638770"/>
                    <a:pt x="2024474" y="2105378"/>
                    <a:pt x="1723437" y="2111022"/>
                  </a:cubicBezTo>
                  <a:cubicBezTo>
                    <a:pt x="1422400" y="2116666"/>
                    <a:pt x="444030" y="1490133"/>
                    <a:pt x="222015" y="1320800"/>
                  </a:cubicBezTo>
                  <a:cubicBezTo>
                    <a:pt x="0" y="1151467"/>
                    <a:pt x="195674" y="1123244"/>
                    <a:pt x="391348" y="109502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445"/>
          <p:cNvGrpSpPr/>
          <p:nvPr/>
        </p:nvGrpSpPr>
        <p:grpSpPr>
          <a:xfrm>
            <a:off x="7086600" y="838200"/>
            <a:ext cx="1145491" cy="961386"/>
            <a:chOff x="4724400" y="2514600"/>
            <a:chExt cx="4267200" cy="3581400"/>
          </a:xfrm>
        </p:grpSpPr>
        <p:sp>
          <p:nvSpPr>
            <p:cNvPr id="58" name="Rectangle 57"/>
            <p:cNvSpPr/>
            <p:nvPr/>
          </p:nvSpPr>
          <p:spPr>
            <a:xfrm>
              <a:off x="4724400" y="5943600"/>
              <a:ext cx="685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410200" y="5943600"/>
              <a:ext cx="32766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686800" y="5943600"/>
              <a:ext cx="304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650509" y="3960091"/>
              <a:ext cx="3119582" cy="838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V="1">
              <a:off x="5048250" y="4438650"/>
              <a:ext cx="3276600" cy="381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V="1">
              <a:off x="7128510" y="4309110"/>
              <a:ext cx="1379220" cy="2133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6324600" y="2514600"/>
              <a:ext cx="685800" cy="609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6200000" flipV="1">
              <a:off x="51435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724400" y="5943600"/>
              <a:ext cx="426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800600" y="4267200"/>
              <a:ext cx="1371600" cy="304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5524500" y="2933700"/>
              <a:ext cx="914400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V="1">
              <a:off x="77343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V="1">
              <a:off x="6899910" y="2929890"/>
              <a:ext cx="914400" cy="693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76200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8486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3058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7150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2578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5626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9342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2484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>
                <a:ln w="12700">
                  <a:noFill/>
                </a:ln>
                <a:solidFill>
                  <a:schemeClr val="accent1"/>
                </a:solidFill>
              </a:rPr>
              <a:t>Simple Models</a:t>
            </a:r>
            <a:endParaRPr lang="en-US" dirty="0">
              <a:ln w="12700"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5754687" cy="1509712"/>
          </a:xfrm>
        </p:spPr>
        <p:txBody>
          <a:bodyPr/>
          <a:lstStyle/>
          <a:p>
            <a:r>
              <a:rPr lang="en-US" dirty="0" smtClean="0"/>
              <a:t>Very simple dynamic models approximate full body motion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9" name="Group 316"/>
          <p:cNvGrpSpPr/>
          <p:nvPr/>
        </p:nvGrpSpPr>
        <p:grpSpPr>
          <a:xfrm>
            <a:off x="7315200" y="3581400"/>
            <a:ext cx="1013865" cy="1222218"/>
            <a:chOff x="3930649" y="3200400"/>
            <a:chExt cx="2432051" cy="2931854"/>
          </a:xfrm>
        </p:grpSpPr>
        <p:sp>
          <p:nvSpPr>
            <p:cNvPr id="30" name="Rectangle 29"/>
            <p:cNvSpPr/>
            <p:nvPr/>
          </p:nvSpPr>
          <p:spPr>
            <a:xfrm>
              <a:off x="5257800" y="5105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30649" y="5154534"/>
              <a:ext cx="688849" cy="9777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"/>
            <p:cNvSpPr/>
            <p:nvPr/>
          </p:nvSpPr>
          <p:spPr>
            <a:xfrm>
              <a:off x="4572000" y="3200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5410200" y="4495800"/>
            <a:ext cx="404813" cy="369888"/>
          </p:xfrm>
          <a:graphic>
            <a:graphicData uri="http://schemas.openxmlformats.org/presentationml/2006/ole">
              <p:oleObj spid="_x0000_s466946" name="Equation" r:id="rId4" imgW="279360" imgH="253800" progId="Equation.3">
                <p:embed/>
              </p:oleObj>
            </a:graphicData>
          </a:graphic>
        </p:graphicFrame>
        <p:sp>
          <p:nvSpPr>
            <p:cNvPr id="34" name="Oval 33"/>
            <p:cNvSpPr/>
            <p:nvPr/>
          </p:nvSpPr>
          <p:spPr>
            <a:xfrm>
              <a:off x="5196840" y="463677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38700" y="362331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532120" y="556260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6200000" flipH="1">
              <a:off x="4295775" y="4333875"/>
              <a:ext cx="1946910" cy="67818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4991100" y="5010150"/>
              <a:ext cx="895350" cy="32385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5314950" y="3352800"/>
            <a:ext cx="314325" cy="350838"/>
          </p:xfrm>
          <a:graphic>
            <a:graphicData uri="http://schemas.openxmlformats.org/presentationml/2006/ole">
              <p:oleObj spid="_x0000_s466947" name="Equation" r:id="rId5" imgW="215640" imgH="241200" progId="Equation.3">
                <p:embed/>
              </p:oleObj>
            </a:graphicData>
          </a:graphic>
        </p:graphicFrame>
        <p:cxnSp>
          <p:nvCxnSpPr>
            <p:cNvPr id="40" name="Straight Connector 39"/>
            <p:cNvCxnSpPr/>
            <p:nvPr/>
          </p:nvCxnSpPr>
          <p:spPr>
            <a:xfrm rot="5400000" flipH="1" flipV="1">
              <a:off x="3629025" y="4384099"/>
              <a:ext cx="1892877" cy="616527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/>
            <p:cNvSpPr/>
            <p:nvPr/>
          </p:nvSpPr>
          <p:spPr>
            <a:xfrm>
              <a:off x="4932218" y="4238914"/>
              <a:ext cx="353291" cy="1356591"/>
            </a:xfrm>
            <a:custGeom>
              <a:avLst/>
              <a:gdLst>
                <a:gd name="connsiteX0" fmla="*/ 0 w 353291"/>
                <a:gd name="connsiteY0" fmla="*/ 1356591 h 1356591"/>
                <a:gd name="connsiteX1" fmla="*/ 270164 w 353291"/>
                <a:gd name="connsiteY1" fmla="*/ 151245 h 1356591"/>
                <a:gd name="connsiteX2" fmla="*/ 353291 w 353291"/>
                <a:gd name="connsiteY2" fmla="*/ 449118 h 13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91" h="1356591">
                  <a:moveTo>
                    <a:pt x="0" y="1356591"/>
                  </a:moveTo>
                  <a:cubicBezTo>
                    <a:pt x="105641" y="829541"/>
                    <a:pt x="211282" y="302491"/>
                    <a:pt x="270164" y="151245"/>
                  </a:cubicBezTo>
                  <a:cubicBezTo>
                    <a:pt x="329046" y="0"/>
                    <a:pt x="341168" y="224559"/>
                    <a:pt x="353291" y="449118"/>
                  </a:cubicBezTo>
                </a:path>
              </a:pathLst>
            </a:cu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5992813" y="5410200"/>
            <a:ext cx="369887" cy="350838"/>
          </p:xfrm>
          <a:graphic>
            <a:graphicData uri="http://schemas.openxmlformats.org/presentationml/2006/ole">
              <p:oleObj spid="_x0000_s466948" name="Equation" r:id="rId6" imgW="253800" imgH="241200" progId="Equation.3">
                <p:embed/>
              </p:oleObj>
            </a:graphicData>
          </a:graphic>
        </p:graphicFrame>
      </p:grpSp>
      <p:grpSp>
        <p:nvGrpSpPr>
          <p:cNvPr id="43" name="Group 131"/>
          <p:cNvGrpSpPr/>
          <p:nvPr/>
        </p:nvGrpSpPr>
        <p:grpSpPr>
          <a:xfrm>
            <a:off x="7391400" y="5181600"/>
            <a:ext cx="871878" cy="1355502"/>
            <a:chOff x="6248400" y="2419350"/>
            <a:chExt cx="1605178" cy="2495550"/>
          </a:xfrm>
        </p:grpSpPr>
        <p:sp>
          <p:nvSpPr>
            <p:cNvPr id="44" name="Parallelogram 43"/>
            <p:cNvSpPr/>
            <p:nvPr/>
          </p:nvSpPr>
          <p:spPr>
            <a:xfrm>
              <a:off x="6248400" y="4425822"/>
              <a:ext cx="1605178" cy="489078"/>
            </a:xfrm>
            <a:prstGeom prst="parallelogram">
              <a:avLst>
                <a:gd name="adj" fmla="val 10910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18032468" flipH="1">
              <a:off x="7381217" y="3051337"/>
              <a:ext cx="124554" cy="412857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20975302" flipH="1">
              <a:off x="7157636" y="2580670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16676171" flipH="1">
              <a:off x="7202342" y="4293304"/>
              <a:ext cx="157412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19681176" flipH="1">
              <a:off x="7242172" y="3474116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11946098" flipH="1">
              <a:off x="6710518" y="4137674"/>
              <a:ext cx="159137" cy="46246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12822704" flipH="1">
              <a:off x="7249025" y="3947706"/>
              <a:ext cx="159137" cy="49538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6200000" flipH="1">
              <a:off x="6904095" y="3350261"/>
              <a:ext cx="213444" cy="42194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339618" flipH="1">
              <a:off x="6924615" y="2419350"/>
              <a:ext cx="270062" cy="106819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386552" flipH="1">
              <a:off x="6790200" y="3578587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12150843" flipH="1">
              <a:off x="6818614" y="2538578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19224155" flipH="1">
              <a:off x="6802625" y="3016095"/>
              <a:ext cx="133127" cy="38626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151313" y="4626470"/>
              <a:ext cx="250809" cy="5016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486592" y="4576308"/>
              <a:ext cx="81063" cy="405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101151" y="4475984"/>
              <a:ext cx="431392" cy="225728"/>
            </a:xfrm>
            <a:custGeom>
              <a:avLst/>
              <a:gdLst>
                <a:gd name="connsiteX0" fmla="*/ 0 w 655320"/>
                <a:gd name="connsiteY0" fmla="*/ 342900 h 342900"/>
                <a:gd name="connsiteX1" fmla="*/ 365760 w 655320"/>
                <a:gd name="connsiteY1" fmla="*/ 22860 h 342900"/>
                <a:gd name="connsiteX2" fmla="*/ 655320 w 655320"/>
                <a:gd name="connsiteY2" fmla="*/ 20574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20" h="342900">
                  <a:moveTo>
                    <a:pt x="0" y="342900"/>
                  </a:moveTo>
                  <a:cubicBezTo>
                    <a:pt x="128270" y="194310"/>
                    <a:pt x="256540" y="45720"/>
                    <a:pt x="365760" y="22860"/>
                  </a:cubicBezTo>
                  <a:cubicBezTo>
                    <a:pt x="474980" y="0"/>
                    <a:pt x="565150" y="102870"/>
                    <a:pt x="655320" y="20574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000827" y="3472748"/>
              <a:ext cx="100324" cy="10032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895487" y="3512877"/>
              <a:ext cx="300971" cy="50162"/>
            </a:xfrm>
            <a:custGeom>
              <a:avLst/>
              <a:gdLst>
                <a:gd name="connsiteX0" fmla="*/ 0 w 548640"/>
                <a:gd name="connsiteY0" fmla="*/ 72390 h 82550"/>
                <a:gd name="connsiteX1" fmla="*/ 121920 w 548640"/>
                <a:gd name="connsiteY1" fmla="*/ 72390 h 82550"/>
                <a:gd name="connsiteX2" fmla="*/ 327660 w 548640"/>
                <a:gd name="connsiteY2" fmla="*/ 11430 h 82550"/>
                <a:gd name="connsiteX3" fmla="*/ 548640 w 548640"/>
                <a:gd name="connsiteY3" fmla="*/ 381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82550">
                  <a:moveTo>
                    <a:pt x="0" y="72390"/>
                  </a:moveTo>
                  <a:cubicBezTo>
                    <a:pt x="33655" y="77470"/>
                    <a:pt x="67310" y="82550"/>
                    <a:pt x="121920" y="72390"/>
                  </a:cubicBezTo>
                  <a:cubicBezTo>
                    <a:pt x="176530" y="62230"/>
                    <a:pt x="256540" y="22860"/>
                    <a:pt x="327660" y="11430"/>
                  </a:cubicBezTo>
                  <a:cubicBezTo>
                    <a:pt x="398780" y="0"/>
                    <a:pt x="473710" y="1905"/>
                    <a:pt x="548640" y="3810"/>
                  </a:cubicBezTo>
                </a:path>
              </a:pathLst>
            </a:cu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62" idx="6"/>
            </p:cNvCxnSpPr>
            <p:nvPr/>
          </p:nvCxnSpPr>
          <p:spPr>
            <a:xfrm rot="5400000" flipH="1" flipV="1">
              <a:off x="6461008" y="4139922"/>
              <a:ext cx="898364" cy="3528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 rot="17234668" flipH="1">
              <a:off x="6674712" y="4526195"/>
              <a:ext cx="167913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420"/>
          <p:cNvGrpSpPr/>
          <p:nvPr/>
        </p:nvGrpSpPr>
        <p:grpSpPr>
          <a:xfrm>
            <a:off x="7010400" y="2209800"/>
            <a:ext cx="1404260" cy="1109927"/>
            <a:chOff x="-3145972" y="2057399"/>
            <a:chExt cx="4822374" cy="3811589"/>
          </a:xfrm>
        </p:grpSpPr>
        <p:sp>
          <p:nvSpPr>
            <p:cNvPr id="64" name="Rectangle 63"/>
            <p:cNvSpPr/>
            <p:nvPr/>
          </p:nvSpPr>
          <p:spPr>
            <a:xfrm>
              <a:off x="-2971801" y="2057400"/>
              <a:ext cx="4648200" cy="3657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 rot="16200000">
              <a:off x="-876299" y="1562099"/>
              <a:ext cx="2057400" cy="304799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-2971802" y="3540100"/>
              <a:ext cx="3276601" cy="217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-206023" y="3282244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-2971801" y="2301028"/>
              <a:ext cx="4606183" cy="3109172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-25908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 flipH="1">
              <a:off x="-2971801" y="3810000"/>
              <a:ext cx="4648200" cy="158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-555172" y="5867400"/>
              <a:ext cx="1091184" cy="158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6200000">
              <a:off x="-3712900" y="3386328"/>
              <a:ext cx="1146048" cy="1219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Arc 72"/>
            <p:cNvSpPr/>
            <p:nvPr/>
          </p:nvSpPr>
          <p:spPr>
            <a:xfrm>
              <a:off x="-1143001" y="3276600"/>
              <a:ext cx="1185333" cy="544688"/>
            </a:xfrm>
            <a:prstGeom prst="arc">
              <a:avLst>
                <a:gd name="adj1" fmla="val 20438003"/>
                <a:gd name="adj2" fmla="val 6110525"/>
              </a:avLst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/>
          </p:nvSpPr>
          <p:spPr>
            <a:xfrm rot="16200000">
              <a:off x="-38099" y="1714498"/>
              <a:ext cx="1371599" cy="2057402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-2971804" y="4248206"/>
              <a:ext cx="2209803" cy="1466795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 flipH="1" flipV="1">
              <a:off x="-441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-60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457199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-1" y="259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-1147705" y="2714978"/>
              <a:ext cx="2107259" cy="2116666"/>
            </a:xfrm>
            <a:custGeom>
              <a:avLst/>
              <a:gdLst>
                <a:gd name="connsiteX0" fmla="*/ 1249304 w 2107259"/>
                <a:gd name="connsiteY0" fmla="*/ 0 h 2116666"/>
                <a:gd name="connsiteX1" fmla="*/ 2028237 w 2107259"/>
                <a:gd name="connsiteY1" fmla="*/ 1286933 h 2116666"/>
                <a:gd name="connsiteX2" fmla="*/ 1723437 w 2107259"/>
                <a:gd name="connsiteY2" fmla="*/ 2111022 h 2116666"/>
                <a:gd name="connsiteX3" fmla="*/ 222015 w 2107259"/>
                <a:gd name="connsiteY3" fmla="*/ 1320800 h 2116666"/>
                <a:gd name="connsiteX4" fmla="*/ 391348 w 2107259"/>
                <a:gd name="connsiteY4" fmla="*/ 1095022 h 211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59" h="2116666">
                  <a:moveTo>
                    <a:pt x="1249304" y="0"/>
                  </a:moveTo>
                  <a:cubicBezTo>
                    <a:pt x="1599259" y="467548"/>
                    <a:pt x="1949215" y="935096"/>
                    <a:pt x="2028237" y="1286933"/>
                  </a:cubicBezTo>
                  <a:cubicBezTo>
                    <a:pt x="2107259" y="1638770"/>
                    <a:pt x="2024474" y="2105378"/>
                    <a:pt x="1723437" y="2111022"/>
                  </a:cubicBezTo>
                  <a:cubicBezTo>
                    <a:pt x="1422400" y="2116666"/>
                    <a:pt x="444030" y="1490133"/>
                    <a:pt x="222015" y="1320800"/>
                  </a:cubicBezTo>
                  <a:cubicBezTo>
                    <a:pt x="0" y="1151467"/>
                    <a:pt x="195674" y="1123244"/>
                    <a:pt x="391348" y="109502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445"/>
          <p:cNvGrpSpPr/>
          <p:nvPr/>
        </p:nvGrpSpPr>
        <p:grpSpPr>
          <a:xfrm>
            <a:off x="7086600" y="838200"/>
            <a:ext cx="1145491" cy="961386"/>
            <a:chOff x="4724400" y="2514600"/>
            <a:chExt cx="4267200" cy="3581400"/>
          </a:xfrm>
        </p:grpSpPr>
        <p:sp>
          <p:nvSpPr>
            <p:cNvPr id="82" name="Rectangle 81"/>
            <p:cNvSpPr/>
            <p:nvPr/>
          </p:nvSpPr>
          <p:spPr>
            <a:xfrm>
              <a:off x="4724400" y="5943600"/>
              <a:ext cx="685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410200" y="5943600"/>
              <a:ext cx="32766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686800" y="5943600"/>
              <a:ext cx="304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 rot="5400000" flipH="1" flipV="1">
              <a:off x="4650509" y="3960091"/>
              <a:ext cx="3119582" cy="838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V="1">
              <a:off x="5048250" y="4438650"/>
              <a:ext cx="3276600" cy="381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V="1">
              <a:off x="7128510" y="4309110"/>
              <a:ext cx="1379220" cy="2133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6324600" y="2514600"/>
              <a:ext cx="685800" cy="609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 rot="16200000" flipV="1">
              <a:off x="51435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724400" y="5943600"/>
              <a:ext cx="426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4800600" y="4267200"/>
              <a:ext cx="1371600" cy="304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5524500" y="2933700"/>
              <a:ext cx="914400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V="1">
              <a:off x="77343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V="1">
              <a:off x="6899910" y="2929890"/>
              <a:ext cx="914400" cy="693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76200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78486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83058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57150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2578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5626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9342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2484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Oval 102"/>
          <p:cNvSpPr/>
          <p:nvPr/>
        </p:nvSpPr>
        <p:spPr>
          <a:xfrm>
            <a:off x="6477000" y="609600"/>
            <a:ext cx="2667000" cy="1447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sum of forces on the COM results in an acceleration of the COM 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4650509" y="3960091"/>
            <a:ext cx="3119582" cy="838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V="1">
            <a:off x="5048250" y="4438650"/>
            <a:ext cx="327660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Biped Dynamics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14</a:t>
            </a:fld>
            <a:endParaRPr kumimoji="0" lang="en-US"/>
          </a:p>
        </p:txBody>
      </p:sp>
      <p:cxnSp>
        <p:nvCxnSpPr>
          <p:cNvPr id="5" name="Straight Connector 4"/>
          <p:cNvCxnSpPr/>
          <p:nvPr/>
        </p:nvCxnSpPr>
        <p:spPr>
          <a:xfrm rot="16200000" flipV="1">
            <a:off x="7128510" y="4309110"/>
            <a:ext cx="1379220" cy="2133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324600" y="2514600"/>
            <a:ext cx="685800" cy="6096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V="1">
            <a:off x="5143500" y="5295900"/>
            <a:ext cx="8382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5943600"/>
            <a:ext cx="426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800600" y="4267200"/>
            <a:ext cx="137160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524500" y="2933700"/>
            <a:ext cx="91440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7734300" y="5295900"/>
            <a:ext cx="8382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6899910" y="2929890"/>
            <a:ext cx="914400" cy="6934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620000" y="3657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48600" y="5029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05800" y="58674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58674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57800" y="5029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62600" y="3657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34200" y="2743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2743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/>
        </p:nvGraphicFramePr>
        <p:xfrm>
          <a:off x="6705600" y="3962400"/>
          <a:ext cx="354013" cy="552450"/>
        </p:xfrm>
        <a:graphic>
          <a:graphicData uri="http://schemas.openxmlformats.org/presentationml/2006/ole">
            <p:oleObj spid="_x0000_s309250" name="Equation" r:id="rId5" imgW="190440" imgH="241200" progId="Equation.3">
              <p:embed/>
            </p:oleObj>
          </a:graphicData>
        </a:graphic>
      </p:graphicFrame>
      <p:graphicFrame>
        <p:nvGraphicFramePr>
          <p:cNvPr id="41" name="Object 4"/>
          <p:cNvGraphicFramePr>
            <a:graphicFrameLocks noChangeAspect="1"/>
          </p:cNvGraphicFramePr>
          <p:nvPr/>
        </p:nvGraphicFramePr>
        <p:xfrm>
          <a:off x="5105400" y="5334000"/>
          <a:ext cx="377825" cy="495300"/>
        </p:xfrm>
        <a:graphic>
          <a:graphicData uri="http://schemas.openxmlformats.org/presentationml/2006/ole">
            <p:oleObj spid="_x0000_s309251" name="Equation" r:id="rId6" imgW="203040" imgH="215640" progId="Equation.3">
              <p:embed/>
            </p:oleObj>
          </a:graphicData>
        </a:graphic>
      </p:graphicFrame>
      <p:graphicFrame>
        <p:nvGraphicFramePr>
          <p:cNvPr id="42" name="Object 4"/>
          <p:cNvGraphicFramePr>
            <a:graphicFrameLocks noChangeAspect="1"/>
          </p:cNvGraphicFramePr>
          <p:nvPr/>
        </p:nvGraphicFramePr>
        <p:xfrm>
          <a:off x="8382000" y="5334000"/>
          <a:ext cx="354012" cy="495300"/>
        </p:xfrm>
        <a:graphic>
          <a:graphicData uri="http://schemas.openxmlformats.org/presentationml/2006/ole">
            <p:oleObj spid="_x0000_s309252" name="Equation" r:id="rId7" imgW="190440" imgH="215640" progId="Equation.3">
              <p:embed/>
            </p:oleObj>
          </a:graphicData>
        </a:graphic>
      </p:graphicFrame>
      <p:graphicFrame>
        <p:nvGraphicFramePr>
          <p:cNvPr id="62" name="Object 4"/>
          <p:cNvGraphicFramePr>
            <a:graphicFrameLocks noChangeAspect="1"/>
          </p:cNvGraphicFramePr>
          <p:nvPr/>
        </p:nvGraphicFramePr>
        <p:xfrm>
          <a:off x="6770688" y="2162175"/>
          <a:ext cx="377825" cy="493713"/>
        </p:xfrm>
        <a:graphic>
          <a:graphicData uri="http://schemas.openxmlformats.org/presentationml/2006/ole">
            <p:oleObj spid="_x0000_s309253" name="Equation" r:id="rId8" imgW="203040" imgH="215640" progId="Equation.3">
              <p:embed/>
            </p:oleObj>
          </a:graphicData>
        </a:graphic>
      </p:graphicFrame>
      <p:cxnSp>
        <p:nvCxnSpPr>
          <p:cNvPr id="82" name="Straight Arrow Connector 81"/>
          <p:cNvCxnSpPr/>
          <p:nvPr/>
        </p:nvCxnSpPr>
        <p:spPr>
          <a:xfrm rot="5400000" flipH="1" flipV="1">
            <a:off x="4808682" y="4487718"/>
            <a:ext cx="2422236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16200000" flipV="1">
            <a:off x="7989455" y="5574145"/>
            <a:ext cx="652678" cy="172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2011283" y="4877197"/>
            <a:ext cx="3018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3505200" y="3352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56334" name="Object 4"/>
          <p:cNvGraphicFramePr>
            <a:graphicFrameLocks noChangeAspect="1"/>
          </p:cNvGraphicFramePr>
          <p:nvPr/>
        </p:nvGraphicFramePr>
        <p:xfrm>
          <a:off x="3048000" y="4343400"/>
          <a:ext cx="354013" cy="552450"/>
        </p:xfrm>
        <a:graphic>
          <a:graphicData uri="http://schemas.openxmlformats.org/presentationml/2006/ole">
            <p:oleObj spid="_x0000_s309254" name="Equation" r:id="rId9" imgW="190440" imgH="241200" progId="Equation.3">
              <p:embed/>
            </p:oleObj>
          </a:graphicData>
        </a:graphic>
      </p:graphicFrame>
      <p:graphicFrame>
        <p:nvGraphicFramePr>
          <p:cNvPr id="56335" name="Object 15"/>
          <p:cNvGraphicFramePr>
            <a:graphicFrameLocks noChangeAspect="1"/>
          </p:cNvGraphicFramePr>
          <p:nvPr/>
        </p:nvGraphicFramePr>
        <p:xfrm>
          <a:off x="3886200" y="4876800"/>
          <a:ext cx="377825" cy="495300"/>
        </p:xfrm>
        <a:graphic>
          <a:graphicData uri="http://schemas.openxmlformats.org/presentationml/2006/ole">
            <p:oleObj spid="_x0000_s309255" name="Equation" r:id="rId10" imgW="203040" imgH="215640" progId="Equation.3">
              <p:embed/>
            </p:oleObj>
          </a:graphicData>
        </a:graphic>
      </p:graphicFrame>
      <p:graphicFrame>
        <p:nvGraphicFramePr>
          <p:cNvPr id="56336" name="Object 16"/>
          <p:cNvGraphicFramePr>
            <a:graphicFrameLocks noChangeAspect="1"/>
          </p:cNvGraphicFramePr>
          <p:nvPr/>
        </p:nvGraphicFramePr>
        <p:xfrm>
          <a:off x="4038600" y="3429000"/>
          <a:ext cx="354013" cy="495300"/>
        </p:xfrm>
        <a:graphic>
          <a:graphicData uri="http://schemas.openxmlformats.org/presentationml/2006/ole">
            <p:oleObj spid="_x0000_s309256" name="Equation" r:id="rId11" imgW="190440" imgH="215640" progId="Equation.3">
              <p:embed/>
            </p:oleObj>
          </a:graphicData>
        </a:graphic>
      </p:graphicFrame>
      <p:cxnSp>
        <p:nvCxnSpPr>
          <p:cNvPr id="74" name="Straight Arrow Connector 73"/>
          <p:cNvCxnSpPr/>
          <p:nvPr/>
        </p:nvCxnSpPr>
        <p:spPr>
          <a:xfrm rot="5400000" flipH="1" flipV="1">
            <a:off x="2537922" y="4929678"/>
            <a:ext cx="2422236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V="1">
            <a:off x="3562235" y="3554845"/>
            <a:ext cx="652678" cy="172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6200000" flipH="1">
            <a:off x="5197634" y="4283234"/>
            <a:ext cx="2971006" cy="449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644640" y="280416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9" name="Object 4"/>
          <p:cNvGraphicFramePr>
            <a:graphicFrameLocks noChangeAspect="1"/>
          </p:cNvGraphicFramePr>
          <p:nvPr/>
        </p:nvGraphicFramePr>
        <p:xfrm>
          <a:off x="6629400" y="6096000"/>
          <a:ext cx="284163" cy="377825"/>
        </p:xfrm>
        <a:graphic>
          <a:graphicData uri="http://schemas.openxmlformats.org/presentationml/2006/ole">
            <p:oleObj spid="_x0000_s309258" name="Equation" r:id="rId12" imgW="152280" imgH="164880" progId="Equation.3">
              <p:embed/>
            </p:oleObj>
          </a:graphicData>
        </a:graphic>
      </p:graphicFrame>
      <p:graphicFrame>
        <p:nvGraphicFramePr>
          <p:cNvPr id="94" name="Object 9"/>
          <p:cNvGraphicFramePr>
            <a:graphicFrameLocks noChangeAspect="1"/>
          </p:cNvGraphicFramePr>
          <p:nvPr/>
        </p:nvGraphicFramePr>
        <p:xfrm>
          <a:off x="111125" y="6400800"/>
          <a:ext cx="495300" cy="377825"/>
        </p:xfrm>
        <a:graphic>
          <a:graphicData uri="http://schemas.openxmlformats.org/presentationml/2006/ole">
            <p:oleObj spid="_x0000_s309259" name="Equation" r:id="rId13" imgW="266400" imgH="164880" progId="Equation.3">
              <p:embed/>
            </p:oleObj>
          </a:graphicData>
        </a:graphic>
      </p:graphicFrame>
      <p:sp>
        <p:nvSpPr>
          <p:cNvPr id="95" name="TextBox 94"/>
          <p:cNvSpPr txBox="1"/>
          <p:nvPr/>
        </p:nvSpPr>
        <p:spPr>
          <a:xfrm>
            <a:off x="609600" y="64124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of mass (COM)</a:t>
            </a:r>
            <a:endParaRPr lang="en-US" dirty="0"/>
          </a:p>
        </p:txBody>
      </p:sp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3494088" y="2695575"/>
          <a:ext cx="377825" cy="495300"/>
        </p:xfrm>
        <a:graphic>
          <a:graphicData uri="http://schemas.openxmlformats.org/presentationml/2006/ole">
            <p:oleObj spid="_x0000_s309260" name="Equation" r:id="rId14" imgW="203040" imgH="215640" progId="Equation.3">
              <p:embed/>
            </p:oleObj>
          </a:graphicData>
        </a:graphic>
      </p:graphicFrame>
      <p:graphicFrame>
        <p:nvGraphicFramePr>
          <p:cNvPr id="96" name="Object 4"/>
          <p:cNvGraphicFramePr>
            <a:graphicFrameLocks noChangeAspect="1"/>
          </p:cNvGraphicFramePr>
          <p:nvPr/>
        </p:nvGraphicFramePr>
        <p:xfrm>
          <a:off x="5603875" y="6038850"/>
          <a:ext cx="355600" cy="493713"/>
        </p:xfrm>
        <a:graphic>
          <a:graphicData uri="http://schemas.openxmlformats.org/presentationml/2006/ole">
            <p:oleObj spid="_x0000_s309261" name="Equation" r:id="rId15" imgW="190440" imgH="215640" progId="Equation.3">
              <p:embed/>
            </p:oleObj>
          </a:graphicData>
        </a:graphic>
      </p:graphicFrame>
      <p:graphicFrame>
        <p:nvGraphicFramePr>
          <p:cNvPr id="97" name="Object 4"/>
          <p:cNvGraphicFramePr>
            <a:graphicFrameLocks noChangeAspect="1"/>
          </p:cNvGraphicFramePr>
          <p:nvPr/>
        </p:nvGraphicFramePr>
        <p:xfrm>
          <a:off x="8240713" y="6019800"/>
          <a:ext cx="331787" cy="493713"/>
        </p:xfrm>
        <a:graphic>
          <a:graphicData uri="http://schemas.openxmlformats.org/presentationml/2006/ole">
            <p:oleObj spid="_x0000_s309262" name="Equation" r:id="rId16" imgW="177480" imgH="215640" progId="Equation.3">
              <p:embed/>
            </p:oleObj>
          </a:graphicData>
        </a:graphic>
      </p:graphicFrame>
      <p:graphicFrame>
        <p:nvGraphicFramePr>
          <p:cNvPr id="98" name="Object 9"/>
          <p:cNvGraphicFramePr>
            <a:graphicFrameLocks noChangeAspect="1"/>
          </p:cNvGraphicFramePr>
          <p:nvPr/>
        </p:nvGraphicFramePr>
        <p:xfrm>
          <a:off x="76200" y="5962650"/>
          <a:ext cx="968376" cy="493713"/>
        </p:xfrm>
        <a:graphic>
          <a:graphicData uri="http://schemas.openxmlformats.org/presentationml/2006/ole">
            <p:oleObj spid="_x0000_s309263" name="Equation" r:id="rId17" imgW="520560" imgH="215640" progId="Equation.3">
              <p:embed/>
            </p:oleObj>
          </a:graphicData>
        </a:graphic>
      </p:graphicFrame>
      <p:sp>
        <p:nvSpPr>
          <p:cNvPr id="101" name="TextBox 100"/>
          <p:cNvSpPr txBox="1"/>
          <p:nvPr/>
        </p:nvSpPr>
        <p:spPr>
          <a:xfrm>
            <a:off x="990600" y="6019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 locations</a:t>
            </a:r>
            <a:endParaRPr lang="en-US" dirty="0"/>
          </a:p>
        </p:txBody>
      </p:sp>
      <p:graphicFrame>
        <p:nvGraphicFramePr>
          <p:cNvPr id="309264" name="Object 9"/>
          <p:cNvGraphicFramePr>
            <a:graphicFrameLocks noChangeAspect="1"/>
          </p:cNvGraphicFramePr>
          <p:nvPr/>
        </p:nvGraphicFramePr>
        <p:xfrm>
          <a:off x="209550" y="3429000"/>
          <a:ext cx="2454275" cy="582613"/>
        </p:xfrm>
        <a:graphic>
          <a:graphicData uri="http://schemas.openxmlformats.org/presentationml/2006/ole">
            <p:oleObj spid="_x0000_s309264" name="Equation" r:id="rId18" imgW="1320480" imgH="2538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COP is the origin point on the ground of the force that is equivalent to the </a:t>
            </a:r>
            <a:br>
              <a:rPr lang="en-US" dirty="0" smtClean="0"/>
            </a:br>
            <a:r>
              <a:rPr lang="en-US" dirty="0" smtClean="0"/>
              <a:t>contact forces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4650509" y="3960091"/>
            <a:ext cx="3119582" cy="838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V="1">
            <a:off x="5048250" y="4438650"/>
            <a:ext cx="327660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Biped Dynamics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15</a:t>
            </a:fld>
            <a:endParaRPr kumimoji="0" lang="en-US"/>
          </a:p>
        </p:txBody>
      </p:sp>
      <p:cxnSp>
        <p:nvCxnSpPr>
          <p:cNvPr id="5" name="Straight Connector 4"/>
          <p:cNvCxnSpPr/>
          <p:nvPr/>
        </p:nvCxnSpPr>
        <p:spPr>
          <a:xfrm rot="16200000" flipV="1">
            <a:off x="7128510" y="4309110"/>
            <a:ext cx="1379220" cy="2133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324600" y="2514600"/>
            <a:ext cx="685800" cy="6096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V="1">
            <a:off x="5143500" y="5295900"/>
            <a:ext cx="8382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5943600"/>
            <a:ext cx="426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800600" y="4267200"/>
            <a:ext cx="137160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524500" y="2933700"/>
            <a:ext cx="91440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7734300" y="5295900"/>
            <a:ext cx="8382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6899910" y="2929890"/>
            <a:ext cx="914400" cy="6934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620000" y="3657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48600" y="5029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05800" y="58674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58674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57800" y="5029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62600" y="3657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34200" y="2743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2743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/>
        </p:nvGraphicFramePr>
        <p:xfrm>
          <a:off x="6705600" y="3962400"/>
          <a:ext cx="354013" cy="552450"/>
        </p:xfrm>
        <a:graphic>
          <a:graphicData uri="http://schemas.openxmlformats.org/presentationml/2006/ole">
            <p:oleObj spid="_x0000_s310274" name="Equation" r:id="rId5" imgW="190440" imgH="241200" progId="Equation.3">
              <p:embed/>
            </p:oleObj>
          </a:graphicData>
        </a:graphic>
      </p:graphicFrame>
      <p:graphicFrame>
        <p:nvGraphicFramePr>
          <p:cNvPr id="62" name="Object 4"/>
          <p:cNvGraphicFramePr>
            <a:graphicFrameLocks noChangeAspect="1"/>
          </p:cNvGraphicFramePr>
          <p:nvPr/>
        </p:nvGraphicFramePr>
        <p:xfrm>
          <a:off x="6770688" y="2162175"/>
          <a:ext cx="377825" cy="493713"/>
        </p:xfrm>
        <a:graphic>
          <a:graphicData uri="http://schemas.openxmlformats.org/presentationml/2006/ole">
            <p:oleObj spid="_x0000_s310275" name="Equation" r:id="rId6" imgW="203040" imgH="215640" progId="Equation.3">
              <p:embed/>
            </p:oleObj>
          </a:graphicData>
        </a:graphic>
      </p:graphicFrame>
      <p:cxnSp>
        <p:nvCxnSpPr>
          <p:cNvPr id="92" name="Straight Arrow Connector 91"/>
          <p:cNvCxnSpPr/>
          <p:nvPr/>
        </p:nvCxnSpPr>
        <p:spPr>
          <a:xfrm rot="5400000">
            <a:off x="2011283" y="4877197"/>
            <a:ext cx="3018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3505200" y="3352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56334" name="Object 4"/>
          <p:cNvGraphicFramePr>
            <a:graphicFrameLocks noChangeAspect="1"/>
          </p:cNvGraphicFramePr>
          <p:nvPr/>
        </p:nvGraphicFramePr>
        <p:xfrm>
          <a:off x="3048000" y="4343400"/>
          <a:ext cx="354013" cy="552450"/>
        </p:xfrm>
        <a:graphic>
          <a:graphicData uri="http://schemas.openxmlformats.org/presentationml/2006/ole">
            <p:oleObj spid="_x0000_s310276" name="Equation" r:id="rId7" imgW="190440" imgH="241200" progId="Equation.3">
              <p:embed/>
            </p:oleObj>
          </a:graphicData>
        </a:graphic>
      </p:graphicFrame>
      <p:cxnSp>
        <p:nvCxnSpPr>
          <p:cNvPr id="78" name="Straight Arrow Connector 77"/>
          <p:cNvCxnSpPr/>
          <p:nvPr/>
        </p:nvCxnSpPr>
        <p:spPr>
          <a:xfrm rot="16200000" flipH="1">
            <a:off x="5197634" y="4283234"/>
            <a:ext cx="2971006" cy="449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644640" y="280416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9" name="Object 4"/>
          <p:cNvGraphicFramePr>
            <a:graphicFrameLocks noChangeAspect="1"/>
          </p:cNvGraphicFramePr>
          <p:nvPr/>
        </p:nvGraphicFramePr>
        <p:xfrm>
          <a:off x="6629400" y="6096000"/>
          <a:ext cx="284163" cy="377825"/>
        </p:xfrm>
        <a:graphic>
          <a:graphicData uri="http://schemas.openxmlformats.org/presentationml/2006/ole">
            <p:oleObj spid="_x0000_s310277" name="Equation" r:id="rId8" imgW="152280" imgH="164880" progId="Equation.3">
              <p:embed/>
            </p:oleObj>
          </a:graphicData>
        </a:graphic>
      </p:graphicFrame>
      <p:cxnSp>
        <p:nvCxnSpPr>
          <p:cNvPr id="43" name="Straight Arrow Connector 42"/>
          <p:cNvCxnSpPr/>
          <p:nvPr/>
        </p:nvCxnSpPr>
        <p:spPr>
          <a:xfrm rot="5400000" flipH="1" flipV="1">
            <a:off x="2133600" y="4724400"/>
            <a:ext cx="3048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4960620" y="4282440"/>
            <a:ext cx="3048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46" name="Object 16"/>
          <p:cNvGraphicFramePr>
            <a:graphicFrameLocks noChangeAspect="1"/>
          </p:cNvGraphicFramePr>
          <p:nvPr/>
        </p:nvGraphicFramePr>
        <p:xfrm>
          <a:off x="3810000" y="4191000"/>
          <a:ext cx="423863" cy="554038"/>
        </p:xfrm>
        <a:graphic>
          <a:graphicData uri="http://schemas.openxmlformats.org/presentationml/2006/ole">
            <p:oleObj spid="_x0000_s310278" name="Equation" r:id="rId9" imgW="228600" imgH="241200" progId="Equation.3">
              <p:embed/>
            </p:oleObj>
          </a:graphicData>
        </a:graphic>
      </p:graphicFrame>
      <p:graphicFrame>
        <p:nvGraphicFramePr>
          <p:cNvPr id="47" name="Object 4"/>
          <p:cNvGraphicFramePr>
            <a:graphicFrameLocks noChangeAspect="1"/>
          </p:cNvGraphicFramePr>
          <p:nvPr/>
        </p:nvGraphicFramePr>
        <p:xfrm>
          <a:off x="6121400" y="6029325"/>
          <a:ext cx="355600" cy="523875"/>
        </p:xfrm>
        <a:graphic>
          <a:graphicData uri="http://schemas.openxmlformats.org/presentationml/2006/ole">
            <p:oleObj spid="_x0000_s310279" name="Equation" r:id="rId10" imgW="190440" imgH="228600" progId="Equation.3">
              <p:embed/>
            </p:oleObj>
          </a:graphicData>
        </a:graphic>
      </p:graphicFrame>
      <p:graphicFrame>
        <p:nvGraphicFramePr>
          <p:cNvPr id="48" name="Object 16"/>
          <p:cNvGraphicFramePr>
            <a:graphicFrameLocks noChangeAspect="1"/>
          </p:cNvGraphicFramePr>
          <p:nvPr/>
        </p:nvGraphicFramePr>
        <p:xfrm>
          <a:off x="5867400" y="5029200"/>
          <a:ext cx="423863" cy="554038"/>
        </p:xfrm>
        <a:graphic>
          <a:graphicData uri="http://schemas.openxmlformats.org/presentationml/2006/ole">
            <p:oleObj spid="_x0000_s310280" name="Equation" r:id="rId11" imgW="228600" imgH="241200" progId="Equation.3">
              <p:embed/>
            </p:oleObj>
          </a:graphicData>
        </a:graphic>
      </p:graphicFrame>
      <p:graphicFrame>
        <p:nvGraphicFramePr>
          <p:cNvPr id="49" name="Object 9"/>
          <p:cNvGraphicFramePr>
            <a:graphicFrameLocks noChangeAspect="1"/>
          </p:cNvGraphicFramePr>
          <p:nvPr/>
        </p:nvGraphicFramePr>
        <p:xfrm>
          <a:off x="52388" y="6324600"/>
          <a:ext cx="612775" cy="522287"/>
        </p:xfrm>
        <a:graphic>
          <a:graphicData uri="http://schemas.openxmlformats.org/presentationml/2006/ole">
            <p:oleObj spid="_x0000_s310282" name="Equation" r:id="rId12" imgW="330120" imgH="228600" progId="Equation.3">
              <p:embed/>
            </p:oleObj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09600" y="64124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of pressure (COP)</a:t>
            </a:r>
            <a:endParaRPr lang="en-US" dirty="0"/>
          </a:p>
        </p:txBody>
      </p:sp>
      <p:graphicFrame>
        <p:nvGraphicFramePr>
          <p:cNvPr id="7185" name="Object 17"/>
          <p:cNvGraphicFramePr>
            <a:graphicFrameLocks noChangeAspect="1"/>
          </p:cNvGraphicFramePr>
          <p:nvPr/>
        </p:nvGraphicFramePr>
        <p:xfrm>
          <a:off x="3494088" y="2695575"/>
          <a:ext cx="377825" cy="495300"/>
        </p:xfrm>
        <a:graphic>
          <a:graphicData uri="http://schemas.openxmlformats.org/presentationml/2006/ole">
            <p:oleObj spid="_x0000_s310283" name="Equation" r:id="rId13" imgW="203040" imgH="215640" progId="Equation.3">
              <p:embed/>
            </p:oleObj>
          </a:graphicData>
        </a:graphic>
      </p:graphicFrame>
      <p:graphicFrame>
        <p:nvGraphicFramePr>
          <p:cNvPr id="7186" name="Object 15"/>
          <p:cNvGraphicFramePr>
            <a:graphicFrameLocks noChangeAspect="1"/>
          </p:cNvGraphicFramePr>
          <p:nvPr/>
        </p:nvGraphicFramePr>
        <p:xfrm>
          <a:off x="5603875" y="6038850"/>
          <a:ext cx="355600" cy="493713"/>
        </p:xfrm>
        <a:graphic>
          <a:graphicData uri="http://schemas.openxmlformats.org/presentationml/2006/ole">
            <p:oleObj spid="_x0000_s310284" name="Equation" r:id="rId14" imgW="190440" imgH="215640" progId="Equation.3">
              <p:embed/>
            </p:oleObj>
          </a:graphicData>
        </a:graphic>
      </p:graphicFrame>
      <p:graphicFrame>
        <p:nvGraphicFramePr>
          <p:cNvPr id="7187" name="Object 15"/>
          <p:cNvGraphicFramePr>
            <a:graphicFrameLocks noChangeAspect="1"/>
          </p:cNvGraphicFramePr>
          <p:nvPr/>
        </p:nvGraphicFramePr>
        <p:xfrm>
          <a:off x="8240713" y="6019800"/>
          <a:ext cx="331787" cy="493713"/>
        </p:xfrm>
        <a:graphic>
          <a:graphicData uri="http://schemas.openxmlformats.org/presentationml/2006/ole">
            <p:oleObj spid="_x0000_s310285" name="Equation" r:id="rId15" imgW="177480" imgH="215640" progId="Equation.3">
              <p:embed/>
            </p:oleObj>
          </a:graphicData>
        </a:graphic>
      </p:graphicFrame>
      <p:graphicFrame>
        <p:nvGraphicFramePr>
          <p:cNvPr id="310286" name="Object 9"/>
          <p:cNvGraphicFramePr>
            <a:graphicFrameLocks noChangeAspect="1"/>
          </p:cNvGraphicFramePr>
          <p:nvPr/>
        </p:nvGraphicFramePr>
        <p:xfrm>
          <a:off x="209550" y="3429000"/>
          <a:ext cx="2454275" cy="582613"/>
        </p:xfrm>
        <a:graphic>
          <a:graphicData uri="http://schemas.openxmlformats.org/presentationml/2006/ole">
            <p:oleObj spid="_x0000_s310286" name="Equation" r:id="rId16" imgW="1320480" imgH="2538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Ground torques can be used to move the COP or apply moments to the COM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4650509" y="3960091"/>
            <a:ext cx="3119582" cy="838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V="1">
            <a:off x="5048250" y="4438650"/>
            <a:ext cx="327660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Biped Dynamics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16</a:t>
            </a:fld>
            <a:endParaRPr kumimoji="0" lang="en-US"/>
          </a:p>
        </p:txBody>
      </p:sp>
      <p:cxnSp>
        <p:nvCxnSpPr>
          <p:cNvPr id="5" name="Straight Connector 4"/>
          <p:cNvCxnSpPr/>
          <p:nvPr/>
        </p:nvCxnSpPr>
        <p:spPr>
          <a:xfrm rot="16200000" flipV="1">
            <a:off x="7128510" y="4309110"/>
            <a:ext cx="1379220" cy="2133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324600" y="2514600"/>
            <a:ext cx="685800" cy="6096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V="1">
            <a:off x="5143500" y="5295900"/>
            <a:ext cx="8382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5943600"/>
            <a:ext cx="426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800600" y="4267200"/>
            <a:ext cx="137160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524500" y="2933700"/>
            <a:ext cx="91440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7734300" y="5295900"/>
            <a:ext cx="8382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6899910" y="2929890"/>
            <a:ext cx="914400" cy="6934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620000" y="3657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48600" y="5029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05800" y="58674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58674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57800" y="5029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62600" y="3657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34200" y="2743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2743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/>
        </p:nvGraphicFramePr>
        <p:xfrm>
          <a:off x="6705600" y="3962400"/>
          <a:ext cx="354013" cy="552450"/>
        </p:xfrm>
        <a:graphic>
          <a:graphicData uri="http://schemas.openxmlformats.org/presentationml/2006/ole">
            <p:oleObj spid="_x0000_s311298" name="Equation" r:id="rId5" imgW="190440" imgH="241200" progId="Equation.3">
              <p:embed/>
            </p:oleObj>
          </a:graphicData>
        </a:graphic>
      </p:graphicFrame>
      <p:graphicFrame>
        <p:nvGraphicFramePr>
          <p:cNvPr id="62" name="Object 4"/>
          <p:cNvGraphicFramePr>
            <a:graphicFrameLocks noChangeAspect="1"/>
          </p:cNvGraphicFramePr>
          <p:nvPr/>
        </p:nvGraphicFramePr>
        <p:xfrm>
          <a:off x="6770688" y="2162175"/>
          <a:ext cx="377825" cy="493713"/>
        </p:xfrm>
        <a:graphic>
          <a:graphicData uri="http://schemas.openxmlformats.org/presentationml/2006/ole">
            <p:oleObj spid="_x0000_s311299" name="Equation" r:id="rId6" imgW="203040" imgH="215640" progId="Equation.3">
              <p:embed/>
            </p:oleObj>
          </a:graphicData>
        </a:graphic>
      </p:graphicFrame>
      <p:cxnSp>
        <p:nvCxnSpPr>
          <p:cNvPr id="92" name="Straight Arrow Connector 91"/>
          <p:cNvCxnSpPr/>
          <p:nvPr/>
        </p:nvCxnSpPr>
        <p:spPr>
          <a:xfrm rot="5400000">
            <a:off x="2011283" y="4877197"/>
            <a:ext cx="3018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3505200" y="3352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56334" name="Object 4"/>
          <p:cNvGraphicFramePr>
            <a:graphicFrameLocks noChangeAspect="1"/>
          </p:cNvGraphicFramePr>
          <p:nvPr/>
        </p:nvGraphicFramePr>
        <p:xfrm>
          <a:off x="3048000" y="4343400"/>
          <a:ext cx="354013" cy="552450"/>
        </p:xfrm>
        <a:graphic>
          <a:graphicData uri="http://schemas.openxmlformats.org/presentationml/2006/ole">
            <p:oleObj spid="_x0000_s311300" name="Equation" r:id="rId7" imgW="190440" imgH="241200" progId="Equation.3">
              <p:embed/>
            </p:oleObj>
          </a:graphicData>
        </a:graphic>
      </p:graphicFrame>
      <p:graphicFrame>
        <p:nvGraphicFramePr>
          <p:cNvPr id="56337" name="Object 17"/>
          <p:cNvGraphicFramePr>
            <a:graphicFrameLocks noChangeAspect="1"/>
          </p:cNvGraphicFramePr>
          <p:nvPr/>
        </p:nvGraphicFramePr>
        <p:xfrm>
          <a:off x="3494088" y="2695575"/>
          <a:ext cx="377825" cy="495300"/>
        </p:xfrm>
        <a:graphic>
          <a:graphicData uri="http://schemas.openxmlformats.org/presentationml/2006/ole">
            <p:oleObj spid="_x0000_s311301" name="Equation" r:id="rId8" imgW="203040" imgH="215640" progId="Equation.3">
              <p:embed/>
            </p:oleObj>
          </a:graphicData>
        </a:graphic>
      </p:graphicFrame>
      <p:cxnSp>
        <p:nvCxnSpPr>
          <p:cNvPr id="78" name="Straight Arrow Connector 77"/>
          <p:cNvCxnSpPr/>
          <p:nvPr/>
        </p:nvCxnSpPr>
        <p:spPr>
          <a:xfrm rot="16200000" flipH="1">
            <a:off x="5197634" y="4283234"/>
            <a:ext cx="2971006" cy="449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644640" y="280416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9" name="Object 4"/>
          <p:cNvGraphicFramePr>
            <a:graphicFrameLocks noChangeAspect="1"/>
          </p:cNvGraphicFramePr>
          <p:nvPr/>
        </p:nvGraphicFramePr>
        <p:xfrm>
          <a:off x="6629400" y="6096000"/>
          <a:ext cx="284163" cy="377825"/>
        </p:xfrm>
        <a:graphic>
          <a:graphicData uri="http://schemas.openxmlformats.org/presentationml/2006/ole">
            <p:oleObj spid="_x0000_s311302" name="Equation" r:id="rId9" imgW="152280" imgH="164880" progId="Equation.3">
              <p:embed/>
            </p:oleObj>
          </a:graphicData>
        </a:graphic>
      </p:graphicFrame>
      <p:cxnSp>
        <p:nvCxnSpPr>
          <p:cNvPr id="43" name="Straight Arrow Connector 42"/>
          <p:cNvCxnSpPr/>
          <p:nvPr/>
        </p:nvCxnSpPr>
        <p:spPr>
          <a:xfrm rot="5400000" flipH="1" flipV="1">
            <a:off x="2133600" y="4724400"/>
            <a:ext cx="3048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4739640" y="4290060"/>
            <a:ext cx="3048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47" name="Object 4"/>
          <p:cNvGraphicFramePr>
            <a:graphicFrameLocks noChangeAspect="1"/>
          </p:cNvGraphicFramePr>
          <p:nvPr/>
        </p:nvGraphicFramePr>
        <p:xfrm>
          <a:off x="5943600" y="6019800"/>
          <a:ext cx="355600" cy="523875"/>
        </p:xfrm>
        <a:graphic>
          <a:graphicData uri="http://schemas.openxmlformats.org/presentationml/2006/ole">
            <p:oleObj spid="_x0000_s311303" name="Equation" r:id="rId10" imgW="190440" imgH="228600" progId="Equation.3">
              <p:embed/>
            </p:oleObj>
          </a:graphicData>
        </a:graphic>
      </p:graphicFrame>
      <p:graphicFrame>
        <p:nvGraphicFramePr>
          <p:cNvPr id="48" name="Object 16"/>
          <p:cNvGraphicFramePr>
            <a:graphicFrameLocks noChangeAspect="1"/>
          </p:cNvGraphicFramePr>
          <p:nvPr/>
        </p:nvGraphicFramePr>
        <p:xfrm>
          <a:off x="5638800" y="5029200"/>
          <a:ext cx="423863" cy="554038"/>
        </p:xfrm>
        <a:graphic>
          <a:graphicData uri="http://schemas.openxmlformats.org/presentationml/2006/ole">
            <p:oleObj spid="_x0000_s311304" name="Equation" r:id="rId11" imgW="228600" imgH="241200" progId="Equation.3">
              <p:embed/>
            </p:oleObj>
          </a:graphicData>
        </a:graphic>
      </p:graphicFrame>
      <p:graphicFrame>
        <p:nvGraphicFramePr>
          <p:cNvPr id="50" name="Object 9"/>
          <p:cNvGraphicFramePr>
            <a:graphicFrameLocks noChangeAspect="1"/>
          </p:cNvGraphicFramePr>
          <p:nvPr/>
        </p:nvGraphicFramePr>
        <p:xfrm>
          <a:off x="22225" y="4065588"/>
          <a:ext cx="2855913" cy="582612"/>
        </p:xfrm>
        <a:graphic>
          <a:graphicData uri="http://schemas.openxmlformats.org/presentationml/2006/ole">
            <p:oleObj spid="_x0000_s311306" name="Equation" r:id="rId12" imgW="1536480" imgH="253800" progId="Equation.3">
              <p:embed/>
            </p:oleObj>
          </a:graphicData>
        </a:graphic>
      </p:graphicFrame>
      <p:graphicFrame>
        <p:nvGraphicFramePr>
          <p:cNvPr id="51" name="Object 9"/>
          <p:cNvGraphicFramePr>
            <a:graphicFrameLocks noChangeAspect="1"/>
          </p:cNvGraphicFramePr>
          <p:nvPr/>
        </p:nvGraphicFramePr>
        <p:xfrm>
          <a:off x="76200" y="6400800"/>
          <a:ext cx="566737" cy="377825"/>
        </p:xfrm>
        <a:graphic>
          <a:graphicData uri="http://schemas.openxmlformats.org/presentationml/2006/ole">
            <p:oleObj spid="_x0000_s311307" name="Equation" r:id="rId13" imgW="304560" imgH="164880" progId="Equation.3">
              <p:embed/>
            </p:oleObj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09600" y="64124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Angular momentum</a:t>
            </a:r>
            <a:endParaRPr lang="en-US" dirty="0"/>
          </a:p>
        </p:txBody>
      </p:sp>
      <p:graphicFrame>
        <p:nvGraphicFramePr>
          <p:cNvPr id="8211" name="Object 8"/>
          <p:cNvGraphicFramePr>
            <a:graphicFrameLocks noChangeAspect="1"/>
          </p:cNvGraphicFramePr>
          <p:nvPr/>
        </p:nvGraphicFramePr>
        <p:xfrm>
          <a:off x="3810000" y="4191000"/>
          <a:ext cx="423863" cy="554038"/>
        </p:xfrm>
        <a:graphic>
          <a:graphicData uri="http://schemas.openxmlformats.org/presentationml/2006/ole">
            <p:oleObj spid="_x0000_s311308" name="Equation" r:id="rId14" imgW="228600" imgH="241200" progId="Equation.3">
              <p:embed/>
            </p:oleObj>
          </a:graphicData>
        </a:graphic>
      </p:graphicFrame>
      <p:graphicFrame>
        <p:nvGraphicFramePr>
          <p:cNvPr id="8213" name="Object 15"/>
          <p:cNvGraphicFramePr>
            <a:graphicFrameLocks noChangeAspect="1"/>
          </p:cNvGraphicFramePr>
          <p:nvPr/>
        </p:nvGraphicFramePr>
        <p:xfrm>
          <a:off x="5603875" y="6038850"/>
          <a:ext cx="355600" cy="493713"/>
        </p:xfrm>
        <a:graphic>
          <a:graphicData uri="http://schemas.openxmlformats.org/presentationml/2006/ole">
            <p:oleObj spid="_x0000_s311309" name="Equation" r:id="rId15" imgW="190440" imgH="215640" progId="Equation.3">
              <p:embed/>
            </p:oleObj>
          </a:graphicData>
        </a:graphic>
      </p:graphicFrame>
      <p:graphicFrame>
        <p:nvGraphicFramePr>
          <p:cNvPr id="8214" name="Object 15"/>
          <p:cNvGraphicFramePr>
            <a:graphicFrameLocks noChangeAspect="1"/>
          </p:cNvGraphicFramePr>
          <p:nvPr/>
        </p:nvGraphicFramePr>
        <p:xfrm>
          <a:off x="8240713" y="6019800"/>
          <a:ext cx="331787" cy="493713"/>
        </p:xfrm>
        <a:graphic>
          <a:graphicData uri="http://schemas.openxmlformats.org/presentationml/2006/ole">
            <p:oleObj spid="_x0000_s311310" name="Equation" r:id="rId16" imgW="177480" imgH="215640" progId="Equation.3">
              <p:embed/>
            </p:oleObj>
          </a:graphicData>
        </a:graphic>
      </p:graphicFrame>
      <p:graphicFrame>
        <p:nvGraphicFramePr>
          <p:cNvPr id="311311" name="Object 9"/>
          <p:cNvGraphicFramePr>
            <a:graphicFrameLocks noChangeAspect="1"/>
          </p:cNvGraphicFramePr>
          <p:nvPr/>
        </p:nvGraphicFramePr>
        <p:xfrm>
          <a:off x="209550" y="3429000"/>
          <a:ext cx="2454275" cy="582613"/>
        </p:xfrm>
        <a:graphic>
          <a:graphicData uri="http://schemas.openxmlformats.org/presentationml/2006/ole">
            <p:oleObj spid="_x0000_s311311" name="Equation" r:id="rId17" imgW="1320480" imgH="2538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4724400" y="5943600"/>
            <a:ext cx="685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410200" y="5943600"/>
            <a:ext cx="32766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686800" y="5943600"/>
            <a:ext cx="304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base of support defines the limits of the COP and, consequently, the maximum</a:t>
            </a:r>
            <a:br>
              <a:rPr lang="en-US" dirty="0" smtClean="0"/>
            </a:br>
            <a:r>
              <a:rPr lang="en-US" dirty="0" smtClean="0"/>
              <a:t>force on the COM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4650509" y="3960091"/>
            <a:ext cx="3119582" cy="838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V="1">
            <a:off x="5048250" y="4438650"/>
            <a:ext cx="327660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Biped Dynamics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17</a:t>
            </a:fld>
            <a:endParaRPr kumimoji="0" lang="en-US"/>
          </a:p>
        </p:txBody>
      </p:sp>
      <p:cxnSp>
        <p:nvCxnSpPr>
          <p:cNvPr id="5" name="Straight Connector 4"/>
          <p:cNvCxnSpPr/>
          <p:nvPr/>
        </p:nvCxnSpPr>
        <p:spPr>
          <a:xfrm rot="16200000" flipV="1">
            <a:off x="7128510" y="4309110"/>
            <a:ext cx="1379220" cy="2133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324600" y="2514600"/>
            <a:ext cx="685800" cy="6096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V="1">
            <a:off x="5143500" y="5295900"/>
            <a:ext cx="8382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5943600"/>
            <a:ext cx="426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800600" y="4267200"/>
            <a:ext cx="137160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524500" y="2933700"/>
            <a:ext cx="91440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7734300" y="5295900"/>
            <a:ext cx="8382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6899910" y="2929890"/>
            <a:ext cx="914400" cy="6934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620000" y="3657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48600" y="5029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05800" y="58674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58674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57800" y="5029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62600" y="3657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34200" y="2743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2743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/>
        </p:nvGraphicFramePr>
        <p:xfrm>
          <a:off x="6705600" y="3962400"/>
          <a:ext cx="354013" cy="552450"/>
        </p:xfrm>
        <a:graphic>
          <a:graphicData uri="http://schemas.openxmlformats.org/presentationml/2006/ole">
            <p:oleObj spid="_x0000_s312322" name="Equation" r:id="rId5" imgW="190440" imgH="241200" progId="Equation.3">
              <p:embed/>
            </p:oleObj>
          </a:graphicData>
        </a:graphic>
      </p:graphicFrame>
      <p:graphicFrame>
        <p:nvGraphicFramePr>
          <p:cNvPr id="62" name="Object 4"/>
          <p:cNvGraphicFramePr>
            <a:graphicFrameLocks noChangeAspect="1"/>
          </p:cNvGraphicFramePr>
          <p:nvPr/>
        </p:nvGraphicFramePr>
        <p:xfrm>
          <a:off x="6770688" y="2162175"/>
          <a:ext cx="377825" cy="493713"/>
        </p:xfrm>
        <a:graphic>
          <a:graphicData uri="http://schemas.openxmlformats.org/presentationml/2006/ole">
            <p:oleObj spid="_x0000_s312323" name="Equation" r:id="rId6" imgW="203040" imgH="215640" progId="Equation.3">
              <p:embed/>
            </p:oleObj>
          </a:graphicData>
        </a:graphic>
      </p:graphicFrame>
      <p:cxnSp>
        <p:nvCxnSpPr>
          <p:cNvPr id="92" name="Straight Arrow Connector 91"/>
          <p:cNvCxnSpPr/>
          <p:nvPr/>
        </p:nvCxnSpPr>
        <p:spPr>
          <a:xfrm rot="5400000">
            <a:off x="2011283" y="4877197"/>
            <a:ext cx="3018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3505200" y="33528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56334" name="Object 4"/>
          <p:cNvGraphicFramePr>
            <a:graphicFrameLocks noChangeAspect="1"/>
          </p:cNvGraphicFramePr>
          <p:nvPr/>
        </p:nvGraphicFramePr>
        <p:xfrm>
          <a:off x="3048000" y="4343400"/>
          <a:ext cx="354013" cy="552450"/>
        </p:xfrm>
        <a:graphic>
          <a:graphicData uri="http://schemas.openxmlformats.org/presentationml/2006/ole">
            <p:oleObj spid="_x0000_s312324" name="Equation" r:id="rId7" imgW="190440" imgH="241200" progId="Equation.3">
              <p:embed/>
            </p:oleObj>
          </a:graphicData>
        </a:graphic>
      </p:graphicFrame>
      <p:cxnSp>
        <p:nvCxnSpPr>
          <p:cNvPr id="78" name="Straight Arrow Connector 77"/>
          <p:cNvCxnSpPr/>
          <p:nvPr/>
        </p:nvCxnSpPr>
        <p:spPr>
          <a:xfrm rot="16200000" flipH="1">
            <a:off x="5197634" y="4283234"/>
            <a:ext cx="2971006" cy="449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89" name="Object 4"/>
          <p:cNvGraphicFramePr>
            <a:graphicFrameLocks noChangeAspect="1"/>
          </p:cNvGraphicFramePr>
          <p:nvPr/>
        </p:nvGraphicFramePr>
        <p:xfrm>
          <a:off x="6629400" y="6096000"/>
          <a:ext cx="284163" cy="377825"/>
        </p:xfrm>
        <a:graphic>
          <a:graphicData uri="http://schemas.openxmlformats.org/presentationml/2006/ole">
            <p:oleObj spid="_x0000_s312325" name="Equation" r:id="rId8" imgW="152280" imgH="164880" progId="Equation.3">
              <p:embed/>
            </p:oleObj>
          </a:graphicData>
        </a:graphic>
      </p:graphicFrame>
      <p:cxnSp>
        <p:nvCxnSpPr>
          <p:cNvPr id="45" name="Straight Arrow Connector 44"/>
          <p:cNvCxnSpPr/>
          <p:nvPr/>
        </p:nvCxnSpPr>
        <p:spPr>
          <a:xfrm rot="5400000" flipH="1" flipV="1">
            <a:off x="2518410" y="4370070"/>
            <a:ext cx="3017520" cy="9982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46" name="Object 16"/>
          <p:cNvGraphicFramePr>
            <a:graphicFrameLocks noChangeAspect="1"/>
          </p:cNvGraphicFramePr>
          <p:nvPr/>
        </p:nvGraphicFramePr>
        <p:xfrm>
          <a:off x="4267200" y="4343400"/>
          <a:ext cx="423863" cy="554038"/>
        </p:xfrm>
        <a:graphic>
          <a:graphicData uri="http://schemas.openxmlformats.org/presentationml/2006/ole">
            <p:oleObj spid="_x0000_s312326" name="Equation" r:id="rId9" imgW="228600" imgH="241200" progId="Equation.3">
              <p:embed/>
            </p:oleObj>
          </a:graphicData>
        </a:graphic>
      </p:graphicFrame>
      <p:graphicFrame>
        <p:nvGraphicFramePr>
          <p:cNvPr id="47" name="Object 4"/>
          <p:cNvGraphicFramePr>
            <a:graphicFrameLocks noChangeAspect="1"/>
          </p:cNvGraphicFramePr>
          <p:nvPr/>
        </p:nvGraphicFramePr>
        <p:xfrm>
          <a:off x="5257800" y="6019800"/>
          <a:ext cx="355600" cy="523875"/>
        </p:xfrm>
        <a:graphic>
          <a:graphicData uri="http://schemas.openxmlformats.org/presentationml/2006/ole">
            <p:oleObj spid="_x0000_s312327" name="Equation" r:id="rId10" imgW="190440" imgH="228600" progId="Equation.3">
              <p:embed/>
            </p:oleObj>
          </a:graphicData>
        </a:graphic>
      </p:graphicFrame>
      <p:graphicFrame>
        <p:nvGraphicFramePr>
          <p:cNvPr id="8208" name="Object 9"/>
          <p:cNvGraphicFramePr>
            <a:graphicFrameLocks noChangeAspect="1"/>
          </p:cNvGraphicFramePr>
          <p:nvPr/>
        </p:nvGraphicFramePr>
        <p:xfrm>
          <a:off x="209550" y="3429000"/>
          <a:ext cx="2454275" cy="582613"/>
        </p:xfrm>
        <a:graphic>
          <a:graphicData uri="http://schemas.openxmlformats.org/presentationml/2006/ole">
            <p:oleObj spid="_x0000_s312328" name="Equation" r:id="rId11" imgW="1320480" imgH="253800" progId="Equation.3">
              <p:embed/>
            </p:oleObj>
          </a:graphicData>
        </a:graphic>
      </p:graphicFrame>
      <p:cxnSp>
        <p:nvCxnSpPr>
          <p:cNvPr id="58" name="Straight Arrow Connector 57"/>
          <p:cNvCxnSpPr/>
          <p:nvPr/>
        </p:nvCxnSpPr>
        <p:spPr>
          <a:xfrm>
            <a:off x="6659880" y="28194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H="1" flipV="1">
            <a:off x="4415790" y="3943350"/>
            <a:ext cx="3017520" cy="9982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9234" name="Object 18"/>
          <p:cNvGraphicFramePr>
            <a:graphicFrameLocks noChangeAspect="1"/>
          </p:cNvGraphicFramePr>
          <p:nvPr/>
        </p:nvGraphicFramePr>
        <p:xfrm>
          <a:off x="3886200" y="2743200"/>
          <a:ext cx="377825" cy="495300"/>
        </p:xfrm>
        <a:graphic>
          <a:graphicData uri="http://schemas.openxmlformats.org/presentationml/2006/ole">
            <p:oleObj spid="_x0000_s312329" name="Equation" r:id="rId12" imgW="203040" imgH="215640" progId="Equation.3">
              <p:embed/>
            </p:oleObj>
          </a:graphicData>
        </a:graphic>
      </p:graphicFrame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5638800" y="5029200"/>
          <a:ext cx="423863" cy="554038"/>
        </p:xfrm>
        <a:graphic>
          <a:graphicData uri="http://schemas.openxmlformats.org/presentationml/2006/ole">
            <p:oleObj spid="_x0000_s312330" name="Equation" r:id="rId13" imgW="228600" imgH="241200" progId="Equation.3">
              <p:embed/>
            </p:oleObj>
          </a:graphicData>
        </a:graphic>
      </p:graphicFrame>
      <p:graphicFrame>
        <p:nvGraphicFramePr>
          <p:cNvPr id="9236" name="Object 15"/>
          <p:cNvGraphicFramePr>
            <a:graphicFrameLocks noChangeAspect="1"/>
          </p:cNvGraphicFramePr>
          <p:nvPr/>
        </p:nvGraphicFramePr>
        <p:xfrm>
          <a:off x="5603875" y="6038850"/>
          <a:ext cx="355600" cy="493713"/>
        </p:xfrm>
        <a:graphic>
          <a:graphicData uri="http://schemas.openxmlformats.org/presentationml/2006/ole">
            <p:oleObj spid="_x0000_s312331" name="Equation" r:id="rId14" imgW="190440" imgH="215640" progId="Equation.3">
              <p:embed/>
            </p:oleObj>
          </a:graphicData>
        </a:graphic>
      </p:graphicFrame>
      <p:graphicFrame>
        <p:nvGraphicFramePr>
          <p:cNvPr id="9237" name="Object 15"/>
          <p:cNvGraphicFramePr>
            <a:graphicFrameLocks noChangeAspect="1"/>
          </p:cNvGraphicFramePr>
          <p:nvPr/>
        </p:nvGraphicFramePr>
        <p:xfrm>
          <a:off x="8240713" y="6019800"/>
          <a:ext cx="331787" cy="493713"/>
        </p:xfrm>
        <a:graphic>
          <a:graphicData uri="http://schemas.openxmlformats.org/presentationml/2006/ole">
            <p:oleObj spid="_x0000_s312332" name="Equation" r:id="rId15" imgW="177480" imgH="215640" progId="Equation.3">
              <p:embed/>
            </p:oleObj>
          </a:graphicData>
        </a:graphic>
      </p:graphicFrame>
      <p:graphicFrame>
        <p:nvGraphicFramePr>
          <p:cNvPr id="312334" name="Object 14"/>
          <p:cNvGraphicFramePr>
            <a:graphicFrameLocks noChangeAspect="1"/>
          </p:cNvGraphicFramePr>
          <p:nvPr/>
        </p:nvGraphicFramePr>
        <p:xfrm>
          <a:off x="22225" y="4065588"/>
          <a:ext cx="2855913" cy="582612"/>
        </p:xfrm>
        <a:graphic>
          <a:graphicData uri="http://schemas.openxmlformats.org/presentationml/2006/ole">
            <p:oleObj spid="_x0000_s312334" name="Equation" r:id="rId16" imgW="1536480" imgH="2538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4724400" y="5943600"/>
            <a:ext cx="685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410200" y="5943600"/>
            <a:ext cx="32766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686800" y="5943600"/>
            <a:ext cx="304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Instantaneous 3D biped dynamics form a linear system in contact forces.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4650509" y="3960091"/>
            <a:ext cx="3119582" cy="838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V="1">
            <a:off x="5048250" y="4438650"/>
            <a:ext cx="327660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Biped Dynamics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18</a:t>
            </a:fld>
            <a:endParaRPr kumimoji="0" lang="en-US"/>
          </a:p>
        </p:txBody>
      </p:sp>
      <p:cxnSp>
        <p:nvCxnSpPr>
          <p:cNvPr id="5" name="Straight Connector 4"/>
          <p:cNvCxnSpPr/>
          <p:nvPr/>
        </p:nvCxnSpPr>
        <p:spPr>
          <a:xfrm rot="16200000" flipV="1">
            <a:off x="7128510" y="4309110"/>
            <a:ext cx="1379220" cy="2133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324600" y="2514600"/>
            <a:ext cx="685800" cy="6096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V="1">
            <a:off x="5143500" y="5295900"/>
            <a:ext cx="8382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5943600"/>
            <a:ext cx="426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800600" y="4267200"/>
            <a:ext cx="137160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524500" y="2933700"/>
            <a:ext cx="91440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7734300" y="5295900"/>
            <a:ext cx="8382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6899910" y="2929890"/>
            <a:ext cx="914400" cy="6934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620000" y="3657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48600" y="5029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05800" y="58674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58674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57800" y="5029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62600" y="3657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34200" y="2743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2743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/>
        </p:nvGraphicFramePr>
        <p:xfrm>
          <a:off x="6705600" y="3962400"/>
          <a:ext cx="354013" cy="552450"/>
        </p:xfrm>
        <a:graphic>
          <a:graphicData uri="http://schemas.openxmlformats.org/presentationml/2006/ole">
            <p:oleObj spid="_x0000_s483330" name="Equation" r:id="rId5" imgW="190440" imgH="241200" progId="Equation.3">
              <p:embed/>
            </p:oleObj>
          </a:graphicData>
        </a:graphic>
      </p:graphicFrame>
      <p:graphicFrame>
        <p:nvGraphicFramePr>
          <p:cNvPr id="62" name="Object 4"/>
          <p:cNvGraphicFramePr>
            <a:graphicFrameLocks noChangeAspect="1"/>
          </p:cNvGraphicFramePr>
          <p:nvPr/>
        </p:nvGraphicFramePr>
        <p:xfrm>
          <a:off x="6770688" y="2162175"/>
          <a:ext cx="377825" cy="493713"/>
        </p:xfrm>
        <a:graphic>
          <a:graphicData uri="http://schemas.openxmlformats.org/presentationml/2006/ole">
            <p:oleObj spid="_x0000_s483331" name="Equation" r:id="rId6" imgW="203040" imgH="215640" progId="Equation.3">
              <p:embed/>
            </p:oleObj>
          </a:graphicData>
        </a:graphic>
      </p:graphicFrame>
      <p:cxnSp>
        <p:nvCxnSpPr>
          <p:cNvPr id="78" name="Straight Arrow Connector 77"/>
          <p:cNvCxnSpPr/>
          <p:nvPr/>
        </p:nvCxnSpPr>
        <p:spPr>
          <a:xfrm rot="16200000" flipH="1">
            <a:off x="5197634" y="4283234"/>
            <a:ext cx="2971006" cy="449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89" name="Object 4"/>
          <p:cNvGraphicFramePr>
            <a:graphicFrameLocks noChangeAspect="1"/>
          </p:cNvGraphicFramePr>
          <p:nvPr/>
        </p:nvGraphicFramePr>
        <p:xfrm>
          <a:off x="6629400" y="6096000"/>
          <a:ext cx="284163" cy="377825"/>
        </p:xfrm>
        <a:graphic>
          <a:graphicData uri="http://schemas.openxmlformats.org/presentationml/2006/ole">
            <p:oleObj spid="_x0000_s483333" name="Equation" r:id="rId7" imgW="152280" imgH="164880" progId="Equation.3">
              <p:embed/>
            </p:oleObj>
          </a:graphicData>
        </a:graphic>
      </p:graphicFrame>
      <p:graphicFrame>
        <p:nvGraphicFramePr>
          <p:cNvPr id="47" name="Object 4"/>
          <p:cNvGraphicFramePr>
            <a:graphicFrameLocks noChangeAspect="1"/>
          </p:cNvGraphicFramePr>
          <p:nvPr/>
        </p:nvGraphicFramePr>
        <p:xfrm>
          <a:off x="5257800" y="6019800"/>
          <a:ext cx="355600" cy="523875"/>
        </p:xfrm>
        <a:graphic>
          <a:graphicData uri="http://schemas.openxmlformats.org/presentationml/2006/ole">
            <p:oleObj spid="_x0000_s483335" name="Equation" r:id="rId8" imgW="190440" imgH="228600" progId="Equation.3">
              <p:embed/>
            </p:oleObj>
          </a:graphicData>
        </a:graphic>
      </p:graphicFrame>
      <p:cxnSp>
        <p:nvCxnSpPr>
          <p:cNvPr id="58" name="Straight Arrow Connector 57"/>
          <p:cNvCxnSpPr/>
          <p:nvPr/>
        </p:nvCxnSpPr>
        <p:spPr>
          <a:xfrm>
            <a:off x="6659880" y="28194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H="1" flipV="1">
            <a:off x="4415790" y="3943350"/>
            <a:ext cx="3017520" cy="9982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5638800" y="5029200"/>
          <a:ext cx="423863" cy="554038"/>
        </p:xfrm>
        <a:graphic>
          <a:graphicData uri="http://schemas.openxmlformats.org/presentationml/2006/ole">
            <p:oleObj spid="_x0000_s483338" name="Equation" r:id="rId9" imgW="228600" imgH="241200" progId="Equation.3">
              <p:embed/>
            </p:oleObj>
          </a:graphicData>
        </a:graphic>
      </p:graphicFrame>
      <p:graphicFrame>
        <p:nvGraphicFramePr>
          <p:cNvPr id="9236" name="Object 15"/>
          <p:cNvGraphicFramePr>
            <a:graphicFrameLocks noChangeAspect="1"/>
          </p:cNvGraphicFramePr>
          <p:nvPr/>
        </p:nvGraphicFramePr>
        <p:xfrm>
          <a:off x="5603875" y="6038850"/>
          <a:ext cx="355600" cy="493713"/>
        </p:xfrm>
        <a:graphic>
          <a:graphicData uri="http://schemas.openxmlformats.org/presentationml/2006/ole">
            <p:oleObj spid="_x0000_s483339" name="Equation" r:id="rId10" imgW="190440" imgH="215640" progId="Equation.3">
              <p:embed/>
            </p:oleObj>
          </a:graphicData>
        </a:graphic>
      </p:graphicFrame>
      <p:graphicFrame>
        <p:nvGraphicFramePr>
          <p:cNvPr id="9237" name="Object 15"/>
          <p:cNvGraphicFramePr>
            <a:graphicFrameLocks noChangeAspect="1"/>
          </p:cNvGraphicFramePr>
          <p:nvPr/>
        </p:nvGraphicFramePr>
        <p:xfrm>
          <a:off x="8240713" y="6019800"/>
          <a:ext cx="331787" cy="493713"/>
        </p:xfrm>
        <a:graphic>
          <a:graphicData uri="http://schemas.openxmlformats.org/presentationml/2006/ole">
            <p:oleObj spid="_x0000_s483340" name="Equation" r:id="rId11" imgW="177480" imgH="215640" progId="Equation.3">
              <p:embed/>
            </p:oleObj>
          </a:graphicData>
        </a:graphic>
      </p:graphicFrame>
      <p:graphicFrame>
        <p:nvGraphicFramePr>
          <p:cNvPr id="483342" name="Object 14"/>
          <p:cNvGraphicFramePr>
            <a:graphicFrameLocks noChangeAspect="1"/>
          </p:cNvGraphicFramePr>
          <p:nvPr/>
        </p:nvGraphicFramePr>
        <p:xfrm>
          <a:off x="182563" y="3733800"/>
          <a:ext cx="4787900" cy="1477963"/>
        </p:xfrm>
        <a:graphic>
          <a:graphicData uri="http://schemas.openxmlformats.org/presentationml/2006/ole">
            <p:oleObj spid="_x0000_s483342" name="Equation" r:id="rId12" imgW="3060360" imgH="9396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Biped Inverse Dynamics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contact forces can be solved for generally using constrained quadratic programming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304800" y="4648200"/>
            <a:ext cx="8534400" cy="2057400"/>
            <a:chOff x="304800" y="3962400"/>
            <a:chExt cx="8534400" cy="2057400"/>
          </a:xfrm>
        </p:grpSpPr>
        <p:graphicFrame>
          <p:nvGraphicFramePr>
            <p:cNvPr id="4" name="Object 2"/>
            <p:cNvGraphicFramePr>
              <a:graphicFrameLocks noChangeAspect="1"/>
            </p:cNvGraphicFramePr>
            <p:nvPr/>
          </p:nvGraphicFramePr>
          <p:xfrm>
            <a:off x="381000" y="4191000"/>
            <a:ext cx="4913470" cy="546100"/>
          </p:xfrm>
          <a:graphic>
            <a:graphicData uri="http://schemas.openxmlformats.org/presentationml/2006/ole">
              <p:oleObj spid="_x0000_s479234" name="Equation" r:id="rId4" imgW="2552400" imgH="291960" progId="Equation.3">
                <p:embed/>
              </p:oleObj>
            </a:graphicData>
          </a:graphic>
        </p:graphicFrame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2170113" y="5029200"/>
            <a:ext cx="1052512" cy="381000"/>
          </p:xfrm>
          <a:graphic>
            <a:graphicData uri="http://schemas.openxmlformats.org/presentationml/2006/ole">
              <p:oleObj spid="_x0000_s479235" name="Equation" r:id="rId5" imgW="495000" imgH="177480" progId="Equation.3">
                <p:embed/>
              </p:oleObj>
            </a:graphicData>
          </a:graphic>
        </p:graphicFrame>
        <p:sp>
          <p:nvSpPr>
            <p:cNvPr id="6" name="Rounded Rectangle 5"/>
            <p:cNvSpPr/>
            <p:nvPr/>
          </p:nvSpPr>
          <p:spPr>
            <a:xfrm>
              <a:off x="304800" y="3962400"/>
              <a:ext cx="8534400" cy="2057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57800" y="4092714"/>
              <a:ext cx="3352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Least squares problem</a:t>
              </a:r>
              <a:br>
                <a:rPr lang="en-US" sz="2400" dirty="0" smtClean="0"/>
              </a:br>
              <a:r>
                <a:rPr lang="en-US" sz="1600" dirty="0" smtClean="0"/>
                <a:t>(quadratic programming)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3400" y="4840069"/>
              <a:ext cx="42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Linear Inequality Constraints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5181600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COP under the feet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Friction</a:t>
              </a:r>
              <a:endParaRPr lang="en-US" dirty="0"/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868363" y="2895600"/>
            <a:ext cx="6904036" cy="1485900"/>
            <a:chOff x="868363" y="1752600"/>
            <a:chExt cx="6904036" cy="1485900"/>
          </a:xfrm>
        </p:grpSpPr>
        <p:graphicFrame>
          <p:nvGraphicFramePr>
            <p:cNvPr id="146436" name="Object 4"/>
            <p:cNvGraphicFramePr>
              <a:graphicFrameLocks noChangeAspect="1"/>
            </p:cNvGraphicFramePr>
            <p:nvPr/>
          </p:nvGraphicFramePr>
          <p:xfrm>
            <a:off x="868363" y="1752600"/>
            <a:ext cx="4816475" cy="1485900"/>
          </p:xfrm>
          <a:graphic>
            <a:graphicData uri="http://schemas.openxmlformats.org/presentationml/2006/ole">
              <p:oleObj spid="_x0000_s479236" name="Equation" r:id="rId6" imgW="3060360" imgH="939600" progId="Equation.3">
                <p:embed/>
              </p:oleObj>
            </a:graphicData>
          </a:graphic>
        </p:graphicFrame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6705600" y="2286000"/>
            <a:ext cx="1066799" cy="396207"/>
          </p:xfrm>
          <a:graphic>
            <a:graphicData uri="http://schemas.openxmlformats.org/presentationml/2006/ole">
              <p:oleObj spid="_x0000_s479237" name="Equation" r:id="rId7" imgW="482400" imgH="177480" progId="Equation.3">
                <p:embed/>
              </p:oleObj>
            </a:graphicData>
          </a:graphic>
        </p:graphicFrame>
        <p:sp>
          <p:nvSpPr>
            <p:cNvPr id="12" name="Right Arrow 11"/>
            <p:cNvSpPr/>
            <p:nvPr/>
          </p:nvSpPr>
          <p:spPr>
            <a:xfrm>
              <a:off x="5791200" y="2286000"/>
              <a:ext cx="8382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533400" cy="228600"/>
          </a:xfrm>
        </p:spPr>
        <p:txBody>
          <a:bodyPr/>
          <a:lstStyle/>
          <a:p>
            <a:fld id="{8F4B2A85-FB84-48AB-9FDB-62B8472BEBB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overview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11430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Linear Biped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Linear Biped Model is a special case derived by making a few additional assumptions: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Zero vertical acceleration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Sum of moments about COM is zero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Forces/moments are distributed linearly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192088" y="4829175"/>
          <a:ext cx="2627312" cy="1876425"/>
        </p:xfrm>
        <a:graphic>
          <a:graphicData uri="http://schemas.openxmlformats.org/presentationml/2006/ole">
            <p:oleObj spid="_x0000_s480258" name="Equation" r:id="rId4" imgW="1562040" imgH="939600" progId="Equation.3">
              <p:embed/>
            </p:oleObj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457200" y="4114800"/>
          <a:ext cx="1341438" cy="495300"/>
        </p:xfrm>
        <a:graphic>
          <a:graphicData uri="http://schemas.openxmlformats.org/presentationml/2006/ole">
            <p:oleObj spid="_x0000_s480259" name="Equation" r:id="rId5" imgW="723600" imgH="215640" progId="Equation.3">
              <p:embed/>
            </p:oleObj>
          </a:graphicData>
        </a:graphic>
      </p:graphicFrame>
      <p:graphicFrame>
        <p:nvGraphicFramePr>
          <p:cNvPr id="480261" name="Object 6"/>
          <p:cNvGraphicFramePr>
            <a:graphicFrameLocks noChangeAspect="1"/>
          </p:cNvGraphicFramePr>
          <p:nvPr/>
        </p:nvGraphicFramePr>
        <p:xfrm>
          <a:off x="3533775" y="4724400"/>
          <a:ext cx="5610225" cy="860425"/>
        </p:xfrm>
        <a:graphic>
          <a:graphicData uri="http://schemas.openxmlformats.org/presentationml/2006/ole">
            <p:oleObj spid="_x0000_s480261" name="Equation" r:id="rId6" imgW="3162240" imgH="482400" progId="Equation.3">
              <p:embed/>
            </p:oleObj>
          </a:graphicData>
        </a:graphic>
      </p:graphicFrame>
      <p:sp>
        <p:nvSpPr>
          <p:cNvPr id="12" name="Right Arrow 11"/>
          <p:cNvSpPr/>
          <p:nvPr/>
        </p:nvSpPr>
        <p:spPr>
          <a:xfrm>
            <a:off x="3048000" y="4876800"/>
            <a:ext cx="304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6096000"/>
            <a:ext cx="571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smtClean="0"/>
              <a:t>REFERENCE:</a:t>
            </a:r>
            <a:endParaRPr lang="en-US" sz="1400" dirty="0" smtClean="0"/>
          </a:p>
          <a:p>
            <a:r>
              <a:rPr lang="en-US" sz="1400" dirty="0" smtClean="0"/>
              <a:t>Stephens, “3D Linear Biped Model for Dynamic Humanoid Balance,” Submitted to ICRA 2010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Double Support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 fixed double support-phase transition policy, the weights can be defined by linear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5" name="Group 42"/>
          <p:cNvGrpSpPr/>
          <p:nvPr/>
        </p:nvGrpSpPr>
        <p:grpSpPr>
          <a:xfrm>
            <a:off x="632462" y="2895600"/>
            <a:ext cx="4091940" cy="3116580"/>
            <a:chOff x="2537460" y="1874520"/>
            <a:chExt cx="4091940" cy="3116580"/>
          </a:xfrm>
        </p:grpSpPr>
        <p:sp>
          <p:nvSpPr>
            <p:cNvPr id="19" name="Rectangle 18"/>
            <p:cNvSpPr/>
            <p:nvPr/>
          </p:nvSpPr>
          <p:spPr>
            <a:xfrm rot="20069199">
              <a:off x="4255067" y="2393556"/>
              <a:ext cx="656725" cy="210136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10800000" flipV="1">
              <a:off x="2537460" y="1874520"/>
              <a:ext cx="2895600" cy="139446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 flipV="1">
              <a:off x="3733800" y="3627120"/>
              <a:ext cx="2895600" cy="136398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0"/>
          <p:cNvGrpSpPr/>
          <p:nvPr/>
        </p:nvGrpSpPr>
        <p:grpSpPr>
          <a:xfrm>
            <a:off x="3249168" y="2916026"/>
            <a:ext cx="2057845" cy="3661558"/>
            <a:chOff x="5154166" y="1894946"/>
            <a:chExt cx="2057845" cy="3661558"/>
          </a:xfrm>
        </p:grpSpPr>
        <p:sp>
          <p:nvSpPr>
            <p:cNvPr id="23" name="Rectangle 22"/>
            <p:cNvSpPr/>
            <p:nvPr/>
          </p:nvSpPr>
          <p:spPr>
            <a:xfrm>
              <a:off x="5425447" y="1894946"/>
              <a:ext cx="1214800" cy="17242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endCxn id="23" idx="0"/>
            </p:cNvCxnSpPr>
            <p:nvPr/>
          </p:nvCxnSpPr>
          <p:spPr>
            <a:xfrm rot="5400000" flipH="1" flipV="1">
              <a:off x="4347943" y="3566801"/>
              <a:ext cx="3356758" cy="13049"/>
            </a:xfrm>
            <a:prstGeom prst="line">
              <a:avLst/>
            </a:prstGeom>
            <a:ln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" name="Object 2"/>
            <p:cNvGraphicFramePr>
              <a:graphicFrameLocks noChangeAspect="1"/>
            </p:cNvGraphicFramePr>
            <p:nvPr/>
          </p:nvGraphicFramePr>
          <p:xfrm>
            <a:off x="5869706" y="5155186"/>
            <a:ext cx="355014" cy="401318"/>
          </p:xfrm>
          <a:graphic>
            <a:graphicData uri="http://schemas.openxmlformats.org/presentationml/2006/ole">
              <p:oleObj spid="_x0000_s481282" name="Equation" r:id="rId4" imgW="190440" imgH="215640" progId="Equation.3">
                <p:embed/>
              </p:oleObj>
            </a:graphicData>
          </a:graphic>
        </p:graphicFrame>
        <p:cxnSp>
          <p:nvCxnSpPr>
            <p:cNvPr id="26" name="Straight Connector 25"/>
            <p:cNvCxnSpPr/>
            <p:nvPr/>
          </p:nvCxnSpPr>
          <p:spPr>
            <a:xfrm rot="10800000" flipV="1">
              <a:off x="5154166" y="2747953"/>
              <a:ext cx="1712508" cy="278"/>
            </a:xfrm>
            <a:prstGeom prst="line">
              <a:avLst/>
            </a:prstGeom>
            <a:ln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7" name="Object 3"/>
            <p:cNvGraphicFramePr>
              <a:graphicFrameLocks noChangeAspect="1"/>
            </p:cNvGraphicFramePr>
            <p:nvPr/>
          </p:nvGraphicFramePr>
          <p:xfrm>
            <a:off x="6857998" y="2559255"/>
            <a:ext cx="354013" cy="401638"/>
          </p:xfrm>
          <a:graphic>
            <a:graphicData uri="http://schemas.openxmlformats.org/presentationml/2006/ole">
              <p:oleObj spid="_x0000_s481283" name="Equation" r:id="rId5" imgW="190440" imgH="215640" progId="Equation.3">
                <p:embed/>
              </p:oleObj>
            </a:graphicData>
          </a:graphic>
        </p:graphicFrame>
      </p:grpSp>
      <p:grpSp>
        <p:nvGrpSpPr>
          <p:cNvPr id="7" name="Group 41"/>
          <p:cNvGrpSpPr/>
          <p:nvPr/>
        </p:nvGrpSpPr>
        <p:grpSpPr>
          <a:xfrm>
            <a:off x="76200" y="3631056"/>
            <a:ext cx="4776612" cy="2966846"/>
            <a:chOff x="1981198" y="2609976"/>
            <a:chExt cx="4776612" cy="2966846"/>
          </a:xfrm>
        </p:grpSpPr>
        <p:sp>
          <p:nvSpPr>
            <p:cNvPr id="30" name="Rectangle 29"/>
            <p:cNvSpPr/>
            <p:nvPr/>
          </p:nvSpPr>
          <p:spPr>
            <a:xfrm>
              <a:off x="2525603" y="3266494"/>
              <a:ext cx="1214800" cy="17242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16200000" flipV="1">
              <a:off x="1795346" y="3922851"/>
              <a:ext cx="2641728" cy="15977"/>
            </a:xfrm>
            <a:prstGeom prst="line">
              <a:avLst/>
            </a:prstGeom>
            <a:ln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2289047" y="4123944"/>
              <a:ext cx="4468763" cy="5484"/>
            </a:xfrm>
            <a:prstGeom prst="line">
              <a:avLst/>
            </a:prstGeom>
            <a:ln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3" name="Object 3"/>
            <p:cNvGraphicFramePr>
              <a:graphicFrameLocks noChangeAspect="1"/>
            </p:cNvGraphicFramePr>
            <p:nvPr/>
          </p:nvGraphicFramePr>
          <p:xfrm>
            <a:off x="2971798" y="5175504"/>
            <a:ext cx="355014" cy="401318"/>
          </p:xfrm>
          <a:graphic>
            <a:graphicData uri="http://schemas.openxmlformats.org/presentationml/2006/ole">
              <p:oleObj spid="_x0000_s481284" name="Equation" r:id="rId6" imgW="190440" imgH="215640" progId="Equation.3">
                <p:embed/>
              </p:oleObj>
            </a:graphicData>
          </a:graphic>
        </p:graphicFrame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1981198" y="3966335"/>
            <a:ext cx="331157" cy="401318"/>
          </p:xfrm>
          <a:graphic>
            <a:graphicData uri="http://schemas.openxmlformats.org/presentationml/2006/ole">
              <p:oleObj spid="_x0000_s481285" name="Equation" r:id="rId7" imgW="177480" imgH="215640" progId="Equation.3">
                <p:embed/>
              </p:oleObj>
            </a:graphicData>
          </a:graphic>
        </p:graphicFrame>
      </p:grpSp>
      <p:grpSp>
        <p:nvGrpSpPr>
          <p:cNvPr id="8" name="Group 65"/>
          <p:cNvGrpSpPr/>
          <p:nvPr/>
        </p:nvGrpSpPr>
        <p:grpSpPr>
          <a:xfrm>
            <a:off x="152400" y="3098630"/>
            <a:ext cx="4504341" cy="3481458"/>
            <a:chOff x="2057398" y="2077550"/>
            <a:chExt cx="4504341" cy="3481458"/>
          </a:xfrm>
        </p:grpSpPr>
        <p:sp>
          <p:nvSpPr>
            <p:cNvPr id="37" name="Oval 36"/>
            <p:cNvSpPr/>
            <p:nvPr/>
          </p:nvSpPr>
          <p:spPr>
            <a:xfrm>
              <a:off x="4498846" y="2994773"/>
              <a:ext cx="173106" cy="17310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4611969" y="2889494"/>
              <a:ext cx="328742" cy="1958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9" name="Object 3"/>
            <p:cNvGraphicFramePr>
              <a:graphicFrameLocks noChangeAspect="1"/>
            </p:cNvGraphicFramePr>
            <p:nvPr/>
          </p:nvGraphicFramePr>
          <p:xfrm>
            <a:off x="4495798" y="5251704"/>
            <a:ext cx="260998" cy="307304"/>
          </p:xfrm>
          <a:graphic>
            <a:graphicData uri="http://schemas.openxmlformats.org/presentationml/2006/ole">
              <p:oleObj spid="_x0000_s481286" name="Equation" r:id="rId8" imgW="139680" imgH="164880" progId="Equation.3">
                <p:embed/>
              </p:oleObj>
            </a:graphicData>
          </a:graphic>
        </p:graphicFrame>
        <p:cxnSp>
          <p:nvCxnSpPr>
            <p:cNvPr id="40" name="Straight Connector 39"/>
            <p:cNvCxnSpPr/>
            <p:nvPr/>
          </p:nvCxnSpPr>
          <p:spPr>
            <a:xfrm rot="5400000" flipH="1" flipV="1">
              <a:off x="3010880" y="3654830"/>
              <a:ext cx="3174154" cy="19594"/>
            </a:xfrm>
            <a:prstGeom prst="line">
              <a:avLst/>
            </a:prstGeom>
            <a:ln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307334" y="3089804"/>
              <a:ext cx="4254405" cy="868"/>
            </a:xfrm>
            <a:prstGeom prst="line">
              <a:avLst/>
            </a:prstGeom>
            <a:ln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2057398" y="2965704"/>
            <a:ext cx="237145" cy="259596"/>
          </p:xfrm>
          <a:graphic>
            <a:graphicData uri="http://schemas.openxmlformats.org/presentationml/2006/ole">
              <p:oleObj spid="_x0000_s481287" name="Equation" r:id="rId9" imgW="126720" imgH="139680" progId="Equation.3">
                <p:embed/>
              </p:oleObj>
            </a:graphicData>
          </a:graphic>
        </p:graphicFrame>
        <p:cxnSp>
          <p:nvCxnSpPr>
            <p:cNvPr id="43" name="Straight Connector 42"/>
            <p:cNvCxnSpPr/>
            <p:nvPr/>
          </p:nvCxnSpPr>
          <p:spPr>
            <a:xfrm rot="10800000" flipV="1">
              <a:off x="3124200" y="2743200"/>
              <a:ext cx="2913887" cy="1365504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V="1">
              <a:off x="3642360" y="3002280"/>
              <a:ext cx="1882140" cy="891540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V="1">
              <a:off x="4351020" y="3040380"/>
              <a:ext cx="586740" cy="28194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 flipV="1">
              <a:off x="4213860" y="3032760"/>
              <a:ext cx="502920" cy="22860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7" name="Object 3"/>
            <p:cNvGraphicFramePr>
              <a:graphicFrameLocks noChangeAspect="1"/>
            </p:cNvGraphicFramePr>
            <p:nvPr/>
          </p:nvGraphicFramePr>
          <p:xfrm>
            <a:off x="4724400" y="3430587"/>
            <a:ext cx="307975" cy="379413"/>
          </p:xfrm>
          <a:graphic>
            <a:graphicData uri="http://schemas.openxmlformats.org/presentationml/2006/ole">
              <p:oleObj spid="_x0000_s481288" name="Equation" r:id="rId10" imgW="164880" imgH="203040" progId="Equation.3">
                <p:embed/>
              </p:oleObj>
            </a:graphicData>
          </a:graphic>
        </p:graphicFrame>
        <p:graphicFrame>
          <p:nvGraphicFramePr>
            <p:cNvPr id="48" name="Object 3"/>
            <p:cNvGraphicFramePr>
              <a:graphicFrameLocks noChangeAspect="1"/>
            </p:cNvGraphicFramePr>
            <p:nvPr/>
          </p:nvGraphicFramePr>
          <p:xfrm>
            <a:off x="3962400" y="3148013"/>
            <a:ext cx="307975" cy="331787"/>
          </p:xfrm>
          <a:graphic>
            <a:graphicData uri="http://schemas.openxmlformats.org/presentationml/2006/ole">
              <p:oleObj spid="_x0000_s481289" name="Equation" r:id="rId11" imgW="164880" imgH="177480" progId="Equation.3">
                <p:embed/>
              </p:oleObj>
            </a:graphicData>
          </a:graphic>
        </p:graphicFrame>
      </p:grpSp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6629400" y="3276600"/>
          <a:ext cx="1485900" cy="1270000"/>
        </p:xfrm>
        <a:graphic>
          <a:graphicData uri="http://schemas.openxmlformats.org/presentationml/2006/ole">
            <p:oleObj spid="_x0000_s481290" name="Equation" r:id="rId12" imgW="838080" imgH="711000" progId="Equation.3">
              <p:embed/>
            </p:oleObj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5867400" y="2895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Rotated Coordinate Frame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16399" name="Object 15"/>
          <p:cNvGraphicFramePr>
            <a:graphicFrameLocks noChangeAspect="1"/>
          </p:cNvGraphicFramePr>
          <p:nvPr/>
        </p:nvGraphicFramePr>
        <p:xfrm>
          <a:off x="5859463" y="5399088"/>
          <a:ext cx="1214437" cy="620712"/>
        </p:xfrm>
        <a:graphic>
          <a:graphicData uri="http://schemas.openxmlformats.org/presentationml/2006/ole">
            <p:oleObj spid="_x0000_s481291" name="Equation" r:id="rId13" imgW="774360" imgH="393480" progId="Equation.3">
              <p:embed/>
            </p:oleObj>
          </a:graphicData>
        </a:graphic>
      </p:graphicFrame>
      <p:graphicFrame>
        <p:nvGraphicFramePr>
          <p:cNvPr id="53" name="Object 15"/>
          <p:cNvGraphicFramePr>
            <a:graphicFrameLocks noChangeAspect="1"/>
          </p:cNvGraphicFramePr>
          <p:nvPr/>
        </p:nvGraphicFramePr>
        <p:xfrm>
          <a:off x="7461250" y="5399088"/>
          <a:ext cx="1211263" cy="620712"/>
        </p:xfrm>
        <a:graphic>
          <a:graphicData uri="http://schemas.openxmlformats.org/presentationml/2006/ole">
            <p:oleObj spid="_x0000_s481292" name="Equation" r:id="rId14" imgW="774360" imgH="393480" progId="Equation.3">
              <p:embed/>
            </p:oleObj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5638800" y="48884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Linear Weighting Functions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55" name="Object 15"/>
          <p:cNvGraphicFramePr>
            <a:graphicFrameLocks noChangeAspect="1"/>
          </p:cNvGraphicFramePr>
          <p:nvPr/>
        </p:nvGraphicFramePr>
        <p:xfrm>
          <a:off x="1905000" y="3048000"/>
          <a:ext cx="377825" cy="260350"/>
        </p:xfrm>
        <a:graphic>
          <a:graphicData uri="http://schemas.openxmlformats.org/presentationml/2006/ole">
            <p:oleObj spid="_x0000_s481293" name="Equation" r:id="rId15" imgW="241200" imgH="164880" progId="Equation.3">
              <p:embed/>
            </p:oleObj>
          </a:graphicData>
        </a:graphic>
      </p:graphicFrame>
      <p:cxnSp>
        <p:nvCxnSpPr>
          <p:cNvPr id="57" name="Straight Arrow Connector 56"/>
          <p:cNvCxnSpPr/>
          <p:nvPr/>
        </p:nvCxnSpPr>
        <p:spPr>
          <a:xfrm flipV="1">
            <a:off x="1905000" y="3276600"/>
            <a:ext cx="5334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429000" y="6096000"/>
            <a:ext cx="571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u="sng" dirty="0" smtClean="0"/>
              <a:t>REFERENCE:</a:t>
            </a:r>
            <a:endParaRPr lang="en-US" sz="1400" dirty="0" smtClean="0"/>
          </a:p>
          <a:p>
            <a:pPr algn="r"/>
            <a:r>
              <a:rPr lang="en-US" sz="1400" dirty="0" smtClean="0"/>
              <a:t>Stephens, “Modeling and Control of Periodic Humanoid</a:t>
            </a:r>
          </a:p>
          <a:p>
            <a:pPr algn="r"/>
            <a:r>
              <a:rPr lang="en-US" sz="1400" dirty="0" smtClean="0"/>
              <a:t>Balance using the Linear Biped Model,” Humanoids 2009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Linear Biped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 solution of contact forces and phase transition allows for explicit modeling of balance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libmani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57400" y="3048000"/>
            <a:ext cx="48006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981200"/>
            <a:ext cx="6211887" cy="1362075"/>
          </a:xfrm>
          <a:ln>
            <a:noFill/>
          </a:ln>
        </p:spPr>
        <p:txBody>
          <a:bodyPr/>
          <a:lstStyle/>
          <a:p>
            <a:r>
              <a:rPr lang="en-US" dirty="0" smtClean="0">
                <a:ln w="12700">
                  <a:noFill/>
                </a:ln>
                <a:solidFill>
                  <a:schemeClr val="accent1"/>
                </a:solidFill>
              </a:rPr>
              <a:t>Push Recovery Strategies For Simple Models</a:t>
            </a:r>
            <a:endParaRPr lang="en-US" dirty="0">
              <a:ln w="12700"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6211887" cy="1509712"/>
          </a:xfrm>
        </p:spPr>
        <p:txBody>
          <a:bodyPr/>
          <a:lstStyle/>
          <a:p>
            <a:r>
              <a:rPr lang="en-US" dirty="0" smtClean="0"/>
              <a:t>Simple model dynamics define unique human-like recovery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2" name="Group 316"/>
          <p:cNvGrpSpPr/>
          <p:nvPr/>
        </p:nvGrpSpPr>
        <p:grpSpPr>
          <a:xfrm>
            <a:off x="7315200" y="3581400"/>
            <a:ext cx="1013865" cy="1222218"/>
            <a:chOff x="3930649" y="3200400"/>
            <a:chExt cx="2432051" cy="2931854"/>
          </a:xfrm>
        </p:grpSpPr>
        <p:sp>
          <p:nvSpPr>
            <p:cNvPr id="30" name="Rectangle 29"/>
            <p:cNvSpPr/>
            <p:nvPr/>
          </p:nvSpPr>
          <p:spPr>
            <a:xfrm>
              <a:off x="5257800" y="5105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30649" y="5154534"/>
              <a:ext cx="688849" cy="9777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"/>
            <p:cNvSpPr/>
            <p:nvPr/>
          </p:nvSpPr>
          <p:spPr>
            <a:xfrm>
              <a:off x="4572000" y="3200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5410200" y="4495800"/>
            <a:ext cx="404813" cy="369888"/>
          </p:xfrm>
          <a:graphic>
            <a:graphicData uri="http://schemas.openxmlformats.org/presentationml/2006/ole">
              <p:oleObj spid="_x0000_s467970" name="Equation" r:id="rId4" imgW="279360" imgH="253800" progId="Equation.3">
                <p:embed/>
              </p:oleObj>
            </a:graphicData>
          </a:graphic>
        </p:graphicFrame>
        <p:sp>
          <p:nvSpPr>
            <p:cNvPr id="34" name="Oval 33"/>
            <p:cNvSpPr/>
            <p:nvPr/>
          </p:nvSpPr>
          <p:spPr>
            <a:xfrm>
              <a:off x="5196840" y="463677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38700" y="362331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532120" y="556260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6200000" flipH="1">
              <a:off x="4295775" y="4333875"/>
              <a:ext cx="1946910" cy="67818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4991100" y="5010150"/>
              <a:ext cx="895350" cy="32385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5314950" y="3352800"/>
            <a:ext cx="314325" cy="350838"/>
          </p:xfrm>
          <a:graphic>
            <a:graphicData uri="http://schemas.openxmlformats.org/presentationml/2006/ole">
              <p:oleObj spid="_x0000_s467971" name="Equation" r:id="rId5" imgW="215640" imgH="241200" progId="Equation.3">
                <p:embed/>
              </p:oleObj>
            </a:graphicData>
          </a:graphic>
        </p:graphicFrame>
        <p:cxnSp>
          <p:nvCxnSpPr>
            <p:cNvPr id="40" name="Straight Connector 39"/>
            <p:cNvCxnSpPr/>
            <p:nvPr/>
          </p:nvCxnSpPr>
          <p:spPr>
            <a:xfrm rot="5400000" flipH="1" flipV="1">
              <a:off x="3629025" y="4384099"/>
              <a:ext cx="1892877" cy="616527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/>
            <p:cNvSpPr/>
            <p:nvPr/>
          </p:nvSpPr>
          <p:spPr>
            <a:xfrm>
              <a:off x="4932218" y="4238914"/>
              <a:ext cx="353291" cy="1356591"/>
            </a:xfrm>
            <a:custGeom>
              <a:avLst/>
              <a:gdLst>
                <a:gd name="connsiteX0" fmla="*/ 0 w 353291"/>
                <a:gd name="connsiteY0" fmla="*/ 1356591 h 1356591"/>
                <a:gd name="connsiteX1" fmla="*/ 270164 w 353291"/>
                <a:gd name="connsiteY1" fmla="*/ 151245 h 1356591"/>
                <a:gd name="connsiteX2" fmla="*/ 353291 w 353291"/>
                <a:gd name="connsiteY2" fmla="*/ 449118 h 13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91" h="1356591">
                  <a:moveTo>
                    <a:pt x="0" y="1356591"/>
                  </a:moveTo>
                  <a:cubicBezTo>
                    <a:pt x="105641" y="829541"/>
                    <a:pt x="211282" y="302491"/>
                    <a:pt x="270164" y="151245"/>
                  </a:cubicBezTo>
                  <a:cubicBezTo>
                    <a:pt x="329046" y="0"/>
                    <a:pt x="341168" y="224559"/>
                    <a:pt x="353291" y="449118"/>
                  </a:cubicBezTo>
                </a:path>
              </a:pathLst>
            </a:cu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5992813" y="5410200"/>
            <a:ext cx="369887" cy="350838"/>
          </p:xfrm>
          <a:graphic>
            <a:graphicData uri="http://schemas.openxmlformats.org/presentationml/2006/ole">
              <p:oleObj spid="_x0000_s467972" name="Equation" r:id="rId6" imgW="253800" imgH="241200" progId="Equation.3">
                <p:embed/>
              </p:oleObj>
            </a:graphicData>
          </a:graphic>
        </p:graphicFrame>
      </p:grpSp>
      <p:grpSp>
        <p:nvGrpSpPr>
          <p:cNvPr id="3" name="Group 131"/>
          <p:cNvGrpSpPr/>
          <p:nvPr/>
        </p:nvGrpSpPr>
        <p:grpSpPr>
          <a:xfrm>
            <a:off x="7391400" y="5181600"/>
            <a:ext cx="871878" cy="1355502"/>
            <a:chOff x="6248400" y="2419350"/>
            <a:chExt cx="1605178" cy="2495550"/>
          </a:xfrm>
        </p:grpSpPr>
        <p:sp>
          <p:nvSpPr>
            <p:cNvPr id="44" name="Parallelogram 43"/>
            <p:cNvSpPr/>
            <p:nvPr/>
          </p:nvSpPr>
          <p:spPr>
            <a:xfrm>
              <a:off x="6248400" y="4425822"/>
              <a:ext cx="1605178" cy="489078"/>
            </a:xfrm>
            <a:prstGeom prst="parallelogram">
              <a:avLst>
                <a:gd name="adj" fmla="val 10910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18032468" flipH="1">
              <a:off x="7381217" y="3051337"/>
              <a:ext cx="124554" cy="412857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20975302" flipH="1">
              <a:off x="7157636" y="2580670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16676171" flipH="1">
              <a:off x="7202342" y="4293304"/>
              <a:ext cx="157412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19681176" flipH="1">
              <a:off x="7242172" y="3474116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11946098" flipH="1">
              <a:off x="6710518" y="4137674"/>
              <a:ext cx="159137" cy="46246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12822704" flipH="1">
              <a:off x="7249025" y="3947706"/>
              <a:ext cx="159137" cy="49538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6200000" flipH="1">
              <a:off x="6904095" y="3350261"/>
              <a:ext cx="213444" cy="42194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339618" flipH="1">
              <a:off x="6924615" y="2419350"/>
              <a:ext cx="270062" cy="106819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386552" flipH="1">
              <a:off x="6790200" y="3578587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12150843" flipH="1">
              <a:off x="6818614" y="2538578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19224155" flipH="1">
              <a:off x="6802625" y="3016095"/>
              <a:ext cx="133127" cy="38626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151313" y="4626470"/>
              <a:ext cx="250809" cy="5016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486592" y="4576308"/>
              <a:ext cx="81063" cy="405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101151" y="4475984"/>
              <a:ext cx="431392" cy="225728"/>
            </a:xfrm>
            <a:custGeom>
              <a:avLst/>
              <a:gdLst>
                <a:gd name="connsiteX0" fmla="*/ 0 w 655320"/>
                <a:gd name="connsiteY0" fmla="*/ 342900 h 342900"/>
                <a:gd name="connsiteX1" fmla="*/ 365760 w 655320"/>
                <a:gd name="connsiteY1" fmla="*/ 22860 h 342900"/>
                <a:gd name="connsiteX2" fmla="*/ 655320 w 655320"/>
                <a:gd name="connsiteY2" fmla="*/ 20574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20" h="342900">
                  <a:moveTo>
                    <a:pt x="0" y="342900"/>
                  </a:moveTo>
                  <a:cubicBezTo>
                    <a:pt x="128270" y="194310"/>
                    <a:pt x="256540" y="45720"/>
                    <a:pt x="365760" y="22860"/>
                  </a:cubicBezTo>
                  <a:cubicBezTo>
                    <a:pt x="474980" y="0"/>
                    <a:pt x="565150" y="102870"/>
                    <a:pt x="655320" y="20574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000827" y="3472748"/>
              <a:ext cx="100324" cy="10032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895487" y="3512877"/>
              <a:ext cx="300971" cy="50162"/>
            </a:xfrm>
            <a:custGeom>
              <a:avLst/>
              <a:gdLst>
                <a:gd name="connsiteX0" fmla="*/ 0 w 548640"/>
                <a:gd name="connsiteY0" fmla="*/ 72390 h 82550"/>
                <a:gd name="connsiteX1" fmla="*/ 121920 w 548640"/>
                <a:gd name="connsiteY1" fmla="*/ 72390 h 82550"/>
                <a:gd name="connsiteX2" fmla="*/ 327660 w 548640"/>
                <a:gd name="connsiteY2" fmla="*/ 11430 h 82550"/>
                <a:gd name="connsiteX3" fmla="*/ 548640 w 548640"/>
                <a:gd name="connsiteY3" fmla="*/ 381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82550">
                  <a:moveTo>
                    <a:pt x="0" y="72390"/>
                  </a:moveTo>
                  <a:cubicBezTo>
                    <a:pt x="33655" y="77470"/>
                    <a:pt x="67310" y="82550"/>
                    <a:pt x="121920" y="72390"/>
                  </a:cubicBezTo>
                  <a:cubicBezTo>
                    <a:pt x="176530" y="62230"/>
                    <a:pt x="256540" y="22860"/>
                    <a:pt x="327660" y="11430"/>
                  </a:cubicBezTo>
                  <a:cubicBezTo>
                    <a:pt x="398780" y="0"/>
                    <a:pt x="473710" y="1905"/>
                    <a:pt x="548640" y="3810"/>
                  </a:cubicBezTo>
                </a:path>
              </a:pathLst>
            </a:cu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62" idx="6"/>
            </p:cNvCxnSpPr>
            <p:nvPr/>
          </p:nvCxnSpPr>
          <p:spPr>
            <a:xfrm rot="5400000" flipH="1" flipV="1">
              <a:off x="6461008" y="4139922"/>
              <a:ext cx="898364" cy="3528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 rot="17234668" flipH="1">
              <a:off x="6674712" y="4526195"/>
              <a:ext cx="167913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420"/>
          <p:cNvGrpSpPr/>
          <p:nvPr/>
        </p:nvGrpSpPr>
        <p:grpSpPr>
          <a:xfrm>
            <a:off x="7010400" y="2209800"/>
            <a:ext cx="1404260" cy="1109927"/>
            <a:chOff x="-3145972" y="2057399"/>
            <a:chExt cx="4822374" cy="3811589"/>
          </a:xfrm>
        </p:grpSpPr>
        <p:sp>
          <p:nvSpPr>
            <p:cNvPr id="64" name="Rectangle 63"/>
            <p:cNvSpPr/>
            <p:nvPr/>
          </p:nvSpPr>
          <p:spPr>
            <a:xfrm>
              <a:off x="-2971801" y="2057400"/>
              <a:ext cx="4648200" cy="3657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 rot="16200000">
              <a:off x="-876299" y="1562099"/>
              <a:ext cx="2057400" cy="304799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-2971802" y="3540100"/>
              <a:ext cx="3276601" cy="217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-206023" y="3282244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-2971801" y="2301028"/>
              <a:ext cx="4606183" cy="3109172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-25908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 flipH="1">
              <a:off x="-2971801" y="3810000"/>
              <a:ext cx="4648200" cy="158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-555172" y="5867400"/>
              <a:ext cx="1091184" cy="158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6200000">
              <a:off x="-3712900" y="3386328"/>
              <a:ext cx="1146048" cy="1219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Arc 72"/>
            <p:cNvSpPr/>
            <p:nvPr/>
          </p:nvSpPr>
          <p:spPr>
            <a:xfrm>
              <a:off x="-1143001" y="3276600"/>
              <a:ext cx="1185333" cy="544688"/>
            </a:xfrm>
            <a:prstGeom prst="arc">
              <a:avLst>
                <a:gd name="adj1" fmla="val 20438003"/>
                <a:gd name="adj2" fmla="val 6110525"/>
              </a:avLst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/>
          </p:nvSpPr>
          <p:spPr>
            <a:xfrm rot="16200000">
              <a:off x="-38099" y="1714498"/>
              <a:ext cx="1371599" cy="2057402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-2971804" y="4248206"/>
              <a:ext cx="2209803" cy="1466795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 flipH="1" flipV="1">
              <a:off x="-441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-60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457199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-1" y="259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-1147705" y="2714978"/>
              <a:ext cx="2107259" cy="2116666"/>
            </a:xfrm>
            <a:custGeom>
              <a:avLst/>
              <a:gdLst>
                <a:gd name="connsiteX0" fmla="*/ 1249304 w 2107259"/>
                <a:gd name="connsiteY0" fmla="*/ 0 h 2116666"/>
                <a:gd name="connsiteX1" fmla="*/ 2028237 w 2107259"/>
                <a:gd name="connsiteY1" fmla="*/ 1286933 h 2116666"/>
                <a:gd name="connsiteX2" fmla="*/ 1723437 w 2107259"/>
                <a:gd name="connsiteY2" fmla="*/ 2111022 h 2116666"/>
                <a:gd name="connsiteX3" fmla="*/ 222015 w 2107259"/>
                <a:gd name="connsiteY3" fmla="*/ 1320800 h 2116666"/>
                <a:gd name="connsiteX4" fmla="*/ 391348 w 2107259"/>
                <a:gd name="connsiteY4" fmla="*/ 1095022 h 211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59" h="2116666">
                  <a:moveTo>
                    <a:pt x="1249304" y="0"/>
                  </a:moveTo>
                  <a:cubicBezTo>
                    <a:pt x="1599259" y="467548"/>
                    <a:pt x="1949215" y="935096"/>
                    <a:pt x="2028237" y="1286933"/>
                  </a:cubicBezTo>
                  <a:cubicBezTo>
                    <a:pt x="2107259" y="1638770"/>
                    <a:pt x="2024474" y="2105378"/>
                    <a:pt x="1723437" y="2111022"/>
                  </a:cubicBezTo>
                  <a:cubicBezTo>
                    <a:pt x="1422400" y="2116666"/>
                    <a:pt x="444030" y="1490133"/>
                    <a:pt x="222015" y="1320800"/>
                  </a:cubicBezTo>
                  <a:cubicBezTo>
                    <a:pt x="0" y="1151467"/>
                    <a:pt x="195674" y="1123244"/>
                    <a:pt x="391348" y="109502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445"/>
          <p:cNvGrpSpPr/>
          <p:nvPr/>
        </p:nvGrpSpPr>
        <p:grpSpPr>
          <a:xfrm>
            <a:off x="7086600" y="838200"/>
            <a:ext cx="1145491" cy="961386"/>
            <a:chOff x="4724400" y="2514600"/>
            <a:chExt cx="4267200" cy="3581400"/>
          </a:xfrm>
        </p:grpSpPr>
        <p:sp>
          <p:nvSpPr>
            <p:cNvPr id="82" name="Rectangle 81"/>
            <p:cNvSpPr/>
            <p:nvPr/>
          </p:nvSpPr>
          <p:spPr>
            <a:xfrm>
              <a:off x="4724400" y="5943600"/>
              <a:ext cx="685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410200" y="5943600"/>
              <a:ext cx="32766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686800" y="5943600"/>
              <a:ext cx="304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 rot="5400000" flipH="1" flipV="1">
              <a:off x="4650509" y="3960091"/>
              <a:ext cx="3119582" cy="838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V="1">
              <a:off x="5048250" y="4438650"/>
              <a:ext cx="3276600" cy="381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V="1">
              <a:off x="7128510" y="4309110"/>
              <a:ext cx="1379220" cy="2133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6324600" y="2514600"/>
              <a:ext cx="685800" cy="609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 rot="16200000" flipV="1">
              <a:off x="51435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724400" y="5943600"/>
              <a:ext cx="426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4800600" y="4267200"/>
              <a:ext cx="1371600" cy="304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5524500" y="2933700"/>
              <a:ext cx="914400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V="1">
              <a:off x="77343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V="1">
              <a:off x="6899910" y="2929890"/>
              <a:ext cx="914400" cy="693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76200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78486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83058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57150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2578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5626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9342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2484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Oval 102"/>
          <p:cNvSpPr/>
          <p:nvPr/>
        </p:nvSpPr>
        <p:spPr>
          <a:xfrm>
            <a:off x="6477000" y="2057400"/>
            <a:ext cx="2667000" cy="1447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Basic Strategies</a:t>
            </a:r>
            <a:endParaRPr lang="en-US" dirty="0"/>
          </a:p>
        </p:txBody>
      </p:sp>
      <p:sp>
        <p:nvSpPr>
          <p:cNvPr id="127" name="Content Placeholder 1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simple models, we can describe three basic push recovery strategies that are also observed in humans</a:t>
            </a:r>
            <a:endParaRPr lang="en-US" dirty="0"/>
          </a:p>
        </p:txBody>
      </p:sp>
      <p:grpSp>
        <p:nvGrpSpPr>
          <p:cNvPr id="2" name="Group 127"/>
          <p:cNvGrpSpPr/>
          <p:nvPr/>
        </p:nvGrpSpPr>
        <p:grpSpPr>
          <a:xfrm>
            <a:off x="634279" y="3700796"/>
            <a:ext cx="4274271" cy="2547604"/>
            <a:chOff x="1564554" y="2777838"/>
            <a:chExt cx="6416675" cy="3824545"/>
          </a:xfrm>
        </p:grpSpPr>
        <p:sp>
          <p:nvSpPr>
            <p:cNvPr id="7" name="AutoShape 145"/>
            <p:cNvSpPr>
              <a:spLocks noChangeAspect="1" noChangeArrowheads="1"/>
            </p:cNvSpPr>
            <p:nvPr/>
          </p:nvSpPr>
          <p:spPr bwMode="auto">
            <a:xfrm>
              <a:off x="6919191" y="5494051"/>
              <a:ext cx="503238" cy="16827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144"/>
            <p:cNvSpPr>
              <a:spLocks noChangeAspect="1" noChangeArrowheads="1"/>
            </p:cNvSpPr>
            <p:nvPr/>
          </p:nvSpPr>
          <p:spPr bwMode="auto">
            <a:xfrm rot="20463283">
              <a:off x="6931891" y="4873338"/>
              <a:ext cx="261938" cy="72390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5"/>
            <p:cNvSpPr>
              <a:spLocks noChangeAspect="1" noChangeArrowheads="1"/>
            </p:cNvSpPr>
            <p:nvPr/>
          </p:nvSpPr>
          <p:spPr bwMode="auto">
            <a:xfrm rot="20784370">
              <a:off x="2150341" y="3990688"/>
              <a:ext cx="377825" cy="992188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43"/>
            <p:cNvSpPr>
              <a:spLocks noChangeAspect="1" noChangeArrowheads="1"/>
            </p:cNvSpPr>
            <p:nvPr/>
          </p:nvSpPr>
          <p:spPr bwMode="auto">
            <a:xfrm rot="20288804">
              <a:off x="6576291" y="4016088"/>
              <a:ext cx="377825" cy="992188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AutoShape 24"/>
            <p:cNvSpPr>
              <a:spLocks noChangeAspect="1" noChangeArrowheads="1"/>
            </p:cNvSpPr>
            <p:nvPr/>
          </p:nvSpPr>
          <p:spPr bwMode="auto">
            <a:xfrm>
              <a:off x="2024929" y="5497226"/>
              <a:ext cx="503237" cy="16827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40"/>
            <p:cNvGrpSpPr>
              <a:grpSpLocks noChangeAspect="1"/>
            </p:cNvGrpSpPr>
            <p:nvPr/>
          </p:nvGrpSpPr>
          <p:grpSpPr bwMode="auto">
            <a:xfrm>
              <a:off x="1564554" y="5665501"/>
              <a:ext cx="1506537" cy="160337"/>
              <a:chOff x="3470" y="3599"/>
              <a:chExt cx="1728" cy="192"/>
            </a:xfrm>
          </p:grpSpPr>
          <p:sp>
            <p:nvSpPr>
              <p:cNvPr id="13" name="Line 6"/>
              <p:cNvSpPr>
                <a:spLocks noChangeAspect="1" noChangeShapeType="1"/>
              </p:cNvSpPr>
              <p:nvPr/>
            </p:nvSpPr>
            <p:spPr bwMode="auto">
              <a:xfrm>
                <a:off x="3470" y="3599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3470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8"/>
              <p:cNvSpPr>
                <a:spLocks noChangeAspect="1" noChangeShapeType="1"/>
              </p:cNvSpPr>
              <p:nvPr/>
            </p:nvSpPr>
            <p:spPr bwMode="auto">
              <a:xfrm flipH="1">
                <a:off x="3566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9"/>
              <p:cNvSpPr>
                <a:spLocks noChangeAspect="1" noChangeShapeType="1"/>
              </p:cNvSpPr>
              <p:nvPr/>
            </p:nvSpPr>
            <p:spPr bwMode="auto">
              <a:xfrm flipH="1">
                <a:off x="3662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0"/>
              <p:cNvSpPr>
                <a:spLocks noChangeAspect="1" noChangeShapeType="1"/>
              </p:cNvSpPr>
              <p:nvPr/>
            </p:nvSpPr>
            <p:spPr bwMode="auto">
              <a:xfrm flipH="1">
                <a:off x="3758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3854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3950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4046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4"/>
              <p:cNvSpPr>
                <a:spLocks noChangeAspect="1" noChangeShapeType="1"/>
              </p:cNvSpPr>
              <p:nvPr/>
            </p:nvSpPr>
            <p:spPr bwMode="auto">
              <a:xfrm flipH="1">
                <a:off x="4142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4238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6"/>
              <p:cNvSpPr>
                <a:spLocks noChangeAspect="1" noChangeShapeType="1"/>
              </p:cNvSpPr>
              <p:nvPr/>
            </p:nvSpPr>
            <p:spPr bwMode="auto">
              <a:xfrm flipH="1">
                <a:off x="4334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7"/>
              <p:cNvSpPr>
                <a:spLocks noChangeAspect="1" noChangeShapeType="1"/>
              </p:cNvSpPr>
              <p:nvPr/>
            </p:nvSpPr>
            <p:spPr bwMode="auto">
              <a:xfrm flipH="1">
                <a:off x="4430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8"/>
              <p:cNvSpPr>
                <a:spLocks noChangeAspect="1" noChangeShapeType="1"/>
              </p:cNvSpPr>
              <p:nvPr/>
            </p:nvSpPr>
            <p:spPr bwMode="auto">
              <a:xfrm flipH="1">
                <a:off x="4526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9"/>
              <p:cNvSpPr>
                <a:spLocks noChangeAspect="1" noChangeShapeType="1"/>
              </p:cNvSpPr>
              <p:nvPr/>
            </p:nvSpPr>
            <p:spPr bwMode="auto">
              <a:xfrm flipH="1">
                <a:off x="4622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0"/>
              <p:cNvSpPr>
                <a:spLocks noChangeAspect="1" noChangeShapeType="1"/>
              </p:cNvSpPr>
              <p:nvPr/>
            </p:nvSpPr>
            <p:spPr bwMode="auto">
              <a:xfrm flipH="1">
                <a:off x="4718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4814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2"/>
              <p:cNvSpPr>
                <a:spLocks noChangeAspect="1" noChangeShapeType="1"/>
              </p:cNvSpPr>
              <p:nvPr/>
            </p:nvSpPr>
            <p:spPr bwMode="auto">
              <a:xfrm flipH="1">
                <a:off x="4910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5006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39"/>
              <p:cNvGrpSpPr>
                <a:grpSpLocks noChangeAspect="1"/>
              </p:cNvGrpSpPr>
              <p:nvPr/>
            </p:nvGrpSpPr>
            <p:grpSpPr bwMode="auto">
              <a:xfrm>
                <a:off x="3470" y="3599"/>
                <a:ext cx="1728" cy="192"/>
                <a:chOff x="3470" y="3599"/>
                <a:chExt cx="1728" cy="192"/>
              </a:xfrm>
            </p:grpSpPr>
            <p:sp>
              <p:nvSpPr>
                <p:cNvPr id="32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470" y="3599"/>
                  <a:ext cx="528" cy="192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00">
                        <a:alpha val="42998"/>
                      </a:srgbClr>
                    </a:gs>
                    <a:gs pos="100000">
                      <a:srgbClr val="760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Rectangl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574" y="3599"/>
                  <a:ext cx="624" cy="192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00">
                        <a:alpha val="42998"/>
                      </a:srgbClr>
                    </a:gs>
                    <a:gs pos="100000">
                      <a:srgbClr val="760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998" y="3599"/>
                  <a:ext cx="576" cy="19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00">
                        <a:alpha val="42998"/>
                      </a:srgbClr>
                    </a:gs>
                    <a:gs pos="100000">
                      <a:srgbClr val="0076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5" name="Oval 28"/>
            <p:cNvSpPr>
              <a:spLocks noChangeAspect="1" noChangeArrowheads="1"/>
            </p:cNvSpPr>
            <p:nvPr/>
          </p:nvSpPr>
          <p:spPr bwMode="auto">
            <a:xfrm rot="953757">
              <a:off x="2244004" y="4825713"/>
              <a:ext cx="261937" cy="72390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29"/>
            <p:cNvSpPr>
              <a:spLocks noChangeAspect="1" noChangeArrowheads="1"/>
            </p:cNvSpPr>
            <p:nvPr/>
          </p:nvSpPr>
          <p:spPr bwMode="auto">
            <a:xfrm rot="445643">
              <a:off x="2096366" y="2777838"/>
              <a:ext cx="419100" cy="138112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Oval 30"/>
            <p:cNvSpPr>
              <a:spLocks noChangeAspect="1" noChangeArrowheads="1"/>
            </p:cNvSpPr>
            <p:nvPr/>
          </p:nvSpPr>
          <p:spPr bwMode="auto">
            <a:xfrm rot="20906696">
              <a:off x="2318616" y="3028663"/>
              <a:ext cx="250825" cy="877888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1"/>
            <p:cNvSpPr>
              <a:spLocks noChangeAspect="1" noChangeArrowheads="1"/>
            </p:cNvSpPr>
            <p:nvPr/>
          </p:nvSpPr>
          <p:spPr bwMode="auto">
            <a:xfrm rot="3388356">
              <a:off x="2682948" y="3375532"/>
              <a:ext cx="169862" cy="64770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AutoShape 42"/>
            <p:cNvSpPr>
              <a:spLocks noChangeArrowheads="1"/>
            </p:cNvSpPr>
            <p:nvPr/>
          </p:nvSpPr>
          <p:spPr bwMode="auto">
            <a:xfrm>
              <a:off x="1716954" y="3387438"/>
              <a:ext cx="381000" cy="228600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44"/>
            <p:cNvSpPr>
              <a:spLocks noChangeAspect="1" noChangeArrowheads="1"/>
            </p:cNvSpPr>
            <p:nvPr/>
          </p:nvSpPr>
          <p:spPr bwMode="auto">
            <a:xfrm rot="20277948">
              <a:off x="3991841" y="3987513"/>
              <a:ext cx="377825" cy="992188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AutoShape 45"/>
            <p:cNvSpPr>
              <a:spLocks noChangeAspect="1" noChangeArrowheads="1"/>
            </p:cNvSpPr>
            <p:nvPr/>
          </p:nvSpPr>
          <p:spPr bwMode="auto">
            <a:xfrm>
              <a:off x="3961679" y="5503576"/>
              <a:ext cx="503237" cy="16827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6"/>
            <p:cNvGrpSpPr>
              <a:grpSpLocks noChangeAspect="1"/>
            </p:cNvGrpSpPr>
            <p:nvPr/>
          </p:nvGrpSpPr>
          <p:grpSpPr bwMode="auto">
            <a:xfrm>
              <a:off x="3501304" y="5671851"/>
              <a:ext cx="1506537" cy="160337"/>
              <a:chOff x="3470" y="3599"/>
              <a:chExt cx="1728" cy="192"/>
            </a:xfrm>
          </p:grpSpPr>
          <p:sp>
            <p:nvSpPr>
              <p:cNvPr id="43" name="Line 47"/>
              <p:cNvSpPr>
                <a:spLocks noChangeAspect="1" noChangeShapeType="1"/>
              </p:cNvSpPr>
              <p:nvPr/>
            </p:nvSpPr>
            <p:spPr bwMode="auto">
              <a:xfrm>
                <a:off x="3470" y="3599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8"/>
              <p:cNvSpPr>
                <a:spLocks noChangeAspect="1" noChangeShapeType="1"/>
              </p:cNvSpPr>
              <p:nvPr/>
            </p:nvSpPr>
            <p:spPr bwMode="auto">
              <a:xfrm flipH="1">
                <a:off x="3470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49"/>
              <p:cNvSpPr>
                <a:spLocks noChangeAspect="1" noChangeShapeType="1"/>
              </p:cNvSpPr>
              <p:nvPr/>
            </p:nvSpPr>
            <p:spPr bwMode="auto">
              <a:xfrm flipH="1">
                <a:off x="3566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50"/>
              <p:cNvSpPr>
                <a:spLocks noChangeAspect="1" noChangeShapeType="1"/>
              </p:cNvSpPr>
              <p:nvPr/>
            </p:nvSpPr>
            <p:spPr bwMode="auto">
              <a:xfrm flipH="1">
                <a:off x="3662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51"/>
              <p:cNvSpPr>
                <a:spLocks noChangeAspect="1" noChangeShapeType="1"/>
              </p:cNvSpPr>
              <p:nvPr/>
            </p:nvSpPr>
            <p:spPr bwMode="auto">
              <a:xfrm flipH="1">
                <a:off x="3758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52"/>
              <p:cNvSpPr>
                <a:spLocks noChangeAspect="1" noChangeShapeType="1"/>
              </p:cNvSpPr>
              <p:nvPr/>
            </p:nvSpPr>
            <p:spPr bwMode="auto">
              <a:xfrm flipH="1">
                <a:off x="3854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53"/>
              <p:cNvSpPr>
                <a:spLocks noChangeAspect="1" noChangeShapeType="1"/>
              </p:cNvSpPr>
              <p:nvPr/>
            </p:nvSpPr>
            <p:spPr bwMode="auto">
              <a:xfrm flipH="1">
                <a:off x="3950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54"/>
              <p:cNvSpPr>
                <a:spLocks noChangeAspect="1" noChangeShapeType="1"/>
              </p:cNvSpPr>
              <p:nvPr/>
            </p:nvSpPr>
            <p:spPr bwMode="auto">
              <a:xfrm flipH="1">
                <a:off x="4046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55"/>
              <p:cNvSpPr>
                <a:spLocks noChangeAspect="1" noChangeShapeType="1"/>
              </p:cNvSpPr>
              <p:nvPr/>
            </p:nvSpPr>
            <p:spPr bwMode="auto">
              <a:xfrm flipH="1">
                <a:off x="4142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56"/>
              <p:cNvSpPr>
                <a:spLocks noChangeAspect="1" noChangeShapeType="1"/>
              </p:cNvSpPr>
              <p:nvPr/>
            </p:nvSpPr>
            <p:spPr bwMode="auto">
              <a:xfrm flipH="1">
                <a:off x="4238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57"/>
              <p:cNvSpPr>
                <a:spLocks noChangeAspect="1" noChangeShapeType="1"/>
              </p:cNvSpPr>
              <p:nvPr/>
            </p:nvSpPr>
            <p:spPr bwMode="auto">
              <a:xfrm flipH="1">
                <a:off x="4334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58"/>
              <p:cNvSpPr>
                <a:spLocks noChangeAspect="1" noChangeShapeType="1"/>
              </p:cNvSpPr>
              <p:nvPr/>
            </p:nvSpPr>
            <p:spPr bwMode="auto">
              <a:xfrm flipH="1">
                <a:off x="4430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59"/>
              <p:cNvSpPr>
                <a:spLocks noChangeAspect="1" noChangeShapeType="1"/>
              </p:cNvSpPr>
              <p:nvPr/>
            </p:nvSpPr>
            <p:spPr bwMode="auto">
              <a:xfrm flipH="1">
                <a:off x="4526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60"/>
              <p:cNvSpPr>
                <a:spLocks noChangeAspect="1" noChangeShapeType="1"/>
              </p:cNvSpPr>
              <p:nvPr/>
            </p:nvSpPr>
            <p:spPr bwMode="auto">
              <a:xfrm flipH="1">
                <a:off x="4622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61"/>
              <p:cNvSpPr>
                <a:spLocks noChangeAspect="1" noChangeShapeType="1"/>
              </p:cNvSpPr>
              <p:nvPr/>
            </p:nvSpPr>
            <p:spPr bwMode="auto">
              <a:xfrm flipH="1">
                <a:off x="4718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62"/>
              <p:cNvSpPr>
                <a:spLocks noChangeAspect="1" noChangeShapeType="1"/>
              </p:cNvSpPr>
              <p:nvPr/>
            </p:nvSpPr>
            <p:spPr bwMode="auto">
              <a:xfrm flipH="1">
                <a:off x="4814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63"/>
              <p:cNvSpPr>
                <a:spLocks noChangeAspect="1" noChangeShapeType="1"/>
              </p:cNvSpPr>
              <p:nvPr/>
            </p:nvSpPr>
            <p:spPr bwMode="auto">
              <a:xfrm flipH="1">
                <a:off x="4910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64"/>
              <p:cNvSpPr>
                <a:spLocks noChangeAspect="1" noChangeShapeType="1"/>
              </p:cNvSpPr>
              <p:nvPr/>
            </p:nvSpPr>
            <p:spPr bwMode="auto">
              <a:xfrm flipH="1">
                <a:off x="5006" y="3599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" name="Group 65"/>
              <p:cNvGrpSpPr>
                <a:grpSpLocks noChangeAspect="1"/>
              </p:cNvGrpSpPr>
              <p:nvPr/>
            </p:nvGrpSpPr>
            <p:grpSpPr bwMode="auto">
              <a:xfrm>
                <a:off x="3470" y="3599"/>
                <a:ext cx="1728" cy="192"/>
                <a:chOff x="3470" y="3599"/>
                <a:chExt cx="1728" cy="192"/>
              </a:xfrm>
            </p:grpSpPr>
            <p:sp>
              <p:nvSpPr>
                <p:cNvPr id="62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470" y="3599"/>
                  <a:ext cx="528" cy="192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00">
                        <a:alpha val="42998"/>
                      </a:srgbClr>
                    </a:gs>
                    <a:gs pos="100000">
                      <a:srgbClr val="760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4574" y="3599"/>
                  <a:ext cx="624" cy="192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00">
                        <a:alpha val="42998"/>
                      </a:srgbClr>
                    </a:gs>
                    <a:gs pos="100000">
                      <a:srgbClr val="7600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998" y="3599"/>
                  <a:ext cx="576" cy="19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00">
                        <a:alpha val="42998"/>
                      </a:srgbClr>
                    </a:gs>
                    <a:gs pos="100000">
                      <a:srgbClr val="007600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5" name="Oval 69"/>
            <p:cNvSpPr>
              <a:spLocks noChangeAspect="1" noChangeArrowheads="1"/>
            </p:cNvSpPr>
            <p:nvPr/>
          </p:nvSpPr>
          <p:spPr bwMode="auto">
            <a:xfrm rot="953757">
              <a:off x="4180754" y="4832063"/>
              <a:ext cx="261937" cy="72390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70"/>
            <p:cNvSpPr>
              <a:spLocks noChangeAspect="1" noChangeArrowheads="1"/>
            </p:cNvSpPr>
            <p:nvPr/>
          </p:nvSpPr>
          <p:spPr bwMode="auto">
            <a:xfrm rot="1721491">
              <a:off x="4106141" y="2841338"/>
              <a:ext cx="419100" cy="138112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71"/>
            <p:cNvSpPr>
              <a:spLocks noChangeAspect="1" noChangeArrowheads="1"/>
            </p:cNvSpPr>
            <p:nvPr/>
          </p:nvSpPr>
          <p:spPr bwMode="auto">
            <a:xfrm rot="20235783">
              <a:off x="4544291" y="3158838"/>
              <a:ext cx="250825" cy="877888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AutoShape 73"/>
            <p:cNvSpPr>
              <a:spLocks noChangeArrowheads="1"/>
            </p:cNvSpPr>
            <p:nvPr/>
          </p:nvSpPr>
          <p:spPr bwMode="auto">
            <a:xfrm>
              <a:off x="3477491" y="3235038"/>
              <a:ext cx="633413" cy="374650"/>
            </a:xfrm>
            <a:prstGeom prst="rightArrow">
              <a:avLst>
                <a:gd name="adj1" fmla="val 50000"/>
                <a:gd name="adj2" fmla="val 422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AutoShape 76"/>
            <p:cNvSpPr>
              <a:spLocks noChangeArrowheads="1"/>
            </p:cNvSpPr>
            <p:nvPr/>
          </p:nvSpPr>
          <p:spPr bwMode="auto">
            <a:xfrm>
              <a:off x="3934691" y="3844638"/>
              <a:ext cx="533400" cy="381000"/>
            </a:xfrm>
            <a:custGeom>
              <a:avLst/>
              <a:gdLst>
                <a:gd name="T0" fmla="*/ 266675 w 21600"/>
                <a:gd name="T1" fmla="*/ 0 h 21600"/>
                <a:gd name="T2" fmla="*/ 66675 w 21600"/>
                <a:gd name="T3" fmla="*/ 190500 h 21600"/>
                <a:gd name="T4" fmla="*/ 266675 w 21600"/>
                <a:gd name="T5" fmla="*/ 95250 h 21600"/>
                <a:gd name="T6" fmla="*/ 600075 w 21600"/>
                <a:gd name="T7" fmla="*/ 190500 h 21600"/>
                <a:gd name="T8" fmla="*/ 466725 w 21600"/>
                <a:gd name="T9" fmla="*/ 285750 h 21600"/>
                <a:gd name="T10" fmla="*/ 333375 w 21600"/>
                <a:gd name="T11" fmla="*/ 19050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AutoShape 78"/>
            <p:cNvSpPr>
              <a:spLocks noChangeArrowheads="1"/>
            </p:cNvSpPr>
            <p:nvPr/>
          </p:nvSpPr>
          <p:spPr bwMode="auto">
            <a:xfrm flipH="1">
              <a:off x="2021754" y="5292438"/>
              <a:ext cx="533400" cy="381000"/>
            </a:xfrm>
            <a:custGeom>
              <a:avLst/>
              <a:gdLst>
                <a:gd name="T0" fmla="*/ 266675 w 21600"/>
                <a:gd name="T1" fmla="*/ 0 h 21600"/>
                <a:gd name="T2" fmla="*/ 66675 w 21600"/>
                <a:gd name="T3" fmla="*/ 190500 h 21600"/>
                <a:gd name="T4" fmla="*/ 266675 w 21600"/>
                <a:gd name="T5" fmla="*/ 95250 h 21600"/>
                <a:gd name="T6" fmla="*/ 600075 w 21600"/>
                <a:gd name="T7" fmla="*/ 190500 h 21600"/>
                <a:gd name="T8" fmla="*/ 466725 w 21600"/>
                <a:gd name="T9" fmla="*/ 285750 h 21600"/>
                <a:gd name="T10" fmla="*/ 333375 w 21600"/>
                <a:gd name="T11" fmla="*/ 19050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79"/>
            <p:cNvSpPr>
              <a:spLocks noChangeArrowheads="1"/>
            </p:cNvSpPr>
            <p:nvPr/>
          </p:nvSpPr>
          <p:spPr bwMode="auto">
            <a:xfrm flipH="1">
              <a:off x="3934691" y="5292438"/>
              <a:ext cx="533400" cy="381000"/>
            </a:xfrm>
            <a:custGeom>
              <a:avLst/>
              <a:gdLst>
                <a:gd name="T0" fmla="*/ 266675 w 21600"/>
                <a:gd name="T1" fmla="*/ 0 h 21600"/>
                <a:gd name="T2" fmla="*/ 66675 w 21600"/>
                <a:gd name="T3" fmla="*/ 190500 h 21600"/>
                <a:gd name="T4" fmla="*/ 266675 w 21600"/>
                <a:gd name="T5" fmla="*/ 95250 h 21600"/>
                <a:gd name="T6" fmla="*/ 600075 w 21600"/>
                <a:gd name="T7" fmla="*/ 190500 h 21600"/>
                <a:gd name="T8" fmla="*/ 466725 w 21600"/>
                <a:gd name="T9" fmla="*/ 285750 h 21600"/>
                <a:gd name="T10" fmla="*/ 333375 w 21600"/>
                <a:gd name="T11" fmla="*/ 19050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80"/>
            <p:cNvSpPr>
              <a:spLocks noChangeAspect="1" noChangeArrowheads="1"/>
            </p:cNvSpPr>
            <p:nvPr/>
          </p:nvSpPr>
          <p:spPr bwMode="auto">
            <a:xfrm rot="3388356">
              <a:off x="4964184" y="3472370"/>
              <a:ext cx="169863" cy="64770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3B3B3B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83"/>
            <p:cNvSpPr>
              <a:spLocks noChangeArrowheads="1"/>
            </p:cNvSpPr>
            <p:nvPr/>
          </p:nvSpPr>
          <p:spPr bwMode="auto">
            <a:xfrm>
              <a:off x="2166216" y="3873213"/>
              <a:ext cx="185738" cy="18256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85"/>
            <p:cNvSpPr>
              <a:spLocks noChangeArrowheads="1"/>
            </p:cNvSpPr>
            <p:nvPr/>
          </p:nvSpPr>
          <p:spPr bwMode="auto">
            <a:xfrm>
              <a:off x="4106141" y="4019263"/>
              <a:ext cx="185738" cy="18256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AutoShape 89"/>
            <p:cNvSpPr>
              <a:spLocks noChangeArrowheads="1"/>
            </p:cNvSpPr>
            <p:nvPr/>
          </p:nvSpPr>
          <p:spPr bwMode="auto">
            <a:xfrm rot="15695466">
              <a:off x="1550266" y="4747926"/>
              <a:ext cx="1692275" cy="95250"/>
            </a:xfrm>
            <a:prstGeom prst="rightArrow">
              <a:avLst>
                <a:gd name="adj1" fmla="val 59722"/>
                <a:gd name="adj2" fmla="val 103310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AutoShape 90"/>
            <p:cNvSpPr>
              <a:spLocks noChangeArrowheads="1"/>
            </p:cNvSpPr>
            <p:nvPr/>
          </p:nvSpPr>
          <p:spPr bwMode="auto">
            <a:xfrm rot="14720607">
              <a:off x="3158404" y="4774913"/>
              <a:ext cx="1766888" cy="115887"/>
            </a:xfrm>
            <a:prstGeom prst="rightArrow">
              <a:avLst>
                <a:gd name="adj1" fmla="val 59722"/>
                <a:gd name="adj2" fmla="val 103409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91"/>
            <p:cNvSpPr>
              <a:spLocks noChangeAspect="1" noChangeArrowheads="1"/>
            </p:cNvSpPr>
            <p:nvPr/>
          </p:nvSpPr>
          <p:spPr bwMode="auto">
            <a:xfrm rot="335561">
              <a:off x="6322291" y="4009738"/>
              <a:ext cx="377825" cy="992188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AutoShape 92"/>
            <p:cNvSpPr>
              <a:spLocks noChangeAspect="1" noChangeArrowheads="1"/>
            </p:cNvSpPr>
            <p:nvPr/>
          </p:nvSpPr>
          <p:spPr bwMode="auto">
            <a:xfrm>
              <a:off x="5934941" y="5494051"/>
              <a:ext cx="503238" cy="16827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Oval 116"/>
            <p:cNvSpPr>
              <a:spLocks noChangeAspect="1" noChangeArrowheads="1"/>
            </p:cNvSpPr>
            <p:nvPr/>
          </p:nvSpPr>
          <p:spPr bwMode="auto">
            <a:xfrm rot="1558848">
              <a:off x="6198466" y="4866988"/>
              <a:ext cx="261938" cy="72390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117"/>
            <p:cNvSpPr>
              <a:spLocks noChangeAspect="1" noChangeArrowheads="1"/>
            </p:cNvSpPr>
            <p:nvPr/>
          </p:nvSpPr>
          <p:spPr bwMode="auto">
            <a:xfrm rot="1372022">
              <a:off x="6614391" y="2815938"/>
              <a:ext cx="419100" cy="138112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118"/>
            <p:cNvSpPr>
              <a:spLocks noChangeAspect="1" noChangeArrowheads="1"/>
            </p:cNvSpPr>
            <p:nvPr/>
          </p:nvSpPr>
          <p:spPr bwMode="auto">
            <a:xfrm rot="20906696">
              <a:off x="6868391" y="3120738"/>
              <a:ext cx="250825" cy="877888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119"/>
            <p:cNvSpPr>
              <a:spLocks noChangeAspect="1" noChangeArrowheads="1"/>
            </p:cNvSpPr>
            <p:nvPr/>
          </p:nvSpPr>
          <p:spPr bwMode="auto">
            <a:xfrm rot="3388356">
              <a:off x="7234309" y="3446970"/>
              <a:ext cx="169863" cy="64770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AutoShape 120"/>
            <p:cNvSpPr>
              <a:spLocks noChangeArrowheads="1"/>
            </p:cNvSpPr>
            <p:nvPr/>
          </p:nvSpPr>
          <p:spPr bwMode="auto">
            <a:xfrm>
              <a:off x="5249141" y="3031838"/>
              <a:ext cx="1368425" cy="581025"/>
            </a:xfrm>
            <a:prstGeom prst="rightArrow">
              <a:avLst>
                <a:gd name="adj1" fmla="val 50000"/>
                <a:gd name="adj2" fmla="val 5888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122"/>
            <p:cNvSpPr>
              <a:spLocks noChangeArrowheads="1"/>
            </p:cNvSpPr>
            <p:nvPr/>
          </p:nvSpPr>
          <p:spPr bwMode="auto">
            <a:xfrm>
              <a:off x="6588991" y="3933538"/>
              <a:ext cx="185738" cy="18256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124"/>
            <p:cNvSpPr>
              <a:spLocks noChangeArrowheads="1"/>
            </p:cNvSpPr>
            <p:nvPr/>
          </p:nvSpPr>
          <p:spPr bwMode="auto">
            <a:xfrm rot="14782775">
              <a:off x="6190528" y="4789201"/>
              <a:ext cx="1692275" cy="95250"/>
            </a:xfrm>
            <a:prstGeom prst="rightArrow">
              <a:avLst>
                <a:gd name="adj1" fmla="val 59722"/>
                <a:gd name="adj2" fmla="val 103310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142"/>
            <p:cNvGrpSpPr>
              <a:grpSpLocks/>
            </p:cNvGrpSpPr>
            <p:nvPr/>
          </p:nvGrpSpPr>
          <p:grpSpPr bwMode="auto">
            <a:xfrm>
              <a:off x="5455516" y="5665501"/>
              <a:ext cx="2525713" cy="160337"/>
              <a:chOff x="3360" y="3264"/>
              <a:chExt cx="1591" cy="101"/>
            </a:xfrm>
          </p:grpSpPr>
          <p:sp>
            <p:nvSpPr>
              <p:cNvPr id="87" name="Line 94"/>
              <p:cNvSpPr>
                <a:spLocks noChangeAspect="1" noChangeShapeType="1"/>
              </p:cNvSpPr>
              <p:nvPr/>
            </p:nvSpPr>
            <p:spPr bwMode="auto">
              <a:xfrm>
                <a:off x="3380" y="3264"/>
                <a:ext cx="9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95"/>
              <p:cNvSpPr>
                <a:spLocks noChangeAspect="1" noChangeShapeType="1"/>
              </p:cNvSpPr>
              <p:nvPr/>
            </p:nvSpPr>
            <p:spPr bwMode="auto">
              <a:xfrm flipH="1">
                <a:off x="3380" y="3264"/>
                <a:ext cx="5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96"/>
              <p:cNvSpPr>
                <a:spLocks noChangeAspect="1" noChangeShapeType="1"/>
              </p:cNvSpPr>
              <p:nvPr/>
            </p:nvSpPr>
            <p:spPr bwMode="auto">
              <a:xfrm flipH="1">
                <a:off x="3433" y="3264"/>
                <a:ext cx="5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97"/>
              <p:cNvSpPr>
                <a:spLocks noChangeAspect="1" noChangeShapeType="1"/>
              </p:cNvSpPr>
              <p:nvPr/>
            </p:nvSpPr>
            <p:spPr bwMode="auto">
              <a:xfrm flipH="1">
                <a:off x="3485" y="3264"/>
                <a:ext cx="5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98"/>
              <p:cNvSpPr>
                <a:spLocks noChangeAspect="1" noChangeShapeType="1"/>
              </p:cNvSpPr>
              <p:nvPr/>
            </p:nvSpPr>
            <p:spPr bwMode="auto">
              <a:xfrm flipH="1">
                <a:off x="3538" y="3264"/>
                <a:ext cx="5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99"/>
              <p:cNvSpPr>
                <a:spLocks noChangeAspect="1" noChangeShapeType="1"/>
              </p:cNvSpPr>
              <p:nvPr/>
            </p:nvSpPr>
            <p:spPr bwMode="auto">
              <a:xfrm flipH="1">
                <a:off x="3591" y="3264"/>
                <a:ext cx="5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00"/>
              <p:cNvSpPr>
                <a:spLocks noChangeAspect="1" noChangeShapeType="1"/>
              </p:cNvSpPr>
              <p:nvPr/>
            </p:nvSpPr>
            <p:spPr bwMode="auto">
              <a:xfrm flipH="1">
                <a:off x="3644" y="3264"/>
                <a:ext cx="5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01"/>
              <p:cNvSpPr>
                <a:spLocks noChangeAspect="1" noChangeShapeType="1"/>
              </p:cNvSpPr>
              <p:nvPr/>
            </p:nvSpPr>
            <p:spPr bwMode="auto">
              <a:xfrm flipH="1">
                <a:off x="3696" y="3264"/>
                <a:ext cx="5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02"/>
              <p:cNvSpPr>
                <a:spLocks noChangeAspect="1" noChangeShapeType="1"/>
              </p:cNvSpPr>
              <p:nvPr/>
            </p:nvSpPr>
            <p:spPr bwMode="auto">
              <a:xfrm flipH="1">
                <a:off x="3749" y="3264"/>
                <a:ext cx="5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03"/>
              <p:cNvSpPr>
                <a:spLocks noChangeAspect="1" noChangeShapeType="1"/>
              </p:cNvSpPr>
              <p:nvPr/>
            </p:nvSpPr>
            <p:spPr bwMode="auto">
              <a:xfrm flipH="1">
                <a:off x="3802" y="3264"/>
                <a:ext cx="5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04"/>
              <p:cNvSpPr>
                <a:spLocks noChangeAspect="1" noChangeShapeType="1"/>
              </p:cNvSpPr>
              <p:nvPr/>
            </p:nvSpPr>
            <p:spPr bwMode="auto">
              <a:xfrm flipH="1">
                <a:off x="3855" y="3264"/>
                <a:ext cx="5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05"/>
              <p:cNvSpPr>
                <a:spLocks noChangeAspect="1" noChangeShapeType="1"/>
              </p:cNvSpPr>
              <p:nvPr/>
            </p:nvSpPr>
            <p:spPr bwMode="auto">
              <a:xfrm flipH="1">
                <a:off x="3907" y="3264"/>
                <a:ext cx="5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06"/>
              <p:cNvSpPr>
                <a:spLocks noChangeAspect="1" noChangeShapeType="1"/>
              </p:cNvSpPr>
              <p:nvPr/>
            </p:nvSpPr>
            <p:spPr bwMode="auto">
              <a:xfrm flipH="1">
                <a:off x="3960" y="3264"/>
                <a:ext cx="5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07"/>
              <p:cNvSpPr>
                <a:spLocks noChangeAspect="1" noChangeShapeType="1"/>
              </p:cNvSpPr>
              <p:nvPr/>
            </p:nvSpPr>
            <p:spPr bwMode="auto">
              <a:xfrm flipH="1">
                <a:off x="4013" y="3264"/>
                <a:ext cx="5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08"/>
              <p:cNvSpPr>
                <a:spLocks noChangeAspect="1" noChangeShapeType="1"/>
              </p:cNvSpPr>
              <p:nvPr/>
            </p:nvSpPr>
            <p:spPr bwMode="auto">
              <a:xfrm flipH="1">
                <a:off x="4065" y="3264"/>
                <a:ext cx="5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09"/>
              <p:cNvSpPr>
                <a:spLocks noChangeAspect="1" noChangeShapeType="1"/>
              </p:cNvSpPr>
              <p:nvPr/>
            </p:nvSpPr>
            <p:spPr bwMode="auto">
              <a:xfrm flipH="1">
                <a:off x="4118" y="3264"/>
                <a:ext cx="5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10"/>
              <p:cNvSpPr>
                <a:spLocks noChangeAspect="1" noChangeShapeType="1"/>
              </p:cNvSpPr>
              <p:nvPr/>
            </p:nvSpPr>
            <p:spPr bwMode="auto">
              <a:xfrm flipH="1">
                <a:off x="4171" y="3264"/>
                <a:ext cx="5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11"/>
              <p:cNvSpPr>
                <a:spLocks noChangeAspect="1" noChangeShapeType="1"/>
              </p:cNvSpPr>
              <p:nvPr/>
            </p:nvSpPr>
            <p:spPr bwMode="auto">
              <a:xfrm flipH="1">
                <a:off x="4224" y="3264"/>
                <a:ext cx="5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3360" y="3264"/>
                <a:ext cx="290" cy="101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42998"/>
                    </a:srgbClr>
                  </a:gs>
                  <a:gs pos="100000">
                    <a:srgbClr val="760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126"/>
              <p:cNvSpPr>
                <a:spLocks noChangeAspect="1" noChangeShapeType="1"/>
              </p:cNvSpPr>
              <p:nvPr/>
            </p:nvSpPr>
            <p:spPr bwMode="auto">
              <a:xfrm flipH="1">
                <a:off x="4263" y="3264"/>
                <a:ext cx="5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27"/>
              <p:cNvSpPr>
                <a:spLocks noChangeAspect="1" noChangeShapeType="1"/>
              </p:cNvSpPr>
              <p:nvPr/>
            </p:nvSpPr>
            <p:spPr bwMode="auto">
              <a:xfrm flipH="1">
                <a:off x="4316" y="3264"/>
                <a:ext cx="5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28"/>
              <p:cNvSpPr>
                <a:spLocks noChangeAspect="1" noChangeShapeType="1"/>
              </p:cNvSpPr>
              <p:nvPr/>
            </p:nvSpPr>
            <p:spPr bwMode="auto">
              <a:xfrm flipH="1">
                <a:off x="4369" y="3264"/>
                <a:ext cx="5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29"/>
              <p:cNvSpPr>
                <a:spLocks noChangeAspect="1" noChangeShapeType="1"/>
              </p:cNvSpPr>
              <p:nvPr/>
            </p:nvSpPr>
            <p:spPr bwMode="auto">
              <a:xfrm flipH="1">
                <a:off x="4422" y="3264"/>
                <a:ext cx="5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0"/>
              <p:cNvSpPr>
                <a:spLocks noChangeAspect="1" noChangeShapeType="1"/>
              </p:cNvSpPr>
              <p:nvPr/>
            </p:nvSpPr>
            <p:spPr bwMode="auto">
              <a:xfrm flipH="1">
                <a:off x="4474" y="3264"/>
                <a:ext cx="5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31"/>
              <p:cNvSpPr>
                <a:spLocks noChangeAspect="1" noChangeShapeType="1"/>
              </p:cNvSpPr>
              <p:nvPr/>
            </p:nvSpPr>
            <p:spPr bwMode="auto">
              <a:xfrm flipH="1">
                <a:off x="4527" y="3264"/>
                <a:ext cx="5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32"/>
              <p:cNvSpPr>
                <a:spLocks noChangeAspect="1" noChangeShapeType="1"/>
              </p:cNvSpPr>
              <p:nvPr/>
            </p:nvSpPr>
            <p:spPr bwMode="auto">
              <a:xfrm flipH="1">
                <a:off x="4580" y="3264"/>
                <a:ext cx="5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33"/>
              <p:cNvSpPr>
                <a:spLocks noChangeAspect="1" noChangeShapeType="1"/>
              </p:cNvSpPr>
              <p:nvPr/>
            </p:nvSpPr>
            <p:spPr bwMode="auto">
              <a:xfrm flipH="1">
                <a:off x="4633" y="3264"/>
                <a:ext cx="5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34"/>
              <p:cNvSpPr>
                <a:spLocks noChangeAspect="1" noChangeShapeType="1"/>
              </p:cNvSpPr>
              <p:nvPr/>
            </p:nvSpPr>
            <p:spPr bwMode="auto">
              <a:xfrm flipH="1">
                <a:off x="4685" y="3264"/>
                <a:ext cx="5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35"/>
              <p:cNvSpPr>
                <a:spLocks noChangeAspect="1" noChangeShapeType="1"/>
              </p:cNvSpPr>
              <p:nvPr/>
            </p:nvSpPr>
            <p:spPr bwMode="auto">
              <a:xfrm flipH="1">
                <a:off x="4738" y="3264"/>
                <a:ext cx="5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36"/>
              <p:cNvSpPr>
                <a:spLocks noChangeAspect="1" noChangeShapeType="1"/>
              </p:cNvSpPr>
              <p:nvPr/>
            </p:nvSpPr>
            <p:spPr bwMode="auto">
              <a:xfrm flipH="1">
                <a:off x="4791" y="3264"/>
                <a:ext cx="52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37"/>
              <p:cNvSpPr>
                <a:spLocks noChangeAspect="1" noChangeShapeType="1"/>
              </p:cNvSpPr>
              <p:nvPr/>
            </p:nvSpPr>
            <p:spPr bwMode="auto">
              <a:xfrm flipH="1">
                <a:off x="4843" y="3264"/>
                <a:ext cx="5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138"/>
              <p:cNvSpPr>
                <a:spLocks noChangeAspect="1" noChangeShapeType="1"/>
              </p:cNvSpPr>
              <p:nvPr/>
            </p:nvSpPr>
            <p:spPr bwMode="auto">
              <a:xfrm flipH="1">
                <a:off x="4896" y="3264"/>
                <a:ext cx="53" cy="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Rectangle 115"/>
              <p:cNvSpPr>
                <a:spLocks noChangeArrowheads="1"/>
              </p:cNvSpPr>
              <p:nvPr/>
            </p:nvSpPr>
            <p:spPr bwMode="auto">
              <a:xfrm>
                <a:off x="3648" y="3264"/>
                <a:ext cx="960" cy="101"/>
              </a:xfrm>
              <a:prstGeom prst="rect">
                <a:avLst/>
              </a:prstGeom>
              <a:gradFill rotWithShape="1">
                <a:gsLst>
                  <a:gs pos="0">
                    <a:srgbClr val="00FF00">
                      <a:alpha val="42998"/>
                    </a:srgbClr>
                  </a:gs>
                  <a:gs pos="100000">
                    <a:srgbClr val="007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4608" y="3264"/>
                <a:ext cx="343" cy="101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42998"/>
                    </a:srgbClr>
                  </a:gs>
                  <a:gs pos="100000">
                    <a:srgbClr val="7600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1" name="Oval 123"/>
            <p:cNvSpPr>
              <a:spLocks noChangeArrowheads="1"/>
            </p:cNvSpPr>
            <p:nvPr/>
          </p:nvSpPr>
          <p:spPr bwMode="auto">
            <a:xfrm>
              <a:off x="7319241" y="5559138"/>
              <a:ext cx="182563" cy="182563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Text Box 146"/>
            <p:cNvSpPr txBox="1">
              <a:spLocks noChangeArrowheads="1"/>
            </p:cNvSpPr>
            <p:nvPr/>
          </p:nvSpPr>
          <p:spPr bwMode="auto">
            <a:xfrm>
              <a:off x="1953491" y="5902038"/>
              <a:ext cx="685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1.</a:t>
              </a:r>
            </a:p>
          </p:txBody>
        </p:sp>
        <p:sp>
          <p:nvSpPr>
            <p:cNvPr id="123" name="Text Box 147"/>
            <p:cNvSpPr txBox="1">
              <a:spLocks noChangeArrowheads="1"/>
            </p:cNvSpPr>
            <p:nvPr/>
          </p:nvSpPr>
          <p:spPr bwMode="auto">
            <a:xfrm>
              <a:off x="3958397" y="5909317"/>
              <a:ext cx="834101" cy="693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2.</a:t>
              </a:r>
            </a:p>
          </p:txBody>
        </p:sp>
        <p:sp>
          <p:nvSpPr>
            <p:cNvPr id="124" name="Text Box 148"/>
            <p:cNvSpPr txBox="1">
              <a:spLocks noChangeArrowheads="1"/>
            </p:cNvSpPr>
            <p:nvPr/>
          </p:nvSpPr>
          <p:spPr bwMode="auto">
            <a:xfrm>
              <a:off x="6373091" y="5902038"/>
              <a:ext cx="685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3.</a:t>
              </a:r>
            </a:p>
          </p:txBody>
        </p:sp>
        <p:sp>
          <p:nvSpPr>
            <p:cNvPr id="125" name="Oval 86"/>
            <p:cNvSpPr>
              <a:spLocks noChangeArrowheads="1"/>
            </p:cNvSpPr>
            <p:nvPr/>
          </p:nvSpPr>
          <p:spPr bwMode="auto">
            <a:xfrm>
              <a:off x="4347441" y="5568663"/>
              <a:ext cx="182563" cy="182563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84"/>
            <p:cNvSpPr>
              <a:spLocks noChangeArrowheads="1"/>
            </p:cNvSpPr>
            <p:nvPr/>
          </p:nvSpPr>
          <p:spPr bwMode="auto">
            <a:xfrm>
              <a:off x="2426566" y="5557551"/>
              <a:ext cx="182563" cy="182562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30" name="kaistpus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88000" y="3535659"/>
            <a:ext cx="3048000" cy="2286000"/>
          </a:xfrm>
          <a:prstGeom prst="rect">
            <a:avLst/>
          </a:prstGeom>
        </p:spPr>
      </p:pic>
      <p:sp>
        <p:nvSpPr>
          <p:cNvPr id="1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533400" cy="228600"/>
          </a:xfrm>
        </p:spPr>
        <p:txBody>
          <a:bodyPr/>
          <a:lstStyle/>
          <a:p>
            <a:fld id="{8F4B2A85-FB84-48AB-9FDB-62B8472BEBB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99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 Strategy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Zero vertical acceleration</a:t>
            </a:r>
          </a:p>
          <a:p>
            <a:pPr lvl="1"/>
            <a:r>
              <a:rPr lang="en-US" dirty="0" smtClean="0"/>
              <a:t>No torque about COM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Constraints:</a:t>
            </a:r>
          </a:p>
          <a:p>
            <a:pPr lvl="1"/>
            <a:r>
              <a:rPr lang="en-US" dirty="0" smtClean="0"/>
              <a:t>COP within the base</a:t>
            </a:r>
            <a:br>
              <a:rPr lang="en-US" dirty="0" smtClean="0"/>
            </a:br>
            <a:r>
              <a:rPr lang="en-US" dirty="0" smtClean="0"/>
              <a:t>of support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5305425"/>
            <a:ext cx="685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5305425"/>
            <a:ext cx="32766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86800" y="5305425"/>
            <a:ext cx="304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4650509" y="3321916"/>
            <a:ext cx="3119582" cy="838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5048250" y="3800475"/>
            <a:ext cx="327660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7128510" y="3670935"/>
            <a:ext cx="1379220" cy="2133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324600" y="1876425"/>
            <a:ext cx="685800" cy="6096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 flipV="1">
            <a:off x="5143500" y="4657725"/>
            <a:ext cx="8382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24400" y="5305425"/>
            <a:ext cx="426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4800600" y="3629025"/>
            <a:ext cx="137160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5524500" y="2295525"/>
            <a:ext cx="91440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7734300" y="4657725"/>
            <a:ext cx="8382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6899910" y="2291715"/>
            <a:ext cx="914400" cy="6934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620000" y="30194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848600" y="43910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05800" y="52292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15000" y="52292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57800" y="43910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62600" y="30194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34200" y="21050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1050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6705600" y="3324225"/>
          <a:ext cx="354013" cy="552450"/>
        </p:xfrm>
        <a:graphic>
          <a:graphicData uri="http://schemas.openxmlformats.org/presentationml/2006/ole">
            <p:oleObj spid="_x0000_s316418" name="Equation" r:id="rId4" imgW="190440" imgH="241200" progId="Equation.3">
              <p:embed/>
            </p:oleObj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6770688" y="1524000"/>
          <a:ext cx="377825" cy="493713"/>
        </p:xfrm>
        <a:graphic>
          <a:graphicData uri="http://schemas.openxmlformats.org/presentationml/2006/ole">
            <p:oleObj spid="_x0000_s316419" name="Equation" r:id="rId5" imgW="203040" imgH="215640" progId="Equation.3">
              <p:embed/>
            </p:oleObj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rot="16200000" flipH="1">
            <a:off x="5135545" y="3707147"/>
            <a:ext cx="3106473" cy="562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6629400" y="5457825"/>
          <a:ext cx="284163" cy="377825"/>
        </p:xfrm>
        <a:graphic>
          <a:graphicData uri="http://schemas.openxmlformats.org/presentationml/2006/ole">
            <p:oleObj spid="_x0000_s316420" name="Equation" r:id="rId6" imgW="152280" imgH="164880" progId="Equation.3">
              <p:embed/>
            </p:oleObj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5257800" y="5381625"/>
          <a:ext cx="355600" cy="523875"/>
        </p:xfrm>
        <a:graphic>
          <a:graphicData uri="http://schemas.openxmlformats.org/presentationml/2006/ole">
            <p:oleObj spid="_x0000_s316421" name="Equation" r:id="rId7" imgW="190440" imgH="228600" progId="Equation.3">
              <p:embed/>
            </p:oleObj>
          </a:graphicData>
        </a:graphic>
      </p:graphicFrame>
      <p:cxnSp>
        <p:nvCxnSpPr>
          <p:cNvPr id="33" name="Straight Arrow Connector 32"/>
          <p:cNvCxnSpPr/>
          <p:nvPr/>
        </p:nvCxnSpPr>
        <p:spPr>
          <a:xfrm>
            <a:off x="6659880" y="2181225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489732" y="3131045"/>
            <a:ext cx="3117709" cy="12462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35" name="Object 19"/>
          <p:cNvGraphicFramePr>
            <a:graphicFrameLocks noChangeAspect="1"/>
          </p:cNvGraphicFramePr>
          <p:nvPr/>
        </p:nvGraphicFramePr>
        <p:xfrm>
          <a:off x="5638800" y="4391025"/>
          <a:ext cx="423863" cy="554038"/>
        </p:xfrm>
        <a:graphic>
          <a:graphicData uri="http://schemas.openxmlformats.org/presentationml/2006/ole">
            <p:oleObj spid="_x0000_s316422" name="Equation" r:id="rId8" imgW="228600" imgH="241200" progId="Equation.3">
              <p:embed/>
            </p:oleObj>
          </a:graphicData>
        </a:graphic>
      </p:graphicFrame>
      <p:graphicFrame>
        <p:nvGraphicFramePr>
          <p:cNvPr id="36" name="Object 15"/>
          <p:cNvGraphicFramePr>
            <a:graphicFrameLocks noChangeAspect="1"/>
          </p:cNvGraphicFramePr>
          <p:nvPr/>
        </p:nvGraphicFramePr>
        <p:xfrm>
          <a:off x="5603875" y="5400675"/>
          <a:ext cx="355600" cy="493713"/>
        </p:xfrm>
        <a:graphic>
          <a:graphicData uri="http://schemas.openxmlformats.org/presentationml/2006/ole">
            <p:oleObj spid="_x0000_s316423" name="Equation" r:id="rId9" imgW="190440" imgH="215640" progId="Equation.3">
              <p:embed/>
            </p:oleObj>
          </a:graphicData>
        </a:graphic>
      </p:graphicFrame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8240713" y="5381625"/>
          <a:ext cx="331787" cy="493713"/>
        </p:xfrm>
        <a:graphic>
          <a:graphicData uri="http://schemas.openxmlformats.org/presentationml/2006/ole">
            <p:oleObj spid="_x0000_s316424" name="Equation" r:id="rId10" imgW="177480" imgH="215640" progId="Equation.3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0" y="6096000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REFERENCE:</a:t>
            </a:r>
          </a:p>
          <a:p>
            <a:r>
              <a:rPr lang="en-US" sz="1400" dirty="0" err="1" smtClean="0"/>
              <a:t>Kajita</a:t>
            </a:r>
            <a:r>
              <a:rPr lang="en-US" sz="1400" dirty="0" smtClean="0"/>
              <a:t>, S.; </a:t>
            </a:r>
            <a:r>
              <a:rPr lang="en-US" sz="1400" dirty="0" err="1" smtClean="0"/>
              <a:t>Tani</a:t>
            </a:r>
            <a:r>
              <a:rPr lang="en-US" sz="1400" dirty="0" smtClean="0"/>
              <a:t>, K., "Study of dynamic biped locomotion on rugged terrain-derivation and application of the linear inverted pendulum mode," </a:t>
            </a:r>
            <a:r>
              <a:rPr lang="en-US" sz="1400" i="1" dirty="0" smtClean="0"/>
              <a:t>ICRA 1991</a:t>
            </a:r>
            <a:endParaRPr lang="en-US" sz="1400" dirty="0"/>
          </a:p>
        </p:txBody>
      </p:sp>
      <p:graphicFrame>
        <p:nvGraphicFramePr>
          <p:cNvPr id="316427" name="Object 9"/>
          <p:cNvGraphicFramePr>
            <a:graphicFrameLocks noChangeAspect="1"/>
          </p:cNvGraphicFramePr>
          <p:nvPr/>
        </p:nvGraphicFramePr>
        <p:xfrm>
          <a:off x="1295400" y="3276600"/>
          <a:ext cx="2030413" cy="903287"/>
        </p:xfrm>
        <a:graphic>
          <a:graphicData uri="http://schemas.openxmlformats.org/presentationml/2006/ole">
            <p:oleObj spid="_x0000_s316427" name="Equation" r:id="rId11" imgW="10918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43400" y="2209800"/>
            <a:ext cx="4648200" cy="3657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 rot="16200000">
            <a:off x="6438902" y="1714499"/>
            <a:ext cx="2057400" cy="3047999"/>
          </a:xfrm>
          <a:prstGeom prst="triangle">
            <a:avLst>
              <a:gd name="adj" fmla="val 10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/>
        </p:nvSpPr>
        <p:spPr>
          <a:xfrm>
            <a:off x="4343399" y="3692500"/>
            <a:ext cx="3276601" cy="21749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109178" y="3434644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4343400" y="2453428"/>
            <a:ext cx="4606183" cy="310917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4724400" y="4038600"/>
            <a:ext cx="3658394" cy="79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 flipH="1">
            <a:off x="4343400" y="3962400"/>
            <a:ext cx="46482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617029" y="5943600"/>
            <a:ext cx="1255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 Position</a:t>
            </a:r>
            <a:endParaRPr lang="en-US" sz="1200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760029" y="6019800"/>
            <a:ext cx="1091184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6200000">
            <a:off x="3560418" y="4495012"/>
            <a:ext cx="1189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 Velocity</a:t>
            </a:r>
            <a:endParaRPr lang="en-US" sz="1200" dirty="0"/>
          </a:p>
        </p:txBody>
      </p:sp>
      <p:cxnSp>
        <p:nvCxnSpPr>
          <p:cNvPr id="57" name="Straight Arrow Connector 56"/>
          <p:cNvCxnSpPr/>
          <p:nvPr/>
        </p:nvCxnSpPr>
        <p:spPr>
          <a:xfrm rot="16200000">
            <a:off x="3602301" y="3538728"/>
            <a:ext cx="1146048" cy="1219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7428089" y="2466622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7451" name="Object 11"/>
          <p:cNvGraphicFramePr>
            <a:graphicFrameLocks noChangeAspect="1"/>
          </p:cNvGraphicFramePr>
          <p:nvPr/>
        </p:nvGraphicFramePr>
        <p:xfrm>
          <a:off x="228600" y="3581400"/>
          <a:ext cx="3490913" cy="722313"/>
        </p:xfrm>
        <a:graphic>
          <a:graphicData uri="http://schemas.openxmlformats.org/presentationml/2006/ole">
            <p:oleObj spid="_x0000_s317451" name="Equation" r:id="rId4" imgW="1904760" imgH="393480" progId="Equation.3">
              <p:embed/>
            </p:oleObj>
          </a:graphicData>
        </a:graphic>
      </p:graphicFrame>
      <p:graphicFrame>
        <p:nvGraphicFramePr>
          <p:cNvPr id="317452" name="Object 3"/>
          <p:cNvGraphicFramePr>
            <a:graphicFrameLocks noChangeAspect="1"/>
          </p:cNvGraphicFramePr>
          <p:nvPr/>
        </p:nvGraphicFramePr>
        <p:xfrm>
          <a:off x="762000" y="4343400"/>
          <a:ext cx="2420938" cy="768350"/>
        </p:xfrm>
        <a:graphic>
          <a:graphicData uri="http://schemas.openxmlformats.org/presentationml/2006/ole">
            <p:oleObj spid="_x0000_s317452" name="Equation" r:id="rId5" imgW="1320480" imgH="419040" progId="Equation.3">
              <p:embed/>
            </p:oleObj>
          </a:graphicData>
        </a:graphic>
      </p:graphicFrame>
      <p:cxnSp>
        <p:nvCxnSpPr>
          <p:cNvPr id="67" name="Straight Connector 66"/>
          <p:cNvCxnSpPr/>
          <p:nvPr/>
        </p:nvCxnSpPr>
        <p:spPr>
          <a:xfrm rot="5400000" flipH="1" flipV="1">
            <a:off x="2895600" y="4038600"/>
            <a:ext cx="3658394" cy="79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6705600" y="4038600"/>
            <a:ext cx="3658394" cy="79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28600" y="2438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constraints on the COP define a linear stability region for which the ankle strategy is stable</a:t>
            </a:r>
            <a:endParaRPr lang="en-US" dirty="0"/>
          </a:p>
        </p:txBody>
      </p:sp>
      <p:sp>
        <p:nvSpPr>
          <p:cNvPr id="72" name="Arc 71"/>
          <p:cNvSpPr/>
          <p:nvPr/>
        </p:nvSpPr>
        <p:spPr>
          <a:xfrm>
            <a:off x="6172200" y="3429000"/>
            <a:ext cx="1185333" cy="544688"/>
          </a:xfrm>
          <a:prstGeom prst="arc">
            <a:avLst>
              <a:gd name="adj1" fmla="val 20438003"/>
              <a:gd name="adj2" fmla="val 6110525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/>
          <p:cNvSpPr/>
          <p:nvPr/>
        </p:nvSpPr>
        <p:spPr>
          <a:xfrm>
            <a:off x="7442200" y="1746956"/>
            <a:ext cx="2195688" cy="1165578"/>
          </a:xfrm>
          <a:prstGeom prst="arc">
            <a:avLst>
              <a:gd name="adj1" fmla="val 2856986"/>
              <a:gd name="adj2" fmla="val 10207114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633478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smtClean="0"/>
              <a:t>REFERENCE:</a:t>
            </a:r>
          </a:p>
          <a:p>
            <a:r>
              <a:rPr lang="en-US" sz="1400" dirty="0" smtClean="0"/>
              <a:t>Stephens, “Humanoid Push Recovery,” Humanoids 2007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 Strategy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Zero vertical acceleration</a:t>
            </a:r>
          </a:p>
          <a:p>
            <a:pPr lvl="1"/>
            <a:r>
              <a:rPr lang="en-US" dirty="0" smtClean="0"/>
              <a:t>Treat COM as a flywheel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Constraints:</a:t>
            </a:r>
          </a:p>
          <a:p>
            <a:pPr lvl="1"/>
            <a:r>
              <a:rPr lang="en-US" dirty="0" smtClean="0"/>
              <a:t>Flywheel “angle” has limits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5305425"/>
            <a:ext cx="685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5305425"/>
            <a:ext cx="32766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86800" y="5305425"/>
            <a:ext cx="304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6200000" flipV="1">
            <a:off x="5048250" y="3800475"/>
            <a:ext cx="327660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7128510" y="3670935"/>
            <a:ext cx="1379220" cy="2133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324600" y="1876425"/>
            <a:ext cx="685800" cy="6096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 flipV="1">
            <a:off x="5143500" y="4657725"/>
            <a:ext cx="8382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24400" y="5305425"/>
            <a:ext cx="426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4800600" y="3629025"/>
            <a:ext cx="137160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5524500" y="2295525"/>
            <a:ext cx="91440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7734300" y="4657725"/>
            <a:ext cx="8382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6899910" y="2291715"/>
            <a:ext cx="914400" cy="6934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620000" y="30194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848600" y="43910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05800" y="52292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15000" y="52292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57800" y="43910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562600" y="30194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34200" y="21050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1050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6781800" y="3962400"/>
          <a:ext cx="354013" cy="552450"/>
        </p:xfrm>
        <a:graphic>
          <a:graphicData uri="http://schemas.openxmlformats.org/presentationml/2006/ole">
            <p:oleObj spid="_x0000_s318466" name="Equation" r:id="rId4" imgW="190440" imgH="241200" progId="Equation.3">
              <p:embed/>
            </p:oleObj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7944732" y="1667933"/>
          <a:ext cx="377825" cy="493713"/>
        </p:xfrm>
        <a:graphic>
          <a:graphicData uri="http://schemas.openxmlformats.org/presentationml/2006/ole">
            <p:oleObj spid="_x0000_s318467" name="Equation" r:id="rId5" imgW="203040" imgH="215640" progId="Equation.3">
              <p:embed/>
            </p:oleObj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6629400" y="5457825"/>
          <a:ext cx="284163" cy="377825"/>
        </p:xfrm>
        <a:graphic>
          <a:graphicData uri="http://schemas.openxmlformats.org/presentationml/2006/ole">
            <p:oleObj spid="_x0000_s318468" name="Equation" r:id="rId6" imgW="152280" imgH="164880" progId="Equation.3">
              <p:embed/>
            </p:oleObj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5257800" y="5381625"/>
          <a:ext cx="355600" cy="523875"/>
        </p:xfrm>
        <a:graphic>
          <a:graphicData uri="http://schemas.openxmlformats.org/presentationml/2006/ole">
            <p:oleObj spid="_x0000_s318469" name="Equation" r:id="rId7" imgW="190440" imgH="228600" progId="Equation.3">
              <p:embed/>
            </p:oleObj>
          </a:graphicData>
        </a:graphic>
      </p:graphicFrame>
      <p:graphicFrame>
        <p:nvGraphicFramePr>
          <p:cNvPr id="35" name="Object 19"/>
          <p:cNvGraphicFramePr>
            <a:graphicFrameLocks noChangeAspect="1"/>
          </p:cNvGraphicFramePr>
          <p:nvPr/>
        </p:nvGraphicFramePr>
        <p:xfrm>
          <a:off x="5562600" y="3886200"/>
          <a:ext cx="423863" cy="554038"/>
        </p:xfrm>
        <a:graphic>
          <a:graphicData uri="http://schemas.openxmlformats.org/presentationml/2006/ole">
            <p:oleObj spid="_x0000_s318470" name="Equation" r:id="rId8" imgW="228600" imgH="241200" progId="Equation.3">
              <p:embed/>
            </p:oleObj>
          </a:graphicData>
        </a:graphic>
      </p:graphicFrame>
      <p:graphicFrame>
        <p:nvGraphicFramePr>
          <p:cNvPr id="36" name="Object 15"/>
          <p:cNvGraphicFramePr>
            <a:graphicFrameLocks noChangeAspect="1"/>
          </p:cNvGraphicFramePr>
          <p:nvPr/>
        </p:nvGraphicFramePr>
        <p:xfrm>
          <a:off x="5603875" y="5400675"/>
          <a:ext cx="355600" cy="493713"/>
        </p:xfrm>
        <a:graphic>
          <a:graphicData uri="http://schemas.openxmlformats.org/presentationml/2006/ole">
            <p:oleObj spid="_x0000_s318471" name="Equation" r:id="rId9" imgW="190440" imgH="215640" progId="Equation.3">
              <p:embed/>
            </p:oleObj>
          </a:graphicData>
        </a:graphic>
      </p:graphicFrame>
      <p:graphicFrame>
        <p:nvGraphicFramePr>
          <p:cNvPr id="37" name="Object 15"/>
          <p:cNvGraphicFramePr>
            <a:graphicFrameLocks noChangeAspect="1"/>
          </p:cNvGraphicFramePr>
          <p:nvPr/>
        </p:nvGraphicFramePr>
        <p:xfrm>
          <a:off x="8240713" y="5381625"/>
          <a:ext cx="331787" cy="493713"/>
        </p:xfrm>
        <a:graphic>
          <a:graphicData uri="http://schemas.openxmlformats.org/presentationml/2006/ole">
            <p:oleObj spid="_x0000_s318472" name="Equation" r:id="rId10" imgW="177480" imgH="215640" progId="Equation.3">
              <p:embed/>
            </p:oleObj>
          </a:graphicData>
        </a:graphic>
      </p:graphicFrame>
      <p:graphicFrame>
        <p:nvGraphicFramePr>
          <p:cNvPr id="316427" name="Object 9"/>
          <p:cNvGraphicFramePr>
            <a:graphicFrameLocks noChangeAspect="1"/>
          </p:cNvGraphicFramePr>
          <p:nvPr/>
        </p:nvGraphicFramePr>
        <p:xfrm>
          <a:off x="1058863" y="3276600"/>
          <a:ext cx="2503487" cy="903288"/>
        </p:xfrm>
        <a:graphic>
          <a:graphicData uri="http://schemas.openxmlformats.org/presentationml/2006/ole">
            <p:oleObj spid="_x0000_s318473" name="Equation" r:id="rId11" imgW="1346040" imgH="393480" progId="Equation.3">
              <p:embed/>
            </p:oleObj>
          </a:graphicData>
        </a:graphic>
      </p:graphicFrame>
      <p:sp>
        <p:nvSpPr>
          <p:cNvPr id="44" name="Oval 43"/>
          <p:cNvSpPr/>
          <p:nvPr/>
        </p:nvSpPr>
        <p:spPr>
          <a:xfrm>
            <a:off x="5988755" y="1605844"/>
            <a:ext cx="1371600" cy="1219200"/>
          </a:xfrm>
          <a:prstGeom prst="ellipse">
            <a:avLst/>
          </a:prstGeom>
          <a:solidFill>
            <a:srgbClr val="C0504D">
              <a:alpha val="38039"/>
            </a:srgb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4650509" y="3321916"/>
            <a:ext cx="3119582" cy="838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5135545" y="3707147"/>
            <a:ext cx="3106473" cy="562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659880" y="2181225"/>
            <a:ext cx="1798320" cy="28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791884" y="2834889"/>
            <a:ext cx="3111716" cy="18446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45" name="Object 4"/>
          <p:cNvGraphicFramePr>
            <a:graphicFrameLocks noChangeAspect="1"/>
          </p:cNvGraphicFramePr>
          <p:nvPr/>
        </p:nvGraphicFramePr>
        <p:xfrm>
          <a:off x="6858000" y="1143000"/>
          <a:ext cx="762000" cy="465137"/>
        </p:xfrm>
        <a:graphic>
          <a:graphicData uri="http://schemas.openxmlformats.org/presentationml/2006/ole">
            <p:oleObj spid="_x0000_s318474" name="Equation" r:id="rId12" imgW="291960" imgH="203040" progId="Equation.3">
              <p:embed/>
            </p:oleObj>
          </a:graphicData>
        </a:graphic>
      </p:graphicFrame>
      <p:cxnSp>
        <p:nvCxnSpPr>
          <p:cNvPr id="46" name="Straight Connector 45"/>
          <p:cNvCxnSpPr>
            <a:endCxn id="44" idx="1"/>
          </p:cNvCxnSpPr>
          <p:nvPr/>
        </p:nvCxnSpPr>
        <p:spPr>
          <a:xfrm rot="10800000">
            <a:off x="6189621" y="1784393"/>
            <a:ext cx="448246" cy="416941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0" y="6096000"/>
            <a:ext cx="662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smtClean="0"/>
              <a:t>REFERENCE: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Pratt J, </a:t>
            </a:r>
            <a:r>
              <a:rPr lang="en-US" sz="1400" dirty="0" err="1" smtClean="0"/>
              <a:t>Carff</a:t>
            </a:r>
            <a:r>
              <a:rPr lang="en-US" sz="1400" dirty="0" smtClean="0"/>
              <a:t> J., </a:t>
            </a:r>
            <a:r>
              <a:rPr lang="en-US" sz="1400" dirty="0" err="1" smtClean="0"/>
              <a:t>Drakunov</a:t>
            </a:r>
            <a:r>
              <a:rPr lang="en-US" sz="1400" dirty="0" smtClean="0"/>
              <a:t> S., </a:t>
            </a:r>
            <a:r>
              <a:rPr lang="en-US" sz="1400" dirty="0" err="1" smtClean="0"/>
              <a:t>Goswami</a:t>
            </a:r>
            <a:r>
              <a:rPr lang="en-US" sz="1400" dirty="0" smtClean="0"/>
              <a:t> A., “Capture Point: A Step toward Humanoid Push Recovery” Humanoids, 2006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43400" y="2209800"/>
            <a:ext cx="4648200" cy="3657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/>
          <p:cNvSpPr/>
          <p:nvPr/>
        </p:nvSpPr>
        <p:spPr>
          <a:xfrm rot="16200000">
            <a:off x="6438902" y="1714499"/>
            <a:ext cx="2057400" cy="3047999"/>
          </a:xfrm>
          <a:prstGeom prst="triangle">
            <a:avLst>
              <a:gd name="adj" fmla="val 10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/>
          <p:cNvSpPr/>
          <p:nvPr/>
        </p:nvSpPr>
        <p:spPr>
          <a:xfrm>
            <a:off x="4343399" y="3692500"/>
            <a:ext cx="3276601" cy="2174900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109178" y="3434644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4343400" y="2453428"/>
            <a:ext cx="4606183" cy="310917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4724400" y="4038600"/>
            <a:ext cx="3658394" cy="79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 flipH="1">
            <a:off x="4343400" y="3962400"/>
            <a:ext cx="46482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617029" y="5943600"/>
            <a:ext cx="1255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 Position</a:t>
            </a:r>
            <a:endParaRPr lang="en-US" sz="1200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760029" y="6019800"/>
            <a:ext cx="1091184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6200000">
            <a:off x="3560418" y="4495012"/>
            <a:ext cx="1189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 Velocity</a:t>
            </a:r>
            <a:endParaRPr lang="en-US" sz="1200" dirty="0"/>
          </a:p>
        </p:txBody>
      </p:sp>
      <p:cxnSp>
        <p:nvCxnSpPr>
          <p:cNvPr id="57" name="Straight Arrow Connector 56"/>
          <p:cNvCxnSpPr/>
          <p:nvPr/>
        </p:nvCxnSpPr>
        <p:spPr>
          <a:xfrm rot="16200000">
            <a:off x="3602301" y="3538728"/>
            <a:ext cx="1146048" cy="1219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04800" y="35052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bounds for the hip strategy are defined by assuming bang-bang control of the flywheel to maximum angle</a:t>
            </a:r>
            <a:endParaRPr lang="en-US" dirty="0"/>
          </a:p>
        </p:txBody>
      </p:sp>
      <p:sp>
        <p:nvSpPr>
          <p:cNvPr id="72" name="Arc 71"/>
          <p:cNvSpPr/>
          <p:nvPr/>
        </p:nvSpPr>
        <p:spPr>
          <a:xfrm>
            <a:off x="6172200" y="3429000"/>
            <a:ext cx="1185333" cy="544688"/>
          </a:xfrm>
          <a:prstGeom prst="arc">
            <a:avLst>
              <a:gd name="adj1" fmla="val 20438003"/>
              <a:gd name="adj2" fmla="val 6110525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16200000">
            <a:off x="7277102" y="1866898"/>
            <a:ext cx="1371599" cy="2057402"/>
          </a:xfrm>
          <a:prstGeom prst="triangle">
            <a:avLst>
              <a:gd name="adj" fmla="val 10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4343397" y="4400606"/>
            <a:ext cx="2209803" cy="1466795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rot="5400000" flipH="1" flipV="1">
            <a:off x="2895600" y="4038600"/>
            <a:ext cx="3658394" cy="79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6705600" y="4038600"/>
            <a:ext cx="3658394" cy="79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7772400" y="2286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/>
          <p:cNvSpPr/>
          <p:nvPr/>
        </p:nvSpPr>
        <p:spPr>
          <a:xfrm>
            <a:off x="7848600" y="1676400"/>
            <a:ext cx="1447800" cy="1165578"/>
          </a:xfrm>
          <a:prstGeom prst="arc">
            <a:avLst>
              <a:gd name="adj1" fmla="val 2856986"/>
              <a:gd name="adj2" fmla="val 10207114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15200" y="2743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167496" y="2867378"/>
            <a:ext cx="2107259" cy="2116666"/>
          </a:xfrm>
          <a:custGeom>
            <a:avLst/>
            <a:gdLst>
              <a:gd name="connsiteX0" fmla="*/ 1249304 w 2107259"/>
              <a:gd name="connsiteY0" fmla="*/ 0 h 2116666"/>
              <a:gd name="connsiteX1" fmla="*/ 2028237 w 2107259"/>
              <a:gd name="connsiteY1" fmla="*/ 1286933 h 2116666"/>
              <a:gd name="connsiteX2" fmla="*/ 1723437 w 2107259"/>
              <a:gd name="connsiteY2" fmla="*/ 2111022 h 2116666"/>
              <a:gd name="connsiteX3" fmla="*/ 222015 w 2107259"/>
              <a:gd name="connsiteY3" fmla="*/ 1320800 h 2116666"/>
              <a:gd name="connsiteX4" fmla="*/ 391348 w 2107259"/>
              <a:gd name="connsiteY4" fmla="*/ 1095022 h 211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7259" h="2116666">
                <a:moveTo>
                  <a:pt x="1249304" y="0"/>
                </a:moveTo>
                <a:cubicBezTo>
                  <a:pt x="1599259" y="467548"/>
                  <a:pt x="1949215" y="935096"/>
                  <a:pt x="2028237" y="1286933"/>
                </a:cubicBezTo>
                <a:cubicBezTo>
                  <a:pt x="2107259" y="1638770"/>
                  <a:pt x="2024474" y="2105378"/>
                  <a:pt x="1723437" y="2111022"/>
                </a:cubicBezTo>
                <a:cubicBezTo>
                  <a:pt x="1422400" y="2116666"/>
                  <a:pt x="444030" y="1490133"/>
                  <a:pt x="222015" y="1320800"/>
                </a:cubicBezTo>
                <a:cubicBezTo>
                  <a:pt x="0" y="1151467"/>
                  <a:pt x="195674" y="1123244"/>
                  <a:pt x="391348" y="109502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6550223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Stephens, “Humanoid Push Recovery,” Humanoids 2007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Stepping can move the base of support to recover from much larger pushes.  Simple models can predict step time, step location and the number of steps required to recover balance.</a:t>
            </a:r>
            <a:endParaRPr lang="en-US" sz="2400" dirty="0"/>
          </a:p>
        </p:txBody>
      </p:sp>
      <p:grpSp>
        <p:nvGrpSpPr>
          <p:cNvPr id="4" name="Group 65"/>
          <p:cNvGrpSpPr/>
          <p:nvPr/>
        </p:nvGrpSpPr>
        <p:grpSpPr>
          <a:xfrm>
            <a:off x="152400" y="4114800"/>
            <a:ext cx="4745281" cy="1389524"/>
            <a:chOff x="1447800" y="3467100"/>
            <a:chExt cx="5943600" cy="1740418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1676400" y="4850892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 flipH="1" flipV="1">
              <a:off x="1409700" y="4279392"/>
              <a:ext cx="1143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1828800" y="3479292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Arrow 100"/>
            <p:cNvSpPr/>
            <p:nvPr/>
          </p:nvSpPr>
          <p:spPr>
            <a:xfrm>
              <a:off x="1447800" y="3555492"/>
              <a:ext cx="3810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2590800" y="4850892"/>
              <a:ext cx="144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3124200" y="3479292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2502408" y="4067556"/>
              <a:ext cx="1179576" cy="3688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324100" y="4279392"/>
              <a:ext cx="1143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2743200" y="3479292"/>
              <a:ext cx="304800" cy="304800"/>
            </a:xfrm>
            <a:prstGeom prst="ellipse">
              <a:avLst/>
            </a:prstGeom>
            <a:no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6472428" y="4267200"/>
              <a:ext cx="1143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6891528" y="34671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5943600" y="4850892"/>
              <a:ext cx="144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 flipH="1" flipV="1">
              <a:off x="5853684" y="4075176"/>
              <a:ext cx="1170432" cy="38100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6477000" y="3479292"/>
              <a:ext cx="304800" cy="304800"/>
            </a:xfrm>
            <a:prstGeom prst="ellipse">
              <a:avLst/>
            </a:prstGeom>
            <a:no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 rot="16200000" flipV="1">
              <a:off x="6245352" y="4046220"/>
              <a:ext cx="1170432" cy="402336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5676900" y="4279392"/>
              <a:ext cx="1143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6096000" y="3479292"/>
              <a:ext cx="304800" cy="304800"/>
            </a:xfrm>
            <a:prstGeom prst="ellipse">
              <a:avLst/>
            </a:prstGeom>
            <a:no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4191000" y="4850892"/>
              <a:ext cx="144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 flipH="1" flipV="1">
              <a:off x="4101084" y="4075176"/>
              <a:ext cx="1170432" cy="38100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4724400" y="3479292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 rot="16200000" flipV="1">
              <a:off x="4492752" y="4046220"/>
              <a:ext cx="1170432" cy="4023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3924300" y="4279392"/>
              <a:ext cx="1143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4343400" y="3479292"/>
              <a:ext cx="304800" cy="304800"/>
            </a:xfrm>
            <a:prstGeom prst="ellipse">
              <a:avLst/>
            </a:prstGeom>
            <a:no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828800" y="4774168"/>
              <a:ext cx="762000" cy="43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</a:t>
              </a:r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124200" y="4774168"/>
              <a:ext cx="762000" cy="43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2.</a:t>
              </a:r>
              <a:endParaRPr 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648200" y="4774168"/>
              <a:ext cx="762000" cy="43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3.</a:t>
              </a:r>
              <a:endParaRPr 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400800" y="4774168"/>
              <a:ext cx="762000" cy="43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4.</a:t>
              </a:r>
              <a:endParaRPr lang="en-US" dirty="0"/>
            </a:p>
          </p:txBody>
        </p:sp>
        <p:sp>
          <p:nvSpPr>
            <p:cNvPr id="125" name="Circular Arrow 124"/>
            <p:cNvSpPr/>
            <p:nvPr/>
          </p:nvSpPr>
          <p:spPr>
            <a:xfrm flipH="1">
              <a:off x="2667000" y="4610100"/>
              <a:ext cx="457200" cy="533400"/>
            </a:xfrm>
            <a:prstGeom prst="circular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26" name="Straight Arrow Connector 125"/>
            <p:cNvCxnSpPr/>
            <p:nvPr/>
          </p:nvCxnSpPr>
          <p:spPr>
            <a:xfrm>
              <a:off x="1981200" y="3619502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3276600" y="3619502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4876800" y="3619502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5352367" y="3304403"/>
            <a:ext cx="3547426" cy="274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/>
          <p:cNvSpPr/>
          <p:nvPr/>
        </p:nvSpPr>
        <p:spPr>
          <a:xfrm>
            <a:off x="5352368" y="3685403"/>
            <a:ext cx="3128604" cy="2362200"/>
          </a:xfrm>
          <a:prstGeom prst="triangle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 rot="5400000" flipH="1" flipV="1">
            <a:off x="6343067" y="4675904"/>
            <a:ext cx="2743796" cy="79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338512" y="4534691"/>
            <a:ext cx="3584729" cy="2181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038167" y="3304403"/>
            <a:ext cx="2855764" cy="21446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Object 4"/>
          <p:cNvGraphicFramePr>
            <a:graphicFrameLocks noChangeAspect="1"/>
          </p:cNvGraphicFramePr>
          <p:nvPr/>
        </p:nvGraphicFramePr>
        <p:xfrm>
          <a:off x="5388613" y="3342682"/>
          <a:ext cx="620712" cy="234950"/>
        </p:xfrm>
        <a:graphic>
          <a:graphicData uri="http://schemas.openxmlformats.org/presentationml/2006/ole">
            <p:oleObj spid="_x0000_s315394" name="Equation" r:id="rId4" imgW="431640" imgH="215640" progId="Equation.3">
              <p:embed/>
            </p:oleObj>
          </a:graphicData>
        </a:graphic>
      </p:graphicFrame>
      <p:sp>
        <p:nvSpPr>
          <p:cNvPr id="75" name="Isosceles Triangle 74"/>
          <p:cNvSpPr/>
          <p:nvPr/>
        </p:nvSpPr>
        <p:spPr>
          <a:xfrm>
            <a:off x="5352366" y="4572000"/>
            <a:ext cx="1954353" cy="1475603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5359296" y="4099309"/>
            <a:ext cx="2583873" cy="195349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733367" y="3696491"/>
            <a:ext cx="3160564" cy="235111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5359296" y="3302672"/>
            <a:ext cx="2237509" cy="169025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6758603" y="3844731"/>
            <a:ext cx="152142" cy="114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 rot="5400000" flipH="1" flipV="1">
            <a:off x="4562757" y="4668976"/>
            <a:ext cx="2743796" cy="79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7638367" y="4523603"/>
            <a:ext cx="152142" cy="114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703133" y="3564872"/>
            <a:ext cx="152142" cy="114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" name="Object 2"/>
          <p:cNvGraphicFramePr>
            <a:graphicFrameLocks noChangeAspect="1"/>
          </p:cNvGraphicFramePr>
          <p:nvPr/>
        </p:nvGraphicFramePr>
        <p:xfrm>
          <a:off x="7579630" y="6058716"/>
          <a:ext cx="273050" cy="333375"/>
        </p:xfrm>
        <a:graphic>
          <a:graphicData uri="http://schemas.openxmlformats.org/presentationml/2006/ole">
            <p:oleObj spid="_x0000_s315395" name="Equation" r:id="rId5" imgW="190440" imgH="228600" progId="Equation.3">
              <p:embed/>
            </p:oleObj>
          </a:graphicData>
        </a:graphic>
      </p:graphicFrame>
      <p:graphicFrame>
        <p:nvGraphicFramePr>
          <p:cNvPr id="86" name="Object 2"/>
          <p:cNvGraphicFramePr>
            <a:graphicFrameLocks noChangeAspect="1"/>
          </p:cNvGraphicFramePr>
          <p:nvPr/>
        </p:nvGraphicFramePr>
        <p:xfrm>
          <a:off x="5836555" y="6050778"/>
          <a:ext cx="254000" cy="333375"/>
        </p:xfrm>
        <a:graphic>
          <a:graphicData uri="http://schemas.openxmlformats.org/presentationml/2006/ole">
            <p:oleObj spid="_x0000_s315396" name="Equation" r:id="rId6" imgW="177480" imgH="228600" progId="Equation.3">
              <p:embed/>
            </p:oleObj>
          </a:graphicData>
        </a:graphic>
      </p:graphicFrame>
      <p:cxnSp>
        <p:nvCxnSpPr>
          <p:cNvPr id="87" name="Straight Arrow Connector 86"/>
          <p:cNvCxnSpPr/>
          <p:nvPr/>
        </p:nvCxnSpPr>
        <p:spPr>
          <a:xfrm>
            <a:off x="6890222" y="3946909"/>
            <a:ext cx="776720" cy="57929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Arc 87"/>
          <p:cNvSpPr/>
          <p:nvPr/>
        </p:nvSpPr>
        <p:spPr>
          <a:xfrm>
            <a:off x="5724109" y="2898980"/>
            <a:ext cx="1447800" cy="1056409"/>
          </a:xfrm>
          <a:prstGeom prst="arc">
            <a:avLst>
              <a:gd name="adj1" fmla="val 3373436"/>
              <a:gd name="adj2" fmla="val 9388618"/>
            </a:avLst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6190567" y="62762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 Position</a:t>
            </a:r>
            <a:endParaRPr lang="en-US" sz="12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7293731" y="6439691"/>
            <a:ext cx="1091184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16200000">
            <a:off x="3986600" y="4709715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 Velocity</a:t>
            </a:r>
            <a:endParaRPr lang="en-US" sz="1200" dirty="0"/>
          </a:p>
        </p:txBody>
      </p:sp>
      <p:cxnSp>
        <p:nvCxnSpPr>
          <p:cNvPr id="94" name="Straight Arrow Connector 93"/>
          <p:cNvCxnSpPr/>
          <p:nvPr/>
        </p:nvCxnSpPr>
        <p:spPr>
          <a:xfrm rot="16200000">
            <a:off x="4474018" y="3871331"/>
            <a:ext cx="1146048" cy="1219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" name="Object 2"/>
          <p:cNvGraphicFramePr>
            <a:graphicFrameLocks noChangeAspect="1"/>
          </p:cNvGraphicFramePr>
          <p:nvPr/>
        </p:nvGraphicFramePr>
        <p:xfrm>
          <a:off x="5123769" y="4447404"/>
          <a:ext cx="180975" cy="260350"/>
        </p:xfrm>
        <a:graphic>
          <a:graphicData uri="http://schemas.openxmlformats.org/presentationml/2006/ole">
            <p:oleObj spid="_x0000_s315399" name="Equation" r:id="rId7" imgW="126720" imgH="177480" progId="Equation.3">
              <p:embed/>
            </p:oleObj>
          </a:graphicData>
        </a:graphic>
      </p:graphicFrame>
      <p:cxnSp>
        <p:nvCxnSpPr>
          <p:cNvPr id="130" name="Straight Connector 129"/>
          <p:cNvCxnSpPr/>
          <p:nvPr/>
        </p:nvCxnSpPr>
        <p:spPr>
          <a:xfrm rot="5400000" flipH="1" flipV="1">
            <a:off x="5116247" y="4678150"/>
            <a:ext cx="2743796" cy="79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533400" cy="228600"/>
          </a:xfrm>
        </p:spPr>
        <p:txBody>
          <a:bodyPr/>
          <a:lstStyle/>
          <a:p>
            <a:fld id="{8F4B2A85-FB84-48AB-9FDB-62B8472BEBBF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315401" name="Object 9"/>
          <p:cNvGraphicFramePr>
            <a:graphicFrameLocks noChangeAspect="1"/>
          </p:cNvGraphicFramePr>
          <p:nvPr/>
        </p:nvGraphicFramePr>
        <p:xfrm>
          <a:off x="6477000" y="4191000"/>
          <a:ext cx="676275" cy="234950"/>
        </p:xfrm>
        <a:graphic>
          <a:graphicData uri="http://schemas.openxmlformats.org/presentationml/2006/ole">
            <p:oleObj spid="_x0000_s315401" name="Equation" r:id="rId8" imgW="469800" imgH="215640" progId="Equation.3">
              <p:embed/>
            </p:oleObj>
          </a:graphicData>
        </a:graphic>
      </p:graphicFrame>
      <p:graphicFrame>
        <p:nvGraphicFramePr>
          <p:cNvPr id="315402" name="Object 10"/>
          <p:cNvGraphicFramePr>
            <a:graphicFrameLocks noChangeAspect="1"/>
          </p:cNvGraphicFramePr>
          <p:nvPr/>
        </p:nvGraphicFramePr>
        <p:xfrm>
          <a:off x="7467600" y="4800600"/>
          <a:ext cx="658813" cy="247650"/>
        </p:xfrm>
        <a:graphic>
          <a:graphicData uri="http://schemas.openxmlformats.org/presentationml/2006/ole">
            <p:oleObj spid="_x0000_s315402" name="Equation" r:id="rId9" imgW="457200" imgH="228600" progId="Equation.3">
              <p:embed/>
            </p:oleObj>
          </a:graphicData>
        </a:graphic>
      </p:graphicFrame>
      <p:sp>
        <p:nvSpPr>
          <p:cNvPr id="63" name="Rectangle 62"/>
          <p:cNvSpPr/>
          <p:nvPr/>
        </p:nvSpPr>
        <p:spPr>
          <a:xfrm>
            <a:off x="0" y="6096000"/>
            <a:ext cx="662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smtClean="0"/>
              <a:t>REFERENCE: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Pratt J, </a:t>
            </a:r>
            <a:r>
              <a:rPr lang="en-US" sz="1400" dirty="0" err="1" smtClean="0"/>
              <a:t>Carff</a:t>
            </a:r>
            <a:r>
              <a:rPr lang="en-US" sz="1400" dirty="0" smtClean="0"/>
              <a:t> J., </a:t>
            </a:r>
            <a:r>
              <a:rPr lang="en-US" sz="1400" dirty="0" err="1" smtClean="0"/>
              <a:t>Drakunov</a:t>
            </a:r>
            <a:r>
              <a:rPr lang="en-US" sz="1400" dirty="0" smtClean="0"/>
              <a:t> S., </a:t>
            </a:r>
            <a:r>
              <a:rPr lang="en-US" sz="1400" dirty="0" err="1" smtClean="0"/>
              <a:t>Goswami</a:t>
            </a:r>
            <a:r>
              <a:rPr lang="en-US" sz="1400" dirty="0" smtClean="0"/>
              <a:t> A., “Capture Point: A Step toward Humanoid Push Recovery” Humanoids, 2006</a:t>
            </a:r>
            <a:endParaRPr lang="en-US" sz="14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Proposal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2713" indent="-3175">
              <a:buNone/>
            </a:pPr>
            <a:r>
              <a:rPr lang="en-US" b="1" i="1" dirty="0" smtClean="0"/>
              <a:t>Simple models can be used to simplify control of full-body push recovery for complex robots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Group 131"/>
          <p:cNvGrpSpPr/>
          <p:nvPr/>
        </p:nvGrpSpPr>
        <p:grpSpPr>
          <a:xfrm>
            <a:off x="6324600" y="2667000"/>
            <a:ext cx="1960523" cy="3048000"/>
            <a:chOff x="6248400" y="2419350"/>
            <a:chExt cx="1605178" cy="2495550"/>
          </a:xfrm>
        </p:grpSpPr>
        <p:sp>
          <p:nvSpPr>
            <p:cNvPr id="6" name="Parallelogram 5"/>
            <p:cNvSpPr/>
            <p:nvPr/>
          </p:nvSpPr>
          <p:spPr>
            <a:xfrm>
              <a:off x="6248400" y="4425822"/>
              <a:ext cx="1605178" cy="489078"/>
            </a:xfrm>
            <a:prstGeom prst="parallelogram">
              <a:avLst>
                <a:gd name="adj" fmla="val 10910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18032468" flipH="1">
              <a:off x="7381217" y="3051337"/>
              <a:ext cx="124554" cy="412857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20975302" flipH="1">
              <a:off x="7157636" y="2580670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6676171" flipH="1">
              <a:off x="7202342" y="4293304"/>
              <a:ext cx="157412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9681176" flipH="1">
              <a:off x="7242172" y="3474116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11946098" flipH="1">
              <a:off x="6710518" y="4137674"/>
              <a:ext cx="159137" cy="46246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12822704" flipH="1">
              <a:off x="7249025" y="3947706"/>
              <a:ext cx="159137" cy="49538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6200000" flipH="1">
              <a:off x="6904095" y="3350261"/>
              <a:ext cx="213444" cy="42194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339618" flipH="1">
              <a:off x="6924615" y="2419350"/>
              <a:ext cx="270062" cy="106819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386552" flipH="1">
              <a:off x="6790200" y="3578587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12150843" flipH="1">
              <a:off x="6818614" y="2538578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19224155" flipH="1">
              <a:off x="6802625" y="3016095"/>
              <a:ext cx="133127" cy="38626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151313" y="4626470"/>
              <a:ext cx="250809" cy="5016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486592" y="4576308"/>
              <a:ext cx="81063" cy="405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101151" y="4475984"/>
              <a:ext cx="431392" cy="225728"/>
            </a:xfrm>
            <a:custGeom>
              <a:avLst/>
              <a:gdLst>
                <a:gd name="connsiteX0" fmla="*/ 0 w 655320"/>
                <a:gd name="connsiteY0" fmla="*/ 342900 h 342900"/>
                <a:gd name="connsiteX1" fmla="*/ 365760 w 655320"/>
                <a:gd name="connsiteY1" fmla="*/ 22860 h 342900"/>
                <a:gd name="connsiteX2" fmla="*/ 655320 w 655320"/>
                <a:gd name="connsiteY2" fmla="*/ 20574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20" h="342900">
                  <a:moveTo>
                    <a:pt x="0" y="342900"/>
                  </a:moveTo>
                  <a:cubicBezTo>
                    <a:pt x="128270" y="194310"/>
                    <a:pt x="256540" y="45720"/>
                    <a:pt x="365760" y="22860"/>
                  </a:cubicBezTo>
                  <a:cubicBezTo>
                    <a:pt x="474980" y="0"/>
                    <a:pt x="565150" y="102870"/>
                    <a:pt x="655320" y="20574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000827" y="3472748"/>
              <a:ext cx="100324" cy="10032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895487" y="3512877"/>
              <a:ext cx="300971" cy="50162"/>
            </a:xfrm>
            <a:custGeom>
              <a:avLst/>
              <a:gdLst>
                <a:gd name="connsiteX0" fmla="*/ 0 w 548640"/>
                <a:gd name="connsiteY0" fmla="*/ 72390 h 82550"/>
                <a:gd name="connsiteX1" fmla="*/ 121920 w 548640"/>
                <a:gd name="connsiteY1" fmla="*/ 72390 h 82550"/>
                <a:gd name="connsiteX2" fmla="*/ 327660 w 548640"/>
                <a:gd name="connsiteY2" fmla="*/ 11430 h 82550"/>
                <a:gd name="connsiteX3" fmla="*/ 548640 w 548640"/>
                <a:gd name="connsiteY3" fmla="*/ 381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82550">
                  <a:moveTo>
                    <a:pt x="0" y="72390"/>
                  </a:moveTo>
                  <a:cubicBezTo>
                    <a:pt x="33655" y="77470"/>
                    <a:pt x="67310" y="82550"/>
                    <a:pt x="121920" y="72390"/>
                  </a:cubicBezTo>
                  <a:cubicBezTo>
                    <a:pt x="176530" y="62230"/>
                    <a:pt x="256540" y="22860"/>
                    <a:pt x="327660" y="11430"/>
                  </a:cubicBezTo>
                  <a:cubicBezTo>
                    <a:pt x="398780" y="0"/>
                    <a:pt x="473710" y="1905"/>
                    <a:pt x="548640" y="3810"/>
                  </a:cubicBezTo>
                </a:path>
              </a:pathLst>
            </a:cu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24" idx="6"/>
            </p:cNvCxnSpPr>
            <p:nvPr/>
          </p:nvCxnSpPr>
          <p:spPr>
            <a:xfrm rot="5400000" flipH="1" flipV="1">
              <a:off x="6461008" y="4139922"/>
              <a:ext cx="898364" cy="3528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 rot="17234668" flipH="1">
              <a:off x="6674712" y="4526195"/>
              <a:ext cx="167913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138"/>
          <p:cNvGrpSpPr/>
          <p:nvPr/>
        </p:nvGrpSpPr>
        <p:grpSpPr>
          <a:xfrm>
            <a:off x="457200" y="3429000"/>
            <a:ext cx="1828800" cy="2227980"/>
            <a:chOff x="5486400" y="228600"/>
            <a:chExt cx="3440113" cy="4191000"/>
          </a:xfrm>
          <a:effectLst/>
        </p:grpSpPr>
        <p:sp>
          <p:nvSpPr>
            <p:cNvPr id="26" name="Rectangle 25"/>
            <p:cNvSpPr/>
            <p:nvPr/>
          </p:nvSpPr>
          <p:spPr>
            <a:xfrm>
              <a:off x="7772400" y="3124200"/>
              <a:ext cx="685800" cy="1295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00800" y="3048000"/>
              <a:ext cx="685800" cy="1295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endCxn id="30" idx="0"/>
            </p:cNvCxnSpPr>
            <p:nvPr/>
          </p:nvCxnSpPr>
          <p:spPr>
            <a:xfrm rot="16200000" flipV="1">
              <a:off x="5886450" y="1543050"/>
              <a:ext cx="3505200" cy="8763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30" idx="0"/>
            </p:cNvCxnSpPr>
            <p:nvPr/>
          </p:nvCxnSpPr>
          <p:spPr>
            <a:xfrm rot="5400000" flipH="1" flipV="1">
              <a:off x="5200650" y="1733550"/>
              <a:ext cx="3505200" cy="4953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6781800" y="228600"/>
              <a:ext cx="838200" cy="762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6200000" flipV="1">
              <a:off x="7124700" y="2247900"/>
              <a:ext cx="2133600" cy="685800"/>
            </a:xfrm>
            <a:prstGeom prst="straightConnector1">
              <a:avLst/>
            </a:prstGeom>
            <a:ln w="38100">
              <a:solidFill>
                <a:srgbClr val="8EB4E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6629400" y="2209800"/>
            <a:ext cx="411163" cy="390525"/>
          </p:xfrm>
          <a:graphic>
            <a:graphicData uri="http://schemas.openxmlformats.org/presentationml/2006/ole">
              <p:oleObj spid="_x0000_s308226" name="Equation" r:id="rId4" imgW="241200" imgH="228600" progId="Equation.3">
                <p:embed/>
              </p:oleObj>
            </a:graphicData>
          </a:graphic>
        </p:graphicFrame>
        <p:graphicFrame>
          <p:nvGraphicFramePr>
            <p:cNvPr id="33" name="Object 3"/>
            <p:cNvGraphicFramePr>
              <a:graphicFrameLocks noChangeAspect="1"/>
            </p:cNvGraphicFramePr>
            <p:nvPr/>
          </p:nvGraphicFramePr>
          <p:xfrm>
            <a:off x="6781800" y="914400"/>
            <a:ext cx="266700" cy="374650"/>
          </p:xfrm>
          <a:graphic>
            <a:graphicData uri="http://schemas.openxmlformats.org/presentationml/2006/ole">
              <p:oleObj spid="_x0000_s308227" name="Equation" r:id="rId5" imgW="126720" imgH="177480" progId="Equation.3">
                <p:embed/>
              </p:oleObj>
            </a:graphicData>
          </a:graphic>
        </p:graphicFrame>
        <p:graphicFrame>
          <p:nvGraphicFramePr>
            <p:cNvPr id="34" name="Object 4"/>
            <p:cNvGraphicFramePr>
              <a:graphicFrameLocks noChangeAspect="1"/>
            </p:cNvGraphicFramePr>
            <p:nvPr/>
          </p:nvGraphicFramePr>
          <p:xfrm>
            <a:off x="7467600" y="3886200"/>
            <a:ext cx="382587" cy="403225"/>
          </p:xfrm>
          <a:graphic>
            <a:graphicData uri="http://schemas.openxmlformats.org/presentationml/2006/ole">
              <p:oleObj spid="_x0000_s308228" name="Equation" r:id="rId6" imgW="215640" imgH="228600" progId="Equation.3">
                <p:embed/>
              </p:oleObj>
            </a:graphicData>
          </a:graphic>
        </p:graphicFrame>
        <p:cxnSp>
          <p:nvCxnSpPr>
            <p:cNvPr id="35" name="Straight Arrow Connector 34"/>
            <p:cNvCxnSpPr/>
            <p:nvPr/>
          </p:nvCxnSpPr>
          <p:spPr>
            <a:xfrm rot="10800000" flipV="1">
              <a:off x="8229600" y="1371600"/>
              <a:ext cx="276225" cy="2000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0800000">
              <a:off x="6096000" y="914400"/>
              <a:ext cx="609600" cy="76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aphicFrame>
          <p:nvGraphicFramePr>
            <p:cNvPr id="37" name="Object 3"/>
            <p:cNvGraphicFramePr>
              <a:graphicFrameLocks noChangeAspect="1"/>
            </p:cNvGraphicFramePr>
            <p:nvPr/>
          </p:nvGraphicFramePr>
          <p:xfrm>
            <a:off x="6019800" y="990600"/>
            <a:ext cx="293687" cy="428625"/>
          </p:xfrm>
          <a:graphic>
            <a:graphicData uri="http://schemas.openxmlformats.org/presentationml/2006/ole">
              <p:oleObj spid="_x0000_s308229" name="Equation" r:id="rId7" imgW="139680" imgH="203040" progId="Equation.3">
                <p:embed/>
              </p:oleObj>
            </a:graphicData>
          </a:graphic>
        </p:graphicFrame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7353300" y="2476500"/>
              <a:ext cx="2362200" cy="1588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934200" y="2667000"/>
              <a:ext cx="142873" cy="380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V="1">
              <a:off x="6600826" y="3019425"/>
              <a:ext cx="1095375" cy="28575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0800000" flipV="1">
              <a:off x="6858000" y="2514600"/>
              <a:ext cx="276225" cy="2000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0800000">
              <a:off x="7848600" y="1524000"/>
              <a:ext cx="419100" cy="8572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6705600" y="2743200"/>
            <a:ext cx="412750" cy="412750"/>
          </p:xfrm>
          <a:graphic>
            <a:graphicData uri="http://schemas.openxmlformats.org/presentationml/2006/ole">
              <p:oleObj spid="_x0000_s308230" name="Equation" r:id="rId8" imgW="241200" imgH="241200" progId="Equation.3">
                <p:embed/>
              </p:oleObj>
            </a:graphicData>
          </a:graphic>
        </p:graphicFrame>
        <p:cxnSp>
          <p:nvCxnSpPr>
            <p:cNvPr id="44" name="Straight Arrow Connector 43"/>
            <p:cNvCxnSpPr/>
            <p:nvPr/>
          </p:nvCxnSpPr>
          <p:spPr>
            <a:xfrm rot="10800000" flipV="1">
              <a:off x="6667500" y="609599"/>
              <a:ext cx="542926" cy="37147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8534400" y="2286000"/>
            <a:ext cx="392113" cy="369887"/>
          </p:xfrm>
          <a:graphic>
            <a:graphicData uri="http://schemas.openxmlformats.org/presentationml/2006/ole">
              <p:oleObj spid="_x0000_s308231" name="Equation" r:id="rId9" imgW="228600" imgH="215640" progId="Equation.3">
                <p:embed/>
              </p:oleObj>
            </a:graphicData>
          </a:graphic>
        </p:graphicFrame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7162800" y="2743200"/>
            <a:ext cx="392113" cy="369887"/>
          </p:xfrm>
          <a:graphic>
            <a:graphicData uri="http://schemas.openxmlformats.org/presentationml/2006/ole">
              <p:oleObj spid="_x0000_s308232" name="Equation" r:id="rId10" imgW="228600" imgH="215640" progId="Equation.3">
                <p:embed/>
              </p:oleObj>
            </a:graphicData>
          </a:graphic>
        </p:graphicFrame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7772400" y="1143000"/>
            <a:ext cx="390525" cy="412750"/>
          </p:xfrm>
          <a:graphic>
            <a:graphicData uri="http://schemas.openxmlformats.org/presentationml/2006/ole">
              <p:oleObj spid="_x0000_s308233" name="Equation" r:id="rId11" imgW="228600" imgH="241200" progId="Equation.3">
                <p:embed/>
              </p:oleObj>
            </a:graphicData>
          </a:graphic>
        </p:graphicFrame>
        <p:graphicFrame>
          <p:nvGraphicFramePr>
            <p:cNvPr id="48" name="Object 2"/>
            <p:cNvGraphicFramePr>
              <a:graphicFrameLocks noChangeAspect="1"/>
            </p:cNvGraphicFramePr>
            <p:nvPr/>
          </p:nvGraphicFramePr>
          <p:xfrm>
            <a:off x="8153400" y="990600"/>
            <a:ext cx="390525" cy="390525"/>
          </p:xfrm>
          <a:graphic>
            <a:graphicData uri="http://schemas.openxmlformats.org/presentationml/2006/ole">
              <p:oleObj spid="_x0000_s308234" name="Equation" r:id="rId12" imgW="228600" imgH="228600" progId="Equation.3">
                <p:embed/>
              </p:oleObj>
            </a:graphicData>
          </a:graphic>
        </p:graphicFrame>
        <p:cxnSp>
          <p:nvCxnSpPr>
            <p:cNvPr id="49" name="Straight Connector 48"/>
            <p:cNvCxnSpPr/>
            <p:nvPr/>
          </p:nvCxnSpPr>
          <p:spPr>
            <a:xfrm rot="10800000" flipV="1">
              <a:off x="7848600" y="3581399"/>
              <a:ext cx="533400" cy="35242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 flipV="1">
              <a:off x="6477000" y="3505200"/>
              <a:ext cx="533400" cy="35242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6477000" y="3657600"/>
              <a:ext cx="533400" cy="7620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7848600" y="3733800"/>
              <a:ext cx="533400" cy="7620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rc 52"/>
            <p:cNvSpPr/>
            <p:nvPr/>
          </p:nvSpPr>
          <p:spPr>
            <a:xfrm>
              <a:off x="7772400" y="3429000"/>
              <a:ext cx="685800" cy="609600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scene3d>
              <a:camera prst="isometricOffAxis2Righ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78"/>
            <p:cNvGrpSpPr/>
            <p:nvPr/>
          </p:nvGrpSpPr>
          <p:grpSpPr>
            <a:xfrm>
              <a:off x="5486400" y="2057400"/>
              <a:ext cx="1009650" cy="957262"/>
              <a:chOff x="304800" y="3081338"/>
              <a:chExt cx="1009650" cy="957262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 rot="5400000" flipH="1" flipV="1">
                <a:off x="533400" y="3505200"/>
                <a:ext cx="609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rot="10800000" flipV="1">
                <a:off x="457200" y="3810000"/>
                <a:ext cx="3810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838200" y="3810000"/>
                <a:ext cx="457200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67" name="Object 4"/>
              <p:cNvGraphicFramePr>
                <a:graphicFrameLocks noChangeAspect="1"/>
              </p:cNvGraphicFramePr>
              <p:nvPr/>
            </p:nvGraphicFramePr>
            <p:xfrm>
              <a:off x="304800" y="3690938"/>
              <a:ext cx="225425" cy="246063"/>
            </p:xfrm>
            <a:graphic>
              <a:graphicData uri="http://schemas.openxmlformats.org/presentationml/2006/ole">
                <p:oleObj spid="_x0000_s308235" name="Equation" r:id="rId13" imgW="126720" imgH="139680" progId="Equation.3">
                  <p:embed/>
                </p:oleObj>
              </a:graphicData>
            </a:graphic>
          </p:graphicFrame>
          <p:graphicFrame>
            <p:nvGraphicFramePr>
              <p:cNvPr id="68" name="Object 4"/>
              <p:cNvGraphicFramePr>
                <a:graphicFrameLocks noChangeAspect="1"/>
              </p:cNvGraphicFramePr>
              <p:nvPr/>
            </p:nvGraphicFramePr>
            <p:xfrm>
              <a:off x="1066800" y="3538538"/>
              <a:ext cx="247650" cy="290513"/>
            </p:xfrm>
            <a:graphic>
              <a:graphicData uri="http://schemas.openxmlformats.org/presentationml/2006/ole">
                <p:oleObj spid="_x0000_s308236" name="Equation" r:id="rId14" imgW="139680" imgH="164880" progId="Equation.3">
                  <p:embed/>
                </p:oleObj>
              </a:graphicData>
            </a:graphic>
          </p:graphicFrame>
          <p:graphicFrame>
            <p:nvGraphicFramePr>
              <p:cNvPr id="69" name="Object 4"/>
              <p:cNvGraphicFramePr>
                <a:graphicFrameLocks noChangeAspect="1"/>
              </p:cNvGraphicFramePr>
              <p:nvPr/>
            </p:nvGraphicFramePr>
            <p:xfrm>
              <a:off x="620713" y="3081338"/>
              <a:ext cx="225425" cy="223837"/>
            </p:xfrm>
            <a:graphic>
              <a:graphicData uri="http://schemas.openxmlformats.org/presentationml/2006/ole">
                <p:oleObj spid="_x0000_s308237" name="Equation" r:id="rId15" imgW="126720" imgH="126720" progId="Equation.3">
                  <p:embed/>
                </p:oleObj>
              </a:graphicData>
            </a:graphic>
          </p:graphicFrame>
        </p:grpSp>
        <p:sp>
          <p:nvSpPr>
            <p:cNvPr id="55" name="Arc 54"/>
            <p:cNvSpPr/>
            <p:nvPr/>
          </p:nvSpPr>
          <p:spPr>
            <a:xfrm>
              <a:off x="6400800" y="3352800"/>
              <a:ext cx="685800" cy="609600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scene3d>
              <a:camera prst="isometricOffAxis2Righ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7772400" y="3429000"/>
              <a:ext cx="685800" cy="609600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solidFill>
                <a:schemeClr val="accent2"/>
              </a:solidFill>
              <a:headEnd type="triangle"/>
              <a:tailEnd type="none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rot="16200000" flipV="1">
              <a:off x="6667500" y="3086100"/>
              <a:ext cx="914400" cy="76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c 57"/>
            <p:cNvSpPr/>
            <p:nvPr/>
          </p:nvSpPr>
          <p:spPr>
            <a:xfrm>
              <a:off x="6400800" y="3352800"/>
              <a:ext cx="685800" cy="609600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solidFill>
                <a:schemeClr val="accent2"/>
              </a:solidFill>
              <a:headEnd type="triangle"/>
              <a:tailEnd type="none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9" name="Object 4"/>
            <p:cNvGraphicFramePr>
              <a:graphicFrameLocks noChangeAspect="1"/>
            </p:cNvGraphicFramePr>
            <p:nvPr/>
          </p:nvGraphicFramePr>
          <p:xfrm>
            <a:off x="8534400" y="3733800"/>
            <a:ext cx="382588" cy="425450"/>
          </p:xfrm>
          <a:graphic>
            <a:graphicData uri="http://schemas.openxmlformats.org/presentationml/2006/ole">
              <p:oleObj spid="_x0000_s308238" name="Equation" r:id="rId16" imgW="215640" imgH="241200" progId="Equation.3">
                <p:embed/>
              </p:oleObj>
            </a:graphicData>
          </a:graphic>
        </p:graphicFrame>
        <p:graphicFrame>
          <p:nvGraphicFramePr>
            <p:cNvPr id="60" name="Object 16"/>
            <p:cNvGraphicFramePr>
              <a:graphicFrameLocks noChangeAspect="1"/>
            </p:cNvGraphicFramePr>
            <p:nvPr/>
          </p:nvGraphicFramePr>
          <p:xfrm>
            <a:off x="6096000" y="3886200"/>
            <a:ext cx="382588" cy="403225"/>
          </p:xfrm>
          <a:graphic>
            <a:graphicData uri="http://schemas.openxmlformats.org/presentationml/2006/ole">
              <p:oleObj spid="_x0000_s308239" name="Equation" r:id="rId17" imgW="215640" imgH="228600" progId="Equation.3">
                <p:embed/>
              </p:oleObj>
            </a:graphicData>
          </a:graphic>
        </p:graphicFrame>
        <p:graphicFrame>
          <p:nvGraphicFramePr>
            <p:cNvPr id="61" name="Object 4"/>
            <p:cNvGraphicFramePr>
              <a:graphicFrameLocks noChangeAspect="1"/>
            </p:cNvGraphicFramePr>
            <p:nvPr/>
          </p:nvGraphicFramePr>
          <p:xfrm>
            <a:off x="7315200" y="3505200"/>
            <a:ext cx="382588" cy="425450"/>
          </p:xfrm>
          <a:graphic>
            <a:graphicData uri="http://schemas.openxmlformats.org/presentationml/2006/ole">
              <p:oleObj spid="_x0000_s308240" name="Equation" r:id="rId18" imgW="215640" imgH="241200" progId="Equation.3">
                <p:embed/>
              </p:oleObj>
            </a:graphicData>
          </a:graphic>
        </p:graphicFrame>
        <p:cxnSp>
          <p:nvCxnSpPr>
            <p:cNvPr id="62" name="Straight Connector 61"/>
            <p:cNvCxnSpPr/>
            <p:nvPr/>
          </p:nvCxnSpPr>
          <p:spPr>
            <a:xfrm rot="10800000">
              <a:off x="6734177" y="3486153"/>
              <a:ext cx="1371598" cy="85723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>
              <a:off x="6734177" y="4000503"/>
              <a:ext cx="1371598" cy="85723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/>
          <p:nvPr/>
        </p:nvCxnSpPr>
        <p:spPr>
          <a:xfrm>
            <a:off x="2514600" y="4419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638800" y="4343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3581400" y="3429000"/>
            <a:ext cx="1676400" cy="2020912"/>
            <a:chOff x="3930649" y="3200400"/>
            <a:chExt cx="2432051" cy="2931854"/>
          </a:xfrm>
        </p:grpSpPr>
        <p:sp>
          <p:nvSpPr>
            <p:cNvPr id="88" name="Rectangle 87"/>
            <p:cNvSpPr/>
            <p:nvPr/>
          </p:nvSpPr>
          <p:spPr>
            <a:xfrm>
              <a:off x="5257800" y="5105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930649" y="5154534"/>
              <a:ext cx="688849" cy="9777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5"/>
            <p:cNvSpPr/>
            <p:nvPr/>
          </p:nvSpPr>
          <p:spPr>
            <a:xfrm>
              <a:off x="4572000" y="3200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5410200" y="4495800"/>
            <a:ext cx="404813" cy="369888"/>
          </p:xfrm>
          <a:graphic>
            <a:graphicData uri="http://schemas.openxmlformats.org/presentationml/2006/ole">
              <p:oleObj spid="_x0000_s308241" name="Equation" r:id="rId19" imgW="279360" imgH="253800" progId="Equation.3">
                <p:embed/>
              </p:oleObj>
            </a:graphicData>
          </a:graphic>
        </p:graphicFrame>
        <p:sp>
          <p:nvSpPr>
            <p:cNvPr id="92" name="Oval 91"/>
            <p:cNvSpPr/>
            <p:nvPr/>
          </p:nvSpPr>
          <p:spPr>
            <a:xfrm>
              <a:off x="5196840" y="463677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838700" y="362331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532120" y="556260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/>
            <p:nvPr/>
          </p:nvCxnSpPr>
          <p:spPr>
            <a:xfrm rot="16200000" flipH="1">
              <a:off x="4295775" y="4333875"/>
              <a:ext cx="1946910" cy="67818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4991100" y="5010150"/>
              <a:ext cx="895350" cy="32385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97" name="Object 2"/>
            <p:cNvGraphicFramePr>
              <a:graphicFrameLocks noChangeAspect="1"/>
            </p:cNvGraphicFramePr>
            <p:nvPr/>
          </p:nvGraphicFramePr>
          <p:xfrm>
            <a:off x="5314950" y="3352800"/>
            <a:ext cx="314325" cy="350838"/>
          </p:xfrm>
          <a:graphic>
            <a:graphicData uri="http://schemas.openxmlformats.org/presentationml/2006/ole">
              <p:oleObj spid="_x0000_s308242" name="Equation" r:id="rId20" imgW="215640" imgH="241200" progId="Equation.3">
                <p:embed/>
              </p:oleObj>
            </a:graphicData>
          </a:graphic>
        </p:graphicFrame>
        <p:cxnSp>
          <p:nvCxnSpPr>
            <p:cNvPr id="98" name="Straight Connector 97"/>
            <p:cNvCxnSpPr/>
            <p:nvPr/>
          </p:nvCxnSpPr>
          <p:spPr>
            <a:xfrm rot="5400000" flipH="1" flipV="1">
              <a:off x="3629025" y="4384099"/>
              <a:ext cx="1892877" cy="616527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Freeform 98"/>
            <p:cNvSpPr/>
            <p:nvPr/>
          </p:nvSpPr>
          <p:spPr>
            <a:xfrm>
              <a:off x="4932218" y="4238914"/>
              <a:ext cx="353291" cy="1356591"/>
            </a:xfrm>
            <a:custGeom>
              <a:avLst/>
              <a:gdLst>
                <a:gd name="connsiteX0" fmla="*/ 0 w 353291"/>
                <a:gd name="connsiteY0" fmla="*/ 1356591 h 1356591"/>
                <a:gd name="connsiteX1" fmla="*/ 270164 w 353291"/>
                <a:gd name="connsiteY1" fmla="*/ 151245 h 1356591"/>
                <a:gd name="connsiteX2" fmla="*/ 353291 w 353291"/>
                <a:gd name="connsiteY2" fmla="*/ 449118 h 13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91" h="1356591">
                  <a:moveTo>
                    <a:pt x="0" y="1356591"/>
                  </a:moveTo>
                  <a:cubicBezTo>
                    <a:pt x="105641" y="829541"/>
                    <a:pt x="211282" y="302491"/>
                    <a:pt x="270164" y="151245"/>
                  </a:cubicBezTo>
                  <a:cubicBezTo>
                    <a:pt x="329046" y="0"/>
                    <a:pt x="341168" y="224559"/>
                    <a:pt x="353291" y="449118"/>
                  </a:cubicBezTo>
                </a:path>
              </a:pathLst>
            </a:cu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0" name="Object 2"/>
            <p:cNvGraphicFramePr>
              <a:graphicFrameLocks noChangeAspect="1"/>
            </p:cNvGraphicFramePr>
            <p:nvPr/>
          </p:nvGraphicFramePr>
          <p:xfrm>
            <a:off x="5992813" y="5410200"/>
            <a:ext cx="369887" cy="350838"/>
          </p:xfrm>
          <a:graphic>
            <a:graphicData uri="http://schemas.openxmlformats.org/presentationml/2006/ole">
              <p:oleObj spid="_x0000_s308243" name="Equation" r:id="rId21" imgW="253800" imgH="241200" progId="Equation.3">
                <p:embed/>
              </p:oleObj>
            </a:graphicData>
          </a:graphic>
        </p:graphicFrame>
      </p:grpSp>
      <p:sp>
        <p:nvSpPr>
          <p:cNvPr id="101" name="TextBox 100"/>
          <p:cNvSpPr txBox="1"/>
          <p:nvPr/>
        </p:nvSpPr>
        <p:spPr>
          <a:xfrm>
            <a:off x="3352800" y="578227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Strategy decisions and optimization over future actions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228600" y="5791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Simple approximate dynamics model with COM and two feet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6172200" y="5830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Reactive full-body force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Stepping can move the base of support to recover from much larger pushes.  Simple models can predict step time, step location and the number of steps required to recover balance.</a:t>
            </a:r>
            <a:endParaRPr lang="en-US" sz="2400" dirty="0"/>
          </a:p>
        </p:txBody>
      </p:sp>
      <p:grpSp>
        <p:nvGrpSpPr>
          <p:cNvPr id="4" name="Group 65"/>
          <p:cNvGrpSpPr/>
          <p:nvPr/>
        </p:nvGrpSpPr>
        <p:grpSpPr>
          <a:xfrm>
            <a:off x="152400" y="4114800"/>
            <a:ext cx="4745281" cy="1389524"/>
            <a:chOff x="1447800" y="3467100"/>
            <a:chExt cx="5943600" cy="1740418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1676400" y="4850892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 flipH="1" flipV="1">
              <a:off x="1409700" y="4279392"/>
              <a:ext cx="1143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1828800" y="3479292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Arrow 100"/>
            <p:cNvSpPr/>
            <p:nvPr/>
          </p:nvSpPr>
          <p:spPr>
            <a:xfrm>
              <a:off x="1447800" y="3555492"/>
              <a:ext cx="3810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2590800" y="4850892"/>
              <a:ext cx="144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3124200" y="3479292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2502408" y="4067556"/>
              <a:ext cx="1179576" cy="3688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324100" y="4279392"/>
              <a:ext cx="1143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2743200" y="3479292"/>
              <a:ext cx="304800" cy="304800"/>
            </a:xfrm>
            <a:prstGeom prst="ellipse">
              <a:avLst/>
            </a:prstGeom>
            <a:no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6472428" y="4267200"/>
              <a:ext cx="1143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6891528" y="34671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5943600" y="4850892"/>
              <a:ext cx="144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 flipH="1" flipV="1">
              <a:off x="5853684" y="4075176"/>
              <a:ext cx="1170432" cy="38100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6477000" y="3479292"/>
              <a:ext cx="304800" cy="304800"/>
            </a:xfrm>
            <a:prstGeom prst="ellipse">
              <a:avLst/>
            </a:prstGeom>
            <a:no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 rot="16200000" flipV="1">
              <a:off x="6245352" y="4046220"/>
              <a:ext cx="1170432" cy="402336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5676900" y="4279392"/>
              <a:ext cx="1143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6096000" y="3479292"/>
              <a:ext cx="304800" cy="304800"/>
            </a:xfrm>
            <a:prstGeom prst="ellipse">
              <a:avLst/>
            </a:prstGeom>
            <a:no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4191000" y="4850892"/>
              <a:ext cx="144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 flipH="1" flipV="1">
              <a:off x="4101084" y="4075176"/>
              <a:ext cx="1170432" cy="38100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4724400" y="3479292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 rot="16200000" flipV="1">
              <a:off x="4492752" y="4046220"/>
              <a:ext cx="1170432" cy="4023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3924300" y="4279392"/>
              <a:ext cx="1143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4343400" y="3479292"/>
              <a:ext cx="304800" cy="304800"/>
            </a:xfrm>
            <a:prstGeom prst="ellipse">
              <a:avLst/>
            </a:prstGeom>
            <a:no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828800" y="4774168"/>
              <a:ext cx="762000" cy="43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</a:t>
              </a:r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124200" y="4774168"/>
              <a:ext cx="762000" cy="43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2.</a:t>
              </a:r>
              <a:endParaRPr 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648200" y="4774168"/>
              <a:ext cx="762000" cy="43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3.</a:t>
              </a:r>
              <a:endParaRPr 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400800" y="4774168"/>
              <a:ext cx="762000" cy="43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4.</a:t>
              </a:r>
              <a:endParaRPr lang="en-US" dirty="0"/>
            </a:p>
          </p:txBody>
        </p:sp>
        <p:sp>
          <p:nvSpPr>
            <p:cNvPr id="125" name="Circular Arrow 124"/>
            <p:cNvSpPr/>
            <p:nvPr/>
          </p:nvSpPr>
          <p:spPr>
            <a:xfrm flipH="1">
              <a:off x="2667000" y="4610100"/>
              <a:ext cx="457200" cy="533400"/>
            </a:xfrm>
            <a:prstGeom prst="circular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26" name="Straight Arrow Connector 125"/>
            <p:cNvCxnSpPr/>
            <p:nvPr/>
          </p:nvCxnSpPr>
          <p:spPr>
            <a:xfrm>
              <a:off x="1981200" y="3619502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3276600" y="3619502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4876800" y="3619502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5352367" y="3304403"/>
            <a:ext cx="3547426" cy="274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>
            <a:off x="6038167" y="3304403"/>
            <a:ext cx="2855764" cy="21446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Object 4"/>
          <p:cNvGraphicFramePr>
            <a:graphicFrameLocks noChangeAspect="1"/>
          </p:cNvGraphicFramePr>
          <p:nvPr/>
        </p:nvGraphicFramePr>
        <p:xfrm>
          <a:off x="5388613" y="3342682"/>
          <a:ext cx="620712" cy="234950"/>
        </p:xfrm>
        <a:graphic>
          <a:graphicData uri="http://schemas.openxmlformats.org/presentationml/2006/ole">
            <p:oleObj spid="_x0000_s730114" name="Equation" r:id="rId4" imgW="431640" imgH="215640" progId="Equation.3">
              <p:embed/>
            </p:oleObj>
          </a:graphicData>
        </a:graphic>
      </p:graphicFrame>
      <p:sp>
        <p:nvSpPr>
          <p:cNvPr id="75" name="Isosceles Triangle 74"/>
          <p:cNvSpPr/>
          <p:nvPr/>
        </p:nvSpPr>
        <p:spPr>
          <a:xfrm>
            <a:off x="5352366" y="4572000"/>
            <a:ext cx="1954353" cy="1475603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5359296" y="4099309"/>
            <a:ext cx="2583873" cy="195349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6758603" y="3844731"/>
            <a:ext cx="152142" cy="114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 rot="5400000" flipH="1" flipV="1">
            <a:off x="4562757" y="4668976"/>
            <a:ext cx="2743796" cy="79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7638367" y="4523603"/>
            <a:ext cx="152142" cy="114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703133" y="3564872"/>
            <a:ext cx="152142" cy="114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" name="Object 2"/>
          <p:cNvGraphicFramePr>
            <a:graphicFrameLocks noChangeAspect="1"/>
          </p:cNvGraphicFramePr>
          <p:nvPr/>
        </p:nvGraphicFramePr>
        <p:xfrm>
          <a:off x="7579630" y="6058716"/>
          <a:ext cx="273050" cy="333375"/>
        </p:xfrm>
        <a:graphic>
          <a:graphicData uri="http://schemas.openxmlformats.org/presentationml/2006/ole">
            <p:oleObj spid="_x0000_s730115" name="Equation" r:id="rId5" imgW="190440" imgH="228600" progId="Equation.3">
              <p:embed/>
            </p:oleObj>
          </a:graphicData>
        </a:graphic>
      </p:graphicFrame>
      <p:graphicFrame>
        <p:nvGraphicFramePr>
          <p:cNvPr id="86" name="Object 2"/>
          <p:cNvGraphicFramePr>
            <a:graphicFrameLocks noChangeAspect="1"/>
          </p:cNvGraphicFramePr>
          <p:nvPr/>
        </p:nvGraphicFramePr>
        <p:xfrm>
          <a:off x="5836555" y="6050778"/>
          <a:ext cx="254000" cy="333375"/>
        </p:xfrm>
        <a:graphic>
          <a:graphicData uri="http://schemas.openxmlformats.org/presentationml/2006/ole">
            <p:oleObj spid="_x0000_s730116" name="Equation" r:id="rId6" imgW="177480" imgH="228600" progId="Equation.3">
              <p:embed/>
            </p:oleObj>
          </a:graphicData>
        </a:graphic>
      </p:graphicFrame>
      <p:cxnSp>
        <p:nvCxnSpPr>
          <p:cNvPr id="87" name="Straight Arrow Connector 86"/>
          <p:cNvCxnSpPr/>
          <p:nvPr/>
        </p:nvCxnSpPr>
        <p:spPr>
          <a:xfrm>
            <a:off x="6890222" y="3946909"/>
            <a:ext cx="776720" cy="57929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Arc 87"/>
          <p:cNvSpPr/>
          <p:nvPr/>
        </p:nvSpPr>
        <p:spPr>
          <a:xfrm>
            <a:off x="5724109" y="2898980"/>
            <a:ext cx="1447800" cy="1056409"/>
          </a:xfrm>
          <a:prstGeom prst="arc">
            <a:avLst>
              <a:gd name="adj1" fmla="val 3373436"/>
              <a:gd name="adj2" fmla="val 9388618"/>
            </a:avLst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6190567" y="62762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 Position</a:t>
            </a:r>
            <a:endParaRPr lang="en-US" sz="12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7293731" y="6439691"/>
            <a:ext cx="1091184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16200000">
            <a:off x="3986600" y="4709715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 Velocity</a:t>
            </a:r>
            <a:endParaRPr lang="en-US" sz="1200" dirty="0"/>
          </a:p>
        </p:txBody>
      </p:sp>
      <p:cxnSp>
        <p:nvCxnSpPr>
          <p:cNvPr id="94" name="Straight Arrow Connector 93"/>
          <p:cNvCxnSpPr/>
          <p:nvPr/>
        </p:nvCxnSpPr>
        <p:spPr>
          <a:xfrm rot="16200000">
            <a:off x="4474018" y="3871331"/>
            <a:ext cx="1146048" cy="1219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" name="Object 2"/>
          <p:cNvGraphicFramePr>
            <a:graphicFrameLocks noChangeAspect="1"/>
          </p:cNvGraphicFramePr>
          <p:nvPr/>
        </p:nvGraphicFramePr>
        <p:xfrm>
          <a:off x="5123769" y="4447404"/>
          <a:ext cx="180975" cy="260350"/>
        </p:xfrm>
        <a:graphic>
          <a:graphicData uri="http://schemas.openxmlformats.org/presentationml/2006/ole">
            <p:oleObj spid="_x0000_s730119" name="Equation" r:id="rId7" imgW="126720" imgH="177480" progId="Equation.3">
              <p:embed/>
            </p:oleObj>
          </a:graphicData>
        </a:graphic>
      </p:graphicFrame>
      <p:cxnSp>
        <p:nvCxnSpPr>
          <p:cNvPr id="130" name="Straight Connector 129"/>
          <p:cNvCxnSpPr/>
          <p:nvPr/>
        </p:nvCxnSpPr>
        <p:spPr>
          <a:xfrm rot="5400000" flipH="1" flipV="1">
            <a:off x="5116247" y="4678150"/>
            <a:ext cx="2743796" cy="79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533400" cy="228600"/>
          </a:xfrm>
        </p:spPr>
        <p:txBody>
          <a:bodyPr/>
          <a:lstStyle/>
          <a:p>
            <a:fld id="{8F4B2A85-FB84-48AB-9FDB-62B8472BEBB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3" name="Isosceles Triangle 62"/>
          <p:cNvSpPr/>
          <p:nvPr/>
        </p:nvSpPr>
        <p:spPr>
          <a:xfrm rot="10800000">
            <a:off x="6706142" y="3303587"/>
            <a:ext cx="2188760" cy="1652588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 rot="5400000" flipH="1" flipV="1">
            <a:off x="6343067" y="4675904"/>
            <a:ext cx="2743796" cy="79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338512" y="4534691"/>
            <a:ext cx="3584729" cy="2181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733367" y="3696491"/>
            <a:ext cx="3160564" cy="235111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5359296" y="3302672"/>
            <a:ext cx="2237509" cy="169025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Object 4"/>
          <p:cNvGraphicFramePr>
            <a:graphicFrameLocks noChangeAspect="1"/>
          </p:cNvGraphicFramePr>
          <p:nvPr/>
        </p:nvGraphicFramePr>
        <p:xfrm>
          <a:off x="6477000" y="4191000"/>
          <a:ext cx="676275" cy="234950"/>
        </p:xfrm>
        <a:graphic>
          <a:graphicData uri="http://schemas.openxmlformats.org/presentationml/2006/ole">
            <p:oleObj spid="_x0000_s730117" name="Equation" r:id="rId8" imgW="469800" imgH="215640" progId="Equation.3">
              <p:embed/>
            </p:oleObj>
          </a:graphicData>
        </a:graphic>
      </p:graphicFrame>
      <p:graphicFrame>
        <p:nvGraphicFramePr>
          <p:cNvPr id="90" name="Object 4"/>
          <p:cNvGraphicFramePr>
            <a:graphicFrameLocks noChangeAspect="1"/>
          </p:cNvGraphicFramePr>
          <p:nvPr/>
        </p:nvGraphicFramePr>
        <p:xfrm>
          <a:off x="7467600" y="4800600"/>
          <a:ext cx="658812" cy="247650"/>
        </p:xfrm>
        <a:graphic>
          <a:graphicData uri="http://schemas.openxmlformats.org/presentationml/2006/ole">
            <p:oleObj spid="_x0000_s730118" name="Equation" r:id="rId9" imgW="457200" imgH="228600" progId="Equation.3">
              <p:embed/>
            </p:oleObj>
          </a:graphicData>
        </a:graphic>
      </p:graphicFrame>
      <p:sp>
        <p:nvSpPr>
          <p:cNvPr id="64" name="Rectangle 63"/>
          <p:cNvSpPr/>
          <p:nvPr/>
        </p:nvSpPr>
        <p:spPr>
          <a:xfrm>
            <a:off x="0" y="6096000"/>
            <a:ext cx="662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smtClean="0"/>
              <a:t>REFERENCE: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Pratt J, </a:t>
            </a:r>
            <a:r>
              <a:rPr lang="en-US" sz="1400" dirty="0" err="1" smtClean="0"/>
              <a:t>Carff</a:t>
            </a:r>
            <a:r>
              <a:rPr lang="en-US" sz="1400" dirty="0" smtClean="0"/>
              <a:t> J., </a:t>
            </a:r>
            <a:r>
              <a:rPr lang="en-US" sz="1400" dirty="0" err="1" smtClean="0"/>
              <a:t>Drakunov</a:t>
            </a:r>
            <a:r>
              <a:rPr lang="en-US" sz="1400" dirty="0" smtClean="0"/>
              <a:t> S., </a:t>
            </a:r>
            <a:r>
              <a:rPr lang="en-US" sz="1400" dirty="0" err="1" smtClean="0"/>
              <a:t>Goswami</a:t>
            </a:r>
            <a:r>
              <a:rPr lang="en-US" sz="1400" dirty="0" smtClean="0"/>
              <a:t> A., “Capture Point: A Step toward Humanoid Push Recovery” Humanoids, 2006</a:t>
            </a:r>
            <a:endParaRPr lang="en-US" sz="140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Stepping can move the base of support to recover from much larger pushes.  </a:t>
            </a:r>
            <a:endParaRPr lang="en-US" sz="2400" dirty="0"/>
          </a:p>
        </p:txBody>
      </p:sp>
      <p:grpSp>
        <p:nvGrpSpPr>
          <p:cNvPr id="4" name="Group 65"/>
          <p:cNvGrpSpPr/>
          <p:nvPr/>
        </p:nvGrpSpPr>
        <p:grpSpPr>
          <a:xfrm>
            <a:off x="152400" y="3578020"/>
            <a:ext cx="4745281" cy="1389524"/>
            <a:chOff x="1447800" y="3467100"/>
            <a:chExt cx="5943600" cy="1740418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1676400" y="4850892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 flipH="1" flipV="1">
              <a:off x="1409700" y="4279392"/>
              <a:ext cx="1143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1828800" y="3479292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Arrow 100"/>
            <p:cNvSpPr/>
            <p:nvPr/>
          </p:nvSpPr>
          <p:spPr>
            <a:xfrm>
              <a:off x="1447800" y="3555492"/>
              <a:ext cx="3810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2590800" y="4850892"/>
              <a:ext cx="144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3124200" y="3479292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2502408" y="4067556"/>
              <a:ext cx="1179576" cy="3688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324100" y="4279392"/>
              <a:ext cx="1143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2743200" y="3479292"/>
              <a:ext cx="304800" cy="304800"/>
            </a:xfrm>
            <a:prstGeom prst="ellipse">
              <a:avLst/>
            </a:prstGeom>
            <a:no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6472428" y="4267200"/>
              <a:ext cx="1143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6891528" y="34671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5943600" y="4850892"/>
              <a:ext cx="144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 flipH="1" flipV="1">
              <a:off x="5853684" y="4075176"/>
              <a:ext cx="1170432" cy="38100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6477000" y="3479292"/>
              <a:ext cx="304800" cy="304800"/>
            </a:xfrm>
            <a:prstGeom prst="ellipse">
              <a:avLst/>
            </a:prstGeom>
            <a:no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 rot="16200000" flipV="1">
              <a:off x="6245352" y="4046220"/>
              <a:ext cx="1170432" cy="402336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5676900" y="4279392"/>
              <a:ext cx="1143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6096000" y="3479292"/>
              <a:ext cx="304800" cy="304800"/>
            </a:xfrm>
            <a:prstGeom prst="ellipse">
              <a:avLst/>
            </a:prstGeom>
            <a:no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4191000" y="4850892"/>
              <a:ext cx="1447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 flipH="1" flipV="1">
              <a:off x="4101084" y="4075176"/>
              <a:ext cx="1170432" cy="38100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4724400" y="3479292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 rot="16200000" flipV="1">
              <a:off x="4492752" y="4046220"/>
              <a:ext cx="1170432" cy="4023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3924300" y="4279392"/>
              <a:ext cx="1143000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4343400" y="3479292"/>
              <a:ext cx="304800" cy="304800"/>
            </a:xfrm>
            <a:prstGeom prst="ellipse">
              <a:avLst/>
            </a:prstGeom>
            <a:no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828800" y="4774168"/>
              <a:ext cx="762000" cy="43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</a:t>
              </a:r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124200" y="4774168"/>
              <a:ext cx="762000" cy="43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2.</a:t>
              </a:r>
              <a:endParaRPr 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648200" y="4774168"/>
              <a:ext cx="762000" cy="43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3.</a:t>
              </a:r>
              <a:endParaRPr 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400800" y="4774168"/>
              <a:ext cx="762000" cy="43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4.</a:t>
              </a:r>
              <a:endParaRPr lang="en-US" dirty="0"/>
            </a:p>
          </p:txBody>
        </p:sp>
        <p:sp>
          <p:nvSpPr>
            <p:cNvPr id="125" name="Circular Arrow 124"/>
            <p:cNvSpPr/>
            <p:nvPr/>
          </p:nvSpPr>
          <p:spPr>
            <a:xfrm flipH="1">
              <a:off x="2667000" y="4610100"/>
              <a:ext cx="457200" cy="533400"/>
            </a:xfrm>
            <a:prstGeom prst="circular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26" name="Straight Arrow Connector 125"/>
            <p:cNvCxnSpPr/>
            <p:nvPr/>
          </p:nvCxnSpPr>
          <p:spPr>
            <a:xfrm>
              <a:off x="1981200" y="3619502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3276600" y="3619502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4876800" y="3619502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5352367" y="2767623"/>
            <a:ext cx="3547426" cy="274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>
            <a:off x="6038167" y="2767623"/>
            <a:ext cx="2855764" cy="21446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Object 4"/>
          <p:cNvGraphicFramePr>
            <a:graphicFrameLocks noChangeAspect="1"/>
          </p:cNvGraphicFramePr>
          <p:nvPr/>
        </p:nvGraphicFramePr>
        <p:xfrm>
          <a:off x="5388613" y="2805902"/>
          <a:ext cx="620712" cy="234950"/>
        </p:xfrm>
        <a:graphic>
          <a:graphicData uri="http://schemas.openxmlformats.org/presentationml/2006/ole">
            <p:oleObj spid="_x0000_s731138" name="Equation" r:id="rId4" imgW="431640" imgH="215640" progId="Equation.3">
              <p:embed/>
            </p:oleObj>
          </a:graphicData>
        </a:graphic>
      </p:graphicFrame>
      <p:sp>
        <p:nvSpPr>
          <p:cNvPr id="75" name="Isosceles Triangle 74"/>
          <p:cNvSpPr/>
          <p:nvPr/>
        </p:nvSpPr>
        <p:spPr>
          <a:xfrm>
            <a:off x="5352366" y="2892220"/>
            <a:ext cx="3468193" cy="2618603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5359296" y="3562529"/>
            <a:ext cx="2583873" cy="195349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6758603" y="3307951"/>
            <a:ext cx="152142" cy="114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 rot="5400000" flipH="1" flipV="1">
            <a:off x="4562757" y="4132196"/>
            <a:ext cx="2743796" cy="79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7638367" y="3986823"/>
            <a:ext cx="152142" cy="114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703133" y="3028092"/>
            <a:ext cx="152142" cy="114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" name="Object 2"/>
          <p:cNvGraphicFramePr>
            <a:graphicFrameLocks noChangeAspect="1"/>
          </p:cNvGraphicFramePr>
          <p:nvPr/>
        </p:nvGraphicFramePr>
        <p:xfrm>
          <a:off x="7579630" y="5521936"/>
          <a:ext cx="273050" cy="333375"/>
        </p:xfrm>
        <a:graphic>
          <a:graphicData uri="http://schemas.openxmlformats.org/presentationml/2006/ole">
            <p:oleObj spid="_x0000_s731139" name="Equation" r:id="rId5" imgW="190440" imgH="228600" progId="Equation.3">
              <p:embed/>
            </p:oleObj>
          </a:graphicData>
        </a:graphic>
      </p:graphicFrame>
      <p:graphicFrame>
        <p:nvGraphicFramePr>
          <p:cNvPr id="86" name="Object 2"/>
          <p:cNvGraphicFramePr>
            <a:graphicFrameLocks noChangeAspect="1"/>
          </p:cNvGraphicFramePr>
          <p:nvPr/>
        </p:nvGraphicFramePr>
        <p:xfrm>
          <a:off x="5836555" y="5513998"/>
          <a:ext cx="254000" cy="333375"/>
        </p:xfrm>
        <a:graphic>
          <a:graphicData uri="http://schemas.openxmlformats.org/presentationml/2006/ole">
            <p:oleObj spid="_x0000_s731140" name="Equation" r:id="rId6" imgW="177480" imgH="228600" progId="Equation.3">
              <p:embed/>
            </p:oleObj>
          </a:graphicData>
        </a:graphic>
      </p:graphicFrame>
      <p:cxnSp>
        <p:nvCxnSpPr>
          <p:cNvPr id="87" name="Straight Arrow Connector 86"/>
          <p:cNvCxnSpPr/>
          <p:nvPr/>
        </p:nvCxnSpPr>
        <p:spPr>
          <a:xfrm>
            <a:off x="6890222" y="3410129"/>
            <a:ext cx="776720" cy="57929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Arc 87"/>
          <p:cNvSpPr/>
          <p:nvPr/>
        </p:nvSpPr>
        <p:spPr>
          <a:xfrm>
            <a:off x="5724109" y="2362200"/>
            <a:ext cx="1447800" cy="1056409"/>
          </a:xfrm>
          <a:prstGeom prst="arc">
            <a:avLst>
              <a:gd name="adj1" fmla="val 3373436"/>
              <a:gd name="adj2" fmla="val 9388618"/>
            </a:avLst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6190567" y="57428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 Position</a:t>
            </a:r>
            <a:endParaRPr lang="en-US" sz="12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7293731" y="5902911"/>
            <a:ext cx="1091184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16200000">
            <a:off x="3986600" y="4172935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COM Velocity</a:t>
            </a:r>
            <a:endParaRPr lang="en-US" sz="1200" dirty="0"/>
          </a:p>
        </p:txBody>
      </p:sp>
      <p:cxnSp>
        <p:nvCxnSpPr>
          <p:cNvPr id="94" name="Straight Arrow Connector 93"/>
          <p:cNvCxnSpPr/>
          <p:nvPr/>
        </p:nvCxnSpPr>
        <p:spPr>
          <a:xfrm rot="16200000">
            <a:off x="4474018" y="3334551"/>
            <a:ext cx="1146048" cy="1219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" name="Object 2"/>
          <p:cNvGraphicFramePr>
            <a:graphicFrameLocks noChangeAspect="1"/>
          </p:cNvGraphicFramePr>
          <p:nvPr/>
        </p:nvGraphicFramePr>
        <p:xfrm>
          <a:off x="5123769" y="3910624"/>
          <a:ext cx="180975" cy="260350"/>
        </p:xfrm>
        <a:graphic>
          <a:graphicData uri="http://schemas.openxmlformats.org/presentationml/2006/ole">
            <p:oleObj spid="_x0000_s731143" name="Equation" r:id="rId7" imgW="126720" imgH="177480" progId="Equation.3">
              <p:embed/>
            </p:oleObj>
          </a:graphicData>
        </a:graphic>
      </p:graphicFrame>
      <p:cxnSp>
        <p:nvCxnSpPr>
          <p:cNvPr id="130" name="Straight Connector 129"/>
          <p:cNvCxnSpPr/>
          <p:nvPr/>
        </p:nvCxnSpPr>
        <p:spPr>
          <a:xfrm rot="5400000" flipH="1" flipV="1">
            <a:off x="5116247" y="4141370"/>
            <a:ext cx="2743796" cy="79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533400" cy="228600"/>
          </a:xfrm>
        </p:spPr>
        <p:txBody>
          <a:bodyPr/>
          <a:lstStyle/>
          <a:p>
            <a:fld id="{8F4B2A85-FB84-48AB-9FDB-62B8472BEBB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3" name="Isosceles Triangle 62"/>
          <p:cNvSpPr/>
          <p:nvPr/>
        </p:nvSpPr>
        <p:spPr>
          <a:xfrm rot="10800000">
            <a:off x="6706142" y="2766807"/>
            <a:ext cx="2188760" cy="1652588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 rot="5400000" flipH="1" flipV="1">
            <a:off x="6343067" y="4139124"/>
            <a:ext cx="2743796" cy="79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338512" y="3997911"/>
            <a:ext cx="3584729" cy="2181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733367" y="3159711"/>
            <a:ext cx="3160564" cy="235111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5359296" y="2765892"/>
            <a:ext cx="2237509" cy="169025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Object 4"/>
          <p:cNvGraphicFramePr>
            <a:graphicFrameLocks noChangeAspect="1"/>
          </p:cNvGraphicFramePr>
          <p:nvPr/>
        </p:nvGraphicFramePr>
        <p:xfrm>
          <a:off x="6477000" y="3654220"/>
          <a:ext cx="676275" cy="234950"/>
        </p:xfrm>
        <a:graphic>
          <a:graphicData uri="http://schemas.openxmlformats.org/presentationml/2006/ole">
            <p:oleObj spid="_x0000_s731141" name="Equation" r:id="rId8" imgW="469800" imgH="215640" progId="Equation.3">
              <p:embed/>
            </p:oleObj>
          </a:graphicData>
        </a:graphic>
      </p:graphicFrame>
      <p:graphicFrame>
        <p:nvGraphicFramePr>
          <p:cNvPr id="90" name="Object 4"/>
          <p:cNvGraphicFramePr>
            <a:graphicFrameLocks noChangeAspect="1"/>
          </p:cNvGraphicFramePr>
          <p:nvPr/>
        </p:nvGraphicFramePr>
        <p:xfrm>
          <a:off x="7467600" y="4263820"/>
          <a:ext cx="658812" cy="247650"/>
        </p:xfrm>
        <a:graphic>
          <a:graphicData uri="http://schemas.openxmlformats.org/presentationml/2006/ole">
            <p:oleObj spid="_x0000_s731142" name="Equation" r:id="rId9" imgW="457200" imgH="228600" progId="Equation.3">
              <p:embed/>
            </p:oleObj>
          </a:graphicData>
        </a:graphic>
      </p:graphicFrame>
      <p:sp>
        <p:nvSpPr>
          <p:cNvPr id="64" name="Rectangle 63"/>
          <p:cNvSpPr/>
          <p:nvPr/>
        </p:nvSpPr>
        <p:spPr>
          <a:xfrm>
            <a:off x="0" y="6096000"/>
            <a:ext cx="662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smtClean="0"/>
              <a:t>REFERENCE: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Pratt J, </a:t>
            </a:r>
            <a:r>
              <a:rPr lang="en-US" sz="1400" dirty="0" err="1" smtClean="0"/>
              <a:t>Carff</a:t>
            </a:r>
            <a:r>
              <a:rPr lang="en-US" sz="1400" dirty="0" smtClean="0"/>
              <a:t> J., </a:t>
            </a:r>
            <a:r>
              <a:rPr lang="en-US" sz="1400" dirty="0" err="1" smtClean="0"/>
              <a:t>Drakunov</a:t>
            </a:r>
            <a:r>
              <a:rPr lang="en-US" sz="1400" dirty="0" smtClean="0"/>
              <a:t> S., </a:t>
            </a:r>
            <a:r>
              <a:rPr lang="en-US" sz="1400" dirty="0" err="1" smtClean="0"/>
              <a:t>Goswami</a:t>
            </a:r>
            <a:r>
              <a:rPr lang="en-US" sz="1400" dirty="0" smtClean="0"/>
              <a:t> A., “Capture Point: A Step toward Humanoid Push Recovery” Humanoids, 2006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Analytic models can predict step time, step location and the number of steps required to recover balance.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362200"/>
            <a:ext cx="538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629400" y="4191000"/>
            <a:ext cx="2288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Reaction Region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Location of COP during capture swing phase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rot="10800000" flipV="1">
            <a:off x="5638800" y="4744998"/>
            <a:ext cx="990600" cy="436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00800" y="2667000"/>
            <a:ext cx="2288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Capture Region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Location of capture step that results in stable recovery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rot="10800000" flipV="1">
            <a:off x="4038600" y="3220998"/>
            <a:ext cx="2362200" cy="665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096000"/>
            <a:ext cx="662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smtClean="0"/>
              <a:t>REFERENCE: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Pratt J, </a:t>
            </a:r>
            <a:r>
              <a:rPr lang="en-US" sz="1400" dirty="0" err="1" smtClean="0"/>
              <a:t>Carff</a:t>
            </a:r>
            <a:r>
              <a:rPr lang="en-US" sz="1400" dirty="0" smtClean="0"/>
              <a:t> J., </a:t>
            </a:r>
            <a:r>
              <a:rPr lang="en-US" sz="1400" dirty="0" err="1" smtClean="0"/>
              <a:t>Drakunov</a:t>
            </a:r>
            <a:r>
              <a:rPr lang="en-US" sz="1400" dirty="0" smtClean="0"/>
              <a:t> S., </a:t>
            </a:r>
            <a:r>
              <a:rPr lang="en-US" sz="1400" dirty="0" err="1" smtClean="0"/>
              <a:t>Goswami</a:t>
            </a:r>
            <a:r>
              <a:rPr lang="en-US" sz="1400" dirty="0" smtClean="0"/>
              <a:t> A., “Capture Point: A Step toward Humanoid Push Recovery” Humanoids, 2006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State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 push recovery strategies can be incorporated into a finite state machine framework that then generates appropriate responses.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5" name="Group 47"/>
          <p:cNvGrpSpPr/>
          <p:nvPr/>
        </p:nvGrpSpPr>
        <p:grpSpPr>
          <a:xfrm>
            <a:off x="7358853" y="3896311"/>
            <a:ext cx="1708947" cy="2656889"/>
            <a:chOff x="3581400" y="3886200"/>
            <a:chExt cx="1708947" cy="2656889"/>
          </a:xfrm>
        </p:grpSpPr>
        <p:sp>
          <p:nvSpPr>
            <p:cNvPr id="6" name="Parallelogram 5"/>
            <p:cNvSpPr/>
            <p:nvPr/>
          </p:nvSpPr>
          <p:spPr>
            <a:xfrm>
              <a:off x="3581400" y="6022391"/>
              <a:ext cx="1708947" cy="520698"/>
            </a:xfrm>
            <a:prstGeom prst="parallelogram">
              <a:avLst>
                <a:gd name="adj" fmla="val 10910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18032468" flipH="1">
              <a:off x="4787448" y="4559046"/>
              <a:ext cx="132606" cy="439547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20975302" flipH="1">
              <a:off x="4549413" y="4057949"/>
              <a:ext cx="169425" cy="62569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6676171" flipH="1">
              <a:off x="4597009" y="5881306"/>
              <a:ext cx="167589" cy="338848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9681176" flipH="1">
              <a:off x="4639414" y="5009157"/>
              <a:ext cx="169425" cy="62569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11946098" flipH="1">
              <a:off x="4073390" y="5715614"/>
              <a:ext cx="169425" cy="49236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12822704" flipH="1">
              <a:off x="4646710" y="5513365"/>
              <a:ext cx="169425" cy="527408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6200000" flipH="1">
              <a:off x="4279481" y="4877295"/>
              <a:ext cx="227243" cy="44922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339618" flipH="1">
              <a:off x="4301328" y="3886200"/>
              <a:ext cx="287521" cy="113725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386552" flipH="1">
              <a:off x="4158225" y="5120383"/>
              <a:ext cx="169425" cy="62569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12150843" flipH="1">
              <a:off x="4188475" y="4013136"/>
              <a:ext cx="169425" cy="62569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19224155" flipH="1">
              <a:off x="4171453" y="4521524"/>
              <a:ext cx="141733" cy="41124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542682" y="6236011"/>
              <a:ext cx="267023" cy="5340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899635" y="6182605"/>
              <a:ext cx="86303" cy="4316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489279" y="6075796"/>
              <a:ext cx="459280" cy="240321"/>
            </a:xfrm>
            <a:custGeom>
              <a:avLst/>
              <a:gdLst>
                <a:gd name="connsiteX0" fmla="*/ 0 w 655320"/>
                <a:gd name="connsiteY0" fmla="*/ 342900 h 342900"/>
                <a:gd name="connsiteX1" fmla="*/ 365760 w 655320"/>
                <a:gd name="connsiteY1" fmla="*/ 22860 h 342900"/>
                <a:gd name="connsiteX2" fmla="*/ 655320 w 655320"/>
                <a:gd name="connsiteY2" fmla="*/ 20574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20" h="342900">
                  <a:moveTo>
                    <a:pt x="0" y="342900"/>
                  </a:moveTo>
                  <a:cubicBezTo>
                    <a:pt x="128270" y="194310"/>
                    <a:pt x="256540" y="45720"/>
                    <a:pt x="365760" y="22860"/>
                  </a:cubicBezTo>
                  <a:cubicBezTo>
                    <a:pt x="474980" y="0"/>
                    <a:pt x="565150" y="102870"/>
                    <a:pt x="655320" y="20574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382470" y="5007702"/>
              <a:ext cx="106810" cy="10681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270324" y="5050425"/>
              <a:ext cx="320428" cy="53405"/>
            </a:xfrm>
            <a:custGeom>
              <a:avLst/>
              <a:gdLst>
                <a:gd name="connsiteX0" fmla="*/ 0 w 548640"/>
                <a:gd name="connsiteY0" fmla="*/ 72390 h 82550"/>
                <a:gd name="connsiteX1" fmla="*/ 121920 w 548640"/>
                <a:gd name="connsiteY1" fmla="*/ 72390 h 82550"/>
                <a:gd name="connsiteX2" fmla="*/ 327660 w 548640"/>
                <a:gd name="connsiteY2" fmla="*/ 11430 h 82550"/>
                <a:gd name="connsiteX3" fmla="*/ 548640 w 548640"/>
                <a:gd name="connsiteY3" fmla="*/ 381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82550">
                  <a:moveTo>
                    <a:pt x="0" y="72390"/>
                  </a:moveTo>
                  <a:cubicBezTo>
                    <a:pt x="33655" y="77470"/>
                    <a:pt x="67310" y="82550"/>
                    <a:pt x="121920" y="72390"/>
                  </a:cubicBezTo>
                  <a:cubicBezTo>
                    <a:pt x="176530" y="62230"/>
                    <a:pt x="256540" y="22860"/>
                    <a:pt x="327660" y="11430"/>
                  </a:cubicBezTo>
                  <a:cubicBezTo>
                    <a:pt x="398780" y="0"/>
                    <a:pt x="473710" y="1905"/>
                    <a:pt x="548640" y="3810"/>
                  </a:cubicBezTo>
                </a:path>
              </a:pathLst>
            </a:cu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24" idx="6"/>
            </p:cNvCxnSpPr>
            <p:nvPr/>
          </p:nvCxnSpPr>
          <p:spPr>
            <a:xfrm rot="5400000" flipH="1" flipV="1">
              <a:off x="3807761" y="5718007"/>
              <a:ext cx="956444" cy="37562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 rot="17234668" flipH="1">
              <a:off x="4035274" y="6129250"/>
              <a:ext cx="178768" cy="338848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49"/>
          <p:cNvGrpSpPr/>
          <p:nvPr/>
        </p:nvGrpSpPr>
        <p:grpSpPr>
          <a:xfrm>
            <a:off x="-1143000" y="3060702"/>
            <a:ext cx="3309147" cy="3568698"/>
            <a:chOff x="-381000" y="3124200"/>
            <a:chExt cx="3309147" cy="3568698"/>
          </a:xfrm>
        </p:grpSpPr>
        <p:sp>
          <p:nvSpPr>
            <p:cNvPr id="47" name="Parallelogram 46"/>
            <p:cNvSpPr/>
            <p:nvPr/>
          </p:nvSpPr>
          <p:spPr>
            <a:xfrm>
              <a:off x="1219200" y="6172200"/>
              <a:ext cx="1708947" cy="520698"/>
            </a:xfrm>
            <a:prstGeom prst="parallelogram">
              <a:avLst>
                <a:gd name="adj" fmla="val 10910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83"/>
            <p:cNvGrpSpPr/>
            <p:nvPr/>
          </p:nvGrpSpPr>
          <p:grpSpPr>
            <a:xfrm flipH="1">
              <a:off x="1676400" y="4038600"/>
              <a:ext cx="1029214" cy="2476791"/>
              <a:chOff x="-134214" y="1854746"/>
              <a:chExt cx="1870325" cy="4265666"/>
            </a:xfrm>
          </p:grpSpPr>
          <p:sp>
            <p:nvSpPr>
              <p:cNvPr id="26" name="Oval 25"/>
              <p:cNvSpPr/>
              <p:nvPr/>
            </p:nvSpPr>
            <p:spPr>
              <a:xfrm rot="3567532">
                <a:off x="148119" y="2981280"/>
                <a:ext cx="226093" cy="79076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 rot="624698">
                <a:off x="503878" y="2147579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rot="4923829">
                <a:off x="488799" y="5610888"/>
                <a:ext cx="285738" cy="609599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rot="1526374">
                <a:off x="453735" y="3914243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rot="9653902">
                <a:off x="1218737" y="4973889"/>
                <a:ext cx="304800" cy="839475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rot="4365332">
                <a:off x="1278912" y="5663212"/>
                <a:ext cx="304800" cy="609599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rot="9521712">
                <a:off x="379468" y="4906359"/>
                <a:ext cx="304800" cy="89923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 rot="5400000">
                <a:off x="896162" y="3523438"/>
                <a:ext cx="387449" cy="808173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 rot="21260382">
                <a:off x="737732" y="1854746"/>
                <a:ext cx="517259" cy="1939013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 rot="718531">
                <a:off x="1197133" y="3985925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 rot="9449157">
                <a:off x="1153219" y="2071171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 rot="2375845">
                <a:off x="1233659" y="2937972"/>
                <a:ext cx="254983" cy="701165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" name="Straight Connector 40"/>
            <p:cNvCxnSpPr>
              <a:stCxn id="39" idx="2"/>
            </p:cNvCxnSpPr>
            <p:nvPr/>
          </p:nvCxnSpPr>
          <p:spPr>
            <a:xfrm rot="16200000" flipH="1">
              <a:off x="763100" y="3963501"/>
              <a:ext cx="1148584" cy="5256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hord 38"/>
            <p:cNvSpPr/>
            <p:nvPr/>
          </p:nvSpPr>
          <p:spPr>
            <a:xfrm rot="15972788">
              <a:off x="959717" y="3476916"/>
              <a:ext cx="228600" cy="304800"/>
            </a:xfrm>
            <a:prstGeom prst="chord">
              <a:avLst>
                <a:gd name="adj1" fmla="val 5999801"/>
                <a:gd name="adj2" fmla="val 1576235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371600" y="4648200"/>
              <a:ext cx="3810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c 43"/>
            <p:cNvSpPr/>
            <p:nvPr/>
          </p:nvSpPr>
          <p:spPr>
            <a:xfrm>
              <a:off x="-381000" y="3124200"/>
              <a:ext cx="2286000" cy="1828800"/>
            </a:xfrm>
            <a:prstGeom prst="arc">
              <a:avLst>
                <a:gd name="adj1" fmla="val 3803298"/>
                <a:gd name="adj2" fmla="val 522199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>
              <a:off x="-228600" y="3200400"/>
              <a:ext cx="2286000" cy="1828800"/>
            </a:xfrm>
            <a:prstGeom prst="arc">
              <a:avLst>
                <a:gd name="adj1" fmla="val 3803298"/>
                <a:gd name="adj2" fmla="val 462116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95"/>
          <p:cNvGrpSpPr/>
          <p:nvPr/>
        </p:nvGrpSpPr>
        <p:grpSpPr>
          <a:xfrm>
            <a:off x="1676400" y="3505200"/>
            <a:ext cx="762000" cy="762000"/>
            <a:chOff x="1981200" y="3505200"/>
            <a:chExt cx="762000" cy="762000"/>
          </a:xfrm>
        </p:grpSpPr>
        <p:sp>
          <p:nvSpPr>
            <p:cNvPr id="52" name="Cloud Callout 51"/>
            <p:cNvSpPr/>
            <p:nvPr/>
          </p:nvSpPr>
          <p:spPr>
            <a:xfrm>
              <a:off x="1981200" y="3505200"/>
              <a:ext cx="762000" cy="762000"/>
            </a:xfrm>
            <a:prstGeom prst="cloudCallout">
              <a:avLst>
                <a:gd name="adj1" fmla="val -77129"/>
                <a:gd name="adj2" fmla="val 225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27714" name="Object 2"/>
            <p:cNvGraphicFramePr>
              <a:graphicFrameLocks noChangeAspect="1"/>
            </p:cNvGraphicFramePr>
            <p:nvPr/>
          </p:nvGraphicFramePr>
          <p:xfrm>
            <a:off x="2180815" y="3505200"/>
            <a:ext cx="486185" cy="762000"/>
          </p:xfrm>
          <a:graphic>
            <a:graphicData uri="http://schemas.openxmlformats.org/presentationml/2006/ole">
              <p:oleObj spid="_x0000_s850946" name="Equation" r:id="rId4" imgW="114120" imgH="177480" progId="Equation.3">
                <p:embed/>
              </p:oleObj>
            </a:graphicData>
          </a:graphic>
        </p:graphicFrame>
      </p:grpSp>
      <p:grpSp>
        <p:nvGrpSpPr>
          <p:cNvPr id="43" name="Group 420"/>
          <p:cNvGrpSpPr/>
          <p:nvPr/>
        </p:nvGrpSpPr>
        <p:grpSpPr>
          <a:xfrm>
            <a:off x="2514600" y="4191000"/>
            <a:ext cx="2209800" cy="1746626"/>
            <a:chOff x="-3145972" y="2057399"/>
            <a:chExt cx="4822374" cy="3811589"/>
          </a:xfrm>
        </p:grpSpPr>
        <p:sp>
          <p:nvSpPr>
            <p:cNvPr id="56" name="Rectangle 55"/>
            <p:cNvSpPr/>
            <p:nvPr/>
          </p:nvSpPr>
          <p:spPr>
            <a:xfrm>
              <a:off x="-2971801" y="2057400"/>
              <a:ext cx="4648200" cy="3657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Isosceles Triangle 56"/>
            <p:cNvSpPr/>
            <p:nvPr/>
          </p:nvSpPr>
          <p:spPr>
            <a:xfrm rot="16200000">
              <a:off x="-876299" y="1562099"/>
              <a:ext cx="2057400" cy="304799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Isosceles Triangle 57"/>
            <p:cNvSpPr/>
            <p:nvPr/>
          </p:nvSpPr>
          <p:spPr>
            <a:xfrm>
              <a:off x="-2971802" y="3540100"/>
              <a:ext cx="3276601" cy="217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-206023" y="3282244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-2971801" y="2301028"/>
              <a:ext cx="4606183" cy="3109172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-25908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0800000" flipH="1">
              <a:off x="-2971801" y="3810000"/>
              <a:ext cx="4648200" cy="158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-555172" y="5867400"/>
              <a:ext cx="1091184" cy="158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16200000">
              <a:off x="-3712900" y="3386328"/>
              <a:ext cx="1146048" cy="1219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Arc 64"/>
            <p:cNvSpPr/>
            <p:nvPr/>
          </p:nvSpPr>
          <p:spPr>
            <a:xfrm>
              <a:off x="-1143001" y="3276600"/>
              <a:ext cx="1185333" cy="544688"/>
            </a:xfrm>
            <a:prstGeom prst="arc">
              <a:avLst>
                <a:gd name="adj1" fmla="val 20438003"/>
                <a:gd name="adj2" fmla="val 6110525"/>
              </a:avLst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 rot="16200000">
              <a:off x="-38099" y="1714498"/>
              <a:ext cx="1371599" cy="2057402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-2971804" y="4248206"/>
              <a:ext cx="2209803" cy="1466795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 rot="5400000" flipH="1" flipV="1">
              <a:off x="-441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-60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457199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-1" y="259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-1147705" y="2714978"/>
              <a:ext cx="2107259" cy="2116666"/>
            </a:xfrm>
            <a:custGeom>
              <a:avLst/>
              <a:gdLst>
                <a:gd name="connsiteX0" fmla="*/ 1249304 w 2107259"/>
                <a:gd name="connsiteY0" fmla="*/ 0 h 2116666"/>
                <a:gd name="connsiteX1" fmla="*/ 2028237 w 2107259"/>
                <a:gd name="connsiteY1" fmla="*/ 1286933 h 2116666"/>
                <a:gd name="connsiteX2" fmla="*/ 1723437 w 2107259"/>
                <a:gd name="connsiteY2" fmla="*/ 2111022 h 2116666"/>
                <a:gd name="connsiteX3" fmla="*/ 222015 w 2107259"/>
                <a:gd name="connsiteY3" fmla="*/ 1320800 h 2116666"/>
                <a:gd name="connsiteX4" fmla="*/ 391348 w 2107259"/>
                <a:gd name="connsiteY4" fmla="*/ 1095022 h 211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59" h="2116666">
                  <a:moveTo>
                    <a:pt x="1249304" y="0"/>
                  </a:moveTo>
                  <a:cubicBezTo>
                    <a:pt x="1599259" y="467548"/>
                    <a:pt x="1949215" y="935096"/>
                    <a:pt x="2028237" y="1286933"/>
                  </a:cubicBezTo>
                  <a:cubicBezTo>
                    <a:pt x="2107259" y="1638770"/>
                    <a:pt x="2024474" y="2105378"/>
                    <a:pt x="1723437" y="2111022"/>
                  </a:cubicBezTo>
                  <a:cubicBezTo>
                    <a:pt x="1422400" y="2116666"/>
                    <a:pt x="444030" y="1490133"/>
                    <a:pt x="222015" y="1320800"/>
                  </a:cubicBezTo>
                  <a:cubicBezTo>
                    <a:pt x="0" y="1151467"/>
                    <a:pt x="195674" y="1123244"/>
                    <a:pt x="391348" y="109502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Flowchart: Process 72"/>
          <p:cNvSpPr/>
          <p:nvPr/>
        </p:nvSpPr>
        <p:spPr>
          <a:xfrm>
            <a:off x="5715000" y="3657600"/>
            <a:ext cx="1447800" cy="6858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Ankle Strategy</a:t>
            </a:r>
            <a:endParaRPr lang="en-US" dirty="0"/>
          </a:p>
        </p:txBody>
      </p:sp>
      <p:sp>
        <p:nvSpPr>
          <p:cNvPr id="74" name="Flowchart: Process 73"/>
          <p:cNvSpPr/>
          <p:nvPr/>
        </p:nvSpPr>
        <p:spPr>
          <a:xfrm>
            <a:off x="5715000" y="4648200"/>
            <a:ext cx="1447800" cy="6858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Hip</a:t>
            </a:r>
          </a:p>
          <a:p>
            <a:pPr algn="ctr"/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75" name="Flowchart: Process 74"/>
          <p:cNvSpPr/>
          <p:nvPr/>
        </p:nvSpPr>
        <p:spPr>
          <a:xfrm>
            <a:off x="5715000" y="5638800"/>
            <a:ext cx="1447800" cy="6858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Stepping</a:t>
            </a:r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4724400" y="50292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562600" y="4038600"/>
            <a:ext cx="15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562600" y="5029200"/>
            <a:ext cx="15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562600" y="6019800"/>
            <a:ext cx="15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4946650" y="499745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499100" y="399415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492750" y="49911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486400" y="597535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>
            <a:stCxn id="81" idx="5"/>
            <a:endCxn id="84" idx="1"/>
          </p:cNvCxnSpPr>
          <p:nvPr/>
        </p:nvCxnSpPr>
        <p:spPr>
          <a:xfrm rot="16200000" flipH="1">
            <a:off x="4792616" y="5281566"/>
            <a:ext cx="924018" cy="48586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362200" y="5943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Simple Model Look-up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981200"/>
            <a:ext cx="6211887" cy="1362075"/>
          </a:xfrm>
          <a:ln>
            <a:noFill/>
          </a:ln>
        </p:spPr>
        <p:txBody>
          <a:bodyPr/>
          <a:lstStyle/>
          <a:p>
            <a:r>
              <a:rPr lang="en-US" dirty="0" smtClean="0">
                <a:ln w="12700">
                  <a:noFill/>
                </a:ln>
                <a:solidFill>
                  <a:schemeClr val="accent1"/>
                </a:solidFill>
              </a:rPr>
              <a:t>Optimal Control For Simple Model Push Recovery</a:t>
            </a:r>
            <a:endParaRPr lang="en-US" dirty="0">
              <a:ln w="12700"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5754687" cy="1509712"/>
          </a:xfrm>
        </p:spPr>
        <p:txBody>
          <a:bodyPr/>
          <a:lstStyle/>
          <a:p>
            <a:r>
              <a:rPr lang="en-US" dirty="0" smtClean="0"/>
              <a:t>Efficient optimal control performed on simple models approximates desired behavior of the full system.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2" name="Group 316"/>
          <p:cNvGrpSpPr/>
          <p:nvPr/>
        </p:nvGrpSpPr>
        <p:grpSpPr>
          <a:xfrm>
            <a:off x="7315200" y="3581400"/>
            <a:ext cx="1013865" cy="1222218"/>
            <a:chOff x="3930649" y="3200400"/>
            <a:chExt cx="2432051" cy="2931854"/>
          </a:xfrm>
        </p:grpSpPr>
        <p:sp>
          <p:nvSpPr>
            <p:cNvPr id="30" name="Rectangle 29"/>
            <p:cNvSpPr/>
            <p:nvPr/>
          </p:nvSpPr>
          <p:spPr>
            <a:xfrm>
              <a:off x="5257800" y="5105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30649" y="5154534"/>
              <a:ext cx="688849" cy="9777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"/>
            <p:cNvSpPr/>
            <p:nvPr/>
          </p:nvSpPr>
          <p:spPr>
            <a:xfrm>
              <a:off x="4572000" y="3200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5410200" y="4495800"/>
            <a:ext cx="404813" cy="369888"/>
          </p:xfrm>
          <a:graphic>
            <a:graphicData uri="http://schemas.openxmlformats.org/presentationml/2006/ole">
              <p:oleObj spid="_x0000_s470018" name="Equation" r:id="rId4" imgW="279360" imgH="253800" progId="Equation.3">
                <p:embed/>
              </p:oleObj>
            </a:graphicData>
          </a:graphic>
        </p:graphicFrame>
        <p:sp>
          <p:nvSpPr>
            <p:cNvPr id="34" name="Oval 33"/>
            <p:cNvSpPr/>
            <p:nvPr/>
          </p:nvSpPr>
          <p:spPr>
            <a:xfrm>
              <a:off x="5196840" y="463677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38700" y="362331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532120" y="556260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6200000" flipH="1">
              <a:off x="4295775" y="4333875"/>
              <a:ext cx="1946910" cy="67818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4991100" y="5010150"/>
              <a:ext cx="895350" cy="32385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5314950" y="3352800"/>
            <a:ext cx="314325" cy="350838"/>
          </p:xfrm>
          <a:graphic>
            <a:graphicData uri="http://schemas.openxmlformats.org/presentationml/2006/ole">
              <p:oleObj spid="_x0000_s470019" name="Equation" r:id="rId5" imgW="215640" imgH="241200" progId="Equation.3">
                <p:embed/>
              </p:oleObj>
            </a:graphicData>
          </a:graphic>
        </p:graphicFrame>
        <p:cxnSp>
          <p:nvCxnSpPr>
            <p:cNvPr id="40" name="Straight Connector 39"/>
            <p:cNvCxnSpPr/>
            <p:nvPr/>
          </p:nvCxnSpPr>
          <p:spPr>
            <a:xfrm rot="5400000" flipH="1" flipV="1">
              <a:off x="3629025" y="4384099"/>
              <a:ext cx="1892877" cy="616527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/>
            <p:cNvSpPr/>
            <p:nvPr/>
          </p:nvSpPr>
          <p:spPr>
            <a:xfrm>
              <a:off x="4932218" y="4238914"/>
              <a:ext cx="353291" cy="1356591"/>
            </a:xfrm>
            <a:custGeom>
              <a:avLst/>
              <a:gdLst>
                <a:gd name="connsiteX0" fmla="*/ 0 w 353291"/>
                <a:gd name="connsiteY0" fmla="*/ 1356591 h 1356591"/>
                <a:gd name="connsiteX1" fmla="*/ 270164 w 353291"/>
                <a:gd name="connsiteY1" fmla="*/ 151245 h 1356591"/>
                <a:gd name="connsiteX2" fmla="*/ 353291 w 353291"/>
                <a:gd name="connsiteY2" fmla="*/ 449118 h 13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91" h="1356591">
                  <a:moveTo>
                    <a:pt x="0" y="1356591"/>
                  </a:moveTo>
                  <a:cubicBezTo>
                    <a:pt x="105641" y="829541"/>
                    <a:pt x="211282" y="302491"/>
                    <a:pt x="270164" y="151245"/>
                  </a:cubicBezTo>
                  <a:cubicBezTo>
                    <a:pt x="329046" y="0"/>
                    <a:pt x="341168" y="224559"/>
                    <a:pt x="353291" y="449118"/>
                  </a:cubicBezTo>
                </a:path>
              </a:pathLst>
            </a:cu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5992813" y="5410200"/>
            <a:ext cx="369887" cy="350838"/>
          </p:xfrm>
          <a:graphic>
            <a:graphicData uri="http://schemas.openxmlformats.org/presentationml/2006/ole">
              <p:oleObj spid="_x0000_s470020" name="Equation" r:id="rId6" imgW="253800" imgH="241200" progId="Equation.3">
                <p:embed/>
              </p:oleObj>
            </a:graphicData>
          </a:graphic>
        </p:graphicFrame>
      </p:grpSp>
      <p:grpSp>
        <p:nvGrpSpPr>
          <p:cNvPr id="3" name="Group 131"/>
          <p:cNvGrpSpPr/>
          <p:nvPr/>
        </p:nvGrpSpPr>
        <p:grpSpPr>
          <a:xfrm>
            <a:off x="7391400" y="5181600"/>
            <a:ext cx="871878" cy="1355502"/>
            <a:chOff x="6248400" y="2419350"/>
            <a:chExt cx="1605178" cy="2495550"/>
          </a:xfrm>
        </p:grpSpPr>
        <p:sp>
          <p:nvSpPr>
            <p:cNvPr id="44" name="Parallelogram 43"/>
            <p:cNvSpPr/>
            <p:nvPr/>
          </p:nvSpPr>
          <p:spPr>
            <a:xfrm>
              <a:off x="6248400" y="4425822"/>
              <a:ext cx="1605178" cy="489078"/>
            </a:xfrm>
            <a:prstGeom prst="parallelogram">
              <a:avLst>
                <a:gd name="adj" fmla="val 10910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18032468" flipH="1">
              <a:off x="7381217" y="3051337"/>
              <a:ext cx="124554" cy="412857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20975302" flipH="1">
              <a:off x="7157636" y="2580670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16676171" flipH="1">
              <a:off x="7202342" y="4293304"/>
              <a:ext cx="157412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19681176" flipH="1">
              <a:off x="7242172" y="3474116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11946098" flipH="1">
              <a:off x="6710518" y="4137674"/>
              <a:ext cx="159137" cy="46246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12822704" flipH="1">
              <a:off x="7249025" y="3947706"/>
              <a:ext cx="159137" cy="49538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6200000" flipH="1">
              <a:off x="6904095" y="3350261"/>
              <a:ext cx="213444" cy="42194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339618" flipH="1">
              <a:off x="6924615" y="2419350"/>
              <a:ext cx="270062" cy="106819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386552" flipH="1">
              <a:off x="6790200" y="3578587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12150843" flipH="1">
              <a:off x="6818614" y="2538578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19224155" flipH="1">
              <a:off x="6802625" y="3016095"/>
              <a:ext cx="133127" cy="38626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151313" y="4626470"/>
              <a:ext cx="250809" cy="5016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486592" y="4576308"/>
              <a:ext cx="81063" cy="405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101151" y="4475984"/>
              <a:ext cx="431392" cy="225728"/>
            </a:xfrm>
            <a:custGeom>
              <a:avLst/>
              <a:gdLst>
                <a:gd name="connsiteX0" fmla="*/ 0 w 655320"/>
                <a:gd name="connsiteY0" fmla="*/ 342900 h 342900"/>
                <a:gd name="connsiteX1" fmla="*/ 365760 w 655320"/>
                <a:gd name="connsiteY1" fmla="*/ 22860 h 342900"/>
                <a:gd name="connsiteX2" fmla="*/ 655320 w 655320"/>
                <a:gd name="connsiteY2" fmla="*/ 20574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20" h="342900">
                  <a:moveTo>
                    <a:pt x="0" y="342900"/>
                  </a:moveTo>
                  <a:cubicBezTo>
                    <a:pt x="128270" y="194310"/>
                    <a:pt x="256540" y="45720"/>
                    <a:pt x="365760" y="22860"/>
                  </a:cubicBezTo>
                  <a:cubicBezTo>
                    <a:pt x="474980" y="0"/>
                    <a:pt x="565150" y="102870"/>
                    <a:pt x="655320" y="20574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000827" y="3472748"/>
              <a:ext cx="100324" cy="10032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895487" y="3512877"/>
              <a:ext cx="300971" cy="50162"/>
            </a:xfrm>
            <a:custGeom>
              <a:avLst/>
              <a:gdLst>
                <a:gd name="connsiteX0" fmla="*/ 0 w 548640"/>
                <a:gd name="connsiteY0" fmla="*/ 72390 h 82550"/>
                <a:gd name="connsiteX1" fmla="*/ 121920 w 548640"/>
                <a:gd name="connsiteY1" fmla="*/ 72390 h 82550"/>
                <a:gd name="connsiteX2" fmla="*/ 327660 w 548640"/>
                <a:gd name="connsiteY2" fmla="*/ 11430 h 82550"/>
                <a:gd name="connsiteX3" fmla="*/ 548640 w 548640"/>
                <a:gd name="connsiteY3" fmla="*/ 381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82550">
                  <a:moveTo>
                    <a:pt x="0" y="72390"/>
                  </a:moveTo>
                  <a:cubicBezTo>
                    <a:pt x="33655" y="77470"/>
                    <a:pt x="67310" y="82550"/>
                    <a:pt x="121920" y="72390"/>
                  </a:cubicBezTo>
                  <a:cubicBezTo>
                    <a:pt x="176530" y="62230"/>
                    <a:pt x="256540" y="22860"/>
                    <a:pt x="327660" y="11430"/>
                  </a:cubicBezTo>
                  <a:cubicBezTo>
                    <a:pt x="398780" y="0"/>
                    <a:pt x="473710" y="1905"/>
                    <a:pt x="548640" y="3810"/>
                  </a:cubicBezTo>
                </a:path>
              </a:pathLst>
            </a:cu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62" idx="6"/>
            </p:cNvCxnSpPr>
            <p:nvPr/>
          </p:nvCxnSpPr>
          <p:spPr>
            <a:xfrm rot="5400000" flipH="1" flipV="1">
              <a:off x="6461008" y="4139922"/>
              <a:ext cx="898364" cy="3528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 rot="17234668" flipH="1">
              <a:off x="6674712" y="4526195"/>
              <a:ext cx="167913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420"/>
          <p:cNvGrpSpPr/>
          <p:nvPr/>
        </p:nvGrpSpPr>
        <p:grpSpPr>
          <a:xfrm>
            <a:off x="7010400" y="2209800"/>
            <a:ext cx="1404260" cy="1109927"/>
            <a:chOff x="-3145972" y="2057399"/>
            <a:chExt cx="4822374" cy="3811589"/>
          </a:xfrm>
        </p:grpSpPr>
        <p:sp>
          <p:nvSpPr>
            <p:cNvPr id="64" name="Rectangle 63"/>
            <p:cNvSpPr/>
            <p:nvPr/>
          </p:nvSpPr>
          <p:spPr>
            <a:xfrm>
              <a:off x="-2971801" y="2057400"/>
              <a:ext cx="4648200" cy="3657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 rot="16200000">
              <a:off x="-876299" y="1562099"/>
              <a:ext cx="2057400" cy="304799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-2971802" y="3540100"/>
              <a:ext cx="3276601" cy="217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-206023" y="3282244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-2971801" y="2301028"/>
              <a:ext cx="4606183" cy="3109172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-25908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 flipH="1">
              <a:off x="-2971801" y="3810000"/>
              <a:ext cx="4648200" cy="158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-555172" y="5867400"/>
              <a:ext cx="1091184" cy="158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6200000">
              <a:off x="-3712900" y="3386328"/>
              <a:ext cx="1146048" cy="1219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Arc 72"/>
            <p:cNvSpPr/>
            <p:nvPr/>
          </p:nvSpPr>
          <p:spPr>
            <a:xfrm>
              <a:off x="-1143001" y="3276600"/>
              <a:ext cx="1185333" cy="544688"/>
            </a:xfrm>
            <a:prstGeom prst="arc">
              <a:avLst>
                <a:gd name="adj1" fmla="val 20438003"/>
                <a:gd name="adj2" fmla="val 6110525"/>
              </a:avLst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/>
          </p:nvSpPr>
          <p:spPr>
            <a:xfrm rot="16200000">
              <a:off x="-38099" y="1714498"/>
              <a:ext cx="1371599" cy="2057402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-2971804" y="4248206"/>
              <a:ext cx="2209803" cy="1466795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 flipH="1" flipV="1">
              <a:off x="-441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-60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457199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-1" y="259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-1147705" y="2714978"/>
              <a:ext cx="2107259" cy="2116666"/>
            </a:xfrm>
            <a:custGeom>
              <a:avLst/>
              <a:gdLst>
                <a:gd name="connsiteX0" fmla="*/ 1249304 w 2107259"/>
                <a:gd name="connsiteY0" fmla="*/ 0 h 2116666"/>
                <a:gd name="connsiteX1" fmla="*/ 2028237 w 2107259"/>
                <a:gd name="connsiteY1" fmla="*/ 1286933 h 2116666"/>
                <a:gd name="connsiteX2" fmla="*/ 1723437 w 2107259"/>
                <a:gd name="connsiteY2" fmla="*/ 2111022 h 2116666"/>
                <a:gd name="connsiteX3" fmla="*/ 222015 w 2107259"/>
                <a:gd name="connsiteY3" fmla="*/ 1320800 h 2116666"/>
                <a:gd name="connsiteX4" fmla="*/ 391348 w 2107259"/>
                <a:gd name="connsiteY4" fmla="*/ 1095022 h 211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59" h="2116666">
                  <a:moveTo>
                    <a:pt x="1249304" y="0"/>
                  </a:moveTo>
                  <a:cubicBezTo>
                    <a:pt x="1599259" y="467548"/>
                    <a:pt x="1949215" y="935096"/>
                    <a:pt x="2028237" y="1286933"/>
                  </a:cubicBezTo>
                  <a:cubicBezTo>
                    <a:pt x="2107259" y="1638770"/>
                    <a:pt x="2024474" y="2105378"/>
                    <a:pt x="1723437" y="2111022"/>
                  </a:cubicBezTo>
                  <a:cubicBezTo>
                    <a:pt x="1422400" y="2116666"/>
                    <a:pt x="444030" y="1490133"/>
                    <a:pt x="222015" y="1320800"/>
                  </a:cubicBezTo>
                  <a:cubicBezTo>
                    <a:pt x="0" y="1151467"/>
                    <a:pt x="195674" y="1123244"/>
                    <a:pt x="391348" y="109502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445"/>
          <p:cNvGrpSpPr/>
          <p:nvPr/>
        </p:nvGrpSpPr>
        <p:grpSpPr>
          <a:xfrm>
            <a:off x="7086600" y="838200"/>
            <a:ext cx="1145491" cy="961386"/>
            <a:chOff x="4724400" y="2514600"/>
            <a:chExt cx="4267200" cy="3581400"/>
          </a:xfrm>
        </p:grpSpPr>
        <p:sp>
          <p:nvSpPr>
            <p:cNvPr id="82" name="Rectangle 81"/>
            <p:cNvSpPr/>
            <p:nvPr/>
          </p:nvSpPr>
          <p:spPr>
            <a:xfrm>
              <a:off x="4724400" y="5943600"/>
              <a:ext cx="685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410200" y="5943600"/>
              <a:ext cx="32766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686800" y="5943600"/>
              <a:ext cx="304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 rot="5400000" flipH="1" flipV="1">
              <a:off x="4650509" y="3960091"/>
              <a:ext cx="3119582" cy="838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V="1">
              <a:off x="5048250" y="4438650"/>
              <a:ext cx="3276600" cy="381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V="1">
              <a:off x="7128510" y="4309110"/>
              <a:ext cx="1379220" cy="2133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6324600" y="2514600"/>
              <a:ext cx="685800" cy="609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 rot="16200000" flipV="1">
              <a:off x="51435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724400" y="5943600"/>
              <a:ext cx="426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4800600" y="4267200"/>
              <a:ext cx="1371600" cy="304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5524500" y="2933700"/>
              <a:ext cx="914400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V="1">
              <a:off x="77343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V="1">
              <a:off x="6899910" y="2929890"/>
              <a:ext cx="914400" cy="693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76200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78486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83058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57150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2578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5626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9342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2484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Oval 102"/>
          <p:cNvSpPr/>
          <p:nvPr/>
        </p:nvSpPr>
        <p:spPr>
          <a:xfrm>
            <a:off x="6477000" y="3505200"/>
            <a:ext cx="2667000" cy="1447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Optimal Control of 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dynamics of the simple model can be used to efficiently perform optimal control over an N-step horizon.  </a:t>
            </a:r>
            <a:endParaRPr lang="en-US" sz="20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04800" y="2726770"/>
          <a:ext cx="4921250" cy="1071562"/>
        </p:xfrm>
        <a:graphic>
          <a:graphicData uri="http://schemas.openxmlformats.org/presentationml/2006/ole">
            <p:oleObj spid="_x0000_s768002" name="Equation" r:id="rId4" imgW="3416040" imgH="736560" progId="Equation.3">
              <p:embed/>
            </p:oleObj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867400" y="2687082"/>
          <a:ext cx="2487613" cy="1035050"/>
        </p:xfrm>
        <a:graphic>
          <a:graphicData uri="http://schemas.openxmlformats.org/presentationml/2006/ole">
            <p:oleObj spid="_x0000_s768003" name="Equation" r:id="rId5" imgW="1726920" imgH="711000" progId="Equation.3">
              <p:embed/>
            </p:oleObj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6096000" y="4278868"/>
          <a:ext cx="2193925" cy="1366838"/>
        </p:xfrm>
        <a:graphic>
          <a:graphicData uri="http://schemas.openxmlformats.org/presentationml/2006/ole">
            <p:oleObj spid="_x0000_s768004" name="Equation" r:id="rId6" imgW="1523880" imgH="939600" progId="Equation.3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304800" y="4348162"/>
          <a:ext cx="3970337" cy="1366838"/>
        </p:xfrm>
        <a:graphic>
          <a:graphicData uri="http://schemas.openxmlformats.org/presentationml/2006/ole">
            <p:oleObj spid="_x0000_s768005" name="Equation" r:id="rId7" imgW="2755800" imgH="9396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0" y="398573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N-step LIPM Dynamics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398573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N-step COP Output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2438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LIPM Dynamics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2438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COP Output</a:t>
            </a:r>
            <a:endParaRPr lang="en-US" sz="1800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533400" cy="228600"/>
          </a:xfrm>
        </p:spPr>
        <p:txBody>
          <a:bodyPr/>
          <a:lstStyle/>
          <a:p>
            <a:fld id="{8F4B2A85-FB84-48AB-9FDB-62B8472BEBB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REFERENCE:</a:t>
            </a:r>
            <a:r>
              <a:rPr lang="en-US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 smtClean="0"/>
              <a:t>Kajita</a:t>
            </a:r>
            <a:r>
              <a:rPr lang="en-US" sz="1400" dirty="0" smtClean="0"/>
              <a:t>, S., et. al., "Biped walking pattern generation by using preview control of zero-moment point," ICRA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Control of 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943600" cy="48981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Given footstep location, optimal control can solve for the optimal trajectory of the COM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Objective Function</a:t>
            </a:r>
            <a:endParaRPr 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62000" y="3640137"/>
          <a:ext cx="4884737" cy="627063"/>
        </p:xfrm>
        <a:graphic>
          <a:graphicData uri="http://schemas.openxmlformats.org/presentationml/2006/ole">
            <p:oleObj spid="_x0000_s809986" name="Equation" r:id="rId4" imgW="3390840" imgH="431640" progId="Equation.3">
              <p:embed/>
            </p:oleObj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776287" y="4456112"/>
          <a:ext cx="2378075" cy="573088"/>
        </p:xfrm>
        <a:graphic>
          <a:graphicData uri="http://schemas.openxmlformats.org/presentationml/2006/ole">
            <p:oleObj spid="_x0000_s809987" name="Equation" r:id="rId5" imgW="1650960" imgH="393480" progId="Equation.3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776287" y="5162550"/>
          <a:ext cx="2963863" cy="628650"/>
        </p:xfrm>
        <a:graphic>
          <a:graphicData uri="http://schemas.openxmlformats.org/presentationml/2006/ole">
            <p:oleObj spid="_x0000_s809988" name="Equation" r:id="rId6" imgW="2057400" imgH="431640" progId="Equation.3">
              <p:embed/>
            </p:oleObj>
          </a:graphicData>
        </a:graphic>
      </p:graphicFrame>
      <p:sp>
        <p:nvSpPr>
          <p:cNvPr id="9" name="Rectangle 5"/>
          <p:cNvSpPr/>
          <p:nvPr/>
        </p:nvSpPr>
        <p:spPr>
          <a:xfrm>
            <a:off x="7939087" y="4724400"/>
            <a:ext cx="688848" cy="9777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/>
          <p:cNvSpPr/>
          <p:nvPr/>
        </p:nvSpPr>
        <p:spPr>
          <a:xfrm>
            <a:off x="6688136" y="5535534"/>
            <a:ext cx="688849" cy="977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/>
          <p:cNvSpPr/>
          <p:nvPr/>
        </p:nvSpPr>
        <p:spPr>
          <a:xfrm>
            <a:off x="6643687" y="3733800"/>
            <a:ext cx="688848" cy="9777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"/>
          <p:cNvSpPr/>
          <p:nvPr/>
        </p:nvSpPr>
        <p:spPr>
          <a:xfrm>
            <a:off x="7939087" y="2819400"/>
            <a:ext cx="688848" cy="9777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5"/>
          <p:cNvSpPr/>
          <p:nvPr/>
        </p:nvSpPr>
        <p:spPr>
          <a:xfrm>
            <a:off x="6643687" y="1905000"/>
            <a:ext cx="688848" cy="9777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024687" y="5181600"/>
            <a:ext cx="1295400" cy="838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4687" y="4191000"/>
            <a:ext cx="1295400" cy="9906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024687" y="3276600"/>
            <a:ext cx="1295400" cy="914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48487" y="2362200"/>
            <a:ext cx="1371600" cy="914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53087" y="5181600"/>
            <a:ext cx="6096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7550467" y="2038350"/>
            <a:ext cx="354330" cy="3688080"/>
          </a:xfrm>
          <a:custGeom>
            <a:avLst/>
            <a:gdLst>
              <a:gd name="connsiteX0" fmla="*/ 91440 w 354330"/>
              <a:gd name="connsiteY0" fmla="*/ 3688080 h 3688080"/>
              <a:gd name="connsiteX1" fmla="*/ 342900 w 354330"/>
              <a:gd name="connsiteY1" fmla="*/ 3223260 h 3688080"/>
              <a:gd name="connsiteX2" fmla="*/ 22860 w 354330"/>
              <a:gd name="connsiteY2" fmla="*/ 2697480 h 3688080"/>
              <a:gd name="connsiteX3" fmla="*/ 205740 w 354330"/>
              <a:gd name="connsiteY3" fmla="*/ 1813560 h 3688080"/>
              <a:gd name="connsiteX4" fmla="*/ 22860 w 354330"/>
              <a:gd name="connsiteY4" fmla="*/ 807720 h 3688080"/>
              <a:gd name="connsiteX5" fmla="*/ 121920 w 354330"/>
              <a:gd name="connsiteY5" fmla="*/ 0 h 36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330" h="3688080">
                <a:moveTo>
                  <a:pt x="91440" y="3688080"/>
                </a:moveTo>
                <a:cubicBezTo>
                  <a:pt x="222885" y="3538220"/>
                  <a:pt x="354330" y="3388360"/>
                  <a:pt x="342900" y="3223260"/>
                </a:cubicBezTo>
                <a:cubicBezTo>
                  <a:pt x="331470" y="3058160"/>
                  <a:pt x="45720" y="2932430"/>
                  <a:pt x="22860" y="2697480"/>
                </a:cubicBezTo>
                <a:cubicBezTo>
                  <a:pt x="0" y="2462530"/>
                  <a:pt x="205740" y="2128520"/>
                  <a:pt x="205740" y="1813560"/>
                </a:cubicBezTo>
                <a:cubicBezTo>
                  <a:pt x="205740" y="1498600"/>
                  <a:pt x="36830" y="1109980"/>
                  <a:pt x="22860" y="807720"/>
                </a:cubicBezTo>
                <a:cubicBezTo>
                  <a:pt x="8890" y="505460"/>
                  <a:pt x="65405" y="252730"/>
                  <a:pt x="121920" y="0"/>
                </a:cubicBezTo>
              </a:path>
            </a:pathLst>
          </a:cu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6338887" y="5029200"/>
          <a:ext cx="366712" cy="350837"/>
        </p:xfrm>
        <a:graphic>
          <a:graphicData uri="http://schemas.openxmlformats.org/presentationml/2006/ole">
            <p:oleObj spid="_x0000_s809989" name="Equation" r:id="rId7" imgW="253800" imgH="241200" progId="Equation.3">
              <p:embed/>
            </p:oleObj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5653087" y="5562600"/>
            <a:ext cx="6096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6338887" y="5410200"/>
          <a:ext cx="276225" cy="350838"/>
        </p:xfrm>
        <a:graphic>
          <a:graphicData uri="http://schemas.openxmlformats.org/presentationml/2006/ole">
            <p:oleObj spid="_x0000_s809990" name="Equation" r:id="rId8" imgW="190440" imgH="24120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0" y="6119336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REFERENCE:</a:t>
            </a:r>
            <a:r>
              <a:rPr lang="en-US" sz="1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 smtClean="0"/>
              <a:t>Wieber</a:t>
            </a:r>
            <a:r>
              <a:rPr lang="en-US" sz="1400" dirty="0" smtClean="0"/>
              <a:t>, P.-B., "Trajectory Free Linear Model Predictive Control for Stable Walking in the Presence of Strong Perturbations," Humanoid Robots 2006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Control for Stepping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638800" cy="48219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Footstep location can be added to the optimization to determine optimal step location and COM trajectory.</a:t>
            </a:r>
            <a:endParaRPr lang="en-US" sz="2000" dirty="0"/>
          </a:p>
        </p:txBody>
      </p:sp>
      <p:sp>
        <p:nvSpPr>
          <p:cNvPr id="8" name="Rectangle 5"/>
          <p:cNvSpPr/>
          <p:nvPr/>
        </p:nvSpPr>
        <p:spPr>
          <a:xfrm>
            <a:off x="8077200" y="5486400"/>
            <a:ext cx="688848" cy="9777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6750049" y="5535534"/>
            <a:ext cx="688849" cy="97772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/>
          <p:cNvSpPr/>
          <p:nvPr/>
        </p:nvSpPr>
        <p:spPr>
          <a:xfrm>
            <a:off x="7391400" y="3581400"/>
            <a:ext cx="688848" cy="9777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6172200" y="5715000"/>
          <a:ext cx="366712" cy="350837"/>
        </p:xfrm>
        <a:graphic>
          <a:graphicData uri="http://schemas.openxmlformats.org/presentationml/2006/ole">
            <p:oleObj spid="_x0000_s327682" name="Equation" r:id="rId4" imgW="253800" imgH="241200" progId="Equation.3">
              <p:embed/>
            </p:oleObj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5486400" y="6248400"/>
            <a:ext cx="6096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6172200" y="6096000"/>
          <a:ext cx="276225" cy="350838"/>
        </p:xfrm>
        <a:graphic>
          <a:graphicData uri="http://schemas.openxmlformats.org/presentationml/2006/ole">
            <p:oleObj spid="_x0000_s327683" name="Equation" r:id="rId5" imgW="190440" imgH="241200" progId="Equation.3">
              <p:embed/>
            </p:oleObj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5486400" y="5867400"/>
            <a:ext cx="6096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8229600" y="4876800"/>
          <a:ext cx="404813" cy="369888"/>
        </p:xfrm>
        <a:graphic>
          <a:graphicData uri="http://schemas.openxmlformats.org/presentationml/2006/ole">
            <p:oleObj spid="_x0000_s327684" name="Equation" r:id="rId6" imgW="279360" imgH="253800" progId="Equation.3">
              <p:embed/>
            </p:oleObj>
          </a:graphicData>
        </a:graphic>
      </p:graphicFrame>
      <p:sp>
        <p:nvSpPr>
          <p:cNvPr id="16" name="Oval 15"/>
          <p:cNvSpPr/>
          <p:nvPr/>
        </p:nvSpPr>
        <p:spPr>
          <a:xfrm>
            <a:off x="8016240" y="5017770"/>
            <a:ext cx="152400" cy="152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58100" y="4004310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51520" y="5943600"/>
            <a:ext cx="152400" cy="15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7115175" y="4714875"/>
            <a:ext cx="1946910" cy="67818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7810500" y="5391150"/>
            <a:ext cx="895350" cy="323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8134350" y="3733800"/>
          <a:ext cx="314325" cy="350838"/>
        </p:xfrm>
        <a:graphic>
          <a:graphicData uri="http://schemas.openxmlformats.org/presentationml/2006/ole">
            <p:oleObj spid="_x0000_s327685" name="Equation" r:id="rId7" imgW="215640" imgH="241200" progId="Equation.3">
              <p:embed/>
            </p:oleObj>
          </a:graphicData>
        </a:graphic>
      </p:graphicFrame>
      <p:cxnSp>
        <p:nvCxnSpPr>
          <p:cNvPr id="22" name="Straight Connector 21"/>
          <p:cNvCxnSpPr/>
          <p:nvPr/>
        </p:nvCxnSpPr>
        <p:spPr>
          <a:xfrm rot="5400000" flipH="1" flipV="1">
            <a:off x="6448425" y="4765099"/>
            <a:ext cx="1892877" cy="616527"/>
          </a:xfrm>
          <a:prstGeom prst="line">
            <a:avLst/>
          </a:prstGeom>
          <a:ln w="12700">
            <a:solidFill>
              <a:schemeClr val="tx2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7751618" y="4619914"/>
            <a:ext cx="353291" cy="1356591"/>
          </a:xfrm>
          <a:custGeom>
            <a:avLst/>
            <a:gdLst>
              <a:gd name="connsiteX0" fmla="*/ 0 w 353291"/>
              <a:gd name="connsiteY0" fmla="*/ 1356591 h 1356591"/>
              <a:gd name="connsiteX1" fmla="*/ 270164 w 353291"/>
              <a:gd name="connsiteY1" fmla="*/ 151245 h 1356591"/>
              <a:gd name="connsiteX2" fmla="*/ 353291 w 353291"/>
              <a:gd name="connsiteY2" fmla="*/ 449118 h 13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291" h="1356591">
                <a:moveTo>
                  <a:pt x="0" y="1356591"/>
                </a:moveTo>
                <a:cubicBezTo>
                  <a:pt x="105641" y="829541"/>
                  <a:pt x="211282" y="302491"/>
                  <a:pt x="270164" y="151245"/>
                </a:cubicBezTo>
                <a:cubicBezTo>
                  <a:pt x="329046" y="0"/>
                  <a:pt x="341168" y="224559"/>
                  <a:pt x="353291" y="449118"/>
                </a:cubicBezTo>
              </a:path>
            </a:pathLst>
          </a:cu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8812213" y="5791200"/>
          <a:ext cx="369887" cy="350838"/>
        </p:xfrm>
        <a:graphic>
          <a:graphicData uri="http://schemas.openxmlformats.org/presentationml/2006/ole">
            <p:oleObj spid="_x0000_s327686" name="Equation" r:id="rId8" imgW="253800" imgH="241200" progId="Equation.3">
              <p:embed/>
            </p:oleObj>
          </a:graphicData>
        </a:graphic>
      </p:graphicFrame>
      <p:grpSp>
        <p:nvGrpSpPr>
          <p:cNvPr id="4" name="Group 24"/>
          <p:cNvGrpSpPr/>
          <p:nvPr/>
        </p:nvGrpSpPr>
        <p:grpSpPr>
          <a:xfrm>
            <a:off x="6019800" y="1974773"/>
            <a:ext cx="3124200" cy="1066802"/>
            <a:chOff x="6019800" y="285750"/>
            <a:chExt cx="3124200" cy="1066802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172200" y="135255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6019800" y="895350"/>
              <a:ext cx="914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6324600" y="285750"/>
              <a:ext cx="268643" cy="2686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6019800" y="361950"/>
              <a:ext cx="335804" cy="13432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6477000" y="438150"/>
              <a:ext cx="537287" cy="1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162800" y="1352550"/>
              <a:ext cx="99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7010399" y="742951"/>
              <a:ext cx="914402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7467600" y="285750"/>
              <a:ext cx="268643" cy="2686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6200000" flipV="1">
              <a:off x="7353302" y="704851"/>
              <a:ext cx="914399" cy="380999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186958" y="1339896"/>
              <a:ext cx="957042" cy="83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8015288" y="742951"/>
              <a:ext cx="914402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V="1">
              <a:off x="8358191" y="704851"/>
              <a:ext cx="914399" cy="380999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8472489" y="285750"/>
              <a:ext cx="268643" cy="2686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7620000" y="43815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3" name="Object 5"/>
          <p:cNvGraphicFramePr>
            <a:graphicFrameLocks noChangeAspect="1"/>
          </p:cNvGraphicFramePr>
          <p:nvPr/>
        </p:nvGraphicFramePr>
        <p:xfrm>
          <a:off x="457200" y="3048000"/>
          <a:ext cx="4884737" cy="627063"/>
        </p:xfrm>
        <a:graphic>
          <a:graphicData uri="http://schemas.openxmlformats.org/presentationml/2006/ole">
            <p:oleObj spid="_x0000_s327687" name="Equation" r:id="rId9" imgW="3390840" imgH="431640" progId="Equation.3">
              <p:embed/>
            </p:oleObj>
          </a:graphicData>
        </a:graphic>
      </p:graphicFrame>
      <p:graphicFrame>
        <p:nvGraphicFramePr>
          <p:cNvPr id="44" name="Object 9"/>
          <p:cNvGraphicFramePr>
            <a:graphicFrameLocks noChangeAspect="1"/>
          </p:cNvGraphicFramePr>
          <p:nvPr/>
        </p:nvGraphicFramePr>
        <p:xfrm>
          <a:off x="533400" y="3733800"/>
          <a:ext cx="1995488" cy="571500"/>
        </p:xfrm>
        <a:graphic>
          <a:graphicData uri="http://schemas.openxmlformats.org/presentationml/2006/ole">
            <p:oleObj spid="_x0000_s327688" name="Equation" r:id="rId10" imgW="1384200" imgH="393480" progId="Equation.3">
              <p:embed/>
            </p:oleObj>
          </a:graphicData>
        </a:graphic>
      </p:graphicFrame>
      <p:graphicFrame>
        <p:nvGraphicFramePr>
          <p:cNvPr id="45" name="Object 10"/>
          <p:cNvGraphicFramePr>
            <a:graphicFrameLocks noChangeAspect="1"/>
          </p:cNvGraphicFramePr>
          <p:nvPr/>
        </p:nvGraphicFramePr>
        <p:xfrm>
          <a:off x="573088" y="4648200"/>
          <a:ext cx="1941512" cy="368300"/>
        </p:xfrm>
        <a:graphic>
          <a:graphicData uri="http://schemas.openxmlformats.org/presentationml/2006/ole">
            <p:oleObj spid="_x0000_s327689" name="Equation" r:id="rId11" imgW="1346040" imgH="253800" progId="Equation.3">
              <p:embed/>
            </p:oleObj>
          </a:graphicData>
        </a:graphic>
      </p:graphicFrame>
      <p:graphicFrame>
        <p:nvGraphicFramePr>
          <p:cNvPr id="46" name="Object 11"/>
          <p:cNvGraphicFramePr>
            <a:graphicFrameLocks noChangeAspect="1"/>
          </p:cNvGraphicFramePr>
          <p:nvPr/>
        </p:nvGraphicFramePr>
        <p:xfrm>
          <a:off x="3200400" y="3810000"/>
          <a:ext cx="823913" cy="1327150"/>
        </p:xfrm>
        <a:graphic>
          <a:graphicData uri="http://schemas.openxmlformats.org/presentationml/2006/ole">
            <p:oleObj spid="_x0000_s327690" name="Equation" r:id="rId12" imgW="571320" imgH="914400" progId="Equation.3">
              <p:embed/>
            </p:oleObj>
          </a:graphicData>
        </a:graphic>
      </p:graphicFrame>
      <p:graphicFrame>
        <p:nvGraphicFramePr>
          <p:cNvPr id="47" name="Object 12"/>
          <p:cNvGraphicFramePr>
            <a:graphicFrameLocks noChangeAspect="1"/>
          </p:cNvGraphicFramePr>
          <p:nvPr/>
        </p:nvGraphicFramePr>
        <p:xfrm>
          <a:off x="4114800" y="3810000"/>
          <a:ext cx="860425" cy="1327150"/>
        </p:xfrm>
        <a:graphic>
          <a:graphicData uri="http://schemas.openxmlformats.org/presentationml/2006/ole">
            <p:oleObj spid="_x0000_s327691" name="Equation" r:id="rId13" imgW="596880" imgH="914400" progId="Equation.3">
              <p:embed/>
            </p:oleObj>
          </a:graphicData>
        </a:graphic>
      </p:graphicFrame>
      <p:graphicFrame>
        <p:nvGraphicFramePr>
          <p:cNvPr id="48" name="Object 13"/>
          <p:cNvGraphicFramePr>
            <a:graphicFrameLocks noChangeAspect="1"/>
          </p:cNvGraphicFramePr>
          <p:nvPr/>
        </p:nvGraphicFramePr>
        <p:xfrm>
          <a:off x="5105400" y="3810000"/>
          <a:ext cx="841375" cy="1327150"/>
        </p:xfrm>
        <a:graphic>
          <a:graphicData uri="http://schemas.openxmlformats.org/presentationml/2006/ole">
            <p:oleObj spid="_x0000_s327692" name="Equation" r:id="rId14" imgW="583920" imgH="914400" progId="Equation.3">
              <p:embed/>
            </p:oleObj>
          </a:graphicData>
        </a:graphic>
      </p:graphicFrame>
      <p:graphicFrame>
        <p:nvGraphicFramePr>
          <p:cNvPr id="49" name="Object 14"/>
          <p:cNvGraphicFramePr>
            <a:graphicFrameLocks noChangeAspect="1"/>
          </p:cNvGraphicFramePr>
          <p:nvPr/>
        </p:nvGraphicFramePr>
        <p:xfrm>
          <a:off x="433388" y="5257800"/>
          <a:ext cx="3148012" cy="755650"/>
        </p:xfrm>
        <a:graphic>
          <a:graphicData uri="http://schemas.openxmlformats.org/presentationml/2006/ole">
            <p:oleObj spid="_x0000_s327693" name="Equation" r:id="rId15" imgW="2184120" imgH="520560" progId="Equation.3">
              <p:embed/>
            </p:oleObj>
          </a:graphicData>
        </a:graphic>
      </p:graphicFrame>
      <p:graphicFrame>
        <p:nvGraphicFramePr>
          <p:cNvPr id="50" name="Object 15"/>
          <p:cNvGraphicFramePr>
            <a:graphicFrameLocks noChangeAspect="1"/>
          </p:cNvGraphicFramePr>
          <p:nvPr/>
        </p:nvGraphicFramePr>
        <p:xfrm>
          <a:off x="533400" y="4267200"/>
          <a:ext cx="750888" cy="350838"/>
        </p:xfrm>
        <a:graphic>
          <a:graphicData uri="http://schemas.openxmlformats.org/presentationml/2006/ole">
            <p:oleObj spid="_x0000_s327694" name="Equation" r:id="rId16" imgW="520560" imgH="241200" progId="Equation.3">
              <p:embed/>
            </p:oleObj>
          </a:graphicData>
        </a:graphic>
      </p:graphicFrame>
      <p:sp>
        <p:nvSpPr>
          <p:cNvPr id="5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533400" cy="228600"/>
          </a:xfrm>
        </p:spPr>
        <p:txBody>
          <a:bodyPr/>
          <a:lstStyle/>
          <a:p>
            <a:fld id="{8F4B2A85-FB84-48AB-9FDB-62B8472BEBB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6096000"/>
            <a:ext cx="571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REFERENCE: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 smtClean="0"/>
              <a:t>Diedam</a:t>
            </a:r>
            <a:r>
              <a:rPr lang="en-US" sz="1400" dirty="0" smtClean="0"/>
              <a:t>, H., et. al., "Online walking gait generation with adaptive foot positioning through Linear Model Predictive control," </a:t>
            </a:r>
            <a:r>
              <a:rPr lang="en-US" sz="1400" i="1" dirty="0" smtClean="0"/>
              <a:t>IROS </a:t>
            </a:r>
            <a:r>
              <a:rPr lang="en-US" sz="1400" dirty="0" smtClean="0"/>
              <a:t>2008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1600200"/>
            <a:ext cx="54137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Step Recovery (Example)</a:t>
            </a:r>
            <a:endParaRPr lang="en-US" dirty="0"/>
          </a:p>
        </p:txBody>
      </p:sp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2057400" y="3200400"/>
          <a:ext cx="404813" cy="493184"/>
        </p:xfrm>
        <a:graphic>
          <a:graphicData uri="http://schemas.openxmlformats.org/presentationml/2006/ole">
            <p:oleObj spid="_x0000_s328706" name="Equation" r:id="rId5" imgW="279360" imgH="253800" progId="Equation.3">
              <p:embed/>
            </p:oleObj>
          </a:graphicData>
        </a:graphic>
      </p:graphicFrame>
      <p:graphicFrame>
        <p:nvGraphicFramePr>
          <p:cNvPr id="191492" name="Object 4"/>
          <p:cNvGraphicFramePr>
            <a:graphicFrameLocks noChangeAspect="1"/>
          </p:cNvGraphicFramePr>
          <p:nvPr/>
        </p:nvGraphicFramePr>
        <p:xfrm>
          <a:off x="3505201" y="1955799"/>
          <a:ext cx="314325" cy="467784"/>
        </p:xfrm>
        <a:graphic>
          <a:graphicData uri="http://schemas.openxmlformats.org/presentationml/2006/ole">
            <p:oleObj spid="_x0000_s328707" name="Equation" r:id="rId6" imgW="215640" imgH="241200" progId="Equation.3">
              <p:embed/>
            </p:oleObj>
          </a:graphicData>
        </a:graphic>
      </p:graphicFrame>
      <p:graphicFrame>
        <p:nvGraphicFramePr>
          <p:cNvPr id="191493" name="Object 14"/>
          <p:cNvGraphicFramePr>
            <a:graphicFrameLocks noChangeAspect="1"/>
          </p:cNvGraphicFramePr>
          <p:nvPr/>
        </p:nvGraphicFramePr>
        <p:xfrm>
          <a:off x="1905000" y="4876800"/>
          <a:ext cx="369887" cy="467784"/>
        </p:xfrm>
        <a:graphic>
          <a:graphicData uri="http://schemas.openxmlformats.org/presentationml/2006/ole">
            <p:oleObj spid="_x0000_s328708" name="Equation" r:id="rId7" imgW="253800" imgH="241200" progId="Equation.3">
              <p:embed/>
            </p:oleObj>
          </a:graphicData>
        </a:graphic>
      </p:graphicFrame>
      <p:pic>
        <p:nvPicPr>
          <p:cNvPr id="1914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1600199"/>
            <a:ext cx="5334000" cy="457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 flipV="1">
            <a:off x="1524000" y="2438400"/>
            <a:ext cx="1752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of Swing Trajectory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400800" cy="4821936"/>
          </a:xfrm>
        </p:spPr>
        <p:txBody>
          <a:bodyPr/>
          <a:lstStyle/>
          <a:p>
            <a:r>
              <a:rPr lang="en-US" dirty="0" smtClean="0"/>
              <a:t>The optimization can be augmented to generate natural swing foot trajectories.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48400" y="1371600"/>
            <a:ext cx="2209800" cy="1969770"/>
            <a:chOff x="6511290" y="209550"/>
            <a:chExt cx="2209800" cy="19697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511290" y="2099310"/>
              <a:ext cx="2209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6625590" y="1146810"/>
              <a:ext cx="14478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7501890" y="49911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730490" y="195072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endCxn id="9" idx="4"/>
            </p:cNvCxnSpPr>
            <p:nvPr/>
          </p:nvCxnSpPr>
          <p:spPr>
            <a:xfrm rot="16200000" flipH="1">
              <a:off x="6974205" y="1308735"/>
              <a:ext cx="1531620" cy="209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Arrow 10"/>
            <p:cNvSpPr/>
            <p:nvPr/>
          </p:nvSpPr>
          <p:spPr>
            <a:xfrm>
              <a:off x="6663690" y="2026920"/>
              <a:ext cx="457200" cy="1524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6663690" y="1642110"/>
            <a:ext cx="255587" cy="333375"/>
          </p:xfrm>
          <a:graphic>
            <a:graphicData uri="http://schemas.openxmlformats.org/presentationml/2006/ole">
              <p:oleObj spid="_x0000_s329730" name="Equation" r:id="rId4" imgW="177480" imgH="228600" progId="Equation.3">
                <p:embed/>
              </p:oleObj>
            </a:graphicData>
          </a:graphic>
        </p:graphicFrame>
        <p:graphicFrame>
          <p:nvGraphicFramePr>
            <p:cNvPr id="13" name="Object 2"/>
            <p:cNvGraphicFramePr>
              <a:graphicFrameLocks noChangeAspect="1"/>
            </p:cNvGraphicFramePr>
            <p:nvPr/>
          </p:nvGraphicFramePr>
          <p:xfrm>
            <a:off x="8239125" y="449263"/>
            <a:ext cx="274638" cy="333375"/>
          </p:xfrm>
          <a:graphic>
            <a:graphicData uri="http://schemas.openxmlformats.org/presentationml/2006/ole">
              <p:oleObj spid="_x0000_s329731" name="Equation" r:id="rId5" imgW="190440" imgH="228600" progId="Equation.3">
                <p:embed/>
              </p:oleObj>
            </a:graphicData>
          </a:graphic>
        </p:graphicFrame>
        <p:graphicFrame>
          <p:nvGraphicFramePr>
            <p:cNvPr id="14" name="Object 2"/>
            <p:cNvGraphicFramePr>
              <a:graphicFrameLocks noChangeAspect="1"/>
            </p:cNvGraphicFramePr>
            <p:nvPr/>
          </p:nvGraphicFramePr>
          <p:xfrm>
            <a:off x="8010843" y="1736725"/>
            <a:ext cx="311150" cy="352425"/>
          </p:xfrm>
          <a:graphic>
            <a:graphicData uri="http://schemas.openxmlformats.org/presentationml/2006/ole">
              <p:oleObj spid="_x0000_s329732" name="Equation" r:id="rId6" imgW="215640" imgH="241200" progId="Equation.3">
                <p:embed/>
              </p:oleObj>
            </a:graphicData>
          </a:graphic>
        </p:graphicFrame>
        <p:cxnSp>
          <p:nvCxnSpPr>
            <p:cNvPr id="15" name="Straight Arrow Connector 14"/>
            <p:cNvCxnSpPr/>
            <p:nvPr/>
          </p:nvCxnSpPr>
          <p:spPr>
            <a:xfrm>
              <a:off x="7920990" y="2099310"/>
              <a:ext cx="39624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7509510" y="754380"/>
              <a:ext cx="228600" cy="2286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" name="Object 2"/>
            <p:cNvGraphicFramePr>
              <a:graphicFrameLocks noChangeAspect="1"/>
            </p:cNvGraphicFramePr>
            <p:nvPr/>
          </p:nvGraphicFramePr>
          <p:xfrm>
            <a:off x="8273415" y="741363"/>
            <a:ext cx="219075" cy="296862"/>
          </p:xfrm>
          <a:graphic>
            <a:graphicData uri="http://schemas.openxmlformats.org/presentationml/2006/ole">
              <p:oleObj spid="_x0000_s329733" name="Equation" r:id="rId7" imgW="152280" imgH="203040" progId="Equation.3">
                <p:embed/>
              </p:oleObj>
            </a:graphicData>
          </a:graphic>
        </p:graphicFrame>
        <p:cxnSp>
          <p:nvCxnSpPr>
            <p:cNvPr id="18" name="Straight Connector 17"/>
            <p:cNvCxnSpPr/>
            <p:nvPr/>
          </p:nvCxnSpPr>
          <p:spPr>
            <a:xfrm rot="5400000" flipH="1" flipV="1">
              <a:off x="6755130" y="1242060"/>
              <a:ext cx="1234440" cy="4876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ight Arrow 18"/>
            <p:cNvSpPr/>
            <p:nvPr/>
          </p:nvSpPr>
          <p:spPr>
            <a:xfrm>
              <a:off x="7258050" y="2011680"/>
              <a:ext cx="4572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Object 2"/>
            <p:cNvGraphicFramePr>
              <a:graphicFrameLocks noChangeAspect="1"/>
            </p:cNvGraphicFramePr>
            <p:nvPr/>
          </p:nvGraphicFramePr>
          <p:xfrm>
            <a:off x="7349490" y="1653540"/>
            <a:ext cx="292100" cy="352425"/>
          </p:xfrm>
          <a:graphic>
            <a:graphicData uri="http://schemas.openxmlformats.org/presentationml/2006/ole">
              <p:oleObj spid="_x0000_s329734" name="Equation" r:id="rId8" imgW="203040" imgH="241200" progId="Equation.3">
                <p:embed/>
              </p:oleObj>
            </a:graphicData>
          </a:graphic>
        </p:graphicFrame>
        <p:sp>
          <p:nvSpPr>
            <p:cNvPr id="21" name="Right Arrow 20"/>
            <p:cNvSpPr/>
            <p:nvPr/>
          </p:nvSpPr>
          <p:spPr>
            <a:xfrm flipH="1">
              <a:off x="7631430" y="548640"/>
              <a:ext cx="4572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2" name="Object 2"/>
            <p:cNvGraphicFramePr>
              <a:graphicFrameLocks noChangeAspect="1"/>
            </p:cNvGraphicFramePr>
            <p:nvPr/>
          </p:nvGraphicFramePr>
          <p:xfrm>
            <a:off x="7696200" y="209550"/>
            <a:ext cx="438150" cy="352425"/>
          </p:xfrm>
          <a:graphic>
            <a:graphicData uri="http://schemas.openxmlformats.org/presentationml/2006/ole">
              <p:oleObj spid="_x0000_s329735" name="Equation" r:id="rId9" imgW="304560" imgH="241200" progId="Equation.3">
                <p:embed/>
              </p:oleObj>
            </a:graphicData>
          </a:graphic>
        </p:graphicFrame>
        <p:cxnSp>
          <p:nvCxnSpPr>
            <p:cNvPr id="23" name="Straight Arrow Connector 22"/>
            <p:cNvCxnSpPr/>
            <p:nvPr/>
          </p:nvCxnSpPr>
          <p:spPr>
            <a:xfrm>
              <a:off x="7600950" y="624840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631430" y="867092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25755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Improve the performance and usefulness of complex robots, simplifying controller design by focusing on simpler models that capture important features of the desired behavior</a:t>
            </a:r>
          </a:p>
          <a:p>
            <a:endParaRPr lang="en-US" dirty="0" smtClean="0"/>
          </a:p>
          <a:p>
            <a:r>
              <a:rPr lang="en-US" dirty="0" smtClean="0"/>
              <a:t>Enabling dynamic robots to interact safely with people in everyday uncertain environments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Modeling human balance sensing, planning and motor control to help people with balance disabilities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of Torso Lean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Similarly, a third mass corresponding to the torso can be added.  This can be used to model small rotations of the torso and hip strategies.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181600" y="3352800"/>
            <a:ext cx="2057400" cy="2726143"/>
            <a:chOff x="2971800" y="1887505"/>
            <a:chExt cx="2057400" cy="272614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040380" y="4306466"/>
              <a:ext cx="19888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ight Arrow 6"/>
            <p:cNvSpPr/>
            <p:nvPr/>
          </p:nvSpPr>
          <p:spPr>
            <a:xfrm>
              <a:off x="2971800" y="4257072"/>
              <a:ext cx="411480" cy="1143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2971801" y="4363617"/>
            <a:ext cx="230028" cy="250031"/>
          </p:xfrm>
          <a:graphic>
            <a:graphicData uri="http://schemas.openxmlformats.org/presentationml/2006/ole">
              <p:oleObj spid="_x0000_s330754" name="Equation" r:id="rId4" imgW="177480" imgH="228600" progId="Equation.3">
                <p:embed/>
              </p:oleObj>
            </a:graphicData>
          </a:graphic>
        </p:graphicFrame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4563452" y="2612528"/>
            <a:ext cx="197168" cy="222647"/>
          </p:xfrm>
          <a:graphic>
            <a:graphicData uri="http://schemas.openxmlformats.org/presentationml/2006/ole">
              <p:oleObj spid="_x0000_s330755" name="Equation" r:id="rId5" imgW="152280" imgH="203040" progId="Equation.3">
                <p:embed/>
              </p:oleObj>
            </a:graphicData>
          </a:graphic>
        </p:graphicFrame>
        <p:sp>
          <p:nvSpPr>
            <p:cNvPr id="10" name="Right Arrow 9"/>
            <p:cNvSpPr/>
            <p:nvPr/>
          </p:nvSpPr>
          <p:spPr>
            <a:xfrm>
              <a:off x="4118960" y="4266228"/>
              <a:ext cx="199022" cy="86133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991262" y="2684665"/>
              <a:ext cx="548640" cy="11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3794760" y="2706266"/>
              <a:ext cx="205740" cy="171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341224" y="4234348"/>
              <a:ext cx="205740" cy="171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912326" y="1887505"/>
              <a:ext cx="205740" cy="171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6200000" flipV="1">
              <a:off x="3421672" y="3297846"/>
              <a:ext cx="1543048" cy="54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546100" y="2313448"/>
              <a:ext cx="809431" cy="116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Arrow 16"/>
            <p:cNvSpPr/>
            <p:nvPr/>
          </p:nvSpPr>
          <p:spPr>
            <a:xfrm flipH="1">
              <a:off x="4038600" y="2781300"/>
              <a:ext cx="199022" cy="86133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882934" y="2607128"/>
              <a:ext cx="205740" cy="17145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924176" y="3352799"/>
              <a:ext cx="1504951" cy="4000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ight Arrow 19"/>
            <p:cNvSpPr/>
            <p:nvPr/>
          </p:nvSpPr>
          <p:spPr>
            <a:xfrm>
              <a:off x="3691579" y="1931437"/>
              <a:ext cx="199022" cy="86133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31431" name="Object 7"/>
          <p:cNvGraphicFramePr>
            <a:graphicFrameLocks noChangeAspect="1"/>
          </p:cNvGraphicFramePr>
          <p:nvPr/>
        </p:nvGraphicFramePr>
        <p:xfrm>
          <a:off x="1752600" y="4876800"/>
          <a:ext cx="2478087" cy="684212"/>
        </p:xfrm>
        <a:graphic>
          <a:graphicData uri="http://schemas.openxmlformats.org/presentationml/2006/ole">
            <p:oleObj spid="_x0000_s330756" name="Equation" r:id="rId6" imgW="1726920" imgH="469800" progId="Equation.3">
              <p:embed/>
            </p:oleObj>
          </a:graphicData>
        </a:graphic>
      </p:graphicFrame>
      <p:graphicFrame>
        <p:nvGraphicFramePr>
          <p:cNvPr id="231432" name="Object 5"/>
          <p:cNvGraphicFramePr>
            <a:graphicFrameLocks noChangeAspect="1"/>
          </p:cNvGraphicFramePr>
          <p:nvPr/>
        </p:nvGraphicFramePr>
        <p:xfrm>
          <a:off x="1752600" y="5791200"/>
          <a:ext cx="2241550" cy="630237"/>
        </p:xfrm>
        <a:graphic>
          <a:graphicData uri="http://schemas.openxmlformats.org/presentationml/2006/ole">
            <p:oleObj spid="_x0000_s330757" name="Equation" r:id="rId7" imgW="1562040" imgH="431640" progId="Equation.3">
              <p:embed/>
            </p:oleObj>
          </a:graphicData>
        </a:graphic>
      </p:graphicFrame>
      <p:graphicFrame>
        <p:nvGraphicFramePr>
          <p:cNvPr id="231433" name="Object 9"/>
          <p:cNvGraphicFramePr>
            <a:graphicFrameLocks noChangeAspect="1"/>
          </p:cNvGraphicFramePr>
          <p:nvPr/>
        </p:nvGraphicFramePr>
        <p:xfrm>
          <a:off x="1752600" y="3276600"/>
          <a:ext cx="2427288" cy="1296988"/>
        </p:xfrm>
        <a:graphic>
          <a:graphicData uri="http://schemas.openxmlformats.org/presentationml/2006/ole">
            <p:oleObj spid="_x0000_s330758" name="Equation" r:id="rId8" imgW="168876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Momentum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angular momentum about the COM must be dissipated quickly to regain balance</a:t>
            </a:r>
          </a:p>
          <a:p>
            <a:endParaRPr lang="en-US" dirty="0" smtClean="0"/>
          </a:p>
          <a:p>
            <a:r>
              <a:rPr lang="en-US" dirty="0" smtClean="0"/>
              <a:t>There are two simple possibilities for dissipating angular momentum: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295400" y="5257800"/>
          <a:ext cx="1577975" cy="430212"/>
        </p:xfrm>
        <a:graphic>
          <a:graphicData uri="http://schemas.openxmlformats.org/presentationml/2006/ole">
            <p:oleObj spid="_x0000_s331779" name="Equation" r:id="rId4" imgW="888840" imgH="2412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4343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Asymptotically decrease angular momentum using a fixed controller</a:t>
            </a:r>
            <a:endParaRPr lang="en-US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5440363" y="5334000"/>
          <a:ext cx="2636837" cy="430213"/>
        </p:xfrm>
        <a:graphic>
          <a:graphicData uri="http://schemas.openxmlformats.org/presentationml/2006/ole">
            <p:oleObj spid="_x0000_s331780" name="Equation" r:id="rId5" imgW="1485720" imgH="2412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00600" y="4343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Include change of angular momentum in the optimization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096000"/>
            <a:ext cx="5791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 smtClean="0"/>
              <a:t>REFERENCE:</a:t>
            </a:r>
          </a:p>
          <a:p>
            <a:r>
              <a:rPr lang="en-US" sz="1400" dirty="0" smtClean="0"/>
              <a:t>M. </a:t>
            </a:r>
            <a:r>
              <a:rPr lang="en-US" sz="1400" dirty="0" err="1" smtClean="0"/>
              <a:t>Popovic</a:t>
            </a:r>
            <a:r>
              <a:rPr lang="en-US" sz="1400" dirty="0" smtClean="0"/>
              <a:t>, A. Hofmann, and H. Herr, "Angular momentum regulation during human walking: biomechanics and control,“ ICRA 2004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Variance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 opposed to minimizing jerk trajectories, it has been suggested that a more human-like objective function minimizes the variance at the target.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REFERENCE: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Harris, </a:t>
            </a:r>
            <a:r>
              <a:rPr lang="en-US" sz="1400" dirty="0" err="1" smtClean="0"/>
              <a:t>Wolpert</a:t>
            </a:r>
            <a:r>
              <a:rPr lang="en-US" sz="1400" dirty="0" smtClean="0"/>
              <a:t>, “Signal-dependent noise determines motor planning” Nature 1998</a:t>
            </a:r>
            <a:endParaRPr lang="en-US" sz="1400" dirty="0"/>
          </a:p>
        </p:txBody>
      </p:sp>
      <p:graphicFrame>
        <p:nvGraphicFramePr>
          <p:cNvPr id="144386" name="Object 2"/>
          <p:cNvGraphicFramePr>
            <a:graphicFrameLocks noChangeAspect="1"/>
          </p:cNvGraphicFramePr>
          <p:nvPr/>
        </p:nvGraphicFramePr>
        <p:xfrm>
          <a:off x="914400" y="3886200"/>
          <a:ext cx="4035425" cy="769937"/>
        </p:xfrm>
        <a:graphic>
          <a:graphicData uri="http://schemas.openxmlformats.org/presentationml/2006/ole">
            <p:oleObj spid="_x0000_s332802" name="Equation" r:id="rId4" imgW="2273040" imgH="431640" progId="Equation.3">
              <p:embed/>
            </p:oleObj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5867400" y="3276600"/>
            <a:ext cx="2432051" cy="2931854"/>
            <a:chOff x="3930649" y="3200400"/>
            <a:chExt cx="2432051" cy="2931854"/>
          </a:xfrm>
        </p:grpSpPr>
        <p:sp>
          <p:nvSpPr>
            <p:cNvPr id="8" name="Rectangle 7"/>
            <p:cNvSpPr/>
            <p:nvPr/>
          </p:nvSpPr>
          <p:spPr>
            <a:xfrm>
              <a:off x="5257800" y="5105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30649" y="5154534"/>
              <a:ext cx="688849" cy="9777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5"/>
            <p:cNvSpPr/>
            <p:nvPr/>
          </p:nvSpPr>
          <p:spPr>
            <a:xfrm>
              <a:off x="4572000" y="3200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5410200" y="4495800"/>
            <a:ext cx="404813" cy="369888"/>
          </p:xfrm>
          <a:graphic>
            <a:graphicData uri="http://schemas.openxmlformats.org/presentationml/2006/ole">
              <p:oleObj spid="_x0000_s332803" name="Equation" r:id="rId5" imgW="279360" imgH="253800" progId="Equation.3">
                <p:embed/>
              </p:oleObj>
            </a:graphicData>
          </a:graphic>
        </p:graphicFrame>
        <p:sp>
          <p:nvSpPr>
            <p:cNvPr id="12" name="Oval 11"/>
            <p:cNvSpPr/>
            <p:nvPr/>
          </p:nvSpPr>
          <p:spPr>
            <a:xfrm>
              <a:off x="5196840" y="463677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838700" y="362331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532120" y="556260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6200000" flipH="1">
              <a:off x="4295775" y="4333875"/>
              <a:ext cx="1946910" cy="67818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4991100" y="5010150"/>
              <a:ext cx="895350" cy="32385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17" name="Object 2"/>
            <p:cNvGraphicFramePr>
              <a:graphicFrameLocks noChangeAspect="1"/>
            </p:cNvGraphicFramePr>
            <p:nvPr/>
          </p:nvGraphicFramePr>
          <p:xfrm>
            <a:off x="5314950" y="3352800"/>
            <a:ext cx="314325" cy="350838"/>
          </p:xfrm>
          <a:graphic>
            <a:graphicData uri="http://schemas.openxmlformats.org/presentationml/2006/ole">
              <p:oleObj spid="_x0000_s332804" name="Equation" r:id="rId6" imgW="215640" imgH="241200" progId="Equation.3">
                <p:embed/>
              </p:oleObj>
            </a:graphicData>
          </a:graphic>
        </p:graphicFrame>
        <p:cxnSp>
          <p:nvCxnSpPr>
            <p:cNvPr id="18" name="Straight Connector 17"/>
            <p:cNvCxnSpPr/>
            <p:nvPr/>
          </p:nvCxnSpPr>
          <p:spPr>
            <a:xfrm rot="5400000" flipH="1" flipV="1">
              <a:off x="3629025" y="4384099"/>
              <a:ext cx="1892877" cy="616527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4932218" y="4238914"/>
              <a:ext cx="353291" cy="1356591"/>
            </a:xfrm>
            <a:custGeom>
              <a:avLst/>
              <a:gdLst>
                <a:gd name="connsiteX0" fmla="*/ 0 w 353291"/>
                <a:gd name="connsiteY0" fmla="*/ 1356591 h 1356591"/>
                <a:gd name="connsiteX1" fmla="*/ 270164 w 353291"/>
                <a:gd name="connsiteY1" fmla="*/ 151245 h 1356591"/>
                <a:gd name="connsiteX2" fmla="*/ 353291 w 353291"/>
                <a:gd name="connsiteY2" fmla="*/ 449118 h 13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91" h="1356591">
                  <a:moveTo>
                    <a:pt x="0" y="1356591"/>
                  </a:moveTo>
                  <a:cubicBezTo>
                    <a:pt x="105641" y="829541"/>
                    <a:pt x="211282" y="302491"/>
                    <a:pt x="270164" y="151245"/>
                  </a:cubicBezTo>
                  <a:cubicBezTo>
                    <a:pt x="329046" y="0"/>
                    <a:pt x="341168" y="224559"/>
                    <a:pt x="353291" y="449118"/>
                  </a:cubicBezTo>
                </a:path>
              </a:pathLst>
            </a:cu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Object 2"/>
            <p:cNvGraphicFramePr>
              <a:graphicFrameLocks noChangeAspect="1"/>
            </p:cNvGraphicFramePr>
            <p:nvPr/>
          </p:nvGraphicFramePr>
          <p:xfrm>
            <a:off x="5992813" y="5410200"/>
            <a:ext cx="369887" cy="350838"/>
          </p:xfrm>
          <a:graphic>
            <a:graphicData uri="http://schemas.openxmlformats.org/presentationml/2006/ole">
              <p:oleObj spid="_x0000_s332805" name="Equation" r:id="rId7" imgW="253800" imgH="241200" progId="Equation.3">
                <p:embed/>
              </p:oleObj>
            </a:graphicData>
          </a:graphic>
        </p:graphicFrame>
      </p:grpSp>
      <p:sp>
        <p:nvSpPr>
          <p:cNvPr id="21" name="Oval 20"/>
          <p:cNvSpPr/>
          <p:nvPr/>
        </p:nvSpPr>
        <p:spPr>
          <a:xfrm rot="997226">
            <a:off x="6629401" y="3200401"/>
            <a:ext cx="4572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997226">
            <a:off x="6694567" y="3347750"/>
            <a:ext cx="339542" cy="848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997226">
            <a:off x="6763062" y="3518463"/>
            <a:ext cx="203481" cy="508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3600000">
            <a:off x="6972301" y="4219576"/>
            <a:ext cx="457200" cy="1143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3600000">
            <a:off x="7037467" y="4366925"/>
            <a:ext cx="339542" cy="84885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3600000">
            <a:off x="7105962" y="4537638"/>
            <a:ext cx="203481" cy="50870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1447800" y="4953000"/>
          <a:ext cx="2930525" cy="815975"/>
        </p:xfrm>
        <a:graphic>
          <a:graphicData uri="http://schemas.openxmlformats.org/presentationml/2006/ole">
            <p:oleObj spid="_x0000_s332806" name="Equation" r:id="rId8" imgW="16509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981200"/>
            <a:ext cx="6211887" cy="1362075"/>
          </a:xfrm>
          <a:ln>
            <a:noFill/>
          </a:ln>
        </p:spPr>
        <p:txBody>
          <a:bodyPr/>
          <a:lstStyle/>
          <a:p>
            <a:r>
              <a:rPr lang="en-US" dirty="0" smtClean="0">
                <a:ln w="12700">
                  <a:noFill/>
                </a:ln>
                <a:solidFill>
                  <a:schemeClr val="accent1"/>
                </a:solidFill>
              </a:rPr>
              <a:t>Humanoid Robot Control Using Simple Models</a:t>
            </a:r>
            <a:endParaRPr lang="en-US" dirty="0">
              <a:ln w="12700"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6211887" cy="1509712"/>
          </a:xfrm>
        </p:spPr>
        <p:txBody>
          <a:bodyPr/>
          <a:lstStyle/>
          <a:p>
            <a:r>
              <a:rPr lang="en-US" dirty="0" smtClean="0"/>
              <a:t>Dynamics, strategies and optimal control of simple models can be combined to control full-body push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2" name="Group 316"/>
          <p:cNvGrpSpPr/>
          <p:nvPr/>
        </p:nvGrpSpPr>
        <p:grpSpPr>
          <a:xfrm>
            <a:off x="7315200" y="3581400"/>
            <a:ext cx="1013865" cy="1222218"/>
            <a:chOff x="3930649" y="3200400"/>
            <a:chExt cx="2432051" cy="2931854"/>
          </a:xfrm>
        </p:grpSpPr>
        <p:sp>
          <p:nvSpPr>
            <p:cNvPr id="30" name="Rectangle 29"/>
            <p:cNvSpPr/>
            <p:nvPr/>
          </p:nvSpPr>
          <p:spPr>
            <a:xfrm>
              <a:off x="5257800" y="5105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30649" y="5154534"/>
              <a:ext cx="688849" cy="9777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"/>
            <p:cNvSpPr/>
            <p:nvPr/>
          </p:nvSpPr>
          <p:spPr>
            <a:xfrm>
              <a:off x="4572000" y="3200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5410200" y="4495800"/>
            <a:ext cx="404813" cy="369888"/>
          </p:xfrm>
          <a:graphic>
            <a:graphicData uri="http://schemas.openxmlformats.org/presentationml/2006/ole">
              <p:oleObj spid="_x0000_s472066" name="Equation" r:id="rId4" imgW="279360" imgH="253800" progId="Equation.3">
                <p:embed/>
              </p:oleObj>
            </a:graphicData>
          </a:graphic>
        </p:graphicFrame>
        <p:sp>
          <p:nvSpPr>
            <p:cNvPr id="34" name="Oval 33"/>
            <p:cNvSpPr/>
            <p:nvPr/>
          </p:nvSpPr>
          <p:spPr>
            <a:xfrm>
              <a:off x="5196840" y="463677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38700" y="362331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532120" y="556260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6200000" flipH="1">
              <a:off x="4295775" y="4333875"/>
              <a:ext cx="1946910" cy="67818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4991100" y="5010150"/>
              <a:ext cx="895350" cy="32385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5314950" y="3352800"/>
            <a:ext cx="314325" cy="350838"/>
          </p:xfrm>
          <a:graphic>
            <a:graphicData uri="http://schemas.openxmlformats.org/presentationml/2006/ole">
              <p:oleObj spid="_x0000_s472067" name="Equation" r:id="rId5" imgW="215640" imgH="241200" progId="Equation.3">
                <p:embed/>
              </p:oleObj>
            </a:graphicData>
          </a:graphic>
        </p:graphicFrame>
        <p:cxnSp>
          <p:nvCxnSpPr>
            <p:cNvPr id="40" name="Straight Connector 39"/>
            <p:cNvCxnSpPr/>
            <p:nvPr/>
          </p:nvCxnSpPr>
          <p:spPr>
            <a:xfrm rot="5400000" flipH="1" flipV="1">
              <a:off x="3629025" y="4384099"/>
              <a:ext cx="1892877" cy="616527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/>
            <p:cNvSpPr/>
            <p:nvPr/>
          </p:nvSpPr>
          <p:spPr>
            <a:xfrm>
              <a:off x="4932218" y="4238914"/>
              <a:ext cx="353291" cy="1356591"/>
            </a:xfrm>
            <a:custGeom>
              <a:avLst/>
              <a:gdLst>
                <a:gd name="connsiteX0" fmla="*/ 0 w 353291"/>
                <a:gd name="connsiteY0" fmla="*/ 1356591 h 1356591"/>
                <a:gd name="connsiteX1" fmla="*/ 270164 w 353291"/>
                <a:gd name="connsiteY1" fmla="*/ 151245 h 1356591"/>
                <a:gd name="connsiteX2" fmla="*/ 353291 w 353291"/>
                <a:gd name="connsiteY2" fmla="*/ 449118 h 13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91" h="1356591">
                  <a:moveTo>
                    <a:pt x="0" y="1356591"/>
                  </a:moveTo>
                  <a:cubicBezTo>
                    <a:pt x="105641" y="829541"/>
                    <a:pt x="211282" y="302491"/>
                    <a:pt x="270164" y="151245"/>
                  </a:cubicBezTo>
                  <a:cubicBezTo>
                    <a:pt x="329046" y="0"/>
                    <a:pt x="341168" y="224559"/>
                    <a:pt x="353291" y="449118"/>
                  </a:cubicBezTo>
                </a:path>
              </a:pathLst>
            </a:cu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5992813" y="5410200"/>
            <a:ext cx="369887" cy="350838"/>
          </p:xfrm>
          <a:graphic>
            <a:graphicData uri="http://schemas.openxmlformats.org/presentationml/2006/ole">
              <p:oleObj spid="_x0000_s472068" name="Equation" r:id="rId6" imgW="253800" imgH="241200" progId="Equation.3">
                <p:embed/>
              </p:oleObj>
            </a:graphicData>
          </a:graphic>
        </p:graphicFrame>
      </p:grpSp>
      <p:grpSp>
        <p:nvGrpSpPr>
          <p:cNvPr id="3" name="Group 131"/>
          <p:cNvGrpSpPr/>
          <p:nvPr/>
        </p:nvGrpSpPr>
        <p:grpSpPr>
          <a:xfrm>
            <a:off x="7391400" y="5181600"/>
            <a:ext cx="871878" cy="1355502"/>
            <a:chOff x="6248400" y="2419350"/>
            <a:chExt cx="1605178" cy="2495550"/>
          </a:xfrm>
        </p:grpSpPr>
        <p:sp>
          <p:nvSpPr>
            <p:cNvPr id="44" name="Parallelogram 43"/>
            <p:cNvSpPr/>
            <p:nvPr/>
          </p:nvSpPr>
          <p:spPr>
            <a:xfrm>
              <a:off x="6248400" y="4425822"/>
              <a:ext cx="1605178" cy="489078"/>
            </a:xfrm>
            <a:prstGeom prst="parallelogram">
              <a:avLst>
                <a:gd name="adj" fmla="val 10910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18032468" flipH="1">
              <a:off x="7381217" y="3051337"/>
              <a:ext cx="124554" cy="412857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20975302" flipH="1">
              <a:off x="7157636" y="2580670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16676171" flipH="1">
              <a:off x="7202342" y="4293304"/>
              <a:ext cx="157412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19681176" flipH="1">
              <a:off x="7242172" y="3474116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11946098" flipH="1">
              <a:off x="6710518" y="4137674"/>
              <a:ext cx="159137" cy="46246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12822704" flipH="1">
              <a:off x="7249025" y="3947706"/>
              <a:ext cx="159137" cy="49538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6200000" flipH="1">
              <a:off x="6904095" y="3350261"/>
              <a:ext cx="213444" cy="42194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339618" flipH="1">
              <a:off x="6924615" y="2419350"/>
              <a:ext cx="270062" cy="106819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386552" flipH="1">
              <a:off x="6790200" y="3578587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12150843" flipH="1">
              <a:off x="6818614" y="2538578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19224155" flipH="1">
              <a:off x="6802625" y="3016095"/>
              <a:ext cx="133127" cy="38626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151313" y="4626470"/>
              <a:ext cx="250809" cy="5016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486592" y="4576308"/>
              <a:ext cx="81063" cy="405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101151" y="4475984"/>
              <a:ext cx="431392" cy="225728"/>
            </a:xfrm>
            <a:custGeom>
              <a:avLst/>
              <a:gdLst>
                <a:gd name="connsiteX0" fmla="*/ 0 w 655320"/>
                <a:gd name="connsiteY0" fmla="*/ 342900 h 342900"/>
                <a:gd name="connsiteX1" fmla="*/ 365760 w 655320"/>
                <a:gd name="connsiteY1" fmla="*/ 22860 h 342900"/>
                <a:gd name="connsiteX2" fmla="*/ 655320 w 655320"/>
                <a:gd name="connsiteY2" fmla="*/ 20574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20" h="342900">
                  <a:moveTo>
                    <a:pt x="0" y="342900"/>
                  </a:moveTo>
                  <a:cubicBezTo>
                    <a:pt x="128270" y="194310"/>
                    <a:pt x="256540" y="45720"/>
                    <a:pt x="365760" y="22860"/>
                  </a:cubicBezTo>
                  <a:cubicBezTo>
                    <a:pt x="474980" y="0"/>
                    <a:pt x="565150" y="102870"/>
                    <a:pt x="655320" y="20574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000827" y="3472748"/>
              <a:ext cx="100324" cy="10032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895487" y="3512877"/>
              <a:ext cx="300971" cy="50162"/>
            </a:xfrm>
            <a:custGeom>
              <a:avLst/>
              <a:gdLst>
                <a:gd name="connsiteX0" fmla="*/ 0 w 548640"/>
                <a:gd name="connsiteY0" fmla="*/ 72390 h 82550"/>
                <a:gd name="connsiteX1" fmla="*/ 121920 w 548640"/>
                <a:gd name="connsiteY1" fmla="*/ 72390 h 82550"/>
                <a:gd name="connsiteX2" fmla="*/ 327660 w 548640"/>
                <a:gd name="connsiteY2" fmla="*/ 11430 h 82550"/>
                <a:gd name="connsiteX3" fmla="*/ 548640 w 548640"/>
                <a:gd name="connsiteY3" fmla="*/ 381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82550">
                  <a:moveTo>
                    <a:pt x="0" y="72390"/>
                  </a:moveTo>
                  <a:cubicBezTo>
                    <a:pt x="33655" y="77470"/>
                    <a:pt x="67310" y="82550"/>
                    <a:pt x="121920" y="72390"/>
                  </a:cubicBezTo>
                  <a:cubicBezTo>
                    <a:pt x="176530" y="62230"/>
                    <a:pt x="256540" y="22860"/>
                    <a:pt x="327660" y="11430"/>
                  </a:cubicBezTo>
                  <a:cubicBezTo>
                    <a:pt x="398780" y="0"/>
                    <a:pt x="473710" y="1905"/>
                    <a:pt x="548640" y="3810"/>
                  </a:cubicBezTo>
                </a:path>
              </a:pathLst>
            </a:cu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62" idx="6"/>
            </p:cNvCxnSpPr>
            <p:nvPr/>
          </p:nvCxnSpPr>
          <p:spPr>
            <a:xfrm rot="5400000" flipH="1" flipV="1">
              <a:off x="6461008" y="4139922"/>
              <a:ext cx="898364" cy="3528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 rot="17234668" flipH="1">
              <a:off x="6674712" y="4526195"/>
              <a:ext cx="167913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420"/>
          <p:cNvGrpSpPr/>
          <p:nvPr/>
        </p:nvGrpSpPr>
        <p:grpSpPr>
          <a:xfrm>
            <a:off x="7010400" y="2209800"/>
            <a:ext cx="1404260" cy="1109927"/>
            <a:chOff x="-3145972" y="2057399"/>
            <a:chExt cx="4822374" cy="3811589"/>
          </a:xfrm>
        </p:grpSpPr>
        <p:sp>
          <p:nvSpPr>
            <p:cNvPr id="64" name="Rectangle 63"/>
            <p:cNvSpPr/>
            <p:nvPr/>
          </p:nvSpPr>
          <p:spPr>
            <a:xfrm>
              <a:off x="-2971801" y="2057400"/>
              <a:ext cx="4648200" cy="3657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 rot="16200000">
              <a:off x="-876299" y="1562099"/>
              <a:ext cx="2057400" cy="304799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-2971802" y="3540100"/>
              <a:ext cx="3276601" cy="217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-206023" y="3282244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-2971801" y="2301028"/>
              <a:ext cx="4606183" cy="3109172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-25908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 flipH="1">
              <a:off x="-2971801" y="3810000"/>
              <a:ext cx="4648200" cy="158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-555172" y="5867400"/>
              <a:ext cx="1091184" cy="158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6200000">
              <a:off x="-3712900" y="3386328"/>
              <a:ext cx="1146048" cy="1219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Arc 72"/>
            <p:cNvSpPr/>
            <p:nvPr/>
          </p:nvSpPr>
          <p:spPr>
            <a:xfrm>
              <a:off x="-1143001" y="3276600"/>
              <a:ext cx="1185333" cy="544688"/>
            </a:xfrm>
            <a:prstGeom prst="arc">
              <a:avLst>
                <a:gd name="adj1" fmla="val 20438003"/>
                <a:gd name="adj2" fmla="val 6110525"/>
              </a:avLst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/>
          </p:nvSpPr>
          <p:spPr>
            <a:xfrm rot="16200000">
              <a:off x="-38099" y="1714498"/>
              <a:ext cx="1371599" cy="2057402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-2971804" y="4248206"/>
              <a:ext cx="2209803" cy="1466795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 flipH="1" flipV="1">
              <a:off x="-441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-60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457199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-1" y="259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-1147705" y="2714978"/>
              <a:ext cx="2107259" cy="2116666"/>
            </a:xfrm>
            <a:custGeom>
              <a:avLst/>
              <a:gdLst>
                <a:gd name="connsiteX0" fmla="*/ 1249304 w 2107259"/>
                <a:gd name="connsiteY0" fmla="*/ 0 h 2116666"/>
                <a:gd name="connsiteX1" fmla="*/ 2028237 w 2107259"/>
                <a:gd name="connsiteY1" fmla="*/ 1286933 h 2116666"/>
                <a:gd name="connsiteX2" fmla="*/ 1723437 w 2107259"/>
                <a:gd name="connsiteY2" fmla="*/ 2111022 h 2116666"/>
                <a:gd name="connsiteX3" fmla="*/ 222015 w 2107259"/>
                <a:gd name="connsiteY3" fmla="*/ 1320800 h 2116666"/>
                <a:gd name="connsiteX4" fmla="*/ 391348 w 2107259"/>
                <a:gd name="connsiteY4" fmla="*/ 1095022 h 211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59" h="2116666">
                  <a:moveTo>
                    <a:pt x="1249304" y="0"/>
                  </a:moveTo>
                  <a:cubicBezTo>
                    <a:pt x="1599259" y="467548"/>
                    <a:pt x="1949215" y="935096"/>
                    <a:pt x="2028237" y="1286933"/>
                  </a:cubicBezTo>
                  <a:cubicBezTo>
                    <a:pt x="2107259" y="1638770"/>
                    <a:pt x="2024474" y="2105378"/>
                    <a:pt x="1723437" y="2111022"/>
                  </a:cubicBezTo>
                  <a:cubicBezTo>
                    <a:pt x="1422400" y="2116666"/>
                    <a:pt x="444030" y="1490133"/>
                    <a:pt x="222015" y="1320800"/>
                  </a:cubicBezTo>
                  <a:cubicBezTo>
                    <a:pt x="0" y="1151467"/>
                    <a:pt x="195674" y="1123244"/>
                    <a:pt x="391348" y="109502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445"/>
          <p:cNvGrpSpPr/>
          <p:nvPr/>
        </p:nvGrpSpPr>
        <p:grpSpPr>
          <a:xfrm>
            <a:off x="7086600" y="838200"/>
            <a:ext cx="1145491" cy="961386"/>
            <a:chOff x="4724400" y="2514600"/>
            <a:chExt cx="4267200" cy="3581400"/>
          </a:xfrm>
        </p:grpSpPr>
        <p:sp>
          <p:nvSpPr>
            <p:cNvPr id="82" name="Rectangle 81"/>
            <p:cNvSpPr/>
            <p:nvPr/>
          </p:nvSpPr>
          <p:spPr>
            <a:xfrm>
              <a:off x="4724400" y="5943600"/>
              <a:ext cx="685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410200" y="5943600"/>
              <a:ext cx="32766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686800" y="5943600"/>
              <a:ext cx="304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 rot="5400000" flipH="1" flipV="1">
              <a:off x="4650509" y="3960091"/>
              <a:ext cx="3119582" cy="838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V="1">
              <a:off x="5048250" y="4438650"/>
              <a:ext cx="3276600" cy="381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V="1">
              <a:off x="7128510" y="4309110"/>
              <a:ext cx="1379220" cy="2133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6324600" y="2514600"/>
              <a:ext cx="685800" cy="609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 rot="16200000" flipV="1">
              <a:off x="51435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724400" y="5943600"/>
              <a:ext cx="426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4800600" y="4267200"/>
              <a:ext cx="1371600" cy="304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5524500" y="2933700"/>
              <a:ext cx="914400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V="1">
              <a:off x="77343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V="1">
              <a:off x="6899910" y="2929890"/>
              <a:ext cx="914400" cy="693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76200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78486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83058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57150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2578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5626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9342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2484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Oval 102"/>
          <p:cNvSpPr/>
          <p:nvPr/>
        </p:nvSpPr>
        <p:spPr>
          <a:xfrm>
            <a:off x="6477000" y="5181600"/>
            <a:ext cx="2667000" cy="1447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Controlling a Complex Robot with a Simple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Full body balance is achieved by </a:t>
            </a:r>
            <a:br>
              <a:rPr lang="en-US" dirty="0" smtClean="0"/>
            </a:br>
            <a:r>
              <a:rPr lang="en-US" dirty="0" smtClean="0"/>
              <a:t>controlling the COM using the policy</a:t>
            </a:r>
            <a:br>
              <a:rPr lang="en-US" dirty="0" smtClean="0"/>
            </a:br>
            <a:r>
              <a:rPr lang="en-US" dirty="0" smtClean="0"/>
              <a:t>from the simple model.</a:t>
            </a:r>
          </a:p>
          <a:p>
            <a:endParaRPr lang="en-US" dirty="0" smtClean="0"/>
          </a:p>
          <a:p>
            <a:r>
              <a:rPr lang="en-US" dirty="0" smtClean="0"/>
              <a:t>The inverse dynamics chooses from </a:t>
            </a:r>
            <a:br>
              <a:rPr lang="en-US" dirty="0" smtClean="0"/>
            </a:br>
            <a:r>
              <a:rPr lang="en-US" dirty="0" smtClean="0"/>
              <a:t>the set of valid contact forces the forces</a:t>
            </a:r>
            <a:br>
              <a:rPr lang="en-US" dirty="0" smtClean="0"/>
            </a:br>
            <a:r>
              <a:rPr lang="en-US" dirty="0" smtClean="0"/>
              <a:t>that result in the desired COM motion.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086600" y="1752600"/>
            <a:ext cx="1661097" cy="3428996"/>
            <a:chOff x="6019796" y="1752604"/>
            <a:chExt cx="2251709" cy="4648194"/>
          </a:xfrm>
        </p:grpSpPr>
        <p:grpSp>
          <p:nvGrpSpPr>
            <p:cNvPr id="8" name="Group 83"/>
            <p:cNvGrpSpPr/>
            <p:nvPr/>
          </p:nvGrpSpPr>
          <p:grpSpPr>
            <a:xfrm>
              <a:off x="6172200" y="1752604"/>
              <a:ext cx="1831697" cy="4407960"/>
              <a:chOff x="-134214" y="1854746"/>
              <a:chExt cx="1870325" cy="4265666"/>
            </a:xfrm>
          </p:grpSpPr>
          <p:sp>
            <p:nvSpPr>
              <p:cNvPr id="54" name="Oval 53"/>
              <p:cNvSpPr/>
              <p:nvPr/>
            </p:nvSpPr>
            <p:spPr>
              <a:xfrm rot="3567532">
                <a:off x="148119" y="2981280"/>
                <a:ext cx="226093" cy="79076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 rot="624698">
                <a:off x="503878" y="2147579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 rot="4923829">
                <a:off x="488799" y="5610888"/>
                <a:ext cx="285738" cy="609599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 rot="1526374">
                <a:off x="453735" y="3914243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 rot="9653902">
                <a:off x="1218737" y="4973889"/>
                <a:ext cx="304800" cy="839475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 rot="4365332">
                <a:off x="1278912" y="5663212"/>
                <a:ext cx="304800" cy="609599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 rot="9521712">
                <a:off x="379468" y="4906359"/>
                <a:ext cx="304800" cy="89923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rot="5400000">
                <a:off x="896162" y="3523438"/>
                <a:ext cx="387449" cy="808173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 rot="21260382">
                <a:off x="737733" y="1854746"/>
                <a:ext cx="517259" cy="1939013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 rot="718531">
                <a:off x="1197133" y="3985925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9449157">
                <a:off x="1153219" y="2071171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 rot="2375845">
                <a:off x="1233659" y="2937972"/>
                <a:ext cx="254983" cy="701165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7"/>
            <p:cNvGrpSpPr/>
            <p:nvPr/>
          </p:nvGrpSpPr>
          <p:grpSpPr>
            <a:xfrm>
              <a:off x="6019796" y="3657600"/>
              <a:ext cx="2251709" cy="2743198"/>
              <a:chOff x="5486400" y="228600"/>
              <a:chExt cx="3440113" cy="4191000"/>
            </a:xfrm>
            <a:effectLst/>
          </p:grpSpPr>
          <p:sp>
            <p:nvSpPr>
              <p:cNvPr id="10" name="Rectangle 9"/>
              <p:cNvSpPr/>
              <p:nvPr/>
            </p:nvSpPr>
            <p:spPr>
              <a:xfrm>
                <a:off x="7772400" y="3124200"/>
                <a:ext cx="685800" cy="12954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isometricOffAxis2Top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400800" y="3048000"/>
                <a:ext cx="685800" cy="12954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isometricOffAxis2Top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endCxn id="14" idx="0"/>
              </p:cNvCxnSpPr>
              <p:nvPr/>
            </p:nvCxnSpPr>
            <p:spPr>
              <a:xfrm rot="16200000" flipV="1">
                <a:off x="5886450" y="1543050"/>
                <a:ext cx="3505200" cy="8763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endCxn id="14" idx="0"/>
              </p:cNvCxnSpPr>
              <p:nvPr/>
            </p:nvCxnSpPr>
            <p:spPr>
              <a:xfrm rot="5400000" flipH="1" flipV="1">
                <a:off x="5200650" y="1733550"/>
                <a:ext cx="3505200" cy="4953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6781800" y="228600"/>
                <a:ext cx="838200" cy="7620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rot="16200000" flipV="1">
                <a:off x="7124700" y="2247900"/>
                <a:ext cx="2133600" cy="685800"/>
              </a:xfrm>
              <a:prstGeom prst="straightConnector1">
                <a:avLst/>
              </a:prstGeom>
              <a:ln w="38100">
                <a:solidFill>
                  <a:srgbClr val="8EB4E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6" name="Object 2"/>
              <p:cNvGraphicFramePr>
                <a:graphicFrameLocks noChangeAspect="1"/>
              </p:cNvGraphicFramePr>
              <p:nvPr/>
            </p:nvGraphicFramePr>
            <p:xfrm>
              <a:off x="6629399" y="2209799"/>
              <a:ext cx="411164" cy="390524"/>
            </p:xfrm>
            <a:graphic>
              <a:graphicData uri="http://schemas.openxmlformats.org/presentationml/2006/ole">
                <p:oleObj spid="_x0000_s415746" name="Equation" r:id="rId4" imgW="241200" imgH="228600" progId="Equation.3">
                  <p:embed/>
                </p:oleObj>
              </a:graphicData>
            </a:graphic>
          </p:graphicFrame>
          <p:graphicFrame>
            <p:nvGraphicFramePr>
              <p:cNvPr id="17" name="Object 3"/>
              <p:cNvGraphicFramePr>
                <a:graphicFrameLocks noChangeAspect="1"/>
              </p:cNvGraphicFramePr>
              <p:nvPr/>
            </p:nvGraphicFramePr>
            <p:xfrm>
              <a:off x="6781800" y="914400"/>
              <a:ext cx="266700" cy="374650"/>
            </p:xfrm>
            <a:graphic>
              <a:graphicData uri="http://schemas.openxmlformats.org/presentationml/2006/ole">
                <p:oleObj spid="_x0000_s415747" name="Equation" r:id="rId5" imgW="126720" imgH="177480" progId="Equation.3">
                  <p:embed/>
                </p:oleObj>
              </a:graphicData>
            </a:graphic>
          </p:graphicFrame>
          <p:graphicFrame>
            <p:nvGraphicFramePr>
              <p:cNvPr id="18" name="Object 4"/>
              <p:cNvGraphicFramePr>
                <a:graphicFrameLocks noChangeAspect="1"/>
              </p:cNvGraphicFramePr>
              <p:nvPr/>
            </p:nvGraphicFramePr>
            <p:xfrm>
              <a:off x="7467600" y="3886200"/>
              <a:ext cx="382587" cy="403225"/>
            </p:xfrm>
            <a:graphic>
              <a:graphicData uri="http://schemas.openxmlformats.org/presentationml/2006/ole">
                <p:oleObj spid="_x0000_s415748" name="Equation" r:id="rId6" imgW="215640" imgH="228600" progId="Equation.3">
                  <p:embed/>
                </p:oleObj>
              </a:graphicData>
            </a:graphic>
          </p:graphicFrame>
          <p:cxnSp>
            <p:nvCxnSpPr>
              <p:cNvPr id="19" name="Straight Arrow Connector 18"/>
              <p:cNvCxnSpPr/>
              <p:nvPr/>
            </p:nvCxnSpPr>
            <p:spPr>
              <a:xfrm rot="10800000" flipV="1">
                <a:off x="8229600" y="1371600"/>
                <a:ext cx="276225" cy="20002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10800000">
                <a:off x="6096000" y="914400"/>
                <a:ext cx="609600" cy="76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aphicFrame>
            <p:nvGraphicFramePr>
              <p:cNvPr id="21" name="Object 3"/>
              <p:cNvGraphicFramePr>
                <a:graphicFrameLocks noChangeAspect="1"/>
              </p:cNvGraphicFramePr>
              <p:nvPr/>
            </p:nvGraphicFramePr>
            <p:xfrm>
              <a:off x="6019800" y="990600"/>
              <a:ext cx="293687" cy="428625"/>
            </p:xfrm>
            <a:graphic>
              <a:graphicData uri="http://schemas.openxmlformats.org/presentationml/2006/ole">
                <p:oleObj spid="_x0000_s415749" name="Equation" r:id="rId7" imgW="139680" imgH="203040" progId="Equation.3">
                  <p:embed/>
                </p:oleObj>
              </a:graphicData>
            </a:graphic>
          </p:graphicFrame>
          <p:cxnSp>
            <p:nvCxnSpPr>
              <p:cNvPr id="22" name="Straight Arrow Connector 21"/>
              <p:cNvCxnSpPr/>
              <p:nvPr/>
            </p:nvCxnSpPr>
            <p:spPr>
              <a:xfrm rot="5400000" flipH="1" flipV="1">
                <a:off x="7353300" y="2476500"/>
                <a:ext cx="2362200" cy="1588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6934200" y="2667000"/>
                <a:ext cx="142873" cy="38099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16200000" flipV="1">
                <a:off x="6600826" y="3019425"/>
                <a:ext cx="1095375" cy="28575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10800000" flipV="1">
                <a:off x="6858000" y="2514600"/>
                <a:ext cx="276225" cy="20002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10800000">
                <a:off x="7848600" y="1524000"/>
                <a:ext cx="419100" cy="8572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aphicFrame>
            <p:nvGraphicFramePr>
              <p:cNvPr id="27" name="Object 2"/>
              <p:cNvGraphicFramePr>
                <a:graphicFrameLocks noChangeAspect="1"/>
              </p:cNvGraphicFramePr>
              <p:nvPr/>
            </p:nvGraphicFramePr>
            <p:xfrm>
              <a:off x="6705600" y="2743200"/>
              <a:ext cx="412750" cy="412750"/>
            </p:xfrm>
            <a:graphic>
              <a:graphicData uri="http://schemas.openxmlformats.org/presentationml/2006/ole">
                <p:oleObj spid="_x0000_s415750" name="Equation" r:id="rId8" imgW="241200" imgH="241200" progId="Equation.3">
                  <p:embed/>
                </p:oleObj>
              </a:graphicData>
            </a:graphic>
          </p:graphicFrame>
          <p:cxnSp>
            <p:nvCxnSpPr>
              <p:cNvPr id="28" name="Straight Arrow Connector 27"/>
              <p:cNvCxnSpPr/>
              <p:nvPr/>
            </p:nvCxnSpPr>
            <p:spPr>
              <a:xfrm rot="10800000" flipV="1">
                <a:off x="6667500" y="609599"/>
                <a:ext cx="542926" cy="37147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aphicFrame>
            <p:nvGraphicFramePr>
              <p:cNvPr id="29" name="Object 2"/>
              <p:cNvGraphicFramePr>
                <a:graphicFrameLocks noChangeAspect="1"/>
              </p:cNvGraphicFramePr>
              <p:nvPr/>
            </p:nvGraphicFramePr>
            <p:xfrm>
              <a:off x="8534400" y="2286000"/>
              <a:ext cx="392113" cy="369887"/>
            </p:xfrm>
            <a:graphic>
              <a:graphicData uri="http://schemas.openxmlformats.org/presentationml/2006/ole">
                <p:oleObj spid="_x0000_s415751" name="Equation" r:id="rId9" imgW="228600" imgH="215640" progId="Equation.3">
                  <p:embed/>
                </p:oleObj>
              </a:graphicData>
            </a:graphic>
          </p:graphicFrame>
          <p:graphicFrame>
            <p:nvGraphicFramePr>
              <p:cNvPr id="30" name="Object 2"/>
              <p:cNvGraphicFramePr>
                <a:graphicFrameLocks noChangeAspect="1"/>
              </p:cNvGraphicFramePr>
              <p:nvPr/>
            </p:nvGraphicFramePr>
            <p:xfrm>
              <a:off x="7162800" y="2743200"/>
              <a:ext cx="392113" cy="369887"/>
            </p:xfrm>
            <a:graphic>
              <a:graphicData uri="http://schemas.openxmlformats.org/presentationml/2006/ole">
                <p:oleObj spid="_x0000_s415752" name="Equation" r:id="rId10" imgW="228600" imgH="215640" progId="Equation.3">
                  <p:embed/>
                </p:oleObj>
              </a:graphicData>
            </a:graphic>
          </p:graphicFrame>
          <p:graphicFrame>
            <p:nvGraphicFramePr>
              <p:cNvPr id="31" name="Object 2"/>
              <p:cNvGraphicFramePr>
                <a:graphicFrameLocks noChangeAspect="1"/>
              </p:cNvGraphicFramePr>
              <p:nvPr/>
            </p:nvGraphicFramePr>
            <p:xfrm>
              <a:off x="7772400" y="1143000"/>
              <a:ext cx="390525" cy="412750"/>
            </p:xfrm>
            <a:graphic>
              <a:graphicData uri="http://schemas.openxmlformats.org/presentationml/2006/ole">
                <p:oleObj spid="_x0000_s415753" name="Equation" r:id="rId11" imgW="228600" imgH="241200" progId="Equation.3">
                  <p:embed/>
                </p:oleObj>
              </a:graphicData>
            </a:graphic>
          </p:graphicFrame>
          <p:graphicFrame>
            <p:nvGraphicFramePr>
              <p:cNvPr id="32" name="Object 2"/>
              <p:cNvGraphicFramePr>
                <a:graphicFrameLocks noChangeAspect="1"/>
              </p:cNvGraphicFramePr>
              <p:nvPr/>
            </p:nvGraphicFramePr>
            <p:xfrm>
              <a:off x="8153400" y="990600"/>
              <a:ext cx="390525" cy="390525"/>
            </p:xfrm>
            <a:graphic>
              <a:graphicData uri="http://schemas.openxmlformats.org/presentationml/2006/ole">
                <p:oleObj spid="_x0000_s415754" name="Equation" r:id="rId12" imgW="228600" imgH="228600" progId="Equation.3">
                  <p:embed/>
                </p:oleObj>
              </a:graphicData>
            </a:graphic>
          </p:graphicFrame>
          <p:cxnSp>
            <p:nvCxnSpPr>
              <p:cNvPr id="33" name="Straight Connector 32"/>
              <p:cNvCxnSpPr/>
              <p:nvPr/>
            </p:nvCxnSpPr>
            <p:spPr>
              <a:xfrm rot="10800000" flipV="1">
                <a:off x="7848600" y="3581399"/>
                <a:ext cx="533400" cy="35242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0800000" flipV="1">
                <a:off x="6477000" y="3505200"/>
                <a:ext cx="533400" cy="35242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0800000">
                <a:off x="6477000" y="3657600"/>
                <a:ext cx="533400" cy="7620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7848600" y="3733800"/>
                <a:ext cx="533400" cy="7620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Arc 36"/>
              <p:cNvSpPr/>
              <p:nvPr/>
            </p:nvSpPr>
            <p:spPr>
              <a:xfrm>
                <a:off x="7772400" y="3429000"/>
                <a:ext cx="685800" cy="609600"/>
              </a:xfrm>
              <a:prstGeom prst="arc">
                <a:avLst>
                  <a:gd name="adj1" fmla="val 11298140"/>
                  <a:gd name="adj2" fmla="val 21109964"/>
                </a:avLst>
              </a:prstGeom>
              <a:ln w="38100">
                <a:headEnd type="triangle"/>
                <a:tailEnd type="none"/>
              </a:ln>
              <a:scene3d>
                <a:camera prst="isometricOffAxis2Right"/>
                <a:lightRig rig="threePt" dir="t"/>
              </a:scene3d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78"/>
              <p:cNvGrpSpPr/>
              <p:nvPr/>
            </p:nvGrpSpPr>
            <p:grpSpPr>
              <a:xfrm>
                <a:off x="5486400" y="2057400"/>
                <a:ext cx="1009650" cy="957262"/>
                <a:chOff x="304800" y="3081338"/>
                <a:chExt cx="1009650" cy="957262"/>
              </a:xfrm>
            </p:grpSpPr>
            <p:cxnSp>
              <p:nvCxnSpPr>
                <p:cNvPr id="48" name="Straight Arrow Connector 47"/>
                <p:cNvCxnSpPr/>
                <p:nvPr/>
              </p:nvCxnSpPr>
              <p:spPr>
                <a:xfrm rot="5400000" flipH="1" flipV="1">
                  <a:off x="533400" y="3505200"/>
                  <a:ext cx="6096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 rot="10800000" flipV="1">
                  <a:off x="457200" y="3810000"/>
                  <a:ext cx="381000" cy="2286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838200" y="3810000"/>
                  <a:ext cx="457200" cy="76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51" name="Object 4"/>
                <p:cNvGraphicFramePr>
                  <a:graphicFrameLocks noChangeAspect="1"/>
                </p:cNvGraphicFramePr>
                <p:nvPr/>
              </p:nvGraphicFramePr>
              <p:xfrm>
                <a:off x="304800" y="3690938"/>
                <a:ext cx="225425" cy="246063"/>
              </p:xfrm>
              <a:graphic>
                <a:graphicData uri="http://schemas.openxmlformats.org/presentationml/2006/ole">
                  <p:oleObj spid="_x0000_s415755" name="Equation" r:id="rId13" imgW="126720" imgH="139680" progId="Equation.3">
                    <p:embed/>
                  </p:oleObj>
                </a:graphicData>
              </a:graphic>
            </p:graphicFrame>
            <p:graphicFrame>
              <p:nvGraphicFramePr>
                <p:cNvPr id="52" name="Object 4"/>
                <p:cNvGraphicFramePr>
                  <a:graphicFrameLocks noChangeAspect="1"/>
                </p:cNvGraphicFramePr>
                <p:nvPr/>
              </p:nvGraphicFramePr>
              <p:xfrm>
                <a:off x="1066800" y="3538538"/>
                <a:ext cx="247650" cy="290513"/>
              </p:xfrm>
              <a:graphic>
                <a:graphicData uri="http://schemas.openxmlformats.org/presentationml/2006/ole">
                  <p:oleObj spid="_x0000_s415756" name="Equation" r:id="rId14" imgW="139680" imgH="164880" progId="Equation.3">
                    <p:embed/>
                  </p:oleObj>
                </a:graphicData>
              </a:graphic>
            </p:graphicFrame>
            <p:graphicFrame>
              <p:nvGraphicFramePr>
                <p:cNvPr id="53" name="Object 4"/>
                <p:cNvGraphicFramePr>
                  <a:graphicFrameLocks noChangeAspect="1"/>
                </p:cNvGraphicFramePr>
                <p:nvPr/>
              </p:nvGraphicFramePr>
              <p:xfrm>
                <a:off x="620713" y="3081338"/>
                <a:ext cx="225425" cy="223837"/>
              </p:xfrm>
              <a:graphic>
                <a:graphicData uri="http://schemas.openxmlformats.org/presentationml/2006/ole">
                  <p:oleObj spid="_x0000_s415757" name="Equation" r:id="rId15" imgW="126720" imgH="126720" progId="Equation.3">
                    <p:embed/>
                  </p:oleObj>
                </a:graphicData>
              </a:graphic>
            </p:graphicFrame>
          </p:grpSp>
          <p:sp>
            <p:nvSpPr>
              <p:cNvPr id="39" name="Arc 38"/>
              <p:cNvSpPr/>
              <p:nvPr/>
            </p:nvSpPr>
            <p:spPr>
              <a:xfrm>
                <a:off x="6400800" y="3352800"/>
                <a:ext cx="685800" cy="609600"/>
              </a:xfrm>
              <a:prstGeom prst="arc">
                <a:avLst>
                  <a:gd name="adj1" fmla="val 11298140"/>
                  <a:gd name="adj2" fmla="val 21109964"/>
                </a:avLst>
              </a:prstGeom>
              <a:ln w="38100">
                <a:headEnd type="triangle"/>
                <a:tailEnd type="none"/>
              </a:ln>
              <a:scene3d>
                <a:camera prst="isometricOffAxis2Right"/>
                <a:lightRig rig="threePt" dir="t"/>
              </a:scene3d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>
                <a:off x="7772400" y="3429000"/>
                <a:ext cx="685800" cy="609600"/>
              </a:xfrm>
              <a:prstGeom prst="arc">
                <a:avLst>
                  <a:gd name="adj1" fmla="val 11298140"/>
                  <a:gd name="adj2" fmla="val 21109964"/>
                </a:avLst>
              </a:prstGeom>
              <a:ln w="38100">
                <a:solidFill>
                  <a:schemeClr val="accent2"/>
                </a:solidFill>
                <a:headEnd type="triangle"/>
                <a:tailEnd type="none"/>
              </a:ln>
              <a:scene3d>
                <a:camera prst="isometricOffAxis2Left"/>
                <a:lightRig rig="threePt" dir="t"/>
              </a:scene3d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rot="16200000" flipV="1">
                <a:off x="6667500" y="3086100"/>
                <a:ext cx="914400" cy="76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Arc 41"/>
              <p:cNvSpPr/>
              <p:nvPr/>
            </p:nvSpPr>
            <p:spPr>
              <a:xfrm>
                <a:off x="6400800" y="3352800"/>
                <a:ext cx="685800" cy="609600"/>
              </a:xfrm>
              <a:prstGeom prst="arc">
                <a:avLst>
                  <a:gd name="adj1" fmla="val 11298140"/>
                  <a:gd name="adj2" fmla="val 21109964"/>
                </a:avLst>
              </a:prstGeom>
              <a:ln w="38100">
                <a:solidFill>
                  <a:schemeClr val="accent2"/>
                </a:solidFill>
                <a:headEnd type="triangle"/>
                <a:tailEnd type="none"/>
              </a:ln>
              <a:scene3d>
                <a:camera prst="isometricOffAxis2Left"/>
                <a:lightRig rig="threePt" dir="t"/>
              </a:scene3d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43" name="Object 4"/>
              <p:cNvGraphicFramePr>
                <a:graphicFrameLocks noChangeAspect="1"/>
              </p:cNvGraphicFramePr>
              <p:nvPr/>
            </p:nvGraphicFramePr>
            <p:xfrm>
              <a:off x="8534400" y="3733800"/>
              <a:ext cx="382588" cy="425450"/>
            </p:xfrm>
            <a:graphic>
              <a:graphicData uri="http://schemas.openxmlformats.org/presentationml/2006/ole">
                <p:oleObj spid="_x0000_s415758" name="Equation" r:id="rId16" imgW="215640" imgH="241200" progId="Equation.3">
                  <p:embed/>
                </p:oleObj>
              </a:graphicData>
            </a:graphic>
          </p:graphicFrame>
          <p:graphicFrame>
            <p:nvGraphicFramePr>
              <p:cNvPr id="44" name="Object 16"/>
              <p:cNvGraphicFramePr>
                <a:graphicFrameLocks noChangeAspect="1"/>
              </p:cNvGraphicFramePr>
              <p:nvPr/>
            </p:nvGraphicFramePr>
            <p:xfrm>
              <a:off x="6096000" y="3886200"/>
              <a:ext cx="382588" cy="403225"/>
            </p:xfrm>
            <a:graphic>
              <a:graphicData uri="http://schemas.openxmlformats.org/presentationml/2006/ole">
                <p:oleObj spid="_x0000_s415759" name="Equation" r:id="rId17" imgW="215640" imgH="228600" progId="Equation.3">
                  <p:embed/>
                </p:oleObj>
              </a:graphicData>
            </a:graphic>
          </p:graphicFrame>
          <p:graphicFrame>
            <p:nvGraphicFramePr>
              <p:cNvPr id="45" name="Object 4"/>
              <p:cNvGraphicFramePr>
                <a:graphicFrameLocks noChangeAspect="1"/>
              </p:cNvGraphicFramePr>
              <p:nvPr/>
            </p:nvGraphicFramePr>
            <p:xfrm>
              <a:off x="7315200" y="3505200"/>
              <a:ext cx="382588" cy="425450"/>
            </p:xfrm>
            <a:graphic>
              <a:graphicData uri="http://schemas.openxmlformats.org/presentationml/2006/ole">
                <p:oleObj spid="_x0000_s415760" name="Equation" r:id="rId18" imgW="215640" imgH="241200" progId="Equation.3">
                  <p:embed/>
                </p:oleObj>
              </a:graphicData>
            </a:graphic>
          </p:graphicFrame>
          <p:cxnSp>
            <p:nvCxnSpPr>
              <p:cNvPr id="46" name="Straight Connector 45"/>
              <p:cNvCxnSpPr/>
              <p:nvPr/>
            </p:nvCxnSpPr>
            <p:spPr>
              <a:xfrm rot="10800000">
                <a:off x="6734177" y="3486153"/>
                <a:ext cx="1371598" cy="8572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6734177" y="4000503"/>
                <a:ext cx="1371598" cy="8572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838200" y="5334000"/>
            <a:ext cx="7848600" cy="1371600"/>
            <a:chOff x="838200" y="5334000"/>
            <a:chExt cx="7848600" cy="1371600"/>
          </a:xfrm>
        </p:grpSpPr>
        <p:sp>
          <p:nvSpPr>
            <p:cNvPr id="66" name="Left-Right Arrow 65"/>
            <p:cNvSpPr/>
            <p:nvPr/>
          </p:nvSpPr>
          <p:spPr>
            <a:xfrm>
              <a:off x="2438400" y="5955268"/>
              <a:ext cx="4572000" cy="457200"/>
            </a:xfrm>
            <a:prstGeom prst="leftRightArrow">
              <a:avLst/>
            </a:prstGeom>
            <a:gradFill flip="none" rotWithShape="1">
              <a:gsLst>
                <a:gs pos="0">
                  <a:schemeClr val="tx2"/>
                </a:gs>
                <a:gs pos="39999">
                  <a:schemeClr val="tx2"/>
                </a:gs>
                <a:gs pos="70000">
                  <a:schemeClr val="accent2"/>
                </a:gs>
                <a:gs pos="100000">
                  <a:schemeClr val="accent2"/>
                </a:gs>
              </a:gsLst>
              <a:lin ang="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0" y="5955268"/>
              <a:ext cx="1905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Variable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62800" y="595526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Fixed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200400" y="6336268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Contact Force Selection</a:t>
              </a:r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4495800" y="5943600"/>
              <a:ext cx="381000" cy="457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15761" name="Object 17"/>
            <p:cNvGraphicFramePr>
              <a:graphicFrameLocks noChangeAspect="1"/>
            </p:cNvGraphicFramePr>
            <p:nvPr/>
          </p:nvGraphicFramePr>
          <p:xfrm>
            <a:off x="4495800" y="5334000"/>
            <a:ext cx="381000" cy="597648"/>
          </p:xfrm>
          <a:graphic>
            <a:graphicData uri="http://schemas.openxmlformats.org/presentationml/2006/ole">
              <p:oleObj spid="_x0000_s415761" name="Equation" r:id="rId19" imgW="114120" imgH="1774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Humanoid Robot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63" name="Object 2"/>
          <p:cNvGraphicFramePr>
            <a:graphicFrameLocks noChangeAspect="1"/>
          </p:cNvGraphicFramePr>
          <p:nvPr/>
        </p:nvGraphicFramePr>
        <p:xfrm>
          <a:off x="533400" y="1524000"/>
          <a:ext cx="3995738" cy="762000"/>
        </p:xfrm>
        <a:graphic>
          <a:graphicData uri="http://schemas.openxmlformats.org/presentationml/2006/ole">
            <p:oleObj spid="_x0000_s344081" name="Equation" r:id="rId4" imgW="2552400" imgH="482400" progId="Equation.3">
              <p:embed/>
            </p:oleObj>
          </a:graphicData>
        </a:graphic>
      </p:graphicFrame>
      <p:graphicFrame>
        <p:nvGraphicFramePr>
          <p:cNvPr id="64" name="Object 2"/>
          <p:cNvGraphicFramePr>
            <a:graphicFrameLocks noChangeAspect="1"/>
          </p:cNvGraphicFramePr>
          <p:nvPr/>
        </p:nvGraphicFramePr>
        <p:xfrm>
          <a:off x="533400" y="2286000"/>
          <a:ext cx="1651000" cy="720725"/>
        </p:xfrm>
        <a:graphic>
          <a:graphicData uri="http://schemas.openxmlformats.org/presentationml/2006/ole">
            <p:oleObj spid="_x0000_s344082" name="Equation" r:id="rId5" imgW="1054080" imgH="457200" progId="Equation.3">
              <p:embed/>
            </p:oleObj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4572000" y="1524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Dynamics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3505200" y="2438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Contact constraints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2819400" y="3893403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Desired </a:t>
            </a:r>
            <a:br>
              <a:rPr lang="en-US" sz="2400" dirty="0" smtClean="0"/>
            </a:br>
            <a:r>
              <a:rPr lang="en-US" sz="2400" dirty="0" smtClean="0"/>
              <a:t>COM Motion</a:t>
            </a:r>
            <a:endParaRPr lang="en-US" sz="2400" dirty="0"/>
          </a:p>
        </p:txBody>
      </p:sp>
      <p:sp>
        <p:nvSpPr>
          <p:cNvPr id="69" name="Rounded Rectangle 68"/>
          <p:cNvSpPr/>
          <p:nvPr/>
        </p:nvSpPr>
        <p:spPr>
          <a:xfrm>
            <a:off x="228600" y="1447800"/>
            <a:ext cx="64008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228600" y="3200400"/>
            <a:ext cx="6400800" cy="2590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4085" name="Object 21"/>
          <p:cNvGraphicFramePr>
            <a:graphicFrameLocks noChangeAspect="1"/>
          </p:cNvGraphicFramePr>
          <p:nvPr/>
        </p:nvGraphicFramePr>
        <p:xfrm>
          <a:off x="317500" y="3733800"/>
          <a:ext cx="4406900" cy="1295400"/>
        </p:xfrm>
        <a:graphic>
          <a:graphicData uri="http://schemas.openxmlformats.org/presentationml/2006/ole">
            <p:oleObj spid="_x0000_s344085" name="Equation" r:id="rId6" imgW="3213000" imgH="939600" progId="Equation.3">
              <p:embed/>
            </p:oleObj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1676400" y="3200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Control Objectives</a:t>
            </a:r>
            <a:endParaRPr lang="en-US" sz="2400" u="sng" dirty="0"/>
          </a:p>
        </p:txBody>
      </p:sp>
      <p:sp>
        <p:nvSpPr>
          <p:cNvPr id="75" name="TextBox 74"/>
          <p:cNvSpPr txBox="1"/>
          <p:nvPr/>
        </p:nvSpPr>
        <p:spPr>
          <a:xfrm>
            <a:off x="2819400" y="5181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Pose Bias</a:t>
            </a:r>
            <a:endParaRPr lang="en-US" sz="2400" dirty="0"/>
          </a:p>
        </p:txBody>
      </p:sp>
      <p:graphicFrame>
        <p:nvGraphicFramePr>
          <p:cNvPr id="76" name="Object 21"/>
          <p:cNvGraphicFramePr>
            <a:graphicFrameLocks noChangeAspect="1"/>
          </p:cNvGraphicFramePr>
          <p:nvPr/>
        </p:nvGraphicFramePr>
        <p:xfrm>
          <a:off x="1295400" y="5257800"/>
          <a:ext cx="2508250" cy="350837"/>
        </p:xfrm>
        <a:graphic>
          <a:graphicData uri="http://schemas.openxmlformats.org/presentationml/2006/ole">
            <p:oleObj spid="_x0000_s344086" name="Equation" r:id="rId7" imgW="1828800" imgH="253800" progId="Equation.3">
              <p:embed/>
            </p:oleObj>
          </a:graphicData>
        </a:graphic>
      </p:graphicFrame>
      <p:grpSp>
        <p:nvGrpSpPr>
          <p:cNvPr id="77" name="Group 76"/>
          <p:cNvGrpSpPr/>
          <p:nvPr/>
        </p:nvGrpSpPr>
        <p:grpSpPr>
          <a:xfrm>
            <a:off x="7200900" y="1752600"/>
            <a:ext cx="1539490" cy="3346189"/>
            <a:chOff x="838200" y="1828800"/>
            <a:chExt cx="2099310" cy="4562994"/>
          </a:xfrm>
        </p:grpSpPr>
        <p:grpSp>
          <p:nvGrpSpPr>
            <p:cNvPr id="78" name="Group 83"/>
            <p:cNvGrpSpPr/>
            <p:nvPr/>
          </p:nvGrpSpPr>
          <p:grpSpPr>
            <a:xfrm>
              <a:off x="838200" y="1828804"/>
              <a:ext cx="1831697" cy="4407960"/>
              <a:chOff x="-134214" y="1854746"/>
              <a:chExt cx="1870325" cy="4265666"/>
            </a:xfrm>
          </p:grpSpPr>
          <p:sp>
            <p:nvSpPr>
              <p:cNvPr id="100" name="Oval 99"/>
              <p:cNvSpPr/>
              <p:nvPr/>
            </p:nvSpPr>
            <p:spPr>
              <a:xfrm rot="3567532">
                <a:off x="148119" y="2981280"/>
                <a:ext cx="226093" cy="79076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 rot="624698">
                <a:off x="503878" y="2147579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 rot="4923829">
                <a:off x="488799" y="5610888"/>
                <a:ext cx="285738" cy="609599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 rot="1526374">
                <a:off x="453735" y="3914243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 rot="9653902">
                <a:off x="1218737" y="4973889"/>
                <a:ext cx="304800" cy="839475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 rot="4365332">
                <a:off x="1278912" y="5663212"/>
                <a:ext cx="304800" cy="609599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 rot="9521712">
                <a:off x="379468" y="4906359"/>
                <a:ext cx="304800" cy="89923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 rot="5400000">
                <a:off x="896162" y="3523438"/>
                <a:ext cx="387449" cy="808173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 rot="21260382">
                <a:off x="737732" y="1854746"/>
                <a:ext cx="517259" cy="1939013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 rot="718531">
                <a:off x="1197133" y="3985925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 rot="9449157">
                <a:off x="1153219" y="2071171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 rot="2375845">
                <a:off x="1233659" y="2937972"/>
                <a:ext cx="254983" cy="701165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Arrow Connector 78"/>
            <p:cNvCxnSpPr/>
            <p:nvPr/>
          </p:nvCxnSpPr>
          <p:spPr>
            <a:xfrm rot="16200000" flipV="1">
              <a:off x="1758142" y="5055524"/>
              <a:ext cx="1396538" cy="448887"/>
            </a:xfrm>
            <a:prstGeom prst="straightConnector1">
              <a:avLst/>
            </a:prstGeom>
            <a:ln w="38100">
              <a:solidFill>
                <a:srgbClr val="8EB4E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0" name="Object 4"/>
            <p:cNvGraphicFramePr>
              <a:graphicFrameLocks noChangeAspect="1"/>
            </p:cNvGraphicFramePr>
            <p:nvPr/>
          </p:nvGraphicFramePr>
          <p:xfrm>
            <a:off x="1982585" y="6127865"/>
            <a:ext cx="250421" cy="263929"/>
          </p:xfrm>
          <a:graphic>
            <a:graphicData uri="http://schemas.openxmlformats.org/presentationml/2006/ole">
              <p:oleObj spid="_x0000_s344087" name="Equation" r:id="rId8" imgW="215640" imgH="228600" progId="Equation.3">
                <p:embed/>
              </p:oleObj>
            </a:graphicData>
          </a:graphic>
        </p:graphicFrame>
        <p:cxnSp>
          <p:nvCxnSpPr>
            <p:cNvPr id="81" name="Straight Arrow Connector 80"/>
            <p:cNvCxnSpPr/>
            <p:nvPr/>
          </p:nvCxnSpPr>
          <p:spPr>
            <a:xfrm rot="10800000" flipV="1">
              <a:off x="2481349" y="4481945"/>
              <a:ext cx="180802" cy="1309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 flipH="1" flipV="1">
              <a:off x="1907771" y="5205153"/>
              <a:ext cx="1546167" cy="1039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633451" y="5329844"/>
              <a:ext cx="93517" cy="2493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16200000" flipV="1">
              <a:off x="1415242" y="5560522"/>
              <a:ext cx="716973" cy="18704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10800000" flipV="1">
              <a:off x="1583574" y="5230091"/>
              <a:ext cx="180802" cy="1309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10800000">
              <a:off x="2231967" y="4581698"/>
              <a:ext cx="274320" cy="5611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aphicFrame>
          <p:nvGraphicFramePr>
            <p:cNvPr id="87" name="Object 2"/>
            <p:cNvGraphicFramePr>
              <a:graphicFrameLocks noChangeAspect="1"/>
            </p:cNvGraphicFramePr>
            <p:nvPr/>
          </p:nvGraphicFramePr>
          <p:xfrm>
            <a:off x="1483822" y="5379720"/>
            <a:ext cx="270164" cy="270164"/>
          </p:xfrm>
          <a:graphic>
            <a:graphicData uri="http://schemas.openxmlformats.org/presentationml/2006/ole">
              <p:oleObj spid="_x0000_s344088" name="Equation" r:id="rId9" imgW="241200" imgH="241200" progId="Equation.3">
                <p:embed/>
              </p:oleObj>
            </a:graphicData>
          </a:graphic>
        </p:graphicFrame>
        <p:graphicFrame>
          <p:nvGraphicFramePr>
            <p:cNvPr id="88" name="Object 2"/>
            <p:cNvGraphicFramePr>
              <a:graphicFrameLocks noChangeAspect="1"/>
            </p:cNvGraphicFramePr>
            <p:nvPr/>
          </p:nvGraphicFramePr>
          <p:xfrm>
            <a:off x="2680854" y="5080462"/>
            <a:ext cx="256656" cy="242108"/>
          </p:xfrm>
          <a:graphic>
            <a:graphicData uri="http://schemas.openxmlformats.org/presentationml/2006/ole">
              <p:oleObj spid="_x0000_s344089" name="Equation" r:id="rId10" imgW="228600" imgH="215640" progId="Equation.3">
                <p:embed/>
              </p:oleObj>
            </a:graphicData>
          </a:graphic>
        </p:graphicFrame>
        <p:graphicFrame>
          <p:nvGraphicFramePr>
            <p:cNvPr id="89" name="Object 2"/>
            <p:cNvGraphicFramePr>
              <a:graphicFrameLocks noChangeAspect="1"/>
            </p:cNvGraphicFramePr>
            <p:nvPr/>
          </p:nvGraphicFramePr>
          <p:xfrm>
            <a:off x="1783080" y="5379720"/>
            <a:ext cx="256656" cy="242108"/>
          </p:xfrm>
          <a:graphic>
            <a:graphicData uri="http://schemas.openxmlformats.org/presentationml/2006/ole">
              <p:oleObj spid="_x0000_s344090" name="Equation" r:id="rId11" imgW="228600" imgH="215640" progId="Equation.3">
                <p:embed/>
              </p:oleObj>
            </a:graphicData>
          </a:graphic>
        </p:graphicFrame>
        <p:graphicFrame>
          <p:nvGraphicFramePr>
            <p:cNvPr id="90" name="Object 2"/>
            <p:cNvGraphicFramePr>
              <a:graphicFrameLocks noChangeAspect="1"/>
            </p:cNvGraphicFramePr>
            <p:nvPr/>
          </p:nvGraphicFramePr>
          <p:xfrm>
            <a:off x="2182091" y="4332316"/>
            <a:ext cx="255616" cy="270164"/>
          </p:xfrm>
          <a:graphic>
            <a:graphicData uri="http://schemas.openxmlformats.org/presentationml/2006/ole">
              <p:oleObj spid="_x0000_s344091" name="Equation" r:id="rId12" imgW="228600" imgH="241200" progId="Equation.3">
                <p:embed/>
              </p:oleObj>
            </a:graphicData>
          </a:graphic>
        </p:graphicFrame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2431472" y="4232564"/>
            <a:ext cx="255616" cy="255616"/>
          </p:xfrm>
          <a:graphic>
            <a:graphicData uri="http://schemas.openxmlformats.org/presentationml/2006/ole">
              <p:oleObj spid="_x0000_s344092" name="Equation" r:id="rId13" imgW="228600" imgH="228600" progId="Equation.3">
                <p:embed/>
              </p:oleObj>
            </a:graphicData>
          </a:graphic>
        </p:graphicFrame>
        <p:sp>
          <p:nvSpPr>
            <p:cNvPr id="92" name="Arc 91"/>
            <p:cNvSpPr/>
            <p:nvPr/>
          </p:nvSpPr>
          <p:spPr>
            <a:xfrm>
              <a:off x="2182091" y="5828607"/>
              <a:ext cx="448887" cy="399011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scene3d>
              <a:camera prst="isometricOffAxis2Righ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>
              <a:off x="1284316" y="5778731"/>
              <a:ext cx="448887" cy="399011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scene3d>
              <a:camera prst="isometricOffAxis2Righ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Arc 93"/>
            <p:cNvSpPr/>
            <p:nvPr/>
          </p:nvSpPr>
          <p:spPr>
            <a:xfrm>
              <a:off x="2182091" y="5828607"/>
              <a:ext cx="448887" cy="399011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solidFill>
                <a:schemeClr val="accent2"/>
              </a:solidFill>
              <a:headEnd type="triangle"/>
              <a:tailEnd type="none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rot="16200000" flipV="1">
              <a:off x="1458883" y="5604164"/>
              <a:ext cx="598516" cy="49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Arc 95"/>
            <p:cNvSpPr/>
            <p:nvPr/>
          </p:nvSpPr>
          <p:spPr>
            <a:xfrm>
              <a:off x="1284316" y="5778731"/>
              <a:ext cx="448887" cy="399011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solidFill>
                <a:schemeClr val="accent2"/>
              </a:solidFill>
              <a:headEnd type="triangle"/>
              <a:tailEnd type="none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7" name="Object 4"/>
            <p:cNvGraphicFramePr>
              <a:graphicFrameLocks noChangeAspect="1"/>
            </p:cNvGraphicFramePr>
            <p:nvPr/>
          </p:nvGraphicFramePr>
          <p:xfrm>
            <a:off x="2680854" y="6028113"/>
            <a:ext cx="250421" cy="278476"/>
          </p:xfrm>
          <a:graphic>
            <a:graphicData uri="http://schemas.openxmlformats.org/presentationml/2006/ole">
              <p:oleObj spid="_x0000_s344093" name="Equation" r:id="rId14" imgW="215640" imgH="241200" progId="Equation.3">
                <p:embed/>
              </p:oleObj>
            </a:graphicData>
          </a:graphic>
        </p:graphicFrame>
        <p:graphicFrame>
          <p:nvGraphicFramePr>
            <p:cNvPr id="98" name="Object 16"/>
            <p:cNvGraphicFramePr>
              <a:graphicFrameLocks noChangeAspect="1"/>
            </p:cNvGraphicFramePr>
            <p:nvPr/>
          </p:nvGraphicFramePr>
          <p:xfrm>
            <a:off x="1084811" y="6127865"/>
            <a:ext cx="250421" cy="263929"/>
          </p:xfrm>
          <a:graphic>
            <a:graphicData uri="http://schemas.openxmlformats.org/presentationml/2006/ole">
              <p:oleObj spid="_x0000_s344094" name="Equation" r:id="rId15" imgW="215640" imgH="228600" progId="Equation.3">
                <p:embed/>
              </p:oleObj>
            </a:graphicData>
          </a:graphic>
        </p:graphicFrame>
        <p:graphicFrame>
          <p:nvGraphicFramePr>
            <p:cNvPr id="99" name="Object 4"/>
            <p:cNvGraphicFramePr>
              <a:graphicFrameLocks noChangeAspect="1"/>
            </p:cNvGraphicFramePr>
            <p:nvPr/>
          </p:nvGraphicFramePr>
          <p:xfrm>
            <a:off x="1882833" y="5878484"/>
            <a:ext cx="250421" cy="278476"/>
          </p:xfrm>
          <a:graphic>
            <a:graphicData uri="http://schemas.openxmlformats.org/presentationml/2006/ole">
              <p:oleObj spid="_x0000_s344095" name="Equation" r:id="rId16" imgW="215640" imgH="241200" progId="Equation.3">
                <p:embed/>
              </p:oleObj>
            </a:graphicData>
          </a:graphic>
        </p:graphicFrame>
      </p:grpSp>
      <p:sp>
        <p:nvSpPr>
          <p:cNvPr id="113" name="Left-Right Arrow 112"/>
          <p:cNvSpPr/>
          <p:nvPr/>
        </p:nvSpPr>
        <p:spPr>
          <a:xfrm>
            <a:off x="2438400" y="5955268"/>
            <a:ext cx="4572000" cy="457200"/>
          </a:xfrm>
          <a:prstGeom prst="leftRightArrow">
            <a:avLst/>
          </a:prstGeom>
          <a:gradFill flip="none" rotWithShape="1">
            <a:gsLst>
              <a:gs pos="0">
                <a:schemeClr val="tx2"/>
              </a:gs>
              <a:gs pos="39999">
                <a:schemeClr val="tx2"/>
              </a:gs>
              <a:gs pos="70000">
                <a:schemeClr val="accent2"/>
              </a:gs>
              <a:gs pos="100000">
                <a:schemeClr val="accent2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38200" y="5955268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Variable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7162800" y="5955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32004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Contact Force Selection</a:t>
            </a:r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2717800" y="5943600"/>
            <a:ext cx="381000" cy="457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Humanoid Robot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46</a:t>
            </a:fld>
            <a:endParaRPr lang="en-US" dirty="0"/>
          </a:p>
        </p:txBody>
      </p:sp>
      <p:grpSp>
        <p:nvGrpSpPr>
          <p:cNvPr id="3" name="Group 76"/>
          <p:cNvGrpSpPr/>
          <p:nvPr/>
        </p:nvGrpSpPr>
        <p:grpSpPr>
          <a:xfrm>
            <a:off x="7200900" y="1752600"/>
            <a:ext cx="1539490" cy="3346189"/>
            <a:chOff x="838200" y="1828800"/>
            <a:chExt cx="2099310" cy="4562994"/>
          </a:xfrm>
        </p:grpSpPr>
        <p:grpSp>
          <p:nvGrpSpPr>
            <p:cNvPr id="5" name="Group 83"/>
            <p:cNvGrpSpPr/>
            <p:nvPr/>
          </p:nvGrpSpPr>
          <p:grpSpPr>
            <a:xfrm>
              <a:off x="838200" y="1828804"/>
              <a:ext cx="1831697" cy="4407960"/>
              <a:chOff x="-134214" y="1854746"/>
              <a:chExt cx="1870325" cy="4265666"/>
            </a:xfrm>
          </p:grpSpPr>
          <p:sp>
            <p:nvSpPr>
              <p:cNvPr id="100" name="Oval 99"/>
              <p:cNvSpPr/>
              <p:nvPr/>
            </p:nvSpPr>
            <p:spPr>
              <a:xfrm rot="3567532">
                <a:off x="148119" y="2981280"/>
                <a:ext cx="226093" cy="79076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 rot="624698">
                <a:off x="503878" y="2147579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 rot="4923829">
                <a:off x="488799" y="5610888"/>
                <a:ext cx="285738" cy="609599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 rot="1526374">
                <a:off x="453735" y="3914243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 rot="9653902">
                <a:off x="1218737" y="4973889"/>
                <a:ext cx="304800" cy="839475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 rot="4365332">
                <a:off x="1278912" y="5663212"/>
                <a:ext cx="304800" cy="609599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 rot="9521712">
                <a:off x="379468" y="4906359"/>
                <a:ext cx="304800" cy="89923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 rot="5400000">
                <a:off x="896162" y="3523438"/>
                <a:ext cx="387449" cy="808173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 rot="21260382">
                <a:off x="737732" y="1854746"/>
                <a:ext cx="517259" cy="1939013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 rot="718531">
                <a:off x="1197133" y="3985925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 rot="9449157">
                <a:off x="1153219" y="2071171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 rot="2375845">
                <a:off x="1233659" y="2937972"/>
                <a:ext cx="254983" cy="701165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Arrow Connector 78"/>
            <p:cNvCxnSpPr/>
            <p:nvPr/>
          </p:nvCxnSpPr>
          <p:spPr>
            <a:xfrm rot="16200000" flipV="1">
              <a:off x="1758142" y="5055524"/>
              <a:ext cx="1396538" cy="448887"/>
            </a:xfrm>
            <a:prstGeom prst="straightConnector1">
              <a:avLst/>
            </a:prstGeom>
            <a:ln w="38100">
              <a:solidFill>
                <a:srgbClr val="8EB4E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0" name="Object 4"/>
            <p:cNvGraphicFramePr>
              <a:graphicFrameLocks noChangeAspect="1"/>
            </p:cNvGraphicFramePr>
            <p:nvPr/>
          </p:nvGraphicFramePr>
          <p:xfrm>
            <a:off x="1982585" y="6127865"/>
            <a:ext cx="250421" cy="263929"/>
          </p:xfrm>
          <a:graphic>
            <a:graphicData uri="http://schemas.openxmlformats.org/presentationml/2006/ole">
              <p:oleObj spid="_x0000_s686086" name="Equation" r:id="rId4" imgW="215640" imgH="228600" progId="Equation.3">
                <p:embed/>
              </p:oleObj>
            </a:graphicData>
          </a:graphic>
        </p:graphicFrame>
        <p:cxnSp>
          <p:nvCxnSpPr>
            <p:cNvPr id="81" name="Straight Arrow Connector 80"/>
            <p:cNvCxnSpPr/>
            <p:nvPr/>
          </p:nvCxnSpPr>
          <p:spPr>
            <a:xfrm rot="10800000" flipV="1">
              <a:off x="2481349" y="4481945"/>
              <a:ext cx="180802" cy="1309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 flipH="1" flipV="1">
              <a:off x="1907771" y="5205153"/>
              <a:ext cx="1546167" cy="1039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633451" y="5329844"/>
              <a:ext cx="93517" cy="2493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16200000" flipV="1">
              <a:off x="1415242" y="5560522"/>
              <a:ext cx="716973" cy="18704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10800000" flipV="1">
              <a:off x="1583574" y="5230091"/>
              <a:ext cx="180802" cy="1309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10800000">
              <a:off x="2231967" y="4581698"/>
              <a:ext cx="274320" cy="5611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aphicFrame>
          <p:nvGraphicFramePr>
            <p:cNvPr id="87" name="Object 2"/>
            <p:cNvGraphicFramePr>
              <a:graphicFrameLocks noChangeAspect="1"/>
            </p:cNvGraphicFramePr>
            <p:nvPr/>
          </p:nvGraphicFramePr>
          <p:xfrm>
            <a:off x="1483822" y="5379720"/>
            <a:ext cx="270164" cy="270164"/>
          </p:xfrm>
          <a:graphic>
            <a:graphicData uri="http://schemas.openxmlformats.org/presentationml/2006/ole">
              <p:oleObj spid="_x0000_s686087" name="Equation" r:id="rId5" imgW="241200" imgH="241200" progId="Equation.3">
                <p:embed/>
              </p:oleObj>
            </a:graphicData>
          </a:graphic>
        </p:graphicFrame>
        <p:graphicFrame>
          <p:nvGraphicFramePr>
            <p:cNvPr id="88" name="Object 2"/>
            <p:cNvGraphicFramePr>
              <a:graphicFrameLocks noChangeAspect="1"/>
            </p:cNvGraphicFramePr>
            <p:nvPr/>
          </p:nvGraphicFramePr>
          <p:xfrm>
            <a:off x="2680854" y="5080462"/>
            <a:ext cx="256656" cy="242108"/>
          </p:xfrm>
          <a:graphic>
            <a:graphicData uri="http://schemas.openxmlformats.org/presentationml/2006/ole">
              <p:oleObj spid="_x0000_s686088" name="Equation" r:id="rId6" imgW="228600" imgH="215640" progId="Equation.3">
                <p:embed/>
              </p:oleObj>
            </a:graphicData>
          </a:graphic>
        </p:graphicFrame>
        <p:graphicFrame>
          <p:nvGraphicFramePr>
            <p:cNvPr id="89" name="Object 2"/>
            <p:cNvGraphicFramePr>
              <a:graphicFrameLocks noChangeAspect="1"/>
            </p:cNvGraphicFramePr>
            <p:nvPr/>
          </p:nvGraphicFramePr>
          <p:xfrm>
            <a:off x="1783080" y="5379720"/>
            <a:ext cx="256656" cy="242108"/>
          </p:xfrm>
          <a:graphic>
            <a:graphicData uri="http://schemas.openxmlformats.org/presentationml/2006/ole">
              <p:oleObj spid="_x0000_s686089" name="Equation" r:id="rId7" imgW="228600" imgH="215640" progId="Equation.3">
                <p:embed/>
              </p:oleObj>
            </a:graphicData>
          </a:graphic>
        </p:graphicFrame>
        <p:graphicFrame>
          <p:nvGraphicFramePr>
            <p:cNvPr id="90" name="Object 2"/>
            <p:cNvGraphicFramePr>
              <a:graphicFrameLocks noChangeAspect="1"/>
            </p:cNvGraphicFramePr>
            <p:nvPr/>
          </p:nvGraphicFramePr>
          <p:xfrm>
            <a:off x="2182091" y="4332316"/>
            <a:ext cx="255616" cy="270164"/>
          </p:xfrm>
          <a:graphic>
            <a:graphicData uri="http://schemas.openxmlformats.org/presentationml/2006/ole">
              <p:oleObj spid="_x0000_s686090" name="Equation" r:id="rId8" imgW="228600" imgH="241200" progId="Equation.3">
                <p:embed/>
              </p:oleObj>
            </a:graphicData>
          </a:graphic>
        </p:graphicFrame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2431472" y="4232564"/>
            <a:ext cx="255616" cy="255616"/>
          </p:xfrm>
          <a:graphic>
            <a:graphicData uri="http://schemas.openxmlformats.org/presentationml/2006/ole">
              <p:oleObj spid="_x0000_s686091" name="Equation" r:id="rId9" imgW="228600" imgH="228600" progId="Equation.3">
                <p:embed/>
              </p:oleObj>
            </a:graphicData>
          </a:graphic>
        </p:graphicFrame>
        <p:sp>
          <p:nvSpPr>
            <p:cNvPr id="92" name="Arc 91"/>
            <p:cNvSpPr/>
            <p:nvPr/>
          </p:nvSpPr>
          <p:spPr>
            <a:xfrm>
              <a:off x="2182091" y="5828607"/>
              <a:ext cx="448887" cy="399011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scene3d>
              <a:camera prst="isometricOffAxis2Righ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>
              <a:off x="1284316" y="5778731"/>
              <a:ext cx="448887" cy="399011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scene3d>
              <a:camera prst="isometricOffAxis2Righ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Arc 93"/>
            <p:cNvSpPr/>
            <p:nvPr/>
          </p:nvSpPr>
          <p:spPr>
            <a:xfrm>
              <a:off x="2182091" y="5828607"/>
              <a:ext cx="448887" cy="399011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solidFill>
                <a:schemeClr val="accent2"/>
              </a:solidFill>
              <a:headEnd type="triangle"/>
              <a:tailEnd type="none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rot="16200000" flipV="1">
              <a:off x="1458883" y="5604164"/>
              <a:ext cx="598516" cy="49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Arc 95"/>
            <p:cNvSpPr/>
            <p:nvPr/>
          </p:nvSpPr>
          <p:spPr>
            <a:xfrm>
              <a:off x="1284316" y="5778731"/>
              <a:ext cx="448887" cy="399011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solidFill>
                <a:schemeClr val="accent2"/>
              </a:solidFill>
              <a:headEnd type="triangle"/>
              <a:tailEnd type="none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7" name="Object 4"/>
            <p:cNvGraphicFramePr>
              <a:graphicFrameLocks noChangeAspect="1"/>
            </p:cNvGraphicFramePr>
            <p:nvPr/>
          </p:nvGraphicFramePr>
          <p:xfrm>
            <a:off x="2680854" y="6028113"/>
            <a:ext cx="250421" cy="278476"/>
          </p:xfrm>
          <a:graphic>
            <a:graphicData uri="http://schemas.openxmlformats.org/presentationml/2006/ole">
              <p:oleObj spid="_x0000_s686092" name="Equation" r:id="rId10" imgW="215640" imgH="241200" progId="Equation.3">
                <p:embed/>
              </p:oleObj>
            </a:graphicData>
          </a:graphic>
        </p:graphicFrame>
        <p:graphicFrame>
          <p:nvGraphicFramePr>
            <p:cNvPr id="98" name="Object 16"/>
            <p:cNvGraphicFramePr>
              <a:graphicFrameLocks noChangeAspect="1"/>
            </p:cNvGraphicFramePr>
            <p:nvPr/>
          </p:nvGraphicFramePr>
          <p:xfrm>
            <a:off x="1084811" y="6127865"/>
            <a:ext cx="250421" cy="263929"/>
          </p:xfrm>
          <a:graphic>
            <a:graphicData uri="http://schemas.openxmlformats.org/presentationml/2006/ole">
              <p:oleObj spid="_x0000_s686093" name="Equation" r:id="rId11" imgW="215640" imgH="228600" progId="Equation.3">
                <p:embed/>
              </p:oleObj>
            </a:graphicData>
          </a:graphic>
        </p:graphicFrame>
        <p:graphicFrame>
          <p:nvGraphicFramePr>
            <p:cNvPr id="99" name="Object 4"/>
            <p:cNvGraphicFramePr>
              <a:graphicFrameLocks noChangeAspect="1"/>
            </p:cNvGraphicFramePr>
            <p:nvPr/>
          </p:nvGraphicFramePr>
          <p:xfrm>
            <a:off x="1882833" y="5878484"/>
            <a:ext cx="250421" cy="278476"/>
          </p:xfrm>
          <a:graphic>
            <a:graphicData uri="http://schemas.openxmlformats.org/presentationml/2006/ole">
              <p:oleObj spid="_x0000_s686094" name="Equation" r:id="rId12" imgW="215640" imgH="241200" progId="Equation.3">
                <p:embed/>
              </p:oleObj>
            </a:graphicData>
          </a:graphic>
        </p:graphicFrame>
      </p:grpSp>
      <p:sp>
        <p:nvSpPr>
          <p:cNvPr id="113" name="Left-Right Arrow 112"/>
          <p:cNvSpPr/>
          <p:nvPr/>
        </p:nvSpPr>
        <p:spPr>
          <a:xfrm>
            <a:off x="2438400" y="5955268"/>
            <a:ext cx="4572000" cy="457200"/>
          </a:xfrm>
          <a:prstGeom prst="leftRightArrow">
            <a:avLst/>
          </a:prstGeom>
          <a:gradFill flip="none" rotWithShape="1">
            <a:gsLst>
              <a:gs pos="0">
                <a:schemeClr val="tx2"/>
              </a:gs>
              <a:gs pos="39999">
                <a:schemeClr val="tx2"/>
              </a:gs>
              <a:gs pos="70000">
                <a:schemeClr val="accent2"/>
              </a:gs>
              <a:gs pos="100000">
                <a:schemeClr val="accent2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38200" y="5955268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Variable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7162800" y="5955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32004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Contact Force Selection</a:t>
            </a:r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2717800" y="5943600"/>
            <a:ext cx="381000" cy="457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6095" name="Object 15"/>
          <p:cNvGraphicFramePr>
            <a:graphicFrameLocks noChangeAspect="1"/>
          </p:cNvGraphicFramePr>
          <p:nvPr/>
        </p:nvGraphicFramePr>
        <p:xfrm>
          <a:off x="228600" y="1647825"/>
          <a:ext cx="6958013" cy="4011613"/>
        </p:xfrm>
        <a:graphic>
          <a:graphicData uri="http://schemas.openxmlformats.org/presentationml/2006/ole">
            <p:oleObj spid="_x0000_s686095" name="Equation" r:id="rId13" imgW="4444920" imgH="253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630238" y="1803400"/>
          <a:ext cx="5140325" cy="633413"/>
        </p:xfrm>
        <a:graphic>
          <a:graphicData uri="http://schemas.openxmlformats.org/presentationml/2006/ole">
            <p:oleObj spid="_x0000_s345090" name="Equation" r:id="rId4" imgW="2361960" imgH="304560" progId="Equation.3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209800" y="2667000"/>
          <a:ext cx="971550" cy="381000"/>
        </p:xfrm>
        <a:graphic>
          <a:graphicData uri="http://schemas.openxmlformats.org/presentationml/2006/ole">
            <p:oleObj spid="_x0000_s345091" name="Equation" r:id="rId5" imgW="457200" imgH="177480" progId="Equation.3">
              <p:embed/>
            </p:oleObj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228600" y="1600200"/>
            <a:ext cx="86868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Solution To Inverse Dynamics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3703637"/>
            <a:ext cx="8229600" cy="2163763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Fully general solution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Many “weights” to tune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May choose undesirable forces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1600" y="1752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Weighted least- </a:t>
            </a:r>
            <a:br>
              <a:rPr lang="en-US" dirty="0" smtClean="0"/>
            </a:br>
            <a:r>
              <a:rPr lang="en-US" dirty="0" smtClean="0"/>
              <a:t>squares solution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00600" y="2362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Linear Inequality Constraints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867400" y="2667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COP under the feet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Friction</a:t>
            </a:r>
            <a:endParaRPr lang="en-US" sz="1600" dirty="0"/>
          </a:p>
        </p:txBody>
      </p:sp>
      <p:sp>
        <p:nvSpPr>
          <p:cNvPr id="16" name="Left-Right Arrow 15"/>
          <p:cNvSpPr/>
          <p:nvPr/>
        </p:nvSpPr>
        <p:spPr>
          <a:xfrm>
            <a:off x="2438400" y="5955268"/>
            <a:ext cx="4572000" cy="457200"/>
          </a:xfrm>
          <a:prstGeom prst="leftRightArrow">
            <a:avLst/>
          </a:prstGeom>
          <a:gradFill flip="none" rotWithShape="1">
            <a:gsLst>
              <a:gs pos="0">
                <a:schemeClr val="tx2"/>
              </a:gs>
              <a:gs pos="39999">
                <a:schemeClr val="tx2"/>
              </a:gs>
              <a:gs pos="70000">
                <a:schemeClr val="accent2"/>
              </a:gs>
              <a:gs pos="100000">
                <a:schemeClr val="accent2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38200" y="5955268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Variable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62800" y="5955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004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Contact Force Selection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717800" y="5943600"/>
            <a:ext cx="381000" cy="457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Feed-forward Force Inverse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Pre-compute contact forces using simple model and substitute into the dynamics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962025" y="2667000"/>
          <a:ext cx="3892550" cy="1163638"/>
        </p:xfrm>
        <a:graphic>
          <a:graphicData uri="http://schemas.openxmlformats.org/presentationml/2006/ole">
            <p:oleObj spid="_x0000_s346114" name="Equation" r:id="rId4" imgW="2489040" imgH="736560" progId="Equation.3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324600" y="2971800"/>
          <a:ext cx="1436483" cy="609600"/>
        </p:xfrm>
        <a:graphic>
          <a:graphicData uri="http://schemas.openxmlformats.org/presentationml/2006/ole">
            <p:oleObj spid="_x0000_s346115" name="Equation" r:id="rId5" imgW="482400" imgH="203040" progId="Equation.3">
              <p:embed/>
            </p:oleObj>
          </a:graphicData>
        </a:graphic>
      </p:graphicFrame>
      <p:sp>
        <p:nvSpPr>
          <p:cNvPr id="12" name="Right Arrow 11"/>
          <p:cNvSpPr/>
          <p:nvPr/>
        </p:nvSpPr>
        <p:spPr>
          <a:xfrm>
            <a:off x="5181600" y="31242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53000" y="28194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Linear System</a:t>
            </a:r>
            <a:endParaRPr lang="en-US" sz="1400" dirty="0"/>
          </a:p>
        </p:txBody>
      </p:sp>
      <p:sp>
        <p:nvSpPr>
          <p:cNvPr id="17" name="Content Placeholder 19"/>
          <p:cNvSpPr txBox="1">
            <a:spLocks/>
          </p:cNvSpPr>
          <p:nvPr/>
        </p:nvSpPr>
        <p:spPr>
          <a:xfrm>
            <a:off x="533400" y="3886200"/>
            <a:ext cx="8229600" cy="18288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Easier to solve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800" dirty="0" smtClean="0">
                <a:solidFill>
                  <a:srgbClr val="00B050"/>
                </a:solidFill>
              </a:rPr>
              <a:t>Less “weights” to tune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model/task-specific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800" baseline="0" dirty="0" smtClean="0">
                <a:solidFill>
                  <a:srgbClr val="FF0000"/>
                </a:solidFill>
              </a:rPr>
              <a:t>Pre-computing forces may be difficult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2438400" y="5955268"/>
            <a:ext cx="4572000" cy="457200"/>
          </a:xfrm>
          <a:prstGeom prst="leftRightArrow">
            <a:avLst/>
          </a:prstGeom>
          <a:gradFill flip="none" rotWithShape="1">
            <a:gsLst>
              <a:gs pos="0">
                <a:schemeClr val="tx2"/>
              </a:gs>
              <a:gs pos="39999">
                <a:schemeClr val="tx2"/>
              </a:gs>
              <a:gs pos="70000">
                <a:schemeClr val="accent2"/>
              </a:gs>
              <a:gs pos="100000">
                <a:schemeClr val="accent2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38200" y="5955268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Variable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62800" y="5955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004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Contact Force Selection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324600" y="5943600"/>
            <a:ext cx="381000" cy="457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Model Policy-Weighted </a:t>
            </a:r>
            <a:br>
              <a:rPr lang="en-US" dirty="0" smtClean="0"/>
            </a:br>
            <a:r>
              <a:rPr lang="en-US" dirty="0" smtClean="0"/>
              <a:t>Inverse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Automatically generate weights according to the optimal controller.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model of the value function determines cost function for applying non-optimal controls.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1676400" y="3813175"/>
          <a:ext cx="5297488" cy="606425"/>
        </p:xfrm>
        <a:graphic>
          <a:graphicData uri="http://schemas.openxmlformats.org/presentationml/2006/ole">
            <p:oleObj spid="_x0000_s414728" name="Equation" r:id="rId4" imgW="2006280" imgH="228600" progId="Equation.3">
              <p:embed/>
            </p:oleObj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809625" y="4518025"/>
          <a:ext cx="7107238" cy="1044575"/>
        </p:xfrm>
        <a:graphic>
          <a:graphicData uri="http://schemas.openxmlformats.org/presentationml/2006/ole">
            <p:oleObj spid="_x0000_s414734" name="Equation" r:id="rId5" imgW="2692080" imgH="393480" progId="Equation.3">
              <p:embed/>
            </p:oleObj>
          </a:graphicData>
        </a:graphic>
      </p:graphicFrame>
      <p:sp>
        <p:nvSpPr>
          <p:cNvPr id="26" name="Left-Right Arrow 25"/>
          <p:cNvSpPr/>
          <p:nvPr/>
        </p:nvSpPr>
        <p:spPr>
          <a:xfrm>
            <a:off x="2438400" y="5955268"/>
            <a:ext cx="4572000" cy="457200"/>
          </a:xfrm>
          <a:prstGeom prst="leftRightArrow">
            <a:avLst/>
          </a:prstGeom>
          <a:gradFill flip="none" rotWithShape="1">
            <a:gsLst>
              <a:gs pos="0">
                <a:schemeClr val="tx2"/>
              </a:gs>
              <a:gs pos="39999">
                <a:schemeClr val="tx2"/>
              </a:gs>
              <a:gs pos="70000">
                <a:schemeClr val="accent2"/>
              </a:gs>
              <a:gs pos="100000">
                <a:schemeClr val="accent2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38200" y="5955268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Variable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62800" y="5955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2004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Contact Force Selection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114800" y="5943600"/>
            <a:ext cx="381000" cy="457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505200" y="5867400"/>
            <a:ext cx="1676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Humanoid Balance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219200" y="36576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457200" y="5004374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91200" y="5791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Controls Complex Robot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276600" y="5791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Utilizes Simple Model(s)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692135" y="5791200"/>
            <a:ext cx="117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Reactive to Pushes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578227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Optimizes Over the Future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33400" y="4343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ZMP Preview Control</a:t>
            </a:r>
            <a:br>
              <a:rPr lang="en-US" sz="1600" b="1" dirty="0" smtClean="0">
                <a:solidFill>
                  <a:schemeClr val="accent1"/>
                </a:solidFill>
              </a:rPr>
            </a:br>
            <a:r>
              <a:rPr lang="en-US" sz="1600" b="1" dirty="0" smtClean="0">
                <a:solidFill>
                  <a:schemeClr val="accent1"/>
                </a:solidFill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S. </a:t>
            </a:r>
            <a:r>
              <a:rPr lang="en-US" sz="1600" b="1" dirty="0" err="1" smtClean="0">
                <a:solidFill>
                  <a:schemeClr val="accent2"/>
                </a:solidFill>
              </a:rPr>
              <a:t>Kajita</a:t>
            </a:r>
            <a:r>
              <a:rPr lang="en-US" sz="1600" b="1" dirty="0" smtClean="0">
                <a:solidFill>
                  <a:schemeClr val="accent2"/>
                </a:solidFill>
              </a:rPr>
              <a:t>, et.al., ‘03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3400" y="3189982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Reflexive Control</a:t>
            </a:r>
          </a:p>
          <a:p>
            <a:r>
              <a:rPr lang="en-US" sz="1600" b="1" dirty="0" smtClean="0">
                <a:solidFill>
                  <a:schemeClr val="accent2"/>
                </a:solidFill>
              </a:rPr>
              <a:t>Pratt, ‘98</a:t>
            </a:r>
          </a:p>
          <a:p>
            <a:r>
              <a:rPr lang="en-US" sz="1600" b="1" dirty="0" smtClean="0">
                <a:solidFill>
                  <a:schemeClr val="accent2"/>
                </a:solidFill>
              </a:rPr>
              <a:t>Yin, et. al., ’07</a:t>
            </a:r>
          </a:p>
          <a:p>
            <a:r>
              <a:rPr lang="en-US" sz="1600" b="1" dirty="0" smtClean="0">
                <a:solidFill>
                  <a:schemeClr val="accent2"/>
                </a:solidFill>
              </a:rPr>
              <a:t>Geyer ‘09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33400" y="5105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Passive Dynamic Walking</a:t>
            </a:r>
            <a:br>
              <a:rPr lang="en-US" sz="1600" b="1" dirty="0" smtClean="0">
                <a:solidFill>
                  <a:schemeClr val="accent1"/>
                </a:solidFill>
              </a:rPr>
            </a:br>
            <a:r>
              <a:rPr lang="en-US" sz="1600" b="1" dirty="0" err="1" smtClean="0">
                <a:solidFill>
                  <a:schemeClr val="accent2"/>
                </a:solidFill>
              </a:rPr>
              <a:t>McGeer</a:t>
            </a:r>
            <a:r>
              <a:rPr lang="en-US" sz="1600" b="1" dirty="0" smtClean="0">
                <a:solidFill>
                  <a:schemeClr val="accent2"/>
                </a:solidFill>
              </a:rPr>
              <a:t> ’90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3400" y="19812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Inverse-Dynamics-Based Control</a:t>
            </a:r>
          </a:p>
          <a:p>
            <a:r>
              <a:rPr lang="en-US" sz="1600" b="1" dirty="0" err="1" smtClean="0">
                <a:solidFill>
                  <a:schemeClr val="accent2"/>
                </a:solidFill>
              </a:rPr>
              <a:t>Hyon</a:t>
            </a:r>
            <a:r>
              <a:rPr lang="en-US" sz="1600" b="1" dirty="0" smtClean="0">
                <a:solidFill>
                  <a:schemeClr val="accent2"/>
                </a:solidFill>
              </a:rPr>
              <a:t>, et. al., ’07</a:t>
            </a:r>
          </a:p>
          <a:p>
            <a:r>
              <a:rPr lang="en-US" sz="1600" b="1" dirty="0" err="1" smtClean="0">
                <a:solidFill>
                  <a:schemeClr val="accent2"/>
                </a:solidFill>
              </a:rPr>
              <a:t>Sentis</a:t>
            </a:r>
            <a:r>
              <a:rPr lang="en-US" sz="1600" b="1" dirty="0" smtClean="0">
                <a:solidFill>
                  <a:schemeClr val="accent2"/>
                </a:solidFill>
              </a:rPr>
              <a:t>, ‘07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rot="10800000">
            <a:off x="457200" y="42672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0800000">
            <a:off x="457200" y="31242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>
            <a:off x="381000" y="5791199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33400" y="14478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accent1"/>
                </a:solidFill>
              </a:rPr>
              <a:t>Proposed Work</a:t>
            </a:r>
            <a:endParaRPr lang="en-US" sz="1600" b="1" u="sng" dirty="0">
              <a:solidFill>
                <a:schemeClr val="accent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10800000">
            <a:off x="457200" y="1905001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7848600" y="1524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ross 57"/>
          <p:cNvSpPr/>
          <p:nvPr/>
        </p:nvSpPr>
        <p:spPr>
          <a:xfrm rot="18899267">
            <a:off x="7823547" y="5238194"/>
            <a:ext cx="273259" cy="273259"/>
          </a:xfrm>
          <a:prstGeom prst="plus">
            <a:avLst>
              <a:gd name="adj" fmla="val 403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ross 58"/>
          <p:cNvSpPr/>
          <p:nvPr/>
        </p:nvSpPr>
        <p:spPr>
          <a:xfrm rot="18899267">
            <a:off x="7828993" y="2494994"/>
            <a:ext cx="273259" cy="273259"/>
          </a:xfrm>
          <a:prstGeom prst="plus">
            <a:avLst>
              <a:gd name="adj" fmla="val 403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ross 60"/>
          <p:cNvSpPr/>
          <p:nvPr/>
        </p:nvSpPr>
        <p:spPr>
          <a:xfrm rot="18899267">
            <a:off x="7828994" y="3561794"/>
            <a:ext cx="273259" cy="273259"/>
          </a:xfrm>
          <a:prstGeom prst="plus">
            <a:avLst>
              <a:gd name="adj" fmla="val 403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848600" y="4495801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181600" y="1524000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ross 85"/>
          <p:cNvSpPr/>
          <p:nvPr/>
        </p:nvSpPr>
        <p:spPr>
          <a:xfrm rot="18899267">
            <a:off x="5156547" y="5238194"/>
            <a:ext cx="273259" cy="273259"/>
          </a:xfrm>
          <a:prstGeom prst="plus">
            <a:avLst>
              <a:gd name="adj" fmla="val 403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ross 92"/>
          <p:cNvSpPr/>
          <p:nvPr/>
        </p:nvSpPr>
        <p:spPr>
          <a:xfrm rot="18899267">
            <a:off x="5161994" y="4476194"/>
            <a:ext cx="273259" cy="273259"/>
          </a:xfrm>
          <a:prstGeom prst="plus">
            <a:avLst>
              <a:gd name="adj" fmla="val 403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181600" y="3586847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181600" y="2520047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886200" y="152400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886200" y="525780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886200" y="4495801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Cross 99"/>
          <p:cNvSpPr/>
          <p:nvPr/>
        </p:nvSpPr>
        <p:spPr>
          <a:xfrm rot="18899267">
            <a:off x="3866594" y="2494994"/>
            <a:ext cx="273259" cy="273259"/>
          </a:xfrm>
          <a:prstGeom prst="plus">
            <a:avLst>
              <a:gd name="adj" fmla="val 403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hord 102"/>
          <p:cNvSpPr/>
          <p:nvPr/>
        </p:nvSpPr>
        <p:spPr>
          <a:xfrm>
            <a:off x="3886200" y="3586847"/>
            <a:ext cx="228600" cy="228600"/>
          </a:xfrm>
          <a:prstGeom prst="chor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477000" y="1524000"/>
            <a:ext cx="228600" cy="228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477000" y="2520047"/>
            <a:ext cx="228600" cy="228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6477000" y="4495801"/>
            <a:ext cx="228600" cy="228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Cross 108"/>
          <p:cNvSpPr/>
          <p:nvPr/>
        </p:nvSpPr>
        <p:spPr>
          <a:xfrm rot="18899267">
            <a:off x="6451947" y="5238194"/>
            <a:ext cx="273259" cy="273259"/>
          </a:xfrm>
          <a:prstGeom prst="plus">
            <a:avLst>
              <a:gd name="adj" fmla="val 4034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Chord 109"/>
          <p:cNvSpPr/>
          <p:nvPr/>
        </p:nvSpPr>
        <p:spPr>
          <a:xfrm>
            <a:off x="6477000" y="3586847"/>
            <a:ext cx="228600" cy="228600"/>
          </a:xfrm>
          <a:prstGeom prst="cho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 rot="5400000">
            <a:off x="2514600" y="36576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3810000" y="36576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5105400" y="36576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6200000">
            <a:off x="-767834" y="366343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8" grpId="0" animBg="1"/>
      <p:bldP spid="59" grpId="0" animBg="1"/>
      <p:bldP spid="61" grpId="0" animBg="1"/>
      <p:bldP spid="83" grpId="0" animBg="1"/>
      <p:bldP spid="85" grpId="0" animBg="1"/>
      <p:bldP spid="86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3" grpId="0" animBg="1"/>
      <p:bldP spid="104" grpId="0" animBg="1"/>
      <p:bldP spid="105" grpId="0" animBg="1"/>
      <p:bldP spid="108" grpId="0" animBg="1"/>
      <p:bldP spid="109" grpId="0" animBg="1"/>
      <p:bldP spid="1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1017" name="Object 9"/>
          <p:cNvGraphicFramePr>
            <a:graphicFrameLocks noChangeAspect="1"/>
          </p:cNvGraphicFramePr>
          <p:nvPr/>
        </p:nvGraphicFramePr>
        <p:xfrm>
          <a:off x="1828800" y="3352800"/>
          <a:ext cx="5443818" cy="1600200"/>
        </p:xfrm>
        <a:graphic>
          <a:graphicData uri="http://schemas.openxmlformats.org/presentationml/2006/ole">
            <p:oleObj spid="_x0000_s811017" name="Equation" r:id="rId4" imgW="3213000" imgH="93960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Model Policy-Weighted </a:t>
            </a:r>
            <a:br>
              <a:rPr lang="en-US" dirty="0" smtClean="0"/>
            </a:br>
            <a:r>
              <a:rPr lang="en-US" dirty="0" smtClean="0"/>
              <a:t>Inverse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simple model, the cost function can be converted into weights on inverse dynamics.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6" name="Left-Right Arrow 25"/>
          <p:cNvSpPr/>
          <p:nvPr/>
        </p:nvSpPr>
        <p:spPr>
          <a:xfrm>
            <a:off x="2438400" y="5955268"/>
            <a:ext cx="4572000" cy="457200"/>
          </a:xfrm>
          <a:prstGeom prst="leftRightArrow">
            <a:avLst/>
          </a:prstGeom>
          <a:gradFill flip="none" rotWithShape="1">
            <a:gsLst>
              <a:gs pos="0">
                <a:schemeClr val="tx2"/>
              </a:gs>
              <a:gs pos="39999">
                <a:schemeClr val="tx2"/>
              </a:gs>
              <a:gs pos="70000">
                <a:schemeClr val="accent2"/>
              </a:gs>
              <a:gs pos="100000">
                <a:schemeClr val="accent2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38200" y="5955268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Variable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62800" y="5955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2004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Contact Force Selection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114800" y="5943600"/>
            <a:ext cx="381000" cy="457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505200" y="5867400"/>
            <a:ext cx="1676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6400800" y="5029200"/>
          <a:ext cx="539750" cy="433388"/>
        </p:xfrm>
        <a:graphic>
          <a:graphicData uri="http://schemas.openxmlformats.org/presentationml/2006/ole">
            <p:oleObj spid="_x0000_s811014" name="Equation" r:id="rId5" imgW="253800" imgH="203040" progId="Equation.3">
              <p:embed/>
            </p:oleObj>
          </a:graphicData>
        </a:graphic>
      </p:graphicFrame>
      <p:sp>
        <p:nvSpPr>
          <p:cNvPr id="17" name="Left Brace 16"/>
          <p:cNvSpPr/>
          <p:nvPr/>
        </p:nvSpPr>
        <p:spPr>
          <a:xfrm rot="16200000">
            <a:off x="6362699" y="4305301"/>
            <a:ext cx="381001" cy="1371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 rot="16200000">
            <a:off x="3543300" y="3086100"/>
            <a:ext cx="381000" cy="3810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3616325" y="5187950"/>
          <a:ext cx="269875" cy="298450"/>
        </p:xfrm>
        <a:graphic>
          <a:graphicData uri="http://schemas.openxmlformats.org/presentationml/2006/ole">
            <p:oleObj spid="_x0000_s811015" name="Equation" r:id="rId6" imgW="126720" imgH="139680" progId="Equation.3">
              <p:embed/>
            </p:oleObj>
          </a:graphicData>
        </a:graphic>
      </p:graphicFrame>
      <p:graphicFrame>
        <p:nvGraphicFramePr>
          <p:cNvPr id="811016" name="Object 12"/>
          <p:cNvGraphicFramePr>
            <a:graphicFrameLocks noChangeAspect="1"/>
          </p:cNvGraphicFramePr>
          <p:nvPr/>
        </p:nvGraphicFramePr>
        <p:xfrm>
          <a:off x="1905000" y="2766041"/>
          <a:ext cx="5029200" cy="739159"/>
        </p:xfrm>
        <a:graphic>
          <a:graphicData uri="http://schemas.openxmlformats.org/presentationml/2006/ole">
            <p:oleObj spid="_x0000_s811016" name="Equation" r:id="rId7" imgW="26920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Control During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Modeled as a virtual external force/torque on the system</a:t>
            </a:r>
            <a:endParaRPr lang="en-US" dirty="0"/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2449513" y="3581400"/>
          <a:ext cx="5322887" cy="758825"/>
        </p:xfrm>
        <a:graphic>
          <a:graphicData uri="http://schemas.openxmlformats.org/presentationml/2006/ole">
            <p:oleObj spid="_x0000_s348162" name="Equation" r:id="rId4" imgW="3403440" imgH="482400" progId="Equation.3">
              <p:embed/>
            </p:oleObj>
          </a:graphicData>
        </a:graphic>
      </p:graphicFrame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2439988" y="5006975"/>
          <a:ext cx="6753225" cy="960438"/>
        </p:xfrm>
        <a:graphic>
          <a:graphicData uri="http://schemas.openxmlformats.org/presentationml/2006/ole">
            <p:oleObj spid="_x0000_s348163" name="Equation" r:id="rId5" imgW="3593880" imgH="50796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4600" y="3200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Virtual COM Dynamics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4572000"/>
            <a:ext cx="451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Virtual Humanoid Dynamics</a:t>
            </a:r>
            <a:endParaRPr lang="en-US" sz="24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533400" cy="228600"/>
          </a:xfrm>
        </p:spPr>
        <p:txBody>
          <a:bodyPr/>
          <a:lstStyle/>
          <a:p>
            <a:fld id="{8F4B2A85-FB84-48AB-9FDB-62B8472BEBBF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0" name="Parallelogram 9"/>
          <p:cNvSpPr/>
          <p:nvPr/>
        </p:nvSpPr>
        <p:spPr>
          <a:xfrm>
            <a:off x="0" y="5791199"/>
            <a:ext cx="2438400" cy="742951"/>
          </a:xfrm>
          <a:prstGeom prst="parallelogram">
            <a:avLst>
              <a:gd name="adj" fmla="val 10910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8032468" flipH="1">
            <a:off x="1720844" y="3703241"/>
            <a:ext cx="189208" cy="6271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0975302" flipH="1">
            <a:off x="1381206" y="2988259"/>
            <a:ext cx="241742" cy="89276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6200000" flipH="1">
            <a:off x="1670102" y="5772776"/>
            <a:ext cx="239122" cy="48348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0358688" flipH="1">
            <a:off x="1463903" y="4383577"/>
            <a:ext cx="241742" cy="89276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1946098" flipH="1">
            <a:off x="701996" y="5353478"/>
            <a:ext cx="241742" cy="70252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0966696" flipH="1">
            <a:off x="1573373" y="5194442"/>
            <a:ext cx="241742" cy="75252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6200000" flipH="1">
            <a:off x="996056" y="4157332"/>
            <a:ext cx="324239" cy="64097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339618" flipH="1">
            <a:off x="1027227" y="2743200"/>
            <a:ext cx="410247" cy="162267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386552" flipH="1">
            <a:off x="823040" y="4504178"/>
            <a:ext cx="241742" cy="89276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0313336" flipH="1">
            <a:off x="1039673" y="3041538"/>
            <a:ext cx="241742" cy="89276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43000" y="4343400"/>
            <a:ext cx="152401" cy="15240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982979" y="4404359"/>
            <a:ext cx="457200" cy="76200"/>
          </a:xfrm>
          <a:custGeom>
            <a:avLst/>
            <a:gdLst>
              <a:gd name="connsiteX0" fmla="*/ 0 w 548640"/>
              <a:gd name="connsiteY0" fmla="*/ 72390 h 82550"/>
              <a:gd name="connsiteX1" fmla="*/ 121920 w 548640"/>
              <a:gd name="connsiteY1" fmla="*/ 72390 h 82550"/>
              <a:gd name="connsiteX2" fmla="*/ 327660 w 548640"/>
              <a:gd name="connsiteY2" fmla="*/ 11430 h 82550"/>
              <a:gd name="connsiteX3" fmla="*/ 548640 w 548640"/>
              <a:gd name="connsiteY3" fmla="*/ 381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" h="82550">
                <a:moveTo>
                  <a:pt x="0" y="72390"/>
                </a:moveTo>
                <a:cubicBezTo>
                  <a:pt x="33655" y="77470"/>
                  <a:pt x="67310" y="82550"/>
                  <a:pt x="121920" y="72390"/>
                </a:cubicBezTo>
                <a:cubicBezTo>
                  <a:pt x="176530" y="62230"/>
                  <a:pt x="256540" y="22860"/>
                  <a:pt x="327660" y="11430"/>
                </a:cubicBezTo>
                <a:cubicBezTo>
                  <a:pt x="398780" y="0"/>
                  <a:pt x="473710" y="1905"/>
                  <a:pt x="548640" y="3810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17234668" flipH="1">
            <a:off x="647604" y="5943674"/>
            <a:ext cx="255074" cy="48348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 rot="208094">
            <a:off x="1537480" y="3749367"/>
            <a:ext cx="528651" cy="461670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18161970" flipH="1">
            <a:off x="1325851" y="3762678"/>
            <a:ext cx="202231" cy="58677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1409700" y="4381500"/>
            <a:ext cx="685800" cy="158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1828800" y="4343400"/>
          <a:ext cx="457200" cy="358775"/>
        </p:xfrm>
        <a:graphic>
          <a:graphicData uri="http://schemas.openxmlformats.org/presentationml/2006/ole">
            <p:oleObj spid="_x0000_s348164" name="Equation" r:id="rId6" imgW="291960" imgH="228600" progId="Equation.3">
              <p:embed/>
            </p:oleObj>
          </a:graphicData>
        </a:graphic>
      </p:graphicFrame>
      <p:cxnSp>
        <p:nvCxnSpPr>
          <p:cNvPr id="34" name="Straight Arrow Connector 33"/>
          <p:cNvCxnSpPr/>
          <p:nvPr/>
        </p:nvCxnSpPr>
        <p:spPr>
          <a:xfrm rot="16200000" flipV="1">
            <a:off x="1161695" y="5406745"/>
            <a:ext cx="1326590" cy="76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331635" y="5465378"/>
            <a:ext cx="1232303" cy="4361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95800" y="632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REFERENCE: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Pratt J., et.al., “Virtual Actuator Control," </a:t>
            </a:r>
            <a:r>
              <a:rPr lang="en-US" sz="1400" i="1" dirty="0" smtClean="0"/>
              <a:t>IROS 1996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of Full Body Push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8" name="simpush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04800" y="1676400"/>
            <a:ext cx="2857500" cy="4762500"/>
          </a:xfrm>
          <a:prstGeom prst="rect">
            <a:avLst/>
          </a:prstGeom>
        </p:spPr>
      </p:pic>
      <p:pic>
        <p:nvPicPr>
          <p:cNvPr id="9" name="simpush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3276600" y="1752600"/>
            <a:ext cx="2819400" cy="4724400"/>
          </a:xfrm>
          <a:prstGeom prst="rect">
            <a:avLst/>
          </a:prstGeom>
        </p:spPr>
      </p:pic>
      <p:pic>
        <p:nvPicPr>
          <p:cNvPr id="5" name="previewstep3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6248400" y="1676400"/>
            <a:ext cx="28194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5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Push Recovery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7" name="pushstrategie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878013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981200"/>
            <a:ext cx="6211887" cy="1362075"/>
          </a:xfrm>
          <a:ln>
            <a:noFill/>
          </a:ln>
        </p:spPr>
        <p:txBody>
          <a:bodyPr/>
          <a:lstStyle/>
          <a:p>
            <a:r>
              <a:rPr lang="en-US" dirty="0" smtClean="0">
                <a:ln w="12700">
                  <a:noFill/>
                </a:ln>
                <a:solidFill>
                  <a:schemeClr val="accent1"/>
                </a:solidFill>
              </a:rPr>
              <a:t>Proposed Work</a:t>
            </a:r>
            <a:endParaRPr lang="en-US" dirty="0">
              <a:ln w="12700"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54</a:t>
            </a:fld>
            <a:endParaRPr lang="en-US" dirty="0"/>
          </a:p>
        </p:txBody>
      </p:sp>
      <p:grpSp>
        <p:nvGrpSpPr>
          <p:cNvPr id="2" name="Group 316"/>
          <p:cNvGrpSpPr/>
          <p:nvPr/>
        </p:nvGrpSpPr>
        <p:grpSpPr>
          <a:xfrm>
            <a:off x="7315200" y="3581400"/>
            <a:ext cx="1013865" cy="1222218"/>
            <a:chOff x="3930649" y="3200400"/>
            <a:chExt cx="2432051" cy="2931854"/>
          </a:xfrm>
        </p:grpSpPr>
        <p:sp>
          <p:nvSpPr>
            <p:cNvPr id="30" name="Rectangle 29"/>
            <p:cNvSpPr/>
            <p:nvPr/>
          </p:nvSpPr>
          <p:spPr>
            <a:xfrm>
              <a:off x="5257800" y="5105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30649" y="5154534"/>
              <a:ext cx="688849" cy="9777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"/>
            <p:cNvSpPr/>
            <p:nvPr/>
          </p:nvSpPr>
          <p:spPr>
            <a:xfrm>
              <a:off x="4572000" y="3200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5410200" y="4495800"/>
            <a:ext cx="404813" cy="369888"/>
          </p:xfrm>
          <a:graphic>
            <a:graphicData uri="http://schemas.openxmlformats.org/presentationml/2006/ole">
              <p:oleObj spid="_x0000_s561154" name="Equation" r:id="rId4" imgW="279360" imgH="253800" progId="Equation.3">
                <p:embed/>
              </p:oleObj>
            </a:graphicData>
          </a:graphic>
        </p:graphicFrame>
        <p:sp>
          <p:nvSpPr>
            <p:cNvPr id="34" name="Oval 33"/>
            <p:cNvSpPr/>
            <p:nvPr/>
          </p:nvSpPr>
          <p:spPr>
            <a:xfrm>
              <a:off x="5196840" y="463677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38700" y="362331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532120" y="556260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6200000" flipH="1">
              <a:off x="4295775" y="4333875"/>
              <a:ext cx="1946910" cy="67818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4991100" y="5010150"/>
              <a:ext cx="895350" cy="32385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5314950" y="3352800"/>
            <a:ext cx="314325" cy="350838"/>
          </p:xfrm>
          <a:graphic>
            <a:graphicData uri="http://schemas.openxmlformats.org/presentationml/2006/ole">
              <p:oleObj spid="_x0000_s561155" name="Equation" r:id="rId5" imgW="215640" imgH="241200" progId="Equation.3">
                <p:embed/>
              </p:oleObj>
            </a:graphicData>
          </a:graphic>
        </p:graphicFrame>
        <p:cxnSp>
          <p:nvCxnSpPr>
            <p:cNvPr id="40" name="Straight Connector 39"/>
            <p:cNvCxnSpPr/>
            <p:nvPr/>
          </p:nvCxnSpPr>
          <p:spPr>
            <a:xfrm rot="5400000" flipH="1" flipV="1">
              <a:off x="3629025" y="4384099"/>
              <a:ext cx="1892877" cy="616527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/>
            <p:cNvSpPr/>
            <p:nvPr/>
          </p:nvSpPr>
          <p:spPr>
            <a:xfrm>
              <a:off x="4932218" y="4238914"/>
              <a:ext cx="353291" cy="1356591"/>
            </a:xfrm>
            <a:custGeom>
              <a:avLst/>
              <a:gdLst>
                <a:gd name="connsiteX0" fmla="*/ 0 w 353291"/>
                <a:gd name="connsiteY0" fmla="*/ 1356591 h 1356591"/>
                <a:gd name="connsiteX1" fmla="*/ 270164 w 353291"/>
                <a:gd name="connsiteY1" fmla="*/ 151245 h 1356591"/>
                <a:gd name="connsiteX2" fmla="*/ 353291 w 353291"/>
                <a:gd name="connsiteY2" fmla="*/ 449118 h 13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91" h="1356591">
                  <a:moveTo>
                    <a:pt x="0" y="1356591"/>
                  </a:moveTo>
                  <a:cubicBezTo>
                    <a:pt x="105641" y="829541"/>
                    <a:pt x="211282" y="302491"/>
                    <a:pt x="270164" y="151245"/>
                  </a:cubicBezTo>
                  <a:cubicBezTo>
                    <a:pt x="329046" y="0"/>
                    <a:pt x="341168" y="224559"/>
                    <a:pt x="353291" y="449118"/>
                  </a:cubicBezTo>
                </a:path>
              </a:pathLst>
            </a:cu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5992813" y="5410200"/>
            <a:ext cx="369887" cy="350838"/>
          </p:xfrm>
          <a:graphic>
            <a:graphicData uri="http://schemas.openxmlformats.org/presentationml/2006/ole">
              <p:oleObj spid="_x0000_s561156" name="Equation" r:id="rId6" imgW="253800" imgH="241200" progId="Equation.3">
                <p:embed/>
              </p:oleObj>
            </a:graphicData>
          </a:graphic>
        </p:graphicFrame>
      </p:grpSp>
      <p:grpSp>
        <p:nvGrpSpPr>
          <p:cNvPr id="3" name="Group 131"/>
          <p:cNvGrpSpPr/>
          <p:nvPr/>
        </p:nvGrpSpPr>
        <p:grpSpPr>
          <a:xfrm>
            <a:off x="7391400" y="5181600"/>
            <a:ext cx="871878" cy="1355502"/>
            <a:chOff x="6248400" y="2419350"/>
            <a:chExt cx="1605178" cy="2495550"/>
          </a:xfrm>
        </p:grpSpPr>
        <p:sp>
          <p:nvSpPr>
            <p:cNvPr id="44" name="Parallelogram 43"/>
            <p:cNvSpPr/>
            <p:nvPr/>
          </p:nvSpPr>
          <p:spPr>
            <a:xfrm>
              <a:off x="6248400" y="4425822"/>
              <a:ext cx="1605178" cy="489078"/>
            </a:xfrm>
            <a:prstGeom prst="parallelogram">
              <a:avLst>
                <a:gd name="adj" fmla="val 10910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18032468" flipH="1">
              <a:off x="7381217" y="3051337"/>
              <a:ext cx="124554" cy="412857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20975302" flipH="1">
              <a:off x="7157636" y="2580670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16676171" flipH="1">
              <a:off x="7202342" y="4293304"/>
              <a:ext cx="157412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19681176" flipH="1">
              <a:off x="7242172" y="3474116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11946098" flipH="1">
              <a:off x="6710518" y="4137674"/>
              <a:ext cx="159137" cy="46246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12822704" flipH="1">
              <a:off x="7249025" y="3947706"/>
              <a:ext cx="159137" cy="49538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6200000" flipH="1">
              <a:off x="6904095" y="3350261"/>
              <a:ext cx="213444" cy="42194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339618" flipH="1">
              <a:off x="6924615" y="2419350"/>
              <a:ext cx="270062" cy="106819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386552" flipH="1">
              <a:off x="6790200" y="3578587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12150843" flipH="1">
              <a:off x="6818614" y="2538578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19224155" flipH="1">
              <a:off x="6802625" y="3016095"/>
              <a:ext cx="133127" cy="38626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151313" y="4626470"/>
              <a:ext cx="250809" cy="5016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486592" y="4576308"/>
              <a:ext cx="81063" cy="405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101151" y="4475984"/>
              <a:ext cx="431392" cy="225728"/>
            </a:xfrm>
            <a:custGeom>
              <a:avLst/>
              <a:gdLst>
                <a:gd name="connsiteX0" fmla="*/ 0 w 655320"/>
                <a:gd name="connsiteY0" fmla="*/ 342900 h 342900"/>
                <a:gd name="connsiteX1" fmla="*/ 365760 w 655320"/>
                <a:gd name="connsiteY1" fmla="*/ 22860 h 342900"/>
                <a:gd name="connsiteX2" fmla="*/ 655320 w 655320"/>
                <a:gd name="connsiteY2" fmla="*/ 20574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20" h="342900">
                  <a:moveTo>
                    <a:pt x="0" y="342900"/>
                  </a:moveTo>
                  <a:cubicBezTo>
                    <a:pt x="128270" y="194310"/>
                    <a:pt x="256540" y="45720"/>
                    <a:pt x="365760" y="22860"/>
                  </a:cubicBezTo>
                  <a:cubicBezTo>
                    <a:pt x="474980" y="0"/>
                    <a:pt x="565150" y="102870"/>
                    <a:pt x="655320" y="20574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000827" y="3472748"/>
              <a:ext cx="100324" cy="10032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895487" y="3512877"/>
              <a:ext cx="300971" cy="50162"/>
            </a:xfrm>
            <a:custGeom>
              <a:avLst/>
              <a:gdLst>
                <a:gd name="connsiteX0" fmla="*/ 0 w 548640"/>
                <a:gd name="connsiteY0" fmla="*/ 72390 h 82550"/>
                <a:gd name="connsiteX1" fmla="*/ 121920 w 548640"/>
                <a:gd name="connsiteY1" fmla="*/ 72390 h 82550"/>
                <a:gd name="connsiteX2" fmla="*/ 327660 w 548640"/>
                <a:gd name="connsiteY2" fmla="*/ 11430 h 82550"/>
                <a:gd name="connsiteX3" fmla="*/ 548640 w 548640"/>
                <a:gd name="connsiteY3" fmla="*/ 381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82550">
                  <a:moveTo>
                    <a:pt x="0" y="72390"/>
                  </a:moveTo>
                  <a:cubicBezTo>
                    <a:pt x="33655" y="77470"/>
                    <a:pt x="67310" y="82550"/>
                    <a:pt x="121920" y="72390"/>
                  </a:cubicBezTo>
                  <a:cubicBezTo>
                    <a:pt x="176530" y="62230"/>
                    <a:pt x="256540" y="22860"/>
                    <a:pt x="327660" y="11430"/>
                  </a:cubicBezTo>
                  <a:cubicBezTo>
                    <a:pt x="398780" y="0"/>
                    <a:pt x="473710" y="1905"/>
                    <a:pt x="548640" y="3810"/>
                  </a:cubicBezTo>
                </a:path>
              </a:pathLst>
            </a:cu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62" idx="6"/>
            </p:cNvCxnSpPr>
            <p:nvPr/>
          </p:nvCxnSpPr>
          <p:spPr>
            <a:xfrm rot="5400000" flipH="1" flipV="1">
              <a:off x="6461008" y="4139922"/>
              <a:ext cx="898364" cy="3528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 rot="17234668" flipH="1">
              <a:off x="6674712" y="4526195"/>
              <a:ext cx="167913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420"/>
          <p:cNvGrpSpPr/>
          <p:nvPr/>
        </p:nvGrpSpPr>
        <p:grpSpPr>
          <a:xfrm>
            <a:off x="7010400" y="2209800"/>
            <a:ext cx="1404260" cy="1109927"/>
            <a:chOff x="-3145972" y="2057399"/>
            <a:chExt cx="4822374" cy="3811589"/>
          </a:xfrm>
        </p:grpSpPr>
        <p:sp>
          <p:nvSpPr>
            <p:cNvPr id="64" name="Rectangle 63"/>
            <p:cNvSpPr/>
            <p:nvPr/>
          </p:nvSpPr>
          <p:spPr>
            <a:xfrm>
              <a:off x="-2971801" y="2057400"/>
              <a:ext cx="4648200" cy="3657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 rot="16200000">
              <a:off x="-876299" y="1562099"/>
              <a:ext cx="2057400" cy="304799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-2971802" y="3540100"/>
              <a:ext cx="3276601" cy="217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-206023" y="3282244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-2971801" y="2301028"/>
              <a:ext cx="4606183" cy="3109172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-25908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 flipH="1">
              <a:off x="-2971801" y="3810000"/>
              <a:ext cx="4648200" cy="158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-555172" y="5867400"/>
              <a:ext cx="1091184" cy="158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6200000">
              <a:off x="-3712900" y="3386328"/>
              <a:ext cx="1146048" cy="1219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Arc 72"/>
            <p:cNvSpPr/>
            <p:nvPr/>
          </p:nvSpPr>
          <p:spPr>
            <a:xfrm>
              <a:off x="-1143001" y="3276600"/>
              <a:ext cx="1185333" cy="544688"/>
            </a:xfrm>
            <a:prstGeom prst="arc">
              <a:avLst>
                <a:gd name="adj1" fmla="val 20438003"/>
                <a:gd name="adj2" fmla="val 6110525"/>
              </a:avLst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/>
          </p:nvSpPr>
          <p:spPr>
            <a:xfrm rot="16200000">
              <a:off x="-38099" y="1714498"/>
              <a:ext cx="1371599" cy="2057402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-2971804" y="4248206"/>
              <a:ext cx="2209803" cy="1466795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 flipH="1" flipV="1">
              <a:off x="-441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-60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457199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-1" y="259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-1147705" y="2714978"/>
              <a:ext cx="2107259" cy="2116666"/>
            </a:xfrm>
            <a:custGeom>
              <a:avLst/>
              <a:gdLst>
                <a:gd name="connsiteX0" fmla="*/ 1249304 w 2107259"/>
                <a:gd name="connsiteY0" fmla="*/ 0 h 2116666"/>
                <a:gd name="connsiteX1" fmla="*/ 2028237 w 2107259"/>
                <a:gd name="connsiteY1" fmla="*/ 1286933 h 2116666"/>
                <a:gd name="connsiteX2" fmla="*/ 1723437 w 2107259"/>
                <a:gd name="connsiteY2" fmla="*/ 2111022 h 2116666"/>
                <a:gd name="connsiteX3" fmla="*/ 222015 w 2107259"/>
                <a:gd name="connsiteY3" fmla="*/ 1320800 h 2116666"/>
                <a:gd name="connsiteX4" fmla="*/ 391348 w 2107259"/>
                <a:gd name="connsiteY4" fmla="*/ 1095022 h 211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59" h="2116666">
                  <a:moveTo>
                    <a:pt x="1249304" y="0"/>
                  </a:moveTo>
                  <a:cubicBezTo>
                    <a:pt x="1599259" y="467548"/>
                    <a:pt x="1949215" y="935096"/>
                    <a:pt x="2028237" y="1286933"/>
                  </a:cubicBezTo>
                  <a:cubicBezTo>
                    <a:pt x="2107259" y="1638770"/>
                    <a:pt x="2024474" y="2105378"/>
                    <a:pt x="1723437" y="2111022"/>
                  </a:cubicBezTo>
                  <a:cubicBezTo>
                    <a:pt x="1422400" y="2116666"/>
                    <a:pt x="444030" y="1490133"/>
                    <a:pt x="222015" y="1320800"/>
                  </a:cubicBezTo>
                  <a:cubicBezTo>
                    <a:pt x="0" y="1151467"/>
                    <a:pt x="195674" y="1123244"/>
                    <a:pt x="391348" y="109502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445"/>
          <p:cNvGrpSpPr/>
          <p:nvPr/>
        </p:nvGrpSpPr>
        <p:grpSpPr>
          <a:xfrm>
            <a:off x="7086600" y="838200"/>
            <a:ext cx="1145491" cy="961386"/>
            <a:chOff x="4724400" y="2514600"/>
            <a:chExt cx="4267200" cy="3581400"/>
          </a:xfrm>
        </p:grpSpPr>
        <p:sp>
          <p:nvSpPr>
            <p:cNvPr id="82" name="Rectangle 81"/>
            <p:cNvSpPr/>
            <p:nvPr/>
          </p:nvSpPr>
          <p:spPr>
            <a:xfrm>
              <a:off x="4724400" y="5943600"/>
              <a:ext cx="685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410200" y="5943600"/>
              <a:ext cx="32766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686800" y="5943600"/>
              <a:ext cx="304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 rot="5400000" flipH="1" flipV="1">
              <a:off x="4650509" y="3960091"/>
              <a:ext cx="3119582" cy="838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V="1">
              <a:off x="5048250" y="4438650"/>
              <a:ext cx="3276600" cy="381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V="1">
              <a:off x="7128510" y="4309110"/>
              <a:ext cx="1379220" cy="2133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6324600" y="2514600"/>
              <a:ext cx="685800" cy="609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 rot="16200000" flipV="1">
              <a:off x="51435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724400" y="5943600"/>
              <a:ext cx="426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4800600" y="4267200"/>
              <a:ext cx="1371600" cy="304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5524500" y="2933700"/>
              <a:ext cx="914400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V="1">
              <a:off x="77343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V="1">
              <a:off x="6899910" y="2929890"/>
              <a:ext cx="914400" cy="693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76200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78486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83058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57150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2578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5626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9342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2484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of human-like push recovery strategies on the </a:t>
            </a:r>
            <a:r>
              <a:rPr lang="en-US" dirty="0" err="1" smtClean="0"/>
              <a:t>Sarcos</a:t>
            </a:r>
            <a:r>
              <a:rPr lang="en-US" dirty="0" smtClean="0"/>
              <a:t> humanoid robot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2943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31"/>
          <p:cNvGrpSpPr/>
          <p:nvPr/>
        </p:nvGrpSpPr>
        <p:grpSpPr>
          <a:xfrm>
            <a:off x="5334000" y="2819400"/>
            <a:ext cx="2133600" cy="3317081"/>
            <a:chOff x="6248400" y="2419350"/>
            <a:chExt cx="1605178" cy="2495550"/>
          </a:xfrm>
        </p:grpSpPr>
        <p:sp>
          <p:nvSpPr>
            <p:cNvPr id="21" name="Parallelogram 20"/>
            <p:cNvSpPr/>
            <p:nvPr/>
          </p:nvSpPr>
          <p:spPr>
            <a:xfrm>
              <a:off x="6248400" y="4425822"/>
              <a:ext cx="1605178" cy="489078"/>
            </a:xfrm>
            <a:prstGeom prst="parallelogram">
              <a:avLst>
                <a:gd name="adj" fmla="val 10910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18032468" flipH="1">
              <a:off x="7381217" y="3051337"/>
              <a:ext cx="124554" cy="412857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20975302" flipH="1">
              <a:off x="7157636" y="2580670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16676171" flipH="1">
              <a:off x="7202342" y="4293304"/>
              <a:ext cx="157412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19681176" flipH="1">
              <a:off x="7242172" y="3474116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1946098" flipH="1">
              <a:off x="6710518" y="4137674"/>
              <a:ext cx="159137" cy="46246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12822704" flipH="1">
              <a:off x="7249025" y="3947706"/>
              <a:ext cx="159137" cy="49538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16200000" flipH="1">
              <a:off x="6904095" y="3350261"/>
              <a:ext cx="213444" cy="42194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339618" flipH="1">
              <a:off x="6924615" y="2419350"/>
              <a:ext cx="270062" cy="106819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386552" flipH="1">
              <a:off x="6790200" y="3578587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2150843" flipH="1">
              <a:off x="6818614" y="2538578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19224155" flipH="1">
              <a:off x="6802625" y="3016095"/>
              <a:ext cx="133127" cy="38626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151313" y="4626470"/>
              <a:ext cx="250809" cy="5016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486592" y="4576308"/>
              <a:ext cx="81063" cy="405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101151" y="4475984"/>
              <a:ext cx="431392" cy="225728"/>
            </a:xfrm>
            <a:custGeom>
              <a:avLst/>
              <a:gdLst>
                <a:gd name="connsiteX0" fmla="*/ 0 w 655320"/>
                <a:gd name="connsiteY0" fmla="*/ 342900 h 342900"/>
                <a:gd name="connsiteX1" fmla="*/ 365760 w 655320"/>
                <a:gd name="connsiteY1" fmla="*/ 22860 h 342900"/>
                <a:gd name="connsiteX2" fmla="*/ 655320 w 655320"/>
                <a:gd name="connsiteY2" fmla="*/ 20574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20" h="342900">
                  <a:moveTo>
                    <a:pt x="0" y="342900"/>
                  </a:moveTo>
                  <a:cubicBezTo>
                    <a:pt x="128270" y="194310"/>
                    <a:pt x="256540" y="45720"/>
                    <a:pt x="365760" y="22860"/>
                  </a:cubicBezTo>
                  <a:cubicBezTo>
                    <a:pt x="474980" y="0"/>
                    <a:pt x="565150" y="102870"/>
                    <a:pt x="655320" y="20574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000827" y="3472748"/>
              <a:ext cx="100324" cy="10032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895487" y="3512877"/>
              <a:ext cx="300971" cy="50162"/>
            </a:xfrm>
            <a:custGeom>
              <a:avLst/>
              <a:gdLst>
                <a:gd name="connsiteX0" fmla="*/ 0 w 548640"/>
                <a:gd name="connsiteY0" fmla="*/ 72390 h 82550"/>
                <a:gd name="connsiteX1" fmla="*/ 121920 w 548640"/>
                <a:gd name="connsiteY1" fmla="*/ 72390 h 82550"/>
                <a:gd name="connsiteX2" fmla="*/ 327660 w 548640"/>
                <a:gd name="connsiteY2" fmla="*/ 11430 h 82550"/>
                <a:gd name="connsiteX3" fmla="*/ 548640 w 548640"/>
                <a:gd name="connsiteY3" fmla="*/ 381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82550">
                  <a:moveTo>
                    <a:pt x="0" y="72390"/>
                  </a:moveTo>
                  <a:cubicBezTo>
                    <a:pt x="33655" y="77470"/>
                    <a:pt x="67310" y="82550"/>
                    <a:pt x="121920" y="72390"/>
                  </a:cubicBezTo>
                  <a:cubicBezTo>
                    <a:pt x="176530" y="62230"/>
                    <a:pt x="256540" y="22860"/>
                    <a:pt x="327660" y="11430"/>
                  </a:cubicBezTo>
                  <a:cubicBezTo>
                    <a:pt x="398780" y="0"/>
                    <a:pt x="473710" y="1905"/>
                    <a:pt x="548640" y="3810"/>
                  </a:cubicBezTo>
                </a:path>
              </a:pathLst>
            </a:cu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stCxn id="39" idx="6"/>
            </p:cNvCxnSpPr>
            <p:nvPr/>
          </p:nvCxnSpPr>
          <p:spPr>
            <a:xfrm rot="5400000" flipH="1" flipV="1">
              <a:off x="6461008" y="4139922"/>
              <a:ext cx="898364" cy="3528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 rot="17234668" flipH="1">
              <a:off x="6674712" y="4526195"/>
              <a:ext cx="167913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ight Arrow 40"/>
          <p:cNvSpPr/>
          <p:nvPr/>
        </p:nvSpPr>
        <p:spPr>
          <a:xfrm>
            <a:off x="4267200" y="4114800"/>
            <a:ext cx="91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                       Proposed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56</a:t>
            </a:fld>
            <a:endParaRPr lang="en-US" dirty="0"/>
          </a:p>
        </p:txBody>
      </p:sp>
      <p:grpSp>
        <p:nvGrpSpPr>
          <p:cNvPr id="131" name="Group 316"/>
          <p:cNvGrpSpPr/>
          <p:nvPr/>
        </p:nvGrpSpPr>
        <p:grpSpPr>
          <a:xfrm>
            <a:off x="609600" y="3581400"/>
            <a:ext cx="1013865" cy="1222218"/>
            <a:chOff x="3930649" y="3200400"/>
            <a:chExt cx="2432051" cy="2931854"/>
          </a:xfrm>
        </p:grpSpPr>
        <p:sp>
          <p:nvSpPr>
            <p:cNvPr id="132" name="Rectangle 131"/>
            <p:cNvSpPr/>
            <p:nvPr/>
          </p:nvSpPr>
          <p:spPr>
            <a:xfrm>
              <a:off x="5257800" y="5105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930649" y="5154534"/>
              <a:ext cx="688849" cy="9777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5"/>
            <p:cNvSpPr/>
            <p:nvPr/>
          </p:nvSpPr>
          <p:spPr>
            <a:xfrm>
              <a:off x="4572000" y="3200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35" name="Object 2"/>
            <p:cNvGraphicFramePr>
              <a:graphicFrameLocks noChangeAspect="1"/>
            </p:cNvGraphicFramePr>
            <p:nvPr/>
          </p:nvGraphicFramePr>
          <p:xfrm>
            <a:off x="5410200" y="4495800"/>
            <a:ext cx="404813" cy="369888"/>
          </p:xfrm>
          <a:graphic>
            <a:graphicData uri="http://schemas.openxmlformats.org/presentationml/2006/ole">
              <p:oleObj spid="_x0000_s563223" name="Equation" r:id="rId4" imgW="279360" imgH="253800" progId="Equation.3">
                <p:embed/>
              </p:oleObj>
            </a:graphicData>
          </a:graphic>
        </p:graphicFrame>
        <p:sp>
          <p:nvSpPr>
            <p:cNvPr id="136" name="Oval 135"/>
            <p:cNvSpPr/>
            <p:nvPr/>
          </p:nvSpPr>
          <p:spPr>
            <a:xfrm>
              <a:off x="5196840" y="463677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4838700" y="362331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5532120" y="556260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/>
            <p:cNvCxnSpPr/>
            <p:nvPr/>
          </p:nvCxnSpPr>
          <p:spPr>
            <a:xfrm rot="16200000" flipH="1">
              <a:off x="4295775" y="4333875"/>
              <a:ext cx="1946910" cy="67818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 flipH="1">
              <a:off x="4991100" y="5010150"/>
              <a:ext cx="895350" cy="32385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141" name="Object 2"/>
            <p:cNvGraphicFramePr>
              <a:graphicFrameLocks noChangeAspect="1"/>
            </p:cNvGraphicFramePr>
            <p:nvPr/>
          </p:nvGraphicFramePr>
          <p:xfrm>
            <a:off x="5314950" y="3352800"/>
            <a:ext cx="314325" cy="350838"/>
          </p:xfrm>
          <a:graphic>
            <a:graphicData uri="http://schemas.openxmlformats.org/presentationml/2006/ole">
              <p:oleObj spid="_x0000_s563224" name="Equation" r:id="rId5" imgW="215640" imgH="241200" progId="Equation.3">
                <p:embed/>
              </p:oleObj>
            </a:graphicData>
          </a:graphic>
        </p:graphicFrame>
        <p:cxnSp>
          <p:nvCxnSpPr>
            <p:cNvPr id="142" name="Straight Connector 141"/>
            <p:cNvCxnSpPr/>
            <p:nvPr/>
          </p:nvCxnSpPr>
          <p:spPr>
            <a:xfrm rot="5400000" flipH="1" flipV="1">
              <a:off x="3629025" y="4384099"/>
              <a:ext cx="1892877" cy="616527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Freeform 142"/>
            <p:cNvSpPr/>
            <p:nvPr/>
          </p:nvSpPr>
          <p:spPr>
            <a:xfrm>
              <a:off x="4932218" y="4238914"/>
              <a:ext cx="353291" cy="1356591"/>
            </a:xfrm>
            <a:custGeom>
              <a:avLst/>
              <a:gdLst>
                <a:gd name="connsiteX0" fmla="*/ 0 w 353291"/>
                <a:gd name="connsiteY0" fmla="*/ 1356591 h 1356591"/>
                <a:gd name="connsiteX1" fmla="*/ 270164 w 353291"/>
                <a:gd name="connsiteY1" fmla="*/ 151245 h 1356591"/>
                <a:gd name="connsiteX2" fmla="*/ 353291 w 353291"/>
                <a:gd name="connsiteY2" fmla="*/ 449118 h 13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91" h="1356591">
                  <a:moveTo>
                    <a:pt x="0" y="1356591"/>
                  </a:moveTo>
                  <a:cubicBezTo>
                    <a:pt x="105641" y="829541"/>
                    <a:pt x="211282" y="302491"/>
                    <a:pt x="270164" y="151245"/>
                  </a:cubicBezTo>
                  <a:cubicBezTo>
                    <a:pt x="329046" y="0"/>
                    <a:pt x="341168" y="224559"/>
                    <a:pt x="353291" y="449118"/>
                  </a:cubicBezTo>
                </a:path>
              </a:pathLst>
            </a:cu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4" name="Object 2"/>
            <p:cNvGraphicFramePr>
              <a:graphicFrameLocks noChangeAspect="1"/>
            </p:cNvGraphicFramePr>
            <p:nvPr/>
          </p:nvGraphicFramePr>
          <p:xfrm>
            <a:off x="5992813" y="5410200"/>
            <a:ext cx="369887" cy="350838"/>
          </p:xfrm>
          <a:graphic>
            <a:graphicData uri="http://schemas.openxmlformats.org/presentationml/2006/ole">
              <p:oleObj spid="_x0000_s563225" name="Equation" r:id="rId6" imgW="253800" imgH="241200" progId="Equation.3">
                <p:embed/>
              </p:oleObj>
            </a:graphicData>
          </a:graphic>
        </p:graphicFrame>
      </p:grpSp>
      <p:grpSp>
        <p:nvGrpSpPr>
          <p:cNvPr id="145" name="Group 131"/>
          <p:cNvGrpSpPr/>
          <p:nvPr/>
        </p:nvGrpSpPr>
        <p:grpSpPr>
          <a:xfrm>
            <a:off x="685800" y="5181600"/>
            <a:ext cx="871878" cy="1355502"/>
            <a:chOff x="6248400" y="2419350"/>
            <a:chExt cx="1605178" cy="2495550"/>
          </a:xfrm>
        </p:grpSpPr>
        <p:sp>
          <p:nvSpPr>
            <p:cNvPr id="146" name="Parallelogram 145"/>
            <p:cNvSpPr/>
            <p:nvPr/>
          </p:nvSpPr>
          <p:spPr>
            <a:xfrm>
              <a:off x="6248400" y="4425822"/>
              <a:ext cx="1605178" cy="489078"/>
            </a:xfrm>
            <a:prstGeom prst="parallelogram">
              <a:avLst>
                <a:gd name="adj" fmla="val 10910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 rot="18032468" flipH="1">
              <a:off x="7381217" y="3051337"/>
              <a:ext cx="124554" cy="412857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 rot="20975302" flipH="1">
              <a:off x="7157636" y="2580670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 rot="16676171" flipH="1">
              <a:off x="7202342" y="4293304"/>
              <a:ext cx="157412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 rot="19681176" flipH="1">
              <a:off x="7242172" y="3474116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 rot="11946098" flipH="1">
              <a:off x="6710518" y="4137674"/>
              <a:ext cx="159137" cy="46246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 rot="12822704" flipH="1">
              <a:off x="7249025" y="3947706"/>
              <a:ext cx="159137" cy="49538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 rot="16200000" flipH="1">
              <a:off x="6904095" y="3350261"/>
              <a:ext cx="213444" cy="42194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 rot="339618" flipH="1">
              <a:off x="6924615" y="2419350"/>
              <a:ext cx="270062" cy="106819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 rot="386552" flipH="1">
              <a:off x="6790200" y="3578587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 rot="12150843" flipH="1">
              <a:off x="6818614" y="2538578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 rot="19224155" flipH="1">
              <a:off x="6802625" y="3016095"/>
              <a:ext cx="133127" cy="38626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7151313" y="4626470"/>
              <a:ext cx="250809" cy="5016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7486592" y="4576308"/>
              <a:ext cx="81063" cy="405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7101151" y="4475984"/>
              <a:ext cx="431392" cy="225728"/>
            </a:xfrm>
            <a:custGeom>
              <a:avLst/>
              <a:gdLst>
                <a:gd name="connsiteX0" fmla="*/ 0 w 655320"/>
                <a:gd name="connsiteY0" fmla="*/ 342900 h 342900"/>
                <a:gd name="connsiteX1" fmla="*/ 365760 w 655320"/>
                <a:gd name="connsiteY1" fmla="*/ 22860 h 342900"/>
                <a:gd name="connsiteX2" fmla="*/ 655320 w 655320"/>
                <a:gd name="connsiteY2" fmla="*/ 20574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20" h="342900">
                  <a:moveTo>
                    <a:pt x="0" y="342900"/>
                  </a:moveTo>
                  <a:cubicBezTo>
                    <a:pt x="128270" y="194310"/>
                    <a:pt x="256540" y="45720"/>
                    <a:pt x="365760" y="22860"/>
                  </a:cubicBezTo>
                  <a:cubicBezTo>
                    <a:pt x="474980" y="0"/>
                    <a:pt x="565150" y="102870"/>
                    <a:pt x="655320" y="20574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7000827" y="3472748"/>
              <a:ext cx="100324" cy="10032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6895487" y="3512877"/>
              <a:ext cx="300971" cy="50162"/>
            </a:xfrm>
            <a:custGeom>
              <a:avLst/>
              <a:gdLst>
                <a:gd name="connsiteX0" fmla="*/ 0 w 548640"/>
                <a:gd name="connsiteY0" fmla="*/ 72390 h 82550"/>
                <a:gd name="connsiteX1" fmla="*/ 121920 w 548640"/>
                <a:gd name="connsiteY1" fmla="*/ 72390 h 82550"/>
                <a:gd name="connsiteX2" fmla="*/ 327660 w 548640"/>
                <a:gd name="connsiteY2" fmla="*/ 11430 h 82550"/>
                <a:gd name="connsiteX3" fmla="*/ 548640 w 548640"/>
                <a:gd name="connsiteY3" fmla="*/ 381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82550">
                  <a:moveTo>
                    <a:pt x="0" y="72390"/>
                  </a:moveTo>
                  <a:cubicBezTo>
                    <a:pt x="33655" y="77470"/>
                    <a:pt x="67310" y="82550"/>
                    <a:pt x="121920" y="72390"/>
                  </a:cubicBezTo>
                  <a:cubicBezTo>
                    <a:pt x="176530" y="62230"/>
                    <a:pt x="256540" y="22860"/>
                    <a:pt x="327660" y="11430"/>
                  </a:cubicBezTo>
                  <a:cubicBezTo>
                    <a:pt x="398780" y="0"/>
                    <a:pt x="473710" y="1905"/>
                    <a:pt x="548640" y="3810"/>
                  </a:cubicBezTo>
                </a:path>
              </a:pathLst>
            </a:cu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Arrow Connector 162"/>
            <p:cNvCxnSpPr>
              <a:stCxn id="164" idx="6"/>
            </p:cNvCxnSpPr>
            <p:nvPr/>
          </p:nvCxnSpPr>
          <p:spPr>
            <a:xfrm rot="5400000" flipH="1" flipV="1">
              <a:off x="6461008" y="4139922"/>
              <a:ext cx="898364" cy="3528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/>
            <p:cNvSpPr/>
            <p:nvPr/>
          </p:nvSpPr>
          <p:spPr>
            <a:xfrm rot="17234668" flipH="1">
              <a:off x="6674712" y="4526195"/>
              <a:ext cx="167913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Group 420"/>
          <p:cNvGrpSpPr/>
          <p:nvPr/>
        </p:nvGrpSpPr>
        <p:grpSpPr>
          <a:xfrm>
            <a:off x="304800" y="2209800"/>
            <a:ext cx="1404260" cy="1109927"/>
            <a:chOff x="-3145972" y="2057399"/>
            <a:chExt cx="4822374" cy="3811589"/>
          </a:xfrm>
        </p:grpSpPr>
        <p:sp>
          <p:nvSpPr>
            <p:cNvPr id="166" name="Rectangle 165"/>
            <p:cNvSpPr/>
            <p:nvPr/>
          </p:nvSpPr>
          <p:spPr>
            <a:xfrm>
              <a:off x="-2971801" y="2057400"/>
              <a:ext cx="4648200" cy="3657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Isosceles Triangle 166"/>
            <p:cNvSpPr/>
            <p:nvPr/>
          </p:nvSpPr>
          <p:spPr>
            <a:xfrm rot="16200000">
              <a:off x="-876299" y="1562099"/>
              <a:ext cx="2057400" cy="304799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Isosceles Triangle 167"/>
            <p:cNvSpPr/>
            <p:nvPr/>
          </p:nvSpPr>
          <p:spPr>
            <a:xfrm>
              <a:off x="-2971802" y="3540100"/>
              <a:ext cx="3276601" cy="217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-206023" y="3282244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>
              <a:off x="-2971801" y="2301028"/>
              <a:ext cx="4606183" cy="3109172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 flipH="1" flipV="1">
              <a:off x="-25908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10800000" flipH="1">
              <a:off x="-2971801" y="3810000"/>
              <a:ext cx="4648200" cy="158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>
              <a:off x="-555172" y="5867400"/>
              <a:ext cx="1091184" cy="158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 rot="16200000">
              <a:off x="-3712900" y="3386328"/>
              <a:ext cx="1146048" cy="1219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Arc 174"/>
            <p:cNvSpPr/>
            <p:nvPr/>
          </p:nvSpPr>
          <p:spPr>
            <a:xfrm>
              <a:off x="-1143001" y="3276600"/>
              <a:ext cx="1185333" cy="544688"/>
            </a:xfrm>
            <a:prstGeom prst="arc">
              <a:avLst>
                <a:gd name="adj1" fmla="val 20438003"/>
                <a:gd name="adj2" fmla="val 6110525"/>
              </a:avLst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Isosceles Triangle 175"/>
            <p:cNvSpPr/>
            <p:nvPr/>
          </p:nvSpPr>
          <p:spPr>
            <a:xfrm rot="16200000">
              <a:off x="-38099" y="1714498"/>
              <a:ext cx="1371599" cy="2057402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Isosceles Triangle 176"/>
            <p:cNvSpPr/>
            <p:nvPr/>
          </p:nvSpPr>
          <p:spPr>
            <a:xfrm>
              <a:off x="-2971804" y="4248206"/>
              <a:ext cx="2209803" cy="1466795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Connector 177"/>
            <p:cNvCxnSpPr/>
            <p:nvPr/>
          </p:nvCxnSpPr>
          <p:spPr>
            <a:xfrm rot="5400000" flipH="1" flipV="1">
              <a:off x="-441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rot="5400000" flipH="1" flipV="1">
              <a:off x="-60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/>
            <p:cNvSpPr/>
            <p:nvPr/>
          </p:nvSpPr>
          <p:spPr>
            <a:xfrm>
              <a:off x="457199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-1" y="259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-1147705" y="2714978"/>
              <a:ext cx="2107259" cy="2116666"/>
            </a:xfrm>
            <a:custGeom>
              <a:avLst/>
              <a:gdLst>
                <a:gd name="connsiteX0" fmla="*/ 1249304 w 2107259"/>
                <a:gd name="connsiteY0" fmla="*/ 0 h 2116666"/>
                <a:gd name="connsiteX1" fmla="*/ 2028237 w 2107259"/>
                <a:gd name="connsiteY1" fmla="*/ 1286933 h 2116666"/>
                <a:gd name="connsiteX2" fmla="*/ 1723437 w 2107259"/>
                <a:gd name="connsiteY2" fmla="*/ 2111022 h 2116666"/>
                <a:gd name="connsiteX3" fmla="*/ 222015 w 2107259"/>
                <a:gd name="connsiteY3" fmla="*/ 1320800 h 2116666"/>
                <a:gd name="connsiteX4" fmla="*/ 391348 w 2107259"/>
                <a:gd name="connsiteY4" fmla="*/ 1095022 h 211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59" h="2116666">
                  <a:moveTo>
                    <a:pt x="1249304" y="0"/>
                  </a:moveTo>
                  <a:cubicBezTo>
                    <a:pt x="1599259" y="467548"/>
                    <a:pt x="1949215" y="935096"/>
                    <a:pt x="2028237" y="1286933"/>
                  </a:cubicBezTo>
                  <a:cubicBezTo>
                    <a:pt x="2107259" y="1638770"/>
                    <a:pt x="2024474" y="2105378"/>
                    <a:pt x="1723437" y="2111022"/>
                  </a:cubicBezTo>
                  <a:cubicBezTo>
                    <a:pt x="1422400" y="2116666"/>
                    <a:pt x="444030" y="1490133"/>
                    <a:pt x="222015" y="1320800"/>
                  </a:cubicBezTo>
                  <a:cubicBezTo>
                    <a:pt x="0" y="1151467"/>
                    <a:pt x="195674" y="1123244"/>
                    <a:pt x="391348" y="109502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445"/>
          <p:cNvGrpSpPr/>
          <p:nvPr/>
        </p:nvGrpSpPr>
        <p:grpSpPr>
          <a:xfrm>
            <a:off x="381000" y="838200"/>
            <a:ext cx="1145491" cy="961386"/>
            <a:chOff x="4724400" y="2514600"/>
            <a:chExt cx="4267200" cy="3581400"/>
          </a:xfrm>
        </p:grpSpPr>
        <p:sp>
          <p:nvSpPr>
            <p:cNvPr id="184" name="Rectangle 183"/>
            <p:cNvSpPr/>
            <p:nvPr/>
          </p:nvSpPr>
          <p:spPr>
            <a:xfrm>
              <a:off x="4724400" y="5943600"/>
              <a:ext cx="685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410200" y="5943600"/>
              <a:ext cx="32766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8686800" y="5943600"/>
              <a:ext cx="304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/>
            <p:cNvCxnSpPr/>
            <p:nvPr/>
          </p:nvCxnSpPr>
          <p:spPr>
            <a:xfrm rot="5400000" flipH="1" flipV="1">
              <a:off x="4650509" y="3960091"/>
              <a:ext cx="3119582" cy="838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V="1">
              <a:off x="5048250" y="4438650"/>
              <a:ext cx="3276600" cy="381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V="1">
              <a:off x="7128510" y="4309110"/>
              <a:ext cx="1379220" cy="2133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0" name="Oval 189"/>
            <p:cNvSpPr/>
            <p:nvPr/>
          </p:nvSpPr>
          <p:spPr>
            <a:xfrm>
              <a:off x="6324600" y="2514600"/>
              <a:ext cx="685800" cy="609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/>
            <p:cNvCxnSpPr/>
            <p:nvPr/>
          </p:nvCxnSpPr>
          <p:spPr>
            <a:xfrm rot="16200000" flipV="1">
              <a:off x="51435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4724400" y="5943600"/>
              <a:ext cx="426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5400000" flipH="1" flipV="1">
              <a:off x="4800600" y="4267200"/>
              <a:ext cx="1371600" cy="304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 flipH="1" flipV="1">
              <a:off x="5524500" y="2933700"/>
              <a:ext cx="914400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16200000" flipV="1">
              <a:off x="77343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16200000" flipV="1">
              <a:off x="6899910" y="2929890"/>
              <a:ext cx="914400" cy="693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7" name="Oval 196"/>
            <p:cNvSpPr/>
            <p:nvPr/>
          </p:nvSpPr>
          <p:spPr>
            <a:xfrm>
              <a:off x="76200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78486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83058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57150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52578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55626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69342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62484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TextBox 205"/>
          <p:cNvSpPr txBox="1"/>
          <p:nvPr/>
        </p:nvSpPr>
        <p:spPr>
          <a:xfrm>
            <a:off x="1752600" y="990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Simple model dynamics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Simple model inverse dynamics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1752600" y="227707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Standing balance strategies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Stepping strategies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Strategy switching state machine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1752600" y="3524071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Optimal control of stepping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Extensions to model (swing leg dynamics, hip strategy, etc.)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Sequential quadratic programming to determine optimal step time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2</a:t>
            </a:r>
            <a:r>
              <a:rPr lang="en-US" baseline="30000" dirty="0" smtClean="0">
                <a:solidFill>
                  <a:schemeClr val="accent2"/>
                </a:solidFill>
              </a:rPr>
              <a:t>nd</a:t>
            </a:r>
            <a:r>
              <a:rPr lang="en-US" dirty="0" smtClean="0">
                <a:solidFill>
                  <a:schemeClr val="accent2"/>
                </a:solidFill>
              </a:rPr>
              <a:t> order optimization generating local value function approximation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1752600" y="5075872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Full-body inverse kinematics tracking of optimal plan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Force feed-forward inverse dynamics for standing balance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Force feed-forward inverse dynamics for stepping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Policy-weighted inverse dynamics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Integral control for robustness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5867400" y="1981200"/>
            <a:ext cx="838200" cy="76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ounded Rectangle 213"/>
          <p:cNvSpPr/>
          <p:nvPr/>
        </p:nvSpPr>
        <p:spPr>
          <a:xfrm>
            <a:off x="5867400" y="2286000"/>
            <a:ext cx="838200" cy="76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ounded Rectangle 214"/>
          <p:cNvSpPr/>
          <p:nvPr/>
        </p:nvSpPr>
        <p:spPr>
          <a:xfrm>
            <a:off x="5867400" y="2590800"/>
            <a:ext cx="838200" cy="76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TextBox 215"/>
          <p:cNvSpPr txBox="1"/>
          <p:nvPr/>
        </p:nvSpPr>
        <p:spPr>
          <a:xfrm>
            <a:off x="6781800" y="182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Completed</a:t>
            </a:r>
            <a:endParaRPr lang="en-US" dirty="0"/>
          </a:p>
        </p:txBody>
      </p:sp>
      <p:sp>
        <p:nvSpPr>
          <p:cNvPr id="217" name="TextBox 216"/>
          <p:cNvSpPr txBox="1"/>
          <p:nvPr/>
        </p:nvSpPr>
        <p:spPr>
          <a:xfrm>
            <a:off x="6781800" y="2133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Progress</a:t>
            </a:r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6781800" y="243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be completed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Receding Horizon Control of Simple Model</a:t>
            </a:r>
            <a:endParaRPr lang="en-US" dirty="0"/>
          </a:p>
        </p:txBody>
      </p:sp>
      <p:sp>
        <p:nvSpPr>
          <p:cNvPr id="59" name="Content Placeholder 5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full body will not exactly agree with the simple model , but by re-optimizing over a receding horizon, control can be robust to small errors.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654049" y="3697546"/>
            <a:ext cx="2015999" cy="2931854"/>
            <a:chOff x="654049" y="2209800"/>
            <a:chExt cx="2015999" cy="2931854"/>
          </a:xfrm>
        </p:grpSpPr>
        <p:sp>
          <p:nvSpPr>
            <p:cNvPr id="5" name="Rectangle 5"/>
            <p:cNvSpPr/>
            <p:nvPr/>
          </p:nvSpPr>
          <p:spPr>
            <a:xfrm>
              <a:off x="1981200" y="41148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6"/>
            <p:cNvSpPr/>
            <p:nvPr/>
          </p:nvSpPr>
          <p:spPr>
            <a:xfrm>
              <a:off x="654049" y="4163934"/>
              <a:ext cx="688849" cy="9777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1295400" y="22098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562100" y="263271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255520" y="457200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16200000" flipH="1">
              <a:off x="1019175" y="3343275"/>
              <a:ext cx="1946910" cy="67818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352425" y="3393499"/>
              <a:ext cx="1892877" cy="616527"/>
            </a:xfrm>
            <a:prstGeom prst="line">
              <a:avLst/>
            </a:prstGeom>
            <a:ln w="12700">
              <a:solidFill>
                <a:schemeClr val="tx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1655618" y="3248314"/>
              <a:ext cx="353291" cy="1356591"/>
            </a:xfrm>
            <a:custGeom>
              <a:avLst/>
              <a:gdLst>
                <a:gd name="connsiteX0" fmla="*/ 0 w 353291"/>
                <a:gd name="connsiteY0" fmla="*/ 1356591 h 1356591"/>
                <a:gd name="connsiteX1" fmla="*/ 270164 w 353291"/>
                <a:gd name="connsiteY1" fmla="*/ 151245 h 1356591"/>
                <a:gd name="connsiteX2" fmla="*/ 353291 w 353291"/>
                <a:gd name="connsiteY2" fmla="*/ 449118 h 13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91" h="1356591">
                  <a:moveTo>
                    <a:pt x="0" y="1356591"/>
                  </a:moveTo>
                  <a:cubicBezTo>
                    <a:pt x="105641" y="829541"/>
                    <a:pt x="211282" y="302491"/>
                    <a:pt x="270164" y="151245"/>
                  </a:cubicBezTo>
                  <a:cubicBezTo>
                    <a:pt x="329046" y="0"/>
                    <a:pt x="341168" y="224559"/>
                    <a:pt x="353291" y="449118"/>
                  </a:cubicBezTo>
                </a:path>
              </a:pathLst>
            </a:custGeom>
            <a:ln w="28575"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586865" y="4531995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321049" y="3697546"/>
            <a:ext cx="2015999" cy="2931854"/>
            <a:chOff x="3321049" y="2209800"/>
            <a:chExt cx="2015999" cy="2931854"/>
          </a:xfrm>
        </p:grpSpPr>
        <p:sp>
          <p:nvSpPr>
            <p:cNvPr id="19" name="Rectangle 5"/>
            <p:cNvSpPr/>
            <p:nvPr/>
          </p:nvSpPr>
          <p:spPr>
            <a:xfrm>
              <a:off x="4648200" y="41148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"/>
            <p:cNvSpPr/>
            <p:nvPr/>
          </p:nvSpPr>
          <p:spPr>
            <a:xfrm>
              <a:off x="3321049" y="4163934"/>
              <a:ext cx="688849" cy="9777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"/>
            <p:cNvSpPr/>
            <p:nvPr/>
          </p:nvSpPr>
          <p:spPr>
            <a:xfrm>
              <a:off x="3962400" y="2209800"/>
              <a:ext cx="688848" cy="977721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922520" y="457200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3019425" y="3393499"/>
              <a:ext cx="1892877" cy="616527"/>
            </a:xfrm>
            <a:prstGeom prst="line">
              <a:avLst/>
            </a:prstGeom>
            <a:ln w="12700">
              <a:solidFill>
                <a:schemeClr val="tx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4322618" y="3248314"/>
              <a:ext cx="353291" cy="1356591"/>
            </a:xfrm>
            <a:custGeom>
              <a:avLst/>
              <a:gdLst>
                <a:gd name="connsiteX0" fmla="*/ 0 w 353291"/>
                <a:gd name="connsiteY0" fmla="*/ 1356591 h 1356591"/>
                <a:gd name="connsiteX1" fmla="*/ 270164 w 353291"/>
                <a:gd name="connsiteY1" fmla="*/ 151245 h 1356591"/>
                <a:gd name="connsiteX2" fmla="*/ 353291 w 353291"/>
                <a:gd name="connsiteY2" fmla="*/ 449118 h 13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91" h="1356591">
                  <a:moveTo>
                    <a:pt x="0" y="1356591"/>
                  </a:moveTo>
                  <a:cubicBezTo>
                    <a:pt x="105641" y="829541"/>
                    <a:pt x="211282" y="302491"/>
                    <a:pt x="270164" y="151245"/>
                  </a:cubicBezTo>
                  <a:cubicBezTo>
                    <a:pt x="329046" y="0"/>
                    <a:pt x="341168" y="224559"/>
                    <a:pt x="353291" y="449118"/>
                  </a:cubicBezTo>
                </a:path>
              </a:pathLst>
            </a:custGeom>
            <a:ln w="28575"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263390" y="402717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"/>
            <p:cNvSpPr/>
            <p:nvPr/>
          </p:nvSpPr>
          <p:spPr>
            <a:xfrm>
              <a:off x="3810000" y="22860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114800" y="266700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16200000" flipH="1">
              <a:off x="3648075" y="3305174"/>
              <a:ext cx="1903095" cy="798195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2977861" y="3451515"/>
              <a:ext cx="1864303" cy="504825"/>
            </a:xfrm>
            <a:prstGeom prst="line">
              <a:avLst/>
            </a:prstGeom>
            <a:ln w="12700">
              <a:solidFill>
                <a:schemeClr val="tx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35"/>
            <p:cNvSpPr/>
            <p:nvPr/>
          </p:nvSpPr>
          <p:spPr>
            <a:xfrm>
              <a:off x="4343401" y="3352800"/>
              <a:ext cx="228600" cy="823191"/>
            </a:xfrm>
            <a:custGeom>
              <a:avLst/>
              <a:gdLst>
                <a:gd name="connsiteX0" fmla="*/ 0 w 353291"/>
                <a:gd name="connsiteY0" fmla="*/ 1356591 h 1356591"/>
                <a:gd name="connsiteX1" fmla="*/ 270164 w 353291"/>
                <a:gd name="connsiteY1" fmla="*/ 151245 h 1356591"/>
                <a:gd name="connsiteX2" fmla="*/ 353291 w 353291"/>
                <a:gd name="connsiteY2" fmla="*/ 449118 h 13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91" h="1356591">
                  <a:moveTo>
                    <a:pt x="0" y="1356591"/>
                  </a:moveTo>
                  <a:cubicBezTo>
                    <a:pt x="105641" y="829541"/>
                    <a:pt x="211282" y="302491"/>
                    <a:pt x="270164" y="151245"/>
                  </a:cubicBezTo>
                  <a:cubicBezTo>
                    <a:pt x="329046" y="0"/>
                    <a:pt x="341168" y="224559"/>
                    <a:pt x="353291" y="449118"/>
                  </a:cubicBezTo>
                </a:path>
              </a:pathLst>
            </a:custGeom>
            <a:ln w="28575"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064249" y="3697546"/>
            <a:ext cx="2015999" cy="2931854"/>
            <a:chOff x="6064249" y="2209800"/>
            <a:chExt cx="2015999" cy="2931854"/>
          </a:xfrm>
        </p:grpSpPr>
        <p:cxnSp>
          <p:nvCxnSpPr>
            <p:cNvPr id="50" name="Straight Connector 49"/>
            <p:cNvCxnSpPr/>
            <p:nvPr/>
          </p:nvCxnSpPr>
          <p:spPr>
            <a:xfrm rot="5400000" flipH="1" flipV="1">
              <a:off x="5721061" y="3451515"/>
              <a:ext cx="1864303" cy="504825"/>
            </a:xfrm>
            <a:prstGeom prst="line">
              <a:avLst/>
            </a:prstGeom>
            <a:ln w="12700">
              <a:solidFill>
                <a:schemeClr val="tx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"/>
            <p:cNvSpPr/>
            <p:nvPr/>
          </p:nvSpPr>
          <p:spPr>
            <a:xfrm>
              <a:off x="6553200" y="2286000"/>
              <a:ext cx="688848" cy="977721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"/>
            <p:cNvSpPr/>
            <p:nvPr/>
          </p:nvSpPr>
          <p:spPr>
            <a:xfrm>
              <a:off x="7391400" y="41148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"/>
            <p:cNvSpPr/>
            <p:nvPr/>
          </p:nvSpPr>
          <p:spPr>
            <a:xfrm>
              <a:off x="6064249" y="4163934"/>
              <a:ext cx="688849" cy="9777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5"/>
            <p:cNvSpPr/>
            <p:nvPr/>
          </p:nvSpPr>
          <p:spPr>
            <a:xfrm>
              <a:off x="6705600" y="2209800"/>
              <a:ext cx="688848" cy="977721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665720" y="457200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5400000" flipH="1" flipV="1">
              <a:off x="5762625" y="3393499"/>
              <a:ext cx="1892877" cy="616527"/>
            </a:xfrm>
            <a:prstGeom prst="line">
              <a:avLst/>
            </a:prstGeom>
            <a:ln w="12700">
              <a:solidFill>
                <a:schemeClr val="tx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7065818" y="3248314"/>
              <a:ext cx="353291" cy="1356591"/>
            </a:xfrm>
            <a:custGeom>
              <a:avLst/>
              <a:gdLst>
                <a:gd name="connsiteX0" fmla="*/ 0 w 353291"/>
                <a:gd name="connsiteY0" fmla="*/ 1356591 h 1356591"/>
                <a:gd name="connsiteX1" fmla="*/ 270164 w 353291"/>
                <a:gd name="connsiteY1" fmla="*/ 151245 h 1356591"/>
                <a:gd name="connsiteX2" fmla="*/ 353291 w 353291"/>
                <a:gd name="connsiteY2" fmla="*/ 449118 h 13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91" h="1356591">
                  <a:moveTo>
                    <a:pt x="0" y="1356591"/>
                  </a:moveTo>
                  <a:cubicBezTo>
                    <a:pt x="105641" y="829541"/>
                    <a:pt x="211282" y="302491"/>
                    <a:pt x="270164" y="151245"/>
                  </a:cubicBezTo>
                  <a:cubicBezTo>
                    <a:pt x="329046" y="0"/>
                    <a:pt x="341168" y="224559"/>
                    <a:pt x="353291" y="449118"/>
                  </a:cubicBezTo>
                </a:path>
              </a:pathLst>
            </a:custGeom>
            <a:ln w="28575"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054215" y="3712845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5"/>
            <p:cNvSpPr/>
            <p:nvPr/>
          </p:nvSpPr>
          <p:spPr>
            <a:xfrm>
              <a:off x="6477000" y="23622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753225" y="278130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16200000" flipH="1">
              <a:off x="6391275" y="3305174"/>
              <a:ext cx="1903095" cy="798195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/>
            <p:cNvSpPr/>
            <p:nvPr/>
          </p:nvSpPr>
          <p:spPr>
            <a:xfrm>
              <a:off x="7086601" y="3352800"/>
              <a:ext cx="228600" cy="823191"/>
            </a:xfrm>
            <a:custGeom>
              <a:avLst/>
              <a:gdLst>
                <a:gd name="connsiteX0" fmla="*/ 0 w 353291"/>
                <a:gd name="connsiteY0" fmla="*/ 1356591 h 1356591"/>
                <a:gd name="connsiteX1" fmla="*/ 270164 w 353291"/>
                <a:gd name="connsiteY1" fmla="*/ 151245 h 1356591"/>
                <a:gd name="connsiteX2" fmla="*/ 353291 w 353291"/>
                <a:gd name="connsiteY2" fmla="*/ 449118 h 13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91" h="1356591">
                  <a:moveTo>
                    <a:pt x="0" y="1356591"/>
                  </a:moveTo>
                  <a:cubicBezTo>
                    <a:pt x="105641" y="829541"/>
                    <a:pt x="211282" y="302491"/>
                    <a:pt x="270164" y="151245"/>
                  </a:cubicBezTo>
                  <a:cubicBezTo>
                    <a:pt x="329046" y="0"/>
                    <a:pt x="341168" y="224559"/>
                    <a:pt x="353291" y="449118"/>
                  </a:cubicBezTo>
                </a:path>
              </a:pathLst>
            </a:custGeom>
            <a:ln w="28575"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 flipH="1" flipV="1">
              <a:off x="5749635" y="3527715"/>
              <a:ext cx="1730954" cy="428625"/>
            </a:xfrm>
            <a:prstGeom prst="line">
              <a:avLst/>
            </a:prstGeom>
            <a:ln w="12700">
              <a:solidFill>
                <a:schemeClr val="tx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reeform 54"/>
            <p:cNvSpPr/>
            <p:nvPr/>
          </p:nvSpPr>
          <p:spPr>
            <a:xfrm>
              <a:off x="7124701" y="3390900"/>
              <a:ext cx="133349" cy="375516"/>
            </a:xfrm>
            <a:custGeom>
              <a:avLst/>
              <a:gdLst>
                <a:gd name="connsiteX0" fmla="*/ 0 w 353291"/>
                <a:gd name="connsiteY0" fmla="*/ 1356591 h 1356591"/>
                <a:gd name="connsiteX1" fmla="*/ 270164 w 353291"/>
                <a:gd name="connsiteY1" fmla="*/ 151245 h 1356591"/>
                <a:gd name="connsiteX2" fmla="*/ 353291 w 353291"/>
                <a:gd name="connsiteY2" fmla="*/ 449118 h 13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91" h="1356591">
                  <a:moveTo>
                    <a:pt x="0" y="1356591"/>
                  </a:moveTo>
                  <a:cubicBezTo>
                    <a:pt x="105641" y="829541"/>
                    <a:pt x="211282" y="302491"/>
                    <a:pt x="270164" y="151245"/>
                  </a:cubicBezTo>
                  <a:cubicBezTo>
                    <a:pt x="329046" y="0"/>
                    <a:pt x="341168" y="224559"/>
                    <a:pt x="353291" y="449118"/>
                  </a:cubicBezTo>
                </a:path>
              </a:pathLst>
            </a:custGeom>
            <a:ln w="28575"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 Optimization of Simple Model</a:t>
            </a:r>
            <a:endParaRPr lang="en-US" dirty="0"/>
          </a:p>
        </p:txBody>
      </p:sp>
      <p:sp>
        <p:nvSpPr>
          <p:cNvPr id="59" name="Content Placeholder 5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2</a:t>
            </a:r>
            <a:r>
              <a:rPr lang="en-US" baseline="30000" dirty="0" smtClean="0"/>
              <a:t>nd</a:t>
            </a:r>
            <a:r>
              <a:rPr lang="en-US" dirty="0" smtClean="0"/>
              <a:t> order optimization method produces a local approximation of the value function along the trajectory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0" name="Freeform 59"/>
          <p:cNvSpPr/>
          <p:nvPr/>
        </p:nvSpPr>
        <p:spPr>
          <a:xfrm>
            <a:off x="1273629" y="3951514"/>
            <a:ext cx="6760028" cy="2438400"/>
          </a:xfrm>
          <a:custGeom>
            <a:avLst/>
            <a:gdLst>
              <a:gd name="connsiteX0" fmla="*/ 0 w 6760028"/>
              <a:gd name="connsiteY0" fmla="*/ 0 h 2438400"/>
              <a:gd name="connsiteX1" fmla="*/ 2296885 w 6760028"/>
              <a:gd name="connsiteY1" fmla="*/ 598715 h 2438400"/>
              <a:gd name="connsiteX2" fmla="*/ 4376057 w 6760028"/>
              <a:gd name="connsiteY2" fmla="*/ 2111829 h 2438400"/>
              <a:gd name="connsiteX3" fmla="*/ 6760028 w 6760028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0028" h="2438400">
                <a:moveTo>
                  <a:pt x="0" y="0"/>
                </a:moveTo>
                <a:cubicBezTo>
                  <a:pt x="783771" y="123372"/>
                  <a:pt x="1567542" y="246744"/>
                  <a:pt x="2296885" y="598715"/>
                </a:cubicBezTo>
                <a:cubicBezTo>
                  <a:pt x="3026228" y="950686"/>
                  <a:pt x="3632200" y="1805215"/>
                  <a:pt x="4376057" y="2111829"/>
                </a:cubicBezTo>
                <a:cubicBezTo>
                  <a:pt x="5119914" y="2418443"/>
                  <a:pt x="5939971" y="2428421"/>
                  <a:pt x="6760028" y="24384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358910" y="3233057"/>
            <a:ext cx="1393690" cy="805543"/>
            <a:chOff x="358910" y="3233057"/>
            <a:chExt cx="1393690" cy="805543"/>
          </a:xfrm>
        </p:grpSpPr>
        <p:sp>
          <p:nvSpPr>
            <p:cNvPr id="62" name="Oval 61"/>
            <p:cNvSpPr/>
            <p:nvPr/>
          </p:nvSpPr>
          <p:spPr>
            <a:xfrm>
              <a:off x="1066800" y="3810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46314" y="3233057"/>
              <a:ext cx="1121229" cy="780143"/>
            </a:xfrm>
            <a:custGeom>
              <a:avLst/>
              <a:gdLst>
                <a:gd name="connsiteX0" fmla="*/ 0 w 1121229"/>
                <a:gd name="connsiteY0" fmla="*/ 370114 h 780143"/>
                <a:gd name="connsiteX1" fmla="*/ 729343 w 1121229"/>
                <a:gd name="connsiteY1" fmla="*/ 718457 h 780143"/>
                <a:gd name="connsiteX2" fmla="*/ 1121229 w 1121229"/>
                <a:gd name="connsiteY2" fmla="*/ 0 h 78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229" h="780143">
                  <a:moveTo>
                    <a:pt x="0" y="370114"/>
                  </a:moveTo>
                  <a:cubicBezTo>
                    <a:pt x="271236" y="575128"/>
                    <a:pt x="542472" y="780143"/>
                    <a:pt x="729343" y="718457"/>
                  </a:cubicBezTo>
                  <a:cubicBezTo>
                    <a:pt x="916215" y="656771"/>
                    <a:pt x="1066800" y="76200"/>
                    <a:pt x="1121229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53143" y="3352801"/>
              <a:ext cx="1099457" cy="573314"/>
            </a:xfrm>
            <a:custGeom>
              <a:avLst/>
              <a:gdLst>
                <a:gd name="connsiteX0" fmla="*/ 0 w 1088571"/>
                <a:gd name="connsiteY0" fmla="*/ 0 h 529771"/>
                <a:gd name="connsiteX1" fmla="*/ 522514 w 1088571"/>
                <a:gd name="connsiteY1" fmla="*/ 522514 h 529771"/>
                <a:gd name="connsiteX2" fmla="*/ 1088571 w 1088571"/>
                <a:gd name="connsiteY2" fmla="*/ 43543 h 52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8571" h="529771">
                  <a:moveTo>
                    <a:pt x="0" y="0"/>
                  </a:moveTo>
                  <a:cubicBezTo>
                    <a:pt x="170543" y="257628"/>
                    <a:pt x="341086" y="515257"/>
                    <a:pt x="522514" y="522514"/>
                  </a:cubicBezTo>
                  <a:cubicBezTo>
                    <a:pt x="703943" y="529771"/>
                    <a:pt x="896257" y="286657"/>
                    <a:pt x="1088571" y="4354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066800" y="3320143"/>
              <a:ext cx="152400" cy="671285"/>
            </a:xfrm>
            <a:custGeom>
              <a:avLst/>
              <a:gdLst>
                <a:gd name="connsiteX0" fmla="*/ 0 w 152400"/>
                <a:gd name="connsiteY0" fmla="*/ 0 h 671285"/>
                <a:gd name="connsiteX1" fmla="*/ 108857 w 152400"/>
                <a:gd name="connsiteY1" fmla="*/ 642257 h 671285"/>
                <a:gd name="connsiteX2" fmla="*/ 152400 w 152400"/>
                <a:gd name="connsiteY2" fmla="*/ 174171 h 67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671285">
                  <a:moveTo>
                    <a:pt x="0" y="0"/>
                  </a:moveTo>
                  <a:cubicBezTo>
                    <a:pt x="41728" y="306614"/>
                    <a:pt x="83457" y="613229"/>
                    <a:pt x="108857" y="642257"/>
                  </a:cubicBezTo>
                  <a:cubicBezTo>
                    <a:pt x="134257" y="671285"/>
                    <a:pt x="143328" y="422728"/>
                    <a:pt x="152400" y="17417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rot="21019378">
              <a:off x="473019" y="3451660"/>
              <a:ext cx="1200781" cy="28985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21019378">
              <a:off x="709529" y="3650003"/>
              <a:ext cx="820143" cy="1950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21019378">
              <a:off x="358910" y="3288500"/>
              <a:ext cx="1375568" cy="3320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 rot="1928422">
            <a:off x="3536479" y="4195193"/>
            <a:ext cx="1393690" cy="805543"/>
            <a:chOff x="358910" y="3233057"/>
            <a:chExt cx="1393690" cy="805543"/>
          </a:xfrm>
        </p:grpSpPr>
        <p:sp>
          <p:nvSpPr>
            <p:cNvPr id="76" name="Oval 75"/>
            <p:cNvSpPr/>
            <p:nvPr/>
          </p:nvSpPr>
          <p:spPr>
            <a:xfrm>
              <a:off x="1066800" y="3810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46314" y="3233057"/>
              <a:ext cx="1121229" cy="780143"/>
            </a:xfrm>
            <a:custGeom>
              <a:avLst/>
              <a:gdLst>
                <a:gd name="connsiteX0" fmla="*/ 0 w 1121229"/>
                <a:gd name="connsiteY0" fmla="*/ 370114 h 780143"/>
                <a:gd name="connsiteX1" fmla="*/ 729343 w 1121229"/>
                <a:gd name="connsiteY1" fmla="*/ 718457 h 780143"/>
                <a:gd name="connsiteX2" fmla="*/ 1121229 w 1121229"/>
                <a:gd name="connsiteY2" fmla="*/ 0 h 78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229" h="780143">
                  <a:moveTo>
                    <a:pt x="0" y="370114"/>
                  </a:moveTo>
                  <a:cubicBezTo>
                    <a:pt x="271236" y="575128"/>
                    <a:pt x="542472" y="780143"/>
                    <a:pt x="729343" y="718457"/>
                  </a:cubicBezTo>
                  <a:cubicBezTo>
                    <a:pt x="916215" y="656771"/>
                    <a:pt x="1066800" y="76200"/>
                    <a:pt x="1121229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53143" y="3352801"/>
              <a:ext cx="1099457" cy="573314"/>
            </a:xfrm>
            <a:custGeom>
              <a:avLst/>
              <a:gdLst>
                <a:gd name="connsiteX0" fmla="*/ 0 w 1088571"/>
                <a:gd name="connsiteY0" fmla="*/ 0 h 529771"/>
                <a:gd name="connsiteX1" fmla="*/ 522514 w 1088571"/>
                <a:gd name="connsiteY1" fmla="*/ 522514 h 529771"/>
                <a:gd name="connsiteX2" fmla="*/ 1088571 w 1088571"/>
                <a:gd name="connsiteY2" fmla="*/ 43543 h 52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8571" h="529771">
                  <a:moveTo>
                    <a:pt x="0" y="0"/>
                  </a:moveTo>
                  <a:cubicBezTo>
                    <a:pt x="170543" y="257628"/>
                    <a:pt x="341086" y="515257"/>
                    <a:pt x="522514" y="522514"/>
                  </a:cubicBezTo>
                  <a:cubicBezTo>
                    <a:pt x="703943" y="529771"/>
                    <a:pt x="896257" y="286657"/>
                    <a:pt x="1088571" y="4354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066800" y="3320143"/>
              <a:ext cx="152400" cy="671285"/>
            </a:xfrm>
            <a:custGeom>
              <a:avLst/>
              <a:gdLst>
                <a:gd name="connsiteX0" fmla="*/ 0 w 152400"/>
                <a:gd name="connsiteY0" fmla="*/ 0 h 671285"/>
                <a:gd name="connsiteX1" fmla="*/ 108857 w 152400"/>
                <a:gd name="connsiteY1" fmla="*/ 642257 h 671285"/>
                <a:gd name="connsiteX2" fmla="*/ 152400 w 152400"/>
                <a:gd name="connsiteY2" fmla="*/ 174171 h 67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671285">
                  <a:moveTo>
                    <a:pt x="0" y="0"/>
                  </a:moveTo>
                  <a:cubicBezTo>
                    <a:pt x="41728" y="306614"/>
                    <a:pt x="83457" y="613229"/>
                    <a:pt x="108857" y="642257"/>
                  </a:cubicBezTo>
                  <a:cubicBezTo>
                    <a:pt x="134257" y="671285"/>
                    <a:pt x="143328" y="422728"/>
                    <a:pt x="152400" y="17417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rot="21019378">
              <a:off x="473019" y="3451660"/>
              <a:ext cx="1200781" cy="28985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 rot="21019378">
              <a:off x="709529" y="3650003"/>
              <a:ext cx="820143" cy="1950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 rot="21019378">
              <a:off x="358910" y="3288500"/>
              <a:ext cx="1375568" cy="3320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 rot="310368">
            <a:off x="7196275" y="5699987"/>
            <a:ext cx="1393690" cy="805543"/>
            <a:chOff x="358910" y="3233057"/>
            <a:chExt cx="1393690" cy="805543"/>
          </a:xfrm>
        </p:grpSpPr>
        <p:sp>
          <p:nvSpPr>
            <p:cNvPr id="84" name="Oval 83"/>
            <p:cNvSpPr/>
            <p:nvPr/>
          </p:nvSpPr>
          <p:spPr>
            <a:xfrm>
              <a:off x="1066800" y="38100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46314" y="3233057"/>
              <a:ext cx="1121229" cy="780143"/>
            </a:xfrm>
            <a:custGeom>
              <a:avLst/>
              <a:gdLst>
                <a:gd name="connsiteX0" fmla="*/ 0 w 1121229"/>
                <a:gd name="connsiteY0" fmla="*/ 370114 h 780143"/>
                <a:gd name="connsiteX1" fmla="*/ 729343 w 1121229"/>
                <a:gd name="connsiteY1" fmla="*/ 718457 h 780143"/>
                <a:gd name="connsiteX2" fmla="*/ 1121229 w 1121229"/>
                <a:gd name="connsiteY2" fmla="*/ 0 h 780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229" h="780143">
                  <a:moveTo>
                    <a:pt x="0" y="370114"/>
                  </a:moveTo>
                  <a:cubicBezTo>
                    <a:pt x="271236" y="575128"/>
                    <a:pt x="542472" y="780143"/>
                    <a:pt x="729343" y="718457"/>
                  </a:cubicBezTo>
                  <a:cubicBezTo>
                    <a:pt x="916215" y="656771"/>
                    <a:pt x="1066800" y="76200"/>
                    <a:pt x="1121229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53143" y="3352801"/>
              <a:ext cx="1099457" cy="573314"/>
            </a:xfrm>
            <a:custGeom>
              <a:avLst/>
              <a:gdLst>
                <a:gd name="connsiteX0" fmla="*/ 0 w 1088571"/>
                <a:gd name="connsiteY0" fmla="*/ 0 h 529771"/>
                <a:gd name="connsiteX1" fmla="*/ 522514 w 1088571"/>
                <a:gd name="connsiteY1" fmla="*/ 522514 h 529771"/>
                <a:gd name="connsiteX2" fmla="*/ 1088571 w 1088571"/>
                <a:gd name="connsiteY2" fmla="*/ 43543 h 52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8571" h="529771">
                  <a:moveTo>
                    <a:pt x="0" y="0"/>
                  </a:moveTo>
                  <a:cubicBezTo>
                    <a:pt x="170543" y="257628"/>
                    <a:pt x="341086" y="515257"/>
                    <a:pt x="522514" y="522514"/>
                  </a:cubicBezTo>
                  <a:cubicBezTo>
                    <a:pt x="703943" y="529771"/>
                    <a:pt x="896257" y="286657"/>
                    <a:pt x="1088571" y="4354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1066800" y="3320143"/>
              <a:ext cx="152400" cy="671285"/>
            </a:xfrm>
            <a:custGeom>
              <a:avLst/>
              <a:gdLst>
                <a:gd name="connsiteX0" fmla="*/ 0 w 152400"/>
                <a:gd name="connsiteY0" fmla="*/ 0 h 671285"/>
                <a:gd name="connsiteX1" fmla="*/ 108857 w 152400"/>
                <a:gd name="connsiteY1" fmla="*/ 642257 h 671285"/>
                <a:gd name="connsiteX2" fmla="*/ 152400 w 152400"/>
                <a:gd name="connsiteY2" fmla="*/ 174171 h 67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671285">
                  <a:moveTo>
                    <a:pt x="0" y="0"/>
                  </a:moveTo>
                  <a:cubicBezTo>
                    <a:pt x="41728" y="306614"/>
                    <a:pt x="83457" y="613229"/>
                    <a:pt x="108857" y="642257"/>
                  </a:cubicBezTo>
                  <a:cubicBezTo>
                    <a:pt x="134257" y="671285"/>
                    <a:pt x="143328" y="422728"/>
                    <a:pt x="152400" y="17417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rot="21019378">
              <a:off x="473019" y="3451660"/>
              <a:ext cx="1200781" cy="28985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 rot="21019378">
              <a:off x="709529" y="3650003"/>
              <a:ext cx="820143" cy="1950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21019378">
              <a:off x="358910" y="3288500"/>
              <a:ext cx="1375568" cy="3320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153400" y="64770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0" y="2895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State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5562600" y="4495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2</a:t>
            </a:r>
            <a:r>
              <a:rPr lang="en-US" baseline="30000" dirty="0" smtClean="0"/>
              <a:t>nd</a:t>
            </a:r>
            <a:r>
              <a:rPr lang="en-US" dirty="0" smtClean="0"/>
              <a:t> order model of value function</a:t>
            </a:r>
            <a:endParaRPr lang="en-US" dirty="0"/>
          </a:p>
        </p:txBody>
      </p:sp>
      <p:cxnSp>
        <p:nvCxnSpPr>
          <p:cNvPr id="104" name="Straight Arrow Connector 103"/>
          <p:cNvCxnSpPr>
            <a:stCxn id="102" idx="1"/>
          </p:cNvCxnSpPr>
          <p:nvPr/>
        </p:nvCxnSpPr>
        <p:spPr>
          <a:xfrm rot="10800000">
            <a:off x="5029200" y="4800601"/>
            <a:ext cx="533400" cy="1568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2057400" y="3276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Trajectory</a:t>
            </a:r>
            <a:endParaRPr lang="en-US" dirty="0"/>
          </a:p>
        </p:txBody>
      </p:sp>
      <p:cxnSp>
        <p:nvCxnSpPr>
          <p:cNvPr id="107" name="Straight Arrow Connector 106"/>
          <p:cNvCxnSpPr/>
          <p:nvPr/>
        </p:nvCxnSpPr>
        <p:spPr>
          <a:xfrm rot="5400000">
            <a:off x="2247900" y="36957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228600" y="4648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order model describes the relative cost of applying an action other than the optimal action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228600" y="5943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Simple Model Policy-Weighted Inverse Dynamics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12" name="Straight Arrow Connector 111"/>
          <p:cNvCxnSpPr>
            <a:stCxn id="108" idx="2"/>
            <a:endCxn id="109" idx="0"/>
          </p:cNvCxnSpPr>
          <p:nvPr/>
        </p:nvCxnSpPr>
        <p:spPr>
          <a:xfrm rot="5400000">
            <a:off x="1871365" y="5757565"/>
            <a:ext cx="3720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0050" name="Object 7"/>
          <p:cNvGraphicFramePr>
            <a:graphicFrameLocks noChangeAspect="1"/>
          </p:cNvGraphicFramePr>
          <p:nvPr/>
        </p:nvGraphicFramePr>
        <p:xfrm>
          <a:off x="5105400" y="3103945"/>
          <a:ext cx="3505200" cy="401255"/>
        </p:xfrm>
        <a:graphic>
          <a:graphicData uri="http://schemas.openxmlformats.org/presentationml/2006/ole">
            <p:oleObj spid="_x0000_s770050" name="Equation" r:id="rId4" imgW="2006280" imgH="228600" progId="Equation.3">
              <p:embed/>
            </p:oleObj>
          </a:graphicData>
        </a:graphic>
      </p:graphicFrame>
      <p:graphicFrame>
        <p:nvGraphicFramePr>
          <p:cNvPr id="770051" name="Object 12"/>
          <p:cNvGraphicFramePr>
            <a:graphicFrameLocks noChangeAspect="1"/>
          </p:cNvGraphicFramePr>
          <p:nvPr/>
        </p:nvGraphicFramePr>
        <p:xfrm>
          <a:off x="4572000" y="3505200"/>
          <a:ext cx="4204636" cy="617970"/>
        </p:xfrm>
        <a:graphic>
          <a:graphicData uri="http://schemas.openxmlformats.org/presentationml/2006/ole">
            <p:oleObj spid="_x0000_s770051" name="Equation" r:id="rId5" imgW="26920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Quadratic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SQP used to solve non-linear problems:</a:t>
            </a:r>
          </a:p>
          <a:p>
            <a:pPr lvl="1"/>
            <a:r>
              <a:rPr lang="en-US" dirty="0" smtClean="0"/>
              <a:t>Step Time Optimization</a:t>
            </a:r>
          </a:p>
          <a:p>
            <a:pPr lvl="2"/>
            <a:r>
              <a:rPr lang="en-US" dirty="0" smtClean="0"/>
              <a:t>Existing optimal control framework is only linear if a fixed step time is assumed.</a:t>
            </a:r>
          </a:p>
          <a:p>
            <a:pPr lvl="1"/>
            <a:r>
              <a:rPr lang="en-US" dirty="0" smtClean="0"/>
              <a:t>Double Support Constraints</a:t>
            </a:r>
          </a:p>
          <a:p>
            <a:pPr lvl="2"/>
            <a:r>
              <a:rPr lang="en-US" dirty="0" smtClean="0"/>
              <a:t>Because the step location is variable, the true double support constraints are nonlinear.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Analytic models can be used to estimate fixed values or provide good initial guesses.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Analytically-derived bounds on balance stability defining unique recovery strategies</a:t>
            </a:r>
          </a:p>
          <a:p>
            <a:endParaRPr lang="en-US" dirty="0" smtClean="0"/>
          </a:p>
          <a:p>
            <a:r>
              <a:rPr lang="en-US" dirty="0" smtClean="0"/>
              <a:t>Optimal control framework for planning step recovery and other behaviors involving balance</a:t>
            </a:r>
          </a:p>
          <a:p>
            <a:endParaRPr lang="en-US" dirty="0" smtClean="0"/>
          </a:p>
          <a:p>
            <a:r>
              <a:rPr lang="en-US" dirty="0" smtClean="0"/>
              <a:t>Transfer of dynamic balance behaviors designed for simple models to complex humanoid through force control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 Balance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Integral Balance Control, related to 2</a:t>
            </a:r>
            <a:r>
              <a:rPr lang="en-US" baseline="30000" dirty="0" smtClean="0"/>
              <a:t>nd</a:t>
            </a:r>
            <a:r>
              <a:rPr lang="en-US" dirty="0" smtClean="0"/>
              <a:t>-order sliding mode control, was previously applied to control of humanoid balance.</a:t>
            </a:r>
          </a:p>
          <a:p>
            <a:endParaRPr lang="en-US" dirty="0" smtClean="0"/>
          </a:p>
          <a:p>
            <a:r>
              <a:rPr lang="en-US" dirty="0" smtClean="0"/>
              <a:t>Can this method be used to transfer robust control of simple system to the full body?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96000"/>
            <a:ext cx="754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REFERENCE: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Stephens, “Integral Control of Humanoid Balance," IROS 2007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Levant, “Sliding order and sliding accuracy in sliding mode control”, Journal of Control, 1993</a:t>
            </a:r>
            <a:endParaRPr lang="en-US" sz="1400" dirty="0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773112" y="5334000"/>
          <a:ext cx="1176337" cy="379412"/>
        </p:xfrm>
        <a:graphic>
          <a:graphicData uri="http://schemas.openxmlformats.org/presentationml/2006/ole">
            <p:oleObj spid="_x0000_s771075" name="Equation" r:id="rId4" imgW="672840" imgH="2156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62200" y="4953000"/>
          <a:ext cx="2286000" cy="692150"/>
        </p:xfrm>
        <a:graphic>
          <a:graphicData uri="http://schemas.openxmlformats.org/presentationml/2006/ole">
            <p:oleObj spid="_x0000_s771076" name="Equation" r:id="rId5" imgW="1307880" imgH="393480" progId="Equation.3">
              <p:embed/>
            </p:oleObj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685800" y="4876800"/>
          <a:ext cx="1198562" cy="379413"/>
        </p:xfrm>
        <a:graphic>
          <a:graphicData uri="http://schemas.openxmlformats.org/presentationml/2006/ole">
            <p:oleObj spid="_x0000_s771077" name="Equation" r:id="rId6" imgW="685800" imgH="21564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334000" y="4876800"/>
          <a:ext cx="3197225" cy="827088"/>
        </p:xfrm>
        <a:graphic>
          <a:graphicData uri="http://schemas.openxmlformats.org/presentationml/2006/ole">
            <p:oleObj spid="_x0000_s771079" name="Equation" r:id="rId7" imgW="182880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November ‘09 – Thesis Proposal</a:t>
            </a:r>
          </a:p>
          <a:p>
            <a:pPr lvl="1"/>
            <a:r>
              <a:rPr lang="en-US" dirty="0" smtClean="0"/>
              <a:t>6 months – Controller theory/refinement</a:t>
            </a:r>
          </a:p>
          <a:p>
            <a:pPr lvl="2"/>
            <a:r>
              <a:rPr lang="en-US" dirty="0" smtClean="0"/>
              <a:t>1 month – Open loop planning</a:t>
            </a:r>
          </a:p>
          <a:p>
            <a:pPr lvl="2"/>
            <a:r>
              <a:rPr lang="en-US" dirty="0" smtClean="0"/>
              <a:t>2 months – Receding horizon planning</a:t>
            </a:r>
          </a:p>
          <a:p>
            <a:pPr lvl="2"/>
            <a:r>
              <a:rPr lang="en-US" dirty="0" smtClean="0"/>
              <a:t>3 months – Policy-weighted inverse dynamics</a:t>
            </a:r>
          </a:p>
          <a:p>
            <a:pPr lvl="1"/>
            <a:r>
              <a:rPr lang="en-US" dirty="0" smtClean="0"/>
              <a:t>4 months – Experiments</a:t>
            </a:r>
          </a:p>
          <a:p>
            <a:pPr lvl="2"/>
            <a:r>
              <a:rPr lang="en-US" dirty="0" smtClean="0"/>
              <a:t>1 month - Step recovery robot experiments</a:t>
            </a:r>
          </a:p>
          <a:p>
            <a:pPr lvl="2"/>
            <a:r>
              <a:rPr lang="en-US" dirty="0" smtClean="0"/>
              <a:t>2 month - Multiple strategy robot experiments</a:t>
            </a:r>
          </a:p>
          <a:p>
            <a:pPr lvl="2"/>
            <a:r>
              <a:rPr lang="en-US" dirty="0" smtClean="0"/>
              <a:t>1 month – Comparison to human experiments</a:t>
            </a:r>
          </a:p>
          <a:p>
            <a:pPr lvl="1"/>
            <a:r>
              <a:rPr lang="en-US" dirty="0" smtClean="0"/>
              <a:t>2 months – Thesis writing</a:t>
            </a:r>
          </a:p>
          <a:p>
            <a:r>
              <a:rPr lang="en-US" dirty="0" smtClean="0"/>
              <a:t>December ‘10 - Defense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1981200"/>
            <a:ext cx="6211887" cy="1362075"/>
          </a:xfrm>
          <a:ln>
            <a:noFill/>
          </a:ln>
        </p:spPr>
        <p:txBody>
          <a:bodyPr/>
          <a:lstStyle/>
          <a:p>
            <a:r>
              <a:rPr lang="en-US" dirty="0" smtClean="0">
                <a:ln w="12700">
                  <a:noFill/>
                </a:ln>
                <a:solidFill>
                  <a:schemeClr val="accent1"/>
                </a:solidFill>
              </a:rPr>
              <a:t>Conclusion</a:t>
            </a:r>
            <a:endParaRPr lang="en-US" dirty="0">
              <a:ln w="12700"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62</a:t>
            </a:fld>
            <a:endParaRPr lang="en-US" dirty="0"/>
          </a:p>
        </p:txBody>
      </p:sp>
      <p:grpSp>
        <p:nvGrpSpPr>
          <p:cNvPr id="2" name="Group 316"/>
          <p:cNvGrpSpPr/>
          <p:nvPr/>
        </p:nvGrpSpPr>
        <p:grpSpPr>
          <a:xfrm>
            <a:off x="7315200" y="3581400"/>
            <a:ext cx="1013865" cy="1222218"/>
            <a:chOff x="3930649" y="3200400"/>
            <a:chExt cx="2432051" cy="2931854"/>
          </a:xfrm>
        </p:grpSpPr>
        <p:sp>
          <p:nvSpPr>
            <p:cNvPr id="30" name="Rectangle 29"/>
            <p:cNvSpPr/>
            <p:nvPr/>
          </p:nvSpPr>
          <p:spPr>
            <a:xfrm>
              <a:off x="5257800" y="5105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30649" y="5154534"/>
              <a:ext cx="688849" cy="9777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"/>
            <p:cNvSpPr/>
            <p:nvPr/>
          </p:nvSpPr>
          <p:spPr>
            <a:xfrm>
              <a:off x="4572000" y="3200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5410200" y="4495800"/>
            <a:ext cx="404813" cy="369888"/>
          </p:xfrm>
          <a:graphic>
            <a:graphicData uri="http://schemas.openxmlformats.org/presentationml/2006/ole">
              <p:oleObj spid="_x0000_s599042" name="Equation" r:id="rId4" imgW="279360" imgH="253800" progId="Equation.3">
                <p:embed/>
              </p:oleObj>
            </a:graphicData>
          </a:graphic>
        </p:graphicFrame>
        <p:sp>
          <p:nvSpPr>
            <p:cNvPr id="34" name="Oval 33"/>
            <p:cNvSpPr/>
            <p:nvPr/>
          </p:nvSpPr>
          <p:spPr>
            <a:xfrm>
              <a:off x="5196840" y="463677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38700" y="362331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532120" y="556260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6200000" flipH="1">
              <a:off x="4295775" y="4333875"/>
              <a:ext cx="1946910" cy="67818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4991100" y="5010150"/>
              <a:ext cx="895350" cy="32385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5314950" y="3352800"/>
            <a:ext cx="314325" cy="350838"/>
          </p:xfrm>
          <a:graphic>
            <a:graphicData uri="http://schemas.openxmlformats.org/presentationml/2006/ole">
              <p:oleObj spid="_x0000_s599043" name="Equation" r:id="rId5" imgW="215640" imgH="241200" progId="Equation.3">
                <p:embed/>
              </p:oleObj>
            </a:graphicData>
          </a:graphic>
        </p:graphicFrame>
        <p:cxnSp>
          <p:nvCxnSpPr>
            <p:cNvPr id="40" name="Straight Connector 39"/>
            <p:cNvCxnSpPr/>
            <p:nvPr/>
          </p:nvCxnSpPr>
          <p:spPr>
            <a:xfrm rot="5400000" flipH="1" flipV="1">
              <a:off x="3629025" y="4384099"/>
              <a:ext cx="1892877" cy="616527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/>
            <p:cNvSpPr/>
            <p:nvPr/>
          </p:nvSpPr>
          <p:spPr>
            <a:xfrm>
              <a:off x="4932218" y="4238914"/>
              <a:ext cx="353291" cy="1356591"/>
            </a:xfrm>
            <a:custGeom>
              <a:avLst/>
              <a:gdLst>
                <a:gd name="connsiteX0" fmla="*/ 0 w 353291"/>
                <a:gd name="connsiteY0" fmla="*/ 1356591 h 1356591"/>
                <a:gd name="connsiteX1" fmla="*/ 270164 w 353291"/>
                <a:gd name="connsiteY1" fmla="*/ 151245 h 1356591"/>
                <a:gd name="connsiteX2" fmla="*/ 353291 w 353291"/>
                <a:gd name="connsiteY2" fmla="*/ 449118 h 13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91" h="1356591">
                  <a:moveTo>
                    <a:pt x="0" y="1356591"/>
                  </a:moveTo>
                  <a:cubicBezTo>
                    <a:pt x="105641" y="829541"/>
                    <a:pt x="211282" y="302491"/>
                    <a:pt x="270164" y="151245"/>
                  </a:cubicBezTo>
                  <a:cubicBezTo>
                    <a:pt x="329046" y="0"/>
                    <a:pt x="341168" y="224559"/>
                    <a:pt x="353291" y="449118"/>
                  </a:cubicBezTo>
                </a:path>
              </a:pathLst>
            </a:cu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5992813" y="5410200"/>
            <a:ext cx="369887" cy="350838"/>
          </p:xfrm>
          <a:graphic>
            <a:graphicData uri="http://schemas.openxmlformats.org/presentationml/2006/ole">
              <p:oleObj spid="_x0000_s599044" name="Equation" r:id="rId6" imgW="253800" imgH="241200" progId="Equation.3">
                <p:embed/>
              </p:oleObj>
            </a:graphicData>
          </a:graphic>
        </p:graphicFrame>
      </p:grpSp>
      <p:grpSp>
        <p:nvGrpSpPr>
          <p:cNvPr id="3" name="Group 131"/>
          <p:cNvGrpSpPr/>
          <p:nvPr/>
        </p:nvGrpSpPr>
        <p:grpSpPr>
          <a:xfrm>
            <a:off x="7391400" y="5181600"/>
            <a:ext cx="871878" cy="1355502"/>
            <a:chOff x="6248400" y="2419350"/>
            <a:chExt cx="1605178" cy="2495550"/>
          </a:xfrm>
        </p:grpSpPr>
        <p:sp>
          <p:nvSpPr>
            <p:cNvPr id="44" name="Parallelogram 43"/>
            <p:cNvSpPr/>
            <p:nvPr/>
          </p:nvSpPr>
          <p:spPr>
            <a:xfrm>
              <a:off x="6248400" y="4425822"/>
              <a:ext cx="1605178" cy="489078"/>
            </a:xfrm>
            <a:prstGeom prst="parallelogram">
              <a:avLst>
                <a:gd name="adj" fmla="val 10910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18032468" flipH="1">
              <a:off x="7381217" y="3051337"/>
              <a:ext cx="124554" cy="412857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20975302" flipH="1">
              <a:off x="7157636" y="2580670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16676171" flipH="1">
              <a:off x="7202342" y="4293304"/>
              <a:ext cx="157412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19681176" flipH="1">
              <a:off x="7242172" y="3474116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11946098" flipH="1">
              <a:off x="6710518" y="4137674"/>
              <a:ext cx="159137" cy="46246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12822704" flipH="1">
              <a:off x="7249025" y="3947706"/>
              <a:ext cx="159137" cy="49538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6200000" flipH="1">
              <a:off x="6904095" y="3350261"/>
              <a:ext cx="213444" cy="42194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339618" flipH="1">
              <a:off x="6924615" y="2419350"/>
              <a:ext cx="270062" cy="106819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386552" flipH="1">
              <a:off x="6790200" y="3578587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12150843" flipH="1">
              <a:off x="6818614" y="2538578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19224155" flipH="1">
              <a:off x="6802625" y="3016095"/>
              <a:ext cx="133127" cy="38626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151313" y="4626470"/>
              <a:ext cx="250809" cy="5016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486592" y="4576308"/>
              <a:ext cx="81063" cy="405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101151" y="4475984"/>
              <a:ext cx="431392" cy="225728"/>
            </a:xfrm>
            <a:custGeom>
              <a:avLst/>
              <a:gdLst>
                <a:gd name="connsiteX0" fmla="*/ 0 w 655320"/>
                <a:gd name="connsiteY0" fmla="*/ 342900 h 342900"/>
                <a:gd name="connsiteX1" fmla="*/ 365760 w 655320"/>
                <a:gd name="connsiteY1" fmla="*/ 22860 h 342900"/>
                <a:gd name="connsiteX2" fmla="*/ 655320 w 655320"/>
                <a:gd name="connsiteY2" fmla="*/ 20574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20" h="342900">
                  <a:moveTo>
                    <a:pt x="0" y="342900"/>
                  </a:moveTo>
                  <a:cubicBezTo>
                    <a:pt x="128270" y="194310"/>
                    <a:pt x="256540" y="45720"/>
                    <a:pt x="365760" y="22860"/>
                  </a:cubicBezTo>
                  <a:cubicBezTo>
                    <a:pt x="474980" y="0"/>
                    <a:pt x="565150" y="102870"/>
                    <a:pt x="655320" y="20574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000827" y="3472748"/>
              <a:ext cx="100324" cy="10032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895487" y="3512877"/>
              <a:ext cx="300971" cy="50162"/>
            </a:xfrm>
            <a:custGeom>
              <a:avLst/>
              <a:gdLst>
                <a:gd name="connsiteX0" fmla="*/ 0 w 548640"/>
                <a:gd name="connsiteY0" fmla="*/ 72390 h 82550"/>
                <a:gd name="connsiteX1" fmla="*/ 121920 w 548640"/>
                <a:gd name="connsiteY1" fmla="*/ 72390 h 82550"/>
                <a:gd name="connsiteX2" fmla="*/ 327660 w 548640"/>
                <a:gd name="connsiteY2" fmla="*/ 11430 h 82550"/>
                <a:gd name="connsiteX3" fmla="*/ 548640 w 548640"/>
                <a:gd name="connsiteY3" fmla="*/ 381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82550">
                  <a:moveTo>
                    <a:pt x="0" y="72390"/>
                  </a:moveTo>
                  <a:cubicBezTo>
                    <a:pt x="33655" y="77470"/>
                    <a:pt x="67310" y="82550"/>
                    <a:pt x="121920" y="72390"/>
                  </a:cubicBezTo>
                  <a:cubicBezTo>
                    <a:pt x="176530" y="62230"/>
                    <a:pt x="256540" y="22860"/>
                    <a:pt x="327660" y="11430"/>
                  </a:cubicBezTo>
                  <a:cubicBezTo>
                    <a:pt x="398780" y="0"/>
                    <a:pt x="473710" y="1905"/>
                    <a:pt x="548640" y="3810"/>
                  </a:cubicBezTo>
                </a:path>
              </a:pathLst>
            </a:cu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62" idx="6"/>
            </p:cNvCxnSpPr>
            <p:nvPr/>
          </p:nvCxnSpPr>
          <p:spPr>
            <a:xfrm rot="5400000" flipH="1" flipV="1">
              <a:off x="6461008" y="4139922"/>
              <a:ext cx="898364" cy="3528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 rot="17234668" flipH="1">
              <a:off x="6674712" y="4526195"/>
              <a:ext cx="167913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420"/>
          <p:cNvGrpSpPr/>
          <p:nvPr/>
        </p:nvGrpSpPr>
        <p:grpSpPr>
          <a:xfrm>
            <a:off x="7010400" y="2209800"/>
            <a:ext cx="1404260" cy="1109927"/>
            <a:chOff x="-3145972" y="2057399"/>
            <a:chExt cx="4822374" cy="3811589"/>
          </a:xfrm>
        </p:grpSpPr>
        <p:sp>
          <p:nvSpPr>
            <p:cNvPr id="64" name="Rectangle 63"/>
            <p:cNvSpPr/>
            <p:nvPr/>
          </p:nvSpPr>
          <p:spPr>
            <a:xfrm>
              <a:off x="-2971801" y="2057400"/>
              <a:ext cx="4648200" cy="3657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/>
            <p:cNvSpPr/>
            <p:nvPr/>
          </p:nvSpPr>
          <p:spPr>
            <a:xfrm rot="16200000">
              <a:off x="-876299" y="1562099"/>
              <a:ext cx="2057400" cy="304799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-2971802" y="3540100"/>
              <a:ext cx="3276601" cy="217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-206023" y="3282244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-2971801" y="2301028"/>
              <a:ext cx="4606183" cy="3109172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-25908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 flipH="1">
              <a:off x="-2971801" y="3810000"/>
              <a:ext cx="4648200" cy="158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-555172" y="5867400"/>
              <a:ext cx="1091184" cy="158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6200000">
              <a:off x="-3712900" y="3386328"/>
              <a:ext cx="1146048" cy="1219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Arc 72"/>
            <p:cNvSpPr/>
            <p:nvPr/>
          </p:nvSpPr>
          <p:spPr>
            <a:xfrm>
              <a:off x="-1143001" y="3276600"/>
              <a:ext cx="1185333" cy="544688"/>
            </a:xfrm>
            <a:prstGeom prst="arc">
              <a:avLst>
                <a:gd name="adj1" fmla="val 20438003"/>
                <a:gd name="adj2" fmla="val 6110525"/>
              </a:avLst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/>
          </p:nvSpPr>
          <p:spPr>
            <a:xfrm rot="16200000">
              <a:off x="-38099" y="1714498"/>
              <a:ext cx="1371599" cy="2057402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-2971804" y="4248206"/>
              <a:ext cx="2209803" cy="1466795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 flipH="1" flipV="1">
              <a:off x="-441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-60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457199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-1" y="259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-1147705" y="2714978"/>
              <a:ext cx="2107259" cy="2116666"/>
            </a:xfrm>
            <a:custGeom>
              <a:avLst/>
              <a:gdLst>
                <a:gd name="connsiteX0" fmla="*/ 1249304 w 2107259"/>
                <a:gd name="connsiteY0" fmla="*/ 0 h 2116666"/>
                <a:gd name="connsiteX1" fmla="*/ 2028237 w 2107259"/>
                <a:gd name="connsiteY1" fmla="*/ 1286933 h 2116666"/>
                <a:gd name="connsiteX2" fmla="*/ 1723437 w 2107259"/>
                <a:gd name="connsiteY2" fmla="*/ 2111022 h 2116666"/>
                <a:gd name="connsiteX3" fmla="*/ 222015 w 2107259"/>
                <a:gd name="connsiteY3" fmla="*/ 1320800 h 2116666"/>
                <a:gd name="connsiteX4" fmla="*/ 391348 w 2107259"/>
                <a:gd name="connsiteY4" fmla="*/ 1095022 h 211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59" h="2116666">
                  <a:moveTo>
                    <a:pt x="1249304" y="0"/>
                  </a:moveTo>
                  <a:cubicBezTo>
                    <a:pt x="1599259" y="467548"/>
                    <a:pt x="1949215" y="935096"/>
                    <a:pt x="2028237" y="1286933"/>
                  </a:cubicBezTo>
                  <a:cubicBezTo>
                    <a:pt x="2107259" y="1638770"/>
                    <a:pt x="2024474" y="2105378"/>
                    <a:pt x="1723437" y="2111022"/>
                  </a:cubicBezTo>
                  <a:cubicBezTo>
                    <a:pt x="1422400" y="2116666"/>
                    <a:pt x="444030" y="1490133"/>
                    <a:pt x="222015" y="1320800"/>
                  </a:cubicBezTo>
                  <a:cubicBezTo>
                    <a:pt x="0" y="1151467"/>
                    <a:pt x="195674" y="1123244"/>
                    <a:pt x="391348" y="109502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445"/>
          <p:cNvGrpSpPr/>
          <p:nvPr/>
        </p:nvGrpSpPr>
        <p:grpSpPr>
          <a:xfrm>
            <a:off x="7086600" y="838200"/>
            <a:ext cx="1145491" cy="961386"/>
            <a:chOff x="4724400" y="2514600"/>
            <a:chExt cx="4267200" cy="3581400"/>
          </a:xfrm>
        </p:grpSpPr>
        <p:sp>
          <p:nvSpPr>
            <p:cNvPr id="82" name="Rectangle 81"/>
            <p:cNvSpPr/>
            <p:nvPr/>
          </p:nvSpPr>
          <p:spPr>
            <a:xfrm>
              <a:off x="4724400" y="5943600"/>
              <a:ext cx="685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410200" y="5943600"/>
              <a:ext cx="32766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686800" y="5943600"/>
              <a:ext cx="304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 rot="5400000" flipH="1" flipV="1">
              <a:off x="4650509" y="3960091"/>
              <a:ext cx="3119582" cy="838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V="1">
              <a:off x="5048250" y="4438650"/>
              <a:ext cx="3276600" cy="381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V="1">
              <a:off x="7128510" y="4309110"/>
              <a:ext cx="1379220" cy="2133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6324600" y="2514600"/>
              <a:ext cx="685800" cy="609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 rot="16200000" flipV="1">
              <a:off x="51435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724400" y="5943600"/>
              <a:ext cx="426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4800600" y="4267200"/>
              <a:ext cx="1371600" cy="304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5524500" y="2933700"/>
              <a:ext cx="914400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V="1">
              <a:off x="77343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V="1">
              <a:off x="6899910" y="2929890"/>
              <a:ext cx="914400" cy="693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76200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78486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83058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57150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2578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5626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69342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2484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Proposal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2713" indent="-3175">
              <a:buNone/>
            </a:pPr>
            <a:r>
              <a:rPr lang="en-US" b="1" i="1" dirty="0" smtClean="0"/>
              <a:t>Simple models can be used to simplify control of full-body push recovery for complex robots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63</a:t>
            </a:fld>
            <a:endParaRPr lang="en-US" dirty="0"/>
          </a:p>
        </p:txBody>
      </p:sp>
      <p:grpSp>
        <p:nvGrpSpPr>
          <p:cNvPr id="5" name="Group 131"/>
          <p:cNvGrpSpPr/>
          <p:nvPr/>
        </p:nvGrpSpPr>
        <p:grpSpPr>
          <a:xfrm>
            <a:off x="6324600" y="2667000"/>
            <a:ext cx="1960523" cy="3048000"/>
            <a:chOff x="6248400" y="2419350"/>
            <a:chExt cx="1605178" cy="2495550"/>
          </a:xfrm>
        </p:grpSpPr>
        <p:sp>
          <p:nvSpPr>
            <p:cNvPr id="6" name="Parallelogram 5"/>
            <p:cNvSpPr/>
            <p:nvPr/>
          </p:nvSpPr>
          <p:spPr>
            <a:xfrm>
              <a:off x="6248400" y="4425822"/>
              <a:ext cx="1605178" cy="489078"/>
            </a:xfrm>
            <a:prstGeom prst="parallelogram">
              <a:avLst>
                <a:gd name="adj" fmla="val 10910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18032468" flipH="1">
              <a:off x="7381217" y="3051337"/>
              <a:ext cx="124554" cy="412857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20975302" flipH="1">
              <a:off x="7157636" y="2580670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6676171" flipH="1">
              <a:off x="7202342" y="4293304"/>
              <a:ext cx="157412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19681176" flipH="1">
              <a:off x="7242172" y="3474116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11946098" flipH="1">
              <a:off x="6710518" y="4137674"/>
              <a:ext cx="159137" cy="46246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12822704" flipH="1">
              <a:off x="7249025" y="3947706"/>
              <a:ext cx="159137" cy="49538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6200000" flipH="1">
              <a:off x="6904095" y="3350261"/>
              <a:ext cx="213444" cy="42194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339618" flipH="1">
              <a:off x="6924615" y="2419350"/>
              <a:ext cx="270062" cy="106819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386552" flipH="1">
              <a:off x="6790200" y="3578587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12150843" flipH="1">
              <a:off x="6818614" y="2538578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19224155" flipH="1">
              <a:off x="6802625" y="3016095"/>
              <a:ext cx="133127" cy="38626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151313" y="4626470"/>
              <a:ext cx="250809" cy="5016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486592" y="4576308"/>
              <a:ext cx="81063" cy="405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101151" y="4475984"/>
              <a:ext cx="431392" cy="225728"/>
            </a:xfrm>
            <a:custGeom>
              <a:avLst/>
              <a:gdLst>
                <a:gd name="connsiteX0" fmla="*/ 0 w 655320"/>
                <a:gd name="connsiteY0" fmla="*/ 342900 h 342900"/>
                <a:gd name="connsiteX1" fmla="*/ 365760 w 655320"/>
                <a:gd name="connsiteY1" fmla="*/ 22860 h 342900"/>
                <a:gd name="connsiteX2" fmla="*/ 655320 w 655320"/>
                <a:gd name="connsiteY2" fmla="*/ 20574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20" h="342900">
                  <a:moveTo>
                    <a:pt x="0" y="342900"/>
                  </a:moveTo>
                  <a:cubicBezTo>
                    <a:pt x="128270" y="194310"/>
                    <a:pt x="256540" y="45720"/>
                    <a:pt x="365760" y="22860"/>
                  </a:cubicBezTo>
                  <a:cubicBezTo>
                    <a:pt x="474980" y="0"/>
                    <a:pt x="565150" y="102870"/>
                    <a:pt x="655320" y="20574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000827" y="3472748"/>
              <a:ext cx="100324" cy="10032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895487" y="3512877"/>
              <a:ext cx="300971" cy="50162"/>
            </a:xfrm>
            <a:custGeom>
              <a:avLst/>
              <a:gdLst>
                <a:gd name="connsiteX0" fmla="*/ 0 w 548640"/>
                <a:gd name="connsiteY0" fmla="*/ 72390 h 82550"/>
                <a:gd name="connsiteX1" fmla="*/ 121920 w 548640"/>
                <a:gd name="connsiteY1" fmla="*/ 72390 h 82550"/>
                <a:gd name="connsiteX2" fmla="*/ 327660 w 548640"/>
                <a:gd name="connsiteY2" fmla="*/ 11430 h 82550"/>
                <a:gd name="connsiteX3" fmla="*/ 548640 w 548640"/>
                <a:gd name="connsiteY3" fmla="*/ 381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82550">
                  <a:moveTo>
                    <a:pt x="0" y="72390"/>
                  </a:moveTo>
                  <a:cubicBezTo>
                    <a:pt x="33655" y="77470"/>
                    <a:pt x="67310" y="82550"/>
                    <a:pt x="121920" y="72390"/>
                  </a:cubicBezTo>
                  <a:cubicBezTo>
                    <a:pt x="176530" y="62230"/>
                    <a:pt x="256540" y="22860"/>
                    <a:pt x="327660" y="11430"/>
                  </a:cubicBezTo>
                  <a:cubicBezTo>
                    <a:pt x="398780" y="0"/>
                    <a:pt x="473710" y="1905"/>
                    <a:pt x="548640" y="3810"/>
                  </a:cubicBezTo>
                </a:path>
              </a:pathLst>
            </a:cu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24" idx="6"/>
            </p:cNvCxnSpPr>
            <p:nvPr/>
          </p:nvCxnSpPr>
          <p:spPr>
            <a:xfrm rot="5400000" flipH="1" flipV="1">
              <a:off x="6461008" y="4139922"/>
              <a:ext cx="898364" cy="3528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 rot="17234668" flipH="1">
              <a:off x="6674712" y="4526195"/>
              <a:ext cx="167913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138"/>
          <p:cNvGrpSpPr/>
          <p:nvPr/>
        </p:nvGrpSpPr>
        <p:grpSpPr>
          <a:xfrm>
            <a:off x="457200" y="3429000"/>
            <a:ext cx="1828800" cy="2227980"/>
            <a:chOff x="5486400" y="228600"/>
            <a:chExt cx="3440113" cy="4191000"/>
          </a:xfrm>
          <a:effectLst/>
        </p:grpSpPr>
        <p:sp>
          <p:nvSpPr>
            <p:cNvPr id="26" name="Rectangle 25"/>
            <p:cNvSpPr/>
            <p:nvPr/>
          </p:nvSpPr>
          <p:spPr>
            <a:xfrm>
              <a:off x="7772400" y="3124200"/>
              <a:ext cx="685800" cy="1295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00800" y="3048000"/>
              <a:ext cx="685800" cy="1295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Top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endCxn id="30" idx="0"/>
            </p:cNvCxnSpPr>
            <p:nvPr/>
          </p:nvCxnSpPr>
          <p:spPr>
            <a:xfrm rot="16200000" flipV="1">
              <a:off x="5886450" y="1543050"/>
              <a:ext cx="3505200" cy="8763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30" idx="0"/>
            </p:cNvCxnSpPr>
            <p:nvPr/>
          </p:nvCxnSpPr>
          <p:spPr>
            <a:xfrm rot="5400000" flipH="1" flipV="1">
              <a:off x="5200650" y="1733550"/>
              <a:ext cx="3505200" cy="4953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6781800" y="228600"/>
              <a:ext cx="838200" cy="7620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6200000" flipV="1">
              <a:off x="7124700" y="2247900"/>
              <a:ext cx="2133600" cy="685800"/>
            </a:xfrm>
            <a:prstGeom prst="straightConnector1">
              <a:avLst/>
            </a:prstGeom>
            <a:ln w="38100">
              <a:solidFill>
                <a:srgbClr val="8EB4E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6629400" y="2209800"/>
            <a:ext cx="411163" cy="390525"/>
          </p:xfrm>
          <a:graphic>
            <a:graphicData uri="http://schemas.openxmlformats.org/presentationml/2006/ole">
              <p:oleObj spid="_x0000_s628738" name="Equation" r:id="rId4" imgW="241200" imgH="228600" progId="Equation.3">
                <p:embed/>
              </p:oleObj>
            </a:graphicData>
          </a:graphic>
        </p:graphicFrame>
        <p:graphicFrame>
          <p:nvGraphicFramePr>
            <p:cNvPr id="33" name="Object 3"/>
            <p:cNvGraphicFramePr>
              <a:graphicFrameLocks noChangeAspect="1"/>
            </p:cNvGraphicFramePr>
            <p:nvPr/>
          </p:nvGraphicFramePr>
          <p:xfrm>
            <a:off x="6781800" y="914400"/>
            <a:ext cx="266700" cy="374650"/>
          </p:xfrm>
          <a:graphic>
            <a:graphicData uri="http://schemas.openxmlformats.org/presentationml/2006/ole">
              <p:oleObj spid="_x0000_s628739" name="Equation" r:id="rId5" imgW="126720" imgH="177480" progId="Equation.3">
                <p:embed/>
              </p:oleObj>
            </a:graphicData>
          </a:graphic>
        </p:graphicFrame>
        <p:graphicFrame>
          <p:nvGraphicFramePr>
            <p:cNvPr id="34" name="Object 4"/>
            <p:cNvGraphicFramePr>
              <a:graphicFrameLocks noChangeAspect="1"/>
            </p:cNvGraphicFramePr>
            <p:nvPr/>
          </p:nvGraphicFramePr>
          <p:xfrm>
            <a:off x="7467600" y="3886200"/>
            <a:ext cx="382587" cy="403225"/>
          </p:xfrm>
          <a:graphic>
            <a:graphicData uri="http://schemas.openxmlformats.org/presentationml/2006/ole">
              <p:oleObj spid="_x0000_s628740" name="Equation" r:id="rId6" imgW="215640" imgH="228600" progId="Equation.3">
                <p:embed/>
              </p:oleObj>
            </a:graphicData>
          </a:graphic>
        </p:graphicFrame>
        <p:cxnSp>
          <p:nvCxnSpPr>
            <p:cNvPr id="35" name="Straight Arrow Connector 34"/>
            <p:cNvCxnSpPr/>
            <p:nvPr/>
          </p:nvCxnSpPr>
          <p:spPr>
            <a:xfrm rot="10800000" flipV="1">
              <a:off x="8229600" y="1371600"/>
              <a:ext cx="276225" cy="2000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0800000">
              <a:off x="6096000" y="914400"/>
              <a:ext cx="609600" cy="76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aphicFrame>
          <p:nvGraphicFramePr>
            <p:cNvPr id="37" name="Object 3"/>
            <p:cNvGraphicFramePr>
              <a:graphicFrameLocks noChangeAspect="1"/>
            </p:cNvGraphicFramePr>
            <p:nvPr/>
          </p:nvGraphicFramePr>
          <p:xfrm>
            <a:off x="6019800" y="990600"/>
            <a:ext cx="293687" cy="428625"/>
          </p:xfrm>
          <a:graphic>
            <a:graphicData uri="http://schemas.openxmlformats.org/presentationml/2006/ole">
              <p:oleObj spid="_x0000_s628741" name="Equation" r:id="rId7" imgW="139680" imgH="203040" progId="Equation.3">
                <p:embed/>
              </p:oleObj>
            </a:graphicData>
          </a:graphic>
        </p:graphicFrame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7353300" y="2476500"/>
              <a:ext cx="2362200" cy="1588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934200" y="2667000"/>
              <a:ext cx="142873" cy="380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V="1">
              <a:off x="6600826" y="3019425"/>
              <a:ext cx="1095375" cy="28575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0800000" flipV="1">
              <a:off x="6858000" y="2514600"/>
              <a:ext cx="276225" cy="2000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0800000">
              <a:off x="7848600" y="1524000"/>
              <a:ext cx="419100" cy="8572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6705600" y="2743200"/>
            <a:ext cx="412750" cy="412750"/>
          </p:xfrm>
          <a:graphic>
            <a:graphicData uri="http://schemas.openxmlformats.org/presentationml/2006/ole">
              <p:oleObj spid="_x0000_s628742" name="Equation" r:id="rId8" imgW="241200" imgH="241200" progId="Equation.3">
                <p:embed/>
              </p:oleObj>
            </a:graphicData>
          </a:graphic>
        </p:graphicFrame>
        <p:cxnSp>
          <p:nvCxnSpPr>
            <p:cNvPr id="44" name="Straight Arrow Connector 43"/>
            <p:cNvCxnSpPr/>
            <p:nvPr/>
          </p:nvCxnSpPr>
          <p:spPr>
            <a:xfrm rot="10800000" flipV="1">
              <a:off x="6667500" y="609599"/>
              <a:ext cx="542926" cy="37147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8534400" y="2286000"/>
            <a:ext cx="392113" cy="369887"/>
          </p:xfrm>
          <a:graphic>
            <a:graphicData uri="http://schemas.openxmlformats.org/presentationml/2006/ole">
              <p:oleObj spid="_x0000_s628743" name="Equation" r:id="rId9" imgW="228600" imgH="215640" progId="Equation.3">
                <p:embed/>
              </p:oleObj>
            </a:graphicData>
          </a:graphic>
        </p:graphicFrame>
        <p:graphicFrame>
          <p:nvGraphicFramePr>
            <p:cNvPr id="46" name="Object 2"/>
            <p:cNvGraphicFramePr>
              <a:graphicFrameLocks noChangeAspect="1"/>
            </p:cNvGraphicFramePr>
            <p:nvPr/>
          </p:nvGraphicFramePr>
          <p:xfrm>
            <a:off x="7162800" y="2743200"/>
            <a:ext cx="392113" cy="369887"/>
          </p:xfrm>
          <a:graphic>
            <a:graphicData uri="http://schemas.openxmlformats.org/presentationml/2006/ole">
              <p:oleObj spid="_x0000_s628744" name="Equation" r:id="rId10" imgW="228600" imgH="215640" progId="Equation.3">
                <p:embed/>
              </p:oleObj>
            </a:graphicData>
          </a:graphic>
        </p:graphicFrame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7772400" y="1143000"/>
            <a:ext cx="390525" cy="412750"/>
          </p:xfrm>
          <a:graphic>
            <a:graphicData uri="http://schemas.openxmlformats.org/presentationml/2006/ole">
              <p:oleObj spid="_x0000_s628745" name="Equation" r:id="rId11" imgW="228600" imgH="241200" progId="Equation.3">
                <p:embed/>
              </p:oleObj>
            </a:graphicData>
          </a:graphic>
        </p:graphicFrame>
        <p:graphicFrame>
          <p:nvGraphicFramePr>
            <p:cNvPr id="48" name="Object 2"/>
            <p:cNvGraphicFramePr>
              <a:graphicFrameLocks noChangeAspect="1"/>
            </p:cNvGraphicFramePr>
            <p:nvPr/>
          </p:nvGraphicFramePr>
          <p:xfrm>
            <a:off x="8153400" y="990600"/>
            <a:ext cx="390525" cy="390525"/>
          </p:xfrm>
          <a:graphic>
            <a:graphicData uri="http://schemas.openxmlformats.org/presentationml/2006/ole">
              <p:oleObj spid="_x0000_s628746" name="Equation" r:id="rId12" imgW="228600" imgH="228600" progId="Equation.3">
                <p:embed/>
              </p:oleObj>
            </a:graphicData>
          </a:graphic>
        </p:graphicFrame>
        <p:cxnSp>
          <p:nvCxnSpPr>
            <p:cNvPr id="49" name="Straight Connector 48"/>
            <p:cNvCxnSpPr/>
            <p:nvPr/>
          </p:nvCxnSpPr>
          <p:spPr>
            <a:xfrm rot="10800000" flipV="1">
              <a:off x="7848600" y="3581399"/>
              <a:ext cx="533400" cy="35242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0800000" flipV="1">
              <a:off x="6477000" y="3505200"/>
              <a:ext cx="533400" cy="35242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6477000" y="3657600"/>
              <a:ext cx="533400" cy="7620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>
              <a:off x="7848600" y="3733800"/>
              <a:ext cx="533400" cy="7620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rc 52"/>
            <p:cNvSpPr/>
            <p:nvPr/>
          </p:nvSpPr>
          <p:spPr>
            <a:xfrm>
              <a:off x="7772400" y="3429000"/>
              <a:ext cx="685800" cy="609600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scene3d>
              <a:camera prst="isometricOffAxis2Righ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78"/>
            <p:cNvGrpSpPr/>
            <p:nvPr/>
          </p:nvGrpSpPr>
          <p:grpSpPr>
            <a:xfrm>
              <a:off x="5486400" y="2057400"/>
              <a:ext cx="1009650" cy="957262"/>
              <a:chOff x="304800" y="3081338"/>
              <a:chExt cx="1009650" cy="957262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 rot="5400000" flipH="1" flipV="1">
                <a:off x="533400" y="3505200"/>
                <a:ext cx="609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rot="10800000" flipV="1">
                <a:off x="457200" y="3810000"/>
                <a:ext cx="3810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838200" y="3810000"/>
                <a:ext cx="457200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67" name="Object 4"/>
              <p:cNvGraphicFramePr>
                <a:graphicFrameLocks noChangeAspect="1"/>
              </p:cNvGraphicFramePr>
              <p:nvPr/>
            </p:nvGraphicFramePr>
            <p:xfrm>
              <a:off x="304800" y="3690938"/>
              <a:ext cx="225425" cy="246063"/>
            </p:xfrm>
            <a:graphic>
              <a:graphicData uri="http://schemas.openxmlformats.org/presentationml/2006/ole">
                <p:oleObj spid="_x0000_s628747" name="Equation" r:id="rId13" imgW="126720" imgH="139680" progId="Equation.3">
                  <p:embed/>
                </p:oleObj>
              </a:graphicData>
            </a:graphic>
          </p:graphicFrame>
          <p:graphicFrame>
            <p:nvGraphicFramePr>
              <p:cNvPr id="68" name="Object 4"/>
              <p:cNvGraphicFramePr>
                <a:graphicFrameLocks noChangeAspect="1"/>
              </p:cNvGraphicFramePr>
              <p:nvPr/>
            </p:nvGraphicFramePr>
            <p:xfrm>
              <a:off x="1066800" y="3538538"/>
              <a:ext cx="247650" cy="290513"/>
            </p:xfrm>
            <a:graphic>
              <a:graphicData uri="http://schemas.openxmlformats.org/presentationml/2006/ole">
                <p:oleObj spid="_x0000_s628748" name="Equation" r:id="rId14" imgW="139680" imgH="164880" progId="Equation.3">
                  <p:embed/>
                </p:oleObj>
              </a:graphicData>
            </a:graphic>
          </p:graphicFrame>
          <p:graphicFrame>
            <p:nvGraphicFramePr>
              <p:cNvPr id="69" name="Object 4"/>
              <p:cNvGraphicFramePr>
                <a:graphicFrameLocks noChangeAspect="1"/>
              </p:cNvGraphicFramePr>
              <p:nvPr/>
            </p:nvGraphicFramePr>
            <p:xfrm>
              <a:off x="620713" y="3081338"/>
              <a:ext cx="225425" cy="223837"/>
            </p:xfrm>
            <a:graphic>
              <a:graphicData uri="http://schemas.openxmlformats.org/presentationml/2006/ole">
                <p:oleObj spid="_x0000_s628749" name="Equation" r:id="rId15" imgW="126720" imgH="126720" progId="Equation.3">
                  <p:embed/>
                </p:oleObj>
              </a:graphicData>
            </a:graphic>
          </p:graphicFrame>
        </p:grpSp>
        <p:sp>
          <p:nvSpPr>
            <p:cNvPr id="55" name="Arc 54"/>
            <p:cNvSpPr/>
            <p:nvPr/>
          </p:nvSpPr>
          <p:spPr>
            <a:xfrm>
              <a:off x="6400800" y="3352800"/>
              <a:ext cx="685800" cy="609600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scene3d>
              <a:camera prst="isometricOffAxis2Righ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7772400" y="3429000"/>
              <a:ext cx="685800" cy="609600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solidFill>
                <a:schemeClr val="accent2"/>
              </a:solidFill>
              <a:headEnd type="triangle"/>
              <a:tailEnd type="none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rot="16200000" flipV="1">
              <a:off x="6667500" y="3086100"/>
              <a:ext cx="914400" cy="76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c 57"/>
            <p:cNvSpPr/>
            <p:nvPr/>
          </p:nvSpPr>
          <p:spPr>
            <a:xfrm>
              <a:off x="6400800" y="3352800"/>
              <a:ext cx="685800" cy="609600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solidFill>
                <a:schemeClr val="accent2"/>
              </a:solidFill>
              <a:headEnd type="triangle"/>
              <a:tailEnd type="none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9" name="Object 4"/>
            <p:cNvGraphicFramePr>
              <a:graphicFrameLocks noChangeAspect="1"/>
            </p:cNvGraphicFramePr>
            <p:nvPr/>
          </p:nvGraphicFramePr>
          <p:xfrm>
            <a:off x="8534400" y="3733800"/>
            <a:ext cx="382588" cy="425450"/>
          </p:xfrm>
          <a:graphic>
            <a:graphicData uri="http://schemas.openxmlformats.org/presentationml/2006/ole">
              <p:oleObj spid="_x0000_s628750" name="Equation" r:id="rId16" imgW="215640" imgH="241200" progId="Equation.3">
                <p:embed/>
              </p:oleObj>
            </a:graphicData>
          </a:graphic>
        </p:graphicFrame>
        <p:graphicFrame>
          <p:nvGraphicFramePr>
            <p:cNvPr id="60" name="Object 16"/>
            <p:cNvGraphicFramePr>
              <a:graphicFrameLocks noChangeAspect="1"/>
            </p:cNvGraphicFramePr>
            <p:nvPr/>
          </p:nvGraphicFramePr>
          <p:xfrm>
            <a:off x="6096000" y="3886200"/>
            <a:ext cx="382588" cy="403225"/>
          </p:xfrm>
          <a:graphic>
            <a:graphicData uri="http://schemas.openxmlformats.org/presentationml/2006/ole">
              <p:oleObj spid="_x0000_s628751" name="Equation" r:id="rId17" imgW="215640" imgH="228600" progId="Equation.3">
                <p:embed/>
              </p:oleObj>
            </a:graphicData>
          </a:graphic>
        </p:graphicFrame>
        <p:graphicFrame>
          <p:nvGraphicFramePr>
            <p:cNvPr id="61" name="Object 4"/>
            <p:cNvGraphicFramePr>
              <a:graphicFrameLocks noChangeAspect="1"/>
            </p:cNvGraphicFramePr>
            <p:nvPr/>
          </p:nvGraphicFramePr>
          <p:xfrm>
            <a:off x="7315200" y="3505200"/>
            <a:ext cx="382588" cy="425450"/>
          </p:xfrm>
          <a:graphic>
            <a:graphicData uri="http://schemas.openxmlformats.org/presentationml/2006/ole">
              <p:oleObj spid="_x0000_s628752" name="Equation" r:id="rId18" imgW="215640" imgH="241200" progId="Equation.3">
                <p:embed/>
              </p:oleObj>
            </a:graphicData>
          </a:graphic>
        </p:graphicFrame>
        <p:cxnSp>
          <p:nvCxnSpPr>
            <p:cNvPr id="62" name="Straight Connector 61"/>
            <p:cNvCxnSpPr/>
            <p:nvPr/>
          </p:nvCxnSpPr>
          <p:spPr>
            <a:xfrm rot="10800000">
              <a:off x="6734177" y="3486153"/>
              <a:ext cx="1371598" cy="85723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>
              <a:off x="6734177" y="4000503"/>
              <a:ext cx="1371598" cy="85723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/>
          <p:nvPr/>
        </p:nvCxnSpPr>
        <p:spPr>
          <a:xfrm>
            <a:off x="2514600" y="4419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638800" y="4343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86"/>
          <p:cNvGrpSpPr/>
          <p:nvPr/>
        </p:nvGrpSpPr>
        <p:grpSpPr>
          <a:xfrm>
            <a:off x="3581400" y="3429000"/>
            <a:ext cx="1676400" cy="2020912"/>
            <a:chOff x="3930649" y="3200400"/>
            <a:chExt cx="2432051" cy="2931854"/>
          </a:xfrm>
        </p:grpSpPr>
        <p:sp>
          <p:nvSpPr>
            <p:cNvPr id="88" name="Rectangle 87"/>
            <p:cNvSpPr/>
            <p:nvPr/>
          </p:nvSpPr>
          <p:spPr>
            <a:xfrm>
              <a:off x="5257800" y="5105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930649" y="5154534"/>
              <a:ext cx="688849" cy="9777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5"/>
            <p:cNvSpPr/>
            <p:nvPr/>
          </p:nvSpPr>
          <p:spPr>
            <a:xfrm>
              <a:off x="4572000" y="3200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5410200" y="4495800"/>
            <a:ext cx="404813" cy="369888"/>
          </p:xfrm>
          <a:graphic>
            <a:graphicData uri="http://schemas.openxmlformats.org/presentationml/2006/ole">
              <p:oleObj spid="_x0000_s628753" name="Equation" r:id="rId19" imgW="279360" imgH="253800" progId="Equation.3">
                <p:embed/>
              </p:oleObj>
            </a:graphicData>
          </a:graphic>
        </p:graphicFrame>
        <p:sp>
          <p:nvSpPr>
            <p:cNvPr id="92" name="Oval 91"/>
            <p:cNvSpPr/>
            <p:nvPr/>
          </p:nvSpPr>
          <p:spPr>
            <a:xfrm>
              <a:off x="5196840" y="463677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838700" y="362331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532120" y="556260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/>
            <p:nvPr/>
          </p:nvCxnSpPr>
          <p:spPr>
            <a:xfrm rot="16200000" flipH="1">
              <a:off x="4295775" y="4333875"/>
              <a:ext cx="1946910" cy="67818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4991100" y="5010150"/>
              <a:ext cx="895350" cy="32385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97" name="Object 2"/>
            <p:cNvGraphicFramePr>
              <a:graphicFrameLocks noChangeAspect="1"/>
            </p:cNvGraphicFramePr>
            <p:nvPr/>
          </p:nvGraphicFramePr>
          <p:xfrm>
            <a:off x="5314950" y="3352800"/>
            <a:ext cx="314325" cy="350838"/>
          </p:xfrm>
          <a:graphic>
            <a:graphicData uri="http://schemas.openxmlformats.org/presentationml/2006/ole">
              <p:oleObj spid="_x0000_s628754" name="Equation" r:id="rId20" imgW="215640" imgH="241200" progId="Equation.3">
                <p:embed/>
              </p:oleObj>
            </a:graphicData>
          </a:graphic>
        </p:graphicFrame>
        <p:cxnSp>
          <p:nvCxnSpPr>
            <p:cNvPr id="98" name="Straight Connector 97"/>
            <p:cNvCxnSpPr/>
            <p:nvPr/>
          </p:nvCxnSpPr>
          <p:spPr>
            <a:xfrm rot="5400000" flipH="1" flipV="1">
              <a:off x="3629025" y="4384099"/>
              <a:ext cx="1892877" cy="616527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Freeform 98"/>
            <p:cNvSpPr/>
            <p:nvPr/>
          </p:nvSpPr>
          <p:spPr>
            <a:xfrm>
              <a:off x="4932218" y="4238914"/>
              <a:ext cx="353291" cy="1356591"/>
            </a:xfrm>
            <a:custGeom>
              <a:avLst/>
              <a:gdLst>
                <a:gd name="connsiteX0" fmla="*/ 0 w 353291"/>
                <a:gd name="connsiteY0" fmla="*/ 1356591 h 1356591"/>
                <a:gd name="connsiteX1" fmla="*/ 270164 w 353291"/>
                <a:gd name="connsiteY1" fmla="*/ 151245 h 1356591"/>
                <a:gd name="connsiteX2" fmla="*/ 353291 w 353291"/>
                <a:gd name="connsiteY2" fmla="*/ 449118 h 13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91" h="1356591">
                  <a:moveTo>
                    <a:pt x="0" y="1356591"/>
                  </a:moveTo>
                  <a:cubicBezTo>
                    <a:pt x="105641" y="829541"/>
                    <a:pt x="211282" y="302491"/>
                    <a:pt x="270164" y="151245"/>
                  </a:cubicBezTo>
                  <a:cubicBezTo>
                    <a:pt x="329046" y="0"/>
                    <a:pt x="341168" y="224559"/>
                    <a:pt x="353291" y="449118"/>
                  </a:cubicBezTo>
                </a:path>
              </a:pathLst>
            </a:cu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0" name="Object 2"/>
            <p:cNvGraphicFramePr>
              <a:graphicFrameLocks noChangeAspect="1"/>
            </p:cNvGraphicFramePr>
            <p:nvPr/>
          </p:nvGraphicFramePr>
          <p:xfrm>
            <a:off x="5992813" y="5410200"/>
            <a:ext cx="369887" cy="350838"/>
          </p:xfrm>
          <a:graphic>
            <a:graphicData uri="http://schemas.openxmlformats.org/presentationml/2006/ole">
              <p:oleObj spid="_x0000_s628755" name="Equation" r:id="rId21" imgW="253800" imgH="241200" progId="Equation.3">
                <p:embed/>
              </p:oleObj>
            </a:graphicData>
          </a:graphic>
        </p:graphicFrame>
      </p:grpSp>
      <p:sp>
        <p:nvSpPr>
          <p:cNvPr id="101" name="TextBox 100"/>
          <p:cNvSpPr txBox="1"/>
          <p:nvPr/>
        </p:nvSpPr>
        <p:spPr>
          <a:xfrm>
            <a:off x="3352800" y="578227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Strategy decisions and planning over future actions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228600" y="5791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Simple approximate dynamics model with COM and two feet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6172200" y="5830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Reactive full-body force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0668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678936"/>
          </a:xfrm>
        </p:spPr>
        <p:txBody>
          <a:bodyPr>
            <a:normAutofit/>
          </a:bodyPr>
          <a:lstStyle/>
          <a:p>
            <a:r>
              <a:rPr lang="en-US" dirty="0" smtClean="0"/>
              <a:t>Committee: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Chris </a:t>
            </a:r>
            <a:r>
              <a:rPr lang="en-US" dirty="0" err="1" smtClean="0">
                <a:solidFill>
                  <a:schemeClr val="tx1"/>
                </a:solidFill>
              </a:rPr>
              <a:t>Atkeson</a:t>
            </a:r>
            <a:r>
              <a:rPr lang="en-US" dirty="0" smtClean="0">
                <a:solidFill>
                  <a:schemeClr val="tx1"/>
                </a:solidFill>
              </a:rPr>
              <a:t> (Advisor/Chair)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Jessica </a:t>
            </a:r>
            <a:r>
              <a:rPr lang="en-US" dirty="0" err="1" smtClean="0">
                <a:solidFill>
                  <a:schemeClr val="tx1"/>
                </a:solidFill>
              </a:rPr>
              <a:t>Hodgins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Hartmut</a:t>
            </a:r>
            <a:r>
              <a:rPr lang="en-US" dirty="0" smtClean="0">
                <a:solidFill>
                  <a:schemeClr val="tx1"/>
                </a:solidFill>
              </a:rPr>
              <a:t> Geyer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Jerry Pratt (IHMC/External)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Stuart Anderson</a:t>
            </a:r>
          </a:p>
          <a:p>
            <a:r>
              <a:rPr lang="en-US" dirty="0" smtClean="0"/>
              <a:t>People who helped with practice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Models of Biped Balance</a:t>
            </a:r>
          </a:p>
          <a:p>
            <a:endParaRPr lang="en-US" dirty="0" smtClean="0"/>
          </a:p>
          <a:p>
            <a:r>
              <a:rPr lang="en-US" dirty="0" smtClean="0"/>
              <a:t>Push Recovery Strategies</a:t>
            </a:r>
          </a:p>
          <a:p>
            <a:endParaRPr lang="en-US" dirty="0" smtClean="0"/>
          </a:p>
          <a:p>
            <a:r>
              <a:rPr lang="en-US" dirty="0" smtClean="0"/>
              <a:t>Optimal Control Framework</a:t>
            </a:r>
          </a:p>
          <a:p>
            <a:endParaRPr lang="en-US" dirty="0" smtClean="0"/>
          </a:p>
          <a:p>
            <a:r>
              <a:rPr lang="en-US" dirty="0" smtClean="0"/>
              <a:t>Humanoid Robot Control</a:t>
            </a:r>
          </a:p>
          <a:p>
            <a:endParaRPr lang="en-US" dirty="0" smtClean="0"/>
          </a:p>
          <a:p>
            <a:r>
              <a:rPr lang="en-US" dirty="0" smtClean="0"/>
              <a:t>Proposed Work and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316"/>
          <p:cNvGrpSpPr/>
          <p:nvPr/>
        </p:nvGrpSpPr>
        <p:grpSpPr>
          <a:xfrm>
            <a:off x="7315200" y="3581400"/>
            <a:ext cx="1013865" cy="1222218"/>
            <a:chOff x="3930649" y="3200400"/>
            <a:chExt cx="2432051" cy="2931854"/>
          </a:xfrm>
        </p:grpSpPr>
        <p:sp>
          <p:nvSpPr>
            <p:cNvPr id="6" name="Rectangle 5"/>
            <p:cNvSpPr/>
            <p:nvPr/>
          </p:nvSpPr>
          <p:spPr>
            <a:xfrm>
              <a:off x="5257800" y="5105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30649" y="5154534"/>
              <a:ext cx="688849" cy="9777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5"/>
            <p:cNvSpPr/>
            <p:nvPr/>
          </p:nvSpPr>
          <p:spPr>
            <a:xfrm>
              <a:off x="4572000" y="3200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5410200" y="4495800"/>
            <a:ext cx="404813" cy="369888"/>
          </p:xfrm>
          <a:graphic>
            <a:graphicData uri="http://schemas.openxmlformats.org/presentationml/2006/ole">
              <p:oleObj spid="_x0000_s455682" name="Equation" r:id="rId4" imgW="279360" imgH="253800" progId="Equation.3">
                <p:embed/>
              </p:oleObj>
            </a:graphicData>
          </a:graphic>
        </p:graphicFrame>
        <p:sp>
          <p:nvSpPr>
            <p:cNvPr id="10" name="Oval 9"/>
            <p:cNvSpPr/>
            <p:nvPr/>
          </p:nvSpPr>
          <p:spPr>
            <a:xfrm>
              <a:off x="5196840" y="463677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838700" y="362331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32120" y="556260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6200000" flipH="1">
              <a:off x="4295775" y="4333875"/>
              <a:ext cx="1946910" cy="67818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4991100" y="5010150"/>
              <a:ext cx="895350" cy="32385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5314950" y="3352800"/>
            <a:ext cx="314325" cy="350838"/>
          </p:xfrm>
          <a:graphic>
            <a:graphicData uri="http://schemas.openxmlformats.org/presentationml/2006/ole">
              <p:oleObj spid="_x0000_s455683" name="Equation" r:id="rId5" imgW="215640" imgH="241200" progId="Equation.3">
                <p:embed/>
              </p:oleObj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 rot="5400000" flipH="1" flipV="1">
              <a:off x="3629025" y="4384099"/>
              <a:ext cx="1892877" cy="616527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4932218" y="4238914"/>
              <a:ext cx="353291" cy="1356591"/>
            </a:xfrm>
            <a:custGeom>
              <a:avLst/>
              <a:gdLst>
                <a:gd name="connsiteX0" fmla="*/ 0 w 353291"/>
                <a:gd name="connsiteY0" fmla="*/ 1356591 h 1356591"/>
                <a:gd name="connsiteX1" fmla="*/ 270164 w 353291"/>
                <a:gd name="connsiteY1" fmla="*/ 151245 h 1356591"/>
                <a:gd name="connsiteX2" fmla="*/ 353291 w 353291"/>
                <a:gd name="connsiteY2" fmla="*/ 449118 h 13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91" h="1356591">
                  <a:moveTo>
                    <a:pt x="0" y="1356591"/>
                  </a:moveTo>
                  <a:cubicBezTo>
                    <a:pt x="105641" y="829541"/>
                    <a:pt x="211282" y="302491"/>
                    <a:pt x="270164" y="151245"/>
                  </a:cubicBezTo>
                  <a:cubicBezTo>
                    <a:pt x="329046" y="0"/>
                    <a:pt x="341168" y="224559"/>
                    <a:pt x="353291" y="449118"/>
                  </a:cubicBezTo>
                </a:path>
              </a:pathLst>
            </a:cu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5992813" y="5410200"/>
            <a:ext cx="369887" cy="350838"/>
          </p:xfrm>
          <a:graphic>
            <a:graphicData uri="http://schemas.openxmlformats.org/presentationml/2006/ole">
              <p:oleObj spid="_x0000_s455684" name="Equation" r:id="rId6" imgW="253800" imgH="241200" progId="Equation.3">
                <p:embed/>
              </p:oleObj>
            </a:graphicData>
          </a:graphic>
        </p:graphicFrame>
      </p:grpSp>
      <p:grpSp>
        <p:nvGrpSpPr>
          <p:cNvPr id="19" name="Group 131"/>
          <p:cNvGrpSpPr/>
          <p:nvPr/>
        </p:nvGrpSpPr>
        <p:grpSpPr>
          <a:xfrm>
            <a:off x="7391400" y="5181600"/>
            <a:ext cx="871878" cy="1355502"/>
            <a:chOff x="6248400" y="2419350"/>
            <a:chExt cx="1605178" cy="2495550"/>
          </a:xfrm>
        </p:grpSpPr>
        <p:sp>
          <p:nvSpPr>
            <p:cNvPr id="20" name="Parallelogram 19"/>
            <p:cNvSpPr/>
            <p:nvPr/>
          </p:nvSpPr>
          <p:spPr>
            <a:xfrm>
              <a:off x="6248400" y="4425822"/>
              <a:ext cx="1605178" cy="489078"/>
            </a:xfrm>
            <a:prstGeom prst="parallelogram">
              <a:avLst>
                <a:gd name="adj" fmla="val 10910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18032468" flipH="1">
              <a:off x="7381217" y="3051337"/>
              <a:ext cx="124554" cy="412857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20975302" flipH="1">
              <a:off x="7157636" y="2580670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16676171" flipH="1">
              <a:off x="7202342" y="4293304"/>
              <a:ext cx="157412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19681176" flipH="1">
              <a:off x="7242172" y="3474116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11946098" flipH="1">
              <a:off x="6710518" y="4137674"/>
              <a:ext cx="159137" cy="46246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2822704" flipH="1">
              <a:off x="7249025" y="3947706"/>
              <a:ext cx="159137" cy="49538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16200000" flipH="1">
              <a:off x="6904095" y="3350261"/>
              <a:ext cx="213444" cy="42194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339618" flipH="1">
              <a:off x="6924615" y="2419350"/>
              <a:ext cx="270062" cy="106819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386552" flipH="1">
              <a:off x="6790200" y="3578587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12150843" flipH="1">
              <a:off x="6818614" y="2538578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9224155" flipH="1">
              <a:off x="6802625" y="3016095"/>
              <a:ext cx="133127" cy="38626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151313" y="4626470"/>
              <a:ext cx="250809" cy="5016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486592" y="4576308"/>
              <a:ext cx="81063" cy="405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101151" y="4475984"/>
              <a:ext cx="431392" cy="225728"/>
            </a:xfrm>
            <a:custGeom>
              <a:avLst/>
              <a:gdLst>
                <a:gd name="connsiteX0" fmla="*/ 0 w 655320"/>
                <a:gd name="connsiteY0" fmla="*/ 342900 h 342900"/>
                <a:gd name="connsiteX1" fmla="*/ 365760 w 655320"/>
                <a:gd name="connsiteY1" fmla="*/ 22860 h 342900"/>
                <a:gd name="connsiteX2" fmla="*/ 655320 w 655320"/>
                <a:gd name="connsiteY2" fmla="*/ 20574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20" h="342900">
                  <a:moveTo>
                    <a:pt x="0" y="342900"/>
                  </a:moveTo>
                  <a:cubicBezTo>
                    <a:pt x="128270" y="194310"/>
                    <a:pt x="256540" y="45720"/>
                    <a:pt x="365760" y="22860"/>
                  </a:cubicBezTo>
                  <a:cubicBezTo>
                    <a:pt x="474980" y="0"/>
                    <a:pt x="565150" y="102870"/>
                    <a:pt x="655320" y="20574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000827" y="3472748"/>
              <a:ext cx="100324" cy="10032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895487" y="3512877"/>
              <a:ext cx="300971" cy="50162"/>
            </a:xfrm>
            <a:custGeom>
              <a:avLst/>
              <a:gdLst>
                <a:gd name="connsiteX0" fmla="*/ 0 w 548640"/>
                <a:gd name="connsiteY0" fmla="*/ 72390 h 82550"/>
                <a:gd name="connsiteX1" fmla="*/ 121920 w 548640"/>
                <a:gd name="connsiteY1" fmla="*/ 72390 h 82550"/>
                <a:gd name="connsiteX2" fmla="*/ 327660 w 548640"/>
                <a:gd name="connsiteY2" fmla="*/ 11430 h 82550"/>
                <a:gd name="connsiteX3" fmla="*/ 548640 w 548640"/>
                <a:gd name="connsiteY3" fmla="*/ 381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82550">
                  <a:moveTo>
                    <a:pt x="0" y="72390"/>
                  </a:moveTo>
                  <a:cubicBezTo>
                    <a:pt x="33655" y="77470"/>
                    <a:pt x="67310" y="82550"/>
                    <a:pt x="121920" y="72390"/>
                  </a:cubicBezTo>
                  <a:cubicBezTo>
                    <a:pt x="176530" y="62230"/>
                    <a:pt x="256540" y="22860"/>
                    <a:pt x="327660" y="11430"/>
                  </a:cubicBezTo>
                  <a:cubicBezTo>
                    <a:pt x="398780" y="0"/>
                    <a:pt x="473710" y="1905"/>
                    <a:pt x="548640" y="3810"/>
                  </a:cubicBezTo>
                </a:path>
              </a:pathLst>
            </a:cu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stCxn id="38" idx="6"/>
            </p:cNvCxnSpPr>
            <p:nvPr/>
          </p:nvCxnSpPr>
          <p:spPr>
            <a:xfrm rot="5400000" flipH="1" flipV="1">
              <a:off x="6461008" y="4139922"/>
              <a:ext cx="898364" cy="3528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 rot="17234668" flipH="1">
              <a:off x="6674712" y="4526195"/>
              <a:ext cx="167913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420"/>
          <p:cNvGrpSpPr/>
          <p:nvPr/>
        </p:nvGrpSpPr>
        <p:grpSpPr>
          <a:xfrm>
            <a:off x="7010400" y="2209800"/>
            <a:ext cx="1404260" cy="1109927"/>
            <a:chOff x="-3145972" y="2057399"/>
            <a:chExt cx="4822374" cy="3811589"/>
          </a:xfrm>
        </p:grpSpPr>
        <p:sp>
          <p:nvSpPr>
            <p:cNvPr id="40" name="Rectangle 39"/>
            <p:cNvSpPr/>
            <p:nvPr/>
          </p:nvSpPr>
          <p:spPr>
            <a:xfrm>
              <a:off x="-2971801" y="2057400"/>
              <a:ext cx="4648200" cy="3657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 rot="16200000">
              <a:off x="-876299" y="1562099"/>
              <a:ext cx="2057400" cy="304799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-2971802" y="3540100"/>
              <a:ext cx="3276601" cy="217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-206023" y="3282244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-2971801" y="2301028"/>
              <a:ext cx="4606183" cy="3109172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-25908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 flipH="1">
              <a:off x="-2971801" y="3810000"/>
              <a:ext cx="4648200" cy="158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-555172" y="5867400"/>
              <a:ext cx="1091184" cy="158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>
              <a:off x="-3712900" y="3386328"/>
              <a:ext cx="1146048" cy="1219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rc 48"/>
            <p:cNvSpPr/>
            <p:nvPr/>
          </p:nvSpPr>
          <p:spPr>
            <a:xfrm>
              <a:off x="-1143001" y="3276600"/>
              <a:ext cx="1185333" cy="544688"/>
            </a:xfrm>
            <a:prstGeom prst="arc">
              <a:avLst>
                <a:gd name="adj1" fmla="val 20438003"/>
                <a:gd name="adj2" fmla="val 6110525"/>
              </a:avLst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 rot="16200000">
              <a:off x="-38099" y="1714498"/>
              <a:ext cx="1371599" cy="2057402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-2971804" y="4248206"/>
              <a:ext cx="2209803" cy="1466795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5400000" flipH="1" flipV="1">
              <a:off x="-441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-60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57199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-1" y="259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-1147705" y="2714978"/>
              <a:ext cx="2107259" cy="2116666"/>
            </a:xfrm>
            <a:custGeom>
              <a:avLst/>
              <a:gdLst>
                <a:gd name="connsiteX0" fmla="*/ 1249304 w 2107259"/>
                <a:gd name="connsiteY0" fmla="*/ 0 h 2116666"/>
                <a:gd name="connsiteX1" fmla="*/ 2028237 w 2107259"/>
                <a:gd name="connsiteY1" fmla="*/ 1286933 h 2116666"/>
                <a:gd name="connsiteX2" fmla="*/ 1723437 w 2107259"/>
                <a:gd name="connsiteY2" fmla="*/ 2111022 h 2116666"/>
                <a:gd name="connsiteX3" fmla="*/ 222015 w 2107259"/>
                <a:gd name="connsiteY3" fmla="*/ 1320800 h 2116666"/>
                <a:gd name="connsiteX4" fmla="*/ 391348 w 2107259"/>
                <a:gd name="connsiteY4" fmla="*/ 1095022 h 211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59" h="2116666">
                  <a:moveTo>
                    <a:pt x="1249304" y="0"/>
                  </a:moveTo>
                  <a:cubicBezTo>
                    <a:pt x="1599259" y="467548"/>
                    <a:pt x="1949215" y="935096"/>
                    <a:pt x="2028237" y="1286933"/>
                  </a:cubicBezTo>
                  <a:cubicBezTo>
                    <a:pt x="2107259" y="1638770"/>
                    <a:pt x="2024474" y="2105378"/>
                    <a:pt x="1723437" y="2111022"/>
                  </a:cubicBezTo>
                  <a:cubicBezTo>
                    <a:pt x="1422400" y="2116666"/>
                    <a:pt x="444030" y="1490133"/>
                    <a:pt x="222015" y="1320800"/>
                  </a:cubicBezTo>
                  <a:cubicBezTo>
                    <a:pt x="0" y="1151467"/>
                    <a:pt x="195674" y="1123244"/>
                    <a:pt x="391348" y="109502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445"/>
          <p:cNvGrpSpPr/>
          <p:nvPr/>
        </p:nvGrpSpPr>
        <p:grpSpPr>
          <a:xfrm>
            <a:off x="7086600" y="838200"/>
            <a:ext cx="1145491" cy="961386"/>
            <a:chOff x="4724400" y="2514600"/>
            <a:chExt cx="4267200" cy="3581400"/>
          </a:xfrm>
        </p:grpSpPr>
        <p:sp>
          <p:nvSpPr>
            <p:cNvPr id="58" name="Rectangle 57"/>
            <p:cNvSpPr/>
            <p:nvPr/>
          </p:nvSpPr>
          <p:spPr>
            <a:xfrm>
              <a:off x="4724400" y="5943600"/>
              <a:ext cx="685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410200" y="5943600"/>
              <a:ext cx="32766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686800" y="5943600"/>
              <a:ext cx="304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650509" y="3960091"/>
              <a:ext cx="3119582" cy="838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V="1">
              <a:off x="5048250" y="4438650"/>
              <a:ext cx="3276600" cy="381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V="1">
              <a:off x="7128510" y="4309110"/>
              <a:ext cx="1379220" cy="2133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6324600" y="2514600"/>
              <a:ext cx="685800" cy="609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6200000" flipV="1">
              <a:off x="51435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724400" y="5943600"/>
              <a:ext cx="426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800600" y="4267200"/>
              <a:ext cx="1371600" cy="304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5524500" y="2933700"/>
              <a:ext cx="914400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V="1">
              <a:off x="77343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V="1">
              <a:off x="6899910" y="2929890"/>
              <a:ext cx="914400" cy="693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76200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8486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3058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7150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2578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5626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9342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2484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Simple Models of Biped Balance</a:t>
            </a:r>
          </a:p>
          <a:p>
            <a:endParaRPr lang="en-US" dirty="0" smtClean="0"/>
          </a:p>
          <a:p>
            <a:r>
              <a:rPr lang="en-US" dirty="0" smtClean="0"/>
              <a:t>Push Recovery Strategies</a:t>
            </a:r>
          </a:p>
          <a:p>
            <a:endParaRPr lang="en-US" dirty="0" smtClean="0"/>
          </a:p>
          <a:p>
            <a:r>
              <a:rPr lang="en-US" dirty="0" smtClean="0"/>
              <a:t>Optimal Control Framework</a:t>
            </a:r>
          </a:p>
          <a:p>
            <a:endParaRPr lang="en-US" dirty="0" smtClean="0"/>
          </a:p>
          <a:p>
            <a:r>
              <a:rPr lang="en-US" dirty="0" smtClean="0"/>
              <a:t>Humanoid Robot Control</a:t>
            </a:r>
          </a:p>
          <a:p>
            <a:endParaRPr lang="en-US" dirty="0" smtClean="0"/>
          </a:p>
          <a:p>
            <a:r>
              <a:rPr lang="en-US" dirty="0" smtClean="0"/>
              <a:t>Proposed Work and Timeline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316"/>
          <p:cNvGrpSpPr/>
          <p:nvPr/>
        </p:nvGrpSpPr>
        <p:grpSpPr>
          <a:xfrm>
            <a:off x="7315200" y="3581400"/>
            <a:ext cx="1013865" cy="1222218"/>
            <a:chOff x="3930649" y="3200400"/>
            <a:chExt cx="2432051" cy="2931854"/>
          </a:xfrm>
        </p:grpSpPr>
        <p:sp>
          <p:nvSpPr>
            <p:cNvPr id="6" name="Rectangle 5"/>
            <p:cNvSpPr/>
            <p:nvPr/>
          </p:nvSpPr>
          <p:spPr>
            <a:xfrm>
              <a:off x="5257800" y="5105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30649" y="5154534"/>
              <a:ext cx="688849" cy="9777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5"/>
            <p:cNvSpPr/>
            <p:nvPr/>
          </p:nvSpPr>
          <p:spPr>
            <a:xfrm>
              <a:off x="4572000" y="3200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5410200" y="4495800"/>
            <a:ext cx="404813" cy="369888"/>
          </p:xfrm>
          <a:graphic>
            <a:graphicData uri="http://schemas.openxmlformats.org/presentationml/2006/ole">
              <p:oleObj spid="_x0000_s457730" name="Equation" r:id="rId4" imgW="279360" imgH="253800" progId="Equation.3">
                <p:embed/>
              </p:oleObj>
            </a:graphicData>
          </a:graphic>
        </p:graphicFrame>
        <p:sp>
          <p:nvSpPr>
            <p:cNvPr id="10" name="Oval 9"/>
            <p:cNvSpPr/>
            <p:nvPr/>
          </p:nvSpPr>
          <p:spPr>
            <a:xfrm>
              <a:off x="5196840" y="463677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838700" y="362331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32120" y="556260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6200000" flipH="1">
              <a:off x="4295775" y="4333875"/>
              <a:ext cx="1946910" cy="67818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4991100" y="5010150"/>
              <a:ext cx="895350" cy="32385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5314950" y="3352800"/>
            <a:ext cx="314325" cy="350838"/>
          </p:xfrm>
          <a:graphic>
            <a:graphicData uri="http://schemas.openxmlformats.org/presentationml/2006/ole">
              <p:oleObj spid="_x0000_s457731" name="Equation" r:id="rId5" imgW="215640" imgH="241200" progId="Equation.3">
                <p:embed/>
              </p:oleObj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 rot="5400000" flipH="1" flipV="1">
              <a:off x="3629025" y="4384099"/>
              <a:ext cx="1892877" cy="616527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4932218" y="4238914"/>
              <a:ext cx="353291" cy="1356591"/>
            </a:xfrm>
            <a:custGeom>
              <a:avLst/>
              <a:gdLst>
                <a:gd name="connsiteX0" fmla="*/ 0 w 353291"/>
                <a:gd name="connsiteY0" fmla="*/ 1356591 h 1356591"/>
                <a:gd name="connsiteX1" fmla="*/ 270164 w 353291"/>
                <a:gd name="connsiteY1" fmla="*/ 151245 h 1356591"/>
                <a:gd name="connsiteX2" fmla="*/ 353291 w 353291"/>
                <a:gd name="connsiteY2" fmla="*/ 449118 h 13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91" h="1356591">
                  <a:moveTo>
                    <a:pt x="0" y="1356591"/>
                  </a:moveTo>
                  <a:cubicBezTo>
                    <a:pt x="105641" y="829541"/>
                    <a:pt x="211282" y="302491"/>
                    <a:pt x="270164" y="151245"/>
                  </a:cubicBezTo>
                  <a:cubicBezTo>
                    <a:pt x="329046" y="0"/>
                    <a:pt x="341168" y="224559"/>
                    <a:pt x="353291" y="449118"/>
                  </a:cubicBezTo>
                </a:path>
              </a:pathLst>
            </a:cu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5992813" y="5410200"/>
            <a:ext cx="369887" cy="350838"/>
          </p:xfrm>
          <a:graphic>
            <a:graphicData uri="http://schemas.openxmlformats.org/presentationml/2006/ole">
              <p:oleObj spid="_x0000_s457732" name="Equation" r:id="rId6" imgW="253800" imgH="241200" progId="Equation.3">
                <p:embed/>
              </p:oleObj>
            </a:graphicData>
          </a:graphic>
        </p:graphicFrame>
      </p:grpSp>
      <p:grpSp>
        <p:nvGrpSpPr>
          <p:cNvPr id="19" name="Group 131"/>
          <p:cNvGrpSpPr/>
          <p:nvPr/>
        </p:nvGrpSpPr>
        <p:grpSpPr>
          <a:xfrm>
            <a:off x="7391400" y="5181600"/>
            <a:ext cx="871878" cy="1355502"/>
            <a:chOff x="6248400" y="2419350"/>
            <a:chExt cx="1605178" cy="2495550"/>
          </a:xfrm>
        </p:grpSpPr>
        <p:sp>
          <p:nvSpPr>
            <p:cNvPr id="20" name="Parallelogram 19"/>
            <p:cNvSpPr/>
            <p:nvPr/>
          </p:nvSpPr>
          <p:spPr>
            <a:xfrm>
              <a:off x="6248400" y="4425822"/>
              <a:ext cx="1605178" cy="489078"/>
            </a:xfrm>
            <a:prstGeom prst="parallelogram">
              <a:avLst>
                <a:gd name="adj" fmla="val 10910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18032468" flipH="1">
              <a:off x="7381217" y="3051337"/>
              <a:ext cx="124554" cy="412857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20975302" flipH="1">
              <a:off x="7157636" y="2580670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16676171" flipH="1">
              <a:off x="7202342" y="4293304"/>
              <a:ext cx="157412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19681176" flipH="1">
              <a:off x="7242172" y="3474116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11946098" flipH="1">
              <a:off x="6710518" y="4137674"/>
              <a:ext cx="159137" cy="46246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2822704" flipH="1">
              <a:off x="7249025" y="3947706"/>
              <a:ext cx="159137" cy="49538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16200000" flipH="1">
              <a:off x="6904095" y="3350261"/>
              <a:ext cx="213444" cy="42194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339618" flipH="1">
              <a:off x="6924615" y="2419350"/>
              <a:ext cx="270062" cy="106819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386552" flipH="1">
              <a:off x="6790200" y="3578587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12150843" flipH="1">
              <a:off x="6818614" y="2538578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9224155" flipH="1">
              <a:off x="6802625" y="3016095"/>
              <a:ext cx="133127" cy="38626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151313" y="4626470"/>
              <a:ext cx="250809" cy="5016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486592" y="4576308"/>
              <a:ext cx="81063" cy="405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101151" y="4475984"/>
              <a:ext cx="431392" cy="225728"/>
            </a:xfrm>
            <a:custGeom>
              <a:avLst/>
              <a:gdLst>
                <a:gd name="connsiteX0" fmla="*/ 0 w 655320"/>
                <a:gd name="connsiteY0" fmla="*/ 342900 h 342900"/>
                <a:gd name="connsiteX1" fmla="*/ 365760 w 655320"/>
                <a:gd name="connsiteY1" fmla="*/ 22860 h 342900"/>
                <a:gd name="connsiteX2" fmla="*/ 655320 w 655320"/>
                <a:gd name="connsiteY2" fmla="*/ 20574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20" h="342900">
                  <a:moveTo>
                    <a:pt x="0" y="342900"/>
                  </a:moveTo>
                  <a:cubicBezTo>
                    <a:pt x="128270" y="194310"/>
                    <a:pt x="256540" y="45720"/>
                    <a:pt x="365760" y="22860"/>
                  </a:cubicBezTo>
                  <a:cubicBezTo>
                    <a:pt x="474980" y="0"/>
                    <a:pt x="565150" y="102870"/>
                    <a:pt x="655320" y="20574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000827" y="3472748"/>
              <a:ext cx="100324" cy="10032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895487" y="3512877"/>
              <a:ext cx="300971" cy="50162"/>
            </a:xfrm>
            <a:custGeom>
              <a:avLst/>
              <a:gdLst>
                <a:gd name="connsiteX0" fmla="*/ 0 w 548640"/>
                <a:gd name="connsiteY0" fmla="*/ 72390 h 82550"/>
                <a:gd name="connsiteX1" fmla="*/ 121920 w 548640"/>
                <a:gd name="connsiteY1" fmla="*/ 72390 h 82550"/>
                <a:gd name="connsiteX2" fmla="*/ 327660 w 548640"/>
                <a:gd name="connsiteY2" fmla="*/ 11430 h 82550"/>
                <a:gd name="connsiteX3" fmla="*/ 548640 w 548640"/>
                <a:gd name="connsiteY3" fmla="*/ 381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82550">
                  <a:moveTo>
                    <a:pt x="0" y="72390"/>
                  </a:moveTo>
                  <a:cubicBezTo>
                    <a:pt x="33655" y="77470"/>
                    <a:pt x="67310" y="82550"/>
                    <a:pt x="121920" y="72390"/>
                  </a:cubicBezTo>
                  <a:cubicBezTo>
                    <a:pt x="176530" y="62230"/>
                    <a:pt x="256540" y="22860"/>
                    <a:pt x="327660" y="11430"/>
                  </a:cubicBezTo>
                  <a:cubicBezTo>
                    <a:pt x="398780" y="0"/>
                    <a:pt x="473710" y="1905"/>
                    <a:pt x="548640" y="3810"/>
                  </a:cubicBezTo>
                </a:path>
              </a:pathLst>
            </a:cu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stCxn id="38" idx="6"/>
            </p:cNvCxnSpPr>
            <p:nvPr/>
          </p:nvCxnSpPr>
          <p:spPr>
            <a:xfrm rot="5400000" flipH="1" flipV="1">
              <a:off x="6461008" y="4139922"/>
              <a:ext cx="898364" cy="3528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 rot="17234668" flipH="1">
              <a:off x="6674712" y="4526195"/>
              <a:ext cx="167913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420"/>
          <p:cNvGrpSpPr/>
          <p:nvPr/>
        </p:nvGrpSpPr>
        <p:grpSpPr>
          <a:xfrm>
            <a:off x="7010400" y="2209800"/>
            <a:ext cx="1404260" cy="1109927"/>
            <a:chOff x="-3145972" y="2057399"/>
            <a:chExt cx="4822374" cy="3811589"/>
          </a:xfrm>
        </p:grpSpPr>
        <p:sp>
          <p:nvSpPr>
            <p:cNvPr id="40" name="Rectangle 39"/>
            <p:cNvSpPr/>
            <p:nvPr/>
          </p:nvSpPr>
          <p:spPr>
            <a:xfrm>
              <a:off x="-2971801" y="2057400"/>
              <a:ext cx="4648200" cy="3657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 rot="16200000">
              <a:off x="-876299" y="1562099"/>
              <a:ext cx="2057400" cy="304799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-2971802" y="3540100"/>
              <a:ext cx="3276601" cy="217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-206023" y="3282244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-2971801" y="2301028"/>
              <a:ext cx="4606183" cy="3109172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-25908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 flipH="1">
              <a:off x="-2971801" y="3810000"/>
              <a:ext cx="4648200" cy="158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-555172" y="5867400"/>
              <a:ext cx="1091184" cy="158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>
              <a:off x="-3712900" y="3386328"/>
              <a:ext cx="1146048" cy="1219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rc 48"/>
            <p:cNvSpPr/>
            <p:nvPr/>
          </p:nvSpPr>
          <p:spPr>
            <a:xfrm>
              <a:off x="-1143001" y="3276600"/>
              <a:ext cx="1185333" cy="544688"/>
            </a:xfrm>
            <a:prstGeom prst="arc">
              <a:avLst>
                <a:gd name="adj1" fmla="val 20438003"/>
                <a:gd name="adj2" fmla="val 6110525"/>
              </a:avLst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 rot="16200000">
              <a:off x="-38099" y="1714498"/>
              <a:ext cx="1371599" cy="2057402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-2971804" y="4248206"/>
              <a:ext cx="2209803" cy="1466795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5400000" flipH="1" flipV="1">
              <a:off x="-441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-60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57199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-1" y="259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-1147705" y="2714978"/>
              <a:ext cx="2107259" cy="2116666"/>
            </a:xfrm>
            <a:custGeom>
              <a:avLst/>
              <a:gdLst>
                <a:gd name="connsiteX0" fmla="*/ 1249304 w 2107259"/>
                <a:gd name="connsiteY0" fmla="*/ 0 h 2116666"/>
                <a:gd name="connsiteX1" fmla="*/ 2028237 w 2107259"/>
                <a:gd name="connsiteY1" fmla="*/ 1286933 h 2116666"/>
                <a:gd name="connsiteX2" fmla="*/ 1723437 w 2107259"/>
                <a:gd name="connsiteY2" fmla="*/ 2111022 h 2116666"/>
                <a:gd name="connsiteX3" fmla="*/ 222015 w 2107259"/>
                <a:gd name="connsiteY3" fmla="*/ 1320800 h 2116666"/>
                <a:gd name="connsiteX4" fmla="*/ 391348 w 2107259"/>
                <a:gd name="connsiteY4" fmla="*/ 1095022 h 211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59" h="2116666">
                  <a:moveTo>
                    <a:pt x="1249304" y="0"/>
                  </a:moveTo>
                  <a:cubicBezTo>
                    <a:pt x="1599259" y="467548"/>
                    <a:pt x="1949215" y="935096"/>
                    <a:pt x="2028237" y="1286933"/>
                  </a:cubicBezTo>
                  <a:cubicBezTo>
                    <a:pt x="2107259" y="1638770"/>
                    <a:pt x="2024474" y="2105378"/>
                    <a:pt x="1723437" y="2111022"/>
                  </a:cubicBezTo>
                  <a:cubicBezTo>
                    <a:pt x="1422400" y="2116666"/>
                    <a:pt x="444030" y="1490133"/>
                    <a:pt x="222015" y="1320800"/>
                  </a:cubicBezTo>
                  <a:cubicBezTo>
                    <a:pt x="0" y="1151467"/>
                    <a:pt x="195674" y="1123244"/>
                    <a:pt x="391348" y="109502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445"/>
          <p:cNvGrpSpPr/>
          <p:nvPr/>
        </p:nvGrpSpPr>
        <p:grpSpPr>
          <a:xfrm>
            <a:off x="7086600" y="838200"/>
            <a:ext cx="1145491" cy="961386"/>
            <a:chOff x="4724400" y="2514600"/>
            <a:chExt cx="4267200" cy="3581400"/>
          </a:xfrm>
        </p:grpSpPr>
        <p:sp>
          <p:nvSpPr>
            <p:cNvPr id="58" name="Rectangle 57"/>
            <p:cNvSpPr/>
            <p:nvPr/>
          </p:nvSpPr>
          <p:spPr>
            <a:xfrm>
              <a:off x="4724400" y="5943600"/>
              <a:ext cx="685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410200" y="5943600"/>
              <a:ext cx="32766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686800" y="5943600"/>
              <a:ext cx="304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650509" y="3960091"/>
              <a:ext cx="3119582" cy="838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V="1">
              <a:off x="5048250" y="4438650"/>
              <a:ext cx="3276600" cy="381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V="1">
              <a:off x="7128510" y="4309110"/>
              <a:ext cx="1379220" cy="2133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6324600" y="2514600"/>
              <a:ext cx="685800" cy="609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6200000" flipV="1">
              <a:off x="51435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724400" y="5943600"/>
              <a:ext cx="426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800600" y="4267200"/>
              <a:ext cx="1371600" cy="304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5524500" y="2933700"/>
              <a:ext cx="914400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V="1">
              <a:off x="77343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V="1">
              <a:off x="6899910" y="2929890"/>
              <a:ext cx="914400" cy="693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76200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8486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3058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7150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2578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5626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9342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2484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Oval 78"/>
          <p:cNvSpPr/>
          <p:nvPr/>
        </p:nvSpPr>
        <p:spPr>
          <a:xfrm>
            <a:off x="6477000" y="609600"/>
            <a:ext cx="2667000" cy="1447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Models of Biped Balance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Push Recovery Strategies</a:t>
            </a:r>
          </a:p>
          <a:p>
            <a:endParaRPr lang="en-US" dirty="0" smtClean="0"/>
          </a:p>
          <a:p>
            <a:r>
              <a:rPr lang="en-US" dirty="0" smtClean="0"/>
              <a:t>Optimal Control Framework</a:t>
            </a:r>
          </a:p>
          <a:p>
            <a:endParaRPr lang="en-US" dirty="0" smtClean="0"/>
          </a:p>
          <a:p>
            <a:r>
              <a:rPr lang="en-US" dirty="0" smtClean="0"/>
              <a:t>Humanoid Robot Control</a:t>
            </a:r>
          </a:p>
          <a:p>
            <a:endParaRPr lang="en-US" dirty="0" smtClean="0"/>
          </a:p>
          <a:p>
            <a:r>
              <a:rPr lang="en-US" dirty="0" smtClean="0"/>
              <a:t>Proposed Work and Timeline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B2A85-FB84-48AB-9FDB-62B8472BEBBF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316"/>
          <p:cNvGrpSpPr/>
          <p:nvPr/>
        </p:nvGrpSpPr>
        <p:grpSpPr>
          <a:xfrm>
            <a:off x="7315200" y="3581400"/>
            <a:ext cx="1013865" cy="1222218"/>
            <a:chOff x="3930649" y="3200400"/>
            <a:chExt cx="2432051" cy="2931854"/>
          </a:xfrm>
        </p:grpSpPr>
        <p:sp>
          <p:nvSpPr>
            <p:cNvPr id="6" name="Rectangle 5"/>
            <p:cNvSpPr/>
            <p:nvPr/>
          </p:nvSpPr>
          <p:spPr>
            <a:xfrm>
              <a:off x="5257800" y="5105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30649" y="5154534"/>
              <a:ext cx="688849" cy="9777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5"/>
            <p:cNvSpPr/>
            <p:nvPr/>
          </p:nvSpPr>
          <p:spPr>
            <a:xfrm>
              <a:off x="4572000" y="3200400"/>
              <a:ext cx="688848" cy="9777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5410200" y="4495800"/>
            <a:ext cx="404813" cy="369888"/>
          </p:xfrm>
          <a:graphic>
            <a:graphicData uri="http://schemas.openxmlformats.org/presentationml/2006/ole">
              <p:oleObj spid="_x0000_s458754" name="Equation" r:id="rId4" imgW="279360" imgH="253800" progId="Equation.3">
                <p:embed/>
              </p:oleObj>
            </a:graphicData>
          </a:graphic>
        </p:graphicFrame>
        <p:sp>
          <p:nvSpPr>
            <p:cNvPr id="10" name="Oval 9"/>
            <p:cNvSpPr/>
            <p:nvPr/>
          </p:nvSpPr>
          <p:spPr>
            <a:xfrm>
              <a:off x="5196840" y="4636770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838700" y="362331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32120" y="5562600"/>
              <a:ext cx="152400" cy="152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6200000" flipH="1">
              <a:off x="4295775" y="4333875"/>
              <a:ext cx="1946910" cy="67818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4991100" y="5010150"/>
              <a:ext cx="895350" cy="32385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5314950" y="3352800"/>
            <a:ext cx="314325" cy="350838"/>
          </p:xfrm>
          <a:graphic>
            <a:graphicData uri="http://schemas.openxmlformats.org/presentationml/2006/ole">
              <p:oleObj spid="_x0000_s458755" name="Equation" r:id="rId5" imgW="215640" imgH="241200" progId="Equation.3">
                <p:embed/>
              </p:oleObj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 rot="5400000" flipH="1" flipV="1">
              <a:off x="3629025" y="4384099"/>
              <a:ext cx="1892877" cy="616527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4932218" y="4238914"/>
              <a:ext cx="353291" cy="1356591"/>
            </a:xfrm>
            <a:custGeom>
              <a:avLst/>
              <a:gdLst>
                <a:gd name="connsiteX0" fmla="*/ 0 w 353291"/>
                <a:gd name="connsiteY0" fmla="*/ 1356591 h 1356591"/>
                <a:gd name="connsiteX1" fmla="*/ 270164 w 353291"/>
                <a:gd name="connsiteY1" fmla="*/ 151245 h 1356591"/>
                <a:gd name="connsiteX2" fmla="*/ 353291 w 353291"/>
                <a:gd name="connsiteY2" fmla="*/ 449118 h 1356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291" h="1356591">
                  <a:moveTo>
                    <a:pt x="0" y="1356591"/>
                  </a:moveTo>
                  <a:cubicBezTo>
                    <a:pt x="105641" y="829541"/>
                    <a:pt x="211282" y="302491"/>
                    <a:pt x="270164" y="151245"/>
                  </a:cubicBezTo>
                  <a:cubicBezTo>
                    <a:pt x="329046" y="0"/>
                    <a:pt x="341168" y="224559"/>
                    <a:pt x="353291" y="449118"/>
                  </a:cubicBezTo>
                </a:path>
              </a:pathLst>
            </a:cu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5992813" y="5410200"/>
            <a:ext cx="369887" cy="350838"/>
          </p:xfrm>
          <a:graphic>
            <a:graphicData uri="http://schemas.openxmlformats.org/presentationml/2006/ole">
              <p:oleObj spid="_x0000_s458756" name="Equation" r:id="rId6" imgW="253800" imgH="241200" progId="Equation.3">
                <p:embed/>
              </p:oleObj>
            </a:graphicData>
          </a:graphic>
        </p:graphicFrame>
      </p:grpSp>
      <p:grpSp>
        <p:nvGrpSpPr>
          <p:cNvPr id="19" name="Group 131"/>
          <p:cNvGrpSpPr/>
          <p:nvPr/>
        </p:nvGrpSpPr>
        <p:grpSpPr>
          <a:xfrm>
            <a:off x="7391400" y="5181600"/>
            <a:ext cx="871878" cy="1355502"/>
            <a:chOff x="6248400" y="2419350"/>
            <a:chExt cx="1605178" cy="2495550"/>
          </a:xfrm>
        </p:grpSpPr>
        <p:sp>
          <p:nvSpPr>
            <p:cNvPr id="20" name="Parallelogram 19"/>
            <p:cNvSpPr/>
            <p:nvPr/>
          </p:nvSpPr>
          <p:spPr>
            <a:xfrm>
              <a:off x="6248400" y="4425822"/>
              <a:ext cx="1605178" cy="489078"/>
            </a:xfrm>
            <a:prstGeom prst="parallelogram">
              <a:avLst>
                <a:gd name="adj" fmla="val 109103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18032468" flipH="1">
              <a:off x="7381217" y="3051337"/>
              <a:ext cx="124554" cy="412857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20975302" flipH="1">
              <a:off x="7157636" y="2580670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16676171" flipH="1">
              <a:off x="7202342" y="4293304"/>
              <a:ext cx="157412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19681176" flipH="1">
              <a:off x="7242172" y="3474116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11946098" flipH="1">
              <a:off x="6710518" y="4137674"/>
              <a:ext cx="159137" cy="46246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2822704" flipH="1">
              <a:off x="7249025" y="3947706"/>
              <a:ext cx="159137" cy="49538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16200000" flipH="1">
              <a:off x="6904095" y="3350261"/>
              <a:ext cx="213444" cy="42194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339618" flipH="1">
              <a:off x="6924615" y="2419350"/>
              <a:ext cx="270062" cy="106819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386552" flipH="1">
              <a:off x="6790200" y="3578587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12150843" flipH="1">
              <a:off x="6818614" y="2538578"/>
              <a:ext cx="159137" cy="58769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9224155" flipH="1">
              <a:off x="6802625" y="3016095"/>
              <a:ext cx="133127" cy="386269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151313" y="4626470"/>
              <a:ext cx="250809" cy="5016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486592" y="4576308"/>
              <a:ext cx="81063" cy="405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101151" y="4475984"/>
              <a:ext cx="431392" cy="225728"/>
            </a:xfrm>
            <a:custGeom>
              <a:avLst/>
              <a:gdLst>
                <a:gd name="connsiteX0" fmla="*/ 0 w 655320"/>
                <a:gd name="connsiteY0" fmla="*/ 342900 h 342900"/>
                <a:gd name="connsiteX1" fmla="*/ 365760 w 655320"/>
                <a:gd name="connsiteY1" fmla="*/ 22860 h 342900"/>
                <a:gd name="connsiteX2" fmla="*/ 655320 w 655320"/>
                <a:gd name="connsiteY2" fmla="*/ 20574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320" h="342900">
                  <a:moveTo>
                    <a:pt x="0" y="342900"/>
                  </a:moveTo>
                  <a:cubicBezTo>
                    <a:pt x="128270" y="194310"/>
                    <a:pt x="256540" y="45720"/>
                    <a:pt x="365760" y="22860"/>
                  </a:cubicBezTo>
                  <a:cubicBezTo>
                    <a:pt x="474980" y="0"/>
                    <a:pt x="565150" y="102870"/>
                    <a:pt x="655320" y="20574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000827" y="3472748"/>
              <a:ext cx="100324" cy="10032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895487" y="3512877"/>
              <a:ext cx="300971" cy="50162"/>
            </a:xfrm>
            <a:custGeom>
              <a:avLst/>
              <a:gdLst>
                <a:gd name="connsiteX0" fmla="*/ 0 w 548640"/>
                <a:gd name="connsiteY0" fmla="*/ 72390 h 82550"/>
                <a:gd name="connsiteX1" fmla="*/ 121920 w 548640"/>
                <a:gd name="connsiteY1" fmla="*/ 72390 h 82550"/>
                <a:gd name="connsiteX2" fmla="*/ 327660 w 548640"/>
                <a:gd name="connsiteY2" fmla="*/ 11430 h 82550"/>
                <a:gd name="connsiteX3" fmla="*/ 548640 w 548640"/>
                <a:gd name="connsiteY3" fmla="*/ 381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8640" h="82550">
                  <a:moveTo>
                    <a:pt x="0" y="72390"/>
                  </a:moveTo>
                  <a:cubicBezTo>
                    <a:pt x="33655" y="77470"/>
                    <a:pt x="67310" y="82550"/>
                    <a:pt x="121920" y="72390"/>
                  </a:cubicBezTo>
                  <a:cubicBezTo>
                    <a:pt x="176530" y="62230"/>
                    <a:pt x="256540" y="22860"/>
                    <a:pt x="327660" y="11430"/>
                  </a:cubicBezTo>
                  <a:cubicBezTo>
                    <a:pt x="398780" y="0"/>
                    <a:pt x="473710" y="1905"/>
                    <a:pt x="548640" y="3810"/>
                  </a:cubicBezTo>
                </a:path>
              </a:pathLst>
            </a:cu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stCxn id="38" idx="6"/>
            </p:cNvCxnSpPr>
            <p:nvPr/>
          </p:nvCxnSpPr>
          <p:spPr>
            <a:xfrm rot="5400000" flipH="1" flipV="1">
              <a:off x="6461008" y="4139922"/>
              <a:ext cx="898364" cy="35282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 rot="17234668" flipH="1">
              <a:off x="6674712" y="4526195"/>
              <a:ext cx="167913" cy="318273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420"/>
          <p:cNvGrpSpPr/>
          <p:nvPr/>
        </p:nvGrpSpPr>
        <p:grpSpPr>
          <a:xfrm>
            <a:off x="7010400" y="2209800"/>
            <a:ext cx="1404260" cy="1109927"/>
            <a:chOff x="-3145972" y="2057399"/>
            <a:chExt cx="4822374" cy="3811589"/>
          </a:xfrm>
        </p:grpSpPr>
        <p:sp>
          <p:nvSpPr>
            <p:cNvPr id="40" name="Rectangle 39"/>
            <p:cNvSpPr/>
            <p:nvPr/>
          </p:nvSpPr>
          <p:spPr>
            <a:xfrm>
              <a:off x="-2971801" y="2057400"/>
              <a:ext cx="4648200" cy="3657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 rot="16200000">
              <a:off x="-876299" y="1562099"/>
              <a:ext cx="2057400" cy="3047999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-2971802" y="3540100"/>
              <a:ext cx="3276601" cy="21749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-206023" y="3282244"/>
              <a:ext cx="152400" cy="1524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-2971801" y="2301028"/>
              <a:ext cx="4606183" cy="3109172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-25908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 flipH="1">
              <a:off x="-2971801" y="3810000"/>
              <a:ext cx="4648200" cy="158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-555172" y="5867400"/>
              <a:ext cx="1091184" cy="158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>
              <a:off x="-3712900" y="3386328"/>
              <a:ext cx="1146048" cy="1219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rc 48"/>
            <p:cNvSpPr/>
            <p:nvPr/>
          </p:nvSpPr>
          <p:spPr>
            <a:xfrm>
              <a:off x="-1143001" y="3276600"/>
              <a:ext cx="1185333" cy="544688"/>
            </a:xfrm>
            <a:prstGeom prst="arc">
              <a:avLst>
                <a:gd name="adj1" fmla="val 20438003"/>
                <a:gd name="adj2" fmla="val 6110525"/>
              </a:avLst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 rot="16200000">
              <a:off x="-38099" y="1714498"/>
              <a:ext cx="1371599" cy="2057402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>
              <a:off x="-2971804" y="4248206"/>
              <a:ext cx="2209803" cy="1466795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5400000" flipH="1" flipV="1">
              <a:off x="-441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-609601" y="3886200"/>
              <a:ext cx="3658394" cy="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57199" y="21336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-1" y="259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-1147705" y="2714978"/>
              <a:ext cx="2107259" cy="2116666"/>
            </a:xfrm>
            <a:custGeom>
              <a:avLst/>
              <a:gdLst>
                <a:gd name="connsiteX0" fmla="*/ 1249304 w 2107259"/>
                <a:gd name="connsiteY0" fmla="*/ 0 h 2116666"/>
                <a:gd name="connsiteX1" fmla="*/ 2028237 w 2107259"/>
                <a:gd name="connsiteY1" fmla="*/ 1286933 h 2116666"/>
                <a:gd name="connsiteX2" fmla="*/ 1723437 w 2107259"/>
                <a:gd name="connsiteY2" fmla="*/ 2111022 h 2116666"/>
                <a:gd name="connsiteX3" fmla="*/ 222015 w 2107259"/>
                <a:gd name="connsiteY3" fmla="*/ 1320800 h 2116666"/>
                <a:gd name="connsiteX4" fmla="*/ 391348 w 2107259"/>
                <a:gd name="connsiteY4" fmla="*/ 1095022 h 211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59" h="2116666">
                  <a:moveTo>
                    <a:pt x="1249304" y="0"/>
                  </a:moveTo>
                  <a:cubicBezTo>
                    <a:pt x="1599259" y="467548"/>
                    <a:pt x="1949215" y="935096"/>
                    <a:pt x="2028237" y="1286933"/>
                  </a:cubicBezTo>
                  <a:cubicBezTo>
                    <a:pt x="2107259" y="1638770"/>
                    <a:pt x="2024474" y="2105378"/>
                    <a:pt x="1723437" y="2111022"/>
                  </a:cubicBezTo>
                  <a:cubicBezTo>
                    <a:pt x="1422400" y="2116666"/>
                    <a:pt x="444030" y="1490133"/>
                    <a:pt x="222015" y="1320800"/>
                  </a:cubicBezTo>
                  <a:cubicBezTo>
                    <a:pt x="0" y="1151467"/>
                    <a:pt x="195674" y="1123244"/>
                    <a:pt x="391348" y="109502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445"/>
          <p:cNvGrpSpPr/>
          <p:nvPr/>
        </p:nvGrpSpPr>
        <p:grpSpPr>
          <a:xfrm>
            <a:off x="7086600" y="838200"/>
            <a:ext cx="1145491" cy="961386"/>
            <a:chOff x="4724400" y="2514600"/>
            <a:chExt cx="4267200" cy="3581400"/>
          </a:xfrm>
        </p:grpSpPr>
        <p:sp>
          <p:nvSpPr>
            <p:cNvPr id="58" name="Rectangle 57"/>
            <p:cNvSpPr/>
            <p:nvPr/>
          </p:nvSpPr>
          <p:spPr>
            <a:xfrm>
              <a:off x="4724400" y="5943600"/>
              <a:ext cx="685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410200" y="5943600"/>
              <a:ext cx="3276600" cy="15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686800" y="5943600"/>
              <a:ext cx="3048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 flipH="1" flipV="1">
              <a:off x="4650509" y="3960091"/>
              <a:ext cx="3119582" cy="838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V="1">
              <a:off x="5048250" y="4438650"/>
              <a:ext cx="3276600" cy="381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V="1">
              <a:off x="7128510" y="4309110"/>
              <a:ext cx="1379220" cy="2133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6324600" y="2514600"/>
              <a:ext cx="685800" cy="6096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6200000" flipV="1">
              <a:off x="51435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724400" y="5943600"/>
              <a:ext cx="426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800600" y="4267200"/>
              <a:ext cx="1371600" cy="304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5524500" y="2933700"/>
              <a:ext cx="914400" cy="6858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V="1">
              <a:off x="7734300" y="5295900"/>
              <a:ext cx="838200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V="1">
              <a:off x="6899910" y="2929890"/>
              <a:ext cx="914400" cy="6934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76200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8486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3058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715000" y="58674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257800" y="5029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5626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9342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2484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Oval 78"/>
          <p:cNvSpPr/>
          <p:nvPr/>
        </p:nvSpPr>
        <p:spPr>
          <a:xfrm>
            <a:off x="6477000" y="2057400"/>
            <a:ext cx="2667000" cy="1447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8.4|15.4|18.3|19.3|10.6|27.3|4.9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8.4|15.4|18.3|19.3|10.6|27.3|4.9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8.4|15.4|18.3|19.3|10.6|27.3|4.9|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8.4|15.4|18.3|19.3|10.6|27.3|4.9|8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8.4|15.4|18.3|19.3|10.6|27.3|4.9|8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6223</TotalTime>
  <Words>2255</Words>
  <Application>Microsoft Office PowerPoint</Application>
  <PresentationFormat>On-screen Show (4:3)</PresentationFormat>
  <Paragraphs>523</Paragraphs>
  <Slides>64</Slides>
  <Notes>64</Notes>
  <HiddenSlides>0</HiddenSlides>
  <MMClips>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Urban</vt:lpstr>
      <vt:lpstr>Equation</vt:lpstr>
      <vt:lpstr>Control of Full Body Humanoid Push Recovery Using Simple Models</vt:lpstr>
      <vt:lpstr>Slide 2</vt:lpstr>
      <vt:lpstr>Thesis Proposal Overview</vt:lpstr>
      <vt:lpstr>Motivations</vt:lpstr>
      <vt:lpstr>Approaches to Humanoid Balance</vt:lpstr>
      <vt:lpstr>Expected Contributions</vt:lpstr>
      <vt:lpstr>Outline</vt:lpstr>
      <vt:lpstr>Outline</vt:lpstr>
      <vt:lpstr>Outline</vt:lpstr>
      <vt:lpstr>Outline</vt:lpstr>
      <vt:lpstr>Outline</vt:lpstr>
      <vt:lpstr>Outline</vt:lpstr>
      <vt:lpstr>Simple Models</vt:lpstr>
      <vt:lpstr>Simple Biped Dynamics</vt:lpstr>
      <vt:lpstr>Simple Biped Dynamics</vt:lpstr>
      <vt:lpstr>Simple Biped Dynamics</vt:lpstr>
      <vt:lpstr>Simple Biped Dynamics</vt:lpstr>
      <vt:lpstr>Simple Biped Dynamics</vt:lpstr>
      <vt:lpstr>Simple Biped Inverse Dynamics</vt:lpstr>
      <vt:lpstr>3D Linear Biped Model</vt:lpstr>
      <vt:lpstr>Linear Double Support Region</vt:lpstr>
      <vt:lpstr>Using Linear Biped Model</vt:lpstr>
      <vt:lpstr>Push Recovery Strategies For Simple Models</vt:lpstr>
      <vt:lpstr>Three Basic Strategies</vt:lpstr>
      <vt:lpstr>Ankle Strategy</vt:lpstr>
      <vt:lpstr>Ankle Strategy</vt:lpstr>
      <vt:lpstr>Hip Strategy</vt:lpstr>
      <vt:lpstr>Hip Strategy</vt:lpstr>
      <vt:lpstr>Stepping</vt:lpstr>
      <vt:lpstr>Stepping</vt:lpstr>
      <vt:lpstr>Stepping</vt:lpstr>
      <vt:lpstr>Stepping</vt:lpstr>
      <vt:lpstr>Strategy State Machine</vt:lpstr>
      <vt:lpstr>Optimal Control For Simple Model Push Recovery</vt:lpstr>
      <vt:lpstr>Optimal Control of Simple Model</vt:lpstr>
      <vt:lpstr>Optimal Control of Simple Model</vt:lpstr>
      <vt:lpstr>Optimal Control for Stepping</vt:lpstr>
      <vt:lpstr>Optimal Step Recovery (Example)</vt:lpstr>
      <vt:lpstr>Optimization of Swing Trajectory</vt:lpstr>
      <vt:lpstr>Optimization of Torso Lean</vt:lpstr>
      <vt:lpstr>Angular Momentum Regulation</vt:lpstr>
      <vt:lpstr>Minimum Variance Control</vt:lpstr>
      <vt:lpstr>Humanoid Robot Control Using Simple Models</vt:lpstr>
      <vt:lpstr>Controlling a Complex Robot with a Simple Model</vt:lpstr>
      <vt:lpstr>General Humanoid Robot Control</vt:lpstr>
      <vt:lpstr>General Humanoid Robot Control</vt:lpstr>
      <vt:lpstr>General Solution To Inverse Dynamics</vt:lpstr>
      <vt:lpstr>Feed-forward Force Inverse Dynamics</vt:lpstr>
      <vt:lpstr>Simple Model Policy-Weighted  Inverse Dynamics</vt:lpstr>
      <vt:lpstr>Simple Model Policy-Weighted  Inverse Dynamics</vt:lpstr>
      <vt:lpstr>Task Control During Balance</vt:lpstr>
      <vt:lpstr>Simulation of Full Body Push Recovery</vt:lpstr>
      <vt:lpstr>Robot Push Recovery Experiments</vt:lpstr>
      <vt:lpstr>Proposed Work</vt:lpstr>
      <vt:lpstr>Proposed Work</vt:lpstr>
      <vt:lpstr>                       Proposed Work</vt:lpstr>
      <vt:lpstr>Receding Horizon Control of Simple Model</vt:lpstr>
      <vt:lpstr>2nd Order Optimization of Simple Model</vt:lpstr>
      <vt:lpstr>Sequential Quadratic Programming</vt:lpstr>
      <vt:lpstr>Integral Balance Control</vt:lpstr>
      <vt:lpstr>Timeline</vt:lpstr>
      <vt:lpstr>Conclusion</vt:lpstr>
      <vt:lpstr>Thesis Proposal Overview</vt:lpstr>
      <vt:lpstr>Acknowledgements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Linear Biped Model for Dynamic Humanoid Balance</dc:title>
  <dc:creator> </dc:creator>
  <cp:lastModifiedBy>Benjamin</cp:lastModifiedBy>
  <cp:revision>574</cp:revision>
  <dcterms:created xsi:type="dcterms:W3CDTF">2009-09-24T13:57:55Z</dcterms:created>
  <dcterms:modified xsi:type="dcterms:W3CDTF">2009-11-23T13:22:29Z</dcterms:modified>
</cp:coreProperties>
</file>