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9"/>
  </p:notesMasterIdLst>
  <p:sldIdLst>
    <p:sldId id="256" r:id="rId2"/>
    <p:sldId id="257" r:id="rId3"/>
    <p:sldId id="280" r:id="rId4"/>
    <p:sldId id="314" r:id="rId5"/>
    <p:sldId id="329" r:id="rId6"/>
    <p:sldId id="331" r:id="rId7"/>
    <p:sldId id="290" r:id="rId8"/>
    <p:sldId id="258" r:id="rId9"/>
    <p:sldId id="300" r:id="rId10"/>
    <p:sldId id="319" r:id="rId11"/>
    <p:sldId id="320" r:id="rId12"/>
    <p:sldId id="261" r:id="rId13"/>
    <p:sldId id="321" r:id="rId14"/>
    <p:sldId id="262" r:id="rId15"/>
    <p:sldId id="291" r:id="rId16"/>
    <p:sldId id="283" r:id="rId17"/>
    <p:sldId id="265" r:id="rId18"/>
    <p:sldId id="273" r:id="rId19"/>
    <p:sldId id="302" r:id="rId20"/>
    <p:sldId id="289" r:id="rId21"/>
    <p:sldId id="274" r:id="rId22"/>
    <p:sldId id="278" r:id="rId23"/>
    <p:sldId id="277" r:id="rId24"/>
    <p:sldId id="301" r:id="rId25"/>
    <p:sldId id="281" r:id="rId26"/>
    <p:sldId id="285" r:id="rId27"/>
    <p:sldId id="287" r:id="rId28"/>
    <p:sldId id="269" r:id="rId29"/>
    <p:sldId id="323" r:id="rId30"/>
    <p:sldId id="325" r:id="rId31"/>
    <p:sldId id="326" r:id="rId32"/>
    <p:sldId id="327" r:id="rId33"/>
    <p:sldId id="288" r:id="rId34"/>
    <p:sldId id="271" r:id="rId35"/>
    <p:sldId id="286" r:id="rId36"/>
    <p:sldId id="330" r:id="rId37"/>
    <p:sldId id="33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6084" autoAdjust="0"/>
  </p:normalViewPr>
  <p:slideViewPr>
    <p:cSldViewPr>
      <p:cViewPr varScale="1">
        <p:scale>
          <a:sx n="59" d="100"/>
          <a:sy n="59" d="100"/>
        </p:scale>
        <p:origin x="-14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image" Target="../media/image79.wmf"/><Relationship Id="rId3" Type="http://schemas.openxmlformats.org/officeDocument/2006/relationships/image" Target="../media/image70.wmf"/><Relationship Id="rId7" Type="http://schemas.openxmlformats.org/officeDocument/2006/relationships/image" Target="../media/image73.wmf"/><Relationship Id="rId12" Type="http://schemas.openxmlformats.org/officeDocument/2006/relationships/image" Target="../media/image78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2.wmf"/><Relationship Id="rId11" Type="http://schemas.openxmlformats.org/officeDocument/2006/relationships/image" Target="../media/image77.wmf"/><Relationship Id="rId5" Type="http://schemas.openxmlformats.org/officeDocument/2006/relationships/image" Target="../media/image71.wmf"/><Relationship Id="rId15" Type="http://schemas.openxmlformats.org/officeDocument/2006/relationships/image" Target="../media/image81.wmf"/><Relationship Id="rId10" Type="http://schemas.openxmlformats.org/officeDocument/2006/relationships/image" Target="../media/image76.wmf"/><Relationship Id="rId4" Type="http://schemas.openxmlformats.org/officeDocument/2006/relationships/image" Target="../media/image20.wmf"/><Relationship Id="rId9" Type="http://schemas.openxmlformats.org/officeDocument/2006/relationships/image" Target="../media/image75.wmf"/><Relationship Id="rId14" Type="http://schemas.openxmlformats.org/officeDocument/2006/relationships/image" Target="../media/image8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4.wmf"/><Relationship Id="rId18" Type="http://schemas.openxmlformats.org/officeDocument/2006/relationships/image" Target="../media/image10.wmf"/><Relationship Id="rId3" Type="http://schemas.openxmlformats.org/officeDocument/2006/relationships/image" Target="../media/image44.wmf"/><Relationship Id="rId7" Type="http://schemas.openxmlformats.org/officeDocument/2006/relationships/image" Target="../media/image18.wmf"/><Relationship Id="rId12" Type="http://schemas.openxmlformats.org/officeDocument/2006/relationships/image" Target="../media/image23.wmf"/><Relationship Id="rId17" Type="http://schemas.openxmlformats.org/officeDocument/2006/relationships/image" Target="../media/image7.wmf"/><Relationship Id="rId2" Type="http://schemas.openxmlformats.org/officeDocument/2006/relationships/image" Target="../media/image43.wmf"/><Relationship Id="rId16" Type="http://schemas.openxmlformats.org/officeDocument/2006/relationships/image" Target="../media/image6.wmf"/><Relationship Id="rId1" Type="http://schemas.openxmlformats.org/officeDocument/2006/relationships/image" Target="../media/image42.wmf"/><Relationship Id="rId6" Type="http://schemas.openxmlformats.org/officeDocument/2006/relationships/image" Target="../media/image62.wmf"/><Relationship Id="rId11" Type="http://schemas.openxmlformats.org/officeDocument/2006/relationships/image" Target="../media/image22.wmf"/><Relationship Id="rId5" Type="http://schemas.openxmlformats.org/officeDocument/2006/relationships/image" Target="../media/image61.wmf"/><Relationship Id="rId15" Type="http://schemas.openxmlformats.org/officeDocument/2006/relationships/image" Target="../media/image26.wmf"/><Relationship Id="rId10" Type="http://schemas.openxmlformats.org/officeDocument/2006/relationships/image" Target="../media/image21.wmf"/><Relationship Id="rId4" Type="http://schemas.openxmlformats.org/officeDocument/2006/relationships/image" Target="../media/image60.wmf"/><Relationship Id="rId9" Type="http://schemas.openxmlformats.org/officeDocument/2006/relationships/image" Target="../media/image20.wmf"/><Relationship Id="rId14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6.wmf"/><Relationship Id="rId3" Type="http://schemas.openxmlformats.org/officeDocument/2006/relationships/image" Target="../media/image83.wmf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5" Type="http://schemas.openxmlformats.org/officeDocument/2006/relationships/image" Target="../media/image10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Relationship Id="rId1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7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12" Type="http://schemas.openxmlformats.org/officeDocument/2006/relationships/image" Target="../media/image6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Relationship Id="rId1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7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12" Type="http://schemas.openxmlformats.org/officeDocument/2006/relationships/image" Target="../media/image6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5" Type="http://schemas.openxmlformats.org/officeDocument/2006/relationships/image" Target="../media/image29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Relationship Id="rId14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7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12" Type="http://schemas.openxmlformats.org/officeDocument/2006/relationships/image" Target="../media/image6.wmf"/><Relationship Id="rId17" Type="http://schemas.openxmlformats.org/officeDocument/2006/relationships/image" Target="../media/image34.wmf"/><Relationship Id="rId2" Type="http://schemas.openxmlformats.org/officeDocument/2006/relationships/image" Target="../media/image31.wmf"/><Relationship Id="rId16" Type="http://schemas.openxmlformats.org/officeDocument/2006/relationships/image" Target="../media/image33.wmf"/><Relationship Id="rId1" Type="http://schemas.openxmlformats.org/officeDocument/2006/relationships/image" Target="../media/image30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5" Type="http://schemas.openxmlformats.org/officeDocument/2006/relationships/image" Target="../media/image32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Relationship Id="rId14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B63D6-6898-4C0B-A62F-FAE5C4E949D2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B17F5-F648-4197-B4B1-DD6F90AD0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17F5-F648-4197-B4B1-DD6F90AD0F8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17F5-F648-4197-B4B1-DD6F90AD0F8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17F5-F648-4197-B4B1-DD6F90AD0F8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17F5-F648-4197-B4B1-DD6F90AD0F8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17F5-F648-4197-B4B1-DD6F90AD0F8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17F5-F648-4197-B4B1-DD6F90AD0F8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76925-FEF6-4141-BEE7-87CF759487F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B884E-6DB9-4D81-A4F1-EFA8DE1ED59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B884E-6DB9-4D81-A4F1-EFA8DE1ED59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17F5-F648-4197-B4B1-DD6F90AD0F8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17F5-F648-4197-B4B1-DD6F90AD0F8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76925-FEF6-4141-BEE7-87CF759487F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B884E-6DB9-4D81-A4F1-EFA8DE1ED59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colors</a:t>
            </a:r>
          </a:p>
          <a:p>
            <a:r>
              <a:rPr lang="en-US" dirty="0" smtClean="0"/>
              <a:t>regions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B884E-6DB9-4D81-A4F1-EFA8DE1ED59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17F5-F648-4197-B4B1-DD6F90AD0F8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17F5-F648-4197-B4B1-DD6F90AD0F8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17F5-F648-4197-B4B1-DD6F90AD0F8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17F5-F648-4197-B4B1-DD6F90AD0F8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76925-FEF6-4141-BEE7-87CF759487F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17F5-F648-4197-B4B1-DD6F90AD0F8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17F5-F648-4197-B4B1-DD6F90AD0F8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17F5-F648-4197-B4B1-DD6F90AD0F8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17F5-F648-4197-B4B1-DD6F90AD0F8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17F5-F648-4197-B4B1-DD6F90AD0F8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17F5-F648-4197-B4B1-DD6F90AD0F8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17F5-F648-4197-B4B1-DD6F90AD0F8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17F5-F648-4197-B4B1-DD6F90AD0F8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17F5-F648-4197-B4B1-DD6F90AD0F8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17F5-F648-4197-B4B1-DD6F90AD0F8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17F5-F648-4197-B4B1-DD6F90AD0F8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17F5-F648-4197-B4B1-DD6F90AD0F8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17F5-F648-4197-B4B1-DD6F90AD0F8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17F5-F648-4197-B4B1-DD6F90AD0F8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C463-EB96-47F1-9A30-23019241FA5A}" type="datetime1">
              <a:rPr lang="en-US" smtClean="0"/>
              <a:pPr/>
              <a:t>12/8/2009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9413-B5B8-47C9-916C-34882B0F0EB7}" type="datetime1">
              <a:rPr lang="en-US" smtClean="0"/>
              <a:pPr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F876-791E-4481-9A69-0926AEC48CD6}" type="datetime1">
              <a:rPr lang="en-US" smtClean="0"/>
              <a:pPr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0138615E-86E3-4CC0-B508-58FDC4301667}" type="datetime1">
              <a:rPr lang="en-US" smtClean="0"/>
              <a:pPr algn="r" eaLnBrk="1" latinLnBrk="0" hangingPunct="1"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4920-0EF6-4166-8A3A-794118EB66EB}" type="datetime1">
              <a:rPr lang="en-US" smtClean="0"/>
              <a:pPr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EAB-8DE4-4923-BA98-858C132019A2}" type="datetime1">
              <a:rPr lang="en-US" smtClean="0"/>
              <a:pPr/>
              <a:t>12/8/2009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2126-E480-4ED3-8788-FB90BA21FD9A}" type="datetime1">
              <a:rPr lang="en-US" smtClean="0"/>
              <a:pPr/>
              <a:t>12/8/2009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BE1B08F-07F0-47E7-8A9A-FB1F0721FD88}" type="datetime1">
              <a:rPr lang="en-US" smtClean="0"/>
              <a:pPr algn="r" eaLnBrk="1" latinLnBrk="0" hangingPunct="1"/>
              <a:t>12/8/2009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E8B9-E7A9-4664-8C2D-DB9E23931097}" type="datetime1">
              <a:rPr lang="en-US" smtClean="0"/>
              <a:pPr/>
              <a:t>12/8/2009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08FB935B-9B49-4CA3-9C39-CFEDC4D30DED}" type="datetime1">
              <a:rPr lang="en-US" smtClean="0"/>
              <a:pPr algn="r" eaLnBrk="1" latinLnBrk="0" hangingPunct="1"/>
              <a:t>12/8/2009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B439C273-E8D6-48EC-9D9E-82FF4314C54C}" type="datetime1">
              <a:rPr lang="en-US" smtClean="0"/>
              <a:pPr algn="r" eaLnBrk="1" latinLnBrk="0" hangingPunct="1"/>
              <a:t>12/8/2009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C62825D6-A07C-4C4A-A82B-814A480D5142}" type="datetime1">
              <a:rPr lang="en-US" smtClean="0"/>
              <a:pPr algn="r" eaLnBrk="1" latinLnBrk="0" hangingPunct="1"/>
              <a:t>12/8/2009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9.bin"/><Relationship Id="rId18" Type="http://schemas.openxmlformats.org/officeDocument/2006/relationships/oleObject" Target="../embeddings/oleObject24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8.bin"/><Relationship Id="rId17" Type="http://schemas.openxmlformats.org/officeDocument/2006/relationships/oleObject" Target="../embeddings/oleObject23.bin"/><Relationship Id="rId2" Type="http://schemas.openxmlformats.org/officeDocument/2006/relationships/tags" Target="../tags/tag2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21.bin"/><Relationship Id="rId10" Type="http://schemas.openxmlformats.org/officeDocument/2006/relationships/oleObject" Target="../embeddings/oleObject16.bin"/><Relationship Id="rId4" Type="http://schemas.openxmlformats.org/officeDocument/2006/relationships/notesSlide" Target="../notesSlides/notesSlide11.xml"/><Relationship Id="rId9" Type="http://schemas.openxmlformats.org/officeDocument/2006/relationships/oleObject" Target="../embeddings/oleObject15.bin"/><Relationship Id="rId1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oleObject" Target="../embeddings/oleObject33.bin"/><Relationship Id="rId18" Type="http://schemas.openxmlformats.org/officeDocument/2006/relationships/oleObject" Target="../embeddings/oleObject38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32.bin"/><Relationship Id="rId17" Type="http://schemas.openxmlformats.org/officeDocument/2006/relationships/oleObject" Target="../embeddings/oleObject37.bin"/><Relationship Id="rId2" Type="http://schemas.openxmlformats.org/officeDocument/2006/relationships/tags" Target="../tags/tag3.xm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5.bin"/><Relationship Id="rId10" Type="http://schemas.openxmlformats.org/officeDocument/2006/relationships/oleObject" Target="../embeddings/oleObject30.bin"/><Relationship Id="rId19" Type="http://schemas.openxmlformats.org/officeDocument/2006/relationships/oleObject" Target="../embeddings/oleObject39.bin"/><Relationship Id="rId4" Type="http://schemas.openxmlformats.org/officeDocument/2006/relationships/notesSlide" Target="../notesSlides/notesSlide12.xml"/><Relationship Id="rId9" Type="http://schemas.openxmlformats.org/officeDocument/2006/relationships/oleObject" Target="../embeddings/oleObject29.bin"/><Relationship Id="rId14" Type="http://schemas.openxmlformats.org/officeDocument/2006/relationships/oleObject" Target="../embeddings/oleObject3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oleObject" Target="../embeddings/oleObject48.bin"/><Relationship Id="rId18" Type="http://schemas.openxmlformats.org/officeDocument/2006/relationships/oleObject" Target="../embeddings/oleObject53.bin"/><Relationship Id="rId3" Type="http://schemas.openxmlformats.org/officeDocument/2006/relationships/slideLayout" Target="../slideLayouts/slideLayout2.xml"/><Relationship Id="rId21" Type="http://schemas.openxmlformats.org/officeDocument/2006/relationships/oleObject" Target="../embeddings/oleObject56.bin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7.bin"/><Relationship Id="rId17" Type="http://schemas.openxmlformats.org/officeDocument/2006/relationships/oleObject" Target="../embeddings/oleObject52.bin"/><Relationship Id="rId2" Type="http://schemas.openxmlformats.org/officeDocument/2006/relationships/tags" Target="../tags/tag4.xml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50.bin"/><Relationship Id="rId10" Type="http://schemas.openxmlformats.org/officeDocument/2006/relationships/oleObject" Target="../embeddings/oleObject45.bin"/><Relationship Id="rId19" Type="http://schemas.openxmlformats.org/officeDocument/2006/relationships/oleObject" Target="../embeddings/oleObject54.bin"/><Relationship Id="rId4" Type="http://schemas.openxmlformats.org/officeDocument/2006/relationships/notesSlide" Target="../notesSlides/notesSlide13.xml"/><Relationship Id="rId9" Type="http://schemas.openxmlformats.org/officeDocument/2006/relationships/oleObject" Target="../embeddings/oleObject44.bin"/><Relationship Id="rId14" Type="http://schemas.openxmlformats.org/officeDocument/2006/relationships/oleObject" Target="../embeddings/oleObject4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9.bin"/><Relationship Id="rId2" Type="http://schemas.openxmlformats.org/officeDocument/2006/relationships/tags" Target="../tags/tag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8.bin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57.bin"/><Relationship Id="rId10" Type="http://schemas.openxmlformats.org/officeDocument/2006/relationships/oleObject" Target="../embeddings/oleObject62.bin"/><Relationship Id="rId4" Type="http://schemas.openxmlformats.org/officeDocument/2006/relationships/notesSlide" Target="../notesSlides/notesSlide14.xml"/><Relationship Id="rId9" Type="http://schemas.openxmlformats.org/officeDocument/2006/relationships/oleObject" Target="../embeddings/oleObject6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oleObject" Target="../embeddings/oleObject73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67.bin"/><Relationship Id="rId12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6.bin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5.bin"/><Relationship Id="rId15" Type="http://schemas.openxmlformats.org/officeDocument/2006/relationships/oleObject" Target="../embeddings/oleObject75.bin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4.bin"/><Relationship Id="rId9" Type="http://schemas.openxmlformats.org/officeDocument/2006/relationships/oleObject" Target="../embeddings/oleObject69.bin"/><Relationship Id="rId14" Type="http://schemas.openxmlformats.org/officeDocument/2006/relationships/oleObject" Target="../embeddings/oleObject7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Benjamin\My%20Documents\My%20Dropbox\Research\Presentations\Preview.wmv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Benjamin\My%20Documents\My%20Dropbox\Research\Presentations\StepAnim.wmv" TargetMode="Externa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Benjamin\My%20Documents\My%20Dropbox\Research\Presentations\stepmovie.wmv" TargetMode="Externa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5.bin"/><Relationship Id="rId5" Type="http://schemas.openxmlformats.org/officeDocument/2006/relationships/oleObject" Target="../embeddings/oleObject84.bin"/><Relationship Id="rId4" Type="http://schemas.openxmlformats.org/officeDocument/2006/relationships/oleObject" Target="../embeddings/oleObject83.bin"/><Relationship Id="rId9" Type="http://schemas.openxmlformats.org/officeDocument/2006/relationships/oleObject" Target="../embeddings/oleObject8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Benjamin\My%20Documents\My%20Dropbox\Research\Presentations\lateral1.avi" TargetMode="Externa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Benjamin\My%20Documents\My%20Dropbox\Research\Presentations\lateral2.avi" TargetMode="Externa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Benjamin\My%20Documents\My%20Dropbox\Research\Presentations\EnergyBalance.wmv" TargetMode="External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oleObject" Target="../embeddings/oleObject97.bin"/><Relationship Id="rId18" Type="http://schemas.openxmlformats.org/officeDocument/2006/relationships/oleObject" Target="../embeddings/oleObject102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91.bin"/><Relationship Id="rId12" Type="http://schemas.openxmlformats.org/officeDocument/2006/relationships/oleObject" Target="../embeddings/oleObject96.bin"/><Relationship Id="rId17" Type="http://schemas.openxmlformats.org/officeDocument/2006/relationships/oleObject" Target="../embeddings/oleObject101.bin"/><Relationship Id="rId2" Type="http://schemas.openxmlformats.org/officeDocument/2006/relationships/video" Target="file:///C:\Documents%20and%20Settings\Benjamin\My%20Documents\My%20Dropbox\Research\Presentations\libm3d.wmv" TargetMode="External"/><Relationship Id="rId16" Type="http://schemas.openxmlformats.org/officeDocument/2006/relationships/oleObject" Target="../embeddings/oleObject100.bin"/><Relationship Id="rId20" Type="http://schemas.openxmlformats.org/officeDocument/2006/relationships/image" Target="../media/image82.png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90.bin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89.bin"/><Relationship Id="rId15" Type="http://schemas.openxmlformats.org/officeDocument/2006/relationships/oleObject" Target="../embeddings/oleObject99.bin"/><Relationship Id="rId10" Type="http://schemas.openxmlformats.org/officeDocument/2006/relationships/oleObject" Target="../embeddings/oleObject94.bin"/><Relationship Id="rId19" Type="http://schemas.openxmlformats.org/officeDocument/2006/relationships/oleObject" Target="../embeddings/oleObject103.bin"/><Relationship Id="rId4" Type="http://schemas.openxmlformats.org/officeDocument/2006/relationships/notesSlide" Target="../notesSlides/notesSlide33.xml"/><Relationship Id="rId9" Type="http://schemas.openxmlformats.org/officeDocument/2006/relationships/oleObject" Target="../embeddings/oleObject93.bin"/><Relationship Id="rId14" Type="http://schemas.openxmlformats.org/officeDocument/2006/relationships/oleObject" Target="../embeddings/oleObject98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oleObject" Target="../embeddings/oleObject113.bin"/><Relationship Id="rId18" Type="http://schemas.openxmlformats.org/officeDocument/2006/relationships/oleObject" Target="../embeddings/oleObject118.bin"/><Relationship Id="rId3" Type="http://schemas.openxmlformats.org/officeDocument/2006/relationships/notesSlide" Target="../notesSlides/notesSlide34.xml"/><Relationship Id="rId21" Type="http://schemas.openxmlformats.org/officeDocument/2006/relationships/oleObject" Target="../embeddings/oleObject121.bin"/><Relationship Id="rId7" Type="http://schemas.openxmlformats.org/officeDocument/2006/relationships/oleObject" Target="../embeddings/oleObject107.bin"/><Relationship Id="rId12" Type="http://schemas.openxmlformats.org/officeDocument/2006/relationships/oleObject" Target="../embeddings/oleObject112.bin"/><Relationship Id="rId17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6.bin"/><Relationship Id="rId20" Type="http://schemas.openxmlformats.org/officeDocument/2006/relationships/oleObject" Target="../embeddings/oleObject120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06.bin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5.bin"/><Relationship Id="rId15" Type="http://schemas.openxmlformats.org/officeDocument/2006/relationships/oleObject" Target="../embeddings/oleObject115.bin"/><Relationship Id="rId10" Type="http://schemas.openxmlformats.org/officeDocument/2006/relationships/oleObject" Target="../embeddings/oleObject110.bin"/><Relationship Id="rId19" Type="http://schemas.openxmlformats.org/officeDocument/2006/relationships/oleObject" Target="../embeddings/oleObject119.bin"/><Relationship Id="rId4" Type="http://schemas.openxmlformats.org/officeDocument/2006/relationships/oleObject" Target="../embeddings/oleObject104.bin"/><Relationship Id="rId9" Type="http://schemas.openxmlformats.org/officeDocument/2006/relationships/oleObject" Target="../embeddings/oleObject109.bin"/><Relationship Id="rId14" Type="http://schemas.openxmlformats.org/officeDocument/2006/relationships/oleObject" Target="../embeddings/oleObject114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13" Type="http://schemas.openxmlformats.org/officeDocument/2006/relationships/oleObject" Target="../embeddings/oleObject130.bin"/><Relationship Id="rId18" Type="http://schemas.openxmlformats.org/officeDocument/2006/relationships/oleObject" Target="../embeddings/oleObject135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24.bin"/><Relationship Id="rId12" Type="http://schemas.openxmlformats.org/officeDocument/2006/relationships/oleObject" Target="../embeddings/oleObject129.bin"/><Relationship Id="rId17" Type="http://schemas.openxmlformats.org/officeDocument/2006/relationships/oleObject" Target="../embeddings/oleObject134.bin"/><Relationship Id="rId2" Type="http://schemas.openxmlformats.org/officeDocument/2006/relationships/tags" Target="../tags/tag6.xml"/><Relationship Id="rId16" Type="http://schemas.openxmlformats.org/officeDocument/2006/relationships/oleObject" Target="../embeddings/oleObject133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23.bin"/><Relationship Id="rId11" Type="http://schemas.openxmlformats.org/officeDocument/2006/relationships/oleObject" Target="../embeddings/oleObject128.bin"/><Relationship Id="rId5" Type="http://schemas.openxmlformats.org/officeDocument/2006/relationships/oleObject" Target="../embeddings/oleObject122.bin"/><Relationship Id="rId15" Type="http://schemas.openxmlformats.org/officeDocument/2006/relationships/oleObject" Target="../embeddings/oleObject132.bin"/><Relationship Id="rId10" Type="http://schemas.openxmlformats.org/officeDocument/2006/relationships/oleObject" Target="../embeddings/oleObject127.bin"/><Relationship Id="rId19" Type="http://schemas.openxmlformats.org/officeDocument/2006/relationships/oleObject" Target="../embeddings/oleObject136.bin"/><Relationship Id="rId4" Type="http://schemas.openxmlformats.org/officeDocument/2006/relationships/notesSlide" Target="../notesSlides/notesSlide35.xml"/><Relationship Id="rId9" Type="http://schemas.openxmlformats.org/officeDocument/2006/relationships/oleObject" Target="../embeddings/oleObject126.bin"/><Relationship Id="rId14" Type="http://schemas.openxmlformats.org/officeDocument/2006/relationships/oleObject" Target="../embeddings/oleObject13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Benjamin\My%20Documents\My%20Dropbox\Research\Presentations\pushing.wmv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200400"/>
            <a:ext cx="7010400" cy="2590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Benjamin Stephens</a:t>
            </a:r>
          </a:p>
          <a:p>
            <a:r>
              <a:rPr lang="en-US" dirty="0" smtClean="0"/>
              <a:t>Carnegie Mellon University</a:t>
            </a:r>
          </a:p>
          <a:p>
            <a:endParaRPr lang="en-US" dirty="0" smtClean="0"/>
          </a:p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IEEE-RAS International Conference on Humanoid Robots</a:t>
            </a:r>
          </a:p>
          <a:p>
            <a:r>
              <a:rPr lang="en-US" dirty="0" smtClean="0"/>
              <a:t>December 8, 2009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Modeling and Control of Periodic Humanoid Balance Using the Linear Biped Model</a:t>
            </a:r>
            <a:endParaRPr lang="en-US" sz="3200" dirty="0"/>
          </a:p>
        </p:txBody>
      </p:sp>
      <p:pic>
        <p:nvPicPr>
          <p:cNvPr id="4" name="Picture 271" descr="red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7924800" y="5181600"/>
            <a:ext cx="971550" cy="139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Biped Balance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Zero vertical acceleration</a:t>
            </a:r>
          </a:p>
          <a:p>
            <a:pPr lvl="1"/>
            <a:r>
              <a:rPr lang="en-US" dirty="0" smtClean="0"/>
              <a:t>No torque about COM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Constraints:</a:t>
            </a:r>
          </a:p>
          <a:p>
            <a:pPr lvl="1"/>
            <a:r>
              <a:rPr lang="en-US" dirty="0" smtClean="0"/>
              <a:t>COP within the base</a:t>
            </a:r>
            <a:br>
              <a:rPr lang="en-US" dirty="0" smtClean="0"/>
            </a:br>
            <a:r>
              <a:rPr lang="en-US" dirty="0" smtClean="0"/>
              <a:t>of support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24400" y="5305425"/>
            <a:ext cx="6858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0200" y="5305425"/>
            <a:ext cx="32766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686800" y="5305425"/>
            <a:ext cx="3048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4650509" y="3321916"/>
            <a:ext cx="3119582" cy="838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V="1">
            <a:off x="5048250" y="3800475"/>
            <a:ext cx="3276600" cy="38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V="1">
            <a:off x="7128510" y="3670935"/>
            <a:ext cx="1379220" cy="2133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324600" y="1876425"/>
            <a:ext cx="685800" cy="6096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6200000" flipV="1">
            <a:off x="5143500" y="4657725"/>
            <a:ext cx="83820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24400" y="5305425"/>
            <a:ext cx="426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4800600" y="3629025"/>
            <a:ext cx="137160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5524500" y="2295525"/>
            <a:ext cx="914400" cy="685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7734300" y="4657725"/>
            <a:ext cx="83820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V="1">
            <a:off x="6899910" y="2291715"/>
            <a:ext cx="914400" cy="6934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620000" y="3019425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848600" y="4391025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305800" y="5229225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15000" y="5229225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57800" y="4391025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562600" y="3019425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34200" y="2105025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105025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4"/>
          <p:cNvGraphicFramePr>
            <a:graphicFrameLocks noChangeAspect="1"/>
          </p:cNvGraphicFramePr>
          <p:nvPr/>
        </p:nvGraphicFramePr>
        <p:xfrm>
          <a:off x="6705600" y="3324225"/>
          <a:ext cx="354013" cy="552450"/>
        </p:xfrm>
        <a:graphic>
          <a:graphicData uri="http://schemas.openxmlformats.org/presentationml/2006/ole">
            <p:oleObj spid="_x0000_s226306" name="Equation" r:id="rId4" imgW="190440" imgH="241200" progId="Equation.3">
              <p:embed/>
            </p:oleObj>
          </a:graphicData>
        </a:graphic>
      </p:graphicFrame>
      <p:graphicFrame>
        <p:nvGraphicFramePr>
          <p:cNvPr id="29" name="Object 4"/>
          <p:cNvGraphicFramePr>
            <a:graphicFrameLocks noChangeAspect="1"/>
          </p:cNvGraphicFramePr>
          <p:nvPr/>
        </p:nvGraphicFramePr>
        <p:xfrm>
          <a:off x="6770688" y="1524000"/>
          <a:ext cx="377825" cy="493713"/>
        </p:xfrm>
        <a:graphic>
          <a:graphicData uri="http://schemas.openxmlformats.org/presentationml/2006/ole">
            <p:oleObj spid="_x0000_s226307" name="Equation" r:id="rId5" imgW="203040" imgH="215640" progId="Equation.3">
              <p:embed/>
            </p:oleObj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rot="16200000" flipH="1">
            <a:off x="5135545" y="3707147"/>
            <a:ext cx="3106473" cy="562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6629400" y="5457825"/>
          <a:ext cx="284163" cy="377825"/>
        </p:xfrm>
        <a:graphic>
          <a:graphicData uri="http://schemas.openxmlformats.org/presentationml/2006/ole">
            <p:oleObj spid="_x0000_s226308" name="Equation" r:id="rId6" imgW="152280" imgH="164880" progId="Equation.3">
              <p:embed/>
            </p:oleObj>
          </a:graphicData>
        </a:graphic>
      </p:graphicFrame>
      <p:graphicFrame>
        <p:nvGraphicFramePr>
          <p:cNvPr id="32" name="Object 4"/>
          <p:cNvGraphicFramePr>
            <a:graphicFrameLocks noChangeAspect="1"/>
          </p:cNvGraphicFramePr>
          <p:nvPr/>
        </p:nvGraphicFramePr>
        <p:xfrm>
          <a:off x="5257800" y="5381625"/>
          <a:ext cx="355600" cy="523875"/>
        </p:xfrm>
        <a:graphic>
          <a:graphicData uri="http://schemas.openxmlformats.org/presentationml/2006/ole">
            <p:oleObj spid="_x0000_s226309" name="Equation" r:id="rId7" imgW="190440" imgH="228600" progId="Equation.3">
              <p:embed/>
            </p:oleObj>
          </a:graphicData>
        </a:graphic>
      </p:graphicFrame>
      <p:cxnSp>
        <p:nvCxnSpPr>
          <p:cNvPr id="33" name="Straight Arrow Connector 32"/>
          <p:cNvCxnSpPr/>
          <p:nvPr/>
        </p:nvCxnSpPr>
        <p:spPr>
          <a:xfrm>
            <a:off x="6659880" y="2181225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489732" y="3131045"/>
            <a:ext cx="3117709" cy="12462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35" name="Object 19"/>
          <p:cNvGraphicFramePr>
            <a:graphicFrameLocks noChangeAspect="1"/>
          </p:cNvGraphicFramePr>
          <p:nvPr/>
        </p:nvGraphicFramePr>
        <p:xfrm>
          <a:off x="5638800" y="3352800"/>
          <a:ext cx="377825" cy="525462"/>
        </p:xfrm>
        <a:graphic>
          <a:graphicData uri="http://schemas.openxmlformats.org/presentationml/2006/ole">
            <p:oleObj spid="_x0000_s226310" name="Equation" r:id="rId8" imgW="203040" imgH="228600" progId="Equation.3">
              <p:embed/>
            </p:oleObj>
          </a:graphicData>
        </a:graphic>
      </p:graphicFrame>
      <p:graphicFrame>
        <p:nvGraphicFramePr>
          <p:cNvPr id="36" name="Object 15"/>
          <p:cNvGraphicFramePr>
            <a:graphicFrameLocks noChangeAspect="1"/>
          </p:cNvGraphicFramePr>
          <p:nvPr/>
        </p:nvGraphicFramePr>
        <p:xfrm>
          <a:off x="5603875" y="5400675"/>
          <a:ext cx="355600" cy="493713"/>
        </p:xfrm>
        <a:graphic>
          <a:graphicData uri="http://schemas.openxmlformats.org/presentationml/2006/ole">
            <p:oleObj spid="_x0000_s226311" name="Equation" r:id="rId9" imgW="190440" imgH="215640" progId="Equation.3">
              <p:embed/>
            </p:oleObj>
          </a:graphicData>
        </a:graphic>
      </p:graphicFrame>
      <p:graphicFrame>
        <p:nvGraphicFramePr>
          <p:cNvPr id="37" name="Object 15"/>
          <p:cNvGraphicFramePr>
            <a:graphicFrameLocks noChangeAspect="1"/>
          </p:cNvGraphicFramePr>
          <p:nvPr/>
        </p:nvGraphicFramePr>
        <p:xfrm>
          <a:off x="8240713" y="5381625"/>
          <a:ext cx="331787" cy="493713"/>
        </p:xfrm>
        <a:graphic>
          <a:graphicData uri="http://schemas.openxmlformats.org/presentationml/2006/ole">
            <p:oleObj spid="_x0000_s226312" name="Equation" r:id="rId10" imgW="177480" imgH="215640" progId="Equation.3">
              <p:embed/>
            </p:oleObj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85800" y="6043136"/>
            <a:ext cx="670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REFERENCE:</a:t>
            </a:r>
          </a:p>
          <a:p>
            <a:r>
              <a:rPr lang="en-US" sz="1400" dirty="0" err="1" smtClean="0"/>
              <a:t>Kajita</a:t>
            </a:r>
            <a:r>
              <a:rPr lang="en-US" sz="1400" dirty="0" smtClean="0"/>
              <a:t>, S.; </a:t>
            </a:r>
            <a:r>
              <a:rPr lang="en-US" sz="1400" dirty="0" err="1" smtClean="0"/>
              <a:t>Tani</a:t>
            </a:r>
            <a:r>
              <a:rPr lang="en-US" sz="1400" dirty="0" smtClean="0"/>
              <a:t>, K., "Study of dynamic biped locomotion on rugged terrain-derivation and application of the linear inverted pendulum mode," </a:t>
            </a:r>
            <a:r>
              <a:rPr lang="en-US" sz="1400" i="1" dirty="0" smtClean="0"/>
              <a:t>ICRA 1991</a:t>
            </a:r>
            <a:endParaRPr lang="en-US" sz="1400" dirty="0"/>
          </a:p>
        </p:txBody>
      </p:sp>
      <p:graphicFrame>
        <p:nvGraphicFramePr>
          <p:cNvPr id="316427" name="Object 9"/>
          <p:cNvGraphicFramePr>
            <a:graphicFrameLocks noChangeAspect="1"/>
          </p:cNvGraphicFramePr>
          <p:nvPr/>
        </p:nvGraphicFramePr>
        <p:xfrm>
          <a:off x="1593850" y="2971800"/>
          <a:ext cx="2030413" cy="903288"/>
        </p:xfrm>
        <a:graphic>
          <a:graphicData uri="http://schemas.openxmlformats.org/presentationml/2006/ole">
            <p:oleObj spid="_x0000_s226313" name="Equation" r:id="rId11" imgW="10918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Biped Balance Stability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43400" y="2209800"/>
            <a:ext cx="4648200" cy="3657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 rot="16200000">
            <a:off x="6438902" y="1714499"/>
            <a:ext cx="2057400" cy="3047999"/>
          </a:xfrm>
          <a:prstGeom prst="triangle">
            <a:avLst>
              <a:gd name="adj" fmla="val 10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/>
          <p:cNvSpPr/>
          <p:nvPr/>
        </p:nvSpPr>
        <p:spPr>
          <a:xfrm>
            <a:off x="4343399" y="3692500"/>
            <a:ext cx="3276601" cy="2174900"/>
          </a:xfrm>
          <a:prstGeom prst="triangl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109178" y="3434644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4343400" y="2453428"/>
            <a:ext cx="4606183" cy="310917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4724400" y="4038600"/>
            <a:ext cx="3658394" cy="79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 flipH="1">
            <a:off x="4343400" y="3962400"/>
            <a:ext cx="46482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617029" y="5943600"/>
            <a:ext cx="1255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 Position</a:t>
            </a:r>
            <a:endParaRPr lang="en-US" sz="1200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6760029" y="6019800"/>
            <a:ext cx="1091184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16200000">
            <a:off x="3560418" y="4495012"/>
            <a:ext cx="1189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 Velocity</a:t>
            </a:r>
            <a:endParaRPr lang="en-US" sz="1200" dirty="0"/>
          </a:p>
        </p:txBody>
      </p:sp>
      <p:cxnSp>
        <p:nvCxnSpPr>
          <p:cNvPr id="57" name="Straight Arrow Connector 56"/>
          <p:cNvCxnSpPr/>
          <p:nvPr/>
        </p:nvCxnSpPr>
        <p:spPr>
          <a:xfrm rot="16200000">
            <a:off x="3602301" y="3538728"/>
            <a:ext cx="1146048" cy="1219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7428089" y="2466622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7451" name="Object 11"/>
          <p:cNvGraphicFramePr>
            <a:graphicFrameLocks noChangeAspect="1"/>
          </p:cNvGraphicFramePr>
          <p:nvPr/>
        </p:nvGraphicFramePr>
        <p:xfrm>
          <a:off x="228600" y="3581400"/>
          <a:ext cx="3490913" cy="722313"/>
        </p:xfrm>
        <a:graphic>
          <a:graphicData uri="http://schemas.openxmlformats.org/presentationml/2006/ole">
            <p:oleObj spid="_x0000_s227330" name="Equation" r:id="rId4" imgW="1904760" imgH="393480" progId="Equation.3">
              <p:embed/>
            </p:oleObj>
          </a:graphicData>
        </a:graphic>
      </p:graphicFrame>
      <p:graphicFrame>
        <p:nvGraphicFramePr>
          <p:cNvPr id="317452" name="Object 3"/>
          <p:cNvGraphicFramePr>
            <a:graphicFrameLocks noChangeAspect="1"/>
          </p:cNvGraphicFramePr>
          <p:nvPr/>
        </p:nvGraphicFramePr>
        <p:xfrm>
          <a:off x="762000" y="4343400"/>
          <a:ext cx="2420938" cy="768350"/>
        </p:xfrm>
        <a:graphic>
          <a:graphicData uri="http://schemas.openxmlformats.org/presentationml/2006/ole">
            <p:oleObj spid="_x0000_s227331" name="Equation" r:id="rId5" imgW="1320480" imgH="419040" progId="Equation.3">
              <p:embed/>
            </p:oleObj>
          </a:graphicData>
        </a:graphic>
      </p:graphicFrame>
      <p:cxnSp>
        <p:nvCxnSpPr>
          <p:cNvPr id="67" name="Straight Connector 66"/>
          <p:cNvCxnSpPr/>
          <p:nvPr/>
        </p:nvCxnSpPr>
        <p:spPr>
          <a:xfrm rot="5400000" flipH="1" flipV="1">
            <a:off x="2895600" y="4038600"/>
            <a:ext cx="3658394" cy="79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 flipH="1" flipV="1">
            <a:off x="6705600" y="4038600"/>
            <a:ext cx="3658394" cy="79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28600" y="2438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constraints on the COP define a linear stability region for which the ankle strategy is stable</a:t>
            </a:r>
            <a:endParaRPr lang="en-US" dirty="0"/>
          </a:p>
        </p:txBody>
      </p:sp>
      <p:sp>
        <p:nvSpPr>
          <p:cNvPr id="72" name="Arc 71"/>
          <p:cNvSpPr/>
          <p:nvPr/>
        </p:nvSpPr>
        <p:spPr>
          <a:xfrm>
            <a:off x="6172200" y="3429000"/>
            <a:ext cx="1185333" cy="544688"/>
          </a:xfrm>
          <a:prstGeom prst="arc">
            <a:avLst>
              <a:gd name="adj1" fmla="val 20438003"/>
              <a:gd name="adj2" fmla="val 6110525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/>
          <p:cNvSpPr/>
          <p:nvPr/>
        </p:nvSpPr>
        <p:spPr>
          <a:xfrm>
            <a:off x="7442200" y="1746956"/>
            <a:ext cx="2195688" cy="1165578"/>
          </a:xfrm>
          <a:prstGeom prst="arc">
            <a:avLst>
              <a:gd name="adj1" fmla="val 2856986"/>
              <a:gd name="adj2" fmla="val 10207114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62000" y="61722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 smtClean="0"/>
              <a:t>REFERENCE:</a:t>
            </a:r>
          </a:p>
          <a:p>
            <a:r>
              <a:rPr lang="en-US" sz="1400" dirty="0" smtClean="0"/>
              <a:t>Stephens, “Humanoid Push Recovery,” Humanoids 2007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Linear Biped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Contact force is distributed linearly to the two feet.</a:t>
            </a:r>
          </a:p>
          <a:p>
            <a:endParaRPr lang="en-US" dirty="0"/>
          </a:p>
        </p:txBody>
      </p:sp>
      <p:sp>
        <p:nvSpPr>
          <p:cNvPr id="72" name="Slide Number Placehold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12</a:t>
            </a:fld>
            <a:endParaRPr kumimoji="0" lang="en-US"/>
          </a:p>
        </p:txBody>
      </p:sp>
      <p:graphicFrame>
        <p:nvGraphicFramePr>
          <p:cNvPr id="74" name="Object 15"/>
          <p:cNvGraphicFramePr>
            <a:graphicFrameLocks noChangeAspect="1"/>
          </p:cNvGraphicFramePr>
          <p:nvPr/>
        </p:nvGraphicFramePr>
        <p:xfrm>
          <a:off x="533400" y="3559175"/>
          <a:ext cx="4029075" cy="555625"/>
        </p:xfrm>
        <a:graphic>
          <a:graphicData uri="http://schemas.openxmlformats.org/presentationml/2006/ole">
            <p:oleObj spid="_x0000_s3106" name="Equation" r:id="rId5" imgW="1562040" imgH="215640" progId="Equation.3">
              <p:embed/>
            </p:oleObj>
          </a:graphicData>
        </a:graphic>
      </p:graphicFrame>
      <p:graphicFrame>
        <p:nvGraphicFramePr>
          <p:cNvPr id="75" name="Object 15"/>
          <p:cNvGraphicFramePr>
            <a:graphicFrameLocks noChangeAspect="1"/>
          </p:cNvGraphicFramePr>
          <p:nvPr/>
        </p:nvGraphicFramePr>
        <p:xfrm>
          <a:off x="1600200" y="4549775"/>
          <a:ext cx="1868487" cy="555625"/>
        </p:xfrm>
        <a:graphic>
          <a:graphicData uri="http://schemas.openxmlformats.org/presentationml/2006/ole">
            <p:oleObj spid="_x0000_s3107" name="Equation" r:id="rId6" imgW="723600" imgH="215640" progId="Equation.3">
              <p:embed/>
            </p:oleObj>
          </a:graphicData>
        </a:graphic>
      </p:graphicFrame>
      <p:grpSp>
        <p:nvGrpSpPr>
          <p:cNvPr id="144" name="Group 143"/>
          <p:cNvGrpSpPr/>
          <p:nvPr/>
        </p:nvGrpSpPr>
        <p:grpSpPr>
          <a:xfrm>
            <a:off x="4773613" y="2327275"/>
            <a:ext cx="4370387" cy="4302125"/>
            <a:chOff x="381000" y="1552575"/>
            <a:chExt cx="4370387" cy="4302125"/>
          </a:xfrm>
        </p:grpSpPr>
        <p:cxnSp>
          <p:nvCxnSpPr>
            <p:cNvPr id="145" name="Straight Connector 144"/>
            <p:cNvCxnSpPr/>
            <p:nvPr/>
          </p:nvCxnSpPr>
          <p:spPr>
            <a:xfrm rot="5400000" flipH="1" flipV="1">
              <a:off x="285750" y="3333750"/>
              <a:ext cx="3124200" cy="876300"/>
            </a:xfrm>
            <a:prstGeom prst="line">
              <a:avLst/>
            </a:prstGeom>
            <a:ln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rot="5400000" flipH="1" flipV="1">
              <a:off x="568081" y="3775319"/>
              <a:ext cx="2445238" cy="685800"/>
            </a:xfrm>
            <a:prstGeom prst="straightConnector1">
              <a:avLst/>
            </a:prstGeom>
            <a:ln w="38100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rot="5400000" flipH="1">
              <a:off x="3244850" y="4527550"/>
              <a:ext cx="1308100" cy="330200"/>
            </a:xfrm>
            <a:prstGeom prst="straightConnector1">
              <a:avLst/>
            </a:prstGeom>
            <a:ln w="38100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16200000" flipV="1">
              <a:off x="1638300" y="2933700"/>
              <a:ext cx="3124200" cy="1676400"/>
            </a:xfrm>
            <a:prstGeom prst="line">
              <a:avLst/>
            </a:prstGeom>
            <a:ln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9" name="Object 148"/>
            <p:cNvGraphicFramePr>
              <a:graphicFrameLocks noChangeAspect="1"/>
            </p:cNvGraphicFramePr>
            <p:nvPr/>
          </p:nvGraphicFramePr>
          <p:xfrm>
            <a:off x="1828800" y="4038600"/>
            <a:ext cx="346635" cy="368300"/>
          </p:xfrm>
          <a:graphic>
            <a:graphicData uri="http://schemas.openxmlformats.org/presentationml/2006/ole">
              <p:oleObj spid="_x0000_s3131" name="Equation" r:id="rId7" imgW="203040" imgH="215640" progId="Equation.3">
                <p:embed/>
              </p:oleObj>
            </a:graphicData>
          </a:graphic>
        </p:graphicFrame>
        <p:graphicFrame>
          <p:nvGraphicFramePr>
            <p:cNvPr id="150" name="Object 149"/>
            <p:cNvGraphicFramePr>
              <a:graphicFrameLocks noChangeAspect="1"/>
            </p:cNvGraphicFramePr>
            <p:nvPr/>
          </p:nvGraphicFramePr>
          <p:xfrm>
            <a:off x="3886200" y="3962400"/>
            <a:ext cx="324971" cy="368300"/>
          </p:xfrm>
          <a:graphic>
            <a:graphicData uri="http://schemas.openxmlformats.org/presentationml/2006/ole">
              <p:oleObj spid="_x0000_s3132" name="Equation" r:id="rId8" imgW="190440" imgH="215640" progId="Equation.3">
                <p:embed/>
              </p:oleObj>
            </a:graphicData>
          </a:graphic>
        </p:graphicFrame>
        <p:graphicFrame>
          <p:nvGraphicFramePr>
            <p:cNvPr id="151" name="Object 150"/>
            <p:cNvGraphicFramePr>
              <a:graphicFrameLocks noChangeAspect="1"/>
            </p:cNvGraphicFramePr>
            <p:nvPr/>
          </p:nvGraphicFramePr>
          <p:xfrm>
            <a:off x="3352800" y="2057400"/>
            <a:ext cx="293687" cy="428625"/>
          </p:xfrm>
          <a:graphic>
            <a:graphicData uri="http://schemas.openxmlformats.org/presentationml/2006/ole">
              <p:oleObj spid="_x0000_s3133" name="Equation" r:id="rId9" imgW="139680" imgH="203040" progId="Equation.3">
                <p:embed/>
              </p:oleObj>
            </a:graphicData>
          </a:graphic>
        </p:graphicFrame>
        <p:graphicFrame>
          <p:nvGraphicFramePr>
            <p:cNvPr id="152" name="Object 151"/>
            <p:cNvGraphicFramePr>
              <a:graphicFrameLocks noChangeAspect="1"/>
            </p:cNvGraphicFramePr>
            <p:nvPr/>
          </p:nvGraphicFramePr>
          <p:xfrm>
            <a:off x="3962400" y="5486400"/>
            <a:ext cx="324971" cy="368300"/>
          </p:xfrm>
          <a:graphic>
            <a:graphicData uri="http://schemas.openxmlformats.org/presentationml/2006/ole">
              <p:oleObj spid="_x0000_s3134" name="Equation" r:id="rId10" imgW="190440" imgH="215640" progId="Equation.3">
                <p:embed/>
              </p:oleObj>
            </a:graphicData>
          </a:graphic>
        </p:graphicFrame>
        <p:graphicFrame>
          <p:nvGraphicFramePr>
            <p:cNvPr id="153" name="Object 152"/>
            <p:cNvGraphicFramePr>
              <a:graphicFrameLocks noChangeAspect="1"/>
            </p:cNvGraphicFramePr>
            <p:nvPr/>
          </p:nvGraphicFramePr>
          <p:xfrm>
            <a:off x="1295400" y="5486400"/>
            <a:ext cx="324971" cy="368300"/>
          </p:xfrm>
          <a:graphic>
            <a:graphicData uri="http://schemas.openxmlformats.org/presentationml/2006/ole">
              <p:oleObj spid="_x0000_s3135" name="Equation" r:id="rId11" imgW="190440" imgH="215640" progId="Equation.3">
                <p:embed/>
              </p:oleObj>
            </a:graphicData>
          </a:graphic>
        </p:graphicFrame>
        <p:cxnSp>
          <p:nvCxnSpPr>
            <p:cNvPr id="154" name="Straight Connector 153"/>
            <p:cNvCxnSpPr/>
            <p:nvPr/>
          </p:nvCxnSpPr>
          <p:spPr>
            <a:xfrm rot="10800000">
              <a:off x="609600" y="2209800"/>
              <a:ext cx="1219200" cy="1588"/>
            </a:xfrm>
            <a:prstGeom prst="line">
              <a:avLst/>
            </a:prstGeom>
            <a:ln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5" name="Object 154"/>
            <p:cNvGraphicFramePr>
              <a:graphicFrameLocks noChangeAspect="1"/>
            </p:cNvGraphicFramePr>
            <p:nvPr/>
          </p:nvGraphicFramePr>
          <p:xfrm>
            <a:off x="609600" y="3505200"/>
            <a:ext cx="238125" cy="282575"/>
          </p:xfrm>
          <a:graphic>
            <a:graphicData uri="http://schemas.openxmlformats.org/presentationml/2006/ole">
              <p:oleObj spid="_x0000_s3136" name="Equation" r:id="rId12" imgW="139680" imgH="164880" progId="Equation.3">
                <p:embed/>
              </p:oleObj>
            </a:graphicData>
          </a:graphic>
        </p:graphicFrame>
        <p:cxnSp>
          <p:nvCxnSpPr>
            <p:cNvPr id="156" name="Straight Arrow Connector 155"/>
            <p:cNvCxnSpPr/>
            <p:nvPr/>
          </p:nvCxnSpPr>
          <p:spPr>
            <a:xfrm rot="5400000" flipH="1" flipV="1">
              <a:off x="37306" y="2857500"/>
              <a:ext cx="1296194" cy="794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 rot="5400000">
              <a:off x="-76994" y="4572000"/>
              <a:ext cx="1524794" cy="794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Arc 157"/>
            <p:cNvSpPr/>
            <p:nvPr/>
          </p:nvSpPr>
          <p:spPr>
            <a:xfrm>
              <a:off x="3657600" y="4953000"/>
              <a:ext cx="685800" cy="609600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Arc 158"/>
            <p:cNvSpPr/>
            <p:nvPr/>
          </p:nvSpPr>
          <p:spPr>
            <a:xfrm>
              <a:off x="1143000" y="4953000"/>
              <a:ext cx="685800" cy="609600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60" name="Object 159"/>
            <p:cNvGraphicFramePr>
              <a:graphicFrameLocks noChangeAspect="1"/>
            </p:cNvGraphicFramePr>
            <p:nvPr/>
          </p:nvGraphicFramePr>
          <p:xfrm>
            <a:off x="2286000" y="5562600"/>
            <a:ext cx="238125" cy="282575"/>
          </p:xfrm>
          <a:graphic>
            <a:graphicData uri="http://schemas.openxmlformats.org/presentationml/2006/ole">
              <p:oleObj spid="_x0000_s3137" name="Equation" r:id="rId13" imgW="139680" imgH="164880" progId="Equation.3">
                <p:embed/>
              </p:oleObj>
            </a:graphicData>
          </a:graphic>
        </p:graphicFrame>
        <p:graphicFrame>
          <p:nvGraphicFramePr>
            <p:cNvPr id="161" name="Object 20"/>
            <p:cNvGraphicFramePr>
              <a:graphicFrameLocks noChangeAspect="1"/>
            </p:cNvGraphicFramePr>
            <p:nvPr/>
          </p:nvGraphicFramePr>
          <p:xfrm>
            <a:off x="1752600" y="4648200"/>
            <a:ext cx="561975" cy="381000"/>
          </p:xfrm>
          <a:graphic>
            <a:graphicData uri="http://schemas.openxmlformats.org/presentationml/2006/ole">
              <p:oleObj spid="_x0000_s3138" name="Equation" r:id="rId14" imgW="317160" imgH="215640" progId="Equation.3">
                <p:embed/>
              </p:oleObj>
            </a:graphicData>
          </a:graphic>
        </p:graphicFrame>
        <p:graphicFrame>
          <p:nvGraphicFramePr>
            <p:cNvPr id="162" name="Object 21"/>
            <p:cNvGraphicFramePr>
              <a:graphicFrameLocks noChangeAspect="1"/>
            </p:cNvGraphicFramePr>
            <p:nvPr/>
          </p:nvGraphicFramePr>
          <p:xfrm>
            <a:off x="4191000" y="4648200"/>
            <a:ext cx="560387" cy="381000"/>
          </p:xfrm>
          <a:graphic>
            <a:graphicData uri="http://schemas.openxmlformats.org/presentationml/2006/ole">
              <p:oleObj spid="_x0000_s3139" name="Equation" r:id="rId15" imgW="317160" imgH="215640" progId="Equation.3">
                <p:embed/>
              </p:oleObj>
            </a:graphicData>
          </a:graphic>
        </p:graphicFrame>
        <p:sp>
          <p:nvSpPr>
            <p:cNvPr id="163" name="Rectangle 162"/>
            <p:cNvSpPr/>
            <p:nvPr/>
          </p:nvSpPr>
          <p:spPr>
            <a:xfrm>
              <a:off x="381000" y="5334000"/>
              <a:ext cx="685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066800" y="5334000"/>
              <a:ext cx="3276600" cy="152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4343400" y="5334000"/>
              <a:ext cx="304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Straight Connector 165"/>
            <p:cNvCxnSpPr/>
            <p:nvPr/>
          </p:nvCxnSpPr>
          <p:spPr>
            <a:xfrm rot="16200000" flipV="1">
              <a:off x="704850" y="3829050"/>
              <a:ext cx="3276600" cy="381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16200000" flipV="1">
              <a:off x="2785110" y="3699510"/>
              <a:ext cx="1379220" cy="21336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8" name="Oval 167"/>
            <p:cNvSpPr/>
            <p:nvPr/>
          </p:nvSpPr>
          <p:spPr>
            <a:xfrm>
              <a:off x="1981200" y="1905000"/>
              <a:ext cx="685800" cy="6096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9" name="Straight Connector 168"/>
            <p:cNvCxnSpPr/>
            <p:nvPr/>
          </p:nvCxnSpPr>
          <p:spPr>
            <a:xfrm rot="16200000" flipV="1">
              <a:off x="800100" y="46863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381000" y="5334000"/>
              <a:ext cx="4267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 flipH="1" flipV="1">
              <a:off x="457200" y="3657600"/>
              <a:ext cx="1371600" cy="304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1181100" y="2324100"/>
              <a:ext cx="914400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16200000" flipV="1">
              <a:off x="3390900" y="46863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rot="16200000" flipV="1">
              <a:off x="2556510" y="2320290"/>
              <a:ext cx="914400" cy="6934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75" name="Oval 174"/>
            <p:cNvSpPr/>
            <p:nvPr/>
          </p:nvSpPr>
          <p:spPr>
            <a:xfrm>
              <a:off x="3276600" y="30480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3505200" y="4419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3962400" y="52578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1371600" y="52578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914400" y="4419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1219200" y="30480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2590800" y="2133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1905000" y="2133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3" name="Object 4"/>
            <p:cNvGraphicFramePr>
              <a:graphicFrameLocks noChangeAspect="1"/>
            </p:cNvGraphicFramePr>
            <p:nvPr/>
          </p:nvGraphicFramePr>
          <p:xfrm>
            <a:off x="2362200" y="3352800"/>
            <a:ext cx="354013" cy="552450"/>
          </p:xfrm>
          <a:graphic>
            <a:graphicData uri="http://schemas.openxmlformats.org/presentationml/2006/ole">
              <p:oleObj spid="_x0000_s3140" name="Equation" r:id="rId16" imgW="190440" imgH="241200" progId="Equation.3">
                <p:embed/>
              </p:oleObj>
            </a:graphicData>
          </a:graphic>
        </p:graphicFrame>
        <p:graphicFrame>
          <p:nvGraphicFramePr>
            <p:cNvPr id="184" name="Object 4"/>
            <p:cNvGraphicFramePr>
              <a:graphicFrameLocks noChangeAspect="1"/>
            </p:cNvGraphicFramePr>
            <p:nvPr/>
          </p:nvGraphicFramePr>
          <p:xfrm>
            <a:off x="2427288" y="1552575"/>
            <a:ext cx="377825" cy="493713"/>
          </p:xfrm>
          <a:graphic>
            <a:graphicData uri="http://schemas.openxmlformats.org/presentationml/2006/ole">
              <p:oleObj spid="_x0000_s3141" name="Equation" r:id="rId17" imgW="203040" imgH="215640" progId="Equation.3">
                <p:embed/>
              </p:oleObj>
            </a:graphicData>
          </a:graphic>
        </p:graphicFrame>
        <p:cxnSp>
          <p:nvCxnSpPr>
            <p:cNvPr id="185" name="Straight Arrow Connector 184"/>
            <p:cNvCxnSpPr/>
            <p:nvPr/>
          </p:nvCxnSpPr>
          <p:spPr>
            <a:xfrm rot="16200000" flipH="1">
              <a:off x="792145" y="3735722"/>
              <a:ext cx="3106473" cy="5621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>
              <a:off x="2316480" y="2209800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aphicFrame>
          <p:nvGraphicFramePr>
            <p:cNvPr id="187" name="Object 19"/>
            <p:cNvGraphicFramePr>
              <a:graphicFrameLocks noChangeAspect="1"/>
            </p:cNvGraphicFramePr>
            <p:nvPr/>
          </p:nvGraphicFramePr>
          <p:xfrm>
            <a:off x="1295400" y="3381375"/>
            <a:ext cx="377825" cy="525462"/>
          </p:xfrm>
          <a:graphic>
            <a:graphicData uri="http://schemas.openxmlformats.org/presentationml/2006/ole">
              <p:oleObj spid="_x0000_s3142" name="Equation" r:id="rId18" imgW="203040" imgH="228600" progId="Equation.3">
                <p:embed/>
              </p:oleObj>
            </a:graphicData>
          </a:graphic>
        </p:graphicFrame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Linear Biped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Biped dynamics resemble two superimposed linear inverted pendulums.</a:t>
            </a:r>
          </a:p>
          <a:p>
            <a:endParaRPr lang="en-US" dirty="0"/>
          </a:p>
        </p:txBody>
      </p:sp>
      <p:sp>
        <p:nvSpPr>
          <p:cNvPr id="72" name="Slide Number Placehold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13</a:t>
            </a:fld>
            <a:endParaRPr kumimoji="0" lang="en-US"/>
          </a:p>
        </p:txBody>
      </p:sp>
      <p:graphicFrame>
        <p:nvGraphicFramePr>
          <p:cNvPr id="45" name="Object 36"/>
          <p:cNvGraphicFramePr>
            <a:graphicFrameLocks noChangeAspect="1"/>
          </p:cNvGraphicFramePr>
          <p:nvPr/>
        </p:nvGraphicFramePr>
        <p:xfrm>
          <a:off x="1752600" y="2362200"/>
          <a:ext cx="1712912" cy="990600"/>
        </p:xfrm>
        <a:graphic>
          <a:graphicData uri="http://schemas.openxmlformats.org/presentationml/2006/ole">
            <p:oleObj spid="_x0000_s229394" name="Equation" r:id="rId5" imgW="787320" imgH="457200" progId="Equation.3">
              <p:embed/>
            </p:oleObj>
          </a:graphicData>
        </a:graphic>
      </p:graphicFrame>
      <p:graphicFrame>
        <p:nvGraphicFramePr>
          <p:cNvPr id="229397" name="Object 36"/>
          <p:cNvGraphicFramePr>
            <a:graphicFrameLocks noChangeAspect="1"/>
          </p:cNvGraphicFramePr>
          <p:nvPr/>
        </p:nvGraphicFramePr>
        <p:xfrm>
          <a:off x="914400" y="4564062"/>
          <a:ext cx="3503612" cy="1760538"/>
        </p:xfrm>
        <a:graphic>
          <a:graphicData uri="http://schemas.openxmlformats.org/presentationml/2006/ole">
            <p:oleObj spid="_x0000_s229397" name="Equation" r:id="rId6" imgW="1612800" imgH="812520" progId="Equation.3">
              <p:embed/>
            </p:oleObj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773613" y="2327275"/>
            <a:ext cx="4370387" cy="4302125"/>
            <a:chOff x="381000" y="1552575"/>
            <a:chExt cx="4370387" cy="4302125"/>
          </a:xfrm>
        </p:grpSpPr>
        <p:cxnSp>
          <p:nvCxnSpPr>
            <p:cNvPr id="39" name="Straight Connector 38"/>
            <p:cNvCxnSpPr/>
            <p:nvPr/>
          </p:nvCxnSpPr>
          <p:spPr>
            <a:xfrm rot="5400000" flipH="1" flipV="1">
              <a:off x="285750" y="3333750"/>
              <a:ext cx="3124200" cy="876300"/>
            </a:xfrm>
            <a:prstGeom prst="line">
              <a:avLst/>
            </a:prstGeom>
            <a:ln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568081" y="3775319"/>
              <a:ext cx="2445238" cy="685800"/>
            </a:xfrm>
            <a:prstGeom prst="straightConnector1">
              <a:avLst/>
            </a:prstGeom>
            <a:ln w="38100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 flipH="1">
              <a:off x="3244850" y="4527550"/>
              <a:ext cx="1308100" cy="330200"/>
            </a:xfrm>
            <a:prstGeom prst="straightConnector1">
              <a:avLst/>
            </a:prstGeom>
            <a:ln w="38100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V="1">
              <a:off x="1638300" y="2933700"/>
              <a:ext cx="3124200" cy="1676400"/>
            </a:xfrm>
            <a:prstGeom prst="line">
              <a:avLst/>
            </a:prstGeom>
            <a:ln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3" name="Object 72"/>
            <p:cNvGraphicFramePr>
              <a:graphicFrameLocks noChangeAspect="1"/>
            </p:cNvGraphicFramePr>
            <p:nvPr/>
          </p:nvGraphicFramePr>
          <p:xfrm>
            <a:off x="1828800" y="4038600"/>
            <a:ext cx="346635" cy="368300"/>
          </p:xfrm>
          <a:graphic>
            <a:graphicData uri="http://schemas.openxmlformats.org/presentationml/2006/ole">
              <p:oleObj spid="_x0000_s229398" name="Equation" r:id="rId7" imgW="203040" imgH="215640" progId="Equation.3">
                <p:embed/>
              </p:oleObj>
            </a:graphicData>
          </a:graphic>
        </p:graphicFrame>
        <p:graphicFrame>
          <p:nvGraphicFramePr>
            <p:cNvPr id="74" name="Object 73"/>
            <p:cNvGraphicFramePr>
              <a:graphicFrameLocks noChangeAspect="1"/>
            </p:cNvGraphicFramePr>
            <p:nvPr/>
          </p:nvGraphicFramePr>
          <p:xfrm>
            <a:off x="3886200" y="3962400"/>
            <a:ext cx="324971" cy="368300"/>
          </p:xfrm>
          <a:graphic>
            <a:graphicData uri="http://schemas.openxmlformats.org/presentationml/2006/ole">
              <p:oleObj spid="_x0000_s229399" name="Equation" r:id="rId8" imgW="190440" imgH="215640" progId="Equation.3">
                <p:embed/>
              </p:oleObj>
            </a:graphicData>
          </a:graphic>
        </p:graphicFrame>
        <p:graphicFrame>
          <p:nvGraphicFramePr>
            <p:cNvPr id="75" name="Object 74"/>
            <p:cNvGraphicFramePr>
              <a:graphicFrameLocks noChangeAspect="1"/>
            </p:cNvGraphicFramePr>
            <p:nvPr/>
          </p:nvGraphicFramePr>
          <p:xfrm>
            <a:off x="3352800" y="2057400"/>
            <a:ext cx="293687" cy="428625"/>
          </p:xfrm>
          <a:graphic>
            <a:graphicData uri="http://schemas.openxmlformats.org/presentationml/2006/ole">
              <p:oleObj spid="_x0000_s229400" name="Equation" r:id="rId9" imgW="139680" imgH="203040" progId="Equation.3">
                <p:embed/>
              </p:oleObj>
            </a:graphicData>
          </a:graphic>
        </p:graphicFrame>
        <p:graphicFrame>
          <p:nvGraphicFramePr>
            <p:cNvPr id="76" name="Object 75"/>
            <p:cNvGraphicFramePr>
              <a:graphicFrameLocks noChangeAspect="1"/>
            </p:cNvGraphicFramePr>
            <p:nvPr/>
          </p:nvGraphicFramePr>
          <p:xfrm>
            <a:off x="3962400" y="5486400"/>
            <a:ext cx="324971" cy="368300"/>
          </p:xfrm>
          <a:graphic>
            <a:graphicData uri="http://schemas.openxmlformats.org/presentationml/2006/ole">
              <p:oleObj spid="_x0000_s229401" name="Equation" r:id="rId10" imgW="190440" imgH="215640" progId="Equation.3">
                <p:embed/>
              </p:oleObj>
            </a:graphicData>
          </a:graphic>
        </p:graphicFrame>
        <p:graphicFrame>
          <p:nvGraphicFramePr>
            <p:cNvPr id="77" name="Object 76"/>
            <p:cNvGraphicFramePr>
              <a:graphicFrameLocks noChangeAspect="1"/>
            </p:cNvGraphicFramePr>
            <p:nvPr/>
          </p:nvGraphicFramePr>
          <p:xfrm>
            <a:off x="1295400" y="5486400"/>
            <a:ext cx="324971" cy="368300"/>
          </p:xfrm>
          <a:graphic>
            <a:graphicData uri="http://schemas.openxmlformats.org/presentationml/2006/ole">
              <p:oleObj spid="_x0000_s229402" name="Equation" r:id="rId11" imgW="190440" imgH="215640" progId="Equation.3">
                <p:embed/>
              </p:oleObj>
            </a:graphicData>
          </a:graphic>
        </p:graphicFrame>
        <p:cxnSp>
          <p:nvCxnSpPr>
            <p:cNvPr id="78" name="Straight Connector 77"/>
            <p:cNvCxnSpPr/>
            <p:nvPr/>
          </p:nvCxnSpPr>
          <p:spPr>
            <a:xfrm rot="10800000">
              <a:off x="609600" y="2209800"/>
              <a:ext cx="1219200" cy="1588"/>
            </a:xfrm>
            <a:prstGeom prst="line">
              <a:avLst/>
            </a:prstGeom>
            <a:ln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9" name="Object 78"/>
            <p:cNvGraphicFramePr>
              <a:graphicFrameLocks noChangeAspect="1"/>
            </p:cNvGraphicFramePr>
            <p:nvPr/>
          </p:nvGraphicFramePr>
          <p:xfrm>
            <a:off x="609600" y="3505200"/>
            <a:ext cx="238125" cy="282575"/>
          </p:xfrm>
          <a:graphic>
            <a:graphicData uri="http://schemas.openxmlformats.org/presentationml/2006/ole">
              <p:oleObj spid="_x0000_s229403" name="Equation" r:id="rId12" imgW="139680" imgH="164880" progId="Equation.3">
                <p:embed/>
              </p:oleObj>
            </a:graphicData>
          </a:graphic>
        </p:graphicFrame>
        <p:cxnSp>
          <p:nvCxnSpPr>
            <p:cNvPr id="80" name="Straight Arrow Connector 79"/>
            <p:cNvCxnSpPr/>
            <p:nvPr/>
          </p:nvCxnSpPr>
          <p:spPr>
            <a:xfrm rot="5400000" flipH="1" flipV="1">
              <a:off x="37306" y="2857500"/>
              <a:ext cx="1296194" cy="794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5400000">
              <a:off x="-76994" y="4572000"/>
              <a:ext cx="1524794" cy="794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Arc 82"/>
            <p:cNvSpPr/>
            <p:nvPr/>
          </p:nvSpPr>
          <p:spPr>
            <a:xfrm>
              <a:off x="3657600" y="4953000"/>
              <a:ext cx="685800" cy="609600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Arc 84"/>
            <p:cNvSpPr/>
            <p:nvPr/>
          </p:nvSpPr>
          <p:spPr>
            <a:xfrm>
              <a:off x="1143000" y="4953000"/>
              <a:ext cx="685800" cy="609600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7" name="Object 86"/>
            <p:cNvGraphicFramePr>
              <a:graphicFrameLocks noChangeAspect="1"/>
            </p:cNvGraphicFramePr>
            <p:nvPr/>
          </p:nvGraphicFramePr>
          <p:xfrm>
            <a:off x="2286000" y="5562600"/>
            <a:ext cx="238125" cy="282575"/>
          </p:xfrm>
          <a:graphic>
            <a:graphicData uri="http://schemas.openxmlformats.org/presentationml/2006/ole">
              <p:oleObj spid="_x0000_s229404" name="Equation" r:id="rId13" imgW="139680" imgH="164880" progId="Equation.3">
                <p:embed/>
              </p:oleObj>
            </a:graphicData>
          </a:graphic>
        </p:graphicFrame>
        <p:graphicFrame>
          <p:nvGraphicFramePr>
            <p:cNvPr id="88" name="Object 20"/>
            <p:cNvGraphicFramePr>
              <a:graphicFrameLocks noChangeAspect="1"/>
            </p:cNvGraphicFramePr>
            <p:nvPr/>
          </p:nvGraphicFramePr>
          <p:xfrm>
            <a:off x="1752600" y="4648200"/>
            <a:ext cx="561975" cy="381000"/>
          </p:xfrm>
          <a:graphic>
            <a:graphicData uri="http://schemas.openxmlformats.org/presentationml/2006/ole">
              <p:oleObj spid="_x0000_s229405" name="Equation" r:id="rId14" imgW="317160" imgH="215640" progId="Equation.3">
                <p:embed/>
              </p:oleObj>
            </a:graphicData>
          </a:graphic>
        </p:graphicFrame>
        <p:graphicFrame>
          <p:nvGraphicFramePr>
            <p:cNvPr id="89" name="Object 21"/>
            <p:cNvGraphicFramePr>
              <a:graphicFrameLocks noChangeAspect="1"/>
            </p:cNvGraphicFramePr>
            <p:nvPr/>
          </p:nvGraphicFramePr>
          <p:xfrm>
            <a:off x="4191000" y="4648200"/>
            <a:ext cx="560387" cy="381000"/>
          </p:xfrm>
          <a:graphic>
            <a:graphicData uri="http://schemas.openxmlformats.org/presentationml/2006/ole">
              <p:oleObj spid="_x0000_s229406" name="Equation" r:id="rId15" imgW="317160" imgH="215640" progId="Equation.3">
                <p:embed/>
              </p:oleObj>
            </a:graphicData>
          </a:graphic>
        </p:graphicFrame>
        <p:sp>
          <p:nvSpPr>
            <p:cNvPr id="90" name="Rectangle 89"/>
            <p:cNvSpPr/>
            <p:nvPr/>
          </p:nvSpPr>
          <p:spPr>
            <a:xfrm>
              <a:off x="381000" y="5334000"/>
              <a:ext cx="685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066800" y="5334000"/>
              <a:ext cx="3276600" cy="152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343400" y="5334000"/>
              <a:ext cx="304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/>
            <p:nvPr/>
          </p:nvCxnSpPr>
          <p:spPr>
            <a:xfrm rot="16200000" flipV="1">
              <a:off x="704850" y="3829050"/>
              <a:ext cx="3276600" cy="381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6200000" flipV="1">
              <a:off x="2785110" y="3699510"/>
              <a:ext cx="1379220" cy="21336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1981200" y="1905000"/>
              <a:ext cx="685800" cy="6096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/>
            <p:cNvCxnSpPr/>
            <p:nvPr/>
          </p:nvCxnSpPr>
          <p:spPr>
            <a:xfrm rot="16200000" flipV="1">
              <a:off x="800100" y="46863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81000" y="5334000"/>
              <a:ext cx="4267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57200" y="3657600"/>
              <a:ext cx="1371600" cy="304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 flipH="1" flipV="1">
              <a:off x="1181100" y="2324100"/>
              <a:ext cx="914400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 flipV="1">
              <a:off x="3390900" y="46863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 flipV="1">
              <a:off x="2556510" y="2320290"/>
              <a:ext cx="914400" cy="6934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3276600" y="30480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3505200" y="4419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3962400" y="52578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1371600" y="52578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914400" y="4419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1219200" y="30480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2590800" y="2133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1905000" y="2133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10" name="Object 4"/>
            <p:cNvGraphicFramePr>
              <a:graphicFrameLocks noChangeAspect="1"/>
            </p:cNvGraphicFramePr>
            <p:nvPr/>
          </p:nvGraphicFramePr>
          <p:xfrm>
            <a:off x="2362200" y="3352800"/>
            <a:ext cx="354013" cy="552450"/>
          </p:xfrm>
          <a:graphic>
            <a:graphicData uri="http://schemas.openxmlformats.org/presentationml/2006/ole">
              <p:oleObj spid="_x0000_s229407" name="Equation" r:id="rId16" imgW="190440" imgH="241200" progId="Equation.3">
                <p:embed/>
              </p:oleObj>
            </a:graphicData>
          </a:graphic>
        </p:graphicFrame>
        <p:graphicFrame>
          <p:nvGraphicFramePr>
            <p:cNvPr id="111" name="Object 4"/>
            <p:cNvGraphicFramePr>
              <a:graphicFrameLocks noChangeAspect="1"/>
            </p:cNvGraphicFramePr>
            <p:nvPr/>
          </p:nvGraphicFramePr>
          <p:xfrm>
            <a:off x="2427288" y="1552575"/>
            <a:ext cx="377825" cy="493713"/>
          </p:xfrm>
          <a:graphic>
            <a:graphicData uri="http://schemas.openxmlformats.org/presentationml/2006/ole">
              <p:oleObj spid="_x0000_s229408" name="Equation" r:id="rId17" imgW="203040" imgH="215640" progId="Equation.3">
                <p:embed/>
              </p:oleObj>
            </a:graphicData>
          </a:graphic>
        </p:graphicFrame>
        <p:cxnSp>
          <p:nvCxnSpPr>
            <p:cNvPr id="112" name="Straight Arrow Connector 111"/>
            <p:cNvCxnSpPr/>
            <p:nvPr/>
          </p:nvCxnSpPr>
          <p:spPr>
            <a:xfrm rot="16200000" flipH="1">
              <a:off x="792145" y="3735722"/>
              <a:ext cx="3106473" cy="5621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2316480" y="2209800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aphicFrame>
          <p:nvGraphicFramePr>
            <p:cNvPr id="114" name="Object 19"/>
            <p:cNvGraphicFramePr>
              <a:graphicFrameLocks noChangeAspect="1"/>
            </p:cNvGraphicFramePr>
            <p:nvPr/>
          </p:nvGraphicFramePr>
          <p:xfrm>
            <a:off x="1295400" y="3381375"/>
            <a:ext cx="377825" cy="525462"/>
          </p:xfrm>
          <a:graphic>
            <a:graphicData uri="http://schemas.openxmlformats.org/presentationml/2006/ole">
              <p:oleObj spid="_x0000_s229409" name="Equation" r:id="rId18" imgW="203040" imgH="228600" progId="Equation.3">
                <p:embed/>
              </p:oleObj>
            </a:graphicData>
          </a:graphic>
        </p:graphicFrame>
      </p:grpSp>
      <p:graphicFrame>
        <p:nvGraphicFramePr>
          <p:cNvPr id="52" name="Object 36"/>
          <p:cNvGraphicFramePr>
            <a:graphicFrameLocks noChangeAspect="1"/>
          </p:cNvGraphicFramePr>
          <p:nvPr/>
        </p:nvGraphicFramePr>
        <p:xfrm>
          <a:off x="1700213" y="3429000"/>
          <a:ext cx="1931987" cy="990600"/>
        </p:xfrm>
        <a:graphic>
          <a:graphicData uri="http://schemas.openxmlformats.org/presentationml/2006/ole">
            <p:oleObj spid="_x0000_s229410" name="Equation" r:id="rId19" imgW="888840" imgH="45720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Double Support Region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14</a:t>
            </a:fld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define the “Double Support Region” as a fixed fraction of the stance width.</a:t>
            </a:r>
            <a:endParaRPr lang="en-US" dirty="0"/>
          </a:p>
        </p:txBody>
      </p:sp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1616075" y="2590800"/>
          <a:ext cx="1219200" cy="476796"/>
        </p:xfrm>
        <a:graphic>
          <a:graphicData uri="http://schemas.openxmlformats.org/presentationml/2006/ole">
            <p:oleObj spid="_x0000_s4109" name="Equation" r:id="rId5" imgW="520560" imgH="203040" progId="Equation.3">
              <p:embed/>
            </p:oleObj>
          </a:graphicData>
        </a:graphic>
      </p:graphicFrame>
      <p:graphicFrame>
        <p:nvGraphicFramePr>
          <p:cNvPr id="48" name="Object 13"/>
          <p:cNvGraphicFramePr>
            <a:graphicFrameLocks noChangeAspect="1"/>
          </p:cNvGraphicFramePr>
          <p:nvPr/>
        </p:nvGraphicFramePr>
        <p:xfrm>
          <a:off x="533400" y="3200400"/>
          <a:ext cx="3597275" cy="2381250"/>
        </p:xfrm>
        <a:graphic>
          <a:graphicData uri="http://schemas.openxmlformats.org/presentationml/2006/ole">
            <p:oleObj spid="_x0000_s4110" name="Equation" r:id="rId6" imgW="1536480" imgH="1015920" progId="Equation.3">
              <p:embed/>
            </p:oleObj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4773613" y="1981200"/>
            <a:ext cx="4370387" cy="4800600"/>
            <a:chOff x="0" y="1066800"/>
            <a:chExt cx="4370387" cy="4800600"/>
          </a:xfrm>
        </p:grpSpPr>
        <p:grpSp>
          <p:nvGrpSpPr>
            <p:cNvPr id="50" name="Group 90"/>
            <p:cNvGrpSpPr/>
            <p:nvPr/>
          </p:nvGrpSpPr>
          <p:grpSpPr>
            <a:xfrm>
              <a:off x="0" y="1066800"/>
              <a:ext cx="4370387" cy="4302125"/>
              <a:chOff x="0" y="1066800"/>
              <a:chExt cx="4370387" cy="4302125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0" y="4848225"/>
                <a:ext cx="685800" cy="152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85800" y="4848225"/>
                <a:ext cx="3276600" cy="152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752600" y="1371600"/>
                <a:ext cx="1295400" cy="3657600"/>
              </a:xfrm>
              <a:prstGeom prst="rect">
                <a:avLst/>
              </a:prstGeom>
              <a:solidFill>
                <a:schemeClr val="accent3">
                  <a:lumMod val="75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-95250" y="2847975"/>
                <a:ext cx="3124200" cy="876300"/>
              </a:xfrm>
              <a:prstGeom prst="line">
                <a:avLst/>
              </a:prstGeom>
              <a:ln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 rot="5400000" flipH="1" flipV="1">
                <a:off x="187081" y="3289544"/>
                <a:ext cx="2445238" cy="685800"/>
              </a:xfrm>
              <a:prstGeom prst="straightConnector1">
                <a:avLst/>
              </a:prstGeom>
              <a:ln w="38100"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 rot="5400000" flipH="1">
                <a:off x="2863850" y="4041775"/>
                <a:ext cx="1308100" cy="330200"/>
              </a:xfrm>
              <a:prstGeom prst="straightConnector1">
                <a:avLst/>
              </a:prstGeom>
              <a:ln w="38100"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V="1">
                <a:off x="1257300" y="2447925"/>
                <a:ext cx="3124200" cy="1676400"/>
              </a:xfrm>
              <a:prstGeom prst="line">
                <a:avLst/>
              </a:prstGeom>
              <a:ln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73" name="Object 72"/>
              <p:cNvGraphicFramePr>
                <a:graphicFrameLocks noChangeAspect="1"/>
              </p:cNvGraphicFramePr>
              <p:nvPr/>
            </p:nvGraphicFramePr>
            <p:xfrm>
              <a:off x="1447800" y="3552825"/>
              <a:ext cx="346635" cy="368300"/>
            </p:xfrm>
            <a:graphic>
              <a:graphicData uri="http://schemas.openxmlformats.org/presentationml/2006/ole">
                <p:oleObj spid="_x0000_s4111" name="Equation" r:id="rId7" imgW="203040" imgH="215640" progId="Equation.3">
                  <p:embed/>
                </p:oleObj>
              </a:graphicData>
            </a:graphic>
          </p:graphicFrame>
          <p:graphicFrame>
            <p:nvGraphicFramePr>
              <p:cNvPr id="74" name="Object 73"/>
              <p:cNvGraphicFramePr>
                <a:graphicFrameLocks noChangeAspect="1"/>
              </p:cNvGraphicFramePr>
              <p:nvPr/>
            </p:nvGraphicFramePr>
            <p:xfrm>
              <a:off x="3505200" y="3476625"/>
              <a:ext cx="324971" cy="368300"/>
            </p:xfrm>
            <a:graphic>
              <a:graphicData uri="http://schemas.openxmlformats.org/presentationml/2006/ole">
                <p:oleObj spid="_x0000_s4112" name="Equation" r:id="rId8" imgW="190440" imgH="215640" progId="Equation.3">
                  <p:embed/>
                </p:oleObj>
              </a:graphicData>
            </a:graphic>
          </p:graphicFrame>
          <p:graphicFrame>
            <p:nvGraphicFramePr>
              <p:cNvPr id="75" name="Object 74"/>
              <p:cNvGraphicFramePr>
                <a:graphicFrameLocks noChangeAspect="1"/>
              </p:cNvGraphicFramePr>
              <p:nvPr/>
            </p:nvGraphicFramePr>
            <p:xfrm>
              <a:off x="2971800" y="1571625"/>
              <a:ext cx="293687" cy="428625"/>
            </p:xfrm>
            <a:graphic>
              <a:graphicData uri="http://schemas.openxmlformats.org/presentationml/2006/ole">
                <p:oleObj spid="_x0000_s4113" name="Equation" r:id="rId9" imgW="139680" imgH="203040" progId="Equation.3">
                  <p:embed/>
                </p:oleObj>
              </a:graphicData>
            </a:graphic>
          </p:graphicFrame>
          <p:graphicFrame>
            <p:nvGraphicFramePr>
              <p:cNvPr id="76" name="Object 75"/>
              <p:cNvGraphicFramePr>
                <a:graphicFrameLocks noChangeAspect="1"/>
              </p:cNvGraphicFramePr>
              <p:nvPr/>
            </p:nvGraphicFramePr>
            <p:xfrm>
              <a:off x="3581400" y="5000625"/>
              <a:ext cx="324971" cy="368300"/>
            </p:xfrm>
            <a:graphic>
              <a:graphicData uri="http://schemas.openxmlformats.org/presentationml/2006/ole">
                <p:oleObj spid="_x0000_s4114" name="Equation" r:id="rId10" imgW="190440" imgH="215640" progId="Equation.3">
                  <p:embed/>
                </p:oleObj>
              </a:graphicData>
            </a:graphic>
          </p:graphicFrame>
          <p:graphicFrame>
            <p:nvGraphicFramePr>
              <p:cNvPr id="77" name="Object 76"/>
              <p:cNvGraphicFramePr>
                <a:graphicFrameLocks noChangeAspect="1"/>
              </p:cNvGraphicFramePr>
              <p:nvPr/>
            </p:nvGraphicFramePr>
            <p:xfrm>
              <a:off x="914400" y="5000625"/>
              <a:ext cx="324971" cy="368300"/>
            </p:xfrm>
            <a:graphic>
              <a:graphicData uri="http://schemas.openxmlformats.org/presentationml/2006/ole">
                <p:oleObj spid="_x0000_s4115" name="Equation" r:id="rId11" imgW="190440" imgH="215640" progId="Equation.3">
                  <p:embed/>
                </p:oleObj>
              </a:graphicData>
            </a:graphic>
          </p:graphicFrame>
          <p:cxnSp>
            <p:nvCxnSpPr>
              <p:cNvPr id="78" name="Straight Connector 77"/>
              <p:cNvCxnSpPr/>
              <p:nvPr/>
            </p:nvCxnSpPr>
            <p:spPr>
              <a:xfrm rot="10800000">
                <a:off x="228600" y="1724025"/>
                <a:ext cx="1219200" cy="1588"/>
              </a:xfrm>
              <a:prstGeom prst="line">
                <a:avLst/>
              </a:prstGeom>
              <a:ln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79" name="Object 78"/>
              <p:cNvGraphicFramePr>
                <a:graphicFrameLocks noChangeAspect="1"/>
              </p:cNvGraphicFramePr>
              <p:nvPr/>
            </p:nvGraphicFramePr>
            <p:xfrm>
              <a:off x="228600" y="3019425"/>
              <a:ext cx="238125" cy="282575"/>
            </p:xfrm>
            <a:graphic>
              <a:graphicData uri="http://schemas.openxmlformats.org/presentationml/2006/ole">
                <p:oleObj spid="_x0000_s4116" name="Equation" r:id="rId12" imgW="139680" imgH="164880" progId="Equation.3">
                  <p:embed/>
                </p:oleObj>
              </a:graphicData>
            </a:graphic>
          </p:graphicFrame>
          <p:cxnSp>
            <p:nvCxnSpPr>
              <p:cNvPr id="80" name="Straight Arrow Connector 79"/>
              <p:cNvCxnSpPr/>
              <p:nvPr/>
            </p:nvCxnSpPr>
            <p:spPr>
              <a:xfrm rot="5400000" flipH="1" flipV="1">
                <a:off x="-343694" y="2371725"/>
                <a:ext cx="1296194" cy="794"/>
              </a:xfrm>
              <a:prstGeom prst="straightConnector1">
                <a:avLst/>
              </a:prstGeom>
              <a:ln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rot="5400000">
                <a:off x="-457994" y="4086225"/>
                <a:ext cx="1524794" cy="794"/>
              </a:xfrm>
              <a:prstGeom prst="straightConnector1">
                <a:avLst/>
              </a:prstGeom>
              <a:ln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Arc 81"/>
              <p:cNvSpPr/>
              <p:nvPr/>
            </p:nvSpPr>
            <p:spPr>
              <a:xfrm>
                <a:off x="3276600" y="4467225"/>
                <a:ext cx="685800" cy="609600"/>
              </a:xfrm>
              <a:prstGeom prst="arc">
                <a:avLst>
                  <a:gd name="adj1" fmla="val 11298140"/>
                  <a:gd name="adj2" fmla="val 21109964"/>
                </a:avLst>
              </a:prstGeom>
              <a:ln w="38100">
                <a:headEnd type="triangle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/>
              <p:cNvSpPr/>
              <p:nvPr/>
            </p:nvSpPr>
            <p:spPr>
              <a:xfrm>
                <a:off x="762000" y="4467225"/>
                <a:ext cx="685800" cy="609600"/>
              </a:xfrm>
              <a:prstGeom prst="arc">
                <a:avLst>
                  <a:gd name="adj1" fmla="val 11298140"/>
                  <a:gd name="adj2" fmla="val 21109964"/>
                </a:avLst>
              </a:prstGeom>
              <a:ln w="38100">
                <a:headEnd type="triangle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84" name="Object 83"/>
              <p:cNvGraphicFramePr>
                <a:graphicFrameLocks noChangeAspect="1"/>
              </p:cNvGraphicFramePr>
              <p:nvPr/>
            </p:nvGraphicFramePr>
            <p:xfrm>
              <a:off x="1905000" y="5076825"/>
              <a:ext cx="238125" cy="282575"/>
            </p:xfrm>
            <a:graphic>
              <a:graphicData uri="http://schemas.openxmlformats.org/presentationml/2006/ole">
                <p:oleObj spid="_x0000_s4117" name="Equation" r:id="rId13" imgW="139680" imgH="164880" progId="Equation.3">
                  <p:embed/>
                </p:oleObj>
              </a:graphicData>
            </a:graphic>
          </p:graphicFrame>
          <p:graphicFrame>
            <p:nvGraphicFramePr>
              <p:cNvPr id="85" name="Object 20"/>
              <p:cNvGraphicFramePr>
                <a:graphicFrameLocks noChangeAspect="1"/>
              </p:cNvGraphicFramePr>
              <p:nvPr/>
            </p:nvGraphicFramePr>
            <p:xfrm>
              <a:off x="1371600" y="4162425"/>
              <a:ext cx="561975" cy="381000"/>
            </p:xfrm>
            <a:graphic>
              <a:graphicData uri="http://schemas.openxmlformats.org/presentationml/2006/ole">
                <p:oleObj spid="_x0000_s4118" name="Equation" r:id="rId14" imgW="317160" imgH="215640" progId="Equation.3">
                  <p:embed/>
                </p:oleObj>
              </a:graphicData>
            </a:graphic>
          </p:graphicFrame>
          <p:graphicFrame>
            <p:nvGraphicFramePr>
              <p:cNvPr id="86" name="Object 21"/>
              <p:cNvGraphicFramePr>
                <a:graphicFrameLocks noChangeAspect="1"/>
              </p:cNvGraphicFramePr>
              <p:nvPr/>
            </p:nvGraphicFramePr>
            <p:xfrm>
              <a:off x="3810000" y="4162425"/>
              <a:ext cx="560387" cy="381000"/>
            </p:xfrm>
            <a:graphic>
              <a:graphicData uri="http://schemas.openxmlformats.org/presentationml/2006/ole">
                <p:oleObj spid="_x0000_s4119" name="Equation" r:id="rId15" imgW="317160" imgH="215640" progId="Equation.3">
                  <p:embed/>
                </p:oleObj>
              </a:graphicData>
            </a:graphic>
          </p:graphicFrame>
          <p:sp>
            <p:nvSpPr>
              <p:cNvPr id="87" name="Rectangle 86"/>
              <p:cNvSpPr/>
              <p:nvPr/>
            </p:nvSpPr>
            <p:spPr>
              <a:xfrm>
                <a:off x="3962400" y="4848225"/>
                <a:ext cx="304800" cy="152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 rot="16200000" flipV="1">
                <a:off x="323850" y="3343275"/>
                <a:ext cx="3276600" cy="381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V="1">
                <a:off x="2404110" y="3213735"/>
                <a:ext cx="1379220" cy="21336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0" name="Oval 89"/>
              <p:cNvSpPr/>
              <p:nvPr/>
            </p:nvSpPr>
            <p:spPr>
              <a:xfrm>
                <a:off x="1600200" y="1419225"/>
                <a:ext cx="685800" cy="6096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Connector 90"/>
              <p:cNvCxnSpPr/>
              <p:nvPr/>
            </p:nvCxnSpPr>
            <p:spPr>
              <a:xfrm rot="16200000" flipV="1">
                <a:off x="419100" y="4200525"/>
                <a:ext cx="838200" cy="4572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0" y="4848225"/>
                <a:ext cx="4267200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 flipH="1" flipV="1">
                <a:off x="76200" y="3171825"/>
                <a:ext cx="1371600" cy="3048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" y="1838325"/>
                <a:ext cx="914400" cy="6858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V="1">
                <a:off x="3009900" y="4200525"/>
                <a:ext cx="838200" cy="4572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6200000" flipV="1">
                <a:off x="2175510" y="1834515"/>
                <a:ext cx="914400" cy="69342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7" name="Oval 96"/>
              <p:cNvSpPr/>
              <p:nvPr/>
            </p:nvSpPr>
            <p:spPr>
              <a:xfrm>
                <a:off x="2895600" y="2562225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3124200" y="3933825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3581400" y="4772025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990600" y="4772025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533400" y="3933825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838200" y="2562225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2209800" y="1647825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1524000" y="1647825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05" name="Object 4"/>
              <p:cNvGraphicFramePr>
                <a:graphicFrameLocks noChangeAspect="1"/>
              </p:cNvGraphicFramePr>
              <p:nvPr/>
            </p:nvGraphicFramePr>
            <p:xfrm>
              <a:off x="1981200" y="2867025"/>
              <a:ext cx="354013" cy="552450"/>
            </p:xfrm>
            <a:graphic>
              <a:graphicData uri="http://schemas.openxmlformats.org/presentationml/2006/ole">
                <p:oleObj spid="_x0000_s4120" name="Equation" r:id="rId16" imgW="190440" imgH="241200" progId="Equation.3">
                  <p:embed/>
                </p:oleObj>
              </a:graphicData>
            </a:graphic>
          </p:graphicFrame>
          <p:graphicFrame>
            <p:nvGraphicFramePr>
              <p:cNvPr id="106" name="Object 4"/>
              <p:cNvGraphicFramePr>
                <a:graphicFrameLocks noChangeAspect="1"/>
              </p:cNvGraphicFramePr>
              <p:nvPr/>
            </p:nvGraphicFramePr>
            <p:xfrm>
              <a:off x="2046288" y="1066800"/>
              <a:ext cx="377825" cy="493713"/>
            </p:xfrm>
            <a:graphic>
              <a:graphicData uri="http://schemas.openxmlformats.org/presentationml/2006/ole">
                <p:oleObj spid="_x0000_s4121" name="Equation" r:id="rId17" imgW="203040" imgH="215640" progId="Equation.3">
                  <p:embed/>
                </p:oleObj>
              </a:graphicData>
            </a:graphic>
          </p:graphicFrame>
          <p:cxnSp>
            <p:nvCxnSpPr>
              <p:cNvPr id="107" name="Straight Arrow Connector 106"/>
              <p:cNvCxnSpPr/>
              <p:nvPr/>
            </p:nvCxnSpPr>
            <p:spPr>
              <a:xfrm rot="16200000" flipH="1">
                <a:off x="411145" y="3249947"/>
                <a:ext cx="3106473" cy="5621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>
                <a:off x="1935480" y="1724025"/>
                <a:ext cx="990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graphicFrame>
            <p:nvGraphicFramePr>
              <p:cNvPr id="109" name="Object 19"/>
              <p:cNvGraphicFramePr>
                <a:graphicFrameLocks noChangeAspect="1"/>
              </p:cNvGraphicFramePr>
              <p:nvPr/>
            </p:nvGraphicFramePr>
            <p:xfrm>
              <a:off x="914400" y="2895600"/>
              <a:ext cx="377825" cy="525462"/>
            </p:xfrm>
            <a:graphic>
              <a:graphicData uri="http://schemas.openxmlformats.org/presentationml/2006/ole">
                <p:oleObj spid="_x0000_s4122" name="Equation" r:id="rId18" imgW="203040" imgH="228600" progId="Equation.3">
                  <p:embed/>
                </p:oleObj>
              </a:graphicData>
            </a:graphic>
          </p:graphicFrame>
        </p:grpSp>
        <p:cxnSp>
          <p:nvCxnSpPr>
            <p:cNvPr id="51" name="Straight Connector 50"/>
            <p:cNvCxnSpPr/>
            <p:nvPr/>
          </p:nvCxnSpPr>
          <p:spPr>
            <a:xfrm rot="5400000">
              <a:off x="1487488" y="5295900"/>
              <a:ext cx="5334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2781300" y="5295900"/>
              <a:ext cx="5334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3" name="Object 52"/>
            <p:cNvGraphicFramePr>
              <a:graphicFrameLocks noChangeAspect="1"/>
            </p:cNvGraphicFramePr>
            <p:nvPr/>
          </p:nvGraphicFramePr>
          <p:xfrm>
            <a:off x="2255838" y="5257800"/>
            <a:ext cx="411162" cy="282575"/>
          </p:xfrm>
          <a:graphic>
            <a:graphicData uri="http://schemas.openxmlformats.org/presentationml/2006/ole">
              <p:oleObj spid="_x0000_s4123" name="Equation" r:id="rId19" imgW="241200" imgH="164880" progId="Equation.3">
                <p:embed/>
              </p:oleObj>
            </a:graphicData>
          </a:graphic>
        </p:graphicFrame>
        <p:cxnSp>
          <p:nvCxnSpPr>
            <p:cNvPr id="54" name="Straight Arrow Connector 53"/>
            <p:cNvCxnSpPr/>
            <p:nvPr/>
          </p:nvCxnSpPr>
          <p:spPr>
            <a:xfrm>
              <a:off x="2667000" y="54102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10800000">
              <a:off x="1752600" y="5410200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240088" y="5448300"/>
              <a:ext cx="8382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649288" y="5448300"/>
              <a:ext cx="8382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8" name="Object 57"/>
            <p:cNvGraphicFramePr>
              <a:graphicFrameLocks noChangeAspect="1"/>
            </p:cNvGraphicFramePr>
            <p:nvPr/>
          </p:nvGraphicFramePr>
          <p:xfrm>
            <a:off x="2133600" y="5562600"/>
            <a:ext cx="454025" cy="304800"/>
          </p:xfrm>
          <a:graphic>
            <a:graphicData uri="http://schemas.openxmlformats.org/presentationml/2006/ole">
              <p:oleObj spid="_x0000_s4124" name="Equation" r:id="rId20" imgW="266400" imgH="177480" progId="Equation.3">
                <p:embed/>
              </p:oleObj>
            </a:graphicData>
          </a:graphic>
        </p:graphicFrame>
        <p:cxnSp>
          <p:nvCxnSpPr>
            <p:cNvPr id="59" name="Straight Arrow Connector 58"/>
            <p:cNvCxnSpPr/>
            <p:nvPr/>
          </p:nvCxnSpPr>
          <p:spPr>
            <a:xfrm>
              <a:off x="2552700" y="5715000"/>
              <a:ext cx="11049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10800000">
              <a:off x="1066802" y="5715000"/>
              <a:ext cx="106679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3087688" y="5295900"/>
              <a:ext cx="5334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3697288" y="5295900"/>
              <a:ext cx="5334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3" name="Object 62"/>
            <p:cNvGraphicFramePr>
              <a:graphicFrameLocks noChangeAspect="1"/>
            </p:cNvGraphicFramePr>
            <p:nvPr/>
          </p:nvGraphicFramePr>
          <p:xfrm>
            <a:off x="3505200" y="5273040"/>
            <a:ext cx="368300" cy="304800"/>
          </p:xfrm>
          <a:graphic>
            <a:graphicData uri="http://schemas.openxmlformats.org/presentationml/2006/ole">
              <p:oleObj spid="_x0000_s4125" name="Equation" r:id="rId21" imgW="215640" imgH="177480" progId="Equation.3">
                <p:embed/>
              </p:oleObj>
            </a:graphicData>
          </a:graphic>
        </p:graphicFrame>
        <p:cxnSp>
          <p:nvCxnSpPr>
            <p:cNvPr id="64" name="Straight Arrow Connector 63"/>
            <p:cNvCxnSpPr/>
            <p:nvPr/>
          </p:nvCxnSpPr>
          <p:spPr>
            <a:xfrm>
              <a:off x="3810000" y="5410200"/>
              <a:ext cx="152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0800000">
              <a:off x="3352800" y="5410200"/>
              <a:ext cx="152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 of Double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15</a:t>
            </a:fld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dynamics during double support simplify to a simple harmonic oscillator</a:t>
            </a:r>
            <a:endParaRPr lang="en-US" dirty="0"/>
          </a:p>
        </p:txBody>
      </p:sp>
      <p:graphicFrame>
        <p:nvGraphicFramePr>
          <p:cNvPr id="114690" name="Object 24"/>
          <p:cNvGraphicFramePr>
            <a:graphicFrameLocks noChangeAspect="1"/>
          </p:cNvGraphicFramePr>
          <p:nvPr/>
        </p:nvGraphicFramePr>
        <p:xfrm>
          <a:off x="787400" y="3048000"/>
          <a:ext cx="7875588" cy="838200"/>
        </p:xfrm>
        <a:graphic>
          <a:graphicData uri="http://schemas.openxmlformats.org/presentationml/2006/ole">
            <p:oleObj spid="_x0000_s114690" name="Equation" r:id="rId5" imgW="4051080" imgH="431640" progId="Equation.3">
              <p:embed/>
            </p:oleObj>
          </a:graphicData>
        </a:graphic>
      </p:graphicFrame>
      <p:graphicFrame>
        <p:nvGraphicFramePr>
          <p:cNvPr id="8" name="Object 24"/>
          <p:cNvGraphicFramePr>
            <a:graphicFrameLocks noChangeAspect="1"/>
          </p:cNvGraphicFramePr>
          <p:nvPr/>
        </p:nvGraphicFramePr>
        <p:xfrm>
          <a:off x="3695700" y="5257800"/>
          <a:ext cx="1866900" cy="671513"/>
        </p:xfrm>
        <a:graphic>
          <a:graphicData uri="http://schemas.openxmlformats.org/presentationml/2006/ole">
            <p:oleObj spid="_x0000_s114693" name="Equation" r:id="rId6" imgW="1091880" imgH="393480" progId="Equation.3">
              <p:embed/>
            </p:oleObj>
          </a:graphicData>
        </a:graphic>
      </p:graphicFrame>
      <p:graphicFrame>
        <p:nvGraphicFramePr>
          <p:cNvPr id="9" name="Object 24"/>
          <p:cNvGraphicFramePr>
            <a:graphicFrameLocks noChangeAspect="1"/>
          </p:cNvGraphicFramePr>
          <p:nvPr/>
        </p:nvGraphicFramePr>
        <p:xfrm>
          <a:off x="6597650" y="5257800"/>
          <a:ext cx="1387475" cy="714375"/>
        </p:xfrm>
        <a:graphic>
          <a:graphicData uri="http://schemas.openxmlformats.org/presentationml/2006/ole">
            <p:oleObj spid="_x0000_s114694" name="Equation" r:id="rId7" imgW="812520" imgH="419040" progId="Equation.3">
              <p:embed/>
            </p:oleObj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685800" y="5257800"/>
            <a:ext cx="1600200" cy="838200"/>
            <a:chOff x="381000" y="4800600"/>
            <a:chExt cx="1600200" cy="838200"/>
          </a:xfrm>
        </p:grpSpPr>
        <p:graphicFrame>
          <p:nvGraphicFramePr>
            <p:cNvPr id="114695" name="Object 7"/>
            <p:cNvGraphicFramePr>
              <a:graphicFrameLocks noChangeAspect="1"/>
            </p:cNvGraphicFramePr>
            <p:nvPr/>
          </p:nvGraphicFramePr>
          <p:xfrm>
            <a:off x="457200" y="4800600"/>
            <a:ext cx="1447800" cy="650461"/>
          </p:xfrm>
          <a:graphic>
            <a:graphicData uri="http://schemas.openxmlformats.org/presentationml/2006/ole">
              <p:oleObj spid="_x0000_s114695" name="Equation" r:id="rId8" imgW="876240" imgH="393480" progId="Equation.3">
                <p:embed/>
              </p:oleObj>
            </a:graphicData>
          </a:graphic>
        </p:graphicFrame>
        <p:sp>
          <p:nvSpPr>
            <p:cNvPr id="11" name="Rounded Rectangle 10"/>
            <p:cNvSpPr/>
            <p:nvPr/>
          </p:nvSpPr>
          <p:spPr>
            <a:xfrm>
              <a:off x="381000" y="4800600"/>
              <a:ext cx="1600200" cy="8382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14400" y="58674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LIPM Dynamics</a:t>
            </a:r>
            <a:endParaRPr lang="en-US" sz="1200" dirty="0"/>
          </a:p>
        </p:txBody>
      </p:sp>
      <p:graphicFrame>
        <p:nvGraphicFramePr>
          <p:cNvPr id="14" name="Object 24"/>
          <p:cNvGraphicFramePr>
            <a:graphicFrameLocks noChangeAspect="1"/>
          </p:cNvGraphicFramePr>
          <p:nvPr/>
        </p:nvGraphicFramePr>
        <p:xfrm>
          <a:off x="3854450" y="2476500"/>
          <a:ext cx="1801813" cy="419100"/>
        </p:xfrm>
        <a:graphic>
          <a:graphicData uri="http://schemas.openxmlformats.org/presentationml/2006/ole">
            <p:oleObj spid="_x0000_s114696" name="Equation" r:id="rId9" imgW="927000" imgH="215640" progId="Equation.3">
              <p:embed/>
            </p:oleObj>
          </a:graphicData>
        </a:graphic>
      </p:graphicFrame>
      <p:sp>
        <p:nvSpPr>
          <p:cNvPr id="15" name="Left Brace 14"/>
          <p:cNvSpPr/>
          <p:nvPr/>
        </p:nvSpPr>
        <p:spPr>
          <a:xfrm rot="16200000">
            <a:off x="1752600" y="3505200"/>
            <a:ext cx="457200" cy="1066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16200000">
            <a:off x="5410200" y="3505200"/>
            <a:ext cx="457200" cy="1066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4697" name="Object 9"/>
          <p:cNvGraphicFramePr>
            <a:graphicFrameLocks noChangeAspect="1"/>
          </p:cNvGraphicFramePr>
          <p:nvPr/>
        </p:nvGraphicFramePr>
        <p:xfrm>
          <a:off x="5410200" y="4267200"/>
          <a:ext cx="441325" cy="466725"/>
        </p:xfrm>
        <a:graphic>
          <a:graphicData uri="http://schemas.openxmlformats.org/presentationml/2006/ole">
            <p:oleObj spid="_x0000_s114697" name="Equation" r:id="rId10" imgW="203040" imgH="215640" progId="Equation.3">
              <p:embed/>
            </p:oleObj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/>
        </p:nvGraphicFramePr>
        <p:xfrm>
          <a:off x="1752600" y="4267200"/>
          <a:ext cx="441325" cy="466725"/>
        </p:xfrm>
        <a:graphic>
          <a:graphicData uri="http://schemas.openxmlformats.org/presentationml/2006/ole">
            <p:oleObj spid="_x0000_s114698" name="Equation" r:id="rId11" imgW="203040" imgH="21564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Balance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Space of </a:t>
            </a:r>
            <a:r>
              <a:rPr lang="en-US" dirty="0" err="1" smtClean="0"/>
              <a:t>LiBM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2057400"/>
            <a:ext cx="4648200" cy="3657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218406" y="3886200"/>
            <a:ext cx="3658394" cy="79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1"/>
            <a:endCxn id="4" idx="3"/>
          </p:cNvCxnSpPr>
          <p:nvPr/>
        </p:nvCxnSpPr>
        <p:spPr>
          <a:xfrm rot="10800000" flipH="1">
            <a:off x="685800" y="3886200"/>
            <a:ext cx="46482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449888" y="3711575"/>
          <a:ext cx="295275" cy="347663"/>
        </p:xfrm>
        <a:graphic>
          <a:graphicData uri="http://schemas.openxmlformats.org/presentationml/2006/ole">
            <p:oleObj spid="_x0000_s6146" name="Equation" r:id="rId4" imgW="139680" imgH="164880" progId="Equation.3">
              <p:embed/>
            </p:oleObj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/>
        </p:nvGraphicFramePr>
        <p:xfrm>
          <a:off x="2895600" y="1636713"/>
          <a:ext cx="295275" cy="427037"/>
        </p:xfrm>
        <a:graphic>
          <a:graphicData uri="http://schemas.openxmlformats.org/presentationml/2006/ole">
            <p:oleObj spid="_x0000_s6147" name="Equation" r:id="rId5" imgW="139680" imgH="203040" progId="Equation.3">
              <p:embed/>
            </p:oleObj>
          </a:graphicData>
        </a:graphic>
      </p:graphicFrame>
      <p:grpSp>
        <p:nvGrpSpPr>
          <p:cNvPr id="3" name="Group 63"/>
          <p:cNvGrpSpPr/>
          <p:nvPr/>
        </p:nvGrpSpPr>
        <p:grpSpPr>
          <a:xfrm>
            <a:off x="6172200" y="2590800"/>
            <a:ext cx="2260443" cy="2744788"/>
            <a:chOff x="6172200" y="2590800"/>
            <a:chExt cx="2260443" cy="2744788"/>
          </a:xfrm>
        </p:grpSpPr>
        <p:cxnSp>
          <p:nvCxnSpPr>
            <p:cNvPr id="25" name="Straight Arrow Connector 24"/>
            <p:cNvCxnSpPr>
              <a:stCxn id="30" idx="3"/>
            </p:cNvCxnSpPr>
            <p:nvPr/>
          </p:nvCxnSpPr>
          <p:spPr>
            <a:xfrm rot="5400000" flipH="1" flipV="1">
              <a:off x="6095633" y="4466564"/>
              <a:ext cx="1413070" cy="3226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9" idx="3"/>
            </p:cNvCxnSpPr>
            <p:nvPr/>
          </p:nvCxnSpPr>
          <p:spPr>
            <a:xfrm rot="5400000" flipH="1">
              <a:off x="7126503" y="4496928"/>
              <a:ext cx="1342731" cy="33229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086600" y="2590800"/>
              <a:ext cx="419775" cy="4069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72200" y="5334439"/>
              <a:ext cx="2260443" cy="1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Isosceles Triangle 28"/>
            <p:cNvSpPr/>
            <p:nvPr/>
          </p:nvSpPr>
          <p:spPr>
            <a:xfrm>
              <a:off x="7715917" y="5224174"/>
              <a:ext cx="496195" cy="11026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6392731" y="5224174"/>
              <a:ext cx="496195" cy="11026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30" idx="3"/>
              <a:endCxn id="27" idx="0"/>
            </p:cNvCxnSpPr>
            <p:nvPr/>
          </p:nvCxnSpPr>
          <p:spPr>
            <a:xfrm rot="5400000" flipH="1" flipV="1">
              <a:off x="5596838" y="3634790"/>
              <a:ext cx="2743639" cy="65565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3"/>
              <a:endCxn id="27" idx="0"/>
            </p:cNvCxnSpPr>
            <p:nvPr/>
          </p:nvCxnSpPr>
          <p:spPr>
            <a:xfrm rot="5400000" flipH="1">
              <a:off x="6258432" y="3628857"/>
              <a:ext cx="2743639" cy="66752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3" name="Object 12"/>
            <p:cNvGraphicFramePr>
              <a:graphicFrameLocks noChangeAspect="1"/>
            </p:cNvGraphicFramePr>
            <p:nvPr/>
          </p:nvGraphicFramePr>
          <p:xfrm>
            <a:off x="6475430" y="4342050"/>
            <a:ext cx="250395" cy="266475"/>
          </p:xfrm>
          <a:graphic>
            <a:graphicData uri="http://schemas.openxmlformats.org/presentationml/2006/ole">
              <p:oleObj spid="_x0000_s6148" name="Equation" r:id="rId6" imgW="203040" imgH="215640" progId="Equation.3">
                <p:embed/>
              </p:oleObj>
            </a:graphicData>
          </a:graphic>
        </p:graphicFrame>
        <p:graphicFrame>
          <p:nvGraphicFramePr>
            <p:cNvPr id="34" name="Object 13"/>
            <p:cNvGraphicFramePr>
              <a:graphicFrameLocks noChangeAspect="1"/>
            </p:cNvGraphicFramePr>
            <p:nvPr/>
          </p:nvGraphicFramePr>
          <p:xfrm>
            <a:off x="7798616" y="4342050"/>
            <a:ext cx="235463" cy="266475"/>
          </p:xfrm>
          <a:graphic>
            <a:graphicData uri="http://schemas.openxmlformats.org/presentationml/2006/ole">
              <p:oleObj spid="_x0000_s6149" name="Equation" r:id="rId7" imgW="190440" imgH="215640" progId="Equation.3">
                <p:embed/>
              </p:oleObj>
            </a:graphicData>
          </a:graphic>
        </p:graphicFrame>
      </p:grpSp>
      <p:grpSp>
        <p:nvGrpSpPr>
          <p:cNvPr id="7" name="Group 64"/>
          <p:cNvGrpSpPr/>
          <p:nvPr/>
        </p:nvGrpSpPr>
        <p:grpSpPr>
          <a:xfrm>
            <a:off x="6172200" y="2590800"/>
            <a:ext cx="2260443" cy="2744788"/>
            <a:chOff x="6172200" y="2590800"/>
            <a:chExt cx="2260443" cy="2744788"/>
          </a:xfrm>
        </p:grpSpPr>
        <p:cxnSp>
          <p:nvCxnSpPr>
            <p:cNvPr id="66" name="Straight Arrow Connector 65"/>
            <p:cNvCxnSpPr>
              <a:stCxn id="71" idx="3"/>
            </p:cNvCxnSpPr>
            <p:nvPr/>
          </p:nvCxnSpPr>
          <p:spPr>
            <a:xfrm rot="5400000" flipH="1" flipV="1">
              <a:off x="5815746" y="4215983"/>
              <a:ext cx="1943539" cy="29337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70" idx="3"/>
            </p:cNvCxnSpPr>
            <p:nvPr/>
          </p:nvCxnSpPr>
          <p:spPr>
            <a:xfrm rot="5400000" flipH="1">
              <a:off x="7242513" y="4612938"/>
              <a:ext cx="1086289" cy="35671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6858000" y="2590800"/>
              <a:ext cx="419775" cy="4069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6172200" y="5334439"/>
              <a:ext cx="2260443" cy="1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Isosceles Triangle 69"/>
            <p:cNvSpPr/>
            <p:nvPr/>
          </p:nvSpPr>
          <p:spPr>
            <a:xfrm>
              <a:off x="7715917" y="5224174"/>
              <a:ext cx="496195" cy="11026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/>
          </p:nvSpPr>
          <p:spPr>
            <a:xfrm>
              <a:off x="6392731" y="5224174"/>
              <a:ext cx="496195" cy="11026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>
              <a:stCxn id="71" idx="3"/>
              <a:endCxn id="68" idx="0"/>
            </p:cNvCxnSpPr>
            <p:nvPr/>
          </p:nvCxnSpPr>
          <p:spPr>
            <a:xfrm rot="5400000" flipH="1" flipV="1">
              <a:off x="5482538" y="3749090"/>
              <a:ext cx="2743639" cy="42705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0" idx="3"/>
              <a:endCxn id="68" idx="0"/>
            </p:cNvCxnSpPr>
            <p:nvPr/>
          </p:nvCxnSpPr>
          <p:spPr>
            <a:xfrm rot="5400000" flipH="1">
              <a:off x="6144132" y="3514557"/>
              <a:ext cx="2743639" cy="89612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4" name="Object 12"/>
            <p:cNvGraphicFramePr>
              <a:graphicFrameLocks noChangeAspect="1"/>
            </p:cNvGraphicFramePr>
            <p:nvPr/>
          </p:nvGraphicFramePr>
          <p:xfrm>
            <a:off x="6475430" y="4342050"/>
            <a:ext cx="250395" cy="266475"/>
          </p:xfrm>
          <a:graphic>
            <a:graphicData uri="http://schemas.openxmlformats.org/presentationml/2006/ole">
              <p:oleObj spid="_x0000_s6150" name="Equation" r:id="rId8" imgW="203040" imgH="215640" progId="Equation.3">
                <p:embed/>
              </p:oleObj>
            </a:graphicData>
          </a:graphic>
        </p:graphicFrame>
        <p:graphicFrame>
          <p:nvGraphicFramePr>
            <p:cNvPr id="75" name="Object 13"/>
            <p:cNvGraphicFramePr>
              <a:graphicFrameLocks noChangeAspect="1"/>
            </p:cNvGraphicFramePr>
            <p:nvPr/>
          </p:nvGraphicFramePr>
          <p:xfrm>
            <a:off x="7798616" y="4342050"/>
            <a:ext cx="235463" cy="266475"/>
          </p:xfrm>
          <a:graphic>
            <a:graphicData uri="http://schemas.openxmlformats.org/presentationml/2006/ole">
              <p:oleObj spid="_x0000_s6151" name="Equation" r:id="rId9" imgW="190440" imgH="215640" progId="Equation.3">
                <p:embed/>
              </p:oleObj>
            </a:graphicData>
          </a:graphic>
        </p:graphicFrame>
      </p:grpSp>
      <p:grpSp>
        <p:nvGrpSpPr>
          <p:cNvPr id="8" name="Group 80"/>
          <p:cNvGrpSpPr/>
          <p:nvPr/>
        </p:nvGrpSpPr>
        <p:grpSpPr>
          <a:xfrm>
            <a:off x="6172200" y="2590800"/>
            <a:ext cx="2260443" cy="2744788"/>
            <a:chOff x="6172200" y="2590800"/>
            <a:chExt cx="2260443" cy="2744788"/>
          </a:xfrm>
        </p:grpSpPr>
        <p:cxnSp>
          <p:nvCxnSpPr>
            <p:cNvPr id="82" name="Straight Arrow Connector 81"/>
            <p:cNvCxnSpPr>
              <a:stCxn id="87" idx="3"/>
            </p:cNvCxnSpPr>
            <p:nvPr/>
          </p:nvCxnSpPr>
          <p:spPr>
            <a:xfrm rot="5400000" flipH="1" flipV="1">
              <a:off x="6269136" y="4593173"/>
              <a:ext cx="1112959" cy="36957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86" idx="3"/>
            </p:cNvCxnSpPr>
            <p:nvPr/>
          </p:nvCxnSpPr>
          <p:spPr>
            <a:xfrm rot="5400000" flipH="1">
              <a:off x="6839288" y="4209713"/>
              <a:ext cx="1943539" cy="30591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7315200" y="2590800"/>
              <a:ext cx="419775" cy="4069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6172200" y="5334439"/>
              <a:ext cx="2260443" cy="1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Isosceles Triangle 85"/>
            <p:cNvSpPr/>
            <p:nvPr/>
          </p:nvSpPr>
          <p:spPr>
            <a:xfrm>
              <a:off x="7715917" y="5224174"/>
              <a:ext cx="496195" cy="11026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Isosceles Triangle 86"/>
            <p:cNvSpPr/>
            <p:nvPr/>
          </p:nvSpPr>
          <p:spPr>
            <a:xfrm>
              <a:off x="6392731" y="5224174"/>
              <a:ext cx="496195" cy="11026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>
              <a:stCxn id="87" idx="3"/>
              <a:endCxn id="84" idx="0"/>
            </p:cNvCxnSpPr>
            <p:nvPr/>
          </p:nvCxnSpPr>
          <p:spPr>
            <a:xfrm rot="5400000" flipH="1" flipV="1">
              <a:off x="5711138" y="3520490"/>
              <a:ext cx="2743639" cy="88425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6" idx="3"/>
              <a:endCxn id="84" idx="0"/>
            </p:cNvCxnSpPr>
            <p:nvPr/>
          </p:nvCxnSpPr>
          <p:spPr>
            <a:xfrm rot="5400000" flipH="1">
              <a:off x="6372732" y="3743157"/>
              <a:ext cx="2743639" cy="43892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0" name="Object 12"/>
            <p:cNvGraphicFramePr>
              <a:graphicFrameLocks noChangeAspect="1"/>
            </p:cNvGraphicFramePr>
            <p:nvPr/>
          </p:nvGraphicFramePr>
          <p:xfrm>
            <a:off x="6475430" y="4342050"/>
            <a:ext cx="250395" cy="266475"/>
          </p:xfrm>
          <a:graphic>
            <a:graphicData uri="http://schemas.openxmlformats.org/presentationml/2006/ole">
              <p:oleObj spid="_x0000_s6152" name="Equation" r:id="rId10" imgW="203040" imgH="215640" progId="Equation.3">
                <p:embed/>
              </p:oleObj>
            </a:graphicData>
          </a:graphic>
        </p:graphicFrame>
        <p:graphicFrame>
          <p:nvGraphicFramePr>
            <p:cNvPr id="91" name="Object 13"/>
            <p:cNvGraphicFramePr>
              <a:graphicFrameLocks noChangeAspect="1"/>
            </p:cNvGraphicFramePr>
            <p:nvPr/>
          </p:nvGraphicFramePr>
          <p:xfrm>
            <a:off x="7798616" y="4342050"/>
            <a:ext cx="235463" cy="266475"/>
          </p:xfrm>
          <a:graphic>
            <a:graphicData uri="http://schemas.openxmlformats.org/presentationml/2006/ole">
              <p:oleObj spid="_x0000_s6153" name="Equation" r:id="rId11" imgW="190440" imgH="215640" progId="Equation.3">
                <p:embed/>
              </p:oleObj>
            </a:graphicData>
          </a:graphic>
        </p:graphicFrame>
      </p:grpSp>
      <p:graphicFrame>
        <p:nvGraphicFramePr>
          <p:cNvPr id="105" name="Object 4"/>
          <p:cNvGraphicFramePr>
            <a:graphicFrameLocks noChangeAspect="1"/>
          </p:cNvGraphicFramePr>
          <p:nvPr/>
        </p:nvGraphicFramePr>
        <p:xfrm>
          <a:off x="990600" y="5791200"/>
          <a:ext cx="401637" cy="454025"/>
        </p:xfrm>
        <a:graphic>
          <a:graphicData uri="http://schemas.openxmlformats.org/presentationml/2006/ole">
            <p:oleObj spid="_x0000_s6154" name="Equation" r:id="rId12" imgW="190440" imgH="215640" progId="Equation.3">
              <p:embed/>
            </p:oleObj>
          </a:graphicData>
        </a:graphic>
      </p:graphicFrame>
      <p:graphicFrame>
        <p:nvGraphicFramePr>
          <p:cNvPr id="106" name="Object 4"/>
          <p:cNvGraphicFramePr>
            <a:graphicFrameLocks noChangeAspect="1"/>
          </p:cNvGraphicFramePr>
          <p:nvPr/>
        </p:nvGraphicFramePr>
        <p:xfrm>
          <a:off x="4572000" y="5791200"/>
          <a:ext cx="401637" cy="454025"/>
        </p:xfrm>
        <a:graphic>
          <a:graphicData uri="http://schemas.openxmlformats.org/presentationml/2006/ole">
            <p:oleObj spid="_x0000_s6155" name="Equation" r:id="rId13" imgW="190440" imgH="215640" progId="Equation.3">
              <p:embed/>
            </p:oleObj>
          </a:graphicData>
        </a:graphic>
      </p:graphicFrame>
      <p:sp>
        <p:nvSpPr>
          <p:cNvPr id="119" name="TextBox 118"/>
          <p:cNvSpPr txBox="1"/>
          <p:nvPr/>
        </p:nvSpPr>
        <p:spPr>
          <a:xfrm>
            <a:off x="1600200" y="6096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Location of feet</a:t>
            </a:r>
          </a:p>
        </p:txBody>
      </p:sp>
      <p:cxnSp>
        <p:nvCxnSpPr>
          <p:cNvPr id="121" name="Straight Arrow Connector 120"/>
          <p:cNvCxnSpPr>
            <a:stCxn id="119" idx="0"/>
          </p:cNvCxnSpPr>
          <p:nvPr/>
        </p:nvCxnSpPr>
        <p:spPr>
          <a:xfrm rot="5400000" flipH="1" flipV="1">
            <a:off x="3505200" y="4876800"/>
            <a:ext cx="38100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19" idx="0"/>
          </p:cNvCxnSpPr>
          <p:nvPr/>
        </p:nvCxnSpPr>
        <p:spPr>
          <a:xfrm rot="16200000" flipV="1">
            <a:off x="1752600" y="5181600"/>
            <a:ext cx="3810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129"/>
          <p:cNvGrpSpPr/>
          <p:nvPr/>
        </p:nvGrpSpPr>
        <p:grpSpPr>
          <a:xfrm>
            <a:off x="6172200" y="2590800"/>
            <a:ext cx="2260443" cy="2744788"/>
            <a:chOff x="6172200" y="2590800"/>
            <a:chExt cx="2260443" cy="2744788"/>
          </a:xfrm>
        </p:grpSpPr>
        <p:cxnSp>
          <p:nvCxnSpPr>
            <p:cNvPr id="132" name="Straight Arrow Connector 131"/>
            <p:cNvCxnSpPr>
              <a:stCxn id="135" idx="3"/>
            </p:cNvCxnSpPr>
            <p:nvPr/>
          </p:nvCxnSpPr>
          <p:spPr>
            <a:xfrm rot="5400000" flipH="1">
              <a:off x="6713558" y="4083983"/>
              <a:ext cx="2332159" cy="16875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/>
            <p:cNvSpPr/>
            <p:nvPr/>
          </p:nvSpPr>
          <p:spPr>
            <a:xfrm>
              <a:off x="7543800" y="2590800"/>
              <a:ext cx="419775" cy="4069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6172200" y="5334439"/>
              <a:ext cx="2260443" cy="1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Isosceles Triangle 134"/>
            <p:cNvSpPr/>
            <p:nvPr/>
          </p:nvSpPr>
          <p:spPr>
            <a:xfrm>
              <a:off x="7715917" y="5224174"/>
              <a:ext cx="496195" cy="11026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Isosceles Triangle 135"/>
            <p:cNvSpPr/>
            <p:nvPr/>
          </p:nvSpPr>
          <p:spPr>
            <a:xfrm>
              <a:off x="6400800" y="5029200"/>
              <a:ext cx="496195" cy="11026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Connector 136"/>
            <p:cNvCxnSpPr>
              <a:stCxn id="136" idx="3"/>
              <a:endCxn id="133" idx="0"/>
            </p:cNvCxnSpPr>
            <p:nvPr/>
          </p:nvCxnSpPr>
          <p:spPr>
            <a:xfrm rot="5400000" flipH="1" flipV="1">
              <a:off x="5926960" y="3312738"/>
              <a:ext cx="2548665" cy="110479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35" idx="3"/>
              <a:endCxn id="133" idx="0"/>
            </p:cNvCxnSpPr>
            <p:nvPr/>
          </p:nvCxnSpPr>
          <p:spPr>
            <a:xfrm rot="5400000" flipH="1">
              <a:off x="6487032" y="3857457"/>
              <a:ext cx="2743639" cy="21032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0" name="Object 13"/>
            <p:cNvGraphicFramePr>
              <a:graphicFrameLocks noChangeAspect="1"/>
            </p:cNvGraphicFramePr>
            <p:nvPr/>
          </p:nvGraphicFramePr>
          <p:xfrm>
            <a:off x="7924800" y="4343400"/>
            <a:ext cx="235463" cy="266475"/>
          </p:xfrm>
          <a:graphic>
            <a:graphicData uri="http://schemas.openxmlformats.org/presentationml/2006/ole">
              <p:oleObj spid="_x0000_s6156" name="Equation" r:id="rId14" imgW="190440" imgH="215640" progId="Equation.3">
                <p:embed/>
              </p:oleObj>
            </a:graphicData>
          </a:graphic>
        </p:graphicFrame>
      </p:grpSp>
      <p:grpSp>
        <p:nvGrpSpPr>
          <p:cNvPr id="11" name="Group 144"/>
          <p:cNvGrpSpPr/>
          <p:nvPr/>
        </p:nvGrpSpPr>
        <p:grpSpPr>
          <a:xfrm>
            <a:off x="6172200" y="2590800"/>
            <a:ext cx="2260443" cy="2744788"/>
            <a:chOff x="6172200" y="2590800"/>
            <a:chExt cx="2260443" cy="2744788"/>
          </a:xfrm>
        </p:grpSpPr>
        <p:cxnSp>
          <p:nvCxnSpPr>
            <p:cNvPr id="146" name="Straight Arrow Connector 145"/>
            <p:cNvCxnSpPr>
              <a:stCxn id="151" idx="3"/>
            </p:cNvCxnSpPr>
            <p:nvPr/>
          </p:nvCxnSpPr>
          <p:spPr>
            <a:xfrm rot="5400000" flipH="1" flipV="1">
              <a:off x="5564286" y="4086443"/>
              <a:ext cx="2324539" cy="17145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Oval 147"/>
            <p:cNvSpPr/>
            <p:nvPr/>
          </p:nvSpPr>
          <p:spPr>
            <a:xfrm>
              <a:off x="6629400" y="2590800"/>
              <a:ext cx="419775" cy="4069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Straight Connector 148"/>
            <p:cNvCxnSpPr/>
            <p:nvPr/>
          </p:nvCxnSpPr>
          <p:spPr>
            <a:xfrm>
              <a:off x="6172200" y="5334439"/>
              <a:ext cx="2260443" cy="1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Isosceles Triangle 149"/>
            <p:cNvSpPr/>
            <p:nvPr/>
          </p:nvSpPr>
          <p:spPr>
            <a:xfrm>
              <a:off x="7696200" y="5105400"/>
              <a:ext cx="496195" cy="11026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Isosceles Triangle 150"/>
            <p:cNvSpPr/>
            <p:nvPr/>
          </p:nvSpPr>
          <p:spPr>
            <a:xfrm>
              <a:off x="6392731" y="5224174"/>
              <a:ext cx="496195" cy="11026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Straight Connector 151"/>
            <p:cNvCxnSpPr>
              <a:stCxn id="151" idx="3"/>
              <a:endCxn id="148" idx="0"/>
            </p:cNvCxnSpPr>
            <p:nvPr/>
          </p:nvCxnSpPr>
          <p:spPr>
            <a:xfrm rot="5400000" flipH="1" flipV="1">
              <a:off x="5368238" y="3863390"/>
              <a:ext cx="2743639" cy="19845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50" idx="3"/>
              <a:endCxn id="148" idx="0"/>
            </p:cNvCxnSpPr>
            <p:nvPr/>
          </p:nvCxnSpPr>
          <p:spPr>
            <a:xfrm rot="5400000" flipH="1">
              <a:off x="6079360" y="3350728"/>
              <a:ext cx="2624865" cy="110501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4" name="Object 12"/>
            <p:cNvGraphicFramePr>
              <a:graphicFrameLocks noChangeAspect="1"/>
            </p:cNvGraphicFramePr>
            <p:nvPr/>
          </p:nvGraphicFramePr>
          <p:xfrm>
            <a:off x="6400800" y="4343400"/>
            <a:ext cx="250395" cy="266475"/>
          </p:xfrm>
          <a:graphic>
            <a:graphicData uri="http://schemas.openxmlformats.org/presentationml/2006/ole">
              <p:oleObj spid="_x0000_s6157" name="Equation" r:id="rId15" imgW="203040" imgH="215640" progId="Equation.3">
                <p:embed/>
              </p:oleObj>
            </a:graphicData>
          </a:graphic>
        </p:graphicFrame>
      </p:grpSp>
      <p:sp>
        <p:nvSpPr>
          <p:cNvPr id="162" name="Rectangle 161"/>
          <p:cNvSpPr/>
          <p:nvPr/>
        </p:nvSpPr>
        <p:spPr>
          <a:xfrm>
            <a:off x="1905000" y="2057400"/>
            <a:ext cx="2209800" cy="3657600"/>
          </a:xfrm>
          <a:prstGeom prst="rect">
            <a:avLst/>
          </a:prstGeom>
          <a:solidFill>
            <a:srgbClr val="66FF33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16200000">
            <a:off x="3162300" y="1485900"/>
            <a:ext cx="1600200" cy="2743200"/>
          </a:xfrm>
          <a:prstGeom prst="triangle">
            <a:avLst>
              <a:gd name="adj" fmla="val 10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685800" y="4114800"/>
            <a:ext cx="2819400" cy="1600200"/>
          </a:xfrm>
          <a:prstGeom prst="triangl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/>
          <p:nvPr/>
        </p:nvCxnSpPr>
        <p:spPr>
          <a:xfrm rot="5400000">
            <a:off x="-685800" y="3962400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2819400" y="3962400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66"/>
          <p:cNvGrpSpPr/>
          <p:nvPr/>
        </p:nvGrpSpPr>
        <p:grpSpPr>
          <a:xfrm>
            <a:off x="3429000" y="1447800"/>
            <a:ext cx="2895600" cy="1600200"/>
            <a:chOff x="3048000" y="1447800"/>
            <a:chExt cx="2895600" cy="1600200"/>
          </a:xfrm>
        </p:grpSpPr>
        <p:sp>
          <p:nvSpPr>
            <p:cNvPr id="163" name="TextBox 162"/>
            <p:cNvSpPr txBox="1"/>
            <p:nvPr/>
          </p:nvSpPr>
          <p:spPr>
            <a:xfrm>
              <a:off x="3200400" y="14478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Double Support Region</a:t>
              </a:r>
              <a:endParaRPr lang="en-US" dirty="0"/>
            </a:p>
          </p:txBody>
        </p:sp>
        <p:cxnSp>
          <p:nvCxnSpPr>
            <p:cNvPr id="165" name="Straight Arrow Connector 164"/>
            <p:cNvCxnSpPr/>
            <p:nvPr/>
          </p:nvCxnSpPr>
          <p:spPr>
            <a:xfrm rot="5400000">
              <a:off x="2857500" y="1943100"/>
              <a:ext cx="12954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/>
          <p:cNvSpPr/>
          <p:nvPr/>
        </p:nvSpPr>
        <p:spPr>
          <a:xfrm>
            <a:off x="2971800" y="3810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9167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3.33333E-6 L -0.15834 3.33333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4 3.33333E-6 L 0.1 3.3333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63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0.15 3.33333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3.33333E-6 L 3.33333E-6 3.3333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4" grpId="3" animBg="1"/>
      <p:bldP spid="24" grpId="4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Balance while moving in a cyclic motion, returning to the cycle if perturbed.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18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179637" y="2655601"/>
            <a:ext cx="4648200" cy="3657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2712243" y="4484401"/>
            <a:ext cx="3658394" cy="79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6943725" y="4309776"/>
          <a:ext cx="295275" cy="347663"/>
        </p:xfrm>
        <a:graphic>
          <a:graphicData uri="http://schemas.openxmlformats.org/presentationml/2006/ole">
            <p:oleObj spid="_x0000_s11271" name="Equation" r:id="rId4" imgW="139680" imgH="164880" progId="Equation.3">
              <p:embed/>
            </p:oleObj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4389437" y="2234914"/>
          <a:ext cx="295275" cy="427037"/>
        </p:xfrm>
        <a:graphic>
          <a:graphicData uri="http://schemas.openxmlformats.org/presentationml/2006/ole">
            <p:oleObj spid="_x0000_s11272" name="Equation" r:id="rId5" imgW="139680" imgH="203040" progId="Equation.3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3398837" y="2655601"/>
            <a:ext cx="2209800" cy="3657600"/>
          </a:xfrm>
          <a:prstGeom prst="rect">
            <a:avLst/>
          </a:prstGeom>
          <a:solidFill>
            <a:srgbClr val="66FF33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179637" y="4179601"/>
            <a:ext cx="4648200" cy="2502932"/>
            <a:chOff x="2362200" y="3505200"/>
            <a:chExt cx="4648200" cy="2502932"/>
          </a:xfrm>
        </p:grpSpPr>
        <p:sp>
          <p:nvSpPr>
            <p:cNvPr id="16" name="Oval 15"/>
            <p:cNvSpPr/>
            <p:nvPr/>
          </p:nvSpPr>
          <p:spPr>
            <a:xfrm>
              <a:off x="5076825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857625" y="3543300"/>
              <a:ext cx="1752600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5181600" y="3581400"/>
              <a:ext cx="461963" cy="1047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362200" y="5638800"/>
              <a:ext cx="464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Slow Swaying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79637" y="3417601"/>
            <a:ext cx="4648200" cy="3264932"/>
            <a:chOff x="2362200" y="2743200"/>
            <a:chExt cx="4648200" cy="3264932"/>
          </a:xfrm>
        </p:grpSpPr>
        <p:sp>
          <p:nvSpPr>
            <p:cNvPr id="21" name="Oval 20"/>
            <p:cNvSpPr/>
            <p:nvPr/>
          </p:nvSpPr>
          <p:spPr>
            <a:xfrm>
              <a:off x="5105400" y="2819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857625" y="2743200"/>
              <a:ext cx="1752600" cy="2133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181600" y="2895600"/>
              <a:ext cx="666750" cy="6381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362200" y="5638800"/>
              <a:ext cx="464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Fast Swaying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179637" y="3388281"/>
            <a:ext cx="4648200" cy="3317319"/>
            <a:chOff x="2362200" y="2690813"/>
            <a:chExt cx="4648200" cy="3317319"/>
          </a:xfrm>
        </p:grpSpPr>
        <p:sp>
          <p:nvSpPr>
            <p:cNvPr id="26" name="Oval 25"/>
            <p:cNvSpPr/>
            <p:nvPr/>
          </p:nvSpPr>
          <p:spPr>
            <a:xfrm>
              <a:off x="5048250" y="2690813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048000" y="2743200"/>
              <a:ext cx="3371850" cy="2133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62200" y="5638800"/>
              <a:ext cx="464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Marching in Place or Walking</a:t>
              </a:r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5114925" y="2772521"/>
              <a:ext cx="671513" cy="1381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Isosceles Triangle 29"/>
          <p:cNvSpPr/>
          <p:nvPr/>
        </p:nvSpPr>
        <p:spPr>
          <a:xfrm rot="16200000">
            <a:off x="4656137" y="2084101"/>
            <a:ext cx="1600200" cy="2743200"/>
          </a:xfrm>
          <a:prstGeom prst="triangle">
            <a:avLst>
              <a:gd name="adj" fmla="val 10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4542631" y="4483607"/>
            <a:ext cx="36568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1"/>
            <a:endCxn id="10" idx="3"/>
          </p:cNvCxnSpPr>
          <p:nvPr/>
        </p:nvCxnSpPr>
        <p:spPr>
          <a:xfrm rot="10800000" flipH="1">
            <a:off x="2179637" y="4484401"/>
            <a:ext cx="46482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Isosceles Triangle 32"/>
          <p:cNvSpPr/>
          <p:nvPr/>
        </p:nvSpPr>
        <p:spPr>
          <a:xfrm>
            <a:off x="2179637" y="4713001"/>
            <a:ext cx="2819400" cy="1600200"/>
          </a:xfrm>
          <a:prstGeom prst="triangl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885031" y="4484401"/>
            <a:ext cx="36568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Energy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Orbital Energy:</a:t>
            </a:r>
            <a:endParaRPr lang="en-US" dirty="0"/>
          </a:p>
          <a:p>
            <a:r>
              <a:rPr lang="en-US" dirty="0" smtClean="0"/>
              <a:t>Solution is a simple harmonic oscillator: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control the energy:</a:t>
            </a:r>
            <a:endParaRPr lang="en-US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962400" y="1219200"/>
          <a:ext cx="2209800" cy="805744"/>
        </p:xfrm>
        <a:graphic>
          <a:graphicData uri="http://schemas.openxmlformats.org/presentationml/2006/ole">
            <p:oleObj spid="_x0000_s165890" name="Equation" r:id="rId4" imgW="1079280" imgH="393480" progId="Equation.3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828800" y="2438400"/>
          <a:ext cx="5251450" cy="917575"/>
        </p:xfrm>
        <a:graphic>
          <a:graphicData uri="http://schemas.openxmlformats.org/presentationml/2006/ole">
            <p:oleObj spid="_x0000_s165891" name="Equation" r:id="rId5" imgW="2908080" imgH="507960" progId="Equation.3">
              <p:embed/>
            </p:oleObj>
          </a:graphicData>
        </a:graphic>
      </p:graphicFrame>
      <p:graphicFrame>
        <p:nvGraphicFramePr>
          <p:cNvPr id="4101" name="Object 4"/>
          <p:cNvGraphicFramePr>
            <a:graphicFrameLocks noChangeAspect="1"/>
          </p:cNvGraphicFramePr>
          <p:nvPr/>
        </p:nvGraphicFramePr>
        <p:xfrm>
          <a:off x="3429000" y="3962400"/>
          <a:ext cx="1693863" cy="574675"/>
        </p:xfrm>
        <a:graphic>
          <a:graphicData uri="http://schemas.openxmlformats.org/presentationml/2006/ole">
            <p:oleObj spid="_x0000_s165892" name="Equation" r:id="rId6" imgW="672840" imgH="228600" progId="Equation.3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1524000" y="4552950"/>
          <a:ext cx="5461000" cy="1085850"/>
        </p:xfrm>
        <a:graphic>
          <a:graphicData uri="http://schemas.openxmlformats.org/presentationml/2006/ole">
            <p:oleObj spid="_x0000_s165893" name="Equation" r:id="rId7" imgW="2171520" imgH="431640" progId="Equation.3">
              <p:embed/>
            </p:oleObj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262188" y="5638800"/>
          <a:ext cx="4284662" cy="990600"/>
        </p:xfrm>
        <a:graphic>
          <a:graphicData uri="http://schemas.openxmlformats.org/presentationml/2006/ole">
            <p:oleObj spid="_x0000_s165894" name="Equation" r:id="rId8" imgW="1701720" imgH="393480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2</a:t>
            </a:fld>
            <a:endParaRPr kumimoji="0" lang="en-US"/>
          </a:p>
        </p:txBody>
      </p:sp>
      <p:pic>
        <p:nvPicPr>
          <p:cNvPr id="11" name="Preview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52600" y="14478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20</a:t>
            </a:fld>
            <a:endParaRPr kumimoji="0" lang="en-US"/>
          </a:p>
        </p:txBody>
      </p:sp>
      <p:pic>
        <p:nvPicPr>
          <p:cNvPr id="5" name="StepAnim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192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Control Trajectories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21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22</a:t>
            </a:fld>
            <a:endParaRPr kumimoji="0" lang="en-US"/>
          </a:p>
        </p:txBody>
      </p:sp>
      <p:pic>
        <p:nvPicPr>
          <p:cNvPr id="8" name="stepmovie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52600" y="14478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295400"/>
            <a:ext cx="558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23</a:t>
            </a:fld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Humanoid Balance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24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Humanoid Applications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25</a:t>
            </a:fld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Linear Biped Model predicts gross body motion and determines a set of forces that can produce that motion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sz="3200" b="1" dirty="0" smtClean="0">
                <a:solidFill>
                  <a:schemeClr val="accent2"/>
                </a:solidFill>
              </a:rPr>
              <a:t>State Estimation</a:t>
            </a:r>
          </a:p>
          <a:p>
            <a:r>
              <a:rPr lang="en-US" sz="2400" dirty="0" smtClean="0"/>
              <a:t>Combine sensors to predict important features, like center of mass motion.</a:t>
            </a:r>
          </a:p>
          <a:p>
            <a:endParaRPr lang="en-US" sz="3200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sz="3200" b="1" dirty="0" smtClean="0">
                <a:solidFill>
                  <a:schemeClr val="accent2"/>
                </a:solidFill>
              </a:rPr>
              <a:t>Feed-Forward Control</a:t>
            </a:r>
          </a:p>
          <a:p>
            <a:r>
              <a:rPr lang="en-US" sz="2400" dirty="0" smtClean="0"/>
              <a:t>Perform force control to generate the desired ground contact forces.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of Mass Filtering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26</a:t>
            </a:fld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(linear) </a:t>
            </a:r>
            <a:r>
              <a:rPr lang="en-US" dirty="0" err="1" smtClean="0"/>
              <a:t>Kalman</a:t>
            </a:r>
            <a:r>
              <a:rPr lang="en-US" dirty="0" smtClean="0"/>
              <a:t> Filter can combine multiple measurements to give improved position and velocity center of mass estimates.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2362200" y="3202354"/>
            <a:ext cx="4739640" cy="2284046"/>
            <a:chOff x="533400" y="2124534"/>
            <a:chExt cx="8915400" cy="4296357"/>
          </a:xfrm>
        </p:grpSpPr>
        <p:sp>
          <p:nvSpPr>
            <p:cNvPr id="5" name="Rectangle 4"/>
            <p:cNvSpPr/>
            <p:nvPr/>
          </p:nvSpPr>
          <p:spPr>
            <a:xfrm>
              <a:off x="533400" y="2124534"/>
              <a:ext cx="2438400" cy="11430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3400" y="2143683"/>
              <a:ext cx="2438400" cy="984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Joint Kinematics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" y="3733800"/>
              <a:ext cx="2438400" cy="11430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400" y="3810000"/>
              <a:ext cx="2438400" cy="984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Hip</a:t>
              </a:r>
              <a:br>
                <a:rPr lang="en-US" sz="1400" dirty="0" smtClean="0"/>
              </a:br>
              <a:r>
                <a:rPr lang="en-US" sz="1400" dirty="0" smtClean="0"/>
                <a:t>Accelerometer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3400" y="5277891"/>
              <a:ext cx="2438400" cy="11430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" y="5277891"/>
              <a:ext cx="2438400" cy="984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Feet</a:t>
              </a:r>
              <a:br>
                <a:rPr lang="en-US" sz="1400" dirty="0" smtClean="0"/>
              </a:br>
              <a:r>
                <a:rPr lang="en-US" sz="1400" dirty="0" smtClean="0"/>
                <a:t>Force Sensors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46763" y="3733799"/>
              <a:ext cx="2082638" cy="11430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95801" y="4038600"/>
              <a:ext cx="2133600" cy="578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/>
                <a:t>Kalman</a:t>
              </a:r>
              <a:r>
                <a:rPr lang="en-US" sz="1400" dirty="0" smtClean="0"/>
                <a:t> Filter</a:t>
              </a:r>
            </a:p>
          </p:txBody>
        </p:sp>
        <p:cxnSp>
          <p:nvCxnSpPr>
            <p:cNvPr id="13" name="Elbow Connector 12"/>
            <p:cNvCxnSpPr>
              <a:stCxn id="5" idx="3"/>
            </p:cNvCxnSpPr>
            <p:nvPr/>
          </p:nvCxnSpPr>
          <p:spPr>
            <a:xfrm>
              <a:off x="2971800" y="2696034"/>
              <a:ext cx="1574963" cy="1291847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stCxn id="11" idx="3"/>
              <a:endCxn id="16" idx="1"/>
            </p:cNvCxnSpPr>
            <p:nvPr/>
          </p:nvCxnSpPr>
          <p:spPr>
            <a:xfrm>
              <a:off x="6629401" y="4305299"/>
              <a:ext cx="685799" cy="2987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9" idx="3"/>
            </p:cNvCxnSpPr>
            <p:nvPr/>
          </p:nvCxnSpPr>
          <p:spPr>
            <a:xfrm flipV="1">
              <a:off x="2971800" y="4700878"/>
              <a:ext cx="1574963" cy="114851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7315200" y="3733800"/>
              <a:ext cx="2133600" cy="11430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Periodic Humanoid Balance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15200" y="4038600"/>
              <a:ext cx="2133600" cy="578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/>
                <a:t>CoM</a:t>
              </a:r>
              <a:r>
                <a:rPr lang="en-US" sz="1400" dirty="0" smtClean="0"/>
                <a:t> State</a:t>
              </a:r>
            </a:p>
          </p:txBody>
        </p:sp>
        <p:cxnSp>
          <p:nvCxnSpPr>
            <p:cNvPr id="18" name="Elbow Connector 17"/>
            <p:cNvCxnSpPr>
              <a:stCxn id="7" idx="3"/>
              <a:endCxn id="11" idx="1"/>
            </p:cNvCxnSpPr>
            <p:nvPr/>
          </p:nvCxnSpPr>
          <p:spPr>
            <a:xfrm>
              <a:off x="2971800" y="4305299"/>
              <a:ext cx="1574963" cy="2987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27</a:t>
            </a:fld>
            <a:endParaRPr kumimoji="0" lang="en-US"/>
          </a:p>
        </p:txBody>
      </p:sp>
      <p:pic>
        <p:nvPicPr>
          <p:cNvPr id="109570" name="Picture 2" descr="C:\Documents and Settings\bstephe1\My Documents\My Dropbox\Research\Humanoids09\figures\kalma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0"/>
            <a:ext cx="8400384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Feed-Forward Force Control</a:t>
            </a:r>
            <a:endParaRPr lang="en-US" dirty="0"/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28</a:t>
            </a:fld>
            <a:endParaRPr kumimoji="0" lang="en-US"/>
          </a:p>
        </p:txBody>
      </p:sp>
      <p:sp>
        <p:nvSpPr>
          <p:cNvPr id="58" name="Content Placeholder 5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LiBM</a:t>
            </a:r>
            <a:r>
              <a:rPr lang="en-US" dirty="0" smtClean="0"/>
              <a:t> can be used for </a:t>
            </a:r>
            <a:r>
              <a:rPr lang="en-US" dirty="0" err="1" smtClean="0"/>
              <a:t>feedforward</a:t>
            </a:r>
            <a:r>
              <a:rPr lang="en-US" dirty="0" smtClean="0"/>
              <a:t> control of a complex biped system.</a:t>
            </a:r>
          </a:p>
          <a:p>
            <a:r>
              <a:rPr lang="en-US" dirty="0" smtClean="0"/>
              <a:t>Full-body inverse dynamics can be reduced</a:t>
            </a:r>
            <a:br>
              <a:rPr lang="en-US" dirty="0" smtClean="0"/>
            </a:br>
            <a:r>
              <a:rPr lang="en-US" dirty="0" smtClean="0"/>
              <a:t>to force control of the COM with respect </a:t>
            </a:r>
            <a:br>
              <a:rPr lang="en-US" dirty="0" smtClean="0"/>
            </a:br>
            <a:r>
              <a:rPr lang="en-US" dirty="0" smtClean="0"/>
              <a:t>to each foot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Additional controls are applied to bias</a:t>
            </a:r>
            <a:br>
              <a:rPr lang="en-US" dirty="0" smtClean="0"/>
            </a:br>
            <a:r>
              <a:rPr lang="en-US" dirty="0" smtClean="0"/>
              <a:t>towards a home pose and to keep the </a:t>
            </a:r>
            <a:br>
              <a:rPr lang="en-US" dirty="0" smtClean="0"/>
            </a:br>
            <a:r>
              <a:rPr lang="en-US" dirty="0" smtClean="0"/>
              <a:t>torso vertical.</a:t>
            </a:r>
          </a:p>
          <a:p>
            <a:endParaRPr lang="en-US" dirty="0"/>
          </a:p>
        </p:txBody>
      </p:sp>
      <p:graphicFrame>
        <p:nvGraphicFramePr>
          <p:cNvPr id="185" name="Object 4"/>
          <p:cNvGraphicFramePr>
            <a:graphicFrameLocks noChangeAspect="1"/>
          </p:cNvGraphicFramePr>
          <p:nvPr/>
        </p:nvGraphicFramePr>
        <p:xfrm>
          <a:off x="1981200" y="3741737"/>
          <a:ext cx="1204912" cy="525462"/>
        </p:xfrm>
        <a:graphic>
          <a:graphicData uri="http://schemas.openxmlformats.org/presentationml/2006/ole">
            <p:oleObj spid="_x0000_s9227" name="Equation" r:id="rId4" imgW="647640" imgH="228600" progId="Equation.3">
              <p:embed/>
            </p:oleObj>
          </a:graphicData>
        </a:graphic>
      </p:graphicFrame>
      <p:graphicFrame>
        <p:nvGraphicFramePr>
          <p:cNvPr id="186" name="Object 4"/>
          <p:cNvGraphicFramePr>
            <a:graphicFrameLocks noChangeAspect="1"/>
          </p:cNvGraphicFramePr>
          <p:nvPr/>
        </p:nvGraphicFramePr>
        <p:xfrm>
          <a:off x="3810000" y="3741737"/>
          <a:ext cx="1228725" cy="525463"/>
        </p:xfrm>
        <a:graphic>
          <a:graphicData uri="http://schemas.openxmlformats.org/presentationml/2006/ole">
            <p:oleObj spid="_x0000_s9228" name="Equation" r:id="rId5" imgW="660240" imgH="228600" progId="Equation.3">
              <p:embed/>
            </p:oleObj>
          </a:graphicData>
        </a:graphic>
      </p:graphicFrame>
      <p:grpSp>
        <p:nvGrpSpPr>
          <p:cNvPr id="121" name="Group 120"/>
          <p:cNvGrpSpPr/>
          <p:nvPr/>
        </p:nvGrpSpPr>
        <p:grpSpPr>
          <a:xfrm>
            <a:off x="6781800" y="1828800"/>
            <a:ext cx="1600200" cy="4800600"/>
            <a:chOff x="304800" y="1676400"/>
            <a:chExt cx="1600200" cy="4800600"/>
          </a:xfrm>
        </p:grpSpPr>
        <p:sp>
          <p:nvSpPr>
            <p:cNvPr id="122" name="Oval 121"/>
            <p:cNvSpPr/>
            <p:nvPr/>
          </p:nvSpPr>
          <p:spPr>
            <a:xfrm rot="5400000">
              <a:off x="1447800" y="5943600"/>
              <a:ext cx="304800" cy="6096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457200" y="5105400"/>
              <a:ext cx="304800" cy="10668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 rot="682268">
              <a:off x="559375" y="4058178"/>
              <a:ext cx="304800" cy="10668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 rot="21259890">
              <a:off x="1371600" y="4114800"/>
              <a:ext cx="304800" cy="10668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 rot="5400000">
              <a:off x="835001" y="3584599"/>
              <a:ext cx="590023" cy="888425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447800" y="5105400"/>
              <a:ext cx="304800" cy="10668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 rot="5400000">
              <a:off x="457200" y="6019800"/>
              <a:ext cx="304800" cy="6096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609600" y="1676400"/>
              <a:ext cx="1014859" cy="2069845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952500" y="350520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553200" y="3581400"/>
            <a:ext cx="2286000" cy="2971801"/>
            <a:chOff x="6172200" y="2956771"/>
            <a:chExt cx="2260443" cy="2378817"/>
          </a:xfrm>
        </p:grpSpPr>
        <p:cxnSp>
          <p:nvCxnSpPr>
            <p:cNvPr id="132" name="Straight Arrow Connector 131"/>
            <p:cNvCxnSpPr>
              <a:stCxn id="136" idx="3"/>
            </p:cNvCxnSpPr>
            <p:nvPr/>
          </p:nvCxnSpPr>
          <p:spPr>
            <a:xfrm rot="5400000" flipH="1" flipV="1">
              <a:off x="6002436" y="4341713"/>
              <a:ext cx="1631119" cy="35433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/>
            <p:cNvSpPr/>
            <p:nvPr/>
          </p:nvSpPr>
          <p:spPr>
            <a:xfrm>
              <a:off x="7001029" y="2956771"/>
              <a:ext cx="417602" cy="3460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6172200" y="5334439"/>
              <a:ext cx="2260443" cy="1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Isosceles Triangle 134"/>
            <p:cNvSpPr/>
            <p:nvPr/>
          </p:nvSpPr>
          <p:spPr>
            <a:xfrm>
              <a:off x="7511722" y="5213597"/>
              <a:ext cx="496195" cy="11026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Isosceles Triangle 135"/>
            <p:cNvSpPr/>
            <p:nvPr/>
          </p:nvSpPr>
          <p:spPr>
            <a:xfrm>
              <a:off x="6392731" y="5224174"/>
              <a:ext cx="496195" cy="11026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Connector 136"/>
            <p:cNvCxnSpPr>
              <a:stCxn id="136" idx="3"/>
              <a:endCxn id="133" idx="0"/>
            </p:cNvCxnSpPr>
            <p:nvPr/>
          </p:nvCxnSpPr>
          <p:spPr>
            <a:xfrm rot="5400000" flipH="1" flipV="1">
              <a:off x="5736496" y="3861104"/>
              <a:ext cx="2377667" cy="56900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35" idx="3"/>
              <a:endCxn id="133" idx="0"/>
            </p:cNvCxnSpPr>
            <p:nvPr/>
          </p:nvCxnSpPr>
          <p:spPr>
            <a:xfrm rot="5400000" flipH="1">
              <a:off x="6301280" y="3865322"/>
              <a:ext cx="2367090" cy="54999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9" name="Object 12"/>
            <p:cNvGraphicFramePr>
              <a:graphicFrameLocks noChangeAspect="1"/>
            </p:cNvGraphicFramePr>
            <p:nvPr/>
          </p:nvGraphicFramePr>
          <p:xfrm>
            <a:off x="6850333" y="4603644"/>
            <a:ext cx="250395" cy="266475"/>
          </p:xfrm>
          <a:graphic>
            <a:graphicData uri="http://schemas.openxmlformats.org/presentationml/2006/ole">
              <p:oleObj spid="_x0000_s9233" name="Equation" r:id="rId6" imgW="203040" imgH="215640" progId="Equation.3">
                <p:embed/>
              </p:oleObj>
            </a:graphicData>
          </a:graphic>
        </p:graphicFrame>
        <p:cxnSp>
          <p:nvCxnSpPr>
            <p:cNvPr id="140" name="Straight Arrow Connector 139"/>
            <p:cNvCxnSpPr>
              <a:stCxn id="135" idx="3"/>
            </p:cNvCxnSpPr>
            <p:nvPr/>
          </p:nvCxnSpPr>
          <p:spPr>
            <a:xfrm rot="5400000" flipH="1">
              <a:off x="6806835" y="4370878"/>
              <a:ext cx="1574152" cy="33181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1" name="Object 12"/>
            <p:cNvGraphicFramePr>
              <a:graphicFrameLocks noChangeAspect="1"/>
            </p:cNvGraphicFramePr>
            <p:nvPr/>
          </p:nvGraphicFramePr>
          <p:xfrm>
            <a:off x="7227073" y="4603644"/>
            <a:ext cx="234950" cy="266700"/>
          </p:xfrm>
          <a:graphic>
            <a:graphicData uri="http://schemas.openxmlformats.org/presentationml/2006/ole">
              <p:oleObj spid="_x0000_s9234" name="Equation" r:id="rId7" imgW="190440" imgH="215640" progId="Equation.3">
                <p:embed/>
              </p:oleObj>
            </a:graphicData>
          </a:graphic>
        </p:graphicFrame>
      </p:grpSp>
      <p:sp>
        <p:nvSpPr>
          <p:cNvPr id="142" name="Arc 141"/>
          <p:cNvSpPr/>
          <p:nvPr/>
        </p:nvSpPr>
        <p:spPr>
          <a:xfrm rot="1924793">
            <a:off x="4897147" y="3481552"/>
            <a:ext cx="3541750" cy="4644149"/>
          </a:xfrm>
          <a:prstGeom prst="arc">
            <a:avLst>
              <a:gd name="adj1" fmla="val 15988503"/>
              <a:gd name="adj2" fmla="val 21087566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Arc 142"/>
          <p:cNvSpPr/>
          <p:nvPr/>
        </p:nvSpPr>
        <p:spPr>
          <a:xfrm rot="3462905" flipH="1" flipV="1">
            <a:off x="6456013" y="3678107"/>
            <a:ext cx="3803184" cy="3542201"/>
          </a:xfrm>
          <a:prstGeom prst="arc">
            <a:avLst>
              <a:gd name="adj1" fmla="val 16110804"/>
              <a:gd name="adj2" fmla="val 226994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6" name="Object 12"/>
          <p:cNvGraphicFramePr>
            <a:graphicFrameLocks noChangeAspect="1"/>
          </p:cNvGraphicFramePr>
          <p:nvPr/>
        </p:nvGraphicFramePr>
        <p:xfrm>
          <a:off x="8229600" y="3810000"/>
          <a:ext cx="492125" cy="333375"/>
        </p:xfrm>
        <a:graphic>
          <a:graphicData uri="http://schemas.openxmlformats.org/presentationml/2006/ole">
            <p:oleObj spid="_x0000_s9235" name="Equation" r:id="rId8" imgW="393480" imgH="215640" progId="Equation.3">
              <p:embed/>
            </p:oleObj>
          </a:graphicData>
        </a:graphic>
      </p:graphicFrame>
      <p:graphicFrame>
        <p:nvGraphicFramePr>
          <p:cNvPr id="150" name="Object 12"/>
          <p:cNvGraphicFramePr>
            <a:graphicFrameLocks noChangeAspect="1"/>
          </p:cNvGraphicFramePr>
          <p:nvPr/>
        </p:nvGraphicFramePr>
        <p:xfrm>
          <a:off x="6553200" y="3733800"/>
          <a:ext cx="508000" cy="333375"/>
        </p:xfrm>
        <a:graphic>
          <a:graphicData uri="http://schemas.openxmlformats.org/presentationml/2006/ole">
            <p:oleObj spid="_x0000_s9236" name="Equation" r:id="rId9" imgW="4060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29</a:t>
            </a:fld>
            <a:endParaRPr kumimoji="0" lang="en-US"/>
          </a:p>
        </p:txBody>
      </p:sp>
      <p:pic>
        <p:nvPicPr>
          <p:cNvPr id="7" name="lateral1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09700" y="1485900"/>
            <a:ext cx="67818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3</a:t>
            </a:fld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Simple models for complex systems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Make complex robot control easier</a:t>
            </a:r>
          </a:p>
          <a:p>
            <a:endParaRPr lang="en-US" dirty="0" smtClean="0"/>
          </a:p>
          <a:p>
            <a:r>
              <a:rPr lang="en-US" dirty="0" smtClean="0"/>
              <a:t>Models for human balance control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Achieve stable balance on force-controlled robot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30</a:t>
            </a:fld>
            <a:endParaRPr kumimoji="0" lang="en-US"/>
          </a:p>
        </p:txBody>
      </p:sp>
      <p:pic>
        <p:nvPicPr>
          <p:cNvPr id="350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31</a:t>
            </a:fld>
            <a:endParaRPr kumimoji="0" lang="en-US"/>
          </a:p>
        </p:txBody>
      </p:sp>
      <p:pic>
        <p:nvPicPr>
          <p:cNvPr id="5" name="lateral2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09700" y="1485900"/>
            <a:ext cx="67818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32</a:t>
            </a:fld>
            <a:endParaRPr kumimoji="0" lang="en-US"/>
          </a:p>
        </p:txBody>
      </p:sp>
      <p:pic>
        <p:nvPicPr>
          <p:cNvPr id="351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962400" y="4038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Impulsive Push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5638800" y="4223266"/>
            <a:ext cx="1143000" cy="2725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62400" y="2133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Limit Cycle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5181600" y="2318266"/>
            <a:ext cx="914400" cy="88213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Experiments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33</a:t>
            </a:fld>
            <a:endParaRPr kumimoji="0" lang="en-US"/>
          </a:p>
        </p:txBody>
      </p:sp>
      <p:pic>
        <p:nvPicPr>
          <p:cNvPr id="6" name="EnergyBalance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71600" y="1447800"/>
            <a:ext cx="685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34</a:t>
            </a:fld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3D Linear Biped Model</a:t>
            </a:r>
          </a:p>
          <a:p>
            <a:r>
              <a:rPr lang="en-US" dirty="0" smtClean="0"/>
              <a:t>Robot Behaviors</a:t>
            </a:r>
          </a:p>
          <a:p>
            <a:pPr lvl="1"/>
            <a:r>
              <a:rPr lang="en-US" dirty="0" smtClean="0"/>
              <a:t>Foot Placement</a:t>
            </a:r>
          </a:p>
          <a:p>
            <a:pPr lvl="1"/>
            <a:r>
              <a:rPr lang="en-US" dirty="0" smtClean="0"/>
              <a:t>Push Recovery</a:t>
            </a:r>
          </a:p>
          <a:p>
            <a:pPr lvl="1"/>
            <a:r>
              <a:rPr lang="en-US" dirty="0" smtClean="0"/>
              <a:t>Walking</a:t>
            </a:r>
          </a:p>
          <a:p>
            <a:r>
              <a:rPr lang="en-US" dirty="0" smtClean="0"/>
              <a:t>Robust Control/Estimation</a:t>
            </a:r>
          </a:p>
          <a:p>
            <a:pPr lvl="1"/>
            <a:r>
              <a:rPr lang="en-US" dirty="0" smtClean="0"/>
              <a:t>Push Force Estimation</a:t>
            </a:r>
          </a:p>
          <a:p>
            <a:pPr lvl="1"/>
            <a:r>
              <a:rPr lang="en-US" dirty="0" smtClean="0"/>
              <a:t>Robust control of </a:t>
            </a:r>
            <a:r>
              <a:rPr lang="en-US" dirty="0" err="1" smtClean="0"/>
              <a:t>LiBM</a:t>
            </a:r>
            <a:endParaRPr lang="en-US" dirty="0" smtClean="0"/>
          </a:p>
        </p:txBody>
      </p:sp>
      <p:grpSp>
        <p:nvGrpSpPr>
          <p:cNvPr id="49" name="Group 48"/>
          <p:cNvGrpSpPr/>
          <p:nvPr/>
        </p:nvGrpSpPr>
        <p:grpSpPr>
          <a:xfrm>
            <a:off x="6248400" y="609600"/>
            <a:ext cx="1981200" cy="2413645"/>
            <a:chOff x="5486400" y="228600"/>
            <a:chExt cx="3440113" cy="4191000"/>
          </a:xfrm>
          <a:effectLst/>
        </p:grpSpPr>
        <p:sp>
          <p:nvSpPr>
            <p:cNvPr id="5" name="Rectangle 4"/>
            <p:cNvSpPr/>
            <p:nvPr/>
          </p:nvSpPr>
          <p:spPr>
            <a:xfrm>
              <a:off x="7772400" y="3124200"/>
              <a:ext cx="685800" cy="1295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00800" y="3048000"/>
              <a:ext cx="685800" cy="1295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endCxn id="9" idx="0"/>
            </p:cNvCxnSpPr>
            <p:nvPr/>
          </p:nvCxnSpPr>
          <p:spPr>
            <a:xfrm rot="16200000" flipV="1">
              <a:off x="5886450" y="1543050"/>
              <a:ext cx="3505200" cy="8763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endCxn id="9" idx="0"/>
            </p:cNvCxnSpPr>
            <p:nvPr/>
          </p:nvCxnSpPr>
          <p:spPr>
            <a:xfrm rot="5400000" flipH="1" flipV="1">
              <a:off x="5200650" y="1733550"/>
              <a:ext cx="3505200" cy="4953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6781800" y="228600"/>
              <a:ext cx="838200" cy="762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16200000" flipV="1">
              <a:off x="7124700" y="2247900"/>
              <a:ext cx="2133600" cy="685800"/>
            </a:xfrm>
            <a:prstGeom prst="straightConnector1">
              <a:avLst/>
            </a:prstGeom>
            <a:ln w="38100">
              <a:solidFill>
                <a:srgbClr val="8EB4E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6629400" y="2209800"/>
            <a:ext cx="411163" cy="390525"/>
          </p:xfrm>
          <a:graphic>
            <a:graphicData uri="http://schemas.openxmlformats.org/presentationml/2006/ole">
              <p:oleObj spid="_x0000_s10242" name="Equation" r:id="rId5" imgW="241200" imgH="228600" progId="Equation.3">
                <p:embed/>
              </p:oleObj>
            </a:graphicData>
          </a:graphic>
        </p:graphicFrame>
        <p:graphicFrame>
          <p:nvGraphicFramePr>
            <p:cNvPr id="12" name="Object 3"/>
            <p:cNvGraphicFramePr>
              <a:graphicFrameLocks noChangeAspect="1"/>
            </p:cNvGraphicFramePr>
            <p:nvPr/>
          </p:nvGraphicFramePr>
          <p:xfrm>
            <a:off x="6781800" y="914400"/>
            <a:ext cx="266700" cy="374650"/>
          </p:xfrm>
          <a:graphic>
            <a:graphicData uri="http://schemas.openxmlformats.org/presentationml/2006/ole">
              <p:oleObj spid="_x0000_s10243" name="Equation" r:id="rId6" imgW="126720" imgH="177480" progId="Equation.3">
                <p:embed/>
              </p:oleObj>
            </a:graphicData>
          </a:graphic>
        </p:graphicFrame>
        <p:graphicFrame>
          <p:nvGraphicFramePr>
            <p:cNvPr id="13" name="Object 4"/>
            <p:cNvGraphicFramePr>
              <a:graphicFrameLocks noChangeAspect="1"/>
            </p:cNvGraphicFramePr>
            <p:nvPr/>
          </p:nvGraphicFramePr>
          <p:xfrm>
            <a:off x="7467600" y="3886200"/>
            <a:ext cx="382587" cy="403225"/>
          </p:xfrm>
          <a:graphic>
            <a:graphicData uri="http://schemas.openxmlformats.org/presentationml/2006/ole">
              <p:oleObj spid="_x0000_s10244" name="Equation" r:id="rId7" imgW="215640" imgH="228600" progId="Equation.3">
                <p:embed/>
              </p:oleObj>
            </a:graphicData>
          </a:graphic>
        </p:graphicFrame>
        <p:cxnSp>
          <p:nvCxnSpPr>
            <p:cNvPr id="14" name="Straight Arrow Connector 13"/>
            <p:cNvCxnSpPr/>
            <p:nvPr/>
          </p:nvCxnSpPr>
          <p:spPr>
            <a:xfrm rot="10800000" flipV="1">
              <a:off x="8229600" y="1371600"/>
              <a:ext cx="276225" cy="20002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>
              <a:off x="6096000" y="914400"/>
              <a:ext cx="609600" cy="76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aphicFrame>
          <p:nvGraphicFramePr>
            <p:cNvPr id="16" name="Object 3"/>
            <p:cNvGraphicFramePr>
              <a:graphicFrameLocks noChangeAspect="1"/>
            </p:cNvGraphicFramePr>
            <p:nvPr/>
          </p:nvGraphicFramePr>
          <p:xfrm>
            <a:off x="6019800" y="990600"/>
            <a:ext cx="293687" cy="428625"/>
          </p:xfrm>
          <a:graphic>
            <a:graphicData uri="http://schemas.openxmlformats.org/presentationml/2006/ole">
              <p:oleObj spid="_x0000_s10245" name="Equation" r:id="rId8" imgW="139680" imgH="203040" progId="Equation.3">
                <p:embed/>
              </p:oleObj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7353300" y="2476500"/>
              <a:ext cx="2362200" cy="1588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934200" y="2667000"/>
              <a:ext cx="142873" cy="380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V="1">
              <a:off x="6600826" y="3019425"/>
              <a:ext cx="1095375" cy="28575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 flipV="1">
              <a:off x="6858000" y="2514600"/>
              <a:ext cx="276225" cy="20002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>
              <a:off x="7848600" y="1524000"/>
              <a:ext cx="419100" cy="8572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aphicFrame>
          <p:nvGraphicFramePr>
            <p:cNvPr id="22" name="Object 2"/>
            <p:cNvGraphicFramePr>
              <a:graphicFrameLocks noChangeAspect="1"/>
            </p:cNvGraphicFramePr>
            <p:nvPr/>
          </p:nvGraphicFramePr>
          <p:xfrm>
            <a:off x="6705600" y="2743200"/>
            <a:ext cx="412750" cy="412750"/>
          </p:xfrm>
          <a:graphic>
            <a:graphicData uri="http://schemas.openxmlformats.org/presentationml/2006/ole">
              <p:oleObj spid="_x0000_s10246" name="Equation" r:id="rId9" imgW="241200" imgH="241200" progId="Equation.3">
                <p:embed/>
              </p:oleObj>
            </a:graphicData>
          </a:graphic>
        </p:graphicFrame>
        <p:cxnSp>
          <p:nvCxnSpPr>
            <p:cNvPr id="23" name="Straight Arrow Connector 22"/>
            <p:cNvCxnSpPr/>
            <p:nvPr/>
          </p:nvCxnSpPr>
          <p:spPr>
            <a:xfrm rot="10800000" flipV="1">
              <a:off x="6667500" y="609599"/>
              <a:ext cx="542926" cy="37147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24" name="Object 2"/>
            <p:cNvGraphicFramePr>
              <a:graphicFrameLocks noChangeAspect="1"/>
            </p:cNvGraphicFramePr>
            <p:nvPr/>
          </p:nvGraphicFramePr>
          <p:xfrm>
            <a:off x="8534400" y="2286000"/>
            <a:ext cx="392113" cy="369887"/>
          </p:xfrm>
          <a:graphic>
            <a:graphicData uri="http://schemas.openxmlformats.org/presentationml/2006/ole">
              <p:oleObj spid="_x0000_s10247" name="Equation" r:id="rId10" imgW="228600" imgH="215640" progId="Equation.3">
                <p:embed/>
              </p:oleObj>
            </a:graphicData>
          </a:graphic>
        </p:graphicFrame>
        <p:graphicFrame>
          <p:nvGraphicFramePr>
            <p:cNvPr id="25" name="Object 2"/>
            <p:cNvGraphicFramePr>
              <a:graphicFrameLocks noChangeAspect="1"/>
            </p:cNvGraphicFramePr>
            <p:nvPr/>
          </p:nvGraphicFramePr>
          <p:xfrm>
            <a:off x="7162800" y="2743200"/>
            <a:ext cx="392113" cy="369887"/>
          </p:xfrm>
          <a:graphic>
            <a:graphicData uri="http://schemas.openxmlformats.org/presentationml/2006/ole">
              <p:oleObj spid="_x0000_s10248" name="Equation" r:id="rId11" imgW="228600" imgH="215640" progId="Equation.3">
                <p:embed/>
              </p:oleObj>
            </a:graphicData>
          </a:graphic>
        </p:graphicFrame>
        <p:graphicFrame>
          <p:nvGraphicFramePr>
            <p:cNvPr id="26" name="Object 2"/>
            <p:cNvGraphicFramePr>
              <a:graphicFrameLocks noChangeAspect="1"/>
            </p:cNvGraphicFramePr>
            <p:nvPr/>
          </p:nvGraphicFramePr>
          <p:xfrm>
            <a:off x="7772400" y="1143000"/>
            <a:ext cx="390525" cy="412750"/>
          </p:xfrm>
          <a:graphic>
            <a:graphicData uri="http://schemas.openxmlformats.org/presentationml/2006/ole">
              <p:oleObj spid="_x0000_s10249" name="Equation" r:id="rId12" imgW="228600" imgH="241200" progId="Equation.3">
                <p:embed/>
              </p:oleObj>
            </a:graphicData>
          </a:graphic>
        </p:graphicFrame>
        <p:graphicFrame>
          <p:nvGraphicFramePr>
            <p:cNvPr id="27" name="Object 2"/>
            <p:cNvGraphicFramePr>
              <a:graphicFrameLocks noChangeAspect="1"/>
            </p:cNvGraphicFramePr>
            <p:nvPr/>
          </p:nvGraphicFramePr>
          <p:xfrm>
            <a:off x="8153400" y="990600"/>
            <a:ext cx="390525" cy="390525"/>
          </p:xfrm>
          <a:graphic>
            <a:graphicData uri="http://schemas.openxmlformats.org/presentationml/2006/ole">
              <p:oleObj spid="_x0000_s10250" name="Equation" r:id="rId13" imgW="228600" imgH="228600" progId="Equation.3">
                <p:embed/>
              </p:oleObj>
            </a:graphicData>
          </a:graphic>
        </p:graphicFrame>
        <p:cxnSp>
          <p:nvCxnSpPr>
            <p:cNvPr id="28" name="Straight Connector 27"/>
            <p:cNvCxnSpPr/>
            <p:nvPr/>
          </p:nvCxnSpPr>
          <p:spPr>
            <a:xfrm rot="10800000" flipV="1">
              <a:off x="7848600" y="3581399"/>
              <a:ext cx="533400" cy="35242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 flipV="1">
              <a:off x="6477000" y="3505200"/>
              <a:ext cx="533400" cy="35242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6477000" y="3657600"/>
              <a:ext cx="533400" cy="7620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7848600" y="3733800"/>
              <a:ext cx="533400" cy="7620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Arc 31"/>
            <p:cNvSpPr/>
            <p:nvPr/>
          </p:nvSpPr>
          <p:spPr>
            <a:xfrm>
              <a:off x="7772400" y="3429000"/>
              <a:ext cx="685800" cy="609600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headEnd type="triangle"/>
              <a:tailEnd type="none"/>
            </a:ln>
            <a:scene3d>
              <a:camera prst="isometricOffAxis2Right"/>
              <a:lightRig rig="threePt" dir="t"/>
            </a:scene3d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78"/>
            <p:cNvGrpSpPr/>
            <p:nvPr/>
          </p:nvGrpSpPr>
          <p:grpSpPr>
            <a:xfrm>
              <a:off x="5486400" y="2057400"/>
              <a:ext cx="1009650" cy="957262"/>
              <a:chOff x="304800" y="3081338"/>
              <a:chExt cx="1009650" cy="957262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 rot="5400000" flipH="1" flipV="1">
                <a:off x="533400" y="3505200"/>
                <a:ext cx="609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rot="10800000" flipV="1">
                <a:off x="457200" y="3810000"/>
                <a:ext cx="3810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838200" y="3810000"/>
                <a:ext cx="457200" cy="76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7" name="Object 4"/>
              <p:cNvGraphicFramePr>
                <a:graphicFrameLocks noChangeAspect="1"/>
              </p:cNvGraphicFramePr>
              <p:nvPr/>
            </p:nvGraphicFramePr>
            <p:xfrm>
              <a:off x="304800" y="3690938"/>
              <a:ext cx="225425" cy="246063"/>
            </p:xfrm>
            <a:graphic>
              <a:graphicData uri="http://schemas.openxmlformats.org/presentationml/2006/ole">
                <p:oleObj spid="_x0000_s10251" name="Equation" r:id="rId14" imgW="126720" imgH="139680" progId="Equation.3">
                  <p:embed/>
                </p:oleObj>
              </a:graphicData>
            </a:graphic>
          </p:graphicFrame>
          <p:graphicFrame>
            <p:nvGraphicFramePr>
              <p:cNvPr id="38" name="Object 4"/>
              <p:cNvGraphicFramePr>
                <a:graphicFrameLocks noChangeAspect="1"/>
              </p:cNvGraphicFramePr>
              <p:nvPr/>
            </p:nvGraphicFramePr>
            <p:xfrm>
              <a:off x="1066800" y="3538538"/>
              <a:ext cx="247650" cy="290513"/>
            </p:xfrm>
            <a:graphic>
              <a:graphicData uri="http://schemas.openxmlformats.org/presentationml/2006/ole">
                <p:oleObj spid="_x0000_s10252" name="Equation" r:id="rId15" imgW="139680" imgH="164880" progId="Equation.3">
                  <p:embed/>
                </p:oleObj>
              </a:graphicData>
            </a:graphic>
          </p:graphicFrame>
          <p:graphicFrame>
            <p:nvGraphicFramePr>
              <p:cNvPr id="39" name="Object 4"/>
              <p:cNvGraphicFramePr>
                <a:graphicFrameLocks noChangeAspect="1"/>
              </p:cNvGraphicFramePr>
              <p:nvPr/>
            </p:nvGraphicFramePr>
            <p:xfrm>
              <a:off x="620713" y="3081338"/>
              <a:ext cx="225425" cy="223837"/>
            </p:xfrm>
            <a:graphic>
              <a:graphicData uri="http://schemas.openxmlformats.org/presentationml/2006/ole">
                <p:oleObj spid="_x0000_s10253" name="Equation" r:id="rId16" imgW="126720" imgH="126720" progId="Equation.3">
                  <p:embed/>
                </p:oleObj>
              </a:graphicData>
            </a:graphic>
          </p:graphicFrame>
        </p:grpSp>
        <p:sp>
          <p:nvSpPr>
            <p:cNvPr id="40" name="Arc 39"/>
            <p:cNvSpPr/>
            <p:nvPr/>
          </p:nvSpPr>
          <p:spPr>
            <a:xfrm>
              <a:off x="6400800" y="3352800"/>
              <a:ext cx="685800" cy="609600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headEnd type="triangle"/>
              <a:tailEnd type="none"/>
            </a:ln>
            <a:scene3d>
              <a:camera prst="isometricOffAxis2Right"/>
              <a:lightRig rig="threePt" dir="t"/>
            </a:scene3d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/>
            <p:cNvSpPr/>
            <p:nvPr/>
          </p:nvSpPr>
          <p:spPr>
            <a:xfrm>
              <a:off x="7772400" y="3429000"/>
              <a:ext cx="685800" cy="609600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solidFill>
                <a:schemeClr val="accent2"/>
              </a:solidFill>
              <a:headEnd type="triangle"/>
              <a:tailEnd type="none"/>
            </a:ln>
            <a:scene3d>
              <a:camera prst="isometricOffAxis2Left"/>
              <a:lightRig rig="threePt" dir="t"/>
            </a:scene3d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16200000" flipV="1">
              <a:off x="6667500" y="3086100"/>
              <a:ext cx="914400" cy="76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Arc 42"/>
            <p:cNvSpPr/>
            <p:nvPr/>
          </p:nvSpPr>
          <p:spPr>
            <a:xfrm>
              <a:off x="6400800" y="3352800"/>
              <a:ext cx="685800" cy="609600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solidFill>
                <a:schemeClr val="accent2"/>
              </a:solidFill>
              <a:headEnd type="triangle"/>
              <a:tailEnd type="none"/>
            </a:ln>
            <a:scene3d>
              <a:camera prst="isometricOffAxis2Left"/>
              <a:lightRig rig="threePt" dir="t"/>
            </a:scene3d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4" name="Object 4"/>
            <p:cNvGraphicFramePr>
              <a:graphicFrameLocks noChangeAspect="1"/>
            </p:cNvGraphicFramePr>
            <p:nvPr/>
          </p:nvGraphicFramePr>
          <p:xfrm>
            <a:off x="8534400" y="3733800"/>
            <a:ext cx="382588" cy="425450"/>
          </p:xfrm>
          <a:graphic>
            <a:graphicData uri="http://schemas.openxmlformats.org/presentationml/2006/ole">
              <p:oleObj spid="_x0000_s10254" name="Equation" r:id="rId17" imgW="215640" imgH="241200" progId="Equation.3">
                <p:embed/>
              </p:oleObj>
            </a:graphicData>
          </a:graphic>
        </p:graphicFrame>
        <p:graphicFrame>
          <p:nvGraphicFramePr>
            <p:cNvPr id="45" name="Object 16"/>
            <p:cNvGraphicFramePr>
              <a:graphicFrameLocks noChangeAspect="1"/>
            </p:cNvGraphicFramePr>
            <p:nvPr/>
          </p:nvGraphicFramePr>
          <p:xfrm>
            <a:off x="6096000" y="3886200"/>
            <a:ext cx="382588" cy="403225"/>
          </p:xfrm>
          <a:graphic>
            <a:graphicData uri="http://schemas.openxmlformats.org/presentationml/2006/ole">
              <p:oleObj spid="_x0000_s10255" name="Equation" r:id="rId18" imgW="215640" imgH="228600" progId="Equation.3">
                <p:embed/>
              </p:oleObj>
            </a:graphicData>
          </a:graphic>
        </p:graphicFrame>
        <p:graphicFrame>
          <p:nvGraphicFramePr>
            <p:cNvPr id="46" name="Object 4"/>
            <p:cNvGraphicFramePr>
              <a:graphicFrameLocks noChangeAspect="1"/>
            </p:cNvGraphicFramePr>
            <p:nvPr/>
          </p:nvGraphicFramePr>
          <p:xfrm>
            <a:off x="7315200" y="3505200"/>
            <a:ext cx="382588" cy="425450"/>
          </p:xfrm>
          <a:graphic>
            <a:graphicData uri="http://schemas.openxmlformats.org/presentationml/2006/ole">
              <p:oleObj spid="_x0000_s10256" name="Equation" r:id="rId19" imgW="215640" imgH="241200" progId="Equation.3">
                <p:embed/>
              </p:oleObj>
            </a:graphicData>
          </a:graphic>
        </p:graphicFrame>
        <p:cxnSp>
          <p:nvCxnSpPr>
            <p:cNvPr id="47" name="Straight Connector 46"/>
            <p:cNvCxnSpPr/>
            <p:nvPr/>
          </p:nvCxnSpPr>
          <p:spPr>
            <a:xfrm rot="10800000">
              <a:off x="6734177" y="3486153"/>
              <a:ext cx="1371598" cy="85723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0800000">
              <a:off x="6734177" y="4000503"/>
              <a:ext cx="1371598" cy="85723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libm3d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20" cstate="print"/>
          <a:stretch>
            <a:fillRect/>
          </a:stretch>
        </p:blipFill>
        <p:spPr>
          <a:xfrm>
            <a:off x="5105400" y="33528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35</a:t>
            </a:fld>
            <a:endParaRPr kumimoji="0"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82296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Linear biped model for force control of balance</a:t>
            </a:r>
          </a:p>
          <a:p>
            <a:r>
              <a:rPr lang="en-US" sz="2400" dirty="0" smtClean="0"/>
              <a:t>Simple description of periodic behaviors and balance control</a:t>
            </a:r>
          </a:p>
          <a:p>
            <a:r>
              <a:rPr lang="en-US" sz="2400" dirty="0" smtClean="0"/>
              <a:t>Applied to estimation and control of humanoid robot</a:t>
            </a:r>
          </a:p>
          <a:p>
            <a:endParaRPr lang="en-US" sz="24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3048000" y="3429000"/>
            <a:ext cx="2477392" cy="2443907"/>
            <a:chOff x="2286000" y="1524000"/>
            <a:chExt cx="4724400" cy="4660545"/>
          </a:xfrm>
        </p:grpSpPr>
        <p:sp>
          <p:nvSpPr>
            <p:cNvPr id="67" name="Rectangle 66"/>
            <p:cNvSpPr/>
            <p:nvPr/>
          </p:nvSpPr>
          <p:spPr>
            <a:xfrm>
              <a:off x="2362200" y="1981200"/>
              <a:ext cx="4648200" cy="3657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68" name="Straight Connector 67"/>
            <p:cNvCxnSpPr/>
            <p:nvPr/>
          </p:nvCxnSpPr>
          <p:spPr>
            <a:xfrm rot="5400000" flipH="1" flipV="1">
              <a:off x="2894806" y="3810000"/>
              <a:ext cx="3658394" cy="79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9" name="Object 4"/>
            <p:cNvGraphicFramePr>
              <a:graphicFrameLocks noChangeAspect="1"/>
            </p:cNvGraphicFramePr>
            <p:nvPr/>
          </p:nvGraphicFramePr>
          <p:xfrm>
            <a:off x="6705600" y="3810000"/>
            <a:ext cx="295275" cy="347663"/>
          </p:xfrm>
          <a:graphic>
            <a:graphicData uri="http://schemas.openxmlformats.org/presentationml/2006/ole">
              <p:oleObj spid="_x0000_s137228" name="Equation" r:id="rId4" imgW="139680" imgH="164880" progId="Equation.3">
                <p:embed/>
              </p:oleObj>
            </a:graphicData>
          </a:graphic>
        </p:graphicFrame>
        <p:sp>
          <p:nvSpPr>
            <p:cNvPr id="70" name="Rectangle 69"/>
            <p:cNvSpPr/>
            <p:nvPr/>
          </p:nvSpPr>
          <p:spPr>
            <a:xfrm>
              <a:off x="3581400" y="1981200"/>
              <a:ext cx="2209800" cy="3657600"/>
            </a:xfrm>
            <a:prstGeom prst="rect">
              <a:avLst/>
            </a:prstGeom>
            <a:solidFill>
              <a:srgbClr val="66FF33">
                <a:alpha val="20000"/>
              </a:srgb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grpSp>
          <p:nvGrpSpPr>
            <p:cNvPr id="71" name="Group 27"/>
            <p:cNvGrpSpPr/>
            <p:nvPr/>
          </p:nvGrpSpPr>
          <p:grpSpPr>
            <a:xfrm>
              <a:off x="2286000" y="1524000"/>
              <a:ext cx="3324225" cy="2552700"/>
              <a:chOff x="2286000" y="1524000"/>
              <a:chExt cx="3324225" cy="2552700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3857625" y="3543300"/>
                <a:ext cx="1752600" cy="533400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286000" y="1524000"/>
                <a:ext cx="2133600" cy="46954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Slow Swaying</a:t>
                </a:r>
                <a:endParaRPr lang="en-US" sz="1000" dirty="0"/>
              </a:p>
            </p:txBody>
          </p:sp>
        </p:grpSp>
        <p:grpSp>
          <p:nvGrpSpPr>
            <p:cNvPr id="72" name="Group 28"/>
            <p:cNvGrpSpPr/>
            <p:nvPr/>
          </p:nvGrpSpPr>
          <p:grpSpPr>
            <a:xfrm>
              <a:off x="3857625" y="1524000"/>
              <a:ext cx="3152775" cy="3352800"/>
              <a:chOff x="3857625" y="1524000"/>
              <a:chExt cx="3152775" cy="3352800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3857625" y="2743200"/>
                <a:ext cx="1752600" cy="2133600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105399" y="1524000"/>
                <a:ext cx="1905001" cy="46954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Fast Swaying</a:t>
                </a:r>
                <a:endParaRPr lang="en-US" sz="1000" dirty="0"/>
              </a:p>
            </p:txBody>
          </p:sp>
        </p:grpSp>
        <p:grpSp>
          <p:nvGrpSpPr>
            <p:cNvPr id="73" name="Group 36"/>
            <p:cNvGrpSpPr/>
            <p:nvPr/>
          </p:nvGrpSpPr>
          <p:grpSpPr>
            <a:xfrm>
              <a:off x="3048000" y="2766267"/>
              <a:ext cx="3371850" cy="3418278"/>
              <a:chOff x="3048000" y="2743200"/>
              <a:chExt cx="3371850" cy="3418278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3048000" y="2743200"/>
                <a:ext cx="3371850" cy="2133600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3124200" y="5691933"/>
                <a:ext cx="3276601" cy="46954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Marching in Place or Walking</a:t>
                </a:r>
                <a:endParaRPr lang="en-US" sz="1000" dirty="0"/>
              </a:p>
            </p:txBody>
          </p:sp>
        </p:grpSp>
        <p:sp>
          <p:nvSpPr>
            <p:cNvPr id="74" name="Isosceles Triangle 9"/>
            <p:cNvSpPr/>
            <p:nvPr/>
          </p:nvSpPr>
          <p:spPr>
            <a:xfrm rot="16200000">
              <a:off x="4838700" y="1409700"/>
              <a:ext cx="1600200" cy="27432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75" name="Straight Connector 74"/>
            <p:cNvCxnSpPr/>
            <p:nvPr/>
          </p:nvCxnSpPr>
          <p:spPr>
            <a:xfrm rot="5400000">
              <a:off x="4725194" y="3809206"/>
              <a:ext cx="3656806" cy="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7" idx="1"/>
              <a:endCxn id="67" idx="3"/>
            </p:cNvCxnSpPr>
            <p:nvPr/>
          </p:nvCxnSpPr>
          <p:spPr>
            <a:xfrm rot="10800000" flipH="1">
              <a:off x="2362200" y="3810000"/>
              <a:ext cx="4648200" cy="1588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Isosceles Triangle 10"/>
            <p:cNvSpPr/>
            <p:nvPr/>
          </p:nvSpPr>
          <p:spPr>
            <a:xfrm>
              <a:off x="2362200" y="4038600"/>
              <a:ext cx="2819400" cy="1600200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78" name="Straight Connector 77"/>
            <p:cNvCxnSpPr/>
            <p:nvPr/>
          </p:nvCxnSpPr>
          <p:spPr>
            <a:xfrm rot="5400000">
              <a:off x="1067594" y="3810000"/>
              <a:ext cx="3656806" cy="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9" name="Object 4"/>
            <p:cNvGraphicFramePr>
              <a:graphicFrameLocks noChangeAspect="1"/>
            </p:cNvGraphicFramePr>
            <p:nvPr/>
          </p:nvGraphicFramePr>
          <p:xfrm>
            <a:off x="4343400" y="2133600"/>
            <a:ext cx="295275" cy="427037"/>
          </p:xfrm>
          <a:graphic>
            <a:graphicData uri="http://schemas.openxmlformats.org/presentationml/2006/ole">
              <p:oleObj spid="_x0000_s137229" name="Equation" r:id="rId5" imgW="139680" imgH="203040" progId="Equation.3">
                <p:embed/>
              </p:oleObj>
            </a:graphicData>
          </a:graphic>
        </p:graphicFrame>
        <p:cxnSp>
          <p:nvCxnSpPr>
            <p:cNvPr id="80" name="Straight Arrow Connector 79"/>
            <p:cNvCxnSpPr/>
            <p:nvPr/>
          </p:nvCxnSpPr>
          <p:spPr>
            <a:xfrm rot="16200000" flipH="1">
              <a:off x="2971800" y="2362200"/>
              <a:ext cx="1752600" cy="6858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rot="5400000">
              <a:off x="5105400" y="2057400"/>
              <a:ext cx="1143000" cy="6858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16200000" flipV="1">
              <a:off x="3924300" y="5143500"/>
              <a:ext cx="838200" cy="3048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248400" y="2971800"/>
            <a:ext cx="2700705" cy="1295400"/>
            <a:chOff x="533400" y="2124534"/>
            <a:chExt cx="8957226" cy="4296357"/>
          </a:xfrm>
        </p:grpSpPr>
        <p:sp>
          <p:nvSpPr>
            <p:cNvPr id="90" name="Rectangle 89"/>
            <p:cNvSpPr/>
            <p:nvPr/>
          </p:nvSpPr>
          <p:spPr>
            <a:xfrm>
              <a:off x="533400" y="2124534"/>
              <a:ext cx="2438400" cy="11430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33400" y="2143684"/>
              <a:ext cx="2438399" cy="1122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Joint Kinematics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33400" y="3733800"/>
              <a:ext cx="2438400" cy="11430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33400" y="3810000"/>
              <a:ext cx="2438399" cy="1122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Hip</a:t>
              </a:r>
              <a:br>
                <a:rPr lang="en-US" sz="800" dirty="0" smtClean="0"/>
              </a:br>
              <a:r>
                <a:rPr lang="en-US" sz="800" dirty="0" err="1" smtClean="0"/>
                <a:t>Accel</a:t>
              </a:r>
              <a:endParaRPr lang="en-US" sz="800" dirty="0" smtClean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33400" y="5277891"/>
              <a:ext cx="2438400" cy="11430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33400" y="5277892"/>
              <a:ext cx="2438399" cy="1122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Force Sensors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546763" y="3733799"/>
              <a:ext cx="2082638" cy="11430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577029" y="3640895"/>
              <a:ext cx="2133602" cy="1122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err="1" smtClean="0"/>
                <a:t>Kalman</a:t>
              </a:r>
              <a:r>
                <a:rPr lang="en-US" sz="800" dirty="0" smtClean="0"/>
                <a:t> Filter</a:t>
              </a:r>
            </a:p>
          </p:txBody>
        </p:sp>
        <p:cxnSp>
          <p:nvCxnSpPr>
            <p:cNvPr id="98" name="Elbow Connector 97"/>
            <p:cNvCxnSpPr>
              <a:stCxn id="90" idx="3"/>
            </p:cNvCxnSpPr>
            <p:nvPr/>
          </p:nvCxnSpPr>
          <p:spPr>
            <a:xfrm>
              <a:off x="2971800" y="2696034"/>
              <a:ext cx="1574963" cy="1291847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>
              <a:stCxn id="96" idx="3"/>
              <a:endCxn id="101" idx="1"/>
            </p:cNvCxnSpPr>
            <p:nvPr/>
          </p:nvCxnSpPr>
          <p:spPr>
            <a:xfrm>
              <a:off x="6629401" y="4305299"/>
              <a:ext cx="685799" cy="2987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Elbow Connector 99"/>
            <p:cNvCxnSpPr>
              <a:stCxn id="94" idx="3"/>
            </p:cNvCxnSpPr>
            <p:nvPr/>
          </p:nvCxnSpPr>
          <p:spPr>
            <a:xfrm flipV="1">
              <a:off x="2971800" y="4700878"/>
              <a:ext cx="1574963" cy="114851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7315200" y="3733800"/>
              <a:ext cx="2133600" cy="11430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Periodic Humanoid Balance</a:t>
              </a:r>
              <a:endParaRPr lang="en-US" sz="8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357024" y="3893622"/>
              <a:ext cx="2133602" cy="714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err="1" smtClean="0"/>
                <a:t>CoM</a:t>
              </a:r>
              <a:r>
                <a:rPr lang="en-US" sz="800" dirty="0" smtClean="0"/>
                <a:t> State</a:t>
              </a:r>
            </a:p>
          </p:txBody>
        </p:sp>
        <p:cxnSp>
          <p:nvCxnSpPr>
            <p:cNvPr id="103" name="Elbow Connector 102"/>
            <p:cNvCxnSpPr>
              <a:stCxn id="92" idx="3"/>
              <a:endCxn id="96" idx="1"/>
            </p:cNvCxnSpPr>
            <p:nvPr/>
          </p:nvCxnSpPr>
          <p:spPr>
            <a:xfrm>
              <a:off x="2971800" y="4305299"/>
              <a:ext cx="1574963" cy="2987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6248400" y="4038600"/>
            <a:ext cx="3104190" cy="3261476"/>
            <a:chOff x="4464823" y="1828800"/>
            <a:chExt cx="5929008" cy="6229423"/>
          </a:xfrm>
        </p:grpSpPr>
        <p:grpSp>
          <p:nvGrpSpPr>
            <p:cNvPr id="119" name="Group 118"/>
            <p:cNvGrpSpPr/>
            <p:nvPr/>
          </p:nvGrpSpPr>
          <p:grpSpPr>
            <a:xfrm>
              <a:off x="6781800" y="1828800"/>
              <a:ext cx="1600200" cy="4800600"/>
              <a:chOff x="304800" y="1676400"/>
              <a:chExt cx="1600200" cy="4800600"/>
            </a:xfrm>
          </p:grpSpPr>
          <p:sp>
            <p:nvSpPr>
              <p:cNvPr id="120" name="Oval 119"/>
              <p:cNvSpPr/>
              <p:nvPr/>
            </p:nvSpPr>
            <p:spPr>
              <a:xfrm rot="5400000">
                <a:off x="1447800" y="5943600"/>
                <a:ext cx="304800" cy="6096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457200" y="5105400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 rot="682268">
                <a:off x="559375" y="4058178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 rot="21259890">
                <a:off x="1371600" y="4114800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 rot="5400000">
                <a:off x="835001" y="3584599"/>
                <a:ext cx="590023" cy="888425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447800" y="5105400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 rot="5400000">
                <a:off x="457200" y="6019800"/>
                <a:ext cx="304800" cy="6096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609600" y="1676400"/>
                <a:ext cx="1014859" cy="2069845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952500" y="3505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6553200" y="3581400"/>
              <a:ext cx="2286000" cy="2971801"/>
              <a:chOff x="6172200" y="2956771"/>
              <a:chExt cx="2260443" cy="2378817"/>
            </a:xfrm>
          </p:grpSpPr>
          <p:cxnSp>
            <p:nvCxnSpPr>
              <p:cNvPr id="130" name="Straight Arrow Connector 129"/>
              <p:cNvCxnSpPr>
                <a:stCxn id="134" idx="3"/>
              </p:cNvCxnSpPr>
              <p:nvPr/>
            </p:nvCxnSpPr>
            <p:spPr>
              <a:xfrm rot="5400000" flipH="1" flipV="1">
                <a:off x="6002436" y="4341713"/>
                <a:ext cx="1631119" cy="35433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Oval 130"/>
              <p:cNvSpPr/>
              <p:nvPr/>
            </p:nvSpPr>
            <p:spPr>
              <a:xfrm>
                <a:off x="7001029" y="2956771"/>
                <a:ext cx="417602" cy="3460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2" name="Straight Connector 131"/>
              <p:cNvCxnSpPr/>
              <p:nvPr/>
            </p:nvCxnSpPr>
            <p:spPr>
              <a:xfrm>
                <a:off x="6172200" y="5334439"/>
                <a:ext cx="2260443" cy="11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Isosceles Triangle 132"/>
              <p:cNvSpPr/>
              <p:nvPr/>
            </p:nvSpPr>
            <p:spPr>
              <a:xfrm>
                <a:off x="7511722" y="5213597"/>
                <a:ext cx="496195" cy="11026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Isosceles Triangle 133"/>
              <p:cNvSpPr/>
              <p:nvPr/>
            </p:nvSpPr>
            <p:spPr>
              <a:xfrm>
                <a:off x="6392731" y="5224174"/>
                <a:ext cx="496195" cy="11026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5" name="Straight Connector 134"/>
              <p:cNvCxnSpPr>
                <a:stCxn id="134" idx="3"/>
                <a:endCxn id="131" idx="0"/>
              </p:cNvCxnSpPr>
              <p:nvPr/>
            </p:nvCxnSpPr>
            <p:spPr>
              <a:xfrm rot="5400000" flipH="1" flipV="1">
                <a:off x="5736496" y="3861104"/>
                <a:ext cx="2377667" cy="56900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>
                <a:stCxn id="133" idx="3"/>
                <a:endCxn id="131" idx="0"/>
              </p:cNvCxnSpPr>
              <p:nvPr/>
            </p:nvCxnSpPr>
            <p:spPr>
              <a:xfrm rot="5400000" flipH="1">
                <a:off x="6301280" y="3865322"/>
                <a:ext cx="2367090" cy="54999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37" name="Object 12"/>
              <p:cNvGraphicFramePr>
                <a:graphicFrameLocks noChangeAspect="1"/>
              </p:cNvGraphicFramePr>
              <p:nvPr/>
            </p:nvGraphicFramePr>
            <p:xfrm>
              <a:off x="6850333" y="4603644"/>
              <a:ext cx="250395" cy="266475"/>
            </p:xfrm>
            <a:graphic>
              <a:graphicData uri="http://schemas.openxmlformats.org/presentationml/2006/ole">
                <p:oleObj spid="_x0000_s137230" name="Equation" r:id="rId6" imgW="203040" imgH="215640" progId="Equation.3">
                  <p:embed/>
                </p:oleObj>
              </a:graphicData>
            </a:graphic>
          </p:graphicFrame>
          <p:cxnSp>
            <p:nvCxnSpPr>
              <p:cNvPr id="138" name="Straight Arrow Connector 137"/>
              <p:cNvCxnSpPr>
                <a:stCxn id="133" idx="3"/>
              </p:cNvCxnSpPr>
              <p:nvPr/>
            </p:nvCxnSpPr>
            <p:spPr>
              <a:xfrm rot="5400000" flipH="1">
                <a:off x="6806835" y="4370878"/>
                <a:ext cx="1574152" cy="33181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39" name="Object 12"/>
              <p:cNvGraphicFramePr>
                <a:graphicFrameLocks noChangeAspect="1"/>
              </p:cNvGraphicFramePr>
              <p:nvPr/>
            </p:nvGraphicFramePr>
            <p:xfrm>
              <a:off x="7227073" y="4603644"/>
              <a:ext cx="234950" cy="266700"/>
            </p:xfrm>
            <a:graphic>
              <a:graphicData uri="http://schemas.openxmlformats.org/presentationml/2006/ole">
                <p:oleObj spid="_x0000_s137231" name="Equation" r:id="rId7" imgW="190440" imgH="215640" progId="Equation.3">
                  <p:embed/>
                </p:oleObj>
              </a:graphicData>
            </a:graphic>
          </p:graphicFrame>
        </p:grpSp>
        <p:sp>
          <p:nvSpPr>
            <p:cNvPr id="140" name="Arc 139"/>
            <p:cNvSpPr/>
            <p:nvPr/>
          </p:nvSpPr>
          <p:spPr>
            <a:xfrm rot="1924793">
              <a:off x="4464823" y="3347720"/>
              <a:ext cx="3814933" cy="4710503"/>
            </a:xfrm>
            <a:prstGeom prst="arc">
              <a:avLst>
                <a:gd name="adj1" fmla="val 16180614"/>
                <a:gd name="adj2" fmla="val 21087566"/>
              </a:avLst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Arc 140"/>
            <p:cNvSpPr/>
            <p:nvPr/>
          </p:nvSpPr>
          <p:spPr>
            <a:xfrm rot="3462905" flipH="1" flipV="1">
              <a:off x="6607616" y="3614585"/>
              <a:ext cx="3903186" cy="3669245"/>
            </a:xfrm>
            <a:prstGeom prst="arc">
              <a:avLst>
                <a:gd name="adj1" fmla="val 16110804"/>
                <a:gd name="adj2" fmla="val 226994"/>
              </a:avLst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42" name="Object 12"/>
            <p:cNvGraphicFramePr>
              <a:graphicFrameLocks noChangeAspect="1"/>
            </p:cNvGraphicFramePr>
            <p:nvPr/>
          </p:nvGraphicFramePr>
          <p:xfrm>
            <a:off x="8077200" y="3886200"/>
            <a:ext cx="492125" cy="333375"/>
          </p:xfrm>
          <a:graphic>
            <a:graphicData uri="http://schemas.openxmlformats.org/presentationml/2006/ole">
              <p:oleObj spid="_x0000_s137232" name="Equation" r:id="rId8" imgW="393480" imgH="215640" progId="Equation.3">
                <p:embed/>
              </p:oleObj>
            </a:graphicData>
          </a:graphic>
        </p:graphicFrame>
        <p:graphicFrame>
          <p:nvGraphicFramePr>
            <p:cNvPr id="143" name="Object 12"/>
            <p:cNvGraphicFramePr>
              <a:graphicFrameLocks noChangeAspect="1"/>
            </p:cNvGraphicFramePr>
            <p:nvPr/>
          </p:nvGraphicFramePr>
          <p:xfrm>
            <a:off x="6553200" y="3886200"/>
            <a:ext cx="508000" cy="333375"/>
          </p:xfrm>
          <a:graphic>
            <a:graphicData uri="http://schemas.openxmlformats.org/presentationml/2006/ole">
              <p:oleObj spid="_x0000_s137233" name="Equation" r:id="rId9" imgW="406080" imgH="215640" progId="Equation.3">
                <p:embed/>
              </p:oleObj>
            </a:graphicData>
          </a:graphic>
        </p:graphicFrame>
      </p:grpSp>
      <p:grpSp>
        <p:nvGrpSpPr>
          <p:cNvPr id="104" name="Group 103"/>
          <p:cNvGrpSpPr/>
          <p:nvPr/>
        </p:nvGrpSpPr>
        <p:grpSpPr>
          <a:xfrm>
            <a:off x="228600" y="3315876"/>
            <a:ext cx="2514600" cy="2475324"/>
            <a:chOff x="381000" y="1552575"/>
            <a:chExt cx="4370387" cy="4302125"/>
          </a:xfrm>
        </p:grpSpPr>
        <p:cxnSp>
          <p:nvCxnSpPr>
            <p:cNvPr id="105" name="Straight Connector 104"/>
            <p:cNvCxnSpPr/>
            <p:nvPr/>
          </p:nvCxnSpPr>
          <p:spPr>
            <a:xfrm rot="5400000" flipH="1" flipV="1">
              <a:off x="285750" y="3333750"/>
              <a:ext cx="3124200" cy="876300"/>
            </a:xfrm>
            <a:prstGeom prst="line">
              <a:avLst/>
            </a:prstGeom>
            <a:ln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rot="5400000" flipH="1" flipV="1">
              <a:off x="568081" y="3775319"/>
              <a:ext cx="2445238" cy="685800"/>
            </a:xfrm>
            <a:prstGeom prst="straightConnector1">
              <a:avLst/>
            </a:prstGeom>
            <a:ln w="38100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rot="5400000" flipH="1">
              <a:off x="3244850" y="4527550"/>
              <a:ext cx="1308100" cy="330200"/>
            </a:xfrm>
            <a:prstGeom prst="straightConnector1">
              <a:avLst/>
            </a:prstGeom>
            <a:ln w="38100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V="1">
              <a:off x="1638300" y="2933700"/>
              <a:ext cx="3124200" cy="1676400"/>
            </a:xfrm>
            <a:prstGeom prst="line">
              <a:avLst/>
            </a:prstGeom>
            <a:ln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9" name="Object 108"/>
            <p:cNvGraphicFramePr>
              <a:graphicFrameLocks noChangeAspect="1"/>
            </p:cNvGraphicFramePr>
            <p:nvPr/>
          </p:nvGraphicFramePr>
          <p:xfrm>
            <a:off x="1828800" y="4038600"/>
            <a:ext cx="346635" cy="368300"/>
          </p:xfrm>
          <a:graphic>
            <a:graphicData uri="http://schemas.openxmlformats.org/presentationml/2006/ole">
              <p:oleObj spid="_x0000_s137234" name="Equation" r:id="rId10" imgW="203040" imgH="215640" progId="Equation.3">
                <p:embed/>
              </p:oleObj>
            </a:graphicData>
          </a:graphic>
        </p:graphicFrame>
        <p:graphicFrame>
          <p:nvGraphicFramePr>
            <p:cNvPr id="110" name="Object 109"/>
            <p:cNvGraphicFramePr>
              <a:graphicFrameLocks noChangeAspect="1"/>
            </p:cNvGraphicFramePr>
            <p:nvPr/>
          </p:nvGraphicFramePr>
          <p:xfrm>
            <a:off x="3886200" y="3962400"/>
            <a:ext cx="324971" cy="368300"/>
          </p:xfrm>
          <a:graphic>
            <a:graphicData uri="http://schemas.openxmlformats.org/presentationml/2006/ole">
              <p:oleObj spid="_x0000_s137235" name="Equation" r:id="rId11" imgW="190440" imgH="215640" progId="Equation.3">
                <p:embed/>
              </p:oleObj>
            </a:graphicData>
          </a:graphic>
        </p:graphicFrame>
        <p:graphicFrame>
          <p:nvGraphicFramePr>
            <p:cNvPr id="111" name="Object 110"/>
            <p:cNvGraphicFramePr>
              <a:graphicFrameLocks noChangeAspect="1"/>
            </p:cNvGraphicFramePr>
            <p:nvPr/>
          </p:nvGraphicFramePr>
          <p:xfrm>
            <a:off x="3352800" y="2057400"/>
            <a:ext cx="293687" cy="428625"/>
          </p:xfrm>
          <a:graphic>
            <a:graphicData uri="http://schemas.openxmlformats.org/presentationml/2006/ole">
              <p:oleObj spid="_x0000_s137236" name="Equation" r:id="rId12" imgW="139680" imgH="203040" progId="Equation.3">
                <p:embed/>
              </p:oleObj>
            </a:graphicData>
          </a:graphic>
        </p:graphicFrame>
        <p:graphicFrame>
          <p:nvGraphicFramePr>
            <p:cNvPr id="112" name="Object 111"/>
            <p:cNvGraphicFramePr>
              <a:graphicFrameLocks noChangeAspect="1"/>
            </p:cNvGraphicFramePr>
            <p:nvPr/>
          </p:nvGraphicFramePr>
          <p:xfrm>
            <a:off x="3962400" y="5486400"/>
            <a:ext cx="324971" cy="368300"/>
          </p:xfrm>
          <a:graphic>
            <a:graphicData uri="http://schemas.openxmlformats.org/presentationml/2006/ole">
              <p:oleObj spid="_x0000_s137237" name="Equation" r:id="rId13" imgW="190440" imgH="215640" progId="Equation.3">
                <p:embed/>
              </p:oleObj>
            </a:graphicData>
          </a:graphic>
        </p:graphicFrame>
        <p:graphicFrame>
          <p:nvGraphicFramePr>
            <p:cNvPr id="113" name="Object 112"/>
            <p:cNvGraphicFramePr>
              <a:graphicFrameLocks noChangeAspect="1"/>
            </p:cNvGraphicFramePr>
            <p:nvPr/>
          </p:nvGraphicFramePr>
          <p:xfrm>
            <a:off x="1295400" y="5486400"/>
            <a:ext cx="324971" cy="368300"/>
          </p:xfrm>
          <a:graphic>
            <a:graphicData uri="http://schemas.openxmlformats.org/presentationml/2006/ole">
              <p:oleObj spid="_x0000_s137238" name="Equation" r:id="rId14" imgW="190440" imgH="215640" progId="Equation.3">
                <p:embed/>
              </p:oleObj>
            </a:graphicData>
          </a:graphic>
        </p:graphicFrame>
        <p:cxnSp>
          <p:nvCxnSpPr>
            <p:cNvPr id="114" name="Straight Connector 113"/>
            <p:cNvCxnSpPr/>
            <p:nvPr/>
          </p:nvCxnSpPr>
          <p:spPr>
            <a:xfrm rot="10800000">
              <a:off x="609600" y="2209800"/>
              <a:ext cx="1219200" cy="1588"/>
            </a:xfrm>
            <a:prstGeom prst="line">
              <a:avLst/>
            </a:prstGeom>
            <a:ln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5" name="Object 114"/>
            <p:cNvGraphicFramePr>
              <a:graphicFrameLocks noChangeAspect="1"/>
            </p:cNvGraphicFramePr>
            <p:nvPr/>
          </p:nvGraphicFramePr>
          <p:xfrm>
            <a:off x="609600" y="3505200"/>
            <a:ext cx="238125" cy="282575"/>
          </p:xfrm>
          <a:graphic>
            <a:graphicData uri="http://schemas.openxmlformats.org/presentationml/2006/ole">
              <p:oleObj spid="_x0000_s137239" name="Equation" r:id="rId15" imgW="139680" imgH="164880" progId="Equation.3">
                <p:embed/>
              </p:oleObj>
            </a:graphicData>
          </a:graphic>
        </p:graphicFrame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37306" y="2857500"/>
              <a:ext cx="1296194" cy="794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rot="5400000">
              <a:off x="-76994" y="4572000"/>
              <a:ext cx="1524794" cy="794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Arc 117"/>
            <p:cNvSpPr/>
            <p:nvPr/>
          </p:nvSpPr>
          <p:spPr>
            <a:xfrm>
              <a:off x="3657600" y="4953000"/>
              <a:ext cx="685800" cy="609600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Arc 144"/>
            <p:cNvSpPr/>
            <p:nvPr/>
          </p:nvSpPr>
          <p:spPr>
            <a:xfrm>
              <a:off x="1143000" y="4953000"/>
              <a:ext cx="685800" cy="609600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46" name="Object 145"/>
            <p:cNvGraphicFramePr>
              <a:graphicFrameLocks noChangeAspect="1"/>
            </p:cNvGraphicFramePr>
            <p:nvPr/>
          </p:nvGraphicFramePr>
          <p:xfrm>
            <a:off x="2286000" y="5562600"/>
            <a:ext cx="238125" cy="282575"/>
          </p:xfrm>
          <a:graphic>
            <a:graphicData uri="http://schemas.openxmlformats.org/presentationml/2006/ole">
              <p:oleObj spid="_x0000_s137240" name="Equation" r:id="rId16" imgW="139680" imgH="164880" progId="Equation.3">
                <p:embed/>
              </p:oleObj>
            </a:graphicData>
          </a:graphic>
        </p:graphicFrame>
        <p:graphicFrame>
          <p:nvGraphicFramePr>
            <p:cNvPr id="147" name="Object 20"/>
            <p:cNvGraphicFramePr>
              <a:graphicFrameLocks noChangeAspect="1"/>
            </p:cNvGraphicFramePr>
            <p:nvPr/>
          </p:nvGraphicFramePr>
          <p:xfrm>
            <a:off x="1752600" y="4648200"/>
            <a:ext cx="561975" cy="381000"/>
          </p:xfrm>
          <a:graphic>
            <a:graphicData uri="http://schemas.openxmlformats.org/presentationml/2006/ole">
              <p:oleObj spid="_x0000_s137241" name="Equation" r:id="rId17" imgW="317160" imgH="215640" progId="Equation.3">
                <p:embed/>
              </p:oleObj>
            </a:graphicData>
          </a:graphic>
        </p:graphicFrame>
        <p:graphicFrame>
          <p:nvGraphicFramePr>
            <p:cNvPr id="148" name="Object 21"/>
            <p:cNvGraphicFramePr>
              <a:graphicFrameLocks noChangeAspect="1"/>
            </p:cNvGraphicFramePr>
            <p:nvPr/>
          </p:nvGraphicFramePr>
          <p:xfrm>
            <a:off x="4191000" y="4648200"/>
            <a:ext cx="560387" cy="381000"/>
          </p:xfrm>
          <a:graphic>
            <a:graphicData uri="http://schemas.openxmlformats.org/presentationml/2006/ole">
              <p:oleObj spid="_x0000_s137242" name="Equation" r:id="rId18" imgW="317160" imgH="215640" progId="Equation.3">
                <p:embed/>
              </p:oleObj>
            </a:graphicData>
          </a:graphic>
        </p:graphicFrame>
        <p:sp>
          <p:nvSpPr>
            <p:cNvPr id="149" name="Rectangle 148"/>
            <p:cNvSpPr/>
            <p:nvPr/>
          </p:nvSpPr>
          <p:spPr>
            <a:xfrm>
              <a:off x="381000" y="5334000"/>
              <a:ext cx="685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066800" y="5334000"/>
              <a:ext cx="3276600" cy="152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343400" y="5334000"/>
              <a:ext cx="304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Straight Connector 151"/>
            <p:cNvCxnSpPr/>
            <p:nvPr/>
          </p:nvCxnSpPr>
          <p:spPr>
            <a:xfrm rot="16200000" flipV="1">
              <a:off x="704850" y="3829050"/>
              <a:ext cx="3276600" cy="381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16200000" flipV="1">
              <a:off x="2785110" y="3699510"/>
              <a:ext cx="1379220" cy="21336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54" name="Oval 153"/>
            <p:cNvSpPr/>
            <p:nvPr/>
          </p:nvSpPr>
          <p:spPr>
            <a:xfrm>
              <a:off x="1981200" y="1905000"/>
              <a:ext cx="685800" cy="6096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16200000" flipV="1">
              <a:off x="800100" y="46863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381000" y="5334000"/>
              <a:ext cx="4267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57200" y="3657600"/>
              <a:ext cx="1371600" cy="304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1181100" y="2324100"/>
              <a:ext cx="914400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V="1">
              <a:off x="3390900" y="46863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V="1">
              <a:off x="2556510" y="2320290"/>
              <a:ext cx="914400" cy="6934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1" name="Oval 160"/>
            <p:cNvSpPr/>
            <p:nvPr/>
          </p:nvSpPr>
          <p:spPr>
            <a:xfrm>
              <a:off x="3276600" y="30480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3505200" y="4419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3962400" y="52578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1371600" y="52578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914400" y="4419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1219200" y="30480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2590800" y="2133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1905000" y="2133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69" name="Object 4"/>
            <p:cNvGraphicFramePr>
              <a:graphicFrameLocks noChangeAspect="1"/>
            </p:cNvGraphicFramePr>
            <p:nvPr/>
          </p:nvGraphicFramePr>
          <p:xfrm>
            <a:off x="2362200" y="3352800"/>
            <a:ext cx="354013" cy="552450"/>
          </p:xfrm>
          <a:graphic>
            <a:graphicData uri="http://schemas.openxmlformats.org/presentationml/2006/ole">
              <p:oleObj spid="_x0000_s137243" name="Equation" r:id="rId19" imgW="190440" imgH="241200" progId="Equation.3">
                <p:embed/>
              </p:oleObj>
            </a:graphicData>
          </a:graphic>
        </p:graphicFrame>
        <p:graphicFrame>
          <p:nvGraphicFramePr>
            <p:cNvPr id="170" name="Object 4"/>
            <p:cNvGraphicFramePr>
              <a:graphicFrameLocks noChangeAspect="1"/>
            </p:cNvGraphicFramePr>
            <p:nvPr/>
          </p:nvGraphicFramePr>
          <p:xfrm>
            <a:off x="2427288" y="1552575"/>
            <a:ext cx="377825" cy="493713"/>
          </p:xfrm>
          <a:graphic>
            <a:graphicData uri="http://schemas.openxmlformats.org/presentationml/2006/ole">
              <p:oleObj spid="_x0000_s137244" name="Equation" r:id="rId20" imgW="203040" imgH="215640" progId="Equation.3">
                <p:embed/>
              </p:oleObj>
            </a:graphicData>
          </a:graphic>
        </p:graphicFrame>
        <p:cxnSp>
          <p:nvCxnSpPr>
            <p:cNvPr id="171" name="Straight Arrow Connector 170"/>
            <p:cNvCxnSpPr/>
            <p:nvPr/>
          </p:nvCxnSpPr>
          <p:spPr>
            <a:xfrm rot="16200000" flipH="1">
              <a:off x="792145" y="3735722"/>
              <a:ext cx="3106473" cy="5621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2316480" y="2209800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aphicFrame>
          <p:nvGraphicFramePr>
            <p:cNvPr id="173" name="Object 19"/>
            <p:cNvGraphicFramePr>
              <a:graphicFrameLocks noChangeAspect="1"/>
            </p:cNvGraphicFramePr>
            <p:nvPr/>
          </p:nvGraphicFramePr>
          <p:xfrm>
            <a:off x="1295400" y="3381375"/>
            <a:ext cx="377825" cy="525462"/>
          </p:xfrm>
          <a:graphic>
            <a:graphicData uri="http://schemas.openxmlformats.org/presentationml/2006/ole">
              <p:oleObj spid="_x0000_s137245" name="Equation" r:id="rId21" imgW="203040" imgH="228600" progId="Equation.3">
                <p:embed/>
              </p:oleObj>
            </a:graphicData>
          </a:graphic>
        </p:graphicFrame>
      </p:grpSp>
      <p:sp>
        <p:nvSpPr>
          <p:cNvPr id="174" name="Title 1"/>
          <p:cNvSpPr txBox="1">
            <a:spLocks/>
          </p:cNvSpPr>
          <p:nvPr/>
        </p:nvSpPr>
        <p:spPr>
          <a:xfrm>
            <a:off x="1143000" y="55626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you.  Questions?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36</a:t>
            </a:fld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endParaRPr lang="en-US" dirty="0" smtClean="0"/>
          </a:p>
          <a:p>
            <a:r>
              <a:rPr lang="en-US" dirty="0" smtClean="0"/>
              <a:t>Special thanks to supporters:</a:t>
            </a:r>
          </a:p>
          <a:p>
            <a:pPr lvl="1"/>
            <a:r>
              <a:rPr lang="en-US" dirty="0" smtClean="0"/>
              <a:t>National Science Foundation</a:t>
            </a:r>
          </a:p>
          <a:p>
            <a:pPr lvl="1"/>
            <a:r>
              <a:rPr lang="en-US" dirty="0" smtClean="0"/>
              <a:t>Quality of Life Technology Engineering Research Center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Linear Biped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Contact force is distributed linearly to the two feet.</a:t>
            </a:r>
          </a:p>
          <a:p>
            <a:endParaRPr lang="en-US" dirty="0"/>
          </a:p>
        </p:txBody>
      </p:sp>
      <p:sp>
        <p:nvSpPr>
          <p:cNvPr id="72" name="Slide Number Placehold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37</a:t>
            </a:fld>
            <a:endParaRPr kumimoji="0" lang="en-US"/>
          </a:p>
        </p:txBody>
      </p:sp>
      <p:graphicFrame>
        <p:nvGraphicFramePr>
          <p:cNvPr id="74" name="Object 15"/>
          <p:cNvGraphicFramePr>
            <a:graphicFrameLocks noChangeAspect="1"/>
          </p:cNvGraphicFramePr>
          <p:nvPr/>
        </p:nvGraphicFramePr>
        <p:xfrm>
          <a:off x="533400" y="2263775"/>
          <a:ext cx="4029075" cy="555625"/>
        </p:xfrm>
        <a:graphic>
          <a:graphicData uri="http://schemas.openxmlformats.org/presentationml/2006/ole">
            <p:oleObj spid="_x0000_s299010" name="Equation" r:id="rId5" imgW="1562040" imgH="215640" progId="Equation.3">
              <p:embed/>
            </p:oleObj>
          </a:graphicData>
        </a:graphic>
      </p:graphicFrame>
      <p:graphicFrame>
        <p:nvGraphicFramePr>
          <p:cNvPr id="75" name="Object 15"/>
          <p:cNvGraphicFramePr>
            <a:graphicFrameLocks noChangeAspect="1"/>
          </p:cNvGraphicFramePr>
          <p:nvPr/>
        </p:nvGraphicFramePr>
        <p:xfrm>
          <a:off x="1600200" y="3254375"/>
          <a:ext cx="1868487" cy="555625"/>
        </p:xfrm>
        <a:graphic>
          <a:graphicData uri="http://schemas.openxmlformats.org/presentationml/2006/ole">
            <p:oleObj spid="_x0000_s299011" name="Equation" r:id="rId6" imgW="723600" imgH="215640" progId="Equation.3">
              <p:embed/>
            </p:oleObj>
          </a:graphicData>
        </a:graphic>
      </p:graphicFrame>
      <p:graphicFrame>
        <p:nvGraphicFramePr>
          <p:cNvPr id="3109" name="Object 36"/>
          <p:cNvGraphicFramePr>
            <a:graphicFrameLocks noChangeAspect="1"/>
          </p:cNvGraphicFramePr>
          <p:nvPr/>
        </p:nvGraphicFramePr>
        <p:xfrm>
          <a:off x="762000" y="4173537"/>
          <a:ext cx="3560763" cy="1541463"/>
        </p:xfrm>
        <a:graphic>
          <a:graphicData uri="http://schemas.openxmlformats.org/presentationml/2006/ole">
            <p:oleObj spid="_x0000_s299012" name="Equation" r:id="rId7" imgW="1638000" imgH="711000" progId="Equation.3">
              <p:embed/>
            </p:oleObj>
          </a:graphicData>
        </a:graphic>
      </p:graphicFrame>
      <p:grpSp>
        <p:nvGrpSpPr>
          <p:cNvPr id="4" name="Group 143"/>
          <p:cNvGrpSpPr/>
          <p:nvPr/>
        </p:nvGrpSpPr>
        <p:grpSpPr>
          <a:xfrm>
            <a:off x="4773613" y="2327275"/>
            <a:ext cx="4370387" cy="4302125"/>
            <a:chOff x="381000" y="1552575"/>
            <a:chExt cx="4370387" cy="4302125"/>
          </a:xfrm>
        </p:grpSpPr>
        <p:cxnSp>
          <p:nvCxnSpPr>
            <p:cNvPr id="145" name="Straight Connector 144"/>
            <p:cNvCxnSpPr/>
            <p:nvPr/>
          </p:nvCxnSpPr>
          <p:spPr>
            <a:xfrm rot="5400000" flipH="1" flipV="1">
              <a:off x="285750" y="3333750"/>
              <a:ext cx="3124200" cy="876300"/>
            </a:xfrm>
            <a:prstGeom prst="line">
              <a:avLst/>
            </a:prstGeom>
            <a:ln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rot="5400000" flipH="1" flipV="1">
              <a:off x="568081" y="3775319"/>
              <a:ext cx="2445238" cy="685800"/>
            </a:xfrm>
            <a:prstGeom prst="straightConnector1">
              <a:avLst/>
            </a:prstGeom>
            <a:ln w="38100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rot="5400000" flipH="1">
              <a:off x="3244850" y="4527550"/>
              <a:ext cx="1308100" cy="330200"/>
            </a:xfrm>
            <a:prstGeom prst="straightConnector1">
              <a:avLst/>
            </a:prstGeom>
            <a:ln w="38100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16200000" flipV="1">
              <a:off x="1638300" y="2933700"/>
              <a:ext cx="3124200" cy="1676400"/>
            </a:xfrm>
            <a:prstGeom prst="line">
              <a:avLst/>
            </a:prstGeom>
            <a:ln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9" name="Object 148"/>
            <p:cNvGraphicFramePr>
              <a:graphicFrameLocks noChangeAspect="1"/>
            </p:cNvGraphicFramePr>
            <p:nvPr/>
          </p:nvGraphicFramePr>
          <p:xfrm>
            <a:off x="1828800" y="4038600"/>
            <a:ext cx="346635" cy="368300"/>
          </p:xfrm>
          <a:graphic>
            <a:graphicData uri="http://schemas.openxmlformats.org/presentationml/2006/ole">
              <p:oleObj spid="_x0000_s299013" name="Equation" r:id="rId8" imgW="203040" imgH="215640" progId="Equation.3">
                <p:embed/>
              </p:oleObj>
            </a:graphicData>
          </a:graphic>
        </p:graphicFrame>
        <p:graphicFrame>
          <p:nvGraphicFramePr>
            <p:cNvPr id="150" name="Object 149"/>
            <p:cNvGraphicFramePr>
              <a:graphicFrameLocks noChangeAspect="1"/>
            </p:cNvGraphicFramePr>
            <p:nvPr/>
          </p:nvGraphicFramePr>
          <p:xfrm>
            <a:off x="3886200" y="3962400"/>
            <a:ext cx="324971" cy="368300"/>
          </p:xfrm>
          <a:graphic>
            <a:graphicData uri="http://schemas.openxmlformats.org/presentationml/2006/ole">
              <p:oleObj spid="_x0000_s299014" name="Equation" r:id="rId9" imgW="190440" imgH="215640" progId="Equation.3">
                <p:embed/>
              </p:oleObj>
            </a:graphicData>
          </a:graphic>
        </p:graphicFrame>
        <p:graphicFrame>
          <p:nvGraphicFramePr>
            <p:cNvPr id="151" name="Object 150"/>
            <p:cNvGraphicFramePr>
              <a:graphicFrameLocks noChangeAspect="1"/>
            </p:cNvGraphicFramePr>
            <p:nvPr/>
          </p:nvGraphicFramePr>
          <p:xfrm>
            <a:off x="3352800" y="2057400"/>
            <a:ext cx="293687" cy="428625"/>
          </p:xfrm>
          <a:graphic>
            <a:graphicData uri="http://schemas.openxmlformats.org/presentationml/2006/ole">
              <p:oleObj spid="_x0000_s299015" name="Equation" r:id="rId10" imgW="139680" imgH="203040" progId="Equation.3">
                <p:embed/>
              </p:oleObj>
            </a:graphicData>
          </a:graphic>
        </p:graphicFrame>
        <p:graphicFrame>
          <p:nvGraphicFramePr>
            <p:cNvPr id="152" name="Object 151"/>
            <p:cNvGraphicFramePr>
              <a:graphicFrameLocks noChangeAspect="1"/>
            </p:cNvGraphicFramePr>
            <p:nvPr/>
          </p:nvGraphicFramePr>
          <p:xfrm>
            <a:off x="3962400" y="5486400"/>
            <a:ext cx="324971" cy="368300"/>
          </p:xfrm>
          <a:graphic>
            <a:graphicData uri="http://schemas.openxmlformats.org/presentationml/2006/ole">
              <p:oleObj spid="_x0000_s299016" name="Equation" r:id="rId11" imgW="190440" imgH="215640" progId="Equation.3">
                <p:embed/>
              </p:oleObj>
            </a:graphicData>
          </a:graphic>
        </p:graphicFrame>
        <p:graphicFrame>
          <p:nvGraphicFramePr>
            <p:cNvPr id="153" name="Object 152"/>
            <p:cNvGraphicFramePr>
              <a:graphicFrameLocks noChangeAspect="1"/>
            </p:cNvGraphicFramePr>
            <p:nvPr/>
          </p:nvGraphicFramePr>
          <p:xfrm>
            <a:off x="1295400" y="5486400"/>
            <a:ext cx="324971" cy="368300"/>
          </p:xfrm>
          <a:graphic>
            <a:graphicData uri="http://schemas.openxmlformats.org/presentationml/2006/ole">
              <p:oleObj spid="_x0000_s299017" name="Equation" r:id="rId12" imgW="190440" imgH="215640" progId="Equation.3">
                <p:embed/>
              </p:oleObj>
            </a:graphicData>
          </a:graphic>
        </p:graphicFrame>
        <p:cxnSp>
          <p:nvCxnSpPr>
            <p:cNvPr id="154" name="Straight Connector 153"/>
            <p:cNvCxnSpPr/>
            <p:nvPr/>
          </p:nvCxnSpPr>
          <p:spPr>
            <a:xfrm rot="10800000">
              <a:off x="609600" y="2209800"/>
              <a:ext cx="1219200" cy="1588"/>
            </a:xfrm>
            <a:prstGeom prst="line">
              <a:avLst/>
            </a:prstGeom>
            <a:ln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5" name="Object 154"/>
            <p:cNvGraphicFramePr>
              <a:graphicFrameLocks noChangeAspect="1"/>
            </p:cNvGraphicFramePr>
            <p:nvPr/>
          </p:nvGraphicFramePr>
          <p:xfrm>
            <a:off x="609600" y="3505200"/>
            <a:ext cx="238125" cy="282575"/>
          </p:xfrm>
          <a:graphic>
            <a:graphicData uri="http://schemas.openxmlformats.org/presentationml/2006/ole">
              <p:oleObj spid="_x0000_s299018" name="Equation" r:id="rId13" imgW="139680" imgH="164880" progId="Equation.3">
                <p:embed/>
              </p:oleObj>
            </a:graphicData>
          </a:graphic>
        </p:graphicFrame>
        <p:cxnSp>
          <p:nvCxnSpPr>
            <p:cNvPr id="156" name="Straight Arrow Connector 155"/>
            <p:cNvCxnSpPr/>
            <p:nvPr/>
          </p:nvCxnSpPr>
          <p:spPr>
            <a:xfrm rot="5400000" flipH="1" flipV="1">
              <a:off x="37306" y="2857500"/>
              <a:ext cx="1296194" cy="794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 rot="5400000">
              <a:off x="-76994" y="4572000"/>
              <a:ext cx="1524794" cy="794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Arc 157"/>
            <p:cNvSpPr/>
            <p:nvPr/>
          </p:nvSpPr>
          <p:spPr>
            <a:xfrm>
              <a:off x="3657600" y="4953000"/>
              <a:ext cx="685800" cy="609600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Arc 158"/>
            <p:cNvSpPr/>
            <p:nvPr/>
          </p:nvSpPr>
          <p:spPr>
            <a:xfrm>
              <a:off x="1143000" y="4953000"/>
              <a:ext cx="685800" cy="609600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60" name="Object 159"/>
            <p:cNvGraphicFramePr>
              <a:graphicFrameLocks noChangeAspect="1"/>
            </p:cNvGraphicFramePr>
            <p:nvPr/>
          </p:nvGraphicFramePr>
          <p:xfrm>
            <a:off x="2286000" y="5562600"/>
            <a:ext cx="238125" cy="282575"/>
          </p:xfrm>
          <a:graphic>
            <a:graphicData uri="http://schemas.openxmlformats.org/presentationml/2006/ole">
              <p:oleObj spid="_x0000_s299019" name="Equation" r:id="rId14" imgW="139680" imgH="164880" progId="Equation.3">
                <p:embed/>
              </p:oleObj>
            </a:graphicData>
          </a:graphic>
        </p:graphicFrame>
        <p:graphicFrame>
          <p:nvGraphicFramePr>
            <p:cNvPr id="161" name="Object 20"/>
            <p:cNvGraphicFramePr>
              <a:graphicFrameLocks noChangeAspect="1"/>
            </p:cNvGraphicFramePr>
            <p:nvPr/>
          </p:nvGraphicFramePr>
          <p:xfrm>
            <a:off x="1752600" y="4648200"/>
            <a:ext cx="561975" cy="381000"/>
          </p:xfrm>
          <a:graphic>
            <a:graphicData uri="http://schemas.openxmlformats.org/presentationml/2006/ole">
              <p:oleObj spid="_x0000_s299020" name="Equation" r:id="rId15" imgW="317160" imgH="215640" progId="Equation.3">
                <p:embed/>
              </p:oleObj>
            </a:graphicData>
          </a:graphic>
        </p:graphicFrame>
        <p:graphicFrame>
          <p:nvGraphicFramePr>
            <p:cNvPr id="162" name="Object 21"/>
            <p:cNvGraphicFramePr>
              <a:graphicFrameLocks noChangeAspect="1"/>
            </p:cNvGraphicFramePr>
            <p:nvPr/>
          </p:nvGraphicFramePr>
          <p:xfrm>
            <a:off x="4191000" y="4648200"/>
            <a:ext cx="560387" cy="381000"/>
          </p:xfrm>
          <a:graphic>
            <a:graphicData uri="http://schemas.openxmlformats.org/presentationml/2006/ole">
              <p:oleObj spid="_x0000_s299021" name="Equation" r:id="rId16" imgW="317160" imgH="215640" progId="Equation.3">
                <p:embed/>
              </p:oleObj>
            </a:graphicData>
          </a:graphic>
        </p:graphicFrame>
        <p:sp>
          <p:nvSpPr>
            <p:cNvPr id="163" name="Rectangle 162"/>
            <p:cNvSpPr/>
            <p:nvPr/>
          </p:nvSpPr>
          <p:spPr>
            <a:xfrm>
              <a:off x="381000" y="5334000"/>
              <a:ext cx="685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066800" y="5334000"/>
              <a:ext cx="3276600" cy="152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4343400" y="5334000"/>
              <a:ext cx="304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Straight Connector 165"/>
            <p:cNvCxnSpPr/>
            <p:nvPr/>
          </p:nvCxnSpPr>
          <p:spPr>
            <a:xfrm rot="16200000" flipV="1">
              <a:off x="704850" y="3829050"/>
              <a:ext cx="3276600" cy="381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16200000" flipV="1">
              <a:off x="2785110" y="3699510"/>
              <a:ext cx="1379220" cy="21336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8" name="Oval 167"/>
            <p:cNvSpPr/>
            <p:nvPr/>
          </p:nvSpPr>
          <p:spPr>
            <a:xfrm>
              <a:off x="1981200" y="1905000"/>
              <a:ext cx="685800" cy="6096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9" name="Straight Connector 168"/>
            <p:cNvCxnSpPr/>
            <p:nvPr/>
          </p:nvCxnSpPr>
          <p:spPr>
            <a:xfrm rot="16200000" flipV="1">
              <a:off x="800100" y="46863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381000" y="5334000"/>
              <a:ext cx="4267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 flipH="1" flipV="1">
              <a:off x="457200" y="3657600"/>
              <a:ext cx="1371600" cy="304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1181100" y="2324100"/>
              <a:ext cx="914400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16200000" flipV="1">
              <a:off x="3390900" y="46863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rot="16200000" flipV="1">
              <a:off x="2556510" y="2320290"/>
              <a:ext cx="914400" cy="6934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75" name="Oval 174"/>
            <p:cNvSpPr/>
            <p:nvPr/>
          </p:nvSpPr>
          <p:spPr>
            <a:xfrm>
              <a:off x="3276600" y="30480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3505200" y="4419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3962400" y="52578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1371600" y="52578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914400" y="4419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1219200" y="30480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2590800" y="2133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1905000" y="2133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3" name="Object 4"/>
            <p:cNvGraphicFramePr>
              <a:graphicFrameLocks noChangeAspect="1"/>
            </p:cNvGraphicFramePr>
            <p:nvPr/>
          </p:nvGraphicFramePr>
          <p:xfrm>
            <a:off x="2362200" y="3352800"/>
            <a:ext cx="354013" cy="552450"/>
          </p:xfrm>
          <a:graphic>
            <a:graphicData uri="http://schemas.openxmlformats.org/presentationml/2006/ole">
              <p:oleObj spid="_x0000_s299022" name="Equation" r:id="rId17" imgW="190440" imgH="241200" progId="Equation.3">
                <p:embed/>
              </p:oleObj>
            </a:graphicData>
          </a:graphic>
        </p:graphicFrame>
        <p:graphicFrame>
          <p:nvGraphicFramePr>
            <p:cNvPr id="184" name="Object 4"/>
            <p:cNvGraphicFramePr>
              <a:graphicFrameLocks noChangeAspect="1"/>
            </p:cNvGraphicFramePr>
            <p:nvPr/>
          </p:nvGraphicFramePr>
          <p:xfrm>
            <a:off x="2427288" y="1552575"/>
            <a:ext cx="377825" cy="493713"/>
          </p:xfrm>
          <a:graphic>
            <a:graphicData uri="http://schemas.openxmlformats.org/presentationml/2006/ole">
              <p:oleObj spid="_x0000_s299023" name="Equation" r:id="rId18" imgW="203040" imgH="215640" progId="Equation.3">
                <p:embed/>
              </p:oleObj>
            </a:graphicData>
          </a:graphic>
        </p:graphicFrame>
        <p:cxnSp>
          <p:nvCxnSpPr>
            <p:cNvPr id="185" name="Straight Arrow Connector 184"/>
            <p:cNvCxnSpPr/>
            <p:nvPr/>
          </p:nvCxnSpPr>
          <p:spPr>
            <a:xfrm rot="16200000" flipH="1">
              <a:off x="792145" y="3735722"/>
              <a:ext cx="3106473" cy="5621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>
              <a:off x="2316480" y="2209800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aphicFrame>
          <p:nvGraphicFramePr>
            <p:cNvPr id="187" name="Object 19"/>
            <p:cNvGraphicFramePr>
              <a:graphicFrameLocks noChangeAspect="1"/>
            </p:cNvGraphicFramePr>
            <p:nvPr/>
          </p:nvGraphicFramePr>
          <p:xfrm>
            <a:off x="1295400" y="3381375"/>
            <a:ext cx="377825" cy="525462"/>
          </p:xfrm>
          <a:graphic>
            <a:graphicData uri="http://schemas.openxmlformats.org/presentationml/2006/ole">
              <p:oleObj spid="_x0000_s299024" name="Equation" r:id="rId19" imgW="203040" imgH="228600" progId="Equation.3">
                <p:embed/>
              </p:oleObj>
            </a:graphicData>
          </a:graphic>
        </p:graphicFrame>
      </p:grp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Controlled Balance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4</a:t>
            </a:fld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to handle perturbations when using low-impedance control on a torque-controlled humanoid robot</a:t>
            </a:r>
            <a:endParaRPr lang="en-US" dirty="0"/>
          </a:p>
        </p:txBody>
      </p:sp>
      <p:grpSp>
        <p:nvGrpSpPr>
          <p:cNvPr id="89" name="Group 49"/>
          <p:cNvGrpSpPr/>
          <p:nvPr/>
        </p:nvGrpSpPr>
        <p:grpSpPr>
          <a:xfrm>
            <a:off x="1676400" y="2401669"/>
            <a:ext cx="3352800" cy="3615775"/>
            <a:chOff x="-381000" y="3124200"/>
            <a:chExt cx="3309147" cy="3568698"/>
          </a:xfrm>
        </p:grpSpPr>
        <p:sp>
          <p:nvSpPr>
            <p:cNvPr id="90" name="Parallelogram 89"/>
            <p:cNvSpPr/>
            <p:nvPr/>
          </p:nvSpPr>
          <p:spPr>
            <a:xfrm>
              <a:off x="1219200" y="6172200"/>
              <a:ext cx="1708947" cy="520698"/>
            </a:xfrm>
            <a:prstGeom prst="parallelogram">
              <a:avLst>
                <a:gd name="adj" fmla="val 10910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1" name="Group 83"/>
            <p:cNvGrpSpPr/>
            <p:nvPr/>
          </p:nvGrpSpPr>
          <p:grpSpPr>
            <a:xfrm flipH="1">
              <a:off x="1676404" y="4038595"/>
              <a:ext cx="1029210" cy="2476785"/>
              <a:chOff x="-134214" y="1854746"/>
              <a:chExt cx="1870325" cy="4265666"/>
            </a:xfrm>
          </p:grpSpPr>
          <p:sp>
            <p:nvSpPr>
              <p:cNvPr id="97" name="Oval 25"/>
              <p:cNvSpPr/>
              <p:nvPr/>
            </p:nvSpPr>
            <p:spPr>
              <a:xfrm rot="3567532">
                <a:off x="148119" y="2981280"/>
                <a:ext cx="226093" cy="79076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 rot="624698">
                <a:off x="503878" y="2147579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 rot="4923829">
                <a:off x="488799" y="5610888"/>
                <a:ext cx="285738" cy="609599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 rot="1526374">
                <a:off x="453735" y="3914243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 rot="9653902">
                <a:off x="1218737" y="4973889"/>
                <a:ext cx="304800" cy="839475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 rot="4365332">
                <a:off x="1278912" y="5663212"/>
                <a:ext cx="304800" cy="609599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 rot="9521712">
                <a:off x="379468" y="4906359"/>
                <a:ext cx="304800" cy="89923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 rot="5400000">
                <a:off x="896162" y="3523438"/>
                <a:ext cx="387449" cy="808173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 rot="21260382">
                <a:off x="737732" y="1854746"/>
                <a:ext cx="517259" cy="1939013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 rot="718531">
                <a:off x="1197133" y="3985925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 rot="9449157">
                <a:off x="1153219" y="2071171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 rot="2375845">
                <a:off x="1233659" y="2937972"/>
                <a:ext cx="254983" cy="701165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2" name="Straight Connector 91"/>
            <p:cNvCxnSpPr>
              <a:stCxn id="93" idx="2"/>
            </p:cNvCxnSpPr>
            <p:nvPr/>
          </p:nvCxnSpPr>
          <p:spPr>
            <a:xfrm rot="16200000" flipH="1">
              <a:off x="763100" y="3963501"/>
              <a:ext cx="1148584" cy="5256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Chord 92"/>
            <p:cNvSpPr/>
            <p:nvPr/>
          </p:nvSpPr>
          <p:spPr>
            <a:xfrm rot="15972788">
              <a:off x="959717" y="3476916"/>
              <a:ext cx="228600" cy="304800"/>
            </a:xfrm>
            <a:prstGeom prst="chord">
              <a:avLst>
                <a:gd name="adj1" fmla="val 5999801"/>
                <a:gd name="adj2" fmla="val 157623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1371600" y="4648200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Arc 94"/>
            <p:cNvSpPr/>
            <p:nvPr/>
          </p:nvSpPr>
          <p:spPr>
            <a:xfrm>
              <a:off x="-381000" y="3124200"/>
              <a:ext cx="2286000" cy="1828800"/>
            </a:xfrm>
            <a:prstGeom prst="arc">
              <a:avLst>
                <a:gd name="adj1" fmla="val 3803298"/>
                <a:gd name="adj2" fmla="val 522199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Arc 95"/>
            <p:cNvSpPr/>
            <p:nvPr/>
          </p:nvSpPr>
          <p:spPr>
            <a:xfrm>
              <a:off x="-228600" y="3200400"/>
              <a:ext cx="2286000" cy="1828800"/>
            </a:xfrm>
            <a:prstGeom prst="arc">
              <a:avLst>
                <a:gd name="adj1" fmla="val 3803298"/>
                <a:gd name="adj2" fmla="val 462116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Controlled Balance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5</a:t>
            </a:fld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to handle perturbations when using low-impedance control on a torque-controlled humanoid robot</a:t>
            </a:r>
            <a:endParaRPr lang="en-US" dirty="0"/>
          </a:p>
        </p:txBody>
      </p:sp>
      <p:sp>
        <p:nvSpPr>
          <p:cNvPr id="90" name="Parallelogram 89"/>
          <p:cNvSpPr/>
          <p:nvPr/>
        </p:nvSpPr>
        <p:spPr>
          <a:xfrm>
            <a:off x="3297709" y="5489877"/>
            <a:ext cx="1731491" cy="527567"/>
          </a:xfrm>
          <a:prstGeom prst="parallelogram">
            <a:avLst>
              <a:gd name="adj" fmla="val 10910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25"/>
          <p:cNvSpPr/>
          <p:nvPr/>
        </p:nvSpPr>
        <p:spPr>
          <a:xfrm rot="18032468" flipH="1">
            <a:off x="4829272" y="4213788"/>
            <a:ext cx="133009" cy="44088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 rot="20975302" flipH="1">
            <a:off x="4590515" y="3711170"/>
            <a:ext cx="169939" cy="62759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 rot="16676171" flipH="1">
            <a:off x="4292670" y="5547207"/>
            <a:ext cx="168097" cy="33987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 rot="20073626" flipH="1">
            <a:off x="4305985" y="4539712"/>
            <a:ext cx="169939" cy="62759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 rot="11946098" flipH="1">
            <a:off x="3879463" y="5163093"/>
            <a:ext cx="169939" cy="493857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 rot="17234668" flipH="1">
            <a:off x="3841227" y="5577989"/>
            <a:ext cx="179311" cy="33987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 rot="12078288" flipH="1">
            <a:off x="4347392" y="5123366"/>
            <a:ext cx="169939" cy="52901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 rot="16200000" flipH="1">
            <a:off x="4007275" y="4322230"/>
            <a:ext cx="227933" cy="45059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 rot="1831482" flipH="1">
            <a:off x="4232103" y="3423195"/>
            <a:ext cx="288394" cy="114070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 rot="20881469" flipH="1">
            <a:off x="3891508" y="4581882"/>
            <a:ext cx="169939" cy="62759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 rot="12150843" flipH="1">
            <a:off x="4228479" y="3666220"/>
            <a:ext cx="169939" cy="62759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 rot="19224155" flipH="1">
            <a:off x="4211406" y="4176152"/>
            <a:ext cx="142164" cy="41249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>
            <a:stCxn id="93" idx="2"/>
          </p:cNvCxnSpPr>
          <p:nvPr/>
        </p:nvCxnSpPr>
        <p:spPr>
          <a:xfrm rot="16200000" flipH="1">
            <a:off x="2835593" y="3252042"/>
            <a:ext cx="1163736" cy="5325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hord 92"/>
          <p:cNvSpPr/>
          <p:nvPr/>
        </p:nvSpPr>
        <p:spPr>
          <a:xfrm rot="15972788">
            <a:off x="3034803" y="2759038"/>
            <a:ext cx="231616" cy="308821"/>
          </a:xfrm>
          <a:prstGeom prst="chord">
            <a:avLst>
              <a:gd name="adj1" fmla="val 5999801"/>
              <a:gd name="adj2" fmla="val 15762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452120" y="3945773"/>
            <a:ext cx="386026" cy="3088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Arc 94"/>
          <p:cNvSpPr/>
          <p:nvPr/>
        </p:nvSpPr>
        <p:spPr>
          <a:xfrm>
            <a:off x="1676400" y="2401669"/>
            <a:ext cx="2316156" cy="1852925"/>
          </a:xfrm>
          <a:prstGeom prst="arc">
            <a:avLst>
              <a:gd name="adj1" fmla="val 3803298"/>
              <a:gd name="adj2" fmla="val 522199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Arc 95"/>
          <p:cNvSpPr/>
          <p:nvPr/>
        </p:nvSpPr>
        <p:spPr>
          <a:xfrm>
            <a:off x="1830810" y="2478874"/>
            <a:ext cx="2316156" cy="1852925"/>
          </a:xfrm>
          <a:prstGeom prst="arc">
            <a:avLst>
              <a:gd name="adj1" fmla="val 3803298"/>
              <a:gd name="adj2" fmla="val 46211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Sarcos</a:t>
            </a:r>
            <a:r>
              <a:rPr lang="en-US" dirty="0" smtClean="0"/>
              <a:t> Humanoid Robot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6</a:t>
            </a:fld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Hydraulic Actuators</a:t>
            </a:r>
          </a:p>
          <a:p>
            <a:r>
              <a:rPr lang="en-US" dirty="0" smtClean="0"/>
              <a:t>Force Feedback Joint Controllers</a:t>
            </a:r>
          </a:p>
          <a:p>
            <a:r>
              <a:rPr lang="en-US" dirty="0" smtClean="0"/>
              <a:t>33 major DOFs (Lower body = 14)</a:t>
            </a:r>
          </a:p>
          <a:p>
            <a:r>
              <a:rPr lang="en-US" dirty="0" smtClean="0"/>
              <a:t>Total mass 94kg</a:t>
            </a:r>
          </a:p>
          <a:p>
            <a:r>
              <a:rPr lang="en-US" dirty="0" smtClean="0"/>
              <a:t>Off-board pump (3000 psi)</a:t>
            </a:r>
            <a:endParaRPr lang="en-US" dirty="0"/>
          </a:p>
        </p:txBody>
      </p:sp>
      <p:pic>
        <p:nvPicPr>
          <p:cNvPr id="5" name="Picture 1" descr="C:\Documents and Settings\Benjamin\My Documents\thesis\figures\sarcos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914400"/>
            <a:ext cx="1628701" cy="3276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38800" y="4191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Sarcos</a:t>
            </a:r>
            <a:r>
              <a:rPr lang="en-US" dirty="0" smtClean="0"/>
              <a:t> Hydraulic Humanoid Robot</a:t>
            </a:r>
            <a:endParaRPr lang="en-US" dirty="0"/>
          </a:p>
        </p:txBody>
      </p:sp>
      <p:pic>
        <p:nvPicPr>
          <p:cNvPr id="8" name="pushi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4114800"/>
            <a:ext cx="33147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7</a:t>
            </a:fld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Linear biped model for force control of balance</a:t>
            </a:r>
          </a:p>
          <a:p>
            <a:endParaRPr lang="en-US" dirty="0" smtClean="0"/>
          </a:p>
          <a:p>
            <a:r>
              <a:rPr lang="en-US" dirty="0" smtClean="0"/>
              <a:t>Simple description of periodic balance control</a:t>
            </a:r>
          </a:p>
          <a:p>
            <a:endParaRPr lang="en-US" dirty="0" smtClean="0"/>
          </a:p>
          <a:p>
            <a:r>
              <a:rPr lang="en-US" dirty="0" smtClean="0"/>
              <a:t>Application of model to estimation and control of Humanoid robot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Modeling Balance</a:t>
            </a:r>
          </a:p>
          <a:p>
            <a:r>
              <a:rPr lang="en-US" dirty="0" smtClean="0"/>
              <a:t>Controlling Balance</a:t>
            </a:r>
          </a:p>
          <a:p>
            <a:r>
              <a:rPr lang="en-US" dirty="0" smtClean="0"/>
              <a:t>Applications to Humanoid Robot Control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Balance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.1|13.5|13.7|18.9|8.9|18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|16.1|16.3|1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|16.1|16.3|1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8.9|1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5.2|8.6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|16.1|16.3|18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5572</TotalTime>
  <Words>657</Words>
  <Application>Microsoft Office PowerPoint</Application>
  <PresentationFormat>On-screen Show (4:3)</PresentationFormat>
  <Paragraphs>217</Paragraphs>
  <Slides>37</Slides>
  <Notes>35</Notes>
  <HiddenSlides>3</HiddenSlides>
  <MMClips>8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Equity</vt:lpstr>
      <vt:lpstr>Equation</vt:lpstr>
      <vt:lpstr>Modeling and Control of Periodic Humanoid Balance Using the Linear Biped Model</vt:lpstr>
      <vt:lpstr>Introduction</vt:lpstr>
      <vt:lpstr>Motivation</vt:lpstr>
      <vt:lpstr>Force Controlled Balance</vt:lpstr>
      <vt:lpstr>Force Controlled Balance</vt:lpstr>
      <vt:lpstr>Sarcos Humanoid Robot</vt:lpstr>
      <vt:lpstr>Contributions</vt:lpstr>
      <vt:lpstr>Outline</vt:lpstr>
      <vt:lpstr>Modeling Balance</vt:lpstr>
      <vt:lpstr>General Biped Balance</vt:lpstr>
      <vt:lpstr>General Biped Balance Stability</vt:lpstr>
      <vt:lpstr>The Linear Biped Model</vt:lpstr>
      <vt:lpstr>The Linear Biped Model</vt:lpstr>
      <vt:lpstr>The Double Support Region</vt:lpstr>
      <vt:lpstr>Dynamics of Double Support</vt:lpstr>
      <vt:lpstr>Controlling Balance</vt:lpstr>
      <vt:lpstr>Phase Space of LiBM</vt:lpstr>
      <vt:lpstr>Periodic Balance</vt:lpstr>
      <vt:lpstr>Orbital Energy Control</vt:lpstr>
      <vt:lpstr>Slide 20</vt:lpstr>
      <vt:lpstr>Energy Control Trajectories</vt:lpstr>
      <vt:lpstr>Slide 22</vt:lpstr>
      <vt:lpstr>Slide 23</vt:lpstr>
      <vt:lpstr>Application to Humanoid Balance</vt:lpstr>
      <vt:lpstr>Humanoid Applications</vt:lpstr>
      <vt:lpstr>Center of Mass Filtering</vt:lpstr>
      <vt:lpstr>Slide 27</vt:lpstr>
      <vt:lpstr>Feed-Forward Force Control</vt:lpstr>
      <vt:lpstr>Slide 29</vt:lpstr>
      <vt:lpstr>Slide 30</vt:lpstr>
      <vt:lpstr>Slide 31</vt:lpstr>
      <vt:lpstr>Slide 32</vt:lpstr>
      <vt:lpstr>Robot Experiments</vt:lpstr>
      <vt:lpstr>Future Work</vt:lpstr>
      <vt:lpstr>Conclusion</vt:lpstr>
      <vt:lpstr>Thank you</vt:lpstr>
      <vt:lpstr>The Linear Biped Model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Linear Biped Model and Application to Humanoid Estimation and Control</dc:title>
  <dc:creator> </dc:creator>
  <cp:lastModifiedBy>Benjamin Stephens</cp:lastModifiedBy>
  <cp:revision>303</cp:revision>
  <dcterms:created xsi:type="dcterms:W3CDTF">2009-06-03T15:20:27Z</dcterms:created>
  <dcterms:modified xsi:type="dcterms:W3CDTF">2009-12-08T15:16:56Z</dcterms:modified>
</cp:coreProperties>
</file>