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1" r:id="rId3"/>
    <p:sldId id="406" r:id="rId4"/>
    <p:sldId id="333" r:id="rId5"/>
    <p:sldId id="348" r:id="rId6"/>
    <p:sldId id="343" r:id="rId7"/>
    <p:sldId id="344" r:id="rId8"/>
    <p:sldId id="345" r:id="rId9"/>
    <p:sldId id="346" r:id="rId10"/>
    <p:sldId id="347" r:id="rId11"/>
    <p:sldId id="349" r:id="rId12"/>
    <p:sldId id="407" r:id="rId13"/>
    <p:sldId id="408" r:id="rId14"/>
    <p:sldId id="409" r:id="rId15"/>
    <p:sldId id="420" r:id="rId16"/>
    <p:sldId id="410" r:id="rId17"/>
    <p:sldId id="411" r:id="rId18"/>
    <p:sldId id="339" r:id="rId19"/>
    <p:sldId id="352" r:id="rId20"/>
    <p:sldId id="353" r:id="rId21"/>
    <p:sldId id="363" r:id="rId22"/>
    <p:sldId id="362" r:id="rId23"/>
    <p:sldId id="364" r:id="rId24"/>
    <p:sldId id="413" r:id="rId25"/>
    <p:sldId id="366" r:id="rId26"/>
    <p:sldId id="414" r:id="rId27"/>
    <p:sldId id="415" r:id="rId28"/>
    <p:sldId id="416" r:id="rId29"/>
    <p:sldId id="417" r:id="rId30"/>
    <p:sldId id="418" r:id="rId31"/>
    <p:sldId id="419" r:id="rId32"/>
    <p:sldId id="391" r:id="rId33"/>
    <p:sldId id="422" r:id="rId34"/>
    <p:sldId id="397" r:id="rId35"/>
  </p:sldIdLst>
  <p:sldSz cx="9144000" cy="6858000" type="screen4x3"/>
  <p:notesSz cx="10234613" cy="70993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CCCC"/>
    <a:srgbClr val="FFCC00"/>
    <a:srgbClr val="FF9900"/>
    <a:srgbClr val="FF0000"/>
    <a:srgbClr val="FF00FF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88494" autoAdjust="0"/>
  </p:normalViewPr>
  <p:slideViewPr>
    <p:cSldViewPr>
      <p:cViewPr varScale="1">
        <p:scale>
          <a:sx n="64" d="100"/>
          <a:sy n="64" d="100"/>
        </p:scale>
        <p:origin x="-17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1" d="100"/>
          <a:sy n="141" d="100"/>
        </p:scale>
        <p:origin x="-114" y="-384"/>
      </p:cViewPr>
      <p:guideLst>
        <p:guide orient="horz" pos="2237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615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4335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615" y="6744335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24A0F6BE-9AE6-4D52-9901-0B62164182A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09765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5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3400"/>
            <a:ext cx="3544887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616" y="3372168"/>
            <a:ext cx="7505383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4335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5" y="6744335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CF17D6B4-17B5-4EAE-9ACC-28FCB060BB0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455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ECF17-666C-4710-AA79-A546082634BA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873"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국제민간항공기구 부속서 </a:t>
            </a:r>
            <a:r>
              <a:rPr lang="en-US" altLang="ko-KR" dirty="0" smtClean="0"/>
              <a:t>2</a:t>
            </a:r>
            <a:r>
              <a:rPr lang="ko-KR" altLang="en-US" dirty="0" smtClean="0"/>
              <a:t>권의 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미국연방항공규칙 </a:t>
            </a:r>
            <a:r>
              <a:rPr lang="en-US" altLang="ko-KR" dirty="0" smtClean="0"/>
              <a:t>91.113</a:t>
            </a:r>
            <a:r>
              <a:rPr lang="ko-KR" altLang="en-US" dirty="0" smtClean="0"/>
              <a:t>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CF4C3-DE18-4706-B973-D13B8ACE5742}" type="slidenum">
              <a:rPr lang="en-US" altLang="ko-KR" smtClean="0">
                <a:ea typeface="굴림" charset="-127"/>
              </a:rPr>
              <a:pPr/>
              <a:t>18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B6524-8EE8-486C-AA04-3F325CB9EC3B}" type="slidenum">
              <a:rPr lang="ko-KR" altLang="en-US" smtClean="0">
                <a:latin typeface="굴림" pitchFamily="50" charset="-127"/>
              </a:rPr>
              <a:pPr/>
              <a:t>19</a:t>
            </a:fld>
            <a:endParaRPr lang="ko-KR" altLang="en-US" smtClean="0">
              <a:latin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7D6B4-17B5-4EAE-9ACC-28FCB060BB0B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="1" dirty="0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60FFE-5710-4291-B2B9-BA917866EE82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29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12D6E-4EEA-4B88-BDDD-5D768C82A45A}" type="slidenum">
              <a:rPr lang="en-US" altLang="ko-KR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7D6B4-17B5-4EAE-9ACC-28FCB060BB0B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ECF17-666C-4710-AA79-A546082634BA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7D6B4-17B5-4EAE-9ACC-28FCB060BB0B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37FAB-CFA5-4344-B7D0-2B178287963D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01D65-780D-49D1-8A56-DB3B8DF32743}" type="slidenum">
              <a:rPr lang="en-US" altLang="ko-KR" smtClean="0">
                <a:latin typeface="Arial" charset="0"/>
                <a:ea typeface="굴림" charset="-127"/>
              </a:rPr>
              <a:pPr/>
              <a:t>6</a:t>
            </a:fld>
            <a:endParaRPr lang="en-US" altLang="ko-KR" smtClean="0">
              <a:latin typeface="Arial" charset="0"/>
              <a:ea typeface="굴림" charset="-127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7AEDD-8F7C-45D8-B13D-8B3459410DC0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-32" y="990600"/>
            <a:ext cx="84582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ko-KR" sz="1200" dirty="0">
                <a:solidFill>
                  <a:schemeClr val="tx2"/>
                </a:solidFill>
                <a:latin typeface="Arial Black" pitchFamily="34" charset="0"/>
                <a:ea typeface="굴림" pitchFamily="50" charset="-127"/>
              </a:rPr>
              <a:t>           </a:t>
            </a:r>
            <a:r>
              <a:rPr lang="en-US" altLang="ko-KR" sz="1200" b="1" dirty="0">
                <a:solidFill>
                  <a:srgbClr val="FFCC00"/>
                </a:solidFill>
                <a:latin typeface="SimSun" pitchFamily="2" charset="-122"/>
                <a:ea typeface="굴림" pitchFamily="50" charset="-127"/>
              </a:rPr>
              <a:t>Background</a:t>
            </a:r>
            <a:r>
              <a:rPr lang="en-US" altLang="ko-KR" sz="1200" dirty="0">
                <a:solidFill>
                  <a:schemeClr val="tx2"/>
                </a:solidFill>
                <a:latin typeface="Arial Black" pitchFamily="34" charset="0"/>
                <a:ea typeface="굴림" pitchFamily="50" charset="-127"/>
              </a:rPr>
              <a:t>               </a:t>
            </a:r>
            <a:r>
              <a:rPr lang="en-US" altLang="ko-KR" sz="1200" dirty="0">
                <a:solidFill>
                  <a:schemeClr val="folHlink"/>
                </a:solidFill>
                <a:latin typeface="SimSun" pitchFamily="2" charset="-122"/>
                <a:ea typeface="굴림" pitchFamily="50" charset="-127"/>
              </a:rPr>
              <a:t>Problem Statement         Proposed Solution          Simulation         Conclusion</a:t>
            </a: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85832" y="1524000"/>
            <a:ext cx="84582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D0C8-3EC0-4713-A38E-B08CB635261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pic>
        <p:nvPicPr>
          <p:cNvPr id="12" name="Picture 2" descr="C:\Documents and Settings\KSH\바탕 화면\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571606" cy="41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6858018" y="549455"/>
            <a:ext cx="21431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rgbClr val="7A2422"/>
                </a:solidFill>
                <a:latin typeface="돋움체" pitchFamily="49" charset="-127"/>
                <a:ea typeface="돋움체" pitchFamily="49" charset="-127"/>
              </a:rPr>
              <a:t>Automatic Control Lab.</a:t>
            </a:r>
            <a:endParaRPr lang="ko-KR" altLang="en-US" sz="1200" b="1" dirty="0">
              <a:solidFill>
                <a:srgbClr val="7A2422"/>
              </a:solidFill>
              <a:latin typeface="돋움체" pitchFamily="49" charset="-127"/>
              <a:ea typeface="돋움체" pitchFamily="49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7DA3-A99B-4E4B-86A9-A1171D587008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 of 28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EDE05-5A04-437E-8893-196F528EC55B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 of 28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6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pPr>
              <a:defRPr/>
            </a:pPr>
            <a:fld id="{06E7F07B-8AC7-476E-A57E-D35033C4D391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 of 28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-1092" y="990600"/>
            <a:ext cx="8352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endParaRPr lang="en-US" altLang="ko-KR" sz="1200" dirty="0">
              <a:solidFill>
                <a:schemeClr val="folHlink"/>
              </a:solidFill>
              <a:latin typeface="SimSun" pitchFamily="2" charset="-122"/>
              <a:ea typeface="굴림" pitchFamily="50" charset="-127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542956" y="1524000"/>
            <a:ext cx="85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pic>
        <p:nvPicPr>
          <p:cNvPr id="10" name="Picture 2" descr="C:\Documents and Settings\KSH\바탕 화면\logo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42852"/>
            <a:ext cx="1571606" cy="41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58018" y="549455"/>
            <a:ext cx="21431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200" b="1" dirty="0">
                <a:solidFill>
                  <a:srgbClr val="7A2422"/>
                </a:solidFill>
                <a:latin typeface="돋움체" pitchFamily="49" charset="-127"/>
                <a:ea typeface="돋움체" pitchFamily="49" charset="-127"/>
              </a:rPr>
              <a:t>Automatic Control Lab.</a:t>
            </a:r>
            <a:endParaRPr lang="ko-KR" altLang="en-US" sz="1200" b="1" dirty="0">
              <a:solidFill>
                <a:srgbClr val="7A2422"/>
              </a:solidFill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2" y="6553224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altLang="ko-KR" sz="1200" b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                  Introduction                  </a:t>
            </a:r>
            <a:r>
              <a:rPr lang="en-US" altLang="ko-KR" sz="1200" b="0" baseline="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Path Planning Algorithm                  UAV                 Path Tracking Method                 Conclusion</a:t>
            </a:r>
            <a:endParaRPr lang="en-US" altLang="ko-KR" sz="1200" b="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9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9.wmf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8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png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wmf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8.wmf"/><Relationship Id="rId4" Type="http://schemas.openxmlformats.org/officeDocument/2006/relationships/image" Target="../media/image69.jpeg"/><Relationship Id="rId9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428736"/>
            <a:ext cx="8786812" cy="17526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for VTOL Type UAV using a Limit-cycle Navigation Method and Fuzzy Logic Control</a:t>
            </a:r>
            <a:endParaRPr lang="en-US" altLang="ko-KR" sz="28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488" y="4610120"/>
            <a:ext cx="3276600" cy="1319210"/>
          </a:xfrm>
        </p:spPr>
        <p:txBody>
          <a:bodyPr/>
          <a:lstStyle/>
          <a:p>
            <a:pPr eaLnBrk="1" hangingPunct="1"/>
            <a:r>
              <a:rPr lang="en-US" altLang="ko-KR" sz="2400" b="1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Byung-Cheol</a:t>
            </a:r>
            <a:r>
              <a:rPr lang="en-US" altLang="ko-KR" sz="2400" b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Min</a:t>
            </a:r>
          </a:p>
          <a:p>
            <a:pPr eaLnBrk="1" hangingPunct="1"/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Kyung </a:t>
            </a:r>
            <a:r>
              <a:rPr lang="en-US" altLang="ko-KR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Hee</a:t>
            </a: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University</a:t>
            </a:r>
          </a:p>
          <a:p>
            <a:pPr eaLnBrk="1" hangingPunct="1"/>
            <a:endParaRPr lang="en-US" altLang="ko-KR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eaLnBrk="1" hangingPunct="1"/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(Thesis Advisor : Prof. </a:t>
            </a:r>
            <a:r>
              <a:rPr lang="en-US" altLang="ko-KR" dirty="0" err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Donghan</a:t>
            </a:r>
            <a:r>
              <a:rPr lang="en-US" altLang="ko-KR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Kim)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ko-KR" altLang="ko-KR" sz="1300" b="1">
              <a:latin typeface="SimSun" pitchFamily="2" charset="-122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shif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714752"/>
            <a:ext cx="3214688" cy="2263140"/>
          </a:xfrm>
          <a:prstGeom prst="rect">
            <a:avLst/>
          </a:prstGeom>
        </p:spPr>
      </p:pic>
      <p:pic>
        <p:nvPicPr>
          <p:cNvPr id="4" name="그림 3" descr="gap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36" y="1547815"/>
            <a:ext cx="3143250" cy="230981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500594" y="59776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Only slight difference occurs between the hypothetical limit cycle in 3D and the proposed limit cycle in 2D.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4500594" y="3429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The huge gap occurs if the radius of limit cycle is calculated based on the center of the obstacle. </a:t>
            </a:r>
            <a:endParaRPr lang="ko-KR" altLang="en-US" sz="1400" dirty="0"/>
          </a:p>
        </p:txBody>
      </p:sp>
      <p:sp>
        <p:nvSpPr>
          <p:cNvPr id="8" name="순서도: 처리 7"/>
          <p:cNvSpPr/>
          <p:nvPr/>
        </p:nvSpPr>
        <p:spPr>
          <a:xfrm>
            <a:off x="1914903" y="2148160"/>
            <a:ext cx="1637121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4903" y="2148160"/>
            <a:ext cx="163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Put the initial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the destination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2133186" y="2690250"/>
            <a:ext cx="1145985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4903" y="2690250"/>
            <a:ext cx="1637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Render the obstacle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순서도: 처리 11"/>
          <p:cNvSpPr/>
          <p:nvPr/>
        </p:nvSpPr>
        <p:spPr>
          <a:xfrm>
            <a:off x="1805762" y="3123922"/>
            <a:ext cx="1855404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1191" y="3123922"/>
            <a:ext cx="1964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Draw a line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) between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순서도: 판단 13"/>
          <p:cNvSpPr/>
          <p:nvPr/>
        </p:nvSpPr>
        <p:spPr>
          <a:xfrm>
            <a:off x="1860333" y="3557594"/>
            <a:ext cx="1746262" cy="487881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186" y="3666012"/>
            <a:ext cx="12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Does two Intersections exist?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순서도: 처리 15"/>
          <p:cNvSpPr/>
          <p:nvPr/>
        </p:nvSpPr>
        <p:spPr>
          <a:xfrm>
            <a:off x="1805762" y="4695983"/>
            <a:ext cx="1855404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1191" y="4695983"/>
            <a:ext cx="196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cs typeface="Times New Roman" pitchFamily="18" charset="0"/>
              </a:rPr>
              <a:t>Decide the path between a horizontal direction  and a vertical direction </a:t>
            </a:r>
            <a:endParaRPr lang="ko-KR" altLang="en-US" sz="900" i="1" dirty="0">
              <a:cs typeface="Times New Roman" pitchFamily="18" charset="0"/>
            </a:endParaRPr>
          </a:p>
        </p:txBody>
      </p:sp>
      <p:sp>
        <p:nvSpPr>
          <p:cNvPr id="18" name="순서도: 처리 17"/>
          <p:cNvSpPr/>
          <p:nvPr/>
        </p:nvSpPr>
        <p:spPr>
          <a:xfrm>
            <a:off x="1805762" y="5238073"/>
            <a:ext cx="1855404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1191" y="5238073"/>
            <a:ext cx="196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Calculate a radius of the limit cycle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based on the line 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0029" y="5400700"/>
            <a:ext cx="172807" cy="162627"/>
          </a:xfrm>
          <a:prstGeom prst="rect">
            <a:avLst/>
          </a:prstGeom>
          <a:noFill/>
        </p:spPr>
      </p:pic>
      <p:sp>
        <p:nvSpPr>
          <p:cNvPr id="21" name="순서도: 처리 20"/>
          <p:cNvSpPr/>
          <p:nvPr/>
        </p:nvSpPr>
        <p:spPr>
          <a:xfrm>
            <a:off x="1914903" y="5780163"/>
            <a:ext cx="1637121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762" y="5780163"/>
            <a:ext cx="1909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Generate a path by limit cycle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직선 화살표 연결선 22"/>
          <p:cNvCxnSpPr>
            <a:stCxn id="8" idx="2"/>
            <a:endCxn id="11" idx="0"/>
          </p:cNvCxnSpPr>
          <p:nvPr/>
        </p:nvCxnSpPr>
        <p:spPr>
          <a:xfrm rot="5400000">
            <a:off x="2625046" y="2581832"/>
            <a:ext cx="2168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11" idx="2"/>
            <a:endCxn id="13" idx="0"/>
          </p:cNvCxnSpPr>
          <p:nvPr/>
        </p:nvCxnSpPr>
        <p:spPr>
          <a:xfrm rot="5400000">
            <a:off x="2632044" y="3022502"/>
            <a:ext cx="2028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6" idx="2"/>
            <a:endCxn id="19" idx="0"/>
          </p:cNvCxnSpPr>
          <p:nvPr/>
        </p:nvCxnSpPr>
        <p:spPr>
          <a:xfrm rot="5400000">
            <a:off x="2625046" y="5129655"/>
            <a:ext cx="2168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9" idx="0"/>
          </p:cNvCxnSpPr>
          <p:nvPr/>
        </p:nvCxnSpPr>
        <p:spPr>
          <a:xfrm rot="5400000">
            <a:off x="2625655" y="2039737"/>
            <a:ext cx="216233" cy="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수행의 시작/종료 26"/>
          <p:cNvSpPr/>
          <p:nvPr/>
        </p:nvSpPr>
        <p:spPr>
          <a:xfrm>
            <a:off x="2351469" y="1714488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1469" y="1714488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화살표 연결선 28"/>
          <p:cNvCxnSpPr>
            <a:stCxn id="12" idx="2"/>
            <a:endCxn id="14" idx="0"/>
          </p:cNvCxnSpPr>
          <p:nvPr/>
        </p:nvCxnSpPr>
        <p:spPr>
          <a:xfrm rot="5400000">
            <a:off x="2625046" y="3449172"/>
            <a:ext cx="216836" cy="1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4" idx="2"/>
            <a:endCxn id="17" idx="0"/>
          </p:cNvCxnSpPr>
          <p:nvPr/>
        </p:nvCxnSpPr>
        <p:spPr>
          <a:xfrm rot="5400000">
            <a:off x="2408210" y="4370729"/>
            <a:ext cx="6505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4" idx="3"/>
            <a:endCxn id="45" idx="0"/>
          </p:cNvCxnSpPr>
          <p:nvPr/>
        </p:nvCxnSpPr>
        <p:spPr>
          <a:xfrm>
            <a:off x="3606595" y="3801535"/>
            <a:ext cx="327424" cy="46077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19" idx="2"/>
            <a:endCxn id="21" idx="0"/>
          </p:cNvCxnSpPr>
          <p:nvPr/>
        </p:nvCxnSpPr>
        <p:spPr>
          <a:xfrm rot="5400000">
            <a:off x="2647085" y="5693784"/>
            <a:ext cx="172758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왼쪽 중괄호 32"/>
          <p:cNvSpPr/>
          <p:nvPr/>
        </p:nvSpPr>
        <p:spPr>
          <a:xfrm>
            <a:off x="1423767" y="1931324"/>
            <a:ext cx="272853" cy="2222569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왼쪽 중괄호 33"/>
          <p:cNvSpPr/>
          <p:nvPr/>
        </p:nvSpPr>
        <p:spPr>
          <a:xfrm>
            <a:off x="1423767" y="4208102"/>
            <a:ext cx="272853" cy="1951524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3489" y="2835307"/>
            <a:ext cx="654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Ray 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Tracing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48" y="5003668"/>
            <a:ext cx="763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Path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 Planning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8893" y="4045475"/>
            <a:ext cx="38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2000" y="3611803"/>
            <a:ext cx="38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순서도: 수행의 시작/종료 38"/>
          <p:cNvSpPr/>
          <p:nvPr/>
        </p:nvSpPr>
        <p:spPr>
          <a:xfrm>
            <a:off x="2351469" y="6213836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1469" y="6224491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 rot="5400000">
            <a:off x="2625652" y="6104811"/>
            <a:ext cx="216836" cy="1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2733464" y="6105418"/>
            <a:ext cx="1200555" cy="1205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45" idx="2"/>
          </p:cNvCxnSpPr>
          <p:nvPr/>
        </p:nvCxnSpPr>
        <p:spPr>
          <a:xfrm rot="5400000">
            <a:off x="3127278" y="5299278"/>
            <a:ext cx="1612877" cy="6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순서도: 처리 43"/>
          <p:cNvSpPr/>
          <p:nvPr/>
        </p:nvSpPr>
        <p:spPr>
          <a:xfrm>
            <a:off x="3279171" y="4262311"/>
            <a:ext cx="1309697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4600" y="4262311"/>
            <a:ext cx="1418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Generate a straight path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830" name="Object 1"/>
          <p:cNvGraphicFramePr>
            <a:graphicFrameLocks noChangeAspect="1"/>
          </p:cNvGraphicFramePr>
          <p:nvPr/>
        </p:nvGraphicFramePr>
        <p:xfrm>
          <a:off x="7429520" y="5500702"/>
          <a:ext cx="1571636" cy="39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수식" r:id="rId7" imgW="1739880" imgH="431640" progId="Equation.3">
                  <p:embed/>
                </p:oleObj>
              </mc:Choice>
              <mc:Fallback>
                <p:oleObj name="수식" r:id="rId7" imgW="17398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5500702"/>
                        <a:ext cx="1571636" cy="390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357158" y="1119174"/>
            <a:ext cx="8786842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Path Planning Based on the Methods of Ray Tracing and Limit-Cycle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472" y="2714620"/>
            <a:ext cx="36433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Two suitable paths were generated among numerous paths that can be planned by limit cycle method.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And then, the shortest path was decided by comparing two distances depicted as a solid line.</a:t>
            </a:r>
            <a:endParaRPr kumimoji="1" lang="en-US" altLang="ko-K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1142976" y="4117487"/>
            <a:ext cx="1285884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직선 연결선 10"/>
          <p:cNvCxnSpPr/>
          <p:nvPr/>
        </p:nvCxnSpPr>
        <p:spPr bwMode="auto">
          <a:xfrm>
            <a:off x="1142976" y="4404827"/>
            <a:ext cx="1357322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214546" y="3925677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82.43 m</a:t>
            </a:r>
          </a:p>
          <a:p>
            <a:r>
              <a:rPr lang="en-US" altLang="ko-KR" sz="1800" dirty="0" smtClean="0">
                <a:solidFill>
                  <a:srgbClr val="FF0000"/>
                </a:solidFill>
              </a:rPr>
              <a:t>89.1 m</a:t>
            </a:r>
            <a:endParaRPr lang="ko-KR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1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215074" y="6072206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(a)</a:t>
            </a:r>
          </a:p>
        </p:txBody>
      </p:sp>
      <p:pic>
        <p:nvPicPr>
          <p:cNvPr id="21" name="그림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3116"/>
            <a:ext cx="5400040" cy="367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2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357422" y="6143644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(a)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429388" y="6143644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(b)</a:t>
            </a:r>
          </a:p>
        </p:txBody>
      </p:sp>
      <p:pic>
        <p:nvPicPr>
          <p:cNvPr id="27" name="그림 2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30644"/>
            <a:ext cx="4842180" cy="32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917840"/>
            <a:ext cx="4778734" cy="308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472" y="1605495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1600" dirty="0" smtClean="0"/>
              <a:t>The three paths from different initial points is successfully generated.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There are no gaps between the sphere and three paths. Thus, </a:t>
            </a:r>
            <a:r>
              <a:rPr lang="en-US" sz="1600" b="1" dirty="0" smtClean="0"/>
              <a:t>each of paths is smooth enough for UAVs to fly because of limit cycle characteristics.</a:t>
            </a:r>
            <a:endParaRPr lang="ko-KR" altLang="en-US" sz="1600" b="1" dirty="0" smtClean="0"/>
          </a:p>
          <a:p>
            <a:pPr marL="457200" indent="-457200" algn="just">
              <a:buFontTx/>
              <a:buChar char="-"/>
            </a:pPr>
            <a:endParaRPr lang="ko-KR" altLang="en-US" sz="1600" dirty="0" smtClean="0"/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Path Planning for Dynamic Obstacle Avoidance: </a:t>
            </a:r>
            <a:r>
              <a:rPr lang="en-US" sz="1400" b="1" dirty="0" smtClean="0"/>
              <a:t>collision detection method</a:t>
            </a: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500826" y="5786454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(a)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57224" y="3150548"/>
          <a:ext cx="1133458" cy="44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수식" r:id="rId4" imgW="749160" imgH="342720" progId="Equation.3">
                  <p:embed/>
                </p:oleObj>
              </mc:Choice>
              <mc:Fallback>
                <p:oleObj name="수식" r:id="rId4" imgW="74916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3150548"/>
                        <a:ext cx="1133458" cy="443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57488" y="3150988"/>
          <a:ext cx="13255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2" name="수식" r:id="rId6" imgW="876240" imgH="342720" progId="Equation.3">
                  <p:embed/>
                </p:oleObj>
              </mc:Choice>
              <mc:Fallback>
                <p:oleObj name="수식" r:id="rId6" imgW="876240" imgH="342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150988"/>
                        <a:ext cx="1325563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직사각형 18"/>
          <p:cNvSpPr/>
          <p:nvPr/>
        </p:nvSpPr>
        <p:spPr>
          <a:xfrm>
            <a:off x="714348" y="2786058"/>
            <a:ext cx="15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(1) Velocity vector</a:t>
            </a:r>
            <a:endParaRPr lang="ko-KR" altLang="en-US" sz="1400" dirty="0"/>
          </a:p>
        </p:txBody>
      </p:sp>
      <p:sp>
        <p:nvSpPr>
          <p:cNvPr id="21" name="직사각형 20"/>
          <p:cNvSpPr/>
          <p:nvPr/>
        </p:nvSpPr>
        <p:spPr>
          <a:xfrm>
            <a:off x="2643174" y="2808083"/>
            <a:ext cx="2297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(2) Position of moving object</a:t>
            </a:r>
            <a:endParaRPr lang="ko-KR" altLang="en-US" sz="1400" dirty="0"/>
          </a:p>
        </p:txBody>
      </p:sp>
      <p:pic>
        <p:nvPicPr>
          <p:cNvPr id="22" name="그림 21" descr="Figure2.14.emf"/>
          <p:cNvPicPr/>
          <p:nvPr/>
        </p:nvPicPr>
        <p:blipFill>
          <a:blip r:embed="rId8"/>
          <a:stretch>
            <a:fillRect/>
          </a:stretch>
        </p:blipFill>
        <p:spPr>
          <a:xfrm>
            <a:off x="5000628" y="3000372"/>
            <a:ext cx="3781958" cy="3011691"/>
          </a:xfrm>
          <a:prstGeom prst="rect">
            <a:avLst/>
          </a:prstGeom>
        </p:spPr>
      </p:pic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857224" y="4429132"/>
          <a:ext cx="228441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3" name="수식" r:id="rId9" imgW="1511280" imgH="660240" progId="Equation.3">
                  <p:embed/>
                </p:oleObj>
              </mc:Choice>
              <mc:Fallback>
                <p:oleObj name="수식" r:id="rId9" imgW="151128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429132"/>
                        <a:ext cx="2284412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286116" y="4498976"/>
          <a:ext cx="10366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4" name="수식" r:id="rId11" imgW="685800" imgH="342720" progId="Equation.3">
                  <p:embed/>
                </p:oleObj>
              </mc:Choice>
              <mc:Fallback>
                <p:oleObj name="수식" r:id="rId11" imgW="685800" imgH="342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4498976"/>
                        <a:ext cx="10366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857224" y="5286388"/>
          <a:ext cx="2879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5" name="수식" r:id="rId13" imgW="1904760" imgH="368280" progId="Equation.3">
                  <p:embed/>
                </p:oleObj>
              </mc:Choice>
              <mc:Fallback>
                <p:oleObj name="수식" r:id="rId13" imgW="1904760" imgH="368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286388"/>
                        <a:ext cx="287972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017586" y="5715016"/>
          <a:ext cx="33401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6" name="수식" r:id="rId15" imgW="2209680" imgH="444240" progId="Equation.3">
                  <p:embed/>
                </p:oleObj>
              </mc:Choice>
              <mc:Fallback>
                <p:oleObj name="수식" r:id="rId15" imgW="220968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6" y="5715016"/>
                        <a:ext cx="33401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직사각형 31"/>
          <p:cNvSpPr/>
          <p:nvPr/>
        </p:nvSpPr>
        <p:spPr>
          <a:xfrm>
            <a:off x="714348" y="3786190"/>
            <a:ext cx="330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/>
              <a:t>(3) Calculate the time </a:t>
            </a:r>
            <a:r>
              <a:rPr lang="en-US" altLang="ko-KR" sz="1400" i="1" dirty="0" smtClean="0"/>
              <a:t>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whenthe</a:t>
            </a:r>
            <a:r>
              <a:rPr lang="en-US" altLang="ko-KR" sz="1400" dirty="0" smtClean="0"/>
              <a:t> distance </a:t>
            </a:r>
            <a:r>
              <a:rPr lang="en-US" altLang="ko-KR" sz="1400" i="1" dirty="0" smtClean="0"/>
              <a:t>d </a:t>
            </a:r>
          </a:p>
          <a:p>
            <a:r>
              <a:rPr lang="en-US" altLang="ko-KR" sz="1400" dirty="0" smtClean="0"/>
              <a:t>between P(t) and O(t) equals to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P</a:t>
            </a:r>
            <a:r>
              <a:rPr lang="en-US" sz="1400" i="1" baseline="-25000" dirty="0" smtClean="0"/>
              <a:t> </a:t>
            </a:r>
            <a:r>
              <a:rPr lang="en-US" sz="1400" i="1" dirty="0" smtClean="0"/>
              <a:t>+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O</a:t>
            </a:r>
            <a:r>
              <a:rPr lang="en-US" altLang="ko-KR" sz="1400" dirty="0" smtClean="0"/>
              <a:t> </a:t>
            </a:r>
            <a:endParaRPr lang="ko-KR" altLang="en-US" sz="1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5720" y="171448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1600" dirty="0" smtClean="0"/>
              <a:t>An algorithm to generate a path to avoid dynamic obstacles is mainly comprised of a </a:t>
            </a:r>
            <a:r>
              <a:rPr lang="en-US" sz="1600" b="1" dirty="0" smtClean="0"/>
              <a:t>collision detection method</a:t>
            </a:r>
            <a:r>
              <a:rPr lang="en-US" sz="1600" dirty="0" smtClean="0"/>
              <a:t> and </a:t>
            </a:r>
            <a:r>
              <a:rPr lang="en-US" sz="1600" b="1" dirty="0" smtClean="0"/>
              <a:t>standard rules of airplane traffic</a:t>
            </a:r>
            <a:r>
              <a:rPr lang="en-US" sz="1600" dirty="0" smtClean="0"/>
              <a:t>.</a:t>
            </a:r>
            <a:endParaRPr lang="ko-KR" altLang="en-US" sz="1600" dirty="0" smtClean="0"/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14480" y="3714753"/>
            <a:ext cx="5214974" cy="147732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i="1" dirty="0" smtClean="0"/>
              <a:t>“If both airplanes approach from opposite sides, they are supposed to give way by turning right away from each other to avoid a collision, and if flying airplanes come into conflicting paths side by side, the left airplane turns right to yield.”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Path Planning for Dynamic Obstacle Avoidance: </a:t>
            </a:r>
            <a:r>
              <a:rPr lang="en-US" sz="1400" b="1" dirty="0" smtClean="0"/>
              <a:t>standard rules of airplane traffic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10" y="2312251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 “Right of way” of Federal Aviation Regulation (FAR) 91.113 to collision avoidance</a:t>
            </a:r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“Rules of the air” of the International Civil Aviation Organization (ICAO) annex 2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42910" y="1740747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In case there are more than two UAVs in the same operation area, standard rules to control their traffic are necessary. </a:t>
            </a:r>
            <a:endParaRPr lang="ko-KR" altLang="en-US" sz="1600" dirty="0" smtClean="0"/>
          </a:p>
          <a:p>
            <a:pPr algn="just"/>
            <a:endParaRPr lang="ko-KR" altLang="en-US" sz="160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400" b="1" dirty="0" smtClean="0"/>
              <a:t>Collision Detection Method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071934" y="6143644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(b)</a:t>
            </a:r>
          </a:p>
        </p:txBody>
      </p:sp>
      <p:pic>
        <p:nvPicPr>
          <p:cNvPr id="10" name="그림 9" descr="Figure2.15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1785918" y="3835735"/>
            <a:ext cx="5400040" cy="209359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42910" y="1857364"/>
            <a:ext cx="735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/>
            <a:r>
              <a:rPr lang="en-US" sz="1600" dirty="0" smtClean="0"/>
              <a:t>Similarly, we set up the standard rules of airplane traffic as follows: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2312251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1600" dirty="0" smtClean="0"/>
              <a:t>If two UAVs approach from opposite sides (</a:t>
            </a:r>
            <a:r>
              <a:rPr lang="en-US" sz="1600" dirty="0" err="1" smtClean="0"/>
              <a:t>i,e</a:t>
            </a:r>
            <a:r>
              <a:rPr lang="en-US" sz="1600" dirty="0" smtClean="0"/>
              <a:t>., more than 90 degrees), the UAV is supposed to give way by turning right away from the moving obstacle to avoid a collision.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1400" b="1" dirty="0" smtClean="0"/>
              <a:t>Standard Rules of Airplane Traffic</a:t>
            </a:r>
            <a:endParaRPr lang="ko-KR" altLang="en-US" sz="1400" b="1" dirty="0" smtClean="0"/>
          </a:p>
          <a:p>
            <a:pPr algn="l">
              <a:defRPr/>
            </a:pP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071934" y="6143644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(c)</a:t>
            </a:r>
          </a:p>
        </p:txBody>
      </p:sp>
      <p:pic>
        <p:nvPicPr>
          <p:cNvPr id="11" name="그림 10" descr="Figure2.16_2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2360663" y="2786058"/>
            <a:ext cx="4068725" cy="3442914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772655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1600" dirty="0" smtClean="0"/>
              <a:t>If the dynamic obstacle comes into conflicting the UAV's path within less than 90 degrees, the UAV waits for a while to yield.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3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357686" y="6223835"/>
            <a:ext cx="428628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(a)</a:t>
            </a:r>
          </a:p>
        </p:txBody>
      </p:sp>
      <p:pic>
        <p:nvPicPr>
          <p:cNvPr id="9" name="그림 8" descr="Figure2.17_2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1785918" y="2857496"/>
            <a:ext cx="5400040" cy="359283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1571612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1600" dirty="0" smtClean="0"/>
              <a:t>the angle between the moving direction of the UAV and the obstacle was set for bigger than 90 degrees.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The path was generated at the predicted position of a collision (42, 52) with the supposition that an obstacle exists at that position.</a:t>
            </a:r>
            <a:endParaRPr lang="ko-KR" altLang="en-US" sz="1600" dirty="0" smtClean="0"/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/>
            <a:r>
              <a:rPr lang="en-US" sz="1600" dirty="0" smtClean="0"/>
              <a:t>	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제목 1"/>
          <p:cNvSpPr txBox="1">
            <a:spLocks/>
          </p:cNvSpPr>
          <p:nvPr/>
        </p:nvSpPr>
        <p:spPr bwMode="auto">
          <a:xfrm>
            <a:off x="428596" y="111917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en-US" altLang="ko-KR" sz="1400" b="1" dirty="0" smtClean="0">
                <a:ea typeface="굴림" pitchFamily="50" charset="-127"/>
                <a:cs typeface="Times New Roman" pitchFamily="18" charset="0"/>
              </a:rPr>
              <a:t>Common UAV Configurations</a:t>
            </a:r>
            <a:endParaRPr lang="ko-KR" altLang="en-US" sz="1400" b="1" dirty="0" smtClean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415" y="2643182"/>
            <a:ext cx="142875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 i="1" dirty="0">
                <a:ea typeface="굴림" charset="-127"/>
              </a:rPr>
              <a:t>Fixed-wing Type</a:t>
            </a:r>
            <a:endParaRPr lang="ko-KR" altLang="en-US" sz="1800" b="1" dirty="0">
              <a:ea typeface="굴림" charset="-127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-71470" y="4396095"/>
            <a:ext cx="1714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i="1" dirty="0" smtClean="0">
                <a:ea typeface="굴림" charset="-127"/>
              </a:rPr>
              <a:t>Vertical Take-Off  and Landing Type</a:t>
            </a:r>
          </a:p>
          <a:p>
            <a:r>
              <a:rPr lang="en-US" altLang="ko-KR" sz="1200" b="1" i="1" dirty="0" smtClean="0">
                <a:ea typeface="굴림" charset="-127"/>
              </a:rPr>
              <a:t>(VTOL Type)</a:t>
            </a:r>
            <a:endParaRPr lang="ko-KR" altLang="en-US" sz="1800" b="1" dirty="0">
              <a:ea typeface="굴림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762151" y="2000240"/>
          <a:ext cx="6524625" cy="4057333"/>
        </p:xfrm>
        <a:graphic>
          <a:graphicData uri="http://schemas.openxmlformats.org/drawingml/2006/table">
            <a:tbl>
              <a:tblPr/>
              <a:tblGrid>
                <a:gridCol w="1809750"/>
                <a:gridCol w="1357313"/>
                <a:gridCol w="1546225"/>
                <a:gridCol w="18113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Configuration</a:t>
                      </a:r>
                      <a:endParaRPr kumimoji="0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Picture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Application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Advantages 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&amp; Drawbacks</a:t>
                      </a:r>
                      <a:endParaRPr kumimoji="0" lang="ko-KR" altLang="ko-K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fixed-wing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(Predator)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military reconnaissance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combat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high endurance flights</a:t>
                      </a:r>
                      <a:endParaRPr kumimoji="0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silent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no hovering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single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(Fire Scout)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meteorology research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reconnaissance 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good controllability and maneuverability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complex mechanics</a:t>
                      </a:r>
                      <a:endParaRPr kumimoji="0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large rotor</a:t>
                      </a:r>
                      <a:endParaRPr kumimoji="0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coaxial rotors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(Airscooter)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-research</a:t>
                      </a: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-surveillance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compactness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simple mechanics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complex aerodynamics</a:t>
                      </a: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quad rotors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DraganFlyer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-research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-surveillance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good maneuverability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Increased payload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high energy consumption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맑은 고딕" pitchFamily="50" charset="-127"/>
                          <a:cs typeface="Times New Roman" pitchFamily="18" charset="0"/>
                        </a:rPr>
                        <a:t>- large size</a:t>
                      </a:r>
                      <a:endParaRPr kumimoji="0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9" name="직선 화살표 연결선 18"/>
          <p:cNvCxnSpPr/>
          <p:nvPr/>
        </p:nvCxnSpPr>
        <p:spPr bwMode="auto">
          <a:xfrm rot="5400000">
            <a:off x="1225577" y="2760652"/>
            <a:ext cx="785812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0" name="직선 화살표 연결선 19"/>
          <p:cNvCxnSpPr/>
          <p:nvPr/>
        </p:nvCxnSpPr>
        <p:spPr bwMode="auto">
          <a:xfrm rot="5400000" flipH="1" flipV="1">
            <a:off x="343719" y="4582309"/>
            <a:ext cx="255111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26" name="Picture 3" descr="C:\Documents and Settings\Administrator\바탕 화면\논문\ciras2009_UAV\발표\글로벌호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0964" y="2481252"/>
            <a:ext cx="1092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0964" y="5257790"/>
            <a:ext cx="1071562" cy="742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8" name="Picture 5" descr="C:\Documents and Settings\Administrator\바탕 화면\논문\ciras2009_UAV\발표\800px-MQ-8B_Fire_Sco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0964" y="3357552"/>
            <a:ext cx="10715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9" descr="C:\Documents and Settings\Administrator\바탕 화면\논문\ciras2009_UAV\발표\coaxial roto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9376" y="4286240"/>
            <a:ext cx="10763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361077" y="6581025"/>
            <a:ext cx="496675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UAV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3. </a:t>
            </a: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UAV</a:t>
            </a:r>
            <a:r>
              <a:rPr lang="en-US" altLang="ko-KR" sz="2200" b="1" dirty="0" smtClean="0">
                <a:cs typeface="Times New Roman" pitchFamily="18" charset="0"/>
              </a:rPr>
              <a:t>(Unmanned Aerial Vehicle) 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1428750" y="4724400"/>
            <a:ext cx="2143125" cy="276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ko-KR" sz="1200" dirty="0">
                <a:ea typeface="굴림" pitchFamily="50" charset="-127"/>
              </a:rPr>
              <a:t>(a) Hovering configuration</a:t>
            </a: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5757863" y="3581400"/>
            <a:ext cx="2857500" cy="276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ko-KR" sz="1200" dirty="0">
                <a:ea typeface="굴림" pitchFamily="50" charset="-127"/>
              </a:rPr>
              <a:t>(b) Pitching &amp; rolling configuration</a:t>
            </a: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6257925" y="5794375"/>
            <a:ext cx="2000250" cy="277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ko-KR" sz="1200" dirty="0">
                <a:ea typeface="굴림" pitchFamily="50" charset="-127"/>
              </a:rPr>
              <a:t>(c) Yawing configuration</a:t>
            </a: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465138" y="5480050"/>
            <a:ext cx="3500437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ko-KR" sz="2000" i="1" dirty="0">
                <a:ea typeface="굴림" pitchFamily="50" charset="-127"/>
              </a:rPr>
              <a:t>F</a:t>
            </a:r>
            <a:r>
              <a:rPr lang="en-US" altLang="ko-KR" sz="2000" baseline="-25000" dirty="0">
                <a:ea typeface="굴림" pitchFamily="50" charset="-127"/>
              </a:rPr>
              <a:t>1</a:t>
            </a:r>
            <a:r>
              <a:rPr lang="en-US" altLang="ko-KR" sz="2000" dirty="0">
                <a:ea typeface="굴림" pitchFamily="50" charset="-127"/>
              </a:rPr>
              <a:t>(0) +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sz="2000" i="1" dirty="0" smtClean="0">
                <a:ea typeface="굴림" pitchFamily="50" charset="-127"/>
              </a:rPr>
              <a:t>F</a:t>
            </a:r>
            <a:r>
              <a:rPr lang="en-US" altLang="ko-KR" sz="2000" baseline="-25000" dirty="0" smtClean="0">
                <a:ea typeface="굴림" pitchFamily="50" charset="-127"/>
              </a:rPr>
              <a:t>2 </a:t>
            </a:r>
            <a:r>
              <a:rPr lang="en-US" altLang="ko-KR" sz="2000" dirty="0">
                <a:ea typeface="굴림" pitchFamily="50" charset="-127"/>
              </a:rPr>
              <a:t>(0) </a:t>
            </a:r>
            <a:r>
              <a:rPr lang="en-US" altLang="ko-KR" sz="2000" dirty="0" smtClean="0">
                <a:ea typeface="굴림" pitchFamily="50" charset="-127"/>
              </a:rPr>
              <a:t>+ </a:t>
            </a:r>
            <a:r>
              <a:rPr lang="en-US" altLang="ko-KR" sz="2000" i="1" dirty="0">
                <a:ea typeface="굴림" pitchFamily="50" charset="-127"/>
              </a:rPr>
              <a:t>F</a:t>
            </a:r>
            <a:r>
              <a:rPr lang="en-US" altLang="ko-KR" sz="2000" i="1" baseline="-25000" dirty="0">
                <a:ea typeface="굴림" pitchFamily="50" charset="-127"/>
              </a:rPr>
              <a:t>3</a:t>
            </a:r>
            <a:r>
              <a:rPr lang="en-US" altLang="ko-KR" sz="2000" baseline="-25000" dirty="0">
                <a:ea typeface="굴림" pitchFamily="50" charset="-127"/>
              </a:rPr>
              <a:t> </a:t>
            </a:r>
            <a:r>
              <a:rPr lang="en-US" altLang="ko-KR" sz="2000" dirty="0">
                <a:ea typeface="굴림" pitchFamily="50" charset="-127"/>
              </a:rPr>
              <a:t>(0) </a:t>
            </a:r>
            <a:r>
              <a:rPr lang="en-US" altLang="ko-KR" sz="2000" dirty="0" smtClean="0">
                <a:ea typeface="굴림" pitchFamily="50" charset="-127"/>
              </a:rPr>
              <a:t>+ </a:t>
            </a:r>
            <a:r>
              <a:rPr lang="en-US" altLang="ko-KR" sz="2000" i="1" dirty="0">
                <a:ea typeface="굴림" pitchFamily="50" charset="-127"/>
              </a:rPr>
              <a:t>F</a:t>
            </a:r>
            <a:r>
              <a:rPr lang="en-US" altLang="ko-KR" sz="2000" baseline="-25000" dirty="0">
                <a:ea typeface="굴림" pitchFamily="50" charset="-127"/>
              </a:rPr>
              <a:t>4</a:t>
            </a:r>
            <a:r>
              <a:rPr lang="en-US" altLang="ko-KR" sz="2000" dirty="0">
                <a:ea typeface="굴림" pitchFamily="50" charset="-127"/>
              </a:rPr>
              <a:t>(0) = 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932238" y="5572140"/>
          <a:ext cx="4572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수식" r:id="rId4" imgW="228600" imgH="152280" progId="Equation.3">
                  <p:embed/>
                </p:oleObj>
              </mc:Choice>
              <mc:Fallback>
                <p:oleObj name="수식" r:id="rId4" imgW="228600" imgH="152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5572140"/>
                        <a:ext cx="4572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직사각형 13"/>
          <p:cNvSpPr>
            <a:spLocks noChangeArrowheads="1"/>
          </p:cNvSpPr>
          <p:nvPr/>
        </p:nvSpPr>
        <p:spPr bwMode="auto">
          <a:xfrm>
            <a:off x="357188" y="5019675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600">
                <a:ea typeface="굴림" pitchFamily="50" charset="-127"/>
              </a:rPr>
              <a:t>For a hovering flight, the four driven forces are</a:t>
            </a:r>
            <a:endParaRPr lang="ko-KR" altLang="en-US" sz="1600">
              <a:ea typeface="굴림" pitchFamily="50" charset="-127"/>
            </a:endParaRPr>
          </a:p>
        </p:txBody>
      </p:sp>
      <p:pic>
        <p:nvPicPr>
          <p:cNvPr id="1034" name="그림 44" descr="hover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643063"/>
            <a:ext cx="4864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그림 45" descr="rolling_pitching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1670050"/>
            <a:ext cx="29289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그림 46" descr="yawing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63" y="4019550"/>
            <a:ext cx="29273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제목 1"/>
          <p:cNvSpPr txBox="1">
            <a:spLocks/>
          </p:cNvSpPr>
          <p:nvPr/>
        </p:nvSpPr>
        <p:spPr bwMode="auto">
          <a:xfrm>
            <a:off x="428596" y="111917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en-US" altLang="ko-KR" sz="1400" b="1" dirty="0" smtClean="0">
                <a:ea typeface="굴림" pitchFamily="50" charset="-127"/>
                <a:cs typeface="Times New Roman" pitchFamily="18" charset="0"/>
              </a:rPr>
              <a:t>Basic Principles of the Quad-rotor UAV</a:t>
            </a:r>
            <a:endParaRPr lang="ko-KR" altLang="en-US" sz="1400" b="1" dirty="0" smtClean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3. </a:t>
            </a: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UAV</a:t>
            </a:r>
            <a:r>
              <a:rPr lang="en-US" altLang="ko-KR" sz="2200" b="1" dirty="0" smtClean="0">
                <a:cs typeface="Times New Roman" pitchFamily="18" charset="0"/>
              </a:rPr>
              <a:t>(Unmanned Aerial Vehicle) 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61077" y="6581025"/>
            <a:ext cx="496675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UAV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357158" y="6572272"/>
            <a:ext cx="947695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Introduction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sp>
        <p:nvSpPr>
          <p:cNvPr id="154" name="Rectangle 3"/>
          <p:cNvSpPr txBox="1">
            <a:spLocks noChangeArrowheads="1"/>
          </p:cNvSpPr>
          <p:nvPr/>
        </p:nvSpPr>
        <p:spPr bwMode="auto">
          <a:xfrm>
            <a:off x="714348" y="1785926"/>
            <a:ext cx="7772400" cy="22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dirty="0" smtClean="0">
                <a:cs typeface="Times New Roman" pitchFamily="18" charset="0"/>
              </a:rPr>
              <a:t>Introduction </a:t>
            </a:r>
          </a:p>
          <a:p>
            <a:pPr marL="342900" lvl="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dirty="0" smtClean="0">
                <a:cs typeface="Times New Roman" pitchFamily="18" charset="0"/>
              </a:rPr>
              <a:t>Path Planning Algorithm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dirty="0" smtClean="0">
                <a:cs typeface="Times New Roman" pitchFamily="18" charset="0"/>
              </a:rPr>
              <a:t>UAV (Unmanned Aerial Vehicle)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dirty="0" smtClean="0">
                <a:cs typeface="Times New Roman" pitchFamily="18" charset="0"/>
              </a:rPr>
              <a:t>Path Tracking Method</a:t>
            </a:r>
          </a:p>
          <a:p>
            <a:pPr marL="342900" indent="-342900" algn="just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dirty="0" smtClean="0">
                <a:cs typeface="Times New Roman" pitchFamily="18" charset="0"/>
              </a:rPr>
              <a:t>Conclusion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714348" y="114298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400" b="1" kern="0" dirty="0" smtClean="0">
                <a:solidFill>
                  <a:schemeClr val="tx2"/>
                </a:solidFill>
                <a:cs typeface="Times New Roman" pitchFamily="18" charset="0"/>
              </a:rPr>
              <a:t>Contents</a:t>
            </a:r>
            <a:endParaRPr lang="ko-KR" altLang="en-US" sz="2400" b="1" kern="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ko-KR" altLang="ko-KR" sz="1300" b="1">
              <a:latin typeface="SimSun" pitchFamily="2" charset="-122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그림 17" descr="C:\Documents and Settings\Administrator\바탕 화면\Robert_Min\대학원관련\논문관련\UAV\그림\시스템모델링-최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417" y="3214686"/>
            <a:ext cx="3837549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71502" y="2143116"/>
          <a:ext cx="3500432" cy="710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수식" r:id="rId5" imgW="3759120" imgH="609480" progId="Equation.3">
                  <p:embed/>
                </p:oleObj>
              </mc:Choice>
              <mc:Fallback>
                <p:oleObj name="수식" r:id="rId5" imgW="3759120" imgH="609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2" y="2143116"/>
                        <a:ext cx="3500432" cy="710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직사각형 7"/>
          <p:cNvSpPr>
            <a:spLocks noChangeArrowheads="1"/>
          </p:cNvSpPr>
          <p:nvPr/>
        </p:nvSpPr>
        <p:spPr bwMode="auto">
          <a:xfrm>
            <a:off x="285750" y="1643063"/>
            <a:ext cx="4214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dirty="0">
                <a:ea typeface="굴림" pitchFamily="50" charset="-127"/>
              </a:rPr>
              <a:t>1) The rotational transformation matrix between the earth-frame {E} and the body frame {B}</a:t>
            </a:r>
            <a:endParaRPr lang="ko-KR" altLang="en-US" sz="1400" dirty="0">
              <a:ea typeface="굴림" pitchFamily="50" charset="-127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206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2064" name="직사각형 16"/>
          <p:cNvSpPr>
            <a:spLocks noChangeArrowheads="1"/>
          </p:cNvSpPr>
          <p:nvPr/>
        </p:nvSpPr>
        <p:spPr bwMode="auto">
          <a:xfrm>
            <a:off x="4500562" y="1643050"/>
            <a:ext cx="4357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400" dirty="0" smtClean="0">
                <a:ea typeface="굴림" pitchFamily="50" charset="-127"/>
              </a:rPr>
              <a:t>2) </a:t>
            </a:r>
            <a:r>
              <a:rPr lang="en-US" altLang="ko-KR" sz="1400" dirty="0">
                <a:ea typeface="굴림" pitchFamily="50" charset="-127"/>
              </a:rPr>
              <a:t>Equations of the translational motion in the earth frame are derived by the Newton’s laws</a:t>
            </a:r>
            <a:endParaRPr lang="ko-KR" altLang="en-US" sz="1400" dirty="0">
              <a:ea typeface="굴림" pitchFamily="50" charset="-127"/>
            </a:endParaRPr>
          </a:p>
        </p:txBody>
      </p:sp>
      <p:sp>
        <p:nvSpPr>
          <p:cNvPr id="206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4572000" y="2143116"/>
          <a:ext cx="4143404" cy="7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수식" r:id="rId7" imgW="4051300" imgH="660400" progId="Equation.3">
                  <p:embed/>
                </p:oleObj>
              </mc:Choice>
              <mc:Fallback>
                <p:oleObj name="수식" r:id="rId7" imgW="4051300" imgH="66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43116"/>
                        <a:ext cx="4143404" cy="714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Rectangle 13"/>
          <p:cNvSpPr>
            <a:spLocks noChangeArrowheads="1"/>
          </p:cNvSpPr>
          <p:nvPr/>
        </p:nvSpPr>
        <p:spPr bwMode="auto">
          <a:xfrm>
            <a:off x="4786342" y="5786454"/>
            <a:ext cx="4071938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ko-KR" sz="1200" dirty="0" smtClean="0">
                <a:ea typeface="굴림" pitchFamily="50" charset="-127"/>
              </a:rPr>
              <a:t>(a) </a:t>
            </a:r>
            <a:r>
              <a:rPr lang="en-US" altLang="ko-KR" sz="1200" dirty="0">
                <a:ea typeface="굴림" pitchFamily="50" charset="-127"/>
              </a:rPr>
              <a:t>The coordinate system with an earth frame {E} and a body frame {B}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en-US" altLang="ko-KR" sz="1400" b="1" dirty="0" smtClean="0">
                <a:ea typeface="굴림" pitchFamily="50" charset="-127"/>
                <a:cs typeface="Times New Roman" pitchFamily="18" charset="0"/>
              </a:rPr>
              <a:t>The Dynamic Modeling of the Quad-rotor UAV</a:t>
            </a:r>
            <a:endParaRPr lang="ko-KR" altLang="en-US" sz="1400" b="1" dirty="0" smtClean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6" name="직사각형 10"/>
          <p:cNvSpPr>
            <a:spLocks noChangeArrowheads="1"/>
          </p:cNvSpPr>
          <p:nvPr/>
        </p:nvSpPr>
        <p:spPr bwMode="auto">
          <a:xfrm>
            <a:off x="285750" y="3049785"/>
            <a:ext cx="4357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400" dirty="0" smtClean="0">
                <a:ea typeface="굴림" pitchFamily="50" charset="-127"/>
              </a:rPr>
              <a:t>3) </a:t>
            </a:r>
            <a:r>
              <a:rPr lang="en-US" altLang="ko-KR" sz="1400" dirty="0">
                <a:ea typeface="굴림" pitchFamily="50" charset="-127"/>
              </a:rPr>
              <a:t>Resultant equations of motion as follows</a:t>
            </a:r>
            <a:endParaRPr lang="ko-KR" altLang="en-US" sz="1400" dirty="0">
              <a:ea typeface="굴림" pitchFamily="50" charset="-127"/>
            </a:endParaRPr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2571736" y="5451530"/>
          <a:ext cx="1714513" cy="83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수식" r:id="rId9" imgW="1536700" imgH="762000" progId="Equation.3">
                  <p:embed/>
                </p:oleObj>
              </mc:Choice>
              <mc:Fallback>
                <p:oleObj name="수식" r:id="rId9" imgW="1536700" imgH="762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5451530"/>
                        <a:ext cx="1714513" cy="834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직사각형 11"/>
          <p:cNvSpPr>
            <a:spLocks noChangeArrowheads="1"/>
          </p:cNvSpPr>
          <p:nvPr/>
        </p:nvSpPr>
        <p:spPr bwMode="auto">
          <a:xfrm>
            <a:off x="2357422" y="5072074"/>
            <a:ext cx="2857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400" dirty="0">
                <a:ea typeface="굴림" pitchFamily="50" charset="-127"/>
              </a:rPr>
              <a:t>4</a:t>
            </a:r>
            <a:r>
              <a:rPr lang="en-US" altLang="ko-KR" sz="1400" dirty="0" smtClean="0">
                <a:ea typeface="굴림" pitchFamily="50" charset="-127"/>
              </a:rPr>
              <a:t>) </a:t>
            </a:r>
            <a:r>
              <a:rPr lang="en-US" altLang="ko-KR" sz="1400" dirty="0">
                <a:ea typeface="굴림" pitchFamily="50" charset="-127"/>
              </a:rPr>
              <a:t>Control inputs of the model</a:t>
            </a:r>
            <a:endParaRPr lang="ko-KR" altLang="en-US" sz="1400" dirty="0">
              <a:ea typeface="굴림" pitchFamily="50" charset="-127"/>
            </a:endParaRPr>
          </a:p>
        </p:txBody>
      </p:sp>
      <p:pic>
        <p:nvPicPr>
          <p:cNvPr id="32" name="Object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142" y="3357563"/>
            <a:ext cx="368966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3. </a:t>
            </a: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UAV</a:t>
            </a:r>
            <a:r>
              <a:rPr lang="en-US" altLang="ko-KR" sz="2200" b="1" dirty="0" smtClean="0">
                <a:cs typeface="Times New Roman" pitchFamily="18" charset="0"/>
              </a:rPr>
              <a:t>(Unmanned Aerial Vehicle) 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361077" y="6581025"/>
            <a:ext cx="496675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UAV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214942" y="6072206"/>
            <a:ext cx="3214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(b) The path tracking scheme</a:t>
            </a:r>
            <a:endParaRPr kumimoji="1" lang="en-US" altLang="ko-K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2976" y="6072206"/>
            <a:ext cx="2601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(a) Typical Fuzzy Logic Control (FLC)</a:t>
            </a:r>
            <a:endParaRPr kumimoji="1" lang="en-US" altLang="ko-K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Fuzzy Logic Control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pic>
        <p:nvPicPr>
          <p:cNvPr id="10" name="그림 9" descr="Figure 4.1.emf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3857628"/>
            <a:ext cx="3948651" cy="1710123"/>
          </a:xfrm>
          <a:prstGeom prst="rect">
            <a:avLst/>
          </a:prstGeom>
        </p:spPr>
      </p:pic>
      <p:pic>
        <p:nvPicPr>
          <p:cNvPr id="11" name="그림 10" descr="Figure 4.2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4929190" y="3079215"/>
            <a:ext cx="3775121" cy="306442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1428736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To control thrust and attitude of the VTOL Type UAV, which mostly affect its position, fuzzy logic control (FLC) is proposed. 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The FLC, which is activated after generating the path, will be in charge of controlling the overall system of the quad-rotor UAV so that it can move to any desired position effectively.</a:t>
            </a:r>
            <a:endParaRPr lang="ko-KR" altLang="en-US" sz="1600" dirty="0" smtClean="0"/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/>
            <a:r>
              <a:rPr lang="en-US" sz="16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00063" y="1714500"/>
            <a:ext cx="814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ko-KR" sz="1600" dirty="0">
                <a:ea typeface="굴림" pitchFamily="50" charset="-127"/>
                <a:cs typeface="Times New Roman" pitchFamily="18" charset="0"/>
              </a:rPr>
              <a:t>  Nine Fuzzy Logic Controllers (FLCs)  were used to handle nonlinear system.</a:t>
            </a:r>
            <a:endParaRPr lang="ko-KR" altLang="en-US" sz="2400" dirty="0"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86322"/>
            <a:ext cx="4243387" cy="1500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Fuzzy Logic Control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1" name="그림 10" descr="Figure 4.3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3116"/>
            <a:ext cx="6445339" cy="2266804"/>
          </a:xfrm>
          <a:prstGeom prst="rect">
            <a:avLst/>
          </a:prstGeom>
        </p:spPr>
      </p:pic>
      <p:pic>
        <p:nvPicPr>
          <p:cNvPr id="12" name="그림 11" descr="Figure 4.2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663" y="2143116"/>
            <a:ext cx="2332931" cy="1891031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715008" y="4643446"/>
          <a:ext cx="3129280" cy="1849120"/>
        </p:xfrm>
        <a:graphic>
          <a:graphicData uri="http://schemas.openxmlformats.org/drawingml/2006/table">
            <a:tbl>
              <a:tblPr/>
              <a:tblGrid>
                <a:gridCol w="391160"/>
                <a:gridCol w="391160"/>
                <a:gridCol w="391160"/>
                <a:gridCol w="391160"/>
                <a:gridCol w="391160"/>
                <a:gridCol w="391160"/>
                <a:gridCol w="391160"/>
                <a:gridCol w="391160"/>
              </a:tblGrid>
              <a:tr h="24892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e/</a:t>
                      </a:r>
                      <a:r>
                        <a:rPr lang="en-US" sz="1000" i="1" kern="100">
                          <a:latin typeface="Times New Roman"/>
                          <a:ea typeface="맑은 고딕"/>
                          <a:cs typeface="Times New Roman"/>
                        </a:rPr>
                        <a:t>Δ</a:t>
                      </a: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e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NS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ZO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PS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PM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Times New Roman"/>
                          <a:ea typeface="맑은 고딕"/>
                          <a:cs typeface="Times New Roman"/>
                        </a:rPr>
                        <a:t>PB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142976" y="5896293"/>
            <a:ext cx="371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바탕" pitchFamily="18" charset="-127"/>
                <a:cs typeface="Times New Roman" pitchFamily="18" charset="0"/>
              </a:rPr>
              <a:t>(a) The traces of path tracking by the quad-rotor UAV while ascending using FLC.</a:t>
            </a:r>
            <a:endParaRPr kumimoji="1" lang="en-US" altLang="ko-K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643570" y="3500438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바탕" pitchFamily="18" charset="-127"/>
                <a:cs typeface="Times New Roman" pitchFamily="18" charset="0"/>
              </a:rPr>
              <a:t>(b) The each velocity ratio of x-y-z axes per time axis based while the quad-rotor UAV is ascending.</a:t>
            </a:r>
            <a:endParaRPr kumimoji="1" lang="en-US" altLang="ko-K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643570" y="5857892"/>
            <a:ext cx="271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dirty="0" smtClean="0">
                <a:ea typeface="바탕" pitchFamily="18" charset="-127"/>
                <a:cs typeface="Times New Roman" pitchFamily="18" charset="0"/>
              </a:rPr>
              <a:t>(c) </a:t>
            </a:r>
            <a:r>
              <a:rPr kumimoji="1" lang="en-US" altLang="ko-K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바탕" pitchFamily="18" charset="-127"/>
                <a:cs typeface="Times New Roman" pitchFamily="18" charset="0"/>
              </a:rPr>
              <a:t>The each position of x-y-z axes per time axis based while the quad-rotor UAV is ascending.</a:t>
            </a:r>
            <a:endParaRPr kumimoji="1" lang="en-US" altLang="ko-K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1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714488"/>
            <a:ext cx="6148800" cy="4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852"/>
            <a:ext cx="3458700" cy="207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21908"/>
            <a:ext cx="3381840" cy="20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142976" y="5896293"/>
            <a:ext cx="371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(d) The traces of path tracking by the quad-rotor UAV while descending using FLC.</a:t>
            </a:r>
            <a:endParaRPr lang="ko-KR" altLang="en-US" sz="1200" dirty="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643570" y="3429000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latinLnBrk="1"/>
            <a:r>
              <a:rPr lang="en-US" sz="1200" dirty="0" smtClean="0"/>
              <a:t>(e) The each velocity ratio of x-y-z axes per time axis based while the quad-rotor UAV is descending.</a:t>
            </a:r>
            <a:endParaRPr kumimoji="1" lang="en-US" altLang="ko-KR" sz="1200" dirty="0" smtClean="0"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643570" y="5857892"/>
            <a:ext cx="2714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(f) The each position of x-y-z axes per time axis based while the quad-rotor UAV is descending.</a:t>
            </a:r>
            <a:endParaRPr lang="ko-KR" altLang="en-US" sz="1200" dirty="0"/>
          </a:p>
        </p:txBody>
      </p:sp>
      <p:sp>
        <p:nvSpPr>
          <p:cNvPr id="18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2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1" name="그림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714488"/>
            <a:ext cx="6286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5860" y="1500174"/>
            <a:ext cx="3612420" cy="209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00504"/>
            <a:ext cx="3381840" cy="202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214414" y="5896293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(a) The result of a simulation on the proposed navigation method: There are three different initial positions and the same destination. ‘</a:t>
            </a:r>
            <a:r>
              <a:rPr lang="en-US" sz="1200" dirty="0" smtClean="0">
                <a:sym typeface="Wingdings 3"/>
              </a:rPr>
              <a:t></a:t>
            </a:r>
            <a:r>
              <a:rPr lang="en-US" sz="1200" dirty="0" smtClean="0"/>
              <a:t>’ indicates way points from the initial position of the UAV to its destination.</a:t>
            </a:r>
            <a:endParaRPr lang="ko-KR" altLang="en-US" sz="1200" dirty="0"/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3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2" name="그림 11" descr="Figure 4.11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28" y="1928802"/>
            <a:ext cx="5786478" cy="3929090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28596" y="5500702"/>
            <a:ext cx="3714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(b) An enlarged portion of the problem of path tracking.</a:t>
            </a:r>
            <a:endParaRPr lang="ko-KR" altLang="en-US" sz="1200" dirty="0"/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Problem with Simulation Result 3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30" y="2505366"/>
            <a:ext cx="4073580" cy="28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80840"/>
            <a:ext cx="4995900" cy="29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14876" y="5500702"/>
            <a:ext cx="4143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(c) The each velocity ratio of </a:t>
            </a:r>
            <a:r>
              <a:rPr lang="en-US" sz="1200" i="1" dirty="0" smtClean="0"/>
              <a:t>x</a:t>
            </a:r>
            <a:r>
              <a:rPr lang="en-US" sz="1200" dirty="0" smtClean="0"/>
              <a:t>-</a:t>
            </a:r>
            <a:r>
              <a:rPr lang="en-US" sz="1200" i="1" dirty="0" smtClean="0"/>
              <a:t>y</a:t>
            </a:r>
            <a:r>
              <a:rPr lang="en-US" sz="1200" dirty="0" smtClean="0"/>
              <a:t>-</a:t>
            </a:r>
            <a:r>
              <a:rPr lang="en-US" sz="1200" i="1" dirty="0" smtClean="0"/>
              <a:t>z</a:t>
            </a:r>
            <a:r>
              <a:rPr lang="en-US" sz="1200" dirty="0" smtClean="0"/>
              <a:t> axes per time axis based while the quad-rotor UAV is flying toward the destination. There is a problem that the UAV repeats stop-and-go at regular intervals.</a:t>
            </a:r>
            <a:endParaRPr lang="ko-KR" altLang="en-US" sz="12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28628" y="1119174"/>
            <a:ext cx="8358214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Method to Solve the Problem with Simulation Result 3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14282" y="1571612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latinLnBrk="1">
              <a:buAutoNum type="arabicPeriod"/>
            </a:pPr>
            <a:r>
              <a:rPr lang="en-US" sz="1400" b="1" dirty="0" smtClean="0"/>
              <a:t>Spheres centered at the way points</a:t>
            </a:r>
            <a:r>
              <a:rPr lang="en-US" sz="1400" dirty="0" smtClean="0"/>
              <a:t> are drawn in the form of                                     ,where </a:t>
            </a:r>
            <a:r>
              <a:rPr lang="en-US" sz="1400" i="1" dirty="0" smtClean="0"/>
              <a:t>x</a:t>
            </a:r>
            <a:r>
              <a:rPr lang="en-US" sz="1400" dirty="0" smtClean="0"/>
              <a:t>, </a:t>
            </a:r>
            <a:r>
              <a:rPr lang="en-US" sz="1400" i="1" dirty="0" smtClean="0"/>
              <a:t>y</a:t>
            </a:r>
            <a:r>
              <a:rPr lang="en-US" sz="1400" dirty="0" smtClean="0"/>
              <a:t>, and </a:t>
            </a:r>
            <a:r>
              <a:rPr lang="en-US" sz="1400" i="1" dirty="0" smtClean="0"/>
              <a:t>z</a:t>
            </a:r>
            <a:r>
              <a:rPr lang="en-US" sz="1400" dirty="0" smtClean="0"/>
              <a:t> represent the position of the way point (desired position), and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 means the order of way points, and </a:t>
            </a:r>
            <a:r>
              <a:rPr lang="en-US" sz="1400" i="1" dirty="0" smtClean="0"/>
              <a:t>r</a:t>
            </a:r>
            <a:r>
              <a:rPr lang="en-US" sz="1400" dirty="0" smtClean="0"/>
              <a:t> means a radius of sphere.</a:t>
            </a:r>
          </a:p>
          <a:p>
            <a:pPr marL="342900" indent="-342900" latinLnBrk="1">
              <a:buAutoNum type="arabicPeriod"/>
            </a:pPr>
            <a:endParaRPr lang="en-US" sz="1400" dirty="0" smtClean="0"/>
          </a:p>
          <a:p>
            <a:pPr marL="342900" indent="-342900" algn="just" latinLnBrk="1">
              <a:buAutoNum type="arabicPeriod"/>
            </a:pPr>
            <a:r>
              <a:rPr lang="en-US" sz="1400" dirty="0" smtClean="0"/>
              <a:t>When the UAV passes the </a:t>
            </a:r>
            <a:r>
              <a:rPr lang="en-US" sz="1400" i="1" dirty="0" err="1" smtClean="0"/>
              <a:t>i</a:t>
            </a:r>
            <a:r>
              <a:rPr lang="en-US" sz="1400" baseline="-25000" dirty="0" err="1" smtClean="0"/>
              <a:t>th</a:t>
            </a:r>
            <a:r>
              <a:rPr lang="en-US" sz="1400" dirty="0" smtClean="0"/>
              <a:t> sphere, the current desired position (</a:t>
            </a:r>
            <a:r>
              <a:rPr lang="en-US" sz="1400" i="1" dirty="0" smtClean="0"/>
              <a:t>x</a:t>
            </a:r>
            <a:r>
              <a:rPr lang="en-US" sz="1400" i="1" baseline="-25000" dirty="0" smtClean="0"/>
              <a:t>i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y</a:t>
            </a:r>
            <a:r>
              <a:rPr lang="en-US" sz="1400" i="1" baseline="-25000" dirty="0" err="1" smtClean="0"/>
              <a:t>i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z</a:t>
            </a:r>
            <a:r>
              <a:rPr lang="en-US" sz="1400" i="1" baseline="-25000" dirty="0" err="1" smtClean="0"/>
              <a:t>i</a:t>
            </a:r>
            <a:r>
              <a:rPr lang="en-US" sz="1400" dirty="0" smtClean="0"/>
              <a:t>) is changed to the following desired position (</a:t>
            </a:r>
            <a:r>
              <a:rPr lang="en-US" sz="1400" i="1" dirty="0" smtClean="0"/>
              <a:t>x</a:t>
            </a:r>
            <a:r>
              <a:rPr lang="en-US" sz="1400" i="1" baseline="-25000" dirty="0" smtClean="0"/>
              <a:t>i+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</a:t>
            </a:r>
            <a:r>
              <a:rPr lang="en-US" sz="1400" i="1" dirty="0" smtClean="0"/>
              <a:t>y</a:t>
            </a:r>
            <a:r>
              <a:rPr lang="en-US" sz="1400" i="1" baseline="-25000" dirty="0" smtClean="0"/>
              <a:t>i+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</a:t>
            </a:r>
            <a:r>
              <a:rPr lang="en-US" sz="1400" i="1" dirty="0" smtClean="0"/>
              <a:t>z</a:t>
            </a:r>
            <a:r>
              <a:rPr lang="en-US" sz="1400" i="1" baseline="-25000" dirty="0" smtClean="0"/>
              <a:t>i+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).</a:t>
            </a:r>
            <a:endParaRPr lang="ko-KR" altLang="en-US" sz="1400" dirty="0"/>
          </a:p>
        </p:txBody>
      </p:sp>
      <p:pic>
        <p:nvPicPr>
          <p:cNvPr id="10" name="그림 9" descr="Figure 4.14_new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071810"/>
            <a:ext cx="4936759" cy="3288421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5651" name="Object 10"/>
          <p:cNvGraphicFramePr>
            <a:graphicFrameLocks noChangeAspect="1"/>
          </p:cNvGraphicFramePr>
          <p:nvPr/>
        </p:nvGraphicFramePr>
        <p:xfrm>
          <a:off x="5143504" y="1571612"/>
          <a:ext cx="1571636" cy="30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3" name="수식" r:id="rId5" imgW="990360" imgH="228600" progId="Equation.3">
                  <p:embed/>
                </p:oleObj>
              </mc:Choice>
              <mc:Fallback>
                <p:oleObj name="수식" r:id="rId5" imgW="9903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571612"/>
                        <a:ext cx="1571636" cy="304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Figure 4.15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58" y="1816854"/>
            <a:ext cx="6148800" cy="39696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1538" y="5896293"/>
            <a:ext cx="6715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(a) The result of a simulation on the new path tracking solving the problem that the UAV repeats stop-and go around the way points</a:t>
            </a:r>
            <a:endParaRPr lang="ko-KR" altLang="en-US" sz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628" y="1119174"/>
            <a:ext cx="7215206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4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28596" y="5500702"/>
            <a:ext cx="3571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(b) An enlarged portion of the simulation result</a:t>
            </a:r>
            <a:endParaRPr lang="ko-KR" altLang="en-US" sz="1200" dirty="0"/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Simulation Result 5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14876" y="5500702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(c) The each velocity ratio of </a:t>
            </a:r>
            <a:r>
              <a:rPr lang="en-US" sz="1200" i="1" dirty="0" smtClean="0"/>
              <a:t>x</a:t>
            </a:r>
            <a:r>
              <a:rPr lang="en-US" sz="1200" dirty="0" smtClean="0"/>
              <a:t>-</a:t>
            </a:r>
            <a:r>
              <a:rPr lang="en-US" sz="1200" i="1" dirty="0" smtClean="0"/>
              <a:t>y</a:t>
            </a:r>
            <a:r>
              <a:rPr lang="en-US" sz="1200" dirty="0" smtClean="0"/>
              <a:t>-</a:t>
            </a:r>
            <a:r>
              <a:rPr lang="en-US" sz="1200" i="1" dirty="0" smtClean="0"/>
              <a:t>z</a:t>
            </a:r>
            <a:r>
              <a:rPr lang="en-US" sz="1200" dirty="0" smtClean="0"/>
              <a:t> axes per time axis based while the quad-rotor UAV is flying toward the destination</a:t>
            </a:r>
            <a:endParaRPr lang="ko-KR" altLang="en-US" sz="1200" dirty="0"/>
          </a:p>
        </p:txBody>
      </p:sp>
      <p:pic>
        <p:nvPicPr>
          <p:cNvPr id="11" name="그림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16816"/>
            <a:ext cx="4201820" cy="294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3290" y="2759820"/>
            <a:ext cx="4842180" cy="28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그룹 120"/>
          <p:cNvGrpSpPr/>
          <p:nvPr/>
        </p:nvGrpSpPr>
        <p:grpSpPr>
          <a:xfrm>
            <a:off x="714348" y="2214554"/>
            <a:ext cx="7858180" cy="1154112"/>
            <a:chOff x="857224" y="2214554"/>
            <a:chExt cx="7858180" cy="1154112"/>
          </a:xfrm>
        </p:grpSpPr>
        <p:grpSp>
          <p:nvGrpSpPr>
            <p:cNvPr id="122" name="그룹 20"/>
            <p:cNvGrpSpPr>
              <a:grpSpLocks/>
            </p:cNvGrpSpPr>
            <p:nvPr/>
          </p:nvGrpSpPr>
          <p:grpSpPr bwMode="auto">
            <a:xfrm>
              <a:off x="944661" y="2285992"/>
              <a:ext cx="1661292" cy="986468"/>
              <a:chOff x="428616" y="1476375"/>
              <a:chExt cx="2684463" cy="1341438"/>
            </a:xfrm>
          </p:grpSpPr>
          <p:grpSp>
            <p:nvGrpSpPr>
              <p:cNvPr id="147" name="Group 11"/>
              <p:cNvGrpSpPr>
                <a:grpSpLocks/>
              </p:cNvGrpSpPr>
              <p:nvPr/>
            </p:nvGrpSpPr>
            <p:grpSpPr bwMode="auto">
              <a:xfrm>
                <a:off x="428616" y="1476375"/>
                <a:ext cx="2684463" cy="1341438"/>
                <a:chOff x="2086" y="1314"/>
                <a:chExt cx="1691" cy="845"/>
              </a:xfrm>
            </p:grpSpPr>
            <p:sp>
              <p:nvSpPr>
                <p:cNvPr id="149" name="Oval 15"/>
                <p:cNvSpPr>
                  <a:spLocks noChangeArrowheads="1"/>
                </p:cNvSpPr>
                <p:nvPr/>
              </p:nvSpPr>
              <p:spPr bwMode="gray">
                <a:xfrm>
                  <a:off x="2086" y="1314"/>
                  <a:ext cx="1691" cy="84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50" name="Oval 16"/>
                <p:cNvSpPr>
                  <a:spLocks noChangeArrowheads="1"/>
                </p:cNvSpPr>
                <p:nvPr/>
              </p:nvSpPr>
              <p:spPr bwMode="gray">
                <a:xfrm>
                  <a:off x="2107" y="1319"/>
                  <a:ext cx="1650" cy="827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eaVert"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151" name="Oval 18"/>
                <p:cNvSpPr>
                  <a:spLocks noChangeArrowheads="1"/>
                </p:cNvSpPr>
                <p:nvPr/>
              </p:nvSpPr>
              <p:spPr bwMode="gray">
                <a:xfrm>
                  <a:off x="2208" y="1436"/>
                  <a:ext cx="1461" cy="624"/>
                </a:xfrm>
                <a:prstGeom prst="ellipse">
                  <a:avLst/>
                </a:prstGeom>
                <a:solidFill>
                  <a:schemeClr val="accent3">
                    <a:lumMod val="95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148" name="Text Box 19"/>
              <p:cNvSpPr txBox="1">
                <a:spLocks noChangeArrowheads="1"/>
              </p:cNvSpPr>
              <p:nvPr/>
            </p:nvSpPr>
            <p:spPr bwMode="auto">
              <a:xfrm>
                <a:off x="982810" y="1824327"/>
                <a:ext cx="1757212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400" b="1" dirty="0">
                    <a:solidFill>
                      <a:srgbClr val="000000"/>
                    </a:solidFill>
                  </a:rPr>
                  <a:t>Navigation</a:t>
                </a:r>
                <a:endParaRPr lang="en-US" altLang="ko-KR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" name="덧셈 기호 122"/>
            <p:cNvSpPr/>
            <p:nvPr/>
          </p:nvSpPr>
          <p:spPr bwMode="auto">
            <a:xfrm>
              <a:off x="5932752" y="2516506"/>
              <a:ext cx="639512" cy="609271"/>
            </a:xfrm>
            <a:prstGeom prst="mathPlu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124" name="등호 123"/>
            <p:cNvSpPr/>
            <p:nvPr/>
          </p:nvSpPr>
          <p:spPr bwMode="auto">
            <a:xfrm>
              <a:off x="3000364" y="2534572"/>
              <a:ext cx="583627" cy="548344"/>
            </a:xfrm>
            <a:prstGeom prst="mathEqual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latinLnBrk="0">
                <a:defRPr/>
              </a:pPr>
              <a:endParaRPr kumimoji="0" lang="ko-KR" altLang="en-US"/>
            </a:p>
          </p:txBody>
        </p:sp>
        <p:sp>
          <p:nvSpPr>
            <p:cNvPr id="125" name="AutoShape 5"/>
            <p:cNvSpPr>
              <a:spLocks noChangeArrowheads="1"/>
            </p:cNvSpPr>
            <p:nvPr/>
          </p:nvSpPr>
          <p:spPr bwMode="auto">
            <a:xfrm>
              <a:off x="3857620" y="2214554"/>
              <a:ext cx="1857388" cy="11541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ko-KR">
                <a:latin typeface="Verdana" pitchFamily="34" charset="0"/>
              </a:endParaRPr>
            </a:p>
          </p:txBody>
        </p:sp>
        <p:sp>
          <p:nvSpPr>
            <p:cNvPr id="126" name="Text Box 6"/>
            <p:cNvSpPr txBox="1">
              <a:spLocks noChangeArrowheads="1"/>
            </p:cNvSpPr>
            <p:nvPr/>
          </p:nvSpPr>
          <p:spPr bwMode="auto">
            <a:xfrm>
              <a:off x="3929058" y="2368435"/>
              <a:ext cx="16430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ko-KR" sz="1600" b="1" dirty="0">
                  <a:solidFill>
                    <a:srgbClr val="000000"/>
                  </a:solidFill>
                </a:rPr>
                <a:t>Path Planning</a:t>
              </a:r>
              <a:endParaRPr lang="en-US" altLang="ko-KR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27" name="그룹 56"/>
            <p:cNvGrpSpPr>
              <a:grpSpLocks/>
            </p:cNvGrpSpPr>
            <p:nvPr/>
          </p:nvGrpSpPr>
          <p:grpSpPr bwMode="auto">
            <a:xfrm>
              <a:off x="6790364" y="2214555"/>
              <a:ext cx="1925040" cy="1143008"/>
              <a:chOff x="6715140" y="1349360"/>
              <a:chExt cx="1857388" cy="1365260"/>
            </a:xfrm>
          </p:grpSpPr>
          <p:sp>
            <p:nvSpPr>
              <p:cNvPr id="145" name="AutoShape 3"/>
              <p:cNvSpPr>
                <a:spLocks noChangeArrowheads="1"/>
              </p:cNvSpPr>
              <p:nvPr/>
            </p:nvSpPr>
            <p:spPr bwMode="auto">
              <a:xfrm>
                <a:off x="6715140" y="1349360"/>
                <a:ext cx="1857388" cy="136526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ko-KR" altLang="ko-KR">
                  <a:latin typeface="Verdana" pitchFamily="34" charset="0"/>
                </a:endParaRPr>
              </a:p>
            </p:txBody>
          </p:sp>
          <p:sp>
            <p:nvSpPr>
              <p:cNvPr id="146" name="Text Box 20"/>
              <p:cNvSpPr txBox="1">
                <a:spLocks noChangeArrowheads="1"/>
              </p:cNvSpPr>
              <p:nvPr/>
            </p:nvSpPr>
            <p:spPr bwMode="auto">
              <a:xfrm>
                <a:off x="6897400" y="1522778"/>
                <a:ext cx="1537273" cy="338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1600" b="1" dirty="0">
                    <a:solidFill>
                      <a:srgbClr val="000000"/>
                    </a:solidFill>
                  </a:rPr>
                  <a:t>Path Tracking</a:t>
                </a:r>
                <a:endParaRPr lang="en-US" altLang="ko-KR" sz="1400" dirty="0"/>
              </a:p>
            </p:txBody>
          </p:sp>
        </p:grpSp>
        <p:sp>
          <p:nvSpPr>
            <p:cNvPr id="128" name="순서도: 연결자 127"/>
            <p:cNvSpPr/>
            <p:nvPr/>
          </p:nvSpPr>
          <p:spPr bwMode="auto">
            <a:xfrm>
              <a:off x="3986208" y="2931473"/>
              <a:ext cx="85726" cy="85726"/>
            </a:xfrm>
            <a:prstGeom prst="flowChartConnector">
              <a:avLst/>
            </a:prstGeom>
            <a:solidFill>
              <a:srgbClr val="E6A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자유형 128"/>
            <p:cNvSpPr/>
            <p:nvPr/>
          </p:nvSpPr>
          <p:spPr>
            <a:xfrm>
              <a:off x="4039559" y="2776596"/>
              <a:ext cx="1451610" cy="247015"/>
            </a:xfrm>
            <a:custGeom>
              <a:avLst/>
              <a:gdLst>
                <a:gd name="connsiteX0" fmla="*/ 3629025 w 3629025"/>
                <a:gd name="connsiteY0" fmla="*/ 617537 h 617537"/>
                <a:gd name="connsiteX1" fmla="*/ 2895600 w 3629025"/>
                <a:gd name="connsiteY1" fmla="*/ 531812 h 617537"/>
                <a:gd name="connsiteX2" fmla="*/ 2276475 w 3629025"/>
                <a:gd name="connsiteY2" fmla="*/ 169862 h 617537"/>
                <a:gd name="connsiteX3" fmla="*/ 1924050 w 3629025"/>
                <a:gd name="connsiteY3" fmla="*/ 17462 h 617537"/>
                <a:gd name="connsiteX4" fmla="*/ 1666875 w 3629025"/>
                <a:gd name="connsiteY4" fmla="*/ 65087 h 617537"/>
                <a:gd name="connsiteX5" fmla="*/ 0 w 3629025"/>
                <a:gd name="connsiteY5" fmla="*/ 474662 h 61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9025" h="617537">
                  <a:moveTo>
                    <a:pt x="3629025" y="617537"/>
                  </a:moveTo>
                  <a:cubicBezTo>
                    <a:pt x="3375025" y="611980"/>
                    <a:pt x="3121025" y="606424"/>
                    <a:pt x="2895600" y="531812"/>
                  </a:cubicBezTo>
                  <a:cubicBezTo>
                    <a:pt x="2670175" y="457200"/>
                    <a:pt x="2438400" y="255587"/>
                    <a:pt x="2276475" y="169862"/>
                  </a:cubicBezTo>
                  <a:cubicBezTo>
                    <a:pt x="2114550" y="84137"/>
                    <a:pt x="2025650" y="34924"/>
                    <a:pt x="1924050" y="17462"/>
                  </a:cubicBezTo>
                  <a:cubicBezTo>
                    <a:pt x="1822450" y="0"/>
                    <a:pt x="1666875" y="65087"/>
                    <a:pt x="1666875" y="65087"/>
                  </a:cubicBezTo>
                  <a:lnTo>
                    <a:pt x="0" y="474662"/>
                  </a:lnTo>
                </a:path>
              </a:pathLst>
            </a:cu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0" name="그룹 46"/>
            <p:cNvGrpSpPr/>
            <p:nvPr/>
          </p:nvGrpSpPr>
          <p:grpSpPr>
            <a:xfrm>
              <a:off x="4566856" y="2786058"/>
              <a:ext cx="428628" cy="428628"/>
              <a:chOff x="2023092" y="1120617"/>
              <a:chExt cx="1071570" cy="1071570"/>
            </a:xfrm>
          </p:grpSpPr>
          <p:sp>
            <p:nvSpPr>
              <p:cNvPr id="143" name="순서도: 연결자 142"/>
              <p:cNvSpPr/>
              <p:nvPr/>
            </p:nvSpPr>
            <p:spPr bwMode="auto">
              <a:xfrm>
                <a:off x="2023092" y="1120617"/>
                <a:ext cx="1071570" cy="1071570"/>
              </a:xfrm>
              <a:prstGeom prst="flowChartConnector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직사각형 143"/>
              <p:cNvSpPr/>
              <p:nvPr/>
            </p:nvSpPr>
            <p:spPr>
              <a:xfrm>
                <a:off x="2249438" y="1357298"/>
                <a:ext cx="590050" cy="57150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31" name="Picture 10" descr="C:\Documents and Settings\Administrator\바탕 화면\논문\ISIE2009_UAV\그림\사본 - 무제-2 복사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4" y="2918831"/>
              <a:ext cx="142876" cy="190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2" name="그룹 46"/>
            <p:cNvGrpSpPr>
              <a:grpSpLocks noChangeAspect="1"/>
            </p:cNvGrpSpPr>
            <p:nvPr/>
          </p:nvGrpSpPr>
          <p:grpSpPr>
            <a:xfrm>
              <a:off x="6929455" y="2714629"/>
              <a:ext cx="1657369" cy="530333"/>
              <a:chOff x="571472" y="4032000"/>
              <a:chExt cx="4143404" cy="1325826"/>
            </a:xfrm>
          </p:grpSpPr>
          <p:sp>
            <p:nvSpPr>
              <p:cNvPr id="134" name="순서도: 연결자 133"/>
              <p:cNvSpPr/>
              <p:nvPr/>
            </p:nvSpPr>
            <p:spPr bwMode="auto">
              <a:xfrm>
                <a:off x="571472" y="4649795"/>
                <a:ext cx="214314" cy="214314"/>
              </a:xfrm>
              <a:prstGeom prst="flowChartConnector">
                <a:avLst/>
              </a:prstGeom>
              <a:solidFill>
                <a:srgbClr val="E6AF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자유형 134"/>
              <p:cNvSpPr/>
              <p:nvPr/>
            </p:nvSpPr>
            <p:spPr>
              <a:xfrm>
                <a:off x="704850" y="4262602"/>
                <a:ext cx="3629025" cy="617537"/>
              </a:xfrm>
              <a:custGeom>
                <a:avLst/>
                <a:gdLst>
                  <a:gd name="connsiteX0" fmla="*/ 3629025 w 3629025"/>
                  <a:gd name="connsiteY0" fmla="*/ 617537 h 617537"/>
                  <a:gd name="connsiteX1" fmla="*/ 2895600 w 3629025"/>
                  <a:gd name="connsiteY1" fmla="*/ 531812 h 617537"/>
                  <a:gd name="connsiteX2" fmla="*/ 2276475 w 3629025"/>
                  <a:gd name="connsiteY2" fmla="*/ 169862 h 617537"/>
                  <a:gd name="connsiteX3" fmla="*/ 1924050 w 3629025"/>
                  <a:gd name="connsiteY3" fmla="*/ 17462 h 617537"/>
                  <a:gd name="connsiteX4" fmla="*/ 1666875 w 3629025"/>
                  <a:gd name="connsiteY4" fmla="*/ 65087 h 617537"/>
                  <a:gd name="connsiteX5" fmla="*/ 0 w 3629025"/>
                  <a:gd name="connsiteY5" fmla="*/ 474662 h 61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9025" h="617537">
                    <a:moveTo>
                      <a:pt x="3629025" y="617537"/>
                    </a:moveTo>
                    <a:cubicBezTo>
                      <a:pt x="3375025" y="611980"/>
                      <a:pt x="3121025" y="606424"/>
                      <a:pt x="2895600" y="531812"/>
                    </a:cubicBezTo>
                    <a:cubicBezTo>
                      <a:pt x="2670175" y="457200"/>
                      <a:pt x="2438400" y="255587"/>
                      <a:pt x="2276475" y="169862"/>
                    </a:cubicBezTo>
                    <a:cubicBezTo>
                      <a:pt x="2114550" y="84137"/>
                      <a:pt x="2025650" y="34924"/>
                      <a:pt x="1924050" y="17462"/>
                    </a:cubicBezTo>
                    <a:cubicBezTo>
                      <a:pt x="1822450" y="0"/>
                      <a:pt x="1666875" y="65087"/>
                      <a:pt x="1666875" y="65087"/>
                    </a:cubicBezTo>
                    <a:lnTo>
                      <a:pt x="0" y="474662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6" name="그룹 55"/>
              <p:cNvGrpSpPr/>
              <p:nvPr/>
            </p:nvGrpSpPr>
            <p:grpSpPr>
              <a:xfrm>
                <a:off x="2023092" y="4286256"/>
                <a:ext cx="1071570" cy="1071570"/>
                <a:chOff x="2023092" y="1120617"/>
                <a:chExt cx="1071570" cy="1071570"/>
              </a:xfrm>
            </p:grpSpPr>
            <p:sp>
              <p:nvSpPr>
                <p:cNvPr id="141" name="순서도: 연결자 140"/>
                <p:cNvSpPr/>
                <p:nvPr/>
              </p:nvSpPr>
              <p:spPr bwMode="auto">
                <a:xfrm>
                  <a:off x="2023092" y="1120617"/>
                  <a:ext cx="1071570" cy="1071570"/>
                </a:xfrm>
                <a:prstGeom prst="flowChartConnector">
                  <a:avLst/>
                </a:prstGeom>
                <a:noFill/>
                <a:ln w="9525" cap="flat" cmpd="sng" algn="ctr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직사각형 141"/>
                <p:cNvSpPr/>
                <p:nvPr/>
              </p:nvSpPr>
              <p:spPr>
                <a:xfrm>
                  <a:off x="2249438" y="1357298"/>
                  <a:ext cx="590050" cy="57150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37" name="Picture 10" descr="C:\Documents and Settings\Administrator\바탕 화면\논문\ISIE2009_UAV\그림\사본 - 무제-2 복사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7687" y="4618190"/>
                <a:ext cx="357189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10" descr="C:\Documents and Settings\Administrator\바탕 화면\논문\ISIE2009_UAV\그림\사본 - 무제-2 복사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57422" y="4032000"/>
                <a:ext cx="357189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10" descr="C:\Documents and Settings\Administrator\바탕 화면\논문\ISIE2009_UAV\그림\사본 - 무제-2 복사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1045724">
                <a:off x="1285853" y="4310071"/>
                <a:ext cx="357189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10" descr="C:\Documents and Settings\Administrator\바탕 화면\논문\ISIE2009_UAV\그림\사본 - 무제-2 복사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05890">
                <a:off x="3258948" y="4466034"/>
                <a:ext cx="357189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3" name="AutoShape 5"/>
            <p:cNvSpPr>
              <a:spLocks noChangeArrowheads="1"/>
            </p:cNvSpPr>
            <p:nvPr/>
          </p:nvSpPr>
          <p:spPr bwMode="auto">
            <a:xfrm>
              <a:off x="857224" y="2214554"/>
              <a:ext cx="1857388" cy="11541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ko-KR" altLang="ko-KR">
                <a:latin typeface="Verdana" pitchFamily="34" charset="0"/>
              </a:endParaRPr>
            </a:p>
          </p:txBody>
        </p:sp>
      </p:grpSp>
      <p:sp>
        <p:nvSpPr>
          <p:cNvPr id="1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64305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What is a navigation method?</a:t>
            </a:r>
            <a:endParaRPr lang="en-US" altLang="ko-KR" sz="2000" b="1" dirty="0">
              <a:solidFill>
                <a:schemeClr val="tx1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6957703" y="6057918"/>
            <a:ext cx="1543387" cy="2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n-US" altLang="ko-KR" sz="1000" kern="0" dirty="0" smtClean="0">
                <a:ea typeface="굴림" pitchFamily="50" charset="-127"/>
                <a:cs typeface="Times New Roman" pitchFamily="18" charset="0"/>
              </a:rPr>
              <a:t>(c) Commercial </a:t>
            </a:r>
            <a:r>
              <a:rPr lang="en-US" altLang="ko-KR" sz="1000" kern="0" dirty="0">
                <a:ea typeface="굴림" pitchFamily="50" charset="-127"/>
                <a:cs typeface="Times New Roman" pitchFamily="18" charset="0"/>
              </a:rPr>
              <a:t>Airplanes</a:t>
            </a:r>
          </a:p>
        </p:txBody>
      </p:sp>
      <p:pic>
        <p:nvPicPr>
          <p:cNvPr id="158" name="Picture 21" descr="C:\Documents and Settings\Administrator\바탕 화면\논문\ISIE2009_UAV\발표자료\발표ppt\ug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429132"/>
            <a:ext cx="22233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414846"/>
            <a:ext cx="1714512" cy="137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18" descr="C:\Documents and Settings\Administrator\바탕 화면\논문\ISIE2009_UAV\발표자료\발표ppt\uav-preda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9384" y="4572008"/>
            <a:ext cx="1669674" cy="114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20" descr="C:\Documents and Settings\Administrator\바탕 화면\논문\ISIE2009_UAV\발표자료\발표ppt\uav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572008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Rectangle 3"/>
          <p:cNvSpPr txBox="1">
            <a:spLocks noChangeArrowheads="1"/>
          </p:cNvSpPr>
          <p:nvPr/>
        </p:nvSpPr>
        <p:spPr bwMode="auto">
          <a:xfrm>
            <a:off x="1428728" y="6072206"/>
            <a:ext cx="2298774" cy="2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defRPr/>
            </a:pPr>
            <a:r>
              <a:rPr lang="en-US" altLang="ko-KR" sz="1000" kern="0" dirty="0" smtClean="0">
                <a:ea typeface="굴림" pitchFamily="50" charset="-127"/>
                <a:cs typeface="Times New Roman" pitchFamily="18" charset="0"/>
              </a:rPr>
              <a:t>(a) Unmanned </a:t>
            </a:r>
            <a:r>
              <a:rPr lang="en-US" altLang="ko-KR" sz="1000" kern="0" dirty="0">
                <a:ea typeface="굴림" pitchFamily="50" charset="-127"/>
                <a:cs typeface="Times New Roman" pitchFamily="18" charset="0"/>
              </a:rPr>
              <a:t>Aerial Vehicles</a:t>
            </a:r>
          </a:p>
        </p:txBody>
      </p:sp>
      <p:sp>
        <p:nvSpPr>
          <p:cNvPr id="163" name="직사각형 162"/>
          <p:cNvSpPr/>
          <p:nvPr/>
        </p:nvSpPr>
        <p:spPr>
          <a:xfrm>
            <a:off x="4429124" y="6072206"/>
            <a:ext cx="1838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en-US" altLang="ko-KR" sz="1000" dirty="0" smtClean="0">
                <a:ea typeface="굴림" pitchFamily="50" charset="-127"/>
                <a:cs typeface="Times New Roman" pitchFamily="18" charset="0"/>
              </a:rPr>
              <a:t>(b) Unmanned Ground Vehicles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1. Introduction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714348" y="6572271"/>
            <a:ext cx="947695" cy="285753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Introduction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571472" y="3905256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Applications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071538" y="5824855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(a) The result of dynamic obstacle avoidance in a case where the </a:t>
            </a:r>
            <a:r>
              <a:rPr lang="en-US" sz="1200" dirty="0" err="1" smtClean="0"/>
              <a:t>obtacle</a:t>
            </a:r>
            <a:r>
              <a:rPr lang="en-US" sz="1200" dirty="0" smtClean="0"/>
              <a:t> comes into a conflicting the UAV's path within less than 90 degree</a:t>
            </a:r>
            <a:endParaRPr lang="ko-KR" altLang="en-US" sz="1200" dirty="0"/>
          </a:p>
        </p:txBody>
      </p:sp>
      <p:sp>
        <p:nvSpPr>
          <p:cNvPr id="13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400" b="1" dirty="0" smtClean="0"/>
              <a:t>Simulation on Dynamic Obstacle Avoidance: the Second Standard Rule of Airplane Traffic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10" name="그림 9" descr="Figure 4.18_1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1846899"/>
            <a:ext cx="6271920" cy="3939555"/>
          </a:xfrm>
          <a:prstGeom prst="rect">
            <a:avLst/>
          </a:prstGeom>
        </p:spPr>
      </p:pic>
      <p:pic>
        <p:nvPicPr>
          <p:cNvPr id="16" name="그림 15" descr="Figure2.16_2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290862"/>
            <a:ext cx="2864828" cy="2424022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857884" y="5072074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(b) Dynamic Obstacle Avoidance: the Second Standard Rule of Airplane Traffic</a:t>
            </a:r>
            <a:endParaRPr lang="ko-KR" altLang="en-US" sz="12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 bwMode="auto">
          <a:xfrm>
            <a:off x="428596" y="111917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400" b="1" dirty="0" smtClean="0"/>
              <a:t>Simulation on Dynamic Obstacle Avoidance: the Second Standard Rule of Airplane Traffic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7" name="그림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227300" cy="22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68358"/>
            <a:ext cx="4227300" cy="22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Figure 4.21_1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518" y="2371744"/>
            <a:ext cx="4750952" cy="3486148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14546" y="3714752"/>
            <a:ext cx="12858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(a) Obstacle </a:t>
            </a:r>
            <a:endParaRPr lang="ko-KR" altLang="en-US" sz="120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5984" y="6215082"/>
            <a:ext cx="785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(b) UAV</a:t>
            </a:r>
            <a:endParaRPr lang="ko-KR" altLang="en-US" sz="1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715008" y="5715016"/>
            <a:ext cx="335758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latinLnBrk="1"/>
            <a:r>
              <a:rPr lang="en-US" sz="1200" dirty="0" smtClean="0"/>
              <a:t>(c) The each position of the UAV </a:t>
            </a:r>
            <a:endParaRPr lang="ko-KR" altLang="en-US" sz="12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4. Path Tracking Method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93292" y="6581025"/>
            <a:ext cx="1564724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Tracking Method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4348" y="2104148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1600" dirty="0" smtClean="0"/>
              <a:t>Extension of the original limit-cycle navigation method of three dimensional spaces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New path planning algorithm based on the methods of ray tracing and the extended limit-cycle navigation method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Algorithm comprised of a collision detection method and standard rules of airplane traffic that generates a path to avoid collisions with dynamic obstacles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Fuzzy logic control method in order for the UAV to converge quickly on the desired position</a:t>
            </a:r>
          </a:p>
          <a:p>
            <a:pPr marL="457200" indent="-457200" algn="just">
              <a:buFontTx/>
              <a:buChar char="-"/>
            </a:pPr>
            <a:endParaRPr lang="en-US" sz="1600" dirty="0" smtClean="0"/>
          </a:p>
          <a:p>
            <a:pPr marL="457200" indent="-457200" algn="just">
              <a:buFontTx/>
              <a:buChar char="-"/>
            </a:pPr>
            <a:r>
              <a:rPr lang="en-US" sz="1600" dirty="0" smtClean="0"/>
              <a:t>Solving the problem that the UAV repeats stop-and go around the way points, using virtual spheres</a:t>
            </a:r>
          </a:p>
          <a:p>
            <a:pPr marL="457200" indent="-457200" algn="just"/>
            <a:r>
              <a:rPr lang="en-US" sz="1600" dirty="0" smtClean="0"/>
              <a:t>	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328557" y="6581025"/>
            <a:ext cx="886781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Conclusion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sp>
        <p:nvSpPr>
          <p:cNvPr id="109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/>
            <a:r>
              <a:rPr lang="en-US" altLang="ko-KR" sz="2200" b="1" kern="0" dirty="0" smtClean="0">
                <a:ea typeface="굴림" charset="-127"/>
                <a:cs typeface="Times New Roman" pitchFamily="18" charset="0"/>
              </a:rPr>
              <a:t> 5. Conclusion</a:t>
            </a:r>
            <a:endParaRPr lang="ko-KR" altLang="en-US" sz="1400" b="1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60021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ko-KR" sz="1000" dirty="0" smtClean="0"/>
              <a:t>function [x, y, z] = </a:t>
            </a:r>
            <a:r>
              <a:rPr lang="en-US" altLang="ko-KR" sz="1000" dirty="0" err="1" smtClean="0"/>
              <a:t>limtcycle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Pos_x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Pos_y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Pos_z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ObPosx</a:t>
            </a:r>
            <a:r>
              <a:rPr lang="en-US" altLang="ko-KR" sz="1000" dirty="0" smtClean="0"/>
              <a:t> , </a:t>
            </a:r>
            <a:r>
              <a:rPr lang="en-US" altLang="ko-KR" sz="1000" dirty="0" err="1" smtClean="0"/>
              <a:t>ObPosy</a:t>
            </a:r>
            <a:r>
              <a:rPr lang="en-US" altLang="ko-KR" sz="1000" dirty="0" smtClean="0"/>
              <a:t>, </a:t>
            </a:r>
            <a:r>
              <a:rPr lang="en-US" altLang="ko-KR" sz="1000" dirty="0" err="1" smtClean="0"/>
              <a:t>ObPosz</a:t>
            </a:r>
            <a:r>
              <a:rPr lang="en-US" altLang="ko-KR" sz="1000" dirty="0" smtClean="0"/>
              <a:t>, r, direct)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dx</a:t>
            </a:r>
            <a:r>
              <a:rPr lang="en-US" altLang="ko-KR" sz="1000" dirty="0" smtClean="0"/>
              <a:t> = (</a:t>
            </a:r>
            <a:r>
              <a:rPr lang="en-US" altLang="ko-KR" sz="1000" dirty="0" err="1" smtClean="0"/>
              <a:t>Pos_x</a:t>
            </a:r>
            <a:r>
              <a:rPr lang="en-US" altLang="ko-KR" sz="1000" dirty="0" smtClean="0"/>
              <a:t> -</a:t>
            </a:r>
            <a:r>
              <a:rPr lang="en-US" altLang="ko-KR" sz="1000" dirty="0" err="1" smtClean="0"/>
              <a:t>ObPosx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dy</a:t>
            </a:r>
            <a:r>
              <a:rPr lang="en-US" altLang="ko-KR" sz="1000" dirty="0" smtClean="0"/>
              <a:t> = (</a:t>
            </a:r>
            <a:r>
              <a:rPr lang="en-US" altLang="ko-KR" sz="1000" dirty="0" err="1" smtClean="0"/>
              <a:t>Pos_y</a:t>
            </a:r>
            <a:r>
              <a:rPr lang="en-US" altLang="ko-KR" sz="1000" dirty="0" smtClean="0"/>
              <a:t> -</a:t>
            </a:r>
            <a:r>
              <a:rPr lang="en-US" altLang="ko-KR" sz="1000" dirty="0" err="1" smtClean="0"/>
              <a:t>ObPosy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dz</a:t>
            </a:r>
            <a:r>
              <a:rPr lang="en-US" altLang="ko-KR" sz="1000" dirty="0" smtClean="0"/>
              <a:t> = (</a:t>
            </a:r>
            <a:r>
              <a:rPr lang="en-US" altLang="ko-KR" sz="1000" dirty="0" err="1" smtClean="0"/>
              <a:t>ObPosz</a:t>
            </a:r>
            <a:r>
              <a:rPr lang="en-US" altLang="ko-KR" sz="1000" dirty="0" smtClean="0"/>
              <a:t> - </a:t>
            </a:r>
            <a:r>
              <a:rPr lang="en-US" altLang="ko-KR" sz="1000" dirty="0" err="1" smtClean="0"/>
              <a:t>Pos_z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en-US" altLang="ko-KR" sz="1000" dirty="0" smtClean="0"/>
              <a:t>        Dh = </a:t>
            </a:r>
            <a:r>
              <a:rPr lang="en-US" altLang="ko-KR" sz="1000" dirty="0" err="1" smtClean="0"/>
              <a:t>sqrt</a:t>
            </a:r>
            <a:r>
              <a:rPr lang="en-US" altLang="ko-KR" sz="1000" dirty="0" smtClean="0"/>
              <a:t>(dx^2 + dy^2);</a:t>
            </a:r>
          </a:p>
          <a:p>
            <a:pPr>
              <a:buNone/>
            </a:pPr>
            <a:r>
              <a:rPr lang="ko-KR" altLang="en-US" sz="1000" dirty="0" smtClean="0"/>
              <a:t> </a:t>
            </a:r>
          </a:p>
          <a:p>
            <a:pPr>
              <a:buNone/>
            </a:pPr>
            <a:r>
              <a:rPr lang="en-US" altLang="ko-KR" sz="1000" dirty="0" smtClean="0"/>
              <a:t>        if(direct == -1)</a:t>
            </a:r>
          </a:p>
          <a:p>
            <a:pPr>
              <a:buNone/>
            </a:pPr>
            <a:r>
              <a:rPr lang="pt-BR" altLang="ko-KR" sz="1000" dirty="0" smtClean="0"/>
              <a:t>            ddx =  -dy*r^2 + dx * (r^2 - dx^2 - dy^2);</a:t>
            </a:r>
          </a:p>
          <a:p>
            <a:pPr>
              <a:buNone/>
            </a:pPr>
            <a:r>
              <a:rPr lang="pt-BR" altLang="ko-KR" sz="1000" dirty="0" smtClean="0"/>
              <a:t>            ddy =   dx*r^2 + dy * (r^2 - dx^2 - dy^2);</a:t>
            </a:r>
          </a:p>
          <a:p>
            <a:pPr>
              <a:buNone/>
            </a:pPr>
            <a:r>
              <a:rPr lang="en-US" altLang="ko-KR" sz="1000" dirty="0" smtClean="0"/>
              <a:t>        else</a:t>
            </a:r>
          </a:p>
          <a:p>
            <a:pPr>
              <a:buNone/>
            </a:pPr>
            <a:r>
              <a:rPr lang="pt-BR" altLang="ko-KR" sz="1000" dirty="0" smtClean="0"/>
              <a:t>            ddx =   dy*r^2 + dx * (r^2 - dx^2 - dy^2);</a:t>
            </a:r>
          </a:p>
          <a:p>
            <a:pPr>
              <a:buNone/>
            </a:pPr>
            <a:r>
              <a:rPr lang="pt-BR" altLang="ko-KR" sz="1000" dirty="0" smtClean="0"/>
              <a:t>            ddy =  -dx*r^2 + dy * (r^2 - dx^2 - dy^2);</a:t>
            </a:r>
          </a:p>
          <a:p>
            <a:pPr>
              <a:buNone/>
            </a:pPr>
            <a:r>
              <a:rPr lang="en-US" altLang="ko-KR" sz="1000" dirty="0" smtClean="0"/>
              <a:t>        end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theta_xy</a:t>
            </a:r>
            <a:r>
              <a:rPr lang="en-US" altLang="ko-KR" sz="1000" dirty="0" smtClean="0"/>
              <a:t> = atan2(</a:t>
            </a:r>
            <a:r>
              <a:rPr lang="en-US" altLang="ko-KR" sz="1000" dirty="0" err="1" smtClean="0"/>
              <a:t>ddy,ddx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Theta_z</a:t>
            </a:r>
            <a:r>
              <a:rPr lang="en-US" altLang="ko-KR" sz="1000" dirty="0" smtClean="0"/>
              <a:t> = atan2(</a:t>
            </a:r>
            <a:r>
              <a:rPr lang="en-US" altLang="ko-KR" sz="1000" dirty="0" err="1" smtClean="0"/>
              <a:t>dz,Dh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ko-KR" altLang="en-US" sz="1000" dirty="0" smtClean="0"/>
              <a:t>        </a:t>
            </a:r>
          </a:p>
          <a:p>
            <a:pPr>
              <a:buNone/>
            </a:pPr>
            <a:r>
              <a:rPr lang="en-US" altLang="ko-KR" sz="1000" dirty="0" smtClean="0"/>
              <a:t>        Del = 5;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Del_x</a:t>
            </a:r>
            <a:r>
              <a:rPr lang="en-US" altLang="ko-KR" sz="1000" dirty="0" smtClean="0"/>
              <a:t> = Del*</a:t>
            </a:r>
            <a:r>
              <a:rPr lang="en-US" altLang="ko-KR" sz="1000" dirty="0" err="1" smtClean="0"/>
              <a:t>cos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theta_xy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Del_y</a:t>
            </a:r>
            <a:r>
              <a:rPr lang="en-US" altLang="ko-KR" sz="1000" dirty="0" smtClean="0"/>
              <a:t> = Del*sin(</a:t>
            </a:r>
            <a:r>
              <a:rPr lang="en-US" altLang="ko-KR" sz="1000" dirty="0" err="1" smtClean="0"/>
              <a:t>theta_xy</a:t>
            </a:r>
            <a:r>
              <a:rPr lang="en-US" altLang="ko-KR" sz="1000" dirty="0" smtClean="0"/>
              <a:t>);        </a:t>
            </a:r>
          </a:p>
          <a:p>
            <a:pPr>
              <a:buNone/>
            </a:pPr>
            <a:r>
              <a:rPr lang="en-US" altLang="ko-KR" sz="1000" dirty="0" smtClean="0"/>
              <a:t>        </a:t>
            </a:r>
            <a:r>
              <a:rPr lang="en-US" altLang="ko-KR" sz="1000" dirty="0" err="1" smtClean="0"/>
              <a:t>Del_h</a:t>
            </a:r>
            <a:r>
              <a:rPr lang="en-US" altLang="ko-KR" sz="1000" dirty="0" smtClean="0"/>
              <a:t> = Del*tan(</a:t>
            </a:r>
            <a:r>
              <a:rPr lang="en-US" altLang="ko-KR" sz="1000" dirty="0" err="1" smtClean="0"/>
              <a:t>Theta_z</a:t>
            </a:r>
            <a:r>
              <a:rPr lang="en-US" altLang="ko-KR" sz="1000" dirty="0" smtClean="0"/>
              <a:t>);</a:t>
            </a:r>
          </a:p>
          <a:p>
            <a:pPr>
              <a:buNone/>
            </a:pPr>
            <a:r>
              <a:rPr lang="ko-KR" altLang="en-US" sz="1000" dirty="0" smtClean="0"/>
              <a:t>        </a:t>
            </a:r>
          </a:p>
          <a:p>
            <a:pPr>
              <a:buNone/>
            </a:pPr>
            <a:r>
              <a:rPr lang="en-US" altLang="ko-KR" sz="1000" dirty="0" smtClean="0"/>
              <a:t>        x = </a:t>
            </a:r>
            <a:r>
              <a:rPr lang="en-US" altLang="ko-KR" sz="1000" dirty="0" err="1" smtClean="0"/>
              <a:t>Del_x</a:t>
            </a:r>
            <a:r>
              <a:rPr lang="en-US" altLang="ko-KR" sz="1000" dirty="0" smtClean="0"/>
              <a:t> + </a:t>
            </a:r>
            <a:r>
              <a:rPr lang="en-US" altLang="ko-KR" sz="1000" dirty="0" err="1" smtClean="0"/>
              <a:t>Pos_x</a:t>
            </a:r>
            <a:r>
              <a:rPr lang="en-US" altLang="ko-KR" sz="1000" dirty="0" smtClean="0"/>
              <a:t>;</a:t>
            </a:r>
          </a:p>
          <a:p>
            <a:pPr>
              <a:buNone/>
            </a:pPr>
            <a:r>
              <a:rPr lang="en-US" altLang="ko-KR" sz="1000" dirty="0" smtClean="0"/>
              <a:t>        y = </a:t>
            </a:r>
            <a:r>
              <a:rPr lang="en-US" altLang="ko-KR" sz="1000" dirty="0" err="1" smtClean="0"/>
              <a:t>Del_y</a:t>
            </a:r>
            <a:r>
              <a:rPr lang="en-US" altLang="ko-KR" sz="1000" dirty="0" smtClean="0"/>
              <a:t> + </a:t>
            </a:r>
            <a:r>
              <a:rPr lang="en-US" altLang="ko-KR" sz="1000" dirty="0" err="1" smtClean="0"/>
              <a:t>Pos_y</a:t>
            </a:r>
            <a:r>
              <a:rPr lang="en-US" altLang="ko-KR" sz="1000" dirty="0" smtClean="0"/>
              <a:t>;</a:t>
            </a:r>
          </a:p>
          <a:p>
            <a:pPr>
              <a:buNone/>
            </a:pPr>
            <a:r>
              <a:rPr lang="en-US" altLang="ko-KR" sz="1000" dirty="0" smtClean="0"/>
              <a:t>        z = </a:t>
            </a:r>
            <a:r>
              <a:rPr lang="en-US" altLang="ko-KR" sz="1000" dirty="0" err="1" smtClean="0"/>
              <a:t>Del_h</a:t>
            </a:r>
            <a:r>
              <a:rPr lang="en-US" altLang="ko-KR" sz="1000" dirty="0" smtClean="0"/>
              <a:t> + </a:t>
            </a:r>
            <a:r>
              <a:rPr lang="en-US" altLang="ko-KR" sz="1000" dirty="0" err="1" smtClean="0"/>
              <a:t>Pos_z</a:t>
            </a:r>
            <a:r>
              <a:rPr lang="en-US" altLang="ko-KR" sz="1000" dirty="0" smtClean="0"/>
              <a:t>;</a:t>
            </a:r>
          </a:p>
          <a:p>
            <a:pPr>
              <a:buNone/>
            </a:pPr>
            <a:r>
              <a:rPr lang="en-US" altLang="ko-KR" sz="1000" dirty="0" smtClean="0"/>
              <a:t>end</a:t>
            </a:r>
          </a:p>
          <a:p>
            <a:pPr>
              <a:buNone/>
            </a:pPr>
            <a:endParaRPr lang="ko-KR" altLang="en-US" sz="1000" dirty="0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571472" y="1142984"/>
            <a:ext cx="82868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400" b="1" dirty="0" smtClean="0"/>
              <a:t>Limit-cycle </a:t>
            </a:r>
            <a:r>
              <a:rPr lang="en-US" sz="1400" b="1" dirty="0" err="1" smtClean="0"/>
              <a:t>Matlab</a:t>
            </a:r>
            <a:r>
              <a:rPr lang="en-US" sz="1400" b="1" dirty="0" smtClean="0"/>
              <a:t> Source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ko-KR" altLang="ko-KR" sz="1300" b="1">
              <a:latin typeface="SimSun" pitchFamily="2" charset="-122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endParaRPr lang="ko-KR" altLang="ko-KR" sz="1300" b="1">
              <a:latin typeface="SimSun" pitchFamily="2" charset="-122"/>
              <a:ea typeface="굴림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8690" y="1071546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Publications -</a:t>
            </a: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5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Journal Publications,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Conference &amp; Symposium Proceedings</a:t>
            </a:r>
            <a:endParaRPr kumimoji="0" lang="en-US" altLang="ko-KR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6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Journal Publications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just" eaLnBrk="0" latinLnBrk="1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D.H. Kim, “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Navigation Method for VTOL type UAV Using Limit-cycle Navigation Method and Fuzzy Logic Control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IEEE Transactions on Systems, Man, and Cybernetics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2010. (</a:t>
            </a:r>
            <a:r>
              <a:rPr lang="en-US" altLang="ko-KR" sz="1100" dirty="0" smtClean="0"/>
              <a:t>in preparation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M. Kim, and D. Kim, "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Fuzzy Logic Path Planner and Motion Controller by Evolutionary Programming for Mobile Robots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International Journal of Fuzzy Systems,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Vol. 11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No. 3, September 2009.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D. Kim, Y.H. Kim, K.Y. Kim, and C. Park, "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Development of Violin Self-Training Algorithm Using Fuzzy Logic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Journal of Korean Institute of Intelligent Systems, 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Vol. 19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No. 4, August 2009. (in Korean)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C.H. Cho, K.M.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Choi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D. H. Kim, "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Development of a Micro Quad-Rotor UAV for Monitoring an Indoor Environment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Lecture Notes in Computer Science (LNCS)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FIRA CIRAS 2009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Vol. 5744, pp. 262-271, August 2009.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C.H. Cho, </a:t>
            </a: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  and D. H. Kim, "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Gait Generation for an Unlocked Joint Failure of the Quadruped Robot with Balance Weight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Lecture Notes in Computer Science (LNCS)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FIRA CIRAS 2009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Vol. 5744, pp. 251-261, August 2009.</a:t>
            </a: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Conference &amp; Symposium Proceedings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H.Y. Kwon, and D.H. Kim, "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Path Planning Algorithm for VTOL Type UAVs Based on the Methods of Ray Tracing and Limit Cycle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IEEE International Symposium on Computational Intelligence in Robotics and Automation (CIRA 2009)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December 2009.</a:t>
            </a:r>
          </a:p>
          <a:p>
            <a:pPr algn="just" eaLnBrk="0" latinLnBrk="1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sz="1100" u="sng" kern="0" dirty="0" smtClean="0">
                <a:cs typeface="Times New Roman" pitchFamily="18" charset="0"/>
              </a:rPr>
              <a:t>B.C. Min</a:t>
            </a:r>
            <a:r>
              <a:rPr lang="en-US" sz="1100" kern="0" dirty="0" smtClean="0">
                <a:cs typeface="Times New Roman" pitchFamily="18" charset="0"/>
              </a:rPr>
              <a:t>, E.J. Lee, S.H. Kang, and D.H. Kim, "</a:t>
            </a:r>
            <a:r>
              <a:rPr lang="en-US" sz="1100" b="1" kern="0" dirty="0" smtClean="0">
                <a:cs typeface="Times New Roman" pitchFamily="18" charset="0"/>
              </a:rPr>
              <a:t>Limit-cycle Navigation Method for a Quad-rotor Type UAV</a:t>
            </a:r>
            <a:r>
              <a:rPr lang="en-US" sz="1100" kern="0" dirty="0" smtClean="0">
                <a:cs typeface="Times New Roman" pitchFamily="18" charset="0"/>
              </a:rPr>
              <a:t>," </a:t>
            </a:r>
            <a:r>
              <a:rPr lang="en-US" sz="1100" i="1" kern="0" dirty="0" smtClean="0">
                <a:cs typeface="Times New Roman" pitchFamily="18" charset="0"/>
              </a:rPr>
              <a:t>Industrial Electronics, 2009. ISIE 2009, IEEE International Symposium on</a:t>
            </a:r>
            <a:r>
              <a:rPr lang="en-US" sz="1100" kern="0" dirty="0" smtClean="0">
                <a:cs typeface="Times New Roman" pitchFamily="18" charset="0"/>
              </a:rPr>
              <a:t>, pp. 1352-1357, July 2009.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S.H. Kang, </a:t>
            </a:r>
            <a:r>
              <a:rPr kumimoji="0" lang="en-US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C.H. Cho, S.Y. Nam, and D.H. Kim, "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Position Control for Three Wheel Omni-directional Mobile Robot Using FLC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,"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IEEK Summer Conference 2009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Vol. 32, No. 1, pp. 691-692, July 2009. (in Korean)</a:t>
            </a:r>
          </a:p>
          <a:p>
            <a:pPr algn="just" eaLnBrk="0" hangingPunct="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en-US" altLang="ko-KR" sz="1100" kern="0" dirty="0" smtClean="0">
                <a:cs typeface="Times New Roman" pitchFamily="18" charset="0"/>
              </a:rPr>
              <a:t>Y.W. Lim, </a:t>
            </a:r>
            <a:r>
              <a:rPr lang="en-US" altLang="ko-KR" sz="1100" u="sng" kern="0" dirty="0" smtClean="0">
                <a:cs typeface="Times New Roman" pitchFamily="18" charset="0"/>
              </a:rPr>
              <a:t>B.C. Min</a:t>
            </a:r>
            <a:r>
              <a:rPr lang="en-US" altLang="ko-KR" sz="1100" kern="0" dirty="0" smtClean="0">
                <a:cs typeface="Times New Roman" pitchFamily="18" charset="0"/>
              </a:rPr>
              <a:t>, J.W. Kim, S.Y. Nam, and D.H. Kim, “</a:t>
            </a:r>
            <a:r>
              <a:rPr lang="en-US" sz="1100" b="1" kern="0" dirty="0" smtClean="0">
                <a:cs typeface="Times New Roman" pitchFamily="18" charset="0"/>
              </a:rPr>
              <a:t>Local-Path Planning Using the Limit-cycle Navigation Method Applied to the Edge of an Obstacle with the Edge Detection Method</a:t>
            </a:r>
            <a:r>
              <a:rPr lang="en-US" sz="1100" kern="0" dirty="0" smtClean="0">
                <a:cs typeface="Times New Roman" pitchFamily="18" charset="0"/>
              </a:rPr>
              <a:t>”, </a:t>
            </a:r>
            <a:r>
              <a:rPr lang="en-US" sz="1100" i="1" kern="0" dirty="0" smtClean="0">
                <a:cs typeface="Times New Roman" pitchFamily="18" charset="0"/>
              </a:rPr>
              <a:t>International Conference On Electronics, Information, &amp; Communication (ICEIC 2010)</a:t>
            </a:r>
            <a:r>
              <a:rPr lang="en-US" sz="1100" kern="0" dirty="0" smtClean="0">
                <a:cs typeface="Times New Roman" pitchFamily="18" charset="0"/>
              </a:rPr>
              <a:t>, April 2010.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Y.H. Kim, J.W. Kim, </a:t>
            </a:r>
            <a:r>
              <a:rPr kumimoji="0" lang="en-US" altLang="ko-KR" sz="11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B.C. Min</a:t>
            </a: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and D.H. Kim, “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Dynamic Obstacle Avoidance Using Vector Function Algorithm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International Conference On Electronics, Information, &amp; Communication (ICEIC 2010)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April 2010.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38" y="10668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Classic Path Planning Approach</a:t>
            </a:r>
            <a:endParaRPr lang="en-US" altLang="ko-KR" sz="2000" b="1" dirty="0">
              <a:solidFill>
                <a:schemeClr val="tx1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gray">
          <a:xfrm>
            <a:off x="642910" y="1571612"/>
            <a:ext cx="8480421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en-US" altLang="ko-KR" sz="1800" b="1" kern="0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altLang="ko-KR" sz="1600" b="1" kern="0" dirty="0" smtClean="0">
                <a:solidFill>
                  <a:srgbClr val="000000"/>
                </a:solidFill>
                <a:cs typeface="Times New Roman" pitchFamily="18" charset="0"/>
              </a:rPr>
              <a:t>Potential Field Method</a:t>
            </a:r>
            <a:endParaRPr kumimoji="0" lang="en-US" altLang="ko-KR" sz="1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gray">
          <a:xfrm>
            <a:off x="571472" y="6084909"/>
            <a:ext cx="8001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kumimoji="0" lang="en-US" altLang="ko-KR" sz="20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gray">
          <a:xfrm>
            <a:off x="571472" y="3714752"/>
            <a:ext cx="36433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en-US" altLang="ko-KR" sz="1800" b="1" kern="0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altLang="ko-KR" sz="1600" b="1" kern="0" dirty="0" smtClean="0">
                <a:solidFill>
                  <a:srgbClr val="000000"/>
                </a:solidFill>
                <a:cs typeface="Times New Roman" pitchFamily="18" charset="0"/>
              </a:rPr>
              <a:t>Limit-cycle Navigation Method</a:t>
            </a:r>
            <a:endParaRPr kumimoji="0" lang="en-US" altLang="ko-KR" sz="1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485" y="5000636"/>
            <a:ext cx="1301665" cy="12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000636"/>
            <a:ext cx="1285884" cy="122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_x81231664" descr="EMB00000c7088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428892" cy="2192926"/>
          </a:xfrm>
          <a:prstGeom prst="rect">
            <a:avLst/>
          </a:prstGeom>
          <a:noFill/>
        </p:spPr>
      </p:pic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6072198" y="6072206"/>
            <a:ext cx="250033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altLang="ko-KR" sz="1200" dirty="0" smtClean="0">
                <a:ea typeface="바탕" pitchFamily="18" charset="-127"/>
              </a:rPr>
              <a:t>(d) Simulation on the Limit-Cycle  navigation method</a:t>
            </a:r>
            <a:endParaRPr lang="en-US" altLang="ko-KR" sz="4800" dirty="0">
              <a:ea typeface="굴림" charset="-127"/>
            </a:endParaRPr>
          </a:p>
        </p:txBody>
      </p:sp>
      <p:graphicFrame>
        <p:nvGraphicFramePr>
          <p:cNvPr id="75" name="Object 2"/>
          <p:cNvGraphicFramePr>
            <a:graphicFrameLocks noChangeAspect="1"/>
          </p:cNvGraphicFramePr>
          <p:nvPr/>
        </p:nvGraphicFramePr>
        <p:xfrm>
          <a:off x="714348" y="4286256"/>
          <a:ext cx="1966639" cy="53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수식" r:id="rId7" imgW="1447560" imgH="393480" progId="Equation.3">
                  <p:embed/>
                </p:oleObj>
              </mc:Choice>
              <mc:Fallback>
                <p:oleObj name="수식" r:id="rId7" imgW="14475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286256"/>
                        <a:ext cx="1966639" cy="533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오른쪽 화살표 76"/>
          <p:cNvSpPr>
            <a:spLocks noChangeArrowheads="1"/>
          </p:cNvSpPr>
          <p:nvPr/>
        </p:nvSpPr>
        <p:spPr bwMode="auto">
          <a:xfrm>
            <a:off x="2786050" y="4346843"/>
            <a:ext cx="714380" cy="28575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ea typeface="굴림" charset="-127"/>
            </a:endParaRPr>
          </a:p>
        </p:txBody>
      </p:sp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5000636"/>
            <a:ext cx="1285884" cy="122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2285984" y="6223835"/>
            <a:ext cx="1071570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(b) </a:t>
            </a:r>
            <a:r>
              <a:rPr lang="en-US" altLang="ko-KR" sz="1200" i="1" dirty="0" smtClean="0">
                <a:ea typeface="바탕" pitchFamily="18" charset="-127"/>
              </a:rPr>
              <a:t>r</a:t>
            </a:r>
            <a:r>
              <a:rPr lang="en-US" altLang="ko-KR" sz="1200" dirty="0" smtClean="0">
                <a:ea typeface="바탕" pitchFamily="18" charset="-127"/>
              </a:rPr>
              <a:t> = 50</a:t>
            </a:r>
            <a:endParaRPr lang="en-US" altLang="ko-KR" sz="4800" dirty="0">
              <a:ea typeface="굴림" charset="-127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3643306" y="6215082"/>
            <a:ext cx="1071570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(c) </a:t>
            </a:r>
            <a:r>
              <a:rPr lang="en-US" altLang="ko-KR" sz="1200" i="1" dirty="0" smtClean="0">
                <a:ea typeface="바탕" pitchFamily="18" charset="-127"/>
              </a:rPr>
              <a:t>r</a:t>
            </a:r>
            <a:r>
              <a:rPr lang="en-US" altLang="ko-KR" sz="1200" dirty="0" smtClean="0">
                <a:ea typeface="바탕" pitchFamily="18" charset="-127"/>
              </a:rPr>
              <a:t> = 70</a:t>
            </a:r>
            <a:endParaRPr lang="en-US" altLang="ko-KR" sz="4800" dirty="0">
              <a:ea typeface="굴림" charset="-127"/>
            </a:endParaRPr>
          </a:p>
        </p:txBody>
      </p:sp>
      <p:sp>
        <p:nvSpPr>
          <p:cNvPr id="82" name="Rectangle 17"/>
          <p:cNvSpPr>
            <a:spLocks noChangeArrowheads="1"/>
          </p:cNvSpPr>
          <p:nvPr/>
        </p:nvSpPr>
        <p:spPr bwMode="auto">
          <a:xfrm>
            <a:off x="785786" y="6215082"/>
            <a:ext cx="1071570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(a) </a:t>
            </a:r>
            <a:r>
              <a:rPr lang="en-US" altLang="ko-KR" sz="1200" i="1" dirty="0" smtClean="0">
                <a:ea typeface="바탕" pitchFamily="18" charset="-127"/>
              </a:rPr>
              <a:t>r</a:t>
            </a:r>
            <a:r>
              <a:rPr lang="en-US" altLang="ko-KR" sz="1200" dirty="0" smtClean="0">
                <a:ea typeface="바탕" pitchFamily="18" charset="-127"/>
              </a:rPr>
              <a:t> = 30</a:t>
            </a:r>
            <a:endParaRPr lang="en-US" altLang="ko-KR" sz="4800" dirty="0">
              <a:ea typeface="굴림" charset="-127"/>
            </a:endParaRPr>
          </a:p>
        </p:txBody>
      </p:sp>
      <p:pic>
        <p:nvPicPr>
          <p:cNvPr id="84" name="Picture 6" descr="C:\Documents and Settings\Administrator\바탕 화면\논문\ISIE2009_UAV\그림\무제-2 복사.jp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91920" y="1928802"/>
            <a:ext cx="29804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" descr="C:\Documents and Settings\Administrator\바탕 화면\논문\ISIE2009_UAV\그림\사본 - 무제-2 복사1.JP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7908" y="1946265"/>
            <a:ext cx="3073395" cy="16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0" descr="C:\Documents and Settings\Administrator\바탕 화면\논문\ISIE2009_UAV\그림\사본 - 무제-2 복사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54" y="2357430"/>
            <a:ext cx="542128" cy="72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 descr="C:\Documents and Settings\Administrator\바탕 화면\논문\ISIE2009_UAV\그림\사본 - 무제-2 복사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16" y="2571744"/>
            <a:ext cx="523027" cy="6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1. Introduction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14348" y="6572271"/>
            <a:ext cx="947695" cy="285753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Introduction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722687" y="3929063"/>
          <a:ext cx="2325143" cy="107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수식" r:id="rId13" imgW="1688760" imgH="774360" progId="Equation.3">
                  <p:embed/>
                </p:oleObj>
              </mc:Choice>
              <mc:Fallback>
                <p:oleObj name="수식" r:id="rId13" imgW="1688760" imgH="774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7" y="3929063"/>
                        <a:ext cx="2325143" cy="1071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-0.01667 -0.00047 -0.03298 -0.00047 -0.04948 -0.00139 C -0.05382 -0.00162 -0.05746 -0.00764 -0.0618 -0.00949 C -0.06649 -0.01389 -0.07222 -0.01482 -0.07708 -0.01899 C -0.08316 -0.03079 -0.075 -0.01598 -0.08246 -0.02593 C -0.08854 -0.03426 -0.07951 -0.0257 -0.0875 -0.0338 C -0.08941 -0.03588 -0.09149 -0.0375 -0.09375 -0.03936 C -0.09462 -0.04028 -0.09687 -0.04213 -0.09687 -0.0419 C -0.10017 -0.04861 -0.10469 -0.04792 -0.11024 -0.05024 C -0.11771 -0.05695 -0.11788 -0.05811 -0.12656 -0.05973 C -0.1316 -0.06181 -0.13576 -0.06274 -0.14097 -0.06366 C -0.15087 -0.06783 -0.15312 -0.06806 -0.16562 -0.06922 C -0.16962 -0.06991 -0.17604 -0.07454 -0.17917 -0.07454 C -0.19514 -0.07477 -0.21146 -0.07454 -0.22743 -0.07454 " pathEditMode="relative" rAng="0" ptsTypes="fffffffffffffA">
                                      <p:cBhvr>
                                        <p:cTn id="6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857 C -0.01719 0.00903 -0.03611 0.00718 -0.05278 0.01366 C -0.0592 0.01597 -0.06406 0.01829 -0.07066 0.02014 C -0.07309 0.02083 -0.07743 0.02269 -0.07743 0.02292 C -0.08212 0.02616 -0.08576 0.02963 -0.09097 0.03148 C -0.09392 0.03681 -0.09687 0.03657 -0.10208 0.0382 C -0.10573 0.04074 -0.10746 0.04421 -0.11111 0.04722 C -0.11354 0.05116 -0.11614 0.05787 -0.11892 0.06134 " pathEditMode="relative" rAng="0" ptsTypes="fffffffA">
                                      <p:cBhvr>
                                        <p:cTn id="10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7" name="Picture 25" descr="C:\Documents and Settings\Administrator\바탕 화면\논문\ISIE2009_UAV\발표자료\발표ppt\finish_lin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1643063"/>
            <a:ext cx="6096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C:\Documents and Settings\Administrator\바탕 화면\논문\ISIE2009_UAV\발표자료\발표ppt\ddxddyddh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1643063"/>
            <a:ext cx="6096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C:\Documents and Settings\Administrator\바탕 화면\논문\ISIE2009_UAV\발표자료\발표ppt\dxdydz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1643063"/>
            <a:ext cx="6096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제목 1"/>
          <p:cNvSpPr>
            <a:spLocks noGrp="1"/>
          </p:cNvSpPr>
          <p:nvPr>
            <p:ph type="title"/>
          </p:nvPr>
        </p:nvSpPr>
        <p:spPr>
          <a:xfrm>
            <a:off x="428628" y="1119174"/>
            <a:ext cx="8643966" cy="381000"/>
          </a:xfrm>
        </p:spPr>
        <p:txBody>
          <a:bodyPr/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The Basic Concept</a:t>
            </a:r>
            <a:r>
              <a:rPr lang="en-US" altLang="ko-KR" sz="1400" dirty="0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 of Limit-cycle method in three dimensions (3D)</a:t>
            </a:r>
            <a:endParaRPr lang="ko-KR" altLang="en-US" sz="1400" dirty="0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41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27123" y="2935288"/>
          <a:ext cx="12017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수식" r:id="rId7" imgW="1002960" imgH="266400" progId="Equation.3">
                  <p:embed/>
                </p:oleObj>
              </mc:Choice>
              <mc:Fallback>
                <p:oleObj name="수식" r:id="rId7" imgW="10029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23" y="2935288"/>
                        <a:ext cx="12017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365234" y="3811588"/>
          <a:ext cx="920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수식" r:id="rId9" imgW="927000" imgH="368280" progId="Equation.3">
                  <p:embed/>
                </p:oleObj>
              </mc:Choice>
              <mc:Fallback>
                <p:oleObj name="수식" r:id="rId9" imgW="927000" imgH="368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34" y="3811588"/>
                        <a:ext cx="9207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1357290" y="4757738"/>
          <a:ext cx="12763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수식" r:id="rId11" imgW="1384200" imgH="266400" progId="Equation.3">
                  <p:embed/>
                </p:oleObj>
              </mc:Choice>
              <mc:Fallback>
                <p:oleObj name="수식" r:id="rId11" imgW="13842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757738"/>
                        <a:ext cx="12763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1444582" y="5011738"/>
          <a:ext cx="56832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수식" r:id="rId13" imgW="609480" imgH="203040" progId="Equation.3">
                  <p:embed/>
                </p:oleObj>
              </mc:Choice>
              <mc:Fallback>
                <p:oleObj name="수식" r:id="rId13" imgW="6094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582" y="5011738"/>
                        <a:ext cx="56832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86500" y="4071938"/>
            <a:ext cx="571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i="1">
                <a:ea typeface="굴림" pitchFamily="50" charset="-127"/>
              </a:rPr>
              <a:t>dz</a:t>
            </a:r>
            <a:endParaRPr lang="ko-KR" altLang="en-US" sz="1200" i="1">
              <a:ea typeface="굴림" pitchFamily="50" charset="-127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86438" y="4540250"/>
            <a:ext cx="500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i="1">
                <a:ea typeface="굴림" pitchFamily="50" charset="-127"/>
              </a:rPr>
              <a:t>dx</a:t>
            </a:r>
            <a:endParaRPr lang="ko-KR" altLang="en-US" sz="1200" i="1">
              <a:ea typeface="굴림" pitchFamily="50" charset="-127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43625" y="4572000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i="1">
                <a:ea typeface="굴림" pitchFamily="50" charset="-127"/>
              </a:rPr>
              <a:t>dy</a:t>
            </a:r>
            <a:endParaRPr lang="ko-KR" altLang="en-US" sz="1200" i="1">
              <a:ea typeface="굴림" pitchFamily="50" charset="-127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57875" y="485775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i="1">
                <a:ea typeface="굴림" pitchFamily="50" charset="-127"/>
              </a:rPr>
              <a:t>Dh</a:t>
            </a:r>
            <a:endParaRPr lang="ko-KR" altLang="en-US" sz="1200" i="1">
              <a:ea typeface="굴림" pitchFamily="50" charset="-127"/>
            </a:endParaRPr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5546725" y="4791075"/>
          <a:ext cx="168275" cy="13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수식" r:id="rId15" imgW="152280" imgH="164880" progId="Equation.3">
                  <p:embed/>
                </p:oleObj>
              </mc:Choice>
              <mc:Fallback>
                <p:oleObj name="수식" r:id="rId15" imgW="15228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4791075"/>
                        <a:ext cx="168275" cy="13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14313" y="1874838"/>
            <a:ext cx="2928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i="1">
                <a:ea typeface="굴림" pitchFamily="50" charset="-127"/>
              </a:rPr>
              <a:t>dx </a:t>
            </a:r>
            <a:r>
              <a:rPr lang="en-US" altLang="ko-KR" sz="1200">
                <a:ea typeface="굴림" pitchFamily="50" charset="-127"/>
              </a:rPr>
              <a:t>= current </a:t>
            </a:r>
            <a:r>
              <a:rPr lang="en-US" altLang="ko-KR" sz="1200" i="1">
                <a:ea typeface="굴림" pitchFamily="50" charset="-127"/>
              </a:rPr>
              <a:t>x </a:t>
            </a:r>
            <a:r>
              <a:rPr lang="en-US" altLang="ko-KR" sz="1200">
                <a:ea typeface="굴림" pitchFamily="50" charset="-127"/>
              </a:rPr>
              <a:t>position – obstacle </a:t>
            </a:r>
            <a:r>
              <a:rPr lang="en-US" altLang="ko-KR" sz="1200" i="1">
                <a:ea typeface="굴림" pitchFamily="50" charset="-127"/>
              </a:rPr>
              <a:t>x</a:t>
            </a:r>
            <a:r>
              <a:rPr lang="en-US" altLang="ko-KR" sz="1200">
                <a:ea typeface="굴림" pitchFamily="50" charset="-127"/>
              </a:rPr>
              <a:t> position</a:t>
            </a:r>
            <a:endParaRPr lang="ko-KR" altLang="en-US" sz="1800">
              <a:ea typeface="굴림" pitchFamily="50" charset="-127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14313" y="2081213"/>
            <a:ext cx="2928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i="1">
                <a:ea typeface="굴림" pitchFamily="50" charset="-127"/>
              </a:rPr>
              <a:t>dy </a:t>
            </a:r>
            <a:r>
              <a:rPr lang="en-US" altLang="ko-KR" sz="1200">
                <a:ea typeface="굴림" pitchFamily="50" charset="-127"/>
              </a:rPr>
              <a:t>= current </a:t>
            </a:r>
            <a:r>
              <a:rPr lang="en-US" altLang="ko-KR" sz="1200" i="1">
                <a:ea typeface="굴림" pitchFamily="50" charset="-127"/>
              </a:rPr>
              <a:t>y </a:t>
            </a:r>
            <a:r>
              <a:rPr lang="en-US" altLang="ko-KR" sz="1200">
                <a:ea typeface="굴림" pitchFamily="50" charset="-127"/>
              </a:rPr>
              <a:t>position – obstacle </a:t>
            </a:r>
            <a:r>
              <a:rPr lang="en-US" altLang="ko-KR" sz="1200" i="1">
                <a:ea typeface="굴림" pitchFamily="50" charset="-127"/>
              </a:rPr>
              <a:t>y</a:t>
            </a:r>
            <a:r>
              <a:rPr lang="en-US" altLang="ko-KR" sz="1200">
                <a:ea typeface="굴림" pitchFamily="50" charset="-127"/>
              </a:rPr>
              <a:t> position</a:t>
            </a:r>
            <a:endParaRPr lang="ko-KR" altLang="en-US" sz="1800">
              <a:ea typeface="굴림" pitchFamily="50" charset="-127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9388" y="2303463"/>
            <a:ext cx="37861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i="1" dirty="0" err="1">
                <a:ea typeface="굴림" pitchFamily="50" charset="-127"/>
              </a:rPr>
              <a:t>dz</a:t>
            </a:r>
            <a:r>
              <a:rPr lang="en-US" altLang="ko-KR" sz="1200" i="1" dirty="0">
                <a:ea typeface="굴림" pitchFamily="50" charset="-127"/>
              </a:rPr>
              <a:t> </a:t>
            </a:r>
            <a:r>
              <a:rPr lang="en-US" altLang="ko-KR" sz="1200" dirty="0">
                <a:ea typeface="굴림" pitchFamily="50" charset="-127"/>
              </a:rPr>
              <a:t>= current </a:t>
            </a:r>
            <a:r>
              <a:rPr lang="en-US" altLang="ko-KR" sz="1200" i="1" dirty="0">
                <a:ea typeface="굴림" pitchFamily="50" charset="-127"/>
              </a:rPr>
              <a:t>z </a:t>
            </a:r>
            <a:r>
              <a:rPr lang="en-US" altLang="ko-KR" sz="1200" dirty="0">
                <a:ea typeface="굴림" pitchFamily="50" charset="-127"/>
              </a:rPr>
              <a:t>position – center of the obstacle </a:t>
            </a:r>
            <a:r>
              <a:rPr lang="en-US" altLang="ko-KR" sz="1200" i="1" dirty="0">
                <a:ea typeface="굴림" pitchFamily="50" charset="-127"/>
              </a:rPr>
              <a:t>z</a:t>
            </a:r>
            <a:r>
              <a:rPr lang="en-US" altLang="ko-KR" sz="1200" dirty="0">
                <a:ea typeface="굴림" pitchFamily="50" charset="-127"/>
              </a:rPr>
              <a:t> position</a:t>
            </a:r>
            <a:endParaRPr lang="ko-KR" altLang="en-US" sz="1800" dirty="0">
              <a:ea typeface="굴림" pitchFamily="50" charset="-127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643563" y="3309938"/>
            <a:ext cx="1714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100">
                <a:solidFill>
                  <a:srgbClr val="FF0000"/>
                </a:solidFill>
                <a:ea typeface="굴림" pitchFamily="50" charset="-127"/>
              </a:rPr>
              <a:t>center of the obstacle</a:t>
            </a:r>
            <a:endParaRPr lang="ko-KR" altLang="en-US" sz="160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51" name="자유형 50"/>
          <p:cNvSpPr>
            <a:spLocks noChangeArrowheads="1"/>
          </p:cNvSpPr>
          <p:nvPr/>
        </p:nvSpPr>
        <p:spPr bwMode="auto">
          <a:xfrm>
            <a:off x="5410200" y="4772025"/>
            <a:ext cx="141288" cy="276225"/>
          </a:xfrm>
          <a:custGeom>
            <a:avLst/>
            <a:gdLst>
              <a:gd name="T0" fmla="*/ 0 w 141287"/>
              <a:gd name="T1" fmla="*/ 0 h 276225"/>
              <a:gd name="T2" fmla="*/ 123828 w 141287"/>
              <a:gd name="T3" fmla="*/ 95250 h 276225"/>
              <a:gd name="T4" fmla="*/ 104778 w 141287"/>
              <a:gd name="T5" fmla="*/ 276225 h 276225"/>
              <a:gd name="T6" fmla="*/ 0 60000 65536"/>
              <a:gd name="T7" fmla="*/ 0 60000 65536"/>
              <a:gd name="T8" fmla="*/ 0 60000 65536"/>
              <a:gd name="T9" fmla="*/ 0 w 141287"/>
              <a:gd name="T10" fmla="*/ 0 h 276225"/>
              <a:gd name="T11" fmla="*/ 141287 w 141287"/>
              <a:gd name="T12" fmla="*/ 276225 h 276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287" h="276225">
                <a:moveTo>
                  <a:pt x="0" y="0"/>
                </a:moveTo>
                <a:cubicBezTo>
                  <a:pt x="53181" y="24606"/>
                  <a:pt x="106363" y="49213"/>
                  <a:pt x="123825" y="95250"/>
                </a:cubicBezTo>
                <a:cubicBezTo>
                  <a:pt x="141287" y="141287"/>
                  <a:pt x="127000" y="225425"/>
                  <a:pt x="104775" y="276225"/>
                </a:cubicBezTo>
              </a:path>
            </a:pathLst>
          </a:custGeom>
          <a:solidFill>
            <a:schemeClr val="bg1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86313" y="5095875"/>
            <a:ext cx="1714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100">
                <a:solidFill>
                  <a:srgbClr val="FF0000"/>
                </a:solidFill>
                <a:ea typeface="굴림" pitchFamily="50" charset="-127"/>
              </a:rPr>
              <a:t>current position</a:t>
            </a:r>
            <a:endParaRPr lang="ko-KR" altLang="en-US" sz="1600">
              <a:solidFill>
                <a:srgbClr val="FF0000"/>
              </a:solidFill>
              <a:ea typeface="굴림" pitchFamily="50" charset="-127"/>
            </a:endParaRPr>
          </a:p>
        </p:txBody>
      </p:sp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1428733" y="6156325"/>
          <a:ext cx="642937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수식" r:id="rId17" imgW="736560" imgH="253800" progId="Equation.3">
                  <p:embed/>
                </p:oleObj>
              </mc:Choice>
              <mc:Fallback>
                <p:oleObj name="수식" r:id="rId17" imgW="736560" imgH="253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33" y="6156325"/>
                        <a:ext cx="642937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1428733" y="5884863"/>
          <a:ext cx="642937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수식" r:id="rId19" imgW="711000" imgH="228600" progId="Equation.3">
                  <p:embed/>
                </p:oleObj>
              </mc:Choice>
              <mc:Fallback>
                <p:oleObj name="수식" r:id="rId19" imgW="7110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33" y="5884863"/>
                        <a:ext cx="642937" cy="18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786438" y="4929188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ea typeface="휴먼모음T" pitchFamily="18" charset="-127"/>
                <a:cs typeface="Times New Roman" pitchFamily="18" charset="0"/>
              </a:rPr>
              <a:t>Δ</a:t>
            </a:r>
            <a:r>
              <a:rPr lang="en-US" altLang="ko-KR" sz="1000" i="1">
                <a:ea typeface="휴먼모음T" pitchFamily="18" charset="-127"/>
                <a:cs typeface="Times New Roman" pitchFamily="18" charset="0"/>
              </a:rPr>
              <a:t>h</a:t>
            </a:r>
            <a:endParaRPr lang="ko-KR" altLang="en-US" sz="1200" i="1">
              <a:ea typeface="휴먼모음T" pitchFamily="18" charset="-127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500688" y="4826000"/>
            <a:ext cx="500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>
                <a:ea typeface="휴먼모음T" pitchFamily="18" charset="-127"/>
                <a:cs typeface="Times New Roman" pitchFamily="18" charset="0"/>
              </a:rPr>
              <a:t>Δy</a:t>
            </a:r>
            <a:endParaRPr lang="ko-KR" altLang="en-US" sz="1200" i="1">
              <a:ea typeface="휴먼모음T" pitchFamily="18" charset="-127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86375" y="4841875"/>
            <a:ext cx="3571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>
                <a:ea typeface="휴먼모음T" pitchFamily="18" charset="-127"/>
                <a:cs typeface="Times New Roman" pitchFamily="18" charset="0"/>
              </a:rPr>
              <a:t>Δ</a:t>
            </a:r>
            <a:r>
              <a:rPr lang="en-US" altLang="ko-KR" sz="900" i="1">
                <a:ea typeface="휴먼모음T" pitchFamily="18" charset="-127"/>
                <a:cs typeface="Times New Roman" pitchFamily="18" charset="0"/>
              </a:rPr>
              <a:t>x</a:t>
            </a:r>
            <a:endParaRPr lang="ko-KR" altLang="en-US" sz="1100" i="1">
              <a:ea typeface="휴먼모음T" pitchFamily="18" charset="-127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14313" y="3286125"/>
            <a:ext cx="321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200" i="1" dirty="0">
                <a:ea typeface="굴림" pitchFamily="50" charset="-127"/>
              </a:rPr>
              <a:t>Dh </a:t>
            </a:r>
            <a:r>
              <a:rPr lang="en-US" altLang="ko-KR" sz="1200" dirty="0">
                <a:ea typeface="굴림" pitchFamily="50" charset="-127"/>
              </a:rPr>
              <a:t>is a tangent line between the current position and the tangent point of an obstacle circle.</a:t>
            </a:r>
            <a:endParaRPr lang="ko-KR" altLang="en-US" sz="1800" dirty="0">
              <a:ea typeface="굴림" pitchFamily="50" charset="-127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14313" y="4181475"/>
            <a:ext cx="321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ko-KR" sz="1200" dirty="0">
                <a:ea typeface="굴림" pitchFamily="50" charset="-127"/>
              </a:rPr>
              <a:t>With this obtained angle, the input of the </a:t>
            </a:r>
            <a:r>
              <a:rPr lang="en-US" altLang="ko-KR" sz="1200" i="1" dirty="0">
                <a:ea typeface="굴림" pitchFamily="50" charset="-127"/>
              </a:rPr>
              <a:t>z</a:t>
            </a:r>
            <a:r>
              <a:rPr lang="en-US" altLang="ko-KR" sz="1200" dirty="0">
                <a:ea typeface="굴림" pitchFamily="50" charset="-127"/>
              </a:rPr>
              <a:t>-value can be calculated as</a:t>
            </a:r>
            <a:endParaRPr lang="ko-KR" altLang="en-US" sz="1800" dirty="0">
              <a:ea typeface="굴림" pitchFamily="50" charset="-127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14313" y="5286375"/>
            <a:ext cx="350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altLang="ko-KR" sz="1200" dirty="0">
                <a:ea typeface="휴먼모음T" pitchFamily="18" charset="-127"/>
                <a:cs typeface="Times New Roman" pitchFamily="18" charset="0"/>
              </a:rPr>
              <a:t>Δ</a:t>
            </a:r>
            <a:r>
              <a:rPr lang="en-US" altLang="ko-KR" sz="1200" i="1" dirty="0">
                <a:ea typeface="휴먼모음T" pitchFamily="18" charset="-127"/>
                <a:cs typeface="Times New Roman" pitchFamily="18" charset="0"/>
              </a:rPr>
              <a:t>x</a:t>
            </a:r>
            <a:r>
              <a:rPr lang="en-US" altLang="ko-KR" sz="1200" dirty="0">
                <a:ea typeface="휴먼모음T" pitchFamily="18" charset="-127"/>
                <a:cs typeface="Times New Roman" pitchFamily="18" charset="0"/>
              </a:rPr>
              <a:t> and </a:t>
            </a:r>
            <a:r>
              <a:rPr lang="el-GR" altLang="ko-KR" sz="1200" dirty="0">
                <a:ea typeface="휴먼모음T" pitchFamily="18" charset="-127"/>
                <a:cs typeface="Times New Roman" pitchFamily="18" charset="0"/>
              </a:rPr>
              <a:t>Δ</a:t>
            </a:r>
            <a:r>
              <a:rPr lang="en-US" altLang="ko-KR" sz="1200" i="1" dirty="0">
                <a:ea typeface="굴림" pitchFamily="50" charset="-127"/>
                <a:cs typeface="Times New Roman" pitchFamily="18" charset="0"/>
              </a:rPr>
              <a:t>y</a:t>
            </a:r>
            <a:r>
              <a:rPr lang="en-US" altLang="ko-KR" sz="1200" dirty="0">
                <a:ea typeface="굴림" pitchFamily="50" charset="-127"/>
              </a:rPr>
              <a:t> values are obtained by the </a:t>
            </a:r>
            <a:r>
              <a:rPr lang="en-US" altLang="ko-KR" sz="1200" dirty="0" smtClean="0">
                <a:ea typeface="굴림" pitchFamily="50" charset="-127"/>
              </a:rPr>
              <a:t>original limit-cycle </a:t>
            </a:r>
            <a:r>
              <a:rPr lang="en-US" altLang="ko-KR" sz="1200" dirty="0">
                <a:ea typeface="굴림" pitchFamily="50" charset="-127"/>
              </a:rPr>
              <a:t>navigation </a:t>
            </a:r>
            <a:r>
              <a:rPr lang="en-US" altLang="ko-KR" sz="1200" dirty="0" smtClean="0">
                <a:ea typeface="굴림" pitchFamily="50" charset="-127"/>
              </a:rPr>
              <a:t>method.</a:t>
            </a:r>
            <a:endParaRPr lang="ko-KR" altLang="en-US" sz="1800" dirty="0">
              <a:ea typeface="굴림" pitchFamily="50" charset="-127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429124" y="3786191"/>
            <a:ext cx="1714512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(a) unsuitable path</a:t>
            </a:r>
            <a:endParaRPr lang="en-US" altLang="ko-KR" sz="4800" dirty="0">
              <a:ea typeface="굴림" charset="-127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929454" y="3786190"/>
            <a:ext cx="1714512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(b) possible paths</a:t>
            </a:r>
            <a:endParaRPr lang="en-US" altLang="ko-KR" sz="4800" dirty="0">
              <a:ea typeface="굴림" charset="-127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429124" y="6215082"/>
            <a:ext cx="1714512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(c) unsuitable path</a:t>
            </a:r>
            <a:endParaRPr lang="en-US" altLang="ko-KR" sz="4800" dirty="0">
              <a:ea typeface="굴림" charset="-127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929454" y="6215082"/>
            <a:ext cx="1714512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ko-KR" sz="1200" dirty="0" smtClean="0">
                <a:ea typeface="바탕" pitchFamily="18" charset="-127"/>
              </a:rPr>
              <a:t>       (d) suitable path</a:t>
            </a:r>
            <a:endParaRPr lang="en-US" altLang="ko-KR" sz="4800" dirty="0">
              <a:ea typeface="굴림" charset="-127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14314" y="1740747"/>
            <a:ext cx="40719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600" dirty="0" smtClean="0">
                <a:ea typeface="굴림" charset="-127"/>
                <a:cs typeface="Times New Roman" pitchFamily="18" charset="0"/>
              </a:rPr>
              <a:t>Although the proposed method verified a variety of merits in 3D, it also showed several drawbacks.</a:t>
            </a: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14282" y="2812317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600" dirty="0" smtClean="0">
                <a:ea typeface="굴림" charset="-127"/>
                <a:cs typeface="Times New Roman" pitchFamily="18" charset="0"/>
              </a:rPr>
              <a:t>1. The method usually draws the path with setting  previous along the center of obstacle’s height, depicted in (a).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214314" y="3714752"/>
            <a:ext cx="4000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ko-KR" sz="1600" dirty="0" smtClean="0">
                <a:ea typeface="굴림" charset="-127"/>
                <a:cs typeface="Times New Roman" pitchFamily="18" charset="0"/>
              </a:rPr>
              <a:t>2. The method generates the path only by avoiding to the side of the obstacle, depicted in (c).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28596" y="1119174"/>
            <a:ext cx="8572560" cy="381000"/>
          </a:xfrm>
          <a:prstGeom prst="rect">
            <a:avLst/>
          </a:prstGeom>
        </p:spPr>
        <p:txBody>
          <a:bodyPr/>
          <a:lstStyle/>
          <a:p>
            <a:pPr lvl="0" algn="l" eaLnBrk="0" hangingPunct="0"/>
            <a:r>
              <a:rPr lang="en-US" altLang="ko-KR" sz="1400" b="1" dirty="0" smtClean="0">
                <a:ea typeface="굴림" charset="-127"/>
                <a:cs typeface="Times New Roman" pitchFamily="18" charset="0"/>
              </a:rPr>
              <a:t>Problem Statement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20" name="그림 19" descr="Figure2.4(a)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4066102" y="1708195"/>
            <a:ext cx="2577600" cy="2077995"/>
          </a:xfrm>
          <a:prstGeom prst="rect">
            <a:avLst/>
          </a:prstGeom>
        </p:spPr>
      </p:pic>
      <p:pic>
        <p:nvPicPr>
          <p:cNvPr id="21" name="그림 20" descr="Figure2.4(b).emf"/>
          <p:cNvPicPr/>
          <p:nvPr/>
        </p:nvPicPr>
        <p:blipFill>
          <a:blip r:embed="rId4"/>
          <a:stretch>
            <a:fillRect/>
          </a:stretch>
        </p:blipFill>
        <p:spPr>
          <a:xfrm>
            <a:off x="6566400" y="1708194"/>
            <a:ext cx="2577600" cy="2077629"/>
          </a:xfrm>
          <a:prstGeom prst="rect">
            <a:avLst/>
          </a:prstGeom>
        </p:spPr>
      </p:pic>
      <p:pic>
        <p:nvPicPr>
          <p:cNvPr id="22" name="그림 21" descr="Figure2.5(a).emf"/>
          <p:cNvPicPr/>
          <p:nvPr/>
        </p:nvPicPr>
        <p:blipFill>
          <a:blip r:embed="rId5"/>
          <a:stretch>
            <a:fillRect/>
          </a:stretch>
        </p:blipFill>
        <p:spPr>
          <a:xfrm>
            <a:off x="4066046" y="4198427"/>
            <a:ext cx="2577656" cy="2015547"/>
          </a:xfrm>
          <a:prstGeom prst="rect">
            <a:avLst/>
          </a:prstGeom>
        </p:spPr>
      </p:pic>
      <p:pic>
        <p:nvPicPr>
          <p:cNvPr id="23" name="그림 22" descr="Figure2.5(a).emf"/>
          <p:cNvPicPr/>
          <p:nvPr/>
        </p:nvPicPr>
        <p:blipFill>
          <a:blip r:embed="rId6"/>
          <a:stretch>
            <a:fillRect/>
          </a:stretch>
        </p:blipFill>
        <p:spPr>
          <a:xfrm>
            <a:off x="6496371" y="4196867"/>
            <a:ext cx="2576223" cy="2018215"/>
          </a:xfrm>
          <a:prstGeom prst="rect">
            <a:avLst/>
          </a:prstGeom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143108" y="6572272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순서도: 처리 4"/>
          <p:cNvSpPr/>
          <p:nvPr/>
        </p:nvSpPr>
        <p:spPr>
          <a:xfrm>
            <a:off x="1914903" y="2148160"/>
            <a:ext cx="1637121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4903" y="2148160"/>
            <a:ext cx="163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Put the initial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the destination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순서도: 처리 6"/>
          <p:cNvSpPr/>
          <p:nvPr/>
        </p:nvSpPr>
        <p:spPr>
          <a:xfrm>
            <a:off x="2133186" y="2690250"/>
            <a:ext cx="1145985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4903" y="2690250"/>
            <a:ext cx="1637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Render the obstacle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순서도: 처리 8"/>
          <p:cNvSpPr/>
          <p:nvPr/>
        </p:nvSpPr>
        <p:spPr>
          <a:xfrm>
            <a:off x="1805762" y="3123922"/>
            <a:ext cx="1855404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1191" y="3123922"/>
            <a:ext cx="1964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Draw a line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) between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직선 화살표 연결선 21"/>
          <p:cNvCxnSpPr>
            <a:stCxn id="5" idx="2"/>
            <a:endCxn id="8" idx="0"/>
          </p:cNvCxnSpPr>
          <p:nvPr/>
        </p:nvCxnSpPr>
        <p:spPr>
          <a:xfrm rot="5400000">
            <a:off x="2625046" y="2581832"/>
            <a:ext cx="2168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stCxn id="8" idx="2"/>
            <a:endCxn id="10" idx="0"/>
          </p:cNvCxnSpPr>
          <p:nvPr/>
        </p:nvCxnSpPr>
        <p:spPr>
          <a:xfrm rot="5400000">
            <a:off x="2632044" y="3022502"/>
            <a:ext cx="2028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endCxn id="6" idx="0"/>
          </p:cNvCxnSpPr>
          <p:nvPr/>
        </p:nvCxnSpPr>
        <p:spPr>
          <a:xfrm rot="5400000">
            <a:off x="2625655" y="2039737"/>
            <a:ext cx="216233" cy="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순서도: 수행의 시작/종료 25"/>
          <p:cNvSpPr/>
          <p:nvPr/>
        </p:nvSpPr>
        <p:spPr>
          <a:xfrm>
            <a:off x="2351469" y="1714488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1469" y="1714488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왼쪽 중괄호 31"/>
          <p:cNvSpPr/>
          <p:nvPr/>
        </p:nvSpPr>
        <p:spPr>
          <a:xfrm>
            <a:off x="1423767" y="1931324"/>
            <a:ext cx="272853" cy="2222569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왼쪽 중괄호 32"/>
          <p:cNvSpPr/>
          <p:nvPr/>
        </p:nvSpPr>
        <p:spPr>
          <a:xfrm>
            <a:off x="1423767" y="4208102"/>
            <a:ext cx="272853" cy="1951524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3489" y="2835307"/>
            <a:ext cx="654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Ray 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Tracing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348" y="5003668"/>
            <a:ext cx="763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Path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 Planning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5051"/>
            <a:ext cx="3766667" cy="357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 descr="C:\Documents and Settings\Administrator\바탕 화면\논문\CIRA2009_path planning\그림첨부\process_after_render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3680460" cy="357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 descr="process_line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357430"/>
            <a:ext cx="3720465" cy="3600450"/>
          </a:xfrm>
          <a:prstGeom prst="rect">
            <a:avLst/>
          </a:prstGeom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54000" y="657225"/>
            <a:ext cx="9144000" cy="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4000496" y="1714488"/>
            <a:ext cx="4572000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600" b="1" dirty="0" smtClean="0"/>
              <a:t>Ray tracing </a:t>
            </a:r>
            <a:r>
              <a:rPr lang="en-US" sz="1600" dirty="0" smtClean="0"/>
              <a:t>is 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sz="1600" dirty="0" smtClean="0"/>
              <a:t>an algorithm that shoots beams of light to determine the accurate location and the size of the objects. 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sz="1600" dirty="0" smtClean="0"/>
              <a:t>In this paper, however, the method is used for the aircraft to </a:t>
            </a:r>
            <a:r>
              <a:rPr lang="en-US" sz="1600" b="1" dirty="0" smtClean="0"/>
              <a:t>find the shortest path </a:t>
            </a:r>
            <a:r>
              <a:rPr lang="en-US" sz="1600" dirty="0" smtClean="0"/>
              <a:t>to reach the destination while avoiding the obstacle.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57158" y="1119174"/>
            <a:ext cx="8786842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Path Planning Based on the Methods of Ray Tracing and Limit-Cycle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54000" y="657225"/>
            <a:ext cx="9144000" cy="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3" name="순서도: 처리 92"/>
          <p:cNvSpPr/>
          <p:nvPr/>
        </p:nvSpPr>
        <p:spPr>
          <a:xfrm>
            <a:off x="1914903" y="2148160"/>
            <a:ext cx="1637121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14903" y="2148160"/>
            <a:ext cx="163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Put the initial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the destination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순서도: 처리 94"/>
          <p:cNvSpPr/>
          <p:nvPr/>
        </p:nvSpPr>
        <p:spPr>
          <a:xfrm>
            <a:off x="2133186" y="2690250"/>
            <a:ext cx="1145985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14903" y="2690250"/>
            <a:ext cx="1637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Render the obstacle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순서도: 처리 96"/>
          <p:cNvSpPr/>
          <p:nvPr/>
        </p:nvSpPr>
        <p:spPr>
          <a:xfrm>
            <a:off x="1805762" y="3123922"/>
            <a:ext cx="1855404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51191" y="3123922"/>
            <a:ext cx="1964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Draw a line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) between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순서도: 판단 98"/>
          <p:cNvSpPr/>
          <p:nvPr/>
        </p:nvSpPr>
        <p:spPr>
          <a:xfrm>
            <a:off x="1860333" y="3557594"/>
            <a:ext cx="1746262" cy="487881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33186" y="3666012"/>
            <a:ext cx="12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Does two Intersections exist?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순서도: 처리 107"/>
          <p:cNvSpPr/>
          <p:nvPr/>
        </p:nvSpPr>
        <p:spPr>
          <a:xfrm>
            <a:off x="3279171" y="4262311"/>
            <a:ext cx="1309697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24600" y="4262311"/>
            <a:ext cx="1418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Generate a straight path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직선 화살표 연결선 109"/>
          <p:cNvCxnSpPr>
            <a:stCxn id="93" idx="2"/>
            <a:endCxn id="96" idx="0"/>
          </p:cNvCxnSpPr>
          <p:nvPr/>
        </p:nvCxnSpPr>
        <p:spPr>
          <a:xfrm rot="5400000">
            <a:off x="2625046" y="2581832"/>
            <a:ext cx="2168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/>
          <p:cNvCxnSpPr>
            <a:stCxn id="96" idx="2"/>
            <a:endCxn id="98" idx="0"/>
          </p:cNvCxnSpPr>
          <p:nvPr/>
        </p:nvCxnSpPr>
        <p:spPr>
          <a:xfrm rot="5400000">
            <a:off x="2632044" y="3022502"/>
            <a:ext cx="2028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>
            <a:endCxn id="94" idx="0"/>
          </p:cNvCxnSpPr>
          <p:nvPr/>
        </p:nvCxnSpPr>
        <p:spPr>
          <a:xfrm rot="5400000">
            <a:off x="2625655" y="2039737"/>
            <a:ext cx="216233" cy="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순서도: 수행의 시작/종료 113"/>
          <p:cNvSpPr/>
          <p:nvPr/>
        </p:nvSpPr>
        <p:spPr>
          <a:xfrm>
            <a:off x="2351469" y="1714488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351469" y="1714488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6" name="직선 화살표 연결선 115"/>
          <p:cNvCxnSpPr>
            <a:stCxn id="97" idx="2"/>
            <a:endCxn id="99" idx="0"/>
          </p:cNvCxnSpPr>
          <p:nvPr/>
        </p:nvCxnSpPr>
        <p:spPr>
          <a:xfrm rot="5400000">
            <a:off x="2625046" y="3449172"/>
            <a:ext cx="216836" cy="1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/>
          <p:cNvCxnSpPr>
            <a:stCxn id="99" idx="2"/>
          </p:cNvCxnSpPr>
          <p:nvPr/>
        </p:nvCxnSpPr>
        <p:spPr>
          <a:xfrm rot="5400000">
            <a:off x="2408210" y="4370729"/>
            <a:ext cx="6505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hape 117"/>
          <p:cNvCxnSpPr>
            <a:stCxn id="99" idx="3"/>
            <a:endCxn id="109" idx="0"/>
          </p:cNvCxnSpPr>
          <p:nvPr/>
        </p:nvCxnSpPr>
        <p:spPr>
          <a:xfrm>
            <a:off x="3606595" y="3801535"/>
            <a:ext cx="327424" cy="46077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왼쪽 중괄호 119"/>
          <p:cNvSpPr/>
          <p:nvPr/>
        </p:nvSpPr>
        <p:spPr>
          <a:xfrm>
            <a:off x="1423767" y="1931324"/>
            <a:ext cx="272853" cy="2222569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왼쪽 중괄호 120"/>
          <p:cNvSpPr/>
          <p:nvPr/>
        </p:nvSpPr>
        <p:spPr>
          <a:xfrm>
            <a:off x="1423767" y="4208102"/>
            <a:ext cx="272853" cy="1951524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23489" y="2835307"/>
            <a:ext cx="654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Ray 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Tracing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4348" y="5003668"/>
            <a:ext cx="763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Path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 Planning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78893" y="4045475"/>
            <a:ext cx="38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52000" y="3611803"/>
            <a:ext cx="38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순서도: 수행의 시작/종료 125"/>
          <p:cNvSpPr/>
          <p:nvPr/>
        </p:nvSpPr>
        <p:spPr>
          <a:xfrm>
            <a:off x="2351469" y="6213836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351469" y="6224491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9" name="직선 연결선 128"/>
          <p:cNvCxnSpPr/>
          <p:nvPr/>
        </p:nvCxnSpPr>
        <p:spPr>
          <a:xfrm>
            <a:off x="2733464" y="6105418"/>
            <a:ext cx="1200555" cy="1205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꺾인 연결선 129"/>
          <p:cNvCxnSpPr>
            <a:stCxn id="109" idx="2"/>
          </p:cNvCxnSpPr>
          <p:nvPr/>
        </p:nvCxnSpPr>
        <p:spPr>
          <a:xfrm rot="5400000">
            <a:off x="3127278" y="5299278"/>
            <a:ext cx="1612877" cy="6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238750" y="1643050"/>
          <a:ext cx="32369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수식" r:id="rId4" imgW="2552400" imgH="711000" progId="Equation.3">
                  <p:embed/>
                </p:oleObj>
              </mc:Choice>
              <mc:Fallback>
                <p:oleObj name="수식" r:id="rId4" imgW="2552400" imgH="71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1643050"/>
                        <a:ext cx="32369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251464" y="2786058"/>
          <a:ext cx="1320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수식" r:id="rId6" imgW="939600" imgH="203040" progId="Equation.3">
                  <p:embed/>
                </p:oleObj>
              </mc:Choice>
              <mc:Fallback>
                <p:oleObj name="수식" r:id="rId6" imgW="9396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64" y="2786058"/>
                        <a:ext cx="13208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227666" y="3357562"/>
          <a:ext cx="33448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수식" r:id="rId8" imgW="2616120" imgH="558720" progId="Equation.3">
                  <p:embed/>
                </p:oleObj>
              </mc:Choice>
              <mc:Fallback>
                <p:oleObj name="수식" r:id="rId8" imgW="2616120" imgH="5587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66" y="3357562"/>
                        <a:ext cx="334486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5143504" y="2539837"/>
            <a:ext cx="1714512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000" dirty="0" smtClean="0"/>
              <a:t>Eq. (1) can be expressed as</a:t>
            </a:r>
          </a:p>
        </p:txBody>
      </p:sp>
      <p:sp>
        <p:nvSpPr>
          <p:cNvPr id="132" name="Rectangle 17"/>
          <p:cNvSpPr>
            <a:spLocks noChangeArrowheads="1"/>
          </p:cNvSpPr>
          <p:nvPr/>
        </p:nvSpPr>
        <p:spPr bwMode="auto">
          <a:xfrm>
            <a:off x="5143504" y="3111341"/>
            <a:ext cx="3643338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000" dirty="0" smtClean="0"/>
              <a:t>The coefficients a, b, and c in Eq. (2) can be expressed as follows.</a:t>
            </a:r>
            <a:endParaRPr lang="ko-KR" altLang="en-US" sz="1000" dirty="0" smtClean="0"/>
          </a:p>
        </p:txBody>
      </p:sp>
      <p:sp>
        <p:nvSpPr>
          <p:cNvPr id="133" name="Rectangle 17"/>
          <p:cNvSpPr>
            <a:spLocks noChangeArrowheads="1"/>
          </p:cNvSpPr>
          <p:nvPr/>
        </p:nvSpPr>
        <p:spPr bwMode="auto">
          <a:xfrm>
            <a:off x="5143504" y="4071942"/>
            <a:ext cx="364333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000" dirty="0" smtClean="0"/>
              <a:t>By solving the </a:t>
            </a:r>
            <a:r>
              <a:rPr lang="en-US" sz="1000" dirty="0" err="1" smtClean="0"/>
              <a:t>discriminant</a:t>
            </a:r>
            <a:r>
              <a:rPr lang="en-US" sz="1000" dirty="0" smtClean="0"/>
              <a:t>, we can know whether the line </a:t>
            </a:r>
            <a:r>
              <a:rPr lang="en-US" sz="1000" b="1" i="1" dirty="0" smtClean="0"/>
              <a:t>P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 intersects the sphere or not. </a:t>
            </a:r>
            <a:endParaRPr lang="ko-KR" altLang="en-US" sz="1000" dirty="0" smtClean="0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5197487" y="4429114"/>
          <a:ext cx="1017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수식" r:id="rId10" imgW="723600" imgH="203040" progId="Equation.3">
                  <p:embed/>
                </p:oleObj>
              </mc:Choice>
              <mc:Fallback>
                <p:oleObj name="수식" r:id="rId10" imgW="7236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87" y="4429114"/>
                        <a:ext cx="101758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직사각형 16"/>
          <p:cNvSpPr>
            <a:spLocks noChangeArrowheads="1"/>
          </p:cNvSpPr>
          <p:nvPr/>
        </p:nvSpPr>
        <p:spPr bwMode="auto">
          <a:xfrm>
            <a:off x="8358201" y="1928802"/>
            <a:ext cx="78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ea typeface="굴림" charset="-127"/>
                <a:cs typeface="Times New Roman" pitchFamily="18" charset="0"/>
              </a:rPr>
              <a:t>(1)</a:t>
            </a:r>
            <a:endParaRPr lang="ko-KR" altLang="en-US" sz="1800" dirty="0">
              <a:ea typeface="굴림" charset="-127"/>
              <a:cs typeface="Times New Roman" pitchFamily="18" charset="0"/>
            </a:endParaRPr>
          </a:p>
        </p:txBody>
      </p:sp>
      <p:sp>
        <p:nvSpPr>
          <p:cNvPr id="136" name="직사각형 16"/>
          <p:cNvSpPr>
            <a:spLocks noChangeArrowheads="1"/>
          </p:cNvSpPr>
          <p:nvPr/>
        </p:nvSpPr>
        <p:spPr bwMode="auto">
          <a:xfrm>
            <a:off x="8358201" y="2714620"/>
            <a:ext cx="78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ea typeface="굴림" charset="-127"/>
                <a:cs typeface="Times New Roman" pitchFamily="18" charset="0"/>
              </a:rPr>
              <a:t>(2)</a:t>
            </a:r>
            <a:endParaRPr lang="ko-KR" altLang="en-US" sz="1800" dirty="0">
              <a:ea typeface="굴림" charset="-127"/>
              <a:cs typeface="Times New Roman" pitchFamily="18" charset="0"/>
            </a:endParaRPr>
          </a:p>
        </p:txBody>
      </p:sp>
      <p:sp>
        <p:nvSpPr>
          <p:cNvPr id="137" name="직사각형 16"/>
          <p:cNvSpPr>
            <a:spLocks noChangeArrowheads="1"/>
          </p:cNvSpPr>
          <p:nvPr/>
        </p:nvSpPr>
        <p:spPr bwMode="auto">
          <a:xfrm>
            <a:off x="8358201" y="3571876"/>
            <a:ext cx="785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ea typeface="굴림" charset="-127"/>
                <a:cs typeface="Times New Roman" pitchFamily="18" charset="0"/>
              </a:rPr>
              <a:t>(3)</a:t>
            </a:r>
            <a:endParaRPr lang="ko-KR" altLang="en-US" sz="1800" dirty="0">
              <a:ea typeface="굴림" charset="-127"/>
              <a:cs typeface="Times New Roman" pitchFamily="18" charset="0"/>
            </a:endParaRPr>
          </a:p>
        </p:txBody>
      </p:sp>
      <p:cxnSp>
        <p:nvCxnSpPr>
          <p:cNvPr id="138" name="직선 화살표 연결선 137"/>
          <p:cNvCxnSpPr/>
          <p:nvPr/>
        </p:nvCxnSpPr>
        <p:spPr>
          <a:xfrm rot="5400000">
            <a:off x="2625652" y="6104811"/>
            <a:ext cx="216836" cy="1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그림 140" descr="discriminant_d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4090" y="4753949"/>
            <a:ext cx="2136934" cy="1746885"/>
          </a:xfrm>
          <a:prstGeom prst="rect">
            <a:avLst/>
          </a:prstGeom>
        </p:spPr>
      </p:pic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357158" y="1119174"/>
            <a:ext cx="8786842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Path Planning Based on the Methods of Ray Tracing and Limit-Cycle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24" grpId="0"/>
      <p:bldP spid="125" grpId="0"/>
      <p:bldP spid="126" grpId="0" animBg="1"/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순서도: 처리 2"/>
          <p:cNvSpPr/>
          <p:nvPr/>
        </p:nvSpPr>
        <p:spPr>
          <a:xfrm>
            <a:off x="1914903" y="2148160"/>
            <a:ext cx="1637121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903" y="2148160"/>
            <a:ext cx="1637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Put the initial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the destination point for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순서도: 처리 4"/>
          <p:cNvSpPr/>
          <p:nvPr/>
        </p:nvSpPr>
        <p:spPr>
          <a:xfrm>
            <a:off x="2133186" y="2690250"/>
            <a:ext cx="1145985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4903" y="2690250"/>
            <a:ext cx="1637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Render the obstacle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순서도: 처리 6"/>
          <p:cNvSpPr/>
          <p:nvPr/>
        </p:nvSpPr>
        <p:spPr>
          <a:xfrm>
            <a:off x="1805762" y="3123922"/>
            <a:ext cx="1855404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1191" y="3123922"/>
            <a:ext cx="1964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Draw a line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) between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9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9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순서도: 판단 8"/>
          <p:cNvSpPr/>
          <p:nvPr/>
        </p:nvSpPr>
        <p:spPr>
          <a:xfrm>
            <a:off x="1860333" y="3557594"/>
            <a:ext cx="1746262" cy="487881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186" y="3666012"/>
            <a:ext cx="125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Does two Intersections exist?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1805762" y="4695983"/>
            <a:ext cx="1855404" cy="32525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191" y="4695983"/>
            <a:ext cx="196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Decide the path between a horizontal direction </a:t>
            </a:r>
            <a:r>
              <a:rPr lang="en-US" sz="900" dirty="0" smtClean="0">
                <a:cs typeface="Times New Roman" pitchFamily="18" charset="0"/>
              </a:rPr>
              <a:t> and a vertical direction 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직선 화살표 연결선 19"/>
          <p:cNvCxnSpPr>
            <a:stCxn id="3" idx="2"/>
            <a:endCxn id="6" idx="0"/>
          </p:cNvCxnSpPr>
          <p:nvPr/>
        </p:nvCxnSpPr>
        <p:spPr>
          <a:xfrm rot="5400000">
            <a:off x="2625046" y="2581832"/>
            <a:ext cx="216836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2"/>
            <a:endCxn id="8" idx="0"/>
          </p:cNvCxnSpPr>
          <p:nvPr/>
        </p:nvCxnSpPr>
        <p:spPr>
          <a:xfrm rot="5400000">
            <a:off x="2632044" y="3022502"/>
            <a:ext cx="2028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>
            <a:endCxn id="4" idx="0"/>
          </p:cNvCxnSpPr>
          <p:nvPr/>
        </p:nvCxnSpPr>
        <p:spPr>
          <a:xfrm rot="5400000">
            <a:off x="2625655" y="2039737"/>
            <a:ext cx="216233" cy="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순서도: 수행의 시작/종료 23"/>
          <p:cNvSpPr/>
          <p:nvPr/>
        </p:nvSpPr>
        <p:spPr>
          <a:xfrm>
            <a:off x="2351469" y="1714488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1469" y="1714488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START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직선 화살표 연결선 25"/>
          <p:cNvCxnSpPr>
            <a:stCxn id="7" idx="2"/>
            <a:endCxn id="9" idx="0"/>
          </p:cNvCxnSpPr>
          <p:nvPr/>
        </p:nvCxnSpPr>
        <p:spPr>
          <a:xfrm rot="5400000">
            <a:off x="2625046" y="3449172"/>
            <a:ext cx="216836" cy="1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9" idx="2"/>
            <a:endCxn id="12" idx="0"/>
          </p:cNvCxnSpPr>
          <p:nvPr/>
        </p:nvCxnSpPr>
        <p:spPr>
          <a:xfrm rot="5400000">
            <a:off x="2408210" y="4370729"/>
            <a:ext cx="650508" cy="15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9" idx="3"/>
            <a:endCxn id="19" idx="0"/>
          </p:cNvCxnSpPr>
          <p:nvPr/>
        </p:nvCxnSpPr>
        <p:spPr>
          <a:xfrm>
            <a:off x="3606595" y="3801535"/>
            <a:ext cx="327424" cy="46077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왼쪽 중괄호 29"/>
          <p:cNvSpPr/>
          <p:nvPr/>
        </p:nvSpPr>
        <p:spPr>
          <a:xfrm>
            <a:off x="1423767" y="1931324"/>
            <a:ext cx="272853" cy="2222569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왼쪽 중괄호 30"/>
          <p:cNvSpPr/>
          <p:nvPr/>
        </p:nvSpPr>
        <p:spPr>
          <a:xfrm>
            <a:off x="1423767" y="4208102"/>
            <a:ext cx="272853" cy="1951524"/>
          </a:xfrm>
          <a:prstGeom prst="leftBrac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3489" y="2835307"/>
            <a:ext cx="654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Ray 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Tracing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5003668"/>
            <a:ext cx="763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Path</a:t>
            </a:r>
          </a:p>
          <a:p>
            <a:pPr algn="ctr"/>
            <a:r>
              <a:rPr lang="en-US" sz="1100" b="1" i="1" dirty="0" smtClean="0">
                <a:latin typeface="Times New Roman" pitchFamily="18" charset="0"/>
                <a:cs typeface="Times New Roman" pitchFamily="18" charset="0"/>
              </a:rPr>
              <a:t> Planning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8893" y="4045475"/>
            <a:ext cx="38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2000" y="3611803"/>
            <a:ext cx="382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순서도: 수행의 시작/종료 35"/>
          <p:cNvSpPr/>
          <p:nvPr/>
        </p:nvSpPr>
        <p:spPr>
          <a:xfrm>
            <a:off x="2351469" y="6213836"/>
            <a:ext cx="763990" cy="216836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51469" y="6224491"/>
            <a:ext cx="7639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ko-KR" altLang="en-US" sz="9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 rot="5400000">
            <a:off x="2625652" y="6104811"/>
            <a:ext cx="216836" cy="12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2733464" y="6105418"/>
            <a:ext cx="1200555" cy="1205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꺾인 연결선 39"/>
          <p:cNvCxnSpPr>
            <a:stCxn id="19" idx="2"/>
          </p:cNvCxnSpPr>
          <p:nvPr/>
        </p:nvCxnSpPr>
        <p:spPr>
          <a:xfrm rot="5400000">
            <a:off x="3127278" y="5299278"/>
            <a:ext cx="1612877" cy="6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그림 41" descr="x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27" y="4774427"/>
            <a:ext cx="2086927" cy="1503521"/>
          </a:xfrm>
          <a:prstGeom prst="rect">
            <a:avLst/>
          </a:prstGeom>
        </p:spPr>
      </p:pic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4857752" y="6254613"/>
            <a:ext cx="1714512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(b) </a:t>
            </a:r>
            <a:r>
              <a:rPr lang="en-US" sz="1200" i="1" dirty="0" smtClean="0"/>
              <a:t>x</a:t>
            </a:r>
            <a:r>
              <a:rPr lang="en-US" sz="1200" dirty="0" smtClean="0"/>
              <a:t>-</a:t>
            </a:r>
            <a:r>
              <a:rPr lang="en-US" sz="1200" i="1" dirty="0" smtClean="0"/>
              <a:t>y</a:t>
            </a:r>
            <a:r>
              <a:rPr lang="en-US" sz="1200" dirty="0" smtClean="0"/>
              <a:t> plane, z=0</a:t>
            </a:r>
          </a:p>
        </p:txBody>
      </p:sp>
      <p:pic>
        <p:nvPicPr>
          <p:cNvPr id="43" name="그림 42" descr="x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843006"/>
            <a:ext cx="2013585" cy="1443514"/>
          </a:xfrm>
          <a:prstGeom prst="rect">
            <a:avLst/>
          </a:prstGeom>
        </p:spPr>
      </p:pic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7215206" y="6254613"/>
            <a:ext cx="1714512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200" dirty="0" smtClean="0"/>
              <a:t>(c) </a:t>
            </a:r>
            <a:r>
              <a:rPr lang="en-US" sz="1200" i="1" dirty="0" smtClean="0"/>
              <a:t>x</a:t>
            </a:r>
            <a:r>
              <a:rPr lang="en-US" sz="1200" dirty="0" smtClean="0"/>
              <a:t>-</a:t>
            </a:r>
            <a:r>
              <a:rPr lang="en-US" sz="1200" i="1" dirty="0" smtClean="0"/>
              <a:t>z</a:t>
            </a:r>
            <a:r>
              <a:rPr lang="en-US" sz="1200" dirty="0" smtClean="0"/>
              <a:t> plane, y=0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5778267" y="3453142"/>
            <a:ext cx="2079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(a) line </a:t>
            </a:r>
            <a:r>
              <a:rPr lang="en-US" sz="1200" b="1" i="1" dirty="0" smtClean="0"/>
              <a:t>P</a:t>
            </a:r>
            <a:r>
              <a:rPr lang="en-US" sz="1200" dirty="0" smtClean="0"/>
              <a:t>(</a:t>
            </a:r>
            <a:r>
              <a:rPr lang="en-US" sz="1200" i="1" dirty="0" smtClean="0"/>
              <a:t>t</a:t>
            </a:r>
            <a:r>
              <a:rPr lang="en-US" sz="1200" dirty="0" smtClean="0"/>
              <a:t>) from </a:t>
            </a:r>
            <a:r>
              <a:rPr lang="en-US" sz="1200" b="1" i="1" dirty="0" smtClean="0"/>
              <a:t>P</a:t>
            </a:r>
            <a:r>
              <a:rPr lang="en-US" sz="1200" i="1" baseline="-25000" dirty="0" smtClean="0"/>
              <a:t>i</a:t>
            </a:r>
            <a:r>
              <a:rPr lang="en-US" sz="1200" dirty="0" smtClean="0"/>
              <a:t> to</a:t>
            </a:r>
            <a:r>
              <a:rPr lang="en-US" sz="1200" b="1" i="1" baseline="-25000" dirty="0" smtClean="0"/>
              <a:t> </a:t>
            </a:r>
            <a:r>
              <a:rPr lang="en-US" sz="1200" b="1" i="1" dirty="0" smtClean="0"/>
              <a:t>P</a:t>
            </a:r>
            <a:r>
              <a:rPr lang="en-US" sz="1200" i="1" baseline="-25000" dirty="0" smtClean="0"/>
              <a:t>d</a:t>
            </a:r>
            <a:endParaRPr lang="ko-KR" altLang="en-US" sz="1200" dirty="0"/>
          </a:p>
        </p:txBody>
      </p:sp>
      <p:sp>
        <p:nvSpPr>
          <p:cNvPr id="18" name="순서도: 처리 17"/>
          <p:cNvSpPr/>
          <p:nvPr/>
        </p:nvSpPr>
        <p:spPr>
          <a:xfrm>
            <a:off x="3279171" y="4262311"/>
            <a:ext cx="1309697" cy="21683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4600" y="4262311"/>
            <a:ext cx="1418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Generate a straight path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857784" y="3688209"/>
            <a:ext cx="4071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When the horizontal direction is chosen, limit cycle is generated on the</a:t>
            </a:r>
            <a:r>
              <a:rPr lang="en-US" sz="1400" i="1" dirty="0" smtClean="0"/>
              <a:t> x</a:t>
            </a:r>
            <a:r>
              <a:rPr lang="en-US" sz="1400" dirty="0" smtClean="0"/>
              <a:t>-</a:t>
            </a:r>
            <a:r>
              <a:rPr lang="en-US" sz="1400" i="1" dirty="0" smtClean="0"/>
              <a:t>y</a:t>
            </a:r>
            <a:r>
              <a:rPr lang="en-US" sz="1400" dirty="0" smtClean="0"/>
              <a:t> plane. 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When the vertical direction is chosen, limit cycle is generated on the</a:t>
            </a:r>
            <a:r>
              <a:rPr lang="en-US" sz="1400" i="1" dirty="0" smtClean="0"/>
              <a:t> x</a:t>
            </a:r>
            <a:r>
              <a:rPr lang="en-US" sz="1400" dirty="0" smtClean="0"/>
              <a:t>-</a:t>
            </a:r>
            <a:r>
              <a:rPr lang="en-US" sz="1400" i="1" dirty="0" smtClean="0"/>
              <a:t>z</a:t>
            </a:r>
            <a:r>
              <a:rPr lang="en-US" sz="1400" dirty="0" smtClean="0"/>
              <a:t> plane.</a:t>
            </a:r>
            <a:endParaRPr lang="ko-KR" altLang="en-US" sz="1400" dirty="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357158" y="1119174"/>
            <a:ext cx="8786842" cy="3810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ko-KR" sz="1400" b="1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Path Planning Based on the Methods of Ray Tracing and Limit-Cycle</a:t>
            </a:r>
            <a:endParaRPr lang="en-US" altLang="ko-KR" sz="1400" b="1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pic>
        <p:nvPicPr>
          <p:cNvPr id="44" name="그림 43" descr="Figure2.7(c).emf"/>
          <p:cNvPicPr/>
          <p:nvPr/>
        </p:nvPicPr>
        <p:blipFill>
          <a:blip r:embed="rId5"/>
          <a:stretch>
            <a:fillRect/>
          </a:stretch>
        </p:blipFill>
        <p:spPr>
          <a:xfrm>
            <a:off x="6000760" y="1714488"/>
            <a:ext cx="1728000" cy="1639248"/>
          </a:xfrm>
          <a:prstGeom prst="rect">
            <a:avLst/>
          </a:prstGeom>
        </p:spPr>
      </p:pic>
      <p:sp>
        <p:nvSpPr>
          <p:cNvPr id="55" name="Rectangle 2"/>
          <p:cNvSpPr txBox="1">
            <a:spLocks noChangeArrowheads="1"/>
          </p:cNvSpPr>
          <p:nvPr/>
        </p:nvSpPr>
        <p:spPr bwMode="auto">
          <a:xfrm>
            <a:off x="442938" y="57148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2. Path Planning Algorithm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2143108" y="6581025"/>
            <a:ext cx="1718292" cy="276999"/>
          </a:xfrm>
          <a:prstGeom prst="rect">
            <a:avLst/>
          </a:prstGeom>
          <a:solidFill>
            <a:srgbClr val="001932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rgbClr val="FFCC00"/>
                </a:solidFill>
                <a:ea typeface="Kozuka Gothic Pro B" pitchFamily="34" charset="-128"/>
                <a:cs typeface="Times New Roman" pitchFamily="18" charset="0"/>
              </a:rPr>
              <a:t>Path Planning Algorithm</a:t>
            </a:r>
            <a:endParaRPr lang="en-US" altLang="ko-KR" sz="1200" dirty="0">
              <a:solidFill>
                <a:srgbClr val="FFCC00"/>
              </a:solidFill>
              <a:ea typeface="Kozuka Gothic Pro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LN@NVQSST1TV4000000" val="2677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imSun"/>
        <a:ea typeface=""/>
        <a:cs typeface=""/>
      </a:majorFont>
      <a:minorFont>
        <a:latin typeface="SimS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18939</TotalTime>
  <Words>3065</Words>
  <Application>Microsoft Office PowerPoint</Application>
  <PresentationFormat>화면 슬라이드 쇼(4:3)</PresentationFormat>
  <Paragraphs>466</Paragraphs>
  <Slides>34</Slides>
  <Notes>30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Default Design</vt:lpstr>
      <vt:lpstr>수식</vt:lpstr>
      <vt:lpstr>Navigation Method for VTOL Type UAV using a Limit-cycle Navigation Method and Fuzzy Logic Control</vt:lpstr>
      <vt:lpstr>PowerPoint 프레젠테이션</vt:lpstr>
      <vt:lpstr>- What is a navigation method?</vt:lpstr>
      <vt:lpstr>Classic Path Planning Approach</vt:lpstr>
      <vt:lpstr>The Basic Concept of Limit-cycle method in three dimensions (3D)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Defense</dc:title>
  <dc:creator>BCM</dc:creator>
  <cp:lastModifiedBy>Byung Cheol Min</cp:lastModifiedBy>
  <cp:revision>1327</cp:revision>
  <dcterms:created xsi:type="dcterms:W3CDTF">2006-11-17T06:08:12Z</dcterms:created>
  <dcterms:modified xsi:type="dcterms:W3CDTF">2013-10-12T04:12:13Z</dcterms:modified>
</cp:coreProperties>
</file>