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Raleway"/>
      <p:regular r:id="rId18"/>
      <p:bold r:id="rId19"/>
      <p:italic r:id="rId20"/>
      <p:boldItalic r:id="rId21"/>
    </p:embeddedFont>
    <p:embeddedFont>
      <p:font typeface="Roboto"/>
      <p:regular r:id="rId22"/>
      <p:bold r:id="rId23"/>
      <p:italic r:id="rId24"/>
      <p:boldItalic r:id="rId25"/>
    </p:embeddedFont>
    <p:embeddedFont>
      <p:font typeface="Lato"/>
      <p:regular r:id="rId26"/>
      <p:bold r:id="rId27"/>
      <p:italic r:id="rId28"/>
      <p:boldItalic r:id="rId2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aleway-italic.fntdata"/><Relationship Id="rId22" Type="http://schemas.openxmlformats.org/officeDocument/2006/relationships/font" Target="fonts/Roboto-regular.fntdata"/><Relationship Id="rId21" Type="http://schemas.openxmlformats.org/officeDocument/2006/relationships/font" Target="fonts/Raleway-boldItalic.fntdata"/><Relationship Id="rId24" Type="http://schemas.openxmlformats.org/officeDocument/2006/relationships/font" Target="fonts/Roboto-italic.fntdata"/><Relationship Id="rId23" Type="http://schemas.openxmlformats.org/officeDocument/2006/relationships/font" Target="fonts/Roboto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Lato-regular.fntdata"/><Relationship Id="rId25" Type="http://schemas.openxmlformats.org/officeDocument/2006/relationships/font" Target="fonts/Roboto-boldItalic.fntdata"/><Relationship Id="rId28" Type="http://schemas.openxmlformats.org/officeDocument/2006/relationships/font" Target="fonts/Lato-italic.fntdata"/><Relationship Id="rId27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La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font" Target="fonts/Raleway-bold.fntdata"/><Relationship Id="rId18" Type="http://schemas.openxmlformats.org/officeDocument/2006/relationships/font" Target="fonts/Raleway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51f498f5d5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51f498f5d5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51f498f5d5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51f498f5d5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51f498f5d5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51f498f5d5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51ea627c49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51ea627c49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51f498f5d5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51f498f5d5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51ea627c49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51ea627c49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51ea627c49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51ea627c49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51ea627c49_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51ea627c49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51ea627c49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51ea627c49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51f498f5d5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51f498f5d5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51f498f5d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51f498f5d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RNN Encoder-decoder Architecture</a:t>
            </a:r>
            <a:endParaRPr/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William Hu</a:t>
            </a:r>
            <a:endParaRPr/>
          </a:p>
        </p:txBody>
      </p:sp>
      <p:sp>
        <p:nvSpPr>
          <p:cNvPr id="88" name="Google Shape;88;p1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2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/>
              <a:t>RNN Encoder-decoder Model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169" name="Google Shape;169;p22"/>
          <p:cNvSpPr txBox="1"/>
          <p:nvPr>
            <p:ph idx="1" type="body"/>
          </p:nvPr>
        </p:nvSpPr>
        <p:spPr>
          <a:xfrm>
            <a:off x="7760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Input sequence feeds in at each time step.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The embedding is generated for each time step.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The embedding is feeding into decoder to generate target sequence step by step.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>
                <a:solidFill>
                  <a:srgbClr val="000000"/>
                </a:solidFill>
              </a:rPr>
              <a:t>p(y1,...,yT | x1,...,xT), conditional probability. </a:t>
            </a:r>
            <a:endParaRPr sz="2000"/>
          </a:p>
        </p:txBody>
      </p:sp>
      <p:sp>
        <p:nvSpPr>
          <p:cNvPr id="170" name="Google Shape;170;p2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3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RNN Encoder-decoder Model</a:t>
            </a:r>
            <a:endParaRPr/>
          </a:p>
        </p:txBody>
      </p:sp>
      <p:sp>
        <p:nvSpPr>
          <p:cNvPr id="176" name="Google Shape;176;p23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Attention’s usage in the encoder-decoder model.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This is a architecture, not a model. Transfomer, Bert Model are all encoder-decoder models without touching RNN.  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Transformer as purely linear network to process language. </a:t>
            </a:r>
            <a:endParaRPr sz="2000"/>
          </a:p>
        </p:txBody>
      </p:sp>
      <p:sp>
        <p:nvSpPr>
          <p:cNvPr id="177" name="Google Shape;177;p2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2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2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85" name="Google Shape;185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98838" y="587013"/>
            <a:ext cx="4105275" cy="4352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Sequence to Sequence Problem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Sequence prediction - given a sequence of values, predicting the next value in the sequence or classify this </a:t>
            </a:r>
            <a:r>
              <a:rPr lang="en" sz="2000"/>
              <a:t>sequence</a:t>
            </a:r>
            <a:r>
              <a:rPr lang="en" sz="2000"/>
              <a:t> into some types of categories. </a:t>
            </a:r>
            <a:endParaRPr sz="2000"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/>
              <a:t>Sequence to Sequence Problem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</a:t>
            </a:r>
            <a:endParaRPr/>
          </a:p>
        </p:txBody>
      </p:sp>
      <p:sp>
        <p:nvSpPr>
          <p:cNvPr id="101" name="Google Shape;101;p15"/>
          <p:cNvSpPr txBox="1"/>
          <p:nvPr>
            <p:ph idx="1" type="body"/>
          </p:nvPr>
        </p:nvSpPr>
        <p:spPr>
          <a:xfrm>
            <a:off x="449925" y="211612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000"/>
              <a:t>“My name is CMU deep learning 11- ”  </a:t>
            </a:r>
            <a:endParaRPr sz="2000"/>
          </a:p>
        </p:txBody>
      </p:sp>
      <p:sp>
        <p:nvSpPr>
          <p:cNvPr id="102" name="Google Shape;102;p1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03" name="Google Shape;10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72875" y="2642763"/>
            <a:ext cx="3829050" cy="1609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6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Sequence to Sequence	</a:t>
            </a:r>
            <a:endParaRPr/>
          </a:p>
        </p:txBody>
      </p:sp>
      <p:sp>
        <p:nvSpPr>
          <p:cNvPr id="109" name="Google Shape;109;p16"/>
          <p:cNvSpPr txBox="1"/>
          <p:nvPr>
            <p:ph idx="1" type="body"/>
          </p:nvPr>
        </p:nvSpPr>
        <p:spPr>
          <a:xfrm>
            <a:off x="847600" y="21906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“</a:t>
            </a:r>
            <a:r>
              <a:rPr lang="en" sz="2000">
                <a:solidFill>
                  <a:srgbClr val="212121"/>
                </a:solidFill>
                <a:highlight>
                  <a:srgbClr val="FFFFFF"/>
                </a:highlight>
              </a:rPr>
              <a:t>Bhiksha en Inde en décembre dernier” =====&gt; “Bhiksha visit India last December” </a:t>
            </a:r>
            <a:endParaRPr sz="2000">
              <a:solidFill>
                <a:srgbClr val="212121"/>
              </a:solidFill>
              <a:highlight>
                <a:srgbClr val="FFFFFF"/>
              </a:highlight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212121"/>
              </a:solidFill>
              <a:highlight>
                <a:srgbClr val="FFFFFF"/>
              </a:highlight>
            </a:endParaRPr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10" name="Google Shape;11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80375" y="2845162"/>
            <a:ext cx="2406200" cy="1436675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6"/>
          <p:cNvSpPr txBox="1"/>
          <p:nvPr>
            <p:ph idx="1" type="body"/>
          </p:nvPr>
        </p:nvSpPr>
        <p:spPr>
          <a:xfrm>
            <a:off x="4758375" y="3258525"/>
            <a:ext cx="3133800" cy="42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000"/>
              <a:t>“My heart is in the work”</a:t>
            </a:r>
            <a:endParaRPr sz="2000"/>
          </a:p>
        </p:txBody>
      </p:sp>
      <p:sp>
        <p:nvSpPr>
          <p:cNvPr id="112" name="Google Shape;112;p16"/>
          <p:cNvSpPr/>
          <p:nvPr/>
        </p:nvSpPr>
        <p:spPr>
          <a:xfrm>
            <a:off x="4007300" y="3324525"/>
            <a:ext cx="504900" cy="2916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7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Sequence to Sequence Problem	</a:t>
            </a:r>
            <a:endParaRPr/>
          </a:p>
        </p:txBody>
      </p:sp>
      <p:sp>
        <p:nvSpPr>
          <p:cNvPr id="119" name="Google Shape;119;p17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Variable length to variable length 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The order of the input sequence is not </a:t>
            </a:r>
            <a:r>
              <a:rPr lang="en" sz="2000"/>
              <a:t>necessarily the same</a:t>
            </a:r>
            <a:r>
              <a:rPr lang="en" sz="2000"/>
              <a:t> as the order of the output sequence.</a:t>
            </a:r>
            <a:endParaRPr sz="2000"/>
          </a:p>
          <a:p>
            <a:pPr indent="0" lvl="0" marL="9144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/>
              <a:t>“This course’s workload seems to be very low this semester”</a:t>
            </a:r>
            <a:endParaRPr sz="2000"/>
          </a:p>
          <a:p>
            <a:pPr indent="0" lvl="0" marL="9144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/>
              <a:t>“</a:t>
            </a:r>
            <a:r>
              <a:rPr lang="en" sz="2000">
                <a:solidFill>
                  <a:srgbClr val="212121"/>
                </a:solidFill>
                <a:highlight>
                  <a:srgbClr val="FFFFFF"/>
                </a:highlight>
              </a:rPr>
              <a:t>本学期这门课程的工作量似乎非常低” </a:t>
            </a:r>
            <a:endParaRPr sz="2000">
              <a:solidFill>
                <a:srgbClr val="21212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200">
              <a:solidFill>
                <a:srgbClr val="21212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0" name="Google Shape;120;p1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Encoder-Decoder Architecture</a:t>
            </a:r>
            <a:endParaRPr/>
          </a:p>
        </p:txBody>
      </p:sp>
      <p:sp>
        <p:nvSpPr>
          <p:cNvPr id="126" name="Google Shape;126;p18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First introduced in the field of Statistical Machine Translation in 2014 [1].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It has became the state of art </a:t>
            </a:r>
            <a:r>
              <a:rPr lang="en" sz="2000"/>
              <a:t>language</a:t>
            </a:r>
            <a:r>
              <a:rPr lang="en" sz="2000"/>
              <a:t> model ever since then. 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It can be applied to many fields, we are interested using it as a language model, together with RNN. 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Learning languages both semantically and syntactically. </a:t>
            </a:r>
            <a:endParaRPr sz="2000"/>
          </a:p>
        </p:txBody>
      </p:sp>
      <p:sp>
        <p:nvSpPr>
          <p:cNvPr id="127" name="Google Shape;127;p1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9"/>
          <p:cNvSpPr txBox="1"/>
          <p:nvPr>
            <p:ph type="title"/>
          </p:nvPr>
        </p:nvSpPr>
        <p:spPr>
          <a:xfrm>
            <a:off x="657000" y="1280200"/>
            <a:ext cx="54282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RNN-Encoder-decoder Structure</a:t>
            </a:r>
            <a:endParaRPr/>
          </a:p>
        </p:txBody>
      </p:sp>
      <p:sp>
        <p:nvSpPr>
          <p:cNvPr id="133" name="Google Shape;133;p19"/>
          <p:cNvSpPr txBox="1"/>
          <p:nvPr>
            <p:ph idx="1" type="body"/>
          </p:nvPr>
        </p:nvSpPr>
        <p:spPr>
          <a:xfrm>
            <a:off x="831950" y="2007100"/>
            <a:ext cx="48810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The model will consist of two RNNs - encoder and decoder.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Encoder maps the variable length sequence to fixed length vector representation. </a:t>
            </a:r>
            <a:endParaRPr sz="2000"/>
          </a:p>
        </p:txBody>
      </p:sp>
      <p:sp>
        <p:nvSpPr>
          <p:cNvPr id="134" name="Google Shape;134;p1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35" name="Google Shape;135;p19"/>
          <p:cNvSpPr/>
          <p:nvPr/>
        </p:nvSpPr>
        <p:spPr>
          <a:xfrm>
            <a:off x="6912404" y="1269550"/>
            <a:ext cx="1279500" cy="556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Encoder</a:t>
            </a:r>
            <a:endParaRPr/>
          </a:p>
        </p:txBody>
      </p:sp>
      <p:sp>
        <p:nvSpPr>
          <p:cNvPr id="136" name="Google Shape;136;p19"/>
          <p:cNvSpPr/>
          <p:nvPr/>
        </p:nvSpPr>
        <p:spPr>
          <a:xfrm>
            <a:off x="6912404" y="2859409"/>
            <a:ext cx="1279500" cy="556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</a:t>
            </a:r>
            <a:r>
              <a:rPr lang="en"/>
              <a:t>ncoder</a:t>
            </a:r>
            <a:endParaRPr/>
          </a:p>
        </p:txBody>
      </p:sp>
      <p:sp>
        <p:nvSpPr>
          <p:cNvPr id="137" name="Google Shape;137;p19"/>
          <p:cNvSpPr/>
          <p:nvPr/>
        </p:nvSpPr>
        <p:spPr>
          <a:xfrm>
            <a:off x="7452688" y="1866186"/>
            <a:ext cx="199200" cy="3183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9"/>
          <p:cNvSpPr/>
          <p:nvPr/>
        </p:nvSpPr>
        <p:spPr>
          <a:xfrm>
            <a:off x="6724998" y="2224479"/>
            <a:ext cx="1654200" cy="184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Embeddings</a:t>
            </a:r>
            <a:endParaRPr/>
          </a:p>
        </p:txBody>
      </p:sp>
      <p:sp>
        <p:nvSpPr>
          <p:cNvPr id="139" name="Google Shape;139;p19"/>
          <p:cNvSpPr/>
          <p:nvPr/>
        </p:nvSpPr>
        <p:spPr>
          <a:xfrm>
            <a:off x="7452688" y="2492536"/>
            <a:ext cx="199200" cy="3183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9"/>
          <p:cNvSpPr/>
          <p:nvPr/>
        </p:nvSpPr>
        <p:spPr>
          <a:xfrm>
            <a:off x="7452718" y="3477180"/>
            <a:ext cx="199200" cy="3183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9"/>
          <p:cNvSpPr/>
          <p:nvPr/>
        </p:nvSpPr>
        <p:spPr>
          <a:xfrm>
            <a:off x="6724998" y="3856609"/>
            <a:ext cx="1654200" cy="184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Outputs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0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/>
              <a:t>RNN-Encoder-decoder Structure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20"/>
          <p:cNvSpPr txBox="1"/>
          <p:nvPr>
            <p:ph idx="1" type="body"/>
          </p:nvPr>
        </p:nvSpPr>
        <p:spPr>
          <a:xfrm>
            <a:off x="729450" y="2078875"/>
            <a:ext cx="47214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Decoder maps the fixed length vector representation back to a variable length target sequence. 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Two networks are trained jointly to maximize the joint probability of the target sequence given a source sequence[1]. </a:t>
            </a:r>
            <a:endParaRPr sz="2000"/>
          </a:p>
        </p:txBody>
      </p:sp>
      <p:sp>
        <p:nvSpPr>
          <p:cNvPr id="148" name="Google Shape;148;p2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49" name="Google Shape;149;p20"/>
          <p:cNvSpPr/>
          <p:nvPr/>
        </p:nvSpPr>
        <p:spPr>
          <a:xfrm>
            <a:off x="6912404" y="1269550"/>
            <a:ext cx="1279500" cy="556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Encoder</a:t>
            </a:r>
            <a:endParaRPr/>
          </a:p>
        </p:txBody>
      </p:sp>
      <p:sp>
        <p:nvSpPr>
          <p:cNvPr id="150" name="Google Shape;150;p20"/>
          <p:cNvSpPr/>
          <p:nvPr/>
        </p:nvSpPr>
        <p:spPr>
          <a:xfrm>
            <a:off x="6912404" y="2859409"/>
            <a:ext cx="1279500" cy="556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</a:t>
            </a:r>
            <a:r>
              <a:rPr lang="en"/>
              <a:t>coder</a:t>
            </a:r>
            <a:endParaRPr/>
          </a:p>
        </p:txBody>
      </p:sp>
      <p:sp>
        <p:nvSpPr>
          <p:cNvPr id="151" name="Google Shape;151;p20"/>
          <p:cNvSpPr/>
          <p:nvPr/>
        </p:nvSpPr>
        <p:spPr>
          <a:xfrm>
            <a:off x="7452688" y="1866186"/>
            <a:ext cx="199200" cy="3183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20"/>
          <p:cNvSpPr/>
          <p:nvPr/>
        </p:nvSpPr>
        <p:spPr>
          <a:xfrm>
            <a:off x="6724998" y="2224479"/>
            <a:ext cx="1654200" cy="184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Embeddings</a:t>
            </a:r>
            <a:endParaRPr/>
          </a:p>
        </p:txBody>
      </p:sp>
      <p:sp>
        <p:nvSpPr>
          <p:cNvPr id="153" name="Google Shape;153;p20"/>
          <p:cNvSpPr/>
          <p:nvPr/>
        </p:nvSpPr>
        <p:spPr>
          <a:xfrm>
            <a:off x="7452688" y="2492536"/>
            <a:ext cx="199200" cy="3183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20"/>
          <p:cNvSpPr/>
          <p:nvPr/>
        </p:nvSpPr>
        <p:spPr>
          <a:xfrm>
            <a:off x="7452718" y="3477180"/>
            <a:ext cx="199200" cy="3183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20"/>
          <p:cNvSpPr/>
          <p:nvPr/>
        </p:nvSpPr>
        <p:spPr>
          <a:xfrm>
            <a:off x="6724998" y="3856609"/>
            <a:ext cx="1654200" cy="184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Outputs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1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RNN Encoder-decoder Model</a:t>
            </a:r>
            <a:endParaRPr/>
          </a:p>
        </p:txBody>
      </p:sp>
      <p:sp>
        <p:nvSpPr>
          <p:cNvPr id="161" name="Google Shape;161;p21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2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63" name="Google Shape;16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7150" y="2175225"/>
            <a:ext cx="7688699" cy="17324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