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914" r:id="rId2"/>
    <p:sldId id="801" r:id="rId3"/>
    <p:sldId id="850" r:id="rId4"/>
    <p:sldId id="889" r:id="rId5"/>
    <p:sldId id="890" r:id="rId6"/>
    <p:sldId id="891" r:id="rId7"/>
    <p:sldId id="892" r:id="rId8"/>
    <p:sldId id="893" r:id="rId9"/>
    <p:sldId id="894" r:id="rId10"/>
    <p:sldId id="896" r:id="rId11"/>
    <p:sldId id="895" r:id="rId12"/>
    <p:sldId id="898" r:id="rId13"/>
    <p:sldId id="899" r:id="rId14"/>
    <p:sldId id="900" r:id="rId15"/>
    <p:sldId id="901" r:id="rId16"/>
    <p:sldId id="902" r:id="rId17"/>
    <p:sldId id="903" r:id="rId18"/>
    <p:sldId id="904" r:id="rId19"/>
    <p:sldId id="905" r:id="rId20"/>
    <p:sldId id="906" r:id="rId21"/>
    <p:sldId id="907" r:id="rId22"/>
    <p:sldId id="908" r:id="rId23"/>
    <p:sldId id="910" r:id="rId24"/>
    <p:sldId id="911" r:id="rId25"/>
    <p:sldId id="912" r:id="rId26"/>
    <p:sldId id="91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5A9A"/>
    <a:srgbClr val="3379CD"/>
    <a:srgbClr val="0000CC"/>
    <a:srgbClr val="3333FF"/>
    <a:srgbClr val="FFC000"/>
    <a:srgbClr val="FFCCCC"/>
    <a:srgbClr val="EEECE1"/>
    <a:srgbClr val="008000"/>
    <a:srgbClr val="0000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551" autoAdjust="0"/>
    <p:restoredTop sz="92454" autoAdjust="0"/>
  </p:normalViewPr>
  <p:slideViewPr>
    <p:cSldViewPr>
      <p:cViewPr varScale="1">
        <p:scale>
          <a:sx n="127" d="100"/>
          <a:sy n="127" d="100"/>
        </p:scale>
        <p:origin x="172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920D1-C1A6-BC43-9E32-7E3E81AB5722}" type="datetimeFigureOut">
              <a:rPr lang="en-US" smtClean="0"/>
              <a:t>3/9/19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C3F40-22DD-2441-A32B-9B72E1D9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82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901A0-EC92-4E4B-AED1-47E51D86B73E}" type="datetimeFigureOut">
              <a:rPr lang="en-US" smtClean="0"/>
              <a:t>3/9/19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6ADA7-B84D-44A9-81D6-E0CBC4112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98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3333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BF6E6-9828-4C72-988E-440821864102}" type="datetimeFigureOut">
              <a:rPr lang="en-US" smtClean="0"/>
              <a:t>3/9/19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7C91-99CD-4615-A66C-4AFE7D9C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8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BF6E6-9828-4C72-988E-440821864102}" type="datetimeFigureOut">
              <a:rPr lang="en-US" smtClean="0"/>
              <a:t>3/9/19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7C91-99CD-4615-A66C-4AFE7D9C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88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BF6E6-9828-4C72-988E-440821864102}" type="datetimeFigureOut">
              <a:rPr lang="en-US" smtClean="0"/>
              <a:t>3/9/19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7C91-99CD-4615-A66C-4AFE7D9C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52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BF6E6-9828-4C72-988E-440821864102}" type="datetimeFigureOut">
              <a:rPr lang="en-US" smtClean="0"/>
              <a:t>3/9/19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7C91-99CD-4615-A66C-4AFE7D9C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3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BF6E6-9828-4C72-988E-440821864102}" type="datetimeFigureOut">
              <a:rPr lang="en-US" smtClean="0"/>
              <a:t>3/9/19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7C91-99CD-4615-A66C-4AFE7D9C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09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>
              <a:defRPr>
                <a:solidFill>
                  <a:srgbClr val="0000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BF6E6-9828-4C72-988E-440821864102}" type="datetimeFigureOut">
              <a:rPr lang="en-US" smtClean="0"/>
              <a:t>3/9/19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7C91-99CD-4615-A66C-4AFE7D9C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0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BF6E6-9828-4C72-988E-440821864102}" type="datetimeFigureOut">
              <a:rPr lang="en-US" smtClean="0"/>
              <a:t>3/9/19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7C91-99CD-4615-A66C-4AFE7D9C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47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BF6E6-9828-4C72-988E-440821864102}" type="datetimeFigureOut">
              <a:rPr lang="en-US" smtClean="0"/>
              <a:t>3/9/19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7C91-99CD-4615-A66C-4AFE7D9C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50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BF6E6-9828-4C72-988E-440821864102}" type="datetimeFigureOut">
              <a:rPr lang="en-US" smtClean="0"/>
              <a:t>3/9/19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7C91-99CD-4615-A66C-4AFE7D9C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31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BF6E6-9828-4C72-988E-440821864102}" type="datetimeFigureOut">
              <a:rPr lang="en-US" smtClean="0"/>
              <a:t>3/9/19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7C91-99CD-4615-A66C-4AFE7D9C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2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BF6E6-9828-4C72-988E-440821864102}" type="datetimeFigureOut">
              <a:rPr lang="en-US" smtClean="0"/>
              <a:t>3/9/19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7C91-99CD-4615-A66C-4AFE7D9C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01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BF6E6-9828-4C72-988E-440821864102}" type="datetimeFigureOut">
              <a:rPr lang="en-US" smtClean="0"/>
              <a:t>3/9/19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37C91-99CD-4615-A66C-4AFE7D9C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0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00C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39.png"/><Relationship Id="rId11" Type="http://schemas.openxmlformats.org/officeDocument/2006/relationships/image" Target="../media/image1.png"/><Relationship Id="rId5" Type="http://schemas.openxmlformats.org/officeDocument/2006/relationships/image" Target="../media/image338.png"/><Relationship Id="rId10" Type="http://schemas.openxmlformats.org/officeDocument/2006/relationships/image" Target="../media/image343.png"/><Relationship Id="rId4" Type="http://schemas.openxmlformats.org/officeDocument/2006/relationships/image" Target="../media/image337.png"/><Relationship Id="rId9" Type="http://schemas.openxmlformats.org/officeDocument/2006/relationships/image" Target="../media/image34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45.png"/><Relationship Id="rId4" Type="http://schemas.openxmlformats.org/officeDocument/2006/relationships/image" Target="../media/image3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CTC Recitation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1"/>
            <a:ext cx="8229600" cy="685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3/9/19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03F163-3770-4C4A-AA63-F7B784DFE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8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34"/>
    </mc:Choice>
    <mc:Fallback xmlns="">
      <p:transition spd="slow" advTm="33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implementation: Probability of Labeling</a:t>
            </a:r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56" b="-14370"/>
          <a:stretch/>
        </p:blipFill>
        <p:spPr>
          <a:xfrm>
            <a:off x="228600" y="1828800"/>
            <a:ext cx="8229600" cy="2621099"/>
          </a:xfrm>
        </p:spPr>
      </p:pic>
      <p:sp>
        <p:nvSpPr>
          <p:cNvPr id="6" name="TextBox 5"/>
          <p:cNvSpPr txBox="1"/>
          <p:nvPr/>
        </p:nvSpPr>
        <p:spPr>
          <a:xfrm>
            <a:off x="685800" y="4419600"/>
            <a:ext cx="769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Where l is a labeling of x and Beta is the set of possible labeling of length less than or equal to the length of l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EE6B8D-5765-5C4A-9DFC-C76C8069C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5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7"/>
    </mc:Choice>
    <mc:Fallback xmlns="">
      <p:transition spd="slow" advTm="1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implementation: Path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Great we have a closed for solution for the probability of a labeling!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333DAA8-0130-9D4B-99E0-2247D3C61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6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4"/>
    </mc:Choice>
    <mc:Fallback xmlns="">
      <p:transition spd="slow" advTm="19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implementation: Path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Great we have a closed form solution for the probability of a labeling!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Problem: This is exponential in size.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It is on the order of the number of paths through the labels.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D5E642-6BF6-B94D-A3B4-6864B18C2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43"/>
    </mc:Choice>
    <mc:Fallback xmlns="">
      <p:transition spd="slow" advTm="28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implementation: 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 The Solution: Dynamic programming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The probability of each label in the labeling is dependent on all other labels.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These can be computed with two variable Alpha and Beta corresponding to the probabilities of a valid prefix and suffix respectively.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C0B2AB-345F-E44E-A1A9-5EC69C6DE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2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36"/>
    </mc:Choice>
    <mc:Fallback xmlns="">
      <p:transition spd="slow" advTm="89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implementation: Efficiency</a:t>
            </a:r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13" b="-1095"/>
          <a:stretch/>
        </p:blipFill>
        <p:spPr>
          <a:xfrm>
            <a:off x="457200" y="3505200"/>
            <a:ext cx="8229600" cy="2730500"/>
          </a:xfrm>
        </p:spPr>
      </p:pic>
      <p:sp>
        <p:nvSpPr>
          <p:cNvPr id="6" name="TextBox 5"/>
          <p:cNvSpPr txBox="1"/>
          <p:nvPr/>
        </p:nvSpPr>
        <p:spPr>
          <a:xfrm>
            <a:off x="457200" y="1524000"/>
            <a:ext cx="8229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Alpha is the forward probability for s. It is defined as the sum over the probabilities of all possible prefixes for which s is a viable label in position t.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664A1A-9EE6-0248-AC3F-F90D93B57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8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52"/>
    </mc:Choice>
    <mc:Fallback xmlns="">
      <p:transition spd="slow" advTm="70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implementation: 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This can be implemented recursively as follows on l’ the modified target label sequence with a 				blank in-between every 				symbol and at the					beginning and end.</a:t>
            </a:r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114800"/>
            <a:ext cx="4952999" cy="627414"/>
          </a:xfrm>
          <a:prstGeom prst="rect">
            <a:avLst/>
          </a:prstGeom>
        </p:spPr>
      </p:pic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19400"/>
            <a:ext cx="3581400" cy="1882350"/>
          </a:xfrm>
          <a:prstGeom prst="rect">
            <a:avLst/>
          </a:prstGeom>
        </p:spPr>
      </p:pic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8200"/>
            <a:ext cx="9144000" cy="144544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1ADDACD-2B76-E742-B881-648220FA6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355"/>
    </mc:Choice>
    <mc:Fallback xmlns="">
      <p:transition spd="slow" advTm="296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implementation: Efficiency</a:t>
            </a:r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3" b="156"/>
          <a:stretch/>
        </p:blipFill>
        <p:spPr>
          <a:xfrm>
            <a:off x="304800" y="2133600"/>
            <a:ext cx="8229600" cy="2906905"/>
          </a:xfrm>
        </p:spPr>
      </p:pic>
      <p:sp>
        <p:nvSpPr>
          <p:cNvPr id="6" name="TextBox 5"/>
          <p:cNvSpPr txBox="1"/>
          <p:nvPr/>
        </p:nvSpPr>
        <p:spPr>
          <a:xfrm>
            <a:off x="457200" y="1600200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backwards pass: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BB9111-8109-BC44-95EA-7BF25B58C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8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68"/>
    </mc:Choice>
    <mc:Fallback xmlns="">
      <p:transition spd="slow" advTm="46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implementation: Efficiency</a:t>
            </a:r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3" b="156"/>
          <a:stretch/>
        </p:blipFill>
        <p:spPr>
          <a:xfrm>
            <a:off x="304800" y="2133600"/>
            <a:ext cx="8229600" cy="2906905"/>
          </a:xfrm>
        </p:spPr>
      </p:pic>
      <p:sp>
        <p:nvSpPr>
          <p:cNvPr id="5" name="TextBox 4"/>
          <p:cNvSpPr txBox="1"/>
          <p:nvPr/>
        </p:nvSpPr>
        <p:spPr>
          <a:xfrm>
            <a:off x="5125689" y="194303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600200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backwards pass: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0"/>
            <a:ext cx="8153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Analogous to forward pass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1B60D34-E54A-5840-A0DC-1E75DBE77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2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0"/>
    </mc:Choice>
    <mc:Fallback xmlns="">
      <p:transition spd="slow" advTm="5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implementation: Efficiency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5689" y="194303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0"/>
            <a:ext cx="5597625" cy="2124265"/>
          </a:xfrm>
          <a:prstGeom prst="rect">
            <a:avLst/>
          </a:prstGeom>
        </p:spPr>
      </p:pic>
      <p:pic>
        <p:nvPicPr>
          <p:cNvPr id="9" name="Picture 8" descr="Untitl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2000"/>
            <a:ext cx="9144000" cy="1496000"/>
          </a:xfrm>
          <a:prstGeom prst="rect">
            <a:avLst/>
          </a:prstGeom>
        </p:spPr>
      </p:pic>
      <p:pic>
        <p:nvPicPr>
          <p:cNvPr id="10" name="Picture 9" descr="Untitl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43400"/>
            <a:ext cx="8610600" cy="933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0"/>
            <a:ext cx="655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Recursive definition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11E855-6655-9841-A95A-D72AEBB2D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2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53"/>
    </mc:Choice>
    <mc:Fallback xmlns="">
      <p:transition spd="slow" advTm="29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implementation: Efficiency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5689" y="194303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0"/>
            <a:ext cx="5597625" cy="2124265"/>
          </a:xfrm>
          <a:prstGeom prst="rect">
            <a:avLst/>
          </a:prstGeom>
        </p:spPr>
      </p:pic>
      <p:pic>
        <p:nvPicPr>
          <p:cNvPr id="9" name="Picture 8" descr="Untitl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2000"/>
            <a:ext cx="9144000" cy="1496000"/>
          </a:xfrm>
          <a:prstGeom prst="rect">
            <a:avLst/>
          </a:prstGeom>
        </p:spPr>
      </p:pic>
      <p:pic>
        <p:nvPicPr>
          <p:cNvPr id="10" name="Picture 9" descr="Untitl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43400"/>
            <a:ext cx="8610600" cy="933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0"/>
            <a:ext cx="655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Recursive definition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82CA98-7D41-4A41-AB96-C83DD41C6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5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4"/>
    </mc:Choice>
    <mc:Fallback xmlns="">
      <p:transition spd="slow" advTm="2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Speech recognition using Recurrent 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95164"/>
            <a:ext cx="8229600" cy="195803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Recurrent neural networks (with LSTMs) can be used to perform speech recognition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Input: Sequences of audio feature vectors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Output: Phonetic label of each vector</a:t>
            </a:r>
          </a:p>
        </p:txBody>
      </p:sp>
      <p:sp>
        <p:nvSpPr>
          <p:cNvPr id="4" name="Rectangle 3"/>
          <p:cNvSpPr/>
          <p:nvPr/>
        </p:nvSpPr>
        <p:spPr>
          <a:xfrm>
            <a:off x="1662064" y="3528364"/>
            <a:ext cx="304800" cy="30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49050" y="3528364"/>
            <a:ext cx="304800" cy="30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43264" y="3528364"/>
            <a:ext cx="304800" cy="30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33864" y="3528364"/>
            <a:ext cx="304800" cy="30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24464" y="3528364"/>
            <a:ext cx="304800" cy="30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15064" y="3528364"/>
            <a:ext cx="304800" cy="30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05664" y="3528364"/>
            <a:ext cx="304800" cy="30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485300" y="4214649"/>
            <a:ext cx="61722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52300" y="421464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05664" y="29949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05664" y="24615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05664" y="1928164"/>
            <a:ext cx="3048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endCxn id="13" idx="2"/>
          </p:cNvCxnSpPr>
          <p:nvPr/>
        </p:nvCxnSpPr>
        <p:spPr>
          <a:xfrm flipV="1">
            <a:off x="7758064" y="32997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0"/>
            <a:endCxn id="14" idx="2"/>
          </p:cNvCxnSpPr>
          <p:nvPr/>
        </p:nvCxnSpPr>
        <p:spPr>
          <a:xfrm flipV="1">
            <a:off x="7758064" y="27663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0"/>
            <a:endCxn id="15" idx="2"/>
          </p:cNvCxnSpPr>
          <p:nvPr/>
        </p:nvCxnSpPr>
        <p:spPr>
          <a:xfrm flipV="1">
            <a:off x="7758064" y="22329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758064" y="16995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629400" y="29949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629400" y="24615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629400" y="1928164"/>
            <a:ext cx="3048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endCxn id="20" idx="2"/>
          </p:cNvCxnSpPr>
          <p:nvPr/>
        </p:nvCxnSpPr>
        <p:spPr>
          <a:xfrm flipV="1">
            <a:off x="6781800" y="32997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0"/>
            <a:endCxn id="21" idx="2"/>
          </p:cNvCxnSpPr>
          <p:nvPr/>
        </p:nvCxnSpPr>
        <p:spPr>
          <a:xfrm flipV="1">
            <a:off x="6781800" y="27663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1" idx="0"/>
            <a:endCxn id="22" idx="2"/>
          </p:cNvCxnSpPr>
          <p:nvPr/>
        </p:nvCxnSpPr>
        <p:spPr>
          <a:xfrm flipV="1">
            <a:off x="6781800" y="22329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781800" y="16995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638800" y="29949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638800" y="24615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638800" y="1928164"/>
            <a:ext cx="3048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endCxn id="27" idx="2"/>
          </p:cNvCxnSpPr>
          <p:nvPr/>
        </p:nvCxnSpPr>
        <p:spPr>
          <a:xfrm flipV="1">
            <a:off x="5791200" y="32997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7" idx="0"/>
            <a:endCxn id="28" idx="2"/>
          </p:cNvCxnSpPr>
          <p:nvPr/>
        </p:nvCxnSpPr>
        <p:spPr>
          <a:xfrm flipV="1">
            <a:off x="5791200" y="27663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8" idx="0"/>
            <a:endCxn id="29" idx="2"/>
          </p:cNvCxnSpPr>
          <p:nvPr/>
        </p:nvCxnSpPr>
        <p:spPr>
          <a:xfrm flipV="1">
            <a:off x="5791200" y="22329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791200" y="16995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648200" y="29949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648200" y="24615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648200" y="1928164"/>
            <a:ext cx="3048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>
            <a:endCxn id="34" idx="2"/>
          </p:cNvCxnSpPr>
          <p:nvPr/>
        </p:nvCxnSpPr>
        <p:spPr>
          <a:xfrm flipV="1">
            <a:off x="4800600" y="32997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4" idx="0"/>
            <a:endCxn id="35" idx="2"/>
          </p:cNvCxnSpPr>
          <p:nvPr/>
        </p:nvCxnSpPr>
        <p:spPr>
          <a:xfrm flipV="1">
            <a:off x="4800600" y="27663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5" idx="0"/>
            <a:endCxn id="36" idx="2"/>
          </p:cNvCxnSpPr>
          <p:nvPr/>
        </p:nvCxnSpPr>
        <p:spPr>
          <a:xfrm flipV="1">
            <a:off x="4800600" y="22329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800600" y="16995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657600" y="29949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657600" y="24615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657600" y="1928164"/>
            <a:ext cx="3048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>
            <a:endCxn id="41" idx="2"/>
          </p:cNvCxnSpPr>
          <p:nvPr/>
        </p:nvCxnSpPr>
        <p:spPr>
          <a:xfrm flipV="1">
            <a:off x="3810000" y="32997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1" idx="0"/>
            <a:endCxn id="42" idx="2"/>
          </p:cNvCxnSpPr>
          <p:nvPr/>
        </p:nvCxnSpPr>
        <p:spPr>
          <a:xfrm flipV="1">
            <a:off x="3810000" y="27663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2" idx="0"/>
            <a:endCxn id="43" idx="2"/>
          </p:cNvCxnSpPr>
          <p:nvPr/>
        </p:nvCxnSpPr>
        <p:spPr>
          <a:xfrm flipV="1">
            <a:off x="3810000" y="22329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3810000" y="16995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2649013" y="29949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649013" y="24615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649013" y="1928164"/>
            <a:ext cx="3048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/>
          <p:cNvCxnSpPr>
            <a:endCxn id="48" idx="2"/>
          </p:cNvCxnSpPr>
          <p:nvPr/>
        </p:nvCxnSpPr>
        <p:spPr>
          <a:xfrm flipV="1">
            <a:off x="2801413" y="32997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8" idx="0"/>
            <a:endCxn id="49" idx="2"/>
          </p:cNvCxnSpPr>
          <p:nvPr/>
        </p:nvCxnSpPr>
        <p:spPr>
          <a:xfrm flipV="1">
            <a:off x="2801413" y="27663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9" idx="0"/>
            <a:endCxn id="50" idx="2"/>
          </p:cNvCxnSpPr>
          <p:nvPr/>
        </p:nvCxnSpPr>
        <p:spPr>
          <a:xfrm flipV="1">
            <a:off x="2801413" y="22329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2801413" y="16995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1667264" y="29949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667264" y="24615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667264" y="1928164"/>
            <a:ext cx="3048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/>
          <p:cNvCxnSpPr>
            <a:endCxn id="55" idx="2"/>
          </p:cNvCxnSpPr>
          <p:nvPr/>
        </p:nvCxnSpPr>
        <p:spPr>
          <a:xfrm flipV="1">
            <a:off x="1819664" y="32997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5" idx="0"/>
            <a:endCxn id="56" idx="2"/>
          </p:cNvCxnSpPr>
          <p:nvPr/>
        </p:nvCxnSpPr>
        <p:spPr>
          <a:xfrm flipV="1">
            <a:off x="1819664" y="27663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6" idx="0"/>
            <a:endCxn id="57" idx="2"/>
          </p:cNvCxnSpPr>
          <p:nvPr/>
        </p:nvCxnSpPr>
        <p:spPr>
          <a:xfrm flipV="1">
            <a:off x="1819664" y="22329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1819664" y="16995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1589025" y="1297880"/>
                <a:ext cx="457433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025" y="1297880"/>
                <a:ext cx="45743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angle 62"/>
          <p:cNvSpPr/>
          <p:nvPr/>
        </p:nvSpPr>
        <p:spPr>
          <a:xfrm>
            <a:off x="671464" y="2994964"/>
            <a:ext cx="304800" cy="304800"/>
          </a:xfrm>
          <a:prstGeom prst="rect">
            <a:avLst/>
          </a:prstGeom>
          <a:solidFill>
            <a:srgbClr val="3333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671464" y="2461564"/>
            <a:ext cx="304800" cy="304800"/>
          </a:xfrm>
          <a:prstGeom prst="rect">
            <a:avLst/>
          </a:prstGeom>
          <a:solidFill>
            <a:srgbClr val="3333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/>
          <p:cNvCxnSpPr>
            <a:stCxn id="64" idx="3"/>
            <a:endCxn id="56" idx="1"/>
          </p:cNvCxnSpPr>
          <p:nvPr/>
        </p:nvCxnSpPr>
        <p:spPr>
          <a:xfrm>
            <a:off x="976264" y="26139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3" idx="3"/>
            <a:endCxn id="55" idx="1"/>
          </p:cNvCxnSpPr>
          <p:nvPr/>
        </p:nvCxnSpPr>
        <p:spPr>
          <a:xfrm>
            <a:off x="976264" y="31473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1972064" y="26139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1972064" y="31473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2960206" y="26139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2960206" y="31473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3971537" y="26139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3971537" y="31473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4953209" y="26139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4953209" y="31473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5938400" y="26139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5938400" y="31473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926889" y="26139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6926889" y="31473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7927322" y="26139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7943853" y="31473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1078942" y="3475986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X(t)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549018" y="3882932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2649013" y="1297880"/>
                <a:ext cx="462755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013" y="1297880"/>
                <a:ext cx="46275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3564286" y="1297880"/>
                <a:ext cx="462755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286" y="1297880"/>
                <a:ext cx="46275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4575161" y="1297880"/>
                <a:ext cx="457433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5161" y="1297880"/>
                <a:ext cx="45743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5562600" y="1297880"/>
                <a:ext cx="462755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1297880"/>
                <a:ext cx="46275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6550422" y="1297880"/>
                <a:ext cx="462755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422" y="1297880"/>
                <a:ext cx="46275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7514504" y="1297880"/>
                <a:ext cx="462755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4504" y="1297880"/>
                <a:ext cx="46275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0" name="Audio 89">
            <a:hlinkClick r:id="" action="ppaction://media"/>
            <a:extLst>
              <a:ext uri="{FF2B5EF4-FFF2-40B4-BE49-F238E27FC236}">
                <a16:creationId xmlns:a16="http://schemas.microsoft.com/office/drawing/2014/main" id="{5EA60E08-09CB-4140-B319-32B292F9D8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1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8"/>
    </mc:Choice>
    <mc:Fallback xmlns="">
      <p:transition spd="slow" advTm="2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implementation: 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685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What this gets us and intuition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B0EF691-FF70-F140-956A-DA40CC86E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4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9"/>
    </mc:Choice>
    <mc:Fallback xmlns="">
      <p:transition spd="slow" advTm="7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implementation: 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685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What this gets us and intuition</a:t>
            </a:r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905000"/>
            <a:ext cx="5181600" cy="3301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6388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Illustration of CTC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720772-67F7-4049-B5E9-B872FCC12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3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42"/>
    </mc:Choice>
    <mc:Fallback xmlns="">
      <p:transition spd="slow" advTm="142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33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Rescale to avoid underflow</a:t>
            </a:r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9144000" cy="1568918"/>
          </a:xfrm>
          <a:prstGeom prst="rect">
            <a:avLst/>
          </a:prstGeom>
        </p:spPr>
      </p:pic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0"/>
            <a:ext cx="9144000" cy="1819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54864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By substituting Alpha for Alpha-hat and Beta for Beta-hat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628E9F8-9A6A-6344-BA93-2D46B5746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51"/>
    </mc:Choice>
    <mc:Fallback xmlns="">
      <p:transition spd="slow" advTm="50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Returning to the task at hand the maximum likelihood objective function is:</a:t>
            </a:r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9144000" cy="175115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4990EE4-8124-334D-959B-80634B8BC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7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92"/>
    </mc:Choice>
    <mc:Fallback xmlns="">
      <p:transition spd="slow" advTm="36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Recall </a:t>
            </a:r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17638"/>
            <a:ext cx="5181600" cy="142818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B99AB8-0364-304E-A103-71F2E14AB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5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5"/>
    </mc:Choice>
    <mc:Fallback xmlns="">
      <p:transition spd="slow" advTm="14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Recall </a:t>
            </a:r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17638"/>
            <a:ext cx="5181600" cy="1428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2971800"/>
            <a:ext cx="2209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Consider</a:t>
            </a:r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667000"/>
            <a:ext cx="6226953" cy="17892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4196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product of the forward and backwards probabilities.</a:t>
            </a:r>
          </a:p>
        </p:txBody>
      </p:sp>
      <p:pic>
        <p:nvPicPr>
          <p:cNvPr id="8" name="Picture 7" descr="Untitl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876800"/>
            <a:ext cx="5486400" cy="17419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5029200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By substitution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DA56B20-A14F-EE42-8FED-0E46C151E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2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17"/>
    </mc:Choice>
    <mc:Fallback xmlns="">
      <p:transition spd="slow" advTm="34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16002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Recall</a:t>
            </a:r>
          </a:p>
        </p:txBody>
      </p:sp>
      <p:pic>
        <p:nvPicPr>
          <p:cNvPr id="4" name="Content Placeholder 3" descr="Untitle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56" b="-14370"/>
          <a:stretch/>
        </p:blipFill>
        <p:spPr>
          <a:xfrm>
            <a:off x="2438400" y="1600200"/>
            <a:ext cx="4545733" cy="1447800"/>
          </a:xfrm>
          <a:prstGeom prst="rect">
            <a:avLst/>
          </a:prstGeom>
        </p:spPr>
      </p:pic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819400"/>
            <a:ext cx="4724400" cy="1452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819400"/>
            <a:ext cx="9763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495801"/>
            <a:ext cx="7848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This is a cost we can compute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9A2EDDB-9776-634E-A16F-551A6EE76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4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80"/>
    </mc:Choice>
    <mc:Fallback xmlns="">
      <p:transition spd="slow" advTm="39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Speech recognition using Recurrent 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32509"/>
            <a:ext cx="8229600" cy="174449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Alternative: Directly output phoneme, character or word sequence</a:t>
            </a:r>
          </a:p>
          <a:p>
            <a:pPr>
              <a:lnSpc>
                <a:spcPct val="120000"/>
              </a:lnSpc>
            </a:pPr>
            <a:r>
              <a:rPr lang="en-US" dirty="0"/>
              <a:t>Challenge: How to define the loss function to optimize for training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Future lecture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Also homework</a:t>
            </a:r>
          </a:p>
        </p:txBody>
      </p:sp>
      <p:sp>
        <p:nvSpPr>
          <p:cNvPr id="4" name="Rectangle 3"/>
          <p:cNvSpPr/>
          <p:nvPr/>
        </p:nvSpPr>
        <p:spPr>
          <a:xfrm>
            <a:off x="1662064" y="3528364"/>
            <a:ext cx="304800" cy="30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49050" y="3528364"/>
            <a:ext cx="304800" cy="30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43264" y="3528364"/>
            <a:ext cx="304800" cy="30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33864" y="3528364"/>
            <a:ext cx="304800" cy="30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24464" y="3528364"/>
            <a:ext cx="304800" cy="30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15064" y="3528364"/>
            <a:ext cx="304800" cy="30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05664" y="3528364"/>
            <a:ext cx="304800" cy="30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485300" y="4214649"/>
            <a:ext cx="61722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52300" y="421464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05664" y="29949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05664" y="24615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05664" y="1928164"/>
            <a:ext cx="3048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endCxn id="13" idx="2"/>
          </p:cNvCxnSpPr>
          <p:nvPr/>
        </p:nvCxnSpPr>
        <p:spPr>
          <a:xfrm flipV="1">
            <a:off x="7758064" y="32997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0"/>
            <a:endCxn id="14" idx="2"/>
          </p:cNvCxnSpPr>
          <p:nvPr/>
        </p:nvCxnSpPr>
        <p:spPr>
          <a:xfrm flipV="1">
            <a:off x="7758064" y="27663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0"/>
            <a:endCxn id="15" idx="2"/>
          </p:cNvCxnSpPr>
          <p:nvPr/>
        </p:nvCxnSpPr>
        <p:spPr>
          <a:xfrm flipV="1">
            <a:off x="7758064" y="22329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758064" y="16995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629400" y="29949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629400" y="24615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629400" y="1928164"/>
            <a:ext cx="3048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endCxn id="20" idx="2"/>
          </p:cNvCxnSpPr>
          <p:nvPr/>
        </p:nvCxnSpPr>
        <p:spPr>
          <a:xfrm flipV="1">
            <a:off x="6781800" y="32997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0"/>
            <a:endCxn id="21" idx="2"/>
          </p:cNvCxnSpPr>
          <p:nvPr/>
        </p:nvCxnSpPr>
        <p:spPr>
          <a:xfrm flipV="1">
            <a:off x="6781800" y="27663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1" idx="0"/>
            <a:endCxn id="22" idx="2"/>
          </p:cNvCxnSpPr>
          <p:nvPr/>
        </p:nvCxnSpPr>
        <p:spPr>
          <a:xfrm flipV="1">
            <a:off x="6781800" y="22329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781800" y="16995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638800" y="29949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638800" y="24615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638800" y="1928164"/>
            <a:ext cx="3048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endCxn id="27" idx="2"/>
          </p:cNvCxnSpPr>
          <p:nvPr/>
        </p:nvCxnSpPr>
        <p:spPr>
          <a:xfrm flipV="1">
            <a:off x="5791200" y="32997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7" idx="0"/>
            <a:endCxn id="28" idx="2"/>
          </p:cNvCxnSpPr>
          <p:nvPr/>
        </p:nvCxnSpPr>
        <p:spPr>
          <a:xfrm flipV="1">
            <a:off x="5791200" y="27663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8" idx="0"/>
            <a:endCxn id="29" idx="2"/>
          </p:cNvCxnSpPr>
          <p:nvPr/>
        </p:nvCxnSpPr>
        <p:spPr>
          <a:xfrm flipV="1">
            <a:off x="5791200" y="22329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791200" y="16995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648200" y="29949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648200" y="24615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648200" y="1928164"/>
            <a:ext cx="3048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>
            <a:endCxn id="34" idx="2"/>
          </p:cNvCxnSpPr>
          <p:nvPr/>
        </p:nvCxnSpPr>
        <p:spPr>
          <a:xfrm flipV="1">
            <a:off x="4800600" y="32997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4" idx="0"/>
            <a:endCxn id="35" idx="2"/>
          </p:cNvCxnSpPr>
          <p:nvPr/>
        </p:nvCxnSpPr>
        <p:spPr>
          <a:xfrm flipV="1">
            <a:off x="4800600" y="27663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5" idx="0"/>
            <a:endCxn id="36" idx="2"/>
          </p:cNvCxnSpPr>
          <p:nvPr/>
        </p:nvCxnSpPr>
        <p:spPr>
          <a:xfrm flipV="1">
            <a:off x="4800600" y="22329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800600" y="16995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657600" y="29949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657600" y="24615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657600" y="1928164"/>
            <a:ext cx="3048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>
            <a:endCxn id="41" idx="2"/>
          </p:cNvCxnSpPr>
          <p:nvPr/>
        </p:nvCxnSpPr>
        <p:spPr>
          <a:xfrm flipV="1">
            <a:off x="3810000" y="32997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1" idx="0"/>
            <a:endCxn id="42" idx="2"/>
          </p:cNvCxnSpPr>
          <p:nvPr/>
        </p:nvCxnSpPr>
        <p:spPr>
          <a:xfrm flipV="1">
            <a:off x="3810000" y="27663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2" idx="0"/>
            <a:endCxn id="43" idx="2"/>
          </p:cNvCxnSpPr>
          <p:nvPr/>
        </p:nvCxnSpPr>
        <p:spPr>
          <a:xfrm flipV="1">
            <a:off x="3810000" y="22329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3810000" y="16995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2649013" y="29949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649013" y="24615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649013" y="1928164"/>
            <a:ext cx="3048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/>
          <p:cNvCxnSpPr>
            <a:endCxn id="48" idx="2"/>
          </p:cNvCxnSpPr>
          <p:nvPr/>
        </p:nvCxnSpPr>
        <p:spPr>
          <a:xfrm flipV="1">
            <a:off x="2801413" y="32997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8" idx="0"/>
            <a:endCxn id="49" idx="2"/>
          </p:cNvCxnSpPr>
          <p:nvPr/>
        </p:nvCxnSpPr>
        <p:spPr>
          <a:xfrm flipV="1">
            <a:off x="2801413" y="27663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9" idx="0"/>
            <a:endCxn id="50" idx="2"/>
          </p:cNvCxnSpPr>
          <p:nvPr/>
        </p:nvCxnSpPr>
        <p:spPr>
          <a:xfrm flipV="1">
            <a:off x="2801413" y="22329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2801413" y="16995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1667264" y="29949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667264" y="2461564"/>
            <a:ext cx="304800" cy="3048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667264" y="1928164"/>
            <a:ext cx="3048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/>
          <p:cNvCxnSpPr>
            <a:endCxn id="55" idx="2"/>
          </p:cNvCxnSpPr>
          <p:nvPr/>
        </p:nvCxnSpPr>
        <p:spPr>
          <a:xfrm flipV="1">
            <a:off x="1819664" y="32997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5" idx="0"/>
            <a:endCxn id="56" idx="2"/>
          </p:cNvCxnSpPr>
          <p:nvPr/>
        </p:nvCxnSpPr>
        <p:spPr>
          <a:xfrm flipV="1">
            <a:off x="1819664" y="27663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6" idx="0"/>
            <a:endCxn id="57" idx="2"/>
          </p:cNvCxnSpPr>
          <p:nvPr/>
        </p:nvCxnSpPr>
        <p:spPr>
          <a:xfrm flipV="1">
            <a:off x="1819664" y="22329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1819664" y="16995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1589025" y="1297880"/>
                <a:ext cx="528542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025" y="1297880"/>
                <a:ext cx="52854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angle 62"/>
          <p:cNvSpPr/>
          <p:nvPr/>
        </p:nvSpPr>
        <p:spPr>
          <a:xfrm>
            <a:off x="671464" y="2994964"/>
            <a:ext cx="304800" cy="304800"/>
          </a:xfrm>
          <a:prstGeom prst="rect">
            <a:avLst/>
          </a:prstGeom>
          <a:solidFill>
            <a:srgbClr val="3333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671464" y="2461564"/>
            <a:ext cx="304800" cy="304800"/>
          </a:xfrm>
          <a:prstGeom prst="rect">
            <a:avLst/>
          </a:prstGeom>
          <a:solidFill>
            <a:srgbClr val="3333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/>
          <p:cNvCxnSpPr>
            <a:stCxn id="64" idx="3"/>
            <a:endCxn id="56" idx="1"/>
          </p:cNvCxnSpPr>
          <p:nvPr/>
        </p:nvCxnSpPr>
        <p:spPr>
          <a:xfrm>
            <a:off x="976264" y="26139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3" idx="3"/>
            <a:endCxn id="55" idx="1"/>
          </p:cNvCxnSpPr>
          <p:nvPr/>
        </p:nvCxnSpPr>
        <p:spPr>
          <a:xfrm>
            <a:off x="976264" y="31473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1972064" y="26139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1972064" y="31473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2960206" y="26139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2960206" y="31473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3971537" y="26139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3971537" y="31473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4953209" y="26139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4953209" y="31473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5938400" y="26139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5938400" y="31473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926889" y="26139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6926889" y="31473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7927322" y="26139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7943853" y="3147364"/>
            <a:ext cx="691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1078942" y="3475986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X(t)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549018" y="3882932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5512593" y="1297880"/>
                <a:ext cx="533864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593" y="1297880"/>
                <a:ext cx="53386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4" name="Audio 83">
            <a:hlinkClick r:id="" action="ppaction://media"/>
            <a:extLst>
              <a:ext uri="{FF2B5EF4-FFF2-40B4-BE49-F238E27FC236}">
                <a16:creationId xmlns:a16="http://schemas.microsoft.com/office/drawing/2014/main" id="{211610A3-534B-BA4E-866D-F1673B380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40"/>
    </mc:Choice>
    <mc:Fallback xmlns="">
      <p:transition spd="slow" advTm="59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Ambiguous labels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Speech data is continuous but the labels are discrete.</a:t>
            </a:r>
          </a:p>
          <a:p>
            <a:r>
              <a:rPr lang="en-US" dirty="0"/>
              <a:t>Forcing a one-to-one correspondence between time steps and output labels is artificial.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06C742A-A4CF-C049-A8AA-C6BE22391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0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33"/>
    </mc:Choice>
    <mc:Fallback xmlns="">
      <p:transition spd="slow" advTm="40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Enter: CTC </a:t>
            </a:r>
            <a:br>
              <a:rPr lang="en-US" dirty="0"/>
            </a:br>
            <a:r>
              <a:rPr lang="en-US" dirty="0"/>
              <a:t>(Connectionist Temporal Classification)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 sophisticated loss layer that gives the network sensible feedback on tasks like speech recognition.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570467-7D8F-2842-8F74-E13FB1B63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90"/>
    </mc:Choice>
    <mc:Fallback xmlns="">
      <p:transition spd="slow" advTm="17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“blanks” to the possible outputs of the network.</a:t>
            </a:r>
          </a:p>
          <a:p>
            <a:r>
              <a:rPr lang="en-US" dirty="0"/>
              <a:t>Effectively serve as a pass on assigning a new label to the data meaning if a label has already been outputted it “leaves it as is”</a:t>
            </a:r>
          </a:p>
          <a:p>
            <a:r>
              <a:rPr lang="en-US" dirty="0"/>
              <a:t>Analogous to a transcriber pausing in writing.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410352-A807-7346-AB68-07F0F15D3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9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20"/>
    </mc:Choice>
    <mc:Fallback xmlns="">
      <p:transition spd="slow" advTm="123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implementation: Cost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Define the Label Error Rate as the mean edit distance.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Where S’ is the test set.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0"/>
            <a:ext cx="9144000" cy="169786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459072F-31BE-0640-B282-89DB1151F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4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85"/>
    </mc:Choice>
    <mc:Fallback xmlns="">
      <p:transition spd="slow" advTm="62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implementation: Cost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This causes it to only indirectly learn a language model but also makes it more suitable for use with RNNs since they can Simply output the character or a blank.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317969-5064-1941-ADFD-A0F038C9B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66"/>
    </mc:Choice>
    <mc:Fallback xmlns="">
      <p:transition spd="slow" advTm="28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implementation: Path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961" t="-534" r="-916" b="-1003"/>
          <a:stretch/>
        </p:blipFill>
        <p:spPr>
          <a:xfrm>
            <a:off x="457200" y="2590800"/>
            <a:ext cx="8229600" cy="2011363"/>
          </a:xfrm>
        </p:spPr>
      </p:pic>
      <p:sp>
        <p:nvSpPr>
          <p:cNvPr id="9" name="TextBox 8"/>
          <p:cNvSpPr txBox="1"/>
          <p:nvPr/>
        </p:nvSpPr>
        <p:spPr>
          <a:xfrm>
            <a:off x="685800" y="18288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formula for the probability of a path π  is given by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4495800"/>
            <a:ext cx="762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For sequence x and outputs </a:t>
            </a:r>
            <a:r>
              <a:rPr lang="en-US" sz="4000" dirty="0" err="1"/>
              <a:t>y</a:t>
            </a:r>
            <a:r>
              <a:rPr lang="en-US" sz="4000" baseline="30000" dirty="0" err="1"/>
              <a:t>t</a:t>
            </a:r>
            <a:r>
              <a:rPr lang="en-US" sz="4000" baseline="-25000" dirty="0"/>
              <a:t>πt</a:t>
            </a:r>
            <a:r>
              <a:rPr lang="en-US" sz="4000" dirty="0"/>
              <a:t> at time step t for the value in path π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93AAEB-C367-1D43-B26E-33747A0EC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68"/>
    </mc:Choice>
    <mc:Fallback xmlns="">
      <p:transition spd="slow" advTm="62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70937</TotalTime>
  <Words>583</Words>
  <Application>Microsoft Macintosh PowerPoint</Application>
  <PresentationFormat>On-screen Show (4:3)</PresentationFormat>
  <Paragraphs>96</Paragraphs>
  <Slides>26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Cambria Math</vt:lpstr>
      <vt:lpstr>Office Theme</vt:lpstr>
      <vt:lpstr>CTC Recitation</vt:lpstr>
      <vt:lpstr>Speech recognition using Recurrent Nets</vt:lpstr>
      <vt:lpstr>Speech recognition using Recurrent Nets</vt:lpstr>
      <vt:lpstr>Problem: Ambiguous labels</vt:lpstr>
      <vt:lpstr>Enter: CTC  (Connectionist Temporal Classification)</vt:lpstr>
      <vt:lpstr>The idea</vt:lpstr>
      <vt:lpstr>The implementation: Cost</vt:lpstr>
      <vt:lpstr>The implementation: Cost</vt:lpstr>
      <vt:lpstr>The implementation: Path</vt:lpstr>
      <vt:lpstr>The implementation: Probability of Labeling</vt:lpstr>
      <vt:lpstr>The implementation: Path</vt:lpstr>
      <vt:lpstr>The implementation: Path</vt:lpstr>
      <vt:lpstr>The implementation: Efficiency</vt:lpstr>
      <vt:lpstr>The implementation: Efficiency</vt:lpstr>
      <vt:lpstr>The implementation: Efficiency</vt:lpstr>
      <vt:lpstr>The implementation: Efficiency</vt:lpstr>
      <vt:lpstr>The implementation: Efficiency</vt:lpstr>
      <vt:lpstr>The implementation: Efficiency</vt:lpstr>
      <vt:lpstr>The implementation: Efficiency</vt:lpstr>
      <vt:lpstr>The implementation: Efficiency</vt:lpstr>
      <vt:lpstr>The implementation: Efficiency</vt:lpstr>
      <vt:lpstr>Implementation </vt:lpstr>
      <vt:lpstr>Implementation </vt:lpstr>
      <vt:lpstr>Implementation</vt:lpstr>
      <vt:lpstr>Implementation</vt:lpstr>
      <vt:lpstr>Implementation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bhiksha</dc:creator>
  <cp:lastModifiedBy>alitzenb</cp:lastModifiedBy>
  <cp:revision>662</cp:revision>
  <cp:lastPrinted>2016-11-30T17:53:39Z</cp:lastPrinted>
  <dcterms:created xsi:type="dcterms:W3CDTF">2013-08-14T03:34:54Z</dcterms:created>
  <dcterms:modified xsi:type="dcterms:W3CDTF">2019-03-09T15:25:31Z</dcterms:modified>
</cp:coreProperties>
</file>