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32104013" cy="42837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accent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66FF"/>
    <a:srgbClr val="66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9" autoAdjust="0"/>
    <p:restoredTop sz="99664" autoAdjust="0"/>
  </p:normalViewPr>
  <p:slideViewPr>
    <p:cSldViewPr>
      <p:cViewPr>
        <p:scale>
          <a:sx n="40" d="100"/>
          <a:sy n="40" d="100"/>
        </p:scale>
        <p:origin x="2088" y="147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14438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201" tIns="214103" rIns="428201" bIns="214103" numCol="1" anchor="t" anchorCtr="0" compatLnSpc="1">
            <a:prstTxWarp prst="textNoShape">
              <a:avLst/>
            </a:prstTxWarp>
          </a:bodyPr>
          <a:lstStyle>
            <a:lvl1pPr defTabSz="4281494">
              <a:defRPr sz="5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89575" y="0"/>
            <a:ext cx="13914438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201" tIns="214103" rIns="428201" bIns="214103" numCol="1" anchor="t" anchorCtr="0" compatLnSpc="1">
            <a:prstTxWarp prst="textNoShape">
              <a:avLst/>
            </a:prstTxWarp>
          </a:bodyPr>
          <a:lstStyle>
            <a:lvl1pPr algn="r" defTabSz="4281494">
              <a:defRPr sz="5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695563"/>
            <a:ext cx="13914438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201" tIns="214103" rIns="428201" bIns="214103" numCol="1" anchor="b" anchorCtr="0" compatLnSpc="1">
            <a:prstTxWarp prst="textNoShape">
              <a:avLst/>
            </a:prstTxWarp>
          </a:bodyPr>
          <a:lstStyle>
            <a:lvl1pPr defTabSz="4281494">
              <a:defRPr sz="58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89575" y="40695563"/>
            <a:ext cx="13914438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201" tIns="214103" rIns="428201" bIns="214103" numCol="1" anchor="b" anchorCtr="0" compatLnSpc="1">
            <a:prstTxWarp prst="textNoShape">
              <a:avLst/>
            </a:prstTxWarp>
          </a:bodyPr>
          <a:lstStyle>
            <a:lvl1pPr algn="r" defTabSz="4281494">
              <a:defRPr sz="5800"/>
            </a:lvl1pPr>
          </a:lstStyle>
          <a:p>
            <a:pPr>
              <a:defRPr/>
            </a:pPr>
            <a:fld id="{988DD872-DAA6-47F3-A491-DB52A9FD52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34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3914438" cy="2141538"/>
          </a:xfrm>
          <a:prstGeom prst="rect">
            <a:avLst/>
          </a:prstGeom>
        </p:spPr>
        <p:txBody>
          <a:bodyPr vert="horz" lIns="84195" tIns="42100" rIns="84195" bIns="42100" rtlCol="0"/>
          <a:lstStyle>
            <a:lvl1pPr algn="l">
              <a:defRPr sz="9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181638" y="0"/>
            <a:ext cx="13914437" cy="2141538"/>
          </a:xfrm>
          <a:prstGeom prst="rect">
            <a:avLst/>
          </a:prstGeom>
        </p:spPr>
        <p:txBody>
          <a:bodyPr vert="horz" lIns="84195" tIns="42100" rIns="84195" bIns="42100" rtlCol="0"/>
          <a:lstStyle>
            <a:lvl1pPr algn="r">
              <a:defRPr sz="900"/>
            </a:lvl1pPr>
          </a:lstStyle>
          <a:p>
            <a:pPr>
              <a:defRPr/>
            </a:pPr>
            <a:fld id="{E91EC3EC-3F74-4A3C-A02C-D81248FDC23D}" type="datetimeFigureOut">
              <a:rPr lang="tr-TR"/>
              <a:pPr>
                <a:defRPr/>
              </a:pPr>
              <a:t>19.05.2012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43525" y="3213100"/>
            <a:ext cx="21416963" cy="16063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4195" tIns="42100" rIns="84195" bIns="4210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09925" y="20346988"/>
            <a:ext cx="25684163" cy="19277012"/>
          </a:xfrm>
          <a:prstGeom prst="rect">
            <a:avLst/>
          </a:prstGeom>
        </p:spPr>
        <p:txBody>
          <a:bodyPr vert="horz" lIns="84195" tIns="42100" rIns="84195" bIns="4210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r-T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687625"/>
            <a:ext cx="13914438" cy="2143125"/>
          </a:xfrm>
          <a:prstGeom prst="rect">
            <a:avLst/>
          </a:prstGeom>
        </p:spPr>
        <p:txBody>
          <a:bodyPr vert="horz" lIns="84195" tIns="42100" rIns="84195" bIns="42100" rtlCol="0" anchor="b"/>
          <a:lstStyle>
            <a:lvl1pPr algn="l">
              <a:defRPr sz="9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181638" y="40687625"/>
            <a:ext cx="13914437" cy="2143125"/>
          </a:xfrm>
          <a:prstGeom prst="rect">
            <a:avLst/>
          </a:prstGeom>
        </p:spPr>
        <p:txBody>
          <a:bodyPr vert="horz" lIns="84195" tIns="42100" rIns="84195" bIns="42100" rtlCol="0" anchor="b"/>
          <a:lstStyle>
            <a:lvl1pPr algn="r">
              <a:defRPr sz="900"/>
            </a:lvl1pPr>
          </a:lstStyle>
          <a:p>
            <a:pPr>
              <a:defRPr/>
            </a:pPr>
            <a:fld id="{DE1F1A3C-134C-44F1-8AFF-F83BE5D660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337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5450" algn="l" defTabSz="91417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742542" algn="l" defTabSz="91417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3199634" algn="l" defTabSz="91417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656721" algn="l" defTabSz="91417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43525" y="3213100"/>
            <a:ext cx="21416963" cy="16063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C9A935-430F-41A6-820C-DC244ECAE8A6}" type="slidenum">
              <a:rPr lang="tr-TR" sz="900" smtClean="0"/>
              <a:pPr eaLnBrk="1" hangingPunct="1"/>
              <a:t>1</a:t>
            </a:fld>
            <a:endParaRPr lang="tr-TR" sz="9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28660727"/>
            <a:ext cx="43891200" cy="42576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44448" y="29055334"/>
            <a:ext cx="10798175" cy="342355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323638" y="29011791"/>
            <a:ext cx="32567562" cy="342355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1338560" y="19385280"/>
            <a:ext cx="31089600" cy="877824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338560" y="29040177"/>
            <a:ext cx="32186880" cy="3291840"/>
          </a:xfrm>
        </p:spPr>
        <p:txBody>
          <a:bodyPr anchor="ctr">
            <a:normAutofit/>
          </a:bodyPr>
          <a:lstStyle>
            <a:lvl1pPr marL="0" indent="0" algn="l">
              <a:buNone/>
              <a:defRPr sz="13400">
                <a:solidFill>
                  <a:srgbClr val="FFFFFF"/>
                </a:solidFill>
              </a:defRPr>
            </a:lvl1pPr>
            <a:lvl2pPr marL="2351288" indent="0" algn="ctr">
              <a:buNone/>
            </a:lvl2pPr>
            <a:lvl3pPr marL="4702576" indent="0" algn="ctr">
              <a:buNone/>
            </a:lvl3pPr>
            <a:lvl4pPr marL="7053864" indent="0" algn="ctr">
              <a:buNone/>
            </a:lvl4pPr>
            <a:lvl5pPr marL="9405153" indent="0" algn="ctr">
              <a:buNone/>
            </a:lvl5pPr>
            <a:lvl6pPr marL="11756441" indent="0" algn="ctr">
              <a:buNone/>
            </a:lvl6pPr>
            <a:lvl7pPr marL="14107729" indent="0" algn="ctr">
              <a:buNone/>
            </a:lvl7pPr>
            <a:lvl8pPr marL="16459017" indent="0" algn="ctr">
              <a:buNone/>
            </a:lvl8pPr>
            <a:lvl9pPr marL="18810305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365125" y="29130173"/>
            <a:ext cx="9875838" cy="3291568"/>
          </a:xfrm>
        </p:spPr>
        <p:txBody>
          <a:bodyPr>
            <a:noAutofit/>
          </a:bodyPr>
          <a:lstStyle>
            <a:lvl1pPr algn="ctr">
              <a:defRPr sz="10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0009189" y="1134836"/>
            <a:ext cx="28163837" cy="17526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38404803" y="1096736"/>
            <a:ext cx="4022725" cy="1828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503032D-1ABF-411A-A99E-DBE1AA12CA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769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7D785-C0A1-4A5E-8F4D-671601FAEC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7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29262388" y="0"/>
            <a:ext cx="1536700" cy="329184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481463" y="2925536"/>
            <a:ext cx="1096962" cy="2999286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481463" y="1"/>
            <a:ext cx="1096962" cy="2560864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55360" y="2926084"/>
            <a:ext cx="9875520" cy="264795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2926081"/>
            <a:ext cx="26700480" cy="264795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1454728" y="29992864"/>
            <a:ext cx="10607675" cy="1752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3925" y="29991504"/>
            <a:ext cx="26754138" cy="1752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28749513" y="693852"/>
            <a:ext cx="2560864" cy="11731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BA262-7C0C-471E-9EEF-D51EF7D966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25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0710" y="1097280"/>
            <a:ext cx="39136320" cy="47548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940710" y="7680960"/>
            <a:ext cx="39136320" cy="21579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A7289-B179-401A-93A6-54BA72516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00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7315200"/>
            <a:ext cx="43891200" cy="54864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7681234"/>
            <a:ext cx="6218238" cy="47543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83364" y="7681234"/>
            <a:ext cx="37307837" cy="475433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3683" y="13167363"/>
            <a:ext cx="34190942" cy="8031480"/>
          </a:xfrm>
        </p:spPr>
        <p:txBody>
          <a:bodyPr/>
          <a:lstStyle>
            <a:lvl1pPr marL="0" indent="0">
              <a:buNone/>
              <a:defRPr sz="14400">
                <a:solidFill>
                  <a:schemeClr val="tx2"/>
                </a:solidFill>
              </a:defRPr>
            </a:lvl1pPr>
            <a:lvl2pPr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0" y="7680960"/>
            <a:ext cx="36576000" cy="4754880"/>
          </a:xfrm>
        </p:spPr>
        <p:txBody>
          <a:bodyPr/>
          <a:lstStyle>
            <a:lvl1pPr algn="l">
              <a:buNone/>
              <a:defRPr sz="226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8411937"/>
            <a:ext cx="6218238" cy="3369129"/>
          </a:xfrm>
        </p:spPr>
        <p:txBody>
          <a:bodyPr>
            <a:noAutofit/>
          </a:bodyPr>
          <a:lstStyle>
            <a:lvl1pPr>
              <a:defRPr sz="12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A0F32DA-708D-48F0-A4A3-862319CECC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44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926080" y="7629921"/>
            <a:ext cx="18653760" cy="21945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23255525" y="7629921"/>
            <a:ext cx="18653760" cy="21945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E28406-6B33-423A-8043-2DA39742FC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4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310640"/>
            <a:ext cx="39136320" cy="417576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2926080" y="11704320"/>
            <a:ext cx="18653760" cy="17190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23042880" y="11704320"/>
            <a:ext cx="18653760" cy="17190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2926080" y="8412480"/>
            <a:ext cx="18653760" cy="3072384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03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23042880" y="8412480"/>
            <a:ext cx="18653760" cy="3072384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03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7DCA891-4E58-423C-A122-0452ABEB57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5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A1410-480E-4328-8FBE-3629E6DBBA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0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29992864"/>
            <a:ext cx="2560638" cy="1828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110E6B5-1D7A-4734-BAFC-8154492EC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9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0" y="1310640"/>
            <a:ext cx="38770560" cy="4175760"/>
          </a:xfrm>
        </p:spPr>
        <p:txBody>
          <a:bodyPr/>
          <a:lstStyle>
            <a:lvl1pPr algn="l">
              <a:buNone/>
              <a:defRPr sz="22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926080" y="8412480"/>
            <a:ext cx="7680960" cy="2084832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705386" tIns="940515" rIns="705386" bIns="470258"/>
          <a:lstStyle>
            <a:lvl1pPr marL="0" indent="0">
              <a:spcAft>
                <a:spcPts val="5143"/>
              </a:spcAft>
              <a:buNone/>
              <a:defRPr sz="9300"/>
            </a:lvl1pPr>
            <a:lvl2pPr>
              <a:buNone/>
              <a:defRPr sz="6200"/>
            </a:lvl2pPr>
            <a:lvl3pPr>
              <a:buNone/>
              <a:defRPr sz="5100"/>
            </a:lvl3pPr>
            <a:lvl4pPr>
              <a:buNone/>
              <a:defRPr sz="4600"/>
            </a:lvl4pPr>
            <a:lvl5pPr>
              <a:buNone/>
              <a:defRPr sz="4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1338560" y="8412480"/>
            <a:ext cx="30723840" cy="21214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14800-AC93-41EC-AB4D-D3E48EF25F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44450" y="21945600"/>
            <a:ext cx="43891200" cy="42576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44450" y="22385111"/>
            <a:ext cx="7023100" cy="342355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418388" y="22340207"/>
            <a:ext cx="36472812" cy="342355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 bwMode="white">
          <a:xfrm>
            <a:off x="6950075" y="1"/>
            <a:ext cx="482600" cy="3296194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0" y="26334720"/>
            <a:ext cx="35112960" cy="3291840"/>
          </a:xfrm>
        </p:spPr>
        <p:txBody>
          <a:bodyPr/>
          <a:lstStyle>
            <a:lvl1pPr marL="0" indent="0">
              <a:buFontTx/>
              <a:buNone/>
              <a:defRPr sz="8700"/>
            </a:lvl1pPr>
            <a:lvl2pPr>
              <a:buFontTx/>
              <a:buNone/>
              <a:defRPr sz="6200"/>
            </a:lvl2pPr>
            <a:lvl3pPr>
              <a:buFontTx/>
              <a:buNone/>
              <a:defRPr sz="5100"/>
            </a:lvl3pPr>
            <a:lvl4pPr>
              <a:buFontTx/>
              <a:buNone/>
              <a:defRPr sz="4600"/>
            </a:lvl4pPr>
            <a:lvl5pPr>
              <a:buFontTx/>
              <a:buNone/>
              <a:defRPr sz="4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0" y="22311360"/>
            <a:ext cx="35112960" cy="3291840"/>
          </a:xfrm>
        </p:spPr>
        <p:txBody>
          <a:bodyPr/>
          <a:lstStyle>
            <a:lvl1pPr algn="l">
              <a:buNone/>
              <a:defRPr sz="144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90766" y="2"/>
            <a:ext cx="36400435" cy="21930969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65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29992638" y="29992864"/>
            <a:ext cx="12801600" cy="1752600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1" y="22402801"/>
            <a:ext cx="6950075" cy="3185433"/>
          </a:xfrm>
        </p:spPr>
        <p:txBody>
          <a:bodyPr rtlCol="0"/>
          <a:lstStyle>
            <a:lvl1pPr>
              <a:defRPr sz="14400"/>
            </a:lvl1pPr>
          </a:lstStyle>
          <a:p>
            <a:pPr>
              <a:defRPr/>
            </a:pPr>
            <a:fld id="{A2700C3B-5F24-4C3D-A8B6-8CC2A04118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7680325" y="29991504"/>
            <a:ext cx="21945600" cy="1752600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959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2925764" y="1096737"/>
            <a:ext cx="39136637" cy="475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58" tIns="235129" rIns="470258" bIns="235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940050" y="7681233"/>
            <a:ext cx="39136638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58" tIns="235129" rIns="470258" bIns="235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29260800" y="29992864"/>
            <a:ext cx="12801600" cy="1752600"/>
          </a:xfrm>
          <a:prstGeom prst="rect">
            <a:avLst/>
          </a:prstGeom>
        </p:spPr>
        <p:txBody>
          <a:bodyPr vert="horz" lIns="470258" tIns="235129" rIns="470258" bIns="235129" anchor="ctr" anchorCtr="0"/>
          <a:lstStyle>
            <a:lvl1pPr algn="l" eaLnBrk="1" latinLnBrk="0" hangingPunct="1">
              <a:defRPr kumimoji="0" sz="7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925763" y="29991504"/>
            <a:ext cx="26022300" cy="1752600"/>
          </a:xfrm>
          <a:prstGeom prst="rect">
            <a:avLst/>
          </a:prstGeom>
        </p:spPr>
        <p:txBody>
          <a:bodyPr vert="horz" lIns="470258" tIns="235129" rIns="470258" bIns="235129" anchor="ctr"/>
          <a:lstStyle>
            <a:lvl1pPr algn="r" eaLnBrk="1" latinLnBrk="0" hangingPunct="1">
              <a:defRPr kumimoji="0" sz="7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5925912"/>
            <a:ext cx="43891200" cy="15362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144987"/>
            <a:ext cx="2560638" cy="10967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35276" y="6144987"/>
            <a:ext cx="41055925" cy="109673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70258" tIns="235129" rIns="470258" bIns="235129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6106887"/>
            <a:ext cx="2560638" cy="1172936"/>
          </a:xfrm>
          <a:prstGeom prst="rect">
            <a:avLst/>
          </a:prstGeom>
        </p:spPr>
        <p:txBody>
          <a:bodyPr vert="horz" lIns="470258" tIns="235129" rIns="470258" bIns="235129" anchor="ctr" anchorCtr="0">
            <a:normAutofit/>
          </a:bodyPr>
          <a:lstStyle>
            <a:lvl1pPr algn="ctr" eaLnBrk="1" latinLnBrk="0" hangingPunct="1">
              <a:defRPr kumimoji="0" sz="72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BB031A-BCD5-4329-95F4-510A888FD0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5" r:id="rId2"/>
    <p:sldLayoutId id="2147483750" r:id="rId3"/>
    <p:sldLayoutId id="2147483751" r:id="rId4"/>
    <p:sldLayoutId id="2147483752" r:id="rId5"/>
    <p:sldLayoutId id="2147483746" r:id="rId6"/>
    <p:sldLayoutId id="2147483753" r:id="rId7"/>
    <p:sldLayoutId id="2147483747" r:id="rId8"/>
    <p:sldLayoutId id="2147483754" r:id="rId9"/>
    <p:sldLayoutId id="2147483748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600">
          <a:solidFill>
            <a:schemeClr val="tx2"/>
          </a:solidFill>
          <a:latin typeface="Tw Cen MT" pitchFamily="34" charset="0"/>
        </a:defRPr>
      </a:lvl9pPr>
    </p:titleStyle>
    <p:bodyStyle>
      <a:lvl1pPr marL="1644650" indent="-1644650" algn="l" rtl="0" eaLnBrk="0" fontAlgn="base" hangingPunct="0">
        <a:spcBef>
          <a:spcPts val="3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14900" kern="1200">
          <a:solidFill>
            <a:schemeClr val="tx1"/>
          </a:solidFill>
          <a:latin typeface="+mn-lt"/>
          <a:ea typeface="+mn-ea"/>
          <a:cs typeface="+mn-cs"/>
        </a:defRPr>
      </a:lvl1pPr>
      <a:lvl2pPr marL="3290888" indent="-1409700" algn="l" rtl="0" eaLnBrk="0" fontAlgn="base" hangingPunct="0">
        <a:spcBef>
          <a:spcPts val="2825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175" indent="-1174750" algn="l" rtl="0" eaLnBrk="0" fontAlgn="base" hangingPunct="0">
        <a:spcBef>
          <a:spcPts val="2575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118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263" indent="-1174750" algn="l" rtl="0" eaLnBrk="0" fontAlgn="base" hangingPunct="0">
        <a:spcBef>
          <a:spcPts val="2063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4350" indent="-1174750" algn="l" rtl="0" eaLnBrk="0" fontAlgn="base" hangingPunct="0">
        <a:spcBef>
          <a:spcPts val="2063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0815926" indent="-1175644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93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2226698" indent="-1175644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9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3637471" indent="-1175644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9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048244" indent="-1175644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9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/>
          <p:nvPr/>
        </p:nvSpPr>
        <p:spPr>
          <a:xfrm>
            <a:off x="0" y="4457701"/>
            <a:ext cx="43891200" cy="30616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19" name="Rectangle 318"/>
          <p:cNvSpPr/>
          <p:nvPr/>
        </p:nvSpPr>
        <p:spPr>
          <a:xfrm>
            <a:off x="0" y="0"/>
            <a:ext cx="43891200" cy="445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220" name="TextBox 319"/>
          <p:cNvSpPr txBox="1">
            <a:spLocks noChangeArrowheads="1"/>
          </p:cNvSpPr>
          <p:nvPr/>
        </p:nvSpPr>
        <p:spPr bwMode="auto">
          <a:xfrm>
            <a:off x="5800725" y="658587"/>
            <a:ext cx="32575500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8000" dirty="0">
                <a:solidFill>
                  <a:srgbClr val="C00000"/>
                </a:solidFill>
              </a:rPr>
              <a:t>Collectively Representing Semi-Structured Data from the </a:t>
            </a:r>
            <a:r>
              <a:rPr lang="en-US" sz="8000" dirty="0" smtClean="0">
                <a:solidFill>
                  <a:srgbClr val="C00000"/>
                </a:solidFill>
              </a:rPr>
              <a:t>Web</a:t>
            </a:r>
          </a:p>
          <a:p>
            <a:pPr algn="ctr"/>
            <a:r>
              <a:rPr lang="tr-TR" sz="6600" dirty="0" smtClean="0">
                <a:solidFill>
                  <a:srgbClr val="002060"/>
                </a:solidFill>
                <a:latin typeface="+mn-lt"/>
              </a:rPr>
              <a:t>Bhavana Dalvi </a:t>
            </a:r>
            <a:r>
              <a:rPr lang="en-US" sz="6600" dirty="0" smtClean="0">
                <a:solidFill>
                  <a:srgbClr val="002060"/>
                </a:solidFill>
                <a:latin typeface="+mn-lt"/>
              </a:rPr>
              <a:t>, William W. Cohen and Jamie Callan</a:t>
            </a:r>
          </a:p>
          <a:p>
            <a:pPr algn="ctr" eaLnBrk="1" hangingPunct="1"/>
            <a:r>
              <a:rPr lang="tr-TR" sz="6000" dirty="0" smtClean="0">
                <a:solidFill>
                  <a:srgbClr val="002060"/>
                </a:solidFill>
                <a:latin typeface="+mn-lt"/>
              </a:rPr>
              <a:t>Language </a:t>
            </a:r>
            <a:r>
              <a:rPr lang="tr-TR" sz="6000" dirty="0">
                <a:solidFill>
                  <a:srgbClr val="002060"/>
                </a:solidFill>
                <a:latin typeface="+mn-lt"/>
              </a:rPr>
              <a:t>Technologies Institute, Carnegie Mellon University</a:t>
            </a:r>
            <a:r>
              <a:rPr lang="en-US" sz="6000" dirty="0">
                <a:solidFill>
                  <a:srgbClr val="002060"/>
                </a:solidFill>
                <a:latin typeface="+mn-lt"/>
              </a:rPr>
              <a:t> </a:t>
            </a:r>
          </a:p>
          <a:p>
            <a:pPr algn="ctr" eaLnBrk="1" hangingPunct="1"/>
            <a:endParaRPr lang="tr-TR" sz="4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1231" y="4904016"/>
            <a:ext cx="10598743" cy="52916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631231" y="4886325"/>
            <a:ext cx="10598744" cy="10640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631233" y="4793904"/>
            <a:ext cx="1059874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0" dirty="0" smtClean="0">
                <a:solidFill>
                  <a:schemeClr val="bg1"/>
                </a:solidFill>
                <a:latin typeface="+mn-lt"/>
              </a:rPr>
              <a:t>Motivation</a:t>
            </a:r>
            <a:endParaRPr lang="tr-TR" sz="2800" dirty="0"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1231" y="10537860"/>
            <a:ext cx="10598743" cy="206915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37" name="Rectangle 36"/>
          <p:cNvSpPr/>
          <p:nvPr/>
        </p:nvSpPr>
        <p:spPr>
          <a:xfrm>
            <a:off x="631232" y="10490012"/>
            <a:ext cx="10598746" cy="125832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227" name="TextBox 37"/>
          <p:cNvSpPr txBox="1">
            <a:spLocks noChangeArrowheads="1"/>
          </p:cNvSpPr>
          <p:nvPr/>
        </p:nvSpPr>
        <p:spPr bwMode="auto">
          <a:xfrm>
            <a:off x="631231" y="10482536"/>
            <a:ext cx="1059874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0" dirty="0" smtClean="0">
                <a:solidFill>
                  <a:schemeClr val="bg1"/>
                </a:solidFill>
                <a:latin typeface="+mn-lt"/>
              </a:rPr>
              <a:t>Experiments</a:t>
            </a:r>
            <a:endParaRPr lang="tr-TR" sz="7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9229" name="Picture 37" descr="CMU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715" y="658587"/>
            <a:ext cx="3726989" cy="370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39" descr="scslogo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1496" y="495358"/>
            <a:ext cx="3588609" cy="3765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11515727" y="4865912"/>
            <a:ext cx="16910592" cy="263635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515727" y="4865912"/>
            <a:ext cx="16910594" cy="10844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233" name="TextBox 37"/>
          <p:cNvSpPr txBox="1">
            <a:spLocks noChangeArrowheads="1"/>
          </p:cNvSpPr>
          <p:nvPr/>
        </p:nvSpPr>
        <p:spPr bwMode="auto">
          <a:xfrm>
            <a:off x="11510603" y="4865912"/>
            <a:ext cx="1691571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0" dirty="0" smtClean="0">
                <a:solidFill>
                  <a:schemeClr val="bg1"/>
                </a:solidFill>
                <a:latin typeface="+mn-lt"/>
              </a:rPr>
              <a:t>Entities on the Web</a:t>
            </a:r>
            <a:endParaRPr lang="tr-TR" sz="70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8714352" y="5950402"/>
            <a:ext cx="14519623" cy="1856591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62" name="Rectangle 61"/>
          <p:cNvSpPr/>
          <p:nvPr/>
        </p:nvSpPr>
        <p:spPr>
          <a:xfrm>
            <a:off x="28714352" y="4865913"/>
            <a:ext cx="14519623" cy="108448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000" dirty="0" smtClean="0"/>
              <a:t>Experiments II </a:t>
            </a:r>
            <a:endParaRPr lang="tr-TR" sz="7000" dirty="0"/>
          </a:p>
        </p:txBody>
      </p:sp>
      <p:sp>
        <p:nvSpPr>
          <p:cNvPr id="147" name="Rectangle 146"/>
          <p:cNvSpPr/>
          <p:nvPr/>
        </p:nvSpPr>
        <p:spPr>
          <a:xfrm>
            <a:off x="631233" y="31364856"/>
            <a:ext cx="42632809" cy="10357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50" name="TextBox 149"/>
          <p:cNvSpPr txBox="1"/>
          <p:nvPr/>
        </p:nvSpPr>
        <p:spPr>
          <a:xfrm>
            <a:off x="631232" y="31541391"/>
            <a:ext cx="42436175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Acknowledgements :</a:t>
            </a:r>
            <a:r>
              <a:rPr lang="en-US" sz="3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This work is supported by Google and the Intelligence Advanced Research Projects Activity (IARPA) via Air Force Research Laboratory (AFRL) contract number FA8650-10-C-7058.</a:t>
            </a:r>
            <a:endParaRPr lang="en-US" sz="38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28714353" y="24778597"/>
            <a:ext cx="14519623" cy="64508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84" name="Rectangle 183"/>
          <p:cNvSpPr/>
          <p:nvPr/>
        </p:nvSpPr>
        <p:spPr>
          <a:xfrm>
            <a:off x="28714353" y="24686973"/>
            <a:ext cx="14549690" cy="10921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384" name="TextBox 37"/>
          <p:cNvSpPr txBox="1">
            <a:spLocks noChangeArrowheads="1"/>
          </p:cNvSpPr>
          <p:nvPr/>
        </p:nvSpPr>
        <p:spPr bwMode="auto">
          <a:xfrm>
            <a:off x="28714353" y="24596104"/>
            <a:ext cx="1454969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7000" dirty="0" smtClean="0">
                <a:solidFill>
                  <a:schemeClr val="bg1"/>
                </a:solidFill>
                <a:latin typeface="+mn-lt"/>
              </a:rPr>
              <a:t>Conclusions</a:t>
            </a:r>
            <a:endParaRPr lang="tr-TR" sz="7000" dirty="0">
              <a:latin typeface="+mn-lt"/>
            </a:endParaRPr>
          </a:p>
        </p:txBody>
      </p:sp>
      <p:sp>
        <p:nvSpPr>
          <p:cNvPr id="84" name="Text Box 13"/>
          <p:cNvSpPr txBox="1">
            <a:spLocks noChangeArrowheads="1"/>
          </p:cNvSpPr>
          <p:nvPr/>
        </p:nvSpPr>
        <p:spPr bwMode="auto">
          <a:xfrm>
            <a:off x="631233" y="6116669"/>
            <a:ext cx="10598745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Entities on the Web can be present in multiple datasets.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We propose a low-dimensional representation for such entities.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With a small  number of primitive operations on this representation we can do :</a:t>
            </a:r>
          </a:p>
          <a:p>
            <a:pPr marL="912813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9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Semi-supervised Learning (SSL)</a:t>
            </a:r>
          </a:p>
          <a:p>
            <a:pPr marL="912813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Set Expansion (SE)</a:t>
            </a:r>
          </a:p>
          <a:p>
            <a:pPr marL="912813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9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9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Automatic Class Instance Acquisition  (ASIA)</a:t>
            </a:r>
          </a:p>
        </p:txBody>
      </p:sp>
      <p:sp>
        <p:nvSpPr>
          <p:cNvPr id="85" name="Text Box 1226"/>
          <p:cNvSpPr txBox="1">
            <a:spLocks noChangeArrowheads="1"/>
          </p:cNvSpPr>
          <p:nvPr/>
        </p:nvSpPr>
        <p:spPr bwMode="auto">
          <a:xfrm>
            <a:off x="11802989" y="6170381"/>
            <a:ext cx="163352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Hypothesis :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Entities co-occurring  in multiple table columns or with similar suchas concepts probably                                                                                                                                                                                                   belong to the same class label.  </a:t>
            </a:r>
          </a:p>
        </p:txBody>
      </p:sp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59350"/>
              </p:ext>
            </p:extLst>
          </p:nvPr>
        </p:nvGraphicFramePr>
        <p:xfrm>
          <a:off x="19569336" y="15811128"/>
          <a:ext cx="4269002" cy="222069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34501"/>
                <a:gridCol w="2134501"/>
              </a:tblGrid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Capital</a:t>
                      </a:r>
                      <a:r>
                        <a:rPr lang="en-US" sz="2400" baseline="0" dirty="0" smtClean="0"/>
                        <a:t> City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Delhi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Washington DC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Canada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Ottawa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France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Paris</a:t>
                      </a:r>
                      <a:endParaRPr lang="en-US" sz="2400" dirty="0"/>
                    </a:p>
                  </a:txBody>
                  <a:tcPr marT="39189" marB="39189"/>
                </a:tc>
              </a:tr>
            </a:tbl>
          </a:graphicData>
        </a:graphic>
      </p:graphicFrame>
      <p:graphicFrame>
        <p:nvGraphicFramePr>
          <p:cNvPr id="88" name="Table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942342"/>
              </p:ext>
            </p:extLst>
          </p:nvPr>
        </p:nvGraphicFramePr>
        <p:xfrm>
          <a:off x="24238127" y="15840938"/>
          <a:ext cx="4011402" cy="177655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39921"/>
                <a:gridCol w="2271481"/>
              </a:tblGrid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National Sport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Baseball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Hockey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4413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Sweden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Football</a:t>
                      </a:r>
                      <a:endParaRPr lang="en-US" sz="2400" dirty="0"/>
                    </a:p>
                  </a:txBody>
                  <a:tcPr marT="39189" marB="39189"/>
                </a:tc>
              </a:tr>
            </a:tbl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19828764" y="14711844"/>
            <a:ext cx="866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TC-2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5" name="Text Box 13"/>
          <p:cNvSpPr txBox="1">
            <a:spLocks noChangeArrowheads="1"/>
          </p:cNvSpPr>
          <p:nvPr/>
        </p:nvSpPr>
        <p:spPr bwMode="auto">
          <a:xfrm>
            <a:off x="847256" y="11972587"/>
            <a:ext cx="10382718" cy="1175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  <a:tabLst>
                <a:tab pos="457200" algn="l"/>
              </a:tabLs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Datasets : Publicly available semi-structured datasets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tabLst>
                <a:tab pos="457200" algn="l"/>
              </a:tabLst>
            </a:pP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  (http</a:t>
            </a:r>
            <a:r>
              <a:rPr lang="en-US" sz="2800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://</a:t>
            </a: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rtw.ml.cmu.edu/wk/WebSets/wsdm_2012_online)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itchFamily="2" charset="2"/>
              <a:buChar char="v"/>
              <a:tabLst>
                <a:tab pos="457200" algn="l"/>
              </a:tabLst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tabLst>
                <a:tab pos="457200" algn="l"/>
              </a:tabLst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tabLst>
                <a:tab pos="457200" algn="l"/>
              </a:tabLst>
            </a:pPr>
            <a:endParaRPr lang="en-US" sz="2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50000"/>
                </a:schemeClr>
              </a:buClr>
              <a:tabLst>
                <a:tab pos="457200" algn="l"/>
              </a:tabLst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1587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endParaRPr lang="en-US" sz="32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tabLst>
                <a:tab pos="457200" algn="l"/>
              </a:tabLst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tabLst>
                <a:tab pos="457200" algn="l"/>
              </a:tabLst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tabLst>
                <a:tab pos="457200" algn="l"/>
              </a:tabLst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tabLst>
                <a:tab pos="457200" algn="l"/>
              </a:tabLst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tabLst>
                <a:tab pos="457200" algn="l"/>
              </a:tabLst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tabLst>
                <a:tab pos="457200" algn="l"/>
              </a:tabLst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51149"/>
              </p:ext>
            </p:extLst>
          </p:nvPr>
        </p:nvGraphicFramePr>
        <p:xfrm>
          <a:off x="1209426" y="13293990"/>
          <a:ext cx="9658377" cy="598616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65489"/>
                <a:gridCol w="3600400"/>
                <a:gridCol w="1800200"/>
                <a:gridCol w="2592288"/>
              </a:tblGrid>
              <a:tr h="573668">
                <a:tc rowSpan="2">
                  <a:txBody>
                    <a:bodyPr/>
                    <a:lstStyle/>
                    <a:p>
                      <a:r>
                        <a:rPr lang="en-US" sz="2800" dirty="0" smtClean="0"/>
                        <a:t>Property</a:t>
                      </a:r>
                      <a:endParaRPr lang="en-US" sz="2800" dirty="0"/>
                    </a:p>
                  </a:txBody>
                  <a:tcPr marT="39189" marB="39189"/>
                </a:tc>
                <a:tc rowSpan="2">
                  <a:txBody>
                    <a:bodyPr/>
                    <a:lstStyle/>
                    <a:p>
                      <a:r>
                        <a:rPr lang="en-US" sz="2800" dirty="0" smtClean="0"/>
                        <a:t>Description</a:t>
                      </a:r>
                      <a:endParaRPr lang="en-US" sz="2800" dirty="0"/>
                    </a:p>
                  </a:txBody>
                  <a:tcPr marT="39189" marB="39189"/>
                </a:tc>
                <a:tc gridSpan="2">
                  <a:txBody>
                    <a:bodyPr/>
                    <a:lstStyle/>
                    <a:p>
                      <a:r>
                        <a:rPr lang="en-US" sz="2800" dirty="0" smtClean="0"/>
                        <a:t>Dataset</a:t>
                      </a:r>
                      <a:endParaRPr lang="en-US" sz="2800" dirty="0"/>
                    </a:p>
                  </a:txBody>
                  <a:tcPr marT="39189" marB="39189"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39189" marB="39189"/>
                </a:tc>
              </a:tr>
              <a:tr h="802508"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39189" marB="39189"/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Toy_Apple</a:t>
                      </a:r>
                      <a:endParaRPr lang="en-US" sz="280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Delicious_Sports</a:t>
                      </a:r>
                      <a:endParaRPr lang="en-US" sz="280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59798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|X|</a:t>
                      </a:r>
                      <a:endParaRPr lang="en-US" sz="2800" b="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# Entities</a:t>
                      </a:r>
                      <a:endParaRPr lang="en-US" sz="2800" b="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/>
                        <a:t>14,996</a:t>
                      </a:r>
                      <a:endParaRPr lang="en-US" sz="2800" b="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/>
                        <a:t>438</a:t>
                      </a:r>
                      <a:endParaRPr lang="en-US" sz="2800" b="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7919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|C| </a:t>
                      </a:r>
                      <a:endParaRPr lang="en-US" sz="2800" b="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/>
                        <a:t># table columns</a:t>
                      </a:r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/>
                        <a:t>156</a:t>
                      </a:r>
                      <a:endParaRPr lang="en-US" sz="2800" b="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/>
                        <a:t>925</a:t>
                      </a:r>
                      <a:endParaRPr lang="en-US" sz="2800" b="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7919"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|(x,c)|</a:t>
                      </a:r>
                      <a:endParaRPr lang="en-US" sz="2800" b="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/>
                        <a:t># (x, c) edges</a:t>
                      </a:r>
                      <a:endParaRPr lang="en-US" sz="2800" b="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/>
                        <a:t>176,598</a:t>
                      </a:r>
                      <a:endParaRPr lang="en-US" sz="2800" b="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smtClean="0"/>
                        <a:t>9,192</a:t>
                      </a:r>
                      <a:endParaRPr lang="en-US" sz="2800" b="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791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|Ys|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# suchas concepts</a:t>
                      </a:r>
                    </a:p>
                  </a:txBody>
                  <a:tcPr marT="39189" marB="3918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2,348</a:t>
                      </a:r>
                      <a:endParaRPr lang="en-US" sz="280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1,649</a:t>
                      </a:r>
                      <a:endParaRPr lang="en-US" sz="280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00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|(x, Ys)|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# (x, Ys) edges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7,683</a:t>
                      </a:r>
                      <a:endParaRPr lang="en-US" sz="280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4,799</a:t>
                      </a:r>
                      <a:endParaRPr lang="en-US" sz="280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008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|Yn|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# NELL classes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11</a:t>
                      </a:r>
                      <a:endParaRPr lang="en-US" sz="280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51791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|(x, Yn)|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# (x, Yn) edges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419</a:t>
                      </a:r>
                      <a:endParaRPr lang="en-US" sz="280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39</a:t>
                      </a:r>
                      <a:endParaRPr lang="en-US" sz="280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</a:tr>
              <a:tr h="49501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|Yc|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# manual column labels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31</a:t>
                      </a:r>
                      <a:endParaRPr lang="en-US" sz="280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30</a:t>
                      </a:r>
                      <a:endParaRPr lang="en-US" sz="280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791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|(c, Yc)|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# (c, Yc) pairs</a:t>
                      </a:r>
                      <a:endParaRPr lang="en-US" sz="2800" dirty="0"/>
                    </a:p>
                  </a:txBody>
                  <a:tcPr marT="39189" marB="3918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156</a:t>
                      </a:r>
                      <a:endParaRPr lang="en-US" sz="2800" dirty="0"/>
                    </a:p>
                  </a:txBody>
                  <a:tcPr marT="39189" marB="39189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925</a:t>
                      </a:r>
                      <a:endParaRPr lang="en-US" sz="2800" dirty="0"/>
                    </a:p>
                  </a:txBody>
                  <a:tcPr marT="39189" marB="3918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522990"/>
              </p:ext>
            </p:extLst>
          </p:nvPr>
        </p:nvGraphicFramePr>
        <p:xfrm>
          <a:off x="12032873" y="14930362"/>
          <a:ext cx="6065372" cy="304100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032686"/>
                <a:gridCol w="3032686"/>
              </a:tblGrid>
              <a:tr h="53677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Hyponym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Concept:count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049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Country:1000,</a:t>
                      </a:r>
                    </a:p>
                    <a:p>
                      <a:r>
                        <a:rPr lang="en-US" sz="2400" dirty="0" smtClean="0"/>
                        <a:t>Location:500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60212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Country:450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Hockey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Sports:100</a:t>
                      </a:r>
                      <a:endParaRPr lang="en-US" sz="2400" dirty="0"/>
                    </a:p>
                  </a:txBody>
                  <a:tcPr marT="39189" marB="39189"/>
                </a:tc>
              </a:tr>
              <a:tr h="4049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Baseball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Sports:60</a:t>
                      </a:r>
                      <a:endParaRPr lang="en-US" sz="2400" dirty="0"/>
                    </a:p>
                  </a:txBody>
                  <a:tcPr marT="39189" marB="39189"/>
                </a:tc>
              </a:tr>
            </a:tbl>
          </a:graphicData>
        </a:graphic>
      </p:graphicFrame>
      <p:grpSp>
        <p:nvGrpSpPr>
          <p:cNvPr id="9245" name="Group 9244"/>
          <p:cNvGrpSpPr/>
          <p:nvPr/>
        </p:nvGrpSpPr>
        <p:grpSpPr>
          <a:xfrm>
            <a:off x="13252487" y="8521636"/>
            <a:ext cx="12025336" cy="5378470"/>
            <a:chOff x="13088616" y="9947887"/>
            <a:chExt cx="12025336" cy="5378470"/>
          </a:xfrm>
        </p:grpSpPr>
        <p:sp>
          <p:nvSpPr>
            <p:cNvPr id="3" name="Oval 2"/>
            <p:cNvSpPr/>
            <p:nvPr/>
          </p:nvSpPr>
          <p:spPr>
            <a:xfrm>
              <a:off x="18192577" y="10151706"/>
              <a:ext cx="1952823" cy="7650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USA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18192578" y="11199045"/>
              <a:ext cx="1952822" cy="7650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India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18192578" y="12238402"/>
              <a:ext cx="1952822" cy="7650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Football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18252953" y="13445477"/>
              <a:ext cx="1844774" cy="7650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Hockey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18252953" y="14561291"/>
              <a:ext cx="2088616" cy="76506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Baseball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5" name="Diamond 4"/>
            <p:cNvSpPr/>
            <p:nvPr/>
          </p:nvSpPr>
          <p:spPr>
            <a:xfrm>
              <a:off x="13088616" y="10218461"/>
              <a:ext cx="2592288" cy="1429872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Country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3" name="Diamond 102"/>
            <p:cNvSpPr/>
            <p:nvPr/>
          </p:nvSpPr>
          <p:spPr>
            <a:xfrm>
              <a:off x="13088616" y="11974399"/>
              <a:ext cx="2744688" cy="1429872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Location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4" name="Diamond 103"/>
            <p:cNvSpPr/>
            <p:nvPr/>
          </p:nvSpPr>
          <p:spPr>
            <a:xfrm>
              <a:off x="13088616" y="13827699"/>
              <a:ext cx="2897088" cy="1429872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Sports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3313752" y="9947887"/>
              <a:ext cx="1656184" cy="980584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TC-1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3385760" y="11172023"/>
              <a:ext cx="1656184" cy="980584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TC-2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3385760" y="12567703"/>
              <a:ext cx="1656184" cy="980584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TC-3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3457768" y="14052343"/>
              <a:ext cx="1656184" cy="980584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TC-4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20261992" y="15183612"/>
            <a:ext cx="0" cy="4952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26479744" y="14711844"/>
            <a:ext cx="866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TC-3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26912972" y="15235064"/>
            <a:ext cx="0" cy="4952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" idx="6"/>
            <a:endCxn id="106" idx="1"/>
          </p:cNvCxnSpPr>
          <p:nvPr/>
        </p:nvCxnSpPr>
        <p:spPr>
          <a:xfrm>
            <a:off x="20309271" y="9107988"/>
            <a:ext cx="3240360" cy="11280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8" idx="6"/>
            <a:endCxn id="6" idx="1"/>
          </p:cNvCxnSpPr>
          <p:nvPr/>
        </p:nvCxnSpPr>
        <p:spPr>
          <a:xfrm flipV="1">
            <a:off x="20309271" y="9011928"/>
            <a:ext cx="3168352" cy="11433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06" idx="1"/>
          </p:cNvCxnSpPr>
          <p:nvPr/>
        </p:nvCxnSpPr>
        <p:spPr>
          <a:xfrm>
            <a:off x="20314897" y="10155327"/>
            <a:ext cx="3234734" cy="80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7" idx="1"/>
            <a:endCxn id="101" idx="6"/>
          </p:cNvCxnSpPr>
          <p:nvPr/>
        </p:nvCxnSpPr>
        <p:spPr>
          <a:xfrm flipH="1">
            <a:off x="20261598" y="11631744"/>
            <a:ext cx="3288033" cy="7700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7" idx="1"/>
            <a:endCxn id="102" idx="6"/>
          </p:cNvCxnSpPr>
          <p:nvPr/>
        </p:nvCxnSpPr>
        <p:spPr>
          <a:xfrm flipH="1">
            <a:off x="20505440" y="11631744"/>
            <a:ext cx="3044191" cy="18858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9" idx="6"/>
            <a:endCxn id="108" idx="1"/>
          </p:cNvCxnSpPr>
          <p:nvPr/>
        </p:nvCxnSpPr>
        <p:spPr>
          <a:xfrm>
            <a:off x="20309271" y="11194684"/>
            <a:ext cx="3312368" cy="1921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2" idx="6"/>
          </p:cNvCxnSpPr>
          <p:nvPr/>
        </p:nvCxnSpPr>
        <p:spPr>
          <a:xfrm flipV="1">
            <a:off x="20505440" y="13506025"/>
            <a:ext cx="3116199" cy="115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3" idx="2"/>
          </p:cNvCxnSpPr>
          <p:nvPr/>
        </p:nvCxnSpPr>
        <p:spPr>
          <a:xfrm flipV="1">
            <a:off x="15844775" y="9107988"/>
            <a:ext cx="2511673" cy="3991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" idx="2"/>
            <a:endCxn id="103" idx="3"/>
          </p:cNvCxnSpPr>
          <p:nvPr/>
        </p:nvCxnSpPr>
        <p:spPr>
          <a:xfrm flipH="1">
            <a:off x="15997175" y="9107988"/>
            <a:ext cx="2359273" cy="21550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5" idx="3"/>
          </p:cNvCxnSpPr>
          <p:nvPr/>
        </p:nvCxnSpPr>
        <p:spPr>
          <a:xfrm>
            <a:off x="15844775" y="9507146"/>
            <a:ext cx="2511673" cy="7289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4" idx="3"/>
            <a:endCxn id="101" idx="2"/>
          </p:cNvCxnSpPr>
          <p:nvPr/>
        </p:nvCxnSpPr>
        <p:spPr>
          <a:xfrm flipV="1">
            <a:off x="16149575" y="12401759"/>
            <a:ext cx="2267249" cy="7146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04" idx="3"/>
            <a:endCxn id="102" idx="2"/>
          </p:cNvCxnSpPr>
          <p:nvPr/>
        </p:nvCxnSpPr>
        <p:spPr>
          <a:xfrm>
            <a:off x="16149575" y="13116384"/>
            <a:ext cx="2267249" cy="401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2227396" y="18096220"/>
            <a:ext cx="35309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Example : Table columns</a:t>
            </a:r>
            <a:endParaRPr lang="en-US" sz="28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2430173" y="18096220"/>
            <a:ext cx="5266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Example : Hyponym Concept Dataset</a:t>
            </a:r>
            <a:endParaRPr lang="en-US" sz="2800" b="1" i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246" name="Rounded Rectangle 9245"/>
          <p:cNvSpPr/>
          <p:nvPr/>
        </p:nvSpPr>
        <p:spPr>
          <a:xfrm>
            <a:off x="12850691" y="8343867"/>
            <a:ext cx="8107928" cy="5883085"/>
          </a:xfrm>
          <a:prstGeom prst="round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ounded Rectangle 184"/>
          <p:cNvSpPr/>
          <p:nvPr/>
        </p:nvSpPr>
        <p:spPr>
          <a:xfrm>
            <a:off x="17686628" y="8113028"/>
            <a:ext cx="8107928" cy="6329948"/>
          </a:xfrm>
          <a:prstGeom prst="roundRect">
            <a:avLst/>
          </a:prstGeom>
          <a:solidFill>
            <a:schemeClr val="accent2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9" name="Straight Connector 288"/>
          <p:cNvCxnSpPr>
            <a:endCxn id="107" idx="1"/>
          </p:cNvCxnSpPr>
          <p:nvPr/>
        </p:nvCxnSpPr>
        <p:spPr>
          <a:xfrm>
            <a:off x="20314897" y="11141452"/>
            <a:ext cx="3234734" cy="4902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13214170" y="7351386"/>
            <a:ext cx="4303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</a:rPr>
              <a:t>Entity-suchas bipartite graph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9656841" y="7242176"/>
            <a:ext cx="4346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</a:rPr>
              <a:t>Entity-column bipartite graph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17233806" y="20227801"/>
            <a:ext cx="4794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</a:rPr>
              <a:t>n * m PIC embedding, m &lt;&lt; t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95" name="Group 294"/>
          <p:cNvGrpSpPr/>
          <p:nvPr/>
        </p:nvGrpSpPr>
        <p:grpSpPr>
          <a:xfrm>
            <a:off x="12033939" y="20921459"/>
            <a:ext cx="10984651" cy="5618861"/>
            <a:chOff x="12033939" y="20563656"/>
            <a:chExt cx="10984651" cy="5618861"/>
          </a:xfrm>
        </p:grpSpPr>
        <p:sp>
          <p:nvSpPr>
            <p:cNvPr id="290" name="Rectangle 289"/>
            <p:cNvSpPr/>
            <p:nvPr/>
          </p:nvSpPr>
          <p:spPr>
            <a:xfrm>
              <a:off x="12033939" y="20563657"/>
              <a:ext cx="3142909" cy="214101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n * t </a:t>
              </a: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Entity – tableColumn</a:t>
              </a: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Bipartite graph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2033939" y="23445729"/>
              <a:ext cx="4115636" cy="21456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n * </a:t>
              </a:r>
              <a:r>
                <a:rPr lang="en-US" sz="2800" dirty="0" smtClean="0">
                  <a:solidFill>
                    <a:schemeClr val="tx1"/>
                  </a:solidFill>
                </a:rPr>
                <a:t>s </a:t>
              </a:r>
              <a:endParaRPr lang="en-US" sz="28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Entity – </a:t>
              </a:r>
              <a:r>
                <a:rPr lang="en-US" sz="2800" dirty="0" smtClean="0">
                  <a:solidFill>
                    <a:schemeClr val="tx1"/>
                  </a:solidFill>
                </a:rPr>
                <a:t>suchas</a:t>
              </a:r>
            </a:p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Bipartite </a:t>
              </a:r>
              <a:r>
                <a:rPr lang="en-US" sz="2800" dirty="0">
                  <a:solidFill>
                    <a:schemeClr val="tx1"/>
                  </a:solidFill>
                </a:rPr>
                <a:t>graph</a:t>
              </a:r>
            </a:p>
          </p:txBody>
        </p:sp>
        <p:sp>
          <p:nvSpPr>
            <p:cNvPr id="292" name="Right Arrow 291"/>
            <p:cNvSpPr/>
            <p:nvPr/>
          </p:nvSpPr>
          <p:spPr>
            <a:xfrm>
              <a:off x="16546862" y="21354198"/>
              <a:ext cx="1166804" cy="656394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93" name="Right Arrow 192"/>
            <p:cNvSpPr/>
            <p:nvPr/>
          </p:nvSpPr>
          <p:spPr>
            <a:xfrm>
              <a:off x="16546862" y="24016060"/>
              <a:ext cx="1166804" cy="656394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6575078" y="20780723"/>
              <a:ext cx="6591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n-lt"/>
                </a:rPr>
                <a:t>PIC</a:t>
              </a:r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16545000" y="23499057"/>
              <a:ext cx="6591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n-lt"/>
                </a:rPr>
                <a:t>PIC</a:t>
              </a:r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8107445" y="20563656"/>
              <a:ext cx="525787" cy="214101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17337088" y="25659297"/>
              <a:ext cx="47948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n-lt"/>
                </a:rPr>
                <a:t>n * m PIC embedding, m &lt;&lt; s</a:t>
              </a:r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0" name="Right Arrow 199"/>
            <p:cNvSpPr/>
            <p:nvPr/>
          </p:nvSpPr>
          <p:spPr>
            <a:xfrm>
              <a:off x="19165387" y="23075614"/>
              <a:ext cx="1166804" cy="656394"/>
            </a:xfrm>
            <a:prstGeom prst="rightArrow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8827157" y="22440390"/>
              <a:ext cx="19062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n-lt"/>
                </a:rPr>
                <a:t>concatenate</a:t>
              </a:r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21131782" y="22224140"/>
              <a:ext cx="525787" cy="214101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21685746" y="22224140"/>
              <a:ext cx="525787" cy="214101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20760202" y="21139720"/>
              <a:ext cx="22583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  <a:latin typeface="+mn-lt"/>
                </a:rPr>
                <a:t>n * 2m PIC3 </a:t>
              </a:r>
            </a:p>
            <a:p>
              <a:r>
                <a:rPr lang="en-US" sz="2800" dirty="0" smtClean="0">
                  <a:solidFill>
                    <a:schemeClr val="tx1"/>
                  </a:solidFill>
                  <a:latin typeface="+mn-lt"/>
                </a:rPr>
                <a:t>embedding</a:t>
              </a:r>
              <a:endParaRPr lang="en-US" sz="28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8098245" y="23393429"/>
              <a:ext cx="525787" cy="214101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5" name="Table 2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4890"/>
              </p:ext>
            </p:extLst>
          </p:nvPr>
        </p:nvGraphicFramePr>
        <p:xfrm>
          <a:off x="22941662" y="22766536"/>
          <a:ext cx="3348250" cy="273013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08192"/>
                <a:gridCol w="975962"/>
                <a:gridCol w="864096"/>
              </a:tblGrid>
              <a:tr h="4258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X1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X2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39189" marB="39189"/>
                </a:tc>
              </a:tr>
              <a:tr h="2335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0.23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0.76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58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0.21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0.79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58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Football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0.36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0.80</a:t>
                      </a:r>
                      <a:endParaRPr lang="en-US" sz="2400" dirty="0"/>
                    </a:p>
                  </a:txBody>
                  <a:tcPr/>
                </a:tc>
              </a:tr>
              <a:tr h="4258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Hockey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0.35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0.82</a:t>
                      </a:r>
                      <a:endParaRPr lang="en-US" sz="2400" dirty="0"/>
                    </a:p>
                  </a:txBody>
                  <a:tcPr/>
                </a:tc>
              </a:tr>
              <a:tr h="42585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Baseball</a:t>
                      </a:r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0.34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0.79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6" name="Table 2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27087"/>
              </p:ext>
            </p:extLst>
          </p:nvPr>
        </p:nvGraphicFramePr>
        <p:xfrm>
          <a:off x="26287813" y="22757453"/>
          <a:ext cx="1850475" cy="2740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4371"/>
                <a:gridCol w="936104"/>
              </a:tblGrid>
              <a:tr h="4547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39189" marB="39189"/>
                </a:tc>
              </a:tr>
              <a:tr h="4458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0.43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0.66</a:t>
                      </a:r>
                      <a:endParaRPr lang="en-US" sz="2400" dirty="0"/>
                    </a:p>
                  </a:txBody>
                  <a:tcPr/>
                </a:tc>
              </a:tr>
              <a:tr h="4458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0.41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0.69</a:t>
                      </a:r>
                      <a:endParaRPr lang="en-US" sz="2400" dirty="0"/>
                    </a:p>
                  </a:txBody>
                  <a:tcPr/>
                </a:tc>
              </a:tr>
              <a:tr h="4458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0.66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0.35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58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0.16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0.92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585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0.14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0.89</a:t>
                      </a:r>
                      <a:endParaRPr lang="en-US" sz="24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7" name="Text Box 1226"/>
          <p:cNvSpPr txBox="1">
            <a:spLocks noChangeArrowheads="1"/>
          </p:cNvSpPr>
          <p:nvPr/>
        </p:nvSpPr>
        <p:spPr bwMode="auto">
          <a:xfrm>
            <a:off x="11510602" y="18835464"/>
            <a:ext cx="16915717" cy="116955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7000" b="1" dirty="0" smtClean="0">
                <a:solidFill>
                  <a:schemeClr val="bg1"/>
                </a:solidFill>
                <a:latin typeface="+mn-lt"/>
              </a:rPr>
              <a:t>PIC3 Representation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23018590" y="25729068"/>
            <a:ext cx="5119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n-lt"/>
              </a:rPr>
              <a:t>Example : PIC3 embedding, m = 2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297" name="Table 2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491878"/>
              </p:ext>
            </p:extLst>
          </p:nvPr>
        </p:nvGraphicFramePr>
        <p:xfrm>
          <a:off x="11767477" y="26886986"/>
          <a:ext cx="16122574" cy="390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1419"/>
                <a:gridCol w="4720315"/>
                <a:gridCol w="7560840"/>
              </a:tblGrid>
              <a:tr h="88410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Task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Training 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Testing</a:t>
                      </a:r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8410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Semi-Supervised Learning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PIC3 + train SVM classifier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Predict using learnt SVM model</a:t>
                      </a:r>
                      <a:endParaRPr lang="en-US" sz="3200" dirty="0"/>
                    </a:p>
                  </a:txBody>
                  <a:tcPr/>
                </a:tc>
              </a:tr>
              <a:tr h="88410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Set Expansion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PIC3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Centroid(entity set) + K-NN (centroid)</a:t>
                      </a:r>
                      <a:endParaRPr lang="en-US" sz="3200" dirty="0"/>
                    </a:p>
                  </a:txBody>
                  <a:tcPr/>
                </a:tc>
              </a:tr>
              <a:tr h="884103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Automatic Set Instance Acquisition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PIC3 + Index HCD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seeds = top-k-entities(lookup concept</a:t>
                      </a:r>
                      <a:r>
                        <a:rPr lang="en-US" sz="3200" baseline="0" dirty="0" smtClean="0"/>
                        <a:t> in HCD)</a:t>
                      </a:r>
                    </a:p>
                    <a:p>
                      <a:r>
                        <a:rPr lang="en-US" sz="3200" baseline="0" dirty="0" smtClean="0"/>
                        <a:t>+ Set Expansion (seeds)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1" name="Table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061106"/>
              </p:ext>
            </p:extLst>
          </p:nvPr>
        </p:nvGraphicFramePr>
        <p:xfrm>
          <a:off x="29014743" y="6234064"/>
          <a:ext cx="7116433" cy="340937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5883"/>
                <a:gridCol w="2580160"/>
                <a:gridCol w="2030390"/>
              </a:tblGrid>
              <a:tr h="626468">
                <a:tc rowSpan="2">
                  <a:txBody>
                    <a:bodyPr/>
                    <a:lstStyle/>
                    <a:p>
                      <a:r>
                        <a:rPr lang="en-US" sz="2800" dirty="0" smtClean="0"/>
                        <a:t>Method</a:t>
                      </a:r>
                      <a:endParaRPr lang="en-US" sz="2800" dirty="0"/>
                    </a:p>
                  </a:txBody>
                  <a:tcPr marT="39189" marB="39189"/>
                </a:tc>
                <a:tc gridSpan="2">
                  <a:txBody>
                    <a:bodyPr/>
                    <a:lstStyle/>
                    <a:p>
                      <a:r>
                        <a:rPr lang="en-US" sz="2800" dirty="0" smtClean="0"/>
                        <a:t>Total Query Time (sec)</a:t>
                      </a:r>
                      <a:endParaRPr lang="en-US" sz="2800" dirty="0"/>
                    </a:p>
                  </a:txBody>
                  <a:tcPr marT="39189" marB="39189"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39189" marB="39189"/>
                </a:tc>
              </a:tr>
              <a:tr h="786371"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Set Expansion</a:t>
                      </a:r>
                      <a:endParaRPr lang="en-US" sz="28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ASIA</a:t>
                      </a:r>
                      <a:endParaRPr lang="en-US" sz="2800" dirty="0"/>
                    </a:p>
                  </a:txBody>
                  <a:tcPr marT="39189" marB="39189"/>
                </a:tc>
              </a:tr>
              <a:tr h="7435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K-NN + PIC3</a:t>
                      </a:r>
                      <a:endParaRPr lang="en-US" sz="28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12.7</a:t>
                      </a:r>
                      <a:endParaRPr lang="en-US" sz="28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0.5</a:t>
                      </a:r>
                      <a:endParaRPr lang="en-US" sz="2800" dirty="0"/>
                    </a:p>
                  </a:txBody>
                  <a:tcPr marT="39189" marB="39189"/>
                </a:tc>
              </a:tr>
              <a:tr h="62646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K-NN</a:t>
                      </a:r>
                      <a:r>
                        <a:rPr lang="en-US" sz="2800" baseline="0" dirty="0" smtClean="0"/>
                        <a:t>-Baseline</a:t>
                      </a:r>
                      <a:endParaRPr lang="en-US" sz="28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80.1</a:t>
                      </a:r>
                      <a:endParaRPr lang="en-US" sz="28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1.4</a:t>
                      </a:r>
                      <a:endParaRPr lang="en-US" sz="2800" dirty="0"/>
                    </a:p>
                  </a:txBody>
                  <a:tcPr marT="39189" marB="39189"/>
                </a:tc>
              </a:tr>
              <a:tr h="62646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MAD</a:t>
                      </a:r>
                      <a:endParaRPr lang="en-US" sz="28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38.2</a:t>
                      </a:r>
                      <a:endParaRPr lang="en-US" sz="2800" dirty="0"/>
                    </a:p>
                  </a:txBody>
                  <a:tcPr marT="39189" marB="3918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150.0</a:t>
                      </a:r>
                      <a:endParaRPr lang="en-US" sz="2800" dirty="0"/>
                    </a:p>
                  </a:txBody>
                  <a:tcPr marT="39189" marB="39189"/>
                </a:tc>
              </a:tr>
            </a:tbl>
          </a:graphicData>
        </a:graphic>
      </p:graphicFrame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3281" y="17078586"/>
            <a:ext cx="8643718" cy="7437728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3056" y="9845893"/>
            <a:ext cx="8280920" cy="6866829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9011470" y="10992876"/>
            <a:ext cx="5679546" cy="460222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innerShdw blurRad="63500" dist="50800" dir="18900000">
              <a:schemeClr val="bg2">
                <a:lumMod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Set Expansion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Input :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         PIC3 embedding 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         Set of seed entities 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Output :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          Expanded set of entities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>
          <a:xfrm>
            <a:off x="37859367" y="17952204"/>
            <a:ext cx="4917591" cy="51317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innerShdw blurRad="63500" dist="50800" dir="189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Automatic Set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Instance Acquisition 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Input :</a:t>
            </a:r>
          </a:p>
          <a:p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PIC3 embedding,</a:t>
            </a:r>
          </a:p>
          <a:p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Hyponym Concept Dataset,</a:t>
            </a:r>
          </a:p>
          <a:p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Query concept ‘q’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Output :</a:t>
            </a:r>
          </a:p>
          <a:p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  Set of entities of type ‘q’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4" name="Text Box 1226"/>
          <p:cNvSpPr txBox="1">
            <a:spLocks noChangeArrowheads="1"/>
          </p:cNvSpPr>
          <p:nvPr/>
        </p:nvSpPr>
        <p:spPr bwMode="auto">
          <a:xfrm>
            <a:off x="29011470" y="25920907"/>
            <a:ext cx="13765489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Presented a novel low-dimensional PIC3 representation for entities on the Web using Power Iteration Clustering (PIC).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Simple primitive operations on PIC3 to perform following tasks :</a:t>
            </a:r>
          </a:p>
          <a:p>
            <a:pPr marL="912813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Semi-Supervised Learning</a:t>
            </a:r>
          </a:p>
          <a:p>
            <a:pPr marL="912813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Set Expansion</a:t>
            </a:r>
          </a:p>
          <a:p>
            <a:pPr marL="912813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Automatic Set Instance Acquisition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Future work : Use PIC3 representation for </a:t>
            </a:r>
          </a:p>
          <a:p>
            <a:pPr marL="912813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Named entity disambiguation and </a:t>
            </a:r>
          </a:p>
          <a:p>
            <a:pPr marL="912813" lvl="1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Unsupervised class-instance pair acquisition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647024" y="6731675"/>
            <a:ext cx="6396920" cy="22386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# Set Expansion Queries = 881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# ASIA Queries = 25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Creating PIC3 representation = 0.02 sec</a:t>
            </a:r>
          </a:p>
        </p:txBody>
      </p:sp>
      <p:sp>
        <p:nvSpPr>
          <p:cNvPr id="134" name="Rounded Rectangle 133"/>
          <p:cNvSpPr/>
          <p:nvPr/>
        </p:nvSpPr>
        <p:spPr>
          <a:xfrm>
            <a:off x="1174462" y="19763011"/>
            <a:ext cx="9073399" cy="202075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87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3200" b="1" dirty="0">
                <a:solidFill>
                  <a:schemeClr val="tx1"/>
                </a:solidFill>
              </a:rPr>
              <a:t>Semi-Supervised </a:t>
            </a:r>
            <a:r>
              <a:rPr lang="en-US" sz="3200" b="1" dirty="0" smtClean="0">
                <a:solidFill>
                  <a:schemeClr val="tx1"/>
                </a:solidFill>
              </a:rPr>
              <a:t>Learning</a:t>
            </a:r>
          </a:p>
          <a:p>
            <a:pPr marL="1587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2800" b="1" dirty="0" smtClean="0">
                <a:solidFill>
                  <a:schemeClr val="tx1"/>
                </a:solidFill>
              </a:rPr>
              <a:t>Input </a:t>
            </a:r>
            <a:r>
              <a:rPr lang="en-US" sz="2800" b="1" dirty="0">
                <a:solidFill>
                  <a:schemeClr val="tx1"/>
                </a:solidFill>
              </a:rPr>
              <a:t>: </a:t>
            </a:r>
            <a:r>
              <a:rPr lang="en-US" sz="2800" b="1" dirty="0" smtClean="0">
                <a:solidFill>
                  <a:schemeClr val="tx1"/>
                </a:solidFill>
              </a:rPr>
              <a:t>     </a:t>
            </a:r>
            <a:r>
              <a:rPr lang="en-US" sz="2800" dirty="0" smtClean="0">
                <a:solidFill>
                  <a:schemeClr val="tx1"/>
                </a:solidFill>
              </a:rPr>
              <a:t>PIC3 </a:t>
            </a:r>
            <a:r>
              <a:rPr lang="en-US" sz="2800" dirty="0">
                <a:solidFill>
                  <a:schemeClr val="tx1"/>
                </a:solidFill>
              </a:rPr>
              <a:t>embedding </a:t>
            </a:r>
            <a:r>
              <a:rPr lang="en-US" sz="2800" dirty="0" smtClean="0">
                <a:solidFill>
                  <a:schemeClr val="tx1"/>
                </a:solidFill>
              </a:rPr>
              <a:t>, Few labeled entities per class</a:t>
            </a:r>
          </a:p>
          <a:p>
            <a:pPr marL="1587"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2800" b="1" dirty="0" smtClean="0">
                <a:solidFill>
                  <a:schemeClr val="tx1"/>
                </a:solidFill>
              </a:rPr>
              <a:t>Output </a:t>
            </a:r>
            <a:r>
              <a:rPr lang="en-US" sz="2800" b="1" dirty="0">
                <a:solidFill>
                  <a:schemeClr val="tx1"/>
                </a:solidFill>
              </a:rPr>
              <a:t>: </a:t>
            </a:r>
            <a:r>
              <a:rPr lang="en-US" sz="2800" dirty="0" smtClean="0">
                <a:solidFill>
                  <a:schemeClr val="tx1"/>
                </a:solidFill>
              </a:rPr>
              <a:t>  Labels for </a:t>
            </a:r>
            <a:r>
              <a:rPr lang="en-US" sz="2800" dirty="0">
                <a:solidFill>
                  <a:schemeClr val="tx1"/>
                </a:solidFill>
              </a:rPr>
              <a:t>unlabeled entities   </a:t>
            </a:r>
          </a:p>
        </p:txBody>
      </p:sp>
      <p:sp>
        <p:nvSpPr>
          <p:cNvPr id="11" name="Down Arrow 10"/>
          <p:cNvSpPr/>
          <p:nvPr/>
        </p:nvSpPr>
        <p:spPr>
          <a:xfrm rot="10800000">
            <a:off x="15786645" y="14146978"/>
            <a:ext cx="725860" cy="728045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Down Arrow 114"/>
          <p:cNvSpPr/>
          <p:nvPr/>
        </p:nvSpPr>
        <p:spPr>
          <a:xfrm rot="10800000">
            <a:off x="22669721" y="14448726"/>
            <a:ext cx="725860" cy="728045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Rounded Rectangle 120"/>
          <p:cNvSpPr/>
          <p:nvPr/>
        </p:nvSpPr>
        <p:spPr>
          <a:xfrm>
            <a:off x="22953712" y="19987592"/>
            <a:ext cx="5468566" cy="223195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b="1" dirty="0">
                <a:solidFill>
                  <a:schemeClr val="tx1"/>
                </a:solidFill>
              </a:rPr>
              <a:t>Hypothesis 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solidFill>
                  <a:schemeClr val="tx1"/>
                </a:solidFill>
              </a:rPr>
              <a:t>PIC3 embeddings will cluster similar entities </a:t>
            </a:r>
            <a:r>
              <a:rPr lang="en-US" sz="3000" dirty="0" smtClean="0">
                <a:solidFill>
                  <a:schemeClr val="tx1"/>
                </a:solidFill>
              </a:rPr>
              <a:t>(entities belonging </a:t>
            </a:r>
            <a:r>
              <a:rPr lang="en-US" sz="3000" dirty="0">
                <a:solidFill>
                  <a:schemeClr val="tx1"/>
                </a:solidFill>
              </a:rPr>
              <a:t>to same class) </a:t>
            </a:r>
            <a:r>
              <a:rPr lang="en-US" sz="3000" dirty="0" smtClean="0">
                <a:solidFill>
                  <a:schemeClr val="tx1"/>
                </a:solidFill>
              </a:rPr>
              <a:t>together.</a:t>
            </a:r>
            <a:endParaRPr lang="en-US" sz="3000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425" y="22004909"/>
            <a:ext cx="6470975" cy="907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3893</TotalTime>
  <Words>620</Words>
  <Application>Microsoft Office PowerPoint</Application>
  <PresentationFormat>Custom</PresentationFormat>
  <Paragraphs>231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Median</vt:lpstr>
      <vt:lpstr>PowerPoint Presentation</vt:lpstr>
    </vt:vector>
  </TitlesOfParts>
  <Company>USC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G. Gibson</dc:creator>
  <cp:lastModifiedBy>bbd</cp:lastModifiedBy>
  <cp:revision>541</cp:revision>
  <dcterms:created xsi:type="dcterms:W3CDTF">2002-08-11T18:55:34Z</dcterms:created>
  <dcterms:modified xsi:type="dcterms:W3CDTF">2012-05-19T07:53:10Z</dcterms:modified>
</cp:coreProperties>
</file>