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24"/>
  </p:notesMasterIdLst>
  <p:sldIdLst>
    <p:sldId id="279" r:id="rId2"/>
    <p:sldId id="285" r:id="rId3"/>
    <p:sldId id="286" r:id="rId4"/>
    <p:sldId id="257" r:id="rId5"/>
    <p:sldId id="258" r:id="rId6"/>
    <p:sldId id="259" r:id="rId7"/>
    <p:sldId id="260" r:id="rId8"/>
    <p:sldId id="261" r:id="rId9"/>
    <p:sldId id="262" r:id="rId10"/>
    <p:sldId id="276" r:id="rId11"/>
    <p:sldId id="277" r:id="rId12"/>
    <p:sldId id="263" r:id="rId13"/>
    <p:sldId id="265" r:id="rId14"/>
    <p:sldId id="266" r:id="rId15"/>
    <p:sldId id="267" r:id="rId16"/>
    <p:sldId id="275" r:id="rId17"/>
    <p:sldId id="278" r:id="rId18"/>
    <p:sldId id="280" r:id="rId19"/>
    <p:sldId id="282" r:id="rId20"/>
    <p:sldId id="281" r:id="rId21"/>
    <p:sldId id="283" r:id="rId22"/>
    <p:sldId id="284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00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8408" autoAdjust="0"/>
    <p:restoredTop sz="80651" autoAdjust="0"/>
  </p:normalViewPr>
  <p:slideViewPr>
    <p:cSldViewPr>
      <p:cViewPr varScale="1">
        <p:scale>
          <a:sx n="52" d="100"/>
          <a:sy n="52" d="100"/>
        </p:scale>
        <p:origin x="17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2.xml"/><Relationship Id="rId3" Type="http://schemas.openxmlformats.org/officeDocument/2006/relationships/slide" Target="slides/slide5.xml"/><Relationship Id="rId7" Type="http://schemas.openxmlformats.org/officeDocument/2006/relationships/slide" Target="slides/slide9.xml"/><Relationship Id="rId2" Type="http://schemas.openxmlformats.org/officeDocument/2006/relationships/slide" Target="slides/slide4.xml"/><Relationship Id="rId1" Type="http://schemas.openxmlformats.org/officeDocument/2006/relationships/slide" Target="slides/slide1.xml"/><Relationship Id="rId6" Type="http://schemas.openxmlformats.org/officeDocument/2006/relationships/slide" Target="slides/slide8.xml"/><Relationship Id="rId11" Type="http://schemas.openxmlformats.org/officeDocument/2006/relationships/slide" Target="slides/slide15.xml"/><Relationship Id="rId5" Type="http://schemas.openxmlformats.org/officeDocument/2006/relationships/slide" Target="slides/slide7.xml"/><Relationship Id="rId10" Type="http://schemas.openxmlformats.org/officeDocument/2006/relationships/slide" Target="slides/slide14.xml"/><Relationship Id="rId4" Type="http://schemas.openxmlformats.org/officeDocument/2006/relationships/slide" Target="slides/slide6.xml"/><Relationship Id="rId9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DA1E7F77-7A56-4A22-AD28-4F110D82E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oi.acm.org/10.1145/98188.98201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portal.acm.org/author_page.cfm?id=81100127241&amp;coll=GUIDE&amp;dl=GUIDE&amp;trk=0&amp;CFID=47228273&amp;CFTOKEN=53311889" TargetMode="External"/><Relationship Id="rId4" Type="http://schemas.openxmlformats.org/officeDocument/2006/relationships/hyperlink" Target="http://portal.acm.org/author_page.cfm?id=81328488846&amp;coll=GUIDE&amp;dl=GUIDE&amp;trk=0&amp;CFID=47228273&amp;CFTOKEN=53311889" TargetMode="Externa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B092D6-DABD-457F-9357-F75C1FDD02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573C2C-1075-4034-B67E-A12DCCBCF14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B427BC-A196-4A17-B2F6-51CD06A46F5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5FB6F3-3B16-479E-92CB-2BA8A28B636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4AFCDB-5032-4FF9-8756-6EF8E6554FE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025EE1-F741-40AB-8A02-D24B0467DCE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3F6A6B-80C4-455A-B61D-69ED5A185B7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Also : </a:t>
            </a:r>
            <a:r>
              <a:rPr lang="en-US" smtClean="0">
                <a:hlinkClick r:id="rId3"/>
              </a:rPr>
              <a:t>http://doi.acm.org/10.1145/98188.98201</a:t>
            </a:r>
            <a:endParaRPr lang="en-US" smtClean="0"/>
          </a:p>
          <a:p>
            <a:r>
              <a:rPr lang="en-US" b="1" smtClean="0"/>
              <a:t>Interactive specification of flexible user interface displays</a:t>
            </a:r>
          </a:p>
          <a:p>
            <a:r>
              <a:rPr lang="en-US" smtClean="0">
                <a:hlinkClick r:id="rId4"/>
              </a:rPr>
              <a:t>Scott E. Hudson</a:t>
            </a:r>
            <a:r>
              <a:rPr lang="en-US" smtClean="0"/>
              <a:t> &amp; </a:t>
            </a:r>
            <a:r>
              <a:rPr lang="en-US" smtClean="0">
                <a:hlinkClick r:id="rId5"/>
              </a:rPr>
              <a:t>Shamim P. Mohamed</a:t>
            </a:r>
            <a:endParaRPr lang="en-US" smtClean="0"/>
          </a:p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AA926C-157F-4FF6-864F-84318DBC3B15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1E7F77-7A56-4A22-AD28-4F110D82E4F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144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1E7F77-7A56-4A22-AD28-4F110D82E4F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6796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1E7F77-7A56-4A22-AD28-4F110D82E4F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80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54DE74-EFFC-4300-B0FC-1FE384B9ABA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92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537A33-DA9A-41D9-AAA5-BF0963AAA93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C08F76-D9E2-4056-AB5E-54E9358CE7B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87694F-9256-415C-B4C7-A60DFCBC232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971DBC-1A7E-47C2-8452-F96CEB7FD3C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D3F8C6-CCED-46C0-B8F1-41F648FA77B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EDFEE0-EE1B-412A-856F-00A9BB36F48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FE95A2-8999-4D04-9E61-FC47434BEC1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1"/>
          <p:cNvGrpSpPr>
            <a:grpSpLocks/>
          </p:cNvGrpSpPr>
          <p:nvPr/>
        </p:nvGrpSpPr>
        <p:grpSpPr bwMode="auto">
          <a:xfrm rot="5400000">
            <a:off x="-2967037" y="2967037"/>
            <a:ext cx="6858000" cy="923925"/>
            <a:chOff x="0" y="0"/>
            <a:chExt cx="5760" cy="128"/>
          </a:xfrm>
        </p:grpSpPr>
        <p:sp>
          <p:nvSpPr>
            <p:cNvPr id="5" name="Rectangle 42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6" name="Rectangle 43"/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7" name="Rectangle 44"/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8" name="Rectangle 45"/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</p:grpSp>
      <p:pic>
        <p:nvPicPr>
          <p:cNvPr id="9" name="Picture 46" descr="red_hcii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3513" y="4021138"/>
            <a:ext cx="1143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87438" y="1443038"/>
            <a:ext cx="7767637" cy="21336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3584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570163" y="4425950"/>
            <a:ext cx="6264275" cy="16160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smtClean="0"/>
              <a:t>© 2017 - Brad Myers</a:t>
            </a:r>
            <a:endParaRPr lang="en-US" dirty="0"/>
          </a:p>
        </p:txBody>
      </p:sp>
      <p:sp>
        <p:nvSpPr>
          <p:cNvPr id="12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fld id="{DA05C7BE-02F3-4C8F-ABD4-01B8B39C97AA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smtClean="0"/>
              <a:t>© 2017 - Brad Myers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fld id="{EDD313AF-8D20-4689-88EA-C0E4E640F95F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smtClean="0"/>
              <a:t>© 2017 - Brad Myers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fld id="{6BE22332-0233-43D7-9154-43514C55F839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smtClean="0"/>
              <a:t>© 2017 - Brad Myers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buFont typeface="Wingdings" pitchFamily="2" charset="2"/>
              <a:buNone/>
              <a:defRPr/>
            </a:lvl1pPr>
          </a:lstStyle>
          <a:p>
            <a:pPr>
              <a:defRPr/>
            </a:pPr>
            <a:fld id="{FF452FA1-D0D4-4532-A18B-852798C09A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smtClean="0"/>
              <a:t>© 2017 - Brad Myers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fld id="{E56DCFFC-8FC0-4B31-B0F1-BA6B56511ABD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smtClean="0"/>
              <a:t>© 2017 - Brad Myers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fld id="{16B7D00A-B5E8-4D47-98EA-90DC28FB7BA7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smtClean="0"/>
              <a:t>© 2017 - Brad Myers</a:t>
            </a:r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fld id="{98B7429A-25BE-41F8-8767-C26A9DC52D1C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smtClean="0"/>
              <a:t>© 2017 - Brad Myers</a:t>
            </a: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fld id="{5ADB0C4A-5E3C-4298-83EA-EA54C7977299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smtClean="0"/>
              <a:t>© 2017 - Brad Myers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fld id="{9E8B6D19-ADE3-4BF5-93C8-6170C6DDDEC9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smtClean="0"/>
              <a:t>© 2017 - Brad Myers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fld id="{1F96F63A-7341-4CE1-97F9-DD843180D008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smtClean="0"/>
              <a:t>© 2017 - Brad Myers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buFont typeface="Wingdings" pitchFamily="2" charset="2"/>
              <a:buNone/>
              <a:defRPr/>
            </a:pPr>
            <a:fld id="{7D56912A-1421-46C9-9BFD-8447D54BC0C1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5" descr="red_hcii_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18288" y="134938"/>
            <a:ext cx="2386012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7" name="Group 44"/>
          <p:cNvGrpSpPr>
            <a:grpSpLocks/>
          </p:cNvGrpSpPr>
          <p:nvPr/>
        </p:nvGrpSpPr>
        <p:grpSpPr bwMode="auto">
          <a:xfrm>
            <a:off x="0" y="0"/>
            <a:ext cx="9144000" cy="93663"/>
            <a:chOff x="0" y="0"/>
            <a:chExt cx="5760" cy="128"/>
          </a:xfrm>
        </p:grpSpPr>
        <p:sp>
          <p:nvSpPr>
            <p:cNvPr id="357416" name="Rectangle 40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357417" name="Rectangle 41"/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357418" name="Rectangle 42"/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357419" name="Rectangle 43"/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</p:grp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573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10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73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1000">
                <a:latin typeface="Tahoma" pitchFamily="34" charset="0"/>
                <a:cs typeface="+mn-cs"/>
              </a:defRPr>
            </a:lvl1pPr>
          </a:lstStyle>
          <a:p>
            <a:pPr>
              <a:buFont typeface="Wingdings" pitchFamily="2" charset="2"/>
              <a:buNone/>
              <a:defRPr/>
            </a:pPr>
            <a:r>
              <a:rPr lang="en-US" smtClean="0"/>
              <a:t>© 2017 - Brad Myers</a:t>
            </a:r>
            <a:endParaRPr lang="en-US" dirty="0"/>
          </a:p>
        </p:txBody>
      </p:sp>
      <p:sp>
        <p:nvSpPr>
          <p:cNvPr id="3573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1000">
                <a:latin typeface="Tahoma" pitchFamily="34" charset="0"/>
                <a:cs typeface="+mn-cs"/>
              </a:defRPr>
            </a:lvl1pPr>
          </a:lstStyle>
          <a:p>
            <a:pPr>
              <a:buFont typeface="Wingdings" pitchFamily="2" charset="2"/>
              <a:buNone/>
              <a:defRPr/>
            </a:pPr>
            <a:fld id="{EF559F7D-C2E9-4370-852B-2FC7B73CEFC0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docs/books/tutorial/uiswing/layout/using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s://www.youtube.com/watch?v=UuLaxbFKAcc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angular/tryit.asp?filename=try_ng_databinding_two-wa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layout.jquery-dev.com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er.apple.com/library/content/documentation/UserExperience/Conceptual/AutolayoutPG/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8/docs/api/index.html?javax/swing/package-tree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7526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Lecture </a:t>
            </a:r>
            <a:r>
              <a:rPr lang="en-US" sz="3200" dirty="0" smtClean="0"/>
              <a:t>11: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Toolkits: </a:t>
            </a:r>
            <a:r>
              <a:rPr lang="en-US" sz="3200" dirty="0" err="1" smtClean="0"/>
              <a:t>Intrinsics</a:t>
            </a:r>
            <a:r>
              <a:rPr lang="en-US" sz="3200" dirty="0" smtClean="0"/>
              <a:t>, Callbacks,</a:t>
            </a:r>
            <a:br>
              <a:rPr lang="en-US" sz="3200" dirty="0" smtClean="0"/>
            </a:br>
            <a:r>
              <a:rPr lang="en-US" sz="3200" dirty="0" smtClean="0"/>
              <a:t>Resources, Widget hierarchies,</a:t>
            </a:r>
            <a:br>
              <a:rPr lang="en-US" sz="3200" dirty="0" smtClean="0"/>
            </a:br>
            <a:r>
              <a:rPr lang="en-US" sz="3200" dirty="0" smtClean="0"/>
              <a:t>Geometry management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4191000"/>
            <a:ext cx="61722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Brad Myers</a:t>
            </a:r>
          </a:p>
          <a:p>
            <a:pPr eaLnBrk="1" hangingPunct="1"/>
            <a:endParaRPr lang="en-US" sz="1200" dirty="0" smtClean="0"/>
          </a:p>
          <a:p>
            <a:pPr eaLnBrk="1" hangingPunct="1"/>
            <a:r>
              <a:rPr lang="en-US" sz="700" dirty="0" smtClean="0"/>
              <a:t/>
            </a:r>
            <a:br>
              <a:rPr lang="en-US" sz="700" dirty="0" smtClean="0"/>
            </a:br>
            <a:r>
              <a:rPr lang="en-US" dirty="0" smtClean="0">
                <a:solidFill>
                  <a:srgbClr val="6E0000"/>
                </a:solidFill>
              </a:rPr>
              <a:t>05-830</a:t>
            </a:r>
            <a:r>
              <a:rPr lang="en-US" dirty="0" smtClean="0">
                <a:solidFill>
                  <a:srgbClr val="6E0000"/>
                </a:solidFill>
              </a:rPr>
              <a:t/>
            </a:r>
            <a:br>
              <a:rPr lang="en-US" dirty="0" smtClean="0">
                <a:solidFill>
                  <a:srgbClr val="6E0000"/>
                </a:solidFill>
              </a:rPr>
            </a:br>
            <a:r>
              <a:rPr lang="en-US" dirty="0" smtClean="0">
                <a:solidFill>
                  <a:srgbClr val="6E0000"/>
                </a:solidFill>
              </a:rPr>
              <a:t>Advanced User Interface </a:t>
            </a:r>
            <a:r>
              <a:rPr lang="en-US" dirty="0" smtClean="0">
                <a:solidFill>
                  <a:srgbClr val="6E0000"/>
                </a:solidFill>
              </a:rPr>
              <a:t>Software,</a:t>
            </a:r>
          </a:p>
          <a:p>
            <a:pPr eaLnBrk="1" hangingPunct="1"/>
            <a:r>
              <a:rPr lang="en-US" dirty="0" smtClean="0">
                <a:solidFill>
                  <a:srgbClr val="6E0000"/>
                </a:solidFill>
              </a:rPr>
              <a:t>Spring, 2017</a:t>
            </a:r>
            <a:endParaRPr lang="en-US" dirty="0" smtClean="0">
              <a:solidFill>
                <a:srgbClr val="6E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DA05C7BE-02F3-4C8F-ABD4-01B8B39C97AA}" type="slidenum">
              <a:rPr lang="en-US" smtClean="0"/>
              <a:pPr>
                <a:buFont typeface="Wingdings" pitchFamily="2" charset="2"/>
                <a:buNone/>
                <a:defRPr/>
              </a:pPr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© 2017 - Brad Myers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History: TeX layout model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Typesetting system designed and mostly written by Donald Knuth starting in 1977</a:t>
            </a:r>
          </a:p>
          <a:p>
            <a:pPr eaLnBrk="1" hangingPunct="1"/>
            <a:r>
              <a:rPr lang="en-US" smtClean="0"/>
              <a:t>Boxes (of type) connected by “glue”</a:t>
            </a:r>
          </a:p>
          <a:p>
            <a:pPr lvl="1" eaLnBrk="1" hangingPunct="1"/>
            <a:r>
              <a:rPr lang="en-US" smtClean="0"/>
              <a:t>\vspace also between characters, etc.</a:t>
            </a:r>
          </a:p>
          <a:p>
            <a:pPr eaLnBrk="1" hangingPunct="1"/>
            <a:r>
              <a:rPr lang="en-US" smtClean="0"/>
              <a:t>Can control the “stretchiness” of the glue</a:t>
            </a:r>
          </a:p>
          <a:p>
            <a:pPr eaLnBrk="1" hangingPunct="1"/>
            <a:endParaRPr lang="en-US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52FA1-D0D4-4532-A18B-852798C09AA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© 2017 - Brad Myers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History: Interviews layout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10600" cy="445452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“Interviews” – one of the first C++ toolkits</a:t>
            </a:r>
          </a:p>
          <a:p>
            <a:pPr lvl="1" eaLnBrk="1" hangingPunct="1">
              <a:defRPr/>
            </a:pPr>
            <a:r>
              <a:rPr lang="en-US" sz="2400" dirty="0" smtClean="0"/>
              <a:t>Linton, M.A., </a:t>
            </a:r>
            <a:r>
              <a:rPr lang="en-US" sz="2400" dirty="0" err="1" smtClean="0"/>
              <a:t>Vlissides</a:t>
            </a:r>
            <a:r>
              <a:rPr lang="en-US" sz="2400" dirty="0" smtClean="0"/>
              <a:t>, J.M., and Calder, P.R., “Composing user interfaces with </a:t>
            </a:r>
            <a:r>
              <a:rPr lang="en-US" sz="2400" dirty="0" err="1" smtClean="0"/>
              <a:t>InterViews</a:t>
            </a:r>
            <a:r>
              <a:rPr lang="en-US" sz="2400" i="1" dirty="0" smtClean="0"/>
              <a:t>.” IEEE Computer, Feb, 1989. 22(2): pp. 8-22. </a:t>
            </a:r>
          </a:p>
          <a:p>
            <a:pPr eaLnBrk="1" hangingPunct="1">
              <a:defRPr/>
            </a:pPr>
            <a:r>
              <a:rPr lang="en-US" sz="3200" dirty="0" smtClean="0"/>
              <a:t>Adopted the </a:t>
            </a:r>
            <a:r>
              <a:rPr lang="en-US" sz="3200" dirty="0" err="1" smtClean="0"/>
              <a:t>TeX</a:t>
            </a:r>
            <a:r>
              <a:rPr lang="en-US" sz="3200" dirty="0" smtClean="0"/>
              <a:t> boxes and glue metaphor</a:t>
            </a:r>
          </a:p>
          <a:p>
            <a:pPr eaLnBrk="1" hangingPunct="1">
              <a:defRPr/>
            </a:pPr>
            <a:r>
              <a:rPr lang="en-US" sz="3200" u="sng" dirty="0" err="1" smtClean="0"/>
              <a:t>hbox</a:t>
            </a:r>
            <a:r>
              <a:rPr lang="en-US" sz="3200" dirty="0" smtClean="0"/>
              <a:t> tiles its components horizontally</a:t>
            </a:r>
          </a:p>
          <a:p>
            <a:pPr lvl="1" eaLnBrk="1" hangingPunct="1">
              <a:defRPr/>
            </a:pPr>
            <a:r>
              <a:rPr lang="en-US" sz="2800" dirty="0" err="1" smtClean="0">
                <a:ea typeface="+mn-ea"/>
                <a:cs typeface="+mn-cs"/>
              </a:rPr>
              <a:t>hglue</a:t>
            </a:r>
            <a:endParaRPr lang="en-US" sz="2800" dirty="0" smtClean="0"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en-US" sz="3200" u="sng" dirty="0" err="1" smtClean="0"/>
              <a:t>vbox</a:t>
            </a:r>
            <a:r>
              <a:rPr lang="en-US" sz="3200" dirty="0" smtClean="0"/>
              <a:t> tiles them vertically</a:t>
            </a:r>
          </a:p>
          <a:p>
            <a:pPr lvl="1" eaLnBrk="1" hangingPunct="1">
              <a:defRPr/>
            </a:pPr>
            <a:r>
              <a:rPr lang="en-US" sz="2800" dirty="0" err="1" smtClean="0">
                <a:ea typeface="+mn-ea"/>
                <a:cs typeface="+mn-cs"/>
              </a:rPr>
              <a:t>Vglue</a:t>
            </a:r>
            <a:endParaRPr lang="en-US" sz="2800" dirty="0" smtClean="0"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en-US" sz="3200" dirty="0" smtClean="0"/>
              <a:t>Controls have a “natural” size</a:t>
            </a:r>
          </a:p>
          <a:p>
            <a:pPr eaLnBrk="1" hangingPunct="1">
              <a:defRPr/>
            </a:pPr>
            <a:r>
              <a:rPr lang="en-US" sz="3200" dirty="0" smtClean="0"/>
              <a:t>Different glues and controls</a:t>
            </a:r>
            <a:br>
              <a:rPr lang="en-US" sz="3200" dirty="0" smtClean="0"/>
            </a:br>
            <a:r>
              <a:rPr lang="en-US" sz="3200" dirty="0" smtClean="0"/>
              <a:t>have different stretchiness</a:t>
            </a:r>
          </a:p>
        </p:txBody>
      </p:sp>
      <p:pic>
        <p:nvPicPr>
          <p:cNvPr id="1331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0525" y="3810000"/>
            <a:ext cx="367347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52FA1-D0D4-4532-A18B-852798C09AA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© 2017 - Brad Myers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Motif Geometry Management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Motif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 smtClean="0"/>
              <a:t>RowColumn</a:t>
            </a:r>
            <a:r>
              <a:rPr lang="en-US" sz="2000" dirty="0" smtClean="0"/>
              <a:t> - add widgets and it lays them out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Treats all children the same, so not for </a:t>
            </a:r>
            <a:r>
              <a:rPr lang="en-US" sz="2000" dirty="0" err="1" smtClean="0"/>
              <a:t>ScrollBars</a:t>
            </a:r>
            <a:r>
              <a:rPr lang="en-US" sz="20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Form </a:t>
            </a:r>
            <a:r>
              <a:rPr lang="en-US" sz="2400" dirty="0" smtClean="0"/>
              <a:t>- generic constrained layout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Put extra resources on the children widgets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"For details, see the Motif Reference Manual, because the complete behavior of Form is quite complicated."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Each edge can be constrained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at a position or offset from an edge of the Form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at an offset from an edge of another widget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percent of the way across the Form (edge, not center)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a percent calculated based on the initial position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If wrong, widgets are on top of each other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52FA1-D0D4-4532-A18B-852798C09AA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© 2017 - Brad Myers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TK Geometry Management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50288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All widgets must be in a geometry manager, or else not displayed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Any widget with any geometry manager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Layout depends 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widget specified sizes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programmer specifications,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size of geometry manager itself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Widgets must adjust themselves to the size given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Geometry manager requests size recursively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52FA1-D0D4-4532-A18B-852798C09AAC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© 2017 - Brad Myers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173162"/>
          </a:xfrm>
        </p:spPr>
        <p:txBody>
          <a:bodyPr/>
          <a:lstStyle/>
          <a:p>
            <a:pPr eaLnBrk="1" hangingPunct="1"/>
            <a:r>
              <a:rPr lang="en-US" dirty="0" smtClean="0"/>
              <a:t>TK Geometry, Cont.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650288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Placer - specific location for each widget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Each widget treated independently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Place "anchor" in absolute </a:t>
            </a:r>
            <a:r>
              <a:rPr lang="en-US" sz="2400" dirty="0" err="1" smtClean="0"/>
              <a:t>coords</a:t>
            </a:r>
            <a:r>
              <a:rPr lang="en-US" sz="2400" dirty="0" smtClean="0"/>
              <a:t> or as a % of way across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then say which part of object is at the anchor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n, ne, e, se, ... center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Packer - "constraint based"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specify position of each widget in available space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side left, right, top, bottom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fill x, -fill y stretch widget to fill available space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Text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Canvas - mix graphics and widgets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52FA1-D0D4-4532-A18B-852798C09AA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© 2017 - Brad Myers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Amulet geometry management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Group can have the </a:t>
            </a:r>
            <a:r>
              <a:rPr lang="en-US" dirty="0" err="1" smtClean="0"/>
              <a:t>Am_LAYOUT</a:t>
            </a:r>
            <a:r>
              <a:rPr lang="en-US" dirty="0" smtClean="0"/>
              <a:t> slot set with a constraint that depends on other slots </a:t>
            </a:r>
          </a:p>
          <a:p>
            <a:pPr lvl="1" eaLnBrk="1" hangingPunct="1"/>
            <a:r>
              <a:rPr lang="en-US" dirty="0" smtClean="0"/>
              <a:t>Sets positions of parts by side effect </a:t>
            </a:r>
          </a:p>
          <a:p>
            <a:pPr lvl="1" eaLnBrk="1" hangingPunct="1"/>
            <a:r>
              <a:rPr lang="en-US" dirty="0" smtClean="0"/>
              <a:t>Default layout routines: Horizontal and Vertical layout, for lists or tables. </a:t>
            </a:r>
            <a:endParaRPr lang="en-US" dirty="0" smtClean="0"/>
          </a:p>
          <a:p>
            <a:pPr lvl="1" eaLnBrk="1" hangingPunct="1"/>
            <a:r>
              <a:rPr lang="en-US" dirty="0" smtClean="0"/>
              <a:t>(Like the </a:t>
            </a:r>
            <a:r>
              <a:rPr lang="en-US" dirty="0" err="1" smtClean="0"/>
              <a:t>LayoutGroup</a:t>
            </a:r>
            <a:r>
              <a:rPr lang="en-US" dirty="0" smtClean="0"/>
              <a:t> of HW#2)</a:t>
            </a:r>
            <a:endParaRPr lang="en-US" dirty="0" smtClean="0"/>
          </a:p>
          <a:p>
            <a:pPr eaLnBrk="1" hangingPunct="1"/>
            <a:r>
              <a:rPr lang="en-US" dirty="0" smtClean="0"/>
              <a:t>Rest done by arbitrary constraints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52FA1-D0D4-4532-A18B-852798C09AA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© 2017 - Brad Myers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20762"/>
          </a:xfrm>
        </p:spPr>
        <p:txBody>
          <a:bodyPr/>
          <a:lstStyle/>
          <a:p>
            <a:pPr eaLnBrk="1" hangingPunct="1"/>
            <a:r>
              <a:rPr lang="en-US" dirty="0" smtClean="0"/>
              <a:t>Java Widget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411662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en-US" dirty="0" smtClean="0">
                <a:hlinkClick r:id="rId3"/>
              </a:rPr>
              <a:t>“</a:t>
            </a:r>
            <a:r>
              <a:rPr lang="en-US" b="1" dirty="0" smtClean="0">
                <a:hlinkClick r:id="rId3"/>
              </a:rPr>
              <a:t>Using Layout Managers”</a:t>
            </a:r>
            <a:endParaRPr lang="en-US" b="1" dirty="0" smtClean="0"/>
          </a:p>
          <a:p>
            <a:pPr eaLnBrk="1" hangingPunct="1">
              <a:defRPr/>
            </a:pPr>
            <a:r>
              <a:rPr lang="en-US" dirty="0" err="1" smtClean="0"/>
              <a:t>BorderLayout</a:t>
            </a:r>
            <a:r>
              <a:rPr lang="en-US" dirty="0" smtClean="0"/>
              <a:t> – layout around the edges, center gets extra space</a:t>
            </a:r>
          </a:p>
          <a:p>
            <a:pPr eaLnBrk="1" hangingPunct="1">
              <a:defRPr/>
            </a:pPr>
            <a:r>
              <a:rPr lang="en-US" dirty="0" err="1" smtClean="0"/>
              <a:t>BoxLayout</a:t>
            </a:r>
            <a:r>
              <a:rPr lang="en-US" dirty="0" smtClean="0"/>
              <a:t> – vertical or horizontal columns</a:t>
            </a:r>
          </a:p>
          <a:p>
            <a:pPr eaLnBrk="1" hangingPunct="1">
              <a:defRPr/>
            </a:pPr>
            <a:r>
              <a:rPr lang="en-US" dirty="0" err="1" smtClean="0"/>
              <a:t>CardLayout</a:t>
            </a:r>
            <a:r>
              <a:rPr lang="en-US" dirty="0" smtClean="0"/>
              <a:t> – overlapping </a:t>
            </a:r>
            <a:r>
              <a:rPr lang="en-US" dirty="0" err="1" smtClean="0"/>
              <a:t>JPanels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FlowLayout</a:t>
            </a:r>
            <a:r>
              <a:rPr lang="en-US" dirty="0" smtClean="0"/>
              <a:t> – fills row, then goes to next row</a:t>
            </a:r>
          </a:p>
          <a:p>
            <a:pPr eaLnBrk="1" hangingPunct="1">
              <a:defRPr/>
            </a:pPr>
            <a:r>
              <a:rPr lang="en-US" dirty="0" err="1" smtClean="0"/>
              <a:t>GridBagLayout</a:t>
            </a:r>
            <a:r>
              <a:rPr lang="en-US" dirty="0" smtClean="0"/>
              <a:t> – “one of the most flexible — and complex — layout managers the Java platform provides…. uses a grid of rows and columns, allowing specified components to span multiple rows or columns</a:t>
            </a:r>
            <a:r>
              <a:rPr lang="en-US" dirty="0" smtClean="0"/>
              <a:t>.” </a:t>
            </a:r>
            <a:r>
              <a:rPr lang="en-US" sz="2600" dirty="0" smtClean="0">
                <a:hlinkClick r:id="rId4"/>
              </a:rPr>
              <a:t>– see funny video (2:42)</a:t>
            </a:r>
            <a:endParaRPr lang="en-US" sz="2600" dirty="0" smtClean="0"/>
          </a:p>
          <a:p>
            <a:pPr eaLnBrk="1" hangingPunct="1">
              <a:defRPr/>
            </a:pPr>
            <a:r>
              <a:rPr lang="en-US" dirty="0" err="1" smtClean="0"/>
              <a:t>GridLayout</a:t>
            </a:r>
            <a:r>
              <a:rPr lang="en-US" dirty="0" smtClean="0"/>
              <a:t> -- components in a grid of cells. Resizes children to fill cell</a:t>
            </a:r>
          </a:p>
          <a:p>
            <a:pPr eaLnBrk="1" hangingPunct="1">
              <a:defRPr/>
            </a:pPr>
            <a:r>
              <a:rPr lang="en-US" dirty="0" err="1" smtClean="0"/>
              <a:t>GroupLayout</a:t>
            </a:r>
            <a:r>
              <a:rPr lang="en-US" dirty="0" smtClean="0"/>
              <a:t> – new, designed for use by IBs</a:t>
            </a:r>
          </a:p>
          <a:p>
            <a:pPr eaLnBrk="1" hangingPunct="1">
              <a:defRPr/>
            </a:pPr>
            <a:r>
              <a:rPr lang="en-US" dirty="0" err="1" smtClean="0"/>
              <a:t>SpringLayout</a:t>
            </a:r>
            <a:r>
              <a:rPr lang="en-US" dirty="0" smtClean="0"/>
              <a:t>  -- also new for IBs, constraints for layouts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52FA1-D0D4-4532-A18B-852798C09AAC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© 2017 - Brad Myers</a:t>
            </a:r>
            <a:endParaRPr lang="en-US" dirty="0"/>
          </a:p>
        </p:txBody>
      </p:sp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" y="5181600"/>
            <a:ext cx="882167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“Struts and Springs” layout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11663"/>
          </a:xfrm>
        </p:spPr>
        <p:txBody>
          <a:bodyPr/>
          <a:lstStyle/>
          <a:p>
            <a:pPr eaLnBrk="1" hangingPunct="1"/>
            <a:r>
              <a:rPr lang="en-US" dirty="0" smtClean="0"/>
              <a:t>For stretchy or rigid constraints</a:t>
            </a:r>
          </a:p>
          <a:p>
            <a:pPr eaLnBrk="1" hangingPunct="1"/>
            <a:r>
              <a:rPr lang="en-US" dirty="0" smtClean="0"/>
              <a:t>Graphical interface layouts</a:t>
            </a:r>
          </a:p>
          <a:p>
            <a:pPr eaLnBrk="1" hangingPunct="1"/>
            <a:r>
              <a:rPr lang="en-US" dirty="0" err="1" smtClean="0"/>
              <a:t>NeXTStep</a:t>
            </a:r>
            <a:r>
              <a:rPr lang="en-US" dirty="0" smtClean="0"/>
              <a:t> (1989), </a:t>
            </a:r>
            <a:r>
              <a:rPr lang="en-US" dirty="0" err="1" smtClean="0"/>
              <a:t>MacOS</a:t>
            </a:r>
            <a:r>
              <a:rPr lang="en-US" dirty="0" smtClean="0"/>
              <a:t> &amp; Galaxy (~1992)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52FA1-D0D4-4532-A18B-852798C09AAC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© 2017 - Brad Myers</a:t>
            </a:r>
            <a:endParaRPr lang="en-US" dirty="0"/>
          </a:p>
        </p:txBody>
      </p:sp>
      <p:pic>
        <p:nvPicPr>
          <p:cNvPr id="1945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3575310"/>
            <a:ext cx="4800600" cy="3282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59325" y="3733800"/>
            <a:ext cx="438467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Layout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307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Html/</a:t>
            </a:r>
            <a:r>
              <a:rPr lang="en-US" dirty="0" err="1" smtClean="0"/>
              <a:t>css</a:t>
            </a:r>
            <a:r>
              <a:rPr lang="en-US" dirty="0" smtClean="0"/>
              <a:t> elements can be positioned many ways</a:t>
            </a:r>
          </a:p>
          <a:p>
            <a:pPr lvl="1"/>
            <a:r>
              <a:rPr lang="en-US" dirty="0" smtClean="0"/>
              <a:t>Tables, floating “div”, etc.</a:t>
            </a:r>
          </a:p>
          <a:p>
            <a:pPr lvl="2"/>
            <a:r>
              <a:rPr lang="en-US" dirty="0" smtClean="0"/>
              <a:t>Tables no longer recommended for layout</a:t>
            </a:r>
          </a:p>
          <a:p>
            <a:pPr lvl="1"/>
            <a:r>
              <a:rPr lang="en-US" dirty="0" smtClean="0"/>
              <a:t>Position by absolute or % of container:</a:t>
            </a:r>
          </a:p>
          <a:p>
            <a:pPr marL="1082675" lvl="2" indent="0">
              <a:buNone/>
            </a:pPr>
            <a:r>
              <a:rPr lang="en-US" dirty="0" err="1"/>
              <a:t>div.container</a:t>
            </a:r>
            <a:r>
              <a:rPr lang="en-US" dirty="0"/>
              <a:t> </a:t>
            </a:r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/>
              <a:t>width: 100</a:t>
            </a:r>
            <a:r>
              <a:rPr lang="en-US" dirty="0" smtClean="0"/>
              <a:t>%; …}</a:t>
            </a:r>
            <a:br>
              <a:rPr lang="en-US" dirty="0" smtClean="0"/>
            </a:br>
            <a:r>
              <a:rPr lang="en-US" dirty="0"/>
              <a:t>… width: 10px;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…  1em;</a:t>
            </a:r>
          </a:p>
          <a:p>
            <a:pPr marL="1082675" lvl="2" indent="0">
              <a:buNone/>
            </a:pPr>
            <a:r>
              <a:rPr lang="en-US" dirty="0" err="1"/>
              <a:t>nav</a:t>
            </a:r>
            <a:r>
              <a:rPr lang="en-US" dirty="0"/>
              <a:t> {</a:t>
            </a:r>
          </a:p>
          <a:p>
            <a:pPr marL="1082675" lvl="2" indent="0">
              <a:buNone/>
            </a:pPr>
            <a:r>
              <a:rPr lang="en-US" dirty="0"/>
              <a:t>    float: left</a:t>
            </a:r>
            <a:r>
              <a:rPr lang="en-US" dirty="0" smtClean="0"/>
              <a:t>; … }</a:t>
            </a:r>
            <a:endParaRPr lang="en-US" dirty="0"/>
          </a:p>
          <a:p>
            <a:r>
              <a:rPr lang="en-US" dirty="0" smtClean="0"/>
              <a:t>Many parameters and controls on positions &amp; size</a:t>
            </a:r>
            <a:r>
              <a:rPr lang="en-US" dirty="0"/>
              <a:t>: margin-left, </a:t>
            </a:r>
            <a:r>
              <a:rPr lang="en-US" dirty="0" smtClean="0"/>
              <a:t>padding, …</a:t>
            </a:r>
          </a:p>
          <a:p>
            <a:r>
              <a:rPr lang="en-US" dirty="0" smtClean="0"/>
              <a:t>Can have “responsive design” in CSS3 – depends on container width.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© 2017 - Brad Myers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52FA1-D0D4-4532-A18B-852798C09AAC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call-back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33937"/>
          </a:xfrm>
        </p:spPr>
        <p:txBody>
          <a:bodyPr/>
          <a:lstStyle/>
          <a:p>
            <a:r>
              <a:rPr lang="en-US" dirty="0" smtClean="0"/>
              <a:t>Form controls (buttons, text field) have various events or “actions”</a:t>
            </a:r>
          </a:p>
          <a:p>
            <a:pPr lvl="1"/>
            <a:r>
              <a:rPr lang="en-US" dirty="0" smtClean="0"/>
              <a:t>Built-in actions like “submit”</a:t>
            </a:r>
          </a:p>
          <a:p>
            <a:pPr lvl="1"/>
            <a:r>
              <a:rPr lang="en-US" dirty="0" smtClean="0"/>
              <a:t>Attach script code to run when used</a:t>
            </a:r>
            <a:br>
              <a:rPr lang="en-US" dirty="0" smtClean="0"/>
            </a:br>
            <a:r>
              <a:rPr lang="en-US" sz="2000" dirty="0" smtClean="0"/>
              <a:t>&lt;button type="submit" </a:t>
            </a:r>
            <a:r>
              <a:rPr lang="en-US" sz="2000" dirty="0" err="1" smtClean="0"/>
              <a:t>formaction</a:t>
            </a:r>
            <a:r>
              <a:rPr lang="en-US" sz="2000" dirty="0" smtClean="0"/>
              <a:t>="/action_page2.php"&gt;</a:t>
            </a:r>
            <a:endParaRPr lang="en-US" dirty="0" smtClean="0"/>
          </a:p>
          <a:p>
            <a:r>
              <a:rPr lang="en-US" dirty="0" smtClean="0"/>
              <a:t>AngularJS supports “data bindings”</a:t>
            </a:r>
          </a:p>
          <a:p>
            <a:pPr lvl="1"/>
            <a:r>
              <a:rPr lang="en-US" dirty="0" smtClean="0"/>
              <a:t>Like Amulet constraints or </a:t>
            </a:r>
            <a:r>
              <a:rPr lang="en-US" dirty="0" err="1" smtClean="0"/>
              <a:t>ConstraintJS</a:t>
            </a:r>
            <a:endParaRPr lang="en-US" dirty="0" smtClean="0"/>
          </a:p>
          <a:p>
            <a:pPr lvl="1"/>
            <a:r>
              <a:rPr lang="en-US" dirty="0" smtClean="0"/>
              <a:t>Connects JavaScript variable to html element</a:t>
            </a:r>
          </a:p>
          <a:p>
            <a:pPr lvl="1"/>
            <a:r>
              <a:rPr lang="en-US" dirty="0"/>
              <a:t>&lt;p ng-bind="</a:t>
            </a:r>
            <a:r>
              <a:rPr lang="en-US" dirty="0" err="1"/>
              <a:t>firstname</a:t>
            </a:r>
            <a:r>
              <a:rPr lang="en-US" dirty="0"/>
              <a:t>"&gt;&lt;/p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>
                <a:hlinkClick r:id="rId2"/>
              </a:rPr>
              <a:t>Can be two-way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© 2017 - Brad Myers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52FA1-D0D4-4532-A18B-852798C09AAC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454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2" descr="C:\Users\bam\AppData\Local\Microsoft\Windows\Temporary Internet Files\Content.IE5\QG4N00CT\MCj010434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685800"/>
            <a:ext cx="1820863" cy="178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Happy Mardi Gras!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11662"/>
          </a:xfrm>
        </p:spPr>
        <p:txBody>
          <a:bodyPr/>
          <a:lstStyle/>
          <a:p>
            <a:r>
              <a:rPr lang="en-US" i="1" dirty="0" smtClean="0"/>
              <a:t>Today!</a:t>
            </a:r>
            <a:endParaRPr lang="en-US" i="1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© 2013 - Brad Myers</a:t>
            </a: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A9CD6-7A6B-47D9-96EE-15DEB5F06AF7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5125" name="Picture 5" descr="http://www.voanews.com/english/AmericanLife/images/RexFloat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209800"/>
            <a:ext cx="200025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9" descr="http://z.about.com/d/goneworleans/1/0/s/4/DSCN055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4600" y="3124200"/>
            <a:ext cx="3962400" cy="296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1" descr="http://www.mardigrasoutlet.com/images/lf?source=url%5bhttp://www.mardigrasoutlet.com/_images/products/variety_mix-f.jpg%5d,name%5bimg%5d&amp;load=url%5bfile:detail%5d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53200" y="3048000"/>
            <a:ext cx="23812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0259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jQuery JavaScript toolkit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Widgets can use standard html/</a:t>
            </a:r>
            <a:r>
              <a:rPr lang="en-US" dirty="0" err="1" smtClean="0"/>
              <a:t>css</a:t>
            </a:r>
            <a:r>
              <a:rPr lang="en-US" dirty="0" smtClean="0"/>
              <a:t> layout mechanisms</a:t>
            </a:r>
          </a:p>
          <a:p>
            <a:r>
              <a:rPr lang="en-US" dirty="0" smtClean="0"/>
              <a:t>jQuery </a:t>
            </a:r>
            <a:r>
              <a:rPr lang="en-US" dirty="0"/>
              <a:t>layout plug-in: </a:t>
            </a:r>
            <a:r>
              <a:rPr lang="en-US" sz="2400" dirty="0">
                <a:hlinkClick r:id="rId3"/>
              </a:rPr>
              <a:t>http://layout.jquery-dev.com/</a:t>
            </a:r>
            <a:r>
              <a:rPr lang="en-US" sz="2400" dirty="0"/>
              <a:t> </a:t>
            </a:r>
          </a:p>
          <a:p>
            <a:pPr lvl="1"/>
            <a:r>
              <a:rPr lang="en-US" dirty="0" smtClean="0"/>
              <a:t>Subdivides screen into “panes”</a:t>
            </a:r>
          </a:p>
          <a:p>
            <a:pPr lvl="2"/>
            <a:r>
              <a:rPr lang="en-US" dirty="0"/>
              <a:t>&lt;div class="</a:t>
            </a:r>
            <a:r>
              <a:rPr lang="en-US" dirty="0" err="1"/>
              <a:t>ui</a:t>
            </a:r>
            <a:r>
              <a:rPr lang="en-US" dirty="0"/>
              <a:t>-layout-center"&gt;Center&lt;/div&gt;</a:t>
            </a:r>
            <a:br>
              <a:rPr lang="en-US" dirty="0"/>
            </a:br>
            <a:r>
              <a:rPr lang="en-US" dirty="0"/>
              <a:t>&lt;div class="</a:t>
            </a:r>
            <a:r>
              <a:rPr lang="en-US" dirty="0" err="1"/>
              <a:t>ui</a:t>
            </a:r>
            <a:r>
              <a:rPr lang="en-US" dirty="0"/>
              <a:t>-layout-north"&gt;North&lt;/div</a:t>
            </a:r>
            <a:r>
              <a:rPr lang="en-US" dirty="0" smtClean="0"/>
              <a:t>&gt; …</a:t>
            </a:r>
          </a:p>
          <a:p>
            <a:pPr lvl="1"/>
            <a:r>
              <a:rPr lang="en-US" dirty="0" smtClean="0"/>
              <a:t>Can be </a:t>
            </a:r>
            <a:r>
              <a:rPr lang="en-US" dirty="0" err="1" smtClean="0"/>
              <a:t>draggable</a:t>
            </a:r>
            <a:r>
              <a:rPr lang="en-US" dirty="0" smtClean="0"/>
              <a:t>, </a:t>
            </a:r>
            <a:r>
              <a:rPr lang="en-US" dirty="0" err="1" smtClean="0"/>
              <a:t>nestable</a:t>
            </a:r>
            <a:r>
              <a:rPr lang="en-US" dirty="0" smtClean="0"/>
              <a:t>, etc.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© 2017 - Brad Myers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52FA1-D0D4-4532-A18B-852798C09AAC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4216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manually place elements of UI</a:t>
            </a:r>
          </a:p>
          <a:p>
            <a:r>
              <a:rPr lang="en-US" dirty="0" smtClean="0"/>
              <a:t>“</a:t>
            </a:r>
            <a:r>
              <a:rPr lang="en-US" dirty="0"/>
              <a:t>Auto Layout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Constraint-based </a:t>
            </a:r>
            <a:r>
              <a:rPr lang="en-US" dirty="0"/>
              <a:t>layout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Helps with adaptive UI</a:t>
            </a:r>
          </a:p>
          <a:p>
            <a:r>
              <a:rPr lang="en-US" dirty="0" smtClean="0"/>
              <a:t>Can set up constraints in the</a:t>
            </a:r>
            <a:br>
              <a:rPr lang="en-US" dirty="0" smtClean="0"/>
            </a:br>
            <a:r>
              <a:rPr lang="en-US" dirty="0" smtClean="0"/>
              <a:t>interface builder or </a:t>
            </a:r>
            <a:br>
              <a:rPr lang="en-US" dirty="0" smtClean="0"/>
            </a:br>
            <a:r>
              <a:rPr lang="en-US" dirty="0" smtClean="0"/>
              <a:t>programmatically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© 2017 - Brad Myers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52FA1-D0D4-4532-A18B-852798C09AAC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4285" y="2286000"/>
            <a:ext cx="2771429" cy="354285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179776" y="5729327"/>
            <a:ext cx="542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cite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5151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Java Swing</a:t>
            </a:r>
          </a:p>
          <a:p>
            <a:r>
              <a:rPr lang="en-US" dirty="0" smtClean="0"/>
              <a:t>Layout: Different kinds of containers that lay out children</a:t>
            </a:r>
          </a:p>
          <a:p>
            <a:pPr lvl="1"/>
            <a:r>
              <a:rPr lang="en-US" dirty="0" smtClean="0"/>
              <a:t>Linear, grid, etc.</a:t>
            </a:r>
          </a:p>
          <a:p>
            <a:pPr lvl="1"/>
            <a:r>
              <a:rPr lang="en-US" dirty="0" smtClean="0"/>
              <a:t>Attach layouts to “</a:t>
            </a:r>
            <a:r>
              <a:rPr lang="en-US" dirty="0" err="1" smtClean="0"/>
              <a:t>view”s</a:t>
            </a:r>
            <a:endParaRPr lang="en-US" dirty="0" smtClean="0"/>
          </a:p>
          <a:p>
            <a:r>
              <a:rPr lang="en-US" dirty="0" smtClean="0"/>
              <a:t>Listeners for handling events: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 err="1"/>
              <a:t>button.setOnClickListener</a:t>
            </a:r>
            <a:r>
              <a:rPr lang="en-US" sz="2000" dirty="0"/>
              <a:t>(new </a:t>
            </a:r>
            <a:r>
              <a:rPr lang="en-US" sz="2000" dirty="0" err="1"/>
              <a:t>View.OnClickListener</a:t>
            </a:r>
            <a:r>
              <a:rPr lang="en-US" sz="2000" dirty="0"/>
              <a:t>() {</a:t>
            </a:r>
          </a:p>
          <a:p>
            <a:pPr marL="0" indent="0">
              <a:buNone/>
            </a:pPr>
            <a:r>
              <a:rPr lang="en-US" sz="2000" dirty="0"/>
              <a:t>             public void </a:t>
            </a:r>
            <a:r>
              <a:rPr lang="en-US" sz="2000" dirty="0" err="1"/>
              <a:t>onClick</a:t>
            </a:r>
            <a:r>
              <a:rPr lang="en-US" sz="2000" dirty="0"/>
              <a:t>(View v) {</a:t>
            </a:r>
          </a:p>
          <a:p>
            <a:pPr marL="0" indent="0">
              <a:buNone/>
            </a:pPr>
            <a:r>
              <a:rPr lang="en-US" sz="2000" dirty="0"/>
              <a:t>                 // Perform action on click</a:t>
            </a:r>
          </a:p>
          <a:p>
            <a:pPr marL="0" indent="0">
              <a:buNone/>
            </a:pPr>
            <a:r>
              <a:rPr lang="en-US" sz="2000" dirty="0"/>
              <a:t>             }</a:t>
            </a: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© 2017 - Brad Myers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52FA1-D0D4-4532-A18B-852798C09AAC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49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HW 2 </a:t>
            </a:r>
            <a:r>
              <a:rPr lang="en-US" dirty="0" smtClean="0"/>
              <a:t>regrade is in progress</a:t>
            </a:r>
          </a:p>
          <a:p>
            <a:r>
              <a:rPr lang="en-US" dirty="0" smtClean="0"/>
              <a:t>HW 3 due next Thursday, right before spring break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© 2017 - Brad Myers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52FA1-D0D4-4532-A18B-852798C09AA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270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Widgets as objects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411662"/>
          </a:xfrm>
        </p:spPr>
        <p:txBody>
          <a:bodyPr/>
          <a:lstStyle/>
          <a:p>
            <a:r>
              <a:rPr lang="en-US" dirty="0" smtClean="0"/>
              <a:t>Menus, buttons, scrollbars </a:t>
            </a:r>
          </a:p>
          <a:p>
            <a:r>
              <a:rPr lang="en-US" dirty="0" smtClean="0"/>
              <a:t>Refresh themselves and handle input, redraw if change </a:t>
            </a:r>
          </a:p>
          <a:p>
            <a:r>
              <a:rPr lang="en-US" dirty="0" smtClean="0"/>
              <a:t>In Unix: Motif and </a:t>
            </a:r>
            <a:r>
              <a:rPr lang="en-US" dirty="0" err="1" smtClean="0"/>
              <a:t>Tk</a:t>
            </a:r>
            <a:r>
              <a:rPr lang="en-US" dirty="0" smtClean="0"/>
              <a:t> each widget is at least one window </a:t>
            </a:r>
          </a:p>
          <a:p>
            <a:pPr lvl="1"/>
            <a:r>
              <a:rPr lang="en-US" dirty="0" smtClean="0"/>
              <a:t>Since windows already have mechanisms for mouse enter/leave, etc.</a:t>
            </a:r>
          </a:p>
          <a:p>
            <a:pPr lvl="2"/>
            <a:r>
              <a:rPr lang="en-US" dirty="0" smtClean="0"/>
              <a:t>But high overhead</a:t>
            </a:r>
          </a:p>
          <a:p>
            <a:pPr lvl="1"/>
            <a:r>
              <a:rPr lang="en-US" dirty="0" smtClean="0"/>
              <a:t>In most other toolkits, widgets are not windows</a:t>
            </a:r>
          </a:p>
          <a:p>
            <a:r>
              <a:rPr lang="en-US" dirty="0" smtClean="0"/>
              <a:t>Decorative lines, labels and boxes also are "widgets“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52FA1-D0D4-4532-A18B-852798C09AA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© 2017 - Brad Myers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Intrinsics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411662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How the widgets are implemented </a:t>
            </a:r>
          </a:p>
          <a:p>
            <a:pPr eaLnBrk="1" hangingPunct="1"/>
            <a:r>
              <a:rPr lang="en-US" dirty="0" smtClean="0"/>
              <a:t>Motif --  "fake" object system out of C (same in Andrew) </a:t>
            </a:r>
          </a:p>
          <a:p>
            <a:pPr eaLnBrk="1" hangingPunct="1"/>
            <a:r>
              <a:rPr lang="en-US" dirty="0" err="1" smtClean="0"/>
              <a:t>Tk</a:t>
            </a:r>
            <a:r>
              <a:rPr lang="en-US" dirty="0" smtClean="0"/>
              <a:t> -- </a:t>
            </a:r>
            <a:r>
              <a:rPr lang="en-US" dirty="0" err="1" smtClean="0"/>
              <a:t>Tcl</a:t>
            </a:r>
            <a:r>
              <a:rPr lang="en-US" dirty="0" smtClean="0"/>
              <a:t> language, and descendents</a:t>
            </a:r>
          </a:p>
          <a:p>
            <a:pPr eaLnBrk="1" hangingPunct="1"/>
            <a:r>
              <a:rPr lang="en-US" dirty="0" smtClean="0"/>
              <a:t>Amulet -- Prototype-instance object system, constraints, Opal graphics model, </a:t>
            </a:r>
            <a:r>
              <a:rPr lang="en-US" dirty="0" err="1" smtClean="0"/>
              <a:t>Interactors</a:t>
            </a:r>
            <a:r>
              <a:rPr lang="en-US" dirty="0" smtClean="0"/>
              <a:t> input model, command objects</a:t>
            </a:r>
          </a:p>
          <a:p>
            <a:pPr eaLnBrk="1" hangingPunct="1"/>
            <a:r>
              <a:rPr lang="en-US" dirty="0" smtClean="0"/>
              <a:t>Java (for swing): graphics2d &amp; </a:t>
            </a:r>
            <a:r>
              <a:rPr lang="en-US" dirty="0" err="1" smtClean="0"/>
              <a:t>awt</a:t>
            </a:r>
            <a:r>
              <a:rPr lang="en-US" dirty="0" smtClean="0"/>
              <a:t> input </a:t>
            </a:r>
            <a:r>
              <a:rPr lang="en-US" dirty="0" smtClean="0"/>
              <a:t>events</a:t>
            </a:r>
          </a:p>
          <a:p>
            <a:pPr eaLnBrk="1" hangingPunct="1"/>
            <a:r>
              <a:rPr lang="en-US" dirty="0" smtClean="0"/>
              <a:t>jQuery, etc. – JavaScript’s Prototype-instance object model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52FA1-D0D4-4532-A18B-852798C09AA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© 2017 - Brad Myers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r>
              <a:rPr lang="en-US" dirty="0" smtClean="0"/>
              <a:t>“Resources”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2577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Starting from original Macintosh as “resource fork” – for language independence (&amp; better memory management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All natural language strings and their positions in a separate file</a:t>
            </a:r>
            <a:endParaRPr lang="en-US" dirty="0" smtClean="0"/>
          </a:p>
          <a:p>
            <a:r>
              <a:rPr lang="en-US" dirty="0" smtClean="0"/>
              <a:t>Every parameter of widgets in Motif </a:t>
            </a:r>
          </a:p>
          <a:p>
            <a:pPr lvl="1"/>
            <a:r>
              <a:rPr lang="en-US" dirty="0" smtClean="0"/>
              <a:t>Passed as a parameter to the create routine, set afterwards, or read from a configuration file </a:t>
            </a:r>
          </a:p>
          <a:p>
            <a:r>
              <a:rPr lang="en-US" dirty="0" smtClean="0"/>
              <a:t>Called "options" by </a:t>
            </a:r>
            <a:r>
              <a:rPr lang="en-US" dirty="0" err="1" smtClean="0"/>
              <a:t>Tk</a:t>
            </a:r>
            <a:r>
              <a:rPr lang="en-US" dirty="0" smtClean="0"/>
              <a:t> </a:t>
            </a:r>
          </a:p>
          <a:p>
            <a:r>
              <a:rPr lang="en-US" dirty="0" smtClean="0"/>
              <a:t>Each resource has a default value defined by the class </a:t>
            </a:r>
          </a:p>
          <a:p>
            <a:r>
              <a:rPr lang="en-US" dirty="0" smtClean="0"/>
              <a:t>In an X file = </a:t>
            </a:r>
            <a:br>
              <a:rPr lang="en-US" dirty="0" smtClean="0"/>
            </a:br>
            <a:r>
              <a:rPr lang="en-US" dirty="0" smtClean="0"/>
              <a:t>appl.widget1.resource: value</a:t>
            </a:r>
            <a:br>
              <a:rPr lang="en-US" dirty="0" smtClean="0"/>
            </a:br>
            <a:r>
              <a:rPr lang="en-US" dirty="0" smtClean="0"/>
              <a:t>appl.widget1.widget2.resource: value</a:t>
            </a:r>
            <a:br>
              <a:rPr lang="en-US" dirty="0" smtClean="0"/>
            </a:br>
            <a:r>
              <a:rPr lang="en-US" dirty="0" smtClean="0"/>
              <a:t>*.resource: value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2017 - Brad Myers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2FA1-D0D4-4532-A18B-852798C09AA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pPr eaLnBrk="1" hangingPunct="1"/>
            <a:r>
              <a:rPr lang="en-US" smtClean="0"/>
              <a:t>Callbacks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650288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In Motif, associate C procedures with widgets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Many different callbacks for the same widget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create, start, abort, finish, destroy, ...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Registered (set) at widget creation time, invoked at run time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Are "resources"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There are also "actions" which are internal to the widget and called by events.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In VB, “event handlers”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Button: click, focus-in/out, change, etc.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In tk, associate tcl script with "events" in widgets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or the widget action if it has one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In Amulet, invoke Command Objects on "interactors" or widget finish, and call-back is the DO method.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52FA1-D0D4-4532-A18B-852798C09AA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© 2017 - Brad Myers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Widget Hierarchies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686800" cy="4411662"/>
          </a:xfrm>
        </p:spPr>
        <p:txBody>
          <a:bodyPr/>
          <a:lstStyle/>
          <a:p>
            <a:r>
              <a:rPr lang="en-US" dirty="0" smtClean="0"/>
              <a:t>Inheritance to give the right methods to widgets</a:t>
            </a:r>
          </a:p>
          <a:p>
            <a:r>
              <a:rPr lang="en-US" dirty="0" smtClean="0"/>
              <a:t>Functions down the parent or class hierarchy </a:t>
            </a:r>
          </a:p>
          <a:p>
            <a:r>
              <a:rPr lang="en-US" dirty="0" smtClean="0"/>
              <a:t>Java swing hierarchy:</a:t>
            </a:r>
          </a:p>
          <a:p>
            <a:pPr lvl="1"/>
            <a:r>
              <a:rPr lang="en-US" sz="1600" dirty="0">
                <a:hlinkClick r:id="rId3"/>
              </a:rPr>
              <a:t>http://</a:t>
            </a:r>
            <a:r>
              <a:rPr lang="en-US" sz="1600" dirty="0" smtClean="0">
                <a:hlinkClick r:id="rId3"/>
              </a:rPr>
              <a:t>docs.oracle.com/javase/8/docs/api/index.html?javax/swing/package-tree.html</a:t>
            </a:r>
            <a:r>
              <a:rPr lang="en-US" sz="1600" dirty="0" smtClean="0"/>
              <a:t> </a:t>
            </a:r>
            <a:endParaRPr lang="en-US" sz="1600" dirty="0"/>
          </a:p>
          <a:p>
            <a:pPr lvl="1"/>
            <a:r>
              <a:rPr lang="en-US" dirty="0" smtClean="0"/>
              <a:t>Thousands </a:t>
            </a:r>
            <a:r>
              <a:rPr lang="en-US" dirty="0" smtClean="0"/>
              <a:t>of interfaces, classes, subclasses, etc.</a:t>
            </a:r>
          </a:p>
          <a:p>
            <a:r>
              <a:rPr lang="en-US" dirty="0" smtClean="0"/>
              <a:t>Separate hierarchies for internal look-and-feel classes</a:t>
            </a:r>
          </a:p>
          <a:p>
            <a:pPr lvl="1"/>
            <a:r>
              <a:rPr lang="en-US" dirty="0" smtClean="0"/>
              <a:t>Visible when debugging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2017 - Brad Myers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2FA1-D0D4-4532-A18B-852798C09AA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Geometry Management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Widgets don't set their own location. </a:t>
            </a:r>
          </a:p>
          <a:p>
            <a:pPr lvl="1" eaLnBrk="1" hangingPunct="1"/>
            <a:r>
              <a:rPr lang="en-US" smtClean="0"/>
              <a:t>Widgets put into special group objects called "geometry managers" that perform the layout by setting the component's positions and size </a:t>
            </a:r>
          </a:p>
          <a:p>
            <a:pPr eaLnBrk="1" hangingPunct="1"/>
            <a:r>
              <a:rPr lang="en-US" smtClean="0"/>
              <a:t>Each widget negotiates with parent for more room when resize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52FA1-D0D4-4532-A18B-852798C09AA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mtClean="0"/>
              <a:t>© 2017 - Brad Myers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 template_polo">
  <a:themeElements>
    <a:clrScheme name="lecture template_polo 9">
      <a:dk1>
        <a:srgbClr val="000000"/>
      </a:dk1>
      <a:lt1>
        <a:srgbClr val="FFFFFF"/>
      </a:lt1>
      <a:dk2>
        <a:srgbClr val="7C1302"/>
      </a:dk2>
      <a:lt2>
        <a:srgbClr val="CC9900"/>
      </a:lt2>
      <a:accent1>
        <a:srgbClr val="CC9900"/>
      </a:accent1>
      <a:accent2>
        <a:srgbClr val="CC3300"/>
      </a:accent2>
      <a:accent3>
        <a:srgbClr val="FFFFFF"/>
      </a:accent3>
      <a:accent4>
        <a:srgbClr val="000000"/>
      </a:accent4>
      <a:accent5>
        <a:srgbClr val="E2CAAA"/>
      </a:accent5>
      <a:accent6>
        <a:srgbClr val="B92D00"/>
      </a:accent6>
      <a:hlink>
        <a:srgbClr val="808080"/>
      </a:hlink>
      <a:folHlink>
        <a:srgbClr val="CCCC66"/>
      </a:folHlink>
    </a:clrScheme>
    <a:fontScheme name="lecture template_pol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cture template_polo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template_polo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template</Template>
  <TotalTime>17262</TotalTime>
  <Words>1271</Words>
  <Application>Microsoft Office PowerPoint</Application>
  <PresentationFormat>On-screen Show (4:3)</PresentationFormat>
  <Paragraphs>233</Paragraphs>
  <Slides>22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Tahoma</vt:lpstr>
      <vt:lpstr>Wingdings</vt:lpstr>
      <vt:lpstr>lecture template_polo</vt:lpstr>
      <vt:lpstr>Lecture 11: Toolkits: Intrinsics, Callbacks, Resources, Widget hierarchies, Geometry management </vt:lpstr>
      <vt:lpstr>Happy Mardi Gras!</vt:lpstr>
      <vt:lpstr>Homeworks</vt:lpstr>
      <vt:lpstr>Widgets as objects</vt:lpstr>
      <vt:lpstr>Intrinsics </vt:lpstr>
      <vt:lpstr>“Resources”</vt:lpstr>
      <vt:lpstr>Callbacks</vt:lpstr>
      <vt:lpstr>Widget Hierarchies</vt:lpstr>
      <vt:lpstr>Geometry Management </vt:lpstr>
      <vt:lpstr>History: TeX layout model</vt:lpstr>
      <vt:lpstr>History: Interviews layout model</vt:lpstr>
      <vt:lpstr>Motif Geometry Management</vt:lpstr>
      <vt:lpstr>TK Geometry Management</vt:lpstr>
      <vt:lpstr>TK Geometry, Cont.</vt:lpstr>
      <vt:lpstr>Amulet geometry management</vt:lpstr>
      <vt:lpstr>Java Widget Layout</vt:lpstr>
      <vt:lpstr>“Struts and Springs” layout</vt:lpstr>
      <vt:lpstr>Web Layout Model</vt:lpstr>
      <vt:lpstr>Web call-back model</vt:lpstr>
      <vt:lpstr>jQuery JavaScript toolkit</vt:lpstr>
      <vt:lpstr>iOS</vt:lpstr>
      <vt:lpstr>Android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10: Toolkits: Intrinsics, Callbacks, Resources, Widget hierarchies, Geometry management </dc:title>
  <dc:creator>Brad Myers</dc:creator>
  <cp:lastModifiedBy>Brad A. Myers</cp:lastModifiedBy>
  <cp:revision>187</cp:revision>
  <cp:lastPrinted>1601-01-01T00:00:00Z</cp:lastPrinted>
  <dcterms:created xsi:type="dcterms:W3CDTF">2001-06-15T20:03:27Z</dcterms:created>
  <dcterms:modified xsi:type="dcterms:W3CDTF">2017-02-28T17:39:38Z</dcterms:modified>
</cp:coreProperties>
</file>