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9" r:id="rId1"/>
  </p:sldMasterIdLst>
  <p:notesMasterIdLst>
    <p:notesMasterId r:id="rId13"/>
  </p:notesMasterIdLst>
  <p:sldIdLst>
    <p:sldId id="319" r:id="rId2"/>
    <p:sldId id="320" r:id="rId3"/>
    <p:sldId id="321" r:id="rId4"/>
    <p:sldId id="329" r:id="rId5"/>
    <p:sldId id="328" r:id="rId6"/>
    <p:sldId id="322" r:id="rId7"/>
    <p:sldId id="323" r:id="rId8"/>
    <p:sldId id="324" r:id="rId9"/>
    <p:sldId id="325" r:id="rId10"/>
    <p:sldId id="330" r:id="rId11"/>
    <p:sldId id="331" r:id="rId12"/>
  </p:sldIdLst>
  <p:sldSz cx="9144000" cy="6858000" type="screen4x3"/>
  <p:notesSz cx="6858000" cy="9144000"/>
  <p:embeddedFontLst>
    <p:embeddedFont>
      <p:font typeface="Tahoma" pitchFamily="34" charset="0"/>
      <p:regular r:id="rId14"/>
      <p:bold r:id="rId15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6E0000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22" autoAdjust="0"/>
    <p:restoredTop sz="87606" autoAdjust="0"/>
  </p:normalViewPr>
  <p:slideViewPr>
    <p:cSldViewPr snapToGrid="0">
      <p:cViewPr varScale="1">
        <p:scale>
          <a:sx n="83" d="100"/>
          <a:sy n="83" d="100"/>
        </p:scale>
        <p:origin x="-78" y="-6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99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68172800" cy="468172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AFD771E2-55A1-4E68-9D66-EFEDA08F14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35E126-9B6F-4F3D-A7D1-3622958C2C9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771E2-55A1-4E68-9D66-EFEDA08F140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 rot="5400000">
            <a:off x="-2967037" y="2967037"/>
            <a:ext cx="6858000" cy="923925"/>
            <a:chOff x="0" y="0"/>
            <a:chExt cx="5760" cy="128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1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9" name="Picture 12" descr="red_hcii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3513" y="4021138"/>
            <a:ext cx="1143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1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7438" y="1443038"/>
            <a:ext cx="7767637" cy="21336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70163" y="4425950"/>
            <a:ext cx="6264275" cy="161607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204E03-3626-46E7-9ABE-54BA2F6D04B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124200" y="6463552"/>
            <a:ext cx="2895600" cy="242047"/>
          </a:xfrm>
        </p:spPr>
        <p:txBody>
          <a:bodyPr/>
          <a:lstStyle/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C0F7A-2C8E-415C-9EAD-C7294B125D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8DC40-0763-4469-9DED-9B5B2D8120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4283D-037C-4233-A5B9-6A378F34C5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C4DE1-8FC2-4295-BB3E-06A32A739B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9FF78-6A10-480F-A775-98F17DA3B4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8D385-9D14-4628-9F7B-D94D4C9AA1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23C1B-D989-408C-AA94-62C379286A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31F64-BFE6-4CBD-806E-EEF58E65A3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7C01D-5212-4E67-9D23-72A2AC8C6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90843-C45C-48F2-B0D0-DC29E2BAD5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d_hcii_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18288" y="134938"/>
            <a:ext cx="2386012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0" y="0"/>
            <a:ext cx="9144000" cy="93663"/>
            <a:chOff x="0" y="0"/>
            <a:chExt cx="5760" cy="128"/>
          </a:xfrm>
        </p:grpSpPr>
        <p:sp>
          <p:nvSpPr>
            <p:cNvPr id="260100" name="Rectangle 4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0101" name="Rectangle 5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0102" name="Rectangle 6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0103" name="Rectangle 7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7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0106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60107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08376"/>
            <a:ext cx="2895600" cy="197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 dirty="0"/>
          </a:p>
        </p:txBody>
      </p:sp>
      <p:sp>
        <p:nvSpPr>
          <p:cNvPr id="26010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AE204E03-3626-46E7-9ABE-54BA2F6D04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msdn.com/b/jensenh/archive/2006/03/29/563938.aspx" TargetMode="External"/><Relationship Id="rId2" Type="http://schemas.openxmlformats.org/officeDocument/2006/relationships/hyperlink" Target="http://office.microsoft.com/en-us/word-help/what-do-the-underlines-in-my-document-mean-HP005270413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Office_Assistant" TargetMode="External"/><Relationship Id="rId3" Type="http://schemas.openxmlformats.org/officeDocument/2006/relationships/image" Target="../media/image10.png"/><Relationship Id="rId7" Type="http://schemas.openxmlformats.org/officeDocument/2006/relationships/hyperlink" Target="https://en.wikipedia.org/wiki/Smithsonian_(magazine)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3G_uCbKoG5A" TargetMode="External"/><Relationship Id="rId5" Type="http://schemas.openxmlformats.org/officeDocument/2006/relationships/hyperlink" Target="https://www.youtube.com/watch?v=umJsITGzXd0" TargetMode="External"/><Relationship Id="rId4" Type="http://schemas.openxmlformats.org/officeDocument/2006/relationships/image" Target="../media/image11.png"/><Relationship Id="rId9" Type="http://schemas.openxmlformats.org/officeDocument/2006/relationships/hyperlink" Target="http://xenon.stanford.edu/~lswartz/paperclip/paperclip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cs.cmu.edu/~bam/uicourse/2014inter/FinalProject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mu.edu/~bam/uicourse/830spring13/830-14-models.pptx" TargetMode="External"/><Relationship Id="rId2" Type="http://schemas.openxmlformats.org/officeDocument/2006/relationships/hyperlink" Target="http://www.iuiconf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rtificial_Intelligence" TargetMode="External"/><Relationship Id="rId2" Type="http://schemas.openxmlformats.org/officeDocument/2006/relationships/hyperlink" Target="https://en.wikipedia.org/wiki/User_interfac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arstechnica.com/information-technology/2014/04/how-microsofts-cortana-will-take-digital-personal-assistants-to-the-next-level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google.com/patents/US594664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://dl.acm.org/citation.cfm?id=2502043" TargetMode="External"/><Relationship Id="rId7" Type="http://schemas.openxmlformats.org/officeDocument/2006/relationships/image" Target="../media/image7.png"/><Relationship Id="rId2" Type="http://schemas.openxmlformats.org/officeDocument/2006/relationships/hyperlink" Target="http://web.media.mit.edu/~lieber/Lieberary/Grammex/Grammex-Intro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../../../../papers/natprog/SEI/Kerry%20-%20PIM/Listpad_UIST13-demo_video_v1.mp4" TargetMode="External"/><Relationship Id="rId5" Type="http://schemas.openxmlformats.org/officeDocument/2006/relationships/hyperlink" Target="http://www.cs.cmu.edu/~shihpinc/listpad.html" TargetMode="External"/><Relationship Id="rId4" Type="http://schemas.openxmlformats.org/officeDocument/2006/relationships/hyperlink" Target="http://www.cs.cmu.edu/~shihpinc/pdf/Listpad_UIST13-final-camera-ready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32339" y="3159370"/>
            <a:ext cx="5160321" cy="2971800"/>
          </a:xfrm>
        </p:spPr>
        <p:txBody>
          <a:bodyPr/>
          <a:lstStyle/>
          <a:p>
            <a:r>
              <a:rPr lang="en-US" dirty="0"/>
              <a:t>Brad Myers</a:t>
            </a:r>
          </a:p>
          <a:p>
            <a:endParaRPr lang="en-US" dirty="0">
              <a:solidFill>
                <a:srgbClr val="6E0000"/>
              </a:solidFill>
            </a:endParaRPr>
          </a:p>
          <a:p>
            <a:r>
              <a:rPr lang="en-US" dirty="0" smtClean="0">
                <a:solidFill>
                  <a:srgbClr val="6E0000"/>
                </a:solidFill>
              </a:rPr>
              <a:t>05-899A/05-499A:</a:t>
            </a:r>
            <a:br>
              <a:rPr lang="en-US" dirty="0" smtClean="0">
                <a:solidFill>
                  <a:srgbClr val="6E0000"/>
                </a:solidFill>
              </a:rPr>
            </a:br>
            <a:r>
              <a:rPr lang="en-US" dirty="0" smtClean="0">
                <a:solidFill>
                  <a:srgbClr val="6E0000"/>
                </a:solidFill>
              </a:rPr>
              <a:t>Interaction Techniques</a:t>
            </a:r>
            <a:endParaRPr lang="en-US" dirty="0">
              <a:solidFill>
                <a:srgbClr val="6E0000"/>
              </a:solidFill>
            </a:endParaRPr>
          </a:p>
          <a:p>
            <a:endParaRPr lang="en-US" dirty="0">
              <a:solidFill>
                <a:srgbClr val="6E0000"/>
              </a:solidFill>
            </a:endParaRPr>
          </a:p>
          <a:p>
            <a:r>
              <a:rPr lang="en-US" i="1" dirty="0" smtClean="0">
                <a:solidFill>
                  <a:srgbClr val="6E0000"/>
                </a:solidFill>
              </a:rPr>
              <a:t>Spring, 2014</a:t>
            </a:r>
            <a:endParaRPr lang="en-US" i="1" dirty="0">
              <a:solidFill>
                <a:srgbClr val="6E0000"/>
              </a:solidFill>
            </a:endParaRPr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06996" y="457200"/>
            <a:ext cx="8137003" cy="2386361"/>
          </a:xfrm>
        </p:spPr>
        <p:txBody>
          <a:bodyPr/>
          <a:lstStyle/>
          <a:p>
            <a:pPr algn="ctr"/>
            <a:r>
              <a:rPr lang="en-US" sz="3200" dirty="0"/>
              <a:t>Lecture </a:t>
            </a:r>
            <a:r>
              <a:rPr lang="en-US" sz="3200" dirty="0" smtClean="0"/>
              <a:t>25: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4000" b="0" dirty="0" smtClean="0"/>
              <a:t>Past to Future: Artificial Intelligence (AI) in </a:t>
            </a:r>
            <a:r>
              <a:rPr lang="en-US" sz="4000" b="0" dirty="0" smtClean="0"/>
              <a:t>Interaction Techniques</a:t>
            </a:r>
            <a:endParaRPr lang="en-US" sz="4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204E03-3626-46E7-9ABE-54BA2F6D04BE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© 2014 - Brad Myers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Squiggly (Wavy) underlining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593532"/>
            <a:ext cx="8229600" cy="486441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Word: for misspellings (red), grammar problems (green), and formatting problems (Blue) – </a:t>
            </a:r>
            <a:r>
              <a:rPr lang="en-US" dirty="0" smtClean="0">
                <a:hlinkClick r:id="rId2"/>
              </a:rPr>
              <a:t>reference</a:t>
            </a:r>
            <a:endParaRPr lang="en-US" dirty="0" smtClean="0"/>
          </a:p>
          <a:p>
            <a:pPr lvl="1"/>
            <a:r>
              <a:rPr lang="en-US" dirty="0" smtClean="0"/>
              <a:t>Introduced in </a:t>
            </a:r>
            <a:r>
              <a:rPr lang="en-US" dirty="0" smtClean="0"/>
              <a:t>Word 95 for </a:t>
            </a:r>
            <a:r>
              <a:rPr lang="en-US" dirty="0" smtClean="0"/>
              <a:t>Windows – </a:t>
            </a:r>
            <a:r>
              <a:rPr lang="en-US" dirty="0" smtClean="0">
                <a:hlinkClick r:id="rId3"/>
              </a:rPr>
              <a:t>cite</a:t>
            </a:r>
            <a:endParaRPr lang="en-US" dirty="0" smtClean="0"/>
          </a:p>
          <a:p>
            <a:r>
              <a:rPr lang="en-US" dirty="0" smtClean="0"/>
              <a:t>Originally, grammar</a:t>
            </a:r>
            <a:br>
              <a:rPr lang="en-US" dirty="0" smtClean="0"/>
            </a:br>
            <a:r>
              <a:rPr lang="en-US" dirty="0" smtClean="0"/>
              <a:t>checker was quite</a:t>
            </a:r>
            <a:br>
              <a:rPr lang="en-US" dirty="0" smtClean="0"/>
            </a:br>
            <a:r>
              <a:rPr lang="en-US" dirty="0" smtClean="0"/>
              <a:t>bad, but significantly</a:t>
            </a:r>
            <a:br>
              <a:rPr lang="en-US" dirty="0" smtClean="0"/>
            </a:br>
            <a:r>
              <a:rPr lang="en-US" dirty="0" smtClean="0"/>
              <a:t>improved over time</a:t>
            </a:r>
          </a:p>
          <a:p>
            <a:pPr lvl="1"/>
            <a:r>
              <a:rPr lang="en-US" dirty="0" smtClean="0"/>
              <a:t>Too many “false positives”</a:t>
            </a:r>
          </a:p>
          <a:p>
            <a:pPr lvl="1"/>
            <a:r>
              <a:rPr lang="en-US" dirty="0" smtClean="0"/>
              <a:t>AI researchers at Microsoft Research helped with better language models</a:t>
            </a:r>
          </a:p>
          <a:p>
            <a:r>
              <a:rPr lang="en-US" dirty="0" smtClean="0"/>
              <a:t>Now used for errors in code as well as regular documents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4283D-037C-4233-A5B9-6A378F34C5AF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51960" y="3304367"/>
            <a:ext cx="4732020" cy="87536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890" y="-3492"/>
            <a:ext cx="7543800" cy="1295400"/>
          </a:xfrm>
        </p:spPr>
        <p:txBody>
          <a:bodyPr/>
          <a:lstStyle/>
          <a:p>
            <a:pPr lvl="1"/>
            <a:r>
              <a:rPr lang="en-US" dirty="0" smtClean="0"/>
              <a:t>Intelligent </a:t>
            </a:r>
            <a:r>
              <a:rPr lang="en-US" dirty="0" smtClean="0"/>
              <a:t>Agents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4283D-037C-4233-A5B9-6A378F34C5AF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42325" y="160020"/>
            <a:ext cx="4401675" cy="256032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21508" name="Picture 4" descr="File:Clippy-lett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60920" y="2786003"/>
            <a:ext cx="1783080" cy="4071997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" y="1444942"/>
            <a:ext cx="7475220" cy="520731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 common aspiration of</a:t>
            </a:r>
            <a:br>
              <a:rPr lang="en-US" dirty="0" smtClean="0"/>
            </a:br>
            <a:r>
              <a:rPr lang="en-US" dirty="0" smtClean="0"/>
              <a:t>AI is a personified agent</a:t>
            </a:r>
          </a:p>
          <a:p>
            <a:pPr lvl="1"/>
            <a:r>
              <a:rPr lang="en-US" dirty="0" smtClean="0"/>
              <a:t>E.g., “Knowledge Navigator”</a:t>
            </a:r>
            <a:br>
              <a:rPr lang="en-US" dirty="0" smtClean="0"/>
            </a:br>
            <a:r>
              <a:rPr lang="en-US" dirty="0" smtClean="0">
                <a:hlinkClick r:id="rId5"/>
              </a:rPr>
              <a:t>video</a:t>
            </a:r>
            <a:r>
              <a:rPr lang="en-US" dirty="0" smtClean="0"/>
              <a:t> from Apple, 1987</a:t>
            </a:r>
          </a:p>
          <a:p>
            <a:r>
              <a:rPr lang="en-US" dirty="0" smtClean="0"/>
              <a:t>Microsoft’s “Office Assistant”, known as “</a:t>
            </a:r>
            <a:r>
              <a:rPr lang="en-US" dirty="0" err="1" smtClean="0"/>
              <a:t>Clippy</a:t>
            </a:r>
            <a:r>
              <a:rPr lang="en-US" dirty="0" smtClean="0"/>
              <a:t>” – </a:t>
            </a:r>
            <a:r>
              <a:rPr lang="en-US" dirty="0" smtClean="0">
                <a:hlinkClick r:id="rId6"/>
              </a:rPr>
              <a:t>video </a:t>
            </a:r>
            <a:endParaRPr lang="en-US" dirty="0" smtClean="0"/>
          </a:p>
          <a:p>
            <a:pPr lvl="1"/>
            <a:r>
              <a:rPr lang="en-US" dirty="0" smtClean="0"/>
              <a:t>Office 1997 </a:t>
            </a:r>
            <a:r>
              <a:rPr lang="en-US" dirty="0" smtClean="0"/>
              <a:t>to </a:t>
            </a:r>
            <a:r>
              <a:rPr lang="en-US" dirty="0" smtClean="0"/>
              <a:t>2003</a:t>
            </a:r>
          </a:p>
          <a:p>
            <a:pPr lvl="1"/>
            <a:r>
              <a:rPr lang="en-US" dirty="0" smtClean="0"/>
              <a:t>“</a:t>
            </a:r>
            <a:r>
              <a:rPr lang="en-US" i="1" dirty="0" smtClean="0">
                <a:hlinkClick r:id="rId7" tooltip="Smithsonian (magazine)"/>
              </a:rPr>
              <a:t>Smithsonian </a:t>
            </a:r>
            <a:r>
              <a:rPr lang="en-US" i="1" dirty="0" smtClean="0">
                <a:hlinkClick r:id="rId7" tooltip="Smithsonian (magazine)"/>
              </a:rPr>
              <a:t>Magazine</a:t>
            </a:r>
            <a:r>
              <a:rPr lang="en-US" dirty="0" smtClean="0"/>
              <a:t> called </a:t>
            </a:r>
            <a:r>
              <a:rPr lang="en-US" dirty="0" err="1" smtClean="0"/>
              <a:t>Clippy</a:t>
            </a:r>
            <a:r>
              <a:rPr lang="en-US" dirty="0" smtClean="0"/>
              <a:t> </a:t>
            </a:r>
            <a:r>
              <a:rPr lang="en-US" dirty="0" smtClean="0"/>
              <a:t>“’one </a:t>
            </a:r>
            <a:r>
              <a:rPr lang="en-US" dirty="0" smtClean="0"/>
              <a:t>of the worst software design blunders in the annals of </a:t>
            </a:r>
            <a:r>
              <a:rPr lang="en-US" dirty="0" smtClean="0"/>
              <a:t>computing’". – </a:t>
            </a:r>
            <a:r>
              <a:rPr lang="en-US" dirty="0" smtClean="0">
                <a:hlinkClick r:id="rId8"/>
              </a:rPr>
              <a:t>cite</a:t>
            </a:r>
            <a:endParaRPr lang="en-US" dirty="0" smtClean="0"/>
          </a:p>
          <a:p>
            <a:pPr lvl="1"/>
            <a:r>
              <a:rPr lang="en-US" dirty="0" smtClean="0"/>
              <a:t>Too often useless and wrong (false positives)</a:t>
            </a:r>
          </a:p>
          <a:p>
            <a:pPr lvl="1"/>
            <a:r>
              <a:rPr lang="en-US" dirty="0" smtClean="0"/>
              <a:t>Animates even when you are </a:t>
            </a:r>
            <a:r>
              <a:rPr lang="en-US" i="1" dirty="0" smtClean="0"/>
              <a:t>not </a:t>
            </a:r>
            <a:r>
              <a:rPr lang="en-US" dirty="0" smtClean="0"/>
              <a:t>supposed to use it.</a:t>
            </a:r>
          </a:p>
          <a:p>
            <a:pPr lvl="1"/>
            <a:r>
              <a:rPr lang="en-US" dirty="0" smtClean="0"/>
              <a:t>Whole thesis </a:t>
            </a:r>
            <a:r>
              <a:rPr lang="en-US" dirty="0" smtClean="0"/>
              <a:t>on “Why People Hate the Paperclip: Labels, Appearance, Behavior and Social Responses to User Interface </a:t>
            </a:r>
            <a:r>
              <a:rPr lang="en-US" dirty="0" smtClean="0"/>
              <a:t>Agents” – </a:t>
            </a:r>
            <a:r>
              <a:rPr lang="en-US" dirty="0" err="1" smtClean="0">
                <a:hlinkClick r:id="rId9"/>
              </a:rPr>
              <a:t>pdf</a:t>
            </a:r>
            <a:endParaRPr lang="en-US" dirty="0" smtClean="0"/>
          </a:p>
          <a:p>
            <a:r>
              <a:rPr lang="en-US" dirty="0" smtClean="0"/>
              <a:t>&lt;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80732"/>
          </a:xfrm>
        </p:spPr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178" y="971550"/>
            <a:ext cx="8229600" cy="4809419"/>
          </a:xfrm>
        </p:spPr>
        <p:txBody>
          <a:bodyPr>
            <a:normAutofit/>
          </a:bodyPr>
          <a:lstStyle/>
          <a:p>
            <a:r>
              <a:rPr lang="en-US" dirty="0" smtClean="0"/>
              <a:t>Evaluate each other’s presentations</a:t>
            </a:r>
          </a:p>
          <a:p>
            <a:r>
              <a:rPr lang="en-US" dirty="0" smtClean="0"/>
              <a:t>Schedule for final presentations </a:t>
            </a:r>
            <a:r>
              <a:rPr lang="en-US" dirty="0" smtClean="0"/>
              <a:t>posted in </a:t>
            </a:r>
            <a:r>
              <a:rPr lang="en-US" sz="1800" dirty="0" smtClean="0">
                <a:hlinkClick r:id="rId2"/>
              </a:rPr>
              <a:t>http://www.cs.cmu.edu/~</a:t>
            </a:r>
            <a:r>
              <a:rPr lang="en-US" sz="1800" dirty="0" smtClean="0">
                <a:hlinkClick r:id="rId2"/>
              </a:rPr>
              <a:t>bam/uicourse/2014inter/FinalProjects.html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4283D-037C-4233-A5B9-6A378F34C5AF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© 2014 - Brad Myers</a:t>
            </a:r>
            <a:endParaRPr lang="en-US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9912" y="2552297"/>
            <a:ext cx="8048978" cy="4191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Intelligent User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5867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Lots of work in </a:t>
            </a:r>
            <a:r>
              <a:rPr lang="en-US" dirty="0" smtClean="0"/>
              <a:t>Intelligent User </a:t>
            </a:r>
            <a:r>
              <a:rPr lang="en-US" dirty="0" smtClean="0"/>
              <a:t>Interfaces in general</a:t>
            </a:r>
          </a:p>
          <a:p>
            <a:pPr lvl="1"/>
            <a:r>
              <a:rPr lang="en-US" dirty="0" smtClean="0">
                <a:hlinkClick r:id="rId2"/>
              </a:rPr>
              <a:t>http://www.iuiconf.org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- yearly since 1997</a:t>
            </a:r>
          </a:p>
          <a:p>
            <a:r>
              <a:rPr lang="en-US" dirty="0" smtClean="0"/>
              <a:t>But most are not “interaction techniques”</a:t>
            </a:r>
          </a:p>
          <a:p>
            <a:r>
              <a:rPr lang="en-US" dirty="0" smtClean="0"/>
              <a:t>Also, lots of work on AI to </a:t>
            </a:r>
            <a:r>
              <a:rPr lang="en-US" i="1" dirty="0" smtClean="0"/>
              <a:t>build</a:t>
            </a:r>
            <a:r>
              <a:rPr lang="en-US" dirty="0" smtClean="0"/>
              <a:t> UIs</a:t>
            </a:r>
          </a:p>
          <a:p>
            <a:pPr lvl="1"/>
            <a:r>
              <a:rPr lang="en-US" dirty="0" smtClean="0"/>
              <a:t>E.g., automatic </a:t>
            </a:r>
            <a:r>
              <a:rPr lang="en-US" i="1" dirty="0" smtClean="0"/>
              <a:t>selection</a:t>
            </a:r>
            <a:r>
              <a:rPr lang="en-US" dirty="0" smtClean="0"/>
              <a:t> of interaction techniques</a:t>
            </a:r>
          </a:p>
          <a:p>
            <a:pPr lvl="2"/>
            <a:r>
              <a:rPr lang="en-US" dirty="0" smtClean="0"/>
              <a:t>Not covered here. See </a:t>
            </a:r>
            <a:r>
              <a:rPr lang="en-US" dirty="0" smtClean="0">
                <a:hlinkClick r:id="rId3"/>
              </a:rPr>
              <a:t>slides from 05-830</a:t>
            </a:r>
            <a:endParaRPr lang="en-US" dirty="0" smtClean="0"/>
          </a:p>
          <a:p>
            <a:r>
              <a:rPr lang="en-US" dirty="0" smtClean="0"/>
              <a:t>I selected a few interaction techniques to cover:</a:t>
            </a:r>
          </a:p>
          <a:p>
            <a:pPr lvl="1"/>
            <a:r>
              <a:rPr lang="en-US" dirty="0" smtClean="0"/>
              <a:t>Speech and natural language user interfaces</a:t>
            </a:r>
          </a:p>
          <a:p>
            <a:pPr lvl="1"/>
            <a:r>
              <a:rPr lang="en-US" dirty="0" smtClean="0"/>
              <a:t>“Data detectors”</a:t>
            </a:r>
          </a:p>
          <a:p>
            <a:pPr lvl="1"/>
            <a:r>
              <a:rPr lang="en-US" dirty="0" smtClean="0"/>
              <a:t>Squiggly underlining</a:t>
            </a:r>
          </a:p>
          <a:p>
            <a:pPr lvl="1"/>
            <a:r>
              <a:rPr lang="en-US" dirty="0" smtClean="0"/>
              <a:t>Intelligent agents (“</a:t>
            </a:r>
            <a:r>
              <a:rPr lang="en-US" dirty="0" err="1" smtClean="0"/>
              <a:t>Clippy</a:t>
            </a:r>
            <a:r>
              <a:rPr lang="en-US" dirty="0" smtClean="0"/>
              <a:t>”)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4283D-037C-4233-A5B9-6A378F34C5AF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pic>
        <p:nvPicPr>
          <p:cNvPr id="2050" name="Picture 2" descr="http://www.iuiconf.org/images/icon_iu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90628" y="1904541"/>
            <a:ext cx="849136" cy="8877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makes a UI “Intelligent”?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4283D-037C-4233-A5B9-6A378F34C5AF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makes a UI “Intelligent”?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0190"/>
            <a:ext cx="8229600" cy="497205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“</a:t>
            </a:r>
            <a:r>
              <a:rPr lang="en-US" dirty="0" smtClean="0"/>
              <a:t>a </a:t>
            </a:r>
            <a:r>
              <a:rPr lang="en-US" dirty="0" smtClean="0">
                <a:hlinkClick r:id="rId2" tooltip="User interface"/>
              </a:rPr>
              <a:t>user interface</a:t>
            </a:r>
            <a:r>
              <a:rPr lang="en-US" dirty="0" smtClean="0"/>
              <a:t> (UI) that involves some aspect of </a:t>
            </a:r>
            <a:r>
              <a:rPr lang="en-US" dirty="0" smtClean="0">
                <a:hlinkClick r:id="rId3" tooltip="Artificial Intelligence"/>
              </a:rPr>
              <a:t>Artificial Intelligence</a:t>
            </a:r>
            <a:r>
              <a:rPr lang="en-US" dirty="0" smtClean="0"/>
              <a:t> (AI or Computational Intelligence</a:t>
            </a:r>
            <a:r>
              <a:rPr lang="en-US" dirty="0" smtClean="0"/>
              <a:t>) …. </a:t>
            </a:r>
            <a:r>
              <a:rPr lang="en-US" dirty="0" smtClean="0"/>
              <a:t>Generally, an IUI involves the computer-side having sophisticated knowledge of the domain and/or a model of the user</a:t>
            </a:r>
            <a:r>
              <a:rPr lang="en-US" dirty="0" smtClean="0"/>
              <a:t>.” – Wikipedia</a:t>
            </a:r>
          </a:p>
          <a:p>
            <a:r>
              <a:rPr lang="en-US" dirty="0" smtClean="0"/>
              <a:t>Using </a:t>
            </a:r>
            <a:r>
              <a:rPr lang="en-US" i="1" dirty="0" smtClean="0"/>
              <a:t>heuristics</a:t>
            </a:r>
            <a:r>
              <a:rPr lang="en-US" dirty="0" smtClean="0"/>
              <a:t> that may be wrong</a:t>
            </a:r>
          </a:p>
          <a:p>
            <a:r>
              <a:rPr lang="en-US" dirty="0" smtClean="0"/>
              <a:t>Using elaborate pattern matching algorithms</a:t>
            </a:r>
          </a:p>
          <a:p>
            <a:r>
              <a:rPr lang="en-US" dirty="0" smtClean="0"/>
              <a:t>Recognition-based interfaces</a:t>
            </a:r>
          </a:p>
          <a:p>
            <a:r>
              <a:rPr lang="en-US" dirty="0" smtClean="0"/>
              <a:t>Knowledge based interfaces</a:t>
            </a:r>
          </a:p>
          <a:p>
            <a:r>
              <a:rPr lang="en-US" dirty="0" smtClean="0"/>
              <a:t>Evaluate partially based on accuracy</a:t>
            </a:r>
          </a:p>
          <a:p>
            <a:pPr lvl="1"/>
            <a:r>
              <a:rPr lang="en-US" dirty="0" smtClean="0"/>
              <a:t>“False negatives” – misses something it should do</a:t>
            </a:r>
          </a:p>
          <a:p>
            <a:pPr lvl="1"/>
            <a:r>
              <a:rPr lang="en-US" dirty="0" smtClean="0"/>
              <a:t>“False positives” – does something it should not</a:t>
            </a:r>
          </a:p>
          <a:p>
            <a:pPr lvl="1"/>
            <a:r>
              <a:rPr lang="en-US" dirty="0" smtClean="0"/>
              <a:t>“Smarter” interface lowers all errors</a:t>
            </a:r>
          </a:p>
          <a:p>
            <a:pPr lvl="1"/>
            <a:r>
              <a:rPr lang="en-US" dirty="0" smtClean="0"/>
              <a:t>Often can reduce one by increasing the other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4283D-037C-4233-A5B9-6A378F34C5AF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Speech and </a:t>
            </a:r>
            <a:r>
              <a:rPr lang="en-US" dirty="0" smtClean="0"/>
              <a:t>natural</a:t>
            </a:r>
            <a:br>
              <a:rPr lang="en-US" dirty="0" smtClean="0"/>
            </a:br>
            <a:r>
              <a:rPr lang="en-US" dirty="0" smtClean="0"/>
              <a:t>language </a:t>
            </a:r>
            <a:r>
              <a:rPr lang="en-US" dirty="0" smtClean="0"/>
              <a:t>user </a:t>
            </a:r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9822"/>
            <a:ext cx="8229600" cy="508098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Speech recognition and natural language understanding has been a CS research topic since at least the 1960’s</a:t>
            </a:r>
          </a:p>
          <a:p>
            <a:r>
              <a:rPr lang="en-US" dirty="0" smtClean="0"/>
              <a:t>Very slow &amp; steady progress with machine speeds and new algorithms</a:t>
            </a:r>
          </a:p>
          <a:p>
            <a:r>
              <a:rPr lang="en-US" dirty="0" smtClean="0"/>
              <a:t>Now “reasonably” accurate for conventional requests for people with conventional speech</a:t>
            </a:r>
          </a:p>
          <a:p>
            <a:r>
              <a:rPr lang="en-US" dirty="0" smtClean="0"/>
              <a:t>Speech: two phases</a:t>
            </a:r>
          </a:p>
          <a:p>
            <a:pPr lvl="1"/>
            <a:r>
              <a:rPr lang="en-US" dirty="0" smtClean="0"/>
              <a:t>Recognition into a transcript</a:t>
            </a:r>
          </a:p>
          <a:p>
            <a:pPr lvl="2"/>
            <a:r>
              <a:rPr lang="en-US" dirty="0" smtClean="0"/>
              <a:t>Problems with words sounding alike, accents, background noise, pauses, etc.</a:t>
            </a:r>
          </a:p>
          <a:p>
            <a:pPr lvl="2"/>
            <a:r>
              <a:rPr lang="en-US" dirty="0" smtClean="0"/>
              <a:t>Natural ways to correct are to hyper-articulate &amp; talk slower, which often makes recognition do </a:t>
            </a:r>
            <a:r>
              <a:rPr lang="en-US" i="1" dirty="0" smtClean="0"/>
              <a:t>worse</a:t>
            </a:r>
            <a:endParaRPr lang="en-US" dirty="0" smtClean="0"/>
          </a:p>
          <a:p>
            <a:pPr lvl="1"/>
            <a:r>
              <a:rPr lang="en-US" dirty="0" smtClean="0"/>
              <a:t>Natural language processing</a:t>
            </a:r>
          </a:p>
          <a:p>
            <a:pPr lvl="2"/>
            <a:r>
              <a:rPr lang="en-US" dirty="0" smtClean="0"/>
              <a:t>Problems with common sense, references (pronouns), sentence structure, etc.</a:t>
            </a:r>
          </a:p>
          <a:p>
            <a:r>
              <a:rPr lang="en-US" dirty="0" smtClean="0"/>
              <a:t>It turns out that dictating is difficult while thinking</a:t>
            </a:r>
          </a:p>
          <a:p>
            <a:pPr lvl="1"/>
            <a:r>
              <a:rPr lang="en-US" dirty="0" smtClean="0"/>
              <a:t>Especially given the need to be error free</a:t>
            </a:r>
          </a:p>
          <a:p>
            <a:r>
              <a:rPr lang="en-US" dirty="0" smtClean="0"/>
              <a:t>Special “sub-languages” difficult to learn</a:t>
            </a:r>
          </a:p>
          <a:p>
            <a:pPr lvl="1"/>
            <a:r>
              <a:rPr lang="en-US" dirty="0" smtClean="0"/>
              <a:t>Not clear what you are allowed to say</a:t>
            </a:r>
          </a:p>
          <a:p>
            <a:pPr lvl="1"/>
            <a:r>
              <a:rPr lang="en-US" dirty="0" smtClean="0"/>
              <a:t>Interface needs to guide the user into saying things that will work.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4283D-037C-4233-A5B9-6A378F34C5AF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Speech &amp; NL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Key advantages:</a:t>
            </a:r>
          </a:p>
          <a:p>
            <a:pPr lvl="1"/>
            <a:r>
              <a:rPr lang="en-US" dirty="0" smtClean="0"/>
              <a:t>Average humans fastest output mechanism</a:t>
            </a:r>
          </a:p>
          <a:p>
            <a:pPr lvl="1"/>
            <a:r>
              <a:rPr lang="en-US" dirty="0" smtClean="0"/>
              <a:t>Able to “jump around” and combine tasks</a:t>
            </a:r>
          </a:p>
          <a:p>
            <a:pPr lvl="1"/>
            <a:r>
              <a:rPr lang="en-US" dirty="0" smtClean="0"/>
              <a:t>Can handle ambiguity and partial descriptions</a:t>
            </a:r>
          </a:p>
          <a:p>
            <a:pPr lvl="1"/>
            <a:r>
              <a:rPr lang="en-US" dirty="0" smtClean="0"/>
              <a:t>Versus direct </a:t>
            </a:r>
            <a:r>
              <a:rPr lang="en-US" dirty="0" smtClean="0"/>
              <a:t>manipulation</a:t>
            </a:r>
          </a:p>
          <a:p>
            <a:pPr lvl="1"/>
            <a:r>
              <a:rPr lang="en-US" dirty="0" smtClean="0"/>
              <a:t>Example: “Schedule a meeting the day before CHI with everyone in my group.”</a:t>
            </a:r>
          </a:p>
          <a:p>
            <a:r>
              <a:rPr lang="en-US" dirty="0" smtClean="0"/>
              <a:t>Key disadvantages</a:t>
            </a:r>
          </a:p>
          <a:p>
            <a:pPr lvl="1"/>
            <a:r>
              <a:rPr lang="en-US" dirty="0" smtClean="0"/>
              <a:t>Inaccuracies, misrecognitions, unclear scope</a:t>
            </a:r>
          </a:p>
          <a:p>
            <a:pPr lvl="1"/>
            <a:r>
              <a:rPr lang="en-US" dirty="0" smtClean="0"/>
              <a:t>Difficulties of corrections when wrong</a:t>
            </a:r>
          </a:p>
          <a:p>
            <a:r>
              <a:rPr lang="en-US" dirty="0" smtClean="0"/>
              <a:t>Apple </a:t>
            </a:r>
            <a:r>
              <a:rPr lang="en-US" dirty="0" err="1" smtClean="0"/>
              <a:t>Siri</a:t>
            </a:r>
            <a:r>
              <a:rPr lang="en-US" dirty="0" smtClean="0"/>
              <a:t>, Google Now</a:t>
            </a:r>
          </a:p>
          <a:p>
            <a:pPr lvl="1"/>
            <a:r>
              <a:rPr lang="en-US" dirty="0" smtClean="0"/>
              <a:t>Microsoft’s new “</a:t>
            </a:r>
            <a:r>
              <a:rPr lang="en-US" dirty="0" err="1" smtClean="0"/>
              <a:t>Cortana</a:t>
            </a:r>
            <a:r>
              <a:rPr lang="en-US" dirty="0" smtClean="0"/>
              <a:t>” -- </a:t>
            </a:r>
            <a:r>
              <a:rPr lang="en-US" dirty="0" smtClean="0">
                <a:hlinkClick r:id="rId2"/>
              </a:rPr>
              <a:t>ref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4283D-037C-4233-A5B9-6A378F34C5AF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pPr lvl="1"/>
            <a:r>
              <a:rPr lang="en-US" dirty="0" smtClean="0"/>
              <a:t>“Data Detectors”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982980"/>
            <a:ext cx="6823710" cy="549783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Pattern matcher that looks for specific kinds</a:t>
            </a:r>
            <a:br>
              <a:rPr lang="en-US" dirty="0" smtClean="0"/>
            </a:br>
            <a:r>
              <a:rPr lang="en-US" dirty="0" smtClean="0"/>
              <a:t>of data in plain text</a:t>
            </a:r>
          </a:p>
          <a:p>
            <a:pPr lvl="1"/>
            <a:r>
              <a:rPr lang="en-US" dirty="0" smtClean="0"/>
              <a:t>Enables various operations on that text</a:t>
            </a:r>
          </a:p>
          <a:p>
            <a:r>
              <a:rPr lang="en-US" dirty="0" smtClean="0"/>
              <a:t>E.g., recognizing phone numbers, people names,</a:t>
            </a:r>
            <a:br>
              <a:rPr lang="en-US" dirty="0" smtClean="0"/>
            </a:br>
            <a:r>
              <a:rPr lang="en-US" dirty="0" smtClean="0"/>
              <a:t>URLs, email and physical addresses, etc.</a:t>
            </a:r>
          </a:p>
          <a:p>
            <a:r>
              <a:rPr lang="en-US" dirty="0" err="1" smtClean="0"/>
              <a:t>Nardi</a:t>
            </a:r>
            <a:r>
              <a:rPr lang="en-US" dirty="0" smtClean="0"/>
              <a:t>, B.A., Miller, J.R., and Wright, D.J.</a:t>
            </a:r>
            <a:br>
              <a:rPr lang="en-US" dirty="0" smtClean="0"/>
            </a:br>
            <a:r>
              <a:rPr lang="en-US" dirty="0" smtClean="0"/>
              <a:t>“Collaborative, programmable intelligent agents.”</a:t>
            </a:r>
            <a:br>
              <a:rPr lang="en-US" dirty="0" smtClean="0"/>
            </a:br>
            <a:r>
              <a:rPr lang="en-US" i="1" dirty="0" err="1" smtClean="0"/>
              <a:t>Commun</a:t>
            </a:r>
            <a:r>
              <a:rPr lang="en-US" i="1" dirty="0" smtClean="0"/>
              <a:t>. ACM</a:t>
            </a:r>
            <a:r>
              <a:rPr lang="en-US" dirty="0" smtClean="0"/>
              <a:t> 41, 3 (1998), pp. 96–104. </a:t>
            </a:r>
          </a:p>
          <a:p>
            <a:pPr lvl="1"/>
            <a:r>
              <a:rPr lang="en-US" dirty="0" smtClean="0"/>
              <a:t>“Apple Data Detectors”</a:t>
            </a:r>
          </a:p>
          <a:p>
            <a:r>
              <a:rPr lang="en-US" sz="2600" dirty="0" smtClean="0"/>
              <a:t>US 5,946,647 – “System and method for performing an action on a structure in computer-generated data” by Thomas </a:t>
            </a:r>
            <a:r>
              <a:rPr lang="en-US" sz="2600" dirty="0" err="1" smtClean="0"/>
              <a:t>Bonura</a:t>
            </a:r>
            <a:r>
              <a:rPr lang="en-US" sz="2600" dirty="0" smtClean="0"/>
              <a:t>, James R. Miller, Bonnie </a:t>
            </a:r>
            <a:r>
              <a:rPr lang="en-US" sz="2600" dirty="0" err="1" smtClean="0"/>
              <a:t>Nardi</a:t>
            </a:r>
            <a:r>
              <a:rPr lang="en-US" sz="2600" dirty="0" smtClean="0"/>
              <a:t>, David Wright, Filed: Feb 1, 1996,  </a:t>
            </a:r>
            <a:r>
              <a:rPr lang="en-US" dirty="0" smtClean="0">
                <a:hlinkClick r:id="rId2"/>
              </a:rPr>
              <a:t>https://www.google.com/patents/US5946647</a:t>
            </a:r>
            <a:endParaRPr lang="en-US" dirty="0" smtClean="0"/>
          </a:p>
          <a:p>
            <a:pPr lvl="1"/>
            <a:r>
              <a:rPr lang="en-US" dirty="0" smtClean="0"/>
              <a:t>In the current Apple v. Samsung case 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4283D-037C-4233-A5B9-6A378F34C5AF}" type="slidenum">
              <a:rPr lang="en-US" altLang="en-US" smtClean="0"/>
              <a:pPr/>
              <a:t>8</a:t>
            </a:fld>
            <a:endParaRPr lang="en-US" altLang="en-US"/>
          </a:p>
        </p:txBody>
      </p:sp>
      <p:pic>
        <p:nvPicPr>
          <p:cNvPr id="18434" name="Picture 2" descr="C:\Users\bam\Documents\UICOURSE\2014-Interaction Techniques\copy of web page\2014inter\data detector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9138" y="1"/>
            <a:ext cx="2034862" cy="3611880"/>
          </a:xfrm>
          <a:prstGeom prst="rect">
            <a:avLst/>
          </a:prstGeom>
          <a:noFill/>
        </p:spPr>
      </p:pic>
      <p:pic>
        <p:nvPicPr>
          <p:cNvPr id="7" name="Picture 2" descr="C:\Users\bam\AppData\Local\Temp\SNAGHTML152839d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471" y="4000500"/>
            <a:ext cx="2123529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related to Data Detectors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" y="1325881"/>
            <a:ext cx="8938260" cy="3154680"/>
          </a:xfrm>
        </p:spPr>
        <p:txBody>
          <a:bodyPr>
            <a:normAutofit fontScale="85000" lnSpcReduction="10000"/>
          </a:bodyPr>
          <a:lstStyle/>
          <a:p>
            <a:r>
              <a:rPr lang="en-US" sz="2600" dirty="0" err="1" smtClean="0"/>
              <a:t>Grammex</a:t>
            </a:r>
            <a:endParaRPr lang="en-US" sz="2600" dirty="0" smtClean="0"/>
          </a:p>
          <a:p>
            <a:pPr lvl="1"/>
            <a:r>
              <a:rPr lang="en-US" sz="2000" dirty="0" smtClean="0"/>
              <a:t>Lieberman</a:t>
            </a:r>
            <a:r>
              <a:rPr lang="en-US" sz="2000" dirty="0" smtClean="0"/>
              <a:t>, H., </a:t>
            </a:r>
            <a:r>
              <a:rPr lang="en-US" sz="2000" dirty="0" err="1" smtClean="0"/>
              <a:t>Nardi</a:t>
            </a:r>
            <a:r>
              <a:rPr lang="en-US" sz="2000" dirty="0" smtClean="0"/>
              <a:t>, B.A., and Wright, D. </a:t>
            </a:r>
            <a:r>
              <a:rPr lang="en-US" sz="2000" dirty="0" err="1" smtClean="0"/>
              <a:t>Grammex</a:t>
            </a:r>
            <a:r>
              <a:rPr lang="en-US" sz="2000" dirty="0" smtClean="0"/>
              <a:t>: defining grammars by example. Demo at </a:t>
            </a:r>
            <a:r>
              <a:rPr lang="en-US" sz="2000" i="1" dirty="0" smtClean="0"/>
              <a:t>CHI'98</a:t>
            </a:r>
            <a:r>
              <a:rPr lang="en-US" sz="2000" dirty="0" smtClean="0"/>
              <a:t>, ACM (1998), pp. 11–12. </a:t>
            </a:r>
            <a:r>
              <a:rPr lang="en-US" sz="1800" dirty="0" smtClean="0">
                <a:hlinkClick r:id="rId2"/>
              </a:rPr>
              <a:t>http://web.media.mit.edu/~lieber/Lieberary/Grammex/Grammex-Intro.html</a:t>
            </a:r>
            <a:r>
              <a:rPr lang="en-US" sz="1800" dirty="0" smtClean="0"/>
              <a:t> </a:t>
            </a:r>
            <a:endParaRPr lang="en-US" sz="2000" dirty="0" smtClean="0"/>
          </a:p>
          <a:p>
            <a:pPr lvl="1"/>
            <a:r>
              <a:rPr lang="en-US" sz="2000" dirty="0" smtClean="0"/>
              <a:t>Define the pattern by giving a bunch of examples</a:t>
            </a:r>
          </a:p>
          <a:p>
            <a:r>
              <a:rPr lang="en-US" sz="2600" dirty="0" err="1" smtClean="0"/>
              <a:t>Listpad</a:t>
            </a:r>
            <a:r>
              <a:rPr lang="en-US" sz="2600" dirty="0" smtClean="0"/>
              <a:t> – use data detectors to recognize structure in plain text lists</a:t>
            </a:r>
          </a:p>
          <a:p>
            <a:pPr lvl="1"/>
            <a:r>
              <a:rPr lang="en-US" sz="2000" dirty="0" smtClean="0"/>
              <a:t>Kerry S. Chang, Brad A. Myers, Gene M. Cahill, Soumya Simanta, Edwin Morris and Grace Lewis. "Improving Structured Data Entry on Mobile Devices", </a:t>
            </a:r>
            <a:r>
              <a:rPr lang="en-US" sz="2000" i="1" dirty="0" smtClean="0"/>
              <a:t>ACM Symposium on User Interface Software and Technology, UIST'13</a:t>
            </a:r>
            <a:r>
              <a:rPr lang="en-US" sz="2000" dirty="0" smtClean="0"/>
              <a:t>, October 8-11, 2013, St. Andrews, UK. pp. 75-84. </a:t>
            </a:r>
            <a:r>
              <a:rPr lang="en-US" sz="2000" dirty="0" err="1" smtClean="0">
                <a:hlinkClick r:id="rId3"/>
              </a:rPr>
              <a:t>acm</a:t>
            </a:r>
            <a:r>
              <a:rPr lang="en-US" sz="2000" dirty="0" smtClean="0">
                <a:hlinkClick r:id="rId3"/>
              </a:rPr>
              <a:t> dl</a:t>
            </a:r>
            <a:r>
              <a:rPr lang="en-US" sz="2000" dirty="0" smtClean="0"/>
              <a:t> or </a:t>
            </a:r>
            <a:r>
              <a:rPr lang="en-US" sz="2000" dirty="0" smtClean="0">
                <a:hlinkClick r:id="rId4"/>
              </a:rPr>
              <a:t>local </a:t>
            </a:r>
            <a:r>
              <a:rPr lang="en-US" sz="2000" dirty="0" err="1" smtClean="0">
                <a:hlinkClick r:id="rId4"/>
              </a:rPr>
              <a:t>pdf</a:t>
            </a:r>
            <a:r>
              <a:rPr lang="en-US" sz="2000" dirty="0" smtClean="0"/>
              <a:t>  and </a:t>
            </a:r>
            <a:r>
              <a:rPr lang="en-US" sz="2000" dirty="0" smtClean="0">
                <a:hlinkClick r:id="rId5"/>
              </a:rPr>
              <a:t>video</a:t>
            </a:r>
            <a:r>
              <a:rPr lang="en-US" sz="2000" dirty="0" smtClean="0"/>
              <a:t> (5:00) or </a:t>
            </a:r>
            <a:r>
              <a:rPr lang="en-US" sz="1900" dirty="0" smtClean="0">
                <a:hlinkClick r:id="rId6" action="ppaction://hlinkfile"/>
              </a:rPr>
              <a:t>local copy</a:t>
            </a:r>
            <a:endParaRPr lang="en-US" sz="2000" dirty="0" smtClean="0"/>
          </a:p>
          <a:p>
            <a:pPr lvl="1"/>
            <a:r>
              <a:rPr lang="en-US" sz="2000" dirty="0" smtClean="0"/>
              <a:t>Combine with web services to make data entry easier</a:t>
            </a:r>
          </a:p>
          <a:p>
            <a:pPr marL="342900" lvl="2" indent="-342900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4283D-037C-4233-A5B9-6A378F34C5AF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pic>
        <p:nvPicPr>
          <p:cNvPr id="19458" name="Picture 2" descr="f1-new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4429125"/>
            <a:ext cx="28956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 descr="p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131820" y="4717184"/>
            <a:ext cx="3611880" cy="2140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 template_polo">
  <a:themeElements>
    <a:clrScheme name="lecture template_polo 9">
      <a:dk1>
        <a:srgbClr val="000000"/>
      </a:dk1>
      <a:lt1>
        <a:srgbClr val="FFFFFF"/>
      </a:lt1>
      <a:dk2>
        <a:srgbClr val="7C1302"/>
      </a:dk2>
      <a:lt2>
        <a:srgbClr val="CC9900"/>
      </a:lt2>
      <a:accent1>
        <a:srgbClr val="CC9900"/>
      </a:accent1>
      <a:accent2>
        <a:srgbClr val="CC3300"/>
      </a:accent2>
      <a:accent3>
        <a:srgbClr val="FFFFFF"/>
      </a:accent3>
      <a:accent4>
        <a:srgbClr val="000000"/>
      </a:accent4>
      <a:accent5>
        <a:srgbClr val="E2CAAA"/>
      </a:accent5>
      <a:accent6>
        <a:srgbClr val="B92D00"/>
      </a:accent6>
      <a:hlink>
        <a:srgbClr val="808080"/>
      </a:hlink>
      <a:folHlink>
        <a:srgbClr val="CCCC66"/>
      </a:folHlink>
    </a:clrScheme>
    <a:fontScheme name="lecture template_pol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cture template_polo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emplate_polo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template</Template>
  <TotalTime>83854</TotalTime>
  <Words>553</Words>
  <Application>Microsoft Office PowerPoint</Application>
  <PresentationFormat>On-screen Show (4:3)</PresentationFormat>
  <Paragraphs>116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Wingdings</vt:lpstr>
      <vt:lpstr>Tahoma</vt:lpstr>
      <vt:lpstr>lecture template_polo</vt:lpstr>
      <vt:lpstr>Lecture 25: Past to Future: Artificial Intelligence (AI) in Interaction Techniques</vt:lpstr>
      <vt:lpstr>Announcements</vt:lpstr>
      <vt:lpstr>Intelligent User Interfaces</vt:lpstr>
      <vt:lpstr>What makes a UI “Intelligent”?</vt:lpstr>
      <vt:lpstr>What makes a UI “Intelligent”?</vt:lpstr>
      <vt:lpstr>Speech and natural language user interfaces</vt:lpstr>
      <vt:lpstr>Speech &amp; NL</vt:lpstr>
      <vt:lpstr>“Data Detectors”</vt:lpstr>
      <vt:lpstr>Research related to Data Detectors</vt:lpstr>
      <vt:lpstr>Squiggly (Wavy) underlining</vt:lpstr>
      <vt:lpstr>Intelligent Agents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Human-Computer Interaction for Tech Execs</dc:title>
  <dc:creator>Brad Myers</dc:creator>
  <cp:lastModifiedBy>Brad Myers</cp:lastModifiedBy>
  <cp:revision>3135</cp:revision>
  <cp:lastPrinted>1601-01-01T00:00:00Z</cp:lastPrinted>
  <dcterms:created xsi:type="dcterms:W3CDTF">2001-06-15T20:03:27Z</dcterms:created>
  <dcterms:modified xsi:type="dcterms:W3CDTF">2014-04-16T19:20:15Z</dcterms:modified>
</cp:coreProperties>
</file>