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8"/>
  </p:notesMasterIdLst>
  <p:sldIdLst>
    <p:sldId id="258" r:id="rId2"/>
    <p:sldId id="260" r:id="rId3"/>
    <p:sldId id="289" r:id="rId4"/>
    <p:sldId id="261" r:id="rId5"/>
    <p:sldId id="257" r:id="rId6"/>
    <p:sldId id="259" r:id="rId7"/>
    <p:sldId id="276" r:id="rId8"/>
    <p:sldId id="292" r:id="rId9"/>
    <p:sldId id="266" r:id="rId10"/>
    <p:sldId id="269" r:id="rId11"/>
    <p:sldId id="270" r:id="rId12"/>
    <p:sldId id="268" r:id="rId13"/>
    <p:sldId id="271" r:id="rId14"/>
    <p:sldId id="326" r:id="rId15"/>
    <p:sldId id="327" r:id="rId16"/>
    <p:sldId id="293" r:id="rId17"/>
    <p:sldId id="318" r:id="rId18"/>
    <p:sldId id="275" r:id="rId19"/>
    <p:sldId id="274" r:id="rId20"/>
    <p:sldId id="294" r:id="rId21"/>
    <p:sldId id="295" r:id="rId22"/>
    <p:sldId id="296" r:id="rId23"/>
    <p:sldId id="299" r:id="rId24"/>
    <p:sldId id="297" r:id="rId25"/>
    <p:sldId id="300" r:id="rId26"/>
    <p:sldId id="301" r:id="rId27"/>
    <p:sldId id="298" r:id="rId28"/>
    <p:sldId id="303" r:id="rId29"/>
    <p:sldId id="306" r:id="rId30"/>
    <p:sldId id="304" r:id="rId31"/>
    <p:sldId id="307" r:id="rId32"/>
    <p:sldId id="308" r:id="rId33"/>
    <p:sldId id="305" r:id="rId34"/>
    <p:sldId id="309" r:id="rId35"/>
    <p:sldId id="310" r:id="rId36"/>
    <p:sldId id="311" r:id="rId37"/>
    <p:sldId id="313" r:id="rId38"/>
    <p:sldId id="314" r:id="rId39"/>
    <p:sldId id="315" r:id="rId40"/>
    <p:sldId id="316" r:id="rId41"/>
    <p:sldId id="317" r:id="rId42"/>
    <p:sldId id="319" r:id="rId43"/>
    <p:sldId id="277" r:id="rId44"/>
    <p:sldId id="320" r:id="rId45"/>
    <p:sldId id="321" r:id="rId46"/>
    <p:sldId id="279" r:id="rId47"/>
    <p:sldId id="322" r:id="rId48"/>
    <p:sldId id="280" r:id="rId49"/>
    <p:sldId id="323" r:id="rId50"/>
    <p:sldId id="324" r:id="rId51"/>
    <p:sldId id="281" r:id="rId52"/>
    <p:sldId id="331" r:id="rId53"/>
    <p:sldId id="282" r:id="rId54"/>
    <p:sldId id="328" r:id="rId55"/>
    <p:sldId id="329" r:id="rId56"/>
    <p:sldId id="330"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609" autoAdjust="0"/>
  </p:normalViewPr>
  <p:slideViewPr>
    <p:cSldViewPr>
      <p:cViewPr varScale="1">
        <p:scale>
          <a:sx n="78" d="100"/>
          <a:sy n="78" d="100"/>
        </p:scale>
        <p:origin x="-247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6ADD1A-172C-402E-B193-87006B0AE358}" type="datetimeFigureOut">
              <a:rPr lang="en-US" smtClean="0"/>
              <a:pPr/>
              <a:t>4/26/2011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FE0DD0-81EE-48EC-AB95-87929AF6E49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others: </a:t>
            </a:r>
            <a:endParaRPr lang="en-US" dirty="0"/>
          </a:p>
        </p:txBody>
      </p:sp>
      <p:sp>
        <p:nvSpPr>
          <p:cNvPr id="4" name="Slide Number Placeholder 3"/>
          <p:cNvSpPr>
            <a:spLocks noGrp="1"/>
          </p:cNvSpPr>
          <p:nvPr>
            <p:ph type="sldNum" sz="quarter" idx="10"/>
          </p:nvPr>
        </p:nvSpPr>
        <p:spPr/>
        <p:txBody>
          <a:bodyPr/>
          <a:lstStyle/>
          <a:p>
            <a:fld id="{08FE0DD0-81EE-48EC-AB95-87929AF6E49C}" type="slidenum">
              <a:rPr lang="en-US" smtClean="0"/>
              <a:pPr/>
              <a:t>12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a number of factors</a:t>
            </a:r>
            <a:r>
              <a:rPr lang="en-US" baseline="0" dirty="0" smtClean="0"/>
              <a:t> that affect the bug-fix likelihood. The first, and the most influential factor is the reputations of bug opener and 1</a:t>
            </a:r>
            <a:r>
              <a:rPr lang="en-US" baseline="30000" dirty="0" smtClean="0"/>
              <a:t>st</a:t>
            </a:r>
            <a:r>
              <a:rPr lang="en-US" baseline="0" dirty="0" smtClean="0"/>
              <a:t> assignee</a:t>
            </a:r>
            <a:endParaRPr lang="en-US" dirty="0"/>
          </a:p>
        </p:txBody>
      </p:sp>
      <p:sp>
        <p:nvSpPr>
          <p:cNvPr id="4" name="Slide Number Placeholder 3"/>
          <p:cNvSpPr>
            <a:spLocks noGrp="1"/>
          </p:cNvSpPr>
          <p:nvPr>
            <p:ph type="sldNum" sz="quarter" idx="10"/>
          </p:nvPr>
        </p:nvSpPr>
        <p:spPr/>
        <p:txBody>
          <a:bodyPr/>
          <a:lstStyle/>
          <a:p>
            <a:fld id="{08FE0DD0-81EE-48EC-AB95-87929AF6E49C}" type="slidenum">
              <a:rPr lang="en-US" smtClean="0"/>
              <a:pPr/>
              <a:t>25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Left: Descriptive, Right: Predictive.</a:t>
            </a:r>
          </a:p>
          <a:p>
            <a:endParaRPr lang="en-US" dirty="0" smtClean="0"/>
          </a:p>
          <a:p>
            <a:r>
              <a:rPr lang="en-US" dirty="0" smtClean="0"/>
              <a:t>Meanings of the coefficient? – intuitive.</a:t>
            </a:r>
          </a:p>
          <a:p>
            <a:r>
              <a:rPr lang="en-US" dirty="0" smtClean="0"/>
              <a:t>	positive</a:t>
            </a:r>
            <a:r>
              <a:rPr lang="en-US" baseline="0" dirty="0" smtClean="0"/>
              <a:t> numbers mean that the corresponding factor is positively correlated with the bug-fix likelihood,</a:t>
            </a:r>
          </a:p>
          <a:p>
            <a:r>
              <a:rPr lang="en-US" baseline="0" dirty="0" smtClean="0"/>
              <a:t>	and the negative numbers indicate the negative correlation.</a:t>
            </a:r>
          </a:p>
          <a:p>
            <a:r>
              <a:rPr lang="en-US" baseline="0" dirty="0" smtClean="0"/>
              <a:t>	Also, the bigger absolute values indicate that they are more strongly correlated.</a:t>
            </a:r>
            <a:endParaRPr lang="en-US" dirty="0" smtClean="0"/>
          </a:p>
          <a:p>
            <a:endParaRPr lang="en-US" dirty="0" smtClean="0"/>
          </a:p>
          <a:p>
            <a:r>
              <a:rPr lang="en-US" dirty="0" smtClean="0"/>
              <a:t>Threats </a:t>
            </a:r>
            <a:r>
              <a:rPr lang="en-US" dirty="0" smtClean="0"/>
              <a:t>to validity?</a:t>
            </a:r>
          </a:p>
          <a:p>
            <a:r>
              <a:rPr lang="en-US" dirty="0" smtClean="0"/>
              <a:t>External </a:t>
            </a:r>
            <a:r>
              <a:rPr lang="en-US" dirty="0" smtClean="0"/>
              <a:t>validity concern is the most crucial. We don’t know that if</a:t>
            </a:r>
            <a:r>
              <a:rPr lang="en-US" baseline="0" dirty="0" smtClean="0"/>
              <a:t> this prediction model will work for OSS projects, commercial projects in other companies, and even the projects other than Windows within Microsoft. It might be the case that this model worked pretty well because the Windows Vista and Windows 7 projects have similar characteristics.</a:t>
            </a:r>
            <a:endParaRPr lang="en-US" dirty="0"/>
          </a:p>
        </p:txBody>
      </p:sp>
      <p:sp>
        <p:nvSpPr>
          <p:cNvPr id="4" name="Slide Number Placeholder 3"/>
          <p:cNvSpPr>
            <a:spLocks noGrp="1"/>
          </p:cNvSpPr>
          <p:nvPr>
            <p:ph type="sldNum" sz="quarter" idx="10"/>
          </p:nvPr>
        </p:nvSpPr>
        <p:spPr/>
        <p:txBody>
          <a:bodyPr/>
          <a:lstStyle/>
          <a:p>
            <a:fld id="{08FE0DD0-81EE-48EC-AB95-87929AF6E49C}" type="slidenum">
              <a:rPr lang="en-US" smtClean="0"/>
              <a:pPr/>
              <a:t>28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Pretty much consistent</a:t>
            </a:r>
            <a:endParaRPr lang="en-US" dirty="0"/>
          </a:p>
        </p:txBody>
      </p:sp>
      <p:sp>
        <p:nvSpPr>
          <p:cNvPr id="4" name="Slide Number Placeholder 3"/>
          <p:cNvSpPr>
            <a:spLocks noGrp="1"/>
          </p:cNvSpPr>
          <p:nvPr>
            <p:ph type="sldNum" sz="quarter" idx="10"/>
          </p:nvPr>
        </p:nvSpPr>
        <p:spPr/>
        <p:txBody>
          <a:bodyPr/>
          <a:lstStyle/>
          <a:p>
            <a:fld id="{08FE0DD0-81EE-48EC-AB95-87929AF6E49C}" type="slidenum">
              <a:rPr lang="en-US" smtClean="0"/>
              <a:pPr/>
              <a:t>50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FE0DD0-81EE-48EC-AB95-87929AF6E49C}" type="slidenum">
              <a:rPr lang="en-US" smtClean="0"/>
              <a:pPr/>
              <a:t>53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FE0DD0-81EE-48EC-AB95-87929AF6E49C}" type="slidenum">
              <a:rPr lang="en-US" smtClean="0"/>
              <a:pPr/>
              <a:t>55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view can be highly customized. The</a:t>
            </a:r>
            <a:r>
              <a:rPr lang="en-US" baseline="0" dirty="0" smtClean="0"/>
              <a:t> X, Y-axes, sort order, color and size can be customized so that the user of this tool can focus on what she is interested.</a:t>
            </a:r>
          </a:p>
          <a:p>
            <a:r>
              <a:rPr lang="en-US" baseline="0" dirty="0" smtClean="0"/>
              <a:t>For example, when the user wants to see the current workload for each developer, she can do that by coloring and ordering by assignee</a:t>
            </a:r>
            <a:endParaRPr lang="en-US" dirty="0"/>
          </a:p>
        </p:txBody>
      </p:sp>
      <p:sp>
        <p:nvSpPr>
          <p:cNvPr id="4" name="Slide Number Placeholder 3"/>
          <p:cNvSpPr>
            <a:spLocks noGrp="1"/>
          </p:cNvSpPr>
          <p:nvPr>
            <p:ph type="sldNum" sz="quarter" idx="10"/>
          </p:nvPr>
        </p:nvSpPr>
        <p:spPr/>
        <p:txBody>
          <a:bodyPr/>
          <a:lstStyle/>
          <a:p>
            <a:fld id="{08FE0DD0-81EE-48EC-AB95-87929AF6E49C}" type="slidenum">
              <a:rPr lang="en-US" smtClean="0"/>
              <a:pPr/>
              <a:t>13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view can be highly customized. The</a:t>
            </a:r>
            <a:r>
              <a:rPr lang="en-US" baseline="0" dirty="0" smtClean="0"/>
              <a:t> X, Y-axes, sort order, color and size can be customized so that the user of this tool can focus on what she is interested.</a:t>
            </a:r>
          </a:p>
          <a:p>
            <a:r>
              <a:rPr lang="en-US" baseline="0" dirty="0" smtClean="0"/>
              <a:t>For example, when the user wants to see the current workload for each developer, she can do that by coloring and ordering by assignee</a:t>
            </a:r>
            <a:endParaRPr lang="en-US" dirty="0"/>
          </a:p>
        </p:txBody>
      </p:sp>
      <p:sp>
        <p:nvSpPr>
          <p:cNvPr id="4" name="Slide Number Placeholder 3"/>
          <p:cNvSpPr>
            <a:spLocks noGrp="1"/>
          </p:cNvSpPr>
          <p:nvPr>
            <p:ph type="sldNum" sz="quarter" idx="10"/>
          </p:nvPr>
        </p:nvSpPr>
        <p:spPr/>
        <p:txBody>
          <a:bodyPr/>
          <a:lstStyle/>
          <a:p>
            <a:fld id="{08FE0DD0-81EE-48EC-AB95-87929AF6E49C}" type="slidenum">
              <a:rPr lang="en-US" smtClean="0"/>
              <a:pPr/>
              <a:t>14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view can be highly customized. The</a:t>
            </a:r>
            <a:r>
              <a:rPr lang="en-US" baseline="0" dirty="0" smtClean="0"/>
              <a:t> X, Y-axes, sort order, color and size can be customized so that the user of this tool can focus on what she is interested.</a:t>
            </a:r>
          </a:p>
          <a:p>
            <a:r>
              <a:rPr lang="en-US" baseline="0" dirty="0" smtClean="0"/>
              <a:t>For example, when the user wants to see the current workload for each developer, she can do that by coloring and ordering by assignee</a:t>
            </a:r>
            <a:endParaRPr lang="en-US" dirty="0"/>
          </a:p>
        </p:txBody>
      </p:sp>
      <p:sp>
        <p:nvSpPr>
          <p:cNvPr id="4" name="Slide Number Placeholder 3"/>
          <p:cNvSpPr>
            <a:spLocks noGrp="1"/>
          </p:cNvSpPr>
          <p:nvPr>
            <p:ph type="sldNum" sz="quarter" idx="10"/>
          </p:nvPr>
        </p:nvSpPr>
        <p:spPr/>
        <p:txBody>
          <a:bodyPr/>
          <a:lstStyle/>
          <a:p>
            <a:fld id="{08FE0DD0-81EE-48EC-AB95-87929AF6E49C}" type="slidenum">
              <a:rPr lang="en-US" smtClean="0"/>
              <a:pPr/>
              <a:t>15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closely related</a:t>
            </a:r>
            <a:r>
              <a:rPr lang="en-US" baseline="0" dirty="0" smtClean="0"/>
              <a:t> research topic is “finding and recommending experts of a software artifact”</a:t>
            </a:r>
            <a:endParaRPr lang="en-US" dirty="0"/>
          </a:p>
        </p:txBody>
      </p:sp>
      <p:sp>
        <p:nvSpPr>
          <p:cNvPr id="4" name="Slide Number Placeholder 3"/>
          <p:cNvSpPr>
            <a:spLocks noGrp="1"/>
          </p:cNvSpPr>
          <p:nvPr>
            <p:ph type="sldNum" sz="quarter" idx="10"/>
          </p:nvPr>
        </p:nvSpPr>
        <p:spPr/>
        <p:txBody>
          <a:bodyPr/>
          <a:lstStyle/>
          <a:p>
            <a:fld id="{08FE0DD0-81EE-48EC-AB95-87929AF6E49C}" type="slidenum">
              <a:rPr lang="en-US" smtClean="0"/>
              <a:pPr/>
              <a:t>16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different use of fields examples</a:t>
            </a:r>
          </a:p>
          <a:p>
            <a:pPr marL="228600" indent="-228600">
              <a:buAutoNum type="arabicParenR"/>
            </a:pPr>
            <a:r>
              <a:rPr lang="en-US" baseline="0" dirty="0" smtClean="0"/>
              <a:t>In the case of Firefox project, if a report is resolved as FIXED, it was fixed by whoever submitted the last approved patch.</a:t>
            </a:r>
          </a:p>
          <a:p>
            <a:pPr marL="228600" indent="-228600">
              <a:buAutoNum type="arabicParenR"/>
            </a:pPr>
            <a:r>
              <a:rPr lang="en-US" baseline="0" dirty="0" smtClean="0"/>
              <a:t>On the other hand, in the case of Eclipse project, if a report is resolved as FIXED, it was fixed by whoever marked the report as resolved.</a:t>
            </a:r>
          </a:p>
          <a:p>
            <a:pPr marL="228600" indent="-228600">
              <a:buNone/>
            </a:pPr>
            <a:endParaRPr lang="en-US" dirty="0" smtClean="0"/>
          </a:p>
          <a:p>
            <a:pPr marL="228600" indent="-228600">
              <a:buNone/>
            </a:pPr>
            <a:r>
              <a:rPr lang="en-US" dirty="0" smtClean="0"/>
              <a:t>Filtering?</a:t>
            </a:r>
          </a:p>
          <a:p>
            <a:pPr marL="228600" indent="-228600">
              <a:buAutoNum type="arabicParenR"/>
            </a:pPr>
            <a:r>
              <a:rPr lang="en-US" baseline="0" dirty="0" smtClean="0"/>
              <a:t>Sometimes, the heuristics fails to provide a useful label. they should be excluded. (Eclipse 1%, Firefox 49%)</a:t>
            </a:r>
          </a:p>
          <a:p>
            <a:pPr marL="228600" indent="-228600">
              <a:buAutoNum type="arabicParenR"/>
            </a:pPr>
            <a:r>
              <a:rPr lang="en-US" dirty="0" smtClean="0"/>
              <a:t>Developers no longer work on the project</a:t>
            </a:r>
          </a:p>
          <a:p>
            <a:pPr marL="228600" indent="-228600">
              <a:buAutoNum type="arabicParenR"/>
            </a:pPr>
            <a:r>
              <a:rPr lang="en-US" dirty="0" smtClean="0"/>
              <a:t>Developers</a:t>
            </a:r>
            <a:r>
              <a:rPr lang="en-US" baseline="0" dirty="0" smtClean="0"/>
              <a:t> who fixed only a small number of bugs</a:t>
            </a:r>
          </a:p>
          <a:p>
            <a:pPr marL="228600" indent="-228600">
              <a:buNone/>
            </a:pPr>
            <a:endParaRPr lang="en-US" dirty="0"/>
          </a:p>
        </p:txBody>
      </p:sp>
      <p:sp>
        <p:nvSpPr>
          <p:cNvPr id="4" name="Slide Number Placeholder 3"/>
          <p:cNvSpPr>
            <a:spLocks noGrp="1"/>
          </p:cNvSpPr>
          <p:nvPr>
            <p:ph type="sldNum" sz="quarter" idx="10"/>
          </p:nvPr>
        </p:nvSpPr>
        <p:spPr/>
        <p:txBody>
          <a:bodyPr/>
          <a:lstStyle/>
          <a:p>
            <a:fld id="{08FE0DD0-81EE-48EC-AB95-87929AF6E49C}" type="slidenum">
              <a:rPr lang="en-US" smtClean="0"/>
              <a:pPr/>
              <a:t>18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dirty="0" smtClean="0"/>
              <a:t>SVM: Support Vector Machines</a:t>
            </a:r>
          </a:p>
        </p:txBody>
      </p:sp>
      <p:sp>
        <p:nvSpPr>
          <p:cNvPr id="4" name="슬라이드 번호 개체 틀 3"/>
          <p:cNvSpPr>
            <a:spLocks noGrp="1"/>
          </p:cNvSpPr>
          <p:nvPr>
            <p:ph type="sldNum" sz="quarter" idx="10"/>
          </p:nvPr>
        </p:nvSpPr>
        <p:spPr/>
        <p:txBody>
          <a:bodyPr/>
          <a:lstStyle/>
          <a:p>
            <a:fld id="{08FE0DD0-81EE-48EC-AB95-87929AF6E49C}" type="slidenum">
              <a:rPr lang="en-US" smtClean="0"/>
              <a:pPr/>
              <a:t>19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dirty="0" smtClean="0"/>
              <a:t>The other resolution</a:t>
            </a:r>
            <a:r>
              <a:rPr lang="en-US" altLang="ko-KR" baseline="0" dirty="0" smtClean="0"/>
              <a:t> types indicate the existence of some degree of inefficiency.</a:t>
            </a:r>
          </a:p>
          <a:p>
            <a:endParaRPr lang="ko-KR" altLang="en-US" dirty="0"/>
          </a:p>
        </p:txBody>
      </p:sp>
      <p:sp>
        <p:nvSpPr>
          <p:cNvPr id="4" name="슬라이드 번호 개체 틀 3"/>
          <p:cNvSpPr>
            <a:spLocks noGrp="1"/>
          </p:cNvSpPr>
          <p:nvPr>
            <p:ph type="sldNum" sz="quarter" idx="10"/>
          </p:nvPr>
        </p:nvSpPr>
        <p:spPr/>
        <p:txBody>
          <a:bodyPr/>
          <a:lstStyle/>
          <a:p>
            <a:fld id="{08FE0DD0-81EE-48EC-AB95-87929AF6E49C}" type="slidenum">
              <a:rPr lang="en-US" smtClean="0"/>
              <a:pPr/>
              <a:t>23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 free-response questions:</a:t>
            </a:r>
          </a:p>
          <a:p>
            <a:r>
              <a:rPr lang="en-US" baseline="0" dirty="0" smtClean="0"/>
              <a:t> 1. What are reasons why a bug might be reassigned multiple times</a:t>
            </a:r>
          </a:p>
          <a:p>
            <a:r>
              <a:rPr lang="en-US" baseline="0" dirty="0" smtClean="0"/>
              <a:t> 2. Why a bug might be closed then reopened multiple times</a:t>
            </a:r>
          </a:p>
          <a:p>
            <a:r>
              <a:rPr lang="en-US" baseline="0" dirty="0" smtClean="0"/>
              <a:t> 3. Any other comments about what factors influence whether a bug gets fixed</a:t>
            </a:r>
          </a:p>
          <a:p>
            <a:endParaRPr lang="en-US" baseline="0" dirty="0" smtClean="0"/>
          </a:p>
          <a:p>
            <a:r>
              <a:rPr lang="en-US" baseline="0" dirty="0" smtClean="0"/>
              <a:t>Also, they used Windows 7 bug database to replicate this study</a:t>
            </a:r>
            <a:endParaRPr lang="en-US" dirty="0"/>
          </a:p>
        </p:txBody>
      </p:sp>
      <p:sp>
        <p:nvSpPr>
          <p:cNvPr id="4" name="Slide Number Placeholder 3"/>
          <p:cNvSpPr>
            <a:spLocks noGrp="1"/>
          </p:cNvSpPr>
          <p:nvPr>
            <p:ph type="sldNum" sz="quarter" idx="10"/>
          </p:nvPr>
        </p:nvSpPr>
        <p:spPr/>
        <p:txBody>
          <a:bodyPr/>
          <a:lstStyle/>
          <a:p>
            <a:fld id="{08FE0DD0-81EE-48EC-AB95-87929AF6E49C}" type="slidenum">
              <a:rPr lang="en-US" smtClean="0"/>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7"/>
          <p:cNvGrpSpPr>
            <a:grpSpLocks/>
          </p:cNvGrpSpPr>
          <p:nvPr/>
        </p:nvGrpSpPr>
        <p:grpSpPr bwMode="auto">
          <a:xfrm rot="5400000">
            <a:off x="-2967037" y="2967037"/>
            <a:ext cx="6858000" cy="923925"/>
            <a:chOff x="0" y="0"/>
            <a:chExt cx="5760" cy="128"/>
          </a:xfrm>
        </p:grpSpPr>
        <p:sp>
          <p:nvSpPr>
            <p:cNvPr id="5" name="Rectangle 8"/>
            <p:cNvSpPr>
              <a:spLocks noChangeArrowheads="1"/>
            </p:cNvSpPr>
            <p:nvPr userDrawn="1"/>
          </p:nvSpPr>
          <p:spPr bwMode="auto">
            <a:xfrm>
              <a:off x="0" y="0"/>
              <a:ext cx="5760" cy="128"/>
            </a:xfrm>
            <a:prstGeom prst="rect">
              <a:avLst/>
            </a:prstGeom>
            <a:solidFill>
              <a:schemeClr val="tx2"/>
            </a:solidFill>
            <a:ln w="9525">
              <a:noFill/>
              <a:miter lim="800000"/>
              <a:headEnd/>
              <a:tailEnd/>
            </a:ln>
            <a:effectLst/>
          </p:spPr>
          <p:txBody>
            <a:bodyPr wrap="none" anchor="ctr"/>
            <a:lstStyle/>
            <a:p>
              <a:pPr>
                <a:defRPr/>
              </a:pPr>
              <a:endParaRPr lang="en-US"/>
            </a:p>
          </p:txBody>
        </p:sp>
        <p:sp>
          <p:nvSpPr>
            <p:cNvPr id="6" name="Rectangle 9"/>
            <p:cNvSpPr>
              <a:spLocks noChangeArrowheads="1"/>
            </p:cNvSpPr>
            <p:nvPr userDrawn="1"/>
          </p:nvSpPr>
          <p:spPr bwMode="auto">
            <a:xfrm>
              <a:off x="2880" y="0"/>
              <a:ext cx="2880" cy="128"/>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7" name="Rectangle 10"/>
            <p:cNvSpPr>
              <a:spLocks noChangeArrowheads="1"/>
            </p:cNvSpPr>
            <p:nvPr userDrawn="1"/>
          </p:nvSpPr>
          <p:spPr bwMode="auto">
            <a:xfrm>
              <a:off x="4320" y="0"/>
              <a:ext cx="1440" cy="128"/>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8" name="Rectangle 11"/>
            <p:cNvSpPr>
              <a:spLocks noChangeArrowheads="1"/>
            </p:cNvSpPr>
            <p:nvPr userDrawn="1"/>
          </p:nvSpPr>
          <p:spPr bwMode="auto">
            <a:xfrm>
              <a:off x="5269" y="0"/>
              <a:ext cx="491" cy="128"/>
            </a:xfrm>
            <a:prstGeom prst="rect">
              <a:avLst/>
            </a:prstGeom>
            <a:solidFill>
              <a:schemeClr val="folHlink"/>
            </a:solidFill>
            <a:ln w="9525">
              <a:noFill/>
              <a:miter lim="800000"/>
              <a:headEnd/>
              <a:tailEnd/>
            </a:ln>
            <a:effectLst/>
          </p:spPr>
          <p:txBody>
            <a:bodyPr wrap="none" anchor="ctr"/>
            <a:lstStyle/>
            <a:p>
              <a:pPr>
                <a:defRPr/>
              </a:pPr>
              <a:endParaRPr lang="en-US"/>
            </a:p>
          </p:txBody>
        </p:sp>
      </p:grpSp>
      <p:sp>
        <p:nvSpPr>
          <p:cNvPr id="261122" name="Rectangle 2"/>
          <p:cNvSpPr>
            <a:spLocks noGrp="1" noChangeArrowheads="1"/>
          </p:cNvSpPr>
          <p:nvPr>
            <p:ph type="ctrTitle"/>
          </p:nvPr>
        </p:nvSpPr>
        <p:spPr>
          <a:xfrm>
            <a:off x="1087438" y="1443038"/>
            <a:ext cx="7767637" cy="2133600"/>
          </a:xfrm>
        </p:spPr>
        <p:txBody>
          <a:bodyPr/>
          <a:lstStyle>
            <a:lvl1pPr>
              <a:defRPr sz="3600">
                <a:solidFill>
                  <a:schemeClr val="tx1"/>
                </a:solidFill>
              </a:defRPr>
            </a:lvl1pPr>
          </a:lstStyle>
          <a:p>
            <a:r>
              <a:rPr lang="en-US" altLang="en-US" smtClean="0"/>
              <a:t>Click to edit Master title style</a:t>
            </a:r>
            <a:endParaRPr lang="en-US" altLang="en-US"/>
          </a:p>
        </p:txBody>
      </p:sp>
      <p:sp>
        <p:nvSpPr>
          <p:cNvPr id="261123" name="Rectangle 3"/>
          <p:cNvSpPr>
            <a:spLocks noGrp="1" noChangeArrowheads="1"/>
          </p:cNvSpPr>
          <p:nvPr>
            <p:ph type="subTitle" idx="1"/>
          </p:nvPr>
        </p:nvSpPr>
        <p:spPr>
          <a:xfrm>
            <a:off x="2570163" y="4425950"/>
            <a:ext cx="6264275" cy="1616075"/>
          </a:xfrm>
        </p:spPr>
        <p:txBody>
          <a:bodyPr/>
          <a:lstStyle>
            <a:lvl1pPr marL="0" indent="0">
              <a:buFont typeface="Wingdings" pitchFamily="2" charset="2"/>
              <a:buNone/>
              <a:defRPr sz="2400"/>
            </a:lvl1pPr>
          </a:lstStyle>
          <a:p>
            <a:r>
              <a:rPr lang="en-US" altLang="en-US" smtClean="0"/>
              <a:t>Click to edit Master subtitle style</a:t>
            </a:r>
            <a:endParaRPr lang="en-US" altLang="en-US"/>
          </a:p>
        </p:txBody>
      </p:sp>
      <p:sp>
        <p:nvSpPr>
          <p:cNvPr id="10" name="Rectangle 4"/>
          <p:cNvSpPr>
            <a:spLocks noGrp="1" noChangeArrowheads="1"/>
          </p:cNvSpPr>
          <p:nvPr>
            <p:ph type="dt" sz="half" idx="10"/>
          </p:nvPr>
        </p:nvSpPr>
        <p:spPr/>
        <p:txBody>
          <a:bodyPr/>
          <a:lstStyle>
            <a:lvl1pPr>
              <a:defRPr/>
            </a:lvl1pPr>
          </a:lstStyle>
          <a:p>
            <a:fld id="{0A1221B8-633D-4A2E-B093-50BB6B16AE3B}" type="datetime1">
              <a:rPr lang="en-US" smtClean="0"/>
              <a:pPr/>
              <a:t>4/26/2011</a:t>
            </a:fld>
            <a:endParaRPr lang="en-US"/>
          </a:p>
        </p:txBody>
      </p:sp>
      <p:sp>
        <p:nvSpPr>
          <p:cNvPr id="11" name="Rectangle 5"/>
          <p:cNvSpPr>
            <a:spLocks noGrp="1" noChangeArrowheads="1"/>
          </p:cNvSpPr>
          <p:nvPr>
            <p:ph type="ftr" sz="quarter" idx="11"/>
          </p:nvPr>
        </p:nvSpPr>
        <p:spPr/>
        <p:txBody>
          <a:bodyPr/>
          <a:lstStyle>
            <a:lvl1pPr>
              <a:defRPr/>
            </a:lvl1pPr>
          </a:lstStyle>
          <a:p>
            <a:endParaRPr lang="en-US"/>
          </a:p>
        </p:txBody>
      </p:sp>
      <p:sp>
        <p:nvSpPr>
          <p:cNvPr id="12" name="Rectangle 6"/>
          <p:cNvSpPr>
            <a:spLocks noGrp="1" noChangeArrowheads="1"/>
          </p:cNvSpPr>
          <p:nvPr>
            <p:ph type="sldNum" sz="quarter" idx="12"/>
          </p:nvPr>
        </p:nvSpPr>
        <p:spPr/>
        <p:txBody>
          <a:bodyPr/>
          <a:lstStyle>
            <a:lvl1pPr>
              <a:defRPr/>
            </a:lvl1pPr>
          </a:lstStyle>
          <a:p>
            <a:fld id="{F6A87874-1B8C-44AC-9833-CA1F254A622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29540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fld id="{8A27D19B-5D34-46BC-984E-F75830554343}" type="datetime1">
              <a:rPr lang="en-US" smtClean="0"/>
              <a:pPr/>
              <a:t>4/26/2011</a:t>
            </a:fld>
            <a:endParaRPr lang="en-US"/>
          </a:p>
        </p:txBody>
      </p:sp>
      <p:sp>
        <p:nvSpPr>
          <p:cNvPr id="5" name="Rectangle 11"/>
          <p:cNvSpPr>
            <a:spLocks noGrp="1" noChangeArrowheads="1"/>
          </p:cNvSpPr>
          <p:nvPr>
            <p:ph type="ftr" sz="quarter" idx="11"/>
          </p:nvPr>
        </p:nvSpPr>
        <p:spPr>
          <a:ln/>
        </p:spPr>
        <p:txBody>
          <a:bodyPr/>
          <a:lstStyle>
            <a:lvl1pPr>
              <a:defRPr/>
            </a:lvl1pPr>
          </a:lstStyle>
          <a:p>
            <a:endParaRPr lang="en-US"/>
          </a:p>
        </p:txBody>
      </p:sp>
      <p:sp>
        <p:nvSpPr>
          <p:cNvPr id="6" name="Rectangle 12"/>
          <p:cNvSpPr>
            <a:spLocks noGrp="1" noChangeArrowheads="1"/>
          </p:cNvSpPr>
          <p:nvPr>
            <p:ph type="sldNum" sz="quarter" idx="12"/>
          </p:nvPr>
        </p:nvSpPr>
        <p:spPr>
          <a:ln/>
        </p:spPr>
        <p:txBody>
          <a:bodyPr/>
          <a:lstStyle>
            <a:lvl1pPr>
              <a:defRPr/>
            </a:lvl1pPr>
          </a:lstStyle>
          <a:p>
            <a:fld id="{F6A87874-1B8C-44AC-9833-CA1F254A622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fld id="{249185B4-B442-47EE-AE64-EEF32853A180}" type="datetime1">
              <a:rPr lang="en-US" smtClean="0"/>
              <a:pPr/>
              <a:t>4/26/2011</a:t>
            </a:fld>
            <a:endParaRPr lang="en-US"/>
          </a:p>
        </p:txBody>
      </p:sp>
      <p:sp>
        <p:nvSpPr>
          <p:cNvPr id="5" name="Rectangle 11"/>
          <p:cNvSpPr>
            <a:spLocks noGrp="1" noChangeArrowheads="1"/>
          </p:cNvSpPr>
          <p:nvPr>
            <p:ph type="ftr" sz="quarter" idx="11"/>
          </p:nvPr>
        </p:nvSpPr>
        <p:spPr>
          <a:ln/>
        </p:spPr>
        <p:txBody>
          <a:bodyPr/>
          <a:lstStyle>
            <a:lvl1pPr>
              <a:defRPr/>
            </a:lvl1pPr>
          </a:lstStyle>
          <a:p>
            <a:endParaRPr lang="en-US"/>
          </a:p>
        </p:txBody>
      </p:sp>
      <p:sp>
        <p:nvSpPr>
          <p:cNvPr id="6" name="Rectangle 12"/>
          <p:cNvSpPr>
            <a:spLocks noGrp="1" noChangeArrowheads="1"/>
          </p:cNvSpPr>
          <p:nvPr>
            <p:ph type="sldNum" sz="quarter" idx="12"/>
          </p:nvPr>
        </p:nvSpPr>
        <p:spPr>
          <a:ln/>
        </p:spPr>
        <p:txBody>
          <a:bodyPr/>
          <a:lstStyle>
            <a:lvl1pPr>
              <a:defRPr/>
            </a:lvl1pPr>
          </a:lstStyle>
          <a:p>
            <a:fld id="{F6A87874-1B8C-44AC-9833-CA1F254A622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2954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fld id="{D1B345C4-75B5-4310-B997-444C10BD1C16}" type="datetime1">
              <a:rPr lang="en-US" smtClean="0"/>
              <a:pPr/>
              <a:t>4/26/2011</a:t>
            </a:fld>
            <a:endParaRPr lang="en-US"/>
          </a:p>
        </p:txBody>
      </p:sp>
      <p:sp>
        <p:nvSpPr>
          <p:cNvPr id="5" name="Rectangle 11"/>
          <p:cNvSpPr>
            <a:spLocks noGrp="1" noChangeArrowheads="1"/>
          </p:cNvSpPr>
          <p:nvPr>
            <p:ph type="ftr" sz="quarter" idx="11"/>
          </p:nvPr>
        </p:nvSpPr>
        <p:spPr>
          <a:ln/>
        </p:spPr>
        <p:txBody>
          <a:bodyPr/>
          <a:lstStyle>
            <a:lvl1pPr>
              <a:defRPr/>
            </a:lvl1pPr>
          </a:lstStyle>
          <a:p>
            <a:endParaRPr lang="en-US"/>
          </a:p>
        </p:txBody>
      </p:sp>
      <p:sp>
        <p:nvSpPr>
          <p:cNvPr id="6" name="Rectangle 12"/>
          <p:cNvSpPr>
            <a:spLocks noGrp="1" noChangeArrowheads="1"/>
          </p:cNvSpPr>
          <p:nvPr>
            <p:ph type="sldNum" sz="quarter" idx="12"/>
          </p:nvPr>
        </p:nvSpPr>
        <p:spPr>
          <a:ln/>
        </p:spPr>
        <p:txBody>
          <a:bodyPr/>
          <a:lstStyle>
            <a:lvl1pPr>
              <a:defRPr/>
            </a:lvl1pPr>
          </a:lstStyle>
          <a:p>
            <a:fld id="{F6A87874-1B8C-44AC-9833-CA1F254A622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fld id="{41EA208C-59D8-45D2-A6D8-7F5AB075EF55}" type="datetime1">
              <a:rPr lang="en-US" smtClean="0"/>
              <a:pPr/>
              <a:t>4/26/2011</a:t>
            </a:fld>
            <a:endParaRPr lang="en-US"/>
          </a:p>
        </p:txBody>
      </p:sp>
      <p:sp>
        <p:nvSpPr>
          <p:cNvPr id="5" name="Rectangle 11"/>
          <p:cNvSpPr>
            <a:spLocks noGrp="1" noChangeArrowheads="1"/>
          </p:cNvSpPr>
          <p:nvPr>
            <p:ph type="ftr" sz="quarter" idx="11"/>
          </p:nvPr>
        </p:nvSpPr>
        <p:spPr>
          <a:ln/>
        </p:spPr>
        <p:txBody>
          <a:bodyPr/>
          <a:lstStyle>
            <a:lvl1pPr>
              <a:defRPr/>
            </a:lvl1pPr>
          </a:lstStyle>
          <a:p>
            <a:endParaRPr lang="en-US"/>
          </a:p>
        </p:txBody>
      </p:sp>
      <p:sp>
        <p:nvSpPr>
          <p:cNvPr id="6" name="Rectangle 12"/>
          <p:cNvSpPr>
            <a:spLocks noGrp="1" noChangeArrowheads="1"/>
          </p:cNvSpPr>
          <p:nvPr>
            <p:ph type="sldNum" sz="quarter" idx="12"/>
          </p:nvPr>
        </p:nvSpPr>
        <p:spPr>
          <a:ln/>
        </p:spPr>
        <p:txBody>
          <a:bodyPr/>
          <a:lstStyle>
            <a:lvl1pPr>
              <a:defRPr/>
            </a:lvl1pPr>
          </a:lstStyle>
          <a:p>
            <a:fld id="{F6A87874-1B8C-44AC-9833-CA1F254A622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295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fld id="{5A38AFBF-7550-4B25-97BF-48C7144C1C16}" type="datetime1">
              <a:rPr lang="en-US" smtClean="0"/>
              <a:pPr/>
              <a:t>4/26/2011</a:t>
            </a:fld>
            <a:endParaRPr lang="en-US"/>
          </a:p>
        </p:txBody>
      </p:sp>
      <p:sp>
        <p:nvSpPr>
          <p:cNvPr id="6" name="Rectangle 11"/>
          <p:cNvSpPr>
            <a:spLocks noGrp="1" noChangeArrowheads="1"/>
          </p:cNvSpPr>
          <p:nvPr>
            <p:ph type="ftr" sz="quarter" idx="11"/>
          </p:nvPr>
        </p:nvSpPr>
        <p:spPr>
          <a:ln/>
        </p:spPr>
        <p:txBody>
          <a:bodyPr/>
          <a:lstStyle>
            <a:lvl1pPr>
              <a:defRPr/>
            </a:lvl1pPr>
          </a:lstStyle>
          <a:p>
            <a:endParaRPr lang="en-US"/>
          </a:p>
        </p:txBody>
      </p:sp>
      <p:sp>
        <p:nvSpPr>
          <p:cNvPr id="7" name="Rectangle 12"/>
          <p:cNvSpPr>
            <a:spLocks noGrp="1" noChangeArrowheads="1"/>
          </p:cNvSpPr>
          <p:nvPr>
            <p:ph type="sldNum" sz="quarter" idx="12"/>
          </p:nvPr>
        </p:nvSpPr>
        <p:spPr>
          <a:ln/>
        </p:spPr>
        <p:txBody>
          <a:bodyPr/>
          <a:lstStyle>
            <a:lvl1pPr>
              <a:defRPr/>
            </a:lvl1pPr>
          </a:lstStyle>
          <a:p>
            <a:fld id="{F6A87874-1B8C-44AC-9833-CA1F254A622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dt" sz="half" idx="10"/>
          </p:nvPr>
        </p:nvSpPr>
        <p:spPr>
          <a:ln/>
        </p:spPr>
        <p:txBody>
          <a:bodyPr/>
          <a:lstStyle>
            <a:lvl1pPr>
              <a:defRPr/>
            </a:lvl1pPr>
          </a:lstStyle>
          <a:p>
            <a:fld id="{FF56FB2D-56CA-4A82-8F00-3733618B3F21}" type="datetime1">
              <a:rPr lang="en-US" smtClean="0"/>
              <a:pPr/>
              <a:t>4/26/2011</a:t>
            </a:fld>
            <a:endParaRPr lang="en-US"/>
          </a:p>
        </p:txBody>
      </p:sp>
      <p:sp>
        <p:nvSpPr>
          <p:cNvPr id="8" name="Rectangle 11"/>
          <p:cNvSpPr>
            <a:spLocks noGrp="1" noChangeArrowheads="1"/>
          </p:cNvSpPr>
          <p:nvPr>
            <p:ph type="ftr" sz="quarter" idx="11"/>
          </p:nvPr>
        </p:nvSpPr>
        <p:spPr>
          <a:ln/>
        </p:spPr>
        <p:txBody>
          <a:bodyPr/>
          <a:lstStyle>
            <a:lvl1pPr>
              <a:defRPr/>
            </a:lvl1pPr>
          </a:lstStyle>
          <a:p>
            <a:endParaRPr lang="en-US"/>
          </a:p>
        </p:txBody>
      </p:sp>
      <p:sp>
        <p:nvSpPr>
          <p:cNvPr id="9" name="Rectangle 12"/>
          <p:cNvSpPr>
            <a:spLocks noGrp="1" noChangeArrowheads="1"/>
          </p:cNvSpPr>
          <p:nvPr>
            <p:ph type="sldNum" sz="quarter" idx="12"/>
          </p:nvPr>
        </p:nvSpPr>
        <p:spPr>
          <a:ln/>
        </p:spPr>
        <p:txBody>
          <a:bodyPr/>
          <a:lstStyle>
            <a:lvl1pPr>
              <a:defRPr/>
            </a:lvl1pPr>
          </a:lstStyle>
          <a:p>
            <a:fld id="{F6A87874-1B8C-44AC-9833-CA1F254A622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295400"/>
          </a:xfrm>
        </p:spPr>
        <p:txBody>
          <a:bodyPr/>
          <a:lstStyle/>
          <a:p>
            <a:r>
              <a:rPr lang="en-US" smtClean="0"/>
              <a:t>Click to edit Master title style</a:t>
            </a:r>
            <a:endParaRPr lang="en-US"/>
          </a:p>
        </p:txBody>
      </p:sp>
      <p:sp>
        <p:nvSpPr>
          <p:cNvPr id="3" name="Rectangle 10"/>
          <p:cNvSpPr>
            <a:spLocks noGrp="1" noChangeArrowheads="1"/>
          </p:cNvSpPr>
          <p:nvPr>
            <p:ph type="dt" sz="half" idx="10"/>
          </p:nvPr>
        </p:nvSpPr>
        <p:spPr>
          <a:ln/>
        </p:spPr>
        <p:txBody>
          <a:bodyPr/>
          <a:lstStyle>
            <a:lvl1pPr>
              <a:defRPr/>
            </a:lvl1pPr>
          </a:lstStyle>
          <a:p>
            <a:fld id="{C69127A0-57ED-44FE-B480-FDA67EA615B7}" type="datetime1">
              <a:rPr lang="en-US" smtClean="0"/>
              <a:pPr/>
              <a:t>4/26/2011</a:t>
            </a:fld>
            <a:endParaRPr lang="en-US"/>
          </a:p>
        </p:txBody>
      </p:sp>
      <p:sp>
        <p:nvSpPr>
          <p:cNvPr id="4" name="Rectangle 11"/>
          <p:cNvSpPr>
            <a:spLocks noGrp="1" noChangeArrowheads="1"/>
          </p:cNvSpPr>
          <p:nvPr>
            <p:ph type="ftr" sz="quarter" idx="11"/>
          </p:nvPr>
        </p:nvSpPr>
        <p:spPr>
          <a:ln/>
        </p:spPr>
        <p:txBody>
          <a:bodyPr/>
          <a:lstStyle>
            <a:lvl1pPr>
              <a:defRPr/>
            </a:lvl1pPr>
          </a:lstStyle>
          <a:p>
            <a:endParaRPr lang="en-US"/>
          </a:p>
        </p:txBody>
      </p:sp>
      <p:sp>
        <p:nvSpPr>
          <p:cNvPr id="5" name="Rectangle 12"/>
          <p:cNvSpPr>
            <a:spLocks noGrp="1" noChangeArrowheads="1"/>
          </p:cNvSpPr>
          <p:nvPr>
            <p:ph type="sldNum" sz="quarter" idx="12"/>
          </p:nvPr>
        </p:nvSpPr>
        <p:spPr>
          <a:ln/>
        </p:spPr>
        <p:txBody>
          <a:bodyPr/>
          <a:lstStyle>
            <a:lvl1pPr>
              <a:defRPr/>
            </a:lvl1pPr>
          </a:lstStyle>
          <a:p>
            <a:fld id="{F6A87874-1B8C-44AC-9833-CA1F254A622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fld id="{C0722AAC-064B-4F91-A544-1FC378254010}" type="datetime1">
              <a:rPr lang="en-US" smtClean="0"/>
              <a:pPr/>
              <a:t>4/26/2011</a:t>
            </a:fld>
            <a:endParaRPr lang="en-US"/>
          </a:p>
        </p:txBody>
      </p:sp>
      <p:sp>
        <p:nvSpPr>
          <p:cNvPr id="3" name="Rectangle 11"/>
          <p:cNvSpPr>
            <a:spLocks noGrp="1" noChangeArrowheads="1"/>
          </p:cNvSpPr>
          <p:nvPr>
            <p:ph type="ftr" sz="quarter" idx="11"/>
          </p:nvPr>
        </p:nvSpPr>
        <p:spPr>
          <a:ln/>
        </p:spPr>
        <p:txBody>
          <a:bodyPr/>
          <a:lstStyle>
            <a:lvl1pPr>
              <a:defRPr/>
            </a:lvl1pPr>
          </a:lstStyle>
          <a:p>
            <a:endParaRPr lang="en-US"/>
          </a:p>
        </p:txBody>
      </p:sp>
      <p:sp>
        <p:nvSpPr>
          <p:cNvPr id="4" name="Rectangle 12"/>
          <p:cNvSpPr>
            <a:spLocks noGrp="1" noChangeArrowheads="1"/>
          </p:cNvSpPr>
          <p:nvPr>
            <p:ph type="sldNum" sz="quarter" idx="12"/>
          </p:nvPr>
        </p:nvSpPr>
        <p:spPr>
          <a:ln/>
        </p:spPr>
        <p:txBody>
          <a:bodyPr/>
          <a:lstStyle>
            <a:lvl1pPr>
              <a:defRPr/>
            </a:lvl1pPr>
          </a:lstStyle>
          <a:p>
            <a:fld id="{F6A87874-1B8C-44AC-9833-CA1F254A622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fld id="{2291CD13-E52C-4A83-B0AB-893C2366B91B}" type="datetime1">
              <a:rPr lang="en-US" smtClean="0"/>
              <a:pPr/>
              <a:t>4/26/2011</a:t>
            </a:fld>
            <a:endParaRPr lang="en-US"/>
          </a:p>
        </p:txBody>
      </p:sp>
      <p:sp>
        <p:nvSpPr>
          <p:cNvPr id="6" name="Rectangle 11"/>
          <p:cNvSpPr>
            <a:spLocks noGrp="1" noChangeArrowheads="1"/>
          </p:cNvSpPr>
          <p:nvPr>
            <p:ph type="ftr" sz="quarter" idx="11"/>
          </p:nvPr>
        </p:nvSpPr>
        <p:spPr>
          <a:ln/>
        </p:spPr>
        <p:txBody>
          <a:bodyPr/>
          <a:lstStyle>
            <a:lvl1pPr>
              <a:defRPr/>
            </a:lvl1pPr>
          </a:lstStyle>
          <a:p>
            <a:endParaRPr lang="en-US"/>
          </a:p>
        </p:txBody>
      </p:sp>
      <p:sp>
        <p:nvSpPr>
          <p:cNvPr id="7" name="Rectangle 12"/>
          <p:cNvSpPr>
            <a:spLocks noGrp="1" noChangeArrowheads="1"/>
          </p:cNvSpPr>
          <p:nvPr>
            <p:ph type="sldNum" sz="quarter" idx="12"/>
          </p:nvPr>
        </p:nvSpPr>
        <p:spPr>
          <a:ln/>
        </p:spPr>
        <p:txBody>
          <a:bodyPr/>
          <a:lstStyle>
            <a:lvl1pPr>
              <a:defRPr/>
            </a:lvl1pPr>
          </a:lstStyle>
          <a:p>
            <a:fld id="{F6A87874-1B8C-44AC-9833-CA1F254A622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fld id="{744CF1F4-8EEF-4BF1-A2F6-622968BB7C2A}" type="datetime1">
              <a:rPr lang="en-US" smtClean="0"/>
              <a:pPr/>
              <a:t>4/26/2011</a:t>
            </a:fld>
            <a:endParaRPr lang="en-US"/>
          </a:p>
        </p:txBody>
      </p:sp>
      <p:sp>
        <p:nvSpPr>
          <p:cNvPr id="6" name="Rectangle 11"/>
          <p:cNvSpPr>
            <a:spLocks noGrp="1" noChangeArrowheads="1"/>
          </p:cNvSpPr>
          <p:nvPr>
            <p:ph type="ftr" sz="quarter" idx="11"/>
          </p:nvPr>
        </p:nvSpPr>
        <p:spPr>
          <a:ln/>
        </p:spPr>
        <p:txBody>
          <a:bodyPr/>
          <a:lstStyle>
            <a:lvl1pPr>
              <a:defRPr/>
            </a:lvl1pPr>
          </a:lstStyle>
          <a:p>
            <a:endParaRPr lang="en-US"/>
          </a:p>
        </p:txBody>
      </p:sp>
      <p:sp>
        <p:nvSpPr>
          <p:cNvPr id="7" name="Rectangle 12"/>
          <p:cNvSpPr>
            <a:spLocks noGrp="1" noChangeArrowheads="1"/>
          </p:cNvSpPr>
          <p:nvPr>
            <p:ph type="sldNum" sz="quarter" idx="12"/>
          </p:nvPr>
        </p:nvSpPr>
        <p:spPr>
          <a:ln/>
        </p:spPr>
        <p:txBody>
          <a:bodyPr/>
          <a:lstStyle>
            <a:lvl1pPr>
              <a:defRPr/>
            </a:lvl1pPr>
          </a:lstStyle>
          <a:p>
            <a:fld id="{F6A87874-1B8C-44AC-9833-CA1F254A622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3"/>
          <p:cNvGrpSpPr>
            <a:grpSpLocks/>
          </p:cNvGrpSpPr>
          <p:nvPr/>
        </p:nvGrpSpPr>
        <p:grpSpPr bwMode="auto">
          <a:xfrm>
            <a:off x="0" y="0"/>
            <a:ext cx="9144000" cy="93663"/>
            <a:chOff x="0" y="0"/>
            <a:chExt cx="5760" cy="128"/>
          </a:xfrm>
        </p:grpSpPr>
        <p:sp>
          <p:nvSpPr>
            <p:cNvPr id="260100" name="Rectangle 4"/>
            <p:cNvSpPr>
              <a:spLocks noChangeArrowheads="1"/>
            </p:cNvSpPr>
            <p:nvPr userDrawn="1"/>
          </p:nvSpPr>
          <p:spPr bwMode="auto">
            <a:xfrm>
              <a:off x="0" y="0"/>
              <a:ext cx="5760" cy="128"/>
            </a:xfrm>
            <a:prstGeom prst="rect">
              <a:avLst/>
            </a:prstGeom>
            <a:solidFill>
              <a:schemeClr val="tx2"/>
            </a:solidFill>
            <a:ln w="9525">
              <a:noFill/>
              <a:miter lim="800000"/>
              <a:headEnd/>
              <a:tailEnd/>
            </a:ln>
            <a:effectLst/>
          </p:spPr>
          <p:txBody>
            <a:bodyPr wrap="none" anchor="ctr"/>
            <a:lstStyle/>
            <a:p>
              <a:pPr>
                <a:defRPr/>
              </a:pPr>
              <a:endParaRPr lang="en-US"/>
            </a:p>
          </p:txBody>
        </p:sp>
        <p:sp>
          <p:nvSpPr>
            <p:cNvPr id="260101" name="Rectangle 5"/>
            <p:cNvSpPr>
              <a:spLocks noChangeArrowheads="1"/>
            </p:cNvSpPr>
            <p:nvPr userDrawn="1"/>
          </p:nvSpPr>
          <p:spPr bwMode="auto">
            <a:xfrm>
              <a:off x="2880" y="0"/>
              <a:ext cx="2880" cy="128"/>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260102" name="Rectangle 6"/>
            <p:cNvSpPr>
              <a:spLocks noChangeArrowheads="1"/>
            </p:cNvSpPr>
            <p:nvPr userDrawn="1"/>
          </p:nvSpPr>
          <p:spPr bwMode="auto">
            <a:xfrm>
              <a:off x="4320" y="0"/>
              <a:ext cx="1440" cy="128"/>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260103" name="Rectangle 7"/>
            <p:cNvSpPr>
              <a:spLocks noChangeArrowheads="1"/>
            </p:cNvSpPr>
            <p:nvPr userDrawn="1"/>
          </p:nvSpPr>
          <p:spPr bwMode="auto">
            <a:xfrm>
              <a:off x="5269" y="0"/>
              <a:ext cx="491" cy="128"/>
            </a:xfrm>
            <a:prstGeom prst="rect">
              <a:avLst/>
            </a:prstGeom>
            <a:solidFill>
              <a:schemeClr val="folHlink"/>
            </a:solidFill>
            <a:ln w="9525">
              <a:noFill/>
              <a:miter lim="800000"/>
              <a:headEnd/>
              <a:tailEnd/>
            </a:ln>
            <a:effectLst/>
          </p:spPr>
          <p:txBody>
            <a:bodyPr wrap="none" anchor="ctr"/>
            <a:lstStyle/>
            <a:p>
              <a:pPr>
                <a:defRPr/>
              </a:pPr>
              <a:endParaRPr lang="en-US"/>
            </a:p>
          </p:txBody>
        </p:sp>
      </p:grpSp>
      <p:sp>
        <p:nvSpPr>
          <p:cNvPr id="3076" name="Rectangle 8"/>
          <p:cNvSpPr>
            <a:spLocks noGrp="1" noChangeArrowheads="1"/>
          </p:cNvSpPr>
          <p:nvPr>
            <p:ph type="title"/>
          </p:nvPr>
        </p:nvSpPr>
        <p:spPr bwMode="auto">
          <a:xfrm>
            <a:off x="457200" y="122238"/>
            <a:ext cx="75438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3077" name="Rectangle 9"/>
          <p:cNvSpPr>
            <a:spLocks noGrp="1" noChangeArrowheads="1"/>
          </p:cNvSpPr>
          <p:nvPr>
            <p:ph type="body" idx="1"/>
          </p:nvPr>
        </p:nvSpPr>
        <p:spPr bwMode="auto">
          <a:xfrm>
            <a:off x="457200" y="1719263"/>
            <a:ext cx="8229600" cy="4411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60106" name="Rectangle 10"/>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fld id="{CD975213-5C6A-41CB-9899-B33B4604E63B}" type="datetime1">
              <a:rPr lang="en-US" smtClean="0"/>
              <a:pPr/>
              <a:t>4/26/2011</a:t>
            </a:fld>
            <a:endParaRPr lang="en-US"/>
          </a:p>
        </p:txBody>
      </p:sp>
      <p:sp>
        <p:nvSpPr>
          <p:cNvPr id="260107" name="Rectangle 1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n-US"/>
          </a:p>
        </p:txBody>
      </p:sp>
      <p:sp>
        <p:nvSpPr>
          <p:cNvPr id="260108" name="Rectangle 12"/>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F6A87874-1B8C-44AC-9833-CA1F254A6221}" type="slidenum">
              <a:rPr lang="en-US" smtClean="0"/>
              <a:pPr/>
              <a:t>‹#›</a:t>
            </a:fld>
            <a:endParaRPr lang="en-US"/>
          </a:p>
        </p:txBody>
      </p:sp>
      <p:pic>
        <p:nvPicPr>
          <p:cNvPr id="13" name="Picture 12" descr="scslogo.gif"/>
          <p:cNvPicPr>
            <a:picLocks noChangeAspect="1"/>
          </p:cNvPicPr>
          <p:nvPr/>
        </p:nvPicPr>
        <p:blipFill>
          <a:blip r:embed="rId13" cstate="print"/>
          <a:stretch>
            <a:fillRect/>
          </a:stretch>
        </p:blipFill>
        <p:spPr>
          <a:xfrm>
            <a:off x="8668013" y="144204"/>
            <a:ext cx="444088" cy="461852"/>
          </a:xfrm>
          <a:prstGeom prst="rect">
            <a:avLst/>
          </a:prstGeom>
        </p:spPr>
      </p:pic>
      <p:sp>
        <p:nvSpPr>
          <p:cNvPr id="14" name="TextBox 13"/>
          <p:cNvSpPr txBox="1"/>
          <p:nvPr/>
        </p:nvSpPr>
        <p:spPr>
          <a:xfrm>
            <a:off x="5061118" y="233915"/>
            <a:ext cx="3736920" cy="261610"/>
          </a:xfrm>
          <a:prstGeom prst="rect">
            <a:avLst/>
          </a:prstGeom>
          <a:noFill/>
        </p:spPr>
        <p:txBody>
          <a:bodyPr wrap="none" rtlCol="0">
            <a:spAutoFit/>
          </a:bodyPr>
          <a:lstStyle/>
          <a:p>
            <a:r>
              <a:rPr lang="en-US" sz="1100" dirty="0" smtClean="0">
                <a:solidFill>
                  <a:schemeClr val="accent2">
                    <a:lumMod val="75000"/>
                  </a:schemeClr>
                </a:solidFill>
              </a:rPr>
              <a:t>Carnegie Mellon University, School of Computer Science</a:t>
            </a:r>
            <a:endParaRPr lang="en-US" sz="1100" dirty="0">
              <a:solidFill>
                <a:schemeClr val="accent2">
                  <a:lumMod val="75000"/>
                </a:scheme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youngseok@cs.cmu.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1124843" y="764704"/>
            <a:ext cx="7767637" cy="792088"/>
          </a:xfrm>
        </p:spPr>
        <p:txBody>
          <a:bodyPr anchor="t" anchorCtr="0"/>
          <a:lstStyle/>
          <a:p>
            <a:r>
              <a:rPr lang="en-US" altLang="ko-KR" sz="2400" dirty="0" smtClean="0"/>
              <a:t>05-899D: Human Aspects of Software Development</a:t>
            </a:r>
            <a:br>
              <a:rPr lang="en-US" altLang="ko-KR" sz="2400" dirty="0" smtClean="0"/>
            </a:br>
            <a:r>
              <a:rPr lang="en-US" altLang="ko-KR" sz="2400" dirty="0" smtClean="0"/>
              <a:t>Spring 2011, Lecture 28</a:t>
            </a:r>
            <a:endParaRPr lang="ko-KR" altLang="en-US" sz="2400" dirty="0"/>
          </a:p>
        </p:txBody>
      </p:sp>
      <p:sp>
        <p:nvSpPr>
          <p:cNvPr id="3" name="부제목 2"/>
          <p:cNvSpPr>
            <a:spLocks noGrp="1"/>
          </p:cNvSpPr>
          <p:nvPr>
            <p:ph type="subTitle" idx="1"/>
          </p:nvPr>
        </p:nvSpPr>
        <p:spPr/>
        <p:txBody>
          <a:bodyPr/>
          <a:lstStyle/>
          <a:p>
            <a:pPr algn="r"/>
            <a:r>
              <a:rPr lang="en-US" altLang="ko-KR" dirty="0" err="1" smtClean="0"/>
              <a:t>YoungSeok</a:t>
            </a:r>
            <a:r>
              <a:rPr lang="en-US" altLang="ko-KR" dirty="0" smtClean="0"/>
              <a:t> Yoon</a:t>
            </a:r>
          </a:p>
          <a:p>
            <a:pPr algn="r"/>
            <a:r>
              <a:rPr lang="en-US" altLang="ko-KR" dirty="0" smtClean="0"/>
              <a:t>(</a:t>
            </a:r>
            <a:r>
              <a:rPr lang="en-US" altLang="ko-KR" dirty="0" smtClean="0">
                <a:hlinkClick r:id="rId2"/>
              </a:rPr>
              <a:t>youngseok@cs.cmu.edu</a:t>
            </a:r>
            <a:r>
              <a:rPr lang="en-US" altLang="ko-KR" dirty="0" smtClean="0"/>
              <a:t>)</a:t>
            </a:r>
          </a:p>
          <a:p>
            <a:pPr algn="r"/>
            <a:r>
              <a:rPr lang="en-US" altLang="ko-KR" dirty="0" smtClean="0"/>
              <a:t>Institute for Software Research</a:t>
            </a:r>
          </a:p>
          <a:p>
            <a:pPr algn="r"/>
            <a:r>
              <a:rPr lang="en-US" altLang="ko-KR" dirty="0" smtClean="0"/>
              <a:t>Carnegie Mellon University</a:t>
            </a:r>
            <a:endParaRPr lang="ko-KR" altLang="en-US" dirty="0"/>
          </a:p>
        </p:txBody>
      </p:sp>
      <p:sp>
        <p:nvSpPr>
          <p:cNvPr id="5" name="제목 1"/>
          <p:cNvSpPr txBox="1">
            <a:spLocks/>
          </p:cNvSpPr>
          <p:nvPr/>
        </p:nvSpPr>
        <p:spPr bwMode="auto">
          <a:xfrm>
            <a:off x="1115616" y="2420888"/>
            <a:ext cx="7767637" cy="1224136"/>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lang="en-US" altLang="ko-KR" sz="4000" b="1" kern="0" dirty="0" smtClean="0"/>
              <a:t>Reporting and Triaging Bugs</a:t>
            </a:r>
            <a:endParaRPr lang="ko-KR" altLang="en-US" sz="4000" b="1" kern="0" dirty="0" smtClean="0"/>
          </a:p>
        </p:txBody>
      </p:sp>
      <p:sp>
        <p:nvSpPr>
          <p:cNvPr id="6" name="슬라이드 번호 개체 틀 5"/>
          <p:cNvSpPr>
            <a:spLocks noGrp="1"/>
          </p:cNvSpPr>
          <p:nvPr>
            <p:ph type="sldNum" sz="quarter" idx="12"/>
          </p:nvPr>
        </p:nvSpPr>
        <p:spPr/>
        <p:txBody>
          <a:bodyPr/>
          <a:lstStyle/>
          <a:p>
            <a:fld id="{A5DCDE34-4682-4592-B48A-89FD17EF4AA7}" type="slidenum">
              <a:rPr lang="ko-KR" altLang="en-US" smtClean="0"/>
              <a:pPr/>
              <a:t>1</a:t>
            </a:fld>
            <a:endParaRPr lang="ko-KR" altLang="en-US" dirty="0"/>
          </a:p>
        </p:txBody>
      </p:sp>
      <p:sp>
        <p:nvSpPr>
          <p:cNvPr id="7" name="TextBox 6"/>
          <p:cNvSpPr txBox="1"/>
          <p:nvPr/>
        </p:nvSpPr>
        <p:spPr>
          <a:xfrm>
            <a:off x="6588224" y="1167135"/>
            <a:ext cx="2193229" cy="461665"/>
          </a:xfrm>
          <a:prstGeom prst="rect">
            <a:avLst/>
          </a:prstGeom>
          <a:noFill/>
        </p:spPr>
        <p:txBody>
          <a:bodyPr wrap="none" rtlCol="0">
            <a:spAutoFit/>
          </a:bodyPr>
          <a:lstStyle/>
          <a:p>
            <a:r>
              <a:rPr lang="en-US" altLang="ko-KR" sz="2400" b="1" kern="0" dirty="0" smtClean="0">
                <a:solidFill>
                  <a:srgbClr val="000000"/>
                </a:solidFill>
                <a:ea typeface="+mj-ea"/>
                <a:cs typeface="+mj-cs"/>
              </a:rPr>
              <a:t>Apr </a:t>
            </a:r>
            <a:r>
              <a:rPr lang="en-US" altLang="ko-KR" sz="2400" b="1" kern="0" dirty="0" smtClean="0">
                <a:solidFill>
                  <a:srgbClr val="000000"/>
                </a:solidFill>
                <a:ea typeface="+mj-ea"/>
                <a:cs typeface="+mj-cs"/>
              </a:rPr>
              <a:t>26</a:t>
            </a:r>
            <a:r>
              <a:rPr lang="en-US" altLang="ko-KR" sz="2400" b="1" kern="0" baseline="30000" dirty="0" smtClean="0">
                <a:solidFill>
                  <a:srgbClr val="000000"/>
                </a:solidFill>
                <a:ea typeface="+mj-ea"/>
                <a:cs typeface="+mj-cs"/>
              </a:rPr>
              <a:t>th</a:t>
            </a:r>
            <a:r>
              <a:rPr lang="en-US" altLang="ko-KR" sz="2400" b="1" kern="0" dirty="0" smtClean="0">
                <a:solidFill>
                  <a:srgbClr val="000000"/>
                </a:solidFill>
                <a:ea typeface="+mj-ea"/>
                <a:cs typeface="+mj-cs"/>
              </a:rPr>
              <a:t>, 2011</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Designing Task Visualizations:</a:t>
            </a:r>
            <a:br>
              <a:rPr lang="en-US" sz="3200" dirty="0" smtClean="0"/>
            </a:br>
            <a:r>
              <a:rPr lang="en-US" sz="3200" dirty="0" smtClean="0"/>
              <a:t>Findings from the analyses</a:t>
            </a:r>
            <a:endParaRPr lang="en-US" sz="3200" dirty="0"/>
          </a:p>
        </p:txBody>
      </p:sp>
      <p:sp>
        <p:nvSpPr>
          <p:cNvPr id="3" name="Content Placeholder 2"/>
          <p:cNvSpPr>
            <a:spLocks noGrp="1"/>
          </p:cNvSpPr>
          <p:nvPr>
            <p:ph idx="1"/>
          </p:nvPr>
        </p:nvSpPr>
        <p:spPr/>
        <p:txBody>
          <a:bodyPr>
            <a:normAutofit fontScale="77500" lnSpcReduction="20000"/>
          </a:bodyPr>
          <a:lstStyle/>
          <a:p>
            <a:r>
              <a:rPr lang="en-US" dirty="0" smtClean="0"/>
              <a:t>Problematic bug patterns</a:t>
            </a:r>
          </a:p>
          <a:p>
            <a:pPr lvl="1"/>
            <a:r>
              <a:rPr lang="en-US" dirty="0" smtClean="0"/>
              <a:t>Ping pong patterns</a:t>
            </a:r>
          </a:p>
          <a:p>
            <a:pPr lvl="2"/>
            <a:r>
              <a:rPr lang="en-US" dirty="0" smtClean="0"/>
              <a:t>Reassignment (or bug tossing)</a:t>
            </a:r>
          </a:p>
          <a:p>
            <a:pPr lvl="2"/>
            <a:r>
              <a:rPr lang="en-US" dirty="0" smtClean="0"/>
              <a:t>Resolve – Reopen</a:t>
            </a:r>
          </a:p>
          <a:p>
            <a:pPr lvl="1"/>
            <a:endParaRPr lang="en-US" dirty="0" smtClean="0"/>
          </a:p>
          <a:p>
            <a:pPr lvl="1"/>
            <a:r>
              <a:rPr lang="en-US" dirty="0" smtClean="0"/>
              <a:t>Important bugs that are falling through the cracks</a:t>
            </a:r>
          </a:p>
          <a:p>
            <a:pPr lvl="2"/>
            <a:r>
              <a:rPr lang="en-US" dirty="0" smtClean="0"/>
              <a:t>Severity + Age</a:t>
            </a:r>
          </a:p>
          <a:p>
            <a:pPr lvl="2"/>
            <a:r>
              <a:rPr lang="en-US" dirty="0" smtClean="0"/>
              <a:t>Unevaluated Patches</a:t>
            </a:r>
          </a:p>
          <a:p>
            <a:pPr lvl="2"/>
            <a:r>
              <a:rPr lang="en-US" dirty="0" smtClean="0"/>
              <a:t>Zombie Bugs</a:t>
            </a:r>
          </a:p>
          <a:p>
            <a:pPr lvl="1"/>
            <a:endParaRPr lang="en-US" dirty="0" smtClean="0"/>
          </a:p>
          <a:p>
            <a:r>
              <a:rPr lang="en-US" dirty="0" smtClean="0"/>
              <a:t>Difficult to detect these patterns</a:t>
            </a:r>
          </a:p>
          <a:p>
            <a:endParaRPr lang="en-US" dirty="0" smtClean="0"/>
          </a:p>
          <a:p>
            <a:r>
              <a:rPr lang="en-US" dirty="0" smtClean="0"/>
              <a:t>Fortunately, most of the information needed to detect these problems is already in the CRs</a:t>
            </a:r>
            <a:endParaRPr lang="en-US" dirty="0"/>
          </a:p>
        </p:txBody>
      </p:sp>
      <p:sp>
        <p:nvSpPr>
          <p:cNvPr id="6" name="TextBox 5"/>
          <p:cNvSpPr txBox="1"/>
          <p:nvPr/>
        </p:nvSpPr>
        <p:spPr>
          <a:xfrm>
            <a:off x="3810000" y="3429000"/>
            <a:ext cx="4876800" cy="701731"/>
          </a:xfrm>
          <a:prstGeom prst="rect">
            <a:avLst/>
          </a:prstGeom>
          <a:noFill/>
        </p:spPr>
        <p:txBody>
          <a:bodyPr wrap="square" rtlCol="0">
            <a:spAutoFit/>
          </a:bodyPr>
          <a:lstStyle/>
          <a:p>
            <a:pPr marL="987425" lvl="2" indent="-293688" fontAlgn="base">
              <a:spcBef>
                <a:spcPct val="20000"/>
              </a:spcBef>
              <a:spcAft>
                <a:spcPct val="0"/>
              </a:spcAft>
              <a:buClr>
                <a:srgbClr val="CC9900"/>
              </a:buClr>
              <a:buSzPct val="70000"/>
              <a:buFont typeface="Wingdings" pitchFamily="2" charset="2"/>
              <a:buChar char="l"/>
            </a:pPr>
            <a:r>
              <a:rPr lang="en-US" kern="0" dirty="0" smtClean="0">
                <a:solidFill>
                  <a:srgbClr val="000000"/>
                </a:solidFill>
              </a:rPr>
              <a:t>Bugs that block others too much</a:t>
            </a:r>
          </a:p>
          <a:p>
            <a:pPr marL="987425" lvl="2" indent="-293688" fontAlgn="base">
              <a:spcBef>
                <a:spcPct val="20000"/>
              </a:spcBef>
              <a:spcAft>
                <a:spcPct val="0"/>
              </a:spcAft>
              <a:buClr>
                <a:srgbClr val="CC9900"/>
              </a:buClr>
              <a:buSzPct val="70000"/>
              <a:buFont typeface="Wingdings" pitchFamily="2" charset="2"/>
              <a:buChar char="l"/>
            </a:pPr>
            <a:r>
              <a:rPr lang="en-US" kern="0" dirty="0" smtClean="0">
                <a:solidFill>
                  <a:srgbClr val="000000"/>
                </a:solidFill>
              </a:rPr>
              <a:t>Popular Bugs</a:t>
            </a:r>
            <a:endParaRPr lang="en-US" sz="1400" dirty="0"/>
          </a:p>
        </p:txBody>
      </p:sp>
      <p:sp>
        <p:nvSpPr>
          <p:cNvPr id="7" name="Slide Number Placeholder 6"/>
          <p:cNvSpPr>
            <a:spLocks noGrp="1"/>
          </p:cNvSpPr>
          <p:nvPr>
            <p:ph type="sldNum" sz="quarter" idx="12"/>
          </p:nvPr>
        </p:nvSpPr>
        <p:spPr/>
        <p:txBody>
          <a:bodyPr/>
          <a:lstStyle/>
          <a:p>
            <a:fld id="{F6A87874-1B8C-44AC-9833-CA1F254A6221}"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Problem detecting process with</a:t>
            </a:r>
            <a:br>
              <a:rPr lang="en-US" sz="3200" dirty="0" smtClean="0"/>
            </a:br>
            <a:r>
              <a:rPr lang="en-US" sz="3200" dirty="0" smtClean="0"/>
              <a:t>conventional bug tracking systems</a:t>
            </a:r>
            <a:endParaRPr lang="en-US" sz="3200" dirty="0"/>
          </a:p>
        </p:txBody>
      </p:sp>
      <p:sp>
        <p:nvSpPr>
          <p:cNvPr id="3" name="Content Placeholder 2"/>
          <p:cNvSpPr>
            <a:spLocks noGrp="1"/>
          </p:cNvSpPr>
          <p:nvPr>
            <p:ph idx="1"/>
          </p:nvPr>
        </p:nvSpPr>
        <p:spPr>
          <a:xfrm>
            <a:off x="76200" y="1719263"/>
            <a:ext cx="3581400" cy="4411662"/>
          </a:xfrm>
        </p:spPr>
        <p:txBody>
          <a:bodyPr>
            <a:normAutofit fontScale="92500" lnSpcReduction="10000"/>
          </a:bodyPr>
          <a:lstStyle/>
          <a:p>
            <a:pPr marL="457200" indent="-457200">
              <a:buFont typeface="+mj-lt"/>
              <a:buAutoNum type="arabicPeriod"/>
            </a:pPr>
            <a:r>
              <a:rPr lang="en-US" sz="2400" dirty="0" smtClean="0"/>
              <a:t>Find a report of interest</a:t>
            </a:r>
          </a:p>
          <a:p>
            <a:pPr marL="457200" indent="-457200">
              <a:buFont typeface="+mj-lt"/>
              <a:buAutoNum type="arabicPeriod"/>
            </a:pPr>
            <a:r>
              <a:rPr lang="en-US" sz="2400" dirty="0" smtClean="0"/>
              <a:t>Navigate to the history page of the report</a:t>
            </a:r>
          </a:p>
          <a:p>
            <a:pPr marL="801687" lvl="1" indent="-457200"/>
            <a:r>
              <a:rPr lang="en-US" sz="2000" dirty="0" smtClean="0"/>
              <a:t>often a long date-ordered list of every modification</a:t>
            </a:r>
          </a:p>
          <a:p>
            <a:pPr marL="457200" indent="-457200">
              <a:buFont typeface="+mj-lt"/>
              <a:buAutoNum type="arabicPeriod"/>
            </a:pPr>
            <a:r>
              <a:rPr lang="en-US" sz="2400" dirty="0" smtClean="0"/>
              <a:t>Filter the history</a:t>
            </a:r>
          </a:p>
          <a:p>
            <a:pPr marL="806450" lvl="1" indent="-457200"/>
            <a:r>
              <a:rPr lang="en-US" sz="2000" dirty="0" smtClean="0"/>
              <a:t>throw out everything except the state changes</a:t>
            </a:r>
            <a:endParaRPr lang="en-US" sz="1600" dirty="0" smtClean="0"/>
          </a:p>
          <a:p>
            <a:pPr marL="457200" indent="-457200">
              <a:buFont typeface="+mj-lt"/>
              <a:buAutoNum type="arabicPeriod"/>
            </a:pPr>
            <a:r>
              <a:rPr lang="en-US" sz="2400" dirty="0" smtClean="0"/>
              <a:t>Read through the data and decide if a problem exists</a:t>
            </a:r>
            <a:endParaRPr lang="en-US" sz="2400" dirty="0"/>
          </a:p>
        </p:txBody>
      </p:sp>
      <p:sp>
        <p:nvSpPr>
          <p:cNvPr id="4" name="Slide Number Placeholder 3"/>
          <p:cNvSpPr>
            <a:spLocks noGrp="1"/>
          </p:cNvSpPr>
          <p:nvPr>
            <p:ph type="sldNum" sz="quarter" idx="12"/>
          </p:nvPr>
        </p:nvSpPr>
        <p:spPr/>
        <p:txBody>
          <a:bodyPr/>
          <a:lstStyle/>
          <a:p>
            <a:fld id="{F6A87874-1B8C-44AC-9833-CA1F254A6221}" type="slidenum">
              <a:rPr lang="en-US" smtClean="0"/>
              <a:pPr/>
              <a:t>11</a:t>
            </a:fld>
            <a:endParaRPr lang="en-US"/>
          </a:p>
        </p:txBody>
      </p:sp>
      <p:pic>
        <p:nvPicPr>
          <p:cNvPr id="2050" name="Picture 2"/>
          <p:cNvPicPr>
            <a:picLocks noChangeAspect="1" noChangeArrowheads="1"/>
          </p:cNvPicPr>
          <p:nvPr/>
        </p:nvPicPr>
        <p:blipFill>
          <a:blip r:embed="rId2" cstate="print"/>
          <a:srcRect/>
          <a:stretch>
            <a:fillRect/>
          </a:stretch>
        </p:blipFill>
        <p:spPr bwMode="auto">
          <a:xfrm>
            <a:off x="3657600" y="1600200"/>
            <a:ext cx="5257800" cy="45077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Designing Task Visualizations</a:t>
            </a:r>
            <a:br>
              <a:rPr lang="en-US" sz="3200" dirty="0" smtClean="0"/>
            </a:br>
            <a:r>
              <a:rPr lang="en-US" sz="3200" dirty="0" smtClean="0"/>
              <a:t>1</a:t>
            </a:r>
            <a:r>
              <a:rPr lang="en-US" sz="3200" baseline="30000" dirty="0" smtClean="0"/>
              <a:t>st</a:t>
            </a:r>
            <a:r>
              <a:rPr lang="en-US" sz="3200" dirty="0" smtClean="0"/>
              <a:t> prototype: Work Item History</a:t>
            </a:r>
            <a:endParaRPr lang="en-US" sz="3200" dirty="0"/>
          </a:p>
        </p:txBody>
      </p:sp>
      <p:sp>
        <p:nvSpPr>
          <p:cNvPr id="3" name="Content Placeholder 2"/>
          <p:cNvSpPr>
            <a:spLocks noGrp="1"/>
          </p:cNvSpPr>
          <p:nvPr>
            <p:ph idx="1"/>
          </p:nvPr>
        </p:nvSpPr>
        <p:spPr>
          <a:xfrm>
            <a:off x="6019800" y="1719263"/>
            <a:ext cx="2667000" cy="4411662"/>
          </a:xfrm>
        </p:spPr>
        <p:txBody>
          <a:bodyPr/>
          <a:lstStyle/>
          <a:p>
            <a:pPr marL="514350" indent="-514350">
              <a:buAutoNum type="alphaUcParenBoth"/>
            </a:pPr>
            <a:r>
              <a:rPr lang="en-US" dirty="0" smtClean="0"/>
              <a:t>reassign</a:t>
            </a:r>
          </a:p>
          <a:p>
            <a:pPr marL="514350" indent="-514350">
              <a:buAutoNum type="alphaUcParenBoth"/>
            </a:pPr>
            <a:r>
              <a:rPr lang="en-US" dirty="0" smtClean="0"/>
              <a:t>patch</a:t>
            </a:r>
          </a:p>
          <a:p>
            <a:pPr marL="514350" indent="-514350">
              <a:buAutoNum type="alphaUcParenBoth"/>
            </a:pPr>
            <a:r>
              <a:rPr lang="en-US" dirty="0" smtClean="0"/>
              <a:t>open</a:t>
            </a:r>
          </a:p>
          <a:p>
            <a:pPr marL="514350" indent="-514350">
              <a:buAutoNum type="alphaUcParenBoth"/>
            </a:pPr>
            <a:r>
              <a:rPr lang="en-US" dirty="0" smtClean="0"/>
              <a:t>resolved</a:t>
            </a:r>
          </a:p>
          <a:p>
            <a:pPr marL="514350" indent="-514350">
              <a:buAutoNum type="alphaUcParenBoth"/>
            </a:pPr>
            <a:r>
              <a:rPr lang="en-US" dirty="0" smtClean="0"/>
              <a:t>others</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457200" y="1371600"/>
            <a:ext cx="5570220" cy="47625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F6A87874-1B8C-44AC-9833-CA1F254A6221}"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Designing Task Visualizations</a:t>
            </a:r>
            <a:br>
              <a:rPr lang="en-US" sz="3200" dirty="0" smtClean="0"/>
            </a:br>
            <a:r>
              <a:rPr lang="en-US" sz="3200" dirty="0" smtClean="0"/>
              <a:t>2</a:t>
            </a:r>
            <a:r>
              <a:rPr lang="en-US" sz="3200" baseline="30000" dirty="0" smtClean="0"/>
              <a:t>nd</a:t>
            </a:r>
            <a:r>
              <a:rPr lang="en-US" sz="3200" dirty="0" smtClean="0"/>
              <a:t> prototype: Social Health Overview</a:t>
            </a:r>
            <a:endParaRPr lang="en-US" sz="3200"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F6A87874-1B8C-44AC-9833-CA1F254A6221}" type="slidenum">
              <a:rPr lang="en-US" smtClean="0"/>
              <a:pPr/>
              <a:t>13</a:t>
            </a:fld>
            <a:endParaRPr lang="en-US"/>
          </a:p>
        </p:txBody>
      </p:sp>
      <p:pic>
        <p:nvPicPr>
          <p:cNvPr id="3074" name="Picture 2"/>
          <p:cNvPicPr>
            <a:picLocks noChangeAspect="1" noChangeArrowheads="1"/>
          </p:cNvPicPr>
          <p:nvPr/>
        </p:nvPicPr>
        <p:blipFill>
          <a:blip r:embed="rId3" cstate="print"/>
          <a:srcRect/>
          <a:stretch>
            <a:fillRect/>
          </a:stretch>
        </p:blipFill>
        <p:spPr bwMode="auto">
          <a:xfrm>
            <a:off x="76200" y="1828800"/>
            <a:ext cx="4433888" cy="4147185"/>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4572000" y="2362200"/>
            <a:ext cx="4480560" cy="28736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Designing Task Visualizations</a:t>
            </a:r>
            <a:br>
              <a:rPr lang="en-US" sz="3200" dirty="0" smtClean="0"/>
            </a:br>
            <a:r>
              <a:rPr lang="en-US" sz="3200" dirty="0" smtClean="0"/>
              <a:t>2</a:t>
            </a:r>
            <a:r>
              <a:rPr lang="en-US" sz="3200" baseline="30000" dirty="0" smtClean="0"/>
              <a:t>nd</a:t>
            </a:r>
            <a:r>
              <a:rPr lang="en-US" sz="3200" dirty="0" smtClean="0"/>
              <a:t> prototype: Social Health Overview</a:t>
            </a:r>
            <a:endParaRPr lang="en-US" sz="3200"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F6A87874-1B8C-44AC-9833-CA1F254A6221}" type="slidenum">
              <a:rPr lang="en-US" smtClean="0"/>
              <a:pPr/>
              <a:t>14</a:t>
            </a:fld>
            <a:endParaRPr lang="en-US"/>
          </a:p>
        </p:txBody>
      </p:sp>
      <p:pic>
        <p:nvPicPr>
          <p:cNvPr id="1026" name="Picture 2"/>
          <p:cNvPicPr>
            <a:picLocks noChangeAspect="1" noChangeArrowheads="1"/>
          </p:cNvPicPr>
          <p:nvPr/>
        </p:nvPicPr>
        <p:blipFill>
          <a:blip r:embed="rId3" cstate="print"/>
          <a:srcRect/>
          <a:stretch>
            <a:fillRect/>
          </a:stretch>
        </p:blipFill>
        <p:spPr bwMode="auto">
          <a:xfrm>
            <a:off x="1428750" y="1619250"/>
            <a:ext cx="6286500" cy="462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Designing Task Visualizations</a:t>
            </a:r>
            <a:br>
              <a:rPr lang="en-US" sz="3200" dirty="0" smtClean="0"/>
            </a:br>
            <a:r>
              <a:rPr lang="en-US" sz="3200" dirty="0" smtClean="0"/>
              <a:t>2</a:t>
            </a:r>
            <a:r>
              <a:rPr lang="en-US" sz="3200" baseline="30000" dirty="0" smtClean="0"/>
              <a:t>nd</a:t>
            </a:r>
            <a:r>
              <a:rPr lang="en-US" sz="3200" dirty="0" smtClean="0"/>
              <a:t> prototype: Social Health Overview</a:t>
            </a:r>
            <a:endParaRPr lang="en-US" sz="3200" dirty="0"/>
          </a:p>
        </p:txBody>
      </p:sp>
      <p:sp>
        <p:nvSpPr>
          <p:cNvPr id="3" name="Content Placeholder 2"/>
          <p:cNvSpPr>
            <a:spLocks noGrp="1"/>
          </p:cNvSpPr>
          <p:nvPr>
            <p:ph idx="1"/>
          </p:nvPr>
        </p:nvSpPr>
        <p:spPr/>
        <p:txBody>
          <a:bodyPr/>
          <a:lstStyle/>
          <a:p>
            <a:r>
              <a:rPr lang="en-US" dirty="0" smtClean="0"/>
              <a:t>Evaluation study</a:t>
            </a:r>
          </a:p>
          <a:p>
            <a:pPr lvl="1"/>
            <a:r>
              <a:rPr lang="en-US" dirty="0" smtClean="0"/>
              <a:t>8 people</a:t>
            </a:r>
          </a:p>
          <a:p>
            <a:pPr lvl="1"/>
            <a:r>
              <a:rPr lang="en-US" dirty="0" smtClean="0"/>
              <a:t>3 tasks with and without SHO</a:t>
            </a:r>
            <a:br>
              <a:rPr lang="en-US" dirty="0" smtClean="0"/>
            </a:br>
            <a:r>
              <a:rPr lang="en-US" i="1" dirty="0" smtClean="0"/>
              <a:t>(“Participants were asked to carry out the same three tasks using </a:t>
            </a:r>
            <a:r>
              <a:rPr lang="en-US" i="1" dirty="0" err="1" smtClean="0"/>
              <a:t>Bugzilla</a:t>
            </a:r>
            <a:r>
              <a:rPr lang="en-US" i="1" dirty="0" smtClean="0"/>
              <a:t> and SHO”)</a:t>
            </a:r>
          </a:p>
          <a:p>
            <a:pPr lvl="1"/>
            <a:r>
              <a:rPr lang="en-US" dirty="0" smtClean="0"/>
              <a:t>Tasks (5 </a:t>
            </a:r>
            <a:r>
              <a:rPr lang="en-US" dirty="0" err="1" smtClean="0"/>
              <a:t>mins</a:t>
            </a:r>
            <a:r>
              <a:rPr lang="en-US" dirty="0" smtClean="0"/>
              <a:t> / task)</a:t>
            </a:r>
          </a:p>
          <a:p>
            <a:pPr lvl="2"/>
            <a:r>
              <a:rPr lang="en-US" dirty="0" smtClean="0"/>
              <a:t>“Assign / Reassign”: </a:t>
            </a:r>
            <a:r>
              <a:rPr lang="en-US" dirty="0" err="1" smtClean="0"/>
              <a:t>Bugzilla</a:t>
            </a:r>
            <a:r>
              <a:rPr lang="en-US" dirty="0" smtClean="0"/>
              <a:t> (0/8), SHO (8/8)</a:t>
            </a:r>
          </a:p>
          <a:p>
            <a:pPr lvl="2"/>
            <a:r>
              <a:rPr lang="en-US" dirty="0" smtClean="0"/>
              <a:t>“Developer in Trouble”: </a:t>
            </a:r>
            <a:r>
              <a:rPr lang="en-US" dirty="0" err="1" smtClean="0"/>
              <a:t>Bugzilla</a:t>
            </a:r>
            <a:r>
              <a:rPr lang="en-US" dirty="0" smtClean="0"/>
              <a:t> (6/8), SHO (8/8)</a:t>
            </a:r>
          </a:p>
          <a:p>
            <a:pPr lvl="2"/>
            <a:r>
              <a:rPr lang="en-US" dirty="0" smtClean="0"/>
              <a:t>“Next 3 Bugs”: </a:t>
            </a:r>
            <a:r>
              <a:rPr lang="en-US" dirty="0" err="1" smtClean="0"/>
              <a:t>Bugzilla</a:t>
            </a:r>
            <a:r>
              <a:rPr lang="en-US" dirty="0" smtClean="0"/>
              <a:t> (6/8), SHO (8/8)</a:t>
            </a:r>
            <a:endParaRPr lang="en-US" dirty="0"/>
          </a:p>
        </p:txBody>
      </p:sp>
      <p:sp>
        <p:nvSpPr>
          <p:cNvPr id="4" name="Slide Number Placeholder 3"/>
          <p:cNvSpPr>
            <a:spLocks noGrp="1"/>
          </p:cNvSpPr>
          <p:nvPr>
            <p:ph type="sldNum" sz="quarter" idx="12"/>
          </p:nvPr>
        </p:nvSpPr>
        <p:spPr/>
        <p:txBody>
          <a:bodyPr/>
          <a:lstStyle/>
          <a:p>
            <a:fld id="{F6A87874-1B8C-44AC-9833-CA1F254A6221}"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with Bug Triaging</a:t>
            </a:r>
            <a:endParaRPr lang="en-US" dirty="0"/>
          </a:p>
        </p:txBody>
      </p:sp>
      <p:sp>
        <p:nvSpPr>
          <p:cNvPr id="4" name="Slide Number Placeholder 3"/>
          <p:cNvSpPr>
            <a:spLocks noGrp="1"/>
          </p:cNvSpPr>
          <p:nvPr>
            <p:ph type="sldNum" sz="quarter" idx="12"/>
          </p:nvPr>
        </p:nvSpPr>
        <p:spPr/>
        <p:txBody>
          <a:bodyPr/>
          <a:lstStyle/>
          <a:p>
            <a:fld id="{F6A87874-1B8C-44AC-9833-CA1F254A6221}" type="slidenum">
              <a:rPr lang="en-US" smtClean="0"/>
              <a:pPr/>
              <a:t>16</a:t>
            </a:fld>
            <a:endParaRPr lang="en-US"/>
          </a:p>
        </p:txBody>
      </p:sp>
      <p:sp>
        <p:nvSpPr>
          <p:cNvPr id="5" name="Rounded Rectangle 4"/>
          <p:cNvSpPr/>
          <p:nvPr/>
        </p:nvSpPr>
        <p:spPr bwMode="auto">
          <a:xfrm>
            <a:off x="914400" y="1828800"/>
            <a:ext cx="3276600" cy="99060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t" anchorCtr="0" compatLnSpc="1">
            <a:prstTxWarp prst="textNoShape">
              <a:avLst/>
            </a:prstTxWarp>
          </a:bodyPr>
          <a:lstStyle/>
          <a:p>
            <a:pPr fontAlgn="base">
              <a:spcBef>
                <a:spcPct val="0"/>
              </a:spcBef>
              <a:spcAft>
                <a:spcPct val="0"/>
              </a:spcAft>
            </a:pPr>
            <a:r>
              <a:rPr lang="en-US" dirty="0" smtClean="0">
                <a:solidFill>
                  <a:schemeClr val="tx1">
                    <a:lumMod val="65000"/>
                    <a:lumOff val="35000"/>
                  </a:schemeClr>
                </a:solidFill>
                <a:latin typeface="Arial" charset="0"/>
              </a:rPr>
              <a:t>Hard to notice the problematic</a:t>
            </a:r>
          </a:p>
          <a:p>
            <a:pPr fontAlgn="base">
              <a:spcBef>
                <a:spcPct val="0"/>
              </a:spcBef>
              <a:spcAft>
                <a:spcPct val="0"/>
              </a:spcAft>
            </a:pPr>
            <a:r>
              <a:rPr lang="en-US" dirty="0" smtClean="0">
                <a:solidFill>
                  <a:schemeClr val="tx1">
                    <a:lumMod val="65000"/>
                    <a:lumOff val="35000"/>
                  </a:schemeClr>
                </a:solidFill>
                <a:latin typeface="Arial" charset="0"/>
              </a:rPr>
              <a:t>bug patterns (e.g. ping pong,</a:t>
            </a:r>
          </a:p>
          <a:p>
            <a:pPr fontAlgn="base">
              <a:spcBef>
                <a:spcPct val="0"/>
              </a:spcBef>
              <a:spcAft>
                <a:spcPct val="0"/>
              </a:spcAft>
            </a:pPr>
            <a:r>
              <a:rPr lang="en-US" dirty="0" smtClean="0">
                <a:solidFill>
                  <a:schemeClr val="tx1">
                    <a:lumMod val="65000"/>
                    <a:lumOff val="35000"/>
                  </a:schemeClr>
                </a:solidFill>
                <a:latin typeface="Arial" charset="0"/>
              </a:rPr>
              <a:t>zombie bugs, …)</a:t>
            </a:r>
          </a:p>
        </p:txBody>
      </p:sp>
      <p:sp>
        <p:nvSpPr>
          <p:cNvPr id="6" name="Rounded Rectangle 5"/>
          <p:cNvSpPr/>
          <p:nvPr/>
        </p:nvSpPr>
        <p:spPr bwMode="auto">
          <a:xfrm>
            <a:off x="914400" y="3276600"/>
            <a:ext cx="3276600" cy="9906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dirty="0" smtClean="0">
                <a:solidFill>
                  <a:schemeClr val="tx1">
                    <a:lumMod val="65000"/>
                    <a:lumOff val="35000"/>
                  </a:schemeClr>
                </a:solidFill>
                <a:latin typeface="Arial" charset="0"/>
              </a:rPr>
              <a:t>Many bug reports turn out to</a:t>
            </a:r>
          </a:p>
          <a:p>
            <a:pPr marL="0" marR="0" indent="0" algn="l" defTabSz="914400" rtl="0" eaLnBrk="1" fontAlgn="base" latinLnBrk="0" hangingPunct="1">
              <a:lnSpc>
                <a:spcPct val="100000"/>
              </a:lnSpc>
              <a:spcBef>
                <a:spcPct val="0"/>
              </a:spcBef>
              <a:spcAft>
                <a:spcPct val="0"/>
              </a:spcAft>
              <a:buClrTx/>
              <a:buSzTx/>
              <a:buFontTx/>
              <a:buNone/>
              <a:tabLst/>
            </a:pPr>
            <a:r>
              <a:rPr lang="en-US" dirty="0" smtClean="0">
                <a:solidFill>
                  <a:schemeClr val="tx1">
                    <a:lumMod val="65000"/>
                    <a:lumOff val="35000"/>
                  </a:schemeClr>
                </a:solidFill>
                <a:latin typeface="Arial" charset="0"/>
              </a:rPr>
              <a:t>be inappropriate </a:t>
            </a:r>
            <a:r>
              <a:rPr kumimoji="0" lang="en-US" sz="1800" b="0" i="0" u="none" strike="noStrike" cap="none" normalizeH="0" baseline="0" dirty="0" smtClean="0">
                <a:ln>
                  <a:noFill/>
                </a:ln>
                <a:solidFill>
                  <a:schemeClr val="tx1">
                    <a:lumMod val="65000"/>
                    <a:lumOff val="35000"/>
                  </a:schemeClr>
                </a:solidFill>
                <a:effectLst/>
                <a:latin typeface="Arial" charset="0"/>
              </a:rPr>
              <a:t>(not a bug,</a:t>
            </a:r>
          </a:p>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lumMod val="65000"/>
                    <a:lumOff val="35000"/>
                  </a:schemeClr>
                </a:solidFill>
                <a:effectLst/>
                <a:latin typeface="Arial" charset="0"/>
              </a:rPr>
              <a:t>cannot reproduce, …)</a:t>
            </a:r>
          </a:p>
        </p:txBody>
      </p:sp>
      <p:sp>
        <p:nvSpPr>
          <p:cNvPr id="7" name="Rounded Rectangle 6"/>
          <p:cNvSpPr/>
          <p:nvPr/>
        </p:nvSpPr>
        <p:spPr bwMode="auto">
          <a:xfrm>
            <a:off x="4953000" y="1828800"/>
            <a:ext cx="3276600" cy="9906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t" anchorCtr="0" compatLnSpc="1">
            <a:prstTxWarp prst="textNoShape">
              <a:avLst/>
            </a:prstTxWarp>
          </a:bodyPr>
          <a:lstStyle/>
          <a:p>
            <a:pPr fontAlgn="base">
              <a:spcBef>
                <a:spcPct val="0"/>
              </a:spcBef>
              <a:spcAft>
                <a:spcPct val="0"/>
              </a:spcAft>
            </a:pPr>
            <a:r>
              <a:rPr lang="en-US" dirty="0" smtClean="0">
                <a:solidFill>
                  <a:schemeClr val="bg1"/>
                </a:solidFill>
                <a:latin typeface="Arial" charset="0"/>
              </a:rPr>
              <a:t>It takes effort to find an</a:t>
            </a:r>
          </a:p>
          <a:p>
            <a:pPr fontAlgn="base">
              <a:spcBef>
                <a:spcPct val="0"/>
              </a:spcBef>
              <a:spcAft>
                <a:spcPct val="0"/>
              </a:spcAft>
            </a:pPr>
            <a:r>
              <a:rPr lang="en-US" dirty="0" smtClean="0">
                <a:solidFill>
                  <a:schemeClr val="bg1"/>
                </a:solidFill>
                <a:latin typeface="Arial" charset="0"/>
              </a:rPr>
              <a:t>appropriate developer</a:t>
            </a:r>
          </a:p>
          <a:p>
            <a:pPr fontAlgn="base">
              <a:spcBef>
                <a:spcPct val="0"/>
              </a:spcBef>
              <a:spcAft>
                <a:spcPct val="0"/>
              </a:spcAft>
            </a:pPr>
            <a:r>
              <a:rPr lang="en-US" dirty="0" smtClean="0">
                <a:solidFill>
                  <a:schemeClr val="bg1"/>
                </a:solidFill>
                <a:latin typeface="Arial" charset="0"/>
              </a:rPr>
              <a:t>who can resolve the problem</a:t>
            </a:r>
          </a:p>
        </p:txBody>
      </p:sp>
      <p:sp>
        <p:nvSpPr>
          <p:cNvPr id="8" name="Rounded Rectangle 7"/>
          <p:cNvSpPr/>
          <p:nvPr/>
        </p:nvSpPr>
        <p:spPr bwMode="auto">
          <a:xfrm>
            <a:off x="2933700" y="4724400"/>
            <a:ext cx="3276600" cy="9906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lumMod val="65000"/>
                    <a:lumOff val="35000"/>
                  </a:schemeClr>
                </a:solidFill>
                <a:effectLst/>
                <a:latin typeface="Arial" charset="0"/>
              </a:rPr>
              <a:t>Many bug reports are in low</a:t>
            </a:r>
          </a:p>
          <a:p>
            <a:pPr marL="0" marR="0" indent="0" algn="l" defTabSz="914400" rtl="0" eaLnBrk="1" fontAlgn="base" latinLnBrk="0" hangingPunct="1">
              <a:lnSpc>
                <a:spcPct val="100000"/>
              </a:lnSpc>
              <a:spcBef>
                <a:spcPct val="0"/>
              </a:spcBef>
              <a:spcAft>
                <a:spcPct val="0"/>
              </a:spcAft>
              <a:buClrTx/>
              <a:buSzTx/>
              <a:buFontTx/>
              <a:buNone/>
              <a:tabLst/>
            </a:pPr>
            <a:r>
              <a:rPr lang="en-US" dirty="0" smtClean="0">
                <a:solidFill>
                  <a:schemeClr val="tx1">
                    <a:lumMod val="65000"/>
                    <a:lumOff val="35000"/>
                  </a:schemeClr>
                </a:solidFill>
                <a:latin typeface="Arial" charset="0"/>
              </a:rPr>
              <a:t>quality (e.g. contains not</a:t>
            </a:r>
          </a:p>
          <a:p>
            <a:pPr marL="0" marR="0" indent="0" algn="l" defTabSz="914400" rtl="0" eaLnBrk="1" fontAlgn="base" latinLnBrk="0" hangingPunct="1">
              <a:lnSpc>
                <a:spcPct val="100000"/>
              </a:lnSpc>
              <a:spcBef>
                <a:spcPct val="0"/>
              </a:spcBef>
              <a:spcAft>
                <a:spcPct val="0"/>
              </a:spcAft>
              <a:buClrTx/>
              <a:buSzTx/>
              <a:buFontTx/>
              <a:buNone/>
              <a:tabLst/>
            </a:pPr>
            <a:r>
              <a:rPr lang="en-US" dirty="0" smtClean="0">
                <a:solidFill>
                  <a:schemeClr val="tx1">
                    <a:lumMod val="65000"/>
                    <a:lumOff val="35000"/>
                  </a:schemeClr>
                </a:solidFill>
                <a:latin typeface="Arial" charset="0"/>
              </a:rPr>
              <a:t>enough </a:t>
            </a:r>
            <a:r>
              <a:rPr kumimoji="0" lang="en-US" sz="1800" b="0" i="0" u="none" strike="noStrike" cap="none" normalizeH="0" baseline="0" dirty="0" smtClean="0">
                <a:ln>
                  <a:noFill/>
                </a:ln>
                <a:solidFill>
                  <a:schemeClr val="tx1">
                    <a:lumMod val="65000"/>
                    <a:lumOff val="35000"/>
                  </a:schemeClr>
                </a:solidFill>
                <a:effectLst/>
                <a:latin typeface="Arial" charset="0"/>
              </a:rPr>
              <a:t>information)</a:t>
            </a:r>
          </a:p>
        </p:txBody>
      </p:sp>
      <p:sp>
        <p:nvSpPr>
          <p:cNvPr id="9" name="Rounded Rectangle 8"/>
          <p:cNvSpPr/>
          <p:nvPr/>
        </p:nvSpPr>
        <p:spPr bwMode="auto">
          <a:xfrm>
            <a:off x="4953000" y="3276600"/>
            <a:ext cx="3276600" cy="9906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fontAlgn="base">
              <a:spcBef>
                <a:spcPct val="0"/>
              </a:spcBef>
              <a:spcAft>
                <a:spcPct val="0"/>
              </a:spcAft>
            </a:pPr>
            <a:r>
              <a:rPr lang="en-US" dirty="0" smtClean="0">
                <a:solidFill>
                  <a:schemeClr val="tx1">
                    <a:lumMod val="65000"/>
                    <a:lumOff val="35000"/>
                  </a:schemeClr>
                </a:solidFill>
                <a:latin typeface="Arial" charset="0"/>
              </a:rPr>
              <a:t>Reassignments of the bugs</a:t>
            </a:r>
          </a:p>
          <a:p>
            <a:pPr fontAlgn="base">
              <a:spcBef>
                <a:spcPct val="0"/>
              </a:spcBef>
              <a:spcAft>
                <a:spcPct val="0"/>
              </a:spcAft>
            </a:pPr>
            <a:r>
              <a:rPr lang="en-US" dirty="0" smtClean="0">
                <a:solidFill>
                  <a:schemeClr val="tx1">
                    <a:lumMod val="65000"/>
                    <a:lumOff val="35000"/>
                  </a:schemeClr>
                </a:solidFill>
                <a:latin typeface="Arial" charset="0"/>
              </a:rPr>
              <a:t>lengthen the time to get them</a:t>
            </a:r>
          </a:p>
          <a:p>
            <a:pPr fontAlgn="base">
              <a:spcBef>
                <a:spcPct val="0"/>
              </a:spcBef>
              <a:spcAft>
                <a:spcPct val="0"/>
              </a:spcAft>
            </a:pPr>
            <a:r>
              <a:rPr lang="en-US" dirty="0" smtClean="0">
                <a:solidFill>
                  <a:schemeClr val="tx1">
                    <a:lumMod val="65000"/>
                    <a:lumOff val="35000"/>
                  </a:schemeClr>
                </a:solidFill>
                <a:latin typeface="Arial" charset="0"/>
              </a:rPr>
              <a:t>fixed</a:t>
            </a:r>
          </a:p>
        </p:txBody>
      </p:sp>
      <p:sp>
        <p:nvSpPr>
          <p:cNvPr id="11" name="Right Arrow 10"/>
          <p:cNvSpPr/>
          <p:nvPr/>
        </p:nvSpPr>
        <p:spPr bwMode="auto">
          <a:xfrm rot="8995572">
            <a:off x="8220371" y="1583899"/>
            <a:ext cx="990600" cy="533400"/>
          </a:xfrm>
          <a:prstGeom prst="rightArrow">
            <a:avLst>
              <a:gd name="adj1" fmla="val 37755"/>
              <a:gd name="adj2" fmla="val 5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Who Should Fix This Bug?</a:t>
            </a:r>
            <a:br>
              <a:rPr lang="en-US" sz="3200" dirty="0" smtClean="0"/>
            </a:br>
            <a:r>
              <a:rPr lang="en-US" sz="3200" dirty="0" smtClean="0"/>
              <a:t>[</a:t>
            </a:r>
            <a:r>
              <a:rPr lang="en-US" sz="3200" dirty="0" err="1" smtClean="0"/>
              <a:t>Anvik</a:t>
            </a:r>
            <a:r>
              <a:rPr lang="en-US" sz="3200" dirty="0" smtClean="0"/>
              <a:t> 06]</a:t>
            </a:r>
            <a:endParaRPr lang="en-US" sz="3200" dirty="0"/>
          </a:p>
        </p:txBody>
      </p:sp>
      <p:sp>
        <p:nvSpPr>
          <p:cNvPr id="3" name="Content Placeholder 2"/>
          <p:cNvSpPr>
            <a:spLocks noGrp="1"/>
          </p:cNvSpPr>
          <p:nvPr>
            <p:ph idx="1"/>
          </p:nvPr>
        </p:nvSpPr>
        <p:spPr/>
        <p:txBody>
          <a:bodyPr>
            <a:normAutofit fontScale="85000" lnSpcReduction="20000"/>
          </a:bodyPr>
          <a:lstStyle/>
          <a:p>
            <a:r>
              <a:rPr lang="en-US" dirty="0" smtClean="0"/>
              <a:t>Semi-automated approach to find appropriate assignees</a:t>
            </a:r>
          </a:p>
          <a:p>
            <a:pPr lvl="1"/>
            <a:r>
              <a:rPr lang="en-US" dirty="0" smtClean="0"/>
              <a:t>Show several potential resolvers</a:t>
            </a:r>
          </a:p>
          <a:p>
            <a:pPr lvl="1"/>
            <a:r>
              <a:rPr lang="en-US" dirty="0" smtClean="0"/>
              <a:t>The user has to choose one from the candidates</a:t>
            </a:r>
            <a:br>
              <a:rPr lang="en-US" dirty="0" smtClean="0"/>
            </a:br>
            <a:r>
              <a:rPr lang="en-US" dirty="0" smtClean="0"/>
              <a:t>(this is why it’s called semi-automated)</a:t>
            </a:r>
          </a:p>
          <a:p>
            <a:endParaRPr lang="en-US" dirty="0" smtClean="0"/>
          </a:p>
          <a:p>
            <a:r>
              <a:rPr lang="en-US" dirty="0" smtClean="0"/>
              <a:t>Use machine learning algorithm</a:t>
            </a:r>
          </a:p>
          <a:p>
            <a:pPr lvl="1"/>
            <a:r>
              <a:rPr lang="en-US" dirty="0" smtClean="0"/>
              <a:t>Treated as text classification problem in ML</a:t>
            </a:r>
          </a:p>
          <a:p>
            <a:pPr lvl="2"/>
            <a:r>
              <a:rPr lang="en-US" dirty="0" smtClean="0"/>
              <a:t>Text documents </a:t>
            </a:r>
            <a:r>
              <a:rPr lang="ko" altLang="en-US" dirty="0" smtClean="0"/>
              <a:t>↦ </a:t>
            </a:r>
            <a:r>
              <a:rPr lang="en-US" altLang="ko" dirty="0" smtClean="0"/>
              <a:t>Bug reports (summary &amp; text description)</a:t>
            </a:r>
          </a:p>
          <a:p>
            <a:pPr lvl="2"/>
            <a:r>
              <a:rPr lang="en-US" dirty="0" smtClean="0"/>
              <a:t>Categories </a:t>
            </a:r>
            <a:r>
              <a:rPr lang="ko" altLang="en-US" dirty="0" smtClean="0"/>
              <a:t>↦ </a:t>
            </a:r>
            <a:r>
              <a:rPr lang="en-US" altLang="ko" dirty="0" smtClean="0"/>
              <a:t>Names of developers</a:t>
            </a:r>
          </a:p>
          <a:p>
            <a:endParaRPr lang="en-US" dirty="0" smtClean="0"/>
          </a:p>
          <a:p>
            <a:r>
              <a:rPr lang="en-US" dirty="0" smtClean="0"/>
              <a:t>Precision: Eclipse (57%), Firefox (64%), </a:t>
            </a:r>
            <a:r>
              <a:rPr lang="en-US" dirty="0" err="1" smtClean="0"/>
              <a:t>gcc</a:t>
            </a:r>
            <a:r>
              <a:rPr lang="en-US" dirty="0" smtClean="0"/>
              <a:t> (</a:t>
            </a:r>
            <a:r>
              <a:rPr lang="en-US" dirty="0" smtClean="0">
                <a:solidFill>
                  <a:srgbClr val="FF0000"/>
                </a:solidFill>
              </a:rPr>
              <a:t>6%</a:t>
            </a:r>
            <a:r>
              <a:rPr lang="en-US" dirty="0" smtClean="0"/>
              <a:t>)</a:t>
            </a:r>
            <a:endParaRPr lang="en-US" dirty="0"/>
          </a:p>
        </p:txBody>
      </p:sp>
      <p:sp>
        <p:nvSpPr>
          <p:cNvPr id="4" name="Slide Number Placeholder 3"/>
          <p:cNvSpPr>
            <a:spLocks noGrp="1"/>
          </p:cNvSpPr>
          <p:nvPr>
            <p:ph type="sldNum" sz="quarter" idx="12"/>
          </p:nvPr>
        </p:nvSpPr>
        <p:spPr/>
        <p:txBody>
          <a:bodyPr/>
          <a:lstStyle/>
          <a:p>
            <a:fld id="{F6A87874-1B8C-44AC-9833-CA1F254A6221}"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Who Should Fix This Bug?</a:t>
            </a:r>
            <a:br>
              <a:rPr lang="en-US" sz="3200" dirty="0" smtClean="0"/>
            </a:br>
            <a:r>
              <a:rPr lang="en-US" sz="3200" dirty="0" smtClean="0"/>
              <a:t>[</a:t>
            </a:r>
            <a:r>
              <a:rPr lang="en-US" sz="3200" dirty="0" err="1" smtClean="0"/>
              <a:t>Anvik</a:t>
            </a:r>
            <a:r>
              <a:rPr lang="en-US" sz="3200" dirty="0" smtClean="0"/>
              <a:t> 06]</a:t>
            </a:r>
            <a:endParaRPr lang="en-US" sz="3200" dirty="0"/>
          </a:p>
        </p:txBody>
      </p:sp>
      <p:sp>
        <p:nvSpPr>
          <p:cNvPr id="3" name="Content Placeholder 2"/>
          <p:cNvSpPr>
            <a:spLocks noGrp="1"/>
          </p:cNvSpPr>
          <p:nvPr>
            <p:ph idx="1"/>
          </p:nvPr>
        </p:nvSpPr>
        <p:spPr/>
        <p:txBody>
          <a:bodyPr>
            <a:normAutofit fontScale="77500" lnSpcReduction="20000"/>
          </a:bodyPr>
          <a:lstStyle/>
          <a:p>
            <a:r>
              <a:rPr lang="en-US" dirty="0" smtClean="0"/>
              <a:t>Process</a:t>
            </a:r>
          </a:p>
          <a:p>
            <a:pPr marL="858837" lvl="1" indent="-514350">
              <a:buFont typeface="+mj-lt"/>
              <a:buAutoNum type="arabicPeriod"/>
            </a:pPr>
            <a:r>
              <a:rPr lang="en-US" dirty="0" smtClean="0"/>
              <a:t>Characterizing bug reports</a:t>
            </a:r>
          </a:p>
          <a:p>
            <a:pPr lvl="2"/>
            <a:r>
              <a:rPr lang="en-US" dirty="0" smtClean="0"/>
              <a:t>remove stop words, non-alphabetic tokens</a:t>
            </a:r>
          </a:p>
          <a:p>
            <a:pPr lvl="2"/>
            <a:r>
              <a:rPr lang="en-US" dirty="0" smtClean="0"/>
              <a:t>extract feature vector (# of terms in the text)</a:t>
            </a:r>
          </a:p>
          <a:p>
            <a:pPr lvl="2"/>
            <a:endParaRPr lang="en-US" dirty="0" smtClean="0"/>
          </a:p>
          <a:p>
            <a:pPr marL="858837" lvl="1" indent="-514350">
              <a:buFont typeface="+mj-lt"/>
              <a:buAutoNum type="arabicPeriod"/>
            </a:pPr>
            <a:r>
              <a:rPr lang="en-US" dirty="0" smtClean="0"/>
              <a:t>Assigning a label to each report (for training)</a:t>
            </a:r>
          </a:p>
          <a:p>
            <a:pPr lvl="2"/>
            <a:r>
              <a:rPr lang="en-US" dirty="0" smtClean="0"/>
              <a:t>not very simple to do this because each project tends to use the </a:t>
            </a:r>
            <a:r>
              <a:rPr lang="en-US" b="1" dirty="0" smtClean="0">
                <a:latin typeface="Consolas" pitchFamily="49" charset="0"/>
                <a:cs typeface="Consolas" pitchFamily="49" charset="0"/>
              </a:rPr>
              <a:t>status</a:t>
            </a:r>
            <a:r>
              <a:rPr lang="en-US" dirty="0" smtClean="0"/>
              <a:t> and </a:t>
            </a:r>
            <a:r>
              <a:rPr lang="en-US" b="1" dirty="0" smtClean="0">
                <a:latin typeface="Consolas" pitchFamily="49" charset="0"/>
                <a:cs typeface="Consolas" pitchFamily="49" charset="0"/>
              </a:rPr>
              <a:t>assigned-to</a:t>
            </a:r>
            <a:r>
              <a:rPr lang="en-US" dirty="0" smtClean="0"/>
              <a:t> fields differently</a:t>
            </a:r>
            <a:br>
              <a:rPr lang="en-US" dirty="0" smtClean="0"/>
            </a:br>
            <a:r>
              <a:rPr lang="en-US" dirty="0" smtClean="0"/>
              <a:t>(cultural issue. not easily </a:t>
            </a:r>
            <a:r>
              <a:rPr lang="en-US" dirty="0" err="1" smtClean="0"/>
              <a:t>generalizable</a:t>
            </a:r>
            <a:r>
              <a:rPr lang="en-US" dirty="0" smtClean="0"/>
              <a:t>.)</a:t>
            </a:r>
          </a:p>
          <a:p>
            <a:pPr lvl="2"/>
            <a:endParaRPr lang="en-US" dirty="0" smtClean="0"/>
          </a:p>
          <a:p>
            <a:pPr marL="858837" lvl="1" indent="-514350">
              <a:buFont typeface="+mj-lt"/>
              <a:buAutoNum type="arabicPeriod"/>
            </a:pPr>
            <a:r>
              <a:rPr lang="en-US" dirty="0" smtClean="0"/>
              <a:t>Choosing reports to train the ML algorithm</a:t>
            </a:r>
          </a:p>
          <a:p>
            <a:pPr lvl="2">
              <a:buClr>
                <a:srgbClr val="CC9900"/>
              </a:buClr>
            </a:pPr>
            <a:r>
              <a:rPr lang="en-US" b="1" dirty="0" smtClean="0">
                <a:solidFill>
                  <a:srgbClr val="000000"/>
                </a:solidFill>
              </a:rPr>
              <a:t>remove</a:t>
            </a:r>
            <a:r>
              <a:rPr lang="en-US" dirty="0" smtClean="0">
                <a:solidFill>
                  <a:srgbClr val="000000"/>
                </a:solidFill>
              </a:rPr>
              <a:t> the reports from any developer that has </a:t>
            </a:r>
            <a:r>
              <a:rPr lang="en-US" b="1" dirty="0" smtClean="0">
                <a:solidFill>
                  <a:srgbClr val="000000"/>
                </a:solidFill>
              </a:rPr>
              <a:t>not contributed at least 9 bug resolutions in recent 3 months</a:t>
            </a:r>
            <a:r>
              <a:rPr lang="en-US" dirty="0" smtClean="0">
                <a:solidFill>
                  <a:srgbClr val="000000"/>
                </a:solidFill>
              </a:rPr>
              <a:t> of the project</a:t>
            </a:r>
          </a:p>
          <a:p>
            <a:pPr lvl="2">
              <a:buClr>
                <a:srgbClr val="CC9900"/>
              </a:buClr>
            </a:pPr>
            <a:endParaRPr lang="en-US" sz="1900" dirty="0" smtClean="0">
              <a:solidFill>
                <a:srgbClr val="000000"/>
              </a:solidFill>
            </a:endParaRPr>
          </a:p>
          <a:p>
            <a:pPr marL="858837" lvl="1" indent="-514350">
              <a:buFont typeface="+mj-lt"/>
              <a:buAutoNum type="arabicPeriod"/>
            </a:pPr>
            <a:r>
              <a:rPr lang="en-US" dirty="0" smtClean="0"/>
              <a:t>Applying the algorithm</a:t>
            </a:r>
            <a:endParaRPr lang="en-US" dirty="0"/>
          </a:p>
        </p:txBody>
      </p:sp>
      <p:sp>
        <p:nvSpPr>
          <p:cNvPr id="4" name="Slide Number Placeholder 3"/>
          <p:cNvSpPr>
            <a:spLocks noGrp="1"/>
          </p:cNvSpPr>
          <p:nvPr>
            <p:ph type="sldNum" sz="quarter" idx="12"/>
          </p:nvPr>
        </p:nvSpPr>
        <p:spPr/>
        <p:txBody>
          <a:bodyPr/>
          <a:lstStyle/>
          <a:p>
            <a:fld id="{F6A87874-1B8C-44AC-9833-CA1F254A6221}"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Who Should Fix This Bug? [</a:t>
            </a:r>
            <a:r>
              <a:rPr lang="en-US" sz="3200" dirty="0" err="1" smtClean="0"/>
              <a:t>Anvik</a:t>
            </a:r>
            <a:r>
              <a:rPr lang="en-US" sz="3200" dirty="0" smtClean="0"/>
              <a:t> 06] </a:t>
            </a:r>
            <a:br>
              <a:rPr lang="en-US" sz="3200" dirty="0" smtClean="0"/>
            </a:br>
            <a:r>
              <a:rPr lang="en-US" sz="3200" dirty="0" smtClean="0"/>
              <a:t>Evaluation</a:t>
            </a:r>
            <a:endParaRPr lang="en-US" sz="3200"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F6A87874-1B8C-44AC-9833-CA1F254A6221}" type="slidenum">
              <a:rPr lang="en-US" smtClean="0"/>
              <a:pPr/>
              <a:t>19</a:t>
            </a:fld>
            <a:endParaRPr lang="en-US"/>
          </a:p>
        </p:txBody>
      </p:sp>
      <p:pic>
        <p:nvPicPr>
          <p:cNvPr id="4098" name="Picture 2"/>
          <p:cNvPicPr>
            <a:picLocks noChangeAspect="1" noChangeArrowheads="1"/>
          </p:cNvPicPr>
          <p:nvPr/>
        </p:nvPicPr>
        <p:blipFill>
          <a:blip r:embed="rId3" cstate="print"/>
          <a:srcRect/>
          <a:stretch>
            <a:fillRect/>
          </a:stretch>
        </p:blipFill>
        <p:spPr bwMode="auto">
          <a:xfrm>
            <a:off x="304800" y="3657600"/>
            <a:ext cx="5044440" cy="2971800"/>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5334000" y="4572000"/>
            <a:ext cx="3581400" cy="1203960"/>
          </a:xfrm>
          <a:prstGeom prst="rect">
            <a:avLst/>
          </a:prstGeom>
          <a:noFill/>
          <a:ln w="9525">
            <a:noFill/>
            <a:miter lim="800000"/>
            <a:headEnd/>
            <a:tailEnd/>
          </a:ln>
        </p:spPr>
      </p:pic>
      <p:pic>
        <p:nvPicPr>
          <p:cNvPr id="4101" name="Picture 5"/>
          <p:cNvPicPr>
            <a:picLocks noChangeAspect="1" noChangeArrowheads="1"/>
          </p:cNvPicPr>
          <p:nvPr/>
        </p:nvPicPr>
        <p:blipFill>
          <a:blip r:embed="rId5" cstate="print"/>
          <a:srcRect/>
          <a:stretch>
            <a:fillRect/>
          </a:stretch>
        </p:blipFill>
        <p:spPr bwMode="auto">
          <a:xfrm>
            <a:off x="-335280" y="1752600"/>
            <a:ext cx="9479280" cy="1478280"/>
          </a:xfrm>
          <a:prstGeom prst="rect">
            <a:avLst/>
          </a:prstGeom>
          <a:noFill/>
          <a:ln w="9525">
            <a:noFill/>
            <a:miter lim="800000"/>
            <a:headEnd/>
            <a:tailEnd/>
          </a:ln>
        </p:spPr>
      </p:pic>
      <p:sp>
        <p:nvSpPr>
          <p:cNvPr id="9" name="Rectangle 8"/>
          <p:cNvSpPr/>
          <p:nvPr/>
        </p:nvSpPr>
        <p:spPr bwMode="auto">
          <a:xfrm>
            <a:off x="4114800" y="1959429"/>
            <a:ext cx="1698171" cy="707571"/>
          </a:xfrm>
          <a:prstGeom prst="rect">
            <a:avLst/>
          </a:prstGeom>
          <a:noFill/>
          <a:ln w="508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1447800" y="5638800"/>
            <a:ext cx="3820886" cy="250371"/>
          </a:xfrm>
          <a:prstGeom prst="rect">
            <a:avLst/>
          </a:prstGeom>
          <a:noFill/>
          <a:ln w="508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Oval 10"/>
          <p:cNvSpPr/>
          <p:nvPr/>
        </p:nvSpPr>
        <p:spPr bwMode="auto">
          <a:xfrm>
            <a:off x="7391400" y="4953000"/>
            <a:ext cx="685800" cy="304800"/>
          </a:xfrm>
          <a:prstGeom prst="ellipse">
            <a:avLst/>
          </a:prstGeom>
          <a:noFill/>
          <a:ln w="508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13" name="Straight Arrow Connector 12"/>
          <p:cNvCxnSpPr/>
          <p:nvPr/>
        </p:nvCxnSpPr>
        <p:spPr bwMode="auto">
          <a:xfrm rot="5400000">
            <a:off x="7239000" y="3962400"/>
            <a:ext cx="1143000" cy="76200"/>
          </a:xfrm>
          <a:prstGeom prst="straightConnector1">
            <a:avLst/>
          </a:prstGeom>
          <a:ln>
            <a:solidFill>
              <a:srgbClr val="FF0000"/>
            </a:solidFill>
            <a:headEnd type="none" w="med" len="med"/>
            <a:tailEnd type="arrow"/>
          </a:ln>
        </p:spPr>
        <p:style>
          <a:lnRef idx="3">
            <a:schemeClr val="accent2"/>
          </a:lnRef>
          <a:fillRef idx="0">
            <a:schemeClr val="accent2"/>
          </a:fillRef>
          <a:effectRef idx="2">
            <a:schemeClr val="accent2"/>
          </a:effectRef>
          <a:fontRef idx="minor">
            <a:schemeClr val="tx1"/>
          </a:fontRef>
        </p:style>
      </p:cxnSp>
      <p:sp>
        <p:nvSpPr>
          <p:cNvPr id="14" name="TextBox 13"/>
          <p:cNvSpPr txBox="1"/>
          <p:nvPr/>
        </p:nvSpPr>
        <p:spPr>
          <a:xfrm>
            <a:off x="7620000" y="3048000"/>
            <a:ext cx="685800" cy="461665"/>
          </a:xfrm>
          <a:prstGeom prst="rect">
            <a:avLst/>
          </a:prstGeom>
          <a:noFill/>
        </p:spPr>
        <p:txBody>
          <a:bodyPr wrap="square" rtlCol="0">
            <a:spAutoFit/>
          </a:bodyPr>
          <a:lstStyle/>
          <a:p>
            <a:r>
              <a:rPr lang="en-US" sz="2400" dirty="0" smtClean="0">
                <a:solidFill>
                  <a:srgbClr val="FF0000"/>
                </a:solidFill>
              </a:rPr>
              <a:t>??</a:t>
            </a:r>
            <a:endParaRPr lang="en-US" sz="2400"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Bug tracking system</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Has many different names</a:t>
            </a:r>
          </a:p>
          <a:p>
            <a:pPr lvl="1"/>
            <a:r>
              <a:rPr lang="en-US" dirty="0" smtClean="0"/>
              <a:t>Bug tracking system</a:t>
            </a:r>
          </a:p>
          <a:p>
            <a:pPr lvl="1"/>
            <a:r>
              <a:rPr lang="en-US" dirty="0" smtClean="0"/>
              <a:t>Defect tracking system</a:t>
            </a:r>
          </a:p>
          <a:p>
            <a:pPr lvl="1"/>
            <a:r>
              <a:rPr lang="en-US" dirty="0" smtClean="0"/>
              <a:t>Bug repository</a:t>
            </a:r>
          </a:p>
          <a:p>
            <a:pPr lvl="1"/>
            <a:r>
              <a:rPr lang="en-US" dirty="0" smtClean="0"/>
              <a:t>Issue tracking system</a:t>
            </a:r>
          </a:p>
          <a:p>
            <a:pPr lvl="1"/>
            <a:r>
              <a:rPr lang="en-US" dirty="0" smtClean="0"/>
              <a:t>Change tracking system</a:t>
            </a:r>
          </a:p>
          <a:p>
            <a:pPr lvl="1"/>
            <a:r>
              <a:rPr lang="en-US" dirty="0" smtClean="0"/>
              <a:t>…</a:t>
            </a:r>
          </a:p>
          <a:p>
            <a:endParaRPr lang="en-US" dirty="0" smtClean="0"/>
          </a:p>
          <a:p>
            <a:r>
              <a:rPr lang="en-US" dirty="0" smtClean="0"/>
              <a:t>Different usage</a:t>
            </a:r>
          </a:p>
          <a:p>
            <a:pPr lvl="1"/>
            <a:r>
              <a:rPr lang="en-US" b="1" dirty="0" smtClean="0"/>
              <a:t>Bug </a:t>
            </a:r>
            <a:r>
              <a:rPr lang="en-US" b="1" dirty="0" smtClean="0"/>
              <a:t>reporting &amp; triaging </a:t>
            </a:r>
            <a:r>
              <a:rPr lang="en-US" b="1" dirty="0" smtClean="0">
                <a:sym typeface="Wingdings" pitchFamily="2" charset="2"/>
              </a:rPr>
              <a:t> Today’s focus</a:t>
            </a:r>
            <a:endParaRPr lang="en-US" b="1" dirty="0" smtClean="0"/>
          </a:p>
          <a:p>
            <a:pPr lvl="1"/>
            <a:r>
              <a:rPr lang="en-US" dirty="0" smtClean="0"/>
              <a:t>Focal point for communication and collaboration</a:t>
            </a:r>
          </a:p>
        </p:txBody>
      </p:sp>
      <p:sp>
        <p:nvSpPr>
          <p:cNvPr id="4" name="Slide Number Placeholder 3"/>
          <p:cNvSpPr>
            <a:spLocks noGrp="1"/>
          </p:cNvSpPr>
          <p:nvPr>
            <p:ph type="sldNum" sz="quarter" idx="12"/>
          </p:nvPr>
        </p:nvSpPr>
        <p:spPr/>
        <p:txBody>
          <a:bodyPr/>
          <a:lstStyle/>
          <a:p>
            <a:fld id="{F6A87874-1B8C-44AC-9833-CA1F254A6221}" type="slidenum">
              <a:rPr lang="en-US" smtClean="0"/>
              <a:pPr/>
              <a:t>2</a:t>
            </a:fld>
            <a:endParaRPr lang="en-US"/>
          </a:p>
        </p:txBody>
      </p:sp>
      <p:sp>
        <p:nvSpPr>
          <p:cNvPr id="5" name="Content Placeholder 2"/>
          <p:cNvSpPr txBox="1">
            <a:spLocks/>
          </p:cNvSpPr>
          <p:nvPr/>
        </p:nvSpPr>
        <p:spPr bwMode="auto">
          <a:xfrm>
            <a:off x="5105400" y="1684338"/>
            <a:ext cx="3886200" cy="29638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342900" marR="0" lvl="0" indent="-34290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l"/>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Example systems</a:t>
            </a:r>
          </a:p>
          <a:p>
            <a:pPr marL="692150" marR="0" lvl="1"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defRPr/>
            </a:pPr>
            <a:r>
              <a:rPr kumimoji="0" lang="en-US" b="1" i="0" u="none" strike="noStrike" kern="0" cap="none" spc="0" normalizeH="0" baseline="0" noProof="0" dirty="0" err="1" smtClean="0">
                <a:ln>
                  <a:noFill/>
                </a:ln>
                <a:solidFill>
                  <a:schemeClr val="tx1"/>
                </a:solidFill>
                <a:effectLst/>
                <a:uLnTx/>
                <a:uFillTx/>
                <a:latin typeface="+mn-lt"/>
              </a:rPr>
              <a:t>Bugzilla</a:t>
            </a:r>
            <a:r>
              <a:rPr lang="en-US" kern="0" dirty="0" smtClean="0"/>
              <a:t>, Radar, </a:t>
            </a:r>
            <a:r>
              <a:rPr kumimoji="0" lang="en-US" b="0" i="0" u="none" strike="noStrike" kern="0" cap="none" spc="0" normalizeH="0" baseline="0" noProof="0" dirty="0" err="1" smtClean="0">
                <a:ln>
                  <a:noFill/>
                </a:ln>
                <a:solidFill>
                  <a:schemeClr val="tx1"/>
                </a:solidFill>
                <a:effectLst/>
                <a:uLnTx/>
                <a:uFillTx/>
                <a:latin typeface="+mn-lt"/>
              </a:rPr>
              <a:t>Trac</a:t>
            </a:r>
            <a:endParaRPr kumimoji="0" lang="en-US" b="0" i="0" u="none" strike="noStrike" kern="0" cap="none" spc="0" normalizeH="0" baseline="0" noProof="0" dirty="0" smtClean="0">
              <a:ln>
                <a:noFill/>
              </a:ln>
              <a:solidFill>
                <a:schemeClr val="tx1"/>
              </a:solidFill>
              <a:effectLst/>
              <a:uLnTx/>
              <a:uFillTx/>
              <a:latin typeface="+mn-lt"/>
            </a:endParaRPr>
          </a:p>
          <a:p>
            <a:pPr marL="692150" marR="0" lvl="1"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defRPr/>
            </a:pPr>
            <a:r>
              <a:rPr lang="en-US" kern="0" dirty="0" smtClean="0"/>
              <a:t>Integrated in OSS project hosting sites</a:t>
            </a:r>
          </a:p>
          <a:p>
            <a:pPr marL="692150" marR="0" lvl="1"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defRPr/>
            </a:pPr>
            <a:r>
              <a:rPr lang="en-US" kern="0" dirty="0" smtClean="0"/>
              <a:t>Integrated in development team collaboration tools</a:t>
            </a:r>
          </a:p>
          <a:p>
            <a:pPr marL="1149350" lvl="2" indent="-347663" fontAlgn="base">
              <a:spcBef>
                <a:spcPct val="20000"/>
              </a:spcBef>
              <a:spcAft>
                <a:spcPct val="0"/>
              </a:spcAft>
              <a:buClr>
                <a:schemeClr val="accent2"/>
              </a:buClr>
              <a:buSzPct val="70000"/>
              <a:buFont typeface="Wingdings" pitchFamily="2" charset="2"/>
              <a:buChar char="l"/>
            </a:pPr>
            <a:r>
              <a:rPr lang="en-US" kern="0" dirty="0" smtClean="0"/>
              <a:t>IBM Rational Concert</a:t>
            </a:r>
          </a:p>
          <a:p>
            <a:pPr marL="1149350" lvl="2" indent="-347663" fontAlgn="base">
              <a:spcBef>
                <a:spcPct val="20000"/>
              </a:spcBef>
              <a:spcAft>
                <a:spcPct val="0"/>
              </a:spcAft>
              <a:buClr>
                <a:schemeClr val="accent2"/>
              </a:buClr>
              <a:buSzPct val="70000"/>
              <a:buFont typeface="Wingdings" pitchFamily="2" charset="2"/>
              <a:buChar char="l"/>
            </a:pPr>
            <a:r>
              <a:rPr lang="en-US" kern="0" dirty="0" smtClean="0"/>
              <a:t>MS Team Foundation Server</a:t>
            </a:r>
            <a:endParaRPr kumimoji="0" lang="en-US" b="0" i="0" u="none" strike="noStrike" kern="0" cap="none" spc="0" normalizeH="0" baseline="0" noProof="0" dirty="0" smtClean="0">
              <a:ln>
                <a:noFill/>
              </a:ln>
              <a:solidFill>
                <a:schemeClr val="tx1"/>
              </a:solidFill>
              <a:effectLst/>
              <a:uLnTx/>
              <a:uFillTx/>
              <a:latin typeface="+mn-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7C1302"/>
                </a:solidFill>
              </a:rPr>
              <a:t>Who Should Fix This Bug? [</a:t>
            </a:r>
            <a:r>
              <a:rPr lang="en-US" sz="3200" dirty="0" err="1" smtClean="0">
                <a:solidFill>
                  <a:srgbClr val="7C1302"/>
                </a:solidFill>
              </a:rPr>
              <a:t>Anvik</a:t>
            </a:r>
            <a:r>
              <a:rPr lang="en-US" sz="3200" dirty="0" smtClean="0">
                <a:solidFill>
                  <a:srgbClr val="7C1302"/>
                </a:solidFill>
              </a:rPr>
              <a:t> 06] </a:t>
            </a:r>
            <a:br>
              <a:rPr lang="en-US" sz="3200" dirty="0" smtClean="0">
                <a:solidFill>
                  <a:srgbClr val="7C1302"/>
                </a:solidFill>
              </a:rPr>
            </a:br>
            <a:r>
              <a:rPr lang="en-US" sz="3200" dirty="0" smtClean="0">
                <a:solidFill>
                  <a:srgbClr val="7C1302"/>
                </a:solidFill>
              </a:rPr>
              <a:t>Evaluation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Why it did not work for </a:t>
            </a:r>
            <a:r>
              <a:rPr lang="en-US" dirty="0" err="1" smtClean="0"/>
              <a:t>gcc</a:t>
            </a:r>
            <a:r>
              <a:rPr lang="en-US" dirty="0" smtClean="0"/>
              <a:t>?</a:t>
            </a:r>
          </a:p>
          <a:p>
            <a:pPr lvl="1"/>
            <a:r>
              <a:rPr lang="en-US" dirty="0" smtClean="0"/>
              <a:t>Project specific characteristics</a:t>
            </a:r>
          </a:p>
          <a:p>
            <a:pPr lvl="2"/>
            <a:r>
              <a:rPr lang="en-US" dirty="0" smtClean="0"/>
              <a:t>One developer dominate the bug resolution activity</a:t>
            </a:r>
            <a:br>
              <a:rPr lang="en-US" dirty="0" smtClean="0"/>
            </a:br>
            <a:r>
              <a:rPr lang="en-US" dirty="0" smtClean="0"/>
              <a:t>(1</a:t>
            </a:r>
            <a:r>
              <a:rPr lang="en-US" baseline="30000" dirty="0" smtClean="0"/>
              <a:t>st</a:t>
            </a:r>
            <a:r>
              <a:rPr lang="en-US" dirty="0" smtClean="0"/>
              <a:t> developer: 1394 reports, 2</a:t>
            </a:r>
            <a:r>
              <a:rPr lang="en-US" baseline="30000" dirty="0" smtClean="0"/>
              <a:t>nd</a:t>
            </a:r>
            <a:r>
              <a:rPr lang="en-US" dirty="0" smtClean="0"/>
              <a:t>: 160)</a:t>
            </a:r>
          </a:p>
          <a:p>
            <a:pPr lvl="2"/>
            <a:r>
              <a:rPr lang="en-US" dirty="0" smtClean="0"/>
              <a:t>Labeling heuristics may not be sufficiently accurate</a:t>
            </a:r>
          </a:p>
          <a:p>
            <a:pPr lvl="2"/>
            <a:r>
              <a:rPr lang="en-US" dirty="0" smtClean="0"/>
              <a:t>Spread of bug resolution activity was low</a:t>
            </a:r>
            <a:br>
              <a:rPr lang="en-US" dirty="0" smtClean="0"/>
            </a:br>
            <a:r>
              <a:rPr lang="en-US" dirty="0" smtClean="0"/>
              <a:t>(only 29 developers left after filtering out 63)</a:t>
            </a:r>
          </a:p>
          <a:p>
            <a:pPr lvl="1"/>
            <a:endParaRPr lang="en-US" dirty="0" smtClean="0"/>
          </a:p>
          <a:p>
            <a:pPr lvl="1"/>
            <a:r>
              <a:rPr lang="en-US" dirty="0" smtClean="0"/>
              <a:t>Problem of building up the oracle</a:t>
            </a:r>
          </a:p>
          <a:p>
            <a:pPr lvl="2"/>
            <a:r>
              <a:rPr lang="en-US" dirty="0" smtClean="0"/>
              <a:t>Difficulty in matching the CVS usernames and the email addresses in </a:t>
            </a:r>
            <a:r>
              <a:rPr lang="en-US" dirty="0" err="1" smtClean="0"/>
              <a:t>Bugzilla</a:t>
            </a:r>
            <a:r>
              <a:rPr lang="en-US" dirty="0" smtClean="0"/>
              <a:t> (failed to map 32 of the 84 usernames found in CVS)</a:t>
            </a:r>
          </a:p>
          <a:p>
            <a:endParaRPr lang="en-US" dirty="0" smtClean="0"/>
          </a:p>
          <a:p>
            <a:r>
              <a:rPr lang="en-US" dirty="0" smtClean="0"/>
              <a:t>Implication: It is not easy to generalize such an automated process due to the varying project characteristics</a:t>
            </a:r>
            <a:endParaRPr lang="en-US" dirty="0"/>
          </a:p>
        </p:txBody>
      </p:sp>
      <p:sp>
        <p:nvSpPr>
          <p:cNvPr id="4" name="Slide Number Placeholder 3"/>
          <p:cNvSpPr>
            <a:spLocks noGrp="1"/>
          </p:cNvSpPr>
          <p:nvPr>
            <p:ph type="sldNum" sz="quarter" idx="12"/>
          </p:nvPr>
        </p:nvSpPr>
        <p:spPr/>
        <p:txBody>
          <a:bodyPr/>
          <a:lstStyle/>
          <a:p>
            <a:fld id="{F6A87874-1B8C-44AC-9833-CA1F254A6221}"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with Bug Triaging</a:t>
            </a:r>
            <a:endParaRPr lang="en-US" dirty="0"/>
          </a:p>
        </p:txBody>
      </p:sp>
      <p:sp>
        <p:nvSpPr>
          <p:cNvPr id="4" name="Slide Number Placeholder 3"/>
          <p:cNvSpPr>
            <a:spLocks noGrp="1"/>
          </p:cNvSpPr>
          <p:nvPr>
            <p:ph type="sldNum" sz="quarter" idx="12"/>
          </p:nvPr>
        </p:nvSpPr>
        <p:spPr/>
        <p:txBody>
          <a:bodyPr/>
          <a:lstStyle/>
          <a:p>
            <a:fld id="{F6A87874-1B8C-44AC-9833-CA1F254A6221}" type="slidenum">
              <a:rPr lang="en-US" smtClean="0"/>
              <a:pPr/>
              <a:t>21</a:t>
            </a:fld>
            <a:endParaRPr lang="en-US"/>
          </a:p>
        </p:txBody>
      </p:sp>
      <p:sp>
        <p:nvSpPr>
          <p:cNvPr id="5" name="Rounded Rectangle 4"/>
          <p:cNvSpPr/>
          <p:nvPr/>
        </p:nvSpPr>
        <p:spPr bwMode="auto">
          <a:xfrm>
            <a:off x="914400" y="1828800"/>
            <a:ext cx="3276600" cy="99060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lumMod val="65000"/>
                    <a:lumOff val="35000"/>
                  </a:schemeClr>
                </a:solidFill>
                <a:effectLst/>
                <a:latin typeface="Arial" charset="0"/>
              </a:rPr>
              <a:t>Hard to notice</a:t>
            </a:r>
            <a:r>
              <a:rPr kumimoji="0" lang="en-US" sz="1800" b="0" i="0" u="none" strike="noStrike" cap="none" normalizeH="0" dirty="0" smtClean="0">
                <a:ln>
                  <a:noFill/>
                </a:ln>
                <a:solidFill>
                  <a:schemeClr val="tx1">
                    <a:lumMod val="65000"/>
                    <a:lumOff val="35000"/>
                  </a:schemeClr>
                </a:solidFill>
                <a:effectLst/>
                <a:latin typeface="Arial" charset="0"/>
              </a:rPr>
              <a:t> the</a:t>
            </a:r>
          </a:p>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dirty="0" smtClean="0">
                <a:ln>
                  <a:noFill/>
                </a:ln>
                <a:solidFill>
                  <a:schemeClr val="tx1">
                    <a:lumMod val="65000"/>
                    <a:lumOff val="35000"/>
                  </a:schemeClr>
                </a:solidFill>
                <a:effectLst/>
                <a:latin typeface="Arial" charset="0"/>
              </a:rPr>
              <a:t>problematic bug patterns</a:t>
            </a:r>
          </a:p>
          <a:p>
            <a:pPr marL="0" marR="0" indent="0" algn="l" defTabSz="914400" rtl="0" eaLnBrk="1" fontAlgn="base" latinLnBrk="0" hangingPunct="1">
              <a:lnSpc>
                <a:spcPct val="100000"/>
              </a:lnSpc>
              <a:spcBef>
                <a:spcPct val="0"/>
              </a:spcBef>
              <a:spcAft>
                <a:spcPct val="0"/>
              </a:spcAft>
              <a:buClrTx/>
              <a:buSzTx/>
              <a:buFontTx/>
              <a:buNone/>
              <a:tabLst/>
            </a:pPr>
            <a:r>
              <a:rPr lang="en-US" baseline="0" dirty="0" smtClean="0">
                <a:solidFill>
                  <a:schemeClr val="tx1">
                    <a:lumMod val="65000"/>
                    <a:lumOff val="35000"/>
                  </a:schemeClr>
                </a:solidFill>
                <a:latin typeface="Arial" charset="0"/>
              </a:rPr>
              <a:t>(e.g. ping</a:t>
            </a:r>
            <a:r>
              <a:rPr lang="en-US" dirty="0" smtClean="0">
                <a:solidFill>
                  <a:schemeClr val="tx1">
                    <a:lumMod val="65000"/>
                    <a:lumOff val="35000"/>
                  </a:schemeClr>
                </a:solidFill>
                <a:latin typeface="Arial" charset="0"/>
              </a:rPr>
              <a:t> pong, zombie bugs)</a:t>
            </a:r>
            <a:endParaRPr kumimoji="0" lang="en-US" sz="1800" b="0" i="0" u="none" strike="noStrike" cap="none" normalizeH="0" baseline="0" dirty="0" smtClean="0">
              <a:ln>
                <a:noFill/>
              </a:ln>
              <a:solidFill>
                <a:schemeClr val="tx1">
                  <a:lumMod val="65000"/>
                  <a:lumOff val="35000"/>
                </a:schemeClr>
              </a:solidFill>
              <a:effectLst/>
              <a:latin typeface="Arial" charset="0"/>
            </a:endParaRPr>
          </a:p>
        </p:txBody>
      </p:sp>
      <p:sp>
        <p:nvSpPr>
          <p:cNvPr id="6" name="Rounded Rectangle 5"/>
          <p:cNvSpPr/>
          <p:nvPr/>
        </p:nvSpPr>
        <p:spPr bwMode="auto">
          <a:xfrm>
            <a:off x="914400" y="3276600"/>
            <a:ext cx="3276600" cy="9906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ts val="2200"/>
              </a:lnSpc>
              <a:spcBef>
                <a:spcPct val="0"/>
              </a:spcBef>
              <a:spcAft>
                <a:spcPct val="0"/>
              </a:spcAft>
              <a:buClrTx/>
              <a:buSzTx/>
              <a:buFontTx/>
              <a:buNone/>
              <a:tabLst/>
            </a:pPr>
            <a:r>
              <a:rPr lang="en-US" sz="1600" dirty="0" smtClean="0">
                <a:solidFill>
                  <a:schemeClr val="bg1"/>
                </a:solidFill>
                <a:latin typeface="Arial" charset="0"/>
              </a:rPr>
              <a:t>Many bug reports turn out to</a:t>
            </a:r>
          </a:p>
          <a:p>
            <a:pPr marL="0" marR="0" indent="0" algn="l" defTabSz="914400" rtl="0" eaLnBrk="1" fontAlgn="base" latinLnBrk="0" hangingPunct="1">
              <a:lnSpc>
                <a:spcPts val="2200"/>
              </a:lnSpc>
              <a:spcBef>
                <a:spcPct val="0"/>
              </a:spcBef>
              <a:spcAft>
                <a:spcPct val="0"/>
              </a:spcAft>
              <a:buClrTx/>
              <a:buSzTx/>
              <a:buFontTx/>
              <a:buNone/>
              <a:tabLst/>
            </a:pPr>
            <a:r>
              <a:rPr lang="en-US" sz="1600" dirty="0" smtClean="0">
                <a:solidFill>
                  <a:schemeClr val="bg1"/>
                </a:solidFill>
                <a:latin typeface="Arial" charset="0"/>
              </a:rPr>
              <a:t>be inappropriate </a:t>
            </a:r>
            <a:r>
              <a:rPr kumimoji="0" lang="en-US" sz="1600" b="0" i="0" u="none" strike="noStrike" cap="none" normalizeH="0" baseline="0" dirty="0" smtClean="0">
                <a:ln>
                  <a:noFill/>
                </a:ln>
                <a:solidFill>
                  <a:schemeClr val="bg1"/>
                </a:solidFill>
                <a:effectLst/>
                <a:latin typeface="Arial" charset="0"/>
              </a:rPr>
              <a:t>(not a bug,</a:t>
            </a:r>
          </a:p>
          <a:p>
            <a:pPr marL="0" marR="0" indent="0" algn="l" defTabSz="914400" rtl="0" eaLnBrk="1" fontAlgn="base" latinLnBrk="0" hangingPunct="1">
              <a:lnSpc>
                <a:spcPts val="22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rPr>
              <a:t>duplicate, cannot reproduce, …)</a:t>
            </a:r>
          </a:p>
        </p:txBody>
      </p:sp>
      <p:sp>
        <p:nvSpPr>
          <p:cNvPr id="7" name="Rounded Rectangle 6"/>
          <p:cNvSpPr/>
          <p:nvPr/>
        </p:nvSpPr>
        <p:spPr bwMode="auto">
          <a:xfrm>
            <a:off x="4953000" y="1828800"/>
            <a:ext cx="3276600" cy="99060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dirty="0" smtClean="0">
                <a:solidFill>
                  <a:schemeClr val="tx1">
                    <a:lumMod val="65000"/>
                    <a:lumOff val="35000"/>
                  </a:schemeClr>
                </a:solidFill>
                <a:latin typeface="Arial" charset="0"/>
              </a:rPr>
              <a:t>It takes effort to find an</a:t>
            </a:r>
          </a:p>
          <a:p>
            <a:pPr marL="0" marR="0" indent="0" algn="l" defTabSz="914400" rtl="0" eaLnBrk="1" fontAlgn="base" latinLnBrk="0" hangingPunct="1">
              <a:lnSpc>
                <a:spcPct val="100000"/>
              </a:lnSpc>
              <a:spcBef>
                <a:spcPct val="0"/>
              </a:spcBef>
              <a:spcAft>
                <a:spcPct val="0"/>
              </a:spcAft>
              <a:buClrTx/>
              <a:buSzTx/>
              <a:buFontTx/>
              <a:buNone/>
              <a:tabLst/>
            </a:pPr>
            <a:r>
              <a:rPr lang="en-US" dirty="0" smtClean="0">
                <a:solidFill>
                  <a:schemeClr val="tx1">
                    <a:lumMod val="65000"/>
                    <a:lumOff val="35000"/>
                  </a:schemeClr>
                </a:solidFill>
                <a:latin typeface="Arial" charset="0"/>
              </a:rPr>
              <a:t>appropriate developer</a:t>
            </a:r>
          </a:p>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lumMod val="65000"/>
                    <a:lumOff val="35000"/>
                  </a:schemeClr>
                </a:solidFill>
                <a:effectLst/>
                <a:latin typeface="Arial" charset="0"/>
              </a:rPr>
              <a:t>who</a:t>
            </a:r>
            <a:r>
              <a:rPr kumimoji="0" lang="en-US" sz="1800" b="0" i="0" u="none" strike="noStrike" cap="none" normalizeH="0" dirty="0" smtClean="0">
                <a:ln>
                  <a:noFill/>
                </a:ln>
                <a:solidFill>
                  <a:schemeClr val="tx1">
                    <a:lumMod val="65000"/>
                    <a:lumOff val="35000"/>
                  </a:schemeClr>
                </a:solidFill>
                <a:effectLst/>
                <a:latin typeface="Arial" charset="0"/>
              </a:rPr>
              <a:t> can resolve the problem</a:t>
            </a:r>
            <a:endParaRPr kumimoji="0" lang="en-US" sz="1800" b="0" i="0" u="none" strike="noStrike" cap="none" normalizeH="0" baseline="0" dirty="0" smtClean="0">
              <a:ln>
                <a:noFill/>
              </a:ln>
              <a:solidFill>
                <a:schemeClr val="tx1">
                  <a:lumMod val="65000"/>
                  <a:lumOff val="35000"/>
                </a:schemeClr>
              </a:solidFill>
              <a:effectLst/>
              <a:latin typeface="Arial" charset="0"/>
            </a:endParaRPr>
          </a:p>
        </p:txBody>
      </p:sp>
      <p:sp>
        <p:nvSpPr>
          <p:cNvPr id="8" name="Rounded Rectangle 7"/>
          <p:cNvSpPr/>
          <p:nvPr/>
        </p:nvSpPr>
        <p:spPr bwMode="auto">
          <a:xfrm>
            <a:off x="2933700" y="4724400"/>
            <a:ext cx="3276600" cy="9906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lumMod val="65000"/>
                    <a:lumOff val="35000"/>
                  </a:schemeClr>
                </a:solidFill>
                <a:effectLst/>
                <a:latin typeface="Arial" charset="0"/>
              </a:rPr>
              <a:t>Many bug reports are in low</a:t>
            </a:r>
          </a:p>
          <a:p>
            <a:pPr marL="0" marR="0" indent="0" algn="l" defTabSz="914400" rtl="0" eaLnBrk="1" fontAlgn="base" latinLnBrk="0" hangingPunct="1">
              <a:lnSpc>
                <a:spcPct val="100000"/>
              </a:lnSpc>
              <a:spcBef>
                <a:spcPct val="0"/>
              </a:spcBef>
              <a:spcAft>
                <a:spcPct val="0"/>
              </a:spcAft>
              <a:buClrTx/>
              <a:buSzTx/>
              <a:buFontTx/>
              <a:buNone/>
              <a:tabLst/>
            </a:pPr>
            <a:r>
              <a:rPr lang="en-US" dirty="0" smtClean="0">
                <a:solidFill>
                  <a:schemeClr val="tx1">
                    <a:lumMod val="65000"/>
                    <a:lumOff val="35000"/>
                  </a:schemeClr>
                </a:solidFill>
                <a:latin typeface="Arial" charset="0"/>
              </a:rPr>
              <a:t>quality (e.g. contains not</a:t>
            </a:r>
          </a:p>
          <a:p>
            <a:pPr marL="0" marR="0" indent="0" algn="l" defTabSz="914400" rtl="0" eaLnBrk="1" fontAlgn="base" latinLnBrk="0" hangingPunct="1">
              <a:lnSpc>
                <a:spcPct val="100000"/>
              </a:lnSpc>
              <a:spcBef>
                <a:spcPct val="0"/>
              </a:spcBef>
              <a:spcAft>
                <a:spcPct val="0"/>
              </a:spcAft>
              <a:buClrTx/>
              <a:buSzTx/>
              <a:buFontTx/>
              <a:buNone/>
              <a:tabLst/>
            </a:pPr>
            <a:r>
              <a:rPr lang="en-US" dirty="0" smtClean="0">
                <a:solidFill>
                  <a:schemeClr val="tx1">
                    <a:lumMod val="65000"/>
                    <a:lumOff val="35000"/>
                  </a:schemeClr>
                </a:solidFill>
                <a:latin typeface="Arial" charset="0"/>
              </a:rPr>
              <a:t>enough </a:t>
            </a:r>
            <a:r>
              <a:rPr kumimoji="0" lang="en-US" sz="1800" b="0" i="0" u="none" strike="noStrike" cap="none" normalizeH="0" baseline="0" dirty="0" smtClean="0">
                <a:ln>
                  <a:noFill/>
                </a:ln>
                <a:solidFill>
                  <a:schemeClr val="tx1">
                    <a:lumMod val="65000"/>
                    <a:lumOff val="35000"/>
                  </a:schemeClr>
                </a:solidFill>
                <a:effectLst/>
                <a:latin typeface="Arial" charset="0"/>
              </a:rPr>
              <a:t>information)</a:t>
            </a:r>
          </a:p>
        </p:txBody>
      </p:sp>
      <p:sp>
        <p:nvSpPr>
          <p:cNvPr id="9" name="Rounded Rectangle 8"/>
          <p:cNvSpPr/>
          <p:nvPr/>
        </p:nvSpPr>
        <p:spPr bwMode="auto">
          <a:xfrm>
            <a:off x="4953000" y="3276600"/>
            <a:ext cx="3276600" cy="9906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fontAlgn="base">
              <a:spcBef>
                <a:spcPct val="0"/>
              </a:spcBef>
              <a:spcAft>
                <a:spcPct val="0"/>
              </a:spcAft>
            </a:pPr>
            <a:r>
              <a:rPr lang="en-US" dirty="0" smtClean="0">
                <a:solidFill>
                  <a:schemeClr val="tx1">
                    <a:lumMod val="65000"/>
                    <a:lumOff val="35000"/>
                  </a:schemeClr>
                </a:solidFill>
                <a:latin typeface="Arial" charset="0"/>
              </a:rPr>
              <a:t>Reassignments of the bugs</a:t>
            </a:r>
          </a:p>
          <a:p>
            <a:pPr fontAlgn="base">
              <a:spcBef>
                <a:spcPct val="0"/>
              </a:spcBef>
              <a:spcAft>
                <a:spcPct val="0"/>
              </a:spcAft>
            </a:pPr>
            <a:r>
              <a:rPr lang="en-US" dirty="0" smtClean="0">
                <a:solidFill>
                  <a:schemeClr val="tx1">
                    <a:lumMod val="65000"/>
                    <a:lumOff val="35000"/>
                  </a:schemeClr>
                </a:solidFill>
                <a:latin typeface="Arial" charset="0"/>
              </a:rPr>
              <a:t>lengthen the time to get them</a:t>
            </a:r>
          </a:p>
          <a:p>
            <a:pPr fontAlgn="base">
              <a:spcBef>
                <a:spcPct val="0"/>
              </a:spcBef>
              <a:spcAft>
                <a:spcPct val="0"/>
              </a:spcAft>
            </a:pPr>
            <a:r>
              <a:rPr lang="en-US" dirty="0" smtClean="0">
                <a:solidFill>
                  <a:schemeClr val="tx1">
                    <a:lumMod val="65000"/>
                    <a:lumOff val="35000"/>
                  </a:schemeClr>
                </a:solidFill>
                <a:latin typeface="Arial" charset="0"/>
              </a:rPr>
              <a:t>fixed</a:t>
            </a:r>
          </a:p>
        </p:txBody>
      </p:sp>
      <p:sp>
        <p:nvSpPr>
          <p:cNvPr id="11" name="Right Arrow 10"/>
          <p:cNvSpPr/>
          <p:nvPr/>
        </p:nvSpPr>
        <p:spPr bwMode="auto">
          <a:xfrm rot="8995572">
            <a:off x="4181772" y="2988100"/>
            <a:ext cx="990600" cy="533400"/>
          </a:xfrm>
          <a:prstGeom prst="rightArrow">
            <a:avLst>
              <a:gd name="adj1" fmla="val 37755"/>
              <a:gd name="adj2" fmla="val 5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Bugs Get Fixed? [</a:t>
            </a:r>
            <a:r>
              <a:rPr lang="en-US" dirty="0" err="1" smtClean="0"/>
              <a:t>Guo</a:t>
            </a:r>
            <a:r>
              <a:rPr lang="en-US" dirty="0" smtClean="0"/>
              <a:t> 10]</a:t>
            </a:r>
            <a:endParaRPr lang="en-US" dirty="0"/>
          </a:p>
        </p:txBody>
      </p:sp>
      <p:sp>
        <p:nvSpPr>
          <p:cNvPr id="3" name="Content Placeholder 2"/>
          <p:cNvSpPr>
            <a:spLocks noGrp="1"/>
          </p:cNvSpPr>
          <p:nvPr>
            <p:ph idx="1"/>
          </p:nvPr>
        </p:nvSpPr>
        <p:spPr/>
        <p:txBody>
          <a:bodyPr/>
          <a:lstStyle/>
          <a:p>
            <a:r>
              <a:rPr lang="en-US" dirty="0" smtClean="0"/>
              <a:t>An empirical study of Microsoft Windows Vista and Windows 7, along with survey</a:t>
            </a:r>
          </a:p>
          <a:p>
            <a:endParaRPr lang="en-US" dirty="0" smtClean="0"/>
          </a:p>
          <a:p>
            <a:r>
              <a:rPr lang="en-US" dirty="0" smtClean="0"/>
              <a:t>Results</a:t>
            </a:r>
          </a:p>
          <a:p>
            <a:pPr lvl="1"/>
            <a:r>
              <a:rPr lang="en-US" dirty="0" smtClean="0"/>
              <a:t>Characterization of which bugs get </a:t>
            </a:r>
            <a:r>
              <a:rPr lang="en-US" b="1" dirty="0" smtClean="0"/>
              <a:t>FIXED</a:t>
            </a:r>
          </a:p>
          <a:p>
            <a:pPr lvl="1"/>
            <a:r>
              <a:rPr lang="en-US" dirty="0" smtClean="0"/>
              <a:t>Qualitative validation of quantitative findings</a:t>
            </a:r>
          </a:p>
          <a:p>
            <a:pPr lvl="1"/>
            <a:r>
              <a:rPr lang="en-US" dirty="0" smtClean="0"/>
              <a:t>Statistical model to </a:t>
            </a:r>
            <a:r>
              <a:rPr lang="en-US" b="1" dirty="0" smtClean="0"/>
              <a:t>predict </a:t>
            </a:r>
            <a:r>
              <a:rPr lang="en-US" dirty="0" smtClean="0"/>
              <a:t>which bugs get fixed</a:t>
            </a:r>
          </a:p>
        </p:txBody>
      </p:sp>
      <p:sp>
        <p:nvSpPr>
          <p:cNvPr id="4" name="Slide Number Placeholder 3"/>
          <p:cNvSpPr>
            <a:spLocks noGrp="1"/>
          </p:cNvSpPr>
          <p:nvPr>
            <p:ph type="sldNum" sz="quarter" idx="12"/>
          </p:nvPr>
        </p:nvSpPr>
        <p:spPr/>
        <p:txBody>
          <a:bodyPr/>
          <a:lstStyle/>
          <a:p>
            <a:fld id="{F6A87874-1B8C-44AC-9833-CA1F254A6221}"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Bugs Get Fixed? [</a:t>
            </a:r>
            <a:r>
              <a:rPr lang="en-US" dirty="0" err="1" smtClean="0"/>
              <a:t>Guo</a:t>
            </a:r>
            <a:r>
              <a:rPr lang="en-US" dirty="0" smtClean="0"/>
              <a:t> 10]</a:t>
            </a:r>
            <a:endParaRPr lang="en-US" dirty="0"/>
          </a:p>
        </p:txBody>
      </p:sp>
      <p:sp>
        <p:nvSpPr>
          <p:cNvPr id="4" name="Slide Number Placeholder 3"/>
          <p:cNvSpPr>
            <a:spLocks noGrp="1"/>
          </p:cNvSpPr>
          <p:nvPr>
            <p:ph type="sldNum" sz="quarter" idx="12"/>
          </p:nvPr>
        </p:nvSpPr>
        <p:spPr/>
        <p:txBody>
          <a:bodyPr/>
          <a:lstStyle/>
          <a:p>
            <a:fld id="{F6A87874-1B8C-44AC-9833-CA1F254A6221}" type="slidenum">
              <a:rPr lang="en-US" smtClean="0"/>
              <a:pPr/>
              <a:t>23</a:t>
            </a:fld>
            <a:endParaRPr lang="en-US"/>
          </a:p>
        </p:txBody>
      </p:sp>
      <p:pic>
        <p:nvPicPr>
          <p:cNvPr id="5" name="Content Placeholder 4"/>
          <p:cNvPicPr>
            <a:picLocks noGrp="1" noChangeAspect="1" noChangeArrowheads="1"/>
          </p:cNvPicPr>
          <p:nvPr>
            <p:ph idx="1"/>
          </p:nvPr>
        </p:nvPicPr>
        <p:blipFill>
          <a:blip r:embed="rId3" cstate="print"/>
          <a:srcRect/>
          <a:stretch>
            <a:fillRect/>
          </a:stretch>
        </p:blipFill>
        <p:spPr bwMode="auto">
          <a:xfrm>
            <a:off x="971550" y="2191544"/>
            <a:ext cx="7200900" cy="3467100"/>
          </a:xfrm>
          <a:prstGeom prst="rect">
            <a:avLst/>
          </a:prstGeom>
          <a:noFill/>
          <a:ln w="9525">
            <a:noFill/>
            <a:miter lim="800000"/>
            <a:headEnd/>
            <a:tailEnd/>
          </a:ln>
        </p:spPr>
      </p:pic>
      <p:sp>
        <p:nvSpPr>
          <p:cNvPr id="6" name="Rectangle 5"/>
          <p:cNvSpPr/>
          <p:nvPr/>
        </p:nvSpPr>
        <p:spPr bwMode="auto">
          <a:xfrm>
            <a:off x="6477000" y="2895600"/>
            <a:ext cx="1600200" cy="457200"/>
          </a:xfrm>
          <a:prstGeom prst="rect">
            <a:avLst/>
          </a:prstGeom>
          <a:noFill/>
          <a:ln w="508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8" name="Straight Arrow Connector 7"/>
          <p:cNvCxnSpPr/>
          <p:nvPr/>
        </p:nvCxnSpPr>
        <p:spPr bwMode="auto">
          <a:xfrm rot="5400000">
            <a:off x="6972300" y="2552700"/>
            <a:ext cx="609600" cy="76200"/>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sp>
        <p:nvSpPr>
          <p:cNvPr id="10" name="TextBox 9"/>
          <p:cNvSpPr txBox="1"/>
          <p:nvPr/>
        </p:nvSpPr>
        <p:spPr>
          <a:xfrm>
            <a:off x="6172200" y="1600200"/>
            <a:ext cx="2762295" cy="646331"/>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en-US" dirty="0" smtClean="0"/>
              <a:t>Only considers</a:t>
            </a:r>
          </a:p>
          <a:p>
            <a:r>
              <a:rPr lang="en-US" dirty="0" smtClean="0"/>
              <a:t>if the bug is FIXED or not</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Which Bugs Get Fixed? [</a:t>
            </a:r>
            <a:r>
              <a:rPr lang="en-US" sz="3200" dirty="0" err="1" smtClean="0"/>
              <a:t>Guo</a:t>
            </a:r>
            <a:r>
              <a:rPr lang="en-US" sz="3200" dirty="0" smtClean="0"/>
              <a:t> 10]</a:t>
            </a:r>
            <a:br>
              <a:rPr lang="en-US" sz="3200" dirty="0" smtClean="0"/>
            </a:br>
            <a:r>
              <a:rPr lang="en-US" sz="3200" dirty="0" smtClean="0"/>
              <a:t>Influences on bug-fix likelihood</a:t>
            </a:r>
            <a:endParaRPr lang="en-US" sz="3200" dirty="0"/>
          </a:p>
        </p:txBody>
      </p:sp>
      <p:sp>
        <p:nvSpPr>
          <p:cNvPr id="3" name="Content Placeholder 2"/>
          <p:cNvSpPr>
            <a:spLocks noGrp="1"/>
          </p:cNvSpPr>
          <p:nvPr>
            <p:ph idx="1"/>
          </p:nvPr>
        </p:nvSpPr>
        <p:spPr/>
        <p:txBody>
          <a:bodyPr>
            <a:normAutofit fontScale="85000" lnSpcReduction="20000"/>
          </a:bodyPr>
          <a:lstStyle/>
          <a:p>
            <a:r>
              <a:rPr lang="en-US" dirty="0" smtClean="0"/>
              <a:t>Quantitative analysis of which factors affect the likelihood of a bug being fixed</a:t>
            </a:r>
          </a:p>
          <a:p>
            <a:endParaRPr lang="en-US" dirty="0" smtClean="0"/>
          </a:p>
          <a:p>
            <a:r>
              <a:rPr lang="en-US" dirty="0" smtClean="0"/>
              <a:t>Data sources</a:t>
            </a:r>
          </a:p>
          <a:p>
            <a:pPr lvl="1"/>
            <a:r>
              <a:rPr lang="en-US" dirty="0" smtClean="0"/>
              <a:t>Windows Vista bug database (~07/09, 2.5yrs after release)</a:t>
            </a:r>
          </a:p>
          <a:p>
            <a:pPr lvl="2"/>
            <a:r>
              <a:rPr lang="en-US" dirty="0" smtClean="0"/>
              <a:t>Extracted each event and which field is altered</a:t>
            </a:r>
            <a:br>
              <a:rPr lang="en-US" dirty="0" smtClean="0"/>
            </a:br>
            <a:r>
              <a:rPr lang="en-US" dirty="0" smtClean="0"/>
              <a:t>(e.g., editor, state, component, severity, assignee, …)</a:t>
            </a:r>
          </a:p>
          <a:p>
            <a:pPr lvl="1"/>
            <a:r>
              <a:rPr lang="en-US" dirty="0" smtClean="0"/>
              <a:t>Geographical / organizational data from MS</a:t>
            </a:r>
          </a:p>
          <a:p>
            <a:pPr lvl="1"/>
            <a:r>
              <a:rPr lang="en-US" dirty="0" smtClean="0"/>
              <a:t>MS employee survey (358 responses / 1773 (20%))</a:t>
            </a:r>
          </a:p>
          <a:p>
            <a:pPr lvl="2"/>
            <a:r>
              <a:rPr lang="en-US" dirty="0" smtClean="0"/>
              <a:t>“In your experience, how do each of these factors affect the chances of whether a bug will get successfully resolved as FIXED?”  7-point </a:t>
            </a:r>
            <a:r>
              <a:rPr lang="en-US" dirty="0" err="1" smtClean="0"/>
              <a:t>Likert</a:t>
            </a:r>
            <a:r>
              <a:rPr lang="en-US" dirty="0" smtClean="0"/>
              <a:t> scale</a:t>
            </a:r>
          </a:p>
          <a:p>
            <a:pPr lvl="2"/>
            <a:r>
              <a:rPr lang="en-US" dirty="0" smtClean="0"/>
              <a:t>3 free-response questions</a:t>
            </a:r>
          </a:p>
        </p:txBody>
      </p:sp>
      <p:sp>
        <p:nvSpPr>
          <p:cNvPr id="4" name="Slide Number Placeholder 3"/>
          <p:cNvSpPr>
            <a:spLocks noGrp="1"/>
          </p:cNvSpPr>
          <p:nvPr>
            <p:ph type="sldNum" sz="quarter" idx="12"/>
          </p:nvPr>
        </p:nvSpPr>
        <p:spPr/>
        <p:txBody>
          <a:bodyPr/>
          <a:lstStyle/>
          <a:p>
            <a:fld id="{F6A87874-1B8C-44AC-9833-CA1F254A6221}"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Which Bugs Get Fixed? [</a:t>
            </a:r>
            <a:r>
              <a:rPr lang="en-US" sz="3200" dirty="0" err="1" smtClean="0"/>
              <a:t>Guo</a:t>
            </a:r>
            <a:r>
              <a:rPr lang="en-US" sz="3200" dirty="0" smtClean="0"/>
              <a:t> 10]</a:t>
            </a:r>
            <a:br>
              <a:rPr lang="en-US" sz="3200" dirty="0" smtClean="0"/>
            </a:br>
            <a:r>
              <a:rPr lang="en-US" sz="3200" dirty="0" smtClean="0"/>
              <a:t>Influences on bug-fix likelihood</a:t>
            </a:r>
            <a:endParaRPr lang="en-US" sz="3200" dirty="0"/>
          </a:p>
        </p:txBody>
      </p:sp>
      <p:sp>
        <p:nvSpPr>
          <p:cNvPr id="3" name="Content Placeholder 2"/>
          <p:cNvSpPr>
            <a:spLocks noGrp="1"/>
          </p:cNvSpPr>
          <p:nvPr>
            <p:ph idx="1"/>
          </p:nvPr>
        </p:nvSpPr>
        <p:spPr/>
        <p:txBody>
          <a:bodyPr>
            <a:normAutofit/>
          </a:bodyPr>
          <a:lstStyle/>
          <a:p>
            <a:r>
              <a:rPr lang="en-US" dirty="0" smtClean="0"/>
              <a:t>Reputations of bug opener and 1</a:t>
            </a:r>
            <a:r>
              <a:rPr lang="en-US" baseline="30000" dirty="0" smtClean="0"/>
              <a:t>st</a:t>
            </a:r>
            <a:r>
              <a:rPr lang="en-US" dirty="0" smtClean="0"/>
              <a:t> assignee</a:t>
            </a:r>
          </a:p>
        </p:txBody>
      </p:sp>
      <p:sp>
        <p:nvSpPr>
          <p:cNvPr id="4" name="Slide Number Placeholder 3"/>
          <p:cNvSpPr>
            <a:spLocks noGrp="1"/>
          </p:cNvSpPr>
          <p:nvPr>
            <p:ph type="sldNum" sz="quarter" idx="12"/>
          </p:nvPr>
        </p:nvSpPr>
        <p:spPr/>
        <p:txBody>
          <a:bodyPr/>
          <a:lstStyle/>
          <a:p>
            <a:fld id="{F6A87874-1B8C-44AC-9833-CA1F254A6221}" type="slidenum">
              <a:rPr lang="en-US" smtClean="0"/>
              <a:pPr/>
              <a:t>25</a:t>
            </a:fld>
            <a:endParaRPr lang="en-US"/>
          </a:p>
        </p:txBody>
      </p:sp>
      <p:pic>
        <p:nvPicPr>
          <p:cNvPr id="5122" name="Picture 2"/>
          <p:cNvPicPr>
            <a:picLocks noChangeAspect="1" noChangeArrowheads="1"/>
          </p:cNvPicPr>
          <p:nvPr/>
        </p:nvPicPr>
        <p:blipFill>
          <a:blip r:embed="rId3" cstate="print"/>
          <a:srcRect/>
          <a:stretch>
            <a:fillRect/>
          </a:stretch>
        </p:blipFill>
        <p:spPr bwMode="auto">
          <a:xfrm>
            <a:off x="4791075" y="2895600"/>
            <a:ext cx="4352925" cy="628650"/>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228600" y="2895600"/>
            <a:ext cx="4527233" cy="3140393"/>
          </a:xfrm>
          <a:prstGeom prst="rect">
            <a:avLst/>
          </a:prstGeom>
          <a:noFill/>
          <a:ln w="9525">
            <a:noFill/>
            <a:miter lim="800000"/>
            <a:headEnd/>
            <a:tailEnd/>
          </a:ln>
        </p:spPr>
      </p:pic>
      <p:sp>
        <p:nvSpPr>
          <p:cNvPr id="8" name="Rectangle 7"/>
          <p:cNvSpPr/>
          <p:nvPr/>
        </p:nvSpPr>
        <p:spPr bwMode="auto">
          <a:xfrm>
            <a:off x="4800600" y="4343400"/>
            <a:ext cx="4114800" cy="14478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lvl="1" algn="ctr" fontAlgn="base">
              <a:spcBef>
                <a:spcPct val="0"/>
              </a:spcBef>
              <a:spcAft>
                <a:spcPct val="0"/>
              </a:spcAft>
            </a:pPr>
            <a:r>
              <a:rPr lang="en-US" i="1" dirty="0" smtClean="0"/>
              <a:t>"People who have been more successful in getting their bugs fixed in the past (perhaps because they wrote better bug reports) will be more likely to get their bugs fixed in the future"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7C1302"/>
                </a:solidFill>
              </a:rPr>
              <a:t>Which Bugs Get Fixed? [</a:t>
            </a:r>
            <a:r>
              <a:rPr lang="en-US" sz="3200" dirty="0" err="1" smtClean="0">
                <a:solidFill>
                  <a:srgbClr val="7C1302"/>
                </a:solidFill>
              </a:rPr>
              <a:t>Guo</a:t>
            </a:r>
            <a:r>
              <a:rPr lang="en-US" sz="3200" dirty="0" smtClean="0">
                <a:solidFill>
                  <a:srgbClr val="7C1302"/>
                </a:solidFill>
              </a:rPr>
              <a:t> 10]</a:t>
            </a:r>
            <a:br>
              <a:rPr lang="en-US" sz="3200" dirty="0" smtClean="0">
                <a:solidFill>
                  <a:srgbClr val="7C1302"/>
                </a:solidFill>
              </a:rPr>
            </a:br>
            <a:r>
              <a:rPr lang="en-US" sz="3200" dirty="0" smtClean="0">
                <a:solidFill>
                  <a:srgbClr val="7C1302"/>
                </a:solidFill>
              </a:rPr>
              <a:t>Influences on bug-fix likelihood</a:t>
            </a:r>
            <a:endParaRPr lang="en-US" dirty="0"/>
          </a:p>
        </p:txBody>
      </p:sp>
      <p:sp>
        <p:nvSpPr>
          <p:cNvPr id="3" name="Content Placeholder 2"/>
          <p:cNvSpPr>
            <a:spLocks noGrp="1"/>
          </p:cNvSpPr>
          <p:nvPr>
            <p:ph sz="half" idx="1"/>
          </p:nvPr>
        </p:nvSpPr>
        <p:spPr>
          <a:xfrm>
            <a:off x="152400" y="1719263"/>
            <a:ext cx="4343400" cy="4411662"/>
          </a:xfrm>
        </p:spPr>
        <p:txBody>
          <a:bodyPr>
            <a:normAutofit/>
          </a:bodyPr>
          <a:lstStyle/>
          <a:p>
            <a:r>
              <a:rPr lang="en-US" dirty="0" smtClean="0"/>
              <a:t>BR edits and editors</a:t>
            </a:r>
          </a:p>
          <a:p>
            <a:endParaRPr lang="en-US" dirty="0" smtClean="0"/>
          </a:p>
          <a:p>
            <a:endParaRPr lang="en-US" dirty="0" smtClean="0"/>
          </a:p>
          <a:p>
            <a:endParaRPr lang="en-US" dirty="0" smtClean="0"/>
          </a:p>
          <a:p>
            <a:r>
              <a:rPr lang="en-US" dirty="0" smtClean="0"/>
              <a:t>BR reassignments</a:t>
            </a:r>
          </a:p>
        </p:txBody>
      </p:sp>
      <p:sp>
        <p:nvSpPr>
          <p:cNvPr id="4" name="Content Placeholder 3"/>
          <p:cNvSpPr>
            <a:spLocks noGrp="1"/>
          </p:cNvSpPr>
          <p:nvPr>
            <p:ph sz="half" idx="2"/>
          </p:nvPr>
        </p:nvSpPr>
        <p:spPr>
          <a:xfrm>
            <a:off x="4648200" y="1719263"/>
            <a:ext cx="4343400" cy="4411662"/>
          </a:xfrm>
        </p:spPr>
        <p:txBody>
          <a:bodyPr>
            <a:normAutofit/>
          </a:bodyPr>
          <a:lstStyle/>
          <a:p>
            <a:r>
              <a:rPr lang="en-US" dirty="0" smtClean="0"/>
              <a:t>BR </a:t>
            </a:r>
            <a:r>
              <a:rPr lang="en-US" dirty="0" err="1" smtClean="0"/>
              <a:t>reopenings</a:t>
            </a:r>
            <a:endParaRPr lang="en-US" dirty="0" smtClean="0"/>
          </a:p>
          <a:p>
            <a:endParaRPr lang="en-US" dirty="0" smtClean="0"/>
          </a:p>
          <a:p>
            <a:endParaRPr lang="en-US" dirty="0" smtClean="0"/>
          </a:p>
          <a:p>
            <a:endParaRPr lang="en-US" dirty="0" smtClean="0"/>
          </a:p>
          <a:p>
            <a:r>
              <a:rPr lang="en-US" dirty="0" smtClean="0"/>
              <a:t>Organizational and geographical distance</a:t>
            </a:r>
          </a:p>
        </p:txBody>
      </p:sp>
      <p:sp>
        <p:nvSpPr>
          <p:cNvPr id="5" name="Slide Number Placeholder 4"/>
          <p:cNvSpPr>
            <a:spLocks noGrp="1"/>
          </p:cNvSpPr>
          <p:nvPr>
            <p:ph type="sldNum" sz="quarter" idx="12"/>
          </p:nvPr>
        </p:nvSpPr>
        <p:spPr/>
        <p:txBody>
          <a:bodyPr/>
          <a:lstStyle/>
          <a:p>
            <a:fld id="{F6A87874-1B8C-44AC-9833-CA1F254A6221}" type="slidenum">
              <a:rPr lang="en-US" smtClean="0"/>
              <a:pPr/>
              <a:t>26</a:t>
            </a:fld>
            <a:endParaRPr lang="en-US"/>
          </a:p>
        </p:txBody>
      </p:sp>
      <p:sp>
        <p:nvSpPr>
          <p:cNvPr id="9" name="Rectangle 8"/>
          <p:cNvSpPr/>
          <p:nvPr/>
        </p:nvSpPr>
        <p:spPr bwMode="auto">
          <a:xfrm>
            <a:off x="609600" y="2209800"/>
            <a:ext cx="3581400" cy="13716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lvl="1" algn="ctr" fontAlgn="base">
              <a:spcBef>
                <a:spcPct val="0"/>
              </a:spcBef>
              <a:spcAft>
                <a:spcPct val="0"/>
              </a:spcAft>
            </a:pPr>
            <a:r>
              <a:rPr lang="en-US" sz="2000" i="1" dirty="0" smtClean="0"/>
              <a:t>“The more people who take an interest in a bug report, the more likely it is to be fixed”</a:t>
            </a:r>
          </a:p>
        </p:txBody>
      </p:sp>
      <p:sp>
        <p:nvSpPr>
          <p:cNvPr id="11" name="Rectangle 10"/>
          <p:cNvSpPr/>
          <p:nvPr/>
        </p:nvSpPr>
        <p:spPr bwMode="auto">
          <a:xfrm>
            <a:off x="5105400" y="2209800"/>
            <a:ext cx="3581400" cy="13716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lvl="1" algn="ctr" fontAlgn="base">
              <a:spcBef>
                <a:spcPct val="0"/>
              </a:spcBef>
              <a:spcAft>
                <a:spcPct val="0"/>
              </a:spcAft>
            </a:pPr>
            <a:r>
              <a:rPr lang="en-US" i="1" dirty="0" smtClean="0"/>
              <a:t>“</a:t>
            </a:r>
            <a:r>
              <a:rPr lang="en-US" i="1" dirty="0" err="1" smtClean="0"/>
              <a:t>Reopenings</a:t>
            </a:r>
            <a:r>
              <a:rPr lang="en-US" i="1" dirty="0" smtClean="0"/>
              <a:t> are not always detrimental to bug-fix likelihood; bugs reopened up to 4 times are just as likely to get fixed”</a:t>
            </a:r>
          </a:p>
        </p:txBody>
      </p:sp>
      <p:sp>
        <p:nvSpPr>
          <p:cNvPr id="12" name="Rectangle 11"/>
          <p:cNvSpPr/>
          <p:nvPr/>
        </p:nvSpPr>
        <p:spPr bwMode="auto">
          <a:xfrm>
            <a:off x="609600" y="4876800"/>
            <a:ext cx="3581400" cy="13716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lvl="1" algn="ctr" fontAlgn="base">
              <a:spcBef>
                <a:spcPct val="0"/>
              </a:spcBef>
              <a:spcAft>
                <a:spcPct val="0"/>
              </a:spcAft>
            </a:pPr>
            <a:r>
              <a:rPr lang="en-US" i="1" dirty="0" smtClean="0"/>
              <a:t>“Reassignments are not always detrimental to bug-fix likelihood; several might be needed to find the optimal bug fixer”</a:t>
            </a:r>
          </a:p>
        </p:txBody>
      </p:sp>
      <p:sp>
        <p:nvSpPr>
          <p:cNvPr id="13" name="Rectangle 12"/>
          <p:cNvSpPr/>
          <p:nvPr/>
        </p:nvSpPr>
        <p:spPr bwMode="auto">
          <a:xfrm>
            <a:off x="5105400" y="4876800"/>
            <a:ext cx="3581400" cy="13716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lvl="1" algn="ctr" fontAlgn="base">
              <a:spcBef>
                <a:spcPct val="0"/>
              </a:spcBef>
              <a:spcAft>
                <a:spcPct val="0"/>
              </a:spcAft>
            </a:pPr>
            <a:r>
              <a:rPr lang="en-US" i="1" dirty="0" smtClean="0"/>
              <a:t>“Bugs assigned across teams or locations are less likely to get fixed, due to less communication and lowered trust”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Which Bugs Get Fixed? [</a:t>
            </a:r>
            <a:r>
              <a:rPr lang="en-US" sz="3200" dirty="0" err="1" smtClean="0"/>
              <a:t>Guo</a:t>
            </a:r>
            <a:r>
              <a:rPr lang="en-US" sz="3200" dirty="0" smtClean="0"/>
              <a:t> 10]</a:t>
            </a:r>
            <a:br>
              <a:rPr lang="en-US" sz="3200" dirty="0" smtClean="0"/>
            </a:br>
            <a:r>
              <a:rPr lang="en-US" sz="3200" dirty="0" smtClean="0"/>
              <a:t>Statistical models</a:t>
            </a:r>
            <a:endParaRPr lang="en-US" sz="3200" dirty="0"/>
          </a:p>
        </p:txBody>
      </p:sp>
      <p:sp>
        <p:nvSpPr>
          <p:cNvPr id="3" name="Content Placeholder 2"/>
          <p:cNvSpPr>
            <a:spLocks noGrp="1"/>
          </p:cNvSpPr>
          <p:nvPr>
            <p:ph idx="1"/>
          </p:nvPr>
        </p:nvSpPr>
        <p:spPr/>
        <p:txBody>
          <a:bodyPr/>
          <a:lstStyle/>
          <a:p>
            <a:r>
              <a:rPr lang="en-US" dirty="0" smtClean="0"/>
              <a:t>Statistical models</a:t>
            </a:r>
          </a:p>
          <a:p>
            <a:pPr lvl="1"/>
            <a:r>
              <a:rPr lang="en-US" dirty="0" smtClean="0"/>
              <a:t>Two different models</a:t>
            </a:r>
          </a:p>
          <a:p>
            <a:pPr lvl="2"/>
            <a:r>
              <a:rPr lang="en-US" dirty="0" smtClean="0"/>
              <a:t>Descriptive statistical model</a:t>
            </a:r>
          </a:p>
          <a:p>
            <a:pPr lvl="2"/>
            <a:r>
              <a:rPr lang="en-US" dirty="0" smtClean="0"/>
              <a:t>Predictive statistical model</a:t>
            </a:r>
          </a:p>
          <a:p>
            <a:pPr lvl="3"/>
            <a:r>
              <a:rPr lang="en-US" b="1" dirty="0" smtClean="0"/>
              <a:t>Performance:</a:t>
            </a:r>
            <a:r>
              <a:rPr lang="en-US" dirty="0" smtClean="0"/>
              <a:t> Precision of 68% and Recall of 64%</a:t>
            </a:r>
            <a:br>
              <a:rPr lang="en-US" dirty="0" smtClean="0"/>
            </a:br>
            <a:r>
              <a:rPr lang="en-US" dirty="0" smtClean="0"/>
              <a:t>(trained with Vista data and tested on Windows 7 data)</a:t>
            </a:r>
          </a:p>
          <a:p>
            <a:pPr lvl="2"/>
            <a:endParaRPr lang="en-US" dirty="0" smtClean="0"/>
          </a:p>
          <a:p>
            <a:pPr lvl="1"/>
            <a:r>
              <a:rPr lang="en-US" dirty="0" smtClean="0"/>
              <a:t>Logistic regression model is used</a:t>
            </a:r>
            <a:endParaRPr lang="en-US" dirty="0"/>
          </a:p>
        </p:txBody>
      </p:sp>
      <p:sp>
        <p:nvSpPr>
          <p:cNvPr id="4" name="Slide Number Placeholder 3"/>
          <p:cNvSpPr>
            <a:spLocks noGrp="1"/>
          </p:cNvSpPr>
          <p:nvPr>
            <p:ph type="sldNum" sz="quarter" idx="12"/>
          </p:nvPr>
        </p:nvSpPr>
        <p:spPr/>
        <p:txBody>
          <a:bodyPr/>
          <a:lstStyle/>
          <a:p>
            <a:fld id="{F6A87874-1B8C-44AC-9833-CA1F254A6221}"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7C1302"/>
                </a:solidFill>
              </a:rPr>
              <a:t>Which Bugs Get Fixed? [</a:t>
            </a:r>
            <a:r>
              <a:rPr lang="en-US" sz="3200" dirty="0" err="1" smtClean="0">
                <a:solidFill>
                  <a:srgbClr val="7C1302"/>
                </a:solidFill>
              </a:rPr>
              <a:t>Guo</a:t>
            </a:r>
            <a:r>
              <a:rPr lang="en-US" sz="3200" dirty="0" smtClean="0">
                <a:solidFill>
                  <a:srgbClr val="7C1302"/>
                </a:solidFill>
              </a:rPr>
              <a:t> 10]</a:t>
            </a:r>
            <a:br>
              <a:rPr lang="en-US" sz="3200" dirty="0" smtClean="0">
                <a:solidFill>
                  <a:srgbClr val="7C1302"/>
                </a:solidFill>
              </a:rPr>
            </a:br>
            <a:r>
              <a:rPr lang="en-US" sz="3200" dirty="0" smtClean="0">
                <a:solidFill>
                  <a:srgbClr val="7C1302"/>
                </a:solidFill>
              </a:rPr>
              <a:t>Statistical models</a:t>
            </a:r>
            <a:endParaRPr lang="en-US" dirty="0"/>
          </a:p>
        </p:txBody>
      </p:sp>
      <p:sp>
        <p:nvSpPr>
          <p:cNvPr id="5" name="Slide Number Placeholder 4"/>
          <p:cNvSpPr>
            <a:spLocks noGrp="1"/>
          </p:cNvSpPr>
          <p:nvPr>
            <p:ph type="sldNum" sz="quarter" idx="12"/>
          </p:nvPr>
        </p:nvSpPr>
        <p:spPr/>
        <p:txBody>
          <a:bodyPr/>
          <a:lstStyle/>
          <a:p>
            <a:fld id="{F6A87874-1B8C-44AC-9833-CA1F254A6221}" type="slidenum">
              <a:rPr lang="en-US" smtClean="0"/>
              <a:pPr/>
              <a:t>28</a:t>
            </a:fld>
            <a:endParaRPr lang="en-US"/>
          </a:p>
        </p:txBody>
      </p:sp>
      <p:pic>
        <p:nvPicPr>
          <p:cNvPr id="7170" name="Picture 2"/>
          <p:cNvPicPr>
            <a:picLocks noGrp="1" noChangeAspect="1" noChangeArrowheads="1"/>
          </p:cNvPicPr>
          <p:nvPr>
            <p:ph sz="half" idx="1"/>
          </p:nvPr>
        </p:nvPicPr>
        <p:blipFill>
          <a:blip r:embed="rId3" cstate="print"/>
          <a:srcRect/>
          <a:stretch>
            <a:fillRect/>
          </a:stretch>
        </p:blipFill>
        <p:spPr bwMode="auto">
          <a:xfrm>
            <a:off x="609600" y="1470886"/>
            <a:ext cx="3810000" cy="5008587"/>
          </a:xfrm>
          <a:prstGeom prst="rect">
            <a:avLst/>
          </a:prstGeom>
          <a:noFill/>
          <a:ln w="9525">
            <a:noFill/>
            <a:miter lim="800000"/>
            <a:headEnd/>
            <a:tailEnd/>
          </a:ln>
        </p:spPr>
      </p:pic>
      <p:pic>
        <p:nvPicPr>
          <p:cNvPr id="7171" name="Picture 3"/>
          <p:cNvPicPr>
            <a:picLocks noGrp="1" noChangeAspect="1" noChangeArrowheads="1"/>
          </p:cNvPicPr>
          <p:nvPr>
            <p:ph sz="half" idx="2"/>
          </p:nvPr>
        </p:nvPicPr>
        <p:blipFill>
          <a:blip r:embed="rId4" cstate="print"/>
          <a:srcRect/>
          <a:stretch>
            <a:fillRect/>
          </a:stretch>
        </p:blipFill>
        <p:spPr bwMode="auto">
          <a:xfrm>
            <a:off x="4718843" y="1440887"/>
            <a:ext cx="3891754" cy="4197913"/>
          </a:xfrm>
          <a:prstGeom prst="rect">
            <a:avLst/>
          </a:prstGeom>
          <a:noFill/>
          <a:ln w="9525">
            <a:noFill/>
            <a:miter lim="800000"/>
            <a:headEnd/>
            <a:tailEnd/>
          </a:ln>
        </p:spPr>
      </p:pic>
      <p:sp>
        <p:nvSpPr>
          <p:cNvPr id="8" name="Rectangle 7"/>
          <p:cNvSpPr/>
          <p:nvPr/>
        </p:nvSpPr>
        <p:spPr bwMode="auto">
          <a:xfrm>
            <a:off x="762000" y="4876800"/>
            <a:ext cx="3581400" cy="990600"/>
          </a:xfrm>
          <a:prstGeom prst="rect">
            <a:avLst/>
          </a:prstGeom>
          <a:noFill/>
          <a:ln w="508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Line Callout 2 8"/>
          <p:cNvSpPr/>
          <p:nvPr/>
        </p:nvSpPr>
        <p:spPr bwMode="auto">
          <a:xfrm>
            <a:off x="5181600" y="5791200"/>
            <a:ext cx="2514600" cy="765048"/>
          </a:xfrm>
          <a:prstGeom prst="borderCallout2">
            <a:avLst>
              <a:gd name="adj1" fmla="val 18750"/>
              <a:gd name="adj2" fmla="val -8333"/>
              <a:gd name="adj3" fmla="val 18750"/>
              <a:gd name="adj4" fmla="val -16667"/>
              <a:gd name="adj5" fmla="val -24097"/>
              <a:gd name="adj6" fmla="val -33247"/>
            </a:avLst>
          </a:prstGeom>
          <a:ln w="25400">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normAutofit fontScale="92500" lnSpcReduction="20000"/>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These values cannot be obtained when a bug is</a:t>
            </a:r>
            <a:r>
              <a:rPr kumimoji="0" lang="en-US" sz="1800" b="0" i="0" u="none" strike="noStrike" cap="none" normalizeH="0" dirty="0" smtClean="0">
                <a:ln>
                  <a:noFill/>
                </a:ln>
                <a:solidFill>
                  <a:schemeClr val="bg1"/>
                </a:solidFill>
                <a:effectLst/>
                <a:latin typeface="Arial" charset="0"/>
              </a:rPr>
              <a:t> initially filed</a:t>
            </a:r>
            <a:endParaRPr kumimoji="0" lang="en-US" sz="1800" b="0" i="0" u="none" strike="noStrike" cap="none" normalizeH="0" baseline="0" dirty="0" smtClean="0">
              <a:ln>
                <a:noFill/>
              </a:ln>
              <a:solidFill>
                <a:schemeClr val="bg1"/>
              </a:solidFill>
              <a:effectLst/>
              <a:latin typeface="Arial" charset="0"/>
            </a:endParaRPr>
          </a:p>
        </p:txBody>
      </p:sp>
      <p:sp>
        <p:nvSpPr>
          <p:cNvPr id="11" name="Rectangle 10"/>
          <p:cNvSpPr/>
          <p:nvPr/>
        </p:nvSpPr>
        <p:spPr bwMode="auto">
          <a:xfrm>
            <a:off x="762000" y="3810000"/>
            <a:ext cx="7711440" cy="359664"/>
          </a:xfrm>
          <a:prstGeom prst="rect">
            <a:avLst/>
          </a:prstGeom>
          <a:noFill/>
          <a:ln w="381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with Bug Triaging</a:t>
            </a:r>
            <a:endParaRPr lang="en-US" dirty="0"/>
          </a:p>
        </p:txBody>
      </p:sp>
      <p:sp>
        <p:nvSpPr>
          <p:cNvPr id="4" name="Slide Number Placeholder 3"/>
          <p:cNvSpPr>
            <a:spLocks noGrp="1"/>
          </p:cNvSpPr>
          <p:nvPr>
            <p:ph type="sldNum" sz="quarter" idx="12"/>
          </p:nvPr>
        </p:nvSpPr>
        <p:spPr/>
        <p:txBody>
          <a:bodyPr/>
          <a:lstStyle/>
          <a:p>
            <a:fld id="{F6A87874-1B8C-44AC-9833-CA1F254A6221}" type="slidenum">
              <a:rPr lang="en-US" smtClean="0"/>
              <a:pPr/>
              <a:t>29</a:t>
            </a:fld>
            <a:endParaRPr lang="en-US"/>
          </a:p>
        </p:txBody>
      </p:sp>
      <p:sp>
        <p:nvSpPr>
          <p:cNvPr id="5" name="Rounded Rectangle 4"/>
          <p:cNvSpPr/>
          <p:nvPr/>
        </p:nvSpPr>
        <p:spPr bwMode="auto">
          <a:xfrm>
            <a:off x="914400" y="1828800"/>
            <a:ext cx="3276600" cy="99060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t" anchorCtr="0" compatLnSpc="1">
            <a:prstTxWarp prst="textNoShape">
              <a:avLst/>
            </a:prstTxWarp>
          </a:bodyPr>
          <a:lstStyle/>
          <a:p>
            <a:pPr fontAlgn="base">
              <a:spcBef>
                <a:spcPct val="0"/>
              </a:spcBef>
              <a:spcAft>
                <a:spcPct val="0"/>
              </a:spcAft>
            </a:pPr>
            <a:r>
              <a:rPr lang="en-US" dirty="0" smtClean="0">
                <a:solidFill>
                  <a:schemeClr val="tx1">
                    <a:lumMod val="65000"/>
                    <a:lumOff val="35000"/>
                  </a:schemeClr>
                </a:solidFill>
                <a:latin typeface="Arial" charset="0"/>
              </a:rPr>
              <a:t>Hard to notice the problematic</a:t>
            </a:r>
          </a:p>
          <a:p>
            <a:pPr fontAlgn="base">
              <a:spcBef>
                <a:spcPct val="0"/>
              </a:spcBef>
              <a:spcAft>
                <a:spcPct val="0"/>
              </a:spcAft>
            </a:pPr>
            <a:r>
              <a:rPr lang="en-US" dirty="0" smtClean="0">
                <a:solidFill>
                  <a:schemeClr val="tx1">
                    <a:lumMod val="65000"/>
                    <a:lumOff val="35000"/>
                  </a:schemeClr>
                </a:solidFill>
                <a:latin typeface="Arial" charset="0"/>
              </a:rPr>
              <a:t>bug patterns (e.g. ping pong,</a:t>
            </a:r>
          </a:p>
          <a:p>
            <a:pPr fontAlgn="base">
              <a:spcBef>
                <a:spcPct val="0"/>
              </a:spcBef>
              <a:spcAft>
                <a:spcPct val="0"/>
              </a:spcAft>
            </a:pPr>
            <a:r>
              <a:rPr lang="en-US" dirty="0" smtClean="0">
                <a:solidFill>
                  <a:schemeClr val="tx1">
                    <a:lumMod val="65000"/>
                    <a:lumOff val="35000"/>
                  </a:schemeClr>
                </a:solidFill>
                <a:latin typeface="Arial" charset="0"/>
              </a:rPr>
              <a:t>zombie bugs, …)</a:t>
            </a:r>
          </a:p>
        </p:txBody>
      </p:sp>
      <p:sp>
        <p:nvSpPr>
          <p:cNvPr id="6" name="Rounded Rectangle 5"/>
          <p:cNvSpPr/>
          <p:nvPr/>
        </p:nvSpPr>
        <p:spPr bwMode="auto">
          <a:xfrm>
            <a:off x="914400" y="3276600"/>
            <a:ext cx="3276600" cy="99060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dirty="0" smtClean="0">
                <a:solidFill>
                  <a:schemeClr val="tx1">
                    <a:lumMod val="65000"/>
                    <a:lumOff val="35000"/>
                  </a:schemeClr>
                </a:solidFill>
                <a:latin typeface="Arial" charset="0"/>
              </a:rPr>
              <a:t>Many bug reports turn out to</a:t>
            </a:r>
          </a:p>
          <a:p>
            <a:pPr marL="0" marR="0" indent="0" algn="l" defTabSz="914400" rtl="0" eaLnBrk="1" fontAlgn="base" latinLnBrk="0" hangingPunct="1">
              <a:lnSpc>
                <a:spcPct val="100000"/>
              </a:lnSpc>
              <a:spcBef>
                <a:spcPct val="0"/>
              </a:spcBef>
              <a:spcAft>
                <a:spcPct val="0"/>
              </a:spcAft>
              <a:buClrTx/>
              <a:buSzTx/>
              <a:buFontTx/>
              <a:buNone/>
              <a:tabLst/>
            </a:pPr>
            <a:r>
              <a:rPr lang="en-US" dirty="0" smtClean="0">
                <a:solidFill>
                  <a:schemeClr val="tx1">
                    <a:lumMod val="65000"/>
                    <a:lumOff val="35000"/>
                  </a:schemeClr>
                </a:solidFill>
                <a:latin typeface="Arial" charset="0"/>
              </a:rPr>
              <a:t>be inappropriate </a:t>
            </a:r>
            <a:r>
              <a:rPr kumimoji="0" lang="en-US" sz="1800" b="0" i="0" u="none" strike="noStrike" cap="none" normalizeH="0" baseline="0" dirty="0" smtClean="0">
                <a:ln>
                  <a:noFill/>
                </a:ln>
                <a:solidFill>
                  <a:schemeClr val="tx1">
                    <a:lumMod val="65000"/>
                    <a:lumOff val="35000"/>
                  </a:schemeClr>
                </a:solidFill>
                <a:effectLst/>
                <a:latin typeface="Arial" charset="0"/>
              </a:rPr>
              <a:t>(not a bug,</a:t>
            </a:r>
          </a:p>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lumMod val="65000"/>
                    <a:lumOff val="35000"/>
                  </a:schemeClr>
                </a:solidFill>
                <a:effectLst/>
                <a:latin typeface="Arial" charset="0"/>
              </a:rPr>
              <a:t>cannot reproduce, …)</a:t>
            </a:r>
          </a:p>
        </p:txBody>
      </p:sp>
      <p:sp>
        <p:nvSpPr>
          <p:cNvPr id="7" name="Rounded Rectangle 6"/>
          <p:cNvSpPr/>
          <p:nvPr/>
        </p:nvSpPr>
        <p:spPr bwMode="auto">
          <a:xfrm>
            <a:off x="4953000" y="1828800"/>
            <a:ext cx="3276600" cy="99060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dirty="0" smtClean="0">
                <a:solidFill>
                  <a:schemeClr val="tx1">
                    <a:lumMod val="65000"/>
                    <a:lumOff val="35000"/>
                  </a:schemeClr>
                </a:solidFill>
                <a:latin typeface="Arial" charset="0"/>
              </a:rPr>
              <a:t>It takes effort to find an</a:t>
            </a:r>
          </a:p>
          <a:p>
            <a:pPr marL="0" marR="0" indent="0" algn="l" defTabSz="914400" rtl="0" eaLnBrk="1" fontAlgn="base" latinLnBrk="0" hangingPunct="1">
              <a:lnSpc>
                <a:spcPct val="100000"/>
              </a:lnSpc>
              <a:spcBef>
                <a:spcPct val="0"/>
              </a:spcBef>
              <a:spcAft>
                <a:spcPct val="0"/>
              </a:spcAft>
              <a:buClrTx/>
              <a:buSzTx/>
              <a:buFontTx/>
              <a:buNone/>
              <a:tabLst/>
            </a:pPr>
            <a:r>
              <a:rPr lang="en-US" dirty="0" smtClean="0">
                <a:solidFill>
                  <a:schemeClr val="tx1">
                    <a:lumMod val="65000"/>
                    <a:lumOff val="35000"/>
                  </a:schemeClr>
                </a:solidFill>
                <a:latin typeface="Arial" charset="0"/>
              </a:rPr>
              <a:t>appropriate developer</a:t>
            </a:r>
          </a:p>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lumMod val="65000"/>
                    <a:lumOff val="35000"/>
                  </a:schemeClr>
                </a:solidFill>
                <a:effectLst/>
                <a:latin typeface="Arial" charset="0"/>
              </a:rPr>
              <a:t>who</a:t>
            </a:r>
            <a:r>
              <a:rPr kumimoji="0" lang="en-US" sz="1800" b="0" i="0" u="none" strike="noStrike" cap="none" normalizeH="0" dirty="0" smtClean="0">
                <a:ln>
                  <a:noFill/>
                </a:ln>
                <a:solidFill>
                  <a:schemeClr val="tx1">
                    <a:lumMod val="65000"/>
                    <a:lumOff val="35000"/>
                  </a:schemeClr>
                </a:solidFill>
                <a:effectLst/>
                <a:latin typeface="Arial" charset="0"/>
              </a:rPr>
              <a:t> can resolve the problem</a:t>
            </a:r>
            <a:endParaRPr kumimoji="0" lang="en-US" sz="1800" b="0" i="0" u="none" strike="noStrike" cap="none" normalizeH="0" baseline="0" dirty="0" smtClean="0">
              <a:ln>
                <a:noFill/>
              </a:ln>
              <a:solidFill>
                <a:schemeClr val="tx1">
                  <a:lumMod val="65000"/>
                  <a:lumOff val="35000"/>
                </a:schemeClr>
              </a:solidFill>
              <a:effectLst/>
              <a:latin typeface="Arial" charset="0"/>
            </a:endParaRPr>
          </a:p>
        </p:txBody>
      </p:sp>
      <p:sp>
        <p:nvSpPr>
          <p:cNvPr id="8" name="Rounded Rectangle 7"/>
          <p:cNvSpPr/>
          <p:nvPr/>
        </p:nvSpPr>
        <p:spPr bwMode="auto">
          <a:xfrm>
            <a:off x="914400" y="4724400"/>
            <a:ext cx="3276600" cy="9906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lumMod val="65000"/>
                    <a:lumOff val="35000"/>
                  </a:schemeClr>
                </a:solidFill>
                <a:effectLst/>
                <a:latin typeface="Arial" charset="0"/>
              </a:rPr>
              <a:t>Many bug reports are in low</a:t>
            </a:r>
          </a:p>
          <a:p>
            <a:pPr marL="0" marR="0" indent="0" algn="l" defTabSz="914400" rtl="0" eaLnBrk="1" fontAlgn="base" latinLnBrk="0" hangingPunct="1">
              <a:lnSpc>
                <a:spcPct val="100000"/>
              </a:lnSpc>
              <a:spcBef>
                <a:spcPct val="0"/>
              </a:spcBef>
              <a:spcAft>
                <a:spcPct val="0"/>
              </a:spcAft>
              <a:buClrTx/>
              <a:buSzTx/>
              <a:buFontTx/>
              <a:buNone/>
              <a:tabLst/>
            </a:pPr>
            <a:r>
              <a:rPr lang="en-US" dirty="0" smtClean="0">
                <a:solidFill>
                  <a:schemeClr val="tx1">
                    <a:lumMod val="65000"/>
                    <a:lumOff val="35000"/>
                  </a:schemeClr>
                </a:solidFill>
                <a:latin typeface="Arial" charset="0"/>
              </a:rPr>
              <a:t>quality (e.g. contains not</a:t>
            </a:r>
          </a:p>
          <a:p>
            <a:pPr marL="0" marR="0" indent="0" algn="l" defTabSz="914400" rtl="0" eaLnBrk="1" fontAlgn="base" latinLnBrk="0" hangingPunct="1">
              <a:lnSpc>
                <a:spcPct val="100000"/>
              </a:lnSpc>
              <a:spcBef>
                <a:spcPct val="0"/>
              </a:spcBef>
              <a:spcAft>
                <a:spcPct val="0"/>
              </a:spcAft>
              <a:buClrTx/>
              <a:buSzTx/>
              <a:buFontTx/>
              <a:buNone/>
              <a:tabLst/>
            </a:pPr>
            <a:r>
              <a:rPr lang="en-US" dirty="0" smtClean="0">
                <a:solidFill>
                  <a:schemeClr val="tx1">
                    <a:lumMod val="65000"/>
                    <a:lumOff val="35000"/>
                  </a:schemeClr>
                </a:solidFill>
                <a:latin typeface="Arial" charset="0"/>
              </a:rPr>
              <a:t>enough </a:t>
            </a:r>
            <a:r>
              <a:rPr kumimoji="0" lang="en-US" sz="1800" b="0" i="0" u="none" strike="noStrike" cap="none" normalizeH="0" baseline="0" dirty="0" smtClean="0">
                <a:ln>
                  <a:noFill/>
                </a:ln>
                <a:solidFill>
                  <a:schemeClr val="tx1">
                    <a:lumMod val="65000"/>
                    <a:lumOff val="35000"/>
                  </a:schemeClr>
                </a:solidFill>
                <a:effectLst/>
                <a:latin typeface="Arial" charset="0"/>
              </a:rPr>
              <a:t>information)</a:t>
            </a:r>
          </a:p>
        </p:txBody>
      </p:sp>
      <p:sp>
        <p:nvSpPr>
          <p:cNvPr id="9" name="Rounded Rectangle 8"/>
          <p:cNvSpPr/>
          <p:nvPr/>
        </p:nvSpPr>
        <p:spPr bwMode="auto">
          <a:xfrm>
            <a:off x="4953000" y="3276600"/>
            <a:ext cx="3276600" cy="9906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Reassignments of the bugs</a:t>
            </a:r>
          </a:p>
          <a:p>
            <a:pPr marL="0" marR="0" indent="0" algn="l" defTabSz="914400" rtl="0" eaLnBrk="1" fontAlgn="base" latinLnBrk="0" hangingPunct="1">
              <a:lnSpc>
                <a:spcPct val="100000"/>
              </a:lnSpc>
              <a:spcBef>
                <a:spcPct val="0"/>
              </a:spcBef>
              <a:spcAft>
                <a:spcPct val="0"/>
              </a:spcAft>
              <a:buClrTx/>
              <a:buSzTx/>
              <a:buFontTx/>
              <a:buNone/>
              <a:tabLst/>
            </a:pPr>
            <a:r>
              <a:rPr lang="en-US" dirty="0" smtClean="0">
                <a:solidFill>
                  <a:schemeClr val="bg1"/>
                </a:solidFill>
                <a:latin typeface="Arial" charset="0"/>
              </a:rPr>
              <a:t>lengthen the time to get them</a:t>
            </a:r>
          </a:p>
          <a:p>
            <a:pPr marL="0" marR="0" indent="0" algn="l" defTabSz="914400" rtl="0" eaLnBrk="1" fontAlgn="base" latinLnBrk="0" hangingPunct="1">
              <a:lnSpc>
                <a:spcPct val="100000"/>
              </a:lnSpc>
              <a:spcBef>
                <a:spcPct val="0"/>
              </a:spcBef>
              <a:spcAft>
                <a:spcPct val="0"/>
              </a:spcAft>
              <a:buClrTx/>
              <a:buSzTx/>
              <a:buFontTx/>
              <a:buNone/>
              <a:tabLst/>
            </a:pPr>
            <a:r>
              <a:rPr lang="en-US" dirty="0" smtClean="0">
                <a:solidFill>
                  <a:schemeClr val="bg1"/>
                </a:solidFill>
                <a:latin typeface="Arial" charset="0"/>
              </a:rPr>
              <a:t>fixed</a:t>
            </a:r>
            <a:endParaRPr kumimoji="0" lang="en-US" sz="1800" b="0" i="0" u="none" strike="noStrike" cap="none" normalizeH="0" baseline="0" dirty="0" smtClean="0">
              <a:ln>
                <a:noFill/>
              </a:ln>
              <a:solidFill>
                <a:schemeClr val="bg1"/>
              </a:solidFill>
              <a:effectLst/>
              <a:latin typeface="Arial" charset="0"/>
            </a:endParaRPr>
          </a:p>
        </p:txBody>
      </p:sp>
      <p:sp>
        <p:nvSpPr>
          <p:cNvPr id="10" name="Rounded Rectangle 9"/>
          <p:cNvSpPr/>
          <p:nvPr/>
        </p:nvSpPr>
        <p:spPr bwMode="auto">
          <a:xfrm>
            <a:off x="4953000" y="4724400"/>
            <a:ext cx="3276600" cy="9906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dirty="0" smtClean="0">
                <a:solidFill>
                  <a:schemeClr val="tx1">
                    <a:lumMod val="65000"/>
                    <a:lumOff val="35000"/>
                  </a:schemeClr>
                </a:solidFill>
                <a:latin typeface="Arial" charset="0"/>
              </a:rPr>
              <a:t>Any other issues such as</a:t>
            </a:r>
          </a:p>
          <a:p>
            <a:pPr marL="0" marR="0" indent="0" algn="l" defTabSz="914400" rtl="0" eaLnBrk="1" fontAlgn="base" latinLnBrk="0" hangingPunct="1">
              <a:lnSpc>
                <a:spcPct val="100000"/>
              </a:lnSpc>
              <a:spcBef>
                <a:spcPct val="0"/>
              </a:spcBef>
              <a:spcAft>
                <a:spcPct val="0"/>
              </a:spcAft>
              <a:buClrTx/>
              <a:buSzTx/>
              <a:buFontTx/>
              <a:buNone/>
              <a:tabLst/>
            </a:pPr>
            <a:r>
              <a:rPr lang="en-US" dirty="0" smtClean="0">
                <a:solidFill>
                  <a:schemeClr val="tx1">
                    <a:lumMod val="65000"/>
                    <a:lumOff val="35000"/>
                  </a:schemeClr>
                </a:solidFill>
                <a:latin typeface="Arial" charset="0"/>
              </a:rPr>
              <a:t>social, cultural issues,</a:t>
            </a:r>
          </a:p>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lumMod val="65000"/>
                    <a:lumOff val="35000"/>
                  </a:schemeClr>
                </a:solidFill>
                <a:effectLst/>
                <a:latin typeface="Arial" charset="0"/>
              </a:rPr>
              <a:t>physical</a:t>
            </a:r>
            <a:r>
              <a:rPr kumimoji="0" lang="en-US" sz="1800" b="0" i="0" u="none" strike="noStrike" cap="none" normalizeH="0" dirty="0" smtClean="0">
                <a:ln>
                  <a:noFill/>
                </a:ln>
                <a:solidFill>
                  <a:schemeClr val="tx1">
                    <a:lumMod val="65000"/>
                    <a:lumOff val="35000"/>
                  </a:schemeClr>
                </a:solidFill>
                <a:effectLst/>
                <a:latin typeface="Arial" charset="0"/>
              </a:rPr>
              <a:t> locations, …</a:t>
            </a:r>
            <a:endParaRPr kumimoji="0" lang="en-US" sz="1800" b="0" i="0" u="none" strike="noStrike" cap="none" normalizeH="0" baseline="0" dirty="0" smtClean="0">
              <a:ln>
                <a:noFill/>
              </a:ln>
              <a:solidFill>
                <a:schemeClr val="tx1">
                  <a:lumMod val="65000"/>
                  <a:lumOff val="35000"/>
                </a:schemeClr>
              </a:solidFill>
              <a:effectLst/>
              <a:latin typeface="Arial" charset="0"/>
            </a:endParaRPr>
          </a:p>
        </p:txBody>
      </p:sp>
      <p:sp>
        <p:nvSpPr>
          <p:cNvPr id="11" name="Right Arrow 10"/>
          <p:cNvSpPr/>
          <p:nvPr/>
        </p:nvSpPr>
        <p:spPr bwMode="auto">
          <a:xfrm rot="8995572">
            <a:off x="8238829" y="2988100"/>
            <a:ext cx="990600" cy="533400"/>
          </a:xfrm>
          <a:prstGeom prst="rightArrow">
            <a:avLst>
              <a:gd name="adj1" fmla="val 37755"/>
              <a:gd name="adj2" fmla="val 5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a:blip r:embed="rId2" cstate="print"/>
          <a:srcRect/>
          <a:stretch>
            <a:fillRect/>
          </a:stretch>
        </p:blipFill>
        <p:spPr bwMode="auto">
          <a:xfrm>
            <a:off x="312539" y="165199"/>
            <a:ext cx="8518922" cy="6527603"/>
          </a:xfrm>
          <a:prstGeom prst="rect">
            <a:avLst/>
          </a:prstGeom>
          <a:solidFill>
            <a:schemeClr val="tx2">
              <a:lumMod val="20000"/>
              <a:lumOff val="80000"/>
            </a:schemeClr>
          </a:solidFill>
          <a:ln w="9525">
            <a:noFill/>
            <a:miter lim="800000"/>
            <a:headEnd/>
            <a:tailEnd/>
          </a:ln>
        </p:spPr>
      </p:pic>
      <p:sp>
        <p:nvSpPr>
          <p:cNvPr id="2" name="Slide Number Placeholder 1"/>
          <p:cNvSpPr>
            <a:spLocks noGrp="1"/>
          </p:cNvSpPr>
          <p:nvPr>
            <p:ph type="sldNum" sz="quarter" idx="12"/>
          </p:nvPr>
        </p:nvSpPr>
        <p:spPr/>
        <p:txBody>
          <a:bodyPr/>
          <a:lstStyle/>
          <a:p>
            <a:fld id="{F6A87874-1B8C-44AC-9833-CA1F254A6221}"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Reasons for Reassignments</a:t>
            </a:r>
            <a:br>
              <a:rPr lang="en-US" sz="3200" dirty="0" smtClean="0"/>
            </a:br>
            <a:r>
              <a:rPr lang="en-US" sz="3200" dirty="0" smtClean="0"/>
              <a:t>[</a:t>
            </a:r>
            <a:r>
              <a:rPr lang="en-US" sz="3200" dirty="0" err="1" smtClean="0"/>
              <a:t>Guo</a:t>
            </a:r>
            <a:r>
              <a:rPr lang="en-US" sz="3200" dirty="0" smtClean="0"/>
              <a:t> 11]</a:t>
            </a:r>
            <a:endParaRPr lang="en-US" sz="3200" dirty="0"/>
          </a:p>
        </p:txBody>
      </p:sp>
      <p:sp>
        <p:nvSpPr>
          <p:cNvPr id="3" name="Content Placeholder 2"/>
          <p:cNvSpPr>
            <a:spLocks noGrp="1"/>
          </p:cNvSpPr>
          <p:nvPr>
            <p:ph idx="1"/>
          </p:nvPr>
        </p:nvSpPr>
        <p:spPr/>
        <p:txBody>
          <a:bodyPr>
            <a:normAutofit fontScale="92500"/>
          </a:bodyPr>
          <a:lstStyle/>
          <a:p>
            <a:r>
              <a:rPr lang="en-US" sz="2600" dirty="0" smtClean="0"/>
              <a:t>Quantitative &amp; qualitative analysis of the bug reassignment process using the same data as before</a:t>
            </a:r>
          </a:p>
          <a:p>
            <a:pPr lvl="1"/>
            <a:r>
              <a:rPr lang="en-US" dirty="0" smtClean="0"/>
              <a:t>Windows Vista bug databases</a:t>
            </a:r>
          </a:p>
          <a:p>
            <a:pPr lvl="1"/>
            <a:r>
              <a:rPr lang="en-US" dirty="0" smtClean="0"/>
              <a:t>MS employee </a:t>
            </a:r>
            <a:r>
              <a:rPr lang="en-US" dirty="0" smtClean="0"/>
              <a:t>Survey (358 responses / 1773 (20%))</a:t>
            </a:r>
            <a:endParaRPr lang="en-US" dirty="0" smtClean="0"/>
          </a:p>
          <a:p>
            <a:pPr lvl="2"/>
            <a:r>
              <a:rPr lang="en-US" dirty="0" smtClean="0"/>
              <a:t>free-response question</a:t>
            </a:r>
          </a:p>
          <a:p>
            <a:pPr lvl="2"/>
            <a:endParaRPr lang="en-US" dirty="0" smtClean="0"/>
          </a:p>
          <a:p>
            <a:pPr lvl="2"/>
            <a:endParaRPr lang="en-US" dirty="0" smtClean="0"/>
          </a:p>
          <a:p>
            <a:pPr lvl="1"/>
            <a:endParaRPr lang="en-US" dirty="0" smtClean="0"/>
          </a:p>
          <a:p>
            <a:pPr lvl="1"/>
            <a:r>
              <a:rPr lang="en-US" dirty="0" smtClean="0"/>
              <a:t>Used card-sorting to categorize the answers for the above question</a:t>
            </a:r>
          </a:p>
          <a:p>
            <a:endParaRPr lang="en-US" dirty="0" smtClean="0"/>
          </a:p>
        </p:txBody>
      </p:sp>
      <p:sp>
        <p:nvSpPr>
          <p:cNvPr id="4" name="Slide Number Placeholder 3"/>
          <p:cNvSpPr>
            <a:spLocks noGrp="1"/>
          </p:cNvSpPr>
          <p:nvPr>
            <p:ph type="sldNum" sz="quarter" idx="12"/>
          </p:nvPr>
        </p:nvSpPr>
        <p:spPr/>
        <p:txBody>
          <a:bodyPr/>
          <a:lstStyle/>
          <a:p>
            <a:fld id="{F6A87874-1B8C-44AC-9833-CA1F254A6221}" type="slidenum">
              <a:rPr lang="en-US" smtClean="0"/>
              <a:pPr/>
              <a:t>30</a:t>
            </a:fld>
            <a:endParaRPr lang="en-US"/>
          </a:p>
        </p:txBody>
      </p:sp>
      <p:sp>
        <p:nvSpPr>
          <p:cNvPr id="5" name="Rectangle 4"/>
          <p:cNvSpPr/>
          <p:nvPr/>
        </p:nvSpPr>
        <p:spPr bwMode="auto">
          <a:xfrm>
            <a:off x="838200" y="3886200"/>
            <a:ext cx="7696200" cy="92333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In your experience, what are some reasons why a bug would be </a:t>
            </a:r>
            <a:r>
              <a:rPr kumimoji="0" lang="en-US" sz="1800" b="1" i="0" u="none" strike="noStrike" cap="none" normalizeH="0" baseline="0" dirty="0" smtClean="0">
                <a:ln>
                  <a:noFill/>
                </a:ln>
                <a:solidFill>
                  <a:schemeClr val="tx1"/>
                </a:solidFill>
                <a:effectLst/>
                <a:latin typeface="Arial" charset="0"/>
              </a:rPr>
              <a:t>reassigned multiple times </a:t>
            </a:r>
            <a:r>
              <a:rPr kumimoji="0" lang="en-US" sz="1800" b="0" i="0" u="none" strike="noStrike" cap="none" normalizeH="0" baseline="0" dirty="0" smtClean="0">
                <a:ln>
                  <a:noFill/>
                </a:ln>
                <a:solidFill>
                  <a:schemeClr val="tx1"/>
                </a:solidFill>
                <a:effectLst/>
                <a:latin typeface="Arial" charset="0"/>
              </a:rPr>
              <a:t>before being successfully resolved as Fixed?</a:t>
            </a:r>
          </a:p>
          <a:p>
            <a:pPr marL="0" marR="0" indent="0" algn="l" defTabSz="914400" rtl="0" eaLnBrk="1" fontAlgn="base" latinLnBrk="0" hangingPunct="1">
              <a:lnSpc>
                <a:spcPct val="100000"/>
              </a:lnSpc>
              <a:spcBef>
                <a:spcPct val="0"/>
              </a:spcBef>
              <a:spcAft>
                <a:spcPct val="0"/>
              </a:spcAft>
              <a:buClrTx/>
              <a:buSzTx/>
              <a:buFontTx/>
              <a:buNone/>
              <a:tabLst/>
            </a:pPr>
            <a:r>
              <a:rPr lang="en-US" dirty="0" smtClean="0">
                <a:latin typeface="Arial" charset="0"/>
              </a:rPr>
              <a:t>E.g., why wasn’t it assigned directly to the person who ended up fixing it?</a:t>
            </a:r>
            <a:endParaRPr kumimoji="0" lang="en-US" sz="18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7C1302"/>
                </a:solidFill>
              </a:rPr>
              <a:t>Reasons for Reassignments [</a:t>
            </a:r>
            <a:r>
              <a:rPr lang="en-US" sz="3200" dirty="0" err="1" smtClean="0">
                <a:solidFill>
                  <a:srgbClr val="7C1302"/>
                </a:solidFill>
              </a:rPr>
              <a:t>Guo</a:t>
            </a:r>
            <a:r>
              <a:rPr lang="en-US" sz="3200" dirty="0" smtClean="0">
                <a:solidFill>
                  <a:srgbClr val="7C1302"/>
                </a:solidFill>
              </a:rPr>
              <a:t> 11]</a:t>
            </a:r>
            <a:br>
              <a:rPr lang="en-US" sz="3200" dirty="0" smtClean="0">
                <a:solidFill>
                  <a:srgbClr val="7C1302"/>
                </a:solidFill>
              </a:rPr>
            </a:br>
            <a:r>
              <a:rPr lang="en-US" sz="3200" dirty="0" smtClean="0">
                <a:solidFill>
                  <a:srgbClr val="7C1302"/>
                </a:solidFill>
              </a:rPr>
              <a:t>Findings</a:t>
            </a:r>
            <a:endParaRPr lang="en-US" dirty="0"/>
          </a:p>
        </p:txBody>
      </p:sp>
      <p:sp>
        <p:nvSpPr>
          <p:cNvPr id="3" name="Content Placeholder 2"/>
          <p:cNvSpPr>
            <a:spLocks noGrp="1"/>
          </p:cNvSpPr>
          <p:nvPr>
            <p:ph idx="1"/>
          </p:nvPr>
        </p:nvSpPr>
        <p:spPr/>
        <p:txBody>
          <a:bodyPr/>
          <a:lstStyle/>
          <a:p>
            <a:r>
              <a:rPr lang="en-US" dirty="0" smtClean="0"/>
              <a:t>Reassignments are </a:t>
            </a:r>
            <a:r>
              <a:rPr lang="en-US" b="1" dirty="0" smtClean="0"/>
              <a:t>not necessarily bad</a:t>
            </a:r>
          </a:p>
          <a:p>
            <a:endParaRPr lang="en-US" dirty="0" smtClean="0"/>
          </a:p>
          <a:p>
            <a:r>
              <a:rPr lang="en-US" dirty="0" smtClean="0"/>
              <a:t>Five reasons for reassignments</a:t>
            </a:r>
          </a:p>
          <a:p>
            <a:pPr lvl="1"/>
            <a:r>
              <a:rPr lang="en-US" b="1" dirty="0" smtClean="0"/>
              <a:t>Finding the root cause </a:t>
            </a:r>
            <a:r>
              <a:rPr lang="en-US" dirty="0" smtClean="0"/>
              <a:t>(the most common)</a:t>
            </a:r>
          </a:p>
          <a:p>
            <a:pPr lvl="1"/>
            <a:r>
              <a:rPr lang="en-US" dirty="0" smtClean="0"/>
              <a:t>Determining ownership (which is often unclear)</a:t>
            </a:r>
          </a:p>
          <a:p>
            <a:pPr lvl="1"/>
            <a:r>
              <a:rPr lang="en-US" dirty="0" smtClean="0"/>
              <a:t>Poor bug report quality</a:t>
            </a:r>
          </a:p>
          <a:p>
            <a:pPr lvl="1"/>
            <a:r>
              <a:rPr lang="en-US" dirty="0" smtClean="0"/>
              <a:t>Hard to determine proper fix</a:t>
            </a:r>
          </a:p>
          <a:p>
            <a:pPr lvl="1"/>
            <a:r>
              <a:rPr lang="en-US" dirty="0" smtClean="0"/>
              <a:t>Workload balancing</a:t>
            </a:r>
            <a:endParaRPr lang="en-US" dirty="0"/>
          </a:p>
        </p:txBody>
      </p:sp>
      <p:sp>
        <p:nvSpPr>
          <p:cNvPr id="4" name="Slide Number Placeholder 3"/>
          <p:cNvSpPr>
            <a:spLocks noGrp="1"/>
          </p:cNvSpPr>
          <p:nvPr>
            <p:ph type="sldNum" sz="quarter" idx="12"/>
          </p:nvPr>
        </p:nvSpPr>
        <p:spPr/>
        <p:txBody>
          <a:bodyPr/>
          <a:lstStyle/>
          <a:p>
            <a:fld id="{F6A87874-1B8C-44AC-9833-CA1F254A6221}"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7C1302"/>
                </a:solidFill>
              </a:rPr>
              <a:t>Reasons for Reassignments [</a:t>
            </a:r>
            <a:r>
              <a:rPr lang="en-US" sz="3200" dirty="0" err="1" smtClean="0">
                <a:solidFill>
                  <a:srgbClr val="7C1302"/>
                </a:solidFill>
              </a:rPr>
              <a:t>Guo</a:t>
            </a:r>
            <a:r>
              <a:rPr lang="en-US" sz="3200" dirty="0" smtClean="0">
                <a:solidFill>
                  <a:srgbClr val="7C1302"/>
                </a:solidFill>
              </a:rPr>
              <a:t> 11]</a:t>
            </a:r>
            <a:br>
              <a:rPr lang="en-US" sz="3200" dirty="0" smtClean="0">
                <a:solidFill>
                  <a:srgbClr val="7C1302"/>
                </a:solidFill>
              </a:rPr>
            </a:br>
            <a:r>
              <a:rPr lang="en-US" sz="2800" dirty="0" smtClean="0">
                <a:solidFill>
                  <a:srgbClr val="7C1302"/>
                </a:solidFill>
              </a:rPr>
              <a:t>Recommendations for bug tracking systems</a:t>
            </a:r>
            <a:endParaRPr lang="en-US" sz="3600" dirty="0"/>
          </a:p>
        </p:txBody>
      </p:sp>
      <p:sp>
        <p:nvSpPr>
          <p:cNvPr id="3" name="Content Placeholder 2"/>
          <p:cNvSpPr>
            <a:spLocks noGrp="1"/>
          </p:cNvSpPr>
          <p:nvPr>
            <p:ph idx="1"/>
          </p:nvPr>
        </p:nvSpPr>
        <p:spPr/>
        <p:txBody>
          <a:bodyPr>
            <a:normAutofit fontScale="77500" lnSpcReduction="20000"/>
          </a:bodyPr>
          <a:lstStyle/>
          <a:p>
            <a:r>
              <a:rPr lang="en-US" dirty="0" smtClean="0"/>
              <a:t>Tool support for finding root causes and owners</a:t>
            </a:r>
          </a:p>
          <a:p>
            <a:pPr lvl="1"/>
            <a:r>
              <a:rPr lang="en-US" dirty="0" smtClean="0"/>
              <a:t>Integrate a knowledge DB of top experts</a:t>
            </a:r>
          </a:p>
          <a:p>
            <a:pPr lvl="1"/>
            <a:r>
              <a:rPr lang="en-US" dirty="0" smtClean="0"/>
              <a:t>Better tools for finding code ownership and </a:t>
            </a:r>
            <a:r>
              <a:rPr lang="en-US" dirty="0" smtClean="0"/>
              <a:t>expertise</a:t>
            </a:r>
            <a:br>
              <a:rPr lang="en-US" dirty="0" smtClean="0"/>
            </a:br>
            <a:r>
              <a:rPr lang="en-US" dirty="0" smtClean="0"/>
              <a:t>(Covered in Lecture 13.)</a:t>
            </a:r>
          </a:p>
          <a:p>
            <a:pPr lvl="2"/>
            <a:r>
              <a:rPr lang="en-US" dirty="0" smtClean="0"/>
              <a:t>Degree of Knowledge [Fritz 10]</a:t>
            </a:r>
          </a:p>
          <a:p>
            <a:pPr lvl="2"/>
            <a:r>
              <a:rPr lang="en-US" dirty="0" smtClean="0"/>
              <a:t>Expertise Browser [</a:t>
            </a:r>
            <a:r>
              <a:rPr lang="en-US" dirty="0" err="1" smtClean="0"/>
              <a:t>Mockus</a:t>
            </a:r>
            <a:r>
              <a:rPr lang="en-US" dirty="0" smtClean="0"/>
              <a:t> </a:t>
            </a:r>
            <a:r>
              <a:rPr lang="en-US" dirty="0" smtClean="0"/>
              <a:t>&amp; </a:t>
            </a:r>
            <a:r>
              <a:rPr lang="en-US" dirty="0" err="1" smtClean="0"/>
              <a:t>Herbsleb</a:t>
            </a:r>
            <a:r>
              <a:rPr lang="en-US" dirty="0" smtClean="0"/>
              <a:t> 02]</a:t>
            </a:r>
          </a:p>
          <a:p>
            <a:endParaRPr lang="en-US" dirty="0" smtClean="0"/>
          </a:p>
          <a:p>
            <a:r>
              <a:rPr lang="en-US" dirty="0" smtClean="0"/>
              <a:t>Assign bugs to arbitrary artifacts rather than just people</a:t>
            </a:r>
          </a:p>
          <a:p>
            <a:pPr lvl="1"/>
            <a:r>
              <a:rPr lang="en-US" dirty="0" smtClean="0"/>
              <a:t>e.g., components, files, keywords, etc.</a:t>
            </a:r>
          </a:p>
          <a:p>
            <a:pPr lvl="1"/>
            <a:r>
              <a:rPr lang="en-US" dirty="0" smtClean="0"/>
              <a:t>A bug can be assigned to multiple people</a:t>
            </a:r>
          </a:p>
          <a:p>
            <a:endParaRPr lang="en-US" dirty="0" smtClean="0"/>
          </a:p>
          <a:p>
            <a:r>
              <a:rPr lang="en-US" dirty="0" smtClean="0"/>
              <a:t>Tool support for awareness and coordination</a:t>
            </a:r>
          </a:p>
          <a:p>
            <a:pPr lvl="1"/>
            <a:r>
              <a:rPr lang="en-US" dirty="0" smtClean="0"/>
              <a:t>In the case of “A </a:t>
            </a:r>
            <a:r>
              <a:rPr lang="en-US" dirty="0" smtClean="0">
                <a:sym typeface="Wingdings" pitchFamily="2" charset="2"/>
              </a:rPr>
              <a:t> B  C”, A won’t know that B has reassigned the bug to C</a:t>
            </a:r>
          </a:p>
        </p:txBody>
      </p:sp>
      <p:sp>
        <p:nvSpPr>
          <p:cNvPr id="4" name="Slide Number Placeholder 3"/>
          <p:cNvSpPr>
            <a:spLocks noGrp="1"/>
          </p:cNvSpPr>
          <p:nvPr>
            <p:ph type="sldNum" sz="quarter" idx="12"/>
          </p:nvPr>
        </p:nvSpPr>
        <p:spPr/>
        <p:txBody>
          <a:bodyPr/>
          <a:lstStyle/>
          <a:p>
            <a:fld id="{F6A87874-1B8C-44AC-9833-CA1F254A6221}"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Bug Tossing Graphs [</a:t>
            </a:r>
            <a:r>
              <a:rPr lang="en-US" sz="3200" dirty="0" err="1" smtClean="0"/>
              <a:t>Jeong</a:t>
            </a:r>
            <a:r>
              <a:rPr lang="en-US" sz="3200" dirty="0" smtClean="0"/>
              <a:t> 09]</a:t>
            </a:r>
            <a:endParaRPr lang="en-US" sz="3200" dirty="0"/>
          </a:p>
        </p:txBody>
      </p:sp>
      <p:sp>
        <p:nvSpPr>
          <p:cNvPr id="3" name="Content Placeholder 2"/>
          <p:cNvSpPr>
            <a:spLocks noGrp="1"/>
          </p:cNvSpPr>
          <p:nvPr>
            <p:ph idx="1"/>
          </p:nvPr>
        </p:nvSpPr>
        <p:spPr/>
        <p:txBody>
          <a:bodyPr>
            <a:normAutofit/>
          </a:bodyPr>
          <a:lstStyle/>
          <a:p>
            <a:r>
              <a:rPr lang="en-US" sz="2400" dirty="0" smtClean="0"/>
              <a:t>Analyzed 445,000 bug reports from Eclipse and Mozilla projects</a:t>
            </a:r>
          </a:p>
          <a:p>
            <a:endParaRPr lang="en-US" sz="2400" dirty="0" smtClean="0"/>
          </a:p>
          <a:p>
            <a:r>
              <a:rPr lang="en-US" sz="2400" dirty="0" smtClean="0"/>
              <a:t>Formalized the bug tossing (reassignment) model</a:t>
            </a:r>
          </a:p>
          <a:p>
            <a:pPr lvl="1"/>
            <a:r>
              <a:rPr lang="en-US" sz="2000" dirty="0" smtClean="0"/>
              <a:t>Approximate the bug tossing graph as Markov model</a:t>
            </a:r>
          </a:p>
          <a:p>
            <a:endParaRPr lang="en-US" sz="2400" dirty="0" smtClean="0"/>
          </a:p>
          <a:p>
            <a:r>
              <a:rPr lang="en-US" sz="2400" dirty="0" smtClean="0"/>
              <a:t>Use the bug tossing graph to:</a:t>
            </a:r>
          </a:p>
          <a:p>
            <a:pPr lvl="1"/>
            <a:r>
              <a:rPr lang="en-US" sz="2000" dirty="0" smtClean="0"/>
              <a:t>Identify developer structure</a:t>
            </a:r>
          </a:p>
          <a:p>
            <a:pPr lvl="1"/>
            <a:r>
              <a:rPr lang="en-US" sz="2000" dirty="0" smtClean="0"/>
              <a:t>Reduce tossing path lengths</a:t>
            </a:r>
          </a:p>
          <a:p>
            <a:pPr lvl="1"/>
            <a:r>
              <a:rPr lang="en-US" sz="2000" dirty="0" smtClean="0"/>
              <a:t>Improve automatic bug triage</a:t>
            </a:r>
            <a:endParaRPr lang="en-US" sz="2000" dirty="0"/>
          </a:p>
        </p:txBody>
      </p:sp>
      <p:sp>
        <p:nvSpPr>
          <p:cNvPr id="4" name="Slide Number Placeholder 3"/>
          <p:cNvSpPr>
            <a:spLocks noGrp="1"/>
          </p:cNvSpPr>
          <p:nvPr>
            <p:ph type="sldNum" sz="quarter" idx="12"/>
          </p:nvPr>
        </p:nvSpPr>
        <p:spPr/>
        <p:txBody>
          <a:bodyPr/>
          <a:lstStyle/>
          <a:p>
            <a:fld id="{F6A87874-1B8C-44AC-9833-CA1F254A6221}"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7C1302"/>
                </a:solidFill>
              </a:rPr>
              <a:t>Bug Tossing Graphs [</a:t>
            </a:r>
            <a:r>
              <a:rPr lang="en-US" sz="3200" dirty="0" err="1" smtClean="0">
                <a:solidFill>
                  <a:srgbClr val="7C1302"/>
                </a:solidFill>
              </a:rPr>
              <a:t>Jeong</a:t>
            </a:r>
            <a:r>
              <a:rPr lang="en-US" sz="3200" dirty="0" smtClean="0">
                <a:solidFill>
                  <a:srgbClr val="7C1302"/>
                </a:solidFill>
              </a:rPr>
              <a:t> 09]</a:t>
            </a:r>
            <a:br>
              <a:rPr lang="en-US" sz="3200" dirty="0" smtClean="0">
                <a:solidFill>
                  <a:srgbClr val="7C1302"/>
                </a:solidFill>
              </a:rPr>
            </a:br>
            <a:r>
              <a:rPr lang="en-US" sz="3200" dirty="0" smtClean="0">
                <a:solidFill>
                  <a:srgbClr val="7C1302"/>
                </a:solidFill>
              </a:rPr>
              <a:t>Simple statistics</a:t>
            </a:r>
            <a:endParaRPr lang="en-US" dirty="0"/>
          </a:p>
        </p:txBody>
      </p:sp>
      <p:sp>
        <p:nvSpPr>
          <p:cNvPr id="4" name="Slide Number Placeholder 3"/>
          <p:cNvSpPr>
            <a:spLocks noGrp="1"/>
          </p:cNvSpPr>
          <p:nvPr>
            <p:ph type="sldNum" sz="quarter" idx="12"/>
          </p:nvPr>
        </p:nvSpPr>
        <p:spPr/>
        <p:txBody>
          <a:bodyPr/>
          <a:lstStyle/>
          <a:p>
            <a:fld id="{F6A87874-1B8C-44AC-9833-CA1F254A6221}" type="slidenum">
              <a:rPr lang="en-US" smtClean="0"/>
              <a:pPr/>
              <a:t>34</a:t>
            </a:fld>
            <a:endParaRPr lang="en-US"/>
          </a:p>
        </p:txBody>
      </p:sp>
      <p:pic>
        <p:nvPicPr>
          <p:cNvPr id="8195" name="Picture 3"/>
          <p:cNvPicPr>
            <a:picLocks noGrp="1" noChangeAspect="1" noChangeArrowheads="1"/>
          </p:cNvPicPr>
          <p:nvPr>
            <p:ph sz="half" idx="1"/>
          </p:nvPr>
        </p:nvPicPr>
        <p:blipFill>
          <a:blip r:embed="rId2" cstate="print"/>
          <a:srcRect/>
          <a:stretch>
            <a:fillRect/>
          </a:stretch>
        </p:blipFill>
        <p:spPr bwMode="auto">
          <a:xfrm>
            <a:off x="457200" y="2661538"/>
            <a:ext cx="4038600" cy="2527112"/>
          </a:xfrm>
          <a:prstGeom prst="rect">
            <a:avLst/>
          </a:prstGeom>
          <a:noFill/>
          <a:ln w="9525">
            <a:noFill/>
            <a:miter lim="800000"/>
            <a:headEnd/>
            <a:tailEnd/>
          </a:ln>
        </p:spPr>
      </p:pic>
      <p:pic>
        <p:nvPicPr>
          <p:cNvPr id="8196" name="Picture 4"/>
          <p:cNvPicPr>
            <a:picLocks noGrp="1" noChangeAspect="1" noChangeArrowheads="1"/>
          </p:cNvPicPr>
          <p:nvPr>
            <p:ph sz="half" idx="2"/>
          </p:nvPr>
        </p:nvPicPr>
        <p:blipFill>
          <a:blip r:embed="rId3" cstate="print"/>
          <a:srcRect/>
          <a:stretch>
            <a:fillRect/>
          </a:stretch>
        </p:blipFill>
        <p:spPr bwMode="auto">
          <a:xfrm>
            <a:off x="4648200" y="2443880"/>
            <a:ext cx="4038600" cy="29624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2"/>
          <p:cNvSpPr txBox="1">
            <a:spLocks/>
          </p:cNvSpPr>
          <p:nvPr/>
        </p:nvSpPr>
        <p:spPr bwMode="auto">
          <a:xfrm>
            <a:off x="457200" y="1719263"/>
            <a:ext cx="8229600" cy="4411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l"/>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A simple tossing path</a:t>
            </a:r>
          </a:p>
          <a:p>
            <a:pPr marL="342900" marR="0" lvl="0" indent="-34290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l"/>
              <a:tabLst/>
              <a:defRPr/>
            </a:pPr>
            <a:endParaRPr lang="en-US" sz="2800" kern="0" dirty="0" smtClean="0"/>
          </a:p>
          <a:p>
            <a:pPr marL="342900" marR="0" lvl="0" indent="-34290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l"/>
              <a:tabLst/>
              <a:defRPr/>
            </a:pP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l"/>
              <a:tabLst/>
              <a:defRPr/>
            </a:pPr>
            <a:endParaRPr lang="en-US" sz="2800" kern="0" dirty="0" smtClean="0"/>
          </a:p>
          <a:p>
            <a:pPr marL="342900" marR="0" lvl="0" indent="-34290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l"/>
              <a:tabLst/>
              <a:defRPr/>
            </a:pPr>
            <a:r>
              <a:rPr kumimoji="0" lang="en-US" sz="2800" b="0" i="0" u="none" strike="noStrike" kern="0" cap="none" spc="0" normalizeH="0" baseline="0" noProof="0" dirty="0" err="1" smtClean="0">
                <a:ln>
                  <a:noFill/>
                </a:ln>
                <a:solidFill>
                  <a:schemeClr val="tx1"/>
                </a:solidFill>
                <a:effectLst/>
                <a:uLnTx/>
                <a:uFillTx/>
                <a:latin typeface="+mn-lt"/>
                <a:ea typeface="+mn-ea"/>
                <a:cs typeface="+mn-cs"/>
              </a:rPr>
              <a:t>Decompos</a:t>
            </a:r>
            <a:r>
              <a:rPr lang="en-US" sz="2800" kern="0" dirty="0" smtClean="0"/>
              <a:t>e each path into N-1 pairs</a:t>
            </a:r>
            <a:endParaRPr kumimoji="0" lang="en-US" sz="2800" b="0" i="0" u="none" strike="noStrike" kern="0" cap="none" spc="0" normalizeH="0" baseline="0" noProof="0" dirty="0">
              <a:ln>
                <a:noFill/>
              </a:ln>
              <a:solidFill>
                <a:schemeClr val="tx1"/>
              </a:solidFill>
              <a:effectLst/>
              <a:uLnTx/>
              <a:uFillTx/>
              <a:latin typeface="+mn-lt"/>
              <a:ea typeface="+mn-ea"/>
              <a:cs typeface="+mn-cs"/>
            </a:endParaRPr>
          </a:p>
        </p:txBody>
      </p:sp>
      <p:sp>
        <p:nvSpPr>
          <p:cNvPr id="2" name="Title 1"/>
          <p:cNvSpPr>
            <a:spLocks noGrp="1"/>
          </p:cNvSpPr>
          <p:nvPr>
            <p:ph type="title"/>
          </p:nvPr>
        </p:nvSpPr>
        <p:spPr/>
        <p:txBody>
          <a:bodyPr/>
          <a:lstStyle/>
          <a:p>
            <a:r>
              <a:rPr lang="en-US" sz="3200" dirty="0" smtClean="0">
                <a:solidFill>
                  <a:srgbClr val="7C1302"/>
                </a:solidFill>
              </a:rPr>
              <a:t>Bug Tossing Graphs [</a:t>
            </a:r>
            <a:r>
              <a:rPr lang="en-US" sz="3200" dirty="0" err="1" smtClean="0">
                <a:solidFill>
                  <a:srgbClr val="7C1302"/>
                </a:solidFill>
              </a:rPr>
              <a:t>Jeong</a:t>
            </a:r>
            <a:r>
              <a:rPr lang="en-US" sz="3200" dirty="0" smtClean="0">
                <a:solidFill>
                  <a:srgbClr val="7C1302"/>
                </a:solidFill>
              </a:rPr>
              <a:t> 09]</a:t>
            </a:r>
            <a:br>
              <a:rPr lang="en-US" sz="3200" dirty="0" smtClean="0">
                <a:solidFill>
                  <a:srgbClr val="7C1302"/>
                </a:solidFill>
              </a:rPr>
            </a:br>
            <a:r>
              <a:rPr lang="en-US" sz="3200" dirty="0" smtClean="0">
                <a:solidFill>
                  <a:srgbClr val="7C1302"/>
                </a:solidFill>
              </a:rPr>
              <a:t>Tossing graph model</a:t>
            </a:r>
            <a:endParaRPr lang="en-US" dirty="0"/>
          </a:p>
        </p:txBody>
      </p:sp>
      <p:sp>
        <p:nvSpPr>
          <p:cNvPr id="3" name="Content Placeholder 2"/>
          <p:cNvSpPr>
            <a:spLocks noGrp="1"/>
          </p:cNvSpPr>
          <p:nvPr>
            <p:ph sz="half" idx="1"/>
          </p:nvPr>
        </p:nvSpPr>
        <p:spPr/>
        <p:txBody>
          <a:bodyPr/>
          <a:lstStyle/>
          <a:p>
            <a:endParaRPr lang="en-US" dirty="0" smtClean="0"/>
          </a:p>
          <a:p>
            <a:endParaRPr lang="en-US" dirty="0" smtClean="0"/>
          </a:p>
          <a:p>
            <a:endParaRPr lang="en-US" dirty="0" smtClean="0"/>
          </a:p>
          <a:p>
            <a:endParaRPr lang="en-US" dirty="0" smtClean="0"/>
          </a:p>
          <a:p>
            <a:endParaRPr lang="en-US" dirty="0" smtClean="0"/>
          </a:p>
          <a:p>
            <a:pPr lvl="1"/>
            <a:r>
              <a:rPr lang="en-US" dirty="0" smtClean="0"/>
              <a:t>actual path model</a:t>
            </a:r>
          </a:p>
        </p:txBody>
      </p:sp>
      <p:sp>
        <p:nvSpPr>
          <p:cNvPr id="21" name="Content Placeholder 20"/>
          <p:cNvSpPr>
            <a:spLocks noGrp="1"/>
          </p:cNvSpPr>
          <p:nvPr>
            <p:ph sz="half" idx="2"/>
          </p:nvPr>
        </p:nvSpPr>
        <p:spPr/>
        <p:txBody>
          <a:bodyPr/>
          <a:lstStyle/>
          <a:p>
            <a:endParaRPr lang="en-US" dirty="0" smtClean="0"/>
          </a:p>
          <a:p>
            <a:endParaRPr lang="en-US" dirty="0" smtClean="0"/>
          </a:p>
          <a:p>
            <a:endParaRPr lang="en-US" dirty="0" smtClean="0"/>
          </a:p>
          <a:p>
            <a:endParaRPr lang="en-US" dirty="0" smtClean="0"/>
          </a:p>
          <a:p>
            <a:endParaRPr lang="en-US" dirty="0" smtClean="0"/>
          </a:p>
          <a:p>
            <a:pPr lvl="1"/>
            <a:r>
              <a:rPr lang="en-US" dirty="0" smtClean="0"/>
              <a:t>goal oriented model</a:t>
            </a:r>
            <a:endParaRPr lang="en-US" dirty="0"/>
          </a:p>
        </p:txBody>
      </p:sp>
      <p:sp>
        <p:nvSpPr>
          <p:cNvPr id="4" name="Slide Number Placeholder 3"/>
          <p:cNvSpPr>
            <a:spLocks noGrp="1"/>
          </p:cNvSpPr>
          <p:nvPr>
            <p:ph type="sldNum" sz="quarter" idx="12"/>
          </p:nvPr>
        </p:nvSpPr>
        <p:spPr/>
        <p:txBody>
          <a:bodyPr/>
          <a:lstStyle/>
          <a:p>
            <a:fld id="{F6A87874-1B8C-44AC-9833-CA1F254A6221}" type="slidenum">
              <a:rPr lang="en-US" smtClean="0"/>
              <a:pPr/>
              <a:t>35</a:t>
            </a:fld>
            <a:endParaRPr lang="en-US"/>
          </a:p>
        </p:txBody>
      </p:sp>
      <p:sp>
        <p:nvSpPr>
          <p:cNvPr id="5" name="Rectangle 4"/>
          <p:cNvSpPr/>
          <p:nvPr/>
        </p:nvSpPr>
        <p:spPr bwMode="auto">
          <a:xfrm>
            <a:off x="3009900" y="2438400"/>
            <a:ext cx="3124200" cy="533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charset="0"/>
              </a:rPr>
              <a:t>A </a:t>
            </a:r>
            <a:r>
              <a:rPr kumimoji="0" lang="en-US" sz="3200" b="0" i="0" u="none" strike="noStrike" cap="none" normalizeH="0" baseline="0" dirty="0" smtClean="0">
                <a:ln>
                  <a:noFill/>
                </a:ln>
                <a:solidFill>
                  <a:schemeClr val="tx1"/>
                </a:solidFill>
                <a:effectLst/>
                <a:latin typeface="Arial" charset="0"/>
                <a:sym typeface="Wingdings" pitchFamily="2" charset="2"/>
              </a:rPr>
              <a:t> B  C  D</a:t>
            </a:r>
            <a:endParaRPr kumimoji="0" lang="en-US" sz="3200" b="0" i="0" u="none" strike="noStrike" cap="none" normalizeH="0" baseline="0" dirty="0" smtClean="0">
              <a:ln>
                <a:noFill/>
              </a:ln>
              <a:solidFill>
                <a:schemeClr val="tx1"/>
              </a:solidFill>
              <a:effectLst/>
              <a:latin typeface="Arial" charset="0"/>
            </a:endParaRPr>
          </a:p>
        </p:txBody>
      </p:sp>
      <p:cxnSp>
        <p:nvCxnSpPr>
          <p:cNvPr id="9" name="Straight Arrow Connector 8"/>
          <p:cNvCxnSpPr/>
          <p:nvPr/>
        </p:nvCxnSpPr>
        <p:spPr bwMode="auto">
          <a:xfrm rot="5400000" flipH="1" flipV="1">
            <a:off x="2819400" y="2971800"/>
            <a:ext cx="457200" cy="304800"/>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sp>
        <p:nvSpPr>
          <p:cNvPr id="10" name="TextBox 9"/>
          <p:cNvSpPr txBox="1"/>
          <p:nvPr/>
        </p:nvSpPr>
        <p:spPr>
          <a:xfrm>
            <a:off x="2023075" y="3288268"/>
            <a:ext cx="1710725" cy="369332"/>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en-US" dirty="0" smtClean="0"/>
              <a:t>Initial assignee</a:t>
            </a:r>
            <a:endParaRPr lang="en-US" dirty="0"/>
          </a:p>
        </p:txBody>
      </p:sp>
      <p:cxnSp>
        <p:nvCxnSpPr>
          <p:cNvPr id="15" name="Straight Arrow Connector 14"/>
          <p:cNvCxnSpPr/>
          <p:nvPr/>
        </p:nvCxnSpPr>
        <p:spPr bwMode="auto">
          <a:xfrm rot="16200000" flipV="1">
            <a:off x="5867400" y="2971800"/>
            <a:ext cx="457200" cy="304800"/>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sp>
        <p:nvSpPr>
          <p:cNvPr id="17" name="TextBox 16"/>
          <p:cNvSpPr txBox="1"/>
          <p:nvPr/>
        </p:nvSpPr>
        <p:spPr>
          <a:xfrm>
            <a:off x="5334000" y="3276600"/>
            <a:ext cx="1736373" cy="369332"/>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en-US" dirty="0" smtClean="0"/>
              <a:t>Fixer (resolver)</a:t>
            </a:r>
            <a:endParaRPr lang="en-US" dirty="0"/>
          </a:p>
        </p:txBody>
      </p:sp>
      <p:sp>
        <p:nvSpPr>
          <p:cNvPr id="24" name="Rectangle 23"/>
          <p:cNvSpPr/>
          <p:nvPr/>
        </p:nvSpPr>
        <p:spPr bwMode="auto">
          <a:xfrm>
            <a:off x="1219200" y="4724400"/>
            <a:ext cx="1295400" cy="4572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A </a:t>
            </a:r>
            <a:r>
              <a:rPr kumimoji="0" lang="en-US" sz="2800" b="0" i="0" u="none" strike="noStrike" cap="none" normalizeH="0" baseline="0" dirty="0" smtClean="0">
                <a:ln>
                  <a:noFill/>
                </a:ln>
                <a:solidFill>
                  <a:schemeClr val="tx1"/>
                </a:solidFill>
                <a:effectLst/>
                <a:latin typeface="Arial" charset="0"/>
                <a:sym typeface="Wingdings" pitchFamily="2" charset="2"/>
              </a:rPr>
              <a:t> B</a:t>
            </a:r>
            <a:endParaRPr kumimoji="0" lang="en-US" sz="2800" b="0" i="0" u="none" strike="noStrike" cap="none" normalizeH="0" baseline="0" dirty="0" smtClean="0">
              <a:ln>
                <a:noFill/>
              </a:ln>
              <a:solidFill>
                <a:schemeClr val="tx1"/>
              </a:solidFill>
              <a:effectLst/>
              <a:latin typeface="Arial" charset="0"/>
            </a:endParaRPr>
          </a:p>
        </p:txBody>
      </p:sp>
      <p:sp>
        <p:nvSpPr>
          <p:cNvPr id="26" name="Rectangle 25"/>
          <p:cNvSpPr/>
          <p:nvPr/>
        </p:nvSpPr>
        <p:spPr bwMode="auto">
          <a:xfrm>
            <a:off x="1219200" y="5334000"/>
            <a:ext cx="1295400" cy="4572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800" dirty="0" smtClean="0">
                <a:solidFill>
                  <a:schemeClr val="tx1"/>
                </a:solidFill>
                <a:latin typeface="Arial" charset="0"/>
              </a:rPr>
              <a:t>B</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smtClean="0">
                <a:ln>
                  <a:noFill/>
                </a:ln>
                <a:solidFill>
                  <a:schemeClr val="tx1"/>
                </a:solidFill>
                <a:effectLst/>
                <a:latin typeface="Arial" charset="0"/>
                <a:sym typeface="Wingdings" pitchFamily="2" charset="2"/>
              </a:rPr>
              <a:t> C</a:t>
            </a:r>
            <a:endParaRPr kumimoji="0" lang="en-US" sz="2800" b="0" i="0" u="none" strike="noStrike" cap="none" normalizeH="0" baseline="0" dirty="0" smtClean="0">
              <a:ln>
                <a:noFill/>
              </a:ln>
              <a:solidFill>
                <a:schemeClr val="tx1"/>
              </a:solidFill>
              <a:effectLst/>
              <a:latin typeface="Arial" charset="0"/>
            </a:endParaRPr>
          </a:p>
        </p:txBody>
      </p:sp>
      <p:sp>
        <p:nvSpPr>
          <p:cNvPr id="27" name="Rectangle 26"/>
          <p:cNvSpPr/>
          <p:nvPr/>
        </p:nvSpPr>
        <p:spPr bwMode="auto">
          <a:xfrm>
            <a:off x="1219200" y="5943600"/>
            <a:ext cx="1295400" cy="4572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800" dirty="0" smtClean="0">
                <a:solidFill>
                  <a:schemeClr val="tx1"/>
                </a:solidFill>
                <a:latin typeface="Arial" charset="0"/>
              </a:rPr>
              <a:t>C</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smtClean="0">
                <a:ln>
                  <a:noFill/>
                </a:ln>
                <a:solidFill>
                  <a:schemeClr val="tx1"/>
                </a:solidFill>
                <a:effectLst/>
                <a:latin typeface="Arial" charset="0"/>
                <a:sym typeface="Wingdings" pitchFamily="2" charset="2"/>
              </a:rPr>
              <a:t> D</a:t>
            </a:r>
            <a:endParaRPr kumimoji="0" lang="en-US" sz="2800" b="0" i="0" u="none" strike="noStrike" cap="none" normalizeH="0" baseline="0" dirty="0" smtClean="0">
              <a:ln>
                <a:noFill/>
              </a:ln>
              <a:solidFill>
                <a:schemeClr val="tx1"/>
              </a:solidFill>
              <a:effectLst/>
              <a:latin typeface="Arial" charset="0"/>
            </a:endParaRPr>
          </a:p>
        </p:txBody>
      </p:sp>
      <p:sp>
        <p:nvSpPr>
          <p:cNvPr id="29" name="Rectangle 28"/>
          <p:cNvSpPr/>
          <p:nvPr/>
        </p:nvSpPr>
        <p:spPr bwMode="auto">
          <a:xfrm>
            <a:off x="5410200" y="4724400"/>
            <a:ext cx="1295400" cy="4572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A </a:t>
            </a:r>
            <a:r>
              <a:rPr kumimoji="0" lang="en-US" sz="2800" b="0" i="0" u="none" strike="noStrike" cap="none" normalizeH="0" baseline="0" dirty="0" smtClean="0">
                <a:ln>
                  <a:noFill/>
                </a:ln>
                <a:solidFill>
                  <a:schemeClr val="tx1"/>
                </a:solidFill>
                <a:effectLst/>
                <a:latin typeface="Arial" charset="0"/>
                <a:sym typeface="Wingdings" pitchFamily="2" charset="2"/>
              </a:rPr>
              <a:t> D</a:t>
            </a:r>
            <a:endParaRPr kumimoji="0" lang="en-US" sz="2800" b="0" i="0" u="none" strike="noStrike" cap="none" normalizeH="0" baseline="0" dirty="0" smtClean="0">
              <a:ln>
                <a:noFill/>
              </a:ln>
              <a:solidFill>
                <a:schemeClr val="tx1"/>
              </a:solidFill>
              <a:effectLst/>
              <a:latin typeface="Arial" charset="0"/>
            </a:endParaRPr>
          </a:p>
        </p:txBody>
      </p:sp>
      <p:sp>
        <p:nvSpPr>
          <p:cNvPr id="30" name="Rectangle 29"/>
          <p:cNvSpPr/>
          <p:nvPr/>
        </p:nvSpPr>
        <p:spPr bwMode="auto">
          <a:xfrm>
            <a:off x="5410200" y="5334000"/>
            <a:ext cx="1295400" cy="4572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800" dirty="0" smtClean="0">
                <a:solidFill>
                  <a:schemeClr val="tx1"/>
                </a:solidFill>
                <a:latin typeface="Arial" charset="0"/>
              </a:rPr>
              <a:t>B</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smtClean="0">
                <a:ln>
                  <a:noFill/>
                </a:ln>
                <a:solidFill>
                  <a:schemeClr val="tx1"/>
                </a:solidFill>
                <a:effectLst/>
                <a:latin typeface="Arial" charset="0"/>
                <a:sym typeface="Wingdings" pitchFamily="2" charset="2"/>
              </a:rPr>
              <a:t> D</a:t>
            </a:r>
            <a:endParaRPr kumimoji="0" lang="en-US" sz="2800" b="0" i="0" u="none" strike="noStrike" cap="none" normalizeH="0" baseline="0" dirty="0" smtClean="0">
              <a:ln>
                <a:noFill/>
              </a:ln>
              <a:solidFill>
                <a:schemeClr val="tx1"/>
              </a:solidFill>
              <a:effectLst/>
              <a:latin typeface="Arial" charset="0"/>
            </a:endParaRPr>
          </a:p>
        </p:txBody>
      </p:sp>
      <p:sp>
        <p:nvSpPr>
          <p:cNvPr id="31" name="Rectangle 30"/>
          <p:cNvSpPr/>
          <p:nvPr/>
        </p:nvSpPr>
        <p:spPr bwMode="auto">
          <a:xfrm>
            <a:off x="5410200" y="5943600"/>
            <a:ext cx="1295400" cy="4572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800" dirty="0" smtClean="0">
                <a:solidFill>
                  <a:schemeClr val="tx1"/>
                </a:solidFill>
                <a:latin typeface="Arial" charset="0"/>
              </a:rPr>
              <a:t>C</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smtClean="0">
                <a:ln>
                  <a:noFill/>
                </a:ln>
                <a:solidFill>
                  <a:schemeClr val="tx1"/>
                </a:solidFill>
                <a:effectLst/>
                <a:latin typeface="Arial" charset="0"/>
                <a:sym typeface="Wingdings" pitchFamily="2" charset="2"/>
              </a:rPr>
              <a:t> D</a:t>
            </a:r>
            <a:endParaRPr kumimoji="0" lang="en-US" sz="2800" b="0" i="0" u="none" strike="noStrike" cap="none" normalizeH="0" baseline="0" dirty="0" smtClean="0">
              <a:ln>
                <a:noFill/>
              </a:ln>
              <a:solidFill>
                <a:schemeClr val="tx1"/>
              </a:solidFill>
              <a:effectLst/>
              <a:latin typeface="Arial" charset="0"/>
            </a:endParaRPr>
          </a:p>
        </p:txBody>
      </p:sp>
      <p:cxnSp>
        <p:nvCxnSpPr>
          <p:cNvPr id="36" name="Straight Arrow Connector 35"/>
          <p:cNvCxnSpPr/>
          <p:nvPr/>
        </p:nvCxnSpPr>
        <p:spPr bwMode="auto">
          <a:xfrm rot="10800000" flipV="1">
            <a:off x="4191000" y="1524000"/>
            <a:ext cx="2133600" cy="990600"/>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cxnSp>
        <p:nvCxnSpPr>
          <p:cNvPr id="38" name="Straight Arrow Connector 37"/>
          <p:cNvCxnSpPr/>
          <p:nvPr/>
        </p:nvCxnSpPr>
        <p:spPr bwMode="auto">
          <a:xfrm rot="10800000" flipV="1">
            <a:off x="5029200" y="1600200"/>
            <a:ext cx="1371600" cy="914400"/>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sp>
        <p:nvSpPr>
          <p:cNvPr id="34" name="Oval 33"/>
          <p:cNvSpPr/>
          <p:nvPr/>
        </p:nvSpPr>
        <p:spPr bwMode="auto">
          <a:xfrm>
            <a:off x="6172200" y="4648200"/>
            <a:ext cx="533400" cy="1828800"/>
          </a:xfrm>
          <a:prstGeom prst="ellipse">
            <a:avLst/>
          </a:prstGeom>
          <a:noFill/>
          <a:ln w="381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3" name="TextBox 32"/>
          <p:cNvSpPr txBox="1"/>
          <p:nvPr/>
        </p:nvSpPr>
        <p:spPr>
          <a:xfrm>
            <a:off x="5410200" y="1307068"/>
            <a:ext cx="2569934" cy="369332"/>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en-US" dirty="0" smtClean="0"/>
              <a:t>Intermediate assignees</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7C1302"/>
                </a:solidFill>
              </a:rPr>
              <a:t>Bug Tossing Graphs [</a:t>
            </a:r>
            <a:r>
              <a:rPr lang="en-US" sz="3200" dirty="0" err="1" smtClean="0">
                <a:solidFill>
                  <a:srgbClr val="7C1302"/>
                </a:solidFill>
              </a:rPr>
              <a:t>Jeong</a:t>
            </a:r>
            <a:r>
              <a:rPr lang="en-US" sz="3200" dirty="0" smtClean="0">
                <a:solidFill>
                  <a:srgbClr val="7C1302"/>
                </a:solidFill>
              </a:rPr>
              <a:t> 09]</a:t>
            </a:r>
            <a:br>
              <a:rPr lang="en-US" sz="3200" dirty="0" smtClean="0">
                <a:solidFill>
                  <a:srgbClr val="7C1302"/>
                </a:solidFill>
              </a:rPr>
            </a:br>
            <a:r>
              <a:rPr lang="en-US" sz="3200" dirty="0" smtClean="0">
                <a:solidFill>
                  <a:srgbClr val="7C1302"/>
                </a:solidFill>
              </a:rPr>
              <a:t>Tossing graph model</a:t>
            </a:r>
            <a:endParaRPr lang="en-US" sz="3200" dirty="0"/>
          </a:p>
        </p:txBody>
      </p:sp>
      <p:sp>
        <p:nvSpPr>
          <p:cNvPr id="4" name="Slide Number Placeholder 3"/>
          <p:cNvSpPr>
            <a:spLocks noGrp="1"/>
          </p:cNvSpPr>
          <p:nvPr>
            <p:ph type="sldNum" sz="quarter" idx="12"/>
          </p:nvPr>
        </p:nvSpPr>
        <p:spPr/>
        <p:txBody>
          <a:bodyPr/>
          <a:lstStyle/>
          <a:p>
            <a:fld id="{F6A87874-1B8C-44AC-9833-CA1F254A6221}" type="slidenum">
              <a:rPr lang="en-US" smtClean="0"/>
              <a:pPr/>
              <a:t>36</a:t>
            </a:fld>
            <a:endParaRPr lang="en-US"/>
          </a:p>
        </p:txBody>
      </p:sp>
      <p:pic>
        <p:nvPicPr>
          <p:cNvPr id="9218" name="Picture 2"/>
          <p:cNvPicPr>
            <a:picLocks noChangeAspect="1" noChangeArrowheads="1"/>
          </p:cNvPicPr>
          <p:nvPr/>
        </p:nvPicPr>
        <p:blipFill>
          <a:blip r:embed="rId2" cstate="print"/>
          <a:srcRect/>
          <a:stretch>
            <a:fillRect/>
          </a:stretch>
        </p:blipFill>
        <p:spPr bwMode="auto">
          <a:xfrm>
            <a:off x="1676400" y="1695450"/>
            <a:ext cx="3238500" cy="1504950"/>
          </a:xfrm>
          <a:prstGeom prst="rect">
            <a:avLst/>
          </a:prstGeom>
          <a:noFill/>
          <a:ln w="9525">
            <a:noFill/>
            <a:miter lim="800000"/>
            <a:headEnd/>
            <a:tailEnd/>
          </a:ln>
        </p:spPr>
      </p:pic>
      <p:pic>
        <p:nvPicPr>
          <p:cNvPr id="9219" name="Picture 3"/>
          <p:cNvPicPr>
            <a:picLocks noChangeAspect="1" noChangeArrowheads="1"/>
          </p:cNvPicPr>
          <p:nvPr/>
        </p:nvPicPr>
        <p:blipFill>
          <a:blip r:embed="rId3" cstate="print"/>
          <a:srcRect/>
          <a:stretch>
            <a:fillRect/>
          </a:stretch>
        </p:blipFill>
        <p:spPr bwMode="auto">
          <a:xfrm>
            <a:off x="152400" y="3810000"/>
            <a:ext cx="6267450" cy="2838450"/>
          </a:xfrm>
          <a:prstGeom prst="rect">
            <a:avLst/>
          </a:prstGeom>
          <a:noFill/>
          <a:ln w="9525">
            <a:noFill/>
            <a:miter lim="800000"/>
            <a:headEnd/>
            <a:tailEnd/>
          </a:ln>
        </p:spPr>
      </p:pic>
      <p:sp>
        <p:nvSpPr>
          <p:cNvPr id="7" name="Down Arrow 6"/>
          <p:cNvSpPr/>
          <p:nvPr/>
        </p:nvSpPr>
        <p:spPr bwMode="auto">
          <a:xfrm>
            <a:off x="2819400" y="3124200"/>
            <a:ext cx="838200" cy="609600"/>
          </a:xfrm>
          <a:prstGeom prst="down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 name="TextBox 7"/>
          <p:cNvSpPr txBox="1"/>
          <p:nvPr/>
        </p:nvSpPr>
        <p:spPr>
          <a:xfrm>
            <a:off x="6096000" y="4495800"/>
            <a:ext cx="25146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How do we calculate</a:t>
            </a:r>
          </a:p>
          <a:p>
            <a:r>
              <a:rPr lang="en-US" dirty="0" smtClean="0"/>
              <a:t>the probabilities?</a:t>
            </a:r>
          </a:p>
        </p:txBody>
      </p:sp>
      <p:sp>
        <p:nvSpPr>
          <p:cNvPr id="9" name="Rectangle 8"/>
          <p:cNvSpPr/>
          <p:nvPr/>
        </p:nvSpPr>
        <p:spPr bwMode="auto">
          <a:xfrm>
            <a:off x="3352800" y="5334000"/>
            <a:ext cx="1110343" cy="566057"/>
          </a:xfrm>
          <a:prstGeom prst="rect">
            <a:avLst/>
          </a:prstGeom>
          <a:noFill/>
          <a:ln w="381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6400800" y="5410200"/>
            <a:ext cx="1905000" cy="7620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C </a:t>
            </a:r>
            <a:r>
              <a:rPr kumimoji="0" lang="en-US" sz="1800" b="0" i="0" u="none" strike="noStrike" cap="none" normalizeH="0" baseline="0" dirty="0" smtClean="0">
                <a:ln>
                  <a:noFill/>
                </a:ln>
                <a:solidFill>
                  <a:schemeClr val="tx1"/>
                </a:solidFill>
                <a:effectLst/>
                <a:latin typeface="Arial" charset="0"/>
                <a:sym typeface="Wingdings" pitchFamily="2" charset="2"/>
              </a:rPr>
              <a:t> D: 67%</a:t>
            </a:r>
          </a:p>
          <a:p>
            <a:pPr marL="0" marR="0" indent="0" algn="ctr" defTabSz="914400" rtl="0" eaLnBrk="1" fontAlgn="base" latinLnBrk="0" hangingPunct="1">
              <a:lnSpc>
                <a:spcPct val="100000"/>
              </a:lnSpc>
              <a:spcBef>
                <a:spcPct val="0"/>
              </a:spcBef>
              <a:spcAft>
                <a:spcPct val="0"/>
              </a:spcAft>
              <a:buClrTx/>
              <a:buSzTx/>
              <a:buFontTx/>
              <a:buNone/>
              <a:tabLst/>
            </a:pPr>
            <a:r>
              <a:rPr lang="en-US" dirty="0" smtClean="0">
                <a:latin typeface="Arial" charset="0"/>
                <a:sym typeface="Wingdings" pitchFamily="2" charset="2"/>
              </a:rPr>
              <a:t>C  E: 33%</a:t>
            </a:r>
            <a:endParaRPr kumimoji="0" lang="en-US" sz="18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Slide Number Placeholder 4"/>
          <p:cNvSpPr>
            <a:spLocks noGrp="1"/>
          </p:cNvSpPr>
          <p:nvPr>
            <p:ph type="sldNum" sz="quarter" idx="12"/>
          </p:nvPr>
        </p:nvSpPr>
        <p:spPr/>
        <p:txBody>
          <a:bodyPr/>
          <a:lstStyle/>
          <a:p>
            <a:fld id="{F6A87874-1B8C-44AC-9833-CA1F254A6221}" type="slidenum">
              <a:rPr lang="en-US" smtClean="0"/>
              <a:pPr/>
              <a:t>37</a:t>
            </a:fld>
            <a:endParaRPr lang="en-US"/>
          </a:p>
        </p:txBody>
      </p:sp>
      <p:pic>
        <p:nvPicPr>
          <p:cNvPr id="10242" name="Picture 2"/>
          <p:cNvPicPr>
            <a:picLocks noGrp="1" noChangeAspect="1" noChangeArrowheads="1"/>
          </p:cNvPicPr>
          <p:nvPr>
            <p:ph sz="half" idx="1"/>
          </p:nvPr>
        </p:nvPicPr>
        <p:blipFill>
          <a:blip r:embed="rId2" cstate="print"/>
          <a:srcRect/>
          <a:stretch>
            <a:fillRect/>
          </a:stretch>
        </p:blipFill>
        <p:spPr bwMode="auto">
          <a:xfrm>
            <a:off x="457200" y="2179907"/>
            <a:ext cx="4038600" cy="3490374"/>
          </a:xfrm>
          <a:prstGeom prst="rect">
            <a:avLst/>
          </a:prstGeom>
          <a:noFill/>
          <a:ln w="9525">
            <a:noFill/>
            <a:miter lim="800000"/>
            <a:headEnd/>
            <a:tailEnd/>
          </a:ln>
        </p:spPr>
      </p:pic>
      <p:pic>
        <p:nvPicPr>
          <p:cNvPr id="10243" name="Picture 3"/>
          <p:cNvPicPr>
            <a:picLocks noChangeAspect="1" noChangeArrowheads="1"/>
          </p:cNvPicPr>
          <p:nvPr/>
        </p:nvPicPr>
        <p:blipFill>
          <a:blip r:embed="rId3" cstate="print"/>
          <a:srcRect/>
          <a:stretch>
            <a:fillRect/>
          </a:stretch>
        </p:blipFill>
        <p:spPr bwMode="auto">
          <a:xfrm>
            <a:off x="4648200" y="106680"/>
            <a:ext cx="3604260" cy="66751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Uses of Tossing Graphs (1)</a:t>
            </a:r>
            <a:endParaRPr lang="en-US" dirty="0"/>
          </a:p>
        </p:txBody>
      </p:sp>
      <p:sp>
        <p:nvSpPr>
          <p:cNvPr id="3" name="Content Placeholder 2"/>
          <p:cNvSpPr>
            <a:spLocks noGrp="1"/>
          </p:cNvSpPr>
          <p:nvPr>
            <p:ph sz="half" idx="1"/>
          </p:nvPr>
        </p:nvSpPr>
        <p:spPr/>
        <p:txBody>
          <a:bodyPr/>
          <a:lstStyle/>
          <a:p>
            <a:r>
              <a:rPr lang="en-US" dirty="0" smtClean="0"/>
              <a:t>Identifying developer structure within a project</a:t>
            </a:r>
          </a:p>
          <a:p>
            <a:endParaRPr lang="en-US" dirty="0" smtClean="0"/>
          </a:p>
          <a:p>
            <a:r>
              <a:rPr lang="en-US" dirty="0" smtClean="0"/>
              <a:t>Actual path model works better in this case</a:t>
            </a:r>
            <a:endParaRPr lang="en-US" dirty="0"/>
          </a:p>
        </p:txBody>
      </p:sp>
      <p:sp>
        <p:nvSpPr>
          <p:cNvPr id="6" name="Content Placeholder 5"/>
          <p:cNvSpPr>
            <a:spLocks noGrp="1"/>
          </p:cNvSpPr>
          <p:nvPr>
            <p:ph sz="half" idx="2"/>
          </p:nvPr>
        </p:nvSpPr>
        <p:spPr/>
        <p:txBody>
          <a:bodyPr/>
          <a:lstStyle/>
          <a:p>
            <a:endParaRPr lang="en-US"/>
          </a:p>
        </p:txBody>
      </p:sp>
      <p:sp>
        <p:nvSpPr>
          <p:cNvPr id="4" name="Slide Number Placeholder 3"/>
          <p:cNvSpPr>
            <a:spLocks noGrp="1"/>
          </p:cNvSpPr>
          <p:nvPr>
            <p:ph type="sldNum" sz="quarter" idx="12"/>
          </p:nvPr>
        </p:nvSpPr>
        <p:spPr/>
        <p:txBody>
          <a:bodyPr/>
          <a:lstStyle/>
          <a:p>
            <a:fld id="{F6A87874-1B8C-44AC-9833-CA1F254A6221}" type="slidenum">
              <a:rPr lang="en-US" smtClean="0"/>
              <a:pPr/>
              <a:t>38</a:t>
            </a:fld>
            <a:endParaRPr lang="en-US"/>
          </a:p>
        </p:txBody>
      </p:sp>
      <p:pic>
        <p:nvPicPr>
          <p:cNvPr id="11266" name="Picture 2"/>
          <p:cNvPicPr>
            <a:picLocks noChangeAspect="1" noChangeArrowheads="1"/>
          </p:cNvPicPr>
          <p:nvPr/>
        </p:nvPicPr>
        <p:blipFill>
          <a:blip r:embed="rId2" cstate="print"/>
          <a:srcRect/>
          <a:stretch>
            <a:fillRect/>
          </a:stretch>
        </p:blipFill>
        <p:spPr bwMode="auto">
          <a:xfrm>
            <a:off x="4267200" y="1600200"/>
            <a:ext cx="4046220" cy="50234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Uses of Tossing Graphs (2)</a:t>
            </a:r>
            <a:endParaRPr lang="en-US" dirty="0"/>
          </a:p>
        </p:txBody>
      </p:sp>
      <p:sp>
        <p:nvSpPr>
          <p:cNvPr id="3" name="Content Placeholder 2"/>
          <p:cNvSpPr>
            <a:spLocks noGrp="1"/>
          </p:cNvSpPr>
          <p:nvPr>
            <p:ph idx="1"/>
          </p:nvPr>
        </p:nvSpPr>
        <p:spPr/>
        <p:txBody>
          <a:bodyPr>
            <a:normAutofit lnSpcReduction="10000"/>
          </a:bodyPr>
          <a:lstStyle/>
          <a:p>
            <a:r>
              <a:rPr lang="en-US" dirty="0" smtClean="0"/>
              <a:t>Reducing tossing paths</a:t>
            </a:r>
            <a:br>
              <a:rPr lang="en-US" dirty="0" smtClean="0"/>
            </a:br>
            <a:r>
              <a:rPr lang="en-US" dirty="0" smtClean="0"/>
              <a:t>(i.e., automated tossing)</a:t>
            </a:r>
          </a:p>
          <a:p>
            <a:endParaRPr lang="en-US" dirty="0" smtClean="0"/>
          </a:p>
          <a:p>
            <a:r>
              <a:rPr lang="en-US" dirty="0" smtClean="0"/>
              <a:t>Use weighted breadth first search (WBFS) algorithm along with the tossing graph</a:t>
            </a:r>
          </a:p>
          <a:p>
            <a:endParaRPr lang="en-US" dirty="0" smtClean="0"/>
          </a:p>
          <a:p>
            <a:r>
              <a:rPr lang="en-US" dirty="0" smtClean="0"/>
              <a:t>The tossing lengths are reduced significantly</a:t>
            </a:r>
          </a:p>
          <a:p>
            <a:pPr lvl="1"/>
            <a:r>
              <a:rPr lang="en-US" dirty="0" smtClean="0"/>
              <a:t>12 steps of Eclipse tossing length </a:t>
            </a:r>
            <a:r>
              <a:rPr lang="en-US" dirty="0" smtClean="0">
                <a:sym typeface="Wingdings" pitchFamily="2" charset="2"/>
              </a:rPr>
              <a:t> avg. 4 steps</a:t>
            </a:r>
          </a:p>
          <a:p>
            <a:pPr lvl="1"/>
            <a:r>
              <a:rPr lang="en-US" dirty="0" smtClean="0">
                <a:sym typeface="Wingdings" pitchFamily="2" charset="2"/>
              </a:rPr>
              <a:t>9 steps of Mozilla tossing length  avg. 2.5 steps</a:t>
            </a:r>
            <a:endParaRPr lang="en-US" dirty="0"/>
          </a:p>
        </p:txBody>
      </p:sp>
      <p:sp>
        <p:nvSpPr>
          <p:cNvPr id="4" name="Slide Number Placeholder 3"/>
          <p:cNvSpPr>
            <a:spLocks noGrp="1"/>
          </p:cNvSpPr>
          <p:nvPr>
            <p:ph type="sldNum" sz="quarter" idx="12"/>
          </p:nvPr>
        </p:nvSpPr>
        <p:spPr/>
        <p:txBody>
          <a:bodyPr/>
          <a:lstStyle/>
          <a:p>
            <a:fld id="{F6A87874-1B8C-44AC-9833-CA1F254A6221}"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Life-cycle of a bug report (</a:t>
            </a:r>
            <a:r>
              <a:rPr lang="en-US" sz="3600" dirty="0" err="1" smtClean="0"/>
              <a:t>Bugzilla</a:t>
            </a:r>
            <a:r>
              <a:rPr lang="en-US" sz="3600" dirty="0" smtClean="0"/>
              <a:t>)</a:t>
            </a:r>
            <a:endParaRPr lang="en-US" sz="3600" dirty="0"/>
          </a:p>
        </p:txBody>
      </p:sp>
      <p:sp>
        <p:nvSpPr>
          <p:cNvPr id="4" name="Slide Number Placeholder 3"/>
          <p:cNvSpPr>
            <a:spLocks noGrp="1"/>
          </p:cNvSpPr>
          <p:nvPr>
            <p:ph type="sldNum" sz="quarter" idx="12"/>
          </p:nvPr>
        </p:nvSpPr>
        <p:spPr/>
        <p:txBody>
          <a:bodyPr/>
          <a:lstStyle/>
          <a:p>
            <a:fld id="{F6A87874-1B8C-44AC-9833-CA1F254A6221}" type="slidenum">
              <a:rPr lang="en-US" smtClean="0"/>
              <a:pPr/>
              <a:t>4</a:t>
            </a:fld>
            <a:endParaRPr lang="en-US"/>
          </a:p>
        </p:txBody>
      </p:sp>
      <p:pic>
        <p:nvPicPr>
          <p:cNvPr id="2052" name="Picture 4"/>
          <p:cNvPicPr>
            <a:picLocks noGrp="1" noChangeAspect="1" noChangeArrowheads="1"/>
          </p:cNvPicPr>
          <p:nvPr>
            <p:ph idx="1"/>
          </p:nvPr>
        </p:nvPicPr>
        <p:blipFill>
          <a:blip r:embed="rId2" cstate="print"/>
          <a:srcRect/>
          <a:stretch>
            <a:fillRect/>
          </a:stretch>
        </p:blipFill>
        <p:spPr bwMode="auto">
          <a:xfrm>
            <a:off x="971550" y="2191544"/>
            <a:ext cx="7200900" cy="3467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Uses of Tossing Graphs (3)</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Improving automatic bug triage</a:t>
            </a:r>
            <a:br>
              <a:rPr lang="en-US" dirty="0" smtClean="0"/>
            </a:br>
            <a:r>
              <a:rPr lang="en-US" dirty="0" smtClean="0"/>
              <a:t>such as [</a:t>
            </a:r>
            <a:r>
              <a:rPr lang="en-US" dirty="0" err="1" smtClean="0"/>
              <a:t>Anvik</a:t>
            </a:r>
            <a:r>
              <a:rPr lang="en-US" dirty="0" smtClean="0"/>
              <a:t> 06]</a:t>
            </a:r>
          </a:p>
          <a:p>
            <a:endParaRPr lang="en-US" dirty="0" smtClean="0"/>
          </a:p>
          <a:p>
            <a:r>
              <a:rPr lang="en-US" dirty="0" smtClean="0"/>
              <a:t>Given that the existing prediction algorithm suggested P = {p</a:t>
            </a:r>
            <a:r>
              <a:rPr lang="en-US" baseline="-25000" dirty="0" smtClean="0"/>
              <a:t>1</a:t>
            </a:r>
            <a:r>
              <a:rPr lang="en-US" dirty="0" smtClean="0"/>
              <a:t>, p</a:t>
            </a:r>
            <a:r>
              <a:rPr lang="en-US" baseline="-25000" dirty="0" smtClean="0"/>
              <a:t>2</a:t>
            </a:r>
            <a:r>
              <a:rPr lang="en-US" dirty="0" smtClean="0"/>
              <a:t>, …, </a:t>
            </a:r>
            <a:r>
              <a:rPr lang="en-US" dirty="0" err="1" smtClean="0"/>
              <a:t>p</a:t>
            </a:r>
            <a:r>
              <a:rPr lang="en-US" baseline="-25000" dirty="0" err="1" smtClean="0"/>
              <a:t>n</a:t>
            </a:r>
            <a:r>
              <a:rPr lang="en-US" dirty="0" smtClean="0"/>
              <a:t>},</a:t>
            </a:r>
            <a:br>
              <a:rPr lang="en-US" dirty="0" smtClean="0"/>
            </a:br>
            <a:r>
              <a:rPr lang="en-US" dirty="0" smtClean="0"/>
              <a:t/>
            </a:r>
            <a:br>
              <a:rPr lang="en-US" dirty="0" smtClean="0"/>
            </a:br>
            <a:r>
              <a:rPr lang="en-US" dirty="0" smtClean="0"/>
              <a:t>create a new prediction set</a:t>
            </a:r>
            <a:br>
              <a:rPr lang="en-US" dirty="0" smtClean="0"/>
            </a:br>
            <a:r>
              <a:rPr lang="en-US" dirty="0" smtClean="0"/>
              <a:t>RP = {p</a:t>
            </a:r>
            <a:r>
              <a:rPr lang="en-US" baseline="-25000" dirty="0" smtClean="0"/>
              <a:t>1</a:t>
            </a:r>
            <a:r>
              <a:rPr lang="en-US" dirty="0" smtClean="0"/>
              <a:t>, t</a:t>
            </a:r>
            <a:r>
              <a:rPr lang="en-US" baseline="-25000" dirty="0" smtClean="0"/>
              <a:t>1</a:t>
            </a:r>
            <a:r>
              <a:rPr lang="en-US" dirty="0" smtClean="0"/>
              <a:t>, p</a:t>
            </a:r>
            <a:r>
              <a:rPr lang="en-US" baseline="-25000" dirty="0" smtClean="0"/>
              <a:t>2</a:t>
            </a:r>
            <a:r>
              <a:rPr lang="en-US" dirty="0" smtClean="0"/>
              <a:t>, t</a:t>
            </a:r>
            <a:r>
              <a:rPr lang="en-US" baseline="-25000" dirty="0" smtClean="0"/>
              <a:t>2</a:t>
            </a:r>
            <a:r>
              <a:rPr lang="en-US" dirty="0" smtClean="0"/>
              <a:t>, …, </a:t>
            </a:r>
            <a:r>
              <a:rPr lang="en-US" dirty="0" err="1" smtClean="0"/>
              <a:t>p</a:t>
            </a:r>
            <a:r>
              <a:rPr lang="en-US" baseline="-25000" dirty="0" err="1" smtClean="0"/>
              <a:t>n</a:t>
            </a:r>
            <a:r>
              <a:rPr lang="en-US" dirty="0" smtClean="0"/>
              <a:t>, </a:t>
            </a:r>
            <a:r>
              <a:rPr lang="en-US" dirty="0" err="1" smtClean="0"/>
              <a:t>t</a:t>
            </a:r>
            <a:r>
              <a:rPr lang="en-US" baseline="-25000" dirty="0" err="1" smtClean="0"/>
              <a:t>n</a:t>
            </a:r>
            <a:r>
              <a:rPr lang="en-US" dirty="0" smtClean="0"/>
              <a:t>}, and then choose first n candidates.</a:t>
            </a:r>
            <a:br>
              <a:rPr lang="en-US" dirty="0" smtClean="0"/>
            </a:br>
            <a:r>
              <a:rPr lang="en-US" dirty="0" smtClean="0"/>
              <a:t/>
            </a:r>
            <a:br>
              <a:rPr lang="en-US" dirty="0" smtClean="0"/>
            </a:br>
            <a:r>
              <a:rPr lang="en-US" dirty="0" smtClean="0"/>
              <a:t>(where </a:t>
            </a:r>
            <a:r>
              <a:rPr lang="en-US" dirty="0" err="1" smtClean="0"/>
              <a:t>t</a:t>
            </a:r>
            <a:r>
              <a:rPr lang="en-US" baseline="-25000" dirty="0" err="1" smtClean="0"/>
              <a:t>i</a:t>
            </a:r>
            <a:r>
              <a:rPr lang="en-US" dirty="0" smtClean="0"/>
              <a:t> is the developer who has the strongest tossing relationship with p</a:t>
            </a:r>
            <a:r>
              <a:rPr lang="en-US" baseline="-25000" dirty="0" smtClean="0"/>
              <a:t>i</a:t>
            </a:r>
            <a:r>
              <a:rPr lang="en-US" dirty="0" smtClean="0"/>
              <a:t>)</a:t>
            </a:r>
            <a:endParaRPr lang="en-US" dirty="0"/>
          </a:p>
        </p:txBody>
      </p:sp>
      <p:sp>
        <p:nvSpPr>
          <p:cNvPr id="4" name="Slide Number Placeholder 3"/>
          <p:cNvSpPr>
            <a:spLocks noGrp="1"/>
          </p:cNvSpPr>
          <p:nvPr>
            <p:ph type="sldNum" sz="quarter" idx="12"/>
          </p:nvPr>
        </p:nvSpPr>
        <p:spPr/>
        <p:txBody>
          <a:bodyPr/>
          <a:lstStyle/>
          <a:p>
            <a:fld id="{F6A87874-1B8C-44AC-9833-CA1F254A6221}"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Uses of Tossing Graphs (3)</a:t>
            </a:r>
            <a:endParaRPr lang="en-US" dirty="0"/>
          </a:p>
        </p:txBody>
      </p:sp>
      <p:sp>
        <p:nvSpPr>
          <p:cNvPr id="4" name="Slide Number Placeholder 3"/>
          <p:cNvSpPr>
            <a:spLocks noGrp="1"/>
          </p:cNvSpPr>
          <p:nvPr>
            <p:ph type="sldNum" sz="quarter" idx="12"/>
          </p:nvPr>
        </p:nvSpPr>
        <p:spPr/>
        <p:txBody>
          <a:bodyPr/>
          <a:lstStyle/>
          <a:p>
            <a:fld id="{F6A87874-1B8C-44AC-9833-CA1F254A6221}" type="slidenum">
              <a:rPr lang="en-US" smtClean="0"/>
              <a:pPr/>
              <a:t>41</a:t>
            </a:fld>
            <a:endParaRPr lang="en-US"/>
          </a:p>
        </p:txBody>
      </p:sp>
      <p:pic>
        <p:nvPicPr>
          <p:cNvPr id="13314" name="Picture 2"/>
          <p:cNvPicPr>
            <a:picLocks noGrp="1" noChangeAspect="1" noChangeArrowheads="1"/>
          </p:cNvPicPr>
          <p:nvPr>
            <p:ph idx="1"/>
          </p:nvPr>
        </p:nvPicPr>
        <p:blipFill>
          <a:blip r:embed="rId2" cstate="print"/>
          <a:srcRect/>
          <a:stretch>
            <a:fillRect/>
          </a:stretch>
        </p:blipFill>
        <p:spPr bwMode="auto">
          <a:xfrm>
            <a:off x="457200" y="2125668"/>
            <a:ext cx="8229600" cy="3598851"/>
          </a:xfrm>
          <a:prstGeom prst="rect">
            <a:avLst/>
          </a:prstGeom>
          <a:noFill/>
          <a:ln w="9525">
            <a:noFill/>
            <a:miter lim="800000"/>
            <a:headEnd/>
            <a:tailEnd/>
          </a:ln>
        </p:spPr>
      </p:pic>
      <p:sp>
        <p:nvSpPr>
          <p:cNvPr id="5" name="Rectangle 4"/>
          <p:cNvSpPr/>
          <p:nvPr/>
        </p:nvSpPr>
        <p:spPr bwMode="auto">
          <a:xfrm>
            <a:off x="6477000" y="2438400"/>
            <a:ext cx="1066800" cy="3200400"/>
          </a:xfrm>
          <a:prstGeom prst="rect">
            <a:avLst/>
          </a:prstGeom>
          <a:noFill/>
          <a:ln w="444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with Bug Triaging</a:t>
            </a:r>
            <a:endParaRPr lang="en-US" dirty="0"/>
          </a:p>
        </p:txBody>
      </p:sp>
      <p:sp>
        <p:nvSpPr>
          <p:cNvPr id="4" name="Slide Number Placeholder 3"/>
          <p:cNvSpPr>
            <a:spLocks noGrp="1"/>
          </p:cNvSpPr>
          <p:nvPr>
            <p:ph type="sldNum" sz="quarter" idx="12"/>
          </p:nvPr>
        </p:nvSpPr>
        <p:spPr/>
        <p:txBody>
          <a:bodyPr/>
          <a:lstStyle/>
          <a:p>
            <a:fld id="{F6A87874-1B8C-44AC-9833-CA1F254A6221}" type="slidenum">
              <a:rPr lang="en-US" smtClean="0"/>
              <a:pPr/>
              <a:t>42</a:t>
            </a:fld>
            <a:endParaRPr lang="en-US"/>
          </a:p>
        </p:txBody>
      </p:sp>
      <p:sp>
        <p:nvSpPr>
          <p:cNvPr id="5" name="Rounded Rectangle 4"/>
          <p:cNvSpPr/>
          <p:nvPr/>
        </p:nvSpPr>
        <p:spPr bwMode="auto">
          <a:xfrm>
            <a:off x="914400" y="1828800"/>
            <a:ext cx="3276600" cy="99060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t" anchorCtr="0" compatLnSpc="1">
            <a:prstTxWarp prst="textNoShape">
              <a:avLst/>
            </a:prstTxWarp>
          </a:bodyPr>
          <a:lstStyle/>
          <a:p>
            <a:pPr fontAlgn="base">
              <a:spcBef>
                <a:spcPct val="0"/>
              </a:spcBef>
              <a:spcAft>
                <a:spcPct val="0"/>
              </a:spcAft>
            </a:pPr>
            <a:r>
              <a:rPr lang="en-US" dirty="0" smtClean="0">
                <a:solidFill>
                  <a:schemeClr val="tx1">
                    <a:lumMod val="65000"/>
                    <a:lumOff val="35000"/>
                  </a:schemeClr>
                </a:solidFill>
                <a:latin typeface="Arial" charset="0"/>
              </a:rPr>
              <a:t>Hard to notice the problematic</a:t>
            </a:r>
          </a:p>
          <a:p>
            <a:pPr fontAlgn="base">
              <a:spcBef>
                <a:spcPct val="0"/>
              </a:spcBef>
              <a:spcAft>
                <a:spcPct val="0"/>
              </a:spcAft>
            </a:pPr>
            <a:r>
              <a:rPr lang="en-US" dirty="0" smtClean="0">
                <a:solidFill>
                  <a:schemeClr val="tx1">
                    <a:lumMod val="65000"/>
                    <a:lumOff val="35000"/>
                  </a:schemeClr>
                </a:solidFill>
                <a:latin typeface="Arial" charset="0"/>
              </a:rPr>
              <a:t>bug patterns (e.g. ping pong,</a:t>
            </a:r>
          </a:p>
          <a:p>
            <a:pPr fontAlgn="base">
              <a:spcBef>
                <a:spcPct val="0"/>
              </a:spcBef>
              <a:spcAft>
                <a:spcPct val="0"/>
              </a:spcAft>
            </a:pPr>
            <a:r>
              <a:rPr lang="en-US" dirty="0" smtClean="0">
                <a:solidFill>
                  <a:schemeClr val="tx1">
                    <a:lumMod val="65000"/>
                    <a:lumOff val="35000"/>
                  </a:schemeClr>
                </a:solidFill>
                <a:latin typeface="Arial" charset="0"/>
              </a:rPr>
              <a:t>zombie bugs, …)</a:t>
            </a:r>
          </a:p>
        </p:txBody>
      </p:sp>
      <p:sp>
        <p:nvSpPr>
          <p:cNvPr id="6" name="Rounded Rectangle 5"/>
          <p:cNvSpPr/>
          <p:nvPr/>
        </p:nvSpPr>
        <p:spPr bwMode="auto">
          <a:xfrm>
            <a:off x="914400" y="3276600"/>
            <a:ext cx="3276600" cy="99060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dirty="0" smtClean="0">
                <a:solidFill>
                  <a:schemeClr val="tx1">
                    <a:lumMod val="65000"/>
                    <a:lumOff val="35000"/>
                  </a:schemeClr>
                </a:solidFill>
                <a:latin typeface="Arial" charset="0"/>
              </a:rPr>
              <a:t>Many bug reports turn out to</a:t>
            </a:r>
          </a:p>
          <a:p>
            <a:pPr marL="0" marR="0" indent="0" algn="l" defTabSz="914400" rtl="0" eaLnBrk="1" fontAlgn="base" latinLnBrk="0" hangingPunct="1">
              <a:lnSpc>
                <a:spcPct val="100000"/>
              </a:lnSpc>
              <a:spcBef>
                <a:spcPct val="0"/>
              </a:spcBef>
              <a:spcAft>
                <a:spcPct val="0"/>
              </a:spcAft>
              <a:buClrTx/>
              <a:buSzTx/>
              <a:buFontTx/>
              <a:buNone/>
              <a:tabLst/>
            </a:pPr>
            <a:r>
              <a:rPr lang="en-US" dirty="0" smtClean="0">
                <a:solidFill>
                  <a:schemeClr val="tx1">
                    <a:lumMod val="65000"/>
                    <a:lumOff val="35000"/>
                  </a:schemeClr>
                </a:solidFill>
                <a:latin typeface="Arial" charset="0"/>
              </a:rPr>
              <a:t>be inappropriate </a:t>
            </a:r>
            <a:r>
              <a:rPr kumimoji="0" lang="en-US" sz="1800" b="0" i="0" u="none" strike="noStrike" cap="none" normalizeH="0" baseline="0" dirty="0" smtClean="0">
                <a:ln>
                  <a:noFill/>
                </a:ln>
                <a:solidFill>
                  <a:schemeClr val="tx1">
                    <a:lumMod val="65000"/>
                    <a:lumOff val="35000"/>
                  </a:schemeClr>
                </a:solidFill>
                <a:effectLst/>
                <a:latin typeface="Arial" charset="0"/>
              </a:rPr>
              <a:t>(not a bug,</a:t>
            </a:r>
          </a:p>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lumMod val="65000"/>
                    <a:lumOff val="35000"/>
                  </a:schemeClr>
                </a:solidFill>
                <a:effectLst/>
                <a:latin typeface="Arial" charset="0"/>
              </a:rPr>
              <a:t>cannot reproduce, …)</a:t>
            </a:r>
          </a:p>
        </p:txBody>
      </p:sp>
      <p:sp>
        <p:nvSpPr>
          <p:cNvPr id="7" name="Rounded Rectangle 6"/>
          <p:cNvSpPr/>
          <p:nvPr/>
        </p:nvSpPr>
        <p:spPr bwMode="auto">
          <a:xfrm>
            <a:off x="4953000" y="1828800"/>
            <a:ext cx="3276600" cy="99060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dirty="0" smtClean="0">
                <a:solidFill>
                  <a:schemeClr val="tx1">
                    <a:lumMod val="65000"/>
                    <a:lumOff val="35000"/>
                  </a:schemeClr>
                </a:solidFill>
                <a:latin typeface="Arial" charset="0"/>
              </a:rPr>
              <a:t>It takes effort to find an</a:t>
            </a:r>
          </a:p>
          <a:p>
            <a:pPr marL="0" marR="0" indent="0" algn="l" defTabSz="914400" rtl="0" eaLnBrk="1" fontAlgn="base" latinLnBrk="0" hangingPunct="1">
              <a:lnSpc>
                <a:spcPct val="100000"/>
              </a:lnSpc>
              <a:spcBef>
                <a:spcPct val="0"/>
              </a:spcBef>
              <a:spcAft>
                <a:spcPct val="0"/>
              </a:spcAft>
              <a:buClrTx/>
              <a:buSzTx/>
              <a:buFontTx/>
              <a:buNone/>
              <a:tabLst/>
            </a:pPr>
            <a:r>
              <a:rPr lang="en-US" dirty="0" smtClean="0">
                <a:solidFill>
                  <a:schemeClr val="tx1">
                    <a:lumMod val="65000"/>
                    <a:lumOff val="35000"/>
                  </a:schemeClr>
                </a:solidFill>
                <a:latin typeface="Arial" charset="0"/>
              </a:rPr>
              <a:t>appropriate developer</a:t>
            </a:r>
          </a:p>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lumMod val="65000"/>
                    <a:lumOff val="35000"/>
                  </a:schemeClr>
                </a:solidFill>
                <a:effectLst/>
                <a:latin typeface="Arial" charset="0"/>
              </a:rPr>
              <a:t>who</a:t>
            </a:r>
            <a:r>
              <a:rPr kumimoji="0" lang="en-US" sz="1800" b="0" i="0" u="none" strike="noStrike" cap="none" normalizeH="0" dirty="0" smtClean="0">
                <a:ln>
                  <a:noFill/>
                </a:ln>
                <a:solidFill>
                  <a:schemeClr val="tx1">
                    <a:lumMod val="65000"/>
                    <a:lumOff val="35000"/>
                  </a:schemeClr>
                </a:solidFill>
                <a:effectLst/>
                <a:latin typeface="Arial" charset="0"/>
              </a:rPr>
              <a:t> can resolve the problem</a:t>
            </a:r>
            <a:endParaRPr kumimoji="0" lang="en-US" sz="1800" b="0" i="0" u="none" strike="noStrike" cap="none" normalizeH="0" baseline="0" dirty="0" smtClean="0">
              <a:ln>
                <a:noFill/>
              </a:ln>
              <a:solidFill>
                <a:schemeClr val="tx1">
                  <a:lumMod val="65000"/>
                  <a:lumOff val="35000"/>
                </a:schemeClr>
              </a:solidFill>
              <a:effectLst/>
              <a:latin typeface="Arial" charset="0"/>
            </a:endParaRPr>
          </a:p>
        </p:txBody>
      </p:sp>
      <p:sp>
        <p:nvSpPr>
          <p:cNvPr id="8" name="Rounded Rectangle 7"/>
          <p:cNvSpPr/>
          <p:nvPr/>
        </p:nvSpPr>
        <p:spPr bwMode="auto">
          <a:xfrm>
            <a:off x="2933700" y="4724400"/>
            <a:ext cx="3276600" cy="9906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Many bug reports are in low</a:t>
            </a:r>
          </a:p>
          <a:p>
            <a:pPr marL="0" marR="0" indent="0" algn="l" defTabSz="914400" rtl="0" eaLnBrk="1" fontAlgn="base" latinLnBrk="0" hangingPunct="1">
              <a:lnSpc>
                <a:spcPct val="100000"/>
              </a:lnSpc>
              <a:spcBef>
                <a:spcPct val="0"/>
              </a:spcBef>
              <a:spcAft>
                <a:spcPct val="0"/>
              </a:spcAft>
              <a:buClrTx/>
              <a:buSzTx/>
              <a:buFontTx/>
              <a:buNone/>
              <a:tabLst/>
            </a:pPr>
            <a:r>
              <a:rPr lang="en-US" dirty="0" smtClean="0">
                <a:solidFill>
                  <a:schemeClr val="bg1"/>
                </a:solidFill>
                <a:latin typeface="Arial" charset="0"/>
              </a:rPr>
              <a:t>quality (e.g. contains not</a:t>
            </a:r>
          </a:p>
          <a:p>
            <a:pPr marL="0" marR="0" indent="0" algn="l" defTabSz="914400" rtl="0" eaLnBrk="1" fontAlgn="base" latinLnBrk="0" hangingPunct="1">
              <a:lnSpc>
                <a:spcPct val="100000"/>
              </a:lnSpc>
              <a:spcBef>
                <a:spcPct val="0"/>
              </a:spcBef>
              <a:spcAft>
                <a:spcPct val="0"/>
              </a:spcAft>
              <a:buClrTx/>
              <a:buSzTx/>
              <a:buFontTx/>
              <a:buNone/>
              <a:tabLst/>
            </a:pPr>
            <a:r>
              <a:rPr lang="en-US" dirty="0" smtClean="0">
                <a:solidFill>
                  <a:schemeClr val="bg1"/>
                </a:solidFill>
                <a:latin typeface="Arial" charset="0"/>
              </a:rPr>
              <a:t>enough </a:t>
            </a:r>
            <a:r>
              <a:rPr kumimoji="0" lang="en-US" sz="1800" b="0" i="0" u="none" strike="noStrike" cap="none" normalizeH="0" baseline="0" dirty="0" smtClean="0">
                <a:ln>
                  <a:noFill/>
                </a:ln>
                <a:solidFill>
                  <a:schemeClr val="bg1"/>
                </a:solidFill>
                <a:effectLst/>
                <a:latin typeface="Arial" charset="0"/>
              </a:rPr>
              <a:t>information)</a:t>
            </a:r>
          </a:p>
        </p:txBody>
      </p:sp>
      <p:sp>
        <p:nvSpPr>
          <p:cNvPr id="9" name="Rounded Rectangle 8"/>
          <p:cNvSpPr/>
          <p:nvPr/>
        </p:nvSpPr>
        <p:spPr bwMode="auto">
          <a:xfrm>
            <a:off x="4953000" y="3276600"/>
            <a:ext cx="3276600" cy="99060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lumMod val="65000"/>
                    <a:lumOff val="35000"/>
                  </a:schemeClr>
                </a:solidFill>
                <a:effectLst/>
                <a:latin typeface="Arial" charset="0"/>
              </a:rPr>
              <a:t>Reassignments of the bugs</a:t>
            </a:r>
          </a:p>
          <a:p>
            <a:pPr marL="0" marR="0" indent="0" algn="l" defTabSz="914400" rtl="0" eaLnBrk="1" fontAlgn="base" latinLnBrk="0" hangingPunct="1">
              <a:lnSpc>
                <a:spcPct val="100000"/>
              </a:lnSpc>
              <a:spcBef>
                <a:spcPct val="0"/>
              </a:spcBef>
              <a:spcAft>
                <a:spcPct val="0"/>
              </a:spcAft>
              <a:buClrTx/>
              <a:buSzTx/>
              <a:buFontTx/>
              <a:buNone/>
              <a:tabLst/>
            </a:pPr>
            <a:r>
              <a:rPr lang="en-US" dirty="0" smtClean="0">
                <a:solidFill>
                  <a:schemeClr val="tx1">
                    <a:lumMod val="65000"/>
                    <a:lumOff val="35000"/>
                  </a:schemeClr>
                </a:solidFill>
                <a:latin typeface="Arial" charset="0"/>
              </a:rPr>
              <a:t>lengthen the time to get them</a:t>
            </a:r>
          </a:p>
          <a:p>
            <a:pPr marL="0" marR="0" indent="0" algn="l" defTabSz="914400" rtl="0" eaLnBrk="1" fontAlgn="base" latinLnBrk="0" hangingPunct="1">
              <a:lnSpc>
                <a:spcPct val="100000"/>
              </a:lnSpc>
              <a:spcBef>
                <a:spcPct val="0"/>
              </a:spcBef>
              <a:spcAft>
                <a:spcPct val="0"/>
              </a:spcAft>
              <a:buClrTx/>
              <a:buSzTx/>
              <a:buFontTx/>
              <a:buNone/>
              <a:tabLst/>
            </a:pPr>
            <a:r>
              <a:rPr lang="en-US" dirty="0" smtClean="0">
                <a:solidFill>
                  <a:schemeClr val="tx1">
                    <a:lumMod val="65000"/>
                    <a:lumOff val="35000"/>
                  </a:schemeClr>
                </a:solidFill>
                <a:latin typeface="Arial" charset="0"/>
              </a:rPr>
              <a:t>fixed</a:t>
            </a:r>
            <a:endParaRPr kumimoji="0" lang="en-US" sz="1800" b="0" i="0" u="none" strike="noStrike" cap="none" normalizeH="0" baseline="0" dirty="0" smtClean="0">
              <a:ln>
                <a:noFill/>
              </a:ln>
              <a:solidFill>
                <a:schemeClr val="tx1">
                  <a:lumMod val="65000"/>
                  <a:lumOff val="35000"/>
                </a:schemeClr>
              </a:solidFill>
              <a:effectLst/>
              <a:latin typeface="Arial" charset="0"/>
            </a:endParaRPr>
          </a:p>
        </p:txBody>
      </p:sp>
      <p:sp>
        <p:nvSpPr>
          <p:cNvPr id="11" name="Right Arrow 10"/>
          <p:cNvSpPr/>
          <p:nvPr/>
        </p:nvSpPr>
        <p:spPr bwMode="auto">
          <a:xfrm rot="8995572">
            <a:off x="6239171" y="4555700"/>
            <a:ext cx="990600" cy="533400"/>
          </a:xfrm>
          <a:prstGeom prst="rightArrow">
            <a:avLst>
              <a:gd name="adj1" fmla="val 37755"/>
              <a:gd name="adj2" fmla="val 5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What Makes a Good Bug Report?</a:t>
            </a:r>
            <a:br>
              <a:rPr lang="en-US" sz="3200" dirty="0" smtClean="0"/>
            </a:br>
            <a:r>
              <a:rPr lang="en-US" sz="3200" dirty="0" smtClean="0"/>
              <a:t>[</a:t>
            </a:r>
            <a:r>
              <a:rPr lang="en-US" sz="3200" dirty="0" err="1" smtClean="0"/>
              <a:t>Bettenburg</a:t>
            </a:r>
            <a:r>
              <a:rPr lang="en-US" sz="3200" dirty="0" smtClean="0"/>
              <a:t> 08]</a:t>
            </a:r>
            <a:endParaRPr lang="en-US" sz="3200" dirty="0"/>
          </a:p>
        </p:txBody>
      </p:sp>
      <p:sp>
        <p:nvSpPr>
          <p:cNvPr id="3" name="Content Placeholder 2"/>
          <p:cNvSpPr>
            <a:spLocks noGrp="1"/>
          </p:cNvSpPr>
          <p:nvPr>
            <p:ph idx="1"/>
          </p:nvPr>
        </p:nvSpPr>
        <p:spPr/>
        <p:txBody>
          <a:bodyPr>
            <a:normAutofit fontScale="92500" lnSpcReduction="10000"/>
          </a:bodyPr>
          <a:lstStyle/>
          <a:p>
            <a:r>
              <a:rPr lang="en-US" dirty="0" smtClean="0"/>
              <a:t>Survey among developers and users of APACHE, ECLIPSE, and MOZILLA</a:t>
            </a:r>
            <a:br>
              <a:rPr lang="en-US" dirty="0" smtClean="0"/>
            </a:br>
            <a:r>
              <a:rPr lang="en-US" dirty="0" smtClean="0"/>
              <a:t>(466 responses)</a:t>
            </a:r>
          </a:p>
          <a:p>
            <a:endParaRPr lang="en-US" dirty="0" smtClean="0"/>
          </a:p>
          <a:p>
            <a:r>
              <a:rPr lang="en-US" b="1" dirty="0" smtClean="0"/>
              <a:t>Information mismatch </a:t>
            </a:r>
            <a:r>
              <a:rPr lang="en-US" dirty="0" smtClean="0"/>
              <a:t>between what developers need and what users supply</a:t>
            </a:r>
          </a:p>
          <a:p>
            <a:endParaRPr lang="en-US" dirty="0" smtClean="0"/>
          </a:p>
          <a:p>
            <a:r>
              <a:rPr lang="en-US" dirty="0" smtClean="0"/>
              <a:t>Tool prototype “CUEZILLA”</a:t>
            </a:r>
          </a:p>
          <a:p>
            <a:pPr lvl="1"/>
            <a:r>
              <a:rPr lang="en-US" dirty="0" smtClean="0"/>
              <a:t>Measures the quality of a bug report</a:t>
            </a:r>
          </a:p>
          <a:p>
            <a:pPr lvl="1"/>
            <a:r>
              <a:rPr lang="en-US" dirty="0" smtClean="0"/>
              <a:t>Makes suggestions to improve the report quality</a:t>
            </a:r>
            <a:endParaRPr lang="en-US" dirty="0"/>
          </a:p>
        </p:txBody>
      </p:sp>
      <p:sp>
        <p:nvSpPr>
          <p:cNvPr id="4" name="Slide Number Placeholder 3"/>
          <p:cNvSpPr>
            <a:spLocks noGrp="1"/>
          </p:cNvSpPr>
          <p:nvPr>
            <p:ph type="sldNum" sz="quarter" idx="12"/>
          </p:nvPr>
        </p:nvSpPr>
        <p:spPr/>
        <p:txBody>
          <a:bodyPr/>
          <a:lstStyle/>
          <a:p>
            <a:fld id="{F6A87874-1B8C-44AC-9833-CA1F254A6221}"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What Makes a Good Bug Report?</a:t>
            </a:r>
            <a:br>
              <a:rPr lang="en-US" sz="3200" dirty="0" smtClean="0"/>
            </a:br>
            <a:r>
              <a:rPr lang="en-US" sz="3200" dirty="0" smtClean="0"/>
              <a:t>[</a:t>
            </a:r>
            <a:r>
              <a:rPr lang="en-US" sz="3200" dirty="0" err="1" smtClean="0"/>
              <a:t>Bettenburg</a:t>
            </a:r>
            <a:r>
              <a:rPr lang="en-US" sz="3200" dirty="0" smtClean="0"/>
              <a:t> 08]</a:t>
            </a:r>
            <a:endParaRPr lang="en-US" sz="3200" dirty="0"/>
          </a:p>
        </p:txBody>
      </p:sp>
      <p:sp>
        <p:nvSpPr>
          <p:cNvPr id="3" name="Content Placeholder 2"/>
          <p:cNvSpPr>
            <a:spLocks noGrp="1"/>
          </p:cNvSpPr>
          <p:nvPr>
            <p:ph idx="1"/>
          </p:nvPr>
        </p:nvSpPr>
        <p:spPr/>
        <p:txBody>
          <a:bodyPr>
            <a:normAutofit/>
          </a:bodyPr>
          <a:lstStyle/>
          <a:p>
            <a:r>
              <a:rPr lang="en-US" dirty="0" smtClean="0"/>
              <a:t>Survey Method</a:t>
            </a:r>
          </a:p>
          <a:p>
            <a:pPr lvl="1"/>
            <a:r>
              <a:rPr lang="en-US" dirty="0" smtClean="0"/>
              <a:t>Participants</a:t>
            </a:r>
          </a:p>
          <a:p>
            <a:pPr lvl="2"/>
            <a:r>
              <a:rPr lang="en-US" b="1" i="1" dirty="0" smtClean="0"/>
              <a:t>experienced developers</a:t>
            </a:r>
            <a:r>
              <a:rPr lang="en-US" dirty="0" smtClean="0"/>
              <a:t> (D): those assigned to at least 50 bug reports in their respective projects</a:t>
            </a:r>
          </a:p>
          <a:p>
            <a:pPr lvl="2"/>
            <a:r>
              <a:rPr lang="en-US" b="1" i="1" dirty="0" smtClean="0"/>
              <a:t>experienced reporters</a:t>
            </a:r>
            <a:r>
              <a:rPr lang="en-US" dirty="0" smtClean="0"/>
              <a:t> (R): having submitted at least 25 bug reports and not being developers themselves</a:t>
            </a:r>
          </a:p>
          <a:p>
            <a:pPr lvl="1"/>
            <a:endParaRPr lang="en-US" dirty="0" smtClean="0"/>
          </a:p>
          <a:p>
            <a:pPr lvl="1"/>
            <a:r>
              <a:rPr lang="en-US" dirty="0" smtClean="0"/>
              <a:t>Paired questions</a:t>
            </a:r>
          </a:p>
          <a:p>
            <a:pPr lvl="2"/>
            <a:endParaRPr lang="en-US" dirty="0"/>
          </a:p>
        </p:txBody>
      </p:sp>
      <p:sp>
        <p:nvSpPr>
          <p:cNvPr id="4" name="Slide Number Placeholder 3"/>
          <p:cNvSpPr>
            <a:spLocks noGrp="1"/>
          </p:cNvSpPr>
          <p:nvPr>
            <p:ph type="sldNum" sz="quarter" idx="12"/>
          </p:nvPr>
        </p:nvSpPr>
        <p:spPr/>
        <p:txBody>
          <a:bodyPr/>
          <a:lstStyle/>
          <a:p>
            <a:fld id="{F6A87874-1B8C-44AC-9833-CA1F254A6221}"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0" y="1447800"/>
            <a:ext cx="9144836" cy="4876800"/>
          </a:xfrm>
          <a:prstGeom prst="rect">
            <a:avLst/>
          </a:prstGeom>
          <a:noFill/>
          <a:ln w="9525">
            <a:noFill/>
            <a:miter lim="800000"/>
            <a:headEnd/>
            <a:tailEnd/>
          </a:ln>
        </p:spPr>
      </p:pic>
      <p:sp>
        <p:nvSpPr>
          <p:cNvPr id="2" name="Title 1"/>
          <p:cNvSpPr>
            <a:spLocks noGrp="1"/>
          </p:cNvSpPr>
          <p:nvPr>
            <p:ph type="title"/>
          </p:nvPr>
        </p:nvSpPr>
        <p:spPr/>
        <p:txBody>
          <a:bodyPr/>
          <a:lstStyle/>
          <a:p>
            <a:r>
              <a:rPr lang="en-US" sz="3200" dirty="0" smtClean="0"/>
              <a:t>What Makes a Good Bug Report?</a:t>
            </a:r>
            <a:br>
              <a:rPr lang="en-US" sz="3200" dirty="0" smtClean="0"/>
            </a:br>
            <a:r>
              <a:rPr lang="en-US" sz="3200" dirty="0" smtClean="0"/>
              <a:t>[</a:t>
            </a:r>
            <a:r>
              <a:rPr lang="en-US" sz="3200" dirty="0" err="1" smtClean="0"/>
              <a:t>Bettenburg</a:t>
            </a:r>
            <a:r>
              <a:rPr lang="en-US" sz="3200" dirty="0" smtClean="0"/>
              <a:t> 08]</a:t>
            </a:r>
            <a:endParaRPr lang="en-US" sz="3200" dirty="0"/>
          </a:p>
        </p:txBody>
      </p:sp>
      <p:sp>
        <p:nvSpPr>
          <p:cNvPr id="4" name="Slide Number Placeholder 3"/>
          <p:cNvSpPr>
            <a:spLocks noGrp="1"/>
          </p:cNvSpPr>
          <p:nvPr>
            <p:ph type="sldNum" sz="quarter" idx="12"/>
          </p:nvPr>
        </p:nvSpPr>
        <p:spPr/>
        <p:txBody>
          <a:bodyPr/>
          <a:lstStyle/>
          <a:p>
            <a:fld id="{F6A87874-1B8C-44AC-9833-CA1F254A6221}"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What Makes a Good Bug Report?</a:t>
            </a:r>
            <a:br>
              <a:rPr lang="en-US" sz="3200" dirty="0" smtClean="0"/>
            </a:br>
            <a:r>
              <a:rPr lang="en-US" sz="3200" dirty="0" smtClean="0"/>
              <a:t>[</a:t>
            </a:r>
            <a:r>
              <a:rPr lang="en-US" sz="3200" dirty="0" err="1" smtClean="0"/>
              <a:t>Bettenburg</a:t>
            </a:r>
            <a:r>
              <a:rPr lang="en-US" sz="3200" dirty="0" smtClean="0"/>
              <a:t> 08]</a:t>
            </a:r>
            <a:endParaRPr lang="en-US" sz="3200" dirty="0"/>
          </a:p>
        </p:txBody>
      </p:sp>
      <p:sp>
        <p:nvSpPr>
          <p:cNvPr id="3" name="Content Placeholder 2"/>
          <p:cNvSpPr>
            <a:spLocks noGrp="1"/>
          </p:cNvSpPr>
          <p:nvPr>
            <p:ph idx="1"/>
          </p:nvPr>
        </p:nvSpPr>
        <p:spPr/>
        <p:txBody>
          <a:bodyPr/>
          <a:lstStyle/>
          <a:p>
            <a:endParaRPr lang="en-US" altLang="ko-KR" dirty="0" smtClean="0"/>
          </a:p>
        </p:txBody>
      </p:sp>
      <p:sp>
        <p:nvSpPr>
          <p:cNvPr id="4" name="Slide Number Placeholder 3"/>
          <p:cNvSpPr>
            <a:spLocks noGrp="1"/>
          </p:cNvSpPr>
          <p:nvPr>
            <p:ph type="sldNum" sz="quarter" idx="12"/>
          </p:nvPr>
        </p:nvSpPr>
        <p:spPr/>
        <p:txBody>
          <a:bodyPr/>
          <a:lstStyle/>
          <a:p>
            <a:fld id="{F6A87874-1B8C-44AC-9833-CA1F254A6221}" type="slidenum">
              <a:rPr lang="en-US" smtClean="0"/>
              <a:pPr/>
              <a:t>46</a:t>
            </a:fld>
            <a:endParaRPr lang="en-US"/>
          </a:p>
        </p:txBody>
      </p:sp>
      <p:pic>
        <p:nvPicPr>
          <p:cNvPr id="2050" name="Picture 2"/>
          <p:cNvPicPr>
            <a:picLocks noChangeAspect="1" noChangeArrowheads="1"/>
          </p:cNvPicPr>
          <p:nvPr/>
        </p:nvPicPr>
        <p:blipFill>
          <a:blip r:embed="rId2" cstate="print"/>
          <a:srcRect/>
          <a:stretch>
            <a:fillRect/>
          </a:stretch>
        </p:blipFill>
        <p:spPr bwMode="auto">
          <a:xfrm>
            <a:off x="1443038" y="1447800"/>
            <a:ext cx="6257925" cy="1314450"/>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1514475" y="3048000"/>
            <a:ext cx="6115050" cy="1905000"/>
          </a:xfrm>
          <a:prstGeom prst="rect">
            <a:avLst/>
          </a:prstGeom>
          <a:noFill/>
          <a:ln w="9525">
            <a:noFill/>
            <a:miter lim="800000"/>
            <a:headEnd/>
            <a:tailEnd/>
          </a:ln>
        </p:spPr>
      </p:pic>
      <p:pic>
        <p:nvPicPr>
          <p:cNvPr id="2054" name="Picture 6"/>
          <p:cNvPicPr>
            <a:picLocks noChangeAspect="1" noChangeArrowheads="1"/>
          </p:cNvPicPr>
          <p:nvPr/>
        </p:nvPicPr>
        <p:blipFill>
          <a:blip r:embed="rId4" cstate="print"/>
          <a:srcRect/>
          <a:stretch>
            <a:fillRect/>
          </a:stretch>
        </p:blipFill>
        <p:spPr bwMode="auto">
          <a:xfrm>
            <a:off x="1524000" y="4648200"/>
            <a:ext cx="6934200" cy="1228725"/>
          </a:xfrm>
          <a:prstGeom prst="rect">
            <a:avLst/>
          </a:prstGeom>
          <a:noFill/>
          <a:ln w="9525">
            <a:noFill/>
            <a:miter lim="800000"/>
            <a:headEnd/>
            <a:tailEnd/>
          </a:ln>
        </p:spPr>
      </p:pic>
      <p:cxnSp>
        <p:nvCxnSpPr>
          <p:cNvPr id="11" name="Straight Connector 10"/>
          <p:cNvCxnSpPr/>
          <p:nvPr/>
        </p:nvCxnSpPr>
        <p:spPr bwMode="auto">
          <a:xfrm>
            <a:off x="2362200" y="5343525"/>
            <a:ext cx="2057400" cy="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13" name="Straight Connector 12"/>
          <p:cNvCxnSpPr/>
          <p:nvPr/>
        </p:nvCxnSpPr>
        <p:spPr bwMode="auto">
          <a:xfrm>
            <a:off x="2362200" y="5572125"/>
            <a:ext cx="1524000" cy="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18" name="Straight Connector 17"/>
          <p:cNvCxnSpPr/>
          <p:nvPr/>
        </p:nvCxnSpPr>
        <p:spPr bwMode="auto">
          <a:xfrm>
            <a:off x="5867400" y="5572125"/>
            <a:ext cx="1295400" cy="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pic>
        <p:nvPicPr>
          <p:cNvPr id="2055" name="Picture 7"/>
          <p:cNvPicPr>
            <a:picLocks noChangeAspect="1" noChangeArrowheads="1"/>
          </p:cNvPicPr>
          <p:nvPr/>
        </p:nvPicPr>
        <p:blipFill>
          <a:blip r:embed="rId5" cstate="print"/>
          <a:srcRect/>
          <a:stretch>
            <a:fillRect/>
          </a:stretch>
        </p:blipFill>
        <p:spPr bwMode="auto">
          <a:xfrm>
            <a:off x="4724400" y="3429000"/>
            <a:ext cx="2990850" cy="22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What Makes a Good Bug Report?</a:t>
            </a:r>
            <a:br>
              <a:rPr lang="en-US" sz="3200" dirty="0" smtClean="0"/>
            </a:br>
            <a:r>
              <a:rPr lang="en-US" sz="3200" dirty="0" smtClean="0"/>
              <a:t>[</a:t>
            </a:r>
            <a:r>
              <a:rPr lang="en-US" sz="3200" dirty="0" err="1" smtClean="0"/>
              <a:t>Bettenburg</a:t>
            </a:r>
            <a:r>
              <a:rPr lang="en-US" sz="3200" dirty="0" smtClean="0"/>
              <a:t> 08]</a:t>
            </a:r>
            <a:endParaRPr lang="en-US" sz="3200" dirty="0"/>
          </a:p>
        </p:txBody>
      </p:sp>
      <p:sp>
        <p:nvSpPr>
          <p:cNvPr id="3" name="Content Placeholder 2"/>
          <p:cNvSpPr>
            <a:spLocks noGrp="1"/>
          </p:cNvSpPr>
          <p:nvPr>
            <p:ph idx="1"/>
          </p:nvPr>
        </p:nvSpPr>
        <p:spPr/>
        <p:txBody>
          <a:bodyPr/>
          <a:lstStyle/>
          <a:p>
            <a:endParaRPr lang="en-US" altLang="ko-KR" dirty="0" smtClean="0"/>
          </a:p>
        </p:txBody>
      </p:sp>
      <p:sp>
        <p:nvSpPr>
          <p:cNvPr id="4" name="Slide Number Placeholder 3"/>
          <p:cNvSpPr>
            <a:spLocks noGrp="1"/>
          </p:cNvSpPr>
          <p:nvPr>
            <p:ph type="sldNum" sz="quarter" idx="12"/>
          </p:nvPr>
        </p:nvSpPr>
        <p:spPr/>
        <p:txBody>
          <a:bodyPr/>
          <a:lstStyle/>
          <a:p>
            <a:fld id="{F6A87874-1B8C-44AC-9833-CA1F254A6221}" type="slidenum">
              <a:rPr lang="en-US" smtClean="0"/>
              <a:pPr/>
              <a:t>47</a:t>
            </a:fld>
            <a:endParaRPr lang="en-US"/>
          </a:p>
        </p:txBody>
      </p:sp>
      <p:pic>
        <p:nvPicPr>
          <p:cNvPr id="2050" name="Picture 2"/>
          <p:cNvPicPr>
            <a:picLocks noChangeAspect="1" noChangeArrowheads="1"/>
          </p:cNvPicPr>
          <p:nvPr/>
        </p:nvPicPr>
        <p:blipFill>
          <a:blip r:embed="rId2" cstate="print"/>
          <a:srcRect/>
          <a:stretch>
            <a:fillRect/>
          </a:stretch>
        </p:blipFill>
        <p:spPr bwMode="auto">
          <a:xfrm>
            <a:off x="1443038" y="1447800"/>
            <a:ext cx="6257925" cy="1314450"/>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srcRect/>
          <a:stretch>
            <a:fillRect/>
          </a:stretch>
        </p:blipFill>
        <p:spPr bwMode="auto">
          <a:xfrm>
            <a:off x="1538288" y="3057525"/>
            <a:ext cx="6067425" cy="1895475"/>
          </a:xfrm>
          <a:prstGeom prst="rect">
            <a:avLst/>
          </a:prstGeom>
          <a:noFill/>
          <a:ln w="9525">
            <a:noFill/>
            <a:miter lim="800000"/>
            <a:headEnd/>
            <a:tailEnd/>
          </a:ln>
        </p:spPr>
      </p:pic>
      <p:pic>
        <p:nvPicPr>
          <p:cNvPr id="3077" name="Picture 5"/>
          <p:cNvPicPr>
            <a:picLocks noChangeAspect="1" noChangeArrowheads="1"/>
          </p:cNvPicPr>
          <p:nvPr/>
        </p:nvPicPr>
        <p:blipFill>
          <a:blip r:embed="rId4" cstate="print"/>
          <a:srcRect/>
          <a:stretch>
            <a:fillRect/>
          </a:stretch>
        </p:blipFill>
        <p:spPr bwMode="auto">
          <a:xfrm>
            <a:off x="1600200" y="4629150"/>
            <a:ext cx="6896100" cy="1238250"/>
          </a:xfrm>
          <a:prstGeom prst="rect">
            <a:avLst/>
          </a:prstGeom>
          <a:noFill/>
          <a:ln w="9525">
            <a:noFill/>
            <a:miter lim="800000"/>
            <a:headEnd/>
            <a:tailEnd/>
          </a:ln>
        </p:spPr>
      </p:pic>
      <p:pic>
        <p:nvPicPr>
          <p:cNvPr id="3078" name="Picture 6"/>
          <p:cNvPicPr>
            <a:picLocks noChangeAspect="1" noChangeArrowheads="1"/>
          </p:cNvPicPr>
          <p:nvPr/>
        </p:nvPicPr>
        <p:blipFill>
          <a:blip r:embed="rId5" cstate="print"/>
          <a:srcRect/>
          <a:stretch>
            <a:fillRect/>
          </a:stretch>
        </p:blipFill>
        <p:spPr bwMode="auto">
          <a:xfrm>
            <a:off x="4953000" y="3419475"/>
            <a:ext cx="2781300" cy="238125"/>
          </a:xfrm>
          <a:prstGeom prst="rect">
            <a:avLst/>
          </a:prstGeom>
          <a:noFill/>
          <a:ln w="9525">
            <a:noFill/>
            <a:miter lim="800000"/>
            <a:headEnd/>
            <a:tailEnd/>
          </a:ln>
        </p:spPr>
      </p:pic>
      <p:cxnSp>
        <p:nvCxnSpPr>
          <p:cNvPr id="19" name="Straight Connector 18"/>
          <p:cNvCxnSpPr/>
          <p:nvPr/>
        </p:nvCxnSpPr>
        <p:spPr bwMode="auto">
          <a:xfrm>
            <a:off x="2362200" y="5343525"/>
            <a:ext cx="2057400" cy="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20" name="Straight Connector 19"/>
          <p:cNvCxnSpPr/>
          <p:nvPr/>
        </p:nvCxnSpPr>
        <p:spPr bwMode="auto">
          <a:xfrm>
            <a:off x="2362200" y="5572125"/>
            <a:ext cx="1524000" cy="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21" name="Straight Connector 20"/>
          <p:cNvCxnSpPr/>
          <p:nvPr/>
        </p:nvCxnSpPr>
        <p:spPr bwMode="auto">
          <a:xfrm>
            <a:off x="5867400" y="5572125"/>
            <a:ext cx="1295400" cy="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What Makes a Good Bug Report?</a:t>
            </a:r>
            <a:br>
              <a:rPr lang="en-US" sz="3200" dirty="0" smtClean="0"/>
            </a:br>
            <a:r>
              <a:rPr lang="en-US" sz="3200" dirty="0" smtClean="0"/>
              <a:t>[</a:t>
            </a:r>
            <a:r>
              <a:rPr lang="en-US" sz="3200" dirty="0" err="1" smtClean="0"/>
              <a:t>Bettenburg</a:t>
            </a:r>
            <a:r>
              <a:rPr lang="en-US" sz="3200" dirty="0" smtClean="0"/>
              <a:t> 08] Information Mismatch (1)</a:t>
            </a:r>
            <a:endParaRPr lang="en-US" sz="3200" dirty="0"/>
          </a:p>
        </p:txBody>
      </p:sp>
      <p:sp>
        <p:nvSpPr>
          <p:cNvPr id="4" name="Slide Number Placeholder 3"/>
          <p:cNvSpPr>
            <a:spLocks noGrp="1"/>
          </p:cNvSpPr>
          <p:nvPr>
            <p:ph type="sldNum" sz="quarter" idx="12"/>
          </p:nvPr>
        </p:nvSpPr>
        <p:spPr/>
        <p:txBody>
          <a:bodyPr/>
          <a:lstStyle/>
          <a:p>
            <a:fld id="{F6A87874-1B8C-44AC-9833-CA1F254A6221}" type="slidenum">
              <a:rPr lang="en-US" smtClean="0"/>
              <a:pPr/>
              <a:t>48</a:t>
            </a:fld>
            <a:endParaRPr lang="en-US"/>
          </a:p>
        </p:txBody>
      </p:sp>
      <p:pic>
        <p:nvPicPr>
          <p:cNvPr id="4099" name="Picture 3"/>
          <p:cNvPicPr>
            <a:picLocks noGrp="1" noChangeAspect="1" noChangeArrowheads="1"/>
          </p:cNvPicPr>
          <p:nvPr>
            <p:ph idx="1"/>
          </p:nvPr>
        </p:nvPicPr>
        <p:blipFill>
          <a:blip r:embed="rId2" cstate="print"/>
          <a:srcRect/>
          <a:stretch>
            <a:fillRect/>
          </a:stretch>
        </p:blipFill>
        <p:spPr bwMode="auto">
          <a:xfrm>
            <a:off x="2863087" y="1719263"/>
            <a:ext cx="3417826" cy="4411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What Makes a Good Bug Report?</a:t>
            </a:r>
            <a:br>
              <a:rPr lang="en-US" sz="3200" dirty="0" smtClean="0"/>
            </a:br>
            <a:r>
              <a:rPr lang="en-US" sz="3200" dirty="0" smtClean="0"/>
              <a:t>[</a:t>
            </a:r>
            <a:r>
              <a:rPr lang="en-US" sz="3200" dirty="0" err="1" smtClean="0"/>
              <a:t>Bettenburg</a:t>
            </a:r>
            <a:r>
              <a:rPr lang="en-US" sz="3200" dirty="0" smtClean="0"/>
              <a:t> 08] Information Mismatch (2)</a:t>
            </a:r>
            <a:endParaRPr lang="en-US" sz="3200" dirty="0"/>
          </a:p>
        </p:txBody>
      </p:sp>
      <p:sp>
        <p:nvSpPr>
          <p:cNvPr id="4" name="Slide Number Placeholder 3"/>
          <p:cNvSpPr>
            <a:spLocks noGrp="1"/>
          </p:cNvSpPr>
          <p:nvPr>
            <p:ph type="sldNum" sz="quarter" idx="12"/>
          </p:nvPr>
        </p:nvSpPr>
        <p:spPr/>
        <p:txBody>
          <a:bodyPr/>
          <a:lstStyle/>
          <a:p>
            <a:fld id="{F6A87874-1B8C-44AC-9833-CA1F254A6221}" type="slidenum">
              <a:rPr lang="en-US" smtClean="0"/>
              <a:pPr/>
              <a:t>49</a:t>
            </a:fld>
            <a:endParaRPr lang="en-US"/>
          </a:p>
        </p:txBody>
      </p:sp>
      <p:pic>
        <p:nvPicPr>
          <p:cNvPr id="5123" name="Picture 3"/>
          <p:cNvPicPr>
            <a:picLocks noGrp="1" noChangeAspect="1" noChangeArrowheads="1"/>
          </p:cNvPicPr>
          <p:nvPr>
            <p:ph idx="1"/>
          </p:nvPr>
        </p:nvPicPr>
        <p:blipFill>
          <a:blip r:embed="rId2" cstate="print"/>
          <a:srcRect/>
          <a:stretch>
            <a:fillRect/>
          </a:stretch>
        </p:blipFill>
        <p:spPr bwMode="auto">
          <a:xfrm>
            <a:off x="2849197" y="1719263"/>
            <a:ext cx="3445605" cy="4411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sources of bug reports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Developers</a:t>
            </a:r>
          </a:p>
          <a:p>
            <a:r>
              <a:rPr lang="en-US" dirty="0" smtClean="0"/>
              <a:t>Testers</a:t>
            </a:r>
          </a:p>
          <a:p>
            <a:r>
              <a:rPr lang="en-US" dirty="0" smtClean="0"/>
              <a:t>Internal users</a:t>
            </a:r>
          </a:p>
          <a:p>
            <a:pPr lvl="1"/>
            <a:r>
              <a:rPr lang="en-US" dirty="0" smtClean="0"/>
              <a:t>Microsoft’s “</a:t>
            </a:r>
            <a:r>
              <a:rPr lang="en-US" dirty="0" err="1" smtClean="0"/>
              <a:t>dogfooding</a:t>
            </a:r>
            <a:r>
              <a:rPr lang="en-US" dirty="0" smtClean="0"/>
              <a:t>” practice</a:t>
            </a:r>
          </a:p>
          <a:p>
            <a:pPr lvl="1"/>
            <a:r>
              <a:rPr lang="en-US" dirty="0" smtClean="0"/>
              <a:t>Alpha testing</a:t>
            </a:r>
          </a:p>
          <a:p>
            <a:r>
              <a:rPr lang="en-US" dirty="0" smtClean="0"/>
              <a:t>End-users</a:t>
            </a:r>
          </a:p>
          <a:p>
            <a:pPr lvl="1"/>
            <a:r>
              <a:rPr lang="en-US" dirty="0" smtClean="0"/>
              <a:t>Beta testing</a:t>
            </a:r>
          </a:p>
          <a:p>
            <a:pPr lvl="1"/>
            <a:r>
              <a:rPr lang="en-US" dirty="0" smtClean="0"/>
              <a:t>Crash reports</a:t>
            </a:r>
          </a:p>
          <a:p>
            <a:pPr lvl="2"/>
            <a:r>
              <a:rPr lang="en-US" dirty="0" smtClean="0"/>
              <a:t>Dr. Watson (Windows)</a:t>
            </a:r>
          </a:p>
          <a:p>
            <a:pPr lvl="2"/>
            <a:r>
              <a:rPr lang="en-US" dirty="0" err="1" smtClean="0"/>
              <a:t>Breakpad</a:t>
            </a:r>
            <a:r>
              <a:rPr lang="en-US" dirty="0" smtClean="0"/>
              <a:t> (developed by Google, used in Mozilla projects)</a:t>
            </a:r>
          </a:p>
          <a:p>
            <a:r>
              <a:rPr lang="en-US" dirty="0" smtClean="0"/>
              <a:t>Automatically generated reports</a:t>
            </a:r>
          </a:p>
          <a:p>
            <a:pPr lvl="1"/>
            <a:r>
              <a:rPr lang="en-US" dirty="0" smtClean="0"/>
              <a:t>e.g. from static analysis tools</a:t>
            </a:r>
            <a:endParaRPr lang="en-US" dirty="0"/>
          </a:p>
        </p:txBody>
      </p:sp>
      <p:sp>
        <p:nvSpPr>
          <p:cNvPr id="4" name="Slide Number Placeholder 3"/>
          <p:cNvSpPr>
            <a:spLocks noGrp="1"/>
          </p:cNvSpPr>
          <p:nvPr>
            <p:ph type="sldNum" sz="quarter" idx="12"/>
          </p:nvPr>
        </p:nvSpPr>
        <p:spPr/>
        <p:txBody>
          <a:bodyPr/>
          <a:lstStyle/>
          <a:p>
            <a:fld id="{F6A87874-1B8C-44AC-9833-CA1F254A6221}" type="slidenum">
              <a:rPr lang="en-US" smtClean="0"/>
              <a:pPr/>
              <a:t>5</a:t>
            </a:fld>
            <a:endParaRPr lang="en-US"/>
          </a:p>
        </p:txBody>
      </p:sp>
      <p:pic>
        <p:nvPicPr>
          <p:cNvPr id="3074" name="Picture 2"/>
          <p:cNvPicPr>
            <a:picLocks noChangeAspect="1" noChangeArrowheads="1"/>
          </p:cNvPicPr>
          <p:nvPr/>
        </p:nvPicPr>
        <p:blipFill>
          <a:blip r:embed="rId2" cstate="print"/>
          <a:srcRect/>
          <a:stretch>
            <a:fillRect/>
          </a:stretch>
        </p:blipFill>
        <p:spPr bwMode="auto">
          <a:xfrm>
            <a:off x="5943600" y="1371600"/>
            <a:ext cx="3048000" cy="192024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5334000" y="1905000"/>
            <a:ext cx="2804160" cy="28422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What Makes a Good Bug Report?</a:t>
            </a:r>
            <a:br>
              <a:rPr lang="en-US" sz="3200" dirty="0" smtClean="0"/>
            </a:br>
            <a:r>
              <a:rPr lang="en-US" sz="3200" dirty="0" smtClean="0"/>
              <a:t>[</a:t>
            </a:r>
            <a:r>
              <a:rPr lang="en-US" sz="3200" dirty="0" err="1" smtClean="0"/>
              <a:t>Bettenburg</a:t>
            </a:r>
            <a:r>
              <a:rPr lang="en-US" sz="3200" dirty="0" smtClean="0"/>
              <a:t> 08] Information Mismatch (3)</a:t>
            </a:r>
            <a:endParaRPr lang="en-US" sz="3200" dirty="0"/>
          </a:p>
        </p:txBody>
      </p:sp>
      <p:sp>
        <p:nvSpPr>
          <p:cNvPr id="4" name="Slide Number Placeholder 3"/>
          <p:cNvSpPr>
            <a:spLocks noGrp="1"/>
          </p:cNvSpPr>
          <p:nvPr>
            <p:ph type="sldNum" sz="quarter" idx="12"/>
          </p:nvPr>
        </p:nvSpPr>
        <p:spPr/>
        <p:txBody>
          <a:bodyPr/>
          <a:lstStyle/>
          <a:p>
            <a:fld id="{F6A87874-1B8C-44AC-9833-CA1F254A6221}" type="slidenum">
              <a:rPr lang="en-US" smtClean="0"/>
              <a:pPr/>
              <a:t>50</a:t>
            </a:fld>
            <a:endParaRPr lang="en-US"/>
          </a:p>
        </p:txBody>
      </p:sp>
      <p:pic>
        <p:nvPicPr>
          <p:cNvPr id="6146" name="Picture 2"/>
          <p:cNvPicPr>
            <a:picLocks noGrp="1" noChangeAspect="1" noChangeArrowheads="1"/>
          </p:cNvPicPr>
          <p:nvPr>
            <p:ph idx="1"/>
          </p:nvPr>
        </p:nvPicPr>
        <p:blipFill>
          <a:blip r:embed="rId3" cstate="print"/>
          <a:srcRect/>
          <a:stretch>
            <a:fillRect/>
          </a:stretch>
        </p:blipFill>
        <p:spPr bwMode="auto">
          <a:xfrm>
            <a:off x="2822687" y="1719263"/>
            <a:ext cx="3498626" cy="4411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What Makes a Good Bug Report?</a:t>
            </a:r>
            <a:br>
              <a:rPr lang="en-US" sz="3200" dirty="0" smtClean="0"/>
            </a:br>
            <a:r>
              <a:rPr lang="en-US" sz="3200" dirty="0" smtClean="0"/>
              <a:t>[</a:t>
            </a:r>
            <a:r>
              <a:rPr lang="en-US" sz="3200" dirty="0" err="1" smtClean="0"/>
              <a:t>Bettenburg</a:t>
            </a:r>
            <a:r>
              <a:rPr lang="en-US" sz="3200" dirty="0" smtClean="0"/>
              <a:t> 08]</a:t>
            </a:r>
            <a:endParaRPr lang="en-US" sz="3200" dirty="0"/>
          </a:p>
        </p:txBody>
      </p:sp>
      <p:sp>
        <p:nvSpPr>
          <p:cNvPr id="3" name="Content Placeholder 2"/>
          <p:cNvSpPr>
            <a:spLocks noGrp="1"/>
          </p:cNvSpPr>
          <p:nvPr>
            <p:ph idx="1"/>
          </p:nvPr>
        </p:nvSpPr>
        <p:spPr/>
        <p:txBody>
          <a:bodyPr>
            <a:normAutofit lnSpcReduction="10000"/>
          </a:bodyPr>
          <a:lstStyle/>
          <a:p>
            <a:r>
              <a:rPr lang="en-US" altLang="ko-KR" dirty="0" smtClean="0"/>
              <a:t>CUEZILLA Prototype</a:t>
            </a:r>
          </a:p>
          <a:p>
            <a:pPr lvl="1"/>
            <a:r>
              <a:rPr lang="en-US" altLang="ko-KR" dirty="0" smtClean="0"/>
              <a:t>Measure the quality of a bug report based on:</a:t>
            </a:r>
          </a:p>
          <a:p>
            <a:pPr lvl="2"/>
            <a:r>
              <a:rPr lang="en-US" altLang="ko-KR" dirty="0" smtClean="0"/>
              <a:t>Itemizations (recognized by -, *, +, etc.)</a:t>
            </a:r>
          </a:p>
          <a:p>
            <a:pPr lvl="2"/>
            <a:r>
              <a:rPr lang="en-US" altLang="ko-KR" dirty="0" smtClean="0"/>
              <a:t>Keyword completeness</a:t>
            </a:r>
          </a:p>
          <a:p>
            <a:pPr lvl="2"/>
            <a:r>
              <a:rPr lang="en-US" altLang="ko-KR" dirty="0" smtClean="0"/>
              <a:t>Code Samples</a:t>
            </a:r>
          </a:p>
          <a:p>
            <a:pPr lvl="2"/>
            <a:r>
              <a:rPr lang="en-US" altLang="ko-KR" dirty="0" smtClean="0"/>
              <a:t>Stack Traces</a:t>
            </a:r>
          </a:p>
          <a:p>
            <a:pPr lvl="2"/>
            <a:r>
              <a:rPr lang="en-US" altLang="ko-KR" dirty="0" smtClean="0"/>
              <a:t>Patches</a:t>
            </a:r>
          </a:p>
          <a:p>
            <a:pPr lvl="2"/>
            <a:r>
              <a:rPr lang="en-US" altLang="ko-KR" dirty="0" smtClean="0"/>
              <a:t>Screenshots</a:t>
            </a:r>
          </a:p>
          <a:p>
            <a:pPr lvl="2"/>
            <a:r>
              <a:rPr lang="en-US" altLang="ko-KR" dirty="0" smtClean="0"/>
              <a:t>Readability</a:t>
            </a:r>
          </a:p>
          <a:p>
            <a:pPr lvl="1"/>
            <a:r>
              <a:rPr lang="en-US" altLang="ko-KR" dirty="0" smtClean="0"/>
              <a:t>Make suggestions to improve bug report quality</a:t>
            </a:r>
          </a:p>
        </p:txBody>
      </p:sp>
      <p:sp>
        <p:nvSpPr>
          <p:cNvPr id="4" name="Slide Number Placeholder 3"/>
          <p:cNvSpPr>
            <a:spLocks noGrp="1"/>
          </p:cNvSpPr>
          <p:nvPr>
            <p:ph type="sldNum" sz="quarter" idx="12"/>
          </p:nvPr>
        </p:nvSpPr>
        <p:spPr/>
        <p:txBody>
          <a:bodyPr/>
          <a:lstStyle/>
          <a:p>
            <a:fld id="{F6A87874-1B8C-44AC-9833-CA1F254A6221}" type="slidenum">
              <a:rPr lang="en-US" smtClean="0"/>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What Makes a Good Bug Report?</a:t>
            </a:r>
            <a:br>
              <a:rPr lang="en-US" sz="3200" dirty="0" smtClean="0"/>
            </a:br>
            <a:r>
              <a:rPr lang="en-US" sz="3200" dirty="0" smtClean="0"/>
              <a:t>[</a:t>
            </a:r>
            <a:r>
              <a:rPr lang="en-US" sz="3200" dirty="0" err="1" smtClean="0"/>
              <a:t>Bettenburg</a:t>
            </a:r>
            <a:r>
              <a:rPr lang="en-US" sz="3200" dirty="0" smtClean="0"/>
              <a:t> 08]</a:t>
            </a:r>
            <a:endParaRPr lang="en-US" sz="3200"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6A87874-1B8C-44AC-9833-CA1F254A6221}" type="slidenum">
              <a:rPr lang="en-US" smtClean="0"/>
              <a:pPr/>
              <a:t>52</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2295525" y="1795463"/>
            <a:ext cx="4552950" cy="3267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Towards the Next Generation of Bug Tracking Systems [Just 08]</a:t>
            </a:r>
            <a:endParaRPr lang="en-US" sz="3200" dirty="0"/>
          </a:p>
        </p:txBody>
      </p:sp>
      <p:sp>
        <p:nvSpPr>
          <p:cNvPr id="3" name="Content Placeholder 2"/>
          <p:cNvSpPr>
            <a:spLocks noGrp="1"/>
          </p:cNvSpPr>
          <p:nvPr>
            <p:ph idx="1"/>
          </p:nvPr>
        </p:nvSpPr>
        <p:spPr/>
        <p:txBody>
          <a:bodyPr>
            <a:normAutofit/>
          </a:bodyPr>
          <a:lstStyle/>
          <a:p>
            <a:r>
              <a:rPr lang="en-US" sz="2000" dirty="0" smtClean="0"/>
              <a:t>Qualitative analysis of the comments from the same survey which was used for CUEZILLA (card-sorting used)</a:t>
            </a:r>
          </a:p>
          <a:p>
            <a:r>
              <a:rPr lang="en-US" sz="2000" dirty="0" smtClean="0"/>
              <a:t>7 recommendations for better bug tracking systems</a:t>
            </a:r>
            <a:endParaRPr lang="en-US" sz="2000" dirty="0"/>
          </a:p>
        </p:txBody>
      </p:sp>
      <p:sp>
        <p:nvSpPr>
          <p:cNvPr id="4" name="Slide Number Placeholder 3"/>
          <p:cNvSpPr>
            <a:spLocks noGrp="1"/>
          </p:cNvSpPr>
          <p:nvPr>
            <p:ph type="sldNum" sz="quarter" idx="12"/>
          </p:nvPr>
        </p:nvSpPr>
        <p:spPr/>
        <p:txBody>
          <a:bodyPr/>
          <a:lstStyle/>
          <a:p>
            <a:fld id="{F6A87874-1B8C-44AC-9833-CA1F254A6221}" type="slidenum">
              <a:rPr lang="en-US" smtClean="0"/>
              <a:pPr/>
              <a:t>53</a:t>
            </a:fld>
            <a:endParaRPr lang="en-US"/>
          </a:p>
        </p:txBody>
      </p:sp>
      <p:pic>
        <p:nvPicPr>
          <p:cNvPr id="4098" name="Picture 2"/>
          <p:cNvPicPr>
            <a:picLocks noChangeAspect="1" noChangeArrowheads="1"/>
          </p:cNvPicPr>
          <p:nvPr/>
        </p:nvPicPr>
        <p:blipFill>
          <a:blip r:embed="rId3" cstate="print"/>
          <a:srcRect/>
          <a:stretch>
            <a:fillRect/>
          </a:stretch>
        </p:blipFill>
        <p:spPr bwMode="auto">
          <a:xfrm>
            <a:off x="152400" y="2971800"/>
            <a:ext cx="4273868" cy="500062"/>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152400" y="3657600"/>
            <a:ext cx="4273868" cy="713423"/>
          </a:xfrm>
          <a:prstGeom prst="rect">
            <a:avLst/>
          </a:prstGeom>
          <a:noFill/>
          <a:ln w="9525">
            <a:noFill/>
            <a:miter lim="800000"/>
            <a:headEnd/>
            <a:tailEnd/>
          </a:ln>
        </p:spPr>
      </p:pic>
      <p:pic>
        <p:nvPicPr>
          <p:cNvPr id="4100" name="Picture 4"/>
          <p:cNvPicPr>
            <a:picLocks noChangeAspect="1" noChangeArrowheads="1"/>
          </p:cNvPicPr>
          <p:nvPr/>
        </p:nvPicPr>
        <p:blipFill>
          <a:blip r:embed="rId5" cstate="print"/>
          <a:srcRect/>
          <a:stretch>
            <a:fillRect/>
          </a:stretch>
        </p:blipFill>
        <p:spPr bwMode="auto">
          <a:xfrm>
            <a:off x="152400" y="4572000"/>
            <a:ext cx="4273868" cy="940117"/>
          </a:xfrm>
          <a:prstGeom prst="rect">
            <a:avLst/>
          </a:prstGeom>
          <a:noFill/>
          <a:ln w="9525">
            <a:noFill/>
            <a:miter lim="800000"/>
            <a:headEnd/>
            <a:tailEnd/>
          </a:ln>
        </p:spPr>
      </p:pic>
      <p:pic>
        <p:nvPicPr>
          <p:cNvPr id="4101" name="Picture 5"/>
          <p:cNvPicPr>
            <a:picLocks noChangeAspect="1" noChangeArrowheads="1"/>
          </p:cNvPicPr>
          <p:nvPr/>
        </p:nvPicPr>
        <p:blipFill>
          <a:blip r:embed="rId6" cstate="print"/>
          <a:srcRect/>
          <a:stretch>
            <a:fillRect/>
          </a:stretch>
        </p:blipFill>
        <p:spPr bwMode="auto">
          <a:xfrm>
            <a:off x="4724400" y="2971800"/>
            <a:ext cx="4273868" cy="500062"/>
          </a:xfrm>
          <a:prstGeom prst="rect">
            <a:avLst/>
          </a:prstGeom>
          <a:noFill/>
          <a:ln w="9525">
            <a:noFill/>
            <a:miter lim="800000"/>
            <a:headEnd/>
            <a:tailEnd/>
          </a:ln>
        </p:spPr>
      </p:pic>
      <p:pic>
        <p:nvPicPr>
          <p:cNvPr id="4102" name="Picture 6"/>
          <p:cNvPicPr>
            <a:picLocks noChangeAspect="1" noChangeArrowheads="1"/>
          </p:cNvPicPr>
          <p:nvPr/>
        </p:nvPicPr>
        <p:blipFill>
          <a:blip r:embed="rId7" cstate="print"/>
          <a:srcRect/>
          <a:stretch>
            <a:fillRect/>
          </a:stretch>
        </p:blipFill>
        <p:spPr bwMode="auto">
          <a:xfrm>
            <a:off x="4724400" y="3657600"/>
            <a:ext cx="4273868" cy="500062"/>
          </a:xfrm>
          <a:prstGeom prst="rect">
            <a:avLst/>
          </a:prstGeom>
          <a:noFill/>
          <a:ln w="9525">
            <a:noFill/>
            <a:miter lim="800000"/>
            <a:headEnd/>
            <a:tailEnd/>
          </a:ln>
        </p:spPr>
      </p:pic>
      <p:pic>
        <p:nvPicPr>
          <p:cNvPr id="4103" name="Picture 7"/>
          <p:cNvPicPr>
            <a:picLocks noChangeAspect="1" noChangeArrowheads="1"/>
          </p:cNvPicPr>
          <p:nvPr/>
        </p:nvPicPr>
        <p:blipFill>
          <a:blip r:embed="rId8" cstate="print"/>
          <a:srcRect/>
          <a:stretch>
            <a:fillRect/>
          </a:stretch>
        </p:blipFill>
        <p:spPr bwMode="auto">
          <a:xfrm>
            <a:off x="4724400" y="4343400"/>
            <a:ext cx="4273868" cy="500062"/>
          </a:xfrm>
          <a:prstGeom prst="rect">
            <a:avLst/>
          </a:prstGeom>
          <a:noFill/>
          <a:ln w="9525">
            <a:noFill/>
            <a:miter lim="800000"/>
            <a:headEnd/>
            <a:tailEnd/>
          </a:ln>
        </p:spPr>
      </p:pic>
      <p:pic>
        <p:nvPicPr>
          <p:cNvPr id="4104" name="Picture 8"/>
          <p:cNvPicPr>
            <a:picLocks noChangeAspect="1" noChangeArrowheads="1"/>
          </p:cNvPicPr>
          <p:nvPr/>
        </p:nvPicPr>
        <p:blipFill>
          <a:blip r:embed="rId9" cstate="print"/>
          <a:srcRect/>
          <a:stretch>
            <a:fillRect/>
          </a:stretch>
        </p:blipFill>
        <p:spPr bwMode="auto">
          <a:xfrm>
            <a:off x="4724400" y="5029200"/>
            <a:ext cx="4273868" cy="7200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sp>
        <p:nvSpPr>
          <p:cNvPr id="4" name="Slide Number Placeholder 3"/>
          <p:cNvSpPr>
            <a:spLocks noGrp="1"/>
          </p:cNvSpPr>
          <p:nvPr>
            <p:ph type="sldNum" sz="quarter" idx="12"/>
          </p:nvPr>
        </p:nvSpPr>
        <p:spPr/>
        <p:txBody>
          <a:bodyPr/>
          <a:lstStyle/>
          <a:p>
            <a:fld id="{F6A87874-1B8C-44AC-9833-CA1F254A6221}" type="slidenum">
              <a:rPr lang="en-US" smtClean="0"/>
              <a:pPr/>
              <a:t>54</a:t>
            </a:fld>
            <a:endParaRPr lang="en-US"/>
          </a:p>
        </p:txBody>
      </p:sp>
      <p:sp>
        <p:nvSpPr>
          <p:cNvPr id="5" name="Rounded Rectangle 4"/>
          <p:cNvSpPr/>
          <p:nvPr/>
        </p:nvSpPr>
        <p:spPr bwMode="auto">
          <a:xfrm>
            <a:off x="914400" y="1828800"/>
            <a:ext cx="3276600" cy="9906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fontAlgn="base">
              <a:spcBef>
                <a:spcPct val="0"/>
              </a:spcBef>
              <a:spcAft>
                <a:spcPct val="0"/>
              </a:spcAft>
            </a:pPr>
            <a:r>
              <a:rPr lang="en-US" dirty="0" smtClean="0">
                <a:solidFill>
                  <a:schemeClr val="tx1"/>
                </a:solidFill>
                <a:latin typeface="Arial" charset="0"/>
              </a:rPr>
              <a:t>Hard to notice the problematic</a:t>
            </a:r>
          </a:p>
          <a:p>
            <a:pPr fontAlgn="base">
              <a:spcBef>
                <a:spcPct val="0"/>
              </a:spcBef>
              <a:spcAft>
                <a:spcPct val="0"/>
              </a:spcAft>
            </a:pPr>
            <a:r>
              <a:rPr lang="en-US" dirty="0" smtClean="0">
                <a:solidFill>
                  <a:schemeClr val="tx1"/>
                </a:solidFill>
                <a:latin typeface="Arial" charset="0"/>
              </a:rPr>
              <a:t>bug patterns (e.g. ping pong,</a:t>
            </a:r>
          </a:p>
          <a:p>
            <a:pPr fontAlgn="base">
              <a:spcBef>
                <a:spcPct val="0"/>
              </a:spcBef>
              <a:spcAft>
                <a:spcPct val="0"/>
              </a:spcAft>
            </a:pPr>
            <a:r>
              <a:rPr lang="en-US" dirty="0" smtClean="0">
                <a:solidFill>
                  <a:schemeClr val="tx1"/>
                </a:solidFill>
                <a:latin typeface="Arial" charset="0"/>
              </a:rPr>
              <a:t>zombie bugs, …)</a:t>
            </a:r>
          </a:p>
        </p:txBody>
      </p:sp>
      <p:sp>
        <p:nvSpPr>
          <p:cNvPr id="6" name="Rounded Rectangle 5"/>
          <p:cNvSpPr/>
          <p:nvPr/>
        </p:nvSpPr>
        <p:spPr bwMode="auto">
          <a:xfrm>
            <a:off x="914400" y="3276600"/>
            <a:ext cx="3276600" cy="9906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dirty="0" smtClean="0">
                <a:solidFill>
                  <a:schemeClr val="tx1"/>
                </a:solidFill>
                <a:latin typeface="Arial" charset="0"/>
              </a:rPr>
              <a:t>Many bug reports turn out to</a:t>
            </a:r>
          </a:p>
          <a:p>
            <a:pPr marL="0" marR="0" indent="0" algn="l" defTabSz="914400" rtl="0" eaLnBrk="1" fontAlgn="base" latinLnBrk="0" hangingPunct="1">
              <a:lnSpc>
                <a:spcPct val="100000"/>
              </a:lnSpc>
              <a:spcBef>
                <a:spcPct val="0"/>
              </a:spcBef>
              <a:spcAft>
                <a:spcPct val="0"/>
              </a:spcAft>
              <a:buClrTx/>
              <a:buSzTx/>
              <a:buFontTx/>
              <a:buNone/>
              <a:tabLst/>
            </a:pPr>
            <a:r>
              <a:rPr lang="en-US" dirty="0" smtClean="0">
                <a:solidFill>
                  <a:schemeClr val="tx1"/>
                </a:solidFill>
                <a:latin typeface="Arial" charset="0"/>
              </a:rPr>
              <a:t>be inappropriate </a:t>
            </a:r>
            <a:r>
              <a:rPr kumimoji="0" lang="en-US" sz="1800" b="0" i="0" u="none" strike="noStrike" cap="none" normalizeH="0" baseline="0" dirty="0" smtClean="0">
                <a:ln>
                  <a:noFill/>
                </a:ln>
                <a:solidFill>
                  <a:schemeClr val="tx1"/>
                </a:solidFill>
                <a:effectLst/>
                <a:latin typeface="Arial" charset="0"/>
              </a:rPr>
              <a:t>(not a bug,</a:t>
            </a:r>
          </a:p>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cannot reproduce, …)</a:t>
            </a:r>
          </a:p>
        </p:txBody>
      </p:sp>
      <p:sp>
        <p:nvSpPr>
          <p:cNvPr id="7" name="Rounded Rectangle 6"/>
          <p:cNvSpPr/>
          <p:nvPr/>
        </p:nvSpPr>
        <p:spPr bwMode="auto">
          <a:xfrm>
            <a:off x="4953000" y="1828800"/>
            <a:ext cx="3276600" cy="9906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dirty="0" smtClean="0">
                <a:solidFill>
                  <a:schemeClr val="tx1"/>
                </a:solidFill>
                <a:latin typeface="Arial" charset="0"/>
              </a:rPr>
              <a:t>It takes effort to find an</a:t>
            </a:r>
          </a:p>
          <a:p>
            <a:pPr marL="0" marR="0" indent="0" algn="l" defTabSz="914400" rtl="0" eaLnBrk="1" fontAlgn="base" latinLnBrk="0" hangingPunct="1">
              <a:lnSpc>
                <a:spcPct val="100000"/>
              </a:lnSpc>
              <a:spcBef>
                <a:spcPct val="0"/>
              </a:spcBef>
              <a:spcAft>
                <a:spcPct val="0"/>
              </a:spcAft>
              <a:buClrTx/>
              <a:buSzTx/>
              <a:buFontTx/>
              <a:buNone/>
              <a:tabLst/>
            </a:pPr>
            <a:r>
              <a:rPr lang="en-US" dirty="0" smtClean="0">
                <a:solidFill>
                  <a:schemeClr val="tx1"/>
                </a:solidFill>
                <a:latin typeface="Arial" charset="0"/>
              </a:rPr>
              <a:t>appropriate developer</a:t>
            </a:r>
          </a:p>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who</a:t>
            </a:r>
            <a:r>
              <a:rPr kumimoji="0" lang="en-US" sz="1800" b="0" i="0" u="none" strike="noStrike" cap="none" normalizeH="0" dirty="0" smtClean="0">
                <a:ln>
                  <a:noFill/>
                </a:ln>
                <a:solidFill>
                  <a:schemeClr val="tx1"/>
                </a:solidFill>
                <a:effectLst/>
                <a:latin typeface="Arial" charset="0"/>
              </a:rPr>
              <a:t> can resolve the problem</a:t>
            </a:r>
            <a:endParaRPr kumimoji="0" lang="en-US" sz="1800" b="0" i="0" u="none" strike="noStrike" cap="none" normalizeH="0" baseline="0" dirty="0" smtClean="0">
              <a:ln>
                <a:noFill/>
              </a:ln>
              <a:solidFill>
                <a:schemeClr val="tx1"/>
              </a:solidFill>
              <a:effectLst/>
              <a:latin typeface="Arial" charset="0"/>
            </a:endParaRPr>
          </a:p>
        </p:txBody>
      </p:sp>
      <p:sp>
        <p:nvSpPr>
          <p:cNvPr id="8" name="Rounded Rectangle 7"/>
          <p:cNvSpPr/>
          <p:nvPr/>
        </p:nvSpPr>
        <p:spPr bwMode="auto">
          <a:xfrm>
            <a:off x="2933700" y="4724400"/>
            <a:ext cx="3276600" cy="9906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Many bug reports are in low</a:t>
            </a:r>
          </a:p>
          <a:p>
            <a:pPr marL="0" marR="0" indent="0" algn="l" defTabSz="914400" rtl="0" eaLnBrk="1" fontAlgn="base" latinLnBrk="0" hangingPunct="1">
              <a:lnSpc>
                <a:spcPct val="100000"/>
              </a:lnSpc>
              <a:spcBef>
                <a:spcPct val="0"/>
              </a:spcBef>
              <a:spcAft>
                <a:spcPct val="0"/>
              </a:spcAft>
              <a:buClrTx/>
              <a:buSzTx/>
              <a:buFontTx/>
              <a:buNone/>
              <a:tabLst/>
            </a:pPr>
            <a:r>
              <a:rPr lang="en-US" dirty="0" smtClean="0">
                <a:solidFill>
                  <a:schemeClr val="tx1"/>
                </a:solidFill>
                <a:latin typeface="Arial" charset="0"/>
              </a:rPr>
              <a:t>quality (e.g. contains not</a:t>
            </a:r>
          </a:p>
          <a:p>
            <a:pPr marL="0" marR="0" indent="0" algn="l" defTabSz="914400" rtl="0" eaLnBrk="1" fontAlgn="base" latinLnBrk="0" hangingPunct="1">
              <a:lnSpc>
                <a:spcPct val="100000"/>
              </a:lnSpc>
              <a:spcBef>
                <a:spcPct val="0"/>
              </a:spcBef>
              <a:spcAft>
                <a:spcPct val="0"/>
              </a:spcAft>
              <a:buClrTx/>
              <a:buSzTx/>
              <a:buFontTx/>
              <a:buNone/>
              <a:tabLst/>
            </a:pPr>
            <a:r>
              <a:rPr lang="en-US" dirty="0" smtClean="0">
                <a:solidFill>
                  <a:schemeClr val="tx1"/>
                </a:solidFill>
                <a:latin typeface="Arial" charset="0"/>
              </a:rPr>
              <a:t>enough </a:t>
            </a:r>
            <a:r>
              <a:rPr kumimoji="0" lang="en-US" sz="1800" b="0" i="0" u="none" strike="noStrike" cap="none" normalizeH="0" baseline="0" dirty="0" smtClean="0">
                <a:ln>
                  <a:noFill/>
                </a:ln>
                <a:solidFill>
                  <a:schemeClr val="tx1"/>
                </a:solidFill>
                <a:effectLst/>
                <a:latin typeface="Arial" charset="0"/>
              </a:rPr>
              <a:t>information)</a:t>
            </a:r>
          </a:p>
        </p:txBody>
      </p:sp>
      <p:sp>
        <p:nvSpPr>
          <p:cNvPr id="9" name="Rounded Rectangle 8"/>
          <p:cNvSpPr/>
          <p:nvPr/>
        </p:nvSpPr>
        <p:spPr bwMode="auto">
          <a:xfrm>
            <a:off x="4953000" y="3276600"/>
            <a:ext cx="3276600" cy="9906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fontAlgn="base">
              <a:spcBef>
                <a:spcPct val="0"/>
              </a:spcBef>
              <a:spcAft>
                <a:spcPct val="0"/>
              </a:spcAft>
            </a:pPr>
            <a:r>
              <a:rPr lang="en-US" dirty="0" smtClean="0">
                <a:solidFill>
                  <a:schemeClr val="tx1"/>
                </a:solidFill>
                <a:latin typeface="Arial" charset="0"/>
              </a:rPr>
              <a:t>Reassignments of the bugs</a:t>
            </a:r>
          </a:p>
          <a:p>
            <a:pPr fontAlgn="base">
              <a:spcBef>
                <a:spcPct val="0"/>
              </a:spcBef>
              <a:spcAft>
                <a:spcPct val="0"/>
              </a:spcAft>
            </a:pPr>
            <a:r>
              <a:rPr lang="en-US" dirty="0" smtClean="0">
                <a:solidFill>
                  <a:schemeClr val="tx1"/>
                </a:solidFill>
                <a:latin typeface="Arial" charset="0"/>
              </a:rPr>
              <a:t>lengthen the time to get them</a:t>
            </a:r>
          </a:p>
          <a:p>
            <a:pPr fontAlgn="base">
              <a:spcBef>
                <a:spcPct val="0"/>
              </a:spcBef>
              <a:spcAft>
                <a:spcPct val="0"/>
              </a:spcAft>
            </a:pPr>
            <a:r>
              <a:rPr lang="en-US" dirty="0" smtClean="0">
                <a:solidFill>
                  <a:schemeClr val="tx1"/>
                </a:solidFill>
                <a:latin typeface="Arial" charset="0"/>
              </a:rPr>
              <a:t>fixed</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Bug triaging is a labor-intensive process</a:t>
            </a:r>
            <a:br>
              <a:rPr lang="en-US" dirty="0" smtClean="0"/>
            </a:br>
            <a:r>
              <a:rPr lang="en-US" dirty="0" smtClean="0"/>
              <a:t>which has many problems</a:t>
            </a:r>
          </a:p>
          <a:p>
            <a:endParaRPr lang="en-US" dirty="0" smtClean="0"/>
          </a:p>
          <a:p>
            <a:r>
              <a:rPr lang="en-US" dirty="0" smtClean="0"/>
              <a:t>Visualizations of the bug reports might help the people see the big picture of the project status, and notice the problematic patterns</a:t>
            </a:r>
          </a:p>
          <a:p>
            <a:endParaRPr lang="en-US" dirty="0" smtClean="0"/>
          </a:p>
          <a:p>
            <a:r>
              <a:rPr lang="en-US" dirty="0" smtClean="0"/>
              <a:t>There have been attempts to automate some parts of the bug triaging process</a:t>
            </a:r>
          </a:p>
          <a:p>
            <a:pPr lvl="1"/>
            <a:r>
              <a:rPr lang="en-US" dirty="0" smtClean="0"/>
              <a:t>Many of them use ML algorithms to predict</a:t>
            </a:r>
          </a:p>
          <a:p>
            <a:pPr lvl="1"/>
            <a:r>
              <a:rPr lang="en-US" dirty="0" smtClean="0"/>
              <a:t>Not practically usable yet, but still promising</a:t>
            </a:r>
          </a:p>
          <a:p>
            <a:pPr lvl="1"/>
            <a:r>
              <a:rPr lang="en-US" dirty="0" smtClean="0"/>
              <a:t>The algorithms cannot be easily generalized due to the project specific characteristics and the cultures</a:t>
            </a:r>
          </a:p>
        </p:txBody>
      </p:sp>
      <p:sp>
        <p:nvSpPr>
          <p:cNvPr id="4" name="Slide Number Placeholder 3"/>
          <p:cNvSpPr>
            <a:spLocks noGrp="1"/>
          </p:cNvSpPr>
          <p:nvPr>
            <p:ph type="sldNum" sz="quarter" idx="12"/>
          </p:nvPr>
        </p:nvSpPr>
        <p:spPr/>
        <p:txBody>
          <a:bodyPr/>
          <a:lstStyle/>
          <a:p>
            <a:fld id="{F6A87874-1B8C-44AC-9833-CA1F254A6221}" type="slidenum">
              <a:rPr lang="en-US" smtClean="0"/>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6A87874-1B8C-44AC-9833-CA1F254A6221}" type="slidenum">
              <a:rPr lang="en-US" smtClean="0"/>
              <a:pPr/>
              <a:t>56</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Bug Triaging</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process of deciding</a:t>
            </a:r>
          </a:p>
          <a:p>
            <a:pPr lvl="1"/>
            <a:r>
              <a:rPr lang="en-US" dirty="0" smtClean="0"/>
              <a:t>whether if a given bug report is appropriate</a:t>
            </a:r>
            <a:br>
              <a:rPr lang="en-US" dirty="0" smtClean="0"/>
            </a:br>
            <a:r>
              <a:rPr lang="en-US" dirty="0" smtClean="0"/>
              <a:t>(meaningful new problem?, enhancement?, …)</a:t>
            </a:r>
          </a:p>
          <a:p>
            <a:pPr lvl="1"/>
            <a:r>
              <a:rPr lang="en-US" dirty="0" smtClean="0"/>
              <a:t>which bugs should get fixed</a:t>
            </a:r>
          </a:p>
          <a:p>
            <a:pPr lvl="1"/>
            <a:r>
              <a:rPr lang="en-US" dirty="0" smtClean="0"/>
              <a:t>who should fix the bugs</a:t>
            </a:r>
          </a:p>
          <a:p>
            <a:endParaRPr lang="en-US" dirty="0" smtClean="0"/>
          </a:p>
          <a:p>
            <a:r>
              <a:rPr lang="en-US" dirty="0" smtClean="0"/>
              <a:t>Who is in charge of bug triaging?</a:t>
            </a:r>
          </a:p>
          <a:p>
            <a:pPr lvl="1"/>
            <a:r>
              <a:rPr lang="en-US" dirty="0" smtClean="0"/>
              <a:t>Dedicated </a:t>
            </a:r>
            <a:r>
              <a:rPr lang="en-US" dirty="0" err="1" smtClean="0"/>
              <a:t>triagers</a:t>
            </a:r>
            <a:r>
              <a:rPr lang="en-US" dirty="0" smtClean="0"/>
              <a:t> (OSS drivers, QA volunteers…) [</a:t>
            </a:r>
            <a:r>
              <a:rPr lang="en-US" dirty="0" err="1" smtClean="0"/>
              <a:t>Anvik</a:t>
            </a:r>
            <a:r>
              <a:rPr lang="en-US" dirty="0" smtClean="0"/>
              <a:t> 06]</a:t>
            </a:r>
          </a:p>
          <a:p>
            <a:pPr lvl="1"/>
            <a:r>
              <a:rPr lang="en-US" dirty="0" smtClean="0"/>
              <a:t>A developer becomes </a:t>
            </a:r>
            <a:r>
              <a:rPr lang="en-US" dirty="0" err="1" smtClean="0"/>
              <a:t>triager</a:t>
            </a:r>
            <a:r>
              <a:rPr lang="en-US" dirty="0" smtClean="0"/>
              <a:t> when he/she is assigned a bug</a:t>
            </a:r>
          </a:p>
          <a:p>
            <a:endParaRPr lang="en-US" dirty="0" smtClean="0"/>
          </a:p>
          <a:p>
            <a:r>
              <a:rPr lang="en-US" dirty="0" smtClean="0"/>
              <a:t>Bug triaging itself is very time-consuming and difficult</a:t>
            </a:r>
          </a:p>
          <a:p>
            <a:pPr lvl="1"/>
            <a:r>
              <a:rPr lang="en-US" dirty="0" smtClean="0"/>
              <a:t>3426 reports over 4 </a:t>
            </a:r>
            <a:r>
              <a:rPr lang="en-US" dirty="0" err="1" smtClean="0"/>
              <a:t>mon</a:t>
            </a:r>
            <a:r>
              <a:rPr lang="en-US" dirty="0" smtClean="0"/>
              <a:t>. (Jan 05 ~ Apr 05) for Eclipse project (</a:t>
            </a:r>
            <a:r>
              <a:rPr lang="en-US" dirty="0" err="1" smtClean="0"/>
              <a:t>avg</a:t>
            </a:r>
            <a:r>
              <a:rPr lang="en-US" dirty="0" smtClean="0"/>
              <a:t> 29/day)</a:t>
            </a:r>
          </a:p>
          <a:p>
            <a:pPr lvl="1"/>
            <a:r>
              <a:rPr lang="en-US" dirty="0" smtClean="0"/>
              <a:t>39% of them were inappropriate reports [</a:t>
            </a:r>
            <a:r>
              <a:rPr lang="en-US" dirty="0" err="1" smtClean="0"/>
              <a:t>Anvik</a:t>
            </a:r>
            <a:r>
              <a:rPr lang="en-US" dirty="0" smtClean="0"/>
              <a:t> 06]</a:t>
            </a:r>
            <a:endParaRPr lang="en-US" dirty="0"/>
          </a:p>
        </p:txBody>
      </p:sp>
      <p:sp>
        <p:nvSpPr>
          <p:cNvPr id="4" name="Slide Number Placeholder 3"/>
          <p:cNvSpPr>
            <a:spLocks noGrp="1"/>
          </p:cNvSpPr>
          <p:nvPr>
            <p:ph type="sldNum" sz="quarter" idx="12"/>
          </p:nvPr>
        </p:nvSpPr>
        <p:spPr/>
        <p:txBody>
          <a:bodyPr/>
          <a:lstStyle/>
          <a:p>
            <a:fld id="{F6A87874-1B8C-44AC-9833-CA1F254A6221}"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with Bug Triaging</a:t>
            </a:r>
            <a:endParaRPr lang="en-US" dirty="0"/>
          </a:p>
        </p:txBody>
      </p:sp>
      <p:sp>
        <p:nvSpPr>
          <p:cNvPr id="4" name="Slide Number Placeholder 3"/>
          <p:cNvSpPr>
            <a:spLocks noGrp="1"/>
          </p:cNvSpPr>
          <p:nvPr>
            <p:ph type="sldNum" sz="quarter" idx="12"/>
          </p:nvPr>
        </p:nvSpPr>
        <p:spPr/>
        <p:txBody>
          <a:bodyPr/>
          <a:lstStyle/>
          <a:p>
            <a:fld id="{F6A87874-1B8C-44AC-9833-CA1F254A6221}" type="slidenum">
              <a:rPr lang="en-US" smtClean="0"/>
              <a:pPr/>
              <a:t>7</a:t>
            </a:fld>
            <a:endParaRPr lang="en-US"/>
          </a:p>
        </p:txBody>
      </p:sp>
      <p:sp>
        <p:nvSpPr>
          <p:cNvPr id="5" name="Rounded Rectangle 4"/>
          <p:cNvSpPr/>
          <p:nvPr/>
        </p:nvSpPr>
        <p:spPr bwMode="auto">
          <a:xfrm>
            <a:off x="914400" y="1828800"/>
            <a:ext cx="3276600" cy="9906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fontAlgn="base">
              <a:spcBef>
                <a:spcPct val="0"/>
              </a:spcBef>
              <a:spcAft>
                <a:spcPct val="0"/>
              </a:spcAft>
            </a:pPr>
            <a:r>
              <a:rPr lang="en-US" dirty="0" smtClean="0">
                <a:solidFill>
                  <a:schemeClr val="tx1"/>
                </a:solidFill>
                <a:latin typeface="Arial" charset="0"/>
              </a:rPr>
              <a:t>Hard to notice the problematic</a:t>
            </a:r>
          </a:p>
          <a:p>
            <a:pPr fontAlgn="base">
              <a:spcBef>
                <a:spcPct val="0"/>
              </a:spcBef>
              <a:spcAft>
                <a:spcPct val="0"/>
              </a:spcAft>
            </a:pPr>
            <a:r>
              <a:rPr lang="en-US" dirty="0" smtClean="0">
                <a:solidFill>
                  <a:schemeClr val="tx1"/>
                </a:solidFill>
                <a:latin typeface="Arial" charset="0"/>
              </a:rPr>
              <a:t>bug patterns (e.g. ping pong,</a:t>
            </a:r>
          </a:p>
          <a:p>
            <a:pPr fontAlgn="base">
              <a:spcBef>
                <a:spcPct val="0"/>
              </a:spcBef>
              <a:spcAft>
                <a:spcPct val="0"/>
              </a:spcAft>
            </a:pPr>
            <a:r>
              <a:rPr lang="en-US" dirty="0" smtClean="0">
                <a:solidFill>
                  <a:schemeClr val="tx1"/>
                </a:solidFill>
                <a:latin typeface="Arial" charset="0"/>
              </a:rPr>
              <a:t>zombie bugs, …)</a:t>
            </a:r>
          </a:p>
        </p:txBody>
      </p:sp>
      <p:sp>
        <p:nvSpPr>
          <p:cNvPr id="6" name="Rounded Rectangle 5"/>
          <p:cNvSpPr/>
          <p:nvPr/>
        </p:nvSpPr>
        <p:spPr bwMode="auto">
          <a:xfrm>
            <a:off x="914400" y="3276600"/>
            <a:ext cx="3276600" cy="9906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dirty="0" smtClean="0">
                <a:solidFill>
                  <a:schemeClr val="tx1"/>
                </a:solidFill>
                <a:latin typeface="Arial" charset="0"/>
              </a:rPr>
              <a:t>Many bug reports turn out to</a:t>
            </a:r>
          </a:p>
          <a:p>
            <a:pPr marL="0" marR="0" indent="0" algn="l" defTabSz="914400" rtl="0" eaLnBrk="1" fontAlgn="base" latinLnBrk="0" hangingPunct="1">
              <a:lnSpc>
                <a:spcPct val="100000"/>
              </a:lnSpc>
              <a:spcBef>
                <a:spcPct val="0"/>
              </a:spcBef>
              <a:spcAft>
                <a:spcPct val="0"/>
              </a:spcAft>
              <a:buClrTx/>
              <a:buSzTx/>
              <a:buFontTx/>
              <a:buNone/>
              <a:tabLst/>
            </a:pPr>
            <a:r>
              <a:rPr lang="en-US" dirty="0" smtClean="0">
                <a:solidFill>
                  <a:schemeClr val="tx1"/>
                </a:solidFill>
                <a:latin typeface="Arial" charset="0"/>
              </a:rPr>
              <a:t>be inappropriate </a:t>
            </a:r>
            <a:r>
              <a:rPr kumimoji="0" lang="en-US" sz="1800" b="0" i="0" u="none" strike="noStrike" cap="none" normalizeH="0" baseline="0" dirty="0" smtClean="0">
                <a:ln>
                  <a:noFill/>
                </a:ln>
                <a:solidFill>
                  <a:schemeClr val="tx1"/>
                </a:solidFill>
                <a:effectLst/>
                <a:latin typeface="Arial" charset="0"/>
              </a:rPr>
              <a:t>(not a bug,</a:t>
            </a:r>
          </a:p>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cannot reproduce, …)</a:t>
            </a:r>
          </a:p>
        </p:txBody>
      </p:sp>
      <p:sp>
        <p:nvSpPr>
          <p:cNvPr id="7" name="Rounded Rectangle 6"/>
          <p:cNvSpPr/>
          <p:nvPr/>
        </p:nvSpPr>
        <p:spPr bwMode="auto">
          <a:xfrm>
            <a:off x="4953000" y="1828800"/>
            <a:ext cx="3276600" cy="9906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dirty="0" smtClean="0">
                <a:solidFill>
                  <a:schemeClr val="tx1"/>
                </a:solidFill>
                <a:latin typeface="Arial" charset="0"/>
              </a:rPr>
              <a:t>It takes effort to find an</a:t>
            </a:r>
          </a:p>
          <a:p>
            <a:pPr marL="0" marR="0" indent="0" algn="l" defTabSz="914400" rtl="0" eaLnBrk="1" fontAlgn="base" latinLnBrk="0" hangingPunct="1">
              <a:lnSpc>
                <a:spcPct val="100000"/>
              </a:lnSpc>
              <a:spcBef>
                <a:spcPct val="0"/>
              </a:spcBef>
              <a:spcAft>
                <a:spcPct val="0"/>
              </a:spcAft>
              <a:buClrTx/>
              <a:buSzTx/>
              <a:buFontTx/>
              <a:buNone/>
              <a:tabLst/>
            </a:pPr>
            <a:r>
              <a:rPr lang="en-US" dirty="0" smtClean="0">
                <a:solidFill>
                  <a:schemeClr val="tx1"/>
                </a:solidFill>
                <a:latin typeface="Arial" charset="0"/>
              </a:rPr>
              <a:t>appropriate developer</a:t>
            </a:r>
          </a:p>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who</a:t>
            </a:r>
            <a:r>
              <a:rPr kumimoji="0" lang="en-US" sz="1800" b="0" i="0" u="none" strike="noStrike" cap="none" normalizeH="0" dirty="0" smtClean="0">
                <a:ln>
                  <a:noFill/>
                </a:ln>
                <a:solidFill>
                  <a:schemeClr val="tx1"/>
                </a:solidFill>
                <a:effectLst/>
                <a:latin typeface="Arial" charset="0"/>
              </a:rPr>
              <a:t> can resolve the problem</a:t>
            </a:r>
            <a:endParaRPr kumimoji="0" lang="en-US" sz="1800" b="0" i="0" u="none" strike="noStrike" cap="none" normalizeH="0" baseline="0" dirty="0" smtClean="0">
              <a:ln>
                <a:noFill/>
              </a:ln>
              <a:solidFill>
                <a:schemeClr val="tx1"/>
              </a:solidFill>
              <a:effectLst/>
              <a:latin typeface="Arial" charset="0"/>
            </a:endParaRPr>
          </a:p>
        </p:txBody>
      </p:sp>
      <p:sp>
        <p:nvSpPr>
          <p:cNvPr id="8" name="Rounded Rectangle 7"/>
          <p:cNvSpPr/>
          <p:nvPr/>
        </p:nvSpPr>
        <p:spPr bwMode="auto">
          <a:xfrm>
            <a:off x="2933700" y="4724400"/>
            <a:ext cx="3276600" cy="9906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Many bug reports are in low</a:t>
            </a:r>
          </a:p>
          <a:p>
            <a:pPr marL="0" marR="0" indent="0" algn="l" defTabSz="914400" rtl="0" eaLnBrk="1" fontAlgn="base" latinLnBrk="0" hangingPunct="1">
              <a:lnSpc>
                <a:spcPct val="100000"/>
              </a:lnSpc>
              <a:spcBef>
                <a:spcPct val="0"/>
              </a:spcBef>
              <a:spcAft>
                <a:spcPct val="0"/>
              </a:spcAft>
              <a:buClrTx/>
              <a:buSzTx/>
              <a:buFontTx/>
              <a:buNone/>
              <a:tabLst/>
            </a:pPr>
            <a:r>
              <a:rPr lang="en-US" dirty="0" smtClean="0">
                <a:solidFill>
                  <a:schemeClr val="tx1"/>
                </a:solidFill>
                <a:latin typeface="Arial" charset="0"/>
              </a:rPr>
              <a:t>quality (e.g. contains not</a:t>
            </a:r>
          </a:p>
          <a:p>
            <a:pPr marL="0" marR="0" indent="0" algn="l" defTabSz="914400" rtl="0" eaLnBrk="1" fontAlgn="base" latinLnBrk="0" hangingPunct="1">
              <a:lnSpc>
                <a:spcPct val="100000"/>
              </a:lnSpc>
              <a:spcBef>
                <a:spcPct val="0"/>
              </a:spcBef>
              <a:spcAft>
                <a:spcPct val="0"/>
              </a:spcAft>
              <a:buClrTx/>
              <a:buSzTx/>
              <a:buFontTx/>
              <a:buNone/>
              <a:tabLst/>
            </a:pPr>
            <a:r>
              <a:rPr lang="en-US" dirty="0" smtClean="0">
                <a:solidFill>
                  <a:schemeClr val="tx1"/>
                </a:solidFill>
                <a:latin typeface="Arial" charset="0"/>
              </a:rPr>
              <a:t>enough </a:t>
            </a:r>
            <a:r>
              <a:rPr kumimoji="0" lang="en-US" sz="1800" b="0" i="0" u="none" strike="noStrike" cap="none" normalizeH="0" baseline="0" dirty="0" smtClean="0">
                <a:ln>
                  <a:noFill/>
                </a:ln>
                <a:solidFill>
                  <a:schemeClr val="tx1"/>
                </a:solidFill>
                <a:effectLst/>
                <a:latin typeface="Arial" charset="0"/>
              </a:rPr>
              <a:t>information)</a:t>
            </a:r>
          </a:p>
        </p:txBody>
      </p:sp>
      <p:sp>
        <p:nvSpPr>
          <p:cNvPr id="9" name="Rounded Rectangle 8"/>
          <p:cNvSpPr/>
          <p:nvPr/>
        </p:nvSpPr>
        <p:spPr bwMode="auto">
          <a:xfrm>
            <a:off x="4953000" y="3276600"/>
            <a:ext cx="3276600" cy="9906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fontAlgn="base">
              <a:spcBef>
                <a:spcPct val="0"/>
              </a:spcBef>
              <a:spcAft>
                <a:spcPct val="0"/>
              </a:spcAft>
            </a:pPr>
            <a:r>
              <a:rPr lang="en-US" dirty="0" smtClean="0">
                <a:solidFill>
                  <a:schemeClr val="tx1"/>
                </a:solidFill>
                <a:latin typeface="Arial" charset="0"/>
              </a:rPr>
              <a:t>Reassignments of the bugs</a:t>
            </a:r>
          </a:p>
          <a:p>
            <a:pPr fontAlgn="base">
              <a:spcBef>
                <a:spcPct val="0"/>
              </a:spcBef>
              <a:spcAft>
                <a:spcPct val="0"/>
              </a:spcAft>
            </a:pPr>
            <a:r>
              <a:rPr lang="en-US" dirty="0" smtClean="0">
                <a:solidFill>
                  <a:schemeClr val="tx1"/>
                </a:solidFill>
                <a:latin typeface="Arial" charset="0"/>
              </a:rPr>
              <a:t>lengthen the time to get them</a:t>
            </a:r>
          </a:p>
          <a:p>
            <a:pPr fontAlgn="base">
              <a:spcBef>
                <a:spcPct val="0"/>
              </a:spcBef>
              <a:spcAft>
                <a:spcPct val="0"/>
              </a:spcAft>
            </a:pPr>
            <a:r>
              <a:rPr lang="en-US" dirty="0" smtClean="0">
                <a:solidFill>
                  <a:schemeClr val="tx1"/>
                </a:solidFill>
                <a:latin typeface="Arial" charset="0"/>
              </a:rPr>
              <a:t>fixed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with Bug Triaging</a:t>
            </a:r>
            <a:endParaRPr lang="en-US" dirty="0"/>
          </a:p>
        </p:txBody>
      </p:sp>
      <p:sp>
        <p:nvSpPr>
          <p:cNvPr id="4" name="Slide Number Placeholder 3"/>
          <p:cNvSpPr>
            <a:spLocks noGrp="1"/>
          </p:cNvSpPr>
          <p:nvPr>
            <p:ph type="sldNum" sz="quarter" idx="12"/>
          </p:nvPr>
        </p:nvSpPr>
        <p:spPr/>
        <p:txBody>
          <a:bodyPr/>
          <a:lstStyle/>
          <a:p>
            <a:fld id="{F6A87874-1B8C-44AC-9833-CA1F254A6221}" type="slidenum">
              <a:rPr lang="en-US" smtClean="0"/>
              <a:pPr/>
              <a:t>8</a:t>
            </a:fld>
            <a:endParaRPr lang="en-US"/>
          </a:p>
        </p:txBody>
      </p:sp>
      <p:sp>
        <p:nvSpPr>
          <p:cNvPr id="5" name="Rounded Rectangle 4"/>
          <p:cNvSpPr/>
          <p:nvPr/>
        </p:nvSpPr>
        <p:spPr bwMode="auto">
          <a:xfrm>
            <a:off x="914400" y="1828800"/>
            <a:ext cx="3276600" cy="9906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Hard to notice</a:t>
            </a:r>
            <a:r>
              <a:rPr kumimoji="0" lang="en-US" sz="1800" b="0" i="0" u="none" strike="noStrike" cap="none" normalizeH="0" dirty="0" smtClean="0">
                <a:ln>
                  <a:noFill/>
                </a:ln>
                <a:solidFill>
                  <a:schemeClr val="bg1"/>
                </a:solidFill>
                <a:effectLst/>
                <a:latin typeface="Arial" charset="0"/>
              </a:rPr>
              <a:t> the problematic</a:t>
            </a:r>
          </a:p>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dirty="0" smtClean="0">
                <a:ln>
                  <a:noFill/>
                </a:ln>
                <a:solidFill>
                  <a:schemeClr val="bg1"/>
                </a:solidFill>
                <a:effectLst/>
                <a:latin typeface="Arial" charset="0"/>
              </a:rPr>
              <a:t>bug patterns </a:t>
            </a:r>
            <a:r>
              <a:rPr lang="en-US" baseline="0" dirty="0" smtClean="0">
                <a:solidFill>
                  <a:schemeClr val="bg1"/>
                </a:solidFill>
                <a:latin typeface="Arial" charset="0"/>
              </a:rPr>
              <a:t>(e.g. ping</a:t>
            </a:r>
            <a:r>
              <a:rPr lang="en-US" dirty="0" smtClean="0">
                <a:solidFill>
                  <a:schemeClr val="bg1"/>
                </a:solidFill>
                <a:latin typeface="Arial" charset="0"/>
              </a:rPr>
              <a:t> pong,</a:t>
            </a:r>
          </a:p>
          <a:p>
            <a:pPr marL="0" marR="0" indent="0" algn="l" defTabSz="914400" rtl="0" eaLnBrk="1" fontAlgn="base" latinLnBrk="0" hangingPunct="1">
              <a:lnSpc>
                <a:spcPct val="100000"/>
              </a:lnSpc>
              <a:spcBef>
                <a:spcPct val="0"/>
              </a:spcBef>
              <a:spcAft>
                <a:spcPct val="0"/>
              </a:spcAft>
              <a:buClrTx/>
              <a:buSzTx/>
              <a:buFontTx/>
              <a:buNone/>
              <a:tabLst/>
            </a:pPr>
            <a:r>
              <a:rPr lang="en-US" dirty="0" smtClean="0">
                <a:solidFill>
                  <a:schemeClr val="bg1"/>
                </a:solidFill>
                <a:latin typeface="Arial" charset="0"/>
              </a:rPr>
              <a:t>zombie bugs, …)</a:t>
            </a:r>
            <a:endParaRPr kumimoji="0" lang="en-US" sz="1800" b="0" i="0" u="none" strike="noStrike" cap="none" normalizeH="0" baseline="0" dirty="0" smtClean="0">
              <a:ln>
                <a:noFill/>
              </a:ln>
              <a:solidFill>
                <a:schemeClr val="bg1"/>
              </a:solidFill>
              <a:effectLst/>
              <a:latin typeface="Arial" charset="0"/>
            </a:endParaRPr>
          </a:p>
        </p:txBody>
      </p:sp>
      <p:sp>
        <p:nvSpPr>
          <p:cNvPr id="6" name="Rounded Rectangle 5"/>
          <p:cNvSpPr/>
          <p:nvPr/>
        </p:nvSpPr>
        <p:spPr bwMode="auto">
          <a:xfrm>
            <a:off x="914400" y="3276600"/>
            <a:ext cx="3276600" cy="9906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dirty="0" smtClean="0">
                <a:solidFill>
                  <a:schemeClr val="tx1">
                    <a:lumMod val="65000"/>
                    <a:lumOff val="35000"/>
                  </a:schemeClr>
                </a:solidFill>
                <a:latin typeface="Arial" charset="0"/>
              </a:rPr>
              <a:t>Many bug reports turn out to</a:t>
            </a:r>
          </a:p>
          <a:p>
            <a:pPr marL="0" marR="0" indent="0" algn="l" defTabSz="914400" rtl="0" eaLnBrk="1" fontAlgn="base" latinLnBrk="0" hangingPunct="1">
              <a:lnSpc>
                <a:spcPct val="100000"/>
              </a:lnSpc>
              <a:spcBef>
                <a:spcPct val="0"/>
              </a:spcBef>
              <a:spcAft>
                <a:spcPct val="0"/>
              </a:spcAft>
              <a:buClrTx/>
              <a:buSzTx/>
              <a:buFontTx/>
              <a:buNone/>
              <a:tabLst/>
            </a:pPr>
            <a:r>
              <a:rPr lang="en-US" dirty="0" smtClean="0">
                <a:solidFill>
                  <a:schemeClr val="tx1">
                    <a:lumMod val="65000"/>
                    <a:lumOff val="35000"/>
                  </a:schemeClr>
                </a:solidFill>
                <a:latin typeface="Arial" charset="0"/>
              </a:rPr>
              <a:t>be inappropriate </a:t>
            </a:r>
            <a:r>
              <a:rPr kumimoji="0" lang="en-US" sz="1800" b="0" i="0" u="none" strike="noStrike" cap="none" normalizeH="0" baseline="0" dirty="0" smtClean="0">
                <a:ln>
                  <a:noFill/>
                </a:ln>
                <a:solidFill>
                  <a:schemeClr val="tx1">
                    <a:lumMod val="65000"/>
                    <a:lumOff val="35000"/>
                  </a:schemeClr>
                </a:solidFill>
                <a:effectLst/>
                <a:latin typeface="Arial" charset="0"/>
              </a:rPr>
              <a:t>(not a bug,</a:t>
            </a:r>
          </a:p>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lumMod val="65000"/>
                    <a:lumOff val="35000"/>
                  </a:schemeClr>
                </a:solidFill>
                <a:effectLst/>
                <a:latin typeface="Arial" charset="0"/>
              </a:rPr>
              <a:t>cannot reproduce, …)</a:t>
            </a:r>
          </a:p>
        </p:txBody>
      </p:sp>
      <p:sp>
        <p:nvSpPr>
          <p:cNvPr id="7" name="Rounded Rectangle 6"/>
          <p:cNvSpPr/>
          <p:nvPr/>
        </p:nvSpPr>
        <p:spPr bwMode="auto">
          <a:xfrm>
            <a:off x="4953000" y="1828800"/>
            <a:ext cx="3276600" cy="9906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fontAlgn="base">
              <a:spcBef>
                <a:spcPct val="0"/>
              </a:spcBef>
              <a:spcAft>
                <a:spcPct val="0"/>
              </a:spcAft>
            </a:pPr>
            <a:r>
              <a:rPr lang="en-US" dirty="0" smtClean="0">
                <a:solidFill>
                  <a:schemeClr val="tx1">
                    <a:lumMod val="65000"/>
                    <a:lumOff val="35000"/>
                  </a:schemeClr>
                </a:solidFill>
                <a:latin typeface="Arial" charset="0"/>
              </a:rPr>
              <a:t>It takes effort to find an</a:t>
            </a:r>
          </a:p>
          <a:p>
            <a:pPr fontAlgn="base">
              <a:spcBef>
                <a:spcPct val="0"/>
              </a:spcBef>
              <a:spcAft>
                <a:spcPct val="0"/>
              </a:spcAft>
            </a:pPr>
            <a:r>
              <a:rPr lang="en-US" dirty="0" smtClean="0">
                <a:solidFill>
                  <a:schemeClr val="tx1">
                    <a:lumMod val="65000"/>
                    <a:lumOff val="35000"/>
                  </a:schemeClr>
                </a:solidFill>
                <a:latin typeface="Arial" charset="0"/>
              </a:rPr>
              <a:t>appropriate developer</a:t>
            </a:r>
          </a:p>
          <a:p>
            <a:pPr fontAlgn="base">
              <a:spcBef>
                <a:spcPct val="0"/>
              </a:spcBef>
              <a:spcAft>
                <a:spcPct val="0"/>
              </a:spcAft>
            </a:pPr>
            <a:r>
              <a:rPr lang="en-US" dirty="0" smtClean="0">
                <a:solidFill>
                  <a:schemeClr val="tx1">
                    <a:lumMod val="65000"/>
                    <a:lumOff val="35000"/>
                  </a:schemeClr>
                </a:solidFill>
                <a:latin typeface="Arial" charset="0"/>
              </a:rPr>
              <a:t>who can resolve the problem</a:t>
            </a:r>
          </a:p>
        </p:txBody>
      </p:sp>
      <p:sp>
        <p:nvSpPr>
          <p:cNvPr id="8" name="Rounded Rectangle 7"/>
          <p:cNvSpPr/>
          <p:nvPr/>
        </p:nvSpPr>
        <p:spPr bwMode="auto">
          <a:xfrm>
            <a:off x="2933700" y="4724400"/>
            <a:ext cx="3276600" cy="9906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lumMod val="65000"/>
                    <a:lumOff val="35000"/>
                  </a:schemeClr>
                </a:solidFill>
                <a:effectLst/>
                <a:latin typeface="Arial" charset="0"/>
              </a:rPr>
              <a:t>Many bug reports are in low</a:t>
            </a:r>
          </a:p>
          <a:p>
            <a:pPr marL="0" marR="0" indent="0" algn="l" defTabSz="914400" rtl="0" eaLnBrk="1" fontAlgn="base" latinLnBrk="0" hangingPunct="1">
              <a:lnSpc>
                <a:spcPct val="100000"/>
              </a:lnSpc>
              <a:spcBef>
                <a:spcPct val="0"/>
              </a:spcBef>
              <a:spcAft>
                <a:spcPct val="0"/>
              </a:spcAft>
              <a:buClrTx/>
              <a:buSzTx/>
              <a:buFontTx/>
              <a:buNone/>
              <a:tabLst/>
            </a:pPr>
            <a:r>
              <a:rPr lang="en-US" dirty="0" smtClean="0">
                <a:solidFill>
                  <a:schemeClr val="tx1">
                    <a:lumMod val="65000"/>
                    <a:lumOff val="35000"/>
                  </a:schemeClr>
                </a:solidFill>
                <a:latin typeface="Arial" charset="0"/>
              </a:rPr>
              <a:t>quality (e.g. contains not</a:t>
            </a:r>
          </a:p>
          <a:p>
            <a:pPr marL="0" marR="0" indent="0" algn="l" defTabSz="914400" rtl="0" eaLnBrk="1" fontAlgn="base" latinLnBrk="0" hangingPunct="1">
              <a:lnSpc>
                <a:spcPct val="100000"/>
              </a:lnSpc>
              <a:spcBef>
                <a:spcPct val="0"/>
              </a:spcBef>
              <a:spcAft>
                <a:spcPct val="0"/>
              </a:spcAft>
              <a:buClrTx/>
              <a:buSzTx/>
              <a:buFontTx/>
              <a:buNone/>
              <a:tabLst/>
            </a:pPr>
            <a:r>
              <a:rPr lang="en-US" dirty="0" smtClean="0">
                <a:solidFill>
                  <a:schemeClr val="tx1">
                    <a:lumMod val="65000"/>
                    <a:lumOff val="35000"/>
                  </a:schemeClr>
                </a:solidFill>
                <a:latin typeface="Arial" charset="0"/>
              </a:rPr>
              <a:t>enough </a:t>
            </a:r>
            <a:r>
              <a:rPr kumimoji="0" lang="en-US" sz="1800" b="0" i="0" u="none" strike="noStrike" cap="none" normalizeH="0" baseline="0" dirty="0" smtClean="0">
                <a:ln>
                  <a:noFill/>
                </a:ln>
                <a:solidFill>
                  <a:schemeClr val="tx1">
                    <a:lumMod val="65000"/>
                    <a:lumOff val="35000"/>
                  </a:schemeClr>
                </a:solidFill>
                <a:effectLst/>
                <a:latin typeface="Arial" charset="0"/>
              </a:rPr>
              <a:t>information)</a:t>
            </a:r>
          </a:p>
        </p:txBody>
      </p:sp>
      <p:sp>
        <p:nvSpPr>
          <p:cNvPr id="9" name="Rounded Rectangle 8"/>
          <p:cNvSpPr/>
          <p:nvPr/>
        </p:nvSpPr>
        <p:spPr bwMode="auto">
          <a:xfrm>
            <a:off x="4953000" y="3276600"/>
            <a:ext cx="3276600" cy="9906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fontAlgn="base">
              <a:spcBef>
                <a:spcPct val="0"/>
              </a:spcBef>
              <a:spcAft>
                <a:spcPct val="0"/>
              </a:spcAft>
            </a:pPr>
            <a:r>
              <a:rPr lang="en-US" dirty="0" smtClean="0">
                <a:solidFill>
                  <a:schemeClr val="tx1">
                    <a:lumMod val="65000"/>
                    <a:lumOff val="35000"/>
                  </a:schemeClr>
                </a:solidFill>
                <a:latin typeface="Arial" charset="0"/>
              </a:rPr>
              <a:t>Reassignments of the bugs</a:t>
            </a:r>
          </a:p>
          <a:p>
            <a:pPr fontAlgn="base">
              <a:spcBef>
                <a:spcPct val="0"/>
              </a:spcBef>
              <a:spcAft>
                <a:spcPct val="0"/>
              </a:spcAft>
            </a:pPr>
            <a:r>
              <a:rPr lang="en-US" dirty="0" smtClean="0">
                <a:solidFill>
                  <a:schemeClr val="tx1">
                    <a:lumMod val="65000"/>
                    <a:lumOff val="35000"/>
                  </a:schemeClr>
                </a:solidFill>
                <a:latin typeface="Arial" charset="0"/>
              </a:rPr>
              <a:t>lengthen the time to get them</a:t>
            </a:r>
          </a:p>
          <a:p>
            <a:pPr fontAlgn="base">
              <a:spcBef>
                <a:spcPct val="0"/>
              </a:spcBef>
              <a:spcAft>
                <a:spcPct val="0"/>
              </a:spcAft>
            </a:pPr>
            <a:r>
              <a:rPr lang="en-US" dirty="0" smtClean="0">
                <a:solidFill>
                  <a:schemeClr val="tx1">
                    <a:lumMod val="65000"/>
                    <a:lumOff val="35000"/>
                  </a:schemeClr>
                </a:solidFill>
                <a:latin typeface="Arial" charset="0"/>
              </a:rPr>
              <a:t>fixed</a:t>
            </a:r>
          </a:p>
        </p:txBody>
      </p:sp>
      <p:sp>
        <p:nvSpPr>
          <p:cNvPr id="12" name="Right Arrow 11"/>
          <p:cNvSpPr/>
          <p:nvPr/>
        </p:nvSpPr>
        <p:spPr bwMode="auto">
          <a:xfrm rot="8995572">
            <a:off x="4181772" y="1583899"/>
            <a:ext cx="990600" cy="533400"/>
          </a:xfrm>
          <a:prstGeom prst="rightArrow">
            <a:avLst>
              <a:gd name="adj1" fmla="val 37755"/>
              <a:gd name="adj2" fmla="val 5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Designing Task Visualizations</a:t>
            </a:r>
            <a:endParaRPr lang="en-US" dirty="0"/>
          </a:p>
        </p:txBody>
      </p:sp>
      <p:sp>
        <p:nvSpPr>
          <p:cNvPr id="3" name="Content Placeholder 2"/>
          <p:cNvSpPr>
            <a:spLocks noGrp="1"/>
          </p:cNvSpPr>
          <p:nvPr>
            <p:ph idx="1"/>
          </p:nvPr>
        </p:nvSpPr>
        <p:spPr>
          <a:xfrm>
            <a:off x="457200" y="1719263"/>
            <a:ext cx="8229600" cy="4452937"/>
          </a:xfrm>
        </p:spPr>
        <p:txBody>
          <a:bodyPr>
            <a:normAutofit fontScale="85000" lnSpcReduction="20000"/>
          </a:bodyPr>
          <a:lstStyle/>
          <a:p>
            <a:r>
              <a:rPr lang="en-US" dirty="0" smtClean="0"/>
              <a:t>Study performed at IBM T.J. Watson Research Center [Halverson 06, Ellis 07]</a:t>
            </a:r>
          </a:p>
          <a:p>
            <a:endParaRPr lang="en-US" dirty="0" smtClean="0"/>
          </a:p>
          <a:p>
            <a:r>
              <a:rPr lang="en-US" dirty="0" smtClean="0"/>
              <a:t>Call the systems as “change tracking systems”,</a:t>
            </a:r>
            <a:br>
              <a:rPr lang="en-US" dirty="0" smtClean="0"/>
            </a:br>
            <a:r>
              <a:rPr lang="en-US" dirty="0" smtClean="0"/>
              <a:t>the bug reports as “change requests (CRs)”</a:t>
            </a:r>
          </a:p>
          <a:p>
            <a:endParaRPr lang="en-US" dirty="0" smtClean="0"/>
          </a:p>
          <a:p>
            <a:r>
              <a:rPr lang="en-US" dirty="0" smtClean="0"/>
              <a:t>Four data sources to get insights</a:t>
            </a:r>
          </a:p>
          <a:p>
            <a:pPr lvl="1"/>
            <a:r>
              <a:rPr lang="en-US" dirty="0" smtClean="0"/>
              <a:t>9 interviews via email and instant messaging</a:t>
            </a:r>
            <a:br>
              <a:rPr lang="en-US" dirty="0" smtClean="0"/>
            </a:br>
            <a:r>
              <a:rPr lang="en-US" dirty="0" smtClean="0"/>
              <a:t>(programmers, managers)</a:t>
            </a:r>
          </a:p>
          <a:p>
            <a:pPr lvl="1"/>
            <a:r>
              <a:rPr lang="en-US" dirty="0" smtClean="0"/>
              <a:t>Analyses of 4 existing change tracking systems</a:t>
            </a:r>
          </a:p>
          <a:p>
            <a:pPr lvl="1"/>
            <a:r>
              <a:rPr lang="en-US" dirty="0" smtClean="0"/>
              <a:t>Additional 11 interviews with programmers</a:t>
            </a:r>
          </a:p>
          <a:p>
            <a:pPr lvl="1"/>
            <a:r>
              <a:rPr lang="en-US" dirty="0" smtClean="0"/>
              <a:t>Analyses of particular CR samples from </a:t>
            </a:r>
            <a:r>
              <a:rPr lang="en-US" dirty="0" err="1" smtClean="0"/>
              <a:t>Bugzilla</a:t>
            </a:r>
            <a:endParaRPr lang="en-US" dirty="0"/>
          </a:p>
        </p:txBody>
      </p:sp>
      <p:sp>
        <p:nvSpPr>
          <p:cNvPr id="5" name="Slide Number Placeholder 4"/>
          <p:cNvSpPr>
            <a:spLocks noGrp="1"/>
          </p:cNvSpPr>
          <p:nvPr>
            <p:ph type="sldNum" sz="quarter" idx="12"/>
          </p:nvPr>
        </p:nvSpPr>
        <p:spPr/>
        <p:txBody>
          <a:bodyPr/>
          <a:lstStyle/>
          <a:p>
            <a:fld id="{F6A87874-1B8C-44AC-9833-CA1F254A6221}"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ecture template_polo">
  <a:themeElements>
    <a:clrScheme name="lecture template_polo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fontScheme name="lecture template_pol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cap="flat" cmpd="sng" algn="ctr">
          <a:solidFill>
            <a:schemeClr val="tx2"/>
          </a:solidFill>
          <a:prstDash val="solid"/>
          <a:miter lim="800000"/>
          <a:headEnd type="none" w="med" len="med"/>
          <a:tailEnd type="none" w="med" len="med"/>
        </a:ln>
        <a:effec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lecture template_polo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cture template_polo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cture template_polo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cture template_polo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cture template_polo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cture template_polo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cture template_polo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cture template_polo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cture template_polo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cture template_polo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scs</Template>
  <TotalTime>2114</TotalTime>
  <Words>2360</Words>
  <Application>Microsoft Office PowerPoint</Application>
  <PresentationFormat>On-screen Show (4:3)</PresentationFormat>
  <Paragraphs>546</Paragraphs>
  <Slides>56</Slides>
  <Notes>14</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lecture template_polo</vt:lpstr>
      <vt:lpstr>05-899D: Human Aspects of Software Development Spring 2011, Lecture 28</vt:lpstr>
      <vt:lpstr>Bug tracking system</vt:lpstr>
      <vt:lpstr>Slide 3</vt:lpstr>
      <vt:lpstr>Life-cycle of a bug report (Bugzilla)</vt:lpstr>
      <vt:lpstr>Different sources of bug reports</vt:lpstr>
      <vt:lpstr>Bug Triaging</vt:lpstr>
      <vt:lpstr>Problems with Bug Triaging</vt:lpstr>
      <vt:lpstr>Problems with Bug Triaging</vt:lpstr>
      <vt:lpstr>Designing Task Visualizations</vt:lpstr>
      <vt:lpstr>Designing Task Visualizations: Findings from the analyses</vt:lpstr>
      <vt:lpstr>Problem detecting process with conventional bug tracking systems</vt:lpstr>
      <vt:lpstr>Designing Task Visualizations 1st prototype: Work Item History</vt:lpstr>
      <vt:lpstr>Designing Task Visualizations 2nd prototype: Social Health Overview</vt:lpstr>
      <vt:lpstr>Designing Task Visualizations 2nd prototype: Social Health Overview</vt:lpstr>
      <vt:lpstr>Designing Task Visualizations 2nd prototype: Social Health Overview</vt:lpstr>
      <vt:lpstr>Problems with Bug Triaging</vt:lpstr>
      <vt:lpstr>Who Should Fix This Bug? [Anvik 06]</vt:lpstr>
      <vt:lpstr>Who Should Fix This Bug? [Anvik 06]</vt:lpstr>
      <vt:lpstr>Who Should Fix This Bug? [Anvik 06]  Evaluation</vt:lpstr>
      <vt:lpstr>Who Should Fix This Bug? [Anvik 06]  Evaluation</vt:lpstr>
      <vt:lpstr>Problems with Bug Triaging</vt:lpstr>
      <vt:lpstr>Which Bugs Get Fixed? [Guo 10]</vt:lpstr>
      <vt:lpstr>Which Bugs Get Fixed? [Guo 10]</vt:lpstr>
      <vt:lpstr>Which Bugs Get Fixed? [Guo 10] Influences on bug-fix likelihood</vt:lpstr>
      <vt:lpstr>Which Bugs Get Fixed? [Guo 10] Influences on bug-fix likelihood</vt:lpstr>
      <vt:lpstr>Which Bugs Get Fixed? [Guo 10] Influences on bug-fix likelihood</vt:lpstr>
      <vt:lpstr>Which Bugs Get Fixed? [Guo 10] Statistical models</vt:lpstr>
      <vt:lpstr>Which Bugs Get Fixed? [Guo 10] Statistical models</vt:lpstr>
      <vt:lpstr>Problems with Bug Triaging</vt:lpstr>
      <vt:lpstr>Reasons for Reassignments [Guo 11]</vt:lpstr>
      <vt:lpstr>Reasons for Reassignments [Guo 11] Findings</vt:lpstr>
      <vt:lpstr>Reasons for Reassignments [Guo 11] Recommendations for bug tracking systems</vt:lpstr>
      <vt:lpstr>Bug Tossing Graphs [Jeong 09]</vt:lpstr>
      <vt:lpstr>Bug Tossing Graphs [Jeong 09] Simple statistics</vt:lpstr>
      <vt:lpstr>Bug Tossing Graphs [Jeong 09] Tossing graph model</vt:lpstr>
      <vt:lpstr>Bug Tossing Graphs [Jeong 09] Tossing graph model</vt:lpstr>
      <vt:lpstr>Slide 37</vt:lpstr>
      <vt:lpstr>Uses of Tossing Graphs (1)</vt:lpstr>
      <vt:lpstr>Uses of Tossing Graphs (2)</vt:lpstr>
      <vt:lpstr>Uses of Tossing Graphs (3)</vt:lpstr>
      <vt:lpstr>Uses of Tossing Graphs (3)</vt:lpstr>
      <vt:lpstr>Problems with Bug Triaging</vt:lpstr>
      <vt:lpstr>What Makes a Good Bug Report? [Bettenburg 08]</vt:lpstr>
      <vt:lpstr>What Makes a Good Bug Report? [Bettenburg 08]</vt:lpstr>
      <vt:lpstr>What Makes a Good Bug Report? [Bettenburg 08]</vt:lpstr>
      <vt:lpstr>What Makes a Good Bug Report? [Bettenburg 08]</vt:lpstr>
      <vt:lpstr>What Makes a Good Bug Report? [Bettenburg 08]</vt:lpstr>
      <vt:lpstr>What Makes a Good Bug Report? [Bettenburg 08] Information Mismatch (1)</vt:lpstr>
      <vt:lpstr>What Makes a Good Bug Report? [Bettenburg 08] Information Mismatch (2)</vt:lpstr>
      <vt:lpstr>What Makes a Good Bug Report? [Bettenburg 08] Information Mismatch (3)</vt:lpstr>
      <vt:lpstr>What Makes a Good Bug Report? [Bettenburg 08]</vt:lpstr>
      <vt:lpstr>What Makes a Good Bug Report? [Bettenburg 08]</vt:lpstr>
      <vt:lpstr>Towards the Next Generation of Bug Tracking Systems [Just 08]</vt:lpstr>
      <vt:lpstr>Recap</vt:lpstr>
      <vt:lpstr>Conclusion</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05-899D: Human Aspects of Software Development Spring 2011, Lecture 28</dc:title>
  <dc:creator>YoungSeok Yoon</dc:creator>
  <cp:lastModifiedBy>YoungSeok Yoon</cp:lastModifiedBy>
  <cp:revision>206</cp:revision>
  <dcterms:created xsi:type="dcterms:W3CDTF">2011-04-24T17:20:43Z</dcterms:created>
  <dcterms:modified xsi:type="dcterms:W3CDTF">2011-04-26T17:41:37Z</dcterms:modified>
</cp:coreProperties>
</file>