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256" r:id="rId2"/>
    <p:sldId id="325" r:id="rId3"/>
    <p:sldId id="335" r:id="rId4"/>
    <p:sldId id="291" r:id="rId5"/>
    <p:sldId id="297" r:id="rId6"/>
    <p:sldId id="293" r:id="rId7"/>
    <p:sldId id="292" r:id="rId8"/>
    <p:sldId id="340" r:id="rId9"/>
    <p:sldId id="336" r:id="rId10"/>
    <p:sldId id="273" r:id="rId11"/>
    <p:sldId id="350" r:id="rId12"/>
    <p:sldId id="272" r:id="rId13"/>
    <p:sldId id="262" r:id="rId14"/>
    <p:sldId id="344" r:id="rId15"/>
    <p:sldId id="328" r:id="rId16"/>
    <p:sldId id="303" r:id="rId17"/>
    <p:sldId id="345" r:id="rId18"/>
    <p:sldId id="259" r:id="rId19"/>
    <p:sldId id="312" r:id="rId20"/>
    <p:sldId id="316" r:id="rId21"/>
    <p:sldId id="313" r:id="rId22"/>
    <p:sldId id="314" r:id="rId23"/>
    <p:sldId id="315" r:id="rId24"/>
    <p:sldId id="317" r:id="rId25"/>
    <p:sldId id="326" r:id="rId26"/>
    <p:sldId id="353" r:id="rId27"/>
    <p:sldId id="309" r:id="rId28"/>
    <p:sldId id="352" r:id="rId29"/>
    <p:sldId id="351" r:id="rId30"/>
    <p:sldId id="346" r:id="rId31"/>
    <p:sldId id="332" r:id="rId32"/>
    <p:sldId id="333" r:id="rId33"/>
    <p:sldId id="334" r:id="rId34"/>
    <p:sldId id="341" r:id="rId35"/>
    <p:sldId id="337" r:id="rId36"/>
    <p:sldId id="288" r:id="rId37"/>
    <p:sldId id="304" r:id="rId38"/>
    <p:sldId id="305" r:id="rId39"/>
    <p:sldId id="306" r:id="rId40"/>
    <p:sldId id="289" r:id="rId41"/>
    <p:sldId id="283" r:id="rId42"/>
    <p:sldId id="302" r:id="rId43"/>
    <p:sldId id="299" r:id="rId44"/>
    <p:sldId id="298" r:id="rId45"/>
    <p:sldId id="282" r:id="rId46"/>
    <p:sldId id="274" r:id="rId47"/>
    <p:sldId id="275" r:id="rId48"/>
    <p:sldId id="276" r:id="rId49"/>
    <p:sldId id="277" r:id="rId50"/>
    <p:sldId id="278" r:id="rId51"/>
    <p:sldId id="279" r:id="rId52"/>
    <p:sldId id="280" r:id="rId53"/>
    <p:sldId id="281" r:id="rId54"/>
    <p:sldId id="307" r:id="rId55"/>
    <p:sldId id="308" r:id="rId56"/>
    <p:sldId id="347" r:id="rId57"/>
    <p:sldId id="342" r:id="rId58"/>
    <p:sldId id="338" r:id="rId59"/>
    <p:sldId id="318" r:id="rId60"/>
    <p:sldId id="349" r:id="rId61"/>
    <p:sldId id="319" r:id="rId62"/>
    <p:sldId id="320" r:id="rId63"/>
    <p:sldId id="321" r:id="rId64"/>
    <p:sldId id="322" r:id="rId65"/>
    <p:sldId id="323" r:id="rId66"/>
    <p:sldId id="324" r:id="rId67"/>
    <p:sldId id="348" r:id="rId68"/>
    <p:sldId id="343" r:id="rId69"/>
    <p:sldId id="339" r:id="rId70"/>
    <p:sldId id="310" r:id="rId71"/>
    <p:sldId id="311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76" autoAdjust="0"/>
    <p:restoredTop sz="86028" autoAdjust="0"/>
  </p:normalViewPr>
  <p:slideViewPr>
    <p:cSldViewPr snapToGrid="0" snapToObjects="1" showGuides="1">
      <p:cViewPr>
        <p:scale>
          <a:sx n="125" d="100"/>
          <a:sy n="125" d="100"/>
        </p:scale>
        <p:origin x="-432" y="-80"/>
      </p:cViewPr>
      <p:guideLst>
        <p:guide orient="horz"/>
        <p:guide pos="569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notesMaster" Target="notesMasters/notesMaster1.xml"/><Relationship Id="rId74" Type="http://schemas.openxmlformats.org/officeDocument/2006/relationships/handoutMaster" Target="handoutMasters/handout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#</c:v>
                </c:pt>
              </c:strCache>
            </c:strRef>
          </c:tx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non-significant result</c:v>
                </c:pt>
                <c:pt idx="1">
                  <c:v>significant result</c:v>
                </c:pt>
                <c:pt idx="2">
                  <c:v>significant result, but contribution of AV uncertain</c:v>
                </c:pt>
                <c:pt idx="3">
                  <c:v>significant result in wrong direction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10.0</c:v>
                </c:pt>
                <c:pt idx="1">
                  <c:v>11.0</c:v>
                </c:pt>
                <c:pt idx="2">
                  <c:v>2.0</c:v>
                </c:pt>
                <c:pt idx="3">
                  <c:v>1.0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82F36-EC9C-9048-BFF9-57F995C3B99B}" type="datetimeFigureOut">
              <a:rPr lang="en-US" smtClean="0"/>
              <a:t>4/21/11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DAA74-6703-C146-8DA7-533CAA383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280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7B429D-B301-AC44-9317-F8E905B844DF}" type="datetimeFigureOut">
              <a:rPr lang="en-US" smtClean="0"/>
              <a:t>4/21/11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7A331-5A2C-F54E-8ABD-D4209066B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023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without talking</a:t>
            </a:r>
            <a:r>
              <a:rPr lang="en-US" baseline="0" dirty="0" smtClean="0"/>
              <a:t> about specific languages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7A331-5A2C-F54E-8ABD-D4209066B2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72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</a:t>
            </a:r>
            <a:r>
              <a:rPr lang="en-US" baseline="0" dirty="0" smtClean="0"/>
              <a:t> studies all are for textual languages, so you may wonder if visual languages help…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I remind you of this slide, presented by brad a while ago, which indicates…probably not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7A331-5A2C-F54E-8ABD-D4209066B2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74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these together because they all have the idea that the</a:t>
            </a:r>
            <a:r>
              <a:rPr lang="en-US" baseline="0" dirty="0" smtClean="0"/>
              <a:t> flexibility afforded by textual languages is either not used or is used improperly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7A331-5A2C-F54E-8ABD-D4209066B2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8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Idea: choice is not always such a good thing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We want flexibility, but to an extent</a:t>
            </a:r>
          </a:p>
          <a:p>
            <a:pPr lvl="3"/>
            <a:r>
              <a:rPr lang="en-US" dirty="0" smtClean="0"/>
              <a:t>Don Norman: Guide users down the right path</a:t>
            </a:r>
          </a:p>
          <a:p>
            <a:pPr lvl="3"/>
            <a:r>
              <a:rPr lang="en-US" dirty="0" smtClean="0"/>
              <a:t>Designers: like working within constraint boundaries</a:t>
            </a:r>
          </a:p>
          <a:p>
            <a:pPr lvl="3"/>
            <a:r>
              <a:rPr lang="en-US" dirty="0" smtClean="0"/>
              <a:t>TED Talk: choice doesn’t make us happy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7A331-5A2C-F54E-8ABD-D4209066B2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58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join points can be joined with OR, AND, NOT,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7A331-5A2C-F54E-8ABD-D4209066B2C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71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$ symbolizes places that can be edited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7A331-5A2C-F54E-8ABD-D4209066B2C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72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reduce the burden of remembering language details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7A331-5A2C-F54E-8ABD-D4209066B2C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39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2A9BC-C51F-FF42-AC35-E6FA1EBBA49C}" type="datetime1">
              <a:rPr lang="en-US" smtClean="0"/>
              <a:t>4/21/11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02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2BEC4-ABF9-0F43-AA48-10335237EC5D}" type="datetime1">
              <a:rPr lang="en-US" smtClean="0"/>
              <a:t>4/21/11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69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CEA72-3F8F-E24E-93DD-81113724AC27}" type="datetime1">
              <a:rPr lang="en-US" smtClean="0"/>
              <a:t>4/21/11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01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9E8A-D600-414B-8954-724707B0A05D}" type="datetime1">
              <a:rPr lang="en-US" smtClean="0"/>
              <a:t>4/21/11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07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B9E2-2378-B046-9CDF-04553EE6E6A4}" type="datetime1">
              <a:rPr lang="en-US" smtClean="0"/>
              <a:t>4/21/11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05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AF4D6-FAA9-7E46-A89E-B63C5A4A938C}" type="datetime1">
              <a:rPr lang="en-US" smtClean="0"/>
              <a:t>4/21/11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83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56D3-D375-5C48-B096-2936C2714F8A}" type="datetime1">
              <a:rPr lang="en-US" smtClean="0"/>
              <a:t>4/21/11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28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F0403-8DA9-3E41-B15F-593433A7F4B3}" type="datetime1">
              <a:rPr lang="en-US" smtClean="0"/>
              <a:t>4/21/11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37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14C2-968A-E742-9834-DAA5CF51C022}" type="datetime1">
              <a:rPr lang="en-US" smtClean="0"/>
              <a:t>4/21/11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52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B2B1-86BB-5B4F-8ABB-3BCCBF6F37E1}" type="datetime1">
              <a:rPr lang="en-US" smtClean="0"/>
              <a:t>4/21/11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90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D1A8C-D35D-2941-AE02-180304E7042B}" type="datetime1">
              <a:rPr lang="en-US" smtClean="0"/>
              <a:t>4/21/11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10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3FE26-FD0A-8F48-B184-3E361C43799C}" type="datetime1">
              <a:rPr lang="en-US" smtClean="0"/>
              <a:t>4/21/11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D9C69-5A55-0D48-BC9D-194D559AA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59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7.mov"/><Relationship Id="rId2" Type="http://schemas.openxmlformats.org/officeDocument/2006/relationships/video" Target="../media/media7.mo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8.mov"/><Relationship Id="rId2" Type="http://schemas.openxmlformats.org/officeDocument/2006/relationships/video" Target="../media/media8.mov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textual languages &amp; editors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stephen</a:t>
            </a:r>
            <a:r>
              <a:rPr lang="en-US" dirty="0" smtClean="0"/>
              <a:t> </a:t>
            </a:r>
            <a:r>
              <a:rPr lang="en-US" dirty="0" err="1" smtClean="0"/>
              <a:t>oney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3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9"/>
    </mc:Choice>
    <mc:Fallback xmlns="">
      <p:transition xmlns:p14="http://schemas.microsoft.com/office/powerpoint/2010/main" spd="slow" advTm="887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programming paradigms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i="1" dirty="0"/>
              <a:t>e.g.: structured programming, object-oriented programming, aspect-oriented programming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add </a:t>
            </a:r>
            <a:r>
              <a:rPr lang="en-US" b="1" dirty="0" smtClean="0"/>
              <a:t>structure</a:t>
            </a:r>
            <a:r>
              <a:rPr lang="en-US" dirty="0" smtClean="0"/>
              <a:t> to code</a:t>
            </a:r>
          </a:p>
          <a:p>
            <a:r>
              <a:rPr lang="en-US" dirty="0" smtClean="0"/>
              <a:t>encourage production of clear code</a:t>
            </a:r>
          </a:p>
          <a:p>
            <a:pPr lvl="1"/>
            <a:r>
              <a:rPr lang="en-US" dirty="0" smtClean="0"/>
              <a:t>steer programmers towards the “right structure”</a:t>
            </a:r>
          </a:p>
          <a:p>
            <a:r>
              <a:rPr lang="en-US" dirty="0" smtClean="0"/>
              <a:t>improve readability</a:t>
            </a:r>
          </a:p>
          <a:p>
            <a:pPr lvl="1"/>
            <a:r>
              <a:rPr lang="en-US" dirty="0" smtClean="0"/>
              <a:t>code follows more consistent conventions</a:t>
            </a:r>
          </a:p>
          <a:p>
            <a:r>
              <a:rPr lang="en-US" dirty="0" smtClean="0"/>
              <a:t>paradigms influence languages influence editors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49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Courier New"/>
                <a:cs typeface="Courier New"/>
              </a:rPr>
              <a:t>if(count &gt; 5) {</a:t>
            </a:r>
          </a:p>
          <a:p>
            <a:pPr marL="0" indent="0">
              <a:buNone/>
            </a:pPr>
            <a:r>
              <a:rPr lang="en-US" dirty="0" smtClean="0">
                <a:latin typeface="Courier New"/>
                <a:cs typeface="Courier New"/>
              </a:rPr>
              <a:t>	</a:t>
            </a:r>
            <a:r>
              <a:rPr lang="en-US" dirty="0" err="1" smtClean="0">
                <a:latin typeface="Courier New"/>
                <a:cs typeface="Courier New"/>
              </a:rPr>
              <a:t>goto</a:t>
            </a:r>
            <a:r>
              <a:rPr lang="en-US" dirty="0" smtClean="0">
                <a:latin typeface="Courier New"/>
                <a:cs typeface="Courier New"/>
              </a:rPr>
              <a:t> jmp1;</a:t>
            </a:r>
          </a:p>
          <a:p>
            <a:pPr marL="0" indent="0">
              <a:buNone/>
            </a:pPr>
            <a:r>
              <a:rPr lang="en-US" dirty="0" smtClean="0">
                <a:latin typeface="Courier New"/>
                <a:cs typeface="Courier New"/>
              </a:rPr>
              <a:t>}</a:t>
            </a:r>
          </a:p>
          <a:p>
            <a:pPr marL="0" indent="0">
              <a:buNone/>
            </a:pPr>
            <a:r>
              <a:rPr lang="en-US" dirty="0">
                <a:latin typeface="Courier New"/>
                <a:cs typeface="Courier New"/>
              </a:rPr>
              <a:t>jmp2:</a:t>
            </a:r>
          </a:p>
          <a:p>
            <a:pPr marL="0" indent="0">
              <a:buNone/>
            </a:pPr>
            <a:r>
              <a:rPr lang="en-US" dirty="0">
                <a:latin typeface="Courier New"/>
                <a:cs typeface="Courier New"/>
              </a:rPr>
              <a:t>	</a:t>
            </a:r>
            <a:r>
              <a:rPr lang="en-US" dirty="0" err="1" smtClean="0">
                <a:latin typeface="Courier New"/>
                <a:cs typeface="Courier New"/>
              </a:rPr>
              <a:t>printf</a:t>
            </a:r>
            <a:r>
              <a:rPr lang="en-US" dirty="0">
                <a:latin typeface="Courier New"/>
                <a:cs typeface="Courier New"/>
              </a:rPr>
              <a:t>(“count is %d”, count);</a:t>
            </a:r>
          </a:p>
          <a:p>
            <a:pPr marL="0" indent="0">
              <a:buNone/>
            </a:pPr>
            <a:endParaRPr lang="en-US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dirty="0" smtClean="0">
                <a:latin typeface="Courier New"/>
                <a:cs typeface="Courier New"/>
              </a:rPr>
              <a:t>jmp1:</a:t>
            </a:r>
          </a:p>
          <a:p>
            <a:pPr marL="0" indent="0">
              <a:buNone/>
            </a:pPr>
            <a:r>
              <a:rPr lang="en-US" dirty="0">
                <a:latin typeface="Courier New"/>
                <a:cs typeface="Courier New"/>
              </a:rPr>
              <a:t>	</a:t>
            </a:r>
            <a:r>
              <a:rPr lang="en-US" dirty="0" err="1" smtClean="0">
                <a:latin typeface="Courier New"/>
                <a:cs typeface="Courier New"/>
              </a:rPr>
              <a:t>goto</a:t>
            </a:r>
            <a:r>
              <a:rPr lang="en-US" dirty="0" smtClean="0">
                <a:latin typeface="Courier New"/>
                <a:cs typeface="Courier New"/>
              </a:rPr>
              <a:t> jmp2;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72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goto</a:t>
            </a:r>
            <a:r>
              <a:rPr lang="en-US" dirty="0" smtClean="0"/>
              <a:t> considered harmful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“The go to statement as it stands is just too primitive, it is too much an invitation to make a mess of one’s program.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4000" y="566449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A6A6A6"/>
                </a:solidFill>
              </a:rPr>
              <a:t>Edsger</a:t>
            </a:r>
            <a:r>
              <a:rPr lang="en-US" dirty="0">
                <a:solidFill>
                  <a:srgbClr val="A6A6A6"/>
                </a:solidFill>
              </a:rPr>
              <a:t> </a:t>
            </a:r>
            <a:r>
              <a:rPr lang="en-US" dirty="0" err="1">
                <a:solidFill>
                  <a:srgbClr val="A6A6A6"/>
                </a:solidFill>
              </a:rPr>
              <a:t>Dijkstra</a:t>
            </a:r>
            <a:r>
              <a:rPr lang="en-US" dirty="0">
                <a:solidFill>
                  <a:srgbClr val="A6A6A6"/>
                </a:solidFill>
              </a:rPr>
              <a:t> (March 1968). Go To Statement Considered Harmful. Communications of the ACM 11 (3): 147–148.</a:t>
            </a:r>
          </a:p>
        </p:txBody>
      </p:sp>
    </p:spTree>
    <p:extLst>
      <p:ext uri="{BB962C8B-B14F-4D97-AF65-F5344CB8AC3E}">
        <p14:creationId xmlns:p14="http://schemas.microsoft.com/office/powerpoint/2010/main" val="1583095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sequence</a:t>
            </a:r>
            <a:r>
              <a:rPr lang="en-US" dirty="0" smtClean="0"/>
              <a:t>: ordered execution of statements</a:t>
            </a:r>
          </a:p>
          <a:p>
            <a:r>
              <a:rPr lang="en-US" b="1" dirty="0" smtClean="0"/>
              <a:t>selection</a:t>
            </a:r>
            <a:r>
              <a:rPr lang="en-US" dirty="0" smtClean="0"/>
              <a:t>: </a:t>
            </a:r>
            <a:r>
              <a:rPr lang="en-US" dirty="0">
                <a:latin typeface="Courier New"/>
                <a:cs typeface="Courier New"/>
              </a:rPr>
              <a:t>if</a:t>
            </a:r>
            <a:r>
              <a:rPr lang="en-US" dirty="0" smtClean="0"/>
              <a:t>,  </a:t>
            </a:r>
            <a:r>
              <a:rPr lang="en-US" dirty="0">
                <a:latin typeface="Courier New"/>
                <a:cs typeface="Courier New"/>
              </a:rPr>
              <a:t>else</a:t>
            </a:r>
            <a:r>
              <a:rPr lang="en-US" dirty="0" smtClean="0"/>
              <a:t>,  </a:t>
            </a:r>
            <a:r>
              <a:rPr lang="en-US" dirty="0">
                <a:latin typeface="Courier New"/>
                <a:cs typeface="Courier New"/>
              </a:rPr>
              <a:t>switch</a:t>
            </a:r>
            <a:r>
              <a:rPr lang="en-US" dirty="0" smtClean="0"/>
              <a:t>,  </a:t>
            </a:r>
            <a:r>
              <a:rPr lang="en-US" dirty="0" smtClean="0">
                <a:latin typeface="Courier New"/>
                <a:cs typeface="Courier New"/>
              </a:rPr>
              <a:t>case</a:t>
            </a:r>
            <a:endParaRPr lang="en-US" dirty="0">
              <a:latin typeface="Courier New"/>
              <a:cs typeface="Courier New"/>
            </a:endParaRPr>
          </a:p>
          <a:p>
            <a:r>
              <a:rPr lang="en-US" b="1" dirty="0" smtClean="0"/>
              <a:t>repetition</a:t>
            </a:r>
            <a:r>
              <a:rPr lang="en-US" dirty="0" smtClean="0"/>
              <a:t>: </a:t>
            </a:r>
            <a:r>
              <a:rPr lang="en-US" dirty="0" smtClean="0">
                <a:latin typeface="Courier New"/>
                <a:cs typeface="Courier New"/>
              </a:rPr>
              <a:t>while</a:t>
            </a:r>
            <a:r>
              <a:rPr lang="en-US" dirty="0" smtClean="0"/>
              <a:t>,  </a:t>
            </a:r>
            <a:r>
              <a:rPr lang="en-US" dirty="0" smtClean="0">
                <a:latin typeface="Courier New"/>
                <a:cs typeface="Courier New"/>
              </a:rPr>
              <a:t>for</a:t>
            </a:r>
            <a:r>
              <a:rPr lang="en-US" dirty="0" smtClean="0"/>
              <a:t>,  </a:t>
            </a:r>
            <a:r>
              <a:rPr lang="en-US" dirty="0" smtClean="0">
                <a:latin typeface="Courier New"/>
                <a:cs typeface="Courier New"/>
              </a:rPr>
              <a:t>do</a:t>
            </a:r>
            <a:r>
              <a:rPr lang="en-US" dirty="0" smtClean="0"/>
              <a:t> </a:t>
            </a:r>
            <a:r>
              <a:rPr lang="en-US" dirty="0">
                <a:latin typeface="Courier New"/>
                <a:cs typeface="Courier New"/>
              </a:rPr>
              <a:t>{</a:t>
            </a:r>
            <a:r>
              <a:rPr lang="en-US" dirty="0" smtClean="0">
                <a:latin typeface="Courier New"/>
                <a:cs typeface="Courier New"/>
              </a:rPr>
              <a:t>}while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13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93040" y="53086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Edsger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W.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Dijkstra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. 1972. Chapter I: Notes on structured programming. In Structured programming, O. J. Dahl, E. W.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Dijkstra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and C. A. R. Hoare (Eds.). Academic Press Ltd., London, UK, UK 1-82.</a:t>
            </a:r>
          </a:p>
        </p:txBody>
      </p:sp>
    </p:spTree>
    <p:extLst>
      <p:ext uri="{BB962C8B-B14F-4D97-AF65-F5344CB8AC3E}">
        <p14:creationId xmlns:p14="http://schemas.microsoft.com/office/powerpoint/2010/main" val="2349109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1092012"/>
              </p:ext>
            </p:extLst>
          </p:nvPr>
        </p:nvGraphicFramePr>
        <p:xfrm>
          <a:off x="3210560" y="2428240"/>
          <a:ext cx="2698952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778"/>
                <a:gridCol w="426174"/>
              </a:tblGrid>
              <a:tr h="358140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SP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reduce memorization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improve efficiency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reduce errors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?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reduce viscosity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improve readability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+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improve structure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+</a:t>
                      </a:r>
                      <a:endParaRPr lang="en-US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6166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structured programming reduced the amount of interdependence in code</a:t>
            </a:r>
          </a:p>
          <a:p>
            <a:r>
              <a:rPr lang="en-US" dirty="0" smtClean="0"/>
              <a:t>still the problem of structuring textual code on a larger scale</a:t>
            </a:r>
          </a:p>
          <a:p>
            <a:r>
              <a:rPr lang="en-US" dirty="0" smtClean="0"/>
              <a:t>languages began to provide separate syntaxes for specifying the structure of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10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comprehension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maintainers switch between top-down and bottom-up comprehension</a:t>
            </a:r>
          </a:p>
          <a:p>
            <a:pPr lvl="1"/>
            <a:r>
              <a:rPr lang="en-US" dirty="0" smtClean="0"/>
              <a:t>top-down if code or code type is familiar</a:t>
            </a:r>
          </a:p>
          <a:p>
            <a:pPr lvl="1"/>
            <a:r>
              <a:rPr lang="en-US" dirty="0" smtClean="0"/>
              <a:t>bottom-up if code or code type is unfamiliar</a:t>
            </a:r>
          </a:p>
        </p:txBody>
      </p:sp>
      <p:sp>
        <p:nvSpPr>
          <p:cNvPr id="5" name="Rectangle 4"/>
          <p:cNvSpPr/>
          <p:nvPr/>
        </p:nvSpPr>
        <p:spPr>
          <a:xfrm>
            <a:off x="40640" y="5816977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A. von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</a:rPr>
              <a:t>Mayrhauser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 and A.M. Vans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From Program Comprehension to Tool Requirements for an Industrial Environment</a:t>
            </a:r>
          </a:p>
          <a:p>
            <a:r>
              <a:rPr lang="en-US" sz="1600" i="1" dirty="0">
                <a:solidFill>
                  <a:schemeClr val="bg1">
                    <a:lumMod val="75000"/>
                  </a:schemeClr>
                </a:solidFill>
              </a:rPr>
              <a:t>IEEE Workshop on Program Comprehension, </a:t>
            </a:r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</a:rPr>
              <a:t>1993</a:t>
            </a:r>
            <a:endParaRPr lang="en-US" sz="1600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5780524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Margaret-Anne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</a:rPr>
              <a:t>Storey</a:t>
            </a:r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Theories, Methods, and Tools in Program Comprehension: Past, Present, and Future</a:t>
            </a:r>
          </a:p>
          <a:p>
            <a:r>
              <a:rPr lang="en-US" sz="1600" i="1" dirty="0">
                <a:solidFill>
                  <a:schemeClr val="bg1">
                    <a:lumMod val="75000"/>
                  </a:schemeClr>
                </a:solidFill>
              </a:rPr>
              <a:t>Int. Workshop on Program Comprehension, 2005</a:t>
            </a:r>
          </a:p>
        </p:txBody>
      </p:sp>
    </p:spTree>
    <p:extLst>
      <p:ext uri="{BB962C8B-B14F-4D97-AF65-F5344CB8AC3E}">
        <p14:creationId xmlns:p14="http://schemas.microsoft.com/office/powerpoint/2010/main" val="2813497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object-oriented programming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0712688"/>
              </p:ext>
            </p:extLst>
          </p:nvPr>
        </p:nvGraphicFramePr>
        <p:xfrm>
          <a:off x="3169920" y="2316480"/>
          <a:ext cx="2883862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778"/>
                <a:gridCol w="611084"/>
              </a:tblGrid>
              <a:tr h="358140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OOP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reduce memorization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improve efficiency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+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reduce errors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reduce viscosity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?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improve readability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improve structure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+</a:t>
                      </a:r>
                      <a:endParaRPr lang="en-US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30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aspect-oriented programming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18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the problem:</a:t>
            </a:r>
          </a:p>
          <a:p>
            <a:pPr lvl="1"/>
            <a:r>
              <a:rPr lang="en-US" dirty="0" smtClean="0"/>
              <a:t>some implementation concerns often “cross-cut” across many different parts of a system</a:t>
            </a:r>
          </a:p>
          <a:p>
            <a:pPr lvl="1"/>
            <a:r>
              <a:rPr lang="en-US" dirty="0" smtClean="0"/>
              <a:t>programmers often write “cross-cutting code,” or code that is spread out across many different places</a:t>
            </a:r>
          </a:p>
          <a:p>
            <a:r>
              <a:rPr lang="en-US" dirty="0" smtClean="0"/>
              <a:t>examples:</a:t>
            </a:r>
          </a:p>
          <a:p>
            <a:pPr lvl="1"/>
            <a:r>
              <a:rPr lang="en-US" dirty="0" smtClean="0"/>
              <a:t>session management</a:t>
            </a:r>
          </a:p>
          <a:p>
            <a:pPr lvl="1"/>
            <a:r>
              <a:rPr lang="en-US" dirty="0" smtClean="0"/>
              <a:t>logging</a:t>
            </a:r>
          </a:p>
          <a:p>
            <a:pPr lvl="1"/>
            <a:r>
              <a:rPr lang="en-US" dirty="0" smtClean="0"/>
              <a:t>profiling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66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AOP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join point:</a:t>
            </a:r>
            <a:r>
              <a:rPr lang="en-US" dirty="0" smtClean="0"/>
              <a:t> a point in the control flow of a program</a:t>
            </a:r>
          </a:p>
          <a:p>
            <a:r>
              <a:rPr lang="en-US" b="1" dirty="0" err="1" smtClean="0"/>
              <a:t>pointcut</a:t>
            </a:r>
            <a:r>
              <a:rPr lang="en-US" b="1" dirty="0" smtClean="0"/>
              <a:t>: </a:t>
            </a:r>
            <a:r>
              <a:rPr lang="en-US" dirty="0" smtClean="0"/>
              <a:t>a set of join points</a:t>
            </a:r>
          </a:p>
          <a:p>
            <a:r>
              <a:rPr lang="en-US" b="1" dirty="0" smtClean="0"/>
              <a:t>advice:</a:t>
            </a:r>
            <a:r>
              <a:rPr lang="en-US" dirty="0" smtClean="0"/>
              <a:t> code to be executed at a join point</a:t>
            </a:r>
          </a:p>
          <a:p>
            <a:r>
              <a:rPr lang="en-US" b="1" dirty="0" smtClean="0"/>
              <a:t>aspect: </a:t>
            </a:r>
            <a:r>
              <a:rPr lang="en-US" dirty="0" smtClean="0"/>
              <a:t>combination of the above to address cross-cutting concerns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22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textual languages</a:t>
            </a:r>
          </a:p>
          <a:p>
            <a:pPr lvl="1"/>
            <a:r>
              <a:rPr lang="en-US" dirty="0" smtClean="0"/>
              <a:t>particular difficulties</a:t>
            </a:r>
          </a:p>
          <a:p>
            <a:pPr lvl="1"/>
            <a:r>
              <a:rPr lang="en-US" dirty="0" smtClean="0"/>
              <a:t>paradigms</a:t>
            </a:r>
          </a:p>
          <a:p>
            <a:pPr lvl="2"/>
            <a:r>
              <a:rPr lang="en-US" dirty="0" smtClean="0"/>
              <a:t>structured programming</a:t>
            </a:r>
          </a:p>
          <a:p>
            <a:pPr lvl="2"/>
            <a:r>
              <a:rPr lang="en-US" dirty="0" smtClean="0"/>
              <a:t>object-oriented programming</a:t>
            </a:r>
          </a:p>
          <a:p>
            <a:pPr lvl="2"/>
            <a:r>
              <a:rPr lang="en-US" dirty="0" smtClean="0"/>
              <a:t>aspect-oriented programming</a:t>
            </a:r>
          </a:p>
          <a:p>
            <a:r>
              <a:rPr lang="en-US" dirty="0" smtClean="0"/>
              <a:t>textual editors</a:t>
            </a:r>
          </a:p>
          <a:p>
            <a:pPr lvl="1"/>
            <a:r>
              <a:rPr lang="en-US" dirty="0" smtClean="0"/>
              <a:t>structured editors</a:t>
            </a:r>
          </a:p>
          <a:p>
            <a:pPr lvl="1"/>
            <a:r>
              <a:rPr lang="en-US" dirty="0" smtClean="0"/>
              <a:t>syntax customization</a:t>
            </a:r>
          </a:p>
          <a:p>
            <a:r>
              <a:rPr lang="en-US" dirty="0" smtClean="0"/>
              <a:t>compare &amp; contrast tools for textual languages &amp; editors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24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AOP example</a:t>
            </a:r>
            <a:endParaRPr lang="en-US" dirty="0"/>
          </a:p>
        </p:txBody>
      </p:sp>
      <p:pic>
        <p:nvPicPr>
          <p:cNvPr id="5" name="Content Placeholder 4" descr="figureUML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40" r="-26240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435139"/>
            <a:ext cx="5110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A6A6A6"/>
                </a:solidFill>
              </a:rPr>
              <a:t>http://</a:t>
            </a:r>
            <a:r>
              <a:rPr lang="en-US" sz="1200" dirty="0" err="1">
                <a:solidFill>
                  <a:srgbClr val="A6A6A6"/>
                </a:solidFill>
              </a:rPr>
              <a:t>www.eclipse.org</a:t>
            </a:r>
            <a:r>
              <a:rPr lang="en-US" sz="1200" dirty="0">
                <a:solidFill>
                  <a:srgbClr val="A6A6A6"/>
                </a:solidFill>
              </a:rPr>
              <a:t>/</a:t>
            </a:r>
            <a:r>
              <a:rPr lang="en-US" sz="1200" dirty="0" err="1">
                <a:solidFill>
                  <a:srgbClr val="A6A6A6"/>
                </a:solidFill>
              </a:rPr>
              <a:t>aspectj</a:t>
            </a:r>
            <a:r>
              <a:rPr lang="en-US" sz="1200" dirty="0">
                <a:solidFill>
                  <a:srgbClr val="A6A6A6"/>
                </a:solidFill>
              </a:rPr>
              <a:t>/doc/released/</a:t>
            </a:r>
            <a:r>
              <a:rPr lang="en-US" sz="1200" dirty="0" err="1">
                <a:solidFill>
                  <a:srgbClr val="A6A6A6"/>
                </a:solidFill>
              </a:rPr>
              <a:t>progguide</a:t>
            </a:r>
            <a:r>
              <a:rPr lang="en-US" sz="1200" dirty="0">
                <a:solidFill>
                  <a:srgbClr val="A6A6A6"/>
                </a:solidFill>
              </a:rPr>
              <a:t>/starting-</a:t>
            </a:r>
            <a:r>
              <a:rPr lang="en-US" sz="1200" dirty="0" err="1">
                <a:solidFill>
                  <a:srgbClr val="A6A6A6"/>
                </a:solidFill>
              </a:rPr>
              <a:t>aspectj.html</a:t>
            </a:r>
            <a:endParaRPr lang="en-US" sz="12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53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 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ourier New"/>
                <a:cs typeface="Courier New"/>
              </a:rPr>
              <a:t>call(void </a:t>
            </a:r>
            <a:r>
              <a:rPr lang="en-US" dirty="0" err="1" smtClean="0">
                <a:latin typeface="Courier New"/>
                <a:cs typeface="Courier New"/>
              </a:rPr>
              <a:t>Point.setX</a:t>
            </a:r>
            <a:r>
              <a:rPr lang="en-US" dirty="0" smtClean="0">
                <a:latin typeface="Courier New"/>
                <a:cs typeface="Courier New"/>
              </a:rPr>
              <a:t>(</a:t>
            </a:r>
            <a:r>
              <a:rPr lang="en-US" dirty="0" err="1" smtClean="0">
                <a:latin typeface="Courier New"/>
                <a:cs typeface="Courier New"/>
              </a:rPr>
              <a:t>int</a:t>
            </a:r>
            <a:r>
              <a:rPr lang="en-US" dirty="0" smtClean="0">
                <a:latin typeface="Courier New"/>
                <a:cs typeface="Courier New"/>
              </a:rPr>
              <a:t>))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21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35139"/>
            <a:ext cx="5110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A6A6A6"/>
                </a:solidFill>
              </a:rPr>
              <a:t>http://</a:t>
            </a:r>
            <a:r>
              <a:rPr lang="en-US" sz="1200" dirty="0" err="1">
                <a:solidFill>
                  <a:srgbClr val="A6A6A6"/>
                </a:solidFill>
              </a:rPr>
              <a:t>www.eclipse.org</a:t>
            </a:r>
            <a:r>
              <a:rPr lang="en-US" sz="1200" dirty="0">
                <a:solidFill>
                  <a:srgbClr val="A6A6A6"/>
                </a:solidFill>
              </a:rPr>
              <a:t>/</a:t>
            </a:r>
            <a:r>
              <a:rPr lang="en-US" sz="1200" dirty="0" err="1">
                <a:solidFill>
                  <a:srgbClr val="A6A6A6"/>
                </a:solidFill>
              </a:rPr>
              <a:t>aspectj</a:t>
            </a:r>
            <a:r>
              <a:rPr lang="en-US" sz="1200" dirty="0">
                <a:solidFill>
                  <a:srgbClr val="A6A6A6"/>
                </a:solidFill>
              </a:rPr>
              <a:t>/doc/released/</a:t>
            </a:r>
            <a:r>
              <a:rPr lang="en-US" sz="1200" dirty="0" err="1">
                <a:solidFill>
                  <a:srgbClr val="A6A6A6"/>
                </a:solidFill>
              </a:rPr>
              <a:t>progguide</a:t>
            </a:r>
            <a:r>
              <a:rPr lang="en-US" sz="1200" dirty="0">
                <a:solidFill>
                  <a:srgbClr val="A6A6A6"/>
                </a:solidFill>
              </a:rPr>
              <a:t>/starting-</a:t>
            </a:r>
            <a:r>
              <a:rPr lang="en-US" sz="1200" dirty="0" err="1">
                <a:solidFill>
                  <a:srgbClr val="A6A6A6"/>
                </a:solidFill>
              </a:rPr>
              <a:t>aspectj.html</a:t>
            </a:r>
            <a:endParaRPr lang="en-US" sz="12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778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pointcuts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22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97840" y="1600200"/>
            <a:ext cx="789432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Courier New"/>
                <a:cs typeface="Courier New"/>
              </a:rPr>
              <a:t>pointcut</a:t>
            </a:r>
            <a:r>
              <a:rPr lang="en-US" dirty="0">
                <a:latin typeface="Courier New"/>
                <a:cs typeface="Courier New"/>
              </a:rPr>
              <a:t> move():</a:t>
            </a:r>
          </a:p>
          <a:p>
            <a:r>
              <a:rPr lang="en-US" dirty="0">
                <a:latin typeface="Courier New"/>
                <a:cs typeface="Courier New"/>
              </a:rPr>
              <a:t>    call(void </a:t>
            </a:r>
            <a:r>
              <a:rPr lang="en-US" dirty="0" err="1">
                <a:latin typeface="Courier New"/>
                <a:cs typeface="Courier New"/>
              </a:rPr>
              <a:t>FigureElement.setXY</a:t>
            </a:r>
            <a:r>
              <a:rPr lang="en-US" dirty="0">
                <a:latin typeface="Courier New"/>
                <a:cs typeface="Courier New"/>
              </a:rPr>
              <a:t>(</a:t>
            </a:r>
            <a:r>
              <a:rPr lang="en-US" dirty="0" err="1">
                <a:latin typeface="Courier New"/>
                <a:cs typeface="Courier New"/>
              </a:rPr>
              <a:t>int,int</a:t>
            </a:r>
            <a:r>
              <a:rPr lang="en-US" dirty="0">
                <a:latin typeface="Courier New"/>
                <a:cs typeface="Courier New"/>
              </a:rPr>
              <a:t>)) ||</a:t>
            </a:r>
          </a:p>
          <a:p>
            <a:r>
              <a:rPr lang="en-US" dirty="0">
                <a:latin typeface="Courier New"/>
                <a:cs typeface="Courier New"/>
              </a:rPr>
              <a:t>    call(void </a:t>
            </a:r>
            <a:r>
              <a:rPr lang="en-US" dirty="0" err="1">
                <a:latin typeface="Courier New"/>
                <a:cs typeface="Courier New"/>
              </a:rPr>
              <a:t>Point.setX</a:t>
            </a:r>
            <a:r>
              <a:rPr lang="en-US" dirty="0">
                <a:latin typeface="Courier New"/>
                <a:cs typeface="Courier New"/>
              </a:rPr>
              <a:t>(</a:t>
            </a:r>
            <a:r>
              <a:rPr lang="en-US" dirty="0" err="1">
                <a:latin typeface="Courier New"/>
                <a:cs typeface="Courier New"/>
              </a:rPr>
              <a:t>int</a:t>
            </a:r>
            <a:r>
              <a:rPr lang="en-US" dirty="0">
                <a:latin typeface="Courier New"/>
                <a:cs typeface="Courier New"/>
              </a:rPr>
              <a:t>))              ||</a:t>
            </a:r>
          </a:p>
          <a:p>
            <a:r>
              <a:rPr lang="en-US" dirty="0">
                <a:latin typeface="Courier New"/>
                <a:cs typeface="Courier New"/>
              </a:rPr>
              <a:t>    call(void </a:t>
            </a:r>
            <a:r>
              <a:rPr lang="en-US" dirty="0" err="1">
                <a:latin typeface="Courier New"/>
                <a:cs typeface="Courier New"/>
              </a:rPr>
              <a:t>Point.setY</a:t>
            </a:r>
            <a:r>
              <a:rPr lang="en-US" dirty="0">
                <a:latin typeface="Courier New"/>
                <a:cs typeface="Courier New"/>
              </a:rPr>
              <a:t>(</a:t>
            </a:r>
            <a:r>
              <a:rPr lang="en-US" dirty="0" err="1">
                <a:latin typeface="Courier New"/>
                <a:cs typeface="Courier New"/>
              </a:rPr>
              <a:t>int</a:t>
            </a:r>
            <a:r>
              <a:rPr lang="en-US" dirty="0">
                <a:latin typeface="Courier New"/>
                <a:cs typeface="Courier New"/>
              </a:rPr>
              <a:t>))              ||</a:t>
            </a:r>
          </a:p>
          <a:p>
            <a:r>
              <a:rPr lang="en-US" dirty="0">
                <a:latin typeface="Courier New"/>
                <a:cs typeface="Courier New"/>
              </a:rPr>
              <a:t>    call(void Line.setP1(Point))            ||</a:t>
            </a:r>
          </a:p>
          <a:p>
            <a:r>
              <a:rPr lang="en-US" dirty="0">
                <a:latin typeface="Courier New"/>
                <a:cs typeface="Courier New"/>
              </a:rPr>
              <a:t>    call(void Line.setP2(Point));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435139"/>
            <a:ext cx="5110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A6A6A6"/>
                </a:solidFill>
              </a:rPr>
              <a:t>http://</a:t>
            </a:r>
            <a:r>
              <a:rPr lang="en-US" sz="1200" dirty="0" err="1">
                <a:solidFill>
                  <a:srgbClr val="A6A6A6"/>
                </a:solidFill>
              </a:rPr>
              <a:t>www.eclipse.org</a:t>
            </a:r>
            <a:r>
              <a:rPr lang="en-US" sz="1200" dirty="0">
                <a:solidFill>
                  <a:srgbClr val="A6A6A6"/>
                </a:solidFill>
              </a:rPr>
              <a:t>/</a:t>
            </a:r>
            <a:r>
              <a:rPr lang="en-US" sz="1200" dirty="0" err="1">
                <a:solidFill>
                  <a:srgbClr val="A6A6A6"/>
                </a:solidFill>
              </a:rPr>
              <a:t>aspectj</a:t>
            </a:r>
            <a:r>
              <a:rPr lang="en-US" sz="1200" dirty="0">
                <a:solidFill>
                  <a:srgbClr val="A6A6A6"/>
                </a:solidFill>
              </a:rPr>
              <a:t>/doc/released/</a:t>
            </a:r>
            <a:r>
              <a:rPr lang="en-US" sz="1200" dirty="0" err="1">
                <a:solidFill>
                  <a:srgbClr val="A6A6A6"/>
                </a:solidFill>
              </a:rPr>
              <a:t>progguide</a:t>
            </a:r>
            <a:r>
              <a:rPr lang="en-US" sz="1200" dirty="0">
                <a:solidFill>
                  <a:srgbClr val="A6A6A6"/>
                </a:solidFill>
              </a:rPr>
              <a:t>/starting-</a:t>
            </a:r>
            <a:r>
              <a:rPr lang="en-US" sz="1200" dirty="0" err="1">
                <a:solidFill>
                  <a:srgbClr val="A6A6A6"/>
                </a:solidFill>
              </a:rPr>
              <a:t>aspectj.html</a:t>
            </a:r>
            <a:endParaRPr lang="en-US" sz="12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042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53440" y="1605895"/>
            <a:ext cx="78333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before(): move() {</a:t>
            </a:r>
          </a:p>
          <a:p>
            <a:r>
              <a:rPr lang="en-US" dirty="0">
                <a:latin typeface="Courier New"/>
                <a:cs typeface="Courier New"/>
              </a:rPr>
              <a:t>    </a:t>
            </a:r>
            <a:r>
              <a:rPr lang="en-US" dirty="0" err="1">
                <a:latin typeface="Courier New"/>
                <a:cs typeface="Courier New"/>
              </a:rPr>
              <a:t>System.out.println</a:t>
            </a:r>
            <a:r>
              <a:rPr lang="en-US" dirty="0">
                <a:latin typeface="Courier New"/>
                <a:cs typeface="Courier New"/>
              </a:rPr>
              <a:t>("about to move");</a:t>
            </a:r>
          </a:p>
          <a:p>
            <a:r>
              <a:rPr lang="en-US" dirty="0" smtClean="0">
                <a:latin typeface="Courier New"/>
                <a:cs typeface="Courier New"/>
              </a:rPr>
              <a:t>}</a:t>
            </a:r>
          </a:p>
          <a:p>
            <a:endParaRPr lang="en-US" dirty="0" smtClean="0"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after() returning: move() {</a:t>
            </a:r>
          </a:p>
          <a:p>
            <a:r>
              <a:rPr lang="en-US" dirty="0">
                <a:latin typeface="Courier New"/>
                <a:cs typeface="Courier New"/>
              </a:rPr>
              <a:t>    </a:t>
            </a:r>
            <a:r>
              <a:rPr lang="en-US" dirty="0" err="1">
                <a:latin typeface="Courier New"/>
                <a:cs typeface="Courier New"/>
              </a:rPr>
              <a:t>System.out.println</a:t>
            </a:r>
            <a:r>
              <a:rPr lang="en-US" dirty="0">
                <a:latin typeface="Courier New"/>
                <a:cs typeface="Courier New"/>
              </a:rPr>
              <a:t>("just successfully moved");</a:t>
            </a:r>
          </a:p>
          <a:p>
            <a:r>
              <a:rPr lang="en-US" dirty="0">
                <a:latin typeface="Courier New"/>
                <a:cs typeface="Courier New"/>
              </a:rPr>
              <a:t>}</a:t>
            </a:r>
          </a:p>
          <a:p>
            <a:endParaRPr lang="en-US" dirty="0">
              <a:latin typeface="Courier New"/>
              <a:cs typeface="Courier Ne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35139"/>
            <a:ext cx="5110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A6A6A6"/>
                </a:solidFill>
              </a:rPr>
              <a:t>http://</a:t>
            </a:r>
            <a:r>
              <a:rPr lang="en-US" sz="1200" dirty="0" err="1">
                <a:solidFill>
                  <a:srgbClr val="A6A6A6"/>
                </a:solidFill>
              </a:rPr>
              <a:t>www.eclipse.org</a:t>
            </a:r>
            <a:r>
              <a:rPr lang="en-US" sz="1200" dirty="0">
                <a:solidFill>
                  <a:srgbClr val="A6A6A6"/>
                </a:solidFill>
              </a:rPr>
              <a:t>/</a:t>
            </a:r>
            <a:r>
              <a:rPr lang="en-US" sz="1200" dirty="0" err="1">
                <a:solidFill>
                  <a:srgbClr val="A6A6A6"/>
                </a:solidFill>
              </a:rPr>
              <a:t>aspectj</a:t>
            </a:r>
            <a:r>
              <a:rPr lang="en-US" sz="1200" dirty="0">
                <a:solidFill>
                  <a:srgbClr val="A6A6A6"/>
                </a:solidFill>
              </a:rPr>
              <a:t>/doc/released/</a:t>
            </a:r>
            <a:r>
              <a:rPr lang="en-US" sz="1200" dirty="0" err="1">
                <a:solidFill>
                  <a:srgbClr val="A6A6A6"/>
                </a:solidFill>
              </a:rPr>
              <a:t>progguide</a:t>
            </a:r>
            <a:r>
              <a:rPr lang="en-US" sz="1200" dirty="0">
                <a:solidFill>
                  <a:srgbClr val="A6A6A6"/>
                </a:solidFill>
              </a:rPr>
              <a:t>/starting-</a:t>
            </a:r>
            <a:r>
              <a:rPr lang="en-US" sz="1200" dirty="0" err="1">
                <a:solidFill>
                  <a:srgbClr val="A6A6A6"/>
                </a:solidFill>
              </a:rPr>
              <a:t>aspectj.html</a:t>
            </a:r>
            <a:endParaRPr lang="en-US" sz="12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942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aspect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24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2413338"/>
            <a:ext cx="8229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aspect Logging {</a:t>
            </a:r>
          </a:p>
          <a:p>
            <a:r>
              <a:rPr lang="en-US" dirty="0">
                <a:latin typeface="Courier New"/>
                <a:cs typeface="Courier New"/>
              </a:rPr>
              <a:t>    </a:t>
            </a:r>
            <a:r>
              <a:rPr lang="en-US" dirty="0" err="1">
                <a:latin typeface="Courier New"/>
                <a:cs typeface="Courier New"/>
              </a:rPr>
              <a:t>OutputStream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Courier New"/>
                <a:cs typeface="Courier New"/>
              </a:rPr>
              <a:t>logStream</a:t>
            </a:r>
            <a:r>
              <a:rPr lang="en-US" dirty="0">
                <a:latin typeface="Courier New"/>
                <a:cs typeface="Courier New"/>
              </a:rPr>
              <a:t> = </a:t>
            </a:r>
            <a:r>
              <a:rPr lang="en-US" dirty="0" err="1">
                <a:latin typeface="Courier New"/>
                <a:cs typeface="Courier New"/>
              </a:rPr>
              <a:t>System.err</a:t>
            </a:r>
            <a:r>
              <a:rPr lang="en-US" dirty="0">
                <a:latin typeface="Courier New"/>
                <a:cs typeface="Courier New"/>
              </a:rPr>
              <a:t>;</a:t>
            </a:r>
          </a:p>
          <a:p>
            <a:endParaRPr lang="en-US" dirty="0">
              <a:latin typeface="Courier New"/>
              <a:cs typeface="Courier New"/>
            </a:endParaRPr>
          </a:p>
          <a:p>
            <a:r>
              <a:rPr lang="en-US" dirty="0">
                <a:latin typeface="Courier New"/>
                <a:cs typeface="Courier New"/>
              </a:rPr>
              <a:t>    before(): move() {</a:t>
            </a:r>
          </a:p>
          <a:p>
            <a:r>
              <a:rPr lang="en-US" dirty="0">
                <a:latin typeface="Courier New"/>
                <a:cs typeface="Courier New"/>
              </a:rPr>
              <a:t>        </a:t>
            </a:r>
            <a:r>
              <a:rPr lang="en-US" dirty="0" err="1">
                <a:latin typeface="Courier New"/>
                <a:cs typeface="Courier New"/>
              </a:rPr>
              <a:t>logStream.println</a:t>
            </a:r>
            <a:r>
              <a:rPr lang="en-US" dirty="0">
                <a:latin typeface="Courier New"/>
                <a:cs typeface="Courier New"/>
              </a:rPr>
              <a:t>("about to move");</a:t>
            </a:r>
          </a:p>
          <a:p>
            <a:r>
              <a:rPr lang="en-US" dirty="0">
                <a:latin typeface="Courier New"/>
                <a:cs typeface="Courier New"/>
              </a:rPr>
              <a:t>    }</a:t>
            </a:r>
          </a:p>
          <a:p>
            <a:r>
              <a:rPr lang="en-US" dirty="0">
                <a:latin typeface="Courier New"/>
                <a:cs typeface="Courier New"/>
              </a:rPr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435139"/>
            <a:ext cx="5110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A6A6A6"/>
                </a:solidFill>
              </a:rPr>
              <a:t>http://</a:t>
            </a:r>
            <a:r>
              <a:rPr lang="en-US" sz="1200" dirty="0" err="1">
                <a:solidFill>
                  <a:srgbClr val="A6A6A6"/>
                </a:solidFill>
              </a:rPr>
              <a:t>www.eclipse.org</a:t>
            </a:r>
            <a:r>
              <a:rPr lang="en-US" sz="1200" dirty="0">
                <a:solidFill>
                  <a:srgbClr val="A6A6A6"/>
                </a:solidFill>
              </a:rPr>
              <a:t>/</a:t>
            </a:r>
            <a:r>
              <a:rPr lang="en-US" sz="1200" dirty="0" err="1">
                <a:solidFill>
                  <a:srgbClr val="A6A6A6"/>
                </a:solidFill>
              </a:rPr>
              <a:t>aspectj</a:t>
            </a:r>
            <a:r>
              <a:rPr lang="en-US" sz="1200" dirty="0">
                <a:solidFill>
                  <a:srgbClr val="A6A6A6"/>
                </a:solidFill>
              </a:rPr>
              <a:t>/doc/released/</a:t>
            </a:r>
            <a:r>
              <a:rPr lang="en-US" sz="1200" dirty="0" err="1">
                <a:solidFill>
                  <a:srgbClr val="A6A6A6"/>
                </a:solidFill>
              </a:rPr>
              <a:t>progguide</a:t>
            </a:r>
            <a:r>
              <a:rPr lang="en-US" sz="1200" dirty="0">
                <a:solidFill>
                  <a:srgbClr val="A6A6A6"/>
                </a:solidFill>
              </a:rPr>
              <a:t>/starting-</a:t>
            </a:r>
            <a:r>
              <a:rPr lang="en-US" sz="1200" dirty="0" err="1">
                <a:solidFill>
                  <a:srgbClr val="A6A6A6"/>
                </a:solidFill>
              </a:rPr>
              <a:t>aspectj.html</a:t>
            </a:r>
            <a:endParaRPr lang="en-US" sz="12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9226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aspect-oriented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another step towards enabling separation of concerns</a:t>
            </a:r>
          </a:p>
          <a:p>
            <a:r>
              <a:rPr lang="en-US" dirty="0" smtClean="0"/>
              <a:t>claim: easier to reason about, develop, and maintain code that cross-cuts across multiple modules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09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31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1-04-18 at 5.02.2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06" b="-13106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27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7200" y="571066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A6A6A6"/>
                </a:solidFill>
              </a:rPr>
              <a:t>Terry Hon and </a:t>
            </a:r>
            <a:r>
              <a:rPr lang="en-US" sz="1200" dirty="0" err="1">
                <a:solidFill>
                  <a:srgbClr val="A6A6A6"/>
                </a:solidFill>
              </a:rPr>
              <a:t>Gregor</a:t>
            </a:r>
            <a:r>
              <a:rPr lang="en-US" sz="1200" dirty="0">
                <a:solidFill>
                  <a:srgbClr val="A6A6A6"/>
                </a:solidFill>
              </a:rPr>
              <a:t> </a:t>
            </a:r>
            <a:r>
              <a:rPr lang="en-US" sz="1200" dirty="0" err="1">
                <a:solidFill>
                  <a:srgbClr val="A6A6A6"/>
                </a:solidFill>
              </a:rPr>
              <a:t>Kiczales</a:t>
            </a:r>
            <a:r>
              <a:rPr lang="en-US" sz="1200" dirty="0">
                <a:solidFill>
                  <a:srgbClr val="A6A6A6"/>
                </a:solidFill>
              </a:rPr>
              <a:t>. 2006. Fluid AOP join point models. In Companion to the 21st ACM SIGPLAN symposium on Object-oriented programming systems, languages, and applications(OOPSLA '06). ACM, New York, NY, USA, 712-713. </a:t>
            </a:r>
          </a:p>
        </p:txBody>
      </p:sp>
    </p:spTree>
    <p:extLst>
      <p:ext uri="{BB962C8B-B14F-4D97-AF65-F5344CB8AC3E}">
        <p14:creationId xmlns:p14="http://schemas.microsoft.com/office/powerpoint/2010/main" val="41429622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28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7200" y="5710664"/>
            <a:ext cx="4457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A6A6A6"/>
                </a:solidFill>
              </a:rPr>
              <a:t>Terry Hon and </a:t>
            </a:r>
            <a:r>
              <a:rPr lang="en-US" sz="1200" dirty="0" err="1">
                <a:solidFill>
                  <a:srgbClr val="A6A6A6"/>
                </a:solidFill>
              </a:rPr>
              <a:t>Gregor</a:t>
            </a:r>
            <a:r>
              <a:rPr lang="en-US" sz="1200" dirty="0">
                <a:solidFill>
                  <a:srgbClr val="A6A6A6"/>
                </a:solidFill>
              </a:rPr>
              <a:t> </a:t>
            </a:r>
            <a:r>
              <a:rPr lang="en-US" sz="1200" dirty="0" err="1">
                <a:solidFill>
                  <a:srgbClr val="A6A6A6"/>
                </a:solidFill>
              </a:rPr>
              <a:t>Kiczales</a:t>
            </a:r>
            <a:r>
              <a:rPr lang="en-US" sz="1200" dirty="0">
                <a:solidFill>
                  <a:srgbClr val="A6A6A6"/>
                </a:solidFill>
              </a:rPr>
              <a:t>. 2006. Fluid AOP join point models. In Companion to the 21st ACM SIGPLAN symposium on Object-oriented programming systems, languages, and applications(OOPSLA '06). ACM, New York, NY, USA, 712-713. </a:t>
            </a:r>
          </a:p>
        </p:txBody>
      </p:sp>
      <p:pic>
        <p:nvPicPr>
          <p:cNvPr id="6" name="Picture 5" descr="Screen shot 2011-04-19 at 11.44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740" y="660718"/>
            <a:ext cx="3426460" cy="472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4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29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7200" y="571066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A6A6A6"/>
                </a:solidFill>
              </a:rPr>
              <a:t>Terry Hon and </a:t>
            </a:r>
            <a:r>
              <a:rPr lang="en-US" sz="1200" dirty="0" err="1">
                <a:solidFill>
                  <a:srgbClr val="A6A6A6"/>
                </a:solidFill>
              </a:rPr>
              <a:t>Gregor</a:t>
            </a:r>
            <a:r>
              <a:rPr lang="en-US" sz="1200" dirty="0">
                <a:solidFill>
                  <a:srgbClr val="A6A6A6"/>
                </a:solidFill>
              </a:rPr>
              <a:t> </a:t>
            </a:r>
            <a:r>
              <a:rPr lang="en-US" sz="1200" dirty="0" err="1">
                <a:solidFill>
                  <a:srgbClr val="A6A6A6"/>
                </a:solidFill>
              </a:rPr>
              <a:t>Kiczales</a:t>
            </a:r>
            <a:r>
              <a:rPr lang="en-US" sz="1200" dirty="0">
                <a:solidFill>
                  <a:srgbClr val="A6A6A6"/>
                </a:solidFill>
              </a:rPr>
              <a:t>. 2006. Fluid AOP join point models. In Companion to the 21st ACM SIGPLAN symposium on Object-oriented programming systems, languages, and applications(OOPSLA '06). ACM, New York, NY, USA, 712-713.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Screen shot 2011-04-19 at 11.44.1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777240"/>
            <a:ext cx="5455920" cy="405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4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textual languages</a:t>
            </a:r>
          </a:p>
          <a:p>
            <a:pPr lvl="1"/>
            <a:r>
              <a:rPr lang="en-US" b="1" dirty="0" smtClean="0"/>
              <a:t>particular difficulties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paradigms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structured programming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object-oriented programming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aspect-oriented programming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textual editors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structured editors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syntax customization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compare &amp; contrast tools for textual languages &amp; editors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81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4086023"/>
              </p:ext>
            </p:extLst>
          </p:nvPr>
        </p:nvGraphicFramePr>
        <p:xfrm>
          <a:off x="3129280" y="2519680"/>
          <a:ext cx="2863493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778"/>
                <a:gridCol w="590715"/>
              </a:tblGrid>
              <a:tr h="358140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AOP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reduce memorization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improve efficiency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+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reduce errors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reduce viscosity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+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improve readability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?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improve structure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?</a:t>
                      </a:r>
                      <a:endParaRPr lang="en-US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30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command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 used to encapsulate all pieces of information relevant to an action</a:t>
            </a:r>
          </a:p>
          <a:p>
            <a:r>
              <a:rPr lang="en-US" dirty="0" smtClean="0"/>
              <a:t>pattern often used for undo</a:t>
            </a:r>
          </a:p>
          <a:p>
            <a:r>
              <a:rPr lang="en-US" dirty="0" smtClean="0"/>
              <a:t>built into some toolkits, like Amulet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31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2560" y="572513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A6A6A6"/>
                </a:solidFill>
              </a:rPr>
              <a:t>Brad A. Myers, Richard G. McDaniel, Robert C. Miller, Alan </a:t>
            </a:r>
            <a:r>
              <a:rPr lang="en-US" sz="1200" dirty="0" err="1">
                <a:solidFill>
                  <a:srgbClr val="A6A6A6"/>
                </a:solidFill>
              </a:rPr>
              <a:t>Ferrency</a:t>
            </a:r>
            <a:r>
              <a:rPr lang="en-US" sz="1200" dirty="0">
                <a:solidFill>
                  <a:srgbClr val="A6A6A6"/>
                </a:solidFill>
              </a:rPr>
              <a:t>, Andrew </a:t>
            </a:r>
            <a:r>
              <a:rPr lang="en-US" sz="1200" dirty="0" err="1">
                <a:solidFill>
                  <a:srgbClr val="A6A6A6"/>
                </a:solidFill>
              </a:rPr>
              <a:t>Faulring</a:t>
            </a:r>
            <a:r>
              <a:rPr lang="en-US" sz="1200" dirty="0">
                <a:solidFill>
                  <a:srgbClr val="A6A6A6"/>
                </a:solidFill>
              </a:rPr>
              <a:t>, Bruce D. Kyle, Andrew </a:t>
            </a:r>
            <a:r>
              <a:rPr lang="en-US" sz="1200" dirty="0" err="1">
                <a:solidFill>
                  <a:srgbClr val="A6A6A6"/>
                </a:solidFill>
              </a:rPr>
              <a:t>Mickish</a:t>
            </a:r>
            <a:r>
              <a:rPr lang="en-US" sz="1200" dirty="0">
                <a:solidFill>
                  <a:srgbClr val="A6A6A6"/>
                </a:solidFill>
              </a:rPr>
              <a:t>, Alex </a:t>
            </a:r>
            <a:r>
              <a:rPr lang="en-US" sz="1200" dirty="0" err="1">
                <a:solidFill>
                  <a:srgbClr val="A6A6A6"/>
                </a:solidFill>
              </a:rPr>
              <a:t>Klimovitski</a:t>
            </a:r>
            <a:r>
              <a:rPr lang="en-US" sz="1200" dirty="0">
                <a:solidFill>
                  <a:srgbClr val="A6A6A6"/>
                </a:solidFill>
              </a:rPr>
              <a:t>, and Patrick </a:t>
            </a:r>
            <a:r>
              <a:rPr lang="en-US" sz="1200" dirty="0" err="1">
                <a:solidFill>
                  <a:srgbClr val="A6A6A6"/>
                </a:solidFill>
              </a:rPr>
              <a:t>Doane</a:t>
            </a:r>
            <a:r>
              <a:rPr lang="en-US" sz="1200" dirty="0">
                <a:solidFill>
                  <a:srgbClr val="A6A6A6"/>
                </a:solidFill>
              </a:rPr>
              <a:t>. "The Amulet Environment: New Models for Effective User Interface Software Development", IEEE Transactions on Software Engineering, Vol. 23, no. 6. June, 1997. pp. 347-365. IEEE </a:t>
            </a:r>
            <a:r>
              <a:rPr lang="en-US" sz="1200" dirty="0" err="1">
                <a:solidFill>
                  <a:srgbClr val="A6A6A6"/>
                </a:solidFill>
              </a:rPr>
              <a:t>pdf</a:t>
            </a:r>
            <a:endParaRPr lang="en-US" sz="12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591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urier New"/>
                <a:cs typeface="Courier New"/>
              </a:rPr>
              <a:t>a &lt;- b + c</a:t>
            </a:r>
          </a:p>
          <a:p>
            <a:pPr lvl="1"/>
            <a:r>
              <a:rPr lang="en-US" dirty="0" smtClean="0"/>
              <a:t>a changes as </a:t>
            </a:r>
            <a:r>
              <a:rPr lang="en-US" dirty="0" smtClean="0">
                <a:latin typeface="Courier New"/>
                <a:cs typeface="Courier New"/>
              </a:rPr>
              <a:t>b</a:t>
            </a:r>
            <a:r>
              <a:rPr lang="en-US" dirty="0" smtClean="0"/>
              <a:t> and </a:t>
            </a:r>
            <a:r>
              <a:rPr lang="en-US" dirty="0" smtClean="0">
                <a:latin typeface="Courier New"/>
                <a:cs typeface="Courier New"/>
              </a:rPr>
              <a:t>c</a:t>
            </a:r>
            <a:r>
              <a:rPr lang="en-US" dirty="0" smtClean="0"/>
              <a:t> change</a:t>
            </a:r>
          </a:p>
          <a:p>
            <a:r>
              <a:rPr lang="en-US" dirty="0" smtClean="0"/>
              <a:t>relationship maintained across methods, modules,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32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2560" y="572513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A6A6A6"/>
                </a:solidFill>
              </a:rPr>
              <a:t>Brad A. Myers, Richard G. McDaniel, Robert C. Miller, Alan </a:t>
            </a:r>
            <a:r>
              <a:rPr lang="en-US" sz="1200" dirty="0" err="1">
                <a:solidFill>
                  <a:srgbClr val="A6A6A6"/>
                </a:solidFill>
              </a:rPr>
              <a:t>Ferrency</a:t>
            </a:r>
            <a:r>
              <a:rPr lang="en-US" sz="1200" dirty="0">
                <a:solidFill>
                  <a:srgbClr val="A6A6A6"/>
                </a:solidFill>
              </a:rPr>
              <a:t>, Andrew </a:t>
            </a:r>
            <a:r>
              <a:rPr lang="en-US" sz="1200" dirty="0" err="1">
                <a:solidFill>
                  <a:srgbClr val="A6A6A6"/>
                </a:solidFill>
              </a:rPr>
              <a:t>Faulring</a:t>
            </a:r>
            <a:r>
              <a:rPr lang="en-US" sz="1200" dirty="0">
                <a:solidFill>
                  <a:srgbClr val="A6A6A6"/>
                </a:solidFill>
              </a:rPr>
              <a:t>, Bruce D. Kyle, Andrew </a:t>
            </a:r>
            <a:r>
              <a:rPr lang="en-US" sz="1200" dirty="0" err="1">
                <a:solidFill>
                  <a:srgbClr val="A6A6A6"/>
                </a:solidFill>
              </a:rPr>
              <a:t>Mickish</a:t>
            </a:r>
            <a:r>
              <a:rPr lang="en-US" sz="1200" dirty="0">
                <a:solidFill>
                  <a:srgbClr val="A6A6A6"/>
                </a:solidFill>
              </a:rPr>
              <a:t>, Alex </a:t>
            </a:r>
            <a:r>
              <a:rPr lang="en-US" sz="1200" dirty="0" err="1">
                <a:solidFill>
                  <a:srgbClr val="A6A6A6"/>
                </a:solidFill>
              </a:rPr>
              <a:t>Klimovitski</a:t>
            </a:r>
            <a:r>
              <a:rPr lang="en-US" sz="1200" dirty="0">
                <a:solidFill>
                  <a:srgbClr val="A6A6A6"/>
                </a:solidFill>
              </a:rPr>
              <a:t>, and Patrick </a:t>
            </a:r>
            <a:r>
              <a:rPr lang="en-US" sz="1200" dirty="0" err="1">
                <a:solidFill>
                  <a:srgbClr val="A6A6A6"/>
                </a:solidFill>
              </a:rPr>
              <a:t>Doane</a:t>
            </a:r>
            <a:r>
              <a:rPr lang="en-US" sz="1200" dirty="0">
                <a:solidFill>
                  <a:srgbClr val="A6A6A6"/>
                </a:solidFill>
              </a:rPr>
              <a:t>. "The Amulet Environment: New Models for Effective User Interface Software Development", IEEE Transactions on Software Engineering, Vol. 23, no. 6. June, 1997. pp. 347-365. IEEE </a:t>
            </a:r>
            <a:r>
              <a:rPr lang="en-US" sz="1200" dirty="0" err="1">
                <a:solidFill>
                  <a:srgbClr val="A6A6A6"/>
                </a:solidFill>
              </a:rPr>
              <a:t>pdf</a:t>
            </a:r>
            <a:endParaRPr lang="en-US" sz="12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3626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interactors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introduced by Garnet</a:t>
            </a:r>
          </a:p>
          <a:p>
            <a:r>
              <a:rPr lang="en-US" dirty="0" smtClean="0"/>
              <a:t>objects that may be attached to other objects to add functionality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33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3538419"/>
            <a:ext cx="8685213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Courier New"/>
                <a:cs typeface="Courier New"/>
              </a:rPr>
              <a:t>Am_New_Points_Interactor.Create</a:t>
            </a:r>
            <a:r>
              <a:rPr lang="en-US" dirty="0">
                <a:latin typeface="Courier New"/>
                <a:cs typeface="Courier New"/>
              </a:rPr>
              <a:t>(“</a:t>
            </a:r>
            <a:r>
              <a:rPr lang="en-US" dirty="0" err="1">
                <a:latin typeface="Courier New"/>
                <a:cs typeface="Courier New"/>
              </a:rPr>
              <a:t>create_line</a:t>
            </a:r>
            <a:r>
              <a:rPr lang="en-US" dirty="0">
                <a:latin typeface="Courier New"/>
                <a:cs typeface="Courier New"/>
              </a:rPr>
              <a:t>”)</a:t>
            </a:r>
          </a:p>
          <a:p>
            <a:pPr lvl="1"/>
            <a:r>
              <a:rPr lang="en-US" dirty="0">
                <a:latin typeface="Courier New"/>
                <a:cs typeface="Courier New"/>
              </a:rPr>
              <a:t>.Set(</a:t>
            </a:r>
            <a:r>
              <a:rPr lang="en-US" dirty="0" err="1">
                <a:latin typeface="Courier New"/>
                <a:cs typeface="Courier New"/>
              </a:rPr>
              <a:t>Am_AS_LINE</a:t>
            </a:r>
            <a:r>
              <a:rPr lang="en-US" dirty="0">
                <a:latin typeface="Courier New"/>
                <a:cs typeface="Courier New"/>
              </a:rPr>
              <a:t>,	true)	</a:t>
            </a:r>
            <a:r>
              <a:rPr lang="en-US" i="1" dirty="0">
                <a:latin typeface="Courier New"/>
                <a:cs typeface="Courier New"/>
              </a:rPr>
              <a:t>//want to create a new line </a:t>
            </a:r>
            <a:r>
              <a:rPr lang="en-US" dirty="0">
                <a:latin typeface="Courier New"/>
                <a:cs typeface="Courier New"/>
              </a:rPr>
              <a:t>.Set(</a:t>
            </a:r>
            <a:r>
              <a:rPr lang="en-US" dirty="0" err="1">
                <a:latin typeface="Courier New"/>
                <a:cs typeface="Courier New"/>
              </a:rPr>
              <a:t>Am_FEEDBACK_OBJECT</a:t>
            </a:r>
            <a:r>
              <a:rPr lang="en-US" dirty="0">
                <a:latin typeface="Courier New"/>
                <a:cs typeface="Courier New"/>
              </a:rPr>
              <a:t>, </a:t>
            </a:r>
            <a:r>
              <a:rPr lang="en-US" dirty="0" err="1">
                <a:latin typeface="Courier New"/>
                <a:cs typeface="Courier New"/>
              </a:rPr>
              <a:t>lfeedback</a:t>
            </a:r>
            <a:r>
              <a:rPr lang="en-US" dirty="0">
                <a:latin typeface="Courier New"/>
                <a:cs typeface="Courier New"/>
              </a:rPr>
              <a:t>)</a:t>
            </a:r>
          </a:p>
          <a:p>
            <a:pPr lvl="1"/>
            <a:r>
              <a:rPr lang="en-US" i="1" dirty="0">
                <a:latin typeface="Courier New"/>
                <a:cs typeface="Courier New"/>
              </a:rPr>
              <a:t>//feedback while dragging</a:t>
            </a:r>
          </a:p>
          <a:p>
            <a:pPr lvl="1"/>
            <a:r>
              <a:rPr lang="en-US" dirty="0">
                <a:latin typeface="Courier New"/>
                <a:cs typeface="Courier New"/>
              </a:rPr>
              <a:t>.Set(</a:t>
            </a:r>
            <a:r>
              <a:rPr lang="en-US" dirty="0" err="1">
                <a:latin typeface="Courier New"/>
                <a:cs typeface="Courier New"/>
              </a:rPr>
              <a:t>Am_CREATE_NEW_OBJECT_METHOD</a:t>
            </a:r>
            <a:r>
              <a:rPr lang="en-US" dirty="0">
                <a:latin typeface="Courier New"/>
                <a:cs typeface="Courier New"/>
              </a:rPr>
              <a:t>, </a:t>
            </a:r>
            <a:r>
              <a:rPr lang="en-US" dirty="0" err="1">
                <a:latin typeface="Courier New"/>
                <a:cs typeface="Courier New"/>
              </a:rPr>
              <a:t>create_new_line</a:t>
            </a:r>
            <a:r>
              <a:rPr lang="en-US" dirty="0">
                <a:latin typeface="Courier New"/>
                <a:cs typeface="Courier New"/>
              </a:rPr>
              <a:t>)</a:t>
            </a:r>
          </a:p>
          <a:p>
            <a:pPr lvl="1"/>
            <a:r>
              <a:rPr lang="en-US" dirty="0">
                <a:latin typeface="Courier New"/>
                <a:cs typeface="Courier New"/>
              </a:rPr>
              <a:t>.Set(</a:t>
            </a:r>
            <a:r>
              <a:rPr lang="en-US" dirty="0" err="1">
                <a:latin typeface="Courier New"/>
                <a:cs typeface="Courier New"/>
              </a:rPr>
              <a:t>Am_ACTIVE</a:t>
            </a:r>
            <a:r>
              <a:rPr lang="en-US" dirty="0">
                <a:latin typeface="Courier New"/>
                <a:cs typeface="Courier New"/>
              </a:rPr>
              <a:t>, </a:t>
            </a:r>
            <a:r>
              <a:rPr lang="en-US" dirty="0" err="1">
                <a:latin typeface="Courier New"/>
                <a:cs typeface="Courier New"/>
              </a:rPr>
              <a:t>line_tool_is_selected</a:t>
            </a:r>
            <a:r>
              <a:rPr lang="en-US" dirty="0">
                <a:latin typeface="Courier New"/>
                <a:cs typeface="Courier New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162560" y="572513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A6A6A6"/>
                </a:solidFill>
              </a:rPr>
              <a:t>Brad A. Myers, Richard G. McDaniel, Robert C. Miller, Alan </a:t>
            </a:r>
            <a:r>
              <a:rPr lang="en-US" sz="1200" dirty="0" err="1">
                <a:solidFill>
                  <a:srgbClr val="A6A6A6"/>
                </a:solidFill>
              </a:rPr>
              <a:t>Ferrency</a:t>
            </a:r>
            <a:r>
              <a:rPr lang="en-US" sz="1200" dirty="0">
                <a:solidFill>
                  <a:srgbClr val="A6A6A6"/>
                </a:solidFill>
              </a:rPr>
              <a:t>, Andrew </a:t>
            </a:r>
            <a:r>
              <a:rPr lang="en-US" sz="1200" dirty="0" err="1">
                <a:solidFill>
                  <a:srgbClr val="A6A6A6"/>
                </a:solidFill>
              </a:rPr>
              <a:t>Faulring</a:t>
            </a:r>
            <a:r>
              <a:rPr lang="en-US" sz="1200" dirty="0">
                <a:solidFill>
                  <a:srgbClr val="A6A6A6"/>
                </a:solidFill>
              </a:rPr>
              <a:t>, Bruce D. Kyle, Andrew </a:t>
            </a:r>
            <a:r>
              <a:rPr lang="en-US" sz="1200" dirty="0" err="1">
                <a:solidFill>
                  <a:srgbClr val="A6A6A6"/>
                </a:solidFill>
              </a:rPr>
              <a:t>Mickish</a:t>
            </a:r>
            <a:r>
              <a:rPr lang="en-US" sz="1200" dirty="0">
                <a:solidFill>
                  <a:srgbClr val="A6A6A6"/>
                </a:solidFill>
              </a:rPr>
              <a:t>, Alex </a:t>
            </a:r>
            <a:r>
              <a:rPr lang="en-US" sz="1200" dirty="0" err="1">
                <a:solidFill>
                  <a:srgbClr val="A6A6A6"/>
                </a:solidFill>
              </a:rPr>
              <a:t>Klimovitski</a:t>
            </a:r>
            <a:r>
              <a:rPr lang="en-US" sz="1200" dirty="0">
                <a:solidFill>
                  <a:srgbClr val="A6A6A6"/>
                </a:solidFill>
              </a:rPr>
              <a:t>, and Patrick </a:t>
            </a:r>
            <a:r>
              <a:rPr lang="en-US" sz="1200" dirty="0" err="1">
                <a:solidFill>
                  <a:srgbClr val="A6A6A6"/>
                </a:solidFill>
              </a:rPr>
              <a:t>Doane</a:t>
            </a:r>
            <a:r>
              <a:rPr lang="en-US" sz="1200" dirty="0">
                <a:solidFill>
                  <a:srgbClr val="A6A6A6"/>
                </a:solidFill>
              </a:rPr>
              <a:t>. "The Amulet Environment: New Models for Effective User Interface Software Development", IEEE Transactions on Software Engineering, Vol. 23, no. 6. June, 1997. pp. 347-365. IEEE </a:t>
            </a:r>
            <a:r>
              <a:rPr lang="en-US" sz="1200" dirty="0" err="1">
                <a:solidFill>
                  <a:srgbClr val="A6A6A6"/>
                </a:solidFill>
              </a:rPr>
              <a:t>pdf</a:t>
            </a:r>
            <a:endParaRPr lang="en-US" sz="12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4866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textual languages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particular difficulties</a:t>
            </a:r>
          </a:p>
          <a:p>
            <a:pPr lvl="1"/>
            <a:r>
              <a:rPr lang="en-US" b="1" dirty="0" smtClean="0"/>
              <a:t>paradigms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structured programming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object-oriented programming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aspect-oriented programming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textual editors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structured editors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syntax customization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compare &amp; contrast tools for textual languages &amp; editors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228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textual languages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particular difficulties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paradigms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structured programming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object-oriented programming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aspect-oriented programming</a:t>
            </a:r>
          </a:p>
          <a:p>
            <a:r>
              <a:rPr lang="en-US" b="1" dirty="0" smtClean="0"/>
              <a:t>textual editors</a:t>
            </a:r>
          </a:p>
          <a:p>
            <a:pPr lvl="1"/>
            <a:r>
              <a:rPr lang="en-US" b="1" dirty="0" smtClean="0"/>
              <a:t>structured editors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syntax customization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compare &amp; contrast tools for textual languages &amp; editors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27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cornell</a:t>
            </a:r>
            <a:r>
              <a:rPr lang="en-US" dirty="0" smtClean="0"/>
              <a:t> program synthesizer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intro. to programming students</a:t>
            </a:r>
          </a:p>
          <a:p>
            <a:r>
              <a:rPr lang="en-US" dirty="0" smtClean="0"/>
              <a:t>always presented a set of possible commands</a:t>
            </a:r>
          </a:p>
          <a:p>
            <a:r>
              <a:rPr lang="en-US" dirty="0" smtClean="0"/>
              <a:t>always had a working program</a:t>
            </a:r>
          </a:p>
          <a:p>
            <a:endParaRPr lang="en-US" dirty="0"/>
          </a:p>
          <a:p>
            <a:r>
              <a:rPr lang="en-US" smtClean="0"/>
              <a:t>limited </a:t>
            </a:r>
            <a:r>
              <a:rPr lang="en-US" smtClean="0"/>
              <a:t>LOC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303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cornell</a:t>
            </a:r>
            <a:r>
              <a:rPr lang="en-US" dirty="0" smtClean="0"/>
              <a:t> program synthesizer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 descr="CS606 All_img_4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608" y="3057652"/>
            <a:ext cx="1627632" cy="864108"/>
          </a:xfrm>
          <a:prstGeom prst="rect">
            <a:avLst/>
          </a:prstGeom>
        </p:spPr>
      </p:pic>
      <p:pic>
        <p:nvPicPr>
          <p:cNvPr id="6" name="Picture 5" descr="flowgraph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640" y="2260600"/>
            <a:ext cx="2145364" cy="23977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320" y="3032506"/>
            <a:ext cx="1666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 New"/>
                <a:cs typeface="Courier New"/>
              </a:rPr>
              <a:t>main() {</a:t>
            </a:r>
          </a:p>
          <a:p>
            <a:r>
              <a:rPr lang="en-US" dirty="0" smtClean="0">
                <a:latin typeface="Courier New"/>
                <a:cs typeface="Courier New"/>
              </a:rPr>
              <a:t>	//source</a:t>
            </a:r>
          </a:p>
          <a:p>
            <a:r>
              <a:rPr lang="en-US" dirty="0" smtClean="0">
                <a:latin typeface="Courier New"/>
                <a:cs typeface="Courier New"/>
              </a:rPr>
              <a:t>	//code</a:t>
            </a:r>
          </a:p>
          <a:p>
            <a:r>
              <a:rPr lang="en-US" dirty="0" smtClean="0">
                <a:latin typeface="Courier New"/>
                <a:cs typeface="Courier New"/>
              </a:rPr>
              <a:t>}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72960" y="2900426"/>
            <a:ext cx="1666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 New"/>
                <a:cs typeface="Courier New"/>
              </a:rPr>
              <a:t>05 f1 a4</a:t>
            </a:r>
          </a:p>
          <a:p>
            <a:r>
              <a:rPr lang="en-US" dirty="0" smtClean="0">
                <a:latin typeface="Courier New"/>
                <a:cs typeface="Courier New"/>
              </a:rPr>
              <a:t>3a be </a:t>
            </a:r>
            <a:r>
              <a:rPr lang="en-US" dirty="0" err="1" smtClean="0">
                <a:latin typeface="Courier New"/>
                <a:cs typeface="Courier New"/>
              </a:rPr>
              <a:t>ef</a:t>
            </a:r>
            <a:endParaRPr lang="en-US" dirty="0" smtClean="0">
              <a:latin typeface="Courier New"/>
              <a:cs typeface="Courier New"/>
            </a:endParaRPr>
          </a:p>
          <a:p>
            <a:r>
              <a:rPr lang="en-US" dirty="0" smtClean="0">
                <a:latin typeface="Courier New"/>
                <a:cs typeface="Courier New"/>
              </a:rPr>
              <a:t>38 51 85</a:t>
            </a:r>
          </a:p>
          <a:p>
            <a:r>
              <a:rPr lang="en-US" dirty="0" smtClean="0">
                <a:latin typeface="Courier New"/>
                <a:cs typeface="Courier New"/>
              </a:rPr>
              <a:t>12 32 67</a:t>
            </a:r>
          </a:p>
          <a:p>
            <a:r>
              <a:rPr lang="en-US" dirty="0" smtClean="0">
                <a:latin typeface="Courier New"/>
                <a:cs typeface="Courier New"/>
              </a:rPr>
              <a:t>…</a:t>
            </a:r>
            <a:endParaRPr lang="en-US" dirty="0">
              <a:latin typeface="Courier New"/>
              <a:cs typeface="Courier New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082800" y="3545840"/>
            <a:ext cx="37592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236720" y="3525520"/>
            <a:ext cx="37592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797040" y="3545840"/>
            <a:ext cx="37592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7200" y="4626094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 code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98800" y="4622800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756484" y="4622800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 Flow Graph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76164" y="4622800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Executable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860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cornell</a:t>
            </a:r>
            <a:r>
              <a:rPr lang="en-US" dirty="0" smtClean="0"/>
              <a:t> program synthesizer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 descr="CS606 All_img_4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608" y="3057652"/>
            <a:ext cx="1627632" cy="864108"/>
          </a:xfrm>
          <a:prstGeom prst="rect">
            <a:avLst/>
          </a:prstGeom>
        </p:spPr>
      </p:pic>
      <p:pic>
        <p:nvPicPr>
          <p:cNvPr id="6" name="Picture 5" descr="flowgraph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640" y="2260600"/>
            <a:ext cx="2145364" cy="23977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320" y="3032506"/>
            <a:ext cx="1666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 New"/>
                <a:cs typeface="Courier New"/>
              </a:rPr>
              <a:t>main() {</a:t>
            </a:r>
          </a:p>
          <a:p>
            <a:r>
              <a:rPr lang="en-US" dirty="0" smtClean="0">
                <a:latin typeface="Courier New"/>
                <a:cs typeface="Courier New"/>
              </a:rPr>
              <a:t>	//source</a:t>
            </a:r>
          </a:p>
          <a:p>
            <a:r>
              <a:rPr lang="en-US" dirty="0" smtClean="0">
                <a:latin typeface="Courier New"/>
                <a:cs typeface="Courier New"/>
              </a:rPr>
              <a:t>	//code</a:t>
            </a:r>
          </a:p>
          <a:p>
            <a:r>
              <a:rPr lang="en-US" dirty="0" smtClean="0">
                <a:latin typeface="Courier New"/>
                <a:cs typeface="Courier New"/>
              </a:rPr>
              <a:t>}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72960" y="2900426"/>
            <a:ext cx="1666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 New"/>
                <a:cs typeface="Courier New"/>
              </a:rPr>
              <a:t>05 f1 a4</a:t>
            </a:r>
          </a:p>
          <a:p>
            <a:r>
              <a:rPr lang="en-US" dirty="0" smtClean="0">
                <a:latin typeface="Courier New"/>
                <a:cs typeface="Courier New"/>
              </a:rPr>
              <a:t>3a be </a:t>
            </a:r>
            <a:r>
              <a:rPr lang="en-US" dirty="0" err="1" smtClean="0">
                <a:latin typeface="Courier New"/>
                <a:cs typeface="Courier New"/>
              </a:rPr>
              <a:t>ef</a:t>
            </a:r>
            <a:endParaRPr lang="en-US" dirty="0" smtClean="0">
              <a:latin typeface="Courier New"/>
              <a:cs typeface="Courier New"/>
            </a:endParaRPr>
          </a:p>
          <a:p>
            <a:r>
              <a:rPr lang="en-US" dirty="0" smtClean="0">
                <a:latin typeface="Courier New"/>
                <a:cs typeface="Courier New"/>
              </a:rPr>
              <a:t>38 51 85</a:t>
            </a:r>
          </a:p>
          <a:p>
            <a:r>
              <a:rPr lang="en-US" dirty="0" smtClean="0">
                <a:latin typeface="Courier New"/>
                <a:cs typeface="Courier New"/>
              </a:rPr>
              <a:t>12 32 67</a:t>
            </a:r>
          </a:p>
          <a:p>
            <a:r>
              <a:rPr lang="en-US" dirty="0" smtClean="0">
                <a:latin typeface="Courier New"/>
                <a:cs typeface="Courier New"/>
              </a:rPr>
              <a:t>…</a:t>
            </a:r>
            <a:endParaRPr lang="en-US" dirty="0">
              <a:latin typeface="Courier New"/>
              <a:cs typeface="Courier New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082800" y="3545840"/>
            <a:ext cx="37592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236720" y="3525520"/>
            <a:ext cx="37592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797040" y="3545840"/>
            <a:ext cx="37592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7200" y="4626094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 code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98800" y="4622800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756484" y="4622800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 Flow Graph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76164" y="4622800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Executable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71120" y="2499360"/>
            <a:ext cx="2011680" cy="283464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302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editors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 descr="CS606 All_img_4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608" y="3057652"/>
            <a:ext cx="1627632" cy="864108"/>
          </a:xfrm>
          <a:prstGeom prst="rect">
            <a:avLst/>
          </a:prstGeom>
        </p:spPr>
      </p:pic>
      <p:pic>
        <p:nvPicPr>
          <p:cNvPr id="6" name="Picture 5" descr="flowgraph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640" y="2260600"/>
            <a:ext cx="2145364" cy="23977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320" y="3032506"/>
            <a:ext cx="1666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 New"/>
                <a:cs typeface="Courier New"/>
              </a:rPr>
              <a:t>main() {</a:t>
            </a:r>
          </a:p>
          <a:p>
            <a:r>
              <a:rPr lang="en-US" dirty="0" smtClean="0">
                <a:latin typeface="Courier New"/>
                <a:cs typeface="Courier New"/>
              </a:rPr>
              <a:t>	//source</a:t>
            </a:r>
          </a:p>
          <a:p>
            <a:r>
              <a:rPr lang="en-US" dirty="0" smtClean="0">
                <a:latin typeface="Courier New"/>
                <a:cs typeface="Courier New"/>
              </a:rPr>
              <a:t>	//code</a:t>
            </a:r>
          </a:p>
          <a:p>
            <a:r>
              <a:rPr lang="en-US" dirty="0" smtClean="0">
                <a:latin typeface="Courier New"/>
                <a:cs typeface="Courier New"/>
              </a:rPr>
              <a:t>}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72960" y="2900426"/>
            <a:ext cx="1666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 New"/>
                <a:cs typeface="Courier New"/>
              </a:rPr>
              <a:t>05 f1 a4</a:t>
            </a:r>
          </a:p>
          <a:p>
            <a:r>
              <a:rPr lang="en-US" dirty="0" smtClean="0">
                <a:latin typeface="Courier New"/>
                <a:cs typeface="Courier New"/>
              </a:rPr>
              <a:t>3a be </a:t>
            </a:r>
            <a:r>
              <a:rPr lang="en-US" dirty="0" err="1" smtClean="0">
                <a:latin typeface="Courier New"/>
                <a:cs typeface="Courier New"/>
              </a:rPr>
              <a:t>ef</a:t>
            </a:r>
            <a:endParaRPr lang="en-US" dirty="0" smtClean="0">
              <a:latin typeface="Courier New"/>
              <a:cs typeface="Courier New"/>
            </a:endParaRPr>
          </a:p>
          <a:p>
            <a:r>
              <a:rPr lang="en-US" dirty="0" smtClean="0">
                <a:latin typeface="Courier New"/>
                <a:cs typeface="Courier New"/>
              </a:rPr>
              <a:t>38 51 85</a:t>
            </a:r>
          </a:p>
          <a:p>
            <a:r>
              <a:rPr lang="en-US" dirty="0" smtClean="0">
                <a:latin typeface="Courier New"/>
                <a:cs typeface="Courier New"/>
              </a:rPr>
              <a:t>12 32 67</a:t>
            </a:r>
          </a:p>
          <a:p>
            <a:r>
              <a:rPr lang="en-US" dirty="0" smtClean="0">
                <a:latin typeface="Courier New"/>
                <a:cs typeface="Courier New"/>
              </a:rPr>
              <a:t>…</a:t>
            </a:r>
            <a:endParaRPr lang="en-US" dirty="0">
              <a:latin typeface="Courier New"/>
              <a:cs typeface="Courier New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082800" y="3545840"/>
            <a:ext cx="37592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236720" y="3525520"/>
            <a:ext cx="37592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797040" y="3545840"/>
            <a:ext cx="37592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7200" y="4626094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 code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98800" y="4622800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756484" y="4622800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 Flow Graph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76164" y="4622800"/>
            <a:ext cx="200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Executable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2458720" y="2495475"/>
            <a:ext cx="2011680" cy="283464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30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textual languages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primarily use a textual representation</a:t>
            </a:r>
          </a:p>
          <a:p>
            <a:pPr lvl="1"/>
            <a:r>
              <a:rPr lang="en-US" dirty="0" smtClean="0"/>
              <a:t>(mostly exclusively)</a:t>
            </a:r>
          </a:p>
          <a:p>
            <a:r>
              <a:rPr lang="en-US" dirty="0"/>
              <a:t>as opposed to visual languages</a:t>
            </a:r>
          </a:p>
          <a:p>
            <a:r>
              <a:rPr lang="en-US" dirty="0" smtClean="0"/>
              <a:t>focus: on paradigms and tools for textual languages</a:t>
            </a:r>
          </a:p>
          <a:p>
            <a:pPr lvl="1"/>
            <a:r>
              <a:rPr lang="en-US" dirty="0" smtClean="0"/>
              <a:t>will try to not repeat information in other classes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519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GNOME</a:t>
            </a:r>
            <a:endParaRPr lang="en-US" dirty="0"/>
          </a:p>
        </p:txBody>
      </p:sp>
      <p:pic>
        <p:nvPicPr>
          <p:cNvPr id="5" name="Content Placeholder 4" descr="Screen shot 2011-04-18 at 10.57.17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62" r="-16062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258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programmers’ editing strategies:</a:t>
            </a:r>
            <a:br>
              <a:rPr lang="en-US" dirty="0" smtClean="0"/>
            </a:br>
            <a:r>
              <a:rPr lang="en-US" b="1" dirty="0" smtClean="0"/>
              <a:t>names</a:t>
            </a:r>
            <a:r>
              <a:rPr lang="en-US" dirty="0" smtClean="0"/>
              <a:t> (declarations &amp; refs)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41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9280" y="1854518"/>
            <a:ext cx="750824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 smtClean="0"/>
              <a:t>Creating </a:t>
            </a:r>
            <a:r>
              <a:rPr lang="en-US" i="1" dirty="0"/>
              <a:t>a name</a:t>
            </a:r>
            <a:r>
              <a:rPr lang="en-US" dirty="0"/>
              <a:t>, by typing it from left to right (59%) or using code-completion (5%).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Replacing </a:t>
            </a:r>
            <a:r>
              <a:rPr lang="en-US" i="1" dirty="0"/>
              <a:t>part of the internal structure of a name </a:t>
            </a:r>
            <a:r>
              <a:rPr lang="en-US" dirty="0"/>
              <a:t>(13%), as in replacing </a:t>
            </a:r>
            <a:r>
              <a:rPr lang="en-US" dirty="0" err="1">
                <a:latin typeface="Courier New"/>
                <a:cs typeface="Courier New"/>
              </a:rPr>
              <a:t>colorPanel</a:t>
            </a:r>
            <a:r>
              <a:rPr lang="en-US" dirty="0"/>
              <a:t> with </a:t>
            </a:r>
            <a:r>
              <a:rPr lang="en-US" dirty="0" err="1">
                <a:latin typeface="Courier New"/>
                <a:cs typeface="Courier New"/>
              </a:rPr>
              <a:t>strokePanel</a:t>
            </a:r>
            <a:r>
              <a:rPr lang="en-US" dirty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Correcting </a:t>
            </a:r>
            <a:r>
              <a:rPr lang="en-US" i="1" dirty="0"/>
              <a:t>typos</a:t>
            </a:r>
            <a:r>
              <a:rPr lang="en-US" dirty="0"/>
              <a:t>, by using the backspace key (10%)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Replacing </a:t>
            </a:r>
            <a:r>
              <a:rPr lang="en-US" i="1" dirty="0"/>
              <a:t>a name</a:t>
            </a:r>
            <a:r>
              <a:rPr lang="en-US" dirty="0"/>
              <a:t>, by backspacing or selecting </a:t>
            </a:r>
            <a:r>
              <a:rPr lang="en-US" dirty="0" smtClean="0"/>
              <a:t>and deleting </a:t>
            </a:r>
            <a:r>
              <a:rPr lang="en-US" dirty="0"/>
              <a:t>the entire old name first (4%).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Removing </a:t>
            </a:r>
            <a:r>
              <a:rPr lang="en-US" i="1" dirty="0"/>
              <a:t>a name</a:t>
            </a:r>
            <a:r>
              <a:rPr lang="en-US" dirty="0"/>
              <a:t>, by backspacing, overwriting, or selecting and deleting (4%).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Splitting a name</a:t>
            </a:r>
            <a:r>
              <a:rPr lang="en-US" dirty="0"/>
              <a:t>(3%)</a:t>
            </a:r>
            <a:r>
              <a:rPr lang="en-US" dirty="0" smtClean="0"/>
              <a:t>, as in splitting </a:t>
            </a:r>
            <a:r>
              <a:rPr lang="en-US" dirty="0" err="1" smtClean="0">
                <a:latin typeface="Courier New"/>
                <a:cs typeface="Courier New"/>
              </a:rPr>
              <a:t>padd</a:t>
            </a:r>
            <a:r>
              <a:rPr lang="en-US" dirty="0" smtClean="0"/>
              <a:t> into </a:t>
            </a:r>
            <a:r>
              <a:rPr lang="en-US" dirty="0" err="1" smtClean="0">
                <a:latin typeface="Courier New"/>
                <a:cs typeface="Courier New"/>
              </a:rPr>
              <a:t>p.add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Renaming </a:t>
            </a:r>
            <a:r>
              <a:rPr lang="en-US" dirty="0"/>
              <a:t>(2%) a variable, method, or class and its uses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About </a:t>
            </a:r>
            <a:r>
              <a:rPr lang="en-US" dirty="0"/>
              <a:t>25% of name edits resulted in </a:t>
            </a:r>
            <a:r>
              <a:rPr lang="en-US" i="1" dirty="0"/>
              <a:t>semantically invalid </a:t>
            </a:r>
            <a:r>
              <a:rPr lang="en-US" dirty="0"/>
              <a:t>names, because the edit was an intermediate change (49%), the name was undeclared (20%), or because of a typo (26%) or misspelling (5%).</a:t>
            </a:r>
          </a:p>
        </p:txBody>
      </p:sp>
    </p:spTree>
    <p:extLst>
      <p:ext uri="{BB962C8B-B14F-4D97-AF65-F5344CB8AC3E}">
        <p14:creationId xmlns:p14="http://schemas.microsoft.com/office/powerpoint/2010/main" val="18109265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programmers’ editing strategies:</a:t>
            </a:r>
            <a:br>
              <a:rPr lang="en-US" dirty="0"/>
            </a:br>
            <a:r>
              <a:rPr lang="en-US" b="1" dirty="0" smtClean="0"/>
              <a:t>keywords </a:t>
            </a:r>
            <a:r>
              <a:rPr lang="en-US" dirty="0" smtClean="0"/>
              <a:t>(if, while, class, etc.)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i="1" dirty="0" smtClean="0"/>
              <a:t>Typing </a:t>
            </a:r>
            <a:r>
              <a:rPr lang="en-US" i="1" dirty="0"/>
              <a:t>a required keyword </a:t>
            </a:r>
            <a:r>
              <a:rPr lang="en-US" dirty="0"/>
              <a:t>(71%), in the process of typing a complete keyword structure from left to right.</a:t>
            </a:r>
          </a:p>
          <a:p>
            <a:r>
              <a:rPr lang="en-US" i="1" dirty="0" smtClean="0"/>
              <a:t>Typing </a:t>
            </a:r>
            <a:r>
              <a:rPr lang="en-US" i="1" dirty="0"/>
              <a:t>an optional keyword </a:t>
            </a:r>
            <a:r>
              <a:rPr lang="en-US" dirty="0"/>
              <a:t>(16%), such as public or extends, into an existing or new structure.</a:t>
            </a:r>
          </a:p>
          <a:p>
            <a:r>
              <a:rPr lang="en-US" i="1" dirty="0" smtClean="0"/>
              <a:t>Creating </a:t>
            </a:r>
            <a:r>
              <a:rPr lang="en-US" i="1" dirty="0"/>
              <a:t>optional structure </a:t>
            </a:r>
            <a:r>
              <a:rPr lang="en-US" dirty="0"/>
              <a:t>(7%), such as an initialization statement in a variable declaration.</a:t>
            </a:r>
          </a:p>
          <a:p>
            <a:r>
              <a:rPr lang="en-US" i="1" dirty="0" smtClean="0"/>
              <a:t>Creating </a:t>
            </a:r>
            <a:r>
              <a:rPr lang="en-US" i="1" dirty="0"/>
              <a:t>a declaration </a:t>
            </a:r>
            <a:r>
              <a:rPr lang="en-US" dirty="0"/>
              <a:t>with refactoring tools (4%)</a:t>
            </a:r>
            <a:r>
              <a:rPr lang="en-US" dirty="0" smtClean="0"/>
              <a:t>.</a:t>
            </a:r>
          </a:p>
          <a:p>
            <a:r>
              <a:rPr lang="en-US" i="1" dirty="0" smtClean="0"/>
              <a:t>Removing </a:t>
            </a:r>
            <a:r>
              <a:rPr lang="en-US" i="1" dirty="0"/>
              <a:t>an entire keyword structure </a:t>
            </a:r>
            <a:r>
              <a:rPr lang="en-US" dirty="0"/>
              <a:t>(2%) by </a:t>
            </a:r>
            <a:r>
              <a:rPr lang="en-US" dirty="0" smtClean="0"/>
              <a:t>selecting its </a:t>
            </a:r>
            <a:r>
              <a:rPr lang="en-US" dirty="0"/>
              <a:t>left and right extents and backspacing.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828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programmers’ editing strategies:</a:t>
            </a:r>
            <a:br>
              <a:rPr lang="en-US" dirty="0" smtClean="0"/>
            </a:br>
            <a:r>
              <a:rPr lang="en-US" b="1" dirty="0" smtClean="0"/>
              <a:t>comments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43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9280" y="1854518"/>
            <a:ext cx="75082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i="1" dirty="0" smtClean="0"/>
              <a:t>Temporarily </a:t>
            </a:r>
            <a:r>
              <a:rPr lang="en-US" sz="2400" i="1" dirty="0"/>
              <a:t>commenting out statements </a:t>
            </a:r>
            <a:r>
              <a:rPr lang="en-US" sz="2400" dirty="0"/>
              <a:t>(60%) by typing a </a:t>
            </a:r>
            <a:r>
              <a:rPr lang="en-US" sz="2400" dirty="0">
                <a:latin typeface="Courier New"/>
                <a:cs typeface="Courier New"/>
              </a:rPr>
              <a:t>//</a:t>
            </a:r>
            <a:r>
              <a:rPr lang="en-US" sz="2400" dirty="0"/>
              <a:t> before a </a:t>
            </a:r>
            <a:r>
              <a:rPr lang="en-US" sz="2400" dirty="0" smtClean="0"/>
              <a:t>statement</a:t>
            </a:r>
            <a:r>
              <a:rPr lang="en-US" sz="2400" dirty="0"/>
              <a:t>, as in “</a:t>
            </a:r>
            <a:r>
              <a:rPr lang="en-US" sz="2400" dirty="0">
                <a:latin typeface="Courier New"/>
                <a:cs typeface="Courier New"/>
              </a:rPr>
              <a:t>//repaint;</a:t>
            </a:r>
            <a:r>
              <a:rPr lang="en-US" sz="2400" dirty="0"/>
              <a:t>” and often creating an alternative statement above or below.</a:t>
            </a:r>
          </a:p>
          <a:p>
            <a:pPr marL="285750" indent="-285750">
              <a:buFont typeface="Arial"/>
              <a:buChar char="•"/>
            </a:pPr>
            <a:r>
              <a:rPr lang="en-US" sz="2400" i="1" dirty="0" smtClean="0"/>
              <a:t>Creating </a:t>
            </a:r>
            <a:r>
              <a:rPr lang="en-US" sz="2400" i="1" dirty="0"/>
              <a:t>annotations </a:t>
            </a:r>
            <a:r>
              <a:rPr lang="en-US" sz="2400" dirty="0"/>
              <a:t>(37%), which often referenced named program elements such as variables and classes, using either type of comment.</a:t>
            </a:r>
          </a:p>
          <a:p>
            <a:pPr marL="285750" indent="-285750">
              <a:buFont typeface="Arial"/>
              <a:buChar char="•"/>
            </a:pPr>
            <a:r>
              <a:rPr lang="en-US" sz="2400" i="1" dirty="0" smtClean="0"/>
              <a:t>Temporarily </a:t>
            </a:r>
            <a:r>
              <a:rPr lang="en-US" sz="2400" i="1" dirty="0"/>
              <a:t>replacing an expression </a:t>
            </a:r>
            <a:r>
              <a:rPr lang="en-US" sz="2400" dirty="0"/>
              <a:t>(3%), often in unstructured ways, but with structured intent, as in “</a:t>
            </a:r>
            <a:r>
              <a:rPr lang="en-US" sz="2400" dirty="0">
                <a:latin typeface="Courier New"/>
                <a:cs typeface="Courier New"/>
              </a:rPr>
              <a:t>(a + 2);//b)</a:t>
            </a:r>
            <a:r>
              <a:rPr lang="en-US" sz="2400" dirty="0"/>
              <a:t>;”. These unstructured edits were likely due to the hassle of typing </a:t>
            </a:r>
            <a:r>
              <a:rPr lang="en-US" sz="2400" dirty="0">
                <a:latin typeface="Courier New"/>
                <a:cs typeface="Courier New"/>
              </a:rPr>
              <a:t>/**/</a:t>
            </a:r>
            <a:r>
              <a:rPr lang="en-US" sz="2400" dirty="0"/>
              <a:t> comments within a line.</a:t>
            </a:r>
          </a:p>
        </p:txBody>
      </p:sp>
    </p:spTree>
    <p:extLst>
      <p:ext uri="{BB962C8B-B14F-4D97-AF65-F5344CB8AC3E}">
        <p14:creationId xmlns:p14="http://schemas.microsoft.com/office/powerpoint/2010/main" val="8952719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programmers’ editing </a:t>
            </a:r>
            <a:r>
              <a:rPr lang="en-US" dirty="0" smtClean="0"/>
              <a:t>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small number of editing patterns</a:t>
            </a:r>
          </a:p>
          <a:p>
            <a:pPr lvl="1"/>
            <a:r>
              <a:rPr lang="en-US" dirty="0"/>
              <a:t>programmers don’t make use of freedom of unstructured text</a:t>
            </a:r>
          </a:p>
          <a:p>
            <a:r>
              <a:rPr lang="en-US" dirty="0" smtClean="0"/>
              <a:t>structured editors</a:t>
            </a:r>
          </a:p>
          <a:p>
            <a:pPr lvl="1"/>
            <a:r>
              <a:rPr lang="en-US" dirty="0" smtClean="0"/>
              <a:t>support editing patterns</a:t>
            </a:r>
          </a:p>
          <a:p>
            <a:pPr lvl="1"/>
            <a:r>
              <a:rPr lang="en-US" dirty="0" smtClean="0"/>
              <a:t>make each pattern more efficient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022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4322"/>
            <a:ext cx="8229600" cy="1143000"/>
          </a:xfrm>
        </p:spPr>
        <p:txBody>
          <a:bodyPr/>
          <a:lstStyle/>
          <a:p>
            <a:r>
              <a:rPr lang="en-US" dirty="0" smtClean="0"/>
              <a:t>citrus</a:t>
            </a:r>
            <a:endParaRPr lang="en-US" dirty="0"/>
          </a:p>
        </p:txBody>
      </p:sp>
      <p:pic>
        <p:nvPicPr>
          <p:cNvPr id="5" name="citrus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4467" y="695643"/>
            <a:ext cx="6793480" cy="509555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45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027003"/>
            <a:ext cx="8464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Ko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 &amp; B. Myers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Citrus; A Language &amp; Toolkit for Simplifying the Creation of Structured Editors for Code &amp; Data</a:t>
            </a:r>
          </a:p>
          <a:p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</a:rPr>
              <a:t>UIST, 2005</a:t>
            </a:r>
            <a:endParaRPr lang="en-US" sz="1600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193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barista</a:t>
            </a:r>
            <a:endParaRPr lang="en-US" dirty="0"/>
          </a:p>
        </p:txBody>
      </p:sp>
      <p:pic>
        <p:nvPicPr>
          <p:cNvPr id="5" name="barista-textedit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1038" y="1600200"/>
            <a:ext cx="7783512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46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027003"/>
            <a:ext cx="8464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Ko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 &amp; B. Myers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Barista: A Framework for Enabling New Tools, Interaction Techniques, and Views in Code Editors</a:t>
            </a:r>
          </a:p>
          <a:p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</a:rPr>
              <a:t>CHI, 2006</a:t>
            </a:r>
            <a:endParaRPr lang="en-US" sz="1600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993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barista</a:t>
            </a:r>
          </a:p>
        </p:txBody>
      </p:sp>
      <p:pic>
        <p:nvPicPr>
          <p:cNvPr id="5" name="barista-dra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9888" y="1600200"/>
            <a:ext cx="5864225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47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037163"/>
            <a:ext cx="8464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Ko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 &amp; B. Myers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Barista: A Framework for Enabling New Tools, Interaction Techniques, and Views in Code Editors</a:t>
            </a:r>
          </a:p>
          <a:p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</a:rPr>
              <a:t>CHI, 2006</a:t>
            </a:r>
            <a:endParaRPr lang="en-US" sz="1600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792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barista</a:t>
            </a:r>
          </a:p>
        </p:txBody>
      </p:sp>
      <p:pic>
        <p:nvPicPr>
          <p:cNvPr id="5" name="barista-autocomplete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4363" y="1600200"/>
            <a:ext cx="5376862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48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027003"/>
            <a:ext cx="8464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Ko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 &amp; B. Myers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Barista: A Framework for Enabling New Tools, Interaction Techniques, and Views in Code Editors</a:t>
            </a:r>
          </a:p>
          <a:p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</a:rPr>
              <a:t>CHI, 2006</a:t>
            </a:r>
            <a:endParaRPr lang="en-US" sz="1600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27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barista</a:t>
            </a:r>
          </a:p>
        </p:txBody>
      </p:sp>
      <p:pic>
        <p:nvPicPr>
          <p:cNvPr id="5" name="barista-alternatives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36713"/>
            <a:ext cx="8229600" cy="44545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49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027003"/>
            <a:ext cx="8464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Ko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 &amp; B. Myers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Barista: A Framework for Enabling New Tools, Interaction Techniques, and Views in Code Editors</a:t>
            </a:r>
          </a:p>
          <a:p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</a:rPr>
              <a:t>CHI, 2006</a:t>
            </a:r>
            <a:endParaRPr lang="en-US" sz="1600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5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things about 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text editors</a:t>
            </a:r>
          </a:p>
          <a:p>
            <a:r>
              <a:rPr lang="en-US" dirty="0" smtClean="0"/>
              <a:t>even most visual languages convert to text</a:t>
            </a:r>
          </a:p>
          <a:p>
            <a:pPr lvl="1"/>
            <a:r>
              <a:rPr lang="en-US" dirty="0" smtClean="0"/>
              <a:t>round tripping is rarely an issue in textual </a:t>
            </a:r>
            <a:r>
              <a:rPr lang="en-US" dirty="0" err="1" smtClean="0"/>
              <a:t>langs</a:t>
            </a:r>
            <a:endParaRPr lang="en-US" dirty="0" smtClean="0"/>
          </a:p>
          <a:p>
            <a:r>
              <a:rPr lang="en-US" dirty="0" smtClean="0"/>
              <a:t>large set of tools for textual programs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186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barista</a:t>
            </a:r>
          </a:p>
        </p:txBody>
      </p:sp>
      <p:pic>
        <p:nvPicPr>
          <p:cNvPr id="5" name="barista-metadata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8588" y="1600200"/>
            <a:ext cx="6346825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50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027003"/>
            <a:ext cx="8464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Ko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 &amp; B. Myers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Barista: A Framework for Enabling New Tools, Interaction Techniques, and Views in Code Editors</a:t>
            </a:r>
          </a:p>
          <a:p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</a:rPr>
              <a:t>CHI, 2006</a:t>
            </a:r>
            <a:endParaRPr lang="en-US" sz="1600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212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barista</a:t>
            </a:r>
          </a:p>
        </p:txBody>
      </p:sp>
      <p:pic>
        <p:nvPicPr>
          <p:cNvPr id="5" name="barista-alternatives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36713"/>
            <a:ext cx="8229600" cy="44545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51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027003"/>
            <a:ext cx="8464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Ko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 &amp; B. Myers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Barista: A Framework for Enabling New Tools, Interaction Techniques, and Views in Code Editors</a:t>
            </a:r>
          </a:p>
          <a:p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</a:rPr>
              <a:t>CHI, 2006</a:t>
            </a:r>
            <a:endParaRPr lang="en-US" sz="1600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175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barista</a:t>
            </a:r>
          </a:p>
        </p:txBody>
      </p:sp>
      <p:pic>
        <p:nvPicPr>
          <p:cNvPr id="5" name="barista-matchform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317750"/>
            <a:ext cx="8229600" cy="30908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52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027003"/>
            <a:ext cx="8464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Ko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 &amp; B. Myers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Barista: A Framework for Enabling New Tools, Interaction Techniques, and Views in Code Editors</a:t>
            </a:r>
          </a:p>
          <a:p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</a:rPr>
              <a:t>CHI, 2006</a:t>
            </a:r>
            <a:endParaRPr lang="en-US" sz="1600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794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barista</a:t>
            </a:r>
          </a:p>
        </p:txBody>
      </p:sp>
      <p:pic>
        <p:nvPicPr>
          <p:cNvPr id="5" name="barista-focuscontext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68600" y="1600200"/>
            <a:ext cx="3606800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53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027003"/>
            <a:ext cx="8464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Ko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 &amp; B. Myers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Barista: A Framework for Enabling New Tools, Interaction Techniques, and Views in Code Editors</a:t>
            </a:r>
          </a:p>
          <a:p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</a:rPr>
              <a:t>CHI, 2006</a:t>
            </a:r>
            <a:endParaRPr lang="en-US" sz="1600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680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editors: ALICE</a:t>
            </a:r>
            <a:endParaRPr lang="en-US" dirty="0"/>
          </a:p>
        </p:txBody>
      </p:sp>
      <p:pic>
        <p:nvPicPr>
          <p:cNvPr id="5" name="Content Placeholder 4" descr="155203-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0" b="7250"/>
          <a:stretch>
            <a:fillRect/>
          </a:stretch>
        </p:blipFill>
        <p:spPr>
          <a:xfrm>
            <a:off x="457200" y="1498600"/>
            <a:ext cx="8229600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54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1920" y="5997644"/>
            <a:ext cx="7254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A6A6A6"/>
                </a:solidFill>
              </a:rPr>
              <a:t>Alice: Lessons Learned from Building a 3D System for Novices (PDF), Matthew Conway, Steve </a:t>
            </a:r>
            <a:r>
              <a:rPr lang="en-US" sz="1200" dirty="0" err="1">
                <a:solidFill>
                  <a:srgbClr val="A6A6A6"/>
                </a:solidFill>
              </a:rPr>
              <a:t>Audia</a:t>
            </a:r>
            <a:r>
              <a:rPr lang="en-US" sz="1200" dirty="0">
                <a:solidFill>
                  <a:srgbClr val="A6A6A6"/>
                </a:solidFill>
              </a:rPr>
              <a:t>, Tommy </a:t>
            </a:r>
            <a:r>
              <a:rPr lang="en-US" sz="1200" dirty="0" err="1">
                <a:solidFill>
                  <a:srgbClr val="A6A6A6"/>
                </a:solidFill>
              </a:rPr>
              <a:t>Burnette</a:t>
            </a:r>
            <a:r>
              <a:rPr lang="en-US" sz="1200" dirty="0">
                <a:solidFill>
                  <a:srgbClr val="A6A6A6"/>
                </a:solidFill>
              </a:rPr>
              <a:t>, Dennis Cosgrove, Kevin Christiansen, Rob </a:t>
            </a:r>
            <a:r>
              <a:rPr lang="en-US" sz="1200" dirty="0" err="1">
                <a:solidFill>
                  <a:srgbClr val="A6A6A6"/>
                </a:solidFill>
              </a:rPr>
              <a:t>Deline</a:t>
            </a:r>
            <a:r>
              <a:rPr lang="en-US" sz="1200" dirty="0">
                <a:solidFill>
                  <a:srgbClr val="A6A6A6"/>
                </a:solidFill>
              </a:rPr>
              <a:t>, Jim Durbin, Rich </a:t>
            </a:r>
            <a:r>
              <a:rPr lang="en-US" sz="1200" dirty="0" err="1">
                <a:solidFill>
                  <a:srgbClr val="A6A6A6"/>
                </a:solidFill>
              </a:rPr>
              <a:t>Gossweiler</a:t>
            </a:r>
            <a:r>
              <a:rPr lang="en-US" sz="1200" dirty="0">
                <a:solidFill>
                  <a:srgbClr val="A6A6A6"/>
                </a:solidFill>
              </a:rPr>
              <a:t>, Shuichi </a:t>
            </a:r>
            <a:r>
              <a:rPr lang="en-US" sz="1200" dirty="0" err="1">
                <a:solidFill>
                  <a:srgbClr val="A6A6A6"/>
                </a:solidFill>
              </a:rPr>
              <a:t>Kogi</a:t>
            </a:r>
            <a:r>
              <a:rPr lang="en-US" sz="1200" dirty="0">
                <a:solidFill>
                  <a:srgbClr val="A6A6A6"/>
                </a:solidFill>
              </a:rPr>
              <a:t>, Chris Long, Beth Mallory, Steve </a:t>
            </a:r>
            <a:r>
              <a:rPr lang="en-US" sz="1200" dirty="0" err="1">
                <a:solidFill>
                  <a:srgbClr val="A6A6A6"/>
                </a:solidFill>
              </a:rPr>
              <a:t>Miale</a:t>
            </a:r>
            <a:r>
              <a:rPr lang="en-US" sz="1200" dirty="0">
                <a:solidFill>
                  <a:srgbClr val="A6A6A6"/>
                </a:solidFill>
              </a:rPr>
              <a:t>, Kristen </a:t>
            </a:r>
            <a:r>
              <a:rPr lang="en-US" sz="1200" dirty="0" err="1">
                <a:solidFill>
                  <a:srgbClr val="A6A6A6"/>
                </a:solidFill>
              </a:rPr>
              <a:t>Monkaitis</a:t>
            </a:r>
            <a:r>
              <a:rPr lang="en-US" sz="1200" dirty="0">
                <a:solidFill>
                  <a:srgbClr val="A6A6A6"/>
                </a:solidFill>
              </a:rPr>
              <a:t>, James Patten, Jeffrey Pierce, Joe </a:t>
            </a:r>
            <a:r>
              <a:rPr lang="en-US" sz="1200" dirty="0" err="1">
                <a:solidFill>
                  <a:srgbClr val="A6A6A6"/>
                </a:solidFill>
              </a:rPr>
              <a:t>Schochet</a:t>
            </a:r>
            <a:r>
              <a:rPr lang="en-US" sz="1200" dirty="0">
                <a:solidFill>
                  <a:srgbClr val="A6A6A6"/>
                </a:solidFill>
              </a:rPr>
              <a:t>, David </a:t>
            </a:r>
            <a:r>
              <a:rPr lang="en-US" sz="1200" dirty="0" err="1">
                <a:solidFill>
                  <a:srgbClr val="A6A6A6"/>
                </a:solidFill>
              </a:rPr>
              <a:t>Staak</a:t>
            </a:r>
            <a:r>
              <a:rPr lang="en-US" sz="1200" dirty="0">
                <a:solidFill>
                  <a:srgbClr val="A6A6A6"/>
                </a:solidFill>
              </a:rPr>
              <a:t>, Brian Stearns, Richard </a:t>
            </a:r>
            <a:r>
              <a:rPr lang="en-US" sz="1200" dirty="0" err="1">
                <a:solidFill>
                  <a:srgbClr val="A6A6A6"/>
                </a:solidFill>
              </a:rPr>
              <a:t>Stoakley</a:t>
            </a:r>
            <a:r>
              <a:rPr lang="en-US" sz="1200" dirty="0">
                <a:solidFill>
                  <a:srgbClr val="A6A6A6"/>
                </a:solidFill>
              </a:rPr>
              <a:t>, Chris </a:t>
            </a:r>
            <a:r>
              <a:rPr lang="en-US" sz="1200" dirty="0" err="1">
                <a:solidFill>
                  <a:srgbClr val="A6A6A6"/>
                </a:solidFill>
              </a:rPr>
              <a:t>Sturgill</a:t>
            </a:r>
            <a:r>
              <a:rPr lang="en-US" sz="1200" dirty="0">
                <a:solidFill>
                  <a:srgbClr val="A6A6A6"/>
                </a:solidFill>
              </a:rPr>
              <a:t>, John </a:t>
            </a:r>
            <a:r>
              <a:rPr lang="en-US" sz="1200" dirty="0" err="1">
                <a:solidFill>
                  <a:srgbClr val="A6A6A6"/>
                </a:solidFill>
              </a:rPr>
              <a:t>Viega</a:t>
            </a:r>
            <a:r>
              <a:rPr lang="en-US" sz="1200" dirty="0">
                <a:solidFill>
                  <a:srgbClr val="A6A6A6"/>
                </a:solidFill>
              </a:rPr>
              <a:t>, Jeff White, George Williams, and Randy </a:t>
            </a:r>
            <a:r>
              <a:rPr lang="en-US" sz="1200" dirty="0" err="1">
                <a:solidFill>
                  <a:srgbClr val="A6A6A6"/>
                </a:solidFill>
              </a:rPr>
              <a:t>Pausch</a:t>
            </a:r>
            <a:r>
              <a:rPr lang="en-US" sz="1200" dirty="0">
                <a:solidFill>
                  <a:srgbClr val="A6A6A6"/>
                </a:solidFill>
              </a:rPr>
              <a:t>, CHI 2000 </a:t>
            </a:r>
          </a:p>
        </p:txBody>
      </p:sp>
    </p:spTree>
    <p:extLst>
      <p:ext uri="{BB962C8B-B14F-4D97-AF65-F5344CB8AC3E}">
        <p14:creationId xmlns:p14="http://schemas.microsoft.com/office/powerpoint/2010/main" val="36182641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structured editors: </a:t>
            </a:r>
            <a:r>
              <a:rPr lang="en-US" dirty="0" smtClean="0"/>
              <a:t>Scratch</a:t>
            </a:r>
            <a:endParaRPr lang="en-US" dirty="0"/>
          </a:p>
        </p:txBody>
      </p:sp>
      <p:pic>
        <p:nvPicPr>
          <p:cNvPr id="5" name="Content Placeholder 4" descr="scratc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63" r="-13463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716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1510539"/>
              </p:ext>
            </p:extLst>
          </p:nvPr>
        </p:nvGraphicFramePr>
        <p:xfrm>
          <a:off x="3159760" y="2661920"/>
          <a:ext cx="2731091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778"/>
                <a:gridCol w="458313"/>
              </a:tblGrid>
              <a:tr h="358140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SE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reduce memorization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+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improve efficiency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?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reduce errors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+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reduce viscosity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?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improve readability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?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improve structure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308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textual languages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particular difficulties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paradigms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structured programming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object-oriented programming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aspect-oriented programming</a:t>
            </a:r>
          </a:p>
          <a:p>
            <a:r>
              <a:rPr lang="en-US" b="1" dirty="0" smtClean="0"/>
              <a:t>textual editors</a:t>
            </a:r>
          </a:p>
          <a:p>
            <a:pPr lvl="1"/>
            <a:r>
              <a:rPr lang="en-US" b="1" dirty="0" smtClean="0"/>
              <a:t>structured editors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syntax customization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compare &amp; contrast tools for textual languages &amp; editors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740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textual languages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particular difficulties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paradigms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structured programming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object-oriented programming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aspect-oriented programming</a:t>
            </a:r>
          </a:p>
          <a:p>
            <a:r>
              <a:rPr lang="en-US" b="1" dirty="0" smtClean="0"/>
              <a:t>textual editors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structured editors</a:t>
            </a:r>
          </a:p>
          <a:p>
            <a:pPr lvl="1"/>
            <a:r>
              <a:rPr lang="en-US" b="1" dirty="0" smtClean="0"/>
              <a:t>syntax customization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compare &amp; contrast tools for textual languages &amp; editors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781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keyword programming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4" descr="keyword_pro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74" y="1473109"/>
            <a:ext cx="7055046" cy="43035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865" y="5890478"/>
            <a:ext cx="4286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G. Little &amp; R. Miller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Keyword Programming in Java</a:t>
            </a:r>
          </a:p>
          <a:p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</a:rPr>
              <a:t>ACM ASE, 2007</a:t>
            </a:r>
            <a:endParaRPr lang="en-US" sz="1600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560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difficulties of textual languages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memorization burden</a:t>
            </a:r>
          </a:p>
          <a:p>
            <a:r>
              <a:rPr lang="en-US" dirty="0" smtClean="0"/>
              <a:t>efficiency issues</a:t>
            </a:r>
          </a:p>
          <a:p>
            <a:r>
              <a:rPr lang="en-US" dirty="0" smtClean="0"/>
              <a:t>error proneness</a:t>
            </a:r>
          </a:p>
          <a:p>
            <a:r>
              <a:rPr lang="en-US" dirty="0" smtClean="0"/>
              <a:t>viscosity</a:t>
            </a:r>
          </a:p>
          <a:p>
            <a:r>
              <a:rPr lang="en-US" dirty="0" smtClean="0"/>
              <a:t>readability</a:t>
            </a:r>
          </a:p>
          <a:p>
            <a:r>
              <a:rPr lang="en-US" dirty="0" smtClean="0"/>
              <a:t>structuring code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3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2758785"/>
              </p:ext>
            </p:extLst>
          </p:nvPr>
        </p:nvGraphicFramePr>
        <p:xfrm>
          <a:off x="2245360" y="2489200"/>
          <a:ext cx="393289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778"/>
                <a:gridCol w="1660112"/>
              </a:tblGrid>
              <a:tr h="358140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IDE Completion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reduce memorization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+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improve efficiency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?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reduce errors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?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reduce viscosity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improve readability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improve structure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308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customizing syntax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reduce burden of memorization</a:t>
            </a:r>
          </a:p>
          <a:p>
            <a:r>
              <a:rPr lang="en-US" dirty="0" smtClean="0"/>
              <a:t>improve readability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202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operator overloading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meaning of operation changes depending on arguments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190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operator overloading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from…</a:t>
            </a:r>
            <a:endParaRPr lang="en-US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dirty="0" err="1" smtClean="0">
                <a:latin typeface="Courier New"/>
                <a:cs typeface="Courier New"/>
              </a:rPr>
              <a:t>a.plus</a:t>
            </a:r>
            <a:r>
              <a:rPr lang="en-US" dirty="0" smtClean="0">
                <a:latin typeface="Courier New"/>
                <a:cs typeface="Courier New"/>
              </a:rPr>
              <a:t>(</a:t>
            </a:r>
            <a:r>
              <a:rPr lang="en-US" dirty="0" err="1" smtClean="0">
                <a:latin typeface="Courier New"/>
                <a:cs typeface="Courier New"/>
              </a:rPr>
              <a:t>b.times</a:t>
            </a:r>
            <a:r>
              <a:rPr lang="en-US" dirty="0" smtClean="0">
                <a:latin typeface="Courier New"/>
                <a:cs typeface="Courier New"/>
              </a:rPr>
              <a:t>(c))</a:t>
            </a:r>
          </a:p>
          <a:p>
            <a:pPr marL="0" indent="0">
              <a:buNone/>
            </a:pPr>
            <a:r>
              <a:rPr lang="en-US" smtClean="0"/>
              <a:t>to…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latin typeface="Courier New"/>
                <a:cs typeface="Courier New"/>
              </a:rPr>
              <a:t>a </a:t>
            </a:r>
            <a:r>
              <a:rPr lang="en-US" dirty="0">
                <a:latin typeface="Courier New"/>
                <a:cs typeface="Courier New"/>
              </a:rPr>
              <a:t>+ b * c</a:t>
            </a:r>
          </a:p>
          <a:p>
            <a:endParaRPr lang="en-US" dirty="0" smtClean="0"/>
          </a:p>
          <a:p>
            <a:r>
              <a:rPr lang="en-US" dirty="0" smtClean="0"/>
              <a:t>concerns:</a:t>
            </a:r>
          </a:p>
          <a:p>
            <a:pPr lvl="1"/>
            <a:r>
              <a:rPr lang="en-US" dirty="0" smtClean="0"/>
              <a:t>arbitrariness of code?</a:t>
            </a:r>
          </a:p>
          <a:p>
            <a:pPr lvl="1"/>
            <a:r>
              <a:rPr lang="en-US" dirty="0" smtClean="0"/>
              <a:t>harder to infer behaviors?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63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125" y="6000535"/>
            <a:ext cx="5928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B.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Liblit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, A.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Begel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, and E.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Sweetser</a:t>
            </a:r>
            <a:endParaRPr lang="en-US" sz="16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Cognitive Perspectives on the Role of Naming in Computer Programs</a:t>
            </a:r>
          </a:p>
          <a:p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</a:rPr>
              <a:t>Psychology of Programming Interest Group, 2006</a:t>
            </a:r>
            <a:endParaRPr lang="en-US" sz="1600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65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1-04-18 at 4.59.4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502" r="-36502"/>
          <a:stretch>
            <a:fillRect/>
          </a:stretch>
        </p:blipFill>
        <p:spPr>
          <a:xfrm>
            <a:off x="457200" y="1417638"/>
            <a:ext cx="8229600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64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02019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A6A6A6"/>
                </a:solidFill>
              </a:rPr>
              <a:t>Andrew D. Eisenberg and </a:t>
            </a:r>
            <a:r>
              <a:rPr lang="en-US" sz="1200" dirty="0" err="1">
                <a:solidFill>
                  <a:srgbClr val="A6A6A6"/>
                </a:solidFill>
              </a:rPr>
              <a:t>Gregor</a:t>
            </a:r>
            <a:r>
              <a:rPr lang="en-US" sz="1200" dirty="0">
                <a:solidFill>
                  <a:srgbClr val="A6A6A6"/>
                </a:solidFill>
              </a:rPr>
              <a:t> </a:t>
            </a:r>
            <a:r>
              <a:rPr lang="en-US" sz="1200" dirty="0" err="1">
                <a:solidFill>
                  <a:srgbClr val="A6A6A6"/>
                </a:solidFill>
              </a:rPr>
              <a:t>Kiczales</a:t>
            </a:r>
            <a:r>
              <a:rPr lang="en-US" sz="1200" dirty="0">
                <a:solidFill>
                  <a:srgbClr val="A6A6A6"/>
                </a:solidFill>
              </a:rPr>
              <a:t>. 2007. Expressive programs through presentation extension. In Proceedings of the 6th international conference on Aspect-oriented software development (AOSD '07). ACM, New York, NY, USA, 73-84</a:t>
            </a:r>
          </a:p>
        </p:txBody>
      </p:sp>
    </p:spTree>
    <p:extLst>
      <p:ext uri="{BB962C8B-B14F-4D97-AF65-F5344CB8AC3E}">
        <p14:creationId xmlns:p14="http://schemas.microsoft.com/office/powerpoint/2010/main" val="5833248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 abstractions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65</a:t>
            </a:fld>
            <a:endParaRPr lang="en-US"/>
          </a:p>
        </p:txBody>
      </p:sp>
      <p:pic>
        <p:nvPicPr>
          <p:cNvPr id="5" name="Picture 4" descr="language_registrat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1651000"/>
            <a:ext cx="9144000" cy="37670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865" y="5890478"/>
            <a:ext cx="4286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S. Davis &amp; G.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Kiczales</a:t>
            </a:r>
            <a:endParaRPr lang="en-US" sz="16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Registration-Based Language Abstractions</a:t>
            </a:r>
          </a:p>
          <a:p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</a:rPr>
              <a:t>ACM Onward!, 2010</a:t>
            </a:r>
            <a:endParaRPr lang="en-US" sz="1600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730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1-04-19 at 5.36.2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42" b="-15242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765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2814271"/>
              </p:ext>
            </p:extLst>
          </p:nvPr>
        </p:nvGraphicFramePr>
        <p:xfrm>
          <a:off x="2621280" y="2357120"/>
          <a:ext cx="4134992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778"/>
                <a:gridCol w="1862214"/>
              </a:tblGrid>
              <a:tr h="358140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Custom Syntax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reduce memorization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+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improve efficiency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?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reduce errors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reduce viscosity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improve readability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+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improve structure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308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textual languages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particular difficulties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paradigms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structured programming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object-oriented programming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aspect-oriented programming</a:t>
            </a:r>
          </a:p>
          <a:p>
            <a:r>
              <a:rPr lang="en-US" b="1" dirty="0" smtClean="0"/>
              <a:t>textual editors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structured editors</a:t>
            </a:r>
          </a:p>
          <a:p>
            <a:pPr lvl="1"/>
            <a:r>
              <a:rPr lang="en-US" b="1" dirty="0" smtClean="0"/>
              <a:t>syntax customization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compare &amp; contrast tools for textual languages &amp; editors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319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textual languages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particular difficulties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paradigms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structured programming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object-oriented programming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aspect-oriented programming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textual editors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structured editors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syntax customization</a:t>
            </a:r>
          </a:p>
          <a:p>
            <a:r>
              <a:rPr lang="en-US" b="1" dirty="0" smtClean="0"/>
              <a:t>compare &amp; contrast tools for textual languages &amp; editors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78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visual programming help?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795978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5586" y="5736687"/>
            <a:ext cx="42865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C.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Hundhausen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, S. Douglas, J.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Stasko</a:t>
            </a:r>
            <a:endParaRPr lang="en-US" sz="16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 meta-study of algorithm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visualization effectiveness</a:t>
            </a:r>
          </a:p>
          <a:p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</a:rPr>
              <a:t>Journal of Visual Languages &amp; Computing, 2002</a:t>
            </a:r>
            <a:endParaRPr lang="en-US" sz="1600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496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540786"/>
              </p:ext>
            </p:extLst>
          </p:nvPr>
        </p:nvGraphicFramePr>
        <p:xfrm>
          <a:off x="40640" y="1920240"/>
          <a:ext cx="902208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778"/>
                <a:gridCol w="426174"/>
                <a:gridCol w="611084"/>
                <a:gridCol w="590715"/>
                <a:gridCol w="1140690"/>
                <a:gridCol w="458313"/>
                <a:gridCol w="1660112"/>
                <a:gridCol w="1862214"/>
              </a:tblGrid>
              <a:tr h="358140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SP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OOP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AOP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 smtClean="0"/>
                        <a:t>Interactor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SE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IDE Completion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Custom Syntax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reduce memorization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+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+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+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improve efficiency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+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+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+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?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?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?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reduce errors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?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?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+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?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reduce viscosity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?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+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+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?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improve readability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+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?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?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+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improve structure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+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+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?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+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415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71</a:t>
            </a:fld>
            <a:endParaRPr lang="en-US"/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2829263"/>
              </p:ext>
            </p:extLst>
          </p:nvPr>
        </p:nvGraphicFramePr>
        <p:xfrm>
          <a:off x="1026160" y="2280920"/>
          <a:ext cx="703072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7280"/>
                <a:gridCol w="1132840"/>
                <a:gridCol w="1051560"/>
                <a:gridCol w="1351280"/>
                <a:gridCol w="1127760"/>
              </a:tblGrid>
              <a:tr h="370840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Examples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Exploring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Refactoring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Processes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reduce memorization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+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improve efficiency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+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+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reduce errors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+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reduce viscosity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+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improve readability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+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improve structure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?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?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1037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textual languages</a:t>
            </a:r>
          </a:p>
          <a:p>
            <a:pPr lvl="1"/>
            <a:r>
              <a:rPr lang="en-US" b="1" dirty="0" smtClean="0"/>
              <a:t>particular difficulties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paradigms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structured programming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object-oriented programming</a:t>
            </a:r>
          </a:p>
          <a:p>
            <a:pPr lvl="2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aspect-oriented programming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textual editors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structured editors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syntax customization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compare &amp; contrast tools for textual languages &amp; editors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25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textual languages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particular difficulties</a:t>
            </a:r>
          </a:p>
          <a:p>
            <a:pPr lvl="1"/>
            <a:r>
              <a:rPr lang="en-US" b="1" dirty="0" smtClean="0"/>
              <a:t>paradigms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structured programming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object-oriented programming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aspect-oriented programming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textual editors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structured editors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syntax customization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compare &amp; contrast tools for textual languages &amp; editors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9C69-5A55-0D48-BC9D-194D559AA5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31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3779</TotalTime>
  <Words>2983</Words>
  <Application>Microsoft Macintosh PowerPoint</Application>
  <PresentationFormat>On-screen Show (4:3)</PresentationFormat>
  <Paragraphs>594</Paragraphs>
  <Slides>71</Slides>
  <Notes>7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Office Theme</vt:lpstr>
      <vt:lpstr>textual languages &amp; editors</vt:lpstr>
      <vt:lpstr>outline</vt:lpstr>
      <vt:lpstr>outline</vt:lpstr>
      <vt:lpstr>textual languages</vt:lpstr>
      <vt:lpstr>good things about text</vt:lpstr>
      <vt:lpstr>difficulties of textual languages</vt:lpstr>
      <vt:lpstr>does visual programming help?</vt:lpstr>
      <vt:lpstr>outline</vt:lpstr>
      <vt:lpstr>outline</vt:lpstr>
      <vt:lpstr>programming paradigms</vt:lpstr>
      <vt:lpstr>PowerPoint Presentation</vt:lpstr>
      <vt:lpstr>goto considered harmful</vt:lpstr>
      <vt:lpstr>structured programming</vt:lpstr>
      <vt:lpstr>PowerPoint Presentation</vt:lpstr>
      <vt:lpstr>program structure</vt:lpstr>
      <vt:lpstr>program comprehension</vt:lpstr>
      <vt:lpstr>object-oriented programming </vt:lpstr>
      <vt:lpstr>aspect-oriented programming</vt:lpstr>
      <vt:lpstr>AOP terminology</vt:lpstr>
      <vt:lpstr>AOP example</vt:lpstr>
      <vt:lpstr>join point</vt:lpstr>
      <vt:lpstr>pointcuts</vt:lpstr>
      <vt:lpstr>advice</vt:lpstr>
      <vt:lpstr>aspect</vt:lpstr>
      <vt:lpstr>aspect-oriented programming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command objects</vt:lpstr>
      <vt:lpstr>constraints</vt:lpstr>
      <vt:lpstr>interactors</vt:lpstr>
      <vt:lpstr>outline</vt:lpstr>
      <vt:lpstr>outline</vt:lpstr>
      <vt:lpstr>cornell program synthesizer</vt:lpstr>
      <vt:lpstr>cornell program synthesizer</vt:lpstr>
      <vt:lpstr>cornell program synthesizer</vt:lpstr>
      <vt:lpstr>structured editors</vt:lpstr>
      <vt:lpstr>GNOME</vt:lpstr>
      <vt:lpstr>programmers’ editing strategies: names (declarations &amp; refs)</vt:lpstr>
      <vt:lpstr>programmers’ editing strategies: keywords (if, while, class, etc.)</vt:lpstr>
      <vt:lpstr>programmers’ editing strategies: comments</vt:lpstr>
      <vt:lpstr>programmers’ editing strategies</vt:lpstr>
      <vt:lpstr>citrus</vt:lpstr>
      <vt:lpstr>barista</vt:lpstr>
      <vt:lpstr>barista</vt:lpstr>
      <vt:lpstr>barista</vt:lpstr>
      <vt:lpstr>barista</vt:lpstr>
      <vt:lpstr>barista</vt:lpstr>
      <vt:lpstr>barista</vt:lpstr>
      <vt:lpstr>barista</vt:lpstr>
      <vt:lpstr>barista</vt:lpstr>
      <vt:lpstr>structured editors: ALICE</vt:lpstr>
      <vt:lpstr>structured editors: Scratch</vt:lpstr>
      <vt:lpstr>PowerPoint Presentation</vt:lpstr>
      <vt:lpstr>outline</vt:lpstr>
      <vt:lpstr>outline</vt:lpstr>
      <vt:lpstr>keyword programming</vt:lpstr>
      <vt:lpstr>PowerPoint Presentation</vt:lpstr>
      <vt:lpstr>customizing syntax</vt:lpstr>
      <vt:lpstr>operator overloading</vt:lpstr>
      <vt:lpstr>operator overloading</vt:lpstr>
      <vt:lpstr>PowerPoint Presentation</vt:lpstr>
      <vt:lpstr>language abstractions</vt:lpstr>
      <vt:lpstr>PowerPoint Presentation</vt:lpstr>
      <vt:lpstr>PowerPoint Presentation</vt:lpstr>
      <vt:lpstr>outline</vt:lpstr>
      <vt:lpstr>outline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Reading &amp; Understanding Code</dc:title>
  <dc:creator>Stephen Oney</dc:creator>
  <cp:lastModifiedBy>Stephen Oney</cp:lastModifiedBy>
  <cp:revision>538</cp:revision>
  <dcterms:created xsi:type="dcterms:W3CDTF">2011-02-23T16:46:12Z</dcterms:created>
  <dcterms:modified xsi:type="dcterms:W3CDTF">2011-04-21T15:40:28Z</dcterms:modified>
</cp:coreProperties>
</file>