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1"/>
  </p:notesMasterIdLst>
  <p:sldIdLst>
    <p:sldId id="282" r:id="rId2"/>
    <p:sldId id="420" r:id="rId3"/>
    <p:sldId id="419" r:id="rId4"/>
    <p:sldId id="468" r:id="rId5"/>
    <p:sldId id="421" r:id="rId6"/>
    <p:sldId id="460" r:id="rId7"/>
    <p:sldId id="422" r:id="rId8"/>
    <p:sldId id="423" r:id="rId9"/>
    <p:sldId id="424" r:id="rId10"/>
    <p:sldId id="425" r:id="rId11"/>
    <p:sldId id="426" r:id="rId12"/>
    <p:sldId id="427" r:id="rId13"/>
    <p:sldId id="428" r:id="rId14"/>
    <p:sldId id="459" r:id="rId15"/>
    <p:sldId id="431" r:id="rId16"/>
    <p:sldId id="432" r:id="rId17"/>
    <p:sldId id="461" r:id="rId18"/>
    <p:sldId id="433" r:id="rId19"/>
    <p:sldId id="434" r:id="rId20"/>
    <p:sldId id="435" r:id="rId21"/>
    <p:sldId id="436" r:id="rId22"/>
    <p:sldId id="437" r:id="rId23"/>
    <p:sldId id="463" r:id="rId24"/>
    <p:sldId id="462" r:id="rId25"/>
    <p:sldId id="464" r:id="rId26"/>
    <p:sldId id="465" r:id="rId27"/>
    <p:sldId id="481" r:id="rId28"/>
    <p:sldId id="482" r:id="rId29"/>
    <p:sldId id="483" r:id="rId30"/>
    <p:sldId id="466" r:id="rId31"/>
    <p:sldId id="470" r:id="rId32"/>
    <p:sldId id="471" r:id="rId33"/>
    <p:sldId id="472" r:id="rId34"/>
    <p:sldId id="477" r:id="rId35"/>
    <p:sldId id="476" r:id="rId36"/>
    <p:sldId id="478" r:id="rId37"/>
    <p:sldId id="479" r:id="rId38"/>
    <p:sldId id="480" r:id="rId39"/>
    <p:sldId id="45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6699FF"/>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68" autoAdjust="0"/>
    <p:restoredTop sz="72449" autoAdjust="0"/>
  </p:normalViewPr>
  <p:slideViewPr>
    <p:cSldViewPr snapToGrid="0">
      <p:cViewPr>
        <p:scale>
          <a:sx n="116" d="100"/>
          <a:sy n="116" d="100"/>
        </p:scale>
        <p:origin x="-217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extLst>
      <p:ext uri="{BB962C8B-B14F-4D97-AF65-F5344CB8AC3E}">
        <p14:creationId xmlns:p14="http://schemas.microsoft.com/office/powerpoint/2010/main" val="2358942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8AB0741-728C-4AFC-BCDA-A3080DA73B8B}" type="slidenum">
              <a:rPr lang="en-US" smtClean="0"/>
              <a:pPr/>
              <a:t>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mn-ea"/>
                <a:cs typeface="+mn-cs"/>
              </a:rPr>
              <a:t>Click</a:t>
            </a:r>
            <a:r>
              <a:rPr kumimoji="1" lang="en-US" sz="1200" kern="1200" baseline="0" dirty="0" smtClean="0">
                <a:solidFill>
                  <a:schemeClr val="tx1"/>
                </a:solidFill>
                <a:latin typeface="Arial" charset="0"/>
                <a:ea typeface="+mn-ea"/>
                <a:cs typeface="+mn-cs"/>
              </a:rPr>
              <a:t> on the object to highlight</a:t>
            </a:r>
          </a:p>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23</a:t>
            </a:fld>
            <a:endParaRPr lang="en-US"/>
          </a:p>
        </p:txBody>
      </p:sp>
    </p:spTree>
    <p:extLst>
      <p:ext uri="{BB962C8B-B14F-4D97-AF65-F5344CB8AC3E}">
        <p14:creationId xmlns:p14="http://schemas.microsoft.com/office/powerpoint/2010/main" val="404486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mn-ea"/>
                <a:cs typeface="+mn-cs"/>
              </a:rPr>
              <a:t>In the example, the developer knows that the path of the piece is important as well as number shown on the die; so, the developer highlights the lines in the path and the die object. The developer will also need to highlight something that shows what value to set the current player checkbox. The checkbox only toggles back and forth between true and false so its only dependency is its own value. Thus, the new value of the checkbox depends on its original value. To highlight the original value, the developer highlights the checkbox’s temporal ghost which is shown on the right in Figure 4b.</a:t>
            </a:r>
          </a:p>
          <a:p>
            <a:endParaRPr kumimoji="1"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24</a:t>
            </a:fld>
            <a:endParaRPr lang="en-US"/>
          </a:p>
        </p:txBody>
      </p:sp>
    </p:spTree>
    <p:extLst>
      <p:ext uri="{BB962C8B-B14F-4D97-AF65-F5344CB8AC3E}">
        <p14:creationId xmlns:p14="http://schemas.microsoft.com/office/powerpoint/2010/main" val="279285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mn-ea"/>
                <a:cs typeface="+mn-cs"/>
              </a:rPr>
              <a:t>Click</a:t>
            </a:r>
            <a:r>
              <a:rPr kumimoji="1" lang="en-US" sz="1200" kern="1200" baseline="0" dirty="0" smtClean="0">
                <a:solidFill>
                  <a:schemeClr val="tx1"/>
                </a:solidFill>
                <a:latin typeface="Arial" charset="0"/>
                <a:ea typeface="+mn-ea"/>
                <a:cs typeface="+mn-cs"/>
              </a:rPr>
              <a:t> on the object to highlight</a:t>
            </a:r>
          </a:p>
          <a:p>
            <a:endParaRPr lang="en-US" dirty="0" smtClean="0"/>
          </a:p>
          <a:p>
            <a:r>
              <a:rPr kumimoji="1" lang="en-US" sz="1200" kern="1200" dirty="0" smtClean="0">
                <a:solidFill>
                  <a:schemeClr val="tx1"/>
                </a:solidFill>
                <a:latin typeface="Arial" charset="0"/>
                <a:ea typeface="+mn-ea"/>
                <a:cs typeface="+mn-cs"/>
              </a:rPr>
              <a:t>The first task was based on a matching test similar to some educational games like Reader Rabbit and is shown in Fig- </a:t>
            </a:r>
            <a:r>
              <a:rPr kumimoji="1" lang="en-US" sz="1200" kern="1200" dirty="0" err="1" smtClean="0">
                <a:solidFill>
                  <a:schemeClr val="tx1"/>
                </a:solidFill>
                <a:latin typeface="Arial" charset="0"/>
                <a:ea typeface="+mn-ea"/>
                <a:cs typeface="+mn-cs"/>
              </a:rPr>
              <a:t>ure</a:t>
            </a:r>
            <a:r>
              <a:rPr kumimoji="1" lang="en-US" sz="1200" kern="1200" dirty="0" smtClean="0">
                <a:solidFill>
                  <a:schemeClr val="tx1"/>
                </a:solidFill>
                <a:latin typeface="Arial" charset="0"/>
                <a:ea typeface="+mn-ea"/>
                <a:cs typeface="+mn-cs"/>
              </a:rPr>
              <a:t> 7. It was called Safari and it consists of two decks of cards. One contained a list of animals like “Zebra,” and the other contained a list of questions about animals like “Does it have stripes?” The goal of the task was to put guide objects into the deck that would tell Gamut the correct answers and to demonstrate the behavior of a pair of buttons </a:t>
            </a:r>
            <a:r>
              <a:rPr kumimoji="1" lang="en-US" sz="1200" kern="1200" dirty="0" err="1" smtClean="0">
                <a:solidFill>
                  <a:schemeClr val="tx1"/>
                </a:solidFill>
                <a:latin typeface="Arial" charset="0"/>
                <a:ea typeface="+mn-ea"/>
                <a:cs typeface="+mn-cs"/>
              </a:rPr>
              <a:t>labelled</a:t>
            </a:r>
            <a:r>
              <a:rPr kumimoji="1" lang="en-US" sz="1200" kern="1200" dirty="0" smtClean="0">
                <a:solidFill>
                  <a:schemeClr val="tx1"/>
                </a:solidFill>
                <a:latin typeface="Arial" charset="0"/>
                <a:ea typeface="+mn-ea"/>
                <a:cs typeface="+mn-cs"/>
              </a:rPr>
              <a:t> “Yes” and “No.”</a:t>
            </a:r>
          </a:p>
          <a:p>
            <a:endParaRPr kumimoji="1" lang="en-US" sz="1200" kern="1200" dirty="0" smtClean="0">
              <a:solidFill>
                <a:schemeClr val="tx1"/>
              </a:solidFill>
              <a:latin typeface="Arial" charset="0"/>
              <a:ea typeface="+mn-ea"/>
              <a:cs typeface="+mn-cs"/>
            </a:endParaRPr>
          </a:p>
          <a:p>
            <a:r>
              <a:rPr kumimoji="1" lang="en-US" sz="1200" kern="1200" dirty="0" smtClean="0">
                <a:solidFill>
                  <a:schemeClr val="tx1"/>
                </a:solidFill>
                <a:latin typeface="Arial" charset="0"/>
                <a:ea typeface="+mn-ea"/>
                <a:cs typeface="+mn-cs"/>
              </a:rPr>
              <a:t>The second task was the board game task that we used in this paper as an example and can be seen in Figure 1. The participants did not have to draw the board or create the die, but did have to create guide objects to represent the path the pieces followed,	create something to represent the turn </a:t>
            </a:r>
            <a:r>
              <a:rPr kumimoji="1" lang="en-US" sz="1200" kern="1200" dirty="0" err="1" smtClean="0">
                <a:solidFill>
                  <a:schemeClr val="tx1"/>
                </a:solidFill>
                <a:latin typeface="Arial" charset="0"/>
                <a:ea typeface="+mn-ea"/>
                <a:cs typeface="+mn-cs"/>
              </a:rPr>
              <a:t>indi</a:t>
            </a:r>
            <a:r>
              <a:rPr kumimoji="1" lang="en-US" sz="1200" kern="1200" dirty="0" smtClean="0">
                <a:solidFill>
                  <a:schemeClr val="tx1"/>
                </a:solidFill>
                <a:latin typeface="Arial" charset="0"/>
                <a:ea typeface="+mn-ea"/>
                <a:cs typeface="+mn-cs"/>
              </a:rPr>
              <a:t>- </a:t>
            </a:r>
            <a:r>
              <a:rPr kumimoji="1" lang="en-US" sz="1200" kern="1200" dirty="0" err="1" smtClean="0">
                <a:solidFill>
                  <a:schemeClr val="tx1"/>
                </a:solidFill>
                <a:latin typeface="Arial" charset="0"/>
                <a:ea typeface="+mn-ea"/>
                <a:cs typeface="+mn-cs"/>
              </a:rPr>
              <a:t>cator</a:t>
            </a:r>
            <a:r>
              <a:rPr kumimoji="1" lang="en-US" sz="1200" kern="1200" dirty="0" smtClean="0">
                <a:solidFill>
                  <a:schemeClr val="tx1"/>
                </a:solidFill>
                <a:latin typeface="Arial" charset="0"/>
                <a:ea typeface="+mn-ea"/>
                <a:cs typeface="+mn-cs"/>
              </a:rPr>
              <a:t>, and demonstrate all the behaviors.</a:t>
            </a:r>
          </a:p>
          <a:p>
            <a:endParaRPr kumimoji="1" lang="en-US" sz="1200" kern="1200" dirty="0" smtClean="0">
              <a:solidFill>
                <a:schemeClr val="tx1"/>
              </a:solidFill>
              <a:latin typeface="Arial" charset="0"/>
              <a:ea typeface="+mn-ea"/>
              <a:cs typeface="+mn-cs"/>
            </a:endParaRPr>
          </a:p>
          <a:p>
            <a:r>
              <a:rPr kumimoji="1" lang="en-US" sz="1200" kern="1200" dirty="0" smtClean="0">
                <a:solidFill>
                  <a:schemeClr val="tx1"/>
                </a:solidFill>
                <a:latin typeface="Arial" charset="0"/>
                <a:ea typeface="+mn-ea"/>
                <a:cs typeface="+mn-cs"/>
              </a:rPr>
              <a:t>The third task which only one participant attempted was based on the video game Q*</a:t>
            </a:r>
            <a:r>
              <a:rPr kumimoji="1" lang="en-US" sz="1200" kern="1200" dirty="0" err="1" smtClean="0">
                <a:solidFill>
                  <a:schemeClr val="tx1"/>
                </a:solidFill>
                <a:latin typeface="Arial" charset="0"/>
                <a:ea typeface="+mn-ea"/>
                <a:cs typeface="+mn-cs"/>
              </a:rPr>
              <a:t>bert</a:t>
            </a:r>
            <a:r>
              <a:rPr kumimoji="1" lang="en-US" sz="1200" kern="1200" dirty="0" smtClean="0">
                <a:solidFill>
                  <a:schemeClr val="tx1"/>
                </a:solidFill>
                <a:latin typeface="Arial" charset="0"/>
                <a:ea typeface="+mn-ea"/>
                <a:cs typeface="+mn-cs"/>
              </a:rPr>
              <a:t> and is also shown in Figure 7. It had a character which jumps from cube to cube in a pyramid and collects objects. There is also an enemy ball which falls down from the top of the pyramid in random directions. The third task required a longer time to complete than the others so it had its own session. The participant was given a shortened tutorial which described the new </a:t>
            </a:r>
            <a:r>
              <a:rPr kumimoji="1" lang="en-US" sz="1200" kern="1200" dirty="0" err="1" smtClean="0">
                <a:solidFill>
                  <a:schemeClr val="tx1"/>
                </a:solidFill>
                <a:latin typeface="Arial" charset="0"/>
                <a:ea typeface="+mn-ea"/>
                <a:cs typeface="+mn-cs"/>
              </a:rPr>
              <a:t>interac</a:t>
            </a:r>
            <a:r>
              <a:rPr kumimoji="1" lang="en-US" sz="1200" kern="1200" dirty="0" smtClean="0">
                <a:solidFill>
                  <a:schemeClr val="tx1"/>
                </a:solidFill>
                <a:latin typeface="Arial" charset="0"/>
                <a:ea typeface="+mn-ea"/>
                <a:cs typeface="+mn-cs"/>
              </a:rPr>
              <a:t>- </a:t>
            </a:r>
            <a:r>
              <a:rPr kumimoji="1" lang="en-US" sz="1200" kern="1200" dirty="0" err="1" smtClean="0">
                <a:solidFill>
                  <a:schemeClr val="tx1"/>
                </a:solidFill>
                <a:latin typeface="Arial" charset="0"/>
                <a:ea typeface="+mn-ea"/>
                <a:cs typeface="+mn-cs"/>
              </a:rPr>
              <a:t>tion</a:t>
            </a:r>
            <a:r>
              <a:rPr kumimoji="1" lang="en-US" sz="1200" kern="1200" dirty="0" smtClean="0">
                <a:solidFill>
                  <a:schemeClr val="tx1"/>
                </a:solidFill>
                <a:latin typeface="Arial" charset="0"/>
                <a:ea typeface="+mn-ea"/>
                <a:cs typeface="+mn-cs"/>
              </a:rPr>
              <a:t> techniques required in the third task.</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25</a:t>
            </a:fld>
            <a:endParaRPr lang="en-US"/>
          </a:p>
        </p:txBody>
      </p:sp>
    </p:spTree>
    <p:extLst>
      <p:ext uri="{BB962C8B-B14F-4D97-AF65-F5344CB8AC3E}">
        <p14:creationId xmlns:p14="http://schemas.microsoft.com/office/powerpoint/2010/main" val="404486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mn-ea"/>
                <a:cs typeface="+mn-cs"/>
              </a:rPr>
              <a:t>Most participants showed a peculiar reluctance to highlight a ghost object. Several preferred to highlight the original object and not its ghost even though the original was modified and displayed a different state from what the participant wanted the system to learn. The “Highlight</a:t>
            </a:r>
            <a:r>
              <a:rPr kumimoji="1" lang="en-US" sz="1200" kern="1200" baseline="0" dirty="0" smtClean="0">
                <a:solidFill>
                  <a:schemeClr val="tx1"/>
                </a:solidFill>
                <a:latin typeface="Arial" charset="0"/>
                <a:ea typeface="+mn-ea"/>
                <a:cs typeface="+mn-cs"/>
              </a:rPr>
              <a:t> </a:t>
            </a:r>
            <a:r>
              <a:rPr kumimoji="1" lang="en-US" sz="1200" kern="1200" dirty="0" smtClean="0">
                <a:solidFill>
                  <a:schemeClr val="tx1"/>
                </a:solidFill>
                <a:latin typeface="Arial" charset="0"/>
                <a:ea typeface="+mn-ea"/>
                <a:cs typeface="+mn-cs"/>
              </a:rPr>
              <a:t>Ghosts” line on the table shows that only one participant was truly comfortable highlighting ghosts while the others would choose not to most of the time.</a:t>
            </a:r>
          </a:p>
          <a:p>
            <a:endParaRPr kumimoji="1" lang="en-US" sz="1200" kern="1200" dirty="0" smtClean="0">
              <a:solidFill>
                <a:schemeClr val="tx1"/>
              </a:solidFill>
              <a:latin typeface="Arial" charset="0"/>
              <a:ea typeface="+mn-ea"/>
              <a:cs typeface="+mn-cs"/>
            </a:endParaRPr>
          </a:p>
          <a:p>
            <a:r>
              <a:rPr kumimoji="1" lang="en-US" sz="1200" kern="1200" dirty="0" smtClean="0">
                <a:solidFill>
                  <a:schemeClr val="tx1"/>
                </a:solidFill>
                <a:latin typeface="Arial" charset="0"/>
                <a:ea typeface="+mn-ea"/>
                <a:cs typeface="+mn-cs"/>
              </a:rPr>
              <a:t>The most significant problem we discovered in Gamut con- </a:t>
            </a:r>
            <a:r>
              <a:rPr kumimoji="1" lang="en-US" sz="1200" kern="1200" dirty="0" err="1" smtClean="0">
                <a:solidFill>
                  <a:schemeClr val="tx1"/>
                </a:solidFill>
                <a:latin typeface="Arial" charset="0"/>
                <a:ea typeface="+mn-ea"/>
                <a:cs typeface="+mn-cs"/>
              </a:rPr>
              <a:t>cerns</a:t>
            </a:r>
            <a:r>
              <a:rPr kumimoji="1" lang="en-US" sz="1200" kern="1200" dirty="0" smtClean="0">
                <a:solidFill>
                  <a:schemeClr val="tx1"/>
                </a:solidFill>
                <a:latin typeface="Arial" charset="0"/>
                <a:ea typeface="+mn-ea"/>
                <a:cs typeface="+mn-cs"/>
              </a:rPr>
              <a:t> guide objects. Developers were always reluctant to create guide objects to use in their demonstrations. The pilot study showed we had to include specific instructions to tell the participant to draw guide objects. However, once told, participants were usually able to create objects that were suitable for the task they needed to demonstrate. The only successful participant who had difficulty creating guide objects after being told to do so was P4. It turns out P4 even- </a:t>
            </a:r>
            <a:r>
              <a:rPr kumimoji="1" lang="en-US" sz="1200" kern="1200" dirty="0" err="1" smtClean="0">
                <a:solidFill>
                  <a:schemeClr val="tx1"/>
                </a:solidFill>
                <a:latin typeface="Arial" charset="0"/>
                <a:ea typeface="+mn-ea"/>
                <a:cs typeface="+mn-cs"/>
              </a:rPr>
              <a:t>tually</a:t>
            </a:r>
            <a:r>
              <a:rPr kumimoji="1" lang="en-US" sz="1200" kern="1200" dirty="0" smtClean="0">
                <a:solidFill>
                  <a:schemeClr val="tx1"/>
                </a:solidFill>
                <a:latin typeface="Arial" charset="0"/>
                <a:ea typeface="+mn-ea"/>
                <a:cs typeface="+mn-cs"/>
              </a:rPr>
              <a:t> did create all the needed guide objects, but only after asking the experimenter so many questions that it was not clear whether P4 had designed the objects herself or whether the experimenter had given away the answers.</a:t>
            </a:r>
          </a:p>
          <a:p>
            <a:endParaRPr kumimoji="1" lang="en-US" sz="1200" kern="1200" dirty="0" smtClean="0">
              <a:solidFill>
                <a:schemeClr val="tx1"/>
              </a:solidFill>
              <a:latin typeface="Arial" charset="0"/>
              <a:ea typeface="+mn-ea"/>
              <a:cs typeface="+mn-cs"/>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700" dirty="0" smtClean="0"/>
              <a:t>When the system needed to have an object highlighted that was too obvious for the participant’s taste, the participant would often choose to highlight an object which had a less obvious connection to the behavior.</a:t>
            </a:r>
          </a:p>
          <a:p>
            <a:endParaRPr kumimoji="1" lang="en-US" sz="1200" kern="1200" dirty="0" smtClean="0">
              <a:solidFill>
                <a:schemeClr val="tx1"/>
              </a:solidFill>
              <a:latin typeface="Arial" charset="0"/>
              <a:ea typeface="+mn-ea"/>
              <a:cs typeface="+mn-cs"/>
            </a:endParaRPr>
          </a:p>
          <a:p>
            <a:endParaRPr kumimoji="1"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26</a:t>
            </a:fld>
            <a:endParaRPr lang="en-US"/>
          </a:p>
        </p:txBody>
      </p:sp>
    </p:spTree>
    <p:extLst>
      <p:ext uri="{BB962C8B-B14F-4D97-AF65-F5344CB8AC3E}">
        <p14:creationId xmlns:p14="http://schemas.microsoft.com/office/powerpoint/2010/main" val="404486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observed that users are</a:t>
            </a:r>
            <a:r>
              <a:rPr lang="en-US" baseline="0" dirty="0" smtClean="0"/>
              <a:t> </a:t>
            </a:r>
            <a:r>
              <a:rPr lang="en-US" dirty="0" smtClean="0"/>
              <a:t>confused because the system says it has completed the</a:t>
            </a:r>
            <a:r>
              <a:rPr lang="en-US" baseline="0" dirty="0" smtClean="0"/>
              <a:t> </a:t>
            </a:r>
            <a:r>
              <a:rPr lang="en-US" dirty="0" smtClean="0"/>
              <a:t>script successfully, even though it diverged from the</a:t>
            </a:r>
            <a:r>
              <a:rPr lang="en-US" baseline="0" dirty="0" smtClean="0"/>
              <a:t> </a:t>
            </a:r>
            <a:r>
              <a:rPr lang="en-US" dirty="0" smtClean="0"/>
              <a:t>correct path midway through the script and did not</a:t>
            </a:r>
            <a:r>
              <a:rPr lang="en-US" baseline="0" dirty="0" smtClean="0"/>
              <a:t> </a:t>
            </a:r>
            <a:r>
              <a:rPr lang="en-US" dirty="0" smtClean="0"/>
              <a:t>actually complete the desired task. Few users monitor</a:t>
            </a:r>
            <a:r>
              <a:rPr lang="en-US" baseline="0" dirty="0" smtClean="0"/>
              <a:t> </a:t>
            </a:r>
            <a:r>
              <a:rPr lang="en-US" dirty="0" smtClean="0"/>
              <a:t>the system's behavior closely enough to detect when it</a:t>
            </a:r>
            <a:r>
              <a:rPr lang="en-US" baseline="0" dirty="0" smtClean="0"/>
              <a:t> </a:t>
            </a:r>
            <a:r>
              <a:rPr lang="en-US" dirty="0" smtClean="0"/>
              <a:t>has not done what it said it was going to do.</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28</a:t>
            </a:fld>
            <a:endParaRPr lang="en-US"/>
          </a:p>
        </p:txBody>
      </p:sp>
    </p:spTree>
    <p:extLst>
      <p:ext uri="{BB962C8B-B14F-4D97-AF65-F5344CB8AC3E}">
        <p14:creationId xmlns:p14="http://schemas.microsoft.com/office/powerpoint/2010/main" val="421981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Intelligent systems should be able</a:t>
            </a:r>
            <a:r>
              <a:rPr lang="en-US" baseline="0" dirty="0" smtClean="0"/>
              <a:t> </a:t>
            </a:r>
            <a:r>
              <a:rPr lang="en-US" dirty="0" smtClean="0"/>
              <a:t>to cope with interruptions, and allow users to modify</a:t>
            </a:r>
            <a:r>
              <a:rPr lang="en-US" baseline="0" dirty="0" smtClean="0"/>
              <a:t> </a:t>
            </a:r>
            <a:r>
              <a:rPr lang="en-US" dirty="0" smtClean="0"/>
              <a:t>the automated system's behavior without derailing the</a:t>
            </a:r>
            <a:r>
              <a:rPr lang="en-US" baseline="0" dirty="0" smtClean="0"/>
              <a:t> </a:t>
            </a:r>
            <a:r>
              <a:rPr lang="en-US" dirty="0" smtClean="0"/>
              <a:t>automation.</a:t>
            </a:r>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29</a:t>
            </a:fld>
            <a:endParaRPr lang="en-US"/>
          </a:p>
        </p:txBody>
      </p:sp>
    </p:spTree>
    <p:extLst>
      <p:ext uri="{BB962C8B-B14F-4D97-AF65-F5344CB8AC3E}">
        <p14:creationId xmlns:p14="http://schemas.microsoft.com/office/powerpoint/2010/main" val="4219812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mn-ea"/>
                <a:cs typeface="+mn-cs"/>
              </a:rPr>
              <a:t>S U P P L E	represents	an	interface	functionally,	e.g.,	specify- </a:t>
            </a:r>
            <a:r>
              <a:rPr kumimoji="1" lang="en-US" sz="1200" kern="1200" dirty="0" err="1" smtClean="0">
                <a:solidFill>
                  <a:schemeClr val="tx1"/>
                </a:solidFill>
                <a:latin typeface="Arial" charset="0"/>
                <a:ea typeface="+mn-ea"/>
                <a:cs typeface="+mn-cs"/>
              </a:rPr>
              <a:t>ing</a:t>
            </a:r>
            <a:r>
              <a:rPr kumimoji="1" lang="en-US" sz="1200" kern="1200" dirty="0" smtClean="0">
                <a:solidFill>
                  <a:schemeClr val="tx1"/>
                </a:solidFill>
                <a:latin typeface="Arial" charset="0"/>
                <a:ea typeface="+mn-ea"/>
                <a:cs typeface="+mn-cs"/>
              </a:rPr>
              <a:t> what capabilities the interface should expose, instead of how to present those features </a:t>
            </a:r>
          </a:p>
          <a:p>
            <a:endParaRPr kumimoji="1" lang="en-US" sz="1200" kern="1200" dirty="0" smtClean="0">
              <a:solidFill>
                <a:schemeClr val="tx1"/>
              </a:solidFill>
              <a:latin typeface="Arial" charset="0"/>
              <a:ea typeface="+mn-ea"/>
              <a:cs typeface="+mn-cs"/>
            </a:endParaRPr>
          </a:p>
          <a:p>
            <a:r>
              <a:rPr kumimoji="1" lang="en-US" sz="1200" kern="1200" dirty="0" smtClean="0">
                <a:solidFill>
                  <a:schemeClr val="tx1"/>
                </a:solidFill>
                <a:latin typeface="Arial" charset="0"/>
                <a:ea typeface="+mn-ea"/>
                <a:cs typeface="+mn-cs"/>
              </a:rPr>
              <a:t>As a running example, consider the functional specification of a Windows-style printer control panel (Figure 2). Interior nodes, such as paper quality, are represented as container types, while leaves are primitives, such as the switch for color vs. black and white printing, which is represented as a	Boolean.	S U P P L E	renders	this	specification	as	shown	in Figure 3.</a:t>
            </a:r>
          </a:p>
          <a:p>
            <a:endParaRPr kumimoji="1"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32</a:t>
            </a:fld>
            <a:endParaRPr lang="en-US"/>
          </a:p>
        </p:txBody>
      </p:sp>
    </p:spTree>
    <p:extLst>
      <p:ext uri="{BB962C8B-B14F-4D97-AF65-F5344CB8AC3E}">
        <p14:creationId xmlns:p14="http://schemas.microsoft.com/office/powerpoint/2010/main" val="355360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mn-ea"/>
                <a:cs typeface="+mn-cs"/>
              </a:rPr>
              <a:t>To elaborate our running example, suppose that Sue </a:t>
            </a:r>
            <a:r>
              <a:rPr kumimoji="1" lang="en-US" sz="1200" kern="1200" dirty="0" err="1" smtClean="0">
                <a:solidFill>
                  <a:schemeClr val="tx1"/>
                </a:solidFill>
                <a:latin typeface="Arial" charset="0"/>
                <a:ea typeface="+mn-ea"/>
                <a:cs typeface="+mn-cs"/>
              </a:rPr>
              <a:t>regu</a:t>
            </a:r>
            <a:r>
              <a:rPr kumimoji="1" lang="en-US" sz="1200" kern="1200" dirty="0" smtClean="0">
                <a:solidFill>
                  <a:schemeClr val="tx1"/>
                </a:solidFill>
                <a:latin typeface="Arial" charset="0"/>
                <a:ea typeface="+mn-ea"/>
                <a:cs typeface="+mn-cs"/>
              </a:rPr>
              <a:t>- </a:t>
            </a:r>
            <a:r>
              <a:rPr kumimoji="1" lang="en-US" sz="1200" kern="1200" dirty="0" err="1" smtClean="0">
                <a:solidFill>
                  <a:schemeClr val="tx1"/>
                </a:solidFill>
                <a:latin typeface="Arial" charset="0"/>
                <a:ea typeface="+mn-ea"/>
                <a:cs typeface="+mn-cs"/>
              </a:rPr>
              <a:t>larly</a:t>
            </a:r>
            <a:r>
              <a:rPr kumimoji="1" lang="en-US" sz="1200" kern="1200" dirty="0" smtClean="0">
                <a:solidFill>
                  <a:schemeClr val="tx1"/>
                </a:solidFill>
                <a:latin typeface="Arial" charset="0"/>
                <a:ea typeface="+mn-ea"/>
                <a:cs typeface="+mn-cs"/>
              </a:rPr>
              <a:t> prints files of different formats sent from her European clients. She typically changes the paper size, paper per sheet and color settings according to the properties of the file to be printed. Because her clients are European, she often uses A4</a:t>
            </a:r>
            <a:r>
              <a:rPr kumimoji="1" lang="en-US" sz="1200" kern="1200" baseline="0" dirty="0" smtClean="0">
                <a:solidFill>
                  <a:schemeClr val="tx1"/>
                </a:solidFill>
                <a:latin typeface="Arial" charset="0"/>
                <a:ea typeface="+mn-ea"/>
                <a:cs typeface="+mn-cs"/>
              </a:rPr>
              <a:t> </a:t>
            </a:r>
            <a:r>
              <a:rPr kumimoji="1" lang="en-US" sz="1200" kern="1200" dirty="0" smtClean="0">
                <a:solidFill>
                  <a:schemeClr val="tx1"/>
                </a:solidFill>
                <a:latin typeface="Arial" charset="0"/>
                <a:ea typeface="+mn-ea"/>
                <a:cs typeface="+mn-cs"/>
              </a:rPr>
              <a:t>paper; however, she prefers Letter size for her own doc- </a:t>
            </a:r>
            <a:r>
              <a:rPr kumimoji="1" lang="en-US" sz="1200" kern="1200" dirty="0" err="1" smtClean="0">
                <a:solidFill>
                  <a:schemeClr val="tx1"/>
                </a:solidFill>
                <a:latin typeface="Arial" charset="0"/>
                <a:ea typeface="+mn-ea"/>
                <a:cs typeface="+mn-cs"/>
              </a:rPr>
              <a:t>uments</a:t>
            </a:r>
            <a:r>
              <a:rPr kumimoji="1" lang="en-US" sz="1200" kern="1200" dirty="0" smtClean="0">
                <a:solidFill>
                  <a:schemeClr val="tx1"/>
                </a:solidFill>
                <a:latin typeface="Arial" charset="0"/>
                <a:ea typeface="+mn-ea"/>
                <a:cs typeface="+mn-cs"/>
              </a:rPr>
              <a:t>. She prefers Pages Per Sheet to be 1, except for PowerPoint presentations, where she uses 4. Unless the file is in color, she prefers the cheaper Black-And-White setting. Sue finds it annoying to manually change these print- </a:t>
            </a:r>
            <a:r>
              <a:rPr kumimoji="1" lang="en-US" sz="1200" kern="1200" dirty="0" err="1" smtClean="0">
                <a:solidFill>
                  <a:schemeClr val="tx1"/>
                </a:solidFill>
                <a:latin typeface="Arial" charset="0"/>
                <a:ea typeface="+mn-ea"/>
                <a:cs typeface="+mn-cs"/>
              </a:rPr>
              <a:t>ing</a:t>
            </a:r>
            <a:r>
              <a:rPr kumimoji="1" lang="en-US" sz="1200" kern="1200" dirty="0" smtClean="0">
                <a:solidFill>
                  <a:schemeClr val="tx1"/>
                </a:solidFill>
                <a:latin typeface="Arial" charset="0"/>
                <a:ea typeface="+mn-ea"/>
                <a:cs typeface="+mn-cs"/>
              </a:rPr>
              <a:t> settings, since she often forgets and wastes paper. So, she wants to automate this repetitive task. Since she needs to print </a:t>
            </a:r>
            <a:r>
              <a:rPr kumimoji="1" lang="en-US" sz="1200" kern="1200" dirty="0" err="1" smtClean="0">
                <a:solidFill>
                  <a:schemeClr val="tx1"/>
                </a:solidFill>
                <a:latin typeface="Arial" charset="0"/>
                <a:ea typeface="+mn-ea"/>
                <a:cs typeface="+mn-cs"/>
              </a:rPr>
              <a:t>sale.ppt</a:t>
            </a:r>
            <a:r>
              <a:rPr kumimoji="1" lang="en-US" sz="1200" kern="1200" dirty="0" smtClean="0">
                <a:solidFill>
                  <a:schemeClr val="tx1"/>
                </a:solidFill>
                <a:latin typeface="Arial" charset="0"/>
                <a:ea typeface="+mn-ea"/>
                <a:cs typeface="+mn-cs"/>
              </a:rPr>
              <a:t>, she starts the PBD recorder and changes Paper Size from Letter to A4. Next, she changes Pages Per Sheetfrom1to4.Finally,shepressesEnd Demonstration on the PBD menu to stop recording.</a:t>
            </a:r>
          </a:p>
          <a:p>
            <a:r>
              <a:rPr kumimoji="1" lang="en-US" sz="1200" kern="1200" dirty="0" smtClean="0">
                <a:solidFill>
                  <a:schemeClr val="tx1"/>
                </a:solidFill>
                <a:latin typeface="Arial" charset="0"/>
                <a:ea typeface="+mn-ea"/>
                <a:cs typeface="+mn-cs"/>
              </a:rPr>
              <a:t>A bit later, Sue needs to print </a:t>
            </a:r>
            <a:r>
              <a:rPr kumimoji="1" lang="en-US" sz="1200" kern="1200" dirty="0" err="1" smtClean="0">
                <a:solidFill>
                  <a:schemeClr val="tx1"/>
                </a:solidFill>
                <a:latin typeface="Arial" charset="0"/>
                <a:ea typeface="+mn-ea"/>
                <a:cs typeface="+mn-cs"/>
              </a:rPr>
              <a:t>envelop.doc</a:t>
            </a:r>
            <a:r>
              <a:rPr kumimoji="1" lang="en-US" sz="1200" kern="1200" dirty="0" smtClean="0">
                <a:solidFill>
                  <a:schemeClr val="tx1"/>
                </a:solidFill>
                <a:latin typeface="Arial" charset="0"/>
                <a:ea typeface="+mn-ea"/>
                <a:cs typeface="+mn-cs"/>
              </a:rPr>
              <a:t> so she re- </a:t>
            </a:r>
            <a:r>
              <a:rPr kumimoji="1" lang="en-US" sz="1200" kern="1200" dirty="0" err="1" smtClean="0">
                <a:solidFill>
                  <a:schemeClr val="tx1"/>
                </a:solidFill>
                <a:latin typeface="Arial" charset="0"/>
                <a:ea typeface="+mn-ea"/>
                <a:cs typeface="+mn-cs"/>
              </a:rPr>
              <a:t>sumes</a:t>
            </a:r>
            <a:r>
              <a:rPr kumimoji="1" lang="en-US" sz="1200" kern="1200" dirty="0" smtClean="0">
                <a:solidFill>
                  <a:schemeClr val="tx1"/>
                </a:solidFill>
                <a:latin typeface="Arial" charset="0"/>
                <a:ea typeface="+mn-ea"/>
                <a:cs typeface="+mn-cs"/>
              </a:rPr>
              <a:t> recording. Since the PBD system knows the rough flow of actions, it guides her to ensure that the actions in the two demonstrations are aligned. It does this by high- lightingtheexpectedstep4(</a:t>
            </a:r>
            <a:r>
              <a:rPr kumimoji="1" lang="en-US" sz="1200" kern="1200" dirty="0" err="1" smtClean="0">
                <a:solidFill>
                  <a:schemeClr val="tx1"/>
                </a:solidFill>
                <a:latin typeface="Arial" charset="0"/>
                <a:ea typeface="+mn-ea"/>
                <a:cs typeface="+mn-cs"/>
              </a:rPr>
              <a:t>setPaper</a:t>
            </a:r>
            <a:r>
              <a:rPr kumimoji="1" lang="en-US" sz="1200" kern="1200" dirty="0" smtClean="0">
                <a:solidFill>
                  <a:schemeClr val="tx1"/>
                </a:solidFill>
                <a:latin typeface="Arial" charset="0"/>
                <a:ea typeface="+mn-ea"/>
                <a:cs typeface="+mn-cs"/>
              </a:rPr>
              <a:t> Size)</a:t>
            </a:r>
            <a:r>
              <a:rPr kumimoji="1" lang="en-US" sz="1200" kern="1200" dirty="0" err="1" smtClean="0">
                <a:solidFill>
                  <a:schemeClr val="tx1"/>
                </a:solidFill>
                <a:latin typeface="Arial" charset="0"/>
                <a:ea typeface="+mn-ea"/>
                <a:cs typeface="+mn-cs"/>
              </a:rPr>
              <a:t>andfillingin</a:t>
            </a:r>
            <a:r>
              <a:rPr kumimoji="1" lang="en-US" sz="1200" kern="1200" dirty="0" smtClean="0">
                <a:solidFill>
                  <a:schemeClr val="tx1"/>
                </a:solidFill>
                <a:latin typeface="Arial" charset="0"/>
                <a:ea typeface="+mn-ea"/>
                <a:cs typeface="+mn-cs"/>
              </a:rPr>
              <a:t> the anticipated value A4; see Figure 5. To indicate the sys- </a:t>
            </a:r>
            <a:r>
              <a:rPr kumimoji="1" lang="en-US" sz="1200" kern="1200" dirty="0" err="1" smtClean="0">
                <a:solidFill>
                  <a:schemeClr val="tx1"/>
                </a:solidFill>
                <a:latin typeface="Arial" charset="0"/>
                <a:ea typeface="+mn-ea"/>
                <a:cs typeface="+mn-cs"/>
              </a:rPr>
              <a:t>tem’s</a:t>
            </a:r>
            <a:r>
              <a:rPr kumimoji="1" lang="en-US" sz="1200" kern="1200" smtClean="0">
                <a:solidFill>
                  <a:schemeClr val="tx1"/>
                </a:solidFill>
                <a:latin typeface="Arial" charset="0"/>
                <a:ea typeface="+mn-ea"/>
                <a:cs typeface="+mn-cs"/>
              </a:rPr>
              <a:t> confidence in its predictions, CHINLE uses a 6-level sequential color scheme [5], generated by COLORBREWER; its confidence in A4 is very high (72%), which maps to dark green.</a:t>
            </a:r>
            <a:endParaRPr lang="en-US"/>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34</a:t>
            </a:fld>
            <a:endParaRPr lang="en-US"/>
          </a:p>
        </p:txBody>
      </p:sp>
    </p:spTree>
    <p:extLst>
      <p:ext uri="{BB962C8B-B14F-4D97-AF65-F5344CB8AC3E}">
        <p14:creationId xmlns:p14="http://schemas.microsoft.com/office/powerpoint/2010/main" val="1061566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35</a:t>
            </a:fld>
            <a:endParaRPr lang="en-US"/>
          </a:p>
        </p:txBody>
      </p:sp>
    </p:spTree>
    <p:extLst>
      <p:ext uri="{BB962C8B-B14F-4D97-AF65-F5344CB8AC3E}">
        <p14:creationId xmlns:p14="http://schemas.microsoft.com/office/powerpoint/2010/main" val="1061566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mn-ea"/>
                <a:cs typeface="+mn-cs"/>
              </a:rPr>
              <a:t>To elaborate our running example, suppose that Sue </a:t>
            </a:r>
            <a:r>
              <a:rPr kumimoji="1" lang="en-US" sz="1200" kern="1200" dirty="0" err="1" smtClean="0">
                <a:solidFill>
                  <a:schemeClr val="tx1"/>
                </a:solidFill>
                <a:latin typeface="Arial" charset="0"/>
                <a:ea typeface="+mn-ea"/>
                <a:cs typeface="+mn-cs"/>
              </a:rPr>
              <a:t>regu</a:t>
            </a:r>
            <a:r>
              <a:rPr kumimoji="1" lang="en-US" sz="1200" kern="1200" dirty="0" smtClean="0">
                <a:solidFill>
                  <a:schemeClr val="tx1"/>
                </a:solidFill>
                <a:latin typeface="Arial" charset="0"/>
                <a:ea typeface="+mn-ea"/>
                <a:cs typeface="+mn-cs"/>
              </a:rPr>
              <a:t>- </a:t>
            </a:r>
            <a:r>
              <a:rPr kumimoji="1" lang="en-US" sz="1200" kern="1200" dirty="0" err="1" smtClean="0">
                <a:solidFill>
                  <a:schemeClr val="tx1"/>
                </a:solidFill>
                <a:latin typeface="Arial" charset="0"/>
                <a:ea typeface="+mn-ea"/>
                <a:cs typeface="+mn-cs"/>
              </a:rPr>
              <a:t>larly</a:t>
            </a:r>
            <a:r>
              <a:rPr kumimoji="1" lang="en-US" sz="1200" kern="1200" dirty="0" smtClean="0">
                <a:solidFill>
                  <a:schemeClr val="tx1"/>
                </a:solidFill>
                <a:latin typeface="Arial" charset="0"/>
                <a:ea typeface="+mn-ea"/>
                <a:cs typeface="+mn-cs"/>
              </a:rPr>
              <a:t> prints files of different formats sent from her European clients. She typically changes the paper size, paper per sheet and color settings according to the properties of the file to be printed. Because her clients are European, she often uses A4</a:t>
            </a:r>
            <a:r>
              <a:rPr kumimoji="1" lang="en-US" sz="1200" kern="1200" baseline="0" dirty="0" smtClean="0">
                <a:solidFill>
                  <a:schemeClr val="tx1"/>
                </a:solidFill>
                <a:latin typeface="Arial" charset="0"/>
                <a:ea typeface="+mn-ea"/>
                <a:cs typeface="+mn-cs"/>
              </a:rPr>
              <a:t> </a:t>
            </a:r>
            <a:r>
              <a:rPr kumimoji="1" lang="en-US" sz="1200" kern="1200" dirty="0" smtClean="0">
                <a:solidFill>
                  <a:schemeClr val="tx1"/>
                </a:solidFill>
                <a:latin typeface="Arial" charset="0"/>
                <a:ea typeface="+mn-ea"/>
                <a:cs typeface="+mn-cs"/>
              </a:rPr>
              <a:t>paper; however, she prefers Letter size for her own doc- </a:t>
            </a:r>
            <a:r>
              <a:rPr kumimoji="1" lang="en-US" sz="1200" kern="1200" dirty="0" err="1" smtClean="0">
                <a:solidFill>
                  <a:schemeClr val="tx1"/>
                </a:solidFill>
                <a:latin typeface="Arial" charset="0"/>
                <a:ea typeface="+mn-ea"/>
                <a:cs typeface="+mn-cs"/>
              </a:rPr>
              <a:t>uments</a:t>
            </a:r>
            <a:r>
              <a:rPr kumimoji="1" lang="en-US" sz="1200" kern="1200" dirty="0" smtClean="0">
                <a:solidFill>
                  <a:schemeClr val="tx1"/>
                </a:solidFill>
                <a:latin typeface="Arial" charset="0"/>
                <a:ea typeface="+mn-ea"/>
                <a:cs typeface="+mn-cs"/>
              </a:rPr>
              <a:t>. She prefers Pages Per Sheet to be 1, except for PowerPoint presentations, where she uses 4. Unless the file is in color, she prefers the cheaper Black-And-White setting. Sue finds it annoying to manually change these print- </a:t>
            </a:r>
            <a:r>
              <a:rPr kumimoji="1" lang="en-US" sz="1200" kern="1200" dirty="0" err="1" smtClean="0">
                <a:solidFill>
                  <a:schemeClr val="tx1"/>
                </a:solidFill>
                <a:latin typeface="Arial" charset="0"/>
                <a:ea typeface="+mn-ea"/>
                <a:cs typeface="+mn-cs"/>
              </a:rPr>
              <a:t>ing</a:t>
            </a:r>
            <a:r>
              <a:rPr kumimoji="1" lang="en-US" sz="1200" kern="1200" dirty="0" smtClean="0">
                <a:solidFill>
                  <a:schemeClr val="tx1"/>
                </a:solidFill>
                <a:latin typeface="Arial" charset="0"/>
                <a:ea typeface="+mn-ea"/>
                <a:cs typeface="+mn-cs"/>
              </a:rPr>
              <a:t> settings, since she often forgets and wastes paper. So, she wants to automate this repetitive task. Since she needs to print </a:t>
            </a:r>
            <a:r>
              <a:rPr kumimoji="1" lang="en-US" sz="1200" kern="1200" dirty="0" err="1" smtClean="0">
                <a:solidFill>
                  <a:schemeClr val="tx1"/>
                </a:solidFill>
                <a:latin typeface="Arial" charset="0"/>
                <a:ea typeface="+mn-ea"/>
                <a:cs typeface="+mn-cs"/>
              </a:rPr>
              <a:t>sale.ppt</a:t>
            </a:r>
            <a:r>
              <a:rPr kumimoji="1" lang="en-US" sz="1200" kern="1200" dirty="0" smtClean="0">
                <a:solidFill>
                  <a:schemeClr val="tx1"/>
                </a:solidFill>
                <a:latin typeface="Arial" charset="0"/>
                <a:ea typeface="+mn-ea"/>
                <a:cs typeface="+mn-cs"/>
              </a:rPr>
              <a:t>, she starts the PBD recorder and changes Paper Size from Letter to A4. Next, she changes Pages Per Sheetfrom1to4.Finally,shepressesEnd Demonstration on the PBD menu to stop recording.</a:t>
            </a:r>
          </a:p>
          <a:p>
            <a:r>
              <a:rPr kumimoji="1" lang="en-US" sz="1200" kern="1200" dirty="0" smtClean="0">
                <a:solidFill>
                  <a:schemeClr val="tx1"/>
                </a:solidFill>
                <a:latin typeface="Arial" charset="0"/>
                <a:ea typeface="+mn-ea"/>
                <a:cs typeface="+mn-cs"/>
              </a:rPr>
              <a:t>A bit later, Sue needs to print </a:t>
            </a:r>
            <a:r>
              <a:rPr kumimoji="1" lang="en-US" sz="1200" kern="1200" dirty="0" err="1" smtClean="0">
                <a:solidFill>
                  <a:schemeClr val="tx1"/>
                </a:solidFill>
                <a:latin typeface="Arial" charset="0"/>
                <a:ea typeface="+mn-ea"/>
                <a:cs typeface="+mn-cs"/>
              </a:rPr>
              <a:t>envelop.doc</a:t>
            </a:r>
            <a:r>
              <a:rPr kumimoji="1" lang="en-US" sz="1200" kern="1200" dirty="0" smtClean="0">
                <a:solidFill>
                  <a:schemeClr val="tx1"/>
                </a:solidFill>
                <a:latin typeface="Arial" charset="0"/>
                <a:ea typeface="+mn-ea"/>
                <a:cs typeface="+mn-cs"/>
              </a:rPr>
              <a:t> so she re- </a:t>
            </a:r>
            <a:r>
              <a:rPr kumimoji="1" lang="en-US" sz="1200" kern="1200" dirty="0" err="1" smtClean="0">
                <a:solidFill>
                  <a:schemeClr val="tx1"/>
                </a:solidFill>
                <a:latin typeface="Arial" charset="0"/>
                <a:ea typeface="+mn-ea"/>
                <a:cs typeface="+mn-cs"/>
              </a:rPr>
              <a:t>sumes</a:t>
            </a:r>
            <a:r>
              <a:rPr kumimoji="1" lang="en-US" sz="1200" kern="1200" dirty="0" smtClean="0">
                <a:solidFill>
                  <a:schemeClr val="tx1"/>
                </a:solidFill>
                <a:latin typeface="Arial" charset="0"/>
                <a:ea typeface="+mn-ea"/>
                <a:cs typeface="+mn-cs"/>
              </a:rPr>
              <a:t> recording. Since the PBD system knows the rough flow of actions, it guides her to ensure that the actions in the two demonstrations are aligned. It does this by high- lightingtheexpectedstep4(</a:t>
            </a:r>
            <a:r>
              <a:rPr kumimoji="1" lang="en-US" sz="1200" kern="1200" dirty="0" err="1" smtClean="0">
                <a:solidFill>
                  <a:schemeClr val="tx1"/>
                </a:solidFill>
                <a:latin typeface="Arial" charset="0"/>
                <a:ea typeface="+mn-ea"/>
                <a:cs typeface="+mn-cs"/>
              </a:rPr>
              <a:t>setPaper</a:t>
            </a:r>
            <a:r>
              <a:rPr kumimoji="1" lang="en-US" sz="1200" kern="1200" dirty="0" smtClean="0">
                <a:solidFill>
                  <a:schemeClr val="tx1"/>
                </a:solidFill>
                <a:latin typeface="Arial" charset="0"/>
                <a:ea typeface="+mn-ea"/>
                <a:cs typeface="+mn-cs"/>
              </a:rPr>
              <a:t> Size)</a:t>
            </a:r>
            <a:r>
              <a:rPr kumimoji="1" lang="en-US" sz="1200" kern="1200" dirty="0" err="1" smtClean="0">
                <a:solidFill>
                  <a:schemeClr val="tx1"/>
                </a:solidFill>
                <a:latin typeface="Arial" charset="0"/>
                <a:ea typeface="+mn-ea"/>
                <a:cs typeface="+mn-cs"/>
              </a:rPr>
              <a:t>andfillingin</a:t>
            </a:r>
            <a:r>
              <a:rPr kumimoji="1" lang="en-US" sz="1200" kern="1200" dirty="0" smtClean="0">
                <a:solidFill>
                  <a:schemeClr val="tx1"/>
                </a:solidFill>
                <a:latin typeface="Arial" charset="0"/>
                <a:ea typeface="+mn-ea"/>
                <a:cs typeface="+mn-cs"/>
              </a:rPr>
              <a:t> the anticipated value A4; see Figure 5. To indicate the sys- </a:t>
            </a:r>
            <a:r>
              <a:rPr kumimoji="1" lang="en-US" sz="1200" kern="1200" dirty="0" err="1" smtClean="0">
                <a:solidFill>
                  <a:schemeClr val="tx1"/>
                </a:solidFill>
                <a:latin typeface="Arial" charset="0"/>
                <a:ea typeface="+mn-ea"/>
                <a:cs typeface="+mn-cs"/>
              </a:rPr>
              <a:t>tem’s</a:t>
            </a:r>
            <a:r>
              <a:rPr kumimoji="1" lang="en-US" sz="1200" kern="1200" smtClean="0">
                <a:solidFill>
                  <a:schemeClr val="tx1"/>
                </a:solidFill>
                <a:latin typeface="Arial" charset="0"/>
                <a:ea typeface="+mn-ea"/>
                <a:cs typeface="+mn-cs"/>
              </a:rPr>
              <a:t> confidence in its predictions, CHINLE uses a 6-level sequential color scheme [5], generated by COLORBREWER; its confidence in A4 is very high (72%), which maps to dark green.</a:t>
            </a:r>
            <a:endParaRPr lang="en-US"/>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36</a:t>
            </a:fld>
            <a:endParaRPr lang="en-US"/>
          </a:p>
        </p:txBody>
      </p:sp>
    </p:spTree>
    <p:extLst>
      <p:ext uri="{BB962C8B-B14F-4D97-AF65-F5344CB8AC3E}">
        <p14:creationId xmlns:p14="http://schemas.microsoft.com/office/powerpoint/2010/main" val="106156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a:t>
            </a:fld>
            <a:endParaRPr lang="en-US"/>
          </a:p>
        </p:txBody>
      </p:sp>
    </p:spTree>
    <p:extLst>
      <p:ext uri="{BB962C8B-B14F-4D97-AF65-F5344CB8AC3E}">
        <p14:creationId xmlns:p14="http://schemas.microsoft.com/office/powerpoint/2010/main" val="104622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37</a:t>
            </a:fld>
            <a:endParaRPr lang="en-US"/>
          </a:p>
        </p:txBody>
      </p:sp>
    </p:spTree>
    <p:extLst>
      <p:ext uri="{BB962C8B-B14F-4D97-AF65-F5344CB8AC3E}">
        <p14:creationId xmlns:p14="http://schemas.microsoft.com/office/powerpoint/2010/main" val="106156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200" kern="1200" dirty="0" smtClean="0">
              <a:solidFill>
                <a:schemeClr val="tx1"/>
              </a:solidFill>
              <a:effectLst/>
              <a:latin typeface="Arial" charset="0"/>
              <a:ea typeface="+mn-ea"/>
              <a:cs typeface="+mn-cs"/>
            </a:endParaRPr>
          </a:p>
          <a:p>
            <a:endParaRPr kumimoji="1" lang="en-US" sz="1200" kern="1200" dirty="0" smtClean="0">
              <a:solidFill>
                <a:schemeClr val="tx1"/>
              </a:solidFill>
              <a:effectLst/>
              <a:latin typeface="Arial" charset="0"/>
              <a:ea typeface="+mn-ea"/>
              <a:cs typeface="+mn-cs"/>
            </a:endParaRPr>
          </a:p>
          <a:p>
            <a:endParaRPr kumimoji="1"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5</a:t>
            </a:fld>
            <a:endParaRPr lang="en-US"/>
          </a:p>
        </p:txBody>
      </p:sp>
    </p:spTree>
    <p:extLst>
      <p:ext uri="{BB962C8B-B14F-4D97-AF65-F5344CB8AC3E}">
        <p14:creationId xmlns:p14="http://schemas.microsoft.com/office/powerpoint/2010/main" val="394951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mn-ea"/>
                <a:cs typeface="+mn-cs"/>
              </a:rPr>
              <a:t>A demon- </a:t>
            </a:r>
            <a:r>
              <a:rPr kumimoji="1" lang="en-US" sz="1200" kern="1200" dirty="0" err="1" smtClean="0">
                <a:solidFill>
                  <a:schemeClr val="tx1"/>
                </a:solidFill>
                <a:latin typeface="Arial" charset="0"/>
                <a:ea typeface="+mn-ea"/>
                <a:cs typeface="+mn-cs"/>
              </a:rPr>
              <a:t>strational</a:t>
            </a:r>
            <a:r>
              <a:rPr kumimoji="1" lang="en-US" sz="1200" kern="1200" dirty="0" smtClean="0">
                <a:solidFill>
                  <a:schemeClr val="tx1"/>
                </a:solidFill>
                <a:latin typeface="Arial" charset="0"/>
                <a:ea typeface="+mn-ea"/>
                <a:cs typeface="+mn-cs"/>
              </a:rPr>
              <a:t> interface might be </a:t>
            </a:r>
            <a:r>
              <a:rPr kumimoji="1" lang="en-US" sz="1200" kern="1200" dirty="0" err="1" smtClean="0">
                <a:solidFill>
                  <a:schemeClr val="tx1"/>
                </a:solidFill>
                <a:latin typeface="Arial" charset="0"/>
                <a:ea typeface="+mn-ea"/>
                <a:cs typeface="+mn-cs"/>
              </a:rPr>
              <a:t>appropri</a:t>
            </a:r>
            <a:r>
              <a:rPr kumimoji="1" lang="en-US" sz="1200" kern="1200" dirty="0" smtClean="0">
                <a:solidFill>
                  <a:schemeClr val="tx1"/>
                </a:solidFill>
                <a:latin typeface="Arial" charset="0"/>
                <a:ea typeface="+mn-ea"/>
                <a:cs typeface="+mn-cs"/>
              </a:rPr>
              <a:t>- ate for an application with one or more of the following characteristics:</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6</a:t>
            </a:fld>
            <a:endParaRPr lang="en-US"/>
          </a:p>
        </p:txBody>
      </p:sp>
    </p:spTree>
    <p:extLst>
      <p:ext uri="{BB962C8B-B14F-4D97-AF65-F5344CB8AC3E}">
        <p14:creationId xmlns:p14="http://schemas.microsoft.com/office/powerpoint/2010/main" val="313460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Interface</a:t>
            </a:r>
            <a:r>
              <a:rPr lang="en-US" baseline="0" dirty="0" smtClean="0"/>
              <a:t> building tool</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13</a:t>
            </a:fld>
            <a:endParaRPr lang="en-US"/>
          </a:p>
        </p:txBody>
      </p:sp>
    </p:spTree>
    <p:extLst>
      <p:ext uri="{BB962C8B-B14F-4D97-AF65-F5344CB8AC3E}">
        <p14:creationId xmlns:p14="http://schemas.microsoft.com/office/powerpoint/2010/main" val="815900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smart macro tool for the </a:t>
            </a:r>
            <a:r>
              <a:rPr lang="en-US" dirty="0" err="1" smtClean="0"/>
              <a:t>hypercard</a:t>
            </a:r>
            <a:r>
              <a:rPr lang="en-US" baseline="0" dirty="0" smtClean="0"/>
              <a:t> environment. </a:t>
            </a:r>
            <a:r>
              <a:rPr lang="en-US" baseline="0" dirty="0" err="1" smtClean="0"/>
              <a:t>Hypercard</a:t>
            </a:r>
            <a:r>
              <a:rPr lang="en-US" baseline="0" dirty="0" smtClean="0"/>
              <a:t> is a </a:t>
            </a:r>
            <a:r>
              <a:rPr lang="en-US" baseline="0" dirty="0" err="1" smtClean="0"/>
              <a:t>macintosh</a:t>
            </a:r>
            <a:r>
              <a:rPr lang="en-US" baseline="0" dirty="0" smtClean="0"/>
              <a:t> program that let users build custom, direct-manipulation applications. </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15</a:t>
            </a:fld>
            <a:endParaRPr lang="en-US"/>
          </a:p>
        </p:txBody>
      </p:sp>
    </p:spTree>
    <p:extLst>
      <p:ext uri="{BB962C8B-B14F-4D97-AF65-F5344CB8AC3E}">
        <p14:creationId xmlns:p14="http://schemas.microsoft.com/office/powerpoint/2010/main" val="300517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mn-ea"/>
                <a:cs typeface="+mn-cs"/>
              </a:rPr>
              <a:t>Eager provides feedback by </a:t>
            </a:r>
            <a:r>
              <a:rPr kumimoji="1" lang="en-US" sz="1200" b="1" i="1" kern="1200" dirty="0" err="1" smtClean="0">
                <a:solidFill>
                  <a:schemeClr val="tx1"/>
                </a:solidFill>
                <a:latin typeface="Arial" charset="0"/>
                <a:ea typeface="+mn-ea"/>
                <a:cs typeface="+mn-cs"/>
              </a:rPr>
              <a:t>anticipation:</a:t>
            </a:r>
            <a:r>
              <a:rPr kumimoji="1" lang="en-US" sz="1200" b="0" i="0" kern="1200" dirty="0" err="1" smtClean="0">
                <a:solidFill>
                  <a:schemeClr val="tx1"/>
                </a:solidFill>
                <a:latin typeface="Arial" charset="0"/>
                <a:ea typeface="+mn-ea"/>
                <a:cs typeface="+mn-cs"/>
              </a:rPr>
              <a:t>When</a:t>
            </a:r>
            <a:r>
              <a:rPr kumimoji="1" lang="en-US" sz="1200" b="0" i="0" kern="1200" dirty="0" smtClean="0">
                <a:solidFill>
                  <a:schemeClr val="tx1"/>
                </a:solidFill>
                <a:latin typeface="Arial" charset="0"/>
                <a:ea typeface="+mn-ea"/>
                <a:cs typeface="+mn-cs"/>
              </a:rPr>
              <a:t> it rec- </a:t>
            </a:r>
            <a:r>
              <a:rPr kumimoji="1" lang="en-US" sz="1200" b="0" i="0" kern="1200" dirty="0" err="1" smtClean="0">
                <a:solidFill>
                  <a:schemeClr val="tx1"/>
                </a:solidFill>
                <a:latin typeface="Arial" charset="0"/>
                <a:ea typeface="+mn-ea"/>
                <a:cs typeface="+mn-cs"/>
              </a:rPr>
              <a:t>ognizes</a:t>
            </a:r>
            <a:r>
              <a:rPr kumimoji="1" lang="en-US" sz="1200" b="0" i="0" kern="1200" dirty="0" smtClean="0">
                <a:solidFill>
                  <a:schemeClr val="tx1"/>
                </a:solidFill>
                <a:latin typeface="Arial" charset="0"/>
                <a:ea typeface="+mn-ea"/>
                <a:cs typeface="+mn-cs"/>
              </a:rPr>
              <a:t> a pattern, it infers what the us- </a:t>
            </a:r>
            <a:r>
              <a:rPr kumimoji="1" lang="en-US" sz="1200" b="0" i="0" kern="1200" dirty="0" err="1" smtClean="0">
                <a:solidFill>
                  <a:schemeClr val="tx1"/>
                </a:solidFill>
                <a:latin typeface="Arial" charset="0"/>
                <a:ea typeface="+mn-ea"/>
                <a:cs typeface="+mn-cs"/>
              </a:rPr>
              <a:t>er's</a:t>
            </a:r>
            <a:r>
              <a:rPr kumimoji="1" lang="en-US" sz="1200" b="0" i="0" kern="1200" dirty="0" smtClean="0">
                <a:solidFill>
                  <a:schemeClr val="tx1"/>
                </a:solidFill>
                <a:latin typeface="Arial" charset="0"/>
                <a:ea typeface="+mn-ea"/>
                <a:cs typeface="+mn-cs"/>
              </a:rPr>
              <a:t> next action will be and uses color </a:t>
            </a:r>
            <a:r>
              <a:rPr kumimoji="1" lang="en-US" sz="1200" kern="1200" dirty="0" smtClean="0">
                <a:solidFill>
                  <a:schemeClr val="tx1"/>
                </a:solidFill>
                <a:latin typeface="Arial" charset="0"/>
                <a:ea typeface="+mn-ea"/>
                <a:cs typeface="+mn-cs"/>
              </a:rPr>
              <a:t>and a special icon to highlight the </a:t>
            </a:r>
            <a:r>
              <a:rPr kumimoji="1" lang="en-US" sz="1200" kern="1200" dirty="0" err="1" smtClean="0">
                <a:solidFill>
                  <a:schemeClr val="tx1"/>
                </a:solidFill>
                <a:latin typeface="Arial" charset="0"/>
                <a:ea typeface="+mn-ea"/>
                <a:cs typeface="+mn-cs"/>
              </a:rPr>
              <a:t>loca</a:t>
            </a:r>
            <a:r>
              <a:rPr kumimoji="1" lang="en-US" sz="1200" kern="1200" dirty="0" smtClean="0">
                <a:solidFill>
                  <a:schemeClr val="tx1"/>
                </a:solidFill>
                <a:latin typeface="Arial" charset="0"/>
                <a:ea typeface="+mn-ea"/>
                <a:cs typeface="+mn-cs"/>
              </a:rPr>
              <a:t>- </a:t>
            </a:r>
            <a:r>
              <a:rPr kumimoji="1" lang="en-US" sz="1200" kern="1200" dirty="0" err="1" smtClean="0">
                <a:solidFill>
                  <a:schemeClr val="tx1"/>
                </a:solidFill>
                <a:latin typeface="Arial" charset="0"/>
                <a:ea typeface="+mn-ea"/>
                <a:cs typeface="+mn-cs"/>
              </a:rPr>
              <a:t>tion</a:t>
            </a:r>
            <a:r>
              <a:rPr kumimoji="1" lang="en-US" sz="1200" kern="1200" dirty="0" smtClean="0">
                <a:solidFill>
                  <a:schemeClr val="tx1"/>
                </a:solidFill>
                <a:latin typeface="Arial" charset="0"/>
                <a:ea typeface="+mn-ea"/>
                <a:cs typeface="+mn-cs"/>
              </a:rPr>
              <a:t> where the user will next click the mouse (if it is on a menu item or a button on the screen) - or it displays the text that it expects the user to type next. (Most other systems –for</a:t>
            </a:r>
            <a:r>
              <a:rPr kumimoji="1" lang="en-US" sz="1200" kern="1200" baseline="0" dirty="0" smtClean="0">
                <a:solidFill>
                  <a:schemeClr val="tx1"/>
                </a:solidFill>
                <a:latin typeface="Arial" charset="0"/>
                <a:ea typeface="+mn-ea"/>
                <a:cs typeface="+mn-cs"/>
              </a:rPr>
              <a:t> </a:t>
            </a:r>
            <a:r>
              <a:rPr kumimoji="1" lang="en-US" sz="1200" kern="1200" dirty="0" smtClean="0">
                <a:solidFill>
                  <a:schemeClr val="tx1"/>
                </a:solidFill>
                <a:latin typeface="Arial" charset="0"/>
                <a:ea typeface="+mn-ea"/>
                <a:cs typeface="+mn-cs"/>
              </a:rPr>
              <a:t>example, </a:t>
            </a:r>
            <a:r>
              <a:rPr kumimoji="1" lang="en-US" sz="1200" kern="1200" dirty="0" err="1" smtClean="0">
                <a:solidFill>
                  <a:schemeClr val="tx1"/>
                </a:solidFill>
                <a:latin typeface="Arial" charset="0"/>
                <a:ea typeface="+mn-ea"/>
                <a:cs typeface="+mn-cs"/>
              </a:rPr>
              <a:t>Peridot</a:t>
            </a:r>
            <a:r>
              <a:rPr kumimoji="1" lang="en-US" sz="1200" kern="1200" dirty="0" smtClean="0">
                <a:solidFill>
                  <a:schemeClr val="tx1"/>
                </a:solidFill>
                <a:latin typeface="Arial" charset="0"/>
                <a:ea typeface="+mn-ea"/>
                <a:cs typeface="+mn-cs"/>
              </a:rPr>
              <a:t> and </a:t>
            </a:r>
            <a:r>
              <a:rPr kumimoji="1" lang="en-US" sz="1200" kern="1200" dirty="0" err="1" smtClean="0">
                <a:solidFill>
                  <a:schemeClr val="tx1"/>
                </a:solidFill>
                <a:latin typeface="Arial" charset="0"/>
                <a:ea typeface="+mn-ea"/>
                <a:cs typeface="+mn-cs"/>
              </a:rPr>
              <a:t>Metamouse</a:t>
            </a:r>
            <a:r>
              <a:rPr kumimoji="1" lang="en-US" sz="1200" kern="1200" dirty="0" smtClean="0">
                <a:solidFill>
                  <a:schemeClr val="tx1"/>
                </a:solidFill>
                <a:latin typeface="Arial" charset="0"/>
                <a:ea typeface="+mn-ea"/>
                <a:cs typeface="+mn-cs"/>
              </a:rPr>
              <a:t> - explain in text what the user is expected to do.) If the user performs the action Eager </a:t>
            </a:r>
            <a:r>
              <a:rPr kumimoji="1" lang="en-US" sz="1200" kern="1200" dirty="0" err="1" smtClean="0">
                <a:solidFill>
                  <a:schemeClr val="tx1"/>
                </a:solidFill>
                <a:latin typeface="Arial" charset="0"/>
                <a:ea typeface="+mn-ea"/>
                <a:cs typeface="+mn-cs"/>
              </a:rPr>
              <a:t>anticipated,this</a:t>
            </a:r>
            <a:r>
              <a:rPr kumimoji="1" lang="en-US" sz="1200" kern="1200" dirty="0" smtClean="0">
                <a:solidFill>
                  <a:schemeClr val="tx1"/>
                </a:solidFill>
                <a:latin typeface="Arial" charset="0"/>
                <a:ea typeface="+mn-ea"/>
                <a:cs typeface="+mn-cs"/>
              </a:rPr>
              <a:t> confirms the inference; if the user performs a different action, this provides a new example for Eager to use in determining a better inference about how to generalize the user’s ac- </a:t>
            </a:r>
            <a:r>
              <a:rPr kumimoji="1" lang="en-US" sz="1200" kern="1200" dirty="0" err="1" smtClean="0">
                <a:solidFill>
                  <a:schemeClr val="tx1"/>
                </a:solidFill>
                <a:latin typeface="Arial" charset="0"/>
                <a:ea typeface="+mn-ea"/>
                <a:cs typeface="+mn-cs"/>
              </a:rPr>
              <a:t>tions</a:t>
            </a:r>
            <a:r>
              <a:rPr kumimoji="1" lang="en-US" sz="1200"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16</a:t>
            </a:fld>
            <a:endParaRPr lang="en-US"/>
          </a:p>
        </p:txBody>
      </p:sp>
    </p:spTree>
    <p:extLst>
      <p:ext uri="{BB962C8B-B14F-4D97-AF65-F5344CB8AC3E}">
        <p14:creationId xmlns:p14="http://schemas.microsoft.com/office/powerpoint/2010/main" val="427565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Randomize feature: shuffle.</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21</a:t>
            </a:fld>
            <a:endParaRPr lang="en-US"/>
          </a:p>
        </p:txBody>
      </p:sp>
    </p:spTree>
    <p:extLst>
      <p:ext uri="{BB962C8B-B14F-4D97-AF65-F5344CB8AC3E}">
        <p14:creationId xmlns:p14="http://schemas.microsoft.com/office/powerpoint/2010/main" val="1060701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mn-ea"/>
                <a:cs typeface="+mn-cs"/>
              </a:rPr>
              <a:t>In other words, when the application is supposed to do something but does nothing, or does something when it is not supposed to, the developer nudges the system and corrects the behavior.</a:t>
            </a:r>
          </a:p>
          <a:p>
            <a:endParaRPr kumimoji="1" lang="en-US" sz="1200" kern="1200" dirty="0" smtClean="0">
              <a:solidFill>
                <a:schemeClr val="tx1"/>
              </a:solidFill>
              <a:latin typeface="Arial" charset="0"/>
              <a:ea typeface="+mn-ea"/>
              <a:cs typeface="+mn-cs"/>
            </a:endParaRPr>
          </a:p>
          <a:p>
            <a:r>
              <a:rPr kumimoji="1" lang="en-US" sz="1200" kern="1200" dirty="0" smtClean="0">
                <a:solidFill>
                  <a:schemeClr val="tx1"/>
                </a:solidFill>
                <a:latin typeface="Arial" charset="0"/>
                <a:ea typeface="+mn-ea"/>
                <a:cs typeface="+mn-cs"/>
              </a:rPr>
              <a:t>In our example, the developer wants to demonstrate that when the player pushes the application’s	“Move”	‘button, the game will respond by moving the current player’s piece. The developer first pushes the Move button (it is to the left of the die in Figure 1). Though the developer pushes the but- ton, the application will do nothing because no behavior has yet been demonstrated. So the developer pushes Do Some- thing at which point the system prepares to accept a new example. The system displays temporal ghosts to show how objects have changed from the previous state, activates hint highlighting	so the developer may give hints, and presents a dialog asking the developer to complete the example and press the Done button when complete.</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22</a:t>
            </a:fld>
            <a:endParaRPr lang="en-US"/>
          </a:p>
        </p:txBody>
      </p:sp>
    </p:spTree>
    <p:extLst>
      <p:ext uri="{BB962C8B-B14F-4D97-AF65-F5344CB8AC3E}">
        <p14:creationId xmlns:p14="http://schemas.microsoft.com/office/powerpoint/2010/main" val="404486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a:lvl1pPr>
          </a:lstStyle>
          <a:p>
            <a:pPr>
              <a:defRPr/>
            </a:pPr>
            <a:endParaRPr lang="en-US" altLang="en-US"/>
          </a:p>
        </p:txBody>
      </p:sp>
      <p:sp>
        <p:nvSpPr>
          <p:cNvPr id="12" name="Rectangle 6"/>
          <p:cNvSpPr>
            <a:spLocks noGrp="1" noChangeArrowheads="1"/>
          </p:cNvSpPr>
          <p:nvPr>
            <p:ph type="sldNum" sz="quarter" idx="12"/>
          </p:nvPr>
        </p:nvSpPr>
        <p:spPr/>
        <p:txBody>
          <a:bodyPr/>
          <a:lstStyle>
            <a:lvl1pPr>
              <a:defRPr/>
            </a:lvl1pPr>
          </a:lstStyle>
          <a:p>
            <a:pPr>
              <a:defRPr/>
            </a:pPr>
            <a:fld id="{D39589E9-2535-4459-8836-FDC4370930CA}"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pic>
        <p:nvPicPr>
          <p:cNvPr id="13" name="Picture 12" descr="scslogo.gif"/>
          <p:cNvPicPr>
            <a:picLocks noChangeAspect="1"/>
          </p:cNvPicPr>
          <p:nvPr userDrawn="1"/>
        </p:nvPicPr>
        <p:blipFill>
          <a:blip r:embed="rId13" cstate="print"/>
          <a:stretch>
            <a:fillRect/>
          </a:stretch>
        </p:blipFill>
        <p:spPr>
          <a:xfrm>
            <a:off x="8668013" y="144204"/>
            <a:ext cx="444088" cy="461852"/>
          </a:xfrm>
          <a:prstGeom prst="rect">
            <a:avLst/>
          </a:prstGeom>
        </p:spPr>
      </p:pic>
      <p:sp>
        <p:nvSpPr>
          <p:cNvPr id="14" name="TextBox 13"/>
          <p:cNvSpPr txBox="1"/>
          <p:nvPr userDrawn="1"/>
        </p:nvSpPr>
        <p:spPr>
          <a:xfrm>
            <a:off x="5061118" y="233915"/>
            <a:ext cx="3736920" cy="261610"/>
          </a:xfrm>
          <a:prstGeom prst="rect">
            <a:avLst/>
          </a:prstGeom>
          <a:noFill/>
        </p:spPr>
        <p:txBody>
          <a:bodyPr wrap="none" rtlCol="0">
            <a:spAutoFit/>
          </a:bodyPr>
          <a:lstStyle/>
          <a:p>
            <a:r>
              <a:rPr lang="en-US" sz="1100" dirty="0" smtClean="0">
                <a:solidFill>
                  <a:schemeClr val="accent2">
                    <a:lumMod val="75000"/>
                  </a:schemeClr>
                </a:solidFill>
              </a:rPr>
              <a:t>Carnegie Mellon University, School of Computer Science</a:t>
            </a:r>
            <a:endParaRPr lang="en-US" sz="1100" dirty="0">
              <a:solidFill>
                <a:schemeClr val="accent2">
                  <a:lumMod val="75000"/>
                </a:scheme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145495" y="485095"/>
            <a:ext cx="7666037" cy="2133600"/>
          </a:xfrm>
        </p:spPr>
        <p:txBody>
          <a:bodyPr/>
          <a:lstStyle/>
          <a:p>
            <a:pPr eaLnBrk="1" hangingPunct="1"/>
            <a:r>
              <a:rPr lang="en-US" dirty="0" smtClean="0"/>
              <a:t>Programming </a:t>
            </a:r>
            <a:r>
              <a:rPr lang="en-US" smtClean="0"/>
              <a:t>by Demonstration</a:t>
            </a:r>
            <a:endParaRPr lang="en-US" dirty="0" smtClean="0"/>
          </a:p>
        </p:txBody>
      </p:sp>
      <p:sp>
        <p:nvSpPr>
          <p:cNvPr id="5124" name="Rectangle 3"/>
          <p:cNvSpPr>
            <a:spLocks noGrp="1" noChangeArrowheads="1"/>
          </p:cNvSpPr>
          <p:nvPr>
            <p:ph type="subTitle" idx="1"/>
          </p:nvPr>
        </p:nvSpPr>
        <p:spPr>
          <a:xfrm>
            <a:off x="3121186" y="2956052"/>
            <a:ext cx="5819095" cy="3461677"/>
          </a:xfrm>
        </p:spPr>
        <p:txBody>
          <a:bodyPr/>
          <a:lstStyle/>
          <a:p>
            <a:pPr eaLnBrk="1" hangingPunct="1"/>
            <a:r>
              <a:rPr lang="en-US" sz="2000" b="1" dirty="0" smtClean="0"/>
              <a:t>Kerry Chang</a:t>
            </a:r>
          </a:p>
          <a:p>
            <a:pPr eaLnBrk="1" hangingPunct="1"/>
            <a:r>
              <a:rPr lang="en-US" sz="2000" dirty="0" smtClean="0"/>
              <a:t>Human-Computer Interaction Institute</a:t>
            </a:r>
            <a:br>
              <a:rPr lang="en-US" sz="2000" dirty="0" smtClean="0"/>
            </a:br>
            <a:r>
              <a:rPr lang="en-US" sz="2000" dirty="0" smtClean="0"/>
              <a:t>Carnegie Mellon University</a:t>
            </a:r>
          </a:p>
          <a:p>
            <a:pPr eaLnBrk="1" hangingPunct="1"/>
            <a:endParaRPr lang="en-US" sz="2000" dirty="0"/>
          </a:p>
          <a:p>
            <a:pPr eaLnBrk="1" hangingPunct="1"/>
            <a:endParaRPr lang="en-US" sz="2000" dirty="0" smtClean="0"/>
          </a:p>
          <a:p>
            <a:r>
              <a:rPr lang="en-US" sz="2000" i="1" dirty="0"/>
              <a:t>05-899D: Human Aspects of Software Development (HASD</a:t>
            </a:r>
            <a:r>
              <a:rPr lang="en-US" sz="2000" i="1" dirty="0" smtClean="0"/>
              <a:t>)</a:t>
            </a:r>
          </a:p>
          <a:p>
            <a:r>
              <a:rPr lang="en-US" sz="2000" i="1" dirty="0" smtClean="0"/>
              <a:t>Spring 2011 – Lecture 25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programmable demonstration system</a:t>
            </a:r>
            <a:endParaRPr lang="en-US" dirty="0"/>
          </a:p>
        </p:txBody>
      </p:sp>
      <p:sp>
        <p:nvSpPr>
          <p:cNvPr id="3" name="Content Placeholder 2"/>
          <p:cNvSpPr>
            <a:spLocks noGrp="1"/>
          </p:cNvSpPr>
          <p:nvPr>
            <p:ph idx="1"/>
          </p:nvPr>
        </p:nvSpPr>
        <p:spPr/>
        <p:txBody>
          <a:bodyPr/>
          <a:lstStyle/>
          <a:p>
            <a:r>
              <a:rPr lang="en-US" sz="2000" dirty="0" smtClean="0"/>
              <a:t>Not intelligent</a:t>
            </a:r>
          </a:p>
          <a:p>
            <a:pPr lvl="1"/>
            <a:r>
              <a:rPr lang="en-US" sz="2000" dirty="0" smtClean="0"/>
              <a:t>Robot arms</a:t>
            </a:r>
          </a:p>
          <a:p>
            <a:pPr lvl="1"/>
            <a:r>
              <a:rPr lang="en-US" sz="2000" dirty="0"/>
              <a:t>M</a:t>
            </a:r>
            <a:r>
              <a:rPr lang="en-US" sz="2000" dirty="0" smtClean="0"/>
              <a:t>acro maker (</a:t>
            </a:r>
            <a:r>
              <a:rPr lang="en-US" sz="2000" dirty="0" err="1" smtClean="0"/>
              <a:t>Sikuli</a:t>
            </a:r>
            <a:r>
              <a:rPr lang="en-US" sz="2000" dirty="0" smtClean="0"/>
              <a:t>)</a:t>
            </a:r>
          </a:p>
          <a:p>
            <a:pPr lvl="1"/>
            <a:endParaRPr lang="en-US" sz="2000" dirty="0"/>
          </a:p>
          <a:p>
            <a:pPr lvl="1"/>
            <a:endParaRPr lang="en-US" sz="2000" dirty="0" smtClean="0"/>
          </a:p>
          <a:p>
            <a:pPr lvl="1"/>
            <a:endParaRPr lang="en-US" sz="2000" dirty="0" smtClean="0"/>
          </a:p>
          <a:p>
            <a:pPr lvl="1"/>
            <a:endParaRPr lang="en-US" sz="2000" dirty="0"/>
          </a:p>
          <a:p>
            <a:pPr lvl="1"/>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10</a:t>
            </a:fld>
            <a:endParaRPr lang="en-US" altLang="en-US"/>
          </a:p>
        </p:txBody>
      </p:sp>
      <p:pic>
        <p:nvPicPr>
          <p:cNvPr id="9" name="Picture 8" descr="Screen shot 2011-04-11 at 5.18.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291" y="1759969"/>
            <a:ext cx="4003738" cy="3189523"/>
          </a:xfrm>
          <a:prstGeom prst="rect">
            <a:avLst/>
          </a:prstGeom>
        </p:spPr>
      </p:pic>
    </p:spTree>
    <p:extLst>
      <p:ext uri="{BB962C8B-B14F-4D97-AF65-F5344CB8AC3E}">
        <p14:creationId xmlns:p14="http://schemas.microsoft.com/office/powerpoint/2010/main" val="122581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programmable demonstration system</a:t>
            </a:r>
          </a:p>
        </p:txBody>
      </p:sp>
      <p:sp>
        <p:nvSpPr>
          <p:cNvPr id="3" name="Content Placeholder 2"/>
          <p:cNvSpPr>
            <a:spLocks noGrp="1"/>
          </p:cNvSpPr>
          <p:nvPr>
            <p:ph idx="1"/>
          </p:nvPr>
        </p:nvSpPr>
        <p:spPr/>
        <p:txBody>
          <a:bodyPr/>
          <a:lstStyle/>
          <a:p>
            <a:r>
              <a:rPr lang="en-US" sz="2000" dirty="0" smtClean="0"/>
              <a:t>Intelligent (try to guess something about what the user is doing)</a:t>
            </a:r>
          </a:p>
          <a:p>
            <a:pPr lvl="1"/>
            <a:r>
              <a:rPr lang="en-US" sz="2000" dirty="0" smtClean="0"/>
              <a:t>MacDraw</a:t>
            </a:r>
          </a:p>
          <a:p>
            <a:pPr lvl="1"/>
            <a:r>
              <a:rPr lang="en-US" sz="2000" dirty="0" smtClean="0"/>
              <a:t>MS Word</a:t>
            </a: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11</a:t>
            </a:fld>
            <a:endParaRPr lang="en-US" altLang="en-US"/>
          </a:p>
        </p:txBody>
      </p:sp>
      <p:pic>
        <p:nvPicPr>
          <p:cNvPr id="6" name="Picture 5" descr="Screen shot 2011-04-11 at 5.29.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81" y="3131332"/>
            <a:ext cx="4123656" cy="2601180"/>
          </a:xfrm>
          <a:prstGeom prst="rect">
            <a:avLst/>
          </a:prstGeom>
        </p:spPr>
      </p:pic>
      <p:pic>
        <p:nvPicPr>
          <p:cNvPr id="7" name="Picture 6" descr="Screen shot 2011-04-11 at 5.31.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571" y="2857616"/>
            <a:ext cx="3784687" cy="3102591"/>
          </a:xfrm>
          <a:prstGeom prst="rect">
            <a:avLst/>
          </a:prstGeom>
        </p:spPr>
      </p:pic>
    </p:spTree>
    <p:extLst>
      <p:ext uri="{BB962C8B-B14F-4D97-AF65-F5344CB8AC3E}">
        <p14:creationId xmlns:p14="http://schemas.microsoft.com/office/powerpoint/2010/main" val="96627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Programming-with-examples systems</a:t>
            </a:r>
            <a:endParaRPr lang="en-US" dirty="0"/>
          </a:p>
        </p:txBody>
      </p:sp>
      <p:sp>
        <p:nvSpPr>
          <p:cNvPr id="3" name="Content Placeholder 2"/>
          <p:cNvSpPr>
            <a:spLocks noGrp="1"/>
          </p:cNvSpPr>
          <p:nvPr>
            <p:ph idx="1"/>
          </p:nvPr>
        </p:nvSpPr>
        <p:spPr/>
        <p:txBody>
          <a:bodyPr/>
          <a:lstStyle/>
          <a:p>
            <a:r>
              <a:rPr lang="en-US" sz="2000" dirty="0" smtClean="0"/>
              <a:t>The system does no </a:t>
            </a:r>
            <a:r>
              <a:rPr lang="en-US" sz="2000" dirty="0" err="1" smtClean="0"/>
              <a:t>inferencing</a:t>
            </a:r>
            <a:r>
              <a:rPr lang="en-US" sz="2000" dirty="0" smtClean="0"/>
              <a:t> – does exactly (and only) things that the user specifies.</a:t>
            </a:r>
          </a:p>
          <a:p>
            <a:endParaRPr lang="en-US" sz="2000" dirty="0" smtClean="0"/>
          </a:p>
          <a:p>
            <a:r>
              <a:rPr lang="en-US" sz="2000" dirty="0" err="1" smtClean="0"/>
              <a:t>Emacs</a:t>
            </a:r>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lvl="1"/>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12</a:t>
            </a:fld>
            <a:endParaRPr lang="en-US" altLang="en-US"/>
          </a:p>
        </p:txBody>
      </p:sp>
      <p:pic>
        <p:nvPicPr>
          <p:cNvPr id="5" name="Picture 4" descr="Screen shot 2011-04-11 at 5.49.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65" y="3368469"/>
            <a:ext cx="8481157" cy="2894195"/>
          </a:xfrm>
          <a:prstGeom prst="rect">
            <a:avLst/>
          </a:prstGeom>
        </p:spPr>
      </p:pic>
    </p:spTree>
    <p:extLst>
      <p:ext uri="{BB962C8B-B14F-4D97-AF65-F5344CB8AC3E}">
        <p14:creationId xmlns:p14="http://schemas.microsoft.com/office/powerpoint/2010/main" val="192540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Programming-by-examples systems</a:t>
            </a:r>
            <a:endParaRPr lang="en-US" dirty="0"/>
          </a:p>
        </p:txBody>
      </p:sp>
      <p:sp>
        <p:nvSpPr>
          <p:cNvPr id="3" name="Content Placeholder 2"/>
          <p:cNvSpPr>
            <a:spLocks noGrp="1"/>
          </p:cNvSpPr>
          <p:nvPr>
            <p:ph idx="1"/>
          </p:nvPr>
        </p:nvSpPr>
        <p:spPr/>
        <p:txBody>
          <a:bodyPr/>
          <a:lstStyle/>
          <a:p>
            <a:r>
              <a:rPr lang="en-US" sz="2000" dirty="0" smtClean="0"/>
              <a:t>The system is both programmable and intelligent (does </a:t>
            </a:r>
            <a:r>
              <a:rPr lang="en-US" sz="2000" dirty="0" err="1" smtClean="0"/>
              <a:t>inferencing</a:t>
            </a:r>
            <a:r>
              <a:rPr lang="en-US" sz="2000" dirty="0" smtClean="0"/>
              <a:t>).</a:t>
            </a:r>
          </a:p>
          <a:p>
            <a:endParaRPr lang="en-US" sz="2000" dirty="0"/>
          </a:p>
          <a:p>
            <a:endParaRPr lang="en-US" sz="2000" dirty="0" smtClean="0"/>
          </a:p>
          <a:p>
            <a:r>
              <a:rPr lang="en-US" sz="2000" dirty="0" err="1" smtClean="0"/>
              <a:t>Peridot</a:t>
            </a:r>
            <a:r>
              <a:rPr lang="en-US" sz="2000" dirty="0" smtClean="0"/>
              <a:t> </a:t>
            </a:r>
            <a:endParaRPr lang="en-US" sz="2000" dirty="0"/>
          </a:p>
          <a:p>
            <a:pPr lvl="1"/>
            <a:r>
              <a:rPr lang="en-US" sz="2000" dirty="0" smtClean="0"/>
              <a:t>How do various graphic elements depend on the example parameters (ex. the menu’s border should be big enough for all the strings.)</a:t>
            </a:r>
          </a:p>
          <a:p>
            <a:pPr lvl="1"/>
            <a:r>
              <a:rPr lang="en-US" sz="2000" dirty="0" smtClean="0"/>
              <a:t>When an iteration is needed (ex. to place the rest of the menu items after the user has demonstrated the positions for two.)</a:t>
            </a:r>
          </a:p>
          <a:p>
            <a:pPr lvl="1"/>
            <a:r>
              <a:rPr lang="en-US" sz="2000" dirty="0" smtClean="0"/>
              <a:t>How the mouse should control the interface (ex. to move the indicator in the scroll bar.)</a:t>
            </a:r>
          </a:p>
          <a:p>
            <a:pPr marL="0" indent="0">
              <a:buNone/>
            </a:pPr>
            <a:endParaRPr lang="en-US" sz="2000" dirty="0" smtClean="0"/>
          </a:p>
          <a:p>
            <a:pPr marL="0"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13</a:t>
            </a:fld>
            <a:endParaRPr lang="en-US" altLang="en-US"/>
          </a:p>
        </p:txBody>
      </p:sp>
    </p:spTree>
    <p:extLst>
      <p:ext uri="{BB962C8B-B14F-4D97-AF65-F5344CB8AC3E}">
        <p14:creationId xmlns:p14="http://schemas.microsoft.com/office/powerpoint/2010/main" val="108306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Programming-by-examples systems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14</a:t>
            </a:fld>
            <a:endParaRPr lang="en-US" altLang="en-US"/>
          </a:p>
        </p:txBody>
      </p:sp>
      <p:pic>
        <p:nvPicPr>
          <p:cNvPr id="6" name="Picture 5" descr="Screen shot 2011-04-11 at 6.46.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019" y="1434677"/>
            <a:ext cx="7389644" cy="5028562"/>
          </a:xfrm>
          <a:prstGeom prst="rect">
            <a:avLst/>
          </a:prstGeom>
        </p:spPr>
      </p:pic>
    </p:spTree>
    <p:extLst>
      <p:ext uri="{BB962C8B-B14F-4D97-AF65-F5344CB8AC3E}">
        <p14:creationId xmlns:p14="http://schemas.microsoft.com/office/powerpoint/2010/main" val="204695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Programming-by-examples systems</a:t>
            </a:r>
          </a:p>
        </p:txBody>
      </p:sp>
      <p:sp>
        <p:nvSpPr>
          <p:cNvPr id="3" name="Content Placeholder 2"/>
          <p:cNvSpPr>
            <a:spLocks noGrp="1"/>
          </p:cNvSpPr>
          <p:nvPr>
            <p:ph idx="1"/>
          </p:nvPr>
        </p:nvSpPr>
        <p:spPr/>
        <p:txBody>
          <a:bodyPr/>
          <a:lstStyle/>
          <a:p>
            <a:r>
              <a:rPr lang="en-US" sz="2000" dirty="0" smtClean="0"/>
              <a:t>Eager</a:t>
            </a:r>
          </a:p>
          <a:p>
            <a:pPr lvl="1"/>
            <a:r>
              <a:rPr lang="en-US" sz="2000" dirty="0" smtClean="0"/>
              <a:t>Inferring an iterative program to complete a task after the user has performed the first two or three iterations.</a:t>
            </a:r>
            <a:endParaRPr lang="en-US" sz="2000" dirty="0"/>
          </a:p>
          <a:p>
            <a:pPr lvl="1"/>
            <a:r>
              <a:rPr lang="en-US" sz="2000" dirty="0" smtClean="0"/>
              <a:t>Providing feedback to the user about how the system has generalized the user’s actions.</a:t>
            </a:r>
          </a:p>
          <a:p>
            <a:pPr lvl="2"/>
            <a:r>
              <a:rPr lang="en-US" sz="2000" dirty="0" smtClean="0"/>
              <a:t>“Anticipation” – Inferring what the user’s next action will be after recognizing a pattern.</a:t>
            </a:r>
          </a:p>
          <a:p>
            <a:pPr lvl="2"/>
            <a:r>
              <a:rPr lang="en-US" sz="2000" dirty="0" smtClean="0"/>
              <a:t>Highlighting using colors or a special icon.</a:t>
            </a:r>
          </a:p>
          <a:p>
            <a:pPr lvl="1"/>
            <a:endParaRPr lang="en-US" sz="2000" dirty="0" smtClean="0"/>
          </a:p>
          <a:p>
            <a:pPr lvl="1"/>
            <a:endParaRPr lang="en-US" sz="2000" dirty="0" smtClean="0"/>
          </a:p>
          <a:p>
            <a:endParaRPr lang="en-US" sz="2000" dirty="0"/>
          </a:p>
          <a:p>
            <a:endParaRPr lang="en-US" sz="2000" dirty="0"/>
          </a:p>
          <a:p>
            <a:endParaRPr lang="en-US" sz="2000" dirty="0" smtClean="0"/>
          </a:p>
          <a:p>
            <a:endParaRPr lang="en-US" sz="2000" dirty="0"/>
          </a:p>
          <a:p>
            <a:endParaRPr lang="en-US" sz="2000" dirty="0" smtClean="0"/>
          </a:p>
          <a:p>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15</a:t>
            </a:fld>
            <a:endParaRPr lang="en-US" altLang="en-US"/>
          </a:p>
        </p:txBody>
      </p:sp>
    </p:spTree>
    <p:extLst>
      <p:ext uri="{BB962C8B-B14F-4D97-AF65-F5344CB8AC3E}">
        <p14:creationId xmlns:p14="http://schemas.microsoft.com/office/powerpoint/2010/main" val="423632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Programming-by-examples systems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16</a:t>
            </a:fld>
            <a:endParaRPr lang="en-US" altLang="en-US"/>
          </a:p>
        </p:txBody>
      </p:sp>
      <p:pic>
        <p:nvPicPr>
          <p:cNvPr id="6" name="Picture 5" descr="Screen shot 2011-04-11 at 7.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000" y="1369870"/>
            <a:ext cx="5913863" cy="5236310"/>
          </a:xfrm>
          <a:prstGeom prst="rect">
            <a:avLst/>
          </a:prstGeom>
        </p:spPr>
      </p:pic>
    </p:spTree>
    <p:extLst>
      <p:ext uri="{BB962C8B-B14F-4D97-AF65-F5344CB8AC3E}">
        <p14:creationId xmlns:p14="http://schemas.microsoft.com/office/powerpoint/2010/main" val="206650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000" dirty="0" smtClean="0"/>
              <a:t>Introduction</a:t>
            </a:r>
          </a:p>
          <a:p>
            <a:r>
              <a:rPr lang="en-US" sz="2000" dirty="0" smtClean="0"/>
              <a:t>Survey of several “old systems”</a:t>
            </a:r>
          </a:p>
          <a:p>
            <a:r>
              <a:rPr lang="en-US" sz="2000" dirty="0" smtClean="0">
                <a:solidFill>
                  <a:srgbClr val="FF0000"/>
                </a:solidFill>
              </a:rPr>
              <a:t>Gamut</a:t>
            </a:r>
          </a:p>
          <a:p>
            <a:r>
              <a:rPr lang="en-US" sz="2000" dirty="0" smtClean="0">
                <a:solidFill>
                  <a:schemeClr val="tx1">
                    <a:lumMod val="95000"/>
                    <a:lumOff val="5000"/>
                  </a:schemeClr>
                </a:solidFill>
              </a:rPr>
              <a:t>Challenges </a:t>
            </a:r>
            <a:r>
              <a:rPr lang="en-US" sz="2000" dirty="0" smtClean="0">
                <a:solidFill>
                  <a:schemeClr val="tx1">
                    <a:lumMod val="95000"/>
                    <a:lumOff val="5000"/>
                  </a:schemeClr>
                </a:solidFill>
              </a:rPr>
              <a:t>in designing programming-</a:t>
            </a:r>
            <a:r>
              <a:rPr lang="en-US" sz="2000" dirty="0" smtClean="0">
                <a:solidFill>
                  <a:schemeClr val="tx1">
                    <a:lumMod val="95000"/>
                    <a:lumOff val="5000"/>
                  </a:schemeClr>
                </a:solidFill>
              </a:rPr>
              <a:t>by-</a:t>
            </a:r>
            <a:r>
              <a:rPr lang="en-US" sz="2000" dirty="0" smtClean="0">
                <a:solidFill>
                  <a:schemeClr val="tx1">
                    <a:lumMod val="95000"/>
                    <a:lumOff val="5000"/>
                  </a:schemeClr>
                </a:solidFill>
              </a:rPr>
              <a:t>example </a:t>
            </a:r>
            <a:r>
              <a:rPr lang="en-US" sz="2000" dirty="0" smtClean="0">
                <a:solidFill>
                  <a:schemeClr val="tx1">
                    <a:lumMod val="95000"/>
                    <a:lumOff val="5000"/>
                  </a:schemeClr>
                </a:solidFill>
              </a:rPr>
              <a:t>systems</a:t>
            </a:r>
          </a:p>
          <a:p>
            <a:r>
              <a:rPr lang="en-US" sz="2000" dirty="0" smtClean="0">
                <a:solidFill>
                  <a:schemeClr val="tx1">
                    <a:lumMod val="95000"/>
                    <a:lumOff val="5000"/>
                  </a:schemeClr>
                </a:solidFill>
              </a:rPr>
              <a:t>CHINLE</a:t>
            </a:r>
            <a:endParaRPr lang="en-US" sz="2000"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17</a:t>
            </a:fld>
            <a:endParaRPr lang="en-US" altLang="en-US"/>
          </a:p>
        </p:txBody>
      </p:sp>
    </p:spTree>
    <p:extLst>
      <p:ext uri="{BB962C8B-B14F-4D97-AF65-F5344CB8AC3E}">
        <p14:creationId xmlns:p14="http://schemas.microsoft.com/office/powerpoint/2010/main" val="271419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Gamut</a:t>
            </a:r>
            <a:endParaRPr lang="en-US" dirty="0"/>
          </a:p>
        </p:txBody>
      </p:sp>
      <p:sp>
        <p:nvSpPr>
          <p:cNvPr id="3" name="Content Placeholder 2"/>
          <p:cNvSpPr>
            <a:spLocks noGrp="1"/>
          </p:cNvSpPr>
          <p:nvPr>
            <p:ph idx="1"/>
          </p:nvPr>
        </p:nvSpPr>
        <p:spPr/>
        <p:txBody>
          <a:bodyPr/>
          <a:lstStyle/>
          <a:p>
            <a:r>
              <a:rPr lang="en-US" sz="2000" dirty="0" smtClean="0"/>
              <a:t>A PBD tool for nonprogrammers to create interactive software. </a:t>
            </a:r>
          </a:p>
          <a:p>
            <a:pPr lvl="1"/>
            <a:r>
              <a:rPr lang="en-US" sz="2000" dirty="0" smtClean="0"/>
              <a:t>Ex. Board game, educational software…</a:t>
            </a:r>
          </a:p>
          <a:p>
            <a:r>
              <a:rPr lang="en-US" sz="2000" dirty="0" smtClean="0"/>
              <a:t>The developer builds the program by providing examples of the intended interactions between the user and the application. </a:t>
            </a:r>
          </a:p>
          <a:p>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18</a:t>
            </a:fld>
            <a:endParaRPr lang="en-US" altLang="en-US"/>
          </a:p>
        </p:txBody>
      </p:sp>
      <p:pic>
        <p:nvPicPr>
          <p:cNvPr id="6" name="Picture 5" descr="Screen shot 2011-04-11 at 9.1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790" y="3181168"/>
            <a:ext cx="4477577" cy="3273472"/>
          </a:xfrm>
          <a:prstGeom prst="rect">
            <a:avLst/>
          </a:prstGeom>
        </p:spPr>
      </p:pic>
    </p:spTree>
    <p:extLst>
      <p:ext uri="{BB962C8B-B14F-4D97-AF65-F5344CB8AC3E}">
        <p14:creationId xmlns:p14="http://schemas.microsoft.com/office/powerpoint/2010/main" val="403772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Gamut</a:t>
            </a:r>
            <a:endParaRPr lang="en-US" dirty="0"/>
          </a:p>
        </p:txBody>
      </p:sp>
      <p:sp>
        <p:nvSpPr>
          <p:cNvPr id="3" name="Content Placeholder 2"/>
          <p:cNvSpPr>
            <a:spLocks noGrp="1"/>
          </p:cNvSpPr>
          <p:nvPr>
            <p:ph idx="1"/>
          </p:nvPr>
        </p:nvSpPr>
        <p:spPr/>
        <p:txBody>
          <a:bodyPr/>
          <a:lstStyle/>
          <a:p>
            <a:r>
              <a:rPr lang="en-US" sz="2000" dirty="0" smtClean="0"/>
              <a:t>Guide Objects</a:t>
            </a:r>
          </a:p>
          <a:p>
            <a:pPr lvl="1"/>
            <a:r>
              <a:rPr lang="en-US" sz="2000" dirty="0" smtClean="0"/>
              <a:t>Graphical objects and widgets that are visible while the developer is creating an application, but are hidden when the application runs.</a:t>
            </a:r>
          </a:p>
          <a:p>
            <a:pPr lvl="1"/>
            <a:endParaRPr lang="en-US" sz="2000" dirty="0" smtClean="0"/>
          </a:p>
          <a:p>
            <a:pPr lvl="1"/>
            <a:r>
              <a:rPr lang="en-US" sz="2000" dirty="0" smtClean="0"/>
              <a:t>Onscreen guild objects: show graphical relationships between other objects on the screen.</a:t>
            </a:r>
          </a:p>
          <a:p>
            <a:pPr lvl="2"/>
            <a:r>
              <a:rPr lang="en-US" sz="1700" dirty="0" smtClean="0"/>
              <a:t>Can be used to demonstrate distances, locations, speeds…</a:t>
            </a:r>
          </a:p>
          <a:p>
            <a:pPr lvl="2"/>
            <a:endParaRPr lang="en-US" sz="1700" dirty="0" smtClean="0"/>
          </a:p>
          <a:p>
            <a:pPr lvl="1"/>
            <a:r>
              <a:rPr lang="en-US" sz="2000" dirty="0" err="1" smtClean="0"/>
              <a:t>Offscreen</a:t>
            </a:r>
            <a:r>
              <a:rPr lang="en-US" sz="2000" dirty="0" smtClean="0"/>
              <a:t> guild objects: represent the application’s data that is not stored directly on the board.</a:t>
            </a:r>
          </a:p>
          <a:p>
            <a:pPr lvl="2"/>
            <a:r>
              <a:rPr lang="en-US" sz="1700" dirty="0" smtClean="0"/>
              <a:t>Times, counters, toggle buttons…</a:t>
            </a:r>
            <a:endParaRPr lang="en-US" sz="1700" dirty="0"/>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19</a:t>
            </a:fld>
            <a:endParaRPr lang="en-US" altLang="en-US"/>
          </a:p>
        </p:txBody>
      </p:sp>
    </p:spTree>
    <p:extLst>
      <p:ext uri="{BB962C8B-B14F-4D97-AF65-F5344CB8AC3E}">
        <p14:creationId xmlns:p14="http://schemas.microsoft.com/office/powerpoint/2010/main" val="2236774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sz="2000" dirty="0" smtClean="0"/>
              <a:t>Direct Manipulation: Allows users to interact with the computer by pointing to objects on the screen and manipulating them using a mouse and keyboard. (Ben </a:t>
            </a:r>
            <a:r>
              <a:rPr lang="en-US" sz="2000" dirty="0" err="1" smtClean="0"/>
              <a:t>Shneiderman</a:t>
            </a:r>
            <a:r>
              <a:rPr lang="en-US" sz="2000" dirty="0" smtClean="0"/>
              <a:t>, 1983)</a:t>
            </a:r>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a:t>
            </a:fld>
            <a:endParaRPr lang="en-US" altLang="en-US"/>
          </a:p>
        </p:txBody>
      </p:sp>
      <p:pic>
        <p:nvPicPr>
          <p:cNvPr id="5" name="Picture 4" descr="originalma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811" y="2936323"/>
            <a:ext cx="3190900" cy="3123328"/>
          </a:xfrm>
          <a:prstGeom prst="rect">
            <a:avLst/>
          </a:prstGeom>
        </p:spPr>
      </p:pic>
      <p:pic>
        <p:nvPicPr>
          <p:cNvPr id="6" name="Picture 5" descr="macxtigermm_ab03.jpg"/>
          <p:cNvPicPr>
            <a:picLocks noChangeAspect="1"/>
          </p:cNvPicPr>
          <p:nvPr/>
        </p:nvPicPr>
        <p:blipFill rotWithShape="1">
          <a:blip r:embed="rId4">
            <a:extLst>
              <a:ext uri="{28A0092B-C50C-407E-A947-70E740481C1C}">
                <a14:useLocalDpi xmlns:a14="http://schemas.microsoft.com/office/drawing/2010/main" val="0"/>
              </a:ext>
            </a:extLst>
          </a:blip>
          <a:srcRect r="20668"/>
          <a:stretch/>
        </p:blipFill>
        <p:spPr>
          <a:xfrm>
            <a:off x="780051" y="3181173"/>
            <a:ext cx="3445730" cy="2641600"/>
          </a:xfrm>
          <a:prstGeom prst="rect">
            <a:avLst/>
          </a:prstGeom>
        </p:spPr>
      </p:pic>
    </p:spTree>
    <p:extLst>
      <p:ext uri="{BB962C8B-B14F-4D97-AF65-F5344CB8AC3E}">
        <p14:creationId xmlns:p14="http://schemas.microsoft.com/office/powerpoint/2010/main" val="270161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Gamut</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20</a:t>
            </a:fld>
            <a:endParaRPr lang="en-US" altLang="en-US"/>
          </a:p>
        </p:txBody>
      </p:sp>
      <p:pic>
        <p:nvPicPr>
          <p:cNvPr id="6" name="Picture 5" descr="Screen shot 2011-04-11 at 9.4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87" y="2141059"/>
            <a:ext cx="7804768" cy="2901484"/>
          </a:xfrm>
          <a:prstGeom prst="rect">
            <a:avLst/>
          </a:prstGeom>
        </p:spPr>
      </p:pic>
    </p:spTree>
    <p:extLst>
      <p:ext uri="{BB962C8B-B14F-4D97-AF65-F5344CB8AC3E}">
        <p14:creationId xmlns:p14="http://schemas.microsoft.com/office/powerpoint/2010/main" val="249294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Gamut</a:t>
            </a:r>
            <a:endParaRPr lang="en-US" dirty="0"/>
          </a:p>
        </p:txBody>
      </p:sp>
      <p:sp>
        <p:nvSpPr>
          <p:cNvPr id="3" name="Content Placeholder 2"/>
          <p:cNvSpPr>
            <a:spLocks noGrp="1"/>
          </p:cNvSpPr>
          <p:nvPr>
            <p:ph idx="1"/>
          </p:nvPr>
        </p:nvSpPr>
        <p:spPr/>
        <p:txBody>
          <a:bodyPr/>
          <a:lstStyle/>
          <a:p>
            <a:r>
              <a:rPr lang="en-US" sz="2000" dirty="0" smtClean="0"/>
              <a:t>Deck Objects</a:t>
            </a:r>
          </a:p>
          <a:p>
            <a:pPr lvl="1"/>
            <a:r>
              <a:rPr lang="en-US" sz="2000" dirty="0" smtClean="0"/>
              <a:t>The major data structure in </a:t>
            </a:r>
            <a:br>
              <a:rPr lang="en-US" sz="2000" dirty="0" smtClean="0"/>
            </a:br>
            <a:r>
              <a:rPr lang="en-US" sz="2000" dirty="0" smtClean="0"/>
              <a:t>Gamut.</a:t>
            </a:r>
          </a:p>
          <a:p>
            <a:pPr lvl="1"/>
            <a:r>
              <a:rPr lang="en-US" sz="2000" dirty="0" smtClean="0"/>
              <a:t>Can be used to present lists</a:t>
            </a:r>
            <a:br>
              <a:rPr lang="en-US" sz="2000" dirty="0" smtClean="0"/>
            </a:br>
            <a:r>
              <a:rPr lang="en-US" sz="2000" dirty="0" smtClean="0"/>
              <a:t>of numbers, objects, </a:t>
            </a:r>
            <a:br>
              <a:rPr lang="en-US" sz="2000" dirty="0" smtClean="0"/>
            </a:br>
            <a:r>
              <a:rPr lang="en-US" sz="2000" dirty="0" smtClean="0"/>
              <a:t>colors…</a:t>
            </a:r>
          </a:p>
          <a:p>
            <a:pPr lvl="1"/>
            <a:r>
              <a:rPr lang="en-US" sz="2000" dirty="0" smtClean="0"/>
              <a:t>Can produce video games </a:t>
            </a:r>
            <a:br>
              <a:rPr lang="en-US" sz="2000" dirty="0" smtClean="0"/>
            </a:br>
            <a:r>
              <a:rPr lang="en-US" sz="2000" dirty="0" smtClean="0"/>
              <a:t>behaviors.</a:t>
            </a:r>
          </a:p>
          <a:p>
            <a:pPr lvl="1"/>
            <a:r>
              <a:rPr lang="en-US" sz="2000" dirty="0" smtClean="0"/>
              <a:t>Has a “shuffle” feature</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21</a:t>
            </a:fld>
            <a:endParaRPr lang="en-US" altLang="en-US"/>
          </a:p>
        </p:txBody>
      </p:sp>
      <p:pic>
        <p:nvPicPr>
          <p:cNvPr id="5" name="Picture 4" descr="Screen shot 2011-04-11 at 9.5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877" y="2058358"/>
            <a:ext cx="4348398" cy="3343463"/>
          </a:xfrm>
          <a:prstGeom prst="rect">
            <a:avLst/>
          </a:prstGeom>
        </p:spPr>
      </p:pic>
    </p:spTree>
    <p:extLst>
      <p:ext uri="{BB962C8B-B14F-4D97-AF65-F5344CB8AC3E}">
        <p14:creationId xmlns:p14="http://schemas.microsoft.com/office/powerpoint/2010/main" val="3607788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Gamut</a:t>
            </a:r>
            <a:endParaRPr lang="en-US" dirty="0"/>
          </a:p>
        </p:txBody>
      </p:sp>
      <p:sp>
        <p:nvSpPr>
          <p:cNvPr id="3" name="Content Placeholder 2"/>
          <p:cNvSpPr>
            <a:spLocks noGrp="1"/>
          </p:cNvSpPr>
          <p:nvPr>
            <p:ph idx="1"/>
          </p:nvPr>
        </p:nvSpPr>
        <p:spPr/>
        <p:txBody>
          <a:bodyPr/>
          <a:lstStyle/>
          <a:p>
            <a:r>
              <a:rPr lang="en-US" sz="2000" dirty="0" smtClean="0"/>
              <a:t>Demonstrating behavior</a:t>
            </a:r>
          </a:p>
          <a:p>
            <a:pPr lvl="1"/>
            <a:r>
              <a:rPr lang="en-US" sz="2000" dirty="0" smtClean="0"/>
              <a:t>Nudges: Developers give the system a “nudge” telling the system immediately where it went wrong.</a:t>
            </a:r>
          </a:p>
          <a:p>
            <a:pPr lvl="1"/>
            <a:endParaRPr lang="en-US" sz="2000" dirty="0"/>
          </a:p>
          <a:p>
            <a:pPr lvl="1"/>
            <a:r>
              <a:rPr lang="en-US" sz="2000" dirty="0" smtClean="0"/>
              <a:t>“Do something”</a:t>
            </a:r>
          </a:p>
          <a:p>
            <a:pPr lvl="2"/>
            <a:r>
              <a:rPr lang="en-US" sz="1700" dirty="0" smtClean="0"/>
              <a:t>Used to demonstrate new behaviors</a:t>
            </a:r>
          </a:p>
          <a:p>
            <a:pPr lvl="1"/>
            <a:endParaRPr lang="en-US" sz="2000" dirty="0"/>
          </a:p>
          <a:p>
            <a:pPr lvl="1"/>
            <a:r>
              <a:rPr lang="en-US" sz="2000" dirty="0" smtClean="0"/>
              <a:t>“Stop that”</a:t>
            </a:r>
          </a:p>
          <a:p>
            <a:pPr lvl="2"/>
            <a:r>
              <a:rPr lang="en-US" sz="1700" dirty="0" smtClean="0"/>
              <a:t>Tells the system that one or more objects did something wrong.</a:t>
            </a:r>
          </a:p>
          <a:p>
            <a:pPr lvl="2"/>
            <a:endParaRPr lang="en-US" sz="1700" dirty="0"/>
          </a:p>
          <a:p>
            <a:pPr lvl="1"/>
            <a:endParaRPr lang="en-US" sz="2000" dirty="0" smtClean="0"/>
          </a:p>
          <a:p>
            <a:pPr lvl="1"/>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22</a:t>
            </a:fld>
            <a:endParaRPr lang="en-US" altLang="en-US"/>
          </a:p>
        </p:txBody>
      </p:sp>
    </p:spTree>
    <p:extLst>
      <p:ext uri="{BB962C8B-B14F-4D97-AF65-F5344CB8AC3E}">
        <p14:creationId xmlns:p14="http://schemas.microsoft.com/office/powerpoint/2010/main" val="27808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Gamut</a:t>
            </a:r>
            <a:endParaRPr lang="en-US" dirty="0"/>
          </a:p>
        </p:txBody>
      </p:sp>
      <p:sp>
        <p:nvSpPr>
          <p:cNvPr id="3" name="Content Placeholder 2"/>
          <p:cNvSpPr>
            <a:spLocks noGrp="1"/>
          </p:cNvSpPr>
          <p:nvPr>
            <p:ph idx="1"/>
          </p:nvPr>
        </p:nvSpPr>
        <p:spPr/>
        <p:txBody>
          <a:bodyPr/>
          <a:lstStyle/>
          <a:p>
            <a:r>
              <a:rPr lang="en-US" sz="2000" dirty="0" smtClean="0"/>
              <a:t>Demonstrating behavior</a:t>
            </a:r>
          </a:p>
          <a:p>
            <a:pPr lvl="1"/>
            <a:r>
              <a:rPr lang="en-US" sz="2000" dirty="0" smtClean="0"/>
              <a:t>Hint highlighting: </a:t>
            </a:r>
            <a:r>
              <a:rPr lang="en-US" sz="2000" dirty="0"/>
              <a:t>a special form of selection where the author points out key elements that are important to a </a:t>
            </a:r>
            <a:r>
              <a:rPr lang="en-US" sz="2000" dirty="0" smtClean="0"/>
              <a:t>demonstration </a:t>
            </a:r>
            <a:r>
              <a:rPr lang="en-US" sz="2000" dirty="0"/>
              <a:t>thereby focusing the system’s attention on those objects.</a:t>
            </a:r>
            <a:endParaRPr lang="en-US" sz="2000" dirty="0" smtClean="0"/>
          </a:p>
          <a:p>
            <a:pPr lvl="1"/>
            <a:endParaRPr lang="en-US" sz="2000" dirty="0"/>
          </a:p>
          <a:p>
            <a:pPr lvl="1"/>
            <a:r>
              <a:rPr lang="en-US" sz="2000" dirty="0" smtClean="0"/>
              <a:t>Temporal ghost: a technique for keeping objects that change onscreen so that they may be highlighting.</a:t>
            </a:r>
          </a:p>
          <a:p>
            <a:pPr lvl="2"/>
            <a:r>
              <a:rPr lang="en-US" sz="1700" dirty="0" smtClean="0"/>
              <a:t>Ghosts are semi-transparent.</a:t>
            </a:r>
            <a:endParaRPr lang="en-US" sz="1700" dirty="0"/>
          </a:p>
          <a:p>
            <a:pPr marL="693737" lvl="2" indent="0">
              <a:buNone/>
            </a:pPr>
            <a:endParaRPr lang="en-US" sz="1700" dirty="0"/>
          </a:p>
          <a:p>
            <a:pPr lvl="1"/>
            <a:r>
              <a:rPr lang="en-US" sz="2000" dirty="0" smtClean="0"/>
              <a:t>Question Dialogs: occurs when the system suspects that there is a relationship, where an object was not highlighted.</a:t>
            </a:r>
          </a:p>
          <a:p>
            <a:pPr lvl="2"/>
            <a:endParaRPr lang="en-US" sz="1700" dirty="0" smtClean="0"/>
          </a:p>
          <a:p>
            <a:pPr lvl="1"/>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23</a:t>
            </a:fld>
            <a:endParaRPr lang="en-US" altLang="en-US"/>
          </a:p>
        </p:txBody>
      </p:sp>
    </p:spTree>
    <p:extLst>
      <p:ext uri="{BB962C8B-B14F-4D97-AF65-F5344CB8AC3E}">
        <p14:creationId xmlns:p14="http://schemas.microsoft.com/office/powerpoint/2010/main" val="98735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Gamut (Video)</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24</a:t>
            </a:fld>
            <a:endParaRPr lang="en-US" altLang="en-US"/>
          </a:p>
        </p:txBody>
      </p:sp>
      <p:pic>
        <p:nvPicPr>
          <p:cNvPr id="6" name="Picture 5" descr="Screen shot 2011-04-11 at 10.18.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452" y="1475474"/>
            <a:ext cx="5335825" cy="4802243"/>
          </a:xfrm>
          <a:prstGeom prst="rect">
            <a:avLst/>
          </a:prstGeom>
        </p:spPr>
      </p:pic>
    </p:spTree>
    <p:extLst>
      <p:ext uri="{BB962C8B-B14F-4D97-AF65-F5344CB8AC3E}">
        <p14:creationId xmlns:p14="http://schemas.microsoft.com/office/powerpoint/2010/main" val="121172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04-11 at 10.40.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292" y="1959820"/>
            <a:ext cx="3595526" cy="4105767"/>
          </a:xfrm>
          <a:prstGeom prst="rect">
            <a:avLst/>
          </a:prstGeom>
        </p:spPr>
      </p:pic>
      <p:sp>
        <p:nvSpPr>
          <p:cNvPr id="2" name="Title 1"/>
          <p:cNvSpPr>
            <a:spLocks noGrp="1"/>
          </p:cNvSpPr>
          <p:nvPr>
            <p:ph type="title"/>
          </p:nvPr>
        </p:nvSpPr>
        <p:spPr/>
        <p:txBody>
          <a:bodyPr/>
          <a:lstStyle/>
          <a:p>
            <a:r>
              <a:rPr lang="en-US" dirty="0" smtClean="0"/>
              <a:t>Gamut</a:t>
            </a:r>
            <a:endParaRPr lang="en-US" dirty="0"/>
          </a:p>
        </p:txBody>
      </p:sp>
      <p:sp>
        <p:nvSpPr>
          <p:cNvPr id="3" name="Content Placeholder 2"/>
          <p:cNvSpPr>
            <a:spLocks noGrp="1"/>
          </p:cNvSpPr>
          <p:nvPr>
            <p:ph idx="1"/>
          </p:nvPr>
        </p:nvSpPr>
        <p:spPr/>
        <p:txBody>
          <a:bodyPr/>
          <a:lstStyle/>
          <a:p>
            <a:r>
              <a:rPr lang="en-US" sz="2000" dirty="0" smtClean="0"/>
              <a:t>User Testing</a:t>
            </a:r>
          </a:p>
          <a:p>
            <a:pPr lvl="1"/>
            <a:r>
              <a:rPr lang="en-US" sz="2000" dirty="0" smtClean="0"/>
              <a:t>Four participants, all nonprogrammers. </a:t>
            </a:r>
          </a:p>
          <a:p>
            <a:pPr lvl="1"/>
            <a:r>
              <a:rPr lang="en-US" sz="2000" dirty="0" smtClean="0"/>
              <a:t>Tasks</a:t>
            </a:r>
          </a:p>
          <a:p>
            <a:pPr lvl="1"/>
            <a:r>
              <a:rPr lang="en-US" sz="2000" dirty="0" smtClean="0"/>
              <a:t>Result</a:t>
            </a:r>
          </a:p>
          <a:p>
            <a:pPr lvl="1"/>
            <a:endParaRPr lang="en-US" sz="2000" dirty="0" smtClean="0"/>
          </a:p>
          <a:p>
            <a:endParaRPr lang="en-US" sz="2000" dirty="0"/>
          </a:p>
          <a:p>
            <a:endParaRPr lang="en-US" sz="2000" dirty="0" smtClean="0"/>
          </a:p>
          <a:p>
            <a:pPr lvl="2"/>
            <a:endParaRPr lang="en-US" sz="1700" dirty="0" smtClean="0"/>
          </a:p>
          <a:p>
            <a:pPr lvl="1"/>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25</a:t>
            </a:fld>
            <a:endParaRPr lang="en-US" altLang="en-US"/>
          </a:p>
        </p:txBody>
      </p:sp>
      <p:pic>
        <p:nvPicPr>
          <p:cNvPr id="6" name="Picture 5" descr="Screen shot 2011-04-11 at 10.44.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06" y="3310522"/>
            <a:ext cx="4446084" cy="2744116"/>
          </a:xfrm>
          <a:prstGeom prst="rect">
            <a:avLst/>
          </a:prstGeom>
        </p:spPr>
      </p:pic>
    </p:spTree>
    <p:extLst>
      <p:ext uri="{BB962C8B-B14F-4D97-AF65-F5344CB8AC3E}">
        <p14:creationId xmlns:p14="http://schemas.microsoft.com/office/powerpoint/2010/main" val="11562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Gamut</a:t>
            </a:r>
            <a:endParaRPr lang="en-US" dirty="0"/>
          </a:p>
        </p:txBody>
      </p:sp>
      <p:sp>
        <p:nvSpPr>
          <p:cNvPr id="3" name="Content Placeholder 2"/>
          <p:cNvSpPr>
            <a:spLocks noGrp="1"/>
          </p:cNvSpPr>
          <p:nvPr>
            <p:ph idx="1"/>
          </p:nvPr>
        </p:nvSpPr>
        <p:spPr/>
        <p:txBody>
          <a:bodyPr/>
          <a:lstStyle/>
          <a:p>
            <a:r>
              <a:rPr lang="en-US" sz="2000" dirty="0" smtClean="0"/>
              <a:t>Problems found:</a:t>
            </a:r>
          </a:p>
          <a:p>
            <a:pPr lvl="1"/>
            <a:r>
              <a:rPr lang="en-US" sz="2000" dirty="0" smtClean="0"/>
              <a:t>Participants were reluctant to highlight ghost objects.</a:t>
            </a:r>
          </a:p>
          <a:p>
            <a:pPr lvl="1"/>
            <a:endParaRPr lang="en-US" sz="2000" dirty="0" smtClean="0"/>
          </a:p>
          <a:p>
            <a:pPr lvl="1"/>
            <a:r>
              <a:rPr lang="en-US" sz="2000" dirty="0" smtClean="0"/>
              <a:t>Participants were reluctant to create guild objects.</a:t>
            </a:r>
          </a:p>
          <a:p>
            <a:pPr lvl="1"/>
            <a:endParaRPr lang="en-US" sz="2000" dirty="0"/>
          </a:p>
          <a:p>
            <a:pPr lvl="1"/>
            <a:r>
              <a:rPr lang="en-US" sz="2000" dirty="0" smtClean="0"/>
              <a:t>Participants highlighted inappropriate objects as hits when Gamut asked a question.</a:t>
            </a:r>
          </a:p>
          <a:p>
            <a:pPr lvl="2"/>
            <a:r>
              <a:rPr lang="en-US" sz="1700" dirty="0" smtClean="0"/>
              <a:t>Chose to highlight objects that were “not that obvious” instead of the obvious ones.</a:t>
            </a:r>
          </a:p>
          <a:p>
            <a:pPr lvl="1"/>
            <a:endParaRPr lang="en-US" sz="2000" dirty="0" smtClean="0"/>
          </a:p>
          <a:p>
            <a:pPr lvl="1"/>
            <a:endParaRPr lang="en-US" sz="2000" dirty="0"/>
          </a:p>
          <a:p>
            <a:pPr lvl="1"/>
            <a:endParaRPr lang="en-US" sz="2000" dirty="0" smtClean="0"/>
          </a:p>
          <a:p>
            <a:pPr lvl="1"/>
            <a:endParaRPr lang="en-US" sz="2000" dirty="0" smtClean="0"/>
          </a:p>
          <a:p>
            <a:pPr lvl="1"/>
            <a:endParaRPr lang="en-US" sz="2000" dirty="0" smtClean="0"/>
          </a:p>
          <a:p>
            <a:pPr lvl="2"/>
            <a:endParaRPr lang="en-US" sz="1700" dirty="0" smtClean="0"/>
          </a:p>
          <a:p>
            <a:pPr lvl="1"/>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26</a:t>
            </a:fld>
            <a:endParaRPr lang="en-US" altLang="en-US"/>
          </a:p>
        </p:txBody>
      </p:sp>
    </p:spTree>
    <p:extLst>
      <p:ext uri="{BB962C8B-B14F-4D97-AF65-F5344CB8AC3E}">
        <p14:creationId xmlns:p14="http://schemas.microsoft.com/office/powerpoint/2010/main" val="115626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000" dirty="0" smtClean="0"/>
              <a:t>Introduction</a:t>
            </a:r>
          </a:p>
          <a:p>
            <a:r>
              <a:rPr lang="en-US" sz="2000" dirty="0" smtClean="0"/>
              <a:t>Survey of several “old systems”</a:t>
            </a:r>
          </a:p>
          <a:p>
            <a:r>
              <a:rPr lang="en-US" sz="2000" dirty="0" smtClean="0"/>
              <a:t>Gamut</a:t>
            </a:r>
          </a:p>
          <a:p>
            <a:r>
              <a:rPr lang="en-US" sz="2000" dirty="0">
                <a:solidFill>
                  <a:srgbClr val="FF0000"/>
                </a:solidFill>
              </a:rPr>
              <a:t>Challenges in designing programming-</a:t>
            </a:r>
            <a:r>
              <a:rPr lang="en-US" sz="2000" dirty="0" smtClean="0">
                <a:solidFill>
                  <a:srgbClr val="FF0000"/>
                </a:solidFill>
              </a:rPr>
              <a:t>by-</a:t>
            </a:r>
            <a:r>
              <a:rPr lang="en-US" sz="2000" dirty="0">
                <a:solidFill>
                  <a:srgbClr val="FF0000"/>
                </a:solidFill>
              </a:rPr>
              <a:t>example </a:t>
            </a:r>
            <a:r>
              <a:rPr lang="en-US" sz="2000" dirty="0" smtClean="0">
                <a:solidFill>
                  <a:srgbClr val="FF0000"/>
                </a:solidFill>
              </a:rPr>
              <a:t>systems</a:t>
            </a:r>
            <a:endParaRPr lang="en-US" sz="2000" dirty="0" smtClean="0"/>
          </a:p>
          <a:p>
            <a:r>
              <a:rPr lang="en-US" sz="2000" dirty="0" smtClean="0"/>
              <a:t>CHINLE</a:t>
            </a:r>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27</a:t>
            </a:fld>
            <a:endParaRPr lang="en-US" altLang="en-US"/>
          </a:p>
        </p:txBody>
      </p:sp>
    </p:spTree>
    <p:extLst>
      <p:ext uri="{BB962C8B-B14F-4D97-AF65-F5344CB8AC3E}">
        <p14:creationId xmlns:p14="http://schemas.microsoft.com/office/powerpoint/2010/main" val="2288498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Challenges</a:t>
            </a:r>
            <a:endParaRPr lang="en-US" sz="3000" dirty="0"/>
          </a:p>
        </p:txBody>
      </p:sp>
      <p:sp>
        <p:nvSpPr>
          <p:cNvPr id="3" name="Content Placeholder 2"/>
          <p:cNvSpPr>
            <a:spLocks noGrp="1"/>
          </p:cNvSpPr>
          <p:nvPr>
            <p:ph idx="1"/>
          </p:nvPr>
        </p:nvSpPr>
        <p:spPr/>
        <p:txBody>
          <a:bodyPr/>
          <a:lstStyle/>
          <a:p>
            <a:r>
              <a:rPr lang="en-US" sz="2000" dirty="0" smtClean="0"/>
              <a:t>Detect failure and fall gracefully.</a:t>
            </a:r>
          </a:p>
          <a:p>
            <a:pPr lvl="1"/>
            <a:r>
              <a:rPr lang="en-US" sz="2000" dirty="0" smtClean="0"/>
              <a:t>Handle noise in training examples. (ex. when the users perform a wrong action.)</a:t>
            </a:r>
          </a:p>
          <a:p>
            <a:pPr lvl="1"/>
            <a:r>
              <a:rPr lang="en-US" sz="2000" dirty="0" smtClean="0"/>
              <a:t>One wrong prediction in the middle of the process will lead the entire script to astray. </a:t>
            </a:r>
          </a:p>
          <a:p>
            <a:endParaRPr lang="en-US" sz="2000" dirty="0"/>
          </a:p>
          <a:p>
            <a:r>
              <a:rPr lang="en-US" sz="2000" dirty="0" smtClean="0"/>
              <a:t>Make it easy to correct the system.</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28</a:t>
            </a:fld>
            <a:endParaRPr lang="en-US" altLang="en-US"/>
          </a:p>
        </p:txBody>
      </p:sp>
    </p:spTree>
    <p:extLst>
      <p:ext uri="{BB962C8B-B14F-4D97-AF65-F5344CB8AC3E}">
        <p14:creationId xmlns:p14="http://schemas.microsoft.com/office/powerpoint/2010/main" val="201437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Challenges</a:t>
            </a:r>
            <a:endParaRPr lang="en-US" sz="3000" dirty="0"/>
          </a:p>
        </p:txBody>
      </p:sp>
      <p:sp>
        <p:nvSpPr>
          <p:cNvPr id="3" name="Content Placeholder 2"/>
          <p:cNvSpPr>
            <a:spLocks noGrp="1"/>
          </p:cNvSpPr>
          <p:nvPr>
            <p:ph idx="1"/>
          </p:nvPr>
        </p:nvSpPr>
        <p:spPr/>
        <p:txBody>
          <a:bodyPr/>
          <a:lstStyle/>
          <a:p>
            <a:r>
              <a:rPr lang="en-US" sz="2000" dirty="0" smtClean="0"/>
              <a:t>Encourage trust by presenting a model user can understand.</a:t>
            </a:r>
          </a:p>
          <a:p>
            <a:pPr lvl="1"/>
            <a:r>
              <a:rPr lang="en-US" sz="2000" dirty="0" err="1" smtClean="0"/>
              <a:t>Inferencing</a:t>
            </a:r>
            <a:r>
              <a:rPr lang="en-US" sz="2000" dirty="0" smtClean="0"/>
              <a:t> algorithm is use as a black box.</a:t>
            </a:r>
          </a:p>
          <a:p>
            <a:pPr lvl="1"/>
            <a:r>
              <a:rPr lang="en-US" sz="2000" dirty="0" smtClean="0"/>
              <a:t>Users can’t trust the system to do serious thing (ex. cleaning a disk), especially when the system sometimes goes wrong.</a:t>
            </a:r>
            <a:endParaRPr lang="en-US" sz="2000" dirty="0"/>
          </a:p>
          <a:p>
            <a:endParaRPr lang="en-US" sz="2000" dirty="0" smtClean="0"/>
          </a:p>
          <a:p>
            <a:r>
              <a:rPr lang="en-US" sz="2000" dirty="0" smtClean="0"/>
              <a:t>Enable partial automation.</a:t>
            </a:r>
            <a:endParaRPr lang="en-US" sz="2000" dirty="0"/>
          </a:p>
          <a:p>
            <a:endParaRPr lang="en-US" sz="2000" dirty="0" smtClean="0"/>
          </a:p>
          <a:p>
            <a:r>
              <a:rPr lang="en-US" sz="2000" dirty="0" smtClean="0"/>
              <a:t>Consider the perceived value of automation.</a:t>
            </a:r>
          </a:p>
          <a:p>
            <a:pPr lvl="1"/>
            <a:r>
              <a:rPr lang="en-US" sz="2000" dirty="0" smtClean="0"/>
              <a:t>What kind of tasks should be (or are worth to be) automated?</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29</a:t>
            </a:fld>
            <a:endParaRPr lang="en-US" altLang="en-US"/>
          </a:p>
        </p:txBody>
      </p:sp>
    </p:spTree>
    <p:extLst>
      <p:ext uri="{BB962C8B-B14F-4D97-AF65-F5344CB8AC3E}">
        <p14:creationId xmlns:p14="http://schemas.microsoft.com/office/powerpoint/2010/main" val="11370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Manipulation</a:t>
            </a:r>
            <a:endParaRPr lang="en-US" dirty="0"/>
          </a:p>
        </p:txBody>
      </p:sp>
      <p:sp>
        <p:nvSpPr>
          <p:cNvPr id="3" name="Content Placeholder 2"/>
          <p:cNvSpPr>
            <a:spLocks noGrp="1"/>
          </p:cNvSpPr>
          <p:nvPr>
            <p:ph idx="1"/>
          </p:nvPr>
        </p:nvSpPr>
        <p:spPr/>
        <p:txBody>
          <a:bodyPr/>
          <a:lstStyle/>
          <a:p>
            <a:r>
              <a:rPr lang="en-US" sz="2000" dirty="0" smtClean="0"/>
              <a:t>Advantages:</a:t>
            </a:r>
            <a:endParaRPr lang="en-US" sz="2000" dirty="0"/>
          </a:p>
          <a:p>
            <a:pPr lvl="1"/>
            <a:r>
              <a:rPr lang="en-US" sz="2000" dirty="0" smtClean="0"/>
              <a:t>Novice can learn basic functionality quickly.</a:t>
            </a:r>
          </a:p>
          <a:p>
            <a:pPr lvl="1"/>
            <a:r>
              <a:rPr lang="en-US" sz="2000" dirty="0" smtClean="0"/>
              <a:t>Users can immediately see whether their actions are furthering their goals. </a:t>
            </a:r>
          </a:p>
          <a:p>
            <a:pPr lvl="1"/>
            <a:r>
              <a:rPr lang="en-US" sz="2000" dirty="0" smtClean="0"/>
              <a:t>Users experience less anxiety because the system is comprehensible, and because the actions are easily reversible.</a:t>
            </a:r>
          </a:p>
          <a:p>
            <a:pPr lvl="1"/>
            <a:endParaRPr lang="en-US" sz="2000" dirty="0"/>
          </a:p>
          <a:p>
            <a:r>
              <a:rPr lang="en-US" sz="2000" dirty="0" smtClean="0"/>
              <a:t>Limitations:</a:t>
            </a:r>
          </a:p>
          <a:p>
            <a:pPr lvl="1"/>
            <a:r>
              <a:rPr lang="en-US" sz="2000" dirty="0" smtClean="0"/>
              <a:t>Do not provide convenient mechanisms for expressing abstractions and generalizations.</a:t>
            </a:r>
            <a:br>
              <a:rPr lang="en-US" sz="2000" dirty="0" smtClean="0"/>
            </a:br>
            <a:r>
              <a:rPr lang="en-US" sz="2000" dirty="0" smtClean="0"/>
              <a:t>Ex. “Remove all the objects of type y”</a:t>
            </a:r>
          </a:p>
          <a:p>
            <a:pPr lvl="1"/>
            <a:r>
              <a:rPr lang="en-US" sz="2000" dirty="0" smtClean="0"/>
              <a:t>Experience users find commonly occurring complex tasks more difficult to perform.</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a:t>
            </a:fld>
            <a:endParaRPr lang="en-US" altLang="en-US"/>
          </a:p>
        </p:txBody>
      </p:sp>
    </p:spTree>
    <p:extLst>
      <p:ext uri="{BB962C8B-B14F-4D97-AF65-F5344CB8AC3E}">
        <p14:creationId xmlns:p14="http://schemas.microsoft.com/office/powerpoint/2010/main" val="1861847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000" dirty="0" smtClean="0"/>
              <a:t>Introduction</a:t>
            </a:r>
          </a:p>
          <a:p>
            <a:r>
              <a:rPr lang="en-US" sz="2000" dirty="0" smtClean="0"/>
              <a:t>Survey of several “old systems”</a:t>
            </a:r>
          </a:p>
          <a:p>
            <a:r>
              <a:rPr lang="en-US" sz="2000" dirty="0" smtClean="0"/>
              <a:t>Gamut</a:t>
            </a:r>
          </a:p>
          <a:p>
            <a:r>
              <a:rPr lang="en-US" sz="2000" dirty="0" smtClean="0">
                <a:solidFill>
                  <a:schemeClr val="tx1">
                    <a:lumMod val="95000"/>
                    <a:lumOff val="5000"/>
                  </a:schemeClr>
                </a:solidFill>
              </a:rPr>
              <a:t>Challenges </a:t>
            </a:r>
            <a:r>
              <a:rPr lang="en-US" sz="2000" dirty="0" smtClean="0">
                <a:solidFill>
                  <a:schemeClr val="tx1">
                    <a:lumMod val="95000"/>
                    <a:lumOff val="5000"/>
                  </a:schemeClr>
                </a:solidFill>
              </a:rPr>
              <a:t>in designing programming-</a:t>
            </a:r>
            <a:r>
              <a:rPr lang="en-US" sz="2000" dirty="0" smtClean="0">
                <a:solidFill>
                  <a:schemeClr val="tx1">
                    <a:lumMod val="95000"/>
                    <a:lumOff val="5000"/>
                  </a:schemeClr>
                </a:solidFill>
              </a:rPr>
              <a:t>by-</a:t>
            </a:r>
            <a:r>
              <a:rPr lang="en-US" sz="2000" dirty="0" smtClean="0">
                <a:solidFill>
                  <a:schemeClr val="tx1">
                    <a:lumMod val="95000"/>
                    <a:lumOff val="5000"/>
                  </a:schemeClr>
                </a:solidFill>
              </a:rPr>
              <a:t>example </a:t>
            </a:r>
            <a:r>
              <a:rPr lang="en-US" sz="2000" dirty="0" smtClean="0">
                <a:solidFill>
                  <a:schemeClr val="tx1">
                    <a:lumMod val="95000"/>
                    <a:lumOff val="5000"/>
                  </a:schemeClr>
                </a:solidFill>
              </a:rPr>
              <a:t>systems</a:t>
            </a:r>
          </a:p>
          <a:p>
            <a:r>
              <a:rPr lang="en-US" sz="2000" dirty="0">
                <a:solidFill>
                  <a:srgbClr val="FF0000"/>
                </a:solidFill>
              </a:rPr>
              <a:t>CHINLE</a:t>
            </a:r>
          </a:p>
          <a:p>
            <a:endParaRPr lang="en-US" sz="2000" dirty="0" smtClean="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30</a:t>
            </a:fld>
            <a:endParaRPr lang="en-US" altLang="en-US"/>
          </a:p>
        </p:txBody>
      </p:sp>
    </p:spTree>
    <p:extLst>
      <p:ext uri="{BB962C8B-B14F-4D97-AF65-F5344CB8AC3E}">
        <p14:creationId xmlns:p14="http://schemas.microsoft.com/office/powerpoint/2010/main" val="3506140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CHINLE</a:t>
            </a:r>
            <a:endParaRPr lang="en-US" dirty="0"/>
          </a:p>
        </p:txBody>
      </p:sp>
      <p:sp>
        <p:nvSpPr>
          <p:cNvPr id="3" name="Content Placeholder 2"/>
          <p:cNvSpPr>
            <a:spLocks noGrp="1"/>
          </p:cNvSpPr>
          <p:nvPr>
            <p:ph idx="1"/>
          </p:nvPr>
        </p:nvSpPr>
        <p:spPr/>
        <p:txBody>
          <a:bodyPr/>
          <a:lstStyle/>
          <a:p>
            <a:r>
              <a:rPr lang="en-US" sz="2000" dirty="0" smtClean="0"/>
              <a:t>Problems observed in most PBD system:</a:t>
            </a:r>
          </a:p>
          <a:p>
            <a:pPr lvl="1"/>
            <a:r>
              <a:rPr lang="en-US" sz="2000" dirty="0" smtClean="0"/>
              <a:t>Heavy domain engineering work</a:t>
            </a:r>
          </a:p>
          <a:p>
            <a:pPr lvl="1"/>
            <a:r>
              <a:rPr lang="en-US" sz="2000" dirty="0" smtClean="0"/>
              <a:t>Inscrutability of the learning process</a:t>
            </a:r>
          </a:p>
          <a:p>
            <a:pPr lvl="1"/>
            <a:r>
              <a:rPr lang="en-US" sz="2000" dirty="0" smtClean="0"/>
              <a:t>Difficulty recovering from training errors</a:t>
            </a:r>
          </a:p>
          <a:p>
            <a:pPr lvl="1"/>
            <a:r>
              <a:rPr lang="en-US" sz="2000" dirty="0" smtClean="0"/>
              <a:t>All-or-nothing learning</a:t>
            </a:r>
          </a:p>
          <a:p>
            <a:pPr lvl="1"/>
            <a:endParaRPr lang="en-US" sz="2000" dirty="0"/>
          </a:p>
          <a:p>
            <a:pPr lvl="1"/>
            <a:endParaRPr lang="en-US" sz="2000" dirty="0" smtClean="0"/>
          </a:p>
          <a:p>
            <a:r>
              <a:rPr lang="en-US" sz="2000" dirty="0" smtClean="0"/>
              <a:t>CHINLE: a system that 1) automatically constructs PBD systems for an application program from its high-level interface description, and 2) addresses </a:t>
            </a:r>
            <a:r>
              <a:rPr lang="en-US" sz="2000" dirty="0"/>
              <a:t>these </a:t>
            </a:r>
            <a:r>
              <a:rPr lang="en-US" sz="2000" dirty="0" smtClean="0"/>
              <a:t>issues with novice interaction techniques.</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31</a:t>
            </a:fld>
            <a:endParaRPr lang="en-US" altLang="en-US"/>
          </a:p>
        </p:txBody>
      </p:sp>
    </p:spTree>
    <p:extLst>
      <p:ext uri="{BB962C8B-B14F-4D97-AF65-F5344CB8AC3E}">
        <p14:creationId xmlns:p14="http://schemas.microsoft.com/office/powerpoint/2010/main" val="2225052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CHINLE</a:t>
            </a:r>
          </a:p>
        </p:txBody>
      </p:sp>
      <p:sp>
        <p:nvSpPr>
          <p:cNvPr id="3" name="Content Placeholder 2"/>
          <p:cNvSpPr>
            <a:spLocks noGrp="1"/>
          </p:cNvSpPr>
          <p:nvPr>
            <p:ph idx="1"/>
          </p:nvPr>
        </p:nvSpPr>
        <p:spPr/>
        <p:txBody>
          <a:bodyPr/>
          <a:lstStyle/>
          <a:p>
            <a:r>
              <a:rPr lang="en-US" sz="2000" dirty="0" smtClean="0"/>
              <a:t>Built upon SUPPLE: an open-source model-based interface-generation toolkit.</a:t>
            </a:r>
          </a:p>
          <a:p>
            <a:pPr lvl="1"/>
            <a:r>
              <a:rPr lang="en-US" sz="2000" dirty="0" smtClean="0"/>
              <a:t>SUPPLE represents an interface </a:t>
            </a:r>
            <a:r>
              <a:rPr lang="en-US" sz="2000" i="1" dirty="0" smtClean="0"/>
              <a:t>functionally</a:t>
            </a:r>
            <a:br>
              <a:rPr lang="en-US" sz="2000" i="1" dirty="0" smtClean="0"/>
            </a:br>
            <a:r>
              <a:rPr lang="en-US" sz="2000" dirty="0" smtClean="0"/>
              <a:t>e.g. , specifying what capabilities the interface should expose, instead of how to present those features.</a:t>
            </a:r>
            <a:endParaRPr lang="en-US" sz="2000" i="1" dirty="0" smtClean="0"/>
          </a:p>
          <a:p>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32</a:t>
            </a:fld>
            <a:endParaRPr lang="en-US" altLang="en-US"/>
          </a:p>
        </p:txBody>
      </p:sp>
      <p:pic>
        <p:nvPicPr>
          <p:cNvPr id="5" name="Picture 4" descr="Screen shot 2011-04-12 at 1.33.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51" y="3537133"/>
            <a:ext cx="4698140" cy="2375171"/>
          </a:xfrm>
          <a:prstGeom prst="rect">
            <a:avLst/>
          </a:prstGeom>
        </p:spPr>
      </p:pic>
      <p:pic>
        <p:nvPicPr>
          <p:cNvPr id="6" name="Picture 5" descr="Screen shot 2011-04-12 at 1.33.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520" y="3394388"/>
            <a:ext cx="3977791" cy="2797504"/>
          </a:xfrm>
          <a:prstGeom prst="rect">
            <a:avLst/>
          </a:prstGeom>
        </p:spPr>
      </p:pic>
    </p:spTree>
    <p:extLst>
      <p:ext uri="{BB962C8B-B14F-4D97-AF65-F5344CB8AC3E}">
        <p14:creationId xmlns:p14="http://schemas.microsoft.com/office/powerpoint/2010/main" val="1557144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CHINLE</a:t>
            </a:r>
          </a:p>
        </p:txBody>
      </p:sp>
      <p:sp>
        <p:nvSpPr>
          <p:cNvPr id="3" name="Content Placeholder 2"/>
          <p:cNvSpPr>
            <a:spLocks noGrp="1"/>
          </p:cNvSpPr>
          <p:nvPr>
            <p:ph idx="1"/>
          </p:nvPr>
        </p:nvSpPr>
        <p:spPr/>
        <p:txBody>
          <a:bodyPr/>
          <a:lstStyle/>
          <a:p>
            <a:r>
              <a:rPr lang="en-US" sz="2000" dirty="0" smtClean="0"/>
              <a:t>Version space </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33</a:t>
            </a:fld>
            <a:endParaRPr lang="en-US" altLang="en-US"/>
          </a:p>
        </p:txBody>
      </p:sp>
      <p:pic>
        <p:nvPicPr>
          <p:cNvPr id="5" name="Picture 4" descr="Screen shot 2011-04-12 at 9.48.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963" y="2343025"/>
            <a:ext cx="5773516" cy="3057524"/>
          </a:xfrm>
          <a:prstGeom prst="rect">
            <a:avLst/>
          </a:prstGeom>
        </p:spPr>
      </p:pic>
    </p:spTree>
    <p:extLst>
      <p:ext uri="{BB962C8B-B14F-4D97-AF65-F5344CB8AC3E}">
        <p14:creationId xmlns:p14="http://schemas.microsoft.com/office/powerpoint/2010/main" val="1132980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CHINLE</a:t>
            </a:r>
          </a:p>
        </p:txBody>
      </p:sp>
      <p:sp>
        <p:nvSpPr>
          <p:cNvPr id="3" name="Content Placeholder 2"/>
          <p:cNvSpPr>
            <a:spLocks noGrp="1"/>
          </p:cNvSpPr>
          <p:nvPr>
            <p:ph idx="1"/>
          </p:nvPr>
        </p:nvSpPr>
        <p:spPr/>
        <p:txBody>
          <a:bodyPr/>
          <a:lstStyle/>
          <a:p>
            <a:r>
              <a:rPr lang="en-US" sz="2000" dirty="0" smtClean="0"/>
              <a:t>Visualizing system confidence</a:t>
            </a:r>
          </a:p>
          <a:p>
            <a:pPr lvl="1"/>
            <a:r>
              <a:rPr lang="en-US" sz="1600" dirty="0" smtClean="0"/>
              <a:t>Using a six-level sequential color scheme. </a:t>
            </a:r>
          </a:p>
          <a:p>
            <a:pPr lvl="1"/>
            <a:r>
              <a:rPr lang="en-US" sz="1600" dirty="0" smtClean="0"/>
              <a:t>The higher, the darker.</a:t>
            </a:r>
            <a:endParaRPr lang="en-US" sz="16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34</a:t>
            </a:fld>
            <a:endParaRPr lang="en-US" altLang="en-US"/>
          </a:p>
        </p:txBody>
      </p:sp>
      <p:pic>
        <p:nvPicPr>
          <p:cNvPr id="6" name="Picture 5" descr="Screen shot 2011-04-12 at 2.03.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643" y="2967101"/>
            <a:ext cx="4364720" cy="3178857"/>
          </a:xfrm>
          <a:prstGeom prst="rect">
            <a:avLst/>
          </a:prstGeom>
        </p:spPr>
      </p:pic>
      <p:pic>
        <p:nvPicPr>
          <p:cNvPr id="5" name="Picture 4" descr="Screen shot 2011-04-12 at 9.24.0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89" y="3010896"/>
            <a:ext cx="4408547" cy="2697955"/>
          </a:xfrm>
          <a:prstGeom prst="rect">
            <a:avLst/>
          </a:prstGeom>
        </p:spPr>
      </p:pic>
    </p:spTree>
    <p:extLst>
      <p:ext uri="{BB962C8B-B14F-4D97-AF65-F5344CB8AC3E}">
        <p14:creationId xmlns:p14="http://schemas.microsoft.com/office/powerpoint/2010/main" val="2537952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CHINLE</a:t>
            </a:r>
          </a:p>
        </p:txBody>
      </p:sp>
      <p:sp>
        <p:nvSpPr>
          <p:cNvPr id="3" name="Content Placeholder 2"/>
          <p:cNvSpPr>
            <a:spLocks noGrp="1"/>
          </p:cNvSpPr>
          <p:nvPr>
            <p:ph idx="1"/>
          </p:nvPr>
        </p:nvSpPr>
        <p:spPr/>
        <p:txBody>
          <a:bodyPr/>
          <a:lstStyle/>
          <a:p>
            <a:r>
              <a:rPr lang="en-US" sz="2000" dirty="0" smtClean="0"/>
              <a:t>Correcting demonstration errors</a:t>
            </a:r>
            <a:endParaRPr lang="en-US" sz="16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35</a:t>
            </a:fld>
            <a:endParaRPr lang="en-US" altLang="en-US"/>
          </a:p>
        </p:txBody>
      </p:sp>
      <p:pic>
        <p:nvPicPr>
          <p:cNvPr id="7" name="Picture 6" descr="Screen shot 2011-04-12 at 9.33.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44" y="4341072"/>
            <a:ext cx="7729020" cy="2516928"/>
          </a:xfrm>
          <a:prstGeom prst="rect">
            <a:avLst/>
          </a:prstGeom>
        </p:spPr>
      </p:pic>
      <p:pic>
        <p:nvPicPr>
          <p:cNvPr id="8" name="Picture 7" descr="Screen shot 2011-04-12 at 9.34.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34" y="2178794"/>
            <a:ext cx="7666694" cy="2073247"/>
          </a:xfrm>
          <a:prstGeom prst="rect">
            <a:avLst/>
          </a:prstGeom>
        </p:spPr>
      </p:pic>
    </p:spTree>
    <p:extLst>
      <p:ext uri="{BB962C8B-B14F-4D97-AF65-F5344CB8AC3E}">
        <p14:creationId xmlns:p14="http://schemas.microsoft.com/office/powerpoint/2010/main" val="2112648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CHINLE</a:t>
            </a:r>
          </a:p>
        </p:txBody>
      </p:sp>
      <p:sp>
        <p:nvSpPr>
          <p:cNvPr id="3" name="Content Placeholder 2"/>
          <p:cNvSpPr>
            <a:spLocks noGrp="1"/>
          </p:cNvSpPr>
          <p:nvPr>
            <p:ph idx="1"/>
          </p:nvPr>
        </p:nvSpPr>
        <p:spPr/>
        <p:txBody>
          <a:bodyPr/>
          <a:lstStyle/>
          <a:p>
            <a:r>
              <a:rPr lang="en-US" sz="2000" dirty="0" smtClean="0"/>
              <a:t>Partial learning</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36</a:t>
            </a:fld>
            <a:endParaRPr lang="en-US" altLang="en-US"/>
          </a:p>
        </p:txBody>
      </p:sp>
      <p:pic>
        <p:nvPicPr>
          <p:cNvPr id="5" name="Picture 4" descr="Screen shot 2011-04-12 at 9.39.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56" y="2255435"/>
            <a:ext cx="5256560" cy="1601396"/>
          </a:xfrm>
          <a:prstGeom prst="rect">
            <a:avLst/>
          </a:prstGeom>
        </p:spPr>
      </p:pic>
      <p:pic>
        <p:nvPicPr>
          <p:cNvPr id="7" name="Picture 6" descr="Screen shot 2011-04-12 at 9.40.1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49" y="3873032"/>
            <a:ext cx="5323163" cy="2627214"/>
          </a:xfrm>
          <a:prstGeom prst="rect">
            <a:avLst/>
          </a:prstGeom>
        </p:spPr>
      </p:pic>
      <p:pic>
        <p:nvPicPr>
          <p:cNvPr id="8" name="Picture 7" descr="Screen shot 2011-04-12 at 9.40.4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034" y="2846665"/>
            <a:ext cx="3669966" cy="2886703"/>
          </a:xfrm>
          <a:prstGeom prst="rect">
            <a:avLst/>
          </a:prstGeom>
        </p:spPr>
      </p:pic>
    </p:spTree>
    <p:extLst>
      <p:ext uri="{BB962C8B-B14F-4D97-AF65-F5344CB8AC3E}">
        <p14:creationId xmlns:p14="http://schemas.microsoft.com/office/powerpoint/2010/main" val="2537952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CHINLE</a:t>
            </a:r>
          </a:p>
        </p:txBody>
      </p:sp>
      <p:sp>
        <p:nvSpPr>
          <p:cNvPr id="3" name="Content Placeholder 2"/>
          <p:cNvSpPr>
            <a:spLocks noGrp="1"/>
          </p:cNvSpPr>
          <p:nvPr>
            <p:ph idx="1"/>
          </p:nvPr>
        </p:nvSpPr>
        <p:spPr/>
        <p:txBody>
          <a:bodyPr/>
          <a:lstStyle/>
          <a:p>
            <a:r>
              <a:rPr lang="en-US" sz="2000" dirty="0" smtClean="0"/>
              <a:t>No evaluation…</a:t>
            </a:r>
            <a:endParaRPr lang="en-US" sz="16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37</a:t>
            </a:fld>
            <a:endParaRPr lang="en-US" altLang="en-US"/>
          </a:p>
        </p:txBody>
      </p:sp>
    </p:spTree>
    <p:extLst>
      <p:ext uri="{BB962C8B-B14F-4D97-AF65-F5344CB8AC3E}">
        <p14:creationId xmlns:p14="http://schemas.microsoft.com/office/powerpoint/2010/main" val="2537952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a:t>
            </a:r>
            <a:br>
              <a:rPr lang="en-US" dirty="0" smtClean="0"/>
            </a:br>
            <a:r>
              <a:rPr lang="en-US" dirty="0" smtClean="0"/>
              <a:t>Demonstration Tools</a:t>
            </a:r>
            <a:endParaRPr lang="en-US" dirty="0"/>
          </a:p>
        </p:txBody>
      </p:sp>
      <p:sp>
        <p:nvSpPr>
          <p:cNvPr id="3" name="Content Placeholder 2"/>
          <p:cNvSpPr>
            <a:spLocks noGrp="1"/>
          </p:cNvSpPr>
          <p:nvPr>
            <p:ph idx="1"/>
          </p:nvPr>
        </p:nvSpPr>
        <p:spPr/>
        <p:txBody>
          <a:bodyPr/>
          <a:lstStyle/>
          <a:p>
            <a:r>
              <a:rPr lang="en-US" sz="2000" dirty="0" smtClean="0"/>
              <a:t>Direct Manipulation, classification, definition</a:t>
            </a:r>
          </a:p>
          <a:p>
            <a:endParaRPr lang="en-US" sz="2000" dirty="0"/>
          </a:p>
          <a:p>
            <a:r>
              <a:rPr lang="en-US" sz="2000" dirty="0" smtClean="0"/>
              <a:t>Early demonstration tools</a:t>
            </a:r>
          </a:p>
          <a:p>
            <a:endParaRPr lang="en-US" sz="2000" dirty="0"/>
          </a:p>
          <a:p>
            <a:r>
              <a:rPr lang="en-US" sz="2000" dirty="0" smtClean="0"/>
              <a:t>Gamut &amp; CHINLE</a:t>
            </a:r>
          </a:p>
          <a:p>
            <a:pPr marL="0" indent="0">
              <a:buNone/>
            </a:pPr>
            <a:endParaRPr lang="en-US" sz="2000" dirty="0" smtClean="0"/>
          </a:p>
          <a:p>
            <a:r>
              <a:rPr lang="en-US" sz="2000" dirty="0" smtClean="0"/>
              <a:t>Current system?</a:t>
            </a:r>
          </a:p>
          <a:p>
            <a:pPr lvl="1"/>
            <a:r>
              <a:rPr lang="en-US" sz="1600" dirty="0" smtClean="0"/>
              <a:t>Adobe Catalyst (?)</a:t>
            </a:r>
          </a:p>
          <a:p>
            <a:pPr lvl="1"/>
            <a:r>
              <a:rPr lang="en-US" sz="1600" dirty="0" smtClean="0"/>
              <a:t>What else?</a:t>
            </a:r>
            <a:endParaRPr lang="en-US" sz="1600" dirty="0"/>
          </a:p>
          <a:p>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38</a:t>
            </a:fld>
            <a:endParaRPr lang="en-US" altLang="en-US"/>
          </a:p>
        </p:txBody>
      </p:sp>
    </p:spTree>
    <p:extLst>
      <p:ext uri="{BB962C8B-B14F-4D97-AF65-F5344CB8AC3E}">
        <p14:creationId xmlns:p14="http://schemas.microsoft.com/office/powerpoint/2010/main" val="1607428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39</a:t>
            </a:fld>
            <a:endParaRPr lang="en-US" altLang="en-US"/>
          </a:p>
        </p:txBody>
      </p:sp>
      <p:sp>
        <p:nvSpPr>
          <p:cNvPr id="5" name="TextBox 4"/>
          <p:cNvSpPr txBox="1"/>
          <p:nvPr/>
        </p:nvSpPr>
        <p:spPr>
          <a:xfrm>
            <a:off x="2824486" y="2693384"/>
            <a:ext cx="4302415" cy="1015663"/>
          </a:xfrm>
          <a:prstGeom prst="rect">
            <a:avLst/>
          </a:prstGeom>
          <a:noFill/>
        </p:spPr>
        <p:txBody>
          <a:bodyPr wrap="square" rtlCol="0">
            <a:spAutoFit/>
          </a:bodyPr>
          <a:lstStyle/>
          <a:p>
            <a:r>
              <a:rPr lang="en-US" sz="6000" dirty="0" smtClean="0"/>
              <a:t>Thanks!</a:t>
            </a:r>
            <a:endParaRPr lang="en-US" sz="6000" dirty="0"/>
          </a:p>
        </p:txBody>
      </p:sp>
    </p:spTree>
    <p:extLst>
      <p:ext uri="{BB962C8B-B14F-4D97-AF65-F5344CB8AC3E}">
        <p14:creationId xmlns:p14="http://schemas.microsoft.com/office/powerpoint/2010/main" val="390632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Programming by Demonstration:</a:t>
            </a:r>
          </a:p>
          <a:p>
            <a:pPr marL="0" indent="0">
              <a:buNone/>
            </a:pPr>
            <a:endParaRPr lang="en-US" dirty="0"/>
          </a:p>
          <a:p>
            <a:pPr marL="0" indent="0">
              <a:buNone/>
            </a:pPr>
            <a:r>
              <a:rPr lang="en-US" dirty="0" smtClean="0"/>
              <a:t> “A technique that enable ordinary end users to create programs without needing to learn the arcane details of programming languages, but simply by demonstrating what their program should do.”</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4</a:t>
            </a:fld>
            <a:endParaRPr lang="en-US" altLang="en-US"/>
          </a:p>
        </p:txBody>
      </p:sp>
    </p:spTree>
    <p:extLst>
      <p:ext uri="{BB962C8B-B14F-4D97-AF65-F5344CB8AC3E}">
        <p14:creationId xmlns:p14="http://schemas.microsoft.com/office/powerpoint/2010/main" val="143191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Interface</a:t>
            </a:r>
          </a:p>
        </p:txBody>
      </p:sp>
      <p:sp>
        <p:nvSpPr>
          <p:cNvPr id="3" name="Content Placeholder 2"/>
          <p:cNvSpPr>
            <a:spLocks noGrp="1"/>
          </p:cNvSpPr>
          <p:nvPr>
            <p:ph idx="1"/>
          </p:nvPr>
        </p:nvSpPr>
        <p:spPr/>
        <p:txBody>
          <a:bodyPr/>
          <a:lstStyle/>
          <a:p>
            <a:r>
              <a:rPr lang="en-US" sz="2000" dirty="0" smtClean="0"/>
              <a:t>Let the user perform actions on concrete example objects (often by direct manipulation), while constructing an abstract program.</a:t>
            </a:r>
          </a:p>
          <a:p>
            <a:pPr lvl="1"/>
            <a:r>
              <a:rPr lang="en-US" sz="2000" dirty="0" smtClean="0"/>
              <a:t>The user </a:t>
            </a:r>
            <a:r>
              <a:rPr lang="en-US" sz="2000" i="1" dirty="0" smtClean="0"/>
              <a:t>demonstrates</a:t>
            </a:r>
            <a:r>
              <a:rPr lang="en-US" sz="2000" dirty="0" smtClean="0"/>
              <a:t> the desired results using </a:t>
            </a:r>
            <a:r>
              <a:rPr lang="en-US" sz="2000" i="1" dirty="0" smtClean="0"/>
              <a:t>example values</a:t>
            </a:r>
            <a:r>
              <a:rPr lang="en-US" sz="2000" dirty="0" smtClean="0"/>
              <a:t>.</a:t>
            </a:r>
          </a:p>
          <a:p>
            <a:pPr lvl="2"/>
            <a:r>
              <a:rPr lang="en-US" sz="1700" dirty="0" smtClean="0"/>
              <a:t>Ex</a:t>
            </a:r>
            <a:r>
              <a:rPr lang="en-US" sz="1700" dirty="0"/>
              <a:t>. “Remove all the </a:t>
            </a:r>
            <a:r>
              <a:rPr lang="en-US" sz="1700" dirty="0" smtClean="0"/>
              <a:t>‘.</a:t>
            </a:r>
            <a:r>
              <a:rPr lang="en-US" sz="1700" dirty="0" err="1" smtClean="0"/>
              <a:t>ps</a:t>
            </a:r>
            <a:r>
              <a:rPr lang="en-US" sz="1700" dirty="0" smtClean="0"/>
              <a:t>’ file”</a:t>
            </a:r>
          </a:p>
          <a:p>
            <a:pPr lvl="1"/>
            <a:endParaRPr lang="en-US" sz="1700" dirty="0"/>
          </a:p>
          <a:p>
            <a:pPr lvl="1"/>
            <a:r>
              <a:rPr lang="en-US" sz="2000" dirty="0" smtClean="0"/>
              <a:t>The user is able the create parameterized procedures and objects without learning a programming language.</a:t>
            </a:r>
          </a:p>
          <a:p>
            <a:pPr lvl="1"/>
            <a:endParaRPr lang="en-US" sz="2000" dirty="0"/>
          </a:p>
          <a:p>
            <a:pPr lvl="1"/>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5</a:t>
            </a:fld>
            <a:endParaRPr lang="en-US" altLang="en-US"/>
          </a:p>
        </p:txBody>
      </p:sp>
    </p:spTree>
    <p:extLst>
      <p:ext uri="{BB962C8B-B14F-4D97-AF65-F5344CB8AC3E}">
        <p14:creationId xmlns:p14="http://schemas.microsoft.com/office/powerpoint/2010/main" val="51927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Area</a:t>
            </a:r>
            <a:endParaRPr lang="en-US" dirty="0"/>
          </a:p>
        </p:txBody>
      </p:sp>
      <p:sp>
        <p:nvSpPr>
          <p:cNvPr id="3" name="Content Placeholder 2"/>
          <p:cNvSpPr>
            <a:spLocks noGrp="1"/>
          </p:cNvSpPr>
          <p:nvPr>
            <p:ph idx="1"/>
          </p:nvPr>
        </p:nvSpPr>
        <p:spPr/>
        <p:txBody>
          <a:bodyPr/>
          <a:lstStyle/>
          <a:p>
            <a:r>
              <a:rPr lang="en-US" sz="2000" dirty="0" smtClean="0"/>
              <a:t>A demonstration interface might be appropriate for an application if there is…</a:t>
            </a:r>
          </a:p>
          <a:p>
            <a:pPr lvl="1"/>
            <a:r>
              <a:rPr lang="en-US" sz="2000" dirty="0" smtClean="0"/>
              <a:t>Some </a:t>
            </a:r>
            <a:r>
              <a:rPr lang="en-US" sz="2000" dirty="0"/>
              <a:t>h</a:t>
            </a:r>
            <a:r>
              <a:rPr lang="en-US" sz="2000" dirty="0" smtClean="0"/>
              <a:t>igh-level domain knowledge that could be represented in the program.</a:t>
            </a:r>
            <a:endParaRPr lang="en-US" sz="2000" dirty="0"/>
          </a:p>
          <a:p>
            <a:pPr lvl="1"/>
            <a:r>
              <a:rPr lang="en-US" sz="2000" dirty="0" smtClean="0"/>
              <a:t>Some low-level commands that users repeatedly perform in some situations.</a:t>
            </a:r>
            <a:endParaRPr lang="en-US" sz="2000" dirty="0"/>
          </a:p>
          <a:p>
            <a:pPr lvl="1"/>
            <a:r>
              <a:rPr lang="en-US" sz="2000" dirty="0" smtClean="0"/>
              <a:t>Some programming features that are available in the textual, command-line interface but not in the graphical, direct-manipulation interface.</a:t>
            </a:r>
            <a:endParaRPr lang="en-US" sz="2000" dirty="0"/>
          </a:p>
          <a:p>
            <a:pPr lvl="1"/>
            <a:r>
              <a:rPr lang="en-US" sz="2000" dirty="0" smtClean="0"/>
              <a:t>A user interface or program output with limited options, which users want to customize.</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6</a:t>
            </a:fld>
            <a:endParaRPr lang="en-US" altLang="en-US"/>
          </a:p>
        </p:txBody>
      </p:sp>
    </p:spTree>
    <p:extLst>
      <p:ext uri="{BB962C8B-B14F-4D97-AF65-F5344CB8AC3E}">
        <p14:creationId xmlns:p14="http://schemas.microsoft.com/office/powerpoint/2010/main" val="23411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&amp; Definition</a:t>
            </a:r>
            <a:endParaRPr lang="en-US" dirty="0"/>
          </a:p>
        </p:txBody>
      </p:sp>
      <p:sp>
        <p:nvSpPr>
          <p:cNvPr id="3" name="Content Placeholder 2"/>
          <p:cNvSpPr>
            <a:spLocks noGrp="1"/>
          </p:cNvSpPr>
          <p:nvPr>
            <p:ph idx="1"/>
          </p:nvPr>
        </p:nvSpPr>
        <p:spPr/>
        <p:txBody>
          <a:bodyPr/>
          <a:lstStyle/>
          <a:p>
            <a:r>
              <a:rPr lang="en-US" sz="2000" dirty="0" smtClean="0"/>
              <a:t>The ability to guess user’s intention</a:t>
            </a:r>
          </a:p>
          <a:p>
            <a:pPr lvl="1"/>
            <a:r>
              <a:rPr lang="en-US" sz="1600" dirty="0" smtClean="0"/>
              <a:t>A system that is “intelligent”: be able to guess the generalization using heuristics, based on the examples the user demonstrates. </a:t>
            </a:r>
          </a:p>
          <a:p>
            <a:pPr lvl="1"/>
            <a:r>
              <a:rPr lang="en-US" sz="1600" dirty="0" smtClean="0"/>
              <a:t>“</a:t>
            </a:r>
            <a:r>
              <a:rPr lang="en-US" sz="1600" dirty="0" err="1" smtClean="0"/>
              <a:t>Inferencing</a:t>
            </a:r>
            <a:r>
              <a:rPr lang="en-US" sz="1600" dirty="0" smtClean="0"/>
              <a:t>”</a:t>
            </a:r>
          </a:p>
          <a:p>
            <a:endParaRPr lang="en-US" sz="2000" dirty="0"/>
          </a:p>
          <a:p>
            <a:r>
              <a:rPr lang="en-US" sz="2000" dirty="0" smtClean="0"/>
              <a:t>The ability to support full programming</a:t>
            </a:r>
          </a:p>
          <a:p>
            <a:pPr lvl="1"/>
            <a:r>
              <a:rPr lang="en-US" sz="1600" dirty="0" smtClean="0"/>
              <a:t>A system that is “programmable”: be able to handle variables, conditionals, and iterations (not just be able to let user enter or define a program).</a:t>
            </a:r>
          </a:p>
          <a:p>
            <a:pPr lvl="1"/>
            <a:endParaRPr lang="en-US" sz="1600" dirty="0"/>
          </a:p>
          <a:p>
            <a:r>
              <a:rPr lang="en-US" sz="2000" dirty="0" smtClean="0"/>
              <a:t>Programming-by-example systems: Interfaces that provide both programing and </a:t>
            </a:r>
            <a:r>
              <a:rPr lang="en-US" sz="2000" dirty="0" err="1" smtClean="0"/>
              <a:t>inferencing</a:t>
            </a:r>
            <a:r>
              <a:rPr lang="en-US" sz="2000" dirty="0" smtClean="0"/>
              <a:t>. </a:t>
            </a:r>
          </a:p>
          <a:p>
            <a:endParaRPr lang="en-US" sz="2000" dirty="0" smtClean="0"/>
          </a:p>
          <a:p>
            <a:r>
              <a:rPr lang="en-US" sz="2000" dirty="0" smtClean="0"/>
              <a:t>Programming-with-example systems: Interfaces that only provide programing ability but not doing any </a:t>
            </a:r>
            <a:r>
              <a:rPr lang="en-US" sz="2000" dirty="0" err="1" smtClean="0"/>
              <a:t>inferencing</a:t>
            </a:r>
            <a:r>
              <a:rPr lang="en-US" sz="2000" dirty="0" smtClean="0"/>
              <a:t>.</a:t>
            </a:r>
            <a:endParaRPr lang="en-US" sz="2000" dirty="0"/>
          </a:p>
          <a:p>
            <a:pPr lvl="1"/>
            <a:endParaRPr lang="en-US" sz="16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spTree>
    <p:extLst>
      <p:ext uri="{BB962C8B-B14F-4D97-AF65-F5344CB8AC3E}">
        <p14:creationId xmlns:p14="http://schemas.microsoft.com/office/powerpoint/2010/main" val="3045095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&amp; Definition</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8</a:t>
            </a:fld>
            <a:endParaRPr lang="en-US" altLang="en-US"/>
          </a:p>
        </p:txBody>
      </p:sp>
      <p:pic>
        <p:nvPicPr>
          <p:cNvPr id="7" name="Picture 6" descr="Screen shot 2011-04-11 at 7.25.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077" y="1617591"/>
            <a:ext cx="5719463" cy="4495896"/>
          </a:xfrm>
          <a:prstGeom prst="rect">
            <a:avLst/>
          </a:prstGeom>
        </p:spPr>
      </p:pic>
    </p:spTree>
    <p:extLst>
      <p:ext uri="{BB962C8B-B14F-4D97-AF65-F5344CB8AC3E}">
        <p14:creationId xmlns:p14="http://schemas.microsoft.com/office/powerpoint/2010/main" val="303043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000" dirty="0" smtClean="0"/>
              <a:t>Introduction</a:t>
            </a:r>
          </a:p>
          <a:p>
            <a:r>
              <a:rPr lang="en-US" sz="2000" dirty="0" smtClean="0">
                <a:solidFill>
                  <a:srgbClr val="FF0000"/>
                </a:solidFill>
              </a:rPr>
              <a:t>Survey of several “old systems”</a:t>
            </a:r>
          </a:p>
          <a:p>
            <a:r>
              <a:rPr lang="en-US" sz="2000" dirty="0" smtClean="0">
                <a:solidFill>
                  <a:schemeClr val="tx1">
                    <a:lumMod val="95000"/>
                    <a:lumOff val="5000"/>
                  </a:schemeClr>
                </a:solidFill>
              </a:rPr>
              <a:t>Gamut</a:t>
            </a:r>
          </a:p>
          <a:p>
            <a:r>
              <a:rPr lang="en-US" sz="2000" dirty="0">
                <a:solidFill>
                  <a:schemeClr val="tx1">
                    <a:lumMod val="95000"/>
                    <a:lumOff val="5000"/>
                  </a:schemeClr>
                </a:solidFill>
              </a:rPr>
              <a:t>Challenges in designing programming-by-example </a:t>
            </a:r>
            <a:r>
              <a:rPr lang="en-US" sz="2000" dirty="0" smtClean="0">
                <a:solidFill>
                  <a:schemeClr val="tx1">
                    <a:lumMod val="95000"/>
                    <a:lumOff val="5000"/>
                  </a:schemeClr>
                </a:solidFill>
              </a:rPr>
              <a:t>systems</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CHINLE</a:t>
            </a:r>
            <a:endParaRPr lang="en-US" sz="2000" dirty="0" smtClean="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9</a:t>
            </a:fld>
            <a:endParaRPr lang="en-US" altLang="en-US"/>
          </a:p>
        </p:txBody>
      </p:sp>
    </p:spTree>
    <p:extLst>
      <p:ext uri="{BB962C8B-B14F-4D97-AF65-F5344CB8AC3E}">
        <p14:creationId xmlns:p14="http://schemas.microsoft.com/office/powerpoint/2010/main" val="758602301"/>
      </p:ext>
    </p:extLst>
  </p:cSld>
  <p:clrMapOvr>
    <a:masterClrMapping/>
  </p:clrMapOvr>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21996</TotalTime>
  <Words>2795</Words>
  <Application>Microsoft Macintosh PowerPoint</Application>
  <PresentationFormat>On-screen Show (4:3)</PresentationFormat>
  <Paragraphs>315</Paragraphs>
  <Slides>39</Slides>
  <Notes>20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lecture template_polo</vt:lpstr>
      <vt:lpstr>Programming by Demonstration</vt:lpstr>
      <vt:lpstr>History</vt:lpstr>
      <vt:lpstr>Direct Manipulation</vt:lpstr>
      <vt:lpstr>PowerPoint Presentation</vt:lpstr>
      <vt:lpstr>Demonstration Interface</vt:lpstr>
      <vt:lpstr>Application Area</vt:lpstr>
      <vt:lpstr>Classification &amp; Definition</vt:lpstr>
      <vt:lpstr>Classification &amp; Definition</vt:lpstr>
      <vt:lpstr>Outline</vt:lpstr>
      <vt:lpstr>Not programmable demonstration system</vt:lpstr>
      <vt:lpstr>Not programmable demonstration system</vt:lpstr>
      <vt:lpstr>Programming-with-examples systems</vt:lpstr>
      <vt:lpstr>Programming-by-examples systems</vt:lpstr>
      <vt:lpstr>Programming-by-examples systems</vt:lpstr>
      <vt:lpstr>Programming-by-examples systems</vt:lpstr>
      <vt:lpstr>Programming-by-examples systems</vt:lpstr>
      <vt:lpstr>Outline</vt:lpstr>
      <vt:lpstr>Gamut</vt:lpstr>
      <vt:lpstr>Gamut</vt:lpstr>
      <vt:lpstr>Gamut</vt:lpstr>
      <vt:lpstr>Gamut</vt:lpstr>
      <vt:lpstr>Gamut</vt:lpstr>
      <vt:lpstr>Gamut</vt:lpstr>
      <vt:lpstr>Gamut (Video)</vt:lpstr>
      <vt:lpstr>Gamut</vt:lpstr>
      <vt:lpstr>Gamut</vt:lpstr>
      <vt:lpstr>Outline</vt:lpstr>
      <vt:lpstr>Challenges</vt:lpstr>
      <vt:lpstr>Challenges</vt:lpstr>
      <vt:lpstr>Outline</vt:lpstr>
      <vt:lpstr>CHINLE</vt:lpstr>
      <vt:lpstr>CHINLE</vt:lpstr>
      <vt:lpstr>CHINLE</vt:lpstr>
      <vt:lpstr>CHINLE</vt:lpstr>
      <vt:lpstr>CHINLE</vt:lpstr>
      <vt:lpstr>CHINLE</vt:lpstr>
      <vt:lpstr>CHINLE</vt:lpstr>
      <vt:lpstr>Summary –  Demonstration Tools</vt:lpstr>
      <vt:lpstr>PowerPoint Presentation</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Kerry Chang</cp:lastModifiedBy>
  <cp:revision>1210</cp:revision>
  <cp:lastPrinted>1601-01-01T00:00:00Z</cp:lastPrinted>
  <dcterms:created xsi:type="dcterms:W3CDTF">2001-06-15T20:03:27Z</dcterms:created>
  <dcterms:modified xsi:type="dcterms:W3CDTF">2011-04-15T17:51:55Z</dcterms:modified>
</cp:coreProperties>
</file>