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2"/>
  </p:notesMasterIdLst>
  <p:sldIdLst>
    <p:sldId id="364" r:id="rId2"/>
    <p:sldId id="365" r:id="rId3"/>
    <p:sldId id="366" r:id="rId4"/>
    <p:sldId id="367" r:id="rId5"/>
    <p:sldId id="368" r:id="rId6"/>
    <p:sldId id="369" r:id="rId7"/>
    <p:sldId id="370" r:id="rId8"/>
    <p:sldId id="373" r:id="rId9"/>
    <p:sldId id="394" r:id="rId10"/>
    <p:sldId id="392" r:id="rId11"/>
    <p:sldId id="396" r:id="rId12"/>
    <p:sldId id="426" r:id="rId13"/>
    <p:sldId id="399" r:id="rId14"/>
    <p:sldId id="400" r:id="rId15"/>
    <p:sldId id="371" r:id="rId16"/>
    <p:sldId id="397" r:id="rId17"/>
    <p:sldId id="398" r:id="rId18"/>
    <p:sldId id="403" r:id="rId19"/>
    <p:sldId id="402" r:id="rId20"/>
    <p:sldId id="418" r:id="rId21"/>
    <p:sldId id="404" r:id="rId22"/>
    <p:sldId id="405" r:id="rId23"/>
    <p:sldId id="406" r:id="rId24"/>
    <p:sldId id="407" r:id="rId25"/>
    <p:sldId id="409" r:id="rId26"/>
    <p:sldId id="408" r:id="rId27"/>
    <p:sldId id="410" r:id="rId28"/>
    <p:sldId id="413" r:id="rId29"/>
    <p:sldId id="415" r:id="rId30"/>
    <p:sldId id="417" r:id="rId31"/>
    <p:sldId id="414" r:id="rId32"/>
    <p:sldId id="412" r:id="rId33"/>
    <p:sldId id="416" r:id="rId34"/>
    <p:sldId id="419" r:id="rId35"/>
    <p:sldId id="425" r:id="rId36"/>
    <p:sldId id="420" r:id="rId37"/>
    <p:sldId id="421" r:id="rId38"/>
    <p:sldId id="422" r:id="rId39"/>
    <p:sldId id="423" r:id="rId40"/>
    <p:sldId id="42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0000"/>
    <a:srgbClr val="CC3399"/>
    <a:srgbClr val="6699FF"/>
    <a:srgbClr val="33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4" autoAdjust="0"/>
    <p:restoredTop sz="86364" autoAdjust="0"/>
  </p:normalViewPr>
  <p:slideViewPr>
    <p:cSldViewPr snapToGrid="0">
      <p:cViewPr varScale="1">
        <p:scale>
          <a:sx n="81" d="100"/>
          <a:sy n="81" d="100"/>
        </p:scale>
        <p:origin x="-7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8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13" Type="http://schemas.openxmlformats.org/officeDocument/2006/relationships/slide" Target="slides/slide37.xml"/><Relationship Id="rId3" Type="http://schemas.openxmlformats.org/officeDocument/2006/relationships/slide" Target="slides/slide11.xml"/><Relationship Id="rId7" Type="http://schemas.openxmlformats.org/officeDocument/2006/relationships/slide" Target="slides/slide29.xml"/><Relationship Id="rId12" Type="http://schemas.openxmlformats.org/officeDocument/2006/relationships/slide" Target="slides/slide36.xml"/><Relationship Id="rId2" Type="http://schemas.openxmlformats.org/officeDocument/2006/relationships/slide" Target="slides/slide8.xml"/><Relationship Id="rId1" Type="http://schemas.openxmlformats.org/officeDocument/2006/relationships/slide" Target="slides/slide1.xml"/><Relationship Id="rId6" Type="http://schemas.openxmlformats.org/officeDocument/2006/relationships/slide" Target="slides/slide23.xml"/><Relationship Id="rId11" Type="http://schemas.openxmlformats.org/officeDocument/2006/relationships/slide" Target="slides/slide33.xml"/><Relationship Id="rId5" Type="http://schemas.openxmlformats.org/officeDocument/2006/relationships/slide" Target="slides/slide16.xml"/><Relationship Id="rId10" Type="http://schemas.openxmlformats.org/officeDocument/2006/relationships/slide" Target="slides/slide32.xml"/><Relationship Id="rId4" Type="http://schemas.openxmlformats.org/officeDocument/2006/relationships/slide" Target="slides/slide13.xml"/><Relationship Id="rId9" Type="http://schemas.openxmlformats.org/officeDocument/2006/relationships/slide" Target="slides/slide31.xml"/><Relationship Id="rId14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FD771E2-55A1-4E68-9D66-EFEDA08F1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894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197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Paul_Allen" TargetMode="External"/><Relationship Id="rId5" Type="http://schemas.openxmlformats.org/officeDocument/2006/relationships/hyperlink" Target="http://en.wikipedia.org/wiki/Bill_Gates" TargetMode="External"/><Relationship Id="rId4" Type="http://schemas.openxmlformats.org/officeDocument/2006/relationships/hyperlink" Target="http://en.wikipedia.org/wiki/Microsoft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F3DCCB-4F84-4874-A470-D35C282B304B}" type="slidenum">
              <a:rPr lang="en-US"/>
              <a:pPr/>
              <a:t>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D4C0E-1378-4C1E-AEB6-92F206A41BFE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6DC466-C644-4A9E-AADB-B2AF7F09A89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54113" y="693738"/>
            <a:ext cx="4548187" cy="3413125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52E3ED-77F6-49F8-ABCF-39984182085B}" type="slidenum">
              <a:rPr lang="en-US">
                <a:latin typeface="Arial" pitchFamily="34" charset="0"/>
                <a:cs typeface="Arial" pitchFamily="34" charset="0"/>
              </a:rPr>
              <a:pPr/>
              <a:t>33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4931" eaLnBrk="1" hangingPunct="1">
              <a:defRPr/>
            </a:pPr>
            <a:r>
              <a:rPr lang="en-US" sz="1100" dirty="0" smtClean="0">
                <a:cs typeface="Arial" charset="0"/>
              </a:rPr>
              <a:t>Bolin, M.</a:t>
            </a:r>
            <a:r>
              <a:rPr lang="en-US" sz="1100" i="1" dirty="0" smtClean="0">
                <a:cs typeface="Arial" charset="0"/>
              </a:rPr>
              <a:t>, et al. “Automation and Customization of Rendered Web Pages,” in ACM Conference on User Interface Software and Technology (UIST). 2005. Seattle, WA: pp. 163-172.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F43665-0FD8-40E6-9788-2B9675BC14B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9D40B3-ECD8-4E8B-AB52-887E07C8731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15703C-BC6E-4C8E-9E84-A5D7450371C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D3617-6C94-45A5-9BCC-A5C458A7D83E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5F30BC-C7D9-4222-826A-78B92465D08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In </a:t>
            </a:r>
            <a:r>
              <a:rPr lang="en-US" smtClean="0">
                <a:hlinkClick r:id="rId3" tooltip="1975"/>
              </a:rPr>
              <a:t>1975</a:t>
            </a:r>
            <a:r>
              <a:rPr lang="en-US" smtClean="0"/>
              <a:t>, </a:t>
            </a:r>
            <a:r>
              <a:rPr lang="en-US" smtClean="0">
                <a:hlinkClick r:id="rId4" tooltip="Microsoft"/>
              </a:rPr>
              <a:t>Microsoft</a:t>
            </a:r>
            <a:r>
              <a:rPr lang="en-US" smtClean="0"/>
              <a:t> (then only two people — </a:t>
            </a:r>
            <a:r>
              <a:rPr lang="en-US" smtClean="0">
                <a:hlinkClick r:id="rId5" tooltip="Bill Gates"/>
              </a:rPr>
              <a:t>Bill Gates</a:t>
            </a:r>
            <a:r>
              <a:rPr lang="en-US" smtClean="0"/>
              <a:t> and </a:t>
            </a:r>
            <a:r>
              <a:rPr lang="en-US" smtClean="0">
                <a:hlinkClick r:id="rId6" tooltip="Paul Allen"/>
              </a:rPr>
              <a:t>Paul Allen</a:t>
            </a:r>
            <a:r>
              <a:rPr lang="en-US" smtClean="0"/>
              <a:t>)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AE0A9-C5F7-47C2-8280-B0515822CC6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25A20-9DB8-4C04-A18F-BDD6DBE794D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90590-FE9C-49EE-A6C5-C2BB9B8C3DD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A989F-46C8-4F18-A8D1-EB6AA875DE3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0:30 seconds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505E7-336C-4861-922B-BB6A3BC5847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0E329F-3A9F-47A5-8588-E7ADAC47E77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753A51-C68E-4084-8577-24748CB47FC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 rot="5400000">
            <a:off x="-2967037" y="2967037"/>
            <a:ext cx="6858000" cy="923925"/>
            <a:chOff x="0" y="0"/>
            <a:chExt cx="5760" cy="128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7438" y="1443038"/>
            <a:ext cx="7767637" cy="21336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616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89E9-2535-4459-8836-FDC437093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C0F7A-2C8E-415C-9EAD-C7294B125D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C40-0763-4469-9DED-9B5B2D812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4283D-037C-4233-A5B9-6A378F34C5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C4DE1-8FC2-4295-BB3E-06A32A739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FF78-6A10-480F-A775-98F17DA3B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D385-9D14-4628-9F7B-D94D4C9AA1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23C1B-D989-408C-AA94-62C379286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31F64-BFE6-4CBD-806E-EEF58E65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7C01D-5212-4E67-9D23-72A2AC8C6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90843-C45C-48F2-B0D0-DC29E2BAD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0" y="0"/>
            <a:ext cx="9144000" cy="93663"/>
            <a:chOff x="0" y="0"/>
            <a:chExt cx="5760" cy="128"/>
          </a:xfrm>
        </p:grpSpPr>
        <p:sp>
          <p:nvSpPr>
            <p:cNvPr id="26010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2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1" name="Rectangle 5"/>
            <p:cNvSpPr>
              <a:spLocks noChangeArrowheads="1"/>
            </p:cNvSpPr>
            <p:nvPr userDrawn="1"/>
          </p:nvSpPr>
          <p:spPr bwMode="auto">
            <a:xfrm>
              <a:off x="2880" y="0"/>
              <a:ext cx="2880" cy="1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 userDrawn="1"/>
          </p:nvSpPr>
          <p:spPr bwMode="auto">
            <a:xfrm>
              <a:off x="4320" y="0"/>
              <a:ext cx="1440" cy="1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0103" name="Rectangle 7"/>
            <p:cNvSpPr>
              <a:spLocks noChangeArrowheads="1"/>
            </p:cNvSpPr>
            <p:nvPr userDrawn="1"/>
          </p:nvSpPr>
          <p:spPr bwMode="auto">
            <a:xfrm>
              <a:off x="5269" y="0"/>
              <a:ext cx="491" cy="1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0106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010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E204E03-3626-46E7-9ABE-54BA2F6D04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12" descr="scslogo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668013" y="144204"/>
            <a:ext cx="444088" cy="46185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5061118" y="233915"/>
            <a:ext cx="37369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accent2">
                    <a:lumMod val="75000"/>
                  </a:schemeClr>
                </a:solidFill>
              </a:rPr>
              <a:t>Carnegie Mellon University, School of Computer Science</a:t>
            </a:r>
            <a:endParaRPr lang="en-US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Alice\Alice-drag-and-drop.avi" TargetMode="Externa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pane/HANDS/HANDS.M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../../../papers/natprog/handsVideo7.5min.mp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Languages and </a:t>
            </a:r>
            <a:r>
              <a:rPr lang="en-US" dirty="0" smtClean="0"/>
              <a:t>Tools </a:t>
            </a:r>
            <a:r>
              <a:rPr lang="en-US" dirty="0" smtClean="0"/>
              <a:t>for </a:t>
            </a:r>
            <a:r>
              <a:rPr lang="en-US" dirty="0" smtClean="0"/>
              <a:t>Novice </a:t>
            </a:r>
            <a:r>
              <a:rPr lang="en-US" dirty="0" smtClean="0"/>
              <a:t>and </a:t>
            </a:r>
            <a:r>
              <a:rPr lang="en-US" dirty="0" smtClean="0"/>
              <a:t>End-User Programmers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70163" y="4425950"/>
            <a:ext cx="6264275" cy="1873250"/>
          </a:xfrm>
        </p:spPr>
        <p:txBody>
          <a:bodyPr/>
          <a:lstStyle/>
          <a:p>
            <a:r>
              <a:rPr lang="en-US" dirty="0" smtClean="0"/>
              <a:t>Brad Myers</a:t>
            </a:r>
          </a:p>
          <a:p>
            <a:endParaRPr lang="en-US" sz="2000" dirty="0" smtClean="0"/>
          </a:p>
          <a:p>
            <a:r>
              <a:rPr lang="en-US" sz="2000" dirty="0" smtClean="0"/>
              <a:t>05-899D: Human Aspects of Software Development (HASD)</a:t>
            </a:r>
          </a:p>
          <a:p>
            <a:r>
              <a:rPr lang="en-US" sz="2000" i="1" dirty="0" smtClean="0"/>
              <a:t>Spring, 2011</a:t>
            </a:r>
            <a:endParaRPr lang="en-US" sz="2000" i="1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E06ADC0E-9362-4AC0-A198-2DB5308C8CBC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9" name="Picture 12" descr="red_hcii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9361" y="4284188"/>
            <a:ext cx="1388729" cy="16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65576" y="6448327"/>
            <a:ext cx="1973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 © 2011 – Brad Myers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Entering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276"/>
            <a:ext cx="8686800" cy="5370723"/>
          </a:xfrm>
        </p:spPr>
        <p:txBody>
          <a:bodyPr/>
          <a:lstStyle/>
          <a:p>
            <a:r>
              <a:rPr lang="en-US" dirty="0" smtClean="0"/>
              <a:t>Prevent Syntax Errors</a:t>
            </a:r>
          </a:p>
          <a:p>
            <a:pPr lvl="1"/>
            <a:r>
              <a:rPr lang="en-US" dirty="0" smtClean="0"/>
              <a:t>Cornell Program Synthesizer</a:t>
            </a:r>
            <a:br>
              <a:rPr lang="en-US" dirty="0" smtClean="0"/>
            </a:br>
            <a:r>
              <a:rPr lang="en-US" dirty="0" smtClean="0"/>
              <a:t>(1981)</a:t>
            </a:r>
          </a:p>
          <a:p>
            <a:pPr lvl="1"/>
            <a:r>
              <a:rPr lang="en-US" dirty="0" smtClean="0"/>
              <a:t>GNOME (CMU)</a:t>
            </a:r>
          </a:p>
          <a:p>
            <a:pPr lvl="2"/>
            <a:r>
              <a:rPr lang="en-US" dirty="0" smtClean="0"/>
              <a:t>Navigate using syntax tree</a:t>
            </a:r>
          </a:p>
          <a:p>
            <a:pPr lvl="2"/>
            <a:r>
              <a:rPr lang="en-US" dirty="0" smtClean="0"/>
              <a:t>Cannot leave an expression</a:t>
            </a:r>
            <a:br>
              <a:rPr lang="en-US" dirty="0" smtClean="0"/>
            </a:br>
            <a:r>
              <a:rPr lang="en-US" dirty="0" smtClean="0"/>
              <a:t>until no syntax errors</a:t>
            </a:r>
          </a:p>
          <a:p>
            <a:pPr lvl="1"/>
            <a:r>
              <a:rPr lang="en-US" dirty="0" err="1" smtClean="0"/>
              <a:t>MacGnome</a:t>
            </a:r>
            <a:r>
              <a:rPr lang="en-US" dirty="0" smtClean="0"/>
              <a:t> </a:t>
            </a:r>
            <a:r>
              <a:rPr lang="en-US" dirty="0" smtClean="0"/>
              <a:t>(CMU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Also: IDEs from Brown previously covered (PECAN, GARDEN, FIELD, DESERT), Alice</a:t>
            </a:r>
          </a:p>
          <a:p>
            <a:pPr lvl="1"/>
            <a:r>
              <a:rPr lang="en-US" dirty="0" smtClean="0"/>
              <a:t>Have to compose and edit hierarchically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4" descr="cornellprogsynthesizer Teitelbaum 1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4283" y="1962272"/>
            <a:ext cx="3412100" cy="11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2006 - Brad A. Myers, CMU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MacGnome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8831"/>
            <a:ext cx="5949950" cy="4810369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[Miller, 1988]</a:t>
            </a:r>
          </a:p>
          <a:p>
            <a:pPr eaLnBrk="1" hangingPunct="1">
              <a:defRPr/>
            </a:pPr>
            <a:r>
              <a:rPr lang="en-US" sz="2400" dirty="0" smtClean="0"/>
              <a:t>Structured editing</a:t>
            </a:r>
          </a:p>
          <a:p>
            <a:pPr lvl="1" eaLnBrk="1" hangingPunct="1">
              <a:defRPr/>
            </a:pPr>
            <a:r>
              <a:rPr lang="en-US" sz="2000" dirty="0" smtClean="0"/>
              <a:t>But could edit as plain text for flexibility</a:t>
            </a:r>
          </a:p>
          <a:p>
            <a:pPr eaLnBrk="1" hangingPunct="1">
              <a:defRPr/>
            </a:pPr>
            <a:r>
              <a:rPr lang="en-US" sz="2400" dirty="0" smtClean="0"/>
              <a:t>Also added data and code visualization</a:t>
            </a:r>
          </a:p>
        </p:txBody>
      </p:sp>
      <p:pic>
        <p:nvPicPr>
          <p:cNvPr id="68613" name="Picture 4" descr="MacGnomeDataVi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0138" y="1141413"/>
            <a:ext cx="2963862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5" descr="MacGnomeHierarchy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7025" y="4198938"/>
            <a:ext cx="3736975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2862" y="3255596"/>
            <a:ext cx="5064962" cy="321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8510955" cy="1120408"/>
          </a:xfrm>
        </p:spPr>
        <p:txBody>
          <a:bodyPr/>
          <a:lstStyle/>
          <a:p>
            <a:r>
              <a:rPr lang="en-US" dirty="0" smtClean="0"/>
              <a:t>Goal-Plan-Code Editor [Guzdial 98]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4369"/>
            <a:ext cx="8534400" cy="4794494"/>
          </a:xfrm>
        </p:spPr>
        <p:txBody>
          <a:bodyPr/>
          <a:lstStyle/>
          <a:p>
            <a:r>
              <a:rPr lang="en-US" sz="2800" dirty="0" smtClean="0"/>
              <a:t>More task-</a:t>
            </a:r>
            <a:br>
              <a:rPr lang="en-US" sz="2800" dirty="0" smtClean="0"/>
            </a:br>
            <a:r>
              <a:rPr lang="en-US" sz="2800" dirty="0" smtClean="0"/>
              <a:t>based</a:t>
            </a:r>
            <a:br>
              <a:rPr lang="en-US" sz="2800" dirty="0" smtClean="0"/>
            </a:br>
            <a:r>
              <a:rPr lang="en-US" sz="2800" dirty="0" smtClean="0"/>
              <a:t>decomposition</a:t>
            </a:r>
          </a:p>
          <a:p>
            <a:r>
              <a:rPr lang="en-US" sz="2800" dirty="0" smtClean="0"/>
              <a:t>Extensive </a:t>
            </a:r>
            <a:r>
              <a:rPr lang="en-US" sz="2800" dirty="0" err="1" smtClean="0"/>
              <a:t>eval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>showed transfer</a:t>
            </a:r>
          </a:p>
          <a:p>
            <a:r>
              <a:rPr lang="en-US" sz="2800" dirty="0" smtClean="0"/>
              <a:t>No evidence</a:t>
            </a:r>
            <a:br>
              <a:rPr lang="en-US" sz="2800" dirty="0" smtClean="0"/>
            </a:br>
            <a:r>
              <a:rPr lang="en-US" sz="2800" dirty="0" smtClean="0"/>
              <a:t>that </a:t>
            </a:r>
            <a:r>
              <a:rPr lang="en-US" sz="2800" i="1" dirty="0" smtClean="0"/>
              <a:t>easier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827" y="1582615"/>
            <a:ext cx="6192173" cy="527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Observations on</a:t>
            </a:r>
            <a:br>
              <a:rPr lang="en-US" sz="4000" dirty="0" smtClean="0"/>
            </a:br>
            <a:r>
              <a:rPr lang="en-US" sz="4000" dirty="0" smtClean="0"/>
              <a:t>Structured Editing</a:t>
            </a:r>
            <a:endParaRPr lang="en-US" sz="4000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Studies show such editors can help novices construct correct programs</a:t>
            </a:r>
          </a:p>
          <a:p>
            <a:pPr eaLnBrk="1" hangingPunct="1">
              <a:defRPr/>
            </a:pPr>
            <a:r>
              <a:rPr lang="en-US" dirty="0" smtClean="0"/>
              <a:t>Acquiring language syntax is a barrier to novices, especially for children</a:t>
            </a:r>
          </a:p>
          <a:p>
            <a:pPr eaLnBrk="1" hangingPunct="1">
              <a:defRPr/>
            </a:pPr>
            <a:r>
              <a:rPr lang="en-US" dirty="0" smtClean="0"/>
              <a:t>But, make it very difficult to </a:t>
            </a:r>
            <a:r>
              <a:rPr lang="en-US" i="1" dirty="0" smtClean="0"/>
              <a:t>edit</a:t>
            </a:r>
            <a:r>
              <a:rPr lang="en-US" dirty="0" smtClean="0"/>
              <a:t> programs after created</a:t>
            </a:r>
          </a:p>
          <a:p>
            <a:pPr lvl="1" eaLnBrk="1" hangingPunct="1">
              <a:defRPr/>
            </a:pPr>
            <a:r>
              <a:rPr lang="en-US" dirty="0" smtClean="0"/>
              <a:t>E.g., re-organizing code, re-using arbitrary-size pieces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9176" cy="67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6984703">
            <a:off x="3317632" y="2297721"/>
            <a:ext cx="808892" cy="1254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38"/>
            <a:ext cx="7783417" cy="1295400"/>
          </a:xfrm>
        </p:spPr>
        <p:txBody>
          <a:bodyPr/>
          <a:lstStyle/>
          <a:p>
            <a:r>
              <a:rPr lang="en-US" dirty="0" smtClean="0"/>
              <a:t>Avoid Typing in Code Textually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848" y="1719263"/>
            <a:ext cx="8686800" cy="4411662"/>
          </a:xfrm>
        </p:spPr>
        <p:txBody>
          <a:bodyPr/>
          <a:lstStyle/>
          <a:p>
            <a:r>
              <a:rPr lang="en-US" dirty="0" smtClean="0"/>
              <a:t>Construct programming graphically</a:t>
            </a:r>
          </a:p>
          <a:p>
            <a:pPr lvl="1"/>
            <a:r>
              <a:rPr lang="en-US" dirty="0" smtClean="0"/>
              <a:t>Visual Programming Systems</a:t>
            </a:r>
          </a:p>
          <a:p>
            <a:pPr lvl="2"/>
            <a:r>
              <a:rPr lang="en-US" dirty="0" smtClean="0"/>
              <a:t>Some designed for little kids</a:t>
            </a:r>
          </a:p>
          <a:p>
            <a:pPr lvl="1"/>
            <a:r>
              <a:rPr lang="en-US" dirty="0" smtClean="0"/>
              <a:t>Drag-and-drop of code elements</a:t>
            </a:r>
          </a:p>
          <a:p>
            <a:pPr lvl="2"/>
            <a:r>
              <a:rPr lang="en-US" dirty="0" smtClean="0"/>
              <a:t>Alice 2</a:t>
            </a:r>
            <a:endParaRPr lang="en-US" dirty="0" smtClean="0"/>
          </a:p>
          <a:p>
            <a:r>
              <a:rPr lang="en-US" dirty="0" smtClean="0"/>
              <a:t>Construct programs with physical objects</a:t>
            </a:r>
          </a:p>
          <a:p>
            <a:pPr lvl="1"/>
            <a:r>
              <a:rPr lang="en-US" dirty="0" smtClean="0"/>
              <a:t>E.g., Electronic Blocks</a:t>
            </a:r>
            <a:br>
              <a:rPr lang="en-US" dirty="0" smtClean="0"/>
            </a:br>
            <a:r>
              <a:rPr lang="en-US" dirty="0" smtClean="0"/>
              <a:t>[</a:t>
            </a:r>
            <a:r>
              <a:rPr lang="en-US" dirty="0" smtClean="0"/>
              <a:t>Wyeth and </a:t>
            </a:r>
            <a:r>
              <a:rPr lang="en-US" dirty="0" smtClean="0"/>
              <a:t>Purchase 2000]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2954" y="4546145"/>
            <a:ext cx="3681046" cy="231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79731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Alice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1062"/>
            <a:ext cx="8763000" cy="512603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Alice 2 [</a:t>
            </a:r>
            <a:r>
              <a:rPr lang="en-US" sz="2800" dirty="0" err="1" smtClean="0"/>
              <a:t>Pausch</a:t>
            </a:r>
            <a:r>
              <a:rPr lang="en-US" sz="2800" dirty="0" smtClean="0"/>
              <a:t>] (2002)</a:t>
            </a:r>
          </a:p>
          <a:p>
            <a:pPr eaLnBrk="1" hangingPunct="1">
              <a:defRPr/>
            </a:pPr>
            <a:r>
              <a:rPr lang="en-US" sz="2800" dirty="0" smtClean="0"/>
              <a:t>Drag-and-drop program parts</a:t>
            </a:r>
          </a:p>
          <a:p>
            <a:pPr eaLnBrk="1" hangingPunct="1">
              <a:defRPr/>
            </a:pPr>
            <a:r>
              <a:rPr lang="en-US" sz="2800" dirty="0" smtClean="0"/>
              <a:t>Pop-up menus for parameters</a:t>
            </a:r>
          </a:p>
          <a:p>
            <a:pPr eaLnBrk="1" hangingPunct="1">
              <a:defRPr/>
            </a:pPr>
            <a:r>
              <a:rPr lang="en-US" sz="2800" dirty="0" smtClean="0"/>
              <a:t>Dramatic impact on learning and </a:t>
            </a:r>
            <a:r>
              <a:rPr lang="en-US" sz="2800" dirty="0" smtClean="0"/>
              <a:t>attitude</a:t>
            </a:r>
          </a:p>
          <a:p>
            <a:pPr eaLnBrk="1" hangingPunct="1">
              <a:defRPr/>
            </a:pPr>
            <a:r>
              <a:rPr lang="en-US" sz="2800" dirty="0" smtClean="0"/>
              <a:t>Also, novel control structures and APIs</a:t>
            </a:r>
          </a:p>
          <a:p>
            <a:pPr lvl="1" eaLnBrk="1" hangingPunct="1">
              <a:defRPr/>
            </a:pPr>
            <a:r>
              <a:rPr lang="en-US" sz="2400" dirty="0" smtClean="0"/>
              <a:t>Do-Together</a:t>
            </a:r>
          </a:p>
          <a:p>
            <a:pPr lvl="1" eaLnBrk="1" hangingPunct="1">
              <a:defRPr/>
            </a:pPr>
            <a:r>
              <a:rPr lang="en-US" sz="2400" dirty="0" smtClean="0"/>
              <a:t>Better 3-D models</a:t>
            </a:r>
          </a:p>
        </p:txBody>
      </p:sp>
      <p:pic>
        <p:nvPicPr>
          <p:cNvPr id="6" name="Picture 6" descr="C:\Users\bam\Documents\papers\natprog\EUP overview CHI 2006 &amp; IBM-NPUC'09\Alice 3 programcode.jpg"/>
          <p:cNvPicPr>
            <a:picLocks noChangeAspect="1" noChangeArrowheads="1"/>
          </p:cNvPicPr>
          <p:nvPr/>
        </p:nvPicPr>
        <p:blipFill>
          <a:blip r:embed="rId3" cstate="print"/>
          <a:srcRect r="25989" b="16712"/>
          <a:stretch>
            <a:fillRect/>
          </a:stretch>
        </p:blipFill>
        <p:spPr bwMode="auto">
          <a:xfrm>
            <a:off x="4360985" y="3616314"/>
            <a:ext cx="4783015" cy="32416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Alice Movie</a:t>
            </a:r>
          </a:p>
        </p:txBody>
      </p:sp>
      <p:pic>
        <p:nvPicPr>
          <p:cNvPr id="117766" name="Alice-drag-and-drop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000" fill="hold"/>
                                        <p:tgtEl>
                                          <p:spTgt spid="117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776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7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77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76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9176" cy="67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6984703">
            <a:off x="4314094" y="3399691"/>
            <a:ext cx="808892" cy="1254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3784793">
            <a:off x="1251578" y="4021014"/>
            <a:ext cx="808892" cy="1254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Programs Using </a:t>
            </a:r>
            <a:r>
              <a:rPr lang="en-US" dirty="0" smtClean="0"/>
              <a:t>Interface 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464062" cy="4411662"/>
          </a:xfrm>
        </p:spPr>
        <p:txBody>
          <a:bodyPr/>
          <a:lstStyle/>
          <a:p>
            <a:r>
              <a:rPr lang="en-US" dirty="0" smtClean="0"/>
              <a:t>Macro recorders – do the same thing I just did</a:t>
            </a:r>
          </a:p>
          <a:p>
            <a:pPr lvl="1"/>
            <a:r>
              <a:rPr lang="en-US" dirty="0" smtClean="0"/>
              <a:t>Often using physical operations on blocks/switches</a:t>
            </a:r>
          </a:p>
          <a:p>
            <a:r>
              <a:rPr lang="en-US" dirty="0" smtClean="0"/>
              <a:t>Are simple programming </a:t>
            </a:r>
            <a:r>
              <a:rPr lang="en-US" dirty="0" smtClean="0"/>
              <a:t>by </a:t>
            </a:r>
            <a:r>
              <a:rPr lang="en-US" dirty="0" smtClean="0"/>
              <a:t>example systems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Leogo</a:t>
            </a:r>
            <a:r>
              <a:rPr lang="en-US" dirty="0" smtClean="0"/>
              <a:t> </a:t>
            </a:r>
            <a:r>
              <a:rPr lang="en-US" dirty="0" smtClean="0"/>
              <a:t>[Cockburn and Bryant 1997</a:t>
            </a:r>
            <a:r>
              <a:rPr lang="en-US" dirty="0" smtClean="0"/>
              <a:t>] </a:t>
            </a:r>
            <a:r>
              <a:rPr lang="en-US" dirty="0" smtClean="0">
                <a:sym typeface="Wingdings" pitchFamily="2" charset="2"/>
              </a:rPr>
              <a:t> textual, iconic (VP) </a:t>
            </a:r>
            <a:r>
              <a:rPr lang="en-US" i="1" dirty="0" smtClean="0">
                <a:sym typeface="Wingdings" pitchFamily="2" charset="2"/>
              </a:rPr>
              <a:t>and </a:t>
            </a:r>
            <a:r>
              <a:rPr lang="en-US" dirty="0" smtClean="0">
                <a:sym typeface="Wingdings" pitchFamily="2" charset="2"/>
              </a:rPr>
              <a:t>by example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Multiple representations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57908" y="3181962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Multiple Methods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programming easier</a:t>
            </a:r>
          </a:p>
          <a:p>
            <a:pPr lvl="1"/>
            <a:r>
              <a:rPr lang="en-US" dirty="0" smtClean="0"/>
              <a:t>Make learning programming easier</a:t>
            </a:r>
          </a:p>
          <a:p>
            <a:pPr lvl="1"/>
            <a:r>
              <a:rPr lang="en-US" dirty="0" smtClean="0"/>
              <a:t>Make EUP easier</a:t>
            </a:r>
          </a:p>
          <a:p>
            <a:r>
              <a:rPr lang="en-US" dirty="0" smtClean="0"/>
              <a:t>Reduce barriers</a:t>
            </a:r>
          </a:p>
          <a:p>
            <a:pPr lvl="1"/>
            <a:r>
              <a:rPr lang="en-US" dirty="0" smtClean="0"/>
              <a:t>Make programming more “accessible”</a:t>
            </a:r>
          </a:p>
          <a:p>
            <a:r>
              <a:rPr lang="en-US" dirty="0" smtClean="0"/>
              <a:t>My group </a:t>
            </a:r>
            <a:r>
              <a:rPr lang="en-US" dirty="0" smtClean="0">
                <a:sym typeface="Wingdings" pitchFamily="2" charset="2"/>
              </a:rPr>
              <a:t> Make programming more “natural”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22678" cy="827331"/>
          </a:xfrm>
        </p:spPr>
        <p:txBody>
          <a:bodyPr/>
          <a:lstStyle/>
          <a:p>
            <a:r>
              <a:rPr lang="en-US" dirty="0" err="1" smtClean="0"/>
              <a:t>Hundhausen’s</a:t>
            </a:r>
            <a:r>
              <a:rPr lang="en-US" dirty="0" smtClean="0"/>
              <a:t> “</a:t>
            </a:r>
            <a:r>
              <a:rPr lang="en-US" dirty="0" smtClean="0"/>
              <a:t>ALVIS Live</a:t>
            </a:r>
            <a:r>
              <a:rPr lang="en-US" dirty="0" smtClean="0"/>
              <a:t>!” </a:t>
            </a:r>
            <a:r>
              <a:rPr lang="en-US" sz="3600" dirty="0" smtClean="0"/>
              <a:t>[2009]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7508"/>
            <a:ext cx="8346831" cy="4536587"/>
          </a:xfrm>
        </p:spPr>
        <p:txBody>
          <a:bodyPr/>
          <a:lstStyle/>
          <a:p>
            <a:r>
              <a:rPr lang="en-US" dirty="0" smtClean="0"/>
              <a:t>Also provides multiple ways to create</a:t>
            </a:r>
          </a:p>
          <a:p>
            <a:pPr lvl="1"/>
            <a:r>
              <a:rPr lang="en-US" dirty="0" smtClean="0"/>
              <a:t>Typing “pseudo-code”</a:t>
            </a:r>
          </a:p>
          <a:p>
            <a:pPr lvl="1"/>
            <a:r>
              <a:rPr lang="en-US" dirty="0" smtClean="0"/>
              <a:t>“Direct manipulation” of icons and representations to data structures</a:t>
            </a:r>
          </a:p>
          <a:p>
            <a:pPr lvl="1"/>
            <a:r>
              <a:rPr lang="en-US" dirty="0" smtClean="0"/>
              <a:t>Dialog boxes for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0188"/>
            <a:ext cx="4287714" cy="34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5596" y="3340193"/>
            <a:ext cx="4528404" cy="351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9176" cy="67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6984703">
            <a:off x="7033847" y="4196861"/>
            <a:ext cx="808892" cy="1254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/>
              <a:t>These </a:t>
            </a:r>
            <a:r>
              <a:rPr lang="en-US" dirty="0" smtClean="0"/>
              <a:t>systems concentrate </a:t>
            </a:r>
            <a:r>
              <a:rPr lang="en-US" dirty="0" smtClean="0"/>
              <a:t>on the structure of </a:t>
            </a:r>
            <a:r>
              <a:rPr lang="en-US" dirty="0" smtClean="0"/>
              <a:t>code and </a:t>
            </a:r>
            <a:r>
              <a:rPr lang="en-US" dirty="0" smtClean="0"/>
              <a:t>how it is organized rather than </a:t>
            </a:r>
            <a:r>
              <a:rPr lang="en-US" dirty="0" smtClean="0"/>
              <a:t>on the </a:t>
            </a:r>
            <a:r>
              <a:rPr lang="en-US" dirty="0" smtClean="0"/>
              <a:t>syntax of short segments of </a:t>
            </a:r>
            <a:r>
              <a:rPr lang="en-US" dirty="0" smtClean="0"/>
              <a:t>code”</a:t>
            </a:r>
          </a:p>
          <a:p>
            <a:pPr lvl="1"/>
            <a:r>
              <a:rPr lang="en-US" dirty="0" smtClean="0"/>
              <a:t>(Seems like an awkward distinction to me)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Pascal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569" y="1308956"/>
            <a:ext cx="82296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Created in 1970 by </a:t>
            </a:r>
            <a:r>
              <a:rPr lang="en-US" dirty="0" err="1" smtClean="0"/>
              <a:t>Niklaus</a:t>
            </a:r>
            <a:r>
              <a:rPr lang="en-US" dirty="0" smtClean="0"/>
              <a:t> Wirth to teach structured programming</a:t>
            </a:r>
          </a:p>
        </p:txBody>
      </p:sp>
      <p:pic>
        <p:nvPicPr>
          <p:cNvPr id="604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118" y="2430463"/>
            <a:ext cx="4070350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pascal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019300"/>
            <a:ext cx="33528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154" y="3175590"/>
            <a:ext cx="3223847" cy="368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12" y="5624514"/>
            <a:ext cx="2079996" cy="123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3674" y="5762987"/>
            <a:ext cx="2021865" cy="78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44562"/>
          </a:xfrm>
        </p:spPr>
        <p:txBody>
          <a:bodyPr/>
          <a:lstStyle/>
          <a:p>
            <a:r>
              <a:rPr lang="en-US" dirty="0" smtClean="0"/>
              <a:t>Smalltalk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5166" y="937850"/>
            <a:ext cx="8229600" cy="4677263"/>
          </a:xfrm>
        </p:spPr>
        <p:txBody>
          <a:bodyPr/>
          <a:lstStyle/>
          <a:p>
            <a:r>
              <a:rPr lang="en-US" sz="2800" dirty="0" smtClean="0"/>
              <a:t>Alan Kay’s attempt to make programming easier through uniformity – everything was an object</a:t>
            </a:r>
          </a:p>
          <a:p>
            <a:pPr lvl="1"/>
            <a:r>
              <a:rPr lang="en-US" sz="2400" dirty="0" smtClean="0"/>
              <a:t>Only 6 special keywords</a:t>
            </a:r>
          </a:p>
          <a:p>
            <a:pPr lvl="1"/>
            <a:r>
              <a:rPr lang="en-US" sz="2400" dirty="0" smtClean="0"/>
              <a:t>Objects almost “all the way down”</a:t>
            </a:r>
          </a:p>
          <a:p>
            <a:pPr lvl="1"/>
            <a:r>
              <a:rPr lang="en-US" sz="2400" dirty="0" smtClean="0"/>
              <a:t>Also invented the first covered window manager, multi-pane code browsing, etc.</a:t>
            </a:r>
          </a:p>
          <a:p>
            <a:pPr lvl="1"/>
            <a:r>
              <a:rPr lang="en-US" sz="2400" dirty="0" smtClean="0"/>
              <a:t>Important versions in 1972, 1980</a:t>
            </a:r>
          </a:p>
          <a:p>
            <a:pPr lvl="1"/>
            <a:r>
              <a:rPr lang="en-US" sz="2400" dirty="0" smtClean="0"/>
              <a:t>Special characters for the 1972 syntax</a:t>
            </a:r>
          </a:p>
          <a:p>
            <a:pPr lvl="1"/>
            <a:r>
              <a:rPr lang="en-US" dirty="0" smtClean="0"/>
              <a:t>Weird </a:t>
            </a:r>
            <a:r>
              <a:rPr lang="en-US" dirty="0" err="1" smtClean="0"/>
              <a:t>asymetric</a:t>
            </a:r>
            <a:r>
              <a:rPr lang="en-US" dirty="0" smtClean="0"/>
              <a:t> syntax:</a:t>
            </a:r>
          </a:p>
          <a:p>
            <a:pPr lvl="2"/>
            <a:r>
              <a:rPr lang="en-US" sz="2100" dirty="0" smtClean="0"/>
              <a:t>“5” + 3 = “53”</a:t>
            </a:r>
          </a:p>
          <a:p>
            <a:pPr lvl="2"/>
            <a:r>
              <a:rPr lang="en-US" sz="2100" dirty="0" smtClean="0"/>
              <a:t>3 + “5”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9176" cy="67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6984703">
            <a:off x="7080741" y="5589602"/>
            <a:ext cx="808892" cy="1254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Helping with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Karel</a:t>
            </a:r>
            <a:r>
              <a:rPr lang="en-US" dirty="0" smtClean="0"/>
              <a:t> the Robot (CMU - </a:t>
            </a:r>
            <a:r>
              <a:rPr lang="en-US" dirty="0" smtClean="0"/>
              <a:t>[</a:t>
            </a:r>
            <a:r>
              <a:rPr lang="en-US" dirty="0" err="1" smtClean="0"/>
              <a:t>Pattis</a:t>
            </a:r>
            <a:r>
              <a:rPr lang="en-US" dirty="0" smtClean="0"/>
              <a:t> 1981</a:t>
            </a:r>
            <a:r>
              <a:rPr lang="en-US" dirty="0" smtClean="0"/>
              <a:t>] )</a:t>
            </a:r>
          </a:p>
          <a:p>
            <a:pPr lvl="1"/>
            <a:r>
              <a:rPr lang="en-US" dirty="0" smtClean="0"/>
              <a:t>Simplified language for first weeks of CS-1</a:t>
            </a:r>
          </a:p>
          <a:p>
            <a:pPr lvl="1"/>
            <a:r>
              <a:rPr lang="en-US" dirty="0" smtClean="0"/>
              <a:t>Text book</a:t>
            </a:r>
          </a:p>
          <a:p>
            <a:r>
              <a:rPr lang="en-US" dirty="0" smtClean="0"/>
              <a:t>Also, visual</a:t>
            </a:r>
            <a:br>
              <a:rPr lang="en-US" dirty="0" smtClean="0"/>
            </a:br>
            <a:r>
              <a:rPr lang="en-US" dirty="0" smtClean="0"/>
              <a:t>languages</a:t>
            </a:r>
          </a:p>
          <a:p>
            <a:pPr lvl="1"/>
            <a:r>
              <a:rPr lang="en-US" dirty="0" err="1" smtClean="0"/>
              <a:t>Toontalk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4283D-037C-4233-A5B9-6A378F34C5AF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9573" y="3270738"/>
            <a:ext cx="5584428" cy="358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231" y="0"/>
            <a:ext cx="6881445" cy="688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6984703">
            <a:off x="1840524" y="2722061"/>
            <a:ext cx="808892" cy="1254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6984703">
            <a:off x="2028093" y="4644645"/>
            <a:ext cx="808892" cy="1254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Empowering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people to program </a:t>
            </a:r>
          </a:p>
          <a:p>
            <a:pPr lvl="1"/>
            <a:r>
              <a:rPr lang="en-US" dirty="0" smtClean="0"/>
              <a:t>Don’t worry as much about transfer to “real” languages</a:t>
            </a:r>
          </a:p>
          <a:p>
            <a:pPr lvl="1"/>
            <a:r>
              <a:rPr lang="en-US" dirty="0" smtClean="0"/>
              <a:t>Remove barriers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Lots of VP and PBE systems</a:t>
            </a:r>
          </a:p>
          <a:p>
            <a:r>
              <a:rPr lang="en-US" dirty="0" smtClean="0"/>
              <a:t>Make the Language More </a:t>
            </a:r>
            <a:r>
              <a:rPr lang="en-US" dirty="0" smtClean="0"/>
              <a:t>Understandable</a:t>
            </a:r>
          </a:p>
          <a:p>
            <a:pPr lvl="1"/>
            <a:r>
              <a:rPr lang="en-US" dirty="0" smtClean="0"/>
              <a:t>COBOL (1960)</a:t>
            </a:r>
          </a:p>
          <a:p>
            <a:pPr lvl="1"/>
            <a:r>
              <a:rPr lang="en-US" dirty="0" smtClean="0"/>
              <a:t>English-like with “noise words”</a:t>
            </a:r>
          </a:p>
          <a:p>
            <a:pPr lvl="2"/>
            <a:r>
              <a:rPr lang="en-US" i="1" dirty="0" smtClean="0"/>
              <a:t>ADD X TO 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Logo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35088"/>
            <a:ext cx="5310188" cy="51260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Created in 1966 at BBN by</a:t>
            </a:r>
            <a:br>
              <a:rPr lang="en-US" dirty="0" smtClean="0"/>
            </a:br>
            <a:r>
              <a:rPr lang="en-US" dirty="0" smtClean="0"/>
              <a:t>Wally </a:t>
            </a:r>
            <a:r>
              <a:rPr lang="en-US" dirty="0" err="1" smtClean="0"/>
              <a:t>Feurzeig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>Seymour </a:t>
            </a:r>
            <a:r>
              <a:rPr lang="en-US" dirty="0" err="1" smtClean="0"/>
              <a:t>Papert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Like Lisp without parentheses</a:t>
            </a:r>
          </a:p>
          <a:p>
            <a:pPr eaLnBrk="1" hangingPunct="1">
              <a:defRPr/>
            </a:pPr>
            <a:r>
              <a:rPr lang="en-US" dirty="0" smtClean="0"/>
              <a:t>First turtle was physical device with wheels and a pen</a:t>
            </a:r>
          </a:p>
        </p:txBody>
      </p:sp>
      <p:pic>
        <p:nvPicPr>
          <p:cNvPr id="59397" name="Picture 5" descr="K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1074738"/>
            <a:ext cx="3530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807" y="3460140"/>
            <a:ext cx="33099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1013" y="5221288"/>
            <a:ext cx="1219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Topics are 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 1: Why programming is hard, what EUPs are</a:t>
            </a:r>
          </a:p>
          <a:p>
            <a:r>
              <a:rPr lang="en-US" dirty="0" smtClean="0"/>
              <a:t>Lecture 4: Making APIs easier to use</a:t>
            </a:r>
          </a:p>
          <a:p>
            <a:r>
              <a:rPr lang="en-US" dirty="0" smtClean="0"/>
              <a:t>Lecture 11: How people think about programming; why is that hard?</a:t>
            </a:r>
          </a:p>
          <a:p>
            <a:r>
              <a:rPr lang="en-US" dirty="0" smtClean="0"/>
              <a:t>Lecture 19: Visual Programming</a:t>
            </a:r>
          </a:p>
          <a:p>
            <a:r>
              <a:rPr lang="en-US" dirty="0" smtClean="0"/>
              <a:t>Lecture 25: Programming by Example</a:t>
            </a:r>
          </a:p>
          <a:p>
            <a:r>
              <a:rPr lang="en-US" dirty="0" smtClean="0"/>
              <a:t>Lecture 26</a:t>
            </a:r>
            <a:r>
              <a:rPr lang="en-US" dirty="0" smtClean="0"/>
              <a:t>: Textual languages and editors</a:t>
            </a:r>
            <a:endParaRPr lang="en-US" dirty="0" smtClean="0"/>
          </a:p>
          <a:p>
            <a:r>
              <a:rPr lang="en-US" dirty="0" smtClean="0"/>
              <a:t>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5077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HyperCard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77" y="933817"/>
            <a:ext cx="8229600" cy="44116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Atkinson (1987) tried to make user’s first experience with the tool effective (“low threshold”)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Metaphor of designing cards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Background, foreground objects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Change cards in-place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Now familiar from </a:t>
            </a:r>
            <a:r>
              <a:rPr lang="en-US" dirty="0" smtClean="0"/>
              <a:t>WWW</a:t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 smtClean="0"/>
              <a:t>PowerPoint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Successfully enabled</a:t>
            </a:r>
            <a:br>
              <a:rPr lang="en-US" dirty="0" smtClean="0"/>
            </a:br>
            <a:r>
              <a:rPr lang="en-US" dirty="0" smtClean="0"/>
              <a:t>significant EUP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Programmed in</a:t>
            </a:r>
            <a:br>
              <a:rPr lang="en-US" dirty="0" smtClean="0"/>
            </a:br>
            <a:r>
              <a:rPr lang="en-US" dirty="0" err="1" smtClean="0"/>
              <a:t>HyperTalk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181" y="3247293"/>
            <a:ext cx="4556820" cy="3610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9767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HyperTalk</a:t>
            </a:r>
            <a:endParaRPr lang="en-US" sz="4000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1143000"/>
            <a:ext cx="8534400" cy="4103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Programmers </a:t>
            </a:r>
            <a:r>
              <a:rPr lang="en-US" sz="2800" dirty="0" smtClean="0"/>
              <a:t>were called “authors” and programs called “scripting”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Event-based programming model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HyperTalk</a:t>
            </a:r>
            <a:r>
              <a:rPr lang="en-US" sz="2800" dirty="0" smtClean="0"/>
              <a:t> designed to be similar to English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Studies inconclusive on whether this helps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Lots of problems with consistency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Evolved into AppleScript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4" y="4525108"/>
            <a:ext cx="9050172" cy="22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6624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HANDS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19908"/>
            <a:ext cx="9144000" cy="564600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PhD of John Pane, 2002</a:t>
            </a:r>
          </a:p>
          <a:p>
            <a:pPr eaLnBrk="1" hangingPunct="1">
              <a:defRPr/>
            </a:pPr>
            <a:r>
              <a:rPr lang="en-US" sz="2800" dirty="0" smtClean="0"/>
              <a:t>Designed based on studies</a:t>
            </a:r>
          </a:p>
          <a:p>
            <a:pPr eaLnBrk="1" hangingPunct="1">
              <a:defRPr/>
            </a:pPr>
            <a:r>
              <a:rPr lang="en-US" sz="2800" dirty="0" smtClean="0"/>
              <a:t>Properties:</a:t>
            </a:r>
          </a:p>
          <a:p>
            <a:pPr lvl="1" eaLnBrk="1" hangingPunct="1">
              <a:defRPr/>
            </a:pPr>
            <a:r>
              <a:rPr lang="en-US" sz="2400" dirty="0" smtClean="0"/>
              <a:t>All data visible on </a:t>
            </a:r>
            <a:r>
              <a:rPr lang="en-US" sz="2400" i="1" dirty="0" smtClean="0"/>
              <a:t>cards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Metaphor of agent (Handy</a:t>
            </a:r>
            <a:br>
              <a:rPr lang="en-US" sz="2400" dirty="0" smtClean="0"/>
            </a:br>
            <a:r>
              <a:rPr lang="en-US" sz="2400" dirty="0" smtClean="0"/>
              <a:t>the dog) operating on cards</a:t>
            </a:r>
          </a:p>
          <a:p>
            <a:pPr lvl="1" eaLnBrk="1" hangingPunct="1">
              <a:defRPr/>
            </a:pPr>
            <a:r>
              <a:rPr lang="en-US" sz="2400" dirty="0" smtClean="0"/>
              <a:t>Event-based</a:t>
            </a:r>
          </a:p>
          <a:p>
            <a:pPr lvl="1" eaLnBrk="1" hangingPunct="1">
              <a:defRPr/>
            </a:pPr>
            <a:r>
              <a:rPr lang="en-US" sz="2400" dirty="0" smtClean="0"/>
              <a:t>Natural </a:t>
            </a:r>
            <a:r>
              <a:rPr lang="en-US" sz="2400" dirty="0" smtClean="0"/>
              <a:t>language style </a:t>
            </a:r>
            <a:r>
              <a:rPr lang="en-US" sz="2400" dirty="0" smtClean="0"/>
              <a:t>for code</a:t>
            </a:r>
            <a:endParaRPr lang="en-US" sz="2400" dirty="0" smtClean="0"/>
          </a:p>
          <a:p>
            <a:pPr lvl="1" eaLnBrk="1" hangingPunct="1">
              <a:defRPr/>
            </a:pPr>
            <a:r>
              <a:rPr lang="en-US" sz="2400" dirty="0" smtClean="0"/>
              <a:t>Domain-specific </a:t>
            </a:r>
            <a:r>
              <a:rPr lang="en-US" sz="2400" dirty="0" smtClean="0"/>
              <a:t>operations, like movement in a direction</a:t>
            </a:r>
          </a:p>
          <a:p>
            <a:pPr lvl="1" eaLnBrk="1" hangingPunct="1">
              <a:defRPr/>
            </a:pPr>
            <a:r>
              <a:rPr lang="en-US" sz="2400" dirty="0" smtClean="0"/>
              <a:t>All operations can operate on single items or sets of items</a:t>
            </a:r>
          </a:p>
          <a:p>
            <a:pPr lvl="1" eaLnBrk="1" hangingPunct="1">
              <a:defRPr/>
            </a:pPr>
            <a:r>
              <a:rPr lang="en-US" sz="2400" dirty="0" smtClean="0"/>
              <a:t>Sets can be dynamically constructed and used</a:t>
            </a:r>
          </a:p>
          <a:p>
            <a:pPr lvl="2" eaLnBrk="1" hangingPunct="1">
              <a:defRPr/>
            </a:pPr>
            <a:r>
              <a:rPr lang="en-US" sz="2000" dirty="0" smtClean="0"/>
              <a:t>“Set all bees direction to 90</a:t>
            </a:r>
            <a:r>
              <a:rPr lang="en-US" sz="2000" dirty="0" smtClean="0"/>
              <a:t>”</a:t>
            </a:r>
          </a:p>
          <a:p>
            <a:pPr lvl="1" eaLnBrk="1" hangingPunct="1">
              <a:buNone/>
              <a:defRPr/>
            </a:pPr>
            <a:r>
              <a:rPr lang="en-US" i="1" dirty="0" smtClean="0">
                <a:hlinkClick r:id="rId3"/>
              </a:rPr>
              <a:t>Video</a:t>
            </a:r>
            <a:r>
              <a:rPr lang="en-US" i="1" dirty="0" smtClean="0"/>
              <a:t>  </a:t>
            </a:r>
            <a:r>
              <a:rPr lang="en-US" i="1" dirty="0" smtClean="0">
                <a:hlinkClick r:id="rId4" action="ppaction://hlinkfile"/>
              </a:rPr>
              <a:t>(local copy)</a:t>
            </a:r>
            <a:endParaRPr lang="en-US" i="1" dirty="0" smtClean="0"/>
          </a:p>
        </p:txBody>
      </p:sp>
      <p:pic>
        <p:nvPicPr>
          <p:cNvPr id="62469" name="Picture 4" descr="HANDSOverviewWithCo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0298" y="924657"/>
            <a:ext cx="4553702" cy="331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38125"/>
            <a:ext cx="8524875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Chickenfoot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763000" cy="5165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[Bolin and Miller, 2005]</a:t>
            </a:r>
          </a:p>
          <a:p>
            <a:pPr eaLnBrk="1" hangingPunct="1">
              <a:defRPr/>
            </a:pPr>
            <a:r>
              <a:rPr lang="en-US" sz="2800" dirty="0" smtClean="0"/>
              <a:t>EUP for the web</a:t>
            </a:r>
          </a:p>
          <a:p>
            <a:pPr lvl="1" eaLnBrk="1" hangingPunct="1">
              <a:defRPr/>
            </a:pPr>
            <a:r>
              <a:rPr lang="en-US" sz="2400" dirty="0" smtClean="0"/>
              <a:t>Automating repetitive</a:t>
            </a:r>
            <a:br>
              <a:rPr lang="en-US" sz="2400" dirty="0" smtClean="0"/>
            </a:br>
            <a:r>
              <a:rPr lang="en-US" sz="2400" dirty="0" smtClean="0"/>
              <a:t>operations</a:t>
            </a:r>
          </a:p>
          <a:p>
            <a:pPr lvl="1" eaLnBrk="1" hangingPunct="1">
              <a:defRPr/>
            </a:pPr>
            <a:r>
              <a:rPr lang="en-US" sz="2400" dirty="0" smtClean="0"/>
              <a:t>Integrating multiple</a:t>
            </a:r>
            <a:br>
              <a:rPr lang="en-US" sz="2400" dirty="0" smtClean="0"/>
            </a:br>
            <a:r>
              <a:rPr lang="en-US" sz="2400" dirty="0" smtClean="0"/>
              <a:t>web sites</a:t>
            </a:r>
          </a:p>
          <a:p>
            <a:pPr lvl="1" eaLnBrk="1" hangingPunct="1">
              <a:defRPr/>
            </a:pPr>
            <a:r>
              <a:rPr lang="en-US" sz="2400" dirty="0" smtClean="0"/>
              <a:t>Transforming a web site's </a:t>
            </a:r>
            <a:br>
              <a:rPr lang="en-US" sz="2400" dirty="0" smtClean="0"/>
            </a:br>
            <a:r>
              <a:rPr lang="en-US" sz="2400" dirty="0" smtClean="0"/>
              <a:t>appearance</a:t>
            </a:r>
          </a:p>
          <a:p>
            <a:pPr eaLnBrk="1" hangingPunct="1">
              <a:defRPr/>
            </a:pPr>
            <a:r>
              <a:rPr lang="en-US" sz="2800" dirty="0" smtClean="0"/>
              <a:t>Simpler version of JavaScript</a:t>
            </a:r>
          </a:p>
          <a:p>
            <a:pPr lvl="1" eaLnBrk="1" hangingPunct="1">
              <a:defRPr/>
            </a:pPr>
            <a:r>
              <a:rPr lang="en-US" sz="2400" dirty="0" smtClean="0"/>
              <a:t>Adds pattern-matching to find parts of web page</a:t>
            </a:r>
          </a:p>
          <a:p>
            <a:pPr eaLnBrk="1" hangingPunct="1">
              <a:defRPr/>
            </a:pPr>
            <a:r>
              <a:rPr lang="en-US" sz="2800" dirty="0" smtClean="0"/>
              <a:t>Descendant = Allen </a:t>
            </a:r>
            <a:r>
              <a:rPr lang="en-US" sz="2800" dirty="0" err="1" smtClean="0"/>
              <a:t>Cypher’s</a:t>
            </a:r>
            <a:r>
              <a:rPr lang="en-US" sz="2800" dirty="0" smtClean="0"/>
              <a:t> </a:t>
            </a:r>
            <a:r>
              <a:rPr lang="en-US" sz="2800" dirty="0" err="1" smtClean="0"/>
              <a:t>CoScripter</a:t>
            </a:r>
            <a:r>
              <a:rPr lang="en-US" sz="2800" dirty="0" smtClean="0"/>
              <a:t> language</a:t>
            </a:r>
          </a:p>
        </p:txBody>
      </p:sp>
      <p:pic>
        <p:nvPicPr>
          <p:cNvPr id="64517" name="Picture 5" descr="simple_screensh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275" y="1196975"/>
            <a:ext cx="35147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69" y="1406769"/>
            <a:ext cx="8346831" cy="4724156"/>
          </a:xfrm>
        </p:spPr>
        <p:txBody>
          <a:bodyPr/>
          <a:lstStyle/>
          <a:p>
            <a:r>
              <a:rPr lang="en-US" dirty="0" smtClean="0"/>
              <a:t>IDEs and tools focused on improved programming</a:t>
            </a:r>
          </a:p>
          <a:p>
            <a:pPr lvl="1"/>
            <a:r>
              <a:rPr lang="en-US" dirty="0" smtClean="0"/>
              <a:t>(that are not covered elsewhere)</a:t>
            </a:r>
          </a:p>
          <a:p>
            <a:r>
              <a:rPr lang="en-US" dirty="0" smtClean="0"/>
              <a:t>May help users learn to program</a:t>
            </a:r>
          </a:p>
          <a:p>
            <a:pPr lvl="1"/>
            <a:r>
              <a:rPr lang="en-US" dirty="0" smtClean="0"/>
              <a:t>Looking Glass</a:t>
            </a:r>
          </a:p>
          <a:p>
            <a:pPr lvl="1"/>
            <a:r>
              <a:rPr lang="en-US" dirty="0" smtClean="0"/>
              <a:t>Blueprint [Brandt 10]</a:t>
            </a:r>
          </a:p>
          <a:p>
            <a:r>
              <a:rPr lang="en-US" dirty="0" smtClean="0"/>
              <a:t>Remove some of the programming</a:t>
            </a:r>
          </a:p>
          <a:p>
            <a:pPr lvl="1"/>
            <a:r>
              <a:rPr lang="en-US" dirty="0" smtClean="0"/>
              <a:t>Interface builders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r="3440"/>
          <a:stretch>
            <a:fillRect/>
          </a:stretch>
        </p:blipFill>
        <p:spPr bwMode="auto">
          <a:xfrm>
            <a:off x="3891283" y="1992921"/>
            <a:ext cx="5264440" cy="484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921116"/>
          </a:xfrm>
        </p:spPr>
        <p:txBody>
          <a:bodyPr/>
          <a:lstStyle/>
          <a:p>
            <a:r>
              <a:rPr lang="en-US" dirty="0" smtClean="0"/>
              <a:t>Looking Glass [Gross 10]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3015"/>
            <a:ext cx="9144000" cy="4595203"/>
          </a:xfrm>
        </p:spPr>
        <p:txBody>
          <a:bodyPr/>
          <a:lstStyle/>
          <a:p>
            <a:r>
              <a:rPr lang="en-US" sz="2800" dirty="0" smtClean="0"/>
              <a:t>Study [09] showed difficulty indentifying relevant code</a:t>
            </a:r>
          </a:p>
          <a:p>
            <a:r>
              <a:rPr lang="en-US" sz="2800" dirty="0" smtClean="0"/>
              <a:t>So created add-on to IDE for Storytelling Alice</a:t>
            </a:r>
          </a:p>
          <a:p>
            <a:r>
              <a:rPr lang="en-US" sz="2800" dirty="0" smtClean="0"/>
              <a:t>Help users under-</a:t>
            </a:r>
            <a:br>
              <a:rPr lang="en-US" sz="2800" dirty="0" smtClean="0"/>
            </a:br>
            <a:r>
              <a:rPr lang="en-US" sz="2800" dirty="0" smtClean="0"/>
              <a:t>stand examples</a:t>
            </a:r>
          </a:p>
          <a:p>
            <a:r>
              <a:rPr lang="en-US" sz="2800" dirty="0" smtClean="0"/>
              <a:t>Connect behaviors</a:t>
            </a:r>
            <a:br>
              <a:rPr lang="en-US" sz="2800" dirty="0" smtClean="0"/>
            </a:br>
            <a:r>
              <a:rPr lang="en-US" sz="2800" dirty="0" smtClean="0"/>
              <a:t>and code using traces</a:t>
            </a:r>
            <a:endParaRPr lang="en-US" sz="2400" dirty="0" smtClean="0"/>
          </a:p>
          <a:p>
            <a:r>
              <a:rPr lang="en-US" sz="2800" dirty="0" smtClean="0"/>
              <a:t>Tries to help users</a:t>
            </a:r>
            <a:br>
              <a:rPr lang="en-US" sz="2800" dirty="0" smtClean="0"/>
            </a:br>
            <a:r>
              <a:rPr lang="en-US" sz="2800" dirty="0" smtClean="0"/>
              <a:t>extract the code for</a:t>
            </a:r>
            <a:br>
              <a:rPr lang="en-US" sz="2800" dirty="0" smtClean="0"/>
            </a:br>
            <a:r>
              <a:rPr lang="en-US" sz="2800" dirty="0" smtClean="0"/>
              <a:t>reuse</a:t>
            </a:r>
          </a:p>
          <a:p>
            <a:pPr lvl="1"/>
            <a:r>
              <a:rPr lang="en-US" sz="2400" dirty="0" smtClean="0"/>
              <a:t>Analysis to include decl.</a:t>
            </a:r>
            <a:br>
              <a:rPr lang="en-US" sz="2400" dirty="0" smtClean="0"/>
            </a:br>
            <a:r>
              <a:rPr lang="en-US" sz="2400" dirty="0" smtClean="0"/>
              <a:t>of used variables</a:t>
            </a:r>
          </a:p>
          <a:p>
            <a:pPr lvl="1"/>
            <a:r>
              <a:rPr lang="en-US" sz="2400" dirty="0" smtClean="0"/>
              <a:t>Replace actors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2006 - Brad A. Myers, CMU</a:t>
            </a:r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Visual Basic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Microsoft, first released, 1991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1997, VB5 Debuts – replaces Word Basic, Excel Basic, etc.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2002, VB.NET Debuts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For scripting, connecting components, database access, etc.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Interactive tool for placing widgets (controls) such as buttons (= “Interface Builder”)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Event-based version of the Basic language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2006 - Brad A. Myers, CMU</a:t>
            </a: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8594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Visual Basic Picture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VB.Net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Interface</a:t>
            </a:r>
            <a:br>
              <a:rPr lang="en-US" dirty="0" smtClean="0"/>
            </a:br>
            <a:r>
              <a:rPr lang="en-US" dirty="0" smtClean="0"/>
              <a:t>builder part</a:t>
            </a:r>
            <a:endParaRPr lang="en-US" dirty="0" smtClean="0"/>
          </a:p>
        </p:txBody>
      </p:sp>
      <p:pic>
        <p:nvPicPr>
          <p:cNvPr id="747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1350" y="1074738"/>
            <a:ext cx="5962650" cy="578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2813538" y="3352800"/>
            <a:ext cx="1676400" cy="234462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473569" y="2965938"/>
            <a:ext cx="726831" cy="1406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778369" y="3716215"/>
            <a:ext cx="5064369" cy="1195754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2006 - Brad A. Myers, CMU</a:t>
            </a:r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Director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MacroMedia</a:t>
            </a:r>
            <a:r>
              <a:rPr lang="en-US" dirty="0" smtClean="0"/>
              <a:t> (now Adobe) 1988</a:t>
            </a:r>
          </a:p>
          <a:p>
            <a:pPr lvl="1" eaLnBrk="1" hangingPunct="1">
              <a:defRPr/>
            </a:pPr>
            <a:r>
              <a:rPr lang="en-US" dirty="0" smtClean="0"/>
              <a:t>Most people now use Flash </a:t>
            </a:r>
          </a:p>
          <a:p>
            <a:pPr eaLnBrk="1" hangingPunct="1">
              <a:defRPr/>
            </a:pPr>
            <a:r>
              <a:rPr lang="en-US" dirty="0" smtClean="0"/>
              <a:t>Scripting language (“Lingo”) for animations, with IDE</a:t>
            </a:r>
          </a:p>
          <a:p>
            <a:pPr eaLnBrk="1" hangingPunct="1">
              <a:defRPr/>
            </a:pPr>
            <a:r>
              <a:rPr lang="en-US" dirty="0" smtClean="0"/>
              <a:t>Metaphor of a timeline “Score”, for when animations start and stop</a:t>
            </a:r>
          </a:p>
          <a:p>
            <a:pPr lvl="1" eaLnBrk="1" hangingPunct="1">
              <a:defRPr/>
            </a:pPr>
            <a:r>
              <a:rPr lang="en-US" dirty="0" smtClean="0"/>
              <a:t>Effective for animations and parallel activities</a:t>
            </a:r>
          </a:p>
          <a:p>
            <a:pPr lvl="1" eaLnBrk="1" hangingPunct="1">
              <a:defRPr/>
            </a:pPr>
            <a:r>
              <a:rPr lang="en-US" dirty="0" smtClean="0"/>
              <a:t>Awkward </a:t>
            </a:r>
            <a:r>
              <a:rPr lang="en-US" dirty="0" smtClean="0"/>
              <a:t>for user-driven </a:t>
            </a:r>
            <a:r>
              <a:rPr lang="en-US" dirty="0" smtClean="0"/>
              <a:t>interactions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Copyright © 2006 - Brad A. Myers, CMU</a:t>
            </a: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0"/>
            <a:ext cx="8524875" cy="752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Director Picture</a:t>
            </a:r>
          </a:p>
        </p:txBody>
      </p:sp>
      <p:pic>
        <p:nvPicPr>
          <p:cNvPr id="76804" name="Picture 6" descr="dir7c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088" y="655638"/>
            <a:ext cx="8269287" cy="620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Caitlin Kelleher’s Taxonomy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that (1) teach programming or (2) help people do programming</a:t>
            </a:r>
          </a:p>
          <a:p>
            <a:pPr lvl="1"/>
            <a:r>
              <a:rPr lang="en-US" dirty="0" smtClean="0"/>
              <a:t>Not PBE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 Catalyst &amp;</a:t>
            </a:r>
            <a:br>
              <a:rPr lang="en-US" dirty="0" smtClean="0"/>
            </a:br>
            <a:r>
              <a:rPr lang="en-US" dirty="0" smtClean="0"/>
              <a:t>Microsoft Expression Blend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465385"/>
            <a:ext cx="8393723" cy="4571756"/>
          </a:xfrm>
        </p:spPr>
        <p:txBody>
          <a:bodyPr/>
          <a:lstStyle/>
          <a:p>
            <a:r>
              <a:rPr lang="en-US" dirty="0" smtClean="0"/>
              <a:t>Extend what can be done by direct manipulations</a:t>
            </a:r>
          </a:p>
          <a:p>
            <a:r>
              <a:rPr lang="en-US" dirty="0" smtClean="0"/>
              <a:t>Built-in support for state transitions</a:t>
            </a:r>
          </a:p>
          <a:p>
            <a:pPr lvl="1"/>
            <a:r>
              <a:rPr lang="en-US" dirty="0" smtClean="0"/>
              <a:t>Changes can be</a:t>
            </a:r>
            <a:br>
              <a:rPr lang="en-US" dirty="0" smtClean="0"/>
            </a:br>
            <a:r>
              <a:rPr lang="en-US" dirty="0" smtClean="0"/>
              <a:t>animated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646" y="2959140"/>
            <a:ext cx="4853353" cy="389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to Facilitate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students learn the basic concepts</a:t>
            </a:r>
          </a:p>
          <a:p>
            <a:r>
              <a:rPr lang="en-US" dirty="0" smtClean="0"/>
              <a:t>Help them transition to “real” languages</a:t>
            </a:r>
          </a:p>
          <a:p>
            <a:pPr lvl="1"/>
            <a:r>
              <a:rPr lang="en-US" dirty="0" smtClean="0"/>
              <a:t>Teach the “real” way to do C/C++/Java for-loops</a:t>
            </a:r>
          </a:p>
          <a:p>
            <a:r>
              <a:rPr lang="en-US" dirty="0" smtClean="0"/>
              <a:t>Help with mechanics of programming</a:t>
            </a:r>
          </a:p>
          <a:p>
            <a:pPr lvl="1"/>
            <a:r>
              <a:rPr lang="en-US" dirty="0" smtClean="0"/>
              <a:t>Entering: syntax, expressing intent</a:t>
            </a:r>
          </a:p>
          <a:p>
            <a:pPr lvl="1"/>
            <a:r>
              <a:rPr lang="en-US" dirty="0" smtClean="0"/>
              <a:t>Understanding: Tracing, debugging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9176" cy="67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6984703">
            <a:off x="3528646" y="281354"/>
            <a:ext cx="808892" cy="1254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Entering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7276"/>
            <a:ext cx="8686800" cy="5370723"/>
          </a:xfrm>
        </p:spPr>
        <p:txBody>
          <a:bodyPr/>
          <a:lstStyle/>
          <a:p>
            <a:r>
              <a:rPr lang="en-US" dirty="0" smtClean="0"/>
              <a:t>Simpler programming language</a:t>
            </a:r>
          </a:p>
          <a:p>
            <a:pPr lvl="1"/>
            <a:r>
              <a:rPr lang="en-US" dirty="0" smtClean="0"/>
              <a:t>Basic (1963), etc.</a:t>
            </a:r>
          </a:p>
          <a:p>
            <a:pPr lvl="1"/>
            <a:r>
              <a:rPr lang="en-US" dirty="0" smtClean="0"/>
              <a:t>Also: </a:t>
            </a:r>
          </a:p>
          <a:p>
            <a:pPr lvl="2"/>
            <a:r>
              <a:rPr lang="en-US" dirty="0" smtClean="0"/>
              <a:t>Logo (1966)</a:t>
            </a:r>
          </a:p>
          <a:p>
            <a:pPr lvl="2"/>
            <a:r>
              <a:rPr lang="en-US" dirty="0" smtClean="0"/>
              <a:t>Pascal (1970)</a:t>
            </a:r>
          </a:p>
          <a:p>
            <a:pPr lvl="2"/>
            <a:r>
              <a:rPr lang="en-US" dirty="0" err="1" smtClean="0"/>
              <a:t>Hypertalk</a:t>
            </a:r>
            <a:r>
              <a:rPr lang="en-US" dirty="0" smtClean="0"/>
              <a:t> (1987)</a:t>
            </a:r>
          </a:p>
          <a:p>
            <a:pPr lvl="2"/>
            <a:r>
              <a:rPr lang="en-US" dirty="0" smtClean="0"/>
              <a:t>Hands (2002)</a:t>
            </a:r>
          </a:p>
          <a:p>
            <a:pPr lvl="2"/>
            <a:r>
              <a:rPr lang="en-US" dirty="0" err="1" smtClean="0"/>
              <a:t>Chickenfoot</a:t>
            </a:r>
            <a:r>
              <a:rPr lang="en-US" dirty="0" smtClean="0"/>
              <a:t> (2005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839054"/>
          </a:xfrm>
        </p:spPr>
        <p:txBody>
          <a:bodyPr/>
          <a:lstStyle/>
          <a:p>
            <a:r>
              <a:rPr lang="en-US" dirty="0" smtClean="0"/>
              <a:t>Basic</a:t>
            </a:r>
            <a:endParaRPr lang="en-US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846" y="1254367"/>
            <a:ext cx="8229600" cy="4864833"/>
          </a:xfrm>
        </p:spPr>
        <p:txBody>
          <a:bodyPr/>
          <a:lstStyle/>
          <a:p>
            <a:r>
              <a:rPr lang="en-US" sz="2800" dirty="0" smtClean="0"/>
              <a:t>Designed in 1963, by</a:t>
            </a:r>
            <a:br>
              <a:rPr lang="en-US" sz="2800" dirty="0" smtClean="0"/>
            </a:br>
            <a:r>
              <a:rPr lang="en-US" sz="2800" dirty="0" smtClean="0"/>
              <a:t>John George </a:t>
            </a:r>
            <a:r>
              <a:rPr lang="en-US" sz="2800" dirty="0" err="1" smtClean="0"/>
              <a:t>Kemeny</a:t>
            </a:r>
            <a:r>
              <a:rPr lang="en-US" sz="2800" dirty="0" smtClean="0"/>
              <a:t> and </a:t>
            </a:r>
            <a:br>
              <a:rPr lang="en-US" sz="2800" dirty="0" smtClean="0"/>
            </a:br>
            <a:r>
              <a:rPr lang="en-US" sz="2800" dirty="0" smtClean="0"/>
              <a:t>Thomas Eugene Kurtz at</a:t>
            </a:r>
            <a:br>
              <a:rPr lang="en-US" sz="2800" dirty="0" smtClean="0"/>
            </a:br>
            <a:r>
              <a:rPr lang="en-US" sz="2800" dirty="0" smtClean="0"/>
              <a:t>Dartmouth College </a:t>
            </a:r>
          </a:p>
          <a:p>
            <a:r>
              <a:rPr lang="en-US" sz="2800" dirty="0" smtClean="0"/>
              <a:t>Beginner's All-purpose</a:t>
            </a:r>
            <a:br>
              <a:rPr lang="en-US" sz="2800" dirty="0" smtClean="0"/>
            </a:br>
            <a:r>
              <a:rPr lang="en-US" sz="2800" dirty="0" smtClean="0"/>
              <a:t>Symbolic Instruction Code </a:t>
            </a:r>
          </a:p>
          <a:p>
            <a:r>
              <a:rPr lang="en-US" sz="2800" dirty="0" smtClean="0"/>
              <a:t>To allow students not in</a:t>
            </a:r>
            <a:br>
              <a:rPr lang="en-US" sz="2800" dirty="0" smtClean="0"/>
            </a:br>
            <a:r>
              <a:rPr lang="en-US" sz="2800" dirty="0" smtClean="0"/>
              <a:t>science fields to use computers</a:t>
            </a:r>
          </a:p>
          <a:p>
            <a:r>
              <a:rPr lang="en-US" sz="2800" dirty="0" smtClean="0"/>
              <a:t>Timesharing and then personal computers</a:t>
            </a:r>
          </a:p>
          <a:p>
            <a:r>
              <a:rPr lang="en-US" sz="2800" dirty="0" smtClean="0"/>
              <a:t>(Microsoft’s first product, in 1975)</a:t>
            </a:r>
            <a:endParaRPr lang="en-US" sz="2800" dirty="0" smtClean="0"/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9013" y="1089025"/>
            <a:ext cx="43624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4283D-037C-4233-A5B9-6A378F34C5A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9176" cy="670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 bwMode="auto">
          <a:xfrm rot="6984703">
            <a:off x="3552093" y="879231"/>
            <a:ext cx="808892" cy="125436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 template_polo">
  <a:themeElements>
    <a:clrScheme name="lecture template_polo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lecture template_po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cture template_polo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template_polo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template_polo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template</Template>
  <TotalTime>20379</TotalTime>
  <Words>1097</Words>
  <Application>Microsoft Office PowerPoint</Application>
  <PresentationFormat>On-screen Show (4:3)</PresentationFormat>
  <Paragraphs>260</Paragraphs>
  <Slides>40</Slides>
  <Notes>16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lecture template_polo</vt:lpstr>
      <vt:lpstr>Languages and Tools for Novice and End-User Programmers</vt:lpstr>
      <vt:lpstr>General Goals</vt:lpstr>
      <vt:lpstr>Many Other Topics are Related</vt:lpstr>
      <vt:lpstr>Caitlin Kelleher’s Taxonomy</vt:lpstr>
      <vt:lpstr>Systems to Facilitate Teaching</vt:lpstr>
      <vt:lpstr>Slide 6</vt:lpstr>
      <vt:lpstr>Simplifying Entering Code</vt:lpstr>
      <vt:lpstr>Basic</vt:lpstr>
      <vt:lpstr>Slide 9</vt:lpstr>
      <vt:lpstr>Simplifying Entering Code</vt:lpstr>
      <vt:lpstr>MacGnome</vt:lpstr>
      <vt:lpstr>Goal-Plan-Code Editor [Guzdial 98]</vt:lpstr>
      <vt:lpstr>Observations on Structured Editing</vt:lpstr>
      <vt:lpstr>Slide 14</vt:lpstr>
      <vt:lpstr>Avoid Typing in Code Textually</vt:lpstr>
      <vt:lpstr>Alice</vt:lpstr>
      <vt:lpstr>Alice Movie</vt:lpstr>
      <vt:lpstr>Slide 18</vt:lpstr>
      <vt:lpstr>Create Programs Using Interface Actions</vt:lpstr>
      <vt:lpstr>Hundhausen’s “ALVIS Live!” [2009]</vt:lpstr>
      <vt:lpstr>Slide 21</vt:lpstr>
      <vt:lpstr>Structured Programming</vt:lpstr>
      <vt:lpstr>Pascal</vt:lpstr>
      <vt:lpstr>Smalltalk</vt:lpstr>
      <vt:lpstr>Slide 25</vt:lpstr>
      <vt:lpstr>Helping with Understanding</vt:lpstr>
      <vt:lpstr>Slide 27</vt:lpstr>
      <vt:lpstr>Empowering Systems</vt:lpstr>
      <vt:lpstr>Logo</vt:lpstr>
      <vt:lpstr>HyperCard</vt:lpstr>
      <vt:lpstr>HyperTalk</vt:lpstr>
      <vt:lpstr>HANDS</vt:lpstr>
      <vt:lpstr>Chickenfoot</vt:lpstr>
      <vt:lpstr>Tools</vt:lpstr>
      <vt:lpstr>Looking Glass [Gross 10]</vt:lpstr>
      <vt:lpstr>Visual Basic</vt:lpstr>
      <vt:lpstr>Visual Basic Picture</vt:lpstr>
      <vt:lpstr>Director</vt:lpstr>
      <vt:lpstr>Director Picture</vt:lpstr>
      <vt:lpstr>Flash Catalyst &amp; Microsoft Expression Blend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Human-Computer Interaction for Tech Execs</dc:title>
  <dc:creator>Brad Myers</dc:creator>
  <cp:lastModifiedBy>Brad Myers</cp:lastModifiedBy>
  <cp:revision>2600</cp:revision>
  <cp:lastPrinted>1601-01-01T00:00:00Z</cp:lastPrinted>
  <dcterms:created xsi:type="dcterms:W3CDTF">2001-06-15T20:03:27Z</dcterms:created>
  <dcterms:modified xsi:type="dcterms:W3CDTF">2011-03-31T05:36:09Z</dcterms:modified>
</cp:coreProperties>
</file>