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42"/>
  </p:notesMasterIdLst>
  <p:sldIdLst>
    <p:sldId id="282" r:id="rId2"/>
    <p:sldId id="369" r:id="rId3"/>
    <p:sldId id="421" r:id="rId4"/>
    <p:sldId id="422" r:id="rId5"/>
    <p:sldId id="423" r:id="rId6"/>
    <p:sldId id="434" r:id="rId7"/>
    <p:sldId id="435" r:id="rId8"/>
    <p:sldId id="425" r:id="rId9"/>
    <p:sldId id="426" r:id="rId10"/>
    <p:sldId id="427" r:id="rId11"/>
    <p:sldId id="436" r:id="rId12"/>
    <p:sldId id="428" r:id="rId13"/>
    <p:sldId id="439" r:id="rId14"/>
    <p:sldId id="429" r:id="rId15"/>
    <p:sldId id="430" r:id="rId16"/>
    <p:sldId id="431" r:id="rId17"/>
    <p:sldId id="432" r:id="rId18"/>
    <p:sldId id="433" r:id="rId19"/>
    <p:sldId id="440" r:id="rId20"/>
    <p:sldId id="442" r:id="rId21"/>
    <p:sldId id="443" r:id="rId22"/>
    <p:sldId id="444" r:id="rId23"/>
    <p:sldId id="445" r:id="rId24"/>
    <p:sldId id="420" r:id="rId25"/>
    <p:sldId id="452" r:id="rId26"/>
    <p:sldId id="453" r:id="rId27"/>
    <p:sldId id="447" r:id="rId28"/>
    <p:sldId id="448" r:id="rId29"/>
    <p:sldId id="449" r:id="rId30"/>
    <p:sldId id="451" r:id="rId31"/>
    <p:sldId id="450" r:id="rId32"/>
    <p:sldId id="454" r:id="rId33"/>
    <p:sldId id="455" r:id="rId34"/>
    <p:sldId id="456" r:id="rId35"/>
    <p:sldId id="457" r:id="rId36"/>
    <p:sldId id="458" r:id="rId37"/>
    <p:sldId id="459" r:id="rId38"/>
    <p:sldId id="460" r:id="rId39"/>
    <p:sldId id="461" r:id="rId40"/>
    <p:sldId id="462"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6699FF"/>
    <a:srgbClr val="6E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1" autoAdjust="0"/>
    <p:restoredTop sz="86443" autoAdjust="0"/>
  </p:normalViewPr>
  <p:slideViewPr>
    <p:cSldViewPr snapToGrid="0">
      <p:cViewPr>
        <p:scale>
          <a:sx n="110" d="100"/>
          <a:sy n="110" d="100"/>
        </p:scale>
        <p:origin x="-760" y="4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_rels/viewProps.xml.rels><?xml version="1.0" encoding="UTF-8" standalone="yes"?>
<Relationships xmlns="http://schemas.openxmlformats.org/package/2006/relationships"><Relationship Id="rId20" Type="http://schemas.openxmlformats.org/officeDocument/2006/relationships/slide" Target="slides/slide20.xml"/><Relationship Id="rId21" Type="http://schemas.openxmlformats.org/officeDocument/2006/relationships/slide" Target="slides/slide21.xml"/><Relationship Id="rId22" Type="http://schemas.openxmlformats.org/officeDocument/2006/relationships/slide" Target="slides/slide22.xml"/><Relationship Id="rId23" Type="http://schemas.openxmlformats.org/officeDocument/2006/relationships/slide" Target="slides/slide23.xml"/><Relationship Id="rId24" Type="http://schemas.openxmlformats.org/officeDocument/2006/relationships/slide" Target="slides/slide24.xml"/><Relationship Id="rId25" Type="http://schemas.openxmlformats.org/officeDocument/2006/relationships/slide" Target="slides/slide25.xml"/><Relationship Id="rId26" Type="http://schemas.openxmlformats.org/officeDocument/2006/relationships/slide" Target="slides/slide26.xml"/><Relationship Id="rId27" Type="http://schemas.openxmlformats.org/officeDocument/2006/relationships/slide" Target="slides/slide27.xml"/><Relationship Id="rId28" Type="http://schemas.openxmlformats.org/officeDocument/2006/relationships/slide" Target="slides/slide28.xml"/><Relationship Id="rId29" Type="http://schemas.openxmlformats.org/officeDocument/2006/relationships/slide" Target="slides/slide29.xml"/><Relationship Id="rId1" Type="http://schemas.openxmlformats.org/officeDocument/2006/relationships/slide" Target="slides/slide1.xml"/><Relationship Id="rId2" Type="http://schemas.openxmlformats.org/officeDocument/2006/relationships/slide" Target="slides/slide2.xml"/><Relationship Id="rId3" Type="http://schemas.openxmlformats.org/officeDocument/2006/relationships/slide" Target="slides/slide3.xml"/><Relationship Id="rId4" Type="http://schemas.openxmlformats.org/officeDocument/2006/relationships/slide" Target="slides/slide4.xml"/><Relationship Id="rId5" Type="http://schemas.openxmlformats.org/officeDocument/2006/relationships/slide" Target="slides/slide5.xml"/><Relationship Id="rId30" Type="http://schemas.openxmlformats.org/officeDocument/2006/relationships/slide" Target="slides/slide30.xml"/><Relationship Id="rId31" Type="http://schemas.openxmlformats.org/officeDocument/2006/relationships/slide" Target="slides/slide31.xml"/><Relationship Id="rId32" Type="http://schemas.openxmlformats.org/officeDocument/2006/relationships/slide" Target="slides/slide32.xml"/><Relationship Id="rId9" Type="http://schemas.openxmlformats.org/officeDocument/2006/relationships/slide" Target="slides/slide9.xml"/><Relationship Id="rId6" Type="http://schemas.openxmlformats.org/officeDocument/2006/relationships/slide" Target="slides/slide6.xml"/><Relationship Id="rId7" Type="http://schemas.openxmlformats.org/officeDocument/2006/relationships/slide" Target="slides/slide7.xml"/><Relationship Id="rId8" Type="http://schemas.openxmlformats.org/officeDocument/2006/relationships/slide" Target="slides/slide8.xml"/><Relationship Id="rId33" Type="http://schemas.openxmlformats.org/officeDocument/2006/relationships/slide" Target="slides/slide33.xml"/><Relationship Id="rId34" Type="http://schemas.openxmlformats.org/officeDocument/2006/relationships/slide" Target="slides/slide34.xml"/><Relationship Id="rId35" Type="http://schemas.openxmlformats.org/officeDocument/2006/relationships/slide" Target="slides/slide35.xml"/><Relationship Id="rId36" Type="http://schemas.openxmlformats.org/officeDocument/2006/relationships/slide" Target="slides/slide36.xml"/><Relationship Id="rId10" Type="http://schemas.openxmlformats.org/officeDocument/2006/relationships/slide" Target="slides/slide10.xml"/><Relationship Id="rId11" Type="http://schemas.openxmlformats.org/officeDocument/2006/relationships/slide" Target="slides/slide11.xml"/><Relationship Id="rId12" Type="http://schemas.openxmlformats.org/officeDocument/2006/relationships/slide" Target="slides/slide12.xml"/><Relationship Id="rId13" Type="http://schemas.openxmlformats.org/officeDocument/2006/relationships/slide" Target="slides/slide13.xml"/><Relationship Id="rId14" Type="http://schemas.openxmlformats.org/officeDocument/2006/relationships/slide" Target="slides/slide14.xml"/><Relationship Id="rId15" Type="http://schemas.openxmlformats.org/officeDocument/2006/relationships/slide" Target="slides/slide15.xml"/><Relationship Id="rId16" Type="http://schemas.openxmlformats.org/officeDocument/2006/relationships/slide" Target="slides/slide16.xml"/><Relationship Id="rId17" Type="http://schemas.openxmlformats.org/officeDocument/2006/relationships/slide" Target="slides/slide17.xml"/><Relationship Id="rId18" Type="http://schemas.openxmlformats.org/officeDocument/2006/relationships/slide" Target="slides/slide18.xml"/><Relationship Id="rId19" Type="http://schemas.openxmlformats.org/officeDocument/2006/relationships/slide" Target="slides/slide19.xml"/><Relationship Id="rId37" Type="http://schemas.openxmlformats.org/officeDocument/2006/relationships/slide" Target="slides/slide37.xml"/><Relationship Id="rId38"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ahoma" pitchFamily="34" charset="0"/>
              </a:defRPr>
            </a:lvl1pPr>
          </a:lstStyle>
          <a:p>
            <a:pPr>
              <a:defRPr/>
            </a:pPr>
            <a:endParaRPr lang="en-US"/>
          </a:p>
        </p:txBody>
      </p:sp>
      <p:sp>
        <p:nvSpPr>
          <p:cNvPr id="1126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ahoma" pitchFamily="34"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6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34" charset="0"/>
              </a:defRPr>
            </a:lvl1pPr>
          </a:lstStyle>
          <a:p>
            <a:pPr>
              <a:defRPr/>
            </a:pPr>
            <a:endParaRPr lang="en-US"/>
          </a:p>
        </p:txBody>
      </p:sp>
      <p:sp>
        <p:nvSpPr>
          <p:cNvPr id="1126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pitchFamily="34" charset="0"/>
              </a:defRPr>
            </a:lvl1pPr>
          </a:lstStyle>
          <a:p>
            <a:pPr>
              <a:defRPr/>
            </a:pPr>
            <a:fld id="{AFD771E2-55A1-4E68-9D66-EFEDA08F140C}" type="slidenum">
              <a:rPr lang="en-US"/>
              <a:pPr>
                <a:defRPr/>
              </a:pPr>
              <a:t>‹#›</a:t>
            </a:fld>
            <a:endParaRPr lang="en-US"/>
          </a:p>
        </p:txBody>
      </p:sp>
    </p:spTree>
    <p:extLst>
      <p:ext uri="{BB962C8B-B14F-4D97-AF65-F5344CB8AC3E}">
        <p14:creationId xmlns:p14="http://schemas.microsoft.com/office/powerpoint/2010/main" val="2358942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8AB0741-728C-4AFC-BCDA-A3080DA73B8B}" type="slidenum">
              <a:rPr lang="en-US" smtClean="0"/>
              <a:pPr/>
              <a:t>1</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10</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…and supercomputers.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11</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13</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14</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16</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18</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19</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Science!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20</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21</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23</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24</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26</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28</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29</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Whoa… this got complicated.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30</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31</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33</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34</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36</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38</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39</a:t>
            </a:fld>
            <a:endParaRPr lang="en-US"/>
          </a:p>
        </p:txBody>
      </p:sp>
    </p:spTree>
    <p:extLst>
      <p:ext uri="{BB962C8B-B14F-4D97-AF65-F5344CB8AC3E}">
        <p14:creationId xmlns:p14="http://schemas.microsoft.com/office/powerpoint/2010/main" val="92123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4</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Increasingly,</a:t>
            </a:r>
            <a:r>
              <a:rPr lang="en-US" baseline="0" dirty="0" smtClean="0"/>
              <a:t> science is being done on or with computers.</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D771E2-55A1-4E68-9D66-EFEDA08F140C}" type="slidenum">
              <a:rPr lang="en-US" smtClean="0"/>
              <a:pPr>
                <a:defRPr/>
              </a:pPr>
              <a:t>40</a:t>
            </a:fld>
            <a:endParaRPr lang="en-US"/>
          </a:p>
        </p:txBody>
      </p:sp>
    </p:spTree>
    <p:extLst>
      <p:ext uri="{BB962C8B-B14F-4D97-AF65-F5344CB8AC3E}">
        <p14:creationId xmlns:p14="http://schemas.microsoft.com/office/powerpoint/2010/main" val="92123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…and supercomputers.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6</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 flock of geese, a murder of ravens, a… beaker of scientists?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8</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…and supercomputers.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BFA926C-A632-4DC1-B0FC-B896CA04F1B9}" type="slidenum">
              <a:rPr lang="en-US" smtClean="0"/>
              <a:pPr/>
              <a:t>9</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dirty="0" smtClean="0"/>
              <a:t>…and supercomputers.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rot="5400000">
            <a:off x="-2967037" y="2967037"/>
            <a:ext cx="6858000" cy="923925"/>
            <a:chOff x="0" y="0"/>
            <a:chExt cx="5760" cy="128"/>
          </a:xfrm>
        </p:grpSpPr>
        <p:sp>
          <p:nvSpPr>
            <p:cNvPr id="5" name="Rectangle 8"/>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6" name="Rectangle 9"/>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7" name="Rectangle 10"/>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8" name="Rectangle 11"/>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261122" name="Rectangle 2"/>
          <p:cNvSpPr>
            <a:spLocks noGrp="1" noChangeArrowheads="1"/>
          </p:cNvSpPr>
          <p:nvPr>
            <p:ph type="ctrTitle"/>
          </p:nvPr>
        </p:nvSpPr>
        <p:spPr>
          <a:xfrm>
            <a:off x="1087438" y="1443038"/>
            <a:ext cx="7767637" cy="2133600"/>
          </a:xfrm>
        </p:spPr>
        <p:txBody>
          <a:bodyPr/>
          <a:lstStyle>
            <a:lvl1pPr>
              <a:defRPr sz="3600">
                <a:solidFill>
                  <a:schemeClr val="tx1"/>
                </a:solidFill>
              </a:defRPr>
            </a:lvl1pPr>
          </a:lstStyle>
          <a:p>
            <a:r>
              <a:rPr lang="en-US" altLang="en-US"/>
              <a:t>Click to edit Master title style</a:t>
            </a:r>
          </a:p>
        </p:txBody>
      </p:sp>
      <p:sp>
        <p:nvSpPr>
          <p:cNvPr id="261123" name="Rectangle 3"/>
          <p:cNvSpPr>
            <a:spLocks noGrp="1" noChangeArrowheads="1"/>
          </p:cNvSpPr>
          <p:nvPr>
            <p:ph type="subTitle" idx="1"/>
          </p:nvPr>
        </p:nvSpPr>
        <p:spPr>
          <a:xfrm>
            <a:off x="2570163" y="4425950"/>
            <a:ext cx="6264275" cy="1616075"/>
          </a:xfrm>
        </p:spPr>
        <p:txBody>
          <a:bodyPr/>
          <a:lstStyle>
            <a:lvl1pPr marL="0" indent="0">
              <a:buFont typeface="Wingdings" pitchFamily="2" charset="2"/>
              <a:buNone/>
              <a:defRPr sz="2400"/>
            </a:lvl1pPr>
          </a:lstStyle>
          <a:p>
            <a:r>
              <a:rPr lang="en-US" altLang="en-US"/>
              <a:t>Click to edit Master subtitle style</a:t>
            </a:r>
          </a:p>
        </p:txBody>
      </p:sp>
      <p:sp>
        <p:nvSpPr>
          <p:cNvPr id="10" name="Rectangle 4"/>
          <p:cNvSpPr>
            <a:spLocks noGrp="1" noChangeArrowheads="1"/>
          </p:cNvSpPr>
          <p:nvPr>
            <p:ph type="dt" sz="half" idx="10"/>
          </p:nvPr>
        </p:nvSpPr>
        <p:spPr/>
        <p:txBody>
          <a:bodyPr/>
          <a:lstStyle>
            <a:lvl1pPr>
              <a:defRPr/>
            </a:lvl1pPr>
          </a:lstStyle>
          <a:p>
            <a:pPr>
              <a:defRPr/>
            </a:pPr>
            <a:endParaRPr lang="en-US" altLang="en-US"/>
          </a:p>
        </p:txBody>
      </p:sp>
      <p:sp>
        <p:nvSpPr>
          <p:cNvPr id="11" name="Rectangle 5"/>
          <p:cNvSpPr>
            <a:spLocks noGrp="1" noChangeArrowheads="1"/>
          </p:cNvSpPr>
          <p:nvPr>
            <p:ph type="ftr" sz="quarter" idx="11"/>
          </p:nvPr>
        </p:nvSpPr>
        <p:spPr/>
        <p:txBody>
          <a:bodyPr/>
          <a:lstStyle>
            <a:lvl1pPr>
              <a:defRPr/>
            </a:lvl1pPr>
          </a:lstStyle>
          <a:p>
            <a:pPr>
              <a:defRPr/>
            </a:pPr>
            <a:endParaRPr lang="en-US" altLang="en-US"/>
          </a:p>
        </p:txBody>
      </p:sp>
      <p:sp>
        <p:nvSpPr>
          <p:cNvPr id="12" name="Rectangle 6"/>
          <p:cNvSpPr>
            <a:spLocks noGrp="1" noChangeArrowheads="1"/>
          </p:cNvSpPr>
          <p:nvPr>
            <p:ph type="sldNum" sz="quarter" idx="12"/>
          </p:nvPr>
        </p:nvSpPr>
        <p:spPr/>
        <p:txBody>
          <a:bodyPr/>
          <a:lstStyle>
            <a:lvl1pPr>
              <a:defRPr/>
            </a:lvl1pPr>
          </a:lstStyle>
          <a:p>
            <a:pPr>
              <a:defRPr/>
            </a:pPr>
            <a:fld id="{D39589E9-2535-4459-8836-FDC4370930CA}"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4E0C0F7A-2C8E-415C-9EAD-C7294B125DD2}"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9D8DC40-0763-4469-9DED-9B5B2D81206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5724283D-037C-4233-A5B9-6A378F34C5AF}"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2"/>
          <p:cNvSpPr>
            <a:spLocks noGrp="1" noChangeArrowheads="1"/>
          </p:cNvSpPr>
          <p:nvPr>
            <p:ph type="sldNum" sz="quarter" idx="12"/>
          </p:nvPr>
        </p:nvSpPr>
        <p:spPr>
          <a:ln/>
        </p:spPr>
        <p:txBody>
          <a:bodyPr/>
          <a:lstStyle>
            <a:lvl1pPr>
              <a:defRPr/>
            </a:lvl1pPr>
          </a:lstStyle>
          <a:p>
            <a:pPr>
              <a:defRPr/>
            </a:pPr>
            <a:fld id="{C14C4DE1-8FC2-4295-BB3E-06A32A739BF9}"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42B9FF78-6A10-480F-A775-98F17DA3B46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2"/>
          <p:cNvSpPr>
            <a:spLocks noGrp="1" noChangeArrowheads="1"/>
          </p:cNvSpPr>
          <p:nvPr>
            <p:ph type="sldNum" sz="quarter" idx="12"/>
          </p:nvPr>
        </p:nvSpPr>
        <p:spPr>
          <a:ln/>
        </p:spPr>
        <p:txBody>
          <a:bodyPr/>
          <a:lstStyle>
            <a:lvl1pPr>
              <a:defRPr/>
            </a:lvl1pPr>
          </a:lstStyle>
          <a:p>
            <a:pPr>
              <a:defRPr/>
            </a:pPr>
            <a:fld id="{6908D385-9D14-4628-9F7B-D94D4C9AA118}"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2"/>
          <p:cNvSpPr>
            <a:spLocks noGrp="1" noChangeArrowheads="1"/>
          </p:cNvSpPr>
          <p:nvPr>
            <p:ph type="sldNum" sz="quarter" idx="12"/>
          </p:nvPr>
        </p:nvSpPr>
        <p:spPr>
          <a:ln/>
        </p:spPr>
        <p:txBody>
          <a:bodyPr/>
          <a:lstStyle>
            <a:lvl1pPr>
              <a:defRPr/>
            </a:lvl1pPr>
          </a:lstStyle>
          <a:p>
            <a:pPr>
              <a:defRPr/>
            </a:pPr>
            <a:fld id="{81423C1B-D989-408C-AA94-62C379286A5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2"/>
          <p:cNvSpPr>
            <a:spLocks noGrp="1" noChangeArrowheads="1"/>
          </p:cNvSpPr>
          <p:nvPr>
            <p:ph type="sldNum" sz="quarter" idx="12"/>
          </p:nvPr>
        </p:nvSpPr>
        <p:spPr>
          <a:ln/>
        </p:spPr>
        <p:txBody>
          <a:bodyPr/>
          <a:lstStyle>
            <a:lvl1pPr>
              <a:defRPr/>
            </a:lvl1pPr>
          </a:lstStyle>
          <a:p>
            <a:pPr>
              <a:defRPr/>
            </a:pPr>
            <a:fld id="{18E31F64-BFE6-4CBD-806E-EEF58E65A30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7AC7C01D-5212-4E67-9D23-72A2AC8C64D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2"/>
          <p:cNvSpPr>
            <a:spLocks noGrp="1" noChangeArrowheads="1"/>
          </p:cNvSpPr>
          <p:nvPr>
            <p:ph type="sldNum" sz="quarter" idx="12"/>
          </p:nvPr>
        </p:nvSpPr>
        <p:spPr>
          <a:ln/>
        </p:spPr>
        <p:txBody>
          <a:bodyPr/>
          <a:lstStyle>
            <a:lvl1pPr>
              <a:defRPr/>
            </a:lvl1pPr>
          </a:lstStyle>
          <a:p>
            <a:pPr>
              <a:defRPr/>
            </a:pPr>
            <a:fld id="{B5490843-C45C-48F2-B0D0-DC29E2BAD598}"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5" name="Group 3"/>
          <p:cNvGrpSpPr>
            <a:grpSpLocks/>
          </p:cNvGrpSpPr>
          <p:nvPr/>
        </p:nvGrpSpPr>
        <p:grpSpPr bwMode="auto">
          <a:xfrm>
            <a:off x="0" y="0"/>
            <a:ext cx="9144000" cy="93663"/>
            <a:chOff x="0" y="0"/>
            <a:chExt cx="5760" cy="128"/>
          </a:xfrm>
        </p:grpSpPr>
        <p:sp>
          <p:nvSpPr>
            <p:cNvPr id="260100" name="Rectangle 4"/>
            <p:cNvSpPr>
              <a:spLocks noChangeArrowheads="1"/>
            </p:cNvSpPr>
            <p:nvPr userDrawn="1"/>
          </p:nvSpPr>
          <p:spPr bwMode="auto">
            <a:xfrm>
              <a:off x="0" y="0"/>
              <a:ext cx="5760" cy="128"/>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260101" name="Rectangle 5"/>
            <p:cNvSpPr>
              <a:spLocks noChangeArrowheads="1"/>
            </p:cNvSpPr>
            <p:nvPr userDrawn="1"/>
          </p:nvSpPr>
          <p:spPr bwMode="auto">
            <a:xfrm>
              <a:off x="2880" y="0"/>
              <a:ext cx="2880" cy="128"/>
            </a:xfrm>
            <a:prstGeom prst="rect">
              <a:avLst/>
            </a:prstGeom>
            <a:solidFill>
              <a:schemeClr val="accent2"/>
            </a:solidFill>
            <a:ln w="9525">
              <a:noFill/>
              <a:miter lim="800000"/>
              <a:headEnd/>
              <a:tailEnd/>
            </a:ln>
            <a:effectLst/>
          </p:spPr>
          <p:txBody>
            <a:bodyPr wrap="none" anchor="ctr"/>
            <a:lstStyle/>
            <a:p>
              <a:pPr>
                <a:defRPr/>
              </a:pPr>
              <a:endParaRPr lang="en-US"/>
            </a:p>
          </p:txBody>
        </p:sp>
        <p:sp>
          <p:nvSpPr>
            <p:cNvPr id="260102" name="Rectangle 6"/>
            <p:cNvSpPr>
              <a:spLocks noChangeArrowheads="1"/>
            </p:cNvSpPr>
            <p:nvPr userDrawn="1"/>
          </p:nvSpPr>
          <p:spPr bwMode="auto">
            <a:xfrm>
              <a:off x="4320" y="0"/>
              <a:ext cx="1440" cy="128"/>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260103" name="Rectangle 7"/>
            <p:cNvSpPr>
              <a:spLocks noChangeArrowheads="1"/>
            </p:cNvSpPr>
            <p:nvPr userDrawn="1"/>
          </p:nvSpPr>
          <p:spPr bwMode="auto">
            <a:xfrm>
              <a:off x="5269" y="0"/>
              <a:ext cx="491" cy="128"/>
            </a:xfrm>
            <a:prstGeom prst="rect">
              <a:avLst/>
            </a:prstGeom>
            <a:solidFill>
              <a:schemeClr val="folHlink"/>
            </a:solidFill>
            <a:ln w="9525">
              <a:noFill/>
              <a:miter lim="800000"/>
              <a:headEnd/>
              <a:tailEnd/>
            </a:ln>
            <a:effectLst/>
          </p:spPr>
          <p:txBody>
            <a:bodyPr wrap="none" anchor="ctr"/>
            <a:lstStyle/>
            <a:p>
              <a:pPr>
                <a:defRPr/>
              </a:pPr>
              <a:endParaRPr lang="en-US"/>
            </a:p>
          </p:txBody>
        </p:sp>
      </p:grpSp>
      <p:sp>
        <p:nvSpPr>
          <p:cNvPr id="3076" name="Rectangle 8"/>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7" name="Rectangle 9"/>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60106" name="Rectangle 10"/>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260107" name="Rectangle 1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ltLang="en-US"/>
          </a:p>
        </p:txBody>
      </p:sp>
      <p:sp>
        <p:nvSpPr>
          <p:cNvPr id="260108" name="Rectangle 12"/>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AE204E03-3626-46E7-9ABE-54BA2F6D04BE}" type="slidenum">
              <a:rPr lang="en-US" altLang="en-US"/>
              <a:pPr>
                <a:defRPr/>
              </a:pPr>
              <a:t>‹#›</a:t>
            </a:fld>
            <a:endParaRPr lang="en-US" altLang="en-US"/>
          </a:p>
        </p:txBody>
      </p:sp>
      <p:pic>
        <p:nvPicPr>
          <p:cNvPr id="13" name="Picture 12" descr="scslogo.gif"/>
          <p:cNvPicPr>
            <a:picLocks noChangeAspect="1"/>
          </p:cNvPicPr>
          <p:nvPr userDrawn="1"/>
        </p:nvPicPr>
        <p:blipFill>
          <a:blip r:embed="rId13" cstate="print"/>
          <a:stretch>
            <a:fillRect/>
          </a:stretch>
        </p:blipFill>
        <p:spPr>
          <a:xfrm>
            <a:off x="8668013" y="144204"/>
            <a:ext cx="444088" cy="461852"/>
          </a:xfrm>
          <a:prstGeom prst="rect">
            <a:avLst/>
          </a:prstGeom>
        </p:spPr>
      </p:pic>
      <p:sp>
        <p:nvSpPr>
          <p:cNvPr id="14" name="TextBox 13"/>
          <p:cNvSpPr txBox="1"/>
          <p:nvPr userDrawn="1"/>
        </p:nvSpPr>
        <p:spPr>
          <a:xfrm>
            <a:off x="5061118" y="233915"/>
            <a:ext cx="3736920" cy="261610"/>
          </a:xfrm>
          <a:prstGeom prst="rect">
            <a:avLst/>
          </a:prstGeom>
          <a:noFill/>
        </p:spPr>
        <p:txBody>
          <a:bodyPr wrap="none" rtlCol="0">
            <a:spAutoFit/>
          </a:bodyPr>
          <a:lstStyle/>
          <a:p>
            <a:r>
              <a:rPr lang="en-US" sz="1100" dirty="0" smtClean="0">
                <a:solidFill>
                  <a:schemeClr val="accent2">
                    <a:lumMod val="75000"/>
                  </a:schemeClr>
                </a:solidFill>
              </a:rPr>
              <a:t>Carnegie Mellon University, School of Computer Science</a:t>
            </a:r>
            <a:endParaRPr lang="en-US" sz="1100" dirty="0">
              <a:solidFill>
                <a:schemeClr val="accent2">
                  <a:lumMod val="75000"/>
                </a:schemeClr>
              </a:solidFill>
            </a:endParaRPr>
          </a:p>
        </p:txBody>
      </p:sp>
    </p:spTree>
  </p:cSld>
  <p:clrMap bg1="lt1" tx1="dk1" bg2="lt2" tx2="dk2" accent1="accent1" accent2="accent2" accent3="accent3" accent4="accent4" accent5="accent5" accent6="accent6" hlink="hlink" folHlink="folHlink"/>
  <p:sldLayoutIdLst>
    <p:sldLayoutId id="2147483706"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a:xfrm>
            <a:off x="1145495" y="485095"/>
            <a:ext cx="7666037" cy="2133600"/>
          </a:xfrm>
        </p:spPr>
        <p:txBody>
          <a:bodyPr/>
          <a:lstStyle/>
          <a:p>
            <a:pPr eaLnBrk="1" hangingPunct="1"/>
            <a:r>
              <a:rPr lang="en-US" dirty="0" smtClean="0"/>
              <a:t>End-User Programming by Scientists</a:t>
            </a:r>
          </a:p>
        </p:txBody>
      </p:sp>
      <p:sp>
        <p:nvSpPr>
          <p:cNvPr id="5124" name="Rectangle 3"/>
          <p:cNvSpPr>
            <a:spLocks noGrp="1" noChangeArrowheads="1"/>
          </p:cNvSpPr>
          <p:nvPr>
            <p:ph type="subTitle" idx="1"/>
          </p:nvPr>
        </p:nvSpPr>
        <p:spPr>
          <a:xfrm>
            <a:off x="3121186" y="2956052"/>
            <a:ext cx="5819095" cy="3461677"/>
          </a:xfrm>
        </p:spPr>
        <p:txBody>
          <a:bodyPr/>
          <a:lstStyle/>
          <a:p>
            <a:pPr eaLnBrk="1" hangingPunct="1"/>
            <a:r>
              <a:rPr lang="en-US" sz="2000" b="1" dirty="0" smtClean="0"/>
              <a:t>Cyrus Omar</a:t>
            </a:r>
          </a:p>
          <a:p>
            <a:pPr eaLnBrk="1" hangingPunct="1"/>
            <a:r>
              <a:rPr lang="en-US" sz="2000" dirty="0" smtClean="0"/>
              <a:t>Computer Science Department</a:t>
            </a:r>
            <a:br>
              <a:rPr lang="en-US" sz="2000" dirty="0" smtClean="0"/>
            </a:br>
            <a:r>
              <a:rPr lang="en-US" sz="2000" dirty="0" smtClean="0"/>
              <a:t>Carnegie Mellon University</a:t>
            </a:r>
          </a:p>
          <a:p>
            <a:pPr eaLnBrk="1" hangingPunct="1"/>
            <a:endParaRPr lang="en-US" sz="2000" dirty="0"/>
          </a:p>
          <a:p>
            <a:pPr eaLnBrk="1" hangingPunct="1"/>
            <a:endParaRPr lang="en-US" sz="2000" dirty="0" smtClean="0"/>
          </a:p>
          <a:p>
            <a:r>
              <a:rPr lang="en-US" sz="2000" i="1" dirty="0"/>
              <a:t>05-</a:t>
            </a:r>
            <a:r>
              <a:rPr lang="en-US" sz="2000" i="1" dirty="0" smtClean="0"/>
              <a:t>899D – Human Aspects </a:t>
            </a:r>
            <a:r>
              <a:rPr lang="en-US" sz="2000" i="1" dirty="0"/>
              <a:t>of Software Development (HASD</a:t>
            </a:r>
            <a:r>
              <a:rPr lang="en-US" sz="2000" i="1" dirty="0" smtClean="0"/>
              <a:t>)</a:t>
            </a:r>
          </a:p>
          <a:p>
            <a:r>
              <a:rPr lang="en-US" sz="2000" i="1" dirty="0" smtClean="0"/>
              <a:t>Spring 2011</a:t>
            </a:r>
          </a:p>
          <a:p>
            <a:r>
              <a:rPr lang="en-US" sz="2000" i="1" dirty="0" smtClean="0"/>
              <a:t>03/29/2011</a:t>
            </a:r>
          </a:p>
        </p:txBody>
      </p:sp>
      <p:pic>
        <p:nvPicPr>
          <p:cNvPr id="39937" name="Picture 1"/>
          <p:cNvPicPr>
            <a:picLocks noChangeAspect="1" noChangeArrowheads="1"/>
          </p:cNvPicPr>
          <p:nvPr/>
        </p:nvPicPr>
        <p:blipFill>
          <a:blip r:embed="rId3" cstate="print"/>
          <a:srcRect/>
          <a:stretch>
            <a:fillRect/>
          </a:stretch>
        </p:blipFill>
        <p:spPr bwMode="auto">
          <a:xfrm>
            <a:off x="2160429" y="3121705"/>
            <a:ext cx="714375" cy="7429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10</a:t>
            </a:fld>
            <a:endParaRPr lang="en-US" altLang="en-US" smtClean="0"/>
          </a:p>
        </p:txBody>
      </p:sp>
      <p:sp>
        <p:nvSpPr>
          <p:cNvPr id="5" name="Rectangle 2"/>
          <p:cNvSpPr>
            <a:spLocks noGrp="1" noChangeArrowheads="1"/>
          </p:cNvSpPr>
          <p:nvPr>
            <p:ph type="title"/>
          </p:nvPr>
        </p:nvSpPr>
        <p:spPr>
          <a:xfrm>
            <a:off x="457200" y="122238"/>
            <a:ext cx="7543800" cy="1295400"/>
          </a:xfrm>
        </p:spPr>
        <p:txBody>
          <a:bodyPr/>
          <a:lstStyle/>
          <a:p>
            <a:pPr eaLnBrk="1" hangingPunct="1"/>
            <a:r>
              <a:rPr lang="en-US" dirty="0" smtClean="0"/>
              <a:t>Motivation &amp; Incentives</a:t>
            </a:r>
          </a:p>
        </p:txBody>
      </p:sp>
      <p:sp>
        <p:nvSpPr>
          <p:cNvPr id="8" name="Rectangle 7"/>
          <p:cNvSpPr/>
          <p:nvPr/>
        </p:nvSpPr>
        <p:spPr>
          <a:xfrm>
            <a:off x="593636" y="1597295"/>
            <a:ext cx="7763565" cy="67710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The goal of scientists is to do science, not execute software. </a:t>
            </a:r>
          </a:p>
          <a:p>
            <a:pPr algn="r"/>
            <a:r>
              <a:rPr lang="en-US" dirty="0" smtClean="0"/>
              <a:t>[</a:t>
            </a:r>
            <a:r>
              <a:rPr lang="en-US" dirty="0" err="1" smtClean="0"/>
              <a:t>Basili</a:t>
            </a:r>
            <a:r>
              <a:rPr lang="en-US" dirty="0" smtClean="0"/>
              <a:t> et al, 2008]</a:t>
            </a:r>
            <a:endParaRPr lang="en-US" dirty="0"/>
          </a:p>
        </p:txBody>
      </p:sp>
      <p:pic>
        <p:nvPicPr>
          <p:cNvPr id="11" name="Picture 10"/>
          <p:cNvPicPr>
            <a:picLocks noChangeAspect="1"/>
          </p:cNvPicPr>
          <p:nvPr/>
        </p:nvPicPr>
        <p:blipFill>
          <a:blip r:embed="rId3"/>
          <a:stretch>
            <a:fillRect/>
          </a:stretch>
        </p:blipFill>
        <p:spPr>
          <a:xfrm>
            <a:off x="2097811" y="2440705"/>
            <a:ext cx="5149700" cy="3181929"/>
          </a:xfrm>
          <a:prstGeom prst="rect">
            <a:avLst/>
          </a:prstGeom>
        </p:spPr>
      </p:pic>
      <p:sp>
        <p:nvSpPr>
          <p:cNvPr id="12" name="Rectangle 11"/>
          <p:cNvSpPr/>
          <p:nvPr/>
        </p:nvSpPr>
        <p:spPr>
          <a:xfrm>
            <a:off x="593636" y="5836786"/>
            <a:ext cx="7763565" cy="67710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eaLnBrk="1" hangingPunct="1">
              <a:buNone/>
            </a:pPr>
            <a:r>
              <a:rPr lang="en-US" sz="2000" dirty="0">
                <a:solidFill>
                  <a:srgbClr val="000000"/>
                </a:solidFill>
              </a:rPr>
              <a:t>It is “all about getting the plots</a:t>
            </a:r>
            <a:r>
              <a:rPr lang="en-US" sz="2000" dirty="0" smtClean="0">
                <a:solidFill>
                  <a:srgbClr val="000000"/>
                </a:solidFill>
              </a:rPr>
              <a:t>”.</a:t>
            </a:r>
            <a:endParaRPr lang="en-US" sz="1600" dirty="0">
              <a:solidFill>
                <a:srgbClr val="000000"/>
              </a:solidFill>
            </a:endParaRPr>
          </a:p>
          <a:p>
            <a:pPr algn="r"/>
            <a:r>
              <a:rPr lang="en-US" dirty="0" smtClean="0"/>
              <a:t>[interviewee in </a:t>
            </a:r>
            <a:r>
              <a:rPr lang="en-US" dirty="0" err="1" smtClean="0"/>
              <a:t>Howison</a:t>
            </a:r>
            <a:r>
              <a:rPr lang="en-US" dirty="0" smtClean="0"/>
              <a:t> and </a:t>
            </a:r>
            <a:r>
              <a:rPr lang="en-US" dirty="0" err="1" smtClean="0"/>
              <a:t>Herbsleb</a:t>
            </a:r>
            <a:r>
              <a:rPr lang="en-US" dirty="0" smtClean="0"/>
              <a:t>, 2011]</a:t>
            </a:r>
            <a:endParaRPr lang="en-US" dirty="0"/>
          </a:p>
        </p:txBody>
      </p:sp>
    </p:spTree>
    <p:extLst>
      <p:ext uri="{BB962C8B-B14F-4D97-AF65-F5344CB8AC3E}">
        <p14:creationId xmlns:p14="http://schemas.microsoft.com/office/powerpoint/2010/main" val="2703206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11</a:t>
            </a:fld>
            <a:endParaRPr lang="en-US" altLang="en-US" dirty="0" smtClean="0"/>
          </a:p>
        </p:txBody>
      </p:sp>
      <p:sp>
        <p:nvSpPr>
          <p:cNvPr id="3" name="TextBox 2"/>
          <p:cNvSpPr txBox="1"/>
          <p:nvPr/>
        </p:nvSpPr>
        <p:spPr>
          <a:xfrm>
            <a:off x="3348182" y="6754091"/>
            <a:ext cx="184666" cy="369332"/>
          </a:xfrm>
          <a:prstGeom prst="rect">
            <a:avLst/>
          </a:prstGeom>
          <a:noFill/>
        </p:spPr>
        <p:txBody>
          <a:bodyPr wrap="none" rtlCol="0">
            <a:spAutoFit/>
          </a:bodyPr>
          <a:lstStyle/>
          <a:p>
            <a:endParaRPr lang="en-US"/>
          </a:p>
        </p:txBody>
      </p:sp>
      <p:sp>
        <p:nvSpPr>
          <p:cNvPr id="8" name="Rectangle 2"/>
          <p:cNvSpPr>
            <a:spLocks noGrp="1" noChangeArrowheads="1"/>
          </p:cNvSpPr>
          <p:nvPr>
            <p:ph type="title"/>
          </p:nvPr>
        </p:nvSpPr>
        <p:spPr>
          <a:xfrm>
            <a:off x="272472" y="584056"/>
            <a:ext cx="8686801" cy="1295400"/>
          </a:xfrm>
        </p:spPr>
        <p:txBody>
          <a:bodyPr/>
          <a:lstStyle/>
          <a:p>
            <a:pPr eaLnBrk="1" hangingPunct="1"/>
            <a:r>
              <a:rPr lang="en-US" sz="3600" dirty="0" smtClean="0"/>
              <a:t>The science of scientific software development</a:t>
            </a:r>
          </a:p>
        </p:txBody>
      </p:sp>
      <p:sp>
        <p:nvSpPr>
          <p:cNvPr id="18" name="Rectangle 3"/>
          <p:cNvSpPr txBox="1">
            <a:spLocks noChangeArrowheads="1"/>
          </p:cNvSpPr>
          <p:nvPr/>
        </p:nvSpPr>
        <p:spPr bwMode="auto">
          <a:xfrm>
            <a:off x="658091" y="1910049"/>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In which contexts is scientific software developed?</a:t>
            </a:r>
          </a:p>
          <a:p>
            <a:pPr lvl="1" eaLnBrk="1" hangingPunct="1"/>
            <a:r>
              <a:rPr lang="en-US" sz="1400" dirty="0" smtClean="0"/>
              <a:t>Are the developers domain experts?</a:t>
            </a:r>
          </a:p>
          <a:p>
            <a:pPr lvl="1" eaLnBrk="1" hangingPunct="1"/>
            <a:r>
              <a:rPr lang="en-US" sz="1400" dirty="0" smtClean="0"/>
              <a:t>Are the domain experts professional developers?</a:t>
            </a:r>
          </a:p>
          <a:p>
            <a:pPr lvl="1" eaLnBrk="1" hangingPunct="1"/>
            <a:r>
              <a:rPr lang="en-US" sz="1400" b="1" dirty="0">
                <a:solidFill>
                  <a:srgbClr val="6E0000"/>
                </a:solidFill>
              </a:rPr>
              <a:t>What is the size of the development group?</a:t>
            </a:r>
          </a:p>
          <a:p>
            <a:pPr lvl="1" eaLnBrk="1" hangingPunct="1"/>
            <a:r>
              <a:rPr lang="en-US" sz="1400" b="1" dirty="0">
                <a:solidFill>
                  <a:srgbClr val="6E0000"/>
                </a:solidFill>
              </a:rPr>
              <a:t>Who is the target audience for the code</a:t>
            </a:r>
            <a:r>
              <a:rPr lang="en-US" sz="1400" b="1" dirty="0" smtClean="0">
                <a:solidFill>
                  <a:srgbClr val="6E0000"/>
                </a:solidFill>
              </a:rPr>
              <a:t>?</a:t>
            </a:r>
          </a:p>
          <a:p>
            <a:pPr lvl="1" eaLnBrk="1" hangingPunct="1"/>
            <a:r>
              <a:rPr lang="en-US" sz="1400" b="1" dirty="0">
                <a:solidFill>
                  <a:srgbClr val="6E0000"/>
                </a:solidFill>
              </a:rPr>
              <a:t>What is the lifespan of the code</a:t>
            </a:r>
            <a:r>
              <a:rPr lang="en-US" sz="1400" b="1" dirty="0" smtClean="0">
                <a:solidFill>
                  <a:srgbClr val="6E0000"/>
                </a:solidFill>
              </a:rPr>
              <a:t>?</a:t>
            </a:r>
          </a:p>
          <a:p>
            <a:pPr lvl="1" eaLnBrk="1" hangingPunct="1"/>
            <a:r>
              <a:rPr lang="en-US" sz="1400" b="1" dirty="0" smtClean="0">
                <a:solidFill>
                  <a:srgbClr val="6E0000"/>
                </a:solidFill>
              </a:rPr>
              <a:t>What </a:t>
            </a:r>
            <a:r>
              <a:rPr lang="en-US" sz="1400" b="1" dirty="0">
                <a:solidFill>
                  <a:srgbClr val="6E0000"/>
                </a:solidFill>
              </a:rPr>
              <a:t>development practices are currently in use</a:t>
            </a:r>
            <a:r>
              <a:rPr lang="en-US" sz="1400" b="1" dirty="0" smtClean="0">
                <a:solidFill>
                  <a:srgbClr val="6E0000"/>
                </a:solidFill>
              </a:rPr>
              <a:t>?</a:t>
            </a:r>
          </a:p>
          <a:p>
            <a:pPr lvl="1" eaLnBrk="1" hangingPunct="1"/>
            <a:r>
              <a:rPr lang="en-US" sz="1400" dirty="0"/>
              <a:t>What languages and tools are currently in use</a:t>
            </a:r>
            <a:r>
              <a:rPr lang="en-US" sz="1400" dirty="0" smtClean="0"/>
              <a:t>?</a:t>
            </a:r>
            <a:endParaRPr lang="en-US" sz="1400" b="1" dirty="0" smtClean="0">
              <a:solidFill>
                <a:srgbClr val="6E0000"/>
              </a:solidFill>
            </a:endParaRPr>
          </a:p>
          <a:p>
            <a:pPr lvl="1" eaLnBrk="1" hangingPunct="1"/>
            <a:r>
              <a:rPr lang="en-US" sz="1400" dirty="0" smtClean="0"/>
              <a:t>How likely are errors? How significant are errors?</a:t>
            </a:r>
          </a:p>
          <a:p>
            <a:pPr lvl="1" eaLnBrk="1" hangingPunct="1"/>
            <a:endParaRPr lang="en-US" sz="1400" dirty="0" smtClean="0"/>
          </a:p>
          <a:p>
            <a:pPr eaLnBrk="1" hangingPunct="1"/>
            <a:r>
              <a:rPr lang="en-US" sz="1800" b="1" dirty="0" smtClean="0"/>
              <a:t>For each context, what kinds of techniques and tools may assist scientific software developers?</a:t>
            </a:r>
            <a:br>
              <a:rPr lang="en-US" sz="1800" b="1" dirty="0" smtClean="0"/>
            </a:br>
            <a:endParaRPr lang="en-US" sz="1800" b="1" dirty="0" smtClean="0"/>
          </a:p>
          <a:p>
            <a:pPr eaLnBrk="1" hangingPunct="1"/>
            <a:r>
              <a:rPr lang="en-US" sz="1800" b="1" dirty="0" smtClean="0"/>
              <a:t>How might scientists be made aware of those software engineering techniques and tools that might be relevant to their software development practices?</a:t>
            </a:r>
            <a:endParaRPr lang="en-US" sz="1800" b="1" dirty="0"/>
          </a:p>
        </p:txBody>
      </p:sp>
      <p:sp>
        <p:nvSpPr>
          <p:cNvPr id="19" name="Rectangle 18"/>
          <p:cNvSpPr/>
          <p:nvPr/>
        </p:nvSpPr>
        <p:spPr>
          <a:xfrm>
            <a:off x="4157159" y="6382758"/>
            <a:ext cx="4329505" cy="369332"/>
          </a:xfrm>
          <a:prstGeom prst="rect">
            <a:avLst/>
          </a:prstGeom>
        </p:spPr>
        <p:txBody>
          <a:bodyPr wrap="none">
            <a:spAutoFit/>
          </a:bodyPr>
          <a:lstStyle/>
          <a:p>
            <a:r>
              <a:rPr lang="en-US" dirty="0" smtClean="0"/>
              <a:t>[adapted from Segal, 2008; Glass, 2004]</a:t>
            </a:r>
            <a:endParaRPr lang="en-US" dirty="0"/>
          </a:p>
        </p:txBody>
      </p:sp>
    </p:spTree>
    <p:extLst>
      <p:ext uri="{BB962C8B-B14F-4D97-AF65-F5344CB8AC3E}">
        <p14:creationId xmlns:p14="http://schemas.microsoft.com/office/powerpoint/2010/main" val="614351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12</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Scientists often work in small groups</a:t>
            </a:r>
          </a:p>
        </p:txBody>
      </p:sp>
      <p:pic>
        <p:nvPicPr>
          <p:cNvPr id="2" name="Picture 1"/>
          <p:cNvPicPr>
            <a:picLocks noChangeAspect="1"/>
          </p:cNvPicPr>
          <p:nvPr/>
        </p:nvPicPr>
        <p:blipFill>
          <a:blip r:embed="rId3"/>
          <a:stretch>
            <a:fillRect/>
          </a:stretch>
        </p:blipFill>
        <p:spPr>
          <a:xfrm>
            <a:off x="-46180" y="1850736"/>
            <a:ext cx="4861445" cy="3829628"/>
          </a:xfrm>
          <a:prstGeom prst="rect">
            <a:avLst/>
          </a:prstGeom>
        </p:spPr>
      </p:pic>
      <p:sp>
        <p:nvSpPr>
          <p:cNvPr id="9" name="Rectangle 8"/>
          <p:cNvSpPr/>
          <p:nvPr/>
        </p:nvSpPr>
        <p:spPr>
          <a:xfrm>
            <a:off x="5600334" y="6163396"/>
            <a:ext cx="2879477" cy="369332"/>
          </a:xfrm>
          <a:prstGeom prst="rect">
            <a:avLst/>
          </a:prstGeom>
        </p:spPr>
        <p:txBody>
          <a:bodyPr wrap="none">
            <a:spAutoFit/>
          </a:bodyPr>
          <a:lstStyle/>
          <a:p>
            <a:r>
              <a:rPr lang="en-US" dirty="0"/>
              <a:t>[Nguyen-</a:t>
            </a:r>
            <a:r>
              <a:rPr lang="en-US" dirty="0" err="1"/>
              <a:t>Hoan</a:t>
            </a:r>
            <a:r>
              <a:rPr lang="en-US" dirty="0"/>
              <a:t> et al, </a:t>
            </a:r>
            <a:r>
              <a:rPr lang="en-US" dirty="0" smtClean="0"/>
              <a:t>2010]</a:t>
            </a:r>
            <a:endParaRPr lang="en-US" dirty="0"/>
          </a:p>
        </p:txBody>
      </p:sp>
      <p:pic>
        <p:nvPicPr>
          <p:cNvPr id="6" name="Picture 5"/>
          <p:cNvPicPr>
            <a:picLocks noChangeAspect="1"/>
          </p:cNvPicPr>
          <p:nvPr/>
        </p:nvPicPr>
        <p:blipFill>
          <a:blip r:embed="rId4"/>
          <a:stretch>
            <a:fillRect/>
          </a:stretch>
        </p:blipFill>
        <p:spPr>
          <a:xfrm>
            <a:off x="4483405" y="1922317"/>
            <a:ext cx="4602870" cy="3769592"/>
          </a:xfrm>
          <a:prstGeom prst="rect">
            <a:avLst/>
          </a:prstGeom>
        </p:spPr>
      </p:pic>
    </p:spTree>
    <p:extLst>
      <p:ext uri="{BB962C8B-B14F-4D97-AF65-F5344CB8AC3E}">
        <p14:creationId xmlns:p14="http://schemas.microsoft.com/office/powerpoint/2010/main" val="1388561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13</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Typical scenarios</a:t>
            </a:r>
          </a:p>
        </p:txBody>
      </p:sp>
      <p:sp>
        <p:nvSpPr>
          <p:cNvPr id="7" name="Rectangle 3"/>
          <p:cNvSpPr txBox="1">
            <a:spLocks noChangeArrowheads="1"/>
          </p:cNvSpPr>
          <p:nvPr/>
        </p:nvSpPr>
        <p:spPr bwMode="auto">
          <a:xfrm>
            <a:off x="773546" y="1471322"/>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One person writing complex software for use by self or locals</a:t>
            </a:r>
          </a:p>
          <a:p>
            <a:pPr lvl="1" eaLnBrk="1" hangingPunct="1"/>
            <a:r>
              <a:rPr lang="en-US" sz="1400" dirty="0" smtClean="0"/>
              <a:t>(IT professionals may do this, but few other scenarios)</a:t>
            </a:r>
          </a:p>
          <a:p>
            <a:pPr lvl="1" eaLnBrk="1" hangingPunct="1"/>
            <a:r>
              <a:rPr lang="en-US" sz="1400" dirty="0" smtClean="0"/>
              <a:t>Portions shared with local group and collaborators in many cases, </a:t>
            </a:r>
            <a:r>
              <a:rPr lang="en-US" sz="1400" i="1" dirty="0" smtClean="0"/>
              <a:t>for use by same</a:t>
            </a:r>
          </a:p>
          <a:p>
            <a:pPr lvl="1" eaLnBrk="1" hangingPunct="1"/>
            <a:r>
              <a:rPr lang="en-US" sz="1400" dirty="0" smtClean="0"/>
              <a:t>Outside people may ask to see the code.</a:t>
            </a:r>
          </a:p>
          <a:p>
            <a:pPr lvl="2" eaLnBrk="1" hangingPunct="1"/>
            <a:r>
              <a:rPr lang="en-US" sz="1100" dirty="0" smtClean="0"/>
              <a:t>Common etiquette is to share it, especially if used in a published paper. </a:t>
            </a:r>
            <a:r>
              <a:rPr lang="en-US" sz="1100" dirty="0"/>
              <a:t>Not always followed, </a:t>
            </a:r>
            <a:r>
              <a:rPr lang="en-US" sz="1100" dirty="0" smtClean="0"/>
              <a:t>see the  anecdote in </a:t>
            </a:r>
            <a:r>
              <a:rPr lang="en-US" sz="1100" dirty="0" err="1" smtClean="0"/>
              <a:t>Howison</a:t>
            </a:r>
            <a:r>
              <a:rPr lang="en-US" sz="1100" dirty="0" smtClean="0"/>
              <a:t> </a:t>
            </a:r>
            <a:r>
              <a:rPr lang="en-US" sz="1100" dirty="0"/>
              <a:t>and </a:t>
            </a:r>
            <a:r>
              <a:rPr lang="en-US" sz="1100" dirty="0" err="1"/>
              <a:t>Herbsleb</a:t>
            </a:r>
            <a:r>
              <a:rPr lang="en-US" sz="1100" dirty="0"/>
              <a:t>, </a:t>
            </a:r>
            <a:r>
              <a:rPr lang="en-US" sz="1100" dirty="0" smtClean="0"/>
              <a:t>2011.</a:t>
            </a:r>
            <a:endParaRPr lang="en-US" sz="1100" dirty="0"/>
          </a:p>
          <a:p>
            <a:pPr lvl="2" eaLnBrk="1" hangingPunct="1"/>
            <a:r>
              <a:rPr lang="en-US" sz="1100" dirty="0" smtClean="0"/>
              <a:t>Amount of guidance given to recipients varies widely.</a:t>
            </a:r>
          </a:p>
          <a:p>
            <a:pPr lvl="1" eaLnBrk="1" hangingPunct="1"/>
            <a:r>
              <a:rPr lang="en-US" sz="1400" dirty="0" smtClean="0"/>
              <a:t>Lifespans of functions vary from a single day to many years</a:t>
            </a:r>
          </a:p>
          <a:p>
            <a:pPr lvl="1" eaLnBrk="1" hangingPunct="1"/>
            <a:endParaRPr lang="en-US" sz="1400" dirty="0"/>
          </a:p>
          <a:p>
            <a:pPr eaLnBrk="1" hangingPunct="1"/>
            <a:r>
              <a:rPr lang="en-US" sz="1800" dirty="0" smtClean="0"/>
              <a:t>Undisciplined</a:t>
            </a:r>
          </a:p>
          <a:p>
            <a:pPr lvl="1" eaLnBrk="1" hangingPunct="1"/>
            <a:r>
              <a:rPr lang="en-US" sz="1400" dirty="0" smtClean="0"/>
              <a:t>Version control is not ubiquitously used (&lt; 1/3) [Nguyen-</a:t>
            </a:r>
            <a:r>
              <a:rPr lang="en-US" sz="1400" dirty="0" err="1" smtClean="0"/>
              <a:t>Hoan</a:t>
            </a:r>
            <a:r>
              <a:rPr lang="en-US" sz="1400" dirty="0" smtClean="0"/>
              <a:t> et al, 2010]</a:t>
            </a:r>
          </a:p>
          <a:p>
            <a:pPr lvl="1" eaLnBrk="1" hangingPunct="1"/>
            <a:r>
              <a:rPr lang="en-US" sz="1400" dirty="0" smtClean="0"/>
              <a:t>Many scientists who have only operated in this mode and have never done team development projects only have a vague idea of what version control, refactoring tools and IDEs are [Wilson, 2006; </a:t>
            </a:r>
            <a:r>
              <a:rPr lang="en-US" sz="1400" dirty="0" err="1" smtClean="0"/>
              <a:t>Sarkar</a:t>
            </a:r>
            <a:r>
              <a:rPr lang="en-US" sz="1400" dirty="0" smtClean="0"/>
              <a:t> et al, 2004]</a:t>
            </a:r>
          </a:p>
          <a:p>
            <a:pPr lvl="2" eaLnBrk="1" hangingPunct="1"/>
            <a:r>
              <a:rPr lang="en-US" sz="1100" dirty="0" smtClean="0"/>
              <a:t>An “expertise gap” [</a:t>
            </a:r>
            <a:r>
              <a:rPr lang="en-US" sz="1100" dirty="0" err="1" smtClean="0"/>
              <a:t>Sarkar</a:t>
            </a:r>
            <a:r>
              <a:rPr lang="en-US" sz="1100" dirty="0" smtClean="0"/>
              <a:t> et al, 2004], “software chasm” [Kelly, 2007]</a:t>
            </a:r>
          </a:p>
          <a:p>
            <a:pPr lvl="2" eaLnBrk="1" hangingPunct="1"/>
            <a:r>
              <a:rPr lang="en-US" sz="1100" dirty="0" smtClean="0"/>
              <a:t>Basically no studies analyzing whether having scientists take a software engineering course helps (see [Segal, 2008]; [Kelly, 2007])</a:t>
            </a:r>
          </a:p>
        </p:txBody>
      </p:sp>
      <p:sp>
        <p:nvSpPr>
          <p:cNvPr id="2" name="Rectangle 1"/>
          <p:cNvSpPr/>
          <p:nvPr/>
        </p:nvSpPr>
        <p:spPr>
          <a:xfrm>
            <a:off x="692729" y="5657672"/>
            <a:ext cx="7977907"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a:t>I finally asked a friend who was pursuing a doctorate in particle physics why he insisted on doing everything the hard way. Why not use an integrated development environment with a symbolic debugger? Why not write unit tests? Why not use a version-control system? His answer was, "What's a version-control system</a:t>
            </a:r>
            <a:r>
              <a:rPr lang="en-US" sz="1400" dirty="0" smtClean="0"/>
              <a:t>?” [Wilson, 2006 – </a:t>
            </a:r>
            <a:r>
              <a:rPr lang="en-US" sz="1400" i="1" dirty="0" smtClean="0"/>
              <a:t>American Scientist</a:t>
            </a:r>
            <a:r>
              <a:rPr lang="en-US" sz="1400" dirty="0" smtClean="0"/>
              <a:t>]</a:t>
            </a:r>
            <a:endParaRPr lang="en-US" sz="1400" dirty="0"/>
          </a:p>
        </p:txBody>
      </p:sp>
    </p:spTree>
    <p:extLst>
      <p:ext uri="{BB962C8B-B14F-4D97-AF65-F5344CB8AC3E}">
        <p14:creationId xmlns:p14="http://schemas.microsoft.com/office/powerpoint/2010/main" val="2981202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14</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Typical development process</a:t>
            </a:r>
          </a:p>
        </p:txBody>
      </p:sp>
      <p:sp>
        <p:nvSpPr>
          <p:cNvPr id="9" name="Rectangle 8"/>
          <p:cNvSpPr/>
          <p:nvPr/>
        </p:nvSpPr>
        <p:spPr>
          <a:xfrm>
            <a:off x="6223790" y="6163397"/>
            <a:ext cx="2237812" cy="369332"/>
          </a:xfrm>
          <a:prstGeom prst="rect">
            <a:avLst/>
          </a:prstGeom>
        </p:spPr>
        <p:txBody>
          <a:bodyPr wrap="none">
            <a:spAutoFit/>
          </a:bodyPr>
          <a:lstStyle/>
          <a:p>
            <a:r>
              <a:rPr lang="en-US" dirty="0" smtClean="0"/>
              <a:t>[Squires et </a:t>
            </a:r>
            <a:r>
              <a:rPr lang="en-US" dirty="0"/>
              <a:t>al, </a:t>
            </a:r>
            <a:r>
              <a:rPr lang="en-US" dirty="0" smtClean="0"/>
              <a:t>2006]</a:t>
            </a:r>
            <a:endParaRPr lang="en-US" dirty="0"/>
          </a:p>
        </p:txBody>
      </p:sp>
      <p:pic>
        <p:nvPicPr>
          <p:cNvPr id="4" name="Picture 3"/>
          <p:cNvPicPr>
            <a:picLocks noChangeAspect="1"/>
          </p:cNvPicPr>
          <p:nvPr/>
        </p:nvPicPr>
        <p:blipFill>
          <a:blip r:embed="rId3"/>
          <a:stretch>
            <a:fillRect/>
          </a:stretch>
        </p:blipFill>
        <p:spPr>
          <a:xfrm>
            <a:off x="325582" y="1940791"/>
            <a:ext cx="4281054" cy="3231505"/>
          </a:xfrm>
          <a:prstGeom prst="rect">
            <a:avLst/>
          </a:prstGeom>
        </p:spPr>
      </p:pic>
      <p:pic>
        <p:nvPicPr>
          <p:cNvPr id="10" name="Picture 9"/>
          <p:cNvPicPr>
            <a:picLocks noChangeAspect="1"/>
          </p:cNvPicPr>
          <p:nvPr/>
        </p:nvPicPr>
        <p:blipFill>
          <a:blip r:embed="rId4"/>
          <a:stretch>
            <a:fillRect/>
          </a:stretch>
        </p:blipFill>
        <p:spPr>
          <a:xfrm>
            <a:off x="4794183" y="2312364"/>
            <a:ext cx="4064000" cy="2590800"/>
          </a:xfrm>
          <a:prstGeom prst="rect">
            <a:avLst/>
          </a:prstGeom>
        </p:spPr>
      </p:pic>
    </p:spTree>
    <p:extLst>
      <p:ext uri="{BB962C8B-B14F-4D97-AF65-F5344CB8AC3E}">
        <p14:creationId xmlns:p14="http://schemas.microsoft.com/office/powerpoint/2010/main" val="1347043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25582" y="1940791"/>
            <a:ext cx="4281054" cy="3231505"/>
          </a:xfrm>
          <a:prstGeom prst="rect">
            <a:avLst/>
          </a:prstGeom>
        </p:spPr>
      </p:pic>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15</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Typical development process</a:t>
            </a:r>
          </a:p>
        </p:txBody>
      </p:sp>
      <p:sp>
        <p:nvSpPr>
          <p:cNvPr id="9" name="Rectangle 8"/>
          <p:cNvSpPr/>
          <p:nvPr/>
        </p:nvSpPr>
        <p:spPr>
          <a:xfrm>
            <a:off x="6223790" y="6163397"/>
            <a:ext cx="2237812" cy="369332"/>
          </a:xfrm>
          <a:prstGeom prst="rect">
            <a:avLst/>
          </a:prstGeom>
        </p:spPr>
        <p:txBody>
          <a:bodyPr wrap="none">
            <a:spAutoFit/>
          </a:bodyPr>
          <a:lstStyle/>
          <a:p>
            <a:r>
              <a:rPr lang="en-US" dirty="0" smtClean="0"/>
              <a:t>[Squires et </a:t>
            </a:r>
            <a:r>
              <a:rPr lang="en-US" dirty="0"/>
              <a:t>al, </a:t>
            </a:r>
            <a:r>
              <a:rPr lang="en-US" dirty="0" smtClean="0"/>
              <a:t>2006]</a:t>
            </a:r>
            <a:endParaRPr lang="en-US" dirty="0"/>
          </a:p>
        </p:txBody>
      </p:sp>
      <p:pic>
        <p:nvPicPr>
          <p:cNvPr id="2" name="Picture 1"/>
          <p:cNvPicPr>
            <a:picLocks noChangeAspect="1"/>
          </p:cNvPicPr>
          <p:nvPr/>
        </p:nvPicPr>
        <p:blipFill>
          <a:blip r:embed="rId4"/>
          <a:stretch>
            <a:fillRect/>
          </a:stretch>
        </p:blipFill>
        <p:spPr>
          <a:xfrm>
            <a:off x="420257" y="2377209"/>
            <a:ext cx="4161633" cy="2783609"/>
          </a:xfrm>
          <a:prstGeom prst="rect">
            <a:avLst/>
          </a:prstGeom>
        </p:spPr>
      </p:pic>
      <p:pic>
        <p:nvPicPr>
          <p:cNvPr id="11" name="Picture 10"/>
          <p:cNvPicPr>
            <a:picLocks noChangeAspect="1"/>
          </p:cNvPicPr>
          <p:nvPr/>
        </p:nvPicPr>
        <p:blipFill>
          <a:blip r:embed="rId5"/>
          <a:stretch>
            <a:fillRect/>
          </a:stretch>
        </p:blipFill>
        <p:spPr>
          <a:xfrm>
            <a:off x="4487614" y="1384537"/>
            <a:ext cx="4762500" cy="4127500"/>
          </a:xfrm>
          <a:prstGeom prst="rect">
            <a:avLst/>
          </a:prstGeom>
        </p:spPr>
      </p:pic>
    </p:spTree>
    <p:extLst>
      <p:ext uri="{BB962C8B-B14F-4D97-AF65-F5344CB8AC3E}">
        <p14:creationId xmlns:p14="http://schemas.microsoft.com/office/powerpoint/2010/main" val="2314489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16</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Typical development process</a:t>
            </a:r>
          </a:p>
        </p:txBody>
      </p:sp>
      <p:sp>
        <p:nvSpPr>
          <p:cNvPr id="9" name="Rectangle 8"/>
          <p:cNvSpPr/>
          <p:nvPr/>
        </p:nvSpPr>
        <p:spPr>
          <a:xfrm>
            <a:off x="6223790" y="6163397"/>
            <a:ext cx="2237812" cy="369332"/>
          </a:xfrm>
          <a:prstGeom prst="rect">
            <a:avLst/>
          </a:prstGeom>
        </p:spPr>
        <p:txBody>
          <a:bodyPr wrap="none">
            <a:spAutoFit/>
          </a:bodyPr>
          <a:lstStyle/>
          <a:p>
            <a:r>
              <a:rPr lang="en-US" dirty="0" smtClean="0"/>
              <a:t>[Squires et </a:t>
            </a:r>
            <a:r>
              <a:rPr lang="en-US" dirty="0"/>
              <a:t>al, </a:t>
            </a:r>
            <a:r>
              <a:rPr lang="en-US" dirty="0" smtClean="0"/>
              <a:t>2006]</a:t>
            </a:r>
            <a:endParaRPr lang="en-US" dirty="0"/>
          </a:p>
        </p:txBody>
      </p:sp>
      <p:pic>
        <p:nvPicPr>
          <p:cNvPr id="3" name="Picture 2"/>
          <p:cNvPicPr>
            <a:picLocks noChangeAspect="1"/>
          </p:cNvPicPr>
          <p:nvPr/>
        </p:nvPicPr>
        <p:blipFill>
          <a:blip r:embed="rId3"/>
          <a:stretch>
            <a:fillRect/>
          </a:stretch>
        </p:blipFill>
        <p:spPr>
          <a:xfrm>
            <a:off x="146445" y="3049153"/>
            <a:ext cx="4814636" cy="1188027"/>
          </a:xfrm>
          <a:prstGeom prst="rect">
            <a:avLst/>
          </a:prstGeom>
        </p:spPr>
      </p:pic>
      <p:pic>
        <p:nvPicPr>
          <p:cNvPr id="10" name="Picture 9"/>
          <p:cNvPicPr>
            <a:picLocks noChangeAspect="1"/>
          </p:cNvPicPr>
          <p:nvPr/>
        </p:nvPicPr>
        <p:blipFill>
          <a:blip r:embed="rId4"/>
          <a:stretch>
            <a:fillRect/>
          </a:stretch>
        </p:blipFill>
        <p:spPr>
          <a:xfrm>
            <a:off x="4987637" y="2312364"/>
            <a:ext cx="4064000" cy="2590800"/>
          </a:xfrm>
          <a:prstGeom prst="rect">
            <a:avLst/>
          </a:prstGeom>
        </p:spPr>
      </p:pic>
    </p:spTree>
    <p:extLst>
      <p:ext uri="{BB962C8B-B14F-4D97-AF65-F5344CB8AC3E}">
        <p14:creationId xmlns:p14="http://schemas.microsoft.com/office/powerpoint/2010/main" val="3763671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17</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Typical development process</a:t>
            </a:r>
          </a:p>
        </p:txBody>
      </p:sp>
      <p:sp>
        <p:nvSpPr>
          <p:cNvPr id="8" name="Rectangle 3"/>
          <p:cNvSpPr txBox="1">
            <a:spLocks noChangeArrowheads="1"/>
          </p:cNvSpPr>
          <p:nvPr/>
        </p:nvSpPr>
        <p:spPr bwMode="auto">
          <a:xfrm>
            <a:off x="493713" y="1600200"/>
            <a:ext cx="8650287"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dirty="0" smtClean="0"/>
              <a:t>No single requirements specification phase</a:t>
            </a:r>
          </a:p>
          <a:p>
            <a:pPr eaLnBrk="1" hangingPunct="1"/>
            <a:r>
              <a:rPr lang="en-US" dirty="0" smtClean="0"/>
              <a:t>Requires repeatedly and rapidly iterating</a:t>
            </a:r>
          </a:p>
        </p:txBody>
      </p:sp>
      <p:sp>
        <p:nvSpPr>
          <p:cNvPr id="10" name="Rectangle 9"/>
          <p:cNvSpPr/>
          <p:nvPr/>
        </p:nvSpPr>
        <p:spPr>
          <a:xfrm>
            <a:off x="674455" y="3075114"/>
            <a:ext cx="7763565" cy="160043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t>
            </a:r>
            <a:r>
              <a:rPr lang="en-US" sz="2000" dirty="0"/>
              <a:t>In most of the types of things we ... think of a requirement to do, we don’t know the requirements at a precise exact level, we don’t know the answer in any way, we can define the problem basically in half a page of text </a:t>
            </a:r>
            <a:r>
              <a:rPr lang="en-US" sz="2000" dirty="0" smtClean="0"/>
              <a:t>…’</a:t>
            </a:r>
          </a:p>
          <a:p>
            <a:pPr algn="r"/>
            <a:r>
              <a:rPr lang="en-US" dirty="0" smtClean="0"/>
              <a:t>[Segal, 2008]</a:t>
            </a:r>
            <a:endParaRPr lang="en-US" dirty="0"/>
          </a:p>
        </p:txBody>
      </p:sp>
    </p:spTree>
    <p:extLst>
      <p:ext uri="{BB962C8B-B14F-4D97-AF65-F5344CB8AC3E}">
        <p14:creationId xmlns:p14="http://schemas.microsoft.com/office/powerpoint/2010/main" val="3180367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18</a:t>
            </a:fld>
            <a:endParaRPr lang="en-US" altLang="en-US" dirty="0" smtClean="0"/>
          </a:p>
        </p:txBody>
      </p:sp>
      <p:pic>
        <p:nvPicPr>
          <p:cNvPr id="2" name="Picture 1"/>
          <p:cNvPicPr>
            <a:picLocks noChangeAspect="1"/>
          </p:cNvPicPr>
          <p:nvPr/>
        </p:nvPicPr>
        <p:blipFill>
          <a:blip r:embed="rId3"/>
          <a:stretch>
            <a:fillRect/>
          </a:stretch>
        </p:blipFill>
        <p:spPr>
          <a:xfrm>
            <a:off x="4283826" y="796636"/>
            <a:ext cx="4365917" cy="5403272"/>
          </a:xfrm>
          <a:prstGeom prst="rect">
            <a:avLst/>
          </a:prstGeom>
        </p:spPr>
      </p:pic>
      <p:sp>
        <p:nvSpPr>
          <p:cNvPr id="7" name="Rectangle 3"/>
          <p:cNvSpPr txBox="1">
            <a:spLocks noChangeArrowheads="1"/>
          </p:cNvSpPr>
          <p:nvPr/>
        </p:nvSpPr>
        <p:spPr bwMode="auto">
          <a:xfrm>
            <a:off x="170440" y="1242291"/>
            <a:ext cx="378965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dirty="0" smtClean="0"/>
              <a:t>Agile software development methods have been suggested as appropriate [Segal, 2005; 2008; Boehm and Turner, 2004]</a:t>
            </a:r>
            <a:br>
              <a:rPr lang="en-US" sz="1800" dirty="0" smtClean="0"/>
            </a:br>
            <a:endParaRPr lang="en-US" sz="1800" dirty="0" smtClean="0"/>
          </a:p>
          <a:p>
            <a:pPr eaLnBrk="1" hangingPunct="1"/>
            <a:r>
              <a:rPr lang="en-US" sz="1800" dirty="0" smtClean="0"/>
              <a:t>Scientists sometimes equate their existing practices with agile development, and are not aware that there are disciplined practices associated with it [Segal, 2008]</a:t>
            </a:r>
          </a:p>
          <a:p>
            <a:pPr eaLnBrk="1" hangingPunct="1"/>
            <a:endParaRPr lang="en-US" sz="1800" dirty="0"/>
          </a:p>
          <a:p>
            <a:pPr eaLnBrk="1" hangingPunct="1"/>
            <a:r>
              <a:rPr lang="en-US" sz="1800" dirty="0"/>
              <a:t>A few case studies have shown that explicitly adopting </a:t>
            </a:r>
            <a:r>
              <a:rPr lang="en-US" sz="1800" dirty="0" smtClean="0"/>
              <a:t>them has </a:t>
            </a:r>
            <a:r>
              <a:rPr lang="en-US" sz="1800" dirty="0"/>
              <a:t>been helpful [Bache, 2003; Kane, 2003</a:t>
            </a:r>
            <a:r>
              <a:rPr lang="en-US" sz="1800" dirty="0" smtClean="0"/>
              <a:t>]</a:t>
            </a:r>
            <a:endParaRPr lang="en-US" sz="1800" dirty="0"/>
          </a:p>
        </p:txBody>
      </p:sp>
    </p:spTree>
    <p:extLst>
      <p:ext uri="{BB962C8B-B14F-4D97-AF65-F5344CB8AC3E}">
        <p14:creationId xmlns:p14="http://schemas.microsoft.com/office/powerpoint/2010/main" val="3750692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19</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Another typical scenario</a:t>
            </a:r>
          </a:p>
        </p:txBody>
      </p:sp>
      <p:sp>
        <p:nvSpPr>
          <p:cNvPr id="7" name="Rectangle 3"/>
          <p:cNvSpPr txBox="1">
            <a:spLocks noChangeArrowheads="1"/>
          </p:cNvSpPr>
          <p:nvPr/>
        </p:nvSpPr>
        <p:spPr bwMode="auto">
          <a:xfrm>
            <a:off x="773546" y="1471322"/>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Loosely coupled individuals and groups working on a common core codebase</a:t>
            </a:r>
            <a:endParaRPr lang="en-US" sz="1800" dirty="0" smtClean="0"/>
          </a:p>
          <a:p>
            <a:pPr lvl="1" eaLnBrk="1" hangingPunct="1"/>
            <a:r>
              <a:rPr lang="en-US" sz="1400" dirty="0" smtClean="0"/>
              <a:t>(Some open source development looks like this)</a:t>
            </a:r>
          </a:p>
          <a:p>
            <a:pPr lvl="1" eaLnBrk="1" hangingPunct="1"/>
            <a:r>
              <a:rPr lang="en-US" sz="1400" dirty="0" smtClean="0"/>
              <a:t>Often grow organically from small individual projects that are gradually shared between collaborators</a:t>
            </a:r>
          </a:p>
          <a:p>
            <a:pPr lvl="1" eaLnBrk="1" hangingPunct="1"/>
            <a:r>
              <a:rPr lang="en-US" sz="1400" dirty="0" smtClean="0"/>
              <a:t>Other times there is an explicit aim to develop such libraries</a:t>
            </a:r>
          </a:p>
          <a:p>
            <a:pPr lvl="1" eaLnBrk="1" hangingPunct="1"/>
            <a:r>
              <a:rPr lang="en-US" sz="1400" dirty="0" smtClean="0"/>
              <a:t>In all of these cases, it takes many (4-6) years for a large library to become widely used and considered robust [</a:t>
            </a:r>
            <a:r>
              <a:rPr lang="en-US" sz="1400" dirty="0" err="1" smtClean="0"/>
              <a:t>Sarkar</a:t>
            </a:r>
            <a:r>
              <a:rPr lang="en-US" sz="1400" dirty="0" smtClean="0"/>
              <a:t> et al, 2004]</a:t>
            </a:r>
          </a:p>
          <a:p>
            <a:pPr lvl="1" eaLnBrk="1" hangingPunct="1"/>
            <a:endParaRPr lang="en-US" sz="1400" dirty="0"/>
          </a:p>
          <a:p>
            <a:pPr eaLnBrk="1" hangingPunct="1"/>
            <a:r>
              <a:rPr lang="en-US" sz="1800" dirty="0" smtClean="0"/>
              <a:t>More disciplined</a:t>
            </a:r>
            <a:endParaRPr lang="en-US" sz="1800" dirty="0"/>
          </a:p>
          <a:p>
            <a:pPr lvl="1" eaLnBrk="1" hangingPunct="1"/>
            <a:r>
              <a:rPr lang="en-US" sz="1400" dirty="0"/>
              <a:t>Version control is </a:t>
            </a:r>
            <a:r>
              <a:rPr lang="en-US" sz="1400" dirty="0" smtClean="0"/>
              <a:t>used more often in these cases [</a:t>
            </a:r>
            <a:r>
              <a:rPr lang="en-US" sz="1400" dirty="0"/>
              <a:t>Nguyen-</a:t>
            </a:r>
            <a:r>
              <a:rPr lang="en-US" sz="1400" dirty="0" err="1"/>
              <a:t>Hoan</a:t>
            </a:r>
            <a:r>
              <a:rPr lang="en-US" sz="1400" dirty="0"/>
              <a:t> et al, 2010]</a:t>
            </a:r>
          </a:p>
          <a:p>
            <a:pPr lvl="1" eaLnBrk="1" hangingPunct="1"/>
            <a:r>
              <a:rPr lang="en-US" sz="1400" dirty="0" smtClean="0"/>
              <a:t>Working with others, especially software engineers, on a codebase helps (anecdotally) with internalizing important concepts:</a:t>
            </a:r>
          </a:p>
        </p:txBody>
      </p:sp>
      <p:sp>
        <p:nvSpPr>
          <p:cNvPr id="3" name="Rectangle 2"/>
          <p:cNvSpPr/>
          <p:nvPr/>
        </p:nvSpPr>
        <p:spPr>
          <a:xfrm>
            <a:off x="1154545" y="5195608"/>
            <a:ext cx="7100455"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 it does come down to maintainability and portability and that is something I had been only dimly aware of previously</a:t>
            </a:r>
            <a:r>
              <a:rPr lang="en-US" dirty="0" smtClean="0"/>
              <a:t>’ [Segal, 2008]</a:t>
            </a:r>
            <a:endParaRPr lang="en-US" dirty="0"/>
          </a:p>
        </p:txBody>
      </p:sp>
    </p:spTree>
    <p:extLst>
      <p:ext uri="{BB962C8B-B14F-4D97-AF65-F5344CB8AC3E}">
        <p14:creationId xmlns:p14="http://schemas.microsoft.com/office/powerpoint/2010/main" val="3470787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a:t>
            </a:fld>
            <a:endParaRPr lang="en-US" altLang="en-US" smtClean="0"/>
          </a:p>
        </p:txBody>
      </p:sp>
      <p:pic>
        <p:nvPicPr>
          <p:cNvPr id="4" name="Picture 3"/>
          <p:cNvPicPr>
            <a:picLocks noChangeAspect="1"/>
          </p:cNvPicPr>
          <p:nvPr/>
        </p:nvPicPr>
        <p:blipFill>
          <a:blip r:embed="rId3"/>
          <a:stretch>
            <a:fillRect/>
          </a:stretch>
        </p:blipFill>
        <p:spPr>
          <a:xfrm>
            <a:off x="4956798" y="864093"/>
            <a:ext cx="2757912" cy="2757912"/>
          </a:xfrm>
          <a:prstGeom prst="rect">
            <a:avLst/>
          </a:prstGeom>
        </p:spPr>
      </p:pic>
      <p:pic>
        <p:nvPicPr>
          <p:cNvPr id="6" name="Picture 5"/>
          <p:cNvPicPr>
            <a:picLocks noChangeAspect="1"/>
          </p:cNvPicPr>
          <p:nvPr/>
        </p:nvPicPr>
        <p:blipFill>
          <a:blip r:embed="rId4"/>
          <a:stretch>
            <a:fillRect/>
          </a:stretch>
        </p:blipFill>
        <p:spPr>
          <a:xfrm>
            <a:off x="681217" y="1290980"/>
            <a:ext cx="3294157" cy="4980451"/>
          </a:xfrm>
          <a:prstGeom prst="rect">
            <a:avLst/>
          </a:prstGeom>
        </p:spPr>
      </p:pic>
      <p:pic>
        <p:nvPicPr>
          <p:cNvPr id="9" name="Picture 8"/>
          <p:cNvPicPr>
            <a:picLocks noChangeAspect="1"/>
          </p:cNvPicPr>
          <p:nvPr/>
        </p:nvPicPr>
        <p:blipFill>
          <a:blip r:embed="rId5"/>
          <a:stretch>
            <a:fillRect/>
          </a:stretch>
        </p:blipFill>
        <p:spPr>
          <a:xfrm>
            <a:off x="4228456" y="3951818"/>
            <a:ext cx="4064000" cy="2590800"/>
          </a:xfrm>
          <a:prstGeom prst="rect">
            <a:avLst/>
          </a:prstGeom>
        </p:spPr>
      </p:pic>
    </p:spTree>
    <p:extLst>
      <p:ext uri="{BB962C8B-B14F-4D97-AF65-F5344CB8AC3E}">
        <p14:creationId xmlns:p14="http://schemas.microsoft.com/office/powerpoint/2010/main" val="36140583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20</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Emerging scenarios</a:t>
            </a:r>
          </a:p>
        </p:txBody>
      </p:sp>
      <p:sp>
        <p:nvSpPr>
          <p:cNvPr id="7" name="Rectangle 3"/>
          <p:cNvSpPr txBox="1">
            <a:spLocks noChangeArrowheads="1"/>
          </p:cNvSpPr>
          <p:nvPr/>
        </p:nvSpPr>
        <p:spPr bwMode="auto">
          <a:xfrm>
            <a:off x="773546" y="1471322"/>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a:t>Giant </a:t>
            </a:r>
            <a:r>
              <a:rPr lang="en-US" sz="1800" b="1" dirty="0" smtClean="0"/>
              <a:t>multidisciplinary collaborations</a:t>
            </a:r>
            <a:endParaRPr lang="en-US" sz="1800" dirty="0"/>
          </a:p>
          <a:p>
            <a:pPr lvl="1" eaLnBrk="1" hangingPunct="1"/>
            <a:r>
              <a:rPr lang="en-US" sz="1400" dirty="0"/>
              <a:t>High-energy physics (colliders, etc.)</a:t>
            </a:r>
          </a:p>
          <a:p>
            <a:pPr lvl="1" eaLnBrk="1" hangingPunct="1"/>
            <a:r>
              <a:rPr lang="en-US" sz="1400" dirty="0"/>
              <a:t>Weather and climate modeling</a:t>
            </a:r>
          </a:p>
          <a:p>
            <a:pPr lvl="1" eaLnBrk="1" hangingPunct="1"/>
            <a:r>
              <a:rPr lang="en-US" sz="1400" dirty="0" err="1"/>
              <a:t>Multiscale</a:t>
            </a:r>
            <a:r>
              <a:rPr lang="en-US" sz="1400" dirty="0"/>
              <a:t> physics and </a:t>
            </a:r>
            <a:r>
              <a:rPr lang="en-US" sz="1400" dirty="0" smtClean="0"/>
              <a:t>engineering</a:t>
            </a:r>
          </a:p>
          <a:p>
            <a:pPr lvl="1" eaLnBrk="1" hangingPunct="1"/>
            <a:r>
              <a:rPr lang="en-US" sz="1400" dirty="0" smtClean="0"/>
              <a:t>May </a:t>
            </a:r>
            <a:r>
              <a:rPr lang="en-US" sz="1400" dirty="0"/>
              <a:t>look like large enterprise projects, though unique in that:</a:t>
            </a:r>
          </a:p>
          <a:p>
            <a:pPr lvl="2" eaLnBrk="1" hangingPunct="1"/>
            <a:r>
              <a:rPr lang="en-US" sz="1600" dirty="0" smtClean="0"/>
              <a:t>Need </a:t>
            </a:r>
            <a:r>
              <a:rPr lang="en-US" sz="1600" dirty="0"/>
              <a:t>to be extracting findings </a:t>
            </a:r>
            <a:r>
              <a:rPr lang="en-US" sz="1600" dirty="0" smtClean="0"/>
              <a:t>continuously, concurrently with software development (streams of data, might not be stored!)</a:t>
            </a:r>
          </a:p>
          <a:p>
            <a:pPr lvl="2" eaLnBrk="1" hangingPunct="1"/>
            <a:r>
              <a:rPr lang="en-US" sz="1600" dirty="0" smtClean="0"/>
              <a:t>Development </a:t>
            </a:r>
            <a:r>
              <a:rPr lang="en-US" sz="1600" dirty="0"/>
              <a:t>is largely being done by professional end-user developers (with some professional software architects at the top</a:t>
            </a:r>
            <a:r>
              <a:rPr lang="en-US" sz="1600" dirty="0" smtClean="0"/>
              <a:t>), lots of churn as interns and students and post-docs come and go</a:t>
            </a:r>
          </a:p>
          <a:p>
            <a:pPr lvl="2" eaLnBrk="1" hangingPunct="1"/>
            <a:r>
              <a:rPr lang="en-US" sz="1600" dirty="0" smtClean="0"/>
              <a:t>Observed that simply being a part of a large physics experiment did not necessarily result in improved development practices – some met project requirements for using version control at final integration time </a:t>
            </a:r>
            <a:br>
              <a:rPr lang="en-US" sz="1600" dirty="0" smtClean="0"/>
            </a:br>
            <a:r>
              <a:rPr lang="en-US" sz="1600" dirty="0" smtClean="0"/>
              <a:t>[</a:t>
            </a:r>
            <a:r>
              <a:rPr lang="en-US" sz="1600" dirty="0" err="1" smtClean="0"/>
              <a:t>Howison</a:t>
            </a:r>
            <a:r>
              <a:rPr lang="en-US" sz="1600" dirty="0" smtClean="0"/>
              <a:t> and </a:t>
            </a:r>
            <a:r>
              <a:rPr lang="en-US" sz="1600" dirty="0" err="1" smtClean="0"/>
              <a:t>Herbsleb</a:t>
            </a:r>
            <a:r>
              <a:rPr lang="en-US" sz="1600" dirty="0" smtClean="0"/>
              <a:t>, 2011]</a:t>
            </a:r>
            <a:endParaRPr lang="en-US" sz="1100" dirty="0" smtClean="0"/>
          </a:p>
          <a:p>
            <a:pPr lvl="2" eaLnBrk="1" hangingPunct="1"/>
            <a:r>
              <a:rPr lang="en-US" sz="1400" dirty="0" smtClean="0"/>
              <a:t>Attributed to skepticism of relevance of learning good software development practices if career trajectory is purely scientifically focused</a:t>
            </a:r>
            <a:endParaRPr lang="en-US" sz="1400" dirty="0"/>
          </a:p>
        </p:txBody>
      </p:sp>
    </p:spTree>
    <p:extLst>
      <p:ext uri="{BB962C8B-B14F-4D97-AF65-F5344CB8AC3E}">
        <p14:creationId xmlns:p14="http://schemas.microsoft.com/office/powerpoint/2010/main" val="24164152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21</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Emerging scenarios</a:t>
            </a:r>
          </a:p>
        </p:txBody>
      </p:sp>
      <p:sp>
        <p:nvSpPr>
          <p:cNvPr id="7" name="Rectangle 3"/>
          <p:cNvSpPr txBox="1">
            <a:spLocks noChangeArrowheads="1"/>
          </p:cNvSpPr>
          <p:nvPr/>
        </p:nvSpPr>
        <p:spPr bwMode="auto">
          <a:xfrm>
            <a:off x="773546" y="1471322"/>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Agency-funded large software development projects</a:t>
            </a:r>
            <a:endParaRPr lang="en-US" sz="1800" dirty="0"/>
          </a:p>
          <a:p>
            <a:pPr lvl="1" eaLnBrk="1" hangingPunct="1"/>
            <a:r>
              <a:rPr lang="en-US" sz="1400" dirty="0" smtClean="0"/>
              <a:t>Department of Energy high-performance computing initiatives</a:t>
            </a:r>
          </a:p>
          <a:p>
            <a:pPr lvl="1" eaLnBrk="1" hangingPunct="1"/>
            <a:r>
              <a:rPr lang="en-US" sz="1400" dirty="0" smtClean="0"/>
              <a:t>Other DOE initiatives in other computational science fields</a:t>
            </a:r>
            <a:endParaRPr lang="en-US" sz="1400" dirty="0"/>
          </a:p>
        </p:txBody>
      </p:sp>
      <p:pic>
        <p:nvPicPr>
          <p:cNvPr id="6" name="Picture 5"/>
          <p:cNvPicPr>
            <a:picLocks noChangeAspect="1"/>
          </p:cNvPicPr>
          <p:nvPr/>
        </p:nvPicPr>
        <p:blipFill>
          <a:blip r:embed="rId3"/>
          <a:stretch>
            <a:fillRect/>
          </a:stretch>
        </p:blipFill>
        <p:spPr>
          <a:xfrm>
            <a:off x="4365335" y="2585025"/>
            <a:ext cx="4546600" cy="3060700"/>
          </a:xfrm>
          <a:prstGeom prst="rect">
            <a:avLst/>
          </a:prstGeom>
        </p:spPr>
      </p:pic>
      <p:sp>
        <p:nvSpPr>
          <p:cNvPr id="8" name="Rectangle 3"/>
          <p:cNvSpPr txBox="1">
            <a:spLocks noChangeArrowheads="1"/>
          </p:cNvSpPr>
          <p:nvPr/>
        </p:nvSpPr>
        <p:spPr bwMode="auto">
          <a:xfrm>
            <a:off x="346363" y="2593109"/>
            <a:ext cx="3789651" cy="132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dirty="0" smtClean="0"/>
              <a:t>ASCI projects served as good case studies</a:t>
            </a:r>
          </a:p>
          <a:p>
            <a:pPr lvl="1" eaLnBrk="1" hangingPunct="1"/>
            <a:r>
              <a:rPr lang="en-US" sz="1400" dirty="0" smtClean="0"/>
              <a:t>Several projects with nearly identical requirements, large and difficult</a:t>
            </a:r>
          </a:p>
          <a:p>
            <a:pPr lvl="1" eaLnBrk="1" hangingPunct="1"/>
            <a:r>
              <a:rPr lang="en-US" sz="1400" dirty="0" smtClean="0"/>
              <a:t>Different risk and project management methodologies (see [Sanders and Kelly, 2008])</a:t>
            </a:r>
          </a:p>
          <a:p>
            <a:pPr lvl="1" eaLnBrk="1" hangingPunct="1"/>
            <a:r>
              <a:rPr lang="en-US" sz="1400" dirty="0" smtClean="0"/>
              <a:t>Gull turned into an ‘overly ambitious’ CS ‘research project’ instead of a development project</a:t>
            </a:r>
          </a:p>
          <a:p>
            <a:pPr lvl="1" eaLnBrk="1" hangingPunct="1"/>
            <a:r>
              <a:rPr lang="en-US" sz="1400" dirty="0" smtClean="0"/>
              <a:t>Key factor: a few </a:t>
            </a:r>
            <a:r>
              <a:rPr lang="en-US" sz="1400" i="1" dirty="0" smtClean="0"/>
              <a:t>all-rounders</a:t>
            </a:r>
            <a:r>
              <a:rPr lang="en-US" sz="1400" dirty="0" smtClean="0"/>
              <a:t> who understand the science, engineering and project management skills exceptionally well at the helm</a:t>
            </a:r>
            <a:endParaRPr lang="en-US" sz="1400" dirty="0"/>
          </a:p>
        </p:txBody>
      </p:sp>
      <p:sp>
        <p:nvSpPr>
          <p:cNvPr id="9" name="Rectangle 8"/>
          <p:cNvSpPr/>
          <p:nvPr/>
        </p:nvSpPr>
        <p:spPr>
          <a:xfrm>
            <a:off x="4228650" y="6165335"/>
            <a:ext cx="4149506" cy="369332"/>
          </a:xfrm>
          <a:prstGeom prst="rect">
            <a:avLst/>
          </a:prstGeom>
        </p:spPr>
        <p:txBody>
          <a:bodyPr wrap="none">
            <a:spAutoFit/>
          </a:bodyPr>
          <a:lstStyle/>
          <a:p>
            <a:r>
              <a:rPr lang="en-US" dirty="0" smtClean="0"/>
              <a:t>[see Squires et al, 2006 for discussion]</a:t>
            </a:r>
            <a:endParaRPr lang="en-US" dirty="0"/>
          </a:p>
        </p:txBody>
      </p:sp>
    </p:spTree>
    <p:extLst>
      <p:ext uri="{BB962C8B-B14F-4D97-AF65-F5344CB8AC3E}">
        <p14:creationId xmlns:p14="http://schemas.microsoft.com/office/powerpoint/2010/main" val="727266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22</a:t>
            </a:fld>
            <a:endParaRPr lang="en-US" altLang="en-US" dirty="0" smtClean="0"/>
          </a:p>
        </p:txBody>
      </p:sp>
      <p:sp>
        <p:nvSpPr>
          <p:cNvPr id="5" name="Rectangle 2"/>
          <p:cNvSpPr>
            <a:spLocks noGrp="1" noChangeArrowheads="1"/>
          </p:cNvSpPr>
          <p:nvPr>
            <p:ph type="title"/>
          </p:nvPr>
        </p:nvSpPr>
        <p:spPr>
          <a:xfrm>
            <a:off x="457199" y="122238"/>
            <a:ext cx="8686801" cy="1295400"/>
          </a:xfrm>
        </p:spPr>
        <p:txBody>
          <a:bodyPr/>
          <a:lstStyle/>
          <a:p>
            <a:pPr eaLnBrk="1" hangingPunct="1"/>
            <a:r>
              <a:rPr lang="en-US" sz="3600" dirty="0" smtClean="0"/>
              <a:t>All are atypical use cases for SE!</a:t>
            </a:r>
          </a:p>
        </p:txBody>
      </p:sp>
      <p:sp>
        <p:nvSpPr>
          <p:cNvPr id="7" name="Rectangle 3"/>
          <p:cNvSpPr txBox="1">
            <a:spLocks noChangeArrowheads="1"/>
          </p:cNvSpPr>
          <p:nvPr/>
        </p:nvSpPr>
        <p:spPr bwMode="auto">
          <a:xfrm>
            <a:off x="773546" y="1471322"/>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2000" b="1" dirty="0"/>
              <a:t>Very few </a:t>
            </a:r>
            <a:r>
              <a:rPr lang="en-US" sz="2000" b="1" dirty="0" smtClean="0"/>
              <a:t>scientific software development projects look </a:t>
            </a:r>
            <a:r>
              <a:rPr lang="en-US" sz="2000" b="1" dirty="0"/>
              <a:t>like a typical </a:t>
            </a:r>
            <a:r>
              <a:rPr lang="en-US" sz="2000" b="1" dirty="0" smtClean="0"/>
              <a:t>industry/enterprise development project </a:t>
            </a:r>
            <a:br>
              <a:rPr lang="en-US" sz="2000" b="1" dirty="0" smtClean="0"/>
            </a:br>
            <a:r>
              <a:rPr lang="en-US" sz="1800" dirty="0" smtClean="0"/>
              <a:t>(</a:t>
            </a:r>
            <a:r>
              <a:rPr lang="en-US" sz="1800" dirty="0"/>
              <a:t>i.e. lots of professional developers working in the same physical </a:t>
            </a:r>
            <a:r>
              <a:rPr lang="en-US" sz="1800" dirty="0" smtClean="0"/>
              <a:t>location on a task that is relatively well-defined and comprehensible to all the developers)</a:t>
            </a:r>
          </a:p>
          <a:p>
            <a:pPr eaLnBrk="1" hangingPunct="1"/>
            <a:endParaRPr lang="en-US" sz="1800" dirty="0"/>
          </a:p>
          <a:p>
            <a:pPr eaLnBrk="1" hangingPunct="1"/>
            <a:r>
              <a:rPr lang="en-US" sz="1800" dirty="0" smtClean="0"/>
              <a:t>This suggests that studies and best practices that target scientific software development more specifically are rich avenues for future work and could have an impact.</a:t>
            </a:r>
          </a:p>
          <a:p>
            <a:pPr eaLnBrk="1" hangingPunct="1"/>
            <a:endParaRPr lang="en-US" sz="1800" dirty="0"/>
          </a:p>
          <a:p>
            <a:pPr eaLnBrk="1" hangingPunct="1"/>
            <a:r>
              <a:rPr lang="en-US" sz="1800" dirty="0" smtClean="0"/>
              <a:t>But it remains unclear how to translate this information into practice, – most scientists don’t read software engineering or computer science literature</a:t>
            </a:r>
            <a:r>
              <a:rPr lang="en-US" sz="1800" dirty="0"/>
              <a:t> </a:t>
            </a:r>
            <a:r>
              <a:rPr lang="en-US" sz="1800" dirty="0" smtClean="0"/>
              <a:t>(or even sites like Slashdot for that matter.)</a:t>
            </a:r>
          </a:p>
          <a:p>
            <a:pPr lvl="1" eaLnBrk="1" hangingPunct="1"/>
            <a:r>
              <a:rPr lang="en-US" sz="1400" dirty="0" smtClean="0"/>
              <a:t>Putting software engineers into labs (like the ubiquitous experimental lab technicians) seems to help quite a lot [Segal, 2008]</a:t>
            </a:r>
          </a:p>
          <a:p>
            <a:pPr lvl="1" eaLnBrk="1" hangingPunct="1"/>
            <a:r>
              <a:rPr lang="en-US" sz="1400" dirty="0" smtClean="0"/>
              <a:t>But many scientists are also weary of the history of  false promises of computer science and software engineering tools and techniques – too many have been underdeveloped (toy projects), unusable or poorly conceived</a:t>
            </a:r>
          </a:p>
        </p:txBody>
      </p:sp>
    </p:spTree>
    <p:extLst>
      <p:ext uri="{BB962C8B-B14F-4D97-AF65-F5344CB8AC3E}">
        <p14:creationId xmlns:p14="http://schemas.microsoft.com/office/powerpoint/2010/main" val="27732154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23</a:t>
            </a:fld>
            <a:endParaRPr lang="en-US" altLang="en-US" dirty="0" smtClean="0"/>
          </a:p>
        </p:txBody>
      </p:sp>
      <p:sp>
        <p:nvSpPr>
          <p:cNvPr id="3" name="TextBox 2"/>
          <p:cNvSpPr txBox="1"/>
          <p:nvPr/>
        </p:nvSpPr>
        <p:spPr>
          <a:xfrm>
            <a:off x="3348182" y="6754091"/>
            <a:ext cx="184666" cy="369332"/>
          </a:xfrm>
          <a:prstGeom prst="rect">
            <a:avLst/>
          </a:prstGeom>
          <a:noFill/>
        </p:spPr>
        <p:txBody>
          <a:bodyPr wrap="none" rtlCol="0">
            <a:spAutoFit/>
          </a:bodyPr>
          <a:lstStyle/>
          <a:p>
            <a:endParaRPr lang="en-US"/>
          </a:p>
        </p:txBody>
      </p:sp>
      <p:sp>
        <p:nvSpPr>
          <p:cNvPr id="8" name="Rectangle 2"/>
          <p:cNvSpPr>
            <a:spLocks noGrp="1" noChangeArrowheads="1"/>
          </p:cNvSpPr>
          <p:nvPr>
            <p:ph type="title"/>
          </p:nvPr>
        </p:nvSpPr>
        <p:spPr>
          <a:xfrm>
            <a:off x="272472" y="584056"/>
            <a:ext cx="8686801" cy="1295400"/>
          </a:xfrm>
        </p:spPr>
        <p:txBody>
          <a:bodyPr/>
          <a:lstStyle/>
          <a:p>
            <a:pPr eaLnBrk="1" hangingPunct="1"/>
            <a:r>
              <a:rPr lang="en-US" sz="3600" dirty="0" smtClean="0"/>
              <a:t>The science of scientific software development</a:t>
            </a:r>
          </a:p>
        </p:txBody>
      </p:sp>
      <p:sp>
        <p:nvSpPr>
          <p:cNvPr id="18" name="Rectangle 3"/>
          <p:cNvSpPr txBox="1">
            <a:spLocks noChangeArrowheads="1"/>
          </p:cNvSpPr>
          <p:nvPr/>
        </p:nvSpPr>
        <p:spPr bwMode="auto">
          <a:xfrm>
            <a:off x="658091" y="1910049"/>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In which contexts is scientific software developed?</a:t>
            </a:r>
          </a:p>
          <a:p>
            <a:pPr lvl="1" eaLnBrk="1" hangingPunct="1"/>
            <a:r>
              <a:rPr lang="en-US" sz="1400" dirty="0" smtClean="0"/>
              <a:t>Are the developers domain experts?</a:t>
            </a:r>
          </a:p>
          <a:p>
            <a:pPr lvl="1" eaLnBrk="1" hangingPunct="1"/>
            <a:r>
              <a:rPr lang="en-US" sz="1400" dirty="0" smtClean="0"/>
              <a:t>Are the domain experts professional developers?</a:t>
            </a:r>
          </a:p>
          <a:p>
            <a:pPr lvl="1" eaLnBrk="1" hangingPunct="1"/>
            <a:r>
              <a:rPr lang="en-US" sz="1400" dirty="0"/>
              <a:t>What is the size of the development group?</a:t>
            </a:r>
          </a:p>
          <a:p>
            <a:pPr lvl="1" eaLnBrk="1" hangingPunct="1"/>
            <a:r>
              <a:rPr lang="en-US" sz="1400" dirty="0"/>
              <a:t>Who is the target audience for the code</a:t>
            </a:r>
            <a:r>
              <a:rPr lang="en-US" sz="1400" dirty="0" smtClean="0"/>
              <a:t>?</a:t>
            </a:r>
          </a:p>
          <a:p>
            <a:pPr lvl="1" eaLnBrk="1" hangingPunct="1"/>
            <a:r>
              <a:rPr lang="en-US" sz="1400" dirty="0"/>
              <a:t>What is the lifespan of the code</a:t>
            </a:r>
            <a:r>
              <a:rPr lang="en-US" sz="1400" dirty="0" smtClean="0"/>
              <a:t>?</a:t>
            </a:r>
          </a:p>
          <a:p>
            <a:pPr lvl="1" eaLnBrk="1" hangingPunct="1"/>
            <a:r>
              <a:rPr lang="en-US" sz="1400" dirty="0" smtClean="0"/>
              <a:t>What </a:t>
            </a:r>
            <a:r>
              <a:rPr lang="en-US" sz="1400" dirty="0"/>
              <a:t>development practices are currently in use</a:t>
            </a:r>
            <a:r>
              <a:rPr lang="en-US" sz="1400" dirty="0" smtClean="0"/>
              <a:t>?</a:t>
            </a:r>
          </a:p>
          <a:p>
            <a:pPr lvl="1" eaLnBrk="1" hangingPunct="1"/>
            <a:r>
              <a:rPr lang="en-US" sz="1400" b="1" dirty="0">
                <a:solidFill>
                  <a:srgbClr val="6E0000"/>
                </a:solidFill>
              </a:rPr>
              <a:t>What languages and tools are currently in use</a:t>
            </a:r>
            <a:r>
              <a:rPr lang="en-US" sz="1400" b="1" dirty="0" smtClean="0">
                <a:solidFill>
                  <a:srgbClr val="6E0000"/>
                </a:solidFill>
              </a:rPr>
              <a:t>?</a:t>
            </a:r>
          </a:p>
          <a:p>
            <a:pPr lvl="1" eaLnBrk="1" hangingPunct="1"/>
            <a:r>
              <a:rPr lang="en-US" sz="1400" dirty="0" smtClean="0"/>
              <a:t>How likely are errors? How significant are errors?</a:t>
            </a:r>
          </a:p>
          <a:p>
            <a:pPr lvl="1" eaLnBrk="1" hangingPunct="1"/>
            <a:endParaRPr lang="en-US" sz="1400" dirty="0" smtClean="0"/>
          </a:p>
          <a:p>
            <a:pPr eaLnBrk="1" hangingPunct="1"/>
            <a:r>
              <a:rPr lang="en-US" sz="1800" b="1" dirty="0" smtClean="0"/>
              <a:t>For each context, what kinds of techniques and tools may assist scientific software developers?</a:t>
            </a:r>
            <a:br>
              <a:rPr lang="en-US" sz="1800" b="1" dirty="0" smtClean="0"/>
            </a:br>
            <a:endParaRPr lang="en-US" sz="1800" b="1" dirty="0" smtClean="0"/>
          </a:p>
          <a:p>
            <a:pPr eaLnBrk="1" hangingPunct="1"/>
            <a:r>
              <a:rPr lang="en-US" sz="1800" b="1" dirty="0" smtClean="0"/>
              <a:t>How might scientists be made aware of those software engineering techniques and tools that might be relevant to their software development practices?</a:t>
            </a:r>
            <a:endParaRPr lang="en-US" sz="1800" b="1" dirty="0"/>
          </a:p>
        </p:txBody>
      </p:sp>
      <p:sp>
        <p:nvSpPr>
          <p:cNvPr id="19" name="Rectangle 18"/>
          <p:cNvSpPr/>
          <p:nvPr/>
        </p:nvSpPr>
        <p:spPr>
          <a:xfrm>
            <a:off x="4157159" y="6382758"/>
            <a:ext cx="4329505" cy="369332"/>
          </a:xfrm>
          <a:prstGeom prst="rect">
            <a:avLst/>
          </a:prstGeom>
        </p:spPr>
        <p:txBody>
          <a:bodyPr wrap="none">
            <a:spAutoFit/>
          </a:bodyPr>
          <a:lstStyle/>
          <a:p>
            <a:r>
              <a:rPr lang="en-US" dirty="0" smtClean="0"/>
              <a:t>[adapted from Segal, 2008; Glass, 2004]</a:t>
            </a:r>
            <a:endParaRPr lang="en-US" dirty="0"/>
          </a:p>
        </p:txBody>
      </p:sp>
    </p:spTree>
    <p:extLst>
      <p:ext uri="{BB962C8B-B14F-4D97-AF65-F5344CB8AC3E}">
        <p14:creationId xmlns:p14="http://schemas.microsoft.com/office/powerpoint/2010/main" val="1081672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24</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Scientific Programming Languages</a:t>
            </a:r>
          </a:p>
        </p:txBody>
      </p:sp>
      <p:sp>
        <p:nvSpPr>
          <p:cNvPr id="5"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Performance critical code: C and Fortran (with MPI for HPC)</a:t>
            </a:r>
          </a:p>
          <a:p>
            <a:pPr lvl="1" eaLnBrk="1" hangingPunct="1"/>
            <a:r>
              <a:rPr lang="en-US" sz="1400" dirty="0" smtClean="0"/>
              <a:t>Direct access to memory, data layout, low-level primitives (e.g. vector primitives)</a:t>
            </a:r>
          </a:p>
          <a:p>
            <a:pPr lvl="2" eaLnBrk="1" hangingPunct="1"/>
            <a:r>
              <a:rPr lang="en-US" sz="1100" dirty="0" smtClean="0"/>
              <a:t>A given line of code in an HPC program may be run </a:t>
            </a:r>
            <a:r>
              <a:rPr lang="en-US" sz="1100" b="1" dirty="0" smtClean="0"/>
              <a:t>tens of trillions </a:t>
            </a:r>
            <a:r>
              <a:rPr lang="en-US" sz="1100" dirty="0" smtClean="0"/>
              <a:t>of times!</a:t>
            </a:r>
          </a:p>
          <a:p>
            <a:pPr lvl="1" eaLnBrk="1" hangingPunct="1"/>
            <a:r>
              <a:rPr lang="en-US" sz="1400" dirty="0" smtClean="0"/>
              <a:t>Optimizing compilers have yet to be shown to be reliably better than code optimized by a motivated expert</a:t>
            </a:r>
          </a:p>
          <a:p>
            <a:pPr lvl="2" eaLnBrk="1" hangingPunct="1"/>
            <a:r>
              <a:rPr lang="en-US" sz="1100" dirty="0" smtClean="0"/>
              <a:t>Domain knowledge</a:t>
            </a:r>
          </a:p>
          <a:p>
            <a:pPr lvl="2" eaLnBrk="1" hangingPunct="1"/>
            <a:r>
              <a:rPr lang="en-US" sz="1100" dirty="0" smtClean="0"/>
              <a:t>Knowledge about details of hardware (caches) and operating system (parallel primitives)</a:t>
            </a:r>
          </a:p>
          <a:p>
            <a:pPr lvl="2" eaLnBrk="1" hangingPunct="1"/>
            <a:r>
              <a:rPr lang="en-US" sz="1100" dirty="0" smtClean="0"/>
              <a:t>New architectures are even more difficult to optimize for (both automatically and manually) – GPUs, hybrid-core CPUs, etc.</a:t>
            </a:r>
          </a:p>
          <a:p>
            <a:pPr lvl="1" eaLnBrk="1" hangingPunct="1"/>
            <a:r>
              <a:rPr lang="en-US" sz="1400" dirty="0" smtClean="0"/>
              <a:t>Cross-platform compatibility is important – new architectures and operating systems show up more regularly in HPC than in mainstream software [Nguyen-</a:t>
            </a:r>
            <a:r>
              <a:rPr lang="en-US" sz="1400" dirty="0" err="1" smtClean="0"/>
              <a:t>Hoan</a:t>
            </a:r>
            <a:r>
              <a:rPr lang="en-US" sz="1400" dirty="0" smtClean="0"/>
              <a:t> et al, 2010]</a:t>
            </a:r>
          </a:p>
          <a:p>
            <a:pPr lvl="2" eaLnBrk="1" hangingPunct="1"/>
            <a:r>
              <a:rPr lang="en-US" sz="1100" dirty="0" smtClean="0"/>
              <a:t>x86, various variants of the POWER architecture,</a:t>
            </a:r>
            <a:r>
              <a:rPr lang="en-US" sz="1100" dirty="0"/>
              <a:t> </a:t>
            </a:r>
            <a:r>
              <a:rPr lang="en-US" sz="1100" dirty="0" smtClean="0"/>
              <a:t>Cell BE, various GPUs, accelerators, </a:t>
            </a:r>
            <a:r>
              <a:rPr lang="en-US" sz="1100" dirty="0" err="1" smtClean="0"/>
              <a:t>BlueGene</a:t>
            </a:r>
            <a:r>
              <a:rPr lang="en-US" sz="1100" dirty="0"/>
              <a:t> </a:t>
            </a:r>
            <a:r>
              <a:rPr lang="en-US" sz="1100" dirty="0" smtClean="0"/>
              <a:t>architecture</a:t>
            </a:r>
          </a:p>
          <a:p>
            <a:pPr lvl="2" eaLnBrk="1" hangingPunct="1"/>
            <a:r>
              <a:rPr lang="en-US" sz="1100" dirty="0" smtClean="0"/>
              <a:t>Various versions of UNIX that IBM builds specifically for HPC, all have subtle differences</a:t>
            </a:r>
          </a:p>
          <a:p>
            <a:pPr lvl="2" eaLnBrk="1" hangingPunct="1"/>
            <a:r>
              <a:rPr lang="en-US" sz="1100" dirty="0" smtClean="0"/>
              <a:t>Windows keeps trying to jump in the game with marketing muscle</a:t>
            </a:r>
          </a:p>
          <a:p>
            <a:pPr lvl="1" eaLnBrk="1" hangingPunct="1"/>
            <a:r>
              <a:rPr lang="en-US" sz="1400" dirty="0" smtClean="0"/>
              <a:t>C++ is a thorn in the side of HPC because of its well-known compatibility issues</a:t>
            </a:r>
          </a:p>
          <a:p>
            <a:pPr lvl="1" eaLnBrk="1" hangingPunct="1"/>
            <a:r>
              <a:rPr lang="en-US" sz="1400" dirty="0" smtClean="0"/>
              <a:t>Few innovations have occurred in low-level programming languages – most programming language research has focused on higher-level abstractions</a:t>
            </a:r>
          </a:p>
          <a:p>
            <a:pPr lvl="2" eaLnBrk="1" hangingPunct="1"/>
            <a:r>
              <a:rPr lang="en-US" sz="1100" dirty="0" smtClean="0"/>
              <a:t>Only a few of these have seen any significant adoption, e.g. Charm++</a:t>
            </a:r>
          </a:p>
          <a:p>
            <a:pPr lvl="2" eaLnBrk="1" hangingPunct="1"/>
            <a:r>
              <a:rPr lang="en-US" sz="1100" dirty="0" smtClean="0"/>
              <a:t>Mostly seen with extreme skepticism</a:t>
            </a:r>
          </a:p>
        </p:txBody>
      </p:sp>
    </p:spTree>
    <p:extLst>
      <p:ext uri="{BB962C8B-B14F-4D97-AF65-F5344CB8AC3E}">
        <p14:creationId xmlns:p14="http://schemas.microsoft.com/office/powerpoint/2010/main" val="4165464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25</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Scientific Programming Languages</a:t>
            </a:r>
          </a:p>
        </p:txBody>
      </p:sp>
      <p:pic>
        <p:nvPicPr>
          <p:cNvPr id="6" name="Picture 5"/>
          <p:cNvPicPr>
            <a:picLocks noChangeAspect="1"/>
          </p:cNvPicPr>
          <p:nvPr/>
        </p:nvPicPr>
        <p:blipFill>
          <a:blip r:embed="rId3"/>
          <a:stretch>
            <a:fillRect/>
          </a:stretch>
        </p:blipFill>
        <p:spPr>
          <a:xfrm>
            <a:off x="1201009" y="2341518"/>
            <a:ext cx="6745000" cy="3383932"/>
          </a:xfrm>
          <a:prstGeom prst="rect">
            <a:avLst/>
          </a:prstGeom>
        </p:spPr>
      </p:pic>
      <p:sp>
        <p:nvSpPr>
          <p:cNvPr id="2" name="Rectangle 1"/>
          <p:cNvSpPr/>
          <p:nvPr/>
        </p:nvSpPr>
        <p:spPr>
          <a:xfrm>
            <a:off x="773546" y="1824657"/>
            <a:ext cx="4572000" cy="369332"/>
          </a:xfrm>
          <a:prstGeom prst="rect">
            <a:avLst/>
          </a:prstGeom>
        </p:spPr>
        <p:txBody>
          <a:bodyPr>
            <a:spAutoFit/>
          </a:bodyPr>
          <a:lstStyle/>
          <a:p>
            <a:r>
              <a:rPr lang="en-US" dirty="0" smtClean="0"/>
              <a:t>For supercomputer projects:</a:t>
            </a:r>
            <a:endParaRPr lang="en-US" dirty="0"/>
          </a:p>
        </p:txBody>
      </p:sp>
      <p:sp>
        <p:nvSpPr>
          <p:cNvPr id="3" name="Rectangle 2"/>
          <p:cNvSpPr/>
          <p:nvPr/>
        </p:nvSpPr>
        <p:spPr>
          <a:xfrm>
            <a:off x="6269182" y="6165749"/>
            <a:ext cx="4572000" cy="369332"/>
          </a:xfrm>
          <a:prstGeom prst="rect">
            <a:avLst/>
          </a:prstGeom>
        </p:spPr>
        <p:txBody>
          <a:bodyPr>
            <a:spAutoFit/>
          </a:bodyPr>
          <a:lstStyle/>
          <a:p>
            <a:r>
              <a:rPr lang="en-US" dirty="0" smtClean="0"/>
              <a:t>[Squire et al, 2006]</a:t>
            </a:r>
            <a:endParaRPr lang="en-US" dirty="0"/>
          </a:p>
        </p:txBody>
      </p:sp>
    </p:spTree>
    <p:extLst>
      <p:ext uri="{BB962C8B-B14F-4D97-AF65-F5344CB8AC3E}">
        <p14:creationId xmlns:p14="http://schemas.microsoft.com/office/powerpoint/2010/main" val="3959384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26</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Scientific Programming Languages</a:t>
            </a:r>
          </a:p>
        </p:txBody>
      </p:sp>
      <p:pic>
        <p:nvPicPr>
          <p:cNvPr id="5" name="Picture 4"/>
          <p:cNvPicPr>
            <a:picLocks noChangeAspect="1"/>
          </p:cNvPicPr>
          <p:nvPr/>
        </p:nvPicPr>
        <p:blipFill>
          <a:blip r:embed="rId3"/>
          <a:stretch>
            <a:fillRect/>
          </a:stretch>
        </p:blipFill>
        <p:spPr>
          <a:xfrm>
            <a:off x="1645856" y="1494665"/>
            <a:ext cx="6031569" cy="4962983"/>
          </a:xfrm>
          <a:prstGeom prst="rect">
            <a:avLst/>
          </a:prstGeom>
        </p:spPr>
      </p:pic>
      <p:sp>
        <p:nvSpPr>
          <p:cNvPr id="7" name="Rectangle 6"/>
          <p:cNvSpPr/>
          <p:nvPr/>
        </p:nvSpPr>
        <p:spPr>
          <a:xfrm>
            <a:off x="6415205" y="6176882"/>
            <a:ext cx="2006754" cy="369332"/>
          </a:xfrm>
          <a:prstGeom prst="rect">
            <a:avLst/>
          </a:prstGeom>
        </p:spPr>
        <p:txBody>
          <a:bodyPr wrap="none">
            <a:spAutoFit/>
          </a:bodyPr>
          <a:lstStyle/>
          <a:p>
            <a:r>
              <a:rPr lang="en-US" dirty="0" smtClean="0"/>
              <a:t>[</a:t>
            </a:r>
            <a:r>
              <a:rPr lang="en-US" dirty="0" err="1" smtClean="0"/>
              <a:t>Basili</a:t>
            </a:r>
            <a:r>
              <a:rPr lang="en-US" dirty="0" smtClean="0"/>
              <a:t> </a:t>
            </a:r>
            <a:r>
              <a:rPr lang="en-US" dirty="0"/>
              <a:t>et al, </a:t>
            </a:r>
            <a:r>
              <a:rPr lang="en-US" dirty="0" smtClean="0"/>
              <a:t>2008]</a:t>
            </a:r>
            <a:endParaRPr lang="en-US" dirty="0"/>
          </a:p>
        </p:txBody>
      </p:sp>
      <p:sp>
        <p:nvSpPr>
          <p:cNvPr id="8" name="Rectangle 7"/>
          <p:cNvSpPr/>
          <p:nvPr/>
        </p:nvSpPr>
        <p:spPr>
          <a:xfrm>
            <a:off x="531092" y="1385930"/>
            <a:ext cx="4572000" cy="369332"/>
          </a:xfrm>
          <a:prstGeom prst="rect">
            <a:avLst/>
          </a:prstGeom>
        </p:spPr>
        <p:txBody>
          <a:bodyPr>
            <a:spAutoFit/>
          </a:bodyPr>
          <a:lstStyle/>
          <a:p>
            <a:r>
              <a:rPr lang="en-US" dirty="0" smtClean="0"/>
              <a:t>More broadly in science:</a:t>
            </a:r>
            <a:endParaRPr lang="en-US" dirty="0"/>
          </a:p>
        </p:txBody>
      </p:sp>
    </p:spTree>
    <p:extLst>
      <p:ext uri="{BB962C8B-B14F-4D97-AF65-F5344CB8AC3E}">
        <p14:creationId xmlns:p14="http://schemas.microsoft.com/office/powerpoint/2010/main" val="2184709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27</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Scientific Programming Languages</a:t>
            </a:r>
          </a:p>
        </p:txBody>
      </p:sp>
      <p:sp>
        <p:nvSpPr>
          <p:cNvPr id="5" name="Rectangle 3"/>
          <p:cNvSpPr txBox="1">
            <a:spLocks noChangeArrowheads="1"/>
          </p:cNvSpPr>
          <p:nvPr/>
        </p:nvSpPr>
        <p:spPr bwMode="auto">
          <a:xfrm>
            <a:off x="646545" y="1621416"/>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Glue and productivity-critical analyses: Dynamic languages</a:t>
            </a:r>
          </a:p>
          <a:p>
            <a:pPr lvl="2" eaLnBrk="1" hangingPunct="1"/>
            <a:r>
              <a:rPr lang="en-US" sz="1100" dirty="0" smtClean="0"/>
              <a:t>MATLAB, Python, R (statistics), Perl (informatics), Shell scripts</a:t>
            </a:r>
          </a:p>
          <a:p>
            <a:pPr lvl="2" eaLnBrk="1" hangingPunct="1"/>
            <a:r>
              <a:rPr lang="en-US" sz="1100" dirty="0" smtClean="0"/>
              <a:t>Convenient minimal syntax, large library of easy-to-find functions, “killer libraries”, commercial support and marketing, historical accident + inertia</a:t>
            </a:r>
          </a:p>
          <a:p>
            <a:pPr lvl="2" eaLnBrk="1" hangingPunct="1"/>
            <a:r>
              <a:rPr lang="en-US" sz="1100" dirty="0" smtClean="0"/>
              <a:t>Relatively easy-to-use foreign-function interface (FFI) to call native code – performance competes with other important goals! [Carver et al, 2007]</a:t>
            </a:r>
            <a:br>
              <a:rPr lang="en-US" sz="1100" dirty="0" smtClean="0"/>
            </a:br>
            <a:endParaRPr lang="en-US" sz="1100" dirty="0" smtClean="0"/>
          </a:p>
          <a:p>
            <a:pPr eaLnBrk="1" hangingPunct="1"/>
            <a:r>
              <a:rPr lang="en-US" sz="1800" b="1" dirty="0" smtClean="0"/>
              <a:t>Popular statically-typed object-oriented languages are also used</a:t>
            </a:r>
          </a:p>
          <a:p>
            <a:pPr lvl="2" eaLnBrk="1" hangingPunct="1"/>
            <a:r>
              <a:rPr lang="en-US" sz="1100" dirty="0" smtClean="0"/>
              <a:t>Mostly C++, some Java – familiar and widely supported</a:t>
            </a:r>
          </a:p>
          <a:p>
            <a:pPr lvl="2" eaLnBrk="1" hangingPunct="1"/>
            <a:r>
              <a:rPr lang="en-US" sz="1100" dirty="0" smtClean="0"/>
              <a:t>Share syntactic overhead with C. Additional run-time overhead (dynamic dispatch) can be a hurdle.</a:t>
            </a:r>
          </a:p>
          <a:p>
            <a:pPr lvl="2" eaLnBrk="1" hangingPunct="1"/>
            <a:r>
              <a:rPr lang="en-US" sz="1100" dirty="0" smtClean="0"/>
              <a:t>Charm++ is also an OO language built on C++ that uses a managed run-time to distribute objects over a cluster, used for major molecular dynamics package and some other things</a:t>
            </a:r>
          </a:p>
          <a:p>
            <a:pPr lvl="2" eaLnBrk="1" hangingPunct="1"/>
            <a:r>
              <a:rPr lang="en-US" sz="1100" dirty="0" smtClean="0"/>
              <a:t>Other examples occasionally developed, often research languages that are not developed enough for deployment</a:t>
            </a:r>
            <a:br>
              <a:rPr lang="en-US" sz="1100" dirty="0" smtClean="0"/>
            </a:br>
            <a:endParaRPr lang="en-US" sz="1100" dirty="0" smtClean="0"/>
          </a:p>
          <a:p>
            <a:pPr eaLnBrk="1" hangingPunct="1"/>
            <a:r>
              <a:rPr lang="en-US" sz="1800" b="1" dirty="0" smtClean="0"/>
              <a:t>Functional languages are used rarely, almost exclusively by computer scientists (current or former)</a:t>
            </a:r>
          </a:p>
          <a:p>
            <a:pPr lvl="2" eaLnBrk="1" hangingPunct="1"/>
            <a:r>
              <a:rPr lang="en-US" sz="1100" dirty="0" smtClean="0"/>
              <a:t>Stronger invariants and more algorithmic style of programming useful in some circumstances, but few languages support science-specific invariants (e.g. scientific units) or domain-specific invariants</a:t>
            </a:r>
            <a:endParaRPr lang="en-US" sz="800" dirty="0" smtClean="0"/>
          </a:p>
          <a:p>
            <a:pPr lvl="2" eaLnBrk="1" hangingPunct="1"/>
            <a:r>
              <a:rPr lang="en-US" sz="1100" dirty="0" smtClean="0"/>
              <a:t>Immutability can be major hurdle for performance – often end up with imperative code to work around compiler defects. Compiler is unpredictable.</a:t>
            </a:r>
          </a:p>
          <a:p>
            <a:pPr lvl="2" eaLnBrk="1" hangingPunct="1"/>
            <a:r>
              <a:rPr lang="en-US" sz="1100" dirty="0" smtClean="0"/>
              <a:t>May not have great library support. </a:t>
            </a:r>
          </a:p>
          <a:p>
            <a:pPr lvl="2" eaLnBrk="1" hangingPunct="1"/>
            <a:r>
              <a:rPr lang="en-US" sz="1100" dirty="0" smtClean="0"/>
              <a:t>Difficult to teach to people without a basic discrete math / formal logic background.</a:t>
            </a:r>
          </a:p>
        </p:txBody>
      </p:sp>
    </p:spTree>
    <p:extLst>
      <p:ext uri="{BB962C8B-B14F-4D97-AF65-F5344CB8AC3E}">
        <p14:creationId xmlns:p14="http://schemas.microsoft.com/office/powerpoint/2010/main" val="1639300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28</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Scientific Programming Languages</a:t>
            </a:r>
          </a:p>
        </p:txBody>
      </p:sp>
      <p:sp>
        <p:nvSpPr>
          <p:cNvPr id="5"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Domain-Specific Languages</a:t>
            </a:r>
          </a:p>
          <a:p>
            <a:pPr lvl="1" eaLnBrk="1" hangingPunct="1"/>
            <a:r>
              <a:rPr lang="en-US" sz="1400" dirty="0" smtClean="0"/>
              <a:t>Many scientific software projects, even small projects, create small domain-specific languages to facilitate rapid prototyping and scripting (e.g. Brian)</a:t>
            </a:r>
            <a:endParaRPr lang="en-US" sz="1400" dirty="0"/>
          </a:p>
          <a:p>
            <a:pPr lvl="1" eaLnBrk="1" hangingPunct="1"/>
            <a:r>
              <a:rPr lang="en-US" sz="1400" dirty="0" smtClean="0"/>
              <a:t>The languages described do not support this style of programming well</a:t>
            </a:r>
          </a:p>
          <a:p>
            <a:pPr lvl="1" eaLnBrk="1" hangingPunct="1"/>
            <a:r>
              <a:rPr lang="en-US" sz="1400" dirty="0" smtClean="0"/>
              <a:t>Clear empirical evidence in favor of this approach in science remains sparse</a:t>
            </a:r>
          </a:p>
          <a:p>
            <a:pPr lvl="1" eaLnBrk="1" hangingPunct="1"/>
            <a:endParaRPr lang="en-US" sz="1400" dirty="0"/>
          </a:p>
          <a:p>
            <a:pPr eaLnBrk="1" hangingPunct="1"/>
            <a:r>
              <a:rPr lang="en-US" sz="1800" b="1" dirty="0" smtClean="0"/>
              <a:t>Novel parallel programming models</a:t>
            </a:r>
          </a:p>
          <a:p>
            <a:pPr lvl="1" eaLnBrk="1" hangingPunct="1"/>
            <a:r>
              <a:rPr lang="en-US" sz="1400" dirty="0" smtClean="0"/>
              <a:t>For some applications, extensions to existing languages that enable a global address space across a cluster is useful (Global Arrays for C/C++/Fortran)</a:t>
            </a:r>
          </a:p>
          <a:p>
            <a:pPr lvl="1" eaLnBrk="1" hangingPunct="1"/>
            <a:r>
              <a:rPr lang="en-US" sz="1400" dirty="0" smtClean="0"/>
              <a:t>Data parallel primitives have been shown to be useful in some application domains</a:t>
            </a:r>
          </a:p>
          <a:p>
            <a:pPr lvl="2" eaLnBrk="1" hangingPunct="1"/>
            <a:r>
              <a:rPr lang="en-US" sz="1100" dirty="0" err="1" smtClean="0"/>
              <a:t>MapReduce</a:t>
            </a:r>
            <a:r>
              <a:rPr lang="en-US" sz="1100" dirty="0" smtClean="0"/>
              <a:t>/</a:t>
            </a:r>
            <a:r>
              <a:rPr lang="en-US" sz="1100" dirty="0" err="1" smtClean="0"/>
              <a:t>Hadoop</a:t>
            </a:r>
            <a:endParaRPr lang="en-US" sz="1100" dirty="0" smtClean="0"/>
          </a:p>
          <a:p>
            <a:pPr lvl="2" eaLnBrk="1" hangingPunct="1"/>
            <a:r>
              <a:rPr lang="en-US" sz="1100" dirty="0" smtClean="0"/>
              <a:t>May have promise on GPGPUs (e.g. Copperhead, Data Parallel Haskell)</a:t>
            </a:r>
          </a:p>
          <a:p>
            <a:pPr lvl="1" eaLnBrk="1" hangingPunct="1"/>
            <a:r>
              <a:rPr lang="en-US" sz="1400" dirty="0" smtClean="0"/>
              <a:t>Some efforts have been made on programming against plug-and-play machine models so the algorithm specification is decoupled from the implementation (e.g. </a:t>
            </a:r>
            <a:r>
              <a:rPr lang="en-US" sz="1400" dirty="0" err="1" smtClean="0"/>
              <a:t>Sequioa</a:t>
            </a:r>
            <a:r>
              <a:rPr lang="en-US" sz="1400" dirty="0" smtClean="0"/>
              <a:t>)</a:t>
            </a:r>
          </a:p>
          <a:p>
            <a:pPr lvl="2" eaLnBrk="1" hangingPunct="1"/>
            <a:r>
              <a:rPr lang="en-US" sz="1100" dirty="0" smtClean="0"/>
              <a:t>Readability is important in the parts of the code that are running the mathematics from their papers</a:t>
            </a:r>
          </a:p>
        </p:txBody>
      </p:sp>
    </p:spTree>
    <p:extLst>
      <p:ext uri="{BB962C8B-B14F-4D97-AF65-F5344CB8AC3E}">
        <p14:creationId xmlns:p14="http://schemas.microsoft.com/office/powerpoint/2010/main" val="3681099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29</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Scientists are Skeptics</a:t>
            </a:r>
          </a:p>
        </p:txBody>
      </p:sp>
      <p:sp>
        <p:nvSpPr>
          <p:cNvPr id="3" name="Rectangle 2"/>
          <p:cNvSpPr/>
          <p:nvPr/>
        </p:nvSpPr>
        <p:spPr>
          <a:xfrm>
            <a:off x="6415205" y="6176882"/>
            <a:ext cx="2006754" cy="369332"/>
          </a:xfrm>
          <a:prstGeom prst="rect">
            <a:avLst/>
          </a:prstGeom>
        </p:spPr>
        <p:txBody>
          <a:bodyPr wrap="none">
            <a:spAutoFit/>
          </a:bodyPr>
          <a:lstStyle/>
          <a:p>
            <a:r>
              <a:rPr lang="en-US" dirty="0" smtClean="0"/>
              <a:t>[</a:t>
            </a:r>
            <a:r>
              <a:rPr lang="en-US" dirty="0" err="1" smtClean="0"/>
              <a:t>Basili</a:t>
            </a:r>
            <a:r>
              <a:rPr lang="en-US" dirty="0" smtClean="0"/>
              <a:t> </a:t>
            </a:r>
            <a:r>
              <a:rPr lang="en-US" dirty="0"/>
              <a:t>et al, </a:t>
            </a:r>
            <a:r>
              <a:rPr lang="en-US" dirty="0" smtClean="0"/>
              <a:t>2008]</a:t>
            </a:r>
            <a:endParaRPr lang="en-US" dirty="0"/>
          </a:p>
        </p:txBody>
      </p:sp>
      <p:sp>
        <p:nvSpPr>
          <p:cNvPr id="4" name="Rectangle 3"/>
          <p:cNvSpPr/>
          <p:nvPr/>
        </p:nvSpPr>
        <p:spPr>
          <a:xfrm>
            <a:off x="831272" y="1720381"/>
            <a:ext cx="777009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mtClean="0"/>
              <a:t>"I hate MPI, I hate C++. If I had to choose again, I would probably choose the same."</a:t>
            </a:r>
            <a:endParaRPr lang="en-US" dirty="0"/>
          </a:p>
        </p:txBody>
      </p:sp>
      <p:sp>
        <p:nvSpPr>
          <p:cNvPr id="6" name="Rectangle 5"/>
          <p:cNvSpPr/>
          <p:nvPr/>
        </p:nvSpPr>
        <p:spPr>
          <a:xfrm>
            <a:off x="831273" y="2690336"/>
            <a:ext cx="7770091"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"Our codes are much larger and more complex than the toy programs normally used in [classroom settings]. We would like to see a number of large workhorse applications converted and benchmarked."</a:t>
            </a:r>
          </a:p>
        </p:txBody>
      </p:sp>
      <p:sp>
        <p:nvSpPr>
          <p:cNvPr id="9" name="Rectangle 3"/>
          <p:cNvSpPr txBox="1">
            <a:spLocks noChangeArrowheads="1"/>
          </p:cNvSpPr>
          <p:nvPr/>
        </p:nvSpPr>
        <p:spPr bwMode="auto">
          <a:xfrm>
            <a:off x="877455" y="3895869"/>
            <a:ext cx="7412181" cy="14843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Scientists are willing to use new languages </a:t>
            </a:r>
            <a:r>
              <a:rPr lang="en-US" sz="1800" b="1" u="sng" dirty="0" err="1" smtClean="0"/>
              <a:t>iff</a:t>
            </a:r>
            <a:r>
              <a:rPr lang="en-US" sz="1800" b="1" dirty="0" smtClean="0"/>
              <a:t> …</a:t>
            </a:r>
          </a:p>
          <a:p>
            <a:pPr lvl="1" eaLnBrk="1" hangingPunct="1"/>
            <a:r>
              <a:rPr lang="en-US" sz="1400" dirty="0" smtClean="0"/>
              <a:t>you show them it will really help them solve problems</a:t>
            </a:r>
          </a:p>
          <a:p>
            <a:pPr lvl="1" eaLnBrk="1" hangingPunct="1"/>
            <a:r>
              <a:rPr lang="en-US" sz="1400" dirty="0" smtClean="0"/>
              <a:t>you can teach it to them quickly</a:t>
            </a:r>
          </a:p>
          <a:p>
            <a:pPr lvl="1" eaLnBrk="1" hangingPunct="1"/>
            <a:r>
              <a:rPr lang="en-US" sz="1400" dirty="0" smtClean="0"/>
              <a:t>the language can be integrated gradually into their existing codebase</a:t>
            </a:r>
          </a:p>
          <a:p>
            <a:pPr lvl="2" eaLnBrk="1" hangingPunct="1"/>
            <a:r>
              <a:rPr lang="en-US" sz="1100" dirty="0" smtClean="0"/>
              <a:t>(MPI was developed alongside prior message passing libraries)</a:t>
            </a:r>
          </a:p>
          <a:p>
            <a:pPr lvl="1" eaLnBrk="1" hangingPunct="1"/>
            <a:r>
              <a:rPr lang="en-US" sz="1400" dirty="0" smtClean="0"/>
              <a:t>they can be confident that it won’t disappear</a:t>
            </a:r>
          </a:p>
          <a:p>
            <a:pPr lvl="2" eaLnBrk="1" hangingPunct="1"/>
            <a:r>
              <a:rPr lang="en-US" sz="1100" dirty="0" smtClean="0"/>
              <a:t>Commercial backing or major government funding and development</a:t>
            </a:r>
          </a:p>
          <a:p>
            <a:pPr lvl="2" eaLnBrk="1" hangingPunct="1"/>
            <a:r>
              <a:rPr lang="en-US" sz="1100" dirty="0" smtClean="0"/>
              <a:t>Open source with a liberal license (BSD-like) is critical to bring many major players on board (Defense, Finance, etc.)</a:t>
            </a:r>
          </a:p>
        </p:txBody>
      </p:sp>
    </p:spTree>
    <p:extLst>
      <p:ext uri="{BB962C8B-B14F-4D97-AF65-F5344CB8AC3E}">
        <p14:creationId xmlns:p14="http://schemas.microsoft.com/office/powerpoint/2010/main" val="2276190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a:t>
            </a:fld>
            <a:endParaRPr lang="en-US" altLang="en-US" smtClean="0"/>
          </a:p>
        </p:txBody>
      </p:sp>
      <p:pic>
        <p:nvPicPr>
          <p:cNvPr id="3" name="Picture 2"/>
          <p:cNvPicPr>
            <a:picLocks noChangeAspect="1"/>
          </p:cNvPicPr>
          <p:nvPr/>
        </p:nvPicPr>
        <p:blipFill>
          <a:blip r:embed="rId3"/>
          <a:stretch>
            <a:fillRect/>
          </a:stretch>
        </p:blipFill>
        <p:spPr>
          <a:xfrm>
            <a:off x="620544" y="1059913"/>
            <a:ext cx="7747000" cy="4849622"/>
          </a:xfrm>
          <a:prstGeom prst="rect">
            <a:avLst/>
          </a:prstGeom>
        </p:spPr>
      </p:pic>
    </p:spTree>
    <p:extLst>
      <p:ext uri="{BB962C8B-B14F-4D97-AF65-F5344CB8AC3E}">
        <p14:creationId xmlns:p14="http://schemas.microsoft.com/office/powerpoint/2010/main" val="3867560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30</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IDEs in Scientific Computing</a:t>
            </a:r>
          </a:p>
        </p:txBody>
      </p:sp>
      <p:sp>
        <p:nvSpPr>
          <p:cNvPr id="7"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One perceived strength of MATLAB is its IDE</a:t>
            </a:r>
          </a:p>
          <a:p>
            <a:pPr lvl="1" eaLnBrk="1" hangingPunct="1"/>
            <a:r>
              <a:rPr lang="en-US" sz="1400" dirty="0" smtClean="0"/>
              <a:t>Shows workspace (files and global variables, along with metadata)</a:t>
            </a:r>
          </a:p>
          <a:p>
            <a:pPr lvl="1" eaLnBrk="1" hangingPunct="1"/>
            <a:r>
              <a:rPr lang="en-US" sz="1400" dirty="0" smtClean="0"/>
              <a:t>Centered around a read-</a:t>
            </a:r>
            <a:r>
              <a:rPr lang="en-US" sz="1400" dirty="0" err="1" smtClean="0"/>
              <a:t>eval</a:t>
            </a:r>
            <a:r>
              <a:rPr lang="en-US" sz="1400" dirty="0" smtClean="0"/>
              <a:t>-print loop (REPL)</a:t>
            </a:r>
          </a:p>
          <a:p>
            <a:pPr lvl="1" eaLnBrk="1" hangingPunct="1"/>
            <a:r>
              <a:rPr lang="en-US" sz="1400" dirty="0" smtClean="0"/>
              <a:t>Basic code completion support</a:t>
            </a:r>
          </a:p>
          <a:p>
            <a:pPr lvl="2" eaLnBrk="1" hangingPunct="1"/>
            <a:r>
              <a:rPr lang="en-US" sz="1100" dirty="0" smtClean="0"/>
              <a:t>Dynamically typed languages are hard to do code completion for</a:t>
            </a:r>
          </a:p>
          <a:p>
            <a:pPr lvl="1" eaLnBrk="1" hangingPunct="1"/>
            <a:r>
              <a:rPr lang="en-US" sz="1400" dirty="0" smtClean="0"/>
              <a:t>Little support for refactoring, unit testing and other practices</a:t>
            </a:r>
          </a:p>
          <a:p>
            <a:pPr lvl="1" eaLnBrk="1" hangingPunct="1"/>
            <a:r>
              <a:rPr lang="en-US" sz="1400" dirty="0" smtClean="0"/>
              <a:t>Increasing support for trivial parallelization via multiple panes, some primitives for communication between them</a:t>
            </a:r>
          </a:p>
          <a:p>
            <a:pPr lvl="1" eaLnBrk="1" hangingPunct="1"/>
            <a:endParaRPr lang="en-US" sz="1400" dirty="0" smtClean="0"/>
          </a:p>
          <a:p>
            <a:pPr eaLnBrk="1" hangingPunct="1"/>
            <a:r>
              <a:rPr lang="en-US" sz="1800" b="1" dirty="0" smtClean="0"/>
              <a:t>Many scientists continue to use basic Unix tools</a:t>
            </a:r>
          </a:p>
          <a:p>
            <a:pPr lvl="1" eaLnBrk="1" hangingPunct="1"/>
            <a:r>
              <a:rPr lang="en-US" sz="1400" dirty="0" smtClean="0"/>
              <a:t>Some don’t know about graphical debuggers, profilers and other tools [Nguyen-</a:t>
            </a:r>
            <a:r>
              <a:rPr lang="en-US" sz="1400" dirty="0" err="1" smtClean="0"/>
              <a:t>Hoan</a:t>
            </a:r>
            <a:r>
              <a:rPr lang="en-US" sz="1400" dirty="0" smtClean="0"/>
              <a:t> et al, 2010]</a:t>
            </a:r>
          </a:p>
          <a:p>
            <a:pPr lvl="1" eaLnBrk="1" hangingPunct="1"/>
            <a:r>
              <a:rPr lang="en-US" sz="1400" dirty="0" smtClean="0"/>
              <a:t>Others dislike the perceived rigidity of IDEs [Carver et al, 2007]</a:t>
            </a:r>
          </a:p>
          <a:p>
            <a:pPr lvl="2" eaLnBrk="1" hangingPunct="1"/>
            <a:r>
              <a:rPr lang="en-US" sz="1100" dirty="0" smtClean="0"/>
              <a:t>Do not support remote code execution and debugging and other features unique to the scientific workflow</a:t>
            </a:r>
            <a:endParaRPr lang="en-US" sz="800" dirty="0" smtClean="0"/>
          </a:p>
          <a:p>
            <a:pPr lvl="2" eaLnBrk="1" hangingPunct="1"/>
            <a:endParaRPr lang="en-US" sz="800" dirty="0" smtClean="0"/>
          </a:p>
          <a:p>
            <a:pPr marL="693737" lvl="2" indent="0" eaLnBrk="1" hangingPunct="1">
              <a:buNone/>
            </a:pPr>
            <a:endParaRPr lang="en-US" sz="800" dirty="0"/>
          </a:p>
        </p:txBody>
      </p:sp>
    </p:spTree>
    <p:extLst>
      <p:ext uri="{BB962C8B-B14F-4D97-AF65-F5344CB8AC3E}">
        <p14:creationId xmlns:p14="http://schemas.microsoft.com/office/powerpoint/2010/main" val="1318088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31</a:t>
            </a:fld>
            <a:endParaRPr lang="en-US" altLang="en-US" smtClean="0"/>
          </a:p>
        </p:txBody>
      </p:sp>
      <p:sp>
        <p:nvSpPr>
          <p:cNvPr id="6147" name="Rectangle 2"/>
          <p:cNvSpPr>
            <a:spLocks noGrp="1" noChangeArrowheads="1"/>
          </p:cNvSpPr>
          <p:nvPr>
            <p:ph type="title"/>
          </p:nvPr>
        </p:nvSpPr>
        <p:spPr/>
        <p:txBody>
          <a:bodyPr/>
          <a:lstStyle/>
          <a:p>
            <a:pPr eaLnBrk="1" hangingPunct="1"/>
            <a:r>
              <a:rPr lang="en-US" sz="3200" dirty="0" smtClean="0"/>
              <a:t>DARPA High-Productivity Computing</a:t>
            </a:r>
          </a:p>
        </p:txBody>
      </p:sp>
      <p:sp>
        <p:nvSpPr>
          <p:cNvPr id="7"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Major DARPA initiative to rethink the whole HPC stack</a:t>
            </a:r>
          </a:p>
          <a:p>
            <a:pPr lvl="1" eaLnBrk="1" hangingPunct="1"/>
            <a:r>
              <a:rPr lang="en-US" sz="1400" dirty="0" smtClean="0"/>
              <a:t>Hardware – Processors, memory organization, networking</a:t>
            </a:r>
          </a:p>
          <a:p>
            <a:pPr lvl="1" eaLnBrk="1" hangingPunct="1"/>
            <a:r>
              <a:rPr lang="en-US" sz="1400" dirty="0" smtClean="0"/>
              <a:t>Basic operating system design</a:t>
            </a:r>
          </a:p>
          <a:p>
            <a:pPr lvl="1" eaLnBrk="1" hangingPunct="1"/>
            <a:r>
              <a:rPr lang="en-US" sz="1400" dirty="0" smtClean="0"/>
              <a:t>Programming language design</a:t>
            </a:r>
          </a:p>
          <a:p>
            <a:pPr lvl="2" eaLnBrk="1" hangingPunct="1"/>
            <a:r>
              <a:rPr lang="en-US" sz="1100" dirty="0" smtClean="0"/>
              <a:t>X11 (IBM), Fortress (Sun, eliminated), Chapel (Cray) – all involve managed memory and higher-level abstractions, but with some allowances to bypass</a:t>
            </a:r>
          </a:p>
          <a:p>
            <a:pPr lvl="1" eaLnBrk="1" hangingPunct="1"/>
            <a:r>
              <a:rPr lang="en-US" sz="1400" dirty="0" smtClean="0"/>
              <a:t>Development tools and development environments</a:t>
            </a:r>
          </a:p>
          <a:p>
            <a:pPr lvl="2" eaLnBrk="1" hangingPunct="1"/>
            <a:r>
              <a:rPr lang="en-US" sz="1100" dirty="0" smtClean="0"/>
              <a:t>Eclipse Parallel Tools Platform (PTP) has improved support for parallel and high-performance computing</a:t>
            </a:r>
          </a:p>
          <a:p>
            <a:pPr lvl="2" eaLnBrk="1" hangingPunct="1"/>
            <a:r>
              <a:rPr lang="en-US" sz="1100" dirty="0" smtClean="0"/>
              <a:t>Some companies are exploring nice interfaces to cloud computing infrastructure, but very early still</a:t>
            </a:r>
          </a:p>
          <a:p>
            <a:pPr lvl="1" eaLnBrk="1" hangingPunct="1"/>
            <a:r>
              <a:rPr lang="en-US" sz="1400" dirty="0" smtClean="0"/>
              <a:t>Methodologies</a:t>
            </a:r>
          </a:p>
        </p:txBody>
      </p:sp>
    </p:spTree>
    <p:extLst>
      <p:ext uri="{BB962C8B-B14F-4D97-AF65-F5344CB8AC3E}">
        <p14:creationId xmlns:p14="http://schemas.microsoft.com/office/powerpoint/2010/main" val="3538458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32</a:t>
            </a:fld>
            <a:endParaRPr lang="en-US" altLang="en-US" dirty="0" smtClean="0"/>
          </a:p>
        </p:txBody>
      </p:sp>
      <p:sp>
        <p:nvSpPr>
          <p:cNvPr id="3" name="TextBox 2"/>
          <p:cNvSpPr txBox="1"/>
          <p:nvPr/>
        </p:nvSpPr>
        <p:spPr>
          <a:xfrm>
            <a:off x="3348182" y="6754091"/>
            <a:ext cx="184666" cy="369332"/>
          </a:xfrm>
          <a:prstGeom prst="rect">
            <a:avLst/>
          </a:prstGeom>
          <a:noFill/>
        </p:spPr>
        <p:txBody>
          <a:bodyPr wrap="none" rtlCol="0">
            <a:spAutoFit/>
          </a:bodyPr>
          <a:lstStyle/>
          <a:p>
            <a:endParaRPr lang="en-US"/>
          </a:p>
        </p:txBody>
      </p:sp>
      <p:sp>
        <p:nvSpPr>
          <p:cNvPr id="8" name="Rectangle 2"/>
          <p:cNvSpPr>
            <a:spLocks noGrp="1" noChangeArrowheads="1"/>
          </p:cNvSpPr>
          <p:nvPr>
            <p:ph type="title"/>
          </p:nvPr>
        </p:nvSpPr>
        <p:spPr>
          <a:xfrm>
            <a:off x="272472" y="584056"/>
            <a:ext cx="8686801" cy="1295400"/>
          </a:xfrm>
        </p:spPr>
        <p:txBody>
          <a:bodyPr/>
          <a:lstStyle/>
          <a:p>
            <a:pPr eaLnBrk="1" hangingPunct="1"/>
            <a:r>
              <a:rPr lang="en-US" sz="3600" dirty="0" smtClean="0"/>
              <a:t>The science of scientific software development</a:t>
            </a:r>
          </a:p>
        </p:txBody>
      </p:sp>
      <p:sp>
        <p:nvSpPr>
          <p:cNvPr id="18" name="Rectangle 3"/>
          <p:cNvSpPr txBox="1">
            <a:spLocks noChangeArrowheads="1"/>
          </p:cNvSpPr>
          <p:nvPr/>
        </p:nvSpPr>
        <p:spPr bwMode="auto">
          <a:xfrm>
            <a:off x="658091" y="1910049"/>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In which contexts is scientific software developed?</a:t>
            </a:r>
          </a:p>
          <a:p>
            <a:pPr lvl="1" eaLnBrk="1" hangingPunct="1"/>
            <a:r>
              <a:rPr lang="en-US" sz="1400" dirty="0" smtClean="0"/>
              <a:t>Are the developers domain experts?</a:t>
            </a:r>
          </a:p>
          <a:p>
            <a:pPr lvl="1" eaLnBrk="1" hangingPunct="1"/>
            <a:r>
              <a:rPr lang="en-US" sz="1400" dirty="0" smtClean="0"/>
              <a:t>Are the domain experts professional developers?</a:t>
            </a:r>
          </a:p>
          <a:p>
            <a:pPr lvl="1" eaLnBrk="1" hangingPunct="1"/>
            <a:r>
              <a:rPr lang="en-US" sz="1400" dirty="0"/>
              <a:t>What is the size of the development group?</a:t>
            </a:r>
          </a:p>
          <a:p>
            <a:pPr lvl="1" eaLnBrk="1" hangingPunct="1"/>
            <a:r>
              <a:rPr lang="en-US" sz="1400" dirty="0"/>
              <a:t>Who is the target audience for the code</a:t>
            </a:r>
            <a:r>
              <a:rPr lang="en-US" sz="1400" dirty="0" smtClean="0"/>
              <a:t>?</a:t>
            </a:r>
          </a:p>
          <a:p>
            <a:pPr lvl="1" eaLnBrk="1" hangingPunct="1"/>
            <a:r>
              <a:rPr lang="en-US" sz="1400" dirty="0"/>
              <a:t>What is the lifespan of the code</a:t>
            </a:r>
            <a:r>
              <a:rPr lang="en-US" sz="1400" dirty="0" smtClean="0"/>
              <a:t>?</a:t>
            </a:r>
          </a:p>
          <a:p>
            <a:pPr lvl="1" eaLnBrk="1" hangingPunct="1"/>
            <a:r>
              <a:rPr lang="en-US" sz="1400" dirty="0" smtClean="0"/>
              <a:t>What </a:t>
            </a:r>
            <a:r>
              <a:rPr lang="en-US" sz="1400" dirty="0"/>
              <a:t>development practices are currently in use</a:t>
            </a:r>
            <a:r>
              <a:rPr lang="en-US" sz="1400" dirty="0" smtClean="0"/>
              <a:t>?</a:t>
            </a:r>
          </a:p>
          <a:p>
            <a:pPr lvl="1" eaLnBrk="1" hangingPunct="1"/>
            <a:r>
              <a:rPr lang="en-US" sz="1400" dirty="0"/>
              <a:t>What languages and tools are currently in use</a:t>
            </a:r>
            <a:r>
              <a:rPr lang="en-US" sz="1400" dirty="0" smtClean="0"/>
              <a:t>?</a:t>
            </a:r>
          </a:p>
          <a:p>
            <a:pPr lvl="1" eaLnBrk="1" hangingPunct="1"/>
            <a:r>
              <a:rPr lang="en-US" sz="1400" b="1" dirty="0" smtClean="0">
                <a:solidFill>
                  <a:srgbClr val="6E0000"/>
                </a:solidFill>
              </a:rPr>
              <a:t>How likely are errors? How significant are errors?</a:t>
            </a:r>
          </a:p>
          <a:p>
            <a:pPr lvl="1" eaLnBrk="1" hangingPunct="1"/>
            <a:endParaRPr lang="en-US" sz="1400" dirty="0" smtClean="0"/>
          </a:p>
          <a:p>
            <a:pPr eaLnBrk="1" hangingPunct="1"/>
            <a:r>
              <a:rPr lang="en-US" sz="1800" b="1" dirty="0" smtClean="0"/>
              <a:t>For each context, what kinds of techniques and tools may assist scientific software developers?</a:t>
            </a:r>
            <a:br>
              <a:rPr lang="en-US" sz="1800" b="1" dirty="0" smtClean="0"/>
            </a:br>
            <a:endParaRPr lang="en-US" sz="1800" b="1" dirty="0" smtClean="0"/>
          </a:p>
          <a:p>
            <a:pPr eaLnBrk="1" hangingPunct="1"/>
            <a:r>
              <a:rPr lang="en-US" sz="1800" b="1" dirty="0" smtClean="0"/>
              <a:t>How might scientists be made aware of those software engineering techniques and tools that might be relevant to their software development practices?</a:t>
            </a:r>
            <a:endParaRPr lang="en-US" sz="1800" b="1" dirty="0"/>
          </a:p>
        </p:txBody>
      </p:sp>
      <p:sp>
        <p:nvSpPr>
          <p:cNvPr id="19" name="Rectangle 18"/>
          <p:cNvSpPr/>
          <p:nvPr/>
        </p:nvSpPr>
        <p:spPr>
          <a:xfrm>
            <a:off x="4157159" y="6382758"/>
            <a:ext cx="4329505" cy="369332"/>
          </a:xfrm>
          <a:prstGeom prst="rect">
            <a:avLst/>
          </a:prstGeom>
        </p:spPr>
        <p:txBody>
          <a:bodyPr wrap="none">
            <a:spAutoFit/>
          </a:bodyPr>
          <a:lstStyle/>
          <a:p>
            <a:r>
              <a:rPr lang="en-US" dirty="0" smtClean="0"/>
              <a:t>[adapted from Segal, 2008; Glass, 2004]</a:t>
            </a:r>
            <a:endParaRPr lang="en-US" dirty="0"/>
          </a:p>
        </p:txBody>
      </p:sp>
    </p:spTree>
    <p:extLst>
      <p:ext uri="{BB962C8B-B14F-4D97-AF65-F5344CB8AC3E}">
        <p14:creationId xmlns:p14="http://schemas.microsoft.com/office/powerpoint/2010/main" val="2449747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33</a:t>
            </a:fld>
            <a:endParaRPr lang="en-US" altLang="en-US" dirty="0" smtClean="0"/>
          </a:p>
        </p:txBody>
      </p:sp>
      <p:sp>
        <p:nvSpPr>
          <p:cNvPr id="6147" name="Rectangle 2"/>
          <p:cNvSpPr>
            <a:spLocks noGrp="1" noChangeArrowheads="1"/>
          </p:cNvSpPr>
          <p:nvPr>
            <p:ph type="title"/>
          </p:nvPr>
        </p:nvSpPr>
        <p:spPr/>
        <p:txBody>
          <a:bodyPr/>
          <a:lstStyle/>
          <a:p>
            <a:pPr eaLnBrk="1" hangingPunct="1"/>
            <a:r>
              <a:rPr lang="en-US" sz="3200" dirty="0" smtClean="0"/>
              <a:t>Errors in scientific code</a:t>
            </a:r>
          </a:p>
        </p:txBody>
      </p:sp>
      <p:sp>
        <p:nvSpPr>
          <p:cNvPr id="7"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Sources of error </a:t>
            </a:r>
          </a:p>
          <a:p>
            <a:pPr lvl="1" eaLnBrk="1" hangingPunct="1"/>
            <a:r>
              <a:rPr lang="en-US" sz="1400" dirty="0" smtClean="0"/>
              <a:t>Adequacy of an implementation against the algorithm that was being implemented </a:t>
            </a:r>
          </a:p>
          <a:p>
            <a:pPr lvl="1" eaLnBrk="1" hangingPunct="1"/>
            <a:r>
              <a:rPr lang="en-US" sz="1400" dirty="0" smtClean="0"/>
              <a:t>Numerical errors, particular those that build up</a:t>
            </a:r>
          </a:p>
          <a:p>
            <a:pPr lvl="1" eaLnBrk="1" hangingPunct="1"/>
            <a:r>
              <a:rPr lang="en-US" sz="1400" dirty="0" smtClean="0"/>
              <a:t>Optimization correctness (-O3)</a:t>
            </a:r>
          </a:p>
          <a:p>
            <a:pPr lvl="1" eaLnBrk="1" hangingPunct="1"/>
            <a:endParaRPr lang="en-US" sz="1400" dirty="0"/>
          </a:p>
          <a:p>
            <a:pPr eaLnBrk="1" hangingPunct="1"/>
            <a:r>
              <a:rPr lang="en-US" sz="1800" b="1" dirty="0" smtClean="0"/>
              <a:t>Overall fault rate is similar to other programming disciplines</a:t>
            </a:r>
            <a:endParaRPr lang="en-US" sz="1800" dirty="0" smtClean="0"/>
          </a:p>
          <a:p>
            <a:pPr lvl="1" eaLnBrk="1" hangingPunct="1"/>
            <a:r>
              <a:rPr lang="en-US" sz="1400" dirty="0" smtClean="0"/>
              <a:t>Seven faults per 1000 lines </a:t>
            </a:r>
            <a:r>
              <a:rPr lang="en-US" sz="1400" dirty="0"/>
              <a:t>of Fortran [Hatton and Roberts, </a:t>
            </a:r>
            <a:r>
              <a:rPr lang="en-US" sz="1400" dirty="0" smtClean="0"/>
              <a:t>1994]</a:t>
            </a:r>
          </a:p>
          <a:p>
            <a:pPr lvl="1" eaLnBrk="1" hangingPunct="1"/>
            <a:endParaRPr lang="en-US" sz="1400" dirty="0"/>
          </a:p>
          <a:p>
            <a:pPr eaLnBrk="1" hangingPunct="1"/>
            <a:r>
              <a:rPr lang="en-US" sz="1800" b="1" dirty="0" smtClean="0"/>
              <a:t>Formal verification is rarely done</a:t>
            </a:r>
            <a:endParaRPr lang="en-US" sz="1800" dirty="0" smtClean="0"/>
          </a:p>
          <a:p>
            <a:pPr eaLnBrk="1" hangingPunct="1"/>
            <a:endParaRPr lang="en-US" sz="1800" b="1" dirty="0"/>
          </a:p>
          <a:p>
            <a:pPr eaLnBrk="1" hangingPunct="1"/>
            <a:r>
              <a:rPr lang="en-US" sz="1800" b="1" dirty="0" smtClean="0"/>
              <a:t>Unit tests and integration tests are only done in large projects</a:t>
            </a:r>
          </a:p>
          <a:p>
            <a:pPr eaLnBrk="1" hangingPunct="1"/>
            <a:endParaRPr lang="en-US" sz="1800" b="1" dirty="0"/>
          </a:p>
          <a:p>
            <a:pPr eaLnBrk="1" hangingPunct="1"/>
            <a:r>
              <a:rPr lang="en-US" sz="1800" b="1" dirty="0" smtClean="0"/>
              <a:t>Most testing is done by entering inputs, manually computing expected outputs and verifying that the results match</a:t>
            </a:r>
          </a:p>
          <a:p>
            <a:pPr lvl="1" eaLnBrk="1" hangingPunct="1"/>
            <a:r>
              <a:rPr lang="en-US" sz="1400" dirty="0" smtClean="0"/>
              <a:t>Edge cases are often </a:t>
            </a:r>
            <a:r>
              <a:rPr lang="en-US" sz="1400" dirty="0"/>
              <a:t>neglected [Morris, </a:t>
            </a:r>
            <a:r>
              <a:rPr lang="en-US" sz="1400" dirty="0" smtClean="0"/>
              <a:t>2008]</a:t>
            </a:r>
          </a:p>
          <a:p>
            <a:pPr lvl="1" eaLnBrk="1" hangingPunct="1"/>
            <a:endParaRPr lang="en-US" sz="1400" dirty="0" smtClean="0"/>
          </a:p>
        </p:txBody>
      </p:sp>
    </p:spTree>
    <p:extLst>
      <p:ext uri="{BB962C8B-B14F-4D97-AF65-F5344CB8AC3E}">
        <p14:creationId xmlns:p14="http://schemas.microsoft.com/office/powerpoint/2010/main" val="3906554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34</a:t>
            </a:fld>
            <a:endParaRPr lang="en-US" altLang="en-US" dirty="0" smtClean="0"/>
          </a:p>
        </p:txBody>
      </p:sp>
      <p:sp>
        <p:nvSpPr>
          <p:cNvPr id="6147" name="Rectangle 2"/>
          <p:cNvSpPr>
            <a:spLocks noGrp="1" noChangeArrowheads="1"/>
          </p:cNvSpPr>
          <p:nvPr>
            <p:ph type="title"/>
          </p:nvPr>
        </p:nvSpPr>
        <p:spPr/>
        <p:txBody>
          <a:bodyPr/>
          <a:lstStyle/>
          <a:p>
            <a:pPr eaLnBrk="1" hangingPunct="1"/>
            <a:r>
              <a:rPr lang="en-US" sz="3200" dirty="0" smtClean="0"/>
              <a:t>Errors in scientific code</a:t>
            </a:r>
          </a:p>
        </p:txBody>
      </p:sp>
      <p:pic>
        <p:nvPicPr>
          <p:cNvPr id="2" name="Picture 1"/>
          <p:cNvPicPr>
            <a:picLocks noChangeAspect="1"/>
          </p:cNvPicPr>
          <p:nvPr/>
        </p:nvPicPr>
        <p:blipFill>
          <a:blip r:embed="rId3"/>
          <a:stretch>
            <a:fillRect/>
          </a:stretch>
        </p:blipFill>
        <p:spPr>
          <a:xfrm>
            <a:off x="1573646" y="1637146"/>
            <a:ext cx="6007100" cy="4356100"/>
          </a:xfrm>
          <a:prstGeom prst="rect">
            <a:avLst/>
          </a:prstGeom>
        </p:spPr>
      </p:pic>
      <p:sp>
        <p:nvSpPr>
          <p:cNvPr id="6" name="Rectangle 5"/>
          <p:cNvSpPr/>
          <p:nvPr/>
        </p:nvSpPr>
        <p:spPr>
          <a:xfrm>
            <a:off x="5300159" y="6371213"/>
            <a:ext cx="2956458" cy="369332"/>
          </a:xfrm>
          <a:prstGeom prst="rect">
            <a:avLst/>
          </a:prstGeom>
        </p:spPr>
        <p:txBody>
          <a:bodyPr wrap="none">
            <a:spAutoFit/>
          </a:bodyPr>
          <a:lstStyle/>
          <a:p>
            <a:r>
              <a:rPr lang="en-US" dirty="0" smtClean="0"/>
              <a:t>[Hatton and Roberts, 1994]</a:t>
            </a:r>
            <a:endParaRPr lang="en-US" dirty="0"/>
          </a:p>
        </p:txBody>
      </p:sp>
    </p:spTree>
    <p:extLst>
      <p:ext uri="{BB962C8B-B14F-4D97-AF65-F5344CB8AC3E}">
        <p14:creationId xmlns:p14="http://schemas.microsoft.com/office/powerpoint/2010/main" val="9359169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35</a:t>
            </a:fld>
            <a:endParaRPr lang="en-US" altLang="en-US" dirty="0" smtClean="0"/>
          </a:p>
        </p:txBody>
      </p:sp>
      <p:sp>
        <p:nvSpPr>
          <p:cNvPr id="6147" name="Rectangle 2"/>
          <p:cNvSpPr>
            <a:spLocks noGrp="1" noChangeArrowheads="1"/>
          </p:cNvSpPr>
          <p:nvPr>
            <p:ph type="title"/>
          </p:nvPr>
        </p:nvSpPr>
        <p:spPr/>
        <p:txBody>
          <a:bodyPr/>
          <a:lstStyle/>
          <a:p>
            <a:pPr eaLnBrk="1" hangingPunct="1"/>
            <a:r>
              <a:rPr lang="en-US" sz="3200" dirty="0" smtClean="0"/>
              <a:t>Code Quality</a:t>
            </a:r>
          </a:p>
        </p:txBody>
      </p:sp>
      <p:sp>
        <p:nvSpPr>
          <p:cNvPr id="7"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Non-</a:t>
            </a:r>
            <a:r>
              <a:rPr lang="en-US" sz="1800" b="1" dirty="0"/>
              <a:t>functional requirements </a:t>
            </a:r>
            <a:r>
              <a:rPr lang="en-US" sz="1800" dirty="0"/>
              <a:t>[Nguyen-</a:t>
            </a:r>
            <a:r>
              <a:rPr lang="en-US" sz="1800" dirty="0" err="1"/>
              <a:t>Hoan</a:t>
            </a:r>
            <a:r>
              <a:rPr lang="en-US" sz="1800" dirty="0"/>
              <a:t> et al, </a:t>
            </a:r>
            <a:r>
              <a:rPr lang="en-US" sz="1800" dirty="0" smtClean="0"/>
              <a:t>2010]: reliability, functionality, maintainability, availability, performance, flexibility, testability, usability, reusability, traceability,  portability</a:t>
            </a:r>
          </a:p>
          <a:p>
            <a:pPr eaLnBrk="1" hangingPunct="1"/>
            <a:endParaRPr lang="en-US" sz="1800" dirty="0"/>
          </a:p>
          <a:p>
            <a:pPr eaLnBrk="1" hangingPunct="1"/>
            <a:r>
              <a:rPr lang="en-US" sz="1800" dirty="0" smtClean="0"/>
              <a:t>Very high complexity metrics for many functions [Morris, 2008]</a:t>
            </a:r>
          </a:p>
          <a:p>
            <a:pPr eaLnBrk="1" hangingPunct="1"/>
            <a:endParaRPr lang="en-US" sz="1800" dirty="0"/>
          </a:p>
          <a:p>
            <a:pPr eaLnBrk="1" hangingPunct="1"/>
            <a:r>
              <a:rPr lang="en-US" sz="1800" dirty="0" smtClean="0"/>
              <a:t>High levels of duplicated code [Morris, 2008]</a:t>
            </a:r>
          </a:p>
          <a:p>
            <a:pPr eaLnBrk="1" hangingPunct="1"/>
            <a:endParaRPr lang="en-US" sz="1800" dirty="0"/>
          </a:p>
          <a:p>
            <a:pPr eaLnBrk="1" hangingPunct="1"/>
            <a:r>
              <a:rPr lang="en-US" sz="1800" dirty="0" smtClean="0"/>
              <a:t>Documentation is poor [Segal, 2004; Segal and Kelly, 2008]</a:t>
            </a:r>
          </a:p>
          <a:p>
            <a:pPr lvl="1" eaLnBrk="1" hangingPunct="1"/>
            <a:r>
              <a:rPr lang="en-US" sz="1400" dirty="0" smtClean="0"/>
              <a:t>About half of the time there are inline comments in code</a:t>
            </a:r>
          </a:p>
          <a:p>
            <a:pPr lvl="1" eaLnBrk="1" hangingPunct="1"/>
            <a:r>
              <a:rPr lang="en-US" sz="1400" dirty="0" smtClean="0"/>
              <a:t>User manuals and guides are next most common</a:t>
            </a:r>
          </a:p>
          <a:p>
            <a:pPr lvl="1" eaLnBrk="1" hangingPunct="1"/>
            <a:r>
              <a:rPr lang="en-US" sz="1400" dirty="0" smtClean="0"/>
              <a:t>Requirements and specifications are very rare</a:t>
            </a:r>
          </a:p>
          <a:p>
            <a:pPr lvl="1" eaLnBrk="1" hangingPunct="1"/>
            <a:r>
              <a:rPr lang="en-US" sz="1400" dirty="0" smtClean="0"/>
              <a:t>Major reason: time and effort required</a:t>
            </a:r>
          </a:p>
        </p:txBody>
      </p:sp>
    </p:spTree>
    <p:extLst>
      <p:ext uri="{BB962C8B-B14F-4D97-AF65-F5344CB8AC3E}">
        <p14:creationId xmlns:p14="http://schemas.microsoft.com/office/powerpoint/2010/main" val="4243910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36</a:t>
            </a:fld>
            <a:endParaRPr lang="en-US" altLang="en-US" dirty="0" smtClean="0"/>
          </a:p>
        </p:txBody>
      </p:sp>
      <p:sp>
        <p:nvSpPr>
          <p:cNvPr id="6147" name="Rectangle 2"/>
          <p:cNvSpPr>
            <a:spLocks noGrp="1" noChangeArrowheads="1"/>
          </p:cNvSpPr>
          <p:nvPr>
            <p:ph type="title"/>
          </p:nvPr>
        </p:nvSpPr>
        <p:spPr/>
        <p:txBody>
          <a:bodyPr/>
          <a:lstStyle/>
          <a:p>
            <a:pPr eaLnBrk="1" hangingPunct="1"/>
            <a:r>
              <a:rPr lang="en-US" sz="3200" dirty="0" smtClean="0"/>
              <a:t>Data and Code Sharing</a:t>
            </a:r>
          </a:p>
        </p:txBody>
      </p:sp>
      <p:sp>
        <p:nvSpPr>
          <p:cNvPr id="7"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Resisted</a:t>
            </a:r>
            <a:r>
              <a:rPr lang="en-US" sz="1800" dirty="0" smtClean="0"/>
              <a:t> in most cases</a:t>
            </a:r>
          </a:p>
          <a:p>
            <a:pPr lvl="1" eaLnBrk="1" hangingPunct="1"/>
            <a:r>
              <a:rPr lang="en-US" sz="1800" dirty="0" smtClean="0"/>
              <a:t>Too much time and effort</a:t>
            </a:r>
          </a:p>
          <a:p>
            <a:pPr lvl="1" eaLnBrk="1" hangingPunct="1"/>
            <a:r>
              <a:rPr lang="en-US" sz="1800" dirty="0" smtClean="0"/>
              <a:t>Too hard to explain exactly how an experiment was run</a:t>
            </a:r>
          </a:p>
          <a:p>
            <a:pPr lvl="1" eaLnBrk="1" hangingPunct="1"/>
            <a:r>
              <a:rPr lang="en-US" sz="1800" dirty="0" smtClean="0"/>
              <a:t>Reproducibility does not require this</a:t>
            </a:r>
          </a:p>
          <a:p>
            <a:pPr lvl="1" eaLnBrk="1" hangingPunct="1"/>
            <a:endParaRPr lang="en-US" sz="1800" dirty="0"/>
          </a:p>
          <a:p>
            <a:pPr eaLnBrk="1" hangingPunct="1"/>
            <a:r>
              <a:rPr lang="en-US" sz="2200" dirty="0" smtClean="0"/>
              <a:t>Increasingly desired by funding agencies</a:t>
            </a:r>
          </a:p>
          <a:p>
            <a:pPr lvl="1" eaLnBrk="1" hangingPunct="1"/>
            <a:r>
              <a:rPr lang="en-US" sz="1800" dirty="0" smtClean="0"/>
              <a:t>NIH requires it now</a:t>
            </a:r>
          </a:p>
          <a:p>
            <a:pPr lvl="1" eaLnBrk="1" hangingPunct="1"/>
            <a:r>
              <a:rPr lang="en-US" sz="1800" dirty="0" smtClean="0"/>
              <a:t>Other agencies making rumblings</a:t>
            </a:r>
          </a:p>
          <a:p>
            <a:pPr lvl="1" eaLnBrk="1" hangingPunct="1"/>
            <a:r>
              <a:rPr lang="en-US" sz="1800" dirty="0" smtClean="0"/>
              <a:t>Concern that there will simply be useless code and data drops</a:t>
            </a:r>
          </a:p>
        </p:txBody>
      </p:sp>
    </p:spTree>
    <p:extLst>
      <p:ext uri="{BB962C8B-B14F-4D97-AF65-F5344CB8AC3E}">
        <p14:creationId xmlns:p14="http://schemas.microsoft.com/office/powerpoint/2010/main" val="25931149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37</a:t>
            </a:fld>
            <a:endParaRPr lang="en-US" altLang="en-US" dirty="0" smtClean="0"/>
          </a:p>
        </p:txBody>
      </p:sp>
      <p:sp>
        <p:nvSpPr>
          <p:cNvPr id="6147" name="Rectangle 2"/>
          <p:cNvSpPr>
            <a:spLocks noGrp="1" noChangeArrowheads="1"/>
          </p:cNvSpPr>
          <p:nvPr>
            <p:ph type="title"/>
          </p:nvPr>
        </p:nvSpPr>
        <p:spPr/>
        <p:txBody>
          <a:bodyPr/>
          <a:lstStyle/>
          <a:p>
            <a:pPr eaLnBrk="1" hangingPunct="1"/>
            <a:r>
              <a:rPr lang="en-US" sz="3200" dirty="0" smtClean="0"/>
              <a:t>Interaction of Theory &amp; Experiments</a:t>
            </a:r>
          </a:p>
        </p:txBody>
      </p:sp>
      <p:sp>
        <p:nvSpPr>
          <p:cNvPr id="7"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Long history of interaction in physics and chemistry</a:t>
            </a:r>
          </a:p>
          <a:p>
            <a:pPr lvl="1" eaLnBrk="1" hangingPunct="1"/>
            <a:r>
              <a:rPr lang="en-US" sz="1400" dirty="0" smtClean="0"/>
              <a:t>Theoreticians make predictions, experimentalists test them</a:t>
            </a:r>
          </a:p>
          <a:p>
            <a:pPr lvl="1" eaLnBrk="1" hangingPunct="1"/>
            <a:endParaRPr lang="en-US" sz="1400" dirty="0"/>
          </a:p>
          <a:p>
            <a:pPr eaLnBrk="1" hangingPunct="1"/>
            <a:r>
              <a:rPr lang="en-US" sz="1800" dirty="0" smtClean="0"/>
              <a:t>In biology, the systems are very complex, the experiments are particularly limited and the scientists are not equally trained</a:t>
            </a:r>
          </a:p>
          <a:p>
            <a:pPr lvl="1" eaLnBrk="1" hangingPunct="1"/>
            <a:r>
              <a:rPr lang="en-US" sz="1400" dirty="0" smtClean="0"/>
              <a:t>Many theoretical biologists have no formal biology training</a:t>
            </a:r>
          </a:p>
          <a:p>
            <a:pPr lvl="1" eaLnBrk="1" hangingPunct="1"/>
            <a:r>
              <a:rPr lang="en-US" sz="1400" dirty="0" smtClean="0"/>
              <a:t>Most experimental biologists have very little quantitative training outside of basic statistics and calculus</a:t>
            </a:r>
          </a:p>
          <a:p>
            <a:pPr lvl="1" eaLnBrk="1" hangingPunct="1"/>
            <a:r>
              <a:rPr lang="en-US" sz="1400" dirty="0" smtClean="0"/>
              <a:t>Many different kinds of models, levels of abstraction, and so on.</a:t>
            </a:r>
          </a:p>
          <a:p>
            <a:pPr lvl="1" eaLnBrk="1" hangingPunct="1"/>
            <a:endParaRPr lang="en-US" sz="1400" dirty="0"/>
          </a:p>
          <a:p>
            <a:pPr eaLnBrk="1" hangingPunct="1"/>
            <a:r>
              <a:rPr lang="en-US" sz="1800" dirty="0" smtClean="0"/>
              <a:t>There is a lot of data coming out continuously in paper format (60,000/</a:t>
            </a:r>
            <a:r>
              <a:rPr lang="en-US" sz="1800" dirty="0" err="1" smtClean="0"/>
              <a:t>yr</a:t>
            </a:r>
            <a:r>
              <a:rPr lang="en-US" sz="1800" dirty="0" smtClean="0"/>
              <a:t> in neuroscience!)</a:t>
            </a:r>
          </a:p>
          <a:p>
            <a:pPr lvl="1" eaLnBrk="1" hangingPunct="1"/>
            <a:r>
              <a:rPr lang="en-US" sz="1400" dirty="0" err="1" smtClean="0"/>
              <a:t>Bibliometrics</a:t>
            </a:r>
            <a:r>
              <a:rPr lang="en-US" sz="1400" dirty="0" smtClean="0"/>
              <a:t> and data mining techniques are being applied, but few tools have been developed as a result</a:t>
            </a:r>
          </a:p>
          <a:p>
            <a:pPr lvl="1" eaLnBrk="1" hangingPunct="1"/>
            <a:r>
              <a:rPr lang="en-US" sz="1400" dirty="0" smtClean="0"/>
              <a:t>Semantic information is not explicitly available, ontologies do not exist or are not widely used or valued</a:t>
            </a:r>
          </a:p>
        </p:txBody>
      </p:sp>
    </p:spTree>
    <p:extLst>
      <p:ext uri="{BB962C8B-B14F-4D97-AF65-F5344CB8AC3E}">
        <p14:creationId xmlns:p14="http://schemas.microsoft.com/office/powerpoint/2010/main" val="982636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38</a:t>
            </a:fld>
            <a:endParaRPr lang="en-US" altLang="en-US" dirty="0" smtClean="0"/>
          </a:p>
        </p:txBody>
      </p:sp>
      <p:sp>
        <p:nvSpPr>
          <p:cNvPr id="6147" name="Rectangle 2"/>
          <p:cNvSpPr>
            <a:spLocks noGrp="1" noChangeArrowheads="1"/>
          </p:cNvSpPr>
          <p:nvPr>
            <p:ph type="title"/>
          </p:nvPr>
        </p:nvSpPr>
        <p:spPr/>
        <p:txBody>
          <a:bodyPr/>
          <a:lstStyle/>
          <a:p>
            <a:pPr eaLnBrk="1" hangingPunct="1"/>
            <a:r>
              <a:rPr lang="en-US" sz="3200" dirty="0" smtClean="0"/>
              <a:t>Conclusion</a:t>
            </a:r>
          </a:p>
        </p:txBody>
      </p:sp>
      <p:sp>
        <p:nvSpPr>
          <p:cNvPr id="7" name="Rectangle 3"/>
          <p:cNvSpPr txBox="1">
            <a:spLocks noChangeArrowheads="1"/>
          </p:cNvSpPr>
          <p:nvPr/>
        </p:nvSpPr>
        <p:spPr bwMode="auto">
          <a:xfrm>
            <a:off x="658091" y="1713777"/>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Scientists are decidedly not professional software engineers</a:t>
            </a:r>
            <a:br>
              <a:rPr lang="en-US" sz="1800" b="1" dirty="0" smtClean="0"/>
            </a:br>
            <a:endParaRPr lang="en-US" sz="1800" b="1" dirty="0" smtClean="0"/>
          </a:p>
          <a:p>
            <a:pPr eaLnBrk="1" hangingPunct="1"/>
            <a:r>
              <a:rPr lang="en-US" sz="1800" b="1" dirty="0" smtClean="0"/>
              <a:t>Software engineering has not taken into account the unique circumstances of scientific enterprise as well as it could have</a:t>
            </a:r>
          </a:p>
          <a:p>
            <a:pPr lvl="1" eaLnBrk="1" hangingPunct="1"/>
            <a:r>
              <a:rPr lang="en-US" sz="1400" dirty="0" smtClean="0"/>
              <a:t>More studies are needed in nearly every area</a:t>
            </a:r>
            <a:r>
              <a:rPr lang="en-US" sz="1400" b="1" dirty="0" smtClean="0"/>
              <a:t/>
            </a:r>
            <a:br>
              <a:rPr lang="en-US" sz="1400" b="1" dirty="0" smtClean="0"/>
            </a:br>
            <a:endParaRPr lang="en-US" sz="1400" b="1" dirty="0" smtClean="0"/>
          </a:p>
          <a:p>
            <a:pPr eaLnBrk="1" hangingPunct="1"/>
            <a:r>
              <a:rPr lang="en-US" sz="1800" b="1" dirty="0" smtClean="0"/>
              <a:t>More interaction is needed and better tools must be developed</a:t>
            </a:r>
          </a:p>
          <a:p>
            <a:pPr lvl="1" eaLnBrk="1" hangingPunct="1"/>
            <a:r>
              <a:rPr lang="en-US" sz="1400" dirty="0" smtClean="0"/>
              <a:t>Take into account usability, ease of learning and the performance and compatibility requirements of science</a:t>
            </a:r>
          </a:p>
          <a:p>
            <a:pPr lvl="1" eaLnBrk="1" hangingPunct="1"/>
            <a:endParaRPr lang="en-US" sz="1400" dirty="0" smtClean="0"/>
          </a:p>
          <a:p>
            <a:pPr eaLnBrk="1" hangingPunct="1"/>
            <a:r>
              <a:rPr lang="en-US" sz="1800" b="1" dirty="0" smtClean="0"/>
              <a:t>Better meta-level methodologies might be needed to make sense of the increasingly huge scale and complexity of the systems we study</a:t>
            </a:r>
          </a:p>
        </p:txBody>
      </p:sp>
    </p:spTree>
    <p:extLst>
      <p:ext uri="{BB962C8B-B14F-4D97-AF65-F5344CB8AC3E}">
        <p14:creationId xmlns:p14="http://schemas.microsoft.com/office/powerpoint/2010/main" val="16910146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580723"/>
            <a:ext cx="8229600" cy="4411662"/>
          </a:xfrm>
        </p:spPr>
        <p:txBody>
          <a:bodyPr/>
          <a:lstStyle/>
          <a:p>
            <a:pPr marL="0" indent="0">
              <a:buNone/>
            </a:pPr>
            <a:r>
              <a:rPr lang="en-US" sz="1000" dirty="0" err="1"/>
              <a:t>Basili</a:t>
            </a:r>
            <a:r>
              <a:rPr lang="en-US" sz="1000" dirty="0"/>
              <a:t>, V.R.; Carver, J.C.; Cruzes, D.; Hochstein, L.M.; Hollingsworth, J.K.; Shull, F.; </a:t>
            </a:r>
            <a:r>
              <a:rPr lang="en-US" sz="1000" dirty="0" err="1"/>
              <a:t>Zelkowitz</a:t>
            </a:r>
            <a:r>
              <a:rPr lang="en-US" sz="1000" dirty="0"/>
              <a:t>, M.V.; , "Understanding the High-Performance-Computing Community: A Software Engineer's Perspective," Software, IEEE , vol.25, no.4, pp.29-36, July-Aug. </a:t>
            </a:r>
            <a:r>
              <a:rPr lang="en-US" sz="1000" dirty="0" smtClean="0"/>
              <a:t>2008.</a:t>
            </a:r>
          </a:p>
          <a:p>
            <a:pPr marL="0" indent="0">
              <a:buNone/>
            </a:pPr>
            <a:endParaRPr lang="en-US" sz="1000" dirty="0"/>
          </a:p>
          <a:p>
            <a:pPr marL="0" indent="0">
              <a:buNone/>
            </a:pPr>
            <a:r>
              <a:rPr lang="en-US" sz="1000" dirty="0"/>
              <a:t>Luke Nguyen-</a:t>
            </a:r>
            <a:r>
              <a:rPr lang="en-US" sz="1000" dirty="0" err="1"/>
              <a:t>Hoan</a:t>
            </a:r>
            <a:r>
              <a:rPr lang="en-US" sz="1000" dirty="0"/>
              <a:t>, Shayne Flint, and Ramesh </a:t>
            </a:r>
            <a:r>
              <a:rPr lang="en-US" sz="1000" dirty="0" err="1"/>
              <a:t>Sankaranarayana</a:t>
            </a:r>
            <a:r>
              <a:rPr lang="en-US" sz="1000" dirty="0"/>
              <a:t>. 2010. A survey of scientific software development. In Proceedings of the 2010 ACM-IEEE International Symposium on Empirical Software Engineering and Measurement (ESEM '10). ACM, New York, NY, USA, , Article 12 , 10 pages.</a:t>
            </a:r>
            <a:br>
              <a:rPr lang="en-US" sz="1000" dirty="0"/>
            </a:br>
            <a:r>
              <a:rPr lang="en-US" sz="1000" dirty="0"/>
              <a:t/>
            </a:r>
            <a:br>
              <a:rPr lang="en-US" sz="1000" dirty="0"/>
            </a:br>
            <a:r>
              <a:rPr lang="en-US" sz="1000" dirty="0"/>
              <a:t>Jeffrey C. Carver, Richard P. Kendall, Susan E. Squires, and Douglass E. Post. 2007. Software Development Environments for Scientific and Engineering Software: A Series of Case Studies. In Proceedings of the 29th international conference on Software Engineering (ICSE '07). IEEE Computer Society, Washington, DC, USA, 550-559.</a:t>
            </a:r>
            <a:br>
              <a:rPr lang="en-US" sz="1000" dirty="0"/>
            </a:br>
            <a:r>
              <a:rPr lang="en-US" sz="1000" dirty="0"/>
              <a:t/>
            </a:r>
            <a:br>
              <a:rPr lang="en-US" sz="1000" dirty="0"/>
            </a:br>
            <a:r>
              <a:rPr lang="en-US" sz="1000" dirty="0"/>
              <a:t>Judith Segal. 2007. Some Problems of Professional End User Developers. In Proceedings of the IEEE Symposium on Visual Languages and Human-Centric Computing (VLHCC '07). IEEE Computer Society, Washington, DC, USA, 111-118.</a:t>
            </a:r>
            <a:br>
              <a:rPr lang="en-US" sz="1000" dirty="0"/>
            </a:br>
            <a:r>
              <a:rPr lang="en-US" sz="1000" dirty="0"/>
              <a:t/>
            </a:r>
            <a:br>
              <a:rPr lang="en-US" sz="1000" dirty="0"/>
            </a:br>
            <a:r>
              <a:rPr lang="en-US" sz="1000" dirty="0"/>
              <a:t>Judith Segal. 2008. Models of Scientific Software Development. In Proc. 2008 Workshop Software Eng. in Computational Science and Eng. (SECSE08). 13 May 2008, Leipzig, Germany.</a:t>
            </a:r>
            <a:br>
              <a:rPr lang="en-US" sz="1000" dirty="0"/>
            </a:br>
            <a:r>
              <a:rPr lang="en-US" sz="1000" dirty="0"/>
              <a:t/>
            </a:r>
            <a:br>
              <a:rPr lang="en-US" sz="1000" dirty="0"/>
            </a:br>
            <a:r>
              <a:rPr lang="en-US" sz="1000" dirty="0"/>
              <a:t>Judith Segal. 2009. Software Development Cultures and Cooperation Problems: A Field Study of the Early Stages of Development of Software for a Scientific Community. </a:t>
            </a:r>
            <a:r>
              <a:rPr lang="en-US" sz="1000" dirty="0" err="1"/>
              <a:t>Comput</a:t>
            </a:r>
            <a:r>
              <a:rPr lang="en-US" sz="1000" dirty="0"/>
              <a:t>. Supported Coop. Work 18, 5-6 (December 2009), 581-606. </a:t>
            </a:r>
            <a:br>
              <a:rPr lang="en-US" sz="1000" dirty="0"/>
            </a:br>
            <a:r>
              <a:rPr lang="en-US" sz="1000" dirty="0"/>
              <a:t/>
            </a:r>
            <a:br>
              <a:rPr lang="en-US" sz="1000" dirty="0"/>
            </a:br>
            <a:r>
              <a:rPr lang="en-US" sz="1000" dirty="0"/>
              <a:t>Jo Erskine </a:t>
            </a:r>
            <a:r>
              <a:rPr lang="en-US" sz="1000" dirty="0" err="1"/>
              <a:t>Hannay</a:t>
            </a:r>
            <a:r>
              <a:rPr lang="en-US" sz="1000" dirty="0"/>
              <a:t>, Carolyn MacLeod, Janice Singer, Hans </a:t>
            </a:r>
            <a:r>
              <a:rPr lang="en-US" sz="1000" dirty="0" err="1"/>
              <a:t>Petter</a:t>
            </a:r>
            <a:r>
              <a:rPr lang="en-US" sz="1000" dirty="0"/>
              <a:t> </a:t>
            </a:r>
            <a:r>
              <a:rPr lang="en-US" sz="1000" dirty="0" err="1"/>
              <a:t>Langtangen</a:t>
            </a:r>
            <a:r>
              <a:rPr lang="en-US" sz="1000" dirty="0"/>
              <a:t>, </a:t>
            </a:r>
            <a:r>
              <a:rPr lang="en-US" sz="1000" dirty="0" err="1"/>
              <a:t>Dietmar</a:t>
            </a:r>
            <a:r>
              <a:rPr lang="en-US" sz="1000" dirty="0"/>
              <a:t> </a:t>
            </a:r>
            <a:r>
              <a:rPr lang="en-US" sz="1000" dirty="0" err="1"/>
              <a:t>Pfahl</a:t>
            </a:r>
            <a:r>
              <a:rPr lang="en-US" sz="1000" dirty="0"/>
              <a:t>, and Greg Wilson. 2009. How do scientists develop and use scientific software?. In Proceedings of the 2009 ICSE Workshop on Software Engineering for Computational Science and Engineering (SECSE '09). IEEE Computer Society, Washington, DC, USA, 1-8. </a:t>
            </a:r>
            <a:br>
              <a:rPr lang="en-US" sz="1000" dirty="0"/>
            </a:br>
            <a:r>
              <a:rPr lang="en-US" sz="1000" dirty="0"/>
              <a:t/>
            </a:r>
            <a:br>
              <a:rPr lang="en-US" sz="1000" dirty="0"/>
            </a:br>
            <a:r>
              <a:rPr lang="en-US" sz="1000" dirty="0"/>
              <a:t>Rebecca Sanders and Diane Kelly. 2008. Dealing with Risk in Scientific Software Development. IEEE </a:t>
            </a:r>
            <a:r>
              <a:rPr lang="en-US" sz="1000" dirty="0" err="1"/>
              <a:t>Softw</a:t>
            </a:r>
            <a:r>
              <a:rPr lang="en-US" sz="1000" dirty="0"/>
              <a:t>. 25, 4 (July 2008), 21-28.</a:t>
            </a:r>
            <a:br>
              <a:rPr lang="en-US" sz="1000" dirty="0"/>
            </a:br>
            <a:r>
              <a:rPr lang="en-US" sz="1000" dirty="0"/>
              <a:t/>
            </a:r>
            <a:br>
              <a:rPr lang="en-US" sz="1000" dirty="0"/>
            </a:br>
            <a:r>
              <a:rPr lang="en-US" sz="1000" dirty="0"/>
              <a:t>Les Hatton and Andy Roberts. 1994. How Accurate is Scientific Software? IEEE Trans. </a:t>
            </a:r>
            <a:r>
              <a:rPr lang="en-US" sz="1000" dirty="0" err="1"/>
              <a:t>Softw</a:t>
            </a:r>
            <a:r>
              <a:rPr lang="en-US" sz="1000" dirty="0"/>
              <a:t>. Eng. 20, 10 (October 1994), 785-797.</a:t>
            </a:r>
            <a:br>
              <a:rPr lang="en-US" sz="1000" dirty="0"/>
            </a:br>
            <a:r>
              <a:rPr lang="en-US" sz="1000" dirty="0"/>
              <a:t/>
            </a:r>
            <a:br>
              <a:rPr lang="en-US" sz="1000" dirty="0"/>
            </a:br>
            <a:r>
              <a:rPr lang="en-US" sz="1000" dirty="0"/>
              <a:t>Daniel Hook and Diane Kelly. (2009). Testing for trustworthiness in scientific software. In Proceedings of the 2009 ICSE Workshop on Software Engineering for Computational Science and Engineering (SECSE '09). IEEE Computer Society, Washington, DC, USA, 59-64. </a:t>
            </a:r>
            <a:br>
              <a:rPr lang="en-US" sz="1000" dirty="0"/>
            </a:br>
            <a:r>
              <a:rPr lang="en-US" sz="1000" dirty="0"/>
              <a:t/>
            </a:r>
            <a:br>
              <a:rPr lang="en-US" sz="1000" dirty="0"/>
            </a:br>
            <a:r>
              <a:rPr lang="en-US" sz="1000" dirty="0"/>
              <a:t>James </a:t>
            </a:r>
            <a:r>
              <a:rPr lang="en-US" sz="1000" dirty="0" err="1"/>
              <a:t>Howison</a:t>
            </a:r>
            <a:r>
              <a:rPr lang="en-US" sz="1000" dirty="0"/>
              <a:t> and Jim </a:t>
            </a:r>
            <a:r>
              <a:rPr lang="en-US" sz="1000" dirty="0" err="1"/>
              <a:t>Herbsleb</a:t>
            </a:r>
            <a:r>
              <a:rPr lang="en-US" sz="1000" dirty="0"/>
              <a:t>. (2011). "Scientific software production: incentives and collaboration". CSCW 2011.</a:t>
            </a:r>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39</a:t>
            </a:fld>
            <a:endParaRPr lang="en-US" altLang="en-US"/>
          </a:p>
        </p:txBody>
      </p:sp>
    </p:spTree>
    <p:extLst>
      <p:ext uri="{BB962C8B-B14F-4D97-AF65-F5344CB8AC3E}">
        <p14:creationId xmlns:p14="http://schemas.microsoft.com/office/powerpoint/2010/main" val="163700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10887" y="1372991"/>
            <a:ext cx="4762500" cy="4127500"/>
          </a:xfrm>
          <a:prstGeom prst="rect">
            <a:avLst/>
          </a:prstGeom>
        </p:spPr>
      </p:pic>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4</a:t>
            </a:fld>
            <a:endParaRPr lang="en-US" altLang="en-US" smtClean="0"/>
          </a:p>
        </p:txBody>
      </p:sp>
      <p:pic>
        <p:nvPicPr>
          <p:cNvPr id="2" name="Picture 1"/>
          <p:cNvPicPr>
            <a:picLocks noChangeAspect="1"/>
          </p:cNvPicPr>
          <p:nvPr/>
        </p:nvPicPr>
        <p:blipFill>
          <a:blip r:embed="rId4"/>
          <a:stretch>
            <a:fillRect/>
          </a:stretch>
        </p:blipFill>
        <p:spPr>
          <a:xfrm>
            <a:off x="300250" y="946721"/>
            <a:ext cx="5080000" cy="5080000"/>
          </a:xfrm>
          <a:prstGeom prst="rect">
            <a:avLst/>
          </a:prstGeom>
        </p:spPr>
      </p:pic>
    </p:spTree>
    <p:extLst>
      <p:ext uri="{BB962C8B-B14F-4D97-AF65-F5344CB8AC3E}">
        <p14:creationId xmlns:p14="http://schemas.microsoft.com/office/powerpoint/2010/main" val="1355849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580723"/>
            <a:ext cx="8229600" cy="4411662"/>
          </a:xfrm>
        </p:spPr>
        <p:txBody>
          <a:bodyPr/>
          <a:lstStyle/>
          <a:p>
            <a:pPr marL="0" indent="0">
              <a:buNone/>
            </a:pPr>
            <a:r>
              <a:rPr lang="en-US" sz="1000" dirty="0" err="1"/>
              <a:t>Sarkar</a:t>
            </a:r>
            <a:r>
              <a:rPr lang="en-US" sz="1000" dirty="0"/>
              <a:t>, V., &amp; Williams, C. 2004. Application development productivity challenges for high-end computing.  Workshop on Productivity and Performance in High-End Computing (P-PHEC).</a:t>
            </a:r>
          </a:p>
          <a:p>
            <a:pPr marL="0" indent="0">
              <a:buNone/>
            </a:pPr>
            <a:endParaRPr lang="en-US" sz="1000" dirty="0"/>
          </a:p>
          <a:p>
            <a:pPr marL="0" indent="0">
              <a:buNone/>
            </a:pPr>
            <a:r>
              <a:rPr lang="en-US" sz="1000" dirty="0"/>
              <a:t>Kelly, D. (2007). A software chasm: Software engineering and scientific computing. Software.</a:t>
            </a:r>
          </a:p>
          <a:p>
            <a:pPr marL="0" indent="0">
              <a:buNone/>
            </a:pPr>
            <a:endParaRPr lang="en-US" sz="1000" dirty="0"/>
          </a:p>
          <a:p>
            <a:pPr marL="0" indent="0">
              <a:buNone/>
            </a:pPr>
            <a:r>
              <a:rPr lang="en-US" sz="1000" dirty="0"/>
              <a:t>Glass, R. (2004). Matching methodology to problem domain. Communications of the ACM.</a:t>
            </a:r>
          </a:p>
          <a:p>
            <a:pPr marL="0" indent="0">
              <a:buNone/>
            </a:pPr>
            <a:endParaRPr lang="en-US" sz="1000" dirty="0"/>
          </a:p>
          <a:p>
            <a:pPr marL="0" indent="0">
              <a:buNone/>
            </a:pPr>
            <a:r>
              <a:rPr lang="en-US" sz="1000" dirty="0"/>
              <a:t>Wilson, G. (2006). Where's the real bottleneck in scientific computing. American Scientist.</a:t>
            </a:r>
          </a:p>
          <a:p>
            <a:pPr marL="0" indent="0">
              <a:buNone/>
            </a:pPr>
            <a:endParaRPr lang="en-US" sz="1000" dirty="0"/>
          </a:p>
          <a:p>
            <a:pPr marL="0" indent="0">
              <a:buNone/>
            </a:pPr>
            <a:r>
              <a:rPr lang="en-US" sz="1000" dirty="0"/>
              <a:t>Squires, S., &amp; De </a:t>
            </a:r>
            <a:r>
              <a:rPr lang="en-US" sz="1000" dirty="0" err="1"/>
              <a:t>Vanter</a:t>
            </a:r>
            <a:r>
              <a:rPr lang="en-US" sz="1000" dirty="0"/>
              <a:t>, Van, M. (2006). Software productivity research in high performance computing. </a:t>
            </a:r>
            <a:r>
              <a:rPr lang="en-US" sz="1000" dirty="0" err="1"/>
              <a:t>CTWatch</a:t>
            </a:r>
            <a:r>
              <a:rPr lang="en-US" sz="1000" dirty="0"/>
              <a:t> Quarterly.</a:t>
            </a:r>
          </a:p>
          <a:p>
            <a:pPr marL="0" indent="0">
              <a:buNone/>
            </a:pPr>
            <a:endParaRPr lang="en-US" sz="1000" dirty="0"/>
          </a:p>
          <a:p>
            <a:pPr marL="0" indent="0">
              <a:buNone/>
            </a:pPr>
            <a:r>
              <a:rPr lang="en-US" sz="1000" dirty="0"/>
              <a:t>Segal, J. (2005). When software engineers met research scientists: a case study. Empirical Software Engineering.</a:t>
            </a:r>
          </a:p>
          <a:p>
            <a:pPr marL="0" indent="0">
              <a:buNone/>
            </a:pPr>
            <a:endParaRPr lang="en-US" sz="1000" dirty="0"/>
          </a:p>
          <a:p>
            <a:pPr marL="0" indent="0">
              <a:buNone/>
            </a:pPr>
            <a:r>
              <a:rPr lang="en-US" sz="1000" dirty="0"/>
              <a:t>Boehm, B., &amp; Turner, R. (2004). Balancing agility and discipline: Evaluating and integrating agile and plan-driven methods. Proceedings of the 26th international Conference on Software Engineering.</a:t>
            </a:r>
          </a:p>
          <a:p>
            <a:pPr marL="0" indent="0">
              <a:buNone/>
            </a:pPr>
            <a:endParaRPr lang="en-US" sz="1000" dirty="0"/>
          </a:p>
          <a:p>
            <a:pPr marL="0" indent="0">
              <a:buNone/>
            </a:pPr>
            <a:r>
              <a:rPr lang="en-US" sz="1000" dirty="0"/>
              <a:t>Bache, E. 2003. Building software for scientists: a report about incremental adoption of XP. XP2003, Genoa, Italy (2003)</a:t>
            </a:r>
          </a:p>
          <a:p>
            <a:pPr marL="0" indent="0">
              <a:buNone/>
            </a:pPr>
            <a:endParaRPr lang="en-US" sz="1000" dirty="0"/>
          </a:p>
          <a:p>
            <a:pPr marL="0" indent="0">
              <a:buNone/>
            </a:pPr>
            <a:r>
              <a:rPr lang="en-US" sz="1000" dirty="0"/>
              <a:t>David Kane, "Introducing Agile Development into Bioinformatics: An Experience Report," </a:t>
            </a:r>
            <a:r>
              <a:rPr lang="en-US" sz="1000" dirty="0" err="1"/>
              <a:t>adc</a:t>
            </a:r>
            <a:r>
              <a:rPr lang="en-US" sz="1000" dirty="0"/>
              <a:t>, pp.132, Agile Development Conference (ADC '03), 2003.</a:t>
            </a:r>
          </a:p>
          <a:p>
            <a:pPr marL="0" indent="0">
              <a:buNone/>
            </a:pPr>
            <a:endParaRPr lang="en-US" sz="1000" dirty="0"/>
          </a:p>
          <a:p>
            <a:pPr marL="0" indent="0">
              <a:buNone/>
            </a:pPr>
            <a:r>
              <a:rPr lang="en-US" sz="1000" dirty="0"/>
              <a:t>Morris, Chris. Some lessons learned reviewing scientific code. In Proceedings of the International Conference on Software Engineering, (2008)</a:t>
            </a:r>
            <a:r>
              <a:rPr lang="en-US" sz="1000" dirty="0" smtClean="0"/>
              <a:t>.</a:t>
            </a:r>
            <a:endParaRPr lang="en-US" sz="1000" dirty="0"/>
          </a:p>
        </p:txBody>
      </p:sp>
      <p:sp>
        <p:nvSpPr>
          <p:cNvPr id="4" name="Slide Number Placeholder 3"/>
          <p:cNvSpPr>
            <a:spLocks noGrp="1"/>
          </p:cNvSpPr>
          <p:nvPr>
            <p:ph type="sldNum" sz="quarter" idx="12"/>
          </p:nvPr>
        </p:nvSpPr>
        <p:spPr/>
        <p:txBody>
          <a:bodyPr/>
          <a:lstStyle/>
          <a:p>
            <a:pPr>
              <a:defRPr/>
            </a:pPr>
            <a:fld id="{5724283D-037C-4233-A5B9-6A378F34C5AF}" type="slidenum">
              <a:rPr lang="en-US" altLang="en-US" smtClean="0"/>
              <a:pPr>
                <a:defRPr/>
              </a:pPr>
              <a:t>40</a:t>
            </a:fld>
            <a:endParaRPr lang="en-US" altLang="en-US"/>
          </a:p>
        </p:txBody>
      </p:sp>
    </p:spTree>
    <p:extLst>
      <p:ext uri="{BB962C8B-B14F-4D97-AF65-F5344CB8AC3E}">
        <p14:creationId xmlns:p14="http://schemas.microsoft.com/office/powerpoint/2010/main" val="2019407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5</a:t>
            </a:fld>
            <a:endParaRPr lang="en-US" altLang="en-US" smtClean="0"/>
          </a:p>
        </p:txBody>
      </p:sp>
      <p:pic>
        <p:nvPicPr>
          <p:cNvPr id="3" name="Picture 2"/>
          <p:cNvPicPr>
            <a:picLocks noChangeAspect="1"/>
          </p:cNvPicPr>
          <p:nvPr/>
        </p:nvPicPr>
        <p:blipFill>
          <a:blip r:embed="rId3"/>
          <a:stretch>
            <a:fillRect/>
          </a:stretch>
        </p:blipFill>
        <p:spPr>
          <a:xfrm>
            <a:off x="428220" y="671266"/>
            <a:ext cx="8224801" cy="5485878"/>
          </a:xfrm>
          <a:prstGeom prst="rect">
            <a:avLst/>
          </a:prstGeom>
        </p:spPr>
      </p:pic>
      <p:sp>
        <p:nvSpPr>
          <p:cNvPr id="5" name="Rectangle 4"/>
          <p:cNvSpPr/>
          <p:nvPr/>
        </p:nvSpPr>
        <p:spPr>
          <a:xfrm>
            <a:off x="935180" y="6211669"/>
            <a:ext cx="8208819" cy="307777"/>
          </a:xfrm>
          <a:prstGeom prst="rect">
            <a:avLst/>
          </a:prstGeom>
        </p:spPr>
        <p:txBody>
          <a:bodyPr wrap="square">
            <a:spAutoFit/>
          </a:bodyPr>
          <a:lstStyle/>
          <a:p>
            <a:r>
              <a:rPr lang="en-US" sz="1400" dirty="0" smtClean="0"/>
              <a:t>About 5% of scientists develop supercomputer applications right now. [</a:t>
            </a:r>
            <a:r>
              <a:rPr lang="en-US" sz="1400" dirty="0" err="1" smtClean="0"/>
              <a:t>Hanney</a:t>
            </a:r>
            <a:r>
              <a:rPr lang="en-US" sz="1400" dirty="0" smtClean="0"/>
              <a:t> et al, 2009]</a:t>
            </a:r>
            <a:endParaRPr lang="en-US" sz="1400" dirty="0"/>
          </a:p>
        </p:txBody>
      </p:sp>
    </p:spTree>
    <p:extLst>
      <p:ext uri="{BB962C8B-B14F-4D97-AF65-F5344CB8AC3E}">
        <p14:creationId xmlns:p14="http://schemas.microsoft.com/office/powerpoint/2010/main" val="2744188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6</a:t>
            </a:fld>
            <a:endParaRPr lang="en-US" altLang="en-US" dirty="0" smtClean="0"/>
          </a:p>
        </p:txBody>
      </p:sp>
      <p:sp>
        <p:nvSpPr>
          <p:cNvPr id="3" name="TextBox 2"/>
          <p:cNvSpPr txBox="1"/>
          <p:nvPr/>
        </p:nvSpPr>
        <p:spPr>
          <a:xfrm>
            <a:off x="3348182" y="6754091"/>
            <a:ext cx="184666" cy="369332"/>
          </a:xfrm>
          <a:prstGeom prst="rect">
            <a:avLst/>
          </a:prstGeom>
          <a:noFill/>
        </p:spPr>
        <p:txBody>
          <a:bodyPr wrap="none" rtlCol="0">
            <a:spAutoFit/>
          </a:bodyPr>
          <a:lstStyle/>
          <a:p>
            <a:endParaRPr lang="en-US"/>
          </a:p>
        </p:txBody>
      </p:sp>
      <p:sp>
        <p:nvSpPr>
          <p:cNvPr id="8" name="Rectangle 2"/>
          <p:cNvSpPr>
            <a:spLocks noGrp="1" noChangeArrowheads="1"/>
          </p:cNvSpPr>
          <p:nvPr>
            <p:ph type="title"/>
          </p:nvPr>
        </p:nvSpPr>
        <p:spPr>
          <a:xfrm>
            <a:off x="272472" y="584056"/>
            <a:ext cx="8686801" cy="1295400"/>
          </a:xfrm>
        </p:spPr>
        <p:txBody>
          <a:bodyPr/>
          <a:lstStyle/>
          <a:p>
            <a:pPr eaLnBrk="1" hangingPunct="1"/>
            <a:r>
              <a:rPr lang="en-US" sz="3600" dirty="0" smtClean="0"/>
              <a:t>The science of scientific software development</a:t>
            </a:r>
          </a:p>
        </p:txBody>
      </p:sp>
      <p:sp>
        <p:nvSpPr>
          <p:cNvPr id="18" name="Rectangle 3"/>
          <p:cNvSpPr txBox="1">
            <a:spLocks noChangeArrowheads="1"/>
          </p:cNvSpPr>
          <p:nvPr/>
        </p:nvSpPr>
        <p:spPr bwMode="auto">
          <a:xfrm>
            <a:off x="658091" y="1910049"/>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In which contexts is scientific software developed?</a:t>
            </a:r>
          </a:p>
          <a:p>
            <a:pPr lvl="1" eaLnBrk="1" hangingPunct="1"/>
            <a:r>
              <a:rPr lang="en-US" sz="1400" dirty="0" smtClean="0"/>
              <a:t>Are the developers domain experts?</a:t>
            </a:r>
          </a:p>
          <a:p>
            <a:pPr lvl="1" eaLnBrk="1" hangingPunct="1"/>
            <a:r>
              <a:rPr lang="en-US" sz="1400" dirty="0" smtClean="0"/>
              <a:t>Are the domain experts professional developers?</a:t>
            </a:r>
          </a:p>
          <a:p>
            <a:pPr lvl="1" eaLnBrk="1" hangingPunct="1"/>
            <a:r>
              <a:rPr lang="en-US" sz="1400" dirty="0"/>
              <a:t>What is the size of the development group?</a:t>
            </a:r>
          </a:p>
          <a:p>
            <a:pPr lvl="1" eaLnBrk="1" hangingPunct="1"/>
            <a:r>
              <a:rPr lang="en-US" sz="1400" dirty="0"/>
              <a:t>Who is the target audience for the code</a:t>
            </a:r>
            <a:r>
              <a:rPr lang="en-US" sz="1400" dirty="0" smtClean="0"/>
              <a:t>?</a:t>
            </a:r>
          </a:p>
          <a:p>
            <a:pPr lvl="1" eaLnBrk="1" hangingPunct="1"/>
            <a:r>
              <a:rPr lang="en-US" sz="1400" dirty="0" smtClean="0"/>
              <a:t>What is the lifespan of the code?</a:t>
            </a:r>
          </a:p>
          <a:p>
            <a:pPr lvl="1" eaLnBrk="1" hangingPunct="1"/>
            <a:r>
              <a:rPr lang="en-US" sz="1400" dirty="0" smtClean="0"/>
              <a:t>What development practices are currently in use?</a:t>
            </a:r>
          </a:p>
          <a:p>
            <a:pPr lvl="1" eaLnBrk="1" hangingPunct="1"/>
            <a:r>
              <a:rPr lang="en-US" sz="1400" dirty="0"/>
              <a:t>What languages and tools are currently in use</a:t>
            </a:r>
            <a:r>
              <a:rPr lang="en-US" sz="1400" dirty="0" smtClean="0"/>
              <a:t>?</a:t>
            </a:r>
          </a:p>
          <a:p>
            <a:pPr lvl="1" eaLnBrk="1" hangingPunct="1"/>
            <a:r>
              <a:rPr lang="en-US" sz="1400" dirty="0"/>
              <a:t>How likely are errors? How significant are errors</a:t>
            </a:r>
            <a:r>
              <a:rPr lang="en-US" sz="1400" dirty="0" smtClean="0"/>
              <a:t>?</a:t>
            </a:r>
          </a:p>
          <a:p>
            <a:pPr lvl="1" eaLnBrk="1" hangingPunct="1"/>
            <a:endParaRPr lang="en-US" sz="1400" dirty="0" smtClean="0"/>
          </a:p>
          <a:p>
            <a:pPr eaLnBrk="1" hangingPunct="1"/>
            <a:r>
              <a:rPr lang="en-US" sz="1800" b="1" dirty="0" smtClean="0"/>
              <a:t>For each context, what kinds of techniques and tools may assist scientific software developers?</a:t>
            </a:r>
            <a:br>
              <a:rPr lang="en-US" sz="1800" b="1" dirty="0" smtClean="0"/>
            </a:br>
            <a:endParaRPr lang="en-US" sz="1800" b="1" dirty="0" smtClean="0"/>
          </a:p>
          <a:p>
            <a:pPr eaLnBrk="1" hangingPunct="1"/>
            <a:r>
              <a:rPr lang="en-US" sz="1800" b="1" dirty="0" smtClean="0"/>
              <a:t>How might scientists be made aware of those software engineering techniques and tools that might be relevant to their software development practices?</a:t>
            </a:r>
            <a:endParaRPr lang="en-US" sz="1800" b="1" dirty="0"/>
          </a:p>
        </p:txBody>
      </p:sp>
      <p:sp>
        <p:nvSpPr>
          <p:cNvPr id="20" name="Rectangle 19"/>
          <p:cNvSpPr/>
          <p:nvPr/>
        </p:nvSpPr>
        <p:spPr>
          <a:xfrm>
            <a:off x="4157159" y="6382758"/>
            <a:ext cx="4329505" cy="369332"/>
          </a:xfrm>
          <a:prstGeom prst="rect">
            <a:avLst/>
          </a:prstGeom>
        </p:spPr>
        <p:txBody>
          <a:bodyPr wrap="none">
            <a:spAutoFit/>
          </a:bodyPr>
          <a:lstStyle/>
          <a:p>
            <a:r>
              <a:rPr lang="en-US" dirty="0" smtClean="0"/>
              <a:t>[adapted from Segal, 2008; Glass, 2004]</a:t>
            </a:r>
            <a:endParaRPr lang="en-US" dirty="0"/>
          </a:p>
        </p:txBody>
      </p:sp>
    </p:spTree>
    <p:extLst>
      <p:ext uri="{BB962C8B-B14F-4D97-AF65-F5344CB8AC3E}">
        <p14:creationId xmlns:p14="http://schemas.microsoft.com/office/powerpoint/2010/main" val="379269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7</a:t>
            </a:fld>
            <a:endParaRPr lang="en-US" altLang="en-US" dirty="0" smtClean="0"/>
          </a:p>
        </p:txBody>
      </p:sp>
      <p:sp>
        <p:nvSpPr>
          <p:cNvPr id="3" name="TextBox 2"/>
          <p:cNvSpPr txBox="1"/>
          <p:nvPr/>
        </p:nvSpPr>
        <p:spPr>
          <a:xfrm>
            <a:off x="3348182" y="6754091"/>
            <a:ext cx="184666" cy="369332"/>
          </a:xfrm>
          <a:prstGeom prst="rect">
            <a:avLst/>
          </a:prstGeom>
          <a:noFill/>
        </p:spPr>
        <p:txBody>
          <a:bodyPr wrap="none" rtlCol="0">
            <a:spAutoFit/>
          </a:bodyPr>
          <a:lstStyle/>
          <a:p>
            <a:endParaRPr lang="en-US"/>
          </a:p>
        </p:txBody>
      </p:sp>
      <p:sp>
        <p:nvSpPr>
          <p:cNvPr id="8" name="Rectangle 2"/>
          <p:cNvSpPr>
            <a:spLocks noGrp="1" noChangeArrowheads="1"/>
          </p:cNvSpPr>
          <p:nvPr>
            <p:ph type="title"/>
          </p:nvPr>
        </p:nvSpPr>
        <p:spPr>
          <a:xfrm>
            <a:off x="272472" y="584056"/>
            <a:ext cx="8686801" cy="1295400"/>
          </a:xfrm>
        </p:spPr>
        <p:txBody>
          <a:bodyPr/>
          <a:lstStyle/>
          <a:p>
            <a:pPr eaLnBrk="1" hangingPunct="1"/>
            <a:r>
              <a:rPr lang="en-US" sz="3600" dirty="0" smtClean="0"/>
              <a:t>The science of scientific software development</a:t>
            </a:r>
          </a:p>
        </p:txBody>
      </p:sp>
      <p:sp>
        <p:nvSpPr>
          <p:cNvPr id="18" name="Rectangle 3"/>
          <p:cNvSpPr txBox="1">
            <a:spLocks noChangeArrowheads="1"/>
          </p:cNvSpPr>
          <p:nvPr/>
        </p:nvSpPr>
        <p:spPr bwMode="auto">
          <a:xfrm>
            <a:off x="658091" y="1910049"/>
            <a:ext cx="7412181" cy="4532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sz="1800" b="1" dirty="0" smtClean="0"/>
              <a:t>In which contexts is scientific software developed?</a:t>
            </a:r>
          </a:p>
          <a:p>
            <a:pPr lvl="1" eaLnBrk="1" hangingPunct="1"/>
            <a:r>
              <a:rPr lang="en-US" sz="1400" b="1" dirty="0" smtClean="0">
                <a:solidFill>
                  <a:srgbClr val="6E0000"/>
                </a:solidFill>
              </a:rPr>
              <a:t>Are the developers domain experts?</a:t>
            </a:r>
          </a:p>
          <a:p>
            <a:pPr lvl="1" eaLnBrk="1" hangingPunct="1"/>
            <a:r>
              <a:rPr lang="en-US" sz="1400" b="1" dirty="0" smtClean="0">
                <a:solidFill>
                  <a:srgbClr val="6E0000"/>
                </a:solidFill>
              </a:rPr>
              <a:t>Are the domain experts professional developers?</a:t>
            </a:r>
          </a:p>
          <a:p>
            <a:pPr lvl="1" eaLnBrk="1" hangingPunct="1"/>
            <a:r>
              <a:rPr lang="en-US" sz="1400" dirty="0"/>
              <a:t>What is the size of the development group?</a:t>
            </a:r>
          </a:p>
          <a:p>
            <a:pPr lvl="1" eaLnBrk="1" hangingPunct="1"/>
            <a:r>
              <a:rPr lang="en-US" sz="1400" dirty="0"/>
              <a:t>Who is the target audience for the code</a:t>
            </a:r>
            <a:r>
              <a:rPr lang="en-US" sz="1400" dirty="0" smtClean="0"/>
              <a:t>?</a:t>
            </a:r>
          </a:p>
          <a:p>
            <a:pPr lvl="1" eaLnBrk="1" hangingPunct="1"/>
            <a:r>
              <a:rPr lang="en-US" sz="1400" dirty="0" smtClean="0"/>
              <a:t>What is the lifespan of the code?</a:t>
            </a:r>
          </a:p>
          <a:p>
            <a:pPr lvl="1" eaLnBrk="1" hangingPunct="1"/>
            <a:r>
              <a:rPr lang="en-US" sz="1400" dirty="0" smtClean="0"/>
              <a:t>What development practices are currently in use?</a:t>
            </a:r>
          </a:p>
          <a:p>
            <a:pPr lvl="1" eaLnBrk="1" hangingPunct="1"/>
            <a:r>
              <a:rPr lang="en-US" sz="1400" dirty="0" smtClean="0"/>
              <a:t>What languages and tools are currently in use?</a:t>
            </a:r>
          </a:p>
          <a:p>
            <a:pPr lvl="1" eaLnBrk="1" hangingPunct="1"/>
            <a:r>
              <a:rPr lang="en-US" sz="1400" dirty="0"/>
              <a:t>How likely are errors? How significant are errors</a:t>
            </a:r>
            <a:r>
              <a:rPr lang="en-US" sz="1400" dirty="0" smtClean="0"/>
              <a:t>?</a:t>
            </a:r>
          </a:p>
          <a:p>
            <a:pPr lvl="1" eaLnBrk="1" hangingPunct="1"/>
            <a:endParaRPr lang="en-US" sz="1400" dirty="0" smtClean="0"/>
          </a:p>
          <a:p>
            <a:pPr eaLnBrk="1" hangingPunct="1"/>
            <a:r>
              <a:rPr lang="en-US" sz="1800" b="1" dirty="0" smtClean="0"/>
              <a:t>For each context, what kinds of techniques and tools may assist scientific software developers?</a:t>
            </a:r>
            <a:br>
              <a:rPr lang="en-US" sz="1800" b="1" dirty="0" smtClean="0"/>
            </a:br>
            <a:endParaRPr lang="en-US" sz="1800" b="1" dirty="0" smtClean="0"/>
          </a:p>
          <a:p>
            <a:pPr eaLnBrk="1" hangingPunct="1"/>
            <a:r>
              <a:rPr lang="en-US" sz="1800" b="1" dirty="0" smtClean="0"/>
              <a:t>How might scientists be made aware of those software engineering techniques and tools that might be relevant to their software development practices?</a:t>
            </a:r>
            <a:endParaRPr lang="en-US" sz="1800" b="1" dirty="0"/>
          </a:p>
        </p:txBody>
      </p:sp>
      <p:sp>
        <p:nvSpPr>
          <p:cNvPr id="19" name="Rectangle 18"/>
          <p:cNvSpPr/>
          <p:nvPr/>
        </p:nvSpPr>
        <p:spPr>
          <a:xfrm>
            <a:off x="4157159" y="6382758"/>
            <a:ext cx="4329505" cy="369332"/>
          </a:xfrm>
          <a:prstGeom prst="rect">
            <a:avLst/>
          </a:prstGeom>
        </p:spPr>
        <p:txBody>
          <a:bodyPr wrap="none">
            <a:spAutoFit/>
          </a:bodyPr>
          <a:lstStyle/>
          <a:p>
            <a:r>
              <a:rPr lang="en-US" dirty="0" smtClean="0"/>
              <a:t>[adapted from Segal, 2008; Glass, 2004]</a:t>
            </a:r>
            <a:endParaRPr lang="en-US" dirty="0"/>
          </a:p>
        </p:txBody>
      </p:sp>
    </p:spTree>
    <p:extLst>
      <p:ext uri="{BB962C8B-B14F-4D97-AF65-F5344CB8AC3E}">
        <p14:creationId xmlns:p14="http://schemas.microsoft.com/office/powerpoint/2010/main" val="2347517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8</a:t>
            </a:fld>
            <a:endParaRPr lang="en-US" altLang="en-US" smtClean="0"/>
          </a:p>
        </p:txBody>
      </p:sp>
      <p:sp>
        <p:nvSpPr>
          <p:cNvPr id="5" name="Rectangle 2"/>
          <p:cNvSpPr>
            <a:spLocks noGrp="1" noChangeArrowheads="1"/>
          </p:cNvSpPr>
          <p:nvPr>
            <p:ph type="title"/>
          </p:nvPr>
        </p:nvSpPr>
        <p:spPr>
          <a:xfrm>
            <a:off x="457200" y="122238"/>
            <a:ext cx="7543800" cy="1295400"/>
          </a:xfrm>
        </p:spPr>
        <p:txBody>
          <a:bodyPr/>
          <a:lstStyle/>
          <a:p>
            <a:pPr eaLnBrk="1" hangingPunct="1"/>
            <a:r>
              <a:rPr lang="en-US" dirty="0" smtClean="0"/>
              <a:t>Developer Classifications</a:t>
            </a:r>
          </a:p>
        </p:txBody>
      </p:sp>
      <p:sp>
        <p:nvSpPr>
          <p:cNvPr id="6" name="Rectangle 3"/>
          <p:cNvSpPr txBox="1">
            <a:spLocks noChangeArrowheads="1"/>
          </p:cNvSpPr>
          <p:nvPr/>
        </p:nvSpPr>
        <p:spPr bwMode="auto">
          <a:xfrm>
            <a:off x="493713" y="3242666"/>
            <a:ext cx="8650287" cy="8365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lvl="1" eaLnBrk="1" hangingPunct="1"/>
            <a:r>
              <a:rPr lang="en-US" dirty="0" smtClean="0"/>
              <a:t>Professional developers are sometimes employed in science, but not ubiquitously </a:t>
            </a:r>
            <a:r>
              <a:rPr lang="en-US" sz="1800" dirty="0" smtClean="0"/>
              <a:t>[</a:t>
            </a:r>
            <a:r>
              <a:rPr lang="en-US" sz="1800" dirty="0" err="1" smtClean="0"/>
              <a:t>Howison</a:t>
            </a:r>
            <a:r>
              <a:rPr lang="en-US" sz="1800" dirty="0" smtClean="0"/>
              <a:t> and </a:t>
            </a:r>
            <a:r>
              <a:rPr lang="en-US" sz="1800" dirty="0" err="1" smtClean="0"/>
              <a:t>Herbsleb</a:t>
            </a:r>
            <a:r>
              <a:rPr lang="en-US" sz="1800" dirty="0" smtClean="0"/>
              <a:t>, 2011]</a:t>
            </a:r>
            <a:endParaRPr lang="en-US" dirty="0" smtClean="0"/>
          </a:p>
          <a:p>
            <a:pPr lvl="2" eaLnBrk="1" hangingPunct="1"/>
            <a:r>
              <a:rPr lang="en-US" dirty="0" smtClean="0"/>
              <a:t>By funding agencies seeking to create a shared resource (mostly Dept. of Energy; BLAST; not very common)</a:t>
            </a:r>
          </a:p>
          <a:p>
            <a:pPr lvl="2" eaLnBrk="1" hangingPunct="1"/>
            <a:r>
              <a:rPr lang="en-US" dirty="0" smtClean="0"/>
              <a:t>By consortiums of labs or universities (e.g. </a:t>
            </a:r>
            <a:r>
              <a:rPr lang="en-US" dirty="0" err="1" smtClean="0"/>
              <a:t>SBGrid</a:t>
            </a:r>
            <a:r>
              <a:rPr lang="en-US" dirty="0"/>
              <a:t/>
            </a:r>
            <a:br>
              <a:rPr lang="en-US" dirty="0"/>
            </a:br>
            <a:r>
              <a:rPr lang="en-US" dirty="0" smtClean="0"/>
              <a:t>Linux distribution run by a full-timer)</a:t>
            </a:r>
          </a:p>
          <a:p>
            <a:pPr lvl="2" eaLnBrk="1" hangingPunct="1"/>
            <a:r>
              <a:rPr lang="en-US" dirty="0" smtClean="0"/>
              <a:t>Often, but not always, have some relevant domain knowledge</a:t>
            </a:r>
          </a:p>
        </p:txBody>
      </p:sp>
      <p:sp>
        <p:nvSpPr>
          <p:cNvPr id="7" name="Rectangle 3"/>
          <p:cNvSpPr txBox="1">
            <a:spLocks noChangeArrowheads="1"/>
          </p:cNvSpPr>
          <p:nvPr/>
        </p:nvSpPr>
        <p:spPr bwMode="auto">
          <a:xfrm>
            <a:off x="493713" y="1467979"/>
            <a:ext cx="8650287" cy="8365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b="1" dirty="0" smtClean="0">
                <a:solidFill>
                  <a:srgbClr val="000000"/>
                </a:solidFill>
              </a:rPr>
              <a:t>Professional developers</a:t>
            </a:r>
          </a:p>
          <a:p>
            <a:pPr lvl="1" eaLnBrk="1" hangingPunct="1"/>
            <a:r>
              <a:rPr lang="en-US" dirty="0" smtClean="0">
                <a:solidFill>
                  <a:srgbClr val="000000"/>
                </a:solidFill>
              </a:rPr>
              <a:t>People whose </a:t>
            </a:r>
            <a:r>
              <a:rPr lang="en-US" b="1" dirty="0" smtClean="0">
                <a:solidFill>
                  <a:srgbClr val="6E0000"/>
                </a:solidFill>
              </a:rPr>
              <a:t>primary job function</a:t>
            </a:r>
            <a:r>
              <a:rPr lang="en-US" dirty="0" smtClean="0">
                <a:solidFill>
                  <a:srgbClr val="6E0000"/>
                </a:solidFill>
              </a:rPr>
              <a:t> </a:t>
            </a:r>
            <a:r>
              <a:rPr lang="en-US" dirty="0" smtClean="0">
                <a:solidFill>
                  <a:srgbClr val="000000"/>
                </a:solidFill>
              </a:rPr>
              <a:t>is to write or maintain software; typically have significant training, experience.</a:t>
            </a:r>
          </a:p>
        </p:txBody>
      </p:sp>
    </p:spTree>
    <p:extLst>
      <p:ext uri="{BB962C8B-B14F-4D97-AF65-F5344CB8AC3E}">
        <p14:creationId xmlns:p14="http://schemas.microsoft.com/office/powerpoint/2010/main" val="3517692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p>
            <a:fld id="{8BF6A680-EBE3-4566-B338-7189B973125E}" type="slidenum">
              <a:rPr lang="en-US" altLang="en-US" smtClean="0"/>
              <a:pPr/>
              <a:t>9</a:t>
            </a:fld>
            <a:endParaRPr lang="en-US" altLang="en-US" smtClean="0"/>
          </a:p>
        </p:txBody>
      </p:sp>
      <p:sp>
        <p:nvSpPr>
          <p:cNvPr id="5" name="Rectangle 2"/>
          <p:cNvSpPr>
            <a:spLocks noGrp="1" noChangeArrowheads="1"/>
          </p:cNvSpPr>
          <p:nvPr>
            <p:ph type="title"/>
          </p:nvPr>
        </p:nvSpPr>
        <p:spPr>
          <a:xfrm>
            <a:off x="457200" y="122238"/>
            <a:ext cx="7543800" cy="1295400"/>
          </a:xfrm>
        </p:spPr>
        <p:txBody>
          <a:bodyPr/>
          <a:lstStyle/>
          <a:p>
            <a:pPr eaLnBrk="1" hangingPunct="1"/>
            <a:r>
              <a:rPr lang="en-US" dirty="0" smtClean="0"/>
              <a:t>Developer Classifications</a:t>
            </a:r>
          </a:p>
        </p:txBody>
      </p:sp>
      <p:sp>
        <p:nvSpPr>
          <p:cNvPr id="7" name="Rectangle 3"/>
          <p:cNvSpPr txBox="1">
            <a:spLocks noChangeArrowheads="1"/>
          </p:cNvSpPr>
          <p:nvPr/>
        </p:nvSpPr>
        <p:spPr bwMode="auto">
          <a:xfrm>
            <a:off x="493713" y="1664252"/>
            <a:ext cx="8374547" cy="8365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eaLnBrk="1" hangingPunct="1"/>
            <a:r>
              <a:rPr lang="en-US" b="1" dirty="0" smtClean="0">
                <a:solidFill>
                  <a:srgbClr val="000000"/>
                </a:solidFill>
              </a:rPr>
              <a:t>Professional end-user programmers</a:t>
            </a:r>
          </a:p>
          <a:p>
            <a:pPr eaLnBrk="1" hangingPunct="1"/>
            <a:endParaRPr lang="en-US" b="1" dirty="0">
              <a:solidFill>
                <a:srgbClr val="000000"/>
              </a:solidFill>
            </a:endParaRPr>
          </a:p>
          <a:p>
            <a:pPr eaLnBrk="1" hangingPunct="1"/>
            <a:endParaRPr lang="en-US" b="1" dirty="0" smtClean="0">
              <a:solidFill>
                <a:srgbClr val="000000"/>
              </a:solidFill>
            </a:endParaRPr>
          </a:p>
          <a:p>
            <a:pPr eaLnBrk="1" hangingPunct="1"/>
            <a:endParaRPr lang="en-US" sz="2800" dirty="0" smtClean="0">
              <a:solidFill>
                <a:srgbClr val="000000"/>
              </a:solidFill>
            </a:endParaRPr>
          </a:p>
          <a:p>
            <a:pPr eaLnBrk="1" hangingPunct="1"/>
            <a:r>
              <a:rPr lang="en-US" sz="2800" dirty="0" smtClean="0">
                <a:solidFill>
                  <a:srgbClr val="000000"/>
                </a:solidFill>
              </a:rPr>
              <a:t>Up to 40% of a scientist’s time is spent writing or using specialized software for scientific analysis</a:t>
            </a:r>
          </a:p>
          <a:p>
            <a:pPr lvl="1" eaLnBrk="1" hangingPunct="1"/>
            <a:r>
              <a:rPr lang="en-US" sz="2000" dirty="0" smtClean="0">
                <a:solidFill>
                  <a:srgbClr val="000000"/>
                </a:solidFill>
              </a:rPr>
              <a:t>Expectation of many scientists is that this will decrease over the course of their career as they become principal investigators (PIs)</a:t>
            </a:r>
            <a:endParaRPr lang="en-US" dirty="0" smtClean="0">
              <a:solidFill>
                <a:srgbClr val="000000"/>
              </a:solidFill>
            </a:endParaRPr>
          </a:p>
        </p:txBody>
      </p:sp>
      <p:sp>
        <p:nvSpPr>
          <p:cNvPr id="8" name="Rectangle 7"/>
          <p:cNvSpPr/>
          <p:nvPr/>
        </p:nvSpPr>
        <p:spPr>
          <a:xfrm>
            <a:off x="706782" y="2567114"/>
            <a:ext cx="7763565"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People </a:t>
            </a:r>
            <a:r>
              <a:rPr lang="en-US" dirty="0"/>
              <a:t>working in highly technical, knowledge rich professions, such as financial mathematicians, scientists and engineers, who develop their own software in order to advance their own professional </a:t>
            </a:r>
            <a:r>
              <a:rPr lang="en-US" dirty="0" smtClean="0"/>
              <a:t>goals. [Segal, 2008]</a:t>
            </a:r>
            <a:endParaRPr lang="en-US" dirty="0"/>
          </a:p>
        </p:txBody>
      </p:sp>
      <p:sp>
        <p:nvSpPr>
          <p:cNvPr id="2" name="Rectangle 1"/>
          <p:cNvSpPr/>
          <p:nvPr/>
        </p:nvSpPr>
        <p:spPr>
          <a:xfrm>
            <a:off x="3556797" y="5528394"/>
            <a:ext cx="5326098" cy="369332"/>
          </a:xfrm>
          <a:prstGeom prst="rect">
            <a:avLst/>
          </a:prstGeom>
        </p:spPr>
        <p:txBody>
          <a:bodyPr wrap="none">
            <a:spAutoFit/>
          </a:bodyPr>
          <a:lstStyle/>
          <a:p>
            <a:r>
              <a:rPr lang="en-US" dirty="0" smtClean="0"/>
              <a:t>[</a:t>
            </a:r>
            <a:r>
              <a:rPr lang="en-US" dirty="0" err="1" smtClean="0"/>
              <a:t>Hanney</a:t>
            </a:r>
            <a:r>
              <a:rPr lang="en-US" dirty="0" smtClean="0"/>
              <a:t> et al, 2009; </a:t>
            </a:r>
            <a:r>
              <a:rPr lang="en-US" dirty="0" err="1" smtClean="0"/>
              <a:t>Howison</a:t>
            </a:r>
            <a:r>
              <a:rPr lang="en-US" dirty="0" smtClean="0"/>
              <a:t> and </a:t>
            </a:r>
            <a:r>
              <a:rPr lang="en-US" dirty="0" err="1" smtClean="0"/>
              <a:t>Herbsleb</a:t>
            </a:r>
            <a:r>
              <a:rPr lang="en-US" dirty="0" smtClean="0"/>
              <a:t>, 2011]</a:t>
            </a:r>
            <a:endParaRPr lang="en-US" dirty="0"/>
          </a:p>
        </p:txBody>
      </p:sp>
    </p:spTree>
    <p:extLst>
      <p:ext uri="{BB962C8B-B14F-4D97-AF65-F5344CB8AC3E}">
        <p14:creationId xmlns:p14="http://schemas.microsoft.com/office/powerpoint/2010/main" val="153705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lecture template_polo">
  <a:themeElements>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lecture template_pol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cture template_polo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lecture template_polo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lecture template_polo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lecture template_polo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lecture template_polo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lecture template_polo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lecture template_polo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lecture template_polo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lecture template_polo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lecture template_polo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template</Template>
  <TotalTime>24554</TotalTime>
  <Words>3704</Words>
  <Application>Microsoft Macintosh PowerPoint</Application>
  <PresentationFormat>On-screen Show (4:3)</PresentationFormat>
  <Paragraphs>440</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lecture template_polo</vt:lpstr>
      <vt:lpstr>End-User Programming by Scientists</vt:lpstr>
      <vt:lpstr>PowerPoint Presentation</vt:lpstr>
      <vt:lpstr>PowerPoint Presentation</vt:lpstr>
      <vt:lpstr>PowerPoint Presentation</vt:lpstr>
      <vt:lpstr>PowerPoint Presentation</vt:lpstr>
      <vt:lpstr>The science of scientific software development</vt:lpstr>
      <vt:lpstr>The science of scientific software development</vt:lpstr>
      <vt:lpstr>Developer Classifications</vt:lpstr>
      <vt:lpstr>Developer Classifications</vt:lpstr>
      <vt:lpstr>Motivation &amp; Incentives</vt:lpstr>
      <vt:lpstr>The science of scientific software development</vt:lpstr>
      <vt:lpstr>Scientists often work in small groups</vt:lpstr>
      <vt:lpstr>Typical scenarios</vt:lpstr>
      <vt:lpstr>Typical development process</vt:lpstr>
      <vt:lpstr>Typical development process</vt:lpstr>
      <vt:lpstr>Typical development process</vt:lpstr>
      <vt:lpstr>Typical development process</vt:lpstr>
      <vt:lpstr>PowerPoint Presentation</vt:lpstr>
      <vt:lpstr>Another typical scenario</vt:lpstr>
      <vt:lpstr>Emerging scenarios</vt:lpstr>
      <vt:lpstr>Emerging scenarios</vt:lpstr>
      <vt:lpstr>All are atypical use cases for SE!</vt:lpstr>
      <vt:lpstr>The science of scientific software development</vt:lpstr>
      <vt:lpstr>Scientific Programming Languages</vt:lpstr>
      <vt:lpstr>Scientific Programming Languages</vt:lpstr>
      <vt:lpstr>Scientific Programming Languages</vt:lpstr>
      <vt:lpstr>Scientific Programming Languages</vt:lpstr>
      <vt:lpstr>Scientific Programming Languages</vt:lpstr>
      <vt:lpstr>Scientists are Skeptics</vt:lpstr>
      <vt:lpstr>IDEs in Scientific Computing</vt:lpstr>
      <vt:lpstr>DARPA High-Productivity Computing</vt:lpstr>
      <vt:lpstr>The science of scientific software development</vt:lpstr>
      <vt:lpstr>Errors in scientific code</vt:lpstr>
      <vt:lpstr>Errors in scientific code</vt:lpstr>
      <vt:lpstr>Code Quality</vt:lpstr>
      <vt:lpstr>Data and Code Sharing</vt:lpstr>
      <vt:lpstr>Interaction of Theory &amp; Experiments</vt:lpstr>
      <vt:lpstr>Conclusion</vt:lpstr>
      <vt:lpstr>References</vt:lpstr>
      <vt:lpstr>References</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 for Tech Execs</dc:title>
  <dc:creator>Brad Myers</dc:creator>
  <cp:lastModifiedBy>Cyrus Omar</cp:lastModifiedBy>
  <cp:revision>979</cp:revision>
  <cp:lastPrinted>1601-01-01T00:00:00Z</cp:lastPrinted>
  <dcterms:created xsi:type="dcterms:W3CDTF">2001-06-15T20:03:27Z</dcterms:created>
  <dcterms:modified xsi:type="dcterms:W3CDTF">2011-04-02T23:22:13Z</dcterms:modified>
</cp:coreProperties>
</file>