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61" r:id="rId4"/>
    <p:sldId id="262" r:id="rId5"/>
    <p:sldId id="263" r:id="rId6"/>
    <p:sldId id="292" r:id="rId7"/>
    <p:sldId id="293" r:id="rId8"/>
    <p:sldId id="294" r:id="rId9"/>
    <p:sldId id="299" r:id="rId10"/>
    <p:sldId id="300" r:id="rId11"/>
    <p:sldId id="295" r:id="rId12"/>
    <p:sldId id="302" r:id="rId13"/>
    <p:sldId id="303" r:id="rId14"/>
    <p:sldId id="285" r:id="rId15"/>
    <p:sldId id="287" r:id="rId16"/>
    <p:sldId id="288" r:id="rId17"/>
    <p:sldId id="289" r:id="rId18"/>
    <p:sldId id="270" r:id="rId19"/>
    <p:sldId id="290" r:id="rId20"/>
    <p:sldId id="291" r:id="rId21"/>
    <p:sldId id="271" r:id="rId22"/>
    <p:sldId id="272" r:id="rId23"/>
    <p:sldId id="304" r:id="rId24"/>
    <p:sldId id="313" r:id="rId25"/>
    <p:sldId id="314" r:id="rId26"/>
    <p:sldId id="259" r:id="rId27"/>
    <p:sldId id="273" r:id="rId28"/>
    <p:sldId id="305" r:id="rId29"/>
    <p:sldId id="306" r:id="rId30"/>
    <p:sldId id="307" r:id="rId31"/>
    <p:sldId id="308" r:id="rId32"/>
    <p:sldId id="309" r:id="rId33"/>
    <p:sldId id="312" r:id="rId34"/>
    <p:sldId id="316" r:id="rId35"/>
    <p:sldId id="315" r:id="rId36"/>
    <p:sldId id="277" r:id="rId37"/>
    <p:sldId id="260" r:id="rId38"/>
    <p:sldId id="258" r:id="rId39"/>
    <p:sldId id="310" r:id="rId40"/>
    <p:sldId id="311" r:id="rId41"/>
    <p:sldId id="280" r:id="rId42"/>
    <p:sldId id="281" r:id="rId43"/>
    <p:sldId id="283" r:id="rId4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41" autoAdjust="0"/>
  </p:normalViewPr>
  <p:slideViewPr>
    <p:cSldViewPr>
      <p:cViewPr varScale="1">
        <p:scale>
          <a:sx n="88" d="100"/>
          <a:sy n="88" d="100"/>
        </p:scale>
        <p:origin x="-23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B0114-9074-4CEC-BE17-562061C40565}" type="datetimeFigureOut">
              <a:rPr lang="ko-KR" altLang="en-US" smtClean="0"/>
              <a:pPr/>
              <a:t>2011-03-28</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DB3EF-5C01-4ED8-B227-3B46600476E0}"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7DB3EF-5C01-4ED8-B227-3B46600476E0}" type="slidenum">
              <a:rPr lang="ko-KR" altLang="en-US" smtClean="0"/>
              <a:pPr/>
              <a:t>5</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err="1" smtClean="0"/>
              <a:t>Boilder</a:t>
            </a:r>
            <a:r>
              <a:rPr lang="en-US" altLang="ko-KR" dirty="0" smtClean="0"/>
              <a:t>-plating &lt;-&gt; Unavoidable</a:t>
            </a:r>
            <a:r>
              <a:rPr lang="en-US" altLang="ko-KR" baseline="0" dirty="0" smtClean="0"/>
              <a:t> clones in Kim04 paper</a:t>
            </a:r>
          </a:p>
          <a:p>
            <a:r>
              <a:rPr lang="en-US" altLang="ko-KR" baseline="0" dirty="0" smtClean="0"/>
              <a:t>API/Library protocols &lt;-&gt; Usage of a module</a:t>
            </a:r>
          </a:p>
          <a:p>
            <a:endParaRPr lang="ko-KR" altLang="en-US" dirty="0"/>
          </a:p>
        </p:txBody>
      </p:sp>
      <p:sp>
        <p:nvSpPr>
          <p:cNvPr id="4" name="슬라이드 번호 개체 틀 3"/>
          <p:cNvSpPr>
            <a:spLocks noGrp="1"/>
          </p:cNvSpPr>
          <p:nvPr>
            <p:ph type="sldNum" sz="quarter" idx="10"/>
          </p:nvPr>
        </p:nvSpPr>
        <p:spPr/>
        <p:txBody>
          <a:bodyPr/>
          <a:lstStyle/>
          <a:p>
            <a:fld id="{707DB3EF-5C01-4ED8-B227-3B46600476E0}" type="slidenum">
              <a:rPr lang="ko-KR" altLang="en-US" smtClean="0"/>
              <a:pPr/>
              <a:t>10</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07DB3EF-5C01-4ED8-B227-3B46600476E0}" type="slidenum">
              <a:rPr lang="ko-KR" altLang="en-US" smtClean="0"/>
              <a:pPr/>
              <a:t>12</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07DB3EF-5C01-4ED8-B227-3B46600476E0}" type="slidenum">
              <a:rPr lang="ko-KR" altLang="en-US" smtClean="0"/>
              <a:pPr/>
              <a:t>15</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Note that in this</a:t>
            </a:r>
            <a:r>
              <a:rPr lang="en-US" altLang="ko-KR" baseline="0" dirty="0" smtClean="0"/>
              <a:t> experiment, Type-4 clones are not considered.</a:t>
            </a:r>
            <a:endParaRPr lang="ko-KR" altLang="en-US" dirty="0"/>
          </a:p>
        </p:txBody>
      </p:sp>
      <p:sp>
        <p:nvSpPr>
          <p:cNvPr id="4" name="슬라이드 번호 개체 틀 3"/>
          <p:cNvSpPr>
            <a:spLocks noGrp="1"/>
          </p:cNvSpPr>
          <p:nvPr>
            <p:ph type="sldNum" sz="quarter" idx="10"/>
          </p:nvPr>
        </p:nvSpPr>
        <p:spPr/>
        <p:txBody>
          <a:bodyPr/>
          <a:lstStyle/>
          <a:p>
            <a:fld id="{707DB3EF-5C01-4ED8-B227-3B46600476E0}" type="slidenum">
              <a:rPr lang="ko-KR" altLang="en-US" smtClean="0"/>
              <a:pPr/>
              <a:t>16</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unobservable inconsistencies -&gt; by highlighting</a:t>
            </a:r>
          </a:p>
          <a:p>
            <a:r>
              <a:rPr lang="en-US" altLang="ko-KR" dirty="0" smtClean="0"/>
              <a:t>tedious,</a:t>
            </a:r>
            <a:r>
              <a:rPr lang="en-US" altLang="ko-KR" baseline="0" dirty="0" smtClean="0"/>
              <a:t> repetitive edits -&gt; by linked editing</a:t>
            </a:r>
          </a:p>
          <a:p>
            <a:r>
              <a:rPr lang="en-US" altLang="ko-KR" baseline="0" dirty="0" smtClean="0"/>
              <a:t>still available to make inconsistent changes by turning off the linked editing feature</a:t>
            </a:r>
            <a:endParaRPr lang="en-US" altLang="ko-KR" dirty="0" smtClean="0"/>
          </a:p>
          <a:p>
            <a:endParaRPr lang="en-US" altLang="ko-KR" dirty="0" smtClean="0"/>
          </a:p>
          <a:p>
            <a:r>
              <a:rPr lang="en-US" altLang="ko-KR" dirty="0" smtClean="0"/>
              <a:t>13 subjects</a:t>
            </a:r>
            <a:r>
              <a:rPr lang="en-US" altLang="ko-KR" baseline="0" dirty="0" smtClean="0"/>
              <a:t> from UCB from CS graduate students ~ introductory-level undergraduate.</a:t>
            </a:r>
          </a:p>
          <a:p>
            <a:endParaRPr lang="ko-KR" altLang="en-US" dirty="0"/>
          </a:p>
        </p:txBody>
      </p:sp>
      <p:sp>
        <p:nvSpPr>
          <p:cNvPr id="4" name="슬라이드 번호 개체 틀 3"/>
          <p:cNvSpPr>
            <a:spLocks noGrp="1"/>
          </p:cNvSpPr>
          <p:nvPr>
            <p:ph type="sldNum" sz="quarter" idx="10"/>
          </p:nvPr>
        </p:nvSpPr>
        <p:spPr/>
        <p:txBody>
          <a:bodyPr/>
          <a:lstStyle/>
          <a:p>
            <a:fld id="{707DB3EF-5C01-4ED8-B227-3B46600476E0}" type="slidenum">
              <a:rPr lang="ko-KR" altLang="en-US" smtClean="0"/>
              <a:pPr/>
              <a:t>21</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err="1" smtClean="0"/>
              <a:t>UMLDiff</a:t>
            </a:r>
            <a:r>
              <a:rPr lang="en-US" altLang="ko-KR" dirty="0" smtClean="0"/>
              <a:t>:</a:t>
            </a:r>
          </a:p>
          <a:p>
            <a:r>
              <a:rPr lang="en-US" altLang="ko-KR" dirty="0" smtClean="0"/>
              <a:t>Additions/Removals of new packages, classes, interfaces, methods, and fields</a:t>
            </a:r>
          </a:p>
          <a:p>
            <a:r>
              <a:rPr lang="en-US" altLang="ko-KR" dirty="0" smtClean="0"/>
              <a:t>Movements of methods, fields, classes, interfaces</a:t>
            </a:r>
          </a:p>
          <a:p>
            <a:r>
              <a:rPr lang="en-US" altLang="ko-KR" dirty="0" err="1" smtClean="0"/>
              <a:t>Renamings</a:t>
            </a:r>
            <a:r>
              <a:rPr lang="en-US" altLang="ko-KR" dirty="0" smtClean="0"/>
              <a:t> of packages, classes, interfaces, methods (including parameter list changes), and fields</a:t>
            </a:r>
          </a:p>
          <a:p>
            <a:r>
              <a:rPr lang="en-US" altLang="ko-KR" dirty="0" smtClean="0"/>
              <a:t>Modification of signature such as visibility, modifiers, return type, parameter list</a:t>
            </a:r>
            <a:endParaRPr lang="ko-KR" altLang="en-US" dirty="0"/>
          </a:p>
        </p:txBody>
      </p:sp>
      <p:sp>
        <p:nvSpPr>
          <p:cNvPr id="4" name="슬라이드 번호 개체 틀 3"/>
          <p:cNvSpPr>
            <a:spLocks noGrp="1"/>
          </p:cNvSpPr>
          <p:nvPr>
            <p:ph type="sldNum" sz="quarter" idx="10"/>
          </p:nvPr>
        </p:nvSpPr>
        <p:spPr/>
        <p:txBody>
          <a:bodyPr/>
          <a:lstStyle/>
          <a:p>
            <a:fld id="{707DB3EF-5C01-4ED8-B227-3B46600476E0}" type="slidenum">
              <a:rPr lang="ko-KR" altLang="en-US" smtClean="0"/>
              <a:pPr/>
              <a:t>28</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high-level</a:t>
            </a:r>
            <a:r>
              <a:rPr lang="en-US" altLang="ko-KR" dirty="0" smtClean="0"/>
              <a:t>: rename class, move static field, add parameter (usually don’t change block of code significantly)</a:t>
            </a:r>
          </a:p>
          <a:p>
            <a:r>
              <a:rPr lang="en-US" altLang="ko-KR" dirty="0" smtClean="0"/>
              <a:t>medium-level: extract method, inline constant, convert anonymous type to nested type</a:t>
            </a:r>
          </a:p>
          <a:p>
            <a:r>
              <a:rPr lang="en-US" altLang="ko-KR" dirty="0" smtClean="0"/>
              <a:t>low-level: extract local</a:t>
            </a:r>
            <a:r>
              <a:rPr lang="en-US" altLang="ko-KR" baseline="0" dirty="0" smtClean="0"/>
              <a:t> variable, rename local variable, add assertion</a:t>
            </a: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707DB3EF-5C01-4ED8-B227-3B46600476E0}" type="slidenum">
              <a:rPr lang="ko-KR" altLang="en-US" smtClean="0"/>
              <a:pPr/>
              <a:t>32</a:t>
            </a:fld>
            <a:endParaRPr lang="ko-K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07DB3EF-5C01-4ED8-B227-3B46600476E0}" type="slidenum">
              <a:rPr lang="ko-KR" altLang="en-US" smtClean="0"/>
              <a:pPr/>
              <a:t>42</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grpSp>
        <p:nvGrpSpPr>
          <p:cNvPr id="2"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ko-KR" altLang="en-US" smtClean="0"/>
              <a:t>마스터 제목 스타일 편집</a:t>
            </a:r>
            <a:endParaRPr lang="en-US" altLang="en-US"/>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ko-KR" altLang="en-US" smtClean="0"/>
              <a:t>마스터 부제목 스타일 편집</a:t>
            </a:r>
            <a:endParaRPr lang="en-US" altLang="en-US"/>
          </a:p>
        </p:txBody>
      </p:sp>
      <p:sp>
        <p:nvSpPr>
          <p:cNvPr id="10" name="Rectangle 4"/>
          <p:cNvSpPr>
            <a:spLocks noGrp="1" noChangeArrowheads="1"/>
          </p:cNvSpPr>
          <p:nvPr>
            <p:ph type="dt" sz="half" idx="10"/>
          </p:nvPr>
        </p:nvSpPr>
        <p:spPr/>
        <p:txBody>
          <a:bodyPr/>
          <a:lstStyle>
            <a:lvl1pPr>
              <a:defRPr/>
            </a:lvl1pPr>
          </a:lstStyle>
          <a:p>
            <a:fld id="{2A5A6828-4723-49B8-8B9F-0FA71002A6C9}" type="datetime1">
              <a:rPr lang="ko-KR" altLang="en-US" smtClean="0"/>
              <a:pPr/>
              <a:t>2011-03-28</a:t>
            </a:fld>
            <a:endParaRPr lang="ko-KR" altLang="en-US"/>
          </a:p>
        </p:txBody>
      </p:sp>
      <p:sp>
        <p:nvSpPr>
          <p:cNvPr id="11" name="Rectangle 5"/>
          <p:cNvSpPr>
            <a:spLocks noGrp="1" noChangeArrowheads="1"/>
          </p:cNvSpPr>
          <p:nvPr>
            <p:ph type="ftr" sz="quarter" idx="11"/>
          </p:nvPr>
        </p:nvSpPr>
        <p:spPr/>
        <p:txBody>
          <a:bodyPr/>
          <a:lstStyle>
            <a:lvl1pPr>
              <a:defRPr/>
            </a:lvl1pPr>
          </a:lstStyle>
          <a:p>
            <a:endParaRPr lang="ko-KR" altLang="en-US"/>
          </a:p>
        </p:txBody>
      </p:sp>
      <p:sp>
        <p:nvSpPr>
          <p:cNvPr id="12" name="Rectangle 6"/>
          <p:cNvSpPr>
            <a:spLocks noGrp="1" noChangeArrowheads="1"/>
          </p:cNvSpPr>
          <p:nvPr>
            <p:ph type="sldNum" sz="quarter" idx="12"/>
          </p:nvPr>
        </p:nvSpPr>
        <p:spPr/>
        <p:txBody>
          <a:bodyPr/>
          <a:lstStyle>
            <a:lvl1pPr>
              <a:defRPr/>
            </a:lvl1pPr>
          </a:lstStyle>
          <a:p>
            <a:fld id="{A5DCDE34-4682-4592-B48A-89FD17EF4AA7}"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Rectangle 10"/>
          <p:cNvSpPr>
            <a:spLocks noGrp="1" noChangeArrowheads="1"/>
          </p:cNvSpPr>
          <p:nvPr>
            <p:ph type="dt" sz="half" idx="10"/>
          </p:nvPr>
        </p:nvSpPr>
        <p:spPr>
          <a:ln/>
        </p:spPr>
        <p:txBody>
          <a:bodyPr/>
          <a:lstStyle>
            <a:lvl1pPr>
              <a:defRPr/>
            </a:lvl1pPr>
          </a:lstStyle>
          <a:p>
            <a:fld id="{4253B7EC-5900-4AA6-8004-0BEE35C07AA0}" type="datetime1">
              <a:rPr lang="ko-KR" altLang="en-US" smtClean="0"/>
              <a:pPr/>
              <a:t>2011-03-28</a:t>
            </a:fld>
            <a:endParaRPr lang="ko-KR" altLang="en-US"/>
          </a:p>
        </p:txBody>
      </p:sp>
      <p:sp>
        <p:nvSpPr>
          <p:cNvPr id="5" name="Rectangle 11"/>
          <p:cNvSpPr>
            <a:spLocks noGrp="1" noChangeArrowheads="1"/>
          </p:cNvSpPr>
          <p:nvPr>
            <p:ph type="ftr" sz="quarter" idx="11"/>
          </p:nvPr>
        </p:nvSpPr>
        <p:spPr>
          <a:ln/>
        </p:spPr>
        <p:txBody>
          <a:bodyPr/>
          <a:lstStyle>
            <a:lvl1pPr>
              <a:defRPr/>
            </a:lvl1pPr>
          </a:lstStyle>
          <a:p>
            <a:endParaRPr lang="ko-KR" altLang="en-US"/>
          </a:p>
        </p:txBody>
      </p:sp>
      <p:sp>
        <p:nvSpPr>
          <p:cNvPr id="6" name="Rectangle 12"/>
          <p:cNvSpPr>
            <a:spLocks noGrp="1" noChangeArrowheads="1"/>
          </p:cNvSpPr>
          <p:nvPr>
            <p:ph type="sldNum" sz="quarter" idx="12"/>
          </p:nvPr>
        </p:nvSpPr>
        <p:spPr>
          <a:ln/>
        </p:spPr>
        <p:txBody>
          <a:bodyPr/>
          <a:lstStyle>
            <a:lvl1pPr>
              <a:defRPr/>
            </a:lvl1pPr>
          </a:lstStyle>
          <a:p>
            <a:fld id="{A5DCDE34-4682-4592-B48A-89FD17EF4AA7}"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ko-KR" altLang="en-US" smtClean="0"/>
              <a:t>마스터 제목 스타일 편집</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Rectangle 10"/>
          <p:cNvSpPr>
            <a:spLocks noGrp="1" noChangeArrowheads="1"/>
          </p:cNvSpPr>
          <p:nvPr>
            <p:ph type="dt" sz="half" idx="10"/>
          </p:nvPr>
        </p:nvSpPr>
        <p:spPr>
          <a:ln/>
        </p:spPr>
        <p:txBody>
          <a:bodyPr/>
          <a:lstStyle>
            <a:lvl1pPr>
              <a:defRPr/>
            </a:lvl1pPr>
          </a:lstStyle>
          <a:p>
            <a:fld id="{49BB62D6-E81B-42F5-A9EA-76FB8D415A07}" type="datetime1">
              <a:rPr lang="ko-KR" altLang="en-US" smtClean="0"/>
              <a:pPr/>
              <a:t>2011-03-28</a:t>
            </a:fld>
            <a:endParaRPr lang="ko-KR" altLang="en-US"/>
          </a:p>
        </p:txBody>
      </p:sp>
      <p:sp>
        <p:nvSpPr>
          <p:cNvPr id="5" name="Rectangle 11"/>
          <p:cNvSpPr>
            <a:spLocks noGrp="1" noChangeArrowheads="1"/>
          </p:cNvSpPr>
          <p:nvPr>
            <p:ph type="ftr" sz="quarter" idx="11"/>
          </p:nvPr>
        </p:nvSpPr>
        <p:spPr>
          <a:ln/>
        </p:spPr>
        <p:txBody>
          <a:bodyPr/>
          <a:lstStyle>
            <a:lvl1pPr>
              <a:defRPr/>
            </a:lvl1pPr>
          </a:lstStyle>
          <a:p>
            <a:endParaRPr lang="ko-KR" altLang="en-US"/>
          </a:p>
        </p:txBody>
      </p:sp>
      <p:sp>
        <p:nvSpPr>
          <p:cNvPr id="6" name="Rectangle 12"/>
          <p:cNvSpPr>
            <a:spLocks noGrp="1" noChangeArrowheads="1"/>
          </p:cNvSpPr>
          <p:nvPr>
            <p:ph type="sldNum" sz="quarter" idx="12"/>
          </p:nvPr>
        </p:nvSpPr>
        <p:spPr>
          <a:ln/>
        </p:spPr>
        <p:txBody>
          <a:bodyPr/>
          <a:lstStyle>
            <a:lvl1pPr>
              <a:defRPr/>
            </a:lvl1pPr>
          </a:lstStyle>
          <a:p>
            <a:fld id="{A5DCDE34-4682-4592-B48A-89FD17EF4AA7}"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p:txBody>
          <a:bodyPr>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
        <p:nvSpPr>
          <p:cNvPr id="4" name="Rectangle 10"/>
          <p:cNvSpPr>
            <a:spLocks noGrp="1" noChangeArrowheads="1"/>
          </p:cNvSpPr>
          <p:nvPr>
            <p:ph type="dt" sz="half" idx="10"/>
          </p:nvPr>
        </p:nvSpPr>
        <p:spPr>
          <a:ln/>
        </p:spPr>
        <p:txBody>
          <a:bodyPr/>
          <a:lstStyle>
            <a:lvl1pPr>
              <a:defRPr/>
            </a:lvl1pPr>
          </a:lstStyle>
          <a:p>
            <a:fld id="{D5DFCD31-EB7E-4794-A75A-2148B34FD2D7}" type="datetime1">
              <a:rPr lang="ko-KR" altLang="en-US" smtClean="0"/>
              <a:pPr/>
              <a:t>2011-03-28</a:t>
            </a:fld>
            <a:endParaRPr lang="ko-KR" altLang="en-US"/>
          </a:p>
        </p:txBody>
      </p:sp>
      <p:sp>
        <p:nvSpPr>
          <p:cNvPr id="5" name="Rectangle 11"/>
          <p:cNvSpPr>
            <a:spLocks noGrp="1" noChangeArrowheads="1"/>
          </p:cNvSpPr>
          <p:nvPr>
            <p:ph type="ftr" sz="quarter" idx="11"/>
          </p:nvPr>
        </p:nvSpPr>
        <p:spPr>
          <a:ln/>
        </p:spPr>
        <p:txBody>
          <a:bodyPr/>
          <a:lstStyle>
            <a:lvl1pPr>
              <a:defRPr/>
            </a:lvl1pPr>
          </a:lstStyle>
          <a:p>
            <a:endParaRPr lang="ko-KR" altLang="en-US"/>
          </a:p>
        </p:txBody>
      </p:sp>
      <p:sp>
        <p:nvSpPr>
          <p:cNvPr id="6" name="Rectangle 12"/>
          <p:cNvSpPr>
            <a:spLocks noGrp="1" noChangeArrowheads="1"/>
          </p:cNvSpPr>
          <p:nvPr>
            <p:ph type="sldNum" sz="quarter" idx="12"/>
          </p:nvPr>
        </p:nvSpPr>
        <p:spPr>
          <a:xfrm>
            <a:off x="6830888" y="6248400"/>
            <a:ext cx="2133600" cy="457200"/>
          </a:xfrm>
          <a:ln/>
        </p:spPr>
        <p:txBody>
          <a:bodyPr/>
          <a:lstStyle>
            <a:lvl1pPr>
              <a:defRPr/>
            </a:lvl1pPr>
          </a:lstStyle>
          <a:p>
            <a:fld id="{A5DCDE34-4682-4592-B48A-89FD17EF4AA7}"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10"/>
          <p:cNvSpPr>
            <a:spLocks noGrp="1" noChangeArrowheads="1"/>
          </p:cNvSpPr>
          <p:nvPr>
            <p:ph type="dt" sz="half" idx="10"/>
          </p:nvPr>
        </p:nvSpPr>
        <p:spPr>
          <a:ln/>
        </p:spPr>
        <p:txBody>
          <a:bodyPr/>
          <a:lstStyle>
            <a:lvl1pPr>
              <a:defRPr/>
            </a:lvl1pPr>
          </a:lstStyle>
          <a:p>
            <a:fld id="{D4B8B81B-9B5F-49A0-A497-8AEA64A63760}" type="datetime1">
              <a:rPr lang="ko-KR" altLang="en-US" smtClean="0"/>
              <a:pPr/>
              <a:t>2011-03-28</a:t>
            </a:fld>
            <a:endParaRPr lang="ko-KR" altLang="en-US"/>
          </a:p>
        </p:txBody>
      </p:sp>
      <p:sp>
        <p:nvSpPr>
          <p:cNvPr id="5" name="Rectangle 11"/>
          <p:cNvSpPr>
            <a:spLocks noGrp="1" noChangeArrowheads="1"/>
          </p:cNvSpPr>
          <p:nvPr>
            <p:ph type="ftr" sz="quarter" idx="11"/>
          </p:nvPr>
        </p:nvSpPr>
        <p:spPr>
          <a:ln/>
        </p:spPr>
        <p:txBody>
          <a:bodyPr/>
          <a:lstStyle>
            <a:lvl1pPr>
              <a:defRPr/>
            </a:lvl1pPr>
          </a:lstStyle>
          <a:p>
            <a:endParaRPr lang="ko-KR" altLang="en-US"/>
          </a:p>
        </p:txBody>
      </p:sp>
      <p:sp>
        <p:nvSpPr>
          <p:cNvPr id="6" name="Rectangle 12"/>
          <p:cNvSpPr>
            <a:spLocks noGrp="1" noChangeArrowheads="1"/>
          </p:cNvSpPr>
          <p:nvPr>
            <p:ph type="sldNum" sz="quarter" idx="12"/>
          </p:nvPr>
        </p:nvSpPr>
        <p:spPr>
          <a:ln/>
        </p:spPr>
        <p:txBody>
          <a:bodyPr/>
          <a:lstStyle>
            <a:lvl1pPr>
              <a:defRPr/>
            </a:lvl1pPr>
          </a:lstStyle>
          <a:p>
            <a:fld id="{A5DCDE34-4682-4592-B48A-89FD17EF4AA7}"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Rectangle 10"/>
          <p:cNvSpPr>
            <a:spLocks noGrp="1" noChangeArrowheads="1"/>
          </p:cNvSpPr>
          <p:nvPr>
            <p:ph type="dt" sz="half" idx="10"/>
          </p:nvPr>
        </p:nvSpPr>
        <p:spPr>
          <a:ln/>
        </p:spPr>
        <p:txBody>
          <a:bodyPr/>
          <a:lstStyle>
            <a:lvl1pPr>
              <a:defRPr/>
            </a:lvl1pPr>
          </a:lstStyle>
          <a:p>
            <a:fld id="{F7F2CB15-C348-484C-B0D2-AFB6EDF64468}" type="datetime1">
              <a:rPr lang="ko-KR" altLang="en-US" smtClean="0"/>
              <a:pPr/>
              <a:t>2011-03-28</a:t>
            </a:fld>
            <a:endParaRPr lang="ko-KR" altLang="en-US"/>
          </a:p>
        </p:txBody>
      </p:sp>
      <p:sp>
        <p:nvSpPr>
          <p:cNvPr id="6" name="Rectangle 11"/>
          <p:cNvSpPr>
            <a:spLocks noGrp="1" noChangeArrowheads="1"/>
          </p:cNvSpPr>
          <p:nvPr>
            <p:ph type="ftr" sz="quarter" idx="11"/>
          </p:nvPr>
        </p:nvSpPr>
        <p:spPr>
          <a:ln/>
        </p:spPr>
        <p:txBody>
          <a:bodyPr/>
          <a:lstStyle>
            <a:lvl1pPr>
              <a:defRPr/>
            </a:lvl1pPr>
          </a:lstStyle>
          <a:p>
            <a:endParaRPr lang="ko-KR" altLang="en-US"/>
          </a:p>
        </p:txBody>
      </p:sp>
      <p:sp>
        <p:nvSpPr>
          <p:cNvPr id="7" name="Rectangle 12"/>
          <p:cNvSpPr>
            <a:spLocks noGrp="1" noChangeArrowheads="1"/>
          </p:cNvSpPr>
          <p:nvPr>
            <p:ph type="sldNum" sz="quarter" idx="12"/>
          </p:nvPr>
        </p:nvSpPr>
        <p:spPr>
          <a:ln/>
        </p:spPr>
        <p:txBody>
          <a:bodyPr/>
          <a:lstStyle>
            <a:lvl1pPr>
              <a:defRPr/>
            </a:lvl1pPr>
          </a:lstStyle>
          <a:p>
            <a:fld id="{A5DCDE34-4682-4592-B48A-89FD17EF4AA7}"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Rectangle 10"/>
          <p:cNvSpPr>
            <a:spLocks noGrp="1" noChangeArrowheads="1"/>
          </p:cNvSpPr>
          <p:nvPr>
            <p:ph type="dt" sz="half" idx="10"/>
          </p:nvPr>
        </p:nvSpPr>
        <p:spPr>
          <a:ln/>
        </p:spPr>
        <p:txBody>
          <a:bodyPr/>
          <a:lstStyle>
            <a:lvl1pPr>
              <a:defRPr/>
            </a:lvl1pPr>
          </a:lstStyle>
          <a:p>
            <a:fld id="{48A8CB42-073A-4B9F-815F-E87B3561A059}" type="datetime1">
              <a:rPr lang="ko-KR" altLang="en-US" smtClean="0"/>
              <a:pPr/>
              <a:t>2011-03-28</a:t>
            </a:fld>
            <a:endParaRPr lang="ko-KR" altLang="en-US"/>
          </a:p>
        </p:txBody>
      </p:sp>
      <p:sp>
        <p:nvSpPr>
          <p:cNvPr id="8" name="Rectangle 11"/>
          <p:cNvSpPr>
            <a:spLocks noGrp="1" noChangeArrowheads="1"/>
          </p:cNvSpPr>
          <p:nvPr>
            <p:ph type="ftr" sz="quarter" idx="11"/>
          </p:nvPr>
        </p:nvSpPr>
        <p:spPr>
          <a:ln/>
        </p:spPr>
        <p:txBody>
          <a:bodyPr/>
          <a:lstStyle>
            <a:lvl1pPr>
              <a:defRPr/>
            </a:lvl1pPr>
          </a:lstStyle>
          <a:p>
            <a:endParaRPr lang="ko-KR" altLang="en-US"/>
          </a:p>
        </p:txBody>
      </p:sp>
      <p:sp>
        <p:nvSpPr>
          <p:cNvPr id="9" name="Rectangle 12"/>
          <p:cNvSpPr>
            <a:spLocks noGrp="1" noChangeArrowheads="1"/>
          </p:cNvSpPr>
          <p:nvPr>
            <p:ph type="sldNum" sz="quarter" idx="12"/>
          </p:nvPr>
        </p:nvSpPr>
        <p:spPr>
          <a:ln/>
        </p:spPr>
        <p:txBody>
          <a:bodyPr/>
          <a:lstStyle>
            <a:lvl1pPr>
              <a:defRPr/>
            </a:lvl1pPr>
          </a:lstStyle>
          <a:p>
            <a:fld id="{A5DCDE34-4682-4592-B48A-89FD17EF4AA7}"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Rectangle 10"/>
          <p:cNvSpPr>
            <a:spLocks noGrp="1" noChangeArrowheads="1"/>
          </p:cNvSpPr>
          <p:nvPr>
            <p:ph type="dt" sz="half" idx="10"/>
          </p:nvPr>
        </p:nvSpPr>
        <p:spPr>
          <a:ln/>
        </p:spPr>
        <p:txBody>
          <a:bodyPr/>
          <a:lstStyle>
            <a:lvl1pPr>
              <a:defRPr/>
            </a:lvl1pPr>
          </a:lstStyle>
          <a:p>
            <a:fld id="{F34E7797-65C0-4EC6-A1E6-7840FE2C9926}" type="datetime1">
              <a:rPr lang="ko-KR" altLang="en-US" smtClean="0"/>
              <a:pPr/>
              <a:t>2011-03-28</a:t>
            </a:fld>
            <a:endParaRPr lang="ko-KR" altLang="en-US"/>
          </a:p>
        </p:txBody>
      </p:sp>
      <p:sp>
        <p:nvSpPr>
          <p:cNvPr id="4" name="Rectangle 11"/>
          <p:cNvSpPr>
            <a:spLocks noGrp="1" noChangeArrowheads="1"/>
          </p:cNvSpPr>
          <p:nvPr>
            <p:ph type="ftr" sz="quarter" idx="11"/>
          </p:nvPr>
        </p:nvSpPr>
        <p:spPr>
          <a:ln/>
        </p:spPr>
        <p:txBody>
          <a:bodyPr/>
          <a:lstStyle>
            <a:lvl1pPr>
              <a:defRPr/>
            </a:lvl1pPr>
          </a:lstStyle>
          <a:p>
            <a:endParaRPr lang="ko-KR" altLang="en-US"/>
          </a:p>
        </p:txBody>
      </p:sp>
      <p:sp>
        <p:nvSpPr>
          <p:cNvPr id="5" name="Rectangle 12"/>
          <p:cNvSpPr>
            <a:spLocks noGrp="1" noChangeArrowheads="1"/>
          </p:cNvSpPr>
          <p:nvPr>
            <p:ph type="sldNum" sz="quarter" idx="12"/>
          </p:nvPr>
        </p:nvSpPr>
        <p:spPr>
          <a:ln/>
        </p:spPr>
        <p:txBody>
          <a:bodyPr/>
          <a:lstStyle>
            <a:lvl1pPr>
              <a:defRPr/>
            </a:lvl1pPr>
          </a:lstStyle>
          <a:p>
            <a:fld id="{A5DCDE34-4682-4592-B48A-89FD17EF4AA7}"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38D3A46B-0D3B-42DA-88C6-EE72CE06471F}" type="datetime1">
              <a:rPr lang="ko-KR" altLang="en-US" smtClean="0"/>
              <a:pPr/>
              <a:t>2011-03-28</a:t>
            </a:fld>
            <a:endParaRPr lang="ko-KR" altLang="en-US"/>
          </a:p>
        </p:txBody>
      </p:sp>
      <p:sp>
        <p:nvSpPr>
          <p:cNvPr id="3" name="Rectangle 11"/>
          <p:cNvSpPr>
            <a:spLocks noGrp="1" noChangeArrowheads="1"/>
          </p:cNvSpPr>
          <p:nvPr>
            <p:ph type="ftr" sz="quarter" idx="11"/>
          </p:nvPr>
        </p:nvSpPr>
        <p:spPr>
          <a:ln/>
        </p:spPr>
        <p:txBody>
          <a:bodyPr/>
          <a:lstStyle>
            <a:lvl1pPr>
              <a:defRPr/>
            </a:lvl1pPr>
          </a:lstStyle>
          <a:p>
            <a:endParaRPr lang="ko-KR" altLang="en-US"/>
          </a:p>
        </p:txBody>
      </p:sp>
      <p:sp>
        <p:nvSpPr>
          <p:cNvPr id="4" name="Rectangle 12"/>
          <p:cNvSpPr>
            <a:spLocks noGrp="1" noChangeArrowheads="1"/>
          </p:cNvSpPr>
          <p:nvPr>
            <p:ph type="sldNum" sz="quarter" idx="12"/>
          </p:nvPr>
        </p:nvSpPr>
        <p:spPr>
          <a:ln/>
        </p:spPr>
        <p:txBody>
          <a:bodyPr/>
          <a:lstStyle>
            <a:lvl1pPr>
              <a:defRPr/>
            </a:lvl1pPr>
          </a:lstStyle>
          <a:p>
            <a:fld id="{A5DCDE34-4682-4592-B48A-89FD17EF4AA7}"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ko-KR" altLang="en-US" smtClean="0"/>
              <a:t>마스터 제목 스타일 편집</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10"/>
          <p:cNvSpPr>
            <a:spLocks noGrp="1" noChangeArrowheads="1"/>
          </p:cNvSpPr>
          <p:nvPr>
            <p:ph type="dt" sz="half" idx="10"/>
          </p:nvPr>
        </p:nvSpPr>
        <p:spPr>
          <a:ln/>
        </p:spPr>
        <p:txBody>
          <a:bodyPr/>
          <a:lstStyle>
            <a:lvl1pPr>
              <a:defRPr/>
            </a:lvl1pPr>
          </a:lstStyle>
          <a:p>
            <a:fld id="{34426ED3-C36B-4C48-BE75-4835835E621A}" type="datetime1">
              <a:rPr lang="ko-KR" altLang="en-US" smtClean="0"/>
              <a:pPr/>
              <a:t>2011-03-28</a:t>
            </a:fld>
            <a:endParaRPr lang="ko-KR" altLang="en-US"/>
          </a:p>
        </p:txBody>
      </p:sp>
      <p:sp>
        <p:nvSpPr>
          <p:cNvPr id="6" name="Rectangle 11"/>
          <p:cNvSpPr>
            <a:spLocks noGrp="1" noChangeArrowheads="1"/>
          </p:cNvSpPr>
          <p:nvPr>
            <p:ph type="ftr" sz="quarter" idx="11"/>
          </p:nvPr>
        </p:nvSpPr>
        <p:spPr>
          <a:ln/>
        </p:spPr>
        <p:txBody>
          <a:bodyPr/>
          <a:lstStyle>
            <a:lvl1pPr>
              <a:defRPr/>
            </a:lvl1pPr>
          </a:lstStyle>
          <a:p>
            <a:endParaRPr lang="ko-KR" altLang="en-US"/>
          </a:p>
        </p:txBody>
      </p:sp>
      <p:sp>
        <p:nvSpPr>
          <p:cNvPr id="7" name="Rectangle 12"/>
          <p:cNvSpPr>
            <a:spLocks noGrp="1" noChangeArrowheads="1"/>
          </p:cNvSpPr>
          <p:nvPr>
            <p:ph type="sldNum" sz="quarter" idx="12"/>
          </p:nvPr>
        </p:nvSpPr>
        <p:spPr>
          <a:ln/>
        </p:spPr>
        <p:txBody>
          <a:bodyPr/>
          <a:lstStyle>
            <a:lvl1pPr>
              <a:defRPr/>
            </a:lvl1pPr>
          </a:lstStyle>
          <a:p>
            <a:fld id="{A5DCDE34-4682-4592-B48A-89FD17EF4AA7}"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ko-KR" altLang="en-US" smtClean="0"/>
              <a:t>마스터 제목 스타일 편집</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ko-KR" altLang="en-US" noProof="0" smtClean="0"/>
              <a:t>그림을 추가하려면 아이콘을 클릭하십시오</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10"/>
          <p:cNvSpPr>
            <a:spLocks noGrp="1" noChangeArrowheads="1"/>
          </p:cNvSpPr>
          <p:nvPr>
            <p:ph type="dt" sz="half" idx="10"/>
          </p:nvPr>
        </p:nvSpPr>
        <p:spPr>
          <a:ln/>
        </p:spPr>
        <p:txBody>
          <a:bodyPr/>
          <a:lstStyle>
            <a:lvl1pPr>
              <a:defRPr/>
            </a:lvl1pPr>
          </a:lstStyle>
          <a:p>
            <a:fld id="{8AE55160-9938-4E8C-96BB-A08722CAD993}" type="datetime1">
              <a:rPr lang="ko-KR" altLang="en-US" smtClean="0"/>
              <a:pPr/>
              <a:t>2011-03-28</a:t>
            </a:fld>
            <a:endParaRPr lang="ko-KR" altLang="en-US"/>
          </a:p>
        </p:txBody>
      </p:sp>
      <p:sp>
        <p:nvSpPr>
          <p:cNvPr id="6" name="Rectangle 11"/>
          <p:cNvSpPr>
            <a:spLocks noGrp="1" noChangeArrowheads="1"/>
          </p:cNvSpPr>
          <p:nvPr>
            <p:ph type="ftr" sz="quarter" idx="11"/>
          </p:nvPr>
        </p:nvSpPr>
        <p:spPr>
          <a:ln/>
        </p:spPr>
        <p:txBody>
          <a:bodyPr/>
          <a:lstStyle>
            <a:lvl1pPr>
              <a:defRPr/>
            </a:lvl1pPr>
          </a:lstStyle>
          <a:p>
            <a:endParaRPr lang="ko-KR" altLang="en-US"/>
          </a:p>
        </p:txBody>
      </p:sp>
      <p:sp>
        <p:nvSpPr>
          <p:cNvPr id="7" name="Rectangle 12"/>
          <p:cNvSpPr>
            <a:spLocks noGrp="1" noChangeArrowheads="1"/>
          </p:cNvSpPr>
          <p:nvPr>
            <p:ph type="sldNum" sz="quarter" idx="12"/>
          </p:nvPr>
        </p:nvSpPr>
        <p:spPr>
          <a:ln/>
        </p:spPr>
        <p:txBody>
          <a:bodyPr/>
          <a:lstStyle>
            <a:lvl1pPr>
              <a:defRPr/>
            </a:lvl1pPr>
          </a:lstStyle>
          <a:p>
            <a:fld id="{A5DCDE34-4682-4592-B48A-89FD17EF4AA7}"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ko-KR" altLang="en-US" smtClean="0"/>
              <a:t>마스터 제목 스타일 편집</a:t>
            </a:r>
            <a:endParaRPr lang="en-US" altLang="en-US" smtClean="0"/>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en-US" smtClean="0"/>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0A37C257-F70B-48BE-92E5-3F78FCABC209}" type="datetime1">
              <a:rPr lang="ko-KR" altLang="en-US" smtClean="0"/>
              <a:pPr/>
              <a:t>2011-03-28</a:t>
            </a:fld>
            <a:endParaRPr lang="ko-KR" altLang="en-US"/>
          </a:p>
        </p:txBody>
      </p:sp>
      <p:sp>
        <p:nvSpPr>
          <p:cNvPr id="260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ko-KR" altLang="en-US"/>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5DCDE34-4682-4592-B48A-89FD17EF4AA7}" type="slidenum">
              <a:rPr lang="ko-KR" altLang="en-US" smtClean="0"/>
              <a:pPr/>
              <a:t>‹#›</a:t>
            </a:fld>
            <a:endParaRPr lang="ko-KR" altLang="en-US"/>
          </a:p>
        </p:txBody>
      </p:sp>
      <p:pic>
        <p:nvPicPr>
          <p:cNvPr id="13" name="Picture 12" descr="scslogo.gif"/>
          <p:cNvPicPr>
            <a:picLocks noChangeAspect="1"/>
          </p:cNvPicPr>
          <p:nvPr/>
        </p:nvPicPr>
        <p:blipFill>
          <a:blip r:embed="rId13" cstate="print"/>
          <a:stretch>
            <a:fillRect/>
          </a:stretch>
        </p:blipFill>
        <p:spPr>
          <a:xfrm>
            <a:off x="8668013" y="144204"/>
            <a:ext cx="444088" cy="461852"/>
          </a:xfrm>
          <a:prstGeom prst="rect">
            <a:avLst/>
          </a:prstGeom>
        </p:spPr>
      </p:pic>
      <p:sp>
        <p:nvSpPr>
          <p:cNvPr id="14" name="TextBox 13"/>
          <p:cNvSpPr txBox="1"/>
          <p:nvPr/>
        </p:nvSpPr>
        <p:spPr>
          <a:xfrm>
            <a:off x="5061118" y="233915"/>
            <a:ext cx="3736920" cy="261610"/>
          </a:xfrm>
          <a:prstGeom prst="rect">
            <a:avLst/>
          </a:prstGeom>
          <a:noFill/>
        </p:spPr>
        <p:txBody>
          <a:bodyPr wrap="none" rtlCol="0">
            <a:spAutoFit/>
          </a:bodyPr>
          <a:lstStyle/>
          <a:p>
            <a:r>
              <a:rPr lang="en-US" sz="1100" dirty="0" smtClean="0">
                <a:solidFill>
                  <a:schemeClr val="accent2">
                    <a:lumMod val="75000"/>
                  </a:schemeClr>
                </a:solidFill>
              </a:rPr>
              <a:t>Carnegie Mellon University, School of Computer Science</a:t>
            </a:r>
            <a:endParaRPr lang="en-US" sz="1100" dirty="0">
              <a:solidFill>
                <a:schemeClr val="accent2">
                  <a:lumMod val="75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fontAlgn="base" latinLnBrk="1" hangingPunct="1">
        <a:spcBef>
          <a:spcPct val="0"/>
        </a:spcBef>
        <a:spcAft>
          <a:spcPct val="0"/>
        </a:spcAft>
        <a:defRPr sz="3900" b="1">
          <a:solidFill>
            <a:schemeClr val="tx2"/>
          </a:solidFill>
          <a:latin typeface="+mj-lt"/>
          <a:ea typeface="+mj-ea"/>
          <a:cs typeface="+mj-cs"/>
        </a:defRPr>
      </a:lvl1pPr>
      <a:lvl2pPr algn="l" rtl="0" eaLnBrk="1" fontAlgn="base" latinLnBrk="1" hangingPunct="1">
        <a:spcBef>
          <a:spcPct val="0"/>
        </a:spcBef>
        <a:spcAft>
          <a:spcPct val="0"/>
        </a:spcAft>
        <a:defRPr sz="3900" b="1">
          <a:solidFill>
            <a:schemeClr val="tx2"/>
          </a:solidFill>
          <a:latin typeface="Arial" charset="0"/>
        </a:defRPr>
      </a:lvl2pPr>
      <a:lvl3pPr algn="l" rtl="0" eaLnBrk="1" fontAlgn="base" latinLnBrk="1" hangingPunct="1">
        <a:spcBef>
          <a:spcPct val="0"/>
        </a:spcBef>
        <a:spcAft>
          <a:spcPct val="0"/>
        </a:spcAft>
        <a:defRPr sz="3900" b="1">
          <a:solidFill>
            <a:schemeClr val="tx2"/>
          </a:solidFill>
          <a:latin typeface="Arial" charset="0"/>
        </a:defRPr>
      </a:lvl3pPr>
      <a:lvl4pPr algn="l" rtl="0" eaLnBrk="1" fontAlgn="base" latinLnBrk="1" hangingPunct="1">
        <a:spcBef>
          <a:spcPct val="0"/>
        </a:spcBef>
        <a:spcAft>
          <a:spcPct val="0"/>
        </a:spcAft>
        <a:defRPr sz="3900" b="1">
          <a:solidFill>
            <a:schemeClr val="tx2"/>
          </a:solidFill>
          <a:latin typeface="Arial" charset="0"/>
        </a:defRPr>
      </a:lvl4pPr>
      <a:lvl5pPr algn="l" rtl="0" eaLnBrk="1" fontAlgn="base" latinLnBrk="1" hangingPunct="1">
        <a:spcBef>
          <a:spcPct val="0"/>
        </a:spcBef>
        <a:spcAft>
          <a:spcPct val="0"/>
        </a:spcAft>
        <a:defRPr sz="3900" b="1">
          <a:solidFill>
            <a:schemeClr val="tx2"/>
          </a:solidFill>
          <a:latin typeface="Arial" charset="0"/>
        </a:defRPr>
      </a:lvl5pPr>
      <a:lvl6pPr marL="457200" algn="l" rtl="0" eaLnBrk="1" fontAlgn="base" latinLnBrk="1" hangingPunct="1">
        <a:spcBef>
          <a:spcPct val="0"/>
        </a:spcBef>
        <a:spcAft>
          <a:spcPct val="0"/>
        </a:spcAft>
        <a:defRPr sz="3900" b="1">
          <a:solidFill>
            <a:schemeClr val="tx2"/>
          </a:solidFill>
          <a:latin typeface="Arial" charset="0"/>
        </a:defRPr>
      </a:lvl6pPr>
      <a:lvl7pPr marL="914400" algn="l" rtl="0" eaLnBrk="1" fontAlgn="base" latinLnBrk="1" hangingPunct="1">
        <a:spcBef>
          <a:spcPct val="0"/>
        </a:spcBef>
        <a:spcAft>
          <a:spcPct val="0"/>
        </a:spcAft>
        <a:defRPr sz="3900" b="1">
          <a:solidFill>
            <a:schemeClr val="tx2"/>
          </a:solidFill>
          <a:latin typeface="Arial" charset="0"/>
        </a:defRPr>
      </a:lvl7pPr>
      <a:lvl8pPr marL="1371600" algn="l" rtl="0" eaLnBrk="1" fontAlgn="base" latinLnBrk="1" hangingPunct="1">
        <a:spcBef>
          <a:spcPct val="0"/>
        </a:spcBef>
        <a:spcAft>
          <a:spcPct val="0"/>
        </a:spcAft>
        <a:defRPr sz="3900" b="1">
          <a:solidFill>
            <a:schemeClr val="tx2"/>
          </a:solidFill>
          <a:latin typeface="Arial" charset="0"/>
        </a:defRPr>
      </a:lvl8pPr>
      <a:lvl9pPr marL="1828800" algn="l" rtl="0" eaLnBrk="1" fontAlgn="base" latinLnBrk="1" hangingPunct="1">
        <a:spcBef>
          <a:spcPct val="0"/>
        </a:spcBef>
        <a:spcAft>
          <a:spcPct val="0"/>
        </a:spcAft>
        <a:defRPr sz="3900" b="1">
          <a:solidFill>
            <a:schemeClr val="tx2"/>
          </a:solidFill>
          <a:latin typeface="Arial" charset="0"/>
        </a:defRPr>
      </a:lvl9pPr>
    </p:titleStyle>
    <p:bodyStyle>
      <a:lvl1pPr marL="342900" indent="-342900" algn="l" rtl="0" eaLnBrk="1" fontAlgn="base" latinLnBrk="1"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latinLnBrk="1"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latinLnBrk="1"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latinLnBrk="1"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latinLnBrk="1"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latinLnBrk="1"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latinLnBrk="1"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latinLnBrk="1"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latinLnBrk="1"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oungseok@cs.cm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124843" y="764704"/>
            <a:ext cx="7767637" cy="792088"/>
          </a:xfrm>
        </p:spPr>
        <p:txBody>
          <a:bodyPr anchor="t" anchorCtr="0"/>
          <a:lstStyle/>
          <a:p>
            <a:r>
              <a:rPr lang="en-US" altLang="ko-KR" sz="2400" dirty="0" smtClean="0"/>
              <a:t>05-899D: Human Aspects of Software Development</a:t>
            </a:r>
            <a:br>
              <a:rPr lang="en-US" altLang="ko-KR" sz="2400" dirty="0" smtClean="0"/>
            </a:br>
            <a:r>
              <a:rPr lang="en-US" altLang="ko-KR" sz="2400" dirty="0" smtClean="0"/>
              <a:t>Spring 2011, Lecture 20</a:t>
            </a:r>
            <a:endParaRPr lang="ko-KR" altLang="en-US" sz="2400" dirty="0"/>
          </a:p>
        </p:txBody>
      </p:sp>
      <p:sp>
        <p:nvSpPr>
          <p:cNvPr id="3" name="부제목 2"/>
          <p:cNvSpPr>
            <a:spLocks noGrp="1"/>
          </p:cNvSpPr>
          <p:nvPr>
            <p:ph type="subTitle" idx="1"/>
          </p:nvPr>
        </p:nvSpPr>
        <p:spPr/>
        <p:txBody>
          <a:bodyPr/>
          <a:lstStyle/>
          <a:p>
            <a:pPr algn="r"/>
            <a:r>
              <a:rPr lang="en-US" altLang="ko-KR" dirty="0" err="1" smtClean="0"/>
              <a:t>YoungSeok</a:t>
            </a:r>
            <a:r>
              <a:rPr lang="en-US" altLang="ko-KR" dirty="0" smtClean="0"/>
              <a:t> Yoon</a:t>
            </a:r>
          </a:p>
          <a:p>
            <a:pPr algn="r"/>
            <a:r>
              <a:rPr lang="en-US" altLang="ko-KR" dirty="0" smtClean="0"/>
              <a:t>(</a:t>
            </a:r>
            <a:r>
              <a:rPr lang="en-US" altLang="ko-KR" dirty="0" smtClean="0">
                <a:hlinkClick r:id="rId2"/>
              </a:rPr>
              <a:t>youngseok@cs.cmu.edu</a:t>
            </a:r>
            <a:r>
              <a:rPr lang="en-US" altLang="ko-KR" dirty="0" smtClean="0"/>
              <a:t>)</a:t>
            </a:r>
          </a:p>
          <a:p>
            <a:pPr algn="r"/>
            <a:r>
              <a:rPr lang="en-US" altLang="ko-KR" dirty="0" smtClean="0"/>
              <a:t>Institute for Software Research</a:t>
            </a:r>
          </a:p>
          <a:p>
            <a:pPr algn="r"/>
            <a:r>
              <a:rPr lang="en-US" altLang="ko-KR" dirty="0" smtClean="0"/>
              <a:t>Carnegie Mellon University</a:t>
            </a:r>
            <a:endParaRPr lang="ko-KR" altLang="en-US" dirty="0"/>
          </a:p>
        </p:txBody>
      </p:sp>
      <p:sp>
        <p:nvSpPr>
          <p:cNvPr id="5" name="제목 1"/>
          <p:cNvSpPr txBox="1">
            <a:spLocks/>
          </p:cNvSpPr>
          <p:nvPr/>
        </p:nvSpPr>
        <p:spPr bwMode="auto">
          <a:xfrm>
            <a:off x="1115616" y="2420888"/>
            <a:ext cx="7767637" cy="122413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4400" b="1" i="0" u="none" strike="noStrike" kern="0" cap="none" spc="0" normalizeH="0" baseline="0" noProof="0" dirty="0" smtClean="0">
                <a:ln>
                  <a:noFill/>
                </a:ln>
                <a:solidFill>
                  <a:schemeClr val="tx1"/>
                </a:solidFill>
                <a:effectLst/>
                <a:uLnTx/>
                <a:uFillTx/>
                <a:latin typeface="+mj-lt"/>
                <a:ea typeface="+mj-ea"/>
                <a:cs typeface="+mj-cs"/>
              </a:rPr>
              <a:t>Software Evolution</a:t>
            </a:r>
          </a:p>
          <a:p>
            <a:pPr algn="ctr" fontAlgn="base">
              <a:spcBef>
                <a:spcPct val="0"/>
              </a:spcBef>
              <a:spcAft>
                <a:spcPct val="0"/>
              </a:spcAft>
              <a:defRPr/>
            </a:pPr>
            <a:r>
              <a:rPr lang="en-US" altLang="ko-KR" sz="2800" b="1" kern="0" dirty="0" smtClean="0"/>
              <a:t>- Evolving and Improving Code -</a:t>
            </a:r>
            <a:endParaRPr lang="ko-KR" altLang="en-US" sz="2800" b="1" kern="0" dirty="0" smtClean="0"/>
          </a:p>
        </p:txBody>
      </p:sp>
      <p:sp>
        <p:nvSpPr>
          <p:cNvPr id="6" name="슬라이드 번호 개체 틀 5"/>
          <p:cNvSpPr>
            <a:spLocks noGrp="1"/>
          </p:cNvSpPr>
          <p:nvPr>
            <p:ph type="sldNum" sz="quarter" idx="12"/>
          </p:nvPr>
        </p:nvSpPr>
        <p:spPr/>
        <p:txBody>
          <a:bodyPr/>
          <a:lstStyle/>
          <a:p>
            <a:fld id="{A5DCDE34-4682-4592-B48A-89FD17EF4AA7}" type="slidenum">
              <a:rPr lang="ko-KR" altLang="en-US" smtClean="0"/>
              <a:pPr/>
              <a:t>1</a:t>
            </a:fld>
            <a:endParaRPr lang="ko-KR" altLang="en-US"/>
          </a:p>
        </p:txBody>
      </p:sp>
      <p:sp>
        <p:nvSpPr>
          <p:cNvPr id="7" name="TextBox 6"/>
          <p:cNvSpPr txBox="1"/>
          <p:nvPr/>
        </p:nvSpPr>
        <p:spPr>
          <a:xfrm>
            <a:off x="6588224" y="1167135"/>
            <a:ext cx="2210862" cy="461665"/>
          </a:xfrm>
          <a:prstGeom prst="rect">
            <a:avLst/>
          </a:prstGeom>
          <a:noFill/>
        </p:spPr>
        <p:txBody>
          <a:bodyPr wrap="none" rtlCol="0">
            <a:spAutoFit/>
          </a:bodyPr>
          <a:lstStyle/>
          <a:p>
            <a:r>
              <a:rPr lang="en-US" altLang="ko-KR" sz="2400" b="1" kern="0" dirty="0" smtClean="0">
                <a:solidFill>
                  <a:srgbClr val="000000"/>
                </a:solidFill>
                <a:ea typeface="+mj-ea"/>
                <a:cs typeface="+mj-cs"/>
              </a:rPr>
              <a:t>Mar 24</a:t>
            </a:r>
            <a:r>
              <a:rPr lang="en-US" altLang="ko-KR" sz="2400" b="1" kern="0" baseline="30000" dirty="0" smtClean="0">
                <a:solidFill>
                  <a:srgbClr val="000000"/>
                </a:solidFill>
                <a:ea typeface="+mj-ea"/>
                <a:cs typeface="+mj-cs"/>
              </a:rPr>
              <a:t>th</a:t>
            </a:r>
            <a:r>
              <a:rPr lang="en-US" altLang="ko-KR" sz="2400" b="1" kern="0" dirty="0" smtClean="0">
                <a:solidFill>
                  <a:srgbClr val="000000"/>
                </a:solidFill>
                <a:ea typeface="+mj-ea"/>
                <a:cs typeface="+mj-cs"/>
              </a:rPr>
              <a:t>,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16632"/>
            <a:ext cx="7543800" cy="1295400"/>
          </a:xfrm>
        </p:spPr>
        <p:txBody>
          <a:bodyPr/>
          <a:lstStyle/>
          <a:p>
            <a:r>
              <a:rPr lang="en-US" altLang="ko-KR" dirty="0" smtClean="0"/>
              <a:t>List of Copy &amp; Paste Patterns</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smtClean="0"/>
              <a:t>Forking</a:t>
            </a:r>
          </a:p>
          <a:p>
            <a:pPr lvl="1"/>
            <a:r>
              <a:rPr lang="en-US" altLang="ko-KR" dirty="0" smtClean="0"/>
              <a:t>Hardware variations</a:t>
            </a:r>
          </a:p>
          <a:p>
            <a:pPr lvl="1"/>
            <a:r>
              <a:rPr lang="en-US" altLang="ko-KR" dirty="0" smtClean="0"/>
              <a:t>Platform variation</a:t>
            </a:r>
          </a:p>
          <a:p>
            <a:pPr lvl="1"/>
            <a:r>
              <a:rPr lang="en-US" altLang="ko-KR" dirty="0" smtClean="0"/>
              <a:t>Experimental variation</a:t>
            </a:r>
          </a:p>
          <a:p>
            <a:r>
              <a:rPr lang="en-US" altLang="ko-KR" dirty="0" err="1" smtClean="0"/>
              <a:t>Templating</a:t>
            </a:r>
            <a:endParaRPr lang="en-US" altLang="ko-KR" dirty="0" smtClean="0"/>
          </a:p>
          <a:p>
            <a:pPr lvl="1"/>
            <a:r>
              <a:rPr lang="en-US" altLang="ko-KR" dirty="0" smtClean="0"/>
              <a:t>Boiler-plating due to language in-expressiveness</a:t>
            </a:r>
          </a:p>
          <a:p>
            <a:pPr lvl="1"/>
            <a:r>
              <a:rPr lang="en-US" altLang="ko-KR" dirty="0" smtClean="0"/>
              <a:t>API/Library protocols</a:t>
            </a:r>
          </a:p>
          <a:p>
            <a:pPr lvl="1"/>
            <a:r>
              <a:rPr lang="en-US" altLang="ko-KR" dirty="0" smtClean="0"/>
              <a:t>General language or algorithmic idioms</a:t>
            </a:r>
          </a:p>
          <a:p>
            <a:r>
              <a:rPr lang="en-US" altLang="ko-KR" dirty="0" smtClean="0"/>
              <a:t>Customization</a:t>
            </a:r>
          </a:p>
          <a:p>
            <a:pPr lvl="1"/>
            <a:r>
              <a:rPr lang="en-US" altLang="ko-KR" dirty="0" smtClean="0"/>
              <a:t>Bug workarounds</a:t>
            </a:r>
          </a:p>
          <a:p>
            <a:pPr lvl="1"/>
            <a:r>
              <a:rPr lang="en-US" altLang="ko-KR" dirty="0" smtClean="0"/>
              <a:t>Replicate and specialize</a:t>
            </a:r>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10</a:t>
            </a:fld>
            <a:endParaRPr lang="ko-KR" altLang="en-US"/>
          </a:p>
        </p:txBody>
      </p:sp>
      <p:sp>
        <p:nvSpPr>
          <p:cNvPr id="6" name="TextBox 5"/>
          <p:cNvSpPr txBox="1"/>
          <p:nvPr/>
        </p:nvSpPr>
        <p:spPr>
          <a:xfrm>
            <a:off x="467544" y="6002704"/>
            <a:ext cx="8208912" cy="523220"/>
          </a:xfrm>
          <a:prstGeom prst="rect">
            <a:avLst/>
          </a:prstGeom>
          <a:noFill/>
        </p:spPr>
        <p:txBody>
          <a:bodyPr wrap="square" rtlCol="0">
            <a:spAutoFit/>
          </a:bodyPr>
          <a:lstStyle/>
          <a:p>
            <a:r>
              <a:rPr lang="en-US" altLang="ko-KR" sz="1400" dirty="0" smtClean="0"/>
              <a:t>C. </a:t>
            </a:r>
            <a:r>
              <a:rPr lang="en-US" altLang="ko-KR" sz="1400" dirty="0" err="1" smtClean="0"/>
              <a:t>Kapser</a:t>
            </a:r>
            <a:r>
              <a:rPr lang="en-US" altLang="ko-KR" sz="1400" dirty="0" smtClean="0"/>
              <a:t> and M. W. Godfrey (2006), “‘Cloning Considered Harmful’ Considered Harmful,” in </a:t>
            </a:r>
            <a:r>
              <a:rPr lang="en-US" altLang="ko-KR" sz="1400" i="1" dirty="0" smtClean="0"/>
              <a:t>13th Working Conference on Reverse Engineering (WCRE ’06)</a:t>
            </a:r>
            <a:r>
              <a:rPr lang="en-US" altLang="ko-KR" sz="1400" dirty="0" smtClean="0"/>
              <a:t>, 2006, pp. 19-28.</a:t>
            </a:r>
            <a:endParaRPr lang="en-US" altLang="ko-K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61392"/>
            <a:ext cx="7543800" cy="1295400"/>
          </a:xfrm>
        </p:spPr>
        <p:txBody>
          <a:bodyPr/>
          <a:lstStyle/>
          <a:p>
            <a:r>
              <a:rPr lang="en-US" altLang="ko-KR" sz="4000" dirty="0" smtClean="0"/>
              <a:t>Code Clone Genealogies</a:t>
            </a:r>
            <a:br>
              <a:rPr lang="en-US" altLang="ko-KR" sz="4000" dirty="0" smtClean="0"/>
            </a:br>
            <a:r>
              <a:rPr lang="en-US" altLang="ko-KR" sz="4000" dirty="0" smtClean="0"/>
              <a:t>[M. Kim05]</a:t>
            </a:r>
            <a:endParaRPr lang="ko-KR" altLang="en-US" sz="4000" dirty="0"/>
          </a:p>
        </p:txBody>
      </p:sp>
      <p:sp>
        <p:nvSpPr>
          <p:cNvPr id="3" name="내용 개체 틀 2"/>
          <p:cNvSpPr>
            <a:spLocks noGrp="1"/>
          </p:cNvSpPr>
          <p:nvPr>
            <p:ph sz="half" idx="1"/>
          </p:nvPr>
        </p:nvSpPr>
        <p:spPr/>
        <p:txBody>
          <a:bodyPr>
            <a:normAutofit/>
          </a:bodyPr>
          <a:lstStyle/>
          <a:p>
            <a:r>
              <a:rPr lang="en-US" altLang="ko-KR" sz="2000" dirty="0" smtClean="0"/>
              <a:t>Investigates the validity of the assumption that code clones are bad</a:t>
            </a:r>
          </a:p>
          <a:p>
            <a:r>
              <a:rPr lang="en-US" altLang="ko-KR" sz="2000" dirty="0" smtClean="0"/>
              <a:t>Defines clone evolution model</a:t>
            </a:r>
          </a:p>
        </p:txBody>
      </p:sp>
      <p:sp>
        <p:nvSpPr>
          <p:cNvPr id="8" name="내용 개체 틀 7"/>
          <p:cNvSpPr>
            <a:spLocks noGrp="1"/>
          </p:cNvSpPr>
          <p:nvPr>
            <p:ph sz="half" idx="2"/>
          </p:nvPr>
        </p:nvSpPr>
        <p:spPr/>
        <p:txBody>
          <a:bodyPr/>
          <a:lstStyle/>
          <a:p>
            <a:r>
              <a:rPr lang="en-US" altLang="ko-KR" sz="2000" dirty="0" smtClean="0"/>
              <a:t>Built an automatic tool to extract the history of code clones from a software repository</a:t>
            </a:r>
            <a:endParaRPr lang="ko-KR" altLang="en-US" sz="2000" dirty="0" smtClean="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11</a:t>
            </a:fld>
            <a:endParaRPr lang="ko-KR" altLang="en-US"/>
          </a:p>
        </p:txBody>
      </p:sp>
      <p:sp>
        <p:nvSpPr>
          <p:cNvPr id="5" name="TextBox 4"/>
          <p:cNvSpPr txBox="1"/>
          <p:nvPr/>
        </p:nvSpPr>
        <p:spPr>
          <a:xfrm>
            <a:off x="467544" y="6002704"/>
            <a:ext cx="8208912" cy="738664"/>
          </a:xfrm>
          <a:prstGeom prst="rect">
            <a:avLst/>
          </a:prstGeom>
          <a:noFill/>
        </p:spPr>
        <p:txBody>
          <a:bodyPr wrap="square" rtlCol="0">
            <a:spAutoFit/>
          </a:bodyPr>
          <a:lstStyle/>
          <a:p>
            <a:r>
              <a:rPr lang="en-US" altLang="ko-KR" sz="1400" dirty="0" smtClean="0"/>
              <a:t>M. Kim, V. </a:t>
            </a:r>
            <a:r>
              <a:rPr lang="en-US" altLang="ko-KR" sz="1400" dirty="0" err="1" smtClean="0"/>
              <a:t>Sazawal</a:t>
            </a:r>
            <a:r>
              <a:rPr lang="en-US" altLang="ko-KR" sz="1400" dirty="0" smtClean="0"/>
              <a:t>, D. </a:t>
            </a:r>
            <a:r>
              <a:rPr lang="en-US" altLang="ko-KR" sz="1400" dirty="0" err="1" smtClean="0"/>
              <a:t>Notkin</a:t>
            </a:r>
            <a:r>
              <a:rPr lang="en-US" altLang="ko-KR" sz="1400" dirty="0" smtClean="0"/>
              <a:t>, and G. Murphy (2005), “An empirical study of code clone genealogies,” in </a:t>
            </a:r>
            <a:r>
              <a:rPr lang="en-US" altLang="ko-KR" sz="1400" i="1" dirty="0" smtClean="0"/>
              <a:t>Proceedings of the 10th European software engineering conference held jointly with 13th ACM SIGSOFT international symposium on Foundations of software engineering (ESEC/FSE-13)</a:t>
            </a:r>
            <a:r>
              <a:rPr lang="en-US" altLang="ko-KR" sz="1400" dirty="0" smtClean="0"/>
              <a:t>.</a:t>
            </a:r>
            <a:endParaRPr lang="en-US" altLang="ko-KR" sz="1400" dirty="0"/>
          </a:p>
        </p:txBody>
      </p:sp>
      <p:pic>
        <p:nvPicPr>
          <p:cNvPr id="6148" name="Picture 4"/>
          <p:cNvPicPr>
            <a:picLocks noChangeAspect="1" noChangeArrowheads="1"/>
          </p:cNvPicPr>
          <p:nvPr/>
        </p:nvPicPr>
        <p:blipFill>
          <a:blip r:embed="rId2" cstate="print"/>
          <a:srcRect/>
          <a:stretch>
            <a:fillRect/>
          </a:stretch>
        </p:blipFill>
        <p:spPr bwMode="auto">
          <a:xfrm>
            <a:off x="742191" y="3068960"/>
            <a:ext cx="3613785" cy="2853690"/>
          </a:xfrm>
          <a:prstGeom prst="rect">
            <a:avLst/>
          </a:prstGeom>
          <a:noFill/>
          <a:ln w="9525">
            <a:noFill/>
            <a:miter lim="800000"/>
            <a:headEnd/>
            <a:tailEnd/>
          </a:ln>
        </p:spPr>
      </p:pic>
      <p:pic>
        <p:nvPicPr>
          <p:cNvPr id="6149" name="Picture 5"/>
          <p:cNvPicPr>
            <a:picLocks noChangeAspect="1" noChangeArrowheads="1"/>
          </p:cNvPicPr>
          <p:nvPr/>
        </p:nvPicPr>
        <p:blipFill>
          <a:blip r:embed="rId3" cstate="print"/>
          <a:srcRect/>
          <a:stretch>
            <a:fillRect/>
          </a:stretch>
        </p:blipFill>
        <p:spPr bwMode="auto">
          <a:xfrm>
            <a:off x="4788024" y="3140968"/>
            <a:ext cx="3773805" cy="2760345"/>
          </a:xfrm>
          <a:prstGeom prst="rect">
            <a:avLst/>
          </a:prstGeom>
          <a:noFill/>
          <a:ln w="9525">
            <a:noFill/>
            <a:miter lim="800000"/>
            <a:headEnd/>
            <a:tailEnd/>
          </a:ln>
        </p:spPr>
      </p:pic>
      <p:grpSp>
        <p:nvGrpSpPr>
          <p:cNvPr id="21" name="그룹 20"/>
          <p:cNvGrpSpPr/>
          <p:nvPr/>
        </p:nvGrpSpPr>
        <p:grpSpPr>
          <a:xfrm>
            <a:off x="251520" y="3717032"/>
            <a:ext cx="1582484" cy="864096"/>
            <a:chOff x="251520" y="3717032"/>
            <a:chExt cx="1582484" cy="864096"/>
          </a:xfrm>
        </p:grpSpPr>
        <p:cxnSp>
          <p:nvCxnSpPr>
            <p:cNvPr id="19" name="직선 화살표 연결선 18"/>
            <p:cNvCxnSpPr/>
            <p:nvPr/>
          </p:nvCxnSpPr>
          <p:spPr bwMode="auto">
            <a:xfrm rot="16200000" flipH="1">
              <a:off x="755576" y="4221088"/>
              <a:ext cx="576064" cy="144016"/>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251520" y="3717032"/>
              <a:ext cx="1582484"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ko-KR" dirty="0" smtClean="0"/>
                <a:t>Code Snippet</a:t>
              </a:r>
              <a:endParaRPr lang="ko-KR" altLang="en-US" dirty="0"/>
            </a:p>
          </p:txBody>
        </p:sp>
      </p:grpSp>
      <p:grpSp>
        <p:nvGrpSpPr>
          <p:cNvPr id="28" name="그룹 27"/>
          <p:cNvGrpSpPr/>
          <p:nvPr/>
        </p:nvGrpSpPr>
        <p:grpSpPr>
          <a:xfrm>
            <a:off x="559004" y="4920343"/>
            <a:ext cx="1492716" cy="894213"/>
            <a:chOff x="559004" y="4920343"/>
            <a:chExt cx="1492716" cy="894213"/>
          </a:xfrm>
        </p:grpSpPr>
        <p:cxnSp>
          <p:nvCxnSpPr>
            <p:cNvPr id="23" name="직선 화살표 연결선 22"/>
            <p:cNvCxnSpPr/>
            <p:nvPr/>
          </p:nvCxnSpPr>
          <p:spPr bwMode="auto">
            <a:xfrm rot="16200000" flipV="1">
              <a:off x="944320" y="5129910"/>
              <a:ext cx="524881" cy="105747"/>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559004" y="5445224"/>
              <a:ext cx="149271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ko-KR" dirty="0" smtClean="0"/>
                <a:t>Clone Group</a:t>
              </a:r>
              <a:endParaRPr lang="ko-KR" altLang="en-US" dirty="0"/>
            </a:p>
          </p:txBody>
        </p:sp>
      </p:grpSp>
      <p:grpSp>
        <p:nvGrpSpPr>
          <p:cNvPr id="34" name="그룹 33"/>
          <p:cNvGrpSpPr/>
          <p:nvPr/>
        </p:nvGrpSpPr>
        <p:grpSpPr>
          <a:xfrm>
            <a:off x="467544" y="4077072"/>
            <a:ext cx="4336549" cy="1889884"/>
            <a:chOff x="467544" y="4077072"/>
            <a:chExt cx="4336549" cy="1889884"/>
          </a:xfrm>
        </p:grpSpPr>
        <p:sp>
          <p:nvSpPr>
            <p:cNvPr id="30" name="타원 29"/>
            <p:cNvSpPr/>
            <p:nvPr/>
          </p:nvSpPr>
          <p:spPr bwMode="auto">
            <a:xfrm>
              <a:off x="467544" y="4077072"/>
              <a:ext cx="4176464" cy="1080120"/>
            </a:xfrm>
            <a:prstGeom prst="ellipse">
              <a:avLst/>
            </a:prstGeom>
            <a:solidFill>
              <a:schemeClr val="accent2">
                <a:alpha val="30000"/>
              </a:schemeClr>
            </a:solidFill>
            <a:ln>
              <a:headEnd type="none" w="med" len="med"/>
              <a:tailEnd type="none" w="med" len="me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algn="ctr" fontAlgn="base" latinLnBrk="0">
                <a:spcBef>
                  <a:spcPct val="0"/>
                </a:spcBef>
                <a:spcAft>
                  <a:spcPct val="0"/>
                </a:spcAft>
              </a:pPr>
              <a:endParaRPr lang="ko-KR" altLang="en-US" sz="2800" i="1" dirty="0" smtClean="0"/>
            </a:p>
          </p:txBody>
        </p:sp>
        <p:grpSp>
          <p:nvGrpSpPr>
            <p:cNvPr id="31" name="그룹 30"/>
            <p:cNvGrpSpPr/>
            <p:nvPr/>
          </p:nvGrpSpPr>
          <p:grpSpPr>
            <a:xfrm>
              <a:off x="3131840" y="5072743"/>
              <a:ext cx="1672253" cy="894213"/>
              <a:chOff x="559004" y="4920343"/>
              <a:chExt cx="1672253" cy="894213"/>
            </a:xfrm>
          </p:grpSpPr>
          <p:cxnSp>
            <p:nvCxnSpPr>
              <p:cNvPr id="32" name="직선 화살표 연결선 31"/>
              <p:cNvCxnSpPr/>
              <p:nvPr/>
            </p:nvCxnSpPr>
            <p:spPr bwMode="auto">
              <a:xfrm rot="16200000" flipV="1">
                <a:off x="944320" y="5129910"/>
                <a:ext cx="524881" cy="105747"/>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33" name="TextBox 32"/>
              <p:cNvSpPr txBox="1"/>
              <p:nvPr/>
            </p:nvSpPr>
            <p:spPr>
              <a:xfrm>
                <a:off x="559004" y="5445224"/>
                <a:ext cx="167225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ko-KR" dirty="0" smtClean="0"/>
                  <a:t>Clone Lineage</a:t>
                </a:r>
                <a:endParaRPr lang="ko-KR" alt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61392"/>
            <a:ext cx="7543800" cy="1295400"/>
          </a:xfrm>
        </p:spPr>
        <p:txBody>
          <a:bodyPr/>
          <a:lstStyle/>
          <a:p>
            <a:r>
              <a:rPr lang="en-US" altLang="ko-KR" sz="4000" dirty="0" smtClean="0">
                <a:solidFill>
                  <a:srgbClr val="7C1302"/>
                </a:solidFill>
              </a:rPr>
              <a:t>Code Clone Genealogies</a:t>
            </a:r>
            <a:br>
              <a:rPr lang="en-US" altLang="ko-KR" sz="4000" dirty="0" smtClean="0">
                <a:solidFill>
                  <a:srgbClr val="7C1302"/>
                </a:solidFill>
              </a:rPr>
            </a:br>
            <a:r>
              <a:rPr lang="en-US" altLang="ko-KR" sz="4000" dirty="0" smtClean="0">
                <a:solidFill>
                  <a:srgbClr val="7C1302"/>
                </a:solidFill>
              </a:rPr>
              <a:t>[M. Kim05]</a:t>
            </a:r>
            <a:endParaRPr lang="ko-KR" altLang="en-US" dirty="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12</a:t>
            </a:fld>
            <a:endParaRPr lang="ko-KR" altLang="en-US"/>
          </a:p>
        </p:txBody>
      </p:sp>
      <p:pic>
        <p:nvPicPr>
          <p:cNvPr id="9218" name="Picture 2"/>
          <p:cNvPicPr>
            <a:picLocks noGrp="1" noChangeAspect="1" noChangeArrowheads="1"/>
          </p:cNvPicPr>
          <p:nvPr>
            <p:ph idx="1"/>
          </p:nvPr>
        </p:nvPicPr>
        <p:blipFill>
          <a:blip r:embed="rId3" cstate="print"/>
          <a:srcRect/>
          <a:stretch>
            <a:fillRect/>
          </a:stretch>
        </p:blipFill>
        <p:spPr bwMode="auto">
          <a:xfrm>
            <a:off x="1044456" y="1556792"/>
            <a:ext cx="7055087" cy="4411662"/>
          </a:xfrm>
          <a:prstGeom prst="rect">
            <a:avLst/>
          </a:prstGeom>
          <a:noFill/>
          <a:ln w="9525">
            <a:noFill/>
            <a:miter lim="800000"/>
            <a:headEnd/>
            <a:tailEnd/>
          </a:ln>
        </p:spPr>
      </p:pic>
      <p:sp>
        <p:nvSpPr>
          <p:cNvPr id="6" name="TextBox 5"/>
          <p:cNvSpPr txBox="1"/>
          <p:nvPr/>
        </p:nvSpPr>
        <p:spPr>
          <a:xfrm>
            <a:off x="467544" y="6002704"/>
            <a:ext cx="8208912" cy="738664"/>
          </a:xfrm>
          <a:prstGeom prst="rect">
            <a:avLst/>
          </a:prstGeom>
          <a:noFill/>
        </p:spPr>
        <p:txBody>
          <a:bodyPr wrap="square" rtlCol="0">
            <a:spAutoFit/>
          </a:bodyPr>
          <a:lstStyle/>
          <a:p>
            <a:r>
              <a:rPr lang="en-US" altLang="ko-KR" sz="1400" dirty="0" smtClean="0"/>
              <a:t>M. Kim, V. </a:t>
            </a:r>
            <a:r>
              <a:rPr lang="en-US" altLang="ko-KR" sz="1400" dirty="0" err="1" smtClean="0"/>
              <a:t>Sazawal</a:t>
            </a:r>
            <a:r>
              <a:rPr lang="en-US" altLang="ko-KR" sz="1400" dirty="0" smtClean="0"/>
              <a:t>, D. </a:t>
            </a:r>
            <a:r>
              <a:rPr lang="en-US" altLang="ko-KR" sz="1400" dirty="0" err="1" smtClean="0"/>
              <a:t>Notkin</a:t>
            </a:r>
            <a:r>
              <a:rPr lang="en-US" altLang="ko-KR" sz="1400" dirty="0" smtClean="0"/>
              <a:t>, and G. Murphy (2005), “An empirical study of code clone genealogies,” in </a:t>
            </a:r>
            <a:r>
              <a:rPr lang="en-US" altLang="ko-KR" sz="1400" i="1" dirty="0" smtClean="0"/>
              <a:t>Proceedings of the 10th European software engineering conference held jointly with 13th ACM SIGSOFT international symposium on Foundations of software engineering (ESEC/FSE-13)</a:t>
            </a:r>
            <a:r>
              <a:rPr lang="en-US" altLang="ko-KR" sz="1400" dirty="0" smtClean="0"/>
              <a:t>.</a:t>
            </a:r>
            <a:endParaRPr lang="en-US" altLang="ko-K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61392"/>
            <a:ext cx="7543800" cy="1295400"/>
          </a:xfrm>
        </p:spPr>
        <p:txBody>
          <a:bodyPr/>
          <a:lstStyle/>
          <a:p>
            <a:r>
              <a:rPr lang="en-US" altLang="ko-KR" sz="4000" dirty="0" smtClean="0">
                <a:solidFill>
                  <a:srgbClr val="7C1302"/>
                </a:solidFill>
              </a:rPr>
              <a:t>Code Clone Genealogies</a:t>
            </a:r>
            <a:br>
              <a:rPr lang="en-US" altLang="ko-KR" sz="4000" dirty="0" smtClean="0">
                <a:solidFill>
                  <a:srgbClr val="7C1302"/>
                </a:solidFill>
              </a:rPr>
            </a:br>
            <a:r>
              <a:rPr lang="en-US" altLang="ko-KR" sz="4000" dirty="0" smtClean="0">
                <a:solidFill>
                  <a:srgbClr val="7C1302"/>
                </a:solidFill>
              </a:rPr>
              <a:t>[M. Kim05]</a:t>
            </a:r>
            <a:endParaRPr lang="ko-KR" altLang="en-US" dirty="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13</a:t>
            </a:fld>
            <a:endParaRPr lang="ko-KR" altLang="en-US"/>
          </a:p>
        </p:txBody>
      </p:sp>
      <p:sp>
        <p:nvSpPr>
          <p:cNvPr id="6" name="TextBox 5"/>
          <p:cNvSpPr txBox="1"/>
          <p:nvPr/>
        </p:nvSpPr>
        <p:spPr>
          <a:xfrm>
            <a:off x="467544" y="6002704"/>
            <a:ext cx="8208912" cy="738664"/>
          </a:xfrm>
          <a:prstGeom prst="rect">
            <a:avLst/>
          </a:prstGeom>
          <a:noFill/>
        </p:spPr>
        <p:txBody>
          <a:bodyPr wrap="square" rtlCol="0">
            <a:spAutoFit/>
          </a:bodyPr>
          <a:lstStyle/>
          <a:p>
            <a:r>
              <a:rPr lang="en-US" altLang="ko-KR" sz="1400" dirty="0" smtClean="0"/>
              <a:t>M. Kim, V. </a:t>
            </a:r>
            <a:r>
              <a:rPr lang="en-US" altLang="ko-KR" sz="1400" dirty="0" err="1" smtClean="0"/>
              <a:t>Sazawal</a:t>
            </a:r>
            <a:r>
              <a:rPr lang="en-US" altLang="ko-KR" sz="1400" dirty="0" smtClean="0"/>
              <a:t>, D. </a:t>
            </a:r>
            <a:r>
              <a:rPr lang="en-US" altLang="ko-KR" sz="1400" dirty="0" err="1" smtClean="0"/>
              <a:t>Notkin</a:t>
            </a:r>
            <a:r>
              <a:rPr lang="en-US" altLang="ko-KR" sz="1400" dirty="0" smtClean="0"/>
              <a:t>, and G. Murphy (2005), “An empirical study of code clone genealogies,” in </a:t>
            </a:r>
            <a:r>
              <a:rPr lang="en-US" altLang="ko-KR" sz="1400" i="1" dirty="0" smtClean="0"/>
              <a:t>Proceedings of the 10th European software engineering conference held jointly with 13th ACM SIGSOFT international symposium on Foundations of software engineering (ESEC/FSE-13)</a:t>
            </a:r>
            <a:r>
              <a:rPr lang="en-US" altLang="ko-KR" sz="1400" dirty="0" smtClean="0"/>
              <a:t>.</a:t>
            </a:r>
            <a:endParaRPr lang="en-US" altLang="ko-KR" sz="1400" dirty="0"/>
          </a:p>
        </p:txBody>
      </p:sp>
      <p:sp>
        <p:nvSpPr>
          <p:cNvPr id="7" name="내용 개체 틀 6"/>
          <p:cNvSpPr>
            <a:spLocks noGrp="1"/>
          </p:cNvSpPr>
          <p:nvPr>
            <p:ph idx="1"/>
          </p:nvPr>
        </p:nvSpPr>
        <p:spPr/>
        <p:txBody>
          <a:bodyPr/>
          <a:lstStyle/>
          <a:p>
            <a:r>
              <a:rPr lang="en-US" altLang="ko-KR" dirty="0" smtClean="0"/>
              <a:t>Observations</a:t>
            </a:r>
          </a:p>
          <a:p>
            <a:pPr lvl="1"/>
            <a:r>
              <a:rPr lang="en-US" altLang="ko-KR" dirty="0" smtClean="0"/>
              <a:t>In both systems, a large number of clones were volatile</a:t>
            </a:r>
          </a:p>
          <a:p>
            <a:pPr lvl="1"/>
            <a:r>
              <a:rPr lang="en-US" altLang="ko-KR" dirty="0" smtClean="0"/>
              <a:t>26% ~ 34% of dead lineages were discontinued because of divergent changes in the clone group</a:t>
            </a:r>
            <a:br>
              <a:rPr lang="en-US" altLang="ko-KR" dirty="0" smtClean="0"/>
            </a:br>
            <a:r>
              <a:rPr lang="en-US" altLang="ko-KR" dirty="0" smtClean="0">
                <a:sym typeface="Wingdings" pitchFamily="2" charset="2"/>
              </a:rPr>
              <a:t> </a:t>
            </a:r>
            <a:r>
              <a:rPr lang="en-US" altLang="ko-KR" dirty="0" smtClean="0"/>
              <a:t>Aggressive, immediate refactoring may not be cost-effective.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Types of Clones</a:t>
            </a:r>
            <a:endParaRPr lang="ko-KR" altLang="en-US" dirty="0"/>
          </a:p>
        </p:txBody>
      </p:sp>
      <p:graphicFrame>
        <p:nvGraphicFramePr>
          <p:cNvPr id="5" name="Content Placeholder 4"/>
          <p:cNvGraphicFramePr>
            <a:graphicFrameLocks noGrp="1"/>
          </p:cNvGraphicFramePr>
          <p:nvPr>
            <p:ph idx="1"/>
          </p:nvPr>
        </p:nvGraphicFramePr>
        <p:xfrm>
          <a:off x="457200" y="1719263"/>
          <a:ext cx="8229600" cy="3651840"/>
        </p:xfrm>
        <a:graphic>
          <a:graphicData uri="http://schemas.openxmlformats.org/drawingml/2006/table">
            <a:tbl>
              <a:tblPr firstRow="1" bandRow="1">
                <a:tableStyleId>{5C22544A-7EE6-4342-B048-85BDC9FD1C3A}</a:tableStyleId>
              </a:tblPr>
              <a:tblGrid>
                <a:gridCol w="1234480"/>
                <a:gridCol w="6995120"/>
              </a:tblGrid>
              <a:tr h="370840">
                <a:tc>
                  <a:txBody>
                    <a:bodyPr/>
                    <a:lstStyle/>
                    <a:p>
                      <a:pPr algn="ctr"/>
                      <a:r>
                        <a:rPr lang="en-US" sz="2400" dirty="0" smtClean="0"/>
                        <a:t>Types</a:t>
                      </a:r>
                      <a:endParaRPr lang="en-US" sz="2400" dirty="0"/>
                    </a:p>
                  </a:txBody>
                  <a:tcPr marT="36000" marB="36000"/>
                </a:tc>
                <a:tc>
                  <a:txBody>
                    <a:bodyPr/>
                    <a:lstStyle/>
                    <a:p>
                      <a:r>
                        <a:rPr lang="en-US" sz="2400" dirty="0" smtClean="0"/>
                        <a:t>Description</a:t>
                      </a:r>
                      <a:endParaRPr lang="en-US" sz="2400" dirty="0"/>
                    </a:p>
                  </a:txBody>
                  <a:tcPr marT="36000" marB="36000"/>
                </a:tc>
              </a:tr>
              <a:tr h="370840">
                <a:tc>
                  <a:txBody>
                    <a:bodyPr/>
                    <a:lstStyle/>
                    <a:p>
                      <a:pPr algn="ctr"/>
                      <a:r>
                        <a:rPr lang="en-US" sz="2400" b="1" dirty="0" smtClean="0"/>
                        <a:t>Type 1</a:t>
                      </a:r>
                      <a:endParaRPr lang="en-US" sz="2400" b="1" dirty="0"/>
                    </a:p>
                  </a:txBody>
                  <a:tcPr marT="36000" marB="36000"/>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2400" dirty="0" smtClean="0"/>
                        <a:t>exact copy without modifications</a:t>
                      </a:r>
                      <a:br>
                        <a:rPr lang="en-US" altLang="ko-KR" sz="2400" dirty="0" smtClean="0"/>
                      </a:br>
                      <a:r>
                        <a:rPr lang="en-US" altLang="ko-KR" sz="2400" dirty="0" smtClean="0"/>
                        <a:t>(except for white space and comments)</a:t>
                      </a:r>
                    </a:p>
                  </a:txBody>
                  <a:tcPr marT="36000" marB="36000"/>
                </a:tc>
              </a:tr>
              <a:tr h="370840">
                <a:tc>
                  <a:txBody>
                    <a:bodyPr/>
                    <a:lstStyle/>
                    <a:p>
                      <a:pPr algn="ctr"/>
                      <a:r>
                        <a:rPr lang="en-US" sz="2400" b="1" dirty="0" smtClean="0"/>
                        <a:t>Type 2</a:t>
                      </a:r>
                      <a:endParaRPr lang="en-US" sz="2400" b="1" dirty="0"/>
                    </a:p>
                  </a:txBody>
                  <a:tcPr marT="36000" marB="36000"/>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2400" dirty="0" smtClean="0"/>
                        <a:t>syntactically identical copy; only variable, type, or function identifiers were changed</a:t>
                      </a:r>
                    </a:p>
                  </a:txBody>
                  <a:tcPr marT="36000" marB="36000"/>
                </a:tc>
              </a:tr>
              <a:tr h="370840">
                <a:tc>
                  <a:txBody>
                    <a:bodyPr/>
                    <a:lstStyle/>
                    <a:p>
                      <a:pPr algn="ctr"/>
                      <a:r>
                        <a:rPr lang="en-US" sz="2400" b="1" dirty="0" smtClean="0"/>
                        <a:t>Type 3</a:t>
                      </a:r>
                      <a:endParaRPr lang="en-US" sz="2400" b="1" dirty="0"/>
                    </a:p>
                  </a:txBody>
                  <a:tcPr marT="36000" marB="36000"/>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2400" dirty="0" smtClean="0"/>
                        <a:t>copy with further modifications; statements were changed, added, or removed</a:t>
                      </a:r>
                    </a:p>
                  </a:txBody>
                  <a:tcPr marT="36000" marB="36000"/>
                </a:tc>
              </a:tr>
              <a:tr h="370840">
                <a:tc>
                  <a:txBody>
                    <a:bodyPr/>
                    <a:lstStyle/>
                    <a:p>
                      <a:pPr algn="ctr"/>
                      <a:r>
                        <a:rPr lang="en-US" sz="2400" b="1" dirty="0" smtClean="0"/>
                        <a:t>Type 4</a:t>
                      </a:r>
                      <a:endParaRPr lang="en-US" sz="2400" b="1" dirty="0"/>
                    </a:p>
                  </a:txBody>
                  <a:tcPr marT="36000" marB="36000"/>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2400" dirty="0" smtClean="0"/>
                        <a:t>semantically similar code snippets, which might be written independently</a:t>
                      </a:r>
                      <a:endParaRPr lang="ko-KR" altLang="en-US" sz="2400" dirty="0" smtClean="0"/>
                    </a:p>
                  </a:txBody>
                  <a:tcPr marT="36000" marB="36000"/>
                </a:tc>
              </a:tr>
            </a:tbl>
          </a:graphicData>
        </a:graphic>
      </p:graphicFrame>
      <p:sp>
        <p:nvSpPr>
          <p:cNvPr id="4" name="슬라이드 번호 개체 틀 3"/>
          <p:cNvSpPr>
            <a:spLocks noGrp="1"/>
          </p:cNvSpPr>
          <p:nvPr>
            <p:ph type="sldNum" sz="quarter" idx="12"/>
          </p:nvPr>
        </p:nvSpPr>
        <p:spPr/>
        <p:txBody>
          <a:bodyPr/>
          <a:lstStyle/>
          <a:p>
            <a:fld id="{A5DCDE34-4682-4592-B48A-89FD17EF4AA7}" type="slidenum">
              <a:rPr lang="ko-KR" altLang="en-US" smtClean="0"/>
              <a:pPr/>
              <a:t>14</a:t>
            </a:fld>
            <a:endParaRPr lang="ko-KR" altLang="en-US"/>
          </a:p>
        </p:txBody>
      </p:sp>
      <p:sp>
        <p:nvSpPr>
          <p:cNvPr id="6" name="TextBox 5"/>
          <p:cNvSpPr txBox="1"/>
          <p:nvPr/>
        </p:nvSpPr>
        <p:spPr>
          <a:xfrm>
            <a:off x="467544" y="5733256"/>
            <a:ext cx="8208912" cy="1031051"/>
          </a:xfrm>
          <a:prstGeom prst="rect">
            <a:avLst/>
          </a:prstGeom>
          <a:noFill/>
        </p:spPr>
        <p:txBody>
          <a:bodyPr wrap="square" rtlCol="0">
            <a:spAutoFit/>
          </a:bodyPr>
          <a:lstStyle/>
          <a:p>
            <a:pPr>
              <a:spcAft>
                <a:spcPts val="600"/>
              </a:spcAft>
            </a:pPr>
            <a:r>
              <a:rPr lang="en-US" altLang="ko-KR" sz="1400" dirty="0" smtClean="0"/>
              <a:t>S. </a:t>
            </a:r>
            <a:r>
              <a:rPr lang="en-US" altLang="ko-KR" sz="1400" dirty="0" err="1" smtClean="0"/>
              <a:t>Bellon</a:t>
            </a:r>
            <a:r>
              <a:rPr lang="en-US" altLang="ko-KR" sz="1400" dirty="0" smtClean="0"/>
              <a:t>, R. </a:t>
            </a:r>
            <a:r>
              <a:rPr lang="en-US" altLang="ko-KR" sz="1400" dirty="0" err="1" smtClean="0"/>
              <a:t>Koschke</a:t>
            </a:r>
            <a:r>
              <a:rPr lang="en-US" altLang="ko-KR" sz="1400" dirty="0" smtClean="0"/>
              <a:t>, G. </a:t>
            </a:r>
            <a:r>
              <a:rPr lang="en-US" altLang="ko-KR" sz="1400" dirty="0" err="1" smtClean="0"/>
              <a:t>Antoniol</a:t>
            </a:r>
            <a:r>
              <a:rPr lang="en-US" altLang="ko-KR" sz="1400" dirty="0" smtClean="0"/>
              <a:t>, J. </a:t>
            </a:r>
            <a:r>
              <a:rPr lang="en-US" altLang="ko-KR" sz="1400" dirty="0" err="1" smtClean="0"/>
              <a:t>Krinke</a:t>
            </a:r>
            <a:r>
              <a:rPr lang="en-US" altLang="ko-KR" sz="1400" dirty="0" smtClean="0"/>
              <a:t>, and E. Merlo (2007), “Comparison and Evaluation of Clone Detection Tools”, </a:t>
            </a:r>
            <a:r>
              <a:rPr lang="en-US" altLang="ko-KR" sz="1400" i="1" dirty="0" smtClean="0"/>
              <a:t>IEEE Transactions on Software Engineering</a:t>
            </a:r>
            <a:r>
              <a:rPr lang="en-US" altLang="ko-KR" sz="1400" dirty="0" smtClean="0"/>
              <a:t>, vol. 33, no. 9, pp. 577-591.</a:t>
            </a:r>
          </a:p>
          <a:p>
            <a:pPr>
              <a:spcAft>
                <a:spcPts val="600"/>
              </a:spcAft>
            </a:pPr>
            <a:r>
              <a:rPr lang="en-US" altLang="ko-KR" sz="1400" dirty="0" smtClean="0"/>
              <a:t>C. K. Roy and J. R. </a:t>
            </a:r>
            <a:r>
              <a:rPr lang="en-US" altLang="ko-KR" sz="1400" dirty="0" err="1" smtClean="0"/>
              <a:t>Cordy</a:t>
            </a:r>
            <a:r>
              <a:rPr lang="en-US" altLang="ko-KR" sz="1400" dirty="0" smtClean="0"/>
              <a:t> (2007), “A Survey on Software Clone Detection Research,” </a:t>
            </a:r>
            <a:r>
              <a:rPr lang="en-US" altLang="ko-KR" sz="1400" i="1" dirty="0" smtClean="0"/>
              <a:t>SCHOOL OF COMPUTING TR 2007-541, QUEEN’S UNIVERSITY</a:t>
            </a:r>
            <a:r>
              <a:rPr lang="en-US" altLang="ko-KR" sz="1400" dirty="0" smtClean="0"/>
              <a:t>, vol. 115.</a:t>
            </a:r>
            <a:endParaRPr lang="en-US" altLang="ko-KR"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a:t>
            </a:r>
            <a:br>
              <a:rPr lang="en-US" dirty="0" smtClean="0"/>
            </a:br>
            <a:r>
              <a:rPr lang="en-US" dirty="0" smtClean="0"/>
              <a:t>Clone Detection Tools</a:t>
            </a:r>
            <a:endParaRPr lang="en-US" dirty="0"/>
          </a:p>
        </p:txBody>
      </p:sp>
      <p:graphicFrame>
        <p:nvGraphicFramePr>
          <p:cNvPr id="6" name="내용 개체 틀 5"/>
          <p:cNvGraphicFramePr>
            <a:graphicFrameLocks noGrp="1"/>
          </p:cNvGraphicFramePr>
          <p:nvPr>
            <p:ph idx="1"/>
          </p:nvPr>
        </p:nvGraphicFramePr>
        <p:xfrm>
          <a:off x="457200" y="1719263"/>
          <a:ext cx="8229600" cy="2692800"/>
        </p:xfrm>
        <a:graphic>
          <a:graphicData uri="http://schemas.openxmlformats.org/drawingml/2006/table">
            <a:tbl>
              <a:tblPr firstRow="1" bandRow="1">
                <a:tableStyleId>{5C22544A-7EE6-4342-B048-85BDC9FD1C3A}</a:tableStyleId>
              </a:tblPr>
              <a:tblGrid>
                <a:gridCol w="1666528"/>
                <a:gridCol w="6563072"/>
              </a:tblGrid>
              <a:tr h="370840">
                <a:tc>
                  <a:txBody>
                    <a:bodyPr/>
                    <a:lstStyle/>
                    <a:p>
                      <a:pPr latinLnBrk="1"/>
                      <a:r>
                        <a:rPr lang="en-US" altLang="ko-KR" sz="2000" dirty="0" smtClean="0"/>
                        <a:t>Types</a:t>
                      </a:r>
                      <a:endParaRPr lang="ko-KR" altLang="en-US" sz="2000" dirty="0"/>
                    </a:p>
                  </a:txBody>
                  <a:tcPr marT="72000" marB="72000"/>
                </a:tc>
                <a:tc>
                  <a:txBody>
                    <a:bodyPr/>
                    <a:lstStyle/>
                    <a:p>
                      <a:pPr latinLnBrk="1"/>
                      <a:r>
                        <a:rPr lang="en-US" altLang="ko-KR" sz="2000" dirty="0" smtClean="0"/>
                        <a:t>Example Tools &amp; Research</a:t>
                      </a:r>
                      <a:endParaRPr lang="ko-KR" altLang="en-US" sz="2000" dirty="0"/>
                    </a:p>
                  </a:txBody>
                  <a:tcPr marT="72000" marB="72000"/>
                </a:tc>
              </a:tr>
              <a:tr h="370840">
                <a:tc>
                  <a:txBody>
                    <a:bodyPr/>
                    <a:lstStyle/>
                    <a:p>
                      <a:pPr latinLnBrk="1"/>
                      <a:r>
                        <a:rPr lang="en-US" altLang="ko-KR" sz="2000" dirty="0" smtClean="0"/>
                        <a:t>Textual</a:t>
                      </a:r>
                      <a:endParaRPr lang="ko-KR" altLang="en-US" sz="2000" dirty="0"/>
                    </a:p>
                  </a:txBody>
                  <a:tcPr marT="72000" marB="72000"/>
                </a:tc>
                <a:tc>
                  <a:txBody>
                    <a:bodyPr/>
                    <a:lstStyle/>
                    <a:p>
                      <a:pPr latinLnBrk="1"/>
                      <a:r>
                        <a:rPr lang="en-US" altLang="ko-KR" sz="2000" dirty="0" smtClean="0"/>
                        <a:t>Dup Loc</a:t>
                      </a:r>
                      <a:r>
                        <a:rPr lang="en-US" altLang="ko-KR" sz="2000" baseline="0" dirty="0" smtClean="0"/>
                        <a:t> </a:t>
                      </a:r>
                      <a:r>
                        <a:rPr lang="en-US" altLang="ko-KR" sz="2000" dirty="0" smtClean="0"/>
                        <a:t>[Ducasse99], [Johnson93], [Karp &amp; Rabin87]</a:t>
                      </a:r>
                      <a:endParaRPr lang="ko-KR" altLang="en-US" sz="2000" dirty="0"/>
                    </a:p>
                  </a:txBody>
                  <a:tcPr marT="72000" marB="72000"/>
                </a:tc>
              </a:tr>
              <a:tr h="370840">
                <a:tc>
                  <a:txBody>
                    <a:bodyPr/>
                    <a:lstStyle/>
                    <a:p>
                      <a:pPr latinLnBrk="1"/>
                      <a:r>
                        <a:rPr lang="en-US" altLang="ko-KR" sz="2000" dirty="0" smtClean="0"/>
                        <a:t>Token</a:t>
                      </a:r>
                      <a:endParaRPr lang="ko-KR" altLang="en-US" sz="2000" dirty="0"/>
                    </a:p>
                  </a:txBody>
                  <a:tcPr marT="72000" marB="72000"/>
                </a:tc>
                <a:tc>
                  <a:txBody>
                    <a:bodyPr/>
                    <a:lstStyle/>
                    <a:p>
                      <a:pPr latinLnBrk="1"/>
                      <a:r>
                        <a:rPr lang="en-US" altLang="ko-KR" sz="2000" dirty="0" smtClean="0"/>
                        <a:t>Dup [Baker95, 96], </a:t>
                      </a:r>
                      <a:r>
                        <a:rPr lang="en-US" altLang="ko-KR" sz="2000" dirty="0" err="1" smtClean="0"/>
                        <a:t>CCFinder</a:t>
                      </a:r>
                      <a:r>
                        <a:rPr lang="en-US" altLang="ko-KR" sz="2000" dirty="0" smtClean="0"/>
                        <a:t> [Kamiya02]</a:t>
                      </a:r>
                      <a:endParaRPr lang="ko-KR" altLang="en-US" sz="2000" dirty="0"/>
                    </a:p>
                  </a:txBody>
                  <a:tcPr marT="72000" marB="72000"/>
                </a:tc>
              </a:tr>
              <a:tr h="370840">
                <a:tc>
                  <a:txBody>
                    <a:bodyPr/>
                    <a:lstStyle/>
                    <a:p>
                      <a:pPr latinLnBrk="1"/>
                      <a:r>
                        <a:rPr lang="en-US" altLang="ko-KR" sz="2000" dirty="0" smtClean="0"/>
                        <a:t>Metric</a:t>
                      </a:r>
                      <a:endParaRPr lang="ko-KR" altLang="en-US" sz="2000" dirty="0"/>
                    </a:p>
                  </a:txBody>
                  <a:tcPr marT="72000" marB="72000"/>
                </a:tc>
                <a:tc>
                  <a:txBody>
                    <a:bodyPr/>
                    <a:lstStyle/>
                    <a:p>
                      <a:pPr latinLnBrk="1"/>
                      <a:r>
                        <a:rPr lang="en-US" altLang="ko-KR" sz="2000" dirty="0" smtClean="0"/>
                        <a:t>[Kontogiannis95, 96], [Mayrand96]</a:t>
                      </a:r>
                      <a:endParaRPr lang="ko-KR" altLang="en-US" sz="2000" dirty="0"/>
                    </a:p>
                  </a:txBody>
                  <a:tcPr marT="72000" marB="72000"/>
                </a:tc>
              </a:tr>
              <a:tr h="370840">
                <a:tc>
                  <a:txBody>
                    <a:bodyPr/>
                    <a:lstStyle/>
                    <a:p>
                      <a:pPr latinLnBrk="1"/>
                      <a:r>
                        <a:rPr lang="en-US" altLang="ko-KR" sz="2000" dirty="0" smtClean="0"/>
                        <a:t>AST</a:t>
                      </a:r>
                      <a:r>
                        <a:rPr lang="en-US" altLang="ko-KR" sz="2000" baseline="30000" dirty="0" smtClean="0"/>
                        <a:t>1)</a:t>
                      </a:r>
                      <a:r>
                        <a:rPr lang="en-US" altLang="ko-KR" sz="2000" dirty="0" smtClean="0"/>
                        <a:t> based</a:t>
                      </a:r>
                      <a:endParaRPr lang="ko-KR" altLang="en-US" sz="2000" baseline="30000" dirty="0"/>
                    </a:p>
                  </a:txBody>
                  <a:tcPr marT="72000" marB="72000"/>
                </a:tc>
                <a:tc>
                  <a:txBody>
                    <a:bodyPr/>
                    <a:lstStyle/>
                    <a:p>
                      <a:pPr latinLnBrk="1"/>
                      <a:r>
                        <a:rPr lang="en-US" altLang="ko-KR" sz="2000" dirty="0" err="1" smtClean="0"/>
                        <a:t>CloneDR</a:t>
                      </a:r>
                      <a:r>
                        <a:rPr lang="en-US" altLang="ko-KR" sz="2000" baseline="0" dirty="0" smtClean="0"/>
                        <a:t> [Baxter98]</a:t>
                      </a:r>
                      <a:endParaRPr lang="ko-KR" altLang="en-US" sz="2000" dirty="0"/>
                    </a:p>
                  </a:txBody>
                  <a:tcPr marT="72000" marB="72000"/>
                </a:tc>
              </a:tr>
              <a:tr h="370840">
                <a:tc>
                  <a:txBody>
                    <a:bodyPr/>
                    <a:lstStyle/>
                    <a:p>
                      <a:pPr latinLnBrk="1"/>
                      <a:r>
                        <a:rPr lang="en-US" altLang="ko-KR" sz="2000" dirty="0" smtClean="0"/>
                        <a:t>PDG</a:t>
                      </a:r>
                      <a:r>
                        <a:rPr lang="en-US" altLang="ko-KR" sz="2000" baseline="30000" dirty="0" smtClean="0"/>
                        <a:t>2)</a:t>
                      </a:r>
                      <a:r>
                        <a:rPr lang="en-US" altLang="ko-KR" sz="2000" dirty="0" smtClean="0"/>
                        <a:t> based</a:t>
                      </a:r>
                      <a:endParaRPr lang="ko-KR" altLang="en-US" sz="2000" dirty="0"/>
                    </a:p>
                  </a:txBody>
                  <a:tcPr marT="72000" marB="72000"/>
                </a:tc>
                <a:tc>
                  <a:txBody>
                    <a:bodyPr/>
                    <a:lstStyle/>
                    <a:p>
                      <a:pPr latinLnBrk="1"/>
                      <a:r>
                        <a:rPr lang="en-US" altLang="ko-KR" sz="2000" dirty="0" err="1" smtClean="0"/>
                        <a:t>Duplix</a:t>
                      </a:r>
                      <a:r>
                        <a:rPr lang="en-US" altLang="ko-KR" sz="2000" dirty="0" smtClean="0"/>
                        <a:t> [Krinke01], [Komondoor01]</a:t>
                      </a:r>
                      <a:endParaRPr lang="ko-KR" altLang="en-US" sz="2000" dirty="0"/>
                    </a:p>
                  </a:txBody>
                  <a:tcPr marT="72000" marB="72000"/>
                </a:tc>
              </a:tr>
            </a:tbl>
          </a:graphicData>
        </a:graphic>
      </p:graphicFrame>
      <p:sp>
        <p:nvSpPr>
          <p:cNvPr id="4" name="Slide Number Placeholder 3"/>
          <p:cNvSpPr>
            <a:spLocks noGrp="1"/>
          </p:cNvSpPr>
          <p:nvPr>
            <p:ph type="sldNum" sz="quarter" idx="12"/>
          </p:nvPr>
        </p:nvSpPr>
        <p:spPr/>
        <p:txBody>
          <a:bodyPr/>
          <a:lstStyle/>
          <a:p>
            <a:fld id="{A5DCDE34-4682-4592-B48A-89FD17EF4AA7}" type="slidenum">
              <a:rPr lang="ko-KR" altLang="en-US" smtClean="0"/>
              <a:pPr/>
              <a:t>15</a:t>
            </a:fld>
            <a:endParaRPr lang="ko-KR" altLang="en-US"/>
          </a:p>
        </p:txBody>
      </p:sp>
      <p:sp>
        <p:nvSpPr>
          <p:cNvPr id="5" name="TextBox 4"/>
          <p:cNvSpPr txBox="1"/>
          <p:nvPr/>
        </p:nvSpPr>
        <p:spPr>
          <a:xfrm>
            <a:off x="467544" y="6237312"/>
            <a:ext cx="8208912" cy="523220"/>
          </a:xfrm>
          <a:prstGeom prst="rect">
            <a:avLst/>
          </a:prstGeom>
          <a:noFill/>
        </p:spPr>
        <p:txBody>
          <a:bodyPr wrap="square" rtlCol="0">
            <a:spAutoFit/>
          </a:bodyPr>
          <a:lstStyle/>
          <a:p>
            <a:pPr>
              <a:spcAft>
                <a:spcPts val="600"/>
              </a:spcAft>
            </a:pPr>
            <a:r>
              <a:rPr lang="en-US" altLang="ko-KR" sz="1400" dirty="0" smtClean="0"/>
              <a:t>S. </a:t>
            </a:r>
            <a:r>
              <a:rPr lang="en-US" altLang="ko-KR" sz="1400" dirty="0" err="1" smtClean="0"/>
              <a:t>Bellon</a:t>
            </a:r>
            <a:r>
              <a:rPr lang="en-US" altLang="ko-KR" sz="1400" dirty="0" smtClean="0"/>
              <a:t>, R. </a:t>
            </a:r>
            <a:r>
              <a:rPr lang="en-US" altLang="ko-KR" sz="1400" dirty="0" err="1" smtClean="0"/>
              <a:t>Koschke</a:t>
            </a:r>
            <a:r>
              <a:rPr lang="en-US" altLang="ko-KR" sz="1400" dirty="0" smtClean="0"/>
              <a:t>, G. </a:t>
            </a:r>
            <a:r>
              <a:rPr lang="en-US" altLang="ko-KR" sz="1400" dirty="0" err="1" smtClean="0"/>
              <a:t>Antoniol</a:t>
            </a:r>
            <a:r>
              <a:rPr lang="en-US" altLang="ko-KR" sz="1400" dirty="0" smtClean="0"/>
              <a:t>, J. </a:t>
            </a:r>
            <a:r>
              <a:rPr lang="en-US" altLang="ko-KR" sz="1400" dirty="0" err="1" smtClean="0"/>
              <a:t>Krinke</a:t>
            </a:r>
            <a:r>
              <a:rPr lang="en-US" altLang="ko-KR" sz="1400" dirty="0" smtClean="0"/>
              <a:t>, and E. Merlo (2007), “Comparison and Evaluation of Clone Detection Tools”, </a:t>
            </a:r>
            <a:r>
              <a:rPr lang="en-US" altLang="ko-KR" sz="1400" i="1" dirty="0" smtClean="0"/>
              <a:t>IEEE Transactions on Software Engineering</a:t>
            </a:r>
            <a:r>
              <a:rPr lang="en-US" altLang="ko-KR" sz="1400" dirty="0" smtClean="0"/>
              <a:t>, vol. 33, no. 9, pp. 577-591.</a:t>
            </a:r>
          </a:p>
        </p:txBody>
      </p:sp>
      <p:sp>
        <p:nvSpPr>
          <p:cNvPr id="8" name="TextBox 7"/>
          <p:cNvSpPr txBox="1"/>
          <p:nvPr/>
        </p:nvSpPr>
        <p:spPr>
          <a:xfrm>
            <a:off x="539552" y="5445224"/>
            <a:ext cx="5112568" cy="646331"/>
          </a:xfrm>
          <a:prstGeom prst="rect">
            <a:avLst/>
          </a:prstGeom>
          <a:noFill/>
        </p:spPr>
        <p:txBody>
          <a:bodyPr wrap="square" rtlCol="0">
            <a:spAutoFit/>
          </a:bodyPr>
          <a:lstStyle/>
          <a:p>
            <a:r>
              <a:rPr lang="en-US" altLang="ko-KR" dirty="0" smtClean="0"/>
              <a:t>1) AST: Abstract Syntax Tree</a:t>
            </a:r>
          </a:p>
          <a:p>
            <a:r>
              <a:rPr lang="en-US" altLang="ko-KR" dirty="0" smtClean="0"/>
              <a:t>2) PDG: Program Dependence Graph</a:t>
            </a:r>
            <a:endParaRPr lang="ko-KR"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61392"/>
            <a:ext cx="7543800" cy="1295400"/>
          </a:xfrm>
        </p:spPr>
        <p:txBody>
          <a:bodyPr/>
          <a:lstStyle/>
          <a:p>
            <a:r>
              <a:rPr lang="en-US" altLang="ko-KR" dirty="0" smtClean="0"/>
              <a:t>Comparison and Evaluation of Clone Detection Tools</a:t>
            </a:r>
            <a:endParaRPr lang="ko-KR" altLang="en-US" dirty="0"/>
          </a:p>
        </p:txBody>
      </p:sp>
      <p:sp>
        <p:nvSpPr>
          <p:cNvPr id="3" name="내용 개체 틀 2"/>
          <p:cNvSpPr>
            <a:spLocks noGrp="1"/>
          </p:cNvSpPr>
          <p:nvPr>
            <p:ph idx="1"/>
          </p:nvPr>
        </p:nvSpPr>
        <p:spPr/>
        <p:txBody>
          <a:bodyPr/>
          <a:lstStyle/>
          <a:p>
            <a:r>
              <a:rPr lang="en-US" altLang="ko-KR" dirty="0" smtClean="0"/>
              <a:t>An experiment conducted by </a:t>
            </a:r>
            <a:r>
              <a:rPr lang="en-US" altLang="ko-KR" dirty="0" err="1" smtClean="0"/>
              <a:t>Bellon</a:t>
            </a:r>
            <a:r>
              <a:rPr lang="en-US" altLang="ko-KR" dirty="0" smtClean="0"/>
              <a:t> et al.</a:t>
            </a:r>
            <a:endParaRPr lang="ko-KR" altLang="en-US" dirty="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16</a:t>
            </a:fld>
            <a:endParaRPr lang="ko-KR" altLang="en-US"/>
          </a:p>
        </p:txBody>
      </p:sp>
      <p:pic>
        <p:nvPicPr>
          <p:cNvPr id="1028" name="Picture 4"/>
          <p:cNvPicPr>
            <a:picLocks noChangeAspect="1" noChangeArrowheads="1"/>
          </p:cNvPicPr>
          <p:nvPr/>
        </p:nvPicPr>
        <p:blipFill>
          <a:blip r:embed="rId3" cstate="print"/>
          <a:srcRect/>
          <a:stretch>
            <a:fillRect/>
          </a:stretch>
        </p:blipFill>
        <p:spPr bwMode="auto">
          <a:xfrm>
            <a:off x="683568" y="2348880"/>
            <a:ext cx="4312920" cy="155448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3568" y="4077072"/>
            <a:ext cx="4320540" cy="1920240"/>
          </a:xfrm>
          <a:prstGeom prst="rect">
            <a:avLst/>
          </a:prstGeom>
          <a:noFill/>
          <a:ln w="9525">
            <a:noFill/>
            <a:miter lim="800000"/>
            <a:headEnd/>
            <a:tailEnd/>
          </a:ln>
        </p:spPr>
      </p:pic>
      <p:sp>
        <p:nvSpPr>
          <p:cNvPr id="10" name="TextBox 9"/>
          <p:cNvSpPr txBox="1"/>
          <p:nvPr/>
        </p:nvSpPr>
        <p:spPr>
          <a:xfrm>
            <a:off x="5220072" y="2204864"/>
            <a:ext cx="3672408" cy="2277547"/>
          </a:xfrm>
          <a:prstGeom prst="rect">
            <a:avLst/>
          </a:prstGeom>
          <a:noFill/>
        </p:spPr>
        <p:txBody>
          <a:bodyPr wrap="square" rtlCol="0">
            <a:spAutoFit/>
          </a:bodyPr>
          <a:lstStyle/>
          <a:p>
            <a:pPr>
              <a:buFont typeface="Arial" pitchFamily="34" charset="0"/>
              <a:buChar char="•"/>
            </a:pPr>
            <a:r>
              <a:rPr lang="en-US" altLang="ko-KR" sz="2000" dirty="0" smtClean="0"/>
              <a:t> Reference corpus (oracle)</a:t>
            </a:r>
          </a:p>
          <a:p>
            <a:r>
              <a:rPr lang="en-US" altLang="ko-KR" dirty="0" smtClean="0"/>
              <a:t>Oracle was built </a:t>
            </a:r>
            <a:r>
              <a:rPr lang="en-US" altLang="ko-KR" b="1" i="1" dirty="0" smtClean="0"/>
              <a:t>manually</a:t>
            </a:r>
            <a:r>
              <a:rPr lang="en-US" altLang="ko-KR" dirty="0" smtClean="0"/>
              <a:t>. An independent person </a:t>
            </a:r>
            <a:r>
              <a:rPr lang="en-US" altLang="ko-KR" b="1" i="1" dirty="0" smtClean="0"/>
              <a:t>looked at 2 percent of all 325,935 submitted candidates.</a:t>
            </a:r>
            <a:endParaRPr lang="en-US" altLang="ko-KR" i="1" dirty="0" smtClean="0"/>
          </a:p>
          <a:p>
            <a:endParaRPr lang="en-US" altLang="ko-KR" sz="1100" i="1" dirty="0" smtClean="0"/>
          </a:p>
          <a:p>
            <a:pPr lvl="0">
              <a:buFont typeface="Arial" pitchFamily="34" charset="0"/>
              <a:buChar char="•"/>
            </a:pPr>
            <a:r>
              <a:rPr lang="en-US" altLang="ko-KR" sz="2000" dirty="0" smtClean="0">
                <a:solidFill>
                  <a:srgbClr val="000000"/>
                </a:solidFill>
              </a:rPr>
              <a:t> Clone injection</a:t>
            </a:r>
          </a:p>
          <a:p>
            <a:endParaRPr lang="ko-KR" altLang="en-US" i="1" dirty="0"/>
          </a:p>
        </p:txBody>
      </p:sp>
      <p:pic>
        <p:nvPicPr>
          <p:cNvPr id="1030" name="Picture 6"/>
          <p:cNvPicPr>
            <a:picLocks noChangeAspect="1" noChangeArrowheads="1"/>
          </p:cNvPicPr>
          <p:nvPr/>
        </p:nvPicPr>
        <p:blipFill>
          <a:blip r:embed="rId5" cstate="print"/>
          <a:srcRect/>
          <a:stretch>
            <a:fillRect/>
          </a:stretch>
        </p:blipFill>
        <p:spPr bwMode="auto">
          <a:xfrm>
            <a:off x="5220072" y="4149080"/>
            <a:ext cx="3600400" cy="2076914"/>
          </a:xfrm>
          <a:prstGeom prst="rect">
            <a:avLst/>
          </a:prstGeom>
          <a:noFill/>
          <a:ln w="9525">
            <a:noFill/>
            <a:miter lim="800000"/>
            <a:headEnd/>
            <a:tailEnd/>
          </a:ln>
        </p:spPr>
      </p:pic>
      <p:sp>
        <p:nvSpPr>
          <p:cNvPr id="15" name="TextBox 14"/>
          <p:cNvSpPr txBox="1"/>
          <p:nvPr/>
        </p:nvSpPr>
        <p:spPr>
          <a:xfrm>
            <a:off x="467544" y="6237312"/>
            <a:ext cx="8208912" cy="523220"/>
          </a:xfrm>
          <a:prstGeom prst="rect">
            <a:avLst/>
          </a:prstGeom>
          <a:noFill/>
        </p:spPr>
        <p:txBody>
          <a:bodyPr wrap="square" rtlCol="0">
            <a:spAutoFit/>
          </a:bodyPr>
          <a:lstStyle/>
          <a:p>
            <a:pPr>
              <a:spcAft>
                <a:spcPts val="600"/>
              </a:spcAft>
            </a:pPr>
            <a:r>
              <a:rPr lang="en-US" altLang="ko-KR" sz="1400" dirty="0" smtClean="0"/>
              <a:t>S. </a:t>
            </a:r>
            <a:r>
              <a:rPr lang="en-US" altLang="ko-KR" sz="1400" dirty="0" err="1" smtClean="0"/>
              <a:t>Bellon</a:t>
            </a:r>
            <a:r>
              <a:rPr lang="en-US" altLang="ko-KR" sz="1400" dirty="0" smtClean="0"/>
              <a:t>, R. </a:t>
            </a:r>
            <a:r>
              <a:rPr lang="en-US" altLang="ko-KR" sz="1400" dirty="0" err="1" smtClean="0"/>
              <a:t>Koschke</a:t>
            </a:r>
            <a:r>
              <a:rPr lang="en-US" altLang="ko-KR" sz="1400" dirty="0" smtClean="0"/>
              <a:t>, G. </a:t>
            </a:r>
            <a:r>
              <a:rPr lang="en-US" altLang="ko-KR" sz="1400" dirty="0" err="1" smtClean="0"/>
              <a:t>Antoniol</a:t>
            </a:r>
            <a:r>
              <a:rPr lang="en-US" altLang="ko-KR" sz="1400" dirty="0" smtClean="0"/>
              <a:t>, J. </a:t>
            </a:r>
            <a:r>
              <a:rPr lang="en-US" altLang="ko-KR" sz="1400" dirty="0" err="1" smtClean="0"/>
              <a:t>Krinke</a:t>
            </a:r>
            <a:r>
              <a:rPr lang="en-US" altLang="ko-KR" sz="1400" dirty="0" smtClean="0"/>
              <a:t>, and E. Merlo (2007), “Comparison and Evaluation of Clone Detection Tools”, </a:t>
            </a:r>
            <a:r>
              <a:rPr lang="en-US" altLang="ko-KR" sz="1400" i="1" dirty="0" smtClean="0"/>
              <a:t>IEEE Transactions on Software Engineering</a:t>
            </a:r>
            <a:r>
              <a:rPr lang="en-US" altLang="ko-KR" sz="1400" dirty="0" smtClean="0"/>
              <a:t>, vol. 33, no. 9, pp. 577-591.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61392"/>
            <a:ext cx="7543800" cy="1295400"/>
          </a:xfrm>
        </p:spPr>
        <p:txBody>
          <a:bodyPr/>
          <a:lstStyle/>
          <a:p>
            <a:r>
              <a:rPr lang="en-US" altLang="ko-KR" dirty="0" smtClean="0"/>
              <a:t>Comparison and Evaluation of Clone Detection Tools</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Conclusion</a:t>
            </a:r>
          </a:p>
          <a:p>
            <a:pPr lvl="1"/>
            <a:r>
              <a:rPr lang="en-US" altLang="ko-KR" dirty="0" smtClean="0"/>
              <a:t>The two token-based (Baker, </a:t>
            </a:r>
            <a:r>
              <a:rPr lang="en-US" altLang="ko-KR" dirty="0" err="1" smtClean="0"/>
              <a:t>Kamiya</a:t>
            </a:r>
            <a:r>
              <a:rPr lang="en-US" altLang="ko-KR" dirty="0" smtClean="0"/>
              <a:t>) and text-based (</a:t>
            </a:r>
            <a:r>
              <a:rPr lang="en-US" altLang="ko-KR" dirty="0" err="1" smtClean="0"/>
              <a:t>Rieger</a:t>
            </a:r>
            <a:r>
              <a:rPr lang="en-US" altLang="ko-KR" dirty="0" smtClean="0"/>
              <a:t>) behave astonishingly similarly.</a:t>
            </a:r>
          </a:p>
          <a:p>
            <a:pPr lvl="1"/>
            <a:r>
              <a:rPr lang="en-US" altLang="ko-KR" dirty="0" smtClean="0"/>
              <a:t>The tools based on tokens and text have higher recall</a:t>
            </a:r>
          </a:p>
          <a:p>
            <a:pPr lvl="1"/>
            <a:r>
              <a:rPr lang="en-US" altLang="ko-KR" dirty="0" smtClean="0"/>
              <a:t>Merlo’s tool and Baxter’s AST-based tool have higher precision (but considerably higher costs in terms of execution time)</a:t>
            </a:r>
          </a:p>
          <a:p>
            <a:pPr lvl="1"/>
            <a:r>
              <a:rPr lang="en-US" altLang="ko-KR" dirty="0" smtClean="0"/>
              <a:t>The PDG-based tool (</a:t>
            </a:r>
            <a:r>
              <a:rPr lang="en-US" altLang="ko-KR" dirty="0" err="1" smtClean="0"/>
              <a:t>Krinke</a:t>
            </a:r>
            <a:r>
              <a:rPr lang="en-US" altLang="ko-KR" dirty="0" smtClean="0"/>
              <a:t>) does not perform too well (sensible only for type-3 clones).</a:t>
            </a:r>
          </a:p>
          <a:p>
            <a:pPr lvl="1"/>
            <a:r>
              <a:rPr lang="en-US" altLang="ko-KR" dirty="0" smtClean="0"/>
              <a:t>Large number of rejected candidates (24% ~ 77%)</a:t>
            </a:r>
          </a:p>
          <a:p>
            <a:pPr lvl="1"/>
            <a:r>
              <a:rPr lang="en-US" altLang="ko-KR" dirty="0" smtClean="0"/>
              <a:t>Many injected clones were missed (24% ~ 46% found)</a:t>
            </a:r>
            <a:endParaRPr lang="ko-KR" altLang="en-US" dirty="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17</a:t>
            </a:fld>
            <a:endParaRPr lang="ko-KR" altLang="en-US"/>
          </a:p>
        </p:txBody>
      </p:sp>
      <p:sp>
        <p:nvSpPr>
          <p:cNvPr id="12" name="TextBox 11"/>
          <p:cNvSpPr txBox="1"/>
          <p:nvPr/>
        </p:nvSpPr>
        <p:spPr>
          <a:xfrm>
            <a:off x="467544" y="6237312"/>
            <a:ext cx="8208912" cy="523220"/>
          </a:xfrm>
          <a:prstGeom prst="rect">
            <a:avLst/>
          </a:prstGeom>
          <a:noFill/>
        </p:spPr>
        <p:txBody>
          <a:bodyPr wrap="square" rtlCol="0">
            <a:spAutoFit/>
          </a:bodyPr>
          <a:lstStyle/>
          <a:p>
            <a:pPr>
              <a:spcAft>
                <a:spcPts val="600"/>
              </a:spcAft>
            </a:pPr>
            <a:r>
              <a:rPr lang="en-US" altLang="ko-KR" sz="1400" dirty="0" smtClean="0"/>
              <a:t>S. </a:t>
            </a:r>
            <a:r>
              <a:rPr lang="en-US" altLang="ko-KR" sz="1400" dirty="0" err="1" smtClean="0"/>
              <a:t>Bellon</a:t>
            </a:r>
            <a:r>
              <a:rPr lang="en-US" altLang="ko-KR" sz="1400" dirty="0" smtClean="0"/>
              <a:t>, R. </a:t>
            </a:r>
            <a:r>
              <a:rPr lang="en-US" altLang="ko-KR" sz="1400" dirty="0" err="1" smtClean="0"/>
              <a:t>Koschke</a:t>
            </a:r>
            <a:r>
              <a:rPr lang="en-US" altLang="ko-KR" sz="1400" dirty="0" smtClean="0"/>
              <a:t>, G. </a:t>
            </a:r>
            <a:r>
              <a:rPr lang="en-US" altLang="ko-KR" sz="1400" dirty="0" err="1" smtClean="0"/>
              <a:t>Antoniol</a:t>
            </a:r>
            <a:r>
              <a:rPr lang="en-US" altLang="ko-KR" sz="1400" dirty="0" smtClean="0"/>
              <a:t>, J. </a:t>
            </a:r>
            <a:r>
              <a:rPr lang="en-US" altLang="ko-KR" sz="1400" dirty="0" err="1" smtClean="0"/>
              <a:t>Krinke</a:t>
            </a:r>
            <a:r>
              <a:rPr lang="en-US" altLang="ko-KR" sz="1400" dirty="0" smtClean="0"/>
              <a:t>, and E. Merlo (2007), “Comparison and Evaluation of Clone Detection Tools”, </a:t>
            </a:r>
            <a:r>
              <a:rPr lang="en-US" altLang="ko-KR" sz="1400" i="1" dirty="0" smtClean="0"/>
              <a:t>IEEE Transactions on Software Engineering</a:t>
            </a:r>
            <a:r>
              <a:rPr lang="en-US" altLang="ko-KR" sz="1400" dirty="0" smtClean="0"/>
              <a:t>, vol. 33, no. 9, pp. 577-591.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MeCC</a:t>
            </a:r>
            <a:r>
              <a:rPr lang="en-US" dirty="0" smtClean="0"/>
              <a:t> [H. Kim11]</a:t>
            </a:r>
            <a:endParaRPr lang="en-US" dirty="0"/>
          </a:p>
        </p:txBody>
      </p:sp>
      <p:sp>
        <p:nvSpPr>
          <p:cNvPr id="3" name="Content Placeholder 2"/>
          <p:cNvSpPr>
            <a:spLocks noGrp="1"/>
          </p:cNvSpPr>
          <p:nvPr>
            <p:ph idx="1"/>
          </p:nvPr>
        </p:nvSpPr>
        <p:spPr/>
        <p:txBody>
          <a:bodyPr/>
          <a:lstStyle/>
          <a:p>
            <a:r>
              <a:rPr lang="en-US" dirty="0" smtClean="0"/>
              <a:t>Detects </a:t>
            </a:r>
            <a:r>
              <a:rPr lang="en-US" b="1" i="1" dirty="0" smtClean="0"/>
              <a:t>semantic</a:t>
            </a:r>
            <a:r>
              <a:rPr lang="en-US" dirty="0" smtClean="0"/>
              <a:t> clones</a:t>
            </a:r>
          </a:p>
          <a:p>
            <a:r>
              <a:rPr lang="en-US" dirty="0" smtClean="0"/>
              <a:t>Use path-sensitive semantic-based static analyzer to symbolically estimate the </a:t>
            </a:r>
            <a:r>
              <a:rPr lang="en-US" b="1" i="1" dirty="0" smtClean="0"/>
              <a:t>memory effects of procedures</a:t>
            </a:r>
          </a:p>
          <a:p>
            <a:endParaRPr lang="en-US" b="1" i="1" dirty="0" smtClean="0"/>
          </a:p>
          <a:p>
            <a:endParaRPr lang="en-US" b="1" i="1" dirty="0" smtClean="0"/>
          </a:p>
          <a:p>
            <a:r>
              <a:rPr lang="en-US" dirty="0" smtClean="0"/>
              <a:t>Compare the abstract memory states</a:t>
            </a:r>
            <a:br>
              <a:rPr lang="en-US" dirty="0" smtClean="0"/>
            </a:br>
            <a:endParaRPr lang="en-US" dirty="0"/>
          </a:p>
        </p:txBody>
      </p:sp>
      <p:sp>
        <p:nvSpPr>
          <p:cNvPr id="4" name="Slide Number Placeholder 3"/>
          <p:cNvSpPr>
            <a:spLocks noGrp="1"/>
          </p:cNvSpPr>
          <p:nvPr>
            <p:ph type="sldNum" sz="quarter" idx="12"/>
          </p:nvPr>
        </p:nvSpPr>
        <p:spPr/>
        <p:txBody>
          <a:bodyPr/>
          <a:lstStyle/>
          <a:p>
            <a:fld id="{A5DCDE34-4682-4592-B48A-89FD17EF4AA7}" type="slidenum">
              <a:rPr lang="ko-KR" altLang="en-US" smtClean="0"/>
              <a:pPr/>
              <a:t>18</a:t>
            </a:fld>
            <a:endParaRPr lang="ko-KR" altLang="en-US"/>
          </a:p>
        </p:txBody>
      </p:sp>
      <p:pic>
        <p:nvPicPr>
          <p:cNvPr id="3074" name="Picture 2"/>
          <p:cNvPicPr>
            <a:picLocks noChangeAspect="1" noChangeArrowheads="1"/>
          </p:cNvPicPr>
          <p:nvPr/>
        </p:nvPicPr>
        <p:blipFill>
          <a:blip r:embed="rId2" cstate="print"/>
          <a:srcRect/>
          <a:stretch>
            <a:fillRect/>
          </a:stretch>
        </p:blipFill>
        <p:spPr bwMode="auto">
          <a:xfrm>
            <a:off x="2338388" y="3933056"/>
            <a:ext cx="4467225" cy="495300"/>
          </a:xfrm>
          <a:prstGeom prst="rect">
            <a:avLst/>
          </a:prstGeom>
          <a:noFill/>
          <a:ln w="9525">
            <a:noFill/>
            <a:miter lim="800000"/>
            <a:headEnd/>
            <a:tailEnd/>
          </a:ln>
        </p:spPr>
      </p:pic>
      <p:sp>
        <p:nvSpPr>
          <p:cNvPr id="8" name="TextBox 7"/>
          <p:cNvSpPr txBox="1"/>
          <p:nvPr/>
        </p:nvSpPr>
        <p:spPr>
          <a:xfrm>
            <a:off x="1979712" y="4293096"/>
            <a:ext cx="5328592" cy="369332"/>
          </a:xfrm>
          <a:prstGeom prst="rect">
            <a:avLst/>
          </a:prstGeom>
          <a:noFill/>
        </p:spPr>
        <p:txBody>
          <a:bodyPr wrap="square" rtlCol="0">
            <a:spAutoFit/>
          </a:bodyPr>
          <a:lstStyle/>
          <a:p>
            <a:r>
              <a:rPr lang="en-US" altLang="ko-KR" dirty="0" smtClean="0"/>
              <a:t>path-insensitive analysis will ignore this difference</a:t>
            </a:r>
            <a:endParaRPr lang="ko-KR" altLang="en-US" dirty="0"/>
          </a:p>
        </p:txBody>
      </p:sp>
      <p:sp>
        <p:nvSpPr>
          <p:cNvPr id="9" name="TextBox 8"/>
          <p:cNvSpPr txBox="1"/>
          <p:nvPr/>
        </p:nvSpPr>
        <p:spPr>
          <a:xfrm>
            <a:off x="467544" y="6237312"/>
            <a:ext cx="8208912" cy="523220"/>
          </a:xfrm>
          <a:prstGeom prst="rect">
            <a:avLst/>
          </a:prstGeom>
          <a:noFill/>
        </p:spPr>
        <p:txBody>
          <a:bodyPr wrap="square" rtlCol="0">
            <a:spAutoFit/>
          </a:bodyPr>
          <a:lstStyle/>
          <a:p>
            <a:r>
              <a:rPr lang="en-US" altLang="ko-KR" sz="1400" dirty="0" smtClean="0"/>
              <a:t>H. Kim, Y. Jing, S. Kim, and K. Yi (2011), “</a:t>
            </a:r>
            <a:r>
              <a:rPr lang="en-US" altLang="ko-KR" sz="1400" dirty="0" err="1" smtClean="0"/>
              <a:t>MeCC</a:t>
            </a:r>
            <a:r>
              <a:rPr lang="en-US" altLang="ko-KR" sz="1400" dirty="0" smtClean="0"/>
              <a:t>: Memory Comparison-based Clone Detector”, in </a:t>
            </a:r>
            <a:r>
              <a:rPr lang="en-US" altLang="ko-KR" sz="1400" i="1" dirty="0" smtClean="0"/>
              <a:t>Proceedings of the 33rd International Conference on Software Engineering (ICSE2011)</a:t>
            </a:r>
            <a:r>
              <a:rPr lang="en-US" altLang="ko-KR" sz="14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MeCC</a:t>
            </a:r>
            <a:r>
              <a:rPr lang="en-US" dirty="0" smtClean="0"/>
              <a:t> [H. Kim11]</a:t>
            </a:r>
            <a:endParaRPr lang="en-US" dirty="0"/>
          </a:p>
        </p:txBody>
      </p:sp>
      <p:sp>
        <p:nvSpPr>
          <p:cNvPr id="3" name="Content Placeholder 2"/>
          <p:cNvSpPr>
            <a:spLocks noGrp="1"/>
          </p:cNvSpPr>
          <p:nvPr>
            <p:ph idx="1"/>
          </p:nvPr>
        </p:nvSpPr>
        <p:spPr/>
        <p:txBody>
          <a:bodyPr/>
          <a:lstStyle/>
          <a:p>
            <a:r>
              <a:rPr lang="en-US" dirty="0" smtClean="0"/>
              <a:t>Abstract memory state example</a:t>
            </a:r>
            <a:endParaRPr lang="en-US" dirty="0"/>
          </a:p>
        </p:txBody>
      </p:sp>
      <p:sp>
        <p:nvSpPr>
          <p:cNvPr id="4" name="Slide Number Placeholder 3"/>
          <p:cNvSpPr>
            <a:spLocks noGrp="1"/>
          </p:cNvSpPr>
          <p:nvPr>
            <p:ph type="sldNum" sz="quarter" idx="12"/>
          </p:nvPr>
        </p:nvSpPr>
        <p:spPr/>
        <p:txBody>
          <a:bodyPr/>
          <a:lstStyle/>
          <a:p>
            <a:fld id="{A5DCDE34-4682-4592-B48A-89FD17EF4AA7}" type="slidenum">
              <a:rPr lang="ko-KR" altLang="en-US" smtClean="0"/>
              <a:pPr/>
              <a:t>19</a:t>
            </a:fld>
            <a:endParaRPr lang="ko-KR" altLang="en-US"/>
          </a:p>
        </p:txBody>
      </p:sp>
      <p:pic>
        <p:nvPicPr>
          <p:cNvPr id="2050" name="Picture 2"/>
          <p:cNvPicPr>
            <a:picLocks noChangeAspect="1" noChangeArrowheads="1"/>
          </p:cNvPicPr>
          <p:nvPr/>
        </p:nvPicPr>
        <p:blipFill>
          <a:blip r:embed="rId2" cstate="print"/>
          <a:srcRect/>
          <a:stretch>
            <a:fillRect/>
          </a:stretch>
        </p:blipFill>
        <p:spPr bwMode="auto">
          <a:xfrm>
            <a:off x="4342576" y="2482944"/>
            <a:ext cx="4693920" cy="332232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47454" y="3212976"/>
            <a:ext cx="3920490" cy="1760220"/>
          </a:xfrm>
          <a:prstGeom prst="rect">
            <a:avLst/>
          </a:prstGeom>
          <a:noFill/>
          <a:ln w="9525">
            <a:noFill/>
            <a:miter lim="800000"/>
            <a:headEnd/>
            <a:tailEnd/>
          </a:ln>
        </p:spPr>
      </p:pic>
      <p:sp>
        <p:nvSpPr>
          <p:cNvPr id="10" name="TextBox 9"/>
          <p:cNvSpPr txBox="1"/>
          <p:nvPr/>
        </p:nvSpPr>
        <p:spPr>
          <a:xfrm>
            <a:off x="467544" y="6237312"/>
            <a:ext cx="8208912" cy="523220"/>
          </a:xfrm>
          <a:prstGeom prst="rect">
            <a:avLst/>
          </a:prstGeom>
          <a:noFill/>
        </p:spPr>
        <p:txBody>
          <a:bodyPr wrap="square" rtlCol="0">
            <a:spAutoFit/>
          </a:bodyPr>
          <a:lstStyle/>
          <a:p>
            <a:r>
              <a:rPr lang="en-US" altLang="ko-KR" sz="1400" dirty="0" smtClean="0"/>
              <a:t>H. Kim, Y. Jing, S. Kim, and K. Yi (2011), “</a:t>
            </a:r>
            <a:r>
              <a:rPr lang="en-US" altLang="ko-KR" sz="1400" dirty="0" err="1" smtClean="0"/>
              <a:t>MeCC</a:t>
            </a:r>
            <a:r>
              <a:rPr lang="en-US" altLang="ko-KR" sz="1400" dirty="0" smtClean="0"/>
              <a:t>: Memory Comparison-based Clone Detector”, in </a:t>
            </a:r>
            <a:r>
              <a:rPr lang="en-US" altLang="ko-KR" sz="1400" i="1" dirty="0" smtClean="0"/>
              <a:t>Proceedings of the 33rd International Conference on Software Engineering (ICSE2011)</a:t>
            </a:r>
            <a:r>
              <a:rPr lang="en-US" altLang="ko-KR" sz="1400"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normAutofit fontScale="85000" lnSpcReduction="20000"/>
          </a:bodyPr>
          <a:lstStyle/>
          <a:p>
            <a:r>
              <a:rPr lang="en-US" altLang="ko-KR" b="1" dirty="0" smtClean="0"/>
              <a:t>Copy &amp; Paste, Code Clones</a:t>
            </a:r>
          </a:p>
          <a:p>
            <a:pPr lvl="1"/>
            <a:r>
              <a:rPr lang="en-US" altLang="ko-KR" dirty="0" smtClean="0"/>
              <a:t>Two different thoughts about code clones</a:t>
            </a:r>
          </a:p>
          <a:p>
            <a:pPr lvl="1"/>
            <a:r>
              <a:rPr lang="en-US" altLang="ko-KR" dirty="0" smtClean="0"/>
              <a:t>Clone detection tools</a:t>
            </a:r>
          </a:p>
          <a:p>
            <a:pPr lvl="1"/>
            <a:r>
              <a:rPr lang="en-US" altLang="ko-KR" dirty="0" smtClean="0"/>
              <a:t>Tools to help making, managing code clones</a:t>
            </a:r>
          </a:p>
          <a:p>
            <a:endParaRPr lang="en-US" altLang="ko-KR" dirty="0" smtClean="0"/>
          </a:p>
          <a:p>
            <a:r>
              <a:rPr lang="en-US" altLang="ko-KR" dirty="0" smtClean="0">
                <a:solidFill>
                  <a:schemeClr val="tx1">
                    <a:lumMod val="50000"/>
                    <a:lumOff val="50000"/>
                  </a:schemeClr>
                </a:solidFill>
              </a:rPr>
              <a:t>Refactoring</a:t>
            </a:r>
          </a:p>
          <a:p>
            <a:pPr lvl="1"/>
            <a:r>
              <a:rPr lang="en-US" altLang="ko-KR" dirty="0" smtClean="0">
                <a:solidFill>
                  <a:schemeClr val="tx1">
                    <a:lumMod val="50000"/>
                    <a:lumOff val="50000"/>
                  </a:schemeClr>
                </a:solidFill>
              </a:rPr>
              <a:t>What is refactoring, and how it is supported</a:t>
            </a:r>
          </a:p>
          <a:p>
            <a:pPr lvl="1"/>
            <a:r>
              <a:rPr lang="en-US" altLang="ko-KR" dirty="0" smtClean="0">
                <a:solidFill>
                  <a:schemeClr val="tx1">
                    <a:lumMod val="50000"/>
                    <a:lumOff val="50000"/>
                  </a:schemeClr>
                </a:solidFill>
              </a:rPr>
              <a:t>Studies about refactoring</a:t>
            </a:r>
          </a:p>
          <a:p>
            <a:endParaRPr lang="en-US" altLang="ko-KR" dirty="0" smtClean="0">
              <a:solidFill>
                <a:schemeClr val="tx1">
                  <a:lumMod val="50000"/>
                  <a:lumOff val="50000"/>
                </a:schemeClr>
              </a:solidFill>
            </a:endParaRPr>
          </a:p>
          <a:p>
            <a:r>
              <a:rPr lang="en-US" altLang="ko-KR" dirty="0" smtClean="0">
                <a:solidFill>
                  <a:schemeClr val="tx1">
                    <a:lumMod val="50000"/>
                    <a:lumOff val="50000"/>
                  </a:schemeClr>
                </a:solidFill>
              </a:rPr>
              <a:t>Program Differencing</a:t>
            </a:r>
          </a:p>
          <a:p>
            <a:pPr lvl="1"/>
            <a:r>
              <a:rPr lang="en-US" altLang="ko-KR" dirty="0" smtClean="0">
                <a:solidFill>
                  <a:schemeClr val="tx1">
                    <a:lumMod val="50000"/>
                    <a:lumOff val="50000"/>
                  </a:schemeClr>
                </a:solidFill>
              </a:rPr>
              <a:t>Different types of program differencing</a:t>
            </a:r>
          </a:p>
          <a:p>
            <a:pPr lvl="1"/>
            <a:r>
              <a:rPr lang="en-US" altLang="ko-KR" dirty="0" smtClean="0">
                <a:solidFill>
                  <a:schemeClr val="tx1">
                    <a:lumMod val="50000"/>
                    <a:lumOff val="50000"/>
                  </a:schemeClr>
                </a:solidFill>
              </a:rPr>
              <a:t>Logical Structural Diff</a:t>
            </a:r>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2</a:t>
            </a:fld>
            <a:endParaRPr lang="ko-KR"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MeCC</a:t>
            </a:r>
            <a:r>
              <a:rPr lang="en-US" dirty="0" smtClean="0"/>
              <a:t> [H. Kim11]</a:t>
            </a:r>
            <a:endParaRPr lang="en-US" dirty="0"/>
          </a:p>
        </p:txBody>
      </p:sp>
      <p:sp>
        <p:nvSpPr>
          <p:cNvPr id="3" name="Content Placeholder 2"/>
          <p:cNvSpPr>
            <a:spLocks noGrp="1"/>
          </p:cNvSpPr>
          <p:nvPr>
            <p:ph idx="1"/>
          </p:nvPr>
        </p:nvSpPr>
        <p:spPr/>
        <p:txBody>
          <a:bodyPr/>
          <a:lstStyle/>
          <a:p>
            <a:r>
              <a:rPr lang="en-US" dirty="0" smtClean="0"/>
              <a:t>Evaluation</a:t>
            </a:r>
            <a:endParaRPr lang="en-US" dirty="0"/>
          </a:p>
        </p:txBody>
      </p:sp>
      <p:sp>
        <p:nvSpPr>
          <p:cNvPr id="4" name="Slide Number Placeholder 3"/>
          <p:cNvSpPr>
            <a:spLocks noGrp="1"/>
          </p:cNvSpPr>
          <p:nvPr>
            <p:ph type="sldNum" sz="quarter" idx="12"/>
          </p:nvPr>
        </p:nvSpPr>
        <p:spPr/>
        <p:txBody>
          <a:bodyPr/>
          <a:lstStyle/>
          <a:p>
            <a:fld id="{A5DCDE34-4682-4592-B48A-89FD17EF4AA7}" type="slidenum">
              <a:rPr lang="ko-KR" altLang="en-US" smtClean="0"/>
              <a:pPr/>
              <a:t>20</a:t>
            </a:fld>
            <a:endParaRPr lang="ko-KR" altLang="en-US"/>
          </a:p>
        </p:txBody>
      </p:sp>
      <p:pic>
        <p:nvPicPr>
          <p:cNvPr id="4098" name="Picture 2"/>
          <p:cNvPicPr>
            <a:picLocks noChangeAspect="1" noChangeArrowheads="1"/>
          </p:cNvPicPr>
          <p:nvPr/>
        </p:nvPicPr>
        <p:blipFill>
          <a:blip r:embed="rId2" cstate="print"/>
          <a:srcRect/>
          <a:stretch>
            <a:fillRect/>
          </a:stretch>
        </p:blipFill>
        <p:spPr bwMode="auto">
          <a:xfrm>
            <a:off x="2692112" y="1772816"/>
            <a:ext cx="4328160" cy="12573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627784" y="2996952"/>
            <a:ext cx="4457700" cy="14097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627784" y="4509120"/>
            <a:ext cx="4427220" cy="1615440"/>
          </a:xfrm>
          <a:prstGeom prst="rect">
            <a:avLst/>
          </a:prstGeom>
          <a:noFill/>
          <a:ln w="9525">
            <a:noFill/>
            <a:miter lim="800000"/>
            <a:headEnd/>
            <a:tailEnd/>
          </a:ln>
        </p:spPr>
      </p:pic>
      <p:sp>
        <p:nvSpPr>
          <p:cNvPr id="11" name="TextBox 10"/>
          <p:cNvSpPr txBox="1"/>
          <p:nvPr/>
        </p:nvSpPr>
        <p:spPr>
          <a:xfrm>
            <a:off x="467544" y="6237312"/>
            <a:ext cx="8208912" cy="523220"/>
          </a:xfrm>
          <a:prstGeom prst="rect">
            <a:avLst/>
          </a:prstGeom>
          <a:noFill/>
        </p:spPr>
        <p:txBody>
          <a:bodyPr wrap="square" rtlCol="0">
            <a:spAutoFit/>
          </a:bodyPr>
          <a:lstStyle/>
          <a:p>
            <a:r>
              <a:rPr lang="en-US" altLang="ko-KR" sz="1400" dirty="0" smtClean="0"/>
              <a:t>H. Kim, Y. Jing, S. Kim, and K. Yi (2011), “</a:t>
            </a:r>
            <a:r>
              <a:rPr lang="en-US" altLang="ko-KR" sz="1400" dirty="0" err="1" smtClean="0"/>
              <a:t>MeCC</a:t>
            </a:r>
            <a:r>
              <a:rPr lang="en-US" altLang="ko-KR" sz="1400" dirty="0" smtClean="0"/>
              <a:t>: Memory Comparison-based Clone Detector”, in </a:t>
            </a:r>
            <a:r>
              <a:rPr lang="en-US" altLang="ko-KR" sz="1400" i="1" dirty="0" smtClean="0"/>
              <a:t>Proceedings of the 33rd International Conference on Software Engineering (ICSE2011)</a:t>
            </a:r>
            <a:r>
              <a:rPr lang="en-US" altLang="ko-KR" sz="1400"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Editing [Toomim04]</a:t>
            </a:r>
            <a:endParaRPr lang="en-US" dirty="0"/>
          </a:p>
        </p:txBody>
      </p:sp>
      <p:sp>
        <p:nvSpPr>
          <p:cNvPr id="8" name="내용 개체 틀 7"/>
          <p:cNvSpPr>
            <a:spLocks noGrp="1"/>
          </p:cNvSpPr>
          <p:nvPr>
            <p:ph sz="half" idx="2"/>
          </p:nvPr>
        </p:nvSpPr>
        <p:spPr>
          <a:xfrm>
            <a:off x="4648200" y="1628800"/>
            <a:ext cx="4038600" cy="4411662"/>
          </a:xfrm>
        </p:spPr>
        <p:txBody>
          <a:bodyPr/>
          <a:lstStyle/>
          <a:p>
            <a:r>
              <a:rPr lang="en-US" altLang="ko-KR" sz="2000" dirty="0" smtClean="0"/>
              <a:t>Solves several problems</a:t>
            </a:r>
          </a:p>
          <a:p>
            <a:pPr lvl="1"/>
            <a:r>
              <a:rPr lang="en-US" altLang="ko-KR" sz="1800" dirty="0" smtClean="0"/>
              <a:t>unobservable inconsistencies</a:t>
            </a:r>
          </a:p>
          <a:p>
            <a:pPr lvl="1"/>
            <a:r>
              <a:rPr lang="en-US" altLang="ko-KR" sz="1800" dirty="0" smtClean="0"/>
              <a:t>tedious, repetitive edits</a:t>
            </a:r>
          </a:p>
          <a:p>
            <a:r>
              <a:rPr lang="en-US" altLang="ko-KR" sz="2000" dirty="0" smtClean="0"/>
              <a:t>Evaluation study</a:t>
            </a:r>
          </a:p>
          <a:p>
            <a:pPr lvl="1"/>
            <a:r>
              <a:rPr lang="en-US" altLang="ko-KR" sz="1800" dirty="0" smtClean="0"/>
              <a:t>Within subject design</a:t>
            </a:r>
          </a:p>
          <a:p>
            <a:pPr lvl="1"/>
            <a:r>
              <a:rPr lang="en-US" altLang="ko-KR" sz="1800" dirty="0" smtClean="0"/>
              <a:t>Compare functional abstraction vs. linked editing</a:t>
            </a:r>
          </a:p>
        </p:txBody>
      </p:sp>
      <p:sp>
        <p:nvSpPr>
          <p:cNvPr id="4" name="Slide Number Placeholder 3"/>
          <p:cNvSpPr>
            <a:spLocks noGrp="1"/>
          </p:cNvSpPr>
          <p:nvPr>
            <p:ph type="sldNum" sz="quarter" idx="12"/>
          </p:nvPr>
        </p:nvSpPr>
        <p:spPr/>
        <p:txBody>
          <a:bodyPr/>
          <a:lstStyle/>
          <a:p>
            <a:fld id="{A5DCDE34-4682-4592-B48A-89FD17EF4AA7}" type="slidenum">
              <a:rPr lang="ko-KR" altLang="en-US" smtClean="0"/>
              <a:pPr/>
              <a:t>21</a:t>
            </a:fld>
            <a:endParaRPr lang="ko-KR" altLang="en-US"/>
          </a:p>
        </p:txBody>
      </p:sp>
      <p:sp>
        <p:nvSpPr>
          <p:cNvPr id="6" name="TextBox 5"/>
          <p:cNvSpPr txBox="1"/>
          <p:nvPr/>
        </p:nvSpPr>
        <p:spPr>
          <a:xfrm>
            <a:off x="467544" y="6093296"/>
            <a:ext cx="8208912" cy="738664"/>
          </a:xfrm>
          <a:prstGeom prst="rect">
            <a:avLst/>
          </a:prstGeom>
          <a:noFill/>
        </p:spPr>
        <p:txBody>
          <a:bodyPr wrap="square" rtlCol="0">
            <a:spAutoFit/>
          </a:bodyPr>
          <a:lstStyle/>
          <a:p>
            <a:r>
              <a:rPr lang="en-US" altLang="ko-KR" sz="1400" dirty="0" smtClean="0"/>
              <a:t>M. </a:t>
            </a:r>
            <a:r>
              <a:rPr lang="en-US" altLang="ko-KR" sz="1400" dirty="0" err="1" smtClean="0"/>
              <a:t>Toomim</a:t>
            </a:r>
            <a:r>
              <a:rPr lang="en-US" altLang="ko-KR" sz="1400" dirty="0" smtClean="0"/>
              <a:t>, A. </a:t>
            </a:r>
            <a:r>
              <a:rPr lang="en-US" altLang="ko-KR" sz="1400" dirty="0" err="1" smtClean="0"/>
              <a:t>Begel</a:t>
            </a:r>
            <a:r>
              <a:rPr lang="en-US" altLang="ko-KR" sz="1400" dirty="0" smtClean="0"/>
              <a:t>, and S. L. Graham (2004), “Managing Duplicated Code with Linked Editing,” in </a:t>
            </a:r>
            <a:r>
              <a:rPr lang="en-US" altLang="ko-KR" sz="1400" i="1" dirty="0" smtClean="0"/>
              <a:t>Proceedings of IEEE Symposium on Visual Languages and Human Centric Computing (VL/HCC'04)</a:t>
            </a:r>
            <a:r>
              <a:rPr lang="en-US" altLang="ko-KR" sz="1400" dirty="0" smtClean="0"/>
              <a:t>, 2004, pp. 173-180.</a:t>
            </a:r>
          </a:p>
        </p:txBody>
      </p:sp>
      <p:pic>
        <p:nvPicPr>
          <p:cNvPr id="9" name="Picture 2"/>
          <p:cNvPicPr>
            <a:picLocks noGrp="1" noChangeAspect="1" noChangeArrowheads="1"/>
          </p:cNvPicPr>
          <p:nvPr>
            <p:ph sz="half" idx="1"/>
          </p:nvPr>
        </p:nvPicPr>
        <p:blipFill>
          <a:blip r:embed="rId3" cstate="print"/>
          <a:srcRect/>
          <a:stretch>
            <a:fillRect/>
          </a:stretch>
        </p:blipFill>
        <p:spPr bwMode="auto">
          <a:xfrm>
            <a:off x="469117" y="1719263"/>
            <a:ext cx="4014765" cy="4411662"/>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4932040" y="3933056"/>
            <a:ext cx="3764280" cy="723900"/>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5004048" y="4658449"/>
            <a:ext cx="3433763" cy="1506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EUKLAS [Dörner11]</a:t>
            </a:r>
            <a:endParaRPr lang="en-US" dirty="0"/>
          </a:p>
        </p:txBody>
      </p:sp>
      <p:sp>
        <p:nvSpPr>
          <p:cNvPr id="4" name="Slide Number Placeholder 3"/>
          <p:cNvSpPr>
            <a:spLocks noGrp="1"/>
          </p:cNvSpPr>
          <p:nvPr>
            <p:ph type="sldNum" sz="quarter" idx="12"/>
          </p:nvPr>
        </p:nvSpPr>
        <p:spPr/>
        <p:txBody>
          <a:bodyPr/>
          <a:lstStyle/>
          <a:p>
            <a:fld id="{A5DCDE34-4682-4592-B48A-89FD17EF4AA7}" type="slidenum">
              <a:rPr lang="ko-KR" altLang="en-US" smtClean="0"/>
              <a:pPr/>
              <a:t>22</a:t>
            </a:fld>
            <a:endParaRPr lang="ko-KR" alt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07504" y="1537618"/>
            <a:ext cx="5046624" cy="4411662"/>
          </a:xfrm>
          <a:prstGeom prst="rect">
            <a:avLst/>
          </a:prstGeom>
          <a:noFill/>
          <a:ln w="9525">
            <a:noFill/>
            <a:miter lim="800000"/>
            <a:headEnd/>
            <a:tailEnd/>
          </a:ln>
        </p:spPr>
      </p:pic>
      <p:sp>
        <p:nvSpPr>
          <p:cNvPr id="6" name="TextBox 5"/>
          <p:cNvSpPr txBox="1"/>
          <p:nvPr/>
        </p:nvSpPr>
        <p:spPr>
          <a:xfrm>
            <a:off x="467544" y="6074712"/>
            <a:ext cx="8208912" cy="738664"/>
          </a:xfrm>
          <a:prstGeom prst="rect">
            <a:avLst/>
          </a:prstGeom>
          <a:noFill/>
        </p:spPr>
        <p:txBody>
          <a:bodyPr wrap="square" rtlCol="0">
            <a:spAutoFit/>
          </a:bodyPr>
          <a:lstStyle/>
          <a:p>
            <a:r>
              <a:rPr lang="en-US" altLang="ko-KR" sz="1400" dirty="0" smtClean="0"/>
              <a:t>C. </a:t>
            </a:r>
            <a:r>
              <a:rPr lang="en-US" altLang="ko-KR" sz="1400" dirty="0" err="1" smtClean="0"/>
              <a:t>Dörner</a:t>
            </a:r>
            <a:r>
              <a:rPr lang="en-US" altLang="ko-KR" sz="1400" dirty="0" smtClean="0"/>
              <a:t> and B. Myers (2011), “EUKLAS: Supporting Copy-and-Paste Strategies for</a:t>
            </a:r>
          </a:p>
          <a:p>
            <a:r>
              <a:rPr lang="en-US" altLang="ko-KR" sz="1400" dirty="0" smtClean="0"/>
              <a:t>Integrating Example Code”. (submitted to </a:t>
            </a:r>
            <a:r>
              <a:rPr lang="en-US" altLang="ko-KR" sz="1400" i="1" dirty="0" smtClean="0"/>
              <a:t>IEEE Symposium on Visual Languages and Human Centric Computing, VL/HCC 2011)</a:t>
            </a:r>
            <a:endParaRPr lang="en-US" altLang="ko-KR" sz="1400" dirty="0" smtClean="0"/>
          </a:p>
        </p:txBody>
      </p:sp>
      <p:sp>
        <p:nvSpPr>
          <p:cNvPr id="8" name="내용 개체 틀 7"/>
          <p:cNvSpPr txBox="1">
            <a:spLocks/>
          </p:cNvSpPr>
          <p:nvPr/>
        </p:nvSpPr>
        <p:spPr>
          <a:xfrm>
            <a:off x="5004048" y="1628800"/>
            <a:ext cx="4032448" cy="4411662"/>
          </a:xfrm>
          <a:prstGeom prst="rect">
            <a:avLst/>
          </a:prstGeom>
        </p:spPr>
        <p:txBody>
          <a:bodyPr/>
          <a:lstStyle/>
          <a:p>
            <a:pPr marL="342900" marR="0" lvl="0" indent="-342900" algn="l" defTabSz="914400" rtl="0" eaLnBrk="1" fontAlgn="base" latinLnBrk="1" hangingPunct="1">
              <a:lnSpc>
                <a:spcPct val="100000"/>
              </a:lnSpc>
              <a:spcAft>
                <a:spcPct val="0"/>
              </a:spcAft>
              <a:buClr>
                <a:schemeClr val="tx2"/>
              </a:buClr>
              <a:buSzPct val="70000"/>
              <a:buFont typeface="Wingdings" pitchFamily="2" charset="2"/>
              <a:buChar char="l"/>
              <a:tabLst/>
              <a:defRPr/>
            </a:pPr>
            <a:r>
              <a:rPr kumimoji="0" lang="en-US" altLang="ko-KR" sz="2000" b="0" i="0" u="none" strike="noStrike" kern="0" cap="none" spc="0" normalizeH="0" baseline="0" noProof="0" dirty="0" smtClean="0">
                <a:ln>
                  <a:noFill/>
                </a:ln>
                <a:solidFill>
                  <a:schemeClr val="tx1"/>
                </a:solidFill>
                <a:effectLst/>
                <a:uLnTx/>
                <a:uFillTx/>
                <a:latin typeface="+mn-lt"/>
                <a:ea typeface="+mn-ea"/>
                <a:cs typeface="+mn-cs"/>
              </a:rPr>
              <a:t>Detects following C&amp;P errors</a:t>
            </a:r>
            <a:r>
              <a:rPr kumimoji="0" lang="en-US" altLang="ko-KR" sz="2000" b="0" i="0" u="none" strike="noStrike" kern="0" cap="none" spc="0" normalizeH="0" noProof="0" dirty="0" smtClean="0">
                <a:ln>
                  <a:noFill/>
                </a:ln>
                <a:solidFill>
                  <a:schemeClr val="tx1"/>
                </a:solidFill>
                <a:effectLst/>
                <a:uLnTx/>
                <a:uFillTx/>
                <a:latin typeface="+mn-lt"/>
                <a:ea typeface="+mn-ea"/>
                <a:cs typeface="+mn-cs"/>
              </a:rPr>
              <a:t> in JavaScript code</a:t>
            </a:r>
            <a:endParaRPr kumimoji="0" lang="en-US" altLang="ko-KR" sz="2000" b="0" i="0" u="none" strike="noStrike" kern="0" cap="none" spc="0" normalizeH="0" baseline="0" noProof="0" dirty="0" smtClean="0">
              <a:ln>
                <a:noFill/>
              </a:ln>
              <a:solidFill>
                <a:schemeClr val="tx1"/>
              </a:solidFill>
              <a:effectLst/>
              <a:uLnTx/>
              <a:uFillTx/>
              <a:latin typeface="+mn-lt"/>
              <a:ea typeface="+mn-ea"/>
              <a:cs typeface="+mn-cs"/>
            </a:endParaRPr>
          </a:p>
          <a:p>
            <a:pPr marL="692150" marR="0" lvl="1" indent="-347663" algn="l" defTabSz="914400" rtl="0" eaLnBrk="1" fontAlgn="base" latinLnBrk="1" hangingPunct="1">
              <a:lnSpc>
                <a:spcPct val="100000"/>
              </a:lnSpc>
              <a:spcAft>
                <a:spcPct val="0"/>
              </a:spcAft>
              <a:buClr>
                <a:schemeClr val="accent2"/>
              </a:buClr>
              <a:buSzPct val="70000"/>
              <a:buFont typeface="+mj-lt"/>
              <a:buAutoNum type="arabicPeriod"/>
              <a:tabLst/>
              <a:defRPr/>
            </a:pPr>
            <a:r>
              <a:rPr kumimoji="0" lang="en-US" altLang="ko-KR" sz="1800" b="0" i="0" u="none" strike="noStrike" kern="0" cap="none" spc="0" normalizeH="0" baseline="0" noProof="0" dirty="0" smtClean="0">
                <a:ln>
                  <a:noFill/>
                </a:ln>
                <a:solidFill>
                  <a:schemeClr val="tx1"/>
                </a:solidFill>
                <a:effectLst/>
                <a:uLnTx/>
                <a:uFillTx/>
                <a:latin typeface="+mn-lt"/>
              </a:rPr>
              <a:t>missing parameter definitions</a:t>
            </a:r>
          </a:p>
          <a:p>
            <a:pPr marL="692150" marR="0" lvl="1" indent="-347663" algn="l" defTabSz="914400" rtl="0" eaLnBrk="1" fontAlgn="base" latinLnBrk="1" hangingPunct="1">
              <a:lnSpc>
                <a:spcPct val="100000"/>
              </a:lnSpc>
              <a:spcAft>
                <a:spcPct val="0"/>
              </a:spcAft>
              <a:buClr>
                <a:schemeClr val="accent2"/>
              </a:buClr>
              <a:buSzPct val="70000"/>
              <a:buFont typeface="+mj-lt"/>
              <a:buAutoNum type="arabicPeriod"/>
              <a:tabLst/>
              <a:defRPr/>
            </a:pPr>
            <a:r>
              <a:rPr lang="en-US" altLang="ko-KR" kern="0" dirty="0" smtClean="0"/>
              <a:t>missing local/global variable definitions</a:t>
            </a:r>
          </a:p>
          <a:p>
            <a:pPr marL="692150" marR="0" lvl="1" indent="-347663" algn="l" defTabSz="914400" rtl="0" eaLnBrk="1" fontAlgn="base" latinLnBrk="1" hangingPunct="1">
              <a:lnSpc>
                <a:spcPct val="100000"/>
              </a:lnSpc>
              <a:spcAft>
                <a:spcPct val="0"/>
              </a:spcAft>
              <a:buClr>
                <a:schemeClr val="accent2"/>
              </a:buClr>
              <a:buSzPct val="70000"/>
              <a:buFont typeface="+mj-lt"/>
              <a:buAutoNum type="arabicPeriod"/>
              <a:tabLst/>
              <a:defRPr/>
            </a:pPr>
            <a:r>
              <a:rPr kumimoji="0" lang="en-US" altLang="ko-KR" sz="1800" b="0" i="0" u="none" strike="noStrike" kern="0" cap="none" spc="0" normalizeH="0" baseline="0" noProof="0" dirty="0" smtClean="0">
                <a:ln>
                  <a:noFill/>
                </a:ln>
                <a:solidFill>
                  <a:schemeClr val="tx1"/>
                </a:solidFill>
                <a:effectLst/>
                <a:uLnTx/>
                <a:uFillTx/>
                <a:latin typeface="+mn-lt"/>
              </a:rPr>
              <a:t>missing function definitions</a:t>
            </a:r>
          </a:p>
          <a:p>
            <a:pPr marL="692150" marR="0" lvl="1" indent="-347663" algn="l" defTabSz="914400" rtl="0" eaLnBrk="1" fontAlgn="base" latinLnBrk="1" hangingPunct="1">
              <a:lnSpc>
                <a:spcPct val="100000"/>
              </a:lnSpc>
              <a:spcAft>
                <a:spcPct val="0"/>
              </a:spcAft>
              <a:buClr>
                <a:schemeClr val="accent2"/>
              </a:buClr>
              <a:buSzPct val="70000"/>
              <a:buFont typeface="+mj-lt"/>
              <a:buAutoNum type="arabicPeriod"/>
              <a:tabLst/>
              <a:defRPr/>
            </a:pPr>
            <a:r>
              <a:rPr lang="en-US" altLang="ko-KR" kern="0" dirty="0" smtClean="0"/>
              <a:t>missing CSS imports</a:t>
            </a:r>
          </a:p>
          <a:p>
            <a:pPr marL="692150" marR="0" lvl="1" indent="-347663" algn="l" defTabSz="914400" rtl="0" eaLnBrk="1" fontAlgn="base" latinLnBrk="1" hangingPunct="1">
              <a:lnSpc>
                <a:spcPct val="100000"/>
              </a:lnSpc>
              <a:spcAft>
                <a:spcPct val="0"/>
              </a:spcAft>
              <a:buClr>
                <a:schemeClr val="accent2"/>
              </a:buClr>
              <a:buSzPct val="70000"/>
              <a:buFont typeface="+mj-lt"/>
              <a:buAutoNum type="arabicPeriod"/>
              <a:tabLst/>
              <a:defRPr/>
            </a:pPr>
            <a:r>
              <a:rPr kumimoji="0" lang="en-US" altLang="ko-KR" sz="1800" b="0" i="0" u="none" strike="noStrike" kern="0" cap="none" spc="0" normalizeH="0" baseline="0" noProof="0" dirty="0" smtClean="0">
                <a:ln>
                  <a:noFill/>
                </a:ln>
                <a:solidFill>
                  <a:schemeClr val="tx1"/>
                </a:solidFill>
                <a:effectLst/>
                <a:uLnTx/>
                <a:uFillTx/>
                <a:latin typeface="+mn-lt"/>
              </a:rPr>
              <a:t>missing JavaScript</a:t>
            </a:r>
            <a:r>
              <a:rPr kumimoji="0" lang="en-US" altLang="ko-KR" sz="1800" b="0" i="0" u="none" strike="noStrike" kern="0" cap="none" spc="0" normalizeH="0" noProof="0" dirty="0" smtClean="0">
                <a:ln>
                  <a:noFill/>
                </a:ln>
                <a:solidFill>
                  <a:schemeClr val="tx1"/>
                </a:solidFill>
                <a:effectLst/>
                <a:uLnTx/>
                <a:uFillTx/>
                <a:latin typeface="+mn-lt"/>
              </a:rPr>
              <a:t> imports</a:t>
            </a:r>
          </a:p>
          <a:p>
            <a:pPr marL="692150" marR="0" lvl="1" indent="-347663" algn="l" defTabSz="914400" rtl="0" eaLnBrk="1" fontAlgn="base" latinLnBrk="1" hangingPunct="1">
              <a:lnSpc>
                <a:spcPct val="100000"/>
              </a:lnSpc>
              <a:spcAft>
                <a:spcPct val="0"/>
              </a:spcAft>
              <a:buClr>
                <a:schemeClr val="accent2"/>
              </a:buClr>
              <a:buSzPct val="70000"/>
              <a:buFont typeface="+mj-lt"/>
              <a:buAutoNum type="arabicPeriod"/>
              <a:tabLst/>
              <a:defRPr/>
            </a:pPr>
            <a:r>
              <a:rPr lang="en-US" altLang="ko-KR" kern="0" baseline="0" dirty="0" smtClean="0"/>
              <a:t>missing</a:t>
            </a:r>
            <a:r>
              <a:rPr lang="en-US" altLang="ko-KR" kern="0" dirty="0" smtClean="0"/>
              <a:t> HTML elements accessed by </a:t>
            </a:r>
            <a:r>
              <a:rPr lang="en-US" altLang="ko-KR" kern="0" dirty="0" err="1" smtClean="0">
                <a:latin typeface="Consolas" pitchFamily="49" charset="0"/>
                <a:cs typeface="Consolas" pitchFamily="49" charset="0"/>
              </a:rPr>
              <a:t>getElementById</a:t>
            </a:r>
            <a:endParaRPr kumimoji="0" lang="en-US" altLang="ko-KR" sz="1800" b="0" i="0" u="none" strike="noStrike" kern="0" cap="none" spc="0" normalizeH="0" baseline="0" noProof="0" dirty="0" smtClean="0">
              <a:ln>
                <a:noFill/>
              </a:ln>
              <a:solidFill>
                <a:schemeClr val="tx1"/>
              </a:solidFill>
              <a:effectLst/>
              <a:uLnTx/>
              <a:uFillTx/>
              <a:latin typeface="Consolas" pitchFamily="49" charset="0"/>
              <a:cs typeface="Consolas" pitchFamily="49" charset="0"/>
            </a:endParaRPr>
          </a:p>
          <a:p>
            <a:pPr marL="342900" marR="0" lvl="0" indent="-342900" algn="l" defTabSz="914400" rtl="0" eaLnBrk="1" fontAlgn="base" latinLnBrk="1" hangingPunct="1">
              <a:lnSpc>
                <a:spcPct val="100000"/>
              </a:lnSpc>
              <a:spcBef>
                <a:spcPct val="20000"/>
              </a:spcBef>
              <a:spcAft>
                <a:spcPct val="0"/>
              </a:spcAft>
              <a:buClr>
                <a:schemeClr val="tx2"/>
              </a:buClr>
              <a:buSzPct val="70000"/>
              <a:buFont typeface="Wingdings" pitchFamily="2" charset="2"/>
              <a:buChar char="l"/>
              <a:tabLst/>
              <a:defRPr/>
            </a:pPr>
            <a:endParaRPr kumimoji="0" lang="en-US" altLang="ko-KR"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1" hangingPunct="1">
              <a:lnSpc>
                <a:spcPct val="100000"/>
              </a:lnSpc>
              <a:spcBef>
                <a:spcPct val="20000"/>
              </a:spcBef>
              <a:spcAft>
                <a:spcPct val="0"/>
              </a:spcAft>
              <a:buClr>
                <a:schemeClr val="tx2"/>
              </a:buClr>
              <a:buSzPct val="70000"/>
              <a:buFont typeface="Wingdings" pitchFamily="2" charset="2"/>
              <a:buChar char="l"/>
              <a:tabLst/>
              <a:defRPr/>
            </a:pPr>
            <a:r>
              <a:rPr kumimoji="0" lang="en-US" altLang="ko-KR" sz="2000" b="0" i="0" u="none" strike="noStrike" kern="0" cap="none" spc="0" normalizeH="0" baseline="0" noProof="0" dirty="0" smtClean="0">
                <a:ln>
                  <a:noFill/>
                </a:ln>
                <a:solidFill>
                  <a:schemeClr val="tx1"/>
                </a:solidFill>
                <a:effectLst/>
                <a:uLnTx/>
                <a:uFillTx/>
                <a:latin typeface="+mn-lt"/>
                <a:ea typeface="+mn-ea"/>
                <a:cs typeface="+mn-cs"/>
              </a:rPr>
              <a:t>Provide quick fixes for 1~3.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EUKLAS [Dörner11]</a:t>
            </a:r>
            <a:endParaRPr lang="en-US" dirty="0"/>
          </a:p>
        </p:txBody>
      </p:sp>
      <p:sp>
        <p:nvSpPr>
          <p:cNvPr id="4" name="Slide Number Placeholder 3"/>
          <p:cNvSpPr>
            <a:spLocks noGrp="1"/>
          </p:cNvSpPr>
          <p:nvPr>
            <p:ph type="sldNum" sz="quarter" idx="12"/>
          </p:nvPr>
        </p:nvSpPr>
        <p:spPr/>
        <p:txBody>
          <a:bodyPr/>
          <a:lstStyle/>
          <a:p>
            <a:fld id="{A5DCDE34-4682-4592-B48A-89FD17EF4AA7}" type="slidenum">
              <a:rPr lang="ko-KR" altLang="en-US" smtClean="0"/>
              <a:pPr/>
              <a:t>23</a:t>
            </a:fld>
            <a:endParaRPr lang="ko-KR" altLang="en-US"/>
          </a:p>
        </p:txBody>
      </p:sp>
      <p:sp>
        <p:nvSpPr>
          <p:cNvPr id="6" name="TextBox 5"/>
          <p:cNvSpPr txBox="1"/>
          <p:nvPr/>
        </p:nvSpPr>
        <p:spPr>
          <a:xfrm>
            <a:off x="467544" y="6093296"/>
            <a:ext cx="8208912" cy="523220"/>
          </a:xfrm>
          <a:prstGeom prst="rect">
            <a:avLst/>
          </a:prstGeom>
          <a:noFill/>
        </p:spPr>
        <p:txBody>
          <a:bodyPr wrap="square" rtlCol="0">
            <a:spAutoFit/>
          </a:bodyPr>
          <a:lstStyle/>
          <a:p>
            <a:r>
              <a:rPr lang="en-US" altLang="ko-KR" sz="1400" dirty="0" smtClean="0"/>
              <a:t>C. </a:t>
            </a:r>
            <a:r>
              <a:rPr lang="en-US" altLang="ko-KR" sz="1400" dirty="0" err="1" smtClean="0"/>
              <a:t>Dörner</a:t>
            </a:r>
            <a:r>
              <a:rPr lang="en-US" altLang="ko-KR" sz="1400" dirty="0" smtClean="0"/>
              <a:t> and B. Myers (2011), “EUKLAS: Supporting Copy-and-Paste Strategies for</a:t>
            </a:r>
          </a:p>
          <a:p>
            <a:r>
              <a:rPr lang="en-US" altLang="ko-KR" sz="1400" dirty="0" smtClean="0"/>
              <a:t>Integrating Example Code”. (submitted to </a:t>
            </a:r>
            <a:r>
              <a:rPr lang="en-US" altLang="ko-KR" sz="1400" i="1" dirty="0" smtClean="0"/>
              <a:t>IEEE VL/HCC 2011)</a:t>
            </a:r>
            <a:endParaRPr lang="en-US" altLang="ko-KR" sz="1400" dirty="0" smtClean="0"/>
          </a:p>
        </p:txBody>
      </p:sp>
      <p:sp>
        <p:nvSpPr>
          <p:cNvPr id="7" name="내용 개체 틀 6"/>
          <p:cNvSpPr>
            <a:spLocks noGrp="1"/>
          </p:cNvSpPr>
          <p:nvPr>
            <p:ph idx="1"/>
          </p:nvPr>
        </p:nvSpPr>
        <p:spPr/>
        <p:txBody>
          <a:bodyPr/>
          <a:lstStyle/>
          <a:p>
            <a:r>
              <a:rPr lang="en-US" altLang="ko-KR" dirty="0" smtClean="0"/>
              <a:t>Evaluation</a:t>
            </a:r>
            <a:endParaRPr lang="ko-KR" altLang="en-US" dirty="0"/>
          </a:p>
        </p:txBody>
      </p:sp>
      <p:pic>
        <p:nvPicPr>
          <p:cNvPr id="10242" name="Picture 2"/>
          <p:cNvPicPr>
            <a:picLocks noChangeAspect="1" noChangeArrowheads="1"/>
          </p:cNvPicPr>
          <p:nvPr/>
        </p:nvPicPr>
        <p:blipFill>
          <a:blip r:embed="rId2" cstate="print"/>
          <a:srcRect/>
          <a:stretch>
            <a:fillRect/>
          </a:stretch>
        </p:blipFill>
        <p:spPr bwMode="auto">
          <a:xfrm>
            <a:off x="2351723" y="2276872"/>
            <a:ext cx="4440555" cy="190881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2386013" y="4226778"/>
            <a:ext cx="4371975" cy="1794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of C&amp;P, Code Clones</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There has been a common wisdom that code clones are inherently bad (since before 1990’s)</a:t>
            </a:r>
          </a:p>
          <a:p>
            <a:r>
              <a:rPr lang="en-US" altLang="ko-KR" dirty="0" smtClean="0"/>
              <a:t>Many different types of code clone detectors has been built </a:t>
            </a:r>
          </a:p>
          <a:p>
            <a:r>
              <a:rPr lang="en-US" altLang="ko-KR" dirty="0" smtClean="0"/>
              <a:t>Recent empirical studies (since 2004) have shown that nevertheless developers create code clones and they are not always bad</a:t>
            </a:r>
          </a:p>
          <a:p>
            <a:r>
              <a:rPr lang="en-US" altLang="ko-KR" dirty="0" smtClean="0"/>
              <a:t>There are tools to help developers create and manage code clones more effectively and correctly</a:t>
            </a:r>
            <a:endParaRPr lang="ko-KR" altLang="en-US" dirty="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24</a:t>
            </a:fld>
            <a:endParaRPr lang="ko-KR"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normAutofit fontScale="85000" lnSpcReduction="20000"/>
          </a:bodyPr>
          <a:lstStyle/>
          <a:p>
            <a:r>
              <a:rPr lang="en-US" altLang="ko-KR" dirty="0" smtClean="0">
                <a:solidFill>
                  <a:schemeClr val="tx1">
                    <a:lumMod val="50000"/>
                    <a:lumOff val="50000"/>
                  </a:schemeClr>
                </a:solidFill>
              </a:rPr>
              <a:t>Copy &amp; Paste, Code Clones</a:t>
            </a:r>
          </a:p>
          <a:p>
            <a:pPr lvl="1"/>
            <a:r>
              <a:rPr lang="en-US" altLang="ko-KR" dirty="0" smtClean="0">
                <a:solidFill>
                  <a:schemeClr val="tx1">
                    <a:lumMod val="50000"/>
                    <a:lumOff val="50000"/>
                  </a:schemeClr>
                </a:solidFill>
              </a:rPr>
              <a:t>Two different thoughts about code clones</a:t>
            </a:r>
          </a:p>
          <a:p>
            <a:pPr lvl="1"/>
            <a:r>
              <a:rPr lang="en-US" altLang="ko-KR" dirty="0" smtClean="0">
                <a:solidFill>
                  <a:schemeClr val="tx1">
                    <a:lumMod val="50000"/>
                    <a:lumOff val="50000"/>
                  </a:schemeClr>
                </a:solidFill>
              </a:rPr>
              <a:t>Clone detection tools</a:t>
            </a:r>
          </a:p>
          <a:p>
            <a:pPr lvl="1"/>
            <a:r>
              <a:rPr lang="en-US" altLang="ko-KR" dirty="0" smtClean="0">
                <a:solidFill>
                  <a:schemeClr val="tx1">
                    <a:lumMod val="50000"/>
                    <a:lumOff val="50000"/>
                  </a:schemeClr>
                </a:solidFill>
              </a:rPr>
              <a:t>Tools to help making, managing code clones</a:t>
            </a:r>
          </a:p>
          <a:p>
            <a:endParaRPr lang="en-US" altLang="ko-KR" dirty="0" smtClean="0">
              <a:solidFill>
                <a:schemeClr val="tx1">
                  <a:lumMod val="50000"/>
                  <a:lumOff val="50000"/>
                </a:schemeClr>
              </a:solidFill>
            </a:endParaRPr>
          </a:p>
          <a:p>
            <a:r>
              <a:rPr lang="en-US" altLang="ko-KR" b="1" dirty="0" smtClean="0"/>
              <a:t>Refactoring</a:t>
            </a:r>
          </a:p>
          <a:p>
            <a:pPr lvl="1"/>
            <a:r>
              <a:rPr lang="en-US" altLang="ko-KR" dirty="0" smtClean="0"/>
              <a:t>What is refactoring, and how it is supported</a:t>
            </a:r>
          </a:p>
          <a:p>
            <a:pPr lvl="1"/>
            <a:r>
              <a:rPr lang="en-US" altLang="ko-KR" dirty="0" smtClean="0"/>
              <a:t>Studies about refactoring</a:t>
            </a:r>
          </a:p>
          <a:p>
            <a:endParaRPr lang="en-US" altLang="ko-KR" dirty="0" smtClean="0">
              <a:solidFill>
                <a:schemeClr val="tx1">
                  <a:lumMod val="50000"/>
                  <a:lumOff val="50000"/>
                </a:schemeClr>
              </a:solidFill>
            </a:endParaRPr>
          </a:p>
          <a:p>
            <a:r>
              <a:rPr lang="en-US" altLang="ko-KR" dirty="0" smtClean="0">
                <a:solidFill>
                  <a:schemeClr val="tx1">
                    <a:lumMod val="50000"/>
                    <a:lumOff val="50000"/>
                  </a:schemeClr>
                </a:solidFill>
              </a:rPr>
              <a:t>Program Differencing</a:t>
            </a:r>
          </a:p>
          <a:p>
            <a:pPr lvl="1"/>
            <a:r>
              <a:rPr lang="en-US" altLang="ko-KR" dirty="0" smtClean="0">
                <a:solidFill>
                  <a:schemeClr val="tx1">
                    <a:lumMod val="50000"/>
                    <a:lumOff val="50000"/>
                  </a:schemeClr>
                </a:solidFill>
              </a:rPr>
              <a:t>Different types of program differencing</a:t>
            </a:r>
          </a:p>
          <a:p>
            <a:pPr lvl="1"/>
            <a:r>
              <a:rPr lang="en-US" altLang="ko-KR" dirty="0" smtClean="0">
                <a:solidFill>
                  <a:schemeClr val="tx1">
                    <a:lumMod val="50000"/>
                    <a:lumOff val="50000"/>
                  </a:schemeClr>
                </a:solidFill>
              </a:rPr>
              <a:t>Logical Structural Diff</a:t>
            </a:r>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25</a:t>
            </a:fld>
            <a:endParaRPr lang="ko-KR"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Refactoring</a:t>
            </a:r>
            <a:endParaRPr lang="ko-KR" altLang="en-US" dirty="0"/>
          </a:p>
        </p:txBody>
      </p:sp>
      <p:sp>
        <p:nvSpPr>
          <p:cNvPr id="3" name="내용 개체 틀 2"/>
          <p:cNvSpPr>
            <a:spLocks noGrp="1"/>
          </p:cNvSpPr>
          <p:nvPr>
            <p:ph idx="1"/>
          </p:nvPr>
        </p:nvSpPr>
        <p:spPr/>
        <p:txBody>
          <a:bodyPr>
            <a:normAutofit/>
          </a:bodyPr>
          <a:lstStyle/>
          <a:p>
            <a:r>
              <a:rPr lang="en-US" altLang="ko-KR" sz="2800" dirty="0" smtClean="0"/>
              <a:t>“Refactoring is the process of changing a software system in such a way that it </a:t>
            </a:r>
            <a:r>
              <a:rPr lang="en-US" altLang="ko-KR" sz="2800" b="1" i="1" dirty="0" smtClean="0"/>
              <a:t>does not alter the external behavior</a:t>
            </a:r>
            <a:r>
              <a:rPr lang="en-US" altLang="ko-KR" sz="2800" dirty="0" smtClean="0"/>
              <a:t> of the code yet </a:t>
            </a:r>
            <a:r>
              <a:rPr lang="en-US" altLang="ko-KR" sz="2800" b="1" i="1" dirty="0" smtClean="0"/>
              <a:t>improves its internal structure</a:t>
            </a:r>
            <a:r>
              <a:rPr lang="en-US" altLang="ko-KR" sz="2800" dirty="0" smtClean="0"/>
              <a:t>.” [Fowler 1999]</a:t>
            </a:r>
          </a:p>
          <a:p>
            <a:endParaRPr lang="en-US" altLang="ko-KR" sz="2800" dirty="0" smtClean="0"/>
          </a:p>
          <a:p>
            <a:r>
              <a:rPr lang="en-US" altLang="ko-KR" sz="2800" dirty="0" smtClean="0"/>
              <a:t>Popular refactoring examples</a:t>
            </a:r>
          </a:p>
          <a:p>
            <a:pPr lvl="1"/>
            <a:r>
              <a:rPr lang="en-US" altLang="ko-KR" sz="2400" dirty="0" smtClean="0"/>
              <a:t>Rename</a:t>
            </a:r>
          </a:p>
          <a:p>
            <a:pPr lvl="1"/>
            <a:r>
              <a:rPr lang="en-US" altLang="ko-KR" sz="2400" dirty="0" smtClean="0"/>
              <a:t>Extract Method</a:t>
            </a:r>
          </a:p>
          <a:p>
            <a:pPr lvl="1"/>
            <a:r>
              <a:rPr lang="en-US" altLang="ko-KR" sz="2400" dirty="0" smtClean="0"/>
              <a:t>Pull Up Method / Push Down Method</a:t>
            </a:r>
            <a:endParaRPr lang="ko-KR" altLang="en-US" sz="2400" dirty="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26</a:t>
            </a:fld>
            <a:endParaRPr lang="ko-KR" altLang="en-US"/>
          </a:p>
        </p:txBody>
      </p:sp>
      <p:sp>
        <p:nvSpPr>
          <p:cNvPr id="5" name="TextBox 4"/>
          <p:cNvSpPr txBox="1"/>
          <p:nvPr/>
        </p:nvSpPr>
        <p:spPr>
          <a:xfrm>
            <a:off x="467544" y="6093296"/>
            <a:ext cx="8208912" cy="523220"/>
          </a:xfrm>
          <a:prstGeom prst="rect">
            <a:avLst/>
          </a:prstGeom>
          <a:noFill/>
        </p:spPr>
        <p:txBody>
          <a:bodyPr wrap="square" rtlCol="0">
            <a:spAutoFit/>
          </a:bodyPr>
          <a:lstStyle/>
          <a:p>
            <a:r>
              <a:rPr lang="en-US" altLang="ko-KR" sz="1400" dirty="0" smtClean="0"/>
              <a:t>M. Fowler, K. Beck, J. Brant, W. </a:t>
            </a:r>
            <a:r>
              <a:rPr lang="en-US" altLang="ko-KR" sz="1400" dirty="0" err="1" smtClean="0"/>
              <a:t>Opdyke</a:t>
            </a:r>
            <a:r>
              <a:rPr lang="en-US" altLang="ko-KR" sz="1400" dirty="0" smtClean="0"/>
              <a:t>, and D. Roberts (1999), “</a:t>
            </a:r>
            <a:r>
              <a:rPr lang="en-US" altLang="ko-KR" sz="1400" i="1" dirty="0" smtClean="0"/>
              <a:t>Refactoring: Improving the Design of Existing Code”</a:t>
            </a:r>
            <a:r>
              <a:rPr lang="en-US" altLang="ko-KR" sz="1400" dirty="0" smtClean="0"/>
              <a:t>, 1st ed. Addison-Wesley Professional.</a:t>
            </a:r>
            <a:endParaRPr lang="en-US" altLang="ko-KR"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Refactoring tool</a:t>
            </a:r>
            <a:br>
              <a:rPr lang="en-US" dirty="0" smtClean="0"/>
            </a:br>
            <a:r>
              <a:rPr lang="en-US" dirty="0" smtClean="0"/>
              <a:t>for Smalltalk [Roberts97]</a:t>
            </a:r>
            <a:endParaRPr lang="en-US" dirty="0"/>
          </a:p>
        </p:txBody>
      </p:sp>
      <p:sp>
        <p:nvSpPr>
          <p:cNvPr id="3" name="Content Placeholder 2"/>
          <p:cNvSpPr>
            <a:spLocks noGrp="1"/>
          </p:cNvSpPr>
          <p:nvPr>
            <p:ph idx="1"/>
          </p:nvPr>
        </p:nvSpPr>
        <p:spPr/>
        <p:txBody>
          <a:bodyPr>
            <a:normAutofit/>
          </a:bodyPr>
          <a:lstStyle/>
          <a:p>
            <a:r>
              <a:rPr lang="en-US" sz="2400" dirty="0" smtClean="0"/>
              <a:t>Refactoring tool integrated in an IDE</a:t>
            </a:r>
          </a:p>
          <a:p>
            <a:r>
              <a:rPr lang="en-US" sz="2400" dirty="0" smtClean="0"/>
              <a:t>Most of the recent IDEs have this feature</a:t>
            </a:r>
            <a:endParaRPr lang="en-US" sz="2400" dirty="0"/>
          </a:p>
        </p:txBody>
      </p:sp>
      <p:sp>
        <p:nvSpPr>
          <p:cNvPr id="4" name="Slide Number Placeholder 3"/>
          <p:cNvSpPr>
            <a:spLocks noGrp="1"/>
          </p:cNvSpPr>
          <p:nvPr>
            <p:ph type="sldNum" sz="quarter" idx="12"/>
          </p:nvPr>
        </p:nvSpPr>
        <p:spPr/>
        <p:txBody>
          <a:bodyPr/>
          <a:lstStyle/>
          <a:p>
            <a:fld id="{A5DCDE34-4682-4592-B48A-89FD17EF4AA7}" type="slidenum">
              <a:rPr lang="ko-KR" altLang="en-US" smtClean="0"/>
              <a:pPr/>
              <a:t>27</a:t>
            </a:fld>
            <a:endParaRPr lang="ko-KR" altLang="en-US"/>
          </a:p>
        </p:txBody>
      </p:sp>
      <p:pic>
        <p:nvPicPr>
          <p:cNvPr id="2050" name="Picture 2"/>
          <p:cNvPicPr>
            <a:picLocks noChangeAspect="1" noChangeArrowheads="1"/>
          </p:cNvPicPr>
          <p:nvPr/>
        </p:nvPicPr>
        <p:blipFill>
          <a:blip r:embed="rId2" cstate="print"/>
          <a:srcRect/>
          <a:stretch>
            <a:fillRect/>
          </a:stretch>
        </p:blipFill>
        <p:spPr bwMode="auto">
          <a:xfrm>
            <a:off x="2286000" y="2564904"/>
            <a:ext cx="4572000" cy="3429000"/>
          </a:xfrm>
          <a:prstGeom prst="rect">
            <a:avLst/>
          </a:prstGeom>
          <a:noFill/>
          <a:ln w="9525">
            <a:noFill/>
            <a:miter lim="800000"/>
            <a:headEnd/>
            <a:tailEnd/>
          </a:ln>
        </p:spPr>
      </p:pic>
      <p:sp>
        <p:nvSpPr>
          <p:cNvPr id="7" name="TextBox 6"/>
          <p:cNvSpPr txBox="1"/>
          <p:nvPr/>
        </p:nvSpPr>
        <p:spPr>
          <a:xfrm>
            <a:off x="467544" y="6093296"/>
            <a:ext cx="8208912" cy="523220"/>
          </a:xfrm>
          <a:prstGeom prst="rect">
            <a:avLst/>
          </a:prstGeom>
          <a:noFill/>
        </p:spPr>
        <p:txBody>
          <a:bodyPr wrap="square" rtlCol="0">
            <a:spAutoFit/>
          </a:bodyPr>
          <a:lstStyle/>
          <a:p>
            <a:r>
              <a:rPr lang="en-US" altLang="ko-KR" sz="1400" dirty="0" smtClean="0"/>
              <a:t>D. Roberts, J. Brant, and R. Johnson (1997), “A refactoring tool for </a:t>
            </a:r>
            <a:r>
              <a:rPr lang="en-US" altLang="ko-KR" sz="1400" dirty="0" err="1" smtClean="0"/>
              <a:t>smalltalk</a:t>
            </a:r>
            <a:r>
              <a:rPr lang="en-US" altLang="ko-KR" sz="1400" dirty="0" smtClean="0"/>
              <a:t>,” </a:t>
            </a:r>
            <a:r>
              <a:rPr lang="en-US" altLang="ko-KR" sz="1400" i="1" dirty="0" smtClean="0"/>
              <a:t>Theory and Practice of Object Systems</a:t>
            </a:r>
            <a:r>
              <a:rPr lang="en-US" altLang="ko-KR" sz="1400" dirty="0" smtClean="0"/>
              <a:t>, vol. 3, no. 4, pp. 253-263.</a:t>
            </a:r>
            <a:endParaRPr lang="en-US" altLang="ko-KR"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61392"/>
            <a:ext cx="7543800" cy="1295400"/>
          </a:xfrm>
        </p:spPr>
        <p:txBody>
          <a:bodyPr/>
          <a:lstStyle/>
          <a:p>
            <a:r>
              <a:rPr lang="en-US" altLang="ko-KR" dirty="0" smtClean="0"/>
              <a:t>Refactoring Practice</a:t>
            </a:r>
            <a:br>
              <a:rPr lang="en-US" altLang="ko-KR" dirty="0" smtClean="0"/>
            </a:br>
            <a:r>
              <a:rPr lang="en-US" altLang="ko-KR" dirty="0" smtClean="0"/>
              <a:t>(Eclipse Case Study) [Xing06]</a:t>
            </a:r>
            <a:endParaRPr lang="ko-KR" altLang="en-US" dirty="0"/>
          </a:p>
        </p:txBody>
      </p:sp>
      <p:sp>
        <p:nvSpPr>
          <p:cNvPr id="3" name="내용 개체 틀 2"/>
          <p:cNvSpPr>
            <a:spLocks noGrp="1"/>
          </p:cNvSpPr>
          <p:nvPr>
            <p:ph idx="1"/>
          </p:nvPr>
        </p:nvSpPr>
        <p:spPr/>
        <p:txBody>
          <a:bodyPr/>
          <a:lstStyle/>
          <a:p>
            <a:r>
              <a:rPr lang="en-US" altLang="ko-KR" sz="2800" dirty="0" smtClean="0"/>
              <a:t>Compared three pairs of Eclipse releases using </a:t>
            </a:r>
            <a:r>
              <a:rPr lang="en-US" altLang="ko-KR" sz="2800" i="1" dirty="0" err="1" smtClean="0"/>
              <a:t>UMLDiff</a:t>
            </a:r>
            <a:r>
              <a:rPr lang="en-US" altLang="ko-KR" sz="2800" dirty="0" smtClean="0"/>
              <a:t> [Xing05] technique</a:t>
            </a:r>
          </a:p>
          <a:p>
            <a:endParaRPr lang="en-US" altLang="ko-KR" dirty="0" smtClean="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28</a:t>
            </a:fld>
            <a:endParaRPr lang="ko-KR" altLang="en-US"/>
          </a:p>
        </p:txBody>
      </p:sp>
      <p:pic>
        <p:nvPicPr>
          <p:cNvPr id="11266" name="Picture 2"/>
          <p:cNvPicPr>
            <a:picLocks noChangeAspect="1" noChangeArrowheads="1"/>
          </p:cNvPicPr>
          <p:nvPr/>
        </p:nvPicPr>
        <p:blipFill>
          <a:blip r:embed="rId3" cstate="print"/>
          <a:srcRect/>
          <a:stretch>
            <a:fillRect/>
          </a:stretch>
        </p:blipFill>
        <p:spPr bwMode="auto">
          <a:xfrm>
            <a:off x="1144905" y="2722215"/>
            <a:ext cx="6854190" cy="2867025"/>
          </a:xfrm>
          <a:prstGeom prst="rect">
            <a:avLst/>
          </a:prstGeom>
          <a:noFill/>
          <a:ln w="9525">
            <a:noFill/>
            <a:miter lim="800000"/>
            <a:headEnd/>
            <a:tailEnd/>
          </a:ln>
        </p:spPr>
      </p:pic>
      <p:sp>
        <p:nvSpPr>
          <p:cNvPr id="6" name="TextBox 5"/>
          <p:cNvSpPr txBox="1"/>
          <p:nvPr/>
        </p:nvSpPr>
        <p:spPr>
          <a:xfrm>
            <a:off x="467544" y="5766355"/>
            <a:ext cx="8208912" cy="830997"/>
          </a:xfrm>
          <a:prstGeom prst="rect">
            <a:avLst/>
          </a:prstGeom>
          <a:noFill/>
        </p:spPr>
        <p:txBody>
          <a:bodyPr wrap="square" rtlCol="0">
            <a:spAutoFit/>
          </a:bodyPr>
          <a:lstStyle/>
          <a:p>
            <a:r>
              <a:rPr lang="en-US" altLang="ko-KR" sz="1200" dirty="0" smtClean="0"/>
              <a:t>Z. Xing and E. </a:t>
            </a:r>
            <a:r>
              <a:rPr lang="en-US" altLang="ko-KR" sz="1200" dirty="0" err="1" smtClean="0"/>
              <a:t>Stroulia</a:t>
            </a:r>
            <a:r>
              <a:rPr lang="en-US" altLang="ko-KR" sz="1200" dirty="0" smtClean="0"/>
              <a:t> (2005), “</a:t>
            </a:r>
            <a:r>
              <a:rPr lang="en-US" altLang="ko-KR" sz="1200" dirty="0" err="1" smtClean="0"/>
              <a:t>UMLDiff</a:t>
            </a:r>
            <a:r>
              <a:rPr lang="en-US" altLang="ko-KR" sz="1200" dirty="0" smtClean="0"/>
              <a:t>: an algorithm for object-oriented design differencing,” in </a:t>
            </a:r>
            <a:r>
              <a:rPr lang="en-US" altLang="ko-KR" sz="1200" i="1" dirty="0" smtClean="0"/>
              <a:t>Proceedings of the 20th IEEE/ACM international Conference on Automated software engineering (ASE’05)</a:t>
            </a:r>
            <a:r>
              <a:rPr lang="en-US" altLang="ko-KR" sz="1200" dirty="0" smtClean="0"/>
              <a:t>, p. 54–65.</a:t>
            </a:r>
          </a:p>
          <a:p>
            <a:r>
              <a:rPr lang="en-US" altLang="ko-KR" sz="1200" dirty="0" smtClean="0"/>
              <a:t>Z. Xing and E. </a:t>
            </a:r>
            <a:r>
              <a:rPr lang="en-US" altLang="ko-KR" sz="1200" dirty="0" err="1" smtClean="0"/>
              <a:t>Stroulia</a:t>
            </a:r>
            <a:r>
              <a:rPr lang="en-US" altLang="ko-KR" sz="1200" dirty="0" smtClean="0"/>
              <a:t> (2006), “Refactoring Practice: How it is and How it Should be Supported - An Eclipse Case Study,” in </a:t>
            </a:r>
            <a:r>
              <a:rPr lang="en-US" altLang="ko-KR" sz="1200" i="1" dirty="0" smtClean="0"/>
              <a:t>Proceedings of 22nd IEEE International Conference on Software Maintenance (ICSM ‘06)</a:t>
            </a:r>
            <a:r>
              <a:rPr lang="en-US" altLang="ko-KR" sz="1200" dirty="0" smtClean="0"/>
              <a:t>, 2006, pp. 458-468.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61392"/>
            <a:ext cx="7543800" cy="1295400"/>
          </a:xfrm>
        </p:spPr>
        <p:txBody>
          <a:bodyPr/>
          <a:lstStyle/>
          <a:p>
            <a:r>
              <a:rPr lang="en-US" altLang="ko-KR" dirty="0" smtClean="0"/>
              <a:t>Refactoring Practice</a:t>
            </a:r>
            <a:br>
              <a:rPr lang="en-US" altLang="ko-KR" dirty="0" smtClean="0"/>
            </a:br>
            <a:r>
              <a:rPr lang="en-US" altLang="ko-KR" dirty="0" smtClean="0"/>
              <a:t>(Eclipse Case Study) [Xing06]</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Observations</a:t>
            </a:r>
          </a:p>
          <a:p>
            <a:pPr lvl="1"/>
            <a:r>
              <a:rPr lang="en-US" altLang="ko-KR" sz="1800" dirty="0" smtClean="0"/>
              <a:t>About 70% of structural changes may be due to </a:t>
            </a:r>
            <a:r>
              <a:rPr lang="en-US" altLang="ko-KR" sz="1800" dirty="0" err="1" smtClean="0"/>
              <a:t>refactorings</a:t>
            </a:r>
            <a:endParaRPr lang="en-US" altLang="ko-KR" sz="1800" dirty="0" smtClean="0"/>
          </a:p>
          <a:p>
            <a:pPr lvl="1"/>
            <a:r>
              <a:rPr lang="en-US" altLang="ko-KR" sz="1800" dirty="0" smtClean="0"/>
              <a:t>About 60% of these changes, the references to the affected entities in a component-based application can be automatically updated</a:t>
            </a:r>
          </a:p>
          <a:p>
            <a:pPr lvl="1"/>
            <a:r>
              <a:rPr lang="en-US" altLang="ko-KR" sz="1800" dirty="0" smtClean="0"/>
              <a:t>State-of-the-art IDEs only support a subset of common low-level </a:t>
            </a:r>
            <a:r>
              <a:rPr lang="en-US" altLang="ko-KR" sz="1800" dirty="0" err="1" smtClean="0"/>
              <a:t>refactorings</a:t>
            </a:r>
            <a:r>
              <a:rPr lang="en-US" altLang="ko-KR" sz="1800" dirty="0" smtClean="0"/>
              <a:t>, and lack support for more complex ones</a:t>
            </a:r>
            <a:endParaRPr lang="en-US" altLang="ko-KR" sz="2000" dirty="0" smtClean="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29</a:t>
            </a:fld>
            <a:endParaRPr lang="ko-KR" altLang="en-US"/>
          </a:p>
        </p:txBody>
      </p:sp>
      <p:sp>
        <p:nvSpPr>
          <p:cNvPr id="6" name="TextBox 5"/>
          <p:cNvSpPr txBox="1"/>
          <p:nvPr/>
        </p:nvSpPr>
        <p:spPr>
          <a:xfrm>
            <a:off x="467544" y="6135687"/>
            <a:ext cx="8208912" cy="461665"/>
          </a:xfrm>
          <a:prstGeom prst="rect">
            <a:avLst/>
          </a:prstGeom>
          <a:noFill/>
        </p:spPr>
        <p:txBody>
          <a:bodyPr wrap="square" rtlCol="0">
            <a:spAutoFit/>
          </a:bodyPr>
          <a:lstStyle/>
          <a:p>
            <a:r>
              <a:rPr lang="en-US" altLang="ko-KR" sz="1200" dirty="0" smtClean="0"/>
              <a:t>Z. Xing and E. </a:t>
            </a:r>
            <a:r>
              <a:rPr lang="en-US" altLang="ko-KR" sz="1200" dirty="0" err="1" smtClean="0"/>
              <a:t>Stroulia</a:t>
            </a:r>
            <a:r>
              <a:rPr lang="en-US" altLang="ko-KR" sz="1200" dirty="0" smtClean="0"/>
              <a:t> (2006), “Refactoring Practice: How it is and How it Should be Supported - An Eclipse Case Study,” in </a:t>
            </a:r>
            <a:r>
              <a:rPr lang="en-US" altLang="ko-KR" sz="1200" i="1" dirty="0" smtClean="0"/>
              <a:t>Proceedings of 22nd IEEE International Conference on Software Maintenance (ICSM ‘06)</a:t>
            </a:r>
            <a:r>
              <a:rPr lang="en-US" altLang="ko-KR" sz="1200" dirty="0" smtClean="0"/>
              <a:t>, 2006, pp. 458-468.</a:t>
            </a:r>
          </a:p>
        </p:txBody>
      </p:sp>
      <p:pic>
        <p:nvPicPr>
          <p:cNvPr id="12290" name="Picture 2"/>
          <p:cNvPicPr>
            <a:picLocks noChangeAspect="1" noChangeArrowheads="1"/>
          </p:cNvPicPr>
          <p:nvPr/>
        </p:nvPicPr>
        <p:blipFill>
          <a:blip r:embed="rId2" cstate="print"/>
          <a:srcRect/>
          <a:stretch>
            <a:fillRect/>
          </a:stretch>
        </p:blipFill>
        <p:spPr bwMode="auto">
          <a:xfrm>
            <a:off x="937270" y="3703489"/>
            <a:ext cx="2914650" cy="1178719"/>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944984" y="4941168"/>
            <a:ext cx="2978944" cy="1255871"/>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4572000" y="3717032"/>
            <a:ext cx="3228975" cy="876300"/>
          </a:xfrm>
          <a:prstGeom prst="rect">
            <a:avLst/>
          </a:prstGeom>
          <a:noFill/>
          <a:ln w="9525">
            <a:noFill/>
            <a:miter lim="800000"/>
            <a:headEnd/>
            <a:tailEnd/>
          </a:ln>
        </p:spPr>
      </p:pic>
      <p:pic>
        <p:nvPicPr>
          <p:cNvPr id="12293" name="Picture 5"/>
          <p:cNvPicPr>
            <a:picLocks noChangeAspect="1" noChangeArrowheads="1"/>
          </p:cNvPicPr>
          <p:nvPr/>
        </p:nvPicPr>
        <p:blipFill>
          <a:blip r:embed="rId5" cstate="print"/>
          <a:srcRect/>
          <a:stretch>
            <a:fillRect/>
          </a:stretch>
        </p:blipFill>
        <p:spPr bwMode="auto">
          <a:xfrm>
            <a:off x="4572000" y="4607966"/>
            <a:ext cx="3243263" cy="155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Cloning Considered Harmful</a:t>
            </a:r>
            <a:endParaRPr lang="ko-KR" altLang="en-US" dirty="0"/>
          </a:p>
        </p:txBody>
      </p:sp>
      <p:sp>
        <p:nvSpPr>
          <p:cNvPr id="3" name="내용 개체 틀 2"/>
          <p:cNvSpPr>
            <a:spLocks noGrp="1"/>
          </p:cNvSpPr>
          <p:nvPr>
            <p:ph idx="1"/>
          </p:nvPr>
        </p:nvSpPr>
        <p:spPr/>
        <p:txBody>
          <a:bodyPr/>
          <a:lstStyle/>
          <a:p>
            <a:r>
              <a:rPr lang="en-US" altLang="ko-KR" dirty="0" smtClean="0"/>
              <a:t>There has been a common wisdom about code cloning</a:t>
            </a:r>
            <a:br>
              <a:rPr lang="en-US" altLang="ko-KR" dirty="0" smtClean="0"/>
            </a:br>
            <a:r>
              <a:rPr lang="en-US" altLang="ko-KR" dirty="0" smtClean="0"/>
              <a:t/>
            </a:r>
            <a:br>
              <a:rPr lang="en-US" altLang="ko-KR" dirty="0" smtClean="0"/>
            </a:br>
            <a:endParaRPr lang="en-US" altLang="ko-KR" dirty="0" smtClean="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3</a:t>
            </a:fld>
            <a:endParaRPr lang="ko-KR" altLang="en-US"/>
          </a:p>
        </p:txBody>
      </p:sp>
      <p:sp>
        <p:nvSpPr>
          <p:cNvPr id="5" name="직사각형 4"/>
          <p:cNvSpPr/>
          <p:nvPr/>
        </p:nvSpPr>
        <p:spPr bwMode="auto">
          <a:xfrm>
            <a:off x="503548" y="2996952"/>
            <a:ext cx="8136904" cy="2232248"/>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fontAlgn="base" latinLnBrk="0">
              <a:spcBef>
                <a:spcPct val="0"/>
              </a:spcBef>
              <a:spcAft>
                <a:spcPct val="0"/>
              </a:spcAft>
            </a:pPr>
            <a:r>
              <a:rPr lang="en-US" altLang="ko-KR" sz="2800" i="1" dirty="0" smtClean="0"/>
              <a:t>Making code clones should be avoided because they tend to introduce maintenance problems.</a:t>
            </a:r>
          </a:p>
          <a:p>
            <a:pPr fontAlgn="base" latinLnBrk="0">
              <a:spcBef>
                <a:spcPct val="0"/>
              </a:spcBef>
              <a:spcAft>
                <a:spcPct val="0"/>
              </a:spcAft>
            </a:pPr>
            <a:endParaRPr kumimoji="0" lang="en-US" altLang="ko-KR" sz="2800" b="0" i="0" u="none" strike="noStrike" cap="none" normalizeH="0" baseline="0" dirty="0" smtClean="0">
              <a:ln>
                <a:noFill/>
              </a:ln>
              <a:solidFill>
                <a:schemeClr val="tx1"/>
              </a:solidFill>
              <a:effectLst/>
            </a:endParaRPr>
          </a:p>
          <a:p>
            <a:pPr fontAlgn="base" latinLnBrk="0">
              <a:spcBef>
                <a:spcPct val="0"/>
              </a:spcBef>
              <a:spcAft>
                <a:spcPct val="0"/>
              </a:spcAft>
            </a:pPr>
            <a:r>
              <a:rPr kumimoji="0" lang="en-US" altLang="ko-KR" sz="2800" b="0" i="0" u="none" strike="noStrike" cap="none" normalizeH="0" baseline="0" dirty="0" smtClean="0">
                <a:ln>
                  <a:noFill/>
                </a:ln>
                <a:solidFill>
                  <a:schemeClr val="tx1"/>
                </a:solidFill>
                <a:effectLst/>
              </a:rPr>
              <a:t>(i.e. It is difficult to update all the code clones consistently)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How We </a:t>
            </a:r>
            <a:r>
              <a:rPr lang="en-US" altLang="ko-KR" sz="3200" dirty="0" err="1" smtClean="0"/>
              <a:t>Refactor</a:t>
            </a:r>
            <a:r>
              <a:rPr lang="en-US" altLang="ko-KR" sz="3200" dirty="0" smtClean="0"/>
              <a:t>,</a:t>
            </a:r>
            <a:br>
              <a:rPr lang="en-US" altLang="ko-KR" sz="3200" dirty="0" smtClean="0"/>
            </a:br>
            <a:r>
              <a:rPr lang="en-US" altLang="ko-KR" sz="3200" dirty="0" smtClean="0"/>
              <a:t>and How We Know It [Murphi-Hill09]</a:t>
            </a:r>
            <a:endParaRPr lang="ko-KR" altLang="en-US" sz="3200" dirty="0"/>
          </a:p>
        </p:txBody>
      </p:sp>
      <p:sp>
        <p:nvSpPr>
          <p:cNvPr id="3" name="내용 개체 틀 2"/>
          <p:cNvSpPr>
            <a:spLocks noGrp="1"/>
          </p:cNvSpPr>
          <p:nvPr>
            <p:ph idx="1"/>
          </p:nvPr>
        </p:nvSpPr>
        <p:spPr/>
        <p:txBody>
          <a:bodyPr>
            <a:normAutofit fontScale="85000" lnSpcReduction="20000"/>
          </a:bodyPr>
          <a:lstStyle/>
          <a:p>
            <a:r>
              <a:rPr lang="en-US" altLang="ko-KR" dirty="0" smtClean="0"/>
              <a:t>Extensive study using 4 data sets spanning</a:t>
            </a:r>
          </a:p>
          <a:p>
            <a:pPr lvl="1"/>
            <a:r>
              <a:rPr lang="en-US" altLang="ko-KR" dirty="0" smtClean="0"/>
              <a:t>&gt; 13,000 developers, &gt; 240,000 </a:t>
            </a:r>
            <a:r>
              <a:rPr lang="en-US" altLang="ko-KR" dirty="0" err="1" smtClean="0"/>
              <a:t>refactorings</a:t>
            </a:r>
            <a:r>
              <a:rPr lang="en-US" altLang="ko-KR" dirty="0" smtClean="0"/>
              <a:t/>
            </a:r>
            <a:br>
              <a:rPr lang="en-US" altLang="ko-KR" dirty="0" smtClean="0"/>
            </a:br>
            <a:r>
              <a:rPr lang="en-US" altLang="ko-KR" dirty="0" smtClean="0"/>
              <a:t>&gt; 2500 developer hours, &gt; 3400 commits</a:t>
            </a:r>
          </a:p>
          <a:p>
            <a:pPr lvl="1"/>
            <a:endParaRPr lang="en-US" altLang="ko-KR" dirty="0" smtClean="0"/>
          </a:p>
          <a:p>
            <a:r>
              <a:rPr lang="en-US" altLang="ko-KR" dirty="0" smtClean="0"/>
              <a:t>Data sets</a:t>
            </a:r>
          </a:p>
          <a:p>
            <a:pPr lvl="1"/>
            <a:r>
              <a:rPr lang="en-US" altLang="ko-KR" dirty="0" smtClean="0"/>
              <a:t>Users (collected by Murphy et al. in 2005)</a:t>
            </a:r>
          </a:p>
          <a:p>
            <a:pPr lvl="1"/>
            <a:r>
              <a:rPr lang="en-US" altLang="ko-KR" dirty="0" smtClean="0"/>
              <a:t>Everyone (collected by Eclipse Usage Collector)</a:t>
            </a:r>
          </a:p>
          <a:p>
            <a:pPr lvl="1"/>
            <a:r>
              <a:rPr lang="en-US" altLang="ko-KR" dirty="0" err="1" smtClean="0"/>
              <a:t>Toolsmiths</a:t>
            </a:r>
            <a:r>
              <a:rPr lang="en-US" altLang="ko-KR" dirty="0" smtClean="0"/>
              <a:t> (refactoring tool developers)</a:t>
            </a:r>
          </a:p>
          <a:p>
            <a:pPr lvl="1"/>
            <a:r>
              <a:rPr lang="en-US" altLang="ko-KR" dirty="0" smtClean="0"/>
              <a:t>Eclipse CVS</a:t>
            </a:r>
          </a:p>
          <a:p>
            <a:endParaRPr lang="en-US" altLang="ko-KR" dirty="0" smtClean="0"/>
          </a:p>
          <a:p>
            <a:r>
              <a:rPr lang="en-US" altLang="ko-KR" dirty="0" smtClean="0"/>
              <a:t>Casts doubt on some of the previously stated assumptions </a:t>
            </a:r>
            <a:endParaRPr lang="ko-KR" altLang="en-US" dirty="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30</a:t>
            </a:fld>
            <a:endParaRPr lang="ko-KR" altLang="en-US"/>
          </a:p>
        </p:txBody>
      </p:sp>
      <p:sp>
        <p:nvSpPr>
          <p:cNvPr id="5" name="TextBox 4"/>
          <p:cNvSpPr txBox="1"/>
          <p:nvPr/>
        </p:nvSpPr>
        <p:spPr>
          <a:xfrm>
            <a:off x="467544" y="6135687"/>
            <a:ext cx="8208912" cy="461665"/>
          </a:xfrm>
          <a:prstGeom prst="rect">
            <a:avLst/>
          </a:prstGeom>
          <a:noFill/>
        </p:spPr>
        <p:txBody>
          <a:bodyPr wrap="square" rtlCol="0">
            <a:spAutoFit/>
          </a:bodyPr>
          <a:lstStyle/>
          <a:p>
            <a:r>
              <a:rPr lang="en-US" altLang="ko-KR" sz="1200" dirty="0" smtClean="0"/>
              <a:t>E. Murphy-Hill, C. </a:t>
            </a:r>
            <a:r>
              <a:rPr lang="en-US" altLang="ko-KR" sz="1200" dirty="0" err="1" smtClean="0"/>
              <a:t>Parnin</a:t>
            </a:r>
            <a:r>
              <a:rPr lang="en-US" altLang="ko-KR" sz="1200" dirty="0" smtClean="0"/>
              <a:t>, and A. P. Black (2009), “How we </a:t>
            </a:r>
            <a:r>
              <a:rPr lang="en-US" altLang="ko-KR" sz="1200" dirty="0" err="1" smtClean="0"/>
              <a:t>refactor</a:t>
            </a:r>
            <a:r>
              <a:rPr lang="en-US" altLang="ko-KR" sz="1200" dirty="0" smtClean="0"/>
              <a:t>, and how we know it,” in </a:t>
            </a:r>
            <a:r>
              <a:rPr lang="en-US" altLang="ko-KR" sz="1200" i="1" dirty="0" smtClean="0"/>
              <a:t>Proceedings of the 31st International Conference on Software Engineering (ICSE 2009)</a:t>
            </a:r>
            <a:r>
              <a:rPr lang="en-US" altLang="ko-KR" sz="1200" dirty="0" smtClean="0"/>
              <a:t>, p. 287–297.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How We </a:t>
            </a:r>
            <a:r>
              <a:rPr lang="en-US" altLang="ko-KR" sz="3200" dirty="0" err="1" smtClean="0"/>
              <a:t>Refactor</a:t>
            </a:r>
            <a:r>
              <a:rPr lang="en-US" altLang="ko-KR" sz="3200" dirty="0" smtClean="0"/>
              <a:t>,</a:t>
            </a:r>
            <a:br>
              <a:rPr lang="en-US" altLang="ko-KR" sz="3200" dirty="0" smtClean="0"/>
            </a:br>
            <a:r>
              <a:rPr lang="en-US" altLang="ko-KR" sz="3200" dirty="0" smtClean="0"/>
              <a:t>and How We Know It [Murphi-Hill09]</a:t>
            </a:r>
            <a:endParaRPr lang="ko-KR" altLang="en-US" sz="3200" dirty="0"/>
          </a:p>
        </p:txBody>
      </p:sp>
      <p:sp>
        <p:nvSpPr>
          <p:cNvPr id="3" name="내용 개체 틀 2"/>
          <p:cNvSpPr>
            <a:spLocks noGrp="1"/>
          </p:cNvSpPr>
          <p:nvPr>
            <p:ph idx="1"/>
          </p:nvPr>
        </p:nvSpPr>
        <p:spPr/>
        <p:txBody>
          <a:bodyPr>
            <a:normAutofit fontScale="85000" lnSpcReduction="10000"/>
          </a:bodyPr>
          <a:lstStyle/>
          <a:p>
            <a:pPr>
              <a:spcBef>
                <a:spcPts val="1200"/>
              </a:spcBef>
            </a:pPr>
            <a:r>
              <a:rPr lang="en-US" altLang="ko-KR" dirty="0" smtClean="0"/>
              <a:t>Observations</a:t>
            </a:r>
          </a:p>
          <a:p>
            <a:pPr lvl="1">
              <a:spcBef>
                <a:spcPts val="1200"/>
              </a:spcBef>
            </a:pPr>
            <a:r>
              <a:rPr lang="en-US" altLang="ko-KR" dirty="0" smtClean="0"/>
              <a:t>The Rename refactoring tool is used much more frequently by ordinary programmers than by the </a:t>
            </a:r>
            <a:r>
              <a:rPr lang="en-US" altLang="ko-KR" dirty="0" err="1" smtClean="0"/>
              <a:t>toolsmiths</a:t>
            </a:r>
            <a:endParaRPr lang="en-US" altLang="ko-KR" dirty="0" smtClean="0"/>
          </a:p>
          <a:p>
            <a:pPr lvl="1">
              <a:spcBef>
                <a:spcPts val="1200"/>
              </a:spcBef>
            </a:pPr>
            <a:r>
              <a:rPr lang="en-US" altLang="ko-KR" dirty="0" smtClean="0"/>
              <a:t>About 40% of </a:t>
            </a:r>
            <a:r>
              <a:rPr lang="en-US" altLang="ko-KR" dirty="0" err="1" smtClean="0"/>
              <a:t>refactorings</a:t>
            </a:r>
            <a:r>
              <a:rPr lang="en-US" altLang="ko-KR" dirty="0" smtClean="0"/>
              <a:t> performed using a tool occur in batches (i.e., </a:t>
            </a:r>
            <a:r>
              <a:rPr lang="en-US" altLang="ko-KR" dirty="0" err="1" smtClean="0"/>
              <a:t>refactorings</a:t>
            </a:r>
            <a:r>
              <a:rPr lang="en-US" altLang="ko-KR" dirty="0" smtClean="0"/>
              <a:t> of the same kind within 60 </a:t>
            </a:r>
            <a:r>
              <a:rPr lang="en-US" altLang="ko-KR" dirty="0" err="1" smtClean="0"/>
              <a:t>secs</a:t>
            </a:r>
            <a:r>
              <a:rPr lang="en-US" altLang="ko-KR" dirty="0" smtClean="0"/>
              <a:t>)</a:t>
            </a:r>
          </a:p>
          <a:p>
            <a:pPr lvl="1">
              <a:spcBef>
                <a:spcPts val="1200"/>
              </a:spcBef>
            </a:pPr>
            <a:r>
              <a:rPr lang="en-US" altLang="ko-KR" dirty="0" smtClean="0"/>
              <a:t>About 90% of configuration defaults or refactoring tools remain unchanged when programmers use the tools</a:t>
            </a:r>
          </a:p>
          <a:p>
            <a:pPr lvl="1">
              <a:spcBef>
                <a:spcPts val="1200"/>
              </a:spcBef>
            </a:pPr>
            <a:r>
              <a:rPr lang="en-US" altLang="ko-KR" dirty="0" smtClean="0"/>
              <a:t>Messages written by programmers in </a:t>
            </a:r>
            <a:r>
              <a:rPr lang="en-US" altLang="ko-KR" b="1" dirty="0" smtClean="0"/>
              <a:t>commit logs do not reliably indicate the presence of refactoring</a:t>
            </a:r>
          </a:p>
          <a:p>
            <a:pPr lvl="1">
              <a:spcBef>
                <a:spcPts val="1200"/>
              </a:spcBef>
            </a:pPr>
            <a:r>
              <a:rPr lang="en-US" altLang="ko-KR" dirty="0" smtClean="0"/>
              <a:t>Programmers frequently </a:t>
            </a:r>
            <a:r>
              <a:rPr lang="en-US" altLang="ko-KR" b="1" i="1" dirty="0" smtClean="0"/>
              <a:t>floss </a:t>
            </a:r>
            <a:r>
              <a:rPr lang="en-US" altLang="ko-KR" b="1" i="1" dirty="0" err="1" smtClean="0"/>
              <a:t>refactor</a:t>
            </a:r>
            <a:r>
              <a:rPr lang="en-US" altLang="ko-KR" dirty="0" smtClean="0"/>
              <a:t> (i.e., interleave refactoring with other programming activities)</a:t>
            </a:r>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31</a:t>
            </a:fld>
            <a:endParaRPr lang="ko-KR" altLang="en-US"/>
          </a:p>
        </p:txBody>
      </p:sp>
      <p:sp>
        <p:nvSpPr>
          <p:cNvPr id="5" name="TextBox 4"/>
          <p:cNvSpPr txBox="1"/>
          <p:nvPr/>
        </p:nvSpPr>
        <p:spPr>
          <a:xfrm>
            <a:off x="467544" y="6135687"/>
            <a:ext cx="8208912" cy="461665"/>
          </a:xfrm>
          <a:prstGeom prst="rect">
            <a:avLst/>
          </a:prstGeom>
          <a:noFill/>
        </p:spPr>
        <p:txBody>
          <a:bodyPr wrap="square" rtlCol="0">
            <a:spAutoFit/>
          </a:bodyPr>
          <a:lstStyle/>
          <a:p>
            <a:r>
              <a:rPr lang="en-US" altLang="ko-KR" sz="1200" dirty="0" smtClean="0"/>
              <a:t>E. Murphy-Hill, C. </a:t>
            </a:r>
            <a:r>
              <a:rPr lang="en-US" altLang="ko-KR" sz="1200" dirty="0" err="1" smtClean="0"/>
              <a:t>Parnin</a:t>
            </a:r>
            <a:r>
              <a:rPr lang="en-US" altLang="ko-KR" sz="1200" dirty="0" smtClean="0"/>
              <a:t>, and A. P. Black (2009), “How we </a:t>
            </a:r>
            <a:r>
              <a:rPr lang="en-US" altLang="ko-KR" sz="1200" dirty="0" err="1" smtClean="0"/>
              <a:t>refactor</a:t>
            </a:r>
            <a:r>
              <a:rPr lang="en-US" altLang="ko-KR" sz="1200" dirty="0" smtClean="0"/>
              <a:t>, and how we know it,” in </a:t>
            </a:r>
            <a:r>
              <a:rPr lang="en-US" altLang="ko-KR" sz="1200" i="1" dirty="0" smtClean="0"/>
              <a:t>Proceedings of the 31st International Conference on Software Engineering (ICSE 2009)</a:t>
            </a:r>
            <a:r>
              <a:rPr lang="en-US" altLang="ko-KR" sz="1200" dirty="0" smtClean="0"/>
              <a:t>, p. 287–297.</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How We </a:t>
            </a:r>
            <a:r>
              <a:rPr lang="en-US" altLang="ko-KR" sz="3200" dirty="0" err="1" smtClean="0"/>
              <a:t>Refactor</a:t>
            </a:r>
            <a:r>
              <a:rPr lang="en-US" altLang="ko-KR" sz="3200" dirty="0" smtClean="0"/>
              <a:t>,</a:t>
            </a:r>
            <a:br>
              <a:rPr lang="en-US" altLang="ko-KR" sz="3200" dirty="0" smtClean="0"/>
            </a:br>
            <a:r>
              <a:rPr lang="en-US" altLang="ko-KR" sz="3200" dirty="0" smtClean="0"/>
              <a:t>and How We Know It [Murphi-Hill09]</a:t>
            </a:r>
            <a:endParaRPr lang="ko-KR" altLang="en-US" sz="3200" dirty="0"/>
          </a:p>
        </p:txBody>
      </p:sp>
      <p:sp>
        <p:nvSpPr>
          <p:cNvPr id="3" name="내용 개체 틀 2"/>
          <p:cNvSpPr>
            <a:spLocks noGrp="1"/>
          </p:cNvSpPr>
          <p:nvPr>
            <p:ph idx="1"/>
          </p:nvPr>
        </p:nvSpPr>
        <p:spPr/>
        <p:txBody>
          <a:bodyPr>
            <a:normAutofit/>
          </a:bodyPr>
          <a:lstStyle/>
          <a:p>
            <a:pPr>
              <a:spcBef>
                <a:spcPts val="1200"/>
              </a:spcBef>
            </a:pPr>
            <a:r>
              <a:rPr lang="en-US" altLang="ko-KR" dirty="0" smtClean="0"/>
              <a:t>Observations (cont’d)</a:t>
            </a:r>
          </a:p>
          <a:p>
            <a:pPr lvl="1">
              <a:spcBef>
                <a:spcPts val="1200"/>
              </a:spcBef>
            </a:pPr>
            <a:r>
              <a:rPr lang="en-US" altLang="ko-KR" dirty="0" smtClean="0"/>
              <a:t>About </a:t>
            </a:r>
            <a:r>
              <a:rPr lang="en-US" altLang="ko-KR" b="1" dirty="0" smtClean="0"/>
              <a:t>half</a:t>
            </a:r>
            <a:r>
              <a:rPr lang="en-US" altLang="ko-KR" dirty="0" smtClean="0"/>
              <a:t> of the </a:t>
            </a:r>
            <a:r>
              <a:rPr lang="en-US" altLang="ko-KR" dirty="0" err="1" smtClean="0"/>
              <a:t>refactorings</a:t>
            </a:r>
            <a:r>
              <a:rPr lang="en-US" altLang="ko-KR" dirty="0" smtClean="0"/>
              <a:t> are </a:t>
            </a:r>
            <a:r>
              <a:rPr lang="en-US" altLang="ko-KR" b="1" dirty="0" smtClean="0"/>
              <a:t>not high-level</a:t>
            </a:r>
            <a:r>
              <a:rPr lang="en-US" altLang="ko-KR" dirty="0" smtClean="0"/>
              <a:t>.</a:t>
            </a:r>
            <a:br>
              <a:rPr lang="en-US" altLang="ko-KR" dirty="0" smtClean="0"/>
            </a:br>
            <a:r>
              <a:rPr lang="en-US" altLang="ko-KR" dirty="0" smtClean="0">
                <a:sym typeface="Wingdings" pitchFamily="2" charset="2"/>
              </a:rPr>
              <a:t> refactoring detection tools that look exclusively for high-level </a:t>
            </a:r>
            <a:r>
              <a:rPr lang="en-US" altLang="ko-KR" dirty="0" err="1" smtClean="0">
                <a:sym typeface="Wingdings" pitchFamily="2" charset="2"/>
              </a:rPr>
              <a:t>refactorings</a:t>
            </a:r>
            <a:r>
              <a:rPr lang="en-US" altLang="ko-KR" dirty="0" smtClean="0">
                <a:sym typeface="Wingdings" pitchFamily="2" charset="2"/>
              </a:rPr>
              <a:t> will not detect them</a:t>
            </a:r>
          </a:p>
          <a:p>
            <a:pPr lvl="1">
              <a:spcBef>
                <a:spcPts val="1200"/>
              </a:spcBef>
            </a:pPr>
            <a:r>
              <a:rPr lang="en-US" altLang="ko-KR" dirty="0" err="1" smtClean="0">
                <a:sym typeface="Wingdings" pitchFamily="2" charset="2"/>
              </a:rPr>
              <a:t>Refactorings</a:t>
            </a:r>
            <a:r>
              <a:rPr lang="en-US" altLang="ko-KR" dirty="0" smtClean="0">
                <a:sym typeface="Wingdings" pitchFamily="2" charset="2"/>
              </a:rPr>
              <a:t> are performed frequently</a:t>
            </a:r>
          </a:p>
          <a:p>
            <a:pPr lvl="1">
              <a:spcBef>
                <a:spcPts val="1200"/>
              </a:spcBef>
            </a:pPr>
            <a:r>
              <a:rPr lang="en-US" altLang="ko-KR" dirty="0" smtClean="0">
                <a:sym typeface="Wingdings" pitchFamily="2" charset="2"/>
              </a:rPr>
              <a:t>Almost 90% of </a:t>
            </a:r>
            <a:r>
              <a:rPr lang="en-US" altLang="ko-KR" dirty="0" err="1" smtClean="0">
                <a:sym typeface="Wingdings" pitchFamily="2" charset="2"/>
              </a:rPr>
              <a:t>refactorings</a:t>
            </a:r>
            <a:r>
              <a:rPr lang="en-US" altLang="ko-KR" dirty="0" smtClean="0">
                <a:sym typeface="Wingdings" pitchFamily="2" charset="2"/>
              </a:rPr>
              <a:t> are performed manually, without the help of tools</a:t>
            </a:r>
          </a:p>
          <a:p>
            <a:pPr lvl="1">
              <a:spcBef>
                <a:spcPts val="1200"/>
              </a:spcBef>
            </a:pPr>
            <a:r>
              <a:rPr lang="en-US" altLang="ko-KR" dirty="0" smtClean="0">
                <a:sym typeface="Wingdings" pitchFamily="2" charset="2"/>
              </a:rPr>
              <a:t>The kind of refactoring performed with tools differ from the kind performed manually</a:t>
            </a:r>
            <a:endParaRPr lang="en-US" altLang="ko-KR" dirty="0" smtClean="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32</a:t>
            </a:fld>
            <a:endParaRPr lang="ko-KR" altLang="en-US"/>
          </a:p>
        </p:txBody>
      </p:sp>
      <p:sp>
        <p:nvSpPr>
          <p:cNvPr id="5" name="TextBox 4"/>
          <p:cNvSpPr txBox="1"/>
          <p:nvPr/>
        </p:nvSpPr>
        <p:spPr>
          <a:xfrm>
            <a:off x="467544" y="6135687"/>
            <a:ext cx="8208912" cy="461665"/>
          </a:xfrm>
          <a:prstGeom prst="rect">
            <a:avLst/>
          </a:prstGeom>
          <a:noFill/>
        </p:spPr>
        <p:txBody>
          <a:bodyPr wrap="square" rtlCol="0">
            <a:spAutoFit/>
          </a:bodyPr>
          <a:lstStyle/>
          <a:p>
            <a:r>
              <a:rPr lang="en-US" altLang="ko-KR" sz="1200" dirty="0" smtClean="0"/>
              <a:t>E. Murphy-Hill, C. </a:t>
            </a:r>
            <a:r>
              <a:rPr lang="en-US" altLang="ko-KR" sz="1200" dirty="0" err="1" smtClean="0"/>
              <a:t>Parnin</a:t>
            </a:r>
            <a:r>
              <a:rPr lang="en-US" altLang="ko-KR" sz="1200" dirty="0" smtClean="0"/>
              <a:t>, and A. P. Black (2009), “How we </a:t>
            </a:r>
            <a:r>
              <a:rPr lang="en-US" altLang="ko-KR" sz="1200" dirty="0" err="1" smtClean="0"/>
              <a:t>refactor</a:t>
            </a:r>
            <a:r>
              <a:rPr lang="en-US" altLang="ko-KR" sz="1200" dirty="0" smtClean="0"/>
              <a:t>, and how we know it,” in </a:t>
            </a:r>
            <a:r>
              <a:rPr lang="en-US" altLang="ko-KR" sz="1200" i="1" dirty="0" smtClean="0"/>
              <a:t>Proceedings of the 31st International Conference on Software Engineering (ICSE 2009)</a:t>
            </a:r>
            <a:r>
              <a:rPr lang="en-US" altLang="ko-KR" sz="1200" dirty="0" smtClean="0"/>
              <a:t>, p. 287–297.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Roles of API-level </a:t>
            </a:r>
            <a:r>
              <a:rPr lang="en-US" altLang="ko-KR" sz="3200" dirty="0" err="1" smtClean="0"/>
              <a:t>Refactorings</a:t>
            </a:r>
            <a:r>
              <a:rPr lang="en-US" altLang="ko-KR" sz="3200" dirty="0" smtClean="0"/>
              <a:t/>
            </a:r>
            <a:br>
              <a:rPr lang="en-US" altLang="ko-KR" sz="3200" dirty="0" smtClean="0"/>
            </a:br>
            <a:r>
              <a:rPr lang="en-US" altLang="ko-KR" sz="3200" dirty="0" smtClean="0"/>
              <a:t>[M. Kim11]</a:t>
            </a:r>
            <a:endParaRPr lang="ko-KR" altLang="en-US" sz="3200" dirty="0"/>
          </a:p>
        </p:txBody>
      </p:sp>
      <p:sp>
        <p:nvSpPr>
          <p:cNvPr id="3" name="내용 개체 틀 2"/>
          <p:cNvSpPr>
            <a:spLocks noGrp="1"/>
          </p:cNvSpPr>
          <p:nvPr>
            <p:ph idx="1"/>
          </p:nvPr>
        </p:nvSpPr>
        <p:spPr/>
        <p:txBody>
          <a:bodyPr>
            <a:normAutofit fontScale="85000" lnSpcReduction="20000"/>
          </a:bodyPr>
          <a:lstStyle/>
          <a:p>
            <a:r>
              <a:rPr lang="en-US" altLang="ko-KR" dirty="0" smtClean="0"/>
              <a:t>Investigate the role of refactoring by observing the correlation between refactoring and bug fixing</a:t>
            </a:r>
          </a:p>
          <a:p>
            <a:endParaRPr lang="en-US" altLang="ko-KR" dirty="0" smtClean="0"/>
          </a:p>
          <a:p>
            <a:r>
              <a:rPr lang="en-US" altLang="ko-KR" dirty="0" smtClean="0"/>
              <a:t>Study Approach</a:t>
            </a:r>
          </a:p>
          <a:p>
            <a:pPr lvl="1"/>
            <a:r>
              <a:rPr lang="en-US" altLang="ko-KR" dirty="0" smtClean="0"/>
              <a:t>Study Subjects: Eclipse JDT, </a:t>
            </a:r>
            <a:r>
              <a:rPr lang="en-US" altLang="ko-KR" dirty="0" err="1" smtClean="0"/>
              <a:t>jEdit</a:t>
            </a:r>
            <a:r>
              <a:rPr lang="en-US" altLang="ko-KR" dirty="0" smtClean="0"/>
              <a:t>, and Columba</a:t>
            </a:r>
          </a:p>
          <a:p>
            <a:pPr lvl="1"/>
            <a:r>
              <a:rPr lang="en-US" altLang="ko-KR" dirty="0" smtClean="0"/>
              <a:t>Identify refactoring revisions</a:t>
            </a:r>
          </a:p>
          <a:p>
            <a:pPr lvl="2"/>
            <a:r>
              <a:rPr lang="en-US" altLang="ko-KR" dirty="0" smtClean="0"/>
              <a:t>Use automatic refactoring reconstruction technique</a:t>
            </a:r>
          </a:p>
          <a:p>
            <a:pPr lvl="1"/>
            <a:r>
              <a:rPr lang="en-US" altLang="ko-KR" dirty="0" smtClean="0"/>
              <a:t>Identify bug fix revisions</a:t>
            </a:r>
          </a:p>
          <a:p>
            <a:pPr lvl="2"/>
            <a:r>
              <a:rPr lang="en-US" altLang="ko-KR" dirty="0" smtClean="0"/>
              <a:t>Heuristically mine by searching for keywords such as “bug” or “fixed”, or bug report ID</a:t>
            </a:r>
          </a:p>
          <a:p>
            <a:pPr lvl="1"/>
            <a:r>
              <a:rPr lang="en-US" altLang="ko-KR" dirty="0" smtClean="0"/>
              <a:t>Identify bug-introducing changes</a:t>
            </a:r>
          </a:p>
          <a:p>
            <a:pPr lvl="2"/>
            <a:r>
              <a:rPr lang="en-US" altLang="ko-KR" dirty="0" smtClean="0"/>
              <a:t>From the bug fix revisions, trace back when was the code fragment that had bug introduced</a:t>
            </a:r>
            <a:endParaRPr lang="ko-KR" altLang="en-US" dirty="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33</a:t>
            </a:fld>
            <a:endParaRPr lang="ko-KR" altLang="en-US"/>
          </a:p>
        </p:txBody>
      </p:sp>
      <p:sp>
        <p:nvSpPr>
          <p:cNvPr id="5" name="TextBox 4"/>
          <p:cNvSpPr txBox="1"/>
          <p:nvPr/>
        </p:nvSpPr>
        <p:spPr>
          <a:xfrm>
            <a:off x="467544" y="6135687"/>
            <a:ext cx="8208912" cy="461665"/>
          </a:xfrm>
          <a:prstGeom prst="rect">
            <a:avLst/>
          </a:prstGeom>
          <a:noFill/>
        </p:spPr>
        <p:txBody>
          <a:bodyPr wrap="square" rtlCol="0">
            <a:spAutoFit/>
          </a:bodyPr>
          <a:lstStyle/>
          <a:p>
            <a:r>
              <a:rPr lang="en-US" altLang="ko-KR" sz="1200" dirty="0" smtClean="0"/>
              <a:t>M. Kim, D. </a:t>
            </a:r>
            <a:r>
              <a:rPr lang="en-US" altLang="ko-KR" sz="1200" dirty="0" err="1" smtClean="0"/>
              <a:t>Cai</a:t>
            </a:r>
            <a:r>
              <a:rPr lang="en-US" altLang="ko-KR" sz="1200" dirty="0" smtClean="0"/>
              <a:t>, and S. Kim (2011), "An Empirical Investigation into the Role of API-Level </a:t>
            </a:r>
            <a:r>
              <a:rPr lang="en-US" altLang="ko-KR" sz="1200" dirty="0" err="1" smtClean="0"/>
              <a:t>Refactorings</a:t>
            </a:r>
            <a:r>
              <a:rPr lang="en-US" altLang="ko-KR" sz="1200" dirty="0" smtClean="0"/>
              <a:t> during Software Evolution", in </a:t>
            </a:r>
            <a:r>
              <a:rPr lang="en-US" altLang="ko-KR" sz="1200" i="1" dirty="0" smtClean="0"/>
              <a:t>Proceedings of the 33rd International Conference on Software Engineering (ICSE2011).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Roles of API-level </a:t>
            </a:r>
            <a:r>
              <a:rPr lang="en-US" altLang="ko-KR" sz="3200" dirty="0" err="1" smtClean="0"/>
              <a:t>Refactorings</a:t>
            </a:r>
            <a:r>
              <a:rPr lang="en-US" altLang="ko-KR" sz="3200" dirty="0" smtClean="0"/>
              <a:t/>
            </a:r>
            <a:br>
              <a:rPr lang="en-US" altLang="ko-KR" sz="3200" dirty="0" smtClean="0"/>
            </a:br>
            <a:r>
              <a:rPr lang="en-US" altLang="ko-KR" sz="3200" dirty="0" smtClean="0"/>
              <a:t>[M. Kim11]</a:t>
            </a:r>
            <a:endParaRPr lang="ko-KR" altLang="en-US" sz="3200" dirty="0"/>
          </a:p>
        </p:txBody>
      </p:sp>
      <p:sp>
        <p:nvSpPr>
          <p:cNvPr id="3" name="내용 개체 틀 2"/>
          <p:cNvSpPr>
            <a:spLocks noGrp="1"/>
          </p:cNvSpPr>
          <p:nvPr>
            <p:ph idx="1"/>
          </p:nvPr>
        </p:nvSpPr>
        <p:spPr/>
        <p:txBody>
          <a:bodyPr>
            <a:normAutofit/>
          </a:bodyPr>
          <a:lstStyle/>
          <a:p>
            <a:r>
              <a:rPr lang="en-US" altLang="ko-KR" sz="2800" dirty="0" smtClean="0"/>
              <a:t>Observations</a:t>
            </a:r>
          </a:p>
          <a:p>
            <a:pPr lvl="1"/>
            <a:r>
              <a:rPr lang="en-US" altLang="ko-KR" sz="2400" dirty="0" smtClean="0"/>
              <a:t>The number of bug fixes increases after API-level refactoring</a:t>
            </a:r>
          </a:p>
          <a:p>
            <a:pPr lvl="1"/>
            <a:r>
              <a:rPr lang="en-US" altLang="ko-KR" sz="2400" dirty="0" smtClean="0"/>
              <a:t>The time taken to fix bugs is shorter after API-level refactoring</a:t>
            </a:r>
          </a:p>
          <a:p>
            <a:pPr lvl="1"/>
            <a:r>
              <a:rPr lang="en-US" altLang="ko-KR" sz="2400" dirty="0" smtClean="0"/>
              <a:t>A large number of refactoring revisions include bug fixes at the same time or related to later bug fixes</a:t>
            </a:r>
          </a:p>
          <a:p>
            <a:pPr lvl="1"/>
            <a:r>
              <a:rPr lang="en-US" altLang="ko-KR" sz="2400" dirty="0" smtClean="0"/>
              <a:t>API-level </a:t>
            </a:r>
            <a:r>
              <a:rPr lang="en-US" altLang="ko-KR" sz="2400" dirty="0" err="1" smtClean="0"/>
              <a:t>refactorings</a:t>
            </a:r>
            <a:r>
              <a:rPr lang="en-US" altLang="ko-KR" sz="2400" dirty="0" smtClean="0"/>
              <a:t> occur more frequently before than after major software releases</a:t>
            </a:r>
            <a:endParaRPr lang="ko-KR" altLang="en-US" sz="2400" dirty="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34</a:t>
            </a:fld>
            <a:endParaRPr lang="ko-KR" altLang="en-US"/>
          </a:p>
        </p:txBody>
      </p:sp>
      <p:sp>
        <p:nvSpPr>
          <p:cNvPr id="5" name="TextBox 4"/>
          <p:cNvSpPr txBox="1"/>
          <p:nvPr/>
        </p:nvSpPr>
        <p:spPr>
          <a:xfrm>
            <a:off x="467544" y="6135687"/>
            <a:ext cx="8208912" cy="461665"/>
          </a:xfrm>
          <a:prstGeom prst="rect">
            <a:avLst/>
          </a:prstGeom>
          <a:noFill/>
        </p:spPr>
        <p:txBody>
          <a:bodyPr wrap="square" rtlCol="0">
            <a:spAutoFit/>
          </a:bodyPr>
          <a:lstStyle/>
          <a:p>
            <a:r>
              <a:rPr lang="en-US" altLang="ko-KR" sz="1200" dirty="0" smtClean="0"/>
              <a:t>M. Kim, D. </a:t>
            </a:r>
            <a:r>
              <a:rPr lang="en-US" altLang="ko-KR" sz="1200" dirty="0" err="1" smtClean="0"/>
              <a:t>Cai</a:t>
            </a:r>
            <a:r>
              <a:rPr lang="en-US" altLang="ko-KR" sz="1200" dirty="0" smtClean="0"/>
              <a:t>, and S. Kim (2011), "An Empirical Investigation into the Role of API-Level </a:t>
            </a:r>
            <a:r>
              <a:rPr lang="en-US" altLang="ko-KR" sz="1200" dirty="0" err="1" smtClean="0"/>
              <a:t>Refactorings</a:t>
            </a:r>
            <a:r>
              <a:rPr lang="en-US" altLang="ko-KR" sz="1200" dirty="0" smtClean="0"/>
              <a:t> during Software Evolution", in </a:t>
            </a:r>
            <a:r>
              <a:rPr lang="en-US" altLang="ko-KR" sz="1200" i="1" dirty="0" smtClean="0"/>
              <a:t>Proceedings of the 33rd International Conference on Software Engineering (ICSE2011).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normAutofit fontScale="85000" lnSpcReduction="20000"/>
          </a:bodyPr>
          <a:lstStyle/>
          <a:p>
            <a:r>
              <a:rPr lang="en-US" altLang="ko-KR" dirty="0" smtClean="0">
                <a:solidFill>
                  <a:schemeClr val="tx1">
                    <a:lumMod val="50000"/>
                    <a:lumOff val="50000"/>
                  </a:schemeClr>
                </a:solidFill>
              </a:rPr>
              <a:t>Copy &amp; Paste, Code Clones</a:t>
            </a:r>
          </a:p>
          <a:p>
            <a:pPr lvl="1"/>
            <a:r>
              <a:rPr lang="en-US" altLang="ko-KR" dirty="0" smtClean="0">
                <a:solidFill>
                  <a:schemeClr val="tx1">
                    <a:lumMod val="50000"/>
                    <a:lumOff val="50000"/>
                  </a:schemeClr>
                </a:solidFill>
              </a:rPr>
              <a:t>Two different thoughts about code clones</a:t>
            </a:r>
          </a:p>
          <a:p>
            <a:pPr lvl="1"/>
            <a:r>
              <a:rPr lang="en-US" altLang="ko-KR" dirty="0" smtClean="0">
                <a:solidFill>
                  <a:schemeClr val="tx1">
                    <a:lumMod val="50000"/>
                    <a:lumOff val="50000"/>
                  </a:schemeClr>
                </a:solidFill>
              </a:rPr>
              <a:t>Clone detection tools</a:t>
            </a:r>
          </a:p>
          <a:p>
            <a:pPr lvl="1"/>
            <a:r>
              <a:rPr lang="en-US" altLang="ko-KR" dirty="0" smtClean="0">
                <a:solidFill>
                  <a:schemeClr val="tx1">
                    <a:lumMod val="50000"/>
                    <a:lumOff val="50000"/>
                  </a:schemeClr>
                </a:solidFill>
              </a:rPr>
              <a:t>Tools to help making, managing code clones</a:t>
            </a:r>
          </a:p>
          <a:p>
            <a:endParaRPr lang="en-US" altLang="ko-KR" dirty="0" smtClean="0">
              <a:solidFill>
                <a:schemeClr val="tx1">
                  <a:lumMod val="50000"/>
                  <a:lumOff val="50000"/>
                </a:schemeClr>
              </a:solidFill>
            </a:endParaRPr>
          </a:p>
          <a:p>
            <a:r>
              <a:rPr lang="en-US" altLang="ko-KR" b="1" dirty="0" smtClean="0">
                <a:solidFill>
                  <a:schemeClr val="tx1">
                    <a:lumMod val="50000"/>
                    <a:lumOff val="50000"/>
                  </a:schemeClr>
                </a:solidFill>
              </a:rPr>
              <a:t>Refactoring</a:t>
            </a:r>
          </a:p>
          <a:p>
            <a:pPr lvl="1"/>
            <a:r>
              <a:rPr lang="en-US" altLang="ko-KR" dirty="0" smtClean="0">
                <a:solidFill>
                  <a:schemeClr val="tx1">
                    <a:lumMod val="50000"/>
                    <a:lumOff val="50000"/>
                  </a:schemeClr>
                </a:solidFill>
              </a:rPr>
              <a:t>What is refactoring, and how it is supported</a:t>
            </a:r>
          </a:p>
          <a:p>
            <a:pPr lvl="1"/>
            <a:r>
              <a:rPr lang="en-US" altLang="ko-KR" dirty="0" smtClean="0">
                <a:solidFill>
                  <a:schemeClr val="tx1">
                    <a:lumMod val="50000"/>
                    <a:lumOff val="50000"/>
                  </a:schemeClr>
                </a:solidFill>
              </a:rPr>
              <a:t>Studies about refactoring</a:t>
            </a:r>
          </a:p>
          <a:p>
            <a:endParaRPr lang="en-US" altLang="ko-KR" dirty="0" smtClean="0">
              <a:solidFill>
                <a:schemeClr val="tx1">
                  <a:lumMod val="50000"/>
                  <a:lumOff val="50000"/>
                </a:schemeClr>
              </a:solidFill>
            </a:endParaRPr>
          </a:p>
          <a:p>
            <a:r>
              <a:rPr lang="en-US" altLang="ko-KR" b="1" dirty="0" smtClean="0"/>
              <a:t>Program Differencing</a:t>
            </a:r>
          </a:p>
          <a:p>
            <a:pPr lvl="1"/>
            <a:r>
              <a:rPr lang="en-US" altLang="ko-KR" dirty="0" smtClean="0"/>
              <a:t>Different types of program differencing</a:t>
            </a:r>
          </a:p>
          <a:p>
            <a:pPr lvl="1"/>
            <a:r>
              <a:rPr lang="en-US" altLang="ko-KR" dirty="0" smtClean="0"/>
              <a:t>Logical Structural Diff</a:t>
            </a:r>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35</a:t>
            </a:fld>
            <a:endParaRPr lang="ko-KR"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a:t>
            </a:r>
            <a:br>
              <a:rPr lang="en-US" dirty="0" smtClean="0"/>
            </a:br>
            <a:r>
              <a:rPr lang="en-US" dirty="0" smtClean="0"/>
              <a:t>Program Differencing</a:t>
            </a:r>
            <a:endParaRPr lang="en-US" dirty="0"/>
          </a:p>
        </p:txBody>
      </p:sp>
      <p:sp>
        <p:nvSpPr>
          <p:cNvPr id="3" name="Content Placeholder 2"/>
          <p:cNvSpPr>
            <a:spLocks noGrp="1"/>
          </p:cNvSpPr>
          <p:nvPr>
            <p:ph idx="1"/>
          </p:nvPr>
        </p:nvSpPr>
        <p:spPr/>
        <p:txBody>
          <a:bodyPr/>
          <a:lstStyle/>
          <a:p>
            <a:r>
              <a:rPr lang="en-US" dirty="0" smtClean="0"/>
              <a:t>Longest Common Sequence (Textual)</a:t>
            </a:r>
          </a:p>
          <a:p>
            <a:r>
              <a:rPr lang="en-US" dirty="0" smtClean="0"/>
              <a:t>Abstract Syntax Tree (AST) Based</a:t>
            </a:r>
          </a:p>
          <a:p>
            <a:r>
              <a:rPr lang="en-US" dirty="0" smtClean="0"/>
              <a:t>Control Flow Graph (CFG) Based</a:t>
            </a:r>
          </a:p>
          <a:p>
            <a:r>
              <a:rPr lang="en-US" dirty="0" smtClean="0"/>
              <a:t>Program Dependence Graph (PDG) Based</a:t>
            </a:r>
          </a:p>
          <a:p>
            <a:r>
              <a:rPr lang="en-US" b="1" dirty="0" smtClean="0"/>
              <a:t>Rule Based</a:t>
            </a:r>
            <a:endParaRPr lang="en-US" b="1" dirty="0"/>
          </a:p>
        </p:txBody>
      </p:sp>
      <p:sp>
        <p:nvSpPr>
          <p:cNvPr id="4" name="Slide Number Placeholder 3"/>
          <p:cNvSpPr>
            <a:spLocks noGrp="1"/>
          </p:cNvSpPr>
          <p:nvPr>
            <p:ph type="sldNum" sz="quarter" idx="12"/>
          </p:nvPr>
        </p:nvSpPr>
        <p:spPr/>
        <p:txBody>
          <a:bodyPr/>
          <a:lstStyle/>
          <a:p>
            <a:fld id="{A5DCDE34-4682-4592-B48A-89FD17EF4AA7}" type="slidenum">
              <a:rPr lang="ko-KR" altLang="en-US" smtClean="0"/>
              <a:pPr/>
              <a:t>36</a:t>
            </a:fld>
            <a:endParaRPr lang="ko-KR"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LSDiff</a:t>
            </a:r>
            <a:r>
              <a:rPr lang="en-US" altLang="ko-KR" dirty="0" smtClean="0"/>
              <a:t> [M. Kim 09]</a:t>
            </a:r>
            <a:endParaRPr lang="ko-KR" altLang="en-US" dirty="0"/>
          </a:p>
        </p:txBody>
      </p:sp>
      <p:sp>
        <p:nvSpPr>
          <p:cNvPr id="3" name="내용 개체 틀 2"/>
          <p:cNvSpPr>
            <a:spLocks noGrp="1"/>
          </p:cNvSpPr>
          <p:nvPr>
            <p:ph idx="1"/>
          </p:nvPr>
        </p:nvSpPr>
        <p:spPr/>
        <p:txBody>
          <a:bodyPr/>
          <a:lstStyle/>
          <a:p>
            <a:r>
              <a:rPr lang="en-US" altLang="ko-KR" dirty="0" err="1" smtClean="0"/>
              <a:t>LSDiff</a:t>
            </a:r>
            <a:r>
              <a:rPr lang="en-US" altLang="ko-KR" dirty="0" smtClean="0"/>
              <a:t>: Logical Structural Diff</a:t>
            </a:r>
          </a:p>
          <a:p>
            <a:endParaRPr lang="en-US" altLang="ko-KR" dirty="0" smtClean="0"/>
          </a:p>
          <a:p>
            <a:r>
              <a:rPr lang="en-US" altLang="ko-KR" dirty="0" smtClean="0"/>
              <a:t>Infer the systematic structural differences as </a:t>
            </a:r>
            <a:r>
              <a:rPr lang="en-US" altLang="ko-KR" b="1" dirty="0" smtClean="0"/>
              <a:t>logic rules</a:t>
            </a:r>
          </a:p>
          <a:p>
            <a:endParaRPr lang="en-US" altLang="ko-KR" dirty="0" smtClean="0"/>
          </a:p>
          <a:p>
            <a:r>
              <a:rPr lang="en-US" altLang="ko-KR" dirty="0" smtClean="0"/>
              <a:t>Detects </a:t>
            </a:r>
            <a:r>
              <a:rPr lang="en-US" altLang="ko-KR" b="1" dirty="0" smtClean="0"/>
              <a:t>exceptions</a:t>
            </a:r>
            <a:r>
              <a:rPr lang="en-US" altLang="ko-KR" dirty="0" smtClean="0"/>
              <a:t> to the logic rules</a:t>
            </a:r>
            <a:endParaRPr lang="ko-KR" altLang="en-US" dirty="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37</a:t>
            </a:fld>
            <a:endParaRPr lang="ko-KR" altLang="en-US"/>
          </a:p>
        </p:txBody>
      </p:sp>
      <p:sp>
        <p:nvSpPr>
          <p:cNvPr id="5" name="TextBox 4"/>
          <p:cNvSpPr txBox="1"/>
          <p:nvPr/>
        </p:nvSpPr>
        <p:spPr>
          <a:xfrm>
            <a:off x="467544" y="6237312"/>
            <a:ext cx="8208912" cy="523220"/>
          </a:xfrm>
          <a:prstGeom prst="rect">
            <a:avLst/>
          </a:prstGeom>
          <a:noFill/>
        </p:spPr>
        <p:txBody>
          <a:bodyPr wrap="square" rtlCol="0">
            <a:spAutoFit/>
          </a:bodyPr>
          <a:lstStyle/>
          <a:p>
            <a:r>
              <a:rPr lang="en-US" altLang="ko-KR" sz="1400" dirty="0" smtClean="0"/>
              <a:t>M. Kim and D. </a:t>
            </a:r>
            <a:r>
              <a:rPr lang="en-US" altLang="ko-KR" sz="1400" dirty="0" err="1" smtClean="0"/>
              <a:t>Notkin</a:t>
            </a:r>
            <a:r>
              <a:rPr lang="en-US" altLang="ko-KR" sz="1400" dirty="0" smtClean="0"/>
              <a:t>, “Discovering and representing systematic code changes”, </a:t>
            </a:r>
            <a:r>
              <a:rPr lang="en-US" altLang="ko-KR" sz="1400" i="1" dirty="0" smtClean="0"/>
              <a:t>Proceedings of the 31st International Conference on Software Engineering</a:t>
            </a:r>
            <a:r>
              <a:rPr lang="en-US" altLang="ko-KR" sz="1400" dirty="0" smtClean="0"/>
              <a:t>, p. 309–319, 2009.</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LSDiff</a:t>
            </a:r>
            <a:r>
              <a:rPr lang="en-US" altLang="ko-KR" dirty="0" smtClean="0"/>
              <a:t> [M. Kim 09]</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Represent a program version as a set of predicates which describe structural information</a:t>
            </a:r>
            <a:br>
              <a:rPr lang="en-US" altLang="ko-KR" sz="2400" dirty="0" smtClean="0"/>
            </a:br>
            <a:r>
              <a:rPr lang="en-US" altLang="ko-KR" sz="2400" dirty="0" smtClean="0"/>
              <a:t>(also called as “fact-based representation”)</a:t>
            </a:r>
          </a:p>
          <a:p>
            <a:endParaRPr lang="ko-KR" altLang="en-US" dirty="0"/>
          </a:p>
        </p:txBody>
      </p:sp>
      <p:sp>
        <p:nvSpPr>
          <p:cNvPr id="4" name="TextBox 3"/>
          <p:cNvSpPr txBox="1"/>
          <p:nvPr/>
        </p:nvSpPr>
        <p:spPr>
          <a:xfrm>
            <a:off x="467544" y="6237312"/>
            <a:ext cx="8208912" cy="523220"/>
          </a:xfrm>
          <a:prstGeom prst="rect">
            <a:avLst/>
          </a:prstGeom>
          <a:noFill/>
        </p:spPr>
        <p:txBody>
          <a:bodyPr wrap="square" rtlCol="0">
            <a:spAutoFit/>
          </a:bodyPr>
          <a:lstStyle/>
          <a:p>
            <a:r>
              <a:rPr lang="en-US" altLang="ko-KR" sz="1400" dirty="0" smtClean="0"/>
              <a:t>M. Kim and D. </a:t>
            </a:r>
            <a:r>
              <a:rPr lang="en-US" altLang="ko-KR" sz="1400" dirty="0" err="1" smtClean="0"/>
              <a:t>Notkin</a:t>
            </a:r>
            <a:r>
              <a:rPr lang="en-US" altLang="ko-KR" sz="1400" dirty="0" smtClean="0"/>
              <a:t>, “Discovering and representing systematic code changes”, </a:t>
            </a:r>
            <a:r>
              <a:rPr lang="en-US" altLang="ko-KR" sz="1400" i="1" dirty="0" smtClean="0"/>
              <a:t>Proceedings of the 31st International Conference on Software Engineering</a:t>
            </a:r>
            <a:r>
              <a:rPr lang="en-US" altLang="ko-KR" sz="1400" dirty="0" smtClean="0"/>
              <a:t>, p. 309–319, 2009.</a:t>
            </a:r>
          </a:p>
        </p:txBody>
      </p:sp>
      <p:sp>
        <p:nvSpPr>
          <p:cNvPr id="5" name="슬라이드 번호 개체 틀 4"/>
          <p:cNvSpPr>
            <a:spLocks noGrp="1"/>
          </p:cNvSpPr>
          <p:nvPr>
            <p:ph type="sldNum" sz="quarter" idx="12"/>
          </p:nvPr>
        </p:nvSpPr>
        <p:spPr/>
        <p:txBody>
          <a:bodyPr/>
          <a:lstStyle/>
          <a:p>
            <a:fld id="{A5DCDE34-4682-4592-B48A-89FD17EF4AA7}" type="slidenum">
              <a:rPr lang="ko-KR" altLang="en-US" smtClean="0"/>
              <a:pPr/>
              <a:t>38</a:t>
            </a:fld>
            <a:endParaRPr lang="ko-KR" altLang="en-US" dirty="0"/>
          </a:p>
        </p:txBody>
      </p:sp>
      <p:grpSp>
        <p:nvGrpSpPr>
          <p:cNvPr id="9" name="그룹 8"/>
          <p:cNvGrpSpPr/>
          <p:nvPr/>
        </p:nvGrpSpPr>
        <p:grpSpPr>
          <a:xfrm>
            <a:off x="2465414" y="3064376"/>
            <a:ext cx="4213172" cy="2956912"/>
            <a:chOff x="1936168" y="2992368"/>
            <a:chExt cx="4213172" cy="2956912"/>
          </a:xfrm>
        </p:grpSpPr>
        <p:pic>
          <p:nvPicPr>
            <p:cNvPr id="1027" name="Picture 3"/>
            <p:cNvPicPr>
              <a:picLocks noChangeAspect="1" noChangeArrowheads="1"/>
            </p:cNvPicPr>
            <p:nvPr/>
          </p:nvPicPr>
          <p:blipFill>
            <a:blip r:embed="rId2" cstate="print"/>
            <a:srcRect/>
            <a:stretch>
              <a:fillRect/>
            </a:stretch>
          </p:blipFill>
          <p:spPr bwMode="auto">
            <a:xfrm>
              <a:off x="1943100" y="2992368"/>
              <a:ext cx="4206240" cy="86868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936168" y="3853780"/>
              <a:ext cx="4023360" cy="2095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LSDiff</a:t>
            </a:r>
            <a:r>
              <a:rPr lang="en-US" altLang="ko-KR" dirty="0" smtClean="0"/>
              <a:t> [M. Kim 09]</a:t>
            </a:r>
            <a:endParaRPr lang="ko-KR" altLang="en-US" dirty="0"/>
          </a:p>
        </p:txBody>
      </p:sp>
      <p:sp>
        <p:nvSpPr>
          <p:cNvPr id="3" name="내용 개체 틀 2"/>
          <p:cNvSpPr>
            <a:spLocks noGrp="1"/>
          </p:cNvSpPr>
          <p:nvPr>
            <p:ph idx="1"/>
          </p:nvPr>
        </p:nvSpPr>
        <p:spPr/>
        <p:txBody>
          <a:bodyPr>
            <a:normAutofit/>
          </a:bodyPr>
          <a:lstStyle/>
          <a:p>
            <a:endParaRPr lang="ko-KR" altLang="en-US" dirty="0"/>
          </a:p>
        </p:txBody>
      </p:sp>
      <p:sp>
        <p:nvSpPr>
          <p:cNvPr id="4" name="TextBox 3"/>
          <p:cNvSpPr txBox="1"/>
          <p:nvPr/>
        </p:nvSpPr>
        <p:spPr>
          <a:xfrm>
            <a:off x="467544" y="6237312"/>
            <a:ext cx="8208912" cy="523220"/>
          </a:xfrm>
          <a:prstGeom prst="rect">
            <a:avLst/>
          </a:prstGeom>
          <a:noFill/>
        </p:spPr>
        <p:txBody>
          <a:bodyPr wrap="square" rtlCol="0">
            <a:spAutoFit/>
          </a:bodyPr>
          <a:lstStyle/>
          <a:p>
            <a:r>
              <a:rPr lang="en-US" altLang="ko-KR" sz="1400" dirty="0" smtClean="0"/>
              <a:t>M. Kim and D. </a:t>
            </a:r>
            <a:r>
              <a:rPr lang="en-US" altLang="ko-KR" sz="1400" dirty="0" err="1" smtClean="0"/>
              <a:t>Notkin</a:t>
            </a:r>
            <a:r>
              <a:rPr lang="en-US" altLang="ko-KR" sz="1400" dirty="0" smtClean="0"/>
              <a:t>, “Discovering and representing systematic code changes”, </a:t>
            </a:r>
            <a:r>
              <a:rPr lang="en-US" altLang="ko-KR" sz="1400" i="1" dirty="0" smtClean="0"/>
              <a:t>Proceedings of the 31st International Conference on Software Engineering</a:t>
            </a:r>
            <a:r>
              <a:rPr lang="en-US" altLang="ko-KR" sz="1400" dirty="0" smtClean="0"/>
              <a:t>, p. 309–319, 2009.</a:t>
            </a:r>
          </a:p>
        </p:txBody>
      </p:sp>
      <p:sp>
        <p:nvSpPr>
          <p:cNvPr id="5" name="슬라이드 번호 개체 틀 4"/>
          <p:cNvSpPr>
            <a:spLocks noGrp="1"/>
          </p:cNvSpPr>
          <p:nvPr>
            <p:ph type="sldNum" sz="quarter" idx="12"/>
          </p:nvPr>
        </p:nvSpPr>
        <p:spPr/>
        <p:txBody>
          <a:bodyPr/>
          <a:lstStyle/>
          <a:p>
            <a:fld id="{A5DCDE34-4682-4592-B48A-89FD17EF4AA7}" type="slidenum">
              <a:rPr lang="ko-KR" altLang="en-US" smtClean="0"/>
              <a:pPr/>
              <a:t>39</a:t>
            </a:fld>
            <a:endParaRPr lang="ko-KR" altLang="en-US" dirty="0"/>
          </a:p>
        </p:txBody>
      </p:sp>
      <p:pic>
        <p:nvPicPr>
          <p:cNvPr id="13314" name="Picture 2"/>
          <p:cNvPicPr>
            <a:picLocks noChangeAspect="1" noChangeArrowheads="1"/>
          </p:cNvPicPr>
          <p:nvPr/>
        </p:nvPicPr>
        <p:blipFill>
          <a:blip r:embed="rId2" cstate="print"/>
          <a:srcRect/>
          <a:stretch>
            <a:fillRect/>
          </a:stretch>
        </p:blipFill>
        <p:spPr bwMode="auto">
          <a:xfrm>
            <a:off x="811530" y="1556792"/>
            <a:ext cx="7520940" cy="273367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251585" y="4521100"/>
            <a:ext cx="6640830" cy="150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Cloning Considered Harmful</a:t>
            </a:r>
            <a:endParaRPr lang="ko-KR" altLang="en-US" dirty="0"/>
          </a:p>
        </p:txBody>
      </p:sp>
      <p:sp>
        <p:nvSpPr>
          <p:cNvPr id="3" name="내용 개체 틀 2"/>
          <p:cNvSpPr>
            <a:spLocks noGrp="1"/>
          </p:cNvSpPr>
          <p:nvPr>
            <p:ph idx="1"/>
          </p:nvPr>
        </p:nvSpPr>
        <p:spPr/>
        <p:txBody>
          <a:bodyPr>
            <a:normAutofit fontScale="70000" lnSpcReduction="20000"/>
          </a:bodyPr>
          <a:lstStyle/>
          <a:p>
            <a:r>
              <a:rPr lang="en-US" altLang="ko-KR" dirty="0" smtClean="0"/>
              <a:t>“</a:t>
            </a:r>
            <a:r>
              <a:rPr lang="en-US" dirty="0" smtClean="0"/>
              <a:t>It has long been known that copying can make the code larger, more complex, and more difficult to maintain” [Baker95]</a:t>
            </a:r>
          </a:p>
          <a:p>
            <a:endParaRPr lang="en-US" altLang="ko-KR" dirty="0" smtClean="0"/>
          </a:p>
          <a:p>
            <a:r>
              <a:rPr lang="en-US" altLang="ko-KR" dirty="0" smtClean="0"/>
              <a:t>“</a:t>
            </a:r>
            <a:r>
              <a:rPr lang="en-US" dirty="0" smtClean="0"/>
              <a:t>Code duplication is one of the factors that severely complicates the maintenance and evolution of large software systems” [Ducasse99]</a:t>
            </a:r>
          </a:p>
          <a:p>
            <a:endParaRPr lang="en-US" altLang="ko-KR" dirty="0" smtClean="0"/>
          </a:p>
          <a:p>
            <a:r>
              <a:rPr lang="en-US" altLang="ko-KR" dirty="0" smtClean="0"/>
              <a:t>“Number one in the stink parade is duplicated code. If you see the same code structure in more than one place, you can be sure that your program will be better if you find a way to unify them.” [Fowler99] – well known </a:t>
            </a:r>
            <a:r>
              <a:rPr lang="en-US" altLang="ko-KR" i="1" dirty="0" smtClean="0"/>
              <a:t>“</a:t>
            </a:r>
            <a:r>
              <a:rPr lang="en-US" altLang="ko-KR" b="1" i="1" dirty="0" smtClean="0"/>
              <a:t>bad smell</a:t>
            </a:r>
            <a:r>
              <a:rPr lang="en-US" altLang="ko-KR" i="1" dirty="0" smtClean="0"/>
              <a:t>”</a:t>
            </a:r>
            <a:r>
              <a:rPr lang="en-US" altLang="ko-KR" dirty="0" smtClean="0"/>
              <a:t> of a program code</a:t>
            </a:r>
          </a:p>
          <a:p>
            <a:endParaRPr lang="en-US" altLang="ko-KR" dirty="0" smtClean="0"/>
          </a:p>
          <a:p>
            <a:r>
              <a:rPr lang="en-US" altLang="ko-KR" dirty="0" smtClean="0"/>
              <a:t>Every other clone detection tool papers somehow claim that code clones are bad.</a:t>
            </a:r>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4</a:t>
            </a:fld>
            <a:endParaRPr lang="ko-KR"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LSDiff</a:t>
            </a:r>
            <a:r>
              <a:rPr lang="en-US" altLang="ko-KR" dirty="0" smtClean="0"/>
              <a:t> [M. Kim 09]</a:t>
            </a:r>
            <a:endParaRPr lang="ko-KR" altLang="en-US" dirty="0"/>
          </a:p>
        </p:txBody>
      </p:sp>
      <p:sp>
        <p:nvSpPr>
          <p:cNvPr id="3" name="내용 개체 틀 2"/>
          <p:cNvSpPr>
            <a:spLocks noGrp="1"/>
          </p:cNvSpPr>
          <p:nvPr>
            <p:ph idx="1"/>
          </p:nvPr>
        </p:nvSpPr>
        <p:spPr/>
        <p:txBody>
          <a:bodyPr>
            <a:normAutofit/>
          </a:bodyPr>
          <a:lstStyle/>
          <a:p>
            <a:r>
              <a:rPr lang="en-US" altLang="ko-KR" sz="2800" dirty="0" smtClean="0"/>
              <a:t>Exception is also shown, which might be a mistake made by the developer while refactoring</a:t>
            </a:r>
            <a:endParaRPr lang="ko-KR" altLang="en-US" sz="2800" dirty="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40</a:t>
            </a:fld>
            <a:endParaRPr lang="ko-KR" altLang="en-US"/>
          </a:p>
        </p:txBody>
      </p:sp>
      <p:pic>
        <p:nvPicPr>
          <p:cNvPr id="14338" name="Picture 2"/>
          <p:cNvPicPr>
            <a:picLocks noChangeAspect="1" noChangeArrowheads="1"/>
          </p:cNvPicPr>
          <p:nvPr/>
        </p:nvPicPr>
        <p:blipFill>
          <a:blip r:embed="rId2" cstate="print"/>
          <a:srcRect/>
          <a:stretch>
            <a:fillRect/>
          </a:stretch>
        </p:blipFill>
        <p:spPr bwMode="auto">
          <a:xfrm>
            <a:off x="1857375" y="2737073"/>
            <a:ext cx="5429250" cy="2924175"/>
          </a:xfrm>
          <a:prstGeom prst="rect">
            <a:avLst/>
          </a:prstGeom>
          <a:noFill/>
          <a:ln w="9525">
            <a:noFill/>
            <a:miter lim="800000"/>
            <a:headEnd/>
            <a:tailEnd/>
          </a:ln>
        </p:spPr>
      </p:pic>
      <p:sp>
        <p:nvSpPr>
          <p:cNvPr id="6" name="TextBox 5"/>
          <p:cNvSpPr txBox="1"/>
          <p:nvPr/>
        </p:nvSpPr>
        <p:spPr>
          <a:xfrm>
            <a:off x="467544" y="6237312"/>
            <a:ext cx="8208912" cy="523220"/>
          </a:xfrm>
          <a:prstGeom prst="rect">
            <a:avLst/>
          </a:prstGeom>
          <a:noFill/>
        </p:spPr>
        <p:txBody>
          <a:bodyPr wrap="square" rtlCol="0">
            <a:spAutoFit/>
          </a:bodyPr>
          <a:lstStyle/>
          <a:p>
            <a:r>
              <a:rPr lang="en-US" altLang="ko-KR" sz="1400" dirty="0" smtClean="0"/>
              <a:t>M. Kim and D. </a:t>
            </a:r>
            <a:r>
              <a:rPr lang="en-US" altLang="ko-KR" sz="1400" dirty="0" err="1" smtClean="0"/>
              <a:t>Notkin</a:t>
            </a:r>
            <a:r>
              <a:rPr lang="en-US" altLang="ko-KR" sz="1400" dirty="0" smtClean="0"/>
              <a:t>, “Discovering and representing systematic code changes”, </a:t>
            </a:r>
            <a:r>
              <a:rPr lang="en-US" altLang="ko-KR" sz="1400" i="1" dirty="0" smtClean="0"/>
              <a:t>Proceedings of the 31st International Conference on Software Engineering</a:t>
            </a:r>
            <a:r>
              <a:rPr lang="en-US" altLang="ko-KR" sz="1400" dirty="0" smtClean="0"/>
              <a:t>, p. 309–319, 2009.</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Code clones are generally considered bad, but recent studies has shown that they are not always bad</a:t>
            </a:r>
          </a:p>
          <a:p>
            <a:r>
              <a:rPr lang="en-US" dirty="0" smtClean="0"/>
              <a:t>Many types of code clone detection tools has been developed since 1990’s, and still being actively developed</a:t>
            </a:r>
          </a:p>
          <a:p>
            <a:r>
              <a:rPr lang="en-US" dirty="0" smtClean="0"/>
              <a:t>There are tools that help developers to manage code clones effectively and correctly</a:t>
            </a:r>
          </a:p>
          <a:p>
            <a:r>
              <a:rPr lang="en-US" dirty="0" smtClean="0"/>
              <a:t>Refactoring is widely used, but the refactoring tools only support relatively low-level </a:t>
            </a:r>
            <a:r>
              <a:rPr lang="en-US" dirty="0" err="1" smtClean="0"/>
              <a:t>refactorings</a:t>
            </a:r>
            <a:endParaRPr lang="en-US" dirty="0" smtClean="0"/>
          </a:p>
          <a:p>
            <a:r>
              <a:rPr lang="en-US" dirty="0" smtClean="0"/>
              <a:t>There are many different approaches of program differencing, which help reviewing and understanding code changes</a:t>
            </a:r>
            <a:endParaRPr lang="en-US" dirty="0"/>
          </a:p>
        </p:txBody>
      </p:sp>
      <p:sp>
        <p:nvSpPr>
          <p:cNvPr id="4" name="Slide Number Placeholder 3"/>
          <p:cNvSpPr>
            <a:spLocks noGrp="1"/>
          </p:cNvSpPr>
          <p:nvPr>
            <p:ph type="sldNum" sz="quarter" idx="12"/>
          </p:nvPr>
        </p:nvSpPr>
        <p:spPr/>
        <p:txBody>
          <a:bodyPr/>
          <a:lstStyle/>
          <a:p>
            <a:fld id="{A5DCDE34-4682-4592-B48A-89FD17EF4AA7}" type="slidenum">
              <a:rPr lang="ko-KR" altLang="en-US" smtClean="0"/>
              <a:pPr/>
              <a:t>41</a:t>
            </a:fld>
            <a:endParaRPr lang="ko-KR"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Closely Related Topics</a:t>
            </a:r>
            <a:endParaRPr lang="en-US" dirty="0"/>
          </a:p>
        </p:txBody>
      </p:sp>
      <p:sp>
        <p:nvSpPr>
          <p:cNvPr id="3" name="Content Placeholder 2"/>
          <p:cNvSpPr>
            <a:spLocks noGrp="1"/>
          </p:cNvSpPr>
          <p:nvPr>
            <p:ph idx="1"/>
          </p:nvPr>
        </p:nvSpPr>
        <p:spPr/>
        <p:txBody>
          <a:bodyPr/>
          <a:lstStyle/>
          <a:p>
            <a:r>
              <a:rPr lang="en-US" dirty="0" smtClean="0"/>
              <a:t>Keyword: “Software Evolution”</a:t>
            </a:r>
          </a:p>
          <a:p>
            <a:r>
              <a:rPr lang="en-US" dirty="0" smtClean="0"/>
              <a:t>Mining Software Repositories</a:t>
            </a:r>
          </a:p>
          <a:p>
            <a:r>
              <a:rPr lang="en-US" dirty="0" smtClean="0"/>
              <a:t>6.2 </a:t>
            </a:r>
            <a:r>
              <a:rPr lang="en-US" dirty="0" smtClean="0"/>
              <a:t>Reverse Engineering</a:t>
            </a:r>
          </a:p>
          <a:p>
            <a:r>
              <a:rPr lang="en-US" dirty="0" smtClean="0"/>
              <a:t>Crosscutting Concerns, AOP</a:t>
            </a:r>
          </a:p>
          <a:p>
            <a:r>
              <a:rPr lang="en-US" dirty="0" smtClean="0"/>
              <a:t>Delta Debugging</a:t>
            </a:r>
            <a:endParaRPr lang="en-US" dirty="0" smtClean="0"/>
          </a:p>
        </p:txBody>
      </p:sp>
      <p:sp>
        <p:nvSpPr>
          <p:cNvPr id="4" name="Slide Number Placeholder 3"/>
          <p:cNvSpPr>
            <a:spLocks noGrp="1"/>
          </p:cNvSpPr>
          <p:nvPr>
            <p:ph type="sldNum" sz="quarter" idx="12"/>
          </p:nvPr>
        </p:nvSpPr>
        <p:spPr/>
        <p:txBody>
          <a:bodyPr/>
          <a:lstStyle/>
          <a:p>
            <a:fld id="{A5DCDE34-4682-4592-B48A-89FD17EF4AA7}" type="slidenum">
              <a:rPr lang="ko-KR" altLang="en-US" smtClean="0"/>
              <a:pPr/>
              <a:t>42</a:t>
            </a:fld>
            <a:endParaRPr lang="ko-KR"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5DCDE34-4682-4592-B48A-89FD17EF4AA7}" type="slidenum">
              <a:rPr lang="ko-KR" altLang="en-US" smtClean="0"/>
              <a:pPr/>
              <a:t>43</a:t>
            </a:fld>
            <a:endParaRPr lang="ko-KR"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Two Different</a:t>
            </a:r>
            <a:br>
              <a:rPr lang="en-US" altLang="ko-KR" dirty="0" smtClean="0"/>
            </a:br>
            <a:r>
              <a:rPr lang="en-US" altLang="ko-KR" dirty="0" smtClean="0"/>
              <a:t>Research Directions</a:t>
            </a:r>
            <a:endParaRPr lang="ko-KR" altLang="en-US" dirty="0"/>
          </a:p>
        </p:txBody>
      </p:sp>
      <p:sp>
        <p:nvSpPr>
          <p:cNvPr id="3" name="내용 개체 틀 2"/>
          <p:cNvSpPr>
            <a:spLocks noGrp="1"/>
          </p:cNvSpPr>
          <p:nvPr>
            <p:ph idx="1"/>
          </p:nvPr>
        </p:nvSpPr>
        <p:spPr/>
        <p:txBody>
          <a:bodyPr/>
          <a:lstStyle/>
          <a:p>
            <a:r>
              <a:rPr lang="en-US" altLang="ko-KR" dirty="0" smtClean="0"/>
              <a:t>“How can we find the code clones in the code base effectively?”</a:t>
            </a:r>
          </a:p>
          <a:p>
            <a:pPr lvl="1"/>
            <a:r>
              <a:rPr lang="en-US" altLang="ko-KR" dirty="0" smtClean="0"/>
              <a:t>Automatic code clone detection tools</a:t>
            </a:r>
          </a:p>
          <a:p>
            <a:endParaRPr lang="en-US" altLang="ko-KR" dirty="0" smtClean="0"/>
          </a:p>
          <a:p>
            <a:r>
              <a:rPr lang="en-US" altLang="ko-KR" dirty="0" smtClean="0"/>
              <a:t>“How can we help developers help avoid code cloning?”</a:t>
            </a:r>
          </a:p>
          <a:p>
            <a:pPr lvl="1"/>
            <a:r>
              <a:rPr lang="en-US" altLang="ko-KR" dirty="0" smtClean="0"/>
              <a:t>Refactoring</a:t>
            </a:r>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5</a:t>
            </a:fld>
            <a:endParaRPr lang="ko-KR"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smtClean="0"/>
              <a:t>An Ethnographic Study of Copy and Paste Programming Practices in OOPL [M. Kim04]</a:t>
            </a:r>
            <a:endParaRPr lang="ko-KR" altLang="en-US" sz="2800" dirty="0"/>
          </a:p>
        </p:txBody>
      </p:sp>
      <p:sp>
        <p:nvSpPr>
          <p:cNvPr id="3" name="내용 개체 틀 2"/>
          <p:cNvSpPr>
            <a:spLocks noGrp="1"/>
          </p:cNvSpPr>
          <p:nvPr>
            <p:ph sz="half" idx="1"/>
          </p:nvPr>
        </p:nvSpPr>
        <p:spPr/>
        <p:txBody>
          <a:bodyPr/>
          <a:lstStyle/>
          <a:p>
            <a:r>
              <a:rPr lang="en-US" altLang="ko-KR" sz="2000" dirty="0" smtClean="0"/>
              <a:t>Study Settings</a:t>
            </a:r>
          </a:p>
        </p:txBody>
      </p:sp>
      <p:sp>
        <p:nvSpPr>
          <p:cNvPr id="8" name="내용 개체 틀 7"/>
          <p:cNvSpPr>
            <a:spLocks noGrp="1"/>
          </p:cNvSpPr>
          <p:nvPr>
            <p:ph sz="half" idx="2"/>
          </p:nvPr>
        </p:nvSpPr>
        <p:spPr>
          <a:xfrm>
            <a:off x="4648200" y="1719263"/>
            <a:ext cx="4172272" cy="4411662"/>
          </a:xfrm>
        </p:spPr>
        <p:txBody>
          <a:bodyPr/>
          <a:lstStyle/>
          <a:p>
            <a:r>
              <a:rPr lang="en-US" altLang="ko-KR" sz="2000" dirty="0" smtClean="0"/>
              <a:t>A programmer produces</a:t>
            </a:r>
            <a:br>
              <a:rPr lang="en-US" altLang="ko-KR" sz="2000" dirty="0" smtClean="0"/>
            </a:br>
            <a:r>
              <a:rPr lang="en-US" altLang="ko-KR" sz="2000" dirty="0" smtClean="0"/>
              <a:t>4 non-trivial C&amp;P/hr (total 16/hr)</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Taxonomy of C&amp;P usage in three different aspects</a:t>
            </a:r>
          </a:p>
          <a:p>
            <a:pPr lvl="1"/>
            <a:r>
              <a:rPr lang="en-US" altLang="ko-KR" sz="1800" dirty="0" smtClean="0"/>
              <a:t>Intention</a:t>
            </a:r>
          </a:p>
          <a:p>
            <a:pPr lvl="1"/>
            <a:r>
              <a:rPr lang="en-US" altLang="ko-KR" sz="1800" dirty="0" smtClean="0"/>
              <a:t>Design</a:t>
            </a:r>
          </a:p>
          <a:p>
            <a:pPr lvl="1"/>
            <a:r>
              <a:rPr lang="en-US" altLang="ko-KR" sz="1800" dirty="0" smtClean="0"/>
              <a:t>Maintenance</a:t>
            </a:r>
            <a:endParaRPr lang="ko-KR" altLang="en-US" sz="1800" dirty="0"/>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6</a:t>
            </a:fld>
            <a:endParaRPr lang="ko-KR" altLang="en-US"/>
          </a:p>
        </p:txBody>
      </p:sp>
      <p:sp>
        <p:nvSpPr>
          <p:cNvPr id="5" name="TextBox 4"/>
          <p:cNvSpPr txBox="1"/>
          <p:nvPr/>
        </p:nvSpPr>
        <p:spPr>
          <a:xfrm>
            <a:off x="467544" y="6002704"/>
            <a:ext cx="8208912" cy="738664"/>
          </a:xfrm>
          <a:prstGeom prst="rect">
            <a:avLst/>
          </a:prstGeom>
          <a:noFill/>
        </p:spPr>
        <p:txBody>
          <a:bodyPr wrap="square" rtlCol="0">
            <a:spAutoFit/>
          </a:bodyPr>
          <a:lstStyle/>
          <a:p>
            <a:r>
              <a:rPr lang="en-US" altLang="ko-KR" sz="1400" dirty="0" smtClean="0"/>
              <a:t>M. Kim, L. Bergman, T. Lau, and D. </a:t>
            </a:r>
            <a:r>
              <a:rPr lang="en-US" altLang="ko-KR" sz="1400" dirty="0" err="1" smtClean="0"/>
              <a:t>Notkin</a:t>
            </a:r>
            <a:r>
              <a:rPr lang="en-US" altLang="ko-KR" sz="1400" dirty="0" smtClean="0"/>
              <a:t> (2004), “An ethnographic study of copy and paste programming practices in OOPL,” in</a:t>
            </a:r>
            <a:r>
              <a:rPr lang="en-US" altLang="ko-KR" sz="1400" i="1" dirty="0" smtClean="0"/>
              <a:t> Proceedings of International Symposium on Empirical Software Engineering (ISESE’04)</a:t>
            </a:r>
            <a:r>
              <a:rPr lang="en-US" altLang="ko-KR" sz="1400" dirty="0" smtClean="0"/>
              <a:t>, pp. 83-92.</a:t>
            </a:r>
            <a:endParaRPr lang="en-US" altLang="ko-KR" sz="1400" dirty="0"/>
          </a:p>
        </p:txBody>
      </p:sp>
      <p:pic>
        <p:nvPicPr>
          <p:cNvPr id="5123" name="Picture 3"/>
          <p:cNvPicPr>
            <a:picLocks noChangeAspect="1" noChangeArrowheads="1"/>
          </p:cNvPicPr>
          <p:nvPr/>
        </p:nvPicPr>
        <p:blipFill>
          <a:blip r:embed="rId2" cstate="print"/>
          <a:srcRect/>
          <a:stretch>
            <a:fillRect/>
          </a:stretch>
        </p:blipFill>
        <p:spPr bwMode="auto">
          <a:xfrm>
            <a:off x="611560" y="2420888"/>
            <a:ext cx="3540443" cy="2847023"/>
          </a:xfrm>
          <a:prstGeom prst="rect">
            <a:avLst/>
          </a:prstGeom>
          <a:noFill/>
          <a:ln w="9525">
            <a:noFill/>
            <a:miter lim="800000"/>
            <a:headEnd/>
            <a:tailEnd/>
          </a:ln>
        </p:spPr>
      </p:pic>
      <p:pic>
        <p:nvPicPr>
          <p:cNvPr id="5126" name="Picture 6"/>
          <p:cNvPicPr>
            <a:picLocks noChangeAspect="1" noChangeArrowheads="1"/>
          </p:cNvPicPr>
          <p:nvPr/>
        </p:nvPicPr>
        <p:blipFill>
          <a:blip r:embed="rId3" cstate="print"/>
          <a:srcRect/>
          <a:stretch>
            <a:fillRect/>
          </a:stretch>
        </p:blipFill>
        <p:spPr bwMode="auto">
          <a:xfrm>
            <a:off x="4879984" y="2495540"/>
            <a:ext cx="3580448" cy="1653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smtClean="0"/>
              <a:t>An Ethnographic Study of Copy and Paste Programming Practices in OOPL [M. Kim04]</a:t>
            </a:r>
            <a:endParaRPr lang="ko-KR" altLang="en-US" sz="2800" dirty="0"/>
          </a:p>
        </p:txBody>
      </p:sp>
      <p:sp>
        <p:nvSpPr>
          <p:cNvPr id="3" name="내용 개체 틀 2"/>
          <p:cNvSpPr>
            <a:spLocks noGrp="1"/>
          </p:cNvSpPr>
          <p:nvPr>
            <p:ph idx="1"/>
          </p:nvPr>
        </p:nvSpPr>
        <p:spPr/>
        <p:txBody>
          <a:bodyPr/>
          <a:lstStyle/>
          <a:p>
            <a:r>
              <a:rPr lang="en-US" altLang="ko-KR" dirty="0" smtClean="0"/>
              <a:t>C&amp;P Intentions</a:t>
            </a:r>
          </a:p>
          <a:p>
            <a:pPr lvl="1"/>
            <a:r>
              <a:rPr lang="en-US" altLang="ko-KR" b="1" dirty="0" smtClean="0"/>
              <a:t>structural template</a:t>
            </a:r>
            <a:r>
              <a:rPr lang="en-US" altLang="ko-KR" dirty="0" smtClean="0"/>
              <a:t> (the most common intention)</a:t>
            </a:r>
            <a:endParaRPr lang="en-US" altLang="ko-KR" b="1" dirty="0" smtClean="0"/>
          </a:p>
          <a:p>
            <a:pPr lvl="1"/>
            <a:r>
              <a:rPr lang="en-US" altLang="ko-KR" dirty="0" smtClean="0"/>
              <a:t>relocate, regroup, reorganize, restructure, </a:t>
            </a:r>
            <a:r>
              <a:rPr lang="en-US" altLang="ko-KR" dirty="0" err="1" smtClean="0"/>
              <a:t>refactor</a:t>
            </a:r>
            <a:endParaRPr lang="en-US" altLang="ko-KR" dirty="0" smtClean="0"/>
          </a:p>
          <a:p>
            <a:pPr lvl="1"/>
            <a:r>
              <a:rPr lang="en-US" altLang="ko-KR" dirty="0" smtClean="0"/>
              <a:t>semantic template</a:t>
            </a:r>
          </a:p>
          <a:p>
            <a:pPr lvl="2"/>
            <a:r>
              <a:rPr lang="en-US" altLang="ko-KR" dirty="0" smtClean="0"/>
              <a:t>design pattern</a:t>
            </a:r>
          </a:p>
          <a:p>
            <a:pPr lvl="2"/>
            <a:r>
              <a:rPr lang="en-US" altLang="ko-KR" dirty="0" smtClean="0"/>
              <a:t>usage of a module (following a certain protocol)</a:t>
            </a:r>
          </a:p>
          <a:p>
            <a:pPr lvl="2"/>
            <a:r>
              <a:rPr lang="en-US" altLang="ko-KR" dirty="0" smtClean="0"/>
              <a:t>reuse a definition of particular behavior</a:t>
            </a:r>
          </a:p>
          <a:p>
            <a:pPr lvl="2"/>
            <a:r>
              <a:rPr lang="en-US" altLang="ko-KR" dirty="0" smtClean="0"/>
              <a:t>reuse control structure (nested </a:t>
            </a:r>
            <a:r>
              <a:rPr lang="en-US" altLang="ko-KR" dirty="0" err="1" smtClean="0"/>
              <a:t>if~else</a:t>
            </a:r>
            <a:r>
              <a:rPr lang="en-US" altLang="ko-KR" dirty="0" smtClean="0"/>
              <a:t> or loops)</a:t>
            </a:r>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7</a:t>
            </a:fld>
            <a:endParaRPr lang="ko-KR" altLang="en-US"/>
          </a:p>
        </p:txBody>
      </p:sp>
      <p:sp>
        <p:nvSpPr>
          <p:cNvPr id="9" name="TextBox 8"/>
          <p:cNvSpPr txBox="1"/>
          <p:nvPr/>
        </p:nvSpPr>
        <p:spPr>
          <a:xfrm>
            <a:off x="467544" y="6002704"/>
            <a:ext cx="8208912" cy="738664"/>
          </a:xfrm>
          <a:prstGeom prst="rect">
            <a:avLst/>
          </a:prstGeom>
          <a:noFill/>
        </p:spPr>
        <p:txBody>
          <a:bodyPr wrap="square" rtlCol="0">
            <a:spAutoFit/>
          </a:bodyPr>
          <a:lstStyle/>
          <a:p>
            <a:r>
              <a:rPr lang="en-US" altLang="ko-KR" sz="1400" dirty="0" smtClean="0"/>
              <a:t>M. Kim, L. Bergman, T. Lau, and D. </a:t>
            </a:r>
            <a:r>
              <a:rPr lang="en-US" altLang="ko-KR" sz="1400" dirty="0" err="1" smtClean="0"/>
              <a:t>Notkin</a:t>
            </a:r>
            <a:r>
              <a:rPr lang="en-US" altLang="ko-KR" sz="1400" dirty="0" smtClean="0"/>
              <a:t> (2004), “An ethnographic study of copy and paste programming practices in OOPL,” in</a:t>
            </a:r>
            <a:r>
              <a:rPr lang="en-US" altLang="ko-KR" sz="1400" i="1" dirty="0" smtClean="0"/>
              <a:t> Proceedings of International Symposium on Empirical Software Engineering (ISESE’04)</a:t>
            </a:r>
            <a:r>
              <a:rPr lang="en-US" altLang="ko-KR" sz="1400" dirty="0" smtClean="0"/>
              <a:t>, pp. 83-92.</a:t>
            </a:r>
            <a:endParaRPr lang="en-US" altLang="ko-KR"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smtClean="0"/>
              <a:t>An Ethnographic Study of Copy and Paste Programming Practices in OOPL [M. Kim04]</a:t>
            </a:r>
            <a:endParaRPr lang="ko-KR" altLang="en-US" sz="2800" dirty="0"/>
          </a:p>
        </p:txBody>
      </p:sp>
      <p:sp>
        <p:nvSpPr>
          <p:cNvPr id="3" name="내용 개체 틀 2"/>
          <p:cNvSpPr>
            <a:spLocks noGrp="1"/>
          </p:cNvSpPr>
          <p:nvPr>
            <p:ph idx="1"/>
          </p:nvPr>
        </p:nvSpPr>
        <p:spPr/>
        <p:txBody>
          <a:bodyPr>
            <a:normAutofit/>
          </a:bodyPr>
          <a:lstStyle/>
          <a:p>
            <a:r>
              <a:rPr lang="en-US" altLang="ko-KR" dirty="0" smtClean="0"/>
              <a:t>Other Insights</a:t>
            </a:r>
          </a:p>
          <a:p>
            <a:pPr lvl="1"/>
            <a:r>
              <a:rPr lang="en-US" altLang="ko-KR" sz="2200" dirty="0" smtClean="0"/>
              <a:t>Unavoidable duplicates (e.g., lack of multiple inheritance)</a:t>
            </a:r>
          </a:p>
          <a:p>
            <a:pPr lvl="1"/>
            <a:endParaRPr lang="en-US" altLang="ko-KR" sz="2200" dirty="0" smtClean="0"/>
          </a:p>
          <a:p>
            <a:pPr lvl="1"/>
            <a:r>
              <a:rPr lang="en-US" altLang="ko-KR" sz="2200" dirty="0" smtClean="0"/>
              <a:t>Programmers use their memory of C&amp;P history to determine when to restructure code</a:t>
            </a:r>
          </a:p>
          <a:p>
            <a:pPr lvl="2"/>
            <a:r>
              <a:rPr lang="en-US" altLang="ko-KR" sz="2200" dirty="0" smtClean="0"/>
              <a:t>delaying restructuring helps them discover the right level of abstraction</a:t>
            </a:r>
          </a:p>
          <a:p>
            <a:pPr lvl="2"/>
            <a:endParaRPr lang="en-US" altLang="ko-KR" sz="2200" dirty="0" smtClean="0"/>
          </a:p>
          <a:p>
            <a:pPr lvl="1"/>
            <a:r>
              <a:rPr lang="en-US" altLang="ko-KR" sz="2200" dirty="0" smtClean="0"/>
              <a:t>C&amp;P dependencies are worth observing and maintaining</a:t>
            </a:r>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8</a:t>
            </a:fld>
            <a:endParaRPr lang="ko-KR" altLang="en-US"/>
          </a:p>
        </p:txBody>
      </p:sp>
      <p:sp>
        <p:nvSpPr>
          <p:cNvPr id="6" name="TextBox 5"/>
          <p:cNvSpPr txBox="1"/>
          <p:nvPr/>
        </p:nvSpPr>
        <p:spPr>
          <a:xfrm>
            <a:off x="467544" y="6002704"/>
            <a:ext cx="8208912" cy="738664"/>
          </a:xfrm>
          <a:prstGeom prst="rect">
            <a:avLst/>
          </a:prstGeom>
          <a:noFill/>
        </p:spPr>
        <p:txBody>
          <a:bodyPr wrap="square" rtlCol="0">
            <a:spAutoFit/>
          </a:bodyPr>
          <a:lstStyle/>
          <a:p>
            <a:r>
              <a:rPr lang="en-US" altLang="ko-KR" sz="1400" dirty="0" smtClean="0"/>
              <a:t>M. Kim, L. Bergman, T. Lau, and D. </a:t>
            </a:r>
            <a:r>
              <a:rPr lang="en-US" altLang="ko-KR" sz="1400" dirty="0" err="1" smtClean="0"/>
              <a:t>Notkin</a:t>
            </a:r>
            <a:r>
              <a:rPr lang="en-US" altLang="ko-KR" sz="1400" dirty="0" smtClean="0"/>
              <a:t> (2004), “An ethnographic study of copy and paste programming practices in OOPL,” in</a:t>
            </a:r>
            <a:r>
              <a:rPr lang="en-US" altLang="ko-KR" sz="1400" i="1" dirty="0" smtClean="0"/>
              <a:t> Proceedings of International Symposium on Empirical Software Engineering (ISESE’04)</a:t>
            </a:r>
            <a:r>
              <a:rPr lang="en-US" altLang="ko-KR" sz="1400" dirty="0" smtClean="0"/>
              <a:t>, pp. 83-92.</a:t>
            </a:r>
            <a:endParaRPr lang="en-US" altLang="ko-KR"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60648"/>
            <a:ext cx="7543800" cy="1295400"/>
          </a:xfrm>
        </p:spPr>
        <p:txBody>
          <a:bodyPr/>
          <a:lstStyle/>
          <a:p>
            <a:r>
              <a:rPr lang="en-US" altLang="ko-KR" dirty="0" smtClean="0"/>
              <a:t>“Cloning Considered Harmful”</a:t>
            </a:r>
            <a:br>
              <a:rPr lang="en-US" altLang="ko-KR" dirty="0" smtClean="0"/>
            </a:br>
            <a:r>
              <a:rPr lang="en-US" altLang="ko-KR" dirty="0" smtClean="0"/>
              <a:t>Considered Harmful [Kasper06]</a:t>
            </a:r>
            <a:endParaRPr lang="ko-KR" altLang="en-US" dirty="0"/>
          </a:p>
        </p:txBody>
      </p:sp>
      <p:sp>
        <p:nvSpPr>
          <p:cNvPr id="3" name="내용 개체 틀 2"/>
          <p:cNvSpPr>
            <a:spLocks noGrp="1"/>
          </p:cNvSpPr>
          <p:nvPr>
            <p:ph idx="1"/>
          </p:nvPr>
        </p:nvSpPr>
        <p:spPr/>
        <p:txBody>
          <a:bodyPr>
            <a:normAutofit/>
          </a:bodyPr>
          <a:lstStyle/>
          <a:p>
            <a:r>
              <a:rPr lang="en-US" altLang="ko-KR" dirty="0" smtClean="0"/>
              <a:t>Provides list of patterns of cloning</a:t>
            </a:r>
          </a:p>
          <a:p>
            <a:pPr>
              <a:buNone/>
            </a:pPr>
            <a:r>
              <a:rPr lang="en-US" altLang="ko-KR" dirty="0" smtClean="0"/>
              <a:t>	(similar to the style of design patterns)</a:t>
            </a:r>
          </a:p>
          <a:p>
            <a:endParaRPr lang="en-US" altLang="ko-KR" dirty="0" smtClean="0"/>
          </a:p>
          <a:p>
            <a:r>
              <a:rPr lang="en-US" altLang="ko-KR" sz="2800" dirty="0" smtClean="0"/>
              <a:t>For each pattern, the followings are described</a:t>
            </a:r>
          </a:p>
          <a:p>
            <a:pPr lvl="1"/>
            <a:r>
              <a:rPr lang="en-US" altLang="ko-KR" dirty="0" smtClean="0"/>
              <a:t>Name</a:t>
            </a:r>
          </a:p>
          <a:p>
            <a:pPr lvl="1"/>
            <a:r>
              <a:rPr lang="en-US" altLang="ko-KR" dirty="0" smtClean="0"/>
              <a:t>Motivation</a:t>
            </a:r>
          </a:p>
          <a:p>
            <a:pPr lvl="1"/>
            <a:r>
              <a:rPr lang="en-US" altLang="ko-KR" dirty="0" smtClean="0"/>
              <a:t>Advantages</a:t>
            </a:r>
          </a:p>
          <a:p>
            <a:pPr lvl="1"/>
            <a:r>
              <a:rPr lang="en-US" altLang="ko-KR" dirty="0" smtClean="0"/>
              <a:t>Disadvantages</a:t>
            </a:r>
          </a:p>
        </p:txBody>
      </p:sp>
      <p:sp>
        <p:nvSpPr>
          <p:cNvPr id="4" name="슬라이드 번호 개체 틀 3"/>
          <p:cNvSpPr>
            <a:spLocks noGrp="1"/>
          </p:cNvSpPr>
          <p:nvPr>
            <p:ph type="sldNum" sz="quarter" idx="12"/>
          </p:nvPr>
        </p:nvSpPr>
        <p:spPr/>
        <p:txBody>
          <a:bodyPr/>
          <a:lstStyle/>
          <a:p>
            <a:fld id="{A5DCDE34-4682-4592-B48A-89FD17EF4AA7}" type="slidenum">
              <a:rPr lang="ko-KR" altLang="en-US" smtClean="0"/>
              <a:pPr/>
              <a:t>9</a:t>
            </a:fld>
            <a:endParaRPr lang="ko-KR" altLang="en-US"/>
          </a:p>
        </p:txBody>
      </p:sp>
      <p:sp>
        <p:nvSpPr>
          <p:cNvPr id="5" name="내용 개체 틀 4"/>
          <p:cNvSpPr>
            <a:spLocks noGrp="1"/>
          </p:cNvSpPr>
          <p:nvPr>
            <p:ph sz="half" idx="4294967295"/>
          </p:nvPr>
        </p:nvSpPr>
        <p:spPr>
          <a:xfrm>
            <a:off x="4355976" y="1719263"/>
            <a:ext cx="4788024" cy="4411662"/>
          </a:xfrm>
        </p:spPr>
        <p:txBody>
          <a:bodyPr/>
          <a:lstStyle/>
          <a:p>
            <a:endParaRPr lang="en-US" altLang="ko-KR" dirty="0" smtClean="0"/>
          </a:p>
          <a:p>
            <a:endParaRPr lang="en-US" altLang="ko-KR" dirty="0" smtClean="0"/>
          </a:p>
          <a:p>
            <a:endParaRPr lang="en-US" altLang="ko-KR" dirty="0" smtClean="0"/>
          </a:p>
          <a:p>
            <a:endParaRPr lang="en-US" altLang="ko-KR" dirty="0" smtClean="0"/>
          </a:p>
          <a:p>
            <a:pPr lvl="1"/>
            <a:r>
              <a:rPr lang="en-US" altLang="ko-KR" dirty="0" smtClean="0"/>
              <a:t>Management</a:t>
            </a:r>
          </a:p>
          <a:p>
            <a:pPr lvl="1"/>
            <a:r>
              <a:rPr lang="en-US" altLang="ko-KR" dirty="0" smtClean="0"/>
              <a:t>Long term issues</a:t>
            </a:r>
          </a:p>
          <a:p>
            <a:pPr lvl="1"/>
            <a:r>
              <a:rPr lang="en-US" altLang="ko-KR" dirty="0" smtClean="0"/>
              <a:t>Structural manifestations</a:t>
            </a:r>
          </a:p>
          <a:p>
            <a:pPr lvl="1"/>
            <a:r>
              <a:rPr lang="en-US" altLang="ko-KR" dirty="0" smtClean="0"/>
              <a:t>Examples</a:t>
            </a:r>
            <a:endParaRPr lang="ko-KR" altLang="en-US" dirty="0" smtClean="0"/>
          </a:p>
          <a:p>
            <a:endParaRPr lang="ko-KR" altLang="en-US" dirty="0"/>
          </a:p>
        </p:txBody>
      </p:sp>
      <p:sp>
        <p:nvSpPr>
          <p:cNvPr id="6" name="TextBox 5"/>
          <p:cNvSpPr txBox="1"/>
          <p:nvPr/>
        </p:nvSpPr>
        <p:spPr>
          <a:xfrm>
            <a:off x="467544" y="6002704"/>
            <a:ext cx="8208912" cy="523220"/>
          </a:xfrm>
          <a:prstGeom prst="rect">
            <a:avLst/>
          </a:prstGeom>
          <a:noFill/>
        </p:spPr>
        <p:txBody>
          <a:bodyPr wrap="square" rtlCol="0">
            <a:spAutoFit/>
          </a:bodyPr>
          <a:lstStyle/>
          <a:p>
            <a:r>
              <a:rPr lang="en-US" altLang="ko-KR" sz="1400" dirty="0" smtClean="0"/>
              <a:t>C. </a:t>
            </a:r>
            <a:r>
              <a:rPr lang="en-US" altLang="ko-KR" sz="1400" dirty="0" err="1" smtClean="0"/>
              <a:t>Kapser</a:t>
            </a:r>
            <a:r>
              <a:rPr lang="en-US" altLang="ko-KR" sz="1400" dirty="0" smtClean="0"/>
              <a:t> and M. W. Godfrey (2006), “‘Cloning Considered Harmful’ Considered Harmful,” in </a:t>
            </a:r>
            <a:r>
              <a:rPr lang="en-US" altLang="ko-KR" sz="1400" i="1" dirty="0" smtClean="0"/>
              <a:t>13th Working Conference on Reverse Engineering (WCRE ’06)</a:t>
            </a:r>
            <a:r>
              <a:rPr lang="en-US" altLang="ko-KR" sz="1400" dirty="0" smtClean="0"/>
              <a:t>, 2006, pp. 19-28.</a:t>
            </a:r>
            <a:endParaRPr lang="en-US" altLang="ko-KR"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CS">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50800" dist="38100" dir="2700000" algn="tl" rotWithShape="0">
            <a:prstClr val="black">
              <a:alpha val="40000"/>
            </a:prstClr>
          </a:outerShdw>
        </a:effectLst>
      </a:spPr>
      <a:bodyPr vert="horz" wrap="square" lIns="91440" tIns="45720" rIns="91440" bIns="45720" numCol="1" rtlCol="0" anchor="t" anchorCtr="0" compatLnSpc="1">
        <a:prstTxWarp prst="textNoShape">
          <a:avLst/>
        </a:prstTxWarp>
        <a:noAutofit/>
      </a:bodyPr>
      <a:lstStyle>
        <a:defPPr fontAlgn="base" latinLnBrk="0">
          <a:spcBef>
            <a:spcPct val="0"/>
          </a:spcBef>
          <a:spcAft>
            <a:spcPct val="0"/>
          </a:spcAft>
          <a:defRPr sz="2800" i="1" dirty="0" smtClean="0"/>
        </a:defPPr>
      </a:lstStyle>
      <a:style>
        <a:lnRef idx="1">
          <a:schemeClr val="accent1"/>
        </a:lnRef>
        <a:fillRef idx="2">
          <a:schemeClr val="accent1"/>
        </a:fillRef>
        <a:effectRef idx="1">
          <a:schemeClr val="accent1"/>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SCS</Template>
  <TotalTime>2190</TotalTime>
  <Words>3325</Words>
  <Application>Microsoft Office PowerPoint</Application>
  <PresentationFormat>화면 슬라이드 쇼(4:3)</PresentationFormat>
  <Paragraphs>402</Paragraphs>
  <Slides>43</Slides>
  <Notes>9</Notes>
  <HiddenSlides>0</HiddenSlides>
  <MMClips>0</MMClips>
  <ScaleCrop>false</ScaleCrop>
  <HeadingPairs>
    <vt:vector size="4" baseType="variant">
      <vt:variant>
        <vt:lpstr>테마</vt:lpstr>
      </vt:variant>
      <vt:variant>
        <vt:i4>1</vt:i4>
      </vt:variant>
      <vt:variant>
        <vt:lpstr>슬라이드 제목</vt:lpstr>
      </vt:variant>
      <vt:variant>
        <vt:i4>43</vt:i4>
      </vt:variant>
    </vt:vector>
  </HeadingPairs>
  <TitlesOfParts>
    <vt:vector size="44" baseType="lpstr">
      <vt:lpstr>SCS</vt:lpstr>
      <vt:lpstr>05-899D: Human Aspects of Software Development Spring 2011, Lecture 20</vt:lpstr>
      <vt:lpstr>Outline</vt:lpstr>
      <vt:lpstr>Cloning Considered Harmful</vt:lpstr>
      <vt:lpstr>Cloning Considered Harmful</vt:lpstr>
      <vt:lpstr>Two Different Research Directions</vt:lpstr>
      <vt:lpstr>An Ethnographic Study of Copy and Paste Programming Practices in OOPL [M. Kim04]</vt:lpstr>
      <vt:lpstr>An Ethnographic Study of Copy and Paste Programming Practices in OOPL [M. Kim04]</vt:lpstr>
      <vt:lpstr>An Ethnographic Study of Copy and Paste Programming Practices in OOPL [M. Kim04]</vt:lpstr>
      <vt:lpstr>“Cloning Considered Harmful” Considered Harmful [Kasper06]</vt:lpstr>
      <vt:lpstr>List of Copy &amp; Paste Patterns</vt:lpstr>
      <vt:lpstr>Code Clone Genealogies [M. Kim05]</vt:lpstr>
      <vt:lpstr>Code Clone Genealogies [M. Kim05]</vt:lpstr>
      <vt:lpstr>Code Clone Genealogies [M. Kim05]</vt:lpstr>
      <vt:lpstr>Types of Clones</vt:lpstr>
      <vt:lpstr>Types of Clone Detection Tools</vt:lpstr>
      <vt:lpstr>Comparison and Evaluation of Clone Detection Tools</vt:lpstr>
      <vt:lpstr>Comparison and Evaluation of Clone Detection Tools</vt:lpstr>
      <vt:lpstr>MeCC [H. Kim11]</vt:lpstr>
      <vt:lpstr>MeCC [H. Kim11]</vt:lpstr>
      <vt:lpstr>MeCC [H. Kim11]</vt:lpstr>
      <vt:lpstr>Linked Editing [Toomim04]</vt:lpstr>
      <vt:lpstr>EUKLAS [Dörner11]</vt:lpstr>
      <vt:lpstr>EUKLAS [Dörner11]</vt:lpstr>
      <vt:lpstr>Summary of C&amp;P, Code Clones</vt:lpstr>
      <vt:lpstr>Outline</vt:lpstr>
      <vt:lpstr>Refactoring</vt:lpstr>
      <vt:lpstr>A Refactoring tool for Smalltalk [Roberts97]</vt:lpstr>
      <vt:lpstr>Refactoring Practice (Eclipse Case Study) [Xing06]</vt:lpstr>
      <vt:lpstr>Refactoring Practice (Eclipse Case Study) [Xing06]</vt:lpstr>
      <vt:lpstr>How We Refactor, and How We Know It [Murphi-Hill09]</vt:lpstr>
      <vt:lpstr>How We Refactor, and How We Know It [Murphi-Hill09]</vt:lpstr>
      <vt:lpstr>How We Refactor, and How We Know It [Murphi-Hill09]</vt:lpstr>
      <vt:lpstr>Roles of API-level Refactorings [M. Kim11]</vt:lpstr>
      <vt:lpstr>Roles of API-level Refactorings [M. Kim11]</vt:lpstr>
      <vt:lpstr>Outline</vt:lpstr>
      <vt:lpstr>Types of Program Differencing</vt:lpstr>
      <vt:lpstr>LSDiff [M. Kim 09]</vt:lpstr>
      <vt:lpstr>LSDiff [M. Kim 09]</vt:lpstr>
      <vt:lpstr>LSDiff [M. Kim 09]</vt:lpstr>
      <vt:lpstr>LSDiff [M. Kim 09]</vt:lpstr>
      <vt:lpstr>Conclusion</vt:lpstr>
      <vt:lpstr>Other Closely Related Topics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05-899D: Human Aspects of Software Development Spring 2011, Lecture 20</dc:title>
  <dc:creator>YoungSeok Yoon</dc:creator>
  <cp:lastModifiedBy>YoungSeok Yoon</cp:lastModifiedBy>
  <cp:revision>209</cp:revision>
  <dcterms:created xsi:type="dcterms:W3CDTF">2011-03-23T02:06:47Z</dcterms:created>
  <dcterms:modified xsi:type="dcterms:W3CDTF">2011-03-29T00:01:59Z</dcterms:modified>
</cp:coreProperties>
</file>