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xlsx" ContentType="application/vnd.openxmlformats-officedocument.spreadsheetml.sheet"/>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2.xml" ContentType="application/vnd.openxmlformats-officedocument.drawingml.chart+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4"/>
  </p:notesMasterIdLst>
  <p:handoutMasterIdLst>
    <p:handoutMasterId r:id="rId95"/>
  </p:handoutMasterIdLst>
  <p:sldIdLst>
    <p:sldId id="323" r:id="rId2"/>
    <p:sldId id="256" r:id="rId3"/>
    <p:sldId id="306" r:id="rId4"/>
    <p:sldId id="310" r:id="rId5"/>
    <p:sldId id="308" r:id="rId6"/>
    <p:sldId id="309" r:id="rId7"/>
    <p:sldId id="311" r:id="rId8"/>
    <p:sldId id="321" r:id="rId9"/>
    <p:sldId id="316" r:id="rId10"/>
    <p:sldId id="325" r:id="rId11"/>
    <p:sldId id="326" r:id="rId12"/>
    <p:sldId id="312" r:id="rId13"/>
    <p:sldId id="318" r:id="rId14"/>
    <p:sldId id="320" r:id="rId15"/>
    <p:sldId id="319" r:id="rId16"/>
    <p:sldId id="322" r:id="rId17"/>
    <p:sldId id="366" r:id="rId18"/>
    <p:sldId id="314" r:id="rId19"/>
    <p:sldId id="313" r:id="rId20"/>
    <p:sldId id="289" r:id="rId21"/>
    <p:sldId id="271" r:id="rId22"/>
    <p:sldId id="295" r:id="rId23"/>
    <p:sldId id="367" r:id="rId24"/>
    <p:sldId id="315" r:id="rId25"/>
    <p:sldId id="338" r:id="rId26"/>
    <p:sldId id="303" r:id="rId27"/>
    <p:sldId id="305" r:id="rId28"/>
    <p:sldId id="339" r:id="rId29"/>
    <p:sldId id="328" r:id="rId30"/>
    <p:sldId id="329" r:id="rId31"/>
    <p:sldId id="368" r:id="rId32"/>
    <p:sldId id="266" r:id="rId33"/>
    <p:sldId id="369" r:id="rId34"/>
    <p:sldId id="264" r:id="rId35"/>
    <p:sldId id="262" r:id="rId36"/>
    <p:sldId id="263" r:id="rId37"/>
    <p:sldId id="344" r:id="rId38"/>
    <p:sldId id="345" r:id="rId39"/>
    <p:sldId id="269" r:id="rId40"/>
    <p:sldId id="348" r:id="rId41"/>
    <p:sldId id="280" r:id="rId42"/>
    <p:sldId id="287" r:id="rId43"/>
    <p:sldId id="281" r:id="rId44"/>
    <p:sldId id="330" r:id="rId45"/>
    <p:sldId id="331" r:id="rId46"/>
    <p:sldId id="258" r:id="rId47"/>
    <p:sldId id="260" r:id="rId48"/>
    <p:sldId id="342" r:id="rId49"/>
    <p:sldId id="272" r:id="rId50"/>
    <p:sldId id="277" r:id="rId51"/>
    <p:sldId id="276" r:id="rId52"/>
    <p:sldId id="278" r:id="rId53"/>
    <p:sldId id="343" r:id="rId54"/>
    <p:sldId id="340" r:id="rId55"/>
    <p:sldId id="332" r:id="rId56"/>
    <p:sldId id="333" r:id="rId57"/>
    <p:sldId id="292" r:id="rId58"/>
    <p:sldId id="352" r:id="rId59"/>
    <p:sldId id="351" r:id="rId60"/>
    <p:sldId id="361" r:id="rId61"/>
    <p:sldId id="353" r:id="rId62"/>
    <p:sldId id="354" r:id="rId63"/>
    <p:sldId id="362" r:id="rId64"/>
    <p:sldId id="355" r:id="rId65"/>
    <p:sldId id="356" r:id="rId66"/>
    <p:sldId id="363" r:id="rId67"/>
    <p:sldId id="357" r:id="rId68"/>
    <p:sldId id="358" r:id="rId69"/>
    <p:sldId id="364" r:id="rId70"/>
    <p:sldId id="359" r:id="rId71"/>
    <p:sldId id="360" r:id="rId72"/>
    <p:sldId id="365" r:id="rId73"/>
    <p:sldId id="334" r:id="rId74"/>
    <p:sldId id="335" r:id="rId75"/>
    <p:sldId id="350" r:id="rId76"/>
    <p:sldId id="349" r:id="rId77"/>
    <p:sldId id="299" r:id="rId78"/>
    <p:sldId id="300" r:id="rId79"/>
    <p:sldId id="257" r:id="rId80"/>
    <p:sldId id="285" r:id="rId81"/>
    <p:sldId id="267" r:id="rId82"/>
    <p:sldId id="302" r:id="rId83"/>
    <p:sldId id="268" r:id="rId84"/>
    <p:sldId id="261" r:id="rId85"/>
    <p:sldId id="293" r:id="rId86"/>
    <p:sldId id="284" r:id="rId87"/>
    <p:sldId id="298" r:id="rId88"/>
    <p:sldId id="296" r:id="rId89"/>
    <p:sldId id="290" r:id="rId90"/>
    <p:sldId id="327" r:id="rId91"/>
    <p:sldId id="346" r:id="rId92"/>
    <p:sldId id="347" r:id="rId9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76" autoAdjust="0"/>
    <p:restoredTop sz="86028" autoAdjust="0"/>
  </p:normalViewPr>
  <p:slideViewPr>
    <p:cSldViewPr snapToGrid="0" snapToObjects="1" showGuides="1">
      <p:cViewPr>
        <p:scale>
          <a:sx n="125" d="100"/>
          <a:sy n="125" d="100"/>
        </p:scale>
        <p:origin x="-944" y="-80"/>
      </p:cViewPr>
      <p:guideLst>
        <p:guide orient="horz" pos="2096"/>
        <p:guide pos="821"/>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notesMaster" Target="notesMasters/notesMaster1.xml"/><Relationship Id="rId95" Type="http://schemas.openxmlformats.org/officeDocument/2006/relationships/handoutMaster" Target="handoutMasters/handoutMaster1.xml"/><Relationship Id="rId96" Type="http://schemas.openxmlformats.org/officeDocument/2006/relationships/printerSettings" Target="printerSettings/printerSettings1.bin"/><Relationship Id="rId97" Type="http://schemas.openxmlformats.org/officeDocument/2006/relationships/presProps" Target="presProps.xml"/><Relationship Id="rId98" Type="http://schemas.openxmlformats.org/officeDocument/2006/relationships/viewProps" Target="viewProps.xml"/><Relationship Id="rId9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tableStyles" Target="tableStyle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novice</c:v>
                </c:pt>
              </c:strCache>
            </c:strRef>
          </c:tx>
          <c:invertIfNegative val="0"/>
          <c:cat>
            <c:strRef>
              <c:f>Sheet1!$A$2:$A$3</c:f>
              <c:strCache>
                <c:ptCount val="2"/>
                <c:pt idx="0">
                  <c:v>alpha</c:v>
                </c:pt>
                <c:pt idx="1">
                  <c:v>beta</c:v>
                </c:pt>
              </c:strCache>
            </c:strRef>
          </c:cat>
          <c:val>
            <c:numRef>
              <c:f>Sheet1!$B$2:$B$3</c:f>
              <c:numCache>
                <c:formatCode>0%</c:formatCode>
                <c:ptCount val="2"/>
                <c:pt idx="0">
                  <c:v>0.69</c:v>
                </c:pt>
                <c:pt idx="1">
                  <c:v>0.28</c:v>
                </c:pt>
              </c:numCache>
            </c:numRef>
          </c:val>
        </c:ser>
        <c:ser>
          <c:idx val="1"/>
          <c:order val="1"/>
          <c:tx>
            <c:strRef>
              <c:f>Sheet1!$C$1</c:f>
              <c:strCache>
                <c:ptCount val="1"/>
                <c:pt idx="0">
                  <c:v>advanced</c:v>
                </c:pt>
              </c:strCache>
            </c:strRef>
          </c:tx>
          <c:invertIfNegative val="0"/>
          <c:cat>
            <c:strRef>
              <c:f>Sheet1!$A$2:$A$3</c:f>
              <c:strCache>
                <c:ptCount val="2"/>
                <c:pt idx="0">
                  <c:v>alpha</c:v>
                </c:pt>
                <c:pt idx="1">
                  <c:v>beta</c:v>
                </c:pt>
              </c:strCache>
            </c:strRef>
          </c:cat>
          <c:val>
            <c:numRef>
              <c:f>Sheet1!$C$2:$C$3</c:f>
              <c:numCache>
                <c:formatCode>0%</c:formatCode>
                <c:ptCount val="2"/>
                <c:pt idx="0">
                  <c:v>0.87</c:v>
                </c:pt>
                <c:pt idx="1">
                  <c:v>0.34</c:v>
                </c:pt>
              </c:numCache>
            </c:numRef>
          </c:val>
        </c:ser>
        <c:dLbls>
          <c:showLegendKey val="0"/>
          <c:showVal val="0"/>
          <c:showCatName val="0"/>
          <c:showSerName val="0"/>
          <c:showPercent val="0"/>
          <c:showBubbleSize val="0"/>
        </c:dLbls>
        <c:gapWidth val="150"/>
        <c:axId val="448549432"/>
        <c:axId val="448552408"/>
      </c:barChart>
      <c:catAx>
        <c:axId val="448549432"/>
        <c:scaling>
          <c:orientation val="minMax"/>
        </c:scaling>
        <c:delete val="0"/>
        <c:axPos val="l"/>
        <c:majorTickMark val="out"/>
        <c:minorTickMark val="none"/>
        <c:tickLblPos val="nextTo"/>
        <c:crossAx val="448552408"/>
        <c:crosses val="autoZero"/>
        <c:auto val="1"/>
        <c:lblAlgn val="ctr"/>
        <c:lblOffset val="100"/>
        <c:noMultiLvlLbl val="0"/>
      </c:catAx>
      <c:valAx>
        <c:axId val="448552408"/>
        <c:scaling>
          <c:orientation val="minMax"/>
        </c:scaling>
        <c:delete val="0"/>
        <c:axPos val="b"/>
        <c:majorGridlines/>
        <c:numFmt formatCode="0%" sourceLinked="1"/>
        <c:majorTickMark val="out"/>
        <c:minorTickMark val="none"/>
        <c:tickLblPos val="nextTo"/>
        <c:crossAx val="44854943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dLbls>
            <c:showLegendKey val="0"/>
            <c:showVal val="0"/>
            <c:showCatName val="1"/>
            <c:showSerName val="0"/>
            <c:showPercent val="1"/>
            <c:showBubbleSize val="0"/>
            <c:showLeaderLines val="1"/>
          </c:dLbls>
          <c:cat>
            <c:strRef>
              <c:f>Sheet1!$A$2:$A$5</c:f>
              <c:strCache>
                <c:ptCount val="4"/>
                <c:pt idx="0">
                  <c:v>non-significant result</c:v>
                </c:pt>
                <c:pt idx="1">
                  <c:v>significant result</c:v>
                </c:pt>
                <c:pt idx="2">
                  <c:v>significant result, but contribution of AV uncertain</c:v>
                </c:pt>
                <c:pt idx="3">
                  <c:v>significant result in wrong direction</c:v>
                </c:pt>
              </c:strCache>
            </c:strRef>
          </c:cat>
          <c:val>
            <c:numRef>
              <c:f>Sheet1!$B$2:$B$5</c:f>
              <c:numCache>
                <c:formatCode>General</c:formatCode>
                <c:ptCount val="4"/>
                <c:pt idx="0">
                  <c:v>10.0</c:v>
                </c:pt>
                <c:pt idx="1">
                  <c:v>11.0</c:v>
                </c:pt>
                <c:pt idx="2">
                  <c:v>2.0</c:v>
                </c:pt>
                <c:pt idx="3">
                  <c:v>1.0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6882F36-EC9C-9048-BFF9-57F995C3B99B}" type="datetimeFigureOut">
              <a:rPr lang="en-US" smtClean="0"/>
              <a:t>3/3/11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F3DAA74-6703-C146-8DA7-533CAA383978}" type="slidenum">
              <a:rPr lang="en-US" smtClean="0"/>
              <a:t>‹#›</a:t>
            </a:fld>
            <a:endParaRPr lang="en-US"/>
          </a:p>
        </p:txBody>
      </p:sp>
    </p:spTree>
    <p:extLst>
      <p:ext uri="{BB962C8B-B14F-4D97-AF65-F5344CB8AC3E}">
        <p14:creationId xmlns:p14="http://schemas.microsoft.com/office/powerpoint/2010/main" val="15088280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7B429D-B301-AC44-9317-F8E905B844DF}" type="datetimeFigureOut">
              <a:rPr lang="en-US" smtClean="0"/>
              <a:t>3/3/11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17A331-5A2C-F54E-8ABD-D4209066B2C2}" type="slidenum">
              <a:rPr lang="en-US" smtClean="0"/>
              <a:t>‹#›</a:t>
            </a:fld>
            <a:endParaRPr lang="en-US"/>
          </a:p>
        </p:txBody>
      </p:sp>
    </p:spTree>
    <p:extLst>
      <p:ext uri="{BB962C8B-B14F-4D97-AF65-F5344CB8AC3E}">
        <p14:creationId xmlns:p14="http://schemas.microsoft.com/office/powerpoint/2010/main" val="36765023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flow better</a:t>
            </a:r>
            <a:endParaRPr lang="en-US" dirty="0"/>
          </a:p>
          <a:p>
            <a:r>
              <a:rPr lang="en-US" dirty="0"/>
              <a:t>----- Meeting Notes (2/28/11 17:41) -----</a:t>
            </a:r>
          </a:p>
          <a:p>
            <a:r>
              <a:rPr lang="en-US" dirty="0"/>
              <a:t>not incomplete</a:t>
            </a:r>
          </a:p>
        </p:txBody>
      </p:sp>
      <p:sp>
        <p:nvSpPr>
          <p:cNvPr id="4" name="Slide Number Placeholder 3"/>
          <p:cNvSpPr>
            <a:spLocks noGrp="1"/>
          </p:cNvSpPr>
          <p:nvPr>
            <p:ph type="sldNum" sz="quarter" idx="10"/>
          </p:nvPr>
        </p:nvSpPr>
        <p:spPr/>
        <p:txBody>
          <a:bodyPr/>
          <a:lstStyle/>
          <a:p>
            <a:fld id="{AD17A331-5A2C-F54E-8ABD-D4209066B2C2}" type="slidenum">
              <a:rPr lang="en-US" smtClean="0"/>
              <a:t>1</a:t>
            </a:fld>
            <a:endParaRPr lang="en-US"/>
          </a:p>
        </p:txBody>
      </p:sp>
    </p:spTree>
    <p:extLst>
      <p:ext uri="{BB962C8B-B14F-4D97-AF65-F5344CB8AC3E}">
        <p14:creationId xmlns:p14="http://schemas.microsoft.com/office/powerpoint/2010/main" val="182172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 were primed to think about control flow or data flow,</a:t>
            </a:r>
          </a:p>
          <a:p>
            <a:endParaRPr lang="en-US" dirty="0" smtClean="0"/>
          </a:p>
          <a:p>
            <a:r>
              <a:rPr lang="en-US" dirty="0" smtClean="0"/>
              <a:t>then</a:t>
            </a:r>
            <a:r>
              <a:rPr lang="en-US" baseline="0" dirty="0" smtClean="0"/>
              <a:t> quizzed on questions pertaining to data flow and control flow</a:t>
            </a:r>
          </a:p>
          <a:p>
            <a:endParaRPr lang="en-US" baseline="0" dirty="0" smtClean="0"/>
          </a:p>
          <a:p>
            <a:r>
              <a:rPr lang="en-US" baseline="0" dirty="0" smtClean="0"/>
              <a:t>…same study also concluded that control flow knowledge came first</a:t>
            </a:r>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11</a:t>
            </a:fld>
            <a:endParaRPr lang="en-US"/>
          </a:p>
        </p:txBody>
      </p:sp>
    </p:spTree>
    <p:extLst>
      <p:ext uri="{BB962C8B-B14F-4D97-AF65-F5344CB8AC3E}">
        <p14:creationId xmlns:p14="http://schemas.microsoft.com/office/powerpoint/2010/main" val="1510508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chunking only applies to similar types of knowledge, in</a:t>
            </a:r>
            <a:r>
              <a:rPr lang="en-US" baseline="0" dirty="0" smtClean="0"/>
              <a:t> literature, identified three types of knowledge…</a:t>
            </a:r>
            <a:endParaRPr lang="en-US" dirty="0" smtClean="0"/>
          </a:p>
          <a:p>
            <a:endParaRPr lang="en-US" dirty="0" smtClean="0"/>
          </a:p>
          <a:p>
            <a:r>
              <a:rPr lang="en-US" dirty="0" smtClean="0"/>
              <a:t>low-level</a:t>
            </a:r>
            <a:r>
              <a:rPr lang="en-US" baseline="0" dirty="0" smtClean="0"/>
              <a:t> semantic: </a:t>
            </a:r>
            <a:r>
              <a:rPr lang="en-US" dirty="0" smtClean="0"/>
              <a:t>what assignments actually do…putting something into a register, not setting up mathematical equality</a:t>
            </a:r>
          </a:p>
          <a:p>
            <a:endParaRPr lang="en-US" dirty="0" smtClean="0"/>
          </a:p>
          <a:p>
            <a:r>
              <a:rPr lang="en-US" dirty="0" smtClean="0"/>
              <a:t>will talk about stylistic knowledge more later in the talk</a:t>
            </a:r>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12</a:t>
            </a:fld>
            <a:endParaRPr lang="en-US"/>
          </a:p>
        </p:txBody>
      </p:sp>
    </p:spTree>
    <p:extLst>
      <p:ext uri="{BB962C8B-B14F-4D97-AF65-F5344CB8AC3E}">
        <p14:creationId xmlns:p14="http://schemas.microsoft.com/office/powerpoint/2010/main" val="4128421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syntactic knowledge may overlap between languages</a:t>
            </a:r>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13</a:t>
            </a:fld>
            <a:endParaRPr lang="en-US"/>
          </a:p>
        </p:txBody>
      </p:sp>
    </p:spTree>
    <p:extLst>
      <p:ext uri="{BB962C8B-B14F-4D97-AF65-F5344CB8AC3E}">
        <p14:creationId xmlns:p14="http://schemas.microsoft.com/office/powerpoint/2010/main" val="2582078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 = 79, within subjects</a:t>
            </a:r>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15</a:t>
            </a:fld>
            <a:endParaRPr lang="en-US"/>
          </a:p>
        </p:txBody>
      </p:sp>
    </p:spTree>
    <p:extLst>
      <p:ext uri="{BB962C8B-B14F-4D97-AF65-F5344CB8AC3E}">
        <p14:creationId xmlns:p14="http://schemas.microsoft.com/office/powerpoint/2010/main" val="292432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provides evidence for the usefulness of chunking </a:t>
            </a:r>
            <a:r>
              <a:rPr lang="en-US" dirty="0" err="1" smtClean="0"/>
              <a:t>whenestablishing</a:t>
            </a:r>
            <a:r>
              <a:rPr lang="en-US" baseline="0" dirty="0" smtClean="0"/>
              <a:t> semantic knowledge</a:t>
            </a:r>
            <a:endParaRPr lang="en-US" dirty="0" smtClean="0"/>
          </a:p>
          <a:p>
            <a:endParaRPr lang="en-US" dirty="0" smtClean="0"/>
          </a:p>
          <a:p>
            <a:r>
              <a:rPr lang="en-US" dirty="0" smtClean="0"/>
              <a:t>26</a:t>
            </a:r>
            <a:r>
              <a:rPr lang="en-US" dirty="0" smtClean="0"/>
              <a:t>-line FORTRAN program</a:t>
            </a:r>
          </a:p>
          <a:p>
            <a:r>
              <a:rPr lang="en-US" dirty="0" smtClean="0"/>
              <a:t>n=30</a:t>
            </a:r>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16</a:t>
            </a:fld>
            <a:endParaRPr lang="en-US"/>
          </a:p>
        </p:txBody>
      </p:sp>
    </p:spTree>
    <p:extLst>
      <p:ext uri="{BB962C8B-B14F-4D97-AF65-F5344CB8AC3E}">
        <p14:creationId xmlns:p14="http://schemas.microsoft.com/office/powerpoint/2010/main" val="135786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 to start with some bottom-up models</a:t>
            </a:r>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17</a:t>
            </a:fld>
            <a:endParaRPr lang="en-US"/>
          </a:p>
        </p:txBody>
      </p:sp>
    </p:spTree>
    <p:extLst>
      <p:ext uri="{BB962C8B-B14F-4D97-AF65-F5344CB8AC3E}">
        <p14:creationId xmlns:p14="http://schemas.microsoft.com/office/powerpoint/2010/main" val="1592799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 to start with some bottom-up models</a:t>
            </a:r>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18</a:t>
            </a:fld>
            <a:endParaRPr lang="en-US"/>
          </a:p>
        </p:txBody>
      </p:sp>
    </p:spTree>
    <p:extLst>
      <p:ext uri="{BB962C8B-B14F-4D97-AF65-F5344CB8AC3E}">
        <p14:creationId xmlns:p14="http://schemas.microsoft.com/office/powerpoint/2010/main" val="1592799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Plans = chunks</a:t>
            </a:r>
          </a:p>
          <a:p>
            <a:r>
              <a:rPr lang="en-US" dirty="0" smtClean="0"/>
              <a:t>Programming plans:</a:t>
            </a:r>
            <a:r>
              <a:rPr lang="en-US" baseline="0" dirty="0" smtClean="0"/>
              <a:t> things like finding all such elements in an array that obey some property, or even higher </a:t>
            </a:r>
            <a:r>
              <a:rPr lang="en-US" baseline="0" dirty="0" err="1" smtClean="0"/>
              <a:t>lievel</a:t>
            </a:r>
            <a:r>
              <a:rPr lang="en-US" baseline="0" dirty="0" smtClean="0"/>
              <a:t> design patterns</a:t>
            </a:r>
          </a:p>
          <a:p>
            <a:endParaRPr lang="en-US" baseline="0" dirty="0" smtClean="0"/>
          </a:p>
          <a:p>
            <a:r>
              <a:rPr lang="en-US" baseline="0" dirty="0" smtClean="0"/>
              <a:t>experts are better at chunking these design patterns, and seeing the higher level picture</a:t>
            </a:r>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21</a:t>
            </a:fld>
            <a:endParaRPr lang="en-US"/>
          </a:p>
        </p:txBody>
      </p:sp>
    </p:spTree>
    <p:extLst>
      <p:ext uri="{BB962C8B-B14F-4D97-AF65-F5344CB8AC3E}">
        <p14:creationId xmlns:p14="http://schemas.microsoft.com/office/powerpoint/2010/main" val="2980563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programmers</a:t>
            </a:r>
            <a:r>
              <a:rPr lang="en-US" baseline="0" dirty="0" smtClean="0"/>
              <a:t> match the problem</a:t>
            </a:r>
            <a:endParaRPr lang="en-US" dirty="0" smtClean="0"/>
          </a:p>
          <a:p>
            <a:r>
              <a:rPr lang="en-US" dirty="0" smtClean="0"/>
              <a:t>brooks </a:t>
            </a:r>
            <a:r>
              <a:rPr lang="en-US" dirty="0" smtClean="0"/>
              <a:t>doesn’t use studies to back up his data, unlike other models</a:t>
            </a:r>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22</a:t>
            </a:fld>
            <a:endParaRPr lang="en-US"/>
          </a:p>
        </p:txBody>
      </p:sp>
    </p:spTree>
    <p:extLst>
      <p:ext uri="{BB962C8B-B14F-4D97-AF65-F5344CB8AC3E}">
        <p14:creationId xmlns:p14="http://schemas.microsoft.com/office/powerpoint/2010/main" val="2979916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 to start with some bottom-up models</a:t>
            </a:r>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23</a:t>
            </a:fld>
            <a:endParaRPr lang="en-US"/>
          </a:p>
        </p:txBody>
      </p:sp>
    </p:spTree>
    <p:extLst>
      <p:ext uri="{BB962C8B-B14F-4D97-AF65-F5344CB8AC3E}">
        <p14:creationId xmlns:p14="http://schemas.microsoft.com/office/powerpoint/2010/main" val="1592799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expertise</a:t>
            </a:r>
            <a:r>
              <a:rPr lang="en-US" baseline="0" dirty="0" smtClean="0"/>
              <a:t> effects and how they fit into the mental models we talk about</a:t>
            </a:r>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3</a:t>
            </a:fld>
            <a:endParaRPr lang="en-US"/>
          </a:p>
        </p:txBody>
      </p:sp>
    </p:spTree>
    <p:extLst>
      <p:ext uri="{BB962C8B-B14F-4D97-AF65-F5344CB8AC3E}">
        <p14:creationId xmlns:p14="http://schemas.microsoft.com/office/powerpoint/2010/main" val="2589574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24</a:t>
            </a:fld>
            <a:endParaRPr lang="en-US"/>
          </a:p>
        </p:txBody>
      </p:sp>
    </p:spTree>
    <p:extLst>
      <p:ext uri="{BB962C8B-B14F-4D97-AF65-F5344CB8AC3E}">
        <p14:creationId xmlns:p14="http://schemas.microsoft.com/office/powerpoint/2010/main" val="1592799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weaker understanding,</a:t>
            </a:r>
            <a:r>
              <a:rPr lang="en-US" baseline="0" dirty="0" smtClean="0"/>
              <a:t> but took less time</a:t>
            </a:r>
          </a:p>
          <a:p>
            <a:endParaRPr lang="en-US" baseline="0" dirty="0" smtClean="0"/>
          </a:p>
          <a:p>
            <a:r>
              <a:rPr lang="en-US" baseline="0" dirty="0" smtClean="0"/>
              <a:t>unfortunately could only see these reports second hand, couldn’t find papers</a:t>
            </a:r>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25</a:t>
            </a:fld>
            <a:endParaRPr lang="en-US"/>
          </a:p>
        </p:txBody>
      </p:sp>
    </p:spTree>
    <p:extLst>
      <p:ext uri="{BB962C8B-B14F-4D97-AF65-F5344CB8AC3E}">
        <p14:creationId xmlns:p14="http://schemas.microsoft.com/office/powerpoint/2010/main" val="4127934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top-down model invoked</a:t>
            </a:r>
            <a:r>
              <a:rPr lang="en-US" baseline="0" dirty="0" smtClean="0"/>
              <a:t> when the code is unfamiliar.</a:t>
            </a:r>
          </a:p>
          <a:p>
            <a:endParaRPr lang="en-US" baseline="0" dirty="0" smtClean="0"/>
          </a:p>
          <a:p>
            <a:r>
              <a:rPr lang="en-US" baseline="0" dirty="0" smtClean="0"/>
              <a:t>program model invoked when the code is completely unfamiliar</a:t>
            </a:r>
          </a:p>
          <a:p>
            <a:endParaRPr lang="en-US" baseline="0" dirty="0" smtClean="0"/>
          </a:p>
          <a:p>
            <a:r>
              <a:rPr lang="en-US" baseline="0" dirty="0" smtClean="0"/>
              <a:t>situation model: for a particular situation (more suited for problem domain</a:t>
            </a:r>
          </a:p>
          <a:p>
            <a:r>
              <a:rPr lang="en-US" baseline="0" dirty="0" smtClean="0"/>
              <a:t>situation model invoked after a partial understanding developed from either program or top-down model</a:t>
            </a:r>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27</a:t>
            </a:fld>
            <a:endParaRPr lang="en-US"/>
          </a:p>
        </p:txBody>
      </p:sp>
    </p:spTree>
    <p:extLst>
      <p:ext uri="{BB962C8B-B14F-4D97-AF65-F5344CB8AC3E}">
        <p14:creationId xmlns:p14="http://schemas.microsoft.com/office/powerpoint/2010/main" val="2908290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had a very thorough evaluation process for their</a:t>
            </a:r>
            <a:r>
              <a:rPr lang="en-US" baseline="0" dirty="0" smtClean="0"/>
              <a:t> model, which I thought was great</a:t>
            </a:r>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28</a:t>
            </a:fld>
            <a:endParaRPr lang="en-US"/>
          </a:p>
        </p:txBody>
      </p:sp>
    </p:spTree>
    <p:extLst>
      <p:ext uri="{BB962C8B-B14F-4D97-AF65-F5344CB8AC3E}">
        <p14:creationId xmlns:p14="http://schemas.microsoft.com/office/powerpoint/2010/main" val="1294964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I’m going to start with mental models</a:t>
            </a:r>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29</a:t>
            </a:fld>
            <a:endParaRPr lang="en-US"/>
          </a:p>
        </p:txBody>
      </p:sp>
    </p:spTree>
    <p:extLst>
      <p:ext uri="{BB962C8B-B14F-4D97-AF65-F5344CB8AC3E}">
        <p14:creationId xmlns:p14="http://schemas.microsoft.com/office/powerpoint/2010/main" val="2589574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I’m going to start with mental models</a:t>
            </a:r>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30</a:t>
            </a:fld>
            <a:endParaRPr lang="en-US"/>
          </a:p>
        </p:txBody>
      </p:sp>
    </p:spTree>
    <p:extLst>
      <p:ext uri="{BB962C8B-B14F-4D97-AF65-F5344CB8AC3E}">
        <p14:creationId xmlns:p14="http://schemas.microsoft.com/office/powerpoint/2010/main" val="2589574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writing discourse rules are: consistent naming, keep</a:t>
            </a:r>
            <a:r>
              <a:rPr lang="en-US" baseline="0" dirty="0" smtClean="0"/>
              <a:t> figures in order, give an overview of what you’re going to say, first thing, etc.</a:t>
            </a:r>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31</a:t>
            </a:fld>
            <a:endParaRPr lang="en-US"/>
          </a:p>
        </p:txBody>
      </p:sp>
    </p:spTree>
    <p:extLst>
      <p:ext uri="{BB962C8B-B14F-4D97-AF65-F5344CB8AC3E}">
        <p14:creationId xmlns:p14="http://schemas.microsoft.com/office/powerpoint/2010/main" val="8975377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task was to fill in the blank with what seems natural</a:t>
            </a:r>
          </a:p>
          <a:p>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also found that experts</a:t>
            </a:r>
            <a:r>
              <a:rPr lang="en-US" baseline="0" dirty="0" smtClean="0"/>
              <a:t> could memorize alpha plans better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will com back to this</a:t>
            </a:r>
            <a:endParaRPr lang="en-US" dirty="0" smtClean="0"/>
          </a:p>
          <a:p>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33</a:t>
            </a:fld>
            <a:endParaRPr lang="en-US"/>
          </a:p>
        </p:txBody>
      </p:sp>
    </p:spTree>
    <p:extLst>
      <p:ext uri="{BB962C8B-B14F-4D97-AF65-F5344CB8AC3E}">
        <p14:creationId xmlns:p14="http://schemas.microsoft.com/office/powerpoint/2010/main" val="11891784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in SAP</a:t>
            </a:r>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42</a:t>
            </a:fld>
            <a:endParaRPr lang="en-US"/>
          </a:p>
        </p:txBody>
      </p:sp>
    </p:spTree>
    <p:extLst>
      <p:ext uri="{BB962C8B-B14F-4D97-AF65-F5344CB8AC3E}">
        <p14:creationId xmlns:p14="http://schemas.microsoft.com/office/powerpoint/2010/main" val="5277766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I’m going to start with mental models</a:t>
            </a:r>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44</a:t>
            </a:fld>
            <a:endParaRPr lang="en-US"/>
          </a:p>
        </p:txBody>
      </p:sp>
    </p:spTree>
    <p:extLst>
      <p:ext uri="{BB962C8B-B14F-4D97-AF65-F5344CB8AC3E}">
        <p14:creationId xmlns:p14="http://schemas.microsoft.com/office/powerpoint/2010/main" val="2589574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I’m going to start with mental models</a:t>
            </a:r>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4</a:t>
            </a:fld>
            <a:endParaRPr lang="en-US"/>
          </a:p>
        </p:txBody>
      </p:sp>
    </p:spTree>
    <p:extLst>
      <p:ext uri="{BB962C8B-B14F-4D97-AF65-F5344CB8AC3E}">
        <p14:creationId xmlns:p14="http://schemas.microsoft.com/office/powerpoint/2010/main" val="25895746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I’m going to start with mental models</a:t>
            </a:r>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45</a:t>
            </a:fld>
            <a:endParaRPr lang="en-US"/>
          </a:p>
        </p:txBody>
      </p:sp>
    </p:spTree>
    <p:extLst>
      <p:ext uri="{BB962C8B-B14F-4D97-AF65-F5344CB8AC3E}">
        <p14:creationId xmlns:p14="http://schemas.microsoft.com/office/powerpoint/2010/main" val="25895746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because</a:t>
            </a:r>
            <a:r>
              <a:rPr lang="en-US" baseline="0" dirty="0" smtClean="0"/>
              <a:t> of differences in task types between conditions, discredited</a:t>
            </a:r>
          </a:p>
          <a:p>
            <a:endParaRPr lang="en-US" baseline="0" dirty="0" smtClean="0"/>
          </a:p>
          <a:p>
            <a:r>
              <a:rPr lang="en-US" baseline="0" dirty="0" smtClean="0"/>
              <a:t>move</a:t>
            </a:r>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46</a:t>
            </a:fld>
            <a:endParaRPr lang="en-US"/>
          </a:p>
        </p:txBody>
      </p:sp>
    </p:spTree>
    <p:extLst>
      <p:ext uri="{BB962C8B-B14F-4D97-AF65-F5344CB8AC3E}">
        <p14:creationId xmlns:p14="http://schemas.microsoft.com/office/powerpoint/2010/main" val="30151565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subsequent studies argued</a:t>
            </a:r>
            <a:r>
              <a:rPr lang="en-US" baseline="0" dirty="0" smtClean="0"/>
              <a:t> that 20x was inflated, and argued for 10x</a:t>
            </a:r>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47</a:t>
            </a:fld>
            <a:endParaRPr lang="en-US"/>
          </a:p>
        </p:txBody>
      </p:sp>
    </p:spTree>
    <p:extLst>
      <p:ext uri="{BB962C8B-B14F-4D97-AF65-F5344CB8AC3E}">
        <p14:creationId xmlns:p14="http://schemas.microsoft.com/office/powerpoint/2010/main" val="23509943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task was to fill in the blank with what seems natural</a:t>
            </a:r>
          </a:p>
          <a:p>
            <a:endParaRPr lang="en-US" dirty="0" smtClean="0"/>
          </a:p>
          <a:p>
            <a:r>
              <a:rPr lang="en-US" dirty="0" smtClean="0"/>
              <a:t>they performed two studies</a:t>
            </a:r>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48</a:t>
            </a:fld>
            <a:endParaRPr lang="en-US"/>
          </a:p>
        </p:txBody>
      </p:sp>
    </p:spTree>
    <p:extLst>
      <p:ext uri="{BB962C8B-B14F-4D97-AF65-F5344CB8AC3E}">
        <p14:creationId xmlns:p14="http://schemas.microsoft.com/office/powerpoint/2010/main" val="11891784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didn’t give specification of what program </a:t>
            </a:r>
            <a:r>
              <a:rPr lang="en-US" smtClean="0"/>
              <a:t>was supposed to do</a:t>
            </a:r>
            <a:endParaRPr lang="en-US"/>
          </a:p>
        </p:txBody>
      </p:sp>
      <p:sp>
        <p:nvSpPr>
          <p:cNvPr id="4" name="Slide Number Placeholder 3"/>
          <p:cNvSpPr>
            <a:spLocks noGrp="1"/>
          </p:cNvSpPr>
          <p:nvPr>
            <p:ph type="sldNum" sz="quarter" idx="10"/>
          </p:nvPr>
        </p:nvSpPr>
        <p:spPr/>
        <p:txBody>
          <a:bodyPr/>
          <a:lstStyle/>
          <a:p>
            <a:fld id="{AD17A331-5A2C-F54E-8ABD-D4209066B2C2}" type="slidenum">
              <a:rPr lang="en-US" smtClean="0"/>
              <a:t>49</a:t>
            </a:fld>
            <a:endParaRPr lang="en-US"/>
          </a:p>
        </p:txBody>
      </p:sp>
    </p:spTree>
    <p:extLst>
      <p:ext uri="{BB962C8B-B14F-4D97-AF65-F5344CB8AC3E}">
        <p14:creationId xmlns:p14="http://schemas.microsoft.com/office/powerpoint/2010/main" val="10014394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questionable</a:t>
            </a:r>
            <a:r>
              <a:rPr lang="en-US" baseline="0" dirty="0" smtClean="0"/>
              <a:t> validation. Rule: variable names should reflect their function</a:t>
            </a:r>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52</a:t>
            </a:fld>
            <a:endParaRPr lang="en-US"/>
          </a:p>
        </p:txBody>
      </p:sp>
    </p:spTree>
    <p:extLst>
      <p:ext uri="{BB962C8B-B14F-4D97-AF65-F5344CB8AC3E}">
        <p14:creationId xmlns:p14="http://schemas.microsoft.com/office/powerpoint/2010/main" val="41169016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found that experts</a:t>
            </a:r>
            <a:r>
              <a:rPr lang="en-US" baseline="0" dirty="0" smtClean="0"/>
              <a:t> could memorize alpha plans better</a:t>
            </a:r>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53</a:t>
            </a:fld>
            <a:endParaRPr lang="en-US"/>
          </a:p>
        </p:txBody>
      </p:sp>
    </p:spTree>
    <p:extLst>
      <p:ext uri="{BB962C8B-B14F-4D97-AF65-F5344CB8AC3E}">
        <p14:creationId xmlns:p14="http://schemas.microsoft.com/office/powerpoint/2010/main" val="27626153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experts tended to reason about programs</a:t>
            </a:r>
            <a:r>
              <a:rPr lang="en-US" baseline="0" dirty="0" smtClean="0"/>
              <a:t> with both functional and object-oriented relationships, </a:t>
            </a:r>
          </a:p>
          <a:p>
            <a:endParaRPr lang="en-US" baseline="0" dirty="0" smtClean="0"/>
          </a:p>
          <a:p>
            <a:r>
              <a:rPr lang="en-US" baseline="0" dirty="0" smtClean="0"/>
              <a:t>novices tended to focus more on objects</a:t>
            </a:r>
          </a:p>
          <a:p>
            <a:endParaRPr lang="en-US" baseline="0" dirty="0" smtClean="0"/>
          </a:p>
          <a:p>
            <a:r>
              <a:rPr lang="en-US" baseline="0" dirty="0" smtClean="0"/>
              <a:t>experts could formulate hypotheses that were more applicable to the problem domain</a:t>
            </a:r>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54</a:t>
            </a:fld>
            <a:endParaRPr lang="en-US"/>
          </a:p>
        </p:txBody>
      </p:sp>
    </p:spTree>
    <p:extLst>
      <p:ext uri="{BB962C8B-B14F-4D97-AF65-F5344CB8AC3E}">
        <p14:creationId xmlns:p14="http://schemas.microsoft.com/office/powerpoint/2010/main" val="16666932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I’m going to start with mental models</a:t>
            </a:r>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55</a:t>
            </a:fld>
            <a:endParaRPr lang="en-US"/>
          </a:p>
        </p:txBody>
      </p:sp>
    </p:spTree>
    <p:extLst>
      <p:ext uri="{BB962C8B-B14F-4D97-AF65-F5344CB8AC3E}">
        <p14:creationId xmlns:p14="http://schemas.microsoft.com/office/powerpoint/2010/main" val="25895746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I’m going to start with mental models</a:t>
            </a:r>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56</a:t>
            </a:fld>
            <a:endParaRPr lang="en-US"/>
          </a:p>
        </p:txBody>
      </p:sp>
    </p:spTree>
    <p:extLst>
      <p:ext uri="{BB962C8B-B14F-4D97-AF65-F5344CB8AC3E}">
        <p14:creationId xmlns:p14="http://schemas.microsoft.com/office/powerpoint/2010/main" val="2589574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 actually quite</a:t>
            </a:r>
            <a:r>
              <a:rPr lang="en-US" baseline="0" dirty="0" smtClean="0"/>
              <a:t> a few mental models for programmers reading code</a:t>
            </a:r>
          </a:p>
          <a:p>
            <a:endParaRPr lang="en-US" baseline="0" dirty="0" smtClean="0"/>
          </a:p>
          <a:p>
            <a:r>
              <a:rPr lang="en-US" baseline="0" dirty="0" smtClean="0"/>
              <a:t>from now on, when I say “mental model”, I mean a mental model for programmers who are trying to understand </a:t>
            </a:r>
            <a:r>
              <a:rPr lang="en-US" baseline="0" dirty="0" smtClean="0"/>
              <a:t>code</a:t>
            </a:r>
          </a:p>
          <a:p>
            <a:endParaRPr lang="en-US" baseline="0" dirty="0" smtClean="0"/>
          </a:p>
          <a:p>
            <a:r>
              <a:rPr lang="en-US" baseline="0" dirty="0" smtClean="0"/>
              <a:t>will present less individual mental models, more on commonalities</a:t>
            </a:r>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5</a:t>
            </a:fld>
            <a:endParaRPr lang="en-US"/>
          </a:p>
        </p:txBody>
      </p:sp>
    </p:spTree>
    <p:extLst>
      <p:ext uri="{BB962C8B-B14F-4D97-AF65-F5344CB8AC3E}">
        <p14:creationId xmlns:p14="http://schemas.microsoft.com/office/powerpoint/2010/main" val="20948911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relate back to mental models</a:t>
            </a:r>
          </a:p>
          <a:p>
            <a:endParaRPr lang="en-US" dirty="0" smtClean="0"/>
          </a:p>
          <a:p>
            <a:r>
              <a:rPr lang="en-US" dirty="0" smtClean="0"/>
              <a:t>browsing support: support going from high level abstractions to low level </a:t>
            </a:r>
            <a:r>
              <a:rPr lang="en-US" dirty="0" smtClean="0"/>
              <a:t>details, through control-flow and data</a:t>
            </a:r>
            <a:r>
              <a:rPr lang="en-US" baseline="0" dirty="0" smtClean="0"/>
              <a:t> flow paths</a:t>
            </a:r>
            <a:endParaRPr lang="en-US" dirty="0" smtClean="0"/>
          </a:p>
          <a:p>
            <a:r>
              <a:rPr lang="en-US" dirty="0" smtClean="0"/>
              <a:t>searching:</a:t>
            </a:r>
            <a:r>
              <a:rPr lang="en-US" baseline="0" dirty="0" smtClean="0"/>
              <a:t> being able to search for code snippets with a level of abstraction above</a:t>
            </a:r>
          </a:p>
          <a:p>
            <a:r>
              <a:rPr lang="en-US" baseline="0" dirty="0" smtClean="0"/>
              <a:t>multiple views: show the message graph and object structure. orthogonal views support program comprehension</a:t>
            </a:r>
          </a:p>
          <a:p>
            <a:r>
              <a:rPr lang="en-US" baseline="0" dirty="0" smtClean="0"/>
              <a:t>context-driven views: show view depending on what the state of the program is. object-oriented, show object hierarchy</a:t>
            </a:r>
          </a:p>
          <a:p>
            <a:r>
              <a:rPr lang="en-US" baseline="0" dirty="0" smtClean="0"/>
              <a:t>additional cognitive support: anything else to support cognitive tasks</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57</a:t>
            </a:fld>
            <a:endParaRPr lang="en-US"/>
          </a:p>
        </p:txBody>
      </p:sp>
    </p:spTree>
    <p:extLst>
      <p:ext uri="{BB962C8B-B14F-4D97-AF65-F5344CB8AC3E}">
        <p14:creationId xmlns:p14="http://schemas.microsoft.com/office/powerpoint/2010/main" val="35296176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relate back to mental models</a:t>
            </a:r>
          </a:p>
          <a:p>
            <a:endParaRPr lang="en-US" dirty="0" smtClean="0"/>
          </a:p>
          <a:p>
            <a:r>
              <a:rPr lang="en-US" dirty="0" smtClean="0"/>
              <a:t>browsing support: support going from high level abstractions to low level </a:t>
            </a:r>
            <a:r>
              <a:rPr lang="en-US" dirty="0" smtClean="0"/>
              <a:t>details, through control-flow and data</a:t>
            </a:r>
            <a:r>
              <a:rPr lang="en-US" baseline="0" dirty="0" smtClean="0"/>
              <a:t> flow paths</a:t>
            </a:r>
            <a:endParaRPr lang="en-US" dirty="0" smtClean="0"/>
          </a:p>
          <a:p>
            <a:r>
              <a:rPr lang="en-US" dirty="0" smtClean="0"/>
              <a:t>searching:</a:t>
            </a:r>
            <a:r>
              <a:rPr lang="en-US" baseline="0" dirty="0" smtClean="0"/>
              <a:t> being able to search for code snippets with a level of abstraction above</a:t>
            </a:r>
          </a:p>
          <a:p>
            <a:r>
              <a:rPr lang="en-US" baseline="0" dirty="0" smtClean="0"/>
              <a:t>multiple views: show the message graph and object structure. orthogonal views support program comprehension</a:t>
            </a:r>
          </a:p>
          <a:p>
            <a:r>
              <a:rPr lang="en-US" baseline="0" dirty="0" smtClean="0"/>
              <a:t>context-driven views: show view depending on what the state of the program is. object-oriented, show object hierarchy</a:t>
            </a:r>
          </a:p>
          <a:p>
            <a:r>
              <a:rPr lang="en-US" baseline="0" dirty="0" smtClean="0"/>
              <a:t>additional cognitive support: anything else to support cognitive tasks</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58</a:t>
            </a:fld>
            <a:endParaRPr lang="en-US"/>
          </a:p>
        </p:txBody>
      </p:sp>
    </p:spTree>
    <p:extLst>
      <p:ext uri="{BB962C8B-B14F-4D97-AF65-F5344CB8AC3E}">
        <p14:creationId xmlns:p14="http://schemas.microsoft.com/office/powerpoint/2010/main" val="35296176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relate back to mental models</a:t>
            </a:r>
          </a:p>
          <a:p>
            <a:endParaRPr lang="en-US" dirty="0" smtClean="0"/>
          </a:p>
          <a:p>
            <a:r>
              <a:rPr lang="en-US" dirty="0" smtClean="0"/>
              <a:t>browsing support: support going from high level abstractions to low level </a:t>
            </a:r>
            <a:r>
              <a:rPr lang="en-US" dirty="0" smtClean="0"/>
              <a:t>details, through control-flow and data</a:t>
            </a:r>
            <a:r>
              <a:rPr lang="en-US" baseline="0" dirty="0" smtClean="0"/>
              <a:t> flow paths</a:t>
            </a:r>
            <a:endParaRPr lang="en-US" dirty="0" smtClean="0"/>
          </a:p>
          <a:p>
            <a:r>
              <a:rPr lang="en-US" dirty="0" smtClean="0"/>
              <a:t>searching:</a:t>
            </a:r>
            <a:r>
              <a:rPr lang="en-US" baseline="0" dirty="0" smtClean="0"/>
              <a:t> being able to search for code snippets with a level of abstraction above</a:t>
            </a:r>
          </a:p>
          <a:p>
            <a:r>
              <a:rPr lang="en-US" baseline="0" dirty="0" smtClean="0"/>
              <a:t>multiple views: show the message graph and object structure. orthogonal views support program comprehension</a:t>
            </a:r>
          </a:p>
          <a:p>
            <a:r>
              <a:rPr lang="en-US" baseline="0" dirty="0" smtClean="0"/>
              <a:t>context-driven views: show view depending on what the state of the program is. object-oriented, show object hierarchy</a:t>
            </a:r>
          </a:p>
          <a:p>
            <a:r>
              <a:rPr lang="en-US" baseline="0" dirty="0" smtClean="0"/>
              <a:t>additional cognitive support: anything else to support cognitive tasks</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60</a:t>
            </a:fld>
            <a:endParaRPr lang="en-US"/>
          </a:p>
        </p:txBody>
      </p:sp>
    </p:spTree>
    <p:extLst>
      <p:ext uri="{BB962C8B-B14F-4D97-AF65-F5344CB8AC3E}">
        <p14:creationId xmlns:p14="http://schemas.microsoft.com/office/powerpoint/2010/main" val="35296176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relate back to mental models</a:t>
            </a:r>
          </a:p>
          <a:p>
            <a:endParaRPr lang="en-US" dirty="0" smtClean="0"/>
          </a:p>
          <a:p>
            <a:r>
              <a:rPr lang="en-US" dirty="0" smtClean="0"/>
              <a:t>browsing support: support going from high level abstractions to low level </a:t>
            </a:r>
            <a:r>
              <a:rPr lang="en-US" dirty="0" smtClean="0"/>
              <a:t>details, through control-flow and data</a:t>
            </a:r>
            <a:r>
              <a:rPr lang="en-US" baseline="0" dirty="0" smtClean="0"/>
              <a:t> flow paths</a:t>
            </a:r>
            <a:endParaRPr lang="en-US" dirty="0" smtClean="0"/>
          </a:p>
          <a:p>
            <a:r>
              <a:rPr lang="en-US" dirty="0" smtClean="0"/>
              <a:t>searching:</a:t>
            </a:r>
            <a:r>
              <a:rPr lang="en-US" baseline="0" dirty="0" smtClean="0"/>
              <a:t> being able to search for code snippets with a level of abstraction above</a:t>
            </a:r>
          </a:p>
          <a:p>
            <a:r>
              <a:rPr lang="en-US" baseline="0" dirty="0" smtClean="0"/>
              <a:t>multiple views: show the message graph and object structure. orthogonal views support program comprehension</a:t>
            </a:r>
          </a:p>
          <a:p>
            <a:r>
              <a:rPr lang="en-US" baseline="0" dirty="0" smtClean="0"/>
              <a:t>context-driven views: show view depending on what the state of the program is. object-oriented, show object hierarchy</a:t>
            </a:r>
          </a:p>
          <a:p>
            <a:r>
              <a:rPr lang="en-US" baseline="0" dirty="0" smtClean="0"/>
              <a:t>additional cognitive support: anything else to support cognitive tasks</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61</a:t>
            </a:fld>
            <a:endParaRPr lang="en-US"/>
          </a:p>
        </p:txBody>
      </p:sp>
    </p:spTree>
    <p:extLst>
      <p:ext uri="{BB962C8B-B14F-4D97-AF65-F5344CB8AC3E}">
        <p14:creationId xmlns:p14="http://schemas.microsoft.com/office/powerpoint/2010/main" val="35296176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relate back to mental models</a:t>
            </a:r>
          </a:p>
          <a:p>
            <a:endParaRPr lang="en-US" dirty="0" smtClean="0"/>
          </a:p>
          <a:p>
            <a:r>
              <a:rPr lang="en-US" dirty="0" smtClean="0"/>
              <a:t>browsing support: support going from high level abstractions to low level </a:t>
            </a:r>
            <a:r>
              <a:rPr lang="en-US" dirty="0" smtClean="0"/>
              <a:t>details, through control-flow and data</a:t>
            </a:r>
            <a:r>
              <a:rPr lang="en-US" baseline="0" dirty="0" smtClean="0"/>
              <a:t> flow paths</a:t>
            </a:r>
            <a:endParaRPr lang="en-US" dirty="0" smtClean="0"/>
          </a:p>
          <a:p>
            <a:r>
              <a:rPr lang="en-US" dirty="0" smtClean="0"/>
              <a:t>searching:</a:t>
            </a:r>
            <a:r>
              <a:rPr lang="en-US" baseline="0" dirty="0" smtClean="0"/>
              <a:t> being able to search for code snippets with a level of abstraction above</a:t>
            </a:r>
          </a:p>
          <a:p>
            <a:r>
              <a:rPr lang="en-US" baseline="0" dirty="0" smtClean="0"/>
              <a:t>multiple views: show the message graph and object structure. orthogonal views support program comprehension</a:t>
            </a:r>
          </a:p>
          <a:p>
            <a:r>
              <a:rPr lang="en-US" baseline="0" dirty="0" smtClean="0"/>
              <a:t>context-driven views: show view depending on what the state of the program is. object-oriented, show object hierarchy</a:t>
            </a:r>
          </a:p>
          <a:p>
            <a:r>
              <a:rPr lang="en-US" baseline="0" dirty="0" smtClean="0"/>
              <a:t>additional cognitive support: anything else to support cognitive tasks</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63</a:t>
            </a:fld>
            <a:endParaRPr lang="en-US"/>
          </a:p>
        </p:txBody>
      </p:sp>
    </p:spTree>
    <p:extLst>
      <p:ext uri="{BB962C8B-B14F-4D97-AF65-F5344CB8AC3E}">
        <p14:creationId xmlns:p14="http://schemas.microsoft.com/office/powerpoint/2010/main" val="35296176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relate back to mental models</a:t>
            </a:r>
          </a:p>
          <a:p>
            <a:endParaRPr lang="en-US" dirty="0" smtClean="0"/>
          </a:p>
          <a:p>
            <a:r>
              <a:rPr lang="en-US" dirty="0" smtClean="0"/>
              <a:t>browsing support: support going from high level abstractions to low level </a:t>
            </a:r>
            <a:r>
              <a:rPr lang="en-US" dirty="0" smtClean="0"/>
              <a:t>details, through control-flow and data</a:t>
            </a:r>
            <a:r>
              <a:rPr lang="en-US" baseline="0" dirty="0" smtClean="0"/>
              <a:t> flow paths</a:t>
            </a:r>
            <a:endParaRPr lang="en-US" dirty="0" smtClean="0"/>
          </a:p>
          <a:p>
            <a:r>
              <a:rPr lang="en-US" dirty="0" smtClean="0"/>
              <a:t>searching:</a:t>
            </a:r>
            <a:r>
              <a:rPr lang="en-US" baseline="0" dirty="0" smtClean="0"/>
              <a:t> being able to search for code snippets with a level of abstraction above</a:t>
            </a:r>
          </a:p>
          <a:p>
            <a:r>
              <a:rPr lang="en-US" baseline="0" dirty="0" smtClean="0"/>
              <a:t>multiple views: show the message graph and object structure. orthogonal views support program comprehension</a:t>
            </a:r>
          </a:p>
          <a:p>
            <a:r>
              <a:rPr lang="en-US" baseline="0" dirty="0" smtClean="0"/>
              <a:t>context-driven views: show view depending on what the state of the program is. object-oriented, show object hierarchy</a:t>
            </a:r>
          </a:p>
          <a:p>
            <a:r>
              <a:rPr lang="en-US" baseline="0" dirty="0" smtClean="0"/>
              <a:t>additional cognitive support: anything else to support cognitive tasks</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64</a:t>
            </a:fld>
            <a:endParaRPr lang="en-US"/>
          </a:p>
        </p:txBody>
      </p:sp>
    </p:spTree>
    <p:extLst>
      <p:ext uri="{BB962C8B-B14F-4D97-AF65-F5344CB8AC3E}">
        <p14:creationId xmlns:p14="http://schemas.microsoft.com/office/powerpoint/2010/main" val="35296176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relate back to mental models</a:t>
            </a:r>
          </a:p>
          <a:p>
            <a:endParaRPr lang="en-US" dirty="0" smtClean="0"/>
          </a:p>
          <a:p>
            <a:r>
              <a:rPr lang="en-US" dirty="0" smtClean="0"/>
              <a:t>browsing support: support going from high level abstractions to low level </a:t>
            </a:r>
            <a:r>
              <a:rPr lang="en-US" dirty="0" smtClean="0"/>
              <a:t>details, through control-flow and data</a:t>
            </a:r>
            <a:r>
              <a:rPr lang="en-US" baseline="0" dirty="0" smtClean="0"/>
              <a:t> flow paths</a:t>
            </a:r>
            <a:endParaRPr lang="en-US" dirty="0" smtClean="0"/>
          </a:p>
          <a:p>
            <a:r>
              <a:rPr lang="en-US" dirty="0" smtClean="0"/>
              <a:t>searching:</a:t>
            </a:r>
            <a:r>
              <a:rPr lang="en-US" baseline="0" dirty="0" smtClean="0"/>
              <a:t> being able to search for code snippets with a level of abstraction above</a:t>
            </a:r>
          </a:p>
          <a:p>
            <a:r>
              <a:rPr lang="en-US" baseline="0" dirty="0" smtClean="0"/>
              <a:t>multiple views: show the message graph and object structure. orthogonal views support program comprehension</a:t>
            </a:r>
          </a:p>
          <a:p>
            <a:r>
              <a:rPr lang="en-US" baseline="0" dirty="0" smtClean="0"/>
              <a:t>context-driven views: show view depending on what the state of the program is. object-oriented, show object hierarchy</a:t>
            </a:r>
          </a:p>
          <a:p>
            <a:r>
              <a:rPr lang="en-US" baseline="0" dirty="0" smtClean="0"/>
              <a:t>additional cognitive support: anything else to support cognitive tasks</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66</a:t>
            </a:fld>
            <a:endParaRPr lang="en-US"/>
          </a:p>
        </p:txBody>
      </p:sp>
    </p:spTree>
    <p:extLst>
      <p:ext uri="{BB962C8B-B14F-4D97-AF65-F5344CB8AC3E}">
        <p14:creationId xmlns:p14="http://schemas.microsoft.com/office/powerpoint/2010/main" val="35296176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relate back to mental models</a:t>
            </a:r>
          </a:p>
          <a:p>
            <a:endParaRPr lang="en-US" dirty="0" smtClean="0"/>
          </a:p>
          <a:p>
            <a:r>
              <a:rPr lang="en-US" dirty="0" smtClean="0"/>
              <a:t>browsing support: support going from high level abstractions to low level </a:t>
            </a:r>
            <a:r>
              <a:rPr lang="en-US" dirty="0" smtClean="0"/>
              <a:t>details, through control-flow and data</a:t>
            </a:r>
            <a:r>
              <a:rPr lang="en-US" baseline="0" dirty="0" smtClean="0"/>
              <a:t> flow paths</a:t>
            </a:r>
            <a:endParaRPr lang="en-US" dirty="0" smtClean="0"/>
          </a:p>
          <a:p>
            <a:r>
              <a:rPr lang="en-US" dirty="0" smtClean="0"/>
              <a:t>searching:</a:t>
            </a:r>
            <a:r>
              <a:rPr lang="en-US" baseline="0" dirty="0" smtClean="0"/>
              <a:t> being able to search for code snippets with a level of abstraction above</a:t>
            </a:r>
          </a:p>
          <a:p>
            <a:r>
              <a:rPr lang="en-US" baseline="0" dirty="0" smtClean="0"/>
              <a:t>multiple views: show the message graph and object structure. orthogonal views support program comprehension</a:t>
            </a:r>
          </a:p>
          <a:p>
            <a:r>
              <a:rPr lang="en-US" baseline="0" dirty="0" smtClean="0"/>
              <a:t>context-driven views: show view depending on what the state of the program is. object-oriented, show object hierarchy</a:t>
            </a:r>
          </a:p>
          <a:p>
            <a:r>
              <a:rPr lang="en-US" baseline="0" dirty="0" smtClean="0"/>
              <a:t>additional cognitive support: anything else to support cognitive tasks</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67</a:t>
            </a:fld>
            <a:endParaRPr lang="en-US"/>
          </a:p>
        </p:txBody>
      </p:sp>
    </p:spTree>
    <p:extLst>
      <p:ext uri="{BB962C8B-B14F-4D97-AF65-F5344CB8AC3E}">
        <p14:creationId xmlns:p14="http://schemas.microsoft.com/office/powerpoint/2010/main" val="35296176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somewhat skeptical about these automated</a:t>
            </a:r>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68</a:t>
            </a:fld>
            <a:endParaRPr lang="en-US"/>
          </a:p>
        </p:txBody>
      </p:sp>
    </p:spTree>
    <p:extLst>
      <p:ext uri="{BB962C8B-B14F-4D97-AF65-F5344CB8AC3E}">
        <p14:creationId xmlns:p14="http://schemas.microsoft.com/office/powerpoint/2010/main" val="3396766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relate back to mental models</a:t>
            </a:r>
          </a:p>
          <a:p>
            <a:endParaRPr lang="en-US" dirty="0" smtClean="0"/>
          </a:p>
          <a:p>
            <a:r>
              <a:rPr lang="en-US" dirty="0" smtClean="0"/>
              <a:t>browsing support: support going from high level abstractions to low level </a:t>
            </a:r>
            <a:r>
              <a:rPr lang="en-US" dirty="0" smtClean="0"/>
              <a:t>details, through control-flow and data</a:t>
            </a:r>
            <a:r>
              <a:rPr lang="en-US" baseline="0" dirty="0" smtClean="0"/>
              <a:t> flow paths</a:t>
            </a:r>
            <a:endParaRPr lang="en-US" dirty="0" smtClean="0"/>
          </a:p>
          <a:p>
            <a:r>
              <a:rPr lang="en-US" dirty="0" smtClean="0"/>
              <a:t>searching:</a:t>
            </a:r>
            <a:r>
              <a:rPr lang="en-US" baseline="0" dirty="0" smtClean="0"/>
              <a:t> being able to search for code snippets with a level of abstraction above</a:t>
            </a:r>
          </a:p>
          <a:p>
            <a:r>
              <a:rPr lang="en-US" baseline="0" dirty="0" smtClean="0"/>
              <a:t>multiple views: show the message graph and object structure. orthogonal views support program comprehension</a:t>
            </a:r>
          </a:p>
          <a:p>
            <a:r>
              <a:rPr lang="en-US" baseline="0" dirty="0" smtClean="0"/>
              <a:t>context-driven views: show view depending on what the state of the program is. object-oriented, show object hierarchy</a:t>
            </a:r>
          </a:p>
          <a:p>
            <a:r>
              <a:rPr lang="en-US" baseline="0" dirty="0" smtClean="0"/>
              <a:t>additional cognitive support: anything else to support cognitive tasks</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69</a:t>
            </a:fld>
            <a:endParaRPr lang="en-US"/>
          </a:p>
        </p:txBody>
      </p:sp>
    </p:spTree>
    <p:extLst>
      <p:ext uri="{BB962C8B-B14F-4D97-AF65-F5344CB8AC3E}">
        <p14:creationId xmlns:p14="http://schemas.microsoft.com/office/powerpoint/2010/main" val="3529617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6</a:t>
            </a:fld>
            <a:endParaRPr lang="en-US"/>
          </a:p>
        </p:txBody>
      </p:sp>
    </p:spTree>
    <p:extLst>
      <p:ext uri="{BB962C8B-B14F-4D97-AF65-F5344CB8AC3E}">
        <p14:creationId xmlns:p14="http://schemas.microsoft.com/office/powerpoint/2010/main" val="15927990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relate back to mental models</a:t>
            </a:r>
          </a:p>
          <a:p>
            <a:endParaRPr lang="en-US" dirty="0" smtClean="0"/>
          </a:p>
          <a:p>
            <a:r>
              <a:rPr lang="en-US" dirty="0" smtClean="0"/>
              <a:t>browsing support: support going from high level abstractions to low level </a:t>
            </a:r>
            <a:r>
              <a:rPr lang="en-US" dirty="0" smtClean="0"/>
              <a:t>details, through control-flow and data</a:t>
            </a:r>
            <a:r>
              <a:rPr lang="en-US" baseline="0" dirty="0" smtClean="0"/>
              <a:t> flow paths</a:t>
            </a:r>
            <a:endParaRPr lang="en-US" dirty="0" smtClean="0"/>
          </a:p>
          <a:p>
            <a:r>
              <a:rPr lang="en-US" dirty="0" smtClean="0"/>
              <a:t>searching:</a:t>
            </a:r>
            <a:r>
              <a:rPr lang="en-US" baseline="0" dirty="0" smtClean="0"/>
              <a:t> being able to search for code snippets with a level of abstraction above</a:t>
            </a:r>
          </a:p>
          <a:p>
            <a:r>
              <a:rPr lang="en-US" baseline="0" dirty="0" smtClean="0"/>
              <a:t>multiple views: show the message graph and object structure. orthogonal views support program comprehension</a:t>
            </a:r>
          </a:p>
          <a:p>
            <a:r>
              <a:rPr lang="en-US" baseline="0" dirty="0" smtClean="0"/>
              <a:t>context-driven views: show view depending on what the state of the program is. object-oriented, show object hierarchy</a:t>
            </a:r>
          </a:p>
          <a:p>
            <a:r>
              <a:rPr lang="en-US" baseline="0" dirty="0" smtClean="0"/>
              <a:t>additional cognitive support: anything else to support cognitive tasks</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70</a:t>
            </a:fld>
            <a:endParaRPr lang="en-US"/>
          </a:p>
        </p:txBody>
      </p:sp>
    </p:spTree>
    <p:extLst>
      <p:ext uri="{BB962C8B-B14F-4D97-AF65-F5344CB8AC3E}">
        <p14:creationId xmlns:p14="http://schemas.microsoft.com/office/powerpoint/2010/main" val="35296176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I’m going to start with mental models</a:t>
            </a:r>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72</a:t>
            </a:fld>
            <a:endParaRPr lang="en-US"/>
          </a:p>
        </p:txBody>
      </p:sp>
    </p:spTree>
    <p:extLst>
      <p:ext uri="{BB962C8B-B14F-4D97-AF65-F5344CB8AC3E}">
        <p14:creationId xmlns:p14="http://schemas.microsoft.com/office/powerpoint/2010/main" val="25895746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I’m going to start with mental models</a:t>
            </a:r>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73</a:t>
            </a:fld>
            <a:endParaRPr lang="en-US"/>
          </a:p>
        </p:txBody>
      </p:sp>
    </p:spTree>
    <p:extLst>
      <p:ext uri="{BB962C8B-B14F-4D97-AF65-F5344CB8AC3E}">
        <p14:creationId xmlns:p14="http://schemas.microsoft.com/office/powerpoint/2010/main" val="25895746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HANDS for kids: Try to fit into mental models of the real world</a:t>
            </a:r>
            <a:endParaRPr lang="en-US" dirty="0"/>
          </a:p>
        </p:txBody>
      </p:sp>
      <p:sp>
        <p:nvSpPr>
          <p:cNvPr id="4" name="Slide Number Placeholder 3"/>
          <p:cNvSpPr>
            <a:spLocks noGrp="1"/>
          </p:cNvSpPr>
          <p:nvPr>
            <p:ph type="sldNum" sz="quarter" idx="10"/>
          </p:nvPr>
        </p:nvSpPr>
        <p:spPr/>
        <p:txBody>
          <a:bodyPr/>
          <a:lstStyle/>
          <a:p>
            <a:fld id="{35678FE2-461A-0F42-8C23-678256F6296B}" type="slidenum">
              <a:rPr lang="en-US" smtClean="0"/>
              <a:t>75</a:t>
            </a:fld>
            <a:endParaRPr lang="en-US"/>
          </a:p>
        </p:txBody>
      </p:sp>
    </p:spTree>
    <p:extLst>
      <p:ext uri="{BB962C8B-B14F-4D97-AF65-F5344CB8AC3E}">
        <p14:creationId xmlns:p14="http://schemas.microsoft.com/office/powerpoint/2010/main" val="39980133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HANDS: Try to fit into mental models of the real world</a:t>
            </a:r>
            <a:endParaRPr lang="en-US" dirty="0"/>
          </a:p>
        </p:txBody>
      </p:sp>
      <p:sp>
        <p:nvSpPr>
          <p:cNvPr id="4" name="Slide Number Placeholder 3"/>
          <p:cNvSpPr>
            <a:spLocks noGrp="1"/>
          </p:cNvSpPr>
          <p:nvPr>
            <p:ph type="sldNum" sz="quarter" idx="10"/>
          </p:nvPr>
        </p:nvSpPr>
        <p:spPr/>
        <p:txBody>
          <a:bodyPr/>
          <a:lstStyle/>
          <a:p>
            <a:fld id="{35678FE2-461A-0F42-8C23-678256F6296B}" type="slidenum">
              <a:rPr lang="en-US" smtClean="0"/>
              <a:t>76</a:t>
            </a:fld>
            <a:endParaRPr lang="en-US"/>
          </a:p>
        </p:txBody>
      </p:sp>
    </p:spTree>
    <p:extLst>
      <p:ext uri="{BB962C8B-B14F-4D97-AF65-F5344CB8AC3E}">
        <p14:creationId xmlns:p14="http://schemas.microsoft.com/office/powerpoint/2010/main" val="7199423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support</a:t>
            </a:r>
            <a:r>
              <a:rPr lang="en-US" baseline="0" dirty="0" smtClean="0"/>
              <a:t> top-down, bottom-up </a:t>
            </a:r>
            <a:r>
              <a:rPr lang="en-US" baseline="0" dirty="0" err="1" smtClean="0"/>
              <a:t>prog</a:t>
            </a:r>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77</a:t>
            </a:fld>
            <a:endParaRPr lang="en-US"/>
          </a:p>
        </p:txBody>
      </p:sp>
    </p:spTree>
    <p:extLst>
      <p:ext uri="{BB962C8B-B14F-4D97-AF65-F5344CB8AC3E}">
        <p14:creationId xmlns:p14="http://schemas.microsoft.com/office/powerpoint/2010/main" val="24585136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78</a:t>
            </a:fld>
            <a:endParaRPr lang="en-US"/>
          </a:p>
        </p:txBody>
      </p:sp>
    </p:spTree>
    <p:extLst>
      <p:ext uri="{BB962C8B-B14F-4D97-AF65-F5344CB8AC3E}">
        <p14:creationId xmlns:p14="http://schemas.microsoft.com/office/powerpoint/2010/main" val="12624633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studies all are for textual languages, so you may wonder if visual languages help…</a:t>
            </a:r>
          </a:p>
          <a:p>
            <a:endParaRPr lang="en-US" baseline="0" dirty="0" smtClean="0"/>
          </a:p>
          <a:p>
            <a:r>
              <a:rPr lang="en-US" baseline="0" dirty="0" smtClean="0"/>
              <a:t>I remind you of this slide, presented by brad a while ago, which indicates…probably not</a:t>
            </a:r>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83</a:t>
            </a:fld>
            <a:endParaRPr lang="en-US"/>
          </a:p>
        </p:txBody>
      </p:sp>
    </p:spTree>
    <p:extLst>
      <p:ext uri="{BB962C8B-B14F-4D97-AF65-F5344CB8AC3E}">
        <p14:creationId xmlns:p14="http://schemas.microsoft.com/office/powerpoint/2010/main" val="26727745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questions that this lecture is going to try to </a:t>
            </a:r>
          </a:p>
          <a:p>
            <a:r>
              <a:rPr lang="en-US" dirty="0" smtClean="0"/>
              <a:t>frame everything as mental models &amp; aspects of mental models…other</a:t>
            </a:r>
            <a:r>
              <a:rPr lang="en-US" baseline="0" dirty="0" smtClean="0"/>
              <a:t> factors of code that influence how people read code</a:t>
            </a:r>
            <a:endParaRPr lang="en-US" dirty="0" smtClean="0"/>
          </a:p>
          <a:p>
            <a:r>
              <a:rPr lang="en-US" dirty="0" smtClean="0"/>
              <a:t>----- Meeting Notes (2/28/11 17:41) -----</a:t>
            </a:r>
          </a:p>
          <a:p>
            <a:r>
              <a:rPr lang="en-US" dirty="0" smtClean="0"/>
              <a:t>change wording on first point?</a:t>
            </a:r>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84</a:t>
            </a:fld>
            <a:endParaRPr lang="en-US"/>
          </a:p>
        </p:txBody>
      </p:sp>
    </p:spTree>
    <p:extLst>
      <p:ext uri="{BB962C8B-B14F-4D97-AF65-F5344CB8AC3E}">
        <p14:creationId xmlns:p14="http://schemas.microsoft.com/office/powerpoint/2010/main" val="12923301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“reading code” makes it sound as if we’re talking</a:t>
            </a:r>
            <a:r>
              <a:rPr lang="en-US" baseline="0" dirty="0" smtClean="0"/>
              <a:t> about a solitary person just sitting and reading printed code…</a:t>
            </a:r>
          </a:p>
          <a:p>
            <a:endParaRPr lang="en-US" baseline="0" dirty="0" smtClean="0"/>
          </a:p>
          <a:p>
            <a:r>
              <a:rPr lang="en-US" baseline="0" dirty="0" smtClean="0"/>
              <a:t>really talking about anything that requires understanding of code on any level</a:t>
            </a:r>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85</a:t>
            </a:fld>
            <a:endParaRPr lang="en-US"/>
          </a:p>
        </p:txBody>
      </p:sp>
    </p:spTree>
    <p:extLst>
      <p:ext uri="{BB962C8B-B14F-4D97-AF65-F5344CB8AC3E}">
        <p14:creationId xmlns:p14="http://schemas.microsoft.com/office/powerpoint/2010/main" val="2138422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 to start with some bottom-up models</a:t>
            </a:r>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7</a:t>
            </a:fld>
            <a:endParaRPr lang="en-US"/>
          </a:p>
        </p:txBody>
      </p:sp>
    </p:spTree>
    <p:extLst>
      <p:ext uri="{BB962C8B-B14F-4D97-AF65-F5344CB8AC3E}">
        <p14:creationId xmlns:p14="http://schemas.microsoft.com/office/powerpoint/2010/main" val="15927990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flow better</a:t>
            </a:r>
            <a:endParaRPr lang="en-US" dirty="0"/>
          </a:p>
          <a:p>
            <a:r>
              <a:rPr lang="en-US" dirty="0"/>
              <a:t>----- Meeting Notes (2/28/11 17:41) -----</a:t>
            </a:r>
          </a:p>
          <a:p>
            <a:r>
              <a:rPr lang="en-US" dirty="0"/>
              <a:t>not incomplete</a:t>
            </a:r>
          </a:p>
        </p:txBody>
      </p:sp>
      <p:sp>
        <p:nvSpPr>
          <p:cNvPr id="4" name="Slide Number Placeholder 3"/>
          <p:cNvSpPr>
            <a:spLocks noGrp="1"/>
          </p:cNvSpPr>
          <p:nvPr>
            <p:ph type="sldNum" sz="quarter" idx="10"/>
          </p:nvPr>
        </p:nvSpPr>
        <p:spPr/>
        <p:txBody>
          <a:bodyPr/>
          <a:lstStyle/>
          <a:p>
            <a:fld id="{AD17A331-5A2C-F54E-8ABD-D4209066B2C2}" type="slidenum">
              <a:rPr lang="en-US" smtClean="0"/>
              <a:t>86</a:t>
            </a:fld>
            <a:endParaRPr lang="en-US"/>
          </a:p>
        </p:txBody>
      </p:sp>
    </p:spTree>
    <p:extLst>
      <p:ext uri="{BB962C8B-B14F-4D97-AF65-F5344CB8AC3E}">
        <p14:creationId xmlns:p14="http://schemas.microsoft.com/office/powerpoint/2010/main" val="1821722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conflate chunks with methods more idiomatic code</a:t>
            </a:r>
          </a:p>
          <a:p>
            <a:endParaRPr lang="en-US" dirty="0" smtClean="0"/>
          </a:p>
          <a:p>
            <a:r>
              <a:rPr lang="en-US" dirty="0" smtClean="0"/>
              <a:t>The easiest way of showing this is by asking all of you to take a quick look at this code and explain what it does.</a:t>
            </a:r>
          </a:p>
          <a:p>
            <a:endParaRPr lang="en-US" dirty="0" smtClean="0"/>
          </a:p>
          <a:p>
            <a:r>
              <a:rPr lang="en-US" dirty="0" smtClean="0"/>
              <a:t>The</a:t>
            </a:r>
            <a:r>
              <a:rPr lang="en-US" baseline="0" dirty="0" smtClean="0"/>
              <a:t> </a:t>
            </a:r>
            <a:r>
              <a:rPr lang="en-US" baseline="0" dirty="0" err="1" smtClean="0"/>
              <a:t>langauge</a:t>
            </a:r>
            <a:r>
              <a:rPr lang="en-US" baseline="0" dirty="0" smtClean="0"/>
              <a:t> (</a:t>
            </a:r>
            <a:r>
              <a:rPr lang="en-US" baseline="0" dirty="0" err="1" smtClean="0"/>
              <a:t>javascript</a:t>
            </a:r>
            <a:r>
              <a:rPr lang="en-US" baseline="0" dirty="0" smtClean="0"/>
              <a:t>) probably isn’t familiar to all of you, yet you quickly recognize what it does. I’m going to go into why. Chunking is a part of it….that you can think of “set” as one operation, and “get” as another, rather than having to pay attention to the individual lines of code….you just have to check that “set” and “get” are defined properly and you can just make it atomic from there.</a:t>
            </a:r>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87</a:t>
            </a:fld>
            <a:endParaRPr lang="en-US"/>
          </a:p>
        </p:txBody>
      </p:sp>
    </p:spTree>
    <p:extLst>
      <p:ext uri="{BB962C8B-B14F-4D97-AF65-F5344CB8AC3E}">
        <p14:creationId xmlns:p14="http://schemas.microsoft.com/office/powerpoint/2010/main" val="37807791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main model types: top down models</a:t>
            </a:r>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88</a:t>
            </a:fld>
            <a:endParaRPr lang="en-US"/>
          </a:p>
        </p:txBody>
      </p:sp>
    </p:spTree>
    <p:extLst>
      <p:ext uri="{BB962C8B-B14F-4D97-AF65-F5344CB8AC3E}">
        <p14:creationId xmlns:p14="http://schemas.microsoft.com/office/powerpoint/2010/main" val="21927975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bottom-up model</a:t>
            </a:r>
          </a:p>
          <a:p>
            <a:endParaRPr lang="en-US" dirty="0"/>
          </a:p>
          <a:p>
            <a:r>
              <a:rPr lang="en-US" dirty="0" smtClean="0"/>
              <a:t>content,</a:t>
            </a:r>
            <a:r>
              <a:rPr lang="en-US" baseline="0" dirty="0" smtClean="0"/>
              <a:t> not paper</a:t>
            </a:r>
            <a:endParaRPr lang="en-US" dirty="0" smtClean="0"/>
          </a:p>
        </p:txBody>
      </p:sp>
      <p:sp>
        <p:nvSpPr>
          <p:cNvPr id="4" name="Slide Number Placeholder 3"/>
          <p:cNvSpPr>
            <a:spLocks noGrp="1"/>
          </p:cNvSpPr>
          <p:nvPr>
            <p:ph type="sldNum" sz="quarter" idx="10"/>
          </p:nvPr>
        </p:nvSpPr>
        <p:spPr/>
        <p:txBody>
          <a:bodyPr/>
          <a:lstStyle/>
          <a:p>
            <a:fld id="{AD17A331-5A2C-F54E-8ABD-D4209066B2C2}" type="slidenum">
              <a:rPr lang="en-US" smtClean="0"/>
              <a:t>89</a:t>
            </a:fld>
            <a:endParaRPr lang="en-US"/>
          </a:p>
        </p:txBody>
      </p:sp>
    </p:spTree>
    <p:extLst>
      <p:ext uri="{BB962C8B-B14F-4D97-AF65-F5344CB8AC3E}">
        <p14:creationId xmlns:p14="http://schemas.microsoft.com/office/powerpoint/2010/main" val="4003669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8</a:t>
            </a:fld>
            <a:endParaRPr lang="en-US"/>
          </a:p>
        </p:txBody>
      </p:sp>
    </p:spTree>
    <p:extLst>
      <p:ext uri="{BB962C8B-B14F-4D97-AF65-F5344CB8AC3E}">
        <p14:creationId xmlns:p14="http://schemas.microsoft.com/office/powerpoint/2010/main" val="2274752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distinct</a:t>
            </a:r>
            <a:r>
              <a:rPr lang="en-US" baseline="0" dirty="0" smtClean="0"/>
              <a:t> from NLP chunking.</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chunking is important because you can</a:t>
            </a:r>
            <a:r>
              <a:rPr lang="en-US" baseline="0" dirty="0" smtClean="0"/>
              <a:t> only keep so many elements in your brain, regardless of the level of abstraction on the elements</a:t>
            </a:r>
          </a:p>
          <a:p>
            <a:endParaRPr lang="en-US" baseline="0" dirty="0" smtClean="0"/>
          </a:p>
          <a:p>
            <a:r>
              <a:rPr lang="en-US" baseline="0" dirty="0" smtClean="0"/>
              <a:t>group of </a:t>
            </a:r>
            <a:r>
              <a:rPr lang="en-US" baseline="0" dirty="0" err="1" smtClean="0"/>
              <a:t>interelated</a:t>
            </a:r>
            <a:r>
              <a:rPr lang="en-US" baseline="0" dirty="0" smtClean="0"/>
              <a:t> elements. applies in motor movement, learning, etc. this also applies in code</a:t>
            </a:r>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9</a:t>
            </a:fld>
            <a:endParaRPr lang="en-US"/>
          </a:p>
        </p:txBody>
      </p:sp>
    </p:spTree>
    <p:extLst>
      <p:ext uri="{BB962C8B-B14F-4D97-AF65-F5344CB8AC3E}">
        <p14:creationId xmlns:p14="http://schemas.microsoft.com/office/powerpoint/2010/main" val="730936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form of chunking used:</a:t>
            </a:r>
            <a:r>
              <a:rPr lang="en-US" baseline="0" dirty="0" smtClean="0"/>
              <a:t> understand “control flow”, to chunk statements to blocks to methods to modules,</a:t>
            </a:r>
          </a:p>
          <a:p>
            <a:endParaRPr lang="en-US" baseline="0" dirty="0" smtClean="0"/>
          </a:p>
          <a:p>
            <a:r>
              <a:rPr lang="en-US" baseline="0" dirty="0" smtClean="0"/>
              <a:t> then understand “situation” data flow between models</a:t>
            </a:r>
            <a:endParaRPr lang="en-US" dirty="0"/>
          </a:p>
        </p:txBody>
      </p:sp>
      <p:sp>
        <p:nvSpPr>
          <p:cNvPr id="4" name="Slide Number Placeholder 3"/>
          <p:cNvSpPr>
            <a:spLocks noGrp="1"/>
          </p:cNvSpPr>
          <p:nvPr>
            <p:ph type="sldNum" sz="quarter" idx="10"/>
          </p:nvPr>
        </p:nvSpPr>
        <p:spPr/>
        <p:txBody>
          <a:bodyPr/>
          <a:lstStyle/>
          <a:p>
            <a:fld id="{AD17A331-5A2C-F54E-8ABD-D4209066B2C2}" type="slidenum">
              <a:rPr lang="en-US" smtClean="0"/>
              <a:t>10</a:t>
            </a:fld>
            <a:endParaRPr lang="en-US"/>
          </a:p>
        </p:txBody>
      </p:sp>
    </p:spTree>
    <p:extLst>
      <p:ext uri="{BB962C8B-B14F-4D97-AF65-F5344CB8AC3E}">
        <p14:creationId xmlns:p14="http://schemas.microsoft.com/office/powerpoint/2010/main" val="3897630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F2A9BC-C51F-FF42-AC35-E6FA1EBBA49C}" type="datetime1">
              <a:rPr lang="en-US" smtClean="0"/>
              <a:t>3/3/11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D9C69-5A55-0D48-BC9D-194D559AA52E}" type="slidenum">
              <a:rPr lang="en-US" smtClean="0"/>
              <a:t>‹#›</a:t>
            </a:fld>
            <a:endParaRPr lang="en-US"/>
          </a:p>
        </p:txBody>
      </p:sp>
    </p:spTree>
    <p:extLst>
      <p:ext uri="{BB962C8B-B14F-4D97-AF65-F5344CB8AC3E}">
        <p14:creationId xmlns:p14="http://schemas.microsoft.com/office/powerpoint/2010/main" val="2834602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22BEC4-ABF9-0F43-AA48-10335237EC5D}" type="datetime1">
              <a:rPr lang="en-US" smtClean="0"/>
              <a:t>3/3/11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D9C69-5A55-0D48-BC9D-194D559AA52E}" type="slidenum">
              <a:rPr lang="en-US" smtClean="0"/>
              <a:t>‹#›</a:t>
            </a:fld>
            <a:endParaRPr lang="en-US"/>
          </a:p>
        </p:txBody>
      </p:sp>
    </p:spTree>
    <p:extLst>
      <p:ext uri="{BB962C8B-B14F-4D97-AF65-F5344CB8AC3E}">
        <p14:creationId xmlns:p14="http://schemas.microsoft.com/office/powerpoint/2010/main" val="4245069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5CEA72-3F8F-E24E-93DD-81113724AC27}" type="datetime1">
              <a:rPr lang="en-US" smtClean="0"/>
              <a:t>3/3/11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D9C69-5A55-0D48-BC9D-194D559AA52E}" type="slidenum">
              <a:rPr lang="en-US" smtClean="0"/>
              <a:t>‹#›</a:t>
            </a:fld>
            <a:endParaRPr lang="en-US"/>
          </a:p>
        </p:txBody>
      </p:sp>
    </p:spTree>
    <p:extLst>
      <p:ext uri="{BB962C8B-B14F-4D97-AF65-F5344CB8AC3E}">
        <p14:creationId xmlns:p14="http://schemas.microsoft.com/office/powerpoint/2010/main" val="3543801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CD9E8A-D600-414B-8954-724707B0A05D}" type="datetime1">
              <a:rPr lang="en-US" smtClean="0"/>
              <a:t>3/3/11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D9C69-5A55-0D48-BC9D-194D559AA52E}" type="slidenum">
              <a:rPr lang="en-US" smtClean="0"/>
              <a:t>‹#›</a:t>
            </a:fld>
            <a:endParaRPr lang="en-US"/>
          </a:p>
        </p:txBody>
      </p:sp>
    </p:spTree>
    <p:extLst>
      <p:ext uri="{BB962C8B-B14F-4D97-AF65-F5344CB8AC3E}">
        <p14:creationId xmlns:p14="http://schemas.microsoft.com/office/powerpoint/2010/main" val="222050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53B9E2-2378-B046-9CDF-04553EE6E6A4}" type="datetime1">
              <a:rPr lang="en-US" smtClean="0"/>
              <a:t>3/3/11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D9C69-5A55-0D48-BC9D-194D559AA52E}" type="slidenum">
              <a:rPr lang="en-US" smtClean="0"/>
              <a:t>‹#›</a:t>
            </a:fld>
            <a:endParaRPr lang="en-US"/>
          </a:p>
        </p:txBody>
      </p:sp>
    </p:spTree>
    <p:extLst>
      <p:ext uri="{BB962C8B-B14F-4D97-AF65-F5344CB8AC3E}">
        <p14:creationId xmlns:p14="http://schemas.microsoft.com/office/powerpoint/2010/main" val="2656605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5AF4D6-FAA9-7E46-A89E-B63C5A4A938C}" type="datetime1">
              <a:rPr lang="en-US" smtClean="0"/>
              <a:t>3/3/11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D9C69-5A55-0D48-BC9D-194D559AA52E}" type="slidenum">
              <a:rPr lang="en-US" smtClean="0"/>
              <a:t>‹#›</a:t>
            </a:fld>
            <a:endParaRPr lang="en-US"/>
          </a:p>
        </p:txBody>
      </p:sp>
    </p:spTree>
    <p:extLst>
      <p:ext uri="{BB962C8B-B14F-4D97-AF65-F5344CB8AC3E}">
        <p14:creationId xmlns:p14="http://schemas.microsoft.com/office/powerpoint/2010/main" val="2895183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2956D3-D375-5C48-B096-2936C2714F8A}" type="datetime1">
              <a:rPr lang="en-US" smtClean="0"/>
              <a:t>3/3/11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7D9C69-5A55-0D48-BC9D-194D559AA52E}" type="slidenum">
              <a:rPr lang="en-US" smtClean="0"/>
              <a:t>‹#›</a:t>
            </a:fld>
            <a:endParaRPr lang="en-US"/>
          </a:p>
        </p:txBody>
      </p:sp>
    </p:spTree>
    <p:extLst>
      <p:ext uri="{BB962C8B-B14F-4D97-AF65-F5344CB8AC3E}">
        <p14:creationId xmlns:p14="http://schemas.microsoft.com/office/powerpoint/2010/main" val="910028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2F0403-8DA9-3E41-B15F-593433A7F4B3}" type="datetime1">
              <a:rPr lang="en-US" smtClean="0"/>
              <a:t>3/3/11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7D9C69-5A55-0D48-BC9D-194D559AA52E}" type="slidenum">
              <a:rPr lang="en-US" smtClean="0"/>
              <a:t>‹#›</a:t>
            </a:fld>
            <a:endParaRPr lang="en-US"/>
          </a:p>
        </p:txBody>
      </p:sp>
    </p:spTree>
    <p:extLst>
      <p:ext uri="{BB962C8B-B14F-4D97-AF65-F5344CB8AC3E}">
        <p14:creationId xmlns:p14="http://schemas.microsoft.com/office/powerpoint/2010/main" val="862337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7614C2-968A-E742-9834-DAA5CF51C022}" type="datetime1">
              <a:rPr lang="en-US" smtClean="0"/>
              <a:t>3/3/11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7D9C69-5A55-0D48-BC9D-194D559AA52E}" type="slidenum">
              <a:rPr lang="en-US" smtClean="0"/>
              <a:t>‹#›</a:t>
            </a:fld>
            <a:endParaRPr lang="en-US"/>
          </a:p>
        </p:txBody>
      </p:sp>
    </p:spTree>
    <p:extLst>
      <p:ext uri="{BB962C8B-B14F-4D97-AF65-F5344CB8AC3E}">
        <p14:creationId xmlns:p14="http://schemas.microsoft.com/office/powerpoint/2010/main" val="3057052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E1B2B1-86BB-5B4F-8ABB-3BCCBF6F37E1}" type="datetime1">
              <a:rPr lang="en-US" smtClean="0"/>
              <a:t>3/3/11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D9C69-5A55-0D48-BC9D-194D559AA52E}" type="slidenum">
              <a:rPr lang="en-US" smtClean="0"/>
              <a:t>‹#›</a:t>
            </a:fld>
            <a:endParaRPr lang="en-US"/>
          </a:p>
        </p:txBody>
      </p:sp>
    </p:spTree>
    <p:extLst>
      <p:ext uri="{BB962C8B-B14F-4D97-AF65-F5344CB8AC3E}">
        <p14:creationId xmlns:p14="http://schemas.microsoft.com/office/powerpoint/2010/main" val="4079290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FD1A8C-D35D-2941-AE02-180304E7042B}" type="datetime1">
              <a:rPr lang="en-US" smtClean="0"/>
              <a:t>3/3/11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D9C69-5A55-0D48-BC9D-194D559AA52E}" type="slidenum">
              <a:rPr lang="en-US" smtClean="0"/>
              <a:t>‹#›</a:t>
            </a:fld>
            <a:endParaRPr lang="en-US"/>
          </a:p>
        </p:txBody>
      </p:sp>
    </p:spTree>
    <p:extLst>
      <p:ext uri="{BB962C8B-B14F-4D97-AF65-F5344CB8AC3E}">
        <p14:creationId xmlns:p14="http://schemas.microsoft.com/office/powerpoint/2010/main" val="40068101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33FE26-FD0A-8F48-B184-3E361C43799C}" type="datetime1">
              <a:rPr lang="en-US" smtClean="0"/>
              <a:t>3/3/11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7D9C69-5A55-0D48-BC9D-194D559AA52E}" type="slidenum">
              <a:rPr lang="en-US" smtClean="0"/>
              <a:t>‹#›</a:t>
            </a:fld>
            <a:endParaRPr lang="en-US"/>
          </a:p>
        </p:txBody>
      </p:sp>
    </p:spTree>
    <p:extLst>
      <p:ext uri="{BB962C8B-B14F-4D97-AF65-F5344CB8AC3E}">
        <p14:creationId xmlns:p14="http://schemas.microsoft.com/office/powerpoint/2010/main" val="2316059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chart" Target="../charts/char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image" Target="../media/image4.e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 Id="rId3" Type="http://schemas.openxmlformats.org/officeDocument/2006/relationships/image" Target="../media/image5.e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chart" Target="../charts/char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&amp; understanding code</a:t>
            </a:r>
            <a:endParaRPr lang="en-US" dirty="0"/>
          </a:p>
        </p:txBody>
      </p:sp>
      <p:sp>
        <p:nvSpPr>
          <p:cNvPr id="3" name="Content Placeholder 2"/>
          <p:cNvSpPr>
            <a:spLocks noGrp="1"/>
          </p:cNvSpPr>
          <p:nvPr>
            <p:ph idx="1"/>
          </p:nvPr>
        </p:nvSpPr>
        <p:spPr/>
        <p:txBody>
          <a:bodyPr/>
          <a:lstStyle/>
          <a:p>
            <a:r>
              <a:rPr lang="en-US" dirty="0" smtClean="0"/>
              <a:t>experts are better at code comprehension because they focus on higher level patterns</a:t>
            </a:r>
          </a:p>
          <a:p>
            <a:pPr lvl="1"/>
            <a:r>
              <a:rPr lang="en-US" dirty="0" smtClean="0"/>
              <a:t>patterns can be considered “discourse rules”</a:t>
            </a:r>
          </a:p>
          <a:p>
            <a:pPr lvl="1"/>
            <a:r>
              <a:rPr lang="en-US" dirty="0" smtClean="0"/>
              <a:t>naming conventions, design patterns, schemas</a:t>
            </a:r>
          </a:p>
          <a:p>
            <a:r>
              <a:rPr lang="en-US" dirty="0" smtClean="0"/>
              <a:t>experts work significantly better when reading &amp; writing code according to these patterns</a:t>
            </a:r>
          </a:p>
        </p:txBody>
      </p:sp>
      <p:sp>
        <p:nvSpPr>
          <p:cNvPr id="4" name="Slide Number Placeholder 3"/>
          <p:cNvSpPr>
            <a:spLocks noGrp="1"/>
          </p:cNvSpPr>
          <p:nvPr>
            <p:ph type="sldNum" sz="quarter" idx="12"/>
          </p:nvPr>
        </p:nvSpPr>
        <p:spPr/>
        <p:txBody>
          <a:bodyPr/>
          <a:lstStyle/>
          <a:p>
            <a:fld id="{627D9C69-5A55-0D48-BC9D-194D559AA52E}" type="slidenum">
              <a:rPr lang="en-US" smtClean="0"/>
              <a:t>1</a:t>
            </a:fld>
            <a:endParaRPr lang="en-US"/>
          </a:p>
        </p:txBody>
      </p:sp>
    </p:spTree>
    <p:extLst>
      <p:ext uri="{BB962C8B-B14F-4D97-AF65-F5344CB8AC3E}">
        <p14:creationId xmlns:p14="http://schemas.microsoft.com/office/powerpoint/2010/main" val="166109867"/>
      </p:ext>
    </p:extLst>
  </p:cSld>
  <p:clrMapOvr>
    <a:masterClrMapping/>
  </p:clrMapOvr>
  <mc:AlternateContent xmlns:mc="http://schemas.openxmlformats.org/markup-compatibility/2006">
    <mc:Choice xmlns:p14="http://schemas.microsoft.com/office/powerpoint/2010/main" Requires="p14">
      <p:transition spd="slow" p14:dur="2000" advTm="4806"/>
    </mc:Choice>
    <mc:Fallback>
      <p:transition xmlns:p14="http://schemas.microsoft.com/office/powerpoint/2010/main" spd="slow" advTm="4806"/>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chunking</a:t>
            </a:r>
            <a:endParaRPr lang="en-US" dirty="0"/>
          </a:p>
        </p:txBody>
      </p:sp>
      <p:sp>
        <p:nvSpPr>
          <p:cNvPr id="3" name="Content Placeholder 2"/>
          <p:cNvSpPr>
            <a:spLocks noGrp="1"/>
          </p:cNvSpPr>
          <p:nvPr>
            <p:ph idx="1"/>
          </p:nvPr>
        </p:nvSpPr>
        <p:spPr/>
        <p:txBody>
          <a:bodyPr>
            <a:normAutofit/>
          </a:bodyPr>
          <a:lstStyle/>
          <a:p>
            <a:r>
              <a:rPr lang="en-US" i="1" dirty="0" smtClean="0"/>
              <a:t>program </a:t>
            </a:r>
            <a:r>
              <a:rPr lang="en-US" i="1" dirty="0" smtClean="0"/>
              <a:t>model</a:t>
            </a:r>
            <a:endParaRPr lang="en-US" dirty="0" smtClean="0"/>
          </a:p>
          <a:p>
            <a:pPr lvl="1"/>
            <a:r>
              <a:rPr lang="en-US" dirty="0" smtClean="0"/>
              <a:t>reasoning about the order of computation, how control moves throughout a program</a:t>
            </a:r>
          </a:p>
          <a:p>
            <a:pPr lvl="1"/>
            <a:r>
              <a:rPr lang="en-US" dirty="0" smtClean="0"/>
              <a:t>“</a:t>
            </a:r>
            <a:r>
              <a:rPr lang="en-US" dirty="0"/>
              <a:t>control flow</a:t>
            </a:r>
            <a:r>
              <a:rPr lang="en-US" dirty="0" smtClean="0"/>
              <a:t>”</a:t>
            </a:r>
            <a:endParaRPr lang="en-US" dirty="0" smtClean="0"/>
          </a:p>
          <a:p>
            <a:r>
              <a:rPr lang="en-US" i="1" dirty="0" smtClean="0"/>
              <a:t>situation </a:t>
            </a:r>
            <a:r>
              <a:rPr lang="en-US" i="1" dirty="0" smtClean="0"/>
              <a:t>model</a:t>
            </a:r>
            <a:endParaRPr lang="en-US" dirty="0" smtClean="0"/>
          </a:p>
          <a:p>
            <a:pPr lvl="1"/>
            <a:r>
              <a:rPr lang="en-US" dirty="0"/>
              <a:t>reason about how data moves through atomic </a:t>
            </a:r>
            <a:r>
              <a:rPr lang="en-US" dirty="0" smtClean="0"/>
              <a:t>models</a:t>
            </a:r>
            <a:endParaRPr lang="en-US" dirty="0" smtClean="0"/>
          </a:p>
          <a:p>
            <a:pPr lvl="1"/>
            <a:r>
              <a:rPr lang="en-US" dirty="0" smtClean="0"/>
              <a:t>“</a:t>
            </a:r>
            <a:r>
              <a:rPr lang="en-US" dirty="0" smtClean="0"/>
              <a:t>data flow</a:t>
            </a:r>
            <a:r>
              <a:rPr lang="en-US" dirty="0" smtClean="0"/>
              <a:t>”</a:t>
            </a:r>
          </a:p>
        </p:txBody>
      </p:sp>
      <p:sp>
        <p:nvSpPr>
          <p:cNvPr id="4" name="Slide Number Placeholder 3"/>
          <p:cNvSpPr>
            <a:spLocks noGrp="1"/>
          </p:cNvSpPr>
          <p:nvPr>
            <p:ph type="sldNum" sz="quarter" idx="12"/>
          </p:nvPr>
        </p:nvSpPr>
        <p:spPr/>
        <p:txBody>
          <a:bodyPr/>
          <a:lstStyle/>
          <a:p>
            <a:fld id="{627D9C69-5A55-0D48-BC9D-194D559AA52E}" type="slidenum">
              <a:rPr lang="en-US" smtClean="0"/>
              <a:t>10</a:t>
            </a:fld>
            <a:endParaRPr lang="en-US"/>
          </a:p>
        </p:txBody>
      </p:sp>
      <p:sp>
        <p:nvSpPr>
          <p:cNvPr id="5" name="Rectangle 4"/>
          <p:cNvSpPr/>
          <p:nvPr/>
        </p:nvSpPr>
        <p:spPr>
          <a:xfrm>
            <a:off x="152400" y="5644257"/>
            <a:ext cx="4572000" cy="1077218"/>
          </a:xfrm>
          <a:prstGeom prst="rect">
            <a:avLst/>
          </a:prstGeom>
        </p:spPr>
        <p:txBody>
          <a:bodyPr>
            <a:spAutoFit/>
          </a:bodyPr>
          <a:lstStyle/>
          <a:p>
            <a:r>
              <a:rPr lang="en-US" sz="1600" dirty="0">
                <a:solidFill>
                  <a:srgbClr val="BFBFBF"/>
                </a:solidFill>
              </a:rPr>
              <a:t>N. Pennington</a:t>
            </a:r>
          </a:p>
          <a:p>
            <a:r>
              <a:rPr lang="en-US" sz="1600" dirty="0">
                <a:solidFill>
                  <a:schemeClr val="bg1">
                    <a:lumMod val="50000"/>
                  </a:schemeClr>
                </a:solidFill>
              </a:rPr>
              <a:t>Stimulus Structures and Mental Representations in Expert Comprehension of Computer Programs</a:t>
            </a:r>
          </a:p>
          <a:p>
            <a:r>
              <a:rPr lang="en-US" sz="1600" i="1" dirty="0">
                <a:solidFill>
                  <a:srgbClr val="BFBFBF"/>
                </a:solidFill>
              </a:rPr>
              <a:t>Cognitive Psychology, 1987</a:t>
            </a:r>
          </a:p>
        </p:txBody>
      </p:sp>
    </p:spTree>
    <p:extLst>
      <p:ext uri="{BB962C8B-B14F-4D97-AF65-F5344CB8AC3E}">
        <p14:creationId xmlns:p14="http://schemas.microsoft.com/office/powerpoint/2010/main" val="2457443969"/>
      </p:ext>
    </p:extLst>
  </p:cSld>
  <p:clrMapOvr>
    <a:masterClrMapping/>
  </p:clrMapOvr>
  <mc:AlternateContent xmlns:mc="http://schemas.openxmlformats.org/markup-compatibility/2006">
    <mc:Choice xmlns:p14="http://schemas.microsoft.com/office/powerpoint/2010/main" Requires="p14">
      <p:transition spd="slow" p14:dur="2000" advTm="73223"/>
    </mc:Choice>
    <mc:Fallback>
      <p:transition xmlns:p14="http://schemas.microsoft.com/office/powerpoint/2010/main" spd="slow" advTm="73223"/>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&amp; situation model studies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participants first primed for either control flow or data flow</a:t>
            </a:r>
          </a:p>
          <a:p>
            <a:pPr lvl="1"/>
            <a:r>
              <a:rPr lang="en-US" dirty="0" smtClean="0"/>
              <a:t>shown a piece of code, asked to recall another piece of code which is related through either control flow or data flow</a:t>
            </a:r>
          </a:p>
          <a:p>
            <a:r>
              <a:rPr lang="en-US" dirty="0" smtClean="0"/>
              <a:t>participants then asked a question that relates to either control or data flow</a:t>
            </a:r>
            <a:endParaRPr lang="en-US" b="1" dirty="0" smtClean="0"/>
          </a:p>
          <a:p>
            <a:r>
              <a:rPr lang="en-US" b="1" dirty="0" smtClean="0"/>
              <a:t>participants primed to think about control flow answered other control-flow questions faster, same with data flow</a:t>
            </a:r>
            <a:endParaRPr lang="en-US" dirty="0" smtClean="0"/>
          </a:p>
        </p:txBody>
      </p:sp>
      <p:sp>
        <p:nvSpPr>
          <p:cNvPr id="4" name="Slide Number Placeholder 3"/>
          <p:cNvSpPr>
            <a:spLocks noGrp="1"/>
          </p:cNvSpPr>
          <p:nvPr>
            <p:ph type="sldNum" sz="quarter" idx="12"/>
          </p:nvPr>
        </p:nvSpPr>
        <p:spPr/>
        <p:txBody>
          <a:bodyPr/>
          <a:lstStyle/>
          <a:p>
            <a:fld id="{627D9C69-5A55-0D48-BC9D-194D559AA52E}" type="slidenum">
              <a:rPr lang="en-US" smtClean="0"/>
              <a:t>11</a:t>
            </a:fld>
            <a:endParaRPr lang="en-US"/>
          </a:p>
        </p:txBody>
      </p:sp>
      <p:sp>
        <p:nvSpPr>
          <p:cNvPr id="5" name="Rectangle 4"/>
          <p:cNvSpPr/>
          <p:nvPr/>
        </p:nvSpPr>
        <p:spPr>
          <a:xfrm>
            <a:off x="0" y="5817741"/>
            <a:ext cx="4572000" cy="1077218"/>
          </a:xfrm>
          <a:prstGeom prst="rect">
            <a:avLst/>
          </a:prstGeom>
        </p:spPr>
        <p:txBody>
          <a:bodyPr>
            <a:spAutoFit/>
          </a:bodyPr>
          <a:lstStyle/>
          <a:p>
            <a:r>
              <a:rPr lang="en-US" sz="1600" dirty="0">
                <a:solidFill>
                  <a:srgbClr val="BFBFBF"/>
                </a:solidFill>
              </a:rPr>
              <a:t>N. Pennington</a:t>
            </a:r>
          </a:p>
          <a:p>
            <a:r>
              <a:rPr lang="en-US" sz="1600" dirty="0">
                <a:solidFill>
                  <a:schemeClr val="bg1">
                    <a:lumMod val="50000"/>
                  </a:schemeClr>
                </a:solidFill>
              </a:rPr>
              <a:t>Stimulus Structures and Mental Representations in Expert Comprehension of Computer Programs</a:t>
            </a:r>
          </a:p>
          <a:p>
            <a:r>
              <a:rPr lang="en-US" sz="1600" i="1" dirty="0">
                <a:solidFill>
                  <a:srgbClr val="BFBFBF"/>
                </a:solidFill>
              </a:rPr>
              <a:t>Cognitive Psychology, 1987</a:t>
            </a:r>
          </a:p>
        </p:txBody>
      </p:sp>
    </p:spTree>
    <p:extLst>
      <p:ext uri="{BB962C8B-B14F-4D97-AF65-F5344CB8AC3E}">
        <p14:creationId xmlns:p14="http://schemas.microsoft.com/office/powerpoint/2010/main" val="977978236"/>
      </p:ext>
    </p:extLst>
  </p:cSld>
  <p:clrMapOvr>
    <a:masterClrMapping/>
  </p:clrMapOvr>
  <mc:AlternateContent xmlns:mc="http://schemas.openxmlformats.org/markup-compatibility/2006">
    <mc:Choice xmlns:p14="http://schemas.microsoft.com/office/powerpoint/2010/main" Requires="p14">
      <p:transition spd="slow" p14:dur="2000" advTm="30793"/>
    </mc:Choice>
    <mc:Fallback>
      <p:transition xmlns:p14="http://schemas.microsoft.com/office/powerpoint/2010/main" spd="slow" advTm="30793"/>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programmer knowledge</a:t>
            </a:r>
            <a:endParaRPr lang="en-US" dirty="0"/>
          </a:p>
        </p:txBody>
      </p:sp>
      <p:sp>
        <p:nvSpPr>
          <p:cNvPr id="3" name="Content Placeholder 2"/>
          <p:cNvSpPr>
            <a:spLocks noGrp="1"/>
          </p:cNvSpPr>
          <p:nvPr>
            <p:ph idx="1"/>
          </p:nvPr>
        </p:nvSpPr>
        <p:spPr/>
        <p:txBody>
          <a:bodyPr/>
          <a:lstStyle/>
          <a:p>
            <a:r>
              <a:rPr lang="en-US" b="1" dirty="0" smtClean="0"/>
              <a:t>semantic</a:t>
            </a:r>
            <a:r>
              <a:rPr lang="en-US" dirty="0" smtClean="0"/>
              <a:t>: general programming concepts</a:t>
            </a:r>
          </a:p>
          <a:p>
            <a:pPr lvl="1"/>
            <a:r>
              <a:rPr lang="en-US" dirty="0" smtClean="0"/>
              <a:t>low-level knowledge, e.g. what </a:t>
            </a:r>
            <a:r>
              <a:rPr lang="en-US" dirty="0" smtClean="0">
                <a:latin typeface="Courier New"/>
                <a:cs typeface="Courier New"/>
              </a:rPr>
              <a:t>a=1 </a:t>
            </a:r>
            <a:r>
              <a:rPr lang="en-US" dirty="0" smtClean="0"/>
              <a:t>means</a:t>
            </a:r>
          </a:p>
          <a:p>
            <a:pPr lvl="1"/>
            <a:r>
              <a:rPr lang="en-US" dirty="0" smtClean="0"/>
              <a:t>high-level knowledge, e.g. sorting algorithms</a:t>
            </a:r>
          </a:p>
          <a:p>
            <a:r>
              <a:rPr lang="en-US" b="1" dirty="0" smtClean="0"/>
              <a:t>syntactic</a:t>
            </a:r>
            <a:r>
              <a:rPr lang="en-US" dirty="0" smtClean="0"/>
              <a:t>: language detail</a:t>
            </a:r>
          </a:p>
          <a:p>
            <a:pPr lvl="1"/>
            <a:r>
              <a:rPr lang="en-US" dirty="0" smtClean="0"/>
              <a:t>overlaps between languages</a:t>
            </a:r>
          </a:p>
          <a:p>
            <a:r>
              <a:rPr lang="en-US" b="1" dirty="0" smtClean="0"/>
              <a:t>stylistic</a:t>
            </a:r>
            <a:r>
              <a:rPr lang="en-US" dirty="0" smtClean="0"/>
              <a:t>: programming conventions</a:t>
            </a:r>
          </a:p>
          <a:p>
            <a:pPr lvl="1"/>
            <a:r>
              <a:rPr lang="en-US" dirty="0" smtClean="0"/>
              <a:t>“discourse rules”</a:t>
            </a:r>
          </a:p>
        </p:txBody>
      </p:sp>
      <p:sp>
        <p:nvSpPr>
          <p:cNvPr id="4" name="Slide Number Placeholder 3"/>
          <p:cNvSpPr>
            <a:spLocks noGrp="1"/>
          </p:cNvSpPr>
          <p:nvPr>
            <p:ph type="sldNum" sz="quarter" idx="12"/>
          </p:nvPr>
        </p:nvSpPr>
        <p:spPr/>
        <p:txBody>
          <a:bodyPr/>
          <a:lstStyle/>
          <a:p>
            <a:fld id="{627D9C69-5A55-0D48-BC9D-194D559AA52E}" type="slidenum">
              <a:rPr lang="en-US" smtClean="0"/>
              <a:t>12</a:t>
            </a:fld>
            <a:endParaRPr lang="en-US"/>
          </a:p>
        </p:txBody>
      </p:sp>
      <p:sp>
        <p:nvSpPr>
          <p:cNvPr id="5" name="Rectangle 4"/>
          <p:cNvSpPr/>
          <p:nvPr/>
        </p:nvSpPr>
        <p:spPr>
          <a:xfrm>
            <a:off x="32142" y="5780782"/>
            <a:ext cx="4572000" cy="1077218"/>
          </a:xfrm>
          <a:prstGeom prst="rect">
            <a:avLst/>
          </a:prstGeom>
        </p:spPr>
        <p:txBody>
          <a:bodyPr>
            <a:spAutoFit/>
          </a:bodyPr>
          <a:lstStyle/>
          <a:p>
            <a:r>
              <a:rPr lang="en-US" sz="1600" dirty="0">
                <a:solidFill>
                  <a:schemeClr val="bg1">
                    <a:lumMod val="75000"/>
                  </a:schemeClr>
                </a:solidFill>
              </a:rPr>
              <a:t>B. </a:t>
            </a:r>
            <a:r>
              <a:rPr lang="en-US" sz="1600" dirty="0" err="1">
                <a:solidFill>
                  <a:schemeClr val="bg1">
                    <a:lumMod val="75000"/>
                  </a:schemeClr>
                </a:solidFill>
              </a:rPr>
              <a:t>Shneiderman</a:t>
            </a:r>
            <a:r>
              <a:rPr lang="en-US" sz="1600" dirty="0">
                <a:solidFill>
                  <a:schemeClr val="bg1">
                    <a:lumMod val="75000"/>
                  </a:schemeClr>
                </a:solidFill>
              </a:rPr>
              <a:t> and R. Mayer</a:t>
            </a:r>
          </a:p>
          <a:p>
            <a:r>
              <a:rPr lang="en-US" sz="1600" dirty="0">
                <a:solidFill>
                  <a:schemeClr val="bg1">
                    <a:lumMod val="50000"/>
                  </a:schemeClr>
                </a:solidFill>
              </a:rPr>
              <a:t>Syntactic/Semantic Interactions in Programmer Behavior: A Model and Experimental </a:t>
            </a:r>
            <a:r>
              <a:rPr lang="en-US" sz="1600" dirty="0">
                <a:solidFill>
                  <a:srgbClr val="7F7F7F"/>
                </a:solidFill>
              </a:rPr>
              <a:t>Results</a:t>
            </a:r>
          </a:p>
          <a:p>
            <a:r>
              <a:rPr lang="en-US" sz="1600" i="1" dirty="0">
                <a:solidFill>
                  <a:srgbClr val="BFBFBF"/>
                </a:solidFill>
              </a:rPr>
              <a:t>Journal of Computer &amp; Information Sciences, 1979</a:t>
            </a:r>
          </a:p>
        </p:txBody>
      </p:sp>
      <p:sp>
        <p:nvSpPr>
          <p:cNvPr id="6" name="TextBox 5"/>
          <p:cNvSpPr txBox="1"/>
          <p:nvPr/>
        </p:nvSpPr>
        <p:spPr>
          <a:xfrm>
            <a:off x="4604142" y="5819100"/>
            <a:ext cx="4286537" cy="830997"/>
          </a:xfrm>
          <a:prstGeom prst="rect">
            <a:avLst/>
          </a:prstGeom>
          <a:noFill/>
        </p:spPr>
        <p:txBody>
          <a:bodyPr wrap="square" rtlCol="0">
            <a:spAutoFit/>
          </a:bodyPr>
          <a:lstStyle/>
          <a:p>
            <a:r>
              <a:rPr lang="en-US" sz="1600" dirty="0" smtClean="0">
                <a:solidFill>
                  <a:schemeClr val="bg1">
                    <a:lumMod val="75000"/>
                  </a:schemeClr>
                </a:solidFill>
              </a:rPr>
              <a:t>E. </a:t>
            </a:r>
            <a:r>
              <a:rPr lang="en-US" sz="1600" dirty="0" err="1" smtClean="0">
                <a:solidFill>
                  <a:schemeClr val="bg1">
                    <a:lumMod val="75000"/>
                  </a:schemeClr>
                </a:solidFill>
              </a:rPr>
              <a:t>Soloway</a:t>
            </a:r>
            <a:r>
              <a:rPr lang="en-US" sz="1600" dirty="0" smtClean="0">
                <a:solidFill>
                  <a:schemeClr val="bg1">
                    <a:lumMod val="75000"/>
                  </a:schemeClr>
                </a:solidFill>
              </a:rPr>
              <a:t>, K. Ehrlich</a:t>
            </a:r>
          </a:p>
          <a:p>
            <a:r>
              <a:rPr lang="en-US" sz="1600" dirty="0" smtClean="0">
                <a:solidFill>
                  <a:schemeClr val="bg1">
                    <a:lumMod val="50000"/>
                  </a:schemeClr>
                </a:solidFill>
              </a:rPr>
              <a:t>Empirical Studies of Programming Knowledge</a:t>
            </a:r>
          </a:p>
          <a:p>
            <a:r>
              <a:rPr lang="en-US" sz="1600" i="1" dirty="0" smtClean="0">
                <a:solidFill>
                  <a:schemeClr val="bg1">
                    <a:lumMod val="75000"/>
                  </a:schemeClr>
                </a:solidFill>
              </a:rPr>
              <a:t>IEEE Transactions of Software Engineering, 1984</a:t>
            </a:r>
            <a:endParaRPr lang="en-US" sz="1600" i="1" dirty="0">
              <a:solidFill>
                <a:schemeClr val="bg1">
                  <a:lumMod val="75000"/>
                </a:schemeClr>
              </a:solidFill>
            </a:endParaRPr>
          </a:p>
        </p:txBody>
      </p:sp>
    </p:spTree>
    <p:extLst>
      <p:ext uri="{BB962C8B-B14F-4D97-AF65-F5344CB8AC3E}">
        <p14:creationId xmlns:p14="http://schemas.microsoft.com/office/powerpoint/2010/main" val="71068769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7D9C69-5A55-0D48-BC9D-194D559AA52E}" type="slidenum">
              <a:rPr lang="en-US" smtClean="0"/>
              <a:t>13</a:t>
            </a:fld>
            <a:endParaRPr lang="en-US"/>
          </a:p>
        </p:txBody>
      </p:sp>
      <p:sp>
        <p:nvSpPr>
          <p:cNvPr id="5" name="Rectangle 4"/>
          <p:cNvSpPr/>
          <p:nvPr/>
        </p:nvSpPr>
        <p:spPr>
          <a:xfrm>
            <a:off x="228086" y="961828"/>
            <a:ext cx="1358259" cy="60852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problem statement</a:t>
            </a:r>
            <a:endParaRPr lang="en-US" dirty="0">
              <a:solidFill>
                <a:srgbClr val="000000"/>
              </a:solidFill>
            </a:endParaRPr>
          </a:p>
        </p:txBody>
      </p:sp>
      <p:sp>
        <p:nvSpPr>
          <p:cNvPr id="7" name="Rectangle 6"/>
          <p:cNvSpPr/>
          <p:nvPr/>
        </p:nvSpPr>
        <p:spPr>
          <a:xfrm>
            <a:off x="2141997" y="820719"/>
            <a:ext cx="4385938" cy="497808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8" name="Rectangle 7"/>
          <p:cNvSpPr/>
          <p:nvPr/>
        </p:nvSpPr>
        <p:spPr>
          <a:xfrm>
            <a:off x="7300849" y="964304"/>
            <a:ext cx="1358259" cy="60852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program</a:t>
            </a:r>
            <a:endParaRPr lang="en-US" dirty="0">
              <a:solidFill>
                <a:srgbClr val="000000"/>
              </a:solidFill>
            </a:endParaRPr>
          </a:p>
        </p:txBody>
      </p:sp>
      <p:cxnSp>
        <p:nvCxnSpPr>
          <p:cNvPr id="10" name="Straight Arrow Connector 9"/>
          <p:cNvCxnSpPr>
            <a:stCxn id="5" idx="3"/>
            <a:endCxn id="11" idx="1"/>
          </p:cNvCxnSpPr>
          <p:nvPr/>
        </p:nvCxnSpPr>
        <p:spPr>
          <a:xfrm>
            <a:off x="1586345" y="1266089"/>
            <a:ext cx="71440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2300754" y="961828"/>
            <a:ext cx="1358259" cy="60852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short term memory</a:t>
            </a:r>
            <a:endParaRPr lang="en-US" dirty="0">
              <a:solidFill>
                <a:srgbClr val="000000"/>
              </a:solidFill>
            </a:endParaRPr>
          </a:p>
        </p:txBody>
      </p:sp>
      <p:sp>
        <p:nvSpPr>
          <p:cNvPr id="12" name="Rectangle 11"/>
          <p:cNvSpPr/>
          <p:nvPr/>
        </p:nvSpPr>
        <p:spPr>
          <a:xfrm>
            <a:off x="4047087" y="964303"/>
            <a:ext cx="2143229" cy="184072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smtClean="0">
                <a:solidFill>
                  <a:srgbClr val="000000"/>
                </a:solidFill>
              </a:rPr>
              <a:t>internal semantics (working memory)</a:t>
            </a:r>
            <a:endParaRPr lang="en-US" dirty="0">
              <a:solidFill>
                <a:srgbClr val="000000"/>
              </a:solidFill>
            </a:endParaRPr>
          </a:p>
        </p:txBody>
      </p:sp>
      <p:cxnSp>
        <p:nvCxnSpPr>
          <p:cNvPr id="14" name="Straight Arrow Connector 13"/>
          <p:cNvCxnSpPr>
            <a:stCxn id="11" idx="3"/>
          </p:cNvCxnSpPr>
          <p:nvPr/>
        </p:nvCxnSpPr>
        <p:spPr>
          <a:xfrm>
            <a:off x="3659013" y="1266089"/>
            <a:ext cx="38807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endCxn id="8" idx="1"/>
          </p:cNvCxnSpPr>
          <p:nvPr/>
        </p:nvCxnSpPr>
        <p:spPr>
          <a:xfrm flipV="1">
            <a:off x="6146216" y="1268565"/>
            <a:ext cx="1154633" cy="44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2300754" y="3228350"/>
            <a:ext cx="4101240" cy="243656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smtClean="0">
                <a:solidFill>
                  <a:srgbClr val="000000"/>
                </a:solidFill>
              </a:rPr>
              <a:t>knowledge (long term memory)</a:t>
            </a:r>
            <a:endParaRPr lang="en-US" dirty="0">
              <a:solidFill>
                <a:srgbClr val="000000"/>
              </a:solidFill>
            </a:endParaRPr>
          </a:p>
        </p:txBody>
      </p:sp>
      <p:cxnSp>
        <p:nvCxnSpPr>
          <p:cNvPr id="20" name="Straight Arrow Connector 19"/>
          <p:cNvCxnSpPr/>
          <p:nvPr/>
        </p:nvCxnSpPr>
        <p:spPr>
          <a:xfrm>
            <a:off x="5608207" y="2805030"/>
            <a:ext cx="0" cy="4233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5996281" y="2805030"/>
            <a:ext cx="0" cy="4233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4351374" y="3648731"/>
            <a:ext cx="1961526" cy="192088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1400" dirty="0" smtClean="0">
                <a:solidFill>
                  <a:srgbClr val="000000"/>
                </a:solidFill>
              </a:rPr>
              <a:t>syntactic knowledge</a:t>
            </a:r>
            <a:endParaRPr lang="en-US" sz="1400" dirty="0">
              <a:solidFill>
                <a:srgbClr val="000000"/>
              </a:solidFill>
            </a:endParaRPr>
          </a:p>
        </p:txBody>
      </p:sp>
      <p:sp>
        <p:nvSpPr>
          <p:cNvPr id="25" name="Rectangle 24"/>
          <p:cNvSpPr/>
          <p:nvPr/>
        </p:nvSpPr>
        <p:spPr>
          <a:xfrm>
            <a:off x="4434683" y="3991466"/>
            <a:ext cx="671145" cy="65723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COBOL</a:t>
            </a:r>
            <a:endParaRPr lang="en-US" sz="1200" dirty="0">
              <a:solidFill>
                <a:srgbClr val="000000"/>
              </a:solidFill>
            </a:endParaRPr>
          </a:p>
        </p:txBody>
      </p:sp>
      <p:sp>
        <p:nvSpPr>
          <p:cNvPr id="26" name="Rectangle 25"/>
          <p:cNvSpPr/>
          <p:nvPr/>
        </p:nvSpPr>
        <p:spPr>
          <a:xfrm>
            <a:off x="5016395" y="4206474"/>
            <a:ext cx="798304" cy="78176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FORTRAN</a:t>
            </a:r>
            <a:endParaRPr lang="en-US" sz="1200" dirty="0">
              <a:solidFill>
                <a:srgbClr val="000000"/>
              </a:solidFill>
            </a:endParaRPr>
          </a:p>
        </p:txBody>
      </p:sp>
      <p:sp>
        <p:nvSpPr>
          <p:cNvPr id="27" name="Rectangle 26"/>
          <p:cNvSpPr/>
          <p:nvPr/>
        </p:nvSpPr>
        <p:spPr>
          <a:xfrm>
            <a:off x="4732919" y="4573888"/>
            <a:ext cx="450520" cy="44118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PL/I</a:t>
            </a:r>
            <a:endParaRPr lang="en-US" sz="1200" dirty="0">
              <a:solidFill>
                <a:srgbClr val="000000"/>
              </a:solidFill>
            </a:endParaRPr>
          </a:p>
        </p:txBody>
      </p:sp>
      <p:sp>
        <p:nvSpPr>
          <p:cNvPr id="28" name="Rectangle 27"/>
          <p:cNvSpPr/>
          <p:nvPr/>
        </p:nvSpPr>
        <p:spPr>
          <a:xfrm>
            <a:off x="5739796" y="5093003"/>
            <a:ext cx="450520" cy="44118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LISP</a:t>
            </a:r>
            <a:endParaRPr lang="en-US" sz="1200" dirty="0">
              <a:solidFill>
                <a:srgbClr val="000000"/>
              </a:solidFill>
            </a:endParaRPr>
          </a:p>
        </p:txBody>
      </p:sp>
      <p:sp>
        <p:nvSpPr>
          <p:cNvPr id="29" name="Rectangle 28"/>
          <p:cNvSpPr/>
          <p:nvPr/>
        </p:nvSpPr>
        <p:spPr>
          <a:xfrm>
            <a:off x="2389848" y="3648731"/>
            <a:ext cx="1809639" cy="192088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1400" dirty="0" smtClean="0">
                <a:solidFill>
                  <a:srgbClr val="000000"/>
                </a:solidFill>
              </a:rPr>
              <a:t>semantic knowledge</a:t>
            </a:r>
            <a:endParaRPr lang="en-US" sz="1400" dirty="0">
              <a:solidFill>
                <a:srgbClr val="000000"/>
              </a:solidFill>
            </a:endParaRPr>
          </a:p>
        </p:txBody>
      </p:sp>
      <p:sp>
        <p:nvSpPr>
          <p:cNvPr id="30" name="Rectangle 29"/>
          <p:cNvSpPr/>
          <p:nvPr/>
        </p:nvSpPr>
        <p:spPr>
          <a:xfrm>
            <a:off x="2467383" y="3991466"/>
            <a:ext cx="1579704" cy="37067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high level concepts</a:t>
            </a:r>
            <a:endParaRPr lang="en-US" sz="1200" dirty="0">
              <a:solidFill>
                <a:srgbClr val="000000"/>
              </a:solidFill>
            </a:endParaRPr>
          </a:p>
        </p:txBody>
      </p:sp>
      <p:sp>
        <p:nvSpPr>
          <p:cNvPr id="31" name="Rectangle 30"/>
          <p:cNvSpPr/>
          <p:nvPr/>
        </p:nvSpPr>
        <p:spPr>
          <a:xfrm>
            <a:off x="2467383" y="4362139"/>
            <a:ext cx="1579704" cy="37067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000000"/>
              </a:solidFill>
            </a:endParaRPr>
          </a:p>
        </p:txBody>
      </p:sp>
      <p:sp>
        <p:nvSpPr>
          <p:cNvPr id="32" name="Rectangle 31"/>
          <p:cNvSpPr/>
          <p:nvPr/>
        </p:nvSpPr>
        <p:spPr>
          <a:xfrm>
            <a:off x="2467383" y="4732812"/>
            <a:ext cx="1579704" cy="37067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000000"/>
              </a:solidFill>
            </a:endParaRPr>
          </a:p>
        </p:txBody>
      </p:sp>
      <p:sp>
        <p:nvSpPr>
          <p:cNvPr id="33" name="Rectangle 32"/>
          <p:cNvSpPr/>
          <p:nvPr/>
        </p:nvSpPr>
        <p:spPr>
          <a:xfrm>
            <a:off x="2467383" y="5103485"/>
            <a:ext cx="1579704" cy="37067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low level concepts</a:t>
            </a:r>
            <a:endParaRPr lang="en-US" sz="1200" dirty="0">
              <a:solidFill>
                <a:srgbClr val="000000"/>
              </a:solidFill>
            </a:endParaRPr>
          </a:p>
        </p:txBody>
      </p:sp>
      <p:sp>
        <p:nvSpPr>
          <p:cNvPr id="37" name="Rectangle 36"/>
          <p:cNvSpPr/>
          <p:nvPr/>
        </p:nvSpPr>
        <p:spPr>
          <a:xfrm>
            <a:off x="32142" y="6002435"/>
            <a:ext cx="8178340" cy="830997"/>
          </a:xfrm>
          <a:prstGeom prst="rect">
            <a:avLst/>
          </a:prstGeom>
        </p:spPr>
        <p:txBody>
          <a:bodyPr wrap="square">
            <a:spAutoFit/>
          </a:bodyPr>
          <a:lstStyle/>
          <a:p>
            <a:r>
              <a:rPr lang="en-US" sz="1600" dirty="0">
                <a:solidFill>
                  <a:schemeClr val="bg1">
                    <a:lumMod val="75000"/>
                  </a:schemeClr>
                </a:solidFill>
              </a:rPr>
              <a:t>B. </a:t>
            </a:r>
            <a:r>
              <a:rPr lang="en-US" sz="1600" dirty="0" err="1">
                <a:solidFill>
                  <a:schemeClr val="bg1">
                    <a:lumMod val="75000"/>
                  </a:schemeClr>
                </a:solidFill>
              </a:rPr>
              <a:t>Shneiderman</a:t>
            </a:r>
            <a:r>
              <a:rPr lang="en-US" sz="1600" dirty="0">
                <a:solidFill>
                  <a:schemeClr val="bg1">
                    <a:lumMod val="75000"/>
                  </a:schemeClr>
                </a:solidFill>
              </a:rPr>
              <a:t> and R. Mayer</a:t>
            </a:r>
          </a:p>
          <a:p>
            <a:r>
              <a:rPr lang="en-US" sz="1600" dirty="0">
                <a:solidFill>
                  <a:schemeClr val="bg1">
                    <a:lumMod val="50000"/>
                  </a:schemeClr>
                </a:solidFill>
              </a:rPr>
              <a:t>Syntactic/Semantic Interactions in Programmer Behavior: A Model and Experimental </a:t>
            </a:r>
            <a:r>
              <a:rPr lang="en-US" sz="1600" dirty="0">
                <a:solidFill>
                  <a:srgbClr val="7F7F7F"/>
                </a:solidFill>
              </a:rPr>
              <a:t>Results</a:t>
            </a:r>
          </a:p>
          <a:p>
            <a:r>
              <a:rPr lang="en-US" sz="1600" i="1" dirty="0">
                <a:solidFill>
                  <a:srgbClr val="BFBFBF"/>
                </a:solidFill>
              </a:rPr>
              <a:t>Journal of Computer &amp; Information Sciences, 1979</a:t>
            </a:r>
          </a:p>
        </p:txBody>
      </p:sp>
      <p:sp>
        <p:nvSpPr>
          <p:cNvPr id="38" name="Rectangle 37"/>
          <p:cNvSpPr/>
          <p:nvPr/>
        </p:nvSpPr>
        <p:spPr>
          <a:xfrm>
            <a:off x="4315976" y="1570349"/>
            <a:ext cx="1579704" cy="37067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high level concepts</a:t>
            </a:r>
            <a:endParaRPr lang="en-US" sz="1200" dirty="0">
              <a:solidFill>
                <a:srgbClr val="000000"/>
              </a:solidFill>
            </a:endParaRPr>
          </a:p>
        </p:txBody>
      </p:sp>
      <p:sp>
        <p:nvSpPr>
          <p:cNvPr id="39" name="Rectangle 38"/>
          <p:cNvSpPr/>
          <p:nvPr/>
        </p:nvSpPr>
        <p:spPr>
          <a:xfrm>
            <a:off x="4315976" y="1941022"/>
            <a:ext cx="1579704" cy="37067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000000"/>
              </a:solidFill>
            </a:endParaRPr>
          </a:p>
        </p:txBody>
      </p:sp>
      <p:sp>
        <p:nvSpPr>
          <p:cNvPr id="40" name="Rectangle 39"/>
          <p:cNvSpPr/>
          <p:nvPr/>
        </p:nvSpPr>
        <p:spPr>
          <a:xfrm>
            <a:off x="4315976" y="2311695"/>
            <a:ext cx="1579704" cy="37067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rPr>
              <a:t>low level concepts</a:t>
            </a:r>
          </a:p>
        </p:txBody>
      </p:sp>
    </p:spTree>
    <p:extLst>
      <p:ext uri="{BB962C8B-B14F-4D97-AF65-F5344CB8AC3E}">
        <p14:creationId xmlns:p14="http://schemas.microsoft.com/office/powerpoint/2010/main" val="420986239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evidence for</a:t>
            </a:r>
            <a:br>
              <a:rPr lang="en-US" dirty="0" smtClean="0"/>
            </a:br>
            <a:r>
              <a:rPr lang="en-US" dirty="0" smtClean="0"/>
              <a:t>semantic &amp; syntactic knowledge</a:t>
            </a:r>
            <a:endParaRPr lang="en-US" dirty="0"/>
          </a:p>
        </p:txBody>
      </p:sp>
      <p:sp>
        <p:nvSpPr>
          <p:cNvPr id="3" name="Content Placeholder 2"/>
          <p:cNvSpPr>
            <a:spLocks noGrp="1"/>
          </p:cNvSpPr>
          <p:nvPr>
            <p:ph idx="1"/>
          </p:nvPr>
        </p:nvSpPr>
        <p:spPr/>
        <p:txBody>
          <a:bodyPr/>
          <a:lstStyle/>
          <a:p>
            <a:r>
              <a:rPr lang="en-US" dirty="0" smtClean="0"/>
              <a:t>lab studies using FORTRAN</a:t>
            </a:r>
          </a:p>
          <a:p>
            <a:pPr lvl="1"/>
            <a:r>
              <a:rPr lang="en-US" dirty="0" smtClean="0"/>
              <a:t>participants: programmers and non-programmers</a:t>
            </a:r>
          </a:p>
          <a:p>
            <a:pPr lvl="1"/>
            <a:r>
              <a:rPr lang="en-US" dirty="0" smtClean="0"/>
              <a:t>asked to perform tasks that used one type of knowledge</a:t>
            </a:r>
          </a:p>
          <a:p>
            <a:pPr lvl="1"/>
            <a:r>
              <a:rPr lang="en-US" dirty="0" smtClean="0"/>
              <a:t>six studies (will describe two)</a:t>
            </a:r>
          </a:p>
        </p:txBody>
      </p:sp>
      <p:sp>
        <p:nvSpPr>
          <p:cNvPr id="4" name="Slide Number Placeholder 3"/>
          <p:cNvSpPr>
            <a:spLocks noGrp="1"/>
          </p:cNvSpPr>
          <p:nvPr>
            <p:ph type="sldNum" sz="quarter" idx="12"/>
          </p:nvPr>
        </p:nvSpPr>
        <p:spPr/>
        <p:txBody>
          <a:bodyPr/>
          <a:lstStyle/>
          <a:p>
            <a:fld id="{627D9C69-5A55-0D48-BC9D-194D559AA52E}" type="slidenum">
              <a:rPr lang="en-US" smtClean="0"/>
              <a:t>14</a:t>
            </a:fld>
            <a:endParaRPr lang="en-US"/>
          </a:p>
        </p:txBody>
      </p:sp>
      <p:sp>
        <p:nvSpPr>
          <p:cNvPr id="5" name="Rectangle 4"/>
          <p:cNvSpPr/>
          <p:nvPr/>
        </p:nvSpPr>
        <p:spPr>
          <a:xfrm>
            <a:off x="3175" y="5750044"/>
            <a:ext cx="4572000" cy="1077218"/>
          </a:xfrm>
          <a:prstGeom prst="rect">
            <a:avLst/>
          </a:prstGeom>
        </p:spPr>
        <p:txBody>
          <a:bodyPr>
            <a:spAutoFit/>
          </a:bodyPr>
          <a:lstStyle/>
          <a:p>
            <a:r>
              <a:rPr lang="en-US" sz="1600" dirty="0">
                <a:solidFill>
                  <a:schemeClr val="bg1">
                    <a:lumMod val="75000"/>
                  </a:schemeClr>
                </a:solidFill>
              </a:rPr>
              <a:t>B. </a:t>
            </a:r>
            <a:r>
              <a:rPr lang="en-US" sz="1600" dirty="0" err="1">
                <a:solidFill>
                  <a:schemeClr val="bg1">
                    <a:lumMod val="75000"/>
                  </a:schemeClr>
                </a:solidFill>
              </a:rPr>
              <a:t>Shneiderman</a:t>
            </a:r>
            <a:r>
              <a:rPr lang="en-US" sz="1600" dirty="0">
                <a:solidFill>
                  <a:schemeClr val="bg1">
                    <a:lumMod val="75000"/>
                  </a:schemeClr>
                </a:solidFill>
              </a:rPr>
              <a:t> and R. Mayer</a:t>
            </a:r>
          </a:p>
          <a:p>
            <a:r>
              <a:rPr lang="en-US" sz="1600" dirty="0">
                <a:solidFill>
                  <a:schemeClr val="bg1">
                    <a:lumMod val="50000"/>
                  </a:schemeClr>
                </a:solidFill>
              </a:rPr>
              <a:t>Syntactic/Semantic Interactions in Programmer Behavior: A Model and Experimental </a:t>
            </a:r>
            <a:r>
              <a:rPr lang="en-US" sz="1600" dirty="0">
                <a:solidFill>
                  <a:srgbClr val="7F7F7F"/>
                </a:solidFill>
              </a:rPr>
              <a:t>Results</a:t>
            </a:r>
          </a:p>
          <a:p>
            <a:r>
              <a:rPr lang="en-US" sz="1600" i="1" dirty="0">
                <a:solidFill>
                  <a:srgbClr val="BFBFBF"/>
                </a:solidFill>
              </a:rPr>
              <a:t>Journal of Computer &amp; Information Sciences, 1979</a:t>
            </a:r>
          </a:p>
        </p:txBody>
      </p:sp>
    </p:spTree>
    <p:extLst>
      <p:ext uri="{BB962C8B-B14F-4D97-AF65-F5344CB8AC3E}">
        <p14:creationId xmlns:p14="http://schemas.microsoft.com/office/powerpoint/2010/main" val="600171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program memorization</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study</a:t>
            </a:r>
          </a:p>
          <a:p>
            <a:pPr lvl="1"/>
            <a:r>
              <a:rPr lang="en-US" dirty="0" smtClean="0"/>
              <a:t>two </a:t>
            </a:r>
            <a:r>
              <a:rPr lang="en-US" i="1" dirty="0" smtClean="0"/>
              <a:t>subject </a:t>
            </a:r>
            <a:r>
              <a:rPr lang="en-US" i="1" dirty="0"/>
              <a:t>types</a:t>
            </a:r>
            <a:r>
              <a:rPr lang="en-US" dirty="0"/>
              <a:t>: non-programmers </a:t>
            </a:r>
            <a:r>
              <a:rPr lang="en-US" dirty="0" smtClean="0"/>
              <a:t>&amp; programmers</a:t>
            </a:r>
          </a:p>
          <a:p>
            <a:pPr lvl="1"/>
            <a:r>
              <a:rPr lang="en-US" dirty="0" smtClean="0"/>
              <a:t>two </a:t>
            </a:r>
            <a:r>
              <a:rPr lang="en-US" i="1" dirty="0" smtClean="0"/>
              <a:t>program versions</a:t>
            </a:r>
            <a:r>
              <a:rPr lang="en-US" dirty="0" smtClean="0"/>
              <a:t>: normal &amp; shuffled</a:t>
            </a:r>
          </a:p>
          <a:p>
            <a:pPr lvl="1"/>
            <a:r>
              <a:rPr lang="en-US" dirty="0" smtClean="0"/>
              <a:t>participants asked to memorize a program</a:t>
            </a:r>
          </a:p>
          <a:p>
            <a:r>
              <a:rPr lang="en-US" b="1" dirty="0" smtClean="0"/>
              <a:t>results</a:t>
            </a:r>
            <a:endParaRPr lang="en-US" b="1" dirty="0"/>
          </a:p>
          <a:p>
            <a:pPr lvl="1"/>
            <a:r>
              <a:rPr lang="en-US" dirty="0" smtClean="0"/>
              <a:t>non-programmers performed equally poorly with normal &amp; shuffled programs</a:t>
            </a:r>
          </a:p>
          <a:p>
            <a:pPr lvl="1"/>
            <a:r>
              <a:rPr lang="en-US" dirty="0" smtClean="0"/>
              <a:t>programmers performed poorly with shuffled program, well with normal</a:t>
            </a:r>
          </a:p>
          <a:p>
            <a:pPr lvl="2"/>
            <a:r>
              <a:rPr lang="en-US" dirty="0" smtClean="0"/>
              <a:t>were able to remember semantic details with syntactic variations</a:t>
            </a:r>
          </a:p>
          <a:p>
            <a:r>
              <a:rPr lang="en-US" b="1" dirty="0" smtClean="0"/>
              <a:t>conclusion</a:t>
            </a:r>
          </a:p>
          <a:p>
            <a:pPr lvl="1"/>
            <a:r>
              <a:rPr lang="en-US" dirty="0" smtClean="0"/>
              <a:t>programmers were not memorizing the program, but internal semantics to represent its function</a:t>
            </a:r>
            <a:endParaRPr lang="en-US" dirty="0"/>
          </a:p>
          <a:p>
            <a:pPr lvl="1"/>
            <a:endParaRPr lang="en-US" dirty="0"/>
          </a:p>
        </p:txBody>
      </p:sp>
      <p:sp>
        <p:nvSpPr>
          <p:cNvPr id="5" name="Rectangle 4"/>
          <p:cNvSpPr/>
          <p:nvPr/>
        </p:nvSpPr>
        <p:spPr>
          <a:xfrm>
            <a:off x="4572000" y="5780782"/>
            <a:ext cx="4572000" cy="1077218"/>
          </a:xfrm>
          <a:prstGeom prst="rect">
            <a:avLst/>
          </a:prstGeom>
        </p:spPr>
        <p:txBody>
          <a:bodyPr>
            <a:spAutoFit/>
          </a:bodyPr>
          <a:lstStyle/>
          <a:p>
            <a:r>
              <a:rPr lang="en-US" sz="1600" dirty="0">
                <a:solidFill>
                  <a:schemeClr val="bg1">
                    <a:lumMod val="75000"/>
                  </a:schemeClr>
                </a:solidFill>
              </a:rPr>
              <a:t>B. </a:t>
            </a:r>
            <a:r>
              <a:rPr lang="en-US" sz="1600" dirty="0" err="1">
                <a:solidFill>
                  <a:schemeClr val="bg1">
                    <a:lumMod val="75000"/>
                  </a:schemeClr>
                </a:solidFill>
              </a:rPr>
              <a:t>Shneiderman</a:t>
            </a:r>
            <a:r>
              <a:rPr lang="en-US" sz="1600" dirty="0">
                <a:solidFill>
                  <a:schemeClr val="bg1">
                    <a:lumMod val="75000"/>
                  </a:schemeClr>
                </a:solidFill>
              </a:rPr>
              <a:t> and R. Mayer</a:t>
            </a:r>
          </a:p>
          <a:p>
            <a:r>
              <a:rPr lang="en-US" sz="1600" dirty="0">
                <a:solidFill>
                  <a:schemeClr val="bg1">
                    <a:lumMod val="50000"/>
                  </a:schemeClr>
                </a:solidFill>
              </a:rPr>
              <a:t>Syntactic/Semantic Interactions in Programmer Behavior: A Model and Experimental </a:t>
            </a:r>
            <a:r>
              <a:rPr lang="en-US" sz="1600" dirty="0">
                <a:solidFill>
                  <a:srgbClr val="7F7F7F"/>
                </a:solidFill>
              </a:rPr>
              <a:t>Results</a:t>
            </a:r>
          </a:p>
          <a:p>
            <a:r>
              <a:rPr lang="en-US" sz="1600" i="1" dirty="0">
                <a:solidFill>
                  <a:srgbClr val="BFBFBF"/>
                </a:solidFill>
              </a:rPr>
              <a:t>Journal of Computer &amp; Information Sciences, 1979</a:t>
            </a:r>
          </a:p>
        </p:txBody>
      </p:sp>
    </p:spTree>
    <p:extLst>
      <p:ext uri="{BB962C8B-B14F-4D97-AF65-F5344CB8AC3E}">
        <p14:creationId xmlns:p14="http://schemas.microsoft.com/office/powerpoint/2010/main" val="2361028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commenting</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study</a:t>
            </a:r>
          </a:p>
          <a:p>
            <a:pPr lvl="1"/>
            <a:r>
              <a:rPr lang="en-US" dirty="0" smtClean="0"/>
              <a:t>two </a:t>
            </a:r>
            <a:r>
              <a:rPr lang="en-US" i="1" dirty="0" smtClean="0"/>
              <a:t>program</a:t>
            </a:r>
            <a:r>
              <a:rPr lang="en-US" dirty="0" smtClean="0"/>
              <a:t> versions</a:t>
            </a:r>
          </a:p>
          <a:p>
            <a:pPr lvl="2"/>
            <a:r>
              <a:rPr lang="en-US" dirty="0" smtClean="0"/>
              <a:t>5-line high-level block comment at top</a:t>
            </a:r>
          </a:p>
          <a:p>
            <a:pPr lvl="2"/>
            <a:r>
              <a:rPr lang="en-US" dirty="0" smtClean="0"/>
              <a:t>numerous interspersed low-level comments</a:t>
            </a:r>
          </a:p>
          <a:p>
            <a:pPr lvl="1"/>
            <a:r>
              <a:rPr lang="en-US" dirty="0" smtClean="0"/>
              <a:t>participants asked to make modifications to program &amp; memorize program</a:t>
            </a:r>
          </a:p>
          <a:p>
            <a:r>
              <a:rPr lang="en-US" b="1" dirty="0" smtClean="0"/>
              <a:t>result</a:t>
            </a:r>
          </a:p>
          <a:p>
            <a:pPr lvl="1"/>
            <a:r>
              <a:rPr lang="en-US" dirty="0" smtClean="0"/>
              <a:t>high-level comment participants performed better</a:t>
            </a:r>
          </a:p>
          <a:p>
            <a:pPr lvl="1"/>
            <a:r>
              <a:rPr lang="en-US" dirty="0" smtClean="0"/>
              <a:t> strong correlation between ability to make modifications and ability to memorize</a:t>
            </a:r>
          </a:p>
          <a:p>
            <a:r>
              <a:rPr lang="en-US" b="1" dirty="0" smtClean="0"/>
              <a:t>conclusion</a:t>
            </a:r>
            <a:endParaRPr lang="en-US" dirty="0" smtClean="0"/>
          </a:p>
          <a:p>
            <a:pPr lvl="1"/>
            <a:r>
              <a:rPr lang="en-US" dirty="0" smtClean="0"/>
              <a:t>memorization is a strong correlate to comprehension</a:t>
            </a:r>
          </a:p>
          <a:p>
            <a:pPr lvl="1"/>
            <a:r>
              <a:rPr lang="en-US" dirty="0" smtClean="0"/>
              <a:t>hierarchical chunking to organize statements into a unit facilitate comprehension process</a:t>
            </a:r>
          </a:p>
        </p:txBody>
      </p:sp>
      <p:sp>
        <p:nvSpPr>
          <p:cNvPr id="4" name="Slide Number Placeholder 3"/>
          <p:cNvSpPr>
            <a:spLocks noGrp="1"/>
          </p:cNvSpPr>
          <p:nvPr>
            <p:ph type="sldNum" sz="quarter" idx="12"/>
          </p:nvPr>
        </p:nvSpPr>
        <p:spPr/>
        <p:txBody>
          <a:bodyPr/>
          <a:lstStyle/>
          <a:p>
            <a:fld id="{627D9C69-5A55-0D48-BC9D-194D559AA52E}" type="slidenum">
              <a:rPr lang="en-US" smtClean="0"/>
              <a:t>16</a:t>
            </a:fld>
            <a:endParaRPr lang="en-US"/>
          </a:p>
        </p:txBody>
      </p:sp>
      <p:sp>
        <p:nvSpPr>
          <p:cNvPr id="5" name="Rectangle 4"/>
          <p:cNvSpPr/>
          <p:nvPr/>
        </p:nvSpPr>
        <p:spPr>
          <a:xfrm>
            <a:off x="4572000" y="5780782"/>
            <a:ext cx="4572000" cy="1077218"/>
          </a:xfrm>
          <a:prstGeom prst="rect">
            <a:avLst/>
          </a:prstGeom>
        </p:spPr>
        <p:txBody>
          <a:bodyPr>
            <a:spAutoFit/>
          </a:bodyPr>
          <a:lstStyle/>
          <a:p>
            <a:r>
              <a:rPr lang="en-US" sz="1600" dirty="0">
                <a:solidFill>
                  <a:schemeClr val="bg1">
                    <a:lumMod val="75000"/>
                  </a:schemeClr>
                </a:solidFill>
              </a:rPr>
              <a:t>B. </a:t>
            </a:r>
            <a:r>
              <a:rPr lang="en-US" sz="1600" dirty="0" err="1">
                <a:solidFill>
                  <a:schemeClr val="bg1">
                    <a:lumMod val="75000"/>
                  </a:schemeClr>
                </a:solidFill>
              </a:rPr>
              <a:t>Shneiderman</a:t>
            </a:r>
            <a:r>
              <a:rPr lang="en-US" sz="1600" dirty="0">
                <a:solidFill>
                  <a:schemeClr val="bg1">
                    <a:lumMod val="75000"/>
                  </a:schemeClr>
                </a:solidFill>
              </a:rPr>
              <a:t> and R. Mayer</a:t>
            </a:r>
          </a:p>
          <a:p>
            <a:r>
              <a:rPr lang="en-US" sz="1600" dirty="0">
                <a:solidFill>
                  <a:schemeClr val="bg1">
                    <a:lumMod val="50000"/>
                  </a:schemeClr>
                </a:solidFill>
              </a:rPr>
              <a:t>Syntactic/Semantic Interactions in Programmer Behavior: A Model and Experimental </a:t>
            </a:r>
            <a:r>
              <a:rPr lang="en-US" sz="1600" dirty="0">
                <a:solidFill>
                  <a:srgbClr val="7F7F7F"/>
                </a:solidFill>
              </a:rPr>
              <a:t>Results</a:t>
            </a:r>
          </a:p>
          <a:p>
            <a:r>
              <a:rPr lang="en-US" sz="1600" i="1" dirty="0">
                <a:solidFill>
                  <a:srgbClr val="BFBFBF"/>
                </a:solidFill>
              </a:rPr>
              <a:t>Journal of Computer &amp; Information Sciences, 1979</a:t>
            </a:r>
          </a:p>
        </p:txBody>
      </p:sp>
    </p:spTree>
    <p:extLst>
      <p:ext uri="{BB962C8B-B14F-4D97-AF65-F5344CB8AC3E}">
        <p14:creationId xmlns:p14="http://schemas.microsoft.com/office/powerpoint/2010/main" val="925512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model classes</a:t>
            </a:r>
            <a:endParaRPr lang="en-US" dirty="0"/>
          </a:p>
        </p:txBody>
      </p:sp>
      <p:sp>
        <p:nvSpPr>
          <p:cNvPr id="3" name="Content Placeholder 2"/>
          <p:cNvSpPr>
            <a:spLocks noGrp="1"/>
          </p:cNvSpPr>
          <p:nvPr>
            <p:ph idx="1"/>
          </p:nvPr>
        </p:nvSpPr>
        <p:spPr/>
        <p:txBody>
          <a:bodyPr>
            <a:normAutofit lnSpcReduction="10000"/>
          </a:bodyPr>
          <a:lstStyle/>
          <a:p>
            <a:r>
              <a:rPr lang="en-US" b="1" dirty="0"/>
              <a:t>bottom-up</a:t>
            </a:r>
          </a:p>
          <a:p>
            <a:pPr lvl="1"/>
            <a:r>
              <a:rPr lang="en-US" dirty="0" smtClean="0"/>
              <a:t>read code statement by statement </a:t>
            </a:r>
            <a:r>
              <a:rPr lang="en-US" i="1" dirty="0" smtClean="0"/>
              <a:t>then</a:t>
            </a:r>
            <a:r>
              <a:rPr lang="en-US" dirty="0" smtClean="0"/>
              <a:t> ascend for a higher-level picture</a:t>
            </a:r>
          </a:p>
          <a:p>
            <a:r>
              <a:rPr lang="en-US" b="1" dirty="0" smtClean="0">
                <a:solidFill>
                  <a:schemeClr val="bg1">
                    <a:lumMod val="50000"/>
                  </a:schemeClr>
                </a:solidFill>
              </a:rPr>
              <a:t>top-down</a:t>
            </a:r>
          </a:p>
          <a:p>
            <a:pPr lvl="1"/>
            <a:r>
              <a:rPr lang="en-US" dirty="0" smtClean="0">
                <a:solidFill>
                  <a:schemeClr val="bg1">
                    <a:lumMod val="50000"/>
                  </a:schemeClr>
                </a:solidFill>
              </a:rPr>
              <a:t>start with a high-level picture of what the code is doing </a:t>
            </a:r>
            <a:r>
              <a:rPr lang="en-US" i="1" dirty="0" smtClean="0">
                <a:solidFill>
                  <a:schemeClr val="bg1">
                    <a:lumMod val="50000"/>
                  </a:schemeClr>
                </a:solidFill>
              </a:rPr>
              <a:t>then</a:t>
            </a:r>
            <a:r>
              <a:rPr lang="en-US" dirty="0" smtClean="0">
                <a:solidFill>
                  <a:schemeClr val="bg1">
                    <a:lumMod val="50000"/>
                  </a:schemeClr>
                </a:solidFill>
              </a:rPr>
              <a:t> descend into code</a:t>
            </a:r>
          </a:p>
          <a:p>
            <a:r>
              <a:rPr lang="en-US" b="1" dirty="0" smtClean="0">
                <a:solidFill>
                  <a:schemeClr val="bg1">
                    <a:lumMod val="50000"/>
                  </a:schemeClr>
                </a:solidFill>
              </a:rPr>
              <a:t>mixed</a:t>
            </a:r>
          </a:p>
          <a:p>
            <a:pPr lvl="1"/>
            <a:r>
              <a:rPr lang="en-US" dirty="0" smtClean="0">
                <a:solidFill>
                  <a:schemeClr val="bg1">
                    <a:lumMod val="50000"/>
                  </a:schemeClr>
                </a:solidFill>
              </a:rPr>
              <a:t>incorporate elements from both, based on the situation</a:t>
            </a:r>
            <a:endParaRPr lang="en-US"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627D9C69-5A55-0D48-BC9D-194D559AA52E}" type="slidenum">
              <a:rPr lang="en-US" smtClean="0"/>
              <a:t>17</a:t>
            </a:fld>
            <a:endParaRPr lang="en-US"/>
          </a:p>
        </p:txBody>
      </p:sp>
    </p:spTree>
    <p:extLst>
      <p:ext uri="{BB962C8B-B14F-4D97-AF65-F5344CB8AC3E}">
        <p14:creationId xmlns:p14="http://schemas.microsoft.com/office/powerpoint/2010/main" val="2136102270"/>
      </p:ext>
    </p:extLst>
  </p:cSld>
  <p:clrMapOvr>
    <a:masterClrMapping/>
  </p:clrMapOvr>
  <mc:AlternateContent xmlns:mc="http://schemas.openxmlformats.org/markup-compatibility/2006">
    <mc:Choice xmlns:p14="http://schemas.microsoft.com/office/powerpoint/2010/main" Requires="p14">
      <p:transition spd="slow" p14:dur="2000" advTm="5680"/>
    </mc:Choice>
    <mc:Fallback>
      <p:transition xmlns:p14="http://schemas.microsoft.com/office/powerpoint/2010/main" spd="slow" advTm="5680"/>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model classes</a:t>
            </a:r>
            <a:endParaRPr lang="en-US" dirty="0"/>
          </a:p>
        </p:txBody>
      </p:sp>
      <p:sp>
        <p:nvSpPr>
          <p:cNvPr id="3" name="Content Placeholder 2"/>
          <p:cNvSpPr>
            <a:spLocks noGrp="1"/>
          </p:cNvSpPr>
          <p:nvPr>
            <p:ph idx="1"/>
          </p:nvPr>
        </p:nvSpPr>
        <p:spPr/>
        <p:txBody>
          <a:bodyPr>
            <a:normAutofit lnSpcReduction="10000"/>
          </a:bodyPr>
          <a:lstStyle/>
          <a:p>
            <a:r>
              <a:rPr lang="en-US" b="1" dirty="0">
                <a:solidFill>
                  <a:srgbClr val="7F7F7F"/>
                </a:solidFill>
              </a:rPr>
              <a:t>bottom-up</a:t>
            </a:r>
          </a:p>
          <a:p>
            <a:pPr lvl="1"/>
            <a:r>
              <a:rPr lang="en-US" dirty="0" smtClean="0">
                <a:solidFill>
                  <a:srgbClr val="7F7F7F"/>
                </a:solidFill>
              </a:rPr>
              <a:t>read code statement by statement </a:t>
            </a:r>
            <a:r>
              <a:rPr lang="en-US" i="1" dirty="0" smtClean="0">
                <a:solidFill>
                  <a:srgbClr val="7F7F7F"/>
                </a:solidFill>
              </a:rPr>
              <a:t>then</a:t>
            </a:r>
            <a:r>
              <a:rPr lang="en-US" dirty="0" smtClean="0">
                <a:solidFill>
                  <a:srgbClr val="7F7F7F"/>
                </a:solidFill>
              </a:rPr>
              <a:t> ascend for a higher-level picture</a:t>
            </a:r>
          </a:p>
          <a:p>
            <a:r>
              <a:rPr lang="en-US" b="1" dirty="0" smtClean="0"/>
              <a:t>top-down</a:t>
            </a:r>
          </a:p>
          <a:p>
            <a:pPr lvl="1"/>
            <a:r>
              <a:rPr lang="en-US" dirty="0" smtClean="0"/>
              <a:t>start with a high-level picture of what the code is doing </a:t>
            </a:r>
            <a:r>
              <a:rPr lang="en-US" i="1" dirty="0" smtClean="0"/>
              <a:t>then</a:t>
            </a:r>
            <a:r>
              <a:rPr lang="en-US" dirty="0" smtClean="0"/>
              <a:t> descend into code</a:t>
            </a:r>
          </a:p>
          <a:p>
            <a:r>
              <a:rPr lang="en-US" b="1" dirty="0" smtClean="0">
                <a:solidFill>
                  <a:schemeClr val="bg1">
                    <a:lumMod val="50000"/>
                  </a:schemeClr>
                </a:solidFill>
              </a:rPr>
              <a:t>mixed</a:t>
            </a:r>
          </a:p>
          <a:p>
            <a:pPr lvl="1"/>
            <a:r>
              <a:rPr lang="en-US" dirty="0" smtClean="0">
                <a:solidFill>
                  <a:schemeClr val="bg1">
                    <a:lumMod val="50000"/>
                  </a:schemeClr>
                </a:solidFill>
              </a:rPr>
              <a:t>incorporate elements from both, based on the situation</a:t>
            </a:r>
            <a:endParaRPr lang="en-US"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627D9C69-5A55-0D48-BC9D-194D559AA52E}" type="slidenum">
              <a:rPr lang="en-US" smtClean="0"/>
              <a:t>18</a:t>
            </a:fld>
            <a:endParaRPr lang="en-US"/>
          </a:p>
        </p:txBody>
      </p:sp>
    </p:spTree>
    <p:extLst>
      <p:ext uri="{BB962C8B-B14F-4D97-AF65-F5344CB8AC3E}">
        <p14:creationId xmlns:p14="http://schemas.microsoft.com/office/powerpoint/2010/main" val="2562975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top-down models</a:t>
            </a:r>
            <a:endParaRPr lang="en-US" dirty="0"/>
          </a:p>
        </p:txBody>
      </p:sp>
      <p:sp>
        <p:nvSpPr>
          <p:cNvPr id="3" name="Content Placeholder 2"/>
          <p:cNvSpPr>
            <a:spLocks noGrp="1"/>
          </p:cNvSpPr>
          <p:nvPr>
            <p:ph idx="1"/>
          </p:nvPr>
        </p:nvSpPr>
        <p:spPr/>
        <p:txBody>
          <a:bodyPr/>
          <a:lstStyle/>
          <a:p>
            <a:r>
              <a:rPr lang="en-US" dirty="0" smtClean="0"/>
              <a:t>1</a:t>
            </a:r>
            <a:r>
              <a:rPr lang="en-US" baseline="30000" dirty="0" smtClean="0"/>
              <a:t>st</a:t>
            </a:r>
            <a:r>
              <a:rPr lang="en-US" dirty="0" smtClean="0"/>
              <a:t>: develop </a:t>
            </a:r>
            <a:r>
              <a:rPr lang="en-US" i="1" dirty="0" smtClean="0"/>
              <a:t>hypotheses</a:t>
            </a:r>
            <a:r>
              <a:rPr lang="en-US" dirty="0" smtClean="0"/>
              <a:t> about the program</a:t>
            </a:r>
          </a:p>
          <a:p>
            <a:r>
              <a:rPr lang="en-US" dirty="0" smtClean="0"/>
              <a:t>2</a:t>
            </a:r>
            <a:r>
              <a:rPr lang="en-US" baseline="30000" dirty="0" smtClean="0"/>
              <a:t>nd</a:t>
            </a:r>
            <a:r>
              <a:rPr lang="en-US" dirty="0" smtClean="0"/>
              <a:t>: evaluate and refine hypotheses</a:t>
            </a:r>
          </a:p>
          <a:p>
            <a:pPr lvl="1"/>
            <a:r>
              <a:rPr lang="en-US" dirty="0" smtClean="0"/>
              <a:t>with the help of </a:t>
            </a:r>
            <a:r>
              <a:rPr lang="en-US" i="1" dirty="0" smtClean="0"/>
              <a:t>beacons</a:t>
            </a:r>
            <a:endParaRPr lang="en-US" dirty="0" smtClean="0"/>
          </a:p>
          <a:p>
            <a:r>
              <a:rPr lang="en-US" dirty="0" smtClean="0"/>
              <a:t>3</a:t>
            </a:r>
            <a:r>
              <a:rPr lang="en-US" baseline="30000" dirty="0" smtClean="0"/>
              <a:t>rd</a:t>
            </a:r>
            <a:r>
              <a:rPr lang="en-US" dirty="0" smtClean="0"/>
              <a:t>: repeat</a:t>
            </a:r>
          </a:p>
          <a:p>
            <a:endParaRPr lang="en-US" dirty="0"/>
          </a:p>
          <a:p>
            <a:r>
              <a:rPr lang="en-US" dirty="0" smtClean="0"/>
              <a:t>a process of “</a:t>
            </a:r>
            <a:r>
              <a:rPr lang="en-US" dirty="0"/>
              <a:t>reconstructing knowledge</a:t>
            </a:r>
            <a:r>
              <a:rPr lang="en-US" dirty="0" smtClean="0"/>
              <a:t>”</a:t>
            </a:r>
            <a:endParaRPr lang="en-US" dirty="0"/>
          </a:p>
        </p:txBody>
      </p:sp>
      <p:sp>
        <p:nvSpPr>
          <p:cNvPr id="4" name="Slide Number Placeholder 3"/>
          <p:cNvSpPr>
            <a:spLocks noGrp="1"/>
          </p:cNvSpPr>
          <p:nvPr>
            <p:ph type="sldNum" sz="quarter" idx="12"/>
          </p:nvPr>
        </p:nvSpPr>
        <p:spPr/>
        <p:txBody>
          <a:bodyPr/>
          <a:lstStyle/>
          <a:p>
            <a:fld id="{627D9C69-5A55-0D48-BC9D-194D559AA52E}" type="slidenum">
              <a:rPr lang="en-US" smtClean="0"/>
              <a:t>19</a:t>
            </a:fld>
            <a:endParaRPr lang="en-US"/>
          </a:p>
        </p:txBody>
      </p:sp>
    </p:spTree>
    <p:extLst>
      <p:ext uri="{BB962C8B-B14F-4D97-AF65-F5344CB8AC3E}">
        <p14:creationId xmlns:p14="http://schemas.microsoft.com/office/powerpoint/2010/main" val="2947293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reading &amp; understanding code</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program comprehension</a:t>
            </a:r>
          </a:p>
          <a:p>
            <a:r>
              <a:rPr lang="en-US" dirty="0" smtClean="0"/>
              <a:t>expertise effects</a:t>
            </a:r>
          </a:p>
          <a:p>
            <a:r>
              <a:rPr lang="en-US" dirty="0" smtClean="0"/>
              <a:t>mental models</a:t>
            </a:r>
          </a:p>
          <a:p>
            <a:r>
              <a:rPr lang="en-US" dirty="0" smtClean="0"/>
              <a:t>tools</a:t>
            </a:r>
          </a:p>
        </p:txBody>
      </p:sp>
      <p:sp>
        <p:nvSpPr>
          <p:cNvPr id="5" name="Slide Number Placeholder 4"/>
          <p:cNvSpPr>
            <a:spLocks noGrp="1"/>
          </p:cNvSpPr>
          <p:nvPr>
            <p:ph type="sldNum" sz="quarter" idx="12"/>
          </p:nvPr>
        </p:nvSpPr>
        <p:spPr/>
        <p:txBody>
          <a:bodyPr/>
          <a:lstStyle/>
          <a:p>
            <a:fld id="{627D9C69-5A55-0D48-BC9D-194D559AA52E}" type="slidenum">
              <a:rPr lang="en-US" smtClean="0"/>
              <a:t>2</a:t>
            </a:fld>
            <a:endParaRPr lang="en-US"/>
          </a:p>
        </p:txBody>
      </p:sp>
    </p:spTree>
    <p:extLst>
      <p:ext uri="{BB962C8B-B14F-4D97-AF65-F5344CB8AC3E}">
        <p14:creationId xmlns:p14="http://schemas.microsoft.com/office/powerpoint/2010/main" val="1807033216"/>
      </p:ext>
    </p:extLst>
  </p:cSld>
  <p:clrMapOvr>
    <a:masterClrMapping/>
  </p:clrMapOvr>
  <mc:AlternateContent xmlns:mc="http://schemas.openxmlformats.org/markup-compatibility/2006">
    <mc:Choice xmlns:p14="http://schemas.microsoft.com/office/powerpoint/2010/main" Requires="p14">
      <p:transition spd="slow" p14:dur="2000" advTm="8879"/>
    </mc:Choice>
    <mc:Fallback>
      <p:transition xmlns:p14="http://schemas.microsoft.com/office/powerpoint/2010/main" spd="slow" advTm="8879"/>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beacons</a:t>
            </a:r>
            <a:endParaRPr lang="en-US" dirty="0"/>
          </a:p>
        </p:txBody>
      </p:sp>
      <p:sp>
        <p:nvSpPr>
          <p:cNvPr id="3" name="Content Placeholder 2"/>
          <p:cNvSpPr>
            <a:spLocks noGrp="1"/>
          </p:cNvSpPr>
          <p:nvPr>
            <p:ph idx="1"/>
          </p:nvPr>
        </p:nvSpPr>
        <p:spPr/>
        <p:txBody>
          <a:bodyPr/>
          <a:lstStyle/>
          <a:p>
            <a:r>
              <a:rPr lang="en-US" dirty="0" smtClean="0"/>
              <a:t>“indexes into existing knowledge”</a:t>
            </a:r>
          </a:p>
          <a:p>
            <a:r>
              <a:rPr lang="en-US" dirty="0" smtClean="0"/>
              <a:t>recognizable features in that are cues to the presence of certain structures</a:t>
            </a:r>
            <a:endParaRPr lang="en-US" dirty="0"/>
          </a:p>
          <a:p>
            <a:r>
              <a:rPr lang="en-US" dirty="0" smtClean="0"/>
              <a:t>e.g., looking for a listener pattern </a:t>
            </a:r>
            <a:endParaRPr lang="en-US" dirty="0"/>
          </a:p>
        </p:txBody>
      </p:sp>
      <p:sp>
        <p:nvSpPr>
          <p:cNvPr id="5" name="TextBox 4"/>
          <p:cNvSpPr txBox="1"/>
          <p:nvPr/>
        </p:nvSpPr>
        <p:spPr>
          <a:xfrm>
            <a:off x="149628" y="5644257"/>
            <a:ext cx="4286537" cy="1077218"/>
          </a:xfrm>
          <a:prstGeom prst="rect">
            <a:avLst/>
          </a:prstGeom>
          <a:noFill/>
        </p:spPr>
        <p:txBody>
          <a:bodyPr wrap="square" rtlCol="0">
            <a:spAutoFit/>
          </a:bodyPr>
          <a:lstStyle/>
          <a:p>
            <a:r>
              <a:rPr lang="en-US" sz="1600" dirty="0" smtClean="0">
                <a:solidFill>
                  <a:schemeClr val="bg1">
                    <a:lumMod val="75000"/>
                  </a:schemeClr>
                </a:solidFill>
              </a:rPr>
              <a:t>M. </a:t>
            </a:r>
            <a:r>
              <a:rPr lang="en-US" sz="1600" dirty="0" err="1" smtClean="0">
                <a:solidFill>
                  <a:schemeClr val="bg1">
                    <a:lumMod val="75000"/>
                  </a:schemeClr>
                </a:solidFill>
              </a:rPr>
              <a:t>Storey</a:t>
            </a:r>
            <a:endParaRPr lang="en-US" sz="1600" dirty="0" smtClean="0">
              <a:solidFill>
                <a:schemeClr val="bg1">
                  <a:lumMod val="75000"/>
                </a:schemeClr>
              </a:solidFill>
            </a:endParaRPr>
          </a:p>
          <a:p>
            <a:r>
              <a:rPr lang="en-US" sz="1600" dirty="0" smtClean="0">
                <a:solidFill>
                  <a:schemeClr val="bg1">
                    <a:lumMod val="50000"/>
                  </a:schemeClr>
                </a:solidFill>
              </a:rPr>
              <a:t>Theories, Methods, and Tools in Program Comprehension: Past, Present, and Future</a:t>
            </a:r>
          </a:p>
          <a:p>
            <a:r>
              <a:rPr lang="en-US" sz="1600" i="1" dirty="0" smtClean="0">
                <a:solidFill>
                  <a:schemeClr val="bg1">
                    <a:lumMod val="75000"/>
                  </a:schemeClr>
                </a:solidFill>
              </a:rPr>
              <a:t>IEEE Workshop on Program Comprehension, 2005</a:t>
            </a:r>
            <a:endParaRPr lang="en-US" sz="1600" i="1" dirty="0">
              <a:solidFill>
                <a:schemeClr val="bg1">
                  <a:lumMod val="75000"/>
                </a:schemeClr>
              </a:solidFill>
            </a:endParaRPr>
          </a:p>
        </p:txBody>
      </p:sp>
      <p:sp>
        <p:nvSpPr>
          <p:cNvPr id="6" name="TextBox 5"/>
          <p:cNvSpPr txBox="1"/>
          <p:nvPr/>
        </p:nvSpPr>
        <p:spPr>
          <a:xfrm>
            <a:off x="4779789" y="5644257"/>
            <a:ext cx="4286537" cy="1077218"/>
          </a:xfrm>
          <a:prstGeom prst="rect">
            <a:avLst/>
          </a:prstGeom>
          <a:noFill/>
        </p:spPr>
        <p:txBody>
          <a:bodyPr wrap="square" rtlCol="0">
            <a:spAutoFit/>
          </a:bodyPr>
          <a:lstStyle/>
          <a:p>
            <a:r>
              <a:rPr lang="en-US" sz="1600" dirty="0" smtClean="0">
                <a:solidFill>
                  <a:schemeClr val="bg1">
                    <a:lumMod val="75000"/>
                  </a:schemeClr>
                </a:solidFill>
              </a:rPr>
              <a:t>R. Brooks</a:t>
            </a:r>
          </a:p>
          <a:p>
            <a:r>
              <a:rPr lang="en-US" sz="1600" dirty="0" smtClean="0">
                <a:solidFill>
                  <a:schemeClr val="bg1">
                    <a:lumMod val="50000"/>
                  </a:schemeClr>
                </a:solidFill>
              </a:rPr>
              <a:t>Towards a theory of the comprehension of computer programs</a:t>
            </a:r>
          </a:p>
          <a:p>
            <a:r>
              <a:rPr lang="en-US" sz="1600" i="1" dirty="0" smtClean="0">
                <a:solidFill>
                  <a:schemeClr val="bg1">
                    <a:lumMod val="75000"/>
                  </a:schemeClr>
                </a:solidFill>
              </a:rPr>
              <a:t>International J. on Man-Machine Studies, 1981</a:t>
            </a:r>
            <a:endParaRPr lang="en-US" sz="1600" i="1" dirty="0">
              <a:solidFill>
                <a:schemeClr val="bg1">
                  <a:lumMod val="75000"/>
                </a:schemeClr>
              </a:solidFill>
            </a:endParaRPr>
          </a:p>
        </p:txBody>
      </p:sp>
    </p:spTree>
    <p:extLst>
      <p:ext uri="{BB962C8B-B14F-4D97-AF65-F5344CB8AC3E}">
        <p14:creationId xmlns:p14="http://schemas.microsoft.com/office/powerpoint/2010/main" val="177072231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beacon types</a:t>
            </a:r>
            <a:endParaRPr lang="en-US" dirty="0"/>
          </a:p>
        </p:txBody>
      </p:sp>
      <p:sp>
        <p:nvSpPr>
          <p:cNvPr id="3" name="Content Placeholder 2"/>
          <p:cNvSpPr>
            <a:spLocks noGrp="1"/>
          </p:cNvSpPr>
          <p:nvPr>
            <p:ph idx="1"/>
          </p:nvPr>
        </p:nvSpPr>
        <p:spPr/>
        <p:txBody>
          <a:bodyPr/>
          <a:lstStyle/>
          <a:p>
            <a:r>
              <a:rPr lang="en-US" b="1" dirty="0" smtClean="0"/>
              <a:t>semantic knowledge “plans”</a:t>
            </a:r>
            <a:endParaRPr lang="en-US" b="1" dirty="0"/>
          </a:p>
          <a:p>
            <a:pPr lvl="1"/>
            <a:r>
              <a:rPr lang="en-US" dirty="0" smtClean="0"/>
              <a:t>reusable generic program fragments</a:t>
            </a:r>
          </a:p>
          <a:p>
            <a:pPr lvl="1"/>
            <a:r>
              <a:rPr lang="en-US" dirty="0" smtClean="0"/>
              <a:t>high-level or low-level</a:t>
            </a:r>
          </a:p>
          <a:p>
            <a:r>
              <a:rPr lang="en-US" b="1" dirty="0" smtClean="0"/>
              <a:t>programming discourse conventions</a:t>
            </a:r>
          </a:p>
          <a:p>
            <a:pPr lvl="1"/>
            <a:r>
              <a:rPr lang="en-US" dirty="0" smtClean="0"/>
              <a:t>“rules” that make program comprehension easier</a:t>
            </a:r>
          </a:p>
          <a:p>
            <a:pPr lvl="1"/>
            <a:r>
              <a:rPr lang="en-US" dirty="0" smtClean="0"/>
              <a:t>found across programmers</a:t>
            </a:r>
          </a:p>
        </p:txBody>
      </p:sp>
      <p:sp>
        <p:nvSpPr>
          <p:cNvPr id="5" name="Slide Number Placeholder 4"/>
          <p:cNvSpPr>
            <a:spLocks noGrp="1"/>
          </p:cNvSpPr>
          <p:nvPr>
            <p:ph type="sldNum" sz="quarter" idx="12"/>
          </p:nvPr>
        </p:nvSpPr>
        <p:spPr/>
        <p:txBody>
          <a:bodyPr/>
          <a:lstStyle/>
          <a:p>
            <a:fld id="{627D9C69-5A55-0D48-BC9D-194D559AA52E}" type="slidenum">
              <a:rPr lang="en-US" smtClean="0"/>
              <a:t>21</a:t>
            </a:fld>
            <a:endParaRPr lang="en-US"/>
          </a:p>
        </p:txBody>
      </p:sp>
      <p:sp>
        <p:nvSpPr>
          <p:cNvPr id="6" name="TextBox 5"/>
          <p:cNvSpPr txBox="1"/>
          <p:nvPr/>
        </p:nvSpPr>
        <p:spPr>
          <a:xfrm>
            <a:off x="130865" y="5890478"/>
            <a:ext cx="4286537" cy="830997"/>
          </a:xfrm>
          <a:prstGeom prst="rect">
            <a:avLst/>
          </a:prstGeom>
          <a:noFill/>
        </p:spPr>
        <p:txBody>
          <a:bodyPr wrap="square" rtlCol="0">
            <a:spAutoFit/>
          </a:bodyPr>
          <a:lstStyle/>
          <a:p>
            <a:r>
              <a:rPr lang="en-US" sz="1600" dirty="0" smtClean="0">
                <a:solidFill>
                  <a:schemeClr val="bg1">
                    <a:lumMod val="75000"/>
                  </a:schemeClr>
                </a:solidFill>
              </a:rPr>
              <a:t>E. </a:t>
            </a:r>
            <a:r>
              <a:rPr lang="en-US" sz="1600" dirty="0" err="1" smtClean="0">
                <a:solidFill>
                  <a:schemeClr val="bg1">
                    <a:lumMod val="75000"/>
                  </a:schemeClr>
                </a:solidFill>
              </a:rPr>
              <a:t>Soloway</a:t>
            </a:r>
            <a:r>
              <a:rPr lang="en-US" sz="1600" dirty="0" smtClean="0">
                <a:solidFill>
                  <a:schemeClr val="bg1">
                    <a:lumMod val="75000"/>
                  </a:schemeClr>
                </a:solidFill>
              </a:rPr>
              <a:t>, K. Ehrlich</a:t>
            </a:r>
          </a:p>
          <a:p>
            <a:r>
              <a:rPr lang="en-US" sz="1600" dirty="0" smtClean="0">
                <a:solidFill>
                  <a:schemeClr val="bg1">
                    <a:lumMod val="50000"/>
                  </a:schemeClr>
                </a:solidFill>
              </a:rPr>
              <a:t>Empirical Studies of Programming Knowledge</a:t>
            </a:r>
          </a:p>
          <a:p>
            <a:r>
              <a:rPr lang="en-US" sz="1600" i="1" dirty="0" smtClean="0">
                <a:solidFill>
                  <a:schemeClr val="bg1">
                    <a:lumMod val="75000"/>
                  </a:schemeClr>
                </a:solidFill>
              </a:rPr>
              <a:t>IEEE Transactions of Software Engineering, 1984</a:t>
            </a:r>
            <a:endParaRPr lang="en-US" sz="1600" i="1" dirty="0">
              <a:solidFill>
                <a:schemeClr val="bg1">
                  <a:lumMod val="75000"/>
                </a:schemeClr>
              </a:solidFill>
            </a:endParaRPr>
          </a:p>
        </p:txBody>
      </p:sp>
    </p:spTree>
    <p:extLst>
      <p:ext uri="{BB962C8B-B14F-4D97-AF65-F5344CB8AC3E}">
        <p14:creationId xmlns:p14="http://schemas.microsoft.com/office/powerpoint/2010/main" val="168980437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226"/>
            <a:ext cx="8229600" cy="1143000"/>
          </a:xfrm>
        </p:spPr>
        <p:txBody>
          <a:bodyPr/>
          <a:lstStyle/>
          <a:p>
            <a:r>
              <a:rPr lang="en-US" dirty="0" smtClean="0">
                <a:solidFill>
                  <a:schemeClr val="bg1">
                    <a:lumMod val="75000"/>
                  </a:schemeClr>
                </a:solidFill>
              </a:rPr>
              <a:t>brooks’ model</a:t>
            </a:r>
            <a:endParaRPr lang="en-US" dirty="0">
              <a:solidFill>
                <a:schemeClr val="bg1">
                  <a:lumMod val="75000"/>
                </a:schemeClr>
              </a:solidFill>
            </a:endParaRPr>
          </a:p>
        </p:txBody>
      </p:sp>
      <p:sp>
        <p:nvSpPr>
          <p:cNvPr id="4" name="Slide Number Placeholder 3"/>
          <p:cNvSpPr>
            <a:spLocks noGrp="1"/>
          </p:cNvSpPr>
          <p:nvPr>
            <p:ph type="sldNum" sz="quarter" idx="12"/>
          </p:nvPr>
        </p:nvSpPr>
        <p:spPr/>
        <p:txBody>
          <a:bodyPr/>
          <a:lstStyle/>
          <a:p>
            <a:fld id="{627D9C69-5A55-0D48-BC9D-194D559AA52E}" type="slidenum">
              <a:rPr lang="en-US" smtClean="0"/>
              <a:t>22</a:t>
            </a:fld>
            <a:endParaRPr lang="en-US"/>
          </a:p>
        </p:txBody>
      </p:sp>
      <p:sp>
        <p:nvSpPr>
          <p:cNvPr id="5" name="TextBox 4"/>
          <p:cNvSpPr txBox="1"/>
          <p:nvPr/>
        </p:nvSpPr>
        <p:spPr>
          <a:xfrm>
            <a:off x="149628" y="5771264"/>
            <a:ext cx="4286537" cy="1077218"/>
          </a:xfrm>
          <a:prstGeom prst="rect">
            <a:avLst/>
          </a:prstGeom>
          <a:noFill/>
        </p:spPr>
        <p:txBody>
          <a:bodyPr wrap="square" rtlCol="0">
            <a:spAutoFit/>
          </a:bodyPr>
          <a:lstStyle/>
          <a:p>
            <a:r>
              <a:rPr lang="en-US" sz="1600" dirty="0" smtClean="0">
                <a:solidFill>
                  <a:schemeClr val="bg1">
                    <a:lumMod val="75000"/>
                  </a:schemeClr>
                </a:solidFill>
              </a:rPr>
              <a:t>R. Brooks</a:t>
            </a:r>
          </a:p>
          <a:p>
            <a:r>
              <a:rPr lang="en-US" sz="1600" dirty="0" smtClean="0">
                <a:solidFill>
                  <a:schemeClr val="bg1">
                    <a:lumMod val="50000"/>
                  </a:schemeClr>
                </a:solidFill>
              </a:rPr>
              <a:t>Towards a theory of the comprehension of computer programs</a:t>
            </a:r>
          </a:p>
          <a:p>
            <a:r>
              <a:rPr lang="en-US" sz="1600" i="1" dirty="0" smtClean="0">
                <a:solidFill>
                  <a:schemeClr val="bg1">
                    <a:lumMod val="75000"/>
                  </a:schemeClr>
                </a:solidFill>
              </a:rPr>
              <a:t>International J. on Man-Machine Studies, 1981</a:t>
            </a:r>
            <a:endParaRPr lang="en-US" sz="1600" i="1" dirty="0">
              <a:solidFill>
                <a:schemeClr val="bg1">
                  <a:lumMod val="75000"/>
                </a:schemeClr>
              </a:solidFill>
            </a:endParaRPr>
          </a:p>
        </p:txBody>
      </p:sp>
      <p:sp>
        <p:nvSpPr>
          <p:cNvPr id="6" name="TextBox 5"/>
          <p:cNvSpPr txBox="1"/>
          <p:nvPr/>
        </p:nvSpPr>
        <p:spPr>
          <a:xfrm>
            <a:off x="4718050" y="6016029"/>
            <a:ext cx="4286537" cy="830997"/>
          </a:xfrm>
          <a:prstGeom prst="rect">
            <a:avLst/>
          </a:prstGeom>
          <a:noFill/>
        </p:spPr>
        <p:txBody>
          <a:bodyPr wrap="square" rtlCol="0">
            <a:spAutoFit/>
          </a:bodyPr>
          <a:lstStyle/>
          <a:p>
            <a:r>
              <a:rPr lang="en-US" sz="1600" dirty="0" smtClean="0">
                <a:solidFill>
                  <a:schemeClr val="bg1">
                    <a:lumMod val="75000"/>
                  </a:schemeClr>
                </a:solidFill>
              </a:rPr>
              <a:t>modified from </a:t>
            </a:r>
            <a:r>
              <a:rPr lang="en-US" sz="1600" dirty="0" smtClean="0">
                <a:solidFill>
                  <a:schemeClr val="bg1">
                    <a:lumMod val="50000"/>
                  </a:schemeClr>
                </a:solidFill>
              </a:rPr>
              <a:t>Jonathan </a:t>
            </a:r>
            <a:r>
              <a:rPr lang="en-US" sz="1600" dirty="0">
                <a:solidFill>
                  <a:schemeClr val="bg1">
                    <a:lumMod val="50000"/>
                  </a:schemeClr>
                </a:solidFill>
              </a:rPr>
              <a:t>I. </a:t>
            </a:r>
            <a:r>
              <a:rPr lang="en-US" sz="1600" dirty="0" err="1" smtClean="0">
                <a:solidFill>
                  <a:schemeClr val="bg1">
                    <a:lumMod val="50000"/>
                  </a:schemeClr>
                </a:solidFill>
              </a:rPr>
              <a:t>Maletic’s</a:t>
            </a:r>
            <a:r>
              <a:rPr lang="en-US" sz="1600" dirty="0" smtClean="0">
                <a:solidFill>
                  <a:schemeClr val="bg1">
                    <a:lumMod val="50000"/>
                  </a:schemeClr>
                </a:solidFill>
              </a:rPr>
              <a:t> </a:t>
            </a:r>
            <a:r>
              <a:rPr lang="en-US" sz="1600" dirty="0" smtClean="0">
                <a:solidFill>
                  <a:schemeClr val="bg1">
                    <a:lumMod val="75000"/>
                  </a:schemeClr>
                </a:solidFill>
              </a:rPr>
              <a:t>slides:</a:t>
            </a:r>
          </a:p>
          <a:p>
            <a:r>
              <a:rPr lang="en-US" sz="1600" dirty="0">
                <a:solidFill>
                  <a:schemeClr val="bg1">
                    <a:lumMod val="50000"/>
                  </a:schemeClr>
                </a:solidFill>
              </a:rPr>
              <a:t>An Overview of Mental Models for </a:t>
            </a:r>
            <a:r>
              <a:rPr lang="en-US" sz="1600" dirty="0" smtClean="0">
                <a:solidFill>
                  <a:schemeClr val="bg1">
                    <a:lumMod val="50000"/>
                  </a:schemeClr>
                </a:solidFill>
              </a:rPr>
              <a:t>Program </a:t>
            </a:r>
            <a:r>
              <a:rPr lang="en-US" sz="1600" dirty="0">
                <a:solidFill>
                  <a:schemeClr val="bg1">
                    <a:lumMod val="50000"/>
                  </a:schemeClr>
                </a:solidFill>
              </a:rPr>
              <a:t>Understanding </a:t>
            </a:r>
            <a:endParaRPr lang="en-US" sz="1600" dirty="0" smtClean="0">
              <a:solidFill>
                <a:schemeClr val="bg1">
                  <a:lumMod val="50000"/>
                </a:schemeClr>
              </a:solidFill>
            </a:endParaRPr>
          </a:p>
        </p:txBody>
      </p:sp>
      <p:sp>
        <p:nvSpPr>
          <p:cNvPr id="13" name="Rectangle 12"/>
          <p:cNvSpPr/>
          <p:nvPr/>
        </p:nvSpPr>
        <p:spPr>
          <a:xfrm>
            <a:off x="6553200" y="2121961"/>
            <a:ext cx="1463181" cy="80485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smtClean="0"/>
              <a:t>requirement documentation</a:t>
            </a:r>
            <a:endParaRPr lang="en-US" sz="1600" dirty="0"/>
          </a:p>
        </p:txBody>
      </p:sp>
      <p:sp>
        <p:nvSpPr>
          <p:cNvPr id="16" name="Rectangle 15"/>
          <p:cNvSpPr/>
          <p:nvPr/>
        </p:nvSpPr>
        <p:spPr>
          <a:xfrm>
            <a:off x="0" y="5089939"/>
            <a:ext cx="9144000" cy="58411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internal representation </a:t>
            </a:r>
            <a:r>
              <a:rPr lang="en-US" sz="1600" dirty="0" smtClean="0"/>
              <a:t>–hypotheses </a:t>
            </a:r>
            <a:r>
              <a:rPr lang="en-US" sz="1600" dirty="0" smtClean="0"/>
              <a:t>and </a:t>
            </a:r>
            <a:r>
              <a:rPr lang="en-US" sz="1600" dirty="0" err="1" smtClean="0"/>
              <a:t>subgoals</a:t>
            </a:r>
            <a:endParaRPr lang="en-US" sz="1600" dirty="0"/>
          </a:p>
        </p:txBody>
      </p:sp>
      <p:sp>
        <p:nvSpPr>
          <p:cNvPr id="17" name="Rectangle 16"/>
          <p:cNvSpPr/>
          <p:nvPr/>
        </p:nvSpPr>
        <p:spPr>
          <a:xfrm>
            <a:off x="4825063" y="2136903"/>
            <a:ext cx="1627949" cy="79830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smtClean="0"/>
              <a:t>design document</a:t>
            </a:r>
            <a:endParaRPr lang="en-US" sz="1600" dirty="0"/>
          </a:p>
        </p:txBody>
      </p:sp>
      <p:sp>
        <p:nvSpPr>
          <p:cNvPr id="23" name="Rectangle 22"/>
          <p:cNvSpPr/>
          <p:nvPr/>
        </p:nvSpPr>
        <p:spPr>
          <a:xfrm>
            <a:off x="8113059" y="2121961"/>
            <a:ext cx="896918" cy="80485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smtClean="0"/>
              <a:t>program code</a:t>
            </a:r>
            <a:endParaRPr lang="en-US" sz="1600" dirty="0"/>
          </a:p>
        </p:txBody>
      </p:sp>
      <p:sp>
        <p:nvSpPr>
          <p:cNvPr id="25" name="Rectangle 24"/>
          <p:cNvSpPr/>
          <p:nvPr/>
        </p:nvSpPr>
        <p:spPr>
          <a:xfrm>
            <a:off x="4795180" y="3629157"/>
            <a:ext cx="4330348" cy="78529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verify internal schema </a:t>
            </a:r>
            <a:r>
              <a:rPr lang="en-US" sz="1600" dirty="0" err="1" smtClean="0"/>
              <a:t>vs</a:t>
            </a:r>
            <a:r>
              <a:rPr lang="en-US" sz="1600" dirty="0" smtClean="0"/>
              <a:t> external representation</a:t>
            </a:r>
            <a:endParaRPr lang="en-US" sz="1600" dirty="0"/>
          </a:p>
        </p:txBody>
      </p:sp>
      <p:sp>
        <p:nvSpPr>
          <p:cNvPr id="27" name="TextBox 26"/>
          <p:cNvSpPr txBox="1"/>
          <p:nvPr/>
        </p:nvSpPr>
        <p:spPr>
          <a:xfrm>
            <a:off x="5168153" y="1474883"/>
            <a:ext cx="3518647" cy="369332"/>
          </a:xfrm>
          <a:prstGeom prst="rect">
            <a:avLst/>
          </a:prstGeom>
          <a:noFill/>
        </p:spPr>
        <p:txBody>
          <a:bodyPr wrap="square" rtlCol="0">
            <a:spAutoFit/>
          </a:bodyPr>
          <a:lstStyle/>
          <a:p>
            <a:pPr algn="ctr"/>
            <a:r>
              <a:rPr lang="en-US" dirty="0" smtClean="0">
                <a:solidFill>
                  <a:schemeClr val="accent6"/>
                </a:solidFill>
              </a:rPr>
              <a:t>external representation</a:t>
            </a:r>
            <a:endParaRPr lang="en-US" dirty="0">
              <a:solidFill>
                <a:schemeClr val="accent6"/>
              </a:solidFill>
            </a:endParaRPr>
          </a:p>
        </p:txBody>
      </p:sp>
      <p:cxnSp>
        <p:nvCxnSpPr>
          <p:cNvPr id="41" name="Straight Arrow Connector 40"/>
          <p:cNvCxnSpPr>
            <a:endCxn id="23" idx="2"/>
          </p:cNvCxnSpPr>
          <p:nvPr/>
        </p:nvCxnSpPr>
        <p:spPr>
          <a:xfrm flipV="1">
            <a:off x="8561518" y="2926818"/>
            <a:ext cx="0" cy="730465"/>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46" name="TextBox 45"/>
          <p:cNvSpPr txBox="1"/>
          <p:nvPr/>
        </p:nvSpPr>
        <p:spPr>
          <a:xfrm>
            <a:off x="8535202" y="3131277"/>
            <a:ext cx="710451" cy="276999"/>
          </a:xfrm>
          <a:prstGeom prst="rect">
            <a:avLst/>
          </a:prstGeom>
          <a:noFill/>
        </p:spPr>
        <p:txBody>
          <a:bodyPr wrap="none" rtlCol="0">
            <a:spAutoFit/>
          </a:bodyPr>
          <a:lstStyle/>
          <a:p>
            <a:r>
              <a:rPr lang="en-US" sz="1200" dirty="0" smtClean="0">
                <a:solidFill>
                  <a:schemeClr val="tx1">
                    <a:lumMod val="65000"/>
                    <a:lumOff val="35000"/>
                  </a:schemeClr>
                </a:solidFill>
              </a:rPr>
              <a:t>beacons</a:t>
            </a:r>
            <a:endParaRPr lang="en-US" sz="1200" dirty="0">
              <a:solidFill>
                <a:schemeClr val="tx1">
                  <a:lumMod val="65000"/>
                  <a:lumOff val="35000"/>
                </a:schemeClr>
              </a:solidFill>
            </a:endParaRPr>
          </a:p>
        </p:txBody>
      </p:sp>
      <p:cxnSp>
        <p:nvCxnSpPr>
          <p:cNvPr id="52" name="Straight Arrow Connector 51"/>
          <p:cNvCxnSpPr/>
          <p:nvPr/>
        </p:nvCxnSpPr>
        <p:spPr>
          <a:xfrm flipV="1">
            <a:off x="7284791" y="4414448"/>
            <a:ext cx="0" cy="675491"/>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90" name="Straight Arrow Connector 89"/>
          <p:cNvCxnSpPr>
            <a:endCxn id="13" idx="2"/>
          </p:cNvCxnSpPr>
          <p:nvPr/>
        </p:nvCxnSpPr>
        <p:spPr>
          <a:xfrm flipV="1">
            <a:off x="7284791" y="2926818"/>
            <a:ext cx="0" cy="702339"/>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91" name="TextBox 90"/>
          <p:cNvSpPr txBox="1"/>
          <p:nvPr/>
        </p:nvSpPr>
        <p:spPr>
          <a:xfrm>
            <a:off x="7305930" y="3145177"/>
            <a:ext cx="710451" cy="276999"/>
          </a:xfrm>
          <a:prstGeom prst="rect">
            <a:avLst/>
          </a:prstGeom>
          <a:noFill/>
        </p:spPr>
        <p:txBody>
          <a:bodyPr wrap="none" rtlCol="0">
            <a:spAutoFit/>
          </a:bodyPr>
          <a:lstStyle/>
          <a:p>
            <a:r>
              <a:rPr lang="en-US" sz="1200" dirty="0" smtClean="0">
                <a:solidFill>
                  <a:schemeClr val="tx1">
                    <a:lumMod val="65000"/>
                    <a:lumOff val="35000"/>
                  </a:schemeClr>
                </a:solidFill>
              </a:rPr>
              <a:t>beacons</a:t>
            </a:r>
            <a:endParaRPr lang="en-US" sz="1200" dirty="0">
              <a:solidFill>
                <a:schemeClr val="tx1">
                  <a:lumMod val="65000"/>
                  <a:lumOff val="35000"/>
                </a:schemeClr>
              </a:solidFill>
            </a:endParaRPr>
          </a:p>
        </p:txBody>
      </p:sp>
      <p:cxnSp>
        <p:nvCxnSpPr>
          <p:cNvPr id="92" name="Straight Arrow Connector 91"/>
          <p:cNvCxnSpPr>
            <a:endCxn id="17" idx="2"/>
          </p:cNvCxnSpPr>
          <p:nvPr/>
        </p:nvCxnSpPr>
        <p:spPr>
          <a:xfrm flipV="1">
            <a:off x="5639038" y="2935211"/>
            <a:ext cx="0" cy="722072"/>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93" name="TextBox 92"/>
          <p:cNvSpPr txBox="1"/>
          <p:nvPr/>
        </p:nvSpPr>
        <p:spPr>
          <a:xfrm>
            <a:off x="5642885" y="3139242"/>
            <a:ext cx="710451" cy="276999"/>
          </a:xfrm>
          <a:prstGeom prst="rect">
            <a:avLst/>
          </a:prstGeom>
          <a:noFill/>
        </p:spPr>
        <p:txBody>
          <a:bodyPr wrap="none" rtlCol="0">
            <a:spAutoFit/>
          </a:bodyPr>
          <a:lstStyle/>
          <a:p>
            <a:r>
              <a:rPr lang="en-US" sz="1200" dirty="0" smtClean="0">
                <a:solidFill>
                  <a:schemeClr val="tx1">
                    <a:lumMod val="65000"/>
                    <a:lumOff val="35000"/>
                  </a:schemeClr>
                </a:solidFill>
              </a:rPr>
              <a:t>beacons</a:t>
            </a:r>
            <a:endParaRPr lang="en-US" sz="1200" dirty="0">
              <a:solidFill>
                <a:schemeClr val="tx1">
                  <a:lumMod val="65000"/>
                  <a:lumOff val="35000"/>
                </a:schemeClr>
              </a:solidFill>
            </a:endParaRPr>
          </a:p>
        </p:txBody>
      </p:sp>
      <p:sp>
        <p:nvSpPr>
          <p:cNvPr id="101" name="Trapezoid 100"/>
          <p:cNvSpPr/>
          <p:nvPr/>
        </p:nvSpPr>
        <p:spPr>
          <a:xfrm>
            <a:off x="335569" y="3602888"/>
            <a:ext cx="2062191" cy="788312"/>
          </a:xfrm>
          <a:prstGeom prst="trapezoi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t>syntactic knowledge</a:t>
            </a:r>
            <a:endParaRPr lang="en-US" sz="1600" dirty="0"/>
          </a:p>
        </p:txBody>
      </p:sp>
      <p:sp>
        <p:nvSpPr>
          <p:cNvPr id="102" name="Trapezoid 101"/>
          <p:cNvSpPr/>
          <p:nvPr/>
        </p:nvSpPr>
        <p:spPr>
          <a:xfrm>
            <a:off x="1249457" y="1364892"/>
            <a:ext cx="2278529" cy="788312"/>
          </a:xfrm>
          <a:prstGeom prst="trapezoi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smtClean="0"/>
              <a:t>problem</a:t>
            </a:r>
            <a:endParaRPr lang="en-US" sz="1600" dirty="0"/>
          </a:p>
        </p:txBody>
      </p:sp>
      <p:sp>
        <p:nvSpPr>
          <p:cNvPr id="103" name="Trapezoid 102"/>
          <p:cNvSpPr/>
          <p:nvPr/>
        </p:nvSpPr>
        <p:spPr>
          <a:xfrm>
            <a:off x="2545221" y="3609591"/>
            <a:ext cx="2062926" cy="788312"/>
          </a:xfrm>
          <a:prstGeom prst="trapezoi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semantic knowledge</a:t>
            </a:r>
            <a:endParaRPr lang="en-US" sz="1600" dirty="0"/>
          </a:p>
        </p:txBody>
      </p:sp>
      <p:cxnSp>
        <p:nvCxnSpPr>
          <p:cNvPr id="116" name="Straight Arrow Connector 115"/>
          <p:cNvCxnSpPr>
            <a:stCxn id="101" idx="2"/>
          </p:cNvCxnSpPr>
          <p:nvPr/>
        </p:nvCxnSpPr>
        <p:spPr>
          <a:xfrm>
            <a:off x="1366665" y="4391200"/>
            <a:ext cx="0" cy="69873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9" name="Straight Arrow Connector 118"/>
          <p:cNvCxnSpPr>
            <a:stCxn id="103" idx="2"/>
          </p:cNvCxnSpPr>
          <p:nvPr/>
        </p:nvCxnSpPr>
        <p:spPr>
          <a:xfrm>
            <a:off x="3576684" y="4397903"/>
            <a:ext cx="0" cy="6920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3" name="Diamond 122"/>
          <p:cNvSpPr/>
          <p:nvPr/>
        </p:nvSpPr>
        <p:spPr>
          <a:xfrm>
            <a:off x="1682751" y="2568405"/>
            <a:ext cx="1411941" cy="733612"/>
          </a:xfrm>
          <a:prstGeom prst="diamon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match</a:t>
            </a:r>
            <a:endParaRPr lang="en-US" sz="1600" dirty="0"/>
          </a:p>
        </p:txBody>
      </p:sp>
      <p:cxnSp>
        <p:nvCxnSpPr>
          <p:cNvPr id="125" name="Straight Arrow Connector 124"/>
          <p:cNvCxnSpPr>
            <a:stCxn id="123" idx="0"/>
            <a:endCxn id="102" idx="2"/>
          </p:cNvCxnSpPr>
          <p:nvPr/>
        </p:nvCxnSpPr>
        <p:spPr>
          <a:xfrm flipV="1">
            <a:off x="2388722" y="2153204"/>
            <a:ext cx="0" cy="415201"/>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26" name="Straight Arrow Connector 125"/>
          <p:cNvCxnSpPr>
            <a:endCxn id="103" idx="0"/>
          </p:cNvCxnSpPr>
          <p:nvPr/>
        </p:nvCxnSpPr>
        <p:spPr>
          <a:xfrm>
            <a:off x="2807521" y="3073400"/>
            <a:ext cx="769163" cy="536191"/>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30" name="Straight Arrow Connector 129"/>
          <p:cNvCxnSpPr>
            <a:endCxn id="101" idx="0"/>
          </p:cNvCxnSpPr>
          <p:nvPr/>
        </p:nvCxnSpPr>
        <p:spPr>
          <a:xfrm flipH="1">
            <a:off x="1366665" y="3139242"/>
            <a:ext cx="685655" cy="463646"/>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135" name="Left Brace 134"/>
          <p:cNvSpPr/>
          <p:nvPr/>
        </p:nvSpPr>
        <p:spPr>
          <a:xfrm rot="5400000">
            <a:off x="6801724" y="-101680"/>
            <a:ext cx="231590" cy="4184914"/>
          </a:xfrm>
          <a:prstGeom prst="leftBrace">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cxnSp>
        <p:nvCxnSpPr>
          <p:cNvPr id="157" name="Elbow Connector 156"/>
          <p:cNvCxnSpPr>
            <a:stCxn id="102" idx="1"/>
          </p:cNvCxnSpPr>
          <p:nvPr/>
        </p:nvCxnSpPr>
        <p:spPr>
          <a:xfrm rot="10800000" flipV="1">
            <a:off x="149630" y="1759047"/>
            <a:ext cx="1198367" cy="3330891"/>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163" name="Straight Arrow Connector 162"/>
          <p:cNvCxnSpPr/>
          <p:nvPr/>
        </p:nvCxnSpPr>
        <p:spPr>
          <a:xfrm flipV="1">
            <a:off x="8556276" y="4414448"/>
            <a:ext cx="0" cy="675491"/>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64" name="Straight Arrow Connector 163"/>
          <p:cNvCxnSpPr/>
          <p:nvPr/>
        </p:nvCxnSpPr>
        <p:spPr>
          <a:xfrm flipV="1">
            <a:off x="5639038" y="4414448"/>
            <a:ext cx="0" cy="675491"/>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66" name="Straight Connector 165"/>
          <p:cNvCxnSpPr/>
          <p:nvPr/>
        </p:nvCxnSpPr>
        <p:spPr>
          <a:xfrm>
            <a:off x="6453012" y="3629157"/>
            <a:ext cx="0" cy="785291"/>
          </a:xfrm>
          <a:prstGeom prst="line">
            <a:avLst/>
          </a:prstGeom>
          <a:ln>
            <a:solidFill>
              <a:schemeClr val="dk1">
                <a:alpha val="8000"/>
              </a:schemeClr>
            </a:solidFill>
          </a:ln>
          <a:effectLst/>
        </p:spPr>
        <p:style>
          <a:lnRef idx="2">
            <a:schemeClr val="dk1"/>
          </a:lnRef>
          <a:fillRef idx="0">
            <a:schemeClr val="dk1"/>
          </a:fillRef>
          <a:effectRef idx="1">
            <a:schemeClr val="dk1"/>
          </a:effectRef>
          <a:fontRef idx="minor">
            <a:schemeClr val="tx1"/>
          </a:fontRef>
        </p:style>
      </p:cxnSp>
      <p:cxnSp>
        <p:nvCxnSpPr>
          <p:cNvPr id="167" name="Straight Connector 166"/>
          <p:cNvCxnSpPr/>
          <p:nvPr/>
        </p:nvCxnSpPr>
        <p:spPr>
          <a:xfrm>
            <a:off x="8058433" y="3629157"/>
            <a:ext cx="0" cy="785291"/>
          </a:xfrm>
          <a:prstGeom prst="line">
            <a:avLst/>
          </a:prstGeom>
          <a:ln>
            <a:solidFill>
              <a:schemeClr val="dk1">
                <a:alpha val="8000"/>
              </a:schemeClr>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17937002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model classes</a:t>
            </a:r>
            <a:endParaRPr lang="en-US" dirty="0"/>
          </a:p>
        </p:txBody>
      </p:sp>
      <p:sp>
        <p:nvSpPr>
          <p:cNvPr id="3" name="Content Placeholder 2"/>
          <p:cNvSpPr>
            <a:spLocks noGrp="1"/>
          </p:cNvSpPr>
          <p:nvPr>
            <p:ph idx="1"/>
          </p:nvPr>
        </p:nvSpPr>
        <p:spPr/>
        <p:txBody>
          <a:bodyPr>
            <a:normAutofit lnSpcReduction="10000"/>
          </a:bodyPr>
          <a:lstStyle/>
          <a:p>
            <a:r>
              <a:rPr lang="en-US" b="1" dirty="0">
                <a:solidFill>
                  <a:srgbClr val="7F7F7F"/>
                </a:solidFill>
              </a:rPr>
              <a:t>bottom-up</a:t>
            </a:r>
          </a:p>
          <a:p>
            <a:pPr lvl="1"/>
            <a:r>
              <a:rPr lang="en-US" dirty="0" smtClean="0">
                <a:solidFill>
                  <a:srgbClr val="7F7F7F"/>
                </a:solidFill>
              </a:rPr>
              <a:t>read code statement by statement </a:t>
            </a:r>
            <a:r>
              <a:rPr lang="en-US" i="1" dirty="0" smtClean="0">
                <a:solidFill>
                  <a:srgbClr val="7F7F7F"/>
                </a:solidFill>
              </a:rPr>
              <a:t>then</a:t>
            </a:r>
            <a:r>
              <a:rPr lang="en-US" dirty="0" smtClean="0">
                <a:solidFill>
                  <a:srgbClr val="7F7F7F"/>
                </a:solidFill>
              </a:rPr>
              <a:t> ascend for a higher-level picture</a:t>
            </a:r>
          </a:p>
          <a:p>
            <a:r>
              <a:rPr lang="en-US" b="1" dirty="0" smtClean="0"/>
              <a:t>top-down</a:t>
            </a:r>
          </a:p>
          <a:p>
            <a:pPr lvl="1"/>
            <a:r>
              <a:rPr lang="en-US" dirty="0" smtClean="0"/>
              <a:t>start with a high-level picture of what the code is doing </a:t>
            </a:r>
            <a:r>
              <a:rPr lang="en-US" i="1" dirty="0" smtClean="0"/>
              <a:t>then</a:t>
            </a:r>
            <a:r>
              <a:rPr lang="en-US" dirty="0" smtClean="0"/>
              <a:t> descend into code</a:t>
            </a:r>
          </a:p>
          <a:p>
            <a:r>
              <a:rPr lang="en-US" b="1" dirty="0" smtClean="0">
                <a:solidFill>
                  <a:schemeClr val="bg1">
                    <a:lumMod val="50000"/>
                  </a:schemeClr>
                </a:solidFill>
              </a:rPr>
              <a:t>mixed</a:t>
            </a:r>
          </a:p>
          <a:p>
            <a:pPr lvl="1"/>
            <a:r>
              <a:rPr lang="en-US" dirty="0" smtClean="0">
                <a:solidFill>
                  <a:schemeClr val="bg1">
                    <a:lumMod val="50000"/>
                  </a:schemeClr>
                </a:solidFill>
              </a:rPr>
              <a:t>incorporate elements from both, based on the situation</a:t>
            </a:r>
            <a:endParaRPr lang="en-US"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627D9C69-5A55-0D48-BC9D-194D559AA52E}" type="slidenum">
              <a:rPr lang="en-US" smtClean="0"/>
              <a:t>23</a:t>
            </a:fld>
            <a:endParaRPr lang="en-US"/>
          </a:p>
        </p:txBody>
      </p:sp>
    </p:spTree>
    <p:extLst>
      <p:ext uri="{BB962C8B-B14F-4D97-AF65-F5344CB8AC3E}">
        <p14:creationId xmlns:p14="http://schemas.microsoft.com/office/powerpoint/2010/main" val="1252920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model classes</a:t>
            </a:r>
            <a:endParaRPr lang="en-US" dirty="0"/>
          </a:p>
        </p:txBody>
      </p:sp>
      <p:sp>
        <p:nvSpPr>
          <p:cNvPr id="3" name="Content Placeholder 2"/>
          <p:cNvSpPr>
            <a:spLocks noGrp="1"/>
          </p:cNvSpPr>
          <p:nvPr>
            <p:ph idx="1"/>
          </p:nvPr>
        </p:nvSpPr>
        <p:spPr/>
        <p:txBody>
          <a:bodyPr>
            <a:normAutofit lnSpcReduction="10000"/>
          </a:bodyPr>
          <a:lstStyle/>
          <a:p>
            <a:r>
              <a:rPr lang="en-US" b="1" dirty="0">
                <a:solidFill>
                  <a:schemeClr val="bg1">
                    <a:lumMod val="50000"/>
                  </a:schemeClr>
                </a:solidFill>
              </a:rPr>
              <a:t>bottom-up</a:t>
            </a:r>
          </a:p>
          <a:p>
            <a:pPr lvl="1"/>
            <a:r>
              <a:rPr lang="en-US" dirty="0" smtClean="0">
                <a:solidFill>
                  <a:schemeClr val="bg1">
                    <a:lumMod val="50000"/>
                  </a:schemeClr>
                </a:solidFill>
              </a:rPr>
              <a:t>read code statement by statement </a:t>
            </a:r>
            <a:r>
              <a:rPr lang="en-US" i="1" dirty="0" smtClean="0">
                <a:solidFill>
                  <a:schemeClr val="bg1">
                    <a:lumMod val="50000"/>
                  </a:schemeClr>
                </a:solidFill>
              </a:rPr>
              <a:t>then</a:t>
            </a:r>
            <a:r>
              <a:rPr lang="en-US" dirty="0" smtClean="0">
                <a:solidFill>
                  <a:schemeClr val="bg1">
                    <a:lumMod val="50000"/>
                  </a:schemeClr>
                </a:solidFill>
              </a:rPr>
              <a:t> ascend for a higher-level picture</a:t>
            </a:r>
          </a:p>
          <a:p>
            <a:r>
              <a:rPr lang="en-US" b="1" dirty="0" smtClean="0">
                <a:solidFill>
                  <a:schemeClr val="bg1">
                    <a:lumMod val="50000"/>
                  </a:schemeClr>
                </a:solidFill>
              </a:rPr>
              <a:t>top-down</a:t>
            </a:r>
          </a:p>
          <a:p>
            <a:pPr lvl="1"/>
            <a:r>
              <a:rPr lang="en-US" dirty="0" smtClean="0">
                <a:solidFill>
                  <a:schemeClr val="bg1">
                    <a:lumMod val="50000"/>
                  </a:schemeClr>
                </a:solidFill>
              </a:rPr>
              <a:t>start with a high-level picture of what the code is doing </a:t>
            </a:r>
            <a:r>
              <a:rPr lang="en-US" i="1" dirty="0" smtClean="0">
                <a:solidFill>
                  <a:schemeClr val="bg1">
                    <a:lumMod val="50000"/>
                  </a:schemeClr>
                </a:solidFill>
              </a:rPr>
              <a:t>then</a:t>
            </a:r>
            <a:r>
              <a:rPr lang="en-US" dirty="0" smtClean="0">
                <a:solidFill>
                  <a:schemeClr val="bg1">
                    <a:lumMod val="50000"/>
                  </a:schemeClr>
                </a:solidFill>
              </a:rPr>
              <a:t> descend into code</a:t>
            </a:r>
          </a:p>
          <a:p>
            <a:r>
              <a:rPr lang="en-US" b="1" dirty="0" smtClean="0">
                <a:solidFill>
                  <a:srgbClr val="000000"/>
                </a:solidFill>
              </a:rPr>
              <a:t>mixed</a:t>
            </a:r>
          </a:p>
          <a:p>
            <a:pPr lvl="1"/>
            <a:r>
              <a:rPr lang="en-US" dirty="0" smtClean="0">
                <a:solidFill>
                  <a:srgbClr val="000000"/>
                </a:solidFill>
              </a:rPr>
              <a:t>incorporate elements from both, based on the situation</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627D9C69-5A55-0D48-BC9D-194D559AA52E}" type="slidenum">
              <a:rPr lang="en-US" smtClean="0"/>
              <a:t>24</a:t>
            </a:fld>
            <a:endParaRPr lang="en-US"/>
          </a:p>
        </p:txBody>
      </p:sp>
    </p:spTree>
    <p:extLst>
      <p:ext uri="{BB962C8B-B14F-4D97-AF65-F5344CB8AC3E}">
        <p14:creationId xmlns:p14="http://schemas.microsoft.com/office/powerpoint/2010/main" val="288590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opportunistic &amp; systematic strategies</a:t>
            </a:r>
            <a:endParaRPr lang="en-US" dirty="0"/>
          </a:p>
        </p:txBody>
      </p:sp>
      <p:sp>
        <p:nvSpPr>
          <p:cNvPr id="3" name="Content Placeholder 2"/>
          <p:cNvSpPr>
            <a:spLocks noGrp="1"/>
          </p:cNvSpPr>
          <p:nvPr>
            <p:ph idx="1"/>
          </p:nvPr>
        </p:nvSpPr>
        <p:spPr/>
        <p:txBody>
          <a:bodyPr/>
          <a:lstStyle/>
          <a:p>
            <a:r>
              <a:rPr lang="en-US" dirty="0" smtClean="0"/>
              <a:t>programmers enhancing existing program</a:t>
            </a:r>
          </a:p>
          <a:p>
            <a:r>
              <a:rPr lang="en-US" dirty="0" smtClean="0"/>
              <a:t>two strategies:</a:t>
            </a:r>
          </a:p>
          <a:p>
            <a:pPr lvl="1"/>
            <a:r>
              <a:rPr lang="en-US" dirty="0" smtClean="0"/>
              <a:t>systematically read code in detail, tracing through control and data flow manually</a:t>
            </a:r>
          </a:p>
          <a:p>
            <a:pPr lvl="2"/>
            <a:r>
              <a:rPr lang="en-US" dirty="0" smtClean="0"/>
              <a:t>developed control and data flow knowledge</a:t>
            </a:r>
          </a:p>
          <a:p>
            <a:pPr lvl="1"/>
            <a:r>
              <a:rPr lang="en-US" dirty="0" smtClean="0"/>
              <a:t>focus only on code relevant to a task</a:t>
            </a:r>
          </a:p>
          <a:p>
            <a:pPr lvl="2"/>
            <a:r>
              <a:rPr lang="en-US" dirty="0" smtClean="0"/>
              <a:t>developed only control flow knowledge, resulted in a weaker understanding</a:t>
            </a:r>
            <a:endParaRPr lang="en-US" dirty="0"/>
          </a:p>
        </p:txBody>
      </p:sp>
      <p:sp>
        <p:nvSpPr>
          <p:cNvPr id="4" name="Slide Number Placeholder 3"/>
          <p:cNvSpPr>
            <a:spLocks noGrp="1"/>
          </p:cNvSpPr>
          <p:nvPr>
            <p:ph type="sldNum" sz="quarter" idx="12"/>
          </p:nvPr>
        </p:nvSpPr>
        <p:spPr/>
        <p:txBody>
          <a:bodyPr/>
          <a:lstStyle/>
          <a:p>
            <a:fld id="{627D9C69-5A55-0D48-BC9D-194D559AA52E}" type="slidenum">
              <a:rPr lang="en-US" smtClean="0"/>
              <a:t>25</a:t>
            </a:fld>
            <a:endParaRPr lang="en-US"/>
          </a:p>
        </p:txBody>
      </p:sp>
      <p:sp>
        <p:nvSpPr>
          <p:cNvPr id="5" name="Rectangle 4"/>
          <p:cNvSpPr/>
          <p:nvPr/>
        </p:nvSpPr>
        <p:spPr>
          <a:xfrm>
            <a:off x="74295" y="5780782"/>
            <a:ext cx="4572000" cy="1077218"/>
          </a:xfrm>
          <a:prstGeom prst="rect">
            <a:avLst/>
          </a:prstGeom>
        </p:spPr>
        <p:txBody>
          <a:bodyPr>
            <a:spAutoFit/>
          </a:bodyPr>
          <a:lstStyle/>
          <a:p>
            <a:r>
              <a:rPr lang="en-US" sz="1600" dirty="0">
                <a:solidFill>
                  <a:schemeClr val="bg1">
                    <a:lumMod val="75000"/>
                  </a:schemeClr>
                </a:solidFill>
              </a:rPr>
              <a:t>Margaret-Anne </a:t>
            </a:r>
            <a:r>
              <a:rPr lang="en-US" sz="1600" dirty="0" err="1">
                <a:solidFill>
                  <a:schemeClr val="bg1">
                    <a:lumMod val="75000"/>
                  </a:schemeClr>
                </a:solidFill>
              </a:rPr>
              <a:t>Storey</a:t>
            </a:r>
            <a:endParaRPr lang="en-US" sz="1600" dirty="0">
              <a:solidFill>
                <a:schemeClr val="bg1">
                  <a:lumMod val="75000"/>
                </a:schemeClr>
              </a:solidFill>
            </a:endParaRPr>
          </a:p>
          <a:p>
            <a:r>
              <a:rPr lang="en-US" sz="1600" dirty="0">
                <a:solidFill>
                  <a:schemeClr val="bg1">
                    <a:lumMod val="50000"/>
                  </a:schemeClr>
                </a:solidFill>
              </a:rPr>
              <a:t>Theories, Methods, and Tools in Program Comprehension: Past, Present, and Future</a:t>
            </a:r>
          </a:p>
          <a:p>
            <a:r>
              <a:rPr lang="en-US" sz="1600" i="1" dirty="0">
                <a:solidFill>
                  <a:schemeClr val="bg1">
                    <a:lumMod val="75000"/>
                  </a:schemeClr>
                </a:solidFill>
              </a:rPr>
              <a:t>Int. Workshop on Program Comprehension, 2005</a:t>
            </a:r>
          </a:p>
        </p:txBody>
      </p:sp>
    </p:spTree>
    <p:extLst>
      <p:ext uri="{BB962C8B-B14F-4D97-AF65-F5344CB8AC3E}">
        <p14:creationId xmlns:p14="http://schemas.microsoft.com/office/powerpoint/2010/main" val="1529612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model</a:t>
            </a:r>
            <a:endParaRPr lang="en-US" dirty="0"/>
          </a:p>
        </p:txBody>
      </p:sp>
      <p:sp>
        <p:nvSpPr>
          <p:cNvPr id="3" name="Content Placeholder 2"/>
          <p:cNvSpPr>
            <a:spLocks noGrp="1"/>
          </p:cNvSpPr>
          <p:nvPr>
            <p:ph idx="1"/>
          </p:nvPr>
        </p:nvSpPr>
        <p:spPr/>
        <p:txBody>
          <a:bodyPr>
            <a:normAutofit lnSpcReduction="10000"/>
          </a:bodyPr>
          <a:lstStyle/>
          <a:p>
            <a:r>
              <a:rPr lang="en-US" dirty="0" smtClean="0"/>
              <a:t>maintainers switch between top-down and bottom-up comprehension</a:t>
            </a:r>
          </a:p>
          <a:p>
            <a:pPr lvl="1"/>
            <a:r>
              <a:rPr lang="en-US" dirty="0" smtClean="0"/>
              <a:t>top-down if code or code type is familiar</a:t>
            </a:r>
          </a:p>
          <a:p>
            <a:pPr lvl="1"/>
            <a:r>
              <a:rPr lang="en-US" dirty="0" smtClean="0"/>
              <a:t>program model (control-flow) when code is completely unfamiliar</a:t>
            </a:r>
          </a:p>
          <a:p>
            <a:pPr lvl="1"/>
            <a:r>
              <a:rPr lang="en-US" dirty="0" smtClean="0"/>
              <a:t>situation model (data-flow) after a partial data-flow understanding is developed through top-down or program model methods</a:t>
            </a:r>
          </a:p>
          <a:p>
            <a:pPr lvl="1"/>
            <a:r>
              <a:rPr lang="en-US" dirty="0" smtClean="0"/>
              <a:t>knowledge base: information from previous three models</a:t>
            </a:r>
          </a:p>
        </p:txBody>
      </p:sp>
      <p:sp>
        <p:nvSpPr>
          <p:cNvPr id="5" name="Rectangle 4"/>
          <p:cNvSpPr/>
          <p:nvPr/>
        </p:nvSpPr>
        <p:spPr>
          <a:xfrm>
            <a:off x="40640" y="5816977"/>
            <a:ext cx="4572000" cy="1077218"/>
          </a:xfrm>
          <a:prstGeom prst="rect">
            <a:avLst/>
          </a:prstGeom>
        </p:spPr>
        <p:txBody>
          <a:bodyPr>
            <a:spAutoFit/>
          </a:bodyPr>
          <a:lstStyle/>
          <a:p>
            <a:r>
              <a:rPr lang="en-US" sz="1600" dirty="0">
                <a:solidFill>
                  <a:schemeClr val="bg1">
                    <a:lumMod val="75000"/>
                  </a:schemeClr>
                </a:solidFill>
              </a:rPr>
              <a:t>A. von </a:t>
            </a:r>
            <a:r>
              <a:rPr lang="en-US" sz="1600" dirty="0" err="1">
                <a:solidFill>
                  <a:schemeClr val="bg1">
                    <a:lumMod val="75000"/>
                  </a:schemeClr>
                </a:solidFill>
              </a:rPr>
              <a:t>Mayrhauser</a:t>
            </a:r>
            <a:r>
              <a:rPr lang="en-US" sz="1600" dirty="0">
                <a:solidFill>
                  <a:schemeClr val="bg1">
                    <a:lumMod val="75000"/>
                  </a:schemeClr>
                </a:solidFill>
              </a:rPr>
              <a:t> and A.M. Vans</a:t>
            </a:r>
          </a:p>
          <a:p>
            <a:r>
              <a:rPr lang="en-US" sz="1600" dirty="0">
                <a:solidFill>
                  <a:schemeClr val="bg1">
                    <a:lumMod val="50000"/>
                  </a:schemeClr>
                </a:solidFill>
              </a:rPr>
              <a:t>From Program Comprehension to Tool Requirements for an Industrial Environment</a:t>
            </a:r>
          </a:p>
          <a:p>
            <a:r>
              <a:rPr lang="en-US" sz="1600" i="1" dirty="0">
                <a:solidFill>
                  <a:schemeClr val="bg1">
                    <a:lumMod val="75000"/>
                  </a:schemeClr>
                </a:solidFill>
              </a:rPr>
              <a:t>IEEE Workshop on Program Comprehension, </a:t>
            </a:r>
            <a:r>
              <a:rPr lang="en-US" sz="1600" i="1" dirty="0" smtClean="0">
                <a:solidFill>
                  <a:schemeClr val="bg1">
                    <a:lumMod val="75000"/>
                  </a:schemeClr>
                </a:solidFill>
              </a:rPr>
              <a:t>1993</a:t>
            </a:r>
            <a:endParaRPr lang="en-US" sz="1600" i="1" dirty="0">
              <a:solidFill>
                <a:schemeClr val="bg1">
                  <a:lumMod val="75000"/>
                </a:schemeClr>
              </a:solidFill>
            </a:endParaRPr>
          </a:p>
        </p:txBody>
      </p:sp>
      <p:sp>
        <p:nvSpPr>
          <p:cNvPr id="6" name="Rectangle 5"/>
          <p:cNvSpPr/>
          <p:nvPr/>
        </p:nvSpPr>
        <p:spPr>
          <a:xfrm>
            <a:off x="4572000" y="5780524"/>
            <a:ext cx="4572000" cy="1077218"/>
          </a:xfrm>
          <a:prstGeom prst="rect">
            <a:avLst/>
          </a:prstGeom>
        </p:spPr>
        <p:txBody>
          <a:bodyPr>
            <a:spAutoFit/>
          </a:bodyPr>
          <a:lstStyle/>
          <a:p>
            <a:r>
              <a:rPr lang="en-US" sz="1600" dirty="0">
                <a:solidFill>
                  <a:schemeClr val="bg1">
                    <a:lumMod val="75000"/>
                  </a:schemeClr>
                </a:solidFill>
              </a:rPr>
              <a:t>Margaret-Anne </a:t>
            </a:r>
            <a:r>
              <a:rPr lang="en-US" sz="1600" dirty="0" err="1">
                <a:solidFill>
                  <a:schemeClr val="bg1">
                    <a:lumMod val="75000"/>
                  </a:schemeClr>
                </a:solidFill>
              </a:rPr>
              <a:t>Storey</a:t>
            </a:r>
            <a:endParaRPr lang="en-US" sz="1600" dirty="0">
              <a:solidFill>
                <a:schemeClr val="bg1">
                  <a:lumMod val="75000"/>
                </a:schemeClr>
              </a:solidFill>
            </a:endParaRPr>
          </a:p>
          <a:p>
            <a:r>
              <a:rPr lang="en-US" sz="1600" dirty="0">
                <a:solidFill>
                  <a:schemeClr val="bg1">
                    <a:lumMod val="50000"/>
                  </a:schemeClr>
                </a:solidFill>
              </a:rPr>
              <a:t>Theories, Methods, and Tools in Program Comprehension: Past, Present, and Future</a:t>
            </a:r>
          </a:p>
          <a:p>
            <a:r>
              <a:rPr lang="en-US" sz="1600" i="1" dirty="0">
                <a:solidFill>
                  <a:schemeClr val="bg1">
                    <a:lumMod val="75000"/>
                  </a:schemeClr>
                </a:solidFill>
              </a:rPr>
              <a:t>Int. Workshop on Program Comprehension, 2005</a:t>
            </a:r>
          </a:p>
        </p:txBody>
      </p:sp>
    </p:spTree>
    <p:extLst>
      <p:ext uri="{BB962C8B-B14F-4D97-AF65-F5344CB8AC3E}">
        <p14:creationId xmlns:p14="http://schemas.microsoft.com/office/powerpoint/2010/main" val="327745965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767840" y="0"/>
            <a:ext cx="5602304" cy="6858000"/>
          </a:xfrm>
          <a:prstGeom prst="rect">
            <a:avLst/>
          </a:prstGeom>
        </p:spPr>
      </p:pic>
    </p:spTree>
    <p:extLst>
      <p:ext uri="{BB962C8B-B14F-4D97-AF65-F5344CB8AC3E}">
        <p14:creationId xmlns:p14="http://schemas.microsoft.com/office/powerpoint/2010/main" val="51759163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validating the integrated model</a:t>
            </a:r>
            <a:endParaRPr lang="en-US" dirty="0"/>
          </a:p>
        </p:txBody>
      </p:sp>
      <p:sp>
        <p:nvSpPr>
          <p:cNvPr id="3" name="Content Placeholder 2"/>
          <p:cNvSpPr>
            <a:spLocks noGrp="1"/>
          </p:cNvSpPr>
          <p:nvPr>
            <p:ph idx="1"/>
          </p:nvPr>
        </p:nvSpPr>
        <p:spPr/>
        <p:txBody>
          <a:bodyPr/>
          <a:lstStyle/>
          <a:p>
            <a:r>
              <a:rPr lang="en-US" dirty="0" smtClean="0"/>
              <a:t>taped professional maintenance programmers</a:t>
            </a:r>
          </a:p>
          <a:p>
            <a:pPr lvl="1"/>
            <a:r>
              <a:rPr lang="en-US" dirty="0" smtClean="0"/>
              <a:t>worked with a large code base</a:t>
            </a:r>
          </a:p>
          <a:p>
            <a:pPr lvl="1"/>
            <a:r>
              <a:rPr lang="en-US" dirty="0" smtClean="0"/>
              <a:t>classified as domain and language experts</a:t>
            </a:r>
          </a:p>
          <a:p>
            <a:r>
              <a:rPr lang="en-US" dirty="0" smtClean="0"/>
              <a:t>tape transcriptions classified into model types</a:t>
            </a:r>
          </a:p>
          <a:p>
            <a:r>
              <a:rPr lang="en-US" dirty="0" smtClean="0"/>
              <a:t>one of few studies with real world tasks</a:t>
            </a:r>
            <a:endParaRPr lang="en-US" dirty="0"/>
          </a:p>
        </p:txBody>
      </p:sp>
      <p:sp>
        <p:nvSpPr>
          <p:cNvPr id="4" name="Slide Number Placeholder 3"/>
          <p:cNvSpPr>
            <a:spLocks noGrp="1"/>
          </p:cNvSpPr>
          <p:nvPr>
            <p:ph type="sldNum" sz="quarter" idx="12"/>
          </p:nvPr>
        </p:nvSpPr>
        <p:spPr/>
        <p:txBody>
          <a:bodyPr/>
          <a:lstStyle/>
          <a:p>
            <a:fld id="{627D9C69-5A55-0D48-BC9D-194D559AA52E}" type="slidenum">
              <a:rPr lang="en-US" smtClean="0"/>
              <a:t>28</a:t>
            </a:fld>
            <a:endParaRPr lang="en-US"/>
          </a:p>
        </p:txBody>
      </p:sp>
    </p:spTree>
    <p:extLst>
      <p:ext uri="{BB962C8B-B14F-4D97-AF65-F5344CB8AC3E}">
        <p14:creationId xmlns:p14="http://schemas.microsoft.com/office/powerpoint/2010/main" val="551333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mental models</a:t>
            </a:r>
          </a:p>
          <a:p>
            <a:pPr lvl="1"/>
            <a:r>
              <a:rPr lang="en-US" dirty="0" smtClean="0"/>
              <a:t>types</a:t>
            </a:r>
          </a:p>
          <a:p>
            <a:pPr lvl="1"/>
            <a:r>
              <a:rPr lang="en-US" dirty="0" smtClean="0"/>
              <a:t>models</a:t>
            </a:r>
          </a:p>
          <a:p>
            <a:r>
              <a:rPr lang="en-US" dirty="0" smtClean="0">
                <a:solidFill>
                  <a:schemeClr val="bg1">
                    <a:lumMod val="50000"/>
                  </a:schemeClr>
                </a:solidFill>
              </a:rPr>
              <a:t>conventions &amp; “discourse rules”</a:t>
            </a:r>
          </a:p>
          <a:p>
            <a:r>
              <a:rPr lang="en-US" dirty="0" smtClean="0">
                <a:solidFill>
                  <a:schemeClr val="bg1">
                    <a:lumMod val="50000"/>
                  </a:schemeClr>
                </a:solidFill>
              </a:rPr>
              <a:t>expertise effects</a:t>
            </a:r>
          </a:p>
          <a:p>
            <a:r>
              <a:rPr lang="en-US" dirty="0" smtClean="0">
                <a:solidFill>
                  <a:schemeClr val="bg1">
                    <a:lumMod val="50000"/>
                  </a:schemeClr>
                </a:solidFill>
              </a:rPr>
              <a:t>tool implications</a:t>
            </a:r>
          </a:p>
          <a:p>
            <a:r>
              <a:rPr lang="en-US" dirty="0" smtClean="0">
                <a:solidFill>
                  <a:schemeClr val="bg1">
                    <a:lumMod val="50000"/>
                  </a:schemeClr>
                </a:solidFill>
              </a:rPr>
              <a:t>interesting tools</a:t>
            </a:r>
          </a:p>
        </p:txBody>
      </p:sp>
      <p:sp>
        <p:nvSpPr>
          <p:cNvPr id="4" name="Slide Number Placeholder 3"/>
          <p:cNvSpPr>
            <a:spLocks noGrp="1"/>
          </p:cNvSpPr>
          <p:nvPr>
            <p:ph type="sldNum" sz="quarter" idx="12"/>
          </p:nvPr>
        </p:nvSpPr>
        <p:spPr/>
        <p:txBody>
          <a:bodyPr/>
          <a:lstStyle/>
          <a:p>
            <a:fld id="{627D9C69-5A55-0D48-BC9D-194D559AA52E}" type="slidenum">
              <a:rPr lang="en-US" smtClean="0"/>
              <a:t>29</a:t>
            </a:fld>
            <a:endParaRPr lang="en-US"/>
          </a:p>
        </p:txBody>
      </p:sp>
    </p:spTree>
    <p:extLst>
      <p:ext uri="{BB962C8B-B14F-4D97-AF65-F5344CB8AC3E}">
        <p14:creationId xmlns:p14="http://schemas.microsoft.com/office/powerpoint/2010/main" val="4115057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mental models</a:t>
            </a:r>
          </a:p>
          <a:p>
            <a:pPr lvl="1"/>
            <a:r>
              <a:rPr lang="en-US" dirty="0" smtClean="0"/>
              <a:t>types</a:t>
            </a:r>
          </a:p>
          <a:p>
            <a:pPr lvl="1"/>
            <a:r>
              <a:rPr lang="en-US" dirty="0" smtClean="0"/>
              <a:t>models</a:t>
            </a:r>
          </a:p>
          <a:p>
            <a:r>
              <a:rPr lang="en-US" dirty="0" smtClean="0"/>
              <a:t>conventions &amp; “discourse rules”</a:t>
            </a:r>
          </a:p>
          <a:p>
            <a:r>
              <a:rPr lang="en-US" dirty="0" smtClean="0"/>
              <a:t>expertise effects</a:t>
            </a:r>
          </a:p>
          <a:p>
            <a:r>
              <a:rPr lang="en-US" dirty="0" smtClean="0"/>
              <a:t>tool implications</a:t>
            </a:r>
          </a:p>
          <a:p>
            <a:r>
              <a:rPr lang="en-US" dirty="0" smtClean="0"/>
              <a:t>interesting tools</a:t>
            </a:r>
          </a:p>
        </p:txBody>
      </p:sp>
      <p:sp>
        <p:nvSpPr>
          <p:cNvPr id="4" name="Slide Number Placeholder 3"/>
          <p:cNvSpPr>
            <a:spLocks noGrp="1"/>
          </p:cNvSpPr>
          <p:nvPr>
            <p:ph type="sldNum" sz="quarter" idx="12"/>
          </p:nvPr>
        </p:nvSpPr>
        <p:spPr/>
        <p:txBody>
          <a:bodyPr/>
          <a:lstStyle/>
          <a:p>
            <a:fld id="{627D9C69-5A55-0D48-BC9D-194D559AA52E}" type="slidenum">
              <a:rPr lang="en-US" smtClean="0"/>
              <a:t>3</a:t>
            </a:fld>
            <a:endParaRPr lang="en-US"/>
          </a:p>
        </p:txBody>
      </p:sp>
    </p:spTree>
    <p:extLst>
      <p:ext uri="{BB962C8B-B14F-4D97-AF65-F5344CB8AC3E}">
        <p14:creationId xmlns:p14="http://schemas.microsoft.com/office/powerpoint/2010/main" val="3766650384"/>
      </p:ext>
    </p:extLst>
  </p:cSld>
  <p:clrMapOvr>
    <a:masterClrMapping/>
  </p:clrMapOvr>
  <mc:AlternateContent xmlns:mc="http://schemas.openxmlformats.org/markup-compatibility/2006">
    <mc:Choice xmlns:p14="http://schemas.microsoft.com/office/powerpoint/2010/main" Requires="p14">
      <p:transition spd="slow" p14:dur="2000" advTm="53757"/>
    </mc:Choice>
    <mc:Fallback>
      <p:transition xmlns:p14="http://schemas.microsoft.com/office/powerpoint/2010/main" spd="slow" advTm="53757"/>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rgbClr val="7F7F7F"/>
                </a:solidFill>
              </a:rPr>
              <a:t>mental models</a:t>
            </a:r>
          </a:p>
          <a:p>
            <a:pPr lvl="1"/>
            <a:r>
              <a:rPr lang="en-US" dirty="0" smtClean="0">
                <a:solidFill>
                  <a:srgbClr val="7F7F7F"/>
                </a:solidFill>
              </a:rPr>
              <a:t>types</a:t>
            </a:r>
          </a:p>
          <a:p>
            <a:pPr lvl="1"/>
            <a:r>
              <a:rPr lang="en-US" dirty="0" smtClean="0">
                <a:solidFill>
                  <a:srgbClr val="7F7F7F"/>
                </a:solidFill>
              </a:rPr>
              <a:t>models</a:t>
            </a:r>
          </a:p>
          <a:p>
            <a:r>
              <a:rPr lang="en-US" dirty="0" smtClean="0">
                <a:solidFill>
                  <a:srgbClr val="000000"/>
                </a:solidFill>
              </a:rPr>
              <a:t>conventions &amp; “discourse rules”</a:t>
            </a:r>
          </a:p>
          <a:p>
            <a:r>
              <a:rPr lang="en-US" dirty="0" smtClean="0">
                <a:solidFill>
                  <a:schemeClr val="bg1">
                    <a:lumMod val="50000"/>
                  </a:schemeClr>
                </a:solidFill>
              </a:rPr>
              <a:t>expertise effects</a:t>
            </a:r>
          </a:p>
          <a:p>
            <a:r>
              <a:rPr lang="en-US" dirty="0" smtClean="0">
                <a:solidFill>
                  <a:schemeClr val="bg1">
                    <a:lumMod val="50000"/>
                  </a:schemeClr>
                </a:solidFill>
              </a:rPr>
              <a:t>tool implications</a:t>
            </a:r>
          </a:p>
          <a:p>
            <a:r>
              <a:rPr lang="en-US" dirty="0" smtClean="0">
                <a:solidFill>
                  <a:schemeClr val="bg1">
                    <a:lumMod val="50000"/>
                  </a:schemeClr>
                </a:solidFill>
              </a:rPr>
              <a:t>interesting tools</a:t>
            </a:r>
          </a:p>
        </p:txBody>
      </p:sp>
      <p:sp>
        <p:nvSpPr>
          <p:cNvPr id="4" name="Slide Number Placeholder 3"/>
          <p:cNvSpPr>
            <a:spLocks noGrp="1"/>
          </p:cNvSpPr>
          <p:nvPr>
            <p:ph type="sldNum" sz="quarter" idx="12"/>
          </p:nvPr>
        </p:nvSpPr>
        <p:spPr/>
        <p:txBody>
          <a:bodyPr/>
          <a:lstStyle/>
          <a:p>
            <a:fld id="{627D9C69-5A55-0D48-BC9D-194D559AA52E}" type="slidenum">
              <a:rPr lang="en-US" smtClean="0"/>
              <a:t>30</a:t>
            </a:fld>
            <a:endParaRPr lang="en-US"/>
          </a:p>
        </p:txBody>
      </p:sp>
    </p:spTree>
    <p:extLst>
      <p:ext uri="{BB962C8B-B14F-4D97-AF65-F5344CB8AC3E}">
        <p14:creationId xmlns:p14="http://schemas.microsoft.com/office/powerpoint/2010/main" val="3858099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discourse rules</a:t>
            </a:r>
            <a:endParaRPr lang="en-US" dirty="0"/>
          </a:p>
        </p:txBody>
      </p:sp>
      <p:sp>
        <p:nvSpPr>
          <p:cNvPr id="3" name="Content Placeholder 2"/>
          <p:cNvSpPr>
            <a:spLocks noGrp="1"/>
          </p:cNvSpPr>
          <p:nvPr>
            <p:ph idx="1"/>
          </p:nvPr>
        </p:nvSpPr>
        <p:spPr/>
        <p:txBody>
          <a:bodyPr/>
          <a:lstStyle/>
          <a:p>
            <a:r>
              <a:rPr lang="en-US" dirty="0" smtClean="0"/>
              <a:t>specify the conventions of programming</a:t>
            </a:r>
          </a:p>
          <a:p>
            <a:pPr lvl="1"/>
            <a:r>
              <a:rPr lang="en-US" dirty="0" smtClean="0"/>
              <a:t>e.g., a variable’s name should reflect its function</a:t>
            </a:r>
          </a:p>
          <a:p>
            <a:pPr lvl="1"/>
            <a:r>
              <a:rPr lang="en-US" dirty="0" smtClean="0"/>
              <a:t>e.g., don’t include code that won’t be used</a:t>
            </a:r>
          </a:p>
          <a:p>
            <a:r>
              <a:rPr lang="en-US" dirty="0" smtClean="0"/>
              <a:t>similar to writing discourse rules, as outlined in books like </a:t>
            </a:r>
            <a:r>
              <a:rPr lang="en-US" i="1" dirty="0" smtClean="0"/>
              <a:t>Elements of Style</a:t>
            </a:r>
          </a:p>
          <a:p>
            <a:pPr lvl="1"/>
            <a:r>
              <a:rPr lang="en-US" i="1" dirty="0" smtClean="0"/>
              <a:t>e.g., you expect to find the description </a:t>
            </a:r>
            <a:r>
              <a:rPr lang="en-US" i="1" dirty="0"/>
              <a:t>for fig. 7 </a:t>
            </a:r>
            <a:r>
              <a:rPr lang="en-US" i="1" dirty="0" smtClean="0"/>
              <a:t>between those </a:t>
            </a:r>
            <a:r>
              <a:rPr lang="en-US" i="1" dirty="0"/>
              <a:t>for fig. 6 </a:t>
            </a:r>
            <a:r>
              <a:rPr lang="en-US" i="1" dirty="0" smtClean="0"/>
              <a:t>and fig. 8</a:t>
            </a:r>
            <a:endParaRPr lang="en-US" dirty="0"/>
          </a:p>
        </p:txBody>
      </p:sp>
      <p:sp>
        <p:nvSpPr>
          <p:cNvPr id="6" name="Slide Number Placeholder 5"/>
          <p:cNvSpPr>
            <a:spLocks noGrp="1"/>
          </p:cNvSpPr>
          <p:nvPr>
            <p:ph type="sldNum" sz="quarter" idx="12"/>
          </p:nvPr>
        </p:nvSpPr>
        <p:spPr/>
        <p:txBody>
          <a:bodyPr/>
          <a:lstStyle/>
          <a:p>
            <a:fld id="{627D9C69-5A55-0D48-BC9D-194D559AA52E}" type="slidenum">
              <a:rPr lang="en-US" smtClean="0"/>
              <a:t>31</a:t>
            </a:fld>
            <a:endParaRPr lang="en-US"/>
          </a:p>
        </p:txBody>
      </p:sp>
      <p:sp>
        <p:nvSpPr>
          <p:cNvPr id="8" name="TextBox 7"/>
          <p:cNvSpPr txBox="1"/>
          <p:nvPr/>
        </p:nvSpPr>
        <p:spPr>
          <a:xfrm>
            <a:off x="130865" y="5890478"/>
            <a:ext cx="4286537" cy="830997"/>
          </a:xfrm>
          <a:prstGeom prst="rect">
            <a:avLst/>
          </a:prstGeom>
          <a:noFill/>
        </p:spPr>
        <p:txBody>
          <a:bodyPr wrap="square" rtlCol="0">
            <a:spAutoFit/>
          </a:bodyPr>
          <a:lstStyle/>
          <a:p>
            <a:r>
              <a:rPr lang="en-US" sz="1600" dirty="0" smtClean="0">
                <a:solidFill>
                  <a:schemeClr val="bg1">
                    <a:lumMod val="75000"/>
                  </a:schemeClr>
                </a:solidFill>
              </a:rPr>
              <a:t>E. </a:t>
            </a:r>
            <a:r>
              <a:rPr lang="en-US" sz="1600" dirty="0" err="1" smtClean="0">
                <a:solidFill>
                  <a:schemeClr val="bg1">
                    <a:lumMod val="75000"/>
                  </a:schemeClr>
                </a:solidFill>
              </a:rPr>
              <a:t>Soloway</a:t>
            </a:r>
            <a:r>
              <a:rPr lang="en-US" sz="1600" dirty="0" smtClean="0">
                <a:solidFill>
                  <a:schemeClr val="bg1">
                    <a:lumMod val="75000"/>
                  </a:schemeClr>
                </a:solidFill>
              </a:rPr>
              <a:t>, K. Ehrlich</a:t>
            </a:r>
          </a:p>
          <a:p>
            <a:r>
              <a:rPr lang="en-US" sz="1600" dirty="0" smtClean="0">
                <a:solidFill>
                  <a:schemeClr val="bg1">
                    <a:lumMod val="50000"/>
                  </a:schemeClr>
                </a:solidFill>
              </a:rPr>
              <a:t>Empirical Studies of Programming Knowledge</a:t>
            </a:r>
          </a:p>
          <a:p>
            <a:r>
              <a:rPr lang="en-US" sz="1600" i="1" dirty="0" smtClean="0">
                <a:solidFill>
                  <a:schemeClr val="bg1">
                    <a:lumMod val="75000"/>
                  </a:schemeClr>
                </a:solidFill>
              </a:rPr>
              <a:t>IEEE Transactions of Software Engineering, 1984</a:t>
            </a:r>
            <a:endParaRPr lang="en-US" sz="1600" i="1" dirty="0">
              <a:solidFill>
                <a:schemeClr val="bg1">
                  <a:lumMod val="75000"/>
                </a:schemeClr>
              </a:solidFill>
            </a:endParaRPr>
          </a:p>
        </p:txBody>
      </p:sp>
    </p:spTree>
    <p:extLst>
      <p:ext uri="{BB962C8B-B14F-4D97-AF65-F5344CB8AC3E}">
        <p14:creationId xmlns:p14="http://schemas.microsoft.com/office/powerpoint/2010/main" val="261143236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of programming discourse</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smtClean="0"/>
              <a:t>variable names should reflect function</a:t>
            </a:r>
          </a:p>
          <a:p>
            <a:pPr marL="514350" indent="-514350">
              <a:buFont typeface="+mj-lt"/>
              <a:buAutoNum type="arabicPeriod"/>
            </a:pPr>
            <a:r>
              <a:rPr lang="en-US" dirty="0" smtClean="0"/>
              <a:t>don’t include code that won’t be used</a:t>
            </a:r>
          </a:p>
          <a:p>
            <a:pPr marL="914400" lvl="1" indent="-514350">
              <a:buFont typeface="+mj-lt"/>
              <a:buAutoNum type="alphaLcPeriod"/>
            </a:pPr>
            <a:r>
              <a:rPr lang="en-US" dirty="0" smtClean="0"/>
              <a:t>if there is a test for a condition, then the condition must have the potential of being true</a:t>
            </a:r>
          </a:p>
          <a:p>
            <a:pPr marL="514350" indent="-514350">
              <a:buFont typeface="+mj-lt"/>
              <a:buAutoNum type="arabicPeriod"/>
            </a:pPr>
            <a:r>
              <a:rPr lang="en-US" dirty="0" smtClean="0"/>
              <a:t>a variable that is initialized via an assignment statement should be updated via an assignment statement</a:t>
            </a:r>
          </a:p>
          <a:p>
            <a:pPr marL="514350" indent="-514350">
              <a:buFont typeface="+mj-lt"/>
              <a:buAutoNum type="arabicPeriod"/>
            </a:pPr>
            <a:r>
              <a:rPr lang="en-US" dirty="0" smtClean="0"/>
              <a:t>don’t do double duty with code in a non-obvious way</a:t>
            </a:r>
          </a:p>
          <a:p>
            <a:pPr marL="514350" indent="-514350">
              <a:buFont typeface="+mj-lt"/>
              <a:buAutoNum type="arabicPeriod"/>
            </a:pPr>
            <a:r>
              <a:rPr lang="en-US" dirty="0" smtClean="0"/>
              <a:t>an </a:t>
            </a:r>
            <a:r>
              <a:rPr lang="en-US" dirty="0" smtClean="0">
                <a:latin typeface="Courier New"/>
                <a:cs typeface="Courier New"/>
              </a:rPr>
              <a:t>if</a:t>
            </a:r>
            <a:r>
              <a:rPr lang="en-US" dirty="0" smtClean="0"/>
              <a:t> should be used when a statement body is guaranteed to be executed only once, and a </a:t>
            </a:r>
            <a:r>
              <a:rPr lang="en-US" dirty="0" smtClean="0">
                <a:latin typeface="Courier New"/>
                <a:cs typeface="Courier New"/>
              </a:rPr>
              <a:t>while</a:t>
            </a:r>
            <a:r>
              <a:rPr lang="en-US" dirty="0" smtClean="0"/>
              <a:t> used when a statement body may need to be repeatedly executed</a:t>
            </a:r>
            <a:endParaRPr lang="en-US" dirty="0"/>
          </a:p>
        </p:txBody>
      </p:sp>
      <p:sp>
        <p:nvSpPr>
          <p:cNvPr id="7" name="Slide Number Placeholder 6"/>
          <p:cNvSpPr>
            <a:spLocks noGrp="1"/>
          </p:cNvSpPr>
          <p:nvPr>
            <p:ph type="sldNum" sz="quarter" idx="12"/>
          </p:nvPr>
        </p:nvSpPr>
        <p:spPr/>
        <p:txBody>
          <a:bodyPr/>
          <a:lstStyle/>
          <a:p>
            <a:fld id="{627D9C69-5A55-0D48-BC9D-194D559AA52E}" type="slidenum">
              <a:rPr lang="en-US" smtClean="0"/>
              <a:t>32</a:t>
            </a:fld>
            <a:endParaRPr lang="en-US"/>
          </a:p>
        </p:txBody>
      </p:sp>
      <p:sp>
        <p:nvSpPr>
          <p:cNvPr id="8" name="TextBox 7"/>
          <p:cNvSpPr txBox="1"/>
          <p:nvPr/>
        </p:nvSpPr>
        <p:spPr>
          <a:xfrm>
            <a:off x="122045" y="5969849"/>
            <a:ext cx="4286537" cy="830997"/>
          </a:xfrm>
          <a:prstGeom prst="rect">
            <a:avLst/>
          </a:prstGeom>
          <a:noFill/>
        </p:spPr>
        <p:txBody>
          <a:bodyPr wrap="square" rtlCol="0">
            <a:spAutoFit/>
          </a:bodyPr>
          <a:lstStyle/>
          <a:p>
            <a:r>
              <a:rPr lang="en-US" sz="1600" dirty="0" smtClean="0">
                <a:solidFill>
                  <a:schemeClr val="bg1">
                    <a:lumMod val="75000"/>
                  </a:schemeClr>
                </a:solidFill>
              </a:rPr>
              <a:t>E. </a:t>
            </a:r>
            <a:r>
              <a:rPr lang="en-US" sz="1600" dirty="0" err="1" smtClean="0">
                <a:solidFill>
                  <a:schemeClr val="bg1">
                    <a:lumMod val="75000"/>
                  </a:schemeClr>
                </a:solidFill>
              </a:rPr>
              <a:t>Soloway</a:t>
            </a:r>
            <a:r>
              <a:rPr lang="en-US" sz="1600" dirty="0" smtClean="0">
                <a:solidFill>
                  <a:schemeClr val="bg1">
                    <a:lumMod val="75000"/>
                  </a:schemeClr>
                </a:solidFill>
              </a:rPr>
              <a:t>, K. Ehrlich</a:t>
            </a:r>
          </a:p>
          <a:p>
            <a:r>
              <a:rPr lang="en-US" sz="1600" dirty="0" smtClean="0">
                <a:solidFill>
                  <a:schemeClr val="bg1">
                    <a:lumMod val="50000"/>
                  </a:schemeClr>
                </a:solidFill>
              </a:rPr>
              <a:t>Empirical Studies of Programming Knowledge</a:t>
            </a:r>
          </a:p>
          <a:p>
            <a:r>
              <a:rPr lang="en-US" sz="1600" i="1" dirty="0" smtClean="0">
                <a:solidFill>
                  <a:schemeClr val="bg1">
                    <a:lumMod val="75000"/>
                  </a:schemeClr>
                </a:solidFill>
              </a:rPr>
              <a:t>IEEE Transactions of Software Engineering, 1984</a:t>
            </a:r>
            <a:endParaRPr lang="en-US" sz="1600" i="1" dirty="0">
              <a:solidFill>
                <a:schemeClr val="bg1">
                  <a:lumMod val="75000"/>
                </a:schemeClr>
              </a:solidFill>
            </a:endParaRPr>
          </a:p>
        </p:txBody>
      </p:sp>
    </p:spTree>
    <p:extLst>
      <p:ext uri="{BB962C8B-B14F-4D97-AF65-F5344CB8AC3E}">
        <p14:creationId xmlns:p14="http://schemas.microsoft.com/office/powerpoint/2010/main" val="221710269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discourse rules</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000000"/>
                </a:solidFill>
              </a:rPr>
              <a:t>lab study with expert &amp; novice programmers</a:t>
            </a:r>
          </a:p>
          <a:p>
            <a:r>
              <a:rPr lang="en-US" dirty="0" smtClean="0">
                <a:solidFill>
                  <a:srgbClr val="000000"/>
                </a:solidFill>
              </a:rPr>
              <a:t>two program types</a:t>
            </a:r>
          </a:p>
          <a:p>
            <a:pPr lvl="1"/>
            <a:r>
              <a:rPr lang="en-US" dirty="0" smtClean="0">
                <a:solidFill>
                  <a:srgbClr val="000000"/>
                </a:solidFill>
              </a:rPr>
              <a:t>α  (plan-like): obeyed discourse rules</a:t>
            </a:r>
          </a:p>
          <a:p>
            <a:pPr lvl="1"/>
            <a:r>
              <a:rPr lang="en-US" dirty="0" smtClean="0">
                <a:solidFill>
                  <a:srgbClr val="000000"/>
                </a:solidFill>
              </a:rPr>
              <a:t>β (un-plan-like): disobeyed discourse rules</a:t>
            </a:r>
          </a:p>
          <a:p>
            <a:r>
              <a:rPr lang="en-US" dirty="0" smtClean="0">
                <a:solidFill>
                  <a:srgbClr val="000000"/>
                </a:solidFill>
              </a:rPr>
              <a:t>participants </a:t>
            </a:r>
            <a:r>
              <a:rPr lang="en-US" dirty="0">
                <a:solidFill>
                  <a:srgbClr val="000000"/>
                </a:solidFill>
              </a:rPr>
              <a:t>given either α or β code, with one blank</a:t>
            </a:r>
            <a:endParaRPr lang="en-US" b="1" dirty="0">
              <a:solidFill>
                <a:srgbClr val="000000"/>
              </a:solidFill>
            </a:endParaRPr>
          </a:p>
          <a:p>
            <a:r>
              <a:rPr lang="en-US" dirty="0">
                <a:solidFill>
                  <a:srgbClr val="000000"/>
                </a:solidFill>
              </a:rPr>
              <a:t>task</a:t>
            </a:r>
            <a:r>
              <a:rPr lang="en-US" dirty="0" smtClean="0">
                <a:solidFill>
                  <a:srgbClr val="000000"/>
                </a:solidFill>
              </a:rPr>
              <a:t>:</a:t>
            </a:r>
            <a:r>
              <a:rPr lang="en-US" b="1" dirty="0" smtClean="0">
                <a:solidFill>
                  <a:srgbClr val="000000"/>
                </a:solidFill>
              </a:rPr>
              <a:t> </a:t>
            </a:r>
            <a:r>
              <a:rPr lang="en-US" dirty="0" smtClean="0">
                <a:solidFill>
                  <a:srgbClr val="000000"/>
                </a:solidFill>
              </a:rPr>
              <a:t>fill the blank with what seems “natural”</a:t>
            </a:r>
          </a:p>
          <a:p>
            <a:pPr lvl="1"/>
            <a:r>
              <a:rPr lang="en-US" dirty="0" smtClean="0">
                <a:solidFill>
                  <a:srgbClr val="000000"/>
                </a:solidFill>
              </a:rPr>
              <a:t>participants were not told about α </a:t>
            </a:r>
            <a:r>
              <a:rPr lang="en-US" dirty="0">
                <a:solidFill>
                  <a:srgbClr val="000000"/>
                </a:solidFill>
              </a:rPr>
              <a:t>or β </a:t>
            </a:r>
            <a:r>
              <a:rPr lang="en-US" dirty="0" smtClean="0">
                <a:solidFill>
                  <a:srgbClr val="000000"/>
                </a:solidFill>
              </a:rPr>
              <a:t>code</a:t>
            </a:r>
          </a:p>
          <a:p>
            <a:r>
              <a:rPr lang="en-US" b="1" dirty="0" smtClean="0">
                <a:solidFill>
                  <a:srgbClr val="000000"/>
                </a:solidFill>
              </a:rPr>
              <a:t>conclusion: </a:t>
            </a:r>
            <a:r>
              <a:rPr lang="en-US" dirty="0" smtClean="0">
                <a:solidFill>
                  <a:srgbClr val="000000"/>
                </a:solidFill>
              </a:rPr>
              <a:t>experts fared best with α code</a:t>
            </a:r>
            <a:endParaRPr lang="en-US" b="1" dirty="0">
              <a:solidFill>
                <a:srgbClr val="000000"/>
              </a:solidFill>
            </a:endParaRPr>
          </a:p>
        </p:txBody>
      </p:sp>
      <p:sp>
        <p:nvSpPr>
          <p:cNvPr id="4" name="Slide Number Placeholder 3"/>
          <p:cNvSpPr>
            <a:spLocks noGrp="1"/>
          </p:cNvSpPr>
          <p:nvPr>
            <p:ph type="sldNum" sz="quarter" idx="12"/>
          </p:nvPr>
        </p:nvSpPr>
        <p:spPr/>
        <p:txBody>
          <a:bodyPr/>
          <a:lstStyle/>
          <a:p>
            <a:fld id="{627D9C69-5A55-0D48-BC9D-194D559AA52E}" type="slidenum">
              <a:rPr lang="en-US" smtClean="0"/>
              <a:t>33</a:t>
            </a:fld>
            <a:endParaRPr lang="en-US"/>
          </a:p>
        </p:txBody>
      </p:sp>
    </p:spTree>
    <p:extLst>
      <p:ext uri="{BB962C8B-B14F-4D97-AF65-F5344CB8AC3E}">
        <p14:creationId xmlns:p14="http://schemas.microsoft.com/office/powerpoint/2010/main" val="2412221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have un-plan-like (β) code?</a:t>
            </a:r>
            <a:endParaRPr lang="en-US" dirty="0"/>
          </a:p>
        </p:txBody>
      </p:sp>
      <p:sp>
        <p:nvSpPr>
          <p:cNvPr id="3" name="Content Placeholder 2"/>
          <p:cNvSpPr>
            <a:spLocks noGrp="1"/>
          </p:cNvSpPr>
          <p:nvPr>
            <p:ph idx="1"/>
          </p:nvPr>
        </p:nvSpPr>
        <p:spPr/>
        <p:txBody>
          <a:bodyPr>
            <a:normAutofit lnSpcReduction="10000"/>
          </a:bodyPr>
          <a:lstStyle/>
          <a:p>
            <a:r>
              <a:rPr lang="en-US" b="1" dirty="0" smtClean="0"/>
              <a:t>machine limitations</a:t>
            </a:r>
          </a:p>
          <a:p>
            <a:pPr lvl="1"/>
            <a:r>
              <a:rPr lang="en-US" dirty="0" smtClean="0"/>
              <a:t>limited memory, processing, bandwidth, etc.</a:t>
            </a:r>
          </a:p>
          <a:p>
            <a:r>
              <a:rPr lang="en-US" b="1" dirty="0" smtClean="0"/>
              <a:t>language limitations</a:t>
            </a:r>
          </a:p>
          <a:p>
            <a:pPr lvl="1"/>
            <a:r>
              <a:rPr lang="en-US" dirty="0" smtClean="0"/>
              <a:t>less common. bugs, efficiency issues, etc.</a:t>
            </a:r>
          </a:p>
          <a:p>
            <a:r>
              <a:rPr lang="en-US" b="1" dirty="0" smtClean="0"/>
              <a:t>programmer limitations</a:t>
            </a:r>
          </a:p>
          <a:p>
            <a:pPr lvl="1"/>
            <a:r>
              <a:rPr lang="en-US" dirty="0" smtClean="0"/>
              <a:t>does not have full mastery of discourse</a:t>
            </a:r>
          </a:p>
          <a:p>
            <a:r>
              <a:rPr lang="en-US" b="1" dirty="0" smtClean="0"/>
              <a:t>historical traces</a:t>
            </a:r>
          </a:p>
          <a:p>
            <a:pPr lvl="1"/>
            <a:r>
              <a:rPr lang="en-US" dirty="0" smtClean="0"/>
              <a:t>resistance to changing legacy code, permanent “temporary” code</a:t>
            </a:r>
            <a:endParaRPr lang="en-US" dirty="0"/>
          </a:p>
        </p:txBody>
      </p:sp>
      <p:sp>
        <p:nvSpPr>
          <p:cNvPr id="6" name="Slide Number Placeholder 5"/>
          <p:cNvSpPr>
            <a:spLocks noGrp="1"/>
          </p:cNvSpPr>
          <p:nvPr>
            <p:ph type="sldNum" sz="quarter" idx="12"/>
          </p:nvPr>
        </p:nvSpPr>
        <p:spPr/>
        <p:txBody>
          <a:bodyPr/>
          <a:lstStyle/>
          <a:p>
            <a:fld id="{627D9C69-5A55-0D48-BC9D-194D559AA52E}" type="slidenum">
              <a:rPr lang="en-US" smtClean="0"/>
              <a:t>34</a:t>
            </a:fld>
            <a:endParaRPr lang="en-US"/>
          </a:p>
        </p:txBody>
      </p:sp>
      <p:sp>
        <p:nvSpPr>
          <p:cNvPr id="7" name="TextBox 6"/>
          <p:cNvSpPr txBox="1"/>
          <p:nvPr/>
        </p:nvSpPr>
        <p:spPr>
          <a:xfrm>
            <a:off x="147733" y="5890478"/>
            <a:ext cx="4286537" cy="830997"/>
          </a:xfrm>
          <a:prstGeom prst="rect">
            <a:avLst/>
          </a:prstGeom>
          <a:noFill/>
        </p:spPr>
        <p:txBody>
          <a:bodyPr wrap="square" rtlCol="0">
            <a:spAutoFit/>
          </a:bodyPr>
          <a:lstStyle/>
          <a:p>
            <a:r>
              <a:rPr lang="en-US" sz="1600" dirty="0" smtClean="0">
                <a:solidFill>
                  <a:schemeClr val="bg1">
                    <a:lumMod val="75000"/>
                  </a:schemeClr>
                </a:solidFill>
              </a:rPr>
              <a:t>source:</a:t>
            </a:r>
          </a:p>
          <a:p>
            <a:r>
              <a:rPr lang="en-US" sz="1600" dirty="0" smtClean="0">
                <a:solidFill>
                  <a:schemeClr val="bg1">
                    <a:lumMod val="50000"/>
                  </a:schemeClr>
                </a:solidFill>
              </a:rPr>
              <a:t>The Psychology of</a:t>
            </a:r>
          </a:p>
          <a:p>
            <a:r>
              <a:rPr lang="en-US" sz="1600" dirty="0" smtClean="0">
                <a:solidFill>
                  <a:schemeClr val="bg1">
                    <a:lumMod val="50000"/>
                  </a:schemeClr>
                </a:solidFill>
              </a:rPr>
              <a:t>Computer Programming</a:t>
            </a:r>
          </a:p>
        </p:txBody>
      </p:sp>
    </p:spTree>
    <p:extLst>
      <p:ext uri="{BB962C8B-B14F-4D97-AF65-F5344CB8AC3E}">
        <p14:creationId xmlns:p14="http://schemas.microsoft.com/office/powerpoint/2010/main" val="311203364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733" y="146772"/>
            <a:ext cx="8848534" cy="6300036"/>
          </a:xfrm>
        </p:spPr>
        <p:txBody>
          <a:bodyPr>
            <a:normAutofit/>
          </a:bodyPr>
          <a:lstStyle/>
          <a:p>
            <a:pPr marL="0" indent="0">
              <a:buNone/>
            </a:pPr>
            <a:r>
              <a:rPr lang="en-US" sz="2600" dirty="0" smtClean="0">
                <a:latin typeface="Courier New"/>
                <a:cs typeface="Courier New"/>
              </a:rPr>
              <a:t>XXX:	PROCEDURE OPTIONS(MAIN);</a:t>
            </a:r>
          </a:p>
          <a:p>
            <a:pPr marL="0" indent="0">
              <a:buNone/>
            </a:pPr>
            <a:r>
              <a:rPr lang="en-US" sz="2600" dirty="0">
                <a:latin typeface="Courier New"/>
                <a:cs typeface="Courier New"/>
              </a:rPr>
              <a:t>	</a:t>
            </a:r>
            <a:r>
              <a:rPr lang="en-US" sz="2600" dirty="0" smtClean="0">
                <a:latin typeface="Courier New"/>
                <a:cs typeface="Courier New"/>
              </a:rPr>
              <a:t>	DECLARE	B(1000) FIXED(7,2),</a:t>
            </a:r>
          </a:p>
          <a:p>
            <a:pPr marL="0" indent="0">
              <a:buNone/>
            </a:pPr>
            <a:r>
              <a:rPr lang="en-US" sz="2600" dirty="0">
                <a:latin typeface="Courier New"/>
                <a:cs typeface="Courier New"/>
              </a:rPr>
              <a:t>	</a:t>
            </a:r>
            <a:r>
              <a:rPr lang="en-US" sz="2600" dirty="0" smtClean="0">
                <a:latin typeface="Courier New"/>
                <a:cs typeface="Courier New"/>
              </a:rPr>
              <a:t>					C FIXED(11,2),</a:t>
            </a:r>
          </a:p>
          <a:p>
            <a:pPr marL="0" indent="0">
              <a:buNone/>
            </a:pPr>
            <a:r>
              <a:rPr lang="en-US" sz="2600" dirty="0">
                <a:latin typeface="Courier New"/>
                <a:cs typeface="Courier New"/>
              </a:rPr>
              <a:t>	</a:t>
            </a:r>
            <a:r>
              <a:rPr lang="en-US" sz="2600" dirty="0" smtClean="0">
                <a:latin typeface="Courier New"/>
                <a:cs typeface="Courier New"/>
              </a:rPr>
              <a:t>					(I, J) FIXED BINARY;</a:t>
            </a:r>
          </a:p>
          <a:p>
            <a:pPr marL="0" indent="0">
              <a:buNone/>
            </a:pPr>
            <a:r>
              <a:rPr lang="en-US" sz="2600" dirty="0">
                <a:latin typeface="Courier New"/>
                <a:cs typeface="Courier New"/>
              </a:rPr>
              <a:t>	</a:t>
            </a:r>
            <a:r>
              <a:rPr lang="en-US" sz="2600" dirty="0" smtClean="0">
                <a:latin typeface="Courier New"/>
                <a:cs typeface="Courier New"/>
              </a:rPr>
              <a:t>	C = 0;</a:t>
            </a:r>
          </a:p>
          <a:p>
            <a:pPr marL="0" indent="0">
              <a:buNone/>
            </a:pPr>
            <a:r>
              <a:rPr lang="en-US" sz="2600" dirty="0">
                <a:latin typeface="Courier New"/>
                <a:cs typeface="Courier New"/>
              </a:rPr>
              <a:t>	</a:t>
            </a:r>
            <a:r>
              <a:rPr lang="en-US" sz="2600" dirty="0" smtClean="0">
                <a:latin typeface="Courier New"/>
                <a:cs typeface="Courier New"/>
              </a:rPr>
              <a:t>	DO I = 1 TO 10;</a:t>
            </a:r>
          </a:p>
          <a:p>
            <a:pPr marL="0" indent="0">
              <a:buNone/>
            </a:pPr>
            <a:r>
              <a:rPr lang="en-US" sz="2600" dirty="0">
                <a:latin typeface="Courier New"/>
                <a:cs typeface="Courier New"/>
              </a:rPr>
              <a:t>	</a:t>
            </a:r>
            <a:r>
              <a:rPr lang="en-US" sz="2600" dirty="0" smtClean="0">
                <a:latin typeface="Courier New"/>
                <a:cs typeface="Courier New"/>
              </a:rPr>
              <a:t>		GET LIST((B(J) DO J = 1 TO 1000));</a:t>
            </a:r>
          </a:p>
          <a:p>
            <a:pPr marL="0" indent="0">
              <a:buNone/>
            </a:pPr>
            <a:r>
              <a:rPr lang="en-US" sz="2600" dirty="0">
                <a:latin typeface="Courier New"/>
                <a:cs typeface="Courier New"/>
              </a:rPr>
              <a:t>	</a:t>
            </a:r>
            <a:r>
              <a:rPr lang="en-US" sz="2600" dirty="0" smtClean="0">
                <a:latin typeface="Courier New"/>
                <a:cs typeface="Courier New"/>
              </a:rPr>
              <a:t>		DO J = 1 TO 1000;</a:t>
            </a:r>
          </a:p>
          <a:p>
            <a:pPr marL="0" indent="0">
              <a:buNone/>
            </a:pPr>
            <a:r>
              <a:rPr lang="en-US" sz="2600" dirty="0">
                <a:latin typeface="Courier New"/>
                <a:cs typeface="Courier New"/>
              </a:rPr>
              <a:t>	</a:t>
            </a:r>
            <a:r>
              <a:rPr lang="en-US" sz="2600" dirty="0" smtClean="0">
                <a:latin typeface="Courier New"/>
                <a:cs typeface="Courier New"/>
              </a:rPr>
              <a:t>			C = C + B(J);</a:t>
            </a:r>
          </a:p>
          <a:p>
            <a:pPr marL="0" indent="0">
              <a:buNone/>
            </a:pPr>
            <a:r>
              <a:rPr lang="en-US" sz="2600" dirty="0">
                <a:latin typeface="Courier New"/>
                <a:cs typeface="Courier New"/>
              </a:rPr>
              <a:t>	</a:t>
            </a:r>
            <a:r>
              <a:rPr lang="en-US" sz="2600" dirty="0" smtClean="0">
                <a:latin typeface="Courier New"/>
                <a:cs typeface="Courier New"/>
              </a:rPr>
              <a:t>			END;</a:t>
            </a:r>
          </a:p>
          <a:p>
            <a:pPr marL="0" indent="0">
              <a:buNone/>
            </a:pPr>
            <a:r>
              <a:rPr lang="en-US" sz="2600" dirty="0">
                <a:latin typeface="Courier New"/>
                <a:cs typeface="Courier New"/>
              </a:rPr>
              <a:t>	</a:t>
            </a:r>
            <a:r>
              <a:rPr lang="en-US" sz="2600" dirty="0" smtClean="0">
                <a:latin typeface="Courier New"/>
                <a:cs typeface="Courier New"/>
              </a:rPr>
              <a:t>		END;</a:t>
            </a:r>
          </a:p>
          <a:p>
            <a:pPr marL="0" indent="0">
              <a:buNone/>
            </a:pPr>
            <a:r>
              <a:rPr lang="en-US" sz="2600" dirty="0">
                <a:latin typeface="Courier New"/>
                <a:cs typeface="Courier New"/>
              </a:rPr>
              <a:t>	</a:t>
            </a:r>
            <a:r>
              <a:rPr lang="en-US" sz="2600" dirty="0" smtClean="0">
                <a:latin typeface="Courier New"/>
                <a:cs typeface="Courier New"/>
              </a:rPr>
              <a:t>	PUT LIST(‘RESULT IS ’, C);</a:t>
            </a:r>
          </a:p>
          <a:p>
            <a:pPr marL="0" indent="0">
              <a:buNone/>
            </a:pPr>
            <a:r>
              <a:rPr lang="en-US" sz="2600" dirty="0">
                <a:latin typeface="Courier New"/>
                <a:cs typeface="Courier New"/>
              </a:rPr>
              <a:t>	</a:t>
            </a:r>
            <a:r>
              <a:rPr lang="en-US" sz="2600" dirty="0" smtClean="0">
                <a:latin typeface="Courier New"/>
                <a:cs typeface="Courier New"/>
              </a:rPr>
              <a:t>	END XXX;</a:t>
            </a:r>
          </a:p>
          <a:p>
            <a:pPr marL="0" indent="0">
              <a:buNone/>
            </a:pPr>
            <a:endParaRPr lang="en-US" sz="2600" dirty="0">
              <a:latin typeface="Courier New"/>
              <a:cs typeface="Courier New"/>
            </a:endParaRPr>
          </a:p>
        </p:txBody>
      </p:sp>
      <p:sp>
        <p:nvSpPr>
          <p:cNvPr id="5" name="Slide Number Placeholder 4"/>
          <p:cNvSpPr>
            <a:spLocks noGrp="1"/>
          </p:cNvSpPr>
          <p:nvPr>
            <p:ph type="sldNum" sz="quarter" idx="12"/>
          </p:nvPr>
        </p:nvSpPr>
        <p:spPr/>
        <p:txBody>
          <a:bodyPr/>
          <a:lstStyle/>
          <a:p>
            <a:fld id="{627D9C69-5A55-0D48-BC9D-194D559AA52E}" type="slidenum">
              <a:rPr lang="en-US" smtClean="0"/>
              <a:t>35</a:t>
            </a:fld>
            <a:endParaRPr lang="en-US"/>
          </a:p>
        </p:txBody>
      </p:sp>
      <p:sp>
        <p:nvSpPr>
          <p:cNvPr id="6" name="TextBox 5"/>
          <p:cNvSpPr txBox="1"/>
          <p:nvPr/>
        </p:nvSpPr>
        <p:spPr>
          <a:xfrm>
            <a:off x="0" y="6273224"/>
            <a:ext cx="4286537" cy="584776"/>
          </a:xfrm>
          <a:prstGeom prst="rect">
            <a:avLst/>
          </a:prstGeom>
          <a:noFill/>
        </p:spPr>
        <p:txBody>
          <a:bodyPr wrap="square" rtlCol="0">
            <a:spAutoFit/>
          </a:bodyPr>
          <a:lstStyle/>
          <a:p>
            <a:r>
              <a:rPr lang="en-US" sz="1600" dirty="0" smtClean="0">
                <a:solidFill>
                  <a:schemeClr val="bg1">
                    <a:lumMod val="75000"/>
                  </a:schemeClr>
                </a:solidFill>
              </a:rPr>
              <a:t>modified from </a:t>
            </a:r>
            <a:r>
              <a:rPr lang="en-US" sz="1600" dirty="0" smtClean="0">
                <a:solidFill>
                  <a:schemeClr val="bg1">
                    <a:lumMod val="50000"/>
                  </a:schemeClr>
                </a:solidFill>
              </a:rPr>
              <a:t>The Psychology of</a:t>
            </a:r>
          </a:p>
          <a:p>
            <a:r>
              <a:rPr lang="en-US" sz="1600" dirty="0" smtClean="0">
                <a:solidFill>
                  <a:schemeClr val="bg1">
                    <a:lumMod val="50000"/>
                  </a:schemeClr>
                </a:solidFill>
              </a:rPr>
              <a:t>Computer Programming</a:t>
            </a:r>
          </a:p>
        </p:txBody>
      </p:sp>
    </p:spTree>
    <p:extLst>
      <p:ext uri="{BB962C8B-B14F-4D97-AF65-F5344CB8AC3E}">
        <p14:creationId xmlns:p14="http://schemas.microsoft.com/office/powerpoint/2010/main" val="327477954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733" y="534808"/>
            <a:ext cx="8848534" cy="6300036"/>
          </a:xfrm>
        </p:spPr>
        <p:txBody>
          <a:bodyPr>
            <a:normAutofit/>
          </a:bodyPr>
          <a:lstStyle/>
          <a:p>
            <a:pPr marL="0" indent="0">
              <a:buNone/>
            </a:pPr>
            <a:r>
              <a:rPr lang="en-US" sz="2600" dirty="0" smtClean="0">
                <a:latin typeface="Courier New"/>
                <a:cs typeface="Courier New"/>
              </a:rPr>
              <a:t>XXX:	PROCEDURE OPTIONS(MAIN);</a:t>
            </a:r>
          </a:p>
          <a:p>
            <a:pPr marL="0" indent="0">
              <a:buNone/>
            </a:pPr>
            <a:r>
              <a:rPr lang="en-US" sz="2600" dirty="0">
                <a:latin typeface="Courier New"/>
                <a:cs typeface="Courier New"/>
              </a:rPr>
              <a:t>	</a:t>
            </a:r>
            <a:r>
              <a:rPr lang="en-US" sz="2600" dirty="0" smtClean="0">
                <a:latin typeface="Courier New"/>
                <a:cs typeface="Courier New"/>
              </a:rPr>
              <a:t>	DECLARE	A(1000) FIXED(7,2),</a:t>
            </a:r>
          </a:p>
          <a:p>
            <a:pPr marL="0" indent="0">
              <a:buNone/>
            </a:pPr>
            <a:r>
              <a:rPr lang="en-US" sz="2600" dirty="0">
                <a:latin typeface="Courier New"/>
                <a:cs typeface="Courier New"/>
              </a:rPr>
              <a:t>	</a:t>
            </a:r>
            <a:r>
              <a:rPr lang="en-US" sz="2600" dirty="0" smtClean="0">
                <a:latin typeface="Courier New"/>
                <a:cs typeface="Courier New"/>
              </a:rPr>
              <a:t>					C FIXED(11,2),</a:t>
            </a:r>
          </a:p>
          <a:p>
            <a:pPr marL="0" indent="0">
              <a:buNone/>
            </a:pPr>
            <a:r>
              <a:rPr lang="en-US" sz="2600" dirty="0">
                <a:latin typeface="Courier New"/>
                <a:cs typeface="Courier New"/>
              </a:rPr>
              <a:t>	</a:t>
            </a:r>
            <a:r>
              <a:rPr lang="en-US" sz="2600" dirty="0" smtClean="0">
                <a:latin typeface="Courier New"/>
                <a:cs typeface="Courier New"/>
              </a:rPr>
              <a:t>					I FIXED BINARY;</a:t>
            </a:r>
          </a:p>
          <a:p>
            <a:pPr marL="0" indent="0">
              <a:buNone/>
            </a:pPr>
            <a:r>
              <a:rPr lang="en-US" sz="2600" dirty="0">
                <a:latin typeface="Courier New"/>
                <a:cs typeface="Courier New"/>
              </a:rPr>
              <a:t>	</a:t>
            </a:r>
            <a:r>
              <a:rPr lang="en-US" sz="2600" dirty="0" smtClean="0">
                <a:latin typeface="Courier New"/>
                <a:cs typeface="Courier New"/>
              </a:rPr>
              <a:t>	C = 0;</a:t>
            </a:r>
          </a:p>
          <a:p>
            <a:pPr marL="0" indent="0">
              <a:buNone/>
            </a:pPr>
            <a:r>
              <a:rPr lang="en-US" sz="2600" dirty="0">
                <a:latin typeface="Courier New"/>
                <a:cs typeface="Courier New"/>
              </a:rPr>
              <a:t>	</a:t>
            </a:r>
            <a:r>
              <a:rPr lang="en-US" sz="2600" dirty="0" smtClean="0">
                <a:latin typeface="Courier New"/>
                <a:cs typeface="Courier New"/>
              </a:rPr>
              <a:t>	GET LIST((A(J) DO </a:t>
            </a:r>
            <a:r>
              <a:rPr lang="en-US" sz="2600" dirty="0">
                <a:latin typeface="Courier New"/>
                <a:cs typeface="Courier New"/>
              </a:rPr>
              <a:t>I</a:t>
            </a:r>
            <a:r>
              <a:rPr lang="en-US" sz="2600" dirty="0" smtClean="0">
                <a:latin typeface="Courier New"/>
                <a:cs typeface="Courier New"/>
              </a:rPr>
              <a:t> = 1 TO 10000));</a:t>
            </a:r>
          </a:p>
          <a:p>
            <a:pPr marL="0" indent="0">
              <a:buNone/>
            </a:pPr>
            <a:r>
              <a:rPr lang="en-US" sz="2600" dirty="0">
                <a:latin typeface="Courier New"/>
                <a:cs typeface="Courier New"/>
              </a:rPr>
              <a:t>	</a:t>
            </a:r>
            <a:r>
              <a:rPr lang="en-US" sz="2600" dirty="0" smtClean="0">
                <a:latin typeface="Courier New"/>
                <a:cs typeface="Courier New"/>
              </a:rPr>
              <a:t>	DO I = 1 TO 10000;</a:t>
            </a:r>
          </a:p>
          <a:p>
            <a:pPr marL="0" indent="0">
              <a:buNone/>
            </a:pPr>
            <a:r>
              <a:rPr lang="en-US" sz="2600" dirty="0">
                <a:latin typeface="Courier New"/>
                <a:cs typeface="Courier New"/>
              </a:rPr>
              <a:t>	</a:t>
            </a:r>
            <a:r>
              <a:rPr lang="en-US" sz="2600" dirty="0" smtClean="0">
                <a:latin typeface="Courier New"/>
                <a:cs typeface="Courier New"/>
              </a:rPr>
              <a:t>		C = C + B(I);</a:t>
            </a:r>
          </a:p>
          <a:p>
            <a:pPr marL="0" indent="0">
              <a:buNone/>
            </a:pPr>
            <a:r>
              <a:rPr lang="en-US" sz="2600" dirty="0">
                <a:latin typeface="Courier New"/>
                <a:cs typeface="Courier New"/>
              </a:rPr>
              <a:t>	</a:t>
            </a:r>
            <a:r>
              <a:rPr lang="en-US" sz="2600" dirty="0" smtClean="0">
                <a:latin typeface="Courier New"/>
                <a:cs typeface="Courier New"/>
              </a:rPr>
              <a:t>		END;</a:t>
            </a:r>
          </a:p>
          <a:p>
            <a:pPr marL="0" indent="0">
              <a:buNone/>
            </a:pPr>
            <a:r>
              <a:rPr lang="en-US" sz="2600" dirty="0">
                <a:latin typeface="Courier New"/>
                <a:cs typeface="Courier New"/>
              </a:rPr>
              <a:t>	</a:t>
            </a:r>
            <a:r>
              <a:rPr lang="en-US" sz="2600" dirty="0" smtClean="0">
                <a:latin typeface="Courier New"/>
                <a:cs typeface="Courier New"/>
              </a:rPr>
              <a:t>	PUT LIST(‘RESULT IS ’, C);</a:t>
            </a:r>
          </a:p>
          <a:p>
            <a:pPr marL="0" indent="0">
              <a:buNone/>
            </a:pPr>
            <a:r>
              <a:rPr lang="en-US" sz="2600" dirty="0">
                <a:latin typeface="Courier New"/>
                <a:cs typeface="Courier New"/>
              </a:rPr>
              <a:t>	</a:t>
            </a:r>
            <a:r>
              <a:rPr lang="en-US" sz="2600" dirty="0" smtClean="0">
                <a:latin typeface="Courier New"/>
                <a:cs typeface="Courier New"/>
              </a:rPr>
              <a:t>	END XXX;</a:t>
            </a:r>
          </a:p>
          <a:p>
            <a:pPr marL="0" indent="0">
              <a:buNone/>
            </a:pPr>
            <a:endParaRPr lang="en-US" sz="2600" dirty="0">
              <a:latin typeface="Courier New"/>
              <a:cs typeface="Courier New"/>
            </a:endParaRPr>
          </a:p>
        </p:txBody>
      </p:sp>
      <p:sp>
        <p:nvSpPr>
          <p:cNvPr id="5" name="Slide Number Placeholder 4"/>
          <p:cNvSpPr>
            <a:spLocks noGrp="1"/>
          </p:cNvSpPr>
          <p:nvPr>
            <p:ph type="sldNum" sz="quarter" idx="12"/>
          </p:nvPr>
        </p:nvSpPr>
        <p:spPr/>
        <p:txBody>
          <a:bodyPr/>
          <a:lstStyle/>
          <a:p>
            <a:fld id="{627D9C69-5A55-0D48-BC9D-194D559AA52E}" type="slidenum">
              <a:rPr lang="en-US" smtClean="0"/>
              <a:t>36</a:t>
            </a:fld>
            <a:endParaRPr lang="en-US"/>
          </a:p>
        </p:txBody>
      </p:sp>
      <p:sp>
        <p:nvSpPr>
          <p:cNvPr id="7" name="TextBox 6"/>
          <p:cNvSpPr txBox="1"/>
          <p:nvPr/>
        </p:nvSpPr>
        <p:spPr>
          <a:xfrm>
            <a:off x="147733" y="5890478"/>
            <a:ext cx="4286537" cy="830997"/>
          </a:xfrm>
          <a:prstGeom prst="rect">
            <a:avLst/>
          </a:prstGeom>
          <a:noFill/>
        </p:spPr>
        <p:txBody>
          <a:bodyPr wrap="square" rtlCol="0">
            <a:spAutoFit/>
          </a:bodyPr>
          <a:lstStyle/>
          <a:p>
            <a:r>
              <a:rPr lang="en-US" sz="1600" dirty="0" smtClean="0">
                <a:solidFill>
                  <a:schemeClr val="bg1">
                    <a:lumMod val="75000"/>
                  </a:schemeClr>
                </a:solidFill>
              </a:rPr>
              <a:t>modified from</a:t>
            </a:r>
          </a:p>
          <a:p>
            <a:r>
              <a:rPr lang="en-US" sz="1600" dirty="0" smtClean="0">
                <a:solidFill>
                  <a:schemeClr val="bg1">
                    <a:lumMod val="50000"/>
                  </a:schemeClr>
                </a:solidFill>
              </a:rPr>
              <a:t>The Psychology of</a:t>
            </a:r>
          </a:p>
          <a:p>
            <a:r>
              <a:rPr lang="en-US" sz="1600" dirty="0" smtClean="0">
                <a:solidFill>
                  <a:schemeClr val="bg1">
                    <a:lumMod val="50000"/>
                  </a:schemeClr>
                </a:solidFill>
              </a:rPr>
              <a:t>Computer Programming</a:t>
            </a:r>
          </a:p>
        </p:txBody>
      </p:sp>
    </p:spTree>
    <p:extLst>
      <p:ext uri="{BB962C8B-B14F-4D97-AF65-F5344CB8AC3E}">
        <p14:creationId xmlns:p14="http://schemas.microsoft.com/office/powerpoint/2010/main" val="232780086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of programming discourse</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smtClean="0"/>
              <a:t>variable names should reflect function</a:t>
            </a:r>
          </a:p>
          <a:p>
            <a:pPr marL="514350" indent="-514350">
              <a:buFont typeface="+mj-lt"/>
              <a:buAutoNum type="arabicPeriod"/>
            </a:pPr>
            <a:r>
              <a:rPr lang="en-US" dirty="0" smtClean="0"/>
              <a:t>don’t include code that won’t be used</a:t>
            </a:r>
          </a:p>
          <a:p>
            <a:pPr marL="914400" lvl="1" indent="-514350">
              <a:buFont typeface="+mj-lt"/>
              <a:buAutoNum type="alphaLcPeriod"/>
            </a:pPr>
            <a:r>
              <a:rPr lang="en-US" dirty="0" smtClean="0"/>
              <a:t>if there is a test for a condition, then the condition must have the potential of being true</a:t>
            </a:r>
          </a:p>
          <a:p>
            <a:pPr marL="514350" indent="-514350">
              <a:buFont typeface="+mj-lt"/>
              <a:buAutoNum type="arabicPeriod"/>
            </a:pPr>
            <a:r>
              <a:rPr lang="en-US" dirty="0" smtClean="0"/>
              <a:t>a variable that is initialized via an assignment statement should be updated via an assignment statement</a:t>
            </a:r>
          </a:p>
          <a:p>
            <a:pPr marL="514350" indent="-514350">
              <a:buFont typeface="+mj-lt"/>
              <a:buAutoNum type="arabicPeriod"/>
            </a:pPr>
            <a:r>
              <a:rPr lang="en-US" dirty="0" smtClean="0"/>
              <a:t>don’t do double duty with code in a non-obvious way</a:t>
            </a:r>
          </a:p>
          <a:p>
            <a:pPr marL="514350" indent="-514350">
              <a:buFont typeface="+mj-lt"/>
              <a:buAutoNum type="arabicPeriod"/>
            </a:pPr>
            <a:r>
              <a:rPr lang="en-US" dirty="0" smtClean="0"/>
              <a:t>an </a:t>
            </a:r>
            <a:r>
              <a:rPr lang="en-US" dirty="0" smtClean="0">
                <a:latin typeface="Courier New"/>
                <a:cs typeface="Courier New"/>
              </a:rPr>
              <a:t>if</a:t>
            </a:r>
            <a:r>
              <a:rPr lang="en-US" dirty="0" smtClean="0"/>
              <a:t> should be used when a statement body is guaranteed to be executed only once, and a </a:t>
            </a:r>
            <a:r>
              <a:rPr lang="en-US" dirty="0" smtClean="0">
                <a:latin typeface="Courier New"/>
                <a:cs typeface="Courier New"/>
              </a:rPr>
              <a:t>while</a:t>
            </a:r>
            <a:r>
              <a:rPr lang="en-US" dirty="0" smtClean="0"/>
              <a:t> used when a statement body may need to be repeatedly executed</a:t>
            </a:r>
            <a:endParaRPr lang="en-US" dirty="0"/>
          </a:p>
        </p:txBody>
      </p:sp>
      <p:sp>
        <p:nvSpPr>
          <p:cNvPr id="7" name="Slide Number Placeholder 6"/>
          <p:cNvSpPr>
            <a:spLocks noGrp="1"/>
          </p:cNvSpPr>
          <p:nvPr>
            <p:ph type="sldNum" sz="quarter" idx="12"/>
          </p:nvPr>
        </p:nvSpPr>
        <p:spPr/>
        <p:txBody>
          <a:bodyPr/>
          <a:lstStyle/>
          <a:p>
            <a:fld id="{627D9C69-5A55-0D48-BC9D-194D559AA52E}" type="slidenum">
              <a:rPr lang="en-US" smtClean="0"/>
              <a:t>37</a:t>
            </a:fld>
            <a:endParaRPr lang="en-US"/>
          </a:p>
        </p:txBody>
      </p:sp>
      <p:sp>
        <p:nvSpPr>
          <p:cNvPr id="8" name="TextBox 7"/>
          <p:cNvSpPr txBox="1"/>
          <p:nvPr/>
        </p:nvSpPr>
        <p:spPr>
          <a:xfrm>
            <a:off x="122045" y="5969849"/>
            <a:ext cx="4286537" cy="830997"/>
          </a:xfrm>
          <a:prstGeom prst="rect">
            <a:avLst/>
          </a:prstGeom>
          <a:noFill/>
        </p:spPr>
        <p:txBody>
          <a:bodyPr wrap="square" rtlCol="0">
            <a:spAutoFit/>
          </a:bodyPr>
          <a:lstStyle/>
          <a:p>
            <a:r>
              <a:rPr lang="en-US" sz="1600" dirty="0" smtClean="0">
                <a:solidFill>
                  <a:schemeClr val="bg1">
                    <a:lumMod val="75000"/>
                  </a:schemeClr>
                </a:solidFill>
              </a:rPr>
              <a:t>E. </a:t>
            </a:r>
            <a:r>
              <a:rPr lang="en-US" sz="1600" dirty="0" err="1" smtClean="0">
                <a:solidFill>
                  <a:schemeClr val="bg1">
                    <a:lumMod val="75000"/>
                  </a:schemeClr>
                </a:solidFill>
              </a:rPr>
              <a:t>Soloway</a:t>
            </a:r>
            <a:r>
              <a:rPr lang="en-US" sz="1600" dirty="0" smtClean="0">
                <a:solidFill>
                  <a:schemeClr val="bg1">
                    <a:lumMod val="75000"/>
                  </a:schemeClr>
                </a:solidFill>
              </a:rPr>
              <a:t>, K. Ehrlich</a:t>
            </a:r>
          </a:p>
          <a:p>
            <a:r>
              <a:rPr lang="en-US" sz="1600" dirty="0" smtClean="0">
                <a:solidFill>
                  <a:schemeClr val="bg1">
                    <a:lumMod val="50000"/>
                  </a:schemeClr>
                </a:solidFill>
              </a:rPr>
              <a:t>Empirical Studies of Programming Knowledge</a:t>
            </a:r>
          </a:p>
          <a:p>
            <a:r>
              <a:rPr lang="en-US" sz="1600" i="1" dirty="0" smtClean="0">
                <a:solidFill>
                  <a:schemeClr val="bg1">
                    <a:lumMod val="75000"/>
                  </a:schemeClr>
                </a:solidFill>
              </a:rPr>
              <a:t>IEEE Transactions of Software Engineering, 1984</a:t>
            </a:r>
            <a:endParaRPr lang="en-US" sz="1600" i="1" dirty="0">
              <a:solidFill>
                <a:schemeClr val="bg1">
                  <a:lumMod val="75000"/>
                </a:schemeClr>
              </a:solidFill>
            </a:endParaRPr>
          </a:p>
        </p:txBody>
      </p:sp>
    </p:spTree>
    <p:extLst>
      <p:ext uri="{BB962C8B-B14F-4D97-AF65-F5344CB8AC3E}">
        <p14:creationId xmlns:p14="http://schemas.microsoft.com/office/powerpoint/2010/main" val="375484154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of programming discourse</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b="1" dirty="0" smtClean="0"/>
              <a:t>variable names should reflect function</a:t>
            </a:r>
          </a:p>
          <a:p>
            <a:pPr marL="514350" indent="-514350">
              <a:buFont typeface="+mj-lt"/>
              <a:buAutoNum type="arabicPeriod"/>
            </a:pPr>
            <a:r>
              <a:rPr lang="en-US" dirty="0" smtClean="0">
                <a:solidFill>
                  <a:schemeClr val="bg1">
                    <a:lumMod val="50000"/>
                  </a:schemeClr>
                </a:solidFill>
              </a:rPr>
              <a:t>don’t include code that won’t be used</a:t>
            </a:r>
          </a:p>
          <a:p>
            <a:pPr marL="914400" lvl="1" indent="-514350">
              <a:buFont typeface="+mj-lt"/>
              <a:buAutoNum type="alphaLcPeriod"/>
            </a:pPr>
            <a:r>
              <a:rPr lang="en-US" dirty="0" smtClean="0">
                <a:solidFill>
                  <a:schemeClr val="bg1">
                    <a:lumMod val="50000"/>
                  </a:schemeClr>
                </a:solidFill>
              </a:rPr>
              <a:t>if there is a test for a condition, then the condition must have the potential of being true</a:t>
            </a:r>
          </a:p>
          <a:p>
            <a:pPr marL="514350" indent="-514350">
              <a:buFont typeface="+mj-lt"/>
              <a:buAutoNum type="arabicPeriod"/>
            </a:pPr>
            <a:r>
              <a:rPr lang="en-US" dirty="0" smtClean="0">
                <a:solidFill>
                  <a:schemeClr val="bg1">
                    <a:lumMod val="50000"/>
                  </a:schemeClr>
                </a:solidFill>
              </a:rPr>
              <a:t>a variable that is initialized via an assignment statement should be updated via an assignment statement</a:t>
            </a:r>
          </a:p>
          <a:p>
            <a:pPr marL="514350" indent="-514350">
              <a:buFont typeface="+mj-lt"/>
              <a:buAutoNum type="arabicPeriod"/>
            </a:pPr>
            <a:r>
              <a:rPr lang="en-US" dirty="0" smtClean="0">
                <a:solidFill>
                  <a:schemeClr val="bg1">
                    <a:lumMod val="50000"/>
                  </a:schemeClr>
                </a:solidFill>
              </a:rPr>
              <a:t>don’t do double duty with code in a non-obvious way</a:t>
            </a:r>
          </a:p>
          <a:p>
            <a:pPr marL="514350" indent="-514350">
              <a:buFont typeface="+mj-lt"/>
              <a:buAutoNum type="arabicPeriod"/>
            </a:pPr>
            <a:r>
              <a:rPr lang="en-US" dirty="0" smtClean="0">
                <a:solidFill>
                  <a:schemeClr val="bg1">
                    <a:lumMod val="50000"/>
                  </a:schemeClr>
                </a:solidFill>
              </a:rPr>
              <a:t>an </a:t>
            </a:r>
            <a:r>
              <a:rPr lang="en-US" dirty="0" smtClean="0">
                <a:solidFill>
                  <a:schemeClr val="bg1">
                    <a:lumMod val="50000"/>
                  </a:schemeClr>
                </a:solidFill>
                <a:latin typeface="Courier New"/>
                <a:cs typeface="Courier New"/>
              </a:rPr>
              <a:t>if</a:t>
            </a:r>
            <a:r>
              <a:rPr lang="en-US" dirty="0" smtClean="0">
                <a:solidFill>
                  <a:schemeClr val="bg1">
                    <a:lumMod val="50000"/>
                  </a:schemeClr>
                </a:solidFill>
              </a:rPr>
              <a:t> should be used when a statement body is guaranteed to be executed only once, and a </a:t>
            </a:r>
            <a:r>
              <a:rPr lang="en-US" dirty="0" smtClean="0">
                <a:solidFill>
                  <a:schemeClr val="bg1">
                    <a:lumMod val="50000"/>
                  </a:schemeClr>
                </a:solidFill>
                <a:latin typeface="Courier New"/>
                <a:cs typeface="Courier New"/>
              </a:rPr>
              <a:t>while</a:t>
            </a:r>
            <a:r>
              <a:rPr lang="en-US" dirty="0" smtClean="0">
                <a:solidFill>
                  <a:schemeClr val="bg1">
                    <a:lumMod val="50000"/>
                  </a:schemeClr>
                </a:solidFill>
              </a:rPr>
              <a:t> used when a statement body may need to be repeatedly executed</a:t>
            </a:r>
            <a:endParaRPr lang="en-US" dirty="0">
              <a:solidFill>
                <a:schemeClr val="bg1">
                  <a:lumMod val="50000"/>
                </a:schemeClr>
              </a:solidFill>
            </a:endParaRPr>
          </a:p>
        </p:txBody>
      </p:sp>
      <p:sp>
        <p:nvSpPr>
          <p:cNvPr id="7" name="Slide Number Placeholder 6"/>
          <p:cNvSpPr>
            <a:spLocks noGrp="1"/>
          </p:cNvSpPr>
          <p:nvPr>
            <p:ph type="sldNum" sz="quarter" idx="12"/>
          </p:nvPr>
        </p:nvSpPr>
        <p:spPr/>
        <p:txBody>
          <a:bodyPr/>
          <a:lstStyle/>
          <a:p>
            <a:fld id="{627D9C69-5A55-0D48-BC9D-194D559AA52E}" type="slidenum">
              <a:rPr lang="en-US" smtClean="0"/>
              <a:t>38</a:t>
            </a:fld>
            <a:endParaRPr lang="en-US"/>
          </a:p>
        </p:txBody>
      </p:sp>
      <p:sp>
        <p:nvSpPr>
          <p:cNvPr id="8" name="TextBox 7"/>
          <p:cNvSpPr txBox="1"/>
          <p:nvPr/>
        </p:nvSpPr>
        <p:spPr>
          <a:xfrm>
            <a:off x="122045" y="5969849"/>
            <a:ext cx="4286537" cy="830997"/>
          </a:xfrm>
          <a:prstGeom prst="rect">
            <a:avLst/>
          </a:prstGeom>
          <a:noFill/>
        </p:spPr>
        <p:txBody>
          <a:bodyPr wrap="square" rtlCol="0">
            <a:spAutoFit/>
          </a:bodyPr>
          <a:lstStyle/>
          <a:p>
            <a:r>
              <a:rPr lang="en-US" sz="1600" dirty="0" smtClean="0">
                <a:solidFill>
                  <a:schemeClr val="bg1">
                    <a:lumMod val="75000"/>
                  </a:schemeClr>
                </a:solidFill>
              </a:rPr>
              <a:t>E. </a:t>
            </a:r>
            <a:r>
              <a:rPr lang="en-US" sz="1600" dirty="0" err="1" smtClean="0">
                <a:solidFill>
                  <a:schemeClr val="bg1">
                    <a:lumMod val="75000"/>
                  </a:schemeClr>
                </a:solidFill>
              </a:rPr>
              <a:t>Soloway</a:t>
            </a:r>
            <a:r>
              <a:rPr lang="en-US" sz="1600" dirty="0" smtClean="0">
                <a:solidFill>
                  <a:schemeClr val="bg1">
                    <a:lumMod val="75000"/>
                  </a:schemeClr>
                </a:solidFill>
              </a:rPr>
              <a:t>, K. Ehrlich</a:t>
            </a:r>
          </a:p>
          <a:p>
            <a:r>
              <a:rPr lang="en-US" sz="1600" dirty="0" smtClean="0">
                <a:solidFill>
                  <a:schemeClr val="bg1">
                    <a:lumMod val="50000"/>
                  </a:schemeClr>
                </a:solidFill>
              </a:rPr>
              <a:t>Empirical Studies of Programming Knowledge</a:t>
            </a:r>
          </a:p>
          <a:p>
            <a:r>
              <a:rPr lang="en-US" sz="1600" i="1" dirty="0" smtClean="0">
                <a:solidFill>
                  <a:schemeClr val="bg1">
                    <a:lumMod val="75000"/>
                  </a:schemeClr>
                </a:solidFill>
              </a:rPr>
              <a:t>IEEE Transactions of Software Engineering, 1984</a:t>
            </a:r>
            <a:endParaRPr lang="en-US" sz="1600" i="1" dirty="0">
              <a:solidFill>
                <a:schemeClr val="bg1">
                  <a:lumMod val="75000"/>
                </a:schemeClr>
              </a:solidFill>
            </a:endParaRPr>
          </a:p>
        </p:txBody>
      </p:sp>
    </p:spTree>
    <p:extLst>
      <p:ext uri="{BB962C8B-B14F-4D97-AF65-F5344CB8AC3E}">
        <p14:creationId xmlns:p14="http://schemas.microsoft.com/office/powerpoint/2010/main" val="201001602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naming conventions</a:t>
            </a:r>
            <a:endParaRPr lang="en-US" dirty="0"/>
          </a:p>
        </p:txBody>
      </p:sp>
      <p:sp>
        <p:nvSpPr>
          <p:cNvPr id="3" name="Content Placeholder 2"/>
          <p:cNvSpPr>
            <a:spLocks noGrp="1"/>
          </p:cNvSpPr>
          <p:nvPr>
            <p:ph idx="1"/>
          </p:nvPr>
        </p:nvSpPr>
        <p:spPr/>
        <p:txBody>
          <a:bodyPr/>
          <a:lstStyle/>
          <a:p>
            <a:r>
              <a:rPr lang="en-US" b="1" dirty="0" smtClean="0"/>
              <a:t>meaningful names</a:t>
            </a:r>
          </a:p>
          <a:p>
            <a:pPr lvl="1"/>
            <a:r>
              <a:rPr lang="en-US" dirty="0" smtClean="0"/>
              <a:t>variable naming reflects cognitive structure</a:t>
            </a:r>
          </a:p>
          <a:p>
            <a:r>
              <a:rPr lang="en-US" b="1" dirty="0" smtClean="0"/>
              <a:t>grammatical sensibility</a:t>
            </a:r>
          </a:p>
          <a:p>
            <a:pPr lvl="1"/>
            <a:r>
              <a:rPr lang="en-US" dirty="0" smtClean="0"/>
              <a:t>interact with language spec. to form expressions</a:t>
            </a:r>
          </a:p>
          <a:p>
            <a:r>
              <a:rPr lang="en-US" b="1" dirty="0" smtClean="0"/>
              <a:t>containers &amp; paths</a:t>
            </a:r>
          </a:p>
          <a:p>
            <a:pPr lvl="1"/>
            <a:r>
              <a:rPr lang="en-US" dirty="0" smtClean="0"/>
              <a:t>objects &amp; pointers</a:t>
            </a:r>
          </a:p>
          <a:p>
            <a:r>
              <a:rPr lang="en-US" b="1" dirty="0" smtClean="0"/>
              <a:t>polysemy, homonymy, &amp; overloading</a:t>
            </a:r>
          </a:p>
          <a:p>
            <a:pPr lvl="1"/>
            <a:r>
              <a:rPr lang="en-US" dirty="0" smtClean="0"/>
              <a:t>operators, name sharing</a:t>
            </a:r>
            <a:endParaRPr lang="en-US" dirty="0"/>
          </a:p>
          <a:p>
            <a:endParaRPr lang="en-US" dirty="0"/>
          </a:p>
        </p:txBody>
      </p:sp>
      <p:sp>
        <p:nvSpPr>
          <p:cNvPr id="5" name="Slide Number Placeholder 4"/>
          <p:cNvSpPr>
            <a:spLocks noGrp="1"/>
          </p:cNvSpPr>
          <p:nvPr>
            <p:ph type="sldNum" sz="quarter" idx="12"/>
          </p:nvPr>
        </p:nvSpPr>
        <p:spPr/>
        <p:txBody>
          <a:bodyPr/>
          <a:lstStyle/>
          <a:p>
            <a:fld id="{627D9C69-5A55-0D48-BC9D-194D559AA52E}" type="slidenum">
              <a:rPr lang="en-US" smtClean="0"/>
              <a:t>39</a:t>
            </a:fld>
            <a:endParaRPr lang="en-US"/>
          </a:p>
        </p:txBody>
      </p:sp>
      <p:sp>
        <p:nvSpPr>
          <p:cNvPr id="6" name="TextBox 5"/>
          <p:cNvSpPr txBox="1"/>
          <p:nvPr/>
        </p:nvSpPr>
        <p:spPr>
          <a:xfrm>
            <a:off x="69125" y="6000535"/>
            <a:ext cx="5928386" cy="830997"/>
          </a:xfrm>
          <a:prstGeom prst="rect">
            <a:avLst/>
          </a:prstGeom>
          <a:noFill/>
        </p:spPr>
        <p:txBody>
          <a:bodyPr wrap="square" rtlCol="0">
            <a:spAutoFit/>
          </a:bodyPr>
          <a:lstStyle/>
          <a:p>
            <a:r>
              <a:rPr lang="en-US" sz="1600" dirty="0" smtClean="0">
                <a:solidFill>
                  <a:schemeClr val="bg1">
                    <a:lumMod val="75000"/>
                  </a:schemeClr>
                </a:solidFill>
              </a:rPr>
              <a:t>B. </a:t>
            </a:r>
            <a:r>
              <a:rPr lang="en-US" sz="1600" dirty="0" err="1" smtClean="0">
                <a:solidFill>
                  <a:schemeClr val="bg1">
                    <a:lumMod val="75000"/>
                  </a:schemeClr>
                </a:solidFill>
              </a:rPr>
              <a:t>Liblit</a:t>
            </a:r>
            <a:r>
              <a:rPr lang="en-US" sz="1600" dirty="0" smtClean="0">
                <a:solidFill>
                  <a:schemeClr val="bg1">
                    <a:lumMod val="75000"/>
                  </a:schemeClr>
                </a:solidFill>
              </a:rPr>
              <a:t>, A. </a:t>
            </a:r>
            <a:r>
              <a:rPr lang="en-US" sz="1600" dirty="0" err="1" smtClean="0">
                <a:solidFill>
                  <a:schemeClr val="bg1">
                    <a:lumMod val="75000"/>
                  </a:schemeClr>
                </a:solidFill>
              </a:rPr>
              <a:t>Begel</a:t>
            </a:r>
            <a:r>
              <a:rPr lang="en-US" sz="1600" dirty="0" smtClean="0">
                <a:solidFill>
                  <a:schemeClr val="bg1">
                    <a:lumMod val="75000"/>
                  </a:schemeClr>
                </a:solidFill>
              </a:rPr>
              <a:t>, and E. </a:t>
            </a:r>
            <a:r>
              <a:rPr lang="en-US" sz="1600" dirty="0" err="1" smtClean="0">
                <a:solidFill>
                  <a:schemeClr val="bg1">
                    <a:lumMod val="75000"/>
                  </a:schemeClr>
                </a:solidFill>
              </a:rPr>
              <a:t>Sweetser</a:t>
            </a:r>
            <a:endParaRPr lang="en-US" sz="1600" dirty="0" smtClean="0">
              <a:solidFill>
                <a:schemeClr val="bg1">
                  <a:lumMod val="75000"/>
                </a:schemeClr>
              </a:solidFill>
            </a:endParaRPr>
          </a:p>
          <a:p>
            <a:r>
              <a:rPr lang="en-US" sz="1600" dirty="0" smtClean="0">
                <a:solidFill>
                  <a:schemeClr val="bg1">
                    <a:lumMod val="50000"/>
                  </a:schemeClr>
                </a:solidFill>
              </a:rPr>
              <a:t>Cognitive Perspectives on the Role of Naming in Computer Programs</a:t>
            </a:r>
          </a:p>
          <a:p>
            <a:r>
              <a:rPr lang="en-US" sz="1600" i="1" dirty="0" smtClean="0">
                <a:solidFill>
                  <a:schemeClr val="bg1">
                    <a:lumMod val="75000"/>
                  </a:schemeClr>
                </a:solidFill>
              </a:rPr>
              <a:t>Psychology of Programming Interest Group, 2006</a:t>
            </a:r>
            <a:endParaRPr lang="en-US" sz="1600" i="1" dirty="0">
              <a:solidFill>
                <a:schemeClr val="bg1">
                  <a:lumMod val="75000"/>
                </a:schemeClr>
              </a:solidFill>
            </a:endParaRPr>
          </a:p>
        </p:txBody>
      </p:sp>
    </p:spTree>
    <p:extLst>
      <p:ext uri="{BB962C8B-B14F-4D97-AF65-F5344CB8AC3E}">
        <p14:creationId xmlns:p14="http://schemas.microsoft.com/office/powerpoint/2010/main" val="28602427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mental models</a:t>
            </a:r>
          </a:p>
          <a:p>
            <a:pPr lvl="1"/>
            <a:r>
              <a:rPr lang="en-US" dirty="0" smtClean="0"/>
              <a:t>types</a:t>
            </a:r>
          </a:p>
          <a:p>
            <a:pPr lvl="1"/>
            <a:r>
              <a:rPr lang="en-US" dirty="0" smtClean="0"/>
              <a:t>models</a:t>
            </a:r>
          </a:p>
          <a:p>
            <a:r>
              <a:rPr lang="en-US" dirty="0" smtClean="0">
                <a:solidFill>
                  <a:schemeClr val="bg1">
                    <a:lumMod val="50000"/>
                  </a:schemeClr>
                </a:solidFill>
              </a:rPr>
              <a:t>conventions &amp; “discourse rules”</a:t>
            </a:r>
          </a:p>
          <a:p>
            <a:r>
              <a:rPr lang="en-US" dirty="0" smtClean="0">
                <a:solidFill>
                  <a:schemeClr val="bg1">
                    <a:lumMod val="50000"/>
                  </a:schemeClr>
                </a:solidFill>
              </a:rPr>
              <a:t>expertise effects</a:t>
            </a:r>
          </a:p>
          <a:p>
            <a:r>
              <a:rPr lang="en-US" dirty="0" smtClean="0">
                <a:solidFill>
                  <a:schemeClr val="bg1">
                    <a:lumMod val="50000"/>
                  </a:schemeClr>
                </a:solidFill>
              </a:rPr>
              <a:t>tool implications</a:t>
            </a:r>
          </a:p>
          <a:p>
            <a:r>
              <a:rPr lang="en-US" dirty="0" smtClean="0">
                <a:solidFill>
                  <a:schemeClr val="bg1">
                    <a:lumMod val="50000"/>
                  </a:schemeClr>
                </a:solidFill>
              </a:rPr>
              <a:t>interesting tools</a:t>
            </a:r>
          </a:p>
        </p:txBody>
      </p:sp>
      <p:sp>
        <p:nvSpPr>
          <p:cNvPr id="4" name="Slide Number Placeholder 3"/>
          <p:cNvSpPr>
            <a:spLocks noGrp="1"/>
          </p:cNvSpPr>
          <p:nvPr>
            <p:ph type="sldNum" sz="quarter" idx="12"/>
          </p:nvPr>
        </p:nvSpPr>
        <p:spPr/>
        <p:txBody>
          <a:bodyPr/>
          <a:lstStyle/>
          <a:p>
            <a:fld id="{627D9C69-5A55-0D48-BC9D-194D559AA52E}" type="slidenum">
              <a:rPr lang="en-US" smtClean="0"/>
              <a:t>4</a:t>
            </a:fld>
            <a:endParaRPr lang="en-US"/>
          </a:p>
        </p:txBody>
      </p:sp>
    </p:spTree>
    <p:extLst>
      <p:ext uri="{BB962C8B-B14F-4D97-AF65-F5344CB8AC3E}">
        <p14:creationId xmlns:p14="http://schemas.microsoft.com/office/powerpoint/2010/main" val="1183908616"/>
      </p:ext>
    </p:extLst>
  </p:cSld>
  <p:clrMapOvr>
    <a:masterClrMapping/>
  </p:clrMapOvr>
  <mc:AlternateContent xmlns:mc="http://schemas.openxmlformats.org/markup-compatibility/2006">
    <mc:Choice xmlns:p14="http://schemas.microsoft.com/office/powerpoint/2010/main" Requires="p14">
      <p:transition spd="slow" p14:dur="2000" advTm="5565"/>
    </mc:Choice>
    <mc:Fallback>
      <p:transition xmlns:p14="http://schemas.microsoft.com/office/powerpoint/2010/main" spd="slow" advTm="5565"/>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naming conventions</a:t>
            </a:r>
            <a:endParaRPr lang="en-US" dirty="0"/>
          </a:p>
        </p:txBody>
      </p:sp>
      <p:sp>
        <p:nvSpPr>
          <p:cNvPr id="3" name="Content Placeholder 2"/>
          <p:cNvSpPr>
            <a:spLocks noGrp="1"/>
          </p:cNvSpPr>
          <p:nvPr>
            <p:ph idx="1"/>
          </p:nvPr>
        </p:nvSpPr>
        <p:spPr/>
        <p:txBody>
          <a:bodyPr/>
          <a:lstStyle/>
          <a:p>
            <a:r>
              <a:rPr lang="en-US" b="1" dirty="0" smtClean="0"/>
              <a:t>meaningful names</a:t>
            </a:r>
          </a:p>
          <a:p>
            <a:pPr lvl="1"/>
            <a:r>
              <a:rPr lang="en-US" dirty="0" smtClean="0"/>
              <a:t>variable naming reflects cognitive structure</a:t>
            </a:r>
          </a:p>
          <a:p>
            <a:r>
              <a:rPr lang="en-US" b="1" dirty="0" smtClean="0"/>
              <a:t>grammatical sensibility</a:t>
            </a:r>
          </a:p>
          <a:p>
            <a:pPr lvl="1"/>
            <a:r>
              <a:rPr lang="en-US" dirty="0" smtClean="0"/>
              <a:t>interact with language spec. to form expressions</a:t>
            </a:r>
          </a:p>
          <a:p>
            <a:r>
              <a:rPr lang="en-US" b="1" dirty="0" smtClean="0">
                <a:solidFill>
                  <a:schemeClr val="bg1">
                    <a:lumMod val="50000"/>
                  </a:schemeClr>
                </a:solidFill>
              </a:rPr>
              <a:t>containers &amp; paths</a:t>
            </a:r>
          </a:p>
          <a:p>
            <a:pPr lvl="1"/>
            <a:r>
              <a:rPr lang="en-US" dirty="0" smtClean="0">
                <a:solidFill>
                  <a:schemeClr val="bg1">
                    <a:lumMod val="50000"/>
                  </a:schemeClr>
                </a:solidFill>
              </a:rPr>
              <a:t>objects &amp; pointers</a:t>
            </a:r>
          </a:p>
          <a:p>
            <a:r>
              <a:rPr lang="en-US" b="1" dirty="0" smtClean="0">
                <a:solidFill>
                  <a:schemeClr val="bg1">
                    <a:lumMod val="50000"/>
                  </a:schemeClr>
                </a:solidFill>
              </a:rPr>
              <a:t>polysemy, homonymy, &amp; overloading</a:t>
            </a:r>
          </a:p>
          <a:p>
            <a:pPr lvl="1"/>
            <a:r>
              <a:rPr lang="en-US" dirty="0" smtClean="0">
                <a:solidFill>
                  <a:schemeClr val="bg1">
                    <a:lumMod val="50000"/>
                  </a:schemeClr>
                </a:solidFill>
              </a:rPr>
              <a:t>operators, name sharing</a:t>
            </a:r>
            <a:endParaRPr lang="en-US" dirty="0">
              <a:solidFill>
                <a:schemeClr val="bg1">
                  <a:lumMod val="50000"/>
                </a:schemeClr>
              </a:solidFill>
            </a:endParaRPr>
          </a:p>
          <a:p>
            <a:endParaRPr lang="en-US" dirty="0"/>
          </a:p>
        </p:txBody>
      </p:sp>
      <p:sp>
        <p:nvSpPr>
          <p:cNvPr id="5" name="Slide Number Placeholder 4"/>
          <p:cNvSpPr>
            <a:spLocks noGrp="1"/>
          </p:cNvSpPr>
          <p:nvPr>
            <p:ph type="sldNum" sz="quarter" idx="12"/>
          </p:nvPr>
        </p:nvSpPr>
        <p:spPr/>
        <p:txBody>
          <a:bodyPr/>
          <a:lstStyle/>
          <a:p>
            <a:fld id="{627D9C69-5A55-0D48-BC9D-194D559AA52E}" type="slidenum">
              <a:rPr lang="en-US" smtClean="0"/>
              <a:t>40</a:t>
            </a:fld>
            <a:endParaRPr lang="en-US"/>
          </a:p>
        </p:txBody>
      </p:sp>
      <p:sp>
        <p:nvSpPr>
          <p:cNvPr id="6" name="TextBox 5"/>
          <p:cNvSpPr txBox="1"/>
          <p:nvPr/>
        </p:nvSpPr>
        <p:spPr>
          <a:xfrm>
            <a:off x="69125" y="6000535"/>
            <a:ext cx="5928386" cy="830997"/>
          </a:xfrm>
          <a:prstGeom prst="rect">
            <a:avLst/>
          </a:prstGeom>
          <a:noFill/>
        </p:spPr>
        <p:txBody>
          <a:bodyPr wrap="square" rtlCol="0">
            <a:spAutoFit/>
          </a:bodyPr>
          <a:lstStyle/>
          <a:p>
            <a:r>
              <a:rPr lang="en-US" sz="1600" dirty="0" smtClean="0">
                <a:solidFill>
                  <a:schemeClr val="bg1">
                    <a:lumMod val="75000"/>
                  </a:schemeClr>
                </a:solidFill>
              </a:rPr>
              <a:t>B. </a:t>
            </a:r>
            <a:r>
              <a:rPr lang="en-US" sz="1600" dirty="0" err="1" smtClean="0">
                <a:solidFill>
                  <a:schemeClr val="bg1">
                    <a:lumMod val="75000"/>
                  </a:schemeClr>
                </a:solidFill>
              </a:rPr>
              <a:t>Liblit</a:t>
            </a:r>
            <a:r>
              <a:rPr lang="en-US" sz="1600" dirty="0" smtClean="0">
                <a:solidFill>
                  <a:schemeClr val="bg1">
                    <a:lumMod val="75000"/>
                  </a:schemeClr>
                </a:solidFill>
              </a:rPr>
              <a:t>, A. </a:t>
            </a:r>
            <a:r>
              <a:rPr lang="en-US" sz="1600" dirty="0" err="1" smtClean="0">
                <a:solidFill>
                  <a:schemeClr val="bg1">
                    <a:lumMod val="75000"/>
                  </a:schemeClr>
                </a:solidFill>
              </a:rPr>
              <a:t>Begel</a:t>
            </a:r>
            <a:r>
              <a:rPr lang="en-US" sz="1600" dirty="0" smtClean="0">
                <a:solidFill>
                  <a:schemeClr val="bg1">
                    <a:lumMod val="75000"/>
                  </a:schemeClr>
                </a:solidFill>
              </a:rPr>
              <a:t>, and E. </a:t>
            </a:r>
            <a:r>
              <a:rPr lang="en-US" sz="1600" dirty="0" err="1" smtClean="0">
                <a:solidFill>
                  <a:schemeClr val="bg1">
                    <a:lumMod val="75000"/>
                  </a:schemeClr>
                </a:solidFill>
              </a:rPr>
              <a:t>Sweetser</a:t>
            </a:r>
            <a:endParaRPr lang="en-US" sz="1600" dirty="0" smtClean="0">
              <a:solidFill>
                <a:schemeClr val="bg1">
                  <a:lumMod val="75000"/>
                </a:schemeClr>
              </a:solidFill>
            </a:endParaRPr>
          </a:p>
          <a:p>
            <a:r>
              <a:rPr lang="en-US" sz="1600" dirty="0" smtClean="0">
                <a:solidFill>
                  <a:schemeClr val="bg1">
                    <a:lumMod val="50000"/>
                  </a:schemeClr>
                </a:solidFill>
              </a:rPr>
              <a:t>Cognitive Perspectives on the Role of Naming in Computer Programs</a:t>
            </a:r>
          </a:p>
          <a:p>
            <a:r>
              <a:rPr lang="en-US" sz="1600" i="1" dirty="0" smtClean="0">
                <a:solidFill>
                  <a:schemeClr val="bg1">
                    <a:lumMod val="75000"/>
                  </a:schemeClr>
                </a:solidFill>
              </a:rPr>
              <a:t>Psychology of Programming Interest Group, 2006</a:t>
            </a:r>
            <a:endParaRPr lang="en-US" sz="1600" i="1" dirty="0">
              <a:solidFill>
                <a:schemeClr val="bg1">
                  <a:lumMod val="75000"/>
                </a:schemeClr>
              </a:solidFill>
            </a:endParaRPr>
          </a:p>
        </p:txBody>
      </p:sp>
    </p:spTree>
    <p:extLst>
      <p:ext uri="{BB962C8B-B14F-4D97-AF65-F5344CB8AC3E}">
        <p14:creationId xmlns:p14="http://schemas.microsoft.com/office/powerpoint/2010/main" val="374656282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meaningful names</a:t>
            </a:r>
            <a:endParaRPr lang="en-US" dirty="0"/>
          </a:p>
        </p:txBody>
      </p:sp>
      <p:sp>
        <p:nvSpPr>
          <p:cNvPr id="3" name="Content Placeholder 2"/>
          <p:cNvSpPr>
            <a:spLocks noGrp="1"/>
          </p:cNvSpPr>
          <p:nvPr>
            <p:ph idx="1"/>
          </p:nvPr>
        </p:nvSpPr>
        <p:spPr/>
        <p:txBody>
          <a:bodyPr/>
          <a:lstStyle/>
          <a:p>
            <a:r>
              <a:rPr lang="en-US" dirty="0" smtClean="0"/>
              <a:t>metaphors </a:t>
            </a:r>
            <a:r>
              <a:rPr lang="en-US" dirty="0"/>
              <a:t>for domain tasks</a:t>
            </a:r>
          </a:p>
          <a:p>
            <a:pPr lvl="1"/>
            <a:r>
              <a:rPr lang="en-US" dirty="0"/>
              <a:t>e.g. pushing objects onto a stack</a:t>
            </a:r>
          </a:p>
          <a:p>
            <a:r>
              <a:rPr lang="en-US" dirty="0"/>
              <a:t>keywords for grouping</a:t>
            </a:r>
          </a:p>
          <a:p>
            <a:pPr lvl="1"/>
            <a:r>
              <a:rPr lang="en-US" dirty="0"/>
              <a:t>e.g. common prefixes &amp; </a:t>
            </a:r>
            <a:r>
              <a:rPr lang="en-US" dirty="0" smtClean="0"/>
              <a:t>suffixes</a:t>
            </a:r>
          </a:p>
          <a:p>
            <a:r>
              <a:rPr lang="en-US" dirty="0"/>
              <a:t>informative names</a:t>
            </a:r>
          </a:p>
          <a:p>
            <a:pPr lvl="1"/>
            <a:r>
              <a:rPr lang="en-US" dirty="0"/>
              <a:t>balanced with name </a:t>
            </a:r>
            <a:r>
              <a:rPr lang="en-US" dirty="0" smtClean="0"/>
              <a:t>length</a:t>
            </a:r>
            <a:endParaRPr lang="en-US" dirty="0"/>
          </a:p>
        </p:txBody>
      </p:sp>
      <p:sp>
        <p:nvSpPr>
          <p:cNvPr id="4" name="Slide Number Placeholder 3"/>
          <p:cNvSpPr>
            <a:spLocks noGrp="1"/>
          </p:cNvSpPr>
          <p:nvPr>
            <p:ph type="sldNum" sz="quarter" idx="12"/>
          </p:nvPr>
        </p:nvSpPr>
        <p:spPr/>
        <p:txBody>
          <a:bodyPr/>
          <a:lstStyle/>
          <a:p>
            <a:fld id="{627D9C69-5A55-0D48-BC9D-194D559AA52E}" type="slidenum">
              <a:rPr lang="en-US" smtClean="0"/>
              <a:t>41</a:t>
            </a:fld>
            <a:endParaRPr lang="en-US"/>
          </a:p>
        </p:txBody>
      </p:sp>
      <p:sp>
        <p:nvSpPr>
          <p:cNvPr id="5" name="TextBox 4"/>
          <p:cNvSpPr txBox="1"/>
          <p:nvPr/>
        </p:nvSpPr>
        <p:spPr>
          <a:xfrm>
            <a:off x="0" y="5780782"/>
            <a:ext cx="4339376" cy="1077218"/>
          </a:xfrm>
          <a:prstGeom prst="rect">
            <a:avLst/>
          </a:prstGeom>
          <a:noFill/>
        </p:spPr>
        <p:txBody>
          <a:bodyPr wrap="square" rtlCol="0">
            <a:spAutoFit/>
          </a:bodyPr>
          <a:lstStyle/>
          <a:p>
            <a:r>
              <a:rPr lang="en-US" sz="1600" dirty="0" smtClean="0">
                <a:solidFill>
                  <a:schemeClr val="bg1">
                    <a:lumMod val="75000"/>
                  </a:schemeClr>
                </a:solidFill>
              </a:rPr>
              <a:t>A. Blackwell</a:t>
            </a:r>
          </a:p>
          <a:p>
            <a:r>
              <a:rPr lang="en-US" sz="1600" dirty="0" smtClean="0">
                <a:solidFill>
                  <a:schemeClr val="bg1">
                    <a:lumMod val="50000"/>
                  </a:schemeClr>
                </a:solidFill>
              </a:rPr>
              <a:t>Metaphor or analogy: how should we see programming abstractions?</a:t>
            </a:r>
          </a:p>
          <a:p>
            <a:r>
              <a:rPr lang="en-US" sz="1600" i="1" dirty="0" smtClean="0">
                <a:solidFill>
                  <a:schemeClr val="bg1">
                    <a:lumMod val="75000"/>
                  </a:schemeClr>
                </a:solidFill>
              </a:rPr>
              <a:t>Psychology of Programming Interest Group, 1996</a:t>
            </a:r>
            <a:endParaRPr lang="en-US" sz="1600" i="1" dirty="0">
              <a:solidFill>
                <a:schemeClr val="bg1">
                  <a:lumMod val="75000"/>
                </a:schemeClr>
              </a:solidFill>
            </a:endParaRPr>
          </a:p>
        </p:txBody>
      </p:sp>
      <p:sp>
        <p:nvSpPr>
          <p:cNvPr id="6" name="TextBox 5"/>
          <p:cNvSpPr txBox="1"/>
          <p:nvPr/>
        </p:nvSpPr>
        <p:spPr>
          <a:xfrm>
            <a:off x="4240922" y="5780782"/>
            <a:ext cx="5928386" cy="1077218"/>
          </a:xfrm>
          <a:prstGeom prst="rect">
            <a:avLst/>
          </a:prstGeom>
          <a:noFill/>
        </p:spPr>
        <p:txBody>
          <a:bodyPr wrap="square" rtlCol="0">
            <a:spAutoFit/>
          </a:bodyPr>
          <a:lstStyle/>
          <a:p>
            <a:r>
              <a:rPr lang="en-US" sz="1600" dirty="0" smtClean="0">
                <a:solidFill>
                  <a:schemeClr val="bg1">
                    <a:lumMod val="75000"/>
                  </a:schemeClr>
                </a:solidFill>
              </a:rPr>
              <a:t>B. </a:t>
            </a:r>
            <a:r>
              <a:rPr lang="en-US" sz="1600" dirty="0" err="1" smtClean="0">
                <a:solidFill>
                  <a:schemeClr val="bg1">
                    <a:lumMod val="75000"/>
                  </a:schemeClr>
                </a:solidFill>
              </a:rPr>
              <a:t>Liblit</a:t>
            </a:r>
            <a:r>
              <a:rPr lang="en-US" sz="1600" dirty="0" smtClean="0">
                <a:solidFill>
                  <a:schemeClr val="bg1">
                    <a:lumMod val="75000"/>
                  </a:schemeClr>
                </a:solidFill>
              </a:rPr>
              <a:t>, A. </a:t>
            </a:r>
            <a:r>
              <a:rPr lang="en-US" sz="1600" dirty="0" err="1" smtClean="0">
                <a:solidFill>
                  <a:schemeClr val="bg1">
                    <a:lumMod val="75000"/>
                  </a:schemeClr>
                </a:solidFill>
              </a:rPr>
              <a:t>Begel</a:t>
            </a:r>
            <a:r>
              <a:rPr lang="en-US" sz="1600" dirty="0" smtClean="0">
                <a:solidFill>
                  <a:schemeClr val="bg1">
                    <a:lumMod val="75000"/>
                  </a:schemeClr>
                </a:solidFill>
              </a:rPr>
              <a:t>, and E. </a:t>
            </a:r>
            <a:r>
              <a:rPr lang="en-US" sz="1600" dirty="0" err="1" smtClean="0">
                <a:solidFill>
                  <a:schemeClr val="bg1">
                    <a:lumMod val="75000"/>
                  </a:schemeClr>
                </a:solidFill>
              </a:rPr>
              <a:t>Sweetser</a:t>
            </a:r>
            <a:endParaRPr lang="en-US" sz="1600" dirty="0" smtClean="0">
              <a:solidFill>
                <a:schemeClr val="bg1">
                  <a:lumMod val="75000"/>
                </a:schemeClr>
              </a:solidFill>
            </a:endParaRPr>
          </a:p>
          <a:p>
            <a:r>
              <a:rPr lang="en-US" sz="1600" dirty="0" smtClean="0">
                <a:solidFill>
                  <a:schemeClr val="bg1">
                    <a:lumMod val="50000"/>
                  </a:schemeClr>
                </a:solidFill>
              </a:rPr>
              <a:t>Cognitive Perspectives on the Role of Naming in</a:t>
            </a:r>
          </a:p>
          <a:p>
            <a:r>
              <a:rPr lang="en-US" sz="1600" dirty="0" smtClean="0">
                <a:solidFill>
                  <a:schemeClr val="bg1">
                    <a:lumMod val="50000"/>
                  </a:schemeClr>
                </a:solidFill>
              </a:rPr>
              <a:t>Computer Programs</a:t>
            </a:r>
          </a:p>
          <a:p>
            <a:r>
              <a:rPr lang="en-US" sz="1600" i="1" dirty="0" smtClean="0">
                <a:solidFill>
                  <a:schemeClr val="bg1">
                    <a:lumMod val="75000"/>
                  </a:schemeClr>
                </a:solidFill>
              </a:rPr>
              <a:t>Psychology of Programming Interest Group, 2006</a:t>
            </a:r>
            <a:endParaRPr lang="en-US" sz="1600" i="1" dirty="0">
              <a:solidFill>
                <a:schemeClr val="bg1">
                  <a:lumMod val="75000"/>
                </a:schemeClr>
              </a:solidFill>
            </a:endParaRPr>
          </a:p>
        </p:txBody>
      </p:sp>
    </p:spTree>
    <p:extLst>
      <p:ext uri="{BB962C8B-B14F-4D97-AF65-F5344CB8AC3E}">
        <p14:creationId xmlns:p14="http://schemas.microsoft.com/office/powerpoint/2010/main" val="316332293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 length</a:t>
            </a:r>
            <a:endParaRPr lang="en-US" dirty="0"/>
          </a:p>
        </p:txBody>
      </p:sp>
      <p:sp>
        <p:nvSpPr>
          <p:cNvPr id="3" name="Content Placeholder 2"/>
          <p:cNvSpPr>
            <a:spLocks noGrp="1"/>
          </p:cNvSpPr>
          <p:nvPr>
            <p:ph idx="1"/>
          </p:nvPr>
        </p:nvSpPr>
        <p:spPr>
          <a:xfrm>
            <a:off x="457200" y="1600200"/>
            <a:ext cx="8392160" cy="4525963"/>
          </a:xfrm>
        </p:spPr>
        <p:txBody>
          <a:bodyPr/>
          <a:lstStyle/>
          <a:p>
            <a:r>
              <a:rPr lang="en-US" dirty="0" smtClean="0"/>
              <a:t>length harm readability and recall ability</a:t>
            </a:r>
          </a:p>
          <a:p>
            <a:r>
              <a:rPr lang="en-US" dirty="0" smtClean="0"/>
              <a:t>idioms and memory ties improve readability and recall ability</a:t>
            </a:r>
          </a:p>
          <a:p>
            <a:endParaRPr lang="en-US" dirty="0"/>
          </a:p>
          <a:p>
            <a:r>
              <a:rPr lang="en-US" b="1" dirty="0" smtClean="0"/>
              <a:t>takeaway: </a:t>
            </a:r>
            <a:r>
              <a:rPr lang="en-US" dirty="0" smtClean="0"/>
              <a:t>variable names with consistent and abbreviated vocabulary are optimal</a:t>
            </a:r>
          </a:p>
          <a:p>
            <a:pPr lvl="1"/>
            <a:r>
              <a:rPr lang="en-US" dirty="0" smtClean="0"/>
              <a:t>(variable names that concisely express a metaphor)</a:t>
            </a:r>
          </a:p>
          <a:p>
            <a:endParaRPr lang="en-US" dirty="0"/>
          </a:p>
        </p:txBody>
      </p:sp>
      <p:sp>
        <p:nvSpPr>
          <p:cNvPr id="4" name="Slide Number Placeholder 3"/>
          <p:cNvSpPr>
            <a:spLocks noGrp="1"/>
          </p:cNvSpPr>
          <p:nvPr>
            <p:ph type="sldNum" sz="quarter" idx="12"/>
          </p:nvPr>
        </p:nvSpPr>
        <p:spPr/>
        <p:txBody>
          <a:bodyPr/>
          <a:lstStyle/>
          <a:p>
            <a:fld id="{627D9C69-5A55-0D48-BC9D-194D559AA52E}" type="slidenum">
              <a:rPr lang="en-US" smtClean="0"/>
              <a:t>42</a:t>
            </a:fld>
            <a:endParaRPr lang="en-US"/>
          </a:p>
        </p:txBody>
      </p:sp>
      <p:sp>
        <p:nvSpPr>
          <p:cNvPr id="5" name="TextBox 4"/>
          <p:cNvSpPr txBox="1"/>
          <p:nvPr/>
        </p:nvSpPr>
        <p:spPr>
          <a:xfrm>
            <a:off x="79380" y="5971497"/>
            <a:ext cx="4339376" cy="830997"/>
          </a:xfrm>
          <a:prstGeom prst="rect">
            <a:avLst/>
          </a:prstGeom>
          <a:noFill/>
        </p:spPr>
        <p:txBody>
          <a:bodyPr wrap="square" rtlCol="0">
            <a:spAutoFit/>
          </a:bodyPr>
          <a:lstStyle/>
          <a:p>
            <a:r>
              <a:rPr lang="en-US" sz="1600" dirty="0" smtClean="0">
                <a:solidFill>
                  <a:schemeClr val="bg1">
                    <a:lumMod val="75000"/>
                  </a:schemeClr>
                </a:solidFill>
              </a:rPr>
              <a:t>D. Binkley, D. </a:t>
            </a:r>
            <a:r>
              <a:rPr lang="en-US" sz="1600" dirty="0" err="1" smtClean="0">
                <a:solidFill>
                  <a:schemeClr val="bg1">
                    <a:lumMod val="75000"/>
                  </a:schemeClr>
                </a:solidFill>
              </a:rPr>
              <a:t>Lawrie</a:t>
            </a:r>
            <a:r>
              <a:rPr lang="en-US" sz="1600" dirty="0" smtClean="0">
                <a:solidFill>
                  <a:schemeClr val="bg1">
                    <a:lumMod val="75000"/>
                  </a:schemeClr>
                </a:solidFill>
              </a:rPr>
              <a:t>, S. </a:t>
            </a:r>
            <a:r>
              <a:rPr lang="en-US" sz="1600" dirty="0" err="1" smtClean="0">
                <a:solidFill>
                  <a:schemeClr val="bg1">
                    <a:lumMod val="75000"/>
                  </a:schemeClr>
                </a:solidFill>
              </a:rPr>
              <a:t>Maex</a:t>
            </a:r>
            <a:r>
              <a:rPr lang="en-US" sz="1600" dirty="0" smtClean="0">
                <a:solidFill>
                  <a:schemeClr val="bg1">
                    <a:lumMod val="75000"/>
                  </a:schemeClr>
                </a:solidFill>
              </a:rPr>
              <a:t>, and C. Morrell</a:t>
            </a:r>
          </a:p>
          <a:p>
            <a:r>
              <a:rPr lang="en-US" sz="1600" dirty="0" smtClean="0">
                <a:solidFill>
                  <a:schemeClr val="bg1">
                    <a:lumMod val="50000"/>
                  </a:schemeClr>
                </a:solidFill>
              </a:rPr>
              <a:t>Identifier length and limited programmer memory</a:t>
            </a:r>
          </a:p>
          <a:p>
            <a:r>
              <a:rPr lang="en-US" sz="1600" i="1" dirty="0" smtClean="0">
                <a:solidFill>
                  <a:schemeClr val="bg1">
                    <a:lumMod val="75000"/>
                  </a:schemeClr>
                </a:solidFill>
              </a:rPr>
              <a:t>Science of Computer Programming, 2009</a:t>
            </a:r>
            <a:endParaRPr lang="en-US" sz="1600" i="1" dirty="0">
              <a:solidFill>
                <a:schemeClr val="bg1">
                  <a:lumMod val="75000"/>
                </a:schemeClr>
              </a:solidFill>
            </a:endParaRPr>
          </a:p>
        </p:txBody>
      </p:sp>
    </p:spTree>
    <p:extLst>
      <p:ext uri="{BB962C8B-B14F-4D97-AF65-F5344CB8AC3E}">
        <p14:creationId xmlns:p14="http://schemas.microsoft.com/office/powerpoint/2010/main" val="132430034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grammatical sensibility</a:t>
            </a:r>
            <a:endParaRPr lang="en-US" dirty="0"/>
          </a:p>
        </p:txBody>
      </p:sp>
      <p:sp>
        <p:nvSpPr>
          <p:cNvPr id="3" name="Content Placeholder 2"/>
          <p:cNvSpPr>
            <a:spLocks noGrp="1"/>
          </p:cNvSpPr>
          <p:nvPr>
            <p:ph idx="1"/>
          </p:nvPr>
        </p:nvSpPr>
        <p:spPr>
          <a:xfrm>
            <a:off x="457200" y="1600200"/>
            <a:ext cx="8229600" cy="4400335"/>
          </a:xfrm>
        </p:spPr>
        <p:txBody>
          <a:bodyPr>
            <a:normAutofit fontScale="92500" lnSpcReduction="20000"/>
          </a:bodyPr>
          <a:lstStyle/>
          <a:p>
            <a:r>
              <a:rPr lang="en-US" dirty="0" smtClean="0"/>
              <a:t>names as phrase fragments</a:t>
            </a:r>
          </a:p>
          <a:p>
            <a:pPr lvl="1"/>
            <a:r>
              <a:rPr lang="en-US" dirty="0" smtClean="0"/>
              <a:t>methods as actions (change state of program)</a:t>
            </a:r>
          </a:p>
          <a:p>
            <a:pPr lvl="2"/>
            <a:r>
              <a:rPr lang="en-US" dirty="0" smtClean="0"/>
              <a:t>e.g. </a:t>
            </a:r>
            <a:r>
              <a:rPr lang="en-US" dirty="0" err="1" smtClean="0">
                <a:latin typeface="Courier New"/>
                <a:cs typeface="Courier New"/>
              </a:rPr>
              <a:t>addElement</a:t>
            </a:r>
            <a:r>
              <a:rPr lang="en-US" dirty="0" smtClean="0"/>
              <a:t>, </a:t>
            </a:r>
            <a:r>
              <a:rPr lang="en-US" dirty="0" err="1" smtClean="0">
                <a:latin typeface="Courier New"/>
                <a:cs typeface="Courier New"/>
              </a:rPr>
              <a:t>setSize</a:t>
            </a:r>
            <a:r>
              <a:rPr lang="en-US" dirty="0" smtClean="0"/>
              <a:t>, </a:t>
            </a:r>
            <a:r>
              <a:rPr lang="en-US" dirty="0" err="1" smtClean="0">
                <a:latin typeface="Courier New"/>
                <a:cs typeface="Courier New"/>
              </a:rPr>
              <a:t>removeAll</a:t>
            </a:r>
            <a:endParaRPr lang="en-US" dirty="0" smtClean="0">
              <a:latin typeface="Courier New"/>
              <a:cs typeface="Courier New"/>
            </a:endParaRPr>
          </a:p>
          <a:p>
            <a:pPr lvl="1"/>
            <a:r>
              <a:rPr lang="en-US" dirty="0" smtClean="0"/>
              <a:t>methods as mathematical functions (compute result, don’t alter state)</a:t>
            </a:r>
          </a:p>
          <a:p>
            <a:pPr lvl="2"/>
            <a:r>
              <a:rPr lang="en-US" dirty="0" smtClean="0"/>
              <a:t>e.g. </a:t>
            </a:r>
            <a:r>
              <a:rPr lang="en-US" dirty="0"/>
              <a:t>true/false</a:t>
            </a:r>
            <a:r>
              <a:rPr lang="en-US" dirty="0" smtClean="0"/>
              <a:t>: </a:t>
            </a:r>
            <a:r>
              <a:rPr lang="en-US" dirty="0">
                <a:latin typeface="Courier New"/>
                <a:cs typeface="Courier New"/>
              </a:rPr>
              <a:t>contains</a:t>
            </a:r>
            <a:r>
              <a:rPr lang="en-US" dirty="0"/>
              <a:t>, </a:t>
            </a:r>
            <a:r>
              <a:rPr lang="en-US" dirty="0" smtClean="0">
                <a:latin typeface="Courier New"/>
                <a:cs typeface="Courier New"/>
              </a:rPr>
              <a:t>equals</a:t>
            </a:r>
            <a:r>
              <a:rPr lang="en-US" dirty="0" smtClean="0"/>
              <a:t>, </a:t>
            </a:r>
            <a:r>
              <a:rPr lang="en-US" dirty="0" err="1" smtClean="0">
                <a:latin typeface="Courier New"/>
                <a:cs typeface="Courier New"/>
              </a:rPr>
              <a:t>isEmpty</a:t>
            </a:r>
            <a:endParaRPr lang="en-US" dirty="0" smtClean="0"/>
          </a:p>
          <a:p>
            <a:pPr lvl="2"/>
            <a:r>
              <a:rPr lang="en-US" dirty="0" smtClean="0"/>
              <a:t>e.g. data: </a:t>
            </a:r>
            <a:r>
              <a:rPr lang="en-US" dirty="0" smtClean="0">
                <a:latin typeface="Courier New"/>
                <a:cs typeface="Courier New"/>
              </a:rPr>
              <a:t>capacity</a:t>
            </a:r>
            <a:r>
              <a:rPr lang="en-US" dirty="0" smtClean="0"/>
              <a:t>, </a:t>
            </a:r>
            <a:r>
              <a:rPr lang="en-US" dirty="0" err="1" smtClean="0">
                <a:latin typeface="Courier New"/>
                <a:cs typeface="Courier New"/>
              </a:rPr>
              <a:t>indexOf</a:t>
            </a:r>
            <a:r>
              <a:rPr lang="en-US" dirty="0" smtClean="0"/>
              <a:t>, </a:t>
            </a:r>
            <a:r>
              <a:rPr lang="en-US" dirty="0" smtClean="0">
                <a:latin typeface="Courier New"/>
                <a:cs typeface="Courier New"/>
              </a:rPr>
              <a:t>size</a:t>
            </a:r>
          </a:p>
          <a:p>
            <a:r>
              <a:rPr lang="en-US" dirty="0" smtClean="0">
                <a:cs typeface="Courier New"/>
              </a:rPr>
              <a:t>valence cues (phrase fragments w/ open slot)</a:t>
            </a:r>
          </a:p>
          <a:p>
            <a:pPr lvl="1"/>
            <a:r>
              <a:rPr lang="en-US" dirty="0" smtClean="0">
                <a:cs typeface="Courier New"/>
              </a:rPr>
              <a:t>e.g. </a:t>
            </a:r>
            <a:r>
              <a:rPr lang="en-US" dirty="0" err="1" smtClean="0">
                <a:latin typeface="Courier New"/>
                <a:cs typeface="Courier New"/>
              </a:rPr>
              <a:t>roster.contains</a:t>
            </a:r>
            <a:r>
              <a:rPr lang="en-US" dirty="0" smtClean="0">
                <a:latin typeface="Courier New"/>
                <a:cs typeface="Courier New"/>
              </a:rPr>
              <a:t>(player)</a:t>
            </a:r>
          </a:p>
          <a:p>
            <a:pPr lvl="1"/>
            <a:r>
              <a:rPr lang="en-US" dirty="0" err="1" smtClean="0">
                <a:cs typeface="Courier New"/>
              </a:rPr>
              <a:t>smalltalk</a:t>
            </a:r>
            <a:r>
              <a:rPr lang="en-US" dirty="0" smtClean="0">
                <a:cs typeface="Courier New"/>
              </a:rPr>
              <a:t> makes use of this extensively</a:t>
            </a:r>
            <a:r>
              <a:rPr lang="en-US" dirty="0" smtClean="0"/>
              <a:t>:</a:t>
            </a:r>
          </a:p>
          <a:p>
            <a:pPr lvl="2"/>
            <a:r>
              <a:rPr lang="en-US" dirty="0" smtClean="0">
                <a:latin typeface="Courier New"/>
                <a:cs typeface="Courier New"/>
              </a:rPr>
              <a:t>roster insert: player at: position</a:t>
            </a:r>
          </a:p>
        </p:txBody>
      </p:sp>
      <p:sp>
        <p:nvSpPr>
          <p:cNvPr id="4" name="Slide Number Placeholder 3"/>
          <p:cNvSpPr>
            <a:spLocks noGrp="1"/>
          </p:cNvSpPr>
          <p:nvPr>
            <p:ph type="sldNum" sz="quarter" idx="12"/>
          </p:nvPr>
        </p:nvSpPr>
        <p:spPr/>
        <p:txBody>
          <a:bodyPr/>
          <a:lstStyle/>
          <a:p>
            <a:fld id="{627D9C69-5A55-0D48-BC9D-194D559AA52E}" type="slidenum">
              <a:rPr lang="en-US" smtClean="0"/>
              <a:t>43</a:t>
            </a:fld>
            <a:endParaRPr lang="en-US"/>
          </a:p>
        </p:txBody>
      </p:sp>
      <p:sp>
        <p:nvSpPr>
          <p:cNvPr id="6" name="TextBox 5"/>
          <p:cNvSpPr txBox="1"/>
          <p:nvPr/>
        </p:nvSpPr>
        <p:spPr>
          <a:xfrm>
            <a:off x="69125" y="6000535"/>
            <a:ext cx="5928386" cy="830997"/>
          </a:xfrm>
          <a:prstGeom prst="rect">
            <a:avLst/>
          </a:prstGeom>
          <a:noFill/>
        </p:spPr>
        <p:txBody>
          <a:bodyPr wrap="square" rtlCol="0">
            <a:spAutoFit/>
          </a:bodyPr>
          <a:lstStyle/>
          <a:p>
            <a:r>
              <a:rPr lang="en-US" sz="1600" dirty="0" smtClean="0">
                <a:solidFill>
                  <a:schemeClr val="bg1">
                    <a:lumMod val="75000"/>
                  </a:schemeClr>
                </a:solidFill>
              </a:rPr>
              <a:t>B. </a:t>
            </a:r>
            <a:r>
              <a:rPr lang="en-US" sz="1600" dirty="0" err="1" smtClean="0">
                <a:solidFill>
                  <a:schemeClr val="bg1">
                    <a:lumMod val="75000"/>
                  </a:schemeClr>
                </a:solidFill>
              </a:rPr>
              <a:t>Liblit</a:t>
            </a:r>
            <a:r>
              <a:rPr lang="en-US" sz="1600" dirty="0" smtClean="0">
                <a:solidFill>
                  <a:schemeClr val="bg1">
                    <a:lumMod val="75000"/>
                  </a:schemeClr>
                </a:solidFill>
              </a:rPr>
              <a:t>, A. </a:t>
            </a:r>
            <a:r>
              <a:rPr lang="en-US" sz="1600" dirty="0" err="1" smtClean="0">
                <a:solidFill>
                  <a:schemeClr val="bg1">
                    <a:lumMod val="75000"/>
                  </a:schemeClr>
                </a:solidFill>
              </a:rPr>
              <a:t>Begel</a:t>
            </a:r>
            <a:r>
              <a:rPr lang="en-US" sz="1600" dirty="0" smtClean="0">
                <a:solidFill>
                  <a:schemeClr val="bg1">
                    <a:lumMod val="75000"/>
                  </a:schemeClr>
                </a:solidFill>
              </a:rPr>
              <a:t>, and E. </a:t>
            </a:r>
            <a:r>
              <a:rPr lang="en-US" sz="1600" dirty="0" err="1" smtClean="0">
                <a:solidFill>
                  <a:schemeClr val="bg1">
                    <a:lumMod val="75000"/>
                  </a:schemeClr>
                </a:solidFill>
              </a:rPr>
              <a:t>Sweetser</a:t>
            </a:r>
            <a:endParaRPr lang="en-US" sz="1600" dirty="0" smtClean="0">
              <a:solidFill>
                <a:schemeClr val="bg1">
                  <a:lumMod val="75000"/>
                </a:schemeClr>
              </a:solidFill>
            </a:endParaRPr>
          </a:p>
          <a:p>
            <a:r>
              <a:rPr lang="en-US" sz="1600" dirty="0" smtClean="0">
                <a:solidFill>
                  <a:schemeClr val="bg1">
                    <a:lumMod val="50000"/>
                  </a:schemeClr>
                </a:solidFill>
              </a:rPr>
              <a:t>Cognitive Perspectives on the Role of Naming in Computer Programs</a:t>
            </a:r>
          </a:p>
          <a:p>
            <a:r>
              <a:rPr lang="en-US" sz="1600" i="1" dirty="0" smtClean="0">
                <a:solidFill>
                  <a:schemeClr val="bg1">
                    <a:lumMod val="75000"/>
                  </a:schemeClr>
                </a:solidFill>
              </a:rPr>
              <a:t>Psychology of Programming Interest Group, 2006</a:t>
            </a:r>
            <a:endParaRPr lang="en-US" sz="1600" i="1" dirty="0">
              <a:solidFill>
                <a:schemeClr val="bg1">
                  <a:lumMod val="75000"/>
                </a:schemeClr>
              </a:solidFill>
            </a:endParaRPr>
          </a:p>
        </p:txBody>
      </p:sp>
    </p:spTree>
    <p:extLst>
      <p:ext uri="{BB962C8B-B14F-4D97-AF65-F5344CB8AC3E}">
        <p14:creationId xmlns:p14="http://schemas.microsoft.com/office/powerpoint/2010/main" val="39509076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rgbClr val="7F7F7F"/>
                </a:solidFill>
              </a:rPr>
              <a:t>mental models</a:t>
            </a:r>
          </a:p>
          <a:p>
            <a:pPr lvl="1"/>
            <a:r>
              <a:rPr lang="en-US" dirty="0" smtClean="0">
                <a:solidFill>
                  <a:srgbClr val="7F7F7F"/>
                </a:solidFill>
              </a:rPr>
              <a:t>types</a:t>
            </a:r>
          </a:p>
          <a:p>
            <a:pPr lvl="1"/>
            <a:r>
              <a:rPr lang="en-US" dirty="0" smtClean="0">
                <a:solidFill>
                  <a:srgbClr val="7F7F7F"/>
                </a:solidFill>
              </a:rPr>
              <a:t>models</a:t>
            </a:r>
          </a:p>
          <a:p>
            <a:r>
              <a:rPr lang="en-US" dirty="0" smtClean="0">
                <a:solidFill>
                  <a:srgbClr val="000000"/>
                </a:solidFill>
              </a:rPr>
              <a:t>conventions &amp; “discourse rules”</a:t>
            </a:r>
          </a:p>
          <a:p>
            <a:r>
              <a:rPr lang="en-US" dirty="0" smtClean="0">
                <a:solidFill>
                  <a:schemeClr val="bg1">
                    <a:lumMod val="50000"/>
                  </a:schemeClr>
                </a:solidFill>
              </a:rPr>
              <a:t>expertise effects</a:t>
            </a:r>
          </a:p>
          <a:p>
            <a:r>
              <a:rPr lang="en-US" dirty="0" smtClean="0">
                <a:solidFill>
                  <a:schemeClr val="bg1">
                    <a:lumMod val="50000"/>
                  </a:schemeClr>
                </a:solidFill>
              </a:rPr>
              <a:t>tool implications</a:t>
            </a:r>
          </a:p>
          <a:p>
            <a:r>
              <a:rPr lang="en-US" dirty="0" smtClean="0">
                <a:solidFill>
                  <a:schemeClr val="bg1">
                    <a:lumMod val="50000"/>
                  </a:schemeClr>
                </a:solidFill>
              </a:rPr>
              <a:t>interesting tools</a:t>
            </a:r>
          </a:p>
        </p:txBody>
      </p:sp>
      <p:sp>
        <p:nvSpPr>
          <p:cNvPr id="4" name="Slide Number Placeholder 3"/>
          <p:cNvSpPr>
            <a:spLocks noGrp="1"/>
          </p:cNvSpPr>
          <p:nvPr>
            <p:ph type="sldNum" sz="quarter" idx="12"/>
          </p:nvPr>
        </p:nvSpPr>
        <p:spPr/>
        <p:txBody>
          <a:bodyPr/>
          <a:lstStyle/>
          <a:p>
            <a:fld id="{627D9C69-5A55-0D48-BC9D-194D559AA52E}" type="slidenum">
              <a:rPr lang="en-US" smtClean="0"/>
              <a:t>44</a:t>
            </a:fld>
            <a:endParaRPr lang="en-US"/>
          </a:p>
        </p:txBody>
      </p:sp>
    </p:spTree>
    <p:extLst>
      <p:ext uri="{BB962C8B-B14F-4D97-AF65-F5344CB8AC3E}">
        <p14:creationId xmlns:p14="http://schemas.microsoft.com/office/powerpoint/2010/main" val="7038921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rgbClr val="7F7F7F"/>
                </a:solidFill>
              </a:rPr>
              <a:t>mental models</a:t>
            </a:r>
          </a:p>
          <a:p>
            <a:pPr lvl="1"/>
            <a:r>
              <a:rPr lang="en-US" dirty="0" smtClean="0">
                <a:solidFill>
                  <a:srgbClr val="7F7F7F"/>
                </a:solidFill>
              </a:rPr>
              <a:t>types</a:t>
            </a:r>
          </a:p>
          <a:p>
            <a:pPr lvl="1"/>
            <a:r>
              <a:rPr lang="en-US" dirty="0" smtClean="0">
                <a:solidFill>
                  <a:srgbClr val="7F7F7F"/>
                </a:solidFill>
              </a:rPr>
              <a:t>models</a:t>
            </a:r>
          </a:p>
          <a:p>
            <a:r>
              <a:rPr lang="en-US" dirty="0" smtClean="0">
                <a:solidFill>
                  <a:schemeClr val="bg1">
                    <a:lumMod val="50000"/>
                  </a:schemeClr>
                </a:solidFill>
              </a:rPr>
              <a:t>conventions &amp; “discourse rules”</a:t>
            </a:r>
          </a:p>
          <a:p>
            <a:r>
              <a:rPr lang="en-US" dirty="0" smtClean="0">
                <a:solidFill>
                  <a:srgbClr val="000000"/>
                </a:solidFill>
              </a:rPr>
              <a:t>expertise effects</a:t>
            </a:r>
          </a:p>
          <a:p>
            <a:r>
              <a:rPr lang="en-US" dirty="0" smtClean="0">
                <a:solidFill>
                  <a:schemeClr val="bg1">
                    <a:lumMod val="50000"/>
                  </a:schemeClr>
                </a:solidFill>
              </a:rPr>
              <a:t>tool implications</a:t>
            </a:r>
          </a:p>
          <a:p>
            <a:r>
              <a:rPr lang="en-US" dirty="0" smtClean="0">
                <a:solidFill>
                  <a:schemeClr val="bg1">
                    <a:lumMod val="50000"/>
                  </a:schemeClr>
                </a:solidFill>
              </a:rPr>
              <a:t>interesting tools</a:t>
            </a:r>
          </a:p>
        </p:txBody>
      </p:sp>
      <p:sp>
        <p:nvSpPr>
          <p:cNvPr id="4" name="Slide Number Placeholder 3"/>
          <p:cNvSpPr>
            <a:spLocks noGrp="1"/>
          </p:cNvSpPr>
          <p:nvPr>
            <p:ph type="sldNum" sz="quarter" idx="12"/>
          </p:nvPr>
        </p:nvSpPr>
        <p:spPr/>
        <p:txBody>
          <a:bodyPr/>
          <a:lstStyle/>
          <a:p>
            <a:fld id="{627D9C69-5A55-0D48-BC9D-194D559AA52E}" type="slidenum">
              <a:rPr lang="en-US" smtClean="0"/>
              <a:t>45</a:t>
            </a:fld>
            <a:endParaRPr lang="en-US"/>
          </a:p>
        </p:txBody>
      </p:sp>
    </p:spTree>
    <p:extLst>
      <p:ext uri="{BB962C8B-B14F-4D97-AF65-F5344CB8AC3E}">
        <p14:creationId xmlns:p14="http://schemas.microsoft.com/office/powerpoint/2010/main" val="19697666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 programmer performance</a:t>
            </a:r>
            <a:endParaRPr lang="en-US" dirty="0"/>
          </a:p>
        </p:txBody>
      </p:sp>
      <p:sp>
        <p:nvSpPr>
          <p:cNvPr id="3" name="Content Placeholder 2"/>
          <p:cNvSpPr>
            <a:spLocks noGrp="1"/>
          </p:cNvSpPr>
          <p:nvPr>
            <p:ph idx="1"/>
          </p:nvPr>
        </p:nvSpPr>
        <p:spPr/>
        <p:txBody>
          <a:bodyPr/>
          <a:lstStyle/>
          <a:p>
            <a:r>
              <a:rPr lang="en-US" i="1" dirty="0" err="1" smtClean="0"/>
              <a:t>Sackman</a:t>
            </a:r>
            <a:r>
              <a:rPr lang="en-US" i="1" dirty="0" smtClean="0"/>
              <a:t> et al.</a:t>
            </a:r>
            <a:r>
              <a:rPr lang="en-US" dirty="0" smtClean="0"/>
              <a:t>: best programmers are </a:t>
            </a:r>
            <a:r>
              <a:rPr lang="en-US" b="1" dirty="0" smtClean="0"/>
              <a:t>20x</a:t>
            </a:r>
            <a:r>
              <a:rPr lang="en-US" dirty="0" smtClean="0"/>
              <a:t> </a:t>
            </a:r>
            <a:r>
              <a:rPr lang="en-US" i="1" dirty="0" smtClean="0"/>
              <a:t>better</a:t>
            </a:r>
            <a:r>
              <a:rPr lang="en-US" dirty="0" smtClean="0"/>
              <a:t> than worst programmers @ bug fixing</a:t>
            </a:r>
          </a:p>
          <a:p>
            <a:pPr lvl="1"/>
            <a:r>
              <a:rPr lang="en-US" dirty="0" smtClean="0"/>
              <a:t>study originally meant to evaluate the effectiveness of time-shared systems</a:t>
            </a:r>
            <a:endParaRPr lang="en-US" dirty="0"/>
          </a:p>
        </p:txBody>
      </p:sp>
      <p:sp>
        <p:nvSpPr>
          <p:cNvPr id="5" name="TextBox 4"/>
          <p:cNvSpPr txBox="1"/>
          <p:nvPr/>
        </p:nvSpPr>
        <p:spPr>
          <a:xfrm>
            <a:off x="149628" y="5644257"/>
            <a:ext cx="4286537" cy="1077218"/>
          </a:xfrm>
          <a:prstGeom prst="rect">
            <a:avLst/>
          </a:prstGeom>
          <a:noFill/>
        </p:spPr>
        <p:txBody>
          <a:bodyPr wrap="square" rtlCol="0">
            <a:spAutoFit/>
          </a:bodyPr>
          <a:lstStyle/>
          <a:p>
            <a:r>
              <a:rPr lang="en-US" sz="1600" dirty="0">
                <a:solidFill>
                  <a:schemeClr val="bg1">
                    <a:lumMod val="75000"/>
                  </a:schemeClr>
                </a:solidFill>
              </a:rPr>
              <a:t>H. </a:t>
            </a:r>
            <a:r>
              <a:rPr lang="en-US" sz="1600" dirty="0" err="1">
                <a:solidFill>
                  <a:schemeClr val="bg1">
                    <a:lumMod val="75000"/>
                  </a:schemeClr>
                </a:solidFill>
              </a:rPr>
              <a:t>Sackman</a:t>
            </a:r>
            <a:r>
              <a:rPr lang="en-US" sz="1600" dirty="0">
                <a:solidFill>
                  <a:schemeClr val="bg1">
                    <a:lumMod val="75000"/>
                  </a:schemeClr>
                </a:solidFill>
              </a:rPr>
              <a:t>, W. J. Erikson</a:t>
            </a:r>
            <a:r>
              <a:rPr lang="en-US" sz="1600" dirty="0" smtClean="0">
                <a:solidFill>
                  <a:schemeClr val="bg1">
                    <a:lumMod val="75000"/>
                  </a:schemeClr>
                </a:solidFill>
              </a:rPr>
              <a:t>, and </a:t>
            </a:r>
            <a:r>
              <a:rPr lang="en-US" sz="1600" dirty="0">
                <a:solidFill>
                  <a:schemeClr val="bg1">
                    <a:lumMod val="75000"/>
                  </a:schemeClr>
                </a:solidFill>
              </a:rPr>
              <a:t>E. E. </a:t>
            </a:r>
            <a:r>
              <a:rPr lang="en-US" sz="1600" dirty="0" smtClean="0">
                <a:solidFill>
                  <a:schemeClr val="bg1">
                    <a:lumMod val="75000"/>
                  </a:schemeClr>
                </a:solidFill>
              </a:rPr>
              <a:t>Grant</a:t>
            </a:r>
          </a:p>
          <a:p>
            <a:r>
              <a:rPr lang="en-US" sz="1600" dirty="0" smtClean="0">
                <a:solidFill>
                  <a:schemeClr val="bg1">
                    <a:lumMod val="50000"/>
                  </a:schemeClr>
                </a:solidFill>
              </a:rPr>
              <a:t>Exploratory </a:t>
            </a:r>
            <a:r>
              <a:rPr lang="en-US" sz="1600" dirty="0">
                <a:solidFill>
                  <a:schemeClr val="bg1">
                    <a:lumMod val="50000"/>
                  </a:schemeClr>
                </a:solidFill>
              </a:rPr>
              <a:t>experimental studies comparing online and offline programming </a:t>
            </a:r>
            <a:r>
              <a:rPr lang="en-US" sz="1600" dirty="0" smtClean="0">
                <a:solidFill>
                  <a:schemeClr val="bg1">
                    <a:lumMod val="50000"/>
                  </a:schemeClr>
                </a:solidFill>
              </a:rPr>
              <a:t>performance</a:t>
            </a:r>
          </a:p>
          <a:p>
            <a:r>
              <a:rPr lang="en-US" sz="1600" i="1" dirty="0" smtClean="0">
                <a:solidFill>
                  <a:schemeClr val="bg1">
                    <a:lumMod val="75000"/>
                  </a:schemeClr>
                </a:solidFill>
              </a:rPr>
              <a:t>Communications of the ACM, 1968</a:t>
            </a:r>
            <a:endParaRPr lang="en-US" sz="1600" i="1" dirty="0">
              <a:solidFill>
                <a:schemeClr val="bg1">
                  <a:lumMod val="75000"/>
                </a:schemeClr>
              </a:solidFill>
            </a:endParaRPr>
          </a:p>
        </p:txBody>
      </p:sp>
      <p:sp>
        <p:nvSpPr>
          <p:cNvPr id="6" name="Slide Number Placeholder 5"/>
          <p:cNvSpPr>
            <a:spLocks noGrp="1"/>
          </p:cNvSpPr>
          <p:nvPr>
            <p:ph type="sldNum" sz="quarter" idx="12"/>
          </p:nvPr>
        </p:nvSpPr>
        <p:spPr/>
        <p:txBody>
          <a:bodyPr/>
          <a:lstStyle/>
          <a:p>
            <a:fld id="{627D9C69-5A55-0D48-BC9D-194D559AA52E}" type="slidenum">
              <a:rPr lang="en-US" smtClean="0"/>
              <a:t>46</a:t>
            </a:fld>
            <a:endParaRPr lang="en-US" dirty="0"/>
          </a:p>
        </p:txBody>
      </p:sp>
    </p:spTree>
    <p:extLst>
      <p:ext uri="{BB962C8B-B14F-4D97-AF65-F5344CB8AC3E}">
        <p14:creationId xmlns:p14="http://schemas.microsoft.com/office/powerpoint/2010/main" val="19137208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10:1 programmer performance</a:t>
            </a:r>
            <a:endParaRPr lang="en-US" dirty="0"/>
          </a:p>
        </p:txBody>
      </p:sp>
      <p:sp>
        <p:nvSpPr>
          <p:cNvPr id="3" name="Content Placeholder 2"/>
          <p:cNvSpPr>
            <a:spLocks noGrp="1"/>
          </p:cNvSpPr>
          <p:nvPr>
            <p:ph idx="1"/>
          </p:nvPr>
        </p:nvSpPr>
        <p:spPr/>
        <p:txBody>
          <a:bodyPr/>
          <a:lstStyle/>
          <a:p>
            <a:r>
              <a:rPr lang="en-US" dirty="0" smtClean="0"/>
              <a:t>there are substantial programmer efficiency differences, but not as dramatic as initially reported</a:t>
            </a:r>
          </a:p>
          <a:p>
            <a:r>
              <a:rPr lang="en-US" dirty="0" smtClean="0"/>
              <a:t>what makes experts so much better at understanding code?</a:t>
            </a:r>
            <a:endParaRPr lang="en-US" dirty="0"/>
          </a:p>
        </p:txBody>
      </p:sp>
      <p:sp>
        <p:nvSpPr>
          <p:cNvPr id="5" name="Slide Number Placeholder 4"/>
          <p:cNvSpPr>
            <a:spLocks noGrp="1"/>
          </p:cNvSpPr>
          <p:nvPr>
            <p:ph type="sldNum" sz="quarter" idx="12"/>
          </p:nvPr>
        </p:nvSpPr>
        <p:spPr/>
        <p:txBody>
          <a:bodyPr/>
          <a:lstStyle/>
          <a:p>
            <a:fld id="{627D9C69-5A55-0D48-BC9D-194D559AA52E}" type="slidenum">
              <a:rPr lang="en-US" smtClean="0"/>
              <a:t>47</a:t>
            </a:fld>
            <a:endParaRPr lang="en-US"/>
          </a:p>
        </p:txBody>
      </p:sp>
    </p:spTree>
    <p:extLst>
      <p:ext uri="{BB962C8B-B14F-4D97-AF65-F5344CB8AC3E}">
        <p14:creationId xmlns:p14="http://schemas.microsoft.com/office/powerpoint/2010/main" val="334609202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discourse rules</a:t>
            </a:r>
            <a:endParaRPr lang="en-US" dirty="0"/>
          </a:p>
        </p:txBody>
      </p:sp>
      <p:sp>
        <p:nvSpPr>
          <p:cNvPr id="3" name="Content Placeholder 2"/>
          <p:cNvSpPr>
            <a:spLocks noGrp="1"/>
          </p:cNvSpPr>
          <p:nvPr>
            <p:ph idx="1"/>
          </p:nvPr>
        </p:nvSpPr>
        <p:spPr/>
        <p:txBody>
          <a:bodyPr>
            <a:normAutofit/>
          </a:bodyPr>
          <a:lstStyle/>
          <a:p>
            <a:r>
              <a:rPr lang="en-US" dirty="0" smtClean="0">
                <a:solidFill>
                  <a:srgbClr val="000000"/>
                </a:solidFill>
              </a:rPr>
              <a:t>lab study with expert &amp; novice programmers</a:t>
            </a:r>
          </a:p>
          <a:p>
            <a:r>
              <a:rPr lang="en-US" dirty="0" smtClean="0">
                <a:solidFill>
                  <a:srgbClr val="000000"/>
                </a:solidFill>
              </a:rPr>
              <a:t>two program types</a:t>
            </a:r>
          </a:p>
          <a:p>
            <a:pPr lvl="1"/>
            <a:r>
              <a:rPr lang="en-US" dirty="0" smtClean="0">
                <a:solidFill>
                  <a:srgbClr val="000000"/>
                </a:solidFill>
              </a:rPr>
              <a:t>α  (plan-like): obeyed discourse rules</a:t>
            </a:r>
          </a:p>
          <a:p>
            <a:pPr lvl="1"/>
            <a:r>
              <a:rPr lang="en-US" dirty="0" smtClean="0">
                <a:solidFill>
                  <a:srgbClr val="000000"/>
                </a:solidFill>
              </a:rPr>
              <a:t>β (un-plan-like): disobeyed discourse rules</a:t>
            </a:r>
          </a:p>
          <a:p>
            <a:r>
              <a:rPr lang="en-US" dirty="0" smtClean="0">
                <a:solidFill>
                  <a:srgbClr val="000000"/>
                </a:solidFill>
              </a:rPr>
              <a:t>participants </a:t>
            </a:r>
            <a:r>
              <a:rPr lang="en-US" dirty="0">
                <a:solidFill>
                  <a:srgbClr val="000000"/>
                </a:solidFill>
              </a:rPr>
              <a:t>given either α or β code, with one blank</a:t>
            </a:r>
            <a:endParaRPr lang="en-US" b="1" dirty="0">
              <a:solidFill>
                <a:srgbClr val="000000"/>
              </a:solidFill>
            </a:endParaRPr>
          </a:p>
          <a:p>
            <a:r>
              <a:rPr lang="en-US" dirty="0">
                <a:solidFill>
                  <a:srgbClr val="000000"/>
                </a:solidFill>
              </a:rPr>
              <a:t>task</a:t>
            </a:r>
            <a:r>
              <a:rPr lang="en-US" dirty="0" smtClean="0">
                <a:solidFill>
                  <a:srgbClr val="000000"/>
                </a:solidFill>
              </a:rPr>
              <a:t>:</a:t>
            </a:r>
            <a:r>
              <a:rPr lang="en-US" b="1" dirty="0" smtClean="0">
                <a:solidFill>
                  <a:srgbClr val="000000"/>
                </a:solidFill>
              </a:rPr>
              <a:t> </a:t>
            </a:r>
            <a:r>
              <a:rPr lang="en-US" dirty="0" smtClean="0">
                <a:solidFill>
                  <a:srgbClr val="000000"/>
                </a:solidFill>
              </a:rPr>
              <a:t>fill the blank with what seems “natural”</a:t>
            </a:r>
          </a:p>
          <a:p>
            <a:pPr lvl="1"/>
            <a:r>
              <a:rPr lang="en-US" dirty="0" smtClean="0">
                <a:solidFill>
                  <a:srgbClr val="000000"/>
                </a:solidFill>
              </a:rPr>
              <a:t>participants were not told about α </a:t>
            </a:r>
            <a:r>
              <a:rPr lang="en-US" dirty="0">
                <a:solidFill>
                  <a:srgbClr val="000000"/>
                </a:solidFill>
              </a:rPr>
              <a:t>or β </a:t>
            </a:r>
            <a:r>
              <a:rPr lang="en-US" dirty="0" smtClean="0">
                <a:solidFill>
                  <a:srgbClr val="000000"/>
                </a:solidFill>
              </a:rPr>
              <a:t>code</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627D9C69-5A55-0D48-BC9D-194D559AA52E}" type="slidenum">
              <a:rPr lang="en-US" smtClean="0"/>
              <a:t>48</a:t>
            </a:fld>
            <a:endParaRPr lang="en-US"/>
          </a:p>
        </p:txBody>
      </p:sp>
    </p:spTree>
    <p:extLst>
      <p:ext uri="{BB962C8B-B14F-4D97-AF65-F5344CB8AC3E}">
        <p14:creationId xmlns:p14="http://schemas.microsoft.com/office/powerpoint/2010/main" val="11486428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50000"/>
                    <a:lumOff val="50000"/>
                  </a:schemeClr>
                </a:solidFill>
              </a:rPr>
              <a:t>α problem</a:t>
            </a:r>
            <a:endParaRPr lang="en-US" dirty="0">
              <a:solidFill>
                <a:schemeClr val="tx1">
                  <a:lumMod val="50000"/>
                  <a:lumOff val="50000"/>
                </a:schemeClr>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latin typeface="Courier New"/>
                <a:cs typeface="Courier New"/>
              </a:rPr>
              <a:t>PROGRAM Magenta(input, output)</a:t>
            </a:r>
          </a:p>
          <a:p>
            <a:pPr marL="0" indent="0">
              <a:buNone/>
            </a:pPr>
            <a:r>
              <a:rPr lang="en-US" dirty="0" smtClean="0">
                <a:latin typeface="Courier New"/>
                <a:cs typeface="Courier New"/>
              </a:rPr>
              <a:t>VAR Max, I, </a:t>
            </a:r>
            <a:r>
              <a:rPr lang="en-US" dirty="0" err="1" smtClean="0">
                <a:latin typeface="Courier New"/>
                <a:cs typeface="Courier New"/>
              </a:rPr>
              <a:t>Num</a:t>
            </a:r>
            <a:r>
              <a:rPr lang="en-US" dirty="0" smtClean="0">
                <a:latin typeface="Courier New"/>
                <a:cs typeface="Courier New"/>
              </a:rPr>
              <a:t> INTEGER</a:t>
            </a:r>
          </a:p>
          <a:p>
            <a:pPr marL="0" indent="0">
              <a:buNone/>
            </a:pPr>
            <a:r>
              <a:rPr lang="en-US" dirty="0" smtClean="0">
                <a:latin typeface="Courier New"/>
                <a:cs typeface="Courier New"/>
              </a:rPr>
              <a:t>BEGIN</a:t>
            </a:r>
          </a:p>
          <a:p>
            <a:pPr marL="0" indent="0">
              <a:buNone/>
            </a:pPr>
            <a:r>
              <a:rPr lang="en-US" dirty="0">
                <a:latin typeface="Courier New"/>
                <a:cs typeface="Courier New"/>
              </a:rPr>
              <a:t>	</a:t>
            </a:r>
            <a:r>
              <a:rPr lang="en-US" dirty="0" smtClean="0">
                <a:latin typeface="Courier New"/>
                <a:cs typeface="Courier New"/>
              </a:rPr>
              <a:t>Max = 0.</a:t>
            </a:r>
          </a:p>
          <a:p>
            <a:pPr marL="0" indent="0">
              <a:buNone/>
            </a:pPr>
            <a:r>
              <a:rPr lang="en-US" dirty="0">
                <a:latin typeface="Courier New"/>
                <a:cs typeface="Courier New"/>
              </a:rPr>
              <a:t>	</a:t>
            </a:r>
            <a:r>
              <a:rPr lang="en-US" dirty="0" smtClean="0">
                <a:latin typeface="Courier New"/>
                <a:cs typeface="Courier New"/>
              </a:rPr>
              <a:t>FOR I = 1 TO 10 DO</a:t>
            </a:r>
          </a:p>
          <a:p>
            <a:pPr marL="0" indent="0">
              <a:buNone/>
            </a:pPr>
            <a:r>
              <a:rPr lang="en-US" dirty="0">
                <a:latin typeface="Courier New"/>
                <a:cs typeface="Courier New"/>
              </a:rPr>
              <a:t>	</a:t>
            </a:r>
            <a:r>
              <a:rPr lang="en-US" dirty="0" smtClean="0">
                <a:latin typeface="Courier New"/>
                <a:cs typeface="Courier New"/>
              </a:rPr>
              <a:t>	BEGIN</a:t>
            </a:r>
          </a:p>
          <a:p>
            <a:pPr marL="0" indent="0">
              <a:buNone/>
            </a:pPr>
            <a:r>
              <a:rPr lang="en-US" dirty="0">
                <a:latin typeface="Courier New"/>
                <a:cs typeface="Courier New"/>
              </a:rPr>
              <a:t>	</a:t>
            </a:r>
            <a:r>
              <a:rPr lang="en-US" dirty="0" smtClean="0">
                <a:latin typeface="Courier New"/>
                <a:cs typeface="Courier New"/>
              </a:rPr>
              <a:t>		READLN(</a:t>
            </a:r>
            <a:r>
              <a:rPr lang="en-US" dirty="0" err="1" smtClean="0">
                <a:latin typeface="Courier New"/>
                <a:cs typeface="Courier New"/>
              </a:rPr>
              <a:t>Num</a:t>
            </a:r>
            <a:r>
              <a:rPr lang="en-US" dirty="0" smtClean="0">
                <a:latin typeface="Courier New"/>
                <a:cs typeface="Courier New"/>
              </a:rPr>
              <a:t>)</a:t>
            </a:r>
          </a:p>
          <a:p>
            <a:pPr marL="0" indent="0">
              <a:buNone/>
            </a:pPr>
            <a:r>
              <a:rPr lang="en-US" dirty="0">
                <a:latin typeface="Courier New"/>
                <a:cs typeface="Courier New"/>
              </a:rPr>
              <a:t>	</a:t>
            </a:r>
            <a:r>
              <a:rPr lang="en-US" dirty="0" smtClean="0">
                <a:latin typeface="Courier New"/>
                <a:cs typeface="Courier New"/>
              </a:rPr>
              <a:t>		If </a:t>
            </a:r>
            <a:r>
              <a:rPr lang="en-US" dirty="0" err="1" smtClean="0">
                <a:latin typeface="Courier New"/>
                <a:cs typeface="Courier New"/>
              </a:rPr>
              <a:t>Num</a:t>
            </a:r>
            <a:r>
              <a:rPr lang="en-US" dirty="0" smtClean="0">
                <a:latin typeface="Courier New"/>
                <a:cs typeface="Courier New"/>
              </a:rPr>
              <a:t>   Max THEN Max = </a:t>
            </a:r>
            <a:r>
              <a:rPr lang="en-US" dirty="0" err="1" smtClean="0">
                <a:latin typeface="Courier New"/>
                <a:cs typeface="Courier New"/>
              </a:rPr>
              <a:t>Num</a:t>
            </a:r>
            <a:endParaRPr lang="en-US" dirty="0" smtClean="0">
              <a:latin typeface="Courier New"/>
              <a:cs typeface="Courier New"/>
            </a:endParaRPr>
          </a:p>
          <a:p>
            <a:pPr marL="0" indent="0">
              <a:buNone/>
            </a:pPr>
            <a:r>
              <a:rPr lang="en-US" dirty="0">
                <a:latin typeface="Courier New"/>
                <a:cs typeface="Courier New"/>
              </a:rPr>
              <a:t>	</a:t>
            </a:r>
            <a:r>
              <a:rPr lang="en-US" dirty="0" smtClean="0">
                <a:latin typeface="Courier New"/>
                <a:cs typeface="Courier New"/>
              </a:rPr>
              <a:t>	END</a:t>
            </a:r>
          </a:p>
          <a:p>
            <a:pPr marL="0" indent="0">
              <a:buNone/>
            </a:pPr>
            <a:r>
              <a:rPr lang="en-US" dirty="0">
                <a:latin typeface="Courier New"/>
                <a:cs typeface="Courier New"/>
              </a:rPr>
              <a:t>	</a:t>
            </a:r>
            <a:r>
              <a:rPr lang="en-US" dirty="0" smtClean="0">
                <a:latin typeface="Courier New"/>
                <a:cs typeface="Courier New"/>
              </a:rPr>
              <a:t>WRITELN(Max).</a:t>
            </a:r>
          </a:p>
          <a:p>
            <a:pPr marL="0" indent="0">
              <a:buNone/>
            </a:pPr>
            <a:r>
              <a:rPr lang="en-US" dirty="0" smtClean="0">
                <a:latin typeface="Courier New"/>
                <a:cs typeface="Courier New"/>
              </a:rPr>
              <a:t>END</a:t>
            </a:r>
            <a:endParaRPr lang="en-US" dirty="0">
              <a:latin typeface="Courier New"/>
              <a:cs typeface="Courier New"/>
            </a:endParaRPr>
          </a:p>
        </p:txBody>
      </p:sp>
      <p:sp>
        <p:nvSpPr>
          <p:cNvPr id="5" name="Rectangle 4"/>
          <p:cNvSpPr/>
          <p:nvPr/>
        </p:nvSpPr>
        <p:spPr>
          <a:xfrm>
            <a:off x="3166334" y="4286113"/>
            <a:ext cx="416822" cy="388044"/>
          </a:xfrm>
          <a:prstGeom prst="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500" b="1" dirty="0">
                <a:solidFill>
                  <a:schemeClr val="accent6"/>
                </a:solidFill>
                <a:latin typeface="Courier New"/>
                <a:cs typeface="Courier New"/>
              </a:rPr>
              <a:t>?</a:t>
            </a:r>
          </a:p>
        </p:txBody>
      </p:sp>
      <p:sp>
        <p:nvSpPr>
          <p:cNvPr id="8" name="Slide Number Placeholder 7"/>
          <p:cNvSpPr>
            <a:spLocks noGrp="1"/>
          </p:cNvSpPr>
          <p:nvPr>
            <p:ph type="sldNum" sz="quarter" idx="12"/>
          </p:nvPr>
        </p:nvSpPr>
        <p:spPr/>
        <p:txBody>
          <a:bodyPr/>
          <a:lstStyle/>
          <a:p>
            <a:fld id="{627D9C69-5A55-0D48-BC9D-194D559AA52E}" type="slidenum">
              <a:rPr lang="en-US" smtClean="0"/>
              <a:t>49</a:t>
            </a:fld>
            <a:endParaRPr lang="en-US"/>
          </a:p>
        </p:txBody>
      </p:sp>
      <p:sp>
        <p:nvSpPr>
          <p:cNvPr id="9" name="TextBox 8"/>
          <p:cNvSpPr txBox="1"/>
          <p:nvPr/>
        </p:nvSpPr>
        <p:spPr>
          <a:xfrm>
            <a:off x="130865" y="5890478"/>
            <a:ext cx="4286537" cy="830997"/>
          </a:xfrm>
          <a:prstGeom prst="rect">
            <a:avLst/>
          </a:prstGeom>
          <a:noFill/>
        </p:spPr>
        <p:txBody>
          <a:bodyPr wrap="square" rtlCol="0">
            <a:spAutoFit/>
          </a:bodyPr>
          <a:lstStyle/>
          <a:p>
            <a:r>
              <a:rPr lang="en-US" sz="1600" dirty="0" smtClean="0">
                <a:solidFill>
                  <a:schemeClr val="bg1">
                    <a:lumMod val="75000"/>
                  </a:schemeClr>
                </a:solidFill>
              </a:rPr>
              <a:t>E. </a:t>
            </a:r>
            <a:r>
              <a:rPr lang="en-US" sz="1600" dirty="0" err="1" smtClean="0">
                <a:solidFill>
                  <a:schemeClr val="bg1">
                    <a:lumMod val="75000"/>
                  </a:schemeClr>
                </a:solidFill>
              </a:rPr>
              <a:t>Soloway</a:t>
            </a:r>
            <a:r>
              <a:rPr lang="en-US" sz="1600" dirty="0" smtClean="0">
                <a:solidFill>
                  <a:schemeClr val="bg1">
                    <a:lumMod val="75000"/>
                  </a:schemeClr>
                </a:solidFill>
              </a:rPr>
              <a:t>, K. Ehrlich</a:t>
            </a:r>
          </a:p>
          <a:p>
            <a:r>
              <a:rPr lang="en-US" sz="1600" dirty="0" smtClean="0">
                <a:solidFill>
                  <a:schemeClr val="bg1">
                    <a:lumMod val="50000"/>
                  </a:schemeClr>
                </a:solidFill>
              </a:rPr>
              <a:t>Empirical Studies of Programming Knowledge</a:t>
            </a:r>
          </a:p>
          <a:p>
            <a:r>
              <a:rPr lang="en-US" sz="1600" i="1" dirty="0" smtClean="0">
                <a:solidFill>
                  <a:schemeClr val="bg1">
                    <a:lumMod val="75000"/>
                  </a:schemeClr>
                </a:solidFill>
              </a:rPr>
              <a:t>IEEE Transactions of Software Engineering, 1984</a:t>
            </a:r>
            <a:endParaRPr lang="en-US" sz="1600" i="1" dirty="0">
              <a:solidFill>
                <a:schemeClr val="bg1">
                  <a:lumMod val="75000"/>
                </a:schemeClr>
              </a:solidFill>
            </a:endParaRPr>
          </a:p>
        </p:txBody>
      </p:sp>
    </p:spTree>
    <p:extLst>
      <p:ext uri="{BB962C8B-B14F-4D97-AF65-F5344CB8AC3E}">
        <p14:creationId xmlns:p14="http://schemas.microsoft.com/office/powerpoint/2010/main" val="29136447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model</a:t>
            </a:r>
            <a:endParaRPr lang="en-US" dirty="0"/>
          </a:p>
        </p:txBody>
      </p:sp>
      <p:sp>
        <p:nvSpPr>
          <p:cNvPr id="3" name="Content Placeholder 2"/>
          <p:cNvSpPr>
            <a:spLocks noGrp="1"/>
          </p:cNvSpPr>
          <p:nvPr>
            <p:ph idx="1"/>
          </p:nvPr>
        </p:nvSpPr>
        <p:spPr/>
        <p:txBody>
          <a:bodyPr/>
          <a:lstStyle/>
          <a:p>
            <a:r>
              <a:rPr lang="en-US" dirty="0" smtClean="0"/>
              <a:t>explanation of a someone’s thought process when carrying out a task</a:t>
            </a:r>
          </a:p>
          <a:p>
            <a:pPr lvl="1"/>
            <a:r>
              <a:rPr lang="en-US" dirty="0" smtClean="0"/>
              <a:t>our </a:t>
            </a:r>
            <a:r>
              <a:rPr lang="en-US" i="1" dirty="0" smtClean="0"/>
              <a:t>someone</a:t>
            </a:r>
            <a:r>
              <a:rPr lang="en-US" dirty="0" smtClean="0"/>
              <a:t>: programmers</a:t>
            </a:r>
          </a:p>
          <a:p>
            <a:pPr lvl="1"/>
            <a:r>
              <a:rPr lang="en-US" dirty="0" smtClean="0"/>
              <a:t>our </a:t>
            </a:r>
            <a:r>
              <a:rPr lang="en-US" i="1" dirty="0" smtClean="0"/>
              <a:t>task</a:t>
            </a:r>
            <a:r>
              <a:rPr lang="en-US" dirty="0" smtClean="0"/>
              <a:t>: program comprehension</a:t>
            </a:r>
          </a:p>
          <a:p>
            <a:r>
              <a:rPr lang="en-US" dirty="0" smtClean="0"/>
              <a:t>several models exist</a:t>
            </a:r>
          </a:p>
        </p:txBody>
      </p:sp>
      <p:sp>
        <p:nvSpPr>
          <p:cNvPr id="4" name="Slide Number Placeholder 3"/>
          <p:cNvSpPr>
            <a:spLocks noGrp="1"/>
          </p:cNvSpPr>
          <p:nvPr>
            <p:ph type="sldNum" sz="quarter" idx="12"/>
          </p:nvPr>
        </p:nvSpPr>
        <p:spPr/>
        <p:txBody>
          <a:bodyPr/>
          <a:lstStyle/>
          <a:p>
            <a:fld id="{627D9C69-5A55-0D48-BC9D-194D559AA52E}" type="slidenum">
              <a:rPr lang="en-US" smtClean="0"/>
              <a:t>5</a:t>
            </a:fld>
            <a:endParaRPr lang="en-US"/>
          </a:p>
        </p:txBody>
      </p:sp>
    </p:spTree>
    <p:extLst>
      <p:ext uri="{BB962C8B-B14F-4D97-AF65-F5344CB8AC3E}">
        <p14:creationId xmlns:p14="http://schemas.microsoft.com/office/powerpoint/2010/main" val="3209391642"/>
      </p:ext>
    </p:extLst>
  </p:cSld>
  <p:clrMapOvr>
    <a:masterClrMapping/>
  </p:clrMapOvr>
  <mc:AlternateContent xmlns:mc="http://schemas.openxmlformats.org/markup-compatibility/2006">
    <mc:Choice xmlns:p14="http://schemas.microsoft.com/office/powerpoint/2010/main" Requires="p14">
      <p:transition spd="slow" p14:dur="2000" advTm="102554"/>
    </mc:Choice>
    <mc:Fallback>
      <p:transition xmlns:p14="http://schemas.microsoft.com/office/powerpoint/2010/main" spd="slow" advTm="102554"/>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50000"/>
                    <a:lumOff val="50000"/>
                  </a:schemeClr>
                </a:solidFill>
              </a:rPr>
              <a:t>α solution</a:t>
            </a:r>
            <a:endParaRPr lang="en-US" dirty="0">
              <a:solidFill>
                <a:schemeClr val="tx1">
                  <a:lumMod val="50000"/>
                  <a:lumOff val="50000"/>
                </a:schemeClr>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latin typeface="Courier New"/>
                <a:cs typeface="Courier New"/>
              </a:rPr>
              <a:t>PROGRAM Magenta(input, output)</a:t>
            </a:r>
          </a:p>
          <a:p>
            <a:pPr marL="0" indent="0">
              <a:buNone/>
            </a:pPr>
            <a:r>
              <a:rPr lang="en-US" dirty="0" smtClean="0">
                <a:latin typeface="Courier New"/>
                <a:cs typeface="Courier New"/>
              </a:rPr>
              <a:t>VAR Max, I, </a:t>
            </a:r>
            <a:r>
              <a:rPr lang="en-US" dirty="0" err="1" smtClean="0">
                <a:latin typeface="Courier New"/>
                <a:cs typeface="Courier New"/>
              </a:rPr>
              <a:t>Num</a:t>
            </a:r>
            <a:r>
              <a:rPr lang="en-US" dirty="0" smtClean="0">
                <a:latin typeface="Courier New"/>
                <a:cs typeface="Courier New"/>
              </a:rPr>
              <a:t> INTEGER</a:t>
            </a:r>
          </a:p>
          <a:p>
            <a:pPr marL="0" indent="0">
              <a:buNone/>
            </a:pPr>
            <a:r>
              <a:rPr lang="en-US" dirty="0" smtClean="0">
                <a:latin typeface="Courier New"/>
                <a:cs typeface="Courier New"/>
              </a:rPr>
              <a:t>BEGIN</a:t>
            </a:r>
          </a:p>
          <a:p>
            <a:pPr marL="0" indent="0">
              <a:buNone/>
            </a:pPr>
            <a:r>
              <a:rPr lang="en-US" dirty="0">
                <a:latin typeface="Courier New"/>
                <a:cs typeface="Courier New"/>
              </a:rPr>
              <a:t>	</a:t>
            </a:r>
            <a:r>
              <a:rPr lang="en-US" dirty="0" smtClean="0">
                <a:latin typeface="Courier New"/>
                <a:cs typeface="Courier New"/>
              </a:rPr>
              <a:t>Max = 0.</a:t>
            </a:r>
          </a:p>
          <a:p>
            <a:pPr marL="0" indent="0">
              <a:buNone/>
            </a:pPr>
            <a:r>
              <a:rPr lang="en-US" dirty="0">
                <a:latin typeface="Courier New"/>
                <a:cs typeface="Courier New"/>
              </a:rPr>
              <a:t>	</a:t>
            </a:r>
            <a:r>
              <a:rPr lang="en-US" dirty="0" smtClean="0">
                <a:latin typeface="Courier New"/>
                <a:cs typeface="Courier New"/>
              </a:rPr>
              <a:t>FOR I = 1 TO 10 DO</a:t>
            </a:r>
          </a:p>
          <a:p>
            <a:pPr marL="0" indent="0">
              <a:buNone/>
            </a:pPr>
            <a:r>
              <a:rPr lang="en-US" dirty="0">
                <a:latin typeface="Courier New"/>
                <a:cs typeface="Courier New"/>
              </a:rPr>
              <a:t>	</a:t>
            </a:r>
            <a:r>
              <a:rPr lang="en-US" dirty="0" smtClean="0">
                <a:latin typeface="Courier New"/>
                <a:cs typeface="Courier New"/>
              </a:rPr>
              <a:t>	BEGIN</a:t>
            </a:r>
          </a:p>
          <a:p>
            <a:pPr marL="0" indent="0">
              <a:buNone/>
            </a:pPr>
            <a:r>
              <a:rPr lang="en-US" dirty="0">
                <a:latin typeface="Courier New"/>
                <a:cs typeface="Courier New"/>
              </a:rPr>
              <a:t>	</a:t>
            </a:r>
            <a:r>
              <a:rPr lang="en-US" dirty="0" smtClean="0">
                <a:latin typeface="Courier New"/>
                <a:cs typeface="Courier New"/>
              </a:rPr>
              <a:t>		READLN(</a:t>
            </a:r>
            <a:r>
              <a:rPr lang="en-US" dirty="0" err="1" smtClean="0">
                <a:latin typeface="Courier New"/>
                <a:cs typeface="Courier New"/>
              </a:rPr>
              <a:t>Num</a:t>
            </a:r>
            <a:r>
              <a:rPr lang="en-US" dirty="0" smtClean="0">
                <a:latin typeface="Courier New"/>
                <a:cs typeface="Courier New"/>
              </a:rPr>
              <a:t>)</a:t>
            </a:r>
          </a:p>
          <a:p>
            <a:pPr marL="0" indent="0">
              <a:buNone/>
            </a:pPr>
            <a:r>
              <a:rPr lang="en-US" dirty="0">
                <a:latin typeface="Courier New"/>
                <a:cs typeface="Courier New"/>
              </a:rPr>
              <a:t>	</a:t>
            </a:r>
            <a:r>
              <a:rPr lang="en-US" dirty="0" smtClean="0">
                <a:latin typeface="Courier New"/>
                <a:cs typeface="Courier New"/>
              </a:rPr>
              <a:t>		If </a:t>
            </a:r>
            <a:r>
              <a:rPr lang="en-US" dirty="0" err="1" smtClean="0">
                <a:latin typeface="Courier New"/>
                <a:cs typeface="Courier New"/>
              </a:rPr>
              <a:t>Num</a:t>
            </a:r>
            <a:r>
              <a:rPr lang="en-US" dirty="0" smtClean="0">
                <a:latin typeface="Courier New"/>
                <a:cs typeface="Courier New"/>
              </a:rPr>
              <a:t> &gt; Max THEN Max = </a:t>
            </a:r>
            <a:r>
              <a:rPr lang="en-US" dirty="0" err="1" smtClean="0">
                <a:latin typeface="Courier New"/>
                <a:cs typeface="Courier New"/>
              </a:rPr>
              <a:t>Num</a:t>
            </a:r>
            <a:endParaRPr lang="en-US" dirty="0" smtClean="0">
              <a:latin typeface="Courier New"/>
              <a:cs typeface="Courier New"/>
            </a:endParaRPr>
          </a:p>
          <a:p>
            <a:pPr marL="0" indent="0">
              <a:buNone/>
            </a:pPr>
            <a:r>
              <a:rPr lang="en-US" dirty="0">
                <a:latin typeface="Courier New"/>
                <a:cs typeface="Courier New"/>
              </a:rPr>
              <a:t>	</a:t>
            </a:r>
            <a:r>
              <a:rPr lang="en-US" dirty="0" smtClean="0">
                <a:latin typeface="Courier New"/>
                <a:cs typeface="Courier New"/>
              </a:rPr>
              <a:t>	END</a:t>
            </a:r>
          </a:p>
          <a:p>
            <a:pPr marL="0" indent="0">
              <a:buNone/>
            </a:pPr>
            <a:r>
              <a:rPr lang="en-US" dirty="0">
                <a:latin typeface="Courier New"/>
                <a:cs typeface="Courier New"/>
              </a:rPr>
              <a:t>	</a:t>
            </a:r>
            <a:r>
              <a:rPr lang="en-US" dirty="0" smtClean="0">
                <a:latin typeface="Courier New"/>
                <a:cs typeface="Courier New"/>
              </a:rPr>
              <a:t>WRITELN(Max).</a:t>
            </a:r>
          </a:p>
          <a:p>
            <a:pPr marL="0" indent="0">
              <a:buNone/>
            </a:pPr>
            <a:r>
              <a:rPr lang="en-US" dirty="0" smtClean="0">
                <a:latin typeface="Courier New"/>
                <a:cs typeface="Courier New"/>
              </a:rPr>
              <a:t>END</a:t>
            </a:r>
            <a:endParaRPr lang="en-US" dirty="0">
              <a:latin typeface="Courier New"/>
              <a:cs typeface="Courier New"/>
            </a:endParaRPr>
          </a:p>
        </p:txBody>
      </p:sp>
      <p:sp>
        <p:nvSpPr>
          <p:cNvPr id="6" name="Slide Number Placeholder 5"/>
          <p:cNvSpPr>
            <a:spLocks noGrp="1"/>
          </p:cNvSpPr>
          <p:nvPr>
            <p:ph type="sldNum" sz="quarter" idx="12"/>
          </p:nvPr>
        </p:nvSpPr>
        <p:spPr/>
        <p:txBody>
          <a:bodyPr/>
          <a:lstStyle/>
          <a:p>
            <a:fld id="{627D9C69-5A55-0D48-BC9D-194D559AA52E}" type="slidenum">
              <a:rPr lang="en-US" smtClean="0"/>
              <a:t>50</a:t>
            </a:fld>
            <a:endParaRPr lang="en-US"/>
          </a:p>
        </p:txBody>
      </p:sp>
      <p:sp>
        <p:nvSpPr>
          <p:cNvPr id="7" name="TextBox 6"/>
          <p:cNvSpPr txBox="1"/>
          <p:nvPr/>
        </p:nvSpPr>
        <p:spPr>
          <a:xfrm>
            <a:off x="130865" y="5890478"/>
            <a:ext cx="4286537" cy="830997"/>
          </a:xfrm>
          <a:prstGeom prst="rect">
            <a:avLst/>
          </a:prstGeom>
          <a:noFill/>
        </p:spPr>
        <p:txBody>
          <a:bodyPr wrap="square" rtlCol="0">
            <a:spAutoFit/>
          </a:bodyPr>
          <a:lstStyle/>
          <a:p>
            <a:r>
              <a:rPr lang="en-US" sz="1600" dirty="0" smtClean="0">
                <a:solidFill>
                  <a:schemeClr val="bg1">
                    <a:lumMod val="75000"/>
                  </a:schemeClr>
                </a:solidFill>
              </a:rPr>
              <a:t>E. </a:t>
            </a:r>
            <a:r>
              <a:rPr lang="en-US" sz="1600" dirty="0" err="1" smtClean="0">
                <a:solidFill>
                  <a:schemeClr val="bg1">
                    <a:lumMod val="75000"/>
                  </a:schemeClr>
                </a:solidFill>
              </a:rPr>
              <a:t>Soloway</a:t>
            </a:r>
            <a:r>
              <a:rPr lang="en-US" sz="1600" dirty="0" smtClean="0">
                <a:solidFill>
                  <a:schemeClr val="bg1">
                    <a:lumMod val="75000"/>
                  </a:schemeClr>
                </a:solidFill>
              </a:rPr>
              <a:t>, K. Ehrlich</a:t>
            </a:r>
          </a:p>
          <a:p>
            <a:r>
              <a:rPr lang="en-US" sz="1600" dirty="0" smtClean="0">
                <a:solidFill>
                  <a:schemeClr val="bg1">
                    <a:lumMod val="50000"/>
                  </a:schemeClr>
                </a:solidFill>
              </a:rPr>
              <a:t>Empirical Studies of Programming Knowledge</a:t>
            </a:r>
          </a:p>
          <a:p>
            <a:r>
              <a:rPr lang="en-US" sz="1600" i="1" dirty="0" smtClean="0">
                <a:solidFill>
                  <a:schemeClr val="bg1">
                    <a:lumMod val="75000"/>
                  </a:schemeClr>
                </a:solidFill>
              </a:rPr>
              <a:t>IEEE Transactions of Software Engineering, 1984</a:t>
            </a:r>
            <a:endParaRPr lang="en-US" sz="1600" i="1" dirty="0">
              <a:solidFill>
                <a:schemeClr val="bg1">
                  <a:lumMod val="75000"/>
                </a:schemeClr>
              </a:solidFill>
            </a:endParaRPr>
          </a:p>
        </p:txBody>
      </p:sp>
    </p:spTree>
    <p:extLst>
      <p:ext uri="{BB962C8B-B14F-4D97-AF65-F5344CB8AC3E}">
        <p14:creationId xmlns:p14="http://schemas.microsoft.com/office/powerpoint/2010/main" val="20361206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F7F7F"/>
                </a:solidFill>
              </a:rPr>
              <a:t>β problem</a:t>
            </a:r>
            <a:endParaRPr lang="en-US" dirty="0">
              <a:solidFill>
                <a:srgbClr val="7F7F7F"/>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latin typeface="Courier New"/>
                <a:cs typeface="Courier New"/>
              </a:rPr>
              <a:t>PROGRAM Magenta(input, output)</a:t>
            </a:r>
          </a:p>
          <a:p>
            <a:pPr marL="0" indent="0">
              <a:buNone/>
            </a:pPr>
            <a:r>
              <a:rPr lang="en-US" dirty="0" smtClean="0">
                <a:latin typeface="Courier New"/>
                <a:cs typeface="Courier New"/>
              </a:rPr>
              <a:t>VAR Max, I, </a:t>
            </a:r>
            <a:r>
              <a:rPr lang="en-US" dirty="0" err="1" smtClean="0">
                <a:latin typeface="Courier New"/>
                <a:cs typeface="Courier New"/>
              </a:rPr>
              <a:t>Num</a:t>
            </a:r>
            <a:r>
              <a:rPr lang="en-US" dirty="0" smtClean="0">
                <a:latin typeface="Courier New"/>
                <a:cs typeface="Courier New"/>
              </a:rPr>
              <a:t> INTEGER</a:t>
            </a:r>
          </a:p>
          <a:p>
            <a:pPr marL="0" indent="0">
              <a:buNone/>
            </a:pPr>
            <a:r>
              <a:rPr lang="en-US" dirty="0" smtClean="0">
                <a:latin typeface="Courier New"/>
                <a:cs typeface="Courier New"/>
              </a:rPr>
              <a:t>BEGIN</a:t>
            </a:r>
          </a:p>
          <a:p>
            <a:pPr marL="0" indent="0">
              <a:buNone/>
            </a:pPr>
            <a:r>
              <a:rPr lang="en-US" dirty="0">
                <a:latin typeface="Courier New"/>
                <a:cs typeface="Courier New"/>
              </a:rPr>
              <a:t>	</a:t>
            </a:r>
            <a:r>
              <a:rPr lang="en-US" dirty="0" smtClean="0">
                <a:latin typeface="Courier New"/>
                <a:cs typeface="Courier New"/>
              </a:rPr>
              <a:t>Max = 999999.</a:t>
            </a:r>
          </a:p>
          <a:p>
            <a:pPr marL="0" indent="0">
              <a:buNone/>
            </a:pPr>
            <a:r>
              <a:rPr lang="en-US" dirty="0">
                <a:latin typeface="Courier New"/>
                <a:cs typeface="Courier New"/>
              </a:rPr>
              <a:t>	</a:t>
            </a:r>
            <a:r>
              <a:rPr lang="en-US" dirty="0" smtClean="0">
                <a:latin typeface="Courier New"/>
                <a:cs typeface="Courier New"/>
              </a:rPr>
              <a:t>FOR I = 1 TO 10 DO</a:t>
            </a:r>
          </a:p>
          <a:p>
            <a:pPr marL="0" indent="0">
              <a:buNone/>
            </a:pPr>
            <a:r>
              <a:rPr lang="en-US" dirty="0">
                <a:latin typeface="Courier New"/>
                <a:cs typeface="Courier New"/>
              </a:rPr>
              <a:t>	</a:t>
            </a:r>
            <a:r>
              <a:rPr lang="en-US" dirty="0" smtClean="0">
                <a:latin typeface="Courier New"/>
                <a:cs typeface="Courier New"/>
              </a:rPr>
              <a:t>	BEGIN</a:t>
            </a:r>
          </a:p>
          <a:p>
            <a:pPr marL="0" indent="0">
              <a:buNone/>
            </a:pPr>
            <a:r>
              <a:rPr lang="en-US" dirty="0">
                <a:latin typeface="Courier New"/>
                <a:cs typeface="Courier New"/>
              </a:rPr>
              <a:t>	</a:t>
            </a:r>
            <a:r>
              <a:rPr lang="en-US" dirty="0" smtClean="0">
                <a:latin typeface="Courier New"/>
                <a:cs typeface="Courier New"/>
              </a:rPr>
              <a:t>		READLN(</a:t>
            </a:r>
            <a:r>
              <a:rPr lang="en-US" dirty="0" err="1" smtClean="0">
                <a:latin typeface="Courier New"/>
                <a:cs typeface="Courier New"/>
              </a:rPr>
              <a:t>Num</a:t>
            </a:r>
            <a:r>
              <a:rPr lang="en-US" dirty="0" smtClean="0">
                <a:latin typeface="Courier New"/>
                <a:cs typeface="Courier New"/>
              </a:rPr>
              <a:t>)</a:t>
            </a:r>
          </a:p>
          <a:p>
            <a:pPr marL="0" indent="0">
              <a:buNone/>
            </a:pPr>
            <a:r>
              <a:rPr lang="en-US" dirty="0">
                <a:latin typeface="Courier New"/>
                <a:cs typeface="Courier New"/>
              </a:rPr>
              <a:t>	</a:t>
            </a:r>
            <a:r>
              <a:rPr lang="en-US" dirty="0" smtClean="0">
                <a:latin typeface="Courier New"/>
                <a:cs typeface="Courier New"/>
              </a:rPr>
              <a:t>		If </a:t>
            </a:r>
            <a:r>
              <a:rPr lang="en-US" dirty="0" err="1" smtClean="0">
                <a:latin typeface="Courier New"/>
                <a:cs typeface="Courier New"/>
              </a:rPr>
              <a:t>Num</a:t>
            </a:r>
            <a:r>
              <a:rPr lang="en-US" dirty="0" smtClean="0">
                <a:latin typeface="Courier New"/>
                <a:cs typeface="Courier New"/>
              </a:rPr>
              <a:t>   Max THEN Max = </a:t>
            </a:r>
            <a:r>
              <a:rPr lang="en-US" dirty="0" err="1" smtClean="0">
                <a:latin typeface="Courier New"/>
                <a:cs typeface="Courier New"/>
              </a:rPr>
              <a:t>Num</a:t>
            </a:r>
            <a:endParaRPr lang="en-US" dirty="0" smtClean="0">
              <a:latin typeface="Courier New"/>
              <a:cs typeface="Courier New"/>
            </a:endParaRPr>
          </a:p>
          <a:p>
            <a:pPr marL="0" indent="0">
              <a:buNone/>
            </a:pPr>
            <a:r>
              <a:rPr lang="en-US" dirty="0">
                <a:latin typeface="Courier New"/>
                <a:cs typeface="Courier New"/>
              </a:rPr>
              <a:t>	</a:t>
            </a:r>
            <a:r>
              <a:rPr lang="en-US" dirty="0" smtClean="0">
                <a:latin typeface="Courier New"/>
                <a:cs typeface="Courier New"/>
              </a:rPr>
              <a:t>	END</a:t>
            </a:r>
          </a:p>
          <a:p>
            <a:pPr marL="0" indent="0">
              <a:buNone/>
            </a:pPr>
            <a:r>
              <a:rPr lang="en-US" dirty="0">
                <a:latin typeface="Courier New"/>
                <a:cs typeface="Courier New"/>
              </a:rPr>
              <a:t>	</a:t>
            </a:r>
            <a:r>
              <a:rPr lang="en-US" dirty="0" smtClean="0">
                <a:latin typeface="Courier New"/>
                <a:cs typeface="Courier New"/>
              </a:rPr>
              <a:t>WRITELN(Max).</a:t>
            </a:r>
          </a:p>
          <a:p>
            <a:pPr marL="0" indent="0">
              <a:buNone/>
            </a:pPr>
            <a:r>
              <a:rPr lang="en-US" dirty="0" smtClean="0">
                <a:latin typeface="Courier New"/>
                <a:cs typeface="Courier New"/>
              </a:rPr>
              <a:t>END</a:t>
            </a:r>
            <a:endParaRPr lang="en-US" dirty="0">
              <a:latin typeface="Courier New"/>
              <a:cs typeface="Courier New"/>
            </a:endParaRPr>
          </a:p>
        </p:txBody>
      </p:sp>
      <p:sp>
        <p:nvSpPr>
          <p:cNvPr id="4" name="Rectangle 3"/>
          <p:cNvSpPr/>
          <p:nvPr/>
        </p:nvSpPr>
        <p:spPr>
          <a:xfrm>
            <a:off x="3166334" y="4286113"/>
            <a:ext cx="416822" cy="388044"/>
          </a:xfrm>
          <a:prstGeom prst="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500" b="1" dirty="0">
                <a:solidFill>
                  <a:schemeClr val="accent6"/>
                </a:solidFill>
                <a:latin typeface="Courier New"/>
                <a:cs typeface="Courier New"/>
              </a:rPr>
              <a:t>?</a:t>
            </a:r>
          </a:p>
        </p:txBody>
      </p:sp>
      <p:sp>
        <p:nvSpPr>
          <p:cNvPr id="8" name="Slide Number Placeholder 7"/>
          <p:cNvSpPr>
            <a:spLocks noGrp="1"/>
          </p:cNvSpPr>
          <p:nvPr>
            <p:ph type="sldNum" sz="quarter" idx="12"/>
          </p:nvPr>
        </p:nvSpPr>
        <p:spPr/>
        <p:txBody>
          <a:bodyPr/>
          <a:lstStyle/>
          <a:p>
            <a:fld id="{627D9C69-5A55-0D48-BC9D-194D559AA52E}" type="slidenum">
              <a:rPr lang="en-US" smtClean="0"/>
              <a:t>51</a:t>
            </a:fld>
            <a:endParaRPr lang="en-US"/>
          </a:p>
        </p:txBody>
      </p:sp>
      <p:sp>
        <p:nvSpPr>
          <p:cNvPr id="9" name="TextBox 8"/>
          <p:cNvSpPr txBox="1"/>
          <p:nvPr/>
        </p:nvSpPr>
        <p:spPr>
          <a:xfrm>
            <a:off x="130865" y="5890478"/>
            <a:ext cx="4286537" cy="830997"/>
          </a:xfrm>
          <a:prstGeom prst="rect">
            <a:avLst/>
          </a:prstGeom>
          <a:noFill/>
        </p:spPr>
        <p:txBody>
          <a:bodyPr wrap="square" rtlCol="0">
            <a:spAutoFit/>
          </a:bodyPr>
          <a:lstStyle/>
          <a:p>
            <a:r>
              <a:rPr lang="en-US" sz="1600" dirty="0" smtClean="0">
                <a:solidFill>
                  <a:schemeClr val="bg1">
                    <a:lumMod val="75000"/>
                  </a:schemeClr>
                </a:solidFill>
              </a:rPr>
              <a:t>E. </a:t>
            </a:r>
            <a:r>
              <a:rPr lang="en-US" sz="1600" dirty="0" err="1" smtClean="0">
                <a:solidFill>
                  <a:schemeClr val="bg1">
                    <a:lumMod val="75000"/>
                  </a:schemeClr>
                </a:solidFill>
              </a:rPr>
              <a:t>Soloway</a:t>
            </a:r>
            <a:r>
              <a:rPr lang="en-US" sz="1600" dirty="0" smtClean="0">
                <a:solidFill>
                  <a:schemeClr val="bg1">
                    <a:lumMod val="75000"/>
                  </a:schemeClr>
                </a:solidFill>
              </a:rPr>
              <a:t>, K. Ehrlich</a:t>
            </a:r>
          </a:p>
          <a:p>
            <a:r>
              <a:rPr lang="en-US" sz="1600" dirty="0" smtClean="0">
                <a:solidFill>
                  <a:schemeClr val="bg1">
                    <a:lumMod val="50000"/>
                  </a:schemeClr>
                </a:solidFill>
              </a:rPr>
              <a:t>Empirical Studies of Programming Knowledge</a:t>
            </a:r>
          </a:p>
          <a:p>
            <a:r>
              <a:rPr lang="en-US" sz="1600" i="1" dirty="0" smtClean="0">
                <a:solidFill>
                  <a:schemeClr val="bg1">
                    <a:lumMod val="75000"/>
                  </a:schemeClr>
                </a:solidFill>
              </a:rPr>
              <a:t>IEEE Transactions of Software Engineering, 1984</a:t>
            </a:r>
            <a:endParaRPr lang="en-US" sz="1600" i="1" dirty="0">
              <a:solidFill>
                <a:schemeClr val="bg1">
                  <a:lumMod val="75000"/>
                </a:schemeClr>
              </a:solidFill>
            </a:endParaRPr>
          </a:p>
        </p:txBody>
      </p:sp>
    </p:spTree>
    <p:extLst>
      <p:ext uri="{BB962C8B-B14F-4D97-AF65-F5344CB8AC3E}">
        <p14:creationId xmlns:p14="http://schemas.microsoft.com/office/powerpoint/2010/main" val="405120869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F7F7F"/>
                </a:solidFill>
              </a:rPr>
              <a:t>β solution</a:t>
            </a:r>
            <a:endParaRPr lang="en-US" dirty="0">
              <a:solidFill>
                <a:srgbClr val="7F7F7F"/>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latin typeface="Courier New"/>
                <a:cs typeface="Courier New"/>
              </a:rPr>
              <a:t>PROGRAM Magenta(input, output)</a:t>
            </a:r>
          </a:p>
          <a:p>
            <a:pPr marL="0" indent="0">
              <a:buNone/>
            </a:pPr>
            <a:r>
              <a:rPr lang="en-US" dirty="0" smtClean="0">
                <a:latin typeface="Courier New"/>
                <a:cs typeface="Courier New"/>
              </a:rPr>
              <a:t>VAR Max, I, </a:t>
            </a:r>
            <a:r>
              <a:rPr lang="en-US" dirty="0" err="1" smtClean="0">
                <a:latin typeface="Courier New"/>
                <a:cs typeface="Courier New"/>
              </a:rPr>
              <a:t>Num</a:t>
            </a:r>
            <a:r>
              <a:rPr lang="en-US" dirty="0" smtClean="0">
                <a:latin typeface="Courier New"/>
                <a:cs typeface="Courier New"/>
              </a:rPr>
              <a:t> INTEGER</a:t>
            </a:r>
          </a:p>
          <a:p>
            <a:pPr marL="0" indent="0">
              <a:buNone/>
            </a:pPr>
            <a:r>
              <a:rPr lang="en-US" dirty="0" smtClean="0">
                <a:latin typeface="Courier New"/>
                <a:cs typeface="Courier New"/>
              </a:rPr>
              <a:t>BEGIN</a:t>
            </a:r>
          </a:p>
          <a:p>
            <a:pPr marL="0" indent="0">
              <a:buNone/>
            </a:pPr>
            <a:r>
              <a:rPr lang="en-US" dirty="0">
                <a:latin typeface="Courier New"/>
                <a:cs typeface="Courier New"/>
              </a:rPr>
              <a:t>	</a:t>
            </a:r>
            <a:r>
              <a:rPr lang="en-US" dirty="0" smtClean="0">
                <a:latin typeface="Courier New"/>
                <a:cs typeface="Courier New"/>
              </a:rPr>
              <a:t>Max = </a:t>
            </a:r>
            <a:r>
              <a:rPr lang="en-US" dirty="0">
                <a:latin typeface="Courier New"/>
                <a:cs typeface="Courier New"/>
              </a:rPr>
              <a:t>999999</a:t>
            </a:r>
            <a:r>
              <a:rPr lang="en-US" dirty="0" smtClean="0">
                <a:latin typeface="Courier New"/>
                <a:cs typeface="Courier New"/>
              </a:rPr>
              <a:t>.</a:t>
            </a:r>
          </a:p>
          <a:p>
            <a:pPr marL="0" indent="0">
              <a:buNone/>
            </a:pPr>
            <a:r>
              <a:rPr lang="en-US" dirty="0">
                <a:latin typeface="Courier New"/>
                <a:cs typeface="Courier New"/>
              </a:rPr>
              <a:t>	</a:t>
            </a:r>
            <a:r>
              <a:rPr lang="en-US" dirty="0" smtClean="0">
                <a:latin typeface="Courier New"/>
                <a:cs typeface="Courier New"/>
              </a:rPr>
              <a:t>FOR I = 1 TO 10 DO</a:t>
            </a:r>
          </a:p>
          <a:p>
            <a:pPr marL="0" indent="0">
              <a:buNone/>
            </a:pPr>
            <a:r>
              <a:rPr lang="en-US" dirty="0">
                <a:latin typeface="Courier New"/>
                <a:cs typeface="Courier New"/>
              </a:rPr>
              <a:t>	</a:t>
            </a:r>
            <a:r>
              <a:rPr lang="en-US" dirty="0" smtClean="0">
                <a:latin typeface="Courier New"/>
                <a:cs typeface="Courier New"/>
              </a:rPr>
              <a:t>	BEGIN</a:t>
            </a:r>
          </a:p>
          <a:p>
            <a:pPr marL="0" indent="0">
              <a:buNone/>
            </a:pPr>
            <a:r>
              <a:rPr lang="en-US" dirty="0">
                <a:latin typeface="Courier New"/>
                <a:cs typeface="Courier New"/>
              </a:rPr>
              <a:t>	</a:t>
            </a:r>
            <a:r>
              <a:rPr lang="en-US" dirty="0" smtClean="0">
                <a:latin typeface="Courier New"/>
                <a:cs typeface="Courier New"/>
              </a:rPr>
              <a:t>		READLN(</a:t>
            </a:r>
            <a:r>
              <a:rPr lang="en-US" dirty="0" err="1" smtClean="0">
                <a:latin typeface="Courier New"/>
                <a:cs typeface="Courier New"/>
              </a:rPr>
              <a:t>Num</a:t>
            </a:r>
            <a:r>
              <a:rPr lang="en-US" dirty="0" smtClean="0">
                <a:latin typeface="Courier New"/>
                <a:cs typeface="Courier New"/>
              </a:rPr>
              <a:t>)</a:t>
            </a:r>
          </a:p>
          <a:p>
            <a:pPr marL="0" indent="0">
              <a:buNone/>
            </a:pPr>
            <a:r>
              <a:rPr lang="en-US" dirty="0">
                <a:latin typeface="Courier New"/>
                <a:cs typeface="Courier New"/>
              </a:rPr>
              <a:t>	</a:t>
            </a:r>
            <a:r>
              <a:rPr lang="en-US" dirty="0" smtClean="0">
                <a:latin typeface="Courier New"/>
                <a:cs typeface="Courier New"/>
              </a:rPr>
              <a:t>		If </a:t>
            </a:r>
            <a:r>
              <a:rPr lang="en-US" dirty="0" err="1" smtClean="0">
                <a:latin typeface="Courier New"/>
                <a:cs typeface="Courier New"/>
              </a:rPr>
              <a:t>Num</a:t>
            </a:r>
            <a:r>
              <a:rPr lang="en-US" dirty="0" smtClean="0">
                <a:latin typeface="Courier New"/>
                <a:cs typeface="Courier New"/>
              </a:rPr>
              <a:t> &lt; Max THEN Max = </a:t>
            </a:r>
            <a:r>
              <a:rPr lang="en-US" dirty="0" err="1" smtClean="0">
                <a:latin typeface="Courier New"/>
                <a:cs typeface="Courier New"/>
              </a:rPr>
              <a:t>Num</a:t>
            </a:r>
            <a:endParaRPr lang="en-US" dirty="0" smtClean="0">
              <a:latin typeface="Courier New"/>
              <a:cs typeface="Courier New"/>
            </a:endParaRPr>
          </a:p>
          <a:p>
            <a:pPr marL="0" indent="0">
              <a:buNone/>
            </a:pPr>
            <a:r>
              <a:rPr lang="en-US" dirty="0">
                <a:latin typeface="Courier New"/>
                <a:cs typeface="Courier New"/>
              </a:rPr>
              <a:t>	</a:t>
            </a:r>
            <a:r>
              <a:rPr lang="en-US" dirty="0" smtClean="0">
                <a:latin typeface="Courier New"/>
                <a:cs typeface="Courier New"/>
              </a:rPr>
              <a:t>	END</a:t>
            </a:r>
          </a:p>
          <a:p>
            <a:pPr marL="0" indent="0">
              <a:buNone/>
            </a:pPr>
            <a:r>
              <a:rPr lang="en-US" dirty="0">
                <a:latin typeface="Courier New"/>
                <a:cs typeface="Courier New"/>
              </a:rPr>
              <a:t>	</a:t>
            </a:r>
            <a:r>
              <a:rPr lang="en-US" dirty="0" smtClean="0">
                <a:latin typeface="Courier New"/>
                <a:cs typeface="Courier New"/>
              </a:rPr>
              <a:t>WRITELN(Max).</a:t>
            </a:r>
          </a:p>
          <a:p>
            <a:pPr marL="0" indent="0">
              <a:buNone/>
            </a:pPr>
            <a:r>
              <a:rPr lang="en-US" dirty="0" smtClean="0">
                <a:latin typeface="Courier New"/>
                <a:cs typeface="Courier New"/>
              </a:rPr>
              <a:t>END</a:t>
            </a:r>
            <a:endParaRPr lang="en-US" dirty="0">
              <a:latin typeface="Courier New"/>
              <a:cs typeface="Courier New"/>
            </a:endParaRPr>
          </a:p>
        </p:txBody>
      </p:sp>
      <p:sp>
        <p:nvSpPr>
          <p:cNvPr id="6" name="Slide Number Placeholder 5"/>
          <p:cNvSpPr>
            <a:spLocks noGrp="1"/>
          </p:cNvSpPr>
          <p:nvPr>
            <p:ph type="sldNum" sz="quarter" idx="12"/>
          </p:nvPr>
        </p:nvSpPr>
        <p:spPr/>
        <p:txBody>
          <a:bodyPr/>
          <a:lstStyle/>
          <a:p>
            <a:fld id="{627D9C69-5A55-0D48-BC9D-194D559AA52E}" type="slidenum">
              <a:rPr lang="en-US" smtClean="0"/>
              <a:t>52</a:t>
            </a:fld>
            <a:endParaRPr lang="en-US"/>
          </a:p>
        </p:txBody>
      </p:sp>
      <p:sp>
        <p:nvSpPr>
          <p:cNvPr id="7" name="TextBox 6"/>
          <p:cNvSpPr txBox="1"/>
          <p:nvPr/>
        </p:nvSpPr>
        <p:spPr>
          <a:xfrm>
            <a:off x="130865" y="5890478"/>
            <a:ext cx="4286537" cy="830997"/>
          </a:xfrm>
          <a:prstGeom prst="rect">
            <a:avLst/>
          </a:prstGeom>
          <a:noFill/>
        </p:spPr>
        <p:txBody>
          <a:bodyPr wrap="square" rtlCol="0">
            <a:spAutoFit/>
          </a:bodyPr>
          <a:lstStyle/>
          <a:p>
            <a:r>
              <a:rPr lang="en-US" sz="1600" dirty="0" smtClean="0">
                <a:solidFill>
                  <a:schemeClr val="bg1">
                    <a:lumMod val="75000"/>
                  </a:schemeClr>
                </a:solidFill>
              </a:rPr>
              <a:t>E. </a:t>
            </a:r>
            <a:r>
              <a:rPr lang="en-US" sz="1600" dirty="0" err="1" smtClean="0">
                <a:solidFill>
                  <a:schemeClr val="bg1">
                    <a:lumMod val="75000"/>
                  </a:schemeClr>
                </a:solidFill>
              </a:rPr>
              <a:t>Soloway</a:t>
            </a:r>
            <a:r>
              <a:rPr lang="en-US" sz="1600" dirty="0" smtClean="0">
                <a:solidFill>
                  <a:schemeClr val="bg1">
                    <a:lumMod val="75000"/>
                  </a:schemeClr>
                </a:solidFill>
              </a:rPr>
              <a:t>, K. Ehrlich</a:t>
            </a:r>
          </a:p>
          <a:p>
            <a:r>
              <a:rPr lang="en-US" sz="1600" dirty="0" smtClean="0">
                <a:solidFill>
                  <a:schemeClr val="bg1">
                    <a:lumMod val="50000"/>
                  </a:schemeClr>
                </a:solidFill>
              </a:rPr>
              <a:t>Empirical Studies of Programming Knowledge</a:t>
            </a:r>
          </a:p>
          <a:p>
            <a:r>
              <a:rPr lang="en-US" sz="1600" i="1" dirty="0" smtClean="0">
                <a:solidFill>
                  <a:schemeClr val="bg1">
                    <a:lumMod val="75000"/>
                  </a:schemeClr>
                </a:solidFill>
              </a:rPr>
              <a:t>IEEE Transactions of Software Engineering, 1984</a:t>
            </a:r>
            <a:endParaRPr lang="en-US" sz="1600" i="1" dirty="0">
              <a:solidFill>
                <a:schemeClr val="bg1">
                  <a:lumMod val="75000"/>
                </a:schemeClr>
              </a:solidFill>
            </a:endParaRPr>
          </a:p>
        </p:txBody>
      </p:sp>
    </p:spTree>
    <p:extLst>
      <p:ext uri="{BB962C8B-B14F-4D97-AF65-F5344CB8AC3E}">
        <p14:creationId xmlns:p14="http://schemas.microsoft.com/office/powerpoint/2010/main" val="355920300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percentage of correct responses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31012178"/>
              </p:ext>
            </p:extLst>
          </p:nvPr>
        </p:nvGraphicFramePr>
        <p:xfrm>
          <a:off x="457200" y="142157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2"/>
          </p:nvPr>
        </p:nvSpPr>
        <p:spPr/>
        <p:txBody>
          <a:bodyPr/>
          <a:lstStyle/>
          <a:p>
            <a:fld id="{627D9C69-5A55-0D48-BC9D-194D559AA52E}" type="slidenum">
              <a:rPr lang="en-US" smtClean="0"/>
              <a:t>53</a:t>
            </a:fld>
            <a:endParaRPr lang="en-US"/>
          </a:p>
        </p:txBody>
      </p:sp>
      <p:sp>
        <p:nvSpPr>
          <p:cNvPr id="7" name="TextBox 6"/>
          <p:cNvSpPr txBox="1"/>
          <p:nvPr/>
        </p:nvSpPr>
        <p:spPr>
          <a:xfrm>
            <a:off x="130865" y="5934573"/>
            <a:ext cx="4286537" cy="830997"/>
          </a:xfrm>
          <a:prstGeom prst="rect">
            <a:avLst/>
          </a:prstGeom>
          <a:noFill/>
        </p:spPr>
        <p:txBody>
          <a:bodyPr wrap="square" rtlCol="0">
            <a:spAutoFit/>
          </a:bodyPr>
          <a:lstStyle/>
          <a:p>
            <a:r>
              <a:rPr lang="en-US" sz="1600" dirty="0" smtClean="0">
                <a:solidFill>
                  <a:schemeClr val="bg1">
                    <a:lumMod val="75000"/>
                  </a:schemeClr>
                </a:solidFill>
              </a:rPr>
              <a:t>E. </a:t>
            </a:r>
            <a:r>
              <a:rPr lang="en-US" sz="1600" dirty="0" err="1" smtClean="0">
                <a:solidFill>
                  <a:schemeClr val="bg1">
                    <a:lumMod val="75000"/>
                  </a:schemeClr>
                </a:solidFill>
              </a:rPr>
              <a:t>Soloway</a:t>
            </a:r>
            <a:r>
              <a:rPr lang="en-US" sz="1600" dirty="0" smtClean="0">
                <a:solidFill>
                  <a:schemeClr val="bg1">
                    <a:lumMod val="75000"/>
                  </a:schemeClr>
                </a:solidFill>
              </a:rPr>
              <a:t>, K. Ehrlich</a:t>
            </a:r>
          </a:p>
          <a:p>
            <a:r>
              <a:rPr lang="en-US" sz="1600" dirty="0" smtClean="0">
                <a:solidFill>
                  <a:schemeClr val="bg1">
                    <a:lumMod val="50000"/>
                  </a:schemeClr>
                </a:solidFill>
              </a:rPr>
              <a:t>Empirical Studies of Programming Knowledge</a:t>
            </a:r>
          </a:p>
          <a:p>
            <a:r>
              <a:rPr lang="en-US" sz="1600" i="1" dirty="0" smtClean="0">
                <a:solidFill>
                  <a:schemeClr val="bg1">
                    <a:lumMod val="75000"/>
                  </a:schemeClr>
                </a:solidFill>
              </a:rPr>
              <a:t>IEEE Transactions of Software Engineering, 1984</a:t>
            </a:r>
            <a:endParaRPr lang="en-US" sz="1600" i="1" dirty="0">
              <a:solidFill>
                <a:schemeClr val="bg1">
                  <a:lumMod val="75000"/>
                </a:schemeClr>
              </a:solidFill>
            </a:endParaRPr>
          </a:p>
        </p:txBody>
      </p:sp>
    </p:spTree>
    <p:extLst>
      <p:ext uri="{BB962C8B-B14F-4D97-AF65-F5344CB8AC3E}">
        <p14:creationId xmlns:p14="http://schemas.microsoft.com/office/powerpoint/2010/main" val="344826358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786880" y="676275"/>
            <a:ext cx="1993900" cy="6045200"/>
          </a:xfrm>
          <a:prstGeom prst="rect">
            <a:avLst/>
          </a:prstGeom>
        </p:spPr>
      </p:pic>
      <p:sp>
        <p:nvSpPr>
          <p:cNvPr id="2" name="Title 1"/>
          <p:cNvSpPr>
            <a:spLocks noGrp="1"/>
          </p:cNvSpPr>
          <p:nvPr>
            <p:ph type="title"/>
          </p:nvPr>
        </p:nvSpPr>
        <p:spPr/>
        <p:txBody>
          <a:bodyPr>
            <a:normAutofit fontScale="90000"/>
          </a:bodyPr>
          <a:lstStyle/>
          <a:p>
            <a:r>
              <a:rPr lang="en-US" dirty="0" smtClean="0"/>
              <a:t>debugging differences between novices and experts</a:t>
            </a:r>
            <a:endParaRPr lang="en-US" dirty="0"/>
          </a:p>
        </p:txBody>
      </p:sp>
      <p:sp>
        <p:nvSpPr>
          <p:cNvPr id="3" name="Content Placeholder 2"/>
          <p:cNvSpPr>
            <a:spLocks noGrp="1"/>
          </p:cNvSpPr>
          <p:nvPr>
            <p:ph idx="1"/>
          </p:nvPr>
        </p:nvSpPr>
        <p:spPr>
          <a:xfrm>
            <a:off x="457200" y="1600200"/>
            <a:ext cx="6238240" cy="4525963"/>
          </a:xfrm>
        </p:spPr>
        <p:txBody>
          <a:bodyPr/>
          <a:lstStyle/>
          <a:p>
            <a:r>
              <a:rPr lang="en-US" b="1" dirty="0" smtClean="0"/>
              <a:t>experts:</a:t>
            </a:r>
            <a:r>
              <a:rPr lang="en-US" dirty="0" smtClean="0"/>
              <a:t> situation-dependent problem solvers</a:t>
            </a:r>
          </a:p>
          <a:p>
            <a:r>
              <a:rPr lang="en-US" b="1" dirty="0" smtClean="0"/>
              <a:t>novices: </a:t>
            </a:r>
            <a:r>
              <a:rPr lang="en-US" dirty="0" smtClean="0"/>
              <a:t>situation-independent </a:t>
            </a:r>
            <a:r>
              <a:rPr lang="en-US" dirty="0"/>
              <a:t>problem solvers</a:t>
            </a:r>
            <a:endParaRPr lang="en-US" b="1" dirty="0"/>
          </a:p>
        </p:txBody>
      </p:sp>
      <p:sp>
        <p:nvSpPr>
          <p:cNvPr id="4" name="Slide Number Placeholder 3"/>
          <p:cNvSpPr>
            <a:spLocks noGrp="1"/>
          </p:cNvSpPr>
          <p:nvPr>
            <p:ph type="sldNum" sz="quarter" idx="12"/>
          </p:nvPr>
        </p:nvSpPr>
        <p:spPr/>
        <p:txBody>
          <a:bodyPr/>
          <a:lstStyle/>
          <a:p>
            <a:fld id="{627D9C69-5A55-0D48-BC9D-194D559AA52E}" type="slidenum">
              <a:rPr lang="en-US" smtClean="0"/>
              <a:t>54</a:t>
            </a:fld>
            <a:endParaRPr lang="en-US"/>
          </a:p>
        </p:txBody>
      </p:sp>
      <p:sp>
        <p:nvSpPr>
          <p:cNvPr id="5" name="Rectangle 4"/>
          <p:cNvSpPr/>
          <p:nvPr/>
        </p:nvSpPr>
        <p:spPr>
          <a:xfrm>
            <a:off x="121920" y="5648613"/>
            <a:ext cx="4572000" cy="1077218"/>
          </a:xfrm>
          <a:prstGeom prst="rect">
            <a:avLst/>
          </a:prstGeom>
        </p:spPr>
        <p:txBody>
          <a:bodyPr>
            <a:spAutoFit/>
          </a:bodyPr>
          <a:lstStyle/>
          <a:p>
            <a:r>
              <a:rPr lang="en-US" sz="1600" dirty="0">
                <a:solidFill>
                  <a:schemeClr val="bg1">
                    <a:lumMod val="75000"/>
                  </a:schemeClr>
                </a:solidFill>
              </a:rPr>
              <a:t>I. </a:t>
            </a:r>
            <a:r>
              <a:rPr lang="en-US" sz="1600" dirty="0" err="1">
                <a:solidFill>
                  <a:schemeClr val="bg1">
                    <a:lumMod val="75000"/>
                  </a:schemeClr>
                </a:solidFill>
              </a:rPr>
              <a:t>Vessey</a:t>
            </a:r>
            <a:endParaRPr lang="en-US" sz="1600" dirty="0">
              <a:solidFill>
                <a:schemeClr val="bg1">
                  <a:lumMod val="75000"/>
                </a:schemeClr>
              </a:solidFill>
            </a:endParaRPr>
          </a:p>
          <a:p>
            <a:r>
              <a:rPr lang="en-US" sz="1600" dirty="0">
                <a:solidFill>
                  <a:schemeClr val="bg1">
                    <a:lumMod val="50000"/>
                  </a:schemeClr>
                </a:solidFill>
              </a:rPr>
              <a:t>Expertise in Debugging Computer Programs: An analysis of the Content of Verbal Protocols</a:t>
            </a:r>
          </a:p>
          <a:p>
            <a:r>
              <a:rPr lang="en-US" sz="1600" i="1" dirty="0">
                <a:solidFill>
                  <a:srgbClr val="BFBFBF"/>
                </a:solidFill>
              </a:rPr>
              <a:t>IEEE Trans on Systems, Man, Cybernetics, 1986</a:t>
            </a:r>
            <a:endParaRPr lang="en-US" sz="1600" i="1" dirty="0">
              <a:solidFill>
                <a:srgbClr val="BFBFBF"/>
              </a:solidFill>
            </a:endParaRPr>
          </a:p>
        </p:txBody>
      </p:sp>
    </p:spTree>
    <p:extLst>
      <p:ext uri="{BB962C8B-B14F-4D97-AF65-F5344CB8AC3E}">
        <p14:creationId xmlns:p14="http://schemas.microsoft.com/office/powerpoint/2010/main" val="339963113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rgbClr val="7F7F7F"/>
                </a:solidFill>
              </a:rPr>
              <a:t>mental models</a:t>
            </a:r>
          </a:p>
          <a:p>
            <a:pPr lvl="1"/>
            <a:r>
              <a:rPr lang="en-US" dirty="0" smtClean="0">
                <a:solidFill>
                  <a:srgbClr val="7F7F7F"/>
                </a:solidFill>
              </a:rPr>
              <a:t>types</a:t>
            </a:r>
          </a:p>
          <a:p>
            <a:pPr lvl="1"/>
            <a:r>
              <a:rPr lang="en-US" dirty="0" smtClean="0">
                <a:solidFill>
                  <a:srgbClr val="7F7F7F"/>
                </a:solidFill>
              </a:rPr>
              <a:t>models</a:t>
            </a:r>
          </a:p>
          <a:p>
            <a:r>
              <a:rPr lang="en-US" dirty="0" smtClean="0">
                <a:solidFill>
                  <a:schemeClr val="bg1">
                    <a:lumMod val="50000"/>
                  </a:schemeClr>
                </a:solidFill>
              </a:rPr>
              <a:t>conventions &amp; “discourse rules”</a:t>
            </a:r>
          </a:p>
          <a:p>
            <a:r>
              <a:rPr lang="en-US" dirty="0" smtClean="0">
                <a:solidFill>
                  <a:srgbClr val="000000"/>
                </a:solidFill>
              </a:rPr>
              <a:t>expertise effects</a:t>
            </a:r>
          </a:p>
          <a:p>
            <a:r>
              <a:rPr lang="en-US" dirty="0" smtClean="0">
                <a:solidFill>
                  <a:schemeClr val="bg1">
                    <a:lumMod val="50000"/>
                  </a:schemeClr>
                </a:solidFill>
              </a:rPr>
              <a:t>tool implications</a:t>
            </a:r>
          </a:p>
          <a:p>
            <a:r>
              <a:rPr lang="en-US" dirty="0" smtClean="0">
                <a:solidFill>
                  <a:schemeClr val="bg1">
                    <a:lumMod val="50000"/>
                  </a:schemeClr>
                </a:solidFill>
              </a:rPr>
              <a:t>interesting tools</a:t>
            </a:r>
          </a:p>
        </p:txBody>
      </p:sp>
      <p:sp>
        <p:nvSpPr>
          <p:cNvPr id="4" name="Slide Number Placeholder 3"/>
          <p:cNvSpPr>
            <a:spLocks noGrp="1"/>
          </p:cNvSpPr>
          <p:nvPr>
            <p:ph type="sldNum" sz="quarter" idx="12"/>
          </p:nvPr>
        </p:nvSpPr>
        <p:spPr/>
        <p:txBody>
          <a:bodyPr/>
          <a:lstStyle/>
          <a:p>
            <a:fld id="{627D9C69-5A55-0D48-BC9D-194D559AA52E}" type="slidenum">
              <a:rPr lang="en-US" smtClean="0"/>
              <a:t>55</a:t>
            </a:fld>
            <a:endParaRPr lang="en-US"/>
          </a:p>
        </p:txBody>
      </p:sp>
    </p:spTree>
    <p:extLst>
      <p:ext uri="{BB962C8B-B14F-4D97-AF65-F5344CB8AC3E}">
        <p14:creationId xmlns:p14="http://schemas.microsoft.com/office/powerpoint/2010/main" val="25645639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rgbClr val="7F7F7F"/>
                </a:solidFill>
              </a:rPr>
              <a:t>mental models</a:t>
            </a:r>
          </a:p>
          <a:p>
            <a:pPr lvl="1"/>
            <a:r>
              <a:rPr lang="en-US" dirty="0" smtClean="0">
                <a:solidFill>
                  <a:srgbClr val="7F7F7F"/>
                </a:solidFill>
              </a:rPr>
              <a:t>types</a:t>
            </a:r>
          </a:p>
          <a:p>
            <a:pPr lvl="1"/>
            <a:r>
              <a:rPr lang="en-US" dirty="0" smtClean="0">
                <a:solidFill>
                  <a:srgbClr val="7F7F7F"/>
                </a:solidFill>
              </a:rPr>
              <a:t>models</a:t>
            </a:r>
          </a:p>
          <a:p>
            <a:r>
              <a:rPr lang="en-US" dirty="0" smtClean="0">
                <a:solidFill>
                  <a:schemeClr val="bg1">
                    <a:lumMod val="50000"/>
                  </a:schemeClr>
                </a:solidFill>
              </a:rPr>
              <a:t>conventions &amp; “discourse rules”</a:t>
            </a:r>
          </a:p>
          <a:p>
            <a:r>
              <a:rPr lang="en-US" dirty="0" smtClean="0">
                <a:solidFill>
                  <a:srgbClr val="7F7F7F"/>
                </a:solidFill>
              </a:rPr>
              <a:t>expertise effects</a:t>
            </a:r>
          </a:p>
          <a:p>
            <a:r>
              <a:rPr lang="en-US" dirty="0" smtClean="0"/>
              <a:t>tool implications</a:t>
            </a:r>
          </a:p>
          <a:p>
            <a:r>
              <a:rPr lang="en-US" dirty="0" smtClean="0">
                <a:solidFill>
                  <a:schemeClr val="bg1">
                    <a:lumMod val="50000"/>
                  </a:schemeClr>
                </a:solidFill>
              </a:rPr>
              <a:t>interesting tools</a:t>
            </a:r>
          </a:p>
        </p:txBody>
      </p:sp>
      <p:sp>
        <p:nvSpPr>
          <p:cNvPr id="4" name="Slide Number Placeholder 3"/>
          <p:cNvSpPr>
            <a:spLocks noGrp="1"/>
          </p:cNvSpPr>
          <p:nvPr>
            <p:ph type="sldNum" sz="quarter" idx="12"/>
          </p:nvPr>
        </p:nvSpPr>
        <p:spPr/>
        <p:txBody>
          <a:bodyPr/>
          <a:lstStyle/>
          <a:p>
            <a:fld id="{627D9C69-5A55-0D48-BC9D-194D559AA52E}" type="slidenum">
              <a:rPr lang="en-US" smtClean="0"/>
              <a:t>56</a:t>
            </a:fld>
            <a:endParaRPr lang="en-US"/>
          </a:p>
        </p:txBody>
      </p:sp>
    </p:spTree>
    <p:extLst>
      <p:ext uri="{BB962C8B-B14F-4D97-AF65-F5344CB8AC3E}">
        <p14:creationId xmlns:p14="http://schemas.microsoft.com/office/powerpoint/2010/main" val="25645639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implications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browsing support</a:t>
            </a:r>
          </a:p>
          <a:p>
            <a:pPr lvl="1"/>
            <a:r>
              <a:rPr lang="en-US" dirty="0" smtClean="0"/>
              <a:t>browse from high to low level and low to high level</a:t>
            </a:r>
          </a:p>
          <a:p>
            <a:r>
              <a:rPr lang="en-US" b="1" dirty="0" smtClean="0"/>
              <a:t>searching</a:t>
            </a:r>
          </a:p>
          <a:p>
            <a:pPr lvl="1"/>
            <a:r>
              <a:rPr lang="en-US" dirty="0" smtClean="0"/>
              <a:t>looking for snippets by analogy</a:t>
            </a:r>
          </a:p>
          <a:p>
            <a:r>
              <a:rPr lang="en-US" b="1" dirty="0" smtClean="0"/>
              <a:t>multiple views</a:t>
            </a:r>
          </a:p>
          <a:p>
            <a:pPr lvl="1"/>
            <a:r>
              <a:rPr lang="en-US" dirty="0" smtClean="0"/>
              <a:t>show orthogonal object relationships</a:t>
            </a:r>
          </a:p>
          <a:p>
            <a:r>
              <a:rPr lang="en-US" b="1" dirty="0" smtClean="0"/>
              <a:t>context-driven views</a:t>
            </a:r>
          </a:p>
          <a:p>
            <a:pPr lvl="1"/>
            <a:r>
              <a:rPr lang="en-US" dirty="0" smtClean="0"/>
              <a:t>determine best view based on context</a:t>
            </a:r>
          </a:p>
          <a:p>
            <a:r>
              <a:rPr lang="en-US" b="1" dirty="0" smtClean="0"/>
              <a:t>additional cognitive support</a:t>
            </a:r>
          </a:p>
          <a:p>
            <a:pPr lvl="1"/>
            <a:r>
              <a:rPr lang="en-US" dirty="0" smtClean="0"/>
              <a:t>external devices to support cognitive tasks needed</a:t>
            </a:r>
            <a:endParaRPr lang="en-US" dirty="0"/>
          </a:p>
        </p:txBody>
      </p:sp>
      <p:sp>
        <p:nvSpPr>
          <p:cNvPr id="4" name="Slide Number Placeholder 3"/>
          <p:cNvSpPr>
            <a:spLocks noGrp="1"/>
          </p:cNvSpPr>
          <p:nvPr>
            <p:ph type="sldNum" sz="quarter" idx="12"/>
          </p:nvPr>
        </p:nvSpPr>
        <p:spPr/>
        <p:txBody>
          <a:bodyPr/>
          <a:lstStyle/>
          <a:p>
            <a:fld id="{627D9C69-5A55-0D48-BC9D-194D559AA52E}" type="slidenum">
              <a:rPr lang="en-US" smtClean="0"/>
              <a:t>57</a:t>
            </a:fld>
            <a:endParaRPr lang="en-US"/>
          </a:p>
        </p:txBody>
      </p:sp>
      <p:sp>
        <p:nvSpPr>
          <p:cNvPr id="5" name="Rectangle 4"/>
          <p:cNvSpPr/>
          <p:nvPr/>
        </p:nvSpPr>
        <p:spPr>
          <a:xfrm>
            <a:off x="74295" y="5780782"/>
            <a:ext cx="4572000" cy="1077218"/>
          </a:xfrm>
          <a:prstGeom prst="rect">
            <a:avLst/>
          </a:prstGeom>
        </p:spPr>
        <p:txBody>
          <a:bodyPr>
            <a:spAutoFit/>
          </a:bodyPr>
          <a:lstStyle/>
          <a:p>
            <a:r>
              <a:rPr lang="en-US" sz="1600" dirty="0">
                <a:solidFill>
                  <a:schemeClr val="bg1">
                    <a:lumMod val="75000"/>
                  </a:schemeClr>
                </a:solidFill>
              </a:rPr>
              <a:t>Margaret-Anne </a:t>
            </a:r>
            <a:r>
              <a:rPr lang="en-US" sz="1600" dirty="0" err="1">
                <a:solidFill>
                  <a:schemeClr val="bg1">
                    <a:lumMod val="75000"/>
                  </a:schemeClr>
                </a:solidFill>
              </a:rPr>
              <a:t>Storey</a:t>
            </a:r>
            <a:endParaRPr lang="en-US" sz="1600" dirty="0">
              <a:solidFill>
                <a:schemeClr val="bg1">
                  <a:lumMod val="75000"/>
                </a:schemeClr>
              </a:solidFill>
            </a:endParaRPr>
          </a:p>
          <a:p>
            <a:r>
              <a:rPr lang="en-US" sz="1600" dirty="0">
                <a:solidFill>
                  <a:schemeClr val="bg1">
                    <a:lumMod val="50000"/>
                  </a:schemeClr>
                </a:solidFill>
              </a:rPr>
              <a:t>Theories, Methods, and Tools in Program Comprehension: Past, Present, and Future</a:t>
            </a:r>
          </a:p>
          <a:p>
            <a:r>
              <a:rPr lang="en-US" sz="1600" i="1" dirty="0">
                <a:solidFill>
                  <a:schemeClr val="bg1">
                    <a:lumMod val="75000"/>
                  </a:schemeClr>
                </a:solidFill>
              </a:rPr>
              <a:t>Int. Workshop on Program Comprehension, 2005</a:t>
            </a:r>
          </a:p>
        </p:txBody>
      </p:sp>
    </p:spTree>
    <p:extLst>
      <p:ext uri="{BB962C8B-B14F-4D97-AF65-F5344CB8AC3E}">
        <p14:creationId xmlns:p14="http://schemas.microsoft.com/office/powerpoint/2010/main" val="407077862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implications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browsing support</a:t>
            </a:r>
          </a:p>
          <a:p>
            <a:pPr lvl="1"/>
            <a:r>
              <a:rPr lang="en-US" dirty="0" smtClean="0"/>
              <a:t>browse from high to low level and low to high level</a:t>
            </a:r>
          </a:p>
          <a:p>
            <a:r>
              <a:rPr lang="en-US" b="1" dirty="0" smtClean="0">
                <a:solidFill>
                  <a:schemeClr val="bg1">
                    <a:lumMod val="50000"/>
                  </a:schemeClr>
                </a:solidFill>
              </a:rPr>
              <a:t>searching</a:t>
            </a:r>
          </a:p>
          <a:p>
            <a:pPr lvl="1"/>
            <a:r>
              <a:rPr lang="en-US" dirty="0" smtClean="0">
                <a:solidFill>
                  <a:schemeClr val="bg1">
                    <a:lumMod val="50000"/>
                  </a:schemeClr>
                </a:solidFill>
              </a:rPr>
              <a:t>looking for snippets by analogy</a:t>
            </a:r>
          </a:p>
          <a:p>
            <a:r>
              <a:rPr lang="en-US" b="1" dirty="0" smtClean="0">
                <a:solidFill>
                  <a:schemeClr val="bg1">
                    <a:lumMod val="50000"/>
                  </a:schemeClr>
                </a:solidFill>
              </a:rPr>
              <a:t>multiple views</a:t>
            </a:r>
          </a:p>
          <a:p>
            <a:pPr lvl="1"/>
            <a:r>
              <a:rPr lang="en-US" dirty="0" smtClean="0">
                <a:solidFill>
                  <a:schemeClr val="bg1">
                    <a:lumMod val="50000"/>
                  </a:schemeClr>
                </a:solidFill>
              </a:rPr>
              <a:t>show orthogonal object relationships</a:t>
            </a:r>
          </a:p>
          <a:p>
            <a:r>
              <a:rPr lang="en-US" b="1" dirty="0" smtClean="0">
                <a:solidFill>
                  <a:schemeClr val="bg1">
                    <a:lumMod val="50000"/>
                  </a:schemeClr>
                </a:solidFill>
              </a:rPr>
              <a:t>context-driven views</a:t>
            </a:r>
          </a:p>
          <a:p>
            <a:pPr lvl="1"/>
            <a:r>
              <a:rPr lang="en-US" dirty="0" smtClean="0">
                <a:solidFill>
                  <a:schemeClr val="bg1">
                    <a:lumMod val="50000"/>
                  </a:schemeClr>
                </a:solidFill>
              </a:rPr>
              <a:t>determine best view based on context</a:t>
            </a:r>
          </a:p>
          <a:p>
            <a:r>
              <a:rPr lang="en-US" b="1" dirty="0" smtClean="0">
                <a:solidFill>
                  <a:schemeClr val="bg1">
                    <a:lumMod val="50000"/>
                  </a:schemeClr>
                </a:solidFill>
              </a:rPr>
              <a:t>additional cognitive support</a:t>
            </a:r>
          </a:p>
          <a:p>
            <a:pPr lvl="1"/>
            <a:r>
              <a:rPr lang="en-US" dirty="0" smtClean="0">
                <a:solidFill>
                  <a:schemeClr val="bg1">
                    <a:lumMod val="50000"/>
                  </a:schemeClr>
                </a:solidFill>
              </a:rPr>
              <a:t>external devices to support cognitive tasks needed</a:t>
            </a:r>
            <a:endParaRPr lang="en-US"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627D9C69-5A55-0D48-BC9D-194D559AA52E}" type="slidenum">
              <a:rPr lang="en-US" smtClean="0"/>
              <a:t>58</a:t>
            </a:fld>
            <a:endParaRPr lang="en-US"/>
          </a:p>
        </p:txBody>
      </p:sp>
      <p:sp>
        <p:nvSpPr>
          <p:cNvPr id="5" name="Rectangle 4"/>
          <p:cNvSpPr/>
          <p:nvPr/>
        </p:nvSpPr>
        <p:spPr>
          <a:xfrm>
            <a:off x="74295" y="5780782"/>
            <a:ext cx="4572000" cy="1077218"/>
          </a:xfrm>
          <a:prstGeom prst="rect">
            <a:avLst/>
          </a:prstGeom>
        </p:spPr>
        <p:txBody>
          <a:bodyPr>
            <a:spAutoFit/>
          </a:bodyPr>
          <a:lstStyle/>
          <a:p>
            <a:r>
              <a:rPr lang="en-US" sz="1600" dirty="0">
                <a:solidFill>
                  <a:schemeClr val="bg1">
                    <a:lumMod val="75000"/>
                  </a:schemeClr>
                </a:solidFill>
              </a:rPr>
              <a:t>Margaret-Anne </a:t>
            </a:r>
            <a:r>
              <a:rPr lang="en-US" sz="1600" dirty="0" err="1">
                <a:solidFill>
                  <a:schemeClr val="bg1">
                    <a:lumMod val="75000"/>
                  </a:schemeClr>
                </a:solidFill>
              </a:rPr>
              <a:t>Storey</a:t>
            </a:r>
            <a:endParaRPr lang="en-US" sz="1600" dirty="0">
              <a:solidFill>
                <a:schemeClr val="bg1">
                  <a:lumMod val="75000"/>
                </a:schemeClr>
              </a:solidFill>
            </a:endParaRPr>
          </a:p>
          <a:p>
            <a:r>
              <a:rPr lang="en-US" sz="1600" dirty="0">
                <a:solidFill>
                  <a:schemeClr val="bg1">
                    <a:lumMod val="50000"/>
                  </a:schemeClr>
                </a:solidFill>
              </a:rPr>
              <a:t>Theories, Methods, and Tools in Program Comprehension: Past, Present, and Future</a:t>
            </a:r>
          </a:p>
          <a:p>
            <a:r>
              <a:rPr lang="en-US" sz="1600" i="1" dirty="0">
                <a:solidFill>
                  <a:schemeClr val="bg1">
                    <a:lumMod val="75000"/>
                  </a:schemeClr>
                </a:solidFill>
              </a:rPr>
              <a:t>Int. Workshop on Program Comprehension, 2005</a:t>
            </a:r>
          </a:p>
        </p:txBody>
      </p:sp>
    </p:spTree>
    <p:extLst>
      <p:ext uri="{BB962C8B-B14F-4D97-AF65-F5344CB8AC3E}">
        <p14:creationId xmlns:p14="http://schemas.microsoft.com/office/powerpoint/2010/main" val="2168973509"/>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browsing support</a:t>
            </a:r>
            <a:endParaRPr lang="en-US" dirty="0"/>
          </a:p>
        </p:txBody>
      </p:sp>
      <p:sp>
        <p:nvSpPr>
          <p:cNvPr id="3" name="Content Placeholder 2"/>
          <p:cNvSpPr>
            <a:spLocks noGrp="1"/>
          </p:cNvSpPr>
          <p:nvPr>
            <p:ph idx="1"/>
          </p:nvPr>
        </p:nvSpPr>
        <p:spPr/>
        <p:txBody>
          <a:bodyPr/>
          <a:lstStyle/>
          <a:p>
            <a:r>
              <a:rPr lang="en-US" dirty="0" smtClean="0"/>
              <a:t>traverse control and data flow paths</a:t>
            </a:r>
          </a:p>
          <a:p>
            <a:r>
              <a:rPr lang="en-US" dirty="0" smtClean="0"/>
              <a:t>switching between top-down and bottom-up models</a:t>
            </a:r>
          </a:p>
          <a:p>
            <a:r>
              <a:rPr lang="en-US" dirty="0" smtClean="0"/>
              <a:t>breadth-first and depth-first</a:t>
            </a:r>
            <a:endParaRPr lang="en-US" dirty="0"/>
          </a:p>
        </p:txBody>
      </p:sp>
      <p:sp>
        <p:nvSpPr>
          <p:cNvPr id="4" name="Slide Number Placeholder 3"/>
          <p:cNvSpPr>
            <a:spLocks noGrp="1"/>
          </p:cNvSpPr>
          <p:nvPr>
            <p:ph type="sldNum" sz="quarter" idx="12"/>
          </p:nvPr>
        </p:nvSpPr>
        <p:spPr/>
        <p:txBody>
          <a:bodyPr/>
          <a:lstStyle/>
          <a:p>
            <a:fld id="{627D9C69-5A55-0D48-BC9D-194D559AA52E}" type="slidenum">
              <a:rPr lang="en-US" smtClean="0"/>
              <a:t>59</a:t>
            </a:fld>
            <a:endParaRPr lang="en-US"/>
          </a:p>
        </p:txBody>
      </p:sp>
    </p:spTree>
    <p:extLst>
      <p:ext uri="{BB962C8B-B14F-4D97-AF65-F5344CB8AC3E}">
        <p14:creationId xmlns:p14="http://schemas.microsoft.com/office/powerpoint/2010/main" val="1257001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model classes</a:t>
            </a:r>
            <a:endParaRPr lang="en-US" dirty="0"/>
          </a:p>
        </p:txBody>
      </p:sp>
      <p:sp>
        <p:nvSpPr>
          <p:cNvPr id="3" name="Content Placeholder 2"/>
          <p:cNvSpPr>
            <a:spLocks noGrp="1"/>
          </p:cNvSpPr>
          <p:nvPr>
            <p:ph idx="1"/>
          </p:nvPr>
        </p:nvSpPr>
        <p:spPr/>
        <p:txBody>
          <a:bodyPr>
            <a:normAutofit lnSpcReduction="10000"/>
          </a:bodyPr>
          <a:lstStyle/>
          <a:p>
            <a:r>
              <a:rPr lang="en-US" b="1" dirty="0"/>
              <a:t>bottom-up</a:t>
            </a:r>
          </a:p>
          <a:p>
            <a:pPr lvl="1"/>
            <a:r>
              <a:rPr lang="en-US" dirty="0" smtClean="0"/>
              <a:t>read code statement by statement </a:t>
            </a:r>
            <a:r>
              <a:rPr lang="en-US" i="1" dirty="0" smtClean="0"/>
              <a:t>then</a:t>
            </a:r>
            <a:r>
              <a:rPr lang="en-US" dirty="0" smtClean="0"/>
              <a:t> ascend for a higher-level picture</a:t>
            </a:r>
          </a:p>
          <a:p>
            <a:r>
              <a:rPr lang="en-US" b="1" dirty="0" smtClean="0"/>
              <a:t>top-down</a:t>
            </a:r>
          </a:p>
          <a:p>
            <a:pPr lvl="1"/>
            <a:r>
              <a:rPr lang="en-US" dirty="0" smtClean="0"/>
              <a:t>start with a high-level picture of what the code is doing </a:t>
            </a:r>
            <a:r>
              <a:rPr lang="en-US" i="1" dirty="0" smtClean="0"/>
              <a:t>then</a:t>
            </a:r>
            <a:r>
              <a:rPr lang="en-US" dirty="0" smtClean="0"/>
              <a:t> descend into code</a:t>
            </a:r>
          </a:p>
          <a:p>
            <a:r>
              <a:rPr lang="en-US" b="1" dirty="0" smtClean="0"/>
              <a:t>mixed</a:t>
            </a:r>
          </a:p>
          <a:p>
            <a:pPr lvl="1"/>
            <a:r>
              <a:rPr lang="en-US" dirty="0" smtClean="0"/>
              <a:t>incorporate elements from both, based on the situation</a:t>
            </a:r>
            <a:endParaRPr lang="en-US" dirty="0"/>
          </a:p>
        </p:txBody>
      </p:sp>
      <p:sp>
        <p:nvSpPr>
          <p:cNvPr id="4" name="Slide Number Placeholder 3"/>
          <p:cNvSpPr>
            <a:spLocks noGrp="1"/>
          </p:cNvSpPr>
          <p:nvPr>
            <p:ph type="sldNum" sz="quarter" idx="12"/>
          </p:nvPr>
        </p:nvSpPr>
        <p:spPr/>
        <p:txBody>
          <a:bodyPr/>
          <a:lstStyle/>
          <a:p>
            <a:fld id="{627D9C69-5A55-0D48-BC9D-194D559AA52E}" type="slidenum">
              <a:rPr lang="en-US" smtClean="0"/>
              <a:t>6</a:t>
            </a:fld>
            <a:endParaRPr lang="en-US"/>
          </a:p>
        </p:txBody>
      </p:sp>
    </p:spTree>
    <p:extLst>
      <p:ext uri="{BB962C8B-B14F-4D97-AF65-F5344CB8AC3E}">
        <p14:creationId xmlns:p14="http://schemas.microsoft.com/office/powerpoint/2010/main" val="2062019723"/>
      </p:ext>
    </p:extLst>
  </p:cSld>
  <p:clrMapOvr>
    <a:masterClrMapping/>
  </p:clrMapOvr>
  <mc:AlternateContent xmlns:mc="http://schemas.openxmlformats.org/markup-compatibility/2006">
    <mc:Choice xmlns:p14="http://schemas.microsoft.com/office/powerpoint/2010/main" Requires="p14">
      <p:transition spd="slow" p14:dur="2000" advTm="73850"/>
    </mc:Choice>
    <mc:Fallback>
      <p:transition xmlns:p14="http://schemas.microsoft.com/office/powerpoint/2010/main" spd="slow" advTm="73850"/>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implications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browsing support</a:t>
            </a:r>
          </a:p>
          <a:p>
            <a:pPr lvl="1"/>
            <a:r>
              <a:rPr lang="en-US" dirty="0" smtClean="0"/>
              <a:t>browse from high to low level and low to high level</a:t>
            </a:r>
          </a:p>
          <a:p>
            <a:r>
              <a:rPr lang="en-US" b="1" dirty="0" smtClean="0">
                <a:solidFill>
                  <a:schemeClr val="bg1">
                    <a:lumMod val="50000"/>
                  </a:schemeClr>
                </a:solidFill>
              </a:rPr>
              <a:t>searching</a:t>
            </a:r>
          </a:p>
          <a:p>
            <a:pPr lvl="1"/>
            <a:r>
              <a:rPr lang="en-US" dirty="0" smtClean="0">
                <a:solidFill>
                  <a:schemeClr val="bg1">
                    <a:lumMod val="50000"/>
                  </a:schemeClr>
                </a:solidFill>
              </a:rPr>
              <a:t>looking for snippets by analogy</a:t>
            </a:r>
          </a:p>
          <a:p>
            <a:r>
              <a:rPr lang="en-US" b="1" dirty="0" smtClean="0">
                <a:solidFill>
                  <a:schemeClr val="bg1">
                    <a:lumMod val="50000"/>
                  </a:schemeClr>
                </a:solidFill>
              </a:rPr>
              <a:t>multiple views</a:t>
            </a:r>
          </a:p>
          <a:p>
            <a:pPr lvl="1"/>
            <a:r>
              <a:rPr lang="en-US" dirty="0" smtClean="0">
                <a:solidFill>
                  <a:schemeClr val="bg1">
                    <a:lumMod val="50000"/>
                  </a:schemeClr>
                </a:solidFill>
              </a:rPr>
              <a:t>show orthogonal object relationships</a:t>
            </a:r>
          </a:p>
          <a:p>
            <a:r>
              <a:rPr lang="en-US" b="1" dirty="0" smtClean="0">
                <a:solidFill>
                  <a:schemeClr val="bg1">
                    <a:lumMod val="50000"/>
                  </a:schemeClr>
                </a:solidFill>
              </a:rPr>
              <a:t>context-driven views</a:t>
            </a:r>
          </a:p>
          <a:p>
            <a:pPr lvl="1"/>
            <a:r>
              <a:rPr lang="en-US" dirty="0" smtClean="0">
                <a:solidFill>
                  <a:schemeClr val="bg1">
                    <a:lumMod val="50000"/>
                  </a:schemeClr>
                </a:solidFill>
              </a:rPr>
              <a:t>determine best view based on context</a:t>
            </a:r>
          </a:p>
          <a:p>
            <a:r>
              <a:rPr lang="en-US" b="1" dirty="0" smtClean="0">
                <a:solidFill>
                  <a:schemeClr val="bg1">
                    <a:lumMod val="50000"/>
                  </a:schemeClr>
                </a:solidFill>
              </a:rPr>
              <a:t>additional cognitive support</a:t>
            </a:r>
          </a:p>
          <a:p>
            <a:pPr lvl="1"/>
            <a:r>
              <a:rPr lang="en-US" dirty="0" smtClean="0">
                <a:solidFill>
                  <a:schemeClr val="bg1">
                    <a:lumMod val="50000"/>
                  </a:schemeClr>
                </a:solidFill>
              </a:rPr>
              <a:t>external devices to support cognitive tasks needed</a:t>
            </a:r>
            <a:endParaRPr lang="en-US"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627D9C69-5A55-0D48-BC9D-194D559AA52E}" type="slidenum">
              <a:rPr lang="en-US" smtClean="0"/>
              <a:t>60</a:t>
            </a:fld>
            <a:endParaRPr lang="en-US"/>
          </a:p>
        </p:txBody>
      </p:sp>
      <p:sp>
        <p:nvSpPr>
          <p:cNvPr id="5" name="Rectangle 4"/>
          <p:cNvSpPr/>
          <p:nvPr/>
        </p:nvSpPr>
        <p:spPr>
          <a:xfrm>
            <a:off x="74295" y="5780782"/>
            <a:ext cx="4572000" cy="1077218"/>
          </a:xfrm>
          <a:prstGeom prst="rect">
            <a:avLst/>
          </a:prstGeom>
        </p:spPr>
        <p:txBody>
          <a:bodyPr>
            <a:spAutoFit/>
          </a:bodyPr>
          <a:lstStyle/>
          <a:p>
            <a:r>
              <a:rPr lang="en-US" sz="1600" dirty="0">
                <a:solidFill>
                  <a:schemeClr val="bg1">
                    <a:lumMod val="75000"/>
                  </a:schemeClr>
                </a:solidFill>
              </a:rPr>
              <a:t>Margaret-Anne </a:t>
            </a:r>
            <a:r>
              <a:rPr lang="en-US" sz="1600" dirty="0" err="1">
                <a:solidFill>
                  <a:schemeClr val="bg1">
                    <a:lumMod val="75000"/>
                  </a:schemeClr>
                </a:solidFill>
              </a:rPr>
              <a:t>Storey</a:t>
            </a:r>
            <a:endParaRPr lang="en-US" sz="1600" dirty="0">
              <a:solidFill>
                <a:schemeClr val="bg1">
                  <a:lumMod val="75000"/>
                </a:schemeClr>
              </a:solidFill>
            </a:endParaRPr>
          </a:p>
          <a:p>
            <a:r>
              <a:rPr lang="en-US" sz="1600" dirty="0">
                <a:solidFill>
                  <a:schemeClr val="bg1">
                    <a:lumMod val="50000"/>
                  </a:schemeClr>
                </a:solidFill>
              </a:rPr>
              <a:t>Theories, Methods, and Tools in Program Comprehension: Past, Present, and Future</a:t>
            </a:r>
          </a:p>
          <a:p>
            <a:r>
              <a:rPr lang="en-US" sz="1600" i="1" dirty="0">
                <a:solidFill>
                  <a:schemeClr val="bg1">
                    <a:lumMod val="75000"/>
                  </a:schemeClr>
                </a:solidFill>
              </a:rPr>
              <a:t>Int. Workshop on Program Comprehension, 2005</a:t>
            </a:r>
          </a:p>
        </p:txBody>
      </p:sp>
    </p:spTree>
    <p:extLst>
      <p:ext uri="{BB962C8B-B14F-4D97-AF65-F5344CB8AC3E}">
        <p14:creationId xmlns:p14="http://schemas.microsoft.com/office/powerpoint/2010/main" val="899147854"/>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implications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solidFill>
                  <a:srgbClr val="7F7F7F"/>
                </a:solidFill>
              </a:rPr>
              <a:t>browsing support</a:t>
            </a:r>
          </a:p>
          <a:p>
            <a:pPr lvl="1"/>
            <a:r>
              <a:rPr lang="en-US" dirty="0" smtClean="0">
                <a:solidFill>
                  <a:srgbClr val="7F7F7F"/>
                </a:solidFill>
              </a:rPr>
              <a:t>browse from high to low level and low to high level</a:t>
            </a:r>
          </a:p>
          <a:p>
            <a:r>
              <a:rPr lang="en-US" b="1" dirty="0" smtClean="0"/>
              <a:t>searching</a:t>
            </a:r>
          </a:p>
          <a:p>
            <a:pPr lvl="1"/>
            <a:r>
              <a:rPr lang="en-US" dirty="0" smtClean="0"/>
              <a:t>looking for snippets by analogy</a:t>
            </a:r>
          </a:p>
          <a:p>
            <a:r>
              <a:rPr lang="en-US" b="1" dirty="0" smtClean="0">
                <a:solidFill>
                  <a:srgbClr val="7F7F7F"/>
                </a:solidFill>
              </a:rPr>
              <a:t>multiple views</a:t>
            </a:r>
          </a:p>
          <a:p>
            <a:pPr lvl="1"/>
            <a:r>
              <a:rPr lang="en-US" dirty="0" smtClean="0">
                <a:solidFill>
                  <a:srgbClr val="7F7F7F"/>
                </a:solidFill>
              </a:rPr>
              <a:t>show orthogonal object relationships</a:t>
            </a:r>
          </a:p>
          <a:p>
            <a:r>
              <a:rPr lang="en-US" b="1" dirty="0" smtClean="0">
                <a:solidFill>
                  <a:srgbClr val="7F7F7F"/>
                </a:solidFill>
              </a:rPr>
              <a:t>context-driven views</a:t>
            </a:r>
          </a:p>
          <a:p>
            <a:pPr lvl="1"/>
            <a:r>
              <a:rPr lang="en-US" dirty="0" smtClean="0">
                <a:solidFill>
                  <a:srgbClr val="7F7F7F"/>
                </a:solidFill>
              </a:rPr>
              <a:t>determine best view based on context</a:t>
            </a:r>
          </a:p>
          <a:p>
            <a:r>
              <a:rPr lang="en-US" b="1" dirty="0" smtClean="0">
                <a:solidFill>
                  <a:srgbClr val="7F7F7F"/>
                </a:solidFill>
              </a:rPr>
              <a:t>additional cognitive support</a:t>
            </a:r>
          </a:p>
          <a:p>
            <a:pPr lvl="1"/>
            <a:r>
              <a:rPr lang="en-US" dirty="0" smtClean="0">
                <a:solidFill>
                  <a:srgbClr val="7F7F7F"/>
                </a:solidFill>
              </a:rPr>
              <a:t>external devices to support cognitive tasks needed</a:t>
            </a:r>
            <a:endParaRPr lang="en-US" dirty="0">
              <a:solidFill>
                <a:srgbClr val="7F7F7F"/>
              </a:solidFill>
            </a:endParaRPr>
          </a:p>
        </p:txBody>
      </p:sp>
      <p:sp>
        <p:nvSpPr>
          <p:cNvPr id="4" name="Slide Number Placeholder 3"/>
          <p:cNvSpPr>
            <a:spLocks noGrp="1"/>
          </p:cNvSpPr>
          <p:nvPr>
            <p:ph type="sldNum" sz="quarter" idx="12"/>
          </p:nvPr>
        </p:nvSpPr>
        <p:spPr/>
        <p:txBody>
          <a:bodyPr/>
          <a:lstStyle/>
          <a:p>
            <a:fld id="{627D9C69-5A55-0D48-BC9D-194D559AA52E}" type="slidenum">
              <a:rPr lang="en-US" smtClean="0"/>
              <a:t>61</a:t>
            </a:fld>
            <a:endParaRPr lang="en-US"/>
          </a:p>
        </p:txBody>
      </p:sp>
      <p:sp>
        <p:nvSpPr>
          <p:cNvPr id="5" name="Rectangle 4"/>
          <p:cNvSpPr/>
          <p:nvPr/>
        </p:nvSpPr>
        <p:spPr>
          <a:xfrm>
            <a:off x="74295" y="5780782"/>
            <a:ext cx="4572000" cy="1077218"/>
          </a:xfrm>
          <a:prstGeom prst="rect">
            <a:avLst/>
          </a:prstGeom>
        </p:spPr>
        <p:txBody>
          <a:bodyPr>
            <a:spAutoFit/>
          </a:bodyPr>
          <a:lstStyle/>
          <a:p>
            <a:r>
              <a:rPr lang="en-US" sz="1600" dirty="0">
                <a:solidFill>
                  <a:schemeClr val="bg1">
                    <a:lumMod val="75000"/>
                  </a:schemeClr>
                </a:solidFill>
              </a:rPr>
              <a:t>Margaret-Anne </a:t>
            </a:r>
            <a:r>
              <a:rPr lang="en-US" sz="1600" dirty="0" err="1">
                <a:solidFill>
                  <a:schemeClr val="bg1">
                    <a:lumMod val="75000"/>
                  </a:schemeClr>
                </a:solidFill>
              </a:rPr>
              <a:t>Storey</a:t>
            </a:r>
            <a:endParaRPr lang="en-US" sz="1600" dirty="0">
              <a:solidFill>
                <a:schemeClr val="bg1">
                  <a:lumMod val="75000"/>
                </a:schemeClr>
              </a:solidFill>
            </a:endParaRPr>
          </a:p>
          <a:p>
            <a:r>
              <a:rPr lang="en-US" sz="1600" dirty="0">
                <a:solidFill>
                  <a:schemeClr val="bg1">
                    <a:lumMod val="50000"/>
                  </a:schemeClr>
                </a:solidFill>
              </a:rPr>
              <a:t>Theories, Methods, and Tools in Program Comprehension: Past, Present, and Future</a:t>
            </a:r>
          </a:p>
          <a:p>
            <a:r>
              <a:rPr lang="en-US" sz="1600" i="1" dirty="0">
                <a:solidFill>
                  <a:schemeClr val="bg1">
                    <a:lumMod val="75000"/>
                  </a:schemeClr>
                </a:solidFill>
              </a:rPr>
              <a:t>Int. Workshop on Program Comprehension, 2005</a:t>
            </a:r>
          </a:p>
        </p:txBody>
      </p:sp>
    </p:spTree>
    <p:extLst>
      <p:ext uri="{BB962C8B-B14F-4D97-AF65-F5344CB8AC3E}">
        <p14:creationId xmlns:p14="http://schemas.microsoft.com/office/powerpoint/2010/main" val="159181377"/>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a:t>
            </a:r>
            <a:endParaRPr lang="en-US" dirty="0"/>
          </a:p>
        </p:txBody>
      </p:sp>
      <p:sp>
        <p:nvSpPr>
          <p:cNvPr id="3" name="Content Placeholder 2"/>
          <p:cNvSpPr>
            <a:spLocks noGrp="1"/>
          </p:cNvSpPr>
          <p:nvPr>
            <p:ph idx="1"/>
          </p:nvPr>
        </p:nvSpPr>
        <p:spPr/>
        <p:txBody>
          <a:bodyPr/>
          <a:lstStyle/>
          <a:p>
            <a:r>
              <a:rPr lang="en-US" dirty="0" smtClean="0"/>
              <a:t>search for code snippets</a:t>
            </a:r>
          </a:p>
          <a:p>
            <a:pPr lvl="1"/>
            <a:r>
              <a:rPr lang="en-US" dirty="0" smtClean="0"/>
              <a:t>not just by text</a:t>
            </a:r>
          </a:p>
          <a:p>
            <a:r>
              <a:rPr lang="en-US" dirty="0" smtClean="0"/>
              <a:t>example: query the role of a variable, when a function is called</a:t>
            </a:r>
          </a:p>
          <a:p>
            <a:r>
              <a:rPr lang="en-US" dirty="0" smtClean="0"/>
              <a:t>useful for top-down hypothesis testing</a:t>
            </a:r>
            <a:endParaRPr lang="en-US" dirty="0"/>
          </a:p>
        </p:txBody>
      </p:sp>
      <p:sp>
        <p:nvSpPr>
          <p:cNvPr id="4" name="Slide Number Placeholder 3"/>
          <p:cNvSpPr>
            <a:spLocks noGrp="1"/>
          </p:cNvSpPr>
          <p:nvPr>
            <p:ph type="sldNum" sz="quarter" idx="12"/>
          </p:nvPr>
        </p:nvSpPr>
        <p:spPr/>
        <p:txBody>
          <a:bodyPr/>
          <a:lstStyle/>
          <a:p>
            <a:fld id="{627D9C69-5A55-0D48-BC9D-194D559AA52E}" type="slidenum">
              <a:rPr lang="en-US" smtClean="0"/>
              <a:t>62</a:t>
            </a:fld>
            <a:endParaRPr lang="en-US"/>
          </a:p>
        </p:txBody>
      </p:sp>
    </p:spTree>
    <p:extLst>
      <p:ext uri="{BB962C8B-B14F-4D97-AF65-F5344CB8AC3E}">
        <p14:creationId xmlns:p14="http://schemas.microsoft.com/office/powerpoint/2010/main" val="35754453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implications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solidFill>
                  <a:srgbClr val="7F7F7F"/>
                </a:solidFill>
              </a:rPr>
              <a:t>browsing support</a:t>
            </a:r>
          </a:p>
          <a:p>
            <a:pPr lvl="1"/>
            <a:r>
              <a:rPr lang="en-US" dirty="0" smtClean="0">
                <a:solidFill>
                  <a:srgbClr val="7F7F7F"/>
                </a:solidFill>
              </a:rPr>
              <a:t>browse from high to low level and low to high level</a:t>
            </a:r>
          </a:p>
          <a:p>
            <a:r>
              <a:rPr lang="en-US" b="1" dirty="0" smtClean="0"/>
              <a:t>searching</a:t>
            </a:r>
          </a:p>
          <a:p>
            <a:pPr lvl="1"/>
            <a:r>
              <a:rPr lang="en-US" dirty="0" smtClean="0"/>
              <a:t>looking for snippets by analogy</a:t>
            </a:r>
          </a:p>
          <a:p>
            <a:r>
              <a:rPr lang="en-US" b="1" dirty="0" smtClean="0">
                <a:solidFill>
                  <a:srgbClr val="7F7F7F"/>
                </a:solidFill>
              </a:rPr>
              <a:t>multiple views</a:t>
            </a:r>
          </a:p>
          <a:p>
            <a:pPr lvl="1"/>
            <a:r>
              <a:rPr lang="en-US" dirty="0" smtClean="0">
                <a:solidFill>
                  <a:srgbClr val="7F7F7F"/>
                </a:solidFill>
              </a:rPr>
              <a:t>show orthogonal object relationships</a:t>
            </a:r>
          </a:p>
          <a:p>
            <a:r>
              <a:rPr lang="en-US" b="1" dirty="0" smtClean="0">
                <a:solidFill>
                  <a:srgbClr val="7F7F7F"/>
                </a:solidFill>
              </a:rPr>
              <a:t>context-driven views</a:t>
            </a:r>
          </a:p>
          <a:p>
            <a:pPr lvl="1"/>
            <a:r>
              <a:rPr lang="en-US" dirty="0" smtClean="0">
                <a:solidFill>
                  <a:srgbClr val="7F7F7F"/>
                </a:solidFill>
              </a:rPr>
              <a:t>determine best view based on context</a:t>
            </a:r>
          </a:p>
          <a:p>
            <a:r>
              <a:rPr lang="en-US" b="1" dirty="0" smtClean="0">
                <a:solidFill>
                  <a:srgbClr val="7F7F7F"/>
                </a:solidFill>
              </a:rPr>
              <a:t>additional cognitive support</a:t>
            </a:r>
          </a:p>
          <a:p>
            <a:pPr lvl="1"/>
            <a:r>
              <a:rPr lang="en-US" dirty="0" smtClean="0">
                <a:solidFill>
                  <a:srgbClr val="7F7F7F"/>
                </a:solidFill>
              </a:rPr>
              <a:t>external devices to support cognitive tasks needed</a:t>
            </a:r>
            <a:endParaRPr lang="en-US" dirty="0">
              <a:solidFill>
                <a:srgbClr val="7F7F7F"/>
              </a:solidFill>
            </a:endParaRPr>
          </a:p>
        </p:txBody>
      </p:sp>
      <p:sp>
        <p:nvSpPr>
          <p:cNvPr id="4" name="Slide Number Placeholder 3"/>
          <p:cNvSpPr>
            <a:spLocks noGrp="1"/>
          </p:cNvSpPr>
          <p:nvPr>
            <p:ph type="sldNum" sz="quarter" idx="12"/>
          </p:nvPr>
        </p:nvSpPr>
        <p:spPr/>
        <p:txBody>
          <a:bodyPr/>
          <a:lstStyle/>
          <a:p>
            <a:fld id="{627D9C69-5A55-0D48-BC9D-194D559AA52E}" type="slidenum">
              <a:rPr lang="en-US" smtClean="0"/>
              <a:t>63</a:t>
            </a:fld>
            <a:endParaRPr lang="en-US"/>
          </a:p>
        </p:txBody>
      </p:sp>
      <p:sp>
        <p:nvSpPr>
          <p:cNvPr id="5" name="Rectangle 4"/>
          <p:cNvSpPr/>
          <p:nvPr/>
        </p:nvSpPr>
        <p:spPr>
          <a:xfrm>
            <a:off x="74295" y="5780782"/>
            <a:ext cx="4572000" cy="1077218"/>
          </a:xfrm>
          <a:prstGeom prst="rect">
            <a:avLst/>
          </a:prstGeom>
        </p:spPr>
        <p:txBody>
          <a:bodyPr>
            <a:spAutoFit/>
          </a:bodyPr>
          <a:lstStyle/>
          <a:p>
            <a:r>
              <a:rPr lang="en-US" sz="1600" dirty="0">
                <a:solidFill>
                  <a:schemeClr val="bg1">
                    <a:lumMod val="75000"/>
                  </a:schemeClr>
                </a:solidFill>
              </a:rPr>
              <a:t>Margaret-Anne </a:t>
            </a:r>
            <a:r>
              <a:rPr lang="en-US" sz="1600" dirty="0" err="1">
                <a:solidFill>
                  <a:schemeClr val="bg1">
                    <a:lumMod val="75000"/>
                  </a:schemeClr>
                </a:solidFill>
              </a:rPr>
              <a:t>Storey</a:t>
            </a:r>
            <a:endParaRPr lang="en-US" sz="1600" dirty="0">
              <a:solidFill>
                <a:schemeClr val="bg1">
                  <a:lumMod val="75000"/>
                </a:schemeClr>
              </a:solidFill>
            </a:endParaRPr>
          </a:p>
          <a:p>
            <a:r>
              <a:rPr lang="en-US" sz="1600" dirty="0">
                <a:solidFill>
                  <a:schemeClr val="bg1">
                    <a:lumMod val="50000"/>
                  </a:schemeClr>
                </a:solidFill>
              </a:rPr>
              <a:t>Theories, Methods, and Tools in Program Comprehension: Past, Present, and Future</a:t>
            </a:r>
          </a:p>
          <a:p>
            <a:r>
              <a:rPr lang="en-US" sz="1600" i="1" dirty="0">
                <a:solidFill>
                  <a:schemeClr val="bg1">
                    <a:lumMod val="75000"/>
                  </a:schemeClr>
                </a:solidFill>
              </a:rPr>
              <a:t>Int. Workshop on Program Comprehension, 2005</a:t>
            </a:r>
          </a:p>
        </p:txBody>
      </p:sp>
    </p:spTree>
    <p:extLst>
      <p:ext uri="{BB962C8B-B14F-4D97-AF65-F5344CB8AC3E}">
        <p14:creationId xmlns:p14="http://schemas.microsoft.com/office/powerpoint/2010/main" val="1877924821"/>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implications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solidFill>
                  <a:srgbClr val="7F7F7F"/>
                </a:solidFill>
              </a:rPr>
              <a:t>browsing support</a:t>
            </a:r>
          </a:p>
          <a:p>
            <a:pPr lvl="1"/>
            <a:r>
              <a:rPr lang="en-US" dirty="0" smtClean="0">
                <a:solidFill>
                  <a:srgbClr val="7F7F7F"/>
                </a:solidFill>
              </a:rPr>
              <a:t>browse from high to low level and low to high level</a:t>
            </a:r>
          </a:p>
          <a:p>
            <a:r>
              <a:rPr lang="en-US" b="1" dirty="0" smtClean="0">
                <a:solidFill>
                  <a:srgbClr val="7F7F7F"/>
                </a:solidFill>
              </a:rPr>
              <a:t>searching</a:t>
            </a:r>
          </a:p>
          <a:p>
            <a:pPr lvl="1"/>
            <a:r>
              <a:rPr lang="en-US" dirty="0" smtClean="0">
                <a:solidFill>
                  <a:srgbClr val="7F7F7F"/>
                </a:solidFill>
              </a:rPr>
              <a:t>looking for snippets by analogy</a:t>
            </a:r>
          </a:p>
          <a:p>
            <a:r>
              <a:rPr lang="en-US" b="1" dirty="0" smtClean="0"/>
              <a:t>multiple views</a:t>
            </a:r>
          </a:p>
          <a:p>
            <a:pPr lvl="1"/>
            <a:r>
              <a:rPr lang="en-US" dirty="0" smtClean="0"/>
              <a:t>show orthogonal object relationships</a:t>
            </a:r>
          </a:p>
          <a:p>
            <a:r>
              <a:rPr lang="en-US" b="1" dirty="0" smtClean="0">
                <a:solidFill>
                  <a:srgbClr val="7F7F7F"/>
                </a:solidFill>
              </a:rPr>
              <a:t>context-driven views</a:t>
            </a:r>
          </a:p>
          <a:p>
            <a:pPr lvl="1"/>
            <a:r>
              <a:rPr lang="en-US" dirty="0" smtClean="0">
                <a:solidFill>
                  <a:srgbClr val="7F7F7F"/>
                </a:solidFill>
              </a:rPr>
              <a:t>determine best view based on context</a:t>
            </a:r>
          </a:p>
          <a:p>
            <a:r>
              <a:rPr lang="en-US" b="1" dirty="0" smtClean="0">
                <a:solidFill>
                  <a:srgbClr val="7F7F7F"/>
                </a:solidFill>
              </a:rPr>
              <a:t>additional cognitive support</a:t>
            </a:r>
          </a:p>
          <a:p>
            <a:pPr lvl="1"/>
            <a:r>
              <a:rPr lang="en-US" dirty="0" smtClean="0">
                <a:solidFill>
                  <a:srgbClr val="7F7F7F"/>
                </a:solidFill>
              </a:rPr>
              <a:t>external devices to support cognitive tasks needed</a:t>
            </a:r>
            <a:endParaRPr lang="en-US" dirty="0">
              <a:solidFill>
                <a:srgbClr val="7F7F7F"/>
              </a:solidFill>
            </a:endParaRPr>
          </a:p>
        </p:txBody>
      </p:sp>
      <p:sp>
        <p:nvSpPr>
          <p:cNvPr id="4" name="Slide Number Placeholder 3"/>
          <p:cNvSpPr>
            <a:spLocks noGrp="1"/>
          </p:cNvSpPr>
          <p:nvPr>
            <p:ph type="sldNum" sz="quarter" idx="12"/>
          </p:nvPr>
        </p:nvSpPr>
        <p:spPr/>
        <p:txBody>
          <a:bodyPr/>
          <a:lstStyle/>
          <a:p>
            <a:fld id="{627D9C69-5A55-0D48-BC9D-194D559AA52E}" type="slidenum">
              <a:rPr lang="en-US" smtClean="0"/>
              <a:t>64</a:t>
            </a:fld>
            <a:endParaRPr lang="en-US"/>
          </a:p>
        </p:txBody>
      </p:sp>
      <p:sp>
        <p:nvSpPr>
          <p:cNvPr id="5" name="Rectangle 4"/>
          <p:cNvSpPr/>
          <p:nvPr/>
        </p:nvSpPr>
        <p:spPr>
          <a:xfrm>
            <a:off x="74295" y="5780782"/>
            <a:ext cx="4572000" cy="1077218"/>
          </a:xfrm>
          <a:prstGeom prst="rect">
            <a:avLst/>
          </a:prstGeom>
        </p:spPr>
        <p:txBody>
          <a:bodyPr>
            <a:spAutoFit/>
          </a:bodyPr>
          <a:lstStyle/>
          <a:p>
            <a:r>
              <a:rPr lang="en-US" sz="1600" dirty="0">
                <a:solidFill>
                  <a:schemeClr val="bg1">
                    <a:lumMod val="75000"/>
                  </a:schemeClr>
                </a:solidFill>
              </a:rPr>
              <a:t>Margaret-Anne </a:t>
            </a:r>
            <a:r>
              <a:rPr lang="en-US" sz="1600" dirty="0" err="1">
                <a:solidFill>
                  <a:schemeClr val="bg1">
                    <a:lumMod val="75000"/>
                  </a:schemeClr>
                </a:solidFill>
              </a:rPr>
              <a:t>Storey</a:t>
            </a:r>
            <a:endParaRPr lang="en-US" sz="1600" dirty="0">
              <a:solidFill>
                <a:schemeClr val="bg1">
                  <a:lumMod val="75000"/>
                </a:schemeClr>
              </a:solidFill>
            </a:endParaRPr>
          </a:p>
          <a:p>
            <a:r>
              <a:rPr lang="en-US" sz="1600" dirty="0">
                <a:solidFill>
                  <a:schemeClr val="bg1">
                    <a:lumMod val="50000"/>
                  </a:schemeClr>
                </a:solidFill>
              </a:rPr>
              <a:t>Theories, Methods, and Tools in Program Comprehension: Past, Present, and Future</a:t>
            </a:r>
          </a:p>
          <a:p>
            <a:r>
              <a:rPr lang="en-US" sz="1600" i="1" dirty="0">
                <a:solidFill>
                  <a:schemeClr val="bg1">
                    <a:lumMod val="75000"/>
                  </a:schemeClr>
                </a:solidFill>
              </a:rPr>
              <a:t>Int. Workshop on Program Comprehension, 2005</a:t>
            </a:r>
          </a:p>
        </p:txBody>
      </p:sp>
    </p:spTree>
    <p:extLst>
      <p:ext uri="{BB962C8B-B14F-4D97-AF65-F5344CB8AC3E}">
        <p14:creationId xmlns:p14="http://schemas.microsoft.com/office/powerpoint/2010/main" val="159181377"/>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views</a:t>
            </a:r>
            <a:endParaRPr lang="en-US" dirty="0"/>
          </a:p>
        </p:txBody>
      </p:sp>
      <p:sp>
        <p:nvSpPr>
          <p:cNvPr id="3" name="Content Placeholder 2"/>
          <p:cNvSpPr>
            <a:spLocks noGrp="1"/>
          </p:cNvSpPr>
          <p:nvPr>
            <p:ph idx="1"/>
          </p:nvPr>
        </p:nvSpPr>
        <p:spPr/>
        <p:txBody>
          <a:bodyPr/>
          <a:lstStyle/>
          <a:p>
            <a:r>
              <a:rPr lang="en-US" dirty="0" smtClean="0"/>
              <a:t>multiple ways of viewing programs</a:t>
            </a:r>
          </a:p>
          <a:p>
            <a:pPr lvl="1"/>
            <a:r>
              <a:rPr lang="en-US" dirty="0" smtClean="0"/>
              <a:t>call graph</a:t>
            </a:r>
          </a:p>
          <a:p>
            <a:pPr lvl="1"/>
            <a:r>
              <a:rPr lang="en-US" dirty="0" smtClean="0"/>
              <a:t>object hierarchy</a:t>
            </a:r>
          </a:p>
          <a:p>
            <a:pPr lvl="1"/>
            <a:r>
              <a:rPr lang="en-US" dirty="0" smtClean="0"/>
              <a:t>etc.</a:t>
            </a:r>
          </a:p>
          <a:p>
            <a:r>
              <a:rPr lang="en-US" dirty="0" smtClean="0"/>
              <a:t>different views are applicable for different tasks</a:t>
            </a:r>
            <a:endParaRPr lang="en-US" dirty="0"/>
          </a:p>
        </p:txBody>
      </p:sp>
      <p:sp>
        <p:nvSpPr>
          <p:cNvPr id="4" name="Slide Number Placeholder 3"/>
          <p:cNvSpPr>
            <a:spLocks noGrp="1"/>
          </p:cNvSpPr>
          <p:nvPr>
            <p:ph type="sldNum" sz="quarter" idx="12"/>
          </p:nvPr>
        </p:nvSpPr>
        <p:spPr/>
        <p:txBody>
          <a:bodyPr/>
          <a:lstStyle/>
          <a:p>
            <a:fld id="{627D9C69-5A55-0D48-BC9D-194D559AA52E}" type="slidenum">
              <a:rPr lang="en-US" smtClean="0"/>
              <a:t>65</a:t>
            </a:fld>
            <a:endParaRPr lang="en-US"/>
          </a:p>
        </p:txBody>
      </p:sp>
    </p:spTree>
    <p:extLst>
      <p:ext uri="{BB962C8B-B14F-4D97-AF65-F5344CB8AC3E}">
        <p14:creationId xmlns:p14="http://schemas.microsoft.com/office/powerpoint/2010/main" val="35754453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implications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solidFill>
                  <a:srgbClr val="7F7F7F"/>
                </a:solidFill>
              </a:rPr>
              <a:t>browsing support</a:t>
            </a:r>
          </a:p>
          <a:p>
            <a:pPr lvl="1"/>
            <a:r>
              <a:rPr lang="en-US" dirty="0" smtClean="0">
                <a:solidFill>
                  <a:srgbClr val="7F7F7F"/>
                </a:solidFill>
              </a:rPr>
              <a:t>browse from high to low level and low to high level</a:t>
            </a:r>
          </a:p>
          <a:p>
            <a:r>
              <a:rPr lang="en-US" b="1" dirty="0" smtClean="0">
                <a:solidFill>
                  <a:srgbClr val="7F7F7F"/>
                </a:solidFill>
              </a:rPr>
              <a:t>searching</a:t>
            </a:r>
          </a:p>
          <a:p>
            <a:pPr lvl="1"/>
            <a:r>
              <a:rPr lang="en-US" dirty="0" smtClean="0">
                <a:solidFill>
                  <a:srgbClr val="7F7F7F"/>
                </a:solidFill>
              </a:rPr>
              <a:t>looking for snippets by analogy</a:t>
            </a:r>
          </a:p>
          <a:p>
            <a:r>
              <a:rPr lang="en-US" b="1" dirty="0" smtClean="0"/>
              <a:t>multiple views</a:t>
            </a:r>
          </a:p>
          <a:p>
            <a:pPr lvl="1"/>
            <a:r>
              <a:rPr lang="en-US" dirty="0" smtClean="0"/>
              <a:t>show orthogonal object relationships</a:t>
            </a:r>
          </a:p>
          <a:p>
            <a:r>
              <a:rPr lang="en-US" b="1" dirty="0" smtClean="0">
                <a:solidFill>
                  <a:srgbClr val="7F7F7F"/>
                </a:solidFill>
              </a:rPr>
              <a:t>context-driven views</a:t>
            </a:r>
          </a:p>
          <a:p>
            <a:pPr lvl="1"/>
            <a:r>
              <a:rPr lang="en-US" dirty="0" smtClean="0">
                <a:solidFill>
                  <a:srgbClr val="7F7F7F"/>
                </a:solidFill>
              </a:rPr>
              <a:t>determine best view based on context</a:t>
            </a:r>
          </a:p>
          <a:p>
            <a:r>
              <a:rPr lang="en-US" b="1" dirty="0" smtClean="0">
                <a:solidFill>
                  <a:srgbClr val="7F7F7F"/>
                </a:solidFill>
              </a:rPr>
              <a:t>additional cognitive support</a:t>
            </a:r>
          </a:p>
          <a:p>
            <a:pPr lvl="1"/>
            <a:r>
              <a:rPr lang="en-US" dirty="0" smtClean="0">
                <a:solidFill>
                  <a:srgbClr val="7F7F7F"/>
                </a:solidFill>
              </a:rPr>
              <a:t>external devices to support cognitive tasks needed</a:t>
            </a:r>
            <a:endParaRPr lang="en-US" dirty="0">
              <a:solidFill>
                <a:srgbClr val="7F7F7F"/>
              </a:solidFill>
            </a:endParaRPr>
          </a:p>
        </p:txBody>
      </p:sp>
      <p:sp>
        <p:nvSpPr>
          <p:cNvPr id="4" name="Slide Number Placeholder 3"/>
          <p:cNvSpPr>
            <a:spLocks noGrp="1"/>
          </p:cNvSpPr>
          <p:nvPr>
            <p:ph type="sldNum" sz="quarter" idx="12"/>
          </p:nvPr>
        </p:nvSpPr>
        <p:spPr/>
        <p:txBody>
          <a:bodyPr/>
          <a:lstStyle/>
          <a:p>
            <a:fld id="{627D9C69-5A55-0D48-BC9D-194D559AA52E}" type="slidenum">
              <a:rPr lang="en-US" smtClean="0"/>
              <a:t>66</a:t>
            </a:fld>
            <a:endParaRPr lang="en-US"/>
          </a:p>
        </p:txBody>
      </p:sp>
      <p:sp>
        <p:nvSpPr>
          <p:cNvPr id="5" name="Rectangle 4"/>
          <p:cNvSpPr/>
          <p:nvPr/>
        </p:nvSpPr>
        <p:spPr>
          <a:xfrm>
            <a:off x="74295" y="5780782"/>
            <a:ext cx="4572000" cy="1077218"/>
          </a:xfrm>
          <a:prstGeom prst="rect">
            <a:avLst/>
          </a:prstGeom>
        </p:spPr>
        <p:txBody>
          <a:bodyPr>
            <a:spAutoFit/>
          </a:bodyPr>
          <a:lstStyle/>
          <a:p>
            <a:r>
              <a:rPr lang="en-US" sz="1600" dirty="0">
                <a:solidFill>
                  <a:schemeClr val="bg1">
                    <a:lumMod val="75000"/>
                  </a:schemeClr>
                </a:solidFill>
              </a:rPr>
              <a:t>Margaret-Anne </a:t>
            </a:r>
            <a:r>
              <a:rPr lang="en-US" sz="1600" dirty="0" err="1">
                <a:solidFill>
                  <a:schemeClr val="bg1">
                    <a:lumMod val="75000"/>
                  </a:schemeClr>
                </a:solidFill>
              </a:rPr>
              <a:t>Storey</a:t>
            </a:r>
            <a:endParaRPr lang="en-US" sz="1600" dirty="0">
              <a:solidFill>
                <a:schemeClr val="bg1">
                  <a:lumMod val="75000"/>
                </a:schemeClr>
              </a:solidFill>
            </a:endParaRPr>
          </a:p>
          <a:p>
            <a:r>
              <a:rPr lang="en-US" sz="1600" dirty="0">
                <a:solidFill>
                  <a:schemeClr val="bg1">
                    <a:lumMod val="50000"/>
                  </a:schemeClr>
                </a:solidFill>
              </a:rPr>
              <a:t>Theories, Methods, and Tools in Program Comprehension: Past, Present, and Future</a:t>
            </a:r>
          </a:p>
          <a:p>
            <a:r>
              <a:rPr lang="en-US" sz="1600" i="1" dirty="0">
                <a:solidFill>
                  <a:schemeClr val="bg1">
                    <a:lumMod val="75000"/>
                  </a:schemeClr>
                </a:solidFill>
              </a:rPr>
              <a:t>Int. Workshop on Program Comprehension, 2005</a:t>
            </a:r>
          </a:p>
        </p:txBody>
      </p:sp>
    </p:spTree>
    <p:extLst>
      <p:ext uri="{BB962C8B-B14F-4D97-AF65-F5344CB8AC3E}">
        <p14:creationId xmlns:p14="http://schemas.microsoft.com/office/powerpoint/2010/main" val="2152128489"/>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implications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solidFill>
                  <a:srgbClr val="7F7F7F"/>
                </a:solidFill>
              </a:rPr>
              <a:t>browsing support</a:t>
            </a:r>
          </a:p>
          <a:p>
            <a:pPr lvl="1"/>
            <a:r>
              <a:rPr lang="en-US" dirty="0" smtClean="0">
                <a:solidFill>
                  <a:srgbClr val="7F7F7F"/>
                </a:solidFill>
              </a:rPr>
              <a:t>browse from high to low level and low to high level</a:t>
            </a:r>
          </a:p>
          <a:p>
            <a:r>
              <a:rPr lang="en-US" b="1" dirty="0" smtClean="0">
                <a:solidFill>
                  <a:srgbClr val="7F7F7F"/>
                </a:solidFill>
              </a:rPr>
              <a:t>searching</a:t>
            </a:r>
          </a:p>
          <a:p>
            <a:pPr lvl="1"/>
            <a:r>
              <a:rPr lang="en-US" dirty="0" smtClean="0">
                <a:solidFill>
                  <a:srgbClr val="7F7F7F"/>
                </a:solidFill>
              </a:rPr>
              <a:t>looking for snippets by analogy</a:t>
            </a:r>
          </a:p>
          <a:p>
            <a:r>
              <a:rPr lang="en-US" b="1" dirty="0" smtClean="0">
                <a:solidFill>
                  <a:srgbClr val="7F7F7F"/>
                </a:solidFill>
              </a:rPr>
              <a:t>multiple views</a:t>
            </a:r>
          </a:p>
          <a:p>
            <a:pPr lvl="1"/>
            <a:r>
              <a:rPr lang="en-US" dirty="0" smtClean="0">
                <a:solidFill>
                  <a:srgbClr val="7F7F7F"/>
                </a:solidFill>
              </a:rPr>
              <a:t>show orthogonal object relationships</a:t>
            </a:r>
          </a:p>
          <a:p>
            <a:r>
              <a:rPr lang="en-US" b="1" dirty="0" smtClean="0"/>
              <a:t>context-driven views</a:t>
            </a:r>
          </a:p>
          <a:p>
            <a:pPr lvl="1"/>
            <a:r>
              <a:rPr lang="en-US" dirty="0" smtClean="0"/>
              <a:t>determine best view based on context</a:t>
            </a:r>
          </a:p>
          <a:p>
            <a:r>
              <a:rPr lang="en-US" b="1" dirty="0" smtClean="0">
                <a:solidFill>
                  <a:srgbClr val="7F7F7F"/>
                </a:solidFill>
              </a:rPr>
              <a:t>additional cognitive support</a:t>
            </a:r>
          </a:p>
          <a:p>
            <a:pPr lvl="1"/>
            <a:r>
              <a:rPr lang="en-US" dirty="0" smtClean="0">
                <a:solidFill>
                  <a:srgbClr val="7F7F7F"/>
                </a:solidFill>
              </a:rPr>
              <a:t>external devices to support cognitive tasks needed</a:t>
            </a:r>
            <a:endParaRPr lang="en-US" dirty="0">
              <a:solidFill>
                <a:srgbClr val="7F7F7F"/>
              </a:solidFill>
            </a:endParaRPr>
          </a:p>
        </p:txBody>
      </p:sp>
      <p:sp>
        <p:nvSpPr>
          <p:cNvPr id="4" name="Slide Number Placeholder 3"/>
          <p:cNvSpPr>
            <a:spLocks noGrp="1"/>
          </p:cNvSpPr>
          <p:nvPr>
            <p:ph type="sldNum" sz="quarter" idx="12"/>
          </p:nvPr>
        </p:nvSpPr>
        <p:spPr/>
        <p:txBody>
          <a:bodyPr/>
          <a:lstStyle/>
          <a:p>
            <a:fld id="{627D9C69-5A55-0D48-BC9D-194D559AA52E}" type="slidenum">
              <a:rPr lang="en-US" smtClean="0"/>
              <a:t>67</a:t>
            </a:fld>
            <a:endParaRPr lang="en-US"/>
          </a:p>
        </p:txBody>
      </p:sp>
      <p:sp>
        <p:nvSpPr>
          <p:cNvPr id="5" name="Rectangle 4"/>
          <p:cNvSpPr/>
          <p:nvPr/>
        </p:nvSpPr>
        <p:spPr>
          <a:xfrm>
            <a:off x="74295" y="5780782"/>
            <a:ext cx="4572000" cy="1077218"/>
          </a:xfrm>
          <a:prstGeom prst="rect">
            <a:avLst/>
          </a:prstGeom>
        </p:spPr>
        <p:txBody>
          <a:bodyPr>
            <a:spAutoFit/>
          </a:bodyPr>
          <a:lstStyle/>
          <a:p>
            <a:r>
              <a:rPr lang="en-US" sz="1600" dirty="0">
                <a:solidFill>
                  <a:schemeClr val="bg1">
                    <a:lumMod val="75000"/>
                  </a:schemeClr>
                </a:solidFill>
              </a:rPr>
              <a:t>Margaret-Anne </a:t>
            </a:r>
            <a:r>
              <a:rPr lang="en-US" sz="1600" dirty="0" err="1">
                <a:solidFill>
                  <a:schemeClr val="bg1">
                    <a:lumMod val="75000"/>
                  </a:schemeClr>
                </a:solidFill>
              </a:rPr>
              <a:t>Storey</a:t>
            </a:r>
            <a:endParaRPr lang="en-US" sz="1600" dirty="0">
              <a:solidFill>
                <a:schemeClr val="bg1">
                  <a:lumMod val="75000"/>
                </a:schemeClr>
              </a:solidFill>
            </a:endParaRPr>
          </a:p>
          <a:p>
            <a:r>
              <a:rPr lang="en-US" sz="1600" dirty="0">
                <a:solidFill>
                  <a:schemeClr val="bg1">
                    <a:lumMod val="50000"/>
                  </a:schemeClr>
                </a:solidFill>
              </a:rPr>
              <a:t>Theories, Methods, and Tools in Program Comprehension: Past, Present, and Future</a:t>
            </a:r>
          </a:p>
          <a:p>
            <a:r>
              <a:rPr lang="en-US" sz="1600" i="1" dirty="0">
                <a:solidFill>
                  <a:schemeClr val="bg1">
                    <a:lumMod val="75000"/>
                  </a:schemeClr>
                </a:solidFill>
              </a:rPr>
              <a:t>Int. Workshop on Program Comprehension, 2005</a:t>
            </a:r>
          </a:p>
        </p:txBody>
      </p:sp>
    </p:spTree>
    <p:extLst>
      <p:ext uri="{BB962C8B-B14F-4D97-AF65-F5344CB8AC3E}">
        <p14:creationId xmlns:p14="http://schemas.microsoft.com/office/powerpoint/2010/main" val="159181377"/>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context-driven views</a:t>
            </a:r>
            <a:endParaRPr lang="en-US" dirty="0"/>
          </a:p>
        </p:txBody>
      </p:sp>
      <p:sp>
        <p:nvSpPr>
          <p:cNvPr id="3" name="Content Placeholder 2"/>
          <p:cNvSpPr>
            <a:spLocks noGrp="1"/>
          </p:cNvSpPr>
          <p:nvPr>
            <p:ph idx="1"/>
          </p:nvPr>
        </p:nvSpPr>
        <p:spPr/>
        <p:txBody>
          <a:bodyPr/>
          <a:lstStyle/>
          <a:p>
            <a:r>
              <a:rPr lang="en-US" dirty="0" smtClean="0"/>
              <a:t>alter views based on program metrics</a:t>
            </a:r>
          </a:p>
          <a:p>
            <a:pPr lvl="1"/>
            <a:r>
              <a:rPr lang="en-US" dirty="0" smtClean="0"/>
              <a:t>size of program</a:t>
            </a:r>
          </a:p>
          <a:p>
            <a:pPr lvl="1"/>
            <a:r>
              <a:rPr lang="en-US" dirty="0" smtClean="0"/>
              <a:t>interdependence of modules</a:t>
            </a:r>
          </a:p>
          <a:p>
            <a:pPr lvl="1"/>
            <a:r>
              <a:rPr lang="en-US" dirty="0" smtClean="0"/>
              <a:t>flatness of hierarchy</a:t>
            </a:r>
          </a:p>
          <a:p>
            <a:pPr lvl="1"/>
            <a:r>
              <a:rPr lang="en-US" dirty="0" smtClean="0"/>
              <a:t>etc.</a:t>
            </a:r>
            <a:endParaRPr lang="en-US" dirty="0"/>
          </a:p>
        </p:txBody>
      </p:sp>
      <p:sp>
        <p:nvSpPr>
          <p:cNvPr id="4" name="Slide Number Placeholder 3"/>
          <p:cNvSpPr>
            <a:spLocks noGrp="1"/>
          </p:cNvSpPr>
          <p:nvPr>
            <p:ph type="sldNum" sz="quarter" idx="12"/>
          </p:nvPr>
        </p:nvSpPr>
        <p:spPr/>
        <p:txBody>
          <a:bodyPr/>
          <a:lstStyle/>
          <a:p>
            <a:fld id="{627D9C69-5A55-0D48-BC9D-194D559AA52E}" type="slidenum">
              <a:rPr lang="en-US" smtClean="0"/>
              <a:t>68</a:t>
            </a:fld>
            <a:endParaRPr lang="en-US"/>
          </a:p>
        </p:txBody>
      </p:sp>
    </p:spTree>
    <p:extLst>
      <p:ext uri="{BB962C8B-B14F-4D97-AF65-F5344CB8AC3E}">
        <p14:creationId xmlns:p14="http://schemas.microsoft.com/office/powerpoint/2010/main" val="35754453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implications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solidFill>
                  <a:srgbClr val="7F7F7F"/>
                </a:solidFill>
              </a:rPr>
              <a:t>browsing support</a:t>
            </a:r>
          </a:p>
          <a:p>
            <a:pPr lvl="1"/>
            <a:r>
              <a:rPr lang="en-US" dirty="0" smtClean="0">
                <a:solidFill>
                  <a:srgbClr val="7F7F7F"/>
                </a:solidFill>
              </a:rPr>
              <a:t>browse from high to low level and low to high level</a:t>
            </a:r>
          </a:p>
          <a:p>
            <a:r>
              <a:rPr lang="en-US" b="1" dirty="0" smtClean="0">
                <a:solidFill>
                  <a:srgbClr val="7F7F7F"/>
                </a:solidFill>
              </a:rPr>
              <a:t>searching</a:t>
            </a:r>
          </a:p>
          <a:p>
            <a:pPr lvl="1"/>
            <a:r>
              <a:rPr lang="en-US" dirty="0" smtClean="0">
                <a:solidFill>
                  <a:srgbClr val="7F7F7F"/>
                </a:solidFill>
              </a:rPr>
              <a:t>looking for snippets by analogy</a:t>
            </a:r>
          </a:p>
          <a:p>
            <a:r>
              <a:rPr lang="en-US" b="1" dirty="0" smtClean="0">
                <a:solidFill>
                  <a:srgbClr val="7F7F7F"/>
                </a:solidFill>
              </a:rPr>
              <a:t>multiple views</a:t>
            </a:r>
          </a:p>
          <a:p>
            <a:pPr lvl="1"/>
            <a:r>
              <a:rPr lang="en-US" dirty="0" smtClean="0">
                <a:solidFill>
                  <a:srgbClr val="7F7F7F"/>
                </a:solidFill>
              </a:rPr>
              <a:t>show orthogonal object relationships</a:t>
            </a:r>
          </a:p>
          <a:p>
            <a:r>
              <a:rPr lang="en-US" b="1" dirty="0" smtClean="0"/>
              <a:t>context-driven views</a:t>
            </a:r>
          </a:p>
          <a:p>
            <a:pPr lvl="1"/>
            <a:r>
              <a:rPr lang="en-US" dirty="0" smtClean="0"/>
              <a:t>determine best view based on context</a:t>
            </a:r>
          </a:p>
          <a:p>
            <a:r>
              <a:rPr lang="en-US" b="1" dirty="0" smtClean="0">
                <a:solidFill>
                  <a:srgbClr val="7F7F7F"/>
                </a:solidFill>
              </a:rPr>
              <a:t>additional cognitive support</a:t>
            </a:r>
          </a:p>
          <a:p>
            <a:pPr lvl="1"/>
            <a:r>
              <a:rPr lang="en-US" dirty="0" smtClean="0">
                <a:solidFill>
                  <a:srgbClr val="7F7F7F"/>
                </a:solidFill>
              </a:rPr>
              <a:t>external devices to support cognitive tasks needed</a:t>
            </a:r>
            <a:endParaRPr lang="en-US" dirty="0">
              <a:solidFill>
                <a:srgbClr val="7F7F7F"/>
              </a:solidFill>
            </a:endParaRPr>
          </a:p>
        </p:txBody>
      </p:sp>
      <p:sp>
        <p:nvSpPr>
          <p:cNvPr id="4" name="Slide Number Placeholder 3"/>
          <p:cNvSpPr>
            <a:spLocks noGrp="1"/>
          </p:cNvSpPr>
          <p:nvPr>
            <p:ph type="sldNum" sz="quarter" idx="12"/>
          </p:nvPr>
        </p:nvSpPr>
        <p:spPr/>
        <p:txBody>
          <a:bodyPr/>
          <a:lstStyle/>
          <a:p>
            <a:fld id="{627D9C69-5A55-0D48-BC9D-194D559AA52E}" type="slidenum">
              <a:rPr lang="en-US" smtClean="0"/>
              <a:t>69</a:t>
            </a:fld>
            <a:endParaRPr lang="en-US"/>
          </a:p>
        </p:txBody>
      </p:sp>
      <p:sp>
        <p:nvSpPr>
          <p:cNvPr id="5" name="Rectangle 4"/>
          <p:cNvSpPr/>
          <p:nvPr/>
        </p:nvSpPr>
        <p:spPr>
          <a:xfrm>
            <a:off x="74295" y="5780782"/>
            <a:ext cx="4572000" cy="1077218"/>
          </a:xfrm>
          <a:prstGeom prst="rect">
            <a:avLst/>
          </a:prstGeom>
        </p:spPr>
        <p:txBody>
          <a:bodyPr>
            <a:spAutoFit/>
          </a:bodyPr>
          <a:lstStyle/>
          <a:p>
            <a:r>
              <a:rPr lang="en-US" sz="1600" dirty="0">
                <a:solidFill>
                  <a:schemeClr val="bg1">
                    <a:lumMod val="75000"/>
                  </a:schemeClr>
                </a:solidFill>
              </a:rPr>
              <a:t>Margaret-Anne </a:t>
            </a:r>
            <a:r>
              <a:rPr lang="en-US" sz="1600" dirty="0" err="1">
                <a:solidFill>
                  <a:schemeClr val="bg1">
                    <a:lumMod val="75000"/>
                  </a:schemeClr>
                </a:solidFill>
              </a:rPr>
              <a:t>Storey</a:t>
            </a:r>
            <a:endParaRPr lang="en-US" sz="1600" dirty="0">
              <a:solidFill>
                <a:schemeClr val="bg1">
                  <a:lumMod val="75000"/>
                </a:schemeClr>
              </a:solidFill>
            </a:endParaRPr>
          </a:p>
          <a:p>
            <a:r>
              <a:rPr lang="en-US" sz="1600" dirty="0">
                <a:solidFill>
                  <a:schemeClr val="bg1">
                    <a:lumMod val="50000"/>
                  </a:schemeClr>
                </a:solidFill>
              </a:rPr>
              <a:t>Theories, Methods, and Tools in Program Comprehension: Past, Present, and Future</a:t>
            </a:r>
          </a:p>
          <a:p>
            <a:r>
              <a:rPr lang="en-US" sz="1600" i="1" dirty="0">
                <a:solidFill>
                  <a:schemeClr val="bg1">
                    <a:lumMod val="75000"/>
                  </a:schemeClr>
                </a:solidFill>
              </a:rPr>
              <a:t>Int. Workshop on Program Comprehension, 2005</a:t>
            </a:r>
          </a:p>
        </p:txBody>
      </p:sp>
    </p:spTree>
    <p:extLst>
      <p:ext uri="{BB962C8B-B14F-4D97-AF65-F5344CB8AC3E}">
        <p14:creationId xmlns:p14="http://schemas.microsoft.com/office/powerpoint/2010/main" val="43503950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model classes</a:t>
            </a:r>
            <a:endParaRPr lang="en-US" dirty="0"/>
          </a:p>
        </p:txBody>
      </p:sp>
      <p:sp>
        <p:nvSpPr>
          <p:cNvPr id="3" name="Content Placeholder 2"/>
          <p:cNvSpPr>
            <a:spLocks noGrp="1"/>
          </p:cNvSpPr>
          <p:nvPr>
            <p:ph idx="1"/>
          </p:nvPr>
        </p:nvSpPr>
        <p:spPr/>
        <p:txBody>
          <a:bodyPr>
            <a:normAutofit lnSpcReduction="10000"/>
          </a:bodyPr>
          <a:lstStyle/>
          <a:p>
            <a:r>
              <a:rPr lang="en-US" b="1" dirty="0"/>
              <a:t>bottom-up</a:t>
            </a:r>
          </a:p>
          <a:p>
            <a:pPr lvl="1"/>
            <a:r>
              <a:rPr lang="en-US" dirty="0" smtClean="0"/>
              <a:t>read code statement by statement </a:t>
            </a:r>
            <a:r>
              <a:rPr lang="en-US" i="1" dirty="0" smtClean="0"/>
              <a:t>then</a:t>
            </a:r>
            <a:r>
              <a:rPr lang="en-US" dirty="0" smtClean="0"/>
              <a:t> ascend for a higher-level picture</a:t>
            </a:r>
          </a:p>
          <a:p>
            <a:r>
              <a:rPr lang="en-US" b="1" dirty="0" smtClean="0">
                <a:solidFill>
                  <a:schemeClr val="bg1">
                    <a:lumMod val="50000"/>
                  </a:schemeClr>
                </a:solidFill>
              </a:rPr>
              <a:t>top-down</a:t>
            </a:r>
          </a:p>
          <a:p>
            <a:pPr lvl="1"/>
            <a:r>
              <a:rPr lang="en-US" dirty="0" smtClean="0">
                <a:solidFill>
                  <a:schemeClr val="bg1">
                    <a:lumMod val="50000"/>
                  </a:schemeClr>
                </a:solidFill>
              </a:rPr>
              <a:t>start with a high-level picture of what the code is doing </a:t>
            </a:r>
            <a:r>
              <a:rPr lang="en-US" i="1" dirty="0" smtClean="0">
                <a:solidFill>
                  <a:schemeClr val="bg1">
                    <a:lumMod val="50000"/>
                  </a:schemeClr>
                </a:solidFill>
              </a:rPr>
              <a:t>then</a:t>
            </a:r>
            <a:r>
              <a:rPr lang="en-US" dirty="0" smtClean="0">
                <a:solidFill>
                  <a:schemeClr val="bg1">
                    <a:lumMod val="50000"/>
                  </a:schemeClr>
                </a:solidFill>
              </a:rPr>
              <a:t> descend into code</a:t>
            </a:r>
          </a:p>
          <a:p>
            <a:r>
              <a:rPr lang="en-US" b="1" dirty="0" smtClean="0">
                <a:solidFill>
                  <a:schemeClr val="bg1">
                    <a:lumMod val="50000"/>
                  </a:schemeClr>
                </a:solidFill>
              </a:rPr>
              <a:t>mixed</a:t>
            </a:r>
          </a:p>
          <a:p>
            <a:pPr lvl="1"/>
            <a:r>
              <a:rPr lang="en-US" dirty="0" smtClean="0">
                <a:solidFill>
                  <a:schemeClr val="bg1">
                    <a:lumMod val="50000"/>
                  </a:schemeClr>
                </a:solidFill>
              </a:rPr>
              <a:t>incorporate elements from both, based on the situation</a:t>
            </a:r>
            <a:endParaRPr lang="en-US"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627D9C69-5A55-0D48-BC9D-194D559AA52E}" type="slidenum">
              <a:rPr lang="en-US" smtClean="0"/>
              <a:t>7</a:t>
            </a:fld>
            <a:endParaRPr lang="en-US"/>
          </a:p>
        </p:txBody>
      </p:sp>
    </p:spTree>
    <p:extLst>
      <p:ext uri="{BB962C8B-B14F-4D97-AF65-F5344CB8AC3E}">
        <p14:creationId xmlns:p14="http://schemas.microsoft.com/office/powerpoint/2010/main" val="2045232350"/>
      </p:ext>
    </p:extLst>
  </p:cSld>
  <p:clrMapOvr>
    <a:masterClrMapping/>
  </p:clrMapOvr>
  <mc:AlternateContent xmlns:mc="http://schemas.openxmlformats.org/markup-compatibility/2006">
    <mc:Choice xmlns:p14="http://schemas.microsoft.com/office/powerpoint/2010/main" Requires="p14">
      <p:transition spd="slow" p14:dur="2000" advTm="5680"/>
    </mc:Choice>
    <mc:Fallback>
      <p:transition xmlns:p14="http://schemas.microsoft.com/office/powerpoint/2010/main" spd="slow" advTm="5680"/>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implications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solidFill>
                  <a:srgbClr val="7F7F7F"/>
                </a:solidFill>
              </a:rPr>
              <a:t>browsing support</a:t>
            </a:r>
          </a:p>
          <a:p>
            <a:pPr lvl="1"/>
            <a:r>
              <a:rPr lang="en-US" dirty="0" smtClean="0">
                <a:solidFill>
                  <a:srgbClr val="7F7F7F"/>
                </a:solidFill>
              </a:rPr>
              <a:t>browse from high to low level and low to high level</a:t>
            </a:r>
          </a:p>
          <a:p>
            <a:r>
              <a:rPr lang="en-US" b="1" dirty="0" smtClean="0">
                <a:solidFill>
                  <a:srgbClr val="7F7F7F"/>
                </a:solidFill>
              </a:rPr>
              <a:t>searching</a:t>
            </a:r>
          </a:p>
          <a:p>
            <a:pPr lvl="1"/>
            <a:r>
              <a:rPr lang="en-US" dirty="0" smtClean="0">
                <a:solidFill>
                  <a:srgbClr val="7F7F7F"/>
                </a:solidFill>
              </a:rPr>
              <a:t>looking for snippets by analogy</a:t>
            </a:r>
          </a:p>
          <a:p>
            <a:r>
              <a:rPr lang="en-US" b="1" dirty="0" smtClean="0">
                <a:solidFill>
                  <a:srgbClr val="7F7F7F"/>
                </a:solidFill>
              </a:rPr>
              <a:t>multiple views</a:t>
            </a:r>
          </a:p>
          <a:p>
            <a:pPr lvl="1"/>
            <a:r>
              <a:rPr lang="en-US" dirty="0" smtClean="0">
                <a:solidFill>
                  <a:srgbClr val="7F7F7F"/>
                </a:solidFill>
              </a:rPr>
              <a:t>show orthogonal object relationships</a:t>
            </a:r>
          </a:p>
          <a:p>
            <a:r>
              <a:rPr lang="en-US" b="1" dirty="0" smtClean="0">
                <a:solidFill>
                  <a:srgbClr val="7F7F7F"/>
                </a:solidFill>
              </a:rPr>
              <a:t>context-driven views</a:t>
            </a:r>
          </a:p>
          <a:p>
            <a:pPr lvl="1"/>
            <a:r>
              <a:rPr lang="en-US" dirty="0" smtClean="0">
                <a:solidFill>
                  <a:srgbClr val="7F7F7F"/>
                </a:solidFill>
              </a:rPr>
              <a:t>determine best view based on context</a:t>
            </a:r>
          </a:p>
          <a:p>
            <a:r>
              <a:rPr lang="en-US" b="1" dirty="0" smtClean="0"/>
              <a:t>additional cognitive support</a:t>
            </a:r>
          </a:p>
          <a:p>
            <a:pPr lvl="1"/>
            <a:r>
              <a:rPr lang="en-US" dirty="0" smtClean="0"/>
              <a:t>external devices to support cognitive tasks needed</a:t>
            </a:r>
            <a:endParaRPr lang="en-US" dirty="0"/>
          </a:p>
        </p:txBody>
      </p:sp>
      <p:sp>
        <p:nvSpPr>
          <p:cNvPr id="4" name="Slide Number Placeholder 3"/>
          <p:cNvSpPr>
            <a:spLocks noGrp="1"/>
          </p:cNvSpPr>
          <p:nvPr>
            <p:ph type="sldNum" sz="quarter" idx="12"/>
          </p:nvPr>
        </p:nvSpPr>
        <p:spPr/>
        <p:txBody>
          <a:bodyPr/>
          <a:lstStyle/>
          <a:p>
            <a:fld id="{627D9C69-5A55-0D48-BC9D-194D559AA52E}" type="slidenum">
              <a:rPr lang="en-US" smtClean="0"/>
              <a:t>70</a:t>
            </a:fld>
            <a:endParaRPr lang="en-US"/>
          </a:p>
        </p:txBody>
      </p:sp>
      <p:sp>
        <p:nvSpPr>
          <p:cNvPr id="5" name="Rectangle 4"/>
          <p:cNvSpPr/>
          <p:nvPr/>
        </p:nvSpPr>
        <p:spPr>
          <a:xfrm>
            <a:off x="74295" y="5780782"/>
            <a:ext cx="4572000" cy="1077218"/>
          </a:xfrm>
          <a:prstGeom prst="rect">
            <a:avLst/>
          </a:prstGeom>
        </p:spPr>
        <p:txBody>
          <a:bodyPr>
            <a:spAutoFit/>
          </a:bodyPr>
          <a:lstStyle/>
          <a:p>
            <a:r>
              <a:rPr lang="en-US" sz="1600" dirty="0">
                <a:solidFill>
                  <a:schemeClr val="bg1">
                    <a:lumMod val="75000"/>
                  </a:schemeClr>
                </a:solidFill>
              </a:rPr>
              <a:t>Margaret-Anne </a:t>
            </a:r>
            <a:r>
              <a:rPr lang="en-US" sz="1600" dirty="0" err="1">
                <a:solidFill>
                  <a:schemeClr val="bg1">
                    <a:lumMod val="75000"/>
                  </a:schemeClr>
                </a:solidFill>
              </a:rPr>
              <a:t>Storey</a:t>
            </a:r>
            <a:endParaRPr lang="en-US" sz="1600" dirty="0">
              <a:solidFill>
                <a:schemeClr val="bg1">
                  <a:lumMod val="75000"/>
                </a:schemeClr>
              </a:solidFill>
            </a:endParaRPr>
          </a:p>
          <a:p>
            <a:r>
              <a:rPr lang="en-US" sz="1600" dirty="0">
                <a:solidFill>
                  <a:schemeClr val="bg1">
                    <a:lumMod val="50000"/>
                  </a:schemeClr>
                </a:solidFill>
              </a:rPr>
              <a:t>Theories, Methods, and Tools in Program Comprehension: Past, Present, and Future</a:t>
            </a:r>
          </a:p>
          <a:p>
            <a:r>
              <a:rPr lang="en-US" sz="1600" i="1" dirty="0">
                <a:solidFill>
                  <a:schemeClr val="bg1">
                    <a:lumMod val="75000"/>
                  </a:schemeClr>
                </a:solidFill>
              </a:rPr>
              <a:t>Int. Workshop on Program Comprehension, 2005</a:t>
            </a:r>
          </a:p>
        </p:txBody>
      </p:sp>
    </p:spTree>
    <p:extLst>
      <p:ext uri="{BB962C8B-B14F-4D97-AF65-F5344CB8AC3E}">
        <p14:creationId xmlns:p14="http://schemas.microsoft.com/office/powerpoint/2010/main" val="159181377"/>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cognitive support</a:t>
            </a:r>
            <a:endParaRPr lang="en-US" dirty="0"/>
          </a:p>
        </p:txBody>
      </p:sp>
      <p:sp>
        <p:nvSpPr>
          <p:cNvPr id="3" name="Content Placeholder 2"/>
          <p:cNvSpPr>
            <a:spLocks noGrp="1"/>
          </p:cNvSpPr>
          <p:nvPr>
            <p:ph idx="1"/>
          </p:nvPr>
        </p:nvSpPr>
        <p:spPr/>
        <p:txBody>
          <a:bodyPr/>
          <a:lstStyle/>
          <a:p>
            <a:r>
              <a:rPr lang="en-US" dirty="0" smtClean="0"/>
              <a:t>experts:</a:t>
            </a:r>
          </a:p>
          <a:p>
            <a:pPr lvl="1"/>
            <a:r>
              <a:rPr lang="en-US" dirty="0" smtClean="0"/>
              <a:t>tools to support cognitive tasks</a:t>
            </a:r>
          </a:p>
          <a:p>
            <a:pPr lvl="2"/>
            <a:r>
              <a:rPr lang="en-US" dirty="0" smtClean="0"/>
              <a:t>external devices</a:t>
            </a:r>
          </a:p>
          <a:p>
            <a:pPr lvl="2"/>
            <a:r>
              <a:rPr lang="en-US" dirty="0" smtClean="0"/>
              <a:t>scratchpads</a:t>
            </a:r>
          </a:p>
          <a:p>
            <a:r>
              <a:rPr lang="en-US" dirty="0" smtClean="0"/>
              <a:t>novices</a:t>
            </a:r>
          </a:p>
          <a:p>
            <a:pPr lvl="1"/>
            <a:r>
              <a:rPr lang="en-US" dirty="0" smtClean="0"/>
              <a:t>pedagogical support</a:t>
            </a:r>
          </a:p>
          <a:p>
            <a:pPr lvl="2"/>
            <a:r>
              <a:rPr lang="en-US" dirty="0" smtClean="0"/>
              <a:t>programming language</a:t>
            </a:r>
          </a:p>
          <a:p>
            <a:pPr lvl="2"/>
            <a:r>
              <a:rPr lang="en-US" dirty="0" smtClean="0"/>
              <a:t>task domain</a:t>
            </a:r>
            <a:endParaRPr lang="en-US" dirty="0"/>
          </a:p>
        </p:txBody>
      </p:sp>
      <p:sp>
        <p:nvSpPr>
          <p:cNvPr id="4" name="Slide Number Placeholder 3"/>
          <p:cNvSpPr>
            <a:spLocks noGrp="1"/>
          </p:cNvSpPr>
          <p:nvPr>
            <p:ph type="sldNum" sz="quarter" idx="12"/>
          </p:nvPr>
        </p:nvSpPr>
        <p:spPr/>
        <p:txBody>
          <a:bodyPr/>
          <a:lstStyle/>
          <a:p>
            <a:fld id="{627D9C69-5A55-0D48-BC9D-194D559AA52E}" type="slidenum">
              <a:rPr lang="en-US" smtClean="0"/>
              <a:t>71</a:t>
            </a:fld>
            <a:endParaRPr lang="en-US"/>
          </a:p>
        </p:txBody>
      </p:sp>
    </p:spTree>
    <p:extLst>
      <p:ext uri="{BB962C8B-B14F-4D97-AF65-F5344CB8AC3E}">
        <p14:creationId xmlns:p14="http://schemas.microsoft.com/office/powerpoint/2010/main" val="35754453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rgbClr val="7F7F7F"/>
                </a:solidFill>
              </a:rPr>
              <a:t>mental models</a:t>
            </a:r>
          </a:p>
          <a:p>
            <a:pPr lvl="1"/>
            <a:r>
              <a:rPr lang="en-US" dirty="0" smtClean="0">
                <a:solidFill>
                  <a:srgbClr val="7F7F7F"/>
                </a:solidFill>
              </a:rPr>
              <a:t>types</a:t>
            </a:r>
          </a:p>
          <a:p>
            <a:pPr lvl="1"/>
            <a:r>
              <a:rPr lang="en-US" dirty="0" smtClean="0">
                <a:solidFill>
                  <a:srgbClr val="7F7F7F"/>
                </a:solidFill>
              </a:rPr>
              <a:t>models</a:t>
            </a:r>
          </a:p>
          <a:p>
            <a:r>
              <a:rPr lang="en-US" dirty="0" smtClean="0">
                <a:solidFill>
                  <a:schemeClr val="bg1">
                    <a:lumMod val="50000"/>
                  </a:schemeClr>
                </a:solidFill>
              </a:rPr>
              <a:t>conventions &amp; “discourse rules”</a:t>
            </a:r>
          </a:p>
          <a:p>
            <a:r>
              <a:rPr lang="en-US" dirty="0" smtClean="0">
                <a:solidFill>
                  <a:srgbClr val="7F7F7F"/>
                </a:solidFill>
              </a:rPr>
              <a:t>expertise effects</a:t>
            </a:r>
          </a:p>
          <a:p>
            <a:r>
              <a:rPr lang="en-US" dirty="0" smtClean="0"/>
              <a:t>tool implications</a:t>
            </a:r>
          </a:p>
          <a:p>
            <a:r>
              <a:rPr lang="en-US" dirty="0" smtClean="0">
                <a:solidFill>
                  <a:schemeClr val="bg1">
                    <a:lumMod val="50000"/>
                  </a:schemeClr>
                </a:solidFill>
              </a:rPr>
              <a:t>interesting tools</a:t>
            </a:r>
          </a:p>
        </p:txBody>
      </p:sp>
      <p:sp>
        <p:nvSpPr>
          <p:cNvPr id="4" name="Slide Number Placeholder 3"/>
          <p:cNvSpPr>
            <a:spLocks noGrp="1"/>
          </p:cNvSpPr>
          <p:nvPr>
            <p:ph type="sldNum" sz="quarter" idx="12"/>
          </p:nvPr>
        </p:nvSpPr>
        <p:spPr/>
        <p:txBody>
          <a:bodyPr/>
          <a:lstStyle/>
          <a:p>
            <a:fld id="{627D9C69-5A55-0D48-BC9D-194D559AA52E}" type="slidenum">
              <a:rPr lang="en-US" smtClean="0"/>
              <a:t>72</a:t>
            </a:fld>
            <a:endParaRPr lang="en-US"/>
          </a:p>
        </p:txBody>
      </p:sp>
    </p:spTree>
    <p:extLst>
      <p:ext uri="{BB962C8B-B14F-4D97-AF65-F5344CB8AC3E}">
        <p14:creationId xmlns:p14="http://schemas.microsoft.com/office/powerpoint/2010/main" val="31233677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rgbClr val="7F7F7F"/>
                </a:solidFill>
              </a:rPr>
              <a:t>mental models</a:t>
            </a:r>
          </a:p>
          <a:p>
            <a:pPr lvl="1"/>
            <a:r>
              <a:rPr lang="en-US" dirty="0" smtClean="0">
                <a:solidFill>
                  <a:srgbClr val="7F7F7F"/>
                </a:solidFill>
              </a:rPr>
              <a:t>types</a:t>
            </a:r>
          </a:p>
          <a:p>
            <a:pPr lvl="1"/>
            <a:r>
              <a:rPr lang="en-US" dirty="0" smtClean="0">
                <a:solidFill>
                  <a:srgbClr val="7F7F7F"/>
                </a:solidFill>
              </a:rPr>
              <a:t>models</a:t>
            </a:r>
          </a:p>
          <a:p>
            <a:r>
              <a:rPr lang="en-US" dirty="0" smtClean="0">
                <a:solidFill>
                  <a:schemeClr val="bg1">
                    <a:lumMod val="50000"/>
                  </a:schemeClr>
                </a:solidFill>
              </a:rPr>
              <a:t>conventions &amp; “discourse rules”</a:t>
            </a:r>
          </a:p>
          <a:p>
            <a:r>
              <a:rPr lang="en-US" dirty="0" smtClean="0">
                <a:solidFill>
                  <a:srgbClr val="7F7F7F"/>
                </a:solidFill>
              </a:rPr>
              <a:t>expertise effects</a:t>
            </a:r>
          </a:p>
          <a:p>
            <a:r>
              <a:rPr lang="en-US" dirty="0" smtClean="0">
                <a:solidFill>
                  <a:schemeClr val="bg1">
                    <a:lumMod val="50000"/>
                  </a:schemeClr>
                </a:solidFill>
              </a:rPr>
              <a:t>tool implications</a:t>
            </a:r>
          </a:p>
          <a:p>
            <a:r>
              <a:rPr lang="en-US" dirty="0" smtClean="0"/>
              <a:t>interesting tools</a:t>
            </a:r>
          </a:p>
        </p:txBody>
      </p:sp>
      <p:sp>
        <p:nvSpPr>
          <p:cNvPr id="4" name="Slide Number Placeholder 3"/>
          <p:cNvSpPr>
            <a:spLocks noGrp="1"/>
          </p:cNvSpPr>
          <p:nvPr>
            <p:ph type="sldNum" sz="quarter" idx="12"/>
          </p:nvPr>
        </p:nvSpPr>
        <p:spPr/>
        <p:txBody>
          <a:bodyPr/>
          <a:lstStyle/>
          <a:p>
            <a:fld id="{627D9C69-5A55-0D48-BC9D-194D559AA52E}" type="slidenum">
              <a:rPr lang="en-US" smtClean="0"/>
              <a:t>73</a:t>
            </a:fld>
            <a:endParaRPr lang="en-US"/>
          </a:p>
        </p:txBody>
      </p:sp>
    </p:spTree>
    <p:extLst>
      <p:ext uri="{BB962C8B-B14F-4D97-AF65-F5344CB8AC3E}">
        <p14:creationId xmlns:p14="http://schemas.microsoft.com/office/powerpoint/2010/main" val="24383705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structured editors</a:t>
            </a:r>
            <a:endParaRPr lang="en-US" dirty="0"/>
          </a:p>
        </p:txBody>
      </p:sp>
      <p:sp>
        <p:nvSpPr>
          <p:cNvPr id="3" name="Content Placeholder 2"/>
          <p:cNvSpPr>
            <a:spLocks noGrp="1"/>
          </p:cNvSpPr>
          <p:nvPr>
            <p:ph idx="1"/>
          </p:nvPr>
        </p:nvSpPr>
        <p:spPr/>
        <p:txBody>
          <a:bodyPr/>
          <a:lstStyle/>
          <a:p>
            <a:r>
              <a:rPr lang="en-US" dirty="0" smtClean="0"/>
              <a:t>reduce burden or memorizing </a:t>
            </a:r>
            <a:r>
              <a:rPr lang="en-US" dirty="0" smtClean="0"/>
              <a:t>syntax</a:t>
            </a:r>
            <a:endParaRPr lang="en-US" dirty="0"/>
          </a:p>
          <a:p>
            <a:pPr lvl="1"/>
            <a:r>
              <a:rPr lang="en-US" dirty="0" smtClean="0"/>
              <a:t>focus </a:t>
            </a:r>
            <a:r>
              <a:rPr lang="en-US" dirty="0" smtClean="0"/>
              <a:t>on semantics</a:t>
            </a:r>
            <a:endParaRPr lang="en-US" dirty="0"/>
          </a:p>
        </p:txBody>
      </p:sp>
      <p:pic>
        <p:nvPicPr>
          <p:cNvPr id="5" name="Picture 4"/>
          <p:cNvPicPr>
            <a:picLocks noChangeAspect="1"/>
          </p:cNvPicPr>
          <p:nvPr/>
        </p:nvPicPr>
        <p:blipFill>
          <a:blip r:embed="rId2"/>
          <a:stretch>
            <a:fillRect/>
          </a:stretch>
        </p:blipFill>
        <p:spPr>
          <a:xfrm>
            <a:off x="4785360" y="2241183"/>
            <a:ext cx="3487420" cy="4321731"/>
          </a:xfrm>
          <a:prstGeom prst="rect">
            <a:avLst/>
          </a:prstGeom>
        </p:spPr>
      </p:pic>
      <p:sp>
        <p:nvSpPr>
          <p:cNvPr id="6" name="TextBox 5"/>
          <p:cNvSpPr txBox="1"/>
          <p:nvPr/>
        </p:nvSpPr>
        <p:spPr>
          <a:xfrm>
            <a:off x="229925" y="5485696"/>
            <a:ext cx="4286537" cy="1077218"/>
          </a:xfrm>
          <a:prstGeom prst="rect">
            <a:avLst/>
          </a:prstGeom>
          <a:noFill/>
        </p:spPr>
        <p:txBody>
          <a:bodyPr wrap="square" rtlCol="0">
            <a:spAutoFit/>
          </a:bodyPr>
          <a:lstStyle/>
          <a:p>
            <a:r>
              <a:rPr lang="en-US" sz="1600" dirty="0" smtClean="0">
                <a:solidFill>
                  <a:schemeClr val="bg1">
                    <a:lumMod val="75000"/>
                  </a:schemeClr>
                </a:solidFill>
              </a:rPr>
              <a:t>A. </a:t>
            </a:r>
            <a:r>
              <a:rPr lang="en-US" sz="1600" dirty="0" err="1" smtClean="0">
                <a:solidFill>
                  <a:schemeClr val="bg1">
                    <a:lumMod val="75000"/>
                  </a:schemeClr>
                </a:solidFill>
              </a:rPr>
              <a:t>Ko</a:t>
            </a:r>
            <a:r>
              <a:rPr lang="en-US" sz="1600" dirty="0" smtClean="0">
                <a:solidFill>
                  <a:schemeClr val="bg1">
                    <a:lumMod val="75000"/>
                  </a:schemeClr>
                </a:solidFill>
              </a:rPr>
              <a:t> and B. Myers</a:t>
            </a:r>
            <a:endParaRPr lang="en-US" sz="1600" dirty="0" smtClean="0">
              <a:solidFill>
                <a:schemeClr val="bg1">
                  <a:lumMod val="75000"/>
                </a:schemeClr>
              </a:solidFill>
            </a:endParaRPr>
          </a:p>
          <a:p>
            <a:r>
              <a:rPr lang="en-US" sz="1600" dirty="0">
                <a:solidFill>
                  <a:schemeClr val="tx1">
                    <a:lumMod val="50000"/>
                    <a:lumOff val="50000"/>
                  </a:schemeClr>
                </a:solidFill>
              </a:rPr>
              <a:t>Citrus: A Language and Toolkit for Simplifying the Creation of Structured Editors for Code and </a:t>
            </a:r>
            <a:r>
              <a:rPr lang="en-US" sz="1600" dirty="0" smtClean="0">
                <a:solidFill>
                  <a:schemeClr val="tx1">
                    <a:lumMod val="50000"/>
                    <a:lumOff val="50000"/>
                  </a:schemeClr>
                </a:solidFill>
              </a:rPr>
              <a:t>Data</a:t>
            </a:r>
          </a:p>
          <a:p>
            <a:r>
              <a:rPr lang="en-US" sz="1600" i="1" dirty="0" smtClean="0">
                <a:solidFill>
                  <a:schemeClr val="bg1">
                    <a:lumMod val="75000"/>
                  </a:schemeClr>
                </a:solidFill>
              </a:rPr>
              <a:t>UIST, 2005 </a:t>
            </a:r>
            <a:endParaRPr lang="en-US" sz="1600" i="1" dirty="0">
              <a:solidFill>
                <a:schemeClr val="bg1">
                  <a:lumMod val="75000"/>
                </a:schemeClr>
              </a:solidFill>
            </a:endParaRPr>
          </a:p>
        </p:txBody>
      </p:sp>
    </p:spTree>
    <p:extLst>
      <p:ext uri="{BB962C8B-B14F-4D97-AF65-F5344CB8AC3E}">
        <p14:creationId xmlns:p14="http://schemas.microsoft.com/office/powerpoint/2010/main" val="5263758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1049" y="8881"/>
            <a:ext cx="9378337" cy="6875762"/>
          </a:xfrm>
          <a:prstGeom prst="rect">
            <a:avLst/>
          </a:prstGeom>
        </p:spPr>
      </p:pic>
    </p:spTree>
    <p:extLst>
      <p:ext uri="{BB962C8B-B14F-4D97-AF65-F5344CB8AC3E}">
        <p14:creationId xmlns:p14="http://schemas.microsoft.com/office/powerpoint/2010/main" val="1344701067"/>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943100" y="106566"/>
            <a:ext cx="5234666" cy="6660408"/>
          </a:xfrm>
          <a:prstGeom prst="rect">
            <a:avLst/>
          </a:prstGeom>
        </p:spPr>
      </p:pic>
    </p:spTree>
    <p:extLst>
      <p:ext uri="{BB962C8B-B14F-4D97-AF65-F5344CB8AC3E}">
        <p14:creationId xmlns:p14="http://schemas.microsoft.com/office/powerpoint/2010/main" val="1516698336"/>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literate programming</a:t>
            </a:r>
            <a:endParaRPr lang="en-US" dirty="0"/>
          </a:p>
        </p:txBody>
      </p:sp>
      <p:sp>
        <p:nvSpPr>
          <p:cNvPr id="3" name="Content Placeholder 2"/>
          <p:cNvSpPr>
            <a:spLocks noGrp="1"/>
          </p:cNvSpPr>
          <p:nvPr>
            <p:ph idx="1"/>
          </p:nvPr>
        </p:nvSpPr>
        <p:spPr/>
        <p:txBody>
          <a:bodyPr/>
          <a:lstStyle/>
          <a:p>
            <a:r>
              <a:rPr lang="en-US" dirty="0" smtClean="0"/>
              <a:t>source code </a:t>
            </a:r>
            <a:r>
              <a:rPr lang="en-US" dirty="0" smtClean="0"/>
              <a:t>interwoven with exposition </a:t>
            </a:r>
            <a:r>
              <a:rPr lang="en-US" dirty="0" smtClean="0"/>
              <a:t>of logic, like an essay</a:t>
            </a:r>
          </a:p>
          <a:p>
            <a:endParaRPr lang="en-US" dirty="0"/>
          </a:p>
          <a:p>
            <a:r>
              <a:rPr lang="en-US" dirty="0" smtClean="0"/>
              <a:t>allows programmers to work top-down or bottom-up</a:t>
            </a:r>
            <a:endParaRPr lang="en-US" dirty="0"/>
          </a:p>
        </p:txBody>
      </p:sp>
      <p:sp>
        <p:nvSpPr>
          <p:cNvPr id="4" name="Slide Number Placeholder 3"/>
          <p:cNvSpPr>
            <a:spLocks noGrp="1"/>
          </p:cNvSpPr>
          <p:nvPr>
            <p:ph type="sldNum" sz="quarter" idx="12"/>
          </p:nvPr>
        </p:nvSpPr>
        <p:spPr/>
        <p:txBody>
          <a:bodyPr/>
          <a:lstStyle/>
          <a:p>
            <a:fld id="{627D9C69-5A55-0D48-BC9D-194D559AA52E}" type="slidenum">
              <a:rPr lang="en-US" smtClean="0"/>
              <a:t>77</a:t>
            </a:fld>
            <a:endParaRPr lang="en-US"/>
          </a:p>
        </p:txBody>
      </p:sp>
      <p:sp>
        <p:nvSpPr>
          <p:cNvPr id="5" name="Rectangle 4"/>
          <p:cNvSpPr/>
          <p:nvPr/>
        </p:nvSpPr>
        <p:spPr>
          <a:xfrm>
            <a:off x="145414" y="5890478"/>
            <a:ext cx="5005705" cy="830997"/>
          </a:xfrm>
          <a:prstGeom prst="rect">
            <a:avLst/>
          </a:prstGeom>
        </p:spPr>
        <p:txBody>
          <a:bodyPr wrap="square">
            <a:spAutoFit/>
          </a:bodyPr>
          <a:lstStyle/>
          <a:p>
            <a:r>
              <a:rPr lang="en-US" sz="1600" dirty="0">
                <a:solidFill>
                  <a:schemeClr val="bg1">
                    <a:lumMod val="75000"/>
                  </a:schemeClr>
                </a:solidFill>
              </a:rPr>
              <a:t>D. Knuth</a:t>
            </a:r>
          </a:p>
          <a:p>
            <a:r>
              <a:rPr lang="en-US" sz="1600" dirty="0">
                <a:solidFill>
                  <a:schemeClr val="bg1">
                    <a:lumMod val="50000"/>
                  </a:schemeClr>
                </a:solidFill>
              </a:rPr>
              <a:t>Literate Programming</a:t>
            </a:r>
          </a:p>
          <a:p>
            <a:r>
              <a:rPr lang="en-US" sz="1600" i="1" dirty="0">
                <a:solidFill>
                  <a:srgbClr val="BFBFBF"/>
                </a:solidFill>
              </a:rPr>
              <a:t>Journal of Computer &amp; Information Sciences, 1979</a:t>
            </a:r>
          </a:p>
        </p:txBody>
      </p:sp>
    </p:spTree>
    <p:extLst>
      <p:ext uri="{BB962C8B-B14F-4D97-AF65-F5344CB8AC3E}">
        <p14:creationId xmlns:p14="http://schemas.microsoft.com/office/powerpoint/2010/main" val="1603872461"/>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7D9C69-5A55-0D48-BC9D-194D559AA52E}" type="slidenum">
              <a:rPr lang="en-US" smtClean="0"/>
              <a:t>78</a:t>
            </a:fld>
            <a:endParaRPr lang="en-US"/>
          </a:p>
        </p:txBody>
      </p:sp>
      <p:sp>
        <p:nvSpPr>
          <p:cNvPr id="5" name="Rectangle 4"/>
          <p:cNvSpPr/>
          <p:nvPr/>
        </p:nvSpPr>
        <p:spPr>
          <a:xfrm>
            <a:off x="457200" y="149225"/>
            <a:ext cx="8229600" cy="5632312"/>
          </a:xfrm>
          <a:prstGeom prst="rect">
            <a:avLst/>
          </a:prstGeom>
        </p:spPr>
        <p:txBody>
          <a:bodyPr wrap="square">
            <a:spAutoFit/>
          </a:bodyPr>
          <a:lstStyle/>
          <a:p>
            <a:r>
              <a:rPr lang="en-US" dirty="0">
                <a:latin typeface="Courier New"/>
                <a:cs typeface="Courier New"/>
              </a:rPr>
              <a:t>The purpose of </a:t>
            </a:r>
            <a:r>
              <a:rPr lang="en-US" dirty="0" err="1">
                <a:latin typeface="Courier New"/>
                <a:cs typeface="Courier New"/>
              </a:rPr>
              <a:t>wc</a:t>
            </a:r>
            <a:r>
              <a:rPr lang="en-US" dirty="0">
                <a:latin typeface="Courier New"/>
                <a:cs typeface="Courier New"/>
              </a:rPr>
              <a:t> is to count lines, words, and/or characters in a list of files. The </a:t>
            </a:r>
          </a:p>
          <a:p>
            <a:r>
              <a:rPr lang="en-US" dirty="0">
                <a:latin typeface="Courier New"/>
                <a:cs typeface="Courier New"/>
              </a:rPr>
              <a:t>number of lines in a file is ......../more explanations/</a:t>
            </a:r>
          </a:p>
          <a:p>
            <a:r>
              <a:rPr lang="en-US" dirty="0">
                <a:latin typeface="Courier New"/>
                <a:cs typeface="Courier New"/>
              </a:rPr>
              <a:t> </a:t>
            </a:r>
          </a:p>
          <a:p>
            <a:r>
              <a:rPr lang="en-US" dirty="0">
                <a:latin typeface="Courier New"/>
                <a:cs typeface="Courier New"/>
              </a:rPr>
              <a:t>Here, then, is an overview of the file </a:t>
            </a:r>
            <a:r>
              <a:rPr lang="en-US" dirty="0" err="1">
                <a:latin typeface="Courier New"/>
                <a:cs typeface="Courier New"/>
              </a:rPr>
              <a:t>wc.c</a:t>
            </a:r>
            <a:r>
              <a:rPr lang="en-US" dirty="0">
                <a:latin typeface="Courier New"/>
                <a:cs typeface="Courier New"/>
              </a:rPr>
              <a:t> that is defined by the </a:t>
            </a:r>
            <a:r>
              <a:rPr lang="en-US" dirty="0" err="1">
                <a:latin typeface="Courier New"/>
                <a:cs typeface="Courier New"/>
              </a:rPr>
              <a:t>noweb</a:t>
            </a:r>
            <a:r>
              <a:rPr lang="en-US" dirty="0">
                <a:latin typeface="Courier New"/>
                <a:cs typeface="Courier New"/>
              </a:rPr>
              <a:t> program </a:t>
            </a:r>
            <a:r>
              <a:rPr lang="en-US" dirty="0" err="1">
                <a:latin typeface="Courier New"/>
                <a:cs typeface="Courier New"/>
              </a:rPr>
              <a:t>wc.nw</a:t>
            </a:r>
            <a:r>
              <a:rPr lang="en-US" dirty="0">
                <a:latin typeface="Courier New"/>
                <a:cs typeface="Courier New"/>
              </a:rPr>
              <a:t>: </a:t>
            </a:r>
          </a:p>
          <a:p>
            <a:r>
              <a:rPr lang="en-US" dirty="0">
                <a:latin typeface="Courier New"/>
                <a:cs typeface="Courier New"/>
              </a:rPr>
              <a:t>    &lt;&lt;*&gt;&gt;=</a:t>
            </a:r>
          </a:p>
          <a:p>
            <a:r>
              <a:rPr lang="en-US" dirty="0">
                <a:latin typeface="Courier New"/>
                <a:cs typeface="Courier New"/>
              </a:rPr>
              <a:t>    &lt;&lt;Header files to include&gt;&gt;</a:t>
            </a:r>
          </a:p>
          <a:p>
            <a:r>
              <a:rPr lang="en-US" dirty="0">
                <a:latin typeface="Courier New"/>
                <a:cs typeface="Courier New"/>
              </a:rPr>
              <a:t>    &lt;&lt;Definitions&gt;&gt;</a:t>
            </a:r>
          </a:p>
          <a:p>
            <a:r>
              <a:rPr lang="en-US" dirty="0">
                <a:latin typeface="Courier New"/>
                <a:cs typeface="Courier New"/>
              </a:rPr>
              <a:t>    &lt;&lt;Global variables&gt;&gt;</a:t>
            </a:r>
          </a:p>
          <a:p>
            <a:r>
              <a:rPr lang="en-US" dirty="0">
                <a:latin typeface="Courier New"/>
                <a:cs typeface="Courier New"/>
              </a:rPr>
              <a:t>    &lt;&lt;Functions&gt;&gt;</a:t>
            </a:r>
          </a:p>
          <a:p>
            <a:r>
              <a:rPr lang="en-US" dirty="0">
                <a:latin typeface="Courier New"/>
                <a:cs typeface="Courier New"/>
              </a:rPr>
              <a:t>    &lt;&lt;The main program&gt;&gt;</a:t>
            </a:r>
          </a:p>
          <a:p>
            <a:r>
              <a:rPr lang="en-US" dirty="0">
                <a:latin typeface="Courier New"/>
                <a:cs typeface="Courier New"/>
              </a:rPr>
              <a:t>    @</a:t>
            </a:r>
          </a:p>
          <a:p>
            <a:r>
              <a:rPr lang="en-US" dirty="0">
                <a:latin typeface="Courier New"/>
                <a:cs typeface="Courier New"/>
              </a:rPr>
              <a:t> </a:t>
            </a:r>
          </a:p>
          <a:p>
            <a:r>
              <a:rPr lang="en-US" dirty="0">
                <a:latin typeface="Courier New"/>
                <a:cs typeface="Courier New"/>
              </a:rPr>
              <a:t>We must include the standard I/O definitions, since we want to send formatted output </a:t>
            </a:r>
          </a:p>
          <a:p>
            <a:r>
              <a:rPr lang="en-US" dirty="0">
                <a:latin typeface="Courier New"/>
                <a:cs typeface="Courier New"/>
              </a:rPr>
              <a:t>to </a:t>
            </a:r>
            <a:r>
              <a:rPr lang="en-US" dirty="0" err="1">
                <a:latin typeface="Courier New"/>
                <a:cs typeface="Courier New"/>
              </a:rPr>
              <a:t>stdout</a:t>
            </a:r>
            <a:r>
              <a:rPr lang="en-US" dirty="0">
                <a:latin typeface="Courier New"/>
                <a:cs typeface="Courier New"/>
              </a:rPr>
              <a:t> and </a:t>
            </a:r>
            <a:r>
              <a:rPr lang="en-US" dirty="0" err="1">
                <a:latin typeface="Courier New"/>
                <a:cs typeface="Courier New"/>
              </a:rPr>
              <a:t>stderr</a:t>
            </a:r>
            <a:r>
              <a:rPr lang="en-US" dirty="0">
                <a:latin typeface="Courier New"/>
                <a:cs typeface="Courier New"/>
              </a:rPr>
              <a:t>. </a:t>
            </a:r>
          </a:p>
          <a:p>
            <a:r>
              <a:rPr lang="en-US" dirty="0">
                <a:latin typeface="Courier New"/>
                <a:cs typeface="Courier New"/>
              </a:rPr>
              <a:t>    &lt;&lt;Header files to include&gt;&gt;=</a:t>
            </a:r>
          </a:p>
          <a:p>
            <a:r>
              <a:rPr lang="en-US" dirty="0">
                <a:latin typeface="Courier New"/>
                <a:cs typeface="Courier New"/>
              </a:rPr>
              <a:t>    #include &lt;</a:t>
            </a:r>
            <a:r>
              <a:rPr lang="en-US" dirty="0" err="1">
                <a:latin typeface="Courier New"/>
                <a:cs typeface="Courier New"/>
              </a:rPr>
              <a:t>stdio.h</a:t>
            </a:r>
            <a:r>
              <a:rPr lang="en-US" dirty="0">
                <a:latin typeface="Courier New"/>
                <a:cs typeface="Courier New"/>
              </a:rPr>
              <a:t>&gt;</a:t>
            </a:r>
          </a:p>
          <a:p>
            <a:r>
              <a:rPr lang="en-US" dirty="0">
                <a:latin typeface="Courier New"/>
                <a:cs typeface="Courier New"/>
              </a:rPr>
              <a:t>    @</a:t>
            </a:r>
          </a:p>
        </p:txBody>
      </p:sp>
      <p:sp>
        <p:nvSpPr>
          <p:cNvPr id="7" name="Rectangle 6"/>
          <p:cNvSpPr/>
          <p:nvPr/>
        </p:nvSpPr>
        <p:spPr>
          <a:xfrm>
            <a:off x="23494" y="5975310"/>
            <a:ext cx="5005705" cy="830997"/>
          </a:xfrm>
          <a:prstGeom prst="rect">
            <a:avLst/>
          </a:prstGeom>
        </p:spPr>
        <p:txBody>
          <a:bodyPr wrap="square">
            <a:spAutoFit/>
          </a:bodyPr>
          <a:lstStyle/>
          <a:p>
            <a:r>
              <a:rPr lang="en-US" sz="1600" dirty="0">
                <a:solidFill>
                  <a:schemeClr val="bg1">
                    <a:lumMod val="75000"/>
                  </a:schemeClr>
                </a:solidFill>
              </a:rPr>
              <a:t>D. Knuth</a:t>
            </a:r>
          </a:p>
          <a:p>
            <a:r>
              <a:rPr lang="en-US" sz="1600" dirty="0">
                <a:solidFill>
                  <a:schemeClr val="bg1">
                    <a:lumMod val="50000"/>
                  </a:schemeClr>
                </a:solidFill>
              </a:rPr>
              <a:t>Literate Programming</a:t>
            </a:r>
          </a:p>
          <a:p>
            <a:r>
              <a:rPr lang="en-US" sz="1600" i="1" dirty="0">
                <a:solidFill>
                  <a:srgbClr val="BFBFBF"/>
                </a:solidFill>
              </a:rPr>
              <a:t>Journal of Computer &amp; Information Sciences, 1979</a:t>
            </a:r>
          </a:p>
        </p:txBody>
      </p:sp>
    </p:spTree>
    <p:extLst>
      <p:ext uri="{BB962C8B-B14F-4D97-AF65-F5344CB8AC3E}">
        <p14:creationId xmlns:p14="http://schemas.microsoft.com/office/powerpoint/2010/main" val="2106794418"/>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onclusion</a:t>
            </a:r>
            <a:endParaRPr lang="en-US" dirty="0"/>
          </a:p>
        </p:txBody>
      </p:sp>
      <p:sp>
        <p:nvSpPr>
          <p:cNvPr id="3" name="Content Placeholder 2"/>
          <p:cNvSpPr>
            <a:spLocks noGrp="1"/>
          </p:cNvSpPr>
          <p:nvPr>
            <p:ph idx="1"/>
          </p:nvPr>
        </p:nvSpPr>
        <p:spPr/>
        <p:txBody>
          <a:bodyPr/>
          <a:lstStyle/>
          <a:p>
            <a:r>
              <a:rPr lang="en-US" dirty="0"/>
              <a:t>beginners start off with an incomplete mental model for how code works</a:t>
            </a:r>
          </a:p>
          <a:p>
            <a:r>
              <a:rPr lang="en-US" dirty="0"/>
              <a:t>experts are better at code comprehension because they focus on higher level patterns</a:t>
            </a:r>
          </a:p>
          <a:p>
            <a:pPr lvl="1"/>
            <a:r>
              <a:rPr lang="en-US" dirty="0"/>
              <a:t>patterns can be considered “discourse rules”</a:t>
            </a:r>
          </a:p>
          <a:p>
            <a:pPr lvl="1"/>
            <a:r>
              <a:rPr lang="en-US" dirty="0"/>
              <a:t>naming conventions, design patterns, schemas</a:t>
            </a:r>
          </a:p>
          <a:p>
            <a:r>
              <a:rPr lang="en-US" dirty="0"/>
              <a:t>experts work significantly better when reading &amp; writing code according to these patterns</a:t>
            </a:r>
          </a:p>
          <a:p>
            <a:endParaRPr lang="en-US" dirty="0"/>
          </a:p>
        </p:txBody>
      </p:sp>
      <p:sp>
        <p:nvSpPr>
          <p:cNvPr id="5" name="Slide Number Placeholder 4"/>
          <p:cNvSpPr>
            <a:spLocks noGrp="1"/>
          </p:cNvSpPr>
          <p:nvPr>
            <p:ph type="sldNum" sz="quarter" idx="12"/>
          </p:nvPr>
        </p:nvSpPr>
        <p:spPr/>
        <p:txBody>
          <a:bodyPr/>
          <a:lstStyle/>
          <a:p>
            <a:fld id="{627D9C69-5A55-0D48-BC9D-194D559AA52E}" type="slidenum">
              <a:rPr lang="en-US" smtClean="0"/>
              <a:t>79</a:t>
            </a:fld>
            <a:endParaRPr lang="en-US"/>
          </a:p>
        </p:txBody>
      </p:sp>
    </p:spTree>
    <p:extLst>
      <p:ext uri="{BB962C8B-B14F-4D97-AF65-F5344CB8AC3E}">
        <p14:creationId xmlns:p14="http://schemas.microsoft.com/office/powerpoint/2010/main" val="2611435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bottom-up mental models</a:t>
            </a:r>
            <a:endParaRPr lang="en-US" dirty="0"/>
          </a:p>
        </p:txBody>
      </p:sp>
      <p:sp>
        <p:nvSpPr>
          <p:cNvPr id="3" name="Content Placeholder 2"/>
          <p:cNvSpPr>
            <a:spLocks noGrp="1"/>
          </p:cNvSpPr>
          <p:nvPr>
            <p:ph idx="1"/>
          </p:nvPr>
        </p:nvSpPr>
        <p:spPr>
          <a:xfrm>
            <a:off x="345440" y="1600200"/>
            <a:ext cx="8453120" cy="4525963"/>
          </a:xfrm>
        </p:spPr>
        <p:txBody>
          <a:bodyPr/>
          <a:lstStyle/>
          <a:p>
            <a:r>
              <a:rPr lang="en-US" dirty="0" smtClean="0"/>
              <a:t>1</a:t>
            </a:r>
            <a:r>
              <a:rPr lang="en-US" baseline="30000" dirty="0" smtClean="0"/>
              <a:t>st</a:t>
            </a:r>
            <a:r>
              <a:rPr lang="en-US" dirty="0" smtClean="0"/>
              <a:t>: read code statements</a:t>
            </a:r>
          </a:p>
          <a:p>
            <a:r>
              <a:rPr lang="en-US" dirty="0" smtClean="0"/>
              <a:t>2</a:t>
            </a:r>
            <a:r>
              <a:rPr lang="en-US" baseline="30000" dirty="0" smtClean="0"/>
              <a:t>nd</a:t>
            </a:r>
            <a:r>
              <a:rPr lang="en-US" dirty="0" smtClean="0"/>
              <a:t>: </a:t>
            </a:r>
            <a:r>
              <a:rPr lang="en-US" i="1" dirty="0" smtClean="0"/>
              <a:t>chunking</a:t>
            </a:r>
            <a:r>
              <a:rPr lang="en-US" dirty="0" smtClean="0"/>
              <a:t>: group statements as abstractions</a:t>
            </a:r>
          </a:p>
          <a:p>
            <a:r>
              <a:rPr lang="en-US" dirty="0" smtClean="0"/>
              <a:t>3</a:t>
            </a:r>
            <a:r>
              <a:rPr lang="en-US" baseline="30000" dirty="0" smtClean="0"/>
              <a:t>rd</a:t>
            </a:r>
            <a:r>
              <a:rPr lang="en-US" dirty="0" smtClean="0"/>
              <a:t>: repeat</a:t>
            </a:r>
            <a:endParaRPr lang="en-US" dirty="0"/>
          </a:p>
        </p:txBody>
      </p:sp>
      <p:sp>
        <p:nvSpPr>
          <p:cNvPr id="4" name="Slide Number Placeholder 3"/>
          <p:cNvSpPr>
            <a:spLocks noGrp="1"/>
          </p:cNvSpPr>
          <p:nvPr>
            <p:ph type="sldNum" sz="quarter" idx="12"/>
          </p:nvPr>
        </p:nvSpPr>
        <p:spPr/>
        <p:txBody>
          <a:bodyPr/>
          <a:lstStyle/>
          <a:p>
            <a:fld id="{627D9C69-5A55-0D48-BC9D-194D559AA52E}" type="slidenum">
              <a:rPr lang="en-US" smtClean="0"/>
              <a:t>8</a:t>
            </a:fld>
            <a:endParaRPr lang="en-US"/>
          </a:p>
        </p:txBody>
      </p:sp>
    </p:spTree>
    <p:extLst>
      <p:ext uri="{BB962C8B-B14F-4D97-AF65-F5344CB8AC3E}">
        <p14:creationId xmlns:p14="http://schemas.microsoft.com/office/powerpoint/2010/main" val="3854385220"/>
      </p:ext>
    </p:extLst>
  </p:cSld>
  <p:clrMapOvr>
    <a:masterClrMapping/>
  </p:clrMapOvr>
  <mc:AlternateContent xmlns:mc="http://schemas.openxmlformats.org/markup-compatibility/2006">
    <mc:Choice xmlns:p14="http://schemas.microsoft.com/office/powerpoint/2010/main" Requires="p14">
      <p:transition spd="slow" p14:dur="2000" advTm="98079"/>
    </mc:Choice>
    <mc:Fallback>
      <p:transition xmlns:p14="http://schemas.microsoft.com/office/powerpoint/2010/main" spd="slow" advTm="98079"/>
    </mc:Fallback>
  </mc:AlternateContent>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what other discourse rules can you think of?</a:t>
            </a:r>
          </a:p>
          <a:p>
            <a:r>
              <a:rPr lang="en-US" dirty="0" smtClean="0"/>
              <a:t>do these mental models resonate with your style of understanding code?</a:t>
            </a:r>
            <a:endParaRPr lang="en-US" dirty="0"/>
          </a:p>
          <a:p>
            <a:r>
              <a:rPr lang="en-US" dirty="0" smtClean="0"/>
              <a:t>what are some other tool implications of these models?</a:t>
            </a:r>
            <a:endParaRPr lang="en-US" dirty="0"/>
          </a:p>
        </p:txBody>
      </p:sp>
      <p:sp>
        <p:nvSpPr>
          <p:cNvPr id="4" name="Slide Number Placeholder 3"/>
          <p:cNvSpPr>
            <a:spLocks noGrp="1"/>
          </p:cNvSpPr>
          <p:nvPr>
            <p:ph type="sldNum" sz="quarter" idx="12"/>
          </p:nvPr>
        </p:nvSpPr>
        <p:spPr/>
        <p:txBody>
          <a:bodyPr/>
          <a:lstStyle/>
          <a:p>
            <a:fld id="{627D9C69-5A55-0D48-BC9D-194D559AA52E}" type="slidenum">
              <a:rPr lang="en-US" smtClean="0"/>
              <a:t>80</a:t>
            </a:fld>
            <a:endParaRPr lang="en-US"/>
          </a:p>
        </p:txBody>
      </p:sp>
    </p:spTree>
    <p:extLst>
      <p:ext uri="{BB962C8B-B14F-4D97-AF65-F5344CB8AC3E}">
        <p14:creationId xmlns:p14="http://schemas.microsoft.com/office/powerpoint/2010/main" val="4172091326"/>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50000"/>
                    <a:lumOff val="50000"/>
                  </a:schemeClr>
                </a:solidFill>
              </a:rPr>
              <a:t>references - 1</a:t>
            </a:r>
            <a:endParaRPr lang="en-US" dirty="0">
              <a:solidFill>
                <a:schemeClr val="tx1">
                  <a:lumMod val="50000"/>
                  <a:lumOff val="50000"/>
                </a:schemeClr>
              </a:solidFill>
            </a:endParaRPr>
          </a:p>
        </p:txBody>
      </p:sp>
      <p:sp>
        <p:nvSpPr>
          <p:cNvPr id="7" name="Content Placeholder 6"/>
          <p:cNvSpPr>
            <a:spLocks noGrp="1"/>
          </p:cNvSpPr>
          <p:nvPr>
            <p:ph sz="half" idx="2"/>
          </p:nvPr>
        </p:nvSpPr>
        <p:spPr>
          <a:xfrm>
            <a:off x="457200" y="1535113"/>
            <a:ext cx="4040188" cy="4591050"/>
          </a:xfrm>
        </p:spPr>
        <p:txBody>
          <a:bodyPr>
            <a:normAutofit/>
          </a:bodyPr>
          <a:lstStyle/>
          <a:p>
            <a:pPr marL="0" indent="0">
              <a:buNone/>
            </a:pPr>
            <a:r>
              <a:rPr lang="en-US" sz="1400" dirty="0">
                <a:solidFill>
                  <a:schemeClr val="tx1">
                    <a:lumMod val="65000"/>
                    <a:lumOff val="35000"/>
                  </a:schemeClr>
                </a:solidFill>
              </a:rPr>
              <a:t>H. </a:t>
            </a:r>
            <a:r>
              <a:rPr lang="en-US" sz="1400" dirty="0" err="1">
                <a:solidFill>
                  <a:schemeClr val="tx1">
                    <a:lumMod val="65000"/>
                    <a:lumOff val="35000"/>
                  </a:schemeClr>
                </a:solidFill>
              </a:rPr>
              <a:t>Sackman</a:t>
            </a:r>
            <a:r>
              <a:rPr lang="en-US" sz="1400" dirty="0">
                <a:solidFill>
                  <a:schemeClr val="tx1">
                    <a:lumMod val="65000"/>
                    <a:lumOff val="35000"/>
                  </a:schemeClr>
                </a:solidFill>
              </a:rPr>
              <a:t>, W. J. Erikson, and E. E. Grant</a:t>
            </a:r>
          </a:p>
          <a:p>
            <a:pPr marL="0" indent="0">
              <a:buNone/>
            </a:pPr>
            <a:r>
              <a:rPr lang="en-US" sz="1400" b="1" dirty="0"/>
              <a:t>Exploratory experimental studies comparing online and offline programming performance</a:t>
            </a:r>
          </a:p>
          <a:p>
            <a:pPr marL="0" indent="0">
              <a:buNone/>
            </a:pPr>
            <a:r>
              <a:rPr lang="en-US" sz="1400" i="1" dirty="0">
                <a:solidFill>
                  <a:schemeClr val="tx1">
                    <a:lumMod val="65000"/>
                    <a:lumOff val="35000"/>
                  </a:schemeClr>
                </a:solidFill>
              </a:rPr>
              <a:t>Communications of the ACM, </a:t>
            </a:r>
            <a:r>
              <a:rPr lang="en-US" sz="1400" i="1" dirty="0" smtClean="0">
                <a:solidFill>
                  <a:schemeClr val="tx1">
                    <a:lumMod val="65000"/>
                    <a:lumOff val="35000"/>
                  </a:schemeClr>
                </a:solidFill>
              </a:rPr>
              <a:t>1968</a:t>
            </a:r>
          </a:p>
          <a:p>
            <a:pPr marL="0" indent="0">
              <a:buNone/>
            </a:pPr>
            <a:endParaRPr lang="en-US" sz="1400" dirty="0" smtClean="0">
              <a:solidFill>
                <a:schemeClr val="tx1">
                  <a:lumMod val="65000"/>
                  <a:lumOff val="35000"/>
                </a:schemeClr>
              </a:solidFill>
            </a:endParaRPr>
          </a:p>
          <a:p>
            <a:pPr marL="0" indent="0">
              <a:buNone/>
            </a:pPr>
            <a:r>
              <a:rPr lang="en-US" sz="1400" dirty="0" smtClean="0">
                <a:solidFill>
                  <a:schemeClr val="tx1">
                    <a:lumMod val="65000"/>
                    <a:lumOff val="35000"/>
                  </a:schemeClr>
                </a:solidFill>
              </a:rPr>
              <a:t>B</a:t>
            </a:r>
            <a:r>
              <a:rPr lang="en-US" sz="1400" dirty="0">
                <a:solidFill>
                  <a:schemeClr val="tx1">
                    <a:lumMod val="65000"/>
                    <a:lumOff val="35000"/>
                  </a:schemeClr>
                </a:solidFill>
              </a:rPr>
              <a:t>. </a:t>
            </a:r>
            <a:r>
              <a:rPr lang="en-US" sz="1400" dirty="0" err="1">
                <a:solidFill>
                  <a:schemeClr val="tx1">
                    <a:lumMod val="65000"/>
                    <a:lumOff val="35000"/>
                  </a:schemeClr>
                </a:solidFill>
              </a:rPr>
              <a:t>Liblit</a:t>
            </a:r>
            <a:r>
              <a:rPr lang="en-US" sz="1400" dirty="0">
                <a:solidFill>
                  <a:schemeClr val="tx1">
                    <a:lumMod val="65000"/>
                    <a:lumOff val="35000"/>
                  </a:schemeClr>
                </a:solidFill>
              </a:rPr>
              <a:t>, A. </a:t>
            </a:r>
            <a:r>
              <a:rPr lang="en-US" sz="1400" dirty="0" err="1">
                <a:solidFill>
                  <a:schemeClr val="tx1">
                    <a:lumMod val="65000"/>
                    <a:lumOff val="35000"/>
                  </a:schemeClr>
                </a:solidFill>
              </a:rPr>
              <a:t>Begel</a:t>
            </a:r>
            <a:r>
              <a:rPr lang="en-US" sz="1400" dirty="0">
                <a:solidFill>
                  <a:schemeClr val="tx1">
                    <a:lumMod val="65000"/>
                    <a:lumOff val="35000"/>
                  </a:schemeClr>
                </a:solidFill>
              </a:rPr>
              <a:t>, and E. </a:t>
            </a:r>
            <a:r>
              <a:rPr lang="en-US" sz="1400" dirty="0" err="1">
                <a:solidFill>
                  <a:schemeClr val="tx1">
                    <a:lumMod val="65000"/>
                    <a:lumOff val="35000"/>
                  </a:schemeClr>
                </a:solidFill>
              </a:rPr>
              <a:t>Sweetser</a:t>
            </a:r>
            <a:endParaRPr lang="en-US" sz="1400" dirty="0">
              <a:solidFill>
                <a:schemeClr val="tx1">
                  <a:lumMod val="65000"/>
                  <a:lumOff val="35000"/>
                </a:schemeClr>
              </a:solidFill>
            </a:endParaRPr>
          </a:p>
          <a:p>
            <a:pPr marL="0" indent="0">
              <a:buNone/>
            </a:pPr>
            <a:r>
              <a:rPr lang="en-US" sz="1400" b="1" dirty="0">
                <a:solidFill>
                  <a:srgbClr val="000000"/>
                </a:solidFill>
              </a:rPr>
              <a:t>Cognitive Perspectives on the Role of Naming in Computer Programs</a:t>
            </a:r>
          </a:p>
          <a:p>
            <a:pPr marL="0" indent="0">
              <a:buNone/>
            </a:pPr>
            <a:r>
              <a:rPr lang="en-US" sz="1400" i="1" dirty="0">
                <a:solidFill>
                  <a:schemeClr val="tx1">
                    <a:lumMod val="65000"/>
                    <a:lumOff val="35000"/>
                  </a:schemeClr>
                </a:solidFill>
              </a:rPr>
              <a:t>Psychology of Programming Interest Group, 2006</a:t>
            </a:r>
          </a:p>
          <a:p>
            <a:pPr marL="0" indent="0">
              <a:buNone/>
            </a:pPr>
            <a:endParaRPr lang="en-US" sz="1400" i="1" dirty="0" smtClean="0">
              <a:solidFill>
                <a:schemeClr val="tx1">
                  <a:lumMod val="65000"/>
                  <a:lumOff val="35000"/>
                </a:schemeClr>
              </a:solidFill>
            </a:endParaRPr>
          </a:p>
          <a:p>
            <a:pPr marL="0" indent="0">
              <a:buNone/>
            </a:pPr>
            <a:r>
              <a:rPr lang="en-US" sz="1400" dirty="0" smtClean="0">
                <a:solidFill>
                  <a:schemeClr val="tx1">
                    <a:lumMod val="65000"/>
                    <a:lumOff val="35000"/>
                  </a:schemeClr>
                </a:solidFill>
              </a:rPr>
              <a:t>A</a:t>
            </a:r>
            <a:r>
              <a:rPr lang="en-US" sz="1400" dirty="0">
                <a:solidFill>
                  <a:schemeClr val="tx1">
                    <a:lumMod val="65000"/>
                    <a:lumOff val="35000"/>
                  </a:schemeClr>
                </a:solidFill>
              </a:rPr>
              <a:t>. Blackwell</a:t>
            </a:r>
          </a:p>
          <a:p>
            <a:pPr marL="0" indent="0">
              <a:buNone/>
            </a:pPr>
            <a:r>
              <a:rPr lang="en-US" sz="1400" b="1" dirty="0">
                <a:solidFill>
                  <a:srgbClr val="000000"/>
                </a:solidFill>
              </a:rPr>
              <a:t>Metaphor or analogy: how should we see programming abstractions?</a:t>
            </a:r>
          </a:p>
          <a:p>
            <a:pPr marL="0" indent="0">
              <a:buNone/>
            </a:pPr>
            <a:r>
              <a:rPr lang="en-US" sz="1400" i="1" dirty="0">
                <a:solidFill>
                  <a:schemeClr val="tx1">
                    <a:lumMod val="65000"/>
                    <a:lumOff val="35000"/>
                  </a:schemeClr>
                </a:solidFill>
              </a:rPr>
              <a:t>Psychology of Programming Interest Group, </a:t>
            </a:r>
            <a:r>
              <a:rPr lang="en-US" sz="1400" i="1" dirty="0" smtClean="0">
                <a:solidFill>
                  <a:schemeClr val="tx1">
                    <a:lumMod val="65000"/>
                    <a:lumOff val="35000"/>
                  </a:schemeClr>
                </a:solidFill>
              </a:rPr>
              <a:t>1996</a:t>
            </a:r>
          </a:p>
          <a:p>
            <a:pPr marL="0" indent="0">
              <a:buNone/>
            </a:pPr>
            <a:endParaRPr lang="en-US" sz="1400" i="1" dirty="0">
              <a:solidFill>
                <a:schemeClr val="tx1">
                  <a:lumMod val="65000"/>
                  <a:lumOff val="35000"/>
                </a:schemeClr>
              </a:solidFill>
            </a:endParaRPr>
          </a:p>
          <a:p>
            <a:pPr marL="0" indent="0">
              <a:buNone/>
            </a:pPr>
            <a:r>
              <a:rPr lang="en-US" sz="1400" dirty="0">
                <a:solidFill>
                  <a:schemeClr val="tx1">
                    <a:lumMod val="65000"/>
                    <a:lumOff val="35000"/>
                  </a:schemeClr>
                </a:solidFill>
              </a:rPr>
              <a:t>E. </a:t>
            </a:r>
            <a:r>
              <a:rPr lang="en-US" sz="1400" dirty="0" err="1">
                <a:solidFill>
                  <a:schemeClr val="tx1">
                    <a:lumMod val="65000"/>
                    <a:lumOff val="35000"/>
                  </a:schemeClr>
                </a:solidFill>
              </a:rPr>
              <a:t>Soloway</a:t>
            </a:r>
            <a:r>
              <a:rPr lang="en-US" sz="1400" dirty="0">
                <a:solidFill>
                  <a:schemeClr val="tx1">
                    <a:lumMod val="65000"/>
                    <a:lumOff val="35000"/>
                  </a:schemeClr>
                </a:solidFill>
              </a:rPr>
              <a:t>, K. Ehrlich</a:t>
            </a:r>
          </a:p>
          <a:p>
            <a:pPr marL="0" indent="0">
              <a:buNone/>
            </a:pPr>
            <a:r>
              <a:rPr lang="en-US" sz="1400" b="1" dirty="0">
                <a:solidFill>
                  <a:srgbClr val="000000"/>
                </a:solidFill>
              </a:rPr>
              <a:t>Empirical Studies of Programming Knowledge</a:t>
            </a:r>
          </a:p>
          <a:p>
            <a:pPr marL="0" indent="0">
              <a:buNone/>
            </a:pPr>
            <a:r>
              <a:rPr lang="en-US" sz="1400" i="1" dirty="0">
                <a:solidFill>
                  <a:schemeClr val="tx1">
                    <a:lumMod val="65000"/>
                    <a:lumOff val="35000"/>
                  </a:schemeClr>
                </a:solidFill>
              </a:rPr>
              <a:t>IEEE Transactions of Software Engineering, 1984</a:t>
            </a:r>
          </a:p>
          <a:p>
            <a:pPr marL="0" indent="0">
              <a:buNone/>
            </a:pPr>
            <a:endParaRPr lang="en-US" sz="1400" i="1" dirty="0">
              <a:solidFill>
                <a:schemeClr val="tx1">
                  <a:lumMod val="65000"/>
                  <a:lumOff val="35000"/>
                </a:schemeClr>
              </a:solidFill>
            </a:endParaRPr>
          </a:p>
          <a:p>
            <a:pPr marL="0" indent="0">
              <a:buNone/>
            </a:pPr>
            <a:endParaRPr lang="en-US" sz="1400" dirty="0">
              <a:solidFill>
                <a:schemeClr val="tx1">
                  <a:lumMod val="65000"/>
                  <a:lumOff val="35000"/>
                </a:schemeClr>
              </a:solidFill>
            </a:endParaRPr>
          </a:p>
        </p:txBody>
      </p:sp>
      <p:sp>
        <p:nvSpPr>
          <p:cNvPr id="9" name="Content Placeholder 8"/>
          <p:cNvSpPr>
            <a:spLocks noGrp="1"/>
          </p:cNvSpPr>
          <p:nvPr>
            <p:ph sz="quarter" idx="4"/>
          </p:nvPr>
        </p:nvSpPr>
        <p:spPr>
          <a:xfrm>
            <a:off x="4645025" y="1535113"/>
            <a:ext cx="4041775" cy="4591050"/>
          </a:xfrm>
        </p:spPr>
        <p:txBody>
          <a:bodyPr>
            <a:normAutofit/>
          </a:bodyPr>
          <a:lstStyle/>
          <a:p>
            <a:pPr marL="0" indent="0">
              <a:buNone/>
            </a:pPr>
            <a:r>
              <a:rPr lang="en-US" sz="1400" dirty="0" smtClean="0">
                <a:solidFill>
                  <a:schemeClr val="tx1">
                    <a:lumMod val="65000"/>
                    <a:lumOff val="35000"/>
                  </a:schemeClr>
                </a:solidFill>
              </a:rPr>
              <a:t>B. </a:t>
            </a:r>
            <a:r>
              <a:rPr lang="en-US" sz="1400" dirty="0" err="1" smtClean="0">
                <a:solidFill>
                  <a:schemeClr val="tx1">
                    <a:lumMod val="65000"/>
                    <a:lumOff val="35000"/>
                  </a:schemeClr>
                </a:solidFill>
              </a:rPr>
              <a:t>Shneiderman</a:t>
            </a:r>
            <a:r>
              <a:rPr lang="en-US" sz="1400" dirty="0">
                <a:solidFill>
                  <a:schemeClr val="tx1">
                    <a:lumMod val="65000"/>
                    <a:lumOff val="35000"/>
                  </a:schemeClr>
                </a:solidFill>
              </a:rPr>
              <a:t> </a:t>
            </a:r>
            <a:r>
              <a:rPr lang="en-US" sz="1400" dirty="0" smtClean="0">
                <a:solidFill>
                  <a:schemeClr val="tx1">
                    <a:lumMod val="65000"/>
                    <a:lumOff val="35000"/>
                  </a:schemeClr>
                </a:solidFill>
              </a:rPr>
              <a:t>and R. Mayer</a:t>
            </a:r>
            <a:endParaRPr lang="en-US" sz="1400" dirty="0">
              <a:solidFill>
                <a:schemeClr val="tx1">
                  <a:lumMod val="65000"/>
                  <a:lumOff val="35000"/>
                </a:schemeClr>
              </a:solidFill>
            </a:endParaRPr>
          </a:p>
          <a:p>
            <a:pPr marL="0" indent="0">
              <a:buNone/>
            </a:pPr>
            <a:r>
              <a:rPr lang="en-US" sz="1400" b="1" dirty="0" smtClean="0"/>
              <a:t>Syntactic/Semantic Interactions in Programmer Behavior: A Model and Experimental Results</a:t>
            </a:r>
            <a:endParaRPr lang="en-US" sz="1400" b="1" dirty="0"/>
          </a:p>
          <a:p>
            <a:pPr marL="0" indent="0">
              <a:buNone/>
            </a:pPr>
            <a:r>
              <a:rPr lang="en-US" sz="1400" i="1" dirty="0" smtClean="0">
                <a:solidFill>
                  <a:schemeClr val="tx1">
                    <a:lumMod val="65000"/>
                    <a:lumOff val="35000"/>
                  </a:schemeClr>
                </a:solidFill>
              </a:rPr>
              <a:t>Journal of Computer &amp; Information Sciences, 1979</a:t>
            </a:r>
          </a:p>
          <a:p>
            <a:pPr marL="0" indent="0">
              <a:buNone/>
            </a:pPr>
            <a:endParaRPr lang="en-US" sz="1400" i="1" dirty="0" smtClean="0">
              <a:solidFill>
                <a:schemeClr val="tx1">
                  <a:lumMod val="65000"/>
                  <a:lumOff val="35000"/>
                </a:schemeClr>
              </a:solidFill>
            </a:endParaRPr>
          </a:p>
          <a:p>
            <a:pPr marL="0" indent="0">
              <a:buNone/>
            </a:pPr>
            <a:r>
              <a:rPr lang="en-US" sz="1400" dirty="0" smtClean="0">
                <a:solidFill>
                  <a:schemeClr val="tx1">
                    <a:lumMod val="65000"/>
                    <a:lumOff val="35000"/>
                  </a:schemeClr>
                </a:solidFill>
              </a:rPr>
              <a:t>R</a:t>
            </a:r>
            <a:r>
              <a:rPr lang="en-US" sz="1400" dirty="0">
                <a:solidFill>
                  <a:schemeClr val="tx1">
                    <a:lumMod val="65000"/>
                    <a:lumOff val="35000"/>
                  </a:schemeClr>
                </a:solidFill>
              </a:rPr>
              <a:t>. Brooks</a:t>
            </a:r>
          </a:p>
          <a:p>
            <a:pPr marL="0" indent="0">
              <a:buNone/>
            </a:pPr>
            <a:r>
              <a:rPr lang="en-US" sz="1400" b="1" dirty="0"/>
              <a:t>Towards a theory of the comprehension of computer programs</a:t>
            </a:r>
          </a:p>
          <a:p>
            <a:pPr marL="0" indent="0">
              <a:buNone/>
            </a:pPr>
            <a:r>
              <a:rPr lang="en-US" sz="1400" i="1" dirty="0">
                <a:solidFill>
                  <a:schemeClr val="tx1">
                    <a:lumMod val="65000"/>
                    <a:lumOff val="35000"/>
                  </a:schemeClr>
                </a:solidFill>
              </a:rPr>
              <a:t>International J. on Man-Machine Studies, 1981</a:t>
            </a:r>
          </a:p>
          <a:p>
            <a:pPr marL="0" indent="0">
              <a:buNone/>
            </a:pPr>
            <a:endParaRPr lang="en-US" sz="1400" i="1" dirty="0" smtClean="0">
              <a:solidFill>
                <a:schemeClr val="tx1">
                  <a:lumMod val="65000"/>
                  <a:lumOff val="35000"/>
                </a:schemeClr>
              </a:solidFill>
            </a:endParaRPr>
          </a:p>
          <a:p>
            <a:pPr marL="0" indent="0">
              <a:buNone/>
            </a:pPr>
            <a:r>
              <a:rPr lang="en-US" sz="1400" dirty="0">
                <a:solidFill>
                  <a:schemeClr val="tx1">
                    <a:lumMod val="65000"/>
                    <a:lumOff val="35000"/>
                  </a:schemeClr>
                </a:solidFill>
              </a:rPr>
              <a:t>N. Pennington</a:t>
            </a:r>
          </a:p>
          <a:p>
            <a:pPr marL="0" indent="0">
              <a:buNone/>
            </a:pPr>
            <a:r>
              <a:rPr lang="en-US" sz="1400" b="1" dirty="0"/>
              <a:t>Stimulus Structures and Mental Representations in Expert Comprehension of Computer Programs</a:t>
            </a:r>
          </a:p>
          <a:p>
            <a:pPr marL="0" indent="0">
              <a:buNone/>
            </a:pPr>
            <a:r>
              <a:rPr lang="en-US" sz="1400" i="1" dirty="0">
                <a:solidFill>
                  <a:schemeClr val="tx1">
                    <a:lumMod val="65000"/>
                    <a:lumOff val="35000"/>
                  </a:schemeClr>
                </a:solidFill>
              </a:rPr>
              <a:t>Cognitive Psychology, </a:t>
            </a:r>
            <a:r>
              <a:rPr lang="en-US" sz="1400" i="1" dirty="0" smtClean="0">
                <a:solidFill>
                  <a:schemeClr val="tx1">
                    <a:lumMod val="65000"/>
                    <a:lumOff val="35000"/>
                  </a:schemeClr>
                </a:solidFill>
              </a:rPr>
              <a:t>1987</a:t>
            </a:r>
          </a:p>
          <a:p>
            <a:pPr marL="0" indent="0">
              <a:buNone/>
            </a:pPr>
            <a:endParaRPr lang="en-US" sz="1400" i="1" dirty="0">
              <a:solidFill>
                <a:schemeClr val="tx1">
                  <a:lumMod val="65000"/>
                  <a:lumOff val="35000"/>
                </a:schemeClr>
              </a:solidFill>
            </a:endParaRPr>
          </a:p>
          <a:p>
            <a:pPr marL="0" indent="0">
              <a:buNone/>
            </a:pPr>
            <a:r>
              <a:rPr lang="en-US" sz="1400" dirty="0" smtClean="0">
                <a:solidFill>
                  <a:schemeClr val="tx1">
                    <a:lumMod val="65000"/>
                    <a:lumOff val="35000"/>
                  </a:schemeClr>
                </a:solidFill>
              </a:rPr>
              <a:t>D. Knuth</a:t>
            </a:r>
            <a:endParaRPr lang="en-US" sz="1400" dirty="0">
              <a:solidFill>
                <a:schemeClr val="tx1">
                  <a:lumMod val="65000"/>
                  <a:lumOff val="35000"/>
                </a:schemeClr>
              </a:solidFill>
            </a:endParaRPr>
          </a:p>
          <a:p>
            <a:pPr marL="0" indent="0">
              <a:buNone/>
            </a:pPr>
            <a:r>
              <a:rPr lang="en-US" sz="1400" b="1" dirty="0" smtClean="0"/>
              <a:t>Literate Programming</a:t>
            </a:r>
            <a:endParaRPr lang="en-US" sz="1400" b="1" dirty="0"/>
          </a:p>
          <a:p>
            <a:pPr marL="0" indent="0">
              <a:buNone/>
            </a:pPr>
            <a:r>
              <a:rPr lang="en-US" sz="1400" i="1" dirty="0">
                <a:solidFill>
                  <a:schemeClr val="tx1">
                    <a:lumMod val="65000"/>
                    <a:lumOff val="35000"/>
                  </a:schemeClr>
                </a:solidFill>
              </a:rPr>
              <a:t>Journal of Computer &amp; Information Sciences, 1979</a:t>
            </a:r>
          </a:p>
          <a:p>
            <a:pPr marL="0" indent="0">
              <a:buNone/>
            </a:pPr>
            <a:endParaRPr lang="en-US" sz="1400" i="1" dirty="0" smtClean="0">
              <a:solidFill>
                <a:schemeClr val="tx1">
                  <a:lumMod val="65000"/>
                  <a:lumOff val="35000"/>
                </a:schemeClr>
              </a:solidFill>
            </a:endParaRPr>
          </a:p>
          <a:p>
            <a:pPr marL="0" indent="0">
              <a:buNone/>
            </a:pPr>
            <a:endParaRPr lang="en-US" sz="1400" i="1" dirty="0">
              <a:solidFill>
                <a:schemeClr val="tx1">
                  <a:lumMod val="65000"/>
                  <a:lumOff val="35000"/>
                </a:schemeClr>
              </a:solidFill>
            </a:endParaRPr>
          </a:p>
          <a:p>
            <a:pPr marL="0" indent="0">
              <a:buNone/>
            </a:pPr>
            <a:endParaRPr lang="en-US" sz="1400" dirty="0"/>
          </a:p>
        </p:txBody>
      </p:sp>
      <p:sp>
        <p:nvSpPr>
          <p:cNvPr id="5" name="Slide Number Placeholder 4"/>
          <p:cNvSpPr>
            <a:spLocks noGrp="1"/>
          </p:cNvSpPr>
          <p:nvPr>
            <p:ph type="sldNum" sz="quarter" idx="12"/>
          </p:nvPr>
        </p:nvSpPr>
        <p:spPr/>
        <p:txBody>
          <a:bodyPr/>
          <a:lstStyle/>
          <a:p>
            <a:fld id="{627D9C69-5A55-0D48-BC9D-194D559AA52E}" type="slidenum">
              <a:rPr lang="en-US" smtClean="0"/>
              <a:t>81</a:t>
            </a:fld>
            <a:endParaRPr lang="en-US"/>
          </a:p>
        </p:txBody>
      </p:sp>
    </p:spTree>
    <p:extLst>
      <p:ext uri="{BB962C8B-B14F-4D97-AF65-F5344CB8AC3E}">
        <p14:creationId xmlns:p14="http://schemas.microsoft.com/office/powerpoint/2010/main" val="2640869061"/>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50000"/>
                    <a:lumOff val="50000"/>
                  </a:schemeClr>
                </a:solidFill>
              </a:rPr>
              <a:t>references - 2</a:t>
            </a:r>
            <a:endParaRPr lang="en-US" dirty="0">
              <a:solidFill>
                <a:schemeClr val="tx1">
                  <a:lumMod val="50000"/>
                  <a:lumOff val="50000"/>
                </a:schemeClr>
              </a:solidFill>
            </a:endParaRPr>
          </a:p>
        </p:txBody>
      </p:sp>
      <p:sp>
        <p:nvSpPr>
          <p:cNvPr id="7" name="Content Placeholder 6"/>
          <p:cNvSpPr>
            <a:spLocks noGrp="1"/>
          </p:cNvSpPr>
          <p:nvPr>
            <p:ph sz="half" idx="2"/>
          </p:nvPr>
        </p:nvSpPr>
        <p:spPr>
          <a:xfrm>
            <a:off x="457200" y="1535113"/>
            <a:ext cx="4040188" cy="4591050"/>
          </a:xfrm>
        </p:spPr>
        <p:txBody>
          <a:bodyPr>
            <a:normAutofit/>
          </a:bodyPr>
          <a:lstStyle/>
          <a:p>
            <a:pPr marL="0" indent="0">
              <a:buNone/>
            </a:pPr>
            <a:r>
              <a:rPr lang="en-US" sz="1400" dirty="0">
                <a:solidFill>
                  <a:schemeClr val="tx1">
                    <a:lumMod val="65000"/>
                    <a:lumOff val="35000"/>
                  </a:schemeClr>
                </a:solidFill>
              </a:rPr>
              <a:t>A. von </a:t>
            </a:r>
            <a:r>
              <a:rPr lang="en-US" sz="1400" dirty="0" err="1">
                <a:solidFill>
                  <a:schemeClr val="tx1">
                    <a:lumMod val="65000"/>
                    <a:lumOff val="35000"/>
                  </a:schemeClr>
                </a:solidFill>
              </a:rPr>
              <a:t>Mayrhauser</a:t>
            </a:r>
            <a:r>
              <a:rPr lang="en-US" sz="1400" dirty="0">
                <a:solidFill>
                  <a:schemeClr val="tx1">
                    <a:lumMod val="65000"/>
                    <a:lumOff val="35000"/>
                  </a:schemeClr>
                </a:solidFill>
              </a:rPr>
              <a:t> and A.M. Vans</a:t>
            </a:r>
          </a:p>
          <a:p>
            <a:pPr marL="0" indent="0">
              <a:buNone/>
            </a:pPr>
            <a:r>
              <a:rPr lang="en-US" sz="1400" b="1" dirty="0"/>
              <a:t>From Program Comprehension to Tool Requirements for an Industrial Environment</a:t>
            </a:r>
          </a:p>
          <a:p>
            <a:pPr marL="0" indent="0">
              <a:buNone/>
            </a:pPr>
            <a:r>
              <a:rPr lang="en-US" sz="1400" i="1" dirty="0">
                <a:solidFill>
                  <a:schemeClr val="tx1">
                    <a:lumMod val="65000"/>
                    <a:lumOff val="35000"/>
                  </a:schemeClr>
                </a:solidFill>
              </a:rPr>
              <a:t>IEEE Workshop on Program Comprehension, 1993</a:t>
            </a:r>
          </a:p>
          <a:p>
            <a:pPr marL="0" indent="0">
              <a:buNone/>
            </a:pPr>
            <a:endParaRPr lang="en-US" sz="1400" i="1" dirty="0">
              <a:solidFill>
                <a:schemeClr val="tx1">
                  <a:lumMod val="65000"/>
                  <a:lumOff val="35000"/>
                </a:schemeClr>
              </a:solidFill>
            </a:endParaRPr>
          </a:p>
          <a:p>
            <a:pPr marL="0" indent="0">
              <a:buNone/>
            </a:pPr>
            <a:r>
              <a:rPr lang="en-US" sz="1400" dirty="0" smtClean="0">
                <a:solidFill>
                  <a:schemeClr val="tx1">
                    <a:lumMod val="65000"/>
                    <a:lumOff val="35000"/>
                  </a:schemeClr>
                </a:solidFill>
              </a:rPr>
              <a:t>Margaret-Anne </a:t>
            </a:r>
            <a:r>
              <a:rPr lang="en-US" sz="1400" dirty="0" err="1" smtClean="0">
                <a:solidFill>
                  <a:schemeClr val="tx1">
                    <a:lumMod val="65000"/>
                    <a:lumOff val="35000"/>
                  </a:schemeClr>
                </a:solidFill>
              </a:rPr>
              <a:t>Storey</a:t>
            </a:r>
            <a:endParaRPr lang="en-US" sz="1400" dirty="0">
              <a:solidFill>
                <a:schemeClr val="tx1">
                  <a:lumMod val="65000"/>
                  <a:lumOff val="35000"/>
                </a:schemeClr>
              </a:solidFill>
            </a:endParaRPr>
          </a:p>
          <a:p>
            <a:pPr marL="0" indent="0">
              <a:buNone/>
            </a:pPr>
            <a:r>
              <a:rPr lang="en-US" sz="1400" b="1" dirty="0" smtClean="0"/>
              <a:t>Theories, Methods, and Tools in Program Comprehension: Past, Present, and Future</a:t>
            </a:r>
            <a:endParaRPr lang="en-US" sz="1400" b="1" dirty="0"/>
          </a:p>
          <a:p>
            <a:pPr marL="0" indent="0">
              <a:buNone/>
            </a:pPr>
            <a:r>
              <a:rPr lang="en-US" sz="1400" i="1" dirty="0" smtClean="0">
                <a:solidFill>
                  <a:schemeClr val="tx1">
                    <a:lumMod val="65000"/>
                    <a:lumOff val="35000"/>
                  </a:schemeClr>
                </a:solidFill>
              </a:rPr>
              <a:t>Int. Workshop on Program Comprehension, </a:t>
            </a:r>
            <a:r>
              <a:rPr lang="en-US" sz="1400" i="1" dirty="0" smtClean="0">
                <a:solidFill>
                  <a:schemeClr val="tx1">
                    <a:lumMod val="65000"/>
                    <a:lumOff val="35000"/>
                  </a:schemeClr>
                </a:solidFill>
              </a:rPr>
              <a:t>2005</a:t>
            </a:r>
          </a:p>
          <a:p>
            <a:pPr marL="0" indent="0">
              <a:buNone/>
            </a:pPr>
            <a:endParaRPr lang="en-US" sz="1400" dirty="0" smtClean="0">
              <a:solidFill>
                <a:schemeClr val="bg1">
                  <a:lumMod val="75000"/>
                </a:schemeClr>
              </a:solidFill>
            </a:endParaRPr>
          </a:p>
        </p:txBody>
      </p:sp>
      <p:sp>
        <p:nvSpPr>
          <p:cNvPr id="9" name="Content Placeholder 8"/>
          <p:cNvSpPr>
            <a:spLocks noGrp="1"/>
          </p:cNvSpPr>
          <p:nvPr>
            <p:ph sz="quarter" idx="4"/>
          </p:nvPr>
        </p:nvSpPr>
        <p:spPr>
          <a:xfrm>
            <a:off x="4645025" y="1535113"/>
            <a:ext cx="4041775" cy="4591050"/>
          </a:xfrm>
        </p:spPr>
        <p:txBody>
          <a:bodyPr>
            <a:normAutofit/>
          </a:bodyPr>
          <a:lstStyle/>
          <a:p>
            <a:pPr marL="0" indent="0">
              <a:buNone/>
            </a:pPr>
            <a:r>
              <a:rPr lang="en-US" sz="1400" dirty="0">
                <a:solidFill>
                  <a:schemeClr val="tx1">
                    <a:lumMod val="65000"/>
                    <a:lumOff val="35000"/>
                  </a:schemeClr>
                </a:solidFill>
              </a:rPr>
              <a:t>I. </a:t>
            </a:r>
            <a:r>
              <a:rPr lang="en-US" sz="1400" dirty="0" err="1">
                <a:solidFill>
                  <a:schemeClr val="tx1">
                    <a:lumMod val="65000"/>
                    <a:lumOff val="35000"/>
                  </a:schemeClr>
                </a:solidFill>
              </a:rPr>
              <a:t>Vessey</a:t>
            </a:r>
            <a:endParaRPr lang="en-US" sz="1400" dirty="0">
              <a:solidFill>
                <a:schemeClr val="tx1">
                  <a:lumMod val="50000"/>
                  <a:lumOff val="50000"/>
                </a:schemeClr>
              </a:solidFill>
            </a:endParaRPr>
          </a:p>
          <a:p>
            <a:pPr marL="0" indent="0">
              <a:buNone/>
            </a:pPr>
            <a:r>
              <a:rPr lang="en-US" sz="1400" b="1" dirty="0"/>
              <a:t>Expertise in Debugging Computer Programs: An analysis of the Content of Verbal Protocols</a:t>
            </a:r>
          </a:p>
          <a:p>
            <a:pPr marL="0" indent="0">
              <a:buNone/>
            </a:pPr>
            <a:r>
              <a:rPr lang="en-US" sz="1400" i="1" dirty="0" smtClean="0">
                <a:solidFill>
                  <a:srgbClr val="7F7F7F"/>
                </a:solidFill>
              </a:rPr>
              <a:t>IEEE Trans on Systems, Man, Cybernetics, 1986</a:t>
            </a:r>
            <a:endParaRPr lang="en-US" sz="1400" i="1" dirty="0">
              <a:solidFill>
                <a:schemeClr val="tx1">
                  <a:lumMod val="65000"/>
                  <a:lumOff val="35000"/>
                </a:schemeClr>
              </a:solidFill>
            </a:endParaRPr>
          </a:p>
          <a:p>
            <a:pPr marL="0" indent="0">
              <a:buNone/>
            </a:pPr>
            <a:endParaRPr lang="en-US" sz="1400" dirty="0" smtClean="0"/>
          </a:p>
          <a:p>
            <a:pPr marL="0" indent="0">
              <a:buNone/>
            </a:pPr>
            <a:r>
              <a:rPr lang="en-US" sz="1400" dirty="0">
                <a:solidFill>
                  <a:schemeClr val="tx1">
                    <a:lumMod val="50000"/>
                    <a:lumOff val="50000"/>
                  </a:schemeClr>
                </a:solidFill>
              </a:rPr>
              <a:t>A. </a:t>
            </a:r>
            <a:r>
              <a:rPr lang="en-US" sz="1400" dirty="0" err="1">
                <a:solidFill>
                  <a:schemeClr val="tx1">
                    <a:lumMod val="50000"/>
                    <a:lumOff val="50000"/>
                  </a:schemeClr>
                </a:solidFill>
              </a:rPr>
              <a:t>Ko</a:t>
            </a:r>
            <a:r>
              <a:rPr lang="en-US" sz="1400" dirty="0">
                <a:solidFill>
                  <a:schemeClr val="tx1">
                    <a:lumMod val="50000"/>
                    <a:lumOff val="50000"/>
                  </a:schemeClr>
                </a:solidFill>
              </a:rPr>
              <a:t> and B. Myers</a:t>
            </a:r>
          </a:p>
          <a:p>
            <a:pPr marL="0" indent="0">
              <a:buNone/>
            </a:pPr>
            <a:r>
              <a:rPr lang="en-US" sz="1400" b="1" dirty="0"/>
              <a:t>Citrus: A Language and Toolkit for Simplifying the Creation of Structured Editors for Code and Data</a:t>
            </a:r>
          </a:p>
          <a:p>
            <a:pPr marL="0" indent="0">
              <a:buNone/>
            </a:pPr>
            <a:r>
              <a:rPr lang="en-US" sz="1400" i="1" dirty="0">
                <a:solidFill>
                  <a:srgbClr val="7F7F7F"/>
                </a:solidFill>
              </a:rPr>
              <a:t>UIST, 2005 </a:t>
            </a:r>
          </a:p>
          <a:p>
            <a:pPr marL="0" indent="0">
              <a:buNone/>
            </a:pPr>
            <a:endParaRPr lang="en-US" sz="1400" dirty="0"/>
          </a:p>
        </p:txBody>
      </p:sp>
      <p:sp>
        <p:nvSpPr>
          <p:cNvPr id="5" name="Slide Number Placeholder 4"/>
          <p:cNvSpPr>
            <a:spLocks noGrp="1"/>
          </p:cNvSpPr>
          <p:nvPr>
            <p:ph type="sldNum" sz="quarter" idx="12"/>
          </p:nvPr>
        </p:nvSpPr>
        <p:spPr/>
        <p:txBody>
          <a:bodyPr/>
          <a:lstStyle/>
          <a:p>
            <a:fld id="{627D9C69-5A55-0D48-BC9D-194D559AA52E}" type="slidenum">
              <a:rPr lang="en-US" smtClean="0"/>
              <a:t>82</a:t>
            </a:fld>
            <a:endParaRPr lang="en-US"/>
          </a:p>
        </p:txBody>
      </p:sp>
    </p:spTree>
    <p:extLst>
      <p:ext uri="{BB962C8B-B14F-4D97-AF65-F5344CB8AC3E}">
        <p14:creationId xmlns:p14="http://schemas.microsoft.com/office/powerpoint/2010/main" val="1930004843"/>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visual programming help?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779427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2"/>
          </p:nvPr>
        </p:nvSpPr>
        <p:spPr/>
        <p:txBody>
          <a:bodyPr/>
          <a:lstStyle/>
          <a:p>
            <a:fld id="{627D9C69-5A55-0D48-BC9D-194D559AA52E}" type="slidenum">
              <a:rPr lang="en-US" smtClean="0"/>
              <a:t>83</a:t>
            </a:fld>
            <a:endParaRPr lang="en-US"/>
          </a:p>
        </p:txBody>
      </p:sp>
      <p:sp>
        <p:nvSpPr>
          <p:cNvPr id="7" name="TextBox 6"/>
          <p:cNvSpPr txBox="1"/>
          <p:nvPr/>
        </p:nvSpPr>
        <p:spPr>
          <a:xfrm>
            <a:off x="95586" y="5736687"/>
            <a:ext cx="4286537" cy="1077218"/>
          </a:xfrm>
          <a:prstGeom prst="rect">
            <a:avLst/>
          </a:prstGeom>
          <a:noFill/>
        </p:spPr>
        <p:txBody>
          <a:bodyPr wrap="square" rtlCol="0">
            <a:spAutoFit/>
          </a:bodyPr>
          <a:lstStyle/>
          <a:p>
            <a:r>
              <a:rPr lang="en-US" sz="1600" dirty="0" smtClean="0">
                <a:solidFill>
                  <a:schemeClr val="bg1">
                    <a:lumMod val="75000"/>
                  </a:schemeClr>
                </a:solidFill>
              </a:rPr>
              <a:t>C. </a:t>
            </a:r>
            <a:r>
              <a:rPr lang="en-US" sz="1600" dirty="0" err="1" smtClean="0">
                <a:solidFill>
                  <a:schemeClr val="bg1">
                    <a:lumMod val="75000"/>
                  </a:schemeClr>
                </a:solidFill>
              </a:rPr>
              <a:t>Hundhausen</a:t>
            </a:r>
            <a:r>
              <a:rPr lang="en-US" sz="1600" dirty="0" smtClean="0">
                <a:solidFill>
                  <a:schemeClr val="bg1">
                    <a:lumMod val="75000"/>
                  </a:schemeClr>
                </a:solidFill>
              </a:rPr>
              <a:t>, S. Douglas, J. </a:t>
            </a:r>
            <a:r>
              <a:rPr lang="en-US" sz="1600" dirty="0" err="1" smtClean="0">
                <a:solidFill>
                  <a:schemeClr val="bg1">
                    <a:lumMod val="75000"/>
                  </a:schemeClr>
                </a:solidFill>
              </a:rPr>
              <a:t>Stasko</a:t>
            </a:r>
            <a:endParaRPr lang="en-US" sz="1600" dirty="0" smtClean="0">
              <a:solidFill>
                <a:schemeClr val="bg1">
                  <a:lumMod val="75000"/>
                </a:schemeClr>
              </a:solidFill>
            </a:endParaRPr>
          </a:p>
          <a:p>
            <a:r>
              <a:rPr lang="en-US" sz="1600" dirty="0" smtClean="0">
                <a:solidFill>
                  <a:schemeClr val="bg1">
                    <a:lumMod val="50000"/>
                  </a:schemeClr>
                </a:solidFill>
              </a:rPr>
              <a:t>A meta-study of algorithm</a:t>
            </a:r>
          </a:p>
          <a:p>
            <a:r>
              <a:rPr lang="en-US" sz="1600" dirty="0" smtClean="0">
                <a:solidFill>
                  <a:schemeClr val="bg1">
                    <a:lumMod val="50000"/>
                  </a:schemeClr>
                </a:solidFill>
              </a:rPr>
              <a:t>visualization effectiveness</a:t>
            </a:r>
          </a:p>
          <a:p>
            <a:r>
              <a:rPr lang="en-US" sz="1600" i="1" dirty="0" smtClean="0">
                <a:solidFill>
                  <a:schemeClr val="bg1">
                    <a:lumMod val="75000"/>
                  </a:schemeClr>
                </a:solidFill>
              </a:rPr>
              <a:t>Journal of Visual Languages &amp; Computing, 2002</a:t>
            </a:r>
            <a:endParaRPr lang="en-US" sz="1600" i="1" dirty="0">
              <a:solidFill>
                <a:schemeClr val="bg1">
                  <a:lumMod val="75000"/>
                </a:schemeClr>
              </a:solidFill>
            </a:endParaRPr>
          </a:p>
        </p:txBody>
      </p:sp>
    </p:spTree>
    <p:extLst>
      <p:ext uri="{BB962C8B-B14F-4D97-AF65-F5344CB8AC3E}">
        <p14:creationId xmlns:p14="http://schemas.microsoft.com/office/powerpoint/2010/main" val="539211049"/>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underlying questions</a:t>
            </a:r>
            <a:endParaRPr lang="en-US" dirty="0"/>
          </a:p>
        </p:txBody>
      </p:sp>
      <p:sp>
        <p:nvSpPr>
          <p:cNvPr id="3" name="Content Placeholder 2"/>
          <p:cNvSpPr>
            <a:spLocks noGrp="1"/>
          </p:cNvSpPr>
          <p:nvPr>
            <p:ph idx="1"/>
          </p:nvPr>
        </p:nvSpPr>
        <p:spPr/>
        <p:txBody>
          <a:bodyPr/>
          <a:lstStyle/>
          <a:p>
            <a:r>
              <a:rPr lang="en-US" dirty="0" smtClean="0"/>
              <a:t>how do programmers read and come to understand unfamiliar code?</a:t>
            </a:r>
          </a:p>
          <a:p>
            <a:r>
              <a:rPr lang="en-US" dirty="0"/>
              <a:t>what kinds of mental models to programmers </a:t>
            </a:r>
            <a:r>
              <a:rPr lang="en-US" dirty="0" smtClean="0"/>
              <a:t>create to think about code?</a:t>
            </a:r>
          </a:p>
          <a:p>
            <a:r>
              <a:rPr lang="en-US" dirty="0" smtClean="0"/>
              <a:t>why are experts significantly better than novices when looking at unfamiliar code?</a:t>
            </a:r>
          </a:p>
          <a:p>
            <a:pPr lvl="1"/>
            <a:r>
              <a:rPr lang="en-US" b="1" dirty="0" smtClean="0"/>
              <a:t>hint:</a:t>
            </a:r>
            <a:r>
              <a:rPr lang="en-US" dirty="0" smtClean="0"/>
              <a:t> experts aren’t as good as you might expect!</a:t>
            </a:r>
          </a:p>
        </p:txBody>
      </p:sp>
      <p:sp>
        <p:nvSpPr>
          <p:cNvPr id="5" name="Slide Number Placeholder 4"/>
          <p:cNvSpPr>
            <a:spLocks noGrp="1"/>
          </p:cNvSpPr>
          <p:nvPr>
            <p:ph type="sldNum" sz="quarter" idx="12"/>
          </p:nvPr>
        </p:nvSpPr>
        <p:spPr/>
        <p:txBody>
          <a:bodyPr/>
          <a:lstStyle/>
          <a:p>
            <a:fld id="{627D9C69-5A55-0D48-BC9D-194D559AA52E}" type="slidenum">
              <a:rPr lang="en-US" smtClean="0"/>
              <a:t>84</a:t>
            </a:fld>
            <a:endParaRPr lang="en-US"/>
          </a:p>
        </p:txBody>
      </p:sp>
    </p:spTree>
    <p:extLst>
      <p:ext uri="{BB962C8B-B14F-4D97-AF65-F5344CB8AC3E}">
        <p14:creationId xmlns:p14="http://schemas.microsoft.com/office/powerpoint/2010/main" val="1788778801"/>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it matter?</a:t>
            </a:r>
            <a:endParaRPr lang="en-US" dirty="0"/>
          </a:p>
        </p:txBody>
      </p:sp>
      <p:sp>
        <p:nvSpPr>
          <p:cNvPr id="3" name="Content Placeholder 2"/>
          <p:cNvSpPr>
            <a:spLocks noGrp="1"/>
          </p:cNvSpPr>
          <p:nvPr>
            <p:ph idx="1"/>
          </p:nvPr>
        </p:nvSpPr>
        <p:spPr/>
        <p:txBody>
          <a:bodyPr/>
          <a:lstStyle/>
          <a:p>
            <a:r>
              <a:rPr lang="en-US" dirty="0" smtClean="0"/>
              <a:t>reading code is done when:</a:t>
            </a:r>
          </a:p>
          <a:p>
            <a:pPr lvl="1"/>
            <a:r>
              <a:rPr lang="en-US" dirty="0" smtClean="0"/>
              <a:t>searching for relevant code</a:t>
            </a:r>
          </a:p>
          <a:p>
            <a:pPr lvl="1"/>
            <a:r>
              <a:rPr lang="en-US" dirty="0" smtClean="0"/>
              <a:t>re-acquainting oneself with a project</a:t>
            </a:r>
          </a:p>
          <a:p>
            <a:pPr lvl="1"/>
            <a:r>
              <a:rPr lang="en-US" dirty="0" smtClean="0"/>
              <a:t>reading someone else’s code</a:t>
            </a:r>
          </a:p>
          <a:p>
            <a:pPr lvl="1"/>
            <a:r>
              <a:rPr lang="en-US" dirty="0" smtClean="0"/>
              <a:t>refactoring</a:t>
            </a:r>
          </a:p>
          <a:p>
            <a:pPr lvl="1"/>
            <a:r>
              <a:rPr lang="en-US" dirty="0" smtClean="0"/>
              <a:t>…</a:t>
            </a:r>
            <a:endParaRPr lang="en-US" dirty="0"/>
          </a:p>
        </p:txBody>
      </p:sp>
      <p:sp>
        <p:nvSpPr>
          <p:cNvPr id="4" name="Slide Number Placeholder 3"/>
          <p:cNvSpPr>
            <a:spLocks noGrp="1"/>
          </p:cNvSpPr>
          <p:nvPr>
            <p:ph type="sldNum" sz="quarter" idx="12"/>
          </p:nvPr>
        </p:nvSpPr>
        <p:spPr/>
        <p:txBody>
          <a:bodyPr/>
          <a:lstStyle/>
          <a:p>
            <a:fld id="{627D9C69-5A55-0D48-BC9D-194D559AA52E}" type="slidenum">
              <a:rPr lang="en-US" smtClean="0"/>
              <a:t>85</a:t>
            </a:fld>
            <a:endParaRPr lang="en-US"/>
          </a:p>
        </p:txBody>
      </p:sp>
    </p:spTree>
    <p:extLst>
      <p:ext uri="{BB962C8B-B14F-4D97-AF65-F5344CB8AC3E}">
        <p14:creationId xmlns:p14="http://schemas.microsoft.com/office/powerpoint/2010/main" val="738640745"/>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gist of the talk</a:t>
            </a:r>
            <a:endParaRPr lang="en-US" dirty="0"/>
          </a:p>
        </p:txBody>
      </p:sp>
      <p:sp>
        <p:nvSpPr>
          <p:cNvPr id="3" name="Content Placeholder 2"/>
          <p:cNvSpPr>
            <a:spLocks noGrp="1"/>
          </p:cNvSpPr>
          <p:nvPr>
            <p:ph idx="1"/>
          </p:nvPr>
        </p:nvSpPr>
        <p:spPr/>
        <p:txBody>
          <a:bodyPr/>
          <a:lstStyle/>
          <a:p>
            <a:r>
              <a:rPr lang="en-US" dirty="0" smtClean="0"/>
              <a:t>beginners start off with an incomplete mental model for how code works</a:t>
            </a:r>
          </a:p>
          <a:p>
            <a:r>
              <a:rPr lang="en-US" dirty="0" smtClean="0"/>
              <a:t>experts are better at code comprehension because they focus on higher level patterns</a:t>
            </a:r>
          </a:p>
          <a:p>
            <a:pPr lvl="1"/>
            <a:r>
              <a:rPr lang="en-US" dirty="0" smtClean="0"/>
              <a:t>patterns can be considered “discourse rules”</a:t>
            </a:r>
          </a:p>
          <a:p>
            <a:pPr lvl="1"/>
            <a:r>
              <a:rPr lang="en-US" dirty="0" smtClean="0"/>
              <a:t>naming conventions, design patterns, schemas</a:t>
            </a:r>
          </a:p>
          <a:p>
            <a:r>
              <a:rPr lang="en-US" dirty="0" smtClean="0"/>
              <a:t>experts work significantly better when reading &amp; writing code according to these patterns</a:t>
            </a:r>
          </a:p>
        </p:txBody>
      </p:sp>
      <p:sp>
        <p:nvSpPr>
          <p:cNvPr id="4" name="Slide Number Placeholder 3"/>
          <p:cNvSpPr>
            <a:spLocks noGrp="1"/>
          </p:cNvSpPr>
          <p:nvPr>
            <p:ph type="sldNum" sz="quarter" idx="12"/>
          </p:nvPr>
        </p:nvSpPr>
        <p:spPr/>
        <p:txBody>
          <a:bodyPr/>
          <a:lstStyle/>
          <a:p>
            <a:fld id="{627D9C69-5A55-0D48-BC9D-194D559AA52E}" type="slidenum">
              <a:rPr lang="en-US" smtClean="0"/>
              <a:t>86</a:t>
            </a:fld>
            <a:endParaRPr lang="en-US"/>
          </a:p>
        </p:txBody>
      </p:sp>
    </p:spTree>
    <p:extLst>
      <p:ext uri="{BB962C8B-B14F-4D97-AF65-F5344CB8AC3E}">
        <p14:creationId xmlns:p14="http://schemas.microsoft.com/office/powerpoint/2010/main" val="3905414167"/>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7D9C69-5A55-0D48-BC9D-194D559AA52E}" type="slidenum">
              <a:rPr lang="en-US" smtClean="0"/>
              <a:t>87</a:t>
            </a:fld>
            <a:endParaRPr lang="en-US"/>
          </a:p>
        </p:txBody>
      </p:sp>
      <p:sp>
        <p:nvSpPr>
          <p:cNvPr id="7" name="Rectangle 6"/>
          <p:cNvSpPr/>
          <p:nvPr/>
        </p:nvSpPr>
        <p:spPr>
          <a:xfrm>
            <a:off x="142240" y="335845"/>
            <a:ext cx="7965440" cy="6186310"/>
          </a:xfrm>
          <a:prstGeom prst="rect">
            <a:avLst/>
          </a:prstGeom>
        </p:spPr>
        <p:txBody>
          <a:bodyPr wrap="square">
            <a:spAutoFit/>
          </a:bodyPr>
          <a:lstStyle/>
          <a:p>
            <a:r>
              <a:rPr lang="en-US" b="1" dirty="0" err="1">
                <a:solidFill>
                  <a:schemeClr val="accent4"/>
                </a:solidFill>
                <a:latin typeface="Courier New"/>
                <a:cs typeface="Courier New"/>
              </a:rPr>
              <a:t>var</a:t>
            </a:r>
            <a:r>
              <a:rPr lang="en-US" b="1" dirty="0">
                <a:solidFill>
                  <a:schemeClr val="accent4"/>
                </a:solidFill>
                <a:latin typeface="Courier New"/>
                <a:cs typeface="Courier New"/>
              </a:rPr>
              <a:t> </a:t>
            </a:r>
            <a:r>
              <a:rPr lang="en-US" dirty="0" err="1">
                <a:latin typeface="Courier New"/>
                <a:cs typeface="Courier New"/>
              </a:rPr>
              <a:t>Dict</a:t>
            </a:r>
            <a:r>
              <a:rPr lang="en-US" b="1" dirty="0">
                <a:latin typeface="Courier New"/>
                <a:cs typeface="Courier New"/>
              </a:rPr>
              <a:t> </a:t>
            </a:r>
            <a:r>
              <a:rPr lang="en-US" dirty="0">
                <a:latin typeface="Courier New"/>
                <a:cs typeface="Courier New"/>
              </a:rPr>
              <a:t>=</a:t>
            </a:r>
            <a:r>
              <a:rPr lang="en-US" b="1" dirty="0">
                <a:latin typeface="Courier New"/>
                <a:cs typeface="Courier New"/>
              </a:rPr>
              <a:t> </a:t>
            </a:r>
            <a:r>
              <a:rPr lang="en-US" b="1" dirty="0">
                <a:solidFill>
                  <a:schemeClr val="accent4"/>
                </a:solidFill>
                <a:latin typeface="Courier New"/>
                <a:cs typeface="Courier New"/>
              </a:rPr>
              <a:t>function</a:t>
            </a:r>
            <a:r>
              <a:rPr lang="en-US" dirty="0">
                <a:latin typeface="Courier New"/>
                <a:cs typeface="Courier New"/>
              </a:rPr>
              <a:t>() {</a:t>
            </a:r>
          </a:p>
          <a:p>
            <a:r>
              <a:rPr lang="en-US" dirty="0">
                <a:latin typeface="Courier New"/>
                <a:cs typeface="Courier New"/>
              </a:rPr>
              <a:t>	</a:t>
            </a:r>
            <a:r>
              <a:rPr lang="en-US" b="1" dirty="0" err="1">
                <a:solidFill>
                  <a:schemeClr val="accent4"/>
                </a:solidFill>
                <a:latin typeface="Courier New"/>
                <a:cs typeface="Courier New"/>
              </a:rPr>
              <a:t>this</a:t>
            </a:r>
            <a:r>
              <a:rPr lang="en-US" b="1" dirty="0" err="1">
                <a:latin typeface="Courier New"/>
                <a:cs typeface="Courier New"/>
              </a:rPr>
              <a:t>.</a:t>
            </a:r>
            <a:r>
              <a:rPr lang="en-US" dirty="0" err="1">
                <a:latin typeface="Courier New"/>
                <a:cs typeface="Courier New"/>
              </a:rPr>
              <a:t>keys</a:t>
            </a:r>
            <a:r>
              <a:rPr lang="en-US" dirty="0">
                <a:latin typeface="Courier New"/>
                <a:cs typeface="Courier New"/>
              </a:rPr>
              <a:t> = [];</a:t>
            </a:r>
          </a:p>
          <a:p>
            <a:r>
              <a:rPr lang="en-US" dirty="0">
                <a:latin typeface="Courier New"/>
                <a:cs typeface="Courier New"/>
              </a:rPr>
              <a:t>	</a:t>
            </a:r>
            <a:r>
              <a:rPr lang="en-US" b="1" dirty="0" err="1">
                <a:solidFill>
                  <a:schemeClr val="accent4"/>
                </a:solidFill>
                <a:latin typeface="Courier New"/>
                <a:cs typeface="Courier New"/>
              </a:rPr>
              <a:t>this</a:t>
            </a:r>
            <a:r>
              <a:rPr lang="en-US" b="1" dirty="0" err="1">
                <a:latin typeface="Courier New"/>
                <a:cs typeface="Courier New"/>
              </a:rPr>
              <a:t>.</a:t>
            </a:r>
            <a:r>
              <a:rPr lang="en-US" dirty="0" err="1">
                <a:latin typeface="Courier New"/>
                <a:cs typeface="Courier New"/>
              </a:rPr>
              <a:t>values</a:t>
            </a:r>
            <a:r>
              <a:rPr lang="en-US" dirty="0">
                <a:latin typeface="Courier New"/>
                <a:cs typeface="Courier New"/>
              </a:rPr>
              <a:t> = [];</a:t>
            </a:r>
          </a:p>
          <a:p>
            <a:r>
              <a:rPr lang="en-US" dirty="0">
                <a:latin typeface="Courier New"/>
                <a:cs typeface="Courier New"/>
              </a:rPr>
              <a:t>};</a:t>
            </a:r>
          </a:p>
          <a:p>
            <a:endParaRPr lang="en-US" dirty="0">
              <a:latin typeface="Courier New"/>
              <a:cs typeface="Courier New"/>
            </a:endParaRPr>
          </a:p>
          <a:p>
            <a:r>
              <a:rPr lang="en-US" dirty="0" err="1">
                <a:latin typeface="Courier New"/>
                <a:cs typeface="Courier New"/>
              </a:rPr>
              <a:t>Dict.prototype.set</a:t>
            </a:r>
            <a:r>
              <a:rPr lang="en-US" dirty="0">
                <a:latin typeface="Courier New"/>
                <a:cs typeface="Courier New"/>
              </a:rPr>
              <a:t> = </a:t>
            </a:r>
            <a:r>
              <a:rPr lang="en-US" b="1" dirty="0">
                <a:solidFill>
                  <a:schemeClr val="accent4"/>
                </a:solidFill>
                <a:latin typeface="Courier New"/>
                <a:cs typeface="Courier New"/>
              </a:rPr>
              <a:t>function</a:t>
            </a:r>
            <a:r>
              <a:rPr lang="en-US" dirty="0">
                <a:latin typeface="Courier New"/>
                <a:cs typeface="Courier New"/>
              </a:rPr>
              <a:t>(key, value) {</a:t>
            </a:r>
          </a:p>
          <a:p>
            <a:r>
              <a:rPr lang="en-US" dirty="0">
                <a:latin typeface="Courier New"/>
                <a:cs typeface="Courier New"/>
              </a:rPr>
              <a:t>	</a:t>
            </a:r>
            <a:r>
              <a:rPr lang="en-US" b="1" dirty="0" err="1">
                <a:solidFill>
                  <a:schemeClr val="accent4"/>
                </a:solidFill>
                <a:latin typeface="Courier New"/>
                <a:cs typeface="Courier New"/>
              </a:rPr>
              <a:t>var</a:t>
            </a:r>
            <a:r>
              <a:rPr lang="en-US" b="1" dirty="0">
                <a:latin typeface="Courier New"/>
                <a:cs typeface="Courier New"/>
              </a:rPr>
              <a:t> </a:t>
            </a:r>
            <a:r>
              <a:rPr lang="en-US" dirty="0" err="1">
                <a:latin typeface="Courier New"/>
                <a:cs typeface="Courier New"/>
              </a:rPr>
              <a:t>keyIndex</a:t>
            </a:r>
            <a:r>
              <a:rPr lang="en-US" b="1" dirty="0">
                <a:latin typeface="Courier New"/>
                <a:cs typeface="Courier New"/>
              </a:rPr>
              <a:t> </a:t>
            </a:r>
            <a:r>
              <a:rPr lang="en-US" dirty="0">
                <a:latin typeface="Courier New"/>
                <a:cs typeface="Courier New"/>
              </a:rPr>
              <a:t>=</a:t>
            </a:r>
            <a:r>
              <a:rPr lang="en-US" b="1" dirty="0">
                <a:latin typeface="Courier New"/>
                <a:cs typeface="Courier New"/>
              </a:rPr>
              <a:t> </a:t>
            </a:r>
            <a:r>
              <a:rPr lang="en-US" b="1" dirty="0" err="1">
                <a:solidFill>
                  <a:srgbClr val="8064A2"/>
                </a:solidFill>
                <a:latin typeface="Courier New"/>
                <a:cs typeface="Courier New"/>
              </a:rPr>
              <a:t>this</a:t>
            </a:r>
            <a:r>
              <a:rPr lang="en-US" b="1" dirty="0" err="1">
                <a:latin typeface="Courier New"/>
                <a:cs typeface="Courier New"/>
              </a:rPr>
              <a:t>.</a:t>
            </a:r>
            <a:r>
              <a:rPr lang="en-US" dirty="0" err="1">
                <a:latin typeface="Courier New"/>
                <a:cs typeface="Courier New"/>
              </a:rPr>
              <a:t>keys.indexOf</a:t>
            </a:r>
            <a:r>
              <a:rPr lang="en-US" dirty="0">
                <a:latin typeface="Courier New"/>
                <a:cs typeface="Courier New"/>
              </a:rPr>
              <a:t>(key);</a:t>
            </a:r>
          </a:p>
          <a:p>
            <a:r>
              <a:rPr lang="en-US" dirty="0">
                <a:latin typeface="Courier New"/>
                <a:cs typeface="Courier New"/>
              </a:rPr>
              <a:t>	</a:t>
            </a:r>
          </a:p>
          <a:p>
            <a:r>
              <a:rPr lang="en-US" dirty="0">
                <a:latin typeface="Courier New"/>
                <a:cs typeface="Courier New"/>
              </a:rPr>
              <a:t>	if(</a:t>
            </a:r>
            <a:r>
              <a:rPr lang="en-US" dirty="0" err="1">
                <a:latin typeface="Courier New"/>
                <a:cs typeface="Courier New"/>
              </a:rPr>
              <a:t>keyIndex</a:t>
            </a:r>
            <a:r>
              <a:rPr lang="en-US" dirty="0">
                <a:latin typeface="Courier New"/>
                <a:cs typeface="Courier New"/>
              </a:rPr>
              <a:t>&lt;0) {</a:t>
            </a:r>
          </a:p>
          <a:p>
            <a:r>
              <a:rPr lang="en-US" dirty="0">
                <a:latin typeface="Courier New"/>
                <a:cs typeface="Courier New"/>
              </a:rPr>
              <a:t>		</a:t>
            </a:r>
            <a:r>
              <a:rPr lang="en-US" b="1" dirty="0" err="1">
                <a:solidFill>
                  <a:schemeClr val="accent4"/>
                </a:solidFill>
                <a:latin typeface="Courier New"/>
                <a:cs typeface="Courier New"/>
              </a:rPr>
              <a:t>this</a:t>
            </a:r>
            <a:r>
              <a:rPr lang="en-US" b="1" dirty="0" err="1">
                <a:latin typeface="Courier New"/>
                <a:cs typeface="Courier New"/>
              </a:rPr>
              <a:t>.</a:t>
            </a:r>
            <a:r>
              <a:rPr lang="en-US" dirty="0" err="1">
                <a:latin typeface="Courier New"/>
                <a:cs typeface="Courier New"/>
              </a:rPr>
              <a:t>keys.push</a:t>
            </a:r>
            <a:r>
              <a:rPr lang="en-US" dirty="0">
                <a:latin typeface="Courier New"/>
                <a:cs typeface="Courier New"/>
              </a:rPr>
              <a:t>(key);</a:t>
            </a:r>
          </a:p>
          <a:p>
            <a:r>
              <a:rPr lang="en-US" dirty="0">
                <a:latin typeface="Courier New"/>
                <a:cs typeface="Courier New"/>
              </a:rPr>
              <a:t>		</a:t>
            </a:r>
            <a:r>
              <a:rPr lang="en-US" b="1" dirty="0" err="1">
                <a:solidFill>
                  <a:schemeClr val="accent4"/>
                </a:solidFill>
                <a:latin typeface="Courier New"/>
                <a:cs typeface="Courier New"/>
              </a:rPr>
              <a:t>this</a:t>
            </a:r>
            <a:r>
              <a:rPr lang="en-US" dirty="0" err="1">
                <a:latin typeface="Courier New"/>
                <a:cs typeface="Courier New"/>
              </a:rPr>
              <a:t>.values.push</a:t>
            </a:r>
            <a:r>
              <a:rPr lang="en-US" dirty="0">
                <a:latin typeface="Courier New"/>
                <a:cs typeface="Courier New"/>
              </a:rPr>
              <a:t>(value);</a:t>
            </a:r>
          </a:p>
          <a:p>
            <a:r>
              <a:rPr lang="en-US" dirty="0">
                <a:latin typeface="Courier New"/>
                <a:cs typeface="Courier New"/>
              </a:rPr>
              <a:t>	}</a:t>
            </a:r>
          </a:p>
          <a:p>
            <a:r>
              <a:rPr lang="da-DK" dirty="0">
                <a:latin typeface="Courier New"/>
                <a:cs typeface="Courier New"/>
              </a:rPr>
              <a:t>	</a:t>
            </a:r>
            <a:r>
              <a:rPr lang="da-DK" dirty="0" err="1">
                <a:latin typeface="Courier New"/>
                <a:cs typeface="Courier New"/>
              </a:rPr>
              <a:t>else</a:t>
            </a:r>
            <a:r>
              <a:rPr lang="da-DK" dirty="0">
                <a:latin typeface="Courier New"/>
                <a:cs typeface="Courier New"/>
              </a:rPr>
              <a:t> {</a:t>
            </a:r>
          </a:p>
          <a:p>
            <a:r>
              <a:rPr lang="da-DK" dirty="0">
                <a:latin typeface="Courier New"/>
                <a:cs typeface="Courier New"/>
              </a:rPr>
              <a:t>		</a:t>
            </a:r>
            <a:r>
              <a:rPr lang="da-DK" b="1" dirty="0" err="1">
                <a:solidFill>
                  <a:schemeClr val="accent4"/>
                </a:solidFill>
                <a:latin typeface="Courier New"/>
                <a:cs typeface="Courier New"/>
              </a:rPr>
              <a:t>this</a:t>
            </a:r>
            <a:r>
              <a:rPr lang="da-DK" dirty="0" err="1">
                <a:latin typeface="Courier New"/>
                <a:cs typeface="Courier New"/>
              </a:rPr>
              <a:t>.values</a:t>
            </a:r>
            <a:r>
              <a:rPr lang="da-DK" dirty="0">
                <a:latin typeface="Courier New"/>
                <a:cs typeface="Courier New"/>
              </a:rPr>
              <a:t>[</a:t>
            </a:r>
            <a:r>
              <a:rPr lang="da-DK" dirty="0" err="1">
                <a:latin typeface="Courier New"/>
                <a:cs typeface="Courier New"/>
              </a:rPr>
              <a:t>keyIndex</a:t>
            </a:r>
            <a:r>
              <a:rPr lang="da-DK" dirty="0">
                <a:latin typeface="Courier New"/>
                <a:cs typeface="Courier New"/>
              </a:rPr>
              <a:t>] = </a:t>
            </a:r>
            <a:r>
              <a:rPr lang="da-DK" dirty="0" err="1">
                <a:latin typeface="Courier New"/>
                <a:cs typeface="Courier New"/>
              </a:rPr>
              <a:t>value</a:t>
            </a:r>
            <a:r>
              <a:rPr lang="da-DK" dirty="0">
                <a:latin typeface="Courier New"/>
                <a:cs typeface="Courier New"/>
              </a:rPr>
              <a:t>;</a:t>
            </a:r>
          </a:p>
          <a:p>
            <a:r>
              <a:rPr lang="da-DK" dirty="0">
                <a:latin typeface="Courier New"/>
                <a:cs typeface="Courier New"/>
              </a:rPr>
              <a:t>	}</a:t>
            </a:r>
          </a:p>
          <a:p>
            <a:r>
              <a:rPr lang="da-DK" dirty="0">
                <a:latin typeface="Courier New"/>
                <a:cs typeface="Courier New"/>
              </a:rPr>
              <a:t>};</a:t>
            </a:r>
          </a:p>
          <a:p>
            <a:endParaRPr lang="da-DK" dirty="0">
              <a:latin typeface="Courier New"/>
              <a:cs typeface="Courier New"/>
            </a:endParaRPr>
          </a:p>
          <a:p>
            <a:r>
              <a:rPr lang="da-DK" dirty="0" err="1">
                <a:latin typeface="Courier New"/>
                <a:cs typeface="Courier New"/>
              </a:rPr>
              <a:t>Dict.prototype.get</a:t>
            </a:r>
            <a:r>
              <a:rPr lang="da-DK" dirty="0">
                <a:latin typeface="Courier New"/>
                <a:cs typeface="Courier New"/>
              </a:rPr>
              <a:t> = </a:t>
            </a:r>
            <a:r>
              <a:rPr lang="da-DK" b="1" dirty="0" err="1">
                <a:solidFill>
                  <a:schemeClr val="accent4"/>
                </a:solidFill>
                <a:latin typeface="Courier New"/>
                <a:cs typeface="Courier New"/>
              </a:rPr>
              <a:t>function</a:t>
            </a:r>
            <a:r>
              <a:rPr lang="da-DK" dirty="0">
                <a:latin typeface="Courier New"/>
                <a:cs typeface="Courier New"/>
              </a:rPr>
              <a:t>(</a:t>
            </a:r>
            <a:r>
              <a:rPr lang="da-DK" dirty="0" err="1">
                <a:latin typeface="Courier New"/>
                <a:cs typeface="Courier New"/>
              </a:rPr>
              <a:t>key</a:t>
            </a:r>
            <a:r>
              <a:rPr lang="da-DK" dirty="0">
                <a:latin typeface="Courier New"/>
                <a:cs typeface="Courier New"/>
              </a:rPr>
              <a:t>) {</a:t>
            </a:r>
          </a:p>
          <a:p>
            <a:r>
              <a:rPr lang="da-DK" dirty="0">
                <a:latin typeface="Courier New"/>
                <a:cs typeface="Courier New"/>
              </a:rPr>
              <a:t>	var </a:t>
            </a:r>
            <a:r>
              <a:rPr lang="da-DK" dirty="0" err="1">
                <a:latin typeface="Courier New"/>
                <a:cs typeface="Courier New"/>
              </a:rPr>
              <a:t>keyIndex</a:t>
            </a:r>
            <a:r>
              <a:rPr lang="da-DK" dirty="0">
                <a:latin typeface="Courier New"/>
                <a:cs typeface="Courier New"/>
              </a:rPr>
              <a:t> = </a:t>
            </a:r>
            <a:r>
              <a:rPr lang="da-DK" b="1" dirty="0" err="1">
                <a:solidFill>
                  <a:schemeClr val="accent4"/>
                </a:solidFill>
                <a:latin typeface="Courier New"/>
                <a:cs typeface="Courier New"/>
              </a:rPr>
              <a:t>this</a:t>
            </a:r>
            <a:r>
              <a:rPr lang="da-DK" dirty="0" err="1">
                <a:latin typeface="Courier New"/>
                <a:cs typeface="Courier New"/>
              </a:rPr>
              <a:t>.keys.indexOf</a:t>
            </a:r>
            <a:r>
              <a:rPr lang="da-DK" dirty="0">
                <a:latin typeface="Courier New"/>
                <a:cs typeface="Courier New"/>
              </a:rPr>
              <a:t>(</a:t>
            </a:r>
            <a:r>
              <a:rPr lang="da-DK" dirty="0" err="1">
                <a:latin typeface="Courier New"/>
                <a:cs typeface="Courier New"/>
              </a:rPr>
              <a:t>key</a:t>
            </a:r>
            <a:r>
              <a:rPr lang="da-DK" dirty="0">
                <a:latin typeface="Courier New"/>
                <a:cs typeface="Courier New"/>
              </a:rPr>
              <a:t>);</a:t>
            </a:r>
          </a:p>
          <a:p>
            <a:r>
              <a:rPr lang="da-DK" dirty="0">
                <a:latin typeface="Courier New"/>
                <a:cs typeface="Courier New"/>
              </a:rPr>
              <a:t>	</a:t>
            </a:r>
            <a:r>
              <a:rPr lang="da-DK" dirty="0" err="1">
                <a:latin typeface="Courier New"/>
                <a:cs typeface="Courier New"/>
              </a:rPr>
              <a:t>if</a:t>
            </a:r>
            <a:r>
              <a:rPr lang="da-DK" dirty="0">
                <a:latin typeface="Courier New"/>
                <a:cs typeface="Courier New"/>
              </a:rPr>
              <a:t>(</a:t>
            </a:r>
            <a:r>
              <a:rPr lang="da-DK" dirty="0" err="1">
                <a:latin typeface="Courier New"/>
                <a:cs typeface="Courier New"/>
              </a:rPr>
              <a:t>keyIndex</a:t>
            </a:r>
            <a:r>
              <a:rPr lang="da-DK" dirty="0">
                <a:latin typeface="Courier New"/>
                <a:cs typeface="Courier New"/>
              </a:rPr>
              <a:t>&gt;=0) </a:t>
            </a:r>
            <a:r>
              <a:rPr lang="da-DK" dirty="0" err="1">
                <a:latin typeface="Courier New"/>
                <a:cs typeface="Courier New"/>
              </a:rPr>
              <a:t>return</a:t>
            </a:r>
            <a:r>
              <a:rPr lang="da-DK" dirty="0">
                <a:latin typeface="Courier New"/>
                <a:cs typeface="Courier New"/>
              </a:rPr>
              <a:t> </a:t>
            </a:r>
            <a:r>
              <a:rPr lang="da-DK" b="1" dirty="0" err="1">
                <a:solidFill>
                  <a:schemeClr val="accent4"/>
                </a:solidFill>
                <a:latin typeface="Courier New"/>
                <a:cs typeface="Courier New"/>
              </a:rPr>
              <a:t>this</a:t>
            </a:r>
            <a:r>
              <a:rPr lang="da-DK" dirty="0" err="1">
                <a:latin typeface="Courier New"/>
                <a:cs typeface="Courier New"/>
              </a:rPr>
              <a:t>.values</a:t>
            </a:r>
            <a:r>
              <a:rPr lang="da-DK" dirty="0">
                <a:latin typeface="Courier New"/>
                <a:cs typeface="Courier New"/>
              </a:rPr>
              <a:t>[</a:t>
            </a:r>
            <a:r>
              <a:rPr lang="da-DK" dirty="0" err="1">
                <a:latin typeface="Courier New"/>
                <a:cs typeface="Courier New"/>
              </a:rPr>
              <a:t>keyIndex</a:t>
            </a:r>
            <a:r>
              <a:rPr lang="da-DK" dirty="0">
                <a:latin typeface="Courier New"/>
                <a:cs typeface="Courier New"/>
              </a:rPr>
              <a:t>];</a:t>
            </a:r>
          </a:p>
          <a:p>
            <a:r>
              <a:rPr lang="da-DK" dirty="0">
                <a:latin typeface="Courier New"/>
                <a:cs typeface="Courier New"/>
              </a:rPr>
              <a:t>	</a:t>
            </a:r>
            <a:r>
              <a:rPr lang="da-DK" b="1" dirty="0" err="1">
                <a:solidFill>
                  <a:schemeClr val="accent4"/>
                </a:solidFill>
                <a:latin typeface="Courier New"/>
                <a:cs typeface="Courier New"/>
              </a:rPr>
              <a:t>return</a:t>
            </a:r>
            <a:r>
              <a:rPr lang="da-DK" b="1" dirty="0">
                <a:latin typeface="Courier New"/>
                <a:cs typeface="Courier New"/>
              </a:rPr>
              <a:t> </a:t>
            </a:r>
            <a:r>
              <a:rPr lang="da-DK" dirty="0" err="1">
                <a:latin typeface="Courier New"/>
                <a:cs typeface="Courier New"/>
              </a:rPr>
              <a:t>undefined</a:t>
            </a:r>
            <a:r>
              <a:rPr lang="da-DK" dirty="0">
                <a:latin typeface="Courier New"/>
                <a:cs typeface="Courier New"/>
              </a:rPr>
              <a:t>;</a:t>
            </a:r>
          </a:p>
          <a:p>
            <a:r>
              <a:rPr lang="da-DK" dirty="0">
                <a:latin typeface="Courier New"/>
                <a:cs typeface="Courier New"/>
              </a:rPr>
              <a:t>};</a:t>
            </a:r>
          </a:p>
        </p:txBody>
      </p:sp>
    </p:spTree>
    <p:extLst>
      <p:ext uri="{BB962C8B-B14F-4D97-AF65-F5344CB8AC3E}">
        <p14:creationId xmlns:p14="http://schemas.microsoft.com/office/powerpoint/2010/main" val="814786664"/>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mental models</a:t>
            </a:r>
            <a:endParaRPr lang="en-US" dirty="0"/>
          </a:p>
        </p:txBody>
      </p:sp>
      <p:sp>
        <p:nvSpPr>
          <p:cNvPr id="6" name="Text Placeholder 5"/>
          <p:cNvSpPr>
            <a:spLocks noGrp="1"/>
          </p:cNvSpPr>
          <p:nvPr>
            <p:ph type="body" idx="1"/>
          </p:nvPr>
        </p:nvSpPr>
        <p:spPr/>
        <p:txBody>
          <a:bodyPr/>
          <a:lstStyle/>
          <a:p>
            <a:r>
              <a:rPr lang="en-US" dirty="0" smtClean="0"/>
              <a:t>top-down models</a:t>
            </a:r>
            <a:endParaRPr lang="en-US" dirty="0"/>
          </a:p>
        </p:txBody>
      </p:sp>
      <p:sp>
        <p:nvSpPr>
          <p:cNvPr id="7" name="Content Placeholder 6"/>
          <p:cNvSpPr>
            <a:spLocks noGrp="1"/>
          </p:cNvSpPr>
          <p:nvPr>
            <p:ph sz="half" idx="2"/>
          </p:nvPr>
        </p:nvSpPr>
        <p:spPr>
          <a:xfrm>
            <a:off x="457200" y="2174875"/>
            <a:ext cx="4040188" cy="1848485"/>
          </a:xfrm>
        </p:spPr>
        <p:txBody>
          <a:bodyPr/>
          <a:lstStyle/>
          <a:p>
            <a:r>
              <a:rPr lang="en-US" dirty="0" smtClean="0"/>
              <a:t>1</a:t>
            </a:r>
            <a:r>
              <a:rPr lang="en-US" baseline="30000" dirty="0" smtClean="0"/>
              <a:t>st</a:t>
            </a:r>
            <a:r>
              <a:rPr lang="en-US" dirty="0" smtClean="0"/>
              <a:t>: hypothesize about code</a:t>
            </a:r>
          </a:p>
          <a:p>
            <a:r>
              <a:rPr lang="en-US" dirty="0" smtClean="0"/>
              <a:t>2</a:t>
            </a:r>
            <a:r>
              <a:rPr lang="en-US" baseline="30000" dirty="0" smtClean="0"/>
              <a:t>nd</a:t>
            </a:r>
            <a:r>
              <a:rPr lang="en-US" dirty="0" smtClean="0"/>
              <a:t>: check hypotheses</a:t>
            </a:r>
          </a:p>
          <a:p>
            <a:r>
              <a:rPr lang="en-US" dirty="0" smtClean="0"/>
              <a:t>start on a high level, dig in</a:t>
            </a:r>
            <a:endParaRPr lang="en-US" dirty="0"/>
          </a:p>
          <a:p>
            <a:endParaRPr lang="en-US" dirty="0"/>
          </a:p>
        </p:txBody>
      </p:sp>
      <p:sp>
        <p:nvSpPr>
          <p:cNvPr id="8" name="Text Placeholder 7"/>
          <p:cNvSpPr>
            <a:spLocks noGrp="1"/>
          </p:cNvSpPr>
          <p:nvPr>
            <p:ph type="body" sz="quarter" idx="3"/>
          </p:nvPr>
        </p:nvSpPr>
        <p:spPr/>
        <p:txBody>
          <a:bodyPr/>
          <a:lstStyle/>
          <a:p>
            <a:r>
              <a:rPr lang="en-US" dirty="0" smtClean="0"/>
              <a:t>bottom-up models</a:t>
            </a:r>
            <a:endParaRPr lang="en-US" dirty="0"/>
          </a:p>
        </p:txBody>
      </p:sp>
      <p:sp>
        <p:nvSpPr>
          <p:cNvPr id="9" name="Content Placeholder 8"/>
          <p:cNvSpPr>
            <a:spLocks noGrp="1"/>
          </p:cNvSpPr>
          <p:nvPr>
            <p:ph sz="quarter" idx="4"/>
          </p:nvPr>
        </p:nvSpPr>
        <p:spPr>
          <a:xfrm>
            <a:off x="4645025" y="2174875"/>
            <a:ext cx="4041775" cy="1848485"/>
          </a:xfrm>
        </p:spPr>
        <p:txBody>
          <a:bodyPr/>
          <a:lstStyle/>
          <a:p>
            <a:r>
              <a:rPr lang="en-US" dirty="0" smtClean="0"/>
              <a:t>1</a:t>
            </a:r>
            <a:r>
              <a:rPr lang="en-US" baseline="30000" dirty="0" smtClean="0"/>
              <a:t>st</a:t>
            </a:r>
            <a:r>
              <a:rPr lang="en-US" dirty="0" smtClean="0"/>
              <a:t>: read code statements</a:t>
            </a:r>
          </a:p>
          <a:p>
            <a:r>
              <a:rPr lang="en-US" dirty="0" smtClean="0"/>
              <a:t>2</a:t>
            </a:r>
            <a:r>
              <a:rPr lang="en-US" baseline="30000" dirty="0" smtClean="0"/>
              <a:t>nd</a:t>
            </a:r>
            <a:r>
              <a:rPr lang="en-US" dirty="0" smtClean="0"/>
              <a:t>: mental chunking</a:t>
            </a:r>
            <a:endParaRPr lang="en-US" dirty="0"/>
          </a:p>
          <a:p>
            <a:r>
              <a:rPr lang="en-US" dirty="0" smtClean="0"/>
              <a:t>start on a low level, ascend</a:t>
            </a:r>
            <a:endParaRPr lang="en-US" dirty="0"/>
          </a:p>
        </p:txBody>
      </p:sp>
      <p:sp>
        <p:nvSpPr>
          <p:cNvPr id="4" name="Slide Number Placeholder 3"/>
          <p:cNvSpPr>
            <a:spLocks noGrp="1"/>
          </p:cNvSpPr>
          <p:nvPr>
            <p:ph type="sldNum" sz="quarter" idx="12"/>
          </p:nvPr>
        </p:nvSpPr>
        <p:spPr/>
        <p:txBody>
          <a:bodyPr/>
          <a:lstStyle/>
          <a:p>
            <a:fld id="{627D9C69-5A55-0D48-BC9D-194D559AA52E}" type="slidenum">
              <a:rPr lang="en-US" smtClean="0"/>
              <a:t>88</a:t>
            </a:fld>
            <a:endParaRPr lang="en-US"/>
          </a:p>
        </p:txBody>
      </p:sp>
      <p:sp>
        <p:nvSpPr>
          <p:cNvPr id="10" name="Text Placeholder 5"/>
          <p:cNvSpPr txBox="1">
            <a:spLocks/>
          </p:cNvSpPr>
          <p:nvPr/>
        </p:nvSpPr>
        <p:spPr>
          <a:xfrm>
            <a:off x="3129280" y="4145598"/>
            <a:ext cx="4040188" cy="639762"/>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dirty="0" smtClean="0"/>
              <a:t>hybrid models</a:t>
            </a:r>
            <a:endParaRPr lang="en-US" dirty="0"/>
          </a:p>
        </p:txBody>
      </p:sp>
      <p:sp>
        <p:nvSpPr>
          <p:cNvPr id="11" name="Content Placeholder 6"/>
          <p:cNvSpPr txBox="1">
            <a:spLocks/>
          </p:cNvSpPr>
          <p:nvPr/>
        </p:nvSpPr>
        <p:spPr>
          <a:xfrm>
            <a:off x="3129280" y="4785361"/>
            <a:ext cx="4040188" cy="117887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dirty="0" smtClean="0"/>
              <a:t>incorporate elements from both, based on the situation</a:t>
            </a:r>
          </a:p>
          <a:p>
            <a:pPr marL="0" indent="0">
              <a:buNone/>
            </a:pPr>
            <a:endParaRPr lang="en-US" dirty="0"/>
          </a:p>
        </p:txBody>
      </p:sp>
    </p:spTree>
    <p:extLst>
      <p:ext uri="{BB962C8B-B14F-4D97-AF65-F5344CB8AC3E}">
        <p14:creationId xmlns:p14="http://schemas.microsoft.com/office/powerpoint/2010/main" val="3451924982"/>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shneiderman</a:t>
            </a:r>
            <a:r>
              <a:rPr lang="en-US" dirty="0" smtClean="0"/>
              <a:t> &amp; </a:t>
            </a:r>
            <a:r>
              <a:rPr lang="en-US" dirty="0" err="1" smtClean="0"/>
              <a:t>mayer’s</a:t>
            </a:r>
            <a:r>
              <a:rPr lang="en-US" dirty="0" smtClean="0"/>
              <a:t> model</a:t>
            </a:r>
            <a:endParaRPr lang="en-US" dirty="0"/>
          </a:p>
        </p:txBody>
      </p:sp>
      <p:sp>
        <p:nvSpPr>
          <p:cNvPr id="3" name="Content Placeholder 2"/>
          <p:cNvSpPr>
            <a:spLocks noGrp="1"/>
          </p:cNvSpPr>
          <p:nvPr>
            <p:ph idx="1"/>
          </p:nvPr>
        </p:nvSpPr>
        <p:spPr/>
        <p:txBody>
          <a:bodyPr/>
          <a:lstStyle/>
          <a:p>
            <a:r>
              <a:rPr lang="en-US" b="1" dirty="0" smtClean="0"/>
              <a:t>semantic knowledge:</a:t>
            </a:r>
            <a:r>
              <a:rPr lang="en-US" dirty="0" smtClean="0"/>
              <a:t> general programming concepts</a:t>
            </a:r>
          </a:p>
          <a:p>
            <a:pPr lvl="1"/>
            <a:r>
              <a:rPr lang="en-US" dirty="0" smtClean="0"/>
              <a:t>low-level knowledge, </a:t>
            </a:r>
            <a:r>
              <a:rPr lang="en-US" dirty="0" smtClean="0">
                <a:solidFill>
                  <a:schemeClr val="bg1">
                    <a:lumMod val="50000"/>
                  </a:schemeClr>
                </a:solidFill>
              </a:rPr>
              <a:t>e.g. what assignments do</a:t>
            </a:r>
          </a:p>
          <a:p>
            <a:pPr lvl="1"/>
            <a:r>
              <a:rPr lang="en-US" dirty="0" smtClean="0"/>
              <a:t>high-level knowledge</a:t>
            </a:r>
            <a:r>
              <a:rPr lang="en-US" dirty="0" smtClean="0">
                <a:solidFill>
                  <a:srgbClr val="7F7F7F"/>
                </a:solidFill>
              </a:rPr>
              <a:t>, e.g. algorithms</a:t>
            </a:r>
          </a:p>
          <a:p>
            <a:r>
              <a:rPr lang="en-US" b="1" dirty="0" smtClean="0">
                <a:solidFill>
                  <a:srgbClr val="000000"/>
                </a:solidFill>
              </a:rPr>
              <a:t>syntactic knowledge:</a:t>
            </a:r>
            <a:r>
              <a:rPr lang="en-US" dirty="0" smtClean="0">
                <a:solidFill>
                  <a:srgbClr val="000000"/>
                </a:solidFill>
              </a:rPr>
              <a:t> programming language details</a:t>
            </a:r>
          </a:p>
          <a:p>
            <a:pPr lvl="1"/>
            <a:r>
              <a:rPr lang="en-US" dirty="0" smtClean="0">
                <a:solidFill>
                  <a:srgbClr val="000000"/>
                </a:solidFill>
              </a:rPr>
              <a:t>sometimes overlaps across programming langs.</a:t>
            </a:r>
          </a:p>
        </p:txBody>
      </p:sp>
      <p:sp>
        <p:nvSpPr>
          <p:cNvPr id="4" name="Slide Number Placeholder 3"/>
          <p:cNvSpPr>
            <a:spLocks noGrp="1"/>
          </p:cNvSpPr>
          <p:nvPr>
            <p:ph type="sldNum" sz="quarter" idx="12"/>
          </p:nvPr>
        </p:nvSpPr>
        <p:spPr/>
        <p:txBody>
          <a:bodyPr/>
          <a:lstStyle/>
          <a:p>
            <a:fld id="{627D9C69-5A55-0D48-BC9D-194D559AA52E}" type="slidenum">
              <a:rPr lang="en-US" smtClean="0"/>
              <a:t>89</a:t>
            </a:fld>
            <a:endParaRPr lang="en-US"/>
          </a:p>
        </p:txBody>
      </p:sp>
      <p:sp>
        <p:nvSpPr>
          <p:cNvPr id="5" name="Rectangle 4"/>
          <p:cNvSpPr/>
          <p:nvPr/>
        </p:nvSpPr>
        <p:spPr>
          <a:xfrm>
            <a:off x="32142" y="5653619"/>
            <a:ext cx="4572000" cy="1077218"/>
          </a:xfrm>
          <a:prstGeom prst="rect">
            <a:avLst/>
          </a:prstGeom>
        </p:spPr>
        <p:txBody>
          <a:bodyPr>
            <a:spAutoFit/>
          </a:bodyPr>
          <a:lstStyle/>
          <a:p>
            <a:r>
              <a:rPr lang="en-US" sz="1600" dirty="0">
                <a:solidFill>
                  <a:schemeClr val="bg1">
                    <a:lumMod val="75000"/>
                  </a:schemeClr>
                </a:solidFill>
              </a:rPr>
              <a:t>B. </a:t>
            </a:r>
            <a:r>
              <a:rPr lang="en-US" sz="1600" dirty="0" err="1">
                <a:solidFill>
                  <a:schemeClr val="bg1">
                    <a:lumMod val="75000"/>
                  </a:schemeClr>
                </a:solidFill>
              </a:rPr>
              <a:t>Shneiderman</a:t>
            </a:r>
            <a:r>
              <a:rPr lang="en-US" sz="1600" dirty="0">
                <a:solidFill>
                  <a:schemeClr val="bg1">
                    <a:lumMod val="75000"/>
                  </a:schemeClr>
                </a:solidFill>
              </a:rPr>
              <a:t> and R. Mayer</a:t>
            </a:r>
          </a:p>
          <a:p>
            <a:r>
              <a:rPr lang="en-US" sz="1600" dirty="0">
                <a:solidFill>
                  <a:schemeClr val="bg1">
                    <a:lumMod val="50000"/>
                  </a:schemeClr>
                </a:solidFill>
              </a:rPr>
              <a:t>Syntactic/Semantic Interactions in Programmer Behavior: A Model and Experimental </a:t>
            </a:r>
            <a:r>
              <a:rPr lang="en-US" sz="1600" dirty="0">
                <a:solidFill>
                  <a:srgbClr val="7F7F7F"/>
                </a:solidFill>
              </a:rPr>
              <a:t>Results</a:t>
            </a:r>
          </a:p>
          <a:p>
            <a:r>
              <a:rPr lang="en-US" sz="1600" i="1" dirty="0">
                <a:solidFill>
                  <a:srgbClr val="BFBFBF"/>
                </a:solidFill>
              </a:rPr>
              <a:t>Journal of Computer &amp; Information Sciences, 1979</a:t>
            </a:r>
          </a:p>
        </p:txBody>
      </p:sp>
    </p:spTree>
    <p:extLst>
      <p:ext uri="{BB962C8B-B14F-4D97-AF65-F5344CB8AC3E}">
        <p14:creationId xmlns:p14="http://schemas.microsoft.com/office/powerpoint/2010/main" val="113292922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chunking</a:t>
            </a:r>
            <a:endParaRPr lang="en-US" dirty="0"/>
          </a:p>
        </p:txBody>
      </p:sp>
      <p:sp>
        <p:nvSpPr>
          <p:cNvPr id="4" name="Slide Number Placeholder 3"/>
          <p:cNvSpPr>
            <a:spLocks noGrp="1"/>
          </p:cNvSpPr>
          <p:nvPr>
            <p:ph type="sldNum" sz="quarter" idx="12"/>
          </p:nvPr>
        </p:nvSpPr>
        <p:spPr/>
        <p:txBody>
          <a:bodyPr/>
          <a:lstStyle/>
          <a:p>
            <a:fld id="{627D9C69-5A55-0D48-BC9D-194D559AA52E}" type="slidenum">
              <a:rPr lang="en-US" smtClean="0"/>
              <a:t>9</a:t>
            </a:fld>
            <a:endParaRPr lang="en-US"/>
          </a:p>
        </p:txBody>
      </p:sp>
      <p:sp>
        <p:nvSpPr>
          <p:cNvPr id="6" name="Oval 5"/>
          <p:cNvSpPr/>
          <p:nvPr/>
        </p:nvSpPr>
        <p:spPr>
          <a:xfrm>
            <a:off x="3726815" y="1280160"/>
            <a:ext cx="2001520" cy="6807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sequence</a:t>
            </a:r>
            <a:endParaRPr lang="en-US" dirty="0"/>
          </a:p>
        </p:txBody>
      </p:sp>
      <p:sp>
        <p:nvSpPr>
          <p:cNvPr id="7" name="Oval 6"/>
          <p:cNvSpPr/>
          <p:nvPr/>
        </p:nvSpPr>
        <p:spPr>
          <a:xfrm>
            <a:off x="831215" y="2794953"/>
            <a:ext cx="2001520" cy="6807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chunk 1</a:t>
            </a:r>
            <a:endParaRPr lang="en-US" dirty="0"/>
          </a:p>
        </p:txBody>
      </p:sp>
      <p:sp>
        <p:nvSpPr>
          <p:cNvPr id="8" name="Oval 7"/>
          <p:cNvSpPr/>
          <p:nvPr/>
        </p:nvSpPr>
        <p:spPr>
          <a:xfrm>
            <a:off x="3726815" y="2795906"/>
            <a:ext cx="2001520" cy="6807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chunk 2</a:t>
            </a:r>
            <a:endParaRPr lang="en-US" dirty="0"/>
          </a:p>
        </p:txBody>
      </p:sp>
      <p:sp>
        <p:nvSpPr>
          <p:cNvPr id="9" name="Oval 8"/>
          <p:cNvSpPr/>
          <p:nvPr/>
        </p:nvSpPr>
        <p:spPr>
          <a:xfrm>
            <a:off x="6553200" y="2794953"/>
            <a:ext cx="2001520" cy="6807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chunk n</a:t>
            </a:r>
            <a:endParaRPr lang="en-US" dirty="0"/>
          </a:p>
        </p:txBody>
      </p:sp>
      <p:cxnSp>
        <p:nvCxnSpPr>
          <p:cNvPr id="11" name="Straight Arrow Connector 10"/>
          <p:cNvCxnSpPr>
            <a:stCxn id="6" idx="3"/>
            <a:endCxn id="7" idx="7"/>
          </p:cNvCxnSpPr>
          <p:nvPr/>
        </p:nvCxnSpPr>
        <p:spPr>
          <a:xfrm flipH="1">
            <a:off x="2539619" y="1861191"/>
            <a:ext cx="1480312" cy="10334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6" idx="4"/>
            <a:endCxn id="8" idx="0"/>
          </p:cNvCxnSpPr>
          <p:nvPr/>
        </p:nvCxnSpPr>
        <p:spPr>
          <a:xfrm>
            <a:off x="4727575" y="1960880"/>
            <a:ext cx="0" cy="8350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6" idx="5"/>
            <a:endCxn id="9" idx="1"/>
          </p:cNvCxnSpPr>
          <p:nvPr/>
        </p:nvCxnSpPr>
        <p:spPr>
          <a:xfrm>
            <a:off x="5435219" y="1861191"/>
            <a:ext cx="1411097" cy="10334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7" idx="6"/>
            <a:endCxn id="8" idx="2"/>
          </p:cNvCxnSpPr>
          <p:nvPr/>
        </p:nvCxnSpPr>
        <p:spPr>
          <a:xfrm>
            <a:off x="2832735" y="3135313"/>
            <a:ext cx="894080" cy="9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8" idx="6"/>
            <a:endCxn id="9" idx="2"/>
          </p:cNvCxnSpPr>
          <p:nvPr/>
        </p:nvCxnSpPr>
        <p:spPr>
          <a:xfrm flipV="1">
            <a:off x="5728335" y="3135313"/>
            <a:ext cx="824865" cy="953"/>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810895" y="4217353"/>
            <a:ext cx="2001520" cy="6807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element 1</a:t>
            </a:r>
            <a:endParaRPr lang="en-US" dirty="0"/>
          </a:p>
        </p:txBody>
      </p:sp>
      <p:sp>
        <p:nvSpPr>
          <p:cNvPr id="24" name="Oval 23"/>
          <p:cNvSpPr/>
          <p:nvPr/>
        </p:nvSpPr>
        <p:spPr>
          <a:xfrm>
            <a:off x="3706495" y="4218306"/>
            <a:ext cx="2001520" cy="6807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element </a:t>
            </a:r>
            <a:r>
              <a:rPr lang="en-US" dirty="0" smtClean="0"/>
              <a:t>2</a:t>
            </a:r>
            <a:endParaRPr lang="en-US" dirty="0"/>
          </a:p>
        </p:txBody>
      </p:sp>
      <p:sp>
        <p:nvSpPr>
          <p:cNvPr id="25" name="Oval 24"/>
          <p:cNvSpPr/>
          <p:nvPr/>
        </p:nvSpPr>
        <p:spPr>
          <a:xfrm>
            <a:off x="6532880" y="4217353"/>
            <a:ext cx="2001520" cy="6807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element k</a:t>
            </a:r>
          </a:p>
        </p:txBody>
      </p:sp>
      <p:cxnSp>
        <p:nvCxnSpPr>
          <p:cNvPr id="26" name="Straight Arrow Connector 25"/>
          <p:cNvCxnSpPr>
            <a:stCxn id="23" idx="6"/>
            <a:endCxn id="24" idx="2"/>
          </p:cNvCxnSpPr>
          <p:nvPr/>
        </p:nvCxnSpPr>
        <p:spPr>
          <a:xfrm>
            <a:off x="2812415" y="4557713"/>
            <a:ext cx="894080" cy="9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24" idx="6"/>
            <a:endCxn id="25" idx="2"/>
          </p:cNvCxnSpPr>
          <p:nvPr/>
        </p:nvCxnSpPr>
        <p:spPr>
          <a:xfrm flipV="1">
            <a:off x="5708015" y="4557713"/>
            <a:ext cx="824865" cy="953"/>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7" idx="4"/>
            <a:endCxn id="23" idx="0"/>
          </p:cNvCxnSpPr>
          <p:nvPr/>
        </p:nvCxnSpPr>
        <p:spPr>
          <a:xfrm flipH="1">
            <a:off x="1811655" y="3475673"/>
            <a:ext cx="20320" cy="7416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66370" y="6428144"/>
            <a:ext cx="4286537" cy="338554"/>
          </a:xfrm>
          <a:prstGeom prst="rect">
            <a:avLst/>
          </a:prstGeom>
          <a:noFill/>
        </p:spPr>
        <p:txBody>
          <a:bodyPr wrap="square" rtlCol="0">
            <a:spAutoFit/>
          </a:bodyPr>
          <a:lstStyle/>
          <a:p>
            <a:r>
              <a:rPr lang="en-US" sz="1600" dirty="0" smtClean="0">
                <a:solidFill>
                  <a:schemeClr val="bg1">
                    <a:lumMod val="75000"/>
                  </a:schemeClr>
                </a:solidFill>
              </a:rPr>
              <a:t>modified from </a:t>
            </a:r>
            <a:r>
              <a:rPr lang="en-US" sz="1600" dirty="0" err="1" smtClean="0">
                <a:solidFill>
                  <a:schemeClr val="bg1">
                    <a:lumMod val="50000"/>
                  </a:schemeClr>
                </a:solidFill>
              </a:rPr>
              <a:t>wikipedia</a:t>
            </a:r>
            <a:endParaRPr lang="en-US" sz="1600" dirty="0" smtClean="0">
              <a:solidFill>
                <a:schemeClr val="bg1">
                  <a:lumMod val="50000"/>
                </a:schemeClr>
              </a:solidFill>
            </a:endParaRPr>
          </a:p>
        </p:txBody>
      </p:sp>
    </p:spTree>
    <p:extLst>
      <p:ext uri="{BB962C8B-B14F-4D97-AF65-F5344CB8AC3E}">
        <p14:creationId xmlns:p14="http://schemas.microsoft.com/office/powerpoint/2010/main" val="1899787290"/>
      </p:ext>
    </p:extLst>
  </p:cSld>
  <p:clrMapOvr>
    <a:masterClrMapping/>
  </p:clrMapOvr>
  <mc:AlternateContent xmlns:mc="http://schemas.openxmlformats.org/markup-compatibility/2006">
    <mc:Choice xmlns:p14="http://schemas.microsoft.com/office/powerpoint/2010/main" Requires="p14">
      <p:transition spd="slow" p14:dur="2000" advTm="33144"/>
    </mc:Choice>
    <mc:Fallback>
      <p:transition xmlns:p14="http://schemas.microsoft.com/office/powerpoint/2010/main" spd="slow" advTm="33144"/>
    </mc:Fallback>
  </mc:AlternateContent>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brooks’ model</a:t>
            </a:r>
            <a:endParaRPr lang="en-US" dirty="0"/>
          </a:p>
        </p:txBody>
      </p:sp>
      <p:sp>
        <p:nvSpPr>
          <p:cNvPr id="3" name="Content Placeholder 2"/>
          <p:cNvSpPr>
            <a:spLocks noGrp="1"/>
          </p:cNvSpPr>
          <p:nvPr>
            <p:ph idx="1"/>
          </p:nvPr>
        </p:nvSpPr>
        <p:spPr/>
        <p:txBody>
          <a:bodyPr/>
          <a:lstStyle/>
          <a:p>
            <a:r>
              <a:rPr lang="en-US" dirty="0" smtClean="0"/>
              <a:t>“top-down”</a:t>
            </a:r>
          </a:p>
          <a:p>
            <a:pPr lvl="1"/>
            <a:r>
              <a:rPr lang="en-US" dirty="0" smtClean="0"/>
              <a:t>analyze code on a high level, then look at specifics</a:t>
            </a:r>
          </a:p>
          <a:p>
            <a:r>
              <a:rPr lang="en-US" dirty="0" smtClean="0"/>
              <a:t>argues that programmers form a series of </a:t>
            </a:r>
            <a:r>
              <a:rPr lang="en-US" b="1" dirty="0" smtClean="0"/>
              <a:t>hypotheses</a:t>
            </a:r>
          </a:p>
          <a:p>
            <a:r>
              <a:rPr lang="en-US" b="1" dirty="0" smtClean="0"/>
              <a:t>beacons</a:t>
            </a:r>
            <a:r>
              <a:rPr lang="en-US" dirty="0" smtClean="0"/>
              <a:t> help verify or reject these hypotheses</a:t>
            </a:r>
          </a:p>
        </p:txBody>
      </p:sp>
      <p:sp>
        <p:nvSpPr>
          <p:cNvPr id="4" name="Slide Number Placeholder 3"/>
          <p:cNvSpPr>
            <a:spLocks noGrp="1"/>
          </p:cNvSpPr>
          <p:nvPr>
            <p:ph type="sldNum" sz="quarter" idx="12"/>
          </p:nvPr>
        </p:nvSpPr>
        <p:spPr/>
        <p:txBody>
          <a:bodyPr/>
          <a:lstStyle/>
          <a:p>
            <a:fld id="{627D9C69-5A55-0D48-BC9D-194D559AA52E}" type="slidenum">
              <a:rPr lang="en-US" smtClean="0"/>
              <a:t>90</a:t>
            </a:fld>
            <a:endParaRPr lang="en-US"/>
          </a:p>
        </p:txBody>
      </p:sp>
      <p:sp>
        <p:nvSpPr>
          <p:cNvPr id="5" name="TextBox 4"/>
          <p:cNvSpPr txBox="1"/>
          <p:nvPr/>
        </p:nvSpPr>
        <p:spPr>
          <a:xfrm>
            <a:off x="149628" y="5644257"/>
            <a:ext cx="4286537" cy="1077218"/>
          </a:xfrm>
          <a:prstGeom prst="rect">
            <a:avLst/>
          </a:prstGeom>
          <a:noFill/>
        </p:spPr>
        <p:txBody>
          <a:bodyPr wrap="square" rtlCol="0">
            <a:spAutoFit/>
          </a:bodyPr>
          <a:lstStyle/>
          <a:p>
            <a:r>
              <a:rPr lang="en-US" sz="1600" dirty="0" smtClean="0">
                <a:solidFill>
                  <a:schemeClr val="bg1">
                    <a:lumMod val="75000"/>
                  </a:schemeClr>
                </a:solidFill>
              </a:rPr>
              <a:t>R. Brooks</a:t>
            </a:r>
          </a:p>
          <a:p>
            <a:r>
              <a:rPr lang="en-US" sz="1600" dirty="0" smtClean="0">
                <a:solidFill>
                  <a:schemeClr val="bg1">
                    <a:lumMod val="50000"/>
                  </a:schemeClr>
                </a:solidFill>
              </a:rPr>
              <a:t>Towards a theory of the comprehension of computer programs</a:t>
            </a:r>
          </a:p>
          <a:p>
            <a:r>
              <a:rPr lang="en-US" sz="1600" i="1" dirty="0" smtClean="0">
                <a:solidFill>
                  <a:schemeClr val="bg1">
                    <a:lumMod val="75000"/>
                  </a:schemeClr>
                </a:solidFill>
              </a:rPr>
              <a:t>International J. on Man-Machine Studies, 1981</a:t>
            </a:r>
            <a:endParaRPr lang="en-US" sz="1600" i="1" dirty="0">
              <a:solidFill>
                <a:schemeClr val="bg1">
                  <a:lumMod val="75000"/>
                </a:schemeClr>
              </a:solidFill>
            </a:endParaRPr>
          </a:p>
        </p:txBody>
      </p:sp>
    </p:spTree>
    <p:extLst>
      <p:ext uri="{BB962C8B-B14F-4D97-AF65-F5344CB8AC3E}">
        <p14:creationId xmlns:p14="http://schemas.microsoft.com/office/powerpoint/2010/main" val="2505517118"/>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containers &amp; paths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27D9C69-5A55-0D48-BC9D-194D559AA52E}" type="slidenum">
              <a:rPr lang="en-US" smtClean="0"/>
              <a:t>91</a:t>
            </a:fld>
            <a:endParaRPr lang="en-US"/>
          </a:p>
        </p:txBody>
      </p:sp>
      <p:sp>
        <p:nvSpPr>
          <p:cNvPr id="6" name="TextBox 5"/>
          <p:cNvSpPr txBox="1"/>
          <p:nvPr/>
        </p:nvSpPr>
        <p:spPr>
          <a:xfrm>
            <a:off x="69125" y="6000535"/>
            <a:ext cx="5928386" cy="830997"/>
          </a:xfrm>
          <a:prstGeom prst="rect">
            <a:avLst/>
          </a:prstGeom>
          <a:noFill/>
        </p:spPr>
        <p:txBody>
          <a:bodyPr wrap="square" rtlCol="0">
            <a:spAutoFit/>
          </a:bodyPr>
          <a:lstStyle/>
          <a:p>
            <a:r>
              <a:rPr lang="en-US" sz="1600" dirty="0" smtClean="0">
                <a:solidFill>
                  <a:schemeClr val="bg1">
                    <a:lumMod val="75000"/>
                  </a:schemeClr>
                </a:solidFill>
              </a:rPr>
              <a:t>B. </a:t>
            </a:r>
            <a:r>
              <a:rPr lang="en-US" sz="1600" dirty="0" err="1" smtClean="0">
                <a:solidFill>
                  <a:schemeClr val="bg1">
                    <a:lumMod val="75000"/>
                  </a:schemeClr>
                </a:solidFill>
              </a:rPr>
              <a:t>Liblit</a:t>
            </a:r>
            <a:r>
              <a:rPr lang="en-US" sz="1600" dirty="0" smtClean="0">
                <a:solidFill>
                  <a:schemeClr val="bg1">
                    <a:lumMod val="75000"/>
                  </a:schemeClr>
                </a:solidFill>
              </a:rPr>
              <a:t>, A. </a:t>
            </a:r>
            <a:r>
              <a:rPr lang="en-US" sz="1600" dirty="0" err="1" smtClean="0">
                <a:solidFill>
                  <a:schemeClr val="bg1">
                    <a:lumMod val="75000"/>
                  </a:schemeClr>
                </a:solidFill>
              </a:rPr>
              <a:t>Begel</a:t>
            </a:r>
            <a:r>
              <a:rPr lang="en-US" sz="1600" dirty="0" smtClean="0">
                <a:solidFill>
                  <a:schemeClr val="bg1">
                    <a:lumMod val="75000"/>
                  </a:schemeClr>
                </a:solidFill>
              </a:rPr>
              <a:t>, and E. </a:t>
            </a:r>
            <a:r>
              <a:rPr lang="en-US" sz="1600" dirty="0" err="1" smtClean="0">
                <a:solidFill>
                  <a:schemeClr val="bg1">
                    <a:lumMod val="75000"/>
                  </a:schemeClr>
                </a:solidFill>
              </a:rPr>
              <a:t>Sweetser</a:t>
            </a:r>
            <a:endParaRPr lang="en-US" sz="1600" dirty="0" smtClean="0">
              <a:solidFill>
                <a:schemeClr val="bg1">
                  <a:lumMod val="75000"/>
                </a:schemeClr>
              </a:solidFill>
            </a:endParaRPr>
          </a:p>
          <a:p>
            <a:r>
              <a:rPr lang="en-US" sz="1600" dirty="0" smtClean="0">
                <a:solidFill>
                  <a:schemeClr val="bg1">
                    <a:lumMod val="50000"/>
                  </a:schemeClr>
                </a:solidFill>
              </a:rPr>
              <a:t>Cognitive Perspectives on the Role of Naming in Computer Programs</a:t>
            </a:r>
          </a:p>
          <a:p>
            <a:r>
              <a:rPr lang="en-US" sz="1600" i="1" dirty="0" smtClean="0">
                <a:solidFill>
                  <a:schemeClr val="bg1">
                    <a:lumMod val="75000"/>
                  </a:schemeClr>
                </a:solidFill>
              </a:rPr>
              <a:t>Psychology of Programming Interest Group, 2006</a:t>
            </a:r>
            <a:endParaRPr lang="en-US" sz="1600" i="1" dirty="0">
              <a:solidFill>
                <a:schemeClr val="bg1">
                  <a:lumMod val="75000"/>
                </a:schemeClr>
              </a:solidFill>
            </a:endParaRPr>
          </a:p>
        </p:txBody>
      </p:sp>
    </p:spTree>
    <p:extLst>
      <p:ext uri="{BB962C8B-B14F-4D97-AF65-F5344CB8AC3E}">
        <p14:creationId xmlns:p14="http://schemas.microsoft.com/office/powerpoint/2010/main" val="3225074759"/>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polysemy, homonymy, &amp; overloading</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27D9C69-5A55-0D48-BC9D-194D559AA52E}" type="slidenum">
              <a:rPr lang="en-US" smtClean="0"/>
              <a:t>92</a:t>
            </a:fld>
            <a:endParaRPr lang="en-US"/>
          </a:p>
        </p:txBody>
      </p:sp>
      <p:sp>
        <p:nvSpPr>
          <p:cNvPr id="6" name="TextBox 5"/>
          <p:cNvSpPr txBox="1"/>
          <p:nvPr/>
        </p:nvSpPr>
        <p:spPr>
          <a:xfrm>
            <a:off x="69125" y="6000535"/>
            <a:ext cx="5928386" cy="830997"/>
          </a:xfrm>
          <a:prstGeom prst="rect">
            <a:avLst/>
          </a:prstGeom>
          <a:noFill/>
        </p:spPr>
        <p:txBody>
          <a:bodyPr wrap="square" rtlCol="0">
            <a:spAutoFit/>
          </a:bodyPr>
          <a:lstStyle/>
          <a:p>
            <a:r>
              <a:rPr lang="en-US" sz="1600" dirty="0" smtClean="0">
                <a:solidFill>
                  <a:schemeClr val="bg1">
                    <a:lumMod val="75000"/>
                  </a:schemeClr>
                </a:solidFill>
              </a:rPr>
              <a:t>B. </a:t>
            </a:r>
            <a:r>
              <a:rPr lang="en-US" sz="1600" dirty="0" err="1" smtClean="0">
                <a:solidFill>
                  <a:schemeClr val="bg1">
                    <a:lumMod val="75000"/>
                  </a:schemeClr>
                </a:solidFill>
              </a:rPr>
              <a:t>Liblit</a:t>
            </a:r>
            <a:r>
              <a:rPr lang="en-US" sz="1600" dirty="0" smtClean="0">
                <a:solidFill>
                  <a:schemeClr val="bg1">
                    <a:lumMod val="75000"/>
                  </a:schemeClr>
                </a:solidFill>
              </a:rPr>
              <a:t>, A. </a:t>
            </a:r>
            <a:r>
              <a:rPr lang="en-US" sz="1600" dirty="0" err="1" smtClean="0">
                <a:solidFill>
                  <a:schemeClr val="bg1">
                    <a:lumMod val="75000"/>
                  </a:schemeClr>
                </a:solidFill>
              </a:rPr>
              <a:t>Begel</a:t>
            </a:r>
            <a:r>
              <a:rPr lang="en-US" sz="1600" dirty="0" smtClean="0">
                <a:solidFill>
                  <a:schemeClr val="bg1">
                    <a:lumMod val="75000"/>
                  </a:schemeClr>
                </a:solidFill>
              </a:rPr>
              <a:t>, and E. </a:t>
            </a:r>
            <a:r>
              <a:rPr lang="en-US" sz="1600" dirty="0" err="1" smtClean="0">
                <a:solidFill>
                  <a:schemeClr val="bg1">
                    <a:lumMod val="75000"/>
                  </a:schemeClr>
                </a:solidFill>
              </a:rPr>
              <a:t>Sweetser</a:t>
            </a:r>
            <a:endParaRPr lang="en-US" sz="1600" dirty="0" smtClean="0">
              <a:solidFill>
                <a:schemeClr val="bg1">
                  <a:lumMod val="75000"/>
                </a:schemeClr>
              </a:solidFill>
            </a:endParaRPr>
          </a:p>
          <a:p>
            <a:r>
              <a:rPr lang="en-US" sz="1600" dirty="0" smtClean="0">
                <a:solidFill>
                  <a:schemeClr val="bg1">
                    <a:lumMod val="50000"/>
                  </a:schemeClr>
                </a:solidFill>
              </a:rPr>
              <a:t>Cognitive Perspectives on the Role of Naming in Computer Programs</a:t>
            </a:r>
          </a:p>
          <a:p>
            <a:r>
              <a:rPr lang="en-US" sz="1600" i="1" dirty="0" smtClean="0">
                <a:solidFill>
                  <a:schemeClr val="bg1">
                    <a:lumMod val="75000"/>
                  </a:schemeClr>
                </a:solidFill>
              </a:rPr>
              <a:t>Psychology of Programming Interest Group, 2006</a:t>
            </a:r>
            <a:endParaRPr lang="en-US" sz="1600" i="1" dirty="0">
              <a:solidFill>
                <a:schemeClr val="bg1">
                  <a:lumMod val="75000"/>
                </a:schemeClr>
              </a:solidFill>
            </a:endParaRPr>
          </a:p>
        </p:txBody>
      </p:sp>
    </p:spTree>
    <p:extLst>
      <p:ext uri="{BB962C8B-B14F-4D97-AF65-F5344CB8AC3E}">
        <p14:creationId xmlns:p14="http://schemas.microsoft.com/office/powerpoint/2010/main" val="376063457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2626</TotalTime>
  <Words>6962</Words>
  <Application>Microsoft Macintosh PowerPoint</Application>
  <PresentationFormat>On-screen Show (4:3)</PresentationFormat>
  <Paragraphs>1230</Paragraphs>
  <Slides>92</Slides>
  <Notes>63</Notes>
  <HiddenSlides>0</HiddenSlides>
  <MMClips>0</MMClips>
  <ScaleCrop>false</ScaleCrop>
  <HeadingPairs>
    <vt:vector size="4" baseType="variant">
      <vt:variant>
        <vt:lpstr>Theme</vt:lpstr>
      </vt:variant>
      <vt:variant>
        <vt:i4>1</vt:i4>
      </vt:variant>
      <vt:variant>
        <vt:lpstr>Slide Titles</vt:lpstr>
      </vt:variant>
      <vt:variant>
        <vt:i4>92</vt:i4>
      </vt:variant>
    </vt:vector>
  </HeadingPairs>
  <TitlesOfParts>
    <vt:vector size="93" baseType="lpstr">
      <vt:lpstr>Office Theme</vt:lpstr>
      <vt:lpstr>reading &amp; understanding code</vt:lpstr>
      <vt:lpstr>reading &amp; understanding code</vt:lpstr>
      <vt:lpstr>outline</vt:lpstr>
      <vt:lpstr>outline</vt:lpstr>
      <vt:lpstr>mental model</vt:lpstr>
      <vt:lpstr>mental model classes</vt:lpstr>
      <vt:lpstr>mental model classes</vt:lpstr>
      <vt:lpstr>bottom-up mental models</vt:lpstr>
      <vt:lpstr>chunking</vt:lpstr>
      <vt:lpstr>chunking</vt:lpstr>
      <vt:lpstr>program &amp; situation model studies</vt:lpstr>
      <vt:lpstr>types of programmer knowledge</vt:lpstr>
      <vt:lpstr>PowerPoint Presentation</vt:lpstr>
      <vt:lpstr>evidence for semantic &amp; syntactic knowledge</vt:lpstr>
      <vt:lpstr>program memorization</vt:lpstr>
      <vt:lpstr>commenting</vt:lpstr>
      <vt:lpstr>mental model classes</vt:lpstr>
      <vt:lpstr>mental model classes</vt:lpstr>
      <vt:lpstr>top-down models</vt:lpstr>
      <vt:lpstr>beacons</vt:lpstr>
      <vt:lpstr>beacon types</vt:lpstr>
      <vt:lpstr>brooks’ model</vt:lpstr>
      <vt:lpstr>mental model classes</vt:lpstr>
      <vt:lpstr>mental model classes</vt:lpstr>
      <vt:lpstr>opportunistic &amp; systematic strategies</vt:lpstr>
      <vt:lpstr>integrated model</vt:lpstr>
      <vt:lpstr>PowerPoint Presentation</vt:lpstr>
      <vt:lpstr>validating the integrated model</vt:lpstr>
      <vt:lpstr>outline</vt:lpstr>
      <vt:lpstr>outline</vt:lpstr>
      <vt:lpstr>programming discourse rules</vt:lpstr>
      <vt:lpstr>rules of programming discourse</vt:lpstr>
      <vt:lpstr>testing discourse rules</vt:lpstr>
      <vt:lpstr>why have un-plan-like (β) code?</vt:lpstr>
      <vt:lpstr>PowerPoint Presentation</vt:lpstr>
      <vt:lpstr>PowerPoint Presentation</vt:lpstr>
      <vt:lpstr>rules of programming discourse</vt:lpstr>
      <vt:lpstr>rules of programming discourse</vt:lpstr>
      <vt:lpstr>naming conventions</vt:lpstr>
      <vt:lpstr>naming conventions</vt:lpstr>
      <vt:lpstr>meaningful names</vt:lpstr>
      <vt:lpstr>name length</vt:lpstr>
      <vt:lpstr>grammatical sensibility</vt:lpstr>
      <vt:lpstr>outline</vt:lpstr>
      <vt:lpstr>outline</vt:lpstr>
      <vt:lpstr>20:1 programmer performance</vt:lpstr>
      <vt:lpstr>10:1 programmer performance</vt:lpstr>
      <vt:lpstr>testing discourse rules</vt:lpstr>
      <vt:lpstr>α problem</vt:lpstr>
      <vt:lpstr>α solution</vt:lpstr>
      <vt:lpstr>β problem</vt:lpstr>
      <vt:lpstr>β solution</vt:lpstr>
      <vt:lpstr>percentage of correct responses</vt:lpstr>
      <vt:lpstr>debugging differences between novices and experts</vt:lpstr>
      <vt:lpstr>outline</vt:lpstr>
      <vt:lpstr>outline</vt:lpstr>
      <vt:lpstr>tool implications</vt:lpstr>
      <vt:lpstr>tool implications</vt:lpstr>
      <vt:lpstr>browsing support</vt:lpstr>
      <vt:lpstr>tool implications</vt:lpstr>
      <vt:lpstr>tool implications</vt:lpstr>
      <vt:lpstr>searching</vt:lpstr>
      <vt:lpstr>tool implications</vt:lpstr>
      <vt:lpstr>tool implications</vt:lpstr>
      <vt:lpstr>multiple views</vt:lpstr>
      <vt:lpstr>tool implications</vt:lpstr>
      <vt:lpstr>tool implications</vt:lpstr>
      <vt:lpstr>context-driven views</vt:lpstr>
      <vt:lpstr>tool implications</vt:lpstr>
      <vt:lpstr>tool implications</vt:lpstr>
      <vt:lpstr>additional cognitive support</vt:lpstr>
      <vt:lpstr>outline</vt:lpstr>
      <vt:lpstr>outline</vt:lpstr>
      <vt:lpstr>structured editors</vt:lpstr>
      <vt:lpstr>PowerPoint Presentation</vt:lpstr>
      <vt:lpstr>PowerPoint Presentation</vt:lpstr>
      <vt:lpstr>literate programming</vt:lpstr>
      <vt:lpstr>PowerPoint Presentation</vt:lpstr>
      <vt:lpstr>conclusion</vt:lpstr>
      <vt:lpstr>discussion</vt:lpstr>
      <vt:lpstr>references - 1</vt:lpstr>
      <vt:lpstr>references - 2</vt:lpstr>
      <vt:lpstr>does visual programming help?</vt:lpstr>
      <vt:lpstr>underlying questions</vt:lpstr>
      <vt:lpstr>why does it matter?</vt:lpstr>
      <vt:lpstr>the gist of the talk</vt:lpstr>
      <vt:lpstr>PowerPoint Presentation</vt:lpstr>
      <vt:lpstr>mental models</vt:lpstr>
      <vt:lpstr>shneiderman &amp; mayer’s model</vt:lpstr>
      <vt:lpstr>brooks’ model</vt:lpstr>
      <vt:lpstr>containers &amp; paths</vt:lpstr>
      <vt:lpstr>polysemy, homonymy, &amp; overloading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&amp; Understanding Code</dc:title>
  <dc:creator>Stephen Oney</dc:creator>
  <cp:lastModifiedBy>Stephen Oney</cp:lastModifiedBy>
  <cp:revision>421</cp:revision>
  <dcterms:created xsi:type="dcterms:W3CDTF">2011-02-23T16:46:12Z</dcterms:created>
  <dcterms:modified xsi:type="dcterms:W3CDTF">2011-03-03T17:04:44Z</dcterms:modified>
</cp:coreProperties>
</file>