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9"/>
  </p:notesMasterIdLst>
  <p:sldIdLst>
    <p:sldId id="282" r:id="rId2"/>
    <p:sldId id="420" r:id="rId3"/>
    <p:sldId id="419"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9" r:id="rId22"/>
    <p:sldId id="442" r:id="rId23"/>
    <p:sldId id="443" r:id="rId24"/>
    <p:sldId id="445" r:id="rId25"/>
    <p:sldId id="446" r:id="rId26"/>
    <p:sldId id="447" r:id="rId27"/>
    <p:sldId id="448" r:id="rId28"/>
    <p:sldId id="444" r:id="rId29"/>
    <p:sldId id="451" r:id="rId30"/>
    <p:sldId id="452" r:id="rId31"/>
    <p:sldId id="450" r:id="rId32"/>
    <p:sldId id="453" r:id="rId33"/>
    <p:sldId id="449" r:id="rId34"/>
    <p:sldId id="455" r:id="rId35"/>
    <p:sldId id="458" r:id="rId36"/>
    <p:sldId id="456" r:id="rId37"/>
    <p:sldId id="45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6699FF"/>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9" autoAdjust="0"/>
    <p:restoredTop sz="97092" autoAdjust="0"/>
  </p:normalViewPr>
  <p:slideViewPr>
    <p:cSldViewPr snapToGrid="0">
      <p:cViewPr>
        <p:scale>
          <a:sx n="116" d="100"/>
          <a:sy n="116" d="100"/>
        </p:scale>
        <p:origin x="-34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p14="http://schemas.microsoft.com/office/powerpoint/2010/main" val="235894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8AB0741-728C-4AFC-BCDA-A3080DA73B8B}"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Nobody</a:t>
            </a:r>
            <a:r>
              <a:rPr lang="en-US" baseline="0" dirty="0" smtClean="0"/>
              <a:t> write code from the beginning of their own. Everything one </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a:t>
            </a:fld>
            <a:endParaRPr lang="en-US"/>
          </a:p>
        </p:txBody>
      </p:sp>
    </p:spTree>
    <p:extLst>
      <p:ext uri="{BB962C8B-B14F-4D97-AF65-F5344CB8AC3E}">
        <p14:creationId xmlns:p14="http://schemas.microsoft.com/office/powerpoint/2010/main" val="104622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Arial" charset="0"/>
                <a:ea typeface="+mn-ea"/>
                <a:cs typeface="+mn-cs"/>
              </a:rPr>
              <a:t>Designing code that is both general enough to be useful in a variety of context, and specific enough to fulfill actual needs is a demanding tasks that not well supported by current design methodologies and representations.  Also, creating and maintaining a good reuse repository requires management commitments and substantial initial investment, both financially and intellectually.</a:t>
            </a:r>
          </a:p>
          <a:p>
            <a:endParaRPr kumimoji="1" lang="en-US" sz="1200" kern="1200" dirty="0" smtClean="0">
              <a:solidFill>
                <a:schemeClr val="tx1"/>
              </a:solidFill>
              <a:effectLst/>
              <a:latin typeface="Arial" charset="0"/>
              <a:ea typeface="+mn-ea"/>
              <a:cs typeface="+mn-cs"/>
            </a:endParaRPr>
          </a:p>
          <a:p>
            <a:endParaRPr lang="en-US" dirty="0" smtClean="0">
              <a:effectLst/>
            </a:endParaRPr>
          </a:p>
          <a:p>
            <a:endParaRPr kumimoji="1" lang="en-US" sz="1200" kern="1200" dirty="0" smtClean="0">
              <a:solidFill>
                <a:schemeClr val="tx1"/>
              </a:solidFill>
              <a:effectLst/>
              <a:latin typeface="Arial" charset="0"/>
              <a:ea typeface="+mn-ea"/>
              <a:cs typeface="+mn-cs"/>
            </a:endParaRPr>
          </a:p>
          <a:p>
            <a:endParaRPr kumimoji="1" lang="en-US" sz="1200" kern="1200" dirty="0" smtClean="0">
              <a:solidFill>
                <a:schemeClr val="tx1"/>
              </a:solidFill>
              <a:effectLst/>
              <a:latin typeface="Arial" charset="0"/>
              <a:ea typeface="+mn-ea"/>
              <a:cs typeface="+mn-cs"/>
            </a:endParaRPr>
          </a:p>
          <a:p>
            <a:endParaRPr kumimoji="1"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4</a:t>
            </a:fld>
            <a:endParaRPr lang="en-US"/>
          </a:p>
        </p:txBody>
      </p:sp>
    </p:spTree>
    <p:extLst>
      <p:ext uri="{BB962C8B-B14F-4D97-AF65-F5344CB8AC3E}">
        <p14:creationId xmlns:p14="http://schemas.microsoft.com/office/powerpoint/2010/main" val="394951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Phase 1, the code downloader accepts a query from the pro- </a:t>
            </a:r>
            <a:r>
              <a:rPr lang="en-US" dirty="0" err="1" smtClean="0"/>
              <a:t>grammer</a:t>
            </a:r>
            <a:r>
              <a:rPr lang="en-US" dirty="0" smtClean="0"/>
              <a:t> and forms a local source code repository with the code samples collected through CSE. In Phase 2, the code analyzer analyzes the code samples stored in the repository and generates </a:t>
            </a:r>
            <a:r>
              <a:rPr lang="en-US" dirty="0" err="1" smtClean="0"/>
              <a:t>MISs.</a:t>
            </a:r>
            <a:r>
              <a:rPr lang="en-US" dirty="0" smtClean="0"/>
              <a:t> In Phase 3, the sequence postprocessor clusters similar MISs and ranks the clustered </a:t>
            </a:r>
            <a:r>
              <a:rPr lang="en-US" dirty="0" err="1" smtClean="0"/>
              <a:t>MISs.</a:t>
            </a:r>
            <a:r>
              <a:rPr lang="en-US" dirty="0" smtClean="0"/>
              <a:t> If the result of the sequence postprocessor consists of any MISs that can serve as a solution for the given query, the query splitter simply outputs the result. If there are no solution MISs in the result generated by the sequence postprocessor, the query splitter instead splits the given query into differ- </a:t>
            </a:r>
            <a:r>
              <a:rPr lang="en-US" dirty="0" err="1" smtClean="0"/>
              <a:t>ent</a:t>
            </a:r>
            <a:r>
              <a:rPr lang="en-US" dirty="0" smtClean="0"/>
              <a:t> sub-queries and iterates all the preceding three phases for each sub-query. Finally, the query splitter gathers re- </a:t>
            </a:r>
            <a:r>
              <a:rPr lang="en-US" dirty="0" err="1" smtClean="0"/>
              <a:t>sults</a:t>
            </a:r>
            <a:r>
              <a:rPr lang="en-US" dirty="0" smtClean="0"/>
              <a:t> of all sub-queries and generates the final output.</a:t>
            </a:r>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32</a:t>
            </a:fld>
            <a:endParaRPr lang="en-US"/>
          </a:p>
        </p:txBody>
      </p:sp>
    </p:spTree>
    <p:extLst>
      <p:ext uri="{BB962C8B-B14F-4D97-AF65-F5344CB8AC3E}">
        <p14:creationId xmlns:p14="http://schemas.microsoft.com/office/powerpoint/2010/main" val="185319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35</a:t>
            </a:fld>
            <a:endParaRPr lang="en-US"/>
          </a:p>
        </p:txBody>
      </p:sp>
    </p:spTree>
    <p:extLst>
      <p:ext uri="{BB962C8B-B14F-4D97-AF65-F5344CB8AC3E}">
        <p14:creationId xmlns:p14="http://schemas.microsoft.com/office/powerpoint/2010/main" val="314931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36</a:t>
            </a:fld>
            <a:endParaRPr lang="en-US"/>
          </a:p>
        </p:txBody>
      </p:sp>
    </p:spTree>
    <p:extLst>
      <p:ext uri="{BB962C8B-B14F-4D97-AF65-F5344CB8AC3E}">
        <p14:creationId xmlns:p14="http://schemas.microsoft.com/office/powerpoint/2010/main" val="314931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pic>
        <p:nvPicPr>
          <p:cNvPr id="13" name="Picture 12" descr="scslogo.gif"/>
          <p:cNvPicPr>
            <a:picLocks noChangeAspect="1"/>
          </p:cNvPicPr>
          <p:nvPr userDrawn="1"/>
        </p:nvPicPr>
        <p:blipFill>
          <a:blip r:embed="rId13" cstate="print"/>
          <a:stretch>
            <a:fillRect/>
          </a:stretch>
        </p:blipFill>
        <p:spPr>
          <a:xfrm>
            <a:off x="8668013" y="144204"/>
            <a:ext cx="444088" cy="461852"/>
          </a:xfrm>
          <a:prstGeom prst="rect">
            <a:avLst/>
          </a:prstGeom>
        </p:spPr>
      </p:pic>
      <p:sp>
        <p:nvSpPr>
          <p:cNvPr id="14" name="TextBox 13"/>
          <p:cNvSpPr txBox="1"/>
          <p:nvPr userDrawn="1"/>
        </p:nvSpPr>
        <p:spPr>
          <a:xfrm>
            <a:off x="5061118" y="233915"/>
            <a:ext cx="3736920" cy="261610"/>
          </a:xfrm>
          <a:prstGeom prst="rect">
            <a:avLst/>
          </a:prstGeom>
          <a:noFill/>
        </p:spPr>
        <p:txBody>
          <a:bodyPr wrap="none" rtlCol="0">
            <a:spAutoFit/>
          </a:bodyPr>
          <a:lstStyle/>
          <a:p>
            <a:r>
              <a:rPr lang="en-US" sz="1100" dirty="0" smtClean="0">
                <a:solidFill>
                  <a:schemeClr val="accent2">
                    <a:lumMod val="75000"/>
                  </a:schemeClr>
                </a:solidFill>
              </a:rPr>
              <a:t>Carnegie Mellon University, School of Computer Science</a:t>
            </a:r>
            <a:endParaRPr lang="en-US" sz="1100" dirty="0">
              <a:solidFill>
                <a:schemeClr val="accent2">
                  <a:lumMod val="75000"/>
                </a:scheme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145495" y="485095"/>
            <a:ext cx="7666037" cy="2133600"/>
          </a:xfrm>
        </p:spPr>
        <p:txBody>
          <a:bodyPr/>
          <a:lstStyle/>
          <a:p>
            <a:pPr eaLnBrk="1" hangingPunct="1"/>
            <a:r>
              <a:rPr lang="en-US" dirty="0" smtClean="0"/>
              <a:t>Finding Code to Reuse</a:t>
            </a:r>
          </a:p>
        </p:txBody>
      </p:sp>
      <p:sp>
        <p:nvSpPr>
          <p:cNvPr id="5124" name="Rectangle 3"/>
          <p:cNvSpPr>
            <a:spLocks noGrp="1" noChangeArrowheads="1"/>
          </p:cNvSpPr>
          <p:nvPr>
            <p:ph type="subTitle" idx="1"/>
          </p:nvPr>
        </p:nvSpPr>
        <p:spPr>
          <a:xfrm>
            <a:off x="3121186" y="2956052"/>
            <a:ext cx="5819095" cy="3461677"/>
          </a:xfrm>
        </p:spPr>
        <p:txBody>
          <a:bodyPr/>
          <a:lstStyle/>
          <a:p>
            <a:pPr eaLnBrk="1" hangingPunct="1"/>
            <a:r>
              <a:rPr lang="en-US" sz="2000" b="1" dirty="0" smtClean="0"/>
              <a:t>Kerry Chang</a:t>
            </a:r>
          </a:p>
          <a:p>
            <a:pPr eaLnBrk="1" hangingPunct="1"/>
            <a:r>
              <a:rPr lang="en-US" sz="2000" dirty="0" smtClean="0"/>
              <a:t>Human-Computer Interaction Institute</a:t>
            </a:r>
            <a:br>
              <a:rPr lang="en-US" sz="2000" dirty="0" smtClean="0"/>
            </a:br>
            <a:r>
              <a:rPr lang="en-US" sz="2000" dirty="0" smtClean="0"/>
              <a:t>Carnegie Mellon University</a:t>
            </a:r>
          </a:p>
          <a:p>
            <a:pPr eaLnBrk="1" hangingPunct="1"/>
            <a:endParaRPr lang="en-US" sz="2000" dirty="0"/>
          </a:p>
          <a:p>
            <a:pPr eaLnBrk="1" hangingPunct="1"/>
            <a:endParaRPr lang="en-US" sz="2000" dirty="0" smtClean="0"/>
          </a:p>
          <a:p>
            <a:r>
              <a:rPr lang="en-US" sz="2000" i="1" dirty="0"/>
              <a:t>05-899D: Human Aspects of Software Development (HASD</a:t>
            </a:r>
            <a:r>
              <a:rPr lang="en-US" sz="2000" i="1" dirty="0" smtClean="0"/>
              <a:t>)</a:t>
            </a:r>
          </a:p>
          <a:p>
            <a:r>
              <a:rPr lang="en-US" sz="2000" i="1" dirty="0" smtClean="0"/>
              <a:t>Spring 2011 – Lecture 15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Rosson</a:t>
            </a:r>
            <a:r>
              <a:rPr lang="en-US" dirty="0"/>
              <a:t> et al., 1996</a:t>
            </a:r>
          </a:p>
        </p:txBody>
      </p:sp>
      <p:sp>
        <p:nvSpPr>
          <p:cNvPr id="3" name="Content Placeholder 2"/>
          <p:cNvSpPr>
            <a:spLocks noGrp="1"/>
          </p:cNvSpPr>
          <p:nvPr>
            <p:ph idx="1"/>
          </p:nvPr>
        </p:nvSpPr>
        <p:spPr/>
        <p:txBody>
          <a:bodyPr/>
          <a:lstStyle/>
          <a:p>
            <a:r>
              <a:rPr lang="en-US" sz="2000" dirty="0" smtClean="0"/>
              <a:t>Extensive “Reuse of uses”</a:t>
            </a:r>
          </a:p>
          <a:p>
            <a:pPr lvl="1"/>
            <a:r>
              <a:rPr lang="en-US" sz="2000" dirty="0" smtClean="0"/>
              <a:t>Programmers relied heavily on code in example applications that provided an implicit specification for reuse of the target class.</a:t>
            </a:r>
          </a:p>
          <a:p>
            <a:pPr lvl="1"/>
            <a:r>
              <a:rPr lang="en-US" sz="2000" dirty="0" smtClean="0"/>
              <a:t>“Usage context”</a:t>
            </a:r>
          </a:p>
          <a:p>
            <a:endParaRPr lang="en-US" sz="2000" dirty="0" smtClean="0"/>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spTree>
    <p:extLst>
      <p:ext uri="{BB962C8B-B14F-4D97-AF65-F5344CB8AC3E}">
        <p14:creationId xmlns:p14="http://schemas.microsoft.com/office/powerpoint/2010/main" val="192540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Rosson</a:t>
            </a:r>
            <a:r>
              <a:rPr lang="en-US" dirty="0"/>
              <a:t> et al., 1996</a:t>
            </a:r>
          </a:p>
        </p:txBody>
      </p:sp>
      <p:sp>
        <p:nvSpPr>
          <p:cNvPr id="3" name="Content Placeholder 2"/>
          <p:cNvSpPr>
            <a:spLocks noGrp="1"/>
          </p:cNvSpPr>
          <p:nvPr>
            <p:ph idx="1"/>
          </p:nvPr>
        </p:nvSpPr>
        <p:spPr/>
        <p:txBody>
          <a:bodyPr/>
          <a:lstStyle/>
          <a:p>
            <a:r>
              <a:rPr lang="en-US" sz="2000" dirty="0"/>
              <a:t>Programming behavior was highly opportunistic. </a:t>
            </a:r>
          </a:p>
          <a:p>
            <a:pPr lvl="1"/>
            <a:r>
              <a:rPr lang="en-US" sz="2000" dirty="0"/>
              <a:t>Interleaved between analysis and implementation, and frequently driven by testing and debugging.</a:t>
            </a:r>
          </a:p>
          <a:p>
            <a:pPr lvl="1"/>
            <a:r>
              <a:rPr lang="en-US" sz="2000" dirty="0"/>
              <a:t>Only wish to </a:t>
            </a:r>
            <a:r>
              <a:rPr lang="en-US" sz="2000" dirty="0" smtClean="0"/>
              <a:t>understand </a:t>
            </a:r>
            <a:r>
              <a:rPr lang="en-US" sz="2000" dirty="0"/>
              <a:t>the example if it’s necessary.</a:t>
            </a:r>
          </a:p>
          <a:p>
            <a:pPr lvl="1"/>
            <a:endParaRPr lang="en-US" sz="2000" dirty="0"/>
          </a:p>
          <a:p>
            <a:r>
              <a:rPr lang="en-US" sz="2000" dirty="0"/>
              <a:t>Implication: the examples should be as simple and as generic as possible (ex. using several simple examples rather than one comprehensive but more complex example to demo the usage.)</a:t>
            </a:r>
          </a:p>
          <a:p>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spTree>
    <p:extLst>
      <p:ext uri="{BB962C8B-B14F-4D97-AF65-F5344CB8AC3E}">
        <p14:creationId xmlns:p14="http://schemas.microsoft.com/office/powerpoint/2010/main" val="108306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a:t>
            </a:r>
            <a:r>
              <a:rPr lang="en-US" dirty="0" smtClean="0"/>
              <a:t>, 1997</a:t>
            </a:r>
            <a:endParaRPr lang="en-US" dirty="0"/>
          </a:p>
        </p:txBody>
      </p:sp>
      <p:sp>
        <p:nvSpPr>
          <p:cNvPr id="3" name="Content Placeholder 2"/>
          <p:cNvSpPr>
            <a:spLocks noGrp="1"/>
          </p:cNvSpPr>
          <p:nvPr>
            <p:ph idx="1"/>
          </p:nvPr>
        </p:nvSpPr>
        <p:spPr/>
        <p:txBody>
          <a:bodyPr/>
          <a:lstStyle/>
          <a:p>
            <a:r>
              <a:rPr lang="en-US" sz="2000" dirty="0" smtClean="0"/>
              <a:t>Interested in study how people reuse design artifacts in the software development process.</a:t>
            </a:r>
          </a:p>
          <a:p>
            <a:r>
              <a:rPr lang="en-US" sz="2000" dirty="0" smtClean="0"/>
              <a:t>Before</a:t>
            </a:r>
            <a:r>
              <a:rPr lang="en-US" sz="2000" dirty="0"/>
              <a:t>, many people believed that the ruse tasks were preformed in a sequence and followed a predetermined path beginning with searching and retrieving reusable </a:t>
            </a:r>
            <a:r>
              <a:rPr lang="en-US" sz="2000" dirty="0" smtClean="0"/>
              <a:t>objects.</a:t>
            </a:r>
          </a:p>
          <a:p>
            <a:endParaRPr lang="en-US" sz="2000" dirty="0" smtClean="0"/>
          </a:p>
          <a:p>
            <a:r>
              <a:rPr lang="en-US" sz="2000" dirty="0" smtClean="0"/>
              <a:t>Proposed a cognitive model on the reuse behavior based on opportunism.</a:t>
            </a:r>
          </a:p>
          <a:p>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12</a:t>
            </a:fld>
            <a:endParaRPr lang="en-US" altLang="en-US"/>
          </a:p>
        </p:txBody>
      </p:sp>
    </p:spTree>
    <p:extLst>
      <p:ext uri="{BB962C8B-B14F-4D97-AF65-F5344CB8AC3E}">
        <p14:creationId xmlns:p14="http://schemas.microsoft.com/office/powerpoint/2010/main" val="339661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Sen</a:t>
            </a:r>
            <a:r>
              <a:rPr lang="en-US" dirty="0"/>
              <a:t>, 1997</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a:p>
        </p:txBody>
      </p:sp>
      <p:pic>
        <p:nvPicPr>
          <p:cNvPr id="5" name="Picture 4" descr="Screen shot 2011-02-28 at 10.57.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757" y="613128"/>
            <a:ext cx="5498441" cy="6058744"/>
          </a:xfrm>
          <a:prstGeom prst="rect">
            <a:avLst/>
          </a:prstGeom>
        </p:spPr>
      </p:pic>
    </p:spTree>
    <p:extLst>
      <p:ext uri="{BB962C8B-B14F-4D97-AF65-F5344CB8AC3E}">
        <p14:creationId xmlns:p14="http://schemas.microsoft.com/office/powerpoint/2010/main" val="397565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a:t>
            </a:r>
            <a:r>
              <a:rPr lang="en-US" dirty="0" smtClean="0"/>
              <a:t>, 1997</a:t>
            </a:r>
            <a:endParaRPr lang="en-US" dirty="0"/>
          </a:p>
        </p:txBody>
      </p:sp>
      <p:sp>
        <p:nvSpPr>
          <p:cNvPr id="3" name="Content Placeholder 2"/>
          <p:cNvSpPr>
            <a:spLocks noGrp="1"/>
          </p:cNvSpPr>
          <p:nvPr>
            <p:ph idx="1"/>
          </p:nvPr>
        </p:nvSpPr>
        <p:spPr/>
        <p:txBody>
          <a:bodyPr/>
          <a:lstStyle/>
          <a:p>
            <a:r>
              <a:rPr lang="en-US" sz="2000" dirty="0" smtClean="0"/>
              <a:t>Run a think-aloud study with 9 subjects.</a:t>
            </a:r>
          </a:p>
          <a:p>
            <a:r>
              <a:rPr lang="en-US" sz="2000" dirty="0" smtClean="0"/>
              <a:t>Construct an ER Diagram for an application scenario.</a:t>
            </a:r>
          </a:p>
          <a:p>
            <a:r>
              <a:rPr lang="en-US" sz="2000" dirty="0" smtClean="0"/>
              <a:t>A set of 20 example ERDs drawn in IEF was given to each subject for reuse.</a:t>
            </a:r>
          </a:p>
          <a:p>
            <a:endParaRPr lang="en-US" sz="2000" dirty="0" smtClean="0"/>
          </a:p>
          <a:p>
            <a:r>
              <a:rPr lang="en-US" sz="2000" dirty="0" smtClean="0"/>
              <a:t>Findings: Software designers seldom choose the predetermined reuse path; instead, select it opportunistically.</a:t>
            </a:r>
            <a:endParaRPr lang="en-US" sz="2000" dirty="0"/>
          </a:p>
          <a:p>
            <a:endParaRPr lang="en-US" sz="2000" dirty="0" smtClean="0"/>
          </a:p>
          <a:p>
            <a:endParaRPr lang="en-US" sz="2000" dirty="0"/>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a:p>
        </p:txBody>
      </p:sp>
    </p:spTree>
    <p:extLst>
      <p:ext uri="{BB962C8B-B14F-4D97-AF65-F5344CB8AC3E}">
        <p14:creationId xmlns:p14="http://schemas.microsoft.com/office/powerpoint/2010/main" val="423632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Brandt et al., 2009</a:t>
            </a:r>
            <a:endParaRPr lang="en-US" dirty="0"/>
          </a:p>
        </p:txBody>
      </p:sp>
      <p:sp>
        <p:nvSpPr>
          <p:cNvPr id="3" name="Content Placeholder 2"/>
          <p:cNvSpPr>
            <a:spLocks noGrp="1"/>
          </p:cNvSpPr>
          <p:nvPr>
            <p:ph idx="1"/>
          </p:nvPr>
        </p:nvSpPr>
        <p:spPr/>
        <p:txBody>
          <a:bodyPr/>
          <a:lstStyle/>
          <a:p>
            <a:r>
              <a:rPr lang="en-US" sz="2000" dirty="0" smtClean="0"/>
              <a:t>Conducted two studies about how people use online resources in programming tasks.</a:t>
            </a:r>
          </a:p>
          <a:p>
            <a:endParaRPr lang="en-US" sz="2000" dirty="0"/>
          </a:p>
          <a:p>
            <a:r>
              <a:rPr lang="en-US" sz="2000" dirty="0" smtClean="0"/>
              <a:t>Study 1:</a:t>
            </a:r>
          </a:p>
          <a:p>
            <a:pPr lvl="1"/>
            <a:r>
              <a:rPr lang="en-US" sz="2000" dirty="0" smtClean="0"/>
              <a:t>20 participants</a:t>
            </a:r>
          </a:p>
          <a:p>
            <a:pPr lvl="1"/>
            <a:r>
              <a:rPr lang="en-US" sz="2000" dirty="0" smtClean="0"/>
              <a:t>Prototype a Web chat room using HTML, PHP, and </a:t>
            </a:r>
            <a:r>
              <a:rPr lang="en-US" sz="2000" dirty="0" err="1" smtClean="0"/>
              <a:t>Javascript</a:t>
            </a:r>
            <a:r>
              <a:rPr lang="en-US" sz="2000" dirty="0" smtClean="0"/>
              <a:t>.</a:t>
            </a:r>
            <a:endParaRPr lang="en-US" dirty="0"/>
          </a:p>
          <a:p>
            <a:pPr lvl="1"/>
            <a:r>
              <a:rPr lang="en-US" sz="2000" dirty="0" smtClean="0"/>
              <a:t>Think-aloud, audio and video screen capture</a:t>
            </a:r>
            <a:endParaRPr lang="en-US" sz="2000" dirty="0"/>
          </a:p>
          <a:p>
            <a:endParaRPr lang="en-US" sz="24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15</a:t>
            </a:fld>
            <a:endParaRPr lang="en-US" altLang="en-US"/>
          </a:p>
        </p:txBody>
      </p:sp>
    </p:spTree>
    <p:extLst>
      <p:ext uri="{BB962C8B-B14F-4D97-AF65-F5344CB8AC3E}">
        <p14:creationId xmlns:p14="http://schemas.microsoft.com/office/powerpoint/2010/main" val="206650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Brandt et al., 2009</a:t>
            </a:r>
          </a:p>
        </p:txBody>
      </p:sp>
      <p:sp>
        <p:nvSpPr>
          <p:cNvPr id="3" name="Content Placeholder 2"/>
          <p:cNvSpPr>
            <a:spLocks noGrp="1"/>
          </p:cNvSpPr>
          <p:nvPr>
            <p:ph idx="1"/>
          </p:nvPr>
        </p:nvSpPr>
        <p:spPr/>
        <p:txBody>
          <a:bodyPr/>
          <a:lstStyle/>
          <a:p>
            <a:r>
              <a:rPr lang="en-US" sz="2000" dirty="0" smtClean="0"/>
              <a:t>Findings of Study 1: people use web for learning new knowledge, and clarifying, reminding pre-known knowledge. </a:t>
            </a:r>
          </a:p>
          <a:p>
            <a:pPr lvl="1"/>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16</a:t>
            </a:fld>
            <a:endParaRPr lang="en-US" altLang="en-US"/>
          </a:p>
        </p:txBody>
      </p:sp>
      <p:pic>
        <p:nvPicPr>
          <p:cNvPr id="5" name="Picture 4" descr="Screen shot 2011-02-28 at 4.45.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24" y="2637005"/>
            <a:ext cx="8484406" cy="3549017"/>
          </a:xfrm>
          <a:prstGeom prst="rect">
            <a:avLst/>
          </a:prstGeom>
        </p:spPr>
      </p:pic>
    </p:spTree>
    <p:extLst>
      <p:ext uri="{BB962C8B-B14F-4D97-AF65-F5344CB8AC3E}">
        <p14:creationId xmlns:p14="http://schemas.microsoft.com/office/powerpoint/2010/main" val="403772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Brandt et al., 2009</a:t>
            </a:r>
          </a:p>
        </p:txBody>
      </p:sp>
      <p:sp>
        <p:nvSpPr>
          <p:cNvPr id="3" name="Content Placeholder 2"/>
          <p:cNvSpPr>
            <a:spLocks noGrp="1"/>
          </p:cNvSpPr>
          <p:nvPr>
            <p:ph idx="1"/>
          </p:nvPr>
        </p:nvSpPr>
        <p:spPr/>
        <p:txBody>
          <a:bodyPr/>
          <a:lstStyle/>
          <a:p>
            <a:r>
              <a:rPr lang="en-US" sz="2000" dirty="0"/>
              <a:t>Study 2:</a:t>
            </a:r>
          </a:p>
          <a:p>
            <a:pPr lvl="1"/>
            <a:r>
              <a:rPr lang="en-US" sz="2000" dirty="0"/>
              <a:t>Web search log analysis </a:t>
            </a:r>
          </a:p>
          <a:p>
            <a:pPr lvl="1"/>
            <a:r>
              <a:rPr lang="en-US" sz="2000" dirty="0" smtClean="0"/>
              <a:t>Community Search portal on Adobe’s Developer Network Web site</a:t>
            </a:r>
          </a:p>
          <a:p>
            <a:pPr lvl="1"/>
            <a:r>
              <a:rPr lang="en-US" sz="2000" dirty="0" smtClean="0"/>
              <a:t>Adobe Flex Web Application development framework</a:t>
            </a:r>
          </a:p>
          <a:p>
            <a:pPr lvl="1"/>
            <a:endParaRPr lang="en-US" sz="2000" dirty="0"/>
          </a:p>
          <a:p>
            <a:r>
              <a:rPr lang="en-US" sz="2000" dirty="0" smtClean="0"/>
              <a:t>Hand coded queries into 4 sessions: learning, reminding, unsure, and </a:t>
            </a:r>
            <a:r>
              <a:rPr lang="en-US" sz="2000" dirty="0" err="1" smtClean="0"/>
              <a:t>misgrouped</a:t>
            </a:r>
            <a:r>
              <a:rPr lang="en-US" sz="2000" dirty="0" smtClean="0"/>
              <a:t>.</a:t>
            </a:r>
          </a:p>
          <a:p>
            <a:pPr lvl="1"/>
            <a:r>
              <a:rPr lang="en-US" sz="2000" dirty="0" smtClean="0"/>
              <a:t>Query terms, content of the page visited, weather the person is an expert (determined by the person’s whole search history)</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17</a:t>
            </a:fld>
            <a:endParaRPr lang="en-US" altLang="en-US"/>
          </a:p>
        </p:txBody>
      </p:sp>
    </p:spTree>
    <p:extLst>
      <p:ext uri="{BB962C8B-B14F-4D97-AF65-F5344CB8AC3E}">
        <p14:creationId xmlns:p14="http://schemas.microsoft.com/office/powerpoint/2010/main" val="223677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Brandt et al., 2009</a:t>
            </a:r>
          </a:p>
        </p:txBody>
      </p:sp>
      <p:sp>
        <p:nvSpPr>
          <p:cNvPr id="3" name="Content Placeholder 2"/>
          <p:cNvSpPr>
            <a:spLocks noGrp="1"/>
          </p:cNvSpPr>
          <p:nvPr>
            <p:ph idx="1"/>
          </p:nvPr>
        </p:nvSpPr>
        <p:spPr/>
        <p:txBody>
          <a:bodyPr/>
          <a:lstStyle/>
          <a:p>
            <a:r>
              <a:rPr lang="en-US" sz="2000" dirty="0" smtClean="0"/>
              <a:t>Findings of Study 2:</a:t>
            </a:r>
          </a:p>
          <a:p>
            <a:pPr lvl="1"/>
            <a:r>
              <a:rPr lang="en-US" sz="2000" dirty="0"/>
              <a:t>Query type predicts types of pages visited</a:t>
            </a:r>
            <a:endParaRPr lang="en-US" sz="2000" dirty="0" smtClean="0"/>
          </a:p>
          <a:p>
            <a:pPr lvl="2"/>
            <a:r>
              <a:rPr lang="en-US" sz="2000" dirty="0" smtClean="0"/>
              <a:t>The </a:t>
            </a:r>
            <a:r>
              <a:rPr lang="en-US" sz="2000" dirty="0"/>
              <a:t>first query was exclusively natural language in half of learning sessions, versus one third in reminding </a:t>
            </a:r>
            <a:r>
              <a:rPr lang="en-US" sz="2000" dirty="0" smtClean="0"/>
              <a:t>sessions</a:t>
            </a:r>
          </a:p>
          <a:p>
            <a:pPr lvl="2"/>
            <a:endParaRPr lang="en-US" sz="2000" dirty="0" smtClean="0"/>
          </a:p>
          <a:p>
            <a:pPr lvl="2"/>
            <a:r>
              <a:rPr lang="en-US" sz="2000" dirty="0" smtClean="0"/>
              <a:t>Programmers </a:t>
            </a:r>
            <a:r>
              <a:rPr lang="en-US" sz="2000" dirty="0"/>
              <a:t>were more likely to visit official API </a:t>
            </a:r>
            <a:r>
              <a:rPr lang="en-US" sz="2000" dirty="0" smtClean="0"/>
              <a:t>documentation </a:t>
            </a:r>
            <a:r>
              <a:rPr lang="en-US" sz="2000" dirty="0"/>
              <a:t>in reminding sessions than in learning sessions</a:t>
            </a:r>
            <a:endParaRPr lang="en-US" sz="2000" dirty="0" smtClean="0"/>
          </a:p>
          <a:p>
            <a:pPr lvl="2"/>
            <a:endParaRPr lang="en-US" sz="2000" dirty="0" smtClean="0"/>
          </a:p>
          <a:p>
            <a:pPr lvl="2"/>
            <a:r>
              <a:rPr lang="en-US" sz="2000" dirty="0" smtClean="0"/>
              <a:t>Code</a:t>
            </a:r>
            <a:r>
              <a:rPr lang="en-US" sz="2000" dirty="0"/>
              <a:t>-only queries accounted for 51% of all reminding queries</a:t>
            </a:r>
            <a:r>
              <a:rPr lang="en-US" sz="2000" dirty="0" smtClean="0"/>
              <a:t>.</a:t>
            </a:r>
          </a:p>
          <a:p>
            <a:pPr lvl="2"/>
            <a:endParaRPr lang="en-US" sz="20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a:p>
        </p:txBody>
      </p:sp>
    </p:spTree>
    <p:extLst>
      <p:ext uri="{BB962C8B-B14F-4D97-AF65-F5344CB8AC3E}">
        <p14:creationId xmlns:p14="http://schemas.microsoft.com/office/powerpoint/2010/main" val="249294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Hoffmann et al., 2007</a:t>
            </a:r>
          </a:p>
        </p:txBody>
      </p:sp>
      <p:sp>
        <p:nvSpPr>
          <p:cNvPr id="3" name="Content Placeholder 2"/>
          <p:cNvSpPr>
            <a:spLocks noGrp="1"/>
          </p:cNvSpPr>
          <p:nvPr>
            <p:ph idx="1"/>
          </p:nvPr>
        </p:nvSpPr>
        <p:spPr/>
        <p:txBody>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Looking more closely at the API-related session…</a:t>
            </a:r>
          </a:p>
          <a:p>
            <a:pPr lvl="1"/>
            <a:r>
              <a:rPr lang="en-US" sz="2000" dirty="0"/>
              <a:t>64.1% of the sessions contained queries that were merely descriptive but did not contain actual names of APIs, packages, types, or </a:t>
            </a:r>
            <a:r>
              <a:rPr lang="en-US" sz="2000" dirty="0" smtClean="0"/>
              <a:t>members</a:t>
            </a:r>
          </a:p>
          <a:p>
            <a:pPr lvl="1"/>
            <a:r>
              <a:rPr lang="en-US" sz="2000" dirty="0"/>
              <a:t>17.9% contained terms like “example”, “using”, or “sample code</a:t>
            </a:r>
            <a:r>
              <a:rPr lang="en-US" sz="2000" dirty="0" smtClean="0"/>
              <a:t>”</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pic>
        <p:nvPicPr>
          <p:cNvPr id="7" name="Picture 6" descr="Screen shot 2011-02-28 at 5.21.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68" y="1536622"/>
            <a:ext cx="4696529" cy="2629720"/>
          </a:xfrm>
          <a:prstGeom prst="rect">
            <a:avLst/>
          </a:prstGeom>
        </p:spPr>
      </p:pic>
    </p:spTree>
    <p:extLst>
      <p:ext uri="{BB962C8B-B14F-4D97-AF65-F5344CB8AC3E}">
        <p14:creationId xmlns:p14="http://schemas.microsoft.com/office/powerpoint/2010/main" val="360778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reused?</a:t>
            </a:r>
            <a:endParaRPr lang="en-US" dirty="0"/>
          </a:p>
        </p:txBody>
      </p:sp>
      <p:sp>
        <p:nvSpPr>
          <p:cNvPr id="3" name="Content Placeholder 2"/>
          <p:cNvSpPr>
            <a:spLocks noGrp="1"/>
          </p:cNvSpPr>
          <p:nvPr>
            <p:ph idx="1"/>
          </p:nvPr>
        </p:nvSpPr>
        <p:spPr/>
        <p:txBody>
          <a:bodyPr/>
          <a:lstStyle/>
          <a:p>
            <a:r>
              <a:rPr lang="en-US" sz="2000" dirty="0"/>
              <a:t>Programmers nowadays rely heavily on frameworks and libraries, such as C++ libraries and JAVA packages, to build their own </a:t>
            </a:r>
            <a:r>
              <a:rPr lang="en-US" sz="2000" dirty="0" smtClean="0"/>
              <a:t>applications. </a:t>
            </a:r>
            <a:r>
              <a:rPr lang="en-US" sz="2000" dirty="0"/>
              <a:t>(Freeman, 1987; </a:t>
            </a:r>
            <a:r>
              <a:rPr lang="en-US" sz="2000" dirty="0" err="1"/>
              <a:t>Basili</a:t>
            </a:r>
            <a:r>
              <a:rPr lang="en-US" sz="2000" dirty="0"/>
              <a:t> et al., 1996) </a:t>
            </a:r>
            <a:endParaRPr lang="en-US" sz="2000" dirty="0" smtClean="0"/>
          </a:p>
          <a:p>
            <a:endParaRPr lang="en-US" sz="2000" dirty="0" smtClean="0"/>
          </a:p>
          <a:p>
            <a:r>
              <a:rPr lang="en-US" sz="2000" dirty="0"/>
              <a:t>These libraries provide many code examples in theirs documentations to demonstrate different usages of the </a:t>
            </a:r>
            <a:r>
              <a:rPr lang="en-US" sz="2000" dirty="0" smtClean="0"/>
              <a:t>APIs.</a:t>
            </a:r>
          </a:p>
          <a:p>
            <a:endParaRPr lang="en-US" sz="2000" dirty="0" smtClean="0"/>
          </a:p>
          <a:p>
            <a:r>
              <a:rPr lang="en-US" sz="2000" dirty="0"/>
              <a:t>More examples can be found in unofficial tutorials, blogs and forums on the Internet </a:t>
            </a:r>
            <a:r>
              <a:rPr lang="en-US" sz="2000" dirty="0" smtClean="0"/>
              <a:t>in a more natural language. </a:t>
            </a:r>
            <a:r>
              <a:rPr lang="en-US" sz="2000" dirty="0"/>
              <a:t>(</a:t>
            </a:r>
            <a:r>
              <a:rPr lang="en-US" sz="2000" dirty="0" err="1"/>
              <a:t>Stylos</a:t>
            </a:r>
            <a:r>
              <a:rPr lang="en-US" sz="2000" dirty="0"/>
              <a:t> et al., 2006; Brandt et al., 2009</a:t>
            </a:r>
            <a:r>
              <a:rPr lang="en-US" sz="2000" dirty="0" smtClean="0"/>
              <a:t>) </a:t>
            </a:r>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spTree>
    <p:extLst>
      <p:ext uri="{BB962C8B-B14F-4D97-AF65-F5344CB8AC3E}">
        <p14:creationId xmlns:p14="http://schemas.microsoft.com/office/powerpoint/2010/main" val="270161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Behavior </a:t>
            </a:r>
            <a:r>
              <a:rPr lang="en-US" dirty="0" err="1" smtClean="0"/>
              <a:t>Stuides</a:t>
            </a:r>
            <a:endParaRPr lang="en-US" dirty="0"/>
          </a:p>
        </p:txBody>
      </p:sp>
      <p:sp>
        <p:nvSpPr>
          <p:cNvPr id="3" name="Content Placeholder 2"/>
          <p:cNvSpPr>
            <a:spLocks noGrp="1"/>
          </p:cNvSpPr>
          <p:nvPr>
            <p:ph idx="1"/>
          </p:nvPr>
        </p:nvSpPr>
        <p:spPr/>
        <p:txBody>
          <a:bodyPr/>
          <a:lstStyle/>
          <a:p>
            <a:r>
              <a:rPr lang="en-US" sz="2000" dirty="0"/>
              <a:t>Programmers sometimes don’t know how to make a right query, because of lack of understanding to their task-at-hand and also to the repository itself</a:t>
            </a:r>
            <a:r>
              <a:rPr lang="en-US" sz="2000" dirty="0" smtClean="0"/>
              <a:t>.</a:t>
            </a:r>
          </a:p>
          <a:p>
            <a:r>
              <a:rPr lang="en-US" sz="2000" dirty="0" smtClean="0"/>
              <a:t>The </a:t>
            </a:r>
            <a:r>
              <a:rPr lang="en-US" sz="2000" dirty="0"/>
              <a:t>reuse behavior is highly opportunistic, often interleaves activities such as searching, analyzing, learning, testing and writing </a:t>
            </a:r>
            <a:r>
              <a:rPr lang="en-US" sz="2000" dirty="0" smtClean="0"/>
              <a:t>code.</a:t>
            </a:r>
          </a:p>
          <a:p>
            <a:r>
              <a:rPr lang="en-US" sz="2000" dirty="0"/>
              <a:t>P</a:t>
            </a:r>
            <a:r>
              <a:rPr lang="en-US" sz="2000" dirty="0" smtClean="0"/>
              <a:t>rogrammers </a:t>
            </a:r>
            <a:r>
              <a:rPr lang="en-US" sz="2000" dirty="0"/>
              <a:t>mostly look for API-related information </a:t>
            </a:r>
            <a:endParaRPr lang="en-US" sz="2000" dirty="0" smtClean="0"/>
          </a:p>
          <a:p>
            <a:r>
              <a:rPr lang="en-US" sz="2000" dirty="0"/>
              <a:t>T</a:t>
            </a:r>
            <a:r>
              <a:rPr lang="en-US" sz="2000" dirty="0" smtClean="0"/>
              <a:t>he </a:t>
            </a:r>
            <a:r>
              <a:rPr lang="en-US" sz="2000" dirty="0"/>
              <a:t>search query can be in very different forms, ranging from being very specific, asking the actually name of the API, to merely descriptive, explaining problems the programmer </a:t>
            </a:r>
            <a:r>
              <a:rPr lang="en-US" sz="2000" dirty="0" smtClean="0"/>
              <a:t>encounters.</a:t>
            </a:r>
          </a:p>
          <a:p>
            <a:r>
              <a:rPr lang="en-US" sz="2000" dirty="0" smtClean="0"/>
              <a:t>Programmers </a:t>
            </a:r>
            <a:r>
              <a:rPr lang="en-US" sz="2000" dirty="0"/>
              <a:t>like to learn the usage of the code through </a:t>
            </a:r>
            <a:r>
              <a:rPr lang="en-US" sz="2000" dirty="0" smtClean="0"/>
              <a:t>examples.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a:p>
        </p:txBody>
      </p:sp>
    </p:spTree>
    <p:extLst>
      <p:ext uri="{BB962C8B-B14F-4D97-AF65-F5344CB8AC3E}">
        <p14:creationId xmlns:p14="http://schemas.microsoft.com/office/powerpoint/2010/main" val="27808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t>Behavior Studies</a:t>
            </a:r>
          </a:p>
          <a:p>
            <a:r>
              <a:rPr lang="en-US" sz="2000" dirty="0" smtClean="0">
                <a:solidFill>
                  <a:srgbClr val="FF0000"/>
                </a:solidFill>
              </a:rPr>
              <a:t>Tools</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a:p>
        </p:txBody>
      </p:sp>
    </p:spTree>
    <p:extLst>
      <p:ext uri="{BB962C8B-B14F-4D97-AF65-F5344CB8AC3E}">
        <p14:creationId xmlns:p14="http://schemas.microsoft.com/office/powerpoint/2010/main" val="306115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CodeBroker</a:t>
            </a:r>
            <a:r>
              <a:rPr lang="en-US" dirty="0" smtClean="0"/>
              <a:t> </a:t>
            </a:r>
            <a:r>
              <a:rPr lang="en-US" sz="3000" dirty="0" smtClean="0"/>
              <a:t>(Ye et al., 2002)</a:t>
            </a:r>
            <a:endParaRPr lang="en-US" sz="3000" dirty="0"/>
          </a:p>
        </p:txBody>
      </p:sp>
      <p:sp>
        <p:nvSpPr>
          <p:cNvPr id="3" name="Content Placeholder 2"/>
          <p:cNvSpPr>
            <a:spLocks noGrp="1"/>
          </p:cNvSpPr>
          <p:nvPr>
            <p:ph idx="1"/>
          </p:nvPr>
        </p:nvSpPr>
        <p:spPr/>
        <p:txBody>
          <a:bodyPr/>
          <a:lstStyle/>
          <a:p>
            <a:r>
              <a:rPr lang="en-US" sz="2000" dirty="0" smtClean="0"/>
              <a:t>Programmers cannot make good queries because of the lack of understanding of the reuse repository. </a:t>
            </a:r>
          </a:p>
          <a:p>
            <a:endParaRPr lang="en-US" sz="2000" dirty="0" smtClean="0"/>
          </a:p>
          <a:p>
            <a:r>
              <a:rPr lang="en-US" sz="2000" dirty="0" smtClean="0"/>
              <a:t>Information delivery: automatically locates and presents programmers with task-relevant and personalized components.</a:t>
            </a:r>
          </a:p>
          <a:p>
            <a:endParaRPr lang="en-US" sz="2000" dirty="0" smtClean="0"/>
          </a:p>
          <a:p>
            <a:r>
              <a:rPr lang="en-US" sz="2000" dirty="0" err="1" smtClean="0"/>
              <a:t>CodeBroker</a:t>
            </a:r>
            <a:r>
              <a:rPr lang="en-US" sz="2000" dirty="0" smtClean="0"/>
              <a:t>: an IDE plug-</a:t>
            </a:r>
            <a:r>
              <a:rPr lang="en-US" sz="2000" dirty="0"/>
              <a:t>in that </a:t>
            </a:r>
            <a:r>
              <a:rPr lang="en-US" sz="2000" dirty="0" smtClean="0"/>
              <a:t>delivers </a:t>
            </a:r>
            <a:r>
              <a:rPr lang="en-US" sz="2000" dirty="0"/>
              <a:t>components relevant </a:t>
            </a:r>
            <a:r>
              <a:rPr lang="en-US" sz="2000" dirty="0" smtClean="0"/>
              <a:t>to the </a:t>
            </a:r>
            <a:r>
              <a:rPr lang="en-US" sz="2000" dirty="0"/>
              <a:t>task-at-hand and personalized to the background knowledge of an individual developer.</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22</a:t>
            </a:fld>
            <a:endParaRPr lang="en-US" altLang="en-US"/>
          </a:p>
        </p:txBody>
      </p:sp>
    </p:spTree>
    <p:extLst>
      <p:ext uri="{BB962C8B-B14F-4D97-AF65-F5344CB8AC3E}">
        <p14:creationId xmlns:p14="http://schemas.microsoft.com/office/powerpoint/2010/main" val="28529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CodeBroker</a:t>
            </a:r>
            <a:r>
              <a:rPr lang="en-US" dirty="0"/>
              <a:t> </a:t>
            </a:r>
            <a:r>
              <a:rPr lang="en-US" sz="4000" dirty="0"/>
              <a:t>(Ye et al., 2002)</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a:p>
        </p:txBody>
      </p:sp>
      <p:pic>
        <p:nvPicPr>
          <p:cNvPr id="6" name="Picture 5" descr="Screen shot 2011-02-28 at 9.35.12 PM.png"/>
          <p:cNvPicPr>
            <a:picLocks noChangeAspect="1"/>
          </p:cNvPicPr>
          <p:nvPr/>
        </p:nvPicPr>
        <p:blipFill rotWithShape="1">
          <a:blip r:embed="rId2">
            <a:extLst>
              <a:ext uri="{28A0092B-C50C-407E-A947-70E740481C1C}">
                <a14:useLocalDpi xmlns:a14="http://schemas.microsoft.com/office/drawing/2010/main" val="0"/>
              </a:ext>
            </a:extLst>
          </a:blip>
          <a:srcRect t="1493"/>
          <a:stretch/>
        </p:blipFill>
        <p:spPr>
          <a:xfrm>
            <a:off x="0" y="766410"/>
            <a:ext cx="9144000" cy="5533206"/>
          </a:xfrm>
          <a:prstGeom prst="rect">
            <a:avLst/>
          </a:prstGeom>
        </p:spPr>
      </p:pic>
    </p:spTree>
    <p:extLst>
      <p:ext uri="{BB962C8B-B14F-4D97-AF65-F5344CB8AC3E}">
        <p14:creationId xmlns:p14="http://schemas.microsoft.com/office/powerpoint/2010/main" val="87397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CodeBroker</a:t>
            </a:r>
            <a:r>
              <a:rPr lang="en-US" dirty="0" smtClean="0"/>
              <a:t> </a:t>
            </a:r>
            <a:r>
              <a:rPr lang="en-US" sz="3000" dirty="0" smtClean="0"/>
              <a:t>(Ye et al., 2002)</a:t>
            </a:r>
            <a:endParaRPr lang="en-US" sz="3000" dirty="0"/>
          </a:p>
        </p:txBody>
      </p:sp>
      <p:sp>
        <p:nvSpPr>
          <p:cNvPr id="3" name="Content Placeholder 2"/>
          <p:cNvSpPr>
            <a:spLocks noGrp="1"/>
          </p:cNvSpPr>
          <p:nvPr>
            <p:ph idx="1"/>
          </p:nvPr>
        </p:nvSpPr>
        <p:spPr/>
        <p:txBody>
          <a:bodyPr/>
          <a:lstStyle/>
          <a:p>
            <a:r>
              <a:rPr lang="en-US" sz="2000" dirty="0" smtClean="0"/>
              <a:t>Delivers </a:t>
            </a:r>
            <a:r>
              <a:rPr lang="en-US" sz="2000" dirty="0"/>
              <a:t>components whenever a doc comment or a signature definition is </a:t>
            </a:r>
            <a:r>
              <a:rPr lang="en-US" sz="2000" dirty="0" smtClean="0"/>
              <a:t>entered.</a:t>
            </a:r>
          </a:p>
          <a:p>
            <a:endParaRPr lang="en-US" sz="2000" dirty="0" smtClean="0"/>
          </a:p>
          <a:p>
            <a:r>
              <a:rPr lang="en-US" sz="2000" dirty="0" smtClean="0"/>
              <a:t>Results are sorted by relevance value.</a:t>
            </a:r>
          </a:p>
          <a:p>
            <a:endParaRPr lang="en-US" sz="2000" dirty="0" smtClean="0"/>
          </a:p>
          <a:p>
            <a:r>
              <a:rPr lang="en-US" sz="2000" dirty="0" smtClean="0"/>
              <a:t>Personalize the delivered components:</a:t>
            </a:r>
          </a:p>
          <a:p>
            <a:pPr lvl="1"/>
            <a:r>
              <a:rPr lang="en-US" sz="2000" dirty="0" smtClean="0"/>
              <a:t>Discourse model: Filter out the component from this current development session.</a:t>
            </a:r>
          </a:p>
          <a:p>
            <a:pPr lvl="1"/>
            <a:r>
              <a:rPr lang="en-US" sz="2000" dirty="0" smtClean="0"/>
              <a:t>User model: Filter out the component forever!</a:t>
            </a:r>
          </a:p>
          <a:p>
            <a:pPr lvl="1"/>
            <a:endParaRPr lang="en-US" sz="2000" dirty="0"/>
          </a:p>
          <a:p>
            <a:r>
              <a:rPr lang="en-US" sz="2000" dirty="0" smtClean="0"/>
              <a:t>Subjects gave high ratings in terms of </a:t>
            </a:r>
            <a:r>
              <a:rPr lang="en-US" sz="2000" dirty="0" err="1" smtClean="0"/>
              <a:t>CodeBroker’s</a:t>
            </a:r>
            <a:r>
              <a:rPr lang="en-US" sz="2000" dirty="0" smtClean="0"/>
              <a:t> usefulness.</a:t>
            </a:r>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24</a:t>
            </a:fld>
            <a:endParaRPr lang="en-US" altLang="en-US"/>
          </a:p>
        </p:txBody>
      </p:sp>
    </p:spTree>
    <p:extLst>
      <p:ext uri="{BB962C8B-B14F-4D97-AF65-F5344CB8AC3E}">
        <p14:creationId xmlns:p14="http://schemas.microsoft.com/office/powerpoint/2010/main" val="406050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Blueprint </a:t>
            </a:r>
            <a:r>
              <a:rPr lang="en-US" sz="3000" dirty="0" smtClean="0"/>
              <a:t>(Brandt et al., 2010)</a:t>
            </a:r>
            <a:endParaRPr lang="en-US" sz="3000" dirty="0"/>
          </a:p>
        </p:txBody>
      </p:sp>
      <p:sp>
        <p:nvSpPr>
          <p:cNvPr id="3" name="Content Placeholder 2"/>
          <p:cNvSpPr>
            <a:spLocks noGrp="1"/>
          </p:cNvSpPr>
          <p:nvPr>
            <p:ph idx="1"/>
          </p:nvPr>
        </p:nvSpPr>
        <p:spPr/>
        <p:txBody>
          <a:bodyPr/>
          <a:lstStyle/>
          <a:p>
            <a:r>
              <a:rPr lang="en-US" sz="2000" dirty="0" smtClean="0"/>
              <a:t>Programmers often borrow code snippet from the Internet to use in their own code.</a:t>
            </a:r>
          </a:p>
          <a:p>
            <a:r>
              <a:rPr lang="en-US" sz="2000" dirty="0" smtClean="0"/>
              <a:t>Blueprint: a web search interface integrated into IDE that helps user locate sample code.</a:t>
            </a:r>
          </a:p>
          <a:p>
            <a:endParaRPr lang="en-US" sz="2000" dirty="0" smtClean="0"/>
          </a:p>
          <a:p>
            <a:r>
              <a:rPr lang="en-US" sz="2000" dirty="0" smtClean="0"/>
              <a:t>Two advantages:</a:t>
            </a:r>
          </a:p>
          <a:p>
            <a:pPr lvl="1"/>
            <a:r>
              <a:rPr lang="en-US" sz="2000" dirty="0" smtClean="0"/>
              <a:t>Embedding search into IDE allows the search engine to leverage the users’ context.</a:t>
            </a:r>
          </a:p>
          <a:p>
            <a:pPr lvl="2"/>
            <a:r>
              <a:rPr lang="en-US" sz="1700" dirty="0" smtClean="0"/>
              <a:t>Better queries.</a:t>
            </a:r>
          </a:p>
          <a:p>
            <a:pPr lvl="1"/>
            <a:r>
              <a:rPr lang="en-US" sz="2000" dirty="0" smtClean="0"/>
              <a:t>Extracting </a:t>
            </a:r>
            <a:r>
              <a:rPr lang="en-US" sz="2000" dirty="0"/>
              <a:t>code examples from Web pages and composing them in a consistent, code- centric search results view </a:t>
            </a:r>
            <a:r>
              <a:rPr lang="en-US" sz="2000" dirty="0" smtClean="0"/>
              <a:t>reduces the </a:t>
            </a:r>
            <a:r>
              <a:rPr lang="en-US" sz="2000" dirty="0"/>
              <a:t>need to </a:t>
            </a:r>
            <a:r>
              <a:rPr lang="en-US" sz="2000" dirty="0" smtClean="0"/>
              <a:t>click through </a:t>
            </a:r>
            <a:r>
              <a:rPr lang="en-US" sz="2000" dirty="0"/>
              <a:t>to Web pages to find example </a:t>
            </a:r>
            <a:r>
              <a:rPr lang="en-US" sz="2000" dirty="0" smtClean="0"/>
              <a:t>code.</a:t>
            </a:r>
          </a:p>
          <a:p>
            <a:pPr lvl="2"/>
            <a:r>
              <a:rPr lang="en-US" sz="1700" dirty="0" smtClean="0"/>
              <a:t>Easier to view and select a good result.</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25</a:t>
            </a:fld>
            <a:endParaRPr lang="en-US" altLang="en-US" dirty="0"/>
          </a:p>
        </p:txBody>
      </p:sp>
    </p:spTree>
    <p:extLst>
      <p:ext uri="{BB962C8B-B14F-4D97-AF65-F5344CB8AC3E}">
        <p14:creationId xmlns:p14="http://schemas.microsoft.com/office/powerpoint/2010/main" val="40527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Blueprint </a:t>
            </a:r>
            <a:r>
              <a:rPr lang="en-US" sz="3000" dirty="0"/>
              <a:t>(Brandt et al., 2010)</a:t>
            </a:r>
          </a:p>
        </p:txBody>
      </p:sp>
      <p:sp>
        <p:nvSpPr>
          <p:cNvPr id="3" name="Content Placeholder 2"/>
          <p:cNvSpPr>
            <a:spLocks noGrp="1"/>
          </p:cNvSpPr>
          <p:nvPr>
            <p:ph idx="1"/>
          </p:nvPr>
        </p:nvSpPr>
        <p:spPr/>
        <p:txBody>
          <a:bodyPr/>
          <a:lstStyle/>
          <a:p>
            <a:pPr marL="0" indent="0">
              <a:buNone/>
            </a:pPr>
            <a:r>
              <a:rPr lang="en-US" sz="2000" dirty="0" smtClean="0"/>
              <a:t>(A) A hotkey places a search</a:t>
            </a:r>
            <a:br>
              <a:rPr lang="en-US" sz="2000" dirty="0" smtClean="0"/>
            </a:br>
            <a:r>
              <a:rPr lang="en-US" sz="2000" dirty="0" smtClean="0"/>
              <a:t>box at the programmer’s </a:t>
            </a:r>
            <a:br>
              <a:rPr lang="en-US" sz="2000" dirty="0" smtClean="0"/>
            </a:br>
            <a:r>
              <a:rPr lang="en-US" sz="2000" dirty="0" smtClean="0"/>
              <a:t>cursor position.</a:t>
            </a:r>
            <a:br>
              <a:rPr lang="en-US" sz="2000" dirty="0" smtClean="0"/>
            </a:br>
            <a:r>
              <a:rPr lang="en-US" sz="2000" dirty="0" smtClean="0"/>
              <a:t/>
            </a:r>
            <a:br>
              <a:rPr lang="en-US" sz="2000" dirty="0" smtClean="0"/>
            </a:br>
            <a:r>
              <a:rPr lang="en-US" sz="2000" dirty="0" smtClean="0"/>
              <a:t>(B)(C)(D) Search result</a:t>
            </a:r>
            <a:br>
              <a:rPr lang="en-US" sz="2000" dirty="0" smtClean="0"/>
            </a:br>
            <a:r>
              <a:rPr lang="en-US" sz="2000" dirty="0" smtClean="0"/>
              <a:t/>
            </a:r>
            <a:br>
              <a:rPr lang="en-US" sz="2000" dirty="0" smtClean="0"/>
            </a:br>
            <a:r>
              <a:rPr lang="en-US" sz="2000" dirty="0" smtClean="0"/>
              <a:t>(E) A running example of the </a:t>
            </a:r>
            <a:br>
              <a:rPr lang="en-US" sz="2000" dirty="0" smtClean="0"/>
            </a:br>
            <a:r>
              <a:rPr lang="en-US" sz="2000" dirty="0" smtClean="0"/>
              <a:t>example code (when possible)</a:t>
            </a:r>
            <a:br>
              <a:rPr lang="en-US" sz="2000" dirty="0" smtClean="0"/>
            </a:br>
            <a:r>
              <a:rPr lang="en-US" sz="2000" dirty="0" smtClean="0"/>
              <a:t/>
            </a:r>
            <a:br>
              <a:rPr lang="en-US" sz="2000" dirty="0" smtClean="0"/>
            </a:br>
            <a:r>
              <a:rPr lang="en-US" sz="2000" dirty="0" smtClean="0"/>
              <a:t>(F) Search terms</a:t>
            </a:r>
          </a:p>
          <a:p>
            <a:pPr marL="0" indent="0">
              <a:buNone/>
            </a:pPr>
            <a:endParaRPr lang="en-US" sz="2000" dirty="0"/>
          </a:p>
          <a:p>
            <a:pPr marL="0" indent="0">
              <a:buNone/>
            </a:pPr>
            <a:r>
              <a:rPr lang="en-US" sz="2000" dirty="0" smtClean="0"/>
              <a:t>(G) User’s rating for each </a:t>
            </a:r>
            <a:br>
              <a:rPr lang="en-US" sz="2000" dirty="0" smtClean="0"/>
            </a:br>
            <a:r>
              <a:rPr lang="en-US" sz="2000" dirty="0" smtClean="0"/>
              <a:t>example</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26</a:t>
            </a:fld>
            <a:endParaRPr lang="en-US" altLang="en-US"/>
          </a:p>
        </p:txBody>
      </p:sp>
      <p:pic>
        <p:nvPicPr>
          <p:cNvPr id="5" name="Picture 4" descr="Screen shot 2011-02-28 at 8.3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520" y="1546528"/>
            <a:ext cx="4565158" cy="5169139"/>
          </a:xfrm>
          <a:prstGeom prst="rect">
            <a:avLst/>
          </a:prstGeom>
        </p:spPr>
      </p:pic>
    </p:spTree>
    <p:extLst>
      <p:ext uri="{BB962C8B-B14F-4D97-AF65-F5344CB8AC3E}">
        <p14:creationId xmlns:p14="http://schemas.microsoft.com/office/powerpoint/2010/main" val="64387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Blueprint </a:t>
            </a:r>
            <a:r>
              <a:rPr lang="en-US" sz="3000" dirty="0"/>
              <a:t>(Brandt et al., 2010)</a:t>
            </a:r>
          </a:p>
        </p:txBody>
      </p:sp>
      <p:sp>
        <p:nvSpPr>
          <p:cNvPr id="3" name="Content Placeholder 2"/>
          <p:cNvSpPr>
            <a:spLocks noGrp="1"/>
          </p:cNvSpPr>
          <p:nvPr>
            <p:ph idx="1"/>
          </p:nvPr>
        </p:nvSpPr>
        <p:spPr/>
        <p:txBody>
          <a:bodyPr/>
          <a:lstStyle/>
          <a:p>
            <a:r>
              <a:rPr lang="en-US" sz="2000" dirty="0" smtClean="0"/>
              <a:t>Provides a user interface for initiating queries and displaying results.</a:t>
            </a:r>
          </a:p>
          <a:p>
            <a:r>
              <a:rPr lang="en-US" sz="2000" dirty="0" smtClean="0"/>
              <a:t>Sends contextual information with each user query to the server.</a:t>
            </a:r>
          </a:p>
          <a:p>
            <a:r>
              <a:rPr lang="en-US" sz="2000" dirty="0" smtClean="0"/>
              <a:t>Notifies the user when the Web origin of examples they adapted has changed.</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27</a:t>
            </a:fld>
            <a:endParaRPr lang="en-US" altLang="en-US"/>
          </a:p>
        </p:txBody>
      </p:sp>
      <p:pic>
        <p:nvPicPr>
          <p:cNvPr id="5" name="Picture 4" descr="Screen shot 2011-02-28 at 8.4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52" y="3399411"/>
            <a:ext cx="8407773" cy="3458589"/>
          </a:xfrm>
          <a:prstGeom prst="rect">
            <a:avLst/>
          </a:prstGeom>
        </p:spPr>
      </p:pic>
    </p:spTree>
    <p:extLst>
      <p:ext uri="{BB962C8B-B14F-4D97-AF65-F5344CB8AC3E}">
        <p14:creationId xmlns:p14="http://schemas.microsoft.com/office/powerpoint/2010/main" val="400204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Assieme</a:t>
            </a:r>
            <a:r>
              <a:rPr lang="en-US" dirty="0"/>
              <a:t> </a:t>
            </a:r>
            <a:r>
              <a:rPr lang="en-US" sz="3000" dirty="0" smtClean="0"/>
              <a:t>(Hoffmann et al., 2007)</a:t>
            </a:r>
            <a:endParaRPr lang="en-US" sz="3000" dirty="0"/>
          </a:p>
        </p:txBody>
      </p:sp>
      <p:sp>
        <p:nvSpPr>
          <p:cNvPr id="3" name="Content Placeholder 2"/>
          <p:cNvSpPr>
            <a:spLocks noGrp="1"/>
          </p:cNvSpPr>
          <p:nvPr>
            <p:ph idx="1"/>
          </p:nvPr>
        </p:nvSpPr>
        <p:spPr/>
        <p:txBody>
          <a:bodyPr/>
          <a:lstStyle/>
          <a:p>
            <a:r>
              <a:rPr lang="en-US" sz="2000" dirty="0" smtClean="0"/>
              <a:t>On the Web, the information the programmer needs often distributed on different pages.</a:t>
            </a:r>
          </a:p>
          <a:p>
            <a:pPr lvl="1"/>
            <a:r>
              <a:rPr lang="en-US" sz="2000" dirty="0" smtClean="0"/>
              <a:t>Identifying the correct API to use, seeking information about how to use it and sample code.</a:t>
            </a:r>
          </a:p>
          <a:p>
            <a:endParaRPr lang="en-US" sz="2000" dirty="0" smtClean="0"/>
          </a:p>
          <a:p>
            <a:r>
              <a:rPr lang="en-US" sz="2000" dirty="0" err="1" smtClean="0"/>
              <a:t>Assieme</a:t>
            </a:r>
            <a:r>
              <a:rPr lang="en-US" sz="2000" dirty="0" smtClean="0"/>
              <a:t>: a Web search engine that supports programming search tasks by combining information from different web resources.</a:t>
            </a:r>
          </a:p>
          <a:p>
            <a:pPr lvl="1"/>
            <a:r>
              <a:rPr lang="en-US" sz="2000" dirty="0" smtClean="0"/>
              <a:t>JAR files, API documentation, explanatory text and sample code.</a:t>
            </a:r>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28</a:t>
            </a:fld>
            <a:endParaRPr lang="en-US" altLang="en-US"/>
          </a:p>
        </p:txBody>
      </p:sp>
    </p:spTree>
    <p:extLst>
      <p:ext uri="{BB962C8B-B14F-4D97-AF65-F5344CB8AC3E}">
        <p14:creationId xmlns:p14="http://schemas.microsoft.com/office/powerpoint/2010/main" val="100708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Assieme</a:t>
            </a:r>
            <a:r>
              <a:rPr lang="en-US" dirty="0"/>
              <a:t> </a:t>
            </a:r>
            <a:r>
              <a:rPr lang="en-US" sz="3000" dirty="0" smtClean="0"/>
              <a:t>(Hoffmann et al., 2007)</a:t>
            </a:r>
            <a:endParaRPr lang="en-US" sz="3000" dirty="0"/>
          </a:p>
        </p:txBody>
      </p:sp>
      <p:sp>
        <p:nvSpPr>
          <p:cNvPr id="3" name="Content Placeholder 2"/>
          <p:cNvSpPr>
            <a:spLocks noGrp="1"/>
          </p:cNvSpPr>
          <p:nvPr>
            <p:ph idx="1"/>
          </p:nvPr>
        </p:nvSpPr>
        <p:spPr/>
        <p:txBody>
          <a:bodyPr/>
          <a:lstStyle/>
          <a:p>
            <a:r>
              <a:rPr lang="en-US" sz="2000" dirty="0" smtClean="0"/>
              <a:t>Main challenge: resolve “implicit references”.</a:t>
            </a:r>
          </a:p>
          <a:p>
            <a:pPr lvl="1"/>
            <a:r>
              <a:rPr lang="en-US" sz="2000" dirty="0" smtClean="0"/>
              <a:t>Many of the code examples online are stripped of import information and therefore will not compile.</a:t>
            </a:r>
            <a:br>
              <a:rPr lang="en-US" sz="2000" dirty="0" smtClean="0"/>
            </a:br>
            <a:r>
              <a:rPr lang="en-US" sz="2000" dirty="0" smtClean="0"/>
              <a:t>Ex. </a:t>
            </a:r>
            <a:r>
              <a:rPr lang="en-US" sz="2000" i="1" dirty="0" smtClean="0"/>
              <a:t>Phrase</a:t>
            </a:r>
            <a:r>
              <a:rPr lang="en-US" sz="2000" dirty="0" smtClean="0"/>
              <a:t> is actually </a:t>
            </a:r>
            <a:r>
              <a:rPr lang="en-US" sz="2000" i="1" dirty="0" err="1" smtClean="0"/>
              <a:t>com.lowagie.text.Phrase</a:t>
            </a:r>
            <a:endParaRPr lang="en-US" sz="2000" i="1" dirty="0" smtClean="0"/>
          </a:p>
          <a:p>
            <a:pPr lvl="1"/>
            <a:r>
              <a:rPr lang="en-US" sz="2000" dirty="0" smtClean="0"/>
              <a:t>Can’t link separated resources correctly without knowing the full name.</a:t>
            </a:r>
          </a:p>
          <a:p>
            <a:endParaRPr lang="en-US" sz="2000" dirty="0"/>
          </a:p>
          <a:p>
            <a:r>
              <a:rPr lang="en-US" sz="2000" dirty="0" smtClean="0"/>
              <a:t>Approach:</a:t>
            </a:r>
          </a:p>
          <a:p>
            <a:pPr lvl="1"/>
            <a:r>
              <a:rPr lang="en-US" sz="2000" dirty="0" smtClean="0"/>
              <a:t>First compared with libraries to match package, type, method and field name.</a:t>
            </a:r>
          </a:p>
          <a:p>
            <a:pPr lvl="1"/>
            <a:r>
              <a:rPr lang="en-US" sz="2000" dirty="0" smtClean="0"/>
              <a:t>Determining a set of libraries that might be referenced.</a:t>
            </a:r>
          </a:p>
          <a:p>
            <a:pPr lvl="1"/>
            <a:r>
              <a:rPr lang="en-US" sz="2000" dirty="0" smtClean="0"/>
              <a:t>See if it can be compiled.</a:t>
            </a:r>
          </a:p>
          <a:p>
            <a:pPr lvl="1"/>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29</a:t>
            </a:fld>
            <a:endParaRPr lang="en-US" altLang="en-US"/>
          </a:p>
        </p:txBody>
      </p:sp>
    </p:spTree>
    <p:extLst>
      <p:ext uri="{BB962C8B-B14F-4D97-AF65-F5344CB8AC3E}">
        <p14:creationId xmlns:p14="http://schemas.microsoft.com/office/powerpoint/2010/main" val="365711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reusing code?</a:t>
            </a:r>
            <a:endParaRPr lang="en-US" dirty="0"/>
          </a:p>
        </p:txBody>
      </p:sp>
      <p:sp>
        <p:nvSpPr>
          <p:cNvPr id="3" name="Content Placeholder 2"/>
          <p:cNvSpPr>
            <a:spLocks noGrp="1"/>
          </p:cNvSpPr>
          <p:nvPr>
            <p:ph idx="1"/>
          </p:nvPr>
        </p:nvSpPr>
        <p:spPr/>
        <p:txBody>
          <a:bodyPr/>
          <a:lstStyle/>
          <a:p>
            <a:r>
              <a:rPr lang="en-US" sz="2000" dirty="0" smtClean="0"/>
              <a:t>Save time</a:t>
            </a:r>
          </a:p>
          <a:p>
            <a:r>
              <a:rPr lang="en-US" sz="2000" dirty="0" smtClean="0"/>
              <a:t>Less error-prone if calling APIs</a:t>
            </a:r>
            <a:endParaRPr lang="en-US" sz="2000" dirty="0"/>
          </a:p>
          <a:p>
            <a:r>
              <a:rPr lang="en-US" sz="2000" dirty="0" smtClean="0"/>
              <a:t>Learning</a:t>
            </a:r>
          </a:p>
          <a:p>
            <a:pPr lvl="1"/>
            <a:r>
              <a:rPr lang="en-US" sz="2000" dirty="0" smtClean="0"/>
              <a:t>Using examples to do unfamiliar tasks</a:t>
            </a:r>
            <a:endParaRPr lang="en-US" sz="2000" dirty="0"/>
          </a:p>
          <a:p>
            <a:endParaRPr lang="en-US" sz="2000" dirty="0" smtClean="0"/>
          </a:p>
          <a:p>
            <a:r>
              <a:rPr lang="en-US" sz="2000" dirty="0" smtClean="0"/>
              <a:t>Reusing software </a:t>
            </a:r>
            <a:r>
              <a:rPr lang="en-US" sz="2000" dirty="0"/>
              <a:t>resources allows programmers to create high-quality, full-feature applications on time (</a:t>
            </a:r>
            <a:r>
              <a:rPr lang="en-US" sz="2000" dirty="0" err="1"/>
              <a:t>Sahavechaphan</a:t>
            </a:r>
            <a:r>
              <a:rPr lang="en-US" sz="2000" dirty="0"/>
              <a:t> et al., 2006). </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spTree>
    <p:extLst>
      <p:ext uri="{BB962C8B-B14F-4D97-AF65-F5344CB8AC3E}">
        <p14:creationId xmlns:p14="http://schemas.microsoft.com/office/powerpoint/2010/main" val="186184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Assieme</a:t>
            </a:r>
            <a:r>
              <a:rPr lang="en-US" dirty="0"/>
              <a:t> </a:t>
            </a:r>
            <a:r>
              <a:rPr lang="en-US" sz="3000" dirty="0"/>
              <a:t>(Hoffmann et al., 2007)</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30</a:t>
            </a:fld>
            <a:endParaRPr lang="en-US" altLang="en-US"/>
          </a:p>
        </p:txBody>
      </p:sp>
      <p:pic>
        <p:nvPicPr>
          <p:cNvPr id="5" name="Picture 4" descr="Screen shot 2011-03-01 at 1.28.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539"/>
            <a:ext cx="9144000" cy="5715228"/>
          </a:xfrm>
          <a:prstGeom prst="rect">
            <a:avLst/>
          </a:prstGeom>
        </p:spPr>
      </p:pic>
    </p:spTree>
    <p:extLst>
      <p:ext uri="{BB962C8B-B14F-4D97-AF65-F5344CB8AC3E}">
        <p14:creationId xmlns:p14="http://schemas.microsoft.com/office/powerpoint/2010/main" val="201005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PARSEWeb</a:t>
            </a:r>
            <a:r>
              <a:rPr lang="en-US" dirty="0" smtClean="0"/>
              <a:t> </a:t>
            </a:r>
            <a:r>
              <a:rPr lang="en-US" sz="2500" dirty="0" smtClean="0"/>
              <a:t>(</a:t>
            </a:r>
            <a:r>
              <a:rPr lang="en-US" sz="2500" dirty="0" err="1" smtClean="0"/>
              <a:t>Thummalapenta</a:t>
            </a:r>
            <a:r>
              <a:rPr lang="en-US" sz="2500" dirty="0" smtClean="0"/>
              <a:t> et al., 2007)</a:t>
            </a:r>
            <a:endParaRPr lang="en-US" sz="2500" dirty="0"/>
          </a:p>
        </p:txBody>
      </p:sp>
      <p:sp>
        <p:nvSpPr>
          <p:cNvPr id="3" name="Content Placeholder 2"/>
          <p:cNvSpPr>
            <a:spLocks noGrp="1"/>
          </p:cNvSpPr>
          <p:nvPr>
            <p:ph idx="1"/>
          </p:nvPr>
        </p:nvSpPr>
        <p:spPr/>
        <p:txBody>
          <a:bodyPr/>
          <a:lstStyle/>
          <a:p>
            <a:r>
              <a:rPr lang="en-US" sz="2000" dirty="0" smtClean="0"/>
              <a:t>Programmers often know what type of object they need, but don’t know how to get that object with a specific method sequence.</a:t>
            </a:r>
          </a:p>
          <a:p>
            <a:pPr lvl="1"/>
            <a:r>
              <a:rPr lang="en-US" sz="1600" dirty="0" smtClean="0"/>
              <a:t>(Really?)</a:t>
            </a:r>
          </a:p>
          <a:p>
            <a:endParaRPr lang="en-US" sz="2000" dirty="0"/>
          </a:p>
          <a:p>
            <a:endParaRPr lang="en-US" sz="2000" dirty="0" smtClean="0"/>
          </a:p>
          <a:p>
            <a:endParaRPr lang="en-US" sz="2000" dirty="0" smtClean="0"/>
          </a:p>
          <a:p>
            <a:pPr marL="0" indent="0">
              <a:buNone/>
            </a:pPr>
            <a:endParaRPr lang="en-US" sz="2000" dirty="0"/>
          </a:p>
          <a:p>
            <a:endParaRPr lang="en-US" sz="2000" dirty="0" smtClean="0"/>
          </a:p>
          <a:p>
            <a:r>
              <a:rPr lang="en-US" sz="2000" dirty="0" err="1" smtClean="0"/>
              <a:t>PARSEWeb</a:t>
            </a:r>
            <a:r>
              <a:rPr lang="en-US" sz="2000" dirty="0" smtClean="0"/>
              <a:t>: a tool that takes queries of the form “Source object type -&gt; Destination object type” and returns suggested method sequences that can make the transformation happen.</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31</a:t>
            </a:fld>
            <a:endParaRPr lang="en-US" altLang="en-US"/>
          </a:p>
        </p:txBody>
      </p:sp>
      <p:pic>
        <p:nvPicPr>
          <p:cNvPr id="5" name="Picture 4" descr="Screen shot 2011-03-01 at 1.43.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501" y="3023188"/>
            <a:ext cx="6464300" cy="1092200"/>
          </a:xfrm>
          <a:prstGeom prst="rect">
            <a:avLst/>
          </a:prstGeom>
        </p:spPr>
      </p:pic>
    </p:spTree>
    <p:extLst>
      <p:ext uri="{BB962C8B-B14F-4D97-AF65-F5344CB8AC3E}">
        <p14:creationId xmlns:p14="http://schemas.microsoft.com/office/powerpoint/2010/main" val="65686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32</a:t>
            </a:fld>
            <a:endParaRPr lang="en-US" altLang="en-US"/>
          </a:p>
        </p:txBody>
      </p:sp>
      <p:sp>
        <p:nvSpPr>
          <p:cNvPr id="6" name="Title 1"/>
          <p:cNvSpPr>
            <a:spLocks noGrp="1"/>
          </p:cNvSpPr>
          <p:nvPr>
            <p:ph type="title"/>
          </p:nvPr>
        </p:nvSpPr>
        <p:spPr/>
        <p:txBody>
          <a:bodyPr/>
          <a:lstStyle/>
          <a:p>
            <a:r>
              <a:rPr lang="en-US" dirty="0" err="1" smtClean="0"/>
              <a:t>PARSEWeb</a:t>
            </a:r>
            <a:r>
              <a:rPr lang="en-US" dirty="0" smtClean="0"/>
              <a:t> </a:t>
            </a:r>
            <a:r>
              <a:rPr lang="en-US" sz="2500" dirty="0" smtClean="0"/>
              <a:t>(</a:t>
            </a:r>
            <a:r>
              <a:rPr lang="en-US" sz="2500" dirty="0" err="1" smtClean="0"/>
              <a:t>Thummalapenta</a:t>
            </a:r>
            <a:r>
              <a:rPr lang="en-US" sz="2500" dirty="0" smtClean="0"/>
              <a:t> et al., 2007)</a:t>
            </a:r>
            <a:endParaRPr lang="en-US" sz="2500" dirty="0"/>
          </a:p>
        </p:txBody>
      </p:sp>
      <p:pic>
        <p:nvPicPr>
          <p:cNvPr id="7" name="Picture 6" descr="Screen shot 2011-03-01 at 1.48.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76" y="1757766"/>
            <a:ext cx="8025880" cy="3979359"/>
          </a:xfrm>
          <a:prstGeom prst="rect">
            <a:avLst/>
          </a:prstGeom>
        </p:spPr>
      </p:pic>
    </p:spTree>
    <p:extLst>
      <p:ext uri="{BB962C8B-B14F-4D97-AF65-F5344CB8AC3E}">
        <p14:creationId xmlns:p14="http://schemas.microsoft.com/office/powerpoint/2010/main" val="2114903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d.mix</a:t>
            </a:r>
            <a:r>
              <a:rPr lang="en-US" dirty="0" smtClean="0"/>
              <a:t> </a:t>
            </a:r>
            <a:r>
              <a:rPr lang="en-US" sz="3000" dirty="0" smtClean="0"/>
              <a:t>(Hartmann et al., 2007)</a:t>
            </a:r>
            <a:endParaRPr lang="en-US" sz="3000" dirty="0"/>
          </a:p>
        </p:txBody>
      </p:sp>
      <p:sp>
        <p:nvSpPr>
          <p:cNvPr id="3" name="Content Placeholder 2"/>
          <p:cNvSpPr>
            <a:spLocks noGrp="1"/>
          </p:cNvSpPr>
          <p:nvPr>
            <p:ph idx="1"/>
          </p:nvPr>
        </p:nvSpPr>
        <p:spPr/>
        <p:txBody>
          <a:bodyPr/>
          <a:lstStyle/>
          <a:p>
            <a:r>
              <a:rPr lang="en-US" sz="2000" dirty="0" err="1" smtClean="0"/>
              <a:t>d.mix</a:t>
            </a:r>
            <a:r>
              <a:rPr lang="en-US" sz="2000" dirty="0" smtClean="0"/>
              <a:t>: </a:t>
            </a:r>
            <a:r>
              <a:rPr lang="en-US" sz="2000" dirty="0"/>
              <a:t>a tool that enables users to copy different web service calls from web sites and compose the sampled API to create their own applications. </a:t>
            </a:r>
            <a:endParaRPr lang="en-US" sz="2000" dirty="0" smtClean="0"/>
          </a:p>
          <a:p>
            <a:endParaRPr lang="en-US" sz="2000" dirty="0"/>
          </a:p>
          <a:p>
            <a:r>
              <a:rPr lang="en-US" sz="2000" dirty="0" smtClean="0"/>
              <a:t>Users </a:t>
            </a:r>
            <a:r>
              <a:rPr lang="en-US" sz="2000" dirty="0"/>
              <a:t>select elements to sample from an annotated web site. </a:t>
            </a:r>
            <a:r>
              <a:rPr lang="en-US" sz="2000" dirty="0" err="1"/>
              <a:t>d.mix</a:t>
            </a:r>
            <a:r>
              <a:rPr lang="en-US" sz="2000" dirty="0"/>
              <a:t> then generates the underlining service call for users to reuse. </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33</a:t>
            </a:fld>
            <a:endParaRPr lang="en-US" altLang="en-US"/>
          </a:p>
        </p:txBody>
      </p:sp>
    </p:spTree>
    <p:extLst>
      <p:ext uri="{BB962C8B-B14F-4D97-AF65-F5344CB8AC3E}">
        <p14:creationId xmlns:p14="http://schemas.microsoft.com/office/powerpoint/2010/main" val="81367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d.mix</a:t>
            </a:r>
            <a:r>
              <a:rPr lang="en-US" dirty="0" smtClean="0"/>
              <a:t> </a:t>
            </a:r>
            <a:r>
              <a:rPr lang="en-US" sz="3000" dirty="0" smtClean="0"/>
              <a:t>(Hartmann et al., 2007)</a:t>
            </a:r>
            <a:endParaRPr lang="en-US" sz="3000" dirty="0"/>
          </a:p>
        </p:txBody>
      </p:sp>
      <p:sp>
        <p:nvSpPr>
          <p:cNvPr id="3" name="Content Placeholder 2"/>
          <p:cNvSpPr>
            <a:spLocks noGrp="1"/>
          </p:cNvSpPr>
          <p:nvPr>
            <p:ph idx="1"/>
          </p:nvPr>
        </p:nvSpPr>
        <p:spPr/>
        <p:txBody>
          <a:bodyPr/>
          <a:lstStyle/>
          <a:p>
            <a:r>
              <a:rPr lang="en-US" dirty="0" smtClean="0"/>
              <a:t>video</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34</a:t>
            </a:fld>
            <a:endParaRPr lang="en-US" altLang="en-US"/>
          </a:p>
        </p:txBody>
      </p:sp>
    </p:spTree>
    <p:extLst>
      <p:ext uri="{BB962C8B-B14F-4D97-AF65-F5344CB8AC3E}">
        <p14:creationId xmlns:p14="http://schemas.microsoft.com/office/powerpoint/2010/main" val="139207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Tools</a:t>
            </a:r>
            <a:endParaRPr lang="en-US" dirty="0"/>
          </a:p>
        </p:txBody>
      </p:sp>
      <p:sp>
        <p:nvSpPr>
          <p:cNvPr id="3" name="Content Placeholder 2"/>
          <p:cNvSpPr>
            <a:spLocks noGrp="1"/>
          </p:cNvSpPr>
          <p:nvPr>
            <p:ph idx="1"/>
          </p:nvPr>
        </p:nvSpPr>
        <p:spPr/>
        <p:txBody>
          <a:bodyPr/>
          <a:lstStyle/>
          <a:p>
            <a:r>
              <a:rPr lang="en-US" sz="2000" dirty="0" smtClean="0"/>
              <a:t>Help developers quickly get the information they need.</a:t>
            </a:r>
          </a:p>
          <a:p>
            <a:pPr lvl="1"/>
            <a:r>
              <a:rPr lang="en-US" sz="2000" dirty="0" smtClean="0"/>
              <a:t>Actively delivering the information according to programmer’s current task</a:t>
            </a:r>
          </a:p>
          <a:p>
            <a:pPr lvl="1"/>
            <a:r>
              <a:rPr lang="en-US" sz="2000" dirty="0" smtClean="0"/>
              <a:t>Integrating web search with IDE</a:t>
            </a:r>
          </a:p>
          <a:p>
            <a:pPr lvl="1"/>
            <a:r>
              <a:rPr lang="en-US" sz="2000" dirty="0" smtClean="0"/>
              <a:t>Collecting information from different places </a:t>
            </a:r>
          </a:p>
          <a:p>
            <a:pPr lvl="1"/>
            <a:r>
              <a:rPr lang="en-US" sz="2000" dirty="0" smtClean="0"/>
              <a:t>Allowing special query format</a:t>
            </a:r>
          </a:p>
          <a:p>
            <a:pPr lvl="1"/>
            <a:r>
              <a:rPr lang="en-US" sz="2000" dirty="0" smtClean="0"/>
              <a:t>Programming by examples</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35</a:t>
            </a:fld>
            <a:endParaRPr lang="en-US" altLang="en-US"/>
          </a:p>
        </p:txBody>
      </p:sp>
    </p:spTree>
    <p:extLst>
      <p:ext uri="{BB962C8B-B14F-4D97-AF65-F5344CB8AC3E}">
        <p14:creationId xmlns:p14="http://schemas.microsoft.com/office/powerpoint/2010/main" val="910566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Tools</a:t>
            </a:r>
            <a:endParaRPr lang="en-US" dirty="0"/>
          </a:p>
        </p:txBody>
      </p:sp>
      <p:sp>
        <p:nvSpPr>
          <p:cNvPr id="3" name="Content Placeholder 2"/>
          <p:cNvSpPr>
            <a:spLocks noGrp="1"/>
          </p:cNvSpPr>
          <p:nvPr>
            <p:ph idx="1"/>
          </p:nvPr>
        </p:nvSpPr>
        <p:spPr/>
        <p:txBody>
          <a:bodyPr/>
          <a:lstStyle/>
          <a:p>
            <a:r>
              <a:rPr lang="en-US" sz="2000" dirty="0" smtClean="0"/>
              <a:t>Make the code repository more reusable?</a:t>
            </a:r>
          </a:p>
          <a:p>
            <a:pPr lvl="1"/>
            <a:r>
              <a:rPr lang="en-US" sz="2000" dirty="0" smtClean="0"/>
              <a:t>Quality of the code?</a:t>
            </a:r>
          </a:p>
          <a:p>
            <a:pPr lvl="1"/>
            <a:r>
              <a:rPr lang="en-US" sz="2000" dirty="0" smtClean="0"/>
              <a:t>How can programmers contribute to the code repository?</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36</a:t>
            </a:fld>
            <a:endParaRPr lang="en-US" altLang="en-US"/>
          </a:p>
        </p:txBody>
      </p:sp>
    </p:spTree>
    <p:extLst>
      <p:ext uri="{BB962C8B-B14F-4D97-AF65-F5344CB8AC3E}">
        <p14:creationId xmlns:p14="http://schemas.microsoft.com/office/powerpoint/2010/main" val="122393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37</a:t>
            </a:fld>
            <a:endParaRPr lang="en-US" altLang="en-US"/>
          </a:p>
        </p:txBody>
      </p:sp>
      <p:sp>
        <p:nvSpPr>
          <p:cNvPr id="5" name="TextBox 4"/>
          <p:cNvSpPr txBox="1"/>
          <p:nvPr/>
        </p:nvSpPr>
        <p:spPr>
          <a:xfrm>
            <a:off x="2824486" y="2693384"/>
            <a:ext cx="4302415" cy="1015663"/>
          </a:xfrm>
          <a:prstGeom prst="rect">
            <a:avLst/>
          </a:prstGeom>
          <a:noFill/>
        </p:spPr>
        <p:txBody>
          <a:bodyPr wrap="square" rtlCol="0">
            <a:spAutoFit/>
          </a:bodyPr>
          <a:lstStyle/>
          <a:p>
            <a:r>
              <a:rPr lang="en-US" sz="6000" dirty="0" smtClean="0"/>
              <a:t>Thanks!</a:t>
            </a:r>
            <a:endParaRPr lang="en-US" sz="6000" dirty="0"/>
          </a:p>
        </p:txBody>
      </p:sp>
    </p:spTree>
    <p:extLst>
      <p:ext uri="{BB962C8B-B14F-4D97-AF65-F5344CB8AC3E}">
        <p14:creationId xmlns:p14="http://schemas.microsoft.com/office/powerpoint/2010/main" val="390632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hard to reuse code?</a:t>
            </a:r>
            <a:endParaRPr lang="en-US" dirty="0"/>
          </a:p>
        </p:txBody>
      </p:sp>
      <p:sp>
        <p:nvSpPr>
          <p:cNvPr id="3" name="Content Placeholder 2"/>
          <p:cNvSpPr>
            <a:spLocks noGrp="1"/>
          </p:cNvSpPr>
          <p:nvPr>
            <p:ph idx="1"/>
          </p:nvPr>
        </p:nvSpPr>
        <p:spPr/>
        <p:txBody>
          <a:bodyPr/>
          <a:lstStyle/>
          <a:p>
            <a:r>
              <a:rPr lang="en-US" sz="2000" dirty="0" smtClean="0"/>
              <a:t>Code repository itself might not be that reusable</a:t>
            </a:r>
          </a:p>
          <a:p>
            <a:pPr lvl="1"/>
            <a:r>
              <a:rPr lang="en-US" sz="2000" dirty="0" smtClean="0"/>
              <a:t>Quality of the code </a:t>
            </a:r>
            <a:r>
              <a:rPr lang="en-US" sz="2000" dirty="0"/>
              <a:t>(</a:t>
            </a:r>
            <a:r>
              <a:rPr lang="en-US" sz="2000" dirty="0" err="1"/>
              <a:t>Biggerstaff</a:t>
            </a:r>
            <a:r>
              <a:rPr lang="en-US" sz="2000" dirty="0"/>
              <a:t> et al., 1987; Meyer. 1987) </a:t>
            </a:r>
            <a:endParaRPr lang="en-US" sz="2000" dirty="0" smtClean="0"/>
          </a:p>
          <a:p>
            <a:pPr lvl="1"/>
            <a:r>
              <a:rPr lang="en-US" sz="2000" dirty="0" smtClean="0"/>
              <a:t>Often too large for programmers to quickly identify useful code.</a:t>
            </a:r>
          </a:p>
          <a:p>
            <a:pPr lvl="1"/>
            <a:r>
              <a:rPr lang="en-US" sz="2000" dirty="0" smtClean="0"/>
              <a:t>Information might be separated and stored in different places </a:t>
            </a:r>
            <a:r>
              <a:rPr lang="en-US" sz="2000" dirty="0"/>
              <a:t>(Hoffmann et al., 2007). </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extLst>
      <p:ext uri="{BB962C8B-B14F-4D97-AF65-F5344CB8AC3E}">
        <p14:creationId xmlns:p14="http://schemas.microsoft.com/office/powerpoint/2010/main" val="51927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hard to reuse code?</a:t>
            </a:r>
            <a:endParaRPr lang="en-US" dirty="0"/>
          </a:p>
        </p:txBody>
      </p:sp>
      <p:sp>
        <p:nvSpPr>
          <p:cNvPr id="3" name="Content Placeholder 2"/>
          <p:cNvSpPr>
            <a:spLocks noGrp="1"/>
          </p:cNvSpPr>
          <p:nvPr>
            <p:ph idx="1"/>
          </p:nvPr>
        </p:nvSpPr>
        <p:spPr/>
        <p:txBody>
          <a:bodyPr/>
          <a:lstStyle/>
          <a:p>
            <a:r>
              <a:rPr lang="en-US" sz="2000" dirty="0" smtClean="0"/>
              <a:t>Programmers don’t know exactly what they are looking for and where to look for. </a:t>
            </a:r>
            <a:br>
              <a:rPr lang="en-US" sz="2000" dirty="0" smtClean="0"/>
            </a:br>
            <a:r>
              <a:rPr lang="en-US" sz="2000" dirty="0" smtClean="0"/>
              <a:t>(</a:t>
            </a:r>
            <a:r>
              <a:rPr lang="en-US" sz="2000" dirty="0" err="1" smtClean="0"/>
              <a:t>Mandelin</a:t>
            </a:r>
            <a:r>
              <a:rPr lang="en-US" sz="2000" dirty="0" smtClean="0"/>
              <a:t> </a:t>
            </a:r>
            <a:r>
              <a:rPr lang="en-US" sz="2000" dirty="0"/>
              <a:t>et al., 2005; </a:t>
            </a:r>
            <a:r>
              <a:rPr lang="en-US" sz="2000" dirty="0" err="1"/>
              <a:t>Thummalapenta</a:t>
            </a:r>
            <a:r>
              <a:rPr lang="en-US" sz="2000" dirty="0"/>
              <a:t> et al., </a:t>
            </a:r>
            <a:r>
              <a:rPr lang="en-US" sz="2000" dirty="0" smtClean="0"/>
              <a:t>2007; </a:t>
            </a:r>
            <a:r>
              <a:rPr lang="en-US" sz="2000" dirty="0"/>
              <a:t>Fisher, </a:t>
            </a:r>
            <a:r>
              <a:rPr lang="en-US" sz="2000" dirty="0" smtClean="0"/>
              <a:t>2001)</a:t>
            </a:r>
          </a:p>
          <a:p>
            <a:pPr lvl="1"/>
            <a:r>
              <a:rPr lang="en-US" sz="2000" dirty="0" smtClean="0"/>
              <a:t>Only know the general idea of the problem encountered instead of the right technical term or the actual name of the API needed.</a:t>
            </a:r>
          </a:p>
          <a:p>
            <a:pPr lvl="1"/>
            <a:r>
              <a:rPr lang="en-US" sz="2000" dirty="0" smtClean="0"/>
              <a:t>Unable to form a complete query.</a:t>
            </a:r>
          </a:p>
          <a:p>
            <a:pPr lvl="1"/>
            <a:r>
              <a:rPr lang="en-US" sz="2000" dirty="0" smtClean="0"/>
              <a:t>False understandings of the repository </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extLst>
      <p:ext uri="{BB962C8B-B14F-4D97-AF65-F5344CB8AC3E}">
        <p14:creationId xmlns:p14="http://schemas.microsoft.com/office/powerpoint/2010/main" val="304509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 2001</a:t>
            </a:r>
            <a:endParaRPr lang="en-US" dirty="0"/>
          </a:p>
        </p:txBody>
      </p:sp>
      <p:pic>
        <p:nvPicPr>
          <p:cNvPr id="5" name="Content Placeholder 4" descr="Screen shot 2011-02-28 at 8.40.57 AM.png"/>
          <p:cNvPicPr>
            <a:picLocks noGrp="1" noChangeAspect="1"/>
          </p:cNvPicPr>
          <p:nvPr>
            <p:ph idx="1"/>
          </p:nvPr>
        </p:nvPicPr>
        <p:blipFill>
          <a:blip r:embed="rId2">
            <a:extLst>
              <a:ext uri="{28A0092B-C50C-407E-A947-70E740481C1C}">
                <a14:useLocalDpi xmlns:a14="http://schemas.microsoft.com/office/drawing/2010/main" val="0"/>
              </a:ext>
            </a:extLst>
          </a:blip>
          <a:srcRect l="3677" r="3677"/>
          <a:stretch>
            <a:fillRect/>
          </a:stretch>
        </p:blipFill>
        <p:spPr>
          <a:xfrm>
            <a:off x="1264969" y="1905391"/>
            <a:ext cx="6529737" cy="3503273"/>
          </a:xfrm>
        </p:spPr>
      </p:pic>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spTree>
    <p:extLst>
      <p:ext uri="{BB962C8B-B14F-4D97-AF65-F5344CB8AC3E}">
        <p14:creationId xmlns:p14="http://schemas.microsoft.com/office/powerpoint/2010/main" val="303043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000" dirty="0" smtClean="0"/>
              <a:t>Introduction</a:t>
            </a:r>
          </a:p>
          <a:p>
            <a:r>
              <a:rPr lang="en-US" sz="2000" dirty="0" smtClean="0">
                <a:solidFill>
                  <a:srgbClr val="FF0000"/>
                </a:solidFill>
              </a:rPr>
              <a:t>Behavior Studies</a:t>
            </a:r>
          </a:p>
          <a:p>
            <a:r>
              <a:rPr lang="en-US" sz="2000" dirty="0" smtClean="0"/>
              <a:t>Tools</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Tree>
    <p:extLst>
      <p:ext uri="{BB962C8B-B14F-4D97-AF65-F5344CB8AC3E}">
        <p14:creationId xmlns:p14="http://schemas.microsoft.com/office/powerpoint/2010/main" val="75860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2-28 at 10.08.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220" y="4071219"/>
            <a:ext cx="3985836" cy="2633500"/>
          </a:xfrm>
          <a:prstGeom prst="rect">
            <a:avLst/>
          </a:prstGeom>
        </p:spPr>
      </p:pic>
      <p:sp>
        <p:nvSpPr>
          <p:cNvPr id="2" name="Title 1"/>
          <p:cNvSpPr>
            <a:spLocks noGrp="1"/>
          </p:cNvSpPr>
          <p:nvPr>
            <p:ph type="title"/>
          </p:nvPr>
        </p:nvSpPr>
        <p:spPr/>
        <p:txBody>
          <a:bodyPr/>
          <a:lstStyle/>
          <a:p>
            <a:r>
              <a:rPr lang="en-US" dirty="0" err="1" smtClean="0"/>
              <a:t>Rosson</a:t>
            </a:r>
            <a:r>
              <a:rPr lang="en-US" dirty="0" smtClean="0"/>
              <a:t> et al., 1996</a:t>
            </a:r>
            <a:endParaRPr lang="en-US" dirty="0"/>
          </a:p>
        </p:txBody>
      </p:sp>
      <p:sp>
        <p:nvSpPr>
          <p:cNvPr id="3" name="Content Placeholder 2"/>
          <p:cNvSpPr>
            <a:spLocks noGrp="1"/>
          </p:cNvSpPr>
          <p:nvPr>
            <p:ph idx="1"/>
          </p:nvPr>
        </p:nvSpPr>
        <p:spPr/>
        <p:txBody>
          <a:bodyPr/>
          <a:lstStyle/>
          <a:p>
            <a:r>
              <a:rPr lang="en-US" sz="2000" dirty="0" smtClean="0"/>
              <a:t>Observed 4 expert programmers creating GUI application.</a:t>
            </a:r>
          </a:p>
          <a:p>
            <a:pPr lvl="1"/>
            <a:r>
              <a:rPr lang="en-US" sz="2000" dirty="0" smtClean="0"/>
              <a:t>RGB Color mixer and library tool.</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5" name="Picture 4" descr="Screen shot 2011-02-28 at 10.07.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872" y="2561999"/>
            <a:ext cx="2452265" cy="2090959"/>
          </a:xfrm>
          <a:prstGeom prst="rect">
            <a:avLst/>
          </a:prstGeom>
        </p:spPr>
      </p:pic>
      <p:pic>
        <p:nvPicPr>
          <p:cNvPr id="7" name="Picture 6" descr="Screen shot 2011-02-28 at 10.0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69" y="2572948"/>
            <a:ext cx="2457996" cy="2052159"/>
          </a:xfrm>
          <a:prstGeom prst="rect">
            <a:avLst/>
          </a:prstGeom>
        </p:spPr>
      </p:pic>
      <p:pic>
        <p:nvPicPr>
          <p:cNvPr id="8" name="Picture 7" descr="Screen shot 2011-02-28 at 10.11.0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985" y="4745186"/>
            <a:ext cx="1876491" cy="1949465"/>
          </a:xfrm>
          <a:prstGeom prst="rect">
            <a:avLst/>
          </a:prstGeom>
        </p:spPr>
      </p:pic>
    </p:spTree>
    <p:extLst>
      <p:ext uri="{BB962C8B-B14F-4D97-AF65-F5344CB8AC3E}">
        <p14:creationId xmlns:p14="http://schemas.microsoft.com/office/powerpoint/2010/main" val="122581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Rosson</a:t>
            </a:r>
            <a:r>
              <a:rPr lang="en-US" dirty="0"/>
              <a:t> et al., 1996</a:t>
            </a:r>
          </a:p>
        </p:txBody>
      </p:sp>
      <p:sp>
        <p:nvSpPr>
          <p:cNvPr id="3" name="Content Placeholder 2"/>
          <p:cNvSpPr>
            <a:spLocks noGrp="1"/>
          </p:cNvSpPr>
          <p:nvPr>
            <p:ph idx="1"/>
          </p:nvPr>
        </p:nvSpPr>
        <p:spPr/>
        <p:txBody>
          <a:bodyPr/>
          <a:lstStyle/>
          <a:p>
            <a:r>
              <a:rPr lang="en-US" sz="2000" dirty="0" smtClean="0"/>
              <a:t>The Reuse View Matcher</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pic>
        <p:nvPicPr>
          <p:cNvPr id="5" name="Picture 4" descr="Screen shot 2011-02-28 at 10.1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49" y="2188906"/>
            <a:ext cx="6918896" cy="4314083"/>
          </a:xfrm>
          <a:prstGeom prst="rect">
            <a:avLst/>
          </a:prstGeom>
        </p:spPr>
      </p:pic>
    </p:spTree>
    <p:extLst>
      <p:ext uri="{BB962C8B-B14F-4D97-AF65-F5344CB8AC3E}">
        <p14:creationId xmlns:p14="http://schemas.microsoft.com/office/powerpoint/2010/main" val="966274092"/>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20496</TotalTime>
  <Words>1792</Words>
  <Application>Microsoft Macintosh PowerPoint</Application>
  <PresentationFormat>On-screen Show (4:3)</PresentationFormat>
  <Paragraphs>239</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lecture template_polo</vt:lpstr>
      <vt:lpstr>Finding Code to Reuse</vt:lpstr>
      <vt:lpstr>What can be reused?</vt:lpstr>
      <vt:lpstr>Why reusing code?</vt:lpstr>
      <vt:lpstr>Why is it hard to reuse code?</vt:lpstr>
      <vt:lpstr>Why is it hard to reuse code?</vt:lpstr>
      <vt:lpstr>Fisher, 2001</vt:lpstr>
      <vt:lpstr>Outline</vt:lpstr>
      <vt:lpstr>Rosson et al., 1996</vt:lpstr>
      <vt:lpstr>Rosson et al., 1996</vt:lpstr>
      <vt:lpstr>Rosson et al., 1996</vt:lpstr>
      <vt:lpstr>Rosson et al., 1996</vt:lpstr>
      <vt:lpstr>Sen, 1997</vt:lpstr>
      <vt:lpstr>Sen, 1997</vt:lpstr>
      <vt:lpstr>Sen, 1997</vt:lpstr>
      <vt:lpstr>Brandt et al., 2009</vt:lpstr>
      <vt:lpstr>Brandt et al., 2009</vt:lpstr>
      <vt:lpstr>Brandt et al., 2009</vt:lpstr>
      <vt:lpstr>Brandt et al., 2009</vt:lpstr>
      <vt:lpstr>Hoffmann et al., 2007</vt:lpstr>
      <vt:lpstr>Summary – Behavior Stuides</vt:lpstr>
      <vt:lpstr>Outline</vt:lpstr>
      <vt:lpstr>CodeBroker (Ye et al., 2002)</vt:lpstr>
      <vt:lpstr>CodeBroker (Ye et al., 2002)</vt:lpstr>
      <vt:lpstr>CodeBroker (Ye et al., 2002)</vt:lpstr>
      <vt:lpstr>Blueprint (Brandt et al., 2010)</vt:lpstr>
      <vt:lpstr>Blueprint (Brandt et al., 2010)</vt:lpstr>
      <vt:lpstr>Blueprint (Brandt et al., 2010)</vt:lpstr>
      <vt:lpstr>Assieme (Hoffmann et al., 2007)</vt:lpstr>
      <vt:lpstr>Assieme (Hoffmann et al., 2007)</vt:lpstr>
      <vt:lpstr>Assieme (Hoffmann et al., 2007)</vt:lpstr>
      <vt:lpstr>PARSEWeb (Thummalapenta et al., 2007)</vt:lpstr>
      <vt:lpstr>PARSEWeb (Thummalapenta et al., 2007)</vt:lpstr>
      <vt:lpstr>d.mix (Hartmann et al., 2007)</vt:lpstr>
      <vt:lpstr>d.mix (Hartmann et al., 2007)</vt:lpstr>
      <vt:lpstr>Summary - Tools</vt:lpstr>
      <vt:lpstr>Summary - Tools</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Kerry Chang</cp:lastModifiedBy>
  <cp:revision>1032</cp:revision>
  <cp:lastPrinted>1601-01-01T00:00:00Z</cp:lastPrinted>
  <dcterms:created xsi:type="dcterms:W3CDTF">2001-06-15T20:03:27Z</dcterms:created>
  <dcterms:modified xsi:type="dcterms:W3CDTF">2011-03-01T16:59:02Z</dcterms:modified>
</cp:coreProperties>
</file>