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49"/>
  </p:notesMasterIdLst>
  <p:sldIdLst>
    <p:sldId id="282" r:id="rId2"/>
    <p:sldId id="369" r:id="rId3"/>
    <p:sldId id="364" r:id="rId4"/>
    <p:sldId id="365" r:id="rId5"/>
    <p:sldId id="383" r:id="rId6"/>
    <p:sldId id="382" r:id="rId7"/>
    <p:sldId id="370" r:id="rId8"/>
    <p:sldId id="373" r:id="rId9"/>
    <p:sldId id="375" r:id="rId10"/>
    <p:sldId id="377" r:id="rId11"/>
    <p:sldId id="371" r:id="rId12"/>
    <p:sldId id="384" r:id="rId13"/>
    <p:sldId id="381" r:id="rId14"/>
    <p:sldId id="388" r:id="rId15"/>
    <p:sldId id="391" r:id="rId16"/>
    <p:sldId id="389" r:id="rId17"/>
    <p:sldId id="386" r:id="rId18"/>
    <p:sldId id="390" r:id="rId19"/>
    <p:sldId id="392" r:id="rId20"/>
    <p:sldId id="393" r:id="rId21"/>
    <p:sldId id="395" r:id="rId22"/>
    <p:sldId id="410" r:id="rId23"/>
    <p:sldId id="396" r:id="rId24"/>
    <p:sldId id="397" r:id="rId25"/>
    <p:sldId id="398" r:id="rId26"/>
    <p:sldId id="399" r:id="rId27"/>
    <p:sldId id="400" r:id="rId28"/>
    <p:sldId id="401" r:id="rId29"/>
    <p:sldId id="402" r:id="rId30"/>
    <p:sldId id="403" r:id="rId31"/>
    <p:sldId id="404" r:id="rId32"/>
    <p:sldId id="405" r:id="rId33"/>
    <p:sldId id="406" r:id="rId34"/>
    <p:sldId id="413" r:id="rId35"/>
    <p:sldId id="367" r:id="rId36"/>
    <p:sldId id="411" r:id="rId37"/>
    <p:sldId id="412" r:id="rId38"/>
    <p:sldId id="407" r:id="rId39"/>
    <p:sldId id="408" r:id="rId40"/>
    <p:sldId id="409" r:id="rId41"/>
    <p:sldId id="357" r:id="rId42"/>
    <p:sldId id="354" r:id="rId43"/>
    <p:sldId id="415" r:id="rId44"/>
    <p:sldId id="416" r:id="rId45"/>
    <p:sldId id="417" r:id="rId46"/>
    <p:sldId id="418" r:id="rId47"/>
    <p:sldId id="414"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6699FF"/>
    <a:srgbClr val="6E00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9" autoAdjust="0"/>
    <p:restoredTop sz="86443" autoAdjust="0"/>
  </p:normalViewPr>
  <p:slideViewPr>
    <p:cSldViewPr snapToGrid="0">
      <p:cViewPr>
        <p:scale>
          <a:sx n="116" d="100"/>
          <a:sy n="116" d="100"/>
        </p:scale>
        <p:origin x="-400" y="-40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46" Type="http://schemas.openxmlformats.org/officeDocument/2006/relationships/slide" Target="slides/slide46.xml"/><Relationship Id="rId47" Type="http://schemas.openxmlformats.org/officeDocument/2006/relationships/slide" Target="slides/slide47.xml"/><Relationship Id="rId20" Type="http://schemas.openxmlformats.org/officeDocument/2006/relationships/slide" Target="slides/slide20.xml"/><Relationship Id="rId21" Type="http://schemas.openxmlformats.org/officeDocument/2006/relationships/slide" Target="slides/slide21.xml"/><Relationship Id="rId22" Type="http://schemas.openxmlformats.org/officeDocument/2006/relationships/slide" Target="slides/slide22.xml"/><Relationship Id="rId23" Type="http://schemas.openxmlformats.org/officeDocument/2006/relationships/slide" Target="slides/slide23.xml"/><Relationship Id="rId24" Type="http://schemas.openxmlformats.org/officeDocument/2006/relationships/slide" Target="slides/slide24.xml"/><Relationship Id="rId25" Type="http://schemas.openxmlformats.org/officeDocument/2006/relationships/slide" Target="slides/slide25.xml"/><Relationship Id="rId26" Type="http://schemas.openxmlformats.org/officeDocument/2006/relationships/slide" Target="slides/slide26.xml"/><Relationship Id="rId27" Type="http://schemas.openxmlformats.org/officeDocument/2006/relationships/slide" Target="slides/slide27.xml"/><Relationship Id="rId28" Type="http://schemas.openxmlformats.org/officeDocument/2006/relationships/slide" Target="slides/slide28.xml"/><Relationship Id="rId29" Type="http://schemas.openxmlformats.org/officeDocument/2006/relationships/slide" Target="slides/slide29.xml"/><Relationship Id="rId1" Type="http://schemas.openxmlformats.org/officeDocument/2006/relationships/slide" Target="slides/slide1.xml"/><Relationship Id="rId2" Type="http://schemas.openxmlformats.org/officeDocument/2006/relationships/slide" Target="slides/slide2.xml"/><Relationship Id="rId3" Type="http://schemas.openxmlformats.org/officeDocument/2006/relationships/slide" Target="slides/slide3.xml"/><Relationship Id="rId4" Type="http://schemas.openxmlformats.org/officeDocument/2006/relationships/slide" Target="slides/slide4.xml"/><Relationship Id="rId5" Type="http://schemas.openxmlformats.org/officeDocument/2006/relationships/slide" Target="slides/slide5.xml"/><Relationship Id="rId30" Type="http://schemas.openxmlformats.org/officeDocument/2006/relationships/slide" Target="slides/slide30.xml"/><Relationship Id="rId31" Type="http://schemas.openxmlformats.org/officeDocument/2006/relationships/slide" Target="slides/slide31.xml"/><Relationship Id="rId32" Type="http://schemas.openxmlformats.org/officeDocument/2006/relationships/slide" Target="slides/slide32.xml"/><Relationship Id="rId9" Type="http://schemas.openxmlformats.org/officeDocument/2006/relationships/slide" Target="slides/slide9.xml"/><Relationship Id="rId6" Type="http://schemas.openxmlformats.org/officeDocument/2006/relationships/slide" Target="slides/slide6.xml"/><Relationship Id="rId7" Type="http://schemas.openxmlformats.org/officeDocument/2006/relationships/slide" Target="slides/slide7.xml"/><Relationship Id="rId8" Type="http://schemas.openxmlformats.org/officeDocument/2006/relationships/slide" Target="slides/slide8.xml"/><Relationship Id="rId33" Type="http://schemas.openxmlformats.org/officeDocument/2006/relationships/slide" Target="slides/slide33.xml"/><Relationship Id="rId34" Type="http://schemas.openxmlformats.org/officeDocument/2006/relationships/slide" Target="slides/slide34.xml"/><Relationship Id="rId35" Type="http://schemas.openxmlformats.org/officeDocument/2006/relationships/slide" Target="slides/slide35.xml"/><Relationship Id="rId36" Type="http://schemas.openxmlformats.org/officeDocument/2006/relationships/slide" Target="slides/slide36.xml"/><Relationship Id="rId10" Type="http://schemas.openxmlformats.org/officeDocument/2006/relationships/slide" Target="slides/slide10.xml"/><Relationship Id="rId11" Type="http://schemas.openxmlformats.org/officeDocument/2006/relationships/slide" Target="slides/slide11.xml"/><Relationship Id="rId12" Type="http://schemas.openxmlformats.org/officeDocument/2006/relationships/slide" Target="slides/slide12.xml"/><Relationship Id="rId13" Type="http://schemas.openxmlformats.org/officeDocument/2006/relationships/slide" Target="slides/slide13.xml"/><Relationship Id="rId14" Type="http://schemas.openxmlformats.org/officeDocument/2006/relationships/slide" Target="slides/slide14.xml"/><Relationship Id="rId15" Type="http://schemas.openxmlformats.org/officeDocument/2006/relationships/slide" Target="slides/slide15.xml"/><Relationship Id="rId16" Type="http://schemas.openxmlformats.org/officeDocument/2006/relationships/slide" Target="slides/slide16.xml"/><Relationship Id="rId17" Type="http://schemas.openxmlformats.org/officeDocument/2006/relationships/slide" Target="slides/slide17.xml"/><Relationship Id="rId18" Type="http://schemas.openxmlformats.org/officeDocument/2006/relationships/slide" Target="slides/slide18.xml"/><Relationship Id="rId19" Type="http://schemas.openxmlformats.org/officeDocument/2006/relationships/slide" Target="slides/slide19.xml"/><Relationship Id="rId37" Type="http://schemas.openxmlformats.org/officeDocument/2006/relationships/slide" Target="slides/slide37.xml"/><Relationship Id="rId38" Type="http://schemas.openxmlformats.org/officeDocument/2006/relationships/slide" Target="slides/slide38.xml"/><Relationship Id="rId39" Type="http://schemas.openxmlformats.org/officeDocument/2006/relationships/slide" Target="slides/slide39.xml"/><Relationship Id="rId40" Type="http://schemas.openxmlformats.org/officeDocument/2006/relationships/slide" Target="slides/slide40.xml"/><Relationship Id="rId41" Type="http://schemas.openxmlformats.org/officeDocument/2006/relationships/slide" Target="slides/slide41.xml"/><Relationship Id="rId42" Type="http://schemas.openxmlformats.org/officeDocument/2006/relationships/slide" Target="slides/slide42.xml"/><Relationship Id="rId43" Type="http://schemas.openxmlformats.org/officeDocument/2006/relationships/slide" Target="slides/slide43.xml"/><Relationship Id="rId44" Type="http://schemas.openxmlformats.org/officeDocument/2006/relationships/slide" Target="slides/slide44.xml"/><Relationship Id="rId45"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pPr>
              <a:defRPr/>
            </a:pPr>
            <a:endParaRPr lang="en-US"/>
          </a:p>
        </p:txBody>
      </p:sp>
      <p:sp>
        <p:nvSpPr>
          <p:cNvPr id="1126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6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pPr>
              <a:defRPr/>
            </a:pPr>
            <a:endParaRPr lang="en-US"/>
          </a:p>
        </p:txBody>
      </p:sp>
      <p:sp>
        <p:nvSpPr>
          <p:cNvPr id="1126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pPr>
              <a:defRPr/>
            </a:pPr>
            <a:fld id="{AFD771E2-55A1-4E68-9D66-EFEDA08F140C}" type="slidenum">
              <a:rPr lang="en-US"/>
              <a:pPr>
                <a:defRPr/>
              </a:pPr>
              <a:t>‹#›</a:t>
            </a:fld>
            <a:endParaRPr lang="en-US"/>
          </a:p>
        </p:txBody>
      </p:sp>
    </p:spTree>
    <p:extLst>
      <p:ext uri="{BB962C8B-B14F-4D97-AF65-F5344CB8AC3E}">
        <p14:creationId xmlns:p14="http://schemas.microsoft.com/office/powerpoint/2010/main" val="23589429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8AB0741-728C-4AFC-BCDA-A3080DA73B8B}" type="slidenum">
              <a:rPr lang="en-US" smtClean="0"/>
              <a:pPr/>
              <a:t>1</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10</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11</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12</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13</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dirty="0" smtClean="0"/>
              <a:t>Miller studies</a:t>
            </a:r>
          </a:p>
          <a:p>
            <a:r>
              <a:rPr lang="en-US" dirty="0" smtClean="0"/>
              <a:t>Pane study (</a:t>
            </a:r>
            <a:r>
              <a:rPr lang="en-US" dirty="0" err="1" smtClean="0"/>
              <a:t>Pacman</a:t>
            </a:r>
            <a:r>
              <a:rPr lang="en-US" dirty="0" smtClean="0"/>
              <a:t>)</a:t>
            </a:r>
          </a:p>
          <a:p>
            <a:r>
              <a:rPr lang="en-US" dirty="0" smtClean="0"/>
              <a:t>Pane study</a:t>
            </a:r>
            <a:r>
              <a:rPr lang="en-US" baseline="0" dirty="0" smtClean="0"/>
              <a:t> (databases)</a:t>
            </a:r>
          </a:p>
          <a:p>
            <a:r>
              <a:rPr lang="en-US" dirty="0" smtClean="0"/>
              <a:t>Lewandowski et al (parallel computing)</a:t>
            </a:r>
          </a:p>
          <a:p>
            <a:r>
              <a:rPr kumimoji="1" lang="en-US" sz="1200" kern="1200" dirty="0" smtClean="0">
                <a:solidFill>
                  <a:schemeClr val="tx1"/>
                </a:solidFill>
                <a:latin typeface="Arial" charset="0"/>
                <a:ea typeface="+mn-ea"/>
                <a:cs typeface="+mn-cs"/>
              </a:rPr>
              <a:t>Make one list of employees who meet either of the following criteria: (1) They have a job title of technician and they make 6 dollars/hr. or more. (2) They are unmarried and make less than 6 dollars/hr. List should be organized by employee name.</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14</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dirty="0" smtClean="0"/>
              <a:t>Miller studies</a:t>
            </a:r>
          </a:p>
          <a:p>
            <a:r>
              <a:rPr lang="en-US" dirty="0" smtClean="0"/>
              <a:t>Pane study (</a:t>
            </a:r>
            <a:r>
              <a:rPr lang="en-US" dirty="0" err="1" smtClean="0"/>
              <a:t>Pacman</a:t>
            </a:r>
            <a:r>
              <a:rPr lang="en-US" dirty="0" smtClean="0"/>
              <a:t>)</a:t>
            </a:r>
          </a:p>
          <a:p>
            <a:r>
              <a:rPr lang="en-US" dirty="0" smtClean="0"/>
              <a:t>Pane study</a:t>
            </a:r>
            <a:r>
              <a:rPr lang="en-US" baseline="0" dirty="0" smtClean="0"/>
              <a:t> (databases)</a:t>
            </a:r>
          </a:p>
          <a:p>
            <a:r>
              <a:rPr lang="en-US" dirty="0" smtClean="0"/>
              <a:t>Lewandowski et al (parallel computing)</a:t>
            </a:r>
          </a:p>
          <a:p>
            <a:r>
              <a:rPr kumimoji="1" lang="en-US" sz="1200" kern="1200" dirty="0" smtClean="0">
                <a:solidFill>
                  <a:schemeClr val="tx1"/>
                </a:solidFill>
                <a:latin typeface="Arial" charset="0"/>
                <a:ea typeface="+mn-ea"/>
                <a:cs typeface="+mn-cs"/>
              </a:rPr>
              <a:t>Make one list of employees who meet either of the following criteria: (1) They have a job title of technician and they make 6 dollars/hr. or more. (2) They are unmarried and make less than 6 dollars/hr. List should be organized by employee name.</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15</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dirty="0" smtClean="0"/>
              <a:t>Miller studies</a:t>
            </a:r>
          </a:p>
          <a:p>
            <a:r>
              <a:rPr lang="en-US" dirty="0" smtClean="0"/>
              <a:t>Pane study (</a:t>
            </a:r>
            <a:r>
              <a:rPr lang="en-US" dirty="0" err="1" smtClean="0"/>
              <a:t>Pacman</a:t>
            </a:r>
            <a:r>
              <a:rPr lang="en-US" dirty="0" smtClean="0"/>
              <a:t>)</a:t>
            </a:r>
          </a:p>
          <a:p>
            <a:r>
              <a:rPr lang="en-US" dirty="0" smtClean="0"/>
              <a:t>Pane study</a:t>
            </a:r>
            <a:r>
              <a:rPr lang="en-US" baseline="0" dirty="0" smtClean="0"/>
              <a:t> (databases)</a:t>
            </a:r>
          </a:p>
          <a:p>
            <a:r>
              <a:rPr lang="en-US" dirty="0" smtClean="0"/>
              <a:t>Lewandowski et al (parallel computing)</a:t>
            </a:r>
          </a:p>
          <a:p>
            <a:r>
              <a:rPr kumimoji="1" lang="en-US" sz="1200" kern="1200" dirty="0" smtClean="0">
                <a:solidFill>
                  <a:schemeClr val="tx1"/>
                </a:solidFill>
                <a:latin typeface="Arial" charset="0"/>
                <a:ea typeface="+mn-ea"/>
                <a:cs typeface="+mn-cs"/>
              </a:rPr>
              <a:t>Make one list of employees who meet either of the following criteria: (1) They have a job title of technician and they make 6 dollars/hr. or more. (2) They are unmarried and make less than 6 dollars/hr. List should be organized by employee name.</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16</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dirty="0" smtClean="0"/>
              <a:t>Miller studies</a:t>
            </a:r>
          </a:p>
          <a:p>
            <a:r>
              <a:rPr lang="en-US" dirty="0" smtClean="0"/>
              <a:t>Pane study (</a:t>
            </a:r>
            <a:r>
              <a:rPr lang="en-US" dirty="0" err="1" smtClean="0"/>
              <a:t>Pacman</a:t>
            </a:r>
            <a:r>
              <a:rPr lang="en-US" dirty="0" smtClean="0"/>
              <a:t>)</a:t>
            </a:r>
          </a:p>
          <a:p>
            <a:r>
              <a:rPr lang="en-US" dirty="0" smtClean="0"/>
              <a:t>Pane study</a:t>
            </a:r>
            <a:r>
              <a:rPr lang="en-US" baseline="0" dirty="0" smtClean="0"/>
              <a:t> (databases)</a:t>
            </a:r>
          </a:p>
          <a:p>
            <a:r>
              <a:rPr lang="en-US" dirty="0" smtClean="0"/>
              <a:t>Lewandowski et al (parallel computing)</a:t>
            </a:r>
          </a:p>
          <a:p>
            <a:r>
              <a:rPr kumimoji="1" lang="en-US" sz="1200" kern="1200" dirty="0" smtClean="0">
                <a:solidFill>
                  <a:schemeClr val="tx1"/>
                </a:solidFill>
                <a:latin typeface="Arial" charset="0"/>
                <a:ea typeface="+mn-ea"/>
                <a:cs typeface="+mn-cs"/>
              </a:rPr>
              <a:t>Make one list of employees who meet either of the following criteria: (1) They have a job title of technician and they make 6 dollars/hr. or more. (2) They are unmarried and make less than 6 dollars/hr. List should be organized by employee name.</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17</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dirty="0" smtClean="0"/>
              <a:t>Miller studies</a:t>
            </a:r>
          </a:p>
          <a:p>
            <a:r>
              <a:rPr lang="en-US" dirty="0" smtClean="0"/>
              <a:t>Pane study (</a:t>
            </a:r>
            <a:r>
              <a:rPr lang="en-US" dirty="0" err="1" smtClean="0"/>
              <a:t>Pacman</a:t>
            </a:r>
            <a:r>
              <a:rPr lang="en-US" dirty="0" smtClean="0"/>
              <a:t>)</a:t>
            </a:r>
          </a:p>
          <a:p>
            <a:r>
              <a:rPr lang="en-US" dirty="0" smtClean="0"/>
              <a:t>Pane study</a:t>
            </a:r>
            <a:r>
              <a:rPr lang="en-US" baseline="0" dirty="0" smtClean="0"/>
              <a:t> (databases)</a:t>
            </a:r>
          </a:p>
          <a:p>
            <a:r>
              <a:rPr lang="en-US" dirty="0" smtClean="0"/>
              <a:t>Lewandowski et al (parallel computing)</a:t>
            </a:r>
          </a:p>
          <a:p>
            <a:r>
              <a:rPr kumimoji="1" lang="en-US" sz="1200" kern="1200" dirty="0" smtClean="0">
                <a:solidFill>
                  <a:schemeClr val="tx1"/>
                </a:solidFill>
                <a:latin typeface="Arial" charset="0"/>
                <a:ea typeface="+mn-ea"/>
                <a:cs typeface="+mn-cs"/>
              </a:rPr>
              <a:t>Make one list of employees who meet either of the following criteria: (1) They have a job title of technician and they make 6 dollars/hr. or more. (2) They are unmarried and make less than 6 dollars/hr. List should be organized by employee name.</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18</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dirty="0" smtClean="0"/>
              <a:t>Miller studies</a:t>
            </a:r>
          </a:p>
          <a:p>
            <a:r>
              <a:rPr lang="en-US" dirty="0" smtClean="0"/>
              <a:t>Pane study (</a:t>
            </a:r>
            <a:r>
              <a:rPr lang="en-US" dirty="0" err="1" smtClean="0"/>
              <a:t>Pacman</a:t>
            </a:r>
            <a:r>
              <a:rPr lang="en-US" dirty="0" smtClean="0"/>
              <a:t>)</a:t>
            </a:r>
          </a:p>
          <a:p>
            <a:r>
              <a:rPr lang="en-US" dirty="0" smtClean="0"/>
              <a:t>Pane study</a:t>
            </a:r>
            <a:r>
              <a:rPr lang="en-US" baseline="0" dirty="0" smtClean="0"/>
              <a:t> (databases)</a:t>
            </a:r>
          </a:p>
          <a:p>
            <a:r>
              <a:rPr lang="en-US" dirty="0" smtClean="0"/>
              <a:t>Lewandowski et al (parallel computing)</a:t>
            </a:r>
          </a:p>
          <a:p>
            <a:r>
              <a:rPr kumimoji="1" lang="en-US" sz="1200" kern="1200" dirty="0" smtClean="0">
                <a:solidFill>
                  <a:schemeClr val="tx1"/>
                </a:solidFill>
                <a:latin typeface="Arial" charset="0"/>
                <a:ea typeface="+mn-ea"/>
                <a:cs typeface="+mn-cs"/>
              </a:rPr>
              <a:t>Make one list of employees who meet either of the following criteria: (1) They have a job title of technician and they make 6 dollars/hr. or more. (2) They are unmarried and make less than 6 dollars/hr. List should be organized by employee name.</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19</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dirty="0" smtClean="0"/>
              <a:t>Miller studies</a:t>
            </a:r>
          </a:p>
          <a:p>
            <a:r>
              <a:rPr lang="en-US" dirty="0" smtClean="0"/>
              <a:t>Pane study (</a:t>
            </a:r>
            <a:r>
              <a:rPr lang="en-US" dirty="0" err="1" smtClean="0"/>
              <a:t>Pacman</a:t>
            </a:r>
            <a:r>
              <a:rPr lang="en-US" dirty="0" smtClean="0"/>
              <a:t>)</a:t>
            </a:r>
          </a:p>
          <a:p>
            <a:r>
              <a:rPr lang="en-US" dirty="0" smtClean="0"/>
              <a:t>Pane study</a:t>
            </a:r>
            <a:r>
              <a:rPr lang="en-US" baseline="0" dirty="0" smtClean="0"/>
              <a:t> (databases)</a:t>
            </a:r>
          </a:p>
          <a:p>
            <a:r>
              <a:rPr lang="en-US" dirty="0" smtClean="0"/>
              <a:t>Lewandowski et al (parallel computing)</a:t>
            </a:r>
          </a:p>
          <a:p>
            <a:r>
              <a:rPr kumimoji="1" lang="en-US" sz="1200" kern="1200" dirty="0" smtClean="0">
                <a:solidFill>
                  <a:schemeClr val="tx1"/>
                </a:solidFill>
                <a:latin typeface="Arial" charset="0"/>
                <a:ea typeface="+mn-ea"/>
                <a:cs typeface="+mn-cs"/>
              </a:rPr>
              <a:t>Make one list of employees who meet either of the following criteria: (1) They have a job title of technician and they make 6 dollars/hr. or more. (2) They are unmarried and make less than 6 dollars/hr. List should be organized by employee name.</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2</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20</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dirty="0" smtClean="0"/>
              <a:t>Miller studies</a:t>
            </a:r>
          </a:p>
          <a:p>
            <a:r>
              <a:rPr lang="en-US" dirty="0" smtClean="0"/>
              <a:t>Pane study (</a:t>
            </a:r>
            <a:r>
              <a:rPr lang="en-US" dirty="0" err="1" smtClean="0"/>
              <a:t>Pacman</a:t>
            </a:r>
            <a:r>
              <a:rPr lang="en-US" dirty="0" smtClean="0"/>
              <a:t>)</a:t>
            </a:r>
          </a:p>
          <a:p>
            <a:r>
              <a:rPr lang="en-US" dirty="0" smtClean="0"/>
              <a:t>Pane study</a:t>
            </a:r>
            <a:r>
              <a:rPr lang="en-US" baseline="0" dirty="0" smtClean="0"/>
              <a:t> (databases)</a:t>
            </a:r>
          </a:p>
          <a:p>
            <a:r>
              <a:rPr lang="en-US" dirty="0" smtClean="0"/>
              <a:t>Lewandowski et al (parallel computing)</a:t>
            </a:r>
          </a:p>
          <a:p>
            <a:r>
              <a:rPr kumimoji="1" lang="en-US" sz="1200" kern="1200" dirty="0" smtClean="0">
                <a:solidFill>
                  <a:schemeClr val="tx1"/>
                </a:solidFill>
                <a:latin typeface="Arial" charset="0"/>
                <a:ea typeface="+mn-ea"/>
                <a:cs typeface="+mn-cs"/>
              </a:rPr>
              <a:t>Make one list of employees who meet either of the following criteria: (1) They have a job title of technician and they make 6 dollars/hr. or more. (2) They are unmarried and make less than 6 dollars/hr. List should be organized by employee name.</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21</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dirty="0" smtClean="0"/>
              <a:t>Miller studies</a:t>
            </a:r>
          </a:p>
          <a:p>
            <a:r>
              <a:rPr lang="en-US" dirty="0" smtClean="0"/>
              <a:t>Pane study (</a:t>
            </a:r>
            <a:r>
              <a:rPr lang="en-US" dirty="0" err="1" smtClean="0"/>
              <a:t>Pacman</a:t>
            </a:r>
            <a:r>
              <a:rPr lang="en-US" dirty="0" smtClean="0"/>
              <a:t>)</a:t>
            </a:r>
          </a:p>
          <a:p>
            <a:r>
              <a:rPr lang="en-US" dirty="0" smtClean="0"/>
              <a:t>Pane study</a:t>
            </a:r>
            <a:r>
              <a:rPr lang="en-US" baseline="0" dirty="0" smtClean="0"/>
              <a:t> (databases)</a:t>
            </a:r>
          </a:p>
          <a:p>
            <a:r>
              <a:rPr lang="en-US" dirty="0" smtClean="0"/>
              <a:t>Lewandowski et al (parallel computing)</a:t>
            </a:r>
          </a:p>
          <a:p>
            <a:r>
              <a:rPr kumimoji="1" lang="en-US" sz="1200" kern="1200" dirty="0" smtClean="0">
                <a:solidFill>
                  <a:schemeClr val="tx1"/>
                </a:solidFill>
                <a:latin typeface="Arial" charset="0"/>
                <a:ea typeface="+mn-ea"/>
                <a:cs typeface="+mn-cs"/>
              </a:rPr>
              <a:t>Make one list of employees who meet either of the following criteria: (1) They have a job title of technician and they make 6 dollars/hr. or more. (2) They are unmarried and make less than 6 dollars/hr. List should be organized by employee name.</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22</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dirty="0" smtClean="0"/>
              <a:t>Miller studies</a:t>
            </a:r>
          </a:p>
          <a:p>
            <a:r>
              <a:rPr lang="en-US" dirty="0" smtClean="0"/>
              <a:t>Pane study (</a:t>
            </a:r>
            <a:r>
              <a:rPr lang="en-US" dirty="0" err="1" smtClean="0"/>
              <a:t>Pacman</a:t>
            </a:r>
            <a:r>
              <a:rPr lang="en-US" dirty="0" smtClean="0"/>
              <a:t>)</a:t>
            </a:r>
          </a:p>
          <a:p>
            <a:r>
              <a:rPr lang="en-US" dirty="0" smtClean="0"/>
              <a:t>Pane study</a:t>
            </a:r>
            <a:r>
              <a:rPr lang="en-US" baseline="0" dirty="0" smtClean="0"/>
              <a:t> (databases)</a:t>
            </a:r>
          </a:p>
          <a:p>
            <a:r>
              <a:rPr lang="en-US" dirty="0" smtClean="0"/>
              <a:t>Lewandowski et al (parallel computing)</a:t>
            </a:r>
          </a:p>
          <a:p>
            <a:r>
              <a:rPr kumimoji="1" lang="en-US" sz="1200" kern="1200" dirty="0" smtClean="0">
                <a:solidFill>
                  <a:schemeClr val="tx1"/>
                </a:solidFill>
                <a:latin typeface="Arial" charset="0"/>
                <a:ea typeface="+mn-ea"/>
                <a:cs typeface="+mn-cs"/>
              </a:rPr>
              <a:t>Make one list of employees who meet either of the following criteria: (1) They have a job title of technician and they make 6 dollars/hr. or more. (2) They are unmarried and make less than 6 dollars/hr. List should be organized by employee name.</a:t>
            </a: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23</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dirty="0" smtClean="0"/>
              <a:t>Miller studies</a:t>
            </a:r>
          </a:p>
          <a:p>
            <a:r>
              <a:rPr lang="en-US" dirty="0" smtClean="0"/>
              <a:t>Pane study (</a:t>
            </a:r>
            <a:r>
              <a:rPr lang="en-US" dirty="0" err="1" smtClean="0"/>
              <a:t>Pacman</a:t>
            </a:r>
            <a:r>
              <a:rPr lang="en-US" dirty="0" smtClean="0"/>
              <a:t>)</a:t>
            </a:r>
          </a:p>
          <a:p>
            <a:r>
              <a:rPr lang="en-US" dirty="0" smtClean="0"/>
              <a:t>Pane study</a:t>
            </a:r>
            <a:r>
              <a:rPr lang="en-US" baseline="0" dirty="0" smtClean="0"/>
              <a:t> (databases)</a:t>
            </a:r>
          </a:p>
          <a:p>
            <a:r>
              <a:rPr lang="en-US" dirty="0" smtClean="0"/>
              <a:t>Lewandowski et al (parallel computing)</a:t>
            </a:r>
          </a:p>
          <a:p>
            <a:r>
              <a:rPr kumimoji="1" lang="en-US" sz="1200" kern="1200" dirty="0" smtClean="0">
                <a:solidFill>
                  <a:schemeClr val="tx1"/>
                </a:solidFill>
                <a:latin typeface="Arial" charset="0"/>
                <a:ea typeface="+mn-ea"/>
                <a:cs typeface="+mn-cs"/>
              </a:rPr>
              <a:t>Make one list of employees who meet either of the following criteria: (1) They have a job title of technician and they make 6 dollars/hr. or more. (2) They are unmarried and make less than 6 dollars/hr. List should be organized by employee name.</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24</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25</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26</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27</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28</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29</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3</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30</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31</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32</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33</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34</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35</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36</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37</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38</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39</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4</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40</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547F1A11-DE9E-4A85-A54F-17681E8BB485}" type="slidenum">
              <a:rPr lang="en-US">
                <a:latin typeface="Arial" pitchFamily="34" charset="0"/>
                <a:cs typeface="Arial" pitchFamily="34" charset="0"/>
              </a:rPr>
              <a:pPr/>
              <a:t>41</a:t>
            </a:fld>
            <a:endParaRPr lang="en-US">
              <a:latin typeface="Arial" pitchFamily="34" charset="0"/>
              <a:cs typeface="Arial" pitchFamily="34" charset="0"/>
            </a:endParaRPr>
          </a:p>
        </p:txBody>
      </p:sp>
      <p:sp>
        <p:nvSpPr>
          <p:cNvPr id="105475" name="Rectangle 2"/>
          <p:cNvSpPr>
            <a:spLocks noGrp="1" noRot="1" noChangeAspect="1" noChangeArrowheads="1" noTextEdit="1"/>
          </p:cNvSpPr>
          <p:nvPr>
            <p:ph type="sldImg"/>
          </p:nvPr>
        </p:nvSpPr>
        <p:spPr>
          <a:xfrm>
            <a:off x="1154113" y="693738"/>
            <a:ext cx="4548187" cy="3413125"/>
          </a:xfrm>
          <a:ln/>
        </p:spPr>
      </p:sp>
      <p:sp>
        <p:nvSpPr>
          <p:cNvPr id="105476" name="Rectangle 3"/>
          <p:cNvSpPr>
            <a:spLocks noGrp="1" noChangeArrowheads="1"/>
          </p:cNvSpPr>
          <p:nvPr>
            <p:ph type="body" idx="1"/>
          </p:nvPr>
        </p:nvSpPr>
        <p:spPr>
          <a:xfrm>
            <a:off x="913805" y="4342191"/>
            <a:ext cx="5030391" cy="4115405"/>
          </a:xfrm>
          <a:noFill/>
          <a:ln/>
        </p:spPr>
        <p:txBody>
          <a:bodyPr/>
          <a:lstStyle/>
          <a:p>
            <a:pPr defTabSz="864931" eaLnBrk="1" hangingPunct="1">
              <a:defRPr/>
            </a:pPr>
            <a:r>
              <a:rPr lang="en-US" sz="1100" dirty="0" smtClean="0">
                <a:cs typeface="Arial" charset="0"/>
              </a:rPr>
              <a:t>Originally appeared in:</a:t>
            </a:r>
          </a:p>
          <a:p>
            <a:pPr defTabSz="864931" eaLnBrk="1" hangingPunct="1">
              <a:defRPr/>
            </a:pPr>
            <a:r>
              <a:rPr lang="en-US" sz="1100" dirty="0" smtClean="0">
                <a:cs typeface="Arial" charset="0"/>
              </a:rPr>
              <a:t>Myers, B.A., Smith, D.C., and Horn, B. “Report of the `End-User Programming' Working Group,” in </a:t>
            </a:r>
            <a:r>
              <a:rPr lang="en-US" sz="1100" i="1" dirty="0" smtClean="0">
                <a:cs typeface="Arial" charset="0"/>
              </a:rPr>
              <a:t>Languages for Developing User Interfaces. 1992. Boston, MA: Jones and Bartlett. pp. 343-366.</a:t>
            </a:r>
          </a:p>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9858E052-A976-40DA-87DA-2015688FCFAD}" type="slidenum">
              <a:rPr lang="en-US" smtClean="0"/>
              <a:pPr/>
              <a:t>42</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9858E052-A976-40DA-87DA-2015688FCFAD}" type="slidenum">
              <a:rPr lang="en-US" smtClean="0"/>
              <a:pPr/>
              <a:t>43</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9858E052-A976-40DA-87DA-2015688FCFAD}" type="slidenum">
              <a:rPr lang="en-US" smtClean="0"/>
              <a:pPr/>
              <a:t>44</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9858E052-A976-40DA-87DA-2015688FCFAD}" type="slidenum">
              <a:rPr lang="en-US" smtClean="0"/>
              <a:pPr/>
              <a:t>45</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9858E052-A976-40DA-87DA-2015688FCFAD}" type="slidenum">
              <a:rPr lang="en-US" smtClean="0"/>
              <a:pPr/>
              <a:t>46</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7012C30F-214A-4944-ABB1-8CD098085F0A}" type="slidenum">
              <a:rPr lang="en-US" smtClean="0"/>
              <a:pPr/>
              <a:t>47</a:t>
            </a:fld>
            <a:endParaRPr lang="en-US" smtClean="0"/>
          </a:p>
        </p:txBody>
      </p:sp>
      <p:sp>
        <p:nvSpPr>
          <p:cNvPr id="98307" name="Rectangle 2"/>
          <p:cNvSpPr>
            <a:spLocks noGrp="1" noRot="1" noChangeAspect="1" noChangeArrowheads="1" noTextEdit="1"/>
          </p:cNvSpPr>
          <p:nvPr>
            <p:ph type="sldImg"/>
          </p:nvPr>
        </p:nvSpPr>
        <p:spPr>
          <a:xfrm>
            <a:off x="1154113" y="693738"/>
            <a:ext cx="4548187" cy="3413125"/>
          </a:xfrm>
          <a:ln/>
        </p:spPr>
      </p:sp>
      <p:sp>
        <p:nvSpPr>
          <p:cNvPr id="98308" name="Rectangle 3"/>
          <p:cNvSpPr>
            <a:spLocks noGrp="1" noChangeArrowheads="1"/>
          </p:cNvSpPr>
          <p:nvPr>
            <p:ph type="body" idx="1"/>
          </p:nvPr>
        </p:nvSpPr>
        <p:spPr>
          <a:xfrm>
            <a:off x="913805" y="4342191"/>
            <a:ext cx="5030391" cy="4115405"/>
          </a:xfrm>
          <a:noFill/>
          <a:ln/>
        </p:spPr>
        <p:txBody>
          <a:bodyPr/>
          <a:lstStyle/>
          <a:p>
            <a:pPr eaLnBrk="1" hangingPunct="1"/>
            <a:r>
              <a:rPr lang="en-US" dirty="0" smtClean="0"/>
              <a:t>[Newell, A. and S. K. Card (1985). "The Prospects for Psychological Science in Human-Computer Interaction." Human-Computer Interaction. 1(3): 209-242]. </a:t>
            </a:r>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5</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6</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7</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8</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FA926C-A632-4DC1-B0FC-B896CA04F1B9}" type="slidenum">
              <a:rPr lang="en-US" smtClean="0"/>
              <a:pPr/>
              <a:t>9</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rot="5400000">
            <a:off x="-2967037" y="2967037"/>
            <a:ext cx="6858000" cy="923925"/>
            <a:chOff x="0" y="0"/>
            <a:chExt cx="5760" cy="128"/>
          </a:xfrm>
        </p:grpSpPr>
        <p:sp>
          <p:nvSpPr>
            <p:cNvPr id="5" name="Rectangle 8"/>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7" name="Rectangle 10"/>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8" name="Rectangle 11"/>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sp>
        <p:nvSpPr>
          <p:cNvPr id="261122" name="Rectangle 2"/>
          <p:cNvSpPr>
            <a:spLocks noGrp="1" noChangeArrowheads="1"/>
          </p:cNvSpPr>
          <p:nvPr>
            <p:ph type="ctrTitle"/>
          </p:nvPr>
        </p:nvSpPr>
        <p:spPr>
          <a:xfrm>
            <a:off x="1087438" y="1443038"/>
            <a:ext cx="7767637" cy="2133600"/>
          </a:xfrm>
        </p:spPr>
        <p:txBody>
          <a:bodyPr/>
          <a:lstStyle>
            <a:lvl1pPr>
              <a:defRPr sz="3600">
                <a:solidFill>
                  <a:schemeClr val="tx1"/>
                </a:solidFill>
              </a:defRPr>
            </a:lvl1pPr>
          </a:lstStyle>
          <a:p>
            <a:r>
              <a:rPr lang="en-US" altLang="en-US"/>
              <a:t>Click to edit Master title style</a:t>
            </a:r>
          </a:p>
        </p:txBody>
      </p:sp>
      <p:sp>
        <p:nvSpPr>
          <p:cNvPr id="261123" name="Rectangle 3"/>
          <p:cNvSpPr>
            <a:spLocks noGrp="1" noChangeArrowheads="1"/>
          </p:cNvSpPr>
          <p:nvPr>
            <p:ph type="subTitle" idx="1"/>
          </p:nvPr>
        </p:nvSpPr>
        <p:spPr>
          <a:xfrm>
            <a:off x="2570163" y="4425950"/>
            <a:ext cx="6264275" cy="1616075"/>
          </a:xfrm>
        </p:spPr>
        <p:txBody>
          <a:bodyPr/>
          <a:lstStyle>
            <a:lvl1pPr marL="0" indent="0">
              <a:buFont typeface="Wingdings" pitchFamily="2" charset="2"/>
              <a:buNone/>
              <a:defRPr sz="2400"/>
            </a:lvl1pPr>
          </a:lstStyle>
          <a:p>
            <a:r>
              <a:rPr lang="en-US" altLang="en-US"/>
              <a:t>Click to edit Master subtitle style</a:t>
            </a:r>
          </a:p>
        </p:txBody>
      </p:sp>
      <p:sp>
        <p:nvSpPr>
          <p:cNvPr id="10" name="Rectangle 4"/>
          <p:cNvSpPr>
            <a:spLocks noGrp="1" noChangeArrowheads="1"/>
          </p:cNvSpPr>
          <p:nvPr>
            <p:ph type="dt" sz="half" idx="10"/>
          </p:nvPr>
        </p:nvSpPr>
        <p:spPr/>
        <p:txBody>
          <a:bodyPr/>
          <a:lstStyle>
            <a:lvl1pPr>
              <a:defRPr/>
            </a:lvl1pPr>
          </a:lstStyle>
          <a:p>
            <a:pPr>
              <a:defRPr/>
            </a:pPr>
            <a:endParaRPr lang="en-US" altLang="en-US"/>
          </a:p>
        </p:txBody>
      </p:sp>
      <p:sp>
        <p:nvSpPr>
          <p:cNvPr id="11" name="Rectangle 5"/>
          <p:cNvSpPr>
            <a:spLocks noGrp="1" noChangeArrowheads="1"/>
          </p:cNvSpPr>
          <p:nvPr>
            <p:ph type="ftr" sz="quarter" idx="11"/>
          </p:nvPr>
        </p:nvSpPr>
        <p:spPr/>
        <p:txBody>
          <a:bodyPr/>
          <a:lstStyle>
            <a:lvl1pPr>
              <a:defRPr/>
            </a:lvl1pPr>
          </a:lstStyle>
          <a:p>
            <a:pPr>
              <a:defRPr/>
            </a:pPr>
            <a:endParaRPr lang="en-US" altLang="en-US"/>
          </a:p>
        </p:txBody>
      </p:sp>
      <p:sp>
        <p:nvSpPr>
          <p:cNvPr id="12" name="Rectangle 6"/>
          <p:cNvSpPr>
            <a:spLocks noGrp="1" noChangeArrowheads="1"/>
          </p:cNvSpPr>
          <p:nvPr>
            <p:ph type="sldNum" sz="quarter" idx="12"/>
          </p:nvPr>
        </p:nvSpPr>
        <p:spPr/>
        <p:txBody>
          <a:bodyPr/>
          <a:lstStyle>
            <a:lvl1pPr>
              <a:defRPr/>
            </a:lvl1pPr>
          </a:lstStyle>
          <a:p>
            <a:pPr>
              <a:defRPr/>
            </a:pPr>
            <a:fld id="{D39589E9-2535-4459-8836-FDC4370930CA}"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4E0C0F7A-2C8E-415C-9EAD-C7294B125DD2}"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59D8DC40-0763-4469-9DED-9B5B2D812062}"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5724283D-037C-4233-A5B9-6A378F34C5AF}"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C14C4DE1-8FC2-4295-BB3E-06A32A739BF9}"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42B9FF78-6A10-480F-A775-98F17DA3B46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2"/>
          <p:cNvSpPr>
            <a:spLocks noGrp="1" noChangeArrowheads="1"/>
          </p:cNvSpPr>
          <p:nvPr>
            <p:ph type="sldNum" sz="quarter" idx="12"/>
          </p:nvPr>
        </p:nvSpPr>
        <p:spPr>
          <a:ln/>
        </p:spPr>
        <p:txBody>
          <a:bodyPr/>
          <a:lstStyle>
            <a:lvl1pPr>
              <a:defRPr/>
            </a:lvl1pPr>
          </a:lstStyle>
          <a:p>
            <a:pPr>
              <a:defRPr/>
            </a:pPr>
            <a:fld id="{6908D385-9D14-4628-9F7B-D94D4C9AA118}"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2"/>
          <p:cNvSpPr>
            <a:spLocks noGrp="1" noChangeArrowheads="1"/>
          </p:cNvSpPr>
          <p:nvPr>
            <p:ph type="sldNum" sz="quarter" idx="12"/>
          </p:nvPr>
        </p:nvSpPr>
        <p:spPr>
          <a:ln/>
        </p:spPr>
        <p:txBody>
          <a:bodyPr/>
          <a:lstStyle>
            <a:lvl1pPr>
              <a:defRPr/>
            </a:lvl1pPr>
          </a:lstStyle>
          <a:p>
            <a:pPr>
              <a:defRPr/>
            </a:pPr>
            <a:fld id="{81423C1B-D989-408C-AA94-62C379286A54}"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2"/>
          <p:cNvSpPr>
            <a:spLocks noGrp="1" noChangeArrowheads="1"/>
          </p:cNvSpPr>
          <p:nvPr>
            <p:ph type="sldNum" sz="quarter" idx="12"/>
          </p:nvPr>
        </p:nvSpPr>
        <p:spPr>
          <a:ln/>
        </p:spPr>
        <p:txBody>
          <a:bodyPr/>
          <a:lstStyle>
            <a:lvl1pPr>
              <a:defRPr/>
            </a:lvl1pPr>
          </a:lstStyle>
          <a:p>
            <a:pPr>
              <a:defRPr/>
            </a:pPr>
            <a:fld id="{18E31F64-BFE6-4CBD-806E-EEF58E65A30C}"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7AC7C01D-5212-4E67-9D23-72A2AC8C64D2}"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B5490843-C45C-48F2-B0D0-DC29E2BAD598}"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5" name="Group 3"/>
          <p:cNvGrpSpPr>
            <a:grpSpLocks/>
          </p:cNvGrpSpPr>
          <p:nvPr/>
        </p:nvGrpSpPr>
        <p:grpSpPr bwMode="auto">
          <a:xfrm>
            <a:off x="0" y="0"/>
            <a:ext cx="9144000" cy="93663"/>
            <a:chOff x="0" y="0"/>
            <a:chExt cx="5760" cy="128"/>
          </a:xfrm>
        </p:grpSpPr>
        <p:sp>
          <p:nvSpPr>
            <p:cNvPr id="260100" name="Rectangle 4"/>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260101" name="Rectangle 5"/>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60102" name="Rectangle 6"/>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260103" name="Rectangle 7"/>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sp>
        <p:nvSpPr>
          <p:cNvPr id="3076" name="Rectangle 8"/>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7" name="Rectangle 9"/>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0106" name="Rectangle 10"/>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ltLang="en-US"/>
          </a:p>
        </p:txBody>
      </p:sp>
      <p:sp>
        <p:nvSpPr>
          <p:cNvPr id="260107" name="Rectangle 1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ltLang="en-US"/>
          </a:p>
        </p:txBody>
      </p:sp>
      <p:sp>
        <p:nvSpPr>
          <p:cNvPr id="260108" name="Rectangle 1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AE204E03-3626-46E7-9ABE-54BA2F6D04BE}" type="slidenum">
              <a:rPr lang="en-US" altLang="en-US"/>
              <a:pPr>
                <a:defRPr/>
              </a:pPr>
              <a:t>‹#›</a:t>
            </a:fld>
            <a:endParaRPr lang="en-US" altLang="en-US"/>
          </a:p>
        </p:txBody>
      </p:sp>
      <p:pic>
        <p:nvPicPr>
          <p:cNvPr id="13" name="Picture 12" descr="scslogo.gif"/>
          <p:cNvPicPr>
            <a:picLocks noChangeAspect="1"/>
          </p:cNvPicPr>
          <p:nvPr userDrawn="1"/>
        </p:nvPicPr>
        <p:blipFill>
          <a:blip r:embed="rId13" cstate="print"/>
          <a:stretch>
            <a:fillRect/>
          </a:stretch>
        </p:blipFill>
        <p:spPr>
          <a:xfrm>
            <a:off x="8668013" y="144204"/>
            <a:ext cx="444088" cy="461852"/>
          </a:xfrm>
          <a:prstGeom prst="rect">
            <a:avLst/>
          </a:prstGeom>
        </p:spPr>
      </p:pic>
      <p:sp>
        <p:nvSpPr>
          <p:cNvPr id="14" name="TextBox 13"/>
          <p:cNvSpPr txBox="1"/>
          <p:nvPr userDrawn="1"/>
        </p:nvSpPr>
        <p:spPr>
          <a:xfrm>
            <a:off x="5061118" y="233915"/>
            <a:ext cx="3736920" cy="261610"/>
          </a:xfrm>
          <a:prstGeom prst="rect">
            <a:avLst/>
          </a:prstGeom>
          <a:noFill/>
        </p:spPr>
        <p:txBody>
          <a:bodyPr wrap="none" rtlCol="0">
            <a:spAutoFit/>
          </a:bodyPr>
          <a:lstStyle/>
          <a:p>
            <a:r>
              <a:rPr lang="en-US" sz="1100" dirty="0" smtClean="0">
                <a:solidFill>
                  <a:schemeClr val="accent2">
                    <a:lumMod val="75000"/>
                  </a:schemeClr>
                </a:solidFill>
              </a:rPr>
              <a:t>Carnegie Mellon University, School of Computer Science</a:t>
            </a:r>
            <a:endParaRPr lang="en-US" sz="1100" dirty="0">
              <a:solidFill>
                <a:schemeClr val="accent2">
                  <a:lumMod val="75000"/>
                </a:schemeClr>
              </a:solidFill>
            </a:endParaRPr>
          </a:p>
        </p:txBody>
      </p:sp>
    </p:spTree>
  </p:cSld>
  <p:clrMap bg1="lt1" tx1="dk1" bg2="lt2" tx2="dk2" accent1="accent1" accent2="accent2" accent3="accent3" accent4="accent4" accent5="accent5" accent6="accent6" hlink="hlink" folHlink="folHlink"/>
  <p:sldLayoutIdLst>
    <p:sldLayoutId id="2147483706"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9.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9.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9.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0.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0.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0.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a:xfrm>
            <a:off x="1145495" y="485095"/>
            <a:ext cx="7666037" cy="2133600"/>
          </a:xfrm>
        </p:spPr>
        <p:txBody>
          <a:bodyPr/>
          <a:lstStyle/>
          <a:p>
            <a:pPr eaLnBrk="1" hangingPunct="1"/>
            <a:r>
              <a:rPr lang="en-US" dirty="0" smtClean="0"/>
              <a:t>How do people naturally think about computation?</a:t>
            </a:r>
          </a:p>
        </p:txBody>
      </p:sp>
      <p:sp>
        <p:nvSpPr>
          <p:cNvPr id="5124" name="Rectangle 3"/>
          <p:cNvSpPr>
            <a:spLocks noGrp="1" noChangeArrowheads="1"/>
          </p:cNvSpPr>
          <p:nvPr>
            <p:ph type="subTitle" idx="1"/>
          </p:nvPr>
        </p:nvSpPr>
        <p:spPr>
          <a:xfrm>
            <a:off x="3121186" y="2956052"/>
            <a:ext cx="5819095" cy="3461677"/>
          </a:xfrm>
        </p:spPr>
        <p:txBody>
          <a:bodyPr/>
          <a:lstStyle/>
          <a:p>
            <a:pPr eaLnBrk="1" hangingPunct="1"/>
            <a:r>
              <a:rPr lang="en-US" sz="2000" b="1" dirty="0" smtClean="0"/>
              <a:t>Cyrus Omar</a:t>
            </a:r>
          </a:p>
          <a:p>
            <a:pPr eaLnBrk="1" hangingPunct="1"/>
            <a:r>
              <a:rPr lang="en-US" sz="2000" dirty="0" smtClean="0"/>
              <a:t>Computer Science Department</a:t>
            </a:r>
            <a:br>
              <a:rPr lang="en-US" sz="2000" dirty="0" smtClean="0"/>
            </a:br>
            <a:r>
              <a:rPr lang="en-US" sz="2000" dirty="0" smtClean="0"/>
              <a:t>Carnegie Mellon University</a:t>
            </a:r>
          </a:p>
          <a:p>
            <a:pPr eaLnBrk="1" hangingPunct="1"/>
            <a:endParaRPr lang="en-US" sz="2000" dirty="0"/>
          </a:p>
          <a:p>
            <a:pPr eaLnBrk="1" hangingPunct="1"/>
            <a:endParaRPr lang="en-US" sz="2000" dirty="0" smtClean="0"/>
          </a:p>
          <a:p>
            <a:r>
              <a:rPr lang="en-US" sz="2000" i="1" dirty="0"/>
              <a:t>05-899D: Human Aspects of Software Development (HASD</a:t>
            </a:r>
            <a:r>
              <a:rPr lang="en-US" sz="2000" i="1" dirty="0" smtClean="0"/>
              <a:t>)</a:t>
            </a:r>
          </a:p>
          <a:p>
            <a:r>
              <a:rPr lang="en-US" sz="2000" i="1" dirty="0" smtClean="0"/>
              <a:t>Spring 2011 – Lecture 11</a:t>
            </a:r>
          </a:p>
        </p:txBody>
      </p:sp>
      <p:pic>
        <p:nvPicPr>
          <p:cNvPr id="39937" name="Picture 1"/>
          <p:cNvPicPr>
            <a:picLocks noChangeAspect="1" noChangeArrowheads="1"/>
          </p:cNvPicPr>
          <p:nvPr/>
        </p:nvPicPr>
        <p:blipFill>
          <a:blip r:embed="rId3" cstate="print"/>
          <a:srcRect/>
          <a:stretch>
            <a:fillRect/>
          </a:stretch>
        </p:blipFill>
        <p:spPr bwMode="auto">
          <a:xfrm>
            <a:off x="2160429" y="3121705"/>
            <a:ext cx="714375" cy="74295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10</a:t>
            </a:fld>
            <a:endParaRPr lang="en-US" altLang="en-US" smtClean="0"/>
          </a:p>
        </p:txBody>
      </p:sp>
      <p:sp>
        <p:nvSpPr>
          <p:cNvPr id="6147" name="Rectangle 2"/>
          <p:cNvSpPr>
            <a:spLocks noGrp="1" noChangeArrowheads="1"/>
          </p:cNvSpPr>
          <p:nvPr>
            <p:ph type="title"/>
          </p:nvPr>
        </p:nvSpPr>
        <p:spPr>
          <a:xfrm>
            <a:off x="488950" y="582613"/>
            <a:ext cx="7543800" cy="1295400"/>
          </a:xfrm>
        </p:spPr>
        <p:txBody>
          <a:bodyPr/>
          <a:lstStyle/>
          <a:p>
            <a:pPr eaLnBrk="1" hangingPunct="1"/>
            <a:r>
              <a:rPr lang="en-US" dirty="0" smtClean="0"/>
              <a:t>What do people have trouble with?</a:t>
            </a:r>
          </a:p>
        </p:txBody>
      </p:sp>
      <p:sp>
        <p:nvSpPr>
          <p:cNvPr id="7" name="Rectangle 3"/>
          <p:cNvSpPr txBox="1">
            <a:spLocks noChangeArrowheads="1"/>
          </p:cNvSpPr>
          <p:nvPr/>
        </p:nvSpPr>
        <p:spPr bwMode="auto">
          <a:xfrm>
            <a:off x="769939" y="2060575"/>
            <a:ext cx="7993062" cy="4532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r>
              <a:rPr lang="en-US" b="1" dirty="0" smtClean="0">
                <a:solidFill>
                  <a:srgbClr val="6E0000"/>
                </a:solidFill>
              </a:rPr>
              <a:t>Conceiving </a:t>
            </a:r>
            <a:r>
              <a:rPr lang="en-US" b="1" dirty="0" smtClean="0">
                <a:solidFill>
                  <a:srgbClr val="000000"/>
                </a:solidFill>
              </a:rPr>
              <a:t>of a solution?</a:t>
            </a:r>
          </a:p>
          <a:p>
            <a:pPr lvl="1" eaLnBrk="1" hangingPunct="1"/>
            <a:r>
              <a:rPr lang="en-US" b="1" dirty="0" smtClean="0"/>
              <a:t>Q</a:t>
            </a:r>
            <a:r>
              <a:rPr lang="en-US" dirty="0" smtClean="0"/>
              <a:t>: How well can people develop </a:t>
            </a:r>
            <a:r>
              <a:rPr lang="en-US" dirty="0" smtClean="0">
                <a:solidFill>
                  <a:srgbClr val="6E0000"/>
                </a:solidFill>
              </a:rPr>
              <a:t>natural language solutions </a:t>
            </a:r>
            <a:r>
              <a:rPr lang="en-US" dirty="0" smtClean="0"/>
              <a:t>to programming problems?</a:t>
            </a:r>
            <a:br>
              <a:rPr lang="en-US" dirty="0" smtClean="0"/>
            </a:br>
            <a:endParaRPr lang="en-US" dirty="0" smtClean="0"/>
          </a:p>
          <a:p>
            <a:pPr eaLnBrk="1" hangingPunct="1"/>
            <a:r>
              <a:rPr lang="en-US" b="1" dirty="0" smtClean="0">
                <a:solidFill>
                  <a:srgbClr val="6E0000"/>
                </a:solidFill>
              </a:rPr>
              <a:t>Formalizing </a:t>
            </a:r>
            <a:r>
              <a:rPr lang="en-US" b="1" dirty="0" smtClean="0">
                <a:solidFill>
                  <a:srgbClr val="000000"/>
                </a:solidFill>
              </a:rPr>
              <a:t>the solution?</a:t>
            </a:r>
            <a:r>
              <a:rPr lang="en-US" b="1" dirty="0" smtClean="0"/>
              <a:t/>
            </a:r>
            <a:br>
              <a:rPr lang="en-US" b="1" dirty="0" smtClean="0"/>
            </a:br>
            <a:endParaRPr lang="en-US" b="1" dirty="0" smtClean="0"/>
          </a:p>
        </p:txBody>
      </p:sp>
      <p:sp>
        <p:nvSpPr>
          <p:cNvPr id="4" name="Rectangle 3"/>
          <p:cNvSpPr/>
          <p:nvPr/>
        </p:nvSpPr>
        <p:spPr bwMode="auto">
          <a:xfrm>
            <a:off x="1031875" y="2635250"/>
            <a:ext cx="7493000" cy="841375"/>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695667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11</a:t>
            </a:fld>
            <a:endParaRPr lang="en-US" altLang="en-US" smtClean="0"/>
          </a:p>
        </p:txBody>
      </p:sp>
      <p:sp>
        <p:nvSpPr>
          <p:cNvPr id="6147" name="Rectangle 2"/>
          <p:cNvSpPr>
            <a:spLocks noGrp="1" noChangeArrowheads="1"/>
          </p:cNvSpPr>
          <p:nvPr>
            <p:ph type="title"/>
          </p:nvPr>
        </p:nvSpPr>
        <p:spPr>
          <a:xfrm>
            <a:off x="488950" y="582613"/>
            <a:ext cx="7543800" cy="1295400"/>
          </a:xfrm>
        </p:spPr>
        <p:txBody>
          <a:bodyPr/>
          <a:lstStyle/>
          <a:p>
            <a:pPr eaLnBrk="1" hangingPunct="1"/>
            <a:r>
              <a:rPr lang="en-US" dirty="0" smtClean="0"/>
              <a:t>What do people have trouble with?</a:t>
            </a:r>
          </a:p>
        </p:txBody>
      </p:sp>
      <p:sp>
        <p:nvSpPr>
          <p:cNvPr id="6148" name="Rectangle 3"/>
          <p:cNvSpPr>
            <a:spLocks noGrp="1" noChangeArrowheads="1"/>
          </p:cNvSpPr>
          <p:nvPr>
            <p:ph type="body" idx="1"/>
          </p:nvPr>
        </p:nvSpPr>
        <p:spPr>
          <a:xfrm>
            <a:off x="769939" y="2060575"/>
            <a:ext cx="7993062" cy="4532313"/>
          </a:xfrm>
        </p:spPr>
        <p:txBody>
          <a:bodyPr/>
          <a:lstStyle/>
          <a:p>
            <a:pPr eaLnBrk="1" hangingPunct="1"/>
            <a:r>
              <a:rPr lang="en-US" b="1" dirty="0" smtClean="0">
                <a:solidFill>
                  <a:srgbClr val="6E0000"/>
                </a:solidFill>
              </a:rPr>
              <a:t>Conceiving </a:t>
            </a:r>
            <a:r>
              <a:rPr lang="en-US" b="1" dirty="0" smtClean="0">
                <a:solidFill>
                  <a:srgbClr val="000000"/>
                </a:solidFill>
              </a:rPr>
              <a:t>of </a:t>
            </a:r>
            <a:r>
              <a:rPr lang="en-US" b="1" dirty="0" smtClean="0">
                <a:solidFill>
                  <a:srgbClr val="000000"/>
                </a:solidFill>
              </a:rPr>
              <a:t>a solution?</a:t>
            </a:r>
            <a:endParaRPr lang="en-US" b="1" dirty="0" smtClean="0">
              <a:solidFill>
                <a:srgbClr val="000000"/>
              </a:solidFill>
            </a:endParaRPr>
          </a:p>
          <a:p>
            <a:pPr lvl="1" eaLnBrk="1" hangingPunct="1"/>
            <a:r>
              <a:rPr lang="en-US" b="1" dirty="0" smtClean="0"/>
              <a:t>Q: </a:t>
            </a:r>
            <a:r>
              <a:rPr lang="en-US" dirty="0" smtClean="0"/>
              <a:t>C</a:t>
            </a:r>
            <a:r>
              <a:rPr lang="en-US" dirty="0" smtClean="0"/>
              <a:t>an people develop </a:t>
            </a:r>
            <a:r>
              <a:rPr lang="en-US" b="1" dirty="0" smtClean="0">
                <a:solidFill>
                  <a:srgbClr val="6E0000"/>
                </a:solidFill>
              </a:rPr>
              <a:t>natural language solutions </a:t>
            </a:r>
            <a:r>
              <a:rPr lang="en-US" dirty="0" smtClean="0"/>
              <a:t>to programming problems?</a:t>
            </a:r>
            <a:br>
              <a:rPr lang="en-US" dirty="0" smtClean="0"/>
            </a:br>
            <a:endParaRPr lang="en-US" dirty="0" smtClean="0"/>
          </a:p>
          <a:p>
            <a:pPr eaLnBrk="1" hangingPunct="1"/>
            <a:r>
              <a:rPr lang="en-US" b="1" dirty="0" smtClean="0">
                <a:solidFill>
                  <a:srgbClr val="6E0000"/>
                </a:solidFill>
              </a:rPr>
              <a:t>Formalizing </a:t>
            </a:r>
            <a:r>
              <a:rPr lang="en-US" b="1" dirty="0" smtClean="0">
                <a:solidFill>
                  <a:srgbClr val="000000"/>
                </a:solidFill>
              </a:rPr>
              <a:t>the solution?</a:t>
            </a:r>
            <a:r>
              <a:rPr lang="en-US" b="1" dirty="0" smtClean="0"/>
              <a:t/>
            </a:r>
            <a:br>
              <a:rPr lang="en-US" b="1" dirty="0" smtClean="0"/>
            </a:br>
            <a:endParaRPr lang="en-US" b="1" dirty="0" smtClean="0"/>
          </a:p>
        </p:txBody>
      </p:sp>
    </p:spTree>
    <p:extLst>
      <p:ext uri="{BB962C8B-B14F-4D97-AF65-F5344CB8AC3E}">
        <p14:creationId xmlns:p14="http://schemas.microsoft.com/office/powerpoint/2010/main" val="8659094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12</a:t>
            </a:fld>
            <a:endParaRPr lang="en-US" altLang="en-US" smtClean="0"/>
          </a:p>
        </p:txBody>
      </p:sp>
      <p:sp>
        <p:nvSpPr>
          <p:cNvPr id="6147" name="Rectangle 2"/>
          <p:cNvSpPr>
            <a:spLocks noGrp="1" noChangeArrowheads="1"/>
          </p:cNvSpPr>
          <p:nvPr>
            <p:ph type="title"/>
          </p:nvPr>
        </p:nvSpPr>
        <p:spPr>
          <a:xfrm>
            <a:off x="488950" y="582613"/>
            <a:ext cx="7543800" cy="1295400"/>
          </a:xfrm>
        </p:spPr>
        <p:txBody>
          <a:bodyPr/>
          <a:lstStyle/>
          <a:p>
            <a:pPr eaLnBrk="1" hangingPunct="1"/>
            <a:r>
              <a:rPr lang="en-US" dirty="0" smtClean="0"/>
              <a:t>What do people have trouble with?</a:t>
            </a:r>
          </a:p>
        </p:txBody>
      </p:sp>
      <p:sp>
        <p:nvSpPr>
          <p:cNvPr id="6148" name="Rectangle 3"/>
          <p:cNvSpPr>
            <a:spLocks noGrp="1" noChangeArrowheads="1"/>
          </p:cNvSpPr>
          <p:nvPr>
            <p:ph type="body" idx="1"/>
          </p:nvPr>
        </p:nvSpPr>
        <p:spPr>
          <a:xfrm>
            <a:off x="769939" y="2060575"/>
            <a:ext cx="7993062" cy="4532313"/>
          </a:xfrm>
        </p:spPr>
        <p:txBody>
          <a:bodyPr/>
          <a:lstStyle/>
          <a:p>
            <a:pPr eaLnBrk="1" hangingPunct="1"/>
            <a:r>
              <a:rPr lang="en-US" b="1" dirty="0" smtClean="0">
                <a:solidFill>
                  <a:srgbClr val="6E0000"/>
                </a:solidFill>
              </a:rPr>
              <a:t>Conceiving </a:t>
            </a:r>
            <a:r>
              <a:rPr lang="en-US" b="1" dirty="0" smtClean="0">
                <a:solidFill>
                  <a:srgbClr val="000000"/>
                </a:solidFill>
              </a:rPr>
              <a:t>of </a:t>
            </a:r>
            <a:r>
              <a:rPr lang="en-US" b="1" dirty="0" smtClean="0">
                <a:solidFill>
                  <a:srgbClr val="000000"/>
                </a:solidFill>
              </a:rPr>
              <a:t>a solution?</a:t>
            </a:r>
            <a:endParaRPr lang="en-US" b="1" dirty="0" smtClean="0">
              <a:solidFill>
                <a:srgbClr val="000000"/>
              </a:solidFill>
            </a:endParaRPr>
          </a:p>
          <a:p>
            <a:pPr lvl="1" eaLnBrk="1" hangingPunct="1"/>
            <a:r>
              <a:rPr lang="en-US" b="1" dirty="0" smtClean="0"/>
              <a:t>Q: </a:t>
            </a:r>
            <a:r>
              <a:rPr lang="en-US" dirty="0" smtClean="0"/>
              <a:t>C</a:t>
            </a:r>
            <a:r>
              <a:rPr lang="en-US" dirty="0" smtClean="0"/>
              <a:t>an people develop </a:t>
            </a:r>
            <a:r>
              <a:rPr lang="en-US" b="1" dirty="0" smtClean="0">
                <a:solidFill>
                  <a:srgbClr val="6E0000"/>
                </a:solidFill>
              </a:rPr>
              <a:t>natural language solutions </a:t>
            </a:r>
            <a:r>
              <a:rPr lang="en-US" dirty="0" smtClean="0"/>
              <a:t>to programming problems?</a:t>
            </a:r>
            <a:br>
              <a:rPr lang="en-US" dirty="0" smtClean="0"/>
            </a:br>
            <a:endParaRPr lang="en-US" dirty="0" smtClean="0"/>
          </a:p>
          <a:p>
            <a:r>
              <a:rPr lang="en-US" b="1" dirty="0" smtClean="0">
                <a:solidFill>
                  <a:srgbClr val="6E0000"/>
                </a:solidFill>
              </a:rPr>
              <a:t>Formalizing </a:t>
            </a:r>
            <a:r>
              <a:rPr lang="en-US" b="1" dirty="0" smtClean="0">
                <a:solidFill>
                  <a:srgbClr val="000000"/>
                </a:solidFill>
              </a:rPr>
              <a:t>the solution?</a:t>
            </a:r>
            <a:endParaRPr lang="en-US" b="1" dirty="0"/>
          </a:p>
          <a:p>
            <a:pPr lvl="1"/>
            <a:r>
              <a:rPr lang="en-US" b="1" dirty="0" smtClean="0"/>
              <a:t>Languages </a:t>
            </a:r>
            <a:r>
              <a:rPr lang="en-US" dirty="0"/>
              <a:t>and</a:t>
            </a:r>
            <a:r>
              <a:rPr lang="en-US" b="1" dirty="0"/>
              <a:t> APIs </a:t>
            </a:r>
            <a:r>
              <a:rPr lang="en-US" dirty="0"/>
              <a:t>are</a:t>
            </a:r>
            <a:r>
              <a:rPr lang="en-US" b="1" dirty="0"/>
              <a:t> </a:t>
            </a:r>
            <a:r>
              <a:rPr lang="en-US" b="1" dirty="0">
                <a:solidFill>
                  <a:srgbClr val="6E0000"/>
                </a:solidFill>
              </a:rPr>
              <a:t>user interfaces</a:t>
            </a:r>
          </a:p>
          <a:p>
            <a:pPr lvl="1"/>
            <a:r>
              <a:rPr lang="en-US" b="1" dirty="0"/>
              <a:t>Q: </a:t>
            </a:r>
            <a:r>
              <a:rPr lang="en-US" dirty="0" smtClean="0"/>
              <a:t>Are they intuitive / natural?</a:t>
            </a:r>
            <a:endParaRPr lang="en-US" dirty="0"/>
          </a:p>
          <a:p>
            <a:pPr lvl="1"/>
            <a:r>
              <a:rPr lang="en-US" b="1" dirty="0"/>
              <a:t>Q: </a:t>
            </a:r>
            <a:r>
              <a:rPr lang="en-US" dirty="0"/>
              <a:t>If not, how could we do better</a:t>
            </a:r>
            <a:r>
              <a:rPr lang="en-US" dirty="0" smtClean="0"/>
              <a:t>?</a:t>
            </a:r>
            <a:endParaRPr lang="en-US" b="1" dirty="0"/>
          </a:p>
        </p:txBody>
      </p:sp>
    </p:spTree>
    <p:extLst>
      <p:ext uri="{BB962C8B-B14F-4D97-AF65-F5344CB8AC3E}">
        <p14:creationId xmlns:p14="http://schemas.microsoft.com/office/powerpoint/2010/main" val="20859020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13</a:t>
            </a:fld>
            <a:endParaRPr lang="en-US" altLang="en-US" smtClean="0"/>
          </a:p>
        </p:txBody>
      </p:sp>
      <p:sp>
        <p:nvSpPr>
          <p:cNvPr id="6147" name="Rectangle 2"/>
          <p:cNvSpPr>
            <a:spLocks noGrp="1" noChangeArrowheads="1"/>
          </p:cNvSpPr>
          <p:nvPr>
            <p:ph type="title"/>
          </p:nvPr>
        </p:nvSpPr>
        <p:spPr>
          <a:xfrm>
            <a:off x="346074" y="614363"/>
            <a:ext cx="8655051" cy="1295400"/>
          </a:xfrm>
        </p:spPr>
        <p:txBody>
          <a:bodyPr/>
          <a:lstStyle/>
          <a:p>
            <a:pPr eaLnBrk="1" hangingPunct="1"/>
            <a:r>
              <a:rPr lang="en-US" sz="3200" dirty="0">
                <a:solidFill>
                  <a:srgbClr val="000000"/>
                </a:solidFill>
              </a:rPr>
              <a:t>Q</a:t>
            </a:r>
            <a:r>
              <a:rPr lang="en-US" sz="3200" b="0" dirty="0">
                <a:solidFill>
                  <a:srgbClr val="000000"/>
                </a:solidFill>
              </a:rPr>
              <a:t>: </a:t>
            </a:r>
            <a:r>
              <a:rPr lang="en-US" sz="3200" b="0" dirty="0" smtClean="0">
                <a:solidFill>
                  <a:srgbClr val="000000"/>
                </a:solidFill>
              </a:rPr>
              <a:t>Can people </a:t>
            </a:r>
            <a:r>
              <a:rPr lang="en-US" sz="3200" b="0" dirty="0">
                <a:solidFill>
                  <a:srgbClr val="000000"/>
                </a:solidFill>
              </a:rPr>
              <a:t>develop </a:t>
            </a:r>
            <a:r>
              <a:rPr lang="en-US" sz="3200" dirty="0">
                <a:solidFill>
                  <a:srgbClr val="6E0000"/>
                </a:solidFill>
              </a:rPr>
              <a:t>natural language solutions </a:t>
            </a:r>
            <a:r>
              <a:rPr lang="en-US" sz="3200" b="0" dirty="0">
                <a:solidFill>
                  <a:srgbClr val="000000"/>
                </a:solidFill>
              </a:rPr>
              <a:t>to programming problems?</a:t>
            </a:r>
            <a:endParaRPr lang="en-US" sz="3200" b="0" dirty="0" smtClean="0">
              <a:solidFill>
                <a:srgbClr val="000000"/>
              </a:solidFill>
            </a:endParaRPr>
          </a:p>
        </p:txBody>
      </p:sp>
    </p:spTree>
    <p:extLst>
      <p:ext uri="{BB962C8B-B14F-4D97-AF65-F5344CB8AC3E}">
        <p14:creationId xmlns:p14="http://schemas.microsoft.com/office/powerpoint/2010/main" val="6170065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14</a:t>
            </a:fld>
            <a:endParaRPr lang="en-US" altLang="en-US" smtClean="0"/>
          </a:p>
        </p:txBody>
      </p:sp>
      <p:sp>
        <p:nvSpPr>
          <p:cNvPr id="6147" name="Rectangle 2"/>
          <p:cNvSpPr>
            <a:spLocks noGrp="1" noChangeArrowheads="1"/>
          </p:cNvSpPr>
          <p:nvPr>
            <p:ph type="title"/>
          </p:nvPr>
        </p:nvSpPr>
        <p:spPr>
          <a:xfrm>
            <a:off x="346074" y="614363"/>
            <a:ext cx="8655051" cy="1295400"/>
          </a:xfrm>
        </p:spPr>
        <p:txBody>
          <a:bodyPr/>
          <a:lstStyle/>
          <a:p>
            <a:pPr eaLnBrk="1" hangingPunct="1"/>
            <a:r>
              <a:rPr lang="en-US" sz="3200" dirty="0">
                <a:solidFill>
                  <a:srgbClr val="000000"/>
                </a:solidFill>
              </a:rPr>
              <a:t>Q</a:t>
            </a:r>
            <a:r>
              <a:rPr lang="en-US" sz="3200" b="0" dirty="0">
                <a:solidFill>
                  <a:srgbClr val="000000"/>
                </a:solidFill>
              </a:rPr>
              <a:t>: </a:t>
            </a:r>
            <a:r>
              <a:rPr lang="en-US" sz="3200" b="0" dirty="0" smtClean="0">
                <a:solidFill>
                  <a:srgbClr val="000000"/>
                </a:solidFill>
              </a:rPr>
              <a:t>Can people </a:t>
            </a:r>
            <a:r>
              <a:rPr lang="en-US" sz="3200" b="0" dirty="0">
                <a:solidFill>
                  <a:srgbClr val="000000"/>
                </a:solidFill>
              </a:rPr>
              <a:t>develop </a:t>
            </a:r>
            <a:r>
              <a:rPr lang="en-US" sz="3200" dirty="0">
                <a:solidFill>
                  <a:srgbClr val="6E0000"/>
                </a:solidFill>
              </a:rPr>
              <a:t>natural language solutions </a:t>
            </a:r>
            <a:r>
              <a:rPr lang="en-US" sz="3200" b="0" dirty="0">
                <a:solidFill>
                  <a:srgbClr val="000000"/>
                </a:solidFill>
              </a:rPr>
              <a:t>to programming problems?</a:t>
            </a:r>
            <a:endParaRPr lang="en-US" sz="3200" b="0" dirty="0" smtClean="0">
              <a:solidFill>
                <a:srgbClr val="000000"/>
              </a:solidFill>
            </a:endParaRPr>
          </a:p>
        </p:txBody>
      </p:sp>
      <p:pic>
        <p:nvPicPr>
          <p:cNvPr id="2" name="Picture 1"/>
          <p:cNvPicPr>
            <a:picLocks noChangeAspect="1"/>
          </p:cNvPicPr>
          <p:nvPr/>
        </p:nvPicPr>
        <p:blipFill>
          <a:blip r:embed="rId3"/>
          <a:stretch>
            <a:fillRect/>
          </a:stretch>
        </p:blipFill>
        <p:spPr>
          <a:xfrm>
            <a:off x="390524" y="3822699"/>
            <a:ext cx="3058585" cy="2051051"/>
          </a:xfrm>
          <a:prstGeom prst="rect">
            <a:avLst/>
          </a:prstGeom>
        </p:spPr>
      </p:pic>
      <p:sp>
        <p:nvSpPr>
          <p:cNvPr id="9" name="Rectangle 8"/>
          <p:cNvSpPr/>
          <p:nvPr/>
        </p:nvSpPr>
        <p:spPr bwMode="auto">
          <a:xfrm>
            <a:off x="508000" y="2095500"/>
            <a:ext cx="8318500" cy="1254125"/>
          </a:xfrm>
          <a:prstGeom prst="rec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ectangle 9"/>
          <p:cNvSpPr/>
          <p:nvPr/>
        </p:nvSpPr>
        <p:spPr>
          <a:xfrm>
            <a:off x="635001" y="2206109"/>
            <a:ext cx="7918706" cy="646331"/>
          </a:xfrm>
          <a:prstGeom prst="rect">
            <a:avLst/>
          </a:prstGeom>
        </p:spPr>
        <p:txBody>
          <a:bodyPr wrap="square">
            <a:spAutoFit/>
          </a:bodyPr>
          <a:lstStyle/>
          <a:p>
            <a:r>
              <a:rPr lang="en-US" dirty="0" smtClean="0"/>
              <a:t>Write a [Pascal] program that repeatedly reads in positive integers, until it reads the integer 99999. After seeing 99999, it should print out the average.</a:t>
            </a:r>
            <a:endParaRPr lang="en-US" dirty="0"/>
          </a:p>
        </p:txBody>
      </p:sp>
      <p:sp>
        <p:nvSpPr>
          <p:cNvPr id="11" name="Rectangle 10"/>
          <p:cNvSpPr/>
          <p:nvPr/>
        </p:nvSpPr>
        <p:spPr>
          <a:xfrm>
            <a:off x="4660901" y="2882384"/>
            <a:ext cx="4435474" cy="369332"/>
          </a:xfrm>
          <a:prstGeom prst="rect">
            <a:avLst/>
          </a:prstGeom>
        </p:spPr>
        <p:txBody>
          <a:bodyPr wrap="square">
            <a:spAutoFit/>
          </a:bodyPr>
          <a:lstStyle/>
          <a:p>
            <a:r>
              <a:rPr lang="en-US" i="1" dirty="0" smtClean="0"/>
              <a:t>Rainfall Problem </a:t>
            </a:r>
            <a:r>
              <a:rPr lang="en-US" dirty="0" smtClean="0"/>
              <a:t>[</a:t>
            </a:r>
            <a:r>
              <a:rPr lang="en-US" dirty="0" err="1" smtClean="0"/>
              <a:t>Soloway</a:t>
            </a:r>
            <a:r>
              <a:rPr lang="en-US" dirty="0" smtClean="0"/>
              <a:t> et al, 1983]</a:t>
            </a:r>
            <a:endParaRPr lang="en-US" dirty="0"/>
          </a:p>
        </p:txBody>
      </p:sp>
      <p:sp>
        <p:nvSpPr>
          <p:cNvPr id="12" name="Rectangle 11"/>
          <p:cNvSpPr/>
          <p:nvPr/>
        </p:nvSpPr>
        <p:spPr>
          <a:xfrm>
            <a:off x="5495926" y="6162159"/>
            <a:ext cx="4435474" cy="369332"/>
          </a:xfrm>
          <a:prstGeom prst="rect">
            <a:avLst/>
          </a:prstGeom>
        </p:spPr>
        <p:txBody>
          <a:bodyPr wrap="square">
            <a:spAutoFit/>
          </a:bodyPr>
          <a:lstStyle/>
          <a:p>
            <a:r>
              <a:rPr lang="en-US" dirty="0" smtClean="0"/>
              <a:t>[Bonar &amp; </a:t>
            </a:r>
            <a:r>
              <a:rPr lang="en-US" dirty="0" err="1" smtClean="0"/>
              <a:t>Soloway</a:t>
            </a:r>
            <a:r>
              <a:rPr lang="en-US" dirty="0" smtClean="0"/>
              <a:t>, 1983]</a:t>
            </a:r>
            <a:endParaRPr lang="en-US" dirty="0"/>
          </a:p>
        </p:txBody>
      </p:sp>
      <p:sp>
        <p:nvSpPr>
          <p:cNvPr id="5" name="Rectangle 4"/>
          <p:cNvSpPr/>
          <p:nvPr/>
        </p:nvSpPr>
        <p:spPr bwMode="auto">
          <a:xfrm>
            <a:off x="3222625" y="3683000"/>
            <a:ext cx="4905375" cy="46037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6779119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15</a:t>
            </a:fld>
            <a:endParaRPr lang="en-US" altLang="en-US" smtClean="0"/>
          </a:p>
        </p:txBody>
      </p:sp>
      <p:sp>
        <p:nvSpPr>
          <p:cNvPr id="6147" name="Rectangle 2"/>
          <p:cNvSpPr>
            <a:spLocks noGrp="1" noChangeArrowheads="1"/>
          </p:cNvSpPr>
          <p:nvPr>
            <p:ph type="title"/>
          </p:nvPr>
        </p:nvSpPr>
        <p:spPr>
          <a:xfrm>
            <a:off x="346074" y="614363"/>
            <a:ext cx="8655051" cy="1295400"/>
          </a:xfrm>
        </p:spPr>
        <p:txBody>
          <a:bodyPr/>
          <a:lstStyle/>
          <a:p>
            <a:pPr eaLnBrk="1" hangingPunct="1"/>
            <a:r>
              <a:rPr lang="en-US" sz="3200" dirty="0">
                <a:solidFill>
                  <a:srgbClr val="000000"/>
                </a:solidFill>
              </a:rPr>
              <a:t>Q</a:t>
            </a:r>
            <a:r>
              <a:rPr lang="en-US" sz="3200" b="0" dirty="0">
                <a:solidFill>
                  <a:srgbClr val="000000"/>
                </a:solidFill>
              </a:rPr>
              <a:t>: </a:t>
            </a:r>
            <a:r>
              <a:rPr lang="en-US" sz="3200" b="0" dirty="0" smtClean="0">
                <a:solidFill>
                  <a:srgbClr val="000000"/>
                </a:solidFill>
              </a:rPr>
              <a:t>Can people </a:t>
            </a:r>
            <a:r>
              <a:rPr lang="en-US" sz="3200" b="0" dirty="0">
                <a:solidFill>
                  <a:srgbClr val="000000"/>
                </a:solidFill>
              </a:rPr>
              <a:t>develop </a:t>
            </a:r>
            <a:r>
              <a:rPr lang="en-US" sz="3200" dirty="0">
                <a:solidFill>
                  <a:srgbClr val="6E0000"/>
                </a:solidFill>
              </a:rPr>
              <a:t>natural language solutions </a:t>
            </a:r>
            <a:r>
              <a:rPr lang="en-US" sz="3200" b="0" dirty="0">
                <a:solidFill>
                  <a:srgbClr val="000000"/>
                </a:solidFill>
              </a:rPr>
              <a:t>to programming problems?</a:t>
            </a:r>
            <a:endParaRPr lang="en-US" sz="3200" b="0" dirty="0" smtClean="0">
              <a:solidFill>
                <a:srgbClr val="000000"/>
              </a:solidFill>
            </a:endParaRPr>
          </a:p>
        </p:txBody>
      </p:sp>
      <p:pic>
        <p:nvPicPr>
          <p:cNvPr id="2" name="Picture 1"/>
          <p:cNvPicPr>
            <a:picLocks noChangeAspect="1"/>
          </p:cNvPicPr>
          <p:nvPr/>
        </p:nvPicPr>
        <p:blipFill>
          <a:blip r:embed="rId3"/>
          <a:stretch>
            <a:fillRect/>
          </a:stretch>
        </p:blipFill>
        <p:spPr>
          <a:xfrm>
            <a:off x="390524" y="3822699"/>
            <a:ext cx="3058585" cy="2051051"/>
          </a:xfrm>
          <a:prstGeom prst="rect">
            <a:avLst/>
          </a:prstGeom>
        </p:spPr>
      </p:pic>
      <p:sp>
        <p:nvSpPr>
          <p:cNvPr id="9" name="Rectangle 8"/>
          <p:cNvSpPr/>
          <p:nvPr/>
        </p:nvSpPr>
        <p:spPr bwMode="auto">
          <a:xfrm>
            <a:off x="508000" y="2095500"/>
            <a:ext cx="8318500" cy="1254125"/>
          </a:xfrm>
          <a:prstGeom prst="rec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ectangle 9"/>
          <p:cNvSpPr/>
          <p:nvPr/>
        </p:nvSpPr>
        <p:spPr>
          <a:xfrm>
            <a:off x="635001" y="2206109"/>
            <a:ext cx="7918706" cy="646331"/>
          </a:xfrm>
          <a:prstGeom prst="rect">
            <a:avLst/>
          </a:prstGeom>
        </p:spPr>
        <p:txBody>
          <a:bodyPr wrap="square">
            <a:spAutoFit/>
          </a:bodyPr>
          <a:lstStyle/>
          <a:p>
            <a:r>
              <a:rPr lang="en-US" dirty="0" smtClean="0"/>
              <a:t>Write a [Pascal] program that repeatedly reads in positive integers, until it reads the integer 99999. After seeing 99999, it should print out the average.</a:t>
            </a:r>
            <a:endParaRPr lang="en-US" dirty="0"/>
          </a:p>
        </p:txBody>
      </p:sp>
      <p:sp>
        <p:nvSpPr>
          <p:cNvPr id="11" name="Rectangle 10"/>
          <p:cNvSpPr/>
          <p:nvPr/>
        </p:nvSpPr>
        <p:spPr>
          <a:xfrm>
            <a:off x="4660901" y="2882384"/>
            <a:ext cx="4435474" cy="369332"/>
          </a:xfrm>
          <a:prstGeom prst="rect">
            <a:avLst/>
          </a:prstGeom>
        </p:spPr>
        <p:txBody>
          <a:bodyPr wrap="square">
            <a:spAutoFit/>
          </a:bodyPr>
          <a:lstStyle/>
          <a:p>
            <a:r>
              <a:rPr lang="en-US" i="1" dirty="0" smtClean="0"/>
              <a:t>Rainfall Problem </a:t>
            </a:r>
            <a:r>
              <a:rPr lang="en-US" dirty="0" smtClean="0"/>
              <a:t>[</a:t>
            </a:r>
            <a:r>
              <a:rPr lang="en-US" dirty="0" err="1" smtClean="0"/>
              <a:t>Soloway</a:t>
            </a:r>
            <a:r>
              <a:rPr lang="en-US" dirty="0" smtClean="0"/>
              <a:t> et al, 1983]</a:t>
            </a:r>
            <a:endParaRPr lang="en-US" dirty="0"/>
          </a:p>
        </p:txBody>
      </p:sp>
      <p:sp>
        <p:nvSpPr>
          <p:cNvPr id="12" name="Rectangle 11"/>
          <p:cNvSpPr/>
          <p:nvPr/>
        </p:nvSpPr>
        <p:spPr>
          <a:xfrm>
            <a:off x="5495926" y="6162159"/>
            <a:ext cx="4435474" cy="369332"/>
          </a:xfrm>
          <a:prstGeom prst="rect">
            <a:avLst/>
          </a:prstGeom>
        </p:spPr>
        <p:txBody>
          <a:bodyPr wrap="square">
            <a:spAutoFit/>
          </a:bodyPr>
          <a:lstStyle/>
          <a:p>
            <a:r>
              <a:rPr lang="en-US" dirty="0" smtClean="0"/>
              <a:t>[Bonar &amp; </a:t>
            </a:r>
            <a:r>
              <a:rPr lang="en-US" dirty="0" err="1" smtClean="0"/>
              <a:t>Soloway</a:t>
            </a:r>
            <a:r>
              <a:rPr lang="en-US" dirty="0" smtClean="0"/>
              <a:t>, 1983]</a:t>
            </a:r>
            <a:endParaRPr lang="en-US" dirty="0"/>
          </a:p>
        </p:txBody>
      </p:sp>
      <p:pic>
        <p:nvPicPr>
          <p:cNvPr id="3" name="Picture 2"/>
          <p:cNvPicPr>
            <a:picLocks noChangeAspect="1"/>
          </p:cNvPicPr>
          <p:nvPr/>
        </p:nvPicPr>
        <p:blipFill>
          <a:blip r:embed="rId4"/>
          <a:stretch>
            <a:fillRect/>
          </a:stretch>
        </p:blipFill>
        <p:spPr>
          <a:xfrm>
            <a:off x="3349625" y="3892549"/>
            <a:ext cx="5428412" cy="1870075"/>
          </a:xfrm>
          <a:prstGeom prst="rect">
            <a:avLst/>
          </a:prstGeom>
        </p:spPr>
      </p:pic>
      <p:sp>
        <p:nvSpPr>
          <p:cNvPr id="5" name="Rectangle 4"/>
          <p:cNvSpPr/>
          <p:nvPr/>
        </p:nvSpPr>
        <p:spPr bwMode="auto">
          <a:xfrm>
            <a:off x="3222625" y="3683000"/>
            <a:ext cx="4905375" cy="46037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3647610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16</a:t>
            </a:fld>
            <a:endParaRPr lang="en-US" altLang="en-US" smtClean="0"/>
          </a:p>
        </p:txBody>
      </p:sp>
      <p:sp>
        <p:nvSpPr>
          <p:cNvPr id="6147" name="Rectangle 2"/>
          <p:cNvSpPr>
            <a:spLocks noGrp="1" noChangeArrowheads="1"/>
          </p:cNvSpPr>
          <p:nvPr>
            <p:ph type="title"/>
          </p:nvPr>
        </p:nvSpPr>
        <p:spPr>
          <a:xfrm>
            <a:off x="346074" y="614363"/>
            <a:ext cx="8655051" cy="1295400"/>
          </a:xfrm>
        </p:spPr>
        <p:txBody>
          <a:bodyPr/>
          <a:lstStyle/>
          <a:p>
            <a:pPr eaLnBrk="1" hangingPunct="1"/>
            <a:r>
              <a:rPr lang="en-US" sz="3200" dirty="0">
                <a:solidFill>
                  <a:srgbClr val="000000"/>
                </a:solidFill>
              </a:rPr>
              <a:t>Q</a:t>
            </a:r>
            <a:r>
              <a:rPr lang="en-US" sz="3200" b="0" dirty="0">
                <a:solidFill>
                  <a:srgbClr val="000000"/>
                </a:solidFill>
              </a:rPr>
              <a:t>: </a:t>
            </a:r>
            <a:r>
              <a:rPr lang="en-US" sz="3200" b="0" dirty="0" smtClean="0">
                <a:solidFill>
                  <a:srgbClr val="000000"/>
                </a:solidFill>
              </a:rPr>
              <a:t>Can people </a:t>
            </a:r>
            <a:r>
              <a:rPr lang="en-US" sz="3200" b="0" dirty="0">
                <a:solidFill>
                  <a:srgbClr val="000000"/>
                </a:solidFill>
              </a:rPr>
              <a:t>develop </a:t>
            </a:r>
            <a:r>
              <a:rPr lang="en-US" sz="3200" dirty="0">
                <a:solidFill>
                  <a:srgbClr val="6E0000"/>
                </a:solidFill>
              </a:rPr>
              <a:t>natural language solutions </a:t>
            </a:r>
            <a:r>
              <a:rPr lang="en-US" sz="3200" b="0" dirty="0">
                <a:solidFill>
                  <a:srgbClr val="000000"/>
                </a:solidFill>
              </a:rPr>
              <a:t>to programming problems?</a:t>
            </a:r>
            <a:endParaRPr lang="en-US" sz="3200" b="0" dirty="0" smtClean="0">
              <a:solidFill>
                <a:srgbClr val="000000"/>
              </a:solidFill>
            </a:endParaRPr>
          </a:p>
        </p:txBody>
      </p:sp>
      <p:pic>
        <p:nvPicPr>
          <p:cNvPr id="2" name="Picture 1"/>
          <p:cNvPicPr>
            <a:picLocks noChangeAspect="1"/>
          </p:cNvPicPr>
          <p:nvPr/>
        </p:nvPicPr>
        <p:blipFill>
          <a:blip r:embed="rId3"/>
          <a:stretch>
            <a:fillRect/>
          </a:stretch>
        </p:blipFill>
        <p:spPr>
          <a:xfrm>
            <a:off x="390524" y="3822699"/>
            <a:ext cx="3058585" cy="2051051"/>
          </a:xfrm>
          <a:prstGeom prst="rect">
            <a:avLst/>
          </a:prstGeom>
        </p:spPr>
      </p:pic>
      <p:sp>
        <p:nvSpPr>
          <p:cNvPr id="9" name="Rectangle 8"/>
          <p:cNvSpPr/>
          <p:nvPr/>
        </p:nvSpPr>
        <p:spPr bwMode="auto">
          <a:xfrm>
            <a:off x="508000" y="2095500"/>
            <a:ext cx="8318500" cy="1254125"/>
          </a:xfrm>
          <a:prstGeom prst="rec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ectangle 9"/>
          <p:cNvSpPr/>
          <p:nvPr/>
        </p:nvSpPr>
        <p:spPr>
          <a:xfrm>
            <a:off x="635001" y="2206109"/>
            <a:ext cx="7918706" cy="646331"/>
          </a:xfrm>
          <a:prstGeom prst="rect">
            <a:avLst/>
          </a:prstGeom>
        </p:spPr>
        <p:txBody>
          <a:bodyPr wrap="square">
            <a:spAutoFit/>
          </a:bodyPr>
          <a:lstStyle/>
          <a:p>
            <a:r>
              <a:rPr lang="en-US" dirty="0" smtClean="0"/>
              <a:t>Write a [Pascal] program that repeatedly reads in positive integers, until it reads the integer 99999. After seeing 99999, it should print out the average.</a:t>
            </a:r>
            <a:endParaRPr lang="en-US" dirty="0"/>
          </a:p>
        </p:txBody>
      </p:sp>
      <p:sp>
        <p:nvSpPr>
          <p:cNvPr id="11" name="Rectangle 10"/>
          <p:cNvSpPr/>
          <p:nvPr/>
        </p:nvSpPr>
        <p:spPr>
          <a:xfrm>
            <a:off x="4660901" y="2882384"/>
            <a:ext cx="4435474" cy="369332"/>
          </a:xfrm>
          <a:prstGeom prst="rect">
            <a:avLst/>
          </a:prstGeom>
        </p:spPr>
        <p:txBody>
          <a:bodyPr wrap="square">
            <a:spAutoFit/>
          </a:bodyPr>
          <a:lstStyle/>
          <a:p>
            <a:r>
              <a:rPr lang="en-US" i="1" dirty="0" smtClean="0"/>
              <a:t>Rainfall Problem </a:t>
            </a:r>
            <a:r>
              <a:rPr lang="en-US" dirty="0" smtClean="0"/>
              <a:t>[</a:t>
            </a:r>
            <a:r>
              <a:rPr lang="en-US" dirty="0" err="1" smtClean="0"/>
              <a:t>Soloway</a:t>
            </a:r>
            <a:r>
              <a:rPr lang="en-US" dirty="0" smtClean="0"/>
              <a:t> et al, 1983]</a:t>
            </a:r>
            <a:endParaRPr lang="en-US" dirty="0"/>
          </a:p>
        </p:txBody>
      </p:sp>
      <p:sp>
        <p:nvSpPr>
          <p:cNvPr id="12" name="Rectangle 11"/>
          <p:cNvSpPr/>
          <p:nvPr/>
        </p:nvSpPr>
        <p:spPr>
          <a:xfrm>
            <a:off x="5495926" y="6162159"/>
            <a:ext cx="4435474" cy="369332"/>
          </a:xfrm>
          <a:prstGeom prst="rect">
            <a:avLst/>
          </a:prstGeom>
        </p:spPr>
        <p:txBody>
          <a:bodyPr wrap="square">
            <a:spAutoFit/>
          </a:bodyPr>
          <a:lstStyle/>
          <a:p>
            <a:r>
              <a:rPr lang="en-US" dirty="0" smtClean="0"/>
              <a:t>[Bonar &amp; </a:t>
            </a:r>
            <a:r>
              <a:rPr lang="en-US" dirty="0" err="1" smtClean="0"/>
              <a:t>Soloway</a:t>
            </a:r>
            <a:r>
              <a:rPr lang="en-US" dirty="0" smtClean="0"/>
              <a:t>, 1983]</a:t>
            </a:r>
            <a:endParaRPr lang="en-US" dirty="0"/>
          </a:p>
        </p:txBody>
      </p:sp>
      <p:pic>
        <p:nvPicPr>
          <p:cNvPr id="4" name="Picture 3"/>
          <p:cNvPicPr>
            <a:picLocks noChangeAspect="1"/>
          </p:cNvPicPr>
          <p:nvPr/>
        </p:nvPicPr>
        <p:blipFill>
          <a:blip r:embed="rId4"/>
          <a:stretch>
            <a:fillRect/>
          </a:stretch>
        </p:blipFill>
        <p:spPr>
          <a:xfrm>
            <a:off x="3225799" y="3844925"/>
            <a:ext cx="5516817" cy="1854200"/>
          </a:xfrm>
          <a:prstGeom prst="rect">
            <a:avLst/>
          </a:prstGeom>
        </p:spPr>
      </p:pic>
    </p:spTree>
    <p:extLst>
      <p:ext uri="{BB962C8B-B14F-4D97-AF65-F5344CB8AC3E}">
        <p14:creationId xmlns:p14="http://schemas.microsoft.com/office/powerpoint/2010/main" val="31246448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17</a:t>
            </a:fld>
            <a:endParaRPr lang="en-US" altLang="en-US" smtClean="0"/>
          </a:p>
        </p:txBody>
      </p:sp>
      <p:sp>
        <p:nvSpPr>
          <p:cNvPr id="6147" name="Rectangle 2"/>
          <p:cNvSpPr>
            <a:spLocks noGrp="1" noChangeArrowheads="1"/>
          </p:cNvSpPr>
          <p:nvPr>
            <p:ph type="title"/>
          </p:nvPr>
        </p:nvSpPr>
        <p:spPr>
          <a:xfrm>
            <a:off x="346074" y="614363"/>
            <a:ext cx="8655051" cy="1295400"/>
          </a:xfrm>
        </p:spPr>
        <p:txBody>
          <a:bodyPr/>
          <a:lstStyle/>
          <a:p>
            <a:pPr eaLnBrk="1" hangingPunct="1"/>
            <a:r>
              <a:rPr lang="en-US" sz="3200" dirty="0">
                <a:solidFill>
                  <a:srgbClr val="000000"/>
                </a:solidFill>
              </a:rPr>
              <a:t>Q</a:t>
            </a:r>
            <a:r>
              <a:rPr lang="en-US" sz="3200" b="0" dirty="0">
                <a:solidFill>
                  <a:srgbClr val="000000"/>
                </a:solidFill>
              </a:rPr>
              <a:t>: </a:t>
            </a:r>
            <a:r>
              <a:rPr lang="en-US" sz="3200" b="0" dirty="0" smtClean="0">
                <a:solidFill>
                  <a:srgbClr val="000000"/>
                </a:solidFill>
              </a:rPr>
              <a:t>Can people </a:t>
            </a:r>
            <a:r>
              <a:rPr lang="en-US" sz="3200" b="0" dirty="0">
                <a:solidFill>
                  <a:srgbClr val="000000"/>
                </a:solidFill>
              </a:rPr>
              <a:t>develop </a:t>
            </a:r>
            <a:r>
              <a:rPr lang="en-US" sz="3200" dirty="0">
                <a:solidFill>
                  <a:srgbClr val="6E0000"/>
                </a:solidFill>
              </a:rPr>
              <a:t>natural language solutions </a:t>
            </a:r>
            <a:r>
              <a:rPr lang="en-US" sz="3200" b="0" dirty="0">
                <a:solidFill>
                  <a:srgbClr val="000000"/>
                </a:solidFill>
              </a:rPr>
              <a:t>to programming problems?</a:t>
            </a:r>
            <a:endParaRPr lang="en-US" sz="3200" b="0" dirty="0" smtClean="0">
              <a:solidFill>
                <a:srgbClr val="000000"/>
              </a:solidFill>
            </a:endParaRPr>
          </a:p>
        </p:txBody>
      </p:sp>
      <p:sp>
        <p:nvSpPr>
          <p:cNvPr id="4" name="Rectangle 3"/>
          <p:cNvSpPr/>
          <p:nvPr/>
        </p:nvSpPr>
        <p:spPr bwMode="auto">
          <a:xfrm>
            <a:off x="523875" y="2558596"/>
            <a:ext cx="8318500" cy="2032000"/>
          </a:xfrm>
          <a:prstGeom prst="rec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Rectangle 4"/>
          <p:cNvSpPr/>
          <p:nvPr/>
        </p:nvSpPr>
        <p:spPr>
          <a:xfrm>
            <a:off x="650876" y="2669205"/>
            <a:ext cx="7918706" cy="1754327"/>
          </a:xfrm>
          <a:prstGeom prst="rect">
            <a:avLst/>
          </a:prstGeom>
        </p:spPr>
        <p:txBody>
          <a:bodyPr wrap="square">
            <a:spAutoFit/>
          </a:bodyPr>
          <a:lstStyle/>
          <a:p>
            <a:r>
              <a:rPr lang="en-US" dirty="0"/>
              <a:t>Make one list of employees who meet either of the following criteria: </a:t>
            </a:r>
            <a:endParaRPr lang="en-US" dirty="0" smtClean="0"/>
          </a:p>
          <a:p>
            <a:endParaRPr lang="en-US" dirty="0" smtClean="0"/>
          </a:p>
          <a:p>
            <a:r>
              <a:rPr lang="en-US" dirty="0" smtClean="0"/>
              <a:t>  (</a:t>
            </a:r>
            <a:r>
              <a:rPr lang="en-US" dirty="0"/>
              <a:t>1) They have a job title of technician and they make 6 dollars/hr. or more. </a:t>
            </a:r>
            <a:endParaRPr lang="en-US" dirty="0" smtClean="0"/>
          </a:p>
          <a:p>
            <a:r>
              <a:rPr lang="en-US" dirty="0" smtClean="0"/>
              <a:t>  (</a:t>
            </a:r>
            <a:r>
              <a:rPr lang="en-US" dirty="0"/>
              <a:t>2) They are unmarried and make less than 6 dollars/hr. </a:t>
            </a:r>
            <a:endParaRPr lang="en-US" dirty="0" smtClean="0"/>
          </a:p>
          <a:p>
            <a:endParaRPr lang="en-US" dirty="0"/>
          </a:p>
          <a:p>
            <a:r>
              <a:rPr lang="en-US" dirty="0" smtClean="0"/>
              <a:t>List </a:t>
            </a:r>
            <a:r>
              <a:rPr lang="en-US" dirty="0"/>
              <a:t>should be organized by employee name.</a:t>
            </a:r>
            <a:endParaRPr lang="en-US" dirty="0"/>
          </a:p>
        </p:txBody>
      </p:sp>
      <p:sp>
        <p:nvSpPr>
          <p:cNvPr id="6" name="Rectangle 5"/>
          <p:cNvSpPr/>
          <p:nvPr/>
        </p:nvSpPr>
        <p:spPr>
          <a:xfrm>
            <a:off x="7375526" y="4581009"/>
            <a:ext cx="4435474" cy="369332"/>
          </a:xfrm>
          <a:prstGeom prst="rect">
            <a:avLst/>
          </a:prstGeom>
        </p:spPr>
        <p:txBody>
          <a:bodyPr wrap="square">
            <a:spAutoFit/>
          </a:bodyPr>
          <a:lstStyle/>
          <a:p>
            <a:r>
              <a:rPr lang="en-US" dirty="0" smtClean="0"/>
              <a:t>[Miller, 1981]</a:t>
            </a:r>
            <a:endParaRPr lang="en-US" dirty="0"/>
          </a:p>
        </p:txBody>
      </p:sp>
      <p:sp>
        <p:nvSpPr>
          <p:cNvPr id="7" name="Rectangle 6"/>
          <p:cNvSpPr/>
          <p:nvPr/>
        </p:nvSpPr>
        <p:spPr>
          <a:xfrm>
            <a:off x="708026" y="2056884"/>
            <a:ext cx="7918706" cy="369332"/>
          </a:xfrm>
          <a:prstGeom prst="rect">
            <a:avLst/>
          </a:prstGeom>
        </p:spPr>
        <p:txBody>
          <a:bodyPr wrap="square">
            <a:spAutoFit/>
          </a:bodyPr>
          <a:lstStyle/>
          <a:p>
            <a:r>
              <a:rPr lang="en-US" b="1" dirty="0" smtClean="0"/>
              <a:t>Goal</a:t>
            </a:r>
            <a:r>
              <a:rPr lang="en-US" dirty="0" smtClean="0"/>
              <a:t>: Create directions for </a:t>
            </a:r>
            <a:r>
              <a:rPr lang="en-US" dirty="0" smtClean="0">
                <a:solidFill>
                  <a:srgbClr val="6E0000"/>
                </a:solidFill>
              </a:rPr>
              <a:t>somebody else</a:t>
            </a:r>
            <a:r>
              <a:rPr lang="en-US" dirty="0" smtClean="0"/>
              <a:t>.</a:t>
            </a:r>
          </a:p>
        </p:txBody>
      </p:sp>
    </p:spTree>
    <p:extLst>
      <p:ext uri="{BB962C8B-B14F-4D97-AF65-F5344CB8AC3E}">
        <p14:creationId xmlns:p14="http://schemas.microsoft.com/office/powerpoint/2010/main" val="38699815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18</a:t>
            </a:fld>
            <a:endParaRPr lang="en-US" altLang="en-US" smtClean="0"/>
          </a:p>
        </p:txBody>
      </p:sp>
      <p:sp>
        <p:nvSpPr>
          <p:cNvPr id="6147" name="Rectangle 2"/>
          <p:cNvSpPr>
            <a:spLocks noGrp="1" noChangeArrowheads="1"/>
          </p:cNvSpPr>
          <p:nvPr>
            <p:ph type="title"/>
          </p:nvPr>
        </p:nvSpPr>
        <p:spPr>
          <a:xfrm>
            <a:off x="346074" y="614363"/>
            <a:ext cx="8655051" cy="1295400"/>
          </a:xfrm>
        </p:spPr>
        <p:txBody>
          <a:bodyPr/>
          <a:lstStyle/>
          <a:p>
            <a:pPr eaLnBrk="1" hangingPunct="1"/>
            <a:r>
              <a:rPr lang="en-US" sz="3200" dirty="0">
                <a:solidFill>
                  <a:srgbClr val="000000"/>
                </a:solidFill>
              </a:rPr>
              <a:t>Q</a:t>
            </a:r>
            <a:r>
              <a:rPr lang="en-US" sz="3200" b="0" dirty="0">
                <a:solidFill>
                  <a:srgbClr val="000000"/>
                </a:solidFill>
              </a:rPr>
              <a:t>: </a:t>
            </a:r>
            <a:r>
              <a:rPr lang="en-US" sz="3200" b="0" dirty="0" smtClean="0">
                <a:solidFill>
                  <a:srgbClr val="000000"/>
                </a:solidFill>
              </a:rPr>
              <a:t>Can people </a:t>
            </a:r>
            <a:r>
              <a:rPr lang="en-US" sz="3200" b="0" dirty="0">
                <a:solidFill>
                  <a:srgbClr val="000000"/>
                </a:solidFill>
              </a:rPr>
              <a:t>develop </a:t>
            </a:r>
            <a:r>
              <a:rPr lang="en-US" sz="3200" dirty="0">
                <a:solidFill>
                  <a:srgbClr val="6E0000"/>
                </a:solidFill>
              </a:rPr>
              <a:t>natural language solutions </a:t>
            </a:r>
            <a:r>
              <a:rPr lang="en-US" sz="3200" b="0" dirty="0">
                <a:solidFill>
                  <a:srgbClr val="000000"/>
                </a:solidFill>
              </a:rPr>
              <a:t>to programming problems?</a:t>
            </a:r>
            <a:endParaRPr lang="en-US" sz="3200" b="0" dirty="0" smtClean="0">
              <a:solidFill>
                <a:srgbClr val="000000"/>
              </a:solidFill>
            </a:endParaRPr>
          </a:p>
        </p:txBody>
      </p:sp>
      <p:sp>
        <p:nvSpPr>
          <p:cNvPr id="7" name="Rectangle 6"/>
          <p:cNvSpPr/>
          <p:nvPr/>
        </p:nvSpPr>
        <p:spPr>
          <a:xfrm>
            <a:off x="708026" y="2056884"/>
            <a:ext cx="7918706" cy="369332"/>
          </a:xfrm>
          <a:prstGeom prst="rect">
            <a:avLst/>
          </a:prstGeom>
        </p:spPr>
        <p:txBody>
          <a:bodyPr wrap="square">
            <a:spAutoFit/>
          </a:bodyPr>
          <a:lstStyle/>
          <a:p>
            <a:r>
              <a:rPr lang="en-US" b="1" dirty="0" smtClean="0"/>
              <a:t>Goal</a:t>
            </a:r>
            <a:r>
              <a:rPr lang="en-US" dirty="0" smtClean="0"/>
              <a:t>: Create directions for </a:t>
            </a:r>
            <a:r>
              <a:rPr lang="en-US" dirty="0" smtClean="0">
                <a:solidFill>
                  <a:srgbClr val="6E0000"/>
                </a:solidFill>
              </a:rPr>
              <a:t>somebody else</a:t>
            </a:r>
            <a:r>
              <a:rPr lang="en-US" dirty="0" smtClean="0"/>
              <a:t>.</a:t>
            </a:r>
          </a:p>
        </p:txBody>
      </p:sp>
      <p:sp>
        <p:nvSpPr>
          <p:cNvPr id="8" name="Rectangle 7"/>
          <p:cNvSpPr/>
          <p:nvPr/>
        </p:nvSpPr>
        <p:spPr>
          <a:xfrm>
            <a:off x="685801" y="5146159"/>
            <a:ext cx="7918706" cy="923330"/>
          </a:xfrm>
          <a:prstGeom prst="rect">
            <a:avLst/>
          </a:prstGeom>
        </p:spPr>
        <p:txBody>
          <a:bodyPr wrap="square">
            <a:spAutoFit/>
          </a:bodyPr>
          <a:lstStyle/>
          <a:p>
            <a:pPr marL="285750" indent="-285750">
              <a:buFont typeface="Arial"/>
              <a:buChar char="•"/>
            </a:pPr>
            <a:r>
              <a:rPr lang="en-US" b="1" dirty="0" smtClean="0">
                <a:solidFill>
                  <a:srgbClr val="008000"/>
                </a:solidFill>
              </a:rPr>
              <a:t>Successful</a:t>
            </a:r>
            <a:r>
              <a:rPr lang="en-US" dirty="0" smtClean="0"/>
              <a:t>: other humans could accomplish tasks with their instructions</a:t>
            </a:r>
          </a:p>
          <a:p>
            <a:pPr marL="285750" indent="-285750">
              <a:buFont typeface="Arial"/>
              <a:buChar char="•"/>
            </a:pPr>
            <a:r>
              <a:rPr lang="en-US" b="1" dirty="0"/>
              <a:t>Set operations</a:t>
            </a:r>
            <a:r>
              <a:rPr lang="en-US" dirty="0"/>
              <a:t>, not loops: “For all the last names starting with G…”</a:t>
            </a:r>
          </a:p>
          <a:p>
            <a:pPr marL="285750" indent="-285750">
              <a:buFont typeface="Arial"/>
              <a:buChar char="•"/>
            </a:pPr>
            <a:r>
              <a:rPr lang="en-US" b="1" dirty="0"/>
              <a:t>If operations</a:t>
            </a:r>
            <a:r>
              <a:rPr lang="en-US" dirty="0"/>
              <a:t>, but no </a:t>
            </a:r>
            <a:r>
              <a:rPr lang="en-US" b="1" dirty="0"/>
              <a:t>else</a:t>
            </a:r>
            <a:r>
              <a:rPr lang="en-US" dirty="0" smtClean="0"/>
              <a:t>.</a:t>
            </a:r>
            <a:endParaRPr lang="en-US" dirty="0"/>
          </a:p>
        </p:txBody>
      </p:sp>
      <p:sp>
        <p:nvSpPr>
          <p:cNvPr id="9" name="Rectangle 8"/>
          <p:cNvSpPr/>
          <p:nvPr/>
        </p:nvSpPr>
        <p:spPr bwMode="auto">
          <a:xfrm>
            <a:off x="523875" y="2558596"/>
            <a:ext cx="8318500" cy="2032000"/>
          </a:xfrm>
          <a:prstGeom prst="rec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ectangle 9"/>
          <p:cNvSpPr/>
          <p:nvPr/>
        </p:nvSpPr>
        <p:spPr>
          <a:xfrm>
            <a:off x="650876" y="2669205"/>
            <a:ext cx="7918706" cy="1754327"/>
          </a:xfrm>
          <a:prstGeom prst="rect">
            <a:avLst/>
          </a:prstGeom>
        </p:spPr>
        <p:txBody>
          <a:bodyPr wrap="square">
            <a:spAutoFit/>
          </a:bodyPr>
          <a:lstStyle/>
          <a:p>
            <a:r>
              <a:rPr lang="en-US" dirty="0"/>
              <a:t>Make one list of employees who meet either of the following criteria: </a:t>
            </a:r>
            <a:endParaRPr lang="en-US" dirty="0" smtClean="0"/>
          </a:p>
          <a:p>
            <a:endParaRPr lang="en-US" dirty="0" smtClean="0"/>
          </a:p>
          <a:p>
            <a:r>
              <a:rPr lang="en-US" dirty="0" smtClean="0"/>
              <a:t>  (</a:t>
            </a:r>
            <a:r>
              <a:rPr lang="en-US" dirty="0"/>
              <a:t>1) They have a job title of technician and they make 6 dollars/hr. or more. </a:t>
            </a:r>
            <a:endParaRPr lang="en-US" dirty="0" smtClean="0"/>
          </a:p>
          <a:p>
            <a:r>
              <a:rPr lang="en-US" dirty="0" smtClean="0"/>
              <a:t>  (</a:t>
            </a:r>
            <a:r>
              <a:rPr lang="en-US" dirty="0"/>
              <a:t>2) They are unmarried and make less than 6 dollars/hr. </a:t>
            </a:r>
            <a:endParaRPr lang="en-US" dirty="0" smtClean="0"/>
          </a:p>
          <a:p>
            <a:endParaRPr lang="en-US" dirty="0"/>
          </a:p>
          <a:p>
            <a:r>
              <a:rPr lang="en-US" dirty="0" smtClean="0"/>
              <a:t>List </a:t>
            </a:r>
            <a:r>
              <a:rPr lang="en-US" dirty="0"/>
              <a:t>should be organized by employee name.</a:t>
            </a:r>
            <a:endParaRPr lang="en-US" dirty="0"/>
          </a:p>
        </p:txBody>
      </p:sp>
      <p:sp>
        <p:nvSpPr>
          <p:cNvPr id="11" name="Rectangle 10"/>
          <p:cNvSpPr/>
          <p:nvPr/>
        </p:nvSpPr>
        <p:spPr>
          <a:xfrm>
            <a:off x="7375526" y="4581009"/>
            <a:ext cx="4435474" cy="369332"/>
          </a:xfrm>
          <a:prstGeom prst="rect">
            <a:avLst/>
          </a:prstGeom>
        </p:spPr>
        <p:txBody>
          <a:bodyPr wrap="square">
            <a:spAutoFit/>
          </a:bodyPr>
          <a:lstStyle/>
          <a:p>
            <a:r>
              <a:rPr lang="en-US" dirty="0" smtClean="0"/>
              <a:t>[Miller, 1981]</a:t>
            </a:r>
            <a:endParaRPr lang="en-US" dirty="0"/>
          </a:p>
        </p:txBody>
      </p:sp>
    </p:spTree>
    <p:extLst>
      <p:ext uri="{BB962C8B-B14F-4D97-AF65-F5344CB8AC3E}">
        <p14:creationId xmlns:p14="http://schemas.microsoft.com/office/powerpoint/2010/main" val="19242729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19</a:t>
            </a:fld>
            <a:endParaRPr lang="en-US" altLang="en-US" dirty="0" smtClean="0"/>
          </a:p>
        </p:txBody>
      </p:sp>
      <p:sp>
        <p:nvSpPr>
          <p:cNvPr id="6147" name="Rectangle 2"/>
          <p:cNvSpPr>
            <a:spLocks noGrp="1" noChangeArrowheads="1"/>
          </p:cNvSpPr>
          <p:nvPr>
            <p:ph type="title"/>
          </p:nvPr>
        </p:nvSpPr>
        <p:spPr>
          <a:xfrm>
            <a:off x="346074" y="614363"/>
            <a:ext cx="8655051" cy="1295400"/>
          </a:xfrm>
        </p:spPr>
        <p:txBody>
          <a:bodyPr/>
          <a:lstStyle/>
          <a:p>
            <a:pPr eaLnBrk="1" hangingPunct="1"/>
            <a:r>
              <a:rPr lang="en-US" sz="3200" dirty="0">
                <a:solidFill>
                  <a:srgbClr val="000000"/>
                </a:solidFill>
              </a:rPr>
              <a:t>Q</a:t>
            </a:r>
            <a:r>
              <a:rPr lang="en-US" sz="3200" b="0" dirty="0">
                <a:solidFill>
                  <a:srgbClr val="000000"/>
                </a:solidFill>
              </a:rPr>
              <a:t>: </a:t>
            </a:r>
            <a:r>
              <a:rPr lang="en-US" sz="3200" b="0" dirty="0" smtClean="0">
                <a:solidFill>
                  <a:srgbClr val="000000"/>
                </a:solidFill>
              </a:rPr>
              <a:t>Can people </a:t>
            </a:r>
            <a:r>
              <a:rPr lang="en-US" sz="3200" b="0" dirty="0">
                <a:solidFill>
                  <a:srgbClr val="000000"/>
                </a:solidFill>
              </a:rPr>
              <a:t>develop </a:t>
            </a:r>
            <a:r>
              <a:rPr lang="en-US" sz="3200" dirty="0">
                <a:solidFill>
                  <a:srgbClr val="6E0000"/>
                </a:solidFill>
              </a:rPr>
              <a:t>natural language solutions </a:t>
            </a:r>
            <a:r>
              <a:rPr lang="en-US" sz="3200" b="0" dirty="0">
                <a:solidFill>
                  <a:srgbClr val="000000"/>
                </a:solidFill>
              </a:rPr>
              <a:t>to programming problems?</a:t>
            </a:r>
            <a:endParaRPr lang="en-US" sz="3200" b="0" dirty="0" smtClean="0">
              <a:solidFill>
                <a:srgbClr val="000000"/>
              </a:solidFill>
            </a:endParaRPr>
          </a:p>
        </p:txBody>
      </p:sp>
      <p:sp>
        <p:nvSpPr>
          <p:cNvPr id="4" name="Rectangle 3"/>
          <p:cNvSpPr/>
          <p:nvPr/>
        </p:nvSpPr>
        <p:spPr bwMode="auto">
          <a:xfrm>
            <a:off x="523875" y="2095500"/>
            <a:ext cx="8318500" cy="3048000"/>
          </a:xfrm>
          <a:prstGeom prst="rec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Rectangle 4"/>
          <p:cNvSpPr/>
          <p:nvPr/>
        </p:nvSpPr>
        <p:spPr>
          <a:xfrm>
            <a:off x="539751" y="2110859"/>
            <a:ext cx="7918706" cy="2585323"/>
          </a:xfrm>
          <a:prstGeom prst="rect">
            <a:avLst/>
          </a:prstGeom>
        </p:spPr>
        <p:txBody>
          <a:bodyPr wrap="square">
            <a:spAutoFit/>
          </a:bodyPr>
          <a:lstStyle/>
          <a:p>
            <a:r>
              <a:rPr lang="en-US" dirty="0"/>
              <a:t>Suppose we sell concert tickets over the telephone in the following way – when a customer calls in and asks for a number (n) of seats, the seller 1) finds the n best seats that are available, 2) marks those n seats as unavailable, and 3) deals with payment options for the customer (e.g. get- ting credit or debit card number, or sending the tickets to the Will Call window for pickup)</a:t>
            </a:r>
            <a:r>
              <a:rPr lang="en-US" dirty="0" smtClean="0"/>
              <a:t>.</a:t>
            </a:r>
          </a:p>
          <a:p>
            <a:endParaRPr lang="en-US" dirty="0"/>
          </a:p>
          <a:p>
            <a:r>
              <a:rPr lang="en-US" dirty="0"/>
              <a:t>Suppose we have </a:t>
            </a:r>
            <a:r>
              <a:rPr lang="en-US" b="1" dirty="0"/>
              <a:t>more than one seller working at the same time</a:t>
            </a:r>
            <a:r>
              <a:rPr lang="en-US" dirty="0"/>
              <a:t>. What problems might we see, and how might we avoid those problems?</a:t>
            </a:r>
            <a:endParaRPr lang="en-US" dirty="0"/>
          </a:p>
        </p:txBody>
      </p:sp>
      <p:sp>
        <p:nvSpPr>
          <p:cNvPr id="6" name="Rectangle 5"/>
          <p:cNvSpPr/>
          <p:nvPr/>
        </p:nvSpPr>
        <p:spPr>
          <a:xfrm>
            <a:off x="5994401" y="4723884"/>
            <a:ext cx="4435474" cy="369332"/>
          </a:xfrm>
          <a:prstGeom prst="rect">
            <a:avLst/>
          </a:prstGeom>
        </p:spPr>
        <p:txBody>
          <a:bodyPr wrap="square">
            <a:spAutoFit/>
          </a:bodyPr>
          <a:lstStyle/>
          <a:p>
            <a:r>
              <a:rPr lang="en-US" dirty="0" smtClean="0"/>
              <a:t>[Lewandowski et al., 2007]</a:t>
            </a:r>
            <a:endParaRPr lang="en-US" dirty="0"/>
          </a:p>
        </p:txBody>
      </p:sp>
    </p:spTree>
    <p:extLst>
      <p:ext uri="{BB962C8B-B14F-4D97-AF65-F5344CB8AC3E}">
        <p14:creationId xmlns:p14="http://schemas.microsoft.com/office/powerpoint/2010/main" val="39203042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2</a:t>
            </a:fld>
            <a:endParaRPr lang="en-US" altLang="en-US" smtClean="0"/>
          </a:p>
        </p:txBody>
      </p:sp>
      <p:sp>
        <p:nvSpPr>
          <p:cNvPr id="6147" name="Rectangle 2"/>
          <p:cNvSpPr>
            <a:spLocks noGrp="1" noChangeArrowheads="1"/>
          </p:cNvSpPr>
          <p:nvPr>
            <p:ph type="title"/>
          </p:nvPr>
        </p:nvSpPr>
        <p:spPr/>
        <p:txBody>
          <a:bodyPr/>
          <a:lstStyle/>
          <a:p>
            <a:pPr eaLnBrk="1" hangingPunct="1"/>
            <a:r>
              <a:rPr lang="en-US" dirty="0" smtClean="0"/>
              <a:t>Programming is difficult</a:t>
            </a: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36140583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20</a:t>
            </a:fld>
            <a:endParaRPr lang="en-US" altLang="en-US" smtClean="0"/>
          </a:p>
        </p:txBody>
      </p:sp>
      <p:sp>
        <p:nvSpPr>
          <p:cNvPr id="6147" name="Rectangle 2"/>
          <p:cNvSpPr>
            <a:spLocks noGrp="1" noChangeArrowheads="1"/>
          </p:cNvSpPr>
          <p:nvPr>
            <p:ph type="title"/>
          </p:nvPr>
        </p:nvSpPr>
        <p:spPr>
          <a:xfrm>
            <a:off x="346074" y="614363"/>
            <a:ext cx="8655051" cy="1295400"/>
          </a:xfrm>
        </p:spPr>
        <p:txBody>
          <a:bodyPr/>
          <a:lstStyle/>
          <a:p>
            <a:pPr eaLnBrk="1" hangingPunct="1"/>
            <a:r>
              <a:rPr lang="en-US" sz="3200" dirty="0">
                <a:solidFill>
                  <a:srgbClr val="000000"/>
                </a:solidFill>
              </a:rPr>
              <a:t>Q</a:t>
            </a:r>
            <a:r>
              <a:rPr lang="en-US" sz="3200" b="0" dirty="0">
                <a:solidFill>
                  <a:srgbClr val="000000"/>
                </a:solidFill>
              </a:rPr>
              <a:t>: </a:t>
            </a:r>
            <a:r>
              <a:rPr lang="en-US" sz="3200" b="0" dirty="0" smtClean="0">
                <a:solidFill>
                  <a:srgbClr val="000000"/>
                </a:solidFill>
              </a:rPr>
              <a:t>Can people </a:t>
            </a:r>
            <a:r>
              <a:rPr lang="en-US" sz="3200" b="0" dirty="0">
                <a:solidFill>
                  <a:srgbClr val="000000"/>
                </a:solidFill>
              </a:rPr>
              <a:t>develop </a:t>
            </a:r>
            <a:r>
              <a:rPr lang="en-US" sz="3200" dirty="0">
                <a:solidFill>
                  <a:srgbClr val="6E0000"/>
                </a:solidFill>
              </a:rPr>
              <a:t>natural language solutions </a:t>
            </a:r>
            <a:r>
              <a:rPr lang="en-US" sz="3200" b="0" dirty="0">
                <a:solidFill>
                  <a:srgbClr val="000000"/>
                </a:solidFill>
              </a:rPr>
              <a:t>to programming problems?</a:t>
            </a:r>
            <a:endParaRPr lang="en-US" sz="3200" b="0" dirty="0" smtClean="0">
              <a:solidFill>
                <a:srgbClr val="000000"/>
              </a:solidFill>
            </a:endParaRPr>
          </a:p>
        </p:txBody>
      </p:sp>
      <p:pic>
        <p:nvPicPr>
          <p:cNvPr id="2" name="Picture 1"/>
          <p:cNvPicPr>
            <a:picLocks noChangeAspect="1"/>
          </p:cNvPicPr>
          <p:nvPr/>
        </p:nvPicPr>
        <p:blipFill>
          <a:blip r:embed="rId3"/>
          <a:stretch>
            <a:fillRect/>
          </a:stretch>
        </p:blipFill>
        <p:spPr>
          <a:xfrm>
            <a:off x="148885" y="2257424"/>
            <a:ext cx="8931615" cy="3013075"/>
          </a:xfrm>
          <a:prstGeom prst="rect">
            <a:avLst/>
          </a:prstGeom>
        </p:spPr>
      </p:pic>
      <p:sp>
        <p:nvSpPr>
          <p:cNvPr id="8" name="Rectangle 7"/>
          <p:cNvSpPr/>
          <p:nvPr/>
        </p:nvSpPr>
        <p:spPr>
          <a:xfrm>
            <a:off x="558801" y="5289034"/>
            <a:ext cx="7918706" cy="369332"/>
          </a:xfrm>
          <a:prstGeom prst="rect">
            <a:avLst/>
          </a:prstGeom>
        </p:spPr>
        <p:txBody>
          <a:bodyPr wrap="square">
            <a:spAutoFit/>
          </a:bodyPr>
          <a:lstStyle/>
          <a:p>
            <a:pPr marL="285750" indent="-285750">
              <a:buFont typeface="Arial"/>
              <a:buChar char="•"/>
            </a:pPr>
            <a:r>
              <a:rPr lang="en-US" b="1" dirty="0" smtClean="0"/>
              <a:t>66 CS1 students across 6 schools with </a:t>
            </a:r>
            <a:r>
              <a:rPr lang="en-US" b="1" dirty="0" smtClean="0">
                <a:solidFill>
                  <a:srgbClr val="008000"/>
                </a:solidFill>
              </a:rPr>
              <a:t>no prior experience</a:t>
            </a:r>
            <a:endParaRPr lang="en-US" dirty="0" smtClean="0"/>
          </a:p>
        </p:txBody>
      </p:sp>
      <p:sp>
        <p:nvSpPr>
          <p:cNvPr id="9" name="Rectangle 8"/>
          <p:cNvSpPr/>
          <p:nvPr/>
        </p:nvSpPr>
        <p:spPr>
          <a:xfrm>
            <a:off x="5470526" y="6200259"/>
            <a:ext cx="4435474" cy="307777"/>
          </a:xfrm>
          <a:prstGeom prst="rect">
            <a:avLst/>
          </a:prstGeom>
        </p:spPr>
        <p:txBody>
          <a:bodyPr wrap="square">
            <a:spAutoFit/>
          </a:bodyPr>
          <a:lstStyle/>
          <a:p>
            <a:r>
              <a:rPr lang="en-US" sz="1400" dirty="0" smtClean="0"/>
              <a:t>(table from </a:t>
            </a:r>
            <a:r>
              <a:rPr lang="en-US" sz="1400" i="1" dirty="0" smtClean="0"/>
              <a:t>Making Software</a:t>
            </a:r>
            <a:r>
              <a:rPr lang="en-US" sz="1400" dirty="0" smtClean="0"/>
              <a:t>, 2011)</a:t>
            </a:r>
            <a:endParaRPr lang="en-US" sz="1400" dirty="0"/>
          </a:p>
        </p:txBody>
      </p:sp>
    </p:spTree>
    <p:extLst>
      <p:ext uri="{BB962C8B-B14F-4D97-AF65-F5344CB8AC3E}">
        <p14:creationId xmlns:p14="http://schemas.microsoft.com/office/powerpoint/2010/main" val="30890153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21</a:t>
            </a:fld>
            <a:endParaRPr lang="en-US" altLang="en-US" smtClean="0"/>
          </a:p>
        </p:txBody>
      </p:sp>
      <p:sp>
        <p:nvSpPr>
          <p:cNvPr id="6147" name="Rectangle 2"/>
          <p:cNvSpPr>
            <a:spLocks noGrp="1" noChangeArrowheads="1"/>
          </p:cNvSpPr>
          <p:nvPr>
            <p:ph type="title"/>
          </p:nvPr>
        </p:nvSpPr>
        <p:spPr>
          <a:xfrm>
            <a:off x="346074" y="614363"/>
            <a:ext cx="8655051" cy="1295400"/>
          </a:xfrm>
        </p:spPr>
        <p:txBody>
          <a:bodyPr/>
          <a:lstStyle/>
          <a:p>
            <a:pPr eaLnBrk="1" hangingPunct="1"/>
            <a:r>
              <a:rPr lang="en-US" sz="3200" dirty="0">
                <a:solidFill>
                  <a:srgbClr val="000000"/>
                </a:solidFill>
              </a:rPr>
              <a:t>Q</a:t>
            </a:r>
            <a:r>
              <a:rPr lang="en-US" sz="3200" b="0" dirty="0">
                <a:solidFill>
                  <a:srgbClr val="000000"/>
                </a:solidFill>
              </a:rPr>
              <a:t>: </a:t>
            </a:r>
            <a:r>
              <a:rPr lang="en-US" sz="3200" b="0" dirty="0" smtClean="0">
                <a:solidFill>
                  <a:srgbClr val="000000"/>
                </a:solidFill>
              </a:rPr>
              <a:t>Can people </a:t>
            </a:r>
            <a:r>
              <a:rPr lang="en-US" sz="3200" b="0" dirty="0">
                <a:solidFill>
                  <a:srgbClr val="000000"/>
                </a:solidFill>
              </a:rPr>
              <a:t>develop </a:t>
            </a:r>
            <a:r>
              <a:rPr lang="en-US" sz="3200" dirty="0">
                <a:solidFill>
                  <a:srgbClr val="6E0000"/>
                </a:solidFill>
              </a:rPr>
              <a:t>natural language solutions </a:t>
            </a:r>
            <a:r>
              <a:rPr lang="en-US" sz="3200" b="0" dirty="0">
                <a:solidFill>
                  <a:srgbClr val="000000"/>
                </a:solidFill>
              </a:rPr>
              <a:t>to programming problems?</a:t>
            </a:r>
            <a:endParaRPr lang="en-US" sz="3200" b="0" dirty="0" smtClean="0">
              <a:solidFill>
                <a:srgbClr val="000000"/>
              </a:solidFill>
            </a:endParaRPr>
          </a:p>
        </p:txBody>
      </p:sp>
      <p:pic>
        <p:nvPicPr>
          <p:cNvPr id="3" name="Picture 2"/>
          <p:cNvPicPr>
            <a:picLocks noChangeAspect="1"/>
          </p:cNvPicPr>
          <p:nvPr/>
        </p:nvPicPr>
        <p:blipFill>
          <a:blip r:embed="rId3"/>
          <a:stretch>
            <a:fillRect/>
          </a:stretch>
        </p:blipFill>
        <p:spPr>
          <a:xfrm>
            <a:off x="1844674" y="2479674"/>
            <a:ext cx="5346701" cy="3051655"/>
          </a:xfrm>
          <a:prstGeom prst="rect">
            <a:avLst/>
          </a:prstGeom>
        </p:spPr>
      </p:pic>
      <p:sp>
        <p:nvSpPr>
          <p:cNvPr id="10" name="Rectangle 9"/>
          <p:cNvSpPr/>
          <p:nvPr/>
        </p:nvSpPr>
        <p:spPr>
          <a:xfrm>
            <a:off x="5486401" y="6136759"/>
            <a:ext cx="4435474" cy="369332"/>
          </a:xfrm>
          <a:prstGeom prst="rect">
            <a:avLst/>
          </a:prstGeom>
        </p:spPr>
        <p:txBody>
          <a:bodyPr wrap="square">
            <a:spAutoFit/>
          </a:bodyPr>
          <a:lstStyle/>
          <a:p>
            <a:r>
              <a:rPr lang="en-US" dirty="0" smtClean="0"/>
              <a:t>[Lewandowski et al., 2007]</a:t>
            </a:r>
            <a:endParaRPr lang="en-US" dirty="0"/>
          </a:p>
        </p:txBody>
      </p:sp>
    </p:spTree>
    <p:extLst>
      <p:ext uri="{BB962C8B-B14F-4D97-AF65-F5344CB8AC3E}">
        <p14:creationId xmlns:p14="http://schemas.microsoft.com/office/powerpoint/2010/main" val="11846673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22</a:t>
            </a:fld>
            <a:endParaRPr lang="en-US" altLang="en-US" smtClean="0"/>
          </a:p>
        </p:txBody>
      </p:sp>
      <p:sp>
        <p:nvSpPr>
          <p:cNvPr id="6147" name="Rectangle 2"/>
          <p:cNvSpPr>
            <a:spLocks noGrp="1" noChangeArrowheads="1"/>
          </p:cNvSpPr>
          <p:nvPr>
            <p:ph type="title"/>
          </p:nvPr>
        </p:nvSpPr>
        <p:spPr>
          <a:xfrm>
            <a:off x="346074" y="614363"/>
            <a:ext cx="8655051" cy="1295400"/>
          </a:xfrm>
        </p:spPr>
        <p:txBody>
          <a:bodyPr/>
          <a:lstStyle/>
          <a:p>
            <a:pPr eaLnBrk="1" hangingPunct="1"/>
            <a:r>
              <a:rPr lang="en-US" sz="3200" dirty="0">
                <a:solidFill>
                  <a:srgbClr val="000000"/>
                </a:solidFill>
              </a:rPr>
              <a:t>Q</a:t>
            </a:r>
            <a:r>
              <a:rPr lang="en-US" sz="3200" b="0" dirty="0">
                <a:solidFill>
                  <a:srgbClr val="000000"/>
                </a:solidFill>
              </a:rPr>
              <a:t>: </a:t>
            </a:r>
            <a:r>
              <a:rPr lang="en-US" sz="3200" b="0" dirty="0" smtClean="0">
                <a:solidFill>
                  <a:srgbClr val="000000"/>
                </a:solidFill>
              </a:rPr>
              <a:t>Can people </a:t>
            </a:r>
            <a:r>
              <a:rPr lang="en-US" sz="3200" b="0" dirty="0">
                <a:solidFill>
                  <a:srgbClr val="000000"/>
                </a:solidFill>
              </a:rPr>
              <a:t>develop </a:t>
            </a:r>
            <a:r>
              <a:rPr lang="en-US" sz="3200" dirty="0">
                <a:solidFill>
                  <a:srgbClr val="6E0000"/>
                </a:solidFill>
              </a:rPr>
              <a:t>natural language solutions </a:t>
            </a:r>
            <a:r>
              <a:rPr lang="en-US" sz="3200" b="0" dirty="0">
                <a:solidFill>
                  <a:srgbClr val="000000"/>
                </a:solidFill>
              </a:rPr>
              <a:t>to programming problems?</a:t>
            </a:r>
            <a:endParaRPr lang="en-US" sz="3200" b="0" dirty="0" smtClean="0">
              <a:solidFill>
                <a:srgbClr val="000000"/>
              </a:solidFill>
            </a:endParaRPr>
          </a:p>
        </p:txBody>
      </p:sp>
      <p:sp>
        <p:nvSpPr>
          <p:cNvPr id="10" name="Rectangle 9"/>
          <p:cNvSpPr/>
          <p:nvPr/>
        </p:nvSpPr>
        <p:spPr>
          <a:xfrm>
            <a:off x="6340317" y="6158656"/>
            <a:ext cx="4435474" cy="369332"/>
          </a:xfrm>
          <a:prstGeom prst="rect">
            <a:avLst/>
          </a:prstGeom>
        </p:spPr>
        <p:txBody>
          <a:bodyPr wrap="square">
            <a:spAutoFit/>
          </a:bodyPr>
          <a:lstStyle/>
          <a:p>
            <a:r>
              <a:rPr lang="en-US" dirty="0" smtClean="0"/>
              <a:t>[Good et al., 2010]</a:t>
            </a:r>
            <a:endParaRPr lang="en-US" dirty="0"/>
          </a:p>
        </p:txBody>
      </p:sp>
      <p:pic>
        <p:nvPicPr>
          <p:cNvPr id="2" name="Picture 1"/>
          <p:cNvPicPr>
            <a:picLocks noChangeAspect="1"/>
          </p:cNvPicPr>
          <p:nvPr/>
        </p:nvPicPr>
        <p:blipFill>
          <a:blip r:embed="rId3"/>
          <a:stretch>
            <a:fillRect/>
          </a:stretch>
        </p:blipFill>
        <p:spPr>
          <a:xfrm>
            <a:off x="956024" y="3010807"/>
            <a:ext cx="7243744" cy="2653232"/>
          </a:xfrm>
          <a:prstGeom prst="rect">
            <a:avLst/>
          </a:prstGeom>
        </p:spPr>
      </p:pic>
      <p:sp>
        <p:nvSpPr>
          <p:cNvPr id="7" name="Rectangle 6"/>
          <p:cNvSpPr/>
          <p:nvPr/>
        </p:nvSpPr>
        <p:spPr bwMode="auto">
          <a:xfrm>
            <a:off x="523875" y="2095500"/>
            <a:ext cx="7993374" cy="718320"/>
          </a:xfrm>
          <a:prstGeom prst="rec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Rectangle 7"/>
          <p:cNvSpPr/>
          <p:nvPr/>
        </p:nvSpPr>
        <p:spPr>
          <a:xfrm>
            <a:off x="539751" y="2110859"/>
            <a:ext cx="7918706" cy="646331"/>
          </a:xfrm>
          <a:prstGeom prst="rect">
            <a:avLst/>
          </a:prstGeom>
        </p:spPr>
        <p:txBody>
          <a:bodyPr wrap="square">
            <a:spAutoFit/>
          </a:bodyPr>
          <a:lstStyle/>
          <a:p>
            <a:r>
              <a:rPr lang="en-US" dirty="0" smtClean="0"/>
              <a:t>Children (aged 11 and 12) played a short 3D role-playing game and were asked to describe the rules of the game.</a:t>
            </a:r>
            <a:endParaRPr lang="en-US" dirty="0"/>
          </a:p>
        </p:txBody>
      </p:sp>
    </p:spTree>
    <p:extLst>
      <p:ext uri="{BB962C8B-B14F-4D97-AF65-F5344CB8AC3E}">
        <p14:creationId xmlns:p14="http://schemas.microsoft.com/office/powerpoint/2010/main" val="13568393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23</a:t>
            </a:fld>
            <a:endParaRPr lang="en-US" altLang="en-US" smtClean="0"/>
          </a:p>
        </p:txBody>
      </p:sp>
      <p:sp>
        <p:nvSpPr>
          <p:cNvPr id="6147" name="Rectangle 2"/>
          <p:cNvSpPr>
            <a:spLocks noGrp="1" noChangeArrowheads="1"/>
          </p:cNvSpPr>
          <p:nvPr>
            <p:ph type="title"/>
          </p:nvPr>
        </p:nvSpPr>
        <p:spPr>
          <a:xfrm>
            <a:off x="346074" y="614363"/>
            <a:ext cx="8655051" cy="1295400"/>
          </a:xfrm>
        </p:spPr>
        <p:txBody>
          <a:bodyPr/>
          <a:lstStyle/>
          <a:p>
            <a:pPr eaLnBrk="1" hangingPunct="1"/>
            <a:r>
              <a:rPr lang="en-US" sz="3200" dirty="0">
                <a:solidFill>
                  <a:srgbClr val="000000"/>
                </a:solidFill>
              </a:rPr>
              <a:t>Q</a:t>
            </a:r>
            <a:r>
              <a:rPr lang="en-US" sz="3200" b="0" dirty="0">
                <a:solidFill>
                  <a:srgbClr val="000000"/>
                </a:solidFill>
              </a:rPr>
              <a:t>: </a:t>
            </a:r>
            <a:r>
              <a:rPr lang="en-US" sz="3200" b="0" dirty="0" smtClean="0">
                <a:solidFill>
                  <a:srgbClr val="000000"/>
                </a:solidFill>
              </a:rPr>
              <a:t>Can people </a:t>
            </a:r>
            <a:r>
              <a:rPr lang="en-US" sz="3200" b="0" dirty="0">
                <a:solidFill>
                  <a:srgbClr val="000000"/>
                </a:solidFill>
              </a:rPr>
              <a:t>develop </a:t>
            </a:r>
            <a:r>
              <a:rPr lang="en-US" sz="3200" dirty="0">
                <a:solidFill>
                  <a:srgbClr val="6E0000"/>
                </a:solidFill>
              </a:rPr>
              <a:t>natural language solutions </a:t>
            </a:r>
            <a:r>
              <a:rPr lang="en-US" sz="3200" b="0" dirty="0">
                <a:solidFill>
                  <a:srgbClr val="000000"/>
                </a:solidFill>
              </a:rPr>
              <a:t>to programming problems</a:t>
            </a:r>
            <a:r>
              <a:rPr lang="en-US" sz="3200" b="0" dirty="0" smtClean="0">
                <a:solidFill>
                  <a:srgbClr val="000000"/>
                </a:solidFill>
              </a:rPr>
              <a:t>?</a:t>
            </a:r>
            <a:endParaRPr lang="en-US" sz="3200" b="0" dirty="0" smtClean="0">
              <a:solidFill>
                <a:srgbClr val="000000"/>
              </a:solidFill>
            </a:endParaRPr>
          </a:p>
        </p:txBody>
      </p:sp>
      <p:sp>
        <p:nvSpPr>
          <p:cNvPr id="6" name="Rectangle 3"/>
          <p:cNvSpPr txBox="1">
            <a:spLocks noChangeArrowheads="1"/>
          </p:cNvSpPr>
          <p:nvPr/>
        </p:nvSpPr>
        <p:spPr bwMode="auto">
          <a:xfrm>
            <a:off x="769939" y="2060575"/>
            <a:ext cx="7993062" cy="4532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r>
              <a:rPr lang="en-US" b="1" dirty="0" smtClean="0">
                <a:solidFill>
                  <a:srgbClr val="008000"/>
                </a:solidFill>
              </a:rPr>
              <a:t>Yes</a:t>
            </a:r>
            <a:r>
              <a:rPr lang="en-US" b="1" dirty="0" smtClean="0"/>
              <a:t>, but…</a:t>
            </a:r>
            <a:endParaRPr lang="en-US" b="1" dirty="0"/>
          </a:p>
          <a:p>
            <a:pPr lvl="1" eaLnBrk="1" hangingPunct="1"/>
            <a:r>
              <a:rPr lang="en-US" dirty="0" smtClean="0"/>
              <a:t>Lots of </a:t>
            </a:r>
            <a:r>
              <a:rPr lang="en-US" b="1" dirty="0" smtClean="0">
                <a:solidFill>
                  <a:srgbClr val="6E0000"/>
                </a:solidFill>
              </a:rPr>
              <a:t>imprecision</a:t>
            </a:r>
            <a:r>
              <a:rPr lang="en-US" dirty="0" smtClean="0"/>
              <a:t> and </a:t>
            </a:r>
            <a:r>
              <a:rPr lang="en-US" b="1" dirty="0" err="1" smtClean="0">
                <a:solidFill>
                  <a:srgbClr val="6E0000"/>
                </a:solidFill>
              </a:rPr>
              <a:t>underspecification</a:t>
            </a:r>
            <a:endParaRPr lang="en-US" b="1" dirty="0" smtClean="0">
              <a:solidFill>
                <a:srgbClr val="6E0000"/>
              </a:solidFill>
            </a:endParaRPr>
          </a:p>
          <a:p>
            <a:pPr lvl="1" eaLnBrk="1" hangingPunct="1"/>
            <a:r>
              <a:rPr lang="en-US" dirty="0" smtClean="0"/>
              <a:t>Novices assume that </a:t>
            </a:r>
            <a:r>
              <a:rPr lang="en-US" dirty="0" err="1" smtClean="0"/>
              <a:t>instructee</a:t>
            </a:r>
            <a:r>
              <a:rPr lang="en-US" dirty="0" smtClean="0"/>
              <a:t> will interpret instructions intuitively.</a:t>
            </a:r>
          </a:p>
          <a:p>
            <a:pPr lvl="1" eaLnBrk="1" hangingPunct="1"/>
            <a:endParaRPr lang="en-US" b="1" dirty="0" smtClean="0"/>
          </a:p>
        </p:txBody>
      </p:sp>
    </p:spTree>
    <p:extLst>
      <p:ext uri="{BB962C8B-B14F-4D97-AF65-F5344CB8AC3E}">
        <p14:creationId xmlns:p14="http://schemas.microsoft.com/office/powerpoint/2010/main" val="37971187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24</a:t>
            </a:fld>
            <a:endParaRPr lang="en-US" altLang="en-US" smtClean="0"/>
          </a:p>
        </p:txBody>
      </p:sp>
      <p:sp>
        <p:nvSpPr>
          <p:cNvPr id="6147" name="Rectangle 2"/>
          <p:cNvSpPr>
            <a:spLocks noGrp="1" noChangeArrowheads="1"/>
          </p:cNvSpPr>
          <p:nvPr>
            <p:ph type="title"/>
          </p:nvPr>
        </p:nvSpPr>
        <p:spPr>
          <a:xfrm>
            <a:off x="488950" y="582613"/>
            <a:ext cx="7543800" cy="1295400"/>
          </a:xfrm>
        </p:spPr>
        <p:txBody>
          <a:bodyPr/>
          <a:lstStyle/>
          <a:p>
            <a:pPr eaLnBrk="1" hangingPunct="1"/>
            <a:r>
              <a:rPr lang="en-US" dirty="0" smtClean="0"/>
              <a:t>Intuitions about programming language constructs</a:t>
            </a:r>
            <a:endParaRPr lang="en-US" dirty="0" smtClean="0"/>
          </a:p>
        </p:txBody>
      </p:sp>
      <p:pic>
        <p:nvPicPr>
          <p:cNvPr id="4" name="Picture 3"/>
          <p:cNvPicPr>
            <a:picLocks noChangeAspect="1"/>
          </p:cNvPicPr>
          <p:nvPr/>
        </p:nvPicPr>
        <p:blipFill>
          <a:blip r:embed="rId3"/>
          <a:stretch>
            <a:fillRect/>
          </a:stretch>
        </p:blipFill>
        <p:spPr>
          <a:xfrm>
            <a:off x="688974" y="2095499"/>
            <a:ext cx="5661025" cy="4234625"/>
          </a:xfrm>
          <a:prstGeom prst="rect">
            <a:avLst/>
          </a:prstGeom>
        </p:spPr>
      </p:pic>
      <p:sp>
        <p:nvSpPr>
          <p:cNvPr id="8" name="Rectangle 7"/>
          <p:cNvSpPr/>
          <p:nvPr/>
        </p:nvSpPr>
        <p:spPr>
          <a:xfrm>
            <a:off x="6359526" y="6184384"/>
            <a:ext cx="4435474" cy="369332"/>
          </a:xfrm>
          <a:prstGeom prst="rect">
            <a:avLst/>
          </a:prstGeom>
        </p:spPr>
        <p:txBody>
          <a:bodyPr wrap="square">
            <a:spAutoFit/>
          </a:bodyPr>
          <a:lstStyle/>
          <a:p>
            <a:r>
              <a:rPr lang="en-US" dirty="0" smtClean="0"/>
              <a:t>[Pane et al., 2001]</a:t>
            </a:r>
            <a:endParaRPr lang="en-US" dirty="0"/>
          </a:p>
        </p:txBody>
      </p:sp>
      <p:sp>
        <p:nvSpPr>
          <p:cNvPr id="9" name="Rectangle 3"/>
          <p:cNvSpPr txBox="1">
            <a:spLocks noChangeArrowheads="1"/>
          </p:cNvSpPr>
          <p:nvPr/>
        </p:nvSpPr>
        <p:spPr bwMode="auto">
          <a:xfrm>
            <a:off x="3333750" y="2286001"/>
            <a:ext cx="5318126" cy="4624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lvl="1" eaLnBrk="1" hangingPunct="1"/>
            <a:r>
              <a:rPr lang="en-US" sz="2000" dirty="0" smtClean="0"/>
              <a:t>Twelve </a:t>
            </a:r>
            <a:r>
              <a:rPr lang="en-US" sz="2000" dirty="0" smtClean="0">
                <a:solidFill>
                  <a:srgbClr val="6E0000"/>
                </a:solidFill>
              </a:rPr>
              <a:t>fifth graders </a:t>
            </a:r>
            <a:r>
              <a:rPr lang="en-US" sz="2000" dirty="0" smtClean="0"/>
              <a:t>in a Pittsburgh public elementary school</a:t>
            </a:r>
          </a:p>
          <a:p>
            <a:pPr lvl="1" eaLnBrk="1" hangingPunct="1"/>
            <a:r>
              <a:rPr lang="en-US" sz="2000" dirty="0" smtClean="0"/>
              <a:t>Equally divided amongst boys and girls</a:t>
            </a:r>
          </a:p>
          <a:p>
            <a:pPr lvl="1" eaLnBrk="1" hangingPunct="1"/>
            <a:r>
              <a:rPr lang="en-US" sz="2000" dirty="0" smtClean="0"/>
              <a:t>No prior experience programming</a:t>
            </a:r>
          </a:p>
          <a:p>
            <a:pPr lvl="1" eaLnBrk="1" hangingPunct="1"/>
            <a:r>
              <a:rPr lang="en-US" sz="2000" i="1" dirty="0" smtClean="0"/>
              <a:t>“The participants received no reward other than the opportunity to leave their normal classroom for half an hour and the opportunity to play a computer game for a few minutes.” </a:t>
            </a:r>
            <a:r>
              <a:rPr lang="en-US" sz="2000" dirty="0" smtClean="0">
                <a:sym typeface="Wingdings"/>
              </a:rPr>
              <a:t></a:t>
            </a:r>
            <a:endParaRPr lang="en-US" sz="2000" dirty="0" smtClean="0"/>
          </a:p>
          <a:p>
            <a:pPr lvl="1" eaLnBrk="1" hangingPunct="1"/>
            <a:endParaRPr lang="en-US" sz="2000" b="1" dirty="0" smtClean="0"/>
          </a:p>
        </p:txBody>
      </p:sp>
    </p:spTree>
    <p:extLst>
      <p:ext uri="{BB962C8B-B14F-4D97-AF65-F5344CB8AC3E}">
        <p14:creationId xmlns:p14="http://schemas.microsoft.com/office/powerpoint/2010/main" val="40218272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25</a:t>
            </a:fld>
            <a:endParaRPr lang="en-US" altLang="en-US" smtClean="0"/>
          </a:p>
        </p:txBody>
      </p:sp>
      <p:sp>
        <p:nvSpPr>
          <p:cNvPr id="6147" name="Rectangle 2"/>
          <p:cNvSpPr>
            <a:spLocks noGrp="1" noChangeArrowheads="1"/>
          </p:cNvSpPr>
          <p:nvPr>
            <p:ph type="title"/>
          </p:nvPr>
        </p:nvSpPr>
        <p:spPr>
          <a:xfrm>
            <a:off x="488950" y="582613"/>
            <a:ext cx="7543800" cy="1295400"/>
          </a:xfrm>
        </p:spPr>
        <p:txBody>
          <a:bodyPr/>
          <a:lstStyle/>
          <a:p>
            <a:pPr eaLnBrk="1" hangingPunct="1"/>
            <a:r>
              <a:rPr lang="en-US" dirty="0" smtClean="0"/>
              <a:t>Intuitions about programming language constructs</a:t>
            </a:r>
            <a:endParaRPr lang="en-US" dirty="0" smtClean="0"/>
          </a:p>
        </p:txBody>
      </p:sp>
      <p:pic>
        <p:nvPicPr>
          <p:cNvPr id="4" name="Picture 3"/>
          <p:cNvPicPr>
            <a:picLocks noChangeAspect="1"/>
          </p:cNvPicPr>
          <p:nvPr/>
        </p:nvPicPr>
        <p:blipFill>
          <a:blip r:embed="rId3"/>
          <a:stretch>
            <a:fillRect/>
          </a:stretch>
        </p:blipFill>
        <p:spPr>
          <a:xfrm>
            <a:off x="688974" y="2095499"/>
            <a:ext cx="5661025" cy="4234625"/>
          </a:xfrm>
          <a:prstGeom prst="rect">
            <a:avLst/>
          </a:prstGeom>
        </p:spPr>
      </p:pic>
      <p:sp>
        <p:nvSpPr>
          <p:cNvPr id="8" name="Rectangle 7"/>
          <p:cNvSpPr/>
          <p:nvPr/>
        </p:nvSpPr>
        <p:spPr>
          <a:xfrm>
            <a:off x="6359526" y="6184384"/>
            <a:ext cx="4435474" cy="369332"/>
          </a:xfrm>
          <a:prstGeom prst="rect">
            <a:avLst/>
          </a:prstGeom>
        </p:spPr>
        <p:txBody>
          <a:bodyPr wrap="square">
            <a:spAutoFit/>
          </a:bodyPr>
          <a:lstStyle/>
          <a:p>
            <a:r>
              <a:rPr lang="en-US" dirty="0" smtClean="0"/>
              <a:t>[Pane et al., 2001]</a:t>
            </a:r>
            <a:endParaRPr lang="en-US" dirty="0"/>
          </a:p>
        </p:txBody>
      </p:sp>
      <p:sp>
        <p:nvSpPr>
          <p:cNvPr id="9" name="Rectangle 3"/>
          <p:cNvSpPr txBox="1">
            <a:spLocks noChangeArrowheads="1"/>
          </p:cNvSpPr>
          <p:nvPr/>
        </p:nvSpPr>
        <p:spPr bwMode="auto">
          <a:xfrm>
            <a:off x="3429000" y="1952626"/>
            <a:ext cx="5318126" cy="4624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344487" lvl="1" indent="0" eaLnBrk="1" hangingPunct="1">
              <a:buNone/>
            </a:pPr>
            <a:r>
              <a:rPr lang="en-US" sz="2000" b="1" dirty="0" smtClean="0">
                <a:solidFill>
                  <a:srgbClr val="6E0000"/>
                </a:solidFill>
              </a:rPr>
              <a:t>Programming Style</a:t>
            </a:r>
          </a:p>
          <a:p>
            <a:pPr lvl="1" eaLnBrk="1" hangingPunct="1"/>
            <a:r>
              <a:rPr lang="en-US" sz="2000" b="1" dirty="0" smtClean="0">
                <a:solidFill>
                  <a:srgbClr val="6E0000"/>
                </a:solidFill>
              </a:rPr>
              <a:t>54%</a:t>
            </a:r>
            <a:r>
              <a:rPr lang="en-US" sz="2000" dirty="0" smtClean="0"/>
              <a:t> - production rules or event-based, beginning with </a:t>
            </a:r>
            <a:r>
              <a:rPr lang="en-US" sz="2000" i="1" dirty="0" smtClean="0"/>
              <a:t>when</a:t>
            </a:r>
            <a:r>
              <a:rPr lang="en-US" sz="2000" dirty="0" smtClean="0"/>
              <a:t>, </a:t>
            </a:r>
            <a:r>
              <a:rPr lang="en-US" sz="2000" i="1" dirty="0" smtClean="0"/>
              <a:t>if </a:t>
            </a:r>
            <a:r>
              <a:rPr lang="en-US" sz="2000" dirty="0" smtClean="0"/>
              <a:t>or </a:t>
            </a:r>
            <a:r>
              <a:rPr lang="en-US" sz="2000" i="1" dirty="0" smtClean="0"/>
              <a:t>after</a:t>
            </a:r>
            <a:r>
              <a:rPr lang="en-US" sz="2000" dirty="0" smtClean="0"/>
              <a:t>.</a:t>
            </a:r>
          </a:p>
          <a:p>
            <a:pPr lvl="2" eaLnBrk="1" hangingPunct="1"/>
            <a:r>
              <a:rPr lang="en-US" sz="1700" i="1" dirty="0" smtClean="0"/>
              <a:t>When </a:t>
            </a:r>
            <a:r>
              <a:rPr lang="en-US" sz="1700" i="1" dirty="0" err="1" smtClean="0"/>
              <a:t>PacMan</a:t>
            </a:r>
            <a:r>
              <a:rPr lang="en-US" sz="1700" i="1" dirty="0" smtClean="0"/>
              <a:t> eats all the dots, he goes to the next level.</a:t>
            </a:r>
          </a:p>
          <a:p>
            <a:pPr lvl="1" eaLnBrk="1" hangingPunct="1"/>
            <a:r>
              <a:rPr lang="en-US" sz="2000" b="1" dirty="0" smtClean="0">
                <a:solidFill>
                  <a:srgbClr val="6E0000"/>
                </a:solidFill>
              </a:rPr>
              <a:t>18%</a:t>
            </a:r>
            <a:r>
              <a:rPr lang="en-US" sz="2000" dirty="0" smtClean="0"/>
              <a:t> - global constraints</a:t>
            </a:r>
          </a:p>
          <a:p>
            <a:pPr lvl="2" eaLnBrk="1" hangingPunct="1"/>
            <a:r>
              <a:rPr lang="en-US" sz="1700" i="1" dirty="0" err="1" smtClean="0"/>
              <a:t>PacMan</a:t>
            </a:r>
            <a:r>
              <a:rPr lang="en-US" sz="1700" i="1" dirty="0" smtClean="0"/>
              <a:t> cannot go through a wall</a:t>
            </a:r>
          </a:p>
          <a:p>
            <a:pPr lvl="1" eaLnBrk="1" hangingPunct="1"/>
            <a:r>
              <a:rPr lang="en-US" sz="2000" b="1" dirty="0" smtClean="0">
                <a:solidFill>
                  <a:srgbClr val="6E0000"/>
                </a:solidFill>
              </a:rPr>
              <a:t>16%</a:t>
            </a:r>
            <a:r>
              <a:rPr lang="en-US" sz="2000" dirty="0" smtClean="0"/>
              <a:t> - declarations/other</a:t>
            </a:r>
          </a:p>
          <a:p>
            <a:pPr lvl="2" eaLnBrk="1" hangingPunct="1"/>
            <a:r>
              <a:rPr lang="en-US" sz="1700" i="1" dirty="0" smtClean="0"/>
              <a:t>There are 4 monsters.</a:t>
            </a:r>
          </a:p>
          <a:p>
            <a:pPr lvl="1" eaLnBrk="1" hangingPunct="1"/>
            <a:r>
              <a:rPr lang="en-US" sz="2000" b="1" dirty="0" smtClean="0">
                <a:solidFill>
                  <a:srgbClr val="6E0000"/>
                </a:solidFill>
              </a:rPr>
              <a:t>12%</a:t>
            </a:r>
            <a:r>
              <a:rPr lang="en-US" sz="2000" dirty="0" smtClean="0"/>
              <a:t> - imperative</a:t>
            </a:r>
          </a:p>
          <a:p>
            <a:pPr lvl="2" eaLnBrk="1" hangingPunct="1"/>
            <a:r>
              <a:rPr lang="en-US" sz="1700" i="1" dirty="0" smtClean="0"/>
              <a:t>Play this sound. Display this string.</a:t>
            </a:r>
          </a:p>
          <a:p>
            <a:pPr lvl="1" eaLnBrk="1" hangingPunct="1"/>
            <a:endParaRPr lang="en-US" sz="2000" b="1" dirty="0" smtClean="0"/>
          </a:p>
        </p:txBody>
      </p:sp>
    </p:spTree>
    <p:extLst>
      <p:ext uri="{BB962C8B-B14F-4D97-AF65-F5344CB8AC3E}">
        <p14:creationId xmlns:p14="http://schemas.microsoft.com/office/powerpoint/2010/main" val="30702449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26</a:t>
            </a:fld>
            <a:endParaRPr lang="en-US" altLang="en-US" smtClean="0"/>
          </a:p>
        </p:txBody>
      </p:sp>
      <p:sp>
        <p:nvSpPr>
          <p:cNvPr id="6147" name="Rectangle 2"/>
          <p:cNvSpPr>
            <a:spLocks noGrp="1" noChangeArrowheads="1"/>
          </p:cNvSpPr>
          <p:nvPr>
            <p:ph type="title"/>
          </p:nvPr>
        </p:nvSpPr>
        <p:spPr>
          <a:xfrm>
            <a:off x="488950" y="582613"/>
            <a:ext cx="7543800" cy="1295400"/>
          </a:xfrm>
        </p:spPr>
        <p:txBody>
          <a:bodyPr/>
          <a:lstStyle/>
          <a:p>
            <a:pPr eaLnBrk="1" hangingPunct="1"/>
            <a:r>
              <a:rPr lang="en-US" dirty="0" smtClean="0"/>
              <a:t>Intuitions about programming language constructs</a:t>
            </a:r>
            <a:endParaRPr lang="en-US" dirty="0" smtClean="0"/>
          </a:p>
        </p:txBody>
      </p:sp>
      <p:pic>
        <p:nvPicPr>
          <p:cNvPr id="4" name="Picture 3"/>
          <p:cNvPicPr>
            <a:picLocks noChangeAspect="1"/>
          </p:cNvPicPr>
          <p:nvPr/>
        </p:nvPicPr>
        <p:blipFill>
          <a:blip r:embed="rId3"/>
          <a:stretch>
            <a:fillRect/>
          </a:stretch>
        </p:blipFill>
        <p:spPr>
          <a:xfrm>
            <a:off x="688974" y="2095499"/>
            <a:ext cx="5661025" cy="4234625"/>
          </a:xfrm>
          <a:prstGeom prst="rect">
            <a:avLst/>
          </a:prstGeom>
        </p:spPr>
      </p:pic>
      <p:sp>
        <p:nvSpPr>
          <p:cNvPr id="8" name="Rectangle 7"/>
          <p:cNvSpPr/>
          <p:nvPr/>
        </p:nvSpPr>
        <p:spPr>
          <a:xfrm>
            <a:off x="6359526" y="6184384"/>
            <a:ext cx="4435474" cy="369332"/>
          </a:xfrm>
          <a:prstGeom prst="rect">
            <a:avLst/>
          </a:prstGeom>
        </p:spPr>
        <p:txBody>
          <a:bodyPr wrap="square">
            <a:spAutoFit/>
          </a:bodyPr>
          <a:lstStyle/>
          <a:p>
            <a:r>
              <a:rPr lang="en-US" dirty="0" smtClean="0"/>
              <a:t>[Pane et al., 2001]</a:t>
            </a:r>
            <a:endParaRPr lang="en-US" dirty="0"/>
          </a:p>
        </p:txBody>
      </p:sp>
      <p:sp>
        <p:nvSpPr>
          <p:cNvPr id="9" name="Rectangle 3"/>
          <p:cNvSpPr txBox="1">
            <a:spLocks noChangeArrowheads="1"/>
          </p:cNvSpPr>
          <p:nvPr/>
        </p:nvSpPr>
        <p:spPr bwMode="auto">
          <a:xfrm>
            <a:off x="3429000" y="1952626"/>
            <a:ext cx="5318126" cy="4624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344487" lvl="1" indent="0" eaLnBrk="1" hangingPunct="1">
              <a:buNone/>
            </a:pPr>
            <a:r>
              <a:rPr lang="en-US" sz="2000" b="1" dirty="0" smtClean="0">
                <a:solidFill>
                  <a:srgbClr val="6E0000"/>
                </a:solidFill>
              </a:rPr>
              <a:t>Modifying State</a:t>
            </a:r>
          </a:p>
          <a:p>
            <a:pPr lvl="1" eaLnBrk="1" hangingPunct="1"/>
            <a:r>
              <a:rPr lang="en-US" sz="2000" b="1" dirty="0" smtClean="0">
                <a:solidFill>
                  <a:srgbClr val="6E0000"/>
                </a:solidFill>
              </a:rPr>
              <a:t>61%</a:t>
            </a:r>
            <a:r>
              <a:rPr lang="en-US" sz="2000" dirty="0" smtClean="0"/>
              <a:t> - behaviors were built into the entity, e.g. OO</a:t>
            </a:r>
          </a:p>
          <a:p>
            <a:pPr lvl="2" eaLnBrk="1" hangingPunct="1"/>
            <a:r>
              <a:rPr lang="en-US" sz="1700" i="1" dirty="0" smtClean="0"/>
              <a:t>Get the big dot and the ghost will turn colors…</a:t>
            </a:r>
          </a:p>
          <a:p>
            <a:pPr lvl="1" eaLnBrk="1" hangingPunct="1"/>
            <a:r>
              <a:rPr lang="en-US" sz="2000" b="1" dirty="0" smtClean="0">
                <a:solidFill>
                  <a:srgbClr val="6E0000"/>
                </a:solidFill>
              </a:rPr>
              <a:t>20%</a:t>
            </a:r>
            <a:r>
              <a:rPr lang="en-US" sz="2000" dirty="0" smtClean="0"/>
              <a:t> - direct modification of properties</a:t>
            </a:r>
          </a:p>
          <a:p>
            <a:pPr lvl="2" eaLnBrk="1" hangingPunct="1"/>
            <a:r>
              <a:rPr lang="en-US" sz="1700" i="1" dirty="0" smtClean="0"/>
              <a:t>After eating a large dot, change the ghosts from original color to blue.</a:t>
            </a:r>
          </a:p>
          <a:p>
            <a:pPr lvl="1" eaLnBrk="1" hangingPunct="1"/>
            <a:r>
              <a:rPr lang="en-US" sz="2000" b="1" dirty="0" smtClean="0">
                <a:solidFill>
                  <a:srgbClr val="6E0000"/>
                </a:solidFill>
              </a:rPr>
              <a:t>18%</a:t>
            </a:r>
            <a:r>
              <a:rPr lang="en-US" sz="2000" dirty="0" smtClean="0"/>
              <a:t> - other</a:t>
            </a:r>
          </a:p>
          <a:p>
            <a:pPr marL="344487" lvl="1" indent="0" eaLnBrk="1" hangingPunct="1">
              <a:buNone/>
            </a:pPr>
            <a:endParaRPr lang="en-US" sz="2000" b="1" dirty="0" smtClean="0"/>
          </a:p>
        </p:txBody>
      </p:sp>
    </p:spTree>
    <p:extLst>
      <p:ext uri="{BB962C8B-B14F-4D97-AF65-F5344CB8AC3E}">
        <p14:creationId xmlns:p14="http://schemas.microsoft.com/office/powerpoint/2010/main" val="1930796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27</a:t>
            </a:fld>
            <a:endParaRPr lang="en-US" altLang="en-US" smtClean="0"/>
          </a:p>
        </p:txBody>
      </p:sp>
      <p:sp>
        <p:nvSpPr>
          <p:cNvPr id="6147" name="Rectangle 2"/>
          <p:cNvSpPr>
            <a:spLocks noGrp="1" noChangeArrowheads="1"/>
          </p:cNvSpPr>
          <p:nvPr>
            <p:ph type="title"/>
          </p:nvPr>
        </p:nvSpPr>
        <p:spPr>
          <a:xfrm>
            <a:off x="488950" y="582613"/>
            <a:ext cx="7543800" cy="1295400"/>
          </a:xfrm>
        </p:spPr>
        <p:txBody>
          <a:bodyPr/>
          <a:lstStyle/>
          <a:p>
            <a:pPr eaLnBrk="1" hangingPunct="1"/>
            <a:r>
              <a:rPr lang="en-US" dirty="0" smtClean="0"/>
              <a:t>Intuitions about programming language constructs</a:t>
            </a:r>
            <a:endParaRPr lang="en-US" dirty="0" smtClean="0"/>
          </a:p>
        </p:txBody>
      </p:sp>
      <p:pic>
        <p:nvPicPr>
          <p:cNvPr id="4" name="Picture 3"/>
          <p:cNvPicPr>
            <a:picLocks noChangeAspect="1"/>
          </p:cNvPicPr>
          <p:nvPr/>
        </p:nvPicPr>
        <p:blipFill>
          <a:blip r:embed="rId3"/>
          <a:stretch>
            <a:fillRect/>
          </a:stretch>
        </p:blipFill>
        <p:spPr>
          <a:xfrm>
            <a:off x="688974" y="2095499"/>
            <a:ext cx="5661025" cy="4234625"/>
          </a:xfrm>
          <a:prstGeom prst="rect">
            <a:avLst/>
          </a:prstGeom>
        </p:spPr>
      </p:pic>
      <p:sp>
        <p:nvSpPr>
          <p:cNvPr id="8" name="Rectangle 7"/>
          <p:cNvSpPr/>
          <p:nvPr/>
        </p:nvSpPr>
        <p:spPr>
          <a:xfrm>
            <a:off x="6359526" y="6184384"/>
            <a:ext cx="4435474" cy="369332"/>
          </a:xfrm>
          <a:prstGeom prst="rect">
            <a:avLst/>
          </a:prstGeom>
        </p:spPr>
        <p:txBody>
          <a:bodyPr wrap="square">
            <a:spAutoFit/>
          </a:bodyPr>
          <a:lstStyle/>
          <a:p>
            <a:r>
              <a:rPr lang="en-US" dirty="0" smtClean="0"/>
              <a:t>[Pane et al., 2001]</a:t>
            </a:r>
            <a:endParaRPr lang="en-US" dirty="0"/>
          </a:p>
        </p:txBody>
      </p:sp>
      <p:sp>
        <p:nvSpPr>
          <p:cNvPr id="9" name="Rectangle 3"/>
          <p:cNvSpPr txBox="1">
            <a:spLocks noChangeArrowheads="1"/>
          </p:cNvSpPr>
          <p:nvPr/>
        </p:nvSpPr>
        <p:spPr bwMode="auto">
          <a:xfrm>
            <a:off x="3429000" y="1952626"/>
            <a:ext cx="5318126" cy="4624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344487" lvl="1" indent="0" eaLnBrk="1" hangingPunct="1">
              <a:buNone/>
            </a:pPr>
            <a:r>
              <a:rPr lang="en-US" sz="2000" b="1" dirty="0" smtClean="0">
                <a:solidFill>
                  <a:srgbClr val="6E0000"/>
                </a:solidFill>
              </a:rPr>
              <a:t>OR</a:t>
            </a:r>
          </a:p>
          <a:p>
            <a:pPr lvl="1" eaLnBrk="1" hangingPunct="1"/>
            <a:r>
              <a:rPr lang="en-US" sz="2000" b="1" dirty="0" smtClean="0">
                <a:solidFill>
                  <a:srgbClr val="6E0000"/>
                </a:solidFill>
              </a:rPr>
              <a:t>63%</a:t>
            </a:r>
            <a:r>
              <a:rPr lang="en-US" sz="2000" dirty="0" smtClean="0"/>
              <a:t> - </a:t>
            </a:r>
            <a:r>
              <a:rPr lang="en-US" sz="2000" dirty="0" err="1" smtClean="0"/>
              <a:t>boolean</a:t>
            </a:r>
            <a:r>
              <a:rPr lang="en-US" sz="2000" dirty="0" smtClean="0"/>
              <a:t> disjunction</a:t>
            </a:r>
          </a:p>
          <a:p>
            <a:pPr lvl="2" eaLnBrk="1" hangingPunct="1"/>
            <a:r>
              <a:rPr lang="en-US" sz="1700" i="1" dirty="0" smtClean="0"/>
              <a:t>To make </a:t>
            </a:r>
            <a:r>
              <a:rPr lang="en-US" sz="1700" i="1" dirty="0" err="1" smtClean="0"/>
              <a:t>PacMan</a:t>
            </a:r>
            <a:r>
              <a:rPr lang="en-US" sz="1700" i="1" dirty="0" smtClean="0"/>
              <a:t> go up or down, you push the up or down arrow key</a:t>
            </a:r>
          </a:p>
          <a:p>
            <a:pPr lvl="1" eaLnBrk="1" hangingPunct="1"/>
            <a:r>
              <a:rPr lang="en-US" sz="2000" b="1" dirty="0" smtClean="0">
                <a:solidFill>
                  <a:srgbClr val="6E0000"/>
                </a:solidFill>
              </a:rPr>
              <a:t>20%</a:t>
            </a:r>
            <a:r>
              <a:rPr lang="en-US" sz="2000" dirty="0" smtClean="0"/>
              <a:t> - clarifying or restating the prior item</a:t>
            </a:r>
          </a:p>
          <a:p>
            <a:pPr lvl="2" eaLnBrk="1" hangingPunct="1"/>
            <a:r>
              <a:rPr lang="en-US" sz="1700" i="1" dirty="0" smtClean="0"/>
              <a:t>When </a:t>
            </a:r>
            <a:r>
              <a:rPr lang="en-US" sz="1700" i="1" dirty="0" err="1" smtClean="0"/>
              <a:t>PacMan</a:t>
            </a:r>
            <a:r>
              <a:rPr lang="en-US" sz="1700" i="1" dirty="0" smtClean="0"/>
              <a:t> hits a ghost or a monster, he loses his life.</a:t>
            </a:r>
          </a:p>
          <a:p>
            <a:pPr lvl="1" eaLnBrk="1" hangingPunct="1"/>
            <a:r>
              <a:rPr lang="en-US" sz="2000" b="1" dirty="0" smtClean="0">
                <a:solidFill>
                  <a:srgbClr val="6E0000"/>
                </a:solidFill>
              </a:rPr>
              <a:t>18%</a:t>
            </a:r>
            <a:r>
              <a:rPr lang="en-US" sz="2000" dirty="0" smtClean="0"/>
              <a:t> - meaning </a:t>
            </a:r>
            <a:r>
              <a:rPr lang="en-US" sz="2000" i="1" dirty="0" smtClean="0"/>
              <a:t>otherwise</a:t>
            </a:r>
            <a:endParaRPr lang="en-US" sz="2000" dirty="0" smtClean="0"/>
          </a:p>
          <a:p>
            <a:pPr lvl="1" eaLnBrk="1" hangingPunct="1"/>
            <a:r>
              <a:rPr lang="en-US" sz="2000" b="1" dirty="0" smtClean="0">
                <a:solidFill>
                  <a:srgbClr val="6E0000"/>
                </a:solidFill>
              </a:rPr>
              <a:t>5%</a:t>
            </a:r>
            <a:r>
              <a:rPr lang="en-US" sz="2000" dirty="0" smtClean="0"/>
              <a:t> - other</a:t>
            </a:r>
          </a:p>
        </p:txBody>
      </p:sp>
    </p:spTree>
    <p:extLst>
      <p:ext uri="{BB962C8B-B14F-4D97-AF65-F5344CB8AC3E}">
        <p14:creationId xmlns:p14="http://schemas.microsoft.com/office/powerpoint/2010/main" val="42609473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28</a:t>
            </a:fld>
            <a:endParaRPr lang="en-US" altLang="en-US" smtClean="0"/>
          </a:p>
        </p:txBody>
      </p:sp>
      <p:sp>
        <p:nvSpPr>
          <p:cNvPr id="6147" name="Rectangle 2"/>
          <p:cNvSpPr>
            <a:spLocks noGrp="1" noChangeArrowheads="1"/>
          </p:cNvSpPr>
          <p:nvPr>
            <p:ph type="title"/>
          </p:nvPr>
        </p:nvSpPr>
        <p:spPr>
          <a:xfrm>
            <a:off x="488950" y="582613"/>
            <a:ext cx="7543800" cy="1295400"/>
          </a:xfrm>
        </p:spPr>
        <p:txBody>
          <a:bodyPr/>
          <a:lstStyle/>
          <a:p>
            <a:pPr eaLnBrk="1" hangingPunct="1"/>
            <a:r>
              <a:rPr lang="en-US" dirty="0" smtClean="0"/>
              <a:t>Intuitions about programming language constructs</a:t>
            </a:r>
            <a:endParaRPr lang="en-US" dirty="0" smtClean="0"/>
          </a:p>
        </p:txBody>
      </p:sp>
      <p:pic>
        <p:nvPicPr>
          <p:cNvPr id="4" name="Picture 3"/>
          <p:cNvPicPr>
            <a:picLocks noChangeAspect="1"/>
          </p:cNvPicPr>
          <p:nvPr/>
        </p:nvPicPr>
        <p:blipFill>
          <a:blip r:embed="rId3"/>
          <a:stretch>
            <a:fillRect/>
          </a:stretch>
        </p:blipFill>
        <p:spPr>
          <a:xfrm>
            <a:off x="688974" y="2095499"/>
            <a:ext cx="5661025" cy="4234625"/>
          </a:xfrm>
          <a:prstGeom prst="rect">
            <a:avLst/>
          </a:prstGeom>
        </p:spPr>
      </p:pic>
      <p:sp>
        <p:nvSpPr>
          <p:cNvPr id="8" name="Rectangle 7"/>
          <p:cNvSpPr/>
          <p:nvPr/>
        </p:nvSpPr>
        <p:spPr>
          <a:xfrm>
            <a:off x="6359526" y="6184384"/>
            <a:ext cx="4435474" cy="369332"/>
          </a:xfrm>
          <a:prstGeom prst="rect">
            <a:avLst/>
          </a:prstGeom>
        </p:spPr>
        <p:txBody>
          <a:bodyPr wrap="square">
            <a:spAutoFit/>
          </a:bodyPr>
          <a:lstStyle/>
          <a:p>
            <a:r>
              <a:rPr lang="en-US" dirty="0" smtClean="0"/>
              <a:t>[Pane et al., 2001]</a:t>
            </a:r>
            <a:endParaRPr lang="en-US" dirty="0"/>
          </a:p>
        </p:txBody>
      </p:sp>
      <p:sp>
        <p:nvSpPr>
          <p:cNvPr id="9" name="Rectangle 3"/>
          <p:cNvSpPr txBox="1">
            <a:spLocks noChangeArrowheads="1"/>
          </p:cNvSpPr>
          <p:nvPr/>
        </p:nvSpPr>
        <p:spPr bwMode="auto">
          <a:xfrm>
            <a:off x="3429000" y="1889126"/>
            <a:ext cx="5318126" cy="33654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344487" lvl="1" indent="0" eaLnBrk="1" hangingPunct="1">
              <a:buNone/>
            </a:pPr>
            <a:r>
              <a:rPr lang="en-US" sz="2000" b="1" dirty="0" smtClean="0">
                <a:solidFill>
                  <a:srgbClr val="6E0000"/>
                </a:solidFill>
              </a:rPr>
              <a:t>Iteration or looping constructs</a:t>
            </a:r>
          </a:p>
          <a:p>
            <a:pPr lvl="1" eaLnBrk="1" hangingPunct="1"/>
            <a:r>
              <a:rPr lang="en-US" sz="2000" b="1" dirty="0" smtClean="0">
                <a:solidFill>
                  <a:srgbClr val="6E0000"/>
                </a:solidFill>
              </a:rPr>
              <a:t>73%</a:t>
            </a:r>
            <a:r>
              <a:rPr lang="en-US" sz="2000" dirty="0" smtClean="0"/>
              <a:t> - implicit, where only a terminating condition is specified</a:t>
            </a:r>
          </a:p>
          <a:p>
            <a:pPr lvl="2" eaLnBrk="1" hangingPunct="1"/>
            <a:r>
              <a:rPr lang="en-US" sz="1700" i="1" dirty="0" smtClean="0"/>
              <a:t>Make </a:t>
            </a:r>
            <a:r>
              <a:rPr lang="en-US" sz="1700" i="1" dirty="0" err="1" smtClean="0"/>
              <a:t>PacMan</a:t>
            </a:r>
            <a:r>
              <a:rPr lang="en-US" sz="1700" i="1" dirty="0" smtClean="0"/>
              <a:t> go left until a dead end</a:t>
            </a:r>
          </a:p>
          <a:p>
            <a:pPr lvl="1" eaLnBrk="1" hangingPunct="1"/>
            <a:r>
              <a:rPr lang="en-US" sz="2000" b="1" dirty="0" smtClean="0">
                <a:solidFill>
                  <a:srgbClr val="6E0000"/>
                </a:solidFill>
              </a:rPr>
              <a:t>20%</a:t>
            </a:r>
            <a:r>
              <a:rPr lang="en-US" sz="2000" dirty="0" smtClean="0"/>
              <a:t> - explicit, with keywords such as </a:t>
            </a:r>
            <a:r>
              <a:rPr lang="en-US" sz="2000" i="1" dirty="0" smtClean="0"/>
              <a:t>repeat, while, and so on, </a:t>
            </a:r>
            <a:r>
              <a:rPr lang="en-US" sz="2000" dirty="0" smtClean="0"/>
              <a:t>etc.</a:t>
            </a:r>
          </a:p>
          <a:p>
            <a:pPr lvl="1" eaLnBrk="1" hangingPunct="1"/>
            <a:r>
              <a:rPr lang="en-US" sz="2000" b="1" dirty="0" smtClean="0">
                <a:solidFill>
                  <a:srgbClr val="6E0000"/>
                </a:solidFill>
              </a:rPr>
              <a:t>7%</a:t>
            </a:r>
            <a:r>
              <a:rPr lang="en-US" sz="2000" dirty="0" smtClean="0"/>
              <a:t> - other</a:t>
            </a:r>
          </a:p>
        </p:txBody>
      </p:sp>
      <p:sp>
        <p:nvSpPr>
          <p:cNvPr id="7" name="Rectangle 6"/>
          <p:cNvSpPr/>
          <p:nvPr/>
        </p:nvSpPr>
        <p:spPr>
          <a:xfrm>
            <a:off x="4098926" y="4479409"/>
            <a:ext cx="4298949" cy="1169551"/>
          </a:xfrm>
          <a:prstGeom prst="rect">
            <a:avLst/>
          </a:prstGeom>
          <a:solidFill>
            <a:srgbClr val="FFFFFF"/>
          </a:solidFill>
          <a:ln>
            <a:solidFill>
              <a:schemeClr val="tx1"/>
            </a:solidFill>
          </a:ln>
        </p:spPr>
        <p:txBody>
          <a:bodyPr wrap="square">
            <a:spAutoFit/>
          </a:bodyPr>
          <a:lstStyle/>
          <a:p>
            <a:pPr marL="285750" indent="-285750">
              <a:buFont typeface="Arial"/>
              <a:buChar char="•"/>
            </a:pPr>
            <a:r>
              <a:rPr lang="en-US" sz="1400" dirty="0" smtClean="0"/>
              <a:t>Loops are hotspots of errors for novice programmers. </a:t>
            </a:r>
          </a:p>
          <a:p>
            <a:pPr marL="285750" indent="-285750">
              <a:buFont typeface="Arial"/>
              <a:buChar char="•"/>
            </a:pPr>
            <a:r>
              <a:rPr lang="en-US" sz="1400" dirty="0" smtClean="0"/>
              <a:t>Often expect terminating condition to be checked continuously. </a:t>
            </a:r>
          </a:p>
          <a:p>
            <a:r>
              <a:rPr lang="en-US" sz="1400" dirty="0" smtClean="0"/>
              <a:t>[du </a:t>
            </a:r>
            <a:r>
              <a:rPr lang="en-US" sz="1400" dirty="0" err="1" smtClean="0"/>
              <a:t>Boulay</a:t>
            </a:r>
            <a:r>
              <a:rPr lang="en-US" sz="1400" dirty="0" smtClean="0"/>
              <a:t>, 1989]</a:t>
            </a:r>
          </a:p>
        </p:txBody>
      </p:sp>
    </p:spTree>
    <p:extLst>
      <p:ext uri="{BB962C8B-B14F-4D97-AF65-F5344CB8AC3E}">
        <p14:creationId xmlns:p14="http://schemas.microsoft.com/office/powerpoint/2010/main" val="15320052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29</a:t>
            </a:fld>
            <a:endParaRPr lang="en-US" altLang="en-US" smtClean="0"/>
          </a:p>
        </p:txBody>
      </p:sp>
      <p:sp>
        <p:nvSpPr>
          <p:cNvPr id="8" name="Rectangle 7"/>
          <p:cNvSpPr/>
          <p:nvPr/>
        </p:nvSpPr>
        <p:spPr>
          <a:xfrm>
            <a:off x="6359526" y="6184384"/>
            <a:ext cx="4435474" cy="369332"/>
          </a:xfrm>
          <a:prstGeom prst="rect">
            <a:avLst/>
          </a:prstGeom>
        </p:spPr>
        <p:txBody>
          <a:bodyPr wrap="square">
            <a:spAutoFit/>
          </a:bodyPr>
          <a:lstStyle/>
          <a:p>
            <a:r>
              <a:rPr lang="en-US" dirty="0" smtClean="0"/>
              <a:t>[Pane et al., 2001]</a:t>
            </a:r>
            <a:endParaRPr lang="en-US" dirty="0"/>
          </a:p>
        </p:txBody>
      </p:sp>
      <p:pic>
        <p:nvPicPr>
          <p:cNvPr id="2" name="Picture 1"/>
          <p:cNvPicPr>
            <a:picLocks noChangeAspect="1"/>
          </p:cNvPicPr>
          <p:nvPr/>
        </p:nvPicPr>
        <p:blipFill>
          <a:blip r:embed="rId3"/>
          <a:stretch>
            <a:fillRect/>
          </a:stretch>
        </p:blipFill>
        <p:spPr>
          <a:xfrm>
            <a:off x="1143000" y="656236"/>
            <a:ext cx="6381750" cy="5455639"/>
          </a:xfrm>
          <a:prstGeom prst="rect">
            <a:avLst/>
          </a:prstGeom>
          <a:solidFill>
            <a:schemeClr val="accent3"/>
          </a:solidFill>
        </p:spPr>
      </p:pic>
      <p:sp>
        <p:nvSpPr>
          <p:cNvPr id="10" name="Rectangle 9"/>
          <p:cNvSpPr/>
          <p:nvPr/>
        </p:nvSpPr>
        <p:spPr>
          <a:xfrm>
            <a:off x="304799" y="6132294"/>
            <a:ext cx="5793025" cy="646331"/>
          </a:xfrm>
          <a:prstGeom prst="rect">
            <a:avLst/>
          </a:prstGeom>
        </p:spPr>
        <p:txBody>
          <a:bodyPr wrap="square">
            <a:spAutoFit/>
          </a:bodyPr>
          <a:lstStyle/>
          <a:p>
            <a:r>
              <a:rPr lang="en-US" b="1" dirty="0" smtClean="0"/>
              <a:t>Population</a:t>
            </a:r>
            <a:r>
              <a:rPr lang="en-US" dirty="0" smtClean="0"/>
              <a:t>: Kids from same population + a few adults from CMU who had no programming experience.</a:t>
            </a:r>
            <a:endParaRPr lang="en-US" dirty="0"/>
          </a:p>
        </p:txBody>
      </p:sp>
    </p:spTree>
    <p:extLst>
      <p:ext uri="{BB962C8B-B14F-4D97-AF65-F5344CB8AC3E}">
        <p14:creationId xmlns:p14="http://schemas.microsoft.com/office/powerpoint/2010/main" val="13213278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3</a:t>
            </a:fld>
            <a:endParaRPr lang="en-US" altLang="en-US" smtClean="0"/>
          </a:p>
        </p:txBody>
      </p:sp>
      <p:sp>
        <p:nvSpPr>
          <p:cNvPr id="6147" name="Rectangle 2"/>
          <p:cNvSpPr>
            <a:spLocks noGrp="1" noChangeArrowheads="1"/>
          </p:cNvSpPr>
          <p:nvPr>
            <p:ph type="title"/>
          </p:nvPr>
        </p:nvSpPr>
        <p:spPr/>
        <p:txBody>
          <a:bodyPr/>
          <a:lstStyle/>
          <a:p>
            <a:pPr eaLnBrk="1" hangingPunct="1"/>
            <a:r>
              <a:rPr lang="en-US" dirty="0" smtClean="0"/>
              <a:t>Programming is difficult</a:t>
            </a:r>
          </a:p>
        </p:txBody>
      </p:sp>
      <p:sp>
        <p:nvSpPr>
          <p:cNvPr id="6148" name="Rectangle 3"/>
          <p:cNvSpPr>
            <a:spLocks noGrp="1" noChangeArrowheads="1"/>
          </p:cNvSpPr>
          <p:nvPr>
            <p:ph type="body" idx="1"/>
          </p:nvPr>
        </p:nvSpPr>
        <p:spPr>
          <a:xfrm>
            <a:off x="738188" y="1600200"/>
            <a:ext cx="8650287" cy="4532313"/>
          </a:xfrm>
        </p:spPr>
        <p:txBody>
          <a:bodyPr/>
          <a:lstStyle/>
          <a:p>
            <a:pPr eaLnBrk="1" hangingPunct="1"/>
            <a:r>
              <a:rPr lang="en-US" b="1" dirty="0" smtClean="0"/>
              <a:t>Difficult to </a:t>
            </a:r>
            <a:r>
              <a:rPr lang="en-US" b="1" dirty="0" smtClean="0">
                <a:solidFill>
                  <a:srgbClr val="6E0000"/>
                </a:solidFill>
              </a:rPr>
              <a:t>learn</a:t>
            </a:r>
          </a:p>
          <a:p>
            <a:pPr lvl="1" eaLnBrk="1" hangingPunct="1"/>
            <a:r>
              <a:rPr lang="en-US" b="1" dirty="0" smtClean="0"/>
              <a:t>30% of students </a:t>
            </a:r>
            <a:r>
              <a:rPr lang="en-US" b="1" dirty="0" smtClean="0">
                <a:solidFill>
                  <a:srgbClr val="6E0000"/>
                </a:solidFill>
              </a:rPr>
              <a:t>fail or withdraw </a:t>
            </a:r>
            <a:r>
              <a:rPr lang="en-US" b="1" dirty="0" smtClean="0"/>
              <a:t>from CS1</a:t>
            </a:r>
          </a:p>
          <a:p>
            <a:pPr lvl="1" eaLnBrk="1" hangingPunct="1"/>
            <a:endParaRPr lang="en-US" b="1" dirty="0" smtClean="0">
              <a:solidFill>
                <a:srgbClr val="6E0000"/>
              </a:solidFill>
            </a:endParaRPr>
          </a:p>
        </p:txBody>
      </p:sp>
      <p:sp>
        <p:nvSpPr>
          <p:cNvPr id="2" name="Rectangle 1"/>
          <p:cNvSpPr/>
          <p:nvPr/>
        </p:nvSpPr>
        <p:spPr>
          <a:xfrm>
            <a:off x="5197088" y="2656959"/>
            <a:ext cx="3688292" cy="369332"/>
          </a:xfrm>
          <a:prstGeom prst="rect">
            <a:avLst/>
          </a:prstGeom>
        </p:spPr>
        <p:txBody>
          <a:bodyPr wrap="none">
            <a:spAutoFit/>
          </a:bodyPr>
          <a:lstStyle/>
          <a:p>
            <a:r>
              <a:rPr lang="en-US" dirty="0"/>
              <a:t>[</a:t>
            </a:r>
            <a:r>
              <a:rPr lang="en-US" dirty="0" err="1"/>
              <a:t>Bennedsen</a:t>
            </a:r>
            <a:r>
              <a:rPr lang="en-US" dirty="0"/>
              <a:t> and </a:t>
            </a:r>
            <a:r>
              <a:rPr lang="en-US" dirty="0" err="1"/>
              <a:t>Caspersen</a:t>
            </a:r>
            <a:r>
              <a:rPr lang="en-US" dirty="0"/>
              <a:t> 2007]</a:t>
            </a:r>
            <a:endParaRPr lang="en-US" dirty="0"/>
          </a:p>
        </p:txBody>
      </p:sp>
    </p:spTree>
    <p:extLst>
      <p:ext uri="{BB962C8B-B14F-4D97-AF65-F5344CB8AC3E}">
        <p14:creationId xmlns:p14="http://schemas.microsoft.com/office/powerpoint/2010/main" val="7626443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30</a:t>
            </a:fld>
            <a:endParaRPr lang="en-US" altLang="en-US" smtClean="0"/>
          </a:p>
        </p:txBody>
      </p:sp>
      <p:sp>
        <p:nvSpPr>
          <p:cNvPr id="6147" name="Rectangle 2"/>
          <p:cNvSpPr>
            <a:spLocks noGrp="1" noChangeArrowheads="1"/>
          </p:cNvSpPr>
          <p:nvPr>
            <p:ph type="title"/>
          </p:nvPr>
        </p:nvSpPr>
        <p:spPr>
          <a:xfrm>
            <a:off x="488950" y="582613"/>
            <a:ext cx="7543800" cy="1295400"/>
          </a:xfrm>
        </p:spPr>
        <p:txBody>
          <a:bodyPr/>
          <a:lstStyle/>
          <a:p>
            <a:pPr eaLnBrk="1" hangingPunct="1"/>
            <a:r>
              <a:rPr lang="en-US" dirty="0" smtClean="0"/>
              <a:t>Intuitions about programming language constructs</a:t>
            </a:r>
            <a:endParaRPr lang="en-US" dirty="0" smtClean="0"/>
          </a:p>
        </p:txBody>
      </p:sp>
      <p:sp>
        <p:nvSpPr>
          <p:cNvPr id="8" name="Rectangle 7"/>
          <p:cNvSpPr/>
          <p:nvPr/>
        </p:nvSpPr>
        <p:spPr>
          <a:xfrm>
            <a:off x="6359526" y="6184384"/>
            <a:ext cx="4435474" cy="369332"/>
          </a:xfrm>
          <a:prstGeom prst="rect">
            <a:avLst/>
          </a:prstGeom>
        </p:spPr>
        <p:txBody>
          <a:bodyPr wrap="square">
            <a:spAutoFit/>
          </a:bodyPr>
          <a:lstStyle/>
          <a:p>
            <a:r>
              <a:rPr lang="en-US" dirty="0" smtClean="0"/>
              <a:t>[Pane et al., 2001]</a:t>
            </a:r>
            <a:endParaRPr lang="en-US" dirty="0"/>
          </a:p>
        </p:txBody>
      </p:sp>
      <p:pic>
        <p:nvPicPr>
          <p:cNvPr id="2" name="Picture 1"/>
          <p:cNvPicPr>
            <a:picLocks noChangeAspect="1"/>
          </p:cNvPicPr>
          <p:nvPr/>
        </p:nvPicPr>
        <p:blipFill>
          <a:blip r:embed="rId3"/>
          <a:stretch>
            <a:fillRect/>
          </a:stretch>
        </p:blipFill>
        <p:spPr>
          <a:xfrm>
            <a:off x="254000" y="2168843"/>
            <a:ext cx="3349625" cy="2863532"/>
          </a:xfrm>
          <a:prstGeom prst="rect">
            <a:avLst/>
          </a:prstGeom>
          <a:solidFill>
            <a:schemeClr val="accent3"/>
          </a:solidFill>
        </p:spPr>
      </p:pic>
      <p:sp>
        <p:nvSpPr>
          <p:cNvPr id="6" name="Rectangle 3"/>
          <p:cNvSpPr txBox="1">
            <a:spLocks noChangeArrowheads="1"/>
          </p:cNvSpPr>
          <p:nvPr/>
        </p:nvSpPr>
        <p:spPr bwMode="auto">
          <a:xfrm>
            <a:off x="3556000" y="2014638"/>
            <a:ext cx="5318126" cy="4624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344487" lvl="1" indent="0" eaLnBrk="1" hangingPunct="1">
              <a:buNone/>
            </a:pPr>
            <a:r>
              <a:rPr lang="en-US" sz="2000" b="1" dirty="0" smtClean="0">
                <a:solidFill>
                  <a:srgbClr val="6E0000"/>
                </a:solidFill>
              </a:rPr>
              <a:t>AND</a:t>
            </a:r>
          </a:p>
          <a:p>
            <a:pPr lvl="1" eaLnBrk="1" hangingPunct="1"/>
            <a:r>
              <a:rPr lang="en-US" sz="2000" b="1" dirty="0" smtClean="0">
                <a:solidFill>
                  <a:srgbClr val="6E0000"/>
                </a:solidFill>
              </a:rPr>
              <a:t>47%</a:t>
            </a:r>
            <a:r>
              <a:rPr lang="en-US" sz="2000" dirty="0" smtClean="0"/>
              <a:t> - </a:t>
            </a:r>
            <a:r>
              <a:rPr lang="en-US" sz="2000" dirty="0" err="1" smtClean="0"/>
              <a:t>boolean</a:t>
            </a:r>
            <a:r>
              <a:rPr lang="en-US" sz="2000" dirty="0" smtClean="0"/>
              <a:t> conjunction</a:t>
            </a:r>
          </a:p>
          <a:p>
            <a:pPr lvl="2" eaLnBrk="1" hangingPunct="1"/>
            <a:r>
              <a:rPr lang="en-US" sz="1700" i="1" dirty="0" smtClean="0"/>
              <a:t>Erase Bill Clinton and Jay Leno</a:t>
            </a:r>
          </a:p>
          <a:p>
            <a:pPr lvl="2" eaLnBrk="1" hangingPunct="1"/>
            <a:r>
              <a:rPr lang="en-US" sz="1700" b="1" dirty="0" smtClean="0">
                <a:solidFill>
                  <a:srgbClr val="6E0000"/>
                </a:solidFill>
              </a:rPr>
              <a:t>76%</a:t>
            </a:r>
            <a:r>
              <a:rPr lang="en-US" sz="1700" i="1" dirty="0" smtClean="0"/>
              <a:t> - incorrect</a:t>
            </a:r>
          </a:p>
          <a:p>
            <a:pPr lvl="3" eaLnBrk="1" hangingPunct="1"/>
            <a:r>
              <a:rPr lang="en-US" sz="1400" i="1" dirty="0" smtClean="0"/>
              <a:t>Everybody whose name starts with the letter G and L…</a:t>
            </a:r>
          </a:p>
          <a:p>
            <a:pPr lvl="3" eaLnBrk="1" hangingPunct="1"/>
            <a:r>
              <a:rPr lang="en-US" sz="1400" i="1" dirty="0" smtClean="0"/>
              <a:t>If you score 90 and above</a:t>
            </a:r>
          </a:p>
          <a:p>
            <a:pPr lvl="1" eaLnBrk="1" hangingPunct="1"/>
            <a:r>
              <a:rPr lang="en-US" sz="2000" b="1" dirty="0" smtClean="0">
                <a:solidFill>
                  <a:srgbClr val="6E0000"/>
                </a:solidFill>
              </a:rPr>
              <a:t>43%</a:t>
            </a:r>
            <a:r>
              <a:rPr lang="en-US" sz="2000" dirty="0" smtClean="0"/>
              <a:t> - sequencing</a:t>
            </a:r>
          </a:p>
          <a:p>
            <a:pPr lvl="2" eaLnBrk="1" hangingPunct="1"/>
            <a:r>
              <a:rPr lang="en-US" sz="1700" i="1" dirty="0" smtClean="0"/>
              <a:t>Crossed out the highest score and added the lower scores</a:t>
            </a:r>
            <a:endParaRPr lang="en-US" sz="1700" dirty="0" smtClean="0"/>
          </a:p>
          <a:p>
            <a:pPr lvl="1" eaLnBrk="1" hangingPunct="1"/>
            <a:r>
              <a:rPr lang="en-US" sz="2000" b="1" dirty="0" smtClean="0">
                <a:solidFill>
                  <a:srgbClr val="6E0000"/>
                </a:solidFill>
              </a:rPr>
              <a:t>4%</a:t>
            </a:r>
            <a:r>
              <a:rPr lang="en-US" sz="2000" dirty="0" smtClean="0"/>
              <a:t> - specify a range</a:t>
            </a:r>
          </a:p>
          <a:p>
            <a:pPr lvl="2" eaLnBrk="1" hangingPunct="1"/>
            <a:r>
              <a:rPr lang="en-US" sz="1700" i="1" dirty="0" smtClean="0"/>
              <a:t>Fine is between 3000 and 20,000</a:t>
            </a:r>
          </a:p>
          <a:p>
            <a:pPr lvl="1" eaLnBrk="1" hangingPunct="1"/>
            <a:r>
              <a:rPr lang="en-US" sz="2000" b="1" dirty="0" smtClean="0">
                <a:solidFill>
                  <a:srgbClr val="6E0000"/>
                </a:solidFill>
              </a:rPr>
              <a:t>5% </a:t>
            </a:r>
            <a:r>
              <a:rPr lang="en-US" sz="2000" dirty="0"/>
              <a:t>- </a:t>
            </a:r>
            <a:r>
              <a:rPr lang="en-US" sz="2000" dirty="0" smtClean="0"/>
              <a:t>other</a:t>
            </a:r>
            <a:endParaRPr lang="en-US" sz="2000" dirty="0"/>
          </a:p>
          <a:p>
            <a:pPr lvl="1" eaLnBrk="1" hangingPunct="1"/>
            <a:endParaRPr lang="en-US" sz="2000" i="1" dirty="0" smtClean="0"/>
          </a:p>
          <a:p>
            <a:pPr lvl="1" eaLnBrk="1" hangingPunct="1"/>
            <a:endParaRPr lang="en-US" sz="2000" b="1" dirty="0" smtClean="0"/>
          </a:p>
        </p:txBody>
      </p:sp>
    </p:spTree>
    <p:extLst>
      <p:ext uri="{BB962C8B-B14F-4D97-AF65-F5344CB8AC3E}">
        <p14:creationId xmlns:p14="http://schemas.microsoft.com/office/powerpoint/2010/main" val="4013767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31</a:t>
            </a:fld>
            <a:endParaRPr lang="en-US" altLang="en-US" smtClean="0"/>
          </a:p>
        </p:txBody>
      </p:sp>
      <p:sp>
        <p:nvSpPr>
          <p:cNvPr id="6147" name="Rectangle 2"/>
          <p:cNvSpPr>
            <a:spLocks noGrp="1" noChangeArrowheads="1"/>
          </p:cNvSpPr>
          <p:nvPr>
            <p:ph type="title"/>
          </p:nvPr>
        </p:nvSpPr>
        <p:spPr>
          <a:xfrm>
            <a:off x="488950" y="582613"/>
            <a:ext cx="7543800" cy="1295400"/>
          </a:xfrm>
        </p:spPr>
        <p:txBody>
          <a:bodyPr/>
          <a:lstStyle/>
          <a:p>
            <a:pPr eaLnBrk="1" hangingPunct="1"/>
            <a:r>
              <a:rPr lang="en-US" dirty="0" smtClean="0"/>
              <a:t>Intuitions about programming language constructs</a:t>
            </a:r>
            <a:endParaRPr lang="en-US" dirty="0" smtClean="0"/>
          </a:p>
        </p:txBody>
      </p:sp>
      <p:sp>
        <p:nvSpPr>
          <p:cNvPr id="8" name="Rectangle 7"/>
          <p:cNvSpPr/>
          <p:nvPr/>
        </p:nvSpPr>
        <p:spPr>
          <a:xfrm>
            <a:off x="6359526" y="6184384"/>
            <a:ext cx="4435474" cy="369332"/>
          </a:xfrm>
          <a:prstGeom prst="rect">
            <a:avLst/>
          </a:prstGeom>
        </p:spPr>
        <p:txBody>
          <a:bodyPr wrap="square">
            <a:spAutoFit/>
          </a:bodyPr>
          <a:lstStyle/>
          <a:p>
            <a:r>
              <a:rPr lang="en-US" dirty="0" smtClean="0"/>
              <a:t>[Pane et al., 2001]</a:t>
            </a:r>
            <a:endParaRPr lang="en-US" dirty="0"/>
          </a:p>
        </p:txBody>
      </p:sp>
      <p:pic>
        <p:nvPicPr>
          <p:cNvPr id="2" name="Picture 1"/>
          <p:cNvPicPr>
            <a:picLocks noChangeAspect="1"/>
          </p:cNvPicPr>
          <p:nvPr/>
        </p:nvPicPr>
        <p:blipFill>
          <a:blip r:embed="rId3"/>
          <a:stretch>
            <a:fillRect/>
          </a:stretch>
        </p:blipFill>
        <p:spPr>
          <a:xfrm>
            <a:off x="254000" y="2168843"/>
            <a:ext cx="3349625" cy="2863532"/>
          </a:xfrm>
          <a:prstGeom prst="rect">
            <a:avLst/>
          </a:prstGeom>
          <a:solidFill>
            <a:schemeClr val="accent3"/>
          </a:solidFill>
        </p:spPr>
      </p:pic>
      <p:sp>
        <p:nvSpPr>
          <p:cNvPr id="6" name="Rectangle 3"/>
          <p:cNvSpPr txBox="1">
            <a:spLocks noChangeArrowheads="1"/>
          </p:cNvSpPr>
          <p:nvPr/>
        </p:nvSpPr>
        <p:spPr bwMode="auto">
          <a:xfrm>
            <a:off x="3556000" y="1979612"/>
            <a:ext cx="5318126" cy="4624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344487" lvl="1" indent="0" eaLnBrk="1" hangingPunct="1">
              <a:buNone/>
            </a:pPr>
            <a:r>
              <a:rPr lang="en-US" sz="2000" b="1" dirty="0" smtClean="0">
                <a:solidFill>
                  <a:srgbClr val="6E0000"/>
                </a:solidFill>
              </a:rPr>
              <a:t>Specifying open intervals</a:t>
            </a:r>
          </a:p>
          <a:p>
            <a:pPr lvl="1" eaLnBrk="1" hangingPunct="1"/>
            <a:r>
              <a:rPr lang="en-US" sz="2000" b="1" dirty="0" smtClean="0">
                <a:solidFill>
                  <a:srgbClr val="6E0000"/>
                </a:solidFill>
              </a:rPr>
              <a:t>36%</a:t>
            </a:r>
            <a:r>
              <a:rPr lang="en-US" sz="2000" dirty="0" smtClean="0"/>
              <a:t> - words such as </a:t>
            </a:r>
            <a:r>
              <a:rPr lang="en-US" sz="2000" i="1" dirty="0" smtClean="0"/>
              <a:t>below</a:t>
            </a:r>
            <a:r>
              <a:rPr lang="en-US" sz="2000" dirty="0" smtClean="0"/>
              <a:t>, </a:t>
            </a:r>
            <a:r>
              <a:rPr lang="en-US" sz="2000" i="1" dirty="0" smtClean="0"/>
              <a:t>greater than </a:t>
            </a:r>
            <a:r>
              <a:rPr lang="en-US" sz="2000" dirty="0" smtClean="0"/>
              <a:t>were intended to be exclusive</a:t>
            </a:r>
          </a:p>
          <a:p>
            <a:pPr lvl="2" eaLnBrk="1" hangingPunct="1"/>
            <a:r>
              <a:rPr lang="en-US" sz="1700" i="1" dirty="0" smtClean="0"/>
              <a:t>The performance of the person with the average score below 1000 is considered as poor </a:t>
            </a:r>
            <a:r>
              <a:rPr lang="en-US" sz="1700" dirty="0" smtClean="0"/>
              <a:t>(assigned </a:t>
            </a:r>
            <a:r>
              <a:rPr lang="en-US" sz="1700" i="1" dirty="0" smtClean="0"/>
              <a:t>good</a:t>
            </a:r>
            <a:r>
              <a:rPr lang="en-US" sz="1700" dirty="0" smtClean="0"/>
              <a:t> for 1000)</a:t>
            </a:r>
            <a:endParaRPr lang="en-US" sz="1700" i="1" dirty="0" smtClean="0"/>
          </a:p>
          <a:p>
            <a:pPr lvl="1" eaLnBrk="1" hangingPunct="1"/>
            <a:r>
              <a:rPr lang="en-US" sz="2000" b="1" dirty="0" smtClean="0">
                <a:solidFill>
                  <a:srgbClr val="6E0000"/>
                </a:solidFill>
              </a:rPr>
              <a:t>22%</a:t>
            </a:r>
            <a:r>
              <a:rPr lang="en-US" sz="2000" dirty="0" smtClean="0"/>
              <a:t> - …inclusive</a:t>
            </a:r>
          </a:p>
          <a:p>
            <a:pPr lvl="2" eaLnBrk="1" hangingPunct="1"/>
            <a:r>
              <a:rPr lang="en-US" sz="1700" i="1" dirty="0" smtClean="0"/>
              <a:t>Poor would be below 999 </a:t>
            </a:r>
            <a:r>
              <a:rPr lang="en-US" sz="1700" dirty="0" smtClean="0"/>
              <a:t>(assigned </a:t>
            </a:r>
            <a:r>
              <a:rPr lang="en-US" sz="1700" i="1" dirty="0" smtClean="0"/>
              <a:t>poor</a:t>
            </a:r>
            <a:r>
              <a:rPr lang="en-US" sz="1700" dirty="0" smtClean="0"/>
              <a:t> for 999)</a:t>
            </a:r>
          </a:p>
          <a:p>
            <a:pPr lvl="1" eaLnBrk="1" hangingPunct="1"/>
            <a:r>
              <a:rPr lang="en-US" sz="2000" b="1" dirty="0" smtClean="0">
                <a:solidFill>
                  <a:srgbClr val="6E0000"/>
                </a:solidFill>
              </a:rPr>
              <a:t>22%</a:t>
            </a:r>
            <a:r>
              <a:rPr lang="en-US" sz="2000" dirty="0" smtClean="0"/>
              <a:t> - used powers of 10 for ranges</a:t>
            </a:r>
          </a:p>
          <a:p>
            <a:pPr lvl="2" eaLnBrk="1" hangingPunct="1"/>
            <a:r>
              <a:rPr lang="en-US" sz="1700" i="1" dirty="0" smtClean="0"/>
              <a:t>If your score is in the hundred’s your performance is poor.</a:t>
            </a:r>
          </a:p>
          <a:p>
            <a:pPr lvl="1" eaLnBrk="1" hangingPunct="1"/>
            <a:r>
              <a:rPr lang="en-US" sz="2000" b="1" dirty="0" smtClean="0">
                <a:solidFill>
                  <a:srgbClr val="6E0000"/>
                </a:solidFill>
              </a:rPr>
              <a:t>5% </a:t>
            </a:r>
            <a:r>
              <a:rPr lang="en-US" sz="2000" dirty="0"/>
              <a:t>- </a:t>
            </a:r>
            <a:r>
              <a:rPr lang="en-US" sz="2000" dirty="0" smtClean="0"/>
              <a:t>mathematical notation</a:t>
            </a:r>
          </a:p>
          <a:p>
            <a:pPr lvl="1" eaLnBrk="1" hangingPunct="1"/>
            <a:r>
              <a:rPr lang="en-US" sz="2000" b="1" dirty="0" smtClean="0">
                <a:solidFill>
                  <a:srgbClr val="6E0000"/>
                </a:solidFill>
              </a:rPr>
              <a:t>15% </a:t>
            </a:r>
            <a:r>
              <a:rPr lang="en-US" sz="2000" dirty="0"/>
              <a:t>- </a:t>
            </a:r>
            <a:r>
              <a:rPr lang="en-US" sz="2000" dirty="0" smtClean="0"/>
              <a:t>other</a:t>
            </a:r>
            <a:endParaRPr lang="en-US" sz="2000" dirty="0"/>
          </a:p>
          <a:p>
            <a:pPr lvl="1" eaLnBrk="1" hangingPunct="1"/>
            <a:endParaRPr lang="en-US" sz="2000" dirty="0"/>
          </a:p>
          <a:p>
            <a:pPr lvl="1" eaLnBrk="1" hangingPunct="1"/>
            <a:endParaRPr lang="en-US" sz="2000" i="1" dirty="0" smtClean="0"/>
          </a:p>
          <a:p>
            <a:pPr lvl="1" eaLnBrk="1" hangingPunct="1"/>
            <a:endParaRPr lang="en-US" sz="2000" b="1" dirty="0" smtClean="0"/>
          </a:p>
        </p:txBody>
      </p:sp>
      <p:sp>
        <p:nvSpPr>
          <p:cNvPr id="7" name="Rectangle 6"/>
          <p:cNvSpPr/>
          <p:nvPr/>
        </p:nvSpPr>
        <p:spPr>
          <a:xfrm>
            <a:off x="209552" y="5384284"/>
            <a:ext cx="3584574" cy="923330"/>
          </a:xfrm>
          <a:prstGeom prst="rect">
            <a:avLst/>
          </a:prstGeom>
          <a:solidFill>
            <a:srgbClr val="FFFFFF"/>
          </a:solidFill>
          <a:ln>
            <a:solidFill>
              <a:schemeClr val="tx1"/>
            </a:solidFill>
          </a:ln>
        </p:spPr>
        <p:txBody>
          <a:bodyPr wrap="square">
            <a:spAutoFit/>
          </a:bodyPr>
          <a:lstStyle/>
          <a:p>
            <a:pPr algn="ctr"/>
            <a:r>
              <a:rPr lang="en-US" dirty="0" smtClean="0"/>
              <a:t>Adults were </a:t>
            </a:r>
            <a:r>
              <a:rPr lang="en-US" b="1" dirty="0" smtClean="0">
                <a:solidFill>
                  <a:srgbClr val="6E0000"/>
                </a:solidFill>
              </a:rPr>
              <a:t>100% successful </a:t>
            </a:r>
            <a:r>
              <a:rPr lang="en-US" dirty="0" smtClean="0"/>
              <a:t>when using mathematical notation.</a:t>
            </a:r>
          </a:p>
        </p:txBody>
      </p:sp>
    </p:spTree>
    <p:extLst>
      <p:ext uri="{BB962C8B-B14F-4D97-AF65-F5344CB8AC3E}">
        <p14:creationId xmlns:p14="http://schemas.microsoft.com/office/powerpoint/2010/main" val="11112643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32</a:t>
            </a:fld>
            <a:endParaRPr lang="en-US" altLang="en-US" smtClean="0"/>
          </a:p>
        </p:txBody>
      </p:sp>
      <p:sp>
        <p:nvSpPr>
          <p:cNvPr id="6147" name="Rectangle 2"/>
          <p:cNvSpPr>
            <a:spLocks noGrp="1" noChangeArrowheads="1"/>
          </p:cNvSpPr>
          <p:nvPr>
            <p:ph type="title"/>
          </p:nvPr>
        </p:nvSpPr>
        <p:spPr>
          <a:xfrm>
            <a:off x="488950" y="582613"/>
            <a:ext cx="7543800" cy="1295400"/>
          </a:xfrm>
        </p:spPr>
        <p:txBody>
          <a:bodyPr/>
          <a:lstStyle/>
          <a:p>
            <a:pPr eaLnBrk="1" hangingPunct="1"/>
            <a:r>
              <a:rPr lang="en-US" dirty="0" smtClean="0"/>
              <a:t>Intuitions about programming language constructs</a:t>
            </a:r>
            <a:endParaRPr lang="en-US" dirty="0" smtClean="0"/>
          </a:p>
        </p:txBody>
      </p:sp>
      <p:sp>
        <p:nvSpPr>
          <p:cNvPr id="8" name="Rectangle 7"/>
          <p:cNvSpPr/>
          <p:nvPr/>
        </p:nvSpPr>
        <p:spPr>
          <a:xfrm>
            <a:off x="6359526" y="6184384"/>
            <a:ext cx="4435474" cy="369332"/>
          </a:xfrm>
          <a:prstGeom prst="rect">
            <a:avLst/>
          </a:prstGeom>
        </p:spPr>
        <p:txBody>
          <a:bodyPr wrap="square">
            <a:spAutoFit/>
          </a:bodyPr>
          <a:lstStyle/>
          <a:p>
            <a:r>
              <a:rPr lang="en-US" dirty="0" smtClean="0"/>
              <a:t>[Pane et al., 2001]</a:t>
            </a:r>
            <a:endParaRPr lang="en-US" dirty="0"/>
          </a:p>
        </p:txBody>
      </p:sp>
      <p:pic>
        <p:nvPicPr>
          <p:cNvPr id="2" name="Picture 1"/>
          <p:cNvPicPr>
            <a:picLocks noChangeAspect="1"/>
          </p:cNvPicPr>
          <p:nvPr/>
        </p:nvPicPr>
        <p:blipFill>
          <a:blip r:embed="rId3"/>
          <a:stretch>
            <a:fillRect/>
          </a:stretch>
        </p:blipFill>
        <p:spPr>
          <a:xfrm>
            <a:off x="254000" y="2168843"/>
            <a:ext cx="3349625" cy="2863532"/>
          </a:xfrm>
          <a:prstGeom prst="rect">
            <a:avLst/>
          </a:prstGeom>
          <a:solidFill>
            <a:schemeClr val="accent3"/>
          </a:solidFill>
        </p:spPr>
      </p:pic>
      <p:sp>
        <p:nvSpPr>
          <p:cNvPr id="6" name="Rectangle 3"/>
          <p:cNvSpPr txBox="1">
            <a:spLocks noChangeArrowheads="1"/>
          </p:cNvSpPr>
          <p:nvPr/>
        </p:nvSpPr>
        <p:spPr bwMode="auto">
          <a:xfrm>
            <a:off x="3556000" y="1979612"/>
            <a:ext cx="5318126" cy="41735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344487" lvl="1" indent="0" eaLnBrk="1" hangingPunct="1">
              <a:buNone/>
            </a:pPr>
            <a:r>
              <a:rPr lang="en-US" sz="2000" b="1" dirty="0" smtClean="0">
                <a:solidFill>
                  <a:srgbClr val="6E0000"/>
                </a:solidFill>
              </a:rPr>
              <a:t>Insertion into a data structure</a:t>
            </a:r>
          </a:p>
          <a:p>
            <a:pPr lvl="1" eaLnBrk="1" hangingPunct="1"/>
            <a:r>
              <a:rPr lang="en-US" sz="2000" b="1" dirty="0" smtClean="0">
                <a:solidFill>
                  <a:srgbClr val="6E0000"/>
                </a:solidFill>
              </a:rPr>
              <a:t>75%</a:t>
            </a:r>
            <a:r>
              <a:rPr lang="en-US" sz="2000" dirty="0" smtClean="0"/>
              <a:t> - no mention of making room for new element</a:t>
            </a:r>
          </a:p>
          <a:p>
            <a:pPr lvl="2" eaLnBrk="1" hangingPunct="1"/>
            <a:r>
              <a:rPr lang="en-US" sz="1700" i="1" dirty="0" smtClean="0"/>
              <a:t>Put Elton John in the records in alphabetical order</a:t>
            </a:r>
          </a:p>
          <a:p>
            <a:pPr lvl="1" eaLnBrk="1" hangingPunct="1"/>
            <a:r>
              <a:rPr lang="en-US" sz="2000" b="1" dirty="0" smtClean="0">
                <a:solidFill>
                  <a:srgbClr val="6E0000"/>
                </a:solidFill>
              </a:rPr>
              <a:t>16%</a:t>
            </a:r>
            <a:r>
              <a:rPr lang="en-US" sz="2000" dirty="0" smtClean="0"/>
              <a:t> - make room for element before inserting it</a:t>
            </a:r>
          </a:p>
          <a:p>
            <a:pPr lvl="2" eaLnBrk="1" hangingPunct="1"/>
            <a:r>
              <a:rPr lang="en-US" sz="1700" i="1" dirty="0" smtClean="0"/>
              <a:t>Use the cursor and push it down a little and then type Elton John in the free space</a:t>
            </a:r>
            <a:endParaRPr lang="en-US" sz="1700" dirty="0" smtClean="0"/>
          </a:p>
          <a:p>
            <a:pPr lvl="1" eaLnBrk="1" hangingPunct="1"/>
            <a:r>
              <a:rPr lang="en-US" sz="2000" b="1" dirty="0" smtClean="0">
                <a:solidFill>
                  <a:srgbClr val="6E0000"/>
                </a:solidFill>
              </a:rPr>
              <a:t>6%</a:t>
            </a:r>
            <a:r>
              <a:rPr lang="en-US" sz="2000" dirty="0" smtClean="0"/>
              <a:t> - make room for element after inserting it</a:t>
            </a:r>
          </a:p>
          <a:p>
            <a:pPr lvl="1" eaLnBrk="1" hangingPunct="1"/>
            <a:r>
              <a:rPr lang="en-US" sz="2000" b="1" dirty="0" smtClean="0">
                <a:solidFill>
                  <a:srgbClr val="6E0000"/>
                </a:solidFill>
              </a:rPr>
              <a:t>4% </a:t>
            </a:r>
            <a:r>
              <a:rPr lang="en-US" sz="2000" dirty="0"/>
              <a:t>- </a:t>
            </a:r>
            <a:r>
              <a:rPr lang="en-US" sz="2000" dirty="0" smtClean="0"/>
              <a:t>other</a:t>
            </a:r>
            <a:endParaRPr lang="en-US" sz="2000" dirty="0"/>
          </a:p>
        </p:txBody>
      </p:sp>
    </p:spTree>
    <p:extLst>
      <p:ext uri="{BB962C8B-B14F-4D97-AF65-F5344CB8AC3E}">
        <p14:creationId xmlns:p14="http://schemas.microsoft.com/office/powerpoint/2010/main" val="19562988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33</a:t>
            </a:fld>
            <a:endParaRPr lang="en-US" altLang="en-US" smtClean="0"/>
          </a:p>
        </p:txBody>
      </p:sp>
      <p:sp>
        <p:nvSpPr>
          <p:cNvPr id="6147" name="Rectangle 2"/>
          <p:cNvSpPr>
            <a:spLocks noGrp="1" noChangeArrowheads="1"/>
          </p:cNvSpPr>
          <p:nvPr>
            <p:ph type="title"/>
          </p:nvPr>
        </p:nvSpPr>
        <p:spPr>
          <a:xfrm>
            <a:off x="488949" y="100870"/>
            <a:ext cx="8553785" cy="1295400"/>
          </a:xfrm>
        </p:spPr>
        <p:txBody>
          <a:bodyPr/>
          <a:lstStyle/>
          <a:p>
            <a:pPr eaLnBrk="1" hangingPunct="1"/>
            <a:r>
              <a:rPr lang="en-US" dirty="0" smtClean="0"/>
              <a:t>Natural Language Programming?</a:t>
            </a:r>
            <a:endParaRPr lang="en-US" dirty="0" smtClean="0"/>
          </a:p>
        </p:txBody>
      </p:sp>
      <p:sp>
        <p:nvSpPr>
          <p:cNvPr id="6" name="Rectangle 3"/>
          <p:cNvSpPr txBox="1">
            <a:spLocks noChangeArrowheads="1"/>
          </p:cNvSpPr>
          <p:nvPr/>
        </p:nvSpPr>
        <p:spPr bwMode="auto">
          <a:xfrm>
            <a:off x="424981" y="1530715"/>
            <a:ext cx="7446358" cy="41735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lvl="1" eaLnBrk="1" hangingPunct="1"/>
            <a:r>
              <a:rPr lang="en-US" sz="2000" dirty="0" smtClean="0"/>
              <a:t>A </a:t>
            </a:r>
            <a:r>
              <a:rPr lang="en-US" sz="2000" b="1" dirty="0" smtClean="0">
                <a:solidFill>
                  <a:srgbClr val="6E0000"/>
                </a:solidFill>
              </a:rPr>
              <a:t>difficult proposition </a:t>
            </a:r>
            <a:r>
              <a:rPr lang="en-US" sz="2000" dirty="0" smtClean="0"/>
              <a:t>– natural language is complex and imprecise</a:t>
            </a:r>
          </a:p>
          <a:p>
            <a:pPr lvl="2" eaLnBrk="1" hangingPunct="1"/>
            <a:r>
              <a:rPr lang="en-US" sz="1700" dirty="0" smtClean="0"/>
              <a:t>Computer and programmer do not have a shared context [</a:t>
            </a:r>
            <a:r>
              <a:rPr lang="en-US" sz="1700" dirty="0" err="1" smtClean="0"/>
              <a:t>Nardi</a:t>
            </a:r>
            <a:r>
              <a:rPr lang="en-US" sz="1700" dirty="0" smtClean="0"/>
              <a:t>, 1993]; programmers cannot use rules of cooperative conversation [Grice, 1975]</a:t>
            </a:r>
          </a:p>
          <a:p>
            <a:pPr lvl="2" eaLnBrk="1" hangingPunct="1"/>
            <a:r>
              <a:rPr lang="en-US" sz="1700" dirty="0" smtClean="0"/>
              <a:t>Not obvious where the computer’s limits are </a:t>
            </a:r>
            <a:br>
              <a:rPr lang="en-US" sz="1700" dirty="0" smtClean="0"/>
            </a:br>
            <a:endParaRPr lang="en-US" sz="1700" dirty="0" smtClean="0"/>
          </a:p>
          <a:p>
            <a:pPr lvl="1" eaLnBrk="1" hangingPunct="1"/>
            <a:r>
              <a:rPr lang="en-US" sz="2000" dirty="0" smtClean="0"/>
              <a:t>Novices </a:t>
            </a:r>
            <a:r>
              <a:rPr lang="en-US" sz="2000" b="1" dirty="0" smtClean="0">
                <a:solidFill>
                  <a:srgbClr val="6E0000"/>
                </a:solidFill>
              </a:rPr>
              <a:t>can use formal languages </a:t>
            </a:r>
            <a:r>
              <a:rPr lang="en-US" sz="2000" dirty="0" smtClean="0"/>
              <a:t>if designed carefully [</a:t>
            </a:r>
            <a:r>
              <a:rPr lang="en-US" sz="2000" dirty="0" err="1" smtClean="0"/>
              <a:t>Bruckman</a:t>
            </a:r>
            <a:r>
              <a:rPr lang="en-US" sz="2000" dirty="0" smtClean="0"/>
              <a:t> and Edwards, 1999]</a:t>
            </a:r>
          </a:p>
          <a:p>
            <a:pPr lvl="2" eaLnBrk="1" hangingPunct="1"/>
            <a:r>
              <a:rPr lang="en-US" sz="1700" dirty="0" smtClean="0"/>
              <a:t>Describing the </a:t>
            </a:r>
            <a:r>
              <a:rPr lang="en-US" sz="1700" dirty="0" err="1" smtClean="0"/>
              <a:t>instructee</a:t>
            </a:r>
            <a:r>
              <a:rPr lang="en-US" sz="1700" dirty="0" smtClean="0"/>
              <a:t> as a naïve alien increases precision of instructions [</a:t>
            </a:r>
            <a:r>
              <a:rPr lang="en-US" sz="1700" dirty="0" err="1" smtClean="0"/>
              <a:t>Galotti</a:t>
            </a:r>
            <a:r>
              <a:rPr lang="en-US" sz="1700" dirty="0" smtClean="0"/>
              <a:t>, 1985]</a:t>
            </a:r>
          </a:p>
          <a:p>
            <a:pPr lvl="2" eaLnBrk="1" hangingPunct="1"/>
            <a:r>
              <a:rPr lang="en-US" sz="1700" dirty="0" smtClean="0"/>
              <a:t>Anthropomorphizing computers is counterproductive [du </a:t>
            </a:r>
            <a:r>
              <a:rPr lang="en-US" sz="1700" dirty="0" err="1" smtClean="0"/>
              <a:t>Boulay</a:t>
            </a:r>
            <a:r>
              <a:rPr lang="en-US" sz="1700" dirty="0" smtClean="0"/>
              <a:t>, 1989]</a:t>
            </a:r>
          </a:p>
          <a:p>
            <a:pPr lvl="2" eaLnBrk="1" hangingPunct="1"/>
            <a:endParaRPr lang="en-US" sz="1700" dirty="0" smtClean="0"/>
          </a:p>
          <a:p>
            <a:pPr lvl="2" eaLnBrk="1" hangingPunct="1"/>
            <a:endParaRPr lang="en-US" sz="1700" dirty="0" smtClean="0"/>
          </a:p>
        </p:txBody>
      </p:sp>
    </p:spTree>
    <p:extLst>
      <p:ext uri="{BB962C8B-B14F-4D97-AF65-F5344CB8AC3E}">
        <p14:creationId xmlns:p14="http://schemas.microsoft.com/office/powerpoint/2010/main" val="2698203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34</a:t>
            </a:fld>
            <a:endParaRPr lang="en-US" altLang="en-US" smtClean="0"/>
          </a:p>
        </p:txBody>
      </p:sp>
      <p:sp>
        <p:nvSpPr>
          <p:cNvPr id="6147" name="Rectangle 2"/>
          <p:cNvSpPr>
            <a:spLocks noGrp="1" noChangeArrowheads="1"/>
          </p:cNvSpPr>
          <p:nvPr>
            <p:ph type="title"/>
          </p:nvPr>
        </p:nvSpPr>
        <p:spPr>
          <a:xfrm>
            <a:off x="488949" y="100870"/>
            <a:ext cx="8553785" cy="1295400"/>
          </a:xfrm>
        </p:spPr>
        <p:txBody>
          <a:bodyPr/>
          <a:lstStyle/>
          <a:p>
            <a:pPr eaLnBrk="1" hangingPunct="1"/>
            <a:r>
              <a:rPr lang="en-US" dirty="0" smtClean="0"/>
              <a:t>Natural Language Programming?</a:t>
            </a:r>
            <a:endParaRPr lang="en-US" dirty="0" smtClean="0"/>
          </a:p>
        </p:txBody>
      </p:sp>
      <p:sp>
        <p:nvSpPr>
          <p:cNvPr id="6" name="Rectangle 3"/>
          <p:cNvSpPr txBox="1">
            <a:spLocks noChangeArrowheads="1"/>
          </p:cNvSpPr>
          <p:nvPr/>
        </p:nvSpPr>
        <p:spPr bwMode="auto">
          <a:xfrm>
            <a:off x="424981" y="1530715"/>
            <a:ext cx="7446358" cy="41735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lvl="1" eaLnBrk="1" hangingPunct="1"/>
            <a:r>
              <a:rPr lang="en-US" sz="2000" dirty="0" smtClean="0"/>
              <a:t>A </a:t>
            </a:r>
            <a:r>
              <a:rPr lang="en-US" sz="2000" b="1" dirty="0" smtClean="0">
                <a:solidFill>
                  <a:srgbClr val="6E0000"/>
                </a:solidFill>
              </a:rPr>
              <a:t>difficult proposition </a:t>
            </a:r>
            <a:r>
              <a:rPr lang="en-US" sz="2000" dirty="0" smtClean="0"/>
              <a:t>– natural language is complex and imprecise</a:t>
            </a:r>
          </a:p>
          <a:p>
            <a:pPr lvl="2" eaLnBrk="1" hangingPunct="1"/>
            <a:r>
              <a:rPr lang="en-US" sz="1700" dirty="0" smtClean="0"/>
              <a:t>Computer and programmer do not have a shared context [</a:t>
            </a:r>
            <a:r>
              <a:rPr lang="en-US" sz="1700" dirty="0" err="1" smtClean="0"/>
              <a:t>Nardi</a:t>
            </a:r>
            <a:r>
              <a:rPr lang="en-US" sz="1700" dirty="0" smtClean="0"/>
              <a:t>, 1993]; programmers cannot use rules of cooperative conversation [Grice, 1975]</a:t>
            </a:r>
          </a:p>
          <a:p>
            <a:pPr lvl="2" eaLnBrk="1" hangingPunct="1"/>
            <a:r>
              <a:rPr lang="en-US" sz="1700" dirty="0" smtClean="0"/>
              <a:t>Not obvious where the computer’s limits are </a:t>
            </a:r>
            <a:br>
              <a:rPr lang="en-US" sz="1700" dirty="0" smtClean="0"/>
            </a:br>
            <a:endParaRPr lang="en-US" sz="1700" dirty="0" smtClean="0"/>
          </a:p>
          <a:p>
            <a:pPr lvl="1" eaLnBrk="1" hangingPunct="1"/>
            <a:r>
              <a:rPr lang="en-US" sz="2000" dirty="0" smtClean="0"/>
              <a:t>Novices </a:t>
            </a:r>
            <a:r>
              <a:rPr lang="en-US" sz="2000" b="1" dirty="0" smtClean="0">
                <a:solidFill>
                  <a:srgbClr val="6E0000"/>
                </a:solidFill>
              </a:rPr>
              <a:t>can use formal languages </a:t>
            </a:r>
            <a:r>
              <a:rPr lang="en-US" sz="2000" dirty="0" smtClean="0"/>
              <a:t>if designed carefully [</a:t>
            </a:r>
            <a:r>
              <a:rPr lang="en-US" sz="2000" dirty="0" err="1" smtClean="0"/>
              <a:t>Bruckman</a:t>
            </a:r>
            <a:r>
              <a:rPr lang="en-US" sz="2000" dirty="0" smtClean="0"/>
              <a:t> and Edwards, 1999]</a:t>
            </a:r>
          </a:p>
          <a:p>
            <a:pPr lvl="2" eaLnBrk="1" hangingPunct="1"/>
            <a:r>
              <a:rPr lang="en-US" sz="1700" dirty="0" smtClean="0"/>
              <a:t>Describing the </a:t>
            </a:r>
            <a:r>
              <a:rPr lang="en-US" sz="1700" dirty="0" err="1" smtClean="0"/>
              <a:t>instructee</a:t>
            </a:r>
            <a:r>
              <a:rPr lang="en-US" sz="1700" dirty="0" smtClean="0"/>
              <a:t> as a naïve alien increases precision of instructions [</a:t>
            </a:r>
            <a:r>
              <a:rPr lang="en-US" sz="1700" dirty="0" err="1" smtClean="0"/>
              <a:t>Galotti</a:t>
            </a:r>
            <a:r>
              <a:rPr lang="en-US" sz="1700" dirty="0" smtClean="0"/>
              <a:t>, 1985]</a:t>
            </a:r>
          </a:p>
          <a:p>
            <a:pPr lvl="2" eaLnBrk="1" hangingPunct="1"/>
            <a:r>
              <a:rPr lang="en-US" sz="1700" dirty="0" smtClean="0"/>
              <a:t>Anthropomorphizing computers is counterproductive [du </a:t>
            </a:r>
            <a:r>
              <a:rPr lang="en-US" sz="1700" dirty="0" err="1" smtClean="0"/>
              <a:t>Boulay</a:t>
            </a:r>
            <a:r>
              <a:rPr lang="en-US" sz="1700" dirty="0" smtClean="0"/>
              <a:t>, 1989]</a:t>
            </a:r>
          </a:p>
          <a:p>
            <a:pPr lvl="2" eaLnBrk="1" hangingPunct="1"/>
            <a:endParaRPr lang="en-US" sz="1700" dirty="0" smtClean="0"/>
          </a:p>
          <a:p>
            <a:pPr lvl="2" eaLnBrk="1" hangingPunct="1"/>
            <a:endParaRPr lang="en-US" sz="1700" dirty="0" smtClean="0"/>
          </a:p>
        </p:txBody>
      </p:sp>
      <p:pic>
        <p:nvPicPr>
          <p:cNvPr id="3" name="Picture 2"/>
          <p:cNvPicPr>
            <a:picLocks noChangeAspect="1"/>
          </p:cNvPicPr>
          <p:nvPr/>
        </p:nvPicPr>
        <p:blipFill>
          <a:blip r:embed="rId3"/>
          <a:stretch>
            <a:fillRect/>
          </a:stretch>
        </p:blipFill>
        <p:spPr>
          <a:xfrm>
            <a:off x="1231900" y="647700"/>
            <a:ext cx="6667500" cy="5549900"/>
          </a:xfrm>
          <a:prstGeom prst="rect">
            <a:avLst/>
          </a:prstGeom>
        </p:spPr>
      </p:pic>
      <p:sp>
        <p:nvSpPr>
          <p:cNvPr id="4" name="TextBox 3"/>
          <p:cNvSpPr txBox="1"/>
          <p:nvPr/>
        </p:nvSpPr>
        <p:spPr>
          <a:xfrm>
            <a:off x="6699945" y="6207921"/>
            <a:ext cx="1305879" cy="261610"/>
          </a:xfrm>
          <a:prstGeom prst="rect">
            <a:avLst/>
          </a:prstGeom>
          <a:noFill/>
        </p:spPr>
        <p:txBody>
          <a:bodyPr wrap="none" rtlCol="0">
            <a:spAutoFit/>
          </a:bodyPr>
          <a:lstStyle/>
          <a:p>
            <a:r>
              <a:rPr lang="en-US" sz="1100" dirty="0" smtClean="0"/>
              <a:t>(Popular Science)</a:t>
            </a:r>
            <a:endParaRPr lang="en-US" sz="1100" dirty="0"/>
          </a:p>
        </p:txBody>
      </p:sp>
    </p:spTree>
    <p:extLst>
      <p:ext uri="{BB962C8B-B14F-4D97-AF65-F5344CB8AC3E}">
        <p14:creationId xmlns:p14="http://schemas.microsoft.com/office/powerpoint/2010/main" val="1588925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35</a:t>
            </a:fld>
            <a:endParaRPr lang="en-US" altLang="en-US" dirty="0" smtClean="0"/>
          </a:p>
        </p:txBody>
      </p:sp>
      <p:sp>
        <p:nvSpPr>
          <p:cNvPr id="6147" name="Rectangle 2"/>
          <p:cNvSpPr>
            <a:spLocks noGrp="1" noChangeArrowheads="1"/>
          </p:cNvSpPr>
          <p:nvPr>
            <p:ph type="title"/>
          </p:nvPr>
        </p:nvSpPr>
        <p:spPr>
          <a:xfrm>
            <a:off x="457200" y="122238"/>
            <a:ext cx="8686800" cy="1295400"/>
          </a:xfrm>
        </p:spPr>
        <p:txBody>
          <a:bodyPr/>
          <a:lstStyle/>
          <a:p>
            <a:pPr eaLnBrk="1" hangingPunct="1"/>
            <a:r>
              <a:rPr lang="en-US" dirty="0" smtClean="0"/>
              <a:t>Principles</a:t>
            </a:r>
            <a:endParaRPr lang="en-US" dirty="0" smtClean="0"/>
          </a:p>
        </p:txBody>
      </p:sp>
      <p:sp>
        <p:nvSpPr>
          <p:cNvPr id="7" name="Rectangle 6"/>
          <p:cNvSpPr/>
          <p:nvPr/>
        </p:nvSpPr>
        <p:spPr>
          <a:xfrm>
            <a:off x="5801204" y="6173434"/>
            <a:ext cx="4435474" cy="369332"/>
          </a:xfrm>
          <a:prstGeom prst="rect">
            <a:avLst/>
          </a:prstGeom>
        </p:spPr>
        <p:txBody>
          <a:bodyPr wrap="square">
            <a:spAutoFit/>
          </a:bodyPr>
          <a:lstStyle/>
          <a:p>
            <a:r>
              <a:rPr lang="en-US" dirty="0" smtClean="0"/>
              <a:t>[Pane and Myers, 1996]</a:t>
            </a:r>
            <a:endParaRPr lang="en-US" dirty="0"/>
          </a:p>
        </p:txBody>
      </p:sp>
      <p:sp>
        <p:nvSpPr>
          <p:cNvPr id="8" name="Rectangle 3"/>
          <p:cNvSpPr txBox="1">
            <a:spLocks noChangeArrowheads="1"/>
          </p:cNvSpPr>
          <p:nvPr/>
        </p:nvSpPr>
        <p:spPr bwMode="auto">
          <a:xfrm>
            <a:off x="479717" y="1454068"/>
            <a:ext cx="7960897" cy="41735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344487" lvl="1" indent="0" eaLnBrk="1" hangingPunct="1">
              <a:buNone/>
            </a:pPr>
            <a:r>
              <a:rPr lang="en-US" sz="2800" b="1" dirty="0" smtClean="0">
                <a:solidFill>
                  <a:srgbClr val="000000"/>
                </a:solidFill>
              </a:rPr>
              <a:t>5-4</a:t>
            </a:r>
            <a:r>
              <a:rPr lang="en-US" sz="2800" b="1" i="1" dirty="0" smtClean="0">
                <a:solidFill>
                  <a:srgbClr val="6E0000"/>
                </a:solidFill>
              </a:rPr>
              <a:t>. Closeness of mapping</a:t>
            </a:r>
          </a:p>
          <a:p>
            <a:pPr marL="344487" lvl="1" indent="0" eaLnBrk="1" hangingPunct="1">
              <a:buNone/>
            </a:pPr>
            <a:endParaRPr lang="en-US" sz="2000" b="1" dirty="0">
              <a:solidFill>
                <a:srgbClr val="6E0000"/>
              </a:solidFill>
            </a:endParaRPr>
          </a:p>
          <a:p>
            <a:pPr marL="344487" lvl="1" indent="0" eaLnBrk="1" hangingPunct="1">
              <a:buNone/>
            </a:pPr>
            <a:endParaRPr lang="en-US" sz="2000" b="1" dirty="0" smtClean="0">
              <a:solidFill>
                <a:srgbClr val="6E0000"/>
              </a:solidFill>
            </a:endParaRPr>
          </a:p>
          <a:p>
            <a:pPr marL="344487" lvl="1" indent="0" eaLnBrk="1" hangingPunct="1">
              <a:buNone/>
            </a:pPr>
            <a:endParaRPr lang="en-US" sz="2000" b="1" dirty="0" smtClean="0">
              <a:solidFill>
                <a:srgbClr val="6E0000"/>
              </a:solidFill>
            </a:endParaRPr>
          </a:p>
          <a:p>
            <a:pPr marL="344487" lvl="1" indent="0" eaLnBrk="1" hangingPunct="1">
              <a:buNone/>
            </a:pPr>
            <a:endParaRPr lang="en-US" sz="2000" b="1" dirty="0">
              <a:solidFill>
                <a:srgbClr val="6E0000"/>
              </a:solidFill>
            </a:endParaRPr>
          </a:p>
          <a:p>
            <a:pPr lvl="1" eaLnBrk="1" hangingPunct="1"/>
            <a:r>
              <a:rPr lang="en-US" sz="2000" dirty="0" smtClean="0"/>
              <a:t>The translation process from a plan to a program should be minimal. The </a:t>
            </a:r>
            <a:r>
              <a:rPr lang="en-US" sz="2000" b="1" dirty="0" smtClean="0">
                <a:solidFill>
                  <a:srgbClr val="6E0000"/>
                </a:solidFill>
              </a:rPr>
              <a:t>expressiveness</a:t>
            </a:r>
            <a:r>
              <a:rPr lang="en-US" sz="2000" dirty="0" smtClean="0">
                <a:solidFill>
                  <a:srgbClr val="6E0000"/>
                </a:solidFill>
              </a:rPr>
              <a:t> </a:t>
            </a:r>
            <a:r>
              <a:rPr lang="en-US" sz="2000" dirty="0" smtClean="0"/>
              <a:t>of a language.</a:t>
            </a:r>
          </a:p>
          <a:p>
            <a:pPr lvl="2" eaLnBrk="1" hangingPunct="1"/>
            <a:r>
              <a:rPr lang="en-US" sz="1700" b="1" dirty="0" smtClean="0">
                <a:solidFill>
                  <a:srgbClr val="6E0000"/>
                </a:solidFill>
              </a:rPr>
              <a:t>Direct Manipulation </a:t>
            </a:r>
            <a:r>
              <a:rPr lang="en-US" sz="1700" dirty="0" smtClean="0"/>
              <a:t>[</a:t>
            </a:r>
            <a:r>
              <a:rPr lang="en-US" sz="1700" dirty="0" err="1" smtClean="0"/>
              <a:t>Shneiderman</a:t>
            </a:r>
            <a:r>
              <a:rPr lang="en-US" sz="1700" dirty="0" smtClean="0"/>
              <a:t>, 1983; Hutchins et al, 1986]</a:t>
            </a:r>
          </a:p>
          <a:p>
            <a:pPr lvl="1" eaLnBrk="1" hangingPunct="1"/>
            <a:r>
              <a:rPr lang="en-US" sz="2000" dirty="0" smtClean="0"/>
              <a:t>Users have difficulty with low-level primitives [Hoc, 1990; </a:t>
            </a:r>
            <a:r>
              <a:rPr lang="en-US" sz="2000" dirty="0" err="1" smtClean="0"/>
              <a:t>Nardi</a:t>
            </a:r>
            <a:r>
              <a:rPr lang="en-US" sz="2000" dirty="0" smtClean="0"/>
              <a:t>, 1993; Lewis, 1987]</a:t>
            </a:r>
          </a:p>
          <a:p>
            <a:pPr lvl="1" eaLnBrk="1" hangingPunct="1"/>
            <a:r>
              <a:rPr lang="en-US" sz="2000" b="1" dirty="0" smtClean="0">
                <a:solidFill>
                  <a:srgbClr val="6E0000"/>
                </a:solidFill>
              </a:rPr>
              <a:t>Domain-specific languages </a:t>
            </a:r>
            <a:r>
              <a:rPr lang="en-US" sz="2000" dirty="0" smtClean="0"/>
              <a:t>are behind many successful </a:t>
            </a:r>
            <a:br>
              <a:rPr lang="en-US" sz="2000" dirty="0" smtClean="0"/>
            </a:br>
            <a:r>
              <a:rPr lang="en-US" sz="2000" dirty="0" smtClean="0"/>
              <a:t>end-user systems</a:t>
            </a:r>
            <a:endParaRPr lang="en-US" sz="2000" dirty="0" smtClean="0">
              <a:solidFill>
                <a:srgbClr val="6E0000"/>
              </a:solidFill>
            </a:endParaRPr>
          </a:p>
        </p:txBody>
      </p:sp>
      <p:sp>
        <p:nvSpPr>
          <p:cNvPr id="9" name="Rectangle 8"/>
          <p:cNvSpPr/>
          <p:nvPr/>
        </p:nvSpPr>
        <p:spPr>
          <a:xfrm>
            <a:off x="1218540" y="2245742"/>
            <a:ext cx="7032625" cy="923330"/>
          </a:xfrm>
          <a:prstGeom prst="rect">
            <a:avLst/>
          </a:prstGeom>
          <a:solidFill>
            <a:schemeClr val="bg2">
              <a:lumMod val="20000"/>
              <a:lumOff val="80000"/>
            </a:schemeClr>
          </a:solidFill>
        </p:spPr>
        <p:txBody>
          <a:bodyPr wrap="square">
            <a:spAutoFit/>
          </a:bodyPr>
          <a:lstStyle/>
          <a:p>
            <a:pPr lvl="1"/>
            <a:r>
              <a:rPr lang="ja-JP" altLang="en-US" dirty="0">
                <a:latin typeface="Arial"/>
              </a:rPr>
              <a:t>“</a:t>
            </a:r>
            <a:r>
              <a:rPr lang="en-US" dirty="0"/>
              <a:t>Programming is the process of transforming a mental plan into one that is compatible with the computer.</a:t>
            </a:r>
            <a:r>
              <a:rPr lang="ja-JP" altLang="en-US" dirty="0">
                <a:latin typeface="Arial"/>
              </a:rPr>
              <a:t>”</a:t>
            </a:r>
            <a:r>
              <a:rPr lang="en-US" dirty="0"/>
              <a:t> </a:t>
            </a:r>
            <a:br>
              <a:rPr lang="en-US" dirty="0"/>
            </a:br>
            <a:r>
              <a:rPr lang="en-US" i="1" dirty="0"/>
              <a:t>— Jean-Michel Hoc</a:t>
            </a:r>
          </a:p>
        </p:txBody>
      </p:sp>
    </p:spTree>
    <p:extLst>
      <p:ext uri="{BB962C8B-B14F-4D97-AF65-F5344CB8AC3E}">
        <p14:creationId xmlns:p14="http://schemas.microsoft.com/office/powerpoint/2010/main" val="42934389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36</a:t>
            </a:fld>
            <a:endParaRPr lang="en-US" altLang="en-US" dirty="0" smtClean="0"/>
          </a:p>
        </p:txBody>
      </p:sp>
      <p:sp>
        <p:nvSpPr>
          <p:cNvPr id="6147" name="Rectangle 2"/>
          <p:cNvSpPr>
            <a:spLocks noGrp="1" noChangeArrowheads="1"/>
          </p:cNvSpPr>
          <p:nvPr>
            <p:ph type="title"/>
          </p:nvPr>
        </p:nvSpPr>
        <p:spPr>
          <a:xfrm>
            <a:off x="457200" y="122238"/>
            <a:ext cx="8686800" cy="1295400"/>
          </a:xfrm>
        </p:spPr>
        <p:txBody>
          <a:bodyPr/>
          <a:lstStyle/>
          <a:p>
            <a:pPr eaLnBrk="1" hangingPunct="1"/>
            <a:r>
              <a:rPr lang="en-US" dirty="0" smtClean="0"/>
              <a:t>Principles</a:t>
            </a:r>
            <a:endParaRPr lang="en-US" dirty="0" smtClean="0"/>
          </a:p>
        </p:txBody>
      </p:sp>
      <p:sp>
        <p:nvSpPr>
          <p:cNvPr id="7" name="Rectangle 6"/>
          <p:cNvSpPr/>
          <p:nvPr/>
        </p:nvSpPr>
        <p:spPr>
          <a:xfrm>
            <a:off x="6772997" y="6162485"/>
            <a:ext cx="4435474" cy="369332"/>
          </a:xfrm>
          <a:prstGeom prst="rect">
            <a:avLst/>
          </a:prstGeom>
        </p:spPr>
        <p:txBody>
          <a:bodyPr wrap="square">
            <a:spAutoFit/>
          </a:bodyPr>
          <a:lstStyle/>
          <a:p>
            <a:r>
              <a:rPr lang="en-US" dirty="0" smtClean="0"/>
              <a:t>[Mayer, 1981]</a:t>
            </a:r>
            <a:endParaRPr lang="en-US" dirty="0"/>
          </a:p>
        </p:txBody>
      </p:sp>
      <p:sp>
        <p:nvSpPr>
          <p:cNvPr id="8" name="Rectangle 3"/>
          <p:cNvSpPr txBox="1">
            <a:spLocks noChangeArrowheads="1"/>
          </p:cNvSpPr>
          <p:nvPr/>
        </p:nvSpPr>
        <p:spPr bwMode="auto">
          <a:xfrm>
            <a:off x="479717" y="1454068"/>
            <a:ext cx="7960897" cy="41735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344487" lvl="1" indent="0" eaLnBrk="1" hangingPunct="1">
              <a:buNone/>
            </a:pPr>
            <a:r>
              <a:rPr lang="en-US" sz="2800" b="1" i="1" dirty="0" smtClean="0">
                <a:solidFill>
                  <a:srgbClr val="6E0000"/>
                </a:solidFill>
              </a:rPr>
              <a:t>Models and Metaphors</a:t>
            </a:r>
          </a:p>
        </p:txBody>
      </p:sp>
      <p:pic>
        <p:nvPicPr>
          <p:cNvPr id="2" name="Picture 1"/>
          <p:cNvPicPr>
            <a:picLocks noChangeAspect="1"/>
          </p:cNvPicPr>
          <p:nvPr/>
        </p:nvPicPr>
        <p:blipFill>
          <a:blip r:embed="rId3"/>
          <a:stretch>
            <a:fillRect/>
          </a:stretch>
        </p:blipFill>
        <p:spPr>
          <a:xfrm>
            <a:off x="295303" y="2087624"/>
            <a:ext cx="4959553" cy="3941795"/>
          </a:xfrm>
          <a:prstGeom prst="rect">
            <a:avLst/>
          </a:prstGeom>
        </p:spPr>
      </p:pic>
      <p:pic>
        <p:nvPicPr>
          <p:cNvPr id="3" name="Picture 2"/>
          <p:cNvPicPr>
            <a:picLocks noChangeAspect="1"/>
          </p:cNvPicPr>
          <p:nvPr/>
        </p:nvPicPr>
        <p:blipFill>
          <a:blip r:embed="rId4"/>
          <a:stretch>
            <a:fillRect/>
          </a:stretch>
        </p:blipFill>
        <p:spPr>
          <a:xfrm>
            <a:off x="5580856" y="2178251"/>
            <a:ext cx="3308611" cy="2122190"/>
          </a:xfrm>
          <a:prstGeom prst="rect">
            <a:avLst/>
          </a:prstGeom>
        </p:spPr>
      </p:pic>
    </p:spTree>
    <p:extLst>
      <p:ext uri="{BB962C8B-B14F-4D97-AF65-F5344CB8AC3E}">
        <p14:creationId xmlns:p14="http://schemas.microsoft.com/office/powerpoint/2010/main" val="34445875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37</a:t>
            </a:fld>
            <a:endParaRPr lang="en-US" altLang="en-US" dirty="0" smtClean="0"/>
          </a:p>
        </p:txBody>
      </p:sp>
      <p:sp>
        <p:nvSpPr>
          <p:cNvPr id="6147" name="Rectangle 2"/>
          <p:cNvSpPr>
            <a:spLocks noGrp="1" noChangeArrowheads="1"/>
          </p:cNvSpPr>
          <p:nvPr>
            <p:ph type="title"/>
          </p:nvPr>
        </p:nvSpPr>
        <p:spPr>
          <a:xfrm>
            <a:off x="457200" y="122238"/>
            <a:ext cx="8686800" cy="1295400"/>
          </a:xfrm>
        </p:spPr>
        <p:txBody>
          <a:bodyPr/>
          <a:lstStyle/>
          <a:p>
            <a:pPr eaLnBrk="1" hangingPunct="1"/>
            <a:r>
              <a:rPr lang="en-US" dirty="0" smtClean="0"/>
              <a:t>Principles</a:t>
            </a:r>
            <a:endParaRPr lang="en-US" dirty="0" smtClean="0"/>
          </a:p>
        </p:txBody>
      </p:sp>
      <p:sp>
        <p:nvSpPr>
          <p:cNvPr id="8" name="Rectangle 3"/>
          <p:cNvSpPr txBox="1">
            <a:spLocks noChangeArrowheads="1"/>
          </p:cNvSpPr>
          <p:nvPr/>
        </p:nvSpPr>
        <p:spPr bwMode="auto">
          <a:xfrm>
            <a:off x="479717" y="1454068"/>
            <a:ext cx="7960897" cy="41735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344487" lvl="1" indent="0" eaLnBrk="1" hangingPunct="1">
              <a:buNone/>
            </a:pPr>
            <a:r>
              <a:rPr lang="en-US" sz="2800" b="1" i="1" dirty="0" smtClean="0">
                <a:solidFill>
                  <a:srgbClr val="6E0000"/>
                </a:solidFill>
              </a:rPr>
              <a:t>Contextualizing for Motivation</a:t>
            </a:r>
          </a:p>
        </p:txBody>
      </p:sp>
      <p:pic>
        <p:nvPicPr>
          <p:cNvPr id="4" name="Picture 3"/>
          <p:cNvPicPr>
            <a:picLocks noChangeAspect="1"/>
          </p:cNvPicPr>
          <p:nvPr/>
        </p:nvPicPr>
        <p:blipFill>
          <a:blip r:embed="rId3"/>
          <a:stretch>
            <a:fillRect/>
          </a:stretch>
        </p:blipFill>
        <p:spPr>
          <a:xfrm>
            <a:off x="4910396" y="2152838"/>
            <a:ext cx="3505200" cy="1041400"/>
          </a:xfrm>
          <a:prstGeom prst="rect">
            <a:avLst/>
          </a:prstGeom>
        </p:spPr>
      </p:pic>
      <p:pic>
        <p:nvPicPr>
          <p:cNvPr id="5" name="Picture 4"/>
          <p:cNvPicPr>
            <a:picLocks noChangeAspect="1"/>
          </p:cNvPicPr>
          <p:nvPr/>
        </p:nvPicPr>
        <p:blipFill>
          <a:blip r:embed="rId4"/>
          <a:stretch>
            <a:fillRect/>
          </a:stretch>
        </p:blipFill>
        <p:spPr>
          <a:xfrm>
            <a:off x="209457" y="2158597"/>
            <a:ext cx="4508500" cy="4292600"/>
          </a:xfrm>
          <a:prstGeom prst="rect">
            <a:avLst/>
          </a:prstGeom>
        </p:spPr>
      </p:pic>
      <p:pic>
        <p:nvPicPr>
          <p:cNvPr id="6" name="Picture 5"/>
          <p:cNvPicPr>
            <a:picLocks noChangeAspect="1"/>
          </p:cNvPicPr>
          <p:nvPr/>
        </p:nvPicPr>
        <p:blipFill>
          <a:blip r:embed="rId5"/>
          <a:stretch>
            <a:fillRect/>
          </a:stretch>
        </p:blipFill>
        <p:spPr>
          <a:xfrm>
            <a:off x="5005872" y="3299380"/>
            <a:ext cx="3073400" cy="609600"/>
          </a:xfrm>
          <a:prstGeom prst="rect">
            <a:avLst/>
          </a:prstGeom>
        </p:spPr>
      </p:pic>
      <p:sp>
        <p:nvSpPr>
          <p:cNvPr id="13" name="Rectangle 3"/>
          <p:cNvSpPr txBox="1">
            <a:spLocks noChangeArrowheads="1"/>
          </p:cNvSpPr>
          <p:nvPr/>
        </p:nvSpPr>
        <p:spPr bwMode="auto">
          <a:xfrm>
            <a:off x="4444625" y="3927595"/>
            <a:ext cx="4250522" cy="22474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lvl="1" eaLnBrk="1" hangingPunct="1"/>
            <a:r>
              <a:rPr lang="en-US" sz="1600" dirty="0" smtClean="0"/>
              <a:t>Covered same material using media (audio/visual) tasks</a:t>
            </a:r>
          </a:p>
          <a:p>
            <a:pPr lvl="1" eaLnBrk="1" hangingPunct="1"/>
            <a:r>
              <a:rPr lang="en-US" sz="1600" dirty="0" smtClean="0"/>
              <a:t>Decrease in drop rate validated </a:t>
            </a:r>
            <a:br>
              <a:rPr lang="en-US" sz="1600" dirty="0" smtClean="0"/>
            </a:br>
            <a:r>
              <a:rPr lang="en-US" sz="1600" dirty="0" smtClean="0"/>
              <a:t>for both CS0.5 and CS1 at several institutions [</a:t>
            </a:r>
            <a:r>
              <a:rPr lang="en-US" sz="1600" dirty="0" err="1" smtClean="0"/>
              <a:t>Tew</a:t>
            </a:r>
            <a:r>
              <a:rPr lang="en-US" sz="1600" dirty="0" smtClean="0"/>
              <a:t> et al, 2005; Sloan and Troy 2008; Simon et al, 2010]</a:t>
            </a:r>
          </a:p>
          <a:p>
            <a:pPr lvl="1" eaLnBrk="1" hangingPunct="1"/>
            <a:r>
              <a:rPr lang="en-US" sz="1600" dirty="0" smtClean="0"/>
              <a:t>Learn different things but do skills transfer later? [</a:t>
            </a:r>
            <a:r>
              <a:rPr lang="en-US" sz="1600" dirty="0" err="1" smtClean="0"/>
              <a:t>Tew</a:t>
            </a:r>
            <a:r>
              <a:rPr lang="en-US" sz="1600" dirty="0" smtClean="0"/>
              <a:t> et al, 2005]</a:t>
            </a:r>
          </a:p>
          <a:p>
            <a:pPr lvl="2" eaLnBrk="1" hangingPunct="1"/>
            <a:r>
              <a:rPr lang="en-US" sz="1300" dirty="0" smtClean="0"/>
              <a:t>Initial positive result, cannot be replicated</a:t>
            </a:r>
          </a:p>
        </p:txBody>
      </p:sp>
    </p:spTree>
    <p:extLst>
      <p:ext uri="{BB962C8B-B14F-4D97-AF65-F5344CB8AC3E}">
        <p14:creationId xmlns:p14="http://schemas.microsoft.com/office/powerpoint/2010/main" val="6937991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38</a:t>
            </a:fld>
            <a:endParaRPr lang="en-US" altLang="en-US" dirty="0" smtClean="0"/>
          </a:p>
        </p:txBody>
      </p:sp>
      <p:sp>
        <p:nvSpPr>
          <p:cNvPr id="6147" name="Rectangle 2"/>
          <p:cNvSpPr>
            <a:spLocks noGrp="1" noChangeArrowheads="1"/>
          </p:cNvSpPr>
          <p:nvPr>
            <p:ph type="title"/>
          </p:nvPr>
        </p:nvSpPr>
        <p:spPr>
          <a:xfrm>
            <a:off x="457200" y="122238"/>
            <a:ext cx="8686800" cy="1295400"/>
          </a:xfrm>
        </p:spPr>
        <p:txBody>
          <a:bodyPr/>
          <a:lstStyle/>
          <a:p>
            <a:pPr eaLnBrk="1" hangingPunct="1"/>
            <a:r>
              <a:rPr lang="en-US" dirty="0" smtClean="0"/>
              <a:t>Principles</a:t>
            </a:r>
            <a:endParaRPr lang="en-US" dirty="0" smtClean="0"/>
          </a:p>
        </p:txBody>
      </p:sp>
      <p:sp>
        <p:nvSpPr>
          <p:cNvPr id="7" name="Rectangle 6"/>
          <p:cNvSpPr/>
          <p:nvPr/>
        </p:nvSpPr>
        <p:spPr>
          <a:xfrm>
            <a:off x="5801204" y="6173434"/>
            <a:ext cx="4435474" cy="369332"/>
          </a:xfrm>
          <a:prstGeom prst="rect">
            <a:avLst/>
          </a:prstGeom>
        </p:spPr>
        <p:txBody>
          <a:bodyPr wrap="square">
            <a:spAutoFit/>
          </a:bodyPr>
          <a:lstStyle/>
          <a:p>
            <a:r>
              <a:rPr lang="en-US" dirty="0" smtClean="0"/>
              <a:t>[Pane and Myers, 1996]</a:t>
            </a:r>
            <a:endParaRPr lang="en-US" dirty="0"/>
          </a:p>
        </p:txBody>
      </p:sp>
      <p:sp>
        <p:nvSpPr>
          <p:cNvPr id="8" name="Rectangle 3"/>
          <p:cNvSpPr txBox="1">
            <a:spLocks noChangeArrowheads="1"/>
          </p:cNvSpPr>
          <p:nvPr/>
        </p:nvSpPr>
        <p:spPr bwMode="auto">
          <a:xfrm>
            <a:off x="479717" y="1454068"/>
            <a:ext cx="7960897" cy="41735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344487" lvl="1" indent="0" eaLnBrk="1" hangingPunct="1">
              <a:buNone/>
            </a:pPr>
            <a:r>
              <a:rPr lang="en-US" sz="2800" b="1" dirty="0" smtClean="0">
                <a:solidFill>
                  <a:srgbClr val="000000"/>
                </a:solidFill>
              </a:rPr>
              <a:t>7</a:t>
            </a:r>
            <a:r>
              <a:rPr lang="en-US" sz="2800" b="1" i="1" dirty="0" smtClean="0">
                <a:solidFill>
                  <a:srgbClr val="6E0000"/>
                </a:solidFill>
              </a:rPr>
              <a:t>. Consistency and Standards</a:t>
            </a:r>
          </a:p>
          <a:p>
            <a:pPr marL="344487" lvl="1" indent="0" eaLnBrk="1" hangingPunct="1">
              <a:buNone/>
            </a:pPr>
            <a:endParaRPr lang="en-US" sz="2000" b="1" dirty="0">
              <a:solidFill>
                <a:srgbClr val="6E0000"/>
              </a:solidFill>
            </a:endParaRPr>
          </a:p>
          <a:p>
            <a:pPr marL="344487" lvl="1" indent="0" eaLnBrk="1" hangingPunct="1">
              <a:buNone/>
            </a:pPr>
            <a:endParaRPr lang="en-US" sz="2000" b="1" dirty="0" smtClean="0">
              <a:solidFill>
                <a:srgbClr val="6E0000"/>
              </a:solidFill>
            </a:endParaRPr>
          </a:p>
          <a:p>
            <a:pPr marL="344487" lvl="1" indent="0" eaLnBrk="1" hangingPunct="1">
              <a:buNone/>
            </a:pPr>
            <a:endParaRPr lang="en-US" sz="2000" b="1" dirty="0" smtClean="0">
              <a:solidFill>
                <a:srgbClr val="6E0000"/>
              </a:solidFill>
            </a:endParaRPr>
          </a:p>
          <a:p>
            <a:pPr marL="344487" lvl="1" indent="0" eaLnBrk="1" hangingPunct="1">
              <a:buNone/>
            </a:pPr>
            <a:endParaRPr lang="en-US" sz="2000" b="1" dirty="0">
              <a:solidFill>
                <a:srgbClr val="6E0000"/>
              </a:solidFill>
            </a:endParaRPr>
          </a:p>
          <a:p>
            <a:pPr lvl="1" eaLnBrk="1" hangingPunct="1"/>
            <a:r>
              <a:rPr lang="en-US" sz="2000" dirty="0" smtClean="0"/>
              <a:t>Notation should abide by suggestions that can be derived from other places in the language, to </a:t>
            </a:r>
            <a:r>
              <a:rPr lang="en-US" sz="2000" b="1" dirty="0" smtClean="0">
                <a:solidFill>
                  <a:srgbClr val="6E0000"/>
                </a:solidFill>
              </a:rPr>
              <a:t>facilitate transfer </a:t>
            </a:r>
            <a:r>
              <a:rPr lang="en-US" sz="2000" dirty="0" smtClean="0"/>
              <a:t>of knowledge [Green, 1996].</a:t>
            </a:r>
          </a:p>
          <a:p>
            <a:pPr lvl="1" eaLnBrk="1" hangingPunct="1"/>
            <a:r>
              <a:rPr lang="en-US" sz="2000" dirty="0" smtClean="0"/>
              <a:t>Users get confused when there are two different syntaxes to accomplish the same effect [Eisenberg, 1987]</a:t>
            </a:r>
          </a:p>
          <a:p>
            <a:pPr lvl="1" eaLnBrk="1" hangingPunct="1"/>
            <a:r>
              <a:rPr lang="en-US" sz="2000" dirty="0" smtClean="0">
                <a:solidFill>
                  <a:srgbClr val="000000"/>
                </a:solidFill>
              </a:rPr>
              <a:t>The meaning of keywords should be </a:t>
            </a:r>
            <a:r>
              <a:rPr lang="en-US" sz="2000" b="1" dirty="0" smtClean="0">
                <a:solidFill>
                  <a:srgbClr val="6E0000"/>
                </a:solidFill>
              </a:rPr>
              <a:t>context-independent</a:t>
            </a:r>
            <a:r>
              <a:rPr lang="en-US" sz="2000" dirty="0" smtClean="0">
                <a:solidFill>
                  <a:srgbClr val="000000"/>
                </a:solidFill>
              </a:rPr>
              <a:t>.</a:t>
            </a:r>
          </a:p>
          <a:p>
            <a:pPr lvl="2" eaLnBrk="1" hangingPunct="1"/>
            <a:r>
              <a:rPr lang="en-US" sz="1700" dirty="0" smtClean="0">
                <a:solidFill>
                  <a:srgbClr val="000000"/>
                </a:solidFill>
              </a:rPr>
              <a:t>Novices focus on surface features [</a:t>
            </a:r>
            <a:r>
              <a:rPr lang="en-US" sz="1700" dirty="0" err="1" smtClean="0">
                <a:solidFill>
                  <a:srgbClr val="000000"/>
                </a:solidFill>
              </a:rPr>
              <a:t>McKeithen</a:t>
            </a:r>
            <a:r>
              <a:rPr lang="en-US" sz="1700" dirty="0" smtClean="0">
                <a:solidFill>
                  <a:srgbClr val="000000"/>
                </a:solidFill>
              </a:rPr>
              <a:t>, 1981]</a:t>
            </a:r>
          </a:p>
          <a:p>
            <a:pPr lvl="2" eaLnBrk="1" hangingPunct="1"/>
            <a:r>
              <a:rPr lang="en-US" sz="1700" dirty="0" smtClean="0">
                <a:solidFill>
                  <a:srgbClr val="000000"/>
                </a:solidFill>
              </a:rPr>
              <a:t>The keyword </a:t>
            </a:r>
            <a:r>
              <a:rPr lang="en-US" sz="1700" dirty="0" smtClean="0">
                <a:solidFill>
                  <a:srgbClr val="000000"/>
                </a:solidFill>
                <a:latin typeface="Courier"/>
                <a:cs typeface="Courier"/>
              </a:rPr>
              <a:t>static</a:t>
            </a:r>
            <a:r>
              <a:rPr lang="en-US" sz="1700" dirty="0" smtClean="0">
                <a:solidFill>
                  <a:srgbClr val="000000"/>
                </a:solidFill>
              </a:rPr>
              <a:t> in C++ has many meanings depending on context.</a:t>
            </a:r>
          </a:p>
        </p:txBody>
      </p:sp>
      <p:sp>
        <p:nvSpPr>
          <p:cNvPr id="9" name="Rectangle 8"/>
          <p:cNvSpPr/>
          <p:nvPr/>
        </p:nvSpPr>
        <p:spPr>
          <a:xfrm>
            <a:off x="1218540" y="2245742"/>
            <a:ext cx="7032625" cy="923330"/>
          </a:xfrm>
          <a:prstGeom prst="rect">
            <a:avLst/>
          </a:prstGeom>
          <a:solidFill>
            <a:schemeClr val="bg2">
              <a:lumMod val="20000"/>
              <a:lumOff val="80000"/>
            </a:schemeClr>
          </a:solidFill>
        </p:spPr>
        <p:txBody>
          <a:bodyPr wrap="square">
            <a:spAutoFit/>
          </a:bodyPr>
          <a:lstStyle/>
          <a:p>
            <a:pPr lvl="1"/>
            <a:r>
              <a:rPr lang="ja-JP" altLang="en-US" dirty="0" smtClean="0">
                <a:latin typeface="Arial"/>
              </a:rPr>
              <a:t>“</a:t>
            </a:r>
            <a:r>
              <a:rPr lang="en-US" dirty="0" smtClean="0"/>
              <a:t>Users should not have to wonder whether different words, situations or actions mean the same thing.</a:t>
            </a:r>
            <a:r>
              <a:rPr lang="ja-JP" altLang="en-US" dirty="0">
                <a:latin typeface="Arial"/>
              </a:rPr>
              <a:t>”</a:t>
            </a:r>
            <a:r>
              <a:rPr lang="en-US" dirty="0"/>
              <a:t> </a:t>
            </a:r>
            <a:br>
              <a:rPr lang="en-US" dirty="0"/>
            </a:br>
            <a:r>
              <a:rPr lang="en-US" i="1" dirty="0" smtClean="0"/>
              <a:t>[Nielson, 1994]</a:t>
            </a:r>
            <a:endParaRPr lang="en-US" i="1" dirty="0"/>
          </a:p>
        </p:txBody>
      </p:sp>
    </p:spTree>
    <p:extLst>
      <p:ext uri="{BB962C8B-B14F-4D97-AF65-F5344CB8AC3E}">
        <p14:creationId xmlns:p14="http://schemas.microsoft.com/office/powerpoint/2010/main" val="25572028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39</a:t>
            </a:fld>
            <a:endParaRPr lang="en-US" altLang="en-US" dirty="0" smtClean="0"/>
          </a:p>
        </p:txBody>
      </p:sp>
      <p:sp>
        <p:nvSpPr>
          <p:cNvPr id="6147" name="Rectangle 2"/>
          <p:cNvSpPr>
            <a:spLocks noGrp="1" noChangeArrowheads="1"/>
          </p:cNvSpPr>
          <p:nvPr>
            <p:ph type="title"/>
          </p:nvPr>
        </p:nvSpPr>
        <p:spPr>
          <a:xfrm>
            <a:off x="457200" y="122238"/>
            <a:ext cx="8686800" cy="1295400"/>
          </a:xfrm>
        </p:spPr>
        <p:txBody>
          <a:bodyPr/>
          <a:lstStyle/>
          <a:p>
            <a:pPr eaLnBrk="1" hangingPunct="1"/>
            <a:r>
              <a:rPr lang="en-US" dirty="0" smtClean="0"/>
              <a:t>Principles</a:t>
            </a:r>
            <a:endParaRPr lang="en-US" dirty="0" smtClean="0"/>
          </a:p>
        </p:txBody>
      </p:sp>
      <p:sp>
        <p:nvSpPr>
          <p:cNvPr id="7" name="Rectangle 6"/>
          <p:cNvSpPr/>
          <p:nvPr/>
        </p:nvSpPr>
        <p:spPr>
          <a:xfrm>
            <a:off x="5801204" y="6173434"/>
            <a:ext cx="4435474" cy="369332"/>
          </a:xfrm>
          <a:prstGeom prst="rect">
            <a:avLst/>
          </a:prstGeom>
        </p:spPr>
        <p:txBody>
          <a:bodyPr wrap="square">
            <a:spAutoFit/>
          </a:bodyPr>
          <a:lstStyle/>
          <a:p>
            <a:r>
              <a:rPr lang="en-US" dirty="0" smtClean="0"/>
              <a:t>[Pane and Myers, 1996]</a:t>
            </a:r>
            <a:endParaRPr lang="en-US" dirty="0"/>
          </a:p>
        </p:txBody>
      </p:sp>
      <p:sp>
        <p:nvSpPr>
          <p:cNvPr id="8" name="Rectangle 3"/>
          <p:cNvSpPr txBox="1">
            <a:spLocks noChangeArrowheads="1"/>
          </p:cNvSpPr>
          <p:nvPr/>
        </p:nvSpPr>
        <p:spPr bwMode="auto">
          <a:xfrm>
            <a:off x="479717" y="1454068"/>
            <a:ext cx="7960897" cy="41735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344487" lvl="1" indent="0" eaLnBrk="1" hangingPunct="1">
              <a:buNone/>
            </a:pPr>
            <a:r>
              <a:rPr lang="en-US" sz="2800" b="1" dirty="0" smtClean="0">
                <a:solidFill>
                  <a:srgbClr val="000000"/>
                </a:solidFill>
              </a:rPr>
              <a:t>4.4</a:t>
            </a:r>
            <a:r>
              <a:rPr lang="en-US" sz="2800" b="1" i="1" dirty="0" smtClean="0">
                <a:solidFill>
                  <a:srgbClr val="6E0000"/>
                </a:solidFill>
              </a:rPr>
              <a:t>. Beware of Misleading Appearances</a:t>
            </a:r>
          </a:p>
          <a:p>
            <a:pPr marL="344487" lvl="1" indent="0" eaLnBrk="1" hangingPunct="1">
              <a:buNone/>
            </a:pPr>
            <a:r>
              <a:rPr lang="en-US" sz="2800" b="1" dirty="0">
                <a:solidFill>
                  <a:srgbClr val="000000"/>
                </a:solidFill>
              </a:rPr>
              <a:t>4.5</a:t>
            </a:r>
            <a:r>
              <a:rPr lang="en-US" sz="2800" b="1" i="1" dirty="0">
                <a:solidFill>
                  <a:srgbClr val="6E0000"/>
                </a:solidFill>
              </a:rPr>
              <a:t>. Avoid Subtle Distinctions in </a:t>
            </a:r>
            <a:r>
              <a:rPr lang="en-US" sz="2800" b="1" i="1" dirty="0" smtClean="0">
                <a:solidFill>
                  <a:srgbClr val="6E0000"/>
                </a:solidFill>
              </a:rPr>
              <a:t>Syntax</a:t>
            </a:r>
            <a:endParaRPr lang="en-US" sz="2800" b="1" dirty="0">
              <a:solidFill>
                <a:srgbClr val="6E0000"/>
              </a:solidFill>
            </a:endParaRPr>
          </a:p>
          <a:p>
            <a:pPr lvl="1" eaLnBrk="1" hangingPunct="1"/>
            <a:r>
              <a:rPr lang="en-US" sz="2000" dirty="0" smtClean="0"/>
              <a:t>[Fitter, 1979] cites the principle of </a:t>
            </a:r>
            <a:r>
              <a:rPr lang="en-US" sz="2000" b="1" dirty="0" smtClean="0">
                <a:solidFill>
                  <a:srgbClr val="6E0000"/>
                </a:solidFill>
              </a:rPr>
              <a:t>restriction</a:t>
            </a:r>
            <a:r>
              <a:rPr lang="en-US" sz="2000" dirty="0" smtClean="0"/>
              <a:t>: the syntax prohibits the creation of code that could easily be confused with other closely-related forms.</a:t>
            </a:r>
          </a:p>
          <a:p>
            <a:pPr lvl="1" eaLnBrk="1" hangingPunct="1"/>
            <a:r>
              <a:rPr lang="en-US" sz="2000" dirty="0" smtClean="0"/>
              <a:t>Common typos and cognitive slips should be caught [Green, 1996]</a:t>
            </a:r>
            <a:endParaRPr lang="en-US" sz="2000" b="1" dirty="0" smtClean="0">
              <a:solidFill>
                <a:srgbClr val="000000"/>
              </a:solidFill>
            </a:endParaRPr>
          </a:p>
          <a:p>
            <a:pPr lvl="1" eaLnBrk="1" hangingPunct="1"/>
            <a:r>
              <a:rPr lang="en-US" sz="2000" b="1" dirty="0" smtClean="0">
                <a:latin typeface="Courier"/>
                <a:cs typeface="Courier"/>
              </a:rPr>
              <a:t>if (a </a:t>
            </a:r>
            <a:r>
              <a:rPr lang="en-US" sz="2000" b="1" dirty="0" smtClean="0">
                <a:solidFill>
                  <a:srgbClr val="6E0000"/>
                </a:solidFill>
                <a:latin typeface="Courier"/>
                <a:cs typeface="Courier"/>
              </a:rPr>
              <a:t>=</a:t>
            </a:r>
            <a:r>
              <a:rPr lang="en-US" sz="2000" b="1" dirty="0" smtClean="0">
                <a:latin typeface="Courier"/>
                <a:cs typeface="Courier"/>
              </a:rPr>
              <a:t> 0)</a:t>
            </a:r>
            <a:r>
              <a:rPr lang="en-US" sz="2000" dirty="0" smtClean="0"/>
              <a:t> vs. </a:t>
            </a:r>
            <a:r>
              <a:rPr lang="en-US" sz="2000" b="1" dirty="0" smtClean="0">
                <a:latin typeface="Courier"/>
                <a:cs typeface="Courier"/>
              </a:rPr>
              <a:t>if (a </a:t>
            </a:r>
            <a:r>
              <a:rPr lang="en-US" sz="2000" b="1" dirty="0" smtClean="0">
                <a:solidFill>
                  <a:srgbClr val="6E0000"/>
                </a:solidFill>
                <a:latin typeface="Courier"/>
                <a:cs typeface="Courier"/>
              </a:rPr>
              <a:t>==</a:t>
            </a:r>
            <a:r>
              <a:rPr lang="en-US" sz="2000" b="1" dirty="0" smtClean="0">
                <a:latin typeface="Courier"/>
                <a:cs typeface="Courier"/>
              </a:rPr>
              <a:t> 0)</a:t>
            </a:r>
            <a:r>
              <a:rPr lang="en-US" sz="2000" dirty="0">
                <a:latin typeface="Courier"/>
                <a:cs typeface="Courier"/>
              </a:rPr>
              <a:t> </a:t>
            </a:r>
            <a:r>
              <a:rPr lang="en-US" sz="2000" dirty="0" smtClean="0">
                <a:latin typeface="Arial"/>
                <a:cs typeface="Arial"/>
              </a:rPr>
              <a:t>in C</a:t>
            </a:r>
          </a:p>
        </p:txBody>
      </p:sp>
    </p:spTree>
    <p:extLst>
      <p:ext uri="{BB962C8B-B14F-4D97-AF65-F5344CB8AC3E}">
        <p14:creationId xmlns:p14="http://schemas.microsoft.com/office/powerpoint/2010/main" val="29097169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4</a:t>
            </a:fld>
            <a:endParaRPr lang="en-US" altLang="en-US" smtClean="0"/>
          </a:p>
        </p:txBody>
      </p:sp>
      <p:sp>
        <p:nvSpPr>
          <p:cNvPr id="6147" name="Rectangle 2"/>
          <p:cNvSpPr>
            <a:spLocks noGrp="1" noChangeArrowheads="1"/>
          </p:cNvSpPr>
          <p:nvPr>
            <p:ph type="title"/>
          </p:nvPr>
        </p:nvSpPr>
        <p:spPr/>
        <p:txBody>
          <a:bodyPr/>
          <a:lstStyle/>
          <a:p>
            <a:pPr eaLnBrk="1" hangingPunct="1"/>
            <a:r>
              <a:rPr lang="en-US" dirty="0" smtClean="0"/>
              <a:t>Programming is difficult</a:t>
            </a:r>
          </a:p>
        </p:txBody>
      </p:sp>
      <p:sp>
        <p:nvSpPr>
          <p:cNvPr id="6148" name="Rectangle 3"/>
          <p:cNvSpPr>
            <a:spLocks noGrp="1" noChangeArrowheads="1"/>
          </p:cNvSpPr>
          <p:nvPr>
            <p:ph type="body" idx="1"/>
          </p:nvPr>
        </p:nvSpPr>
        <p:spPr>
          <a:xfrm>
            <a:off x="738188" y="1600200"/>
            <a:ext cx="8650287" cy="4532313"/>
          </a:xfrm>
        </p:spPr>
        <p:txBody>
          <a:bodyPr/>
          <a:lstStyle/>
          <a:p>
            <a:pPr eaLnBrk="1" hangingPunct="1"/>
            <a:r>
              <a:rPr lang="en-US" b="1" dirty="0" smtClean="0"/>
              <a:t>Difficult to </a:t>
            </a:r>
            <a:r>
              <a:rPr lang="en-US" b="1" dirty="0" smtClean="0">
                <a:solidFill>
                  <a:srgbClr val="6E0000"/>
                </a:solidFill>
              </a:rPr>
              <a:t>learn</a:t>
            </a:r>
          </a:p>
          <a:p>
            <a:pPr lvl="1" eaLnBrk="1" hangingPunct="1"/>
            <a:r>
              <a:rPr lang="en-US" b="1" dirty="0"/>
              <a:t>30% of students </a:t>
            </a:r>
            <a:r>
              <a:rPr lang="en-US" b="1" dirty="0">
                <a:solidFill>
                  <a:srgbClr val="6E0000"/>
                </a:solidFill>
              </a:rPr>
              <a:t>fail or withdraw </a:t>
            </a:r>
            <a:r>
              <a:rPr lang="en-US" b="1" dirty="0"/>
              <a:t>from CS1</a:t>
            </a:r>
          </a:p>
          <a:p>
            <a:pPr marL="344487" lvl="1" indent="0" eaLnBrk="1" hangingPunct="1">
              <a:buNone/>
            </a:pPr>
            <a:endParaRPr lang="en-US" b="1" dirty="0" smtClean="0"/>
          </a:p>
          <a:p>
            <a:pPr eaLnBrk="1" hangingPunct="1"/>
            <a:r>
              <a:rPr lang="en-US" b="1" dirty="0" smtClean="0"/>
              <a:t>Difficult to </a:t>
            </a:r>
            <a:r>
              <a:rPr lang="en-US" b="1" dirty="0" smtClean="0">
                <a:solidFill>
                  <a:srgbClr val="6E0000"/>
                </a:solidFill>
              </a:rPr>
              <a:t>do </a:t>
            </a:r>
            <a:r>
              <a:rPr lang="en-US" b="1" dirty="0" smtClean="0">
                <a:solidFill>
                  <a:srgbClr val="6E0000"/>
                </a:solidFill>
              </a:rPr>
              <a:t>well</a:t>
            </a:r>
            <a:endParaRPr lang="en-US" b="1" dirty="0">
              <a:solidFill>
                <a:srgbClr val="6E0000"/>
              </a:solidFill>
            </a:endParaRPr>
          </a:p>
          <a:p>
            <a:pPr lvl="1" eaLnBrk="1" hangingPunct="1"/>
            <a:endParaRPr lang="en-US" b="1" dirty="0" smtClean="0">
              <a:solidFill>
                <a:srgbClr val="6E0000"/>
              </a:solidFill>
            </a:endParaRPr>
          </a:p>
          <a:p>
            <a:pPr lvl="1" eaLnBrk="1" hangingPunct="1"/>
            <a:endParaRPr lang="en-US" b="1" dirty="0">
              <a:solidFill>
                <a:srgbClr val="6E0000"/>
              </a:solidFill>
            </a:endParaRPr>
          </a:p>
          <a:p>
            <a:pPr lvl="1" eaLnBrk="1" hangingPunct="1"/>
            <a:endParaRPr lang="en-US" b="1" dirty="0" smtClean="0">
              <a:solidFill>
                <a:srgbClr val="6E0000"/>
              </a:solidFill>
            </a:endParaRPr>
          </a:p>
        </p:txBody>
      </p:sp>
      <p:sp>
        <p:nvSpPr>
          <p:cNvPr id="5" name="Rectangle 4"/>
          <p:cNvSpPr/>
          <p:nvPr/>
        </p:nvSpPr>
        <p:spPr>
          <a:xfrm>
            <a:off x="5197088" y="2656959"/>
            <a:ext cx="3688292" cy="369332"/>
          </a:xfrm>
          <a:prstGeom prst="rect">
            <a:avLst/>
          </a:prstGeom>
        </p:spPr>
        <p:txBody>
          <a:bodyPr wrap="none">
            <a:spAutoFit/>
          </a:bodyPr>
          <a:lstStyle/>
          <a:p>
            <a:r>
              <a:rPr lang="en-US" dirty="0"/>
              <a:t>[</a:t>
            </a:r>
            <a:r>
              <a:rPr lang="en-US" dirty="0" err="1"/>
              <a:t>Bennedsen</a:t>
            </a:r>
            <a:r>
              <a:rPr lang="en-US" dirty="0"/>
              <a:t> and </a:t>
            </a:r>
            <a:r>
              <a:rPr lang="en-US" dirty="0" err="1"/>
              <a:t>Caspersen</a:t>
            </a:r>
            <a:r>
              <a:rPr lang="en-US" dirty="0"/>
              <a:t> 2007]</a:t>
            </a:r>
            <a:endParaRPr lang="en-US" dirty="0"/>
          </a:p>
        </p:txBody>
      </p:sp>
    </p:spTree>
    <p:extLst>
      <p:ext uri="{BB962C8B-B14F-4D97-AF65-F5344CB8AC3E}">
        <p14:creationId xmlns:p14="http://schemas.microsoft.com/office/powerpoint/2010/main" val="1066209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40</a:t>
            </a:fld>
            <a:endParaRPr lang="en-US" altLang="en-US" dirty="0" smtClean="0"/>
          </a:p>
        </p:txBody>
      </p:sp>
      <p:sp>
        <p:nvSpPr>
          <p:cNvPr id="6147" name="Rectangle 2"/>
          <p:cNvSpPr>
            <a:spLocks noGrp="1" noChangeArrowheads="1"/>
          </p:cNvSpPr>
          <p:nvPr>
            <p:ph type="title"/>
          </p:nvPr>
        </p:nvSpPr>
        <p:spPr>
          <a:xfrm>
            <a:off x="457200" y="122238"/>
            <a:ext cx="8686800" cy="1295400"/>
          </a:xfrm>
        </p:spPr>
        <p:txBody>
          <a:bodyPr/>
          <a:lstStyle/>
          <a:p>
            <a:pPr eaLnBrk="1" hangingPunct="1"/>
            <a:r>
              <a:rPr lang="en-US" dirty="0" smtClean="0"/>
              <a:t>Principles</a:t>
            </a:r>
            <a:endParaRPr lang="en-US" dirty="0" smtClean="0"/>
          </a:p>
        </p:txBody>
      </p:sp>
      <p:sp>
        <p:nvSpPr>
          <p:cNvPr id="7" name="Rectangle 6"/>
          <p:cNvSpPr/>
          <p:nvPr/>
        </p:nvSpPr>
        <p:spPr>
          <a:xfrm>
            <a:off x="5801204" y="6173434"/>
            <a:ext cx="4435474" cy="369332"/>
          </a:xfrm>
          <a:prstGeom prst="rect">
            <a:avLst/>
          </a:prstGeom>
        </p:spPr>
        <p:txBody>
          <a:bodyPr wrap="square">
            <a:spAutoFit/>
          </a:bodyPr>
          <a:lstStyle/>
          <a:p>
            <a:r>
              <a:rPr lang="en-US" dirty="0" smtClean="0"/>
              <a:t>[Pane and Myers, 1996]</a:t>
            </a:r>
            <a:endParaRPr lang="en-US" dirty="0"/>
          </a:p>
        </p:txBody>
      </p:sp>
      <p:sp>
        <p:nvSpPr>
          <p:cNvPr id="8" name="Rectangle 3"/>
          <p:cNvSpPr txBox="1">
            <a:spLocks noChangeArrowheads="1"/>
          </p:cNvSpPr>
          <p:nvPr/>
        </p:nvSpPr>
        <p:spPr bwMode="auto">
          <a:xfrm>
            <a:off x="479717" y="1454068"/>
            <a:ext cx="7960897" cy="41735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344487" lvl="1" indent="0" eaLnBrk="1" hangingPunct="1">
              <a:buNone/>
            </a:pPr>
            <a:r>
              <a:rPr lang="en-US" sz="2800" b="1" dirty="0" smtClean="0">
                <a:solidFill>
                  <a:srgbClr val="000000"/>
                </a:solidFill>
              </a:rPr>
              <a:t>4.4</a:t>
            </a:r>
            <a:r>
              <a:rPr lang="en-US" sz="2800" b="1" i="1" dirty="0" smtClean="0">
                <a:solidFill>
                  <a:srgbClr val="6E0000"/>
                </a:solidFill>
              </a:rPr>
              <a:t>. Principle of Conciseness</a:t>
            </a:r>
          </a:p>
          <a:p>
            <a:pPr lvl="1" eaLnBrk="1" hangingPunct="1"/>
            <a:r>
              <a:rPr lang="en-US" sz="2000" dirty="0" smtClean="0"/>
              <a:t>[</a:t>
            </a:r>
            <a:r>
              <a:rPr lang="en-US" sz="2000" dirty="0" err="1" smtClean="0"/>
              <a:t>Cordy</a:t>
            </a:r>
            <a:r>
              <a:rPr lang="en-US" sz="2000" dirty="0" smtClean="0"/>
              <a:t>, 1992] argues against </a:t>
            </a:r>
            <a:r>
              <a:rPr lang="en-US" sz="2000" b="1" dirty="0" smtClean="0">
                <a:solidFill>
                  <a:srgbClr val="6E0000"/>
                </a:solidFill>
              </a:rPr>
              <a:t>redundant symbols</a:t>
            </a:r>
            <a:r>
              <a:rPr lang="en-US" sz="2000" dirty="0" smtClean="0"/>
              <a:t>, </a:t>
            </a:r>
            <a:r>
              <a:rPr lang="en-US" sz="2000" b="1" dirty="0" smtClean="0">
                <a:solidFill>
                  <a:srgbClr val="6E0000"/>
                </a:solidFill>
              </a:rPr>
              <a:t>preambles</a:t>
            </a:r>
            <a:r>
              <a:rPr lang="en-US" sz="2000" dirty="0" smtClean="0"/>
              <a:t>, </a:t>
            </a:r>
            <a:r>
              <a:rPr lang="en-US" sz="2000" b="1" dirty="0" smtClean="0">
                <a:solidFill>
                  <a:srgbClr val="6E0000"/>
                </a:solidFill>
              </a:rPr>
              <a:t>punctuation</a:t>
            </a:r>
            <a:r>
              <a:rPr lang="en-US" sz="2000" dirty="0" smtClean="0"/>
              <a:t>, </a:t>
            </a:r>
            <a:r>
              <a:rPr lang="en-US" sz="2000" b="1" dirty="0" smtClean="0">
                <a:solidFill>
                  <a:srgbClr val="6E0000"/>
                </a:solidFill>
              </a:rPr>
              <a:t>declarations</a:t>
            </a:r>
            <a:r>
              <a:rPr lang="en-US" sz="2000" dirty="0" smtClean="0">
                <a:solidFill>
                  <a:srgbClr val="6E0000"/>
                </a:solidFill>
              </a:rPr>
              <a:t> </a:t>
            </a:r>
            <a:r>
              <a:rPr lang="en-US" sz="2000" dirty="0" smtClean="0"/>
              <a:t>and </a:t>
            </a:r>
            <a:r>
              <a:rPr lang="en-US" sz="2000" b="1" dirty="0" smtClean="0">
                <a:solidFill>
                  <a:srgbClr val="6E0000"/>
                </a:solidFill>
              </a:rPr>
              <a:t>annotations</a:t>
            </a:r>
          </a:p>
          <a:p>
            <a:pPr lvl="1" eaLnBrk="1" hangingPunct="1"/>
            <a:r>
              <a:rPr lang="en-US" sz="2000" dirty="0" smtClean="0"/>
              <a:t>Also argues for </a:t>
            </a:r>
            <a:r>
              <a:rPr lang="en-US" sz="2000" b="1" dirty="0" smtClean="0">
                <a:solidFill>
                  <a:srgbClr val="6E0000"/>
                </a:solidFill>
              </a:rPr>
              <a:t>intelligent defaults</a:t>
            </a:r>
          </a:p>
          <a:p>
            <a:pPr lvl="1" eaLnBrk="1" hangingPunct="1"/>
            <a:r>
              <a:rPr lang="en-US" sz="2000" dirty="0" smtClean="0"/>
              <a:t>Conciseness is </a:t>
            </a:r>
            <a:r>
              <a:rPr lang="en-US" sz="2000" b="1" dirty="0" smtClean="0">
                <a:solidFill>
                  <a:srgbClr val="6E0000"/>
                </a:solidFill>
              </a:rPr>
              <a:t>not economy</a:t>
            </a:r>
            <a:r>
              <a:rPr lang="en-US" sz="2000" dirty="0" smtClean="0">
                <a:solidFill>
                  <a:srgbClr val="6E0000"/>
                </a:solidFill>
              </a:rPr>
              <a:t> </a:t>
            </a:r>
            <a:r>
              <a:rPr lang="en-US" sz="2000" dirty="0" smtClean="0"/>
              <a:t>(a minimal set of primitives)</a:t>
            </a:r>
          </a:p>
          <a:p>
            <a:pPr lvl="2" eaLnBrk="1" hangingPunct="1"/>
            <a:r>
              <a:rPr lang="en-US" sz="1700" dirty="0" smtClean="0"/>
              <a:t>Early versions of Prolog did subtraction by inverse addition [Green, 1990]</a:t>
            </a:r>
          </a:p>
          <a:p>
            <a:pPr lvl="1" eaLnBrk="1" hangingPunct="1"/>
            <a:r>
              <a:rPr lang="en-US" sz="2000" dirty="0" smtClean="0"/>
              <a:t>APL takes conciseness to the extreme, leading to </a:t>
            </a:r>
            <a:r>
              <a:rPr lang="en-US" sz="2000" b="1" dirty="0" smtClean="0">
                <a:solidFill>
                  <a:srgbClr val="6E0000"/>
                </a:solidFill>
              </a:rPr>
              <a:t>too many cryptic primitives</a:t>
            </a:r>
            <a:endParaRPr lang="en-US" sz="2000" b="1" dirty="0" smtClean="0">
              <a:solidFill>
                <a:srgbClr val="6E0000"/>
              </a:solidFill>
              <a:latin typeface="Arial"/>
              <a:cs typeface="Arial"/>
            </a:endParaRPr>
          </a:p>
        </p:txBody>
      </p:sp>
    </p:spTree>
    <p:extLst>
      <p:ext uri="{BB962C8B-B14F-4D97-AF65-F5344CB8AC3E}">
        <p14:creationId xmlns:p14="http://schemas.microsoft.com/office/powerpoint/2010/main" val="33853424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2"/>
          <p:cNvSpPr>
            <a:spLocks noGrp="1"/>
          </p:cNvSpPr>
          <p:nvPr>
            <p:ph type="ftr" sz="quarter" idx="10"/>
          </p:nvPr>
        </p:nvSpPr>
        <p:spPr>
          <a:noFill/>
        </p:spPr>
        <p:txBody>
          <a:bodyPr/>
          <a:lstStyle/>
          <a:p>
            <a:r>
              <a:rPr lang="en-US" smtClean="0">
                <a:cs typeface="Arial" pitchFamily="34" charset="0"/>
              </a:rPr>
              <a:t>Copyright © 2009 – Brad A. Myers</a:t>
            </a:r>
            <a:endParaRPr lang="en-US">
              <a:cs typeface="Arial" pitchFamily="34" charset="0"/>
            </a:endParaRPr>
          </a:p>
        </p:txBody>
      </p:sp>
      <p:sp>
        <p:nvSpPr>
          <p:cNvPr id="31747" name="Rectangle 2"/>
          <p:cNvSpPr>
            <a:spLocks noGrp="1" noChangeArrowheads="1"/>
          </p:cNvSpPr>
          <p:nvPr>
            <p:ph type="title"/>
          </p:nvPr>
        </p:nvSpPr>
        <p:spPr>
          <a:xfrm>
            <a:off x="685800" y="76200"/>
            <a:ext cx="7772400" cy="1143000"/>
          </a:xfrm>
          <a:noFill/>
        </p:spPr>
        <p:txBody>
          <a:bodyPr lIns="92075" tIns="46038" rIns="92075" bIns="46038" anchor="ctr"/>
          <a:lstStyle/>
          <a:p>
            <a:pPr eaLnBrk="1" hangingPunct="1"/>
            <a:r>
              <a:rPr lang="en-US" dirty="0" smtClean="0"/>
              <a:t>Goal: Gentle Slope Systems</a:t>
            </a:r>
          </a:p>
        </p:txBody>
      </p:sp>
      <p:sp>
        <p:nvSpPr>
          <p:cNvPr id="31748" name="Line 3"/>
          <p:cNvSpPr>
            <a:spLocks noChangeShapeType="1"/>
          </p:cNvSpPr>
          <p:nvPr/>
        </p:nvSpPr>
        <p:spPr bwMode="auto">
          <a:xfrm>
            <a:off x="2278063" y="2006600"/>
            <a:ext cx="0" cy="39624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1749" name="Line 4"/>
          <p:cNvSpPr>
            <a:spLocks noChangeShapeType="1"/>
          </p:cNvSpPr>
          <p:nvPr/>
        </p:nvSpPr>
        <p:spPr bwMode="auto">
          <a:xfrm>
            <a:off x="2278063" y="5969000"/>
            <a:ext cx="51054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1750" name="Rectangle 5"/>
          <p:cNvSpPr>
            <a:spLocks noChangeArrowheads="1"/>
          </p:cNvSpPr>
          <p:nvPr/>
        </p:nvSpPr>
        <p:spPr bwMode="auto">
          <a:xfrm>
            <a:off x="752267" y="3514725"/>
            <a:ext cx="1498808" cy="1016305"/>
          </a:xfrm>
          <a:prstGeom prst="rect">
            <a:avLst/>
          </a:prstGeom>
          <a:noFill/>
          <a:ln w="9525">
            <a:noFill/>
            <a:miter lim="800000"/>
            <a:headEnd/>
            <a:tailEnd/>
          </a:ln>
        </p:spPr>
        <p:txBody>
          <a:bodyPr wrap="none" lIns="92075" tIns="46038" rIns="92075" bIns="46038">
            <a:spAutoFit/>
          </a:bodyPr>
          <a:lstStyle/>
          <a:p>
            <a:pPr algn="r" defTabSz="762000" eaLnBrk="0" hangingPunct="0"/>
            <a:r>
              <a:rPr lang="en-US" sz="2000" dirty="0">
                <a:latin typeface="Verdana" pitchFamily="34" charset="0"/>
              </a:rPr>
              <a:t>Difficulty</a:t>
            </a:r>
            <a:br>
              <a:rPr lang="en-US" sz="2000" dirty="0">
                <a:latin typeface="Verdana" pitchFamily="34" charset="0"/>
              </a:rPr>
            </a:br>
            <a:r>
              <a:rPr lang="en-US" sz="2000" dirty="0">
                <a:latin typeface="Verdana" pitchFamily="34" charset="0"/>
              </a:rPr>
              <a:t>of</a:t>
            </a:r>
            <a:br>
              <a:rPr lang="en-US" sz="2000" dirty="0">
                <a:latin typeface="Verdana" pitchFamily="34" charset="0"/>
              </a:rPr>
            </a:br>
            <a:r>
              <a:rPr lang="en-US" sz="2000" dirty="0">
                <a:latin typeface="Verdana" pitchFamily="34" charset="0"/>
              </a:rPr>
              <a:t>Use</a:t>
            </a:r>
          </a:p>
        </p:txBody>
      </p:sp>
      <p:sp>
        <p:nvSpPr>
          <p:cNvPr id="31751" name="Line 6"/>
          <p:cNvSpPr>
            <a:spLocks noChangeShapeType="1"/>
          </p:cNvSpPr>
          <p:nvPr/>
        </p:nvSpPr>
        <p:spPr bwMode="auto">
          <a:xfrm flipV="1">
            <a:off x="2278063" y="5175250"/>
            <a:ext cx="5105400" cy="7620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31752" name="Rectangle 7"/>
          <p:cNvSpPr>
            <a:spLocks noChangeArrowheads="1"/>
          </p:cNvSpPr>
          <p:nvPr/>
        </p:nvSpPr>
        <p:spPr bwMode="auto">
          <a:xfrm>
            <a:off x="7291388" y="4962525"/>
            <a:ext cx="958596" cy="462307"/>
          </a:xfrm>
          <a:prstGeom prst="rect">
            <a:avLst/>
          </a:prstGeom>
          <a:noFill/>
          <a:ln w="9525">
            <a:noFill/>
            <a:miter lim="800000"/>
            <a:headEnd/>
            <a:tailEnd/>
          </a:ln>
        </p:spPr>
        <p:txBody>
          <a:bodyPr wrap="none" lIns="92075" tIns="46038" rIns="92075" bIns="46038">
            <a:spAutoFit/>
          </a:bodyPr>
          <a:lstStyle/>
          <a:p>
            <a:pPr algn="l" defTabSz="762000" eaLnBrk="0" hangingPunct="0"/>
            <a:r>
              <a:rPr lang="en-US" dirty="0">
                <a:latin typeface="Verdana" pitchFamily="34" charset="0"/>
              </a:rPr>
              <a:t>Goal</a:t>
            </a:r>
          </a:p>
        </p:txBody>
      </p:sp>
      <p:grpSp>
        <p:nvGrpSpPr>
          <p:cNvPr id="2" name="Group 35"/>
          <p:cNvGrpSpPr>
            <a:grpSpLocks/>
          </p:cNvGrpSpPr>
          <p:nvPr/>
        </p:nvGrpSpPr>
        <p:grpSpPr bwMode="auto">
          <a:xfrm>
            <a:off x="2278063" y="2001838"/>
            <a:ext cx="5500686" cy="3435350"/>
            <a:chOff x="1248" y="1022"/>
            <a:chExt cx="3465" cy="2403"/>
          </a:xfrm>
        </p:grpSpPr>
        <p:sp>
          <p:nvSpPr>
            <p:cNvPr id="31781" name="Rectangle 10"/>
            <p:cNvSpPr>
              <a:spLocks noChangeArrowheads="1"/>
            </p:cNvSpPr>
            <p:nvPr/>
          </p:nvSpPr>
          <p:spPr bwMode="auto">
            <a:xfrm>
              <a:off x="4091" y="1022"/>
              <a:ext cx="622" cy="323"/>
            </a:xfrm>
            <a:prstGeom prst="rect">
              <a:avLst/>
            </a:prstGeom>
            <a:noFill/>
            <a:ln w="9525">
              <a:noFill/>
              <a:miter lim="800000"/>
              <a:headEnd/>
              <a:tailEnd/>
            </a:ln>
          </p:spPr>
          <p:txBody>
            <a:bodyPr wrap="none" lIns="92075" tIns="46038" rIns="92075" bIns="46038">
              <a:spAutoFit/>
            </a:bodyPr>
            <a:lstStyle/>
            <a:p>
              <a:pPr algn="l" defTabSz="762000" eaLnBrk="0" hangingPunct="0"/>
              <a:r>
                <a:rPr lang="en-US" b="0" dirty="0" smtClean="0">
                  <a:solidFill>
                    <a:srgbClr val="4BFF4B"/>
                  </a:solidFill>
                  <a:latin typeface="Verdana" pitchFamily="34" charset="0"/>
                </a:rPr>
                <a:t>Flash</a:t>
              </a:r>
              <a:endParaRPr lang="en-US" b="0" dirty="0">
                <a:solidFill>
                  <a:srgbClr val="4BFF4B"/>
                </a:solidFill>
                <a:latin typeface="Verdana" pitchFamily="34" charset="0"/>
              </a:endParaRPr>
            </a:p>
          </p:txBody>
        </p:sp>
        <p:sp>
          <p:nvSpPr>
            <p:cNvPr id="31782" name="Rectangle 15"/>
            <p:cNvSpPr>
              <a:spLocks noChangeArrowheads="1"/>
            </p:cNvSpPr>
            <p:nvPr/>
          </p:nvSpPr>
          <p:spPr bwMode="auto">
            <a:xfrm>
              <a:off x="2479" y="2913"/>
              <a:ext cx="995" cy="259"/>
            </a:xfrm>
            <a:prstGeom prst="rect">
              <a:avLst/>
            </a:prstGeom>
            <a:noFill/>
            <a:ln w="9525">
              <a:noFill/>
              <a:miter lim="800000"/>
              <a:headEnd/>
              <a:tailEnd/>
            </a:ln>
          </p:spPr>
          <p:txBody>
            <a:bodyPr wrap="none" lIns="92075" tIns="46038" rIns="92075" bIns="46038">
              <a:spAutoFit/>
            </a:bodyPr>
            <a:lstStyle/>
            <a:p>
              <a:pPr algn="l" defTabSz="762000" eaLnBrk="0" hangingPunct="0"/>
              <a:r>
                <a:rPr lang="en-US" sz="1800" b="0" i="1" dirty="0" err="1" smtClean="0">
                  <a:solidFill>
                    <a:srgbClr val="4BFF4B"/>
                  </a:solidFill>
                  <a:latin typeface="Verdana" pitchFamily="34" charset="0"/>
                </a:rPr>
                <a:t>ActionScript</a:t>
              </a:r>
              <a:endParaRPr lang="en-US" sz="1800" b="0" i="1" dirty="0">
                <a:solidFill>
                  <a:srgbClr val="4BFF4B"/>
                </a:solidFill>
                <a:latin typeface="Verdana" pitchFamily="34" charset="0"/>
              </a:endParaRPr>
            </a:p>
          </p:txBody>
        </p:sp>
        <p:sp>
          <p:nvSpPr>
            <p:cNvPr id="31783" name="Rectangle 16"/>
            <p:cNvSpPr>
              <a:spLocks noChangeArrowheads="1"/>
            </p:cNvSpPr>
            <p:nvPr/>
          </p:nvSpPr>
          <p:spPr bwMode="auto">
            <a:xfrm>
              <a:off x="2130" y="1745"/>
              <a:ext cx="1100" cy="453"/>
            </a:xfrm>
            <a:prstGeom prst="rect">
              <a:avLst/>
            </a:prstGeom>
            <a:noFill/>
            <a:ln w="9525">
              <a:noFill/>
              <a:miter lim="800000"/>
              <a:headEnd/>
              <a:tailEnd/>
            </a:ln>
          </p:spPr>
          <p:txBody>
            <a:bodyPr wrap="none" lIns="92075" tIns="46038" rIns="92075" bIns="46038">
              <a:spAutoFit/>
            </a:bodyPr>
            <a:lstStyle/>
            <a:p>
              <a:pPr algn="l" defTabSz="762000" eaLnBrk="0" hangingPunct="0"/>
              <a:r>
                <a:rPr lang="en-US" sz="1800" b="0" i="1" dirty="0" smtClean="0">
                  <a:solidFill>
                    <a:srgbClr val="4BFF4B"/>
                  </a:solidFill>
                  <a:latin typeface="Verdana" pitchFamily="34" charset="0"/>
                </a:rPr>
                <a:t>Backend</a:t>
              </a:r>
              <a:br>
                <a:rPr lang="en-US" sz="1800" b="0" i="1" dirty="0" smtClean="0">
                  <a:solidFill>
                    <a:srgbClr val="4BFF4B"/>
                  </a:solidFill>
                  <a:latin typeface="Verdana" pitchFamily="34" charset="0"/>
                </a:rPr>
              </a:br>
              <a:r>
                <a:rPr lang="en-US" sz="1800" b="0" i="1" dirty="0" smtClean="0">
                  <a:solidFill>
                    <a:srgbClr val="4BFF4B"/>
                  </a:solidFill>
                  <a:latin typeface="Verdana" pitchFamily="34" charset="0"/>
                </a:rPr>
                <a:t>Programming</a:t>
              </a:r>
              <a:endParaRPr lang="en-US" sz="1800" b="0" i="1" dirty="0">
                <a:solidFill>
                  <a:srgbClr val="4BFF4B"/>
                </a:solidFill>
                <a:latin typeface="Verdana" pitchFamily="34" charset="0"/>
              </a:endParaRPr>
            </a:p>
          </p:txBody>
        </p:sp>
        <p:sp>
          <p:nvSpPr>
            <p:cNvPr id="31784" name="Freeform 20"/>
            <p:cNvSpPr>
              <a:spLocks/>
            </p:cNvSpPr>
            <p:nvPr/>
          </p:nvSpPr>
          <p:spPr bwMode="auto">
            <a:xfrm>
              <a:off x="1248" y="1120"/>
              <a:ext cx="2881" cy="2305"/>
            </a:xfrm>
            <a:custGeom>
              <a:avLst/>
              <a:gdLst>
                <a:gd name="T0" fmla="*/ 0 w 2881"/>
                <a:gd name="T1" fmla="*/ 2304 h 2305"/>
                <a:gd name="T2" fmla="*/ 1104 w 2881"/>
                <a:gd name="T3" fmla="*/ 2112 h 2305"/>
                <a:gd name="T4" fmla="*/ 1104 w 2881"/>
                <a:gd name="T5" fmla="*/ 1632 h 2305"/>
                <a:gd name="T6" fmla="*/ 1964 w 2881"/>
                <a:gd name="T7" fmla="*/ 1176 h 2305"/>
                <a:gd name="T8" fmla="*/ 1968 w 2881"/>
                <a:gd name="T9" fmla="*/ 336 h 2305"/>
                <a:gd name="T10" fmla="*/ 2880 w 2881"/>
                <a:gd name="T11" fmla="*/ 0 h 2305"/>
                <a:gd name="T12" fmla="*/ 0 60000 65536"/>
                <a:gd name="T13" fmla="*/ 0 60000 65536"/>
                <a:gd name="T14" fmla="*/ 0 60000 65536"/>
                <a:gd name="T15" fmla="*/ 0 60000 65536"/>
                <a:gd name="T16" fmla="*/ 0 60000 65536"/>
                <a:gd name="T17" fmla="*/ 0 60000 65536"/>
                <a:gd name="T18" fmla="*/ 0 w 2881"/>
                <a:gd name="T19" fmla="*/ 0 h 2305"/>
                <a:gd name="T20" fmla="*/ 2881 w 2881"/>
                <a:gd name="T21" fmla="*/ 2305 h 2305"/>
              </a:gdLst>
              <a:ahLst/>
              <a:cxnLst>
                <a:cxn ang="T12">
                  <a:pos x="T0" y="T1"/>
                </a:cxn>
                <a:cxn ang="T13">
                  <a:pos x="T2" y="T3"/>
                </a:cxn>
                <a:cxn ang="T14">
                  <a:pos x="T4" y="T5"/>
                </a:cxn>
                <a:cxn ang="T15">
                  <a:pos x="T6" y="T7"/>
                </a:cxn>
                <a:cxn ang="T16">
                  <a:pos x="T8" y="T9"/>
                </a:cxn>
                <a:cxn ang="T17">
                  <a:pos x="T10" y="T11"/>
                </a:cxn>
              </a:cxnLst>
              <a:rect l="T18" t="T19" r="T20" b="T21"/>
              <a:pathLst>
                <a:path w="2881" h="2305">
                  <a:moveTo>
                    <a:pt x="0" y="2304"/>
                  </a:moveTo>
                  <a:lnTo>
                    <a:pt x="1104" y="2112"/>
                  </a:lnTo>
                  <a:lnTo>
                    <a:pt x="1104" y="1632"/>
                  </a:lnTo>
                  <a:lnTo>
                    <a:pt x="1964" y="1176"/>
                  </a:lnTo>
                  <a:lnTo>
                    <a:pt x="1968" y="336"/>
                  </a:lnTo>
                  <a:lnTo>
                    <a:pt x="2880" y="0"/>
                  </a:lnTo>
                </a:path>
              </a:pathLst>
            </a:custGeom>
            <a:noFill/>
            <a:ln w="50800" cap="rnd">
              <a:solidFill>
                <a:srgbClr val="4BFF4B"/>
              </a:solidFill>
              <a:round/>
              <a:headEnd type="none" w="sm" len="sm"/>
              <a:tailEnd type="stealth" w="med" len="lg"/>
            </a:ln>
          </p:spPr>
          <p:txBody>
            <a:bodyPr/>
            <a:lstStyle/>
            <a:p>
              <a:endParaRPr lang="en-US"/>
            </a:p>
          </p:txBody>
        </p:sp>
        <p:sp>
          <p:nvSpPr>
            <p:cNvPr id="31785" name="Line 22"/>
            <p:cNvSpPr>
              <a:spLocks noChangeShapeType="1"/>
            </p:cNvSpPr>
            <p:nvPr/>
          </p:nvSpPr>
          <p:spPr bwMode="auto">
            <a:xfrm flipH="1">
              <a:off x="2400" y="3032"/>
              <a:ext cx="144" cy="48"/>
            </a:xfrm>
            <a:prstGeom prst="line">
              <a:avLst/>
            </a:prstGeom>
            <a:noFill/>
            <a:ln w="25400">
              <a:solidFill>
                <a:srgbClr val="00CC00"/>
              </a:solidFill>
              <a:round/>
              <a:headEnd type="none" w="sm" len="sm"/>
              <a:tailEnd type="stealth" w="med" len="med"/>
            </a:ln>
          </p:spPr>
          <p:txBody>
            <a:bodyPr wrap="none" anchor="ctr"/>
            <a:lstStyle/>
            <a:p>
              <a:endParaRPr lang="en-US"/>
            </a:p>
          </p:txBody>
        </p:sp>
        <p:sp>
          <p:nvSpPr>
            <p:cNvPr id="31786" name="Line 28"/>
            <p:cNvSpPr>
              <a:spLocks noChangeShapeType="1"/>
            </p:cNvSpPr>
            <p:nvPr/>
          </p:nvSpPr>
          <p:spPr bwMode="auto">
            <a:xfrm flipV="1">
              <a:off x="2600" y="1675"/>
              <a:ext cx="495" cy="114"/>
            </a:xfrm>
            <a:prstGeom prst="line">
              <a:avLst/>
            </a:prstGeom>
            <a:noFill/>
            <a:ln w="25400">
              <a:solidFill>
                <a:srgbClr val="4BFF4B"/>
              </a:solidFill>
              <a:round/>
              <a:headEnd type="none" w="sm" len="sm"/>
              <a:tailEnd type="stealth" w="med" len="med"/>
            </a:ln>
          </p:spPr>
          <p:txBody>
            <a:bodyPr wrap="none" anchor="ctr"/>
            <a:lstStyle/>
            <a:p>
              <a:endParaRPr lang="en-US"/>
            </a:p>
          </p:txBody>
        </p:sp>
      </p:grpSp>
      <p:grpSp>
        <p:nvGrpSpPr>
          <p:cNvPr id="3" name="Group 36"/>
          <p:cNvGrpSpPr>
            <a:grpSpLocks/>
          </p:cNvGrpSpPr>
          <p:nvPr/>
        </p:nvGrpSpPr>
        <p:grpSpPr bwMode="auto">
          <a:xfrm>
            <a:off x="2278063" y="1679594"/>
            <a:ext cx="6446838" cy="3948094"/>
            <a:chOff x="1248" y="1328"/>
            <a:chExt cx="4061" cy="2217"/>
          </a:xfrm>
        </p:grpSpPr>
        <p:sp>
          <p:nvSpPr>
            <p:cNvPr id="31775" name="Rectangle 9"/>
            <p:cNvSpPr>
              <a:spLocks noChangeArrowheads="1"/>
            </p:cNvSpPr>
            <p:nvPr/>
          </p:nvSpPr>
          <p:spPr bwMode="auto">
            <a:xfrm>
              <a:off x="4037" y="1328"/>
              <a:ext cx="1258" cy="257"/>
            </a:xfrm>
            <a:prstGeom prst="rect">
              <a:avLst/>
            </a:prstGeom>
            <a:noFill/>
            <a:ln w="9525">
              <a:noFill/>
              <a:miter lim="800000"/>
              <a:headEnd/>
              <a:tailEnd/>
            </a:ln>
          </p:spPr>
          <p:txBody>
            <a:bodyPr lIns="92075" tIns="46038" rIns="92075" bIns="46038">
              <a:spAutoFit/>
            </a:bodyPr>
            <a:lstStyle/>
            <a:p>
              <a:pPr algn="l" defTabSz="762000" eaLnBrk="0" hangingPunct="0"/>
              <a:r>
                <a:rPr lang="en-US" b="0" dirty="0">
                  <a:solidFill>
                    <a:schemeClr val="accent1"/>
                  </a:solidFill>
                  <a:latin typeface="Verdana" pitchFamily="34" charset="0"/>
                </a:rPr>
                <a:t>Visual Basic</a:t>
              </a:r>
            </a:p>
          </p:txBody>
        </p:sp>
        <p:sp>
          <p:nvSpPr>
            <p:cNvPr id="31776" name="Rectangle 13"/>
            <p:cNvSpPr>
              <a:spLocks noChangeArrowheads="1"/>
            </p:cNvSpPr>
            <p:nvPr/>
          </p:nvSpPr>
          <p:spPr bwMode="auto">
            <a:xfrm>
              <a:off x="2479" y="3233"/>
              <a:ext cx="491" cy="206"/>
            </a:xfrm>
            <a:prstGeom prst="rect">
              <a:avLst/>
            </a:prstGeom>
            <a:noFill/>
            <a:ln w="9525">
              <a:noFill/>
              <a:miter lim="800000"/>
              <a:headEnd/>
              <a:tailEnd/>
            </a:ln>
          </p:spPr>
          <p:txBody>
            <a:bodyPr wrap="none" lIns="92075" tIns="46038" rIns="92075" bIns="46038">
              <a:spAutoFit/>
            </a:bodyPr>
            <a:lstStyle/>
            <a:p>
              <a:pPr algn="l" defTabSz="762000" eaLnBrk="0" hangingPunct="0"/>
              <a:r>
                <a:rPr lang="en-US" sz="1800" b="0" i="1" dirty="0">
                  <a:solidFill>
                    <a:schemeClr val="accent1"/>
                  </a:solidFill>
                  <a:latin typeface="Verdana" pitchFamily="34" charset="0"/>
                </a:rPr>
                <a:t>Basic</a:t>
              </a:r>
            </a:p>
          </p:txBody>
        </p:sp>
        <p:sp>
          <p:nvSpPr>
            <p:cNvPr id="31777" name="Rectangle 14"/>
            <p:cNvSpPr>
              <a:spLocks noChangeArrowheads="1"/>
            </p:cNvSpPr>
            <p:nvPr/>
          </p:nvSpPr>
          <p:spPr bwMode="auto">
            <a:xfrm>
              <a:off x="3888" y="2202"/>
              <a:ext cx="1421" cy="208"/>
            </a:xfrm>
            <a:prstGeom prst="rect">
              <a:avLst/>
            </a:prstGeom>
            <a:noFill/>
            <a:ln w="9525">
              <a:noFill/>
              <a:miter lim="800000"/>
              <a:headEnd/>
              <a:tailEnd/>
            </a:ln>
          </p:spPr>
          <p:txBody>
            <a:bodyPr wrap="none" lIns="92075" tIns="46038" rIns="92075" bIns="46038">
              <a:spAutoFit/>
            </a:bodyPr>
            <a:lstStyle/>
            <a:p>
              <a:pPr algn="l" defTabSz="762000" eaLnBrk="0" hangingPunct="0"/>
              <a:r>
                <a:rPr lang="en-US" sz="1800" b="0" i="1" dirty="0" smtClean="0">
                  <a:solidFill>
                    <a:schemeClr val="accent1"/>
                  </a:solidFill>
                  <a:latin typeface="Verdana" pitchFamily="34" charset="0"/>
                </a:rPr>
                <a:t>OO Programming</a:t>
              </a:r>
              <a:endParaRPr lang="en-US" sz="1800" b="0" i="1" dirty="0">
                <a:solidFill>
                  <a:schemeClr val="accent1"/>
                </a:solidFill>
                <a:latin typeface="Verdana" pitchFamily="34" charset="0"/>
              </a:endParaRPr>
            </a:p>
          </p:txBody>
        </p:sp>
        <p:sp>
          <p:nvSpPr>
            <p:cNvPr id="31778" name="Freeform 19"/>
            <p:cNvSpPr>
              <a:spLocks/>
            </p:cNvSpPr>
            <p:nvPr/>
          </p:nvSpPr>
          <p:spPr bwMode="auto">
            <a:xfrm>
              <a:off x="1248" y="1412"/>
              <a:ext cx="2723" cy="2133"/>
            </a:xfrm>
            <a:custGeom>
              <a:avLst/>
              <a:gdLst>
                <a:gd name="T0" fmla="*/ 0 w 2881"/>
                <a:gd name="T1" fmla="*/ 2208 h 2209"/>
                <a:gd name="T2" fmla="*/ 624 w 2881"/>
                <a:gd name="T3" fmla="*/ 2112 h 2209"/>
                <a:gd name="T4" fmla="*/ 624 w 2881"/>
                <a:gd name="T5" fmla="*/ 1680 h 2209"/>
                <a:gd name="T6" fmla="*/ 2256 w 2881"/>
                <a:gd name="T7" fmla="*/ 1152 h 2209"/>
                <a:gd name="T8" fmla="*/ 2256 w 2881"/>
                <a:gd name="T9" fmla="*/ 240 h 2209"/>
                <a:gd name="T10" fmla="*/ 2880 w 2881"/>
                <a:gd name="T11" fmla="*/ 0 h 2209"/>
                <a:gd name="T12" fmla="*/ 0 60000 65536"/>
                <a:gd name="T13" fmla="*/ 0 60000 65536"/>
                <a:gd name="T14" fmla="*/ 0 60000 65536"/>
                <a:gd name="T15" fmla="*/ 0 60000 65536"/>
                <a:gd name="T16" fmla="*/ 0 60000 65536"/>
                <a:gd name="T17" fmla="*/ 0 60000 65536"/>
                <a:gd name="T18" fmla="*/ 0 w 2881"/>
                <a:gd name="T19" fmla="*/ 0 h 2209"/>
                <a:gd name="T20" fmla="*/ 2881 w 2881"/>
                <a:gd name="T21" fmla="*/ 2209 h 2209"/>
              </a:gdLst>
              <a:ahLst/>
              <a:cxnLst>
                <a:cxn ang="T12">
                  <a:pos x="T0" y="T1"/>
                </a:cxn>
                <a:cxn ang="T13">
                  <a:pos x="T2" y="T3"/>
                </a:cxn>
                <a:cxn ang="T14">
                  <a:pos x="T4" y="T5"/>
                </a:cxn>
                <a:cxn ang="T15">
                  <a:pos x="T6" y="T7"/>
                </a:cxn>
                <a:cxn ang="T16">
                  <a:pos x="T8" y="T9"/>
                </a:cxn>
                <a:cxn ang="T17">
                  <a:pos x="T10" y="T11"/>
                </a:cxn>
              </a:cxnLst>
              <a:rect l="T18" t="T19" r="T20" b="T21"/>
              <a:pathLst>
                <a:path w="2881" h="2209">
                  <a:moveTo>
                    <a:pt x="0" y="2208"/>
                  </a:moveTo>
                  <a:lnTo>
                    <a:pt x="624" y="2112"/>
                  </a:lnTo>
                  <a:lnTo>
                    <a:pt x="624" y="1680"/>
                  </a:lnTo>
                  <a:lnTo>
                    <a:pt x="2256" y="1152"/>
                  </a:lnTo>
                  <a:lnTo>
                    <a:pt x="2256" y="240"/>
                  </a:lnTo>
                  <a:lnTo>
                    <a:pt x="2880" y="0"/>
                  </a:lnTo>
                </a:path>
              </a:pathLst>
            </a:custGeom>
            <a:noFill/>
            <a:ln w="50800" cap="rnd">
              <a:solidFill>
                <a:schemeClr val="accent1"/>
              </a:solidFill>
              <a:round/>
              <a:headEnd type="none" w="sm" len="sm"/>
              <a:tailEnd type="stealth" w="med" len="lg"/>
            </a:ln>
          </p:spPr>
          <p:txBody>
            <a:bodyPr/>
            <a:lstStyle/>
            <a:p>
              <a:endParaRPr lang="en-US"/>
            </a:p>
          </p:txBody>
        </p:sp>
        <p:sp>
          <p:nvSpPr>
            <p:cNvPr id="31779" name="Line 21"/>
            <p:cNvSpPr>
              <a:spLocks noChangeShapeType="1"/>
            </p:cNvSpPr>
            <p:nvPr/>
          </p:nvSpPr>
          <p:spPr bwMode="auto">
            <a:xfrm flipH="1">
              <a:off x="1920" y="3328"/>
              <a:ext cx="624" cy="96"/>
            </a:xfrm>
            <a:prstGeom prst="line">
              <a:avLst/>
            </a:prstGeom>
            <a:noFill/>
            <a:ln w="25400">
              <a:solidFill>
                <a:schemeClr val="accent1"/>
              </a:solidFill>
              <a:round/>
              <a:headEnd type="none" w="sm" len="sm"/>
              <a:tailEnd type="stealth" w="med" len="med"/>
            </a:ln>
          </p:spPr>
          <p:txBody>
            <a:bodyPr wrap="none" anchor="ctr"/>
            <a:lstStyle/>
            <a:p>
              <a:endParaRPr lang="en-US"/>
            </a:p>
          </p:txBody>
        </p:sp>
        <p:sp>
          <p:nvSpPr>
            <p:cNvPr id="31780" name="Line 29"/>
            <p:cNvSpPr>
              <a:spLocks noChangeShapeType="1"/>
            </p:cNvSpPr>
            <p:nvPr/>
          </p:nvSpPr>
          <p:spPr bwMode="auto">
            <a:xfrm flipH="1">
              <a:off x="3454" y="2309"/>
              <a:ext cx="455" cy="12"/>
            </a:xfrm>
            <a:prstGeom prst="line">
              <a:avLst/>
            </a:prstGeom>
            <a:noFill/>
            <a:ln w="25400">
              <a:solidFill>
                <a:schemeClr val="accent1"/>
              </a:solidFill>
              <a:round/>
              <a:headEnd type="none" w="sm" len="sm"/>
              <a:tailEnd type="stealth" w="med" len="med"/>
            </a:ln>
          </p:spPr>
          <p:txBody>
            <a:bodyPr wrap="none" anchor="ctr"/>
            <a:lstStyle/>
            <a:p>
              <a:endParaRPr lang="en-US"/>
            </a:p>
          </p:txBody>
        </p:sp>
      </p:grpSp>
      <p:grpSp>
        <p:nvGrpSpPr>
          <p:cNvPr id="5" name="Group 34"/>
          <p:cNvGrpSpPr>
            <a:grpSpLocks/>
          </p:cNvGrpSpPr>
          <p:nvPr/>
        </p:nvGrpSpPr>
        <p:grpSpPr bwMode="auto">
          <a:xfrm>
            <a:off x="2293938" y="1182688"/>
            <a:ext cx="5111750" cy="2770187"/>
            <a:chOff x="1258" y="745"/>
            <a:chExt cx="3220" cy="1745"/>
          </a:xfrm>
        </p:grpSpPr>
        <p:sp>
          <p:nvSpPr>
            <p:cNvPr id="31765" name="Rectangle 17"/>
            <p:cNvSpPr>
              <a:spLocks noChangeArrowheads="1"/>
            </p:cNvSpPr>
            <p:nvPr/>
          </p:nvSpPr>
          <p:spPr bwMode="auto">
            <a:xfrm>
              <a:off x="1314" y="1849"/>
              <a:ext cx="553" cy="231"/>
            </a:xfrm>
            <a:prstGeom prst="rect">
              <a:avLst/>
            </a:prstGeom>
            <a:noFill/>
            <a:ln w="9525">
              <a:noFill/>
              <a:miter lim="800000"/>
              <a:headEnd/>
              <a:tailEnd/>
            </a:ln>
          </p:spPr>
          <p:txBody>
            <a:bodyPr wrap="none" lIns="92075" tIns="46038" rIns="92075" bIns="46038">
              <a:spAutoFit/>
            </a:bodyPr>
            <a:lstStyle/>
            <a:p>
              <a:pPr algn="l" defTabSz="762000" eaLnBrk="0" hangingPunct="0"/>
              <a:r>
                <a:rPr lang="en-US" sz="1800" b="0" i="1">
                  <a:solidFill>
                    <a:srgbClr val="FF93A8"/>
                  </a:solidFill>
                  <a:latin typeface="Verdana" pitchFamily="34" charset="0"/>
                </a:rPr>
                <a:t>Swing</a:t>
              </a:r>
            </a:p>
          </p:txBody>
        </p:sp>
        <p:sp>
          <p:nvSpPr>
            <p:cNvPr id="31766" name="Freeform 27"/>
            <p:cNvSpPr>
              <a:spLocks/>
            </p:cNvSpPr>
            <p:nvPr/>
          </p:nvSpPr>
          <p:spPr bwMode="auto">
            <a:xfrm>
              <a:off x="1788" y="1941"/>
              <a:ext cx="266" cy="36"/>
            </a:xfrm>
            <a:custGeom>
              <a:avLst/>
              <a:gdLst>
                <a:gd name="T0" fmla="*/ 0 w 266"/>
                <a:gd name="T1" fmla="*/ 36 h 36"/>
                <a:gd name="T2" fmla="*/ 266 w 266"/>
                <a:gd name="T3" fmla="*/ 0 h 36"/>
                <a:gd name="T4" fmla="*/ 0 60000 65536"/>
                <a:gd name="T5" fmla="*/ 0 60000 65536"/>
                <a:gd name="T6" fmla="*/ 0 w 266"/>
                <a:gd name="T7" fmla="*/ 0 h 36"/>
                <a:gd name="T8" fmla="*/ 266 w 266"/>
                <a:gd name="T9" fmla="*/ 36 h 36"/>
              </a:gdLst>
              <a:ahLst/>
              <a:cxnLst>
                <a:cxn ang="T4">
                  <a:pos x="T0" y="T1"/>
                </a:cxn>
                <a:cxn ang="T5">
                  <a:pos x="T2" y="T3"/>
                </a:cxn>
              </a:cxnLst>
              <a:rect l="T6" t="T7" r="T8" b="T9"/>
              <a:pathLst>
                <a:path w="266" h="36">
                  <a:moveTo>
                    <a:pt x="0" y="36"/>
                  </a:moveTo>
                  <a:lnTo>
                    <a:pt x="266" y="0"/>
                  </a:lnTo>
                </a:path>
              </a:pathLst>
            </a:custGeom>
            <a:noFill/>
            <a:ln w="25400">
              <a:solidFill>
                <a:srgbClr val="FF93A8"/>
              </a:solidFill>
              <a:round/>
              <a:headEnd type="none" w="sm" len="sm"/>
              <a:tailEnd type="stealth" w="med" len="med"/>
            </a:ln>
          </p:spPr>
          <p:txBody>
            <a:bodyPr wrap="none" anchor="ctr"/>
            <a:lstStyle/>
            <a:p>
              <a:endParaRPr lang="en-US"/>
            </a:p>
          </p:txBody>
        </p:sp>
        <p:sp>
          <p:nvSpPr>
            <p:cNvPr id="31767" name="Rectangle 31"/>
            <p:cNvSpPr>
              <a:spLocks noChangeArrowheads="1"/>
            </p:cNvSpPr>
            <p:nvPr/>
          </p:nvSpPr>
          <p:spPr bwMode="auto">
            <a:xfrm>
              <a:off x="3931" y="745"/>
              <a:ext cx="547" cy="291"/>
            </a:xfrm>
            <a:prstGeom prst="rect">
              <a:avLst/>
            </a:prstGeom>
            <a:noFill/>
            <a:ln w="9525">
              <a:noFill/>
              <a:miter lim="800000"/>
              <a:headEnd/>
              <a:tailEnd/>
            </a:ln>
          </p:spPr>
          <p:txBody>
            <a:bodyPr wrap="none" lIns="92075" tIns="46038" rIns="92075" bIns="46038">
              <a:spAutoFit/>
            </a:bodyPr>
            <a:lstStyle/>
            <a:p>
              <a:pPr algn="l" defTabSz="762000" eaLnBrk="0" hangingPunct="0"/>
              <a:r>
                <a:rPr lang="en-US" b="0" dirty="0">
                  <a:solidFill>
                    <a:srgbClr val="CC3399"/>
                  </a:solidFill>
                  <a:latin typeface="Verdana" pitchFamily="34" charset="0"/>
                </a:rPr>
                <a:t>Java</a:t>
              </a:r>
            </a:p>
          </p:txBody>
        </p:sp>
        <p:sp>
          <p:nvSpPr>
            <p:cNvPr id="31768" name="Freeform 32"/>
            <p:cNvSpPr>
              <a:spLocks/>
            </p:cNvSpPr>
            <p:nvPr/>
          </p:nvSpPr>
          <p:spPr bwMode="auto">
            <a:xfrm>
              <a:off x="1258" y="1007"/>
              <a:ext cx="2872" cy="1483"/>
            </a:xfrm>
            <a:custGeom>
              <a:avLst/>
              <a:gdLst>
                <a:gd name="T0" fmla="*/ 0 w 2707"/>
                <a:gd name="T1" fmla="*/ 1591 h 1591"/>
                <a:gd name="T2" fmla="*/ 816 w 2707"/>
                <a:gd name="T3" fmla="*/ 1178 h 1591"/>
                <a:gd name="T4" fmla="*/ 816 w 2707"/>
                <a:gd name="T5" fmla="*/ 664 h 1591"/>
                <a:gd name="T6" fmla="*/ 2707 w 2707"/>
                <a:gd name="T7" fmla="*/ 0 h 1591"/>
                <a:gd name="T8" fmla="*/ 0 60000 65536"/>
                <a:gd name="T9" fmla="*/ 0 60000 65536"/>
                <a:gd name="T10" fmla="*/ 0 60000 65536"/>
                <a:gd name="T11" fmla="*/ 0 60000 65536"/>
                <a:gd name="T12" fmla="*/ 0 w 2707"/>
                <a:gd name="T13" fmla="*/ 0 h 1591"/>
                <a:gd name="T14" fmla="*/ 2707 w 2707"/>
                <a:gd name="T15" fmla="*/ 1591 h 1591"/>
              </a:gdLst>
              <a:ahLst/>
              <a:cxnLst>
                <a:cxn ang="T8">
                  <a:pos x="T0" y="T1"/>
                </a:cxn>
                <a:cxn ang="T9">
                  <a:pos x="T2" y="T3"/>
                </a:cxn>
                <a:cxn ang="T10">
                  <a:pos x="T4" y="T5"/>
                </a:cxn>
                <a:cxn ang="T11">
                  <a:pos x="T6" y="T7"/>
                </a:cxn>
              </a:cxnLst>
              <a:rect l="T12" t="T13" r="T14" b="T15"/>
              <a:pathLst>
                <a:path w="2707" h="1591">
                  <a:moveTo>
                    <a:pt x="0" y="1591"/>
                  </a:moveTo>
                  <a:lnTo>
                    <a:pt x="816" y="1178"/>
                  </a:lnTo>
                  <a:lnTo>
                    <a:pt x="816" y="664"/>
                  </a:lnTo>
                  <a:lnTo>
                    <a:pt x="2707" y="0"/>
                  </a:lnTo>
                </a:path>
              </a:pathLst>
            </a:custGeom>
            <a:noFill/>
            <a:ln w="50800" cap="rnd">
              <a:solidFill>
                <a:srgbClr val="CC3399"/>
              </a:solidFill>
              <a:round/>
              <a:headEnd type="none" w="sm" len="sm"/>
              <a:tailEnd type="stealth" w="med" len="lg"/>
            </a:ln>
          </p:spPr>
          <p:txBody>
            <a:bodyPr/>
            <a:lstStyle/>
            <a:p>
              <a:endParaRPr lang="en-US"/>
            </a:p>
          </p:txBody>
        </p:sp>
      </p:grpSp>
      <p:sp>
        <p:nvSpPr>
          <p:cNvPr id="31757" name="Rectangle 33"/>
          <p:cNvSpPr>
            <a:spLocks noChangeArrowheads="1"/>
          </p:cNvSpPr>
          <p:nvPr/>
        </p:nvSpPr>
        <p:spPr bwMode="auto">
          <a:xfrm>
            <a:off x="2086122" y="6000464"/>
            <a:ext cx="5894241" cy="400752"/>
          </a:xfrm>
          <a:prstGeom prst="rect">
            <a:avLst/>
          </a:prstGeom>
          <a:noFill/>
          <a:ln w="9525">
            <a:noFill/>
            <a:miter lim="800000"/>
            <a:headEnd/>
            <a:tailEnd/>
          </a:ln>
        </p:spPr>
        <p:txBody>
          <a:bodyPr wrap="none" lIns="92075" tIns="46038" rIns="92075" bIns="46038">
            <a:spAutoFit/>
          </a:bodyPr>
          <a:lstStyle/>
          <a:p>
            <a:pPr algn="r" defTabSz="762000" eaLnBrk="0" hangingPunct="0"/>
            <a:r>
              <a:rPr lang="en-US" sz="2000" dirty="0">
                <a:latin typeface="Verdana" pitchFamily="34" charset="0"/>
              </a:rPr>
              <a:t>Program Complexity and Sophistication</a:t>
            </a:r>
          </a:p>
        </p:txBody>
      </p:sp>
      <p:grpSp>
        <p:nvGrpSpPr>
          <p:cNvPr id="6" name="Group 38"/>
          <p:cNvGrpSpPr>
            <a:grpSpLocks/>
          </p:cNvGrpSpPr>
          <p:nvPr/>
        </p:nvGrpSpPr>
        <p:grpSpPr bwMode="auto">
          <a:xfrm rot="590523">
            <a:off x="2279650" y="5243513"/>
            <a:ext cx="960438" cy="701675"/>
            <a:chOff x="1200" y="2589"/>
            <a:chExt cx="1948" cy="815"/>
          </a:xfrm>
        </p:grpSpPr>
        <p:sp>
          <p:nvSpPr>
            <p:cNvPr id="31762" name="Line 24"/>
            <p:cNvSpPr>
              <a:spLocks noChangeShapeType="1"/>
            </p:cNvSpPr>
            <p:nvPr/>
          </p:nvSpPr>
          <p:spPr bwMode="auto">
            <a:xfrm flipV="1">
              <a:off x="1239" y="2904"/>
              <a:ext cx="1488" cy="432"/>
            </a:xfrm>
            <a:prstGeom prst="line">
              <a:avLst/>
            </a:prstGeom>
            <a:noFill/>
            <a:ln w="50800">
              <a:solidFill>
                <a:srgbClr val="FF99FF"/>
              </a:solidFill>
              <a:round/>
              <a:headEnd type="none" w="sm" len="sm"/>
              <a:tailEnd type="none" w="sm" len="sm"/>
            </a:ln>
          </p:spPr>
          <p:txBody>
            <a:bodyPr wrap="none" anchor="ctr"/>
            <a:lstStyle/>
            <a:p>
              <a:endParaRPr lang="en-US"/>
            </a:p>
          </p:txBody>
        </p:sp>
        <p:sp>
          <p:nvSpPr>
            <p:cNvPr id="31763" name="Rectangle 26"/>
            <p:cNvSpPr>
              <a:spLocks noChangeArrowheads="1"/>
            </p:cNvSpPr>
            <p:nvPr/>
          </p:nvSpPr>
          <p:spPr bwMode="auto">
            <a:xfrm rot="-900000">
              <a:off x="1200" y="2589"/>
              <a:ext cx="1948" cy="815"/>
            </a:xfrm>
            <a:prstGeom prst="rect">
              <a:avLst/>
            </a:prstGeom>
            <a:noFill/>
            <a:ln w="9525">
              <a:noFill/>
              <a:miter lim="800000"/>
              <a:headEnd/>
              <a:tailEnd/>
            </a:ln>
          </p:spPr>
          <p:txBody>
            <a:bodyPr wrap="none" lIns="92075" tIns="46038" rIns="92075" bIns="46038">
              <a:spAutoFit/>
            </a:bodyPr>
            <a:lstStyle/>
            <a:p>
              <a:pPr algn="l" defTabSz="762000" eaLnBrk="0" hangingPunct="0"/>
              <a:r>
                <a:rPr lang="en-US" sz="2000" b="0">
                  <a:solidFill>
                    <a:srgbClr val="FF99FF"/>
                  </a:solidFill>
                  <a:latin typeface="Verdana" pitchFamily="34" charset="0"/>
                </a:rPr>
                <a:t>Email</a:t>
              </a:r>
              <a:br>
                <a:rPr lang="en-US" sz="2000" b="0">
                  <a:solidFill>
                    <a:srgbClr val="FF99FF"/>
                  </a:solidFill>
                  <a:latin typeface="Verdana" pitchFamily="34" charset="0"/>
                </a:rPr>
              </a:br>
              <a:r>
                <a:rPr lang="en-US" sz="2000" b="0">
                  <a:solidFill>
                    <a:srgbClr val="FF99FF"/>
                  </a:solidFill>
                  <a:latin typeface="Verdana" pitchFamily="34" charset="0"/>
                </a:rPr>
                <a:t>Filters</a:t>
              </a:r>
            </a:p>
          </p:txBody>
        </p:sp>
        <p:sp>
          <p:nvSpPr>
            <p:cNvPr id="31764" name="Line 25"/>
            <p:cNvSpPr>
              <a:spLocks noChangeShapeType="1"/>
            </p:cNvSpPr>
            <p:nvPr/>
          </p:nvSpPr>
          <p:spPr bwMode="auto">
            <a:xfrm>
              <a:off x="2736" y="2794"/>
              <a:ext cx="0" cy="192"/>
            </a:xfrm>
            <a:prstGeom prst="line">
              <a:avLst/>
            </a:prstGeom>
            <a:noFill/>
            <a:ln w="50800">
              <a:solidFill>
                <a:srgbClr val="FF99FF"/>
              </a:solidFill>
              <a:round/>
              <a:headEnd type="none" w="sm" len="sm"/>
              <a:tailEnd type="none" w="sm" len="sm"/>
            </a:ln>
          </p:spPr>
          <p:txBody>
            <a:bodyPr wrap="none" anchor="ctr"/>
            <a:lstStyle/>
            <a:p>
              <a:endParaRPr lang="en-US"/>
            </a:p>
          </p:txBody>
        </p:sp>
      </p:grpSp>
      <p:sp>
        <p:nvSpPr>
          <p:cNvPr id="131111" name="Text Box 39"/>
          <p:cNvSpPr txBox="1">
            <a:spLocks noChangeArrowheads="1"/>
          </p:cNvSpPr>
          <p:nvPr/>
        </p:nvSpPr>
        <p:spPr bwMode="auto">
          <a:xfrm>
            <a:off x="409575" y="5138738"/>
            <a:ext cx="1704975" cy="822325"/>
          </a:xfrm>
          <a:prstGeom prst="rect">
            <a:avLst/>
          </a:prstGeom>
          <a:solidFill>
            <a:srgbClr val="660066"/>
          </a:solidFill>
          <a:ln w="9525">
            <a:noFill/>
            <a:miter lim="800000"/>
            <a:headEnd/>
            <a:tailEnd/>
          </a:ln>
          <a:effectLst>
            <a:outerShdw dist="107763" dir="2700000" algn="ctr" rotWithShape="0">
              <a:schemeClr val="bg2">
                <a:alpha val="50000"/>
              </a:schemeClr>
            </a:outerShdw>
          </a:effectLst>
        </p:spPr>
        <p:txBody>
          <a:bodyPr wrap="none">
            <a:spAutoFit/>
          </a:bodyPr>
          <a:lstStyle/>
          <a:p>
            <a:pPr>
              <a:defRPr/>
            </a:pPr>
            <a:r>
              <a:rPr lang="en-US" dirty="0">
                <a:solidFill>
                  <a:srgbClr val="FFE265"/>
                </a:solidFill>
                <a:cs typeface="Arial" charset="0"/>
              </a:rPr>
              <a:t>Low</a:t>
            </a:r>
            <a:br>
              <a:rPr lang="en-US" dirty="0">
                <a:solidFill>
                  <a:srgbClr val="FFE265"/>
                </a:solidFill>
                <a:cs typeface="Arial" charset="0"/>
              </a:rPr>
            </a:br>
            <a:r>
              <a:rPr lang="en-US" dirty="0">
                <a:solidFill>
                  <a:srgbClr val="FFE265"/>
                </a:solidFill>
                <a:cs typeface="Arial" charset="0"/>
              </a:rPr>
              <a:t>Threshold</a:t>
            </a:r>
          </a:p>
        </p:txBody>
      </p:sp>
      <p:sp>
        <p:nvSpPr>
          <p:cNvPr id="131112" name="Text Box 40"/>
          <p:cNvSpPr txBox="1">
            <a:spLocks noChangeArrowheads="1"/>
          </p:cNvSpPr>
          <p:nvPr/>
        </p:nvSpPr>
        <p:spPr bwMode="auto">
          <a:xfrm>
            <a:off x="7912100" y="5562600"/>
            <a:ext cx="1231900" cy="822325"/>
          </a:xfrm>
          <a:prstGeom prst="rect">
            <a:avLst/>
          </a:prstGeom>
          <a:solidFill>
            <a:srgbClr val="660066"/>
          </a:solidFill>
          <a:ln w="9525" algn="ctr">
            <a:noFill/>
            <a:miter lim="800000"/>
            <a:headEnd/>
            <a:tailEnd/>
          </a:ln>
          <a:effectLst>
            <a:outerShdw dist="107763" dir="2700000" algn="ctr" rotWithShape="0">
              <a:schemeClr val="bg2">
                <a:alpha val="50000"/>
              </a:schemeClr>
            </a:outerShdw>
          </a:effectLst>
        </p:spPr>
        <p:txBody>
          <a:bodyPr wrap="none">
            <a:spAutoFit/>
          </a:bodyPr>
          <a:lstStyle/>
          <a:p>
            <a:pPr>
              <a:defRPr/>
            </a:pPr>
            <a:r>
              <a:rPr lang="en-US" dirty="0">
                <a:solidFill>
                  <a:srgbClr val="FFE265"/>
                </a:solidFill>
                <a:cs typeface="Arial" charset="0"/>
              </a:rPr>
              <a:t>High</a:t>
            </a:r>
            <a:br>
              <a:rPr lang="en-US" dirty="0">
                <a:solidFill>
                  <a:srgbClr val="FFE265"/>
                </a:solidFill>
                <a:cs typeface="Arial" charset="0"/>
              </a:rPr>
            </a:br>
            <a:r>
              <a:rPr lang="en-US" dirty="0">
                <a:solidFill>
                  <a:srgbClr val="FFE265"/>
                </a:solidFill>
                <a:cs typeface="Arial" charset="0"/>
              </a:rPr>
              <a:t>Ceiling</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22" presetClass="entr" presetSubtype="8"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22238"/>
            <a:ext cx="7543800" cy="904896"/>
          </a:xfrm>
        </p:spPr>
        <p:txBody>
          <a:bodyPr/>
          <a:lstStyle/>
          <a:p>
            <a:pPr eaLnBrk="1" hangingPunct="1">
              <a:defRPr/>
            </a:pPr>
            <a:r>
              <a:rPr lang="en-US" sz="4000" dirty="0" smtClean="0"/>
              <a:t>Historical Context</a:t>
            </a:r>
          </a:p>
        </p:txBody>
      </p:sp>
      <p:sp>
        <p:nvSpPr>
          <p:cNvPr id="25603" name="Rectangle 3"/>
          <p:cNvSpPr>
            <a:spLocks noGrp="1" noChangeArrowheads="1"/>
          </p:cNvSpPr>
          <p:nvPr>
            <p:ph type="body" idx="1"/>
          </p:nvPr>
        </p:nvSpPr>
        <p:spPr>
          <a:xfrm>
            <a:off x="276225" y="1146871"/>
            <a:ext cx="8534400" cy="5375275"/>
          </a:xfrm>
        </p:spPr>
        <p:txBody>
          <a:bodyPr/>
          <a:lstStyle/>
          <a:p>
            <a:pPr eaLnBrk="1" hangingPunct="1">
              <a:lnSpc>
                <a:spcPct val="90000"/>
              </a:lnSpc>
              <a:defRPr/>
            </a:pPr>
            <a:r>
              <a:rPr lang="en-US" dirty="0" smtClean="0"/>
              <a:t>Long History of study with other names</a:t>
            </a:r>
          </a:p>
          <a:p>
            <a:pPr lvl="1" eaLnBrk="1" hangingPunct="1">
              <a:lnSpc>
                <a:spcPct val="90000"/>
              </a:lnSpc>
              <a:defRPr/>
            </a:pPr>
            <a:r>
              <a:rPr lang="en-US" i="1" dirty="0" smtClean="0"/>
              <a:t>Original</a:t>
            </a:r>
            <a:r>
              <a:rPr lang="en-US" dirty="0" smtClean="0"/>
              <a:t> HCI!</a:t>
            </a:r>
          </a:p>
          <a:p>
            <a:pPr lvl="2" eaLnBrk="1" hangingPunct="1">
              <a:lnSpc>
                <a:spcPct val="90000"/>
              </a:lnSpc>
              <a:defRPr/>
            </a:pPr>
            <a:r>
              <a:rPr lang="en-US" dirty="0" smtClean="0"/>
              <a:t>1973</a:t>
            </a:r>
            <a:r>
              <a:rPr lang="en-US" dirty="0" smtClean="0">
                <a:solidFill>
                  <a:srgbClr val="C00000"/>
                </a:solidFill>
              </a:rPr>
              <a:t> “Psychology of Programming” (</a:t>
            </a:r>
            <a:r>
              <a:rPr lang="en-US" dirty="0" err="1" smtClean="0">
                <a:solidFill>
                  <a:srgbClr val="C00000"/>
                </a:solidFill>
              </a:rPr>
              <a:t>PoP</a:t>
            </a:r>
            <a:r>
              <a:rPr lang="en-US" dirty="0" smtClean="0">
                <a:solidFill>
                  <a:srgbClr val="C00000"/>
                </a:solidFill>
              </a:rPr>
              <a:t>)</a:t>
            </a:r>
          </a:p>
          <a:p>
            <a:pPr lvl="1" eaLnBrk="1" hangingPunct="1">
              <a:lnSpc>
                <a:spcPct val="90000"/>
              </a:lnSpc>
              <a:defRPr/>
            </a:pPr>
            <a:r>
              <a:rPr lang="en-US" dirty="0" smtClean="0"/>
              <a:t>“Software Psychology”</a:t>
            </a:r>
          </a:p>
          <a:p>
            <a:pPr lvl="2" eaLnBrk="1" hangingPunct="1">
              <a:lnSpc>
                <a:spcPct val="90000"/>
              </a:lnSpc>
              <a:defRPr/>
            </a:pPr>
            <a:r>
              <a:rPr lang="en-US" dirty="0" smtClean="0"/>
              <a:t>Ben Shneiderman book, 1980</a:t>
            </a:r>
          </a:p>
          <a:p>
            <a:pPr lvl="1" eaLnBrk="1" hangingPunct="1">
              <a:lnSpc>
                <a:spcPct val="90000"/>
              </a:lnSpc>
              <a:defRPr/>
            </a:pPr>
            <a:r>
              <a:rPr lang="en-US" dirty="0" smtClean="0">
                <a:solidFill>
                  <a:srgbClr val="C00000"/>
                </a:solidFill>
              </a:rPr>
              <a:t>“Empirical Studies of Programming” (ESP)</a:t>
            </a:r>
          </a:p>
          <a:p>
            <a:pPr lvl="2" eaLnBrk="1" hangingPunct="1">
              <a:lnSpc>
                <a:spcPct val="90000"/>
              </a:lnSpc>
              <a:defRPr/>
            </a:pPr>
            <a:r>
              <a:rPr lang="en-US" dirty="0" smtClean="0"/>
              <a:t>Workshops from 1986 through 1999</a:t>
            </a:r>
          </a:p>
          <a:p>
            <a:pPr lvl="1" eaLnBrk="1" hangingPunct="1">
              <a:lnSpc>
                <a:spcPct val="90000"/>
              </a:lnSpc>
              <a:defRPr/>
            </a:pPr>
            <a:r>
              <a:rPr lang="en-US" dirty="0" smtClean="0"/>
              <a:t>“</a:t>
            </a:r>
            <a:r>
              <a:rPr lang="en-US" dirty="0" smtClean="0">
                <a:solidFill>
                  <a:srgbClr val="C00000"/>
                </a:solidFill>
              </a:rPr>
              <a:t>Psychology of Programming</a:t>
            </a:r>
            <a:r>
              <a:rPr lang="en-US" dirty="0" smtClean="0"/>
              <a:t>”</a:t>
            </a:r>
          </a:p>
          <a:p>
            <a:pPr lvl="2" eaLnBrk="1" hangingPunct="1">
              <a:lnSpc>
                <a:spcPct val="90000"/>
              </a:lnSpc>
              <a:defRPr/>
            </a:pPr>
            <a:r>
              <a:rPr lang="en-US" dirty="0" smtClean="0"/>
              <a:t>Psychology of Programming Interest Group (PPIG)</a:t>
            </a:r>
          </a:p>
          <a:p>
            <a:pPr lvl="3" eaLnBrk="1" hangingPunct="1">
              <a:lnSpc>
                <a:spcPct val="90000"/>
              </a:lnSpc>
              <a:defRPr/>
            </a:pPr>
            <a:r>
              <a:rPr lang="en-US" dirty="0" smtClean="0"/>
              <a:t>from 1987 and PPIG’10 = 22</a:t>
            </a:r>
            <a:r>
              <a:rPr lang="en-US" baseline="30000" dirty="0" smtClean="0"/>
              <a:t>th</a:t>
            </a:r>
            <a:r>
              <a:rPr lang="en-US" dirty="0" smtClean="0"/>
              <a:t> workshop</a:t>
            </a:r>
          </a:p>
          <a:p>
            <a:pPr lvl="1" eaLnBrk="1" hangingPunct="1">
              <a:lnSpc>
                <a:spcPct val="90000"/>
              </a:lnSpc>
              <a:defRPr/>
            </a:pPr>
            <a:r>
              <a:rPr lang="en-US" dirty="0" smtClean="0"/>
              <a:t>“</a:t>
            </a:r>
            <a:r>
              <a:rPr lang="en-US" dirty="0" smtClean="0">
                <a:solidFill>
                  <a:srgbClr val="C00000"/>
                </a:solidFill>
              </a:rPr>
              <a:t>Empirical Software Engineering</a:t>
            </a:r>
            <a:r>
              <a:rPr lang="en-US" dirty="0" smtClean="0"/>
              <a:t>”</a:t>
            </a:r>
          </a:p>
          <a:p>
            <a:pPr eaLnBrk="1" hangingPunct="1">
              <a:lnSpc>
                <a:spcPct val="90000"/>
              </a:lnSpc>
              <a:defRPr/>
            </a:pPr>
            <a:r>
              <a:rPr lang="en-US" dirty="0" smtClean="0"/>
              <a:t>Much of the early CSCW research as well</a:t>
            </a:r>
          </a:p>
          <a:p>
            <a:pPr lvl="1" eaLnBrk="1" hangingPunct="1">
              <a:lnSpc>
                <a:spcPct val="90000"/>
              </a:lnSpc>
              <a:defRPr/>
            </a:pPr>
            <a:r>
              <a:rPr lang="en-US" dirty="0" smtClean="0"/>
              <a:t>Computer-Supported Cooperative Work</a:t>
            </a:r>
          </a:p>
        </p:txBody>
      </p:sp>
      <p:pic>
        <p:nvPicPr>
          <p:cNvPr id="24581" name="Picture 5" descr="PPIG Logo: Pig-man seated at a table"/>
          <p:cNvPicPr>
            <a:picLocks noChangeAspect="1" noChangeArrowheads="1"/>
          </p:cNvPicPr>
          <p:nvPr/>
        </p:nvPicPr>
        <p:blipFill>
          <a:blip r:embed="rId3" cstate="print"/>
          <a:srcRect/>
          <a:stretch>
            <a:fillRect/>
          </a:stretch>
        </p:blipFill>
        <p:spPr bwMode="auto">
          <a:xfrm>
            <a:off x="7881938" y="4344965"/>
            <a:ext cx="1262062" cy="1485900"/>
          </a:xfrm>
          <a:prstGeom prst="rect">
            <a:avLst/>
          </a:prstGeom>
          <a:noFill/>
          <a:ln w="9525">
            <a:noFill/>
            <a:miter lim="800000"/>
            <a:headEnd/>
            <a:tailEnd/>
          </a:ln>
        </p:spPr>
      </p:pic>
      <p:pic>
        <p:nvPicPr>
          <p:cNvPr id="24582" name="Picture 7" descr="psy.jpg (44814 bytes)"/>
          <p:cNvPicPr>
            <a:picLocks noChangeAspect="1" noChangeArrowheads="1"/>
          </p:cNvPicPr>
          <p:nvPr/>
        </p:nvPicPr>
        <p:blipFill>
          <a:blip r:embed="rId4" cstate="print"/>
          <a:srcRect/>
          <a:stretch>
            <a:fillRect/>
          </a:stretch>
        </p:blipFill>
        <p:spPr bwMode="auto">
          <a:xfrm>
            <a:off x="7810500" y="2189163"/>
            <a:ext cx="1333500" cy="1833562"/>
          </a:xfrm>
          <a:prstGeom prst="rect">
            <a:avLst/>
          </a:prstGeom>
          <a:noFill/>
          <a:ln w="9525">
            <a:noFill/>
            <a:miter lim="800000"/>
            <a:headEnd/>
            <a:tailEnd/>
          </a:ln>
        </p:spPr>
      </p:pic>
      <p:pic>
        <p:nvPicPr>
          <p:cNvPr id="24583" name="Picture 9" descr="2421"/>
          <p:cNvPicPr>
            <a:picLocks noChangeAspect="1" noChangeArrowheads="1"/>
          </p:cNvPicPr>
          <p:nvPr/>
        </p:nvPicPr>
        <p:blipFill>
          <a:blip r:embed="rId5" cstate="print"/>
          <a:srcRect/>
          <a:stretch>
            <a:fillRect/>
          </a:stretch>
        </p:blipFill>
        <p:spPr bwMode="auto">
          <a:xfrm>
            <a:off x="7837488" y="90488"/>
            <a:ext cx="1306512" cy="2005012"/>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22238"/>
            <a:ext cx="7543800" cy="904896"/>
          </a:xfrm>
        </p:spPr>
        <p:txBody>
          <a:bodyPr/>
          <a:lstStyle/>
          <a:p>
            <a:pPr eaLnBrk="1" hangingPunct="1">
              <a:defRPr/>
            </a:pPr>
            <a:r>
              <a:rPr lang="en-US" sz="4000" dirty="0" smtClean="0"/>
              <a:t>References</a:t>
            </a:r>
            <a:endParaRPr lang="en-US" sz="4000" dirty="0" smtClean="0"/>
          </a:p>
        </p:txBody>
      </p:sp>
      <p:sp>
        <p:nvSpPr>
          <p:cNvPr id="2" name="Content Placeholder 1"/>
          <p:cNvSpPr>
            <a:spLocks noGrp="1"/>
          </p:cNvSpPr>
          <p:nvPr>
            <p:ph idx="1"/>
          </p:nvPr>
        </p:nvSpPr>
        <p:spPr>
          <a:xfrm>
            <a:off x="446252" y="1259417"/>
            <a:ext cx="8229600" cy="4411662"/>
          </a:xfrm>
        </p:spPr>
        <p:txBody>
          <a:bodyPr/>
          <a:lstStyle/>
          <a:p>
            <a:pPr marL="0" indent="0">
              <a:buNone/>
            </a:pPr>
            <a:r>
              <a:rPr lang="en-US" sz="1200" dirty="0" err="1"/>
              <a:t>Bennedsen</a:t>
            </a:r>
            <a:r>
              <a:rPr lang="en-US" sz="1200" dirty="0"/>
              <a:t>, J., and M.E. </a:t>
            </a:r>
            <a:r>
              <a:rPr lang="en-US" sz="1200" dirty="0" err="1"/>
              <a:t>Caspersen</a:t>
            </a:r>
            <a:r>
              <a:rPr lang="en-US" sz="1200" dirty="0"/>
              <a:t>. 2007. Failure rates in introductory programming. SIGCSE Bull. 39(2): 32–36.</a:t>
            </a:r>
          </a:p>
          <a:p>
            <a:pPr marL="0" indent="0">
              <a:buNone/>
            </a:pPr>
            <a:endParaRPr lang="en-US" sz="1200" dirty="0"/>
          </a:p>
          <a:p>
            <a:pPr marL="0" indent="0">
              <a:buNone/>
            </a:pPr>
            <a:r>
              <a:rPr lang="en-US" sz="1200" dirty="0"/>
              <a:t>Bonar, J., and </a:t>
            </a:r>
            <a:r>
              <a:rPr lang="en-US" sz="1200" dirty="0" err="1"/>
              <a:t>Soloway</a:t>
            </a:r>
            <a:r>
              <a:rPr lang="en-US" sz="1200" dirty="0"/>
              <a:t>, E.. 1983. Uncovering principles of novice programming. In Proceedings of the 10th ACM SIGACT-SIGPLAN symposium on Principles of programming languages (POPL '83). ACM, New York, NY, USA, 10-13.</a:t>
            </a:r>
          </a:p>
          <a:p>
            <a:pPr marL="0" indent="0">
              <a:buNone/>
            </a:pPr>
            <a:endParaRPr lang="en-US" sz="1200" dirty="0"/>
          </a:p>
          <a:p>
            <a:pPr marL="0" indent="0">
              <a:buNone/>
            </a:pPr>
            <a:r>
              <a:rPr lang="en-US" sz="1200" dirty="0" err="1"/>
              <a:t>Bruckman</a:t>
            </a:r>
            <a:r>
              <a:rPr lang="en-US" sz="1200" dirty="0"/>
              <a:t>, A. and Edwards, E. 1999. Should We Leverage Natural-Language Knowledge? Proceedings of CHI 99. New York: ACM Press, pp. 207-214.</a:t>
            </a:r>
          </a:p>
          <a:p>
            <a:pPr marL="0" indent="0">
              <a:buNone/>
            </a:pPr>
            <a:endParaRPr lang="en-US" sz="1200" dirty="0"/>
          </a:p>
          <a:p>
            <a:pPr marL="0" indent="0">
              <a:buNone/>
            </a:pPr>
            <a:r>
              <a:rPr lang="en-US" sz="1200" dirty="0" err="1"/>
              <a:t>Cordy</a:t>
            </a:r>
            <a:r>
              <a:rPr lang="en-US" sz="1200" dirty="0"/>
              <a:t>, J.R. 1992. Hints on the Design of User Interface Language Features – Lessons from the Design of Turing. Languages for Developing User Interfaces. B. A. Myers. Boston, Jones and Bartlett Publishers: 329-340.</a:t>
            </a:r>
          </a:p>
          <a:p>
            <a:pPr marL="0" indent="0">
              <a:buNone/>
            </a:pPr>
            <a:endParaRPr lang="en-US" sz="1200" dirty="0"/>
          </a:p>
          <a:p>
            <a:pPr marL="0" indent="0">
              <a:buNone/>
            </a:pPr>
            <a:r>
              <a:rPr lang="en-US" sz="1200" dirty="0"/>
              <a:t>du </a:t>
            </a:r>
            <a:r>
              <a:rPr lang="en-US" sz="1200" dirty="0" err="1"/>
              <a:t>Boulay</a:t>
            </a:r>
            <a:r>
              <a:rPr lang="en-US" sz="1200" dirty="0"/>
              <a:t>, B. 1989. Some difficulties of learning to program. In E. </a:t>
            </a:r>
            <a:r>
              <a:rPr lang="en-US" sz="1200" dirty="0" err="1"/>
              <a:t>Soloway</a:t>
            </a:r>
            <a:r>
              <a:rPr lang="en-US" sz="1200" dirty="0"/>
              <a:t> &amp; J. C. </a:t>
            </a:r>
            <a:r>
              <a:rPr lang="en-US" sz="1200" dirty="0" err="1"/>
              <a:t>Spohrer</a:t>
            </a:r>
            <a:r>
              <a:rPr lang="en-US" sz="1200" dirty="0"/>
              <a:t>, Eds., Studying the Novice Programmer, pp. 283-299. Hillsdale, NJ: Lawrence Erlbaum Associates.</a:t>
            </a:r>
          </a:p>
          <a:p>
            <a:pPr marL="0" indent="0">
              <a:buNone/>
            </a:pPr>
            <a:endParaRPr lang="en-US" sz="1200" dirty="0"/>
          </a:p>
          <a:p>
            <a:pPr marL="0" indent="0">
              <a:buNone/>
            </a:pPr>
            <a:r>
              <a:rPr lang="en-US" sz="1200" dirty="0"/>
              <a:t>Eisenberg, M., M. </a:t>
            </a:r>
            <a:r>
              <a:rPr lang="en-US" sz="1200" dirty="0" err="1"/>
              <a:t>Resnick</a:t>
            </a:r>
            <a:r>
              <a:rPr lang="en-US" sz="1200" dirty="0"/>
              <a:t> and F. </a:t>
            </a:r>
            <a:r>
              <a:rPr lang="en-US" sz="1200" dirty="0" err="1"/>
              <a:t>Turbak</a:t>
            </a:r>
            <a:r>
              <a:rPr lang="en-US" sz="1200" dirty="0"/>
              <a:t>. 1987. Understanding </a:t>
            </a:r>
            <a:r>
              <a:rPr lang="en-US" sz="1200" dirty="0" err="1"/>
              <a:t>Proce</a:t>
            </a:r>
            <a:r>
              <a:rPr lang="en-US" sz="1200" dirty="0"/>
              <a:t>- </a:t>
            </a:r>
            <a:r>
              <a:rPr lang="en-US" sz="1200" dirty="0" err="1"/>
              <a:t>dures</a:t>
            </a:r>
            <a:r>
              <a:rPr lang="en-US" sz="1200" dirty="0"/>
              <a:t> as Objects. Empirical Studies of Programmers: Second Workshop. G. M. Olson, S. Shepard and E. </a:t>
            </a:r>
            <a:r>
              <a:rPr lang="en-US" sz="1200" dirty="0" err="1"/>
              <a:t>Soloway</a:t>
            </a:r>
            <a:r>
              <a:rPr lang="en-US" sz="1200" dirty="0"/>
              <a:t>. Norwood, NJ, </a:t>
            </a:r>
            <a:r>
              <a:rPr lang="en-US" sz="1200" dirty="0" err="1"/>
              <a:t>Ablex</a:t>
            </a:r>
            <a:r>
              <a:rPr lang="en-US" sz="1200" dirty="0"/>
              <a:t>: 14-32.</a:t>
            </a:r>
          </a:p>
          <a:p>
            <a:pPr marL="0" indent="0">
              <a:buNone/>
            </a:pPr>
            <a:endParaRPr lang="en-US" sz="1200" dirty="0"/>
          </a:p>
          <a:p>
            <a:pPr marL="0" indent="0">
              <a:buNone/>
            </a:pPr>
            <a:r>
              <a:rPr lang="en-US" sz="1200" dirty="0"/>
              <a:t>Fitter, M.J. and T.R.G. Green. 1979. “When Do Diagrams Make Good Computer Languages?” International Journal of Man-Machine Studies 11: 235-261.</a:t>
            </a:r>
          </a:p>
          <a:p>
            <a:pPr marL="0" indent="0">
              <a:buNone/>
            </a:pPr>
            <a:endParaRPr lang="en-US" sz="1200" dirty="0"/>
          </a:p>
          <a:p>
            <a:pPr marL="0" indent="0">
              <a:buNone/>
            </a:pPr>
            <a:r>
              <a:rPr lang="en-US" sz="1200" dirty="0" err="1"/>
              <a:t>Galotti</a:t>
            </a:r>
            <a:r>
              <a:rPr lang="en-US" sz="1200" dirty="0"/>
              <a:t>, K.M. and W.F. </a:t>
            </a:r>
            <a:r>
              <a:rPr lang="en-US" sz="1200" dirty="0" err="1"/>
              <a:t>Ganong</a:t>
            </a:r>
            <a:r>
              <a:rPr lang="en-US" sz="1200" dirty="0"/>
              <a:t>, III. 1985. What Non-Programmers Know About Programming: Natural Language Procedure Specification. International Journal of Man-Machine Studies 22: 1-10.</a:t>
            </a:r>
          </a:p>
          <a:p>
            <a:pPr marL="0" indent="0">
              <a:buNone/>
            </a:pPr>
            <a:endParaRPr lang="en-US" sz="1200" dirty="0"/>
          </a:p>
          <a:p>
            <a:pPr marL="0" indent="0">
              <a:buNone/>
            </a:pPr>
            <a:r>
              <a:rPr lang="en-US" sz="1200" dirty="0"/>
              <a:t>Good, J., Howland, K., and Nicholson, K. 2010. Young People's Descriptions of Computational Rules in Role-Playing Games: An Empirical Study. pp. 67-74, 2010 IEEE Symposium on Visual Languages and Human-Centric Computing, 2010.</a:t>
            </a:r>
          </a:p>
          <a:p>
            <a:pPr marL="0" indent="0">
              <a:buNone/>
            </a:pPr>
            <a:endParaRPr lang="en-US" sz="1200" dirty="0"/>
          </a:p>
        </p:txBody>
      </p:sp>
    </p:spTree>
    <p:extLst>
      <p:ext uri="{BB962C8B-B14F-4D97-AF65-F5344CB8AC3E}">
        <p14:creationId xmlns:p14="http://schemas.microsoft.com/office/powerpoint/2010/main" val="35391956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22238"/>
            <a:ext cx="7543800" cy="904896"/>
          </a:xfrm>
        </p:spPr>
        <p:txBody>
          <a:bodyPr/>
          <a:lstStyle/>
          <a:p>
            <a:pPr eaLnBrk="1" hangingPunct="1">
              <a:defRPr/>
            </a:pPr>
            <a:r>
              <a:rPr lang="en-US" sz="4000" dirty="0" smtClean="0"/>
              <a:t>References</a:t>
            </a:r>
            <a:endParaRPr lang="en-US" sz="4000" dirty="0" smtClean="0"/>
          </a:p>
        </p:txBody>
      </p:sp>
      <p:sp>
        <p:nvSpPr>
          <p:cNvPr id="2" name="Content Placeholder 1"/>
          <p:cNvSpPr>
            <a:spLocks noGrp="1"/>
          </p:cNvSpPr>
          <p:nvPr>
            <p:ph idx="1"/>
          </p:nvPr>
        </p:nvSpPr>
        <p:spPr>
          <a:xfrm>
            <a:off x="446252" y="1128029"/>
            <a:ext cx="8229600" cy="4411662"/>
          </a:xfrm>
        </p:spPr>
        <p:txBody>
          <a:bodyPr/>
          <a:lstStyle/>
          <a:p>
            <a:pPr marL="0" indent="0">
              <a:buNone/>
            </a:pPr>
            <a:r>
              <a:rPr lang="en-US" sz="1200" dirty="0"/>
              <a:t>Green, T.R.G. 1990. The Nature of Programming. Psychology of </a:t>
            </a:r>
            <a:r>
              <a:rPr lang="en-US" sz="1200" dirty="0" smtClean="0"/>
              <a:t>Programming</a:t>
            </a:r>
            <a:r>
              <a:rPr lang="en-US" sz="1200" dirty="0"/>
              <a:t>. J.-M. Hoc, T. R. G. Green, R. </a:t>
            </a:r>
            <a:r>
              <a:rPr lang="en-US" sz="1200" dirty="0" err="1"/>
              <a:t>Samurçay</a:t>
            </a:r>
            <a:r>
              <a:rPr lang="en-US" sz="1200" dirty="0"/>
              <a:t> and D. J. Gilmore. London, Academic Press: 21-44.</a:t>
            </a:r>
          </a:p>
          <a:p>
            <a:pPr marL="0" indent="0">
              <a:buNone/>
            </a:pPr>
            <a:endParaRPr lang="en-US" sz="1200" dirty="0"/>
          </a:p>
          <a:p>
            <a:pPr marL="0" indent="0">
              <a:buNone/>
            </a:pPr>
            <a:r>
              <a:rPr lang="en-US" sz="1200" dirty="0"/>
              <a:t>Green, T.R.G. and M. </a:t>
            </a:r>
            <a:r>
              <a:rPr lang="en-US" sz="1200" dirty="0" err="1"/>
              <a:t>Petre</a:t>
            </a:r>
            <a:r>
              <a:rPr lang="en-US" sz="1200" dirty="0"/>
              <a:t>. 1996. “Usability Analysis of Visual </a:t>
            </a:r>
            <a:r>
              <a:rPr lang="en-US" sz="1200" dirty="0" smtClean="0"/>
              <a:t>Programming </a:t>
            </a:r>
            <a:r>
              <a:rPr lang="en-US" sz="1200" dirty="0"/>
              <a:t>Environments: A 'Cognitive Dimensions' Framework.” Journal of Visual Languages and Computing 7(2): 131-174.</a:t>
            </a:r>
          </a:p>
          <a:p>
            <a:pPr marL="0" indent="0">
              <a:buNone/>
            </a:pPr>
            <a:endParaRPr lang="en-US" sz="1200" dirty="0"/>
          </a:p>
          <a:p>
            <a:pPr marL="0" indent="0">
              <a:buNone/>
            </a:pPr>
            <a:r>
              <a:rPr lang="en-US" sz="1200" dirty="0"/>
              <a:t>Grice, H.P. 1975. Logic and Conversation. Syntax and Semantics III: Speech Acts. P. Cole and J. Morgan. New York, Academic Press.</a:t>
            </a:r>
          </a:p>
          <a:p>
            <a:pPr marL="0" indent="0">
              <a:buNone/>
            </a:pPr>
            <a:endParaRPr lang="en-US" sz="1200" dirty="0"/>
          </a:p>
          <a:p>
            <a:pPr marL="0" indent="0">
              <a:buNone/>
            </a:pPr>
            <a:r>
              <a:rPr lang="en-US" sz="1200" dirty="0" err="1"/>
              <a:t>Guzdial</a:t>
            </a:r>
            <a:r>
              <a:rPr lang="en-US" sz="1200" dirty="0"/>
              <a:t>, M. 2011. Why is it so hard to learn to program? In Making Software: What really works and why we believe it, Andy </a:t>
            </a:r>
            <a:r>
              <a:rPr lang="en-US" sz="1200" dirty="0" err="1"/>
              <a:t>Oram</a:t>
            </a:r>
            <a:r>
              <a:rPr lang="en-US" sz="1200" dirty="0"/>
              <a:t> and Greg Wilson (</a:t>
            </a:r>
            <a:r>
              <a:rPr lang="en-US" sz="1200" dirty="0" err="1"/>
              <a:t>eds</a:t>
            </a:r>
            <a:r>
              <a:rPr lang="en-US" sz="1200" dirty="0"/>
              <a:t>), 111-121.</a:t>
            </a:r>
          </a:p>
          <a:p>
            <a:pPr marL="0" indent="0">
              <a:buNone/>
            </a:pPr>
            <a:endParaRPr lang="en-US" sz="1200" dirty="0"/>
          </a:p>
          <a:p>
            <a:pPr marL="0" indent="0">
              <a:buNone/>
            </a:pPr>
            <a:r>
              <a:rPr lang="en-US" sz="1200" dirty="0"/>
              <a:t>Hutchins, E. L., </a:t>
            </a:r>
            <a:r>
              <a:rPr lang="en-US" sz="1200" dirty="0" err="1"/>
              <a:t>Hollan</a:t>
            </a:r>
            <a:r>
              <a:rPr lang="en-US" sz="1200" dirty="0"/>
              <a:t>, J. D. and Norman, D. A. 1986. Direct Manipulation Interfaces. Hillsdale, NJ: Lawrence Erlbaum Associates.</a:t>
            </a:r>
          </a:p>
          <a:p>
            <a:pPr marL="0" indent="0">
              <a:buNone/>
            </a:pPr>
            <a:endParaRPr lang="en-US" sz="1200" dirty="0"/>
          </a:p>
          <a:p>
            <a:pPr marL="0" indent="0">
              <a:buNone/>
            </a:pPr>
            <a:r>
              <a:rPr lang="en-US" sz="1200" dirty="0"/>
              <a:t>Hoc, J.-M. and A. Nguyen-</a:t>
            </a:r>
            <a:r>
              <a:rPr lang="en-US" sz="1200" dirty="0" err="1"/>
              <a:t>Xuan</a:t>
            </a:r>
            <a:r>
              <a:rPr lang="en-US" sz="1200" dirty="0"/>
              <a:t>. 1990. Language Semantics, Mental Models and Analogy. Psychology of Programming. J.-M. Hoc, T. R. G. Green, R. </a:t>
            </a:r>
            <a:r>
              <a:rPr lang="en-US" sz="1200" dirty="0" err="1"/>
              <a:t>Samurçay</a:t>
            </a:r>
            <a:r>
              <a:rPr lang="en-US" sz="1200" dirty="0"/>
              <a:t> and D. J. Gilmore. London, Academic Press: 139-156.</a:t>
            </a:r>
          </a:p>
          <a:p>
            <a:pPr marL="0" indent="0">
              <a:buNone/>
            </a:pPr>
            <a:endParaRPr lang="en-US" sz="1200" dirty="0"/>
          </a:p>
          <a:p>
            <a:pPr marL="0" indent="0">
              <a:buNone/>
            </a:pPr>
            <a:r>
              <a:rPr lang="en-US" sz="1200" dirty="0"/>
              <a:t>Lewandowski, G., </a:t>
            </a:r>
            <a:r>
              <a:rPr lang="en-US" sz="1200" dirty="0" err="1"/>
              <a:t>Bouvier</a:t>
            </a:r>
            <a:r>
              <a:rPr lang="en-US" sz="1200" dirty="0"/>
              <a:t>, D. J., McCartney, R., Sanders, K. and Simon, B. 2007. Commonsense computing (episode 3): concurrency and concert tickets”. In Proceedings of the third international workshop on Computing education research (ICER '07). ACM, New York, NY, USA, 133-144.</a:t>
            </a:r>
          </a:p>
          <a:p>
            <a:pPr marL="0" indent="0">
              <a:buNone/>
            </a:pPr>
            <a:endParaRPr lang="en-US" sz="1200" dirty="0"/>
          </a:p>
          <a:p>
            <a:pPr marL="0" indent="0">
              <a:buNone/>
            </a:pPr>
            <a:r>
              <a:rPr lang="en-US" sz="1200" dirty="0"/>
              <a:t>Lewis, C. and G.M. Olson. 1987. Can Principles of Cognition Lower the Barriers to Programming? Empirical Studies of Programmers: Second Workshop. G. M. Olson, S. Sheppard and E. </a:t>
            </a:r>
            <a:r>
              <a:rPr lang="en-US" sz="1200" dirty="0" err="1"/>
              <a:t>Soloway</a:t>
            </a:r>
            <a:r>
              <a:rPr lang="en-US" sz="1200" dirty="0"/>
              <a:t>. Norwood, NJ, </a:t>
            </a:r>
            <a:r>
              <a:rPr lang="en-US" sz="1200" dirty="0" err="1"/>
              <a:t>Ablex</a:t>
            </a:r>
            <a:r>
              <a:rPr lang="en-US" sz="1200" dirty="0"/>
              <a:t>: 248-263.</a:t>
            </a:r>
          </a:p>
          <a:p>
            <a:pPr marL="0" indent="0">
              <a:buNone/>
            </a:pPr>
            <a:endParaRPr lang="en-US" sz="1200" dirty="0"/>
          </a:p>
          <a:p>
            <a:pPr marL="0" indent="0">
              <a:buNone/>
            </a:pPr>
            <a:r>
              <a:rPr lang="en-US" sz="1200" dirty="0"/>
              <a:t>Mayer, R. E. 1981. The Psychology of How Novices Learn Computer Programming. ACM </a:t>
            </a:r>
            <a:r>
              <a:rPr lang="en-US" sz="1200" dirty="0" err="1"/>
              <a:t>Comput</a:t>
            </a:r>
            <a:r>
              <a:rPr lang="en-US" sz="1200" dirty="0"/>
              <a:t>. </a:t>
            </a:r>
            <a:r>
              <a:rPr lang="en-US" sz="1200" dirty="0" err="1"/>
              <a:t>Surv</a:t>
            </a:r>
            <a:r>
              <a:rPr lang="en-US" sz="1200" dirty="0"/>
              <a:t>. 13, 1 (March 1981), 121-141.</a:t>
            </a:r>
          </a:p>
          <a:p>
            <a:pPr marL="0" indent="0">
              <a:buNone/>
            </a:pPr>
            <a:endParaRPr lang="en-US" sz="1200" dirty="0"/>
          </a:p>
        </p:txBody>
      </p:sp>
    </p:spTree>
    <p:extLst>
      <p:ext uri="{BB962C8B-B14F-4D97-AF65-F5344CB8AC3E}">
        <p14:creationId xmlns:p14="http://schemas.microsoft.com/office/powerpoint/2010/main" val="30032304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22238"/>
            <a:ext cx="7543800" cy="904896"/>
          </a:xfrm>
        </p:spPr>
        <p:txBody>
          <a:bodyPr/>
          <a:lstStyle/>
          <a:p>
            <a:pPr eaLnBrk="1" hangingPunct="1">
              <a:defRPr/>
            </a:pPr>
            <a:r>
              <a:rPr lang="en-US" sz="4000" dirty="0" smtClean="0"/>
              <a:t>References</a:t>
            </a:r>
            <a:endParaRPr lang="en-US" sz="4000" dirty="0" smtClean="0"/>
          </a:p>
        </p:txBody>
      </p:sp>
      <p:sp>
        <p:nvSpPr>
          <p:cNvPr id="2" name="Content Placeholder 1"/>
          <p:cNvSpPr>
            <a:spLocks noGrp="1"/>
          </p:cNvSpPr>
          <p:nvPr>
            <p:ph idx="1"/>
          </p:nvPr>
        </p:nvSpPr>
        <p:spPr>
          <a:xfrm>
            <a:off x="446252" y="1128029"/>
            <a:ext cx="8229600" cy="4411662"/>
          </a:xfrm>
        </p:spPr>
        <p:txBody>
          <a:bodyPr/>
          <a:lstStyle/>
          <a:p>
            <a:pPr marL="0" indent="0">
              <a:buNone/>
            </a:pPr>
            <a:r>
              <a:rPr lang="en-US" sz="1200" dirty="0" err="1" smtClean="0"/>
              <a:t>McKeithen</a:t>
            </a:r>
            <a:r>
              <a:rPr lang="en-US" sz="1200" dirty="0"/>
              <a:t>, K.B. 1981. “Knowledge Organization and Skill Differences in Computer Programmers.” Cognitive Psychology 13: 307-325.</a:t>
            </a:r>
          </a:p>
          <a:p>
            <a:pPr marL="0" indent="0">
              <a:buNone/>
            </a:pPr>
            <a:endParaRPr lang="en-US" sz="1200" dirty="0"/>
          </a:p>
          <a:p>
            <a:pPr marL="0" indent="0">
              <a:buNone/>
            </a:pPr>
            <a:r>
              <a:rPr lang="en-US" sz="1200" dirty="0"/>
              <a:t>Miller, L. A. 1981. "Natural language programming: Styles, strategies, and contrasts." IBM Systems Journal 29(2): 184–215.</a:t>
            </a:r>
          </a:p>
          <a:p>
            <a:pPr marL="0" indent="0">
              <a:buNone/>
            </a:pPr>
            <a:endParaRPr lang="en-US" sz="1200" dirty="0"/>
          </a:p>
          <a:p>
            <a:pPr marL="0" indent="0">
              <a:buNone/>
            </a:pPr>
            <a:r>
              <a:rPr lang="en-US" sz="1200" dirty="0" err="1"/>
              <a:t>Nardi</a:t>
            </a:r>
            <a:r>
              <a:rPr lang="en-US" sz="1200" dirty="0"/>
              <a:t>, B.A. 1993. A Small Matter of Programming: Perspectives on End User Computing. Cambridge, MA, The MIT Press.</a:t>
            </a:r>
          </a:p>
          <a:p>
            <a:pPr marL="0" indent="0">
              <a:buNone/>
            </a:pPr>
            <a:endParaRPr lang="en-US" sz="1200" dirty="0"/>
          </a:p>
          <a:p>
            <a:pPr marL="0" indent="0">
              <a:buNone/>
            </a:pPr>
            <a:r>
              <a:rPr lang="en-US" sz="1200" dirty="0"/>
              <a:t>Newell, A. and S. K. Card. 1985. "The Prospects for Psychological Science in Human-Computer Interaction." Human-Computer Interaction. 1(3): 209-242. </a:t>
            </a:r>
          </a:p>
          <a:p>
            <a:pPr marL="0" indent="0">
              <a:buNone/>
            </a:pPr>
            <a:endParaRPr lang="en-US" sz="1200" dirty="0"/>
          </a:p>
          <a:p>
            <a:pPr marL="0" indent="0">
              <a:buNone/>
            </a:pPr>
            <a:r>
              <a:rPr lang="en-US" sz="1200" dirty="0"/>
              <a:t>Nielsen, J. 1994. Heuristic Evaluation. Usability Inspection Methods. J. Nielsen and R. L. Mack. New York, John Wiley &amp; Sons: 25-62.</a:t>
            </a:r>
          </a:p>
          <a:p>
            <a:pPr marL="0" indent="0">
              <a:buNone/>
            </a:pPr>
            <a:endParaRPr lang="en-US" sz="1200" dirty="0"/>
          </a:p>
          <a:p>
            <a:pPr marL="0" indent="0">
              <a:buNone/>
            </a:pPr>
            <a:r>
              <a:rPr lang="en-US" sz="1200" b="1" dirty="0"/>
              <a:t>Pane, J. and Myers, B. 1996. Usability Issues in the Design of Novice Programming Systems, Carnegie Mellon University School of Computer Science Technical Report CMU-CS-96-132. and Human Computer Interaction Institute Technical Report CMU-HCII-96-101, August, 1996. </a:t>
            </a:r>
          </a:p>
          <a:p>
            <a:pPr marL="0" indent="0">
              <a:buNone/>
            </a:pPr>
            <a:endParaRPr lang="en-US" sz="1200" dirty="0"/>
          </a:p>
          <a:p>
            <a:pPr marL="0" indent="0">
              <a:buNone/>
            </a:pPr>
            <a:r>
              <a:rPr lang="en-US" sz="1200" b="1" dirty="0"/>
              <a:t>Pane, J. F., </a:t>
            </a:r>
            <a:r>
              <a:rPr lang="en-US" sz="1200" b="1" dirty="0" err="1"/>
              <a:t>Ratanamahatana</a:t>
            </a:r>
            <a:r>
              <a:rPr lang="en-US" sz="1200" b="1" dirty="0"/>
              <a:t>, C. A., and Myers, B. A. 2001. "Studying the Language and Structure in Non-Programmers' Solutions to Programming Problems", International Journal of Human-Computer Studies (IJHCS). Special Issue on Empirical Studies of Programmers, vol. 54, no. 2, February 2001, pp. 237-264.</a:t>
            </a:r>
          </a:p>
          <a:p>
            <a:pPr marL="0" indent="0">
              <a:buNone/>
            </a:pPr>
            <a:endParaRPr lang="en-US" sz="1200" dirty="0"/>
          </a:p>
          <a:p>
            <a:pPr marL="0" indent="0">
              <a:buNone/>
            </a:pPr>
            <a:r>
              <a:rPr lang="en-US" sz="1200" dirty="0" err="1"/>
              <a:t>Shneiderman</a:t>
            </a:r>
            <a:r>
              <a:rPr lang="en-US" sz="1200" dirty="0"/>
              <a:t>, B. (1983). Direct manipulation: a step beyond programming languages. IEEE Computer, 16, 57}69</a:t>
            </a:r>
            <a:r>
              <a:rPr lang="en-US" sz="1200" dirty="0" smtClean="0"/>
              <a:t>.</a:t>
            </a:r>
          </a:p>
          <a:p>
            <a:pPr marL="0" indent="0">
              <a:buNone/>
            </a:pPr>
            <a:endParaRPr lang="en-US" sz="1200" dirty="0"/>
          </a:p>
          <a:p>
            <a:pPr marL="0" indent="0">
              <a:buNone/>
            </a:pPr>
            <a:r>
              <a:rPr lang="en-US" sz="1200" dirty="0"/>
              <a:t>Simon, B., P. </a:t>
            </a:r>
            <a:r>
              <a:rPr lang="en-US" sz="1200" dirty="0" err="1"/>
              <a:t>Kinnunen</a:t>
            </a:r>
            <a:r>
              <a:rPr lang="en-US" sz="1200" dirty="0"/>
              <a:t>, et al. 2010. Experience Report: CS1 for Majors with Media Computation. Paper presented at ACM Innovation and Technology in Computer Science Education Conference, June 26–30, in Ankara, Turkey.</a:t>
            </a:r>
          </a:p>
          <a:p>
            <a:pPr marL="0" indent="0">
              <a:buNone/>
            </a:pPr>
            <a:endParaRPr lang="en-US" sz="1200" dirty="0"/>
          </a:p>
        </p:txBody>
      </p:sp>
    </p:spTree>
    <p:extLst>
      <p:ext uri="{BB962C8B-B14F-4D97-AF65-F5344CB8AC3E}">
        <p14:creationId xmlns:p14="http://schemas.microsoft.com/office/powerpoint/2010/main" val="10372184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22238"/>
            <a:ext cx="7543800" cy="904896"/>
          </a:xfrm>
        </p:spPr>
        <p:txBody>
          <a:bodyPr/>
          <a:lstStyle/>
          <a:p>
            <a:pPr eaLnBrk="1" hangingPunct="1">
              <a:defRPr/>
            </a:pPr>
            <a:r>
              <a:rPr lang="en-US" sz="4000" dirty="0" smtClean="0"/>
              <a:t>References</a:t>
            </a:r>
            <a:endParaRPr lang="en-US" sz="4000" dirty="0" smtClean="0"/>
          </a:p>
        </p:txBody>
      </p:sp>
      <p:sp>
        <p:nvSpPr>
          <p:cNvPr id="2" name="Content Placeholder 1"/>
          <p:cNvSpPr>
            <a:spLocks noGrp="1"/>
          </p:cNvSpPr>
          <p:nvPr>
            <p:ph idx="1"/>
          </p:nvPr>
        </p:nvSpPr>
        <p:spPr>
          <a:xfrm>
            <a:off x="446252" y="1128029"/>
            <a:ext cx="8229600" cy="4411662"/>
          </a:xfrm>
        </p:spPr>
        <p:txBody>
          <a:bodyPr/>
          <a:lstStyle/>
          <a:p>
            <a:pPr marL="0" indent="0">
              <a:buNone/>
            </a:pPr>
            <a:r>
              <a:rPr lang="en-US" sz="1200" dirty="0" smtClean="0"/>
              <a:t>Sloan</a:t>
            </a:r>
            <a:r>
              <a:rPr lang="en-US" sz="1200" dirty="0"/>
              <a:t>, R.H., and P. Troy. 2008. CS 0.5: A better approach to introductory computer science for majors. Proceedings of the 39th SIGCSE technical symposium on computer science education: 271–275.</a:t>
            </a:r>
          </a:p>
          <a:p>
            <a:pPr marL="0" indent="0">
              <a:buNone/>
            </a:pPr>
            <a:endParaRPr lang="en-US" sz="1200" dirty="0"/>
          </a:p>
          <a:p>
            <a:pPr marL="0" indent="0">
              <a:buNone/>
            </a:pPr>
            <a:r>
              <a:rPr lang="en-US" sz="1200" dirty="0" err="1"/>
              <a:t>Soloway</a:t>
            </a:r>
            <a:r>
              <a:rPr lang="en-US" sz="1200" dirty="0"/>
              <a:t>, E., J. Bonar, et al. 1983. Cognitive strategies and looping constructs: An empirical study. Communications of the ACM 26(11): 853–860.</a:t>
            </a:r>
          </a:p>
          <a:p>
            <a:pPr marL="0" indent="0">
              <a:buNone/>
            </a:pPr>
            <a:endParaRPr lang="en-US" sz="1200" dirty="0"/>
          </a:p>
          <a:p>
            <a:pPr marL="0" indent="0">
              <a:buNone/>
            </a:pPr>
            <a:r>
              <a:rPr lang="en-US" sz="1200" dirty="0" err="1"/>
              <a:t>Tew</a:t>
            </a:r>
            <a:r>
              <a:rPr lang="en-US" sz="1200" dirty="0"/>
              <a:t>, A.E., W.M. McCracken, et al. 2005. Impact of alternative introductory courses on programming concept understanding. Proceedings of the first international workshop on computing education research: 25–35.</a:t>
            </a:r>
            <a:endParaRPr lang="en-US" sz="1200" dirty="0"/>
          </a:p>
        </p:txBody>
      </p:sp>
    </p:spTree>
    <p:extLst>
      <p:ext uri="{BB962C8B-B14F-4D97-AF65-F5344CB8AC3E}">
        <p14:creationId xmlns:p14="http://schemas.microsoft.com/office/powerpoint/2010/main" val="1486090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l="-40742" r="-40742"/>
          <a:stretch>
            <a:fillRect/>
          </a:stretch>
        </p:blipFill>
        <p:spPr>
          <a:xfrm>
            <a:off x="2668619" y="2446338"/>
            <a:ext cx="8229600" cy="4411662"/>
          </a:xfrm>
        </p:spPr>
      </p:pic>
      <p:sp>
        <p:nvSpPr>
          <p:cNvPr id="9" name="Rectangle 8"/>
          <p:cNvSpPr/>
          <p:nvPr/>
        </p:nvSpPr>
        <p:spPr bwMode="auto">
          <a:xfrm>
            <a:off x="120423" y="602178"/>
            <a:ext cx="5287701" cy="2233538"/>
          </a:xfrm>
          <a:prstGeom prst="rect">
            <a:avLst/>
          </a:prstGeom>
          <a:solidFill>
            <a:srgbClr val="FFF0C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Content Placeholder 5"/>
          <p:cNvSpPr txBox="1">
            <a:spLocks/>
          </p:cNvSpPr>
          <p:nvPr/>
        </p:nvSpPr>
        <p:spPr bwMode="auto">
          <a:xfrm>
            <a:off x="161613" y="701029"/>
            <a:ext cx="5191772" cy="19157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Font typeface="Wingdings" pitchFamily="2" charset="2"/>
              <a:buNone/>
            </a:pPr>
            <a:r>
              <a:rPr lang="en-US" sz="1400" dirty="0" smtClean="0"/>
              <a:t>“In an appropriate science of computer languages, one would expect that half the effort would be on the computer side, understanding how to translate the languages into executable form, and half on the human side, understanding how to design languages that are easy or productive to use....  The human and computer parts of programming languages have developed in radical asymmetry.”</a:t>
            </a:r>
          </a:p>
          <a:p>
            <a:endParaRPr lang="en-US" sz="1400" dirty="0"/>
          </a:p>
        </p:txBody>
      </p:sp>
      <p:sp>
        <p:nvSpPr>
          <p:cNvPr id="5" name="Rectangle 4"/>
          <p:cNvSpPr/>
          <p:nvPr/>
        </p:nvSpPr>
        <p:spPr>
          <a:xfrm>
            <a:off x="1587403" y="2346535"/>
            <a:ext cx="3867252" cy="369332"/>
          </a:xfrm>
          <a:prstGeom prst="rect">
            <a:avLst/>
          </a:prstGeom>
        </p:spPr>
        <p:txBody>
          <a:bodyPr wrap="none">
            <a:spAutoFit/>
          </a:bodyPr>
          <a:lstStyle/>
          <a:p>
            <a:r>
              <a:rPr lang="en-US" dirty="0"/>
              <a:t>Allen Newell and Stuart </a:t>
            </a:r>
            <a:r>
              <a:rPr lang="en-US" dirty="0" smtClean="0"/>
              <a:t>Card 1985</a:t>
            </a:r>
            <a:endParaRPr lang="en-US" dirty="0"/>
          </a:p>
        </p:txBody>
      </p:sp>
    </p:spTree>
    <p:extLst>
      <p:ext uri="{BB962C8B-B14F-4D97-AF65-F5344CB8AC3E}">
        <p14:creationId xmlns:p14="http://schemas.microsoft.com/office/powerpoint/2010/main" val="4974830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35000" y="3762375"/>
            <a:ext cx="8318500" cy="1254125"/>
          </a:xfrm>
          <a:prstGeom prst="rec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5</a:t>
            </a:fld>
            <a:endParaRPr lang="en-US" altLang="en-US" smtClean="0"/>
          </a:p>
        </p:txBody>
      </p:sp>
      <p:sp>
        <p:nvSpPr>
          <p:cNvPr id="6147" name="Rectangle 2"/>
          <p:cNvSpPr>
            <a:spLocks noGrp="1" noChangeArrowheads="1"/>
          </p:cNvSpPr>
          <p:nvPr>
            <p:ph type="title"/>
          </p:nvPr>
        </p:nvSpPr>
        <p:spPr/>
        <p:txBody>
          <a:bodyPr/>
          <a:lstStyle/>
          <a:p>
            <a:pPr eaLnBrk="1" hangingPunct="1"/>
            <a:r>
              <a:rPr lang="en-US" dirty="0" smtClean="0"/>
              <a:t>Programming is difficult</a:t>
            </a:r>
          </a:p>
        </p:txBody>
      </p:sp>
      <p:sp>
        <p:nvSpPr>
          <p:cNvPr id="6148" name="Rectangle 3"/>
          <p:cNvSpPr>
            <a:spLocks noGrp="1" noChangeArrowheads="1"/>
          </p:cNvSpPr>
          <p:nvPr>
            <p:ph type="body" idx="1"/>
          </p:nvPr>
        </p:nvSpPr>
        <p:spPr>
          <a:xfrm>
            <a:off x="738188" y="1600200"/>
            <a:ext cx="8650287" cy="4532313"/>
          </a:xfrm>
        </p:spPr>
        <p:txBody>
          <a:bodyPr/>
          <a:lstStyle/>
          <a:p>
            <a:pPr eaLnBrk="1" hangingPunct="1"/>
            <a:r>
              <a:rPr lang="en-US" b="1" dirty="0" smtClean="0"/>
              <a:t>Difficult to </a:t>
            </a:r>
            <a:r>
              <a:rPr lang="en-US" b="1" dirty="0" smtClean="0">
                <a:solidFill>
                  <a:srgbClr val="6E0000"/>
                </a:solidFill>
              </a:rPr>
              <a:t>learn</a:t>
            </a:r>
          </a:p>
          <a:p>
            <a:pPr lvl="1" eaLnBrk="1" hangingPunct="1"/>
            <a:r>
              <a:rPr lang="en-US" b="1" dirty="0"/>
              <a:t>30% of students </a:t>
            </a:r>
            <a:r>
              <a:rPr lang="en-US" b="1" dirty="0">
                <a:solidFill>
                  <a:srgbClr val="6E0000"/>
                </a:solidFill>
              </a:rPr>
              <a:t>fail or withdraw </a:t>
            </a:r>
            <a:r>
              <a:rPr lang="en-US" b="1" dirty="0"/>
              <a:t>from CS1</a:t>
            </a:r>
          </a:p>
          <a:p>
            <a:pPr marL="344487" lvl="1" indent="0" eaLnBrk="1" hangingPunct="1">
              <a:buNone/>
            </a:pPr>
            <a:endParaRPr lang="en-US" b="1" dirty="0" smtClean="0"/>
          </a:p>
          <a:p>
            <a:pPr eaLnBrk="1" hangingPunct="1"/>
            <a:r>
              <a:rPr lang="en-US" b="1" dirty="0" smtClean="0"/>
              <a:t>Difficult to </a:t>
            </a:r>
            <a:r>
              <a:rPr lang="en-US" b="1" dirty="0" smtClean="0">
                <a:solidFill>
                  <a:srgbClr val="6E0000"/>
                </a:solidFill>
              </a:rPr>
              <a:t>do </a:t>
            </a:r>
            <a:r>
              <a:rPr lang="en-US" b="1" dirty="0" smtClean="0">
                <a:solidFill>
                  <a:srgbClr val="6E0000"/>
                </a:solidFill>
              </a:rPr>
              <a:t>well</a:t>
            </a:r>
            <a:endParaRPr lang="en-US" b="1" dirty="0">
              <a:solidFill>
                <a:srgbClr val="6E0000"/>
              </a:solidFill>
            </a:endParaRPr>
          </a:p>
          <a:p>
            <a:pPr lvl="1" eaLnBrk="1" hangingPunct="1"/>
            <a:endParaRPr lang="en-US" b="1" dirty="0" smtClean="0">
              <a:solidFill>
                <a:srgbClr val="6E0000"/>
              </a:solidFill>
            </a:endParaRPr>
          </a:p>
          <a:p>
            <a:pPr lvl="1" eaLnBrk="1" hangingPunct="1"/>
            <a:endParaRPr lang="en-US" b="1" dirty="0">
              <a:solidFill>
                <a:srgbClr val="6E0000"/>
              </a:solidFill>
            </a:endParaRPr>
          </a:p>
          <a:p>
            <a:pPr lvl="1" eaLnBrk="1" hangingPunct="1"/>
            <a:endParaRPr lang="en-US" b="1" dirty="0" smtClean="0">
              <a:solidFill>
                <a:srgbClr val="6E0000"/>
              </a:solidFill>
            </a:endParaRPr>
          </a:p>
        </p:txBody>
      </p:sp>
      <p:sp>
        <p:nvSpPr>
          <p:cNvPr id="5" name="Rectangle 4"/>
          <p:cNvSpPr/>
          <p:nvPr/>
        </p:nvSpPr>
        <p:spPr>
          <a:xfrm>
            <a:off x="5197088" y="2656959"/>
            <a:ext cx="3688292" cy="369332"/>
          </a:xfrm>
          <a:prstGeom prst="rect">
            <a:avLst/>
          </a:prstGeom>
        </p:spPr>
        <p:txBody>
          <a:bodyPr wrap="none">
            <a:spAutoFit/>
          </a:bodyPr>
          <a:lstStyle/>
          <a:p>
            <a:r>
              <a:rPr lang="en-US" dirty="0"/>
              <a:t>[</a:t>
            </a:r>
            <a:r>
              <a:rPr lang="en-US" dirty="0" err="1"/>
              <a:t>Bennedsen</a:t>
            </a:r>
            <a:r>
              <a:rPr lang="en-US" dirty="0"/>
              <a:t> and </a:t>
            </a:r>
            <a:r>
              <a:rPr lang="en-US" dirty="0" err="1"/>
              <a:t>Caspersen</a:t>
            </a:r>
            <a:r>
              <a:rPr lang="en-US" dirty="0"/>
              <a:t> 2007]</a:t>
            </a:r>
            <a:endParaRPr lang="en-US" dirty="0"/>
          </a:p>
        </p:txBody>
      </p:sp>
      <p:sp>
        <p:nvSpPr>
          <p:cNvPr id="6" name="Rectangle 5"/>
          <p:cNvSpPr/>
          <p:nvPr/>
        </p:nvSpPr>
        <p:spPr>
          <a:xfrm>
            <a:off x="762001" y="3872984"/>
            <a:ext cx="7918706" cy="646331"/>
          </a:xfrm>
          <a:prstGeom prst="rect">
            <a:avLst/>
          </a:prstGeom>
        </p:spPr>
        <p:txBody>
          <a:bodyPr wrap="square">
            <a:spAutoFit/>
          </a:bodyPr>
          <a:lstStyle/>
          <a:p>
            <a:r>
              <a:rPr lang="en-US" dirty="0" smtClean="0"/>
              <a:t>Write a [Pascal] program that repeatedly reads in positive integers, until it reads the integer 99999. After seeing 99999, it should print out the average.</a:t>
            </a:r>
            <a:endParaRPr lang="en-US" dirty="0"/>
          </a:p>
        </p:txBody>
      </p:sp>
      <p:sp>
        <p:nvSpPr>
          <p:cNvPr id="8" name="Rectangle 7"/>
          <p:cNvSpPr/>
          <p:nvPr/>
        </p:nvSpPr>
        <p:spPr>
          <a:xfrm>
            <a:off x="4787901" y="4549259"/>
            <a:ext cx="4435474" cy="369332"/>
          </a:xfrm>
          <a:prstGeom prst="rect">
            <a:avLst/>
          </a:prstGeom>
        </p:spPr>
        <p:txBody>
          <a:bodyPr wrap="square">
            <a:spAutoFit/>
          </a:bodyPr>
          <a:lstStyle/>
          <a:p>
            <a:r>
              <a:rPr lang="en-US" i="1" dirty="0" smtClean="0"/>
              <a:t>Rainfall Problem </a:t>
            </a:r>
            <a:r>
              <a:rPr lang="en-US" dirty="0" smtClean="0"/>
              <a:t>[</a:t>
            </a:r>
            <a:r>
              <a:rPr lang="en-US" dirty="0" err="1" smtClean="0"/>
              <a:t>Soloway</a:t>
            </a:r>
            <a:r>
              <a:rPr lang="en-US" dirty="0" smtClean="0"/>
              <a:t> et al, 1983]</a:t>
            </a:r>
            <a:endParaRPr lang="en-US" dirty="0"/>
          </a:p>
        </p:txBody>
      </p:sp>
    </p:spTree>
    <p:extLst>
      <p:ext uri="{BB962C8B-B14F-4D97-AF65-F5344CB8AC3E}">
        <p14:creationId xmlns:p14="http://schemas.microsoft.com/office/powerpoint/2010/main" val="10261331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35000" y="3762375"/>
            <a:ext cx="8318500" cy="1254125"/>
          </a:xfrm>
          <a:prstGeom prst="rec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6</a:t>
            </a:fld>
            <a:endParaRPr lang="en-US" altLang="en-US" smtClean="0"/>
          </a:p>
        </p:txBody>
      </p:sp>
      <p:sp>
        <p:nvSpPr>
          <p:cNvPr id="6147" name="Rectangle 2"/>
          <p:cNvSpPr>
            <a:spLocks noGrp="1" noChangeArrowheads="1"/>
          </p:cNvSpPr>
          <p:nvPr>
            <p:ph type="title"/>
          </p:nvPr>
        </p:nvSpPr>
        <p:spPr/>
        <p:txBody>
          <a:bodyPr/>
          <a:lstStyle/>
          <a:p>
            <a:pPr eaLnBrk="1" hangingPunct="1"/>
            <a:r>
              <a:rPr lang="en-US" dirty="0" smtClean="0"/>
              <a:t>Programming is difficult</a:t>
            </a:r>
          </a:p>
        </p:txBody>
      </p:sp>
      <p:sp>
        <p:nvSpPr>
          <p:cNvPr id="6148" name="Rectangle 3"/>
          <p:cNvSpPr>
            <a:spLocks noGrp="1" noChangeArrowheads="1"/>
          </p:cNvSpPr>
          <p:nvPr>
            <p:ph type="body" idx="1"/>
          </p:nvPr>
        </p:nvSpPr>
        <p:spPr>
          <a:xfrm>
            <a:off x="738188" y="1600200"/>
            <a:ext cx="8650287" cy="4532313"/>
          </a:xfrm>
        </p:spPr>
        <p:txBody>
          <a:bodyPr/>
          <a:lstStyle/>
          <a:p>
            <a:pPr eaLnBrk="1" hangingPunct="1"/>
            <a:r>
              <a:rPr lang="en-US" b="1" dirty="0" smtClean="0"/>
              <a:t>Difficult to </a:t>
            </a:r>
            <a:r>
              <a:rPr lang="en-US" b="1" dirty="0" smtClean="0">
                <a:solidFill>
                  <a:srgbClr val="6E0000"/>
                </a:solidFill>
              </a:rPr>
              <a:t>learn</a:t>
            </a:r>
          </a:p>
          <a:p>
            <a:pPr lvl="1" eaLnBrk="1" hangingPunct="1"/>
            <a:r>
              <a:rPr lang="en-US" b="1" dirty="0"/>
              <a:t>30% of students </a:t>
            </a:r>
            <a:r>
              <a:rPr lang="en-US" b="1" dirty="0">
                <a:solidFill>
                  <a:srgbClr val="6E0000"/>
                </a:solidFill>
              </a:rPr>
              <a:t>fail or withdraw </a:t>
            </a:r>
            <a:r>
              <a:rPr lang="en-US" b="1" dirty="0"/>
              <a:t>from CS1</a:t>
            </a:r>
          </a:p>
          <a:p>
            <a:pPr marL="344487" lvl="1" indent="0" eaLnBrk="1" hangingPunct="1">
              <a:buNone/>
            </a:pPr>
            <a:endParaRPr lang="en-US" b="1" dirty="0" smtClean="0"/>
          </a:p>
          <a:p>
            <a:pPr eaLnBrk="1" hangingPunct="1"/>
            <a:r>
              <a:rPr lang="en-US" b="1" dirty="0" smtClean="0"/>
              <a:t>Difficult to </a:t>
            </a:r>
            <a:r>
              <a:rPr lang="en-US" b="1" dirty="0" smtClean="0">
                <a:solidFill>
                  <a:srgbClr val="6E0000"/>
                </a:solidFill>
              </a:rPr>
              <a:t>do </a:t>
            </a:r>
            <a:r>
              <a:rPr lang="en-US" b="1" dirty="0" smtClean="0">
                <a:solidFill>
                  <a:srgbClr val="6E0000"/>
                </a:solidFill>
              </a:rPr>
              <a:t>well</a:t>
            </a:r>
            <a:endParaRPr lang="en-US" b="1" dirty="0">
              <a:solidFill>
                <a:srgbClr val="6E0000"/>
              </a:solidFill>
            </a:endParaRPr>
          </a:p>
          <a:p>
            <a:pPr lvl="1" eaLnBrk="1" hangingPunct="1"/>
            <a:endParaRPr lang="en-US" b="1" dirty="0" smtClean="0">
              <a:solidFill>
                <a:srgbClr val="6E0000"/>
              </a:solidFill>
            </a:endParaRPr>
          </a:p>
          <a:p>
            <a:pPr lvl="1" eaLnBrk="1" hangingPunct="1"/>
            <a:endParaRPr lang="en-US" b="1" dirty="0">
              <a:solidFill>
                <a:srgbClr val="6E0000"/>
              </a:solidFill>
            </a:endParaRPr>
          </a:p>
          <a:p>
            <a:pPr lvl="1" eaLnBrk="1" hangingPunct="1"/>
            <a:endParaRPr lang="en-US" b="1" dirty="0" smtClean="0">
              <a:solidFill>
                <a:srgbClr val="6E0000"/>
              </a:solidFill>
            </a:endParaRPr>
          </a:p>
          <a:p>
            <a:pPr lvl="1" eaLnBrk="1" hangingPunct="1"/>
            <a:r>
              <a:rPr lang="en-US" b="1" dirty="0" smtClean="0">
                <a:solidFill>
                  <a:srgbClr val="6E0000"/>
                </a:solidFill>
              </a:rPr>
              <a:t>14%</a:t>
            </a:r>
            <a:r>
              <a:rPr lang="en-US" b="1" dirty="0" smtClean="0">
                <a:solidFill>
                  <a:srgbClr val="000000"/>
                </a:solidFill>
              </a:rPr>
              <a:t> of CS1 students (3/4 through course) </a:t>
            </a:r>
          </a:p>
          <a:p>
            <a:pPr lvl="1" eaLnBrk="1" hangingPunct="1"/>
            <a:r>
              <a:rPr lang="en-US" b="1" dirty="0" smtClean="0">
                <a:solidFill>
                  <a:srgbClr val="6E0000"/>
                </a:solidFill>
              </a:rPr>
              <a:t>36%</a:t>
            </a:r>
            <a:r>
              <a:rPr lang="en-US" b="1" dirty="0" smtClean="0"/>
              <a:t> of CS2 students (3/4 through course)</a:t>
            </a:r>
          </a:p>
          <a:p>
            <a:pPr lvl="1" eaLnBrk="1" hangingPunct="1"/>
            <a:r>
              <a:rPr lang="en-US" b="1" dirty="0" smtClean="0">
                <a:solidFill>
                  <a:srgbClr val="6E0000"/>
                </a:solidFill>
              </a:rPr>
              <a:t>69% </a:t>
            </a:r>
            <a:r>
              <a:rPr lang="en-US" b="1" dirty="0" smtClean="0">
                <a:solidFill>
                  <a:srgbClr val="000000"/>
                </a:solidFill>
              </a:rPr>
              <a:t>of students in Jr./Sr. Systems course</a:t>
            </a:r>
            <a:endParaRPr lang="en-US" b="1" dirty="0" smtClean="0">
              <a:solidFill>
                <a:srgbClr val="000000"/>
              </a:solidFill>
            </a:endParaRPr>
          </a:p>
        </p:txBody>
      </p:sp>
      <p:sp>
        <p:nvSpPr>
          <p:cNvPr id="5" name="Rectangle 4"/>
          <p:cNvSpPr/>
          <p:nvPr/>
        </p:nvSpPr>
        <p:spPr>
          <a:xfrm>
            <a:off x="5197088" y="2656959"/>
            <a:ext cx="3688292" cy="369332"/>
          </a:xfrm>
          <a:prstGeom prst="rect">
            <a:avLst/>
          </a:prstGeom>
        </p:spPr>
        <p:txBody>
          <a:bodyPr wrap="none">
            <a:spAutoFit/>
          </a:bodyPr>
          <a:lstStyle/>
          <a:p>
            <a:r>
              <a:rPr lang="en-US" dirty="0"/>
              <a:t>[</a:t>
            </a:r>
            <a:r>
              <a:rPr lang="en-US" dirty="0" err="1"/>
              <a:t>Bennedsen</a:t>
            </a:r>
            <a:r>
              <a:rPr lang="en-US" dirty="0"/>
              <a:t> and </a:t>
            </a:r>
            <a:r>
              <a:rPr lang="en-US" dirty="0" err="1"/>
              <a:t>Caspersen</a:t>
            </a:r>
            <a:r>
              <a:rPr lang="en-US" dirty="0"/>
              <a:t> 2007]</a:t>
            </a:r>
            <a:endParaRPr lang="en-US" dirty="0"/>
          </a:p>
        </p:txBody>
      </p:sp>
      <p:sp>
        <p:nvSpPr>
          <p:cNvPr id="6" name="Rectangle 5"/>
          <p:cNvSpPr/>
          <p:nvPr/>
        </p:nvSpPr>
        <p:spPr>
          <a:xfrm>
            <a:off x="762001" y="3872984"/>
            <a:ext cx="7918706" cy="646331"/>
          </a:xfrm>
          <a:prstGeom prst="rect">
            <a:avLst/>
          </a:prstGeom>
        </p:spPr>
        <p:txBody>
          <a:bodyPr wrap="square">
            <a:spAutoFit/>
          </a:bodyPr>
          <a:lstStyle/>
          <a:p>
            <a:r>
              <a:rPr lang="en-US" dirty="0" smtClean="0"/>
              <a:t>Write a [Pascal] program that repeatedly reads in positive integers, until it reads the integer 99999. After seeing 99999, it should print out the average.</a:t>
            </a:r>
            <a:endParaRPr lang="en-US" dirty="0"/>
          </a:p>
        </p:txBody>
      </p:sp>
      <p:sp>
        <p:nvSpPr>
          <p:cNvPr id="8" name="Rectangle 7"/>
          <p:cNvSpPr/>
          <p:nvPr/>
        </p:nvSpPr>
        <p:spPr>
          <a:xfrm>
            <a:off x="4787901" y="4549259"/>
            <a:ext cx="4435474" cy="369332"/>
          </a:xfrm>
          <a:prstGeom prst="rect">
            <a:avLst/>
          </a:prstGeom>
        </p:spPr>
        <p:txBody>
          <a:bodyPr wrap="square">
            <a:spAutoFit/>
          </a:bodyPr>
          <a:lstStyle/>
          <a:p>
            <a:r>
              <a:rPr lang="en-US" i="1" dirty="0" smtClean="0"/>
              <a:t>Rainfall Problem </a:t>
            </a:r>
            <a:r>
              <a:rPr lang="en-US" dirty="0" smtClean="0"/>
              <a:t>[</a:t>
            </a:r>
            <a:r>
              <a:rPr lang="en-US" dirty="0" err="1" smtClean="0"/>
              <a:t>Soloway</a:t>
            </a:r>
            <a:r>
              <a:rPr lang="en-US" dirty="0" smtClean="0"/>
              <a:t> et al, 1983]</a:t>
            </a:r>
            <a:endParaRPr lang="en-US" dirty="0"/>
          </a:p>
        </p:txBody>
      </p:sp>
    </p:spTree>
    <p:extLst>
      <p:ext uri="{BB962C8B-B14F-4D97-AF65-F5344CB8AC3E}">
        <p14:creationId xmlns:p14="http://schemas.microsoft.com/office/powerpoint/2010/main" val="941385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7</a:t>
            </a:fld>
            <a:endParaRPr lang="en-US" altLang="en-US" smtClean="0"/>
          </a:p>
        </p:txBody>
      </p:sp>
      <p:sp>
        <p:nvSpPr>
          <p:cNvPr id="6147" name="Rectangle 2"/>
          <p:cNvSpPr>
            <a:spLocks noGrp="1" noChangeArrowheads="1"/>
          </p:cNvSpPr>
          <p:nvPr>
            <p:ph type="title"/>
          </p:nvPr>
        </p:nvSpPr>
        <p:spPr/>
        <p:txBody>
          <a:bodyPr/>
          <a:lstStyle/>
          <a:p>
            <a:pPr eaLnBrk="1" hangingPunct="1"/>
            <a:r>
              <a:rPr lang="en-US" dirty="0" smtClean="0"/>
              <a:t>Why?</a:t>
            </a: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40781699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8</a:t>
            </a:fld>
            <a:endParaRPr lang="en-US" altLang="en-US" smtClean="0"/>
          </a:p>
        </p:txBody>
      </p:sp>
      <p:sp>
        <p:nvSpPr>
          <p:cNvPr id="6147" name="Rectangle 2"/>
          <p:cNvSpPr>
            <a:spLocks noGrp="1" noChangeArrowheads="1"/>
          </p:cNvSpPr>
          <p:nvPr>
            <p:ph type="title"/>
          </p:nvPr>
        </p:nvSpPr>
        <p:spPr>
          <a:xfrm>
            <a:off x="488950" y="582613"/>
            <a:ext cx="7543800" cy="1295400"/>
          </a:xfrm>
        </p:spPr>
        <p:txBody>
          <a:bodyPr/>
          <a:lstStyle/>
          <a:p>
            <a:pPr eaLnBrk="1" hangingPunct="1"/>
            <a:r>
              <a:rPr lang="en-US" dirty="0" smtClean="0"/>
              <a:t>What do people have trouble with?</a:t>
            </a: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597579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8BF6A680-EBE3-4566-B338-7189B973125E}" type="slidenum">
              <a:rPr lang="en-US" altLang="en-US" smtClean="0"/>
              <a:pPr/>
              <a:t>9</a:t>
            </a:fld>
            <a:endParaRPr lang="en-US" altLang="en-US" smtClean="0"/>
          </a:p>
        </p:txBody>
      </p:sp>
      <p:sp>
        <p:nvSpPr>
          <p:cNvPr id="6147" name="Rectangle 2"/>
          <p:cNvSpPr>
            <a:spLocks noGrp="1" noChangeArrowheads="1"/>
          </p:cNvSpPr>
          <p:nvPr>
            <p:ph type="title"/>
          </p:nvPr>
        </p:nvSpPr>
        <p:spPr>
          <a:xfrm>
            <a:off x="488950" y="582613"/>
            <a:ext cx="7543800" cy="1295400"/>
          </a:xfrm>
        </p:spPr>
        <p:txBody>
          <a:bodyPr/>
          <a:lstStyle/>
          <a:p>
            <a:pPr eaLnBrk="1" hangingPunct="1"/>
            <a:r>
              <a:rPr lang="en-US" dirty="0" smtClean="0"/>
              <a:t>What do people have trouble with?</a:t>
            </a:r>
          </a:p>
        </p:txBody>
      </p:sp>
      <p:sp>
        <p:nvSpPr>
          <p:cNvPr id="6148" name="Rectangle 3"/>
          <p:cNvSpPr>
            <a:spLocks noGrp="1" noChangeArrowheads="1"/>
          </p:cNvSpPr>
          <p:nvPr>
            <p:ph type="body" idx="1"/>
          </p:nvPr>
        </p:nvSpPr>
        <p:spPr>
          <a:xfrm>
            <a:off x="769939" y="2060576"/>
            <a:ext cx="7993062" cy="1670050"/>
          </a:xfrm>
        </p:spPr>
        <p:txBody>
          <a:bodyPr/>
          <a:lstStyle/>
          <a:p>
            <a:pPr eaLnBrk="1" hangingPunct="1"/>
            <a:r>
              <a:rPr lang="en-US" b="1" dirty="0" smtClean="0">
                <a:solidFill>
                  <a:srgbClr val="6E0000"/>
                </a:solidFill>
              </a:rPr>
              <a:t>Conceiving </a:t>
            </a:r>
            <a:r>
              <a:rPr lang="en-US" b="1" dirty="0" smtClean="0">
                <a:solidFill>
                  <a:srgbClr val="000000"/>
                </a:solidFill>
              </a:rPr>
              <a:t>of </a:t>
            </a:r>
            <a:r>
              <a:rPr lang="en-US" b="1" dirty="0" smtClean="0">
                <a:solidFill>
                  <a:srgbClr val="000000"/>
                </a:solidFill>
              </a:rPr>
              <a:t>a solution?</a:t>
            </a:r>
            <a:endParaRPr lang="en-US" b="1" dirty="0" smtClean="0">
              <a:solidFill>
                <a:srgbClr val="000000"/>
              </a:solidFill>
            </a:endParaRPr>
          </a:p>
        </p:txBody>
      </p:sp>
    </p:spTree>
    <p:extLst>
      <p:ext uri="{BB962C8B-B14F-4D97-AF65-F5344CB8AC3E}">
        <p14:creationId xmlns:p14="http://schemas.microsoft.com/office/powerpoint/2010/main" val="17404653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lecture template_polo">
  <a:themeElements>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lecture template_po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cture template_polo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cture template_polo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cture template_polo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cture template_polo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cture template_polo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cture template_polo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cture template_polo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cture template_polo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cture template_polo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template</Template>
  <TotalTime>18838</TotalTime>
  <Words>4629</Words>
  <Application>Microsoft Macintosh PowerPoint</Application>
  <PresentationFormat>On-screen Show (4:3)</PresentationFormat>
  <Paragraphs>493</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lecture template_polo</vt:lpstr>
      <vt:lpstr>How do people naturally think about computation?</vt:lpstr>
      <vt:lpstr>Programming is difficult</vt:lpstr>
      <vt:lpstr>Programming is difficult</vt:lpstr>
      <vt:lpstr>Programming is difficult</vt:lpstr>
      <vt:lpstr>Programming is difficult</vt:lpstr>
      <vt:lpstr>Programming is difficult</vt:lpstr>
      <vt:lpstr>Why?</vt:lpstr>
      <vt:lpstr>What do people have trouble with?</vt:lpstr>
      <vt:lpstr>What do people have trouble with?</vt:lpstr>
      <vt:lpstr>What do people have trouble with?</vt:lpstr>
      <vt:lpstr>What do people have trouble with?</vt:lpstr>
      <vt:lpstr>What do people have trouble with?</vt:lpstr>
      <vt:lpstr>Q: Can people develop natural language solutions to programming problems?</vt:lpstr>
      <vt:lpstr>Q: Can people develop natural language solutions to programming problems?</vt:lpstr>
      <vt:lpstr>Q: Can people develop natural language solutions to programming problems?</vt:lpstr>
      <vt:lpstr>Q: Can people develop natural language solutions to programming problems?</vt:lpstr>
      <vt:lpstr>Q: Can people develop natural language solutions to programming problems?</vt:lpstr>
      <vt:lpstr>Q: Can people develop natural language solutions to programming problems?</vt:lpstr>
      <vt:lpstr>Q: Can people develop natural language solutions to programming problems?</vt:lpstr>
      <vt:lpstr>Q: Can people develop natural language solutions to programming problems?</vt:lpstr>
      <vt:lpstr>Q: Can people develop natural language solutions to programming problems?</vt:lpstr>
      <vt:lpstr>Q: Can people develop natural language solutions to programming problems?</vt:lpstr>
      <vt:lpstr>Q: Can people develop natural language solutions to programming problems?</vt:lpstr>
      <vt:lpstr>Intuitions about programming language constructs</vt:lpstr>
      <vt:lpstr>Intuitions about programming language constructs</vt:lpstr>
      <vt:lpstr>Intuitions about programming language constructs</vt:lpstr>
      <vt:lpstr>Intuitions about programming language constructs</vt:lpstr>
      <vt:lpstr>Intuitions about programming language constructs</vt:lpstr>
      <vt:lpstr>PowerPoint Presentation</vt:lpstr>
      <vt:lpstr>Intuitions about programming language constructs</vt:lpstr>
      <vt:lpstr>Intuitions about programming language constructs</vt:lpstr>
      <vt:lpstr>Intuitions about programming language constructs</vt:lpstr>
      <vt:lpstr>Natural Language Programming?</vt:lpstr>
      <vt:lpstr>Natural Language Programming?</vt:lpstr>
      <vt:lpstr>Principles</vt:lpstr>
      <vt:lpstr>Principles</vt:lpstr>
      <vt:lpstr>Principles</vt:lpstr>
      <vt:lpstr>Principles</vt:lpstr>
      <vt:lpstr>Principles</vt:lpstr>
      <vt:lpstr>Principles</vt:lpstr>
      <vt:lpstr>Goal: Gentle Slope Systems</vt:lpstr>
      <vt:lpstr>Historical Context</vt:lpstr>
      <vt:lpstr>References</vt:lpstr>
      <vt:lpstr>References</vt:lpstr>
      <vt:lpstr>References</vt:lpstr>
      <vt:lpstr>References</vt:lpstr>
      <vt:lpstr>PowerPoint Presentation</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Human-Computer Interaction for Tech Execs</dc:title>
  <dc:creator>Brad Myers</dc:creator>
  <cp:lastModifiedBy>Cyrus Omar</cp:lastModifiedBy>
  <cp:revision>927</cp:revision>
  <cp:lastPrinted>1601-01-01T00:00:00Z</cp:lastPrinted>
  <dcterms:created xsi:type="dcterms:W3CDTF">2001-06-15T20:03:27Z</dcterms:created>
  <dcterms:modified xsi:type="dcterms:W3CDTF">2011-02-15T16:39:45Z</dcterms:modified>
</cp:coreProperties>
</file>