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9"/>
  </p:notesMasterIdLst>
  <p:sldIdLst>
    <p:sldId id="364" r:id="rId2"/>
    <p:sldId id="366" r:id="rId3"/>
    <p:sldId id="370" r:id="rId4"/>
    <p:sldId id="371" r:id="rId5"/>
    <p:sldId id="372" r:id="rId6"/>
    <p:sldId id="373" r:id="rId7"/>
    <p:sldId id="374" r:id="rId8"/>
    <p:sldId id="375" r:id="rId9"/>
    <p:sldId id="376" r:id="rId10"/>
    <p:sldId id="379" r:id="rId11"/>
    <p:sldId id="380" r:id="rId12"/>
    <p:sldId id="381" r:id="rId13"/>
    <p:sldId id="386" r:id="rId14"/>
    <p:sldId id="382" r:id="rId15"/>
    <p:sldId id="383" r:id="rId16"/>
    <p:sldId id="384" r:id="rId17"/>
    <p:sldId id="385" r:id="rId18"/>
    <p:sldId id="377" r:id="rId19"/>
    <p:sldId id="378" r:id="rId20"/>
    <p:sldId id="387" r:id="rId21"/>
    <p:sldId id="390" r:id="rId22"/>
    <p:sldId id="391" r:id="rId23"/>
    <p:sldId id="388" r:id="rId24"/>
    <p:sldId id="389" r:id="rId25"/>
    <p:sldId id="392" r:id="rId26"/>
    <p:sldId id="393" r:id="rId27"/>
    <p:sldId id="394"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00"/>
    <a:srgbClr val="CC3399"/>
    <a:srgbClr val="6699FF"/>
    <a:srgbClr val="33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86364" autoAdjust="0"/>
  </p:normalViewPr>
  <p:slideViewPr>
    <p:cSldViewPr snapToGrid="0">
      <p:cViewPr varScale="1">
        <p:scale>
          <a:sx n="75" d="100"/>
          <a:sy n="75" d="100"/>
        </p:scale>
        <p:origin x="-90" y="-252"/>
      </p:cViewPr>
      <p:guideLst>
        <p:guide orient="horz" pos="2160"/>
        <p:guide pos="2880"/>
      </p:guideLst>
    </p:cSldViewPr>
  </p:slideViewPr>
  <p:outlineViewPr>
    <p:cViewPr>
      <p:scale>
        <a:sx n="33" d="100"/>
        <a:sy n="33" d="100"/>
      </p:scale>
      <p:origin x="0" y="3684"/>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6.xml"/><Relationship Id="rId7" Type="http://schemas.openxmlformats.org/officeDocument/2006/relationships/slide" Target="slides/slide18.xml"/><Relationship Id="rId2" Type="http://schemas.openxmlformats.org/officeDocument/2006/relationships/slide" Target="slides/slide5.xml"/><Relationship Id="rId1" Type="http://schemas.openxmlformats.org/officeDocument/2006/relationships/slide" Target="slides/slide1.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AFD771E2-55A1-4E68-9D66-EFEDA08F140C}" type="slidenum">
              <a:rPr lang="en-US"/>
              <a:pPr>
                <a:defRPr/>
              </a:pPr>
              <a:t>‹#›</a:t>
            </a:fld>
            <a:endParaRPr lang="en-US"/>
          </a:p>
        </p:txBody>
      </p:sp>
    </p:spTree>
    <p:extLst>
      <p:ext uri="{BB962C8B-B14F-4D97-AF65-F5344CB8AC3E}">
        <p14:creationId xmlns="" xmlns:p14="http://schemas.microsoft.com/office/powerpoint/2010/main" val="2358942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3DCCB-4F84-4874-A470-D35C282B304B}" type="slidenum">
              <a:rPr lang="en-US"/>
              <a:pPr/>
              <a:t>1</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0E0B058-40F8-4293-96FE-83B8048B7332}" type="slidenum">
              <a:rPr lang="en-US"/>
              <a:pPr/>
              <a:t>18</a:t>
            </a:fld>
            <a:endParaRPr lang="en-US"/>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47165A2-1198-4AB8-8E02-F5BD2F60D6C8}" type="slidenum">
              <a:rPr lang="en-US"/>
              <a:pPr/>
              <a:t>19</a:t>
            </a:fld>
            <a:endParaRPr lang="en-US"/>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z="2200" smtClean="0">
                <a:latin typeface="Lucida Grande" charset="0"/>
                <a:sym typeface="Lucida Grande" charset="0"/>
              </a:rPr>
              <a:t>Here is one possible maintenance-oriented IDE. Don’t worry about reading the details.</a:t>
            </a:r>
          </a:p>
          <a:p>
            <a:pPr eaLnBrk="1" hangingPunct="1"/>
            <a:endParaRPr lang="en-US" sz="2200" smtClean="0">
              <a:latin typeface="Lucida Grande" charset="0"/>
              <a:sym typeface="Lucida Grande" charset="0"/>
            </a:endParaRPr>
          </a:p>
          <a:p>
            <a:pPr eaLnBrk="1" hangingPunct="1"/>
            <a:r>
              <a:rPr lang="en-US" sz="2200" smtClean="0">
                <a:latin typeface="Lucida Grande" charset="0"/>
                <a:sym typeface="Lucida Grande" charset="0"/>
              </a:rPr>
              <a:t>Notice how all of the relevant code fragments are on one screen, instead of distributed amongst multiple files. Relationships between code fragments are shown with arrows. Other working sets are listed on the right. More details and design ideas are given in the paper.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F4C92-2AA0-4EDD-B353-907C4A4D25D6}" type="slidenum">
              <a:rPr lang="en-US"/>
              <a:pPr/>
              <a:t>2</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sz="2200">
                <a:latin typeface="Lucida Grande" charset="0"/>
                <a:sym typeface="Lucida Grande" charset="0"/>
              </a:rPr>
              <a:t>- We recruited 10 Java programmers, who reported expertise with Java.</a:t>
            </a:r>
          </a:p>
          <a:p>
            <a:r>
              <a:rPr lang="en-US" sz="2200">
                <a:latin typeface="Lucida Grande" charset="0"/>
                <a:sym typeface="Lucida Grande" charset="0"/>
              </a:rPr>
              <a:t>- We designed 1 program and 5 maintenance tasks for it, both of which I’ll describe shortly.</a:t>
            </a:r>
          </a:p>
          <a:p>
            <a:r>
              <a:rPr lang="en-US" sz="2200">
                <a:latin typeface="Lucida Grande" charset="0"/>
                <a:sym typeface="Lucida Grande" charset="0"/>
              </a:rPr>
              <a:t>- They used the Eclipse 2.0 IDE. We used Eclipse because we wanted to identify inadequacies of even the best of modern Java IDEs.</a:t>
            </a:r>
          </a:p>
          <a:p>
            <a:r>
              <a:rPr lang="en-US" sz="2200">
                <a:latin typeface="Lucida Grande" charset="0"/>
                <a:sym typeface="Lucida Grande" charset="0"/>
              </a:rPr>
              <a:t>- Programmers were also given an internet connection and were free to use any resources they saw fit.</a:t>
            </a:r>
          </a:p>
          <a:p>
            <a:r>
              <a:rPr lang="en-US" sz="2200">
                <a:latin typeface="Lucida Grande" charset="0"/>
                <a:sym typeface="Lucida Grande" charset="0"/>
              </a:rPr>
              <a:t>- Programmers were paid $10 per task competed.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58397-48FF-4369-8411-6827446019A2}" type="slidenum">
              <a:rPr lang="en-US"/>
              <a:pPr/>
              <a:t>3</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sz="2200">
                <a:latin typeface="Lucida Grande" charset="0"/>
                <a:sym typeface="Lucida Grande" charset="0"/>
              </a:rPr>
              <a:t>The first thing we’ll look at is the average division of labor.</a:t>
            </a:r>
          </a:p>
          <a:p>
            <a:r>
              <a:rPr lang="en-US" sz="2200">
                <a:latin typeface="Lucida Grande" charset="0"/>
                <a:sym typeface="Lucida Grande" charset="0"/>
              </a:rPr>
              <a:t>- Most of programmers time was spent reading and editing code.</a:t>
            </a:r>
          </a:p>
          <a:p>
            <a:r>
              <a:rPr lang="en-US" sz="2200">
                <a:latin typeface="Lucida Grande" charset="0"/>
                <a:sym typeface="Lucida Grande" charset="0"/>
              </a:rPr>
              <a:t>- Almost as much time was spent navigating dependencies in the code, such as going from a variable’s use to its declaration.</a:t>
            </a:r>
          </a:p>
          <a:p>
            <a:r>
              <a:rPr lang="en-US" sz="2200">
                <a:latin typeface="Lucida Grande" charset="0"/>
                <a:sym typeface="Lucida Grande" charset="0"/>
              </a:rPr>
              <a:t>- The next biggest chunk of time was spent searching for variables, classes, methods and comments that referred to a particular concept, such as undo or color.</a:t>
            </a:r>
          </a:p>
          <a:p>
            <a:r>
              <a:rPr lang="en-US" sz="2200">
                <a:latin typeface="Lucida Grande" charset="0"/>
                <a:sym typeface="Lucida Grande" charset="0"/>
              </a:rPr>
              <a:t>- Just as much time was spent testing the Paint application.</a:t>
            </a:r>
          </a:p>
          <a:p>
            <a:endParaRPr lang="en-US" sz="2200">
              <a:latin typeface="Lucida Grande" charset="0"/>
              <a:sym typeface="Lucida Grande" charset="0"/>
            </a:endParaRPr>
          </a:p>
          <a:p>
            <a:r>
              <a:rPr lang="en-US" sz="2200">
                <a:latin typeface="Lucida Grande" charset="0"/>
                <a:sym typeface="Lucida Grande" charset="0"/>
              </a:rPr>
              <a:t>We also looked at how programmers structured their tasks.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0BFDC-EBD4-410F-923E-2D3E6F7DE060}" type="slidenum">
              <a:rPr lang="en-US"/>
              <a:pPr/>
              <a:t>4</a:t>
            </a:fld>
            <a:endParaRPr 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sz="2200">
                <a:latin typeface="Lucida Grande" charset="0"/>
                <a:sym typeface="Lucida Grande" charset="0"/>
              </a:rPr>
              <a:t>This is one programmer’s sequence of work, divided up by the categories of events we saw on the previous slide.</a:t>
            </a:r>
          </a:p>
          <a:p>
            <a:endParaRPr lang="en-US" sz="2200">
              <a:latin typeface="Lucida Grande" charset="0"/>
              <a:sym typeface="Lucida Grande" charset="0"/>
            </a:endParaRPr>
          </a:p>
          <a:p>
            <a:r>
              <a:rPr lang="en-US" sz="2200">
                <a:latin typeface="Lucida Grande" charset="0"/>
                <a:sym typeface="Lucida Grande" charset="0"/>
              </a:rPr>
              <a:t>There are a few of things to notice:</a:t>
            </a:r>
          </a:p>
          <a:p>
            <a:r>
              <a:rPr lang="en-US" sz="2200">
                <a:latin typeface="Lucida Grande" charset="0"/>
                <a:sym typeface="Lucida Grande" charset="0"/>
              </a:rPr>
              <a:t>- There are three major groupings of work.</a:t>
            </a:r>
          </a:p>
          <a:p>
            <a:r>
              <a:rPr lang="en-US" sz="2200">
                <a:latin typeface="Lucida Grande" charset="0"/>
                <a:sym typeface="Lucida Grande" charset="0"/>
              </a:rPr>
              <a:t>- The first has to do with browsing code, the second has to do with navigating dependencies in a subset of the code browsed, and the third has to do with modifying these dependencies.</a:t>
            </a:r>
          </a:p>
          <a:p>
            <a:r>
              <a:rPr lang="en-US" sz="2200">
                <a:latin typeface="Lucida Grande" charset="0"/>
                <a:sym typeface="Lucida Grande" charset="0"/>
              </a:rPr>
              <a:t>- These three basic activities overlapped in time, suggesting that they feed into each other. Browsing leads to dependencies, dependencies lead to modifications.</a:t>
            </a:r>
          </a:p>
          <a:p>
            <a:endParaRPr lang="en-US" sz="2200">
              <a:latin typeface="Lucida Grande" charset="0"/>
              <a:sym typeface="Lucida Grande" charset="0"/>
            </a:endParaRPr>
          </a:p>
          <a:p>
            <a:r>
              <a:rPr lang="en-US" sz="2200">
                <a:latin typeface="Lucida Grande" charset="0"/>
                <a:sym typeface="Lucida Grande" charset="0"/>
              </a:rPr>
              <a:t>We saw this task structure throughout all of the programmers’ work and tasks. This led us to generalize maintenance tasks into three major  activities.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2B3B0-D34B-4F57-AD4F-332169B4963B}" type="slidenum">
              <a:rPr lang="en-US"/>
              <a:pPr/>
              <a:t>5</a:t>
            </a:fld>
            <a:endParaRPr 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pPr>
              <a:lnSpc>
                <a:spcPct val="90000"/>
              </a:lnSpc>
            </a:pPr>
            <a:r>
              <a:rPr lang="en-US" sz="1800">
                <a:latin typeface="Lucida Grande" charset="0"/>
                <a:sym typeface="Lucida Grande" charset="0"/>
              </a:rPr>
              <a:t>To better illustrate a working set, here is all of the code in the Paint program. The grey regions indicate the code that one programmer included in their working set as part of the stroke thickness task.</a:t>
            </a:r>
          </a:p>
          <a:p>
            <a:pPr>
              <a:lnSpc>
                <a:spcPct val="90000"/>
              </a:lnSpc>
            </a:pPr>
            <a:endParaRPr lang="en-US" sz="1800">
              <a:latin typeface="Lucida Grande" charset="0"/>
              <a:sym typeface="Lucida Grande" charset="0"/>
            </a:endParaRPr>
          </a:p>
          <a:p>
            <a:pPr>
              <a:lnSpc>
                <a:spcPct val="90000"/>
              </a:lnSpc>
            </a:pPr>
            <a:r>
              <a:rPr lang="en-US" sz="1800">
                <a:latin typeface="Lucida Grande" charset="0"/>
                <a:sym typeface="Lucida Grande" charset="0"/>
              </a:rPr>
              <a:t>This makes sense: in modern software development, dependencies are distributed and non-local.</a:t>
            </a:r>
          </a:p>
          <a:p>
            <a:pPr>
              <a:lnSpc>
                <a:spcPct val="90000"/>
              </a:lnSpc>
            </a:pPr>
            <a:endParaRPr lang="en-US" sz="1800">
              <a:latin typeface="Lucida Grande" charset="0"/>
              <a:sym typeface="Lucida Grande" charset="0"/>
            </a:endParaRPr>
          </a:p>
          <a:p>
            <a:pPr>
              <a:lnSpc>
                <a:spcPct val="90000"/>
              </a:lnSpc>
            </a:pPr>
            <a:r>
              <a:rPr lang="en-US" sz="1800">
                <a:latin typeface="Lucida Grande" charset="0"/>
                <a:sym typeface="Lucida Grande" charset="0"/>
              </a:rPr>
              <a:t>Given this idea of a working set, we’ll now take a more detailed look at how programmers formed, represented, and navigated their working sets, and how the IDE helped or hindered them.</a:t>
            </a:r>
          </a:p>
          <a:p>
            <a:pPr>
              <a:lnSpc>
                <a:spcPct val="90000"/>
              </a:lnSpc>
            </a:pPr>
            <a:endParaRPr lang="en-US" sz="9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1462D-2F3C-48F0-A356-5A24AEFBD9F8}" type="slidenum">
              <a:rPr lang="en-US"/>
              <a:pPr/>
              <a:t>6</a:t>
            </a:fld>
            <a:endParaRPr lang="en-U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pPr>
              <a:lnSpc>
                <a:spcPct val="80000"/>
              </a:lnSpc>
            </a:pPr>
            <a:r>
              <a:rPr lang="en-US" sz="2000">
                <a:latin typeface="Lucida Grande" charset="0"/>
                <a:sym typeface="Lucida Grande" charset="0"/>
              </a:rPr>
              <a:t>In general, programmers formed working sets by starting with a question.</a:t>
            </a:r>
          </a:p>
          <a:p>
            <a:pPr>
              <a:lnSpc>
                <a:spcPct val="80000"/>
              </a:lnSpc>
            </a:pPr>
            <a:r>
              <a:rPr lang="en-US" sz="2000">
                <a:latin typeface="Lucida Grande" charset="0"/>
                <a:sym typeface="Lucida Grande" charset="0"/>
              </a:rPr>
              <a:t>- For example, for the debugging tasks, asking why did or why didn’t something happen</a:t>
            </a:r>
          </a:p>
          <a:p>
            <a:pPr>
              <a:lnSpc>
                <a:spcPct val="80000"/>
              </a:lnSpc>
            </a:pPr>
            <a:r>
              <a:rPr lang="en-US" sz="2000">
                <a:latin typeface="Lucida Grande" charset="0"/>
                <a:sym typeface="Lucida Grande" charset="0"/>
              </a:rPr>
              <a:t>- For augmenting tasks, asking how is some similar existing behavior implemented</a:t>
            </a:r>
          </a:p>
          <a:p>
            <a:pPr>
              <a:lnSpc>
                <a:spcPct val="80000"/>
              </a:lnSpc>
            </a:pPr>
            <a:endParaRPr lang="en-US" sz="2000">
              <a:latin typeface="Lucida Grande" charset="0"/>
              <a:sym typeface="Lucida Grande" charset="0"/>
            </a:endParaRPr>
          </a:p>
          <a:p>
            <a:pPr>
              <a:lnSpc>
                <a:spcPct val="80000"/>
              </a:lnSpc>
            </a:pPr>
            <a:r>
              <a:rPr lang="en-US" sz="2000">
                <a:latin typeface="Lucida Grande" charset="0"/>
                <a:sym typeface="Lucida Grande" charset="0"/>
              </a:rPr>
              <a:t>Answering these questions was inefficient and error-prone because programmers couldn’t relate the behavior they saw or didn’t see when testing the program to the code that was responsible for it.</a:t>
            </a:r>
          </a:p>
          <a:p>
            <a:pPr>
              <a:lnSpc>
                <a:spcPct val="80000"/>
              </a:lnSpc>
            </a:pPr>
            <a:endParaRPr lang="en-US" sz="2000">
              <a:latin typeface="Lucida Grande" charset="0"/>
              <a:sym typeface="Lucida Grande" charset="0"/>
            </a:endParaRPr>
          </a:p>
          <a:p>
            <a:pPr>
              <a:lnSpc>
                <a:spcPct val="80000"/>
              </a:lnSpc>
            </a:pPr>
            <a:r>
              <a:rPr lang="en-US" sz="2000">
                <a:latin typeface="Lucida Grande" charset="0"/>
                <a:sym typeface="Lucida Grande" charset="0"/>
              </a:rPr>
              <a:t>After they finally overcame these problems...</a:t>
            </a:r>
            <a:endParaRPr 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5563A-7E5E-4165-8F4B-873401183C35}" type="slidenum">
              <a:rPr lang="en-US"/>
              <a:pPr/>
              <a:t>7</a:t>
            </a:fld>
            <a:endParaRPr 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pPr>
              <a:lnSpc>
                <a:spcPct val="80000"/>
              </a:lnSpc>
            </a:pPr>
            <a:r>
              <a:rPr lang="en-US" sz="1500">
                <a:latin typeface="Lucida Grande" charset="0"/>
                <a:sym typeface="Lucida Grande" charset="0"/>
              </a:rPr>
              <a:t>Programmers used Eclipse’s tabs and package explorer to approximate the set of code fragments that were in their working sets. They left the tabs and explorer nodes that contained task-relevant fragments open and closed irrelevant ones.</a:t>
            </a:r>
          </a:p>
          <a:p>
            <a:pPr>
              <a:lnSpc>
                <a:spcPct val="80000"/>
              </a:lnSpc>
            </a:pPr>
            <a:endParaRPr lang="en-US" sz="1500">
              <a:latin typeface="Lucida Grande" charset="0"/>
              <a:sym typeface="Lucida Grande" charset="0"/>
            </a:endParaRPr>
          </a:p>
          <a:p>
            <a:pPr>
              <a:lnSpc>
                <a:spcPct val="80000"/>
              </a:lnSpc>
            </a:pPr>
            <a:r>
              <a:rPr lang="en-US" sz="1500">
                <a:latin typeface="Lucida Grande" charset="0"/>
                <a:sym typeface="Lucida Grande" charset="0"/>
              </a:rPr>
              <a:t>Obviously, this isn’t the most efficient way of representing code fragments. </a:t>
            </a:r>
          </a:p>
          <a:p>
            <a:pPr>
              <a:lnSpc>
                <a:spcPct val="80000"/>
              </a:lnSpc>
            </a:pPr>
            <a:r>
              <a:rPr lang="en-US" sz="1500">
                <a:latin typeface="Lucida Grande" charset="0"/>
                <a:sym typeface="Lucida Grande" charset="0"/>
              </a:rPr>
              <a:t>- For example, opening a single file tab makes all of the other file names tabs more inscrutable, hindering navigation.</a:t>
            </a:r>
          </a:p>
          <a:p>
            <a:pPr>
              <a:lnSpc>
                <a:spcPct val="80000"/>
              </a:lnSpc>
            </a:pPr>
            <a:r>
              <a:rPr lang="en-US" sz="1500">
                <a:latin typeface="Lucida Grande" charset="0"/>
                <a:sym typeface="Lucida Grande" charset="0"/>
              </a:rPr>
              <a:t>- Expanding an explorer node, just to include one or two relevant methods, increasing the amount of navigation required to find any other relevant fragment.</a:t>
            </a:r>
          </a:p>
          <a:p>
            <a:pPr>
              <a:lnSpc>
                <a:spcPct val="80000"/>
              </a:lnSpc>
            </a:pPr>
            <a:endParaRPr lang="en-US" sz="1500">
              <a:latin typeface="Lucida Grande" charset="0"/>
              <a:sym typeface="Lucida Grande" charset="0"/>
            </a:endParaRPr>
          </a:p>
          <a:p>
            <a:pPr>
              <a:lnSpc>
                <a:spcPct val="80000"/>
              </a:lnSpc>
            </a:pPr>
            <a:endParaRPr lang="en-US" sz="1500">
              <a:latin typeface="Lucida Grande" charset="0"/>
              <a:sym typeface="Lucida Grande" charset="0"/>
            </a:endParaRPr>
          </a:p>
          <a:p>
            <a:pPr>
              <a:lnSpc>
                <a:spcPct val="80000"/>
              </a:lnSpc>
            </a:pPr>
            <a:r>
              <a:rPr lang="en-US" sz="1500">
                <a:latin typeface="Lucida Grande" charset="0"/>
                <a:sym typeface="Lucida Grande" charset="0"/>
              </a:rPr>
              <a:t>It’s usually very small pieces of the file and not the whole file, so they have to keep refinding.</a:t>
            </a:r>
            <a:endParaRPr lang="en-US"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D894E-0A7A-4AD8-ACE5-FA7B82C221C7}" type="slidenum">
              <a:rPr lang="en-US"/>
              <a:pPr/>
              <a:t>8</a:t>
            </a:fld>
            <a:endParaRPr 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pPr>
              <a:lnSpc>
                <a:spcPct val="90000"/>
              </a:lnSpc>
            </a:pPr>
            <a:r>
              <a:rPr lang="en-US" sz="1800">
                <a:latin typeface="Lucida Grande" charset="0"/>
                <a:sym typeface="Lucida Grande" charset="0"/>
              </a:rPr>
              <a:t>As programmers formed and represent their working sets, the majority of their work was in navigating and understanding dependencies in the code. </a:t>
            </a:r>
          </a:p>
          <a:p>
            <a:pPr>
              <a:lnSpc>
                <a:spcPct val="90000"/>
              </a:lnSpc>
            </a:pPr>
            <a:endParaRPr lang="en-US" sz="1800">
              <a:latin typeface="Lucida Grande" charset="0"/>
              <a:sym typeface="Lucida Grande" charset="0"/>
            </a:endParaRPr>
          </a:p>
          <a:p>
            <a:pPr>
              <a:lnSpc>
                <a:spcPct val="90000"/>
              </a:lnSpc>
            </a:pPr>
            <a:r>
              <a:rPr lang="en-US" sz="1800">
                <a:latin typeface="Lucida Grande" charset="0"/>
                <a:sym typeface="Lucida Grande" charset="0"/>
              </a:rPr>
              <a:t>There were two major types of dependency navigations.</a:t>
            </a:r>
          </a:p>
          <a:p>
            <a:pPr>
              <a:lnSpc>
                <a:spcPct val="90000"/>
              </a:lnSpc>
            </a:pPr>
            <a:endParaRPr lang="en-US" sz="1800">
              <a:latin typeface="Lucida Grande" charset="0"/>
              <a:sym typeface="Lucida Grande" charset="0"/>
            </a:endParaRPr>
          </a:p>
          <a:p>
            <a:pPr>
              <a:lnSpc>
                <a:spcPct val="90000"/>
              </a:lnSpc>
            </a:pPr>
            <a:r>
              <a:rPr lang="en-US" sz="1800">
                <a:latin typeface="Lucida Grande" charset="0"/>
                <a:sym typeface="Lucida Grande" charset="0"/>
              </a:rPr>
              <a:t>- Direct, for example, many of these were supported directly by Eclipse, and they were used when available.</a:t>
            </a:r>
          </a:p>
          <a:p>
            <a:pPr>
              <a:lnSpc>
                <a:spcPct val="90000"/>
              </a:lnSpc>
            </a:pPr>
            <a:r>
              <a:rPr lang="en-US" sz="1800">
                <a:latin typeface="Lucida Grande" charset="0"/>
                <a:sym typeface="Lucida Grande" charset="0"/>
              </a:rPr>
              <a:t>- Indirect, for example, these navigations had to be performed manually, and because most indirect relationships were between files, incurred significant interactive overhead.</a:t>
            </a:r>
            <a:endParaRPr lang="en-US" sz="9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1D029-78EB-419B-A1E0-796293B9C573}" type="slidenum">
              <a:rPr lang="en-US"/>
              <a:pPr/>
              <a:t>9</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a:lvl1pPr>
          </a:lstStyle>
          <a:p>
            <a:pPr>
              <a:defRPr/>
            </a:pPr>
            <a:endParaRPr lang="en-US" altLang="en-US"/>
          </a:p>
        </p:txBody>
      </p:sp>
      <p:sp>
        <p:nvSpPr>
          <p:cNvPr id="12" name="Rectangle 6"/>
          <p:cNvSpPr>
            <a:spLocks noGrp="1" noChangeArrowheads="1"/>
          </p:cNvSpPr>
          <p:nvPr>
            <p:ph type="sldNum" sz="quarter" idx="12"/>
          </p:nvPr>
        </p:nvSpPr>
        <p:spPr/>
        <p:txBody>
          <a:bodyPr/>
          <a:lstStyle>
            <a:lvl1pPr>
              <a:defRPr/>
            </a:lvl1pPr>
          </a:lstStyle>
          <a:p>
            <a:pPr>
              <a:defRPr/>
            </a:pPr>
            <a:fld id="{D39589E9-2535-4459-8836-FDC4370930CA}"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en-US"/>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204E03-3626-46E7-9ABE-54BA2F6D04BE}" type="slidenum">
              <a:rPr lang="en-US" altLang="en-US"/>
              <a:pPr>
                <a:defRPr/>
              </a:pPr>
              <a:t>‹#›</a:t>
            </a:fld>
            <a:endParaRPr lang="en-US" altLang="en-US"/>
          </a:p>
        </p:txBody>
      </p:sp>
      <p:pic>
        <p:nvPicPr>
          <p:cNvPr id="13" name="Picture 12" descr="scslogo.gif"/>
          <p:cNvPicPr>
            <a:picLocks noChangeAspect="1"/>
          </p:cNvPicPr>
          <p:nvPr userDrawn="1"/>
        </p:nvPicPr>
        <p:blipFill>
          <a:blip r:embed="rId13" cstate="print"/>
          <a:stretch>
            <a:fillRect/>
          </a:stretch>
        </p:blipFill>
        <p:spPr>
          <a:xfrm>
            <a:off x="8668013" y="144204"/>
            <a:ext cx="444088" cy="461852"/>
          </a:xfrm>
          <a:prstGeom prst="rect">
            <a:avLst/>
          </a:prstGeom>
        </p:spPr>
      </p:pic>
      <p:sp>
        <p:nvSpPr>
          <p:cNvPr id="14" name="TextBox 13"/>
          <p:cNvSpPr txBox="1"/>
          <p:nvPr userDrawn="1"/>
        </p:nvSpPr>
        <p:spPr>
          <a:xfrm>
            <a:off x="5061118" y="233915"/>
            <a:ext cx="3736920" cy="261610"/>
          </a:xfrm>
          <a:prstGeom prst="rect">
            <a:avLst/>
          </a:prstGeom>
          <a:noFill/>
        </p:spPr>
        <p:txBody>
          <a:bodyPr wrap="none" rtlCol="0">
            <a:spAutoFit/>
          </a:bodyPr>
          <a:lstStyle/>
          <a:p>
            <a:r>
              <a:rPr lang="en-US" sz="1100" dirty="0" smtClean="0">
                <a:solidFill>
                  <a:schemeClr val="accent2">
                    <a:lumMod val="75000"/>
                  </a:schemeClr>
                </a:solidFill>
              </a:rPr>
              <a:t>Carnegie Mellon University, School of Computer Science</a:t>
            </a:r>
            <a:endParaRPr lang="en-US" sz="1100" dirty="0">
              <a:solidFill>
                <a:schemeClr val="accent2">
                  <a:lumMod val="75000"/>
                </a:schemeClr>
              </a:solidFill>
            </a:endParaRPr>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youtube.com/watch?v=PsPX0nElJ0k&amp;feature=player_embedde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youtube.com/watch?v=PsPX0nElJ0k&amp;feature=player_embedde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r>
              <a:rPr lang="en-US" dirty="0" smtClean="0"/>
              <a:t>Navigating Working Sets</a:t>
            </a:r>
            <a:endParaRPr lang="en-US" dirty="0"/>
          </a:p>
        </p:txBody>
      </p:sp>
      <p:sp>
        <p:nvSpPr>
          <p:cNvPr id="95235" name="Rectangle 3"/>
          <p:cNvSpPr>
            <a:spLocks noGrp="1" noChangeArrowheads="1"/>
          </p:cNvSpPr>
          <p:nvPr>
            <p:ph type="subTitle" idx="1"/>
          </p:nvPr>
        </p:nvSpPr>
        <p:spPr>
          <a:xfrm>
            <a:off x="2570163" y="4425950"/>
            <a:ext cx="6264275" cy="1873250"/>
          </a:xfrm>
        </p:spPr>
        <p:txBody>
          <a:bodyPr/>
          <a:lstStyle/>
          <a:p>
            <a:r>
              <a:rPr lang="en-US" dirty="0" smtClean="0"/>
              <a:t>Brad Myers</a:t>
            </a:r>
          </a:p>
          <a:p>
            <a:endParaRPr lang="en-US" sz="2000" dirty="0" smtClean="0"/>
          </a:p>
          <a:p>
            <a:r>
              <a:rPr lang="en-US" sz="2000" dirty="0" smtClean="0"/>
              <a:t>05-899D: Human Aspects of Software Development (HASD)</a:t>
            </a:r>
          </a:p>
          <a:p>
            <a:r>
              <a:rPr lang="en-US" sz="2000" i="1" dirty="0" smtClean="0"/>
              <a:t>Spring, 2011</a:t>
            </a:r>
            <a:endParaRPr lang="en-US" sz="2000" i="1" dirty="0"/>
          </a:p>
        </p:txBody>
      </p:sp>
      <p:sp>
        <p:nvSpPr>
          <p:cNvPr id="5" name="Rectangle 6"/>
          <p:cNvSpPr>
            <a:spLocks noGrp="1" noChangeArrowheads="1"/>
          </p:cNvSpPr>
          <p:nvPr>
            <p:ph type="sldNum" sz="quarter" idx="12"/>
          </p:nvPr>
        </p:nvSpPr>
        <p:spPr>
          <a:xfrm>
            <a:off x="6553200" y="6248400"/>
            <a:ext cx="2133600" cy="457200"/>
          </a:xfrm>
        </p:spPr>
        <p:txBody>
          <a:bodyPr/>
          <a:lstStyle/>
          <a:p>
            <a:fld id="{E06ADC0E-9362-4AC0-A198-2DB5308C8CBC}" type="slidenum">
              <a:rPr lang="en-US" altLang="en-US" smtClean="0"/>
              <a:pPr/>
              <a:t>1</a:t>
            </a:fld>
            <a:endParaRPr lang="en-US" altLang="en-US"/>
          </a:p>
        </p:txBody>
      </p:sp>
      <p:pic>
        <p:nvPicPr>
          <p:cNvPr id="9" name="Picture 12" descr="red_hcii_logo"/>
          <p:cNvPicPr>
            <a:picLocks noChangeAspect="1" noChangeArrowheads="1"/>
          </p:cNvPicPr>
          <p:nvPr/>
        </p:nvPicPr>
        <p:blipFill>
          <a:blip r:embed="rId3" cstate="print"/>
          <a:srcRect/>
          <a:stretch>
            <a:fillRect/>
          </a:stretch>
        </p:blipFill>
        <p:spPr bwMode="auto">
          <a:xfrm>
            <a:off x="1109361" y="4284188"/>
            <a:ext cx="1388729" cy="1608611"/>
          </a:xfrm>
          <a:prstGeom prst="rect">
            <a:avLst/>
          </a:prstGeom>
          <a:noFill/>
          <a:ln w="9525">
            <a:noFill/>
            <a:miter lim="800000"/>
            <a:headEnd/>
            <a:tailEnd/>
          </a:ln>
        </p:spPr>
      </p:pic>
      <p:sp>
        <p:nvSpPr>
          <p:cNvPr id="6" name="TextBox 5"/>
          <p:cNvSpPr txBox="1"/>
          <p:nvPr/>
        </p:nvSpPr>
        <p:spPr>
          <a:xfrm>
            <a:off x="6965576" y="6448327"/>
            <a:ext cx="1973617" cy="246221"/>
          </a:xfrm>
          <a:prstGeom prst="rect">
            <a:avLst/>
          </a:prstGeom>
          <a:noFill/>
        </p:spPr>
        <p:txBody>
          <a:bodyPr wrap="none" rtlCol="0">
            <a:spAutoFit/>
          </a:bodyPr>
          <a:lstStyle/>
          <a:p>
            <a:r>
              <a:rPr lang="en-US" sz="1000" dirty="0" smtClean="0"/>
              <a:t>Copyright © 2011 – Brad Myers</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82662"/>
          </a:xfrm>
        </p:spPr>
        <p:txBody>
          <a:bodyPr/>
          <a:lstStyle/>
          <a:p>
            <a:r>
              <a:rPr lang="en-US" dirty="0" err="1" smtClean="0"/>
              <a:t>DeLine’s</a:t>
            </a:r>
            <a:r>
              <a:rPr lang="en-US" dirty="0" smtClean="0"/>
              <a:t> study of 7 developers</a:t>
            </a:r>
            <a:endParaRPr lang="en-US" dirty="0"/>
          </a:p>
        </p:txBody>
      </p:sp>
      <p:sp>
        <p:nvSpPr>
          <p:cNvPr id="3" name="Content Placeholder 2"/>
          <p:cNvSpPr>
            <a:spLocks noGrp="1"/>
          </p:cNvSpPr>
          <p:nvPr>
            <p:ph idx="1"/>
          </p:nvPr>
        </p:nvSpPr>
        <p:spPr>
          <a:xfrm>
            <a:off x="266700" y="1104900"/>
            <a:ext cx="8877300" cy="5026025"/>
          </a:xfrm>
        </p:spPr>
        <p:txBody>
          <a:bodyPr/>
          <a:lstStyle/>
          <a:p>
            <a:r>
              <a:rPr lang="en-US" sz="2400" dirty="0" smtClean="0"/>
              <a:t>[</a:t>
            </a:r>
            <a:r>
              <a:rPr lang="en-US" sz="2400" dirty="0" err="1" smtClean="0"/>
              <a:t>SoftViz</a:t>
            </a:r>
            <a:r>
              <a:rPr lang="en-US" sz="2400" dirty="0" smtClean="0"/>
              <a:t> 2005]</a:t>
            </a:r>
          </a:p>
          <a:p>
            <a:r>
              <a:rPr lang="en-US" sz="2400" dirty="0" smtClean="0"/>
              <a:t>Unfamiliar code, 4 tasks in lab for game of Tetris</a:t>
            </a:r>
          </a:p>
          <a:p>
            <a:r>
              <a:rPr lang="en-US" sz="2400" dirty="0" smtClean="0"/>
              <a:t>2 subjects did top-down reasoning, 5 did bottom-up searching</a:t>
            </a:r>
          </a:p>
          <a:p>
            <a:r>
              <a:rPr lang="en-US" sz="2400" dirty="0" smtClean="0"/>
              <a:t>Confirmed </a:t>
            </a:r>
            <a:r>
              <a:rPr lang="en-US" sz="2400" dirty="0" err="1" smtClean="0"/>
              <a:t>Ko’s</a:t>
            </a:r>
            <a:r>
              <a:rPr lang="en-US" sz="2400" dirty="0" smtClean="0"/>
              <a:t> observation that:</a:t>
            </a:r>
          </a:p>
          <a:p>
            <a:pPr lvl="1"/>
            <a:r>
              <a:rPr lang="en-US" sz="2000" dirty="0" smtClean="0"/>
              <a:t>Navigating </a:t>
            </a:r>
            <a:r>
              <a:rPr lang="en-US" sz="2000" dirty="0" smtClean="0"/>
              <a:t>and “re-finding” areas </a:t>
            </a:r>
            <a:r>
              <a:rPr lang="en-US" sz="2000" dirty="0" smtClean="0"/>
              <a:t>of the </a:t>
            </a:r>
            <a:r>
              <a:rPr lang="en-US" sz="2000" dirty="0" smtClean="0"/>
              <a:t>code that had already been </a:t>
            </a:r>
            <a:r>
              <a:rPr lang="en-US" sz="2000" dirty="0" smtClean="0"/>
              <a:t>visited was frequent, difficult and distracting</a:t>
            </a:r>
          </a:p>
          <a:p>
            <a:pPr lvl="1"/>
            <a:r>
              <a:rPr lang="en-US" sz="2000" dirty="0" smtClean="0"/>
              <a:t>Textual searching </a:t>
            </a:r>
            <a:r>
              <a:rPr lang="en-US" sz="2000" dirty="0" smtClean="0"/>
              <a:t>and returning</a:t>
            </a:r>
          </a:p>
          <a:p>
            <a:pPr lvl="1"/>
            <a:r>
              <a:rPr lang="en-US" sz="2000" dirty="0" smtClean="0"/>
              <a:t>Tabs got problematic when many opened</a:t>
            </a:r>
          </a:p>
          <a:p>
            <a:r>
              <a:rPr lang="en-US" sz="2400" dirty="0" smtClean="0"/>
              <a:t>All subjects wanted better </a:t>
            </a:r>
            <a:r>
              <a:rPr lang="en-US" sz="2400" dirty="0" smtClean="0"/>
              <a:t>inline comments and </a:t>
            </a:r>
            <a:r>
              <a:rPr lang="en-US" sz="2400" dirty="0" smtClean="0"/>
              <a:t>overview documentation</a:t>
            </a:r>
            <a:r>
              <a:rPr lang="en-US" sz="2400" dirty="0" smtClean="0"/>
              <a:t>.</a:t>
            </a:r>
            <a:endParaRPr lang="en-US" sz="2400" dirty="0" smtClean="0"/>
          </a:p>
          <a:p>
            <a:r>
              <a:rPr lang="en-US" sz="2400" dirty="0" smtClean="0"/>
              <a:t>Wanted code annotations</a:t>
            </a:r>
          </a:p>
          <a:p>
            <a:r>
              <a:rPr lang="en-US" sz="2400" dirty="0" smtClean="0"/>
              <a:t>All </a:t>
            </a:r>
            <a:r>
              <a:rPr lang="en-US" sz="2400" dirty="0" smtClean="0"/>
              <a:t>subjects </a:t>
            </a:r>
            <a:r>
              <a:rPr lang="en-US" sz="2400" dirty="0" smtClean="0"/>
              <a:t>agreed that </a:t>
            </a:r>
            <a:r>
              <a:rPr lang="en-US" sz="2400" dirty="0" smtClean="0"/>
              <a:t>finding the entry point and understanding the control </a:t>
            </a:r>
            <a:r>
              <a:rPr lang="en-US" sz="2400" dirty="0" smtClean="0"/>
              <a:t>flow was </a:t>
            </a:r>
            <a:r>
              <a:rPr lang="en-US" sz="2400" dirty="0" smtClean="0"/>
              <a:t>the most difficult task</a:t>
            </a:r>
            <a:endParaRPr lang="en-US" sz="2400" dirty="0" smtClean="0"/>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69962"/>
          </a:xfrm>
        </p:spPr>
        <p:txBody>
          <a:bodyPr/>
          <a:lstStyle/>
          <a:p>
            <a:r>
              <a:rPr lang="en-US" sz="3600" dirty="0" smtClean="0"/>
              <a:t>de </a:t>
            </a:r>
            <a:r>
              <a:rPr lang="en-US" sz="3600" dirty="0" err="1" smtClean="0"/>
              <a:t>Alwis</a:t>
            </a:r>
            <a:r>
              <a:rPr lang="en-US" sz="3600" dirty="0" smtClean="0"/>
              <a:t> Study of Eclipse [2006]</a:t>
            </a:r>
            <a:endParaRPr lang="en-US" sz="3600" dirty="0"/>
          </a:p>
        </p:txBody>
      </p:sp>
      <p:sp>
        <p:nvSpPr>
          <p:cNvPr id="3" name="Content Placeholder 2"/>
          <p:cNvSpPr>
            <a:spLocks noGrp="1"/>
          </p:cNvSpPr>
          <p:nvPr>
            <p:ph idx="1"/>
          </p:nvPr>
        </p:nvSpPr>
        <p:spPr>
          <a:xfrm>
            <a:off x="457200" y="1295400"/>
            <a:ext cx="8229600" cy="4835525"/>
          </a:xfrm>
        </p:spPr>
        <p:txBody>
          <a:bodyPr/>
          <a:lstStyle/>
          <a:p>
            <a:r>
              <a:rPr lang="en-US" dirty="0" smtClean="0"/>
              <a:t>8 IBM developers doing their own tasks using Eclipse for Java</a:t>
            </a:r>
          </a:p>
          <a:p>
            <a:r>
              <a:rPr lang="en-US" dirty="0" smtClean="0"/>
              <a:t>Interviews and 2-hour observations of actual use</a:t>
            </a:r>
          </a:p>
          <a:p>
            <a:r>
              <a:rPr lang="en-US" dirty="0" smtClean="0"/>
              <a:t>Experts do become disoriented</a:t>
            </a:r>
          </a:p>
          <a:p>
            <a:pPr lvl="1"/>
            <a:r>
              <a:rPr lang="en-US" dirty="0" smtClean="0"/>
              <a:t>Did use Eclipse’s advanced navigation tools, like find-all-callers</a:t>
            </a:r>
          </a:p>
          <a:p>
            <a:pPr lvl="1"/>
            <a:r>
              <a:rPr lang="en-US" dirty="0" smtClean="0"/>
              <a:t>No trace of how got to the current file, or how to get back</a:t>
            </a:r>
          </a:p>
          <a:p>
            <a:pPr lvl="1"/>
            <a:r>
              <a:rPr lang="en-US" dirty="0" smtClean="0"/>
              <a:t>Thrashing to view necessary </a:t>
            </a:r>
            <a:r>
              <a:rPr lang="en-US" dirty="0" smtClean="0"/>
              <a:t>context</a:t>
            </a:r>
          </a:p>
          <a:p>
            <a:r>
              <a:rPr lang="en-US" dirty="0" smtClean="0"/>
              <a:t>No support for switching tasks (digressions)</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1438"/>
            <a:ext cx="8623300" cy="1135062"/>
          </a:xfrm>
        </p:spPr>
        <p:txBody>
          <a:bodyPr/>
          <a:lstStyle/>
          <a:p>
            <a:r>
              <a:rPr lang="en-US" sz="3600" dirty="0" smtClean="0"/>
              <a:t>Multi-Dimensional</a:t>
            </a:r>
            <a:br>
              <a:rPr lang="en-US" sz="3600" dirty="0" smtClean="0"/>
            </a:br>
            <a:r>
              <a:rPr lang="en-US" sz="3600" dirty="0" smtClean="0"/>
              <a:t>Separation of Concerns [</a:t>
            </a:r>
            <a:r>
              <a:rPr lang="en-US" sz="3600" dirty="0" err="1" smtClean="0"/>
              <a:t>Tarr</a:t>
            </a:r>
            <a:r>
              <a:rPr lang="en-US" sz="3600" dirty="0" smtClean="0"/>
              <a:t> 1999]</a:t>
            </a:r>
            <a:endParaRPr lang="en-US" sz="3600" dirty="0"/>
          </a:p>
        </p:txBody>
      </p:sp>
      <p:sp>
        <p:nvSpPr>
          <p:cNvPr id="3" name="Content Placeholder 2"/>
          <p:cNvSpPr>
            <a:spLocks noGrp="1"/>
          </p:cNvSpPr>
          <p:nvPr>
            <p:ph idx="1"/>
          </p:nvPr>
        </p:nvSpPr>
        <p:spPr>
          <a:xfrm>
            <a:off x="177800" y="1181100"/>
            <a:ext cx="8750300" cy="4987925"/>
          </a:xfrm>
        </p:spPr>
        <p:txBody>
          <a:bodyPr/>
          <a:lstStyle/>
          <a:p>
            <a:r>
              <a:rPr lang="en-US" sz="2000" dirty="0" smtClean="0"/>
              <a:t>Software comprehensibility tends to degrade over time</a:t>
            </a:r>
          </a:p>
          <a:p>
            <a:r>
              <a:rPr lang="en-US" sz="2000" dirty="0" smtClean="0"/>
              <a:t>“Concern” – anything people </a:t>
            </a:r>
            <a:r>
              <a:rPr lang="en-US" sz="2000" dirty="0" smtClean="0"/>
              <a:t>want to consider as a conceptual </a:t>
            </a:r>
            <a:r>
              <a:rPr lang="en-US" sz="2000" dirty="0" smtClean="0"/>
              <a:t>unit</a:t>
            </a:r>
          </a:p>
          <a:p>
            <a:pPr lvl="1"/>
            <a:r>
              <a:rPr lang="en-US" sz="1600" dirty="0" smtClean="0"/>
              <a:t>Features, non-functional requirements</a:t>
            </a:r>
            <a:r>
              <a:rPr lang="en-US" sz="1600" dirty="0" smtClean="0"/>
              <a:t>, design idioms, </a:t>
            </a:r>
            <a:r>
              <a:rPr lang="en-US" sz="1600" dirty="0" smtClean="0"/>
              <a:t>and implementation </a:t>
            </a:r>
            <a:r>
              <a:rPr lang="en-US" sz="1600" dirty="0" smtClean="0"/>
              <a:t>mechanisms (e.g., caching</a:t>
            </a:r>
            <a:r>
              <a:rPr lang="en-US" sz="1600" dirty="0" smtClean="0"/>
              <a:t>)</a:t>
            </a:r>
          </a:p>
          <a:p>
            <a:r>
              <a:rPr lang="en-US" sz="2000" dirty="0" smtClean="0"/>
              <a:t>New features, such as saving to a file, can affect every class</a:t>
            </a:r>
          </a:p>
          <a:p>
            <a:pPr lvl="1"/>
            <a:r>
              <a:rPr lang="en-US" sz="1800" dirty="0" smtClean="0"/>
              <a:t>Invasive – into each class and interface</a:t>
            </a:r>
          </a:p>
          <a:p>
            <a:pPr lvl="1"/>
            <a:r>
              <a:rPr lang="en-US" sz="1800" dirty="0" smtClean="0"/>
              <a:t>Scattering – a single requirement affects multiple design and code modules</a:t>
            </a:r>
          </a:p>
          <a:p>
            <a:pPr lvl="1"/>
            <a:r>
              <a:rPr lang="en-US" sz="1800" dirty="0" smtClean="0"/>
              <a:t>Tangling – material pertaining to multiple requirements is interleaved within a single module</a:t>
            </a:r>
          </a:p>
          <a:p>
            <a:r>
              <a:rPr lang="en-US" sz="2000" dirty="0" smtClean="0"/>
              <a:t>Even though seem simple and orthogonal to express</a:t>
            </a:r>
          </a:p>
          <a:p>
            <a:r>
              <a:rPr lang="en-US" sz="2000" dirty="0" err="1" smtClean="0"/>
              <a:t>Subclassing</a:t>
            </a:r>
            <a:r>
              <a:rPr lang="en-US" sz="2000" dirty="0" smtClean="0"/>
              <a:t> and design patterns only work if is a pre-planned change</a:t>
            </a:r>
          </a:p>
          <a:p>
            <a:pPr lvl="1"/>
            <a:r>
              <a:rPr lang="en-US" sz="1800" dirty="0" smtClean="0"/>
              <a:t>“Tyranny of the dominant decomposition</a:t>
            </a:r>
            <a:r>
              <a:rPr lang="en-US" sz="1800" dirty="0" smtClean="0"/>
              <a:t>.”</a:t>
            </a:r>
          </a:p>
          <a:p>
            <a:r>
              <a:rPr lang="en-US" sz="2000" dirty="0" smtClean="0"/>
              <a:t>Introduces idea of “</a:t>
            </a:r>
            <a:r>
              <a:rPr lang="en-US" sz="2000" dirty="0" err="1" smtClean="0"/>
              <a:t>hyperslices</a:t>
            </a:r>
            <a:r>
              <a:rPr lang="en-US" sz="2000" dirty="0" smtClean="0"/>
              <a:t>” – decompose system separately along different dimensions</a:t>
            </a:r>
          </a:p>
          <a:p>
            <a:pPr lvl="1"/>
            <a:r>
              <a:rPr lang="en-US" sz="1800" dirty="0" smtClean="0"/>
              <a:t>May include same objects</a:t>
            </a:r>
          </a:p>
          <a:p>
            <a:pPr lvl="1"/>
            <a:r>
              <a:rPr lang="en-US" sz="1800" dirty="0" smtClean="0"/>
              <a:t>Doesn’t say how to implement them</a:t>
            </a:r>
            <a:endParaRPr lang="en-US" sz="1800" dirty="0" smtClean="0"/>
          </a:p>
        </p:txBody>
      </p:sp>
      <p:sp>
        <p:nvSpPr>
          <p:cNvPr id="4" name="Slide Number Placeholder 3"/>
          <p:cNvSpPr>
            <a:spLocks noGrp="1"/>
          </p:cNvSpPr>
          <p:nvPr>
            <p:ph type="sldNum" sz="quarter" idx="12"/>
          </p:nvPr>
        </p:nvSpPr>
        <p:spPr/>
        <p:txBody>
          <a:bodyPr/>
          <a:lstStyle/>
          <a:p>
            <a:fld id="{5724283D-037C-4233-A5B9-6A378F34C5AF}"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305800" cy="715962"/>
          </a:xfrm>
        </p:spPr>
        <p:txBody>
          <a:bodyPr/>
          <a:lstStyle/>
          <a:p>
            <a:r>
              <a:rPr lang="en-US" dirty="0" smtClean="0"/>
              <a:t>Concern Graphs [</a:t>
            </a:r>
            <a:r>
              <a:rPr lang="en-US" dirty="0" err="1" smtClean="0"/>
              <a:t>Robillar</a:t>
            </a:r>
            <a:r>
              <a:rPr lang="en-US" dirty="0" err="1" smtClean="0"/>
              <a:t>d</a:t>
            </a:r>
            <a:r>
              <a:rPr lang="en-US" dirty="0" smtClean="0"/>
              <a:t> 2007]</a:t>
            </a:r>
          </a:p>
        </p:txBody>
      </p:sp>
      <p:sp>
        <p:nvSpPr>
          <p:cNvPr id="3" name="Content Placeholder 2"/>
          <p:cNvSpPr>
            <a:spLocks noGrp="1"/>
          </p:cNvSpPr>
          <p:nvPr>
            <p:ph idx="1"/>
          </p:nvPr>
        </p:nvSpPr>
        <p:spPr>
          <a:xfrm>
            <a:off x="0" y="876300"/>
            <a:ext cx="9283700" cy="5292725"/>
          </a:xfrm>
        </p:spPr>
        <p:txBody>
          <a:bodyPr/>
          <a:lstStyle/>
          <a:p>
            <a:r>
              <a:rPr lang="en-US" sz="2400" dirty="0" smtClean="0"/>
              <a:t>Abstract (formal) model </a:t>
            </a:r>
            <a:r>
              <a:rPr lang="en-US" sz="2400" dirty="0" smtClean="0"/>
              <a:t>that describe which parts of the source code are relevant </a:t>
            </a:r>
            <a:r>
              <a:rPr lang="en-US" sz="2400" dirty="0" smtClean="0"/>
              <a:t>to different concerns</a:t>
            </a:r>
          </a:p>
          <a:p>
            <a:r>
              <a:rPr lang="en-US" sz="2400" dirty="0" smtClean="0"/>
              <a:t>FEAT tool builds concern graphs “semi-automatically”</a:t>
            </a:r>
          </a:p>
          <a:p>
            <a:r>
              <a:rPr lang="en-US" sz="2400" dirty="0" smtClean="0"/>
              <a:t>Shows only code relevant to the selected concern</a:t>
            </a:r>
          </a:p>
          <a:p>
            <a:r>
              <a:rPr lang="en-US" sz="2400" dirty="0" smtClean="0"/>
              <a:t>User-specified or detected using intra-concern analysis</a:t>
            </a:r>
          </a:p>
          <a:p>
            <a:r>
              <a:rPr lang="en-US" sz="2400" dirty="0" smtClean="0"/>
              <a:t>User can make queries</a:t>
            </a:r>
          </a:p>
          <a:p>
            <a:r>
              <a:rPr lang="en-US" sz="2400" dirty="0" err="1" smtClean="0"/>
              <a:t>Eval</a:t>
            </a:r>
            <a:r>
              <a:rPr lang="en-US" sz="2400" dirty="0" smtClean="0"/>
              <a:t>. using auth; 3 users; 4 users, auth</a:t>
            </a:r>
            <a:endParaRPr lang="en-US" sz="24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13</a:t>
            </a:fld>
            <a:endParaRPr lang="en-US" altLang="en-US"/>
          </a:p>
        </p:txBody>
      </p:sp>
      <p:pic>
        <p:nvPicPr>
          <p:cNvPr id="6146" name="Picture 2"/>
          <p:cNvPicPr>
            <a:picLocks noChangeAspect="1" noChangeArrowheads="1"/>
          </p:cNvPicPr>
          <p:nvPr/>
        </p:nvPicPr>
        <p:blipFill>
          <a:blip r:embed="rId2" cstate="print"/>
          <a:srcRect/>
          <a:stretch>
            <a:fillRect/>
          </a:stretch>
        </p:blipFill>
        <p:spPr bwMode="auto">
          <a:xfrm>
            <a:off x="0" y="4065059"/>
            <a:ext cx="5994400" cy="2792941"/>
          </a:xfrm>
          <a:prstGeom prst="rect">
            <a:avLst/>
          </a:prstGeom>
          <a:noFill/>
          <a:ln w="9525">
            <a:solidFill>
              <a:schemeClr val="tx2">
                <a:lumMod val="60000"/>
                <a:lumOff val="40000"/>
              </a:schemeClr>
            </a:solid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5527902" y="3949700"/>
            <a:ext cx="4009797" cy="2908300"/>
          </a:xfrm>
          <a:prstGeom prst="rect">
            <a:avLst/>
          </a:prstGeom>
          <a:noFill/>
          <a:ln w="9525">
            <a:solidFill>
              <a:schemeClr val="tx2">
                <a:lumMod val="60000"/>
                <a:lumOff val="40000"/>
              </a:schemeClr>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22238"/>
            <a:ext cx="7569200" cy="906462"/>
          </a:xfrm>
        </p:spPr>
        <p:txBody>
          <a:bodyPr/>
          <a:lstStyle/>
          <a:p>
            <a:r>
              <a:rPr lang="en-US" dirty="0" err="1" smtClean="0"/>
              <a:t>NavTracks</a:t>
            </a:r>
            <a:r>
              <a:rPr lang="en-US" dirty="0" smtClean="0"/>
              <a:t> [Singer 2005]</a:t>
            </a:r>
            <a:endParaRPr lang="en-US" dirty="0"/>
          </a:p>
        </p:txBody>
      </p:sp>
      <p:sp>
        <p:nvSpPr>
          <p:cNvPr id="3" name="Content Placeholder 2"/>
          <p:cNvSpPr>
            <a:spLocks noGrp="1"/>
          </p:cNvSpPr>
          <p:nvPr>
            <p:ph idx="1"/>
          </p:nvPr>
        </p:nvSpPr>
        <p:spPr>
          <a:xfrm>
            <a:off x="0" y="1143000"/>
            <a:ext cx="9144000" cy="4987925"/>
          </a:xfrm>
        </p:spPr>
        <p:txBody>
          <a:bodyPr/>
          <a:lstStyle/>
          <a:p>
            <a:r>
              <a:rPr lang="en-US" sz="2800" dirty="0" smtClean="0"/>
              <a:t>Keeps track of navigations of developers</a:t>
            </a:r>
          </a:p>
          <a:p>
            <a:r>
              <a:rPr lang="en-US" sz="2800" dirty="0" smtClean="0"/>
              <a:t>Shows other files often navigated to from the current code file</a:t>
            </a:r>
          </a:p>
          <a:p>
            <a:r>
              <a:rPr lang="en-US" sz="2800" dirty="0" smtClean="0"/>
              <a:t>Evaluated on corpus</a:t>
            </a:r>
            <a:br>
              <a:rPr lang="en-US" sz="2800" dirty="0" smtClean="0"/>
            </a:br>
            <a:r>
              <a:rPr lang="en-US" sz="2800" dirty="0" smtClean="0"/>
              <a:t>of navigations</a:t>
            </a:r>
          </a:p>
          <a:p>
            <a:pPr lvl="1"/>
            <a:r>
              <a:rPr lang="en-US" sz="2400" dirty="0" smtClean="0"/>
              <a:t>29</a:t>
            </a:r>
            <a:r>
              <a:rPr lang="en-US" sz="2400" dirty="0" smtClean="0"/>
              <a:t>% of the time, the</a:t>
            </a:r>
            <a:br>
              <a:rPr lang="en-US" sz="2400" dirty="0" smtClean="0"/>
            </a:br>
            <a:r>
              <a:rPr lang="en-US" sz="2400" dirty="0" smtClean="0"/>
              <a:t>file was in the list</a:t>
            </a:r>
          </a:p>
          <a:p>
            <a:pPr lvl="1"/>
            <a:r>
              <a:rPr lang="en-US" sz="2400" dirty="0" smtClean="0"/>
              <a:t>Case study of</a:t>
            </a:r>
            <a:br>
              <a:rPr lang="en-US" sz="2400" dirty="0" smtClean="0"/>
            </a:br>
            <a:r>
              <a:rPr lang="en-US" sz="2400" dirty="0" smtClean="0"/>
              <a:t>experiences of 5</a:t>
            </a:r>
            <a:br>
              <a:rPr lang="en-US" sz="2400" dirty="0" smtClean="0"/>
            </a:br>
            <a:r>
              <a:rPr lang="en-US" sz="2400" dirty="0" smtClean="0"/>
              <a:t>users – 4 found it</a:t>
            </a:r>
            <a:br>
              <a:rPr lang="en-US" sz="2400" dirty="0" smtClean="0"/>
            </a:br>
            <a:r>
              <a:rPr lang="en-US" sz="2400" dirty="0" smtClean="0"/>
              <a:t>helpful</a:t>
            </a:r>
          </a:p>
          <a:p>
            <a:pPr lvl="2"/>
            <a:r>
              <a:rPr lang="en-US" sz="2100" dirty="0" smtClean="0"/>
              <a:t>Discusses why</a:t>
            </a:r>
            <a:endParaRPr lang="en-US" sz="21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14</a:t>
            </a:fld>
            <a:endParaRPr lang="en-US" altLang="en-US"/>
          </a:p>
        </p:txBody>
      </p:sp>
      <p:pic>
        <p:nvPicPr>
          <p:cNvPr id="4098" name="Picture 2"/>
          <p:cNvPicPr>
            <a:picLocks noChangeAspect="1" noChangeArrowheads="1"/>
          </p:cNvPicPr>
          <p:nvPr/>
        </p:nvPicPr>
        <p:blipFill>
          <a:blip r:embed="rId2" cstate="print"/>
          <a:srcRect/>
          <a:stretch>
            <a:fillRect/>
          </a:stretch>
        </p:blipFill>
        <p:spPr bwMode="auto">
          <a:xfrm>
            <a:off x="3657600" y="2510444"/>
            <a:ext cx="5486399" cy="434755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08062"/>
          </a:xfrm>
        </p:spPr>
        <p:txBody>
          <a:bodyPr/>
          <a:lstStyle/>
          <a:p>
            <a:r>
              <a:rPr lang="en-US" dirty="0" smtClean="0"/>
              <a:t>Mylar – </a:t>
            </a:r>
            <a:r>
              <a:rPr lang="en-US" dirty="0" err="1" smtClean="0"/>
              <a:t>Kersten</a:t>
            </a:r>
            <a:r>
              <a:rPr lang="en-US" dirty="0" smtClean="0"/>
              <a:t> [2006]</a:t>
            </a:r>
            <a:endParaRPr lang="en-US" dirty="0"/>
          </a:p>
        </p:txBody>
      </p:sp>
      <p:sp>
        <p:nvSpPr>
          <p:cNvPr id="3" name="Content Placeholder 2"/>
          <p:cNvSpPr>
            <a:spLocks noGrp="1"/>
          </p:cNvSpPr>
          <p:nvPr>
            <p:ph idx="1"/>
          </p:nvPr>
        </p:nvSpPr>
        <p:spPr>
          <a:xfrm>
            <a:off x="177800" y="1143000"/>
            <a:ext cx="8966200" cy="4987925"/>
          </a:xfrm>
        </p:spPr>
        <p:txBody>
          <a:bodyPr/>
          <a:lstStyle/>
          <a:p>
            <a:r>
              <a:rPr lang="en-US" sz="2400" dirty="0" smtClean="0"/>
              <a:t>Over </a:t>
            </a:r>
            <a:r>
              <a:rPr lang="en-US" sz="2400" dirty="0" smtClean="0"/>
              <a:t>90% of the changes committed to </a:t>
            </a:r>
            <a:r>
              <a:rPr lang="en-US" sz="2400" dirty="0" smtClean="0"/>
              <a:t>the Eclipse </a:t>
            </a:r>
            <a:r>
              <a:rPr lang="en-US" sz="2400" dirty="0" smtClean="0"/>
              <a:t>and </a:t>
            </a:r>
            <a:r>
              <a:rPr lang="en-US" sz="2400" dirty="0" smtClean="0"/>
              <a:t>Mozilla </a:t>
            </a:r>
            <a:r>
              <a:rPr lang="en-US" sz="2400" dirty="0" smtClean="0"/>
              <a:t>source repositories over a period of one </a:t>
            </a:r>
            <a:r>
              <a:rPr lang="en-US" sz="2400" dirty="0" smtClean="0"/>
              <a:t>year involved </a:t>
            </a:r>
            <a:r>
              <a:rPr lang="en-US" sz="2400" dirty="0" smtClean="0"/>
              <a:t>changes to more than one </a:t>
            </a:r>
            <a:r>
              <a:rPr lang="en-US" sz="2400" dirty="0" smtClean="0"/>
              <a:t>file</a:t>
            </a:r>
          </a:p>
          <a:p>
            <a:pPr lvl="1"/>
            <a:r>
              <a:rPr lang="en-US" sz="2000" dirty="0" smtClean="0"/>
              <a:t>25</a:t>
            </a:r>
            <a:r>
              <a:rPr lang="en-US" sz="2000" dirty="0" smtClean="0"/>
              <a:t>% were significantly non-local changes</a:t>
            </a:r>
          </a:p>
          <a:p>
            <a:r>
              <a:rPr lang="en-US" sz="2400" dirty="0" smtClean="0"/>
              <a:t>Developers constantly switching tasks</a:t>
            </a:r>
          </a:p>
          <a:p>
            <a:r>
              <a:rPr lang="en-US" sz="2400" dirty="0" smtClean="0"/>
              <a:t>Mylar has explicit </a:t>
            </a:r>
            <a:r>
              <a:rPr lang="en-US" sz="2400" dirty="0" smtClean="0"/>
              <a:t>representation of </a:t>
            </a:r>
            <a:r>
              <a:rPr lang="en-US" sz="2400" dirty="0" smtClean="0"/>
              <a:t>the information </a:t>
            </a:r>
            <a:r>
              <a:rPr lang="en-US" sz="2400" dirty="0" smtClean="0"/>
              <a:t>related to a </a:t>
            </a:r>
            <a:r>
              <a:rPr lang="en-US" sz="2400" dirty="0" smtClean="0"/>
              <a:t>task</a:t>
            </a:r>
          </a:p>
          <a:p>
            <a:pPr lvl="1"/>
            <a:r>
              <a:rPr lang="en-US" sz="2000" dirty="0" smtClean="0"/>
              <a:t>Degree-of-interest (DOI) weighting for each program </a:t>
            </a:r>
            <a:r>
              <a:rPr lang="en-US" sz="2000" dirty="0" smtClean="0"/>
              <a:t>element</a:t>
            </a:r>
          </a:p>
          <a:p>
            <a:r>
              <a:rPr lang="en-US" sz="2400" dirty="0" smtClean="0"/>
              <a:t>User identifies tasks, Mylar keeps track of what relevant</a:t>
            </a:r>
          </a:p>
          <a:p>
            <a:pPr lvl="1"/>
            <a:r>
              <a:rPr lang="en-US" sz="2000" dirty="0" smtClean="0"/>
              <a:t>Files viewed, edited, saved</a:t>
            </a:r>
          </a:p>
          <a:p>
            <a:pPr lvl="1"/>
            <a:r>
              <a:rPr lang="en-US" sz="2000" dirty="0" smtClean="0"/>
              <a:t>Propagation (e.g., refactoring), prediction for indirect relationships</a:t>
            </a:r>
          </a:p>
          <a:p>
            <a:r>
              <a:rPr lang="en-US" sz="2400" dirty="0" smtClean="0"/>
              <a:t>Prediction based on searches using elements with high DOI</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31862"/>
          </a:xfrm>
        </p:spPr>
        <p:txBody>
          <a:bodyPr/>
          <a:lstStyle/>
          <a:p>
            <a:r>
              <a:rPr lang="en-US" dirty="0" smtClean="0"/>
              <a:t>Mylar views</a:t>
            </a:r>
            <a:endParaRPr lang="en-US" dirty="0"/>
          </a:p>
        </p:txBody>
      </p:sp>
      <p:sp>
        <p:nvSpPr>
          <p:cNvPr id="3" name="Content Placeholder 2"/>
          <p:cNvSpPr>
            <a:spLocks noGrp="1"/>
          </p:cNvSpPr>
          <p:nvPr>
            <p:ph idx="1"/>
          </p:nvPr>
        </p:nvSpPr>
        <p:spPr>
          <a:xfrm>
            <a:off x="177800" y="1028700"/>
            <a:ext cx="8966200" cy="5038725"/>
          </a:xfrm>
        </p:spPr>
        <p:txBody>
          <a:bodyPr/>
          <a:lstStyle/>
          <a:p>
            <a:r>
              <a:rPr lang="en-US" sz="2400" dirty="0" smtClean="0"/>
              <a:t>1 – task list</a:t>
            </a:r>
          </a:p>
          <a:p>
            <a:r>
              <a:rPr lang="en-US" sz="2400" dirty="0" smtClean="0"/>
              <a:t>3 – package explorer filters to show what relevant to this task</a:t>
            </a:r>
          </a:p>
          <a:p>
            <a:pPr lvl="1"/>
            <a:r>
              <a:rPr lang="en-US" sz="2000" dirty="0" smtClean="0"/>
              <a:t>Most relevant are bold</a:t>
            </a:r>
          </a:p>
          <a:p>
            <a:r>
              <a:rPr lang="en-US" sz="2400" dirty="0" smtClean="0"/>
              <a:t>4 – active search shows what might be relevant</a:t>
            </a:r>
          </a:p>
          <a:p>
            <a:r>
              <a:rPr lang="en-US" sz="2400" dirty="0" smtClean="0"/>
              <a:t>5 – switch to different task </a:t>
            </a:r>
            <a:endParaRPr lang="en-US" sz="24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16</a:t>
            </a:fld>
            <a:endParaRPr lang="en-US" altLang="en-US"/>
          </a:p>
        </p:txBody>
      </p:sp>
      <p:pic>
        <p:nvPicPr>
          <p:cNvPr id="5122" name="Picture 2"/>
          <p:cNvPicPr>
            <a:picLocks noChangeAspect="1" noChangeArrowheads="1"/>
          </p:cNvPicPr>
          <p:nvPr/>
        </p:nvPicPr>
        <p:blipFill>
          <a:blip r:embed="rId2" cstate="print"/>
          <a:srcRect/>
          <a:stretch>
            <a:fillRect/>
          </a:stretch>
        </p:blipFill>
        <p:spPr bwMode="auto">
          <a:xfrm>
            <a:off x="0" y="3099586"/>
            <a:ext cx="9144000" cy="375841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Mylar Evaluation</a:t>
            </a:r>
            <a:endParaRPr lang="en-US" dirty="0"/>
          </a:p>
        </p:txBody>
      </p:sp>
      <p:sp>
        <p:nvSpPr>
          <p:cNvPr id="3" name="Content Placeholder 2"/>
          <p:cNvSpPr>
            <a:spLocks noGrp="1"/>
          </p:cNvSpPr>
          <p:nvPr>
            <p:ph idx="1"/>
          </p:nvPr>
        </p:nvSpPr>
        <p:spPr>
          <a:xfrm>
            <a:off x="215900" y="1358900"/>
            <a:ext cx="8470900" cy="4772025"/>
          </a:xfrm>
        </p:spPr>
        <p:txBody>
          <a:bodyPr/>
          <a:lstStyle/>
          <a:p>
            <a:r>
              <a:rPr lang="en-US" sz="2800" dirty="0" smtClean="0"/>
              <a:t>Evaluation: longitudinal field study</a:t>
            </a:r>
          </a:p>
          <a:p>
            <a:pPr lvl="1"/>
            <a:r>
              <a:rPr lang="en-US" sz="2400" dirty="0" smtClean="0"/>
              <a:t>99 (!) people used tool for 4 months (!)</a:t>
            </a:r>
          </a:p>
          <a:p>
            <a:pPr lvl="1"/>
            <a:r>
              <a:rPr lang="en-US" sz="2400" dirty="0" smtClean="0"/>
              <a:t>1 week of training (control), then 1 week of active use</a:t>
            </a:r>
          </a:p>
          <a:p>
            <a:pPr lvl="1"/>
            <a:r>
              <a:rPr lang="en-US" sz="2400" dirty="0" smtClean="0"/>
              <a:t>Only 16 users resulted in sufficient data</a:t>
            </a:r>
          </a:p>
          <a:p>
            <a:pPr lvl="1"/>
            <a:r>
              <a:rPr lang="en-US" sz="2400" dirty="0" smtClean="0"/>
              <a:t>Edit ratio: </a:t>
            </a:r>
            <a:r>
              <a:rPr lang="en-US" sz="2400" i="1" dirty="0" smtClean="0"/>
              <a:t>edits/selections</a:t>
            </a:r>
            <a:endParaRPr lang="en-US" sz="2400" dirty="0" smtClean="0"/>
          </a:p>
          <a:p>
            <a:pPr lvl="1"/>
            <a:r>
              <a:rPr lang="en-US" sz="2100" dirty="0" smtClean="0"/>
              <a:t>Mostly, quite positive change in </a:t>
            </a:r>
            <a:r>
              <a:rPr lang="en-US" sz="2100" dirty="0" smtClean="0"/>
              <a:t>edit ratio (p &lt; 0.005)</a:t>
            </a:r>
          </a:p>
          <a:p>
            <a:pPr lvl="1"/>
            <a:r>
              <a:rPr lang="en-US" sz="2100" dirty="0" smtClean="0"/>
              <a:t>84.17% of the selections events were </a:t>
            </a:r>
            <a:r>
              <a:rPr lang="en-US" sz="2100" dirty="0" smtClean="0"/>
              <a:t>of elements </a:t>
            </a:r>
            <a:r>
              <a:rPr lang="en-US" sz="2100" dirty="0" smtClean="0"/>
              <a:t>in the model with a positive </a:t>
            </a:r>
            <a:r>
              <a:rPr lang="en-US" sz="2100" dirty="0" smtClean="0"/>
              <a:t>DOI</a:t>
            </a:r>
          </a:p>
          <a:p>
            <a:r>
              <a:rPr lang="en-US" sz="2500" dirty="0" smtClean="0"/>
              <a:t>Observations:</a:t>
            </a:r>
          </a:p>
          <a:p>
            <a:pPr lvl="1"/>
            <a:r>
              <a:rPr lang="en-US" sz="2100" dirty="0" smtClean="0"/>
              <a:t>Mylar in active use by 1000s of people</a:t>
            </a:r>
          </a:p>
          <a:p>
            <a:pPr lvl="1"/>
            <a:r>
              <a:rPr lang="en-US" sz="2100" dirty="0" smtClean="0"/>
              <a:t>Tasks are not independent – need to share info. across tasks</a:t>
            </a:r>
          </a:p>
          <a:p>
            <a:pPr lvl="1"/>
            <a:r>
              <a:rPr lang="en-US" sz="2100" dirty="0" smtClean="0"/>
              <a:t>Different parts of lifecycle of tasks have different patterns</a:t>
            </a:r>
          </a:p>
          <a:p>
            <a:pPr lvl="1"/>
            <a:endParaRPr lang="en-US" sz="2100" dirty="0" smtClean="0"/>
          </a:p>
          <a:p>
            <a:endParaRPr lang="en-US" sz="2800" dirty="0"/>
          </a:p>
        </p:txBody>
      </p:sp>
      <p:sp>
        <p:nvSpPr>
          <p:cNvPr id="4" name="Slide Number Placeholder 3"/>
          <p:cNvSpPr>
            <a:spLocks noGrp="1"/>
          </p:cNvSpPr>
          <p:nvPr>
            <p:ph type="sldNum" sz="quarter" idx="12"/>
          </p:nvPr>
        </p:nvSpPr>
        <p:spPr/>
        <p:txBody>
          <a:bodyPr/>
          <a:lstStyle/>
          <a:p>
            <a:fld id="{5724283D-037C-4233-A5B9-6A378F34C5AF}"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25475" y="327025"/>
            <a:ext cx="7483475" cy="752475"/>
          </a:xfrm>
        </p:spPr>
        <p:txBody>
          <a:bodyPr/>
          <a:lstStyle/>
          <a:p>
            <a:pPr eaLnBrk="1" hangingPunct="1">
              <a:defRPr/>
            </a:pPr>
            <a:r>
              <a:rPr lang="en-US" dirty="0" smtClean="0"/>
              <a:t>Jasper: Working Set Tool</a:t>
            </a:r>
          </a:p>
        </p:txBody>
      </p:sp>
      <p:sp>
        <p:nvSpPr>
          <p:cNvPr id="118787" name="Rectangle 3"/>
          <p:cNvSpPr>
            <a:spLocks noGrp="1" noChangeArrowheads="1"/>
          </p:cNvSpPr>
          <p:nvPr>
            <p:ph type="body" idx="1"/>
          </p:nvPr>
        </p:nvSpPr>
        <p:spPr>
          <a:xfrm>
            <a:off x="381000" y="1214438"/>
            <a:ext cx="8534400" cy="5522912"/>
          </a:xfrm>
        </p:spPr>
        <p:txBody>
          <a:bodyPr/>
          <a:lstStyle/>
          <a:p>
            <a:pPr eaLnBrk="1" hangingPunct="1">
              <a:lnSpc>
                <a:spcPct val="85000"/>
              </a:lnSpc>
              <a:spcBef>
                <a:spcPct val="50000"/>
              </a:spcBef>
              <a:defRPr/>
            </a:pPr>
            <a:r>
              <a:rPr lang="en-US" sz="2800" dirty="0" smtClean="0"/>
              <a:t>CSD MS thesis of Michael </a:t>
            </a:r>
            <a:r>
              <a:rPr lang="en-US" sz="2800" dirty="0" smtClean="0"/>
              <a:t>Coblenz [2006]</a:t>
            </a:r>
            <a:endParaRPr lang="en-US" sz="2800" dirty="0" smtClean="0"/>
          </a:p>
          <a:p>
            <a:pPr eaLnBrk="1" hangingPunct="1">
              <a:lnSpc>
                <a:spcPct val="85000"/>
              </a:lnSpc>
              <a:spcBef>
                <a:spcPct val="50000"/>
              </a:spcBef>
              <a:defRPr/>
            </a:pPr>
            <a:r>
              <a:rPr lang="en-US" sz="2800" dirty="0" smtClean="0"/>
              <a:t>Jasper = </a:t>
            </a:r>
            <a:r>
              <a:rPr lang="en-US" sz="2800" dirty="0" smtClean="0">
                <a:solidFill>
                  <a:srgbClr val="6E0000"/>
                </a:solidFill>
              </a:rPr>
              <a:t>J</a:t>
            </a:r>
            <a:r>
              <a:rPr lang="en-US" sz="2800" dirty="0" smtClean="0"/>
              <a:t>ava </a:t>
            </a:r>
            <a:r>
              <a:rPr lang="en-US" sz="2800" dirty="0" smtClean="0">
                <a:solidFill>
                  <a:srgbClr val="6E0000"/>
                </a:solidFill>
              </a:rPr>
              <a:t>A</a:t>
            </a:r>
            <a:r>
              <a:rPr lang="en-US" sz="2800" dirty="0" smtClean="0"/>
              <a:t>id with </a:t>
            </a:r>
            <a:r>
              <a:rPr lang="en-US" sz="2800" dirty="0" smtClean="0">
                <a:solidFill>
                  <a:srgbClr val="6E0000"/>
                </a:solidFill>
              </a:rPr>
              <a:t>S</a:t>
            </a:r>
            <a:r>
              <a:rPr lang="en-US" sz="2800" dirty="0" smtClean="0"/>
              <a:t>ets of </a:t>
            </a:r>
            <a:r>
              <a:rPr lang="en-US" sz="2800" dirty="0" smtClean="0">
                <a:solidFill>
                  <a:srgbClr val="6E0000"/>
                </a:solidFill>
              </a:rPr>
              <a:t>P</a:t>
            </a:r>
            <a:r>
              <a:rPr lang="en-US" sz="2800" dirty="0" smtClean="0"/>
              <a:t>ertinent </a:t>
            </a:r>
            <a:r>
              <a:rPr lang="en-US" sz="2800" dirty="0" smtClean="0">
                <a:solidFill>
                  <a:srgbClr val="6E0000"/>
                </a:solidFill>
              </a:rPr>
              <a:t>E</a:t>
            </a:r>
            <a:r>
              <a:rPr lang="en-US" sz="2800" dirty="0" smtClean="0"/>
              <a:t>lements for </a:t>
            </a:r>
            <a:r>
              <a:rPr lang="en-US" sz="2800" dirty="0" smtClean="0">
                <a:solidFill>
                  <a:srgbClr val="6E0000"/>
                </a:solidFill>
              </a:rPr>
              <a:t>R</a:t>
            </a:r>
            <a:r>
              <a:rPr lang="en-US" sz="2800" dirty="0" smtClean="0"/>
              <a:t>ecall</a:t>
            </a:r>
          </a:p>
          <a:p>
            <a:pPr eaLnBrk="1" hangingPunct="1">
              <a:lnSpc>
                <a:spcPct val="85000"/>
              </a:lnSpc>
              <a:spcBef>
                <a:spcPct val="50000"/>
              </a:spcBef>
              <a:defRPr/>
            </a:pPr>
            <a:r>
              <a:rPr lang="en-US" sz="2800" dirty="0" smtClean="0"/>
              <a:t>Allow programmers to grab arbitrary fragments of code to represent working sets</a:t>
            </a:r>
          </a:p>
          <a:p>
            <a:pPr lvl="1" eaLnBrk="1" hangingPunct="1">
              <a:defRPr/>
            </a:pPr>
            <a:r>
              <a:rPr lang="en-US" sz="2400" dirty="0" smtClean="0"/>
              <a:t>Also notes, documentation, and other meta-information about code</a:t>
            </a:r>
          </a:p>
          <a:p>
            <a:pPr eaLnBrk="1" hangingPunct="1">
              <a:lnSpc>
                <a:spcPct val="85000"/>
              </a:lnSpc>
              <a:spcBef>
                <a:spcPct val="50000"/>
              </a:spcBef>
              <a:defRPr/>
            </a:pPr>
            <a:r>
              <a:rPr lang="en-US" sz="2800" dirty="0" smtClean="0"/>
              <a:t>Allow programmers to view in one place, one screen</a:t>
            </a:r>
          </a:p>
          <a:p>
            <a:pPr eaLnBrk="1" hangingPunct="1">
              <a:lnSpc>
                <a:spcPct val="85000"/>
              </a:lnSpc>
              <a:spcBef>
                <a:spcPct val="50000"/>
              </a:spcBef>
              <a:defRPr/>
            </a:pPr>
            <a:r>
              <a:rPr lang="en-US" sz="2800" dirty="0" smtClean="0"/>
              <a:t>Use for navigation, reminders, bookmarks</a:t>
            </a:r>
          </a:p>
          <a:p>
            <a:pPr eaLnBrk="1" hangingPunct="1">
              <a:lnSpc>
                <a:spcPct val="85000"/>
              </a:lnSpc>
              <a:spcBef>
                <a:spcPct val="50000"/>
              </a:spcBef>
              <a:defRPr/>
            </a:pPr>
            <a:r>
              <a:rPr lang="en-US" sz="2800" dirty="0" smtClean="0"/>
              <a:t>Multiple working sets for different tasks</a:t>
            </a:r>
          </a:p>
        </p:txBody>
      </p:sp>
      <p:pic>
        <p:nvPicPr>
          <p:cNvPr id="6" name="Picture 12" descr="6yy-jasper-red"/>
          <p:cNvPicPr>
            <a:picLocks noChangeAspect="1" noChangeArrowheads="1"/>
          </p:cNvPicPr>
          <p:nvPr/>
        </p:nvPicPr>
        <p:blipFill>
          <a:blip r:embed="rId3" cstate="print"/>
          <a:srcRect/>
          <a:stretch>
            <a:fillRect/>
          </a:stretch>
        </p:blipFill>
        <p:spPr bwMode="auto">
          <a:xfrm>
            <a:off x="7225215" y="0"/>
            <a:ext cx="1918785" cy="11303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5724283D-037C-4233-A5B9-6A378F34C5AF}" type="slidenum">
              <a:rPr lang="en-US" altLang="en-US" smtClean="0"/>
              <a:pPr>
                <a:defRPr/>
              </a:pPr>
              <a:t>18</a:t>
            </a:fld>
            <a:endParaRPr lang="en-US"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88963" y="179388"/>
            <a:ext cx="7966075" cy="936625"/>
          </a:xfrm>
        </p:spPr>
        <p:txBody>
          <a:bodyPr lIns="96437" tIns="0" rIns="115725" bIns="0" anchor="ctr"/>
          <a:lstStyle/>
          <a:p>
            <a:pPr eaLnBrk="1" hangingPunct="1">
              <a:defRPr/>
            </a:pPr>
            <a:r>
              <a:rPr lang="en-US" smtClean="0"/>
              <a:t>Implementation</a:t>
            </a:r>
          </a:p>
        </p:txBody>
      </p:sp>
      <p:sp>
        <p:nvSpPr>
          <p:cNvPr id="113668" name="Rectangle 4"/>
          <p:cNvSpPr>
            <a:spLocks noGrp="1" noChangeArrowheads="1"/>
          </p:cNvSpPr>
          <p:nvPr>
            <p:ph type="body" idx="1"/>
          </p:nvPr>
        </p:nvSpPr>
        <p:spPr>
          <a:xfrm>
            <a:off x="393700" y="1033463"/>
            <a:ext cx="8229600" cy="4411662"/>
          </a:xfrm>
        </p:spPr>
        <p:txBody>
          <a:bodyPr/>
          <a:lstStyle/>
          <a:p>
            <a:pPr eaLnBrk="1" hangingPunct="1">
              <a:defRPr/>
            </a:pPr>
            <a:r>
              <a:rPr lang="en-US" sz="2800" dirty="0" smtClean="0"/>
              <a:t>Eclipse plug-in</a:t>
            </a:r>
          </a:p>
        </p:txBody>
      </p:sp>
      <p:pic>
        <p:nvPicPr>
          <p:cNvPr id="37893" name="Picture 9"/>
          <p:cNvPicPr>
            <a:picLocks noChangeAspect="1" noChangeArrowheads="1"/>
          </p:cNvPicPr>
          <p:nvPr/>
        </p:nvPicPr>
        <p:blipFill>
          <a:blip r:embed="rId3" cstate="print"/>
          <a:srcRect/>
          <a:stretch>
            <a:fillRect/>
          </a:stretch>
        </p:blipFill>
        <p:spPr bwMode="auto">
          <a:xfrm>
            <a:off x="0" y="1690688"/>
            <a:ext cx="8894762" cy="4411662"/>
          </a:xfrm>
          <a:prstGeom prst="rect">
            <a:avLst/>
          </a:prstGeom>
          <a:noFill/>
          <a:ln w="9525">
            <a:noFill/>
            <a:miter lim="800000"/>
            <a:headEnd/>
            <a:tailEnd/>
          </a:ln>
        </p:spPr>
      </p:pic>
      <p:pic>
        <p:nvPicPr>
          <p:cNvPr id="113675" name="Picture 11"/>
          <p:cNvPicPr>
            <a:picLocks noChangeAspect="1" noChangeArrowheads="1"/>
          </p:cNvPicPr>
          <p:nvPr/>
        </p:nvPicPr>
        <p:blipFill>
          <a:blip r:embed="rId4" cstate="print"/>
          <a:srcRect/>
          <a:stretch>
            <a:fillRect/>
          </a:stretch>
        </p:blipFill>
        <p:spPr bwMode="auto">
          <a:xfrm>
            <a:off x="2879725" y="2519363"/>
            <a:ext cx="6264275" cy="4262437"/>
          </a:xfrm>
          <a:prstGeom prst="rect">
            <a:avLst/>
          </a:prstGeom>
          <a:noFill/>
          <a:ln w="76200" algn="ctr">
            <a:solidFill>
              <a:srgbClr val="990099"/>
            </a:solidFill>
            <a:miter lim="800000"/>
            <a:headEnd/>
            <a:tailEnd/>
          </a:ln>
        </p:spPr>
      </p:pic>
      <p:pic>
        <p:nvPicPr>
          <p:cNvPr id="37895" name="Picture 12" descr="6yy-jasper-red"/>
          <p:cNvPicPr>
            <a:picLocks noChangeAspect="1" noChangeArrowheads="1"/>
          </p:cNvPicPr>
          <p:nvPr/>
        </p:nvPicPr>
        <p:blipFill>
          <a:blip r:embed="rId5" cstate="print"/>
          <a:srcRect/>
          <a:stretch>
            <a:fillRect/>
          </a:stretch>
        </p:blipFill>
        <p:spPr bwMode="auto">
          <a:xfrm>
            <a:off x="6980238" y="531813"/>
            <a:ext cx="1452562" cy="855662"/>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5724283D-037C-4233-A5B9-6A378F34C5AF}" type="slidenum">
              <a:rPr lang="en-US" altLang="en-US" smtClean="0"/>
              <a:pPr>
                <a:defRPr/>
              </a:pPr>
              <a:t>19</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113675"/>
                                        </p:tgtEl>
                                        <p:attrNameLst>
                                          <p:attrName>style.visibility</p:attrName>
                                        </p:attrNameLst>
                                      </p:cBhvr>
                                      <p:to>
                                        <p:strVal val="visible"/>
                                      </p:to>
                                    </p:set>
                                    <p:anim calcmode="lin" valueType="num">
                                      <p:cBhvr>
                                        <p:cTn id="7" dur="500" fill="hold"/>
                                        <p:tgtEl>
                                          <p:spTgt spid="113675"/>
                                        </p:tgtEl>
                                        <p:attrNameLst>
                                          <p:attrName>ppt_w</p:attrName>
                                        </p:attrNameLst>
                                      </p:cBhvr>
                                      <p:tavLst>
                                        <p:tav tm="0">
                                          <p:val>
                                            <p:strVal val="2/3*#ppt_w"/>
                                          </p:val>
                                        </p:tav>
                                        <p:tav tm="100000">
                                          <p:val>
                                            <p:strVal val="#ppt_w"/>
                                          </p:val>
                                        </p:tav>
                                      </p:tavLst>
                                    </p:anim>
                                    <p:anim calcmode="lin" valueType="num">
                                      <p:cBhvr>
                                        <p:cTn id="8" dur="500" fill="hold"/>
                                        <p:tgtEl>
                                          <p:spTgt spid="1136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52463" y="1517650"/>
            <a:ext cx="222250" cy="723900"/>
            <a:chOff x="584" y="1360"/>
            <a:chExt cx="200" cy="648"/>
          </a:xfrm>
        </p:grpSpPr>
        <p:sp>
          <p:nvSpPr>
            <p:cNvPr id="59395" name="Oval 3"/>
            <p:cNvSpPr>
              <a:spLocks noChangeArrowheads="1"/>
            </p:cNvSpPr>
            <p:nvPr/>
          </p:nvSpPr>
          <p:spPr bwMode="auto">
            <a:xfrm>
              <a:off x="584" y="1360"/>
              <a:ext cx="200" cy="200"/>
            </a:xfrm>
            <a:prstGeom prst="ellipse">
              <a:avLst/>
            </a:prstGeom>
            <a:solidFill>
              <a:schemeClr val="accent1"/>
            </a:solidFill>
            <a:ln w="9525">
              <a:solidFill>
                <a:schemeClr val="tx1"/>
              </a:solidFill>
              <a:round/>
              <a:headEnd/>
              <a:tailEnd/>
            </a:ln>
          </p:spPr>
          <p:txBody>
            <a:bodyPr/>
            <a:lstStyle/>
            <a:p>
              <a:endParaRPr lang="en-US"/>
            </a:p>
          </p:txBody>
        </p:sp>
        <p:sp>
          <p:nvSpPr>
            <p:cNvPr id="59396" name="Rectangle 4"/>
            <p:cNvSpPr>
              <a:spLocks noChangeArrowheads="1"/>
            </p:cNvSpPr>
            <p:nvPr/>
          </p:nvSpPr>
          <p:spPr bwMode="auto">
            <a:xfrm>
              <a:off x="584" y="1608"/>
              <a:ext cx="200" cy="400"/>
            </a:xfrm>
            <a:prstGeom prst="rect">
              <a:avLst/>
            </a:prstGeom>
            <a:solidFill>
              <a:schemeClr val="accent1"/>
            </a:solidFill>
            <a:ln w="9525">
              <a:solidFill>
                <a:schemeClr val="tx1"/>
              </a:solidFill>
              <a:miter lim="800000"/>
              <a:headEnd/>
              <a:tailEnd/>
            </a:ln>
          </p:spPr>
          <p:txBody>
            <a:bodyPr/>
            <a:lstStyle/>
            <a:p>
              <a:endParaRPr lang="en-US"/>
            </a:p>
          </p:txBody>
        </p:sp>
      </p:grpSp>
      <p:grpSp>
        <p:nvGrpSpPr>
          <p:cNvPr id="3" name="Group 5"/>
          <p:cNvGrpSpPr>
            <a:grpSpLocks/>
          </p:cNvGrpSpPr>
          <p:nvPr/>
        </p:nvGrpSpPr>
        <p:grpSpPr bwMode="auto">
          <a:xfrm>
            <a:off x="1017588" y="1517650"/>
            <a:ext cx="223837" cy="723900"/>
            <a:chOff x="912" y="1360"/>
            <a:chExt cx="200" cy="648"/>
          </a:xfrm>
        </p:grpSpPr>
        <p:sp>
          <p:nvSpPr>
            <p:cNvPr id="59398" name="Oval 6"/>
            <p:cNvSpPr>
              <a:spLocks noChangeArrowheads="1"/>
            </p:cNvSpPr>
            <p:nvPr/>
          </p:nvSpPr>
          <p:spPr bwMode="auto">
            <a:xfrm>
              <a:off x="912" y="1360"/>
              <a:ext cx="200" cy="200"/>
            </a:xfrm>
            <a:prstGeom prst="ellipse">
              <a:avLst/>
            </a:prstGeom>
            <a:solidFill>
              <a:schemeClr val="accent1"/>
            </a:solidFill>
            <a:ln w="9525">
              <a:solidFill>
                <a:schemeClr val="tx1"/>
              </a:solidFill>
              <a:round/>
              <a:headEnd/>
              <a:tailEnd/>
            </a:ln>
          </p:spPr>
          <p:txBody>
            <a:bodyPr/>
            <a:lstStyle/>
            <a:p>
              <a:endParaRPr lang="en-US"/>
            </a:p>
          </p:txBody>
        </p:sp>
        <p:sp>
          <p:nvSpPr>
            <p:cNvPr id="59399" name="Rectangle 7"/>
            <p:cNvSpPr>
              <a:spLocks noChangeArrowheads="1"/>
            </p:cNvSpPr>
            <p:nvPr/>
          </p:nvSpPr>
          <p:spPr bwMode="auto">
            <a:xfrm>
              <a:off x="912" y="1608"/>
              <a:ext cx="200" cy="400"/>
            </a:xfrm>
            <a:prstGeom prst="rect">
              <a:avLst/>
            </a:prstGeom>
            <a:solidFill>
              <a:schemeClr val="accent1"/>
            </a:solidFill>
            <a:ln w="9525">
              <a:solidFill>
                <a:schemeClr val="tx1"/>
              </a:solidFill>
              <a:miter lim="800000"/>
              <a:headEnd/>
              <a:tailEnd/>
            </a:ln>
          </p:spPr>
          <p:txBody>
            <a:bodyPr/>
            <a:lstStyle/>
            <a:p>
              <a:endParaRPr lang="en-US"/>
            </a:p>
          </p:txBody>
        </p:sp>
      </p:grpSp>
      <p:grpSp>
        <p:nvGrpSpPr>
          <p:cNvPr id="4" name="Group 8"/>
          <p:cNvGrpSpPr>
            <a:grpSpLocks/>
          </p:cNvGrpSpPr>
          <p:nvPr/>
        </p:nvGrpSpPr>
        <p:grpSpPr bwMode="auto">
          <a:xfrm>
            <a:off x="1384300" y="1517650"/>
            <a:ext cx="223838" cy="723900"/>
            <a:chOff x="1240" y="1360"/>
            <a:chExt cx="200" cy="648"/>
          </a:xfrm>
        </p:grpSpPr>
        <p:sp>
          <p:nvSpPr>
            <p:cNvPr id="59401" name="Oval 9"/>
            <p:cNvSpPr>
              <a:spLocks noChangeArrowheads="1"/>
            </p:cNvSpPr>
            <p:nvPr/>
          </p:nvSpPr>
          <p:spPr bwMode="auto">
            <a:xfrm>
              <a:off x="1240" y="1360"/>
              <a:ext cx="200" cy="200"/>
            </a:xfrm>
            <a:prstGeom prst="ellipse">
              <a:avLst/>
            </a:prstGeom>
            <a:solidFill>
              <a:schemeClr val="accent1"/>
            </a:solidFill>
            <a:ln w="9525">
              <a:solidFill>
                <a:schemeClr val="tx1"/>
              </a:solidFill>
              <a:round/>
              <a:headEnd/>
              <a:tailEnd/>
            </a:ln>
          </p:spPr>
          <p:txBody>
            <a:bodyPr/>
            <a:lstStyle/>
            <a:p>
              <a:endParaRPr lang="en-US"/>
            </a:p>
          </p:txBody>
        </p:sp>
        <p:sp>
          <p:nvSpPr>
            <p:cNvPr id="59402" name="Rectangle 10"/>
            <p:cNvSpPr>
              <a:spLocks noChangeArrowheads="1"/>
            </p:cNvSpPr>
            <p:nvPr/>
          </p:nvSpPr>
          <p:spPr bwMode="auto">
            <a:xfrm>
              <a:off x="1240" y="1608"/>
              <a:ext cx="200" cy="400"/>
            </a:xfrm>
            <a:prstGeom prst="rect">
              <a:avLst/>
            </a:prstGeom>
            <a:solidFill>
              <a:schemeClr val="accent1"/>
            </a:solidFill>
            <a:ln w="9525">
              <a:solidFill>
                <a:schemeClr val="tx1"/>
              </a:solidFill>
              <a:miter lim="800000"/>
              <a:headEnd/>
              <a:tailEnd/>
            </a:ln>
          </p:spPr>
          <p:txBody>
            <a:bodyPr/>
            <a:lstStyle/>
            <a:p>
              <a:endParaRPr lang="en-US"/>
            </a:p>
          </p:txBody>
        </p:sp>
      </p:grpSp>
      <p:grpSp>
        <p:nvGrpSpPr>
          <p:cNvPr id="5" name="Group 11"/>
          <p:cNvGrpSpPr>
            <a:grpSpLocks/>
          </p:cNvGrpSpPr>
          <p:nvPr/>
        </p:nvGrpSpPr>
        <p:grpSpPr bwMode="auto">
          <a:xfrm>
            <a:off x="1751013" y="1517650"/>
            <a:ext cx="222250" cy="723900"/>
            <a:chOff x="1568" y="1360"/>
            <a:chExt cx="200" cy="648"/>
          </a:xfrm>
        </p:grpSpPr>
        <p:sp>
          <p:nvSpPr>
            <p:cNvPr id="59404" name="Oval 12"/>
            <p:cNvSpPr>
              <a:spLocks noChangeArrowheads="1"/>
            </p:cNvSpPr>
            <p:nvPr/>
          </p:nvSpPr>
          <p:spPr bwMode="auto">
            <a:xfrm>
              <a:off x="1568" y="1360"/>
              <a:ext cx="200" cy="200"/>
            </a:xfrm>
            <a:prstGeom prst="ellipse">
              <a:avLst/>
            </a:prstGeom>
            <a:solidFill>
              <a:schemeClr val="accent1"/>
            </a:solidFill>
            <a:ln w="9525">
              <a:solidFill>
                <a:schemeClr val="tx1"/>
              </a:solidFill>
              <a:round/>
              <a:headEnd/>
              <a:tailEnd/>
            </a:ln>
          </p:spPr>
          <p:txBody>
            <a:bodyPr/>
            <a:lstStyle/>
            <a:p>
              <a:endParaRPr lang="en-US"/>
            </a:p>
          </p:txBody>
        </p:sp>
        <p:sp>
          <p:nvSpPr>
            <p:cNvPr id="59405" name="Rectangle 13"/>
            <p:cNvSpPr>
              <a:spLocks noChangeArrowheads="1"/>
            </p:cNvSpPr>
            <p:nvPr/>
          </p:nvSpPr>
          <p:spPr bwMode="auto">
            <a:xfrm>
              <a:off x="1568" y="1608"/>
              <a:ext cx="200" cy="400"/>
            </a:xfrm>
            <a:prstGeom prst="rect">
              <a:avLst/>
            </a:prstGeom>
            <a:solidFill>
              <a:schemeClr val="accent1"/>
            </a:solidFill>
            <a:ln w="9525">
              <a:solidFill>
                <a:schemeClr val="tx1"/>
              </a:solidFill>
              <a:miter lim="800000"/>
              <a:headEnd/>
              <a:tailEnd/>
            </a:ln>
          </p:spPr>
          <p:txBody>
            <a:bodyPr/>
            <a:lstStyle/>
            <a:p>
              <a:endParaRPr lang="en-US"/>
            </a:p>
          </p:txBody>
        </p:sp>
      </p:grpSp>
      <p:grpSp>
        <p:nvGrpSpPr>
          <p:cNvPr id="6" name="Group 14"/>
          <p:cNvGrpSpPr>
            <a:grpSpLocks/>
          </p:cNvGrpSpPr>
          <p:nvPr/>
        </p:nvGrpSpPr>
        <p:grpSpPr bwMode="auto">
          <a:xfrm>
            <a:off x="2116138" y="1517650"/>
            <a:ext cx="223837" cy="723900"/>
            <a:chOff x="1896" y="1360"/>
            <a:chExt cx="200" cy="648"/>
          </a:xfrm>
        </p:grpSpPr>
        <p:sp>
          <p:nvSpPr>
            <p:cNvPr id="59407" name="Oval 15"/>
            <p:cNvSpPr>
              <a:spLocks noChangeArrowheads="1"/>
            </p:cNvSpPr>
            <p:nvPr/>
          </p:nvSpPr>
          <p:spPr bwMode="auto">
            <a:xfrm>
              <a:off x="1896" y="1360"/>
              <a:ext cx="200" cy="200"/>
            </a:xfrm>
            <a:prstGeom prst="ellipse">
              <a:avLst/>
            </a:prstGeom>
            <a:solidFill>
              <a:schemeClr val="accent1"/>
            </a:solidFill>
            <a:ln w="9525">
              <a:solidFill>
                <a:schemeClr val="tx1"/>
              </a:solidFill>
              <a:round/>
              <a:headEnd/>
              <a:tailEnd/>
            </a:ln>
          </p:spPr>
          <p:txBody>
            <a:bodyPr/>
            <a:lstStyle/>
            <a:p>
              <a:endParaRPr lang="en-US"/>
            </a:p>
          </p:txBody>
        </p:sp>
        <p:sp>
          <p:nvSpPr>
            <p:cNvPr id="59408" name="Rectangle 16"/>
            <p:cNvSpPr>
              <a:spLocks noChangeArrowheads="1"/>
            </p:cNvSpPr>
            <p:nvPr/>
          </p:nvSpPr>
          <p:spPr bwMode="auto">
            <a:xfrm>
              <a:off x="1896" y="1608"/>
              <a:ext cx="200" cy="400"/>
            </a:xfrm>
            <a:prstGeom prst="rect">
              <a:avLst/>
            </a:prstGeom>
            <a:solidFill>
              <a:schemeClr val="accent1"/>
            </a:solidFill>
            <a:ln w="9525">
              <a:solidFill>
                <a:schemeClr val="tx1"/>
              </a:solidFill>
              <a:miter lim="800000"/>
              <a:headEnd/>
              <a:tailEnd/>
            </a:ln>
          </p:spPr>
          <p:txBody>
            <a:bodyPr/>
            <a:lstStyle/>
            <a:p>
              <a:endParaRPr lang="en-US"/>
            </a:p>
          </p:txBody>
        </p:sp>
      </p:grpSp>
      <p:grpSp>
        <p:nvGrpSpPr>
          <p:cNvPr id="7" name="Group 17"/>
          <p:cNvGrpSpPr>
            <a:grpSpLocks/>
          </p:cNvGrpSpPr>
          <p:nvPr/>
        </p:nvGrpSpPr>
        <p:grpSpPr bwMode="auto">
          <a:xfrm>
            <a:off x="652463" y="2401888"/>
            <a:ext cx="222250" cy="723900"/>
            <a:chOff x="584" y="2152"/>
            <a:chExt cx="200" cy="648"/>
          </a:xfrm>
        </p:grpSpPr>
        <p:sp>
          <p:nvSpPr>
            <p:cNvPr id="59410" name="Oval 18"/>
            <p:cNvSpPr>
              <a:spLocks noChangeArrowheads="1"/>
            </p:cNvSpPr>
            <p:nvPr/>
          </p:nvSpPr>
          <p:spPr bwMode="auto">
            <a:xfrm>
              <a:off x="584" y="2152"/>
              <a:ext cx="200" cy="200"/>
            </a:xfrm>
            <a:prstGeom prst="ellipse">
              <a:avLst/>
            </a:prstGeom>
            <a:solidFill>
              <a:schemeClr val="accent1"/>
            </a:solidFill>
            <a:ln w="9525">
              <a:solidFill>
                <a:schemeClr val="tx1"/>
              </a:solidFill>
              <a:round/>
              <a:headEnd/>
              <a:tailEnd/>
            </a:ln>
          </p:spPr>
          <p:txBody>
            <a:bodyPr/>
            <a:lstStyle/>
            <a:p>
              <a:endParaRPr lang="en-US"/>
            </a:p>
          </p:txBody>
        </p:sp>
        <p:sp>
          <p:nvSpPr>
            <p:cNvPr id="59411" name="Rectangle 19"/>
            <p:cNvSpPr>
              <a:spLocks noChangeArrowheads="1"/>
            </p:cNvSpPr>
            <p:nvPr/>
          </p:nvSpPr>
          <p:spPr bwMode="auto">
            <a:xfrm>
              <a:off x="584" y="2400"/>
              <a:ext cx="200" cy="400"/>
            </a:xfrm>
            <a:prstGeom prst="rect">
              <a:avLst/>
            </a:prstGeom>
            <a:solidFill>
              <a:schemeClr val="accent1"/>
            </a:solidFill>
            <a:ln w="9525">
              <a:solidFill>
                <a:schemeClr val="tx1"/>
              </a:solidFill>
              <a:miter lim="800000"/>
              <a:headEnd/>
              <a:tailEnd/>
            </a:ln>
          </p:spPr>
          <p:txBody>
            <a:bodyPr/>
            <a:lstStyle/>
            <a:p>
              <a:endParaRPr lang="en-US"/>
            </a:p>
          </p:txBody>
        </p:sp>
      </p:grpSp>
      <p:grpSp>
        <p:nvGrpSpPr>
          <p:cNvPr id="8" name="Group 20"/>
          <p:cNvGrpSpPr>
            <a:grpSpLocks/>
          </p:cNvGrpSpPr>
          <p:nvPr/>
        </p:nvGrpSpPr>
        <p:grpSpPr bwMode="auto">
          <a:xfrm>
            <a:off x="1017588" y="2401888"/>
            <a:ext cx="223837" cy="723900"/>
            <a:chOff x="912" y="2152"/>
            <a:chExt cx="200" cy="648"/>
          </a:xfrm>
        </p:grpSpPr>
        <p:sp>
          <p:nvSpPr>
            <p:cNvPr id="59413" name="Oval 21"/>
            <p:cNvSpPr>
              <a:spLocks noChangeArrowheads="1"/>
            </p:cNvSpPr>
            <p:nvPr/>
          </p:nvSpPr>
          <p:spPr bwMode="auto">
            <a:xfrm>
              <a:off x="912" y="2152"/>
              <a:ext cx="200" cy="200"/>
            </a:xfrm>
            <a:prstGeom prst="ellipse">
              <a:avLst/>
            </a:prstGeom>
            <a:solidFill>
              <a:schemeClr val="accent1"/>
            </a:solidFill>
            <a:ln w="9525">
              <a:solidFill>
                <a:schemeClr val="tx1"/>
              </a:solidFill>
              <a:round/>
              <a:headEnd/>
              <a:tailEnd/>
            </a:ln>
          </p:spPr>
          <p:txBody>
            <a:bodyPr/>
            <a:lstStyle/>
            <a:p>
              <a:endParaRPr lang="en-US"/>
            </a:p>
          </p:txBody>
        </p:sp>
        <p:sp>
          <p:nvSpPr>
            <p:cNvPr id="59414" name="Rectangle 22"/>
            <p:cNvSpPr>
              <a:spLocks noChangeArrowheads="1"/>
            </p:cNvSpPr>
            <p:nvPr/>
          </p:nvSpPr>
          <p:spPr bwMode="auto">
            <a:xfrm>
              <a:off x="912" y="2400"/>
              <a:ext cx="200" cy="400"/>
            </a:xfrm>
            <a:prstGeom prst="rect">
              <a:avLst/>
            </a:prstGeom>
            <a:solidFill>
              <a:schemeClr val="accent1"/>
            </a:solidFill>
            <a:ln w="9525">
              <a:solidFill>
                <a:schemeClr val="tx1"/>
              </a:solidFill>
              <a:miter lim="800000"/>
              <a:headEnd/>
              <a:tailEnd/>
            </a:ln>
          </p:spPr>
          <p:txBody>
            <a:bodyPr/>
            <a:lstStyle/>
            <a:p>
              <a:endParaRPr lang="en-US"/>
            </a:p>
          </p:txBody>
        </p:sp>
      </p:grpSp>
      <p:grpSp>
        <p:nvGrpSpPr>
          <p:cNvPr id="9" name="Group 23"/>
          <p:cNvGrpSpPr>
            <a:grpSpLocks/>
          </p:cNvGrpSpPr>
          <p:nvPr/>
        </p:nvGrpSpPr>
        <p:grpSpPr bwMode="auto">
          <a:xfrm>
            <a:off x="1384300" y="2401888"/>
            <a:ext cx="223838" cy="723900"/>
            <a:chOff x="1240" y="2152"/>
            <a:chExt cx="200" cy="648"/>
          </a:xfrm>
        </p:grpSpPr>
        <p:sp>
          <p:nvSpPr>
            <p:cNvPr id="59416" name="Oval 24"/>
            <p:cNvSpPr>
              <a:spLocks noChangeArrowheads="1"/>
            </p:cNvSpPr>
            <p:nvPr/>
          </p:nvSpPr>
          <p:spPr bwMode="auto">
            <a:xfrm>
              <a:off x="1240" y="2152"/>
              <a:ext cx="200" cy="200"/>
            </a:xfrm>
            <a:prstGeom prst="ellipse">
              <a:avLst/>
            </a:prstGeom>
            <a:solidFill>
              <a:schemeClr val="accent1"/>
            </a:solidFill>
            <a:ln w="9525">
              <a:solidFill>
                <a:schemeClr val="tx1"/>
              </a:solidFill>
              <a:round/>
              <a:headEnd/>
              <a:tailEnd/>
            </a:ln>
          </p:spPr>
          <p:txBody>
            <a:bodyPr/>
            <a:lstStyle/>
            <a:p>
              <a:endParaRPr lang="en-US"/>
            </a:p>
          </p:txBody>
        </p:sp>
        <p:sp>
          <p:nvSpPr>
            <p:cNvPr id="59417" name="Rectangle 25"/>
            <p:cNvSpPr>
              <a:spLocks noChangeArrowheads="1"/>
            </p:cNvSpPr>
            <p:nvPr/>
          </p:nvSpPr>
          <p:spPr bwMode="auto">
            <a:xfrm>
              <a:off x="1240" y="2400"/>
              <a:ext cx="200" cy="400"/>
            </a:xfrm>
            <a:prstGeom prst="rect">
              <a:avLst/>
            </a:prstGeom>
            <a:solidFill>
              <a:schemeClr val="accent1"/>
            </a:solidFill>
            <a:ln w="9525">
              <a:solidFill>
                <a:schemeClr val="tx1"/>
              </a:solidFill>
              <a:miter lim="800000"/>
              <a:headEnd/>
              <a:tailEnd/>
            </a:ln>
          </p:spPr>
          <p:txBody>
            <a:bodyPr/>
            <a:lstStyle/>
            <a:p>
              <a:endParaRPr lang="en-US"/>
            </a:p>
          </p:txBody>
        </p:sp>
      </p:grpSp>
      <p:grpSp>
        <p:nvGrpSpPr>
          <p:cNvPr id="10" name="Group 26"/>
          <p:cNvGrpSpPr>
            <a:grpSpLocks/>
          </p:cNvGrpSpPr>
          <p:nvPr/>
        </p:nvGrpSpPr>
        <p:grpSpPr bwMode="auto">
          <a:xfrm>
            <a:off x="1751013" y="2401888"/>
            <a:ext cx="222250" cy="723900"/>
            <a:chOff x="1568" y="2152"/>
            <a:chExt cx="200" cy="648"/>
          </a:xfrm>
        </p:grpSpPr>
        <p:sp>
          <p:nvSpPr>
            <p:cNvPr id="59419" name="Oval 27"/>
            <p:cNvSpPr>
              <a:spLocks noChangeArrowheads="1"/>
            </p:cNvSpPr>
            <p:nvPr/>
          </p:nvSpPr>
          <p:spPr bwMode="auto">
            <a:xfrm>
              <a:off x="1568" y="2152"/>
              <a:ext cx="200" cy="200"/>
            </a:xfrm>
            <a:prstGeom prst="ellipse">
              <a:avLst/>
            </a:prstGeom>
            <a:solidFill>
              <a:schemeClr val="accent1"/>
            </a:solidFill>
            <a:ln w="9525">
              <a:solidFill>
                <a:schemeClr val="tx1"/>
              </a:solidFill>
              <a:round/>
              <a:headEnd/>
              <a:tailEnd/>
            </a:ln>
          </p:spPr>
          <p:txBody>
            <a:bodyPr/>
            <a:lstStyle/>
            <a:p>
              <a:endParaRPr lang="en-US"/>
            </a:p>
          </p:txBody>
        </p:sp>
        <p:sp>
          <p:nvSpPr>
            <p:cNvPr id="59420" name="Rectangle 28"/>
            <p:cNvSpPr>
              <a:spLocks noChangeArrowheads="1"/>
            </p:cNvSpPr>
            <p:nvPr/>
          </p:nvSpPr>
          <p:spPr bwMode="auto">
            <a:xfrm>
              <a:off x="1568" y="2400"/>
              <a:ext cx="200" cy="400"/>
            </a:xfrm>
            <a:prstGeom prst="rect">
              <a:avLst/>
            </a:prstGeom>
            <a:solidFill>
              <a:schemeClr val="accent1"/>
            </a:solidFill>
            <a:ln w="9525">
              <a:solidFill>
                <a:schemeClr val="tx1"/>
              </a:solidFill>
              <a:miter lim="800000"/>
              <a:headEnd/>
              <a:tailEnd/>
            </a:ln>
          </p:spPr>
          <p:txBody>
            <a:bodyPr/>
            <a:lstStyle/>
            <a:p>
              <a:endParaRPr lang="en-US"/>
            </a:p>
          </p:txBody>
        </p:sp>
      </p:grpSp>
      <p:grpSp>
        <p:nvGrpSpPr>
          <p:cNvPr id="11" name="Group 29"/>
          <p:cNvGrpSpPr>
            <a:grpSpLocks/>
          </p:cNvGrpSpPr>
          <p:nvPr/>
        </p:nvGrpSpPr>
        <p:grpSpPr bwMode="auto">
          <a:xfrm>
            <a:off x="2116138" y="2401888"/>
            <a:ext cx="223837" cy="723900"/>
            <a:chOff x="1896" y="2152"/>
            <a:chExt cx="200" cy="648"/>
          </a:xfrm>
        </p:grpSpPr>
        <p:sp>
          <p:nvSpPr>
            <p:cNvPr id="59422" name="Oval 30"/>
            <p:cNvSpPr>
              <a:spLocks noChangeArrowheads="1"/>
            </p:cNvSpPr>
            <p:nvPr/>
          </p:nvSpPr>
          <p:spPr bwMode="auto">
            <a:xfrm>
              <a:off x="1896" y="2152"/>
              <a:ext cx="200" cy="200"/>
            </a:xfrm>
            <a:prstGeom prst="ellipse">
              <a:avLst/>
            </a:prstGeom>
            <a:solidFill>
              <a:schemeClr val="accent1"/>
            </a:solidFill>
            <a:ln w="9525">
              <a:solidFill>
                <a:schemeClr val="tx1"/>
              </a:solidFill>
              <a:round/>
              <a:headEnd/>
              <a:tailEnd/>
            </a:ln>
          </p:spPr>
          <p:txBody>
            <a:bodyPr/>
            <a:lstStyle/>
            <a:p>
              <a:endParaRPr lang="en-US"/>
            </a:p>
          </p:txBody>
        </p:sp>
        <p:sp>
          <p:nvSpPr>
            <p:cNvPr id="59423" name="Rectangle 31"/>
            <p:cNvSpPr>
              <a:spLocks noChangeArrowheads="1"/>
            </p:cNvSpPr>
            <p:nvPr/>
          </p:nvSpPr>
          <p:spPr bwMode="auto">
            <a:xfrm>
              <a:off x="1896" y="2400"/>
              <a:ext cx="200" cy="400"/>
            </a:xfrm>
            <a:prstGeom prst="rect">
              <a:avLst/>
            </a:prstGeom>
            <a:solidFill>
              <a:schemeClr val="accent1"/>
            </a:solidFill>
            <a:ln w="9525">
              <a:solidFill>
                <a:schemeClr val="tx1"/>
              </a:solidFill>
              <a:miter lim="800000"/>
              <a:headEnd/>
              <a:tailEnd/>
            </a:ln>
          </p:spPr>
          <p:txBody>
            <a:bodyPr/>
            <a:lstStyle/>
            <a:p>
              <a:endParaRPr lang="en-US"/>
            </a:p>
          </p:txBody>
        </p:sp>
      </p:grpSp>
      <p:sp>
        <p:nvSpPr>
          <p:cNvPr id="59424" name="Rectangle 32"/>
          <p:cNvSpPr>
            <a:spLocks noChangeArrowheads="1"/>
          </p:cNvSpPr>
          <p:nvPr/>
        </p:nvSpPr>
        <p:spPr bwMode="auto">
          <a:xfrm>
            <a:off x="455613" y="3308350"/>
            <a:ext cx="2081212" cy="741363"/>
          </a:xfrm>
          <a:prstGeom prst="rect">
            <a:avLst/>
          </a:prstGeom>
          <a:noFill/>
          <a:ln w="9525">
            <a:noFill/>
            <a:miter lim="800000"/>
            <a:headEnd/>
            <a:tailEnd/>
          </a:ln>
        </p:spPr>
        <p:txBody>
          <a:bodyPr lIns="0" tIns="0" rIns="0" bIns="0" anchor="ctr"/>
          <a:lstStyle/>
          <a:p>
            <a:pPr defTabSz="642938"/>
            <a:r>
              <a:rPr lang="en-US" sz="2100">
                <a:latin typeface="Gill Sans" charset="0"/>
                <a:sym typeface="Gill Sans" charset="0"/>
              </a:rPr>
              <a:t>10</a:t>
            </a:r>
            <a:r>
              <a:rPr lang="en-US" sz="2100">
                <a:latin typeface="Gill Sans Light" charset="0"/>
                <a:sym typeface="Gill Sans Light" charset="0"/>
              </a:rPr>
              <a:t> “expert” Java programmers</a:t>
            </a:r>
          </a:p>
        </p:txBody>
      </p:sp>
      <p:sp>
        <p:nvSpPr>
          <p:cNvPr id="59425" name="AutoShape 33"/>
          <p:cNvSpPr>
            <a:spLocks noChangeArrowheads="1"/>
          </p:cNvSpPr>
          <p:nvPr/>
        </p:nvSpPr>
        <p:spPr bwMode="auto">
          <a:xfrm>
            <a:off x="6330950" y="2152650"/>
            <a:ext cx="446088" cy="446088"/>
          </a:xfrm>
          <a:prstGeom prst="roundRect">
            <a:avLst>
              <a:gd name="adj" fmla="val 30000"/>
            </a:avLst>
          </a:prstGeom>
          <a:solidFill>
            <a:schemeClr val="accent1"/>
          </a:solidFill>
          <a:ln w="9525">
            <a:solidFill>
              <a:schemeClr val="tx1"/>
            </a:solidFill>
            <a:round/>
            <a:headEnd/>
            <a:tailEnd/>
          </a:ln>
        </p:spPr>
        <p:txBody>
          <a:bodyPr/>
          <a:lstStyle/>
          <a:p>
            <a:endParaRPr lang="en-US"/>
          </a:p>
        </p:txBody>
      </p:sp>
      <p:sp>
        <p:nvSpPr>
          <p:cNvPr id="59426" name="AutoShape 34"/>
          <p:cNvSpPr>
            <a:spLocks noChangeArrowheads="1"/>
          </p:cNvSpPr>
          <p:nvPr/>
        </p:nvSpPr>
        <p:spPr bwMode="auto">
          <a:xfrm>
            <a:off x="6867525" y="2152650"/>
            <a:ext cx="446088" cy="446088"/>
          </a:xfrm>
          <a:prstGeom prst="roundRect">
            <a:avLst>
              <a:gd name="adj" fmla="val 30000"/>
            </a:avLst>
          </a:prstGeom>
          <a:solidFill>
            <a:schemeClr val="accent1"/>
          </a:solidFill>
          <a:ln w="9525">
            <a:solidFill>
              <a:schemeClr val="tx1"/>
            </a:solidFill>
            <a:round/>
            <a:headEnd/>
            <a:tailEnd/>
          </a:ln>
        </p:spPr>
        <p:txBody>
          <a:bodyPr/>
          <a:lstStyle/>
          <a:p>
            <a:endParaRPr lang="en-US"/>
          </a:p>
        </p:txBody>
      </p:sp>
      <p:sp>
        <p:nvSpPr>
          <p:cNvPr id="59427" name="AutoShape 35"/>
          <p:cNvSpPr>
            <a:spLocks noChangeArrowheads="1"/>
          </p:cNvSpPr>
          <p:nvPr/>
        </p:nvSpPr>
        <p:spPr bwMode="auto">
          <a:xfrm>
            <a:off x="7412038" y="2152650"/>
            <a:ext cx="446087" cy="446088"/>
          </a:xfrm>
          <a:prstGeom prst="roundRect">
            <a:avLst>
              <a:gd name="adj" fmla="val 30000"/>
            </a:avLst>
          </a:prstGeom>
          <a:solidFill>
            <a:schemeClr val="accent1"/>
          </a:solidFill>
          <a:ln w="9525">
            <a:solidFill>
              <a:schemeClr val="tx1"/>
            </a:solidFill>
            <a:round/>
            <a:headEnd/>
            <a:tailEnd/>
          </a:ln>
        </p:spPr>
        <p:txBody>
          <a:bodyPr/>
          <a:lstStyle/>
          <a:p>
            <a:endParaRPr lang="en-US"/>
          </a:p>
        </p:txBody>
      </p:sp>
      <p:sp>
        <p:nvSpPr>
          <p:cNvPr id="59428" name="AutoShape 36"/>
          <p:cNvSpPr>
            <a:spLocks noChangeArrowheads="1"/>
          </p:cNvSpPr>
          <p:nvPr/>
        </p:nvSpPr>
        <p:spPr bwMode="auto">
          <a:xfrm>
            <a:off x="7939088" y="2152650"/>
            <a:ext cx="446087" cy="446088"/>
          </a:xfrm>
          <a:prstGeom prst="roundRect">
            <a:avLst>
              <a:gd name="adj" fmla="val 30000"/>
            </a:avLst>
          </a:prstGeom>
          <a:solidFill>
            <a:schemeClr val="accent1"/>
          </a:solidFill>
          <a:ln w="9525">
            <a:solidFill>
              <a:schemeClr val="tx1"/>
            </a:solidFill>
            <a:round/>
            <a:headEnd/>
            <a:tailEnd/>
          </a:ln>
        </p:spPr>
        <p:txBody>
          <a:bodyPr/>
          <a:lstStyle/>
          <a:p>
            <a:endParaRPr lang="en-US"/>
          </a:p>
        </p:txBody>
      </p:sp>
      <p:sp>
        <p:nvSpPr>
          <p:cNvPr id="59429" name="AutoShape 37"/>
          <p:cNvSpPr>
            <a:spLocks noChangeArrowheads="1"/>
          </p:cNvSpPr>
          <p:nvPr/>
        </p:nvSpPr>
        <p:spPr bwMode="auto">
          <a:xfrm>
            <a:off x="8483600" y="2152650"/>
            <a:ext cx="446088" cy="446088"/>
          </a:xfrm>
          <a:prstGeom prst="roundRect">
            <a:avLst>
              <a:gd name="adj" fmla="val 30000"/>
            </a:avLst>
          </a:prstGeom>
          <a:solidFill>
            <a:schemeClr val="accent1"/>
          </a:solidFill>
          <a:ln w="9525">
            <a:solidFill>
              <a:schemeClr val="tx1"/>
            </a:solidFill>
            <a:round/>
            <a:headEnd/>
            <a:tailEnd/>
          </a:ln>
        </p:spPr>
        <p:txBody>
          <a:bodyPr/>
          <a:lstStyle/>
          <a:p>
            <a:endParaRPr lang="en-US"/>
          </a:p>
        </p:txBody>
      </p:sp>
      <p:sp>
        <p:nvSpPr>
          <p:cNvPr id="59430" name="Rectangle 38"/>
          <p:cNvSpPr>
            <a:spLocks noChangeArrowheads="1"/>
          </p:cNvSpPr>
          <p:nvPr/>
        </p:nvSpPr>
        <p:spPr bwMode="auto">
          <a:xfrm>
            <a:off x="6451600" y="3308350"/>
            <a:ext cx="2374900" cy="741363"/>
          </a:xfrm>
          <a:prstGeom prst="rect">
            <a:avLst/>
          </a:prstGeom>
          <a:noFill/>
          <a:ln w="9525" algn="ctr">
            <a:noFill/>
            <a:miter lim="800000"/>
            <a:headEnd/>
            <a:tailEnd/>
          </a:ln>
          <a:effectLst/>
        </p:spPr>
        <p:txBody>
          <a:bodyPr lIns="0" tIns="0" rIns="0" bIns="0" anchor="ctr"/>
          <a:lstStyle/>
          <a:p>
            <a:pPr defTabSz="642938"/>
            <a:r>
              <a:rPr lang="en-US" sz="2100">
                <a:latin typeface="Gill Sans Light" charset="0"/>
                <a:sym typeface="Gill Sans" charset="0"/>
              </a:rPr>
              <a:t>5</a:t>
            </a:r>
            <a:r>
              <a:rPr lang="en-US" sz="2100">
                <a:latin typeface="Gill Sans Light" charset="0"/>
                <a:sym typeface="Gill Sans Light" charset="0"/>
              </a:rPr>
              <a:t> tasks, do in any order</a:t>
            </a:r>
          </a:p>
        </p:txBody>
      </p:sp>
      <p:sp>
        <p:nvSpPr>
          <p:cNvPr id="59431" name="Rectangle 39"/>
          <p:cNvSpPr>
            <a:spLocks noChangeArrowheads="1"/>
          </p:cNvSpPr>
          <p:nvPr/>
        </p:nvSpPr>
        <p:spPr bwMode="auto">
          <a:xfrm>
            <a:off x="3160713" y="3313113"/>
            <a:ext cx="2928937" cy="374650"/>
          </a:xfrm>
          <a:prstGeom prst="rect">
            <a:avLst/>
          </a:prstGeom>
          <a:noFill/>
          <a:ln w="9525" algn="ctr">
            <a:noFill/>
            <a:miter lim="800000"/>
            <a:headEnd/>
            <a:tailEnd/>
          </a:ln>
          <a:effectLst/>
        </p:spPr>
        <p:txBody>
          <a:bodyPr lIns="0" tIns="0" rIns="0" bIns="0" anchor="ctr"/>
          <a:lstStyle/>
          <a:p>
            <a:pPr defTabSz="642938"/>
            <a:r>
              <a:rPr lang="en-US" sz="2100">
                <a:latin typeface="Gill Sans Light" charset="0"/>
                <a:sym typeface="Gill Sans" charset="0"/>
              </a:rPr>
              <a:t>1</a:t>
            </a:r>
            <a:r>
              <a:rPr lang="en-US" sz="2100">
                <a:latin typeface="Gill Sans Light" charset="0"/>
                <a:sym typeface="Gill Sans Light" charset="0"/>
              </a:rPr>
              <a:t> program to maintain</a:t>
            </a:r>
          </a:p>
        </p:txBody>
      </p:sp>
      <p:sp>
        <p:nvSpPr>
          <p:cNvPr id="59432" name="Rectangle 40"/>
          <p:cNvSpPr>
            <a:spLocks noChangeArrowheads="1"/>
          </p:cNvSpPr>
          <p:nvPr/>
        </p:nvSpPr>
        <p:spPr bwMode="auto">
          <a:xfrm>
            <a:off x="509588" y="5581650"/>
            <a:ext cx="1973262" cy="374650"/>
          </a:xfrm>
          <a:prstGeom prst="rect">
            <a:avLst/>
          </a:prstGeom>
          <a:noFill/>
          <a:ln w="9525" algn="ctr">
            <a:noFill/>
            <a:miter lim="800000"/>
            <a:headEnd/>
            <a:tailEnd/>
          </a:ln>
          <a:effectLst/>
        </p:spPr>
        <p:txBody>
          <a:bodyPr lIns="0" tIns="0" rIns="0" bIns="0" anchor="ctr"/>
          <a:lstStyle/>
          <a:p>
            <a:pPr defTabSz="642938"/>
            <a:r>
              <a:rPr lang="en-US" sz="2100">
                <a:latin typeface="Gill Sans Light" charset="0"/>
                <a:sym typeface="Gill Sans" charset="0"/>
              </a:rPr>
              <a:t>Eclipse</a:t>
            </a:r>
            <a:r>
              <a:rPr lang="en-US" sz="2100">
                <a:latin typeface="Gill Sans Light" charset="0"/>
                <a:sym typeface="Gill Sans Light" charset="0"/>
              </a:rPr>
              <a:t> 2.0 IDE</a:t>
            </a:r>
          </a:p>
        </p:txBody>
      </p:sp>
      <p:sp>
        <p:nvSpPr>
          <p:cNvPr id="59433" name="Rectangle 41"/>
          <p:cNvSpPr>
            <a:spLocks noChangeArrowheads="1"/>
          </p:cNvSpPr>
          <p:nvPr/>
        </p:nvSpPr>
        <p:spPr bwMode="auto">
          <a:xfrm>
            <a:off x="6786563" y="5581650"/>
            <a:ext cx="1822450" cy="731838"/>
          </a:xfrm>
          <a:prstGeom prst="rect">
            <a:avLst/>
          </a:prstGeom>
          <a:noFill/>
          <a:ln w="9525" algn="ctr">
            <a:noFill/>
            <a:miter lim="800000"/>
            <a:headEnd/>
            <a:tailEnd/>
          </a:ln>
          <a:effectLst/>
        </p:spPr>
        <p:txBody>
          <a:bodyPr lIns="0" tIns="0" rIns="0" bIns="0" anchor="ctr"/>
          <a:lstStyle/>
          <a:p>
            <a:pPr defTabSz="642938"/>
            <a:r>
              <a:rPr lang="en-US" sz="2100">
                <a:latin typeface="Gill Sans Light" charset="0"/>
                <a:sym typeface="Gill Sans Light" charset="0"/>
              </a:rPr>
              <a:t>for each task completed</a:t>
            </a:r>
          </a:p>
        </p:txBody>
      </p:sp>
      <p:sp>
        <p:nvSpPr>
          <p:cNvPr id="59434" name="Rectangle 42"/>
          <p:cNvSpPr>
            <a:spLocks noChangeArrowheads="1"/>
          </p:cNvSpPr>
          <p:nvPr/>
        </p:nvSpPr>
        <p:spPr bwMode="auto">
          <a:xfrm>
            <a:off x="3009900" y="5581650"/>
            <a:ext cx="3116263" cy="731838"/>
          </a:xfrm>
          <a:prstGeom prst="rect">
            <a:avLst/>
          </a:prstGeom>
          <a:noFill/>
          <a:ln w="9525" algn="ctr">
            <a:noFill/>
            <a:miter lim="800000"/>
            <a:headEnd/>
            <a:tailEnd/>
          </a:ln>
          <a:effectLst/>
        </p:spPr>
        <p:txBody>
          <a:bodyPr lIns="0" tIns="0" rIns="0" bIns="0" anchor="ctr"/>
          <a:lstStyle/>
          <a:p>
            <a:pPr defTabSz="642938"/>
            <a:r>
              <a:rPr lang="en-US" sz="2100">
                <a:latin typeface="Gill Sans Light" charset="0"/>
                <a:sym typeface="Gill Sans Light" charset="0"/>
              </a:rPr>
              <a:t>for documentation, examples, etc.</a:t>
            </a:r>
          </a:p>
        </p:txBody>
      </p:sp>
      <p:sp>
        <p:nvSpPr>
          <p:cNvPr id="59435" name="Rectangle 43"/>
          <p:cNvSpPr>
            <a:spLocks noGrp="1" noChangeArrowheads="1"/>
          </p:cNvSpPr>
          <p:nvPr>
            <p:ph type="title"/>
          </p:nvPr>
        </p:nvSpPr>
        <p:spPr>
          <a:ln/>
        </p:spPr>
        <p:txBody>
          <a:bodyPr lIns="96437" tIns="0" rIns="115725" bIns="0" anchor="ctr"/>
          <a:lstStyle/>
          <a:p>
            <a:r>
              <a:rPr lang="en-US" sz="3200" smtClean="0"/>
              <a:t>Study of Design Requirements for</a:t>
            </a:r>
            <a:br>
              <a:rPr lang="en-US" sz="3200" smtClean="0"/>
            </a:br>
            <a:r>
              <a:rPr lang="en-US" sz="3200" smtClean="0"/>
              <a:t>Maintenance-Oriented IDEs [Ko 2005]</a:t>
            </a:r>
            <a:endParaRPr lang="en-US" sz="3200" dirty="0">
              <a:solidFill>
                <a:schemeClr val="tx1"/>
              </a:solidFill>
            </a:endParaRPr>
          </a:p>
        </p:txBody>
      </p:sp>
      <p:pic>
        <p:nvPicPr>
          <p:cNvPr id="59436" name="Picture 44"/>
          <p:cNvPicPr>
            <a:picLocks noChangeAspect="1" noChangeArrowheads="1"/>
          </p:cNvPicPr>
          <p:nvPr/>
        </p:nvPicPr>
        <p:blipFill>
          <a:blip r:embed="rId3" cstate="print"/>
          <a:srcRect/>
          <a:stretch>
            <a:fillRect/>
          </a:stretch>
        </p:blipFill>
        <p:spPr bwMode="auto">
          <a:xfrm>
            <a:off x="631825" y="4340225"/>
            <a:ext cx="1731963" cy="1144588"/>
          </a:xfrm>
          <a:prstGeom prst="rect">
            <a:avLst/>
          </a:prstGeom>
          <a:noFill/>
          <a:ln w="9525">
            <a:noFill/>
            <a:miter lim="800000"/>
            <a:headEnd/>
            <a:tailEnd/>
          </a:ln>
        </p:spPr>
      </p:pic>
      <p:sp>
        <p:nvSpPr>
          <p:cNvPr id="59437" name="Rectangle 45"/>
          <p:cNvSpPr>
            <a:spLocks noChangeArrowheads="1"/>
          </p:cNvSpPr>
          <p:nvPr/>
        </p:nvSpPr>
        <p:spPr bwMode="auto">
          <a:xfrm>
            <a:off x="7204075" y="4495800"/>
            <a:ext cx="847725" cy="609600"/>
          </a:xfrm>
          <a:prstGeom prst="rect">
            <a:avLst/>
          </a:prstGeom>
          <a:noFill/>
          <a:ln w="9525">
            <a:noFill/>
            <a:miter lim="800000"/>
            <a:headEnd/>
            <a:tailEnd/>
          </a:ln>
        </p:spPr>
        <p:txBody>
          <a:bodyPr wrap="none" lIns="0" tIns="0" rIns="0" bIns="0" anchor="ctr">
            <a:spAutoFit/>
          </a:bodyPr>
          <a:lstStyle/>
          <a:p>
            <a:pPr defTabSz="642938"/>
            <a:r>
              <a:rPr lang="en-US" sz="4000">
                <a:latin typeface="Gill Sans" charset="0"/>
                <a:sym typeface="Gill Sans" charset="0"/>
              </a:rPr>
              <a:t>$10</a:t>
            </a:r>
          </a:p>
        </p:txBody>
      </p:sp>
      <p:pic>
        <p:nvPicPr>
          <p:cNvPr id="59438" name="Picture 46"/>
          <p:cNvPicPr>
            <a:picLocks noChangeAspect="1" noChangeArrowheads="1"/>
          </p:cNvPicPr>
          <p:nvPr/>
        </p:nvPicPr>
        <p:blipFill>
          <a:blip r:embed="rId4" cstate="print"/>
          <a:srcRect/>
          <a:stretch>
            <a:fillRect/>
          </a:stretch>
        </p:blipFill>
        <p:spPr bwMode="auto">
          <a:xfrm>
            <a:off x="3554413" y="1795463"/>
            <a:ext cx="2032000" cy="1150937"/>
          </a:xfrm>
          <a:prstGeom prst="rect">
            <a:avLst/>
          </a:prstGeom>
          <a:noFill/>
          <a:ln w="9525">
            <a:noFill/>
            <a:miter lim="800000"/>
            <a:headEnd/>
            <a:tailEnd/>
          </a:ln>
          <a:effectLst>
            <a:outerShdw dist="76199" dir="2700000" algn="ctr" rotWithShape="0">
              <a:schemeClr val="bg2">
                <a:alpha val="75000"/>
              </a:schemeClr>
            </a:outerShdw>
          </a:effectLst>
        </p:spPr>
      </p:pic>
      <p:sp>
        <p:nvSpPr>
          <p:cNvPr id="59439" name="Rectangle 47"/>
          <p:cNvSpPr>
            <a:spLocks noChangeArrowheads="1"/>
          </p:cNvSpPr>
          <p:nvPr/>
        </p:nvSpPr>
        <p:spPr bwMode="auto">
          <a:xfrm>
            <a:off x="3302000" y="4495800"/>
            <a:ext cx="2543175" cy="609600"/>
          </a:xfrm>
          <a:prstGeom prst="rect">
            <a:avLst/>
          </a:prstGeom>
          <a:noFill/>
          <a:ln w="9525">
            <a:noFill/>
            <a:miter lim="800000"/>
            <a:headEnd/>
            <a:tailEnd/>
          </a:ln>
        </p:spPr>
        <p:txBody>
          <a:bodyPr wrap="none" lIns="0" tIns="0" rIns="0" bIns="0" anchor="ctr">
            <a:spAutoFit/>
          </a:bodyPr>
          <a:lstStyle/>
          <a:p>
            <a:pPr defTabSz="642938"/>
            <a:r>
              <a:rPr lang="en-US" sz="4000">
                <a:latin typeface="Gill Sans" charset="0"/>
                <a:sym typeface="Gill Sans" charset="0"/>
              </a:rPr>
              <a:t>the internet</a:t>
            </a:r>
          </a:p>
        </p:txBody>
      </p:sp>
      <p:sp>
        <p:nvSpPr>
          <p:cNvPr id="51" name="Slide Number Placeholder 50"/>
          <p:cNvSpPr>
            <a:spLocks noGrp="1"/>
          </p:cNvSpPr>
          <p:nvPr>
            <p:ph type="sldNum" sz="quarter" idx="12"/>
          </p:nvPr>
        </p:nvSpPr>
        <p:spPr/>
        <p:txBody>
          <a:bodyPr/>
          <a:lstStyle/>
          <a:p>
            <a:pPr>
              <a:defRPr/>
            </a:pPr>
            <a:fld id="{5724283D-037C-4233-A5B9-6A378F34C5AF}" type="slidenum">
              <a:rPr lang="en-US" altLang="en-US" smtClean="0"/>
              <a:pPr>
                <a:defRPr/>
              </a:pPr>
              <a:t>2</a:t>
            </a:fld>
            <a:endParaRPr lang="en-US"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79462"/>
          </a:xfrm>
        </p:spPr>
        <p:txBody>
          <a:bodyPr/>
          <a:lstStyle/>
          <a:p>
            <a:r>
              <a:rPr lang="en-US" dirty="0" smtClean="0"/>
              <a:t>Code Set tool [Fraser 2008]</a:t>
            </a:r>
            <a:endParaRPr lang="en-US" dirty="0"/>
          </a:p>
        </p:txBody>
      </p:sp>
      <p:sp>
        <p:nvSpPr>
          <p:cNvPr id="3" name="Content Placeholder 2"/>
          <p:cNvSpPr>
            <a:spLocks noGrp="1"/>
          </p:cNvSpPr>
          <p:nvPr>
            <p:ph idx="1"/>
          </p:nvPr>
        </p:nvSpPr>
        <p:spPr>
          <a:xfrm>
            <a:off x="190500" y="977900"/>
            <a:ext cx="8496300" cy="5153025"/>
          </a:xfrm>
        </p:spPr>
        <p:txBody>
          <a:bodyPr/>
          <a:lstStyle/>
          <a:p>
            <a:r>
              <a:rPr lang="en-US" sz="2400" dirty="0" smtClean="0"/>
              <a:t>Based on same observations as others</a:t>
            </a:r>
          </a:p>
          <a:p>
            <a:r>
              <a:rPr lang="en-US" sz="2400" dirty="0" smtClean="0"/>
              <a:t>Fields or methods that </a:t>
            </a:r>
            <a:r>
              <a:rPr lang="en-US" sz="2400" i="1" dirty="0" smtClean="0"/>
              <a:t>reference</a:t>
            </a:r>
            <a:r>
              <a:rPr lang="en-US" sz="2400" dirty="0" smtClean="0"/>
              <a:t> or </a:t>
            </a:r>
            <a:r>
              <a:rPr lang="en-US" sz="2400" i="1" dirty="0" smtClean="0"/>
              <a:t>are referenced from</a:t>
            </a:r>
            <a:r>
              <a:rPr lang="en-US" sz="2400" dirty="0" smtClean="0"/>
              <a:t> the current position</a:t>
            </a:r>
          </a:p>
          <a:p>
            <a:r>
              <a:rPr lang="en-US" sz="2400" dirty="0" smtClean="0"/>
              <a:t>Results of searches,</a:t>
            </a:r>
            <a:br>
              <a:rPr lang="en-US" sz="2400" dirty="0" smtClean="0"/>
            </a:br>
            <a:r>
              <a:rPr lang="en-US" sz="2400" dirty="0" smtClean="0"/>
              <a:t>breakpoints, etc.</a:t>
            </a:r>
            <a:br>
              <a:rPr lang="en-US" sz="2400" dirty="0" smtClean="0"/>
            </a:br>
            <a:r>
              <a:rPr lang="en-US" sz="2400" dirty="0" smtClean="0"/>
              <a:t>form searches</a:t>
            </a:r>
          </a:p>
          <a:p>
            <a:r>
              <a:rPr lang="en-US" sz="2400" dirty="0" smtClean="0"/>
              <a:t>Combine sets</a:t>
            </a:r>
          </a:p>
          <a:p>
            <a:r>
              <a:rPr lang="en-US" sz="2400" dirty="0" smtClean="0"/>
              <a:t>Informal lab study</a:t>
            </a:r>
            <a:br>
              <a:rPr lang="en-US" sz="2400" dirty="0" smtClean="0"/>
            </a:br>
            <a:r>
              <a:rPr lang="en-US" sz="2400" dirty="0" smtClean="0"/>
              <a:t>of 6 users</a:t>
            </a:r>
            <a:endParaRPr lang="en-US" sz="24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20</a:t>
            </a:fld>
            <a:endParaRPr lang="en-US" altLang="en-US"/>
          </a:p>
        </p:txBody>
      </p:sp>
      <p:pic>
        <p:nvPicPr>
          <p:cNvPr id="7172" name="Picture 4"/>
          <p:cNvPicPr>
            <a:picLocks noChangeAspect="1" noChangeArrowheads="1"/>
          </p:cNvPicPr>
          <p:nvPr/>
        </p:nvPicPr>
        <p:blipFill>
          <a:blip r:embed="rId2" cstate="print"/>
          <a:srcRect/>
          <a:stretch>
            <a:fillRect/>
          </a:stretch>
        </p:blipFill>
        <p:spPr bwMode="auto">
          <a:xfrm>
            <a:off x="3387007" y="2070100"/>
            <a:ext cx="5756993" cy="458470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TeamTracks</a:t>
            </a:r>
            <a:r>
              <a:rPr lang="en-US" dirty="0" smtClean="0"/>
              <a:t> [DeLine 2005]</a:t>
            </a:r>
            <a:endParaRPr lang="en-US" dirty="0"/>
          </a:p>
        </p:txBody>
      </p:sp>
      <p:sp>
        <p:nvSpPr>
          <p:cNvPr id="3" name="Content Placeholder 2"/>
          <p:cNvSpPr>
            <a:spLocks noGrp="1"/>
          </p:cNvSpPr>
          <p:nvPr>
            <p:ph idx="1"/>
          </p:nvPr>
        </p:nvSpPr>
        <p:spPr>
          <a:xfrm>
            <a:off x="215900" y="1536700"/>
            <a:ext cx="8724900" cy="4594225"/>
          </a:xfrm>
        </p:spPr>
        <p:txBody>
          <a:bodyPr/>
          <a:lstStyle/>
          <a:p>
            <a:r>
              <a:rPr lang="en-US" sz="2800" dirty="0" smtClean="0"/>
              <a:t>Shows source code navigation patterns of other people on your team</a:t>
            </a:r>
          </a:p>
          <a:p>
            <a:pPr lvl="1"/>
            <a:r>
              <a:rPr lang="en-US" sz="2400" i="1" dirty="0" smtClean="0"/>
              <a:t>Related Items</a:t>
            </a:r>
            <a:r>
              <a:rPr lang="en-US" sz="2400" dirty="0" smtClean="0"/>
              <a:t> – most frequently </a:t>
            </a:r>
            <a:r>
              <a:rPr lang="en-US" sz="2400" dirty="0" smtClean="0"/>
              <a:t>visited either just before or </a:t>
            </a:r>
            <a:r>
              <a:rPr lang="en-US" sz="2400" dirty="0" smtClean="0"/>
              <a:t>after the </a:t>
            </a:r>
            <a:r>
              <a:rPr lang="en-US" sz="2400" dirty="0" smtClean="0"/>
              <a:t>selected </a:t>
            </a:r>
            <a:r>
              <a:rPr lang="en-US" sz="2400" dirty="0" smtClean="0"/>
              <a:t>item</a:t>
            </a:r>
          </a:p>
          <a:p>
            <a:pPr lvl="1"/>
            <a:r>
              <a:rPr lang="en-US" sz="2400" i="1" dirty="0" smtClean="0"/>
              <a:t>Favorite Classes</a:t>
            </a:r>
            <a:r>
              <a:rPr lang="en-US" sz="2400" dirty="0" smtClean="0"/>
              <a:t> – hide less frequently used</a:t>
            </a:r>
          </a:p>
          <a:p>
            <a:r>
              <a:rPr lang="en-US" sz="2800" dirty="0" smtClean="0"/>
              <a:t>Informal user study of 9 developers on Tetris game</a:t>
            </a:r>
          </a:p>
          <a:p>
            <a:r>
              <a:rPr lang="en-US" sz="2800" dirty="0" smtClean="0"/>
              <a:t>Deployed for real use – 5 developers for 3 weeks</a:t>
            </a:r>
          </a:p>
          <a:p>
            <a:r>
              <a:rPr lang="en-US" sz="2800" dirty="0" smtClean="0"/>
              <a:t>Successful, but usability issues, seemed most useful for newcomers</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21</a:t>
            </a:fld>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22</a:t>
            </a:fld>
            <a:endParaRPr lang="en-US" altLang="en-US"/>
          </a:p>
        </p:txBody>
      </p:sp>
      <p:pic>
        <p:nvPicPr>
          <p:cNvPr id="5" name="Picture 3"/>
          <p:cNvPicPr>
            <a:picLocks noChangeAspect="1" noChangeArrowheads="1"/>
          </p:cNvPicPr>
          <p:nvPr/>
        </p:nvPicPr>
        <p:blipFill>
          <a:blip r:embed="rId2" cstate="print"/>
          <a:srcRect/>
          <a:stretch>
            <a:fillRect/>
          </a:stretch>
        </p:blipFill>
        <p:spPr bwMode="auto">
          <a:xfrm>
            <a:off x="317500" y="12929"/>
            <a:ext cx="8331200" cy="684507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57262"/>
          </a:xfrm>
        </p:spPr>
        <p:txBody>
          <a:bodyPr/>
          <a:lstStyle/>
          <a:p>
            <a:r>
              <a:rPr lang="en-US" dirty="0" err="1" smtClean="0"/>
              <a:t>TagSEA</a:t>
            </a:r>
            <a:r>
              <a:rPr lang="en-US" dirty="0" smtClean="0"/>
              <a:t> </a:t>
            </a:r>
            <a:r>
              <a:rPr lang="en-US" dirty="0" smtClean="0"/>
              <a:t>[Storey 2009]</a:t>
            </a:r>
            <a:endParaRPr lang="en-US" dirty="0"/>
          </a:p>
        </p:txBody>
      </p:sp>
      <p:sp>
        <p:nvSpPr>
          <p:cNvPr id="3" name="Content Placeholder 2"/>
          <p:cNvSpPr>
            <a:spLocks noGrp="1"/>
          </p:cNvSpPr>
          <p:nvPr>
            <p:ph idx="1"/>
          </p:nvPr>
        </p:nvSpPr>
        <p:spPr>
          <a:xfrm>
            <a:off x="203200" y="1016000"/>
            <a:ext cx="8940800" cy="5114925"/>
          </a:xfrm>
        </p:spPr>
        <p:txBody>
          <a:bodyPr/>
          <a:lstStyle/>
          <a:p>
            <a:r>
              <a:rPr lang="en-US" sz="2400" u="sng" dirty="0" smtClean="0"/>
              <a:t>Tag</a:t>
            </a:r>
            <a:r>
              <a:rPr lang="en-US" sz="2400" dirty="0" smtClean="0"/>
              <a:t>s for </a:t>
            </a:r>
            <a:r>
              <a:rPr lang="en-US" sz="2400" u="sng" dirty="0" smtClean="0"/>
              <a:t>S</a:t>
            </a:r>
            <a:r>
              <a:rPr lang="en-US" sz="2400" dirty="0" smtClean="0"/>
              <a:t>oftware </a:t>
            </a:r>
            <a:r>
              <a:rPr lang="en-US" sz="2400" u="sng" dirty="0" smtClean="0"/>
              <a:t>E</a:t>
            </a:r>
            <a:r>
              <a:rPr lang="en-US" sz="2400" dirty="0" smtClean="0"/>
              <a:t>ngineering </a:t>
            </a:r>
            <a:r>
              <a:rPr lang="en-US" sz="2400" u="sng" dirty="0" smtClean="0"/>
              <a:t>A</a:t>
            </a:r>
            <a:r>
              <a:rPr lang="en-US" sz="2400" dirty="0" smtClean="0"/>
              <a:t>ctivities</a:t>
            </a:r>
          </a:p>
          <a:p>
            <a:r>
              <a:rPr lang="en-US" sz="2400" dirty="0" smtClean="0"/>
              <a:t>Allow people to tag (annotate) software</a:t>
            </a:r>
          </a:p>
          <a:p>
            <a:pPr lvl="1"/>
            <a:r>
              <a:rPr lang="en-US" sz="2000" dirty="0" smtClean="0"/>
              <a:t>Reminding – often use comments for this</a:t>
            </a:r>
          </a:p>
          <a:p>
            <a:pPr lvl="1"/>
            <a:r>
              <a:rPr lang="en-US" sz="2000" dirty="0" err="1" smtClean="0"/>
              <a:t>Refinding</a:t>
            </a:r>
            <a:r>
              <a:rPr lang="en-US" sz="2000" dirty="0" smtClean="0"/>
              <a:t> – can use bookmarks, but not used by 84% of developers</a:t>
            </a:r>
          </a:p>
          <a:p>
            <a:r>
              <a:rPr lang="en-US" sz="2400" dirty="0" smtClean="0"/>
              <a:t>Shared among developers</a:t>
            </a:r>
          </a:p>
          <a:p>
            <a:r>
              <a:rPr lang="en-US" sz="2400" dirty="0" smtClean="0"/>
              <a:t>Added as //@Tag comments into the code</a:t>
            </a:r>
          </a:p>
          <a:p>
            <a:r>
              <a:rPr lang="en-US" sz="2400" dirty="0" smtClean="0"/>
              <a:t>Hierarchical, easily </a:t>
            </a:r>
            <a:r>
              <a:rPr lang="en-US" sz="2400" dirty="0" err="1" smtClean="0"/>
              <a:t>refactored</a:t>
            </a:r>
            <a:endParaRPr lang="en-US" sz="2400" dirty="0" smtClean="0"/>
          </a:p>
          <a:p>
            <a:r>
              <a:rPr lang="en-US" sz="2400" dirty="0" smtClean="0"/>
              <a:t>Longitudinal study of 6 users’ real use over 8 weeks</a:t>
            </a:r>
          </a:p>
          <a:p>
            <a:pPr lvl="1"/>
            <a:r>
              <a:rPr lang="en-US" sz="2000" dirty="0" smtClean="0"/>
              <a:t>½ adopted &amp; used it actively</a:t>
            </a:r>
          </a:p>
          <a:p>
            <a:pPr lvl="1"/>
            <a:r>
              <a:rPr lang="en-US" sz="2000" dirty="0" smtClean="0"/>
              <a:t>Main use: Informational in support of future tasks navigation</a:t>
            </a:r>
          </a:p>
          <a:p>
            <a:r>
              <a:rPr lang="en-US" sz="2400" dirty="0" smtClean="0"/>
              <a:t>Artifact study of other kinds of tags in large codebases</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23</a:t>
            </a:fld>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17562"/>
          </a:xfrm>
        </p:spPr>
        <p:txBody>
          <a:bodyPr/>
          <a:lstStyle/>
          <a:p>
            <a:r>
              <a:rPr lang="en-US" dirty="0" err="1" smtClean="0"/>
              <a:t>TagSEA</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24</a:t>
            </a:fld>
            <a:endParaRPr lang="en-US" altLang="en-US"/>
          </a:p>
        </p:txBody>
      </p:sp>
      <p:pic>
        <p:nvPicPr>
          <p:cNvPr id="8194" name="Picture 2"/>
          <p:cNvPicPr>
            <a:picLocks noChangeAspect="1" noChangeArrowheads="1"/>
          </p:cNvPicPr>
          <p:nvPr/>
        </p:nvPicPr>
        <p:blipFill>
          <a:blip r:embed="rId2" cstate="print"/>
          <a:srcRect/>
          <a:stretch>
            <a:fillRect/>
          </a:stretch>
        </p:blipFill>
        <p:spPr bwMode="auto">
          <a:xfrm>
            <a:off x="26987" y="1108735"/>
            <a:ext cx="9117013" cy="574926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42962"/>
          </a:xfrm>
        </p:spPr>
        <p:txBody>
          <a:bodyPr/>
          <a:lstStyle/>
          <a:p>
            <a:r>
              <a:rPr lang="en-US" dirty="0" smtClean="0"/>
              <a:t>ROSE </a:t>
            </a:r>
            <a:r>
              <a:rPr lang="en-US" dirty="0" smtClean="0"/>
              <a:t>[Zimmermann, 2005]</a:t>
            </a:r>
          </a:p>
        </p:txBody>
      </p:sp>
      <p:sp>
        <p:nvSpPr>
          <p:cNvPr id="3" name="Content Placeholder 2"/>
          <p:cNvSpPr>
            <a:spLocks noGrp="1"/>
          </p:cNvSpPr>
          <p:nvPr>
            <p:ph idx="1"/>
          </p:nvPr>
        </p:nvSpPr>
        <p:spPr>
          <a:xfrm>
            <a:off x="0" y="1058863"/>
            <a:ext cx="8229600" cy="4411662"/>
          </a:xfrm>
        </p:spPr>
        <p:txBody>
          <a:bodyPr/>
          <a:lstStyle/>
          <a:p>
            <a:r>
              <a:rPr lang="en-US" dirty="0" smtClean="0"/>
              <a:t>Use version histories to determine show what usually edited at the same time</a:t>
            </a:r>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25</a:t>
            </a:fld>
            <a:endParaRPr lang="en-US" altLang="en-US" dirty="0"/>
          </a:p>
        </p:txBody>
      </p:sp>
      <p:pic>
        <p:nvPicPr>
          <p:cNvPr id="10242" name="Picture 2"/>
          <p:cNvPicPr>
            <a:picLocks noChangeAspect="1" noChangeArrowheads="1"/>
          </p:cNvPicPr>
          <p:nvPr/>
        </p:nvPicPr>
        <p:blipFill>
          <a:blip r:embed="rId2" cstate="print"/>
          <a:srcRect/>
          <a:stretch>
            <a:fillRect/>
          </a:stretch>
        </p:blipFill>
        <p:spPr bwMode="auto">
          <a:xfrm>
            <a:off x="3086100" y="2181907"/>
            <a:ext cx="6057900" cy="467609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28662"/>
          </a:xfrm>
        </p:spPr>
        <p:txBody>
          <a:bodyPr/>
          <a:lstStyle/>
          <a:p>
            <a:r>
              <a:rPr lang="en-US" dirty="0" smtClean="0"/>
              <a:t>Code Bubbles [</a:t>
            </a:r>
            <a:r>
              <a:rPr lang="en-US" dirty="0" err="1" smtClean="0"/>
              <a:t>Bragdon</a:t>
            </a:r>
            <a:r>
              <a:rPr lang="en-US" dirty="0" smtClean="0"/>
              <a:t> 2010]</a:t>
            </a:r>
            <a:endParaRPr lang="en-US" dirty="0"/>
          </a:p>
        </p:txBody>
      </p:sp>
      <p:sp>
        <p:nvSpPr>
          <p:cNvPr id="3" name="Content Placeholder 2"/>
          <p:cNvSpPr>
            <a:spLocks noGrp="1"/>
          </p:cNvSpPr>
          <p:nvPr>
            <p:ph idx="1"/>
          </p:nvPr>
        </p:nvSpPr>
        <p:spPr>
          <a:xfrm>
            <a:off x="88900" y="825500"/>
            <a:ext cx="5689600" cy="5318125"/>
          </a:xfrm>
        </p:spPr>
        <p:txBody>
          <a:bodyPr/>
          <a:lstStyle/>
          <a:p>
            <a:r>
              <a:rPr lang="en-US" sz="2400" dirty="0" smtClean="0"/>
              <a:t>Lightweight </a:t>
            </a:r>
            <a:r>
              <a:rPr lang="en-US" sz="2400" dirty="0" smtClean="0"/>
              <a:t>editable </a:t>
            </a:r>
            <a:r>
              <a:rPr lang="en-US" sz="2400" dirty="0" smtClean="0"/>
              <a:t>fragments</a:t>
            </a:r>
          </a:p>
          <a:p>
            <a:r>
              <a:rPr lang="en-US" sz="2400" dirty="0" smtClean="0"/>
              <a:t>Automatic layout &amp; grouping (for working sets)</a:t>
            </a:r>
          </a:p>
          <a:p>
            <a:r>
              <a:rPr lang="en-US" sz="2400" dirty="0" smtClean="0"/>
              <a:t>Reflow of code so efficient space</a:t>
            </a:r>
            <a:br>
              <a:rPr lang="en-US" sz="2400" dirty="0" smtClean="0"/>
            </a:br>
            <a:r>
              <a:rPr lang="en-US" sz="2400" dirty="0" smtClean="0"/>
              <a:t>usage</a:t>
            </a:r>
          </a:p>
          <a:p>
            <a:r>
              <a:rPr lang="en-US" sz="2400" dirty="0" smtClean="0"/>
              <a:t>Use different areas for different tasks</a:t>
            </a:r>
          </a:p>
          <a:p>
            <a:r>
              <a:rPr lang="en-US" sz="2400" dirty="0" err="1" smtClean="0"/>
              <a:t>Eval</a:t>
            </a:r>
            <a:r>
              <a:rPr lang="en-US" sz="2400" dirty="0" smtClean="0"/>
              <a:t>: more code visible w/ fewer UI operations</a:t>
            </a:r>
          </a:p>
          <a:p>
            <a:r>
              <a:rPr lang="en-US" sz="2400" dirty="0" smtClean="0"/>
              <a:t>Lab study: 23 </a:t>
            </a:r>
            <a:r>
              <a:rPr lang="en-US" sz="2400" dirty="0" err="1" smtClean="0"/>
              <a:t>prof</a:t>
            </a:r>
            <a:r>
              <a:rPr lang="en-US" sz="2400" dirty="0" smtClean="0"/>
              <a:t>. dev. for creating, reading, debugging</a:t>
            </a:r>
          </a:p>
          <a:p>
            <a:pPr lvl="1"/>
            <a:r>
              <a:rPr lang="en-US" sz="2000" dirty="0" smtClean="0"/>
              <a:t>Think </a:t>
            </a:r>
            <a:r>
              <a:rPr lang="en-US" sz="2000" dirty="0" err="1" smtClean="0"/>
              <a:t>alouds</a:t>
            </a:r>
            <a:r>
              <a:rPr lang="en-US" sz="2000" dirty="0" smtClean="0"/>
              <a:t> &amp; discussion</a:t>
            </a:r>
          </a:p>
          <a:p>
            <a:r>
              <a:rPr lang="en-US" sz="2400" dirty="0" smtClean="0"/>
              <a:t>20 students doing debugging tasks</a:t>
            </a:r>
            <a:endParaRPr lang="en-US" sz="2000" dirty="0" smtClean="0"/>
          </a:p>
          <a:p>
            <a:r>
              <a:rPr lang="en-US" sz="2400" dirty="0" smtClean="0"/>
              <a:t>Built on top of Eclipse</a:t>
            </a:r>
            <a:endParaRPr lang="en-US" sz="2400" dirty="0" smtClean="0">
              <a:hlinkClick r:id="rId2"/>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26</a:t>
            </a:fld>
            <a:endParaRPr lang="en-US" altLang="en-US"/>
          </a:p>
        </p:txBody>
      </p:sp>
      <p:pic>
        <p:nvPicPr>
          <p:cNvPr id="11268" name="Picture 4"/>
          <p:cNvPicPr>
            <a:picLocks noChangeAspect="1" noChangeArrowheads="1"/>
          </p:cNvPicPr>
          <p:nvPr/>
        </p:nvPicPr>
        <p:blipFill>
          <a:blip r:embed="rId3" cstate="print"/>
          <a:srcRect/>
          <a:stretch>
            <a:fillRect/>
          </a:stretch>
        </p:blipFill>
        <p:spPr bwMode="auto">
          <a:xfrm>
            <a:off x="5524500" y="947393"/>
            <a:ext cx="3619501" cy="591060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22238"/>
            <a:ext cx="7734300" cy="741362"/>
          </a:xfrm>
        </p:spPr>
        <p:txBody>
          <a:bodyPr/>
          <a:lstStyle/>
          <a:p>
            <a:r>
              <a:rPr lang="en-US" dirty="0" smtClean="0"/>
              <a:t>Code Bubbles</a:t>
            </a:r>
            <a:endParaRPr lang="en-US" dirty="0"/>
          </a:p>
        </p:txBody>
      </p:sp>
      <p:sp>
        <p:nvSpPr>
          <p:cNvPr id="3" name="Content Placeholder 2"/>
          <p:cNvSpPr>
            <a:spLocks noGrp="1"/>
          </p:cNvSpPr>
          <p:nvPr>
            <p:ph idx="1"/>
          </p:nvPr>
        </p:nvSpPr>
        <p:spPr>
          <a:xfrm>
            <a:off x="1028700" y="749300"/>
            <a:ext cx="7048500" cy="4187824"/>
          </a:xfrm>
        </p:spPr>
        <p:txBody>
          <a:bodyPr/>
          <a:lstStyle/>
          <a:p>
            <a:r>
              <a:rPr lang="en-US" sz="3200" dirty="0" smtClean="0">
                <a:hlinkClick r:id="rId2"/>
              </a:rPr>
              <a:t>Video</a:t>
            </a:r>
            <a:endParaRPr lang="en-US" sz="3200" dirty="0" smtClean="0"/>
          </a:p>
          <a:p>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27</a:t>
            </a:fld>
            <a:endParaRPr lang="en-US" altLang="en-US"/>
          </a:p>
        </p:txBody>
      </p:sp>
      <p:pic>
        <p:nvPicPr>
          <p:cNvPr id="5" name="Picture 2"/>
          <p:cNvPicPr>
            <a:picLocks noChangeAspect="1" noChangeArrowheads="1"/>
          </p:cNvPicPr>
          <p:nvPr/>
        </p:nvPicPr>
        <p:blipFill>
          <a:blip r:embed="rId3" cstate="print"/>
          <a:srcRect/>
          <a:stretch>
            <a:fillRect/>
          </a:stretch>
        </p:blipFill>
        <p:spPr bwMode="auto">
          <a:xfrm>
            <a:off x="0" y="1313865"/>
            <a:ext cx="9144000" cy="554413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723900" y="1296988"/>
          <a:ext cx="4991100" cy="4991100"/>
        </p:xfrm>
        <a:graphic>
          <a:graphicData uri="http://schemas.openxmlformats.org/presentationml/2006/ole">
            <p:oleObj spid="_x0000_s1026" name="Chart" r:id="rId4" imgW="0" imgH="0" progId="MSGraph.Chart.8">
              <p:embed/>
            </p:oleObj>
          </a:graphicData>
        </a:graphic>
      </p:graphicFrame>
      <p:sp>
        <p:nvSpPr>
          <p:cNvPr id="71683" name="Rectangle 3"/>
          <p:cNvSpPr>
            <a:spLocks noChangeArrowheads="1"/>
          </p:cNvSpPr>
          <p:nvPr/>
        </p:nvSpPr>
        <p:spPr bwMode="auto">
          <a:xfrm>
            <a:off x="3352800" y="1295400"/>
            <a:ext cx="4953000" cy="609600"/>
          </a:xfrm>
          <a:prstGeom prst="rect">
            <a:avLst/>
          </a:prstGeom>
          <a:noFill/>
          <a:ln w="9525">
            <a:noFill/>
            <a:miter lim="800000"/>
            <a:headEnd/>
            <a:tailEnd/>
          </a:ln>
          <a:effectLst>
            <a:outerShdw dist="17961" dir="2700000" algn="ctr" rotWithShape="0">
              <a:schemeClr val="bg1">
                <a:alpha val="50000"/>
              </a:schemeClr>
            </a:outerShdw>
          </a:effectLst>
        </p:spPr>
        <p:txBody>
          <a:bodyPr lIns="35717" tIns="35717" rIns="35717" bIns="35717"/>
          <a:lstStyle/>
          <a:p>
            <a:pPr algn="l" defTabSz="642938">
              <a:tabLst>
                <a:tab pos="588963" algn="l"/>
                <a:tab pos="1071563" algn="l"/>
              </a:tabLst>
            </a:pPr>
            <a:r>
              <a:rPr lang="en-US" sz="2500">
                <a:latin typeface="Gill Sans Light" charset="0"/>
                <a:sym typeface="Gill Sans Light" charset="0"/>
              </a:rPr>
              <a:t>Reading task descriptions</a:t>
            </a:r>
          </a:p>
        </p:txBody>
      </p:sp>
      <p:sp>
        <p:nvSpPr>
          <p:cNvPr id="71684" name="Rectangle 4"/>
          <p:cNvSpPr>
            <a:spLocks noChangeArrowheads="1"/>
          </p:cNvSpPr>
          <p:nvPr/>
        </p:nvSpPr>
        <p:spPr bwMode="auto">
          <a:xfrm>
            <a:off x="838200" y="3614738"/>
            <a:ext cx="1071563" cy="804862"/>
          </a:xfrm>
          <a:prstGeom prst="rect">
            <a:avLst/>
          </a:prstGeom>
          <a:noFill/>
          <a:ln w="9525">
            <a:noFill/>
            <a:miter lim="800000"/>
            <a:headEnd/>
            <a:tailEnd/>
          </a:ln>
          <a:effectLst>
            <a:outerShdw dist="17961" dir="2700000" algn="ctr" rotWithShape="0">
              <a:schemeClr val="bg1">
                <a:alpha val="50000"/>
              </a:schemeClr>
            </a:outerShdw>
          </a:effectLst>
        </p:spPr>
        <p:txBody>
          <a:bodyPr lIns="35717" tIns="35717" rIns="35717" bIns="35717"/>
          <a:lstStyle/>
          <a:p>
            <a:pPr algn="l" defTabSz="642938">
              <a:tabLst>
                <a:tab pos="588963" algn="l"/>
              </a:tabLst>
            </a:pPr>
            <a:r>
              <a:rPr lang="en-US" sz="2500">
                <a:latin typeface="Gill Sans Light" charset="0"/>
                <a:sym typeface="Gill Sans Light" charset="0"/>
              </a:rPr>
              <a:t>Editing code </a:t>
            </a:r>
          </a:p>
        </p:txBody>
      </p:sp>
      <p:sp>
        <p:nvSpPr>
          <p:cNvPr id="71685" name="Rectangle 5"/>
          <p:cNvSpPr>
            <a:spLocks noChangeArrowheads="1"/>
          </p:cNvSpPr>
          <p:nvPr/>
        </p:nvSpPr>
        <p:spPr bwMode="auto">
          <a:xfrm>
            <a:off x="3810000" y="1905000"/>
            <a:ext cx="4495800" cy="533400"/>
          </a:xfrm>
          <a:prstGeom prst="rect">
            <a:avLst/>
          </a:prstGeom>
          <a:noFill/>
          <a:ln w="9525">
            <a:noFill/>
            <a:miter lim="800000"/>
            <a:headEnd/>
            <a:tailEnd/>
          </a:ln>
          <a:effectLst>
            <a:outerShdw dist="17961" dir="2700000" algn="ctr" rotWithShape="0">
              <a:schemeClr val="bg1">
                <a:alpha val="50000"/>
              </a:schemeClr>
            </a:outerShdw>
          </a:effectLst>
        </p:spPr>
        <p:txBody>
          <a:bodyPr lIns="35717" tIns="35717" rIns="35717" bIns="35717"/>
          <a:lstStyle/>
          <a:p>
            <a:pPr algn="l" defTabSz="642938">
              <a:tabLst>
                <a:tab pos="588963" algn="l"/>
                <a:tab pos="825500" algn="l"/>
              </a:tabLst>
            </a:pPr>
            <a:r>
              <a:rPr lang="en-US" sz="2500">
                <a:latin typeface="Gill Sans Light" charset="0"/>
                <a:sym typeface="Gill Sans Light" charset="0"/>
              </a:rPr>
              <a:t>Switching environments</a:t>
            </a:r>
          </a:p>
        </p:txBody>
      </p:sp>
      <p:sp>
        <p:nvSpPr>
          <p:cNvPr id="71686" name="Rectangle 6"/>
          <p:cNvSpPr>
            <a:spLocks noChangeArrowheads="1"/>
          </p:cNvSpPr>
          <p:nvPr/>
        </p:nvSpPr>
        <p:spPr bwMode="auto">
          <a:xfrm>
            <a:off x="5181600" y="3276600"/>
            <a:ext cx="3429000" cy="533400"/>
          </a:xfrm>
          <a:prstGeom prst="rect">
            <a:avLst/>
          </a:prstGeom>
          <a:noFill/>
          <a:ln w="9525">
            <a:noFill/>
            <a:miter lim="800000"/>
            <a:headEnd/>
            <a:tailEnd/>
          </a:ln>
          <a:effectLst>
            <a:outerShdw dist="17961" dir="2700000" algn="ctr" rotWithShape="0">
              <a:schemeClr val="bg1">
                <a:alpha val="50000"/>
              </a:schemeClr>
            </a:outerShdw>
          </a:effectLst>
        </p:spPr>
        <p:txBody>
          <a:bodyPr lIns="35717" tIns="35717" rIns="35717" bIns="35717"/>
          <a:lstStyle/>
          <a:p>
            <a:pPr algn="l" defTabSz="642938">
              <a:tabLst>
                <a:tab pos="588963" algn="l"/>
                <a:tab pos="773113" algn="l"/>
              </a:tabLst>
            </a:pPr>
            <a:r>
              <a:rPr lang="en-US" sz="2500">
                <a:latin typeface="Gill Sans Light" charset="0"/>
                <a:sym typeface="Gill Sans Light" charset="0"/>
              </a:rPr>
              <a:t>Reading the Java API</a:t>
            </a:r>
          </a:p>
        </p:txBody>
      </p:sp>
      <p:sp>
        <p:nvSpPr>
          <p:cNvPr id="71687" name="Rectangle 7"/>
          <p:cNvSpPr>
            <a:spLocks noChangeArrowheads="1"/>
          </p:cNvSpPr>
          <p:nvPr/>
        </p:nvSpPr>
        <p:spPr bwMode="auto">
          <a:xfrm>
            <a:off x="4267200" y="2590800"/>
            <a:ext cx="3657600" cy="457200"/>
          </a:xfrm>
          <a:prstGeom prst="rect">
            <a:avLst/>
          </a:prstGeom>
          <a:noFill/>
          <a:ln w="9525">
            <a:noFill/>
            <a:miter lim="800000"/>
            <a:headEnd/>
            <a:tailEnd/>
          </a:ln>
          <a:effectLst>
            <a:outerShdw dist="17961" dir="2700000" algn="ctr" rotWithShape="0">
              <a:schemeClr val="bg1">
                <a:alpha val="50000"/>
              </a:schemeClr>
            </a:outerShdw>
          </a:effectLst>
        </p:spPr>
        <p:txBody>
          <a:bodyPr lIns="35717" tIns="35717" rIns="35717" bIns="35717"/>
          <a:lstStyle/>
          <a:p>
            <a:pPr algn="l" defTabSz="642938">
              <a:tabLst>
                <a:tab pos="588963" algn="l"/>
              </a:tabLst>
            </a:pPr>
            <a:r>
              <a:rPr lang="en-US" sz="2500">
                <a:latin typeface="Gill Sans Light" charset="0"/>
                <a:sym typeface="Gill Sans Light" charset="0"/>
              </a:rPr>
              <a:t>Testing </a:t>
            </a:r>
            <a:r>
              <a:rPr lang="en-US" sz="2500" i="1">
                <a:latin typeface="Gill Sans Light" charset="0"/>
                <a:sym typeface="Gill Sans Light" charset="0"/>
              </a:rPr>
              <a:t>Paint</a:t>
            </a:r>
          </a:p>
        </p:txBody>
      </p:sp>
      <p:sp>
        <p:nvSpPr>
          <p:cNvPr id="71688" name="Rectangle 8"/>
          <p:cNvSpPr>
            <a:spLocks noChangeArrowheads="1"/>
          </p:cNvSpPr>
          <p:nvPr/>
        </p:nvSpPr>
        <p:spPr bwMode="auto">
          <a:xfrm>
            <a:off x="4191000" y="4495800"/>
            <a:ext cx="4953000" cy="457200"/>
          </a:xfrm>
          <a:prstGeom prst="rect">
            <a:avLst/>
          </a:prstGeom>
          <a:noFill/>
          <a:ln w="9525">
            <a:noFill/>
            <a:miter lim="800000"/>
            <a:headEnd/>
            <a:tailEnd/>
          </a:ln>
          <a:effectLst>
            <a:outerShdw dist="17961" dir="2700000" algn="ctr" rotWithShape="0">
              <a:schemeClr val="bg1">
                <a:alpha val="50000"/>
              </a:schemeClr>
            </a:outerShdw>
          </a:effectLst>
        </p:spPr>
        <p:txBody>
          <a:bodyPr lIns="35717" tIns="35717" rIns="35717" bIns="35717"/>
          <a:lstStyle/>
          <a:p>
            <a:pPr algn="l" defTabSz="642938">
              <a:tabLst>
                <a:tab pos="588963" algn="l"/>
              </a:tabLst>
            </a:pPr>
            <a:r>
              <a:rPr lang="en-US" sz="2500">
                <a:latin typeface="Gill Sans Light" charset="0"/>
                <a:sym typeface="Gill Sans Light" charset="0"/>
              </a:rPr>
              <a:t>Searching for task-related words</a:t>
            </a:r>
          </a:p>
        </p:txBody>
      </p:sp>
      <p:sp>
        <p:nvSpPr>
          <p:cNvPr id="71689" name="Rectangle 9"/>
          <p:cNvSpPr>
            <a:spLocks noChangeArrowheads="1"/>
          </p:cNvSpPr>
          <p:nvPr/>
        </p:nvSpPr>
        <p:spPr bwMode="auto">
          <a:xfrm>
            <a:off x="2286000" y="5257800"/>
            <a:ext cx="2085975" cy="803275"/>
          </a:xfrm>
          <a:prstGeom prst="rect">
            <a:avLst/>
          </a:prstGeom>
          <a:noFill/>
          <a:ln w="9525">
            <a:noFill/>
            <a:miter lim="800000"/>
            <a:headEnd/>
            <a:tailEnd/>
          </a:ln>
          <a:effectLst>
            <a:outerShdw dist="17961" dir="2700000" algn="ctr" rotWithShape="0">
              <a:schemeClr val="bg1">
                <a:alpha val="50000"/>
              </a:schemeClr>
            </a:outerShdw>
          </a:effectLst>
        </p:spPr>
        <p:txBody>
          <a:bodyPr lIns="35717" tIns="35717" rIns="35717" bIns="35717"/>
          <a:lstStyle/>
          <a:p>
            <a:pPr algn="l" defTabSz="642938">
              <a:tabLst>
                <a:tab pos="588963" algn="l"/>
              </a:tabLst>
            </a:pPr>
            <a:r>
              <a:rPr lang="en-US" sz="2500">
                <a:latin typeface="Gill Sans Light" charset="0"/>
                <a:sym typeface="Gill Sans Light" charset="0"/>
              </a:rPr>
              <a:t>Navigating dependencies</a:t>
            </a:r>
          </a:p>
        </p:txBody>
      </p:sp>
      <p:sp>
        <p:nvSpPr>
          <p:cNvPr id="71690" name="Rectangle 10"/>
          <p:cNvSpPr>
            <a:spLocks noChangeArrowheads="1"/>
          </p:cNvSpPr>
          <p:nvPr/>
        </p:nvSpPr>
        <p:spPr bwMode="auto">
          <a:xfrm>
            <a:off x="1454150" y="2001838"/>
            <a:ext cx="1822450" cy="436562"/>
          </a:xfrm>
          <a:prstGeom prst="rect">
            <a:avLst/>
          </a:prstGeom>
          <a:noFill/>
          <a:ln w="9525">
            <a:noFill/>
            <a:miter lim="800000"/>
            <a:headEnd/>
            <a:tailEnd/>
          </a:ln>
          <a:effectLst>
            <a:outerShdw dist="17961" dir="2700000" algn="ctr" rotWithShape="0">
              <a:schemeClr val="bg1">
                <a:alpha val="50000"/>
              </a:schemeClr>
            </a:outerShdw>
          </a:effectLst>
        </p:spPr>
        <p:txBody>
          <a:bodyPr lIns="35717" tIns="35717" rIns="35717" bIns="35717"/>
          <a:lstStyle/>
          <a:p>
            <a:pPr algn="l" defTabSz="642938">
              <a:tabLst>
                <a:tab pos="588963" algn="l"/>
              </a:tabLst>
            </a:pPr>
            <a:r>
              <a:rPr lang="en-US" sz="2500">
                <a:latin typeface="Gill Sans Light" charset="0"/>
                <a:sym typeface="Gill Sans Light" charset="0"/>
              </a:rPr>
              <a:t>Reading code</a:t>
            </a:r>
          </a:p>
        </p:txBody>
      </p:sp>
      <p:sp>
        <p:nvSpPr>
          <p:cNvPr id="71691" name="Rectangle 11"/>
          <p:cNvSpPr>
            <a:spLocks noChangeArrowheads="1"/>
          </p:cNvSpPr>
          <p:nvPr/>
        </p:nvSpPr>
        <p:spPr bwMode="auto">
          <a:xfrm>
            <a:off x="1828800" y="4191000"/>
            <a:ext cx="635000" cy="381000"/>
          </a:xfrm>
          <a:prstGeom prst="rect">
            <a:avLst/>
          </a:prstGeom>
          <a:noFill/>
          <a:ln w="9525">
            <a:noFill/>
            <a:miter lim="800000"/>
            <a:headEnd/>
            <a:tailEnd/>
          </a:ln>
          <a:effectLst>
            <a:outerShdw dist="17961" dir="2700000" algn="ctr" rotWithShape="0">
              <a:schemeClr val="bg1">
                <a:alpha val="50000"/>
              </a:schemeClr>
            </a:outerShdw>
          </a:effectLst>
        </p:spPr>
        <p:txBody>
          <a:bodyPr wrap="none" lIns="0" tIns="0" rIns="0" bIns="0" anchor="ctr">
            <a:spAutoFit/>
          </a:bodyPr>
          <a:lstStyle/>
          <a:p>
            <a:pPr defTabSz="642938">
              <a:tabLst>
                <a:tab pos="588963" algn="l"/>
              </a:tabLst>
            </a:pPr>
            <a:r>
              <a:rPr lang="en-US" sz="2500">
                <a:latin typeface="Gill Sans Light" charset="0"/>
                <a:sym typeface="Gill Sans Light" charset="0"/>
              </a:rPr>
              <a:t>20%</a:t>
            </a:r>
          </a:p>
        </p:txBody>
      </p:sp>
      <p:sp>
        <p:nvSpPr>
          <p:cNvPr id="71692" name="Rectangle 12"/>
          <p:cNvSpPr>
            <a:spLocks noChangeArrowheads="1"/>
          </p:cNvSpPr>
          <p:nvPr/>
        </p:nvSpPr>
        <p:spPr bwMode="auto">
          <a:xfrm>
            <a:off x="2184400" y="2895600"/>
            <a:ext cx="635000" cy="381000"/>
          </a:xfrm>
          <a:prstGeom prst="rect">
            <a:avLst/>
          </a:prstGeom>
          <a:noFill/>
          <a:ln w="9525">
            <a:noFill/>
            <a:miter lim="800000"/>
            <a:headEnd/>
            <a:tailEnd/>
          </a:ln>
          <a:effectLst>
            <a:outerShdw dist="17961" dir="2700000" algn="ctr" rotWithShape="0">
              <a:schemeClr val="bg1">
                <a:alpha val="50000"/>
              </a:schemeClr>
            </a:outerShdw>
          </a:effectLst>
        </p:spPr>
        <p:txBody>
          <a:bodyPr wrap="none" lIns="0" tIns="0" rIns="0" bIns="0" anchor="ctr">
            <a:spAutoFit/>
          </a:bodyPr>
          <a:lstStyle/>
          <a:p>
            <a:pPr defTabSz="642938">
              <a:tabLst>
                <a:tab pos="588963" algn="l"/>
              </a:tabLst>
            </a:pPr>
            <a:r>
              <a:rPr lang="en-US" sz="2500">
                <a:latin typeface="Gill Sans Light" charset="0"/>
                <a:sym typeface="Gill Sans Light" charset="0"/>
              </a:rPr>
              <a:t>22%</a:t>
            </a:r>
          </a:p>
        </p:txBody>
      </p:sp>
      <p:sp>
        <p:nvSpPr>
          <p:cNvPr id="71693" name="Rectangle 13"/>
          <p:cNvSpPr>
            <a:spLocks noChangeArrowheads="1"/>
          </p:cNvSpPr>
          <p:nvPr/>
        </p:nvSpPr>
        <p:spPr bwMode="auto">
          <a:xfrm>
            <a:off x="3124200" y="1828800"/>
            <a:ext cx="458788" cy="381000"/>
          </a:xfrm>
          <a:prstGeom prst="rect">
            <a:avLst/>
          </a:prstGeom>
          <a:noFill/>
          <a:ln w="9525" algn="ctr">
            <a:noFill/>
            <a:miter lim="800000"/>
            <a:headEnd/>
            <a:tailEnd/>
          </a:ln>
          <a:effectLst>
            <a:outerShdw dist="17961" dir="2700000" algn="ctr" rotWithShape="0">
              <a:schemeClr val="bg1">
                <a:alpha val="50000"/>
              </a:schemeClr>
            </a:outerShdw>
          </a:effectLst>
        </p:spPr>
        <p:txBody>
          <a:bodyPr wrap="none" lIns="0" tIns="0" rIns="0" bIns="0" anchor="ctr">
            <a:spAutoFit/>
          </a:bodyPr>
          <a:lstStyle/>
          <a:p>
            <a:pPr defTabSz="642938">
              <a:tabLst>
                <a:tab pos="588963" algn="l"/>
                <a:tab pos="773113" algn="l"/>
              </a:tabLst>
            </a:pPr>
            <a:r>
              <a:rPr lang="en-US" sz="2500">
                <a:latin typeface="Gill Sans Light" charset="0"/>
                <a:sym typeface="Gill Sans Light" charset="0"/>
              </a:rPr>
              <a:t>3%</a:t>
            </a:r>
          </a:p>
        </p:txBody>
      </p:sp>
      <p:sp>
        <p:nvSpPr>
          <p:cNvPr id="71694" name="Rectangle 14"/>
          <p:cNvSpPr>
            <a:spLocks noChangeArrowheads="1"/>
          </p:cNvSpPr>
          <p:nvPr/>
        </p:nvSpPr>
        <p:spPr bwMode="auto">
          <a:xfrm>
            <a:off x="3429000" y="2286000"/>
            <a:ext cx="458788" cy="381000"/>
          </a:xfrm>
          <a:prstGeom prst="rect">
            <a:avLst/>
          </a:prstGeom>
          <a:noFill/>
          <a:ln w="9525">
            <a:noFill/>
            <a:miter lim="800000"/>
            <a:headEnd/>
            <a:tailEnd/>
          </a:ln>
          <a:effectLst>
            <a:outerShdw dist="17961" dir="2700000" algn="ctr" rotWithShape="0">
              <a:schemeClr val="bg1">
                <a:alpha val="50000"/>
              </a:schemeClr>
            </a:outerShdw>
          </a:effectLst>
        </p:spPr>
        <p:txBody>
          <a:bodyPr wrap="none" lIns="0" tIns="0" rIns="0" bIns="0" anchor="ctr">
            <a:spAutoFit/>
          </a:bodyPr>
          <a:lstStyle/>
          <a:p>
            <a:pPr defTabSz="642938">
              <a:tabLst>
                <a:tab pos="588963" algn="l"/>
                <a:tab pos="825500" algn="l"/>
              </a:tabLst>
            </a:pPr>
            <a:r>
              <a:rPr lang="en-US" sz="2500">
                <a:latin typeface="Gill Sans Light" charset="0"/>
                <a:sym typeface="Gill Sans Light" charset="0"/>
              </a:rPr>
              <a:t>5%</a:t>
            </a:r>
          </a:p>
        </p:txBody>
      </p:sp>
      <p:sp>
        <p:nvSpPr>
          <p:cNvPr id="71695" name="Rectangle 15"/>
          <p:cNvSpPr>
            <a:spLocks noChangeArrowheads="1"/>
          </p:cNvSpPr>
          <p:nvPr/>
        </p:nvSpPr>
        <p:spPr bwMode="auto">
          <a:xfrm>
            <a:off x="3810000" y="2819400"/>
            <a:ext cx="458788" cy="381000"/>
          </a:xfrm>
          <a:prstGeom prst="rect">
            <a:avLst/>
          </a:prstGeom>
          <a:noFill/>
          <a:ln w="9525">
            <a:noFill/>
            <a:miter lim="800000"/>
            <a:headEnd/>
            <a:tailEnd/>
          </a:ln>
          <a:effectLst>
            <a:outerShdw dist="17961" dir="2700000" algn="ctr" rotWithShape="0">
              <a:schemeClr val="bg1">
                <a:alpha val="50000"/>
              </a:schemeClr>
            </a:outerShdw>
          </a:effectLst>
        </p:spPr>
        <p:txBody>
          <a:bodyPr wrap="none" lIns="0" tIns="0" rIns="0" bIns="0" anchor="ctr">
            <a:spAutoFit/>
          </a:bodyPr>
          <a:lstStyle/>
          <a:p>
            <a:pPr defTabSz="642938">
              <a:tabLst>
                <a:tab pos="588963" algn="l"/>
                <a:tab pos="773113" algn="l"/>
              </a:tabLst>
            </a:pPr>
            <a:r>
              <a:rPr lang="en-US" sz="2500">
                <a:latin typeface="Gill Sans Light" charset="0"/>
                <a:sym typeface="Gill Sans Light" charset="0"/>
              </a:rPr>
              <a:t>6%</a:t>
            </a:r>
          </a:p>
        </p:txBody>
      </p:sp>
      <p:sp>
        <p:nvSpPr>
          <p:cNvPr id="71696" name="Rectangle 16"/>
          <p:cNvSpPr>
            <a:spLocks noChangeArrowheads="1"/>
          </p:cNvSpPr>
          <p:nvPr/>
        </p:nvSpPr>
        <p:spPr bwMode="auto">
          <a:xfrm>
            <a:off x="4419600" y="3429000"/>
            <a:ext cx="635000" cy="381000"/>
          </a:xfrm>
          <a:prstGeom prst="rect">
            <a:avLst/>
          </a:prstGeom>
          <a:noFill/>
          <a:ln w="9525">
            <a:noFill/>
            <a:miter lim="800000"/>
            <a:headEnd/>
            <a:tailEnd/>
          </a:ln>
          <a:effectLst>
            <a:outerShdw dist="17961" dir="2700000" algn="ctr" rotWithShape="0">
              <a:schemeClr val="bg1">
                <a:alpha val="50000"/>
              </a:schemeClr>
            </a:outerShdw>
          </a:effectLst>
        </p:spPr>
        <p:txBody>
          <a:bodyPr wrap="none" lIns="0" tIns="0" rIns="0" bIns="0" anchor="ctr">
            <a:spAutoFit/>
          </a:bodyPr>
          <a:lstStyle/>
          <a:p>
            <a:pPr algn="l" defTabSz="642938">
              <a:tabLst>
                <a:tab pos="588963" algn="l"/>
              </a:tabLst>
            </a:pPr>
            <a:r>
              <a:rPr lang="en-US" sz="2500">
                <a:latin typeface="Gill Sans Light" charset="0"/>
                <a:sym typeface="Gill Sans Light" charset="0"/>
              </a:rPr>
              <a:t>13%</a:t>
            </a:r>
          </a:p>
        </p:txBody>
      </p:sp>
      <p:sp>
        <p:nvSpPr>
          <p:cNvPr id="71697" name="Rectangle 17"/>
          <p:cNvSpPr>
            <a:spLocks noChangeArrowheads="1"/>
          </p:cNvSpPr>
          <p:nvPr/>
        </p:nvSpPr>
        <p:spPr bwMode="auto">
          <a:xfrm>
            <a:off x="3657600" y="4038600"/>
            <a:ext cx="635000" cy="381000"/>
          </a:xfrm>
          <a:prstGeom prst="rect">
            <a:avLst/>
          </a:prstGeom>
          <a:noFill/>
          <a:ln w="9525">
            <a:noFill/>
            <a:miter lim="800000"/>
            <a:headEnd/>
            <a:tailEnd/>
          </a:ln>
          <a:effectLst>
            <a:outerShdw dist="17961" dir="2700000" algn="ctr" rotWithShape="0">
              <a:schemeClr val="bg1">
                <a:alpha val="50000"/>
              </a:schemeClr>
            </a:outerShdw>
          </a:effectLst>
        </p:spPr>
        <p:txBody>
          <a:bodyPr wrap="none" lIns="0" tIns="0" rIns="0" bIns="0" anchor="ctr">
            <a:spAutoFit/>
          </a:bodyPr>
          <a:lstStyle/>
          <a:p>
            <a:pPr defTabSz="642938">
              <a:tabLst>
                <a:tab pos="588963" algn="l"/>
              </a:tabLst>
            </a:pPr>
            <a:r>
              <a:rPr lang="en-US" sz="2500">
                <a:latin typeface="Gill Sans Light" charset="0"/>
                <a:sym typeface="Gill Sans Light" charset="0"/>
              </a:rPr>
              <a:t>13%</a:t>
            </a:r>
          </a:p>
        </p:txBody>
      </p:sp>
      <p:sp>
        <p:nvSpPr>
          <p:cNvPr id="71698" name="Rectangle 18"/>
          <p:cNvSpPr>
            <a:spLocks noChangeArrowheads="1"/>
          </p:cNvSpPr>
          <p:nvPr/>
        </p:nvSpPr>
        <p:spPr bwMode="auto">
          <a:xfrm>
            <a:off x="2895600" y="4419600"/>
            <a:ext cx="635000" cy="381000"/>
          </a:xfrm>
          <a:prstGeom prst="rect">
            <a:avLst/>
          </a:prstGeom>
          <a:noFill/>
          <a:ln w="9525">
            <a:noFill/>
            <a:miter lim="800000"/>
            <a:headEnd/>
            <a:tailEnd/>
          </a:ln>
          <a:effectLst>
            <a:outerShdw dist="17961" dir="2700000" algn="ctr" rotWithShape="0">
              <a:schemeClr val="bg1">
                <a:alpha val="50000"/>
              </a:schemeClr>
            </a:outerShdw>
          </a:effectLst>
        </p:spPr>
        <p:txBody>
          <a:bodyPr wrap="none" lIns="0" tIns="0" rIns="0" bIns="0" anchor="ctr">
            <a:spAutoFit/>
          </a:bodyPr>
          <a:lstStyle/>
          <a:p>
            <a:pPr defTabSz="642938">
              <a:tabLst>
                <a:tab pos="588963" algn="l"/>
              </a:tabLst>
            </a:pPr>
            <a:r>
              <a:rPr lang="en-US" sz="2500">
                <a:latin typeface="Gill Sans Light" charset="0"/>
                <a:sym typeface="Gill Sans Light" charset="0"/>
              </a:rPr>
              <a:t>16%</a:t>
            </a:r>
          </a:p>
        </p:txBody>
      </p:sp>
      <p:sp>
        <p:nvSpPr>
          <p:cNvPr id="71699" name="Rectangle 19"/>
          <p:cNvSpPr>
            <a:spLocks noGrp="1" noChangeArrowheads="1"/>
          </p:cNvSpPr>
          <p:nvPr>
            <p:ph type="title"/>
          </p:nvPr>
        </p:nvSpPr>
        <p:spPr>
          <a:ln/>
        </p:spPr>
        <p:txBody>
          <a:bodyPr lIns="96437" tIns="0" rIns="115725" bIns="0" anchor="ctr"/>
          <a:lstStyle/>
          <a:p>
            <a:r>
              <a:rPr lang="en-US"/>
              <a:t>Time Spent on Different Activities</a:t>
            </a:r>
          </a:p>
        </p:txBody>
      </p:sp>
      <p:sp>
        <p:nvSpPr>
          <p:cNvPr id="21" name="Slide Number Placeholder 20"/>
          <p:cNvSpPr>
            <a:spLocks noGrp="1"/>
          </p:cNvSpPr>
          <p:nvPr>
            <p:ph type="sldNum" sz="quarter" idx="12"/>
          </p:nvPr>
        </p:nvSpPr>
        <p:spPr/>
        <p:txBody>
          <a:bodyPr/>
          <a:lstStyle/>
          <a:p>
            <a:pPr>
              <a:defRPr/>
            </a:pPr>
            <a:fld id="{5724283D-037C-4233-A5B9-6A378F34C5AF}" type="slidenum">
              <a:rPr lang="en-US" altLang="en-US" smtClean="0"/>
              <a:pPr>
                <a:defRPr/>
              </a:pPr>
              <a:t>3</a:t>
            </a:fld>
            <a:endParaRPr lang="en-US" alt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ln/>
        </p:spPr>
        <p:txBody>
          <a:bodyPr lIns="96437" tIns="0" rIns="115725" bIns="0" anchor="ctr"/>
          <a:lstStyle/>
          <a:p>
            <a:r>
              <a:rPr lang="en-US">
                <a:solidFill>
                  <a:schemeClr val="tx1"/>
                </a:solidFill>
              </a:rPr>
              <a:t>A Programmer’s Task</a:t>
            </a:r>
          </a:p>
        </p:txBody>
      </p:sp>
      <p:sp>
        <p:nvSpPr>
          <p:cNvPr id="74755" name="Line 3"/>
          <p:cNvSpPr>
            <a:spLocks noChangeShapeType="1"/>
          </p:cNvSpPr>
          <p:nvPr/>
        </p:nvSpPr>
        <p:spPr bwMode="auto">
          <a:xfrm flipH="1">
            <a:off x="-44450" y="5473700"/>
            <a:ext cx="9340850" cy="0"/>
          </a:xfrm>
          <a:prstGeom prst="line">
            <a:avLst/>
          </a:prstGeom>
          <a:noFill/>
          <a:ln w="25400">
            <a:solidFill>
              <a:srgbClr val="002060"/>
            </a:solidFill>
            <a:round/>
            <a:headEnd type="stealth" w="med" len="med"/>
            <a:tailEnd/>
          </a:ln>
        </p:spPr>
        <p:txBody>
          <a:bodyPr/>
          <a:lstStyle/>
          <a:p>
            <a:endParaRPr lang="en-US"/>
          </a:p>
        </p:txBody>
      </p:sp>
      <p:sp>
        <p:nvSpPr>
          <p:cNvPr id="74756" name="Line 4"/>
          <p:cNvSpPr>
            <a:spLocks noChangeShapeType="1"/>
          </p:cNvSpPr>
          <p:nvPr/>
        </p:nvSpPr>
        <p:spPr bwMode="auto">
          <a:xfrm>
            <a:off x="1330325" y="1357313"/>
            <a:ext cx="0" cy="4268787"/>
          </a:xfrm>
          <a:prstGeom prst="line">
            <a:avLst/>
          </a:prstGeom>
          <a:noFill/>
          <a:ln w="9525">
            <a:solidFill>
              <a:srgbClr val="002060"/>
            </a:solidFill>
            <a:prstDash val="dash"/>
            <a:round/>
            <a:headEnd/>
            <a:tailEnd/>
          </a:ln>
        </p:spPr>
        <p:txBody>
          <a:bodyPr/>
          <a:lstStyle/>
          <a:p>
            <a:endParaRPr lang="en-US"/>
          </a:p>
        </p:txBody>
      </p:sp>
      <p:sp>
        <p:nvSpPr>
          <p:cNvPr id="74757" name="Rectangle 5"/>
          <p:cNvSpPr>
            <a:spLocks noChangeArrowheads="1"/>
          </p:cNvSpPr>
          <p:nvPr/>
        </p:nvSpPr>
        <p:spPr bwMode="auto">
          <a:xfrm>
            <a:off x="723900" y="5768975"/>
            <a:ext cx="1222375" cy="731838"/>
          </a:xfrm>
          <a:prstGeom prst="rect">
            <a:avLst/>
          </a:prstGeom>
          <a:noFill/>
          <a:ln w="9525">
            <a:noFill/>
            <a:miter lim="800000"/>
            <a:headEnd/>
            <a:tailEnd/>
          </a:ln>
        </p:spPr>
        <p:txBody>
          <a:bodyPr lIns="0" tIns="0" rIns="0" bIns="0" anchor="ctr"/>
          <a:lstStyle/>
          <a:p>
            <a:pPr defTabSz="642938"/>
            <a:r>
              <a:rPr lang="en-US" sz="2500">
                <a:latin typeface="Gill Sans Light" charset="0"/>
                <a:sym typeface="Gill Sans Light" charset="0"/>
              </a:rPr>
              <a:t>task started</a:t>
            </a:r>
          </a:p>
        </p:txBody>
      </p:sp>
      <p:sp>
        <p:nvSpPr>
          <p:cNvPr id="74758" name="Line 6"/>
          <p:cNvSpPr>
            <a:spLocks noChangeShapeType="1"/>
          </p:cNvSpPr>
          <p:nvPr/>
        </p:nvSpPr>
        <p:spPr bwMode="auto">
          <a:xfrm>
            <a:off x="8474075" y="1411288"/>
            <a:ext cx="0" cy="4268787"/>
          </a:xfrm>
          <a:prstGeom prst="line">
            <a:avLst/>
          </a:prstGeom>
          <a:noFill/>
          <a:ln w="9525">
            <a:solidFill>
              <a:srgbClr val="002060"/>
            </a:solidFill>
            <a:prstDash val="dash"/>
            <a:round/>
            <a:headEnd/>
            <a:tailEnd/>
          </a:ln>
        </p:spPr>
        <p:txBody>
          <a:bodyPr/>
          <a:lstStyle/>
          <a:p>
            <a:endParaRPr lang="en-US"/>
          </a:p>
        </p:txBody>
      </p:sp>
      <p:sp>
        <p:nvSpPr>
          <p:cNvPr id="74759" name="Rectangle 7"/>
          <p:cNvSpPr>
            <a:spLocks noChangeArrowheads="1"/>
          </p:cNvSpPr>
          <p:nvPr/>
        </p:nvSpPr>
        <p:spPr bwMode="auto">
          <a:xfrm>
            <a:off x="7742238" y="5840413"/>
            <a:ext cx="1482725" cy="731837"/>
          </a:xfrm>
          <a:prstGeom prst="rect">
            <a:avLst/>
          </a:prstGeom>
          <a:noFill/>
          <a:ln w="9525">
            <a:noFill/>
            <a:miter lim="800000"/>
            <a:headEnd/>
            <a:tailEnd/>
          </a:ln>
        </p:spPr>
        <p:txBody>
          <a:bodyPr lIns="0" tIns="0" rIns="0" bIns="0" anchor="ctr"/>
          <a:lstStyle/>
          <a:p>
            <a:pPr defTabSz="642938"/>
            <a:r>
              <a:rPr lang="en-US" sz="2500">
                <a:latin typeface="Gill Sans Light" charset="0"/>
                <a:sym typeface="Gill Sans Light" charset="0"/>
              </a:rPr>
              <a:t>task complete</a:t>
            </a:r>
          </a:p>
        </p:txBody>
      </p:sp>
      <p:pic>
        <p:nvPicPr>
          <p:cNvPr id="74760" name="Picture 8"/>
          <p:cNvPicPr>
            <a:picLocks noChangeAspect="1" noChangeArrowheads="1"/>
          </p:cNvPicPr>
          <p:nvPr/>
        </p:nvPicPr>
        <p:blipFill>
          <a:blip r:embed="rId3" cstate="print">
            <a:duotone>
              <a:schemeClr val="accent4">
                <a:shade val="45000"/>
                <a:satMod val="135000"/>
              </a:schemeClr>
              <a:prstClr val="white"/>
            </a:duotone>
            <a:lum contrast="-100000"/>
          </a:blip>
          <a:stretch>
            <a:fillRect/>
          </a:stretch>
        </p:blipFill>
        <p:spPr bwMode="auto">
          <a:xfrm>
            <a:off x="1322388" y="1893888"/>
            <a:ext cx="7648575" cy="2905125"/>
          </a:xfrm>
          <a:prstGeom prst="rect">
            <a:avLst/>
          </a:prstGeom>
          <a:noFill/>
          <a:ln>
            <a:noFill/>
          </a:ln>
        </p:spPr>
      </p:pic>
      <p:sp>
        <p:nvSpPr>
          <p:cNvPr id="74761" name="Rectangle 9"/>
          <p:cNvSpPr>
            <a:spLocks noChangeArrowheads="1"/>
          </p:cNvSpPr>
          <p:nvPr/>
        </p:nvSpPr>
        <p:spPr bwMode="auto">
          <a:xfrm>
            <a:off x="874713" y="1870239"/>
            <a:ext cx="424796" cy="261610"/>
          </a:xfrm>
          <a:prstGeom prst="rect">
            <a:avLst/>
          </a:prstGeom>
          <a:noFill/>
          <a:ln w="9525">
            <a:noFill/>
            <a:miter lim="800000"/>
            <a:headEnd/>
            <a:tailEnd/>
          </a:ln>
        </p:spPr>
        <p:txBody>
          <a:bodyPr wrap="none" lIns="0" tIns="0" rIns="0" bIns="0" anchor="ctr">
            <a:spAutoFit/>
          </a:bodyPr>
          <a:lstStyle/>
          <a:p>
            <a:pPr algn="l" defTabSz="642938"/>
            <a:r>
              <a:rPr lang="en-US" sz="1700">
                <a:latin typeface="Gill Sans Light" charset="0"/>
                <a:sym typeface="Gill Sans Light" charset="0"/>
              </a:rPr>
              <a:t>Find</a:t>
            </a:r>
          </a:p>
        </p:txBody>
      </p:sp>
      <p:sp>
        <p:nvSpPr>
          <p:cNvPr id="74762" name="Rectangle 10"/>
          <p:cNvSpPr>
            <a:spLocks noChangeArrowheads="1"/>
          </p:cNvSpPr>
          <p:nvPr/>
        </p:nvSpPr>
        <p:spPr bwMode="auto">
          <a:xfrm>
            <a:off x="795338" y="2092489"/>
            <a:ext cx="522579" cy="261610"/>
          </a:xfrm>
          <a:prstGeom prst="rect">
            <a:avLst/>
          </a:prstGeom>
          <a:noFill/>
          <a:ln w="9525">
            <a:noFill/>
            <a:miter lim="800000"/>
            <a:headEnd/>
            <a:tailEnd/>
          </a:ln>
        </p:spPr>
        <p:txBody>
          <a:bodyPr wrap="none" lIns="0" tIns="0" rIns="0" bIns="0" anchor="ctr">
            <a:spAutoFit/>
          </a:bodyPr>
          <a:lstStyle/>
          <a:p>
            <a:pPr algn="l" defTabSz="642938"/>
            <a:r>
              <a:rPr lang="en-US" sz="1700">
                <a:latin typeface="Gill Sans Light" charset="0"/>
                <a:sym typeface="Gill Sans Light" charset="0"/>
              </a:rPr>
              <a:t>Read</a:t>
            </a:r>
          </a:p>
        </p:txBody>
      </p:sp>
      <p:sp>
        <p:nvSpPr>
          <p:cNvPr id="74763" name="Rectangle 11"/>
          <p:cNvSpPr>
            <a:spLocks noChangeArrowheads="1"/>
          </p:cNvSpPr>
          <p:nvPr/>
        </p:nvSpPr>
        <p:spPr bwMode="auto">
          <a:xfrm>
            <a:off x="401638" y="3013239"/>
            <a:ext cx="897682" cy="261610"/>
          </a:xfrm>
          <a:prstGeom prst="rect">
            <a:avLst/>
          </a:prstGeom>
          <a:noFill/>
          <a:ln w="9525">
            <a:noFill/>
            <a:miter lim="800000"/>
            <a:headEnd/>
            <a:tailEnd/>
          </a:ln>
        </p:spPr>
        <p:txBody>
          <a:bodyPr wrap="none" lIns="0" tIns="0" rIns="0" bIns="0" anchor="ctr">
            <a:spAutoFit/>
          </a:bodyPr>
          <a:lstStyle/>
          <a:p>
            <a:pPr algn="l" defTabSz="642938"/>
            <a:r>
              <a:rPr lang="en-US" sz="1700">
                <a:latin typeface="Gill Sans Light" charset="0"/>
                <a:sym typeface="Gill Sans Light" charset="0"/>
              </a:rPr>
              <a:t>within file</a:t>
            </a:r>
          </a:p>
        </p:txBody>
      </p:sp>
      <p:sp>
        <p:nvSpPr>
          <p:cNvPr id="74764" name="Rectangle 12"/>
          <p:cNvSpPr>
            <a:spLocks noChangeArrowheads="1"/>
          </p:cNvSpPr>
          <p:nvPr/>
        </p:nvSpPr>
        <p:spPr bwMode="auto">
          <a:xfrm>
            <a:off x="98425" y="3235489"/>
            <a:ext cx="1275990" cy="261610"/>
          </a:xfrm>
          <a:prstGeom prst="rect">
            <a:avLst/>
          </a:prstGeom>
          <a:noFill/>
          <a:ln w="9525">
            <a:noFill/>
            <a:miter lim="800000"/>
            <a:headEnd/>
            <a:tailEnd/>
          </a:ln>
        </p:spPr>
        <p:txBody>
          <a:bodyPr wrap="none" lIns="0" tIns="0" rIns="0" bIns="0" anchor="ctr">
            <a:spAutoFit/>
          </a:bodyPr>
          <a:lstStyle/>
          <a:p>
            <a:pPr algn="l" defTabSz="642938"/>
            <a:r>
              <a:rPr lang="en-US" sz="1700">
                <a:latin typeface="Gill Sans Light" charset="0"/>
                <a:sym typeface="Gill Sans Light" charset="0"/>
              </a:rPr>
              <a:t>between files</a:t>
            </a:r>
          </a:p>
        </p:txBody>
      </p:sp>
      <p:sp>
        <p:nvSpPr>
          <p:cNvPr id="74765" name="Rectangle 13"/>
          <p:cNvSpPr>
            <a:spLocks noChangeArrowheads="1"/>
          </p:cNvSpPr>
          <p:nvPr/>
        </p:nvSpPr>
        <p:spPr bwMode="auto">
          <a:xfrm>
            <a:off x="901700" y="4156239"/>
            <a:ext cx="376706" cy="261610"/>
          </a:xfrm>
          <a:prstGeom prst="rect">
            <a:avLst/>
          </a:prstGeom>
          <a:noFill/>
          <a:ln w="9525">
            <a:noFill/>
            <a:miter lim="800000"/>
            <a:headEnd/>
            <a:tailEnd/>
          </a:ln>
        </p:spPr>
        <p:txBody>
          <a:bodyPr wrap="none" lIns="0" tIns="0" rIns="0" bIns="0" anchor="ctr">
            <a:spAutoFit/>
          </a:bodyPr>
          <a:lstStyle/>
          <a:p>
            <a:pPr algn="l" defTabSz="642938"/>
            <a:r>
              <a:rPr lang="en-US" sz="1700">
                <a:latin typeface="Gill Sans Light" charset="0"/>
                <a:sym typeface="Gill Sans Light" charset="0"/>
              </a:rPr>
              <a:t>Edit</a:t>
            </a:r>
          </a:p>
        </p:txBody>
      </p:sp>
      <p:sp>
        <p:nvSpPr>
          <p:cNvPr id="74766" name="Rectangle 14"/>
          <p:cNvSpPr>
            <a:spLocks noChangeArrowheads="1"/>
          </p:cNvSpPr>
          <p:nvPr/>
        </p:nvSpPr>
        <p:spPr bwMode="auto">
          <a:xfrm>
            <a:off x="884238" y="4378489"/>
            <a:ext cx="400622" cy="261610"/>
          </a:xfrm>
          <a:prstGeom prst="rect">
            <a:avLst/>
          </a:prstGeom>
          <a:noFill/>
          <a:ln w="9525">
            <a:noFill/>
            <a:miter lim="800000"/>
            <a:headEnd/>
            <a:tailEnd/>
          </a:ln>
        </p:spPr>
        <p:txBody>
          <a:bodyPr wrap="none" lIns="0" tIns="0" rIns="0" bIns="0" anchor="ctr">
            <a:spAutoFit/>
          </a:bodyPr>
          <a:lstStyle/>
          <a:p>
            <a:pPr algn="l" defTabSz="642938"/>
            <a:r>
              <a:rPr lang="en-US" sz="1700">
                <a:latin typeface="Gill Sans Light" charset="0"/>
                <a:sym typeface="Gill Sans Light" charset="0"/>
              </a:rPr>
              <a:t>Test</a:t>
            </a:r>
          </a:p>
        </p:txBody>
      </p:sp>
      <p:sp>
        <p:nvSpPr>
          <p:cNvPr id="74767" name="Rectangle 15"/>
          <p:cNvSpPr>
            <a:spLocks noChangeArrowheads="1"/>
          </p:cNvSpPr>
          <p:nvPr/>
        </p:nvSpPr>
        <p:spPr bwMode="auto">
          <a:xfrm>
            <a:off x="88900" y="2754477"/>
            <a:ext cx="1045158" cy="261610"/>
          </a:xfrm>
          <a:prstGeom prst="rect">
            <a:avLst/>
          </a:prstGeom>
          <a:noFill/>
          <a:ln w="9525">
            <a:noFill/>
            <a:miter lim="800000"/>
            <a:headEnd/>
            <a:tailEnd/>
          </a:ln>
        </p:spPr>
        <p:txBody>
          <a:bodyPr wrap="none" lIns="0" tIns="0" rIns="0" bIns="0" anchor="ctr">
            <a:spAutoFit/>
          </a:bodyPr>
          <a:lstStyle/>
          <a:p>
            <a:pPr algn="l" defTabSz="642938"/>
            <a:r>
              <a:rPr lang="en-US" sz="1700" i="1">
                <a:latin typeface="Gill Sans Light" charset="0"/>
                <a:sym typeface="Gill Sans Light" charset="0"/>
              </a:rPr>
              <a:t>Navigate...</a:t>
            </a:r>
          </a:p>
        </p:txBody>
      </p:sp>
      <p:grpSp>
        <p:nvGrpSpPr>
          <p:cNvPr id="2" name="Group 19"/>
          <p:cNvGrpSpPr>
            <a:grpSpLocks/>
          </p:cNvGrpSpPr>
          <p:nvPr/>
        </p:nvGrpSpPr>
        <p:grpSpPr bwMode="auto">
          <a:xfrm>
            <a:off x="1441450" y="1485900"/>
            <a:ext cx="7118350" cy="3579813"/>
            <a:chOff x="849" y="923"/>
            <a:chExt cx="4484" cy="2255"/>
          </a:xfrm>
        </p:grpSpPr>
        <p:sp>
          <p:nvSpPr>
            <p:cNvPr id="74768" name="AutoShape 16"/>
            <p:cNvSpPr>
              <a:spLocks noChangeArrowheads="1"/>
            </p:cNvSpPr>
            <p:nvPr/>
          </p:nvSpPr>
          <p:spPr bwMode="auto">
            <a:xfrm>
              <a:off x="849" y="923"/>
              <a:ext cx="2363" cy="652"/>
            </a:xfrm>
            <a:prstGeom prst="roundRect">
              <a:avLst>
                <a:gd name="adj" fmla="val 12931"/>
              </a:avLst>
            </a:prstGeom>
            <a:solidFill>
              <a:schemeClr val="accent1">
                <a:lumMod val="60000"/>
                <a:lumOff val="40000"/>
                <a:alpha val="25000"/>
              </a:schemeClr>
            </a:solidFill>
            <a:ln w="9525">
              <a:solidFill>
                <a:schemeClr val="tx1">
                  <a:alpha val="95113"/>
                </a:schemeClr>
              </a:solidFill>
              <a:round/>
              <a:headEnd/>
              <a:tailEnd/>
            </a:ln>
            <a:effectLst/>
          </p:spPr>
          <p:txBody>
            <a:bodyPr lIns="0" tIns="0" rIns="0" bIns="0" anchor="ctr"/>
            <a:lstStyle/>
            <a:p>
              <a:pPr defTabSz="642938"/>
              <a:r>
                <a:rPr lang="en-US" sz="2800" b="1" dirty="0">
                  <a:latin typeface="Gill Sans" charset="0"/>
                  <a:sym typeface="Gill Sans" charset="0"/>
                </a:rPr>
                <a:t>Form</a:t>
              </a:r>
              <a:r>
                <a:rPr lang="en-US" sz="2800" dirty="0">
                  <a:latin typeface="Gill Sans Light" charset="0"/>
                  <a:sym typeface="Gill Sans Light" charset="0"/>
                </a:rPr>
                <a:t> working set of task-relevant code</a:t>
              </a:r>
            </a:p>
          </p:txBody>
        </p:sp>
        <p:sp>
          <p:nvSpPr>
            <p:cNvPr id="74769" name="AutoShape 17"/>
            <p:cNvSpPr>
              <a:spLocks noChangeArrowheads="1"/>
            </p:cNvSpPr>
            <p:nvPr/>
          </p:nvSpPr>
          <p:spPr bwMode="auto">
            <a:xfrm>
              <a:off x="1929" y="1721"/>
              <a:ext cx="2571" cy="653"/>
            </a:xfrm>
            <a:prstGeom prst="roundRect">
              <a:avLst>
                <a:gd name="adj" fmla="val 12931"/>
              </a:avLst>
            </a:prstGeom>
            <a:solidFill>
              <a:schemeClr val="accent1">
                <a:lumMod val="60000"/>
                <a:lumOff val="40000"/>
                <a:alpha val="25000"/>
              </a:schemeClr>
            </a:solidFill>
            <a:ln w="9525" algn="ctr">
              <a:solidFill>
                <a:schemeClr val="tx1">
                  <a:alpha val="95113"/>
                </a:schemeClr>
              </a:solidFill>
              <a:round/>
              <a:headEnd/>
              <a:tailEnd/>
            </a:ln>
            <a:effectLst/>
          </p:spPr>
          <p:txBody>
            <a:bodyPr lIns="0" tIns="0" rIns="0" bIns="0" anchor="ctr"/>
            <a:lstStyle/>
            <a:p>
              <a:pPr defTabSz="642938"/>
              <a:r>
                <a:rPr lang="en-US" sz="2800" b="1">
                  <a:latin typeface="Gill Sans Light" charset="0"/>
                  <a:sym typeface="Gill Sans" charset="0"/>
                </a:rPr>
                <a:t>Navigate</a:t>
              </a:r>
              <a:r>
                <a:rPr lang="en-US" sz="2800">
                  <a:latin typeface="Gill Sans Light" charset="0"/>
                  <a:sym typeface="Gill Sans Light" charset="0"/>
                </a:rPr>
                <a:t> dependencies in working set</a:t>
              </a:r>
            </a:p>
          </p:txBody>
        </p:sp>
        <p:sp>
          <p:nvSpPr>
            <p:cNvPr id="74770" name="AutoShape 18"/>
            <p:cNvSpPr>
              <a:spLocks noChangeArrowheads="1"/>
            </p:cNvSpPr>
            <p:nvPr/>
          </p:nvSpPr>
          <p:spPr bwMode="auto">
            <a:xfrm>
              <a:off x="2993" y="2514"/>
              <a:ext cx="2340" cy="664"/>
            </a:xfrm>
            <a:prstGeom prst="roundRect">
              <a:avLst>
                <a:gd name="adj" fmla="val 12708"/>
              </a:avLst>
            </a:prstGeom>
            <a:solidFill>
              <a:schemeClr val="accent1">
                <a:lumMod val="60000"/>
                <a:lumOff val="40000"/>
                <a:alpha val="25000"/>
              </a:schemeClr>
            </a:solidFill>
            <a:ln w="9525" algn="ctr">
              <a:solidFill>
                <a:schemeClr val="tx1">
                  <a:alpha val="95113"/>
                </a:schemeClr>
              </a:solidFill>
              <a:round/>
              <a:headEnd/>
              <a:tailEnd/>
            </a:ln>
            <a:effectLst/>
          </p:spPr>
          <p:txBody>
            <a:bodyPr lIns="0" tIns="0" rIns="0" bIns="0" anchor="ctr"/>
            <a:lstStyle/>
            <a:p>
              <a:pPr defTabSz="642938"/>
              <a:r>
                <a:rPr lang="en-US" sz="2800" b="1">
                  <a:latin typeface="Gill Sans Light" charset="0"/>
                  <a:sym typeface="Gill Sans" charset="0"/>
                </a:rPr>
                <a:t>Modify</a:t>
              </a:r>
              <a:r>
                <a:rPr lang="en-US" sz="2800">
                  <a:latin typeface="Gill Sans Light" charset="0"/>
                  <a:sym typeface="Gill Sans Light" charset="0"/>
                </a:rPr>
                <a:t> code in </a:t>
              </a:r>
            </a:p>
            <a:p>
              <a:pPr defTabSz="642938"/>
              <a:r>
                <a:rPr lang="en-US" sz="2800">
                  <a:latin typeface="Gill Sans Light" charset="0"/>
                  <a:sym typeface="Gill Sans Light" charset="0"/>
                </a:rPr>
                <a:t>working set</a:t>
              </a:r>
            </a:p>
          </p:txBody>
        </p:sp>
      </p:grpSp>
      <p:sp>
        <p:nvSpPr>
          <p:cNvPr id="26" name="Slide Number Placeholder 25"/>
          <p:cNvSpPr>
            <a:spLocks noGrp="1"/>
          </p:cNvSpPr>
          <p:nvPr>
            <p:ph type="sldNum" sz="quarter" idx="12"/>
          </p:nvPr>
        </p:nvSpPr>
        <p:spPr/>
        <p:txBody>
          <a:bodyPr/>
          <a:lstStyle/>
          <a:p>
            <a:pPr>
              <a:defRPr/>
            </a:pPr>
            <a:fld id="{5724283D-037C-4233-A5B9-6A378F34C5AF}" type="slidenum">
              <a:rPr lang="en-US" altLang="en-US" smtClean="0"/>
              <a:pPr>
                <a:defRPr/>
              </a:pPr>
              <a:t>4</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4000"/>
              <a:t>A Programmer’s Working Set</a:t>
            </a:r>
          </a:p>
        </p:txBody>
      </p:sp>
      <p:sp>
        <p:nvSpPr>
          <p:cNvPr id="76803" name="Rectangle 3"/>
          <p:cNvSpPr>
            <a:spLocks noGrp="1" noChangeArrowheads="1"/>
          </p:cNvSpPr>
          <p:nvPr>
            <p:ph type="body" idx="1"/>
          </p:nvPr>
        </p:nvSpPr>
        <p:spPr>
          <a:xfrm>
            <a:off x="228600" y="1397000"/>
            <a:ext cx="3441700" cy="4800600"/>
          </a:xfrm>
        </p:spPr>
        <p:txBody>
          <a:bodyPr/>
          <a:lstStyle/>
          <a:p>
            <a:r>
              <a:rPr lang="en-US" sz="2800" dirty="0"/>
              <a:t>A collection of task-relevant code fragments</a:t>
            </a:r>
          </a:p>
          <a:p>
            <a:r>
              <a:rPr lang="en-US" sz="2800" dirty="0"/>
              <a:t>In modern software development, dependencies are distributed and non-local</a:t>
            </a:r>
          </a:p>
        </p:txBody>
      </p:sp>
      <p:pic>
        <p:nvPicPr>
          <p:cNvPr id="76804" name="Picture 4"/>
          <p:cNvPicPr>
            <a:picLocks noChangeAspect="1" noChangeArrowheads="1"/>
          </p:cNvPicPr>
          <p:nvPr/>
        </p:nvPicPr>
        <p:blipFill>
          <a:blip r:embed="rId3" cstate="print"/>
          <a:srcRect/>
          <a:stretch>
            <a:fillRect/>
          </a:stretch>
        </p:blipFill>
        <p:spPr bwMode="auto">
          <a:xfrm>
            <a:off x="3657600" y="1519238"/>
            <a:ext cx="5410200" cy="4500562"/>
          </a:xfrm>
          <a:prstGeom prst="rect">
            <a:avLst/>
          </a:prstGeom>
          <a:noFill/>
          <a:ln w="9525">
            <a:noFill/>
            <a:miter lim="800000"/>
            <a:headEnd/>
            <a:tailEnd/>
          </a:ln>
        </p:spPr>
      </p:pic>
      <p:pic>
        <p:nvPicPr>
          <p:cNvPr id="76805" name="Picture 5"/>
          <p:cNvPicPr>
            <a:picLocks noChangeAspect="1" noChangeArrowheads="1"/>
          </p:cNvPicPr>
          <p:nvPr/>
        </p:nvPicPr>
        <p:blipFill>
          <a:blip r:embed="rId4" cstate="print"/>
          <a:srcRect/>
          <a:stretch>
            <a:fillRect/>
          </a:stretch>
        </p:blipFill>
        <p:spPr bwMode="auto">
          <a:xfrm>
            <a:off x="3657600" y="1838325"/>
            <a:ext cx="5410200" cy="346551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5724283D-037C-4233-A5B9-6A378F34C5AF}" type="slidenum">
              <a:rPr lang="en-US" altLang="en-US" smtClean="0"/>
              <a:pPr>
                <a:defRPr/>
              </a:pPr>
              <a:t>5</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6805"/>
                                        </p:tgtEl>
                                        <p:attrNameLst>
                                          <p:attrName>style.visibility</p:attrName>
                                        </p:attrNameLst>
                                      </p:cBhvr>
                                      <p:to>
                                        <p:strVal val="visible"/>
                                      </p:to>
                                    </p:set>
                                    <p:animEffect transition="in" filter="fade">
                                      <p:cBhvr>
                                        <p:cTn id="7" dur="10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p:txBody>
          <a:bodyPr/>
          <a:lstStyle/>
          <a:p>
            <a:r>
              <a:rPr lang="en-US" sz="4800" i="1"/>
              <a:t>Forming</a:t>
            </a:r>
            <a:r>
              <a:rPr lang="en-US" sz="4800"/>
              <a:t> Working Sets</a:t>
            </a:r>
          </a:p>
        </p:txBody>
      </p:sp>
      <p:sp>
        <p:nvSpPr>
          <p:cNvPr id="78853" name="Rectangle 5"/>
          <p:cNvSpPr>
            <a:spLocks noGrp="1" noChangeArrowheads="1"/>
          </p:cNvSpPr>
          <p:nvPr>
            <p:ph type="body" sz="half" idx="1"/>
          </p:nvPr>
        </p:nvSpPr>
        <p:spPr>
          <a:xfrm>
            <a:off x="381000" y="1335088"/>
            <a:ext cx="3657600" cy="4760912"/>
          </a:xfrm>
        </p:spPr>
        <p:txBody>
          <a:bodyPr/>
          <a:lstStyle/>
          <a:p>
            <a:r>
              <a:rPr lang="en-US" sz="3200" i="1"/>
              <a:t>How does ____ work?</a:t>
            </a:r>
          </a:p>
          <a:p>
            <a:pPr lvl="1"/>
            <a:r>
              <a:rPr lang="en-US" sz="2800"/>
              <a:t>Searched for seemingly task-relevant words</a:t>
            </a:r>
          </a:p>
          <a:p>
            <a:pPr lvl="1"/>
            <a:r>
              <a:rPr lang="en-US" sz="2800"/>
              <a:t>Only 50% of searches led to relevant code</a:t>
            </a:r>
          </a:p>
          <a:p>
            <a:pPr lvl="1"/>
            <a:endParaRPr lang="en-US" sz="2800"/>
          </a:p>
        </p:txBody>
      </p:sp>
      <p:sp>
        <p:nvSpPr>
          <p:cNvPr id="78854" name="Rectangle 6"/>
          <p:cNvSpPr>
            <a:spLocks noGrp="1" noChangeArrowheads="1"/>
          </p:cNvSpPr>
          <p:nvPr>
            <p:ph type="body" sz="half" idx="2"/>
          </p:nvPr>
        </p:nvSpPr>
        <p:spPr>
          <a:xfrm>
            <a:off x="4038600" y="1335088"/>
            <a:ext cx="4876800" cy="4760912"/>
          </a:xfrm>
        </p:spPr>
        <p:txBody>
          <a:bodyPr/>
          <a:lstStyle/>
          <a:p>
            <a:r>
              <a:rPr lang="en-US" sz="3200" i="1"/>
              <a:t>Why did(n’t) ____ happen?</a:t>
            </a:r>
          </a:p>
          <a:p>
            <a:pPr lvl="1"/>
            <a:r>
              <a:rPr lang="en-US" sz="2800"/>
              <a:t>Formed hypotheses about potential causes of unexpected behavior </a:t>
            </a:r>
          </a:p>
          <a:p>
            <a:pPr lvl="1"/>
            <a:r>
              <a:rPr lang="en-US" sz="2800"/>
              <a:t>88% of hypotheses were false</a:t>
            </a:r>
          </a:p>
        </p:txBody>
      </p:sp>
      <p:sp>
        <p:nvSpPr>
          <p:cNvPr id="78855" name="Text Box 7"/>
          <p:cNvSpPr txBox="1">
            <a:spLocks noChangeArrowheads="1"/>
          </p:cNvSpPr>
          <p:nvPr/>
        </p:nvSpPr>
        <p:spPr bwMode="auto">
          <a:xfrm>
            <a:off x="401638" y="5346700"/>
            <a:ext cx="8501062" cy="955675"/>
          </a:xfrm>
          <a:prstGeom prst="rect">
            <a:avLst/>
          </a:prstGeom>
          <a:solidFill>
            <a:srgbClr val="6E0000"/>
          </a:solidFill>
          <a:ln w="9525">
            <a:solidFill>
              <a:schemeClr val="bg1"/>
            </a:solidFill>
            <a:miter lim="800000"/>
            <a:headEnd/>
            <a:tailEnd/>
          </a:ln>
          <a:effectLst>
            <a:outerShdw dist="107763" dir="2700000" algn="ctr" rotWithShape="0">
              <a:schemeClr val="bg2">
                <a:alpha val="50000"/>
              </a:schemeClr>
            </a:outerShdw>
          </a:effectLst>
        </p:spPr>
        <p:txBody>
          <a:bodyPr>
            <a:spAutoFit/>
          </a:bodyPr>
          <a:lstStyle/>
          <a:p>
            <a:pPr>
              <a:spcBef>
                <a:spcPct val="50000"/>
              </a:spcBef>
            </a:pPr>
            <a:r>
              <a:rPr lang="en-US" sz="2800" i="1" dirty="0">
                <a:solidFill>
                  <a:schemeClr val="bg1"/>
                </a:solidFill>
              </a:rPr>
              <a:t>Programmers had trouble relating the behavior they saw (or didn’t see) to the code responsible for it.</a:t>
            </a:r>
          </a:p>
        </p:txBody>
      </p:sp>
      <p:sp>
        <p:nvSpPr>
          <p:cNvPr id="7" name="Slide Number Placeholder 6"/>
          <p:cNvSpPr>
            <a:spLocks noGrp="1"/>
          </p:cNvSpPr>
          <p:nvPr>
            <p:ph type="sldNum" sz="quarter" idx="12"/>
          </p:nvPr>
        </p:nvSpPr>
        <p:spPr/>
        <p:txBody>
          <a:bodyPr/>
          <a:lstStyle/>
          <a:p>
            <a:pPr>
              <a:defRPr/>
            </a:pPr>
            <a:fld id="{42B9FF78-6A10-480F-A775-98F17DA3B461}" type="slidenum">
              <a:rPr lang="en-US" altLang="en-US" smtClean="0"/>
              <a:pPr>
                <a:defRPr/>
              </a:pPr>
              <a:t>6</a:t>
            </a:fld>
            <a:endParaRPr lang="en-US"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122238"/>
            <a:ext cx="7543800" cy="944562"/>
          </a:xfrm>
        </p:spPr>
        <p:txBody>
          <a:bodyPr/>
          <a:lstStyle/>
          <a:p>
            <a:r>
              <a:rPr lang="en-US" i="1" dirty="0"/>
              <a:t>Representing</a:t>
            </a:r>
            <a:r>
              <a:rPr lang="en-US" dirty="0"/>
              <a:t> Working Sets</a:t>
            </a:r>
          </a:p>
        </p:txBody>
      </p:sp>
      <p:sp>
        <p:nvSpPr>
          <p:cNvPr id="82947" name="Rectangle 3"/>
          <p:cNvSpPr>
            <a:spLocks noGrp="1" noChangeArrowheads="1"/>
          </p:cNvSpPr>
          <p:nvPr>
            <p:ph type="body" idx="1"/>
          </p:nvPr>
        </p:nvSpPr>
        <p:spPr>
          <a:xfrm>
            <a:off x="2654300" y="1574800"/>
            <a:ext cx="6489700" cy="4903788"/>
          </a:xfrm>
        </p:spPr>
        <p:txBody>
          <a:bodyPr/>
          <a:lstStyle/>
          <a:p>
            <a:pPr>
              <a:lnSpc>
                <a:spcPct val="90000"/>
              </a:lnSpc>
            </a:pPr>
            <a:r>
              <a:rPr lang="en-US" dirty="0"/>
              <a:t>Represented by explorer and file tabs</a:t>
            </a:r>
          </a:p>
          <a:p>
            <a:pPr>
              <a:lnSpc>
                <a:spcPct val="90000"/>
              </a:lnSpc>
            </a:pPr>
            <a:r>
              <a:rPr lang="en-US" dirty="0"/>
              <a:t>When changing tasks, working sets were lost as tabs and nodes changed</a:t>
            </a:r>
          </a:p>
          <a:p>
            <a:pPr>
              <a:lnSpc>
                <a:spcPct val="90000"/>
              </a:lnSpc>
            </a:pPr>
            <a:r>
              <a:rPr lang="en-US" dirty="0"/>
              <a:t>“Including” code in the working set by opening a file or expanding a node made it more difficult to navigate to other code in the working set</a:t>
            </a:r>
          </a:p>
        </p:txBody>
      </p:sp>
      <p:pic>
        <p:nvPicPr>
          <p:cNvPr id="82952" name="Picture 8"/>
          <p:cNvPicPr>
            <a:picLocks noChangeAspect="1" noChangeArrowheads="1"/>
          </p:cNvPicPr>
          <p:nvPr/>
        </p:nvPicPr>
        <p:blipFill>
          <a:blip r:embed="rId3" cstate="print"/>
          <a:srcRect l="2539" t="9505" r="73145" b="17838"/>
          <a:stretch>
            <a:fillRect/>
          </a:stretch>
        </p:blipFill>
        <p:spPr bwMode="auto">
          <a:xfrm>
            <a:off x="127000" y="1176338"/>
            <a:ext cx="2389188" cy="5351462"/>
          </a:xfrm>
          <a:prstGeom prst="rect">
            <a:avLst/>
          </a:prstGeom>
          <a:noFill/>
          <a:ln w="9525">
            <a:noFill/>
            <a:miter lim="800000"/>
            <a:headEnd/>
            <a:tailEnd/>
          </a:ln>
          <a:effectLst>
            <a:outerShdw dist="76199" dir="2700000" algn="ctr" rotWithShape="0">
              <a:schemeClr val="bg2">
                <a:alpha val="75000"/>
              </a:schemeClr>
            </a:outerShdw>
          </a:effectLst>
        </p:spPr>
      </p:pic>
      <p:pic>
        <p:nvPicPr>
          <p:cNvPr id="82954" name="Picture 10"/>
          <p:cNvPicPr>
            <a:picLocks noChangeAspect="1" noChangeArrowheads="1"/>
          </p:cNvPicPr>
          <p:nvPr/>
        </p:nvPicPr>
        <p:blipFill>
          <a:blip r:embed="rId3" cstate="print"/>
          <a:srcRect l="27094" t="9500" r="188" b="87125"/>
          <a:stretch>
            <a:fillRect/>
          </a:stretch>
        </p:blipFill>
        <p:spPr bwMode="auto">
          <a:xfrm>
            <a:off x="2532063" y="1171575"/>
            <a:ext cx="6581775" cy="228600"/>
          </a:xfrm>
          <a:prstGeom prst="rect">
            <a:avLst/>
          </a:prstGeom>
          <a:noFill/>
          <a:ln w="9525">
            <a:noFill/>
            <a:miter lim="800000"/>
            <a:headEnd/>
            <a:tailEnd/>
          </a:ln>
          <a:effectLst>
            <a:outerShdw dist="76199" dir="2700000" algn="ctr" rotWithShape="0">
              <a:schemeClr val="bg2">
                <a:alpha val="75000"/>
              </a:schemeClr>
            </a:outerShdw>
          </a:effectLst>
        </p:spPr>
      </p:pic>
      <p:sp>
        <p:nvSpPr>
          <p:cNvPr id="7" name="Slide Number Placeholder 6"/>
          <p:cNvSpPr>
            <a:spLocks noGrp="1"/>
          </p:cNvSpPr>
          <p:nvPr>
            <p:ph type="sldNum" sz="quarter" idx="12"/>
          </p:nvPr>
        </p:nvSpPr>
        <p:spPr/>
        <p:txBody>
          <a:bodyPr/>
          <a:lstStyle/>
          <a:p>
            <a:pPr>
              <a:defRPr/>
            </a:pPr>
            <a:fld id="{5724283D-037C-4233-A5B9-6A378F34C5AF}" type="slidenum">
              <a:rPr lang="en-US" altLang="en-US" smtClean="0"/>
              <a:pPr>
                <a:defRPr/>
              </a:pPr>
              <a:t>7</a:t>
            </a:fld>
            <a:endParaRPr lang="en-US"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54000" y="20638"/>
            <a:ext cx="8483600" cy="1295400"/>
          </a:xfrm>
        </p:spPr>
        <p:txBody>
          <a:bodyPr/>
          <a:lstStyle/>
          <a:p>
            <a:r>
              <a:rPr lang="en-US" sz="4800" i="1" dirty="0"/>
              <a:t>Navigating</a:t>
            </a:r>
            <a:r>
              <a:rPr lang="en-US" sz="4800" dirty="0"/>
              <a:t> in a </a:t>
            </a:r>
            <a:r>
              <a:rPr lang="en-US" sz="4800" dirty="0" smtClean="0"/>
              <a:t>Working Set</a:t>
            </a:r>
            <a:endParaRPr lang="en-US" sz="4800" dirty="0"/>
          </a:p>
        </p:txBody>
      </p:sp>
      <p:sp>
        <p:nvSpPr>
          <p:cNvPr id="83971" name="Rectangle 3"/>
          <p:cNvSpPr>
            <a:spLocks noGrp="1" noChangeArrowheads="1"/>
          </p:cNvSpPr>
          <p:nvPr>
            <p:ph type="body" sz="half" idx="1"/>
          </p:nvPr>
        </p:nvSpPr>
        <p:spPr>
          <a:xfrm>
            <a:off x="320675" y="1335088"/>
            <a:ext cx="8335963" cy="4760912"/>
          </a:xfrm>
        </p:spPr>
        <p:txBody>
          <a:bodyPr/>
          <a:lstStyle/>
          <a:p>
            <a:r>
              <a:rPr lang="en-US"/>
              <a:t>Navigated ~65 dependencies over 70 minutes</a:t>
            </a:r>
          </a:p>
          <a:p>
            <a:pPr>
              <a:buFont typeface="Wingdings" pitchFamily="2" charset="2"/>
              <a:buNone/>
            </a:pPr>
            <a:endParaRPr lang="en-US" sz="1200"/>
          </a:p>
          <a:p>
            <a:r>
              <a:rPr lang="en-US"/>
              <a:t>58% direct:</a:t>
            </a:r>
          </a:p>
          <a:p>
            <a:pPr lvl="1"/>
            <a:r>
              <a:rPr lang="en-US"/>
              <a:t>Declaration of…</a:t>
            </a:r>
          </a:p>
          <a:p>
            <a:pPr lvl="1"/>
            <a:r>
              <a:rPr lang="en-US"/>
              <a:t>Use of…</a:t>
            </a:r>
          </a:p>
          <a:p>
            <a:pPr lvl="1"/>
            <a:r>
              <a:rPr lang="en-US"/>
              <a:t>Called by…</a:t>
            </a:r>
          </a:p>
          <a:p>
            <a:pPr lvl="1"/>
            <a:r>
              <a:rPr lang="en-US"/>
              <a:t>Definition of…</a:t>
            </a:r>
          </a:p>
          <a:p>
            <a:r>
              <a:rPr lang="en-US"/>
              <a:t>Some direct reference</a:t>
            </a:r>
            <a:br>
              <a:rPr lang="en-US"/>
            </a:br>
            <a:r>
              <a:rPr lang="en-US"/>
              <a:t>navigation supported</a:t>
            </a:r>
            <a:br>
              <a:rPr lang="en-US"/>
            </a:br>
            <a:r>
              <a:rPr lang="en-US"/>
              <a:t>by Eclipse commands</a:t>
            </a:r>
          </a:p>
        </p:txBody>
      </p:sp>
      <p:sp>
        <p:nvSpPr>
          <p:cNvPr id="83973" name="Rectangle 5"/>
          <p:cNvSpPr>
            <a:spLocks noGrp="1" noChangeArrowheads="1"/>
          </p:cNvSpPr>
          <p:nvPr>
            <p:ph type="body" sz="half" idx="2"/>
          </p:nvPr>
        </p:nvSpPr>
        <p:spPr>
          <a:xfrm>
            <a:off x="4608513" y="1989138"/>
            <a:ext cx="4191000" cy="4241800"/>
          </a:xfrm>
        </p:spPr>
        <p:txBody>
          <a:bodyPr/>
          <a:lstStyle/>
          <a:p>
            <a:r>
              <a:rPr lang="en-US"/>
              <a:t>42% indirect:</a:t>
            </a:r>
          </a:p>
          <a:p>
            <a:pPr lvl="1"/>
            <a:r>
              <a:rPr lang="en-US"/>
              <a:t>The method that computes the value that is passed to this method and used in this expression…</a:t>
            </a:r>
          </a:p>
          <a:p>
            <a:r>
              <a:rPr lang="en-US"/>
              <a:t>Supported only by scroll bars, package explorer, tabs, and find</a:t>
            </a:r>
          </a:p>
        </p:txBody>
      </p:sp>
      <p:sp>
        <p:nvSpPr>
          <p:cNvPr id="6" name="Slide Number Placeholder 5"/>
          <p:cNvSpPr>
            <a:spLocks noGrp="1"/>
          </p:cNvSpPr>
          <p:nvPr>
            <p:ph type="sldNum" sz="quarter" idx="12"/>
          </p:nvPr>
        </p:nvSpPr>
        <p:spPr/>
        <p:txBody>
          <a:bodyPr/>
          <a:lstStyle/>
          <a:p>
            <a:pPr>
              <a:defRPr/>
            </a:pPr>
            <a:fld id="{42B9FF78-6A10-480F-A775-98F17DA3B461}" type="slidenum">
              <a:rPr lang="en-US" altLang="en-US" smtClean="0"/>
              <a:pPr>
                <a:defRPr/>
              </a:pPr>
              <a:t>8</a:t>
            </a:fld>
            <a:endParaRPr lang="en-US"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22238"/>
            <a:ext cx="7543800" cy="1109662"/>
          </a:xfrm>
        </p:spPr>
        <p:txBody>
          <a:bodyPr/>
          <a:lstStyle/>
          <a:p>
            <a:r>
              <a:rPr lang="en-US" dirty="0"/>
              <a:t>Times for Bottlenecks</a:t>
            </a:r>
          </a:p>
        </p:txBody>
      </p:sp>
      <p:sp>
        <p:nvSpPr>
          <p:cNvPr id="117763" name="Rectangle 3"/>
          <p:cNvSpPr>
            <a:spLocks noGrp="1" noChangeArrowheads="1"/>
          </p:cNvSpPr>
          <p:nvPr>
            <p:ph type="body" idx="1"/>
          </p:nvPr>
        </p:nvSpPr>
        <p:spPr>
          <a:xfrm>
            <a:off x="381000" y="1154113"/>
            <a:ext cx="8763000" cy="5338762"/>
          </a:xfrm>
        </p:spPr>
        <p:txBody>
          <a:bodyPr/>
          <a:lstStyle/>
          <a:p>
            <a:pPr>
              <a:tabLst>
                <a:tab pos="4222750" algn="ctr"/>
              </a:tabLst>
            </a:pPr>
            <a:r>
              <a:rPr lang="en-US" dirty="0"/>
              <a:t>Each instance of an interactive bottleneck cost only a few seconds, but . . .</a:t>
            </a:r>
          </a:p>
          <a:p>
            <a:pPr>
              <a:tabLst>
                <a:tab pos="4222750" algn="ctr"/>
              </a:tabLst>
            </a:pPr>
            <a:endParaRPr lang="en-US" dirty="0"/>
          </a:p>
          <a:p>
            <a:pPr>
              <a:tabLst>
                <a:tab pos="4222750" algn="ctr"/>
              </a:tabLst>
            </a:pPr>
            <a:endParaRPr lang="en-US" dirty="0"/>
          </a:p>
          <a:p>
            <a:pPr>
              <a:tabLst>
                <a:tab pos="4222750" algn="ctr"/>
              </a:tabLst>
            </a:pPr>
            <a:endParaRPr lang="en-US" dirty="0"/>
          </a:p>
          <a:p>
            <a:pPr>
              <a:tabLst>
                <a:tab pos="4222750" algn="ctr"/>
              </a:tabLst>
            </a:pPr>
            <a:endParaRPr lang="en-US" dirty="0"/>
          </a:p>
          <a:p>
            <a:pPr>
              <a:tabLst>
                <a:tab pos="4222750" algn="ctr"/>
              </a:tabLst>
            </a:pPr>
            <a:endParaRPr lang="en-US" dirty="0"/>
          </a:p>
          <a:p>
            <a:pPr>
              <a:tabLst>
                <a:tab pos="4222750" algn="ctr"/>
              </a:tabLst>
            </a:pPr>
            <a:endParaRPr lang="en-US" sz="2400" dirty="0"/>
          </a:p>
          <a:p>
            <a:pPr>
              <a:buFont typeface="Wingdings" pitchFamily="2" charset="2"/>
              <a:buNone/>
              <a:tabLst>
                <a:tab pos="4222750" algn="ctr"/>
              </a:tabLst>
            </a:pPr>
            <a:r>
              <a:rPr lang="en-US" b="1" dirty="0"/>
              <a:t>		= </a:t>
            </a:r>
            <a:r>
              <a:rPr lang="en-US" b="1" dirty="0">
                <a:solidFill>
                  <a:srgbClr val="6E0000"/>
                </a:solidFill>
              </a:rPr>
              <a:t>35%</a:t>
            </a:r>
            <a:r>
              <a:rPr lang="en-US" b="1" dirty="0"/>
              <a:t> of uninterrupted work time!</a:t>
            </a:r>
          </a:p>
        </p:txBody>
      </p:sp>
      <p:graphicFrame>
        <p:nvGraphicFramePr>
          <p:cNvPr id="117884" name="Group 124"/>
          <p:cNvGraphicFramePr>
            <a:graphicFrameLocks noGrp="1"/>
          </p:cNvGraphicFramePr>
          <p:nvPr/>
        </p:nvGraphicFramePr>
        <p:xfrm>
          <a:off x="247650" y="2246313"/>
          <a:ext cx="8775700" cy="2957514"/>
        </p:xfrm>
        <a:graphic>
          <a:graphicData uri="http://schemas.openxmlformats.org/drawingml/2006/table">
            <a:tbl>
              <a:tblPr/>
              <a:tblGrid>
                <a:gridCol w="6054725"/>
                <a:gridCol w="2720975"/>
              </a:tblGrid>
              <a:tr h="527050">
                <a:tc>
                  <a:txBody>
                    <a:bodyPr/>
                    <a:lstStyle/>
                    <a:p>
                      <a:pPr marL="242888" marR="0" lvl="0" indent="0" algn="ctr" defTabSz="914400" rtl="0" eaLnBrk="1" fontAlgn="base" latinLnBrk="0" hangingPunct="1">
                        <a:lnSpc>
                          <a:spcPct val="85000"/>
                        </a:lnSpc>
                        <a:spcBef>
                          <a:spcPct val="0"/>
                        </a:spcBef>
                        <a:spcAft>
                          <a:spcPct val="0"/>
                        </a:spcAft>
                        <a:buClr>
                          <a:schemeClr val="accent2"/>
                        </a:buClr>
                        <a:buSzPct val="60000"/>
                        <a:buFont typeface="Wingdings" pitchFamily="2" charset="2"/>
                        <a:buNone/>
                        <a:tabLst>
                          <a:tab pos="1168400" algn="l"/>
                        </a:tabLst>
                      </a:pPr>
                      <a:r>
                        <a:rPr kumimoji="0" lang="en-US" sz="2600" b="0" i="0" u="none" strike="noStrike" cap="none" normalizeH="0" baseline="0" smtClean="0">
                          <a:ln>
                            <a:noFill/>
                          </a:ln>
                          <a:solidFill>
                            <a:schemeClr val="bg1"/>
                          </a:solidFill>
                          <a:effectLst/>
                          <a:latin typeface="Tahoma" pitchFamily="34" charset="0"/>
                        </a:rPr>
                        <a:t>Interactive Bottleneck</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miter lim="800000"/>
                      <a:headEnd type="none" w="med" len="med"/>
                      <a:tailEnd type="none" w="med" len="med"/>
                    </a:lnB>
                    <a:lnTlToBr>
                      <a:noFill/>
                    </a:lnTlToBr>
                    <a:lnBlToTr>
                      <a:noFill/>
                    </a:lnBlToTr>
                    <a:solidFill>
                      <a:srgbClr val="6E0000"/>
                    </a:solidFill>
                  </a:tcPr>
                </a:tc>
                <a:tc>
                  <a:txBody>
                    <a:bodyPr/>
                    <a:lstStyle/>
                    <a:p>
                      <a:pPr marL="0" marR="0" lvl="0" indent="0" algn="ctr" defTabSz="914400" rtl="0" eaLnBrk="1" fontAlgn="base" latinLnBrk="0" hangingPunct="1">
                        <a:lnSpc>
                          <a:spcPct val="85000"/>
                        </a:lnSpc>
                        <a:spcBef>
                          <a:spcPct val="0"/>
                        </a:spcBef>
                        <a:spcAft>
                          <a:spcPct val="0"/>
                        </a:spcAft>
                        <a:buClr>
                          <a:schemeClr val="accent2"/>
                        </a:buClr>
                        <a:buSzPct val="60000"/>
                        <a:buFont typeface="Wingdings" pitchFamily="2" charset="2"/>
                        <a:buNone/>
                        <a:tabLst>
                          <a:tab pos="1168400" algn="l"/>
                        </a:tabLst>
                      </a:pPr>
                      <a:r>
                        <a:rPr kumimoji="0" lang="en-US" sz="2600" b="0" i="0" u="none" strike="noStrike" cap="none" normalizeH="0" baseline="0" smtClean="0">
                          <a:ln>
                            <a:noFill/>
                          </a:ln>
                          <a:solidFill>
                            <a:schemeClr val="bg1"/>
                          </a:solidFill>
                          <a:effectLst/>
                          <a:latin typeface="Tahoma" pitchFamily="34" charset="0"/>
                        </a:rPr>
                        <a:t>Overall Cost</a:t>
                      </a:r>
                    </a:p>
                  </a:txBody>
                  <a:tcPr marL="0" marR="0" marT="0" marB="0" anchor="ctr" horzOverflow="overflow">
                    <a:lnL w="12700" cap="flat" cmpd="sng" algn="ctr">
                      <a:solidFill>
                        <a:schemeClr val="bg1"/>
                      </a:solidFill>
                      <a:prstDash val="solid"/>
                      <a:miter lim="800000"/>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miter lim="800000"/>
                      <a:headEnd type="none" w="med" len="med"/>
                      <a:tailEnd type="none" w="med" len="med"/>
                    </a:lnB>
                    <a:lnTlToBr>
                      <a:noFill/>
                    </a:lnTlToBr>
                    <a:lnBlToTr>
                      <a:noFill/>
                    </a:lnBlToTr>
                    <a:solidFill>
                      <a:srgbClr val="6E0000"/>
                    </a:solidFill>
                  </a:tcPr>
                </a:tc>
              </a:tr>
              <a:tr h="609600">
                <a:tc>
                  <a:txBody>
                    <a:bodyPr/>
                    <a:lstStyle/>
                    <a:p>
                      <a:pPr marL="242888" marR="0" lvl="0" indent="0" algn="l" defTabSz="914400" rtl="0" eaLnBrk="1" fontAlgn="base" latinLnBrk="0" hangingPunct="1">
                        <a:lnSpc>
                          <a:spcPct val="85000"/>
                        </a:lnSpc>
                        <a:spcBef>
                          <a:spcPct val="0"/>
                        </a:spcBef>
                        <a:spcAft>
                          <a:spcPct val="0"/>
                        </a:spcAft>
                        <a:buClr>
                          <a:schemeClr val="accent2"/>
                        </a:buClr>
                        <a:buSzPct val="60000"/>
                        <a:buFont typeface="Wingdings" pitchFamily="2" charset="2"/>
                        <a:buNone/>
                        <a:tabLst>
                          <a:tab pos="1168400" algn="l"/>
                        </a:tabLst>
                      </a:pPr>
                      <a:r>
                        <a:rPr kumimoji="0" lang="en-US" sz="2000" b="0" i="0" u="none" strike="noStrike" cap="none" normalizeH="0" baseline="0" smtClean="0">
                          <a:ln>
                            <a:noFill/>
                          </a:ln>
                          <a:solidFill>
                            <a:schemeClr val="bg1"/>
                          </a:solidFill>
                          <a:effectLst/>
                          <a:latin typeface="Gill Sans Light" charset="0"/>
                          <a:sym typeface="Gill Sans Light" charset="0"/>
                        </a:rPr>
                        <a:t>Navigating to fragment in </a:t>
                      </a:r>
                      <a:r>
                        <a:rPr kumimoji="0" lang="en-US" sz="2000" b="0" i="1" u="none" strike="noStrike" cap="none" normalizeH="0" baseline="0" smtClean="0">
                          <a:ln>
                            <a:noFill/>
                          </a:ln>
                          <a:solidFill>
                            <a:schemeClr val="bg1"/>
                          </a:solidFill>
                          <a:effectLst/>
                          <a:latin typeface="Gill Sans Light" charset="0"/>
                          <a:sym typeface="Gill Sans Light" charset="0"/>
                        </a:rPr>
                        <a:t>same</a:t>
                      </a:r>
                      <a:r>
                        <a:rPr kumimoji="0" lang="en-US" sz="2000" b="0" i="0" u="none" strike="noStrike" cap="none" normalizeH="0" baseline="0" smtClean="0">
                          <a:ln>
                            <a:noFill/>
                          </a:ln>
                          <a:solidFill>
                            <a:schemeClr val="bg1"/>
                          </a:solidFill>
                          <a:effectLst/>
                          <a:latin typeface="Gill Sans Light" charset="0"/>
                          <a:sym typeface="Gill Sans Light" charset="0"/>
                        </a:rPr>
                        <a:t> file (</a:t>
                      </a:r>
                      <a:r>
                        <a:rPr kumimoji="0" lang="en-US" sz="2000" b="0" i="1" u="none" strike="noStrike" cap="none" normalizeH="0" baseline="0" smtClean="0">
                          <a:ln>
                            <a:noFill/>
                          </a:ln>
                          <a:solidFill>
                            <a:schemeClr val="bg1"/>
                          </a:solidFill>
                          <a:effectLst/>
                          <a:latin typeface="Gill Sans Light" charset="0"/>
                          <a:sym typeface="Gill Sans Light" charset="0"/>
                        </a:rPr>
                        <a:t>via scrolling</a:t>
                      </a:r>
                      <a:r>
                        <a:rPr kumimoji="0" lang="en-US" sz="2000" b="0" i="0" u="none" strike="noStrike" cap="none" normalizeH="0" baseline="0" smtClean="0">
                          <a:ln>
                            <a:noFill/>
                          </a:ln>
                          <a:solidFill>
                            <a:schemeClr val="bg1"/>
                          </a:solidFill>
                          <a:effectLst/>
                          <a:latin typeface="Gill Sans Light" charset="0"/>
                          <a:sym typeface="Gill Sans Light" charset="0"/>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accent2"/>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6E0000"/>
                    </a:solidFill>
                  </a:tcPr>
                </a:tc>
                <a:tc>
                  <a:txBody>
                    <a:bodyPr/>
                    <a:lstStyle/>
                    <a:p>
                      <a:pPr marL="233363" marR="0" lvl="0" indent="0" algn="l" defTabSz="914400" rtl="0" eaLnBrk="1" fontAlgn="base" latinLnBrk="0" hangingPunct="1">
                        <a:lnSpc>
                          <a:spcPct val="85000"/>
                        </a:lnSpc>
                        <a:spcBef>
                          <a:spcPct val="0"/>
                        </a:spcBef>
                        <a:spcAft>
                          <a:spcPct val="0"/>
                        </a:spcAft>
                        <a:buClr>
                          <a:schemeClr val="accent2"/>
                        </a:buClr>
                        <a:buSzPct val="60000"/>
                        <a:buFont typeface="Wingdings" pitchFamily="2" charset="2"/>
                        <a:buNone/>
                        <a:tabLst>
                          <a:tab pos="1168400" algn="l"/>
                        </a:tabLst>
                      </a:pPr>
                      <a:r>
                        <a:rPr kumimoji="0" lang="en-US" sz="2800" b="0" i="0" u="none" strike="noStrike" cap="none" normalizeH="0" baseline="0" smtClean="0">
                          <a:ln>
                            <a:noFill/>
                          </a:ln>
                          <a:solidFill>
                            <a:schemeClr val="bg1"/>
                          </a:solidFill>
                          <a:effectLst/>
                          <a:latin typeface="Tahoma" pitchFamily="34" charset="0"/>
                          <a:sym typeface="Gill Sans Light" charset="0"/>
                        </a:rPr>
                        <a:t>~</a:t>
                      </a:r>
                      <a:r>
                        <a:rPr kumimoji="0" lang="en-US" sz="2800" b="0" i="0" u="none" strike="noStrike" cap="none" normalizeH="0" baseline="0" smtClean="0">
                          <a:ln>
                            <a:noFill/>
                          </a:ln>
                          <a:solidFill>
                            <a:schemeClr val="bg1"/>
                          </a:solidFill>
                          <a:effectLst/>
                          <a:latin typeface="Gill Sans Light" charset="0"/>
                          <a:sym typeface="Gill Sans Light" charset="0"/>
                        </a:rPr>
                        <a:t> 11 minutes</a:t>
                      </a:r>
                    </a:p>
                  </a:txBody>
                  <a:tcPr marL="0" marR="0" marT="0" marB="0" anchor="ctr" horzOverflow="overflow">
                    <a:lnL w="12700" cap="flat" cmpd="sng" algn="ctr">
                      <a:solidFill>
                        <a:schemeClr val="bg1"/>
                      </a:solidFill>
                      <a:prstDash val="solid"/>
                      <a:miter lim="800000"/>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6E0000"/>
                    </a:solidFill>
                  </a:tcPr>
                </a:tc>
              </a:tr>
              <a:tr h="658813">
                <a:tc>
                  <a:txBody>
                    <a:bodyPr/>
                    <a:lstStyle/>
                    <a:p>
                      <a:pPr marL="242888" marR="0" lvl="0" indent="0" algn="l" defTabSz="914400" rtl="0" eaLnBrk="1" fontAlgn="base" latinLnBrk="0" hangingPunct="1">
                        <a:lnSpc>
                          <a:spcPct val="85000"/>
                        </a:lnSpc>
                        <a:spcBef>
                          <a:spcPct val="0"/>
                        </a:spcBef>
                        <a:spcAft>
                          <a:spcPct val="0"/>
                        </a:spcAft>
                        <a:buClr>
                          <a:schemeClr val="accent2"/>
                        </a:buClr>
                        <a:buSzPct val="60000"/>
                        <a:buFont typeface="Wingdings" pitchFamily="2" charset="2"/>
                        <a:buNone/>
                        <a:tabLst>
                          <a:tab pos="1168400" algn="l"/>
                        </a:tabLst>
                      </a:pPr>
                      <a:r>
                        <a:rPr kumimoji="0" lang="en-US" sz="2000" b="0" i="0" u="none" strike="noStrike" cap="none" normalizeH="0" baseline="0" smtClean="0">
                          <a:ln>
                            <a:noFill/>
                          </a:ln>
                          <a:solidFill>
                            <a:schemeClr val="bg1"/>
                          </a:solidFill>
                          <a:effectLst/>
                          <a:latin typeface="Gill Sans Light" charset="0"/>
                          <a:sym typeface="Gill Sans Light" charset="0"/>
                        </a:rPr>
                        <a:t>Navigating to fragment in </a:t>
                      </a:r>
                      <a:r>
                        <a:rPr kumimoji="0" lang="en-US" sz="2000" b="0" i="1" u="none" strike="noStrike" cap="none" normalizeH="0" baseline="0" smtClean="0">
                          <a:ln>
                            <a:noFill/>
                          </a:ln>
                          <a:solidFill>
                            <a:schemeClr val="bg1"/>
                          </a:solidFill>
                          <a:effectLst/>
                          <a:latin typeface="Gill Sans Light" charset="0"/>
                          <a:sym typeface="Gill Sans Light" charset="0"/>
                        </a:rPr>
                        <a:t>different</a:t>
                      </a:r>
                      <a:r>
                        <a:rPr kumimoji="0" lang="en-US" sz="2000" b="0" i="0" u="none" strike="noStrike" cap="none" normalizeH="0" baseline="0" smtClean="0">
                          <a:ln>
                            <a:noFill/>
                          </a:ln>
                          <a:solidFill>
                            <a:schemeClr val="bg1"/>
                          </a:solidFill>
                          <a:effectLst/>
                          <a:latin typeface="Gill Sans Light" charset="0"/>
                          <a:sym typeface="Gill Sans Light" charset="0"/>
                        </a:rPr>
                        <a:t> file</a:t>
                      </a:r>
                      <a:br>
                        <a:rPr kumimoji="0" lang="en-US" sz="2000" b="0" i="0" u="none" strike="noStrike" cap="none" normalizeH="0" baseline="0" smtClean="0">
                          <a:ln>
                            <a:noFill/>
                          </a:ln>
                          <a:solidFill>
                            <a:schemeClr val="bg1"/>
                          </a:solidFill>
                          <a:effectLst/>
                          <a:latin typeface="Gill Sans Light" charset="0"/>
                          <a:sym typeface="Gill Sans Light" charset="0"/>
                        </a:rPr>
                      </a:br>
                      <a:r>
                        <a:rPr kumimoji="0" lang="en-US" sz="2000" b="0" i="0" u="none" strike="noStrike" cap="none" normalizeH="0" baseline="0" smtClean="0">
                          <a:ln>
                            <a:noFill/>
                          </a:ln>
                          <a:solidFill>
                            <a:schemeClr val="bg1"/>
                          </a:solidFill>
                          <a:effectLst/>
                          <a:latin typeface="Gill Sans Light" charset="0"/>
                          <a:sym typeface="Gill Sans Light" charset="0"/>
                        </a:rPr>
                        <a:t>(</a:t>
                      </a:r>
                      <a:r>
                        <a:rPr kumimoji="0" lang="en-US" sz="2000" b="0" i="1" u="none" strike="noStrike" cap="none" normalizeH="0" baseline="0" smtClean="0">
                          <a:ln>
                            <a:noFill/>
                          </a:ln>
                          <a:solidFill>
                            <a:schemeClr val="bg1"/>
                          </a:solidFill>
                          <a:effectLst/>
                          <a:latin typeface="Gill Sans Light" charset="0"/>
                          <a:sym typeface="Gill Sans Light" charset="0"/>
                        </a:rPr>
                        <a:t>via tabs and explorer</a:t>
                      </a:r>
                      <a:r>
                        <a:rPr kumimoji="0" lang="en-US" sz="2000" b="0" i="0" u="none" strike="noStrike" cap="none" normalizeH="0" baseline="0" smtClean="0">
                          <a:ln>
                            <a:noFill/>
                          </a:ln>
                          <a:solidFill>
                            <a:schemeClr val="bg1"/>
                          </a:solidFill>
                          <a:effectLst/>
                          <a:latin typeface="Gill Sans Light" charset="0"/>
                          <a:sym typeface="Gill Sans Light" charset="0"/>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6E0000"/>
                    </a:solidFill>
                  </a:tcPr>
                </a:tc>
                <a:tc>
                  <a:txBody>
                    <a:bodyPr/>
                    <a:lstStyle/>
                    <a:p>
                      <a:pPr marL="233363" marR="0" lvl="0" indent="0" algn="l" defTabSz="914400" rtl="0" eaLnBrk="1" fontAlgn="base" latinLnBrk="0" hangingPunct="1">
                        <a:lnSpc>
                          <a:spcPct val="85000"/>
                        </a:lnSpc>
                        <a:spcBef>
                          <a:spcPct val="0"/>
                        </a:spcBef>
                        <a:spcAft>
                          <a:spcPct val="0"/>
                        </a:spcAft>
                        <a:buClr>
                          <a:schemeClr val="accent2"/>
                        </a:buClr>
                        <a:buSzPct val="60000"/>
                        <a:buFont typeface="Wingdings" pitchFamily="2" charset="2"/>
                        <a:buNone/>
                        <a:tabLst>
                          <a:tab pos="1168400" algn="l"/>
                        </a:tabLst>
                      </a:pPr>
                      <a:r>
                        <a:rPr kumimoji="0" lang="en-US" sz="2800" b="0" i="0" u="none" strike="noStrike" cap="none" normalizeH="0" baseline="0" smtClean="0">
                          <a:ln>
                            <a:noFill/>
                          </a:ln>
                          <a:solidFill>
                            <a:schemeClr val="bg1"/>
                          </a:solidFill>
                          <a:effectLst/>
                          <a:latin typeface="Tahoma" pitchFamily="34" charset="0"/>
                          <a:sym typeface="Gill Sans Light" charset="0"/>
                        </a:rPr>
                        <a:t>~</a:t>
                      </a:r>
                      <a:r>
                        <a:rPr kumimoji="0" lang="en-US" sz="2800" b="0" i="0" u="none" strike="noStrike" cap="none" normalizeH="0" baseline="0" smtClean="0">
                          <a:ln>
                            <a:noFill/>
                          </a:ln>
                          <a:solidFill>
                            <a:schemeClr val="bg1"/>
                          </a:solidFill>
                          <a:effectLst/>
                          <a:latin typeface="Gill Sans Light" charset="0"/>
                          <a:sym typeface="Gill Sans Light" charset="0"/>
                        </a:rPr>
                        <a:t>  7 minutes</a:t>
                      </a:r>
                    </a:p>
                  </a:txBody>
                  <a:tcPr marL="0" marR="0" marT="0" marB="0" anchor="ctr" horzOverflow="overflow">
                    <a:lnL w="12700" cap="flat" cmpd="sng" algn="ctr">
                      <a:solidFill>
                        <a:schemeClr val="bg1"/>
                      </a:solidFill>
                      <a:prstDash val="solid"/>
                      <a:miter lim="800000"/>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6E0000"/>
                    </a:solidFill>
                  </a:tcPr>
                </a:tc>
              </a:tr>
              <a:tr h="639763">
                <a:tc>
                  <a:txBody>
                    <a:bodyPr/>
                    <a:lstStyle/>
                    <a:p>
                      <a:pPr marL="242888" marR="0" lvl="0" indent="0" algn="l" defTabSz="914400" rtl="0" eaLnBrk="1" fontAlgn="base" latinLnBrk="0" hangingPunct="1">
                        <a:lnSpc>
                          <a:spcPct val="85000"/>
                        </a:lnSpc>
                        <a:spcBef>
                          <a:spcPct val="0"/>
                        </a:spcBef>
                        <a:spcAft>
                          <a:spcPct val="0"/>
                        </a:spcAft>
                        <a:buClr>
                          <a:schemeClr val="accent2"/>
                        </a:buClr>
                        <a:buSzPct val="60000"/>
                        <a:buFont typeface="Wingdings" pitchFamily="2" charset="2"/>
                        <a:buNone/>
                        <a:tabLst>
                          <a:tab pos="1168400" algn="l"/>
                        </a:tabLst>
                      </a:pPr>
                      <a:r>
                        <a:rPr kumimoji="0" lang="en-US" sz="2000" b="0" i="0" u="none" strike="noStrike" cap="none" normalizeH="0" baseline="0" smtClean="0">
                          <a:ln>
                            <a:noFill/>
                          </a:ln>
                          <a:solidFill>
                            <a:schemeClr val="bg1"/>
                          </a:solidFill>
                          <a:effectLst/>
                          <a:latin typeface="Gill Sans Light" charset="0"/>
                          <a:sym typeface="Gill Sans Light" charset="0"/>
                        </a:rPr>
                        <a:t>Recovering working set after returning to a task</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6E0000"/>
                    </a:solidFill>
                  </a:tcPr>
                </a:tc>
                <a:tc>
                  <a:txBody>
                    <a:bodyPr/>
                    <a:lstStyle/>
                    <a:p>
                      <a:pPr marL="233363" marR="0" lvl="0" indent="0" algn="l" defTabSz="914400" rtl="0" eaLnBrk="1" fontAlgn="base" latinLnBrk="0" hangingPunct="1">
                        <a:lnSpc>
                          <a:spcPct val="85000"/>
                        </a:lnSpc>
                        <a:spcBef>
                          <a:spcPct val="0"/>
                        </a:spcBef>
                        <a:spcAft>
                          <a:spcPct val="0"/>
                        </a:spcAft>
                        <a:buClr>
                          <a:schemeClr val="accent2"/>
                        </a:buClr>
                        <a:buSzPct val="60000"/>
                        <a:buFont typeface="Wingdings" pitchFamily="2" charset="2"/>
                        <a:buNone/>
                        <a:tabLst>
                          <a:tab pos="1168400" algn="l"/>
                        </a:tabLst>
                      </a:pPr>
                      <a:r>
                        <a:rPr kumimoji="0" lang="en-US" sz="2800" b="0" i="0" u="none" strike="noStrike" cap="none" normalizeH="0" baseline="0" smtClean="0">
                          <a:ln>
                            <a:noFill/>
                          </a:ln>
                          <a:solidFill>
                            <a:schemeClr val="bg1"/>
                          </a:solidFill>
                          <a:effectLst/>
                          <a:latin typeface="Tahoma" pitchFamily="34" charset="0"/>
                          <a:sym typeface="Gill Sans Light" charset="0"/>
                        </a:rPr>
                        <a:t>~</a:t>
                      </a:r>
                      <a:r>
                        <a:rPr kumimoji="0" lang="en-US" sz="2800" b="0" i="0" u="none" strike="noStrike" cap="none" normalizeH="0" baseline="0" smtClean="0">
                          <a:ln>
                            <a:noFill/>
                          </a:ln>
                          <a:solidFill>
                            <a:schemeClr val="bg1"/>
                          </a:solidFill>
                          <a:effectLst/>
                          <a:latin typeface="Gill Sans Light" charset="0"/>
                          <a:sym typeface="Gill Sans Light" charset="0"/>
                        </a:rPr>
                        <a:t>  1 minute</a:t>
                      </a:r>
                    </a:p>
                  </a:txBody>
                  <a:tcPr marL="0" marR="0" marT="0" marB="0" anchor="ctr" horzOverflow="overflow">
                    <a:lnL w="12700" cap="flat" cmpd="sng" algn="ctr">
                      <a:solidFill>
                        <a:schemeClr val="bg1"/>
                      </a:solidFill>
                      <a:prstDash val="solid"/>
                      <a:miter lim="800000"/>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6E0000"/>
                    </a:solidFill>
                  </a:tcPr>
                </a:tc>
              </a:tr>
              <a:tr h="522288">
                <a:tc>
                  <a:txBody>
                    <a:bodyPr/>
                    <a:lstStyle/>
                    <a:p>
                      <a:pPr marL="169863" marR="0" lvl="0" indent="0" algn="r" defTabSz="914400" rtl="0" eaLnBrk="1" fontAlgn="base" latinLnBrk="0" hangingPunct="1">
                        <a:lnSpc>
                          <a:spcPct val="85000"/>
                        </a:lnSpc>
                        <a:spcBef>
                          <a:spcPct val="0"/>
                        </a:spcBef>
                        <a:spcAft>
                          <a:spcPct val="0"/>
                        </a:spcAft>
                        <a:buClr>
                          <a:schemeClr val="accent2"/>
                        </a:buClr>
                        <a:buSzPct val="60000"/>
                        <a:buFont typeface="Wingdings" pitchFamily="2" charset="2"/>
                        <a:buNone/>
                        <a:tabLst/>
                      </a:pPr>
                      <a:r>
                        <a:rPr kumimoji="0" lang="en-US" sz="2000" b="0" i="0" u="none" strike="noStrike" cap="none" normalizeH="0" baseline="0" dirty="0" smtClean="0">
                          <a:ln>
                            <a:noFill/>
                          </a:ln>
                          <a:solidFill>
                            <a:schemeClr val="bg1"/>
                          </a:solidFill>
                          <a:effectLst/>
                          <a:latin typeface="Tahoma" pitchFamily="34" charset="0"/>
                        </a:rPr>
                        <a:t>Total Costs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E0000"/>
                    </a:solidFill>
                  </a:tcPr>
                </a:tc>
                <a:tc>
                  <a:txBody>
                    <a:bodyPr/>
                    <a:lstStyle/>
                    <a:p>
                      <a:pPr marL="233363" marR="0" lvl="0" indent="0" algn="l" defTabSz="914400" rtl="0" eaLnBrk="1" fontAlgn="base" latinLnBrk="0" hangingPunct="1">
                        <a:lnSpc>
                          <a:spcPct val="85000"/>
                        </a:lnSpc>
                        <a:spcBef>
                          <a:spcPct val="0"/>
                        </a:spcBef>
                        <a:spcAft>
                          <a:spcPct val="0"/>
                        </a:spcAft>
                        <a:buClr>
                          <a:schemeClr val="accent2"/>
                        </a:buClr>
                        <a:buSzPct val="60000"/>
                        <a:buFont typeface="Wingdings" pitchFamily="2" charset="2"/>
                        <a:buNone/>
                        <a:tabLst>
                          <a:tab pos="1168400" algn="l"/>
                        </a:tabLst>
                      </a:pPr>
                      <a:r>
                        <a:rPr kumimoji="0" lang="en-US" sz="2800" b="0" i="0" u="none" strike="noStrike" cap="none" normalizeH="0" baseline="0" dirty="0" smtClean="0">
                          <a:ln>
                            <a:noFill/>
                          </a:ln>
                          <a:solidFill>
                            <a:schemeClr val="bg1"/>
                          </a:solidFill>
                          <a:effectLst/>
                          <a:latin typeface="Tahoma" pitchFamily="34" charset="0"/>
                        </a:rPr>
                        <a:t>~19 minutes </a:t>
                      </a:r>
                    </a:p>
                  </a:txBody>
                  <a:tcPr marL="0" marR="0" marT="0" marB="0" anchor="ctr" horzOverflow="overflow">
                    <a:lnL w="12700" cap="flat" cmpd="sng" algn="ctr">
                      <a:solidFill>
                        <a:schemeClr val="bg1"/>
                      </a:solidFill>
                      <a:prstDash val="solid"/>
                      <a:miter lim="800000"/>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E0000"/>
                    </a:solidFill>
                  </a:tcPr>
                </a:tc>
              </a:tr>
            </a:tbl>
          </a:graphicData>
        </a:graphic>
      </p:graphicFrame>
      <p:sp>
        <p:nvSpPr>
          <p:cNvPr id="6" name="Slide Number Placeholder 5"/>
          <p:cNvSpPr>
            <a:spLocks noGrp="1"/>
          </p:cNvSpPr>
          <p:nvPr>
            <p:ph type="sldNum" sz="quarter" idx="12"/>
          </p:nvPr>
        </p:nvSpPr>
        <p:spPr/>
        <p:txBody>
          <a:bodyPr/>
          <a:lstStyle/>
          <a:p>
            <a:pPr>
              <a:defRPr/>
            </a:pPr>
            <a:fld id="{5724283D-037C-4233-A5B9-6A378F34C5AF}" type="slidenum">
              <a:rPr lang="en-US" altLang="en-US" smtClean="0"/>
              <a:pPr>
                <a:defRPr/>
              </a:pPr>
              <a:t>9</a:t>
            </a:fld>
            <a:endParaRPr lang="en-US" alt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20581</TotalTime>
  <Words>2122</Words>
  <Application>Microsoft Office PowerPoint</Application>
  <PresentationFormat>On-screen Show (4:3)</PresentationFormat>
  <Paragraphs>304</Paragraphs>
  <Slides>27</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lecture template_polo</vt:lpstr>
      <vt:lpstr>Microsoft Graph Chart</vt:lpstr>
      <vt:lpstr>Navigating Working Sets</vt:lpstr>
      <vt:lpstr>Study of Design Requirements for Maintenance-Oriented IDEs [Ko 2005]</vt:lpstr>
      <vt:lpstr>Time Spent on Different Activities</vt:lpstr>
      <vt:lpstr>A Programmer’s Task</vt:lpstr>
      <vt:lpstr>A Programmer’s Working Set</vt:lpstr>
      <vt:lpstr>Forming Working Sets</vt:lpstr>
      <vt:lpstr>Representing Working Sets</vt:lpstr>
      <vt:lpstr>Navigating in a Working Set</vt:lpstr>
      <vt:lpstr>Times for Bottlenecks</vt:lpstr>
      <vt:lpstr>DeLine’s study of 7 developers</vt:lpstr>
      <vt:lpstr>de Alwis Study of Eclipse [2006]</vt:lpstr>
      <vt:lpstr>Multi-Dimensional Separation of Concerns [Tarr 1999]</vt:lpstr>
      <vt:lpstr>Concern Graphs [Robillard 2007]</vt:lpstr>
      <vt:lpstr>NavTracks [Singer 2005]</vt:lpstr>
      <vt:lpstr>Mylar – Kersten [2006]</vt:lpstr>
      <vt:lpstr>Mylar views</vt:lpstr>
      <vt:lpstr>Mylar Evaluation</vt:lpstr>
      <vt:lpstr>Jasper: Working Set Tool</vt:lpstr>
      <vt:lpstr>Implementation</vt:lpstr>
      <vt:lpstr>Code Set tool [Fraser 2008]</vt:lpstr>
      <vt:lpstr>TeamTracks [DeLine 2005]</vt:lpstr>
      <vt:lpstr>Slide 22</vt:lpstr>
      <vt:lpstr>TagSEA [Storey 2009]</vt:lpstr>
      <vt:lpstr>TagSEA</vt:lpstr>
      <vt:lpstr>ROSE [Zimmermann, 2005]</vt:lpstr>
      <vt:lpstr>Code Bubbles [Bragdon 2010]</vt:lpstr>
      <vt:lpstr>Code Bubbles</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for Tech Execs</dc:title>
  <dc:creator>Brad Myers</dc:creator>
  <cp:lastModifiedBy>Brad Myers</cp:lastModifiedBy>
  <cp:revision>2021</cp:revision>
  <cp:lastPrinted>1601-01-01T00:00:00Z</cp:lastPrinted>
  <dcterms:created xsi:type="dcterms:W3CDTF">2001-06-15T20:03:27Z</dcterms:created>
  <dcterms:modified xsi:type="dcterms:W3CDTF">2011-02-10T05:31:34Z</dcterms:modified>
</cp:coreProperties>
</file>