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4"/>
  </p:notesMasterIdLst>
  <p:sldIdLst>
    <p:sldId id="364" r:id="rId2"/>
    <p:sldId id="365" r:id="rId3"/>
    <p:sldId id="366" r:id="rId4"/>
    <p:sldId id="376" r:id="rId5"/>
    <p:sldId id="375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7" r:id="rId14"/>
    <p:sldId id="386" r:id="rId15"/>
    <p:sldId id="378" r:id="rId16"/>
    <p:sldId id="380" r:id="rId17"/>
    <p:sldId id="374" r:id="rId18"/>
    <p:sldId id="381" r:id="rId19"/>
    <p:sldId id="382" r:id="rId20"/>
    <p:sldId id="384" r:id="rId21"/>
    <p:sldId id="385" r:id="rId22"/>
    <p:sldId id="38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0000"/>
    <a:srgbClr val="CC3399"/>
    <a:srgbClr val="6699FF"/>
    <a:srgbClr val="33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4" autoAdjust="0"/>
    <p:restoredTop sz="86364" autoAdjust="0"/>
  </p:normalViewPr>
  <p:slideViewPr>
    <p:cSldViewPr snapToGrid="0">
      <p:cViewPr varScale="1">
        <p:scale>
          <a:sx n="54" d="100"/>
          <a:sy n="54" d="100"/>
        </p:scale>
        <p:origin x="-4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FD771E2-55A1-4E68-9D66-EFEDA08F1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8942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F3DCCB-4F84-4874-A470-D35C282B304B}" type="slidenum">
              <a:rPr lang="en-US"/>
              <a:pPr/>
              <a:t>1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589E9-2535-4459-8836-FDC4370930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C0F7A-2C8E-415C-9EAD-C7294B125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8DC40-0763-4469-9DED-9B5B2D812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4283D-037C-4233-A5B9-6A378F34C5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C4DE1-8FC2-4295-BB3E-06A32A739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9FF78-6A10-480F-A775-98F17DA3B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8D385-9D14-4628-9F7B-D94D4C9AA1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23C1B-D989-408C-AA94-62C379286A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1F64-BFE6-4CBD-806E-EEF58E65A3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7C01D-5212-4E67-9D23-72A2AC8C6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90843-C45C-48F2-B0D0-DC29E2BAD5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E204E03-3626-46E7-9ABE-54BA2F6D0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3" name="Picture 12" descr="scslogo.g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668013" y="144204"/>
            <a:ext cx="444088" cy="46185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5061118" y="233915"/>
            <a:ext cx="37369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Carnegie Mellon University, School of Computer Science</a:t>
            </a: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open-video.org/details.php?videoid=814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cs.wayne.edu/~mabianto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jHrF42YuL7Vy8YArJ48NU8bLCN1jJqXSWvHWTQwoAfg/edit?hl=en#heading=h.dyz5rgqy0wn2" TargetMode="External"/><Relationship Id="rId2" Type="http://schemas.openxmlformats.org/officeDocument/2006/relationships/hyperlink" Target="https://docs.google.com/document/d/1jHrF42YuL7Vy8YArJ48NU8bLCN1jJqXSWvHWTQwoAfg/edit?hl=en#heading=h.ou7aehm2dzf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.uni-trier.de/~diehl/softvis/org/softvis10/" TargetMode="External"/><Relationship Id="rId2" Type="http://schemas.openxmlformats.org/officeDocument/2006/relationships/hyperlink" Target="http://www.softvi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Model-driven_engineering" TargetMode="External"/><Relationship Id="rId4" Type="http://schemas.openxmlformats.org/officeDocument/2006/relationships/hyperlink" Target="http://www.st.uni-trier.de/~diehl/softvis/org/softvis10/program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video.google.com/videoplay?docid=3970523862559774879#docid=-411094775211118892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Software Visualization</a:t>
            </a:r>
            <a:endParaRPr 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873250"/>
          </a:xfrm>
        </p:spPr>
        <p:txBody>
          <a:bodyPr/>
          <a:lstStyle/>
          <a:p>
            <a:r>
              <a:rPr lang="en-US" dirty="0" smtClean="0"/>
              <a:t>Brad Myers</a:t>
            </a:r>
          </a:p>
          <a:p>
            <a:endParaRPr lang="en-US" sz="2000" dirty="0" smtClean="0"/>
          </a:p>
          <a:p>
            <a:r>
              <a:rPr lang="en-US" sz="2000" dirty="0" smtClean="0"/>
              <a:t>05-899D: Human Aspects of Software Development (HASD)</a:t>
            </a:r>
          </a:p>
          <a:p>
            <a:r>
              <a:rPr lang="en-US" sz="2000" i="1" dirty="0" smtClean="0"/>
              <a:t>Spring, 2011</a:t>
            </a:r>
            <a:endParaRPr lang="en-US" sz="2000" i="1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E06ADC0E-9362-4AC0-A198-2DB5308C8CBC}" type="slidenum">
              <a:rPr lang="en-US" altLang="en-US" smtClean="0"/>
              <a:pPr/>
              <a:t>1</a:t>
            </a:fld>
            <a:endParaRPr lang="en-US" altLang="en-US"/>
          </a:p>
        </p:txBody>
      </p:sp>
      <p:pic>
        <p:nvPicPr>
          <p:cNvPr id="9" name="Picture 12" descr="red_hcii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361" y="4284188"/>
            <a:ext cx="1388729" cy="160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965576" y="6448327"/>
            <a:ext cx="1973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Copyright © 2011 – Brad Myers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9"/>
            <a:ext cx="7543800" cy="917422"/>
          </a:xfrm>
        </p:spPr>
        <p:txBody>
          <a:bodyPr/>
          <a:lstStyle/>
          <a:p>
            <a:r>
              <a:rPr lang="en-US" dirty="0" smtClean="0"/>
              <a:t>Tango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9556"/>
            <a:ext cx="8686800" cy="5103791"/>
          </a:xfrm>
        </p:spPr>
        <p:txBody>
          <a:bodyPr/>
          <a:lstStyle/>
          <a:p>
            <a:r>
              <a:rPr lang="en-US" sz="2400" u="sng" dirty="0" smtClean="0"/>
              <a:t>T</a:t>
            </a:r>
            <a:r>
              <a:rPr lang="en-US" sz="2400" dirty="0" smtClean="0"/>
              <a:t>ransition-based </a:t>
            </a:r>
            <a:r>
              <a:rPr lang="en-US" sz="2400" u="sng" dirty="0" smtClean="0"/>
              <a:t>An</a:t>
            </a:r>
            <a:r>
              <a:rPr lang="en-US" sz="2400" dirty="0" smtClean="0"/>
              <a:t>imation </a:t>
            </a:r>
            <a:r>
              <a:rPr lang="en-US" sz="2400" u="sng" dirty="0" smtClean="0"/>
              <a:t>G</a:t>
            </a:r>
            <a:r>
              <a:rPr lang="en-US" sz="2400" dirty="0" smtClean="0"/>
              <a:t>enerati</a:t>
            </a:r>
            <a:r>
              <a:rPr lang="en-US" sz="2400" u="sng" dirty="0" smtClean="0"/>
              <a:t>o</a:t>
            </a:r>
            <a:r>
              <a:rPr lang="en-US" sz="2400" dirty="0" smtClean="0"/>
              <a:t>n</a:t>
            </a:r>
          </a:p>
          <a:p>
            <a:r>
              <a:rPr lang="en-US" sz="2400" dirty="0" smtClean="0"/>
              <a:t>John </a:t>
            </a:r>
            <a:r>
              <a:rPr lang="en-US" sz="2400" dirty="0" err="1" smtClean="0"/>
              <a:t>Stasko</a:t>
            </a:r>
            <a:r>
              <a:rPr lang="en-US" sz="2400" dirty="0" smtClean="0"/>
              <a:t> PhD thesis at Brown Univ. (1990)</a:t>
            </a:r>
          </a:p>
          <a:p>
            <a:pPr lvl="1"/>
            <a:r>
              <a:rPr lang="en-US" sz="2000" dirty="0" smtClean="0"/>
              <a:t>Continued with </a:t>
            </a:r>
            <a:r>
              <a:rPr lang="en-US" sz="2000" dirty="0" err="1" smtClean="0"/>
              <a:t>XTango</a:t>
            </a:r>
            <a:r>
              <a:rPr lang="en-US" sz="2000" dirty="0" smtClean="0"/>
              <a:t> as faculty at GA-Tech</a:t>
            </a:r>
          </a:p>
          <a:p>
            <a:r>
              <a:rPr lang="en-US" sz="2400" dirty="0" smtClean="0"/>
              <a:t>Smooth animations between</a:t>
            </a:r>
            <a:br>
              <a:rPr lang="en-US" sz="2400" dirty="0" smtClean="0"/>
            </a:br>
            <a:r>
              <a:rPr lang="en-US" sz="2400" dirty="0" smtClean="0"/>
              <a:t>states</a:t>
            </a:r>
          </a:p>
          <a:p>
            <a:pPr lvl="1"/>
            <a:r>
              <a:rPr lang="en-US" sz="2000" dirty="0" smtClean="0"/>
              <a:t>Paths &amp; transitions</a:t>
            </a:r>
          </a:p>
          <a:p>
            <a:r>
              <a:rPr lang="en-US" sz="2400" dirty="0" smtClean="0"/>
              <a:t>Make it easier to author</a:t>
            </a:r>
            <a:br>
              <a:rPr lang="en-US" sz="2400" dirty="0" smtClean="0"/>
            </a:br>
            <a:r>
              <a:rPr lang="en-US" sz="2400" dirty="0" smtClean="0"/>
              <a:t>algorithm visualizations</a:t>
            </a:r>
          </a:p>
          <a:p>
            <a:pPr lvl="1"/>
            <a:r>
              <a:rPr lang="en-US" sz="2000" dirty="0" smtClean="0"/>
              <a:t>Events inserted into the code</a:t>
            </a:r>
            <a:br>
              <a:rPr lang="en-US" sz="2000" dirty="0" smtClean="0"/>
            </a:br>
            <a:r>
              <a:rPr lang="en-US" sz="2000" dirty="0" smtClean="0"/>
              <a:t>tied to animations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6949" y="2186351"/>
            <a:ext cx="4597052" cy="467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666" y="4922729"/>
            <a:ext cx="2589932" cy="193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9"/>
            <a:ext cx="7543800" cy="829740"/>
          </a:xfrm>
        </p:spPr>
        <p:txBody>
          <a:bodyPr/>
          <a:lstStyle/>
          <a:p>
            <a:r>
              <a:rPr lang="en-US" dirty="0" smtClean="0"/>
              <a:t>CMU </a:t>
            </a:r>
            <a:r>
              <a:rPr lang="en-US" dirty="0" err="1" smtClean="0"/>
              <a:t>MacGnome</a:t>
            </a:r>
            <a:r>
              <a:rPr lang="en-US" dirty="0" smtClean="0"/>
              <a:t> &amp; Amethyst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82" y="1014608"/>
            <a:ext cx="8686800" cy="5116317"/>
          </a:xfrm>
        </p:spPr>
        <p:txBody>
          <a:bodyPr/>
          <a:lstStyle/>
          <a:p>
            <a:r>
              <a:rPr lang="en-US" sz="2400" dirty="0" smtClean="0"/>
              <a:t>Structured editor for Pascal for Mac</a:t>
            </a:r>
          </a:p>
          <a:p>
            <a:r>
              <a:rPr lang="en-US" sz="2400" dirty="0" smtClean="0"/>
              <a:t>Used for all intro CS courses for many years</a:t>
            </a:r>
          </a:p>
          <a:p>
            <a:r>
              <a:rPr lang="en-US" sz="2400" dirty="0" err="1" smtClean="0"/>
              <a:t>Habermann</a:t>
            </a:r>
            <a:r>
              <a:rPr lang="en-US" sz="2400" dirty="0" smtClean="0"/>
              <a:t> &amp; </a:t>
            </a:r>
            <a:r>
              <a:rPr lang="en-US" sz="2400" dirty="0" err="1" smtClean="0"/>
              <a:t>Notkin’s</a:t>
            </a:r>
            <a:r>
              <a:rPr lang="en-US" sz="2400" dirty="0" smtClean="0"/>
              <a:t> “Genie” idea for structured editing from Gandalf project</a:t>
            </a:r>
          </a:p>
          <a:p>
            <a:pPr lvl="1"/>
            <a:r>
              <a:rPr lang="en-US" sz="2000" dirty="0" smtClean="0"/>
              <a:t>Pascal Genie</a:t>
            </a:r>
          </a:p>
          <a:p>
            <a:r>
              <a:rPr lang="en-US" sz="2400" dirty="0" smtClean="0"/>
              <a:t>Structured top-down decomposition for code creation</a:t>
            </a:r>
          </a:p>
          <a:p>
            <a:r>
              <a:rPr lang="en-US" sz="2400" dirty="0" smtClean="0"/>
              <a:t>My Incense idea for data</a:t>
            </a:r>
            <a:br>
              <a:rPr lang="en-US" sz="2400" dirty="0" smtClean="0"/>
            </a:br>
            <a:r>
              <a:rPr lang="en-US" sz="2400" dirty="0" smtClean="0"/>
              <a:t>structure visualization</a:t>
            </a:r>
          </a:p>
          <a:p>
            <a:pPr lvl="1"/>
            <a:r>
              <a:rPr lang="en-US" sz="1800" dirty="0" smtClean="0"/>
              <a:t>A </a:t>
            </a:r>
            <a:r>
              <a:rPr lang="en-US" sz="1800" dirty="0" err="1" smtClean="0"/>
              <a:t>MacGNOME</a:t>
            </a:r>
            <a:r>
              <a:rPr lang="en-US" sz="1800" dirty="0" smtClean="0"/>
              <a:t> Environment</a:t>
            </a:r>
            <a:br>
              <a:rPr lang="en-US" sz="1800" dirty="0" smtClean="0"/>
            </a:br>
            <a:r>
              <a:rPr lang="en-US" sz="1800" dirty="0" smtClean="0"/>
              <a:t>That Helps You See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8328" y="3537989"/>
            <a:ext cx="5135671" cy="332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dirty="0" smtClean="0"/>
              <a:t>SEE – code viz.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751562"/>
            <a:ext cx="8686800" cy="5379363"/>
          </a:xfrm>
        </p:spPr>
        <p:txBody>
          <a:bodyPr/>
          <a:lstStyle/>
          <a:p>
            <a:r>
              <a:rPr lang="en-US" sz="2400" dirty="0" smtClean="0"/>
              <a:t>Pretty-printed source code</a:t>
            </a:r>
          </a:p>
          <a:p>
            <a:r>
              <a:rPr lang="en-US" sz="2400" dirty="0" err="1" smtClean="0"/>
              <a:t>Baecker</a:t>
            </a:r>
            <a:r>
              <a:rPr lang="en-US" sz="2400" dirty="0" smtClean="0"/>
              <a:t> collaborated with a graphic designer (Marcus) (1988)</a:t>
            </a:r>
          </a:p>
          <a:p>
            <a:r>
              <a:rPr lang="en-US" sz="2400" dirty="0" smtClean="0"/>
              <a:t>Used </a:t>
            </a:r>
            <a:r>
              <a:rPr lang="en-US" sz="2400" dirty="0" err="1" smtClean="0"/>
              <a:t>troff</a:t>
            </a:r>
            <a:r>
              <a:rPr lang="en-US" sz="2400" dirty="0" smtClean="0"/>
              <a:t> output for highly</a:t>
            </a:r>
            <a:br>
              <a:rPr lang="en-US" sz="2400" dirty="0" smtClean="0"/>
            </a:br>
            <a:r>
              <a:rPr lang="en-US" sz="2400" dirty="0" smtClean="0"/>
              <a:t>formatted (but not real-time)</a:t>
            </a:r>
          </a:p>
          <a:p>
            <a:r>
              <a:rPr lang="en-US" sz="2400" dirty="0" smtClean="0"/>
              <a:t>Focus on what is really useful</a:t>
            </a:r>
            <a:br>
              <a:rPr lang="en-US" sz="2400" dirty="0" smtClean="0"/>
            </a:br>
            <a:r>
              <a:rPr lang="en-US" sz="2400" dirty="0" smtClean="0"/>
              <a:t>and important</a:t>
            </a:r>
          </a:p>
          <a:p>
            <a:pPr lvl="1"/>
            <a:r>
              <a:rPr lang="en-US" sz="2000" dirty="0" smtClean="0"/>
              <a:t>Opposite of what usually highlighted</a:t>
            </a:r>
          </a:p>
          <a:p>
            <a:pPr lvl="1"/>
            <a:r>
              <a:rPr lang="en-US" sz="2000" dirty="0" smtClean="0"/>
              <a:t>Omitted redundant encodings (like {})</a:t>
            </a:r>
          </a:p>
          <a:p>
            <a:pPr lvl="1"/>
            <a:r>
              <a:rPr lang="en-US" sz="2000" dirty="0" smtClean="0"/>
              <a:t>Call-outs for important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4323" y="1741118"/>
            <a:ext cx="4049677" cy="51168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97677"/>
            <a:ext cx="4831248" cy="196032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05104"/>
          </a:xfrm>
        </p:spPr>
        <p:txBody>
          <a:bodyPr/>
          <a:lstStyle/>
          <a:p>
            <a:r>
              <a:rPr lang="en-US" dirty="0" err="1" smtClean="0"/>
              <a:t>SeeSoft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077"/>
            <a:ext cx="8229600" cy="4890848"/>
          </a:xfrm>
        </p:spPr>
        <p:txBody>
          <a:bodyPr/>
          <a:lstStyle/>
          <a:p>
            <a:r>
              <a:rPr lang="en-US" sz="2400" dirty="0" smtClean="0"/>
              <a:t>AT&amp;T Bell Labs [</a:t>
            </a:r>
            <a:r>
              <a:rPr lang="en-US" sz="2400" dirty="0" err="1" smtClean="0"/>
              <a:t>Eick</a:t>
            </a:r>
            <a:r>
              <a:rPr lang="en-US" sz="2400" dirty="0" smtClean="0"/>
              <a:t>, 1992]</a:t>
            </a:r>
          </a:p>
          <a:p>
            <a:r>
              <a:rPr lang="en-US" sz="2400" dirty="0" smtClean="0"/>
              <a:t>Visualization for performance</a:t>
            </a:r>
          </a:p>
          <a:p>
            <a:pPr lvl="1"/>
            <a:r>
              <a:rPr lang="en-US" sz="2000" dirty="0" smtClean="0"/>
              <a:t>“Hot spots” in red</a:t>
            </a:r>
          </a:p>
          <a:p>
            <a:r>
              <a:rPr lang="en-US" sz="2400" dirty="0" smtClean="0"/>
              <a:t>Large volumes of code</a:t>
            </a:r>
          </a:p>
          <a:p>
            <a:pPr lvl="1"/>
            <a:r>
              <a:rPr lang="en-US" sz="2000" dirty="0" smtClean="0"/>
              <a:t>Image is of 15,255 LOC</a:t>
            </a:r>
          </a:p>
          <a:p>
            <a:pPr lvl="1"/>
            <a:r>
              <a:rPr lang="en-US" sz="2000" dirty="0" smtClean="0"/>
              <a:t>Up to 50,000 LOC</a:t>
            </a:r>
          </a:p>
          <a:p>
            <a:r>
              <a:rPr lang="en-US" sz="2400" dirty="0" smtClean="0"/>
              <a:t>Can indent like original</a:t>
            </a:r>
            <a:br>
              <a:rPr lang="en-US" sz="2400" dirty="0" smtClean="0"/>
            </a:br>
            <a:r>
              <a:rPr lang="en-US" sz="2400" dirty="0" smtClean="0"/>
              <a:t>source files</a:t>
            </a:r>
          </a:p>
          <a:p>
            <a:r>
              <a:rPr lang="en-US" sz="2400" dirty="0" smtClean="0"/>
              <a:t>Also, recently changed, </a:t>
            </a:r>
          </a:p>
          <a:p>
            <a:pPr lvl="1"/>
            <a:r>
              <a:rPr lang="en-US" sz="2000" dirty="0" smtClean="0"/>
              <a:t>Version control systems</a:t>
            </a:r>
          </a:p>
          <a:p>
            <a:pPr lvl="1"/>
            <a:r>
              <a:rPr lang="en-US" sz="2000" dirty="0" smtClean="0"/>
              <a:t>Static, dynamic analyses</a:t>
            </a:r>
          </a:p>
          <a:p>
            <a:r>
              <a:rPr lang="en-US" sz="2400" dirty="0" smtClean="0"/>
              <a:t>Interactive investigation</a:t>
            </a:r>
          </a:p>
          <a:p>
            <a:r>
              <a:rPr lang="en-US" sz="2400" dirty="0" smtClean="0">
                <a:hlinkClick r:id="rId2"/>
              </a:rPr>
              <a:t>Video</a:t>
            </a:r>
            <a:r>
              <a:rPr lang="en-US" sz="2400" dirty="0" smtClean="0"/>
              <a:t> (10min)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9393" y="2680570"/>
            <a:ext cx="5014607" cy="417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67526"/>
          </a:xfrm>
        </p:spPr>
        <p:txBody>
          <a:bodyPr/>
          <a:lstStyle/>
          <a:p>
            <a:r>
              <a:rPr lang="en-US" dirty="0" smtClean="0"/>
              <a:t>3D Software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047" y="1164921"/>
            <a:ext cx="8423753" cy="4966004"/>
          </a:xfrm>
        </p:spPr>
        <p:txBody>
          <a:bodyPr/>
          <a:lstStyle/>
          <a:p>
            <a:r>
              <a:rPr lang="en-US" sz="2800" dirty="0" smtClean="0"/>
              <a:t>[</a:t>
            </a:r>
            <a:r>
              <a:rPr lang="en-US" sz="2800" dirty="0" err="1" smtClean="0"/>
              <a:t>Teyseyre</a:t>
            </a:r>
            <a:r>
              <a:rPr lang="en-US" sz="2800" dirty="0" smtClean="0"/>
              <a:t> 2009]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5599" y="983886"/>
            <a:ext cx="5748401" cy="296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84494"/>
            <a:ext cx="9144000" cy="3173506"/>
          </a:xfrm>
          <a:prstGeom prst="rect">
            <a:avLst/>
          </a:prstGeom>
          <a:noFill/>
          <a:ln w="9525">
            <a:solidFill>
              <a:srgbClr val="6E0000"/>
            </a:solidFill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18480"/>
            <a:ext cx="3436472" cy="1863964"/>
          </a:xfrm>
          <a:prstGeom prst="rect">
            <a:avLst/>
          </a:prstGeom>
          <a:noFill/>
          <a:ln w="9525">
            <a:solidFill>
              <a:srgbClr val="6E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29532"/>
          </a:xfrm>
        </p:spPr>
        <p:txBody>
          <a:bodyPr/>
          <a:lstStyle/>
          <a:p>
            <a:r>
              <a:rPr lang="en-US" dirty="0" smtClean="0"/>
              <a:t>Marwan Abi-Antoun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99" y="876822"/>
            <a:ext cx="8855901" cy="5254103"/>
          </a:xfrm>
        </p:spPr>
        <p:txBody>
          <a:bodyPr/>
          <a:lstStyle/>
          <a:p>
            <a:r>
              <a:rPr lang="en-US" sz="2400" dirty="0" smtClean="0">
                <a:hlinkClick r:id="rId2"/>
              </a:rPr>
              <a:t>http://www.cs.wayne.edu/~mabianto/</a:t>
            </a:r>
            <a:r>
              <a:rPr lang="en-US" sz="2400" dirty="0" smtClean="0"/>
              <a:t> [Abi-Antoun 2009]</a:t>
            </a:r>
          </a:p>
          <a:p>
            <a:r>
              <a:rPr lang="en-US" sz="2400" dirty="0" smtClean="0"/>
              <a:t>SCHOLIA – visualization of hierarchical </a:t>
            </a:r>
            <a:r>
              <a:rPr lang="en-US" sz="2400" i="1" dirty="0" smtClean="0"/>
              <a:t>runtime architecture</a:t>
            </a:r>
            <a:r>
              <a:rPr lang="en-US" sz="2400" dirty="0" smtClean="0"/>
              <a:t> from an existing object-oriented system</a:t>
            </a:r>
          </a:p>
          <a:p>
            <a:pPr lvl="1"/>
            <a:r>
              <a:rPr lang="en-US" sz="2000" dirty="0" smtClean="0"/>
              <a:t>As-built vs. as-designed architecture</a:t>
            </a:r>
          </a:p>
          <a:p>
            <a:pPr lvl="1"/>
            <a:r>
              <a:rPr lang="en-US" sz="2000" dirty="0" smtClean="0"/>
              <a:t>Requires extensive annotations of the original source code</a:t>
            </a:r>
          </a:p>
          <a:p>
            <a:pPr lvl="1"/>
            <a:r>
              <a:rPr lang="en-US" sz="2000" dirty="0" smtClean="0"/>
              <a:t>Too difficult to get actual users to add annotations, so Marwan added them and iterated resulting diagrams</a:t>
            </a:r>
          </a:p>
          <a:p>
            <a:pPr lvl="2"/>
            <a:r>
              <a:rPr lang="en-US" sz="2000" dirty="0" smtClean="0"/>
              <a:t>Exposed some previously unknown dependencies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34787"/>
            <a:ext cx="9144000" cy="27232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42474"/>
          </a:xfrm>
        </p:spPr>
        <p:txBody>
          <a:bodyPr/>
          <a:lstStyle/>
          <a:p>
            <a:r>
              <a:rPr lang="en-US" dirty="0" smtClean="0"/>
              <a:t>Thomas </a:t>
            </a:r>
            <a:r>
              <a:rPr lang="en-US" dirty="0" err="1" smtClean="0"/>
              <a:t>LaToza’s</a:t>
            </a:r>
            <a:r>
              <a:rPr lang="en-US" dirty="0" smtClean="0"/>
              <a:t> REACHER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285"/>
            <a:ext cx="8229600" cy="4790640"/>
          </a:xfrm>
        </p:spPr>
        <p:txBody>
          <a:bodyPr/>
          <a:lstStyle/>
          <a:p>
            <a:r>
              <a:rPr lang="en-US" dirty="0" smtClean="0"/>
              <a:t>Already presented </a:t>
            </a:r>
            <a:r>
              <a:rPr lang="en-US" i="1" dirty="0" smtClean="0"/>
              <a:t>need</a:t>
            </a:r>
            <a:r>
              <a:rPr lang="en-US" dirty="0" smtClean="0"/>
              <a:t> for </a:t>
            </a:r>
            <a:r>
              <a:rPr lang="en-US" dirty="0" err="1" smtClean="0"/>
              <a:t>reachability</a:t>
            </a:r>
            <a:r>
              <a:rPr lang="en-US" dirty="0" smtClean="0"/>
              <a:t> questions, but how to allow users to express them, and how show the answers?</a:t>
            </a:r>
          </a:p>
          <a:p>
            <a:pPr lvl="1"/>
            <a:r>
              <a:rPr lang="en-US" dirty="0" smtClean="0"/>
              <a:t>With an interactive diagram, generated automatically from a static analysis of the code!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28" y="3807912"/>
            <a:ext cx="9130772" cy="1503123"/>
          </a:xfrm>
          <a:prstGeom prst="rect">
            <a:avLst/>
          </a:prstGeom>
          <a:noFill/>
          <a:ln w="9525">
            <a:solidFill>
              <a:srgbClr val="6E0000"/>
            </a:solidFill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94403"/>
            <a:ext cx="5043144" cy="1363597"/>
          </a:xfrm>
          <a:prstGeom prst="rect">
            <a:avLst/>
          </a:prstGeom>
          <a:noFill/>
          <a:ln w="9525">
            <a:solidFill>
              <a:srgbClr val="6E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4033" y="3800475"/>
            <a:ext cx="52101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Studies of Algorithm Visualization Effectiveness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91" y="1315233"/>
            <a:ext cx="8855901" cy="4815692"/>
          </a:xfrm>
        </p:spPr>
        <p:txBody>
          <a:bodyPr/>
          <a:lstStyle/>
          <a:p>
            <a:r>
              <a:rPr lang="en-US" sz="2600" dirty="0" smtClean="0"/>
              <a:t>[Hundhausen’02] meta-study of 24 experimental studies</a:t>
            </a:r>
          </a:p>
          <a:p>
            <a:pPr lvl="1"/>
            <a:r>
              <a:rPr lang="en-US" sz="2400" dirty="0" smtClean="0"/>
              <a:t>All on use of algorithms for CS </a:t>
            </a:r>
            <a:r>
              <a:rPr lang="en-US" sz="2400" i="1" dirty="0" smtClean="0"/>
              <a:t>education</a:t>
            </a:r>
            <a:endParaRPr lang="en-US" sz="2400" dirty="0" smtClean="0"/>
          </a:p>
          <a:p>
            <a:pPr lvl="1"/>
            <a:r>
              <a:rPr lang="en-US" sz="2400" dirty="0" smtClean="0"/>
              <a:t>Only ones that have used empirical evaluation</a:t>
            </a:r>
          </a:p>
          <a:p>
            <a:pPr lvl="1"/>
            <a:r>
              <a:rPr lang="en-US" sz="2400" dirty="0" smtClean="0"/>
              <a:t>Hypothesized benefits for algorithm development and debugging never evaluated</a:t>
            </a:r>
          </a:p>
          <a:p>
            <a:pPr lvl="1"/>
            <a:r>
              <a:rPr lang="en-US" sz="2400" dirty="0" smtClean="0"/>
              <a:t>Mixed results</a:t>
            </a:r>
          </a:p>
          <a:p>
            <a:pPr lvl="1"/>
            <a:r>
              <a:rPr lang="en-US" sz="2400" dirty="0" smtClean="0"/>
              <a:t>Dependencies on</a:t>
            </a:r>
            <a:br>
              <a:rPr lang="en-US" sz="2400" dirty="0" smtClean="0"/>
            </a:br>
            <a:r>
              <a:rPr lang="en-US" sz="2400" dirty="0" smtClean="0"/>
              <a:t>individual learning styles</a:t>
            </a:r>
          </a:p>
          <a:p>
            <a:pPr lvl="1"/>
            <a:r>
              <a:rPr lang="en-US" sz="2400" dirty="0" smtClean="0"/>
              <a:t>Better results when</a:t>
            </a:r>
            <a:br>
              <a:rPr lang="en-US" sz="2400" dirty="0" smtClean="0"/>
            </a:br>
            <a:r>
              <a:rPr lang="en-US" sz="2400" dirty="0" smtClean="0"/>
              <a:t>students construct</a:t>
            </a:r>
            <a:br>
              <a:rPr lang="en-US" sz="2400" dirty="0" smtClean="0"/>
            </a:br>
            <a:r>
              <a:rPr lang="en-US" sz="2400" dirty="0" smtClean="0"/>
              <a:t>their own vis.</a:t>
            </a:r>
          </a:p>
          <a:p>
            <a:pPr lvl="2"/>
            <a:r>
              <a:rPr lang="en-US" sz="2100" dirty="0" smtClean="0"/>
              <a:t>“</a:t>
            </a:r>
            <a:r>
              <a:rPr lang="en-US" sz="2000" dirty="0" smtClean="0"/>
              <a:t>Cognitive Constructivism”</a:t>
            </a:r>
            <a:endParaRPr lang="en-US" sz="2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Study of Diagramming for Reverse Engineering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38" y="1565753"/>
            <a:ext cx="8523962" cy="4565172"/>
          </a:xfrm>
        </p:spPr>
        <p:txBody>
          <a:bodyPr/>
          <a:lstStyle/>
          <a:p>
            <a:r>
              <a:rPr lang="en-US" sz="2800" dirty="0" smtClean="0"/>
              <a:t>[Lee, Murphy, … 2008] (short paper)</a:t>
            </a:r>
          </a:p>
          <a:p>
            <a:r>
              <a:rPr lang="en-US" sz="2800" dirty="0" smtClean="0"/>
              <a:t>Interview of 19 developers</a:t>
            </a:r>
          </a:p>
          <a:p>
            <a:r>
              <a:rPr lang="en-US" sz="2800" dirty="0" smtClean="0"/>
              <a:t>Key need: to focus on </a:t>
            </a:r>
            <a:r>
              <a:rPr lang="en-US" sz="2800" i="1" dirty="0" smtClean="0"/>
              <a:t>interesting </a:t>
            </a:r>
            <a:r>
              <a:rPr lang="en-US" sz="2800" dirty="0" smtClean="0"/>
              <a:t>features</a:t>
            </a:r>
          </a:p>
          <a:p>
            <a:pPr lvl="1"/>
            <a:r>
              <a:rPr lang="en-US" sz="2400" dirty="0" smtClean="0"/>
              <a:t>“Interesting” highly variable, and depends on situation</a:t>
            </a:r>
          </a:p>
          <a:p>
            <a:pPr lvl="1"/>
            <a:r>
              <a:rPr lang="en-US" sz="2400" dirty="0" smtClean="0"/>
              <a:t>Need “highly flexible, adaptive, interactive tool support”</a:t>
            </a:r>
          </a:p>
          <a:p>
            <a:r>
              <a:rPr lang="en-US" sz="2800" dirty="0" smtClean="0"/>
              <a:t>“Diagram’s efficacy depended on standardization (e.g., UML), spatial layout, information content and links to source code.”</a:t>
            </a:r>
          </a:p>
          <a:p>
            <a:r>
              <a:rPr lang="en-US" sz="2800" dirty="0" smtClean="0"/>
              <a:t>Scalability and dealing with complexity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Desires in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9755" y="2273539"/>
            <a:ext cx="4506667" cy="385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604766"/>
            <a:ext cx="4506667" cy="448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9"/>
            <a:ext cx="7543800" cy="829740"/>
          </a:xfrm>
        </p:spPr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492" y="1002083"/>
            <a:ext cx="8659040" cy="5128844"/>
          </a:xfrm>
        </p:spPr>
        <p:txBody>
          <a:bodyPr/>
          <a:lstStyle/>
          <a:p>
            <a:r>
              <a:rPr lang="en-US" sz="2400" dirty="0" smtClean="0"/>
              <a:t>In general: “the use of computer-supported, interactive, visual representations of data to amplify cognition” [Card’98]</a:t>
            </a:r>
          </a:p>
          <a:p>
            <a:pPr lvl="1"/>
            <a:r>
              <a:rPr lang="en-US" sz="2000" dirty="0" smtClean="0"/>
              <a:t>But sometimes includes sounds from data (“</a:t>
            </a:r>
            <a:r>
              <a:rPr lang="en-US" sz="2000" dirty="0" err="1" smtClean="0"/>
              <a:t>auralization</a:t>
            </a:r>
            <a:r>
              <a:rPr lang="en-US" sz="2000" dirty="0" smtClean="0"/>
              <a:t>”)</a:t>
            </a:r>
          </a:p>
          <a:p>
            <a:r>
              <a:rPr lang="en-US" sz="2400" dirty="0" smtClean="0"/>
              <a:t>Software Visualization (Program Visualization)</a:t>
            </a:r>
          </a:p>
          <a:p>
            <a:pPr lvl="1"/>
            <a:r>
              <a:rPr lang="en-US" sz="2000" dirty="0" smtClean="0"/>
              <a:t>“Enhance the human understanding of computer programs using graphics” – [Price, 1993]</a:t>
            </a:r>
          </a:p>
          <a:p>
            <a:pPr lvl="1"/>
            <a:r>
              <a:rPr lang="en-US" sz="2000" dirty="0" smtClean="0"/>
              <a:t>Code visualization: actual implemented code is visualized</a:t>
            </a:r>
          </a:p>
          <a:p>
            <a:pPr lvl="1"/>
            <a:r>
              <a:rPr lang="en-US" sz="2000" dirty="0" smtClean="0"/>
              <a:t>Meta-data visualization</a:t>
            </a:r>
          </a:p>
          <a:p>
            <a:pPr lvl="2"/>
            <a:r>
              <a:rPr lang="en-US" sz="1800" dirty="0" smtClean="0"/>
              <a:t>E.g., change logs</a:t>
            </a:r>
          </a:p>
          <a:p>
            <a:pPr lvl="1"/>
            <a:r>
              <a:rPr lang="en-US" sz="2000" dirty="0" smtClean="0"/>
              <a:t>Data visualization</a:t>
            </a:r>
          </a:p>
          <a:p>
            <a:pPr lvl="1"/>
            <a:r>
              <a:rPr lang="en-US" sz="2000" dirty="0" smtClean="0"/>
              <a:t>Algorithm Visualization (also “Algorithm Animation”)</a:t>
            </a:r>
          </a:p>
          <a:p>
            <a:pPr lvl="2"/>
            <a:r>
              <a:rPr lang="en-US" sz="1700" dirty="0" smtClean="0"/>
              <a:t>Visualization of a high-level description of a piece of software – how it works</a:t>
            </a:r>
          </a:p>
          <a:p>
            <a:pPr lvl="2"/>
            <a:r>
              <a:rPr lang="en-US" sz="1700" dirty="0" smtClean="0"/>
              <a:t>Abstractions of the data and transformations of the data</a:t>
            </a:r>
          </a:p>
          <a:p>
            <a:r>
              <a:rPr lang="en-US" sz="2800" i="1" dirty="0" smtClean="0">
                <a:solidFill>
                  <a:srgbClr val="FF0000"/>
                </a:solidFill>
              </a:rPr>
              <a:t>Not</a:t>
            </a:r>
            <a:r>
              <a:rPr lang="en-US" sz="2800" dirty="0" smtClean="0"/>
              <a:t> Scientific Visualization,</a:t>
            </a:r>
            <a:br>
              <a:rPr lang="en-US" sz="2800" dirty="0" smtClean="0"/>
            </a:br>
            <a:r>
              <a:rPr lang="en-US" sz="2800" dirty="0" smtClean="0"/>
              <a:t>Information Visualization, Visual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0064" y="3316267"/>
            <a:ext cx="6353936" cy="3541733"/>
          </a:xfrm>
          <a:prstGeom prst="rect">
            <a:avLst/>
          </a:prstGeom>
          <a:noFill/>
          <a:ln w="9525">
            <a:solidFill>
              <a:srgbClr val="6E0000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Task Oriented View of Software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16" y="1440493"/>
            <a:ext cx="8943584" cy="4690432"/>
          </a:xfrm>
        </p:spPr>
        <p:txBody>
          <a:bodyPr/>
          <a:lstStyle/>
          <a:p>
            <a:r>
              <a:rPr lang="en-US" sz="2000" dirty="0" smtClean="0"/>
              <a:t>[</a:t>
            </a:r>
            <a:r>
              <a:rPr lang="en-US" sz="2000" dirty="0" err="1" smtClean="0"/>
              <a:t>Maletic</a:t>
            </a:r>
            <a:r>
              <a:rPr lang="en-US" sz="2000" dirty="0" smtClean="0"/>
              <a:t>, 2002]</a:t>
            </a:r>
          </a:p>
          <a:p>
            <a:r>
              <a:rPr lang="en-US" sz="2000" dirty="0" smtClean="0"/>
              <a:t>Task (purpose)</a:t>
            </a:r>
          </a:p>
          <a:p>
            <a:pPr lvl="1"/>
            <a:r>
              <a:rPr lang="en-US" sz="1800" dirty="0" smtClean="0"/>
              <a:t>Which dev. activity? (reverse engineering, coding, debugging, testing, etc.)</a:t>
            </a:r>
          </a:p>
          <a:p>
            <a:r>
              <a:rPr lang="en-US" sz="2000" dirty="0" smtClean="0"/>
              <a:t>Audience (students, instructors, </a:t>
            </a:r>
            <a:r>
              <a:rPr lang="en-US" sz="2000" dirty="0" err="1" smtClean="0"/>
              <a:t>prof</a:t>
            </a:r>
            <a:r>
              <a:rPr lang="en-US" sz="2000" dirty="0" smtClean="0"/>
              <a:t>. programmers)</a:t>
            </a:r>
          </a:p>
          <a:p>
            <a:r>
              <a:rPr lang="en-US" sz="2000" dirty="0" smtClean="0"/>
              <a:t>Target (what properties of system?)</a:t>
            </a:r>
          </a:p>
          <a:p>
            <a:pPr lvl="1"/>
            <a:r>
              <a:rPr lang="en-US" sz="1800" dirty="0" smtClean="0"/>
              <a:t>Abstraction level</a:t>
            </a:r>
          </a:p>
          <a:p>
            <a:r>
              <a:rPr lang="en-US" sz="2000" dirty="0" smtClean="0"/>
              <a:t>Representation</a:t>
            </a:r>
            <a:br>
              <a:rPr lang="en-US" sz="2000" dirty="0" smtClean="0"/>
            </a:br>
            <a:r>
              <a:rPr lang="en-US" sz="2000" dirty="0" smtClean="0"/>
              <a:t>(Form of diagram,</a:t>
            </a:r>
            <a:br>
              <a:rPr lang="en-US" sz="2000" dirty="0" smtClean="0"/>
            </a:br>
            <a:r>
              <a:rPr lang="en-US" sz="2000" dirty="0" smtClean="0"/>
              <a:t>3D?)</a:t>
            </a:r>
          </a:p>
          <a:p>
            <a:r>
              <a:rPr lang="en-US" sz="2000" dirty="0" smtClean="0"/>
              <a:t>Medium</a:t>
            </a:r>
          </a:p>
          <a:p>
            <a:pPr lvl="1"/>
            <a:r>
              <a:rPr lang="en-US" sz="1600" dirty="0" smtClean="0"/>
              <a:t>Paper, screen,</a:t>
            </a:r>
            <a:br>
              <a:rPr lang="en-US" sz="1600" dirty="0" smtClean="0"/>
            </a:br>
            <a:r>
              <a:rPr lang="en-US" sz="1600" dirty="0" smtClean="0"/>
              <a:t>sound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05313"/>
          </a:xfrm>
        </p:spPr>
        <p:txBody>
          <a:bodyPr/>
          <a:lstStyle/>
          <a:p>
            <a:r>
              <a:rPr lang="en-US" dirty="0" smtClean="0"/>
              <a:t>User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625" y="1290181"/>
            <a:ext cx="8843375" cy="4840744"/>
          </a:xfrm>
        </p:spPr>
        <p:txBody>
          <a:bodyPr/>
          <a:lstStyle/>
          <a:p>
            <a:r>
              <a:rPr lang="en-US" sz="2800" dirty="0" smtClean="0"/>
              <a:t>Based on </a:t>
            </a:r>
            <a:r>
              <a:rPr lang="en-US" sz="2800" dirty="0" err="1" smtClean="0"/>
              <a:t>Shneiderman’s</a:t>
            </a:r>
            <a:r>
              <a:rPr lang="en-US" sz="2800" dirty="0" smtClean="0"/>
              <a:t> info. </a:t>
            </a:r>
            <a:r>
              <a:rPr lang="en-US" sz="2800" dirty="0" err="1" smtClean="0"/>
              <a:t>viz</a:t>
            </a:r>
            <a:r>
              <a:rPr lang="en-US" sz="2800" dirty="0" smtClean="0"/>
              <a:t> [VL,1996]</a:t>
            </a:r>
          </a:p>
          <a:p>
            <a:pPr lvl="1"/>
            <a:r>
              <a:rPr lang="en-US" sz="2400" dirty="0" smtClean="0"/>
              <a:t>Overview – of full space, and to re-orient</a:t>
            </a:r>
          </a:p>
          <a:p>
            <a:pPr lvl="1"/>
            <a:r>
              <a:rPr lang="en-US" sz="2400" dirty="0" smtClean="0"/>
              <a:t>Zoom – focus on items of interest</a:t>
            </a:r>
          </a:p>
          <a:p>
            <a:pPr lvl="1"/>
            <a:r>
              <a:rPr lang="en-US" sz="2400" dirty="0" smtClean="0"/>
              <a:t>Filter – remove items not of interest</a:t>
            </a:r>
          </a:p>
          <a:p>
            <a:pPr lvl="1"/>
            <a:r>
              <a:rPr lang="en-US" sz="2400" dirty="0" smtClean="0"/>
              <a:t>Details on demand</a:t>
            </a:r>
          </a:p>
          <a:p>
            <a:pPr lvl="1"/>
            <a:r>
              <a:rPr lang="en-US" sz="2400" dirty="0" smtClean="0"/>
              <a:t>Relate – relationships among items, compare, navigate from one to another</a:t>
            </a:r>
          </a:p>
          <a:p>
            <a:pPr lvl="1"/>
            <a:r>
              <a:rPr lang="en-US" sz="2400" dirty="0" smtClean="0"/>
              <a:t>History – support replay, backtrack, explore</a:t>
            </a:r>
          </a:p>
          <a:p>
            <a:r>
              <a:rPr lang="en-US" sz="2800" dirty="0" smtClean="0"/>
              <a:t>User tasks:</a:t>
            </a:r>
          </a:p>
          <a:p>
            <a:pPr lvl="1"/>
            <a:r>
              <a:rPr lang="en-US" sz="2400" dirty="0" smtClean="0"/>
              <a:t>Exploratory – discovery, don’t know what looking for</a:t>
            </a:r>
          </a:p>
          <a:p>
            <a:pPr lvl="1"/>
            <a:r>
              <a:rPr lang="en-US" sz="2400" dirty="0" smtClean="0"/>
              <a:t>Analytical – decision making, hypothesis testing</a:t>
            </a:r>
          </a:p>
          <a:p>
            <a:pPr lvl="1"/>
            <a:r>
              <a:rPr lang="en-US" sz="2400" dirty="0" smtClean="0"/>
              <a:t>Descriptive – verification, explanation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90" y="122237"/>
            <a:ext cx="8592855" cy="917423"/>
          </a:xfrm>
        </p:spPr>
        <p:txBody>
          <a:bodyPr/>
          <a:lstStyle/>
          <a:p>
            <a:r>
              <a:rPr lang="en-US" sz="3600" dirty="0" smtClean="0"/>
              <a:t>Dimensions of Visualization Systems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64" y="1077238"/>
            <a:ext cx="8968636" cy="5561557"/>
          </a:xfrm>
        </p:spPr>
        <p:txBody>
          <a:bodyPr/>
          <a:lstStyle/>
          <a:p>
            <a:r>
              <a:rPr lang="en-US" sz="2000" dirty="0" smtClean="0"/>
              <a:t>(Criteria on which to evaluate visualization systems)</a:t>
            </a:r>
          </a:p>
          <a:p>
            <a:r>
              <a:rPr lang="en-US" sz="2000" dirty="0" smtClean="0"/>
              <a:t>What visualized?</a:t>
            </a:r>
          </a:p>
          <a:p>
            <a:pPr lvl="1"/>
            <a:r>
              <a:rPr lang="en-US" sz="1800" dirty="0" smtClean="0"/>
              <a:t>Code, Data, Algorithms, Architecture, Meta-Data (e.g., change logs, performance)?</a:t>
            </a:r>
          </a:p>
          <a:p>
            <a:r>
              <a:rPr lang="en-US" sz="2000" dirty="0" smtClean="0"/>
              <a:t>What properties are visualized? What analyses are used?</a:t>
            </a:r>
          </a:p>
          <a:p>
            <a:pPr lvl="1"/>
            <a:r>
              <a:rPr lang="en-US" sz="1800" dirty="0" smtClean="0"/>
              <a:t>Code itself, dataflow, control flow, static vs. dynamic properties</a:t>
            </a:r>
          </a:p>
          <a:p>
            <a:r>
              <a:rPr lang="en-US" sz="2000" dirty="0" smtClean="0"/>
              <a:t>How interactive? – (old: Batch, Interactive)</a:t>
            </a:r>
          </a:p>
          <a:p>
            <a:pPr lvl="1"/>
            <a:r>
              <a:rPr lang="en-US" sz="1800" dirty="0" smtClean="0"/>
              <a:t>Dynamic exploration? Fixed diagrams? Questions?</a:t>
            </a:r>
          </a:p>
          <a:p>
            <a:r>
              <a:rPr lang="en-US" sz="2000" dirty="0" smtClean="0"/>
              <a:t>What kind of graphical presentation?</a:t>
            </a:r>
          </a:p>
          <a:p>
            <a:pPr lvl="1"/>
            <a:r>
              <a:rPr lang="en-US" sz="1800" dirty="0" smtClean="0"/>
              <a:t>Decorated text, diagrams: graphs, UML, flowcharts</a:t>
            </a:r>
          </a:p>
          <a:p>
            <a:pPr lvl="1"/>
            <a:r>
              <a:rPr lang="en-US" sz="1800" dirty="0" smtClean="0"/>
              <a:t>Expressiveness, effectiveness</a:t>
            </a:r>
          </a:p>
          <a:p>
            <a:r>
              <a:rPr lang="en-US" sz="2000" dirty="0" smtClean="0"/>
              <a:t>Task</a:t>
            </a:r>
          </a:p>
          <a:p>
            <a:r>
              <a:rPr lang="en-US" sz="2000" dirty="0" smtClean="0"/>
              <a:t>Audience</a:t>
            </a:r>
          </a:p>
          <a:p>
            <a:r>
              <a:rPr lang="en-US" sz="2000" dirty="0" smtClean="0"/>
              <a:t>Usability</a:t>
            </a:r>
          </a:p>
          <a:p>
            <a:r>
              <a:rPr lang="en-US" sz="2000" dirty="0" smtClean="0"/>
              <a:t>Evaluation – how valid? Effectiveness?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Reorganized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73" y="1393586"/>
            <a:ext cx="8229600" cy="4411662"/>
          </a:xfrm>
        </p:spPr>
        <p:txBody>
          <a:bodyPr/>
          <a:lstStyle/>
          <a:p>
            <a:r>
              <a:rPr lang="en-US" dirty="0" smtClean="0"/>
              <a:t>Used to be 3.2 under “</a:t>
            </a:r>
            <a:r>
              <a:rPr lang="en-US" dirty="0" smtClean="0">
                <a:hlinkClick r:id="rId2"/>
              </a:rPr>
              <a:t>Learning to program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Moved to be 6.4 under “</a:t>
            </a:r>
            <a:r>
              <a:rPr lang="en-US" u="sng" dirty="0" smtClean="0">
                <a:hlinkClick r:id="rId3"/>
              </a:rPr>
              <a:t>Finding and understanding code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Generalized to be “Software Visualization” instead of just “Algorithm Visualization”</a:t>
            </a:r>
          </a:p>
          <a:p>
            <a:r>
              <a:rPr lang="en-US" dirty="0" smtClean="0"/>
              <a:t>Note that there are “visualization” papers in lots of other topics too</a:t>
            </a:r>
          </a:p>
          <a:p>
            <a:pPr lvl="1"/>
            <a:r>
              <a:rPr lang="en-US" dirty="0" smtClean="0"/>
              <a:t>Especially:</a:t>
            </a:r>
          </a:p>
          <a:p>
            <a:pPr lvl="2"/>
            <a:r>
              <a:rPr lang="en-US" dirty="0" smtClean="0"/>
              <a:t>“4.1 Design, designing with diagrams” </a:t>
            </a:r>
            <a:r>
              <a:rPr lang="en-US" sz="1500" i="1" dirty="0" smtClean="0"/>
              <a:t>(Chris)</a:t>
            </a:r>
            <a:endParaRPr lang="en-US" dirty="0" smtClean="0"/>
          </a:p>
          <a:p>
            <a:pPr lvl="2"/>
            <a:r>
              <a:rPr lang="en-US" dirty="0" smtClean="0"/>
              <a:t>“6.2. Reverse Engineering” </a:t>
            </a:r>
            <a:r>
              <a:rPr lang="en-US" sz="1500" i="1" dirty="0" smtClean="0"/>
              <a:t>(no-one)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“7.3 Visual languages” </a:t>
            </a:r>
            <a:r>
              <a:rPr lang="en-US" sz="1500" i="1" dirty="0" smtClean="0"/>
              <a:t>(Vishal)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Vis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r>
              <a:rPr lang="en-US" b="1" dirty="0" smtClean="0"/>
              <a:t>ACM Symposium on Software Visualization</a:t>
            </a:r>
          </a:p>
          <a:p>
            <a:pPr lvl="1"/>
            <a:r>
              <a:rPr lang="en-US" b="1" dirty="0" smtClean="0">
                <a:hlinkClick r:id="rId2"/>
              </a:rPr>
              <a:t>www.softvis.org</a:t>
            </a:r>
            <a:endParaRPr lang="en-US" b="1" dirty="0" smtClean="0"/>
          </a:p>
          <a:p>
            <a:pPr lvl="1"/>
            <a:r>
              <a:rPr lang="en-US" b="1" dirty="0" smtClean="0"/>
              <a:t>Approximately alternate years since 2003</a:t>
            </a:r>
          </a:p>
          <a:p>
            <a:pPr lvl="1"/>
            <a:r>
              <a:rPr lang="en-US" b="1" dirty="0" smtClean="0">
                <a:hlinkClick r:id="rId3"/>
              </a:rPr>
              <a:t>October 2010</a:t>
            </a:r>
            <a:r>
              <a:rPr lang="en-US" b="1" dirty="0" smtClean="0"/>
              <a:t> with “</a:t>
            </a:r>
            <a:r>
              <a:rPr lang="en-US" b="1" dirty="0" err="1" smtClean="0"/>
              <a:t>VisWeek</a:t>
            </a:r>
            <a:r>
              <a:rPr lang="en-US" b="1" dirty="0" smtClean="0"/>
              <a:t>” </a:t>
            </a:r>
            <a:r>
              <a:rPr lang="en-US" b="1" dirty="0" smtClean="0">
                <a:hlinkClick r:id="rId4"/>
              </a:rPr>
              <a:t>(program)</a:t>
            </a:r>
            <a:endParaRPr lang="en-US" b="1" dirty="0" smtClean="0"/>
          </a:p>
          <a:p>
            <a:pPr lvl="2"/>
            <a:r>
              <a:rPr lang="en-US" b="1" dirty="0" smtClean="0"/>
              <a:t>So still an active area of research</a:t>
            </a:r>
          </a:p>
          <a:p>
            <a:pPr lvl="2"/>
            <a:r>
              <a:rPr lang="en-US" b="1" dirty="0" smtClean="0"/>
              <a:t>Related to “Model-Driven Engineering” (</a:t>
            </a:r>
            <a:r>
              <a:rPr lang="en-US" b="1" dirty="0" smtClean="0">
                <a:hlinkClick r:id="rId5"/>
              </a:rPr>
              <a:t>Wikipedia</a:t>
            </a:r>
            <a:r>
              <a:rPr lang="en-US" b="1" dirty="0" smtClean="0"/>
              <a:t>)</a:t>
            </a:r>
          </a:p>
          <a:p>
            <a:pPr lvl="3"/>
            <a:r>
              <a:rPr lang="en-US" b="1" dirty="0" smtClean="0"/>
              <a:t>Models are usually diagrams</a:t>
            </a:r>
          </a:p>
          <a:p>
            <a:pPr lvl="1"/>
            <a:r>
              <a:rPr lang="en-US" b="1" dirty="0" smtClean="0"/>
              <a:t>From a workshop at CHI’94</a:t>
            </a:r>
          </a:p>
          <a:p>
            <a:r>
              <a:rPr lang="en-US" b="1" dirty="0" smtClean="0"/>
              <a:t>Also at CHI, ICSE,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46" y="172342"/>
            <a:ext cx="7543800" cy="1295400"/>
          </a:xfrm>
        </p:spPr>
        <p:txBody>
          <a:bodyPr/>
          <a:lstStyle/>
          <a:p>
            <a:r>
              <a:rPr lang="en-US" dirty="0" smtClean="0"/>
              <a:t>“Visual”</a:t>
            </a:r>
            <a:br>
              <a:rPr lang="en-US" dirty="0" smtClean="0"/>
            </a:br>
            <a:r>
              <a:rPr lang="en-US" dirty="0" smtClean="0"/>
              <a:t>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679" y="1806945"/>
            <a:ext cx="8574065" cy="4411662"/>
          </a:xfrm>
        </p:spPr>
        <p:txBody>
          <a:bodyPr/>
          <a:lstStyle/>
          <a:p>
            <a:r>
              <a:rPr lang="en-US" dirty="0" smtClean="0"/>
              <a:t>Confusion about the terminology</a:t>
            </a:r>
          </a:p>
          <a:p>
            <a:r>
              <a:rPr lang="en-US" dirty="0" smtClean="0"/>
              <a:t>I did a taxonomy at CHI’86 that helped solidify the definitions of the terms</a:t>
            </a:r>
          </a:p>
          <a:p>
            <a:r>
              <a:rPr lang="en-US" dirty="0" smtClean="0"/>
              <a:t>VP vs. PV – specify vs. illustrate program</a:t>
            </a:r>
          </a:p>
          <a:p>
            <a:r>
              <a:rPr lang="en-US" dirty="0" smtClean="0"/>
              <a:t>PBE vs. PWE</a:t>
            </a:r>
          </a:p>
          <a:p>
            <a:pPr lvl="1"/>
            <a:r>
              <a:rPr lang="en-US" dirty="0" err="1" smtClean="0"/>
              <a:t>Zloof’s</a:t>
            </a:r>
            <a:r>
              <a:rPr lang="en-US" dirty="0" smtClean="0"/>
              <a:t> query-by-example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8789" y="3933173"/>
            <a:ext cx="4285212" cy="292482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1535" y="189522"/>
            <a:ext cx="6227413" cy="148896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92578"/>
          </a:xfrm>
        </p:spPr>
        <p:txBody>
          <a:bodyPr/>
          <a:lstStyle/>
          <a:p>
            <a:r>
              <a:rPr lang="en-US" dirty="0" smtClean="0"/>
              <a:t>Early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51" y="1177447"/>
            <a:ext cx="8373649" cy="4953478"/>
          </a:xfrm>
        </p:spPr>
        <p:txBody>
          <a:bodyPr/>
          <a:lstStyle/>
          <a:p>
            <a:r>
              <a:rPr lang="en-US" sz="2800" dirty="0" smtClean="0"/>
              <a:t>Earliest generation of flowcharts from Fortran code [</a:t>
            </a:r>
            <a:r>
              <a:rPr lang="en-US" sz="2800" dirty="0" err="1" smtClean="0"/>
              <a:t>Haibt</a:t>
            </a:r>
            <a:r>
              <a:rPr lang="en-US" sz="2800" dirty="0" smtClean="0"/>
              <a:t>, 1959] = code viz.</a:t>
            </a:r>
          </a:p>
          <a:p>
            <a:r>
              <a:rPr lang="en-US" sz="2800" dirty="0" smtClean="0"/>
              <a:t>Sorting out Sorting video by </a:t>
            </a:r>
            <a:r>
              <a:rPr lang="en-US" sz="2800" dirty="0" err="1" smtClean="0"/>
              <a:t>Baecker</a:t>
            </a:r>
            <a:r>
              <a:rPr lang="en-US" sz="2800" dirty="0" smtClean="0"/>
              <a:t> (1981) = alg. </a:t>
            </a:r>
            <a:r>
              <a:rPr lang="en-US" sz="2800" dirty="0" err="1" smtClean="0"/>
              <a:t>viz</a:t>
            </a:r>
            <a:endParaRPr lang="en-US" sz="2800" dirty="0" smtClean="0"/>
          </a:p>
          <a:p>
            <a:pPr lvl="1"/>
            <a:r>
              <a:rPr lang="en-US" sz="2400" dirty="0" smtClean="0"/>
              <a:t>9 algorithms in a race</a:t>
            </a:r>
          </a:p>
          <a:p>
            <a:pPr lvl="1"/>
            <a:r>
              <a:rPr lang="en-US" sz="2400" dirty="0" smtClean="0">
                <a:hlinkClick r:id="rId2"/>
              </a:rPr>
              <a:t>Google video</a:t>
            </a:r>
            <a:endParaRPr lang="en-US" sz="2400" dirty="0" smtClean="0"/>
          </a:p>
          <a:p>
            <a:r>
              <a:rPr lang="en-US" sz="2800" dirty="0" smtClean="0"/>
              <a:t>My Incense system (1983)</a:t>
            </a:r>
          </a:p>
          <a:p>
            <a:pPr lvl="1"/>
            <a:r>
              <a:rPr lang="en-US" sz="2400" dirty="0" smtClean="0"/>
              <a:t>First to automatically create viz. of data structures</a:t>
            </a:r>
          </a:p>
          <a:p>
            <a:pPr lvl="1"/>
            <a:r>
              <a:rPr lang="en-US" sz="2400" dirty="0" smtClean="0"/>
              <a:t>Produce pictures “like you</a:t>
            </a:r>
            <a:br>
              <a:rPr lang="en-US" sz="2400" dirty="0" smtClean="0"/>
            </a:br>
            <a:r>
              <a:rPr lang="en-US" sz="2400" dirty="0" smtClean="0"/>
              <a:t>might drawn them on a</a:t>
            </a:r>
            <a:br>
              <a:rPr lang="en-US" sz="2400" dirty="0" smtClean="0"/>
            </a:br>
            <a:r>
              <a:rPr lang="en-US" sz="2400" dirty="0" smtClean="0"/>
              <a:t>blackboard”</a:t>
            </a:r>
          </a:p>
          <a:p>
            <a:pPr lvl="1"/>
            <a:r>
              <a:rPr lang="en-US" sz="2400" dirty="0" smtClean="0"/>
              <a:t>Goal: help with debugging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529" y="3220233"/>
            <a:ext cx="35718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3135" y="4854684"/>
            <a:ext cx="32289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42683"/>
          </a:xfrm>
        </p:spPr>
        <p:txBody>
          <a:bodyPr/>
          <a:lstStyle/>
          <a:p>
            <a:r>
              <a:rPr lang="en-US" dirty="0" smtClean="0"/>
              <a:t>BALSA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9973"/>
            <a:ext cx="8686800" cy="4940952"/>
          </a:xfrm>
        </p:spPr>
        <p:txBody>
          <a:bodyPr/>
          <a:lstStyle/>
          <a:p>
            <a:r>
              <a:rPr lang="en-US" sz="2800" dirty="0" smtClean="0"/>
              <a:t>Major interactive integrated system (Marc Brown &amp; </a:t>
            </a:r>
            <a:r>
              <a:rPr lang="en-US" sz="2800" dirty="0" err="1" smtClean="0"/>
              <a:t>Sedgewick</a:t>
            </a:r>
            <a:r>
              <a:rPr lang="en-US" sz="2800" dirty="0" smtClean="0"/>
              <a:t>, 1985)</a:t>
            </a:r>
          </a:p>
          <a:p>
            <a:pPr lvl="1"/>
            <a:r>
              <a:rPr lang="en-US" sz="2400" u="sng" dirty="0" smtClean="0"/>
              <a:t>B</a:t>
            </a:r>
            <a:r>
              <a:rPr lang="en-US" sz="2400" dirty="0" smtClean="0"/>
              <a:t>rown University </a:t>
            </a:r>
            <a:r>
              <a:rPr lang="en-US" sz="2400" u="sng" dirty="0" smtClean="0"/>
              <a:t>Al</a:t>
            </a:r>
            <a:r>
              <a:rPr lang="en-US" sz="2400" dirty="0" smtClean="0"/>
              <a:t>gorithm </a:t>
            </a:r>
            <a:r>
              <a:rPr lang="en-US" sz="2400" u="sng" dirty="0" smtClean="0"/>
              <a:t>S</a:t>
            </a:r>
            <a:r>
              <a:rPr lang="en-US" sz="2400" dirty="0" smtClean="0"/>
              <a:t>imulator and </a:t>
            </a:r>
            <a:r>
              <a:rPr lang="en-US" sz="2400" u="sng" dirty="0" smtClean="0"/>
              <a:t>A</a:t>
            </a:r>
            <a:r>
              <a:rPr lang="en-US" sz="2400" dirty="0" smtClean="0"/>
              <a:t>nimator</a:t>
            </a:r>
          </a:p>
          <a:p>
            <a:pPr lvl="1"/>
            <a:r>
              <a:rPr lang="en-US" sz="2400" dirty="0" smtClean="0"/>
              <a:t>Extensively used for teaching at Brown Univ.</a:t>
            </a:r>
          </a:p>
          <a:p>
            <a:pPr lvl="1"/>
            <a:r>
              <a:rPr lang="en-US" sz="2400" dirty="0" smtClean="0"/>
              <a:t>Lots of algorithms</a:t>
            </a:r>
            <a:br>
              <a:rPr lang="en-US" sz="2400" dirty="0" smtClean="0"/>
            </a:br>
            <a:r>
              <a:rPr lang="en-US" sz="2400" dirty="0" smtClean="0"/>
              <a:t>visualized</a:t>
            </a:r>
          </a:p>
          <a:p>
            <a:pPr lvl="1"/>
            <a:r>
              <a:rPr lang="en-US" sz="2400" dirty="0" smtClean="0"/>
              <a:t>Architecture for</a:t>
            </a:r>
            <a:br>
              <a:rPr lang="en-US" sz="2400" dirty="0" smtClean="0"/>
            </a:br>
            <a:r>
              <a:rPr lang="en-US" sz="2400" dirty="0" smtClean="0"/>
              <a:t>attaching the graphics</a:t>
            </a:r>
            <a:br>
              <a:rPr lang="en-US" sz="2400" dirty="0" smtClean="0"/>
            </a:br>
            <a:r>
              <a:rPr lang="en-US" sz="2400" dirty="0" smtClean="0"/>
              <a:t>with code</a:t>
            </a:r>
          </a:p>
          <a:p>
            <a:pPr lvl="2"/>
            <a:r>
              <a:rPr lang="en-US" sz="2100" dirty="0" smtClean="0"/>
              <a:t>Still required significant</a:t>
            </a:r>
            <a:br>
              <a:rPr lang="en-US" sz="2100" dirty="0" smtClean="0"/>
            </a:br>
            <a:r>
              <a:rPr lang="en-US" sz="2100" dirty="0" smtClean="0"/>
              <a:t>programming for each</a:t>
            </a:r>
            <a:br>
              <a:rPr lang="en-US" sz="2100" dirty="0" smtClean="0"/>
            </a:br>
            <a:r>
              <a:rPr lang="en-US" sz="2100" dirty="0" smtClean="0"/>
              <a:t>viz.</a:t>
            </a:r>
          </a:p>
          <a:p>
            <a:pPr lvl="1"/>
            <a:r>
              <a:rPr lang="en-US" sz="2400" dirty="0" smtClean="0"/>
              <a:t>Marc followed up with</a:t>
            </a:r>
            <a:br>
              <a:rPr lang="en-US" sz="2400" dirty="0" smtClean="0"/>
            </a:br>
            <a:r>
              <a:rPr lang="en-US" sz="2400" dirty="0" smtClean="0"/>
              <a:t>Zeus (‘91) at DEC SRC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3276" y="3269136"/>
            <a:ext cx="5198301" cy="358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50219"/>
          </a:xfrm>
        </p:spPr>
        <p:txBody>
          <a:bodyPr/>
          <a:lstStyle/>
          <a:p>
            <a:r>
              <a:rPr lang="en-US" dirty="0" smtClean="0"/>
              <a:t>PECAN and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3086"/>
            <a:ext cx="8686800" cy="5027839"/>
          </a:xfrm>
        </p:spPr>
        <p:txBody>
          <a:bodyPr/>
          <a:lstStyle/>
          <a:p>
            <a:r>
              <a:rPr lang="en-US" sz="2400" dirty="0" smtClean="0"/>
              <a:t>Steven Reiss at Brown’s code &amp; data visualization systems</a:t>
            </a:r>
          </a:p>
          <a:p>
            <a:pPr lvl="1"/>
            <a:r>
              <a:rPr lang="en-US" sz="2000" dirty="0" smtClean="0"/>
              <a:t>Take advantage of new Apollo workstation capabilities</a:t>
            </a:r>
          </a:p>
          <a:p>
            <a:r>
              <a:rPr lang="en-US" sz="2400" dirty="0" smtClean="0"/>
              <a:t>PECAN (1985) – automatic graphics about the program</a:t>
            </a:r>
          </a:p>
          <a:p>
            <a:pPr lvl="1"/>
            <a:r>
              <a:rPr lang="en-US" sz="2000" dirty="0" smtClean="0"/>
              <a:t>Multiple views</a:t>
            </a:r>
          </a:p>
          <a:p>
            <a:pPr lvl="1"/>
            <a:r>
              <a:rPr lang="en-US" sz="2000" dirty="0" smtClean="0"/>
              <a:t>Integrates Balsa</a:t>
            </a:r>
            <a:br>
              <a:rPr lang="en-US" sz="2000" dirty="0" smtClean="0"/>
            </a:br>
            <a:r>
              <a:rPr lang="en-US" sz="2000" dirty="0" smtClean="0"/>
              <a:t>data visualization</a:t>
            </a:r>
          </a:p>
          <a:p>
            <a:pPr lvl="1"/>
            <a:r>
              <a:rPr lang="en-US" sz="2000" dirty="0" smtClean="0"/>
              <a:t>Syntax directed editing</a:t>
            </a:r>
          </a:p>
          <a:p>
            <a:pPr lvl="2"/>
            <a:r>
              <a:rPr lang="en-US" sz="1700" dirty="0" smtClean="0"/>
              <a:t>Drag and drop</a:t>
            </a:r>
          </a:p>
          <a:p>
            <a:pPr lvl="1"/>
            <a:r>
              <a:rPr lang="en-US" sz="2000" dirty="0" smtClean="0"/>
              <a:t>Flowcharts of code</a:t>
            </a:r>
          </a:p>
          <a:p>
            <a:pPr lvl="1"/>
            <a:r>
              <a:rPr lang="en-US" sz="2000" dirty="0" smtClean="0"/>
              <a:t>Code highlighting while</a:t>
            </a:r>
            <a:br>
              <a:rPr lang="en-US" sz="2000" dirty="0" smtClean="0"/>
            </a:br>
            <a:r>
              <a:rPr lang="en-US" sz="2000" dirty="0" smtClean="0"/>
              <a:t>executing</a:t>
            </a:r>
          </a:p>
          <a:p>
            <a:pPr lvl="1"/>
            <a:r>
              <a:rPr lang="en-US" sz="2000" dirty="0" smtClean="0"/>
              <a:t>Data viz. like Incense</a:t>
            </a:r>
          </a:p>
          <a:p>
            <a:pPr lvl="1"/>
            <a:r>
              <a:rPr lang="en-US" sz="2000" dirty="0" smtClean="0"/>
              <a:t>Incremental compilation</a:t>
            </a:r>
          </a:p>
          <a:p>
            <a:pPr lvl="1"/>
            <a:r>
              <a:rPr lang="en-US" sz="2000" dirty="0" smtClean="0"/>
              <a:t>Could handle up to</a:t>
            </a:r>
            <a:br>
              <a:rPr lang="en-US" sz="2000" dirty="0" smtClean="0"/>
            </a:br>
            <a:r>
              <a:rPr lang="en-US" sz="2000" dirty="0" smtClean="0"/>
              <a:t>1000 LOC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1822" y="2481943"/>
            <a:ext cx="5640911" cy="440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</a:t>
            </a:r>
            <a:r>
              <a:rPr lang="en-US" baseline="0" dirty="0" smtClean="0"/>
              <a:t> (1990)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3371"/>
            <a:ext cx="8229600" cy="4737554"/>
          </a:xfrm>
        </p:spPr>
        <p:txBody>
          <a:bodyPr/>
          <a:lstStyle/>
          <a:p>
            <a:r>
              <a:rPr lang="en-US" sz="2400" dirty="0" smtClean="0"/>
              <a:t>Field (1990) – IDE, wrappers for Unix tools</a:t>
            </a:r>
          </a:p>
          <a:p>
            <a:pPr lvl="1"/>
            <a:r>
              <a:rPr lang="en-US" sz="2000" dirty="0" smtClean="0"/>
              <a:t>Friendly Integrated Environment for Learning and Development</a:t>
            </a:r>
          </a:p>
          <a:p>
            <a:pPr lvl="1"/>
            <a:r>
              <a:rPr lang="en-US" sz="2000" dirty="0" smtClean="0"/>
              <a:t>Code and data viz.</a:t>
            </a:r>
          </a:p>
          <a:p>
            <a:pPr lvl="1"/>
            <a:r>
              <a:rPr lang="en-US" sz="2000" dirty="0" smtClean="0"/>
              <a:t>Message-based (control) integration</a:t>
            </a:r>
          </a:p>
          <a:p>
            <a:pPr lvl="1"/>
            <a:r>
              <a:rPr lang="en-US" sz="2000" dirty="0" smtClean="0"/>
              <a:t>Basis for most other Unix IDEs</a:t>
            </a:r>
          </a:p>
          <a:p>
            <a:pPr lvl="1"/>
            <a:r>
              <a:rPr lang="en-US" sz="2000" dirty="0" smtClean="0"/>
              <a:t>Widely used</a:t>
            </a:r>
          </a:p>
          <a:p>
            <a:r>
              <a:rPr lang="en-US" sz="2400" dirty="0" smtClean="0"/>
              <a:t>Followed by</a:t>
            </a:r>
            <a:br>
              <a:rPr lang="en-US" sz="2400" dirty="0" smtClean="0"/>
            </a:br>
            <a:r>
              <a:rPr lang="en-US" sz="2400" dirty="0" smtClean="0"/>
              <a:t>DESERT, …</a:t>
            </a:r>
          </a:p>
          <a:p>
            <a:r>
              <a:rPr lang="en-US" sz="2400" dirty="0" smtClean="0"/>
              <a:t>Now:</a:t>
            </a:r>
            <a:br>
              <a:rPr lang="en-US" sz="2400" dirty="0" smtClean="0"/>
            </a:br>
            <a:r>
              <a:rPr lang="en-US" sz="2400" dirty="0" smtClean="0"/>
              <a:t>Code Bubbles</a:t>
            </a:r>
            <a:br>
              <a:rPr lang="en-US" sz="2400" dirty="0" smtClean="0"/>
            </a:br>
            <a:r>
              <a:rPr lang="en-US" sz="2400" dirty="0" smtClean="0"/>
              <a:t>(in 7.6.5)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2245" y="3454400"/>
            <a:ext cx="5861756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18736</TotalTime>
  <Words>1088</Words>
  <Application>Microsoft Office PowerPoint</Application>
  <PresentationFormat>On-screen Show (4:3)</PresentationFormat>
  <Paragraphs>210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lecture template_polo</vt:lpstr>
      <vt:lpstr>Software Visualization</vt:lpstr>
      <vt:lpstr>Visualization</vt:lpstr>
      <vt:lpstr>Reorganized</vt:lpstr>
      <vt:lpstr>Soft Vis Publications</vt:lpstr>
      <vt:lpstr>“Visual” Taxonomy</vt:lpstr>
      <vt:lpstr>Early History</vt:lpstr>
      <vt:lpstr>BALSA</vt:lpstr>
      <vt:lpstr>PECAN and Field</vt:lpstr>
      <vt:lpstr>Field (1990)</vt:lpstr>
      <vt:lpstr>Tango</vt:lpstr>
      <vt:lpstr>CMU MacGnome &amp; Amethyst</vt:lpstr>
      <vt:lpstr>SEE – code viz.</vt:lpstr>
      <vt:lpstr>SeeSoft</vt:lpstr>
      <vt:lpstr>3D Software Visualization</vt:lpstr>
      <vt:lpstr>Marwan Abi-Antoun</vt:lpstr>
      <vt:lpstr>Thomas LaToza’s REACHER</vt:lpstr>
      <vt:lpstr>Studies of Algorithm Visualization Effectiveness</vt:lpstr>
      <vt:lpstr>Study of Diagramming for Reverse Engineering</vt:lpstr>
      <vt:lpstr>Results of Desires in Diagrams</vt:lpstr>
      <vt:lpstr>A Task Oriented View of Software Visualization</vt:lpstr>
      <vt:lpstr>User Needs</vt:lpstr>
      <vt:lpstr>Dimensions of Visualization Systems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for Tech Execs</dc:title>
  <dc:creator>Brad Myers</dc:creator>
  <cp:lastModifiedBy>Brad Myers</cp:lastModifiedBy>
  <cp:revision>1795</cp:revision>
  <cp:lastPrinted>1601-01-01T00:00:00Z</cp:lastPrinted>
  <dcterms:created xsi:type="dcterms:W3CDTF">2001-06-15T20:03:27Z</dcterms:created>
  <dcterms:modified xsi:type="dcterms:W3CDTF">2011-02-08T18:38:06Z</dcterms:modified>
</cp:coreProperties>
</file>