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2"/>
  </p:notesMasterIdLst>
  <p:sldIdLst>
    <p:sldId id="364" r:id="rId2"/>
    <p:sldId id="365" r:id="rId3"/>
    <p:sldId id="366" r:id="rId4"/>
    <p:sldId id="368" r:id="rId5"/>
    <p:sldId id="371" r:id="rId6"/>
    <p:sldId id="378" r:id="rId7"/>
    <p:sldId id="367" r:id="rId8"/>
    <p:sldId id="369" r:id="rId9"/>
    <p:sldId id="370" r:id="rId10"/>
    <p:sldId id="372" r:id="rId11"/>
    <p:sldId id="376" r:id="rId12"/>
    <p:sldId id="377" r:id="rId13"/>
    <p:sldId id="374" r:id="rId14"/>
    <p:sldId id="380" r:id="rId15"/>
    <p:sldId id="384" r:id="rId16"/>
    <p:sldId id="385" r:id="rId17"/>
    <p:sldId id="386" r:id="rId18"/>
    <p:sldId id="392" r:id="rId19"/>
    <p:sldId id="387" r:id="rId20"/>
    <p:sldId id="391" r:id="rId21"/>
    <p:sldId id="393" r:id="rId22"/>
    <p:sldId id="381" r:id="rId23"/>
    <p:sldId id="388" r:id="rId24"/>
    <p:sldId id="390" r:id="rId25"/>
    <p:sldId id="389" r:id="rId26"/>
    <p:sldId id="382" r:id="rId27"/>
    <p:sldId id="395" r:id="rId28"/>
    <p:sldId id="396" r:id="rId29"/>
    <p:sldId id="394" r:id="rId30"/>
    <p:sldId id="379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0000"/>
    <a:srgbClr val="CC3399"/>
    <a:srgbClr val="6699FF"/>
    <a:srgbClr val="33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33" autoAdjust="0"/>
    <p:restoredTop sz="86443" autoAdjust="0"/>
  </p:normalViewPr>
  <p:slideViewPr>
    <p:cSldViewPr snapToGrid="0">
      <p:cViewPr varScale="1">
        <p:scale>
          <a:sx n="71" d="100"/>
          <a:sy n="71" d="100"/>
        </p:scale>
        <p:origin x="-108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30.xml"/><Relationship Id="rId3" Type="http://schemas.openxmlformats.org/officeDocument/2006/relationships/slide" Target="slides/slide3.xml"/><Relationship Id="rId21" Type="http://schemas.openxmlformats.org/officeDocument/2006/relationships/slide" Target="slides/slide22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6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5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4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FD771E2-55A1-4E68-9D66-EFEDA08F1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8942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F3DCCB-4F84-4874-A470-D35C282B304B}" type="slidenum">
              <a:rPr lang="en-US"/>
              <a:pPr/>
              <a:t>1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B7A3F-BB7F-4D63-9C6A-E348C1E8C26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1F796A-8270-4EDC-9D9E-1B175C604FC0}" type="slidenum">
              <a:rPr lang="en-US"/>
              <a:pPr/>
              <a:t>13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63ED7E-9BBC-419F-9BE1-68C35F65E6BC}" type="slidenum">
              <a:rPr lang="en-US"/>
              <a:pPr/>
              <a:t>15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F8C7B5-1D55-4F47-A56C-CB7AAB2636A6}" type="slidenum">
              <a:rPr lang="en-US"/>
              <a:pPr/>
              <a:t>16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0E273B-1CEA-4D92-8778-07957D681EF0}" type="slidenum">
              <a:rPr lang="en-US"/>
              <a:pPr/>
              <a:t>17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A6D7F-BCFF-4514-A601-F3E036097E58}" type="slidenum">
              <a:rPr lang="en-US"/>
              <a:pPr/>
              <a:t>19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B7A3F-BB7F-4D63-9C6A-E348C1E8C26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C2627E-EDAA-44EC-AE86-F78A10FC6216}" type="slidenum">
              <a:rPr lang="en-US"/>
              <a:pPr/>
              <a:t>23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589E9-2535-4459-8836-FDC4370930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C0F7A-2C8E-415C-9EAD-C7294B125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8DC40-0763-4469-9DED-9B5B2D812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4283D-037C-4233-A5B9-6A378F34C5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C4DE1-8FC2-4295-BB3E-06A32A739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9FF78-6A10-480F-A775-98F17DA3B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8D385-9D14-4628-9F7B-D94D4C9AA1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23C1B-D989-408C-AA94-62C379286A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1F64-BFE6-4CBD-806E-EEF58E65A3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7C01D-5212-4E67-9D23-72A2AC8C6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90843-C45C-48F2-B0D0-DC29E2BAD5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E204E03-3626-46E7-9ABE-54BA2F6D0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3" name="Picture 12" descr="scslogo.g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668013" y="144204"/>
            <a:ext cx="444088" cy="46185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5061118" y="233915"/>
            <a:ext cx="37369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Carnegie Mellon University, School of Computer Science</a:t>
            </a: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png"/><Relationship Id="rId4" Type="http://schemas.openxmlformats.org/officeDocument/2006/relationships/oleObject" Target="../embeddings/Microsoft_Office_Excel_97-2003_Worksheet2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images.google.com/imgres?imgurl=http://www.orientaljadejewelry.com/DSCN0187.JPG&amp;imgrefurl=http://www.orientaljadejewelry.com/bangles.htm&amp;h=480&amp;w=640&amp;sz=33&amp;hl=en&amp;start=80&amp;usg=__8TwN8oO0hOBrRBDl-NNOisyBsi4=&amp;tbnid=7Hnu7F-4FzBLHM:&amp;tbnh=103&amp;tbnw=137&amp;prev=/images?q=jadeite&amp;start=60&amp;ndsp=20&amp;hl=en&amp;rls=IBMA,IBMA:2006-17,IBMA:en&amp;sa=N" TargetMode="External"/><Relationship Id="rId4" Type="http://schemas.openxmlformats.org/officeDocument/2006/relationships/hyperlink" Target="http://www.cs.cmu.edu/~jadeite" TargetMode="External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apatit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cs.cmu.edu/~calcite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Designing and Documenting APIs</a:t>
            </a:r>
            <a:endParaRPr 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873250"/>
          </a:xfrm>
        </p:spPr>
        <p:txBody>
          <a:bodyPr/>
          <a:lstStyle/>
          <a:p>
            <a:r>
              <a:rPr lang="en-US" dirty="0" smtClean="0"/>
              <a:t>Brad Myers</a:t>
            </a:r>
          </a:p>
          <a:p>
            <a:endParaRPr lang="en-US" sz="2000" dirty="0" smtClean="0"/>
          </a:p>
          <a:p>
            <a:r>
              <a:rPr lang="en-US" sz="2000" dirty="0" smtClean="0"/>
              <a:t>05-899D: Human Aspects of Software Development (HASD)</a:t>
            </a:r>
          </a:p>
          <a:p>
            <a:r>
              <a:rPr lang="en-US" sz="2000" i="1" dirty="0" smtClean="0"/>
              <a:t>Spring, 2011</a:t>
            </a:r>
            <a:endParaRPr lang="en-US" sz="2000" i="1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E06ADC0E-9362-4AC0-A198-2DB5308C8CBC}" type="slidenum">
              <a:rPr lang="en-US" altLang="en-US" smtClean="0"/>
              <a:pPr/>
              <a:t>1</a:t>
            </a:fld>
            <a:endParaRPr lang="en-US" altLang="en-US"/>
          </a:p>
        </p:txBody>
      </p:sp>
      <p:pic>
        <p:nvPicPr>
          <p:cNvPr id="9" name="Picture 12" descr="red_hcii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361" y="4284188"/>
            <a:ext cx="1388729" cy="160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965576" y="6448327"/>
            <a:ext cx="1973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Copyright © 2011 – Brad Myers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543800" cy="1188720"/>
          </a:xfrm>
        </p:spPr>
        <p:txBody>
          <a:bodyPr/>
          <a:lstStyle/>
          <a:p>
            <a:r>
              <a:rPr lang="en-US" sz="3200" dirty="0" smtClean="0"/>
              <a:t>Stylos and Clarke’s</a:t>
            </a:r>
            <a:br>
              <a:rPr lang="en-US" sz="3200" dirty="0" smtClean="0"/>
            </a:br>
            <a:r>
              <a:rPr lang="en-US" sz="3200" dirty="0" smtClean="0"/>
              <a:t>Required Parameters in Constructors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" y="1112520"/>
            <a:ext cx="8473440" cy="5745480"/>
          </a:xfrm>
        </p:spPr>
        <p:txBody>
          <a:bodyPr/>
          <a:lstStyle/>
          <a:p>
            <a:r>
              <a:rPr lang="en-US" sz="1600" dirty="0" smtClean="0"/>
              <a:t>[Stylos &amp; Clarke, ICSE’07]</a:t>
            </a:r>
          </a:p>
          <a:p>
            <a:r>
              <a:rPr lang="en-US" sz="2000" dirty="0" smtClean="0"/>
              <a:t>Compared create-set-call (default constructor)</a:t>
            </a:r>
          </a:p>
          <a:p>
            <a:pPr lvl="2">
              <a:spcBef>
                <a:spcPct val="0"/>
              </a:spcBef>
              <a:buFont typeface="Wingdings" pitchFamily="2" charset="2"/>
              <a:buNone/>
            </a:pPr>
            <a:r>
              <a:rPr lang="en-US" sz="1800" b="1" dirty="0" err="1" smtClean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var</a:t>
            </a:r>
            <a:r>
              <a:rPr lang="en-US" sz="1800" b="1" dirty="0" smtClean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b="1" dirty="0" err="1" smtClean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foo</a:t>
            </a:r>
            <a:r>
              <a:rPr lang="en-US" sz="1800" b="1" dirty="0" smtClean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 = new </a:t>
            </a:r>
            <a:r>
              <a:rPr lang="en-US" sz="1800" b="1" dirty="0" err="1" smtClean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FooClass</a:t>
            </a:r>
            <a:r>
              <a:rPr lang="en-US" sz="1800" b="1" dirty="0" smtClean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();</a:t>
            </a:r>
          </a:p>
          <a:p>
            <a:pPr lvl="2">
              <a:spcBef>
                <a:spcPct val="0"/>
              </a:spcBef>
              <a:buFont typeface="Wingdings" pitchFamily="2" charset="2"/>
              <a:buNone/>
            </a:pPr>
            <a:r>
              <a:rPr lang="en-US" sz="1800" b="1" dirty="0" err="1" smtClean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foo.Bar</a:t>
            </a:r>
            <a:r>
              <a:rPr lang="en-US" sz="1800" b="1" dirty="0" smtClean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en-US" sz="1800" b="1" dirty="0" err="1" smtClean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barValue</a:t>
            </a:r>
            <a:r>
              <a:rPr lang="en-US" sz="1800" b="1" dirty="0" smtClean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lvl="2">
              <a:spcBef>
                <a:spcPct val="0"/>
              </a:spcBef>
              <a:buFont typeface="Wingdings" pitchFamily="2" charset="2"/>
              <a:buNone/>
            </a:pPr>
            <a:r>
              <a:rPr lang="en-US" sz="1800" b="1" dirty="0" err="1" smtClean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foo.Use</a:t>
            </a:r>
            <a:r>
              <a:rPr lang="en-US" sz="1800" b="1" dirty="0" smtClean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();</a:t>
            </a:r>
          </a:p>
          <a:p>
            <a:r>
              <a:rPr lang="en-US" sz="2000" dirty="0" smtClean="0"/>
              <a:t>vs. required constructors:</a:t>
            </a:r>
          </a:p>
          <a:p>
            <a:pPr lvl="2">
              <a:spcBef>
                <a:spcPct val="0"/>
              </a:spcBef>
              <a:buFont typeface="Wingdings" pitchFamily="2" charset="2"/>
              <a:buNone/>
            </a:pPr>
            <a:r>
              <a:rPr lang="en-US" sz="1800" b="1" dirty="0" err="1" smtClean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var</a:t>
            </a:r>
            <a:r>
              <a:rPr lang="en-US" sz="1800" b="1" dirty="0" smtClean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b="1" dirty="0" err="1" smtClean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foo</a:t>
            </a:r>
            <a:r>
              <a:rPr lang="en-US" sz="1800" b="1" dirty="0" smtClean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 = new </a:t>
            </a:r>
            <a:r>
              <a:rPr lang="en-US" sz="1800" b="1" dirty="0" err="1" smtClean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FooClass</a:t>
            </a:r>
            <a:r>
              <a:rPr lang="en-US" sz="1800" b="1" dirty="0" smtClean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1800" b="1" dirty="0" err="1" smtClean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barValue</a:t>
            </a:r>
            <a:r>
              <a:rPr lang="en-US" sz="1800" b="1" dirty="0" smtClean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);</a:t>
            </a:r>
          </a:p>
          <a:p>
            <a:pPr lvl="2">
              <a:spcBef>
                <a:spcPct val="0"/>
              </a:spcBef>
              <a:buFont typeface="Wingdings" pitchFamily="2" charset="2"/>
              <a:buNone/>
            </a:pPr>
            <a:r>
              <a:rPr lang="en-US" sz="1800" b="1" dirty="0" err="1" smtClean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foo.Use</a:t>
            </a:r>
            <a:r>
              <a:rPr lang="en-US" sz="1800" b="1" dirty="0" smtClean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();</a:t>
            </a:r>
          </a:p>
          <a:p>
            <a:r>
              <a:rPr lang="en-US" sz="2000" dirty="0" smtClean="0"/>
              <a:t>Tried to recruit Opportunistic (VB), Pragmatic (C#)</a:t>
            </a:r>
            <a:r>
              <a:rPr lang="en-US" sz="2000" baseline="0" dirty="0" smtClean="0"/>
              <a:t> and Systematic Developers (C++)</a:t>
            </a:r>
          </a:p>
          <a:p>
            <a:r>
              <a:rPr lang="en-US" sz="2000" dirty="0" smtClean="0"/>
              <a:t>Task 1: write the code in </a:t>
            </a:r>
            <a:r>
              <a:rPr lang="en-US" sz="2000" dirty="0" err="1" smtClean="0"/>
              <a:t>NotePad</a:t>
            </a:r>
            <a:r>
              <a:rPr lang="en-US" sz="2000" dirty="0" smtClean="0"/>
              <a:t> – elicited expectations</a:t>
            </a:r>
          </a:p>
          <a:p>
            <a:r>
              <a:rPr lang="en-US" sz="2000" dirty="0" smtClean="0"/>
              <a:t>Task 2 &amp; 3: Use VS to create real code</a:t>
            </a:r>
          </a:p>
          <a:p>
            <a:pPr lvl="1"/>
            <a:r>
              <a:rPr lang="en-US" sz="1800" dirty="0" smtClean="0"/>
              <a:t>Different versions of File, Mail and Generic APIs (with and without required parameters) – real File class as no default constructors</a:t>
            </a:r>
          </a:p>
          <a:p>
            <a:r>
              <a:rPr lang="en-US" sz="2000" dirty="0" smtClean="0"/>
              <a:t>Task 4: Debug: bug is wrong value to the constructor</a:t>
            </a:r>
          </a:p>
          <a:p>
            <a:r>
              <a:rPr lang="en-US" sz="2000" dirty="0" smtClean="0"/>
              <a:t>Task 5: Programmers choose which constructor to use</a:t>
            </a:r>
          </a:p>
          <a:p>
            <a:r>
              <a:rPr lang="en-US" sz="2000" dirty="0" smtClean="0"/>
              <a:t>Task 6: reading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All informal – no measures were evaluated</a:t>
            </a:r>
          </a:p>
          <a:p>
            <a:r>
              <a:rPr lang="en-US" sz="2400" dirty="0" smtClean="0"/>
              <a:t>All participants assumed there would be a default constructor</a:t>
            </a:r>
          </a:p>
          <a:p>
            <a:pPr lvl="1"/>
            <a:r>
              <a:rPr lang="en-US" sz="2000" dirty="0" smtClean="0"/>
              <a:t>opportunistic and pragmatic would assume syntax error for compiler messages</a:t>
            </a:r>
          </a:p>
          <a:p>
            <a:r>
              <a:rPr lang="en-US" sz="2400" dirty="0" smtClean="0"/>
              <a:t>Required constructors interfered with learning</a:t>
            </a:r>
          </a:p>
          <a:p>
            <a:pPr lvl="1"/>
            <a:r>
              <a:rPr lang="en-US" sz="2000" dirty="0" smtClean="0"/>
              <a:t>Want to experiment with what kind of object to use first</a:t>
            </a:r>
          </a:p>
          <a:p>
            <a:r>
              <a:rPr lang="en-US" sz="2400" dirty="0" smtClean="0"/>
              <a:t>Did </a:t>
            </a:r>
            <a:r>
              <a:rPr lang="en-US" sz="2400" i="1" dirty="0" smtClean="0"/>
              <a:t>not</a:t>
            </a:r>
            <a:r>
              <a:rPr lang="en-US" sz="2400" dirty="0" smtClean="0"/>
              <a:t>  insure valid objects – passed in </a:t>
            </a:r>
            <a:r>
              <a:rPr lang="en-US" sz="2400" dirty="0" smtClean="0">
                <a:latin typeface="Courier" pitchFamily="49" charset="0"/>
              </a:rPr>
              <a:t>null</a:t>
            </a:r>
          </a:p>
          <a:p>
            <a:r>
              <a:rPr lang="en-US" sz="2400" dirty="0" smtClean="0"/>
              <a:t>Preferred to </a:t>
            </a:r>
            <a:r>
              <a:rPr lang="en-US" sz="2400" i="1" dirty="0" smtClean="0"/>
              <a:t>not</a:t>
            </a:r>
            <a:r>
              <a:rPr lang="en-US" sz="2400" dirty="0" smtClean="0"/>
              <a:t> use temporary variables</a:t>
            </a:r>
          </a:p>
          <a:p>
            <a:r>
              <a:rPr lang="en-US" sz="2400" dirty="0" smtClean="0"/>
              <a:t>No effect on debugging or reading</a:t>
            </a:r>
          </a:p>
          <a:p>
            <a:r>
              <a:rPr lang="en-US" sz="2400" i="1" dirty="0" smtClean="0"/>
              <a:t>Optional</a:t>
            </a:r>
            <a:r>
              <a:rPr lang="en-US" sz="2400" dirty="0" smtClean="0"/>
              <a:t> extra constructors were useful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016240" cy="1051242"/>
          </a:xfrm>
        </p:spPr>
        <p:txBody>
          <a:bodyPr/>
          <a:lstStyle/>
          <a:p>
            <a:r>
              <a:rPr lang="en-US" dirty="0" smtClean="0"/>
              <a:t>Results, cont: Model of Behavior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3088" y="1251778"/>
            <a:ext cx="5715952" cy="560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Brad A. Myers, CMU</a:t>
            </a:r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r>
              <a:rPr lang="en-US" sz="4000" dirty="0"/>
              <a:t>“Factory” Pattern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036320"/>
            <a:ext cx="8915400" cy="5730240"/>
          </a:xfrm>
          <a:solidFill>
            <a:schemeClr val="accent3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Ref: [Ellis 2007]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Instead </a:t>
            </a:r>
            <a:r>
              <a:rPr lang="en-US" sz="2400" dirty="0"/>
              <a:t>of “normal” creation:</a:t>
            </a:r>
            <a:r>
              <a:rPr lang="en-US" sz="3200" dirty="0"/>
              <a:t> </a:t>
            </a:r>
            <a:r>
              <a:rPr lang="en-US" sz="2000" b="1" dirty="0">
                <a:latin typeface="Courier New" pitchFamily="49" charset="0"/>
              </a:rPr>
              <a:t>Widget w </a:t>
            </a:r>
            <a:r>
              <a:rPr lang="en-US" sz="2000" b="1" dirty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= new Widget();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400" dirty="0"/>
              <a:t>Objects must be created by </a:t>
            </a:r>
            <a:r>
              <a:rPr lang="en-US" sz="2400" i="1" dirty="0"/>
              <a:t>another</a:t>
            </a:r>
            <a:r>
              <a:rPr lang="en-US" sz="2400" dirty="0"/>
              <a:t> class:</a:t>
            </a:r>
            <a:br>
              <a:rPr lang="en-US" sz="2400" dirty="0"/>
            </a:br>
            <a:r>
              <a:rPr lang="en-US" sz="2000" b="1" dirty="0" err="1">
                <a:latin typeface="Courier New" pitchFamily="49" charset="0"/>
              </a:rPr>
              <a:t>AbstractFactory</a:t>
            </a:r>
            <a:r>
              <a:rPr lang="en-US" sz="2000" b="1" dirty="0">
                <a:latin typeface="Courier New" pitchFamily="49" charset="0"/>
              </a:rPr>
              <a:t> f =  </a:t>
            </a:r>
            <a:r>
              <a:rPr lang="en-US" sz="2000" b="1" dirty="0" err="1">
                <a:latin typeface="Courier New" pitchFamily="49" charset="0"/>
              </a:rPr>
              <a:t>AbstractFactory.getDefault</a:t>
            </a:r>
            <a:r>
              <a:rPr lang="en-US" sz="2000" b="1" dirty="0">
                <a:latin typeface="Courier New" pitchFamily="49" charset="0"/>
              </a:rPr>
              <a:t>();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Widget w = </a:t>
            </a:r>
            <a:r>
              <a:rPr lang="en-US" sz="2000" b="1" dirty="0" err="1">
                <a:latin typeface="Courier New" pitchFamily="49" charset="0"/>
              </a:rPr>
              <a:t>f.createWidget</a:t>
            </a:r>
            <a:r>
              <a:rPr lang="en-US" sz="2000" b="1" dirty="0">
                <a:latin typeface="Courier New" pitchFamily="49" charset="0"/>
              </a:rPr>
              <a:t>();</a:t>
            </a:r>
            <a:endParaRPr lang="en-US" sz="1600" b="1" dirty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Also, factory method: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000" b="1" dirty="0" smtClean="0">
                <a:latin typeface="Courier New" pitchFamily="49" charset="0"/>
              </a:rPr>
              <a:t>Widget w = </a:t>
            </a:r>
            <a:r>
              <a:rPr lang="en-US" sz="2000" b="1" dirty="0" err="1" smtClean="0">
                <a:latin typeface="Courier New" pitchFamily="49" charset="0"/>
              </a:rPr>
              <a:t>Widget.create</a:t>
            </a:r>
            <a:r>
              <a:rPr lang="en-US" sz="2000" b="1" dirty="0" smtClean="0">
                <a:latin typeface="Courier New" pitchFamily="49" charset="0"/>
              </a:rPr>
              <a:t>();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Used </a:t>
            </a:r>
            <a:r>
              <a:rPr lang="en-US" sz="2400" dirty="0"/>
              <a:t>frequently in Java (&gt;61) and </a:t>
            </a:r>
            <a:r>
              <a:rPr lang="en-US" sz="2400" dirty="0" err="1"/>
              <a:t>.Net</a:t>
            </a:r>
            <a:r>
              <a:rPr lang="en-US" sz="2400" dirty="0"/>
              <a:t> (&gt;13) and SAP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Designed to get both descriptive and numeric results</a:t>
            </a:r>
          </a:p>
          <a:p>
            <a:pPr marL="638175" lvl="2" indent="-342900">
              <a:lnSpc>
                <a:spcPct val="90000"/>
              </a:lnSpc>
              <a:buClr>
                <a:schemeClr val="tx2"/>
              </a:buClr>
            </a:pPr>
            <a:r>
              <a:rPr lang="en-US" sz="2000" dirty="0" smtClean="0"/>
              <a:t>Within subject and between subject measures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Lab </a:t>
            </a:r>
            <a:r>
              <a:rPr lang="en-US" sz="2400" dirty="0"/>
              <a:t>study with expert Java programmers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Five programming and debugging </a:t>
            </a:r>
            <a:r>
              <a:rPr lang="en-US" sz="2000" dirty="0" smtClean="0"/>
              <a:t>tasks</a:t>
            </a:r>
          </a:p>
          <a:p>
            <a:pPr lvl="2">
              <a:lnSpc>
                <a:spcPct val="90000"/>
              </a:lnSpc>
            </a:pPr>
            <a:r>
              <a:rPr lang="en-US" sz="1700" dirty="0" smtClean="0"/>
              <a:t>1: Notepad design of Email API</a:t>
            </a:r>
          </a:p>
          <a:p>
            <a:pPr lvl="2">
              <a:lnSpc>
                <a:spcPct val="90000"/>
              </a:lnSpc>
            </a:pPr>
            <a:r>
              <a:rPr lang="en-US" sz="1700" dirty="0" smtClean="0"/>
              <a:t>2: Use email API – only factory pattern constructors</a:t>
            </a:r>
          </a:p>
          <a:p>
            <a:pPr lvl="2">
              <a:lnSpc>
                <a:spcPct val="90000"/>
              </a:lnSpc>
            </a:pPr>
            <a:r>
              <a:rPr lang="en-US" sz="1700" dirty="0" smtClean="0"/>
              <a:t>3: “Thingy” – with 2 subclasses, one with and one without</a:t>
            </a:r>
          </a:p>
          <a:p>
            <a:pPr lvl="2">
              <a:lnSpc>
                <a:spcPct val="90000"/>
              </a:lnSpc>
            </a:pPr>
            <a:r>
              <a:rPr lang="en-US" sz="1700" dirty="0" smtClean="0"/>
              <a:t>4. Debug task – between subjects</a:t>
            </a:r>
          </a:p>
          <a:p>
            <a:pPr lvl="2">
              <a:lnSpc>
                <a:spcPct val="90000"/>
              </a:lnSpc>
            </a:pPr>
            <a:r>
              <a:rPr lang="en-US" sz="1700" dirty="0" smtClean="0"/>
              <a:t>5. Use (almost) real Sockets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" y="1536383"/>
            <a:ext cx="7940040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Notepad: </a:t>
            </a:r>
            <a:r>
              <a:rPr lang="en-US" sz="2400" dirty="0" smtClean="0">
                <a:solidFill>
                  <a:schemeClr val="accent2"/>
                </a:solidFill>
              </a:rPr>
              <a:t>no one</a:t>
            </a:r>
            <a:r>
              <a:rPr lang="en-US" sz="2400" dirty="0" smtClean="0"/>
              <a:t> designed a factory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When no constructor, tried anyway, and even tried creating a subclass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Time to develop using factories took </a:t>
            </a:r>
            <a:r>
              <a:rPr lang="en-US" sz="2400" dirty="0" smtClean="0">
                <a:solidFill>
                  <a:schemeClr val="accent2"/>
                </a:solidFill>
              </a:rPr>
              <a:t>2.1 to 5.3 times longer</a:t>
            </a:r>
            <a:r>
              <a:rPr lang="en-US" sz="2400" dirty="0" smtClean="0"/>
              <a:t> compared to regular constructors (20:05 v 9:31, 7:10 v 1:20)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All subjects had difficulties getting using factories in APIs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Implications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Avoid the factory pattern in APIs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Documentation and tools can help developers </a:t>
            </a:r>
            <a:r>
              <a:rPr lang="en-US" sz="2000" i="1" dirty="0" smtClean="0"/>
              <a:t>find</a:t>
            </a:r>
            <a:r>
              <a:rPr lang="en-US" sz="2000" dirty="0" smtClean="0"/>
              <a:t> factories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Brad A. Myers, CMU</a:t>
            </a:r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22642"/>
          </a:xfrm>
        </p:spPr>
        <p:txBody>
          <a:bodyPr/>
          <a:lstStyle/>
          <a:p>
            <a:r>
              <a:rPr lang="en-US" sz="4000" dirty="0"/>
              <a:t>Object Method Placement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3735388"/>
          </a:xfrm>
        </p:spPr>
        <p:txBody>
          <a:bodyPr/>
          <a:lstStyle/>
          <a:p>
            <a:pPr marL="342900" marR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Ref: [Stylos 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FSE,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2008]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Where </a:t>
            </a:r>
            <a:r>
              <a:rPr lang="en-US" sz="2400" dirty="0"/>
              <a:t>to put functions when doing object-oriented design of APIs</a:t>
            </a:r>
          </a:p>
          <a:p>
            <a:pPr lvl="1">
              <a:lnSpc>
                <a:spcPct val="90000"/>
              </a:lnSpc>
            </a:pPr>
            <a:r>
              <a:rPr lang="en-US" sz="2000" b="1" dirty="0" err="1">
                <a:latin typeface="Courier New" pitchFamily="49" charset="0"/>
              </a:rPr>
              <a:t>mail_Server.send</a:t>
            </a:r>
            <a:r>
              <a:rPr lang="en-US" sz="2000" b="1" dirty="0">
                <a:latin typeface="Courier New" pitchFamily="49" charset="0"/>
              </a:rPr>
              <a:t>( </a:t>
            </a:r>
            <a:r>
              <a:rPr lang="en-US" sz="2000" b="1" dirty="0" err="1">
                <a:latin typeface="Courier New" pitchFamily="49" charset="0"/>
              </a:rPr>
              <a:t>mail_Message</a:t>
            </a:r>
            <a:r>
              <a:rPr lang="en-US" sz="2000" b="1" dirty="0">
                <a:latin typeface="Courier New" pitchFamily="49" charset="0"/>
              </a:rPr>
              <a:t> 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i="1" dirty="0"/>
              <a:t>vs.</a:t>
            </a:r>
            <a:br>
              <a:rPr lang="en-US" sz="2000" i="1" dirty="0"/>
            </a:br>
            <a:r>
              <a:rPr lang="en-US" sz="2000" b="1" dirty="0" err="1">
                <a:latin typeface="Courier New" pitchFamily="49" charset="0"/>
              </a:rPr>
              <a:t>mail_Message.send</a:t>
            </a:r>
            <a:r>
              <a:rPr lang="en-US" sz="2000" b="1" dirty="0">
                <a:latin typeface="Courier New" pitchFamily="49" charset="0"/>
              </a:rPr>
              <a:t>( </a:t>
            </a:r>
            <a:r>
              <a:rPr lang="en-US" sz="2000" b="1" dirty="0" err="1">
                <a:latin typeface="Courier New" pitchFamily="49" charset="0"/>
              </a:rPr>
              <a:t>mail_Server</a:t>
            </a:r>
            <a:r>
              <a:rPr lang="en-US" sz="2000" b="1" dirty="0">
                <a:latin typeface="Courier New" pitchFamily="49" charset="0"/>
              </a:rPr>
              <a:t>  )</a:t>
            </a:r>
          </a:p>
          <a:p>
            <a:pPr marL="342900" marR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en-US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 study design to previous</a:t>
            </a:r>
            <a:endParaRPr lang="en-US" sz="3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When </a:t>
            </a:r>
            <a:r>
              <a:rPr lang="en-US" sz="2400" dirty="0"/>
              <a:t>desired method is on the class that they start with, users were between </a:t>
            </a:r>
            <a:r>
              <a:rPr lang="en-US" sz="2400" dirty="0">
                <a:solidFill>
                  <a:schemeClr val="accent2"/>
                </a:solidFill>
              </a:rPr>
              <a:t>2.4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2"/>
                </a:solidFill>
              </a:rPr>
              <a:t>11.2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times faster</a:t>
            </a:r>
            <a:r>
              <a:rPr lang="en-US" sz="2400" dirty="0"/>
              <a:t> </a:t>
            </a:r>
            <a:r>
              <a:rPr lang="en-US" sz="1800" i="1" dirty="0"/>
              <a:t>(p &lt; 0.05)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Starting class can be predicted based on user’s tasks</a:t>
            </a:r>
          </a:p>
        </p:txBody>
      </p:sp>
      <p:graphicFrame>
        <p:nvGraphicFramePr>
          <p:cNvPr id="357380" name="Object 4"/>
          <p:cNvGraphicFramePr>
            <a:graphicFrameLocks noChangeAspect="1"/>
          </p:cNvGraphicFramePr>
          <p:nvPr/>
        </p:nvGraphicFramePr>
        <p:xfrm>
          <a:off x="4179887" y="4486275"/>
          <a:ext cx="4964113" cy="2371725"/>
        </p:xfrm>
        <a:graphic>
          <a:graphicData uri="http://schemas.openxmlformats.org/presentationml/2006/ole">
            <p:oleObj spid="_x0000_s54274" name="Chart" r:id="rId4" imgW="4905375" imgH="234315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Brad A. Myers, CMU</a:t>
            </a:r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Study of APIs for </a:t>
            </a:r>
            <a:r>
              <a:rPr lang="en-US" sz="4000" dirty="0" err="1"/>
              <a:t>eSOA</a:t>
            </a:r>
            <a:endParaRPr lang="en-US" sz="4000" dirty="0"/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" y="1383983"/>
            <a:ext cx="8229600" cy="4411662"/>
          </a:xfrm>
        </p:spPr>
        <p:txBody>
          <a:bodyPr/>
          <a:lstStyle/>
          <a:p>
            <a:r>
              <a:rPr lang="en-US" sz="2000" dirty="0" smtClean="0"/>
              <a:t>Ref: [Beaton, VL/HCC’08]</a:t>
            </a:r>
          </a:p>
          <a:p>
            <a:r>
              <a:rPr lang="en-US" sz="2800" dirty="0" smtClean="0"/>
              <a:t>Sponsored </a:t>
            </a:r>
            <a:r>
              <a:rPr lang="en-US" sz="2800" dirty="0"/>
              <a:t>by SAP</a:t>
            </a:r>
          </a:p>
          <a:p>
            <a:r>
              <a:rPr lang="en-US" sz="2800" dirty="0"/>
              <a:t>Study APIs for Enterprise </a:t>
            </a:r>
            <a:r>
              <a:rPr lang="en-US" sz="2800" dirty="0">
                <a:solidFill>
                  <a:schemeClr val="accent2"/>
                </a:solidFill>
              </a:rPr>
              <a:t>Service-Oriented Architectures</a:t>
            </a:r>
            <a:r>
              <a:rPr lang="en-US" sz="2800" dirty="0"/>
              <a:t> (“Web Services”)</a:t>
            </a:r>
          </a:p>
          <a:p>
            <a:r>
              <a:rPr lang="en-US" sz="2800" dirty="0"/>
              <a:t>Client-server architecture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	organized into services using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	XML to communicate</a:t>
            </a:r>
          </a:p>
          <a:p>
            <a:r>
              <a:rPr lang="en-US" sz="2800" dirty="0"/>
              <a:t>Enormously complex</a:t>
            </a:r>
          </a:p>
          <a:p>
            <a:pPr lvl="1"/>
            <a:r>
              <a:rPr lang="en-US" sz="2400" dirty="0"/>
              <a:t>Requires significant </a:t>
            </a:r>
            <a:br>
              <a:rPr lang="en-US" sz="2400" dirty="0"/>
            </a:br>
            <a:r>
              <a:rPr lang="en-US" sz="2400" dirty="0"/>
              <a:t>flexibility and customizability</a:t>
            </a:r>
          </a:p>
        </p:txBody>
      </p:sp>
      <p:pic>
        <p:nvPicPr>
          <p:cNvPr id="342021" name="Picture 9"/>
          <p:cNvPicPr>
            <a:picLocks noChangeAspect="1" noChangeArrowheads="1"/>
          </p:cNvPicPr>
          <p:nvPr/>
        </p:nvPicPr>
        <p:blipFill>
          <a:blip r:embed="rId3" cstate="print"/>
          <a:srcRect l="1608" t="5090" b="3091"/>
          <a:stretch>
            <a:fillRect/>
          </a:stretch>
        </p:blipFill>
        <p:spPr bwMode="gray">
          <a:xfrm>
            <a:off x="7283450" y="1106488"/>
            <a:ext cx="1651000" cy="801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>
            <a:stCxn id="30" idx="3"/>
            <a:endCxn id="12" idx="1"/>
          </p:cNvCxnSpPr>
          <p:nvPr/>
        </p:nvCxnSpPr>
        <p:spPr>
          <a:xfrm>
            <a:off x="5905500" y="4692648"/>
            <a:ext cx="233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evel 4"/>
          <p:cNvSpPr/>
          <p:nvPr/>
        </p:nvSpPr>
        <p:spPr>
          <a:xfrm>
            <a:off x="6045200" y="2978148"/>
            <a:ext cx="2057400" cy="1143000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/>
              <a:t>Server</a:t>
            </a:r>
          </a:p>
          <a:p>
            <a:pPr>
              <a:defRPr/>
            </a:pPr>
            <a:endParaRPr lang="en-US" sz="1800" dirty="0"/>
          </a:p>
          <a:p>
            <a:pPr>
              <a:defRPr/>
            </a:pPr>
            <a:endParaRPr lang="en-US" sz="1800" dirty="0"/>
          </a:p>
        </p:txBody>
      </p:sp>
      <p:sp>
        <p:nvSpPr>
          <p:cNvPr id="10" name="Snip Single Corner Rectangle 9"/>
          <p:cNvSpPr/>
          <p:nvPr/>
        </p:nvSpPr>
        <p:spPr>
          <a:xfrm>
            <a:off x="6578600" y="3435348"/>
            <a:ext cx="1295400" cy="3048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9" name="Snip Single Corner Rectangle 8"/>
          <p:cNvSpPr/>
          <p:nvPr/>
        </p:nvSpPr>
        <p:spPr>
          <a:xfrm>
            <a:off x="6502400" y="3511548"/>
            <a:ext cx="1295400" cy="3048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8" name="Snip Single Corner Rectangle 7"/>
          <p:cNvSpPr/>
          <p:nvPr/>
        </p:nvSpPr>
        <p:spPr>
          <a:xfrm>
            <a:off x="6350000" y="3587748"/>
            <a:ext cx="1371600" cy="3810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/>
              <a:t>Services</a:t>
            </a:r>
          </a:p>
        </p:txBody>
      </p:sp>
      <p:sp>
        <p:nvSpPr>
          <p:cNvPr id="11" name="Bevel 10"/>
          <p:cNvSpPr/>
          <p:nvPr/>
        </p:nvSpPr>
        <p:spPr>
          <a:xfrm>
            <a:off x="6045200" y="5264148"/>
            <a:ext cx="2057400" cy="1143000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/>
              <a:t>Client</a:t>
            </a:r>
          </a:p>
          <a:p>
            <a:pPr>
              <a:defRPr/>
            </a:pPr>
            <a:endParaRPr lang="en-US" sz="1800" dirty="0"/>
          </a:p>
          <a:p>
            <a:pPr>
              <a:defRPr/>
            </a:pPr>
            <a:endParaRPr lang="en-US" sz="1800" dirty="0"/>
          </a:p>
        </p:txBody>
      </p:sp>
      <p:sp>
        <p:nvSpPr>
          <p:cNvPr id="28" name="Curved Left Arrow 27"/>
          <p:cNvSpPr>
            <a:spLocks noChangeArrowheads="1"/>
          </p:cNvSpPr>
          <p:nvPr/>
        </p:nvSpPr>
        <p:spPr bwMode="auto">
          <a:xfrm rot="10800000">
            <a:off x="5435600" y="3892548"/>
            <a:ext cx="609600" cy="15240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9" name="Curved Left Arrow 28"/>
          <p:cNvSpPr/>
          <p:nvPr/>
        </p:nvSpPr>
        <p:spPr>
          <a:xfrm>
            <a:off x="8102600" y="3968748"/>
            <a:ext cx="609600" cy="1524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2" name="Folded Corner 11"/>
          <p:cNvSpPr/>
          <p:nvPr/>
        </p:nvSpPr>
        <p:spPr>
          <a:xfrm>
            <a:off x="8255000" y="4502148"/>
            <a:ext cx="838200" cy="3810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/>
              <a:t>XML</a:t>
            </a:r>
          </a:p>
        </p:txBody>
      </p:sp>
      <p:sp>
        <p:nvSpPr>
          <p:cNvPr id="30" name="Folded Corner 29"/>
          <p:cNvSpPr/>
          <p:nvPr/>
        </p:nvSpPr>
        <p:spPr>
          <a:xfrm>
            <a:off x="5054600" y="4502148"/>
            <a:ext cx="838200" cy="3810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/>
              <a:t>XML</a:t>
            </a:r>
          </a:p>
        </p:txBody>
      </p:sp>
      <p:sp>
        <p:nvSpPr>
          <p:cNvPr id="31" name="Folded Corner 30"/>
          <p:cNvSpPr/>
          <p:nvPr/>
        </p:nvSpPr>
        <p:spPr>
          <a:xfrm>
            <a:off x="6583680" y="4343398"/>
            <a:ext cx="909320" cy="53975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/>
              <a:t>WSDL</a:t>
            </a:r>
          </a:p>
        </p:txBody>
      </p:sp>
      <p:sp>
        <p:nvSpPr>
          <p:cNvPr id="34" name="Snip Single Corner Rectangle 33"/>
          <p:cNvSpPr/>
          <p:nvPr/>
        </p:nvSpPr>
        <p:spPr>
          <a:xfrm>
            <a:off x="6350000" y="5797548"/>
            <a:ext cx="1447800" cy="3810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/>
              <a:t>Stub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Brad A. Myers, CMU</a:t>
            </a:r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73162"/>
          </a:xfrm>
        </p:spPr>
        <p:txBody>
          <a:bodyPr/>
          <a:lstStyle/>
          <a:p>
            <a:r>
              <a:rPr lang="en-US" sz="4000" dirty="0" err="1"/>
              <a:t>eSOA</a:t>
            </a:r>
            <a:r>
              <a:rPr lang="en-US" sz="4000" dirty="0"/>
              <a:t> Studies Results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57300"/>
            <a:ext cx="8534400" cy="4760913"/>
          </a:xfrm>
        </p:spPr>
        <p:txBody>
          <a:bodyPr/>
          <a:lstStyle/>
          <a:p>
            <a:r>
              <a:rPr lang="en-US" sz="2800" dirty="0"/>
              <a:t>“Stub generators” that connect code to XML introduce complexities</a:t>
            </a:r>
          </a:p>
          <a:p>
            <a:pPr lvl="1"/>
            <a:r>
              <a:rPr lang="en-US" sz="2400" dirty="0"/>
              <a:t>No sample code since multiple targets</a:t>
            </a:r>
          </a:p>
          <a:p>
            <a:r>
              <a:rPr lang="en-US" sz="2800" dirty="0"/>
              <a:t>Naming problems:</a:t>
            </a:r>
          </a:p>
          <a:p>
            <a:pPr lvl="1"/>
            <a:r>
              <a:rPr lang="en-US" sz="2400" dirty="0"/>
              <a:t>Too long</a:t>
            </a:r>
          </a:p>
          <a:p>
            <a:pPr lvl="1"/>
            <a:r>
              <a:rPr lang="en-US" sz="2400" dirty="0"/>
              <a:t>Not understandable</a:t>
            </a:r>
          </a:p>
          <a:p>
            <a:pPr lvl="1"/>
            <a:r>
              <a:rPr lang="en-US" sz="2400" dirty="0"/>
              <a:t>Differences in </a:t>
            </a:r>
            <a:r>
              <a:rPr lang="en-US" sz="2400" i="1" dirty="0"/>
              <a:t>middle </a:t>
            </a:r>
            <a:r>
              <a:rPr lang="en-US" sz="2400" dirty="0"/>
              <a:t>are frequently missed</a:t>
            </a:r>
          </a:p>
        </p:txBody>
      </p:sp>
      <p:pic>
        <p:nvPicPr>
          <p:cNvPr id="367620" name="Picture 6" descr="C:\Documents and Settings\Brad Myers\Desktop\Autocomplete Failure.png"/>
          <p:cNvPicPr>
            <a:picLocks noChangeAspect="1" noChangeArrowheads="1"/>
          </p:cNvPicPr>
          <p:nvPr/>
        </p:nvPicPr>
        <p:blipFill>
          <a:blip r:embed="rId3" cstate="print"/>
          <a:srcRect l="-3973" t="47424" r="13120" b="28500"/>
          <a:stretch>
            <a:fillRect/>
          </a:stretch>
        </p:blipFill>
        <p:spPr bwMode="auto">
          <a:xfrm>
            <a:off x="153988" y="5062538"/>
            <a:ext cx="88360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7622" name="Rectangle 6"/>
          <p:cNvSpPr>
            <a:spLocks noChangeArrowheads="1"/>
          </p:cNvSpPr>
          <p:nvPr/>
        </p:nvSpPr>
        <p:spPr bwMode="auto">
          <a:xfrm>
            <a:off x="0" y="4389438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600">
                <a:solidFill>
                  <a:schemeClr val="bg1"/>
                </a:solidFill>
                <a:ea typeface="宋体" charset="-122"/>
              </a:rPr>
              <a:t>CustomerAddressBasicDataByNameAndAddressRequestMessageCustomerSelectionCommonName</a:t>
            </a:r>
          </a:p>
          <a:p>
            <a:pPr algn="l"/>
            <a:r>
              <a:rPr lang="en-US" altLang="zh-CN" sz="1600">
                <a:solidFill>
                  <a:schemeClr val="bg1"/>
                </a:solidFill>
                <a:ea typeface="宋体" charset="-122"/>
              </a:rPr>
              <a:t>CustomerAddressBasicDataByNameAndAddressResponseMessageCustomerSelectionCommonName</a:t>
            </a:r>
          </a:p>
        </p:txBody>
      </p:sp>
      <p:pic>
        <p:nvPicPr>
          <p:cNvPr id="367623" name="Picture 7" descr="longNamePictureTranspar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4113" y="3336925"/>
            <a:ext cx="6719887" cy="112713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" y="305118"/>
            <a:ext cx="7543800" cy="761682"/>
          </a:xfrm>
        </p:spPr>
        <p:txBody>
          <a:bodyPr/>
          <a:lstStyle/>
          <a:p>
            <a:r>
              <a:rPr lang="en-US" dirty="0" smtClean="0"/>
              <a:t>Diagram of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" y="911543"/>
            <a:ext cx="8229600" cy="4411662"/>
          </a:xfrm>
        </p:spPr>
        <p:txBody>
          <a:bodyPr/>
          <a:lstStyle/>
          <a:p>
            <a:r>
              <a:rPr lang="en-US" dirty="0" smtClean="0"/>
              <a:t>We made this diagram to understand doc.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5" name="Picture 4" descr="Picture 6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06880"/>
            <a:ext cx="781477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Brad A. Myers, CMU</a:t>
            </a:r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76922"/>
          </a:xfrm>
        </p:spPr>
        <p:txBody>
          <a:bodyPr/>
          <a:lstStyle/>
          <a:p>
            <a:r>
              <a:rPr lang="en-US" sz="4000" dirty="0" err="1"/>
              <a:t>eSOA</a:t>
            </a:r>
            <a:r>
              <a:rPr lang="en-US" sz="4000" dirty="0"/>
              <a:t> Documentation Results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835" y="899160"/>
            <a:ext cx="8534400" cy="4970145"/>
          </a:xfrm>
        </p:spPr>
        <p:txBody>
          <a:bodyPr/>
          <a:lstStyle/>
          <a:p>
            <a:pPr marL="225425" indent="-225425"/>
            <a:r>
              <a:rPr lang="en-US" sz="1800" dirty="0" smtClean="0"/>
              <a:t>Ref: [Jeong, IS-EUD 2009]</a:t>
            </a:r>
          </a:p>
          <a:p>
            <a:pPr marL="225425" indent="-225425"/>
            <a:r>
              <a:rPr lang="en-US" sz="2400" dirty="0" smtClean="0"/>
              <a:t>Multiple </a:t>
            </a:r>
            <a:r>
              <a:rPr lang="en-US" sz="2400" dirty="0"/>
              <a:t>paths: unclear which one to use</a:t>
            </a:r>
          </a:p>
          <a:p>
            <a:pPr marL="225425" indent="-225425"/>
            <a:r>
              <a:rPr lang="en-US" sz="2400" dirty="0"/>
              <a:t>Some paths were dead ends</a:t>
            </a:r>
          </a:p>
          <a:p>
            <a:pPr marL="225425" indent="-225425"/>
            <a:r>
              <a:rPr lang="en-US" sz="2400" dirty="0"/>
              <a:t>Inconsistent look and feel </a:t>
            </a:r>
            <a:br>
              <a:rPr lang="en-US" sz="2400" dirty="0"/>
            </a:br>
            <a:r>
              <a:rPr lang="en-US" sz="2400" dirty="0"/>
              <a:t>caused immediate</a:t>
            </a:r>
            <a:br>
              <a:rPr lang="en-US" sz="2400" dirty="0"/>
            </a:br>
            <a:r>
              <a:rPr lang="en-US" sz="2400" dirty="0"/>
              <a:t>abandonment of paths</a:t>
            </a:r>
          </a:p>
          <a:p>
            <a:pPr marL="225425" indent="-225425"/>
            <a:r>
              <a:rPr lang="en-US" sz="2400" dirty="0"/>
              <a:t>Hard to find required info.</a:t>
            </a:r>
          </a:p>
          <a:p>
            <a:pPr marL="225425" indent="-225425"/>
            <a:r>
              <a:rPr lang="en-US" sz="2400" dirty="0"/>
              <a:t>Business background helped</a:t>
            </a:r>
          </a:p>
        </p:txBody>
      </p:sp>
      <p:graphicFrame>
        <p:nvGraphicFramePr>
          <p:cNvPr id="369669" name="Object 5"/>
          <p:cNvGraphicFramePr>
            <a:graphicFrameLocks noChangeAspect="1"/>
          </p:cNvGraphicFramePr>
          <p:nvPr/>
        </p:nvGraphicFramePr>
        <p:xfrm>
          <a:off x="0" y="4413250"/>
          <a:ext cx="5846763" cy="2444750"/>
        </p:xfrm>
        <a:graphic>
          <a:graphicData uri="http://schemas.openxmlformats.org/presentationml/2006/ole">
            <p:oleObj spid="_x0000_s55298" name="Chart" r:id="rId4" imgW="5695950" imgH="2381250" progId="Excel.Sheet.8">
              <p:embed/>
            </p:oleObj>
          </a:graphicData>
        </a:graphic>
      </p:graphicFrame>
      <p:pic>
        <p:nvPicPr>
          <p:cNvPr id="3696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4850" y="1739900"/>
            <a:ext cx="4629150" cy="3381375"/>
          </a:xfrm>
          <a:prstGeom prst="rect">
            <a:avLst/>
          </a:prstGeom>
          <a:noFill/>
          <a:ln w="12700">
            <a:solidFill>
              <a:srgbClr val="9900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aphicFrame>
        <p:nvGraphicFramePr>
          <p:cNvPr id="369670" name="Object 6"/>
          <p:cNvGraphicFramePr>
            <a:graphicFrameLocks noChangeAspect="1"/>
          </p:cNvGraphicFramePr>
          <p:nvPr/>
        </p:nvGraphicFramePr>
        <p:xfrm>
          <a:off x="5900738" y="5186363"/>
          <a:ext cx="1517650" cy="1671637"/>
        </p:xfrm>
        <a:graphic>
          <a:graphicData uri="http://schemas.openxmlformats.org/presentationml/2006/ole">
            <p:oleObj spid="_x0000_s55299" r:id="rId6" imgW="7725853" imgH="4772691" progId="">
              <p:embed/>
            </p:oleObj>
          </a:graphicData>
        </a:graphic>
      </p:graphicFrame>
      <p:graphicFrame>
        <p:nvGraphicFramePr>
          <p:cNvPr id="369671" name="Object 7"/>
          <p:cNvGraphicFramePr>
            <a:graphicFrameLocks noChangeAspect="1"/>
          </p:cNvGraphicFramePr>
          <p:nvPr/>
        </p:nvGraphicFramePr>
        <p:xfrm>
          <a:off x="7461250" y="5184775"/>
          <a:ext cx="1682750" cy="1673225"/>
        </p:xfrm>
        <a:graphic>
          <a:graphicData uri="http://schemas.openxmlformats.org/presentationml/2006/ole">
            <p:oleObj spid="_x0000_s55300" r:id="rId7" imgW="7725853" imgH="477269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“Application Programming Interface”</a:t>
            </a:r>
          </a:p>
          <a:p>
            <a:r>
              <a:rPr lang="en-US" dirty="0" smtClean="0"/>
              <a:t>Frameworks, Libraries, Toolkits, SDK (Software Development Kits), etc.</a:t>
            </a:r>
          </a:p>
          <a:p>
            <a:pPr lvl="1"/>
            <a:r>
              <a:rPr lang="en-US" dirty="0" smtClean="0"/>
              <a:t>Also, internal APIs in a large software project</a:t>
            </a:r>
          </a:p>
          <a:p>
            <a:r>
              <a:rPr lang="en-US" dirty="0" smtClean="0"/>
              <a:t>User interface to the developer for the body of functionality</a:t>
            </a:r>
          </a:p>
          <a:p>
            <a:pPr lvl="1"/>
            <a:r>
              <a:rPr lang="en-US" dirty="0" smtClean="0"/>
              <a:t>Also relevant: API documentation, IDE support</a:t>
            </a:r>
          </a:p>
          <a:p>
            <a:r>
              <a:rPr lang="en-US" dirty="0" smtClean="0"/>
              <a:t>Support code reuse, information hiding and security/protection</a:t>
            </a:r>
          </a:p>
          <a:p>
            <a:r>
              <a:rPr lang="en-US" dirty="0" smtClean="0"/>
              <a:t>Virtually all coding today is done with APIs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SAP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9703"/>
            <a:ext cx="8229600" cy="4411662"/>
          </a:xfrm>
        </p:spPr>
        <p:txBody>
          <a:bodyPr/>
          <a:lstStyle/>
          <a:p>
            <a:r>
              <a:rPr lang="en-US" sz="2400" dirty="0" smtClean="0"/>
              <a:t>[Ref: Stylos, VL/HCC’08]</a:t>
            </a:r>
          </a:p>
          <a:p>
            <a:r>
              <a:rPr lang="en-US" dirty="0" smtClean="0"/>
              <a:t>Jeff Stylos studied SAP “Business Rules Framework Plus” API (</a:t>
            </a:r>
            <a:r>
              <a:rPr lang="en-US" dirty="0" err="1" smtClean="0"/>
              <a:t>BRFplus</a:t>
            </a:r>
            <a:r>
              <a:rPr lang="en-US" dirty="0" smtClean="0"/>
              <a:t>) as an intern in </a:t>
            </a:r>
            <a:r>
              <a:rPr lang="en-US" dirty="0" err="1" smtClean="0"/>
              <a:t>Walldorf</a:t>
            </a:r>
            <a:r>
              <a:rPr lang="en-US" dirty="0" smtClean="0"/>
              <a:t>, in summer 2007</a:t>
            </a:r>
          </a:p>
          <a:p>
            <a:r>
              <a:rPr lang="en-US" dirty="0" smtClean="0"/>
              <a:t>Business rules allow EUD to specify behaviors, such as how tax is computed</a:t>
            </a:r>
          </a:p>
          <a:p>
            <a:r>
              <a:rPr lang="en-US" dirty="0" smtClean="0"/>
              <a:t>Identified customers’ real needs</a:t>
            </a:r>
          </a:p>
          <a:p>
            <a:pPr marL="742950" lvl="2" indent="-342900">
              <a:buClr>
                <a:schemeClr val="accent2"/>
              </a:buClr>
              <a:buSzPct val="60000"/>
            </a:pPr>
            <a:r>
              <a:rPr lang="en-US" dirty="0" smtClean="0"/>
              <a:t>Found mismatch of abstraction level</a:t>
            </a:r>
          </a:p>
          <a:p>
            <a:pPr marL="342900" lvl="1" indent="-342900">
              <a:buClr>
                <a:schemeClr val="accent2"/>
              </a:buClr>
              <a:buSzPct val="60000"/>
            </a:pPr>
            <a:r>
              <a:rPr lang="en-US" dirty="0" smtClean="0"/>
              <a:t>Designed wrapper API</a:t>
            </a:r>
          </a:p>
          <a:p>
            <a:pPr marL="742950" lvl="2" indent="-342900">
              <a:buClr>
                <a:schemeClr val="accent2"/>
              </a:buClr>
              <a:buSzPct val="60000"/>
            </a:pPr>
            <a:r>
              <a:rPr lang="en-US" dirty="0" smtClean="0"/>
              <a:t>Dramatically better success than original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Brad A. Myers, CMU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2238"/>
            <a:ext cx="7696200" cy="709035"/>
          </a:xfrm>
        </p:spPr>
        <p:txBody>
          <a:bodyPr/>
          <a:lstStyle/>
          <a:p>
            <a:r>
              <a:rPr lang="en-US" sz="3200" dirty="0" err="1" smtClean="0"/>
              <a:t>Robillard</a:t>
            </a:r>
            <a:r>
              <a:rPr lang="en-US" sz="3200" dirty="0" smtClean="0"/>
              <a:t> API Learning Studies </a:t>
            </a:r>
            <a:r>
              <a:rPr lang="en-US" sz="2400" dirty="0" smtClean="0"/>
              <a:t>[2009]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" y="914400"/>
            <a:ext cx="8717280" cy="5050265"/>
          </a:xfrm>
        </p:spPr>
        <p:txBody>
          <a:bodyPr/>
          <a:lstStyle/>
          <a:p>
            <a:r>
              <a:rPr lang="en-US" sz="2800" dirty="0" smtClean="0"/>
              <a:t>Obstacles at Microsoft to </a:t>
            </a:r>
            <a:r>
              <a:rPr lang="en-US" sz="2800" i="1" dirty="0" smtClean="0"/>
              <a:t>learning</a:t>
            </a:r>
            <a:r>
              <a:rPr lang="en-US" sz="2800" dirty="0" smtClean="0"/>
              <a:t> APIs</a:t>
            </a:r>
          </a:p>
          <a:p>
            <a:r>
              <a:rPr lang="en-US" sz="2800" dirty="0" smtClean="0"/>
              <a:t>Surveys and in-person interviews of 440 developers</a:t>
            </a:r>
          </a:p>
          <a:p>
            <a:pPr lvl="1"/>
            <a:r>
              <a:rPr lang="en-US" sz="2400" dirty="0" smtClean="0"/>
              <a:t>Exploratory survey, qualitative interviews, follow-up survey</a:t>
            </a:r>
          </a:p>
          <a:p>
            <a:r>
              <a:rPr lang="en-US" sz="2800" dirty="0" smtClean="0"/>
              <a:t>Found mostly documentation problems</a:t>
            </a:r>
          </a:p>
          <a:p>
            <a:pPr lvl="1"/>
            <a:r>
              <a:rPr lang="en-US" sz="2400" dirty="0" smtClean="0"/>
              <a:t>Documentation of intent</a:t>
            </a:r>
          </a:p>
          <a:p>
            <a:pPr lvl="2"/>
            <a:r>
              <a:rPr lang="en-US" sz="2100" dirty="0" smtClean="0"/>
              <a:t>How supposed to be used; why designed a particular way</a:t>
            </a:r>
          </a:p>
          <a:p>
            <a:pPr lvl="1"/>
            <a:r>
              <a:rPr lang="en-US" sz="2400" dirty="0" smtClean="0"/>
              <a:t>Code examples needed, but must be right size = 1 task</a:t>
            </a:r>
          </a:p>
          <a:p>
            <a:pPr lvl="1"/>
            <a:r>
              <a:rPr lang="en-US" sz="2400" dirty="0" smtClean="0"/>
              <a:t>Matching APIs with scenarios (developer’s tasks)</a:t>
            </a:r>
          </a:p>
          <a:p>
            <a:pPr lvl="1"/>
            <a:r>
              <a:rPr lang="en-US" sz="2400" dirty="0" smtClean="0"/>
              <a:t>Penetrability of the API – about internal workings; performance</a:t>
            </a:r>
          </a:p>
          <a:p>
            <a:pPr lvl="1"/>
            <a:r>
              <a:rPr lang="en-US" sz="2400" dirty="0" smtClean="0"/>
              <a:t>Format and presentation – too thorough when obvious</a:t>
            </a:r>
          </a:p>
          <a:p>
            <a:r>
              <a:rPr lang="en-US" sz="2800" dirty="0" smtClean="0"/>
              <a:t>Also, API structure &amp; naming itself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Tools to Help with API Understanding – Documentation and IDE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2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793" name="Picture 9" descr="SSLSocket constru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" y="5657933"/>
            <a:ext cx="5866262" cy="121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7400" y="238125"/>
            <a:ext cx="8524875" cy="752475"/>
          </a:xfrm>
        </p:spPr>
        <p:txBody>
          <a:bodyPr/>
          <a:lstStyle/>
          <a:p>
            <a:r>
              <a:rPr lang="en-US" sz="4000" dirty="0" smtClean="0"/>
              <a:t>Jadeite</a:t>
            </a:r>
            <a:endParaRPr lang="en-US" sz="4000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213360" y="853440"/>
            <a:ext cx="8702040" cy="5026435"/>
          </a:xfrm>
        </p:spPr>
        <p:txBody>
          <a:bodyPr/>
          <a:lstStyle/>
          <a:p>
            <a:r>
              <a:rPr lang="en-US" sz="1800" dirty="0" smtClean="0"/>
              <a:t>Ref: [Stylos, VL/HCC’09]</a:t>
            </a:r>
          </a:p>
          <a:p>
            <a:pPr marL="0"/>
            <a:r>
              <a:rPr lang="en-US" sz="2400" dirty="0" smtClean="0">
                <a:solidFill>
                  <a:schemeClr val="accent2"/>
                </a:solidFill>
              </a:rPr>
              <a:t>Jadeite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chemeClr val="accent2"/>
                </a:solidFill>
              </a:rPr>
              <a:t>J</a:t>
            </a:r>
            <a:r>
              <a:rPr lang="en-US" sz="2400" dirty="0" smtClean="0"/>
              <a:t>ava </a:t>
            </a:r>
            <a:r>
              <a:rPr lang="en-US" sz="2400" dirty="0" smtClean="0">
                <a:solidFill>
                  <a:schemeClr val="accent2"/>
                </a:solidFill>
              </a:rPr>
              <a:t>A</a:t>
            </a:r>
            <a:r>
              <a:rPr lang="en-US" sz="2400" dirty="0" smtClean="0"/>
              <a:t>PI </a:t>
            </a:r>
            <a:r>
              <a:rPr lang="en-US" sz="2400" dirty="0" smtClean="0">
                <a:solidFill>
                  <a:schemeClr val="accent2"/>
                </a:solidFill>
              </a:rPr>
              <a:t>D</a:t>
            </a:r>
            <a:r>
              <a:rPr lang="en-US" sz="2400" dirty="0" smtClean="0"/>
              <a:t>ocumentation with </a:t>
            </a:r>
            <a:r>
              <a:rPr lang="en-US" sz="2400" dirty="0" smtClean="0">
                <a:solidFill>
                  <a:schemeClr val="accent2"/>
                </a:solidFill>
              </a:rPr>
              <a:t>E</a:t>
            </a:r>
            <a:r>
              <a:rPr lang="en-US" sz="2400" dirty="0" smtClean="0"/>
              <a:t>xtra </a:t>
            </a:r>
            <a:r>
              <a:rPr lang="en-US" sz="2400" dirty="0" smtClean="0">
                <a:solidFill>
                  <a:schemeClr val="accent2"/>
                </a:solidFill>
              </a:rPr>
              <a:t>I</a:t>
            </a:r>
            <a:r>
              <a:rPr lang="en-US" sz="2400" dirty="0" smtClean="0"/>
              <a:t>nformation </a:t>
            </a:r>
            <a:r>
              <a:rPr lang="en-US" sz="2400" dirty="0" smtClean="0">
                <a:solidFill>
                  <a:schemeClr val="accent2"/>
                </a:solidFill>
              </a:rPr>
              <a:t>T</a:t>
            </a:r>
            <a:r>
              <a:rPr lang="en-US" sz="2400" dirty="0" smtClean="0"/>
              <a:t>acked-on for </a:t>
            </a:r>
            <a:r>
              <a:rPr lang="en-US" sz="2400" dirty="0" smtClean="0">
                <a:solidFill>
                  <a:schemeClr val="accent2"/>
                </a:solidFill>
              </a:rPr>
              <a:t>E</a:t>
            </a:r>
            <a:r>
              <a:rPr lang="en-US" sz="2400" dirty="0" smtClean="0"/>
              <a:t>mphasis</a:t>
            </a:r>
          </a:p>
          <a:p>
            <a:pPr lvl="1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  <a:hlinkClick r:id="rId4"/>
              </a:rPr>
              <a:t>http://www.cs.cmu.edu/~jadeite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smtClean="0"/>
              <a:t>Fix </a:t>
            </a:r>
            <a:r>
              <a:rPr lang="en-US" sz="2400" dirty="0" err="1" smtClean="0"/>
              <a:t>JavaDoc</a:t>
            </a:r>
            <a:r>
              <a:rPr lang="en-US" sz="2400" dirty="0" smtClean="0"/>
              <a:t> to help address these problems</a:t>
            </a:r>
          </a:p>
          <a:p>
            <a:pPr lvl="1"/>
            <a:r>
              <a:rPr lang="en-US" sz="2000" dirty="0" smtClean="0"/>
              <a:t>Focus attention on most popular packages and </a:t>
            </a:r>
            <a:br>
              <a:rPr lang="en-US" sz="2000" dirty="0" smtClean="0"/>
            </a:br>
            <a:r>
              <a:rPr lang="en-US" sz="2000" dirty="0" smtClean="0"/>
              <a:t>classes using font size</a:t>
            </a:r>
          </a:p>
          <a:p>
            <a:pPr lvl="1"/>
            <a:r>
              <a:rPr lang="en-US" sz="2000" dirty="0" smtClean="0"/>
              <a:t>“Placeholders” for methods that users want to exist</a:t>
            </a:r>
          </a:p>
          <a:p>
            <a:pPr lvl="1"/>
            <a:r>
              <a:rPr lang="en-US" sz="2000" dirty="0" smtClean="0"/>
              <a:t>Automatically extracted</a:t>
            </a:r>
            <a:br>
              <a:rPr lang="en-US" sz="2000" dirty="0" smtClean="0"/>
            </a:br>
            <a:r>
              <a:rPr lang="en-US" sz="2000" dirty="0" smtClean="0"/>
              <a:t>code examples for way</a:t>
            </a:r>
            <a:br>
              <a:rPr lang="en-US" sz="2000" dirty="0" smtClean="0"/>
            </a:br>
            <a:r>
              <a:rPr lang="en-US" sz="2000" dirty="0" smtClean="0"/>
              <a:t>to create classes and</a:t>
            </a:r>
            <a:br>
              <a:rPr lang="en-US" sz="2000" dirty="0" smtClean="0"/>
            </a:br>
            <a:r>
              <a:rPr lang="en-US" sz="2000" dirty="0" smtClean="0"/>
              <a:t>related classes</a:t>
            </a:r>
          </a:p>
          <a:p>
            <a:pPr lvl="1"/>
            <a:r>
              <a:rPr lang="en-US" sz="2000" dirty="0" smtClean="0"/>
              <a:t>Improved performance</a:t>
            </a:r>
            <a:br>
              <a:rPr lang="en-US" sz="2000" dirty="0" smtClean="0"/>
            </a:br>
            <a:r>
              <a:rPr lang="en-US" sz="2000" dirty="0" smtClean="0"/>
              <a:t>by factor of 3</a:t>
            </a:r>
          </a:p>
          <a:p>
            <a:endParaRPr lang="en-US" sz="2400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Brad A. Myers, CMU</a:t>
            </a:r>
            <a:endParaRPr lang="en-US"/>
          </a:p>
        </p:txBody>
      </p:sp>
      <p:pic>
        <p:nvPicPr>
          <p:cNvPr id="374790" name="Picture 6" descr="DSCN018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39075" y="150325"/>
            <a:ext cx="1304925" cy="981075"/>
          </a:xfrm>
          <a:prstGeom prst="rect">
            <a:avLst/>
          </a:prstGeom>
          <a:noFill/>
        </p:spPr>
      </p:pic>
      <p:pic>
        <p:nvPicPr>
          <p:cNvPr id="374791" name="Picture 7" descr="Sess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9225" y="3833813"/>
            <a:ext cx="5156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4792" name="Picture 8" descr="JavaMail pacakge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45325" y="1773238"/>
            <a:ext cx="2098675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4794" name="Picture 10" descr="Message see als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16663" y="5649912"/>
            <a:ext cx="2255427" cy="88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98"/>
            <a:ext cx="7543800" cy="975042"/>
          </a:xfrm>
        </p:spPr>
        <p:txBody>
          <a:bodyPr/>
          <a:lstStyle/>
          <a:p>
            <a:r>
              <a:rPr lang="en-US" dirty="0" smtClean="0"/>
              <a:t>Apatite Documentation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81245"/>
          </a:xfrm>
        </p:spPr>
        <p:txBody>
          <a:bodyPr/>
          <a:lstStyle/>
          <a:p>
            <a:r>
              <a:rPr lang="en-US" sz="2000" dirty="0" smtClean="0"/>
              <a:t>Ref: [Eisenberg, VL/HCC’10]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Apatite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chemeClr val="accent2"/>
                </a:solidFill>
              </a:rPr>
              <a:t>A</a:t>
            </a:r>
            <a:r>
              <a:rPr lang="en-US" sz="2800" dirty="0" smtClean="0"/>
              <a:t>ssociative </a:t>
            </a:r>
            <a:r>
              <a:rPr lang="en-US" sz="2800" dirty="0" smtClean="0">
                <a:solidFill>
                  <a:schemeClr val="accent2"/>
                </a:solidFill>
              </a:rPr>
              <a:t>P</a:t>
            </a:r>
            <a:r>
              <a:rPr lang="en-US" sz="2800" dirty="0" smtClean="0"/>
              <a:t>erusing of </a:t>
            </a:r>
            <a:r>
              <a:rPr lang="en-US" sz="2800" dirty="0" smtClean="0">
                <a:solidFill>
                  <a:schemeClr val="accent2"/>
                </a:solidFill>
              </a:rPr>
              <a:t>A</a:t>
            </a:r>
            <a:r>
              <a:rPr lang="en-US" sz="2800" dirty="0" smtClean="0"/>
              <a:t>PIs That </a:t>
            </a:r>
            <a:r>
              <a:rPr lang="en-US" sz="2800" dirty="0" smtClean="0">
                <a:solidFill>
                  <a:schemeClr val="accent2"/>
                </a:solidFill>
              </a:rPr>
              <a:t>I</a:t>
            </a:r>
            <a:r>
              <a:rPr lang="en-US" sz="2800" dirty="0" smtClean="0"/>
              <a:t>dentifies </a:t>
            </a:r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dirty="0" smtClean="0"/>
              <a:t>argets </a:t>
            </a:r>
            <a:r>
              <a:rPr lang="en-US" sz="2800" dirty="0" smtClean="0">
                <a:solidFill>
                  <a:schemeClr val="accent2"/>
                </a:solidFill>
              </a:rPr>
              <a:t>E</a:t>
            </a:r>
            <a:r>
              <a:rPr lang="en-US" sz="2800" dirty="0" smtClean="0"/>
              <a:t>asily</a:t>
            </a:r>
          </a:p>
          <a:p>
            <a:pPr lvl="1"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  <a:hlinkClick r:id="rId3"/>
              </a:rPr>
              <a:t>http://www.cs.cmu.edu/~apatite</a:t>
            </a: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dirty="0" smtClean="0"/>
              <a:t>Start with verbs (actions) and properties and find what classes implement them</a:t>
            </a:r>
          </a:p>
          <a:p>
            <a:r>
              <a:rPr lang="en-US" sz="2800" dirty="0" smtClean="0"/>
              <a:t>Find things associated with other things</a:t>
            </a:r>
          </a:p>
          <a:p>
            <a:pPr lvl="1"/>
            <a:r>
              <a:rPr lang="en-US" sz="2400" dirty="0" smtClean="0"/>
              <a:t>E.g., classes that</a:t>
            </a:r>
            <a:br>
              <a:rPr lang="en-US" sz="2400" dirty="0" smtClean="0"/>
            </a:br>
            <a:r>
              <a:rPr lang="en-US" sz="2400" dirty="0" smtClean="0"/>
              <a:t>are often used</a:t>
            </a:r>
            <a:br>
              <a:rPr lang="en-US" sz="2400" dirty="0" smtClean="0"/>
            </a:br>
            <a:r>
              <a:rPr lang="en-US" sz="2400" dirty="0" smtClean="0"/>
              <a:t>together</a:t>
            </a:r>
          </a:p>
          <a:p>
            <a:pPr lvl="1"/>
            <a:r>
              <a:rPr lang="en-US" sz="2400" dirty="0" smtClean="0"/>
              <a:t>Classes that</a:t>
            </a:r>
            <a:br>
              <a:rPr lang="en-US" sz="2400" dirty="0" smtClean="0"/>
            </a:br>
            <a:r>
              <a:rPr lang="en-US" sz="2400" dirty="0" smtClean="0"/>
              <a:t>implement or are</a:t>
            </a:r>
            <a:br>
              <a:rPr lang="en-US" sz="2400" dirty="0" smtClean="0"/>
            </a:br>
            <a:r>
              <a:rPr lang="en-US" sz="2400" dirty="0" smtClean="0"/>
              <a:t>used by a method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Brad A. Myers, CMU</a:t>
            </a:r>
            <a:endParaRPr lang="en-US" dirty="0"/>
          </a:p>
        </p:txBody>
      </p:sp>
      <p:pic>
        <p:nvPicPr>
          <p:cNvPr id="3819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6946" y="4183116"/>
            <a:ext cx="5087054" cy="267488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98842"/>
          </a:xfrm>
        </p:spPr>
        <p:txBody>
          <a:bodyPr/>
          <a:lstStyle/>
          <a:p>
            <a:r>
              <a:rPr lang="en-US" dirty="0" smtClean="0"/>
              <a:t>Calcite: Eclipse </a:t>
            </a:r>
            <a:r>
              <a:rPr lang="en-US" dirty="0" err="1" smtClean="0"/>
              <a:t>Plugin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990600"/>
            <a:ext cx="8229600" cy="4774565"/>
          </a:xfrm>
        </p:spPr>
        <p:txBody>
          <a:bodyPr/>
          <a:lstStyle/>
          <a:p>
            <a:r>
              <a:rPr lang="en-US" sz="1800" dirty="0" smtClean="0"/>
              <a:t>Ref: [Mooty, VL/HCC’10]</a:t>
            </a:r>
            <a:endParaRPr lang="en-US" sz="1800" dirty="0" smtClean="0">
              <a:solidFill>
                <a:schemeClr val="accent2"/>
              </a:solidFill>
            </a:endParaRPr>
          </a:p>
          <a:p>
            <a:r>
              <a:rPr lang="en-US" sz="2400" dirty="0" smtClean="0">
                <a:solidFill>
                  <a:schemeClr val="accent2"/>
                </a:solidFill>
              </a:rPr>
              <a:t>Calcite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chemeClr val="accent2"/>
                </a:solidFill>
              </a:rPr>
              <a:t>C</a:t>
            </a:r>
            <a:r>
              <a:rPr lang="en-US" sz="2400" dirty="0" smtClean="0"/>
              <a:t>onstruction </a:t>
            </a:r>
            <a:r>
              <a:rPr lang="en-US" sz="2400" dirty="0" smtClean="0">
                <a:solidFill>
                  <a:schemeClr val="accent2"/>
                </a:solidFill>
              </a:rPr>
              <a:t>A</a:t>
            </a:r>
            <a:r>
              <a:rPr lang="en-US" sz="2400" dirty="0" smtClean="0"/>
              <a:t>nd </a:t>
            </a:r>
            <a:r>
              <a:rPr lang="en-US" sz="2400" dirty="0" smtClean="0">
                <a:solidFill>
                  <a:schemeClr val="accent2"/>
                </a:solidFill>
              </a:rPr>
              <a:t>L</a:t>
            </a:r>
            <a:r>
              <a:rPr lang="en-US" sz="2400" dirty="0" smtClean="0"/>
              <a:t>anguage </a:t>
            </a:r>
            <a:r>
              <a:rPr lang="en-US" sz="2400" dirty="0" smtClean="0">
                <a:solidFill>
                  <a:schemeClr val="accent2"/>
                </a:solidFill>
              </a:rPr>
              <a:t>C</a:t>
            </a:r>
            <a:r>
              <a:rPr lang="en-US" sz="2400" dirty="0" smtClean="0"/>
              <a:t>ompletion </a:t>
            </a:r>
            <a:r>
              <a:rPr lang="en-US" sz="2400" dirty="0" smtClean="0">
                <a:solidFill>
                  <a:schemeClr val="accent2"/>
                </a:solidFill>
              </a:rPr>
              <a:t>I</a:t>
            </a:r>
            <a:r>
              <a:rPr lang="en-US" sz="2400" dirty="0" smtClean="0"/>
              <a:t>ntegrated </a:t>
            </a:r>
            <a:r>
              <a:rPr lang="en-US" sz="2400" dirty="0" smtClean="0">
                <a:solidFill>
                  <a:schemeClr val="accent2"/>
                </a:solidFill>
              </a:rPr>
              <a:t>T</a:t>
            </a:r>
            <a:r>
              <a:rPr lang="en-US" sz="2400" dirty="0" smtClean="0"/>
              <a:t>hroughout</a:t>
            </a:r>
          </a:p>
          <a:p>
            <a:pPr lvl="1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  <a:hlinkClick r:id="rId2"/>
              </a:rPr>
              <a:t>http://www.cs.cmu.edu/~calcite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smtClean="0"/>
              <a:t>Code completion in Eclipse augmented with Jadeite’s information</a:t>
            </a:r>
          </a:p>
          <a:p>
            <a:pPr lvl="1"/>
            <a:r>
              <a:rPr lang="en-US" sz="2000" dirty="0" smtClean="0"/>
              <a:t>How to create objects of specific classes</a:t>
            </a:r>
            <a:br>
              <a:rPr lang="en-US" sz="2000" dirty="0" smtClean="0"/>
            </a:b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SSLSocket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s = ???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Brad A. Myers, CMU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" y="4053840"/>
            <a:ext cx="7901518" cy="2744000"/>
          </a:xfrm>
          <a:prstGeom prst="rect">
            <a:avLst/>
          </a:prstGeom>
          <a:solidFill>
            <a:srgbClr val="EDEDED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98"/>
            <a:ext cx="7543800" cy="1295400"/>
          </a:xfrm>
        </p:spPr>
        <p:txBody>
          <a:bodyPr/>
          <a:lstStyle/>
          <a:p>
            <a:r>
              <a:rPr lang="en-US" dirty="0" smtClean="0"/>
              <a:t>Calcite,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5105400" cy="4713605"/>
          </a:xfrm>
        </p:spPr>
        <p:txBody>
          <a:bodyPr/>
          <a:lstStyle/>
          <a:p>
            <a:r>
              <a:rPr lang="en-US" dirty="0" smtClean="0"/>
              <a:t>Also for placeholders</a:t>
            </a:r>
          </a:p>
          <a:p>
            <a:endParaRPr lang="en-US" sz="1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Study</a:t>
            </a:r>
          </a:p>
          <a:p>
            <a:pPr lvl="1"/>
            <a:r>
              <a:rPr lang="en-US" dirty="0" smtClean="0"/>
              <a:t>improved users’ success rate by 40%</a:t>
            </a:r>
          </a:p>
          <a:p>
            <a:pPr lvl="1"/>
            <a:r>
              <a:rPr lang="en-US" dirty="0" smtClean="0"/>
              <a:t>Didn’t hurt when not helpful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9818" y="4648201"/>
            <a:ext cx="3994182" cy="220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752079"/>
            <a:ext cx="9143999" cy="286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 </a:t>
            </a:r>
            <a:r>
              <a:rPr lang="en-US" dirty="0" err="1" smtClean="0"/>
              <a:t>Dekel’s</a:t>
            </a:r>
            <a:r>
              <a:rPr lang="en-US" dirty="0" smtClean="0"/>
              <a:t> </a:t>
            </a:r>
            <a:r>
              <a:rPr lang="en-US" dirty="0" err="1" smtClean="0"/>
              <a:t>eMoose</a:t>
            </a:r>
            <a:r>
              <a:rPr lang="en-US" dirty="0" smtClean="0"/>
              <a:t> </a:t>
            </a:r>
            <a:r>
              <a:rPr lang="en-US" sz="2800" dirty="0" smtClean="0"/>
              <a:t>[ICSE’09]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6925"/>
          </a:xfrm>
        </p:spPr>
        <p:txBody>
          <a:bodyPr/>
          <a:lstStyle/>
          <a:p>
            <a:r>
              <a:rPr lang="en-US" sz="2800" dirty="0" smtClean="0"/>
              <a:t>Pushes </a:t>
            </a:r>
            <a:r>
              <a:rPr lang="en-US" sz="2800" i="1" dirty="0" smtClean="0"/>
              <a:t>directives</a:t>
            </a:r>
            <a:r>
              <a:rPr lang="en-US" sz="2800" dirty="0" smtClean="0"/>
              <a:t> (rules or caveats) to users</a:t>
            </a:r>
          </a:p>
          <a:p>
            <a:pPr lvl="1"/>
            <a:r>
              <a:rPr lang="en-US" sz="2400" dirty="0" smtClean="0"/>
              <a:t>E.g., </a:t>
            </a:r>
            <a:r>
              <a:rPr lang="en-US" sz="2400" dirty="0" err="1" smtClean="0"/>
              <a:t>setClientId</a:t>
            </a:r>
            <a:r>
              <a:rPr lang="en-US" sz="2400" dirty="0" smtClean="0"/>
              <a:t> must be called first</a:t>
            </a:r>
          </a:p>
          <a:p>
            <a:pPr lvl="1"/>
            <a:r>
              <a:rPr lang="en-US" sz="2400" dirty="0" smtClean="0"/>
              <a:t>Often are requirements of protocols</a:t>
            </a:r>
          </a:p>
          <a:p>
            <a:pPr lvl="1"/>
            <a:r>
              <a:rPr lang="en-US" sz="2400" dirty="0" smtClean="0"/>
              <a:t>Also restrictions on parameters, locking, alternatives, limitations, side effects, performance, security, etc.</a:t>
            </a:r>
          </a:p>
          <a:p>
            <a:r>
              <a:rPr lang="en-US" sz="2800" dirty="0" smtClean="0"/>
              <a:t>He hand-tagged</a:t>
            </a:r>
            <a:br>
              <a:rPr lang="en-US" sz="2800" dirty="0" smtClean="0"/>
            </a:br>
            <a:r>
              <a:rPr lang="en-US" sz="2800" dirty="0" smtClean="0"/>
              <a:t>“several thousand”</a:t>
            </a:r>
            <a:br>
              <a:rPr lang="en-US" sz="2800" dirty="0" smtClean="0"/>
            </a:br>
            <a:r>
              <a:rPr lang="en-US" sz="2800" dirty="0" smtClean="0"/>
              <a:t>directives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5964" y="3719741"/>
            <a:ext cx="4378036" cy="313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53079"/>
            <a:ext cx="797083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36802"/>
            <a:ext cx="911383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eMoose</a:t>
            </a:r>
            <a:r>
              <a:rPr lang="en-US" dirty="0" smtClean="0"/>
              <a:t>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4726"/>
            <a:ext cx="8229600" cy="5153891"/>
          </a:xfrm>
        </p:spPr>
        <p:txBody>
          <a:bodyPr/>
          <a:lstStyle/>
          <a:p>
            <a:r>
              <a:rPr lang="en-US" sz="2400" dirty="0" smtClean="0"/>
              <a:t>Eclipse plug-in provides icon and tooltip when methods encountered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1800" dirty="0" smtClean="0"/>
          </a:p>
          <a:p>
            <a:endParaRPr lang="en-US" sz="2400" dirty="0" smtClean="0"/>
          </a:p>
          <a:p>
            <a:endParaRPr lang="en-US" sz="1600" dirty="0" smtClean="0"/>
          </a:p>
          <a:p>
            <a:r>
              <a:rPr lang="en-US" sz="2400" dirty="0" smtClean="0"/>
              <a:t>User study: debugging and</a:t>
            </a:r>
            <a:br>
              <a:rPr lang="en-US" sz="2400" dirty="0" smtClean="0"/>
            </a:br>
            <a:r>
              <a:rPr lang="en-US" sz="2400" dirty="0" smtClean="0"/>
              <a:t>writing code where directives</a:t>
            </a:r>
            <a:br>
              <a:rPr lang="en-US" sz="2400" dirty="0" smtClean="0"/>
            </a:br>
            <a:r>
              <a:rPr lang="en-US" sz="2400" dirty="0" smtClean="0"/>
              <a:t>would help</a:t>
            </a:r>
          </a:p>
          <a:p>
            <a:pPr lvl="1"/>
            <a:r>
              <a:rPr lang="en-US" sz="2000" dirty="0" err="1" smtClean="0"/>
              <a:t>eMoose</a:t>
            </a:r>
            <a:r>
              <a:rPr lang="en-US" sz="2000" dirty="0" smtClean="0"/>
              <a:t> users much more</a:t>
            </a:r>
            <a:br>
              <a:rPr lang="en-US" sz="2000" dirty="0" smtClean="0"/>
            </a:br>
            <a:r>
              <a:rPr lang="en-US" sz="2000" dirty="0" smtClean="0"/>
              <a:t>successful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219" y="4659481"/>
            <a:ext cx="4211782" cy="219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06017"/>
          </a:xfrm>
        </p:spPr>
        <p:txBody>
          <a:bodyPr/>
          <a:lstStyle/>
          <a:p>
            <a:r>
              <a:rPr lang="en-US" dirty="0" err="1" smtClean="0"/>
              <a:t>CodeTrail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" y="1149928"/>
            <a:ext cx="8853055" cy="4980998"/>
          </a:xfrm>
        </p:spPr>
        <p:txBody>
          <a:bodyPr/>
          <a:lstStyle/>
          <a:p>
            <a:r>
              <a:rPr lang="en-US" sz="1800" dirty="0" smtClean="0"/>
              <a:t>Ref: [Goldman &amp; Miller, VL/HCC 2008]</a:t>
            </a:r>
          </a:p>
          <a:p>
            <a:r>
              <a:rPr lang="en-US" sz="2800" dirty="0" smtClean="0"/>
              <a:t>Collected field data using a recorder of four programmer’s Eclipse and Firefox use for 1-3 weeks</a:t>
            </a:r>
          </a:p>
          <a:p>
            <a:pPr lvl="1"/>
            <a:r>
              <a:rPr lang="en-US" sz="2400" dirty="0" smtClean="0"/>
              <a:t>Found 646 development-related web pages</a:t>
            </a:r>
          </a:p>
          <a:p>
            <a:pPr lvl="1"/>
            <a:r>
              <a:rPr lang="en-US" sz="2400" dirty="0" smtClean="0"/>
              <a:t>Reports a taxonomy of uses of web pages</a:t>
            </a:r>
          </a:p>
          <a:p>
            <a:r>
              <a:rPr lang="en-US" sz="2800" dirty="0" smtClean="0"/>
              <a:t>Connect Firefox browsing of documentation of APIs while in Eclipse</a:t>
            </a:r>
          </a:p>
          <a:p>
            <a:pPr lvl="1"/>
            <a:r>
              <a:rPr lang="en-US" sz="2400" dirty="0" smtClean="0"/>
              <a:t>Connects various sites as the documentation for methods</a:t>
            </a:r>
          </a:p>
          <a:p>
            <a:pPr lvl="1"/>
            <a:r>
              <a:rPr lang="en-US" sz="2400" dirty="0" smtClean="0"/>
              <a:t>Bookmarks between code and documentation</a:t>
            </a:r>
          </a:p>
          <a:p>
            <a:pPr lvl="1"/>
            <a:r>
              <a:rPr lang="en-US" sz="2400" dirty="0" smtClean="0"/>
              <a:t>Automatically changes peripheral views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Are APIs hard to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5729"/>
            <a:ext cx="8478982" cy="5123330"/>
          </a:xfrm>
        </p:spPr>
        <p:txBody>
          <a:bodyPr/>
          <a:lstStyle/>
          <a:p>
            <a:r>
              <a:rPr lang="en-US" sz="2400" dirty="0" smtClean="0"/>
              <a:t>Very large:</a:t>
            </a:r>
          </a:p>
          <a:p>
            <a:pPr lvl="1"/>
            <a:r>
              <a:rPr lang="en-US" sz="2000" dirty="0" smtClean="0"/>
              <a:t>Java 1.5 JDK: 4,000 classes with 30,000 methods</a:t>
            </a:r>
          </a:p>
          <a:p>
            <a:pPr lvl="1"/>
            <a:r>
              <a:rPr lang="en-US" sz="2000" dirty="0" smtClean="0"/>
              <a:t>Microsoft .NET 2.0: 140,000 classes, methods, properties &amp; fields</a:t>
            </a:r>
          </a:p>
          <a:p>
            <a:r>
              <a:rPr lang="en-US" sz="2400" dirty="0" smtClean="0"/>
              <a:t>Services supplied by APIs are increasingly complex</a:t>
            </a:r>
          </a:p>
          <a:p>
            <a:pPr lvl="1"/>
            <a:r>
              <a:rPr lang="en-US" sz="2000" dirty="0" smtClean="0"/>
              <a:t>UI toolkits: buttons have gradients, hover highlights, animations</a:t>
            </a:r>
          </a:p>
          <a:p>
            <a:pPr lvl="1"/>
            <a:r>
              <a:rPr lang="en-US" sz="2000" dirty="0" smtClean="0"/>
              <a:t>Networking protocols</a:t>
            </a:r>
          </a:p>
          <a:p>
            <a:r>
              <a:rPr lang="en-US" sz="2400" dirty="0" smtClean="0"/>
              <a:t>Using APIs often requires adhering to complex protocols</a:t>
            </a:r>
          </a:p>
          <a:p>
            <a:pPr lvl="1"/>
            <a:r>
              <a:rPr lang="en-US" sz="2000" dirty="0" smtClean="0"/>
              <a:t>E.g., a method that can only be called after object is initialized</a:t>
            </a:r>
          </a:p>
          <a:p>
            <a:pPr lvl="1"/>
            <a:r>
              <a:rPr lang="en-US" sz="2000" dirty="0" smtClean="0"/>
              <a:t>Coordinating multiple objects together:</a:t>
            </a:r>
          </a:p>
          <a:p>
            <a:pPr lvl="2"/>
            <a:r>
              <a:rPr lang="en-US" sz="1800" dirty="0" smtClean="0"/>
              <a:t>Java Mail: Message and Transport</a:t>
            </a:r>
          </a:p>
          <a:p>
            <a:r>
              <a:rPr lang="en-US" sz="2400" dirty="0" smtClean="0"/>
              <a:t>APIs can be badly designed</a:t>
            </a:r>
          </a:p>
          <a:p>
            <a:pPr lvl="1"/>
            <a:r>
              <a:rPr lang="en-US" sz="2000" dirty="0" smtClean="0"/>
              <a:t>Poor names</a:t>
            </a:r>
          </a:p>
          <a:p>
            <a:pPr lvl="1"/>
            <a:r>
              <a:rPr lang="en-US" sz="2000" dirty="0" smtClean="0"/>
              <a:t>Inconsistent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83D-037C-4233-A5B9-6A378F34C5AF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8" name="Picture 7" descr="longNamePicture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026728"/>
            <a:ext cx="9134475" cy="161925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83602"/>
          </a:xfrm>
        </p:spPr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021080"/>
            <a:ext cx="8290560" cy="5109845"/>
          </a:xfrm>
        </p:spPr>
        <p:txBody>
          <a:bodyPr/>
          <a:lstStyle/>
          <a:p>
            <a:r>
              <a:rPr lang="en-US" dirty="0" smtClean="0"/>
              <a:t>Many open issues in API usability</a:t>
            </a:r>
          </a:p>
          <a:p>
            <a:pPr lvl="1"/>
            <a:r>
              <a:rPr lang="en-US" dirty="0" smtClean="0"/>
              <a:t>Controversial design issues discussed in forums:</a:t>
            </a:r>
          </a:p>
          <a:p>
            <a:pPr lvl="2"/>
            <a:r>
              <a:rPr lang="en-US" dirty="0" smtClean="0"/>
              <a:t>Java Exceptions: Whether to use checked versus unchecked exceptions.</a:t>
            </a:r>
          </a:p>
          <a:p>
            <a:pPr lvl="2"/>
            <a:r>
              <a:rPr lang="en-US" dirty="0" smtClean="0"/>
              <a:t>Returning null versus throwing an exception.</a:t>
            </a:r>
          </a:p>
          <a:p>
            <a:pPr lvl="2"/>
            <a:r>
              <a:rPr lang="en-US" dirty="0" smtClean="0"/>
              <a:t>Returning null versus returning an empty object (i.e., an empty string).</a:t>
            </a:r>
          </a:p>
          <a:p>
            <a:pPr lvl="2"/>
            <a:r>
              <a:rPr lang="en-US" dirty="0" smtClean="0"/>
              <a:t>Returning error codes versus throwing exceptions.</a:t>
            </a:r>
          </a:p>
          <a:p>
            <a:pPr lvl="2"/>
            <a:r>
              <a:rPr lang="en-US" dirty="0" smtClean="0"/>
              <a:t>Naming: using “Hungarian” notation.</a:t>
            </a:r>
          </a:p>
          <a:p>
            <a:pPr lvl="2"/>
            <a:r>
              <a:rPr lang="en-US" dirty="0" smtClean="0"/>
              <a:t>Naming: using namespaces to disambiguate name collisions.</a:t>
            </a:r>
          </a:p>
          <a:p>
            <a:pPr lvl="2"/>
            <a:r>
              <a:rPr lang="en-US" dirty="0" smtClean="0"/>
              <a:t>Naming: how to name an updated version of an old class or method.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Studies of API Usability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r>
              <a:rPr lang="en-US" sz="2800" dirty="0" smtClean="0"/>
              <a:t>Issue: confounded with </a:t>
            </a:r>
            <a:r>
              <a:rPr lang="en-US" sz="2800" i="1" dirty="0" smtClean="0"/>
              <a:t>functionality</a:t>
            </a:r>
            <a:r>
              <a:rPr lang="en-US" sz="2800" dirty="0" smtClean="0"/>
              <a:t> of API</a:t>
            </a:r>
          </a:p>
          <a:p>
            <a:pPr lvl="1"/>
            <a:r>
              <a:rPr lang="en-US" sz="2400" dirty="0" smtClean="0"/>
              <a:t>Can it even do what I want?</a:t>
            </a:r>
          </a:p>
          <a:p>
            <a:pPr lvl="2"/>
            <a:r>
              <a:rPr lang="en-US" sz="2000" dirty="0" smtClean="0"/>
              <a:t>“Work-</a:t>
            </a:r>
            <a:r>
              <a:rPr lang="en-US" sz="2000" dirty="0" err="1" smtClean="0"/>
              <a:t>arounds</a:t>
            </a:r>
            <a:r>
              <a:rPr lang="en-US" sz="2000" dirty="0" smtClean="0"/>
              <a:t>”</a:t>
            </a:r>
          </a:p>
          <a:p>
            <a:pPr lvl="1"/>
            <a:r>
              <a:rPr lang="en-US" sz="2400" dirty="0" smtClean="0"/>
              <a:t>But usually, it can – you just have to find it</a:t>
            </a:r>
          </a:p>
          <a:p>
            <a:r>
              <a:rPr lang="en-US" sz="2800" dirty="0" smtClean="0"/>
              <a:t>Various types of studies</a:t>
            </a:r>
          </a:p>
          <a:p>
            <a:r>
              <a:rPr lang="en-US" sz="2800" i="1" dirty="0" smtClean="0"/>
              <a:t>Not</a:t>
            </a:r>
            <a:r>
              <a:rPr lang="en-US" sz="2800" dirty="0" smtClean="0"/>
              <a:t> discussing “how </a:t>
            </a:r>
            <a:r>
              <a:rPr lang="en-US" sz="2800" dirty="0" err="1" smtClean="0"/>
              <a:t>to’s</a:t>
            </a:r>
            <a:r>
              <a:rPr lang="en-US" sz="2800" dirty="0" smtClean="0"/>
              <a:t>” based on “experience” and opinion</a:t>
            </a:r>
          </a:p>
          <a:p>
            <a:pPr lvl="1"/>
            <a:r>
              <a:rPr lang="en-US" sz="2400" dirty="0" smtClean="0"/>
              <a:t>Joshua Bloch about Java [2001] and Krzysztof </a:t>
            </a:r>
            <a:r>
              <a:rPr lang="en-US" sz="2400" dirty="0" err="1" smtClean="0"/>
              <a:t>Cwalina</a:t>
            </a:r>
            <a:r>
              <a:rPr lang="en-US" sz="2400" dirty="0" smtClean="0"/>
              <a:t> from Microsoft [2005]</a:t>
            </a:r>
          </a:p>
          <a:p>
            <a:r>
              <a:rPr lang="en-US" sz="2800" dirty="0" smtClean="0"/>
              <a:t>Modern studies started with Steven Clarke of Microsoft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1" y="1411079"/>
            <a:ext cx="5181600" cy="544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55398"/>
          </a:xfrm>
        </p:spPr>
        <p:txBody>
          <a:bodyPr/>
          <a:lstStyle/>
          <a:p>
            <a:r>
              <a:rPr lang="en-US" dirty="0" smtClean="0"/>
              <a:t>Quality attributes of APIs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43891"/>
            <a:ext cx="4322618" cy="4787034"/>
          </a:xfrm>
        </p:spPr>
        <p:txBody>
          <a:bodyPr/>
          <a:lstStyle/>
          <a:p>
            <a:r>
              <a:rPr lang="en-US" sz="1800" dirty="0" smtClean="0"/>
              <a:t>Ref: Stylos PhD thesis or Stylos Design Dimensions paper</a:t>
            </a:r>
          </a:p>
          <a:p>
            <a:r>
              <a:rPr lang="en-US" dirty="0" smtClean="0"/>
              <a:t>Attributes affect different stakeholders</a:t>
            </a:r>
          </a:p>
          <a:p>
            <a:r>
              <a:rPr lang="en-US" dirty="0" smtClean="0"/>
              <a:t>Tradeoffs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83D-037C-4233-A5B9-6A378F34C5AF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r>
              <a:rPr lang="en-US" dirty="0" smtClean="0"/>
              <a:t>API Design Decisions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983" y="1060790"/>
            <a:ext cx="8461057" cy="573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Steven Clarke’s card-sort study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r>
              <a:rPr lang="en-US" sz="1600" dirty="0" smtClean="0"/>
              <a:t>Steven Clarke. (2011). How usable are your APIs? In </a:t>
            </a:r>
            <a:r>
              <a:rPr lang="en-US" sz="1600" i="1" dirty="0" smtClean="0"/>
              <a:t>Making Software: What really works and why we believe it</a:t>
            </a:r>
            <a:r>
              <a:rPr lang="en-US" sz="1600" dirty="0" smtClean="0"/>
              <a:t>, Andy </a:t>
            </a:r>
            <a:r>
              <a:rPr lang="en-US" sz="1600" dirty="0" err="1" smtClean="0"/>
              <a:t>Oram</a:t>
            </a:r>
            <a:r>
              <a:rPr lang="en-US" sz="1600" dirty="0" smtClean="0"/>
              <a:t> and Greg Wilson (</a:t>
            </a:r>
            <a:r>
              <a:rPr lang="en-US" sz="1600" dirty="0" err="1" smtClean="0"/>
              <a:t>eds</a:t>
            </a:r>
            <a:r>
              <a:rPr lang="en-US" sz="1600" dirty="0" smtClean="0"/>
              <a:t>), 545 - 565. </a:t>
            </a:r>
          </a:p>
          <a:p>
            <a:r>
              <a:rPr lang="en-US" sz="2400" dirty="0" smtClean="0"/>
              <a:t>Wrote functionality for APIs on cards,</a:t>
            </a:r>
            <a:br>
              <a:rPr lang="en-US" sz="2400" dirty="0" smtClean="0"/>
            </a:br>
            <a:r>
              <a:rPr lang="en-US" sz="2400" dirty="0" smtClean="0"/>
              <a:t>asked developers to sort into classes</a:t>
            </a:r>
          </a:p>
          <a:p>
            <a:r>
              <a:rPr lang="en-US" sz="2400" dirty="0" smtClean="0"/>
              <a:t>Result: no agreement among </a:t>
            </a:r>
            <a:r>
              <a:rPr lang="en-US" sz="2400" dirty="0" err="1" smtClean="0"/>
              <a:t>sortings</a:t>
            </a:r>
            <a:endParaRPr lang="en-US" sz="2400" dirty="0" smtClean="0"/>
          </a:p>
          <a:p>
            <a:r>
              <a:rPr lang="en-US" sz="2400" dirty="0" smtClean="0"/>
              <a:t>Lesson: usability is not about the API as a whole</a:t>
            </a:r>
          </a:p>
          <a:p>
            <a:pPr lvl="1"/>
            <a:r>
              <a:rPr lang="en-US" sz="2000" dirty="0" smtClean="0"/>
              <a:t>Developers rarely need to deal with the overall “architecture” of an API</a:t>
            </a:r>
          </a:p>
          <a:p>
            <a:pPr lvl="1"/>
            <a:r>
              <a:rPr lang="en-US" sz="2000" dirty="0" smtClean="0"/>
              <a:t>Not an issue of “scale”</a:t>
            </a:r>
          </a:p>
          <a:p>
            <a:pPr lvl="1"/>
            <a:r>
              <a:rPr lang="en-US" sz="2000" dirty="0" smtClean="0"/>
              <a:t>Question is: how does the API work for a particular task</a:t>
            </a:r>
          </a:p>
          <a:p>
            <a:pPr lvl="1"/>
            <a:r>
              <a:rPr lang="en-US" sz="2000" dirty="0" smtClean="0"/>
              <a:t>Supported by Stylos study</a:t>
            </a:r>
          </a:p>
          <a:p>
            <a:pPr lvl="2"/>
            <a:r>
              <a:rPr lang="en-US" sz="2000" dirty="0" smtClean="0"/>
              <a:t>Number of methods in a class does </a:t>
            </a:r>
            <a:r>
              <a:rPr lang="en-US" sz="2000" i="1" dirty="0" smtClean="0"/>
              <a:t>not </a:t>
            </a:r>
            <a:r>
              <a:rPr lang="en-US" sz="2000" dirty="0" smtClean="0"/>
              <a:t>correlate with complexity, but rather is the </a:t>
            </a:r>
            <a:r>
              <a:rPr lang="en-US" sz="2000" i="1" dirty="0" err="1" smtClean="0"/>
              <a:t>guessability</a:t>
            </a:r>
            <a:r>
              <a:rPr lang="en-US" sz="2000" dirty="0" smtClean="0"/>
              <a:t> of the name and where the methods 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of Visual Basic </a:t>
            </a:r>
            <a:r>
              <a:rPr lang="en-US" dirty="0" err="1" smtClean="0"/>
              <a:t>.Net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01" y="1524001"/>
            <a:ext cx="8728364" cy="4648489"/>
          </a:xfrm>
        </p:spPr>
        <p:txBody>
          <a:bodyPr/>
          <a:lstStyle/>
          <a:p>
            <a:r>
              <a:rPr lang="en-US" sz="2800" dirty="0" smtClean="0"/>
              <a:t>8 experienced Visual Basic 6 programmers all failed to be able use Visual Basic </a:t>
            </a:r>
            <a:r>
              <a:rPr lang="en-US" sz="2800" dirty="0" err="1" smtClean="0"/>
              <a:t>.Net</a:t>
            </a:r>
            <a:endParaRPr lang="en-US" sz="2800" dirty="0" smtClean="0"/>
          </a:p>
          <a:p>
            <a:pPr lvl="1"/>
            <a:r>
              <a:rPr lang="en-US" sz="2400" dirty="0" smtClean="0"/>
              <a:t>Classic Usability techniques: video analysis, highlight tapes to design team, (blame the user, blame the documentation)</a:t>
            </a:r>
          </a:p>
          <a:p>
            <a:r>
              <a:rPr lang="en-US" sz="2800" dirty="0" smtClean="0"/>
              <a:t>Used </a:t>
            </a:r>
            <a:r>
              <a:rPr lang="en-US" sz="2800" i="1" dirty="0" smtClean="0"/>
              <a:t>cognitive dimensions </a:t>
            </a:r>
            <a:r>
              <a:rPr lang="en-US" sz="2800" dirty="0" smtClean="0"/>
              <a:t>to analyze why it was so difficult</a:t>
            </a:r>
          </a:p>
          <a:p>
            <a:pPr lvl="1"/>
            <a:r>
              <a:rPr lang="en-US" sz="2400" dirty="0" smtClean="0"/>
              <a:t>Abstraction level, learning style, working framework, work-step unit, progressive evaluation, premature commitment, penetrability, elaboration, viscosity, consistency, role expressiveness, domain correspondence</a:t>
            </a:r>
          </a:p>
          <a:p>
            <a:pPr lvl="1"/>
            <a:r>
              <a:rPr lang="en-US" sz="2400" dirty="0" smtClean="0"/>
              <a:t>E.g., </a:t>
            </a:r>
            <a:r>
              <a:rPr lang="en-US" sz="2400" i="1" dirty="0" err="1" smtClean="0"/>
              <a:t>StreamWriter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StreamReader</a:t>
            </a:r>
            <a:r>
              <a:rPr lang="en-US" sz="2400" dirty="0" smtClean="0"/>
              <a:t> instead of </a:t>
            </a:r>
            <a:r>
              <a:rPr lang="en-US" sz="2400" i="1" dirty="0" err="1" smtClean="0"/>
              <a:t>FileObject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99980"/>
          </a:xfrm>
        </p:spPr>
        <p:txBody>
          <a:bodyPr/>
          <a:lstStyle/>
          <a:p>
            <a:r>
              <a:rPr lang="en-US" dirty="0" smtClean="0"/>
              <a:t>“Personas” of Developers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3" y="1177637"/>
            <a:ext cx="8312727" cy="4814743"/>
          </a:xfrm>
        </p:spPr>
        <p:txBody>
          <a:bodyPr/>
          <a:lstStyle/>
          <a:p>
            <a:r>
              <a:rPr lang="en-US" sz="2800" dirty="0" smtClean="0"/>
              <a:t>Opportunistic Developers</a:t>
            </a:r>
          </a:p>
          <a:p>
            <a:pPr lvl="1"/>
            <a:r>
              <a:rPr lang="en-US" sz="2400" dirty="0" smtClean="0"/>
              <a:t>Rapid experimentation, task-focused</a:t>
            </a:r>
          </a:p>
          <a:p>
            <a:pPr lvl="1"/>
            <a:r>
              <a:rPr lang="en-US" sz="2400" dirty="0" smtClean="0"/>
              <a:t>Prefer APIs with aggregate, high-level functions</a:t>
            </a:r>
          </a:p>
          <a:p>
            <a:r>
              <a:rPr lang="en-US" sz="2800" dirty="0" smtClean="0"/>
              <a:t>Pragmatic Developers</a:t>
            </a:r>
          </a:p>
          <a:p>
            <a:pPr lvl="1"/>
            <a:r>
              <a:rPr lang="en-US" sz="2400" dirty="0" smtClean="0"/>
              <a:t>Code-focused approach, used tools that helped focus on robustness and correctness of code</a:t>
            </a:r>
          </a:p>
          <a:p>
            <a:r>
              <a:rPr lang="en-US" sz="2800" dirty="0" smtClean="0"/>
              <a:t>Systematic Developers</a:t>
            </a:r>
          </a:p>
          <a:p>
            <a:pPr lvl="1"/>
            <a:r>
              <a:rPr lang="en-US" sz="2400" dirty="0" smtClean="0"/>
              <a:t>Defensive approach, want deep understanding before start working with it</a:t>
            </a:r>
          </a:p>
          <a:p>
            <a:pPr lvl="1"/>
            <a:r>
              <a:rPr lang="en-US" sz="2400" dirty="0" smtClean="0"/>
              <a:t>Prefer low-level, primitive functions</a:t>
            </a:r>
          </a:p>
          <a:p>
            <a:endParaRPr lang="en-US" sz="2800" dirty="0" smtClean="0"/>
          </a:p>
          <a:p>
            <a:r>
              <a:rPr lang="en-US" sz="2800" dirty="0" smtClean="0"/>
              <a:t>Very different needs in APIs, and documentation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15859</TotalTime>
  <Words>1536</Words>
  <Application>Microsoft Office PowerPoint</Application>
  <PresentationFormat>On-screen Show (4:3)</PresentationFormat>
  <Paragraphs>290</Paragraphs>
  <Slides>30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lecture template_polo</vt:lpstr>
      <vt:lpstr>Chart</vt:lpstr>
      <vt:lpstr>Designing and Documenting APIs</vt:lpstr>
      <vt:lpstr>APIs</vt:lpstr>
      <vt:lpstr>Why Are APIs hard to use?</vt:lpstr>
      <vt:lpstr>Studies of API Usability</vt:lpstr>
      <vt:lpstr>Quality attributes of APIs</vt:lpstr>
      <vt:lpstr>API Design Decisions</vt:lpstr>
      <vt:lpstr>Steven Clarke’s card-sort study</vt:lpstr>
      <vt:lpstr>Study of Visual Basic .Net</vt:lpstr>
      <vt:lpstr>“Personas” of Developers</vt:lpstr>
      <vt:lpstr>Stylos and Clarke’s Required Parameters in Constructors</vt:lpstr>
      <vt:lpstr>Results:</vt:lpstr>
      <vt:lpstr>Results, cont: Model of Behavior</vt:lpstr>
      <vt:lpstr>“Factory” Pattern</vt:lpstr>
      <vt:lpstr>Results</vt:lpstr>
      <vt:lpstr>Object Method Placement</vt:lpstr>
      <vt:lpstr>Study of APIs for eSOA</vt:lpstr>
      <vt:lpstr>eSOA Studies Results</vt:lpstr>
      <vt:lpstr>Diagram of Documentation</vt:lpstr>
      <vt:lpstr>eSOA Documentation Results</vt:lpstr>
      <vt:lpstr>Another SAP study</vt:lpstr>
      <vt:lpstr>Robillard API Learning Studies [2009]</vt:lpstr>
      <vt:lpstr>Tools to Help with API Understanding – Documentation and IDE</vt:lpstr>
      <vt:lpstr>Jadeite</vt:lpstr>
      <vt:lpstr>Apatite Documentation Tool</vt:lpstr>
      <vt:lpstr>Calcite: Eclipse Plugin</vt:lpstr>
      <vt:lpstr>Calcite, cont.</vt:lpstr>
      <vt:lpstr>Uri Dekel’s eMoose [ICSE’09]</vt:lpstr>
      <vt:lpstr>eMoose, cont.</vt:lpstr>
      <vt:lpstr>CodeTrail</vt:lpstr>
      <vt:lpstr>Future Work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for Tech Execs</dc:title>
  <dc:creator>Brad Myers</dc:creator>
  <cp:lastModifiedBy>Brad Myers</cp:lastModifiedBy>
  <cp:revision>1375</cp:revision>
  <cp:lastPrinted>1601-01-01T00:00:00Z</cp:lastPrinted>
  <dcterms:created xsi:type="dcterms:W3CDTF">2001-06-15T20:03:27Z</dcterms:created>
  <dcterms:modified xsi:type="dcterms:W3CDTF">2011-01-20T18:35:12Z</dcterms:modified>
</cp:coreProperties>
</file>