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6"/>
  </p:notesMasterIdLst>
  <p:sldIdLst>
    <p:sldId id="282" r:id="rId2"/>
    <p:sldId id="257" r:id="rId3"/>
    <p:sldId id="258" r:id="rId4"/>
    <p:sldId id="330" r:id="rId5"/>
    <p:sldId id="320" r:id="rId6"/>
    <p:sldId id="331" r:id="rId7"/>
    <p:sldId id="340" r:id="rId8"/>
    <p:sldId id="339" r:id="rId9"/>
    <p:sldId id="341" r:id="rId10"/>
    <p:sldId id="342" r:id="rId11"/>
    <p:sldId id="343" r:id="rId12"/>
    <p:sldId id="333" r:id="rId13"/>
    <p:sldId id="334" r:id="rId14"/>
    <p:sldId id="335" r:id="rId15"/>
    <p:sldId id="336" r:id="rId16"/>
    <p:sldId id="337" r:id="rId17"/>
    <p:sldId id="344" r:id="rId18"/>
    <p:sldId id="345" r:id="rId19"/>
    <p:sldId id="348" r:id="rId20"/>
    <p:sldId id="354" r:id="rId21"/>
    <p:sldId id="349" r:id="rId22"/>
    <p:sldId id="358" r:id="rId23"/>
    <p:sldId id="350" r:id="rId24"/>
    <p:sldId id="355" r:id="rId25"/>
    <p:sldId id="356" r:id="rId26"/>
    <p:sldId id="357" r:id="rId27"/>
    <p:sldId id="353" r:id="rId28"/>
    <p:sldId id="347" r:id="rId29"/>
    <p:sldId id="338" r:id="rId30"/>
    <p:sldId id="360" r:id="rId31"/>
    <p:sldId id="361" r:id="rId32"/>
    <p:sldId id="363" r:id="rId33"/>
    <p:sldId id="359" r:id="rId34"/>
    <p:sldId id="362"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6699FF"/>
    <a:srgbClr val="6E0000"/>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9" autoAdjust="0"/>
    <p:restoredTop sz="86443" autoAdjust="0"/>
  </p:normalViewPr>
  <p:slideViewPr>
    <p:cSldViewPr snapToGrid="0">
      <p:cViewPr varScale="1">
        <p:scale>
          <a:sx n="71" d="100"/>
          <a:sy n="71" d="100"/>
        </p:scale>
        <p:origin x="-108" y="-22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extLst>
      <p:ext uri="{BB962C8B-B14F-4D97-AF65-F5344CB8AC3E}">
        <p14:creationId xmlns="" xmlns:p14="http://schemas.microsoft.com/office/powerpoint/2010/main" val="2358942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8AB0741-728C-4AFC-BCDA-A3080DA73B8B}" type="slidenum">
              <a:rPr lang="en-US" smtClean="0"/>
              <a:pPr/>
              <a:t>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6172140-3191-47D7-A00B-C152BA83CD5B}"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858E052-A976-40DA-87DA-2015688FCFAD}" type="slidenum">
              <a:rPr lang="en-US" smtClean="0"/>
              <a:pPr/>
              <a:t>20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Thomas: </a:t>
            </a:r>
            <a:r>
              <a:rPr kumimoji="1" lang="en-US" sz="1200" kern="1200" dirty="0" smtClean="0">
                <a:solidFill>
                  <a:schemeClr val="tx1"/>
                </a:solidFill>
                <a:latin typeface="Arial" charset="0"/>
                <a:ea typeface="+mn-ea"/>
                <a:cs typeface="+mn-cs"/>
              </a:rPr>
              <a:t>21 - You've often mentioned that most early evaluations of HCI systems</a:t>
            </a:r>
          </a:p>
          <a:p>
            <a:r>
              <a:rPr kumimoji="1" lang="en-US" sz="1200" kern="1200" dirty="0" smtClean="0">
                <a:solidFill>
                  <a:schemeClr val="tx1"/>
                </a:solidFill>
                <a:latin typeface="Arial" charset="0"/>
                <a:ea typeface="+mn-ea"/>
                <a:cs typeface="+mn-cs"/>
              </a:rPr>
              <a:t>did not show any significant benefits. Could use this to motivate why</a:t>
            </a:r>
          </a:p>
          <a:p>
            <a:r>
              <a:rPr kumimoji="1" lang="en-US" sz="1200" kern="1200" dirty="0" smtClean="0">
                <a:solidFill>
                  <a:schemeClr val="tx1"/>
                </a:solidFill>
                <a:latin typeface="Arial" charset="0"/>
                <a:ea typeface="+mn-ea"/>
                <a:cs typeface="+mn-cs"/>
              </a:rPr>
              <a:t>really understanding the problem is </a:t>
            </a:r>
            <a:r>
              <a:rPr kumimoji="1" lang="en-US" sz="1200" kern="1200" dirty="0" err="1" smtClean="0">
                <a:solidFill>
                  <a:schemeClr val="tx1"/>
                </a:solidFill>
                <a:latin typeface="Arial" charset="0"/>
                <a:ea typeface="+mn-ea"/>
                <a:cs typeface="+mn-cs"/>
              </a:rPr>
              <a:t>importnat</a:t>
            </a:r>
            <a:r>
              <a:rPr kumimoji="1" lang="en-US" sz="1200" kern="1200" dirty="0" smtClean="0">
                <a:solidFill>
                  <a:schemeClr val="tx1"/>
                </a:solidFill>
                <a:latin typeface="Arial" charset="0"/>
                <a:ea typeface="+mn-ea"/>
                <a:cs typeface="+mn-cs"/>
              </a:rPr>
              <a:t> to figure out what the</a:t>
            </a:r>
          </a:p>
          <a:p>
            <a:r>
              <a:rPr kumimoji="1" lang="en-US" sz="1200" kern="1200" dirty="0" smtClean="0">
                <a:solidFill>
                  <a:schemeClr val="tx1"/>
                </a:solidFill>
                <a:latin typeface="Arial" charset="0"/>
                <a:ea typeface="+mn-ea"/>
                <a:cs typeface="+mn-cs"/>
              </a:rPr>
              <a:t>problem really is. The Contextual Design book also has a whole chapter</a:t>
            </a:r>
          </a:p>
          <a:p>
            <a:r>
              <a:rPr kumimoji="1" lang="en-US" sz="1200" kern="1200" dirty="0" smtClean="0">
                <a:solidFill>
                  <a:schemeClr val="tx1"/>
                </a:solidFill>
                <a:latin typeface="Arial" charset="0"/>
                <a:ea typeface="+mn-ea"/>
                <a:cs typeface="+mn-cs"/>
              </a:rPr>
              <a:t>or two on why designing from data about what users is doing is a good</a:t>
            </a:r>
          </a:p>
          <a:p>
            <a:r>
              <a:rPr kumimoji="1" lang="en-US" sz="1200" kern="1200" dirty="0" smtClean="0">
                <a:solidFill>
                  <a:schemeClr val="tx1"/>
                </a:solidFill>
                <a:latin typeface="Arial" charset="0"/>
                <a:ea typeface="+mn-ea"/>
                <a:cs typeface="+mn-cs"/>
              </a:rPr>
              <a:t>idea. And a real example or two of how this has worked in our research</a:t>
            </a:r>
          </a:p>
          <a:p>
            <a:r>
              <a:rPr kumimoji="1" lang="en-US" sz="1200" kern="1200" dirty="0" smtClean="0">
                <a:solidFill>
                  <a:schemeClr val="tx1"/>
                </a:solidFill>
                <a:latin typeface="Arial" charset="0"/>
                <a:ea typeface="+mn-ea"/>
                <a:cs typeface="+mn-cs"/>
              </a:rPr>
              <a:t>could also be useful. We've identified strategies developers use</a:t>
            </a:r>
          </a:p>
          <a:p>
            <a:r>
              <a:rPr kumimoji="1" lang="en-US" sz="1200" kern="1200" dirty="0" smtClean="0">
                <a:solidFill>
                  <a:schemeClr val="tx1"/>
                </a:solidFill>
                <a:latin typeface="Arial" charset="0"/>
                <a:ea typeface="+mn-ea"/>
                <a:cs typeface="+mn-cs"/>
              </a:rPr>
              <a:t>(asking why questions, searching across control flow paths, how</a:t>
            </a:r>
          </a:p>
          <a:p>
            <a:r>
              <a:rPr kumimoji="1" lang="en-US" sz="1200" kern="1200" dirty="0" smtClean="0">
                <a:solidFill>
                  <a:schemeClr val="tx1"/>
                </a:solidFill>
                <a:latin typeface="Arial" charset="0"/>
                <a:ea typeface="+mn-ea"/>
                <a:cs typeface="+mn-cs"/>
              </a:rPr>
              <a:t>developers reuse APIs...) and problems that make this hard. And</a:t>
            </a:r>
          </a:p>
          <a:p>
            <a:r>
              <a:rPr kumimoji="1" lang="en-US" sz="1200" kern="1200" dirty="0" smtClean="0">
                <a:solidFill>
                  <a:schemeClr val="tx1"/>
                </a:solidFill>
                <a:latin typeface="Arial" charset="0"/>
                <a:ea typeface="+mn-ea"/>
                <a:cs typeface="+mn-cs"/>
              </a:rPr>
              <a:t>identifying these directly leads to ideas for tools to help solve</a:t>
            </a:r>
          </a:p>
          <a:p>
            <a:r>
              <a:rPr kumimoji="1" lang="en-US" sz="1200" kern="1200" dirty="0" smtClean="0">
                <a:solidFill>
                  <a:schemeClr val="tx1"/>
                </a:solidFill>
                <a:latin typeface="Arial" charset="0"/>
                <a:ea typeface="+mn-ea"/>
                <a:cs typeface="+mn-cs"/>
              </a:rPr>
              <a:t>these problems. So identifying the strategies can often directly lead</a:t>
            </a:r>
          </a:p>
          <a:p>
            <a:r>
              <a:rPr kumimoji="1" lang="en-US" sz="1200" kern="1200" dirty="0" smtClean="0">
                <a:solidFill>
                  <a:schemeClr val="tx1"/>
                </a:solidFill>
                <a:latin typeface="Arial" charset="0"/>
                <a:ea typeface="+mn-ea"/>
                <a:cs typeface="+mn-cs"/>
              </a:rPr>
              <a:t>to novel ideas for tools.</a:t>
            </a:r>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Thomas:</a:t>
            </a:r>
          </a:p>
          <a:p>
            <a:r>
              <a:rPr kumimoji="1" lang="en-US" sz="1200" kern="1200" dirty="0" smtClean="0">
                <a:solidFill>
                  <a:schemeClr val="tx1"/>
                </a:solidFill>
                <a:latin typeface="Arial" charset="0"/>
                <a:ea typeface="+mn-ea"/>
                <a:cs typeface="+mn-cs"/>
              </a:rPr>
              <a:t>23 - Judy Olson had a CHI talk with grand challenges for the future of</a:t>
            </a:r>
          </a:p>
          <a:p>
            <a:r>
              <a:rPr kumimoji="1" lang="en-US" sz="1200" kern="1200" dirty="0" smtClean="0">
                <a:solidFill>
                  <a:schemeClr val="tx1"/>
                </a:solidFill>
                <a:latin typeface="Arial" charset="0"/>
                <a:ea typeface="+mn-ea"/>
                <a:cs typeface="+mn-cs"/>
              </a:rPr>
              <a:t>HCI. Several of these were relevant to SE - doing HCI for professional</a:t>
            </a:r>
          </a:p>
          <a:p>
            <a:r>
              <a:rPr kumimoji="1" lang="en-US" sz="1200" kern="1200" dirty="0" smtClean="0">
                <a:solidFill>
                  <a:schemeClr val="tx1"/>
                </a:solidFill>
                <a:latin typeface="Arial" charset="0"/>
                <a:ea typeface="+mn-ea"/>
                <a:cs typeface="+mn-cs"/>
              </a:rPr>
              <a:t>with domain expertise, supporting tasks that last long periods of</a:t>
            </a:r>
          </a:p>
          <a:p>
            <a:r>
              <a:rPr kumimoji="1" lang="en-US" sz="1200" kern="1200" dirty="0" smtClean="0">
                <a:solidFill>
                  <a:schemeClr val="tx1"/>
                </a:solidFill>
                <a:latin typeface="Arial" charset="0"/>
                <a:ea typeface="+mn-ea"/>
                <a:cs typeface="+mn-cs"/>
              </a:rPr>
              <a:t>time. So devising better HCI techniques to study such SE problems</a:t>
            </a:r>
          </a:p>
          <a:p>
            <a:r>
              <a:rPr kumimoji="1" lang="en-US" sz="1200" kern="1200" dirty="0" smtClean="0">
                <a:solidFill>
                  <a:schemeClr val="tx1"/>
                </a:solidFill>
                <a:latin typeface="Arial" charset="0"/>
                <a:ea typeface="+mn-ea"/>
                <a:cs typeface="+mn-cs"/>
              </a:rPr>
              <a:t>could also contribute to HCI. Could also make the traditional business</a:t>
            </a:r>
          </a:p>
          <a:p>
            <a:r>
              <a:rPr kumimoji="1" lang="en-US" sz="1200" kern="1200" dirty="0" smtClean="0">
                <a:solidFill>
                  <a:schemeClr val="tx1"/>
                </a:solidFill>
                <a:latin typeface="Arial" charset="0"/>
                <a:ea typeface="+mn-ea"/>
                <a:cs typeface="+mn-cs"/>
              </a:rPr>
              <a:t>argument - lots of developers, much of the cost of technology is in</a:t>
            </a:r>
          </a:p>
          <a:p>
            <a:r>
              <a:rPr kumimoji="1" lang="en-US" sz="1200" kern="1200" dirty="0" smtClean="0">
                <a:solidFill>
                  <a:schemeClr val="tx1"/>
                </a:solidFill>
                <a:latin typeface="Arial" charset="0"/>
                <a:ea typeface="+mn-ea"/>
                <a:cs typeface="+mn-cs"/>
              </a:rPr>
              <a:t>software, many of the problems in technology are software problems,</a:t>
            </a:r>
          </a:p>
          <a:p>
            <a:r>
              <a:rPr kumimoji="1" lang="en-US" sz="1200" kern="1200" dirty="0" smtClean="0">
                <a:solidFill>
                  <a:schemeClr val="tx1"/>
                </a:solidFill>
                <a:latin typeface="Arial" charset="0"/>
                <a:ea typeface="+mn-ea"/>
                <a:cs typeface="+mn-cs"/>
              </a:rPr>
              <a:t>etc. And could maybe have a separate slide on novice and EUSE and why</a:t>
            </a:r>
          </a:p>
          <a:p>
            <a:r>
              <a:rPr kumimoji="1" lang="en-US" sz="1200" kern="1200" dirty="0" smtClean="0">
                <a:solidFill>
                  <a:schemeClr val="tx1"/>
                </a:solidFill>
                <a:latin typeface="Arial" charset="0"/>
                <a:ea typeface="+mn-ea"/>
                <a:cs typeface="+mn-cs"/>
              </a:rPr>
              <a:t>these are important. Novices are important because related to issues</a:t>
            </a:r>
          </a:p>
          <a:p>
            <a:r>
              <a:rPr kumimoji="1" lang="en-US" sz="1200" kern="1200" dirty="0" smtClean="0">
                <a:solidFill>
                  <a:schemeClr val="tx1"/>
                </a:solidFill>
                <a:latin typeface="Arial" charset="0"/>
                <a:ea typeface="+mn-ea"/>
                <a:cs typeface="+mn-cs"/>
              </a:rPr>
              <a:t>of convincing people to study CS - the whole Alice getting people to</a:t>
            </a:r>
          </a:p>
          <a:p>
            <a:r>
              <a:rPr kumimoji="1" lang="en-US" sz="1200" kern="1200" dirty="0" smtClean="0">
                <a:solidFill>
                  <a:schemeClr val="tx1"/>
                </a:solidFill>
                <a:latin typeface="Arial" charset="0"/>
                <a:ea typeface="+mn-ea"/>
                <a:cs typeface="+mn-cs"/>
              </a:rPr>
              <a:t>like programming story. And can give a EUSE motivation slide - there's</a:t>
            </a:r>
          </a:p>
          <a:p>
            <a:r>
              <a:rPr kumimoji="1" lang="en-US" sz="1200" kern="1200" dirty="0" smtClean="0">
                <a:solidFill>
                  <a:schemeClr val="tx1"/>
                </a:solidFill>
                <a:latin typeface="Arial" charset="0"/>
                <a:ea typeface="+mn-ea"/>
                <a:cs typeface="+mn-cs"/>
              </a:rPr>
              <a:t>lots of them that do all sorts of stuff (Chris' study).</a:t>
            </a:r>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40CEA7A-31AF-4343-8115-834318E58580}" type="slidenum">
              <a:rPr lang="en-US">
                <a:latin typeface="Arial" pitchFamily="34" charset="0"/>
                <a:cs typeface="Arial" pitchFamily="34" charset="0"/>
              </a:rPr>
              <a:pPr/>
              <a:t>24</a:t>
            </a:fld>
            <a:endParaRPr lang="en-US">
              <a:latin typeface="Arial" pitchFamily="34" charset="0"/>
              <a:cs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E295BA3-52BB-4E0D-946E-C35989789A8E}" type="slidenum">
              <a:rPr lang="en-US">
                <a:latin typeface="Arial" pitchFamily="34" charset="0"/>
                <a:cs typeface="Arial" pitchFamily="34" charset="0"/>
              </a:rPr>
              <a:pPr/>
              <a:t>25</a:t>
            </a:fld>
            <a:endParaRPr lang="en-US">
              <a:latin typeface="Arial" pitchFamily="34" charset="0"/>
              <a:cs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latin typeface="Arial" pitchFamily="34" charset="0"/>
                <a:cs typeface="Arial" pitchFamily="34" charset="0"/>
              </a:rPr>
              <a:t>Java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47F1A11-DE9E-4A85-A54F-17681E8BB485}" type="slidenum">
              <a:rPr lang="en-US">
                <a:latin typeface="Arial" pitchFamily="34" charset="0"/>
                <a:cs typeface="Arial" pitchFamily="34" charset="0"/>
              </a:rPr>
              <a:pPr/>
              <a:t>26</a:t>
            </a:fld>
            <a:endParaRPr lang="en-US">
              <a:latin typeface="Arial" pitchFamily="34" charset="0"/>
              <a:cs typeface="Arial" pitchFamily="34" charset="0"/>
            </a:endParaRPr>
          </a:p>
        </p:txBody>
      </p:sp>
      <p:sp>
        <p:nvSpPr>
          <p:cNvPr id="105475" name="Rectangle 2"/>
          <p:cNvSpPr>
            <a:spLocks noGrp="1" noRot="1" noChangeAspect="1" noChangeArrowheads="1" noTextEdit="1"/>
          </p:cNvSpPr>
          <p:nvPr>
            <p:ph type="sldImg"/>
          </p:nvPr>
        </p:nvSpPr>
        <p:spPr>
          <a:xfrm>
            <a:off x="1189138" y="693965"/>
            <a:ext cx="4478238" cy="3412369"/>
          </a:xfrm>
          <a:ln/>
        </p:spPr>
      </p:sp>
      <p:sp>
        <p:nvSpPr>
          <p:cNvPr id="105476" name="Rectangle 3"/>
          <p:cNvSpPr>
            <a:spLocks noGrp="1" noChangeArrowheads="1"/>
          </p:cNvSpPr>
          <p:nvPr>
            <p:ph type="body" idx="1"/>
          </p:nvPr>
        </p:nvSpPr>
        <p:spPr>
          <a:xfrm>
            <a:off x="913805" y="4342191"/>
            <a:ext cx="5030391" cy="4115405"/>
          </a:xfrm>
          <a:noFill/>
          <a:ln/>
        </p:spPr>
        <p:txBody>
          <a:bodyPr/>
          <a:lstStyle/>
          <a:p>
            <a:pPr defTabSz="864931" eaLnBrk="1" hangingPunct="1">
              <a:defRPr/>
            </a:pPr>
            <a:r>
              <a:rPr lang="en-US" sz="1100" dirty="0" smtClean="0">
                <a:cs typeface="Arial" charset="0"/>
              </a:rPr>
              <a:t>Originally appeared in:</a:t>
            </a:r>
          </a:p>
          <a:p>
            <a:pPr defTabSz="864931" eaLnBrk="1" hangingPunct="1">
              <a:defRPr/>
            </a:pPr>
            <a:r>
              <a:rPr lang="en-US" sz="1100" dirty="0" smtClean="0">
                <a:cs typeface="Arial" charset="0"/>
              </a:rPr>
              <a:t>Myers, B.A., Smith, D.C., and Horn, B. “Report of the `End-User Programming' Working Group,” in </a:t>
            </a:r>
            <a:r>
              <a:rPr lang="en-US" sz="1100" i="1" dirty="0" smtClean="0">
                <a:cs typeface="Arial" charset="0"/>
              </a:rPr>
              <a:t>Languages for Developing User Interfaces. 1992. Boston, MA: Jones and Bartlett. pp. 343-366.</a:t>
            </a: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012C30F-214A-4944-ABB1-8CD098085F0A}" type="slidenum">
              <a:rPr lang="en-US" smtClean="0"/>
              <a:pPr/>
              <a:t>27</a:t>
            </a:fld>
            <a:endParaRPr lang="en-US" smtClean="0"/>
          </a:p>
        </p:txBody>
      </p:sp>
      <p:sp>
        <p:nvSpPr>
          <p:cNvPr id="98307" name="Rectangle 2"/>
          <p:cNvSpPr>
            <a:spLocks noGrp="1" noRot="1" noChangeAspect="1" noChangeArrowheads="1" noTextEdit="1"/>
          </p:cNvSpPr>
          <p:nvPr>
            <p:ph type="sldImg"/>
          </p:nvPr>
        </p:nvSpPr>
        <p:spPr>
          <a:xfrm>
            <a:off x="1154113" y="693738"/>
            <a:ext cx="4548187" cy="3413125"/>
          </a:xfrm>
          <a:ln/>
        </p:spPr>
      </p:sp>
      <p:sp>
        <p:nvSpPr>
          <p:cNvPr id="98308" name="Rectangle 3"/>
          <p:cNvSpPr>
            <a:spLocks noGrp="1" noChangeArrowheads="1"/>
          </p:cNvSpPr>
          <p:nvPr>
            <p:ph type="body" idx="1"/>
          </p:nvPr>
        </p:nvSpPr>
        <p:spPr>
          <a:xfrm>
            <a:off x="913805" y="4342191"/>
            <a:ext cx="5030391" cy="4115405"/>
          </a:xfrm>
          <a:noFill/>
          <a:ln/>
        </p:spPr>
        <p:txBody>
          <a:bodyPr/>
          <a:lstStyle/>
          <a:p>
            <a:pPr eaLnBrk="1" hangingPunct="1"/>
            <a:r>
              <a:rPr lang="en-US" smtClean="0"/>
              <a:t>[Newell, A. and S. K. Card (1985). "The Prospects for Psychological Science in Human-Computer Interaction." Human-Computer Interaction. 1(3): 209-242]. </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on each </a:t>
            </a:r>
            <a:r>
              <a:rPr lang="en-US" smtClean="0"/>
              <a:t>meta topic ****</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CE6B7B0-337D-4241-8375-2B5831D98B65}" type="slidenum">
              <a:rPr lang="en-US" smtClean="0"/>
              <a:pPr/>
              <a:t>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CE6B7B0-337D-4241-8375-2B5831D98B65}" type="slidenum">
              <a:rPr lang="en-US" smtClean="0"/>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3FF26AD-0D62-439D-8520-424A12F73919}"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EA81C59-A826-40A0-A00B-BD9C4D84C574}" type="slidenum">
              <a:rPr lang="en-US">
                <a:latin typeface="Arial" pitchFamily="34" charset="0"/>
                <a:cs typeface="Arial" pitchFamily="34" charset="0"/>
              </a:rPr>
              <a:pPr/>
              <a:t>12</a:t>
            </a:fld>
            <a:endParaRPr lang="en-US">
              <a:latin typeface="Arial" pitchFamily="34" charset="0"/>
              <a:cs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defTabSz="864931" eaLnBrk="1" hangingPunct="1">
              <a:defRPr/>
            </a:pPr>
            <a:r>
              <a:rPr lang="en-US" dirty="0" smtClean="0">
                <a:latin typeface="Arial" pitchFamily="34" charset="0"/>
                <a:cs typeface="Arial" pitchFamily="34" charset="0"/>
              </a:rPr>
              <a:t>Ref: </a:t>
            </a:r>
            <a:r>
              <a:rPr lang="en-US" sz="1100" dirty="0" smtClean="0">
                <a:cs typeface="Arial" charset="0"/>
              </a:rPr>
              <a:t>Hoc, J.-M. and Nguyen-</a:t>
            </a:r>
            <a:r>
              <a:rPr lang="en-US" sz="1100" dirty="0" err="1" smtClean="0">
                <a:cs typeface="Arial" charset="0"/>
              </a:rPr>
              <a:t>Xuan</a:t>
            </a:r>
            <a:r>
              <a:rPr lang="en-US" sz="1100" dirty="0" smtClean="0">
                <a:cs typeface="Arial" charset="0"/>
              </a:rPr>
              <a:t>, A., “Language Semantics, Mental Models and Analogy,” in </a:t>
            </a:r>
            <a:r>
              <a:rPr lang="en-US" sz="1100" i="1" dirty="0" smtClean="0">
                <a:cs typeface="Arial" charset="0"/>
              </a:rPr>
              <a:t>Psychology of Programming, J.-M. Hoc, et al., Editors. 1990, Academic Press. London. pp. 139-156.</a:t>
            </a: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D1F9114-FFF0-4E2A-A35F-77A1D21DFED8}" type="slidenum">
              <a:rPr lang="en-US">
                <a:latin typeface="Arial" pitchFamily="34" charset="0"/>
                <a:cs typeface="Arial" pitchFamily="34" charset="0"/>
              </a:rPr>
              <a:pPr/>
              <a:t>13</a:t>
            </a:fld>
            <a:endParaRPr lang="en-US">
              <a:latin typeface="Arial" pitchFamily="34" charset="0"/>
              <a:cs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6044404-2887-40F6-AE3B-DB3CD148646C}" type="slidenum">
              <a:rPr lang="en-US">
                <a:latin typeface="Arial" pitchFamily="34" charset="0"/>
                <a:cs typeface="Arial" pitchFamily="34" charset="0"/>
              </a:rPr>
              <a:pPr/>
              <a:t>14</a:t>
            </a:fld>
            <a:endParaRPr lang="en-US">
              <a:latin typeface="Arial" pitchFamily="34" charset="0"/>
              <a:cs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smtClean="0">
                <a:cs typeface="Arial" charset="0"/>
              </a:rPr>
              <a:t>Buxton, B., </a:t>
            </a:r>
            <a:r>
              <a:rPr lang="en-US" sz="1100" i="1" dirty="0" smtClean="0">
                <a:cs typeface="Arial" charset="0"/>
              </a:rPr>
              <a:t>Sketching User Experiences: Getting the Design Right and the Right Design. 2007, San Francisco, CA: Morgan Kaufmann. </a:t>
            </a:r>
          </a:p>
          <a:p>
            <a:endParaRPr lang="en-US" dirty="0"/>
          </a:p>
        </p:txBody>
      </p:sp>
      <p:sp>
        <p:nvSpPr>
          <p:cNvPr id="4" name="Slide Number Placeholder 3"/>
          <p:cNvSpPr>
            <a:spLocks noGrp="1"/>
          </p:cNvSpPr>
          <p:nvPr>
            <p:ph type="sldNum" sz="quarter" idx="10"/>
          </p:nvPr>
        </p:nvSpPr>
        <p:spPr/>
        <p:txBody>
          <a:bodyPr/>
          <a:lstStyle/>
          <a:p>
            <a:pPr>
              <a:defRPr/>
            </a:pPr>
            <a:fld id="{46172140-3191-47D7-A00B-C152BA83CD5B}"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a:lvl1pPr>
          </a:lstStyle>
          <a:p>
            <a:pPr>
              <a:defRPr/>
            </a:pPr>
            <a:endParaRPr lang="en-US" altLang="en-US"/>
          </a:p>
        </p:txBody>
      </p:sp>
      <p:sp>
        <p:nvSpPr>
          <p:cNvPr id="12" name="Rectangle 6"/>
          <p:cNvSpPr>
            <a:spLocks noGrp="1" noChangeArrowheads="1"/>
          </p:cNvSpPr>
          <p:nvPr>
            <p:ph type="sldNum" sz="quarter" idx="12"/>
          </p:nvPr>
        </p:nvSpPr>
        <p:spPr/>
        <p:txBody>
          <a:bodyPr/>
          <a:lstStyle>
            <a:lvl1pPr>
              <a:defRPr/>
            </a:lvl1pPr>
          </a:lstStyle>
          <a:p>
            <a:pPr>
              <a:defRPr/>
            </a:pPr>
            <a:fld id="{D39589E9-2535-4459-8836-FDC4370930CA}"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pic>
        <p:nvPicPr>
          <p:cNvPr id="13" name="Picture 12" descr="scslogo.gif"/>
          <p:cNvPicPr>
            <a:picLocks noChangeAspect="1"/>
          </p:cNvPicPr>
          <p:nvPr userDrawn="1"/>
        </p:nvPicPr>
        <p:blipFill>
          <a:blip r:embed="rId13" cstate="print"/>
          <a:stretch>
            <a:fillRect/>
          </a:stretch>
        </p:blipFill>
        <p:spPr>
          <a:xfrm>
            <a:off x="8668013" y="144204"/>
            <a:ext cx="444088" cy="461852"/>
          </a:xfrm>
          <a:prstGeom prst="rect">
            <a:avLst/>
          </a:prstGeom>
        </p:spPr>
      </p:pic>
      <p:sp>
        <p:nvSpPr>
          <p:cNvPr id="14" name="TextBox 13"/>
          <p:cNvSpPr txBox="1"/>
          <p:nvPr userDrawn="1"/>
        </p:nvSpPr>
        <p:spPr>
          <a:xfrm>
            <a:off x="5061118" y="233915"/>
            <a:ext cx="3736920" cy="261610"/>
          </a:xfrm>
          <a:prstGeom prst="rect">
            <a:avLst/>
          </a:prstGeom>
          <a:noFill/>
        </p:spPr>
        <p:txBody>
          <a:bodyPr wrap="none" rtlCol="0">
            <a:spAutoFit/>
          </a:bodyPr>
          <a:lstStyle/>
          <a:p>
            <a:r>
              <a:rPr lang="en-US" sz="1100" dirty="0" smtClean="0">
                <a:solidFill>
                  <a:schemeClr val="accent2">
                    <a:lumMod val="75000"/>
                  </a:schemeClr>
                </a:solidFill>
              </a:rPr>
              <a:t>Carnegie Mellon University, School of Computer Science</a:t>
            </a:r>
            <a:endParaRPr lang="en-US" sz="1100" dirty="0">
              <a:solidFill>
                <a:schemeClr val="accent2">
                  <a:lumMod val="75000"/>
                </a:scheme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lmaden.ibm.com/cs/user/npuc200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vimeo.com/5640073" TargetMode="External"/><Relationship Id="rId4" Type="http://schemas.openxmlformats.org/officeDocument/2006/relationships/hyperlink" Target="http://vimeo.com/564007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bam@cs.cmu.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cs.cmu.edu/~bam/brad-myers-2006.jpg" TargetMode="External"/><Relationship Id="rId4" Type="http://schemas.openxmlformats.org/officeDocument/2006/relationships/hyperlink" Target="http://www.cs.cmu.edu/~ba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ko-marmalade-whyline/whyline-java-new%20(1.5%20min).mov"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pig.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ecs.victoria.ac.nz/Events/PLATEAU/" TargetMode="External"/><Relationship Id="rId4" Type="http://schemas.openxmlformats.org/officeDocument/2006/relationships/hyperlink" Target="http://www.chaseresearch.org/workshops/chase201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jHrF42YuL7Vy8YArJ48NU8bLCN1jJqXSWvHWTQwoAfg/edit?hl=en&amp;authkey=CO-V-OoM#heading=h.u01i2ga2d42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tlatoza@cs.cm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cs.cmu.edu/~tlatoz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s.cmu.edu/~bam/uicourse/2011has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s.cmu.edu/~bam/uicourse/2011hasd/schedul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urveymonkey.com/s/TVSTMD7" TargetMode="External"/><Relationship Id="rId2" Type="http://schemas.openxmlformats.org/officeDocument/2006/relationships/hyperlink" Target="https://docs.google.com/document/pub?id=1jHrF42YuL7Vy8YArJ48NU8bLCN1jJqXSWvHWTQwoAf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s.cmu.edu/~bam/uicourse/2011has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xfrm>
            <a:off x="6553200" y="5431950"/>
            <a:ext cx="2133600" cy="457200"/>
          </a:xfrm>
          <a:noFill/>
        </p:spPr>
        <p:txBody>
          <a:bodyPr/>
          <a:lstStyle/>
          <a:p>
            <a:fld id="{A33D9B5F-C274-4C76-9696-247953D6D47B}" type="slidenum">
              <a:rPr lang="en-US" altLang="en-US" smtClean="0"/>
              <a:pPr/>
              <a:t>1</a:t>
            </a:fld>
            <a:endParaRPr lang="en-US" altLang="en-US" smtClean="0"/>
          </a:p>
        </p:txBody>
      </p:sp>
      <p:sp>
        <p:nvSpPr>
          <p:cNvPr id="5123" name="Rectangle 2"/>
          <p:cNvSpPr>
            <a:spLocks noGrp="1" noChangeArrowheads="1"/>
          </p:cNvSpPr>
          <p:nvPr>
            <p:ph type="ctrTitle"/>
          </p:nvPr>
        </p:nvSpPr>
        <p:spPr>
          <a:xfrm>
            <a:off x="1145495" y="485095"/>
            <a:ext cx="7666037" cy="2133600"/>
          </a:xfrm>
        </p:spPr>
        <p:txBody>
          <a:bodyPr/>
          <a:lstStyle/>
          <a:p>
            <a:pPr eaLnBrk="1" hangingPunct="1"/>
            <a:r>
              <a:rPr lang="en-US" dirty="0" smtClean="0"/>
              <a:t>05-899D: Human Aspects of Software Development (HASD).</a:t>
            </a:r>
            <a:br>
              <a:rPr lang="en-US" dirty="0" smtClean="0"/>
            </a:br>
            <a:r>
              <a:rPr lang="en-US" dirty="0" smtClean="0"/>
              <a:t>Introduction</a:t>
            </a:r>
          </a:p>
        </p:txBody>
      </p:sp>
      <p:sp>
        <p:nvSpPr>
          <p:cNvPr id="5124" name="Rectangle 3"/>
          <p:cNvSpPr>
            <a:spLocks noGrp="1" noChangeArrowheads="1"/>
          </p:cNvSpPr>
          <p:nvPr>
            <p:ph type="subTitle" idx="1"/>
          </p:nvPr>
        </p:nvSpPr>
        <p:spPr>
          <a:xfrm>
            <a:off x="3015343" y="2895579"/>
            <a:ext cx="5819095" cy="3461677"/>
          </a:xfrm>
        </p:spPr>
        <p:txBody>
          <a:bodyPr/>
          <a:lstStyle/>
          <a:p>
            <a:pPr eaLnBrk="1" hangingPunct="1"/>
            <a:r>
              <a:rPr lang="en-US" dirty="0" smtClean="0"/>
              <a:t>Brad Myers</a:t>
            </a:r>
          </a:p>
          <a:p>
            <a:pPr eaLnBrk="1" hangingPunct="1"/>
            <a:r>
              <a:rPr lang="en-US" sz="2000" dirty="0" smtClean="0"/>
              <a:t>Human Computer Interaction Institute (HCII)</a:t>
            </a:r>
          </a:p>
          <a:p>
            <a:pPr eaLnBrk="1" hangingPunct="1"/>
            <a:endParaRPr lang="en-US" sz="1200" dirty="0" smtClean="0"/>
          </a:p>
          <a:p>
            <a:pPr eaLnBrk="1" hangingPunct="1"/>
            <a:r>
              <a:rPr lang="en-US" sz="2000" dirty="0" smtClean="0"/>
              <a:t>Thomas LaToza</a:t>
            </a:r>
          </a:p>
          <a:p>
            <a:pPr eaLnBrk="1" hangingPunct="1"/>
            <a:r>
              <a:rPr lang="en-US" sz="2000" dirty="0" smtClean="0"/>
              <a:t>Institute for Software Research (ISR)</a:t>
            </a:r>
          </a:p>
          <a:p>
            <a:pPr eaLnBrk="1" hangingPunct="1"/>
            <a:endParaRPr lang="en-US" sz="1200" dirty="0" smtClean="0"/>
          </a:p>
          <a:p>
            <a:pPr eaLnBrk="1" hangingPunct="1"/>
            <a:r>
              <a:rPr lang="en-US" sz="2000" dirty="0" smtClean="0"/>
              <a:t>School of Computer Science</a:t>
            </a:r>
            <a:br>
              <a:rPr lang="en-US" sz="2000" dirty="0" smtClean="0"/>
            </a:br>
            <a:r>
              <a:rPr lang="en-US" sz="2000" dirty="0" smtClean="0"/>
              <a:t>Carnegie Mellon University</a:t>
            </a:r>
          </a:p>
          <a:p>
            <a:pPr eaLnBrk="1" hangingPunct="1"/>
            <a:endParaRPr lang="en-US" sz="2000" dirty="0" smtClean="0"/>
          </a:p>
          <a:p>
            <a:pPr eaLnBrk="1" hangingPunct="1"/>
            <a:r>
              <a:rPr lang="en-US" sz="2000" i="1" dirty="0" smtClean="0"/>
              <a:t>Spring, 2011</a:t>
            </a:r>
          </a:p>
        </p:txBody>
      </p:sp>
      <p:pic>
        <p:nvPicPr>
          <p:cNvPr id="5" name="Picture 12" descr="red_hcii_logo"/>
          <p:cNvPicPr>
            <a:picLocks noChangeAspect="1" noChangeArrowheads="1"/>
          </p:cNvPicPr>
          <p:nvPr/>
        </p:nvPicPr>
        <p:blipFill>
          <a:blip r:embed="rId3" cstate="print"/>
          <a:srcRect/>
          <a:stretch>
            <a:fillRect/>
          </a:stretch>
        </p:blipFill>
        <p:spPr bwMode="auto">
          <a:xfrm>
            <a:off x="2176161" y="2899889"/>
            <a:ext cx="804485" cy="931862"/>
          </a:xfrm>
          <a:prstGeom prst="rect">
            <a:avLst/>
          </a:prstGeom>
          <a:noFill/>
          <a:ln w="9525">
            <a:noFill/>
            <a:miter lim="800000"/>
            <a:headEnd/>
            <a:tailEnd/>
          </a:ln>
        </p:spPr>
      </p:pic>
      <p:pic>
        <p:nvPicPr>
          <p:cNvPr id="39937" name="Picture 1"/>
          <p:cNvPicPr>
            <a:picLocks noChangeAspect="1" noChangeArrowheads="1"/>
          </p:cNvPicPr>
          <p:nvPr/>
        </p:nvPicPr>
        <p:blipFill>
          <a:blip r:embed="rId4" cstate="print"/>
          <a:srcRect/>
          <a:stretch>
            <a:fillRect/>
          </a:stretch>
        </p:blipFill>
        <p:spPr bwMode="auto">
          <a:xfrm>
            <a:off x="2266271" y="4875418"/>
            <a:ext cx="714375" cy="742950"/>
          </a:xfrm>
          <a:prstGeom prst="rect">
            <a:avLst/>
          </a:prstGeom>
          <a:noFill/>
          <a:ln w="9525">
            <a:noFill/>
            <a:miter lim="800000"/>
            <a:headEnd/>
            <a:tailEnd/>
          </a:ln>
        </p:spPr>
      </p:pic>
      <p:pic>
        <p:nvPicPr>
          <p:cNvPr id="39938" name="Picture 2"/>
          <p:cNvPicPr>
            <a:picLocks noChangeAspect="1" noChangeArrowheads="1"/>
          </p:cNvPicPr>
          <p:nvPr/>
        </p:nvPicPr>
        <p:blipFill>
          <a:blip r:embed="rId5" cstate="print"/>
          <a:srcRect/>
          <a:stretch>
            <a:fillRect/>
          </a:stretch>
        </p:blipFill>
        <p:spPr bwMode="auto">
          <a:xfrm>
            <a:off x="1394020" y="4069875"/>
            <a:ext cx="1586626" cy="578303"/>
          </a:xfrm>
          <a:prstGeom prst="rect">
            <a:avLst/>
          </a:prstGeom>
          <a:noFill/>
          <a:ln w="9525">
            <a:noFill/>
            <a:miter lim="800000"/>
            <a:headEnd/>
            <a:tailEnd/>
          </a:ln>
        </p:spPr>
      </p:pic>
      <p:sp>
        <p:nvSpPr>
          <p:cNvPr id="8" name="TextBox 7"/>
          <p:cNvSpPr txBox="1"/>
          <p:nvPr/>
        </p:nvSpPr>
        <p:spPr>
          <a:xfrm>
            <a:off x="6965576" y="6448327"/>
            <a:ext cx="1973617" cy="246221"/>
          </a:xfrm>
          <a:prstGeom prst="rect">
            <a:avLst/>
          </a:prstGeom>
          <a:noFill/>
        </p:spPr>
        <p:txBody>
          <a:bodyPr wrap="none" rtlCol="0">
            <a:spAutoFit/>
          </a:bodyPr>
          <a:lstStyle/>
          <a:p>
            <a:r>
              <a:rPr lang="en-US" sz="1000" dirty="0" smtClean="0"/>
              <a:t>Copyright © 2011 – Brad Myers</a:t>
            </a:r>
            <a:endParaRPr lang="en-US" sz="1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Homeworks</a:t>
            </a:r>
            <a:r>
              <a:rPr lang="en-US" dirty="0" smtClean="0"/>
              <a:t>: Projects, cont.</a:t>
            </a:r>
            <a:endParaRPr lang="en-US" dirty="0"/>
          </a:p>
        </p:txBody>
      </p:sp>
      <p:sp>
        <p:nvSpPr>
          <p:cNvPr id="3" name="Content Placeholder 2"/>
          <p:cNvSpPr>
            <a:spLocks noGrp="1"/>
          </p:cNvSpPr>
          <p:nvPr>
            <p:ph idx="1"/>
          </p:nvPr>
        </p:nvSpPr>
        <p:spPr>
          <a:xfrm>
            <a:off x="0" y="1589314"/>
            <a:ext cx="9144000" cy="4541611"/>
          </a:xfrm>
        </p:spPr>
        <p:txBody>
          <a:bodyPr/>
          <a:lstStyle/>
          <a:p>
            <a:pPr lvl="1"/>
            <a:r>
              <a:rPr lang="en-US" sz="2400" dirty="0" smtClean="0"/>
              <a:t>3: Prototype of a New Tool: </a:t>
            </a:r>
            <a:r>
              <a:rPr lang="en-US" sz="2400" i="1" dirty="0" smtClean="0"/>
              <a:t>Due: Tues, April 5</a:t>
            </a:r>
          </a:p>
          <a:p>
            <a:pPr lvl="2"/>
            <a:r>
              <a:rPr lang="en-US" sz="2000" dirty="0" smtClean="0"/>
              <a:t>A new tool or language, for example an Eclipse plug-in or a stand-alone tool, that aims to help with some aspect of programming.</a:t>
            </a:r>
          </a:p>
          <a:p>
            <a:pPr lvl="2"/>
            <a:r>
              <a:rPr lang="en-US" sz="2000" dirty="0" smtClean="0"/>
              <a:t>Working prototype, a video of your demonstration of it working, a short written report, presentation in class</a:t>
            </a:r>
          </a:p>
          <a:p>
            <a:pPr lvl="1"/>
            <a:r>
              <a:rPr lang="en-US" sz="2400" dirty="0" smtClean="0"/>
              <a:t>4. Lab study comparing two versions: </a:t>
            </a:r>
            <a:r>
              <a:rPr lang="en-US" sz="2400" i="1" dirty="0" smtClean="0"/>
              <a:t>Due: Thurs, April 28</a:t>
            </a:r>
          </a:p>
          <a:p>
            <a:pPr lvl="2"/>
            <a:r>
              <a:rPr lang="en-US" sz="2000" dirty="0" smtClean="0"/>
              <a:t>A lab study comparing (at least) two versions, or two different systems</a:t>
            </a:r>
          </a:p>
          <a:p>
            <a:pPr lvl="2"/>
            <a:r>
              <a:rPr lang="en-US" sz="2000" dirty="0" smtClean="0"/>
              <a:t>E.g., comparing your system against current techniques</a:t>
            </a:r>
          </a:p>
          <a:p>
            <a:pPr lvl="2"/>
            <a:r>
              <a:rPr lang="en-US" sz="2000" dirty="0" smtClean="0"/>
              <a:t>Final report, presentation</a:t>
            </a:r>
            <a:endParaRPr lang="en-US" sz="21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11</a:t>
            </a:fld>
            <a:endParaRPr lang="en-US" altLang="en-US"/>
          </a:p>
        </p:txBody>
      </p:sp>
      <p:graphicFrame>
        <p:nvGraphicFramePr>
          <p:cNvPr id="5" name="Table 4"/>
          <p:cNvGraphicFramePr>
            <a:graphicFrameLocks noGrp="1"/>
          </p:cNvGraphicFramePr>
          <p:nvPr/>
        </p:nvGraphicFramePr>
        <p:xfrm>
          <a:off x="1654628" y="1878872"/>
          <a:ext cx="5366658" cy="3716384"/>
        </p:xfrm>
        <a:graphic>
          <a:graphicData uri="http://schemas.openxmlformats.org/drawingml/2006/table">
            <a:tbl>
              <a:tblPr/>
              <a:tblGrid>
                <a:gridCol w="3995031"/>
                <a:gridCol w="1371627"/>
              </a:tblGrid>
              <a:tr h="464548">
                <a:tc>
                  <a:txBody>
                    <a:bodyPr/>
                    <a:lstStyle/>
                    <a:p>
                      <a:r>
                        <a:rPr lang="en-US" sz="2400" dirty="0"/>
                        <a:t>In-class Lecture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548">
                <a:tc>
                  <a:txBody>
                    <a:bodyPr/>
                    <a:lstStyle/>
                    <a:p>
                      <a:r>
                        <a:rPr lang="en-US" sz="2400"/>
                        <a:t>In-class Lecture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548">
                <a:tc>
                  <a:txBody>
                    <a:bodyPr/>
                    <a:lstStyle/>
                    <a:p>
                      <a:r>
                        <a:rPr lang="en-US" sz="2400"/>
                        <a:t>Planning document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548">
                <a:tc>
                  <a:txBody>
                    <a:bodyPr/>
                    <a:lstStyle/>
                    <a:p>
                      <a:r>
                        <a:rPr lang="en-US" sz="2400"/>
                        <a:t>Study of Existing Practice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548">
                <a:tc>
                  <a:txBody>
                    <a:bodyPr/>
                    <a:lstStyle/>
                    <a:p>
                      <a:r>
                        <a:rPr lang="en-US" sz="2400"/>
                        <a:t>Prototype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548">
                <a:tc>
                  <a:txBody>
                    <a:bodyPr/>
                    <a:lstStyle/>
                    <a:p>
                      <a:r>
                        <a:rPr lang="en-US" sz="2400"/>
                        <a:t>Lab study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548">
                <a:tc>
                  <a:txBody>
                    <a:bodyPr/>
                    <a:lstStyle/>
                    <a:p>
                      <a:r>
                        <a:rPr lang="en-US" sz="2400"/>
                        <a:t>In-class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548">
                <a:tc>
                  <a:txBody>
                    <a:bodyPr/>
                    <a:lstStyle/>
                    <a:p>
                      <a:r>
                        <a:rPr lang="en-US" sz="2400" b="1" i="1" dirty="0"/>
                        <a:t>Total</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i="1" dirty="0"/>
                        <a:t>100%</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0525" y="238125"/>
            <a:ext cx="8524875" cy="752475"/>
          </a:xfrm>
        </p:spPr>
        <p:txBody>
          <a:bodyPr/>
          <a:lstStyle/>
          <a:p>
            <a:pPr eaLnBrk="1" hangingPunct="1">
              <a:defRPr/>
            </a:pPr>
            <a:r>
              <a:rPr lang="en-US" sz="4000" dirty="0" smtClean="0"/>
              <a:t>Definitions</a:t>
            </a:r>
          </a:p>
        </p:txBody>
      </p:sp>
      <p:sp>
        <p:nvSpPr>
          <p:cNvPr id="21507" name="Rectangle 3"/>
          <p:cNvSpPr>
            <a:spLocks noGrp="1" noChangeArrowheads="1"/>
          </p:cNvSpPr>
          <p:nvPr>
            <p:ph idx="1"/>
          </p:nvPr>
        </p:nvSpPr>
        <p:spPr>
          <a:xfrm>
            <a:off x="457200" y="892629"/>
            <a:ext cx="8229600" cy="5238296"/>
          </a:xfrm>
          <a:effectLst/>
        </p:spPr>
        <p:txBody>
          <a:bodyPr/>
          <a:lstStyle/>
          <a:p>
            <a:pPr eaLnBrk="1" hangingPunct="1">
              <a:lnSpc>
                <a:spcPct val="90000"/>
              </a:lnSpc>
              <a:tabLst>
                <a:tab pos="8342313" algn="r"/>
              </a:tabLst>
              <a:defRPr/>
            </a:pPr>
            <a:r>
              <a:rPr lang="en-US" sz="1400" i="1" dirty="0" smtClean="0"/>
              <a:t>(adapted from: Brad’s talk at </a:t>
            </a:r>
            <a:r>
              <a:rPr lang="en-US" sz="1400" dirty="0" smtClean="0"/>
              <a:t>IBM </a:t>
            </a:r>
            <a:r>
              <a:rPr lang="en-US" sz="1400" dirty="0" err="1" smtClean="0"/>
              <a:t>Almaden's</a:t>
            </a:r>
            <a:r>
              <a:rPr lang="en-US" sz="1400" dirty="0" smtClean="0"/>
              <a:t> "New Paradigms for Using Computers" Workshop on The Future of Design and Software Development (</a:t>
            </a:r>
            <a:r>
              <a:rPr lang="en-US" sz="1400" dirty="0" smtClean="0">
                <a:hlinkClick r:id="rId3"/>
              </a:rPr>
              <a:t>NPUC'2009</a:t>
            </a:r>
            <a:r>
              <a:rPr lang="en-US" sz="1400" dirty="0" smtClean="0"/>
              <a:t>), July 9, 2009, San Jose, CA, "End-User Design and Development". </a:t>
            </a:r>
            <a:r>
              <a:rPr lang="en-US" sz="1400" dirty="0" smtClean="0">
                <a:hlinkClick r:id="rId4"/>
              </a:rPr>
              <a:t>video of the talk</a:t>
            </a:r>
            <a:r>
              <a:rPr lang="en-US" sz="1400" dirty="0" smtClean="0"/>
              <a:t>, or </a:t>
            </a:r>
            <a:r>
              <a:rPr lang="en-US" sz="1400" dirty="0" smtClean="0">
                <a:hlinkClick r:id="rId5"/>
              </a:rPr>
              <a:t>another video of the talk</a:t>
            </a:r>
            <a:r>
              <a:rPr lang="en-US" sz="1400" i="1" dirty="0" smtClean="0"/>
              <a:t>)</a:t>
            </a:r>
          </a:p>
          <a:p>
            <a:pPr eaLnBrk="1" hangingPunct="1">
              <a:lnSpc>
                <a:spcPct val="90000"/>
              </a:lnSpc>
              <a:tabLst>
                <a:tab pos="8342313" algn="r"/>
              </a:tabLst>
              <a:defRPr/>
            </a:pPr>
            <a:r>
              <a:rPr lang="en-US" dirty="0" smtClean="0"/>
              <a:t>“</a:t>
            </a:r>
            <a:r>
              <a:rPr lang="en-US" dirty="0" smtClean="0">
                <a:solidFill>
                  <a:schemeClr val="accent2"/>
                </a:solidFill>
              </a:rPr>
              <a:t>Program</a:t>
            </a:r>
            <a:r>
              <a:rPr lang="en-US" dirty="0" smtClean="0"/>
              <a:t>”</a:t>
            </a:r>
          </a:p>
          <a:p>
            <a:pPr lvl="1" eaLnBrk="1" hangingPunct="1">
              <a:lnSpc>
                <a:spcPct val="90000"/>
              </a:lnSpc>
              <a:tabLst>
                <a:tab pos="3025775" algn="l"/>
                <a:tab pos="8342313" algn="r"/>
              </a:tabLst>
              <a:defRPr/>
            </a:pPr>
            <a:r>
              <a:rPr lang="en-US" dirty="0" smtClean="0">
                <a:cs typeface="Tahoma" pitchFamily="34" charset="0"/>
              </a:rPr>
              <a:t>‘‘A set of statements that can be submitted as a unit to some computer system and used to direct the behavior of that system’’ </a:t>
            </a:r>
            <a:br>
              <a:rPr lang="en-US" dirty="0" smtClean="0">
                <a:cs typeface="Tahoma" pitchFamily="34" charset="0"/>
              </a:rPr>
            </a:br>
            <a:r>
              <a:rPr lang="en-US" dirty="0" smtClean="0">
                <a:cs typeface="Tahoma" pitchFamily="34" charset="0"/>
              </a:rPr>
              <a:t>	</a:t>
            </a:r>
            <a:r>
              <a:rPr lang="en-US" sz="2000" i="1" dirty="0" smtClean="0">
                <a:cs typeface="Tahoma" pitchFamily="34" charset="0"/>
              </a:rPr>
              <a:t>– Oxford Dictionary of Computing</a:t>
            </a:r>
          </a:p>
          <a:p>
            <a:pPr eaLnBrk="1" hangingPunct="1">
              <a:lnSpc>
                <a:spcPct val="90000"/>
              </a:lnSpc>
              <a:tabLst>
                <a:tab pos="8342313" algn="r"/>
              </a:tabLst>
              <a:defRPr/>
            </a:pPr>
            <a:r>
              <a:rPr lang="en-US" dirty="0" smtClean="0"/>
              <a:t>“</a:t>
            </a:r>
            <a:r>
              <a:rPr lang="en-US" dirty="0" smtClean="0">
                <a:solidFill>
                  <a:schemeClr val="accent2"/>
                </a:solidFill>
              </a:rPr>
              <a:t>Programming</a:t>
            </a:r>
            <a:r>
              <a:rPr lang="en-US" dirty="0" smtClean="0"/>
              <a:t>”</a:t>
            </a:r>
          </a:p>
          <a:p>
            <a:pPr lvl="1" eaLnBrk="1" hangingPunct="1">
              <a:lnSpc>
                <a:spcPct val="90000"/>
              </a:lnSpc>
              <a:tabLst>
                <a:tab pos="3025775" algn="l"/>
                <a:tab pos="8342313" algn="r"/>
              </a:tabLst>
              <a:defRPr/>
            </a:pPr>
            <a:r>
              <a:rPr lang="en-US" dirty="0" smtClean="0">
                <a:cs typeface="Tahoma" pitchFamily="34" charset="0"/>
              </a:rPr>
              <a:t>‘‘The process of transforming a mental plan of desired actions for a computer into a representation that can be understood by the computer’’	</a:t>
            </a:r>
            <a:r>
              <a:rPr lang="en-US" sz="2000" i="1" dirty="0" smtClean="0">
                <a:cs typeface="Tahoma" pitchFamily="34" charset="0"/>
              </a:rPr>
              <a:t>– Jean-Michel Hoc and </a:t>
            </a:r>
            <a:r>
              <a:rPr lang="en-US" sz="2000" i="1" dirty="0" err="1" smtClean="0">
                <a:cs typeface="Tahoma" pitchFamily="34" charset="0"/>
              </a:rPr>
              <a:t>Anh</a:t>
            </a:r>
            <a:r>
              <a:rPr lang="en-US" sz="2000" i="1" dirty="0" smtClean="0">
                <a:cs typeface="Tahoma" pitchFamily="34" charset="0"/>
              </a:rPr>
              <a:t> Nguyen-</a:t>
            </a:r>
            <a:r>
              <a:rPr lang="en-US" sz="2000" i="1" dirty="0" err="1" smtClean="0">
                <a:cs typeface="Tahoma" pitchFamily="34" charset="0"/>
              </a:rPr>
              <a:t>Xuan</a:t>
            </a:r>
            <a:r>
              <a:rPr lang="en-US" sz="2000" i="1" dirty="0" smtClean="0">
                <a:cs typeface="Tahoma" pitchFamily="34" charset="0"/>
              </a:rPr>
              <a:t> </a:t>
            </a:r>
            <a:r>
              <a:rPr lang="en-US" dirty="0" smtClean="0">
                <a:cs typeface="Tahoma" pitchFamily="34" charset="0"/>
              </a:rPr>
              <a:t>	</a:t>
            </a:r>
          </a:p>
        </p:txBody>
      </p:sp>
      <p:sp>
        <p:nvSpPr>
          <p:cNvPr id="5" name="Slide Number Placeholder 3"/>
          <p:cNvSpPr>
            <a:spLocks noGrp="1"/>
          </p:cNvSpPr>
          <p:nvPr>
            <p:ph type="sldNum" sz="quarter" idx="12"/>
          </p:nvPr>
        </p:nvSpPr>
        <p:spPr>
          <a:xfrm>
            <a:off x="6553200" y="6248400"/>
            <a:ext cx="2133600" cy="457200"/>
          </a:xfrm>
        </p:spPr>
        <p:txBody>
          <a:bodyPr/>
          <a:lstStyle/>
          <a:p>
            <a:pPr>
              <a:defRPr/>
            </a:pPr>
            <a:fld id="{5724283D-037C-4233-A5B9-6A378F34C5AF}" type="slidenum">
              <a:rPr lang="en-US" altLang="en-US" smtClean="0"/>
              <a:pPr>
                <a:defRPr/>
              </a:pPr>
              <a:t>12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fade">
                                      <p:cBhvr>
                                        <p:cTn id="16" dur="500"/>
                                        <p:tgtEl>
                                          <p:spTgt spid="2150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Effect transition="in" filter="fade">
                                      <p:cBhvr>
                                        <p:cTn id="21" dur="500"/>
                                        <p:tgtEl>
                                          <p:spTgt spid="21507">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Effect transition="in" filter="fade">
                                      <p:cBhvr>
                                        <p:cTn id="25"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0525" y="238125"/>
            <a:ext cx="8524875" cy="752475"/>
          </a:xfrm>
        </p:spPr>
        <p:txBody>
          <a:bodyPr/>
          <a:lstStyle/>
          <a:p>
            <a:pPr eaLnBrk="1" hangingPunct="1">
              <a:defRPr/>
            </a:pPr>
            <a:r>
              <a:rPr lang="en-US" sz="4000" smtClean="0"/>
              <a:t>Definitions, cont.</a:t>
            </a:r>
          </a:p>
        </p:txBody>
      </p:sp>
      <p:sp>
        <p:nvSpPr>
          <p:cNvPr id="22531" name="Rectangle 3"/>
          <p:cNvSpPr>
            <a:spLocks noGrp="1" noChangeArrowheads="1"/>
          </p:cNvSpPr>
          <p:nvPr>
            <p:ph type="body" idx="1"/>
          </p:nvPr>
        </p:nvSpPr>
        <p:spPr>
          <a:effectLst/>
        </p:spPr>
        <p:txBody>
          <a:bodyPr/>
          <a:lstStyle/>
          <a:p>
            <a:pPr eaLnBrk="1" hangingPunct="1">
              <a:defRPr/>
            </a:pPr>
            <a:r>
              <a:rPr lang="en-US" dirty="0" smtClean="0"/>
              <a:t>“</a:t>
            </a:r>
            <a:r>
              <a:rPr lang="en-US" dirty="0" smtClean="0">
                <a:solidFill>
                  <a:schemeClr val="accent2"/>
                </a:solidFill>
              </a:rPr>
              <a:t>Professional Programmer</a:t>
            </a:r>
            <a:r>
              <a:rPr lang="en-US" dirty="0" smtClean="0"/>
              <a:t>”</a:t>
            </a:r>
          </a:p>
          <a:p>
            <a:pPr lvl="1" eaLnBrk="1" hangingPunct="1">
              <a:defRPr/>
            </a:pPr>
            <a:r>
              <a:rPr lang="en-US" dirty="0" smtClean="0"/>
              <a:t>Someone whose primary job function is to write or maintain software</a:t>
            </a:r>
          </a:p>
          <a:p>
            <a:pPr lvl="1" eaLnBrk="1" hangingPunct="1">
              <a:defRPr/>
            </a:pPr>
            <a:r>
              <a:rPr lang="en-US" dirty="0" smtClean="0"/>
              <a:t>Typically have significant training in programming (e.g., BS in CS)</a:t>
            </a:r>
          </a:p>
          <a:p>
            <a:pPr eaLnBrk="1" hangingPunct="1">
              <a:defRPr/>
            </a:pPr>
            <a:r>
              <a:rPr lang="en-US" dirty="0" smtClean="0"/>
              <a:t>“</a:t>
            </a:r>
            <a:r>
              <a:rPr lang="en-US" dirty="0" smtClean="0">
                <a:solidFill>
                  <a:schemeClr val="accent2"/>
                </a:solidFill>
              </a:rPr>
              <a:t>Novice Programmer</a:t>
            </a:r>
            <a:r>
              <a:rPr lang="en-US" dirty="0" smtClean="0"/>
              <a:t>”</a:t>
            </a:r>
          </a:p>
          <a:p>
            <a:pPr lvl="1" eaLnBrk="1" hangingPunct="1">
              <a:defRPr/>
            </a:pPr>
            <a:r>
              <a:rPr lang="en-US" dirty="0" smtClean="0"/>
              <a:t>Someone who is learning to be a professional programmer</a:t>
            </a:r>
          </a:p>
        </p:txBody>
      </p:sp>
      <p:sp>
        <p:nvSpPr>
          <p:cNvPr id="6" name="Slide Number Placeholder 3"/>
          <p:cNvSpPr>
            <a:spLocks noGrp="1"/>
          </p:cNvSpPr>
          <p:nvPr>
            <p:ph type="sldNum" sz="quarter" idx="12"/>
          </p:nvPr>
        </p:nvSpPr>
        <p:spPr>
          <a:xfrm>
            <a:off x="6553200" y="6248400"/>
            <a:ext cx="2133600" cy="457200"/>
          </a:xfrm>
        </p:spPr>
        <p:txBody>
          <a:bodyPr/>
          <a:lstStyle/>
          <a:p>
            <a:pPr>
              <a:defRPr/>
            </a:pPr>
            <a:fld id="{5724283D-037C-4233-A5B9-6A378F34C5AF}" type="slidenum">
              <a:rPr lang="en-US" altLang="en-US" smtClean="0"/>
              <a:pPr>
                <a:defRPr/>
              </a:pPr>
              <a:t>13</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fade">
                                      <p:cBhvr>
                                        <p:cTn id="11" dur="500"/>
                                        <p:tgtEl>
                                          <p:spTgt spid="22531">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Effect transition="in" filter="fade">
                                      <p:cBhvr>
                                        <p:cTn id="14" dur="500"/>
                                        <p:tgtEl>
                                          <p:spTgt spid="2253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Effect transition="in" filter="fade">
                                      <p:cBhvr>
                                        <p:cTn id="19" dur="500"/>
                                        <p:tgtEl>
                                          <p:spTgt spid="22531">
                                            <p:txEl>
                                              <p:pRg st="3" end="3"/>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Effect transition="in" filter="fade">
                                      <p:cBhvr>
                                        <p:cTn id="23"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238125"/>
            <a:ext cx="8524875" cy="752475"/>
          </a:xfrm>
        </p:spPr>
        <p:txBody>
          <a:bodyPr/>
          <a:lstStyle/>
          <a:p>
            <a:pPr eaLnBrk="1" hangingPunct="1">
              <a:defRPr/>
            </a:pPr>
            <a:r>
              <a:rPr lang="en-US" sz="4000" smtClean="0"/>
              <a:t>Definitions, cont.</a:t>
            </a:r>
          </a:p>
        </p:txBody>
      </p:sp>
      <p:sp>
        <p:nvSpPr>
          <p:cNvPr id="23555" name="Rectangle 3"/>
          <p:cNvSpPr>
            <a:spLocks noGrp="1" noChangeArrowheads="1"/>
          </p:cNvSpPr>
          <p:nvPr>
            <p:ph type="body" idx="1"/>
          </p:nvPr>
        </p:nvSpPr>
        <p:spPr>
          <a:xfrm>
            <a:off x="381000" y="1335088"/>
            <a:ext cx="8534400" cy="4194855"/>
          </a:xfrm>
          <a:effectLst/>
        </p:spPr>
        <p:txBody>
          <a:bodyPr/>
          <a:lstStyle/>
          <a:p>
            <a:pPr eaLnBrk="1" hangingPunct="1">
              <a:defRPr/>
            </a:pPr>
            <a:r>
              <a:rPr lang="en-US" dirty="0" smtClean="0"/>
              <a:t>“</a:t>
            </a:r>
            <a:r>
              <a:rPr lang="en-US" dirty="0" smtClean="0">
                <a:solidFill>
                  <a:schemeClr val="accent2"/>
                </a:solidFill>
              </a:rPr>
              <a:t>End-User Programmer</a:t>
            </a:r>
            <a:r>
              <a:rPr lang="en-US" dirty="0" smtClean="0"/>
              <a:t>” (EUP)</a:t>
            </a:r>
          </a:p>
          <a:p>
            <a:pPr lvl="1" eaLnBrk="1" hangingPunct="1">
              <a:defRPr/>
            </a:pPr>
            <a:r>
              <a:rPr lang="en-US" dirty="0" smtClean="0"/>
              <a:t>People who write programs, but </a:t>
            </a:r>
            <a:r>
              <a:rPr lang="en-US" i="1" dirty="0" smtClean="0"/>
              <a:t>not </a:t>
            </a:r>
            <a:r>
              <a:rPr lang="en-US" dirty="0" smtClean="0"/>
              <a:t>as their primary job function</a:t>
            </a:r>
          </a:p>
          <a:p>
            <a:pPr lvl="1" eaLnBrk="1" hangingPunct="1">
              <a:defRPr/>
            </a:pPr>
            <a:r>
              <a:rPr lang="en-US" dirty="0" smtClean="0"/>
              <a:t>Instead, they must write programs in support of achieving their main goal, which is something else</a:t>
            </a:r>
          </a:p>
          <a:p>
            <a:pPr lvl="1" eaLnBrk="1" hangingPunct="1">
              <a:defRPr/>
            </a:pPr>
            <a:r>
              <a:rPr lang="en-US" dirty="0" smtClean="0"/>
              <a:t>Covers a wide range of programming expertise</a:t>
            </a:r>
          </a:p>
          <a:p>
            <a:pPr lvl="2" eaLnBrk="1" hangingPunct="1">
              <a:defRPr/>
            </a:pPr>
            <a:r>
              <a:rPr lang="en-US" dirty="0" smtClean="0"/>
              <a:t>Business executives and secretaries</a:t>
            </a:r>
          </a:p>
          <a:p>
            <a:pPr lvl="2" eaLnBrk="1" hangingPunct="1">
              <a:defRPr/>
            </a:pPr>
            <a:r>
              <a:rPr lang="en-US" dirty="0" smtClean="0"/>
              <a:t>Physicists</a:t>
            </a:r>
          </a:p>
        </p:txBody>
      </p:sp>
      <p:sp>
        <p:nvSpPr>
          <p:cNvPr id="5" name="Slide Number Placeholder 3"/>
          <p:cNvSpPr>
            <a:spLocks noGrp="1"/>
          </p:cNvSpPr>
          <p:nvPr>
            <p:ph type="sldNum" sz="quarter" idx="12"/>
          </p:nvPr>
        </p:nvSpPr>
        <p:spPr>
          <a:xfrm>
            <a:off x="6553200" y="6248400"/>
            <a:ext cx="2133600" cy="457200"/>
          </a:xfrm>
        </p:spPr>
        <p:txBody>
          <a:bodyPr/>
          <a:lstStyle/>
          <a:p>
            <a:pPr>
              <a:defRPr/>
            </a:pPr>
            <a:fld id="{5724283D-037C-4233-A5B9-6A378F34C5AF}" type="slidenum">
              <a:rPr lang="en-US" altLang="en-US" smtClean="0"/>
              <a:pPr>
                <a:defRPr/>
              </a:pPr>
              <a:t>14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Effect transition="in" filter="fade">
                                      <p:cBhvr>
                                        <p:cTn id="11" dur="500"/>
                                        <p:tgtEl>
                                          <p:spTgt spid="2355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3555">
                                            <p:txEl>
                                              <p:pRg st="2" end="2"/>
                                            </p:txEl>
                                          </p:spTgt>
                                        </p:tgtEl>
                                        <p:attrNameLst>
                                          <p:attrName>style.visibility</p:attrName>
                                        </p:attrNameLst>
                                      </p:cBhvr>
                                      <p:to>
                                        <p:strVal val="visible"/>
                                      </p:to>
                                    </p:set>
                                    <p:animEffect transition="in" filter="fade">
                                      <p:cBhvr>
                                        <p:cTn id="14" dur="500"/>
                                        <p:tgtEl>
                                          <p:spTgt spid="23555">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fade">
                                      <p:cBhvr>
                                        <p:cTn id="17" dur="500"/>
                                        <p:tgtEl>
                                          <p:spTgt spid="2355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3555">
                                            <p:txEl>
                                              <p:pRg st="4" end="4"/>
                                            </p:txEl>
                                          </p:spTgt>
                                        </p:tgtEl>
                                        <p:attrNameLst>
                                          <p:attrName>style.visibility</p:attrName>
                                        </p:attrNameLst>
                                      </p:cBhvr>
                                      <p:to>
                                        <p:strVal val="visible"/>
                                      </p:to>
                                    </p:set>
                                    <p:animEffect transition="in" filter="fade">
                                      <p:cBhvr>
                                        <p:cTn id="20" dur="500"/>
                                        <p:tgtEl>
                                          <p:spTgt spid="2355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animEffect transition="in" filter="fade">
                                      <p:cBhvr>
                                        <p:cTn id="23"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effectLst/>
        </p:spPr>
        <p:txBody>
          <a:bodyPr/>
          <a:lstStyle/>
          <a:p>
            <a:pPr eaLnBrk="1" hangingPunct="1">
              <a:defRPr/>
            </a:pPr>
            <a:r>
              <a:rPr lang="en-US" dirty="0" smtClean="0"/>
              <a:t>“</a:t>
            </a:r>
            <a:r>
              <a:rPr lang="en-US" dirty="0" smtClean="0">
                <a:solidFill>
                  <a:schemeClr val="accent2"/>
                </a:solidFill>
              </a:rPr>
              <a:t>Design</a:t>
            </a:r>
            <a:r>
              <a:rPr lang="en-US" dirty="0" smtClean="0"/>
              <a:t>”</a:t>
            </a:r>
          </a:p>
          <a:p>
            <a:pPr lvl="1" eaLnBrk="1" hangingPunct="1">
              <a:defRPr/>
            </a:pPr>
            <a:r>
              <a:rPr lang="en-US" dirty="0" smtClean="0"/>
              <a:t>Deciding things about the program</a:t>
            </a:r>
          </a:p>
          <a:p>
            <a:pPr lvl="1" eaLnBrk="1" hangingPunct="1">
              <a:defRPr/>
            </a:pPr>
            <a:r>
              <a:rPr lang="en-US" dirty="0" smtClean="0"/>
              <a:t>What to program </a:t>
            </a:r>
          </a:p>
          <a:p>
            <a:pPr lvl="2" eaLnBrk="1" hangingPunct="1">
              <a:defRPr/>
            </a:pPr>
            <a:r>
              <a:rPr lang="en-US" dirty="0" smtClean="0"/>
              <a:t>“Getting the right design” – Buxton</a:t>
            </a:r>
          </a:p>
          <a:p>
            <a:pPr lvl="1" eaLnBrk="1" hangingPunct="1">
              <a:defRPr/>
            </a:pPr>
            <a:r>
              <a:rPr lang="en-US" dirty="0" smtClean="0"/>
              <a:t>How the program will work</a:t>
            </a:r>
          </a:p>
          <a:p>
            <a:pPr lvl="2" eaLnBrk="1" hangingPunct="1">
              <a:defRPr/>
            </a:pPr>
            <a:r>
              <a:rPr lang="en-US" dirty="0" smtClean="0"/>
              <a:t>Architecture, algorithms</a:t>
            </a:r>
          </a:p>
          <a:p>
            <a:pPr lvl="1" eaLnBrk="1" hangingPunct="1">
              <a:defRPr/>
            </a:pPr>
            <a:r>
              <a:rPr lang="en-US" dirty="0" smtClean="0"/>
              <a:t>User interface from the program</a:t>
            </a:r>
          </a:p>
          <a:p>
            <a:pPr lvl="2" eaLnBrk="1" hangingPunct="1">
              <a:defRPr/>
            </a:pPr>
            <a:r>
              <a:rPr lang="en-US" dirty="0" smtClean="0"/>
              <a:t>“Getting the design right” – Buxton</a:t>
            </a:r>
          </a:p>
        </p:txBody>
      </p:sp>
      <p:sp>
        <p:nvSpPr>
          <p:cNvPr id="4" name="Title 3"/>
          <p:cNvSpPr>
            <a:spLocks noGrp="1"/>
          </p:cNvSpPr>
          <p:nvPr>
            <p:ph type="title"/>
          </p:nvPr>
        </p:nvSpPr>
        <p:spPr/>
        <p:txBody>
          <a:bodyPr/>
          <a:lstStyle/>
          <a:p>
            <a:r>
              <a:rPr lang="en-US" dirty="0" smtClean="0"/>
              <a:t>Definitions, cont.</a:t>
            </a:r>
            <a:endParaRPr lang="en-US" dirty="0"/>
          </a:p>
        </p:txBody>
      </p:sp>
      <p:pic>
        <p:nvPicPr>
          <p:cNvPr id="5" name="Picture 6" descr="7cfb793509a0d6d8758c1110"/>
          <p:cNvPicPr>
            <a:picLocks noChangeAspect="1" noChangeArrowheads="1"/>
          </p:cNvPicPr>
          <p:nvPr/>
        </p:nvPicPr>
        <p:blipFill>
          <a:blip r:embed="rId3" cstate="print"/>
          <a:srcRect/>
          <a:stretch>
            <a:fillRect/>
          </a:stretch>
        </p:blipFill>
        <p:spPr bwMode="auto">
          <a:xfrm>
            <a:off x="6978650" y="2456761"/>
            <a:ext cx="2165350" cy="2667000"/>
          </a:xfrm>
          <a:prstGeom prst="rect">
            <a:avLst/>
          </a:prstGeom>
          <a:noFill/>
        </p:spPr>
      </p:pic>
      <p:sp>
        <p:nvSpPr>
          <p:cNvPr id="6" name="Slide Number Placeholder 3"/>
          <p:cNvSpPr>
            <a:spLocks noGrp="1"/>
          </p:cNvSpPr>
          <p:nvPr>
            <p:ph type="sldNum" sz="quarter" idx="12"/>
          </p:nvPr>
        </p:nvSpPr>
        <p:spPr>
          <a:xfrm>
            <a:off x="6553200" y="6248400"/>
            <a:ext cx="2133600" cy="457200"/>
          </a:xfrm>
        </p:spPr>
        <p:txBody>
          <a:bodyPr/>
          <a:lstStyle/>
          <a:p>
            <a:pPr>
              <a:defRPr/>
            </a:pPr>
            <a:fld id="{5724283D-037C-4233-A5B9-6A378F34C5AF}" type="slidenum">
              <a:rPr lang="en-US" altLang="en-US" smtClean="0"/>
              <a:pPr>
                <a:defRPr/>
              </a:pPr>
              <a:t>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253" y="1023258"/>
            <a:ext cx="8978747" cy="5437868"/>
          </a:xfrm>
          <a:effectLst/>
        </p:spPr>
        <p:txBody>
          <a:bodyPr/>
          <a:lstStyle/>
          <a:p>
            <a:pPr eaLnBrk="1" hangingPunct="1">
              <a:defRPr/>
            </a:pPr>
            <a:r>
              <a:rPr lang="en-US" sz="2800" dirty="0" smtClean="0"/>
              <a:t>“</a:t>
            </a:r>
            <a:r>
              <a:rPr lang="en-US" sz="2800" dirty="0" smtClean="0">
                <a:solidFill>
                  <a:schemeClr val="accent2"/>
                </a:solidFill>
              </a:rPr>
              <a:t>Development</a:t>
            </a:r>
            <a:r>
              <a:rPr lang="en-US" sz="2800" dirty="0" smtClean="0"/>
              <a:t>”</a:t>
            </a:r>
          </a:p>
          <a:p>
            <a:pPr lvl="1" eaLnBrk="1" hangingPunct="1">
              <a:defRPr/>
            </a:pPr>
            <a:r>
              <a:rPr lang="en-US" sz="2400" dirty="0" smtClean="0"/>
              <a:t>All programmer activities involved in software (except use)</a:t>
            </a:r>
          </a:p>
          <a:p>
            <a:pPr lvl="1" eaLnBrk="1" hangingPunct="1">
              <a:defRPr/>
            </a:pPr>
            <a:r>
              <a:rPr lang="en-US" sz="2400" dirty="0" smtClean="0"/>
              <a:t>Includes design, programming (coding), testing, documentation, etc.</a:t>
            </a:r>
          </a:p>
          <a:p>
            <a:pPr eaLnBrk="1" hangingPunct="1">
              <a:defRPr/>
            </a:pPr>
            <a:r>
              <a:rPr lang="en-US" sz="2800" dirty="0" smtClean="0">
                <a:solidFill>
                  <a:srgbClr val="C00000"/>
                </a:solidFill>
              </a:rPr>
              <a:t>Software Engineering</a:t>
            </a:r>
          </a:p>
          <a:p>
            <a:pPr lvl="1" eaLnBrk="1" hangingPunct="1">
              <a:defRPr/>
            </a:pPr>
            <a:r>
              <a:rPr lang="en-US" sz="2400" dirty="0" smtClean="0"/>
              <a:t>Development + Requirements Analysis + processes</a:t>
            </a:r>
          </a:p>
          <a:p>
            <a:pPr eaLnBrk="1" hangingPunct="1">
              <a:defRPr/>
            </a:pPr>
            <a:r>
              <a:rPr lang="en-US" sz="2800" dirty="0" smtClean="0"/>
              <a:t>“</a:t>
            </a:r>
            <a:r>
              <a:rPr lang="en-US" sz="2800" dirty="0" smtClean="0">
                <a:solidFill>
                  <a:schemeClr val="accent2"/>
                </a:solidFill>
              </a:rPr>
              <a:t>End-User Development</a:t>
            </a:r>
            <a:r>
              <a:rPr lang="en-US" sz="2800" dirty="0" smtClean="0"/>
              <a:t>” (EUD)</a:t>
            </a:r>
          </a:p>
          <a:p>
            <a:pPr lvl="1" eaLnBrk="1" hangingPunct="1">
              <a:defRPr/>
            </a:pPr>
            <a:r>
              <a:rPr lang="en-US" sz="2400" dirty="0" smtClean="0"/>
              <a:t>End users doing any of these activities themselves</a:t>
            </a:r>
            <a:endParaRPr lang="en-US" sz="1600" dirty="0" smtClean="0"/>
          </a:p>
          <a:p>
            <a:pPr eaLnBrk="1" hangingPunct="1">
              <a:defRPr/>
            </a:pPr>
            <a:r>
              <a:rPr lang="en-US" sz="2400" dirty="0" smtClean="0"/>
              <a:t>Europeans prefer “End-User Development” (EUD)</a:t>
            </a:r>
          </a:p>
          <a:p>
            <a:pPr lvl="1" eaLnBrk="1" hangingPunct="1">
              <a:defRPr/>
            </a:pPr>
            <a:r>
              <a:rPr lang="en-US" sz="2000" dirty="0" smtClean="0"/>
              <a:t>As in European Commission’s (2002-3)</a:t>
            </a:r>
          </a:p>
          <a:p>
            <a:pPr eaLnBrk="1" hangingPunct="1">
              <a:defRPr/>
            </a:pPr>
            <a:endParaRPr lang="en-US" sz="2800" dirty="0"/>
          </a:p>
        </p:txBody>
      </p:sp>
      <p:sp>
        <p:nvSpPr>
          <p:cNvPr id="4" name="Title 3"/>
          <p:cNvSpPr>
            <a:spLocks noGrp="1"/>
          </p:cNvSpPr>
          <p:nvPr>
            <p:ph type="title"/>
          </p:nvPr>
        </p:nvSpPr>
        <p:spPr>
          <a:xfrm>
            <a:off x="457200" y="122238"/>
            <a:ext cx="7543800" cy="781276"/>
          </a:xfrm>
        </p:spPr>
        <p:txBody>
          <a:bodyPr/>
          <a:lstStyle/>
          <a:p>
            <a:r>
              <a:rPr lang="en-US" dirty="0" smtClean="0"/>
              <a:t>Definitions, cont.</a:t>
            </a:r>
            <a:endParaRPr lang="en-US" dirty="0"/>
          </a:p>
        </p:txBody>
      </p:sp>
      <p:pic>
        <p:nvPicPr>
          <p:cNvPr id="5" name="Picture 5" descr="TITLE"/>
          <p:cNvPicPr>
            <a:picLocks noChangeAspect="1" noChangeArrowheads="1"/>
          </p:cNvPicPr>
          <p:nvPr/>
        </p:nvPicPr>
        <p:blipFill>
          <a:blip r:embed="rId3" cstate="print"/>
          <a:srcRect/>
          <a:stretch>
            <a:fillRect/>
          </a:stretch>
        </p:blipFill>
        <p:spPr bwMode="auto">
          <a:xfrm>
            <a:off x="3765550" y="5367338"/>
            <a:ext cx="5378450" cy="1490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cont.</a:t>
            </a:r>
            <a:endParaRPr lang="en-US" dirty="0"/>
          </a:p>
        </p:txBody>
      </p:sp>
      <p:sp>
        <p:nvSpPr>
          <p:cNvPr id="3" name="Content Placeholder 2"/>
          <p:cNvSpPr>
            <a:spLocks noGrp="1"/>
          </p:cNvSpPr>
          <p:nvPr>
            <p:ph idx="1"/>
          </p:nvPr>
        </p:nvSpPr>
        <p:spPr>
          <a:xfrm>
            <a:off x="402771" y="1458686"/>
            <a:ext cx="8284029" cy="4672239"/>
          </a:xfrm>
        </p:spPr>
        <p:txBody>
          <a:bodyPr/>
          <a:lstStyle/>
          <a:p>
            <a:r>
              <a:rPr lang="en-US" sz="2800" dirty="0" smtClean="0">
                <a:solidFill>
                  <a:srgbClr val="C00000"/>
                </a:solidFill>
              </a:rPr>
              <a:t>Developer</a:t>
            </a:r>
            <a:endParaRPr lang="en-US" sz="3200" dirty="0" smtClean="0">
              <a:solidFill>
                <a:srgbClr val="C00000"/>
              </a:solidFill>
            </a:endParaRPr>
          </a:p>
          <a:p>
            <a:pPr lvl="1"/>
            <a:r>
              <a:rPr lang="en-US" sz="2400" dirty="0" smtClean="0"/>
              <a:t>Person doing the development activities for the system</a:t>
            </a:r>
          </a:p>
          <a:p>
            <a:r>
              <a:rPr lang="en-US" sz="2800" dirty="0" smtClean="0">
                <a:solidFill>
                  <a:srgbClr val="C00000"/>
                </a:solidFill>
              </a:rPr>
              <a:t>End-User</a:t>
            </a:r>
          </a:p>
          <a:p>
            <a:pPr lvl="1"/>
            <a:r>
              <a:rPr lang="en-US" sz="2400" dirty="0" smtClean="0"/>
              <a:t>Person </a:t>
            </a:r>
            <a:r>
              <a:rPr lang="en-US" sz="2400" i="1" dirty="0" smtClean="0"/>
              <a:t>using</a:t>
            </a:r>
            <a:r>
              <a:rPr lang="en-US" sz="2400" dirty="0" smtClean="0"/>
              <a:t> a system created by a developer</a:t>
            </a:r>
          </a:p>
          <a:p>
            <a:pPr lvl="2"/>
            <a:r>
              <a:rPr lang="en-US" sz="2000" dirty="0" smtClean="0"/>
              <a:t>Note that this becomes confusing in tool papers since a developer is an end-user of a development tool, like an IDE.</a:t>
            </a:r>
          </a:p>
          <a:p>
            <a:pPr lvl="3"/>
            <a:r>
              <a:rPr lang="en-US" sz="1800" dirty="0" smtClean="0"/>
              <a:t>Need to be clear about who being talked about</a:t>
            </a:r>
          </a:p>
          <a:p>
            <a:r>
              <a:rPr lang="en-US" sz="2800" dirty="0" smtClean="0">
                <a:solidFill>
                  <a:srgbClr val="C00000"/>
                </a:solidFill>
              </a:rPr>
              <a:t>Human Aspects of Software Development</a:t>
            </a:r>
          </a:p>
          <a:p>
            <a:pPr lvl="1"/>
            <a:r>
              <a:rPr lang="en-US" sz="2400" dirty="0" smtClean="0"/>
              <a:t>All the parts of development that affect the developer</a:t>
            </a:r>
          </a:p>
          <a:p>
            <a:pPr lvl="1"/>
            <a:r>
              <a:rPr lang="en-US" sz="2400" i="1" dirty="0" smtClean="0"/>
              <a:t>Not</a:t>
            </a:r>
            <a:r>
              <a:rPr lang="en-US" sz="2400" dirty="0" smtClean="0"/>
              <a:t> the parts that affect the end user</a:t>
            </a:r>
            <a:endParaRPr lang="en-US" sz="2400" i="1"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80052"/>
          </a:xfrm>
        </p:spPr>
        <p:txBody>
          <a:bodyPr/>
          <a:lstStyle/>
          <a:p>
            <a:r>
              <a:rPr lang="en-US" dirty="0" smtClean="0"/>
              <a:t>Definitions, cont.</a:t>
            </a:r>
            <a:endParaRPr lang="en-US" dirty="0"/>
          </a:p>
        </p:txBody>
      </p:sp>
      <p:sp>
        <p:nvSpPr>
          <p:cNvPr id="3" name="Content Placeholder 2"/>
          <p:cNvSpPr>
            <a:spLocks noGrp="1"/>
          </p:cNvSpPr>
          <p:nvPr>
            <p:ph idx="1"/>
          </p:nvPr>
        </p:nvSpPr>
        <p:spPr>
          <a:xfrm>
            <a:off x="457200" y="1240077"/>
            <a:ext cx="8229600" cy="4890848"/>
          </a:xfrm>
        </p:spPr>
        <p:txBody>
          <a:bodyPr/>
          <a:lstStyle/>
          <a:p>
            <a:r>
              <a:rPr lang="en-US" sz="2400" dirty="0" smtClean="0">
                <a:solidFill>
                  <a:srgbClr val="C00000"/>
                </a:solidFill>
                <a:latin typeface="+mn-lt"/>
                <a:ea typeface="+mn-ea"/>
                <a:cs typeface="+mn-cs"/>
              </a:rPr>
              <a:t>Domain-Specifi</a:t>
            </a:r>
            <a:r>
              <a:rPr lang="en-US" sz="2400" dirty="0" smtClean="0">
                <a:solidFill>
                  <a:srgbClr val="C00000"/>
                </a:solidFill>
              </a:rPr>
              <a:t>c Languages (DSL)</a:t>
            </a:r>
          </a:p>
          <a:p>
            <a:pPr lvl="1"/>
            <a:r>
              <a:rPr lang="en-US" sz="2000" dirty="0" smtClean="0"/>
              <a:t>Programming languages designed for a particular audience</a:t>
            </a:r>
          </a:p>
          <a:p>
            <a:r>
              <a:rPr lang="en-US" sz="2400" dirty="0" smtClean="0">
                <a:solidFill>
                  <a:srgbClr val="C00000"/>
                </a:solidFill>
              </a:rPr>
              <a:t>Visual Programming</a:t>
            </a:r>
          </a:p>
          <a:p>
            <a:pPr lvl="1"/>
            <a:r>
              <a:rPr lang="en-US" sz="2000" dirty="0" smtClean="0"/>
              <a:t>Programming using graphics</a:t>
            </a:r>
          </a:p>
          <a:p>
            <a:pPr lvl="1"/>
            <a:r>
              <a:rPr lang="en-US" sz="2000" dirty="0" smtClean="0"/>
              <a:t>2D layout is significant (beyond indentation)</a:t>
            </a:r>
          </a:p>
          <a:p>
            <a:r>
              <a:rPr lang="en-US" sz="2400" dirty="0" smtClean="0">
                <a:solidFill>
                  <a:srgbClr val="C00000"/>
                </a:solidFill>
              </a:rPr>
              <a:t>Programming-by-Example (PBE), Programming-by-Demonstration (PBD)</a:t>
            </a:r>
          </a:p>
          <a:p>
            <a:pPr lvl="1"/>
            <a:r>
              <a:rPr lang="en-US" sz="2000" dirty="0" smtClean="0"/>
              <a:t>Developer gives examples on which program runs as part of the development process</a:t>
            </a:r>
          </a:p>
          <a:p>
            <a:pPr lvl="1"/>
            <a:r>
              <a:rPr lang="en-US" sz="2000" dirty="0" smtClean="0"/>
              <a:t>Often, PBE system tries to generate some of the code by </a:t>
            </a:r>
            <a:r>
              <a:rPr lang="en-US" sz="2000" i="1" dirty="0" smtClean="0"/>
              <a:t>generalizing</a:t>
            </a:r>
            <a:r>
              <a:rPr lang="en-US" sz="2000" dirty="0" smtClean="0"/>
              <a:t> the example</a:t>
            </a:r>
          </a:p>
          <a:p>
            <a:r>
              <a:rPr lang="en-US" sz="2400" dirty="0" smtClean="0">
                <a:solidFill>
                  <a:srgbClr val="C00000"/>
                </a:solidFill>
              </a:rPr>
              <a:t>Interface Builders</a:t>
            </a:r>
          </a:p>
          <a:p>
            <a:pPr lvl="1"/>
            <a:r>
              <a:rPr lang="en-US" sz="2000" dirty="0" smtClean="0"/>
              <a:t>Draw the layout of static parts of a user interface, and code is generated to create that layout at run-time</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18</a:t>
            </a:fld>
            <a:endParaRPr lang="en-US" altLang="en-US" dirty="0"/>
          </a:p>
        </p:txBody>
      </p:sp>
      <p:sp>
        <p:nvSpPr>
          <p:cNvPr id="5" name="Rectangle 4"/>
          <p:cNvSpPr/>
          <p:nvPr/>
        </p:nvSpPr>
        <p:spPr bwMode="auto">
          <a:xfrm>
            <a:off x="6300592" y="5112707"/>
            <a:ext cx="736099" cy="36933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Node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7442548" y="5112707"/>
            <a:ext cx="1467068" cy="36933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Bigger Node</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r>
              <a:rPr lang="en-US" baseline="0" dirty="0" smtClean="0"/>
              <a:t> cont.</a:t>
            </a:r>
            <a:endParaRPr lang="en-US" dirty="0"/>
          </a:p>
        </p:txBody>
      </p:sp>
      <p:sp>
        <p:nvSpPr>
          <p:cNvPr id="3" name="Content Placeholder 2"/>
          <p:cNvSpPr>
            <a:spLocks noGrp="1"/>
          </p:cNvSpPr>
          <p:nvPr>
            <p:ph idx="1"/>
          </p:nvPr>
        </p:nvSpPr>
        <p:spPr/>
        <p:txBody>
          <a:bodyPr/>
          <a:lstStyle/>
          <a:p>
            <a:r>
              <a:rPr lang="en-US" sz="2400" dirty="0" smtClean="0">
                <a:solidFill>
                  <a:srgbClr val="C00000"/>
                </a:solidFill>
              </a:rPr>
              <a:t>IDE = Interactive Development Environment</a:t>
            </a:r>
          </a:p>
          <a:p>
            <a:pPr lvl="1"/>
            <a:r>
              <a:rPr lang="en-US" sz="2000" dirty="0" smtClean="0"/>
              <a:t>Code editor that also helps with debugging</a:t>
            </a:r>
          </a:p>
          <a:p>
            <a:pPr lvl="1"/>
            <a:r>
              <a:rPr lang="en-US" sz="2000" dirty="0" smtClean="0"/>
              <a:t>May also include an interface builder, etc.</a:t>
            </a:r>
          </a:p>
          <a:p>
            <a:pPr lvl="1"/>
            <a:r>
              <a:rPr lang="en-US" sz="2000" dirty="0" smtClean="0"/>
              <a:t>Examples: Eclipse, Visual Studio, Flash Professional</a:t>
            </a:r>
          </a:p>
          <a:p>
            <a:r>
              <a:rPr lang="en-US" sz="2400" dirty="0" smtClean="0">
                <a:solidFill>
                  <a:srgbClr val="C00000"/>
                </a:solidFill>
              </a:rPr>
              <a:t>API = Application Programming Interface</a:t>
            </a:r>
          </a:p>
          <a:p>
            <a:pPr lvl="1"/>
            <a:r>
              <a:rPr lang="en-US" sz="2000" dirty="0" smtClean="0"/>
              <a:t>Any library, toolkit, framework, software development kit (SDK), etc.</a:t>
            </a:r>
          </a:p>
          <a:p>
            <a:pPr lvl="1"/>
            <a:r>
              <a:rPr lang="en-US" sz="2000" dirty="0" smtClean="0"/>
              <a:t>A body of code providing reusable functionality that is intended to be used without looking inside at the internal implementation</a:t>
            </a:r>
            <a:endParaRPr lang="en-US" sz="1700" dirty="0" smtClean="0"/>
          </a:p>
          <a:p>
            <a:r>
              <a:rPr lang="en-US" sz="2400" dirty="0" smtClean="0">
                <a:solidFill>
                  <a:srgbClr val="C00000"/>
                </a:solidFill>
              </a:rPr>
              <a:t>… </a:t>
            </a:r>
            <a:r>
              <a:rPr lang="en-US" sz="2400" i="1" dirty="0" smtClean="0">
                <a:solidFill>
                  <a:srgbClr val="C00000"/>
                </a:solidFill>
              </a:rPr>
              <a:t>any many other terms to follow</a:t>
            </a:r>
            <a:endParaRPr lang="en-US" dirty="0">
              <a:solidFill>
                <a:srgbClr val="C00000"/>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a:t>
            </a:fld>
            <a:endParaRPr lang="en-US" altLang="en-US" smtClean="0"/>
          </a:p>
        </p:txBody>
      </p:sp>
      <p:sp>
        <p:nvSpPr>
          <p:cNvPr id="6147" name="Rectangle 2"/>
          <p:cNvSpPr>
            <a:spLocks noGrp="1" noChangeArrowheads="1"/>
          </p:cNvSpPr>
          <p:nvPr>
            <p:ph type="title"/>
          </p:nvPr>
        </p:nvSpPr>
        <p:spPr/>
        <p:txBody>
          <a:bodyPr/>
          <a:lstStyle/>
          <a:p>
            <a:pPr eaLnBrk="1" hangingPunct="1"/>
            <a:r>
              <a:rPr lang="en-US" smtClean="0"/>
              <a:t>Course: </a:t>
            </a:r>
          </a:p>
        </p:txBody>
      </p:sp>
      <p:sp>
        <p:nvSpPr>
          <p:cNvPr id="6148" name="Rectangle 3"/>
          <p:cNvSpPr>
            <a:spLocks noGrp="1" noChangeArrowheads="1"/>
          </p:cNvSpPr>
          <p:nvPr>
            <p:ph type="body" idx="1"/>
          </p:nvPr>
        </p:nvSpPr>
        <p:spPr>
          <a:xfrm>
            <a:off x="246063" y="1600200"/>
            <a:ext cx="8650287" cy="4532313"/>
          </a:xfrm>
        </p:spPr>
        <p:txBody>
          <a:bodyPr/>
          <a:lstStyle/>
          <a:p>
            <a:pPr eaLnBrk="1" hangingPunct="1"/>
            <a:r>
              <a:rPr lang="en-US" b="1" dirty="0" smtClean="0"/>
              <a:t>Time: Tuesdays and Thursdays</a:t>
            </a:r>
          </a:p>
          <a:p>
            <a:pPr eaLnBrk="1" hangingPunct="1"/>
            <a:r>
              <a:rPr lang="en-US" b="1" dirty="0" smtClean="0"/>
              <a:t>12:00noon – 1:20pm</a:t>
            </a:r>
          </a:p>
          <a:p>
            <a:pPr eaLnBrk="1" hangingPunct="1"/>
            <a:r>
              <a:rPr lang="en-US" b="1" dirty="0" smtClean="0"/>
              <a:t>Room: NSH 3002</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2238"/>
            <a:ext cx="7543800" cy="904896"/>
          </a:xfrm>
        </p:spPr>
        <p:txBody>
          <a:bodyPr/>
          <a:lstStyle/>
          <a:p>
            <a:pPr eaLnBrk="1" hangingPunct="1">
              <a:defRPr/>
            </a:pPr>
            <a:r>
              <a:rPr lang="en-US" sz="4000" dirty="0" smtClean="0"/>
              <a:t>Historical Context</a:t>
            </a:r>
          </a:p>
        </p:txBody>
      </p:sp>
      <p:sp>
        <p:nvSpPr>
          <p:cNvPr id="25603" name="Rectangle 3"/>
          <p:cNvSpPr>
            <a:spLocks noGrp="1" noChangeArrowheads="1"/>
          </p:cNvSpPr>
          <p:nvPr>
            <p:ph type="body" idx="1"/>
          </p:nvPr>
        </p:nvSpPr>
        <p:spPr>
          <a:xfrm>
            <a:off x="276225" y="1146871"/>
            <a:ext cx="8534400" cy="5375275"/>
          </a:xfrm>
        </p:spPr>
        <p:txBody>
          <a:bodyPr/>
          <a:lstStyle/>
          <a:p>
            <a:pPr eaLnBrk="1" hangingPunct="1">
              <a:lnSpc>
                <a:spcPct val="90000"/>
              </a:lnSpc>
              <a:defRPr/>
            </a:pPr>
            <a:r>
              <a:rPr lang="en-US" dirty="0" smtClean="0"/>
              <a:t>Long History of study with other names</a:t>
            </a:r>
          </a:p>
          <a:p>
            <a:pPr lvl="1" eaLnBrk="1" hangingPunct="1">
              <a:lnSpc>
                <a:spcPct val="90000"/>
              </a:lnSpc>
              <a:defRPr/>
            </a:pPr>
            <a:r>
              <a:rPr lang="en-US" i="1" dirty="0" smtClean="0"/>
              <a:t>Original</a:t>
            </a:r>
            <a:r>
              <a:rPr lang="en-US" dirty="0" smtClean="0"/>
              <a:t> HCI!</a:t>
            </a:r>
          </a:p>
          <a:p>
            <a:pPr lvl="2" eaLnBrk="1" hangingPunct="1">
              <a:lnSpc>
                <a:spcPct val="90000"/>
              </a:lnSpc>
              <a:defRPr/>
            </a:pPr>
            <a:r>
              <a:rPr lang="en-US" dirty="0" smtClean="0"/>
              <a:t>1973</a:t>
            </a:r>
            <a:r>
              <a:rPr lang="en-US" dirty="0" smtClean="0">
                <a:solidFill>
                  <a:srgbClr val="C00000"/>
                </a:solidFill>
              </a:rPr>
              <a:t> “Psychology of Programming” (</a:t>
            </a:r>
            <a:r>
              <a:rPr lang="en-US" dirty="0" err="1" smtClean="0">
                <a:solidFill>
                  <a:srgbClr val="C00000"/>
                </a:solidFill>
              </a:rPr>
              <a:t>PoP</a:t>
            </a:r>
            <a:r>
              <a:rPr lang="en-US" dirty="0" smtClean="0">
                <a:solidFill>
                  <a:srgbClr val="C00000"/>
                </a:solidFill>
              </a:rPr>
              <a:t>)</a:t>
            </a:r>
          </a:p>
          <a:p>
            <a:pPr lvl="1" eaLnBrk="1" hangingPunct="1">
              <a:lnSpc>
                <a:spcPct val="90000"/>
              </a:lnSpc>
              <a:defRPr/>
            </a:pPr>
            <a:r>
              <a:rPr lang="en-US" dirty="0" smtClean="0"/>
              <a:t>“Software Psychology”</a:t>
            </a:r>
          </a:p>
          <a:p>
            <a:pPr lvl="2" eaLnBrk="1" hangingPunct="1">
              <a:lnSpc>
                <a:spcPct val="90000"/>
              </a:lnSpc>
              <a:defRPr/>
            </a:pPr>
            <a:r>
              <a:rPr lang="en-US" dirty="0" smtClean="0"/>
              <a:t>Ben Shneiderman book, 1980</a:t>
            </a:r>
          </a:p>
          <a:p>
            <a:pPr lvl="1" eaLnBrk="1" hangingPunct="1">
              <a:lnSpc>
                <a:spcPct val="90000"/>
              </a:lnSpc>
              <a:defRPr/>
            </a:pPr>
            <a:r>
              <a:rPr lang="en-US" dirty="0" smtClean="0">
                <a:solidFill>
                  <a:srgbClr val="C00000"/>
                </a:solidFill>
              </a:rPr>
              <a:t>“Empirical Studies of Programming” (ESP)</a:t>
            </a:r>
          </a:p>
          <a:p>
            <a:pPr lvl="2" eaLnBrk="1" hangingPunct="1">
              <a:lnSpc>
                <a:spcPct val="90000"/>
              </a:lnSpc>
              <a:defRPr/>
            </a:pPr>
            <a:r>
              <a:rPr lang="en-US" dirty="0" smtClean="0"/>
              <a:t>Workshops from 1986 through 1999</a:t>
            </a:r>
          </a:p>
          <a:p>
            <a:pPr lvl="1" eaLnBrk="1" hangingPunct="1">
              <a:lnSpc>
                <a:spcPct val="90000"/>
              </a:lnSpc>
              <a:defRPr/>
            </a:pPr>
            <a:r>
              <a:rPr lang="en-US" dirty="0" smtClean="0"/>
              <a:t>“</a:t>
            </a:r>
            <a:r>
              <a:rPr lang="en-US" dirty="0" smtClean="0">
                <a:solidFill>
                  <a:srgbClr val="C00000"/>
                </a:solidFill>
              </a:rPr>
              <a:t>Psychology of Programming</a:t>
            </a:r>
            <a:r>
              <a:rPr lang="en-US" dirty="0" smtClean="0"/>
              <a:t>”</a:t>
            </a:r>
          </a:p>
          <a:p>
            <a:pPr lvl="2" eaLnBrk="1" hangingPunct="1">
              <a:lnSpc>
                <a:spcPct val="90000"/>
              </a:lnSpc>
              <a:defRPr/>
            </a:pPr>
            <a:r>
              <a:rPr lang="en-US" dirty="0" smtClean="0"/>
              <a:t>Psychology of Programming Interest Group (PPIG)</a:t>
            </a:r>
          </a:p>
          <a:p>
            <a:pPr lvl="3" eaLnBrk="1" hangingPunct="1">
              <a:lnSpc>
                <a:spcPct val="90000"/>
              </a:lnSpc>
              <a:defRPr/>
            </a:pPr>
            <a:r>
              <a:rPr lang="en-US" dirty="0" smtClean="0"/>
              <a:t>from 1987 and PPIG’10 = 22</a:t>
            </a:r>
            <a:r>
              <a:rPr lang="en-US" baseline="30000" dirty="0" smtClean="0"/>
              <a:t>th</a:t>
            </a:r>
            <a:r>
              <a:rPr lang="en-US" dirty="0" smtClean="0"/>
              <a:t> workshop</a:t>
            </a:r>
          </a:p>
          <a:p>
            <a:pPr lvl="1" eaLnBrk="1" hangingPunct="1">
              <a:lnSpc>
                <a:spcPct val="90000"/>
              </a:lnSpc>
              <a:defRPr/>
            </a:pPr>
            <a:r>
              <a:rPr lang="en-US" dirty="0" smtClean="0"/>
              <a:t>“</a:t>
            </a:r>
            <a:r>
              <a:rPr lang="en-US" dirty="0" smtClean="0">
                <a:solidFill>
                  <a:srgbClr val="C00000"/>
                </a:solidFill>
              </a:rPr>
              <a:t>Empirical Software Engineering</a:t>
            </a:r>
            <a:r>
              <a:rPr lang="en-US" dirty="0" smtClean="0"/>
              <a:t>”</a:t>
            </a:r>
          </a:p>
          <a:p>
            <a:pPr eaLnBrk="1" hangingPunct="1">
              <a:lnSpc>
                <a:spcPct val="90000"/>
              </a:lnSpc>
              <a:defRPr/>
            </a:pPr>
            <a:r>
              <a:rPr lang="en-US" dirty="0" smtClean="0"/>
              <a:t>Much of the early CSCW research as well</a:t>
            </a:r>
          </a:p>
          <a:p>
            <a:pPr lvl="1" eaLnBrk="1" hangingPunct="1">
              <a:lnSpc>
                <a:spcPct val="90000"/>
              </a:lnSpc>
              <a:defRPr/>
            </a:pPr>
            <a:r>
              <a:rPr lang="en-US" dirty="0" smtClean="0"/>
              <a:t>Computer-Supported Cooperative Work</a:t>
            </a:r>
          </a:p>
        </p:txBody>
      </p:sp>
      <p:pic>
        <p:nvPicPr>
          <p:cNvPr id="24581" name="Picture 5" descr="PPIG Logo: Pig-man seated at a table"/>
          <p:cNvPicPr>
            <a:picLocks noChangeAspect="1" noChangeArrowheads="1"/>
          </p:cNvPicPr>
          <p:nvPr/>
        </p:nvPicPr>
        <p:blipFill>
          <a:blip r:embed="rId3" cstate="print"/>
          <a:srcRect/>
          <a:stretch>
            <a:fillRect/>
          </a:stretch>
        </p:blipFill>
        <p:spPr bwMode="auto">
          <a:xfrm>
            <a:off x="7881938" y="4344965"/>
            <a:ext cx="1262062" cy="1485900"/>
          </a:xfrm>
          <a:prstGeom prst="rect">
            <a:avLst/>
          </a:prstGeom>
          <a:noFill/>
          <a:ln w="9525">
            <a:noFill/>
            <a:miter lim="800000"/>
            <a:headEnd/>
            <a:tailEnd/>
          </a:ln>
        </p:spPr>
      </p:pic>
      <p:pic>
        <p:nvPicPr>
          <p:cNvPr id="24582" name="Picture 7" descr="psy.jpg (44814 bytes)"/>
          <p:cNvPicPr>
            <a:picLocks noChangeAspect="1" noChangeArrowheads="1"/>
          </p:cNvPicPr>
          <p:nvPr/>
        </p:nvPicPr>
        <p:blipFill>
          <a:blip r:embed="rId4" cstate="print"/>
          <a:srcRect/>
          <a:stretch>
            <a:fillRect/>
          </a:stretch>
        </p:blipFill>
        <p:spPr bwMode="auto">
          <a:xfrm>
            <a:off x="7810500" y="2189163"/>
            <a:ext cx="1333500" cy="1833562"/>
          </a:xfrm>
          <a:prstGeom prst="rect">
            <a:avLst/>
          </a:prstGeom>
          <a:noFill/>
          <a:ln w="9525">
            <a:noFill/>
            <a:miter lim="800000"/>
            <a:headEnd/>
            <a:tailEnd/>
          </a:ln>
        </p:spPr>
      </p:pic>
      <p:pic>
        <p:nvPicPr>
          <p:cNvPr id="24583" name="Picture 9" descr="2421"/>
          <p:cNvPicPr>
            <a:picLocks noChangeAspect="1" noChangeArrowheads="1"/>
          </p:cNvPicPr>
          <p:nvPr/>
        </p:nvPicPr>
        <p:blipFill>
          <a:blip r:embed="rId5" cstate="print"/>
          <a:srcRect/>
          <a:stretch>
            <a:fillRect/>
          </a:stretch>
        </p:blipFill>
        <p:spPr bwMode="auto">
          <a:xfrm>
            <a:off x="7837488" y="90488"/>
            <a:ext cx="1306512" cy="2005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57922"/>
          </a:xfrm>
        </p:spPr>
        <p:txBody>
          <a:bodyPr/>
          <a:lstStyle/>
          <a:p>
            <a:r>
              <a:rPr lang="en-US" dirty="0" smtClean="0"/>
              <a:t>Why Study This Area?</a:t>
            </a:r>
            <a:endParaRPr lang="en-US" dirty="0"/>
          </a:p>
        </p:txBody>
      </p:sp>
      <p:sp>
        <p:nvSpPr>
          <p:cNvPr id="3" name="Content Placeholder 2"/>
          <p:cNvSpPr>
            <a:spLocks noGrp="1"/>
          </p:cNvSpPr>
          <p:nvPr>
            <p:ph idx="1"/>
          </p:nvPr>
        </p:nvSpPr>
        <p:spPr>
          <a:xfrm>
            <a:off x="237995" y="1358538"/>
            <a:ext cx="8906005" cy="5067314"/>
          </a:xfrm>
        </p:spPr>
        <p:txBody>
          <a:bodyPr/>
          <a:lstStyle/>
          <a:p>
            <a:r>
              <a:rPr lang="en-US" sz="2400" dirty="0" smtClean="0"/>
              <a:t>Human aspects are important for research and development about software</a:t>
            </a:r>
          </a:p>
          <a:p>
            <a:pPr lvl="1"/>
            <a:r>
              <a:rPr lang="en-US" sz="2000" dirty="0" smtClean="0"/>
              <a:t>Field studies of programmers reveal interesting new areas for </a:t>
            </a:r>
            <a:r>
              <a:rPr lang="en-US" sz="2000" i="1" dirty="0" smtClean="0"/>
              <a:t>tool</a:t>
            </a:r>
            <a:r>
              <a:rPr lang="en-US" sz="2000" dirty="0" smtClean="0"/>
              <a:t> research and development</a:t>
            </a:r>
          </a:p>
          <a:p>
            <a:pPr lvl="2"/>
            <a:r>
              <a:rPr lang="en-US" sz="1800" dirty="0" smtClean="0"/>
              <a:t>Can focus research on important problems</a:t>
            </a:r>
          </a:p>
          <a:p>
            <a:pPr lvl="2"/>
            <a:r>
              <a:rPr lang="en-US" sz="1800" i="1" dirty="0" smtClean="0"/>
              <a:t>Design from Data</a:t>
            </a:r>
            <a:r>
              <a:rPr lang="en-US" sz="1800" dirty="0" smtClean="0"/>
              <a:t> about </a:t>
            </a:r>
            <a:r>
              <a:rPr lang="en-US" sz="1800" i="1" dirty="0" smtClean="0"/>
              <a:t>real</a:t>
            </a:r>
            <a:r>
              <a:rPr lang="en-US" sz="1800" dirty="0" smtClean="0"/>
              <a:t> problems, barriers, opportunities</a:t>
            </a:r>
            <a:endParaRPr lang="en-US" sz="1800" i="1" dirty="0" smtClean="0"/>
          </a:p>
          <a:p>
            <a:pPr lvl="1"/>
            <a:r>
              <a:rPr lang="en-US" sz="2100" dirty="0" smtClean="0"/>
              <a:t>Following HCI methods will result in </a:t>
            </a:r>
            <a:r>
              <a:rPr lang="en-US" sz="2100" i="1" dirty="0" smtClean="0"/>
              <a:t>better quality tools</a:t>
            </a:r>
            <a:endParaRPr lang="en-US" sz="2100" dirty="0" smtClean="0"/>
          </a:p>
          <a:p>
            <a:pPr lvl="2"/>
            <a:r>
              <a:rPr lang="en-US" sz="1800" dirty="0" smtClean="0"/>
              <a:t>More usable, effective, etc.</a:t>
            </a:r>
          </a:p>
          <a:p>
            <a:pPr lvl="1"/>
            <a:r>
              <a:rPr lang="en-US" sz="2000" dirty="0" smtClean="0"/>
              <a:t>Software Engineering tools and methods often benefit from valid </a:t>
            </a:r>
            <a:r>
              <a:rPr lang="en-US" sz="2000" i="1" dirty="0" smtClean="0"/>
              <a:t>evaluation</a:t>
            </a:r>
            <a:r>
              <a:rPr lang="en-US" sz="2000" dirty="0" smtClean="0"/>
              <a:t> with people</a:t>
            </a:r>
          </a:p>
          <a:p>
            <a:pPr lvl="2"/>
            <a:r>
              <a:rPr lang="en-US" sz="1800" dirty="0" smtClean="0"/>
              <a:t>Need real evidence to answer questions about what is better/faster/easier</a:t>
            </a:r>
          </a:p>
          <a:p>
            <a:pPr lvl="2"/>
            <a:r>
              <a:rPr lang="en-US" sz="1800" dirty="0" smtClean="0"/>
              <a:t>Often demanded by reviewers</a:t>
            </a:r>
          </a:p>
          <a:p>
            <a:pPr lvl="2"/>
            <a:r>
              <a:rPr lang="en-US" sz="1800" dirty="0" smtClean="0"/>
              <a:t>Relevant to any claims of better/faster/easier for people</a:t>
            </a:r>
          </a:p>
          <a:p>
            <a:pPr lvl="2"/>
            <a:r>
              <a:rPr lang="en-US" sz="1800" dirty="0" smtClean="0"/>
              <a:t>There are valid evaluation criteria beyond “Taste”, “Intuition”, “My experience”, “just the same as old languages”, anecdotes</a:t>
            </a:r>
          </a:p>
          <a:p>
            <a:pPr lvl="1"/>
            <a:r>
              <a:rPr lang="en-US" sz="2100" dirty="0" smtClean="0"/>
              <a:t>The whole area of “empirical software engineering”?</a:t>
            </a:r>
          </a:p>
          <a:p>
            <a:pPr lvl="1"/>
            <a:endParaRPr lang="en-US" sz="2100" dirty="0" smtClean="0"/>
          </a:p>
        </p:txBody>
      </p:sp>
      <p:sp>
        <p:nvSpPr>
          <p:cNvPr id="4" name="Slide Number Placeholder 3"/>
          <p:cNvSpPr>
            <a:spLocks noGrp="1"/>
          </p:cNvSpPr>
          <p:nvPr>
            <p:ph type="sldNum" sz="quarter" idx="12"/>
          </p:nvPr>
        </p:nvSpPr>
        <p:spPr/>
        <p:txBody>
          <a:bodyPr/>
          <a:lstStyle/>
          <a:p>
            <a:fld id="{5724283D-037C-4233-A5B9-6A378F34C5AF}"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This Area, cont.</a:t>
            </a:r>
            <a:endParaRPr lang="en-US" dirty="0"/>
          </a:p>
        </p:txBody>
      </p:sp>
      <p:sp>
        <p:nvSpPr>
          <p:cNvPr id="3" name="Content Placeholder 2"/>
          <p:cNvSpPr>
            <a:spLocks noGrp="1"/>
          </p:cNvSpPr>
          <p:nvPr>
            <p:ph idx="1"/>
          </p:nvPr>
        </p:nvSpPr>
        <p:spPr>
          <a:xfrm>
            <a:off x="274320" y="1345474"/>
            <a:ext cx="8869680" cy="4785451"/>
          </a:xfrm>
        </p:spPr>
        <p:txBody>
          <a:bodyPr/>
          <a:lstStyle/>
          <a:p>
            <a:r>
              <a:rPr lang="en-US" sz="2800" dirty="0" smtClean="0"/>
              <a:t>Human aspects are important for research and development about software, cont.</a:t>
            </a:r>
          </a:p>
          <a:p>
            <a:pPr lvl="1"/>
            <a:r>
              <a:rPr lang="en-US" sz="2400" dirty="0" smtClean="0"/>
              <a:t>Large number of programmers are EUPs -</a:t>
            </a:r>
            <a:r>
              <a:rPr lang="en-US" sz="1200" dirty="0" smtClean="0"/>
              <a:t> [Scaffidi, Shaw and Myers 2005]</a:t>
            </a:r>
            <a:endParaRPr lang="en-US" sz="2400" dirty="0" smtClean="0"/>
          </a:p>
          <a:p>
            <a:pPr lvl="2"/>
            <a:r>
              <a:rPr lang="en-US" sz="2000" dirty="0" smtClean="0"/>
              <a:t>90 million computer users at work in US</a:t>
            </a:r>
          </a:p>
          <a:p>
            <a:pPr lvl="2"/>
            <a:r>
              <a:rPr lang="en-US" sz="2000" dirty="0" smtClean="0"/>
              <a:t>55 million will use spreadsheets or databases at work (and therefore may potentially program)</a:t>
            </a:r>
          </a:p>
          <a:p>
            <a:pPr lvl="2"/>
            <a:r>
              <a:rPr lang="en-US" sz="2000" dirty="0" smtClean="0"/>
              <a:t>13 million will describe themselves as programmers</a:t>
            </a:r>
          </a:p>
          <a:p>
            <a:pPr lvl="2"/>
            <a:r>
              <a:rPr lang="en-US" sz="2000" dirty="0" smtClean="0"/>
              <a:t>3 million professional programmers</a:t>
            </a:r>
          </a:p>
        </p:txBody>
      </p:sp>
      <p:sp>
        <p:nvSpPr>
          <p:cNvPr id="4" name="Slide Number Placeholder 3"/>
          <p:cNvSpPr>
            <a:spLocks noGrp="1"/>
          </p:cNvSpPr>
          <p:nvPr>
            <p:ph type="sldNum" sz="quarter" idx="12"/>
          </p:nvPr>
        </p:nvSpPr>
        <p:spPr/>
        <p:txBody>
          <a:bodyPr/>
          <a:lstStyle/>
          <a:p>
            <a:fld id="{5724283D-037C-4233-A5B9-6A378F34C5AF}" type="slidenum">
              <a:rPr lang="en-US" altLang="en-US" smtClean="0"/>
              <a:pPr/>
              <a:t>22</a:t>
            </a:fld>
            <a:endParaRPr lang="en-US" altLang="en-US"/>
          </a:p>
        </p:txBody>
      </p:sp>
      <p:graphicFrame>
        <p:nvGraphicFramePr>
          <p:cNvPr id="2050" name="Object 2"/>
          <p:cNvGraphicFramePr>
            <a:graphicFrameLocks noChangeAspect="1"/>
          </p:cNvGraphicFramePr>
          <p:nvPr/>
        </p:nvGraphicFramePr>
        <p:xfrm>
          <a:off x="1344613" y="4620850"/>
          <a:ext cx="6384925" cy="2374900"/>
        </p:xfrm>
        <a:graphic>
          <a:graphicData uri="http://schemas.openxmlformats.org/presentationml/2006/ole">
            <p:oleObj spid="_x0000_s2053" name="Chart" r:id="rId3" imgW="6115031" imgH="2267040" progId="MSGraph.Chart.8">
              <p:embed followColorScheme="full"/>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b="1" dirty="0" smtClean="0">
                <a:solidFill>
                  <a:schemeClr val="tx2"/>
                </a:solidFill>
                <a:latin typeface="+mj-lt"/>
                <a:ea typeface="+mj-ea"/>
                <a:cs typeface="+mj-cs"/>
              </a:rPr>
              <a:t>Why Study This Area,</a:t>
            </a:r>
            <a:r>
              <a:rPr lang="en-US" sz="3900" b="1" baseline="0" dirty="0" smtClean="0">
                <a:solidFill>
                  <a:schemeClr val="tx2"/>
                </a:solidFill>
                <a:latin typeface="+mj-lt"/>
                <a:ea typeface="+mj-ea"/>
                <a:cs typeface="+mj-cs"/>
              </a:rPr>
              <a:t> cont.</a:t>
            </a:r>
            <a:endParaRPr lang="en-US" dirty="0"/>
          </a:p>
        </p:txBody>
      </p:sp>
      <p:sp>
        <p:nvSpPr>
          <p:cNvPr id="3" name="Content Placeholder 2"/>
          <p:cNvSpPr>
            <a:spLocks noGrp="1"/>
          </p:cNvSpPr>
          <p:nvPr>
            <p:ph idx="1"/>
          </p:nvPr>
        </p:nvSpPr>
        <p:spPr>
          <a:xfrm>
            <a:off x="339634" y="1436915"/>
            <a:ext cx="8804366" cy="4759325"/>
          </a:xfrm>
        </p:spPr>
        <p:txBody>
          <a:bodyPr/>
          <a:lstStyle/>
          <a:p>
            <a:r>
              <a:rPr lang="en-US" sz="2400" dirty="0" smtClean="0"/>
              <a:t>Software development is an interesting focus area for HCI</a:t>
            </a:r>
          </a:p>
          <a:p>
            <a:pPr lvl="1"/>
            <a:r>
              <a:rPr lang="en-US" sz="2000" dirty="0" smtClean="0"/>
              <a:t>Software development is one of the most difficult tasks humans can do with a computer</a:t>
            </a:r>
          </a:p>
          <a:p>
            <a:pPr lvl="2"/>
            <a:r>
              <a:rPr lang="en-US" sz="1800" dirty="0" smtClean="0"/>
              <a:t>How can it be made easier?</a:t>
            </a:r>
          </a:p>
          <a:p>
            <a:pPr lvl="1"/>
            <a:r>
              <a:rPr lang="en-US" sz="2000" dirty="0" smtClean="0"/>
              <a:t>Studies of learning to program are relevant to learning other complex tasks</a:t>
            </a:r>
          </a:p>
          <a:p>
            <a:pPr lvl="1"/>
            <a:r>
              <a:rPr lang="en-US" sz="2000" dirty="0" smtClean="0"/>
              <a:t>Many challenging problems translate to other skilled tasks</a:t>
            </a:r>
          </a:p>
          <a:p>
            <a:pPr lvl="2"/>
            <a:r>
              <a:rPr lang="en-US" sz="2000" dirty="0" smtClean="0"/>
              <a:t>E.g., Fogarty’s study of interruptions</a:t>
            </a:r>
          </a:p>
          <a:p>
            <a:pPr lvl="1"/>
            <a:r>
              <a:rPr lang="en-US" sz="2000" dirty="0" smtClean="0"/>
              <a:t>Many complex UIs are actually EUP</a:t>
            </a:r>
          </a:p>
          <a:p>
            <a:pPr lvl="2"/>
            <a:r>
              <a:rPr lang="en-US" sz="2000" dirty="0" smtClean="0"/>
              <a:t>Setting programs on a VCR, authoring for the web, etc.</a:t>
            </a:r>
          </a:p>
          <a:p>
            <a:pPr lvl="1"/>
            <a:r>
              <a:rPr lang="en-US" sz="2000" dirty="0" smtClean="0"/>
              <a:t>Gender issues: getting more people interested in computing</a:t>
            </a:r>
          </a:p>
          <a:p>
            <a:pPr lvl="1"/>
            <a:r>
              <a:rPr lang="en-US" sz="2000" dirty="0" smtClean="0"/>
              <a:t>Easy to find subjects for studies </a:t>
            </a:r>
            <a:r>
              <a:rPr lang="en-US" sz="2000" dirty="0" smtClean="0">
                <a:sym typeface="Wingdings" pitchFamily="2" charset="2"/>
              </a:rPr>
              <a:t></a:t>
            </a:r>
            <a:endParaRPr lang="en-US" sz="2000" dirty="0" smtClean="0"/>
          </a:p>
          <a:p>
            <a:pPr lvl="1"/>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7895" y="689062"/>
            <a:ext cx="8524875" cy="752475"/>
          </a:xfrm>
        </p:spPr>
        <p:txBody>
          <a:bodyPr/>
          <a:lstStyle/>
          <a:p>
            <a:pPr eaLnBrk="1" hangingPunct="1">
              <a:defRPr/>
            </a:pPr>
            <a:r>
              <a:rPr lang="en-US" dirty="0" smtClean="0"/>
              <a:t>Why is Development Difficult?</a:t>
            </a:r>
          </a:p>
        </p:txBody>
      </p:sp>
      <p:sp>
        <p:nvSpPr>
          <p:cNvPr id="47107" name="Rectangle 3"/>
          <p:cNvSpPr>
            <a:spLocks noGrp="1" noChangeArrowheads="1"/>
          </p:cNvSpPr>
          <p:nvPr>
            <p:ph type="body" idx="1"/>
          </p:nvPr>
        </p:nvSpPr>
        <p:spPr/>
        <p:txBody>
          <a:bodyPr/>
          <a:lstStyle/>
          <a:p>
            <a:pPr eaLnBrk="1" hangingPunct="1">
              <a:defRPr/>
            </a:pPr>
            <a:r>
              <a:rPr lang="en-US" sz="2800" smtClean="0"/>
              <a:t>Some difficulty may be intrinsic to programming</a:t>
            </a:r>
          </a:p>
          <a:p>
            <a:pPr lvl="1" eaLnBrk="1" hangingPunct="1">
              <a:defRPr/>
            </a:pPr>
            <a:r>
              <a:rPr lang="en-US" sz="2400" smtClean="0"/>
              <a:t>Problem solving</a:t>
            </a:r>
          </a:p>
          <a:p>
            <a:pPr lvl="1" eaLnBrk="1" hangingPunct="1">
              <a:defRPr/>
            </a:pPr>
            <a:r>
              <a:rPr lang="en-US" sz="2400" smtClean="0"/>
              <a:t>Precise specification of algorithms</a:t>
            </a:r>
          </a:p>
          <a:p>
            <a:pPr lvl="1" eaLnBrk="1" hangingPunct="1">
              <a:defRPr/>
            </a:pPr>
            <a:r>
              <a:rPr lang="en-US" sz="2400" smtClean="0"/>
              <a:t>Concepts like abstraction, recursion</a:t>
            </a:r>
          </a:p>
          <a:p>
            <a:pPr eaLnBrk="1" hangingPunct="1">
              <a:defRPr/>
            </a:pPr>
            <a:r>
              <a:rPr lang="en-US" sz="2800" smtClean="0"/>
              <a:t>How much difficulty can be attributed to usability problems?</a:t>
            </a:r>
          </a:p>
          <a:p>
            <a:pPr lvl="1" eaLnBrk="1" hangingPunct="1">
              <a:defRPr/>
            </a:pPr>
            <a:r>
              <a:rPr lang="en-US" sz="2400" smtClean="0"/>
              <a:t>Programming languages, IDEs, APIs are all user interfaces</a:t>
            </a:r>
          </a:p>
          <a:p>
            <a:pPr lvl="1" eaLnBrk="1" hangingPunct="1">
              <a:defRPr/>
            </a:pPr>
            <a:r>
              <a:rPr lang="en-US" sz="2400" smtClean="0"/>
              <a:t>Most designs do not emphasize (or even consider!) usability</a:t>
            </a:r>
          </a:p>
          <a:p>
            <a:pPr lvl="1" eaLnBrk="1" hangingPunct="1">
              <a:buNone/>
              <a:defRPr/>
            </a:pPr>
            <a:endParaRPr lang="en-US" sz="24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cs typeface="Arial" pitchFamily="34" charset="0"/>
              </a:rPr>
              <a:t>Copyright © 2009 – Brad A. Myers</a:t>
            </a:r>
            <a:endParaRPr lang="en-US">
              <a:cs typeface="Arial" pitchFamily="34" charset="0"/>
            </a:endParaRPr>
          </a:p>
        </p:txBody>
      </p:sp>
      <p:sp>
        <p:nvSpPr>
          <p:cNvPr id="30723" name="Text Box 3"/>
          <p:cNvSpPr txBox="1">
            <a:spLocks noChangeArrowheads="1"/>
          </p:cNvSpPr>
          <p:nvPr/>
        </p:nvSpPr>
        <p:spPr bwMode="auto">
          <a:xfrm>
            <a:off x="487363" y="1803400"/>
            <a:ext cx="8470900" cy="1883593"/>
          </a:xfrm>
          <a:prstGeom prst="rect">
            <a:avLst/>
          </a:prstGeom>
          <a:noFill/>
          <a:ln w="38100" cap="sq">
            <a:solidFill>
              <a:schemeClr val="bg1"/>
            </a:solidFill>
            <a:miter lim="800000"/>
            <a:headEnd type="none" w="sm" len="sm"/>
            <a:tailEnd type="none" w="sm" len="sm"/>
          </a:ln>
        </p:spPr>
        <p:txBody>
          <a:bodyPr>
            <a:spAutoFit/>
          </a:bodyPr>
          <a:lstStyle/>
          <a:p>
            <a:pPr algn="l" eaLnBrk="0" hangingPunct="0">
              <a:spcBef>
                <a:spcPct val="20000"/>
              </a:spcBef>
              <a:buClr>
                <a:srgbClr val="00FF00"/>
              </a:buClr>
              <a:buSzPct val="75000"/>
              <a:buFont typeface="Monotype Sorts" charset="2"/>
              <a:buNone/>
            </a:pPr>
            <a:r>
              <a:rPr lang="en-US" b="1" dirty="0">
                <a:latin typeface="Courier New" pitchFamily="49" charset="0"/>
              </a:rPr>
              <a:t>class </a:t>
            </a:r>
            <a:r>
              <a:rPr lang="en-US" b="1" dirty="0" err="1">
                <a:latin typeface="Courier New" pitchFamily="49" charset="0"/>
              </a:rPr>
              <a:t>HelloWorldApp</a:t>
            </a:r>
            <a:r>
              <a:rPr lang="en-US" b="1" dirty="0">
                <a:latin typeface="Courier New" pitchFamily="49" charset="0"/>
              </a:rPr>
              <a:t> {</a:t>
            </a:r>
          </a:p>
          <a:p>
            <a:pPr algn="l" eaLnBrk="0" hangingPunct="0">
              <a:spcBef>
                <a:spcPct val="20000"/>
              </a:spcBef>
              <a:buClr>
                <a:srgbClr val="00FF00"/>
              </a:buClr>
              <a:buSzPct val="75000"/>
              <a:buFont typeface="Monotype Sorts" charset="2"/>
              <a:buNone/>
            </a:pPr>
            <a:r>
              <a:rPr lang="en-US" b="1" dirty="0">
                <a:latin typeface="Courier New" pitchFamily="49" charset="0"/>
              </a:rPr>
              <a:t>	public static void main(String[] </a:t>
            </a:r>
            <a:r>
              <a:rPr lang="en-US" b="1" dirty="0" err="1">
                <a:latin typeface="Courier New" pitchFamily="49" charset="0"/>
              </a:rPr>
              <a:t>args</a:t>
            </a:r>
            <a:r>
              <a:rPr lang="en-US" b="1" dirty="0">
                <a:latin typeface="Courier New" pitchFamily="49" charset="0"/>
              </a:rPr>
              <a:t>) {</a:t>
            </a:r>
          </a:p>
          <a:p>
            <a:pPr algn="l" eaLnBrk="0" hangingPunct="0">
              <a:spcBef>
                <a:spcPct val="20000"/>
              </a:spcBef>
              <a:buClr>
                <a:srgbClr val="00FF00"/>
              </a:buClr>
              <a:buSzPct val="75000"/>
              <a:buFont typeface="Monotype Sorts" charset="2"/>
              <a:buNone/>
            </a:pPr>
            <a:r>
              <a:rPr lang="en-US" b="1" dirty="0">
                <a:latin typeface="Courier New" pitchFamily="49" charset="0"/>
              </a:rPr>
              <a:t>		</a:t>
            </a:r>
            <a:r>
              <a:rPr lang="en-US" b="1" dirty="0" err="1">
                <a:latin typeface="Courier New" pitchFamily="49" charset="0"/>
              </a:rPr>
              <a:t>System.out.println</a:t>
            </a:r>
            <a:r>
              <a:rPr lang="en-US" b="1" dirty="0">
                <a:latin typeface="Courier New" pitchFamily="49" charset="0"/>
              </a:rPr>
              <a:t>("Hello World!");</a:t>
            </a:r>
          </a:p>
          <a:p>
            <a:pPr algn="l" eaLnBrk="0" hangingPunct="0">
              <a:spcBef>
                <a:spcPct val="20000"/>
              </a:spcBef>
              <a:buClr>
                <a:srgbClr val="00FF00"/>
              </a:buClr>
              <a:buSzPct val="75000"/>
              <a:buFont typeface="Monotype Sorts" charset="2"/>
              <a:buNone/>
            </a:pPr>
            <a:r>
              <a:rPr lang="en-US" b="1" dirty="0">
                <a:latin typeface="Courier New" pitchFamily="49" charset="0"/>
              </a:rPr>
              <a:t>	}</a:t>
            </a:r>
          </a:p>
          <a:p>
            <a:pPr algn="l" eaLnBrk="0" hangingPunct="0">
              <a:spcBef>
                <a:spcPct val="20000"/>
              </a:spcBef>
              <a:buClr>
                <a:srgbClr val="00FF00"/>
              </a:buClr>
              <a:buSzPct val="75000"/>
              <a:buFont typeface="Monotype Sorts" charset="2"/>
              <a:buNone/>
            </a:pPr>
            <a:r>
              <a:rPr lang="en-US" b="1" dirty="0">
                <a:latin typeface="Courier New" pitchFamily="49" charset="0"/>
              </a:rPr>
              <a:t>}</a:t>
            </a:r>
            <a:endParaRPr lang="en-US" sz="2800" b="1" dirty="0">
              <a:latin typeface="Arial" pitchFamily="34" charset="0"/>
            </a:endParaRPr>
          </a:p>
        </p:txBody>
      </p:sp>
      <p:sp>
        <p:nvSpPr>
          <p:cNvPr id="45061" name="Rectangle 5"/>
          <p:cNvSpPr>
            <a:spLocks noGrp="1" noChangeArrowheads="1"/>
          </p:cNvSpPr>
          <p:nvPr>
            <p:ph type="title"/>
          </p:nvPr>
        </p:nvSpPr>
        <p:spPr>
          <a:xfrm>
            <a:off x="390525" y="238125"/>
            <a:ext cx="8524875" cy="752475"/>
          </a:xfrm>
        </p:spPr>
        <p:txBody>
          <a:bodyPr/>
          <a:lstStyle/>
          <a:p>
            <a:pPr eaLnBrk="1" hangingPunct="1">
              <a:defRPr/>
            </a:pPr>
            <a:r>
              <a:rPr lang="en-US" sz="4000" dirty="0" smtClean="0"/>
              <a:t>Unnecessary (?) Complexity</a:t>
            </a:r>
          </a:p>
        </p:txBody>
      </p:sp>
      <p:sp>
        <p:nvSpPr>
          <p:cNvPr id="45062" name="Rectangle 6"/>
          <p:cNvSpPr>
            <a:spLocks noGrp="1" noChangeArrowheads="1"/>
          </p:cNvSpPr>
          <p:nvPr>
            <p:ph type="body" idx="1"/>
          </p:nvPr>
        </p:nvSpPr>
        <p:spPr>
          <a:xfrm>
            <a:off x="354013" y="4448175"/>
            <a:ext cx="8534400" cy="1724025"/>
          </a:xfrm>
        </p:spPr>
        <p:txBody>
          <a:bodyPr/>
          <a:lstStyle/>
          <a:p>
            <a:pPr eaLnBrk="1" hangingPunct="1">
              <a:defRPr/>
            </a:pPr>
            <a:r>
              <a:rPr lang="en-US" dirty="0" smtClean="0"/>
              <a:t>3 kinds of parentheses and 9 special words!</a:t>
            </a:r>
          </a:p>
          <a:p>
            <a:pPr eaLnBrk="1" hangingPunct="1">
              <a:defRPr/>
            </a:pPr>
            <a:r>
              <a:rPr lang="en-US" dirty="0" smtClean="0"/>
              <a:t>Compared to click and type: “Hello World!”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0"/>
          </p:nvPr>
        </p:nvSpPr>
        <p:spPr>
          <a:noFill/>
        </p:spPr>
        <p:txBody>
          <a:bodyPr/>
          <a:lstStyle/>
          <a:p>
            <a:r>
              <a:rPr lang="en-US" smtClean="0">
                <a:cs typeface="Arial" pitchFamily="34" charset="0"/>
              </a:rPr>
              <a:t>Copyright © 2009 – Brad A. Myers</a:t>
            </a:r>
            <a:endParaRPr lang="en-US">
              <a:cs typeface="Arial" pitchFamily="34" charset="0"/>
            </a:endParaRPr>
          </a:p>
        </p:txBody>
      </p:sp>
      <p:sp>
        <p:nvSpPr>
          <p:cNvPr id="31747" name="Rectangle 2"/>
          <p:cNvSpPr>
            <a:spLocks noGrp="1" noChangeArrowheads="1"/>
          </p:cNvSpPr>
          <p:nvPr>
            <p:ph type="title"/>
          </p:nvPr>
        </p:nvSpPr>
        <p:spPr>
          <a:xfrm>
            <a:off x="685800" y="76200"/>
            <a:ext cx="7772400" cy="1143000"/>
          </a:xfrm>
          <a:noFill/>
        </p:spPr>
        <p:txBody>
          <a:bodyPr lIns="92075" tIns="46038" rIns="92075" bIns="46038" anchor="ctr"/>
          <a:lstStyle/>
          <a:p>
            <a:pPr eaLnBrk="1" hangingPunct="1"/>
            <a:r>
              <a:rPr lang="en-US" dirty="0" smtClean="0"/>
              <a:t>Goal: Gentle Slope Systems</a:t>
            </a:r>
          </a:p>
        </p:txBody>
      </p:sp>
      <p:sp>
        <p:nvSpPr>
          <p:cNvPr id="31748" name="Line 3"/>
          <p:cNvSpPr>
            <a:spLocks noChangeShapeType="1"/>
          </p:cNvSpPr>
          <p:nvPr/>
        </p:nvSpPr>
        <p:spPr bwMode="auto">
          <a:xfrm>
            <a:off x="2278063" y="2006600"/>
            <a:ext cx="0" cy="396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1749" name="Line 4"/>
          <p:cNvSpPr>
            <a:spLocks noChangeShapeType="1"/>
          </p:cNvSpPr>
          <p:nvPr/>
        </p:nvSpPr>
        <p:spPr bwMode="auto">
          <a:xfrm>
            <a:off x="2278063" y="5969000"/>
            <a:ext cx="51054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1750" name="Rectangle 5"/>
          <p:cNvSpPr>
            <a:spLocks noChangeArrowheads="1"/>
          </p:cNvSpPr>
          <p:nvPr/>
        </p:nvSpPr>
        <p:spPr bwMode="auto">
          <a:xfrm>
            <a:off x="752267" y="3514725"/>
            <a:ext cx="1498808" cy="1016305"/>
          </a:xfrm>
          <a:prstGeom prst="rect">
            <a:avLst/>
          </a:prstGeom>
          <a:noFill/>
          <a:ln w="9525">
            <a:noFill/>
            <a:miter lim="800000"/>
            <a:headEnd/>
            <a:tailEnd/>
          </a:ln>
        </p:spPr>
        <p:txBody>
          <a:bodyPr wrap="none" lIns="92075" tIns="46038" rIns="92075" bIns="46038">
            <a:spAutoFit/>
          </a:bodyPr>
          <a:lstStyle/>
          <a:p>
            <a:pPr algn="r" defTabSz="762000" eaLnBrk="0" hangingPunct="0"/>
            <a:r>
              <a:rPr lang="en-US" sz="2000" dirty="0">
                <a:latin typeface="Verdana" pitchFamily="34" charset="0"/>
              </a:rPr>
              <a:t>Difficulty</a:t>
            </a:r>
            <a:br>
              <a:rPr lang="en-US" sz="2000" dirty="0">
                <a:latin typeface="Verdana" pitchFamily="34" charset="0"/>
              </a:rPr>
            </a:br>
            <a:r>
              <a:rPr lang="en-US" sz="2000" dirty="0">
                <a:latin typeface="Verdana" pitchFamily="34" charset="0"/>
              </a:rPr>
              <a:t>of</a:t>
            </a:r>
            <a:br>
              <a:rPr lang="en-US" sz="2000" dirty="0">
                <a:latin typeface="Verdana" pitchFamily="34" charset="0"/>
              </a:rPr>
            </a:br>
            <a:r>
              <a:rPr lang="en-US" sz="2000" dirty="0">
                <a:latin typeface="Verdana" pitchFamily="34" charset="0"/>
              </a:rPr>
              <a:t>Use</a:t>
            </a:r>
          </a:p>
        </p:txBody>
      </p:sp>
      <p:sp>
        <p:nvSpPr>
          <p:cNvPr id="31751" name="Line 6"/>
          <p:cNvSpPr>
            <a:spLocks noChangeShapeType="1"/>
          </p:cNvSpPr>
          <p:nvPr/>
        </p:nvSpPr>
        <p:spPr bwMode="auto">
          <a:xfrm flipV="1">
            <a:off x="2278063" y="5175250"/>
            <a:ext cx="5105400" cy="7620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31752" name="Rectangle 7"/>
          <p:cNvSpPr>
            <a:spLocks noChangeArrowheads="1"/>
          </p:cNvSpPr>
          <p:nvPr/>
        </p:nvSpPr>
        <p:spPr bwMode="auto">
          <a:xfrm>
            <a:off x="7291388" y="4962525"/>
            <a:ext cx="958596" cy="462307"/>
          </a:xfrm>
          <a:prstGeom prst="rect">
            <a:avLst/>
          </a:prstGeom>
          <a:noFill/>
          <a:ln w="9525">
            <a:noFill/>
            <a:miter lim="800000"/>
            <a:headEnd/>
            <a:tailEnd/>
          </a:ln>
        </p:spPr>
        <p:txBody>
          <a:bodyPr wrap="none" lIns="92075" tIns="46038" rIns="92075" bIns="46038">
            <a:spAutoFit/>
          </a:bodyPr>
          <a:lstStyle/>
          <a:p>
            <a:pPr algn="l" defTabSz="762000" eaLnBrk="0" hangingPunct="0"/>
            <a:r>
              <a:rPr lang="en-US" dirty="0">
                <a:latin typeface="Verdana" pitchFamily="34" charset="0"/>
              </a:rPr>
              <a:t>Goal</a:t>
            </a:r>
          </a:p>
        </p:txBody>
      </p:sp>
      <p:grpSp>
        <p:nvGrpSpPr>
          <p:cNvPr id="2" name="Group 35"/>
          <p:cNvGrpSpPr>
            <a:grpSpLocks/>
          </p:cNvGrpSpPr>
          <p:nvPr/>
        </p:nvGrpSpPr>
        <p:grpSpPr bwMode="auto">
          <a:xfrm>
            <a:off x="2278063" y="2001838"/>
            <a:ext cx="5500686" cy="3435350"/>
            <a:chOff x="1248" y="1022"/>
            <a:chExt cx="3465" cy="2403"/>
          </a:xfrm>
        </p:grpSpPr>
        <p:sp>
          <p:nvSpPr>
            <p:cNvPr id="31781" name="Rectangle 10"/>
            <p:cNvSpPr>
              <a:spLocks noChangeArrowheads="1"/>
            </p:cNvSpPr>
            <p:nvPr/>
          </p:nvSpPr>
          <p:spPr bwMode="auto">
            <a:xfrm>
              <a:off x="4091" y="1022"/>
              <a:ext cx="622" cy="323"/>
            </a:xfrm>
            <a:prstGeom prst="rect">
              <a:avLst/>
            </a:prstGeom>
            <a:noFill/>
            <a:ln w="9525">
              <a:noFill/>
              <a:miter lim="800000"/>
              <a:headEnd/>
              <a:tailEnd/>
            </a:ln>
          </p:spPr>
          <p:txBody>
            <a:bodyPr wrap="none" lIns="92075" tIns="46038" rIns="92075" bIns="46038">
              <a:spAutoFit/>
            </a:bodyPr>
            <a:lstStyle/>
            <a:p>
              <a:pPr algn="l" defTabSz="762000" eaLnBrk="0" hangingPunct="0"/>
              <a:r>
                <a:rPr lang="en-US" b="0" dirty="0" smtClean="0">
                  <a:solidFill>
                    <a:srgbClr val="4BFF4B"/>
                  </a:solidFill>
                  <a:latin typeface="Verdana" pitchFamily="34" charset="0"/>
                </a:rPr>
                <a:t>Flash</a:t>
              </a:r>
              <a:endParaRPr lang="en-US" b="0" dirty="0">
                <a:solidFill>
                  <a:srgbClr val="4BFF4B"/>
                </a:solidFill>
                <a:latin typeface="Verdana" pitchFamily="34" charset="0"/>
              </a:endParaRPr>
            </a:p>
          </p:txBody>
        </p:sp>
        <p:sp>
          <p:nvSpPr>
            <p:cNvPr id="31782" name="Rectangle 15"/>
            <p:cNvSpPr>
              <a:spLocks noChangeArrowheads="1"/>
            </p:cNvSpPr>
            <p:nvPr/>
          </p:nvSpPr>
          <p:spPr bwMode="auto">
            <a:xfrm>
              <a:off x="2479" y="2913"/>
              <a:ext cx="995" cy="259"/>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dirty="0" err="1" smtClean="0">
                  <a:solidFill>
                    <a:srgbClr val="4BFF4B"/>
                  </a:solidFill>
                  <a:latin typeface="Verdana" pitchFamily="34" charset="0"/>
                </a:rPr>
                <a:t>ActionScript</a:t>
              </a:r>
              <a:endParaRPr lang="en-US" sz="1800" b="0" i="1" dirty="0">
                <a:solidFill>
                  <a:srgbClr val="4BFF4B"/>
                </a:solidFill>
                <a:latin typeface="Verdana" pitchFamily="34" charset="0"/>
              </a:endParaRPr>
            </a:p>
          </p:txBody>
        </p:sp>
        <p:sp>
          <p:nvSpPr>
            <p:cNvPr id="31783" name="Rectangle 16"/>
            <p:cNvSpPr>
              <a:spLocks noChangeArrowheads="1"/>
            </p:cNvSpPr>
            <p:nvPr/>
          </p:nvSpPr>
          <p:spPr bwMode="auto">
            <a:xfrm>
              <a:off x="2040" y="1684"/>
              <a:ext cx="1100" cy="453"/>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dirty="0" smtClean="0">
                  <a:solidFill>
                    <a:srgbClr val="4BFF4B"/>
                  </a:solidFill>
                  <a:latin typeface="Verdana" pitchFamily="34" charset="0"/>
                </a:rPr>
                <a:t>Backend</a:t>
              </a:r>
              <a:br>
                <a:rPr lang="en-US" sz="1800" b="0" i="1" dirty="0" smtClean="0">
                  <a:solidFill>
                    <a:srgbClr val="4BFF4B"/>
                  </a:solidFill>
                  <a:latin typeface="Verdana" pitchFamily="34" charset="0"/>
                </a:rPr>
              </a:br>
              <a:r>
                <a:rPr lang="en-US" sz="1800" b="0" i="1" dirty="0" smtClean="0">
                  <a:solidFill>
                    <a:srgbClr val="4BFF4B"/>
                  </a:solidFill>
                  <a:latin typeface="Verdana" pitchFamily="34" charset="0"/>
                </a:rPr>
                <a:t>Programming</a:t>
              </a:r>
              <a:endParaRPr lang="en-US" sz="1800" b="0" i="1" dirty="0">
                <a:solidFill>
                  <a:srgbClr val="4BFF4B"/>
                </a:solidFill>
                <a:latin typeface="Verdana" pitchFamily="34" charset="0"/>
              </a:endParaRPr>
            </a:p>
          </p:txBody>
        </p:sp>
        <p:sp>
          <p:nvSpPr>
            <p:cNvPr id="31784" name="Freeform 20"/>
            <p:cNvSpPr>
              <a:spLocks/>
            </p:cNvSpPr>
            <p:nvPr/>
          </p:nvSpPr>
          <p:spPr bwMode="auto">
            <a:xfrm>
              <a:off x="1248" y="1120"/>
              <a:ext cx="2881" cy="2305"/>
            </a:xfrm>
            <a:custGeom>
              <a:avLst/>
              <a:gdLst>
                <a:gd name="T0" fmla="*/ 0 w 2881"/>
                <a:gd name="T1" fmla="*/ 2304 h 2305"/>
                <a:gd name="T2" fmla="*/ 1104 w 2881"/>
                <a:gd name="T3" fmla="*/ 2112 h 2305"/>
                <a:gd name="T4" fmla="*/ 1104 w 2881"/>
                <a:gd name="T5" fmla="*/ 1632 h 2305"/>
                <a:gd name="T6" fmla="*/ 1964 w 2881"/>
                <a:gd name="T7" fmla="*/ 1176 h 2305"/>
                <a:gd name="T8" fmla="*/ 1968 w 2881"/>
                <a:gd name="T9" fmla="*/ 336 h 2305"/>
                <a:gd name="T10" fmla="*/ 2880 w 2881"/>
                <a:gd name="T11" fmla="*/ 0 h 2305"/>
                <a:gd name="T12" fmla="*/ 0 60000 65536"/>
                <a:gd name="T13" fmla="*/ 0 60000 65536"/>
                <a:gd name="T14" fmla="*/ 0 60000 65536"/>
                <a:gd name="T15" fmla="*/ 0 60000 65536"/>
                <a:gd name="T16" fmla="*/ 0 60000 65536"/>
                <a:gd name="T17" fmla="*/ 0 60000 65536"/>
                <a:gd name="T18" fmla="*/ 0 w 2881"/>
                <a:gd name="T19" fmla="*/ 0 h 2305"/>
                <a:gd name="T20" fmla="*/ 2881 w 2881"/>
                <a:gd name="T21" fmla="*/ 2305 h 2305"/>
              </a:gdLst>
              <a:ahLst/>
              <a:cxnLst>
                <a:cxn ang="T12">
                  <a:pos x="T0" y="T1"/>
                </a:cxn>
                <a:cxn ang="T13">
                  <a:pos x="T2" y="T3"/>
                </a:cxn>
                <a:cxn ang="T14">
                  <a:pos x="T4" y="T5"/>
                </a:cxn>
                <a:cxn ang="T15">
                  <a:pos x="T6" y="T7"/>
                </a:cxn>
                <a:cxn ang="T16">
                  <a:pos x="T8" y="T9"/>
                </a:cxn>
                <a:cxn ang="T17">
                  <a:pos x="T10" y="T11"/>
                </a:cxn>
              </a:cxnLst>
              <a:rect l="T18" t="T19" r="T20" b="T21"/>
              <a:pathLst>
                <a:path w="2881" h="2305">
                  <a:moveTo>
                    <a:pt x="0" y="2304"/>
                  </a:moveTo>
                  <a:lnTo>
                    <a:pt x="1104" y="2112"/>
                  </a:lnTo>
                  <a:lnTo>
                    <a:pt x="1104" y="1632"/>
                  </a:lnTo>
                  <a:lnTo>
                    <a:pt x="1964" y="1176"/>
                  </a:lnTo>
                  <a:lnTo>
                    <a:pt x="1968" y="336"/>
                  </a:lnTo>
                  <a:lnTo>
                    <a:pt x="2880" y="0"/>
                  </a:lnTo>
                </a:path>
              </a:pathLst>
            </a:custGeom>
            <a:noFill/>
            <a:ln w="50800" cap="rnd">
              <a:solidFill>
                <a:srgbClr val="4BFF4B"/>
              </a:solidFill>
              <a:round/>
              <a:headEnd type="none" w="sm" len="sm"/>
              <a:tailEnd type="stealth" w="med" len="lg"/>
            </a:ln>
          </p:spPr>
          <p:txBody>
            <a:bodyPr/>
            <a:lstStyle/>
            <a:p>
              <a:endParaRPr lang="en-US"/>
            </a:p>
          </p:txBody>
        </p:sp>
        <p:sp>
          <p:nvSpPr>
            <p:cNvPr id="31785" name="Line 22"/>
            <p:cNvSpPr>
              <a:spLocks noChangeShapeType="1"/>
            </p:cNvSpPr>
            <p:nvPr/>
          </p:nvSpPr>
          <p:spPr bwMode="auto">
            <a:xfrm flipH="1">
              <a:off x="2400" y="3032"/>
              <a:ext cx="144" cy="48"/>
            </a:xfrm>
            <a:prstGeom prst="line">
              <a:avLst/>
            </a:prstGeom>
            <a:noFill/>
            <a:ln w="25400">
              <a:solidFill>
                <a:srgbClr val="00CC00"/>
              </a:solidFill>
              <a:round/>
              <a:headEnd type="none" w="sm" len="sm"/>
              <a:tailEnd type="stealth" w="med" len="med"/>
            </a:ln>
          </p:spPr>
          <p:txBody>
            <a:bodyPr wrap="none" anchor="ctr"/>
            <a:lstStyle/>
            <a:p>
              <a:endParaRPr lang="en-US"/>
            </a:p>
          </p:txBody>
        </p:sp>
        <p:sp>
          <p:nvSpPr>
            <p:cNvPr id="31786" name="Line 28"/>
            <p:cNvSpPr>
              <a:spLocks noChangeShapeType="1"/>
            </p:cNvSpPr>
            <p:nvPr/>
          </p:nvSpPr>
          <p:spPr bwMode="auto">
            <a:xfrm flipV="1">
              <a:off x="2669" y="1598"/>
              <a:ext cx="495" cy="114"/>
            </a:xfrm>
            <a:prstGeom prst="line">
              <a:avLst/>
            </a:prstGeom>
            <a:noFill/>
            <a:ln w="25400">
              <a:solidFill>
                <a:srgbClr val="4BFF4B"/>
              </a:solidFill>
              <a:round/>
              <a:headEnd type="none" w="sm" len="sm"/>
              <a:tailEnd type="stealth" w="med" len="med"/>
            </a:ln>
          </p:spPr>
          <p:txBody>
            <a:bodyPr wrap="none" anchor="ctr"/>
            <a:lstStyle/>
            <a:p>
              <a:endParaRPr lang="en-US"/>
            </a:p>
          </p:txBody>
        </p:sp>
      </p:grpSp>
      <p:grpSp>
        <p:nvGrpSpPr>
          <p:cNvPr id="3" name="Group 36"/>
          <p:cNvGrpSpPr>
            <a:grpSpLocks/>
          </p:cNvGrpSpPr>
          <p:nvPr/>
        </p:nvGrpSpPr>
        <p:grpSpPr bwMode="auto">
          <a:xfrm>
            <a:off x="2278063" y="1547813"/>
            <a:ext cx="6523038" cy="4079875"/>
            <a:chOff x="1248" y="1254"/>
            <a:chExt cx="4109" cy="2291"/>
          </a:xfrm>
        </p:grpSpPr>
        <p:sp>
          <p:nvSpPr>
            <p:cNvPr id="31775" name="Rectangle 9"/>
            <p:cNvSpPr>
              <a:spLocks noChangeArrowheads="1"/>
            </p:cNvSpPr>
            <p:nvPr/>
          </p:nvSpPr>
          <p:spPr bwMode="auto">
            <a:xfrm>
              <a:off x="4099" y="1254"/>
              <a:ext cx="1258" cy="257"/>
            </a:xfrm>
            <a:prstGeom prst="rect">
              <a:avLst/>
            </a:prstGeom>
            <a:noFill/>
            <a:ln w="9525">
              <a:noFill/>
              <a:miter lim="800000"/>
              <a:headEnd/>
              <a:tailEnd/>
            </a:ln>
          </p:spPr>
          <p:txBody>
            <a:bodyPr lIns="92075" tIns="46038" rIns="92075" bIns="46038">
              <a:spAutoFit/>
            </a:bodyPr>
            <a:lstStyle/>
            <a:p>
              <a:pPr algn="l" defTabSz="762000" eaLnBrk="0" hangingPunct="0"/>
              <a:r>
                <a:rPr lang="en-US" b="0">
                  <a:solidFill>
                    <a:schemeClr val="accent1"/>
                  </a:solidFill>
                  <a:latin typeface="Verdana" pitchFamily="34" charset="0"/>
                </a:rPr>
                <a:t>Visual Basic</a:t>
              </a:r>
            </a:p>
          </p:txBody>
        </p:sp>
        <p:sp>
          <p:nvSpPr>
            <p:cNvPr id="31776" name="Rectangle 13"/>
            <p:cNvSpPr>
              <a:spLocks noChangeArrowheads="1"/>
            </p:cNvSpPr>
            <p:nvPr/>
          </p:nvSpPr>
          <p:spPr bwMode="auto">
            <a:xfrm>
              <a:off x="2479" y="3233"/>
              <a:ext cx="491" cy="206"/>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a:solidFill>
                    <a:schemeClr val="accent1"/>
                  </a:solidFill>
                  <a:latin typeface="Verdana" pitchFamily="34" charset="0"/>
                </a:rPr>
                <a:t>Basic</a:t>
              </a:r>
            </a:p>
          </p:txBody>
        </p:sp>
        <p:sp>
          <p:nvSpPr>
            <p:cNvPr id="31777" name="Rectangle 14"/>
            <p:cNvSpPr>
              <a:spLocks noChangeArrowheads="1"/>
            </p:cNvSpPr>
            <p:nvPr/>
          </p:nvSpPr>
          <p:spPr bwMode="auto">
            <a:xfrm>
              <a:off x="3888" y="2202"/>
              <a:ext cx="1372" cy="208"/>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dirty="0" smtClean="0">
                  <a:solidFill>
                    <a:schemeClr val="accent1"/>
                  </a:solidFill>
                  <a:latin typeface="Verdana" pitchFamily="34" charset="0"/>
                </a:rPr>
                <a:t>C</a:t>
              </a:r>
              <a:r>
                <a:rPr lang="en-US" sz="1800" b="0" i="1" dirty="0">
                  <a:solidFill>
                    <a:schemeClr val="accent1"/>
                  </a:solidFill>
                  <a:latin typeface="Verdana" pitchFamily="34" charset="0"/>
                </a:rPr>
                <a:t># Programming</a:t>
              </a:r>
            </a:p>
          </p:txBody>
        </p:sp>
        <p:sp>
          <p:nvSpPr>
            <p:cNvPr id="31778" name="Freeform 19"/>
            <p:cNvSpPr>
              <a:spLocks/>
            </p:cNvSpPr>
            <p:nvPr/>
          </p:nvSpPr>
          <p:spPr bwMode="auto">
            <a:xfrm>
              <a:off x="1248" y="1336"/>
              <a:ext cx="2881" cy="2209"/>
            </a:xfrm>
            <a:custGeom>
              <a:avLst/>
              <a:gdLst>
                <a:gd name="T0" fmla="*/ 0 w 2881"/>
                <a:gd name="T1" fmla="*/ 2208 h 2209"/>
                <a:gd name="T2" fmla="*/ 624 w 2881"/>
                <a:gd name="T3" fmla="*/ 2112 h 2209"/>
                <a:gd name="T4" fmla="*/ 624 w 2881"/>
                <a:gd name="T5" fmla="*/ 1680 h 2209"/>
                <a:gd name="T6" fmla="*/ 2256 w 2881"/>
                <a:gd name="T7" fmla="*/ 1152 h 2209"/>
                <a:gd name="T8" fmla="*/ 2256 w 2881"/>
                <a:gd name="T9" fmla="*/ 240 h 2209"/>
                <a:gd name="T10" fmla="*/ 2880 w 2881"/>
                <a:gd name="T11" fmla="*/ 0 h 2209"/>
                <a:gd name="T12" fmla="*/ 0 60000 65536"/>
                <a:gd name="T13" fmla="*/ 0 60000 65536"/>
                <a:gd name="T14" fmla="*/ 0 60000 65536"/>
                <a:gd name="T15" fmla="*/ 0 60000 65536"/>
                <a:gd name="T16" fmla="*/ 0 60000 65536"/>
                <a:gd name="T17" fmla="*/ 0 60000 65536"/>
                <a:gd name="T18" fmla="*/ 0 w 2881"/>
                <a:gd name="T19" fmla="*/ 0 h 2209"/>
                <a:gd name="T20" fmla="*/ 2881 w 2881"/>
                <a:gd name="T21" fmla="*/ 2209 h 2209"/>
              </a:gdLst>
              <a:ahLst/>
              <a:cxnLst>
                <a:cxn ang="T12">
                  <a:pos x="T0" y="T1"/>
                </a:cxn>
                <a:cxn ang="T13">
                  <a:pos x="T2" y="T3"/>
                </a:cxn>
                <a:cxn ang="T14">
                  <a:pos x="T4" y="T5"/>
                </a:cxn>
                <a:cxn ang="T15">
                  <a:pos x="T6" y="T7"/>
                </a:cxn>
                <a:cxn ang="T16">
                  <a:pos x="T8" y="T9"/>
                </a:cxn>
                <a:cxn ang="T17">
                  <a:pos x="T10" y="T11"/>
                </a:cxn>
              </a:cxnLst>
              <a:rect l="T18" t="T19" r="T20" b="T21"/>
              <a:pathLst>
                <a:path w="2881" h="2209">
                  <a:moveTo>
                    <a:pt x="0" y="2208"/>
                  </a:moveTo>
                  <a:lnTo>
                    <a:pt x="624" y="2112"/>
                  </a:lnTo>
                  <a:lnTo>
                    <a:pt x="624" y="1680"/>
                  </a:lnTo>
                  <a:lnTo>
                    <a:pt x="2256" y="1152"/>
                  </a:lnTo>
                  <a:lnTo>
                    <a:pt x="2256" y="240"/>
                  </a:lnTo>
                  <a:lnTo>
                    <a:pt x="2880" y="0"/>
                  </a:lnTo>
                </a:path>
              </a:pathLst>
            </a:custGeom>
            <a:noFill/>
            <a:ln w="50800" cap="rnd">
              <a:solidFill>
                <a:schemeClr val="accent1"/>
              </a:solidFill>
              <a:round/>
              <a:headEnd type="none" w="sm" len="sm"/>
              <a:tailEnd type="stealth" w="med" len="lg"/>
            </a:ln>
          </p:spPr>
          <p:txBody>
            <a:bodyPr/>
            <a:lstStyle/>
            <a:p>
              <a:endParaRPr lang="en-US"/>
            </a:p>
          </p:txBody>
        </p:sp>
        <p:sp>
          <p:nvSpPr>
            <p:cNvPr id="31779" name="Line 21"/>
            <p:cNvSpPr>
              <a:spLocks noChangeShapeType="1"/>
            </p:cNvSpPr>
            <p:nvPr/>
          </p:nvSpPr>
          <p:spPr bwMode="auto">
            <a:xfrm flipH="1">
              <a:off x="1920" y="3328"/>
              <a:ext cx="624" cy="96"/>
            </a:xfrm>
            <a:prstGeom prst="line">
              <a:avLst/>
            </a:prstGeom>
            <a:noFill/>
            <a:ln w="25400">
              <a:solidFill>
                <a:schemeClr val="accent1"/>
              </a:solidFill>
              <a:round/>
              <a:headEnd type="none" w="sm" len="sm"/>
              <a:tailEnd type="stealth" w="med" len="med"/>
            </a:ln>
          </p:spPr>
          <p:txBody>
            <a:bodyPr wrap="none" anchor="ctr"/>
            <a:lstStyle/>
            <a:p>
              <a:endParaRPr lang="en-US"/>
            </a:p>
          </p:txBody>
        </p:sp>
        <p:sp>
          <p:nvSpPr>
            <p:cNvPr id="31780" name="Line 29"/>
            <p:cNvSpPr>
              <a:spLocks noChangeShapeType="1"/>
            </p:cNvSpPr>
            <p:nvPr/>
          </p:nvSpPr>
          <p:spPr bwMode="auto">
            <a:xfrm flipH="1">
              <a:off x="3528" y="2320"/>
              <a:ext cx="408" cy="0"/>
            </a:xfrm>
            <a:prstGeom prst="line">
              <a:avLst/>
            </a:prstGeom>
            <a:noFill/>
            <a:ln w="25400">
              <a:solidFill>
                <a:schemeClr val="accent1"/>
              </a:solidFill>
              <a:round/>
              <a:headEnd type="none" w="sm" len="sm"/>
              <a:tailEnd type="stealth" w="med" len="med"/>
            </a:ln>
          </p:spPr>
          <p:txBody>
            <a:bodyPr wrap="none" anchor="ctr"/>
            <a:lstStyle/>
            <a:p>
              <a:endParaRPr lang="en-US"/>
            </a:p>
          </p:txBody>
        </p:sp>
      </p:grpSp>
      <p:grpSp>
        <p:nvGrpSpPr>
          <p:cNvPr id="4" name="Group 37"/>
          <p:cNvGrpSpPr>
            <a:grpSpLocks/>
          </p:cNvGrpSpPr>
          <p:nvPr/>
        </p:nvGrpSpPr>
        <p:grpSpPr bwMode="auto">
          <a:xfrm>
            <a:off x="2278063" y="2447925"/>
            <a:ext cx="6324599" cy="3370263"/>
            <a:chOff x="1248" y="1542"/>
            <a:chExt cx="3984" cy="2123"/>
          </a:xfrm>
        </p:grpSpPr>
        <p:sp>
          <p:nvSpPr>
            <p:cNvPr id="31769" name="Rectangle 8"/>
            <p:cNvSpPr>
              <a:spLocks noChangeArrowheads="1"/>
            </p:cNvSpPr>
            <p:nvPr/>
          </p:nvSpPr>
          <p:spPr bwMode="auto">
            <a:xfrm>
              <a:off x="4080" y="1542"/>
              <a:ext cx="1152" cy="291"/>
            </a:xfrm>
            <a:prstGeom prst="rect">
              <a:avLst/>
            </a:prstGeom>
            <a:noFill/>
            <a:ln w="9525">
              <a:noFill/>
              <a:miter lim="800000"/>
              <a:headEnd/>
              <a:tailEnd/>
            </a:ln>
          </p:spPr>
          <p:txBody>
            <a:bodyPr wrap="none" lIns="92075" tIns="46038" rIns="92075" bIns="46038">
              <a:spAutoFit/>
            </a:bodyPr>
            <a:lstStyle/>
            <a:p>
              <a:pPr algn="l" defTabSz="762000" eaLnBrk="0" hangingPunct="0"/>
              <a:r>
                <a:rPr lang="en-US" b="0" dirty="0">
                  <a:solidFill>
                    <a:schemeClr val="accent2">
                      <a:lumMod val="50000"/>
                    </a:schemeClr>
                  </a:solidFill>
                  <a:latin typeface="Verdana" pitchFamily="34" charset="0"/>
                </a:rPr>
                <a:t>HyperCard</a:t>
              </a:r>
            </a:p>
          </p:txBody>
        </p:sp>
        <p:sp>
          <p:nvSpPr>
            <p:cNvPr id="31770" name="Rectangle 11"/>
            <p:cNvSpPr>
              <a:spLocks noChangeArrowheads="1"/>
            </p:cNvSpPr>
            <p:nvPr/>
          </p:nvSpPr>
          <p:spPr bwMode="auto">
            <a:xfrm>
              <a:off x="2479" y="3073"/>
              <a:ext cx="846"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dirty="0" err="1">
                  <a:solidFill>
                    <a:schemeClr val="accent2"/>
                  </a:solidFill>
                  <a:latin typeface="Verdana" pitchFamily="34" charset="0"/>
                </a:rPr>
                <a:t>HyperTalk</a:t>
              </a:r>
              <a:endParaRPr lang="en-US" sz="1800" b="0" i="1" dirty="0">
                <a:solidFill>
                  <a:schemeClr val="accent2"/>
                </a:solidFill>
                <a:latin typeface="Verdana" pitchFamily="34" charset="0"/>
              </a:endParaRPr>
            </a:p>
          </p:txBody>
        </p:sp>
        <p:sp>
          <p:nvSpPr>
            <p:cNvPr id="31771" name="Rectangle 12"/>
            <p:cNvSpPr>
              <a:spLocks noChangeArrowheads="1"/>
            </p:cNvSpPr>
            <p:nvPr/>
          </p:nvSpPr>
          <p:spPr bwMode="auto">
            <a:xfrm>
              <a:off x="3394" y="2605"/>
              <a:ext cx="607"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a:solidFill>
                    <a:schemeClr val="accent2"/>
                  </a:solidFill>
                  <a:latin typeface="Verdana" pitchFamily="34" charset="0"/>
                </a:rPr>
                <a:t>xCmds</a:t>
              </a:r>
            </a:p>
          </p:txBody>
        </p:sp>
        <p:sp>
          <p:nvSpPr>
            <p:cNvPr id="31772" name="Freeform 18"/>
            <p:cNvSpPr>
              <a:spLocks/>
            </p:cNvSpPr>
            <p:nvPr/>
          </p:nvSpPr>
          <p:spPr bwMode="auto">
            <a:xfrm>
              <a:off x="1248" y="1648"/>
              <a:ext cx="2881" cy="2017"/>
            </a:xfrm>
            <a:custGeom>
              <a:avLst/>
              <a:gdLst>
                <a:gd name="T0" fmla="*/ 0 w 2881"/>
                <a:gd name="T1" fmla="*/ 2016 h 2017"/>
                <a:gd name="T2" fmla="*/ 768 w 2881"/>
                <a:gd name="T3" fmla="*/ 1872 h 2017"/>
                <a:gd name="T4" fmla="*/ 768 w 2881"/>
                <a:gd name="T5" fmla="*/ 1824 h 2017"/>
                <a:gd name="T6" fmla="*/ 768 w 2881"/>
                <a:gd name="T7" fmla="*/ 1392 h 2017"/>
                <a:gd name="T8" fmla="*/ 1824 w 2881"/>
                <a:gd name="T9" fmla="*/ 1104 h 2017"/>
                <a:gd name="T10" fmla="*/ 1824 w 2881"/>
                <a:gd name="T11" fmla="*/ 384 h 2017"/>
                <a:gd name="T12" fmla="*/ 2880 w 2881"/>
                <a:gd name="T13" fmla="*/ 0 h 2017"/>
                <a:gd name="T14" fmla="*/ 0 60000 65536"/>
                <a:gd name="T15" fmla="*/ 0 60000 65536"/>
                <a:gd name="T16" fmla="*/ 0 60000 65536"/>
                <a:gd name="T17" fmla="*/ 0 60000 65536"/>
                <a:gd name="T18" fmla="*/ 0 60000 65536"/>
                <a:gd name="T19" fmla="*/ 0 60000 65536"/>
                <a:gd name="T20" fmla="*/ 0 60000 65536"/>
                <a:gd name="T21" fmla="*/ 0 w 2881"/>
                <a:gd name="T22" fmla="*/ 0 h 2017"/>
                <a:gd name="T23" fmla="*/ 2881 w 2881"/>
                <a:gd name="T24" fmla="*/ 2017 h 20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1" h="2017">
                  <a:moveTo>
                    <a:pt x="0" y="2016"/>
                  </a:moveTo>
                  <a:lnTo>
                    <a:pt x="768" y="1872"/>
                  </a:lnTo>
                  <a:lnTo>
                    <a:pt x="768" y="1824"/>
                  </a:lnTo>
                  <a:lnTo>
                    <a:pt x="768" y="1392"/>
                  </a:lnTo>
                  <a:lnTo>
                    <a:pt x="1824" y="1104"/>
                  </a:lnTo>
                  <a:lnTo>
                    <a:pt x="1824" y="384"/>
                  </a:lnTo>
                  <a:lnTo>
                    <a:pt x="2880" y="0"/>
                  </a:lnTo>
                </a:path>
              </a:pathLst>
            </a:custGeom>
            <a:noFill/>
            <a:ln w="50800" cap="rnd">
              <a:solidFill>
                <a:schemeClr val="accent6">
                  <a:lumMod val="50000"/>
                </a:schemeClr>
              </a:solidFill>
              <a:round/>
              <a:headEnd type="none" w="sm" len="sm"/>
              <a:tailEnd type="stealth" w="med" len="lg"/>
            </a:ln>
          </p:spPr>
          <p:txBody>
            <a:bodyPr/>
            <a:lstStyle/>
            <a:p>
              <a:endParaRPr lang="en-US"/>
            </a:p>
          </p:txBody>
        </p:sp>
        <p:sp>
          <p:nvSpPr>
            <p:cNvPr id="31773" name="Line 23"/>
            <p:cNvSpPr>
              <a:spLocks noChangeShapeType="1"/>
            </p:cNvSpPr>
            <p:nvPr/>
          </p:nvSpPr>
          <p:spPr bwMode="auto">
            <a:xfrm>
              <a:off x="2064" y="3184"/>
              <a:ext cx="480" cy="0"/>
            </a:xfrm>
            <a:prstGeom prst="line">
              <a:avLst/>
            </a:prstGeom>
            <a:noFill/>
            <a:ln w="25400">
              <a:solidFill>
                <a:schemeClr val="accent2"/>
              </a:solidFill>
              <a:round/>
              <a:headEnd type="stealth" w="med" len="med"/>
              <a:tailEnd type="none" w="sm" len="sm"/>
            </a:ln>
          </p:spPr>
          <p:txBody>
            <a:bodyPr wrap="none" anchor="ctr"/>
            <a:lstStyle/>
            <a:p>
              <a:endParaRPr lang="en-US"/>
            </a:p>
          </p:txBody>
        </p:sp>
        <p:sp>
          <p:nvSpPr>
            <p:cNvPr id="31774" name="Line 30"/>
            <p:cNvSpPr>
              <a:spLocks noChangeShapeType="1"/>
            </p:cNvSpPr>
            <p:nvPr/>
          </p:nvSpPr>
          <p:spPr bwMode="auto">
            <a:xfrm>
              <a:off x="3139" y="2726"/>
              <a:ext cx="328" cy="2"/>
            </a:xfrm>
            <a:prstGeom prst="line">
              <a:avLst/>
            </a:prstGeom>
            <a:noFill/>
            <a:ln w="25400">
              <a:solidFill>
                <a:schemeClr val="accent2"/>
              </a:solidFill>
              <a:round/>
              <a:headEnd type="stealth" w="med" len="med"/>
              <a:tailEnd type="none" w="sm" len="sm"/>
            </a:ln>
          </p:spPr>
          <p:txBody>
            <a:bodyPr wrap="none" anchor="ctr"/>
            <a:lstStyle/>
            <a:p>
              <a:endParaRPr lang="en-US"/>
            </a:p>
          </p:txBody>
        </p:sp>
      </p:grpSp>
      <p:grpSp>
        <p:nvGrpSpPr>
          <p:cNvPr id="5" name="Group 34"/>
          <p:cNvGrpSpPr>
            <a:grpSpLocks/>
          </p:cNvGrpSpPr>
          <p:nvPr/>
        </p:nvGrpSpPr>
        <p:grpSpPr bwMode="auto">
          <a:xfrm>
            <a:off x="2293938" y="1182688"/>
            <a:ext cx="5111750" cy="2770187"/>
            <a:chOff x="1258" y="745"/>
            <a:chExt cx="3220" cy="1745"/>
          </a:xfrm>
        </p:grpSpPr>
        <p:sp>
          <p:nvSpPr>
            <p:cNvPr id="31765" name="Rectangle 17"/>
            <p:cNvSpPr>
              <a:spLocks noChangeArrowheads="1"/>
            </p:cNvSpPr>
            <p:nvPr/>
          </p:nvSpPr>
          <p:spPr bwMode="auto">
            <a:xfrm>
              <a:off x="1314" y="1849"/>
              <a:ext cx="553"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a:solidFill>
                    <a:srgbClr val="FF93A8"/>
                  </a:solidFill>
                  <a:latin typeface="Verdana" pitchFamily="34" charset="0"/>
                </a:rPr>
                <a:t>Swing</a:t>
              </a:r>
            </a:p>
          </p:txBody>
        </p:sp>
        <p:sp>
          <p:nvSpPr>
            <p:cNvPr id="31766" name="Freeform 27"/>
            <p:cNvSpPr>
              <a:spLocks/>
            </p:cNvSpPr>
            <p:nvPr/>
          </p:nvSpPr>
          <p:spPr bwMode="auto">
            <a:xfrm>
              <a:off x="1788" y="1941"/>
              <a:ext cx="266" cy="36"/>
            </a:xfrm>
            <a:custGeom>
              <a:avLst/>
              <a:gdLst>
                <a:gd name="T0" fmla="*/ 0 w 266"/>
                <a:gd name="T1" fmla="*/ 36 h 36"/>
                <a:gd name="T2" fmla="*/ 266 w 266"/>
                <a:gd name="T3" fmla="*/ 0 h 36"/>
                <a:gd name="T4" fmla="*/ 0 60000 65536"/>
                <a:gd name="T5" fmla="*/ 0 60000 65536"/>
                <a:gd name="T6" fmla="*/ 0 w 266"/>
                <a:gd name="T7" fmla="*/ 0 h 36"/>
                <a:gd name="T8" fmla="*/ 266 w 266"/>
                <a:gd name="T9" fmla="*/ 36 h 36"/>
              </a:gdLst>
              <a:ahLst/>
              <a:cxnLst>
                <a:cxn ang="T4">
                  <a:pos x="T0" y="T1"/>
                </a:cxn>
                <a:cxn ang="T5">
                  <a:pos x="T2" y="T3"/>
                </a:cxn>
              </a:cxnLst>
              <a:rect l="T6" t="T7" r="T8" b="T9"/>
              <a:pathLst>
                <a:path w="266" h="36">
                  <a:moveTo>
                    <a:pt x="0" y="36"/>
                  </a:moveTo>
                  <a:lnTo>
                    <a:pt x="266" y="0"/>
                  </a:lnTo>
                </a:path>
              </a:pathLst>
            </a:custGeom>
            <a:noFill/>
            <a:ln w="25400">
              <a:solidFill>
                <a:srgbClr val="FF93A8"/>
              </a:solidFill>
              <a:round/>
              <a:headEnd type="none" w="sm" len="sm"/>
              <a:tailEnd type="stealth" w="med" len="med"/>
            </a:ln>
          </p:spPr>
          <p:txBody>
            <a:bodyPr wrap="none" anchor="ctr"/>
            <a:lstStyle/>
            <a:p>
              <a:endParaRPr lang="en-US"/>
            </a:p>
          </p:txBody>
        </p:sp>
        <p:sp>
          <p:nvSpPr>
            <p:cNvPr id="31767" name="Rectangle 31"/>
            <p:cNvSpPr>
              <a:spLocks noChangeArrowheads="1"/>
            </p:cNvSpPr>
            <p:nvPr/>
          </p:nvSpPr>
          <p:spPr bwMode="auto">
            <a:xfrm>
              <a:off x="3931" y="745"/>
              <a:ext cx="547" cy="291"/>
            </a:xfrm>
            <a:prstGeom prst="rect">
              <a:avLst/>
            </a:prstGeom>
            <a:noFill/>
            <a:ln w="9525">
              <a:noFill/>
              <a:miter lim="800000"/>
              <a:headEnd/>
              <a:tailEnd/>
            </a:ln>
          </p:spPr>
          <p:txBody>
            <a:bodyPr wrap="none" lIns="92075" tIns="46038" rIns="92075" bIns="46038">
              <a:spAutoFit/>
            </a:bodyPr>
            <a:lstStyle/>
            <a:p>
              <a:pPr algn="l" defTabSz="762000" eaLnBrk="0" hangingPunct="0"/>
              <a:r>
                <a:rPr lang="en-US" b="0" dirty="0">
                  <a:solidFill>
                    <a:srgbClr val="CC3399"/>
                  </a:solidFill>
                  <a:latin typeface="Verdana" pitchFamily="34" charset="0"/>
                </a:rPr>
                <a:t>Java</a:t>
              </a:r>
            </a:p>
          </p:txBody>
        </p:sp>
        <p:sp>
          <p:nvSpPr>
            <p:cNvPr id="31768" name="Freeform 32"/>
            <p:cNvSpPr>
              <a:spLocks/>
            </p:cNvSpPr>
            <p:nvPr/>
          </p:nvSpPr>
          <p:spPr bwMode="auto">
            <a:xfrm>
              <a:off x="1258" y="899"/>
              <a:ext cx="2707" cy="1591"/>
            </a:xfrm>
            <a:custGeom>
              <a:avLst/>
              <a:gdLst>
                <a:gd name="T0" fmla="*/ 0 w 2707"/>
                <a:gd name="T1" fmla="*/ 1591 h 1591"/>
                <a:gd name="T2" fmla="*/ 816 w 2707"/>
                <a:gd name="T3" fmla="*/ 1178 h 1591"/>
                <a:gd name="T4" fmla="*/ 816 w 2707"/>
                <a:gd name="T5" fmla="*/ 664 h 1591"/>
                <a:gd name="T6" fmla="*/ 2707 w 2707"/>
                <a:gd name="T7" fmla="*/ 0 h 1591"/>
                <a:gd name="T8" fmla="*/ 0 60000 65536"/>
                <a:gd name="T9" fmla="*/ 0 60000 65536"/>
                <a:gd name="T10" fmla="*/ 0 60000 65536"/>
                <a:gd name="T11" fmla="*/ 0 60000 65536"/>
                <a:gd name="T12" fmla="*/ 0 w 2707"/>
                <a:gd name="T13" fmla="*/ 0 h 1591"/>
                <a:gd name="T14" fmla="*/ 2707 w 2707"/>
                <a:gd name="T15" fmla="*/ 1591 h 1591"/>
              </a:gdLst>
              <a:ahLst/>
              <a:cxnLst>
                <a:cxn ang="T8">
                  <a:pos x="T0" y="T1"/>
                </a:cxn>
                <a:cxn ang="T9">
                  <a:pos x="T2" y="T3"/>
                </a:cxn>
                <a:cxn ang="T10">
                  <a:pos x="T4" y="T5"/>
                </a:cxn>
                <a:cxn ang="T11">
                  <a:pos x="T6" y="T7"/>
                </a:cxn>
              </a:cxnLst>
              <a:rect l="T12" t="T13" r="T14" b="T15"/>
              <a:pathLst>
                <a:path w="2707" h="1591">
                  <a:moveTo>
                    <a:pt x="0" y="1591"/>
                  </a:moveTo>
                  <a:lnTo>
                    <a:pt x="816" y="1178"/>
                  </a:lnTo>
                  <a:lnTo>
                    <a:pt x="816" y="664"/>
                  </a:lnTo>
                  <a:lnTo>
                    <a:pt x="2707" y="0"/>
                  </a:lnTo>
                </a:path>
              </a:pathLst>
            </a:custGeom>
            <a:noFill/>
            <a:ln w="50800" cap="rnd">
              <a:solidFill>
                <a:srgbClr val="CC3399"/>
              </a:solidFill>
              <a:round/>
              <a:headEnd type="none" w="sm" len="sm"/>
              <a:tailEnd type="stealth" w="med" len="lg"/>
            </a:ln>
          </p:spPr>
          <p:txBody>
            <a:bodyPr/>
            <a:lstStyle/>
            <a:p>
              <a:endParaRPr lang="en-US"/>
            </a:p>
          </p:txBody>
        </p:sp>
      </p:grpSp>
      <p:sp>
        <p:nvSpPr>
          <p:cNvPr id="31757" name="Rectangle 33"/>
          <p:cNvSpPr>
            <a:spLocks noChangeArrowheads="1"/>
          </p:cNvSpPr>
          <p:nvPr/>
        </p:nvSpPr>
        <p:spPr bwMode="auto">
          <a:xfrm>
            <a:off x="2086122" y="6000464"/>
            <a:ext cx="5894241" cy="400752"/>
          </a:xfrm>
          <a:prstGeom prst="rect">
            <a:avLst/>
          </a:prstGeom>
          <a:noFill/>
          <a:ln w="9525">
            <a:noFill/>
            <a:miter lim="800000"/>
            <a:headEnd/>
            <a:tailEnd/>
          </a:ln>
        </p:spPr>
        <p:txBody>
          <a:bodyPr wrap="none" lIns="92075" tIns="46038" rIns="92075" bIns="46038">
            <a:spAutoFit/>
          </a:bodyPr>
          <a:lstStyle/>
          <a:p>
            <a:pPr algn="r" defTabSz="762000" eaLnBrk="0" hangingPunct="0"/>
            <a:r>
              <a:rPr lang="en-US" sz="2000" dirty="0">
                <a:latin typeface="Verdana" pitchFamily="34" charset="0"/>
              </a:rPr>
              <a:t>Program Complexity and Sophistication</a:t>
            </a:r>
          </a:p>
        </p:txBody>
      </p:sp>
      <p:grpSp>
        <p:nvGrpSpPr>
          <p:cNvPr id="6" name="Group 38"/>
          <p:cNvGrpSpPr>
            <a:grpSpLocks/>
          </p:cNvGrpSpPr>
          <p:nvPr/>
        </p:nvGrpSpPr>
        <p:grpSpPr bwMode="auto">
          <a:xfrm rot="590523">
            <a:off x="2279650" y="5243513"/>
            <a:ext cx="960438" cy="701675"/>
            <a:chOff x="1200" y="2589"/>
            <a:chExt cx="1948" cy="815"/>
          </a:xfrm>
        </p:grpSpPr>
        <p:sp>
          <p:nvSpPr>
            <p:cNvPr id="31762" name="Line 24"/>
            <p:cNvSpPr>
              <a:spLocks noChangeShapeType="1"/>
            </p:cNvSpPr>
            <p:nvPr/>
          </p:nvSpPr>
          <p:spPr bwMode="auto">
            <a:xfrm flipV="1">
              <a:off x="1239" y="2904"/>
              <a:ext cx="1488" cy="432"/>
            </a:xfrm>
            <a:prstGeom prst="line">
              <a:avLst/>
            </a:prstGeom>
            <a:noFill/>
            <a:ln w="50800">
              <a:solidFill>
                <a:srgbClr val="FF99FF"/>
              </a:solidFill>
              <a:round/>
              <a:headEnd type="none" w="sm" len="sm"/>
              <a:tailEnd type="none" w="sm" len="sm"/>
            </a:ln>
          </p:spPr>
          <p:txBody>
            <a:bodyPr wrap="none" anchor="ctr"/>
            <a:lstStyle/>
            <a:p>
              <a:endParaRPr lang="en-US"/>
            </a:p>
          </p:txBody>
        </p:sp>
        <p:sp>
          <p:nvSpPr>
            <p:cNvPr id="31763" name="Rectangle 26"/>
            <p:cNvSpPr>
              <a:spLocks noChangeArrowheads="1"/>
            </p:cNvSpPr>
            <p:nvPr/>
          </p:nvSpPr>
          <p:spPr bwMode="auto">
            <a:xfrm rot="-900000">
              <a:off x="1200" y="2589"/>
              <a:ext cx="1948" cy="815"/>
            </a:xfrm>
            <a:prstGeom prst="rect">
              <a:avLst/>
            </a:prstGeom>
            <a:noFill/>
            <a:ln w="9525">
              <a:noFill/>
              <a:miter lim="800000"/>
              <a:headEnd/>
              <a:tailEnd/>
            </a:ln>
          </p:spPr>
          <p:txBody>
            <a:bodyPr wrap="none" lIns="92075" tIns="46038" rIns="92075" bIns="46038">
              <a:spAutoFit/>
            </a:bodyPr>
            <a:lstStyle/>
            <a:p>
              <a:pPr algn="l" defTabSz="762000" eaLnBrk="0" hangingPunct="0"/>
              <a:r>
                <a:rPr lang="en-US" sz="2000" b="0">
                  <a:solidFill>
                    <a:srgbClr val="FF99FF"/>
                  </a:solidFill>
                  <a:latin typeface="Verdana" pitchFamily="34" charset="0"/>
                </a:rPr>
                <a:t>Email</a:t>
              </a:r>
              <a:br>
                <a:rPr lang="en-US" sz="2000" b="0">
                  <a:solidFill>
                    <a:srgbClr val="FF99FF"/>
                  </a:solidFill>
                  <a:latin typeface="Verdana" pitchFamily="34" charset="0"/>
                </a:rPr>
              </a:br>
              <a:r>
                <a:rPr lang="en-US" sz="2000" b="0">
                  <a:solidFill>
                    <a:srgbClr val="FF99FF"/>
                  </a:solidFill>
                  <a:latin typeface="Verdana" pitchFamily="34" charset="0"/>
                </a:rPr>
                <a:t>Filters</a:t>
              </a:r>
            </a:p>
          </p:txBody>
        </p:sp>
        <p:sp>
          <p:nvSpPr>
            <p:cNvPr id="31764" name="Line 25"/>
            <p:cNvSpPr>
              <a:spLocks noChangeShapeType="1"/>
            </p:cNvSpPr>
            <p:nvPr/>
          </p:nvSpPr>
          <p:spPr bwMode="auto">
            <a:xfrm>
              <a:off x="2736" y="2794"/>
              <a:ext cx="0" cy="192"/>
            </a:xfrm>
            <a:prstGeom prst="line">
              <a:avLst/>
            </a:prstGeom>
            <a:noFill/>
            <a:ln w="50800">
              <a:solidFill>
                <a:srgbClr val="FF99FF"/>
              </a:solidFill>
              <a:round/>
              <a:headEnd type="none" w="sm" len="sm"/>
              <a:tailEnd type="none" w="sm" len="sm"/>
            </a:ln>
          </p:spPr>
          <p:txBody>
            <a:bodyPr wrap="none" anchor="ctr"/>
            <a:lstStyle/>
            <a:p>
              <a:endParaRPr lang="en-US"/>
            </a:p>
          </p:txBody>
        </p:sp>
      </p:grpSp>
      <p:sp>
        <p:nvSpPr>
          <p:cNvPr id="131111" name="Text Box 39"/>
          <p:cNvSpPr txBox="1">
            <a:spLocks noChangeArrowheads="1"/>
          </p:cNvSpPr>
          <p:nvPr/>
        </p:nvSpPr>
        <p:spPr bwMode="auto">
          <a:xfrm>
            <a:off x="409575" y="5138738"/>
            <a:ext cx="1704975" cy="822325"/>
          </a:xfrm>
          <a:prstGeom prst="rect">
            <a:avLst/>
          </a:prstGeom>
          <a:solidFill>
            <a:srgbClr val="660066"/>
          </a:solid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en-US" dirty="0">
                <a:solidFill>
                  <a:srgbClr val="FFE265"/>
                </a:solidFill>
                <a:cs typeface="Arial" charset="0"/>
              </a:rPr>
              <a:t>Low</a:t>
            </a:r>
            <a:br>
              <a:rPr lang="en-US" dirty="0">
                <a:solidFill>
                  <a:srgbClr val="FFE265"/>
                </a:solidFill>
                <a:cs typeface="Arial" charset="0"/>
              </a:rPr>
            </a:br>
            <a:r>
              <a:rPr lang="en-US" dirty="0">
                <a:solidFill>
                  <a:srgbClr val="FFE265"/>
                </a:solidFill>
                <a:cs typeface="Arial" charset="0"/>
              </a:rPr>
              <a:t>Threshold</a:t>
            </a:r>
          </a:p>
        </p:txBody>
      </p:sp>
      <p:sp>
        <p:nvSpPr>
          <p:cNvPr id="131112" name="Text Box 40"/>
          <p:cNvSpPr txBox="1">
            <a:spLocks noChangeArrowheads="1"/>
          </p:cNvSpPr>
          <p:nvPr/>
        </p:nvSpPr>
        <p:spPr bwMode="auto">
          <a:xfrm>
            <a:off x="7912100" y="5562600"/>
            <a:ext cx="1231900" cy="822325"/>
          </a:xfrm>
          <a:prstGeom prst="rect">
            <a:avLst/>
          </a:prstGeom>
          <a:solidFill>
            <a:srgbClr val="660066"/>
          </a:solidFill>
          <a:ln w="9525" algn="ctr">
            <a:noFill/>
            <a:miter lim="800000"/>
            <a:headEnd/>
            <a:tailEnd/>
          </a:ln>
          <a:effectLst>
            <a:outerShdw dist="107763" dir="2700000" algn="ctr" rotWithShape="0">
              <a:schemeClr val="bg2">
                <a:alpha val="50000"/>
              </a:schemeClr>
            </a:outerShdw>
          </a:effectLst>
        </p:spPr>
        <p:txBody>
          <a:bodyPr wrap="none">
            <a:spAutoFit/>
          </a:bodyPr>
          <a:lstStyle/>
          <a:p>
            <a:pPr>
              <a:defRPr/>
            </a:pPr>
            <a:r>
              <a:rPr lang="en-US" dirty="0">
                <a:solidFill>
                  <a:srgbClr val="FFE265"/>
                </a:solidFill>
                <a:cs typeface="Arial" charset="0"/>
              </a:rPr>
              <a:t>High</a:t>
            </a:r>
            <a:br>
              <a:rPr lang="en-US" dirty="0">
                <a:solidFill>
                  <a:srgbClr val="FFE265"/>
                </a:solidFill>
                <a:cs typeface="Arial" charset="0"/>
              </a:rPr>
            </a:br>
            <a:r>
              <a:rPr lang="en-US" dirty="0">
                <a:solidFill>
                  <a:srgbClr val="FFE265"/>
                </a:solidFill>
                <a:cs typeface="Arial" charset="0"/>
              </a:rPr>
              <a:t>Ceiling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356991" y="447915"/>
            <a:ext cx="7543800" cy="1295400"/>
          </a:xfrm>
        </p:spPr>
        <p:txBody>
          <a:bodyPr/>
          <a:lstStyle/>
          <a:p>
            <a:r>
              <a:rPr lang="en-US" sz="3600" dirty="0" smtClean="0"/>
              <a:t>Allen Newell and Stuart Card, 1985:</a:t>
            </a:r>
          </a:p>
        </p:txBody>
      </p:sp>
      <p:sp>
        <p:nvSpPr>
          <p:cNvPr id="6" name="Content Placeholder 5"/>
          <p:cNvSpPr>
            <a:spLocks noGrp="1"/>
          </p:cNvSpPr>
          <p:nvPr>
            <p:ph idx="1"/>
          </p:nvPr>
        </p:nvSpPr>
        <p:spPr>
          <a:xfrm>
            <a:off x="457200" y="1719262"/>
            <a:ext cx="8229600" cy="4719115"/>
          </a:xfrm>
        </p:spPr>
        <p:txBody>
          <a:bodyPr/>
          <a:lstStyle/>
          <a:p>
            <a:pPr marL="0" indent="0">
              <a:buNone/>
            </a:pPr>
            <a:r>
              <a:rPr lang="en-US" sz="2600" dirty="0" smtClean="0"/>
              <a:t>“Millions for compilers but hardly a penny for understanding human programming language use.  Now, programming languages are obviously symmetrical, the computer on one side, the programmer on the other.  In an appropriate science of computer languages, one would expect that half the effort would be on the computer side, understanding how to translate the languages into executable form, and half on the human side, understanding how to design languages that are easy or productive to use....  The human and computer parts of programming languages have developed in radical asymmetry.”</a:t>
            </a:r>
          </a:p>
          <a:p>
            <a:endParaRPr lang="en-US" sz="26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Topics</a:t>
            </a:r>
            <a:endParaRPr lang="en-US" dirty="0"/>
          </a:p>
        </p:txBody>
      </p:sp>
      <p:sp>
        <p:nvSpPr>
          <p:cNvPr id="3" name="Content Placeholder 2"/>
          <p:cNvSpPr>
            <a:spLocks noGrp="1"/>
          </p:cNvSpPr>
          <p:nvPr>
            <p:ph idx="1"/>
          </p:nvPr>
        </p:nvSpPr>
        <p:spPr>
          <a:xfrm>
            <a:off x="468086" y="1512435"/>
            <a:ext cx="8229600" cy="4411662"/>
          </a:xfrm>
        </p:spPr>
        <p:txBody>
          <a:bodyPr/>
          <a:lstStyle/>
          <a:p>
            <a:r>
              <a:rPr lang="en-US" sz="2800" dirty="0" smtClean="0"/>
              <a:t>Topics in Software Development that have a human aspect</a:t>
            </a:r>
          </a:p>
          <a:p>
            <a:pPr lvl="1"/>
            <a:r>
              <a:rPr lang="en-US" sz="2400" dirty="0" smtClean="0"/>
              <a:t>Not general HCI</a:t>
            </a:r>
          </a:p>
          <a:p>
            <a:pPr lvl="1"/>
            <a:r>
              <a:rPr lang="en-US" sz="2400" dirty="0" smtClean="0"/>
              <a:t>Not algorithms for Software Engineering</a:t>
            </a:r>
          </a:p>
          <a:p>
            <a:pPr lvl="1"/>
            <a:r>
              <a:rPr lang="en-US" sz="2400" dirty="0" smtClean="0"/>
              <a:t>Not language design issues devoid of human studies</a:t>
            </a:r>
          </a:p>
          <a:p>
            <a:r>
              <a:rPr lang="en-US" sz="2800" dirty="0" smtClean="0"/>
              <a:t>Must have at least 10 papers in the area to be “important enough” to be a top-level topic</a:t>
            </a:r>
          </a:p>
          <a:p>
            <a:pPr lvl="1"/>
            <a:r>
              <a:rPr lang="en-US" sz="2400" dirty="0" smtClean="0"/>
              <a:t>If lots of papers, then we tried to pick influential ones</a:t>
            </a:r>
          </a:p>
          <a:p>
            <a:r>
              <a:rPr lang="en-US" sz="2800" dirty="0" smtClean="0"/>
              <a:t>Usually has a user study, either an exploratory or evaluation study</a:t>
            </a:r>
            <a:endParaRPr lang="en-US" sz="28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04896"/>
          </a:xfrm>
        </p:spPr>
        <p:txBody>
          <a:bodyPr/>
          <a:lstStyle/>
          <a:p>
            <a:r>
              <a:rPr lang="en-US" dirty="0" smtClean="0"/>
              <a:t>Topics</a:t>
            </a:r>
            <a:endParaRPr lang="en-US" dirty="0"/>
          </a:p>
        </p:txBody>
      </p:sp>
      <p:sp>
        <p:nvSpPr>
          <p:cNvPr id="3" name="Content Placeholder 2"/>
          <p:cNvSpPr>
            <a:spLocks noGrp="1"/>
          </p:cNvSpPr>
          <p:nvPr>
            <p:ph idx="1"/>
          </p:nvPr>
        </p:nvSpPr>
        <p:spPr>
          <a:xfrm>
            <a:off x="225469" y="967784"/>
            <a:ext cx="8918532" cy="5016109"/>
          </a:xfrm>
        </p:spPr>
        <p:txBody>
          <a:bodyPr/>
          <a:lstStyle/>
          <a:p>
            <a:r>
              <a:rPr lang="en-US" sz="2800" dirty="0" smtClean="0"/>
              <a:t>Meta topics:</a:t>
            </a:r>
          </a:p>
          <a:p>
            <a:pPr lvl="1"/>
            <a:r>
              <a:rPr lang="en-US" sz="2400" dirty="0" smtClean="0"/>
              <a:t>Why is software development difficult for people in general?</a:t>
            </a:r>
            <a:r>
              <a:rPr lang="en-US" sz="2000" dirty="0" smtClean="0"/>
              <a:t> (see above)</a:t>
            </a:r>
            <a:endParaRPr lang="en-US" sz="2400" dirty="0" smtClean="0"/>
          </a:p>
          <a:p>
            <a:pPr lvl="1"/>
            <a:r>
              <a:rPr lang="en-US" sz="2400" dirty="0" smtClean="0"/>
              <a:t>HCI Techniques relevant to Software Development</a:t>
            </a:r>
          </a:p>
          <a:p>
            <a:pPr lvl="2"/>
            <a:r>
              <a:rPr lang="en-US" sz="2100" dirty="0" smtClean="0"/>
              <a:t>And how to perform those techniques correctly (next 2 lectures)</a:t>
            </a:r>
          </a:p>
          <a:p>
            <a:pPr lvl="1"/>
            <a:r>
              <a:rPr lang="en-US" sz="2400" dirty="0" smtClean="0"/>
              <a:t>What it means to do good research in this area</a:t>
            </a:r>
          </a:p>
          <a:p>
            <a:pPr lvl="1"/>
            <a:r>
              <a:rPr lang="en-US" sz="2400" dirty="0" smtClean="0"/>
              <a:t>Where to look for research in this area?</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29</a:t>
            </a:fld>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9C08AF65-6E2F-4478-B35A-1D882FC414C9}" type="slidenum">
              <a:rPr lang="en-US" altLang="en-US" smtClean="0"/>
              <a:pPr/>
              <a:t>3</a:t>
            </a:fld>
            <a:endParaRPr lang="en-US" altLang="en-US" smtClean="0"/>
          </a:p>
        </p:txBody>
      </p:sp>
      <p:sp>
        <p:nvSpPr>
          <p:cNvPr id="8195" name="Rectangle 2"/>
          <p:cNvSpPr>
            <a:spLocks noGrp="1" noChangeArrowheads="1"/>
          </p:cNvSpPr>
          <p:nvPr>
            <p:ph type="title"/>
          </p:nvPr>
        </p:nvSpPr>
        <p:spPr/>
        <p:txBody>
          <a:bodyPr/>
          <a:lstStyle/>
          <a:p>
            <a:pPr eaLnBrk="1" hangingPunct="1"/>
            <a:r>
              <a:rPr lang="en-US" dirty="0" smtClean="0"/>
              <a:t>Instructors</a:t>
            </a:r>
          </a:p>
        </p:txBody>
      </p:sp>
      <p:sp>
        <p:nvSpPr>
          <p:cNvPr id="8196" name="Rectangle 3"/>
          <p:cNvSpPr>
            <a:spLocks noGrp="1" noChangeArrowheads="1"/>
          </p:cNvSpPr>
          <p:nvPr>
            <p:ph type="body" idx="1"/>
          </p:nvPr>
        </p:nvSpPr>
        <p:spPr>
          <a:xfrm>
            <a:off x="304800" y="1411288"/>
            <a:ext cx="8650288" cy="4532312"/>
          </a:xfrm>
        </p:spPr>
        <p:txBody>
          <a:bodyPr/>
          <a:lstStyle/>
          <a:p>
            <a:pPr eaLnBrk="1" hangingPunct="1">
              <a:spcBef>
                <a:spcPct val="0"/>
              </a:spcBef>
            </a:pPr>
            <a:r>
              <a:rPr lang="en-US" smtClean="0"/>
              <a:t>Brad Myers</a:t>
            </a:r>
          </a:p>
          <a:p>
            <a:pPr lvl="1" eaLnBrk="1" hangingPunct="1">
              <a:spcBef>
                <a:spcPct val="0"/>
              </a:spcBef>
            </a:pPr>
            <a:r>
              <a:rPr lang="en-US" sz="2200" smtClean="0"/>
              <a:t>Human Computer Interaction Institute</a:t>
            </a:r>
          </a:p>
          <a:p>
            <a:pPr lvl="1" eaLnBrk="1" hangingPunct="1">
              <a:spcBef>
                <a:spcPct val="0"/>
              </a:spcBef>
            </a:pPr>
            <a:r>
              <a:rPr lang="en-US" sz="2200" smtClean="0"/>
              <a:t>Office: Newell-Simon Hall (NSH) 3517</a:t>
            </a:r>
          </a:p>
          <a:p>
            <a:pPr lvl="1" eaLnBrk="1" hangingPunct="1">
              <a:spcBef>
                <a:spcPct val="0"/>
              </a:spcBef>
            </a:pPr>
            <a:r>
              <a:rPr lang="en-US" sz="2200" smtClean="0"/>
              <a:t>Phone: x8-5150</a:t>
            </a:r>
          </a:p>
          <a:p>
            <a:pPr lvl="1" eaLnBrk="1" hangingPunct="1">
              <a:spcBef>
                <a:spcPct val="0"/>
              </a:spcBef>
            </a:pPr>
            <a:r>
              <a:rPr lang="en-US" sz="2200" smtClean="0"/>
              <a:t>E-mail: </a:t>
            </a:r>
            <a:r>
              <a:rPr lang="en-US" sz="2200" smtClean="0">
                <a:hlinkClick r:id="rId3"/>
              </a:rPr>
              <a:t>bam@cs.cmu.edu</a:t>
            </a:r>
            <a:endParaRPr lang="en-US" sz="2200" smtClean="0"/>
          </a:p>
          <a:p>
            <a:pPr lvl="1" eaLnBrk="1" hangingPunct="1">
              <a:spcBef>
                <a:spcPct val="0"/>
              </a:spcBef>
            </a:pPr>
            <a:r>
              <a:rPr lang="en-US" sz="2200" smtClean="0">
                <a:hlinkClick r:id="rId4"/>
              </a:rPr>
              <a:t>http://www.cs.cmu.edu/~bam</a:t>
            </a:r>
            <a:endParaRPr lang="en-US" sz="2200" smtClean="0"/>
          </a:p>
          <a:p>
            <a:pPr lvl="1" eaLnBrk="1" hangingPunct="1">
              <a:spcBef>
                <a:spcPct val="0"/>
              </a:spcBef>
            </a:pPr>
            <a:r>
              <a:rPr lang="en-US" sz="2200" smtClean="0"/>
              <a:t>Office hours: By appointment.</a:t>
            </a:r>
          </a:p>
          <a:p>
            <a:pPr eaLnBrk="1" hangingPunct="1">
              <a:spcBef>
                <a:spcPct val="0"/>
              </a:spcBef>
            </a:pPr>
            <a:endParaRPr lang="en-US" sz="1300" smtClean="0"/>
          </a:p>
          <a:p>
            <a:pPr eaLnBrk="1" hangingPunct="1">
              <a:spcBef>
                <a:spcPct val="0"/>
              </a:spcBef>
            </a:pPr>
            <a:r>
              <a:rPr lang="en-US" smtClean="0"/>
              <a:t>Secretary: Brandy Renduels,</a:t>
            </a:r>
          </a:p>
          <a:p>
            <a:pPr lvl="1" eaLnBrk="1" hangingPunct="1">
              <a:spcBef>
                <a:spcPct val="0"/>
              </a:spcBef>
            </a:pPr>
            <a:r>
              <a:rPr lang="en-US" sz="2200" smtClean="0"/>
              <a:t>NSH 3526A</a:t>
            </a:r>
          </a:p>
          <a:p>
            <a:pPr lvl="1" eaLnBrk="1" hangingPunct="1">
              <a:spcBef>
                <a:spcPct val="0"/>
              </a:spcBef>
            </a:pPr>
            <a:r>
              <a:rPr lang="en-US" sz="2200" smtClean="0"/>
              <a:t>x8-7099</a:t>
            </a:r>
          </a:p>
        </p:txBody>
      </p:sp>
      <p:pic>
        <p:nvPicPr>
          <p:cNvPr id="8197" name="Picture 5" descr="brad-myers-2006-small">
            <a:hlinkClick r:id="rId5"/>
          </p:cNvPr>
          <p:cNvPicPr>
            <a:picLocks noChangeAspect="1" noChangeArrowheads="1"/>
          </p:cNvPicPr>
          <p:nvPr/>
        </p:nvPicPr>
        <p:blipFill>
          <a:blip r:embed="rId6" cstate="print"/>
          <a:srcRect/>
          <a:stretch>
            <a:fillRect/>
          </a:stretch>
        </p:blipFill>
        <p:spPr bwMode="auto">
          <a:xfrm>
            <a:off x="7162800" y="1295400"/>
            <a:ext cx="1247775" cy="2047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What it means to</a:t>
            </a:r>
            <a:br>
              <a:rPr lang="en-US" dirty="0" smtClean="0"/>
            </a:br>
            <a:r>
              <a:rPr lang="en-US" dirty="0" smtClean="0"/>
              <a:t>do good research in this area</a:t>
            </a:r>
            <a:endParaRPr lang="en-US" dirty="0"/>
          </a:p>
        </p:txBody>
      </p:sp>
      <p:sp>
        <p:nvSpPr>
          <p:cNvPr id="7" name="Content Placeholder 6"/>
          <p:cNvSpPr>
            <a:spLocks noGrp="1"/>
          </p:cNvSpPr>
          <p:nvPr>
            <p:ph idx="1"/>
          </p:nvPr>
        </p:nvSpPr>
        <p:spPr>
          <a:xfrm>
            <a:off x="339634" y="1436914"/>
            <a:ext cx="8804366" cy="4694011"/>
          </a:xfrm>
        </p:spPr>
        <p:txBody>
          <a:bodyPr/>
          <a:lstStyle/>
          <a:p>
            <a:r>
              <a:rPr lang="en-US" sz="2800" dirty="0" smtClean="0"/>
              <a:t>Contextual inquiry or lab study to discover an interesting issue that has not previously been known</a:t>
            </a:r>
          </a:p>
          <a:p>
            <a:r>
              <a:rPr lang="en-US" sz="2800" dirty="0" smtClean="0"/>
              <a:t>Survey to validate that is actually widespread</a:t>
            </a:r>
          </a:p>
          <a:p>
            <a:r>
              <a:rPr lang="en-US" sz="2800" dirty="0" smtClean="0"/>
              <a:t>A model that represents and generalizes what is happening</a:t>
            </a:r>
          </a:p>
          <a:p>
            <a:r>
              <a:rPr lang="en-US" sz="2800" dirty="0" smtClean="0"/>
              <a:t>Tool developed that embodies interesting technical contributions and addresses the problems</a:t>
            </a:r>
          </a:p>
          <a:p>
            <a:r>
              <a:rPr lang="en-US" sz="2800" dirty="0" smtClean="0"/>
              <a:t>Lab study of the tool, compared to the way it is done now, that shows dramatic improvements</a:t>
            </a:r>
          </a:p>
        </p:txBody>
      </p:sp>
      <p:sp>
        <p:nvSpPr>
          <p:cNvPr id="4" name="Slide Number Placeholder 3"/>
          <p:cNvSpPr>
            <a:spLocks noGrp="1"/>
          </p:cNvSpPr>
          <p:nvPr>
            <p:ph type="sldNum" sz="quarter" idx="12"/>
          </p:nvPr>
        </p:nvSpPr>
        <p:spPr/>
        <p:txBody>
          <a:bodyPr/>
          <a:lstStyle/>
          <a:p>
            <a:fld id="{5724283D-037C-4233-A5B9-6A378F34C5AF}" type="slidenum">
              <a:rPr lang="en-US" altLang="en-US" smtClean="0"/>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35853"/>
          </a:xfrm>
        </p:spPr>
        <p:txBody>
          <a:bodyPr/>
          <a:lstStyle/>
          <a:p>
            <a:r>
              <a:rPr lang="en-US" dirty="0" smtClean="0"/>
              <a:t>Example 1: </a:t>
            </a:r>
            <a:r>
              <a:rPr lang="en-US" dirty="0" err="1" smtClean="0"/>
              <a:t>WhyLine</a:t>
            </a:r>
            <a:endParaRPr lang="en-US" dirty="0"/>
          </a:p>
        </p:txBody>
      </p:sp>
      <p:sp>
        <p:nvSpPr>
          <p:cNvPr id="3" name="Content Placeholder 2"/>
          <p:cNvSpPr>
            <a:spLocks noGrp="1"/>
          </p:cNvSpPr>
          <p:nvPr>
            <p:ph idx="1"/>
          </p:nvPr>
        </p:nvSpPr>
        <p:spPr>
          <a:xfrm>
            <a:off x="222070" y="1005840"/>
            <a:ext cx="7014753" cy="5125085"/>
          </a:xfrm>
        </p:spPr>
        <p:txBody>
          <a:bodyPr/>
          <a:lstStyle/>
          <a:p>
            <a:r>
              <a:rPr lang="en-US" sz="2400" dirty="0" smtClean="0"/>
              <a:t>Andy </a:t>
            </a:r>
            <a:r>
              <a:rPr lang="en-US" sz="2400" dirty="0" err="1" smtClean="0"/>
              <a:t>Ko’s</a:t>
            </a:r>
            <a:r>
              <a:rPr lang="en-US" sz="2400" dirty="0" smtClean="0"/>
              <a:t> PhD thesis</a:t>
            </a:r>
          </a:p>
          <a:p>
            <a:r>
              <a:rPr lang="en-US" sz="2400" dirty="0" smtClean="0"/>
              <a:t>Field studies of beginning programmers and identified barriers, including debugging [Ko, VL’04]</a:t>
            </a:r>
          </a:p>
          <a:p>
            <a:r>
              <a:rPr lang="en-US" sz="2400" dirty="0" smtClean="0"/>
              <a:t>Lab study of people doing maintenance tasks with Java [Ko, ICSE’05 – Winner best paper]</a:t>
            </a:r>
          </a:p>
          <a:p>
            <a:r>
              <a:rPr lang="en-US" sz="2400" dirty="0" err="1" smtClean="0"/>
              <a:t>WhyLine</a:t>
            </a:r>
            <a:r>
              <a:rPr lang="en-US" sz="2400" dirty="0" smtClean="0"/>
              <a:t> tool for Alice, then</a:t>
            </a:r>
            <a:br>
              <a:rPr lang="en-US" sz="2400" dirty="0" smtClean="0"/>
            </a:br>
            <a:r>
              <a:rPr lang="en-US" sz="2400" dirty="0" smtClean="0"/>
              <a:t>Java [Ko, ICSE’08  –</a:t>
            </a:r>
            <a:br>
              <a:rPr lang="en-US" sz="2400" dirty="0" smtClean="0"/>
            </a:br>
            <a:r>
              <a:rPr lang="en-US" sz="2400" dirty="0" smtClean="0"/>
              <a:t>Winner best paper]</a:t>
            </a:r>
          </a:p>
          <a:p>
            <a:r>
              <a:rPr lang="en-US" sz="2400" dirty="0" smtClean="0"/>
              <a:t>User study of Java Tool</a:t>
            </a:r>
            <a:br>
              <a:rPr lang="en-US" sz="2400" dirty="0" smtClean="0"/>
            </a:br>
            <a:r>
              <a:rPr lang="en-US" sz="2400" dirty="0" smtClean="0"/>
              <a:t>[Ko, CHI’09]</a:t>
            </a:r>
          </a:p>
          <a:p>
            <a:endParaRPr lang="en-US" sz="24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31</a:t>
            </a:fld>
            <a:endParaRPr lang="en-US" altLang="en-US"/>
          </a:p>
        </p:txBody>
      </p:sp>
      <p:pic>
        <p:nvPicPr>
          <p:cNvPr id="5" name="Picture 3">
            <a:hlinkClick r:id="rId2" action="ppaction://hlinkfile"/>
          </p:cNvPr>
          <p:cNvPicPr>
            <a:picLocks noChangeAspect="1" noChangeArrowheads="1"/>
          </p:cNvPicPr>
          <p:nvPr/>
        </p:nvPicPr>
        <p:blipFill>
          <a:blip r:embed="rId3" cstate="print"/>
          <a:srcRect/>
          <a:stretch>
            <a:fillRect/>
          </a:stretch>
        </p:blipFill>
        <p:spPr bwMode="auto">
          <a:xfrm>
            <a:off x="5055327" y="3546700"/>
            <a:ext cx="4088674" cy="3311300"/>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0" y="5426139"/>
            <a:ext cx="4911634" cy="1431861"/>
          </a:xfrm>
          <a:prstGeom prst="rect">
            <a:avLst/>
          </a:prstGeom>
          <a:noFill/>
          <a:ln w="9525">
            <a:noFill/>
            <a:miter lim="800000"/>
            <a:headEnd/>
            <a:tailEnd/>
          </a:ln>
          <a:effectLst/>
        </p:spPr>
      </p:pic>
      <p:pic>
        <p:nvPicPr>
          <p:cNvPr id="7" name="Picture 5"/>
          <p:cNvPicPr>
            <a:picLocks noChangeAspect="1" noChangeArrowheads="1"/>
          </p:cNvPicPr>
          <p:nvPr/>
        </p:nvPicPr>
        <p:blipFill>
          <a:blip r:embed="rId5" cstate="print"/>
          <a:srcRect/>
          <a:stretch>
            <a:fillRect/>
          </a:stretch>
        </p:blipFill>
        <p:spPr bwMode="auto">
          <a:xfrm>
            <a:off x="7223760" y="0"/>
            <a:ext cx="1920240" cy="351503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r="6446" b="4887"/>
          <a:stretch>
            <a:fillRect/>
          </a:stretch>
        </p:blipFill>
        <p:spPr>
          <a:xfrm>
            <a:off x="341244" y="1321431"/>
            <a:ext cx="8554564" cy="5497383"/>
          </a:xfrm>
          <a:prstGeom prst="rect">
            <a:avLst/>
          </a:prstGeom>
        </p:spPr>
      </p:pic>
      <p:sp>
        <p:nvSpPr>
          <p:cNvPr id="2" name="Title 1"/>
          <p:cNvSpPr>
            <a:spLocks noGrp="1"/>
          </p:cNvSpPr>
          <p:nvPr>
            <p:ph type="title"/>
          </p:nvPr>
        </p:nvSpPr>
        <p:spPr>
          <a:xfrm>
            <a:off x="457200" y="122238"/>
            <a:ext cx="7543800" cy="779099"/>
          </a:xfrm>
        </p:spPr>
        <p:txBody>
          <a:bodyPr>
            <a:normAutofit/>
          </a:bodyPr>
          <a:lstStyle/>
          <a:p>
            <a:r>
              <a:rPr lang="en-US" dirty="0" smtClean="0"/>
              <a:t>Example 2: </a:t>
            </a:r>
            <a:r>
              <a:rPr lang="en-US" dirty="0" err="1" smtClean="0"/>
              <a:t>Reacher</a:t>
            </a:r>
            <a:endParaRPr lang="en-US" dirty="0"/>
          </a:p>
        </p:txBody>
      </p:sp>
      <p:sp>
        <p:nvSpPr>
          <p:cNvPr id="6" name="Content Placeholder 5"/>
          <p:cNvSpPr>
            <a:spLocks noGrp="1"/>
          </p:cNvSpPr>
          <p:nvPr>
            <p:ph idx="1"/>
          </p:nvPr>
        </p:nvSpPr>
        <p:spPr>
          <a:xfrm>
            <a:off x="156755" y="909366"/>
            <a:ext cx="8229600" cy="4411662"/>
          </a:xfrm>
        </p:spPr>
        <p:txBody>
          <a:bodyPr/>
          <a:lstStyle/>
          <a:p>
            <a:r>
              <a:rPr lang="en-US" dirty="0" smtClean="0"/>
              <a:t>PhD work of Thomas LaToza</a:t>
            </a:r>
          </a:p>
          <a:p>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32</a:t>
            </a:fld>
            <a:endParaRPr lang="en-US" altLang="en-US"/>
          </a:p>
        </p:txBody>
      </p:sp>
    </p:spTree>
    <p:extLst>
      <p:ext uri="{BB962C8B-B14F-4D97-AF65-F5344CB8AC3E}">
        <p14:creationId xmlns="" xmlns:p14="http://schemas.microsoft.com/office/powerpoint/2010/main" val="2262502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Where to look for research in this area?</a:t>
            </a:r>
            <a:endParaRPr lang="en-US" dirty="0"/>
          </a:p>
        </p:txBody>
      </p:sp>
      <p:sp>
        <p:nvSpPr>
          <p:cNvPr id="3" name="Content Placeholder 2"/>
          <p:cNvSpPr>
            <a:spLocks noGrp="1"/>
          </p:cNvSpPr>
          <p:nvPr>
            <p:ph idx="1"/>
          </p:nvPr>
        </p:nvSpPr>
        <p:spPr/>
        <p:txBody>
          <a:bodyPr/>
          <a:lstStyle/>
          <a:p>
            <a:r>
              <a:rPr lang="en-US" dirty="0" smtClean="0"/>
              <a:t>Lots of conferences and journals will publish this work</a:t>
            </a:r>
          </a:p>
          <a:p>
            <a:pPr lvl="1"/>
            <a:r>
              <a:rPr lang="en-US" dirty="0" smtClean="0"/>
              <a:t>PPIG primarily focused on this topic</a:t>
            </a:r>
          </a:p>
          <a:p>
            <a:pPr lvl="2"/>
            <a:r>
              <a:rPr lang="en-US" dirty="0" smtClean="0"/>
              <a:t>Get on the mailing list!  </a:t>
            </a:r>
            <a:r>
              <a:rPr lang="en-US" dirty="0" smtClean="0">
                <a:hlinkClick r:id="rId3"/>
              </a:rPr>
              <a:t>www.ppig.org</a:t>
            </a:r>
            <a:endParaRPr lang="en-US" dirty="0" smtClean="0"/>
          </a:p>
          <a:p>
            <a:pPr lvl="1"/>
            <a:r>
              <a:rPr lang="en-US" dirty="0" smtClean="0"/>
              <a:t>VL/HCC (!!)</a:t>
            </a:r>
          </a:p>
          <a:p>
            <a:pPr lvl="1"/>
            <a:r>
              <a:rPr lang="en-US" dirty="0" smtClean="0"/>
              <a:t>Some at: ICSE, CHI, FSE, UIST, CSCW, TSE, TOSEM, ICSM, ICPC, JVLC, Journal of Systems &amp; Software</a:t>
            </a:r>
          </a:p>
          <a:p>
            <a:pPr lvl="1"/>
            <a:r>
              <a:rPr lang="en-US" dirty="0" smtClean="0"/>
              <a:t>Workshops:</a:t>
            </a:r>
          </a:p>
          <a:p>
            <a:pPr lvl="2"/>
            <a:r>
              <a:rPr lang="en-US" dirty="0" smtClean="0">
                <a:hlinkClick r:id="rId4"/>
              </a:rPr>
              <a:t>CHASE </a:t>
            </a:r>
            <a:r>
              <a:rPr lang="en-US" dirty="0" smtClean="0"/>
              <a:t>at ICSE</a:t>
            </a:r>
          </a:p>
          <a:p>
            <a:pPr lvl="2"/>
            <a:r>
              <a:rPr lang="en-US" dirty="0" smtClean="0">
                <a:hlinkClick r:id="rId5"/>
              </a:rPr>
              <a:t>PLATEAU </a:t>
            </a:r>
            <a:r>
              <a:rPr lang="en-US" dirty="0" smtClean="0"/>
              <a:t>at Splash (OOPSLA)</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724283D-037C-4233-A5B9-6A378F34C5AF}" type="slidenum">
              <a:rPr lang="en-US" altLang="en-US" smtClean="0"/>
              <a:pPr/>
              <a:t>33</a:t>
            </a:fld>
            <a:endParaRPr lang="en-US" altLang="en-US"/>
          </a:p>
        </p:txBody>
      </p:sp>
      <p:pic>
        <p:nvPicPr>
          <p:cNvPr id="8" name="Picture 5" descr="PPIG Logo: Pig-man seated at a table"/>
          <p:cNvPicPr>
            <a:picLocks noChangeAspect="1" noChangeArrowheads="1"/>
          </p:cNvPicPr>
          <p:nvPr/>
        </p:nvPicPr>
        <p:blipFill>
          <a:blip r:embed="rId6" cstate="print"/>
          <a:srcRect/>
          <a:stretch>
            <a:fillRect/>
          </a:stretch>
        </p:blipFill>
        <p:spPr bwMode="auto">
          <a:xfrm>
            <a:off x="7881938" y="2294096"/>
            <a:ext cx="1262062" cy="14859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Meta-Issue: Organization</a:t>
            </a:r>
            <a:endParaRPr lang="en-US" dirty="0"/>
          </a:p>
        </p:txBody>
      </p:sp>
      <p:sp>
        <p:nvSpPr>
          <p:cNvPr id="3" name="Content Placeholder 2"/>
          <p:cNvSpPr>
            <a:spLocks noGrp="1"/>
          </p:cNvSpPr>
          <p:nvPr>
            <p:ph idx="1"/>
          </p:nvPr>
        </p:nvSpPr>
        <p:spPr>
          <a:xfrm>
            <a:off x="457200" y="1528354"/>
            <a:ext cx="8686800" cy="4602571"/>
          </a:xfrm>
        </p:spPr>
        <p:txBody>
          <a:bodyPr/>
          <a:lstStyle/>
          <a:p>
            <a:r>
              <a:rPr lang="en-US" sz="2800" dirty="0" smtClean="0"/>
              <a:t>Lots of ways to organize this area:</a:t>
            </a:r>
          </a:p>
          <a:p>
            <a:pPr lvl="1"/>
            <a:r>
              <a:rPr lang="en-US" sz="2400" dirty="0" smtClean="0"/>
              <a:t>By HCI method: field study, tool development, lab study</a:t>
            </a:r>
          </a:p>
          <a:p>
            <a:pPr lvl="1"/>
            <a:r>
              <a:rPr lang="en-US" sz="2400" dirty="0" smtClean="0"/>
              <a:t>By types of developers targeted: novice, EUP, professional</a:t>
            </a:r>
          </a:p>
          <a:p>
            <a:pPr lvl="1"/>
            <a:r>
              <a:rPr lang="en-US" sz="2400" dirty="0" smtClean="0"/>
              <a:t>By paradigm: OO, functional, textual, PBE, spreadsheets, VP, …</a:t>
            </a:r>
          </a:p>
          <a:p>
            <a:pPr lvl="1"/>
            <a:r>
              <a:rPr lang="en-US" sz="2400" dirty="0" smtClean="0"/>
              <a:t>By activity: understanding, design, coding, test, debugging, etc.</a:t>
            </a:r>
          </a:p>
          <a:p>
            <a:pPr lvl="1"/>
            <a:r>
              <a:rPr lang="en-US" sz="2400" dirty="0" smtClean="0"/>
              <a:t>By research group/person: our Natural Programming results, Gail Murphy’s group, Rob </a:t>
            </a:r>
            <a:r>
              <a:rPr lang="en-US" sz="2400" dirty="0" err="1" smtClean="0"/>
              <a:t>Deline’s</a:t>
            </a:r>
            <a:r>
              <a:rPr lang="en-US" sz="2400" dirty="0" smtClean="0"/>
              <a:t> at MSR, Scott </a:t>
            </a:r>
            <a:r>
              <a:rPr lang="en-US" sz="2400" dirty="0" err="1" smtClean="0"/>
              <a:t>Klemmer’s</a:t>
            </a:r>
            <a:r>
              <a:rPr lang="en-US" sz="2400" dirty="0" smtClean="0"/>
              <a:t> group (“opportunistic” programming), …</a:t>
            </a:r>
          </a:p>
          <a:p>
            <a:r>
              <a:rPr lang="en-US" sz="2800" dirty="0" smtClean="0"/>
              <a:t>Our </a:t>
            </a:r>
            <a:r>
              <a:rPr lang="en-US" sz="2800" dirty="0" smtClean="0">
                <a:hlinkClick r:id="rId3"/>
              </a:rPr>
              <a:t>list on </a:t>
            </a:r>
            <a:r>
              <a:rPr lang="en-US" sz="2800" dirty="0" err="1" smtClean="0">
                <a:hlinkClick r:id="rId3"/>
              </a:rPr>
              <a:t>GoogleDocs</a:t>
            </a:r>
            <a:endParaRPr lang="en-US" sz="28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34</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9C08AF65-6E2F-4478-B35A-1D882FC414C9}" type="slidenum">
              <a:rPr lang="en-US" altLang="en-US" smtClean="0"/>
              <a:pPr/>
              <a:t>4</a:t>
            </a:fld>
            <a:endParaRPr lang="en-US" altLang="en-US" smtClean="0"/>
          </a:p>
        </p:txBody>
      </p:sp>
      <p:sp>
        <p:nvSpPr>
          <p:cNvPr id="8195" name="Rectangle 2"/>
          <p:cNvSpPr>
            <a:spLocks noGrp="1" noChangeArrowheads="1"/>
          </p:cNvSpPr>
          <p:nvPr>
            <p:ph type="title"/>
          </p:nvPr>
        </p:nvSpPr>
        <p:spPr/>
        <p:txBody>
          <a:bodyPr/>
          <a:lstStyle/>
          <a:p>
            <a:pPr eaLnBrk="1" hangingPunct="1"/>
            <a:r>
              <a:rPr lang="en-US" dirty="0" smtClean="0"/>
              <a:t>Instructors</a:t>
            </a:r>
          </a:p>
        </p:txBody>
      </p:sp>
      <p:sp>
        <p:nvSpPr>
          <p:cNvPr id="8196" name="Rectangle 3"/>
          <p:cNvSpPr>
            <a:spLocks noGrp="1" noChangeArrowheads="1"/>
          </p:cNvSpPr>
          <p:nvPr>
            <p:ph type="body" idx="1"/>
          </p:nvPr>
        </p:nvSpPr>
        <p:spPr>
          <a:xfrm>
            <a:off x="304800" y="1411288"/>
            <a:ext cx="8650288" cy="4532312"/>
          </a:xfrm>
        </p:spPr>
        <p:txBody>
          <a:bodyPr/>
          <a:lstStyle/>
          <a:p>
            <a:pPr eaLnBrk="1" hangingPunct="1">
              <a:spcBef>
                <a:spcPct val="0"/>
              </a:spcBef>
            </a:pPr>
            <a:r>
              <a:rPr lang="en-US" dirty="0" smtClean="0"/>
              <a:t>Thomas LaToza</a:t>
            </a:r>
          </a:p>
          <a:p>
            <a:pPr lvl="1" eaLnBrk="1" hangingPunct="1">
              <a:spcBef>
                <a:spcPct val="0"/>
              </a:spcBef>
            </a:pPr>
            <a:r>
              <a:rPr lang="en-US" sz="2200" dirty="0" smtClean="0"/>
              <a:t>Institute for Software Research</a:t>
            </a:r>
          </a:p>
          <a:p>
            <a:pPr lvl="1" eaLnBrk="1" hangingPunct="1">
              <a:spcBef>
                <a:spcPct val="0"/>
              </a:spcBef>
            </a:pPr>
            <a:r>
              <a:rPr lang="en-US" sz="2200" dirty="0" smtClean="0"/>
              <a:t>Office: </a:t>
            </a:r>
            <a:r>
              <a:rPr lang="en-US" sz="2200" dirty="0" err="1" smtClean="0"/>
              <a:t>NWean</a:t>
            </a:r>
            <a:r>
              <a:rPr lang="en-US" sz="2200" dirty="0" smtClean="0"/>
              <a:t> 4130</a:t>
            </a:r>
          </a:p>
          <a:p>
            <a:pPr lvl="1" eaLnBrk="1" hangingPunct="1">
              <a:spcBef>
                <a:spcPct val="0"/>
              </a:spcBef>
            </a:pPr>
            <a:r>
              <a:rPr lang="en-US" sz="2200" dirty="0" smtClean="0"/>
              <a:t>Phone: x8-5150</a:t>
            </a:r>
          </a:p>
          <a:p>
            <a:pPr lvl="1" eaLnBrk="1" hangingPunct="1">
              <a:spcBef>
                <a:spcPct val="0"/>
              </a:spcBef>
            </a:pPr>
            <a:r>
              <a:rPr lang="en-US" sz="2200" dirty="0" smtClean="0"/>
              <a:t>E-mail: </a:t>
            </a:r>
            <a:r>
              <a:rPr lang="en-US" sz="2400" dirty="0" smtClean="0">
                <a:hlinkClick r:id="rId3"/>
              </a:rPr>
              <a:t>tlatoza</a:t>
            </a:r>
            <a:r>
              <a:rPr lang="en-US" sz="2200" dirty="0" smtClean="0">
                <a:hlinkClick r:id="rId3"/>
              </a:rPr>
              <a:t>@cs.cmu.edu</a:t>
            </a:r>
            <a:endParaRPr lang="en-US" sz="2200" dirty="0" smtClean="0"/>
          </a:p>
          <a:p>
            <a:pPr lvl="1" eaLnBrk="1" hangingPunct="1">
              <a:spcBef>
                <a:spcPct val="0"/>
              </a:spcBef>
            </a:pPr>
            <a:r>
              <a:rPr lang="en-US" sz="2200" dirty="0" smtClean="0">
                <a:hlinkClick r:id="rId4"/>
              </a:rPr>
              <a:t>http://www.cs.cmu.edu/~tlatoza/</a:t>
            </a:r>
            <a:r>
              <a:rPr lang="en-US" sz="2200" dirty="0" smtClean="0"/>
              <a:t> </a:t>
            </a:r>
          </a:p>
          <a:p>
            <a:pPr lvl="1" eaLnBrk="1" hangingPunct="1">
              <a:spcBef>
                <a:spcPct val="0"/>
              </a:spcBef>
            </a:pPr>
            <a:r>
              <a:rPr lang="en-US" sz="2200" dirty="0" smtClean="0"/>
              <a:t>Office hours: By appointment.</a:t>
            </a:r>
          </a:p>
        </p:txBody>
      </p:sp>
      <p:pic>
        <p:nvPicPr>
          <p:cNvPr id="80898" name="Picture 2"/>
          <p:cNvPicPr>
            <a:picLocks noChangeAspect="1" noChangeArrowheads="1"/>
          </p:cNvPicPr>
          <p:nvPr/>
        </p:nvPicPr>
        <p:blipFill>
          <a:blip r:embed="rId5" cstate="print"/>
          <a:srcRect/>
          <a:stretch>
            <a:fillRect/>
          </a:stretch>
        </p:blipFill>
        <p:spPr bwMode="auto">
          <a:xfrm>
            <a:off x="7197980" y="1024618"/>
            <a:ext cx="1484057" cy="18056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566D3B16-19EB-4661-9A51-74A8F3B19387}" type="slidenum">
              <a:rPr lang="en-US" altLang="en-US" smtClean="0"/>
              <a:pPr/>
              <a:t>5</a:t>
            </a:fld>
            <a:endParaRPr lang="en-US" altLang="en-US" smtClean="0"/>
          </a:p>
        </p:txBody>
      </p:sp>
      <p:sp>
        <p:nvSpPr>
          <p:cNvPr id="7171" name="Rectangle 2"/>
          <p:cNvSpPr>
            <a:spLocks noGrp="1" noChangeArrowheads="1"/>
          </p:cNvSpPr>
          <p:nvPr>
            <p:ph type="title"/>
          </p:nvPr>
        </p:nvSpPr>
        <p:spPr/>
        <p:txBody>
          <a:bodyPr/>
          <a:lstStyle/>
          <a:p>
            <a:pPr eaLnBrk="1" hangingPunct="1"/>
            <a:r>
              <a:rPr lang="en-US" dirty="0" smtClean="0"/>
              <a:t>Course Web page: </a:t>
            </a:r>
          </a:p>
        </p:txBody>
      </p:sp>
      <p:sp>
        <p:nvSpPr>
          <p:cNvPr id="7172" name="Rectangle 3"/>
          <p:cNvSpPr>
            <a:spLocks noGrp="1" noChangeArrowheads="1"/>
          </p:cNvSpPr>
          <p:nvPr>
            <p:ph type="body" idx="1"/>
          </p:nvPr>
        </p:nvSpPr>
        <p:spPr>
          <a:xfrm>
            <a:off x="246063" y="1600200"/>
            <a:ext cx="8650287" cy="4532313"/>
          </a:xfrm>
        </p:spPr>
        <p:txBody>
          <a:bodyPr/>
          <a:lstStyle/>
          <a:p>
            <a:pPr eaLnBrk="1" hangingPunct="1"/>
            <a:r>
              <a:rPr lang="en-US" b="1" dirty="0" smtClean="0"/>
              <a:t>Course Web page:</a:t>
            </a:r>
          </a:p>
          <a:p>
            <a:pPr eaLnBrk="1" hangingPunct="1">
              <a:buNone/>
            </a:pPr>
            <a:r>
              <a:rPr lang="en-US" sz="2600" b="1" dirty="0" smtClean="0">
                <a:hlinkClick r:id="rId3"/>
              </a:rPr>
              <a:t>http://www.cs.cmu.edu/~bam/uicourse/2011hasd/</a:t>
            </a:r>
            <a:endParaRPr lang="en-US" sz="2600" b="1" dirty="0" smtClean="0"/>
          </a:p>
          <a:p>
            <a:pPr lvl="1" eaLnBrk="1" hangingPunct="1"/>
            <a:r>
              <a:rPr lang="en-US" b="1" dirty="0" smtClean="0"/>
              <a:t>Link to </a:t>
            </a:r>
            <a:r>
              <a:rPr lang="en-US" b="1" dirty="0" err="1" smtClean="0"/>
              <a:t>GoogleDocs</a:t>
            </a:r>
            <a:r>
              <a:rPr lang="en-US" b="1" dirty="0" smtClean="0"/>
              <a:t> of Topics</a:t>
            </a:r>
          </a:p>
          <a:p>
            <a:pPr lvl="1" eaLnBrk="1" hangingPunct="1"/>
            <a:r>
              <a:rPr lang="en-US" b="1" dirty="0" smtClean="0"/>
              <a:t>Also, the schedule of classes, lecture topics, vacations and conflicts</a:t>
            </a:r>
          </a:p>
          <a:p>
            <a:pPr lvl="2" eaLnBrk="1" hangingPunct="1"/>
            <a:r>
              <a:rPr lang="en-US" sz="1800" b="1" dirty="0" smtClean="0">
                <a:hlinkClick r:id="rId4"/>
              </a:rPr>
              <a:t>http://www.cs.cmu.edu/~bam/uicourse/2011hasd/schedule.html</a:t>
            </a:r>
            <a:r>
              <a:rPr lang="en-US" sz="1800" b="1" dirty="0" smtClean="0"/>
              <a:t> </a:t>
            </a:r>
          </a:p>
          <a:p>
            <a:pPr lvl="2" eaLnBrk="1" hangingPunct="1"/>
            <a:r>
              <a:rPr lang="en-US" b="1" dirty="0" smtClean="0"/>
              <a:t>To be filled in</a:t>
            </a:r>
          </a:p>
          <a:p>
            <a:pPr lvl="2" eaLnBrk="1" hangingPunct="1"/>
            <a:r>
              <a:rPr lang="en-US" b="1" dirty="0" smtClean="0"/>
              <a:t>Let me know when you are out-of-town</a:t>
            </a:r>
          </a:p>
          <a:p>
            <a:pPr lvl="2" eaLnBrk="1" hangingPunct="1"/>
            <a:endParaRPr lang="en-US" b="1"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20762"/>
          </a:xfrm>
        </p:spPr>
        <p:txBody>
          <a:bodyPr/>
          <a:lstStyle/>
          <a:p>
            <a:r>
              <a:rPr lang="en-US" dirty="0" smtClean="0"/>
              <a:t>Course Scope</a:t>
            </a:r>
            <a:endParaRPr lang="en-US" dirty="0"/>
          </a:p>
        </p:txBody>
      </p:sp>
      <p:sp>
        <p:nvSpPr>
          <p:cNvPr id="3" name="Content Placeholder 2"/>
          <p:cNvSpPr>
            <a:spLocks noGrp="1"/>
          </p:cNvSpPr>
          <p:nvPr>
            <p:ph idx="1"/>
          </p:nvPr>
        </p:nvSpPr>
        <p:spPr>
          <a:xfrm>
            <a:off x="457200" y="1284514"/>
            <a:ext cx="8229600" cy="4846411"/>
          </a:xfrm>
        </p:spPr>
        <p:txBody>
          <a:bodyPr/>
          <a:lstStyle/>
          <a:p>
            <a:r>
              <a:rPr lang="en-US" sz="2800" dirty="0" smtClean="0"/>
              <a:t>Treating software developers as people</a:t>
            </a:r>
          </a:p>
          <a:p>
            <a:pPr lvl="1"/>
            <a:r>
              <a:rPr lang="en-US" sz="2400" dirty="0" smtClean="0"/>
              <a:t>Primarily focus on individual development (rather than processes for groups)</a:t>
            </a:r>
          </a:p>
          <a:p>
            <a:pPr lvl="1"/>
            <a:r>
              <a:rPr lang="en-US" sz="2400" dirty="0" smtClean="0"/>
              <a:t>Primarily focus on development activities (vs. planning, requirements analysis, etc.)</a:t>
            </a:r>
          </a:p>
          <a:p>
            <a:r>
              <a:rPr lang="en-US" sz="2800" dirty="0" smtClean="0"/>
              <a:t>Key aspects:</a:t>
            </a:r>
          </a:p>
          <a:p>
            <a:pPr marL="858837" lvl="1" indent="-514350">
              <a:buSzPct val="100000"/>
              <a:buFont typeface="+mj-lt"/>
              <a:buAutoNum type="arabicPeriod"/>
            </a:pPr>
            <a:r>
              <a:rPr lang="en-US" sz="2400" dirty="0" smtClean="0"/>
              <a:t>Studies of programmers</a:t>
            </a:r>
          </a:p>
          <a:p>
            <a:pPr marL="858837" lvl="1" indent="-514350">
              <a:buSzPct val="100000"/>
              <a:buFont typeface="+mj-lt"/>
              <a:buAutoNum type="arabicPeriod"/>
            </a:pPr>
            <a:r>
              <a:rPr lang="en-US" sz="2400" dirty="0" smtClean="0"/>
              <a:t>Tools to help programmers</a:t>
            </a:r>
          </a:p>
          <a:p>
            <a:pPr marL="858837" lvl="1" indent="-514350">
              <a:buSzPct val="100000"/>
              <a:buFont typeface="+mj-lt"/>
              <a:buAutoNum type="arabicPeriod"/>
            </a:pPr>
            <a:r>
              <a:rPr lang="en-US" sz="2400" dirty="0" smtClean="0"/>
              <a:t>Evaluating those tools</a:t>
            </a:r>
          </a:p>
          <a:p>
            <a:r>
              <a:rPr lang="en-US" sz="2800" dirty="0" smtClean="0"/>
              <a:t>Focus on </a:t>
            </a:r>
            <a:r>
              <a:rPr lang="en-US" sz="2800" i="1" dirty="0" smtClean="0"/>
              <a:t>research</a:t>
            </a:r>
            <a:endParaRPr lang="en-US" sz="2800" dirty="0" smtClean="0"/>
          </a:p>
          <a:p>
            <a:pPr lvl="1"/>
            <a:r>
              <a:rPr lang="en-US" sz="2400" dirty="0" smtClean="0"/>
              <a:t>Seminar course</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09876"/>
          </a:xfrm>
        </p:spPr>
        <p:txBody>
          <a:bodyPr/>
          <a:lstStyle/>
          <a:p>
            <a:r>
              <a:rPr lang="en-US" dirty="0" smtClean="0"/>
              <a:t>Goals</a:t>
            </a:r>
            <a:endParaRPr lang="en-US" dirty="0"/>
          </a:p>
        </p:txBody>
      </p:sp>
      <p:sp>
        <p:nvSpPr>
          <p:cNvPr id="3" name="Content Placeholder 2"/>
          <p:cNvSpPr>
            <a:spLocks noGrp="1"/>
          </p:cNvSpPr>
          <p:nvPr>
            <p:ph idx="1"/>
          </p:nvPr>
        </p:nvSpPr>
        <p:spPr>
          <a:xfrm>
            <a:off x="457200" y="1164771"/>
            <a:ext cx="8229600" cy="4966154"/>
          </a:xfrm>
        </p:spPr>
        <p:txBody>
          <a:bodyPr/>
          <a:lstStyle/>
          <a:p>
            <a:r>
              <a:rPr lang="en-US" sz="2800" dirty="0" smtClean="0"/>
              <a:t>Cover the major topics in HASD</a:t>
            </a:r>
          </a:p>
          <a:p>
            <a:r>
              <a:rPr lang="en-US" sz="2800" dirty="0" smtClean="0"/>
              <a:t>Give each student a </a:t>
            </a:r>
            <a:r>
              <a:rPr lang="en-US" sz="2800" dirty="0" smtClean="0">
                <a:solidFill>
                  <a:schemeClr val="accent2">
                    <a:lumMod val="75000"/>
                  </a:schemeClr>
                </a:solidFill>
              </a:rPr>
              <a:t>strong understanding</a:t>
            </a:r>
            <a:r>
              <a:rPr lang="en-US" sz="2800" dirty="0" smtClean="0"/>
              <a:t> and experience with the </a:t>
            </a:r>
            <a:r>
              <a:rPr lang="en-US" sz="2800" dirty="0" smtClean="0">
                <a:solidFill>
                  <a:schemeClr val="accent2">
                    <a:lumMod val="75000"/>
                  </a:schemeClr>
                </a:solidFill>
              </a:rPr>
              <a:t>HCI techniques</a:t>
            </a:r>
            <a:r>
              <a:rPr lang="en-US" sz="2800" dirty="0" smtClean="0"/>
              <a:t> relevant to </a:t>
            </a:r>
            <a:r>
              <a:rPr lang="en-US" sz="2800" dirty="0" smtClean="0">
                <a:solidFill>
                  <a:schemeClr val="accent2">
                    <a:lumMod val="75000"/>
                  </a:schemeClr>
                </a:solidFill>
              </a:rPr>
              <a:t>studying</a:t>
            </a:r>
            <a:r>
              <a:rPr lang="en-US" sz="2800" dirty="0" smtClean="0"/>
              <a:t> software development activities and to </a:t>
            </a:r>
            <a:r>
              <a:rPr lang="en-US" sz="2800" dirty="0" smtClean="0">
                <a:solidFill>
                  <a:schemeClr val="accent2">
                    <a:lumMod val="75000"/>
                  </a:schemeClr>
                </a:solidFill>
              </a:rPr>
              <a:t>validating</a:t>
            </a:r>
            <a:r>
              <a:rPr lang="en-US" sz="2800" dirty="0" smtClean="0"/>
              <a:t> software development tools</a:t>
            </a:r>
          </a:p>
          <a:p>
            <a:r>
              <a:rPr lang="en-US" sz="2800" dirty="0" smtClean="0"/>
              <a:t>Develop a high-quality, well-organized survey of the field</a:t>
            </a:r>
          </a:p>
          <a:p>
            <a:pPr lvl="1"/>
            <a:r>
              <a:rPr lang="en-US" sz="2400" dirty="0" smtClean="0"/>
              <a:t>Topic list</a:t>
            </a:r>
          </a:p>
          <a:p>
            <a:pPr lvl="1"/>
            <a:r>
              <a:rPr lang="en-US" sz="2400" dirty="0" smtClean="0"/>
              <a:t>Organized and comprehensive reading list</a:t>
            </a:r>
          </a:p>
          <a:p>
            <a:pPr lvl="1"/>
            <a:r>
              <a:rPr lang="en-US" sz="2400" dirty="0" smtClean="0"/>
              <a:t>Key articles that </a:t>
            </a:r>
            <a:r>
              <a:rPr lang="en-US" sz="2400" dirty="0" smtClean="0">
                <a:solidFill>
                  <a:schemeClr val="accent2">
                    <a:lumMod val="75000"/>
                  </a:schemeClr>
                </a:solidFill>
              </a:rPr>
              <a:t>all (?)</a:t>
            </a:r>
            <a:r>
              <a:rPr lang="en-US" sz="2400" dirty="0" smtClean="0"/>
              <a:t> researchers should be familiar with for each topic</a:t>
            </a:r>
            <a:endParaRPr lang="en-US" sz="24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33676"/>
          </a:xfrm>
        </p:spPr>
        <p:txBody>
          <a:bodyPr/>
          <a:lstStyle/>
          <a:p>
            <a:r>
              <a:rPr lang="en-US" dirty="0" err="1" smtClean="0"/>
              <a:t>Homeworks</a:t>
            </a:r>
            <a:endParaRPr lang="en-US" dirty="0"/>
          </a:p>
        </p:txBody>
      </p:sp>
      <p:sp>
        <p:nvSpPr>
          <p:cNvPr id="3" name="Content Placeholder 2"/>
          <p:cNvSpPr>
            <a:spLocks noGrp="1"/>
          </p:cNvSpPr>
          <p:nvPr>
            <p:ph idx="1"/>
          </p:nvPr>
        </p:nvSpPr>
        <p:spPr>
          <a:xfrm>
            <a:off x="457199" y="1186544"/>
            <a:ext cx="8479971" cy="4944382"/>
          </a:xfrm>
        </p:spPr>
        <p:txBody>
          <a:bodyPr/>
          <a:lstStyle/>
          <a:p>
            <a:r>
              <a:rPr lang="en-US" sz="2400" dirty="0" smtClean="0"/>
              <a:t>(</a:t>
            </a:r>
            <a:r>
              <a:rPr lang="en-US" sz="2400" i="1" dirty="0" smtClean="0"/>
              <a:t>Try to achieve those goals)</a:t>
            </a:r>
            <a:endParaRPr lang="en-US" sz="2400" dirty="0" smtClean="0"/>
          </a:p>
          <a:p>
            <a:r>
              <a:rPr lang="en-US" sz="2400" dirty="0" smtClean="0"/>
              <a:t>Each student will study and present two (2) topics in depth</a:t>
            </a:r>
          </a:p>
          <a:p>
            <a:pPr lvl="1"/>
            <a:r>
              <a:rPr lang="en-US" sz="2000" dirty="0" smtClean="0"/>
              <a:t>Read the literature we selected</a:t>
            </a:r>
          </a:p>
          <a:p>
            <a:pPr lvl="1"/>
            <a:r>
              <a:rPr lang="en-US" sz="2000" dirty="0" smtClean="0"/>
              <a:t>Find additional important literature we missed</a:t>
            </a:r>
          </a:p>
          <a:p>
            <a:pPr lvl="1"/>
            <a:r>
              <a:rPr lang="en-US" sz="2000" dirty="0" smtClean="0"/>
              <a:t>Identify the one or two key articles for the class to read</a:t>
            </a:r>
          </a:p>
          <a:p>
            <a:pPr lvl="2"/>
            <a:r>
              <a:rPr lang="en-US" sz="1800" dirty="0" smtClean="0"/>
              <a:t>At least 1 week before your scheduled presentation date</a:t>
            </a:r>
          </a:p>
          <a:p>
            <a:pPr lvl="1"/>
            <a:r>
              <a:rPr lang="en-US" sz="2000" dirty="0" smtClean="0"/>
              <a:t>Update the reading list accordingly</a:t>
            </a:r>
          </a:p>
          <a:p>
            <a:pPr lvl="1"/>
            <a:r>
              <a:rPr lang="en-US" sz="2000" dirty="0" smtClean="0"/>
              <a:t>Prepare an 80 minute overview of the area including slides (e.g., PowerPoint or Keynotes)</a:t>
            </a:r>
          </a:p>
          <a:p>
            <a:pPr lvl="1"/>
            <a:r>
              <a:rPr lang="en-US" sz="2000" dirty="0" smtClean="0"/>
              <a:t>See overall </a:t>
            </a:r>
            <a:r>
              <a:rPr lang="en-US" sz="2000" dirty="0" smtClean="0">
                <a:hlinkClick r:id="rId2"/>
              </a:rPr>
              <a:t>list of topics on </a:t>
            </a:r>
            <a:r>
              <a:rPr lang="en-US" sz="2000" dirty="0" err="1" smtClean="0">
                <a:hlinkClick r:id="rId2"/>
              </a:rPr>
              <a:t>GoogleDocs</a:t>
            </a:r>
            <a:r>
              <a:rPr lang="en-US" sz="2000" dirty="0" smtClean="0"/>
              <a:t>, &amp; vote:</a:t>
            </a:r>
            <a:endParaRPr lang="en-US" sz="1700" dirty="0" smtClean="0"/>
          </a:p>
          <a:p>
            <a:pPr lvl="2"/>
            <a:r>
              <a:rPr lang="en-US" sz="1700" dirty="0" smtClean="0"/>
              <a:t>If there are topics missing</a:t>
            </a:r>
          </a:p>
          <a:p>
            <a:pPr lvl="2"/>
            <a:r>
              <a:rPr lang="en-US" sz="1700" dirty="0" smtClean="0"/>
              <a:t>Which topics you want to have included in the course (pick 15)</a:t>
            </a:r>
          </a:p>
          <a:p>
            <a:pPr lvl="2"/>
            <a:r>
              <a:rPr lang="en-US" sz="1700" dirty="0" smtClean="0"/>
              <a:t>Which topics you personally would want to present (rank your top 4 choices)</a:t>
            </a:r>
          </a:p>
          <a:p>
            <a:pPr lvl="2"/>
            <a:r>
              <a:rPr lang="en-US" sz="1700" dirty="0" smtClean="0"/>
              <a:t>Enter your votes here: </a:t>
            </a:r>
            <a:r>
              <a:rPr lang="en-US" sz="1700" dirty="0" smtClean="0">
                <a:hlinkClick r:id="rId3"/>
              </a:rPr>
              <a:t>http://www.surveymonkey.com/s/TVSTMD7</a:t>
            </a:r>
            <a:r>
              <a:rPr lang="en-US" sz="1700" dirty="0" smtClean="0"/>
              <a:t> </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42533"/>
          </a:xfrm>
        </p:spPr>
        <p:txBody>
          <a:bodyPr/>
          <a:lstStyle/>
          <a:p>
            <a:r>
              <a:rPr lang="en-US" dirty="0" err="1" smtClean="0"/>
              <a:t>Homeworks</a:t>
            </a:r>
            <a:r>
              <a:rPr lang="en-US" dirty="0" smtClean="0"/>
              <a:t>: Projects</a:t>
            </a:r>
            <a:endParaRPr lang="en-US" dirty="0"/>
          </a:p>
        </p:txBody>
      </p:sp>
      <p:sp>
        <p:nvSpPr>
          <p:cNvPr id="3" name="Content Placeholder 2"/>
          <p:cNvSpPr>
            <a:spLocks noGrp="1"/>
          </p:cNvSpPr>
          <p:nvPr>
            <p:ph idx="1"/>
          </p:nvPr>
        </p:nvSpPr>
        <p:spPr>
          <a:xfrm>
            <a:off x="348343" y="1143000"/>
            <a:ext cx="8338457" cy="4900837"/>
          </a:xfrm>
        </p:spPr>
        <p:txBody>
          <a:bodyPr/>
          <a:lstStyle/>
          <a:p>
            <a:r>
              <a:rPr lang="en-US" sz="2800" dirty="0" smtClean="0"/>
              <a:t>Form groups of two or three people</a:t>
            </a:r>
          </a:p>
          <a:p>
            <a:pPr lvl="1"/>
            <a:r>
              <a:rPr lang="en-US" sz="2400" dirty="0" smtClean="0"/>
              <a:t>Preferably 3 people</a:t>
            </a:r>
          </a:p>
          <a:p>
            <a:r>
              <a:rPr lang="en-US" sz="2800" dirty="0" smtClean="0"/>
              <a:t>Each group will do 3 projects, plus a planning document (see more details </a:t>
            </a:r>
            <a:r>
              <a:rPr lang="en-US" sz="2800" dirty="0" smtClean="0">
                <a:hlinkClick r:id="rId2"/>
              </a:rPr>
              <a:t>on web page</a:t>
            </a:r>
            <a:r>
              <a:rPr lang="en-US" sz="2800" dirty="0" smtClean="0"/>
              <a:t>)</a:t>
            </a:r>
          </a:p>
          <a:p>
            <a:pPr lvl="1"/>
            <a:r>
              <a:rPr lang="en-US" sz="2400" dirty="0" smtClean="0"/>
              <a:t>1. Project plan document: </a:t>
            </a:r>
            <a:r>
              <a:rPr lang="en-US" sz="2400" i="1" dirty="0" smtClean="0"/>
              <a:t>Due: Tuesday, February 1</a:t>
            </a:r>
            <a:endParaRPr lang="en-US" sz="2400" dirty="0" smtClean="0"/>
          </a:p>
          <a:p>
            <a:pPr lvl="2"/>
            <a:r>
              <a:rPr lang="en-US" sz="2000" dirty="0" smtClean="0"/>
              <a:t>Group members</a:t>
            </a:r>
          </a:p>
          <a:p>
            <a:pPr lvl="2"/>
            <a:r>
              <a:rPr lang="en-US" sz="2000" dirty="0" smtClean="0"/>
              <a:t>What 3 projects will do</a:t>
            </a:r>
          </a:p>
          <a:p>
            <a:pPr lvl="2"/>
            <a:r>
              <a:rPr lang="en-US" sz="2000" dirty="0" smtClean="0"/>
              <a:t>Background literature review</a:t>
            </a:r>
          </a:p>
          <a:p>
            <a:pPr lvl="2"/>
            <a:r>
              <a:rPr lang="en-US" sz="2000" dirty="0" smtClean="0"/>
              <a:t>About 5 single spaced pages </a:t>
            </a:r>
          </a:p>
          <a:p>
            <a:pPr lvl="1"/>
            <a:r>
              <a:rPr lang="en-US" sz="2400" dirty="0" smtClean="0"/>
              <a:t>2: Study of Existing Practice: </a:t>
            </a:r>
            <a:r>
              <a:rPr lang="en-US" sz="2400" i="1" dirty="0" smtClean="0"/>
              <a:t>Due: Tuesday, March 1</a:t>
            </a:r>
          </a:p>
          <a:p>
            <a:pPr lvl="2"/>
            <a:r>
              <a:rPr lang="en-US" sz="2000" dirty="0" smtClean="0"/>
              <a:t>Study of how programmers perform some existing practice, or some existing problem that programmers have.</a:t>
            </a:r>
          </a:p>
          <a:p>
            <a:pPr lvl="2"/>
            <a:r>
              <a:rPr lang="en-US" sz="2000" dirty="0" smtClean="0"/>
              <a:t>CI, Field Study, Survey</a:t>
            </a:r>
          </a:p>
          <a:p>
            <a:pPr lvl="2"/>
            <a:r>
              <a:rPr lang="en-US" sz="2000" dirty="0" smtClean="0"/>
              <a:t>Report, presentation in class</a:t>
            </a:r>
            <a:endParaRPr lang="en-US" sz="21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15121</TotalTime>
  <Words>2737</Words>
  <Application>Microsoft Office PowerPoint</Application>
  <PresentationFormat>On-screen Show (4:3)</PresentationFormat>
  <Paragraphs>391</Paragraphs>
  <Slides>34</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lecture template_polo</vt:lpstr>
      <vt:lpstr>Chart</vt:lpstr>
      <vt:lpstr>05-899D: Human Aspects of Software Development (HASD). Introduction</vt:lpstr>
      <vt:lpstr>Course: </vt:lpstr>
      <vt:lpstr>Instructors</vt:lpstr>
      <vt:lpstr>Instructors</vt:lpstr>
      <vt:lpstr>Course Web page: </vt:lpstr>
      <vt:lpstr>Course Scope</vt:lpstr>
      <vt:lpstr>Goals</vt:lpstr>
      <vt:lpstr>Homeworks</vt:lpstr>
      <vt:lpstr>Homeworks: Projects</vt:lpstr>
      <vt:lpstr>Homeworks: Projects, cont.</vt:lpstr>
      <vt:lpstr>Grading</vt:lpstr>
      <vt:lpstr>Definitions</vt:lpstr>
      <vt:lpstr>Definitions, cont.</vt:lpstr>
      <vt:lpstr>Definitions, cont.</vt:lpstr>
      <vt:lpstr>Definitions, cont.</vt:lpstr>
      <vt:lpstr>Definitions, cont.</vt:lpstr>
      <vt:lpstr>Definitions, cont.</vt:lpstr>
      <vt:lpstr>Definitions, cont.</vt:lpstr>
      <vt:lpstr>Definitions, cont.</vt:lpstr>
      <vt:lpstr>Historical Context</vt:lpstr>
      <vt:lpstr>Why Study This Area?</vt:lpstr>
      <vt:lpstr>Why Study This Area, cont.</vt:lpstr>
      <vt:lpstr>Why Study This Area, cont.</vt:lpstr>
      <vt:lpstr>Why is Development Difficult?</vt:lpstr>
      <vt:lpstr>Unnecessary (?) Complexity</vt:lpstr>
      <vt:lpstr>Goal: Gentle Slope Systems</vt:lpstr>
      <vt:lpstr>Allen Newell and Stuart Card, 1985:</vt:lpstr>
      <vt:lpstr>Criteria for Topics</vt:lpstr>
      <vt:lpstr>Topics</vt:lpstr>
      <vt:lpstr>What it means to do good research in this area</vt:lpstr>
      <vt:lpstr>Example 1: WhyLine</vt:lpstr>
      <vt:lpstr>Example 2: Reacher</vt:lpstr>
      <vt:lpstr>Where to look for research in this area?</vt:lpstr>
      <vt:lpstr>Meta-Issue: Organization</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Brad Myers</cp:lastModifiedBy>
  <cp:revision>873</cp:revision>
  <cp:lastPrinted>1601-01-01T00:00:00Z</cp:lastPrinted>
  <dcterms:created xsi:type="dcterms:W3CDTF">2001-06-15T20:03:27Z</dcterms:created>
  <dcterms:modified xsi:type="dcterms:W3CDTF">2011-01-20T18:34:59Z</dcterms:modified>
</cp:coreProperties>
</file>