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47"/>
  </p:notesMasterIdLst>
  <p:handoutMasterIdLst>
    <p:handoutMasterId r:id="rId48"/>
  </p:handoutMasterIdLst>
  <p:sldIdLst>
    <p:sldId id="394" r:id="rId2"/>
    <p:sldId id="415" r:id="rId3"/>
    <p:sldId id="292" r:id="rId4"/>
    <p:sldId id="397" r:id="rId5"/>
    <p:sldId id="398" r:id="rId6"/>
    <p:sldId id="399" r:id="rId7"/>
    <p:sldId id="402" r:id="rId8"/>
    <p:sldId id="293" r:id="rId9"/>
    <p:sldId id="294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6" r:id="rId22"/>
    <p:sldId id="298" r:id="rId23"/>
    <p:sldId id="299" r:id="rId24"/>
    <p:sldId id="300" r:id="rId25"/>
    <p:sldId id="301" r:id="rId26"/>
    <p:sldId id="302" r:id="rId27"/>
    <p:sldId id="303" r:id="rId28"/>
    <p:sldId id="395" r:id="rId29"/>
    <p:sldId id="305" r:id="rId30"/>
    <p:sldId id="306" r:id="rId31"/>
    <p:sldId id="308" r:id="rId32"/>
    <p:sldId id="309" r:id="rId33"/>
    <p:sldId id="310" r:id="rId34"/>
    <p:sldId id="418" r:id="rId35"/>
    <p:sldId id="419" r:id="rId36"/>
    <p:sldId id="387" r:id="rId37"/>
    <p:sldId id="380" r:id="rId38"/>
    <p:sldId id="385" r:id="rId39"/>
    <p:sldId id="386" r:id="rId40"/>
    <p:sldId id="381" r:id="rId41"/>
    <p:sldId id="315" r:id="rId42"/>
    <p:sldId id="390" r:id="rId43"/>
    <p:sldId id="400" r:id="rId44"/>
    <p:sldId id="401" r:id="rId45"/>
    <p:sldId id="417" r:id="rId46"/>
  </p:sldIdLst>
  <p:sldSz cx="9144000" cy="6858000" type="screen4x3"/>
  <p:notesSz cx="7315200" cy="9601200"/>
  <p:embeddedFontLst>
    <p:embeddedFont>
      <p:font typeface="Tahoma" panose="020B0604030504040204" pitchFamily="34" charset="0"/>
      <p:regular r:id="rId49"/>
      <p:bold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99FF"/>
    <a:srgbClr val="FFFF66"/>
    <a:srgbClr val="00CC00"/>
    <a:srgbClr val="00FF00"/>
    <a:srgbClr val="3399FF"/>
    <a:srgbClr val="CC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1" autoAdjust="0"/>
  </p:normalViewPr>
  <p:slideViewPr>
    <p:cSldViewPr snapToGrid="0">
      <p:cViewPr varScale="1">
        <p:scale>
          <a:sx n="68" d="100"/>
          <a:sy n="68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0.xml"/><Relationship Id="rId18" Type="http://schemas.openxmlformats.org/officeDocument/2006/relationships/slide" Target="slides/slide25.xml"/><Relationship Id="rId26" Type="http://schemas.openxmlformats.org/officeDocument/2006/relationships/slide" Target="slides/slide41.xml"/><Relationship Id="rId3" Type="http://schemas.openxmlformats.org/officeDocument/2006/relationships/slide" Target="slides/slide4.xml"/><Relationship Id="rId21" Type="http://schemas.openxmlformats.org/officeDocument/2006/relationships/slide" Target="slides/slide29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17" Type="http://schemas.openxmlformats.org/officeDocument/2006/relationships/slide" Target="slides/slide24.xml"/><Relationship Id="rId25" Type="http://schemas.openxmlformats.org/officeDocument/2006/relationships/slide" Target="slides/slide33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20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18.xml"/><Relationship Id="rId24" Type="http://schemas.openxmlformats.org/officeDocument/2006/relationships/slide" Target="slides/slide32.xml"/><Relationship Id="rId5" Type="http://schemas.openxmlformats.org/officeDocument/2006/relationships/slide" Target="slides/slide8.xml"/><Relationship Id="rId15" Type="http://schemas.openxmlformats.org/officeDocument/2006/relationships/slide" Target="slides/slide22.xml"/><Relationship Id="rId23" Type="http://schemas.openxmlformats.org/officeDocument/2006/relationships/slide" Target="slides/slide31.xml"/><Relationship Id="rId10" Type="http://schemas.openxmlformats.org/officeDocument/2006/relationships/slide" Target="slides/slide17.xml"/><Relationship Id="rId19" Type="http://schemas.openxmlformats.org/officeDocument/2006/relationships/slide" Target="slides/slide26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21.xml"/><Relationship Id="rId22" Type="http://schemas.openxmlformats.org/officeDocument/2006/relationships/slide" Target="slides/slide30.xml"/><Relationship Id="rId27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BD97397-E07E-43D1-B865-A2AD1FF56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1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46DF6F9D-D031-4623-BE8B-A180DD01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B954C-76CA-451F-B4E4-78210B33B51B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446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1244D-B84C-4193-944F-1CCB7CAC346A}" type="slidenum">
              <a:rPr lang="en-US"/>
              <a:pPr/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896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F1ECC-5CBB-467F-967B-F83515A5CB58}" type="slidenum">
              <a:rPr lang="en-US"/>
              <a:pPr/>
              <a:t>25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49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64A0B-87D6-4CC5-8934-2B868C57771D}" type="slidenum">
              <a:rPr lang="en-US"/>
              <a:pPr/>
              <a:t>26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54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E0CC1-798C-40EB-A921-D9F7FBED1B52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074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97727-E7D7-47D2-BB1F-F0F4900AE156}" type="slidenum">
              <a:rPr lang="en-US"/>
              <a:pPr/>
              <a:t>28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4467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E2338-19D0-427A-A699-09CFD767D265}" type="slidenum">
              <a:rPr lang="en-US"/>
              <a:pPr/>
              <a:t>29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176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13F63-C309-449C-8DB3-FC5321E22D4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67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75A21-641B-475B-B5EE-5676E31D2975}" type="slidenum">
              <a:rPr lang="en-US"/>
              <a:pPr/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94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82C5C-F24E-4576-9CEC-8A2FD97314F1}" type="slidenum">
              <a:rPr lang="en-US"/>
              <a:pPr/>
              <a:t>32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3520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A7740-C1E6-459C-8885-69FD0C975CB0}" type="slidenum">
              <a:rPr lang="en-US"/>
              <a:pPr/>
              <a:t>33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79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28DA-DFC1-40B4-ACDA-68559296C9E9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235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B3D6-BDF6-46F8-AA76-4E010CBCCD2E}" type="slidenum">
              <a:rPr lang="en-US"/>
              <a:pPr/>
              <a:t>36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4743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8016-761D-4C95-9AFB-5268A8714096}" type="slidenum">
              <a:rPr lang="en-US"/>
              <a:pPr/>
              <a:t>37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4101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1C059-FDE8-4245-9B7C-D0744AD8558F}" type="slidenum">
              <a:rPr lang="en-US"/>
              <a:pPr/>
              <a:t>38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568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2AE66-35D0-4353-BC57-50FE5A07F6B9}" type="slidenum">
              <a:rPr lang="en-US"/>
              <a:pPr/>
              <a:t>39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1173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8F0B3-9541-4359-9AB3-8343EDB8D5A1}" type="slidenum">
              <a:rPr lang="en-US"/>
              <a:pPr/>
              <a:t>40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431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186FF-701A-4760-8BF5-01BAE0EDC92B}" type="slidenum">
              <a:rPr lang="en-US"/>
              <a:pPr/>
              <a:t>41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674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C7A6A-D766-4D94-84E4-1A88357CDDBA}" type="slidenum">
              <a:rPr lang="en-US"/>
              <a:pPr/>
              <a:t>42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6754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9A76-8E3E-413A-836F-C038ACF6400F}" type="slidenum">
              <a:rPr lang="en-US"/>
              <a:pPr/>
              <a:t>44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89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01EC0-976A-48B3-9212-C2E0A4263A93}" type="slidenum">
              <a:rPr lang="en-US"/>
              <a:pPr/>
              <a:t>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49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2064F-DE45-457B-A299-9948BC41DE4C}" type="slidenum">
              <a:rPr lang="en-US"/>
              <a:pPr/>
              <a:t>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341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A241F-902E-428A-B7C1-6D70F6CF4032}" type="slidenum">
              <a:rPr lang="en-US"/>
              <a:pPr/>
              <a:t>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32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590F2-B8CC-4804-939C-36C13E845F22}" type="slidenum">
              <a:rPr lang="en-US"/>
              <a:pPr/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122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776CF-C400-4410-883A-0751E576C4C7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928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5BE0C-97A2-4E98-A428-1AA5D9C249BB}" type="slidenum">
              <a:rPr lang="en-US"/>
              <a:pPr/>
              <a:t>22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37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1C08B-96A5-4396-AE4C-0D336E7F8924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754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590550" y="3048000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gray">
          <a:xfrm>
            <a:off x="381000" y="3702050"/>
            <a:ext cx="8226425" cy="317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D22F61-E6F7-45A4-B228-7301AEAAC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7B4C-8617-48DD-AE73-F54F5BFB3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6929-679F-4C95-81B9-E21B50234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3F5A-BF3E-4242-8880-A0F28A61F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C054-C44B-4A3D-B09D-8DDBD891B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FD49-2B1B-40AB-BAB2-DC047A3BE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BAB5-E921-43CE-9719-144CE5B1F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2E3D-4322-481C-B692-D82A575BF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EC92-A4C2-4869-95C1-95E9D0AC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3C33D-F36F-468C-BE64-318928D3C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1A65-84CD-47E5-AE6B-08A26A366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68324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5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6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7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833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833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683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BE4A5A53-BB20-4926-8043-BE91093D7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7" name="Picture 13" descr="line_sort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9525"/>
            <a:ext cx="89122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4" name="Line 14"/>
          <p:cNvSpPr>
            <a:spLocks noChangeShapeType="1"/>
          </p:cNvSpPr>
          <p:nvPr userDrawn="1"/>
        </p:nvSpPr>
        <p:spPr bwMode="auto">
          <a:xfrm>
            <a:off x="247650" y="57150"/>
            <a:ext cx="8896350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di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HE_Report_template2015.doc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HE_Report_template-Example-CDW2015.doc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evalu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usability-guidelines-change/" TargetMode="External"/><Relationship Id="rId2" Type="http://schemas.openxmlformats.org/officeDocument/2006/relationships/hyperlink" Target="http://www.useit.com/alertbox/20050117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99FFC-4D18-4129-951B-EAAB0414D6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8:</a:t>
            </a:r>
            <a:br>
              <a:rPr lang="en-US" sz="3200" dirty="0" smtClean="0"/>
            </a:br>
            <a:r>
              <a:rPr lang="en-US" sz="4000" dirty="0" smtClean="0"/>
              <a:t>Evaluation Using</a:t>
            </a:r>
            <a:br>
              <a:rPr lang="en-US" sz="4000" dirty="0" smtClean="0"/>
            </a:br>
            <a:r>
              <a:rPr lang="en-US" sz="4000" dirty="0" smtClean="0"/>
              <a:t>Heuristic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870204"/>
            <a:ext cx="6264275" cy="25876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Brad Myers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i="1" dirty="0" smtClean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2015, </a:t>
            </a:r>
            <a:r>
              <a:rPr lang="en-US" sz="2000" i="1" dirty="0" smtClean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790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767"/>
            <a:ext cx="8229600" cy="494220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know how to do something at action/object level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predict outcome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determine what to do to get started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Provide a cognitive affordance for a step the user might forget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Support user with effective sensory affordances in presentation of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Control cognitive affordance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Present cognitive affordance in time for it to help the user before the associated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 determine actions with effective content/meaning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Design cognitive affordances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precise wording in labels, menu titles, menu choices, icons,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a verb and noun and even an adjective in labels where appropriate.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Avoid vague, ambiguous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38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as specific to the interaction situation as possible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Clearly represent work domain concepts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dynamically changing labels when toggling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cognitive affordances to indicate formatting within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Constrain the formats of data values to avoid data entry errors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clearly marked exits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 “do it” mechanism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predictable; help users predict outcome of actions with feed-forward information in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Make choices distinguishable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consistent with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consistent wording in labels for menus, buttons, icons, fields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similar names for similar kinds of things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Do not use multiple synonyms for the same thing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the same term in a reference to an object as the name or label of the object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different terms for different things, especially when the difference is subtle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80553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consistent in the way that similar choices or parameter settings are made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Decompose complex instructions into simpler parts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Use appropriate layout and grouping by function to convey content and meaning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Group together objects and design elements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Do not group together objects and design elements that are not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user choices with likely and useful defaults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Provide the most likely or most useful default selections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Offer most useful default cursor position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Relieve human short term memory loads by maintaining task context visibly or audibly for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human memory limits with recognition over recall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requirement to retype or copy from one place to another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special human memory needs in audio interaction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cognitive indirectness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complete in your design of cognitive affordances; include enough information for users to determine correct action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093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enough words for unambiguous labels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information for users to make confident decisions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alternatives for user needs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Employ usage-centered wording, the language of the user and the work context,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Find ways to anticipate and avoid user errors in your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Help users avoid inappropriate and erroneous choices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Disable buttons, menu choices to make inappropriate choices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Gray out to make inappropriate choices appear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But help users understand why a choice is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 clear way to undo and reverse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Offer constructive help for error recovery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Avoid confusing modalities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Distinguish modes clearly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“good modes” where they help natural interaction without confusion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human memory limitations in the design of task structure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user with effective task structure and interaction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alternative ways to perform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4538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shortcuts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logical grouping in layout of objects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Group together objects and functions related by task or user work activity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But avoid grouping of objects and functions if they need to be dealt with separately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task thread continuity by anticipating the most likely next task, step, or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Make the most of user’s work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Do not requiring users to re-enter data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Retain user state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the feeling of loss of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Give direct manipulation support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Always provide a way for the user to “bail out” of an on-going operation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users making physical actions with effective sensory affordances for sensing physical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 with effective physical affordances for manipulating objects, help in doing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physical awkwardness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Accommodate physical disabilities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Design layout to support manual dexterity and </a:t>
            </a:r>
            <a:r>
              <a:rPr lang="en-US" sz="1800" dirty="0" err="1" smtClean="0"/>
              <a:t>Fitts</a:t>
            </a:r>
            <a:r>
              <a:rPr lang="en-US" sz="1800" dirty="0" smtClean="0"/>
              <a:t>’ law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722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targeted cursor movement by making selectable objects large enough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Group clickable objects related by task flow close together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not too close, and do not include unrelated objects in the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Design physical movement to avoid physical overshoot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Include physicality in your design when the alternatives are not as satisfying to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missing features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non-user-interface software bugs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Avoid too much automation and loss of user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Help the user by automating where there is an obvious need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feedback for all user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progress feedback on long operations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Request confirmation as a kind of intervening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don’t overuse and annoy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user with effective sensory affordances in presentation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Locate feedback within the user’s focus of attention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563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426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feedback large enough to notice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Control feedback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detect error situations 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appearance across similar kinds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location of feedback presentation on the screen to help users notice it quickly.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Use the most effective feedback presentation medium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Consider audio as alternative channel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understand outcomes with effective content/meaning in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Design feedback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Support clear understanding of outcome (system state change), so users can assess effect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Give clear indication of error conditions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Be complete in your design of feedback; include enough information for users to fully understand outcomes and be either confident that their command worked or certain about why it didn’t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6463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for users to make confident decisions about the status of their course of interaction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Help users understand what the real error is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about the possibilities or alternatives so user can make an informed response to a confirmation request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Design feedback wording, especially error messages, for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Make the system take blame for errors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positive, to encourage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helpful, informative error messages, not “cute” unhelpful messages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Employ usage-centered wording, the language of the user and the work context, in displays, messages, and other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consistent with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Label outcome or destination screen or object consistently with starting point and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Organize feedback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user control over amount and detail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only most important information at first; more on demand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8186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Organize information displays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Eliminate unnecessary words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Group related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Control density of displays; use white space to set off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Columns are easier to read than wide rows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abstraction per </a:t>
            </a:r>
            <a:r>
              <a:rPr lang="en-US" sz="1800" dirty="0" err="1" smtClean="0"/>
              <a:t>Shneiderman’s</a:t>
            </a:r>
            <a:r>
              <a:rPr lang="en-US" sz="1800" dirty="0" smtClean="0"/>
              <a:t> “mantra”: Overview first; zoom and filter; details on demand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Employ usage-centered wording, the language of the user and the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using first-person speech in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psychologically threatening terms, such as “illegal”, “invalid”, 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the term “hit” instead of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pastels, not bright colors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093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Watch out for focusing problem with red and blue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helpful with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 not try to achieve the appearance of simplicity by just reducing usefulness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Organize complex systems to make the most frequent operations simple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using Heuristic Analysis</a:t>
            </a:r>
          </a:p>
          <a:p>
            <a:r>
              <a:rPr lang="en-US" dirty="0" smtClean="0"/>
              <a:t>We are giving your homework to two other classmates, hopefully by </a:t>
            </a:r>
            <a:r>
              <a:rPr lang="en-US" dirty="0" smtClean="0"/>
              <a:t>Tuesday</a:t>
            </a:r>
          </a:p>
          <a:p>
            <a:r>
              <a:rPr lang="en-US" dirty="0" smtClean="0"/>
              <a:t>Assignments will be emailed</a:t>
            </a:r>
          </a:p>
          <a:p>
            <a:r>
              <a:rPr lang="en-US" dirty="0" smtClean="0"/>
              <a:t>List </a:t>
            </a:r>
            <a:r>
              <a:rPr lang="en-US" dirty="0" smtClean="0"/>
              <a:t>will be available on Blackboard</a:t>
            </a:r>
          </a:p>
          <a:p>
            <a:r>
              <a:rPr lang="en-US" dirty="0" smtClean="0"/>
              <a:t>Homework 5 must be turned in on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0568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consistent layout/location for objects across screens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Maintain custom style guides to support consistency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structurally similar names and labels for objects and functions that are structurally similar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using first-person speech in system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a tone in dialogue that support a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psychologically threatening terms, such as “illegal,” “invalid,” 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the term “hit”; instead use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pastels, not bright colors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Watch out for focusing problem with red and blue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877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Be helpful with Help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68FEE-ACE3-4345-949F-069579E077C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3937"/>
          </a:xfrm>
        </p:spPr>
        <p:txBody>
          <a:bodyPr/>
          <a:lstStyle/>
          <a:p>
            <a:pPr eaLnBrk="1" hangingPunct="1"/>
            <a:r>
              <a:rPr lang="en-US" dirty="0" smtClean="0"/>
              <a:t>1. </a:t>
            </a:r>
            <a:r>
              <a:rPr lang="en-US" sz="3700" dirty="0" smtClean="0"/>
              <a:t>Visibility of system status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132" y="1963557"/>
            <a:ext cx="8579703" cy="4336181"/>
          </a:xfrm>
        </p:spPr>
        <p:txBody>
          <a:bodyPr/>
          <a:lstStyle/>
          <a:p>
            <a:pPr eaLnBrk="1" hangingPunct="1"/>
            <a:r>
              <a:rPr lang="en-US" dirty="0" smtClean="0"/>
              <a:t>Keep users informed about what is going on</a:t>
            </a:r>
          </a:p>
          <a:p>
            <a:pPr eaLnBrk="1" hangingPunct="1"/>
            <a:r>
              <a:rPr lang="en-US" dirty="0" smtClean="0"/>
              <a:t>What page they are on and what part of a process</a:t>
            </a:r>
          </a:p>
          <a:p>
            <a:pPr eaLnBrk="1" hangingPunct="1"/>
            <a:r>
              <a:rPr lang="en-US" dirty="0" smtClean="0"/>
              <a:t>Provide appropriate feedback </a:t>
            </a:r>
          </a:p>
          <a:p>
            <a:pPr lvl="1" eaLnBrk="1" hangingPunct="1"/>
            <a:r>
              <a:rPr lang="en-US" dirty="0" smtClean="0"/>
              <a:t>About what system is doing, and how input is being interpreted </a:t>
            </a:r>
          </a:p>
          <a:p>
            <a:pPr lvl="1" eaLnBrk="1" hangingPunct="1"/>
            <a:r>
              <a:rPr lang="en-US" dirty="0" smtClean="0"/>
              <a:t>E.g. in XXX product,  </a:t>
            </a:r>
          </a:p>
          <a:p>
            <a:pPr lvl="2" eaLnBrk="1" hangingPunct="1"/>
            <a:r>
              <a:rPr lang="en-US" dirty="0" smtClean="0"/>
              <a:t>"really ungroup?" -- loses associated behavior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1660" y="1174282"/>
            <a:ext cx="627567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we use Nielsen’s guidelines for evaluation: </a:t>
            </a:r>
            <a:r>
              <a:rPr lang="en-US" i="1" dirty="0" smtClean="0">
                <a:hlinkClick r:id="rId3"/>
              </a:rPr>
              <a:t>http://www.useit.com/papers/heuristic/heuristic_list.html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F1937-3B82-42EF-9DAC-CABFA77B291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533400"/>
            <a:ext cx="8820150" cy="604838"/>
          </a:xfrm>
        </p:spPr>
        <p:txBody>
          <a:bodyPr/>
          <a:lstStyle/>
          <a:p>
            <a:pPr marL="574675" indent="-574675" eaLnBrk="1" hangingPunct="1"/>
            <a:r>
              <a:rPr lang="en-US" sz="3200" dirty="0" smtClean="0"/>
              <a:t>2. Match between system and the real world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75" y="1276350"/>
            <a:ext cx="8650288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Terminology in user’s language</a:t>
            </a:r>
          </a:p>
          <a:p>
            <a:pPr lvl="1" eaLnBrk="1" hangingPunct="1"/>
            <a:r>
              <a:rPr lang="en-US" sz="2400" dirty="0" smtClean="0"/>
              <a:t>Not computer terminology</a:t>
            </a:r>
          </a:p>
          <a:p>
            <a:pPr eaLnBrk="1" hangingPunct="1"/>
            <a:r>
              <a:rPr lang="en-US" sz="2800" dirty="0" smtClean="0"/>
              <a:t>Language from user’s perspective</a:t>
            </a:r>
          </a:p>
          <a:p>
            <a:pPr lvl="1" eaLnBrk="1" hangingPunct="1"/>
            <a:r>
              <a:rPr lang="en-US" sz="2400" dirty="0" smtClean="0"/>
              <a:t>“You have bought…” not “We have sold you…”</a:t>
            </a:r>
          </a:p>
          <a:p>
            <a:pPr eaLnBrk="1" hangingPunct="1"/>
            <a:r>
              <a:rPr lang="en-US" sz="2800" dirty="0" smtClean="0"/>
              <a:t>Use common words,</a:t>
            </a:r>
            <a:br>
              <a:rPr lang="en-US" sz="2800" dirty="0" smtClean="0"/>
            </a:br>
            <a:r>
              <a:rPr lang="en-US" sz="2800" dirty="0" smtClean="0"/>
              <a:t> not “techno-jargon” </a:t>
            </a:r>
          </a:p>
          <a:p>
            <a:pPr eaLnBrk="1" hangingPunct="1"/>
            <a:r>
              <a:rPr lang="en-US" sz="2800" dirty="0" smtClean="0"/>
              <a:t>Error messages</a:t>
            </a:r>
            <a:br>
              <a:rPr lang="en-US" sz="2800" dirty="0" smtClean="0"/>
            </a:br>
            <a:r>
              <a:rPr lang="en-US" sz="2800" dirty="0" smtClean="0"/>
              <a:t>and feedback refer to</a:t>
            </a:r>
            <a:br>
              <a:rPr lang="en-US" sz="2800" dirty="0" smtClean="0"/>
            </a:br>
            <a:r>
              <a:rPr lang="en-US" sz="2800" dirty="0" smtClean="0"/>
              <a:t>user objects</a:t>
            </a:r>
          </a:p>
          <a:p>
            <a:pPr eaLnBrk="1" hangingPunct="1"/>
            <a:r>
              <a:rPr lang="en-US" sz="2800" dirty="0" smtClean="0"/>
              <a:t>Allow full-length names  </a:t>
            </a:r>
          </a:p>
          <a:p>
            <a:pPr eaLnBrk="1" hangingPunct="1"/>
            <a:r>
              <a:rPr lang="en-US" sz="2800" dirty="0" smtClean="0"/>
              <a:t>E.g. “Hit any key to continue”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022" y="3362554"/>
            <a:ext cx="5000978" cy="12252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4682637"/>
            <a:ext cx="4524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127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A48E7-62D8-485C-AC92-16EE573FF1B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dirty="0" smtClean="0"/>
              <a:t>3. </a:t>
            </a:r>
            <a:r>
              <a:rPr lang="en-US" sz="3700" dirty="0" smtClean="0"/>
              <a:t>User control and freedom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8400"/>
            <a:ext cx="8631238" cy="5473700"/>
          </a:xfrm>
        </p:spPr>
        <p:txBody>
          <a:bodyPr/>
          <a:lstStyle/>
          <a:p>
            <a:pPr eaLnBrk="1" hangingPunct="1"/>
            <a:r>
              <a:rPr lang="en-US" dirty="0" smtClean="0"/>
              <a:t>Easy to abort: Cancel buttons</a:t>
            </a:r>
          </a:p>
          <a:p>
            <a:pPr lvl="1" eaLnBrk="1" hangingPunct="1"/>
            <a:r>
              <a:rPr lang="en-US" dirty="0" smtClean="0"/>
              <a:t>Cancel order, cancel changing a profile </a:t>
            </a:r>
          </a:p>
          <a:p>
            <a:pPr eaLnBrk="1" hangingPunct="1"/>
            <a:r>
              <a:rPr lang="en-US" dirty="0" smtClean="0"/>
              <a:t>Easy to Undo</a:t>
            </a:r>
          </a:p>
          <a:p>
            <a:pPr lvl="1" eaLnBrk="1" hangingPunct="1"/>
            <a:r>
              <a:rPr lang="en-US" dirty="0" smtClean="0"/>
              <a:t>Web issue: what does “Back” button do?</a:t>
            </a:r>
          </a:p>
          <a:p>
            <a:pPr lvl="2" eaLnBrk="1" hangingPunct="1"/>
            <a:r>
              <a:rPr lang="en-US" dirty="0" smtClean="0"/>
              <a:t>Example: many sites can get confused if use back button</a:t>
            </a:r>
          </a:p>
          <a:p>
            <a:pPr eaLnBrk="1" hangingPunct="1"/>
            <a:r>
              <a:rPr lang="en-US" dirty="0" smtClean="0"/>
              <a:t>Users (even experts) will make errors  </a:t>
            </a:r>
          </a:p>
          <a:p>
            <a:pPr eaLnBrk="1" hangingPunct="1"/>
            <a:r>
              <a:rPr lang="en-US" dirty="0" smtClean="0"/>
              <a:t>E.g. in XXX product,  </a:t>
            </a:r>
          </a:p>
          <a:p>
            <a:pPr lvl="1" eaLnBrk="1" hangingPunct="1"/>
            <a:r>
              <a:rPr lang="en-US" dirty="0" smtClean="0"/>
              <a:t>no way to get out of editing a text field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B9413-E391-4577-9B81-E2070B3F619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9325"/>
          </a:xfrm>
        </p:spPr>
        <p:txBody>
          <a:bodyPr/>
          <a:lstStyle/>
          <a:p>
            <a:pPr eaLnBrk="1" hangingPunct="1"/>
            <a:r>
              <a:rPr lang="en-US" smtClean="0"/>
              <a:t>4. </a:t>
            </a:r>
            <a:r>
              <a:rPr lang="en-US" sz="3700" smtClean="0"/>
              <a:t>Consistency and standards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0463"/>
            <a:ext cx="8763000" cy="5697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Same command always have the same effect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Locations for information, names of commands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Give the user a mental model of the system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Size, location, color, wording, function, sequencing,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E.g., color purple?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Following standards helps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Web: use templates or CSS, style guides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Seems easy, but often not followed; e.g. in XXX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naming "F#1.C#1" vs. "F#1", "C#1"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consistent with industry standards: e.g., Copy</a:t>
            </a: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4150" y="5291138"/>
            <a:ext cx="13398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619875" y="574516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00FF"/>
                </a:solidFill>
                <a:latin typeface="Tahoma" pitchFamily="34" charset="0"/>
              </a:rPr>
              <a:t>purple?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29550" y="5622925"/>
            <a:ext cx="1314450" cy="877888"/>
            <a:chOff x="4932" y="3542"/>
            <a:chExt cx="828" cy="553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932" y="3542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932" y="3929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D605B-5704-4640-B145-AAD4A8941E3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4655879" cy="817562"/>
          </a:xfrm>
        </p:spPr>
        <p:txBody>
          <a:bodyPr/>
          <a:lstStyle/>
          <a:p>
            <a:pPr marL="838200" indent="-838200" eaLnBrk="1" hangingPunct="1"/>
            <a:r>
              <a:rPr lang="en-US" sz="3700" dirty="0" smtClean="0"/>
              <a:t>5. Error prevention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491" y="1054100"/>
            <a:ext cx="8229600" cy="528732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/>
              <a:t>Selection rather than entry</a:t>
            </a:r>
          </a:p>
          <a:p>
            <a:pPr lvl="1" eaLnBrk="1" hangingPunct="1"/>
            <a:r>
              <a:rPr lang="en-US" sz="2200" dirty="0" smtClean="0">
                <a:hlinkClick r:id="rId3"/>
              </a:rPr>
              <a:t>www.Expedia.com</a:t>
            </a:r>
            <a:r>
              <a:rPr lang="en-US" sz="2200" dirty="0" smtClean="0"/>
              <a:t>: question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when </a:t>
            </a:r>
            <a:r>
              <a:rPr lang="en-US" sz="2200" dirty="0" smtClean="0"/>
              <a:t>ambiguous </a:t>
            </a:r>
            <a:r>
              <a:rPr lang="en-US" sz="2200" dirty="0" smtClean="0"/>
              <a:t>city</a:t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 smtClean="0"/>
              <a:t>e.g. Columbus)</a:t>
            </a:r>
          </a:p>
          <a:p>
            <a:pPr eaLnBrk="1" hangingPunct="1"/>
            <a:r>
              <a:rPr lang="en-US" sz="2600" dirty="0" smtClean="0"/>
              <a:t>Remove or </a:t>
            </a:r>
            <a:r>
              <a:rPr lang="en-US" sz="2600" dirty="0" smtClean="0"/>
              <a:t>gray-out</a:t>
            </a:r>
            <a:br>
              <a:rPr lang="en-US" sz="2600" dirty="0" smtClean="0"/>
            </a:br>
            <a:r>
              <a:rPr lang="en-US" sz="2600" dirty="0" smtClean="0"/>
              <a:t>illegal choices</a:t>
            </a:r>
            <a:r>
              <a:rPr lang="en-US" sz="2600" dirty="0" smtClean="0"/>
              <a:t> </a:t>
            </a:r>
          </a:p>
          <a:p>
            <a:pPr lvl="1" eaLnBrk="1" hangingPunct="1"/>
            <a:r>
              <a:rPr lang="en-US" sz="2200" dirty="0" smtClean="0"/>
              <a:t>Not common for web pages</a:t>
            </a:r>
          </a:p>
          <a:p>
            <a:pPr eaLnBrk="1" hangingPunct="1"/>
            <a:r>
              <a:rPr lang="en-US" sz="2600" dirty="0" smtClean="0"/>
              <a:t>Auto-fill in</a:t>
            </a:r>
          </a:p>
          <a:p>
            <a:pPr eaLnBrk="1" hangingPunct="1"/>
            <a:r>
              <a:rPr lang="en-US" sz="2600" dirty="0" smtClean="0"/>
              <a:t>Confirmation</a:t>
            </a:r>
          </a:p>
          <a:p>
            <a:pPr eaLnBrk="1" hangingPunct="1"/>
            <a:r>
              <a:rPr lang="en-US" sz="2600" dirty="0" smtClean="0"/>
              <a:t>Avoid modes</a:t>
            </a:r>
          </a:p>
          <a:p>
            <a:pPr lvl="1" eaLnBrk="1" hangingPunct="1"/>
            <a:r>
              <a:rPr lang="en-US" sz="2200" dirty="0" smtClean="0"/>
              <a:t>Definition: same user action has different results  </a:t>
            </a:r>
          </a:p>
          <a:p>
            <a:pPr lvl="1" eaLnBrk="1" hangingPunct="1"/>
            <a:r>
              <a:rPr lang="en-US" sz="2200" dirty="0" smtClean="0"/>
              <a:t>Make unavoidable modes visible  </a:t>
            </a:r>
          </a:p>
          <a:p>
            <a:pPr lvl="1" eaLnBrk="1" hangingPunct="1"/>
            <a:r>
              <a:rPr lang="en-US" sz="2200" dirty="0" smtClean="0"/>
              <a:t>E.g. Typing "daytime" to a mail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179" y="122238"/>
            <a:ext cx="4599822" cy="420038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5502B-3316-4C3E-B40F-BC0DD3ADCA8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617538"/>
            <a:ext cx="8001000" cy="820737"/>
          </a:xfrm>
        </p:spPr>
        <p:txBody>
          <a:bodyPr/>
          <a:lstStyle/>
          <a:p>
            <a:pPr eaLnBrk="1" hangingPunct="1"/>
            <a:r>
              <a:rPr lang="en-US" sz="3700" smtClean="0"/>
              <a:t>6. Recognition rather than recall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Make objects, actions, options visible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See and pick it, not generate it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Short-term memory= 7 </a:t>
            </a:r>
            <a:r>
              <a:rPr lang="en-US" sz="2600" dirty="0" smtClean="0">
                <a:cs typeface="Tahoma" pitchFamily="34" charset="0"/>
              </a:rPr>
              <a:t>±</a:t>
            </a:r>
            <a:r>
              <a:rPr lang="en-US" sz="2600" dirty="0" smtClean="0"/>
              <a:t> 2 items; 30 sec to 2 min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unless interrupted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Menus rather than type-in (but short enough)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Auto-fill in helps here too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Prompts provide format and limits</a:t>
            </a:r>
            <a:endParaRPr lang="en-US" sz="19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Don't require retyping of remembered information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Pervasive, generic rules (cut/paste)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E.g. in Aegis, remembering altitude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A842B-FEC8-446A-9DC1-D188397BA80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5512"/>
          </a:xfrm>
        </p:spPr>
        <p:txBody>
          <a:bodyPr/>
          <a:lstStyle/>
          <a:p>
            <a:pPr eaLnBrk="1" hangingPunct="1"/>
            <a:r>
              <a:rPr lang="en-US" smtClean="0"/>
              <a:t>Example: prompts (Print)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54911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Flexibility and</a:t>
            </a:r>
            <a:br>
              <a:rPr lang="en-US" dirty="0" smtClean="0"/>
            </a:br>
            <a:r>
              <a:rPr lang="en-US" dirty="0" smtClean="0"/>
              <a:t>efficiency of use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Shortcuts </a:t>
            </a:r>
          </a:p>
          <a:p>
            <a:r>
              <a:rPr lang="en-US" dirty="0" smtClean="0"/>
              <a:t>For experienced users</a:t>
            </a:r>
          </a:p>
          <a:p>
            <a:r>
              <a:rPr lang="en-US" dirty="0" smtClean="0"/>
              <a:t>E.g., Command keys</a:t>
            </a:r>
          </a:p>
          <a:p>
            <a:r>
              <a:rPr lang="en-US" dirty="0" smtClean="0"/>
              <a:t>Jump directly to desired location</a:t>
            </a:r>
          </a:p>
          <a:p>
            <a:r>
              <a:rPr lang="en-US" dirty="0" smtClean="0"/>
              <a:t>Reuse previously entered information</a:t>
            </a:r>
          </a:p>
          <a:p>
            <a:r>
              <a:rPr lang="en-US" dirty="0" smtClean="0"/>
              <a:t>Good default values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E781-2CDA-4A27-AAD2-2BA5F079611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4BE609-9BEC-4FFC-9D8F-464A62C419C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1575"/>
          </a:xfrm>
        </p:spPr>
        <p:txBody>
          <a:bodyPr/>
          <a:lstStyle/>
          <a:p>
            <a:pPr eaLnBrk="1" hangingPunct="1"/>
            <a:r>
              <a:rPr lang="en-US" smtClean="0"/>
              <a:t>Heuristic Evaluation Method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 eaLnBrk="1" hangingPunct="1"/>
            <a:r>
              <a:rPr lang="en-US" dirty="0" smtClean="0"/>
              <a:t>Expert evaluates the user interface using guidelines</a:t>
            </a:r>
          </a:p>
          <a:p>
            <a:pPr marL="284163" indent="-284163" eaLnBrk="1" hangingPunct="1"/>
            <a:r>
              <a:rPr lang="en-US" dirty="0" smtClean="0"/>
              <a:t>Usability “inspection” method</a:t>
            </a:r>
          </a:p>
          <a:p>
            <a:pPr marL="633413" lvl="1" indent="-284163" eaLnBrk="1" hangingPunct="1"/>
            <a:r>
              <a:rPr lang="en-US" dirty="0" smtClean="0"/>
              <a:t>Depends on evaluator’s judgment</a:t>
            </a:r>
          </a:p>
          <a:p>
            <a:pPr marL="284163" indent="-284163" eaLnBrk="1" hangingPunct="1"/>
            <a:r>
              <a:rPr lang="en-US" dirty="0" smtClean="0"/>
              <a:t>Is a “discount” usability engineering method</a:t>
            </a:r>
          </a:p>
          <a:p>
            <a:pPr marL="627063" lvl="1" indent="-228600" eaLnBrk="1" hangingPunct="1"/>
            <a:r>
              <a:rPr lang="en-US" dirty="0" smtClean="0"/>
              <a:t>One case study found factor of 48 in cost/benefit:</a:t>
            </a:r>
          </a:p>
          <a:p>
            <a:pPr marL="1092200" lvl="2" indent="-228600" eaLnBrk="1" hangingPunct="1"/>
            <a:r>
              <a:rPr lang="en-US" dirty="0" smtClean="0"/>
              <a:t>Cost of inspection: $10,500. Benefit: $500,000 (Nielsen, 1994)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09995-DED0-4828-B371-D5334F6D5EB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8. Aesthetic and minimalist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 Graphic Design and Color Choice</a:t>
            </a:r>
          </a:p>
          <a:p>
            <a:pPr lvl="1" eaLnBrk="1" hangingPunct="1"/>
            <a:r>
              <a:rPr lang="en-US" smtClean="0"/>
              <a:t>Appropriately direct attention  </a:t>
            </a:r>
          </a:p>
          <a:p>
            <a:pPr lvl="1" eaLnBrk="1" hangingPunct="1"/>
            <a:r>
              <a:rPr lang="en-US" smtClean="0"/>
              <a:t>Group related objects (alignment, decorations)  </a:t>
            </a:r>
          </a:p>
          <a:p>
            <a:pPr lvl="1" eaLnBrk="1" hangingPunct="1"/>
            <a:r>
              <a:rPr lang="en-US" smtClean="0"/>
              <a:t>Balance and white space  </a:t>
            </a:r>
          </a:p>
          <a:p>
            <a:pPr lvl="1" eaLnBrk="1" hangingPunct="1"/>
            <a:r>
              <a:rPr lang="en-US" smtClean="0"/>
              <a:t>Maintain display inertia  </a:t>
            </a:r>
          </a:p>
          <a:p>
            <a:pPr lvl="1" eaLnBrk="1" hangingPunct="1"/>
            <a:r>
              <a:rPr lang="en-US" smtClean="0"/>
              <a:t>Few fonts and colors (5 to 7 colors)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smtClean="0"/>
              <a:t>Appropriate contrast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smtClean="0"/>
              <a:t>Some people are color blind (8% of males)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25" y="5668963"/>
            <a:ext cx="2586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C5B60D-D57E-4E38-85AD-9E2A46B57C5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Minimalist design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4425"/>
            <a:ext cx="8650288" cy="50292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“Less is More”</a:t>
            </a:r>
          </a:p>
          <a:p>
            <a:pPr eaLnBrk="1" hangingPunct="1"/>
            <a:r>
              <a:rPr lang="en-US" sz="2600" dirty="0" smtClean="0"/>
              <a:t>Identify what is really needed</a:t>
            </a:r>
          </a:p>
          <a:p>
            <a:pPr eaLnBrk="1" hangingPunct="1"/>
            <a:r>
              <a:rPr lang="en-US" sz="2600" dirty="0" smtClean="0"/>
              <a:t>If complex to explain/document, then redesign  </a:t>
            </a:r>
          </a:p>
          <a:p>
            <a:pPr eaLnBrk="1" hangingPunct="1"/>
            <a:r>
              <a:rPr lang="en-US" sz="2600" dirty="0" smtClean="0"/>
              <a:t>Concise language  </a:t>
            </a:r>
          </a:p>
          <a:p>
            <a:pPr eaLnBrk="1" hangingPunct="1"/>
            <a:r>
              <a:rPr lang="en-US" sz="2600" dirty="0" smtClean="0"/>
              <a:t>Avoid extraneous pictures and information  </a:t>
            </a:r>
          </a:p>
          <a:p>
            <a:pPr lvl="1" eaLnBrk="1" hangingPunct="1"/>
            <a:r>
              <a:rPr lang="en-US" sz="2200" dirty="0" smtClean="0"/>
              <a:t>Fewer options and menu choices  </a:t>
            </a:r>
          </a:p>
          <a:p>
            <a:pPr lvl="1" eaLnBrk="1" hangingPunct="1"/>
            <a:r>
              <a:rPr lang="en-US" sz="2200" dirty="0" smtClean="0"/>
              <a:t>Reduces planning time  </a:t>
            </a:r>
          </a:p>
          <a:p>
            <a:pPr lvl="1" eaLnBrk="1" hangingPunct="1"/>
            <a:r>
              <a:rPr lang="en-US" sz="2200" dirty="0" smtClean="0"/>
              <a:t>Extra options can confuse users</a:t>
            </a:r>
          </a:p>
          <a:p>
            <a:pPr lvl="1" eaLnBrk="1" hangingPunct="1"/>
            <a:r>
              <a:rPr lang="en-US" sz="2200" dirty="0" smtClean="0"/>
              <a:t>Reduces manual size, etc.  </a:t>
            </a:r>
          </a:p>
          <a:p>
            <a:pPr lvl="1" eaLnBrk="1" hangingPunct="1"/>
            <a:r>
              <a:rPr lang="en-US" sz="2200" dirty="0" smtClean="0"/>
              <a:t>E.g. in XXX product: "Show Cartouche"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3F133-36C3-4657-AF98-BF974FA9709C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458788"/>
            <a:ext cx="7793038" cy="1143000"/>
          </a:xfrm>
        </p:spPr>
        <p:txBody>
          <a:bodyPr/>
          <a:lstStyle/>
          <a:p>
            <a:pPr marL="628650" indent="-628650" eaLnBrk="1" hangingPunct="1">
              <a:lnSpc>
                <a:spcPct val="80000"/>
              </a:lnSpc>
            </a:pPr>
            <a:r>
              <a:rPr lang="en-US" sz="2800" smtClean="0"/>
              <a:t>9. Help users recognize, diagnose, and recover from errors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Help users when they are in trouble  </a:t>
            </a:r>
          </a:p>
          <a:p>
            <a:pPr eaLnBrk="1" hangingPunct="1"/>
            <a:r>
              <a:rPr lang="en-US" sz="2600" smtClean="0"/>
              <a:t>Opportunities for users to learn about the system  </a:t>
            </a:r>
          </a:p>
          <a:p>
            <a:pPr eaLnBrk="1" hangingPunct="1"/>
            <a:r>
              <a:rPr lang="en-US" sz="2600" smtClean="0"/>
              <a:t>Clear language; no codes  </a:t>
            </a:r>
          </a:p>
          <a:p>
            <a:pPr eaLnBrk="1" hangingPunct="1"/>
            <a:r>
              <a:rPr lang="en-US" sz="2600" smtClean="0"/>
              <a:t>Be precise; Not “syntax error”  </a:t>
            </a:r>
          </a:p>
          <a:p>
            <a:pPr eaLnBrk="1" hangingPunct="1"/>
            <a:r>
              <a:rPr lang="en-US" sz="2600" smtClean="0"/>
              <a:t>Constructively help the user solve the problem</a:t>
            </a:r>
          </a:p>
          <a:p>
            <a:pPr lvl="1" eaLnBrk="1" hangingPunct="1"/>
            <a:r>
              <a:rPr lang="en-US" sz="2200" smtClean="0"/>
              <a:t>Tell why the error happened and how to fix it </a:t>
            </a:r>
          </a:p>
          <a:p>
            <a:pPr eaLnBrk="1" hangingPunct="1"/>
            <a:r>
              <a:rPr lang="en-US" sz="2600" smtClean="0"/>
              <a:t>Be polite and not accusing; positive wording:  </a:t>
            </a:r>
          </a:p>
          <a:p>
            <a:pPr lvl="1" eaLnBrk="1" hangingPunct="1"/>
            <a:r>
              <a:rPr lang="en-US" sz="2200" smtClean="0"/>
              <a:t>Not: “FATAL ERROR”,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16D0A-E49B-4CB4-80FB-D8B6C88A929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47750"/>
          </a:xfrm>
        </p:spPr>
        <p:txBody>
          <a:bodyPr/>
          <a:lstStyle/>
          <a:p>
            <a:pPr eaLnBrk="1" hangingPunct="1"/>
            <a:r>
              <a:rPr lang="en-US" sz="3500" smtClean="0"/>
              <a:t>Error Messages, cont.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0325"/>
            <a:ext cx="8650288" cy="5257800"/>
          </a:xfrm>
        </p:spPr>
        <p:txBody>
          <a:bodyPr/>
          <a:lstStyle/>
          <a:p>
            <a:pPr eaLnBrk="1" hangingPunct="1"/>
            <a:r>
              <a:rPr lang="en-US" smtClean="0"/>
              <a:t>Blame the system, not the user  </a:t>
            </a:r>
          </a:p>
          <a:p>
            <a:pPr lvl="1" eaLnBrk="1" hangingPunct="1"/>
            <a:r>
              <a:rPr lang="en-US" smtClean="0"/>
              <a:t>“Unrecognized” vs. “illegal” command  </a:t>
            </a:r>
          </a:p>
          <a:p>
            <a:pPr eaLnBrk="1" hangingPunct="1"/>
            <a:r>
              <a:rPr lang="en-US" smtClean="0"/>
              <a:t>No humor or snide comments  </a:t>
            </a:r>
          </a:p>
          <a:p>
            <a:pPr eaLnBrk="1" hangingPunct="1"/>
            <a:r>
              <a:rPr lang="en-US" smtClean="0"/>
              <a:t>Easy error recovery</a:t>
            </a:r>
          </a:p>
          <a:p>
            <a:pPr eaLnBrk="1" hangingPunct="1"/>
            <a:r>
              <a:rPr lang="en-US" smtClean="0"/>
              <a:t>Can have multiple levels of messages</a:t>
            </a:r>
          </a:p>
          <a:p>
            <a:pPr eaLnBrk="1" hangingPunct="1"/>
            <a:r>
              <a:rPr lang="en-US" smtClean="0"/>
              <a:t>E.g. in XXX product, “can't save file” — why not?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20910"/>
          </a:xfrm>
        </p:spPr>
        <p:txBody>
          <a:bodyPr/>
          <a:lstStyle/>
          <a:p>
            <a:r>
              <a:rPr lang="en-US" dirty="0" smtClean="0"/>
              <a:t>Bad Error Messages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148"/>
            <a:ext cx="9171205" cy="54052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5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Error </a:t>
            </a:r>
            <a:r>
              <a:rPr lang="en-US" dirty="0"/>
              <a:t>M</a:t>
            </a:r>
            <a:r>
              <a:rPr lang="en-US" dirty="0" smtClean="0"/>
              <a:t>essages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434"/>
            <a:ext cx="9171102" cy="36270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745A8-3F06-459C-BE02-2D7B233A275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73137"/>
          </a:xfrm>
        </p:spPr>
        <p:txBody>
          <a:bodyPr/>
          <a:lstStyle/>
          <a:p>
            <a:pPr eaLnBrk="1" hangingPunct="1"/>
            <a:r>
              <a:rPr lang="en-US" sz="3500" dirty="0" smtClean="0"/>
              <a:t>Bad Error Messages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371FB-AD5F-4178-AB3A-4D09A79E056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3150"/>
          </a:xfrm>
        </p:spPr>
        <p:txBody>
          <a:bodyPr/>
          <a:lstStyle/>
          <a:p>
            <a:pPr eaLnBrk="1" hangingPunct="1"/>
            <a:r>
              <a:rPr lang="en-US" i="1" smtClean="0"/>
              <a:t>More</a:t>
            </a:r>
            <a:r>
              <a:rPr lang="en-US" smtClean="0"/>
              <a:t> bad error messages!</a:t>
            </a:r>
            <a:endParaRPr lang="en-US" i="1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26629" name="Picture 4" descr="friendlyerror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73881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72EB0-10EE-4ED4-B385-4B8D0845C91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629400" cy="1295400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29700" name="Picture 3" descr="upromiserr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56497-75A9-4FBC-999C-60626045774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30725" name="Picture 4" descr="upromise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154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8CA85-1A40-4761-8E67-E063E75A296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do Heuristic Evaluation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 eaLnBrk="1" hangingPunct="1"/>
            <a:r>
              <a:rPr lang="en-US" smtClean="0"/>
              <a:t>Systematic inspection of system</a:t>
            </a:r>
            <a:endParaRPr lang="en-US" sz="1900" smtClean="0"/>
          </a:p>
          <a:p>
            <a:pPr eaLnBrk="1" hangingPunct="1"/>
            <a:r>
              <a:rPr lang="en-US" smtClean="0"/>
              <a:t>Multiple evaluators are better</a:t>
            </a:r>
          </a:p>
          <a:p>
            <a:pPr eaLnBrk="1" hangingPunct="1"/>
            <a:r>
              <a:rPr lang="en-US" smtClean="0"/>
              <a:t>Trained evaluators are better</a:t>
            </a:r>
          </a:p>
          <a:p>
            <a:pPr lvl="1" eaLnBrk="1" hangingPunct="1"/>
            <a:r>
              <a:rPr lang="en-US" smtClean="0"/>
              <a:t>22% vs. 41% vs. 60% of errors found</a:t>
            </a:r>
          </a:p>
          <a:p>
            <a:pPr eaLnBrk="1" hangingPunct="1"/>
            <a:r>
              <a:rPr lang="en-US" smtClean="0"/>
              <a:t>Go through whole interface</a:t>
            </a:r>
          </a:p>
          <a:p>
            <a:pPr eaLnBrk="1" hangingPunct="1"/>
            <a:r>
              <a:rPr lang="en-US" smtClean="0"/>
              <a:t>Result: list of problems, guidelines violated, and proposed fixes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38125" y="207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9393"/>
          </a:xfrm>
        </p:spPr>
        <p:txBody>
          <a:bodyPr/>
          <a:lstStyle/>
          <a:p>
            <a:pPr eaLnBrk="1" hangingPunct="1"/>
            <a:r>
              <a:rPr lang="en-US" dirty="0" smtClean="0"/>
              <a:t>Pretty Good Example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207478"/>
            <a:ext cx="8345487" cy="4532313"/>
          </a:xfrm>
        </p:spPr>
        <p:txBody>
          <a:bodyPr/>
          <a:lstStyle/>
          <a:p>
            <a:pPr eaLnBrk="1" hangingPunct="1"/>
            <a:r>
              <a:rPr lang="en-US" sz="2100" dirty="0" smtClean="0"/>
              <a:t>Pretty Good: travel.yahoo.com: Says what to do to fix it</a:t>
            </a:r>
          </a:p>
          <a:p>
            <a:pPr eaLnBrk="1" hangingPunct="1"/>
            <a:r>
              <a:rPr lang="en-US" sz="2400" dirty="0" smtClean="0"/>
              <a:t>Now gotten worse as use a separate website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5613" y="2116138"/>
          <a:ext cx="683101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4" imgW="6830378" imgH="4580952" progId="">
                  <p:embed/>
                </p:oleObj>
              </mc:Choice>
              <mc:Fallback>
                <p:oleObj name="Photo Editor Photo" r:id="rId4" imgW="6830378" imgH="45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2116138"/>
                        <a:ext cx="6831012" cy="458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789" y="1818640"/>
            <a:ext cx="61075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314C9-0325-4E5D-9C85-786FA1E4B38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543800" cy="894904"/>
          </a:xfrm>
        </p:spPr>
        <p:txBody>
          <a:bodyPr/>
          <a:lstStyle/>
          <a:p>
            <a:pPr eaLnBrk="1" hangingPunct="1"/>
            <a:r>
              <a:rPr lang="en-US" dirty="0" smtClean="0"/>
              <a:t>10. Help and Documentation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904" y="1012610"/>
            <a:ext cx="8534400" cy="5429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True walk up and use?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Most people will not read documentation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If do, then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First time product is used, or 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In a panic, so need information right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Iterative design of documentation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SuperBook</a:t>
            </a:r>
            <a:r>
              <a:rPr lang="en-US" sz="2200" dirty="0" smtClean="0"/>
              <a:t> application answer found in 4.3 minutes, compared to 7.6 minutes before fixing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Help system is an extra feature to learn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chemeClr val="accent2"/>
                </a:solidFill>
              </a:rPr>
              <a:t>“Help doesn’t”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If need to add help, maybe fix the feature?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Use documentation writers to help refine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Good quality writing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i="1" dirty="0" smtClean="0"/>
              <a:t>Note: not useful to list this one for HW #5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Not expecting help to be implemented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21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E646E0-07BB-468E-AA70-40D26D59EBCD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"/>
            <a:ext cx="7793037" cy="631825"/>
          </a:xfrm>
        </p:spPr>
        <p:txBody>
          <a:bodyPr/>
          <a:lstStyle/>
          <a:p>
            <a:pPr eaLnBrk="1" hangingPunct="1"/>
            <a:r>
              <a:rPr lang="en-US" smtClean="0"/>
              <a:t>Good Help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50288" cy="4532313"/>
          </a:xfrm>
        </p:spPr>
        <p:txBody>
          <a:bodyPr/>
          <a:lstStyle/>
          <a:p>
            <a:pPr eaLnBrk="1" hangingPunct="1"/>
            <a:r>
              <a:rPr lang="en-US" smtClean="0"/>
              <a:t>NSF</a:t>
            </a:r>
            <a:br>
              <a:rPr lang="en-US" smtClean="0"/>
            </a:br>
            <a:r>
              <a:rPr lang="en-US" smtClean="0"/>
              <a:t>report</a:t>
            </a:r>
            <a:br>
              <a:rPr lang="en-US" smtClean="0"/>
            </a:br>
            <a:r>
              <a:rPr lang="en-US" smtClean="0"/>
              <a:t>system</a:t>
            </a:r>
          </a:p>
          <a:p>
            <a:pPr lvl="1" eaLnBrk="1" hangingPunct="1"/>
            <a:r>
              <a:rPr lang="en-US" smtClean="0"/>
              <a:t>What</a:t>
            </a:r>
            <a:br>
              <a:rPr lang="en-US" smtClean="0"/>
            </a:br>
            <a:r>
              <a:rPr lang="en-US" smtClean="0"/>
              <a:t>&amp; Why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104900"/>
            <a:ext cx="72771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get two (2) systems from your classmates</a:t>
            </a:r>
          </a:p>
          <a:p>
            <a:r>
              <a:rPr lang="en-US" dirty="0" smtClean="0"/>
              <a:t>Will need to find </a:t>
            </a:r>
            <a:r>
              <a:rPr lang="en-US" b="1" dirty="0" smtClean="0"/>
              <a:t>6</a:t>
            </a:r>
            <a:r>
              <a:rPr lang="en-US" dirty="0" smtClean="0"/>
              <a:t> </a:t>
            </a:r>
            <a:r>
              <a:rPr lang="en-US" smtClean="0"/>
              <a:t>(six) </a:t>
            </a:r>
            <a:r>
              <a:rPr lang="en-US" dirty="0" smtClean="0"/>
              <a:t>points that illustrate at least </a:t>
            </a:r>
            <a:r>
              <a:rPr lang="en-US" b="1" dirty="0" smtClean="0"/>
              <a:t>4</a:t>
            </a:r>
            <a:r>
              <a:rPr lang="en-US" dirty="0" smtClean="0"/>
              <a:t> (four) different guidelines to comment </a:t>
            </a:r>
            <a:r>
              <a:rPr lang="en-US" dirty="0" smtClean="0"/>
              <a:t>on that are bad, or at least need improvements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4C937-9AAE-4B42-BD23-F8BAEA40D9D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for reporting results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Similar to template that used for user reports:</a:t>
            </a:r>
            <a:br>
              <a:rPr lang="en-US" sz="2600" dirty="0" smtClean="0"/>
            </a:br>
            <a:r>
              <a:rPr lang="en-US" sz="1800" u="sng" dirty="0" smtClean="0">
                <a:solidFill>
                  <a:schemeClr val="tx1"/>
                </a:solidFill>
                <a:hlinkClick r:id="rId3"/>
              </a:rPr>
              <a:t>http://www.cs.cmu.edu/~</a:t>
            </a:r>
            <a:r>
              <a:rPr lang="en-US" sz="1800" u="sng" dirty="0" smtClean="0">
                <a:solidFill>
                  <a:schemeClr val="tx1"/>
                </a:solidFill>
                <a:hlinkClick r:id="rId3"/>
              </a:rPr>
              <a:t>bam/uicourse/</a:t>
            </a:r>
            <a:r>
              <a:rPr lang="en-US" sz="1800" u="sng" dirty="0">
                <a:hlinkClick r:id="rId3"/>
              </a:rPr>
              <a:t>HE_Report_template2015.docx</a:t>
            </a:r>
            <a:endParaRPr lang="en-US" sz="2400" dirty="0" smtClean="0"/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which heuristic</a:t>
            </a:r>
            <a:r>
              <a:rPr lang="en-US" sz="2600" dirty="0" smtClean="0"/>
              <a:t> correctly</a:t>
            </a:r>
          </a:p>
          <a:p>
            <a:pPr eaLnBrk="1" hangingPunct="1"/>
            <a:r>
              <a:rPr lang="en-US" sz="2600" dirty="0" smtClean="0"/>
              <a:t>Other fields, similar to user studies</a:t>
            </a:r>
          </a:p>
          <a:p>
            <a:pPr lvl="1" eaLnBrk="1" hangingPunct="1"/>
            <a:r>
              <a:rPr lang="en-US" sz="2200" dirty="0" smtClean="0"/>
              <a:t>Be sure it is clear </a:t>
            </a:r>
            <a:r>
              <a:rPr lang="en-US" sz="2200" i="1" dirty="0" smtClean="0"/>
              <a:t>where</a:t>
            </a:r>
            <a:r>
              <a:rPr lang="en-US" sz="2200" dirty="0" smtClean="0"/>
              <a:t> in the screen the problem is</a:t>
            </a:r>
          </a:p>
          <a:p>
            <a:pPr eaLnBrk="1" hangingPunct="1"/>
            <a:r>
              <a:rPr lang="en-US" sz="2600" dirty="0" smtClean="0"/>
              <a:t>Example of one row filled out:</a:t>
            </a:r>
            <a:br>
              <a:rPr lang="en-US" sz="2600" dirty="0" smtClean="0"/>
            </a:b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http://www.cs.cmu.edu</a:t>
            </a:r>
            <a:r>
              <a:rPr lang="en-US" sz="1600" dirty="0">
                <a:hlinkClick r:id="rId4"/>
              </a:rPr>
              <a:t>/~</a:t>
            </a:r>
            <a:r>
              <a:rPr lang="en-US" sz="1600" dirty="0" smtClean="0">
                <a:hlinkClick r:id="rId4"/>
              </a:rPr>
              <a:t>bam/uicourse/HE_Report_template-Example-CDW2015.docx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303"/>
            <a:ext cx="9144000" cy="294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65" y="4714875"/>
            <a:ext cx="5981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03BFA-9668-4887-BD3D-FDB5BFBAD7F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Evaluators?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Nielsen suggests optimal might be 4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58775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2" name="Picture 5" descr="Curve of number of usability problems found as more evaluators are ad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72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1000" y="129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4" name="Picture 7" descr="Curve of ratio of benefits to costs as more evaluators are ad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4114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AE8B9-D1A7-49D4-8FD9-CF54B1131C5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Methodology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0200"/>
            <a:ext cx="8416925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Reference: </a:t>
            </a:r>
            <a:r>
              <a:rPr lang="en-US" dirty="0" err="1" smtClean="0"/>
              <a:t>Neilsen’s</a:t>
            </a:r>
            <a:r>
              <a:rPr lang="en-US" dirty="0" smtClean="0"/>
              <a:t> “How to Conduct a Heuristic Evaluation”:</a:t>
            </a:r>
            <a:br>
              <a:rPr lang="en-US" dirty="0" smtClean="0"/>
            </a:br>
            <a:r>
              <a:rPr lang="en-US" sz="1900" dirty="0" smtClean="0">
                <a:hlinkClick r:id="rId3"/>
              </a:rPr>
              <a:t>http://www.useit.com/papers/heuristic/heuristic_evaluation.html</a:t>
            </a:r>
            <a:endParaRPr lang="en-US" sz="19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evaluator inspects interface 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OK for designer to answer evaluator’s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Go through interface several times using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supply evaluators with scenarios of user tasks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Guide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46123" cy="4587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Knowing these guidelines should improve your designs</a:t>
            </a:r>
          </a:p>
          <a:p>
            <a:r>
              <a:rPr lang="en-US" dirty="0" smtClean="0"/>
              <a:t>Take them into account to avoid violating them</a:t>
            </a:r>
          </a:p>
          <a:p>
            <a:r>
              <a:rPr lang="en-US" dirty="0" smtClean="0"/>
              <a:t>Also, all the other guidelines</a:t>
            </a:r>
          </a:p>
          <a:p>
            <a:pPr lvl="1"/>
            <a:r>
              <a:rPr lang="en-US" dirty="0" smtClean="0"/>
              <a:t>E.g., in Chapter 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Neilsen</a:t>
            </a:r>
            <a:r>
              <a:rPr lang="en-US" dirty="0" smtClean="0"/>
              <a:t> evaluated 60 old guidelines (in 2005) and found 90% still valid after 20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Others no longer relevant, only 2 were “wrong”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>
                <a:hlinkClick r:id="rId2"/>
              </a:rPr>
              <a:t>http://www.useit.com/alertbox/20050117.html</a:t>
            </a:r>
            <a:endParaRPr lang="en-US" sz="17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Similarly with web guidelines: </a:t>
            </a:r>
            <a:r>
              <a:rPr lang="en-US" sz="1700" dirty="0" smtClean="0">
                <a:hlinkClick r:id="rId3"/>
              </a:rPr>
              <a:t>http://www.nngroup.com/articles/usability-guidelines-change/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EAEDB-291F-4A4B-B01A-90CDFF97089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 Basic Principles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308100"/>
            <a:ext cx="8443912" cy="5083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r>
              <a:rPr lang="en-US" sz="2400" i="1" dirty="0" smtClean="0"/>
              <a:t>From Nielsen’s web page: </a:t>
            </a:r>
            <a:r>
              <a:rPr lang="en-US" sz="1600" i="1" dirty="0" smtClean="0">
                <a:hlinkClick r:id="rId3"/>
              </a:rPr>
              <a:t>http://www.useit.com/papers/heuristic/heuristic_list.html</a:t>
            </a:r>
            <a:endParaRPr lang="en-US" sz="1400" i="1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Visibility of system status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Match between system and the real world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User control and freedom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Consistency and standards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Error prevention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Recognition rather than recall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Flexibility and efficiency of use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Aesthetic and minimalist design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users recognize, diagnose, and recover from errors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and Documentation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</a:pPr>
            <a:r>
              <a:rPr lang="en-US" sz="2000" dirty="0" smtClean="0"/>
              <a:t>Also listed in Hartson &amp; Pyla textbook, section 13.4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BF399D-3922-43D1-8C30-A2D06B10C4D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12480" cy="1047750"/>
          </a:xfrm>
        </p:spPr>
        <p:txBody>
          <a:bodyPr/>
          <a:lstStyle/>
          <a:p>
            <a:pPr eaLnBrk="1" hangingPunct="1"/>
            <a:r>
              <a:rPr lang="en-US" dirty="0" smtClean="0"/>
              <a:t>202 More Guidelines (Chapter 22)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047018"/>
            <a:ext cx="8915400" cy="49164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700" dirty="0" smtClean="0"/>
              <a:t>These are primarily intended to guide you to a good design, not to be used for evaluation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goals,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a clear model of how users view system in terms of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with system model, metaphors,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Design to match user’s conception of high-level task organization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700" dirty="0" smtClean="0"/>
              <a:t>Help users understand what system features exist and how they can be used in their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decompose tasks logically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Make clear all possibilities for what users can do at every point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system state for planning next task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the task context visible to minimize memory load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the most efficient ways to complete their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task progress, what’s been done and what’s left to do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cognitive affordances at the end of critical tasks to remind users to complete the transaction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effective cognitive affordances that help users get access to system functionality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know/learn what actions are needed to carry out intentions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0755" y="6421729"/>
            <a:ext cx="6136522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Hartson &amp; Pyla, text</a:t>
            </a:r>
            <a:endParaRPr lang="en-US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2015 -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15195</TotalTime>
  <Words>3033</Words>
  <Application>Microsoft Office PowerPoint</Application>
  <PresentationFormat>On-screen Show (4:3)</PresentationFormat>
  <Paragraphs>532</Paragraphs>
  <Slides>45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Tahoma</vt:lpstr>
      <vt:lpstr>Arial</vt:lpstr>
      <vt:lpstr>Wingdings</vt:lpstr>
      <vt:lpstr>lecture template_polo</vt:lpstr>
      <vt:lpstr>Photo Editor Photo</vt:lpstr>
      <vt:lpstr>Lecture 8: Evaluation Using Heuristic Analysis</vt:lpstr>
      <vt:lpstr>Homework 5</vt:lpstr>
      <vt:lpstr>Heuristic Evaluation Method</vt:lpstr>
      <vt:lpstr>How to do Heuristic Evaluation</vt:lpstr>
      <vt:lpstr>How Many Evaluators?</vt:lpstr>
      <vt:lpstr>HE Methodology</vt:lpstr>
      <vt:lpstr>Guidelines Guide Design</vt:lpstr>
      <vt:lpstr>10 Basic Principles</vt:lpstr>
      <vt:lpstr>202 More Guidelines (Chapter 22)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1. Visibility of system status</vt:lpstr>
      <vt:lpstr>2. Match between system and the real world</vt:lpstr>
      <vt:lpstr>3. User control and freedom</vt:lpstr>
      <vt:lpstr>4. Consistency and standards</vt:lpstr>
      <vt:lpstr>5. Error prevention</vt:lpstr>
      <vt:lpstr>6. Recognition rather than recall</vt:lpstr>
      <vt:lpstr>Example: prompts (Print)</vt:lpstr>
      <vt:lpstr>7. Flexibility and efficiency of use</vt:lpstr>
      <vt:lpstr>8. Aesthetic and minimalist design</vt:lpstr>
      <vt:lpstr>Minimalist design</vt:lpstr>
      <vt:lpstr>9. Help users recognize, diagnose, and recover from errors</vt:lpstr>
      <vt:lpstr>Error Messages, cont.</vt:lpstr>
      <vt:lpstr>Bad Error Messages</vt:lpstr>
      <vt:lpstr>Bad Error Messages</vt:lpstr>
      <vt:lpstr>Bad Error Messages</vt:lpstr>
      <vt:lpstr>More bad error messages!</vt:lpstr>
      <vt:lpstr>Another Bad Example</vt:lpstr>
      <vt:lpstr>Another Bad Example</vt:lpstr>
      <vt:lpstr>Pretty Good Example</vt:lpstr>
      <vt:lpstr>10. Help and Documentation</vt:lpstr>
      <vt:lpstr>Good Help Example</vt:lpstr>
      <vt:lpstr>HW 5</vt:lpstr>
      <vt:lpstr>Template for reporting results</vt:lpstr>
      <vt:lpstr>Template example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A. Myers</cp:lastModifiedBy>
  <cp:revision>186</cp:revision>
  <cp:lastPrinted>1601-01-01T00:00:00Z</cp:lastPrinted>
  <dcterms:created xsi:type="dcterms:W3CDTF">2001-06-15T20:03:27Z</dcterms:created>
  <dcterms:modified xsi:type="dcterms:W3CDTF">2015-11-30T19:56:56Z</dcterms:modified>
</cp:coreProperties>
</file>