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36" r:id="rId2"/>
    <p:sldMasterId id="2147483749" r:id="rId3"/>
  </p:sldMasterIdLst>
  <p:notesMasterIdLst>
    <p:notesMasterId r:id="rId63"/>
  </p:notesMasterIdLst>
  <p:handoutMasterIdLst>
    <p:handoutMasterId r:id="rId64"/>
  </p:handoutMasterIdLst>
  <p:sldIdLst>
    <p:sldId id="282" r:id="rId4"/>
    <p:sldId id="450" r:id="rId5"/>
    <p:sldId id="283" r:id="rId6"/>
    <p:sldId id="293" r:id="rId7"/>
    <p:sldId id="294" r:id="rId8"/>
    <p:sldId id="383" r:id="rId9"/>
    <p:sldId id="284" r:id="rId10"/>
    <p:sldId id="296" r:id="rId11"/>
    <p:sldId id="343" r:id="rId12"/>
    <p:sldId id="411" r:id="rId13"/>
    <p:sldId id="292" r:id="rId14"/>
    <p:sldId id="297" r:id="rId15"/>
    <p:sldId id="287" r:id="rId16"/>
    <p:sldId id="424" r:id="rId17"/>
    <p:sldId id="304" r:id="rId18"/>
    <p:sldId id="384" r:id="rId19"/>
    <p:sldId id="425" r:id="rId20"/>
    <p:sldId id="426" r:id="rId21"/>
    <p:sldId id="315" r:id="rId22"/>
    <p:sldId id="385" r:id="rId23"/>
    <p:sldId id="298" r:id="rId24"/>
    <p:sldId id="301" r:id="rId25"/>
    <p:sldId id="451" r:id="rId26"/>
    <p:sldId id="452" r:id="rId27"/>
    <p:sldId id="427" r:id="rId28"/>
    <p:sldId id="428" r:id="rId29"/>
    <p:sldId id="429" r:id="rId30"/>
    <p:sldId id="430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47" r:id="rId60"/>
    <p:sldId id="448" r:id="rId61"/>
    <p:sldId id="449" r:id="rId62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484" autoAdjust="0"/>
  </p:normalViewPr>
  <p:slideViewPr>
    <p:cSldViewPr>
      <p:cViewPr varScale="1">
        <p:scale>
          <a:sx n="48" d="100"/>
          <a:sy n="48" d="100"/>
        </p:scale>
        <p:origin x="1128" y="4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8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35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8608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Search for</a:t>
            </a:r>
            <a:r>
              <a:rPr lang="en-US" i="0" baseline="0" dirty="0" smtClean="0"/>
              <a:t> “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vitamins” 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Toffem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Note that all the buttons go to somewhere – most to the NIY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74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jpeg, png -- cannot make screens using invision, must use another application like illustrator or photoshop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device type (mobile, web, tablet etc)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upload screens of the right dimensions, but scrolling is supported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important to name the screens so you know which one is which - makes things easier when you link the screens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48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18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free but limit of 1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upgrade to </a:t>
            </a:r>
            <a:r>
              <a:rPr lang="en" dirty="0"/>
              <a:t>a student plan for free if you’re a college student</a:t>
            </a:r>
          </a:p>
        </p:txBody>
      </p:sp>
    </p:spTree>
    <p:extLst>
      <p:ext uri="{BB962C8B-B14F-4D97-AF65-F5344CB8AC3E}">
        <p14:creationId xmlns:p14="http://schemas.microsoft.com/office/powerpoint/2010/main" val="303660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935965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86586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751391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689201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7967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69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758749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9900390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4373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5448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384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6253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43319" y="1411936"/>
            <a:ext cx="12118185" cy="389233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7395"/>
            </a:lvl1pPr>
            <a:lvl2pPr algn="ctr">
              <a:spcBef>
                <a:spcPts val="0"/>
              </a:spcBef>
              <a:buSzPct val="100000"/>
              <a:defRPr sz="7395"/>
            </a:lvl2pPr>
            <a:lvl3pPr algn="ctr">
              <a:spcBef>
                <a:spcPts val="0"/>
              </a:spcBef>
              <a:buSzPct val="100000"/>
              <a:defRPr sz="7395"/>
            </a:lvl3pPr>
            <a:lvl4pPr algn="ctr">
              <a:spcBef>
                <a:spcPts val="0"/>
              </a:spcBef>
              <a:buSzPct val="100000"/>
              <a:defRPr sz="7395"/>
            </a:lvl4pPr>
            <a:lvl5pPr algn="ctr">
              <a:spcBef>
                <a:spcPts val="0"/>
              </a:spcBef>
              <a:buSzPct val="100000"/>
              <a:defRPr sz="7395"/>
            </a:lvl5pPr>
            <a:lvl6pPr algn="ctr">
              <a:spcBef>
                <a:spcPts val="0"/>
              </a:spcBef>
              <a:buSzPct val="100000"/>
              <a:defRPr sz="7395"/>
            </a:lvl6pPr>
            <a:lvl7pPr algn="ctr">
              <a:spcBef>
                <a:spcPts val="0"/>
              </a:spcBef>
              <a:buSzPct val="100000"/>
              <a:defRPr sz="7395"/>
            </a:lvl7pPr>
            <a:lvl8pPr algn="ctr">
              <a:spcBef>
                <a:spcPts val="0"/>
              </a:spcBef>
              <a:buSzPct val="100000"/>
              <a:defRPr sz="7395"/>
            </a:lvl8pPr>
            <a:lvl9pPr algn="ctr">
              <a:spcBef>
                <a:spcPts val="0"/>
              </a:spcBef>
              <a:buSzPct val="100000"/>
              <a:defRPr sz="7395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43308" y="5374341"/>
            <a:ext cx="12118185" cy="150300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4662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43308" y="4078649"/>
            <a:ext cx="12118185" cy="1596302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5120"/>
            </a:lvl1pPr>
            <a:lvl2pPr algn="ctr">
              <a:spcBef>
                <a:spcPts val="0"/>
              </a:spcBef>
              <a:buSzPct val="100000"/>
              <a:defRPr sz="5120"/>
            </a:lvl2pPr>
            <a:lvl3pPr algn="ctr">
              <a:spcBef>
                <a:spcPts val="0"/>
              </a:spcBef>
              <a:buSzPct val="100000"/>
              <a:defRPr sz="5120"/>
            </a:lvl3pPr>
            <a:lvl4pPr algn="ctr">
              <a:spcBef>
                <a:spcPts val="0"/>
              </a:spcBef>
              <a:buSzPct val="100000"/>
              <a:defRPr sz="5120"/>
            </a:lvl4pPr>
            <a:lvl5pPr algn="ctr">
              <a:spcBef>
                <a:spcPts val="0"/>
              </a:spcBef>
              <a:buSzPct val="100000"/>
              <a:defRPr sz="5120"/>
            </a:lvl5pPr>
            <a:lvl6pPr algn="ctr">
              <a:spcBef>
                <a:spcPts val="0"/>
              </a:spcBef>
              <a:buSzPct val="100000"/>
              <a:defRPr sz="5120"/>
            </a:lvl6pPr>
            <a:lvl7pPr algn="ctr">
              <a:spcBef>
                <a:spcPts val="0"/>
              </a:spcBef>
              <a:buSzPct val="100000"/>
              <a:defRPr sz="5120"/>
            </a:lvl7pPr>
            <a:lvl8pPr algn="ctr">
              <a:spcBef>
                <a:spcPts val="0"/>
              </a:spcBef>
              <a:buSzPct val="100000"/>
              <a:defRPr sz="5120"/>
            </a:lvl8pPr>
            <a:lvl9pPr algn="ctr">
              <a:spcBef>
                <a:spcPts val="0"/>
              </a:spcBef>
              <a:buSzPct val="100000"/>
              <a:defRPr sz="512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2733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43308" y="843900"/>
            <a:ext cx="12118185" cy="10860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43308" y="2185434"/>
            <a:ext cx="12118185" cy="64785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7558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43308" y="843900"/>
            <a:ext cx="12118185" cy="10860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43308" y="2185434"/>
            <a:ext cx="5688745" cy="64785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991"/>
            </a:lvl1pPr>
            <a:lvl2pPr>
              <a:spcBef>
                <a:spcPts val="0"/>
              </a:spcBef>
              <a:buSzPct val="100000"/>
              <a:defRPr sz="1707"/>
            </a:lvl2pPr>
            <a:lvl3pPr>
              <a:spcBef>
                <a:spcPts val="0"/>
              </a:spcBef>
              <a:buSzPct val="100000"/>
              <a:defRPr sz="1707"/>
            </a:lvl3pPr>
            <a:lvl4pPr>
              <a:spcBef>
                <a:spcPts val="0"/>
              </a:spcBef>
              <a:buSzPct val="100000"/>
              <a:defRPr sz="1707"/>
            </a:lvl4pPr>
            <a:lvl5pPr>
              <a:spcBef>
                <a:spcPts val="0"/>
              </a:spcBef>
              <a:buSzPct val="100000"/>
              <a:defRPr sz="1707"/>
            </a:lvl5pPr>
            <a:lvl6pPr>
              <a:spcBef>
                <a:spcPts val="0"/>
              </a:spcBef>
              <a:buSzPct val="100000"/>
              <a:defRPr sz="1707"/>
            </a:lvl6pPr>
            <a:lvl7pPr>
              <a:spcBef>
                <a:spcPts val="0"/>
              </a:spcBef>
              <a:buSzPct val="100000"/>
              <a:defRPr sz="1707"/>
            </a:lvl7pPr>
            <a:lvl8pPr>
              <a:spcBef>
                <a:spcPts val="0"/>
              </a:spcBef>
              <a:buSzPct val="100000"/>
              <a:defRPr sz="1707"/>
            </a:lvl8pPr>
            <a:lvl9pPr>
              <a:spcBef>
                <a:spcPts val="0"/>
              </a:spcBef>
              <a:buSzPct val="100000"/>
              <a:defRPr sz="1707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872748" y="2185434"/>
            <a:ext cx="5688745" cy="64785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991"/>
            </a:lvl1pPr>
            <a:lvl2pPr>
              <a:spcBef>
                <a:spcPts val="0"/>
              </a:spcBef>
              <a:buSzPct val="100000"/>
              <a:defRPr sz="1707"/>
            </a:lvl2pPr>
            <a:lvl3pPr>
              <a:spcBef>
                <a:spcPts val="0"/>
              </a:spcBef>
              <a:buSzPct val="100000"/>
              <a:defRPr sz="1707"/>
            </a:lvl3pPr>
            <a:lvl4pPr>
              <a:spcBef>
                <a:spcPts val="0"/>
              </a:spcBef>
              <a:buSzPct val="100000"/>
              <a:defRPr sz="1707"/>
            </a:lvl4pPr>
            <a:lvl5pPr>
              <a:spcBef>
                <a:spcPts val="0"/>
              </a:spcBef>
              <a:buSzPct val="100000"/>
              <a:defRPr sz="1707"/>
            </a:lvl5pPr>
            <a:lvl6pPr>
              <a:spcBef>
                <a:spcPts val="0"/>
              </a:spcBef>
              <a:buSzPct val="100000"/>
              <a:defRPr sz="1707"/>
            </a:lvl6pPr>
            <a:lvl7pPr>
              <a:spcBef>
                <a:spcPts val="0"/>
              </a:spcBef>
              <a:buSzPct val="100000"/>
              <a:defRPr sz="1707"/>
            </a:lvl7pPr>
            <a:lvl8pPr>
              <a:spcBef>
                <a:spcPts val="0"/>
              </a:spcBef>
              <a:buSzPct val="100000"/>
              <a:defRPr sz="1707"/>
            </a:lvl8pPr>
            <a:lvl9pPr>
              <a:spcBef>
                <a:spcPts val="0"/>
              </a:spcBef>
              <a:buSzPct val="100000"/>
              <a:defRPr sz="1707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277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43308" y="843900"/>
            <a:ext cx="12118185" cy="10860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261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43307" y="1053583"/>
            <a:ext cx="3993599" cy="143302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413"/>
            </a:lvl1pPr>
            <a:lvl2pPr>
              <a:spcBef>
                <a:spcPts val="0"/>
              </a:spcBef>
              <a:buSzPct val="100000"/>
              <a:defRPr sz="3413"/>
            </a:lvl2pPr>
            <a:lvl3pPr>
              <a:spcBef>
                <a:spcPts val="0"/>
              </a:spcBef>
              <a:buSzPct val="100000"/>
              <a:defRPr sz="3413"/>
            </a:lvl3pPr>
            <a:lvl4pPr>
              <a:spcBef>
                <a:spcPts val="0"/>
              </a:spcBef>
              <a:buSzPct val="100000"/>
              <a:defRPr sz="3413"/>
            </a:lvl4pPr>
            <a:lvl5pPr>
              <a:spcBef>
                <a:spcPts val="0"/>
              </a:spcBef>
              <a:buSzPct val="100000"/>
              <a:defRPr sz="3413"/>
            </a:lvl5pPr>
            <a:lvl6pPr>
              <a:spcBef>
                <a:spcPts val="0"/>
              </a:spcBef>
              <a:buSzPct val="100000"/>
              <a:defRPr sz="3413"/>
            </a:lvl6pPr>
            <a:lvl7pPr>
              <a:spcBef>
                <a:spcPts val="0"/>
              </a:spcBef>
              <a:buSzPct val="100000"/>
              <a:defRPr sz="3413"/>
            </a:lvl7pPr>
            <a:lvl8pPr>
              <a:spcBef>
                <a:spcPts val="0"/>
              </a:spcBef>
              <a:buSzPct val="100000"/>
              <a:defRPr sz="3413"/>
            </a:lvl8pPr>
            <a:lvl9pPr>
              <a:spcBef>
                <a:spcPts val="0"/>
              </a:spcBef>
              <a:buSzPct val="100000"/>
              <a:defRPr sz="3413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43307" y="2635094"/>
            <a:ext cx="3993599" cy="602908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707"/>
            </a:lvl1pPr>
            <a:lvl2pPr>
              <a:spcBef>
                <a:spcPts val="0"/>
              </a:spcBef>
              <a:buSzPct val="100000"/>
              <a:defRPr sz="1707"/>
            </a:lvl2pPr>
            <a:lvl3pPr>
              <a:spcBef>
                <a:spcPts val="0"/>
              </a:spcBef>
              <a:buSzPct val="100000"/>
              <a:defRPr sz="1707"/>
            </a:lvl3pPr>
            <a:lvl4pPr>
              <a:spcBef>
                <a:spcPts val="0"/>
              </a:spcBef>
              <a:buSzPct val="100000"/>
              <a:defRPr sz="1707"/>
            </a:lvl4pPr>
            <a:lvl5pPr>
              <a:spcBef>
                <a:spcPts val="0"/>
              </a:spcBef>
              <a:buSzPct val="100000"/>
              <a:defRPr sz="1707"/>
            </a:lvl5pPr>
            <a:lvl6pPr>
              <a:spcBef>
                <a:spcPts val="0"/>
              </a:spcBef>
              <a:buSzPct val="100000"/>
              <a:defRPr sz="1707"/>
            </a:lvl6pPr>
            <a:lvl7pPr>
              <a:spcBef>
                <a:spcPts val="0"/>
              </a:spcBef>
              <a:buSzPct val="100000"/>
              <a:defRPr sz="1707"/>
            </a:lvl7pPr>
            <a:lvl8pPr>
              <a:spcBef>
                <a:spcPts val="0"/>
              </a:spcBef>
              <a:buSzPct val="100000"/>
              <a:defRPr sz="1707"/>
            </a:lvl8pPr>
            <a:lvl9pPr>
              <a:spcBef>
                <a:spcPts val="0"/>
              </a:spcBef>
              <a:buSzPct val="100000"/>
              <a:defRPr sz="1707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7741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97244" y="853618"/>
            <a:ext cx="9056427" cy="775736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6827"/>
            </a:lvl1pPr>
            <a:lvl2pPr>
              <a:spcBef>
                <a:spcPts val="0"/>
              </a:spcBef>
              <a:buSzPct val="100000"/>
              <a:defRPr sz="6827"/>
            </a:lvl2pPr>
            <a:lvl3pPr>
              <a:spcBef>
                <a:spcPts val="0"/>
              </a:spcBef>
              <a:buSzPct val="100000"/>
              <a:defRPr sz="6827"/>
            </a:lvl3pPr>
            <a:lvl4pPr>
              <a:spcBef>
                <a:spcPts val="0"/>
              </a:spcBef>
              <a:buSzPct val="100000"/>
              <a:defRPr sz="6827"/>
            </a:lvl4pPr>
            <a:lvl5pPr>
              <a:spcBef>
                <a:spcPts val="0"/>
              </a:spcBef>
              <a:buSzPct val="100000"/>
              <a:defRPr sz="6827"/>
            </a:lvl5pPr>
            <a:lvl6pPr>
              <a:spcBef>
                <a:spcPts val="0"/>
              </a:spcBef>
              <a:buSzPct val="100000"/>
              <a:defRPr sz="6827"/>
            </a:lvl6pPr>
            <a:lvl7pPr>
              <a:spcBef>
                <a:spcPts val="0"/>
              </a:spcBef>
              <a:buSzPct val="100000"/>
              <a:defRPr sz="6827"/>
            </a:lvl7pPr>
            <a:lvl8pPr>
              <a:spcBef>
                <a:spcPts val="0"/>
              </a:spcBef>
              <a:buSzPct val="100000"/>
              <a:defRPr sz="6827"/>
            </a:lvl8pPr>
            <a:lvl9pPr>
              <a:spcBef>
                <a:spcPts val="0"/>
              </a:spcBef>
              <a:buSzPct val="100000"/>
              <a:defRPr sz="6827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705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502400" y="-236"/>
            <a:ext cx="6502400" cy="97535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991" kern="0"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7601" y="2338465"/>
            <a:ext cx="5753172" cy="281088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973"/>
            </a:lvl1pPr>
            <a:lvl2pPr algn="ctr">
              <a:spcBef>
                <a:spcPts val="0"/>
              </a:spcBef>
              <a:buSzPct val="100000"/>
              <a:defRPr sz="5973"/>
            </a:lvl2pPr>
            <a:lvl3pPr algn="ctr">
              <a:spcBef>
                <a:spcPts val="0"/>
              </a:spcBef>
              <a:buSzPct val="100000"/>
              <a:defRPr sz="5973"/>
            </a:lvl3pPr>
            <a:lvl4pPr algn="ctr">
              <a:spcBef>
                <a:spcPts val="0"/>
              </a:spcBef>
              <a:buSzPct val="100000"/>
              <a:defRPr sz="5973"/>
            </a:lvl4pPr>
            <a:lvl5pPr algn="ctr">
              <a:spcBef>
                <a:spcPts val="0"/>
              </a:spcBef>
              <a:buSzPct val="100000"/>
              <a:defRPr sz="5973"/>
            </a:lvl5pPr>
            <a:lvl6pPr algn="ctr">
              <a:spcBef>
                <a:spcPts val="0"/>
              </a:spcBef>
              <a:buSzPct val="100000"/>
              <a:defRPr sz="5973"/>
            </a:lvl6pPr>
            <a:lvl7pPr algn="ctr">
              <a:spcBef>
                <a:spcPts val="0"/>
              </a:spcBef>
              <a:buSzPct val="100000"/>
              <a:defRPr sz="5973"/>
            </a:lvl7pPr>
            <a:lvl8pPr algn="ctr">
              <a:spcBef>
                <a:spcPts val="0"/>
              </a:spcBef>
              <a:buSzPct val="100000"/>
              <a:defRPr sz="5973"/>
            </a:lvl8pPr>
            <a:lvl9pPr algn="ctr">
              <a:spcBef>
                <a:spcPts val="0"/>
              </a:spcBef>
              <a:buSzPct val="100000"/>
              <a:defRPr sz="5973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377601" y="5315461"/>
            <a:ext cx="5753172" cy="23421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25067" y="1373061"/>
            <a:ext cx="5457067" cy="700700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30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43307" y="8022424"/>
            <a:ext cx="8531627" cy="114744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7347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43308" y="2097541"/>
            <a:ext cx="12118185" cy="372337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7066"/>
            </a:lvl1pPr>
            <a:lvl2pPr algn="ctr">
              <a:spcBef>
                <a:spcPts val="0"/>
              </a:spcBef>
              <a:buSzPct val="100000"/>
              <a:defRPr sz="17066"/>
            </a:lvl2pPr>
            <a:lvl3pPr algn="ctr">
              <a:spcBef>
                <a:spcPts val="0"/>
              </a:spcBef>
              <a:buSzPct val="100000"/>
              <a:defRPr sz="17066"/>
            </a:lvl3pPr>
            <a:lvl4pPr algn="ctr">
              <a:spcBef>
                <a:spcPts val="0"/>
              </a:spcBef>
              <a:buSzPct val="100000"/>
              <a:defRPr sz="17066"/>
            </a:lvl4pPr>
            <a:lvl5pPr algn="ctr">
              <a:spcBef>
                <a:spcPts val="0"/>
              </a:spcBef>
              <a:buSzPct val="100000"/>
              <a:defRPr sz="17066"/>
            </a:lvl5pPr>
            <a:lvl6pPr algn="ctr">
              <a:spcBef>
                <a:spcPts val="0"/>
              </a:spcBef>
              <a:buSzPct val="100000"/>
              <a:defRPr sz="17066"/>
            </a:lvl6pPr>
            <a:lvl7pPr algn="ctr">
              <a:spcBef>
                <a:spcPts val="0"/>
              </a:spcBef>
              <a:buSzPct val="100000"/>
              <a:defRPr sz="17066"/>
            </a:lvl7pPr>
            <a:lvl8pPr algn="ctr">
              <a:spcBef>
                <a:spcPts val="0"/>
              </a:spcBef>
              <a:buSzPct val="100000"/>
              <a:defRPr sz="17066"/>
            </a:lvl8pPr>
            <a:lvl9pPr algn="ctr">
              <a:spcBef>
                <a:spcPts val="0"/>
              </a:spcBef>
              <a:buSzPct val="100000"/>
              <a:defRPr sz="17066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43308" y="5977553"/>
            <a:ext cx="12118185" cy="246670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9167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043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978400" y="2819400"/>
            <a:ext cx="4724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8427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  <p:sldLayoutId id="2147483734" r:id="rId8"/>
    <p:sldLayoutId id="214748376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309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43308" y="843900"/>
            <a:ext cx="12118185" cy="1086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43308" y="2185434"/>
            <a:ext cx="12118185" cy="6478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2" cy="746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422" kern="0" smtClean="0"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sz="1422" kern="0">
              <a:solidFill>
                <a:srgbClr val="595959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14551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xmovement.com/resources/3-best-vector-wireframing-tools-for-designers/" TargetMode="External"/><Relationship Id="rId2" Type="http://schemas.openxmlformats.org/officeDocument/2006/relationships/hyperlink" Target="http://www.cooper.com/journal/2013/07/designers-toolkit-proto-testing-for-prototyp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shable.com/2010/07/15/wireframing-tools/" TargetMode="External"/><Relationship Id="rId5" Type="http://schemas.openxmlformats.org/officeDocument/2006/relationships/hyperlink" Target="http://www.fuelyourcreativity.com/17-great-wireframing-tools-for-web-designers/" TargetMode="External"/><Relationship Id="rId4" Type="http://schemas.openxmlformats.org/officeDocument/2006/relationships/hyperlink" Target="http://www.cooper.com/journal/2013/07/designers-toolkit-proto-testing-for-prototypes?utm_source=Cooper&amp;utm_campaign=017b6536a1-Newsletter_Sept13&amp;utm_medium=email&amp;utm_term=0_162d77b95f-017b6536a1-853816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sdn.microsoft.com/en-us/library/bb608625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ontrol" Target="../activeX/activeX3.xml"/><Relationship Id="rId7" Type="http://schemas.openxmlformats.org/officeDocument/2006/relationships/image" Target="../media/image29.png"/><Relationship Id="rId12" Type="http://schemas.openxmlformats.org/officeDocument/2006/relationships/image" Target="../media/image28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wmf"/><Relationship Id="rId5" Type="http://schemas.openxmlformats.org/officeDocument/2006/relationships/control" Target="../activeX/activeX5.xml"/><Relationship Id="rId10" Type="http://schemas.openxmlformats.org/officeDocument/2006/relationships/image" Target="../media/image26.wmf"/><Relationship Id="rId4" Type="http://schemas.openxmlformats.org/officeDocument/2006/relationships/control" Target="../activeX/activeX4.xml"/><Relationship Id="rId9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blogmines.com/blog/how-to-disable-advance-slide-on-mouse-click-in-powerpoint-20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www.boxesandarrows.com/view/inter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PowerPointUsedForPrototype.pptx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alsamiq.com/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balsamiq.com/mybalsamiq/exporting/" TargetMode="External"/><Relationship Id="rId2" Type="http://schemas.openxmlformats.org/officeDocument/2006/relationships/hyperlink" Target="https://mockupstogo.mybalsamiq.com/project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upport.balsamiq.com/customer/en/portal/topics/49503-tutorials/articles" TargetMode="External"/><Relationship Id="rId4" Type="http://schemas.openxmlformats.org/officeDocument/2006/relationships/hyperlink" Target="https://docs.balsamiq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sionap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axure.com/learn/dynamic-panels/basic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edu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tutorials" TargetMode="External"/><Relationship Id="rId2" Type="http://schemas.openxmlformats.org/officeDocument/2006/relationships/hyperlink" Target="https://www.axure.com/learn/documentation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rdonegan@andrew.cmu.edu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femmedicine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hyperlink" Target="https://creative.adobe.com/products/download/dreamweaver?promoid=KSP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qups.com/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papp.in/videos/home/landing.mp4?v=20140724" TargetMode="External"/><Relationship Id="rId5" Type="http://schemas.openxmlformats.org/officeDocument/2006/relationships/hyperlink" Target="https://www.flinto.com/" TargetMode="External"/><Relationship Id="rId4" Type="http://schemas.openxmlformats.org/officeDocument/2006/relationships/hyperlink" Target="http://www.justinmin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Implementing a Prototype:</a:t>
            </a:r>
            <a:br>
              <a:rPr lang="en-US" sz="4800" dirty="0" smtClean="0"/>
            </a:br>
            <a:r>
              <a:rPr lang="en-US" sz="4000" dirty="0" smtClean="0"/>
              <a:t>Overview of Using PowerPoint, </a:t>
            </a:r>
            <a:r>
              <a:rPr lang="en-US" sz="4000" dirty="0" err="1" smtClean="0"/>
              <a:t>Balsamiq</a:t>
            </a:r>
            <a:r>
              <a:rPr lang="en-US" sz="4000" dirty="0" smtClean="0"/>
              <a:t>, InVision, html,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4953000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2015,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use by </a:t>
            </a:r>
            <a:r>
              <a:rPr lang="en-US" dirty="0"/>
              <a:t>Verizon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31436"/>
            <a:ext cx="11704320" cy="72649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MHCI alumni Jack </a:t>
            </a:r>
            <a:r>
              <a:rPr lang="en-US" dirty="0"/>
              <a:t>Lam:</a:t>
            </a:r>
          </a:p>
          <a:p>
            <a:pPr lvl="1"/>
            <a:r>
              <a:rPr lang="en-US" dirty="0" smtClean="0"/>
              <a:t>Mainly </a:t>
            </a:r>
            <a:r>
              <a:rPr lang="en-US" dirty="0"/>
              <a:t>use these for design</a:t>
            </a:r>
          </a:p>
          <a:p>
            <a:pPr lvl="2"/>
            <a:r>
              <a:rPr lang="en-US" dirty="0" smtClean="0"/>
              <a:t>Adobe </a:t>
            </a:r>
            <a:r>
              <a:rPr lang="en-US" dirty="0"/>
              <a:t>Photoshop</a:t>
            </a:r>
          </a:p>
          <a:p>
            <a:pPr lvl="2"/>
            <a:r>
              <a:rPr lang="en-US" dirty="0" smtClean="0"/>
              <a:t>Adobe </a:t>
            </a:r>
            <a:r>
              <a:rPr lang="en-US" dirty="0"/>
              <a:t>Illustrator</a:t>
            </a:r>
          </a:p>
          <a:p>
            <a:pPr lvl="2"/>
            <a:r>
              <a:rPr lang="en-US" dirty="0" smtClean="0"/>
              <a:t>Sketch </a:t>
            </a:r>
            <a:r>
              <a:rPr lang="en-US" dirty="0"/>
              <a:t>3 (our team doesn’t use this but I heard great reviews from other designers)</a:t>
            </a:r>
          </a:p>
          <a:p>
            <a:pPr lvl="1"/>
            <a:r>
              <a:rPr lang="en-US" dirty="0"/>
              <a:t>This for animation</a:t>
            </a:r>
          </a:p>
          <a:p>
            <a:pPr lvl="2"/>
            <a:r>
              <a:rPr lang="en-US" dirty="0" smtClean="0"/>
              <a:t>Adobe </a:t>
            </a:r>
            <a:r>
              <a:rPr lang="en-US" dirty="0"/>
              <a:t>After Effects</a:t>
            </a:r>
          </a:p>
          <a:p>
            <a:pPr lvl="1"/>
            <a:r>
              <a:rPr lang="en-US" dirty="0"/>
              <a:t>These for working prototypes</a:t>
            </a:r>
          </a:p>
          <a:p>
            <a:pPr lvl="2"/>
            <a:r>
              <a:rPr lang="en-US" dirty="0" err="1" smtClean="0"/>
              <a:t>Flinto</a:t>
            </a:r>
            <a:endParaRPr lang="en-US" dirty="0"/>
          </a:p>
          <a:p>
            <a:pPr lvl="2"/>
            <a:r>
              <a:rPr lang="en-US" dirty="0" smtClean="0"/>
              <a:t>InVision</a:t>
            </a:r>
            <a:endParaRPr lang="en-US" dirty="0"/>
          </a:p>
          <a:p>
            <a:pPr lvl="2"/>
            <a:r>
              <a:rPr lang="en-US" dirty="0" smtClean="0"/>
              <a:t>Proto.io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24000"/>
            <a:ext cx="12354560" cy="7391400"/>
          </a:xfrm>
        </p:spPr>
        <p:txBody>
          <a:bodyPr>
            <a:normAutofit/>
          </a:bodyPr>
          <a:lstStyle/>
          <a:p>
            <a:r>
              <a:rPr lang="en-US" dirty="0"/>
              <a:t>One of our MHCI Alum compares prototyping tools in 2013:</a:t>
            </a:r>
          </a:p>
          <a:p>
            <a:pPr lvl="1"/>
            <a:r>
              <a:rPr lang="en-US" sz="2400" dirty="0">
                <a:hlinkClick r:id="rId2"/>
              </a:rPr>
              <a:t>http://www.cooper.com/journal/2013/07/designers-toolkit-proto-testing-for-prototypes</a:t>
            </a:r>
            <a:r>
              <a:rPr lang="en-US" sz="2400" dirty="0"/>
              <a:t> </a:t>
            </a:r>
            <a:endParaRPr lang="en-US" dirty="0" smtClean="0"/>
          </a:p>
          <a:p>
            <a:r>
              <a:rPr lang="en-US" dirty="0" smtClean="0"/>
              <a:t>Search </a:t>
            </a:r>
            <a:r>
              <a:rPr lang="en-US" dirty="0" smtClean="0"/>
              <a:t>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pPr lvl="1"/>
            <a:r>
              <a:rPr lang="en-US" sz="3000" b="1" dirty="0">
                <a:hlinkClick r:id="rId3"/>
              </a:rPr>
              <a:t>http://</a:t>
            </a:r>
            <a:r>
              <a:rPr lang="en-US" sz="3000" b="1" dirty="0" smtClean="0">
                <a:hlinkClick r:id="rId3"/>
              </a:rPr>
              <a:t>www.cooper.com/prototyping-tools</a:t>
            </a:r>
            <a:r>
              <a:rPr lang="en-US" sz="3000" b="1" dirty="0" smtClean="0"/>
              <a:t> (kept up to date)</a:t>
            </a:r>
            <a:endParaRPr lang="en-US" sz="3000" b="1" dirty="0">
              <a:hlinkClick r:id="rId3"/>
            </a:endParaRPr>
          </a:p>
          <a:p>
            <a:pPr lvl="1"/>
            <a:r>
              <a:rPr lang="en-US" sz="2800" dirty="0">
                <a:hlinkClick r:id="rId3"/>
              </a:rPr>
              <a:t>http://uxdesignweekly.com/ux-resources/prototyping-tools/</a:t>
            </a:r>
          </a:p>
          <a:p>
            <a:pPr lvl="1"/>
            <a:r>
              <a:rPr lang="en-US" sz="2800" dirty="0" smtClean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://uxmovement.com/resources/3-best-vector-wireframing-tools-for-designers/</a:t>
            </a:r>
            <a:r>
              <a:rPr lang="en-US" sz="2800" dirty="0" smtClean="0"/>
              <a:t>  (2014)</a:t>
            </a:r>
            <a:endParaRPr lang="en-US" sz="2800" dirty="0" smtClean="0">
              <a:hlinkClick r:id="rId4"/>
            </a:endParaRPr>
          </a:p>
          <a:p>
            <a:pPr lvl="1"/>
            <a:r>
              <a:rPr lang="en-US" sz="2800" dirty="0" smtClean="0">
                <a:hlinkClick r:id="rId5"/>
              </a:rPr>
              <a:t>http</a:t>
            </a:r>
            <a:r>
              <a:rPr lang="en-US" sz="2800" dirty="0" smtClean="0">
                <a:hlinkClick r:id="rId5"/>
              </a:rPr>
              <a:t>://www.fuelyourcreativity.com/17-great-wireframing-tools-for-web-designers/</a:t>
            </a:r>
            <a:r>
              <a:rPr lang="en-US" sz="2800" dirty="0" smtClean="0"/>
              <a:t> (2012</a:t>
            </a:r>
            <a:r>
              <a:rPr lang="en-US" sz="2800" dirty="0" smtClean="0"/>
              <a:t>)</a:t>
            </a:r>
            <a:endParaRPr lang="en-US" sz="2800" dirty="0" smtClean="0">
              <a:hlinkClick r:id="rId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rId2" action="ppaction://hlinksldjump"/>
          </p:cNvPr>
          <p:cNvSpPr/>
          <p:nvPr/>
        </p:nvSpPr>
        <p:spPr bwMode="auto">
          <a:xfrm>
            <a:off x="8856133" y="7295481"/>
            <a:ext cx="2538307" cy="8579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button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0945" y="3090157"/>
            <a:ext cx="2952750" cy="3152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436523"/>
            <a:ext cx="10728960" cy="10453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4320" cy="5893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Right click menu - Add </a:t>
            </a:r>
            <a:r>
              <a:rPr lang="en-US" dirty="0" smtClean="0"/>
              <a:t>a “Hyperlink”:</a:t>
            </a:r>
          </a:p>
          <a:p>
            <a:pPr lvl="1"/>
            <a:r>
              <a:rPr lang="en-US" dirty="0" smtClean="0"/>
              <a:t>Select “Place in this document</a:t>
            </a:r>
            <a:r>
              <a:rPr lang="en-US" dirty="0" smtClean="0"/>
              <a:t>”</a:t>
            </a:r>
            <a:endParaRPr lang="en-US" dirty="0" smtClean="0"/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8856133" y="1592239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0" y="4356382"/>
            <a:ext cx="5816600" cy="29390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8600"/>
            <a:ext cx="10728960" cy="10453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19200"/>
            <a:ext cx="11704320" cy="6274364"/>
          </a:xfrm>
        </p:spPr>
        <p:txBody>
          <a:bodyPr/>
          <a:lstStyle/>
          <a:p>
            <a:r>
              <a:rPr lang="en-US" dirty="0" smtClean="0"/>
              <a:t>On “Insert” tab, add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Action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More options, including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“last slide viewed”</a:t>
            </a:r>
          </a:p>
          <a:p>
            <a:pPr lvl="2"/>
            <a:r>
              <a:rPr lang="en-US" dirty="0" smtClean="0"/>
              <a:t>Useful for “under</a:t>
            </a:r>
            <a:br>
              <a:rPr lang="en-US" dirty="0" smtClean="0"/>
            </a:br>
            <a:r>
              <a:rPr lang="en-US" dirty="0" smtClean="0"/>
              <a:t>construction” page</a:t>
            </a:r>
          </a:p>
          <a:p>
            <a:pPr lvl="1"/>
            <a:r>
              <a:rPr lang="en-US" dirty="0" smtClean="0"/>
              <a:t>Use Insert / Action also to edit it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a slide for each</a:t>
            </a:r>
            <a:br>
              <a:rPr lang="en-US" dirty="0" smtClean="0"/>
            </a:br>
            <a:r>
              <a:rPr lang="en-US" dirty="0" smtClean="0"/>
              <a:t>mode of the application</a:t>
            </a:r>
          </a:p>
          <a:p>
            <a:r>
              <a:rPr lang="en-US" dirty="0" smtClean="0"/>
              <a:t>Can add nice animations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170" y="3741969"/>
            <a:ext cx="2605088" cy="28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23" y="1447800"/>
            <a:ext cx="6368825" cy="14215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1607800" y="1219200"/>
            <a:ext cx="1143000" cy="1600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47271" y="1158354"/>
            <a:ext cx="1143000" cy="838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hlinkClick r:id="" action="ppaction://hlinkshowjump?jump=lastslideviewed"/>
          </p:cNvPr>
          <p:cNvSpPr/>
          <p:nvPr/>
        </p:nvSpPr>
        <p:spPr bwMode="auto">
          <a:xfrm>
            <a:off x="11455400" y="4114800"/>
            <a:ext cx="7620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Adding Controls in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47800"/>
            <a:ext cx="11704320" cy="6883964"/>
          </a:xfrm>
        </p:spPr>
        <p:txBody>
          <a:bodyPr/>
          <a:lstStyle/>
          <a:p>
            <a:r>
              <a:rPr lang="en-US" dirty="0" smtClean="0"/>
              <a:t>Turn on “Developer Toolbar”</a:t>
            </a:r>
          </a:p>
          <a:p>
            <a:pPr lvl="1"/>
            <a:r>
              <a:rPr lang="en-US" dirty="0" smtClean="0"/>
              <a:t>Can add buttons, text entry, etc</a:t>
            </a:r>
            <a:r>
              <a:rPr lang="en-US" dirty="0" smtClean="0"/>
              <a:t>.</a:t>
            </a:r>
          </a:p>
          <a:p>
            <a:pPr marL="489930" lvl="1" indent="0">
              <a:buNone/>
            </a:pPr>
            <a:endParaRPr lang="en-US" i="1" dirty="0" smtClean="0"/>
          </a:p>
          <a:p>
            <a:pPr marL="489930" lvl="1" indent="0">
              <a:buNone/>
            </a:pPr>
            <a:r>
              <a:rPr lang="en-US" i="1" dirty="0" smtClean="0"/>
              <a:t>(Office 2007)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5859" y="2133600"/>
            <a:ext cx="4168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" y="4306442"/>
            <a:ext cx="4191000" cy="5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0" y="3733800"/>
            <a:ext cx="5943600" cy="33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0800" y="7543800"/>
            <a:ext cx="6858000" cy="1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0" name="TextBox1" r:id="rId2" imgW="3200400" imgH="685800"/>
        </mc:Choice>
        <mc:Fallback>
          <p:control name="TextBox1" r:id="rId2" imgW="3200400" imgH="68580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550400" y="1371600"/>
                  <a:ext cx="3200400" cy="685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Adding PowerPoint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915400"/>
            <a:ext cx="11811000" cy="457200"/>
          </a:xfrm>
        </p:spPr>
        <p:txBody>
          <a:bodyPr/>
          <a:lstStyle/>
          <a:p>
            <a:r>
              <a:rPr lang="en-US" sz="2800" dirty="0" smtClean="0"/>
              <a:t>Source: </a:t>
            </a:r>
            <a:r>
              <a:rPr lang="en-US" sz="2800" dirty="0" smtClean="0">
                <a:hlinkClick r:id="rId2"/>
              </a:rPr>
              <a:t>http://msdn.microsoft.com/en-us/library/bb608625.aspx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46ED4B02-72C2-4516-9A34-B477BE60760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9"/>
            <a:ext cx="4140200" cy="471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600" y="1447800"/>
            <a:ext cx="3429000" cy="673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600" y="1371600"/>
            <a:ext cx="3152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800" y="4648200"/>
            <a:ext cx="4419600" cy="41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965839"/>
          </a:xfrm>
        </p:spPr>
        <p:txBody>
          <a:bodyPr/>
          <a:lstStyle/>
          <a:p>
            <a:r>
              <a:rPr lang="en-US" sz="5400" dirty="0" smtClean="0"/>
              <a:t>Developer Tool Bar, Office 2013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4" name="Picture 2" descr="C:\Users\bam\AppData\Local\Temp\SNAGHTML1ee0aa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4916"/>
            <a:ext cx="8519160" cy="69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759200" y="2650985"/>
            <a:ext cx="2590800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281325" y="4902334"/>
            <a:ext cx="3120519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2" y="8123578"/>
            <a:ext cx="7366916" cy="152606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6273800" y="8080095"/>
            <a:ext cx="990600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0" y="1600200"/>
            <a:ext cx="1276190" cy="53714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0" y="6568371"/>
            <a:ext cx="2590800" cy="67063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79" y="2304603"/>
            <a:ext cx="11704320" cy="6441439"/>
          </a:xfrm>
        </p:spPr>
        <p:txBody>
          <a:bodyPr/>
          <a:lstStyle/>
          <a:p>
            <a:r>
              <a:rPr lang="en-US" dirty="0" smtClean="0"/>
              <a:t>Select control, drag out</a:t>
            </a:r>
            <a:br>
              <a:rPr lang="en-US" dirty="0" smtClean="0"/>
            </a:br>
            <a:r>
              <a:rPr lang="en-US" dirty="0" smtClean="0"/>
              <a:t>for position and size</a:t>
            </a:r>
          </a:p>
          <a:p>
            <a:r>
              <a:rPr lang="en-US" dirty="0" smtClean="0"/>
              <a:t>Change Caption with</a:t>
            </a:r>
            <a:br>
              <a:rPr lang="en-US" dirty="0" smtClean="0"/>
            </a:br>
            <a:r>
              <a:rPr lang="en-US" dirty="0" smtClean="0"/>
              <a:t>property sheet from</a:t>
            </a:r>
            <a:br>
              <a:rPr lang="en-US" dirty="0" smtClean="0"/>
            </a:br>
            <a:r>
              <a:rPr lang="en-US" dirty="0" smtClean="0"/>
              <a:t>right-click menu</a:t>
            </a:r>
          </a:p>
          <a:p>
            <a:r>
              <a:rPr lang="en-US" dirty="0" smtClean="0"/>
              <a:t>Can only have behaviors by</a:t>
            </a:r>
            <a:br>
              <a:rPr lang="en-US" dirty="0" smtClean="0"/>
            </a:br>
            <a:r>
              <a:rPr lang="en-US" dirty="0" smtClean="0"/>
              <a:t>writing Visual Basic code</a:t>
            </a:r>
          </a:p>
          <a:p>
            <a:r>
              <a:rPr lang="en-US" dirty="0" smtClean="0"/>
              <a:t>Can add text boxes that</a:t>
            </a:r>
            <a:br>
              <a:rPr lang="en-US" dirty="0" smtClean="0"/>
            </a:br>
            <a:r>
              <a:rPr lang="en-US" dirty="0" smtClean="0"/>
              <a:t>users can enter text into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575" y="3035229"/>
            <a:ext cx="3313250" cy="307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00" y="5786830"/>
            <a:ext cx="1981200" cy="386050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27" name="CheckBox1" r:id="rId2" imgW="2886120" imgH="905040"/>
        </mc:Choice>
        <mc:Fallback>
          <p:control name="CheckBox1" r:id="rId2" imgW="2886120" imgH="905040">
            <p:pic>
              <p:nvPicPr>
                <p:cNvPr id="5" name="Check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0765" y="449910"/>
                  <a:ext cx="2889342" cy="901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8" name="TextBox1" r:id="rId3" imgW="2781360" imgH="600120"/>
        </mc:Choice>
        <mc:Fallback>
          <p:control name="TextBox1" r:id="rId3" imgW="2781360" imgH="60012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30765" y="1321853"/>
                  <a:ext cx="2782888" cy="5953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9" name="CommandButton1" r:id="rId4" imgW="1886040" imgH="914400"/>
        </mc:Choice>
        <mc:Fallback>
          <p:control name="CommandButton1" r:id="rId4" imgW="1886040" imgH="914400">
            <p:pic>
              <p:nvPicPr>
                <p:cNvPr id="9" name="CommandButton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61275" y="2120829"/>
                  <a:ext cx="1889125" cy="914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30" name="CheckBox2" r:id="rId5" imgW="1143000" imgH="1143000"/>
        </mc:Choice>
        <mc:Fallback>
          <p:control name="CheckBox2" r:id="rId5" imgW="1143000" imgH="1143000">
            <p:pic>
              <p:nvPicPr>
                <p:cNvPr id="11" name="Check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12000" y="3657600"/>
                  <a:ext cx="1143000" cy="1143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10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2100560" cy="1842347"/>
          </a:xfrm>
        </p:spPr>
        <p:txBody>
          <a:bodyPr/>
          <a:lstStyle/>
          <a:p>
            <a:r>
              <a:rPr lang="en-US" dirty="0" smtClean="0"/>
              <a:t>Use “Master” for Shared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86000"/>
            <a:ext cx="11704320" cy="6274364"/>
          </a:xfrm>
        </p:spPr>
        <p:txBody>
          <a:bodyPr/>
          <a:lstStyle/>
          <a:p>
            <a:r>
              <a:rPr lang="en-US" dirty="0" smtClean="0"/>
              <a:t>If want controls on multiple pages, can put them on a “Master”</a:t>
            </a:r>
          </a:p>
          <a:p>
            <a:pPr lvl="1"/>
            <a:r>
              <a:rPr lang="en-US" dirty="0" smtClean="0"/>
              <a:t>“View / Slide Master”</a:t>
            </a:r>
          </a:p>
          <a:p>
            <a:pPr lvl="1"/>
            <a:r>
              <a:rPr lang="en-US" dirty="0" smtClean="0"/>
              <a:t>Create new master slide</a:t>
            </a:r>
            <a:br>
              <a:rPr lang="en-US" dirty="0" smtClean="0"/>
            </a:br>
            <a:r>
              <a:rPr lang="en-US" dirty="0" smtClean="0"/>
              <a:t>and edit as with any other slide</a:t>
            </a:r>
          </a:p>
          <a:p>
            <a:r>
              <a:rPr lang="en-US" dirty="0" smtClean="0"/>
              <a:t>Use that master for new slides</a:t>
            </a:r>
          </a:p>
          <a:p>
            <a:pPr lvl="1"/>
            <a:r>
              <a:rPr lang="en-US" dirty="0" smtClean="0"/>
              <a:t>Drop down from “New Slide”</a:t>
            </a:r>
          </a:p>
          <a:p>
            <a:r>
              <a:rPr lang="en-US" dirty="0" smtClean="0"/>
              <a:t>Controls like check boxes, text</a:t>
            </a:r>
            <a:br>
              <a:rPr lang="en-US" dirty="0" smtClean="0"/>
            </a:br>
            <a:r>
              <a:rPr lang="en-US" dirty="0" smtClean="0"/>
              <a:t>boxes in Master use </a:t>
            </a:r>
            <a:r>
              <a:rPr lang="en-US" i="1" dirty="0" smtClean="0"/>
              <a:t>same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dirty="0" smtClean="0"/>
              <a:t>across all slides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3200400"/>
            <a:ext cx="5562600" cy="17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0075" y="5105400"/>
            <a:ext cx="30960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Thanksgiving!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573523"/>
            <a:ext cx="11704320" cy="6274364"/>
          </a:xfrm>
        </p:spPr>
        <p:txBody>
          <a:bodyPr/>
          <a:lstStyle/>
          <a:p>
            <a:r>
              <a:rPr lang="en-US" dirty="0"/>
              <a:t>No class Wednesday</a:t>
            </a:r>
          </a:p>
          <a:p>
            <a:r>
              <a:rPr lang="en-US" dirty="0" smtClean="0"/>
              <a:t>Homework 2 grades</a:t>
            </a:r>
            <a:br>
              <a:rPr lang="en-US" dirty="0" smtClean="0"/>
            </a:br>
            <a:r>
              <a:rPr lang="en-US" dirty="0" smtClean="0"/>
              <a:t>are on Blackboard</a:t>
            </a:r>
          </a:p>
          <a:p>
            <a:r>
              <a:rPr lang="en-US" dirty="0" smtClean="0"/>
              <a:t>Homework </a:t>
            </a:r>
            <a:r>
              <a:rPr lang="en-US" dirty="0"/>
              <a:t>3 due today</a:t>
            </a:r>
          </a:p>
          <a:p>
            <a:r>
              <a:rPr lang="en-US" dirty="0"/>
              <a:t>Homework 4 </a:t>
            </a:r>
            <a:r>
              <a:rPr lang="en-US" dirty="0" smtClean="0"/>
              <a:t>due</a:t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/>
              <a:t>Monday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no extensions!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http://www.umt.edu/dining/News/happy-thanksgiv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5" y="2639832"/>
            <a:ext cx="6206435" cy="46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hlinkClick r:id="" action="ppaction://hlinkshowjump?jump=lastslideviewed"/>
          </p:cNvPr>
          <p:cNvSpPr/>
          <p:nvPr/>
        </p:nvSpPr>
        <p:spPr bwMode="auto">
          <a:xfrm>
            <a:off x="5252720" y="8009687"/>
            <a:ext cx="208788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– turn off auto-advance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3"/>
            <a:ext cx="12100560" cy="7091679"/>
          </a:xfrm>
        </p:spPr>
        <p:txBody>
          <a:bodyPr/>
          <a:lstStyle/>
          <a:p>
            <a:r>
              <a:rPr lang="en-US" dirty="0" smtClean="0"/>
              <a:t>Make sure that clicking does not advance slide</a:t>
            </a:r>
          </a:p>
          <a:p>
            <a:r>
              <a:rPr lang="en-US" sz="4400" dirty="0" smtClean="0"/>
              <a:t>Office </a:t>
            </a:r>
            <a:r>
              <a:rPr lang="en-US" sz="4400" dirty="0" smtClean="0"/>
              <a:t>2007 – on “Animations” ribbon</a:t>
            </a:r>
            <a:endParaRPr lang="en-US" sz="4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400" dirty="0"/>
              <a:t>Office 2010 &amp; </a:t>
            </a:r>
            <a:r>
              <a:rPr lang="en-US" sz="4400" dirty="0"/>
              <a:t>2013 – now on “Transitions” ribbon</a:t>
            </a:r>
            <a:endParaRPr lang="en-US" sz="4400" dirty="0"/>
          </a:p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endParaRPr lang="en-US" sz="3200" dirty="0" smtClean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http</a:t>
            </a:r>
            <a:r>
              <a:rPr lang="en-US" sz="3200" dirty="0" smtClean="0">
                <a:hlinkClick r:id="rId2"/>
              </a:rPr>
              <a:t>://blogmines.com/blog/how-to-disable-advance-slide-on-mouse-click-in-powerpoint-2010</a:t>
            </a:r>
            <a:r>
              <a:rPr lang="en-US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69930" y="3891502"/>
            <a:ext cx="10617200" cy="1244203"/>
            <a:chOff x="0" y="5486400"/>
            <a:chExt cx="13004800" cy="152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15000"/>
              <a:ext cx="13004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1778000" y="5486400"/>
              <a:ext cx="1295400" cy="609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464800" y="6019800"/>
              <a:ext cx="1600200" cy="609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35812"/>
            <a:ext cx="12815632" cy="13985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10278165" y="7602550"/>
            <a:ext cx="2590800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235200" y="7028589"/>
            <a:ext cx="1451570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33600"/>
            <a:ext cx="11704320" cy="6585938"/>
          </a:xfrm>
        </p:spPr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dirty="0" smtClean="0">
                <a:hlinkClick r:id="rId2"/>
              </a:rPr>
              <a:t>http://www.boxesandarrows.com/view/interactive</a:t>
            </a:r>
            <a:r>
              <a:rPr lang="en-US" dirty="0" smtClean="0"/>
              <a:t> </a:t>
            </a:r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</a:t>
            </a:r>
            <a:r>
              <a:rPr lang="fi-FI" b="1" dirty="0" smtClean="0"/>
              <a:t>2007/08/06</a:t>
            </a:r>
          </a:p>
          <a:p>
            <a:pPr lvl="1"/>
            <a:r>
              <a:rPr lang="fi-FI" b="1" dirty="0" smtClean="0"/>
              <a:t>Includes hover behaviors</a:t>
            </a:r>
            <a:endParaRPr lang="fi-FI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4987290"/>
            <a:ext cx="5715000" cy="47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 bwMode="auto">
          <a:xfrm>
            <a:off x="650240" y="5426569"/>
            <a:ext cx="914400" cy="838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action="ppaction://hlinkpres?slideindex=1&amp;slidetitle="/>
              </a:rPr>
              <a:t>Local copy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TA-Run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Balsamiq</a:t>
            </a:r>
            <a:r>
              <a:rPr lang="en-US" dirty="0"/>
              <a:t> – Ajayan Subramanian</a:t>
            </a:r>
          </a:p>
          <a:p>
            <a:r>
              <a:rPr lang="en-US" dirty="0"/>
              <a:t>InVision – Stephanie Chen</a:t>
            </a:r>
          </a:p>
          <a:p>
            <a:r>
              <a:rPr lang="en-US" dirty="0" err="1" smtClean="0"/>
              <a:t>Axure</a:t>
            </a:r>
            <a:r>
              <a:rPr lang="en-US" dirty="0" smtClean="0"/>
              <a:t> – </a:t>
            </a:r>
            <a:r>
              <a:rPr lang="en-US" dirty="0" smtClean="0"/>
              <a:t>Ryan Donegan and Angela Liu</a:t>
            </a:r>
          </a:p>
          <a:p>
            <a:r>
              <a:rPr lang="en-US" dirty="0" smtClean="0"/>
              <a:t>Html – Angela Liu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B02-72C2-4516-9A34-B477BE60760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Balsamiq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629257" y="2009570"/>
            <a:ext cx="11704320" cy="6274364"/>
          </a:xfrm>
          <a:prstGeom prst="rect">
            <a:avLst/>
          </a:prstGeom>
        </p:spPr>
        <p:txBody>
          <a:bodyPr/>
          <a:lstStyle/>
          <a:p>
            <a:pPr marL="0" indent="0" defTabSz="549148">
              <a:spcBef>
                <a:spcPts val="3900"/>
              </a:spcBef>
              <a:buNone/>
              <a:defRPr sz="3384"/>
            </a:pPr>
            <a:r>
              <a:rPr lang="en-US" dirty="0"/>
              <a:t>Ajayan </a:t>
            </a:r>
            <a:r>
              <a:rPr lang="en-US" dirty="0" smtClean="0"/>
              <a:t>Subramanian</a:t>
            </a:r>
            <a:endParaRPr lang="en-US" dirty="0" smtClean="0"/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dirty="0" smtClean="0"/>
              <a:t>Rapid </a:t>
            </a:r>
            <a:r>
              <a:rPr dirty="0"/>
              <a:t>wire framing tool with an easy drag and drop </a:t>
            </a:r>
            <a:r>
              <a:rPr dirty="0" smtClean="0"/>
              <a:t>interface</a:t>
            </a:r>
            <a:endParaRPr dirty="0"/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dirty="0"/>
              <a:t>Can create click-throughs and export as </a:t>
            </a:r>
            <a:r>
              <a:rPr dirty="0" smtClean="0"/>
              <a:t>PDFs</a:t>
            </a:r>
            <a:endParaRPr dirty="0"/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dirty="0"/>
              <a:t>Web version: Email Prof. Myers and he’ll make a project for you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dirty="0"/>
              <a:t>Desktop app: 30 day free trial - </a:t>
            </a:r>
            <a:r>
              <a:rPr u="sng" dirty="0">
                <a:hlinkClick r:id="rId2"/>
              </a:rPr>
              <a:t>https://balsamiq.com/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dirty="0"/>
              <a:t>Good for </a:t>
            </a:r>
            <a:r>
              <a:rPr dirty="0" smtClean="0"/>
              <a:t>prototyping</a:t>
            </a:r>
            <a:r>
              <a:rPr lang="en-US" dirty="0" smtClean="0"/>
              <a:t>;</a:t>
            </a:r>
            <a:r>
              <a:rPr dirty="0" smtClean="0"/>
              <a:t> </a:t>
            </a:r>
            <a:r>
              <a:rPr dirty="0"/>
              <a:t>Illustrator and Sketch are better suited for high fidelity </a:t>
            </a:r>
            <a:r>
              <a:rPr dirty="0" smtClean="0"/>
              <a:t>mockups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665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Balsamiq Demo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Adding some clickable elements and input fields</a:t>
            </a:r>
          </a:p>
          <a:p>
            <a:r>
              <a:t>Sketch view vs wireframe view</a:t>
            </a:r>
          </a:p>
          <a:p>
            <a:r>
              <a:t>Adding color, icons, and creating symbols</a:t>
            </a:r>
          </a:p>
          <a:p>
            <a:r>
              <a:t>Finding additional symbols online - </a:t>
            </a:r>
            <a:r>
              <a:rPr u="sng">
                <a:hlinkClick r:id="rId2"/>
              </a:rPr>
              <a:t>MockupsToGo</a:t>
            </a:r>
          </a:p>
          <a:p>
            <a:r>
              <a:t>Exporting to </a:t>
            </a:r>
            <a:r>
              <a:rPr u="sng">
                <a:hlinkClick r:id="rId3"/>
              </a:rPr>
              <a:t>PDF</a:t>
            </a:r>
          </a:p>
          <a:p>
            <a:r>
              <a:rPr u="sng">
                <a:hlinkClick r:id="rId4"/>
              </a:rPr>
              <a:t>Documentation</a:t>
            </a:r>
            <a:r>
              <a:t> and </a:t>
            </a:r>
            <a:r>
              <a:rPr u="sng">
                <a:hlinkClick r:id="rId5"/>
              </a:rPr>
              <a:t>tutorials</a:t>
            </a:r>
          </a:p>
        </p:txBody>
      </p:sp>
    </p:spTree>
    <p:extLst>
      <p:ext uri="{BB962C8B-B14F-4D97-AF65-F5344CB8AC3E}">
        <p14:creationId xmlns:p14="http://schemas.microsoft.com/office/powerpoint/2010/main" val="3046002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152853" y="2887681"/>
            <a:ext cx="3856640" cy="109013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413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INVISION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free web &amp; mobile prototyping tool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1152853" y="6164623"/>
            <a:ext cx="3856640" cy="109013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413" kern="0" dirty="0">
              <a:latin typeface="Roboto Condensed"/>
              <a:ea typeface="Roboto Condensed"/>
              <a:cs typeface="Roboto Condensed"/>
              <a:sym typeface="Roboto Condensed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stephanie chen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2588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152853" y="2887680"/>
            <a:ext cx="3856640" cy="5646933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413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HOW IT WORKS</a:t>
            </a:r>
          </a:p>
          <a:p>
            <a:pPr marL="650230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rabi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create new prototype</a:t>
            </a:r>
          </a:p>
          <a:p>
            <a:pPr marL="650230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rabi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select device</a:t>
            </a:r>
          </a:p>
          <a:p>
            <a:pPr marL="650230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rabi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upload screens</a:t>
            </a:r>
          </a:p>
          <a:p>
            <a:pPr marL="650230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rabi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go to build mode</a:t>
            </a:r>
          </a:p>
          <a:p>
            <a:pPr marL="1300460" lvl="1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lphaL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link</a:t>
            </a:r>
          </a:p>
          <a:p>
            <a:pPr marL="1300460" lvl="1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lphaL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gesture</a:t>
            </a:r>
          </a:p>
          <a:p>
            <a:pPr marL="1300460" lvl="1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lphaL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transition</a:t>
            </a:r>
          </a:p>
          <a:p>
            <a:pPr marL="650230" indent="-325115" fontAlgn="auto">
              <a:spcBef>
                <a:spcPts val="0"/>
              </a:spcBef>
              <a:spcAft>
                <a:spcPts val="0"/>
              </a:spcAft>
              <a:buFont typeface="Roboto Condensed"/>
              <a:buAutoNum type="arabicPeriod"/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share &amp; user test!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48336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1152853" y="2887681"/>
            <a:ext cx="3856640" cy="109013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413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DEMO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u="sng" kern="0" dirty="0">
                <a:solidFill>
                  <a:srgbClr val="0097A7"/>
                </a:solidFill>
                <a:latin typeface="Abadi MT Condensed Light"/>
                <a:ea typeface="Roboto Condensed"/>
                <a:cs typeface="Abadi MT Condensed Light"/>
                <a:sym typeface="Roboto Condensed"/>
                <a:hlinkClick r:id="rId3"/>
                <a:rtl val="0"/>
              </a:rPr>
              <a:t>http://www.invisionapp.com/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991" kern="0" dirty="0">
              <a:latin typeface="Roboto Condensed"/>
              <a:ea typeface="Roboto Condensed"/>
              <a:cs typeface="Roboto Condensed"/>
              <a:sym typeface="Roboto Condensed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71017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152854" y="2887681"/>
            <a:ext cx="6392745" cy="4548265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+ pros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991" kern="0" dirty="0">
              <a:latin typeface="Abadi MT Condensed Light"/>
              <a:ea typeface="Roboto Condensed"/>
              <a:cs typeface="Abadi MT Condensed Light"/>
              <a:sym typeface="Roboto Condensed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quick and easy to 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basic gestures and transitions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supports sharing and collaboration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991" kern="0" dirty="0">
              <a:latin typeface="Abadi MT Condensed Light"/>
              <a:ea typeface="Roboto Condensed"/>
              <a:cs typeface="Abadi MT Condensed Light"/>
              <a:sym typeface="Roboto Condensed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- cons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991" kern="0" dirty="0">
              <a:latin typeface="Abadi MT Condensed Light"/>
              <a:ea typeface="Roboto Condensed"/>
              <a:cs typeface="Abadi MT Condensed Light"/>
              <a:sym typeface="Roboto Condensed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cannot create or modify images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991" kern="0" dirty="0">
                <a:latin typeface="Abadi MT Condensed Light"/>
                <a:ea typeface="Roboto Condensed"/>
                <a:cs typeface="Abadi MT Condensed Light"/>
                <a:sym typeface="Roboto Condensed"/>
                <a:rtl val="0"/>
              </a:rPr>
              <a:t>limited functionality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900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-15367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Axure</a:t>
            </a:r>
          </a:p>
        </p:txBody>
      </p:sp>
      <p:sp>
        <p:nvSpPr>
          <p:cNvPr id="33" name="Shape 33"/>
          <p:cNvSpPr/>
          <p:nvPr/>
        </p:nvSpPr>
        <p:spPr>
          <a:xfrm>
            <a:off x="1270000" y="1854200"/>
            <a:ext cx="104648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2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wireframe and prototyping </a:t>
            </a:r>
            <a:r>
              <a:rPr kern="0" dirty="0" smtClea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tool</a:t>
            </a:r>
            <a:endParaRPr lang="en-US" kern="0" dirty="0" smtClea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en-US" kern="0" dirty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80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Slides by Ryan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Donegan</a:t>
            </a:r>
            <a:br>
              <a:rPr lang="en-US" sz="2800" kern="0" dirty="0" smtClean="0">
                <a:solidFill>
                  <a:sysClr val="windowText" lastClr="000000"/>
                </a:solidFill>
                <a:latin typeface="Helvetica Light"/>
                <a:sym typeface="Helvetica Light"/>
              </a:rPr>
            </a:br>
            <a:r>
              <a:rPr lang="en-US" sz="2800" kern="0" dirty="0" smtClea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Presented </a:t>
            </a:r>
            <a:r>
              <a:rPr lang="en-US" sz="280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by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Angela Liu</a:t>
            </a:r>
            <a:endParaRPr sz="2800" kern="0" dirty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4" name="Screen Shot 2015-11-21 at 7.17.4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583" y="4302781"/>
            <a:ext cx="26221814" cy="5469707"/>
          </a:xfrm>
          <a:prstGeom prst="rect">
            <a:avLst/>
          </a:prstGeom>
          <a:ln w="12700">
            <a:miter lim="400000"/>
          </a:ln>
          <a:effectLst>
            <a:outerShdw blurRad="63500" dist="25400" dir="16365123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909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26249"/>
            <a:ext cx="10728960" cy="1121551"/>
          </a:xfrm>
        </p:spPr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371600"/>
            <a:ext cx="12100560" cy="792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“complete” an implementation for HW4?</a:t>
            </a:r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buttons should do something</a:t>
            </a:r>
            <a:r>
              <a:rPr lang="en-US" dirty="0" smtClean="0"/>
              <a:t>, even if go to a “not implemented yet” page – facilitates user testing</a:t>
            </a:r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behaviors</a:t>
            </a:r>
          </a:p>
          <a:p>
            <a:pPr lvl="1"/>
            <a:r>
              <a:rPr lang="en-US" dirty="0" smtClean="0"/>
              <a:t>Must show any external reactions</a:t>
            </a:r>
          </a:p>
          <a:p>
            <a:pPr lvl="2"/>
            <a:r>
              <a:rPr lang="en-US" dirty="0" smtClean="0"/>
              <a:t>E.g., taking a picture, starting microwave, making a copy…</a:t>
            </a:r>
          </a:p>
          <a:p>
            <a:pPr lvl="2"/>
            <a:r>
              <a:rPr lang="en-US" dirty="0" smtClean="0"/>
              <a:t>Pop-up a dialog box saying what’s happening…</a:t>
            </a:r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(Same as listed on homework0 page)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screens/pages/windows/modes</a:t>
            </a:r>
          </a:p>
          <a:p>
            <a:r>
              <a:rPr lang="en-US" dirty="0" smtClean="0"/>
              <a:t>Must be done in one (1) week – </a:t>
            </a:r>
            <a:r>
              <a:rPr lang="en-US" i="1" dirty="0" smtClean="0">
                <a:solidFill>
                  <a:srgbClr val="FF0000"/>
                </a:solidFill>
              </a:rPr>
              <a:t>no extensions!</a:t>
            </a:r>
          </a:p>
          <a:p>
            <a:pPr lvl="1"/>
            <a:r>
              <a:rPr lang="en-US" dirty="0" smtClean="0"/>
              <a:t>Will be given to your classmates for HW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What is Axure?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A tool for creating dynamic wireframes from low to high fidelity</a:t>
            </a:r>
          </a:p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 With Axure you can…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Translate initial sketches from paper to digital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Utilize Axure’s library of widgets and fields to experiment with different interactions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Export your designs to HTML without any coding and test</a:t>
            </a:r>
          </a:p>
        </p:txBody>
      </p:sp>
    </p:spTree>
    <p:extLst>
      <p:ext uri="{BB962C8B-B14F-4D97-AF65-F5344CB8AC3E}">
        <p14:creationId xmlns:p14="http://schemas.microsoft.com/office/powerpoint/2010/main" val="1551754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creen Shot 2015-11-21 at 7.31.5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82" y="1857238"/>
            <a:ext cx="11511236" cy="603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3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911137" y="4494747"/>
            <a:ext cx="7974023" cy="76201"/>
          </a:xfrm>
          <a:prstGeom prst="rect">
            <a:avLst/>
          </a:prstGeom>
        </p:spPr>
      </p:pic>
      <p:sp>
        <p:nvSpPr>
          <p:cNvPr id="42" name="Shape 42"/>
          <p:cNvSpPr/>
          <p:nvPr/>
        </p:nvSpPr>
        <p:spPr>
          <a:xfrm>
            <a:off x="701358" y="314970"/>
            <a:ext cx="342686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Create a design…</a:t>
            </a:r>
          </a:p>
        </p:txBody>
      </p:sp>
      <p:sp>
        <p:nvSpPr>
          <p:cNvPr id="43" name="Shape 43"/>
          <p:cNvSpPr/>
          <p:nvPr/>
        </p:nvSpPr>
        <p:spPr>
          <a:xfrm>
            <a:off x="10208574" y="215320"/>
            <a:ext cx="198902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Make it </a:t>
            </a:r>
          </a:p>
          <a:p>
            <a:pPr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interactive</a:t>
            </a:r>
          </a:p>
        </p:txBody>
      </p:sp>
      <p:sp>
        <p:nvSpPr>
          <p:cNvPr id="44" name="Shape 44"/>
          <p:cNvSpPr/>
          <p:nvPr/>
        </p:nvSpPr>
        <p:spPr>
          <a:xfrm flipV="1">
            <a:off x="3520798" y="6614961"/>
            <a:ext cx="1" cy="189008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45" name="Shape 45"/>
          <p:cNvSpPr/>
          <p:nvPr/>
        </p:nvSpPr>
        <p:spPr>
          <a:xfrm flipV="1">
            <a:off x="1786115" y="1581861"/>
            <a:ext cx="1" cy="189008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46" name="Shape 46"/>
          <p:cNvSpPr/>
          <p:nvPr/>
        </p:nvSpPr>
        <p:spPr>
          <a:xfrm flipV="1">
            <a:off x="2095236" y="7132024"/>
            <a:ext cx="1" cy="18900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47" name="Shape 47"/>
          <p:cNvSpPr/>
          <p:nvPr/>
        </p:nvSpPr>
        <p:spPr>
          <a:xfrm flipV="1">
            <a:off x="906916" y="6206769"/>
            <a:ext cx="1" cy="189008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48" name="Shape 48"/>
          <p:cNvSpPr/>
          <p:nvPr/>
        </p:nvSpPr>
        <p:spPr>
          <a:xfrm flipV="1">
            <a:off x="11203086" y="5831355"/>
            <a:ext cx="1" cy="264091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2880083" y="8661558"/>
            <a:ext cx="128143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Page area</a:t>
            </a:r>
          </a:p>
        </p:txBody>
      </p:sp>
      <p:sp>
        <p:nvSpPr>
          <p:cNvPr id="50" name="Shape 50"/>
          <p:cNvSpPr/>
          <p:nvPr/>
        </p:nvSpPr>
        <p:spPr>
          <a:xfrm>
            <a:off x="1341406" y="1062715"/>
            <a:ext cx="10457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Sitemap</a:t>
            </a:r>
          </a:p>
        </p:txBody>
      </p:sp>
      <p:sp>
        <p:nvSpPr>
          <p:cNvPr id="51" name="Shape 51"/>
          <p:cNvSpPr/>
          <p:nvPr/>
        </p:nvSpPr>
        <p:spPr>
          <a:xfrm>
            <a:off x="1297041" y="9101868"/>
            <a:ext cx="159639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Master Panel</a:t>
            </a:r>
          </a:p>
        </p:txBody>
      </p:sp>
      <p:sp>
        <p:nvSpPr>
          <p:cNvPr id="52" name="Shape 52"/>
          <p:cNvSpPr/>
          <p:nvPr/>
        </p:nvSpPr>
        <p:spPr>
          <a:xfrm>
            <a:off x="384057" y="8278959"/>
            <a:ext cx="10457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Widgets</a:t>
            </a:r>
          </a:p>
        </p:txBody>
      </p:sp>
      <p:sp>
        <p:nvSpPr>
          <p:cNvPr id="53" name="Shape 53"/>
          <p:cNvSpPr/>
          <p:nvPr/>
        </p:nvSpPr>
        <p:spPr>
          <a:xfrm>
            <a:off x="10129809" y="8664267"/>
            <a:ext cx="2146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Widget properties</a:t>
            </a:r>
          </a:p>
        </p:txBody>
      </p:sp>
    </p:spTree>
    <p:extLst>
      <p:ext uri="{BB962C8B-B14F-4D97-AF65-F5344CB8AC3E}">
        <p14:creationId xmlns:p14="http://schemas.microsoft.com/office/powerpoint/2010/main" val="1826591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Important Features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3370" lvl="0" indent="-293370" defTabSz="385572">
              <a:spcBef>
                <a:spcPts val="2700"/>
              </a:spcBef>
              <a:defRPr sz="1800"/>
            </a:pPr>
            <a:r>
              <a:rPr sz="2376"/>
              <a:t>Widgets</a:t>
            </a:r>
          </a:p>
          <a:p>
            <a:pPr marL="586740" lvl="1" indent="-293370" defTabSz="385572">
              <a:spcBef>
                <a:spcPts val="2700"/>
              </a:spcBef>
              <a:defRPr sz="1800"/>
            </a:pPr>
            <a:r>
              <a:rPr sz="2376"/>
              <a:t>Pre-made app components (buttons, forms, menus, fields, etc) that can be quickly added to a project</a:t>
            </a:r>
          </a:p>
          <a:p>
            <a:pPr marL="293370" lvl="0" indent="-293370" defTabSz="385572">
              <a:spcBef>
                <a:spcPts val="2700"/>
              </a:spcBef>
              <a:defRPr sz="1800"/>
            </a:pPr>
            <a:r>
              <a:rPr sz="2376"/>
              <a:t>Master Pages</a:t>
            </a:r>
          </a:p>
          <a:p>
            <a:pPr marL="586740" lvl="1" indent="-293370" defTabSz="385572">
              <a:spcBef>
                <a:spcPts val="2700"/>
              </a:spcBef>
              <a:defRPr sz="1800"/>
            </a:pPr>
            <a:r>
              <a:rPr sz="2376"/>
              <a:t>Page templates or custom components that can be reused </a:t>
            </a:r>
          </a:p>
          <a:p>
            <a:pPr marL="293370" lvl="0" indent="-293370" defTabSz="385572">
              <a:spcBef>
                <a:spcPts val="2700"/>
              </a:spcBef>
              <a:defRPr sz="1800"/>
            </a:pPr>
            <a:r>
              <a:rPr sz="2376"/>
              <a:t>Dynamic Panels</a:t>
            </a:r>
          </a:p>
          <a:p>
            <a:pPr marL="586740" lvl="1" indent="-293370" defTabSz="385572">
              <a:spcBef>
                <a:spcPts val="2700"/>
              </a:spcBef>
              <a:defRPr sz="1800"/>
            </a:pPr>
            <a:r>
              <a:rPr sz="2376"/>
              <a:t>Make your screens interactive so users can test prototypes in action </a:t>
            </a:r>
          </a:p>
          <a:p>
            <a:pPr marL="293370" lvl="0" indent="-293370" defTabSz="385572">
              <a:spcBef>
                <a:spcPts val="2700"/>
              </a:spcBef>
              <a:defRPr sz="1800"/>
            </a:pPr>
            <a:r>
              <a:rPr sz="2376"/>
              <a:t>Preview / Publish</a:t>
            </a:r>
          </a:p>
          <a:p>
            <a:pPr marL="586740" lvl="1" indent="-293370" defTabSz="385572">
              <a:spcBef>
                <a:spcPts val="2700"/>
              </a:spcBef>
              <a:defRPr sz="1800"/>
            </a:pPr>
            <a:r>
              <a:rPr sz="2376"/>
              <a:t>Use Axure to quickly view an interactive preview of your app in the browser, or export your wireframes as HTML &amp; CSS</a:t>
            </a:r>
          </a:p>
        </p:txBody>
      </p:sp>
    </p:spTree>
    <p:extLst>
      <p:ext uri="{BB962C8B-B14F-4D97-AF65-F5344CB8AC3E}">
        <p14:creationId xmlns:p14="http://schemas.microsoft.com/office/powerpoint/2010/main" val="672375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Widgets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4467239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Drag and drop onto the pages of your project</a:t>
            </a:r>
          </a:p>
          <a:p>
            <a:pPr lvl="0">
              <a:defRPr sz="1800"/>
            </a:pPr>
            <a:r>
              <a:rPr sz="3600"/>
              <a:t>Edit the content &amp; style of each object after adding to a page</a:t>
            </a:r>
          </a:p>
        </p:txBody>
      </p:sp>
      <p:pic>
        <p:nvPicPr>
          <p:cNvPr id="60" name="Screen Shot 2015-11-21 at 7.45.0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5828" y="2876073"/>
            <a:ext cx="3128804" cy="5741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Screen Shot 2015-11-21 at 7.47.09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00775" y="2294747"/>
            <a:ext cx="33020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creen Shot 2015-11-21 at 7.47.14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00721" y="3792654"/>
            <a:ext cx="3702111" cy="50561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275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Widgets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952500" y="2499791"/>
            <a:ext cx="11099800" cy="1418107"/>
          </a:xfrm>
          <a:prstGeom prst="rect">
            <a:avLst/>
          </a:prstGeom>
        </p:spPr>
        <p:txBody>
          <a:bodyPr/>
          <a:lstStyle/>
          <a:p>
            <a:pPr marL="284480" lvl="0" indent="-284480" defTabSz="373887">
              <a:spcBef>
                <a:spcPts val="2600"/>
              </a:spcBef>
              <a:defRPr sz="1800"/>
            </a:pPr>
            <a:r>
              <a:rPr sz="2112"/>
              <a:t>Add interaction to widgets by specifying the </a:t>
            </a:r>
            <a:r>
              <a:rPr sz="2112" i="1"/>
              <a:t>case</a:t>
            </a:r>
            <a:r>
              <a:rPr sz="2112"/>
              <a:t> (e.g. onClick, onMove, onHide, etc) and the </a:t>
            </a:r>
            <a:r>
              <a:rPr sz="2112" i="1"/>
              <a:t>interaction</a:t>
            </a:r>
            <a:r>
              <a:rPr sz="2112"/>
              <a:t>(s) that occur</a:t>
            </a:r>
          </a:p>
          <a:p>
            <a:pPr marL="284480" lvl="0" indent="-284480" defTabSz="373887">
              <a:spcBef>
                <a:spcPts val="2600"/>
              </a:spcBef>
              <a:defRPr sz="1800"/>
            </a:pPr>
            <a:r>
              <a:rPr sz="2112"/>
              <a:t>Link to other pages, screens, content, views, etc.</a:t>
            </a:r>
          </a:p>
        </p:txBody>
      </p:sp>
      <p:pic>
        <p:nvPicPr>
          <p:cNvPr id="66" name="Screen Shot 2015-11-21 at 7.51.4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692" y="4930185"/>
            <a:ext cx="3774273" cy="424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creen Shot 2015-11-21 at 7.52.1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239" y="4406627"/>
            <a:ext cx="7661664" cy="496638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2522188" y="6889565"/>
            <a:ext cx="2610172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2557695" y="6497604"/>
            <a:ext cx="181870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Click to open modal</a:t>
            </a:r>
          </a:p>
        </p:txBody>
      </p:sp>
    </p:spTree>
    <p:extLst>
      <p:ext uri="{BB962C8B-B14F-4D97-AF65-F5344CB8AC3E}">
        <p14:creationId xmlns:p14="http://schemas.microsoft.com/office/powerpoint/2010/main" val="2964273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Master Pages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4157142" cy="3515793"/>
          </a:xfrm>
          <a:prstGeom prst="rect">
            <a:avLst/>
          </a:prstGeom>
        </p:spPr>
        <p:txBody>
          <a:bodyPr/>
          <a:lstStyle/>
          <a:p>
            <a:pPr marL="288925" lvl="0" indent="-288925" defTabSz="379729">
              <a:spcBef>
                <a:spcPts val="2700"/>
              </a:spcBef>
              <a:defRPr sz="1800"/>
            </a:pPr>
            <a:r>
              <a:rPr sz="2340"/>
              <a:t>Reusable components that can be added to many screens/other masters</a:t>
            </a:r>
          </a:p>
          <a:p>
            <a:pPr marL="288925" lvl="0" indent="-288925" defTabSz="379729">
              <a:spcBef>
                <a:spcPts val="2700"/>
              </a:spcBef>
              <a:defRPr sz="1800"/>
            </a:pPr>
            <a:r>
              <a:rPr sz="2340"/>
              <a:t>Make global changes to a component quickly</a:t>
            </a:r>
          </a:p>
          <a:p>
            <a:pPr marL="288925" lvl="0" indent="-288925" defTabSz="379729">
              <a:spcBef>
                <a:spcPts val="2700"/>
              </a:spcBef>
              <a:defRPr sz="1800"/>
            </a:pPr>
            <a:r>
              <a:rPr sz="2340"/>
              <a:t>Great for navigation, headers, footers, search bar</a:t>
            </a:r>
          </a:p>
        </p:txBody>
      </p:sp>
      <p:pic>
        <p:nvPicPr>
          <p:cNvPr id="73" name="Screen Shot 2015-11-21 at 7.59.41 PM.png"/>
          <p:cNvPicPr/>
          <p:nvPr/>
        </p:nvPicPr>
        <p:blipFill>
          <a:blip r:embed="rId2">
            <a:extLst/>
          </a:blip>
          <a:srcRect b="31373"/>
          <a:stretch>
            <a:fillRect/>
          </a:stretch>
        </p:blipFill>
        <p:spPr>
          <a:xfrm>
            <a:off x="491071" y="6349525"/>
            <a:ext cx="5080001" cy="203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creen Shot 2015-11-21 at 8.00.0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5745" y="2869269"/>
            <a:ext cx="7955842" cy="551642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5976535" y="8679791"/>
            <a:ext cx="6925085" cy="51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 defTabSz="443991">
              <a:spcBef>
                <a:spcPts val="3100"/>
              </a:spcBef>
              <a:defRPr sz="2736"/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Edit master component in the content panel</a:t>
            </a:r>
          </a:p>
        </p:txBody>
      </p:sp>
    </p:spTree>
    <p:extLst>
      <p:ext uri="{BB962C8B-B14F-4D97-AF65-F5344CB8AC3E}">
        <p14:creationId xmlns:p14="http://schemas.microsoft.com/office/powerpoint/2010/main" val="2344041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Dynamic Panels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4639558" cy="6286500"/>
          </a:xfrm>
          <a:prstGeom prst="rect">
            <a:avLst/>
          </a:prstGeom>
        </p:spPr>
        <p:txBody>
          <a:bodyPr/>
          <a:lstStyle/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Allows you to change, hide, swap, or move content in wireframes without creating a new screen or changing to a different page.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Functionality can be basic (tooltip) or advanced (drag-and-drop, carousel)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Can get complicated: </a:t>
            </a:r>
            <a:r>
              <a:rPr sz="2844">
                <a:solidFill>
                  <a:srgbClr val="0365C0"/>
                </a:solidFill>
                <a:hlinkClick r:id="rId2"/>
              </a:rPr>
              <a:t>Help here</a:t>
            </a:r>
          </a:p>
        </p:txBody>
      </p:sp>
      <p:pic>
        <p:nvPicPr>
          <p:cNvPr id="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210" y="2449571"/>
            <a:ext cx="4639559" cy="3069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4992" y="5943633"/>
            <a:ext cx="4639559" cy="306924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10408150" y="2459478"/>
            <a:ext cx="2338224" cy="162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spcBef>
                <a:spcPts val="4200"/>
              </a:spcBef>
              <a:defRPr sz="1900"/>
            </a:lvl1pPr>
          </a:lstStyle>
          <a:p>
            <a:pPr defTabSz="584200" fontAlgn="auto"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Drag-and-drop dynamic panels into the content area from the widget library.</a:t>
            </a:r>
          </a:p>
        </p:txBody>
      </p:sp>
      <p:sp>
        <p:nvSpPr>
          <p:cNvPr id="82" name="Shape 82"/>
          <p:cNvSpPr/>
          <p:nvPr/>
        </p:nvSpPr>
        <p:spPr>
          <a:xfrm>
            <a:off x="10408150" y="5925366"/>
            <a:ext cx="2338224" cy="162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spcBef>
                <a:spcPts val="4200"/>
              </a:spcBef>
              <a:defRPr sz="1900"/>
            </a:lvl1pPr>
          </a:lstStyle>
          <a:p>
            <a:pPr defTabSz="584200" fontAlgn="auto"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Change the visual state that is shown for the panel.</a:t>
            </a:r>
          </a:p>
        </p:txBody>
      </p:sp>
    </p:spTree>
    <p:extLst>
      <p:ext uri="{BB962C8B-B14F-4D97-AF65-F5344CB8AC3E}">
        <p14:creationId xmlns:p14="http://schemas.microsoft.com/office/powerpoint/2010/main" val="3592335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554990">
              <a:defRPr sz="7600"/>
            </a:lvl1pPr>
          </a:lstStyle>
          <a:p>
            <a:pPr lvl="0">
              <a:defRPr sz="1800"/>
            </a:pPr>
            <a:r>
              <a:rPr sz="7600"/>
              <a:t>Dynamic Panels in Action</a:t>
            </a:r>
          </a:p>
        </p:txBody>
      </p:sp>
      <p:pic>
        <p:nvPicPr>
          <p:cNvPr id="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39" y="2469807"/>
            <a:ext cx="4593643" cy="303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644" y="2411913"/>
            <a:ext cx="6604001" cy="436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7644" y="7103779"/>
            <a:ext cx="6604001" cy="436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939" y="5741591"/>
            <a:ext cx="4593642" cy="30388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0103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Testing Your UI</a:t>
            </a:r>
          </a:p>
        </p:txBody>
      </p:sp>
      <p:pic>
        <p:nvPicPr>
          <p:cNvPr id="91" name="Screen Shot 2015-11-21 at 8.30.1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583" y="2547166"/>
            <a:ext cx="10014073" cy="314167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281856" y="5988444"/>
            <a:ext cx="3668641" cy="3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pPr algn="ctr" defTabSz="584200" fontAlgn="auto"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View your project in your browser to test the buttons, panels, and interactions you’ve incorporated as they would appear in practice.</a:t>
            </a:r>
          </a:p>
        </p:txBody>
      </p:sp>
      <p:sp>
        <p:nvSpPr>
          <p:cNvPr id="93" name="Shape 93"/>
          <p:cNvSpPr/>
          <p:nvPr/>
        </p:nvSpPr>
        <p:spPr>
          <a:xfrm>
            <a:off x="7554918" y="5607444"/>
            <a:ext cx="3668641" cy="3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pPr algn="ctr" defTabSz="584200" fontAlgn="auto">
              <a:spcAft>
                <a:spcPts val="0"/>
              </a:spcAft>
              <a:defRPr sz="1800"/>
            </a:pPr>
            <a:r>
              <a:rPr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t>Export your project as basic HTML/CSS/JS if desired for further testing or possibly development.</a:t>
            </a:r>
          </a:p>
        </p:txBody>
      </p:sp>
      <p:sp>
        <p:nvSpPr>
          <p:cNvPr id="94" name="Shape 94"/>
          <p:cNvSpPr/>
          <p:nvPr/>
        </p:nvSpPr>
        <p:spPr>
          <a:xfrm flipV="1">
            <a:off x="3231912" y="5374998"/>
            <a:ext cx="1" cy="10346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95" name="Shape 95"/>
          <p:cNvSpPr/>
          <p:nvPr/>
        </p:nvSpPr>
        <p:spPr>
          <a:xfrm flipV="1">
            <a:off x="9389239" y="5374998"/>
            <a:ext cx="1" cy="10346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66249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Reasons To Try Axure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Versatility: Axure lets you take designs from low (sketchy) fidelity to more refined, high level interactions</a:t>
            </a:r>
          </a:p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Efficiency: Dynamic panels and widget states allow you to quickly create different views and interfaces</a:t>
            </a:r>
          </a:p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It’s </a:t>
            </a:r>
            <a:r>
              <a:rPr sz="3384" i="1"/>
              <a:t>FREE</a:t>
            </a:r>
            <a:r>
              <a:rPr sz="3384"/>
              <a:t> (kind of)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You can start out with a </a:t>
            </a:r>
            <a:r>
              <a:rPr sz="3384">
                <a:solidFill>
                  <a:srgbClr val="0365C0"/>
                </a:solidFill>
                <a:hlinkClick r:id="rId2"/>
              </a:rPr>
              <a:t>free 30-day trial</a:t>
            </a:r>
            <a:r>
              <a:rPr sz="3384">
                <a:solidFill>
                  <a:srgbClr val="0365C0"/>
                </a:solidFill>
              </a:rPr>
              <a:t> 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Or get a</a:t>
            </a:r>
            <a:r>
              <a:rPr sz="3384">
                <a:solidFill>
                  <a:srgbClr val="0365C0"/>
                </a:solidFill>
              </a:rPr>
              <a:t> </a:t>
            </a:r>
            <a:r>
              <a:rPr sz="3384">
                <a:solidFill>
                  <a:srgbClr val="0365C0"/>
                </a:solidFill>
                <a:hlinkClick r:id="rId3"/>
              </a:rPr>
              <a:t>free student license</a:t>
            </a:r>
          </a:p>
        </p:txBody>
      </p:sp>
    </p:spTree>
    <p:extLst>
      <p:ext uri="{BB962C8B-B14F-4D97-AF65-F5344CB8AC3E}">
        <p14:creationId xmlns:p14="http://schemas.microsoft.com/office/powerpoint/2010/main" val="3230028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“Wireframe”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2600"/>
            <a:ext cx="11704320" cy="6579164"/>
          </a:xfrm>
        </p:spPr>
        <p:txBody>
          <a:bodyPr/>
          <a:lstStyle/>
          <a:p>
            <a:r>
              <a:rPr lang="en-US" dirty="0" smtClean="0"/>
              <a:t>Outlines of 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requirement:</a:t>
            </a:r>
            <a:br>
              <a:rPr lang="en-US" dirty="0" smtClean="0"/>
            </a:br>
            <a:r>
              <a:rPr lang="en-US" dirty="0" smtClean="0"/>
              <a:t>sufficient</a:t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should be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real ones</a:t>
            </a:r>
          </a:p>
          <a:p>
            <a:pPr lvl="1"/>
            <a:r>
              <a:rPr lang="en-US" dirty="0" smtClean="0"/>
              <a:t>So can test 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8370" name="Picture 2" descr="Click Through 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75" y="3505200"/>
            <a:ext cx="7629525" cy="574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3111" y="9324201"/>
            <a:ext cx="7350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http://support.balsamiq.com/customer/portal/articles/107999-specifying-interaction-with-mockups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8000"/>
              <a:t>Need Help?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833780" cy="5001851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2500"/>
              <a:t>Axure has some pretty extensive </a:t>
            </a:r>
            <a:r>
              <a:rPr sz="2500">
                <a:solidFill>
                  <a:srgbClr val="0365C0"/>
                </a:solidFill>
                <a:hlinkClick r:id="rId2"/>
              </a:rPr>
              <a:t>documentation</a:t>
            </a:r>
            <a:r>
              <a:rPr sz="2500">
                <a:solidFill>
                  <a:srgbClr val="0365C0"/>
                </a:solidFill>
              </a:rPr>
              <a:t> </a:t>
            </a:r>
            <a:r>
              <a:rPr sz="2500"/>
              <a:t>and </a:t>
            </a:r>
            <a:r>
              <a:rPr sz="2500">
                <a:solidFill>
                  <a:srgbClr val="0365C0"/>
                </a:solidFill>
                <a:hlinkClick r:id="rId3"/>
              </a:rPr>
              <a:t>tutorials</a:t>
            </a:r>
            <a:endParaRPr sz="2500"/>
          </a:p>
          <a:p>
            <a:pPr marL="0" lvl="0" indent="0">
              <a:buSzTx/>
              <a:buNone/>
              <a:defRPr sz="1800"/>
            </a:pPr>
            <a:endParaRPr sz="2500"/>
          </a:p>
          <a:p>
            <a:pPr marL="0" lvl="0" indent="0">
              <a:buSzTx/>
              <a:buNone/>
              <a:defRPr sz="1800"/>
            </a:pPr>
            <a:r>
              <a:rPr sz="2500"/>
              <a:t>Or feel free to email me with other questions: </a:t>
            </a:r>
            <a:r>
              <a:rPr sz="2500">
                <a:solidFill>
                  <a:srgbClr val="0365C0"/>
                </a:solidFill>
                <a:hlinkClick r:id="rId4"/>
              </a:rPr>
              <a:t>rdonegan@andrew.cmu.edu</a:t>
            </a:r>
          </a:p>
        </p:txBody>
      </p:sp>
    </p:spTree>
    <p:extLst>
      <p:ext uri="{BB962C8B-B14F-4D97-AF65-F5344CB8AC3E}">
        <p14:creationId xmlns:p14="http://schemas.microsoft.com/office/powerpoint/2010/main" val="3525188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22479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Prototyping with HTML/CSS</a:t>
            </a:r>
          </a:p>
        </p:txBody>
      </p:sp>
    </p:spTree>
    <p:extLst>
      <p:ext uri="{BB962C8B-B14F-4D97-AF65-F5344CB8AC3E}">
        <p14:creationId xmlns:p14="http://schemas.microsoft.com/office/powerpoint/2010/main" val="286886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3364011"/>
            <a:ext cx="10464800" cy="15381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195013078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First thing’s first: Tags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/>
              <a:t>Everything is wrapped in a tag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/>
              <a:t>&lt;tag_name options = “”&gt;&lt;/tag_name&gt;</a:t>
            </a:r>
          </a:p>
          <a:p>
            <a:pPr marL="1200150" lvl="2" indent="-400050" defTabSz="525779">
              <a:spcBef>
                <a:spcPts val="3700"/>
              </a:spcBef>
              <a:defRPr sz="1800"/>
            </a:pPr>
            <a:r>
              <a:rPr sz="3239"/>
              <a:t>options can be:</a:t>
            </a:r>
          </a:p>
          <a:p>
            <a:pPr marL="2400300" lvl="5" indent="-400050" defTabSz="525779">
              <a:spcBef>
                <a:spcPts val="3700"/>
              </a:spcBef>
              <a:defRPr sz="1800"/>
            </a:pPr>
            <a:r>
              <a:rPr sz="3239"/>
              <a:t>class names (can be applied to multiple items in the same file)</a:t>
            </a:r>
          </a:p>
          <a:p>
            <a:pPr marL="2400300" lvl="5" indent="-400050" defTabSz="525779">
              <a:spcBef>
                <a:spcPts val="3700"/>
              </a:spcBef>
              <a:defRPr sz="1800"/>
            </a:pPr>
            <a:r>
              <a:rPr sz="3239"/>
              <a:t>id names (can only be applied to 1 item per file)</a:t>
            </a:r>
          </a:p>
          <a:p>
            <a:pPr marL="2400300" lvl="5" indent="-400050" defTabSz="525779">
              <a:spcBef>
                <a:spcPts val="3700"/>
              </a:spcBef>
              <a:defRPr sz="1800"/>
            </a:pPr>
            <a:r>
              <a:rPr sz="3239"/>
              <a:t>styling</a:t>
            </a:r>
          </a:p>
          <a:p>
            <a:pPr marL="2400300" lvl="5" indent="-400050" defTabSz="525779">
              <a:spcBef>
                <a:spcPts val="3700"/>
              </a:spcBef>
              <a:defRPr sz="1800"/>
            </a:pPr>
            <a:r>
              <a:rPr sz="3239"/>
              <a:t>specific arguments for certain tags</a:t>
            </a:r>
          </a:p>
        </p:txBody>
      </p:sp>
    </p:spTree>
    <p:extLst>
      <p:ext uri="{BB962C8B-B14F-4D97-AF65-F5344CB8AC3E}">
        <p14:creationId xmlns:p14="http://schemas.microsoft.com/office/powerpoint/2010/main" val="407006696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Types of Tags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headers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paragraphs 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divs 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buttons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links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tables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form fields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images</a:t>
            </a:r>
          </a:p>
          <a:p>
            <a:pPr marL="351155" lvl="0" indent="-351155" defTabSz="461518">
              <a:spcBef>
                <a:spcPts val="3300"/>
              </a:spcBef>
              <a:defRPr sz="1800"/>
            </a:pPr>
            <a:r>
              <a:rPr sz="2844"/>
              <a:t>etc etc</a:t>
            </a:r>
          </a:p>
        </p:txBody>
      </p:sp>
    </p:spTree>
    <p:extLst>
      <p:ext uri="{BB962C8B-B14F-4D97-AF65-F5344CB8AC3E}">
        <p14:creationId xmlns:p14="http://schemas.microsoft.com/office/powerpoint/2010/main" val="403287208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&lt;!DOCTYPE html&gt;</a:t>
            </a:r>
          </a:p>
        </p:txBody>
      </p:sp>
    </p:spTree>
    <p:extLst>
      <p:ext uri="{BB962C8B-B14F-4D97-AF65-F5344CB8AC3E}">
        <p14:creationId xmlns:p14="http://schemas.microsoft.com/office/powerpoint/2010/main" val="384577433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/>
            </a:pPr>
            <a:r>
              <a:rPr sz="3600"/>
              <a:t>&lt;!DOCTYPE html&gt;</a:t>
            </a:r>
          </a:p>
          <a:p>
            <a:pPr marL="0" lvl="0" indent="0">
              <a:buSzTx/>
              <a:buNone/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&lt;html&gt;</a:t>
            </a:r>
          </a:p>
          <a:p>
            <a:pPr marL="0" lvl="0" indent="0">
              <a:buSzTx/>
              <a:buNone/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00937726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/>
            </a:pPr>
            <a:r>
              <a:rPr sz="3600"/>
              <a:t>&lt;!DOCTYPE html&gt;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&lt;html&gt;</a:t>
            </a:r>
          </a:p>
          <a:p>
            <a:pPr marL="0" lvl="2" indent="457200">
              <a:buSzTx/>
              <a:buNone/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&lt;head&gt;</a:t>
            </a:r>
          </a:p>
          <a:p>
            <a:pPr marL="0" lvl="2" indent="457200">
              <a:buSzTx/>
              <a:buNone/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&lt;/head&gt;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85191064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&lt;!DOCTYPE html&gt;</a:t>
            </a:r>
          </a:p>
          <a:p>
            <a:pPr marL="0" lvl="0" indent="0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&lt;html&gt;</a:t>
            </a:r>
          </a:p>
          <a:p>
            <a:pPr marL="0" lvl="2" indent="41147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&lt;head&gt;</a:t>
            </a:r>
          </a:p>
          <a:p>
            <a:pPr marL="0" lvl="4" indent="822959" defTabSz="525779">
              <a:spcBef>
                <a:spcPts val="3700"/>
              </a:spcBef>
              <a:buSzTx/>
              <a:buNone/>
              <a:defRPr sz="1800"/>
            </a:pPr>
            <a:r>
              <a:rPr sz="3239" b="1">
                <a:latin typeface="Helvetica"/>
                <a:ea typeface="Helvetica"/>
                <a:cs typeface="Helvetica"/>
                <a:sym typeface="Helvetica"/>
              </a:rPr>
              <a:t>&lt;title&gt;Page Title&lt;/title&gt;</a:t>
            </a:r>
          </a:p>
          <a:p>
            <a:pPr marL="0" lvl="4" indent="82295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&lt;link src = “css.html”&gt;&lt;/link&gt;</a:t>
            </a:r>
          </a:p>
          <a:p>
            <a:pPr marL="0" lvl="4" indent="82295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&lt;script src = “js.html”&gt;&lt;/script&gt;</a:t>
            </a:r>
          </a:p>
          <a:p>
            <a:pPr marL="0" lvl="2" indent="41147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&lt;/head&gt;</a:t>
            </a:r>
          </a:p>
          <a:p>
            <a:pPr marL="0" lvl="0" indent="0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678497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&lt;!DOCTYPE html&gt;</a:t>
            </a:r>
          </a:p>
          <a:p>
            <a:pPr marL="0" lvl="0" indent="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&lt;html&gt;</a:t>
            </a:r>
          </a:p>
          <a:p>
            <a:pPr marL="0" lvl="2" indent="38862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&lt;head&gt;</a:t>
            </a:r>
          </a:p>
          <a:p>
            <a:pPr marL="0" lvl="4" indent="77724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&lt;title&gt;Page Title&lt;/title&gt;</a:t>
            </a:r>
          </a:p>
          <a:p>
            <a:pPr marL="0" lvl="4" indent="777240" defTabSz="496570">
              <a:spcBef>
                <a:spcPts val="3500"/>
              </a:spcBef>
              <a:buSzTx/>
              <a:buNone/>
              <a:defRPr sz="1800"/>
            </a:pPr>
            <a:r>
              <a:rPr sz="3060" b="1">
                <a:latin typeface="Helvetica"/>
                <a:ea typeface="Helvetica"/>
                <a:cs typeface="Helvetica"/>
                <a:sym typeface="Helvetica"/>
              </a:rPr>
              <a:t>&lt;link rel="stylesheet" type="text/css" href=“theme.css"&gt;</a:t>
            </a:r>
          </a:p>
          <a:p>
            <a:pPr marL="0" lvl="4" indent="77724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&lt;script src = “js.html”&gt;&lt;/script&gt;</a:t>
            </a:r>
          </a:p>
          <a:p>
            <a:pPr marL="0" lvl="2" indent="38862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&lt;/head&gt;</a:t>
            </a:r>
          </a:p>
          <a:p>
            <a:pPr marL="0" lvl="0" indent="0" defTabSz="496570">
              <a:spcBef>
                <a:spcPts val="3500"/>
              </a:spcBef>
              <a:buSzTx/>
              <a:buNone/>
              <a:defRPr sz="1800"/>
            </a:pPr>
            <a:r>
              <a:rPr sz="306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9724868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2354560" cy="1426351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752600"/>
            <a:ext cx="11704320" cy="6274364"/>
          </a:xfrm>
        </p:spPr>
        <p:txBody>
          <a:bodyPr/>
          <a:lstStyle/>
          <a:p>
            <a:r>
              <a:rPr lang="en-US" dirty="0" smtClean="0"/>
              <a:t>Alternatively, could use Photoshop, Illustrator, etc. and produce final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3"/>
              </a:rPr>
              <a:t>Toffem</a:t>
            </a:r>
            <a:r>
              <a:rPr lang="en-US" dirty="0" smtClean="0">
                <a:hlinkClick r:id="rId3"/>
              </a:rPr>
              <a:t> Medicines</a:t>
            </a:r>
            <a:endParaRPr lang="en-US" dirty="0" smtClean="0"/>
          </a:p>
          <a:p>
            <a:r>
              <a:rPr lang="en-US" dirty="0" smtClean="0"/>
              <a:t>Add “click-through”</a:t>
            </a:r>
            <a:br>
              <a:rPr lang="en-US" dirty="0" smtClean="0"/>
            </a:b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Usually limited mostly</a:t>
            </a:r>
            <a:br>
              <a:rPr lang="en-US" dirty="0" smtClean="0"/>
            </a:br>
            <a:r>
              <a:rPr lang="en-US" dirty="0" smtClean="0"/>
              <a:t>to screen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444" y="5410200"/>
            <a:ext cx="66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&lt;!DOCTYPE html&gt;</a:t>
            </a:r>
          </a:p>
          <a:p>
            <a:pPr marL="0" lvl="0" indent="0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&lt;html&gt;</a:t>
            </a:r>
          </a:p>
          <a:p>
            <a:pPr marL="0" lvl="2" indent="41147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&lt;head&gt;</a:t>
            </a:r>
          </a:p>
          <a:p>
            <a:pPr marL="0" lvl="4" indent="82295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&lt;title&gt;Page Title&lt;/title&gt;</a:t>
            </a:r>
          </a:p>
          <a:p>
            <a:pPr marL="0" lvl="4" indent="82295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&lt;link rel="stylesheet" type="text/css" href=“theme.css"&gt;</a:t>
            </a:r>
          </a:p>
          <a:p>
            <a:pPr marL="0" lvl="4" indent="822959" defTabSz="525779">
              <a:spcBef>
                <a:spcPts val="3700"/>
              </a:spcBef>
              <a:buSzTx/>
              <a:buNone/>
              <a:defRPr sz="1800"/>
            </a:pPr>
            <a:r>
              <a:rPr sz="3239" b="1">
                <a:latin typeface="Helvetica"/>
                <a:ea typeface="Helvetica"/>
                <a:cs typeface="Helvetica"/>
                <a:sym typeface="Helvetica"/>
              </a:rPr>
              <a:t>&lt;script src = “js.html”&gt;&lt;/script&gt;</a:t>
            </a:r>
          </a:p>
          <a:p>
            <a:pPr marL="0" lvl="2" indent="411479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&lt;/head&gt;</a:t>
            </a:r>
          </a:p>
          <a:p>
            <a:pPr marL="0" lvl="0" indent="0" defTabSz="525779">
              <a:spcBef>
                <a:spcPts val="3700"/>
              </a:spcBef>
              <a:buSzTx/>
              <a:buNone/>
              <a:defRPr sz="1800"/>
            </a:pPr>
            <a:r>
              <a:rPr sz="3239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69565081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General File Structure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&lt;!DOCTYPE html&gt;</a:t>
            </a:r>
          </a:p>
          <a:p>
            <a:pPr marL="0" lvl="0" indent="0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&lt;html&gt;</a:t>
            </a:r>
          </a:p>
          <a:p>
            <a:pPr marL="0" lvl="2" indent="297179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&lt;head&gt;</a:t>
            </a:r>
          </a:p>
          <a:p>
            <a:pPr marL="0" lvl="4" indent="594359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&lt;title&gt;Page Title&lt;/title&gt;</a:t>
            </a:r>
          </a:p>
          <a:p>
            <a:pPr marL="0" lvl="4" indent="594359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&lt;link rel="stylesheet" type="text/css" href="theme.css"&gt;</a:t>
            </a:r>
          </a:p>
          <a:p>
            <a:pPr marL="0" lvl="4" indent="594359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&lt;script src = “js.html”&gt;&lt;/script&gt;</a:t>
            </a:r>
          </a:p>
          <a:p>
            <a:pPr marL="0" lvl="2" indent="297179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&lt;/head&gt;</a:t>
            </a:r>
          </a:p>
          <a:p>
            <a:pPr marL="0" lvl="2" indent="297179" defTabSz="379729">
              <a:spcBef>
                <a:spcPts val="2700"/>
              </a:spcBef>
              <a:buSzTx/>
              <a:buNone/>
              <a:defRPr sz="1800"/>
            </a:pPr>
            <a:r>
              <a:rPr sz="2340" b="1">
                <a:latin typeface="Helvetica"/>
                <a:ea typeface="Helvetica"/>
                <a:cs typeface="Helvetica"/>
                <a:sym typeface="Helvetica"/>
              </a:rPr>
              <a:t>&lt;body&gt;</a:t>
            </a:r>
          </a:p>
          <a:p>
            <a:pPr marL="0" lvl="4" indent="594359" defTabSz="379729">
              <a:spcBef>
                <a:spcPts val="2700"/>
              </a:spcBef>
              <a:buSzTx/>
              <a:buNone/>
              <a:defRPr sz="1800"/>
            </a:pPr>
            <a:r>
              <a:rPr sz="2340" b="1">
                <a:latin typeface="Helvetica"/>
                <a:ea typeface="Helvetica"/>
                <a:cs typeface="Helvetica"/>
                <a:sym typeface="Helvetica"/>
              </a:rPr>
              <a:t>&lt;!—most of your html code will go here —&gt;</a:t>
            </a:r>
          </a:p>
          <a:p>
            <a:pPr marL="0" lvl="2" indent="297179" defTabSz="379729">
              <a:spcBef>
                <a:spcPts val="2700"/>
              </a:spcBef>
              <a:buSzTx/>
              <a:buNone/>
              <a:defRPr sz="1800"/>
            </a:pPr>
            <a:r>
              <a:rPr sz="2340" b="1">
                <a:latin typeface="Helvetica"/>
                <a:ea typeface="Helvetica"/>
                <a:cs typeface="Helvetica"/>
                <a:sym typeface="Helvetica"/>
              </a:rPr>
              <a:t>&lt;/body&gt;</a:t>
            </a:r>
          </a:p>
          <a:p>
            <a:pPr marL="0" lvl="0" indent="0" defTabSz="379729">
              <a:spcBef>
                <a:spcPts val="2700"/>
              </a:spcBef>
              <a:buSzTx/>
              <a:buNone/>
              <a:defRPr sz="1800"/>
            </a:pPr>
            <a:r>
              <a:rPr sz="234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29710952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270000" y="3364011"/>
            <a:ext cx="10464800" cy="15381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183789990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CSS Selectors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Use generic html tag names to address all applicable</a:t>
            </a:r>
          </a:p>
          <a:p>
            <a:pPr lvl="3">
              <a:defRPr sz="1800"/>
            </a:pPr>
            <a:r>
              <a:rPr sz="3600"/>
              <a:t>.class_name</a:t>
            </a:r>
          </a:p>
          <a:p>
            <a:pPr lvl="0">
              <a:defRPr sz="1800"/>
            </a:pPr>
            <a:r>
              <a:rPr sz="3600"/>
              <a:t>Use the class names and ids to address specific items</a:t>
            </a:r>
          </a:p>
          <a:p>
            <a:pPr lvl="3">
              <a:defRPr sz="1800"/>
            </a:pPr>
            <a:r>
              <a:rPr sz="3600"/>
              <a:t>#id_name</a:t>
            </a:r>
          </a:p>
        </p:txBody>
      </p:sp>
    </p:spTree>
    <p:extLst>
      <p:ext uri="{BB962C8B-B14F-4D97-AF65-F5344CB8AC3E}">
        <p14:creationId xmlns:p14="http://schemas.microsoft.com/office/powerpoint/2010/main" val="2098679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What does css do?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288925" lvl="0" indent="-288925" defTabSz="379729">
              <a:spcBef>
                <a:spcPts val="2700"/>
              </a:spcBef>
              <a:defRPr sz="1800"/>
            </a:pPr>
            <a:r>
              <a:rPr sz="2340"/>
              <a:t>describes how the html will look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height and width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font (type, size, color, weight)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color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padding / margins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background-images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vertical/horizontal spacing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opacity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positioning (item, text)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shadowing</a:t>
            </a:r>
          </a:p>
          <a:p>
            <a:pPr marL="866775" lvl="2" indent="-288925" defTabSz="379729">
              <a:spcBef>
                <a:spcPts val="2700"/>
              </a:spcBef>
              <a:defRPr sz="1800"/>
            </a:pPr>
            <a:r>
              <a:rPr sz="2340"/>
              <a:t>display properties</a:t>
            </a:r>
          </a:p>
        </p:txBody>
      </p:sp>
    </p:spTree>
    <p:extLst>
      <p:ext uri="{BB962C8B-B14F-4D97-AF65-F5344CB8AC3E}">
        <p14:creationId xmlns:p14="http://schemas.microsoft.com/office/powerpoint/2010/main" val="266013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CSS Structure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marL="0" lvl="0" indent="0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#id_name {</a:t>
            </a:r>
          </a:p>
          <a:p>
            <a:pPr marL="0" lvl="3" indent="541781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height: 100px;  (px = pixel)</a:t>
            </a:r>
          </a:p>
          <a:p>
            <a:pPr marL="0" lvl="3" indent="541781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width: 100px;</a:t>
            </a:r>
          </a:p>
          <a:p>
            <a:pPr marL="0" lvl="3" indent="541781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padding: 10px;</a:t>
            </a:r>
          </a:p>
          <a:p>
            <a:pPr marL="0" lvl="3" indent="541781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background-color: red;</a:t>
            </a:r>
          </a:p>
          <a:p>
            <a:pPr marL="0" lvl="3" indent="541781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text-align: center;</a:t>
            </a:r>
          </a:p>
          <a:p>
            <a:pPr marL="0" lvl="0" indent="0" defTabSz="461518">
              <a:spcBef>
                <a:spcPts val="3300"/>
              </a:spcBef>
              <a:buSzTx/>
              <a:buNone/>
              <a:defRPr sz="1800"/>
            </a:pPr>
            <a:r>
              <a:rPr sz="2844"/>
              <a:t>}</a:t>
            </a:r>
          </a:p>
          <a:p>
            <a:pPr marL="0" lvl="3" indent="541781" defTabSz="461518">
              <a:spcBef>
                <a:spcPts val="3300"/>
              </a:spcBef>
              <a:buSzTx/>
              <a:buNone/>
              <a:defRPr sz="1800"/>
            </a:pPr>
            <a:endParaRPr sz="2844"/>
          </a:p>
        </p:txBody>
      </p:sp>
    </p:spTree>
    <p:extLst>
      <p:ext uri="{BB962C8B-B14F-4D97-AF65-F5344CB8AC3E}">
        <p14:creationId xmlns:p14="http://schemas.microsoft.com/office/powerpoint/2010/main" val="1368298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270000" y="3364011"/>
            <a:ext cx="10464800" cy="15381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 Editors</a:t>
            </a:r>
          </a:p>
        </p:txBody>
      </p:sp>
    </p:spTree>
    <p:extLst>
      <p:ext uri="{BB962C8B-B14F-4D97-AF65-F5344CB8AC3E}">
        <p14:creationId xmlns:p14="http://schemas.microsoft.com/office/powerpoint/2010/main" val="3933246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14897"/>
          </a:xfrm>
          <a:prstGeom prst="rect">
            <a:avLst/>
          </a:prstGeom>
        </p:spPr>
        <p:txBody>
          <a:bodyPr/>
          <a:lstStyle>
            <a:lvl1pPr algn="l" defTabSz="391414">
              <a:defRPr sz="5360"/>
            </a:lvl1pPr>
          </a:lstStyle>
          <a:p>
            <a:pPr lvl="0">
              <a:defRPr sz="1800"/>
            </a:pPr>
            <a:r>
              <a:rPr sz="5360"/>
              <a:t>Some popular ones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39800" y="1714500"/>
            <a:ext cx="11560721" cy="7511058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Sublime Text</a:t>
            </a:r>
          </a:p>
          <a:p>
            <a:pPr lvl="0">
              <a:defRPr sz="1800"/>
            </a:pPr>
            <a:r>
              <a:rPr sz="3600"/>
              <a:t>Brackets</a:t>
            </a:r>
          </a:p>
          <a:p>
            <a:pPr lvl="0">
              <a:defRPr sz="1800"/>
            </a:pPr>
            <a:r>
              <a:rPr sz="3600"/>
              <a:t>Adobe Dreamweaver</a:t>
            </a:r>
          </a:p>
          <a:p>
            <a:pPr lvl="0">
              <a:defRPr sz="1800"/>
            </a:pPr>
            <a:r>
              <a:rPr sz="3600"/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4078358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3364011"/>
            <a:ext cx="10464800" cy="15381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40035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270000" y="3364011"/>
            <a:ext cx="10464800" cy="15381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1628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Buttons must be</a:t>
            </a:r>
            <a:br>
              <a:rPr lang="en-US" dirty="0" smtClean="0"/>
            </a:br>
            <a:r>
              <a:rPr lang="en-US" dirty="0" smtClean="0"/>
              <a:t>labeled and should “work”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1948160" cy="6274364"/>
          </a:xfrm>
        </p:spPr>
        <p:txBody>
          <a:bodyPr/>
          <a:lstStyle/>
          <a:p>
            <a:r>
              <a:rPr lang="en-US" dirty="0" smtClean="0"/>
              <a:t>User should be able to be equally confused by your prototype as by the real interface.</a:t>
            </a:r>
          </a:p>
          <a:p>
            <a:r>
              <a:rPr lang="en-US" dirty="0" smtClean="0"/>
              <a:t>For each screen on the prototype that you create, that screen should have </a:t>
            </a:r>
            <a:r>
              <a:rPr lang="en-US" b="1" dirty="0" smtClean="0">
                <a:solidFill>
                  <a:srgbClr val="C00000"/>
                </a:solidFill>
              </a:rPr>
              <a:t>every control</a:t>
            </a:r>
            <a:r>
              <a:rPr lang="en-US" dirty="0" smtClean="0"/>
              <a:t> that would be on the real screen.</a:t>
            </a:r>
          </a:p>
          <a:p>
            <a:r>
              <a:rPr lang="en-US" dirty="0" smtClean="0"/>
              <a:t>Each control should do something</a:t>
            </a:r>
          </a:p>
          <a:p>
            <a:pPr lvl="1"/>
            <a:r>
              <a:rPr lang="en-US" dirty="0" smtClean="0"/>
              <a:t>Most will go to a “not implemented yet”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02449"/>
            <a:ext cx="11567160" cy="1121551"/>
          </a:xfrm>
        </p:spPr>
        <p:txBody>
          <a:bodyPr/>
          <a:lstStyle/>
          <a:p>
            <a:r>
              <a:rPr lang="en-US" dirty="0" smtClean="0"/>
              <a:t>Implementation 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00199"/>
            <a:ext cx="12446000" cy="7936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paintings</a:t>
            </a:r>
          </a:p>
          <a:p>
            <a:pPr lvl="1"/>
            <a:r>
              <a:rPr lang="en-US" dirty="0" smtClean="0"/>
              <a:t>“Click-through prototypes”</a:t>
            </a:r>
          </a:p>
          <a:p>
            <a:r>
              <a:rPr lang="en-US" sz="4000" dirty="0" smtClean="0"/>
              <a:t>We 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C (</a:t>
            </a:r>
            <a:r>
              <a:rPr lang="en-US" sz="4000" dirty="0" err="1" smtClean="0"/>
              <a:t>iPhone</a:t>
            </a:r>
            <a:r>
              <a:rPr lang="en-US" sz="4000" dirty="0" smtClean="0"/>
              <a:t>) or other “professional” language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b="1" i="1" dirty="0" smtClean="0">
                <a:solidFill>
                  <a:srgbClr val="C00000"/>
                </a:solidFill>
              </a:rPr>
              <a:t>Must work on both PC and Mac</a:t>
            </a:r>
          </a:p>
          <a:p>
            <a:pPr lvl="1"/>
            <a:r>
              <a:rPr lang="en-US" sz="3600" dirty="0" smtClean="0"/>
              <a:t>Output a set of web pages, or a </a:t>
            </a:r>
            <a:r>
              <a:rPr lang="en-US" sz="3600" dirty="0" err="1" smtClean="0"/>
              <a:t>pdf</a:t>
            </a:r>
            <a:r>
              <a:rPr lang="en-US" sz="3600" dirty="0" smtClean="0"/>
              <a:t> file</a:t>
            </a:r>
          </a:p>
          <a:p>
            <a:r>
              <a:rPr lang="en-US" sz="4200" dirty="0" smtClean="0"/>
              <a:t>If you use </a:t>
            </a:r>
            <a:r>
              <a:rPr lang="en-US" sz="4200" dirty="0" err="1" smtClean="0"/>
              <a:t>OmniGraffle</a:t>
            </a:r>
            <a:r>
              <a:rPr lang="en-US" sz="4200" dirty="0" smtClean="0"/>
              <a:t> (Mac only) or Visio (PC only) or Visual Studio (PC only), you must output as clickable pdf or </a:t>
            </a:r>
            <a:r>
              <a:rPr lang="en-US" sz="4200" dirty="0" smtClean="0"/>
              <a:t>html or something.</a:t>
            </a:r>
          </a:p>
          <a:p>
            <a:pPr lvl="1"/>
            <a:r>
              <a:rPr lang="en-US" sz="3600" dirty="0" smtClean="0"/>
              <a:t>Do NOT </a:t>
            </a:r>
            <a:r>
              <a:rPr lang="en-US" sz="3600" dirty="0"/>
              <a:t>use ActiveX controls </a:t>
            </a:r>
            <a:r>
              <a:rPr lang="en-US" sz="3600" dirty="0" smtClean="0"/>
              <a:t>that are PC only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Recommended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2598400" cy="6890738"/>
          </a:xfrm>
        </p:spPr>
        <p:txBody>
          <a:bodyPr/>
          <a:lstStyle/>
          <a:p>
            <a:r>
              <a:rPr lang="en-US" sz="4000" dirty="0" smtClean="0"/>
              <a:t>These are easiest to use:</a:t>
            </a:r>
          </a:p>
          <a:p>
            <a:pPr lvl="1"/>
            <a:r>
              <a:rPr lang="en-US" sz="3600" dirty="0" smtClean="0"/>
              <a:t>PowerPoint – Brad demo</a:t>
            </a:r>
          </a:p>
          <a:p>
            <a:pPr lvl="1"/>
            <a:r>
              <a:rPr lang="en-US" sz="3600" dirty="0" smtClean="0"/>
              <a:t>Html – demo</a:t>
            </a:r>
          </a:p>
          <a:p>
            <a:pPr lvl="2"/>
            <a:r>
              <a:rPr lang="en-US" sz="3200" dirty="0" smtClean="0"/>
              <a:t>Using editor like Dreamweaver</a:t>
            </a:r>
          </a:p>
          <a:p>
            <a:pPr lvl="2"/>
            <a:r>
              <a:rPr lang="en-US" sz="3200" dirty="0" smtClean="0"/>
              <a:t>Dreamweaver has a </a:t>
            </a:r>
            <a:r>
              <a:rPr lang="en-US" sz="3200" dirty="0" smtClean="0">
                <a:hlinkClick r:id="rId2"/>
              </a:rPr>
              <a:t>free 30-day trial</a:t>
            </a:r>
            <a:endParaRPr lang="en-US" sz="3200" dirty="0" smtClean="0"/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(more programming)</a:t>
            </a:r>
          </a:p>
          <a:p>
            <a:r>
              <a:rPr lang="en-US" sz="4000" dirty="0" err="1" smtClean="0"/>
              <a:t>Balsamiq</a:t>
            </a:r>
            <a:r>
              <a:rPr lang="en-US" sz="4000" dirty="0" smtClean="0"/>
              <a:t> – demo</a:t>
            </a:r>
          </a:p>
          <a:p>
            <a:pPr lvl="1"/>
            <a:r>
              <a:rPr lang="en-US" sz="3400" dirty="0" smtClean="0"/>
              <a:t>Free accounts to </a:t>
            </a:r>
            <a:r>
              <a:rPr lang="en-US" sz="3400" dirty="0" err="1" smtClean="0"/>
              <a:t>Balsamiq</a:t>
            </a:r>
            <a:r>
              <a:rPr lang="en-US" sz="3400" dirty="0" smtClean="0"/>
              <a:t> on </a:t>
            </a:r>
            <a:r>
              <a:rPr lang="en-US" sz="3400" dirty="0" smtClean="0"/>
              <a:t>line – </a:t>
            </a:r>
            <a:r>
              <a:rPr lang="en-US" sz="3200" dirty="0" smtClean="0"/>
              <a:t>email </a:t>
            </a:r>
            <a:r>
              <a:rPr lang="en-US" sz="3200" dirty="0" smtClean="0">
                <a:hlinkClick r:id="rId3"/>
              </a:rPr>
              <a:t>bam@cs.cmu.edu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sz="4000" dirty="0" smtClean="0"/>
              <a:t>InVision – demo</a:t>
            </a:r>
          </a:p>
          <a:p>
            <a:pPr lvl="1"/>
            <a:r>
              <a:rPr lang="en-US" sz="3400" dirty="0" smtClean="0"/>
              <a:t>Free student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choices…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16196"/>
            <a:ext cx="12354560" cy="7204004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/>
              <a:t>Axure</a:t>
            </a:r>
            <a:r>
              <a:rPr lang="en-US" sz="4000" dirty="0" smtClean="0"/>
              <a:t> is a popular commercial tool</a:t>
            </a:r>
          </a:p>
          <a:p>
            <a:pPr lvl="1"/>
            <a:r>
              <a:rPr lang="en-US" sz="3600" dirty="0" smtClean="0">
                <a:hlinkClick r:id="rId2"/>
              </a:rPr>
              <a:t>www.axure.com</a:t>
            </a:r>
            <a:endParaRPr lang="en-US" sz="3600" dirty="0" smtClean="0"/>
          </a:p>
          <a:p>
            <a:pPr lvl="1"/>
            <a:r>
              <a:rPr lang="en-US" sz="3600" dirty="0" smtClean="0"/>
              <a:t>Advantage – only one with components that can be used on multiple pages</a:t>
            </a:r>
          </a:p>
          <a:p>
            <a:r>
              <a:rPr lang="en-US" dirty="0" smtClean="0">
                <a:hlinkClick r:id="rId3"/>
              </a:rPr>
              <a:t>https://moqups.com/</a:t>
            </a:r>
            <a:endParaRPr lang="en-US" dirty="0" smtClean="0"/>
          </a:p>
          <a:p>
            <a:r>
              <a:rPr lang="en-US" dirty="0" err="1" smtClean="0"/>
              <a:t>JustInMind</a:t>
            </a:r>
            <a:r>
              <a:rPr lang="en-US" dirty="0" smtClean="0"/>
              <a:t> - </a:t>
            </a:r>
            <a:r>
              <a:rPr lang="en-US" dirty="0" smtClean="0">
                <a:hlinkClick r:id="rId4"/>
              </a:rPr>
              <a:t>http://www.justinmind.com/</a:t>
            </a:r>
            <a:endParaRPr lang="en-US" dirty="0" smtClean="0"/>
          </a:p>
          <a:p>
            <a:r>
              <a:rPr lang="en-US" dirty="0" err="1" smtClean="0"/>
              <a:t>Flinto</a:t>
            </a:r>
            <a:r>
              <a:rPr lang="en-US" dirty="0" smtClean="0"/>
              <a:t> - </a:t>
            </a:r>
            <a:r>
              <a:rPr lang="en-US" dirty="0" smtClean="0">
                <a:hlinkClick r:id="rId5"/>
              </a:rPr>
              <a:t>https://www.flinto.com/</a:t>
            </a:r>
            <a:r>
              <a:rPr lang="en-US" dirty="0" smtClean="0"/>
              <a:t> - prototype </a:t>
            </a:r>
            <a:r>
              <a:rPr lang="en-US" dirty="0" smtClean="0"/>
              <a:t>Smartphone </a:t>
            </a:r>
            <a:r>
              <a:rPr lang="en-US" dirty="0" smtClean="0"/>
              <a:t>apps</a:t>
            </a:r>
          </a:p>
          <a:p>
            <a:r>
              <a:rPr lang="en-US" dirty="0" smtClean="0"/>
              <a:t>Adobe </a:t>
            </a:r>
            <a:r>
              <a:rPr lang="en-US" dirty="0" smtClean="0"/>
              <a:t>Flash</a:t>
            </a:r>
          </a:p>
          <a:p>
            <a:r>
              <a:rPr lang="en-US" dirty="0"/>
              <a:t>new tool: </a:t>
            </a:r>
            <a:r>
              <a:rPr lang="en-US" sz="3600" dirty="0">
                <a:hlinkClick r:id="rId6"/>
              </a:rPr>
              <a:t>https://popapp.in/videos/home/landing.mp4?v=20140724</a:t>
            </a:r>
            <a:r>
              <a:rPr lang="en-US" sz="3600" dirty="0"/>
              <a:t> </a:t>
            </a:r>
          </a:p>
          <a:p>
            <a:r>
              <a:rPr lang="en-US" dirty="0" smtClean="0"/>
              <a:t>Old </a:t>
            </a:r>
            <a:r>
              <a:rPr lang="en-US" dirty="0" smtClean="0"/>
              <a:t>tools: </a:t>
            </a:r>
          </a:p>
          <a:p>
            <a:pPr lvl="1"/>
            <a:r>
              <a:rPr lang="en-US" dirty="0" smtClean="0"/>
              <a:t>Visual Basic</a:t>
            </a:r>
          </a:p>
          <a:p>
            <a:pPr lvl="1"/>
            <a:r>
              <a:rPr lang="en-US" dirty="0" smtClean="0"/>
              <a:t>HyperCard (1998) &amp; similar</a:t>
            </a:r>
          </a:p>
          <a:p>
            <a:pPr lvl="1"/>
            <a:r>
              <a:rPr lang="en-US" dirty="0" smtClean="0"/>
              <a:t>Flash Catalyst (2010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9898</TotalTime>
  <Pages>0</Pages>
  <Words>2092</Words>
  <Characters>0</Characters>
  <Application>Microsoft Office PowerPoint</Application>
  <PresentationFormat>Custom</PresentationFormat>
  <Lines>0</Lines>
  <Paragraphs>420</Paragraphs>
  <Slides>59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Abadi MT Condensed Light</vt:lpstr>
      <vt:lpstr>Arial</vt:lpstr>
      <vt:lpstr>Gill Sans Light</vt:lpstr>
      <vt:lpstr>Helvetica</vt:lpstr>
      <vt:lpstr>Helvetica Light</vt:lpstr>
      <vt:lpstr>Roboto Condensed</vt:lpstr>
      <vt:lpstr>Wingdings</vt:lpstr>
      <vt:lpstr>lecture template_polo</vt:lpstr>
      <vt:lpstr>White</vt:lpstr>
      <vt:lpstr>simple-light-2</vt:lpstr>
      <vt:lpstr>Lecture 7: Implementing a Prototype: Overview of Using PowerPoint, Balsamiq, InVision, html, etc.</vt:lpstr>
      <vt:lpstr>Happy Thanksgiving!</vt:lpstr>
      <vt:lpstr>Implementing your Prototype</vt:lpstr>
      <vt:lpstr>“Wireframe” Level Prototype</vt:lpstr>
      <vt:lpstr>Or, Produce Final-Looking Graphics</vt:lpstr>
      <vt:lpstr>All Buttons must be labeled and should “work”</vt:lpstr>
      <vt:lpstr>Implementation Options for HW4</vt:lpstr>
      <vt:lpstr>Recommended Options</vt:lpstr>
      <vt:lpstr>Lots of other choices…</vt:lpstr>
      <vt:lpstr>Tool use by Verizon</vt:lpstr>
      <vt:lpstr>Lots of Lists of Tools</vt:lpstr>
      <vt:lpstr>What Are People Using?</vt:lpstr>
      <vt:lpstr>Using PowerPoint to Prototype</vt:lpstr>
      <vt:lpstr>Using PowerPoint to Prototype</vt:lpstr>
      <vt:lpstr>Adding Controls in PowerPoint</vt:lpstr>
      <vt:lpstr>Adding PowerPoint Controls</vt:lpstr>
      <vt:lpstr>Developer Tool Bar, Office 2013</vt:lpstr>
      <vt:lpstr>Some controls</vt:lpstr>
      <vt:lpstr>Use “Master” for Shared Controls</vt:lpstr>
      <vt:lpstr>PowerPoint – turn off auto-advance</vt:lpstr>
      <vt:lpstr>PowerPoint examples</vt:lpstr>
      <vt:lpstr>TA-Run Demos</vt:lpstr>
      <vt:lpstr>Balsamiq</vt:lpstr>
      <vt:lpstr>Balsamiq Demo</vt:lpstr>
      <vt:lpstr>PowerPoint Presentation</vt:lpstr>
      <vt:lpstr>PowerPoint Presentation</vt:lpstr>
      <vt:lpstr>PowerPoint Presentation</vt:lpstr>
      <vt:lpstr>PowerPoint Presentation</vt:lpstr>
      <vt:lpstr>Axure</vt:lpstr>
      <vt:lpstr>What is Axure?</vt:lpstr>
      <vt:lpstr>PowerPoint Presentation</vt:lpstr>
      <vt:lpstr>Important Features</vt:lpstr>
      <vt:lpstr>Widgets</vt:lpstr>
      <vt:lpstr>Widgets</vt:lpstr>
      <vt:lpstr>Master Pages</vt:lpstr>
      <vt:lpstr>Dynamic Panels</vt:lpstr>
      <vt:lpstr>Dynamic Panels in Action</vt:lpstr>
      <vt:lpstr>Testing Your UI</vt:lpstr>
      <vt:lpstr>Reasons To Try Axure</vt:lpstr>
      <vt:lpstr>Need Help?</vt:lpstr>
      <vt:lpstr>Prototyping with HTML/CSS</vt:lpstr>
      <vt:lpstr>HTML</vt:lpstr>
      <vt:lpstr>First thing’s first: Tags</vt:lpstr>
      <vt:lpstr>Types of Tags</vt:lpstr>
      <vt:lpstr>General File Structure</vt:lpstr>
      <vt:lpstr>General File Structure</vt:lpstr>
      <vt:lpstr>General File Structure</vt:lpstr>
      <vt:lpstr>General File Structure</vt:lpstr>
      <vt:lpstr>General File Structure</vt:lpstr>
      <vt:lpstr>General File Structure</vt:lpstr>
      <vt:lpstr>General File Structure</vt:lpstr>
      <vt:lpstr>CSS</vt:lpstr>
      <vt:lpstr>CSS Selectors</vt:lpstr>
      <vt:lpstr>What does css do?</vt:lpstr>
      <vt:lpstr>CSS Structure</vt:lpstr>
      <vt:lpstr>Text Editors</vt:lpstr>
      <vt:lpstr>Some popular ones</vt:lpstr>
      <vt:lpstr>Example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Implementing a Prototype: Overview of Using PowerPoint, Adobe Illustrator, Balsamiq, OmniGraffle, html, etc.</dc:title>
  <dc:creator>Brad Myers</dc:creator>
  <cp:lastModifiedBy>Brad A. Myers</cp:lastModifiedBy>
  <cp:revision>450</cp:revision>
  <dcterms:modified xsi:type="dcterms:W3CDTF">2015-11-23T22:48:07Z</dcterms:modified>
</cp:coreProperties>
</file>