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7"/>
  </p:notesMasterIdLst>
  <p:sldIdLst>
    <p:sldId id="256" r:id="rId2"/>
    <p:sldId id="321" r:id="rId3"/>
    <p:sldId id="258" r:id="rId4"/>
    <p:sldId id="281" r:id="rId5"/>
    <p:sldId id="259" r:id="rId6"/>
    <p:sldId id="260" r:id="rId7"/>
    <p:sldId id="261" r:id="rId8"/>
    <p:sldId id="264" r:id="rId9"/>
    <p:sldId id="316" r:id="rId10"/>
    <p:sldId id="270" r:id="rId11"/>
    <p:sldId id="317" r:id="rId12"/>
    <p:sldId id="274" r:id="rId13"/>
    <p:sldId id="275" r:id="rId14"/>
    <p:sldId id="318" r:id="rId15"/>
    <p:sldId id="322" r:id="rId16"/>
    <p:sldId id="319" r:id="rId17"/>
    <p:sldId id="323" r:id="rId18"/>
    <p:sldId id="320" r:id="rId19"/>
    <p:sldId id="273" r:id="rId20"/>
    <p:sldId id="271" r:id="rId21"/>
    <p:sldId id="262" r:id="rId22"/>
    <p:sldId id="279" r:id="rId23"/>
    <p:sldId id="266" r:id="rId24"/>
    <p:sldId id="312" r:id="rId25"/>
    <p:sldId id="291" r:id="rId26"/>
    <p:sldId id="313" r:id="rId27"/>
    <p:sldId id="265" r:id="rId28"/>
    <p:sldId id="272" r:id="rId29"/>
    <p:sldId id="269" r:id="rId30"/>
    <p:sldId id="294" r:id="rId31"/>
    <p:sldId id="283" r:id="rId32"/>
    <p:sldId id="284" r:id="rId33"/>
    <p:sldId id="287" r:id="rId34"/>
    <p:sldId id="309" r:id="rId35"/>
    <p:sldId id="285" r:id="rId36"/>
  </p:sldIdLst>
  <p:sldSz cx="9144000" cy="6858000" type="screen4x3"/>
  <p:notesSz cx="6858000" cy="9144000"/>
  <p:embeddedFontLst>
    <p:embeddedFont>
      <p:font typeface="Times" panose="02020603050405020304" pitchFamily="18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94359" autoAdjust="0"/>
  </p:normalViewPr>
  <p:slideViewPr>
    <p:cSldViewPr>
      <p:cViewPr varScale="1">
        <p:scale>
          <a:sx n="52" d="100"/>
          <a:sy n="52" d="100"/>
        </p:scale>
        <p:origin x="7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3.xml"/><Relationship Id="rId25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2.xml"/><Relationship Id="rId5" Type="http://schemas.openxmlformats.org/officeDocument/2006/relationships/slide" Target="slides/slide6.xml"/><Relationship Id="rId15" Type="http://schemas.openxmlformats.org/officeDocument/2006/relationships/slide" Target="slides/slide21.xml"/><Relationship Id="rId23" Type="http://schemas.openxmlformats.org/officeDocument/2006/relationships/slide" Target="slides/slide31.xml"/><Relationship Id="rId10" Type="http://schemas.openxmlformats.org/officeDocument/2006/relationships/slide" Target="slides/slide11.xml"/><Relationship Id="rId19" Type="http://schemas.openxmlformats.org/officeDocument/2006/relationships/slide" Target="slides/slide25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20.xml"/><Relationship Id="rId22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33D0D0CC-5E0C-4D13-8AB0-32369FF64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7DBCE-F9F2-49B1-84A8-637526710F0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B08C-A05E-4FF5-9CF6-ADBA9A7CEC79}" type="slidenum">
              <a:rPr lang="en-US"/>
              <a:pPr/>
              <a:t>10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EA87B-F22B-4D67-9A5D-958E2EA3C3FD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74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8DFEF-3355-404F-A388-829E19F6E7FE}" type="slidenum">
              <a:rPr lang="en-US"/>
              <a:pPr/>
              <a:t>12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20F12-1A9F-454C-BD1A-6B720E1CCED4}" type="slidenum">
              <a:rPr lang="en-US"/>
              <a:pPr/>
              <a:t>13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24621-487C-4AA6-A82C-CF0D4B9785AD}" type="slidenum">
              <a:rPr lang="en-US"/>
              <a:pPr/>
              <a:t>17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1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968D-6B77-4649-8A3A-76EF867291D4}" type="slidenum">
              <a:rPr lang="en-US"/>
              <a:pPr/>
              <a:t>19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45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48BF1-A109-419B-B224-D546BE912FCE}" type="slidenum">
              <a:rPr lang="en-US"/>
              <a:pPr/>
              <a:t>20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0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1029F-904D-4514-8779-4EEE13A43CEA}" type="slidenum">
              <a:rPr lang="en-US"/>
              <a:pPr/>
              <a:t>21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B4A5-155F-42F8-874F-FFE5860AA3E3}" type="slidenum">
              <a:rPr lang="en-US"/>
              <a:pPr/>
              <a:t>22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9CA7-D470-43AE-9BDA-7F8CF76F3ADB}" type="slidenum">
              <a:rPr lang="en-US"/>
              <a:pPr/>
              <a:t>23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0D0CC-5E0C-4D13-8AB0-32369FF64F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6C5DF-07ED-44AA-8F37-D8713CF3DAAD}" type="slidenum">
              <a:rPr lang="en-US"/>
              <a:pPr/>
              <a:t>24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0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8C79F-B6D3-4E01-8B2A-68DA4E08FEA1}" type="slidenum">
              <a:rPr lang="en-US"/>
              <a:pPr/>
              <a:t>25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-25400"/>
            <a:ext cx="5130800" cy="3848100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771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FEDB9-F381-4601-8731-D34BB3A670DF}" type="slidenum">
              <a:rPr lang="en-US"/>
              <a:pPr/>
              <a:t>27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7A86A-5542-48B7-A021-CE403F25EC65}" type="slidenum">
              <a:rPr lang="en-US"/>
              <a:pPr/>
              <a:t>28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EA1A-F3E1-4542-9927-141F87EC6FBC}" type="slidenum">
              <a:rPr lang="en-US"/>
              <a:pPr/>
              <a:t>29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BB500-3757-44C7-9134-ED04035D76F3}" type="slidenum">
              <a:rPr lang="en-US"/>
              <a:pPr/>
              <a:t>30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-25400"/>
            <a:ext cx="5130800" cy="38481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</p:spPr>
        <p:txBody>
          <a:bodyPr/>
          <a:lstStyle/>
          <a:p>
            <a:r>
              <a:rPr lang="en-US"/>
              <a:t>Introduce the observation phase</a:t>
            </a:r>
          </a:p>
          <a:p>
            <a:r>
              <a:rPr lang="en-US"/>
              <a:t>Begin observation</a:t>
            </a:r>
            <a:br>
              <a:rPr lang="en-US"/>
            </a:br>
            <a:r>
              <a:rPr lang="en-US"/>
              <a:t>&lt;play DateTime3.scm&gt;</a:t>
            </a:r>
          </a:p>
          <a:p>
            <a:r>
              <a:rPr lang="en-US"/>
              <a:t>Conclude observation</a:t>
            </a:r>
            <a:br>
              <a:rPr lang="en-US"/>
            </a:br>
            <a:r>
              <a:rPr lang="en-US"/>
              <a:t>&lt;play conclusion.scm&gt;</a:t>
            </a:r>
          </a:p>
        </p:txBody>
      </p:sp>
    </p:spTree>
    <p:extLst>
      <p:ext uri="{BB962C8B-B14F-4D97-AF65-F5344CB8AC3E}">
        <p14:creationId xmlns:p14="http://schemas.microsoft.com/office/powerpoint/2010/main" val="2399207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6B07-40A4-410C-BACD-59AC5FFF264B}" type="slidenum">
              <a:rPr lang="en-US"/>
              <a:pPr/>
              <a:t>31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9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6A5E3-ECEA-4034-91AB-B4B6767A2F4B}" type="slidenum">
              <a:rPr lang="en-US"/>
              <a:pPr/>
              <a:t>32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4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93C90-BA4D-493C-B8FB-02A741E76A41}" type="slidenum">
              <a:rPr lang="en-US"/>
              <a:pPr/>
              <a:t>33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9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9A070-C778-4DB2-B8B7-14EC7FD4D7E7}" type="slidenum">
              <a:rPr lang="en-US"/>
              <a:pPr/>
              <a:t>34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AF617-DA33-49A5-8A17-6B410F253C9D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0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7A959-DA89-432C-BB70-6D497CCC4362}" type="slidenum">
              <a:rPr lang="en-US"/>
              <a:pPr/>
              <a:t>35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70B12-FB54-4CE2-827E-6EBDD148FCB5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68E2B-E094-46AE-8E1D-483575C17BA3}" type="slidenum">
              <a:rPr lang="en-US"/>
              <a:pPr/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AAF3-B3CA-4040-9671-46AEB984A857}" type="slidenum">
              <a:rPr lang="en-US"/>
              <a:pPr/>
              <a:t>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67EA-916F-4A97-B00A-FB299F87AB45}" type="slidenum">
              <a:rPr lang="en-US"/>
              <a:pPr/>
              <a:t>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C2BD-8B29-41F6-93C3-D6E6F286714C}" type="slidenum">
              <a:rPr lang="en-US"/>
              <a:pPr/>
              <a:t>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7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15826-A961-4608-9823-6E6FA525C0C3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973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DB802-176A-46AC-BF1E-89225A7A9C4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21223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21224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5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6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7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1228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E06E-1948-4103-82FD-5C67D10D2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CB91-CE80-45D8-9F29-ED768506F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0839D-5BD6-436D-86AD-F16351A7C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43AE-1860-4C41-A454-0C6E739BE2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C272-9A2E-4E46-90EC-C427D18B76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4D4-A07A-48E6-ABD4-122D2D5BE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05462-BFC5-4EAC-9821-D2616CB704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E26E-B205-413C-82FB-4F2147B951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5BA4-0A72-4AF5-806C-7B2DBBF7BE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93A3-F942-48F8-AAA6-9AF4AC030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2019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2019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7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8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9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0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0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0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20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20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AEAE81-9E62-413B-A0AF-042CBC01B8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suringu.com/positive-negative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cibib.org/perlman/question.cgi?form=QUIS" TargetMode="External"/><Relationship Id="rId2" Type="http://schemas.openxmlformats.org/officeDocument/2006/relationships/hyperlink" Target="http://lap.umd.edu/qu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abilitest.com/uxxc4jP" TargetMode="External"/><Relationship Id="rId4" Type="http://schemas.openxmlformats.org/officeDocument/2006/relationships/hyperlink" Target="http://www.usabilitynet.org/trump/documents/Suschapt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sabilitest.com/uxxc4j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UsabilityEvalReport_template2015.doc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B3A5AD-172D-4BC6-8FEC-3B9DABC6CF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How to Design a</a:t>
            </a:r>
            <a:br>
              <a:rPr lang="en-US" sz="4000" dirty="0" smtClean="0"/>
            </a:br>
            <a:r>
              <a:rPr lang="en-US" sz="4000" dirty="0" smtClean="0"/>
              <a:t>Good Usability Evaluation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172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Brad Myers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2015, </a:t>
            </a:r>
            <a:r>
              <a:rPr lang="en-US" i="1" dirty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C5D9-E88C-4365-B2A5-B2DC30A2AEC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/>
              <a:t>Performance Measurements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sz="2600" dirty="0" smtClean="0"/>
              <a:t>Time</a:t>
            </a:r>
            <a:r>
              <a:rPr lang="en-US" sz="2600" dirty="0"/>
              <a:t>, number of tasks completed, number of errors, severity of errors, number of times help needed, quality of results, emotions, etc.</a:t>
            </a:r>
          </a:p>
          <a:p>
            <a:pPr lvl="1"/>
            <a:r>
              <a:rPr lang="en-US" sz="2200" dirty="0"/>
              <a:t>Decide in advance what is </a:t>
            </a:r>
            <a:r>
              <a:rPr lang="en-US" sz="2200" dirty="0" smtClean="0"/>
              <a:t>relevant</a:t>
            </a:r>
          </a:p>
          <a:p>
            <a:pPr lvl="1"/>
            <a:r>
              <a:rPr lang="en-US" sz="2200" dirty="0" smtClean="0"/>
              <a:t>Can get </a:t>
            </a:r>
            <a:r>
              <a:rPr lang="en-US" sz="2200" dirty="0" smtClean="0">
                <a:solidFill>
                  <a:srgbClr val="C00000"/>
                </a:solidFill>
              </a:rPr>
              <a:t>quantifiable, objective numbers</a:t>
            </a:r>
          </a:p>
          <a:p>
            <a:pPr lvl="1"/>
            <a:r>
              <a:rPr lang="en-US" sz="2200" dirty="0" smtClean="0"/>
              <a:t>“Usability</a:t>
            </a:r>
            <a:r>
              <a:rPr lang="en-US" sz="2200" dirty="0" smtClean="0">
                <a:solidFill>
                  <a:srgbClr val="C00000"/>
                </a:solidFill>
              </a:rPr>
              <a:t> Engineering</a:t>
            </a:r>
            <a:r>
              <a:rPr lang="en-US" sz="2200" dirty="0" smtClean="0"/>
              <a:t>”</a:t>
            </a:r>
          </a:p>
          <a:p>
            <a:r>
              <a:rPr lang="en-US" sz="2600" dirty="0" smtClean="0"/>
              <a:t>Can </a:t>
            </a:r>
            <a:r>
              <a:rPr lang="en-US" sz="2600" dirty="0"/>
              <a:t>instrument software to take measurements</a:t>
            </a:r>
          </a:p>
          <a:p>
            <a:pPr lvl="1"/>
            <a:r>
              <a:rPr lang="en-US" sz="2200" dirty="0"/>
              <a:t>Or try to log results “live” or from </a:t>
            </a:r>
            <a:r>
              <a:rPr lang="en-US" sz="2200" dirty="0" smtClean="0"/>
              <a:t>videotape</a:t>
            </a:r>
          </a:p>
          <a:p>
            <a:pPr lvl="1"/>
            <a:r>
              <a:rPr lang="en-US" sz="2200" dirty="0" smtClean="0"/>
              <a:t>Some available from web analytics</a:t>
            </a:r>
            <a:endParaRPr lang="en-US" sz="2200" dirty="0"/>
          </a:p>
          <a:p>
            <a:r>
              <a:rPr lang="en-US" sz="2600" dirty="0"/>
              <a:t>Emotions and preferences from questionnaires and apparent frustration, happiness with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8F4B1-A77E-41F7-B030-09B4AC778C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Goal Levels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Pick Levels for your system:</a:t>
            </a:r>
          </a:p>
          <a:p>
            <a:pPr lvl="1" eaLnBrk="1" hangingPunct="1"/>
            <a:r>
              <a:rPr lang="en-US" sz="2200" dirty="0" smtClean="0"/>
              <a:t>Minimum acceptable level</a:t>
            </a:r>
          </a:p>
          <a:p>
            <a:pPr lvl="1" eaLnBrk="1" hangingPunct="1"/>
            <a:r>
              <a:rPr lang="en-US" sz="2200" dirty="0" smtClean="0"/>
              <a:t>Desired (planned) level</a:t>
            </a:r>
          </a:p>
          <a:p>
            <a:pPr lvl="1" eaLnBrk="1" hangingPunct="1"/>
            <a:r>
              <a:rPr lang="en-US" sz="2200" dirty="0" smtClean="0"/>
              <a:t>Theoretical best level</a:t>
            </a:r>
          </a:p>
          <a:p>
            <a:pPr lvl="1" eaLnBrk="1" hangingPunct="1"/>
            <a:r>
              <a:rPr lang="en-US" sz="2200" dirty="0" smtClean="0"/>
              <a:t>Current level or competitor's level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2860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286000" y="5181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3528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267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172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459288" y="5715001"/>
            <a:ext cx="79104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Errors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0574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0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154363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0386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943601" y="5441951"/>
            <a:ext cx="31129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752601" y="4570414"/>
            <a:ext cx="69556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Best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67000" y="4570414"/>
            <a:ext cx="10234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Desired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133850" y="4189413"/>
            <a:ext cx="128521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Minimum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Acceptable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943601" y="4418013"/>
            <a:ext cx="101546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Tahoma" pitchFamily="34" charset="0"/>
              </a:rPr>
              <a:t> Current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1524001" y="3767137"/>
            <a:ext cx="6096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A391-0DF5-4D24-9F2C-79C55F8EC1F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Questionnaire Design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50449"/>
          </a:xfrm>
        </p:spPr>
        <p:txBody>
          <a:bodyPr>
            <a:spAutoFit/>
          </a:bodyPr>
          <a:lstStyle/>
          <a:p>
            <a:r>
              <a:rPr lang="en-US" dirty="0"/>
              <a:t>Collect general demographic information that may be relevant</a:t>
            </a:r>
          </a:p>
          <a:p>
            <a:pPr lvl="1"/>
            <a:r>
              <a:rPr lang="en-US" dirty="0"/>
              <a:t>Age, sex, computer experience, etc.</a:t>
            </a:r>
          </a:p>
          <a:p>
            <a:r>
              <a:rPr lang="en-US" dirty="0"/>
              <a:t>Evaluate </a:t>
            </a:r>
            <a:r>
              <a:rPr lang="en-US" dirty="0">
                <a:solidFill>
                  <a:srgbClr val="C00000"/>
                </a:solidFill>
              </a:rPr>
              <a:t>feelings</a:t>
            </a:r>
            <a:r>
              <a:rPr lang="en-US" dirty="0"/>
              <a:t> towards your product and other products</a:t>
            </a:r>
          </a:p>
          <a:p>
            <a:r>
              <a:rPr lang="en-US" dirty="0"/>
              <a:t>Important to design questionnaire carefully</a:t>
            </a:r>
          </a:p>
          <a:p>
            <a:pPr lvl="1"/>
            <a:r>
              <a:rPr lang="en-US" dirty="0"/>
              <a:t>Users may find questions confusing</a:t>
            </a:r>
          </a:p>
          <a:p>
            <a:pPr lvl="2"/>
            <a:r>
              <a:rPr lang="en-US" dirty="0"/>
              <a:t>May not answer the question you think you are asking</a:t>
            </a:r>
          </a:p>
          <a:p>
            <a:pPr lvl="1"/>
            <a:r>
              <a:rPr lang="en-US" dirty="0"/>
              <a:t>May not measure what you are interested </a:t>
            </a:r>
            <a:r>
              <a:rPr lang="en-US" dirty="0" smtClean="0"/>
              <a:t>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3785-8E7B-4017-AF8B-A557A69B2A9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Questionnaire, 2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</a:t>
            </a:r>
            <a:r>
              <a:rPr lang="en-US" sz="2600" dirty="0" err="1"/>
              <a:t>Likert</a:t>
            </a:r>
            <a:r>
              <a:rPr lang="en-US" sz="2600" dirty="0"/>
              <a:t>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Propose something and let people agree or disagree: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agree	disagree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The system was easy to use:		1 .. 2 .. 3 .. 4 .. 5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“Semantic differential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Two opposite feelings: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difficult            easy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Finding the right information was:        -2 .. -1 .. 0 .. 1 .. 2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If multiple choices, rank order them: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Rank the choices in order of preference (with 1 being most preferred and 4 being least):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Interface #1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 Interface #2  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 Interface #3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Interface #4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(in a real survey, describe the interfaces)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83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Very hard to design questions that are hard to misunderstand or misread</a:t>
            </a:r>
          </a:p>
          <a:p>
            <a:pPr lvl="1"/>
            <a:r>
              <a:rPr lang="en-US" dirty="0" smtClean="0"/>
              <a:t>Clear writing, simple sentences</a:t>
            </a:r>
          </a:p>
          <a:p>
            <a:r>
              <a:rPr lang="en-US" dirty="0" smtClean="0"/>
              <a:t>If users make mistakes, then questionnaire is invalid</a:t>
            </a:r>
          </a:p>
          <a:p>
            <a:r>
              <a:rPr lang="en-US" dirty="0" smtClean="0"/>
              <a:t>For example, all </a:t>
            </a:r>
            <a:r>
              <a:rPr lang="en-US" i="1" dirty="0" smtClean="0"/>
              <a:t>positive</a:t>
            </a:r>
            <a:r>
              <a:rPr lang="en-US" dirty="0" smtClean="0"/>
              <a:t> answers in a column</a:t>
            </a:r>
          </a:p>
          <a:p>
            <a:pPr lvl="1"/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alternate </a:t>
            </a:r>
            <a:r>
              <a:rPr lang="en-US" sz="1700" dirty="0" smtClean="0"/>
              <a:t>(ref: </a:t>
            </a:r>
            <a:r>
              <a:rPr lang="en-US" sz="1700" dirty="0" smtClean="0">
                <a:hlinkClick r:id="rId2"/>
              </a:rPr>
              <a:t>http://www.measuringu.com/positive-negative.php</a:t>
            </a:r>
            <a:r>
              <a:rPr lang="en-US" sz="1700" dirty="0" smtClean="0"/>
              <a:t>)</a:t>
            </a:r>
            <a:endParaRPr lang="en-US" dirty="0" smtClean="0"/>
          </a:p>
          <a:p>
            <a:pPr lvl="2"/>
            <a:r>
              <a:rPr lang="en-US" dirty="0" smtClean="0">
                <a:latin typeface="Times" pitchFamily="18" charset="0"/>
                <a:cs typeface="Times" pitchFamily="18" charset="0"/>
              </a:rPr>
              <a:t>This website was easy to use.</a:t>
            </a:r>
          </a:p>
          <a:p>
            <a:pPr lvl="2"/>
            <a:r>
              <a:rPr lang="en-US" dirty="0" smtClean="0">
                <a:latin typeface="Times" pitchFamily="18" charset="0"/>
                <a:cs typeface="Times" pitchFamily="18" charset="0"/>
              </a:rPr>
              <a:t>It was difficult to find what I needed on this website.</a:t>
            </a:r>
          </a:p>
          <a:p>
            <a:r>
              <a:rPr lang="en-US" dirty="0" smtClean="0"/>
              <a:t>User confusion overrides trying to make people pay attention (doesn’t work)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Questionnaire,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29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of problems: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How </a:t>
            </a:r>
            <a:r>
              <a:rPr lang="en-US" dirty="0" smtClean="0"/>
              <a:t>big </a:t>
            </a:r>
            <a:r>
              <a:rPr lang="en-US" dirty="0"/>
              <a:t>is the codebase for this </a:t>
            </a:r>
            <a:r>
              <a:rPr lang="en-US" dirty="0" smtClean="0"/>
              <a:t>project?”</a:t>
            </a:r>
          </a:p>
          <a:p>
            <a:pPr lvl="2"/>
            <a:r>
              <a:rPr lang="en-US" dirty="0"/>
              <a:t>300</a:t>
            </a:r>
          </a:p>
          <a:p>
            <a:pPr lvl="2"/>
            <a:r>
              <a:rPr lang="en-US" dirty="0"/>
              <a:t>50k SLOC</a:t>
            </a:r>
          </a:p>
          <a:p>
            <a:pPr lvl="2"/>
            <a:r>
              <a:rPr lang="en-US" dirty="0"/>
              <a:t>342658</a:t>
            </a:r>
          </a:p>
          <a:p>
            <a:pPr lvl="2"/>
            <a:r>
              <a:rPr lang="en-US" dirty="0" smtClean="0"/>
              <a:t>2000 </a:t>
            </a:r>
            <a:r>
              <a:rPr lang="en-US" dirty="0"/>
              <a:t>files</a:t>
            </a:r>
          </a:p>
          <a:p>
            <a:pPr lvl="2"/>
            <a:r>
              <a:rPr lang="en-US" dirty="0" smtClean="0"/>
              <a:t>Big</a:t>
            </a:r>
          </a:p>
          <a:p>
            <a:pPr lvl="1"/>
            <a:r>
              <a:rPr lang="en-US" dirty="0" smtClean="0"/>
              <a:t>Revised: have ranges instead of a textbox:</a:t>
            </a:r>
          </a:p>
          <a:p>
            <a:pPr lvl="2"/>
            <a:r>
              <a:rPr lang="en-US" dirty="0" smtClean="0"/>
              <a:t>Up to 1000 LOC</a:t>
            </a:r>
          </a:p>
          <a:p>
            <a:pPr lvl="2"/>
            <a:r>
              <a:rPr lang="en-US" dirty="0" smtClean="0"/>
              <a:t>1000 – 10,000</a:t>
            </a:r>
          </a:p>
          <a:p>
            <a:pPr lvl="2"/>
            <a:r>
              <a:rPr lang="en-US" dirty="0" smtClean="0"/>
              <a:t>10,000 – 100,000</a:t>
            </a:r>
          </a:p>
          <a:p>
            <a:pPr lvl="2"/>
            <a:r>
              <a:rPr lang="en-US" dirty="0" smtClean="0"/>
              <a:t>100,000 – 1,000,000</a:t>
            </a:r>
          </a:p>
          <a:p>
            <a:pPr lvl="2"/>
            <a:r>
              <a:rPr lang="en-US" dirty="0" smtClean="0"/>
              <a:t>Bigger than 1,000,000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2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(Validated) Questionnaires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fr-FR" dirty="0" smtClean="0"/>
              <a:t>Questionnaire for User Interface Satisfaction</a:t>
            </a:r>
            <a:r>
              <a:rPr lang="en-US" dirty="0" smtClean="0"/>
              <a:t>”</a:t>
            </a:r>
            <a:r>
              <a:rPr lang="fr-FR" dirty="0" smtClean="0"/>
              <a:t> (QUIS)</a:t>
            </a:r>
          </a:p>
          <a:p>
            <a:pPr lvl="1"/>
            <a:r>
              <a:rPr lang="en-US" sz="2000" dirty="0" smtClean="0"/>
              <a:t>Chin, J.P., Diehl, V.A., Norman, K.L. (1988) </a:t>
            </a:r>
            <a:r>
              <a:rPr lang="en-US" sz="2000" i="1" dirty="0" smtClean="0"/>
              <a:t>Development of an Instrument Measuring User Satisfaction of the Human-Computer Interface.</a:t>
            </a:r>
            <a:r>
              <a:rPr lang="en-US" sz="2000" dirty="0" smtClean="0"/>
              <a:t> </a:t>
            </a:r>
            <a:r>
              <a:rPr lang="en-US" sz="2000" b="1" dirty="0" smtClean="0"/>
              <a:t>ACM CHI'88 Proceedings</a:t>
            </a:r>
            <a:r>
              <a:rPr lang="en-US" sz="2000" dirty="0" smtClean="0"/>
              <a:t>, 213-218.</a:t>
            </a:r>
          </a:p>
          <a:p>
            <a:pPr lvl="1"/>
            <a:r>
              <a:rPr lang="en-US" sz="2000" dirty="0" smtClean="0">
                <a:hlinkClick r:id="rId2"/>
              </a:rPr>
              <a:t>http://lap.umd.edu/quis/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3"/>
              </a:rPr>
              <a:t>Short version: http://hcibib.org/perlman/question.cgi?form=QUIS</a:t>
            </a:r>
            <a:endParaRPr lang="en-US" sz="2000" dirty="0" smtClean="0"/>
          </a:p>
          <a:p>
            <a:pPr lvl="1"/>
            <a:r>
              <a:rPr lang="en-US" sz="2000" dirty="0" smtClean="0"/>
              <a:t>License costs money, but can be downloaded for free.</a:t>
            </a:r>
          </a:p>
          <a:p>
            <a:pPr lvl="1"/>
            <a:r>
              <a:rPr lang="en-US" sz="2000" dirty="0" smtClean="0"/>
              <a:t>Long version has 16 pages of questions</a:t>
            </a:r>
          </a:p>
          <a:p>
            <a:r>
              <a:rPr lang="en-US" sz="2400" dirty="0" smtClean="0"/>
              <a:t>“System usability scale” – short questionnaire (10-12 items)</a:t>
            </a:r>
          </a:p>
          <a:p>
            <a:pPr lvl="1"/>
            <a:r>
              <a:rPr lang="en-US" sz="1400" dirty="0" smtClean="0"/>
              <a:t>Brooke</a:t>
            </a:r>
            <a:r>
              <a:rPr lang="en-US" sz="1400" dirty="0" smtClean="0"/>
              <a:t>, J. (1996). </a:t>
            </a:r>
            <a:r>
              <a:rPr lang="en-US" sz="1400" dirty="0" smtClean="0">
                <a:hlinkClick r:id="rId4"/>
              </a:rPr>
              <a:t>"SUS: a "quick and dirty" usability scale"</a:t>
            </a:r>
            <a:r>
              <a:rPr lang="en-US" sz="1400" dirty="0" smtClean="0"/>
              <a:t>. In P. W. Jordan, B. Thomas, B. A. </a:t>
            </a:r>
            <a:r>
              <a:rPr lang="en-US" sz="1400" dirty="0" err="1" smtClean="0"/>
              <a:t>Weerdmeester</a:t>
            </a:r>
            <a:r>
              <a:rPr lang="en-US" sz="1400" dirty="0" smtClean="0"/>
              <a:t>, &amp; A. L. McClelland. </a:t>
            </a:r>
            <a:r>
              <a:rPr lang="en-US" sz="1400" i="1" dirty="0" smtClean="0"/>
              <a:t>Usability Evaluation in Industry</a:t>
            </a:r>
            <a:r>
              <a:rPr lang="en-US" sz="1400" dirty="0" smtClean="0"/>
              <a:t>. London: Taylor and Francis.</a:t>
            </a:r>
          </a:p>
          <a:p>
            <a:pPr lvl="1"/>
            <a:r>
              <a:rPr lang="en-US" sz="1400" dirty="0" smtClean="0">
                <a:hlinkClick r:id="rId5"/>
              </a:rPr>
              <a:t>http://www.usabilitest.com/uxxc4jP</a:t>
            </a:r>
            <a:r>
              <a:rPr lang="en-US" sz="1400" dirty="0" smtClean="0"/>
              <a:t>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example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96200" y="1719263"/>
            <a:ext cx="1371600" cy="441166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Hartson &amp; Pyla, p. 446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DF8D-A668-4E08-AC83-B1EE2F15B02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464"/>
            <a:ext cx="7471871" cy="6713336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2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743200" cy="44545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http://www.usabilitest.com/uxxc4jP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152400"/>
            <a:ext cx="623887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604C-CAC2-48E7-89BC-2DF1AC85E48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Videotaping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r>
              <a:rPr lang="en-US" sz="2600" dirty="0"/>
              <a:t>Often useful for measuring after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 lvl="1"/>
            <a:r>
              <a:rPr lang="en-US" sz="2200" dirty="0"/>
              <a:t>But very slow to analyze and transcribe</a:t>
            </a:r>
          </a:p>
          <a:p>
            <a:r>
              <a:rPr lang="en-US" sz="2600" dirty="0"/>
              <a:t>Useful for demonstrating problems to developers, management</a:t>
            </a:r>
          </a:p>
          <a:p>
            <a:pPr lvl="1"/>
            <a:r>
              <a:rPr lang="en-US" sz="2200" dirty="0"/>
              <a:t>Compelling to see someone struggling</a:t>
            </a:r>
          </a:p>
          <a:p>
            <a:r>
              <a:rPr lang="en-US" sz="2600" dirty="0"/>
              <a:t>Facilitate Impact analysis</a:t>
            </a:r>
          </a:p>
          <a:p>
            <a:pPr lvl="1"/>
            <a:r>
              <a:rPr lang="en-US" sz="2200" dirty="0"/>
              <a:t>Which problems will be most important to fix?</a:t>
            </a:r>
          </a:p>
          <a:p>
            <a:pPr lvl="1"/>
            <a:r>
              <a:rPr lang="en-US" sz="2200" dirty="0"/>
              <a:t>How many users and how much time wasted on each problem</a:t>
            </a:r>
          </a:p>
          <a:p>
            <a:r>
              <a:rPr lang="en-US" sz="2600" dirty="0"/>
              <a:t>But careful </a:t>
            </a:r>
            <a:r>
              <a:rPr lang="en-US" sz="2600" dirty="0" err="1"/>
              <a:t>notetaking</a:t>
            </a:r>
            <a:r>
              <a:rPr lang="en-US" sz="2600" dirty="0"/>
              <a:t> will often suffice when usability problems are noticed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HW #1 graded on Blackboard</a:t>
            </a:r>
          </a:p>
          <a:p>
            <a:pPr lvl="1"/>
            <a:r>
              <a:rPr lang="en-US" dirty="0" smtClean="0"/>
              <a:t>Can download annotated </a:t>
            </a:r>
            <a:r>
              <a:rPr lang="en-US" dirty="0" err="1" smtClean="0"/>
              <a:t>pdf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HW #2 due today</a:t>
            </a:r>
          </a:p>
          <a:p>
            <a:pPr lvl="1"/>
            <a:r>
              <a:rPr lang="en-US" dirty="0" smtClean="0"/>
              <a:t>Generous late policy</a:t>
            </a:r>
          </a:p>
          <a:p>
            <a:r>
              <a:rPr lang="en-US" dirty="0" smtClean="0"/>
              <a:t>Start on HW #3 – note that due on </a:t>
            </a:r>
            <a:r>
              <a:rPr lang="en-US" dirty="0" smtClean="0">
                <a:solidFill>
                  <a:srgbClr val="C00000"/>
                </a:solidFill>
              </a:rPr>
              <a:t>Monday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Shorter time to do it</a:t>
            </a:r>
          </a:p>
          <a:p>
            <a:pPr lvl="1"/>
            <a:r>
              <a:rPr lang="en-US" dirty="0" smtClean="0"/>
              <a:t>Warning: cannot be easily done quickly – two </a:t>
            </a:r>
            <a:r>
              <a:rPr lang="en-US" dirty="0" smtClean="0"/>
              <a:t>phases</a:t>
            </a:r>
          </a:p>
          <a:p>
            <a:pPr lvl="1"/>
            <a:r>
              <a:rPr lang="en-US" i="1" dirty="0" smtClean="0"/>
              <a:t>Not </a:t>
            </a:r>
            <a:r>
              <a:rPr lang="en-US" dirty="0" smtClean="0"/>
              <a:t>diagrams this time – instead use table in the template document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B84-8FC8-4D12-A057-45E81AEFB50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“Think Aloud” Protocols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100" dirty="0"/>
              <a:t>“Single most valuable usability engineering method</a:t>
            </a:r>
            <a:r>
              <a:rPr lang="en-US" sz="2100" dirty="0" smtClean="0"/>
              <a:t>” – Nielsen</a:t>
            </a:r>
            <a:endParaRPr lang="en-US" sz="2100" dirty="0"/>
          </a:p>
          <a:p>
            <a:r>
              <a:rPr lang="en-US" sz="2100" dirty="0"/>
              <a:t>Get user to continuously verbalize their thoughts</a:t>
            </a:r>
          </a:p>
          <a:p>
            <a:r>
              <a:rPr lang="en-US" sz="2100" dirty="0"/>
              <a:t>Find out </a:t>
            </a:r>
            <a:r>
              <a:rPr lang="en-US" sz="2100" i="1" dirty="0">
                <a:solidFill>
                  <a:schemeClr val="accent2"/>
                </a:solidFill>
              </a:rPr>
              <a:t>why</a:t>
            </a:r>
            <a:r>
              <a:rPr lang="en-US" sz="2100" dirty="0"/>
              <a:t> user does things</a:t>
            </a:r>
          </a:p>
          <a:p>
            <a:pPr lvl="1"/>
            <a:r>
              <a:rPr lang="en-US" sz="2000" dirty="0"/>
              <a:t>What thought would happen, why stuck, frustrated, etc.</a:t>
            </a:r>
          </a:p>
          <a:p>
            <a:r>
              <a:rPr lang="en-US" sz="2100" dirty="0"/>
              <a:t>Encourage users to expand on whatever interesting</a:t>
            </a:r>
          </a:p>
          <a:p>
            <a:r>
              <a:rPr lang="en-US" sz="2100" dirty="0"/>
              <a:t>But interferes with timings</a:t>
            </a:r>
          </a:p>
          <a:p>
            <a:r>
              <a:rPr lang="en-US" sz="2100" dirty="0"/>
              <a:t>May need to “coach” user to keep talking</a:t>
            </a:r>
          </a:p>
          <a:p>
            <a:pPr lvl="1"/>
            <a:r>
              <a:rPr lang="en-US" sz="2000" dirty="0"/>
              <a:t>Unnatural to describe what thinking</a:t>
            </a:r>
          </a:p>
          <a:p>
            <a:pPr lvl="1"/>
            <a:r>
              <a:rPr lang="en-US" sz="2000" dirty="0"/>
              <a:t>Ask general questions: “What did you expect”, “What are you thinking now”</a:t>
            </a:r>
          </a:p>
          <a:p>
            <a:pPr lvl="2"/>
            <a:r>
              <a:rPr lang="en-US" sz="1800" dirty="0"/>
              <a:t>Not: “What do you think that button is for”, “Why didn’t you click here”</a:t>
            </a:r>
          </a:p>
          <a:p>
            <a:pPr lvl="2"/>
            <a:r>
              <a:rPr lang="en-US" sz="1800" dirty="0"/>
              <a:t>Will “give away” the answer or bias the user</a:t>
            </a:r>
          </a:p>
          <a:p>
            <a:r>
              <a:rPr lang="en-US" sz="2100" dirty="0"/>
              <a:t>Alternative: have two </a:t>
            </a:r>
            <a:r>
              <a:rPr lang="en-US" sz="2100" dirty="0" smtClean="0"/>
              <a:t>users </a:t>
            </a:r>
            <a:r>
              <a:rPr lang="en-US" sz="2100" dirty="0"/>
              <a:t>and encourage discussion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94BA-3F14-4781-85AD-05F5C5C5A2B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Users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600" dirty="0"/>
              <a:t>Should be representative</a:t>
            </a:r>
          </a:p>
          <a:p>
            <a:r>
              <a:rPr lang="en-US" sz="2600" dirty="0"/>
              <a:t>If multiple groups of users</a:t>
            </a:r>
          </a:p>
          <a:p>
            <a:pPr lvl="1"/>
            <a:r>
              <a:rPr lang="en-US" sz="2200" dirty="0"/>
              <a:t>Representatives of each group, if possible</a:t>
            </a:r>
          </a:p>
          <a:p>
            <a:r>
              <a:rPr lang="en-US" sz="2600" dirty="0"/>
              <a:t>Issues:</a:t>
            </a:r>
          </a:p>
          <a:p>
            <a:pPr lvl="1"/>
            <a:r>
              <a:rPr lang="en-US" sz="2200" dirty="0"/>
              <a:t>Managers will pick most </a:t>
            </a:r>
            <a:r>
              <a:rPr lang="en-US" sz="2200" i="1" dirty="0"/>
              <a:t>able</a:t>
            </a:r>
            <a:r>
              <a:rPr lang="en-US" sz="2200" dirty="0"/>
              <a:t> people </a:t>
            </a:r>
            <a:r>
              <a:rPr lang="en-US" sz="2200" dirty="0" smtClean="0"/>
              <a:t>as participants</a:t>
            </a:r>
            <a:endParaRPr lang="en-US" sz="2200" dirty="0"/>
          </a:p>
          <a:p>
            <a:pPr lvl="1"/>
            <a:r>
              <a:rPr lang="en-US" sz="2200" dirty="0"/>
              <a:t>Getting users who are specialists</a:t>
            </a:r>
          </a:p>
          <a:p>
            <a:pPr lvl="2"/>
            <a:r>
              <a:rPr lang="en-US" sz="2100" dirty="0"/>
              <a:t>E.g., doctors, dental assistants</a:t>
            </a:r>
          </a:p>
          <a:p>
            <a:pPr lvl="2"/>
            <a:r>
              <a:rPr lang="en-US" sz="2100" dirty="0"/>
              <a:t>Maybe can get students, retirees</a:t>
            </a:r>
          </a:p>
          <a:p>
            <a:pPr lvl="1"/>
            <a:r>
              <a:rPr lang="en-US" sz="2200" dirty="0"/>
              <a:t>Paying users</a:t>
            </a:r>
          </a:p>
          <a:p>
            <a:r>
              <a:rPr lang="en-US" sz="2600" dirty="0"/>
              <a:t>Novices vs. experts</a:t>
            </a:r>
          </a:p>
          <a:p>
            <a:pPr lvl="1"/>
            <a:r>
              <a:rPr lang="en-US" sz="2200" dirty="0"/>
              <a:t>Very different behaviors, performance,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00-8AD0-49D9-92F4-C53B0F48A94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2"/>
          </a:xfrm>
        </p:spPr>
        <p:txBody>
          <a:bodyPr/>
          <a:lstStyle/>
          <a:p>
            <a:r>
              <a:rPr lang="en-US" sz="2600" dirty="0"/>
              <a:t>About 10 for statistical </a:t>
            </a:r>
            <a:r>
              <a:rPr lang="en-US" sz="2600" dirty="0" smtClean="0"/>
              <a:t>studies</a:t>
            </a:r>
            <a:endParaRPr lang="en-US" sz="2600" dirty="0"/>
          </a:p>
          <a:p>
            <a:r>
              <a:rPr lang="en-US" sz="2600" dirty="0"/>
              <a:t>As few as 5 for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Can update after each user to correct problems</a:t>
            </a:r>
          </a:p>
          <a:p>
            <a:pPr lvl="2"/>
            <a:r>
              <a:rPr lang="en-US" sz="2100" dirty="0"/>
              <a:t>But can be misled by “spurious behavior” of a single person</a:t>
            </a:r>
          </a:p>
          <a:p>
            <a:pPr lvl="3"/>
            <a:r>
              <a:rPr lang="en-US" sz="1800" dirty="0"/>
              <a:t>Accidents or just not representative</a:t>
            </a:r>
          </a:p>
          <a:p>
            <a:pPr lvl="1"/>
            <a:r>
              <a:rPr lang="en-US" sz="2200" dirty="0"/>
              <a:t>Five users cannot</a:t>
            </a:r>
            <a:br>
              <a:rPr lang="en-US" sz="2200" dirty="0"/>
            </a:br>
            <a:r>
              <a:rPr lang="en-US" sz="2200" dirty="0" smtClean="0"/>
              <a:t>evaluate </a:t>
            </a:r>
            <a:r>
              <a:rPr lang="en-US" sz="2200" i="1" dirty="0" smtClean="0"/>
              <a:t>all </a:t>
            </a:r>
            <a:r>
              <a:rPr lang="en-US" sz="2200" dirty="0"/>
              <a:t>of a system</a:t>
            </a:r>
          </a:p>
        </p:txBody>
      </p:sp>
      <p:pic>
        <p:nvPicPr>
          <p:cNvPr id="429060" name="Picture 4" descr="20000319_problemfinding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4775200" cy="285273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0A-6627-4AD8-9A39-B32345F511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Ethical Considerations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No harm to the users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Emotional distress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Highly trained people especially concerned about looking foolish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</a:rPr>
              <a:t>Emphasize system being </a:t>
            </a:r>
            <a:r>
              <a:rPr lang="en-US" sz="2600" dirty="0" smtClean="0">
                <a:solidFill>
                  <a:srgbClr val="C00000"/>
                </a:solidFill>
              </a:rPr>
              <a:t>evaluated, </a:t>
            </a:r>
            <a:r>
              <a:rPr lang="en-US" sz="2600" dirty="0">
                <a:solidFill>
                  <a:srgbClr val="C00000"/>
                </a:solidFill>
              </a:rPr>
              <a:t>not </a:t>
            </a:r>
            <a:r>
              <a:rPr lang="en-US" sz="2600" dirty="0" smtClean="0">
                <a:solidFill>
                  <a:srgbClr val="C00000"/>
                </a:solidFill>
              </a:rPr>
              <a:t>user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Results </a:t>
            </a:r>
            <a:r>
              <a:rPr lang="en-US" sz="2600" dirty="0"/>
              <a:t>of </a:t>
            </a:r>
            <a:r>
              <a:rPr lang="en-US" sz="2600" dirty="0" smtClean="0"/>
              <a:t>evaluation and </a:t>
            </a:r>
            <a:r>
              <a:rPr lang="en-US" sz="2600" dirty="0"/>
              <a:t>users’ identities kept </a:t>
            </a:r>
            <a:r>
              <a:rPr lang="en-US" sz="2600" dirty="0" smtClean="0"/>
              <a:t>secret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Stop </a:t>
            </a:r>
            <a:r>
              <a:rPr lang="en-US" sz="2600" dirty="0" smtClean="0"/>
              <a:t>evaluation if </a:t>
            </a:r>
            <a:r>
              <a:rPr lang="en-US" sz="2600" dirty="0"/>
              <a:t>user is too upset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end, ask for comments, explain any deceptions, thank the participants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universities, have “Institutional Review Board” (IRB)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F19-3F27-4D87-8D60-523318BC9AA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Milgram Psychology Experiments</a:t>
            </a:r>
          </a:p>
        </p:txBody>
      </p:sp>
      <p:sp>
        <p:nvSpPr>
          <p:cNvPr id="524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41475"/>
            <a:ext cx="5638800" cy="4759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Stanley </a:t>
            </a:r>
            <a:r>
              <a:rPr lang="en-US" sz="2600" dirty="0" err="1"/>
              <a:t>Milgram</a:t>
            </a:r>
            <a:r>
              <a:rPr lang="en-US" sz="2600" dirty="0"/>
              <a:t> 1961-1962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Subject (“teacher” T) told by experimenter (E) to shock another person ("Learner" L, an actor) if L gets answers wrong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&gt; 65% of subjects were willing to give apparently harmful electric shocks – up to 450 volts – to a pitifully protesting victim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Study created emotional distress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Some subjects needed significant counseling afterward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http://www.stanleymilgram.com/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6172200" y="5715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000">
                <a:latin typeface="Times New Roman" pitchFamily="18" charset="0"/>
              </a:rPr>
              <a:t>Image from Wikipedia</a:t>
            </a:r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24297" name="Picture 9" descr="Milgram_Experiment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063875" cy="3886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A984-C792-4C8C-93B7-4547449A8AA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</a:t>
            </a:r>
            <a:r>
              <a:rPr lang="en-US" dirty="0"/>
              <a:t>the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/>
              <a:t>realistic situation</a:t>
            </a:r>
          </a:p>
          <a:p>
            <a:r>
              <a:rPr lang="en-US" dirty="0"/>
              <a:t>Write up task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Write detailed script of what you will say</a:t>
            </a:r>
            <a:endParaRPr lang="en-US" dirty="0"/>
          </a:p>
          <a:p>
            <a:r>
              <a:rPr lang="en-US" dirty="0"/>
              <a:t>PRACTICE</a:t>
            </a:r>
          </a:p>
          <a:p>
            <a:r>
              <a:rPr lang="en-US" dirty="0"/>
              <a:t>Recruit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Example Script </a:t>
            </a:r>
            <a:r>
              <a:rPr lang="en-US" sz="2400" dirty="0" smtClean="0"/>
              <a:t>(copied from lecture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456"/>
          <a:stretch>
            <a:fillRect/>
          </a:stretch>
        </p:blipFill>
        <p:spPr bwMode="auto">
          <a:xfrm>
            <a:off x="76200" y="4267200"/>
            <a:ext cx="8534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570" t="14545" r="5140"/>
          <a:stretch>
            <a:fillRect/>
          </a:stretch>
        </p:blipFill>
        <p:spPr bwMode="auto">
          <a:xfrm>
            <a:off x="173037" y="5486400"/>
            <a:ext cx="82089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1"/>
            <a:ext cx="8153400" cy="29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A775-3A80-4DEB-B065-1A82F2B2EF2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sz="3500" dirty="0"/>
              <a:t>Who runs the experiment?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229600" cy="4411663"/>
          </a:xfrm>
        </p:spPr>
        <p:txBody>
          <a:bodyPr/>
          <a:lstStyle/>
          <a:p>
            <a:r>
              <a:rPr lang="en-US" sz="2600" dirty="0"/>
              <a:t>Trained usability engineers know how to run a valid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Called “facilitators”</a:t>
            </a:r>
          </a:p>
          <a:p>
            <a:pPr lvl="1"/>
            <a:r>
              <a:rPr lang="en-US" sz="2200" dirty="0"/>
              <a:t>Good methodology is important</a:t>
            </a:r>
          </a:p>
          <a:p>
            <a:pPr lvl="2"/>
            <a:r>
              <a:rPr lang="en-US" sz="2100" dirty="0"/>
              <a:t>2-3 vs. 5-6 of 8 usability problems found</a:t>
            </a:r>
          </a:p>
          <a:p>
            <a:r>
              <a:rPr lang="en-US" sz="2600" dirty="0"/>
              <a:t>But useful for developers &amp; designers to watch</a:t>
            </a:r>
          </a:p>
          <a:p>
            <a:pPr lvl="1"/>
            <a:r>
              <a:rPr lang="en-US" sz="2200" dirty="0"/>
              <a:t>Available if system crashes or user gets</a:t>
            </a:r>
            <a:br>
              <a:rPr lang="en-US" sz="2200" dirty="0"/>
            </a:br>
            <a:r>
              <a:rPr lang="en-US" sz="2200" dirty="0"/>
              <a:t>completely stuck</a:t>
            </a:r>
          </a:p>
          <a:p>
            <a:pPr lvl="1"/>
            <a:r>
              <a:rPr lang="en-US" sz="2200" dirty="0"/>
              <a:t>But have to keep them from interfering</a:t>
            </a:r>
          </a:p>
          <a:p>
            <a:pPr lvl="2"/>
            <a:r>
              <a:rPr lang="en-US" sz="2100" dirty="0"/>
              <a:t>Randy </a:t>
            </a:r>
            <a:r>
              <a:rPr lang="en-US" sz="2100" dirty="0" err="1"/>
              <a:t>Pausch’s</a:t>
            </a:r>
            <a:r>
              <a:rPr lang="en-US" sz="2100" dirty="0"/>
              <a:t> strategy</a:t>
            </a:r>
          </a:p>
          <a:p>
            <a:pPr lvl="1"/>
            <a:r>
              <a:rPr lang="en-US" sz="2200" dirty="0"/>
              <a:t>Having at least one observer (</a:t>
            </a:r>
            <a:r>
              <a:rPr lang="en-US" sz="2200" dirty="0" err="1"/>
              <a:t>notetaker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is useful</a:t>
            </a:r>
          </a:p>
          <a:p>
            <a:r>
              <a:rPr lang="en-US" sz="2600" dirty="0"/>
              <a:t>Common error: don’t help too early!</a:t>
            </a:r>
          </a:p>
        </p:txBody>
      </p:sp>
      <p:pic>
        <p:nvPicPr>
          <p:cNvPr id="405508" name="Picture 4" descr="userTestingSittingOnHands"/>
          <p:cNvPicPr>
            <a:picLocks noChangeAspect="1" noChangeArrowheads="1"/>
          </p:cNvPicPr>
          <p:nvPr/>
        </p:nvPicPr>
        <p:blipFill>
          <a:blip r:embed="rId3" cstate="print"/>
          <a:srcRect l="14285" t="3625" r="4762"/>
          <a:stretch>
            <a:fillRect/>
          </a:stretch>
        </p:blipFill>
        <p:spPr bwMode="auto">
          <a:xfrm>
            <a:off x="5867400" y="3962400"/>
            <a:ext cx="3276600" cy="2562225"/>
          </a:xfrm>
          <a:prstGeom prst="rect">
            <a:avLst/>
          </a:prstGeom>
          <a:noFill/>
        </p:spPr>
      </p:pic>
      <p:sp>
        <p:nvSpPr>
          <p:cNvPr id="405509" name="Oval 5"/>
          <p:cNvSpPr>
            <a:spLocks noChangeArrowheads="1"/>
          </p:cNvSpPr>
          <p:nvPr/>
        </p:nvSpPr>
        <p:spPr bwMode="auto">
          <a:xfrm>
            <a:off x="7467600" y="5867400"/>
            <a:ext cx="990600" cy="762000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7A0F-CBF5-4D38-845E-01B4FF498DE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Evaluate?</a:t>
            </a:r>
            <a:endParaRPr lang="en-US" dirty="0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411662"/>
          </a:xfrm>
        </p:spPr>
        <p:txBody>
          <a:bodyPr/>
          <a:lstStyle/>
          <a:p>
            <a:r>
              <a:rPr lang="en-US" dirty="0"/>
              <a:t>Usability Labs</a:t>
            </a:r>
          </a:p>
          <a:p>
            <a:pPr lvl="1"/>
            <a:r>
              <a:rPr lang="en-US" dirty="0"/>
              <a:t>Cameras, 2-way mirrors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specialists</a:t>
            </a:r>
            <a:endParaRPr lang="en-US" dirty="0"/>
          </a:p>
          <a:p>
            <a:pPr lvl="1"/>
            <a:r>
              <a:rPr lang="en-US" dirty="0"/>
              <a:t>Separate </a:t>
            </a:r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and control </a:t>
            </a:r>
            <a:r>
              <a:rPr lang="en-US" dirty="0"/>
              <a:t>room</a:t>
            </a:r>
          </a:p>
          <a:p>
            <a:pPr lvl="2"/>
            <a:r>
              <a:rPr lang="en-US" dirty="0"/>
              <a:t>Should disclose who is watching</a:t>
            </a:r>
          </a:p>
          <a:p>
            <a:pPr lvl="1"/>
            <a:r>
              <a:rPr lang="en-US" dirty="0"/>
              <a:t>Having one may increase usability </a:t>
            </a:r>
            <a:r>
              <a:rPr lang="en-US" dirty="0" smtClean="0"/>
              <a:t>evaluations in </a:t>
            </a:r>
            <a:r>
              <a:rPr lang="en-US" dirty="0"/>
              <a:t>an organization</a:t>
            </a:r>
          </a:p>
          <a:p>
            <a:r>
              <a:rPr lang="en-US" dirty="0"/>
              <a:t>Can usually perform </a:t>
            </a:r>
            <a:r>
              <a:rPr lang="en-US" dirty="0" smtClean="0"/>
              <a:t>an evaluation anywhere</a:t>
            </a:r>
            <a:endParaRPr lang="en-US" dirty="0"/>
          </a:p>
          <a:p>
            <a:pPr lvl="1"/>
            <a:r>
              <a:rPr lang="en-US" dirty="0"/>
              <a:t>Can use portable </a:t>
            </a:r>
            <a:r>
              <a:rPr lang="en-US" dirty="0" smtClean="0"/>
              <a:t>video recorder, screen recorder,  etc</a:t>
            </a:r>
            <a:r>
              <a:rPr lang="en-US" dirty="0"/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CF14-D9A9-4AC2-81BC-8ED11C4D55A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smtClean="0"/>
              <a:t>an Evaluation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453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Preparation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Introduction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Running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Cleanup </a:t>
            </a:r>
            <a:r>
              <a:rPr lang="en-US" sz="2600" dirty="0"/>
              <a:t>after the </a:t>
            </a:r>
            <a:r>
              <a:rPr lang="en-US" sz="2600" dirty="0" smtClean="0"/>
              <a:t>evaluation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07D2-4887-4F75-9412-4CBB835B454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1295400"/>
          </a:xfrm>
        </p:spPr>
        <p:txBody>
          <a:bodyPr/>
          <a:lstStyle/>
          <a:p>
            <a:r>
              <a:rPr lang="en-US" dirty="0"/>
              <a:t>Why Evaluate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“</a:t>
            </a:r>
            <a:r>
              <a:rPr lang="en-US" sz="3600" dirty="0" smtClean="0"/>
              <a:t>Usability Evaluations”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3962400"/>
          </a:xfrm>
        </p:spPr>
        <p:txBody>
          <a:bodyPr/>
          <a:lstStyle/>
          <a:p>
            <a:r>
              <a:rPr lang="en-US" dirty="0"/>
              <a:t>Following guidelines never sufficient for good </a:t>
            </a:r>
            <a:r>
              <a:rPr lang="en-US" dirty="0" smtClean="0"/>
              <a:t>UIs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both good </a:t>
            </a:r>
            <a:r>
              <a:rPr lang="en-US" dirty="0" smtClean="0"/>
              <a:t>design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dirty="0"/>
              <a:t>user studies</a:t>
            </a:r>
          </a:p>
          <a:p>
            <a:r>
              <a:rPr lang="en-US" dirty="0"/>
              <a:t>(Similar to users with 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</a:t>
            </a:r>
            <a:r>
              <a:rPr lang="en-US" strike="sngStrike" dirty="0" smtClean="0"/>
              <a:t>users</a:t>
            </a:r>
            <a:r>
              <a:rPr lang="en-US" dirty="0" smtClean="0"/>
              <a:t>, </a:t>
            </a:r>
            <a:r>
              <a:rPr lang="en-US" strike="sngStrike" dirty="0" smtClean="0"/>
              <a:t>subjects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participants</a:t>
            </a:r>
            <a:endParaRPr lang="en-US" dirty="0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62484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6248400" y="624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6477000" y="5486400"/>
            <a:ext cx="533400" cy="457200"/>
          </a:xfrm>
          <a:prstGeom prst="line">
            <a:avLst/>
          </a:prstGeom>
          <a:noFill/>
          <a:ln w="1905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9" name="Line 7"/>
          <p:cNvSpPr>
            <a:spLocks noChangeShapeType="1"/>
          </p:cNvSpPr>
          <p:nvPr/>
        </p:nvSpPr>
        <p:spPr bwMode="auto">
          <a:xfrm flipV="1">
            <a:off x="7391400" y="4800600"/>
            <a:ext cx="533400" cy="45720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6324600" y="62007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Quality, 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</a:rPr>
              <a:t>before</a:t>
            </a:r>
            <a:r>
              <a:rPr lang="en-US" sz="1600" dirty="0">
                <a:latin typeface="Tahoma" pitchFamily="34" charset="0"/>
              </a:rPr>
              <a:t> and</a:t>
            </a:r>
            <a:br>
              <a:rPr lang="en-US" sz="1600" dirty="0">
                <a:latin typeface="Tahoma" pitchFamily="34" charset="0"/>
              </a:rPr>
            </a:br>
            <a:r>
              <a:rPr lang="en-US" sz="1600" dirty="0">
                <a:solidFill>
                  <a:srgbClr val="3399FF"/>
                </a:solidFill>
                <a:latin typeface="Tahoma" pitchFamily="34" charset="0"/>
              </a:rPr>
              <a:t>after</a:t>
            </a:r>
            <a:r>
              <a:rPr lang="en-US" sz="1600" dirty="0">
                <a:latin typeface="Tahoma" pitchFamily="34" charset="0"/>
              </a:rPr>
              <a:t> user </a:t>
            </a:r>
            <a:r>
              <a:rPr lang="en-US" sz="1600" dirty="0" smtClean="0">
                <a:latin typeface="Tahoma" pitchFamily="34" charset="0"/>
              </a:rPr>
              <a:t>studies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7804150" y="4905375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Good</a:t>
            </a:r>
            <a:br>
              <a:rPr lang="en-US" sz="16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6781800" y="5562600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Average</a:t>
            </a:r>
            <a:br>
              <a:rPr lang="en-US" sz="1600">
                <a:solidFill>
                  <a:srgbClr val="3366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6400800" y="5943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7924800" y="47244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9FBB-5472-4225-8A53-3E1066898A5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122238"/>
            <a:ext cx="7583487" cy="1020762"/>
          </a:xfrm>
        </p:spPr>
        <p:txBody>
          <a:bodyPr/>
          <a:lstStyle/>
          <a:p>
            <a:r>
              <a:rPr lang="en-US" dirty="0" smtClean="0"/>
              <a:t>Preparation and Introduction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Make sure evaluation is ready to go before user arrives</a:t>
            </a:r>
          </a:p>
          <a:p>
            <a:r>
              <a:rPr lang="en-US" dirty="0" smtClean="0"/>
              <a:t>Introduce </a:t>
            </a:r>
            <a:r>
              <a:rPr lang="en-US" dirty="0"/>
              <a:t>the observation </a:t>
            </a:r>
            <a:r>
              <a:rPr lang="en-US" dirty="0" smtClean="0"/>
              <a:t>phase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Say purpose is to evaluate software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Consent form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Pre-test questionnaire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Give instructions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Instruct them on how to do a think aloud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Write down script to make sure consistent for all users</a:t>
            </a:r>
            <a:endParaRPr lang="en-US" dirty="0"/>
          </a:p>
          <a:p>
            <a:r>
              <a:rPr lang="en-US" dirty="0" smtClean="0"/>
              <a:t>Final instructions (“Rules”):</a:t>
            </a:r>
            <a:endParaRPr lang="en-US" dirty="0"/>
          </a:p>
          <a:p>
            <a:pPr lvl="1"/>
            <a:r>
              <a:rPr lang="en-US" dirty="0" smtClean="0"/>
              <a:t>Say that you </a:t>
            </a:r>
            <a:r>
              <a:rPr lang="en-US" dirty="0"/>
              <a:t>won’t be able to answer </a:t>
            </a:r>
            <a:r>
              <a:rPr lang="en-US" dirty="0" smtClean="0"/>
              <a:t>questions </a:t>
            </a:r>
            <a:r>
              <a:rPr lang="en-US" dirty="0"/>
              <a:t>during, but if questions cross their mind, say them aloud</a:t>
            </a:r>
          </a:p>
          <a:p>
            <a:pPr lvl="1"/>
            <a:r>
              <a:rPr lang="en-US" dirty="0"/>
              <a:t>If you forget to think aloud, I’ll say “Please keep talking”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3E51-48EC-4B39-963E-701CAE807BA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295400"/>
          </a:xfrm>
        </p:spPr>
        <p:txBody>
          <a:bodyPr/>
          <a:lstStyle/>
          <a:p>
            <a:r>
              <a:rPr lang="en-US" dirty="0"/>
              <a:t>Cleaning up After </a:t>
            </a:r>
            <a:r>
              <a:rPr lang="en-US" dirty="0" smtClean="0"/>
              <a:t>an Evaluation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desktop applications</a:t>
            </a:r>
          </a:p>
          <a:p>
            <a:pPr lvl="1"/>
            <a:r>
              <a:rPr lang="en-US" dirty="0"/>
              <a:t>Remove old files, recent file lists, etc.</a:t>
            </a:r>
          </a:p>
          <a:p>
            <a:r>
              <a:rPr lang="en-US" dirty="0"/>
              <a:t>Harder for </a:t>
            </a:r>
            <a:r>
              <a:rPr lang="en-US" dirty="0" smtClean="0"/>
              <a:t>evaluations of </a:t>
            </a:r>
            <a:r>
              <a:rPr lang="en-US" dirty="0"/>
              <a:t>web sites: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evaluations of </a:t>
            </a:r>
            <a:r>
              <a:rPr lang="en-US" dirty="0"/>
              <a:t>web sites, need to remove history to avoid hints to next user</a:t>
            </a:r>
          </a:p>
          <a:p>
            <a:pPr lvl="1"/>
            <a:r>
              <a:rPr lang="en-US" dirty="0"/>
              <a:t>Browser history, “cookies”,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m\AppData\Local\Temp\SNAGHTML4359bd86.PNG"/>
          <p:cNvPicPr>
            <a:picLocks noChangeAspect="1" noChangeArrowheads="1"/>
          </p:cNvPicPr>
          <p:nvPr/>
        </p:nvPicPr>
        <p:blipFill>
          <a:blip r:embed="rId3" cstate="print"/>
          <a:srcRect l="1796" r="2395" b="23830"/>
          <a:stretch>
            <a:fillRect/>
          </a:stretch>
        </p:blipFill>
        <p:spPr bwMode="auto">
          <a:xfrm>
            <a:off x="0" y="4800600"/>
            <a:ext cx="8915400" cy="1662352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678F-7A6F-4D1B-99F9-F399087505F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r>
              <a:rPr lang="en-US" dirty="0"/>
              <a:t>Analyzing the data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6962"/>
            <a:ext cx="8229600" cy="4411662"/>
          </a:xfrm>
        </p:spPr>
        <p:txBody>
          <a:bodyPr/>
          <a:lstStyle/>
          <a:p>
            <a:r>
              <a:rPr lang="en-US" dirty="0"/>
              <a:t>Numeric data</a:t>
            </a:r>
          </a:p>
          <a:p>
            <a:pPr lvl="1"/>
            <a:r>
              <a:rPr lang="en-US" dirty="0"/>
              <a:t>Example: times, number of errors, etc.</a:t>
            </a:r>
          </a:p>
          <a:p>
            <a:pPr lvl="1"/>
            <a:r>
              <a:rPr lang="en-US" dirty="0"/>
              <a:t>Tables and plots using a spreadsheet</a:t>
            </a:r>
          </a:p>
          <a:p>
            <a:pPr lvl="1"/>
            <a:r>
              <a:rPr lang="en-US" dirty="0"/>
              <a:t>Look for </a:t>
            </a:r>
            <a:r>
              <a:rPr lang="en-US" i="1" dirty="0"/>
              <a:t>trends</a:t>
            </a:r>
            <a:r>
              <a:rPr lang="en-US" dirty="0"/>
              <a:t> and </a:t>
            </a:r>
            <a:r>
              <a:rPr lang="en-US" i="1" dirty="0"/>
              <a:t>outliers</a:t>
            </a:r>
          </a:p>
          <a:p>
            <a:r>
              <a:rPr lang="en-US" dirty="0"/>
              <a:t>Organize problems by scope and severity</a:t>
            </a:r>
          </a:p>
          <a:p>
            <a:pPr lvl="1"/>
            <a:r>
              <a:rPr lang="en-US" dirty="0"/>
              <a:t>Scope: How widespread is the problem?</a:t>
            </a:r>
          </a:p>
          <a:p>
            <a:pPr lvl="1"/>
            <a:r>
              <a:rPr lang="en-US" dirty="0"/>
              <a:t>Severity: How critical is the problem</a:t>
            </a:r>
            <a:r>
              <a:rPr lang="en-US" dirty="0" smtClean="0"/>
              <a:t>?</a:t>
            </a:r>
          </a:p>
          <a:p>
            <a:pPr lvl="1"/>
            <a:r>
              <a:rPr lang="en-US" sz="1600" dirty="0">
                <a:hlinkClick r:id="rId4"/>
              </a:rPr>
              <a:t>http://www.cs.cmu.edu/~</a:t>
            </a:r>
            <a:r>
              <a:rPr lang="en-US" sz="1600" dirty="0" smtClean="0">
                <a:hlinkClick r:id="rId4"/>
              </a:rPr>
              <a:t>bam/uicourse/UsabilityEvalReport_template2015.docx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20E-0C9A-4F6D-941A-2EC9697AB17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and Severity Separately</a:t>
            </a:r>
          </a:p>
        </p:txBody>
      </p:sp>
      <p:graphicFrame>
        <p:nvGraphicFramePr>
          <p:cNvPr id="451646" name="Group 62"/>
          <p:cNvGraphicFramePr>
            <a:graphicFrameLocks noGrp="1"/>
          </p:cNvGraphicFramePr>
          <p:nvPr/>
        </p:nvGraphicFramePr>
        <p:xfrm>
          <a:off x="152400" y="1828800"/>
          <a:ext cx="8839200" cy="4068763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2514600"/>
                <a:gridCol w="2895600"/>
              </a:tblGrid>
              <a:tr h="8382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users experiencing the problem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of the problem on the users who experience it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A276-FA5E-4B14-B50D-425BEE3F6AD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122238"/>
            <a:ext cx="7097713" cy="1295400"/>
          </a:xfrm>
        </p:spPr>
        <p:txBody>
          <a:bodyPr/>
          <a:lstStyle/>
          <a:p>
            <a:r>
              <a:rPr lang="en-US"/>
              <a:t>Write a Summarizing Report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“Executive” summary</a:t>
            </a:r>
          </a:p>
          <a:p>
            <a:r>
              <a:rPr lang="en-US" dirty="0"/>
              <a:t>Conceptual re-designs are most important</a:t>
            </a:r>
          </a:p>
          <a:p>
            <a:r>
              <a:rPr lang="en-US" dirty="0"/>
              <a:t>If just “tuning”, then a “top ten” list</a:t>
            </a:r>
          </a:p>
          <a:p>
            <a:pPr lvl="1"/>
            <a:r>
              <a:rPr lang="en-US" dirty="0"/>
              <a:t>Levels of severity help rank the problems</a:t>
            </a:r>
          </a:p>
          <a:p>
            <a:r>
              <a:rPr lang="en-US" dirty="0"/>
              <a:t>“Highlights” video is often a helpful communications device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81F-E930-4668-ABB4-4B694E6C77B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Results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system to fix most important problems</a:t>
            </a:r>
          </a:p>
          <a:p>
            <a:r>
              <a:rPr lang="en-US" dirty="0"/>
              <a:t>Can modify after each user, if don’t need statistical results</a:t>
            </a:r>
          </a:p>
          <a:p>
            <a:pPr lvl="1"/>
            <a:r>
              <a:rPr lang="en-US" dirty="0"/>
              <a:t>No need for other users to “suffer”</a:t>
            </a:r>
          </a:p>
          <a:p>
            <a:r>
              <a:rPr lang="en-US" dirty="0"/>
              <a:t>But remember: user is </a:t>
            </a:r>
            <a:r>
              <a:rPr lang="en-US" i="1" dirty="0"/>
              <a:t>not</a:t>
            </a:r>
            <a:r>
              <a:rPr lang="en-US" dirty="0"/>
              <a:t> a </a:t>
            </a:r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Don’t necessarily adopt the </a:t>
            </a:r>
            <a:r>
              <a:rPr lang="en-US" dirty="0" smtClean="0"/>
              <a:t>user’s proposed </a:t>
            </a:r>
            <a:r>
              <a:rPr lang="en-US" i="1" dirty="0" smtClean="0"/>
              <a:t>fixes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971-D330-4283-B12A-A7A4547FE35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7543800" cy="792162"/>
          </a:xfrm>
        </p:spPr>
        <p:txBody>
          <a:bodyPr/>
          <a:lstStyle/>
          <a:p>
            <a:r>
              <a:rPr lang="en-US" sz="3600" dirty="0"/>
              <a:t>“Don’ts” of </a:t>
            </a:r>
            <a:r>
              <a:rPr lang="en-US" sz="3600" dirty="0" smtClean="0"/>
              <a:t>Usability Evaluations</a:t>
            </a:r>
            <a:endParaRPr lang="en-US" sz="3600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7"/>
          </a:xfrm>
        </p:spPr>
        <p:txBody>
          <a:bodyPr/>
          <a:lstStyle/>
          <a:p>
            <a:r>
              <a:rPr lang="en-US" sz="2600" dirty="0"/>
              <a:t>Don’t </a:t>
            </a:r>
            <a:r>
              <a:rPr lang="en-US" sz="2600" dirty="0" smtClean="0"/>
              <a:t>evaluate whether </a:t>
            </a:r>
            <a:r>
              <a:rPr lang="en-US" sz="2600" dirty="0"/>
              <a:t>it works (quality assurance)</a:t>
            </a:r>
          </a:p>
          <a:p>
            <a:r>
              <a:rPr lang="en-US" sz="2600" dirty="0"/>
              <a:t>Don’t have experimenters evaluate it – get users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(just) ask </a:t>
            </a:r>
            <a:r>
              <a:rPr lang="en-US" sz="2600" dirty="0"/>
              <a:t>user questions. Not an “opinion survey.” Instead, watch their </a:t>
            </a:r>
            <a:r>
              <a:rPr lang="en-US" sz="2600" i="1" dirty="0"/>
              <a:t>behavior.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evaluate with </a:t>
            </a:r>
            <a:r>
              <a:rPr lang="en-US" sz="2600" dirty="0"/>
              <a:t>groups: see how well </a:t>
            </a:r>
            <a:r>
              <a:rPr lang="en-US" sz="2600" dirty="0" smtClean="0"/>
              <a:t>system works </a:t>
            </a:r>
            <a:r>
              <a:rPr lang="en-US" sz="2600" dirty="0"/>
              <a:t>for each person individually (not a “focus group”)</a:t>
            </a:r>
          </a:p>
          <a:p>
            <a:r>
              <a:rPr lang="en-US" sz="2600" dirty="0"/>
              <a:t>Don’t train users: want to see if they can figure it out themselves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Don’t test user </a:t>
            </a:r>
            <a:r>
              <a:rPr lang="en-US" sz="2600" dirty="0" smtClean="0">
                <a:sym typeface="Wingdings" pitchFamily="2" charset="2"/>
              </a:rPr>
              <a:t> evaluate the system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Not</a:t>
            </a:r>
            <a:r>
              <a:rPr lang="en-US" sz="2200" dirty="0" smtClean="0"/>
              <a:t> a </a:t>
            </a:r>
            <a:r>
              <a:rPr lang="en-US" sz="2200" i="1" dirty="0" smtClean="0"/>
              <a:t>“</a:t>
            </a:r>
            <a:r>
              <a:rPr lang="en-US" sz="2200" i="1" dirty="0" smtClean="0">
                <a:solidFill>
                  <a:srgbClr val="C00000"/>
                </a:solidFill>
              </a:rPr>
              <a:t>user test</a:t>
            </a:r>
            <a:r>
              <a:rPr lang="en-US" sz="2200" i="1" dirty="0" smtClean="0"/>
              <a:t>” </a:t>
            </a:r>
            <a:r>
              <a:rPr lang="en-US" sz="2200" dirty="0" smtClean="0">
                <a:sym typeface="Wingdings" pitchFamily="2" charset="2"/>
              </a:rPr>
              <a:t> call it </a:t>
            </a:r>
            <a:r>
              <a:rPr lang="en-US" sz="2200" i="1" dirty="0" smtClean="0">
                <a:solidFill>
                  <a:srgbClr val="C00000"/>
                </a:solidFill>
                <a:sym typeface="Wingdings" pitchFamily="2" charset="2"/>
              </a:rPr>
              <a:t>Usability Evaluation </a:t>
            </a:r>
            <a:r>
              <a:rPr lang="en-US" sz="2200" dirty="0" smtClean="0">
                <a:sym typeface="Wingdings" pitchFamily="2" charset="2"/>
              </a:rPr>
              <a:t>instead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Don’t put your ego as a designer on the line</a:t>
            </a:r>
          </a:p>
          <a:p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8B5-18CD-497F-8E0B-4EDB1FACC75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/>
              <a:t>Issue: Reliability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results generalize to other people?</a:t>
            </a:r>
          </a:p>
          <a:p>
            <a:pPr lvl="1"/>
            <a:r>
              <a:rPr lang="en-US" dirty="0"/>
              <a:t>Individual differences</a:t>
            </a:r>
          </a:p>
          <a:p>
            <a:pPr lvl="1"/>
            <a:r>
              <a:rPr lang="en-US" dirty="0"/>
              <a:t>Up to a factor of 10 in performance</a:t>
            </a:r>
          </a:p>
          <a:p>
            <a:r>
              <a:rPr lang="en-US" dirty="0"/>
              <a:t>If comparing two systems</a:t>
            </a:r>
          </a:p>
          <a:p>
            <a:pPr lvl="1"/>
            <a:r>
              <a:rPr lang="en-US" dirty="0"/>
              <a:t>Statistics for confidence intervals, </a:t>
            </a:r>
            <a:r>
              <a:rPr lang="en-US" sz="2400" i="1" dirty="0"/>
              <a:t>p&lt;.01</a:t>
            </a:r>
            <a:endParaRPr lang="en-US" i="1" dirty="0"/>
          </a:p>
          <a:p>
            <a:pPr lvl="1"/>
            <a:r>
              <a:rPr lang="en-US" dirty="0"/>
              <a:t>But rarely are doing A vs. B studies</a:t>
            </a:r>
          </a:p>
          <a:p>
            <a:r>
              <a:rPr lang="en-US" dirty="0"/>
              <a:t>Also, small number of users cannot </a:t>
            </a:r>
            <a:r>
              <a:rPr lang="en-US" dirty="0" smtClean="0"/>
              <a:t>evaluate an </a:t>
            </a:r>
            <a:r>
              <a:rPr lang="en-US" i="1" dirty="0"/>
              <a:t>entire </a:t>
            </a:r>
            <a:r>
              <a:rPr lang="en-US" dirty="0"/>
              <a:t>site</a:t>
            </a:r>
          </a:p>
          <a:p>
            <a:pPr lvl="1"/>
            <a:r>
              <a:rPr lang="en-US" dirty="0"/>
              <a:t>Just a sample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091F-8D6C-488B-92F5-E9A689E5CFF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Issue: Validity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 </a:t>
            </a:r>
            <a:r>
              <a:rPr lang="en-US" dirty="0" smtClean="0"/>
              <a:t>evaluation measure </a:t>
            </a:r>
            <a:r>
              <a:rPr lang="en-US" dirty="0"/>
              <a:t>what we wanted?</a:t>
            </a:r>
          </a:p>
          <a:p>
            <a:pPr lvl="1"/>
            <a:r>
              <a:rPr lang="en-US" dirty="0"/>
              <a:t>Wrong users</a:t>
            </a:r>
          </a:p>
          <a:p>
            <a:pPr lvl="1"/>
            <a:r>
              <a:rPr lang="en-US" dirty="0"/>
              <a:t>“Confounding” factors, etc,</a:t>
            </a:r>
          </a:p>
          <a:p>
            <a:pPr lvl="2"/>
            <a:r>
              <a:rPr lang="en-US" dirty="0"/>
              <a:t>Issues which were not controlled but not relevant to </a:t>
            </a:r>
            <a:r>
              <a:rPr lang="en-US" dirty="0" smtClean="0"/>
              <a:t>the evaluation</a:t>
            </a:r>
            <a:endParaRPr lang="en-US" dirty="0"/>
          </a:p>
          <a:p>
            <a:pPr lvl="2"/>
            <a:r>
              <a:rPr lang="en-US" dirty="0"/>
              <a:t>Other usability problems, setting, etc.</a:t>
            </a:r>
          </a:p>
          <a:p>
            <a:pPr lvl="2"/>
            <a:r>
              <a:rPr lang="en-US" dirty="0"/>
              <a:t>Ordering effects</a:t>
            </a:r>
          </a:p>
          <a:p>
            <a:pPr lvl="2"/>
            <a:r>
              <a:rPr lang="en-US" dirty="0"/>
              <a:t>Learning effects</a:t>
            </a:r>
          </a:p>
          <a:p>
            <a:pPr lvl="2"/>
            <a:r>
              <a:rPr lang="en-US" dirty="0"/>
              <a:t>Too much help given to some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FCDC-4432-4DE6-AD17-F9D3559FB1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Evaluation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26488" cy="4532313"/>
          </a:xfrm>
        </p:spPr>
        <p:txBody>
          <a:bodyPr/>
          <a:lstStyle/>
          <a:p>
            <a:r>
              <a:rPr lang="en-US" sz="2600" dirty="0"/>
              <a:t>Goals:</a:t>
            </a:r>
          </a:p>
          <a:p>
            <a:pPr lvl="1"/>
            <a:r>
              <a:rPr lang="en-US" sz="2200" dirty="0"/>
              <a:t>Formative – help decide features and </a:t>
            </a:r>
            <a:r>
              <a:rPr lang="en-US" sz="2200" dirty="0" smtClean="0"/>
              <a:t>design  </a:t>
            </a:r>
            <a:r>
              <a:rPr lang="en-US" sz="2200" i="1" dirty="0" smtClean="0">
                <a:sym typeface="Wingdings" pitchFamily="2" charset="2"/>
              </a:rPr>
              <a:t> CIs</a:t>
            </a:r>
            <a:endParaRPr lang="en-US" sz="2200" i="1" dirty="0"/>
          </a:p>
          <a:p>
            <a:pPr lvl="1"/>
            <a:r>
              <a:rPr lang="en-US" sz="2200" dirty="0"/>
              <a:t>Summative – evaluate </a:t>
            </a:r>
            <a:r>
              <a:rPr lang="en-US" sz="2200" dirty="0" smtClean="0"/>
              <a:t>system </a:t>
            </a:r>
            <a:r>
              <a:rPr lang="en-US" sz="2200" i="1" dirty="0" smtClean="0">
                <a:sym typeface="Wingdings" pitchFamily="2" charset="2"/>
              </a:rPr>
              <a:t> Now</a:t>
            </a:r>
            <a:endParaRPr lang="en-US" sz="2200" i="1" dirty="0"/>
          </a:p>
          <a:p>
            <a:r>
              <a:rPr lang="en-US" sz="2600" dirty="0"/>
              <a:t>Pilot </a:t>
            </a:r>
            <a:r>
              <a:rPr lang="en-US" sz="2600" dirty="0" smtClean="0"/>
              <a:t>evaluations</a:t>
            </a:r>
            <a:endParaRPr lang="en-US" sz="2600" dirty="0"/>
          </a:p>
          <a:p>
            <a:pPr lvl="1"/>
            <a:r>
              <a:rPr lang="en-US" sz="2200" dirty="0"/>
              <a:t>Preliminary </a:t>
            </a:r>
            <a:r>
              <a:rPr lang="en-US" sz="2200" dirty="0" smtClean="0"/>
              <a:t>evaluations to check materials</a:t>
            </a:r>
            <a:r>
              <a:rPr lang="en-US" sz="2200" dirty="0"/>
              <a:t>, look for bugs, etc.</a:t>
            </a:r>
          </a:p>
          <a:p>
            <a:pPr lvl="1"/>
            <a:r>
              <a:rPr lang="en-US" sz="2200" dirty="0" smtClean="0"/>
              <a:t>Evaluate the </a:t>
            </a:r>
            <a:r>
              <a:rPr lang="en-US" sz="2200" dirty="0"/>
              <a:t>instructions, timing</a:t>
            </a:r>
          </a:p>
          <a:p>
            <a:pPr lvl="1"/>
            <a:r>
              <a:rPr lang="en-US" sz="2200" dirty="0"/>
              <a:t>Users do not have to be representative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E550-1F81-4484-83AC-AA1C8989CE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600" dirty="0"/>
              <a:t>“Between subjects” vs. “within subjects”</a:t>
            </a:r>
          </a:p>
          <a:p>
            <a:pPr lvl="1"/>
            <a:r>
              <a:rPr lang="en-US" sz="2200" dirty="0"/>
              <a:t>For comparing different conditions</a:t>
            </a:r>
          </a:p>
          <a:p>
            <a:pPr lvl="1"/>
            <a:r>
              <a:rPr lang="en-US" sz="2200" dirty="0"/>
              <a:t>Within:</a:t>
            </a:r>
          </a:p>
          <a:p>
            <a:pPr lvl="2"/>
            <a:r>
              <a:rPr lang="en-US" sz="2100" dirty="0"/>
              <a:t>Each user does all conditions</a:t>
            </a:r>
          </a:p>
          <a:p>
            <a:pPr lvl="2"/>
            <a:r>
              <a:rPr lang="en-US" sz="2100" dirty="0"/>
              <a:t>Removes individual differences</a:t>
            </a:r>
          </a:p>
          <a:p>
            <a:pPr lvl="2"/>
            <a:r>
              <a:rPr lang="en-US" sz="2100" dirty="0"/>
              <a:t>Add ordering effects</a:t>
            </a:r>
          </a:p>
          <a:p>
            <a:pPr lvl="1"/>
            <a:r>
              <a:rPr lang="en-US" sz="2200" dirty="0"/>
              <a:t>Between</a:t>
            </a:r>
          </a:p>
          <a:p>
            <a:pPr lvl="2"/>
            <a:r>
              <a:rPr lang="en-US" sz="2100" dirty="0"/>
              <a:t>Each user does one condition</a:t>
            </a:r>
          </a:p>
          <a:p>
            <a:pPr lvl="2"/>
            <a:r>
              <a:rPr lang="en-US" sz="2100" dirty="0"/>
              <a:t>Quicker for each user</a:t>
            </a:r>
          </a:p>
          <a:p>
            <a:pPr lvl="2"/>
            <a:r>
              <a:rPr lang="en-US" sz="2100" dirty="0"/>
              <a:t>But need more users due to huge variation in people</a:t>
            </a:r>
          </a:p>
          <a:p>
            <a:r>
              <a:rPr lang="en-US" sz="2600" dirty="0"/>
              <a:t>Randomized assignment of conditions</a:t>
            </a:r>
          </a:p>
          <a:p>
            <a:pPr lvl="1"/>
            <a:r>
              <a:rPr lang="en-US" sz="2200" dirty="0"/>
              <a:t>To people, or order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6903B-CCC9-42E7-ACA9-1D4FCBCD660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Some Measurements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Learnability</a:t>
            </a:r>
            <a:r>
              <a:rPr lang="en-US" dirty="0" smtClean="0"/>
              <a:t>: Time to learn how to do specific tasks (at a specific proficiency)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Efficiency</a:t>
            </a:r>
            <a:r>
              <a:rPr lang="en-US" dirty="0" smtClean="0"/>
              <a:t>: (Expert) Time to execute benchmark (typical) tasks. Throughput.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Errors</a:t>
            </a:r>
            <a:r>
              <a:rPr lang="en-US" dirty="0" smtClean="0"/>
              <a:t>: Error rate per task. Time spent on errors. Error severity. </a:t>
            </a:r>
          </a:p>
          <a:p>
            <a:r>
              <a:rPr lang="en-US" dirty="0" smtClean="0"/>
              <a:t>Lots of measures from </a:t>
            </a:r>
            <a:r>
              <a:rPr lang="en-US" dirty="0" smtClean="0">
                <a:solidFill>
                  <a:schemeClr val="accent6"/>
                </a:solidFill>
              </a:rPr>
              <a:t>web analytics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Abandonment rates, Completion rates, </a:t>
            </a:r>
            <a:r>
              <a:rPr lang="en-US" sz="2200" dirty="0" err="1" smtClean="0"/>
              <a:t>Clickthroughs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% completions, etc.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Subjective satisfaction</a:t>
            </a:r>
            <a:r>
              <a:rPr lang="en-US" dirty="0" smtClean="0"/>
              <a:t>: Questionnaire.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21723</TotalTime>
  <Words>1921</Words>
  <Application>Microsoft Office PowerPoint</Application>
  <PresentationFormat>On-screen Show (4:3)</PresentationFormat>
  <Paragraphs>401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</vt:lpstr>
      <vt:lpstr>Tahoma</vt:lpstr>
      <vt:lpstr>Arial</vt:lpstr>
      <vt:lpstr>Wingdings</vt:lpstr>
      <vt:lpstr>Times New Roman</vt:lpstr>
      <vt:lpstr>lecture template_polo</vt:lpstr>
      <vt:lpstr>Lecture 6:  How to Design a Good Usability Evaluation</vt:lpstr>
      <vt:lpstr>Homeworks</vt:lpstr>
      <vt:lpstr>Why Evaluate with  “Usability Evaluations”?</vt:lpstr>
      <vt:lpstr>“Don’ts” of Usability Evaluations</vt:lpstr>
      <vt:lpstr>Issue: Reliability</vt:lpstr>
      <vt:lpstr>Issue: Validity</vt:lpstr>
      <vt:lpstr>Plan your Evaluation</vt:lpstr>
      <vt:lpstr>Evaluation Design</vt:lpstr>
      <vt:lpstr>Some Measurements</vt:lpstr>
      <vt:lpstr>Performance Measurements</vt:lpstr>
      <vt:lpstr>Goal Levels</vt:lpstr>
      <vt:lpstr>Questionnaire Design</vt:lpstr>
      <vt:lpstr>Questionnaire, 2</vt:lpstr>
      <vt:lpstr>Question Design</vt:lpstr>
      <vt:lpstr>Questionnaire, examples</vt:lpstr>
      <vt:lpstr>Standard (Validated) Questionnaires</vt:lpstr>
      <vt:lpstr>Survey example</vt:lpstr>
      <vt:lpstr>PowerPoint Presentation</vt:lpstr>
      <vt:lpstr>Videotaping</vt:lpstr>
      <vt:lpstr>“Think Aloud” Protocols</vt:lpstr>
      <vt:lpstr>Getting Users</vt:lpstr>
      <vt:lpstr>Number of participants</vt:lpstr>
      <vt:lpstr>Ethical Considerations</vt:lpstr>
      <vt:lpstr>Milgram Psychology Experiments</vt:lpstr>
      <vt:lpstr>Authoring the Evaluation</vt:lpstr>
      <vt:lpstr>Example Script (copied from lecture 3)</vt:lpstr>
      <vt:lpstr>Who runs the experiment?</vt:lpstr>
      <vt:lpstr>Where Evaluate?</vt:lpstr>
      <vt:lpstr>Stages of an Evaluation</vt:lpstr>
      <vt:lpstr>Preparation and Introduction</vt:lpstr>
      <vt:lpstr>Cleaning up After an Evaluation</vt:lpstr>
      <vt:lpstr>Analyzing the data</vt:lpstr>
      <vt:lpstr>Scope and Severity Separately</vt:lpstr>
      <vt:lpstr>Write a Summarizing Report</vt:lpstr>
      <vt:lpstr>What to do with Results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189</cp:revision>
  <cp:lastPrinted>1601-01-01T00:00:00Z</cp:lastPrinted>
  <dcterms:created xsi:type="dcterms:W3CDTF">2001-06-15T20:03:27Z</dcterms:created>
  <dcterms:modified xsi:type="dcterms:W3CDTF">2015-11-17T18:08:00Z</dcterms:modified>
</cp:coreProperties>
</file>