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7" r:id="rId1"/>
    <p:sldMasterId id="2147483736" r:id="rId2"/>
    <p:sldMasterId id="2147483748" r:id="rId3"/>
  </p:sldMasterIdLst>
  <p:notesMasterIdLst>
    <p:notesMasterId r:id="rId46"/>
  </p:notesMasterIdLst>
  <p:handoutMasterIdLst>
    <p:handoutMasterId r:id="rId47"/>
  </p:handoutMasterIdLst>
  <p:sldIdLst>
    <p:sldId id="282" r:id="rId4"/>
    <p:sldId id="283" r:id="rId5"/>
    <p:sldId id="293" r:id="rId6"/>
    <p:sldId id="294" r:id="rId7"/>
    <p:sldId id="383" r:id="rId8"/>
    <p:sldId id="284" r:id="rId9"/>
    <p:sldId id="296" r:id="rId10"/>
    <p:sldId id="343" r:id="rId11"/>
    <p:sldId id="292" r:id="rId12"/>
    <p:sldId id="297" r:id="rId13"/>
    <p:sldId id="287" r:id="rId14"/>
    <p:sldId id="304" r:id="rId15"/>
    <p:sldId id="384" r:id="rId16"/>
    <p:sldId id="315" r:id="rId17"/>
    <p:sldId id="385" r:id="rId18"/>
    <p:sldId id="298" r:id="rId19"/>
    <p:sldId id="301" r:id="rId20"/>
    <p:sldId id="397" r:id="rId21"/>
    <p:sldId id="398" r:id="rId22"/>
    <p:sldId id="399" r:id="rId23"/>
    <p:sldId id="400" r:id="rId24"/>
    <p:sldId id="401" r:id="rId25"/>
    <p:sldId id="402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410" r:id="rId35"/>
    <p:sldId id="394" r:id="rId36"/>
    <p:sldId id="395" r:id="rId37"/>
    <p:sldId id="396" r:id="rId38"/>
    <p:sldId id="403" r:id="rId39"/>
    <p:sldId id="404" r:id="rId40"/>
    <p:sldId id="405" r:id="rId41"/>
    <p:sldId id="406" r:id="rId42"/>
    <p:sldId id="407" r:id="rId43"/>
    <p:sldId id="408" r:id="rId44"/>
    <p:sldId id="409" r:id="rId45"/>
  </p:sldIdLst>
  <p:sldSz cx="13004800" cy="9753600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5pPr>
    <a:lvl6pPr marL="2286000" algn="l" defTabSz="914400" rtl="0" eaLnBrk="1" latinLnBrk="0" hangingPunct="1"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6pPr>
    <a:lvl7pPr marL="2743200" algn="l" defTabSz="914400" rtl="0" eaLnBrk="1" latinLnBrk="0" hangingPunct="1"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7pPr>
    <a:lvl8pPr marL="3200400" algn="l" defTabSz="914400" rtl="0" eaLnBrk="1" latinLnBrk="0" hangingPunct="1"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8pPr>
    <a:lvl9pPr marL="3657600" algn="l" defTabSz="914400" rtl="0" eaLnBrk="1" latinLnBrk="0" hangingPunct="1"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2" autoAdjust="0"/>
    <p:restoredTop sz="84741" autoAdjust="0"/>
  </p:normalViewPr>
  <p:slideViewPr>
    <p:cSldViewPr>
      <p:cViewPr varScale="1">
        <p:scale>
          <a:sx n="59" d="100"/>
          <a:sy n="59" d="100"/>
        </p:scale>
        <p:origin x="-600" y="-7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919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2000"/>
              </a:spcBef>
              <a:defRPr sz="1200"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2000"/>
              </a:spcBef>
              <a:defRPr sz="1200" smtClean="0"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fld id="{E592B2E2-6F66-4D45-8C07-640F0145D942}" type="datetimeFigureOut">
              <a:rPr lang="en-US"/>
              <a:pPr>
                <a:defRPr/>
              </a:pPr>
              <a:t>11/16/2014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2000"/>
              </a:spcBef>
              <a:defRPr sz="1200"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ts val="2000"/>
              </a:spcBef>
              <a:defRPr sz="1200" smtClean="0"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fld id="{4564A7D0-6340-4AB7-A7F0-AE22BA8C1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075"/>
            <a:ext cx="5588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fld id="{DE16BB78-2B27-4198-96A5-7145ED26E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696AB-6316-4947-BDB0-9FF1FC0AF803}" type="slidenum">
              <a:rPr lang="en-US"/>
              <a:pPr/>
              <a:t>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E9D6B-36D4-7F44-ABA1-7D284BD8A4DD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813133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E9D6B-36D4-7F44-ABA1-7D284BD8A4DD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133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E9D6B-36D4-7F44-ABA1-7D284BD8A4DD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133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E9D6B-36D4-7F44-ABA1-7D284BD8A4DD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133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E9D6B-36D4-7F44-ABA1-7D284BD8A4DD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133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E9D6B-36D4-7F44-ABA1-7D284BD8A4DD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133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E9D6B-36D4-7F44-ABA1-7D284BD8A4DD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133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BB78-2B27-4198-96A5-7145ED26EE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BB78-2B27-4198-96A5-7145ED26EE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0" dirty="0" smtClean="0"/>
              <a:t>Search for</a:t>
            </a:r>
            <a:r>
              <a:rPr lang="en-US" i="0" baseline="0" dirty="0" smtClean="0"/>
              <a:t> “</a:t>
            </a:r>
            <a:r>
              <a:rPr lang="en-US" sz="1200" b="0" i="0" kern="1200" dirty="0" smtClean="0">
                <a:solidFill>
                  <a:schemeClr val="tx1"/>
                </a:solidFill>
                <a:latin typeface="Gill Sans Light" charset="0"/>
                <a:ea typeface="+mn-ea"/>
                <a:cs typeface="+mn-cs"/>
              </a:rPr>
              <a:t>vitamins” on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Gill Sans Light" charset="0"/>
                <a:ea typeface="+mn-ea"/>
                <a:cs typeface="+mn-cs"/>
              </a:rPr>
              <a:t>Toffem</a:t>
            </a:r>
            <a:r>
              <a:rPr lang="en-US" sz="1200" b="0" i="0" kern="1200" dirty="0" smtClean="0">
                <a:solidFill>
                  <a:schemeClr val="tx1"/>
                </a:solidFill>
                <a:latin typeface="Gill Sans Light" charset="0"/>
                <a:ea typeface="+mn-ea"/>
                <a:cs typeface="+mn-cs"/>
              </a:rPr>
              <a:t> page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Gill Sans Light" charset="0"/>
                <a:ea typeface="+mn-ea"/>
                <a:cs typeface="+mn-cs"/>
              </a:rPr>
              <a:t>Note that all the buttons go to somewhere – most to the NIY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Gill Sans Light" charset="0"/>
                <a:ea typeface="+mn-ea"/>
                <a:cs typeface="+mn-cs"/>
              </a:rPr>
              <a:t> page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BB78-2B27-4198-96A5-7145ED26EE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E9D6B-36D4-7F44-ABA1-7D284BD8A4DD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813133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E9D6B-36D4-7F44-ABA1-7D284BD8A4DD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813133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E9D6B-36D4-7F44-ABA1-7D284BD8A4DD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813133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E9D6B-36D4-7F44-ABA1-7D284BD8A4DD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813133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E9D6B-36D4-7F44-ABA1-7D284BD8A4DD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813133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 rot="5400000">
            <a:off x="-4219786" y="4219787"/>
            <a:ext cx="9753600" cy="1314027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774" y="5718952"/>
            <a:ext cx="1625600" cy="18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6579" y="2052321"/>
            <a:ext cx="11047306" cy="3034453"/>
          </a:xfrm>
        </p:spPr>
        <p:txBody>
          <a:bodyPr/>
          <a:lstStyle>
            <a:lvl1pPr>
              <a:defRPr sz="5100">
                <a:solidFill>
                  <a:schemeClr val="tx1"/>
                </a:solidFill>
              </a:defRPr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5344" y="6294685"/>
            <a:ext cx="8909191" cy="229841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11/17/2014</a:t>
            </a: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412A3-F801-400E-AD98-EE4ECE0EA7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11/17/2014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85110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11/17/2014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108196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11/17/2014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5439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11/17/2014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514883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11/17/2014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671924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11/17/2014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541423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11/17/2014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395079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11/17/2014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965999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11/17/2014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404958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11/17/2014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7137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11/17/2014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9536853"/>
            <a:ext cx="13004800" cy="216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2788053" y="4335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3004800" cy="35763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8077" y="9090356"/>
            <a:ext cx="12562637" cy="44026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950720" y="4009813"/>
            <a:ext cx="9103360" cy="2492587"/>
          </a:xfrm>
        </p:spPr>
        <p:txBody>
          <a:bodyPr/>
          <a:lstStyle>
            <a:lvl1pPr marL="0" indent="0" algn="ctr">
              <a:buNone/>
              <a:defRPr sz="2300" b="1" cap="all" spc="356" baseline="0">
                <a:solidFill>
                  <a:schemeClr val="tx2"/>
                </a:solidFill>
              </a:defRPr>
            </a:lvl1pPr>
            <a:lvl2pPr marL="650230" indent="0" algn="ctr">
              <a:buNone/>
            </a:lvl2pPr>
            <a:lvl3pPr marL="1300460" indent="0" algn="ctr">
              <a:buNone/>
            </a:lvl3pPr>
            <a:lvl4pPr marL="1950690" indent="0" algn="ctr">
              <a:buNone/>
            </a:lvl4pPr>
            <a:lvl5pPr marL="2600919" indent="0" algn="ctr">
              <a:buNone/>
            </a:lvl5pPr>
            <a:lvl6pPr marL="3251149" indent="0" algn="ctr">
              <a:buNone/>
            </a:lvl6pPr>
            <a:lvl7pPr marL="3901379" indent="0" algn="ctr">
              <a:buNone/>
            </a:lvl7pPr>
            <a:lvl8pPr marL="4551609" indent="0" algn="ctr">
              <a:buNone/>
            </a:lvl8pPr>
            <a:lvl9pPr marL="5201839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11/17/2014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21082" y="3441937"/>
            <a:ext cx="12562637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6747" y="216747"/>
            <a:ext cx="12562637" cy="9311437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68907" y="3008444"/>
            <a:ext cx="866987" cy="86698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203290" y="3142827"/>
            <a:ext cx="598221" cy="5982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177280" y="3128107"/>
            <a:ext cx="650240" cy="627662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75360" y="541866"/>
            <a:ext cx="11054080" cy="249258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03290" y="1459730"/>
            <a:ext cx="650240" cy="627662"/>
          </a:xfrm>
        </p:spPr>
        <p:txBody>
          <a:bodyPr/>
          <a:lstStyle/>
          <a:p>
            <a:fld id="{E3387F2A-4162-2D45-B337-A960A03EC4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29158" y="2171802"/>
            <a:ext cx="12094464" cy="6502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9536853"/>
            <a:ext cx="13004800" cy="216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3004800" cy="216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2788053" y="27093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16747" y="3251200"/>
            <a:ext cx="12562637" cy="4334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1082" y="202456"/>
            <a:ext cx="12562637" cy="3043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6206" y="3901441"/>
            <a:ext cx="9216247" cy="2379698"/>
          </a:xfrm>
        </p:spPr>
        <p:txBody>
          <a:bodyPr anchor="t"/>
          <a:lstStyle>
            <a:lvl1pPr marL="0" indent="0" algn="ctr">
              <a:buNone/>
              <a:defRPr sz="2300" b="1" cap="all" spc="356" baseline="0">
                <a:solidFill>
                  <a:schemeClr val="tx2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08077" y="9090356"/>
            <a:ext cx="12562637" cy="44026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6747" y="216747"/>
            <a:ext cx="12562637" cy="9311437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11/17/2014</a:t>
            </a: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16747" y="3467947"/>
            <a:ext cx="12562637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68907" y="3008444"/>
            <a:ext cx="866987" cy="86698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03290" y="3142827"/>
            <a:ext cx="598221" cy="5982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77280" y="3128107"/>
            <a:ext cx="650240" cy="627662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3387F2A-4162-2D45-B337-A960A03EC4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758613"/>
            <a:ext cx="11054080" cy="2167467"/>
          </a:xfrm>
        </p:spPr>
        <p:txBody>
          <a:bodyPr anchor="b"/>
          <a:lstStyle>
            <a:lvl1pPr algn="ctr">
              <a:buNone/>
              <a:defRPr sz="60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59" y="325120"/>
            <a:ext cx="12137813" cy="107939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36374" y="9116365"/>
            <a:ext cx="4330598" cy="520192"/>
          </a:xfrm>
        </p:spPr>
        <p:txBody>
          <a:bodyPr/>
          <a:lstStyle/>
          <a:p>
            <a:r>
              <a:rPr lang="en-US" smtClean="0"/>
              <a:t>11/17/2014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7F2A-4162-2D45-B337-A960A03EC4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489714" y="2240928"/>
            <a:ext cx="12688" cy="6854481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29158" y="1950720"/>
            <a:ext cx="5743787" cy="6658458"/>
          </a:xfrm>
        </p:spPr>
        <p:txBody>
          <a:bodyPr/>
          <a:lstStyle>
            <a:lvl1pPr>
              <a:defRPr sz="36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827520" y="1950720"/>
            <a:ext cx="5743787" cy="6658458"/>
          </a:xfrm>
        </p:spPr>
        <p:txBody>
          <a:bodyPr/>
          <a:lstStyle>
            <a:lvl1pPr>
              <a:defRPr sz="36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502400" y="3129280"/>
            <a:ext cx="0" cy="595619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3004800" cy="20590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9536853"/>
            <a:ext cx="13004800" cy="216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2788053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747" y="1950720"/>
            <a:ext cx="12562637" cy="130048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07535" y="9090355"/>
            <a:ext cx="12562637" cy="4421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158" y="2167467"/>
            <a:ext cx="5746045" cy="1042452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3100" b="1" dirty="0" smtClean="0">
                <a:solidFill>
                  <a:srgbClr val="FFFFFF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14337" y="2167467"/>
            <a:ext cx="5748302" cy="104038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3100" b="1"/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3493" y="9116365"/>
            <a:ext cx="5093547" cy="52019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16747" y="1820672"/>
            <a:ext cx="12562637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16747" y="221082"/>
            <a:ext cx="12562637" cy="9311437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29158" y="3514856"/>
            <a:ext cx="5748122" cy="5430619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827520" y="3514856"/>
            <a:ext cx="5743787" cy="543600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6068907" y="1359695"/>
            <a:ext cx="866987" cy="86698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203290" y="1494078"/>
            <a:ext cx="598221" cy="5982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77280" y="1482548"/>
            <a:ext cx="650240" cy="627662"/>
          </a:xfrm>
        </p:spPr>
        <p:txBody>
          <a:bodyPr/>
          <a:lstStyle>
            <a:lvl1pPr algn="ctr">
              <a:defRPr/>
            </a:lvl1pPr>
          </a:lstStyle>
          <a:p>
            <a:fld id="{E3387F2A-4162-2D45-B337-A960A03EC4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77280" y="1473451"/>
            <a:ext cx="650240" cy="627662"/>
          </a:xfrm>
        </p:spPr>
        <p:txBody>
          <a:bodyPr/>
          <a:lstStyle/>
          <a:p>
            <a:fld id="{E3387F2A-4162-2D45-B337-A960A03EC4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9536853"/>
            <a:ext cx="13004800" cy="216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3004800" cy="22108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2788053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8077" y="9090356"/>
            <a:ext cx="12562637" cy="44026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6747" y="225416"/>
            <a:ext cx="12562637" cy="9311437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68907" y="8994987"/>
            <a:ext cx="866987" cy="62766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387F2A-4162-2D45-B337-A960A03EC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16747" y="216747"/>
            <a:ext cx="12562637" cy="43349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9536853"/>
            <a:ext cx="13004800" cy="216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2788053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3004800" cy="16906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6747" y="866987"/>
            <a:ext cx="3901440" cy="8344747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1300480"/>
            <a:ext cx="3359573" cy="1408853"/>
          </a:xfrm>
        </p:spPr>
        <p:txBody>
          <a:bodyPr anchor="b">
            <a:noAutofit/>
          </a:bodyPr>
          <a:lstStyle>
            <a:lvl1pPr algn="l">
              <a:buNone/>
              <a:defRPr sz="31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41867" y="2817708"/>
            <a:ext cx="3359573" cy="5895058"/>
          </a:xfrm>
        </p:spPr>
        <p:txBody>
          <a:bodyPr/>
          <a:lstStyle>
            <a:lvl1pPr marL="0" indent="0">
              <a:spcAft>
                <a:spcPts val="1422"/>
              </a:spcAft>
              <a:buNone/>
              <a:defRPr sz="2300">
                <a:solidFill>
                  <a:srgbClr val="FFFFFF"/>
                </a:solidFill>
              </a:defRPr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6747" y="216747"/>
            <a:ext cx="12562637" cy="9311437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16747" y="758613"/>
            <a:ext cx="12562637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443307" y="975360"/>
            <a:ext cx="8019627" cy="7694507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842347" y="325120"/>
            <a:ext cx="866987" cy="86698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76730" y="459503"/>
            <a:ext cx="598221" cy="5982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0" y="444784"/>
            <a:ext cx="650240" cy="627662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3387F2A-4162-2D45-B337-A960A03EC4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12412" y="9085704"/>
            <a:ext cx="12562637" cy="44026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9158" y="9117650"/>
            <a:ext cx="4811776" cy="520192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16747" y="758613"/>
            <a:ext cx="12562637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9536853"/>
            <a:ext cx="13004800" cy="216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2788053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3004800" cy="216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16747" y="216747"/>
            <a:ext cx="12562637" cy="42915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747" y="866987"/>
            <a:ext cx="3901440" cy="8344747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16747" y="221082"/>
            <a:ext cx="12562637" cy="9311437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42347" y="325120"/>
            <a:ext cx="866987" cy="86698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76730" y="459503"/>
            <a:ext cx="598221" cy="5982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0" y="444784"/>
            <a:ext cx="650240" cy="627662"/>
          </a:xfrm>
        </p:spPr>
        <p:txBody>
          <a:bodyPr/>
          <a:lstStyle/>
          <a:p>
            <a:fld id="{E3387F2A-4162-2D45-B337-A960A03EC4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7152640"/>
            <a:ext cx="8344747" cy="1733973"/>
          </a:xfrm>
        </p:spPr>
        <p:txBody>
          <a:bodyPr anchor="t">
            <a:noAutofit/>
          </a:bodyPr>
          <a:lstStyle>
            <a:lvl1pPr algn="l">
              <a:buNone/>
              <a:defRPr sz="3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67200" y="866987"/>
            <a:ext cx="8344747" cy="6068907"/>
          </a:xfrm>
        </p:spPr>
        <p:txBody>
          <a:bodyPr/>
          <a:lstStyle>
            <a:lvl1pPr marL="0" indent="0">
              <a:buNone/>
              <a:defRPr sz="4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7" y="1408853"/>
            <a:ext cx="3467947" cy="7477760"/>
          </a:xfrm>
        </p:spPr>
        <p:txBody>
          <a:bodyPr/>
          <a:lstStyle>
            <a:lvl1pPr marL="0" indent="0">
              <a:spcAft>
                <a:spcPts val="1422"/>
              </a:spcAft>
              <a:buFontTx/>
              <a:buNone/>
              <a:defRPr sz="2300">
                <a:solidFill>
                  <a:srgbClr val="FFFFFF"/>
                </a:solidFill>
              </a:defRPr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12412" y="9085704"/>
            <a:ext cx="12562637" cy="44026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32039" y="9109311"/>
            <a:ext cx="4330598" cy="520192"/>
          </a:xfrm>
        </p:spPr>
        <p:txBody>
          <a:bodyPr/>
          <a:lstStyle/>
          <a:p>
            <a:r>
              <a:rPr lang="en-US" smtClean="0"/>
              <a:t>11/17/2014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9158" y="9117650"/>
            <a:ext cx="5097882" cy="52019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7F2A-4162-2D45-B337-A960A03EC4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230" indent="0">
              <a:buNone/>
              <a:defRPr sz="2600"/>
            </a:lvl2pPr>
            <a:lvl3pPr marL="1300460" indent="0">
              <a:buNone/>
              <a:defRPr sz="2300"/>
            </a:lvl3pPr>
            <a:lvl4pPr marL="1950690" indent="0">
              <a:buNone/>
              <a:defRPr sz="2000"/>
            </a:lvl4pPr>
            <a:lvl5pPr marL="2600919" indent="0">
              <a:buNone/>
              <a:defRPr sz="2000"/>
            </a:lvl5pPr>
            <a:lvl6pPr marL="3251149" indent="0">
              <a:buNone/>
              <a:defRPr sz="2000"/>
            </a:lvl6pPr>
            <a:lvl7pPr marL="3901379" indent="0">
              <a:buNone/>
              <a:defRPr sz="2000"/>
            </a:lvl7pPr>
            <a:lvl8pPr marL="4551609" indent="0">
              <a:buNone/>
              <a:defRPr sz="2000"/>
            </a:lvl8pPr>
            <a:lvl9pPr marL="520183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11/17/2014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6E7AB-C5EC-4C9C-8E03-75CA46F2D4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9536853"/>
            <a:ext cx="13004800" cy="216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970347" y="0"/>
            <a:ext cx="3034453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3004800" cy="22108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8077" y="9090356"/>
            <a:ext cx="12562637" cy="44026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16747" y="221082"/>
            <a:ext cx="12562637" cy="9311437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5719945" y="4662221"/>
            <a:ext cx="8882278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727590" y="4161085"/>
            <a:ext cx="866987" cy="86698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861973" y="4295468"/>
            <a:ext cx="598221" cy="5982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5964" y="4280749"/>
            <a:ext cx="650240" cy="627662"/>
          </a:xfrm>
        </p:spPr>
        <p:txBody>
          <a:bodyPr/>
          <a:lstStyle/>
          <a:p>
            <a:fld id="{E3387F2A-4162-2D45-B337-A960A03EC4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3493" y="433493"/>
            <a:ext cx="9320107" cy="827927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12214" y="433495"/>
            <a:ext cx="2059093" cy="832216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445174"/>
            <a:ext cx="5743787" cy="627436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445174"/>
            <a:ext cx="5743787" cy="627436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11/17/2014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A060-9346-482C-903C-BB97744DCE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11/17/2014</a:t>
            </a: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B62D4-BB8F-46C2-9A0B-3A9D0C3057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11/17/2014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F318-EC0A-440B-8354-6415EE6571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11/17/2014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463F4-4EF6-4029-91F4-E0F7FDF4BA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4978400" y="2819400"/>
            <a:ext cx="4724400" cy="2514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11/17/2014</a:t>
            </a:r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4F5DA-2C37-42B6-8461-FAB2115096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11/17/2014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77200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d_hcii_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412676" y="191912"/>
            <a:ext cx="3393439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"/>
            <a:ext cx="13004800" cy="133210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173849"/>
            <a:ext cx="10728960" cy="184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445174"/>
            <a:ext cx="11704320" cy="627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6613"/>
            <a:ext cx="3034453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11/17/2014</a:t>
            </a:r>
            <a:endParaRPr lang="en-US" dirty="0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7" y="8886613"/>
            <a:ext cx="4118187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6613"/>
            <a:ext cx="3034453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0F463F4-4EF6-4029-91F4-E0F7FDF4BA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5" r:id="rId7"/>
    <p:sldLayoutId id="214748373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5pPr>
      <a:lvl6pPr marL="650230"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6pPr>
      <a:lvl7pPr marL="1300460"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7pPr>
      <a:lvl8pPr marL="1950690"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8pPr>
      <a:lvl9pPr marL="2600919"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9pPr>
    </p:titleStyle>
    <p:bodyStyle>
      <a:lvl1pPr marL="487672" indent="-487672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84376" indent="-49444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3700">
          <a:solidFill>
            <a:schemeClr val="tx1"/>
          </a:solidFill>
          <a:latin typeface="+mn-lt"/>
        </a:defRPr>
      </a:lvl2pPr>
      <a:lvl3pPr marL="1404316" indent="-4176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3300">
          <a:solidFill>
            <a:schemeClr val="tx1"/>
          </a:solidFill>
          <a:latin typeface="+mn-lt"/>
        </a:defRPr>
      </a:lvl3pPr>
      <a:lvl4pPr marL="1821999" indent="-4154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4pPr>
      <a:lvl5pPr marL="227354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5pPr>
      <a:lvl6pPr marL="292377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6pPr>
      <a:lvl7pPr marL="357400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7pPr>
      <a:lvl8pPr marL="422423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8pPr>
      <a:lvl9pPr marL="487446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11/17/2014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3009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65023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9536853"/>
            <a:ext cx="13004800" cy="216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3004800" cy="198168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2788053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2412" y="9085704"/>
            <a:ext cx="12562637" cy="44026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36374" y="9109311"/>
            <a:ext cx="4330598" cy="520192"/>
          </a:xfrm>
          <a:prstGeom prst="rect">
            <a:avLst/>
          </a:prstGeom>
        </p:spPr>
        <p:txBody>
          <a:bodyPr vert="horz" lIns="130046" tIns="65023" rIns="130046" bIns="65023"/>
          <a:lstStyle>
            <a:lvl1pPr algn="r" eaLnBrk="1" latinLnBrk="0" hangingPunct="1">
              <a:defRPr kumimoji="0" sz="2000">
                <a:solidFill>
                  <a:srgbClr val="FFFFFF"/>
                </a:solidFill>
              </a:defRPr>
            </a:lvl1pPr>
          </a:lstStyle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latin typeface="Georgia"/>
              </a:rPr>
              <a:t>11/17/2014</a:t>
            </a:r>
            <a:endParaRPr lang="en-US"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33493" y="9117650"/>
            <a:ext cx="5093547" cy="520192"/>
          </a:xfrm>
          <a:prstGeom prst="rect">
            <a:avLst/>
          </a:prstGeom>
        </p:spPr>
        <p:txBody>
          <a:bodyPr vert="horz" lIns="130046" tIns="65023" rIns="130046" bIns="65023"/>
          <a:lstStyle>
            <a:lvl1pPr algn="l" eaLnBrk="1" latinLnBrk="0" hangingPunct="1">
              <a:defRPr kumimoji="0" sz="1700">
                <a:solidFill>
                  <a:srgbClr val="FFFFFF"/>
                </a:solidFill>
              </a:defRPr>
            </a:lvl1pPr>
          </a:lstStyle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6747" y="221082"/>
            <a:ext cx="12562637" cy="9311437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16747" y="1815812"/>
            <a:ext cx="12562637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68907" y="1359695"/>
            <a:ext cx="866987" cy="86698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03290" y="1494078"/>
            <a:ext cx="598221" cy="5982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77280" y="1479359"/>
            <a:ext cx="650240" cy="627662"/>
          </a:xfrm>
          <a:prstGeom prst="rect">
            <a:avLst/>
          </a:prstGeom>
        </p:spPr>
        <p:txBody>
          <a:bodyPr vert="horz" lIns="65023" tIns="65023" rIns="65023" bIns="65023" anchor="ctr">
            <a:normAutofit/>
          </a:bodyPr>
          <a:lstStyle>
            <a:lvl1pPr algn="ctr" eaLnBrk="1" latinLnBrk="0" hangingPunct="1">
              <a:defRPr kumimoji="0" sz="23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E3387F2A-4162-2D45-B337-A960A03EC4A6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29159" y="325120"/>
            <a:ext cx="12137813" cy="1079398"/>
          </a:xfrm>
          <a:prstGeom prst="rect">
            <a:avLst/>
          </a:prstGeom>
        </p:spPr>
        <p:txBody>
          <a:bodyPr vert="horz" lIns="130046" tIns="65023" rIns="130046" bIns="65023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29159" y="2167467"/>
            <a:ext cx="12137813" cy="6541414"/>
          </a:xfrm>
          <a:prstGeom prst="rect">
            <a:avLst/>
          </a:prstGeom>
        </p:spPr>
        <p:txBody>
          <a:bodyPr vert="horz" lIns="130046" tIns="65023" rIns="130046" bIns="65023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7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390138" indent="-39013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780276" indent="-39013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170414" indent="-325115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552" indent="-325115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1950690" indent="-325115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340827" indent="-26009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965" indent="-260092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91057" indent="-260092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381195" indent="-260092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20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uie.com/articles/prototyping_tools/?link=tips100318_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msdn.microsoft.com/en-us/library/bb608625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mines.com/blog/how-to-disable-advance-slide-on-mouse-click-in-powerpoint-2010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xesandarrows.com/person/1322-maureenkelly" TargetMode="External"/><Relationship Id="rId2" Type="http://schemas.openxmlformats.org/officeDocument/2006/relationships/hyperlink" Target="http://www.boxesandarrows.com/view/interactiv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../../../PowerPointUsedForPrototype.pptx" TargetMode="Externa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bam@cs.cmu.edu?subject=want%20access%20to%20Balsamiq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aniuse.com/" TargetMode="External"/><Relationship Id="rId2" Type="http://schemas.openxmlformats.org/officeDocument/2006/relationships/hyperlink" Target="http://www.w3schools.com/css/css3_transitions.asp" TargetMode="Externa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caniuse.com/" TargetMode="Externa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webdesigner/" TargetMode="External"/><Relationship Id="rId2" Type="http://schemas.openxmlformats.org/officeDocument/2006/relationships/hyperlink" Target="https://www.adobe.com/cfusion/tdrc/index.cfm?product=dreamweaver" TargetMode="Externa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sites.google.co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cademy.com/" TargetMode="External"/><Relationship Id="rId2" Type="http://schemas.openxmlformats.org/officeDocument/2006/relationships/hyperlink" Target="http://www.w3schools.com" TargetMode="Externa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ffemmedicines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dobe.com/cfusion/tdrc/index.cfm?product=dreamweave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oqups.com/" TargetMode="External"/><Relationship Id="rId2" Type="http://schemas.openxmlformats.org/officeDocument/2006/relationships/hyperlink" Target="http://www.axur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nto.com/" TargetMode="External"/><Relationship Id="rId4" Type="http://schemas.openxmlformats.org/officeDocument/2006/relationships/hyperlink" Target="http://www.justinmind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shable.com/2010/07/15/wireframing-tools/" TargetMode="External"/><Relationship Id="rId7" Type="http://schemas.openxmlformats.org/officeDocument/2006/relationships/hyperlink" Target="http://www.uie.com/articles/prototyping_tools/?link=tips100318_6" TargetMode="External"/><Relationship Id="rId2" Type="http://schemas.openxmlformats.org/officeDocument/2006/relationships/hyperlink" Target="http://www.cooper.com/journal/2013/07/designers-toolkit-proto-testing-for-prototypes?utm_source=Cooper&amp;utm_campaign=017b6536a1-Newsletter_Sept13&amp;utm_medium=email&amp;utm_term=0_162d77b95f-017b6536a1-8538165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xbooth.com/blog/15-desktop-online-wireframing-tools/" TargetMode="External"/><Relationship Id="rId5" Type="http://schemas.openxmlformats.org/officeDocument/2006/relationships/hyperlink" Target="http://www.creativebloq.com/wireframes/top-wireframing-tools-11121302" TargetMode="External"/><Relationship Id="rId4" Type="http://schemas.openxmlformats.org/officeDocument/2006/relationships/hyperlink" Target="http://www.fuelyourcreativity.com/17-great-wireframing-tools-for-web-designer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D660E-C30B-4D1F-A5D1-71675C2B345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852" y="2167467"/>
            <a:ext cx="11595947" cy="2384213"/>
          </a:xfrm>
        </p:spPr>
        <p:txBody>
          <a:bodyPr/>
          <a:lstStyle/>
          <a:p>
            <a:r>
              <a:rPr lang="en-US" sz="4000" dirty="0" smtClean="0"/>
              <a:t>Lecture 7:</a:t>
            </a:r>
            <a:br>
              <a:rPr lang="en-US" sz="4000" dirty="0" smtClean="0"/>
            </a:br>
            <a:r>
              <a:rPr lang="en-US" sz="4800" dirty="0" smtClean="0"/>
              <a:t>Implementing a Prototype:</a:t>
            </a:r>
            <a:br>
              <a:rPr lang="en-US" sz="4800" dirty="0" smtClean="0"/>
            </a:br>
            <a:r>
              <a:rPr lang="en-US" sz="4000" dirty="0" smtClean="0"/>
              <a:t>Overview of Using PowerPoint, </a:t>
            </a:r>
            <a:r>
              <a:rPr lang="en-US" sz="4000" dirty="0" err="1" smtClean="0"/>
              <a:t>Balsamiq</a:t>
            </a:r>
            <a:r>
              <a:rPr lang="en-US" sz="4000" dirty="0" smtClean="0"/>
              <a:t>, </a:t>
            </a:r>
            <a:r>
              <a:rPr lang="en-US" sz="4000" dirty="0" smtClean="0"/>
              <a:t>InVision, </a:t>
            </a:r>
            <a:r>
              <a:rPr lang="en-US" sz="4000" dirty="0" smtClean="0"/>
              <a:t>html, etc.</a:t>
            </a:r>
            <a:endParaRPr lang="en-US" sz="3600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6320" y="4953000"/>
            <a:ext cx="8886613" cy="39014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Brad Myers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6E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6E0000"/>
                </a:solidFill>
              </a:rPr>
              <a:t>05-863 / 08-763 / 46-863: Introduction to 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Human Computer Interaction for 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Technology Executives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6E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6E0000"/>
                </a:solidFill>
              </a:rPr>
              <a:t>Fall, </a:t>
            </a:r>
            <a:r>
              <a:rPr lang="en-US" i="1" dirty="0" smtClean="0">
                <a:solidFill>
                  <a:srgbClr val="6E0000"/>
                </a:solidFill>
              </a:rPr>
              <a:t>2014, </a:t>
            </a:r>
            <a:r>
              <a:rPr lang="en-US" i="1" dirty="0" smtClean="0">
                <a:solidFill>
                  <a:srgbClr val="6E0000"/>
                </a:solidFill>
              </a:rPr>
              <a:t>Mini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People</a:t>
            </a:r>
            <a:br>
              <a:rPr lang="en-US" dirty="0" smtClean="0"/>
            </a:br>
            <a:r>
              <a:rPr lang="en-US" dirty="0" smtClean="0"/>
              <a:t>Using?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2133600"/>
            <a:ext cx="7010400" cy="6274364"/>
          </a:xfrm>
        </p:spPr>
        <p:txBody>
          <a:bodyPr/>
          <a:lstStyle/>
          <a:p>
            <a:pPr marL="487672" lvl="1" indent="-487672">
              <a:buClr>
                <a:schemeClr val="tx2"/>
              </a:buClr>
            </a:pPr>
            <a:r>
              <a:rPr lang="en-US" sz="2800" dirty="0" smtClean="0">
                <a:hlinkClick r:id="rId2"/>
              </a:rPr>
              <a:t>http://www.uie.com/articles/prototyping_tools/?link=tips100318_6</a:t>
            </a:r>
            <a:r>
              <a:rPr lang="en-US" sz="2800" dirty="0" smtClean="0"/>
              <a:t> </a:t>
            </a:r>
          </a:p>
          <a:p>
            <a:pPr marL="907612" lvl="2" indent="-487672">
              <a:buClr>
                <a:schemeClr val="tx2"/>
              </a:buClr>
            </a:pPr>
            <a:r>
              <a:rPr lang="en-US" sz="2400" dirty="0" smtClean="0"/>
              <a:t>Mar 18, 2010	</a:t>
            </a:r>
          </a:p>
          <a:p>
            <a:pPr marL="487672" lvl="1" indent="-487672">
              <a:buClr>
                <a:schemeClr val="tx2"/>
              </a:buClr>
            </a:pPr>
            <a:r>
              <a:rPr lang="en-US" sz="2800" dirty="0" smtClean="0"/>
              <a:t>My survey results are similar (2007)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131945"/>
            <a:ext cx="5969000" cy="844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5724" t="2600" r="3703" b="4214"/>
          <a:stretch>
            <a:fillRect/>
          </a:stretch>
        </p:blipFill>
        <p:spPr bwMode="auto">
          <a:xfrm>
            <a:off x="0" y="4190999"/>
            <a:ext cx="6152602" cy="55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2050" y="2209800"/>
            <a:ext cx="2952750" cy="31527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28600"/>
            <a:ext cx="10728960" cy="1045351"/>
          </a:xfrm>
        </p:spPr>
        <p:txBody>
          <a:bodyPr/>
          <a:lstStyle/>
          <a:p>
            <a:r>
              <a:rPr lang="en-US" dirty="0" smtClean="0"/>
              <a:t>Using PowerPoint to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219200"/>
            <a:ext cx="11704320" cy="6274364"/>
          </a:xfrm>
        </p:spPr>
        <p:txBody>
          <a:bodyPr/>
          <a:lstStyle/>
          <a:p>
            <a:r>
              <a:rPr lang="en-US" dirty="0" smtClean="0"/>
              <a:t>Add a shape, with a label</a:t>
            </a:r>
          </a:p>
          <a:p>
            <a:r>
              <a:rPr lang="en-US" dirty="0" smtClean="0"/>
              <a:t>Add a “Hyperlink”:</a:t>
            </a:r>
          </a:p>
          <a:p>
            <a:pPr lvl="1"/>
            <a:r>
              <a:rPr lang="en-US" dirty="0" smtClean="0"/>
              <a:t>Select “Place in this document”</a:t>
            </a:r>
          </a:p>
          <a:p>
            <a:r>
              <a:rPr lang="en-US" dirty="0" smtClean="0"/>
              <a:t>Add an “Action”</a:t>
            </a:r>
          </a:p>
          <a:p>
            <a:pPr lvl="1"/>
            <a:r>
              <a:rPr lang="en-US" dirty="0" smtClean="0"/>
              <a:t>More options, including</a:t>
            </a:r>
            <a:br>
              <a:rPr lang="en-US" dirty="0" smtClean="0"/>
            </a:br>
            <a:r>
              <a:rPr lang="en-US" b="1" dirty="0" smtClean="0">
                <a:solidFill>
                  <a:srgbClr val="C00000"/>
                </a:solidFill>
              </a:rPr>
              <a:t>“last slide viewed”</a:t>
            </a:r>
          </a:p>
          <a:p>
            <a:pPr lvl="2"/>
            <a:r>
              <a:rPr lang="en-US" dirty="0" smtClean="0"/>
              <a:t>Useful for “under</a:t>
            </a:r>
            <a:br>
              <a:rPr lang="en-US" dirty="0" smtClean="0"/>
            </a:br>
            <a:r>
              <a:rPr lang="en-US" dirty="0" smtClean="0"/>
              <a:t>construction” page</a:t>
            </a:r>
          </a:p>
          <a:p>
            <a:r>
              <a:rPr lang="en-US" dirty="0" smtClean="0"/>
              <a:t>Create a slide for each</a:t>
            </a:r>
            <a:br>
              <a:rPr lang="en-US" dirty="0" smtClean="0"/>
            </a:br>
            <a:r>
              <a:rPr lang="en-US" dirty="0" smtClean="0"/>
              <a:t>mode of the application</a:t>
            </a:r>
          </a:p>
          <a:p>
            <a:r>
              <a:rPr lang="en-US" dirty="0" smtClean="0"/>
              <a:t>Can add nice animations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Rounded Rectangle 4">
            <a:hlinkClick r:id="" action="ppaction://hlinkshowjump?jump=previousslide"/>
          </p:cNvPr>
          <p:cNvSpPr/>
          <p:nvPr/>
        </p:nvSpPr>
        <p:spPr bwMode="auto">
          <a:xfrm>
            <a:off x="7264400" y="1600200"/>
            <a:ext cx="1981200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Go back</a:t>
            </a:r>
          </a:p>
        </p:txBody>
      </p:sp>
      <p:sp>
        <p:nvSpPr>
          <p:cNvPr id="7" name="Rounded Rectangle 6">
            <a:hlinkClick r:id="" action="ppaction://hlinkshowjump?jump=firstslide"/>
          </p:cNvPr>
          <p:cNvSpPr/>
          <p:nvPr/>
        </p:nvSpPr>
        <p:spPr bwMode="auto">
          <a:xfrm>
            <a:off x="7950200" y="2438400"/>
            <a:ext cx="1752600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Go </a:t>
            </a:r>
            <a:r>
              <a:rPr kumimoji="0" lang="en-US" sz="18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first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8200" y="6814500"/>
            <a:ext cx="5816600" cy="293909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10" name="Rounded Rectangle 9">
            <a:hlinkClick r:id="" action="ppaction://hlinkshowjump?jump=lastslideviewed"/>
          </p:cNvPr>
          <p:cNvSpPr/>
          <p:nvPr/>
        </p:nvSpPr>
        <p:spPr bwMode="auto">
          <a:xfrm>
            <a:off x="5130800" y="3581400"/>
            <a:ext cx="1752600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Return</a:t>
            </a:r>
            <a:endParaRPr kumimoji="0" lang="en-US" sz="18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0600" y="3429000"/>
            <a:ext cx="2909888" cy="321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350151"/>
          </a:xfrm>
        </p:spPr>
        <p:txBody>
          <a:bodyPr/>
          <a:lstStyle/>
          <a:p>
            <a:r>
              <a:rPr lang="en-US" dirty="0" smtClean="0"/>
              <a:t>Adding Controls in 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447800"/>
            <a:ext cx="11704320" cy="6883964"/>
          </a:xfrm>
        </p:spPr>
        <p:txBody>
          <a:bodyPr/>
          <a:lstStyle/>
          <a:p>
            <a:r>
              <a:rPr lang="en-US" dirty="0" smtClean="0"/>
              <a:t>Turn on “Developer Toolbar”</a:t>
            </a:r>
          </a:p>
          <a:p>
            <a:pPr lvl="1"/>
            <a:r>
              <a:rPr lang="en-US" dirty="0" smtClean="0"/>
              <a:t>Can add buttons, text entry, etc.</a:t>
            </a:r>
          </a:p>
          <a:p>
            <a:pPr lvl="1"/>
            <a:r>
              <a:rPr lang="en-US" dirty="0" smtClean="0"/>
              <a:t>Script with </a:t>
            </a:r>
            <a:r>
              <a:rPr lang="en-US" dirty="0" smtClean="0"/>
              <a:t>VB</a:t>
            </a:r>
          </a:p>
          <a:p>
            <a:pPr lvl="1"/>
            <a:r>
              <a:rPr lang="en-US" i="1" dirty="0" smtClean="0"/>
              <a:t>(Office 2007)</a:t>
            </a:r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5859" y="2133600"/>
            <a:ext cx="416894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800" y="4306442"/>
            <a:ext cx="4191000" cy="544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8000" y="3733800"/>
            <a:ext cx="5943600" cy="337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30800" y="7543800"/>
            <a:ext cx="6858000" cy="185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controls>
      <p:control spid="2050" name="TextBox1" r:id="rId2" imgW="3200400" imgH="6858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350151"/>
          </a:xfrm>
        </p:spPr>
        <p:txBody>
          <a:bodyPr/>
          <a:lstStyle/>
          <a:p>
            <a:r>
              <a:rPr lang="en-US" dirty="0" smtClean="0"/>
              <a:t>Adding PowerPoint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8915400"/>
            <a:ext cx="11811000" cy="457200"/>
          </a:xfrm>
        </p:spPr>
        <p:txBody>
          <a:bodyPr/>
          <a:lstStyle/>
          <a:p>
            <a:r>
              <a:rPr lang="en-US" sz="2800" dirty="0" smtClean="0"/>
              <a:t>Source: </a:t>
            </a:r>
            <a:r>
              <a:rPr lang="en-US" sz="2800" dirty="0" smtClean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msdn.microsoft.com/en-us/library/bb608625.aspx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fld id="{46ED4B02-72C2-4516-9A34-B477BE60760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9"/>
            <a:ext cx="4140200" cy="471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1600" y="1447800"/>
            <a:ext cx="3429000" cy="673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2600" y="1371600"/>
            <a:ext cx="31527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8800" y="4648200"/>
            <a:ext cx="4419600" cy="41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2100560" cy="1842347"/>
          </a:xfrm>
        </p:spPr>
        <p:txBody>
          <a:bodyPr/>
          <a:lstStyle/>
          <a:p>
            <a:r>
              <a:rPr lang="en-US" dirty="0" smtClean="0"/>
              <a:t>Use “Master” for Shared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2286000"/>
            <a:ext cx="11704320" cy="6274364"/>
          </a:xfrm>
        </p:spPr>
        <p:txBody>
          <a:bodyPr/>
          <a:lstStyle/>
          <a:p>
            <a:r>
              <a:rPr lang="en-US" dirty="0" smtClean="0"/>
              <a:t>If want controls on multiple pages, can put them on a “Master”</a:t>
            </a:r>
          </a:p>
          <a:p>
            <a:pPr lvl="1"/>
            <a:r>
              <a:rPr lang="en-US" dirty="0" smtClean="0"/>
              <a:t>“View / Slide Master”</a:t>
            </a:r>
          </a:p>
          <a:p>
            <a:pPr lvl="1"/>
            <a:r>
              <a:rPr lang="en-US" dirty="0" smtClean="0"/>
              <a:t>Create new master slide</a:t>
            </a:r>
            <a:br>
              <a:rPr lang="en-US" dirty="0" smtClean="0"/>
            </a:br>
            <a:r>
              <a:rPr lang="en-US" dirty="0" smtClean="0"/>
              <a:t>and edit as with any other slide</a:t>
            </a:r>
          </a:p>
          <a:p>
            <a:r>
              <a:rPr lang="en-US" dirty="0" smtClean="0"/>
              <a:t>Use that master for new slides</a:t>
            </a:r>
          </a:p>
          <a:p>
            <a:pPr lvl="1"/>
            <a:r>
              <a:rPr lang="en-US" dirty="0" smtClean="0"/>
              <a:t>Drop down from “New Slide”</a:t>
            </a:r>
          </a:p>
          <a:p>
            <a:r>
              <a:rPr lang="en-US" dirty="0" smtClean="0"/>
              <a:t>Controls like check boxes, text</a:t>
            </a:r>
            <a:br>
              <a:rPr lang="en-US" dirty="0" smtClean="0"/>
            </a:br>
            <a:r>
              <a:rPr lang="en-US" dirty="0" smtClean="0"/>
              <a:t>boxes in Master use </a:t>
            </a:r>
            <a:r>
              <a:rPr lang="en-US" i="1" dirty="0" smtClean="0"/>
              <a:t>same</a:t>
            </a:r>
            <a:r>
              <a:rPr lang="en-US" dirty="0" smtClean="0"/>
              <a:t> value</a:t>
            </a:r>
            <a:br>
              <a:rPr lang="en-US" dirty="0" smtClean="0"/>
            </a:br>
            <a:r>
              <a:rPr lang="en-US" dirty="0" smtClean="0"/>
              <a:t>across all slides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8200" y="3200400"/>
            <a:ext cx="5562600" cy="177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90075" y="5105400"/>
            <a:ext cx="309600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2800" y="6582032"/>
            <a:ext cx="7112001" cy="317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PowerPoint – turn off auto-advance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445174"/>
            <a:ext cx="12354560" cy="6274364"/>
          </a:xfrm>
        </p:spPr>
        <p:txBody>
          <a:bodyPr/>
          <a:lstStyle/>
          <a:p>
            <a:r>
              <a:rPr lang="en-US" dirty="0" smtClean="0"/>
              <a:t>Make sure that clicking does not advance slide</a:t>
            </a:r>
          </a:p>
          <a:p>
            <a:r>
              <a:rPr lang="en-US" sz="4400" dirty="0" smtClean="0"/>
              <a:t>Office 2007: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3200" dirty="0" smtClean="0">
                <a:hlinkClick r:id="rId3"/>
              </a:rPr>
              <a:t>http://blogmines.com/blog/how-to-disable-advance-slide-on-mouse-click-in-powerpoint-2010</a:t>
            </a:r>
            <a:r>
              <a:rPr lang="en-US" sz="3200" dirty="0" smtClean="0">
                <a:hlinkClick r:id="rId3"/>
              </a:rPr>
              <a:t>/</a:t>
            </a:r>
            <a:endParaRPr lang="en-US" sz="3200" dirty="0" smtClean="0"/>
          </a:p>
          <a:p>
            <a:r>
              <a:rPr lang="en-US" sz="3200" dirty="0" smtClean="0"/>
              <a:t>Office 2010 &amp; 2013: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4038600"/>
            <a:ext cx="13004800" cy="1524000"/>
            <a:chOff x="0" y="5486400"/>
            <a:chExt cx="13004800" cy="1524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5715000"/>
              <a:ext cx="130048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 bwMode="auto">
            <a:xfrm>
              <a:off x="1778000" y="5486400"/>
              <a:ext cx="1295400" cy="609600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0464800" y="6019800"/>
              <a:ext cx="1600200" cy="609600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PowerPoint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133600"/>
            <a:ext cx="11704320" cy="6585938"/>
          </a:xfrm>
        </p:spPr>
        <p:txBody>
          <a:bodyPr/>
          <a:lstStyle/>
          <a:p>
            <a:r>
              <a:rPr lang="en-US" dirty="0" smtClean="0"/>
              <a:t>Great training in using PowerPoint:</a:t>
            </a:r>
          </a:p>
          <a:p>
            <a:pPr lvl="1"/>
            <a:r>
              <a:rPr lang="en-US" dirty="0" smtClean="0">
                <a:hlinkClick r:id="rId2"/>
              </a:rPr>
              <a:t>http://www.boxesandarrows.com/view/interactive</a:t>
            </a:r>
            <a:r>
              <a:rPr lang="en-US" dirty="0" smtClean="0"/>
              <a:t> </a:t>
            </a:r>
          </a:p>
          <a:p>
            <a:pPr lvl="2"/>
            <a:r>
              <a:rPr lang="fi-FI" b="1" dirty="0" smtClean="0"/>
              <a:t>by </a:t>
            </a:r>
            <a:r>
              <a:rPr lang="fi-FI" b="1" dirty="0" smtClean="0">
                <a:hlinkClick r:id="rId3"/>
              </a:rPr>
              <a:t>Maureen Kelly</a:t>
            </a:r>
            <a:r>
              <a:rPr lang="fi-FI" b="1" dirty="0" smtClean="0"/>
              <a:t> on 2007/08/06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6800" y="4669536"/>
            <a:ext cx="6096000" cy="508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5-Point Star 6"/>
          <p:cNvSpPr/>
          <p:nvPr/>
        </p:nvSpPr>
        <p:spPr bwMode="auto">
          <a:xfrm>
            <a:off x="1092200" y="6172200"/>
            <a:ext cx="914400" cy="838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5" action="ppaction://hlinkpres?slideindex=1&amp;slidetitle="/>
              </a:rPr>
              <a:t>Local copy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TA-Run 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HTML prototyping – Michael Loffredo</a:t>
            </a:r>
          </a:p>
          <a:p>
            <a:r>
              <a:rPr lang="en-US" dirty="0" err="1" smtClean="0"/>
              <a:t>Balsamiq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smtClean="0"/>
              <a:t>Julie </a:t>
            </a:r>
            <a:r>
              <a:rPr lang="en-US" dirty="0" smtClean="0"/>
              <a:t>Eckstrom</a:t>
            </a:r>
            <a:endParaRPr lang="en-US" dirty="0" smtClean="0"/>
          </a:p>
          <a:p>
            <a:pPr lvl="1"/>
            <a:r>
              <a:rPr lang="en-US" dirty="0" smtClean="0"/>
              <a:t>Professor Myers can get free on-line accounts for </a:t>
            </a:r>
            <a:r>
              <a:rPr lang="en-US" dirty="0" err="1" smtClean="0"/>
              <a:t>Balsamiq</a:t>
            </a:r>
            <a:r>
              <a:rPr lang="en-US" dirty="0" smtClean="0"/>
              <a:t> online for anyone in class</a:t>
            </a:r>
            <a:br>
              <a:rPr lang="en-US" dirty="0" smtClean="0"/>
            </a:br>
            <a:r>
              <a:rPr lang="en-US" dirty="0" smtClean="0"/>
              <a:t> – </a:t>
            </a:r>
            <a:r>
              <a:rPr lang="en-US" dirty="0" smtClean="0">
                <a:hlinkClick r:id="rId2"/>
              </a:rPr>
              <a:t>send </a:t>
            </a:r>
            <a:r>
              <a:rPr lang="en-US" dirty="0" smtClean="0">
                <a:hlinkClick r:id="rId2"/>
              </a:rPr>
              <a:t>email</a:t>
            </a:r>
            <a:endParaRPr lang="en-US" dirty="0" smtClean="0"/>
          </a:p>
          <a:p>
            <a:r>
              <a:rPr lang="en-US" dirty="0" err="1" smtClean="0"/>
              <a:t>OmniGraffle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pdf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– Julie Eckstrom</a:t>
            </a:r>
            <a:endParaRPr lang="en-US" dirty="0" smtClean="0"/>
          </a:p>
          <a:p>
            <a:r>
              <a:rPr lang="en-US" dirty="0" smtClean="0"/>
              <a:t>InVision </a:t>
            </a:r>
            <a:r>
              <a:rPr lang="en-US" dirty="0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Sabrina </a:t>
            </a:r>
            <a:r>
              <a:rPr lang="en-US" dirty="0" smtClean="0"/>
              <a:t>Li </a:t>
            </a:r>
          </a:p>
          <a:p>
            <a:pPr lvl="1"/>
            <a:r>
              <a:rPr lang="en-US" dirty="0" smtClean="0"/>
              <a:t>Free for students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4B02-72C2-4516-9A34-B477BE60760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210880"/>
            <a:ext cx="11054080" cy="2492587"/>
          </a:xfrm>
        </p:spPr>
        <p:txBody>
          <a:bodyPr>
            <a:normAutofit/>
          </a:bodyPr>
          <a:lstStyle/>
          <a:p>
            <a:r>
              <a:rPr lang="en-US" sz="7700" dirty="0" smtClean="0"/>
              <a:t>Prototyping with </a:t>
            </a:r>
            <a:br>
              <a:rPr lang="en-US" sz="7700" dirty="0" smtClean="0"/>
            </a:br>
            <a:endParaRPr lang="en-US" sz="77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1532" y="4285774"/>
            <a:ext cx="7260144" cy="434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18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prototype with HTML and CSS?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9158" y="3010543"/>
            <a:ext cx="12094464" cy="46297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/>
              <a:t>Provides a realistic experience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Can be used for any fidelity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Allows absolute control over appearance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Good for making quick changes</a:t>
            </a:r>
          </a:p>
          <a:p>
            <a:pPr>
              <a:lnSpc>
                <a:spcPct val="150000"/>
              </a:lnSpc>
              <a:buNone/>
            </a:pPr>
            <a:endParaRPr lang="en-US" sz="4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7F2A-4162-2D45-B337-A960A03EC4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19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26249"/>
            <a:ext cx="10728960" cy="1121551"/>
          </a:xfrm>
        </p:spPr>
        <p:txBody>
          <a:bodyPr/>
          <a:lstStyle/>
          <a:p>
            <a:r>
              <a:rPr lang="en-US" dirty="0" smtClean="0"/>
              <a:t>Implementing your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371600"/>
            <a:ext cx="12100560" cy="792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“complete” an implementation for HW4?</a:t>
            </a:r>
          </a:p>
          <a:p>
            <a:pPr lvl="1"/>
            <a:r>
              <a:rPr lang="en-US" dirty="0" smtClean="0"/>
              <a:t>Screen transitions must work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All buttons should do something</a:t>
            </a:r>
            <a:r>
              <a:rPr lang="en-US" dirty="0" smtClean="0"/>
              <a:t>, even if go to a “not implemented yet” page – facilitates user testing</a:t>
            </a:r>
          </a:p>
          <a:p>
            <a:pPr lvl="1"/>
            <a:r>
              <a:rPr lang="en-US" dirty="0" smtClean="0"/>
              <a:t>Search, other computation does </a:t>
            </a:r>
            <a:r>
              <a:rPr lang="en-US" i="1" dirty="0" smtClean="0"/>
              <a:t>not </a:t>
            </a:r>
            <a:r>
              <a:rPr lang="en-US" dirty="0" smtClean="0"/>
              <a:t>have to work</a:t>
            </a:r>
          </a:p>
          <a:p>
            <a:pPr lvl="1"/>
            <a:r>
              <a:rPr lang="en-US" dirty="0" smtClean="0"/>
              <a:t>“Click-through” level of behaviors</a:t>
            </a:r>
          </a:p>
          <a:p>
            <a:pPr lvl="1"/>
            <a:r>
              <a:rPr lang="en-US" dirty="0" smtClean="0"/>
              <a:t>Must show any external reactions</a:t>
            </a:r>
          </a:p>
          <a:p>
            <a:pPr lvl="2"/>
            <a:r>
              <a:rPr lang="en-US" dirty="0" smtClean="0"/>
              <a:t>E.g., taking a picture, starting microwave, making a copy…</a:t>
            </a:r>
          </a:p>
          <a:p>
            <a:pPr lvl="2"/>
            <a:r>
              <a:rPr lang="en-US" dirty="0" smtClean="0"/>
              <a:t>Pop-up a dialog box saying what’s happening…</a:t>
            </a:r>
          </a:p>
          <a:p>
            <a:r>
              <a:rPr lang="en-US" dirty="0" smtClean="0"/>
              <a:t>Level of complexity required:</a:t>
            </a:r>
          </a:p>
          <a:p>
            <a:pPr lvl="1"/>
            <a:r>
              <a:rPr lang="en-US" dirty="0" smtClean="0"/>
              <a:t>(Same as listed on homework0 page)</a:t>
            </a:r>
          </a:p>
          <a:p>
            <a:pPr lvl="1"/>
            <a:r>
              <a:rPr lang="en-US" dirty="0" smtClean="0"/>
              <a:t>At least 30 “controls” (widgets: buttons, text fields)</a:t>
            </a:r>
          </a:p>
          <a:p>
            <a:pPr lvl="1"/>
            <a:r>
              <a:rPr lang="en-US" dirty="0" smtClean="0"/>
              <a:t>About 10 different screens/pages/windows/modes</a:t>
            </a:r>
          </a:p>
          <a:p>
            <a:r>
              <a:rPr lang="en-US" dirty="0" smtClean="0"/>
              <a:t>Must be done in one (1) week – </a:t>
            </a:r>
            <a:r>
              <a:rPr lang="en-US" i="1" dirty="0" smtClean="0">
                <a:solidFill>
                  <a:srgbClr val="FF0000"/>
                </a:solidFill>
              </a:rPr>
              <a:t>no extensions!</a:t>
            </a:r>
          </a:p>
          <a:p>
            <a:pPr lvl="1"/>
            <a:r>
              <a:rPr lang="en-US" dirty="0" smtClean="0"/>
              <a:t>Will be given to your classmates for HW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HTML5 and CSS3?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9158" y="3144344"/>
            <a:ext cx="12094464" cy="4094586"/>
          </a:xfrm>
        </p:spPr>
        <p:txBody>
          <a:bodyPr/>
          <a:lstStyle/>
          <a:p>
            <a:pPr>
              <a:spcAft>
                <a:spcPts val="2560"/>
              </a:spcAft>
            </a:pPr>
            <a:r>
              <a:rPr lang="en-US" dirty="0" smtClean="0"/>
              <a:t>More powerful in terms of interactivity than </a:t>
            </a:r>
            <a:br>
              <a:rPr lang="en-US" dirty="0" smtClean="0"/>
            </a:br>
            <a:r>
              <a:rPr lang="en-US" dirty="0" smtClean="0"/>
              <a:t>it ever used to be</a:t>
            </a:r>
          </a:p>
          <a:p>
            <a:pPr lvl="1">
              <a:spcAft>
                <a:spcPts val="2560"/>
              </a:spcAft>
            </a:pPr>
            <a:r>
              <a:rPr lang="en-US" dirty="0" smtClean="0"/>
              <a:t>CSS3 Transitions provide you with options to create interactions that used to require JavaScript or </a:t>
            </a:r>
            <a:r>
              <a:rPr lang="en-US" dirty="0" err="1" smtClean="0"/>
              <a:t>jQuery</a:t>
            </a:r>
            <a:endParaRPr lang="en-US" dirty="0" smtClean="0"/>
          </a:p>
          <a:p>
            <a:pPr lvl="1">
              <a:spcAft>
                <a:spcPts val="2560"/>
              </a:spcAft>
            </a:pPr>
            <a:r>
              <a:rPr lang="en-US" dirty="0" smtClean="0">
                <a:solidFill>
                  <a:srgbClr val="71C8DC"/>
                </a:solidFill>
                <a:hlinkClick r:id="rId2"/>
              </a:rPr>
              <a:t>Learn CSS3 transitions</a:t>
            </a:r>
            <a:endParaRPr lang="en-US" dirty="0" smtClean="0">
              <a:solidFill>
                <a:srgbClr val="71C8DC"/>
              </a:solidFill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7F2A-4162-2D45-B337-A960A03EC4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20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Drawbacks of HTML5 and CSS3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3413"/>
              </a:spcAft>
            </a:pPr>
            <a:r>
              <a:rPr lang="en-US" dirty="0" smtClean="0"/>
              <a:t>Might be hard to pick up if not familiar</a:t>
            </a:r>
          </a:p>
          <a:p>
            <a:pPr lvl="1">
              <a:spcAft>
                <a:spcPts val="3413"/>
              </a:spcAft>
            </a:pPr>
            <a:r>
              <a:rPr lang="en-US" dirty="0" smtClean="0"/>
              <a:t>Can take longer to create interfaces when compared </a:t>
            </a:r>
            <a:br>
              <a:rPr lang="en-US" dirty="0" smtClean="0"/>
            </a:br>
            <a:r>
              <a:rPr lang="en-US" dirty="0" smtClean="0"/>
              <a:t>with tools like </a:t>
            </a:r>
            <a:r>
              <a:rPr lang="en-US" dirty="0" err="1"/>
              <a:t>B</a:t>
            </a:r>
            <a:r>
              <a:rPr lang="en-US" dirty="0" err="1" smtClean="0"/>
              <a:t>alsamiq</a:t>
            </a:r>
            <a:endParaRPr lang="en-US" dirty="0" smtClean="0"/>
          </a:p>
          <a:p>
            <a:pPr>
              <a:spcAft>
                <a:spcPts val="3413"/>
              </a:spcAft>
            </a:pPr>
            <a:r>
              <a:rPr lang="en-US" dirty="0" smtClean="0"/>
              <a:t>Many features not compatible with all browsers </a:t>
            </a:r>
          </a:p>
          <a:p>
            <a:pPr lvl="1">
              <a:spcAft>
                <a:spcPts val="3413"/>
              </a:spcAft>
            </a:pPr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caniuse.com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7F2A-4162-2D45-B337-A960A03EC4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21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9158" y="2573210"/>
            <a:ext cx="12094464" cy="6502400"/>
          </a:xfrm>
        </p:spPr>
        <p:txBody>
          <a:bodyPr numCol="2">
            <a:normAutofit/>
          </a:bodyPr>
          <a:lstStyle/>
          <a:p>
            <a:pPr>
              <a:spcAft>
                <a:spcPts val="853"/>
              </a:spcAft>
            </a:pPr>
            <a:r>
              <a:rPr lang="en-US" sz="3400" dirty="0" smtClean="0"/>
              <a:t>For wireframes:</a:t>
            </a:r>
          </a:p>
          <a:p>
            <a:pPr lvl="1">
              <a:spcAft>
                <a:spcPts val="853"/>
              </a:spcAft>
            </a:pPr>
            <a:r>
              <a:rPr lang="en-US" sz="3400" dirty="0" smtClean="0"/>
              <a:t>Adobe Photoshop</a:t>
            </a:r>
          </a:p>
          <a:p>
            <a:pPr lvl="1">
              <a:spcAft>
                <a:spcPts val="853"/>
              </a:spcAft>
            </a:pPr>
            <a:r>
              <a:rPr lang="en-US" sz="3400" dirty="0" smtClean="0"/>
              <a:t>Adobe Illustrator</a:t>
            </a:r>
          </a:p>
          <a:p>
            <a:pPr lvl="1">
              <a:spcAft>
                <a:spcPts val="853"/>
              </a:spcAft>
            </a:pPr>
            <a:r>
              <a:rPr lang="en-US" sz="3400" dirty="0" smtClean="0"/>
              <a:t>Adobe </a:t>
            </a:r>
            <a:r>
              <a:rPr lang="en-US" sz="3400" dirty="0" err="1" smtClean="0"/>
              <a:t>InDesign</a:t>
            </a:r>
            <a:endParaRPr lang="en-US" sz="3400" dirty="0" smtClean="0"/>
          </a:p>
          <a:p>
            <a:pPr lvl="1">
              <a:spcAft>
                <a:spcPts val="853"/>
              </a:spcAft>
            </a:pPr>
            <a:endParaRPr lang="en-US" sz="3400" dirty="0" smtClean="0"/>
          </a:p>
          <a:p>
            <a:pPr>
              <a:spcAft>
                <a:spcPts val="853"/>
              </a:spcAft>
            </a:pPr>
            <a:r>
              <a:rPr lang="en-US" sz="3400" dirty="0" smtClean="0"/>
              <a:t>For coding:</a:t>
            </a:r>
          </a:p>
          <a:p>
            <a:pPr lvl="1">
              <a:spcAft>
                <a:spcPts val="853"/>
              </a:spcAft>
            </a:pPr>
            <a:r>
              <a:rPr lang="en-US" sz="3400" dirty="0" smtClean="0"/>
              <a:t>Adobe </a:t>
            </a:r>
            <a:r>
              <a:rPr lang="en-US" sz="3400" dirty="0" smtClean="0"/>
              <a:t>Dreamweaver (</a:t>
            </a:r>
            <a:r>
              <a:rPr lang="en-US" sz="3400" dirty="0" smtClean="0">
                <a:hlinkClick r:id="rId2"/>
              </a:rPr>
              <a:t>free </a:t>
            </a:r>
            <a:r>
              <a:rPr lang="en-US" sz="3400" dirty="0" smtClean="0">
                <a:hlinkClick r:id="rId2"/>
              </a:rPr>
              <a:t>30-day trial</a:t>
            </a:r>
            <a:r>
              <a:rPr lang="en-US" sz="3400" dirty="0" smtClean="0"/>
              <a:t>)</a:t>
            </a:r>
            <a:endParaRPr lang="en-US" sz="3400" dirty="0" smtClean="0"/>
          </a:p>
          <a:p>
            <a:pPr lvl="1">
              <a:spcAft>
                <a:spcPts val="853"/>
              </a:spcAft>
            </a:pPr>
            <a:r>
              <a:rPr lang="en-US" sz="3400" dirty="0" smtClean="0"/>
              <a:t>Sublime</a:t>
            </a:r>
          </a:p>
          <a:p>
            <a:pPr lvl="1">
              <a:spcAft>
                <a:spcPts val="853"/>
              </a:spcAft>
            </a:pPr>
            <a:r>
              <a:rPr lang="en-US" sz="3400" dirty="0" err="1" smtClean="0"/>
              <a:t>TextEdit</a:t>
            </a:r>
            <a:r>
              <a:rPr lang="en-US" sz="3400" dirty="0" smtClean="0"/>
              <a:t> </a:t>
            </a:r>
            <a:br>
              <a:rPr lang="en-US" sz="3400" dirty="0" smtClean="0"/>
            </a:br>
            <a:r>
              <a:rPr lang="en-US" sz="3400" dirty="0" smtClean="0"/>
              <a:t>(any text editor will work) </a:t>
            </a:r>
          </a:p>
          <a:p>
            <a:pPr>
              <a:spcAft>
                <a:spcPts val="853"/>
              </a:spcAft>
            </a:pPr>
            <a:r>
              <a:rPr lang="en-US" sz="3400" dirty="0" smtClean="0"/>
              <a:t>Alternatives:</a:t>
            </a:r>
          </a:p>
          <a:p>
            <a:pPr lvl="1">
              <a:spcAft>
                <a:spcPts val="853"/>
              </a:spcAft>
            </a:pPr>
            <a:r>
              <a:rPr lang="en-US" sz="3400" dirty="0" smtClean="0">
                <a:hlinkClick r:id="rId3"/>
              </a:rPr>
              <a:t>Google Web Designer</a:t>
            </a:r>
            <a:endParaRPr lang="en-US" sz="3400" dirty="0"/>
          </a:p>
          <a:p>
            <a:pPr lvl="1">
              <a:spcAft>
                <a:spcPts val="853"/>
              </a:spcAft>
            </a:pPr>
            <a:r>
              <a:rPr lang="en-US" sz="3400" dirty="0" smtClean="0">
                <a:hlinkClick r:id="rId4"/>
              </a:rPr>
              <a:t>Google Sites</a:t>
            </a:r>
            <a:endParaRPr lang="en-US" sz="3400" dirty="0" smtClean="0"/>
          </a:p>
          <a:p>
            <a:pPr lvl="1">
              <a:spcAft>
                <a:spcPts val="853"/>
              </a:spcAft>
            </a:pPr>
            <a:endParaRPr lang="en-US" sz="2600" dirty="0" smtClean="0"/>
          </a:p>
          <a:p>
            <a:pPr lvl="1">
              <a:spcAft>
                <a:spcPts val="853"/>
              </a:spcAft>
              <a:buNone/>
            </a:pPr>
            <a:endParaRPr lang="en-US" sz="2600" dirty="0" smtClean="0"/>
          </a:p>
          <a:p>
            <a:pPr lvl="1">
              <a:spcAft>
                <a:spcPts val="853"/>
              </a:spcAft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7F2A-4162-2D45-B337-A960A03EC4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22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to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9158" y="2765240"/>
            <a:ext cx="12094464" cy="5908962"/>
          </a:xfrm>
        </p:spPr>
        <p:txBody>
          <a:bodyPr/>
          <a:lstStyle/>
          <a:p>
            <a:pPr>
              <a:spcAft>
                <a:spcPts val="2560"/>
              </a:spcAft>
            </a:pPr>
            <a:r>
              <a:rPr lang="en-US" dirty="0" smtClean="0">
                <a:hlinkClick r:id="rId2"/>
              </a:rPr>
              <a:t>W3schools</a:t>
            </a:r>
            <a:endParaRPr lang="en-US" dirty="0" smtClean="0"/>
          </a:p>
          <a:p>
            <a:pPr>
              <a:spcAft>
                <a:spcPts val="2560"/>
              </a:spcAft>
            </a:pPr>
            <a:r>
              <a:rPr lang="en-US" dirty="0" smtClean="0">
                <a:hlinkClick r:id="rId3"/>
              </a:rPr>
              <a:t>Codecademy</a:t>
            </a:r>
            <a:endParaRPr lang="en-US" dirty="0" smtClean="0"/>
          </a:p>
          <a:p>
            <a:pPr>
              <a:spcAft>
                <a:spcPts val="256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7F2A-4162-2D45-B337-A960A03EC4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23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480" y="3277206"/>
            <a:ext cx="10403840" cy="2090702"/>
          </a:xfrm>
        </p:spPr>
        <p:txBody>
          <a:bodyPr>
            <a:normAutofit/>
          </a:bodyPr>
          <a:lstStyle/>
          <a:p>
            <a:pPr algn="l"/>
            <a:r>
              <a:rPr lang="en-US" sz="7700" b="1" dirty="0" err="1" smtClean="0">
                <a:solidFill>
                  <a:srgbClr val="2ECC71"/>
                </a:solidFill>
                <a:latin typeface="Arial"/>
                <a:cs typeface="Arial"/>
              </a:rPr>
              <a:t>OmniGraffle</a:t>
            </a:r>
            <a:endParaRPr lang="en-US" sz="7700" b="1" dirty="0">
              <a:solidFill>
                <a:srgbClr val="2ECC71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0480" y="4921227"/>
            <a:ext cx="9753600" cy="2492587"/>
          </a:xfrm>
        </p:spPr>
        <p:txBody>
          <a:bodyPr>
            <a:normAutofit/>
          </a:bodyPr>
          <a:lstStyle/>
          <a:p>
            <a:pPr algn="l"/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rPr>
              <a:t>Interactive </a:t>
            </a:r>
            <a:r>
              <a:rPr 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rPr>
              <a:t>Prototyping 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rPr>
              <a:t>Tool</a:t>
            </a:r>
          </a:p>
          <a:p>
            <a:pPr algn="l"/>
            <a:endParaRPr lang="en-US" sz="28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Cambria"/>
            </a:endParaRPr>
          </a:p>
          <a:p>
            <a:pPr algn="l"/>
            <a:r>
              <a:rPr lang="en-US" sz="2800" dirty="0" smtClean="0"/>
              <a:t>Julie Eckstrom</a:t>
            </a:r>
            <a:endParaRPr lang="en-US" sz="28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7" name="Picture 6" descr="Screen Shot 2014-11-17 at 10.34.56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5400" y="571500"/>
            <a:ext cx="7314381" cy="8610600"/>
          </a:xfrm>
          <a:prstGeom prst="rect">
            <a:avLst/>
          </a:prstGeom>
          <a:effectLst>
            <a:outerShdw blurRad="546100" dist="101600" dir="1062000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10608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00479" y="372047"/>
            <a:ext cx="10885500" cy="2090702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6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Drag and drop interface for creating wireframes</a:t>
            </a:r>
          </a:p>
        </p:txBody>
      </p:sp>
      <p:pic>
        <p:nvPicPr>
          <p:cNvPr id="7" name="Picture 6" descr="Screen Shot 2014-11-17 at 10.40.04 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69400" y="2209800"/>
            <a:ext cx="3402030" cy="7137400"/>
          </a:xfrm>
          <a:prstGeom prst="rect">
            <a:avLst/>
          </a:prstGeom>
        </p:spPr>
      </p:pic>
      <p:pic>
        <p:nvPicPr>
          <p:cNvPr id="8" name="Picture 7" descr="Screen Shot 2014-11-17 at 10.40.32 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7400" y="2209800"/>
            <a:ext cx="8023942" cy="66627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2353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00479" y="372047"/>
            <a:ext cx="10885500" cy="2090702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6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Add links between canvases to create a clickable PDF</a:t>
            </a:r>
          </a:p>
        </p:txBody>
      </p:sp>
      <p:pic>
        <p:nvPicPr>
          <p:cNvPr id="5" name="Picture 4" descr="Screen Shot 2014-11-17 at 10.41.52 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400" y="2209800"/>
            <a:ext cx="7886700" cy="3454400"/>
          </a:xfrm>
          <a:prstGeom prst="rect">
            <a:avLst/>
          </a:prstGeom>
        </p:spPr>
      </p:pic>
      <p:pic>
        <p:nvPicPr>
          <p:cNvPr id="6" name="Picture 5" descr="Screen Shot 2014-11-17 at 10.42.18 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78400" y="6400800"/>
            <a:ext cx="7391400" cy="30353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7432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00480" y="2695871"/>
            <a:ext cx="10403840" cy="2090702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b="1" dirty="0" smtClean="0">
                <a:solidFill>
                  <a:srgbClr val="2ECC71"/>
                </a:solidFill>
                <a:latin typeface="Arial"/>
                <a:cs typeface="Arial"/>
              </a:rPr>
              <a:t>Drawbacks</a:t>
            </a:r>
            <a:endParaRPr lang="en-US" b="1" dirty="0">
              <a:solidFill>
                <a:srgbClr val="2ECC71"/>
              </a:solidFill>
              <a:latin typeface="Arial"/>
              <a:cs typeface="Arial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00480" y="4426217"/>
            <a:ext cx="9753600" cy="2492587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Have to download other libraries to have a sketchy feel</a:t>
            </a:r>
          </a:p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Cannot collaborate easily</a:t>
            </a:r>
          </a:p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No transition effects, can only create a clickable PDF</a:t>
            </a:r>
          </a:p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Not as rapid as other tools</a:t>
            </a:r>
          </a:p>
          <a:p>
            <a:pPr fontAlgn="auto">
              <a:spcAft>
                <a:spcPts val="0"/>
              </a:spcAft>
            </a:pPr>
            <a:endParaRPr lang="en-US" sz="2800" dirty="0" smtClean="0">
              <a:solidFill>
                <a:prstClr val="black">
                  <a:lumMod val="75000"/>
                  <a:lumOff val="25000"/>
                </a:prstClr>
              </a:solidFill>
              <a:latin typeface="Cambria"/>
              <a:cs typeface="Cambr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394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00480" y="372047"/>
            <a:ext cx="10403840" cy="2090702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6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Get It Here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300480" y="3034455"/>
            <a:ext cx="10909582" cy="4359016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14 Day Trial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pl-PL" sz="2800" dirty="0" smtClean="0">
                <a:solidFill>
                  <a:srgbClr val="27AE60"/>
                </a:solidFill>
                <a:latin typeface="Cambria"/>
                <a:cs typeface="Cambria"/>
              </a:rPr>
              <a:t>https://www.omnigroup.com/omnigraffle</a:t>
            </a:r>
            <a:endParaRPr lang="en-US" sz="2800" b="1" dirty="0" smtClean="0">
              <a:solidFill>
                <a:srgbClr val="27AE60"/>
              </a:solidFill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23522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63648"/>
          <a:stretch/>
        </p:blipFill>
        <p:spPr>
          <a:xfrm>
            <a:off x="7846825" y="237087"/>
            <a:ext cx="5157976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480" y="3277206"/>
            <a:ext cx="10403840" cy="2090702"/>
          </a:xfrm>
        </p:spPr>
        <p:txBody>
          <a:bodyPr>
            <a:normAutofit/>
          </a:bodyPr>
          <a:lstStyle/>
          <a:p>
            <a:pPr algn="l"/>
            <a:r>
              <a:rPr lang="en-US" sz="7700" b="1" dirty="0" err="1" smtClean="0">
                <a:solidFill>
                  <a:srgbClr val="C0392B"/>
                </a:solidFill>
                <a:latin typeface="Arial"/>
                <a:cs typeface="Arial"/>
              </a:rPr>
              <a:t>balsamiq</a:t>
            </a:r>
            <a:endParaRPr lang="en-US" sz="7700" b="1" dirty="0">
              <a:solidFill>
                <a:srgbClr val="C0392B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0480" y="4921227"/>
            <a:ext cx="9753600" cy="2492587"/>
          </a:xfrm>
        </p:spPr>
        <p:txBody>
          <a:bodyPr>
            <a:normAutofit/>
          </a:bodyPr>
          <a:lstStyle/>
          <a:p>
            <a:pPr algn="l"/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rPr>
              <a:t>Rapid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rPr>
              <a:t>W</a:t>
            </a:r>
            <a:r>
              <a:rPr lang="en-US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rPr>
              <a:t>ireframing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rPr>
              <a:t> and </a:t>
            </a:r>
            <a:r>
              <a:rPr 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rPr>
              <a:t>Mock-Up 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rPr>
              <a:t>Tool</a:t>
            </a:r>
          </a:p>
          <a:p>
            <a:pPr algn="l"/>
            <a:endParaRPr lang="en-US" sz="28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Cambria"/>
            </a:endParaRPr>
          </a:p>
          <a:p>
            <a:pPr algn="l"/>
            <a:r>
              <a:rPr lang="en-US" sz="2800" dirty="0" smtClean="0"/>
              <a:t>Julie Eckstrom</a:t>
            </a:r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5667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426351"/>
          </a:xfrm>
        </p:spPr>
        <p:txBody>
          <a:bodyPr/>
          <a:lstStyle/>
          <a:p>
            <a:r>
              <a:rPr lang="en-US" dirty="0" smtClean="0"/>
              <a:t>“Wireframe” Level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752600"/>
            <a:ext cx="11704320" cy="6579164"/>
          </a:xfrm>
        </p:spPr>
        <p:txBody>
          <a:bodyPr/>
          <a:lstStyle/>
          <a:p>
            <a:r>
              <a:rPr lang="en-US" dirty="0" smtClean="0"/>
              <a:t>Outlines of the buttons and controls</a:t>
            </a:r>
          </a:p>
          <a:p>
            <a:r>
              <a:rPr lang="en-US" dirty="0" smtClean="0"/>
              <a:t>No need for final graphics</a:t>
            </a:r>
          </a:p>
          <a:p>
            <a:r>
              <a:rPr lang="en-US" dirty="0" smtClean="0"/>
              <a:t>Our requirement:</a:t>
            </a:r>
            <a:br>
              <a:rPr lang="en-US" dirty="0" smtClean="0"/>
            </a:br>
            <a:r>
              <a:rPr lang="en-US" dirty="0" smtClean="0"/>
              <a:t>sufficient</a:t>
            </a:r>
            <a:br>
              <a:rPr lang="en-US" dirty="0" smtClean="0"/>
            </a:br>
            <a:r>
              <a:rPr lang="en-US" dirty="0" smtClean="0"/>
              <a:t>functionality to</a:t>
            </a:r>
            <a:br>
              <a:rPr lang="en-US" dirty="0" smtClean="0"/>
            </a:br>
            <a:r>
              <a:rPr lang="en-US" dirty="0" smtClean="0"/>
              <a:t>support your tasks</a:t>
            </a:r>
          </a:p>
          <a:p>
            <a:r>
              <a:rPr lang="en-US" dirty="0" smtClean="0"/>
              <a:t>Labels should be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b="1" dirty="0" smtClean="0"/>
              <a:t>real ones</a:t>
            </a:r>
          </a:p>
          <a:p>
            <a:pPr lvl="1"/>
            <a:r>
              <a:rPr lang="en-US" dirty="0" smtClean="0"/>
              <a:t>So can test that</a:t>
            </a:r>
            <a:br>
              <a:rPr lang="en-US" dirty="0" smtClean="0"/>
            </a:br>
            <a:r>
              <a:rPr lang="en-US" dirty="0" smtClean="0"/>
              <a:t>users understand</a:t>
            </a:r>
            <a:br>
              <a:rPr lang="en-US" dirty="0" smtClean="0"/>
            </a:br>
            <a:r>
              <a:rPr lang="en-US" dirty="0" smtClean="0"/>
              <a:t>what they do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8370" name="Picture 2" descr="Click Through Prototy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5275" y="3505200"/>
            <a:ext cx="7629525" cy="57435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53111" y="9324201"/>
            <a:ext cx="7350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http://support.balsamiq.com/customer/portal/articles/107999-specifying-interaction-with-mockups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/>
          <a:srcRect l="13148" b="27901"/>
          <a:stretch/>
        </p:blipFill>
        <p:spPr>
          <a:xfrm>
            <a:off x="1300482" y="2721377"/>
            <a:ext cx="11294909" cy="70322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00480" y="372047"/>
            <a:ext cx="10403840" cy="2090702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6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Low-fidelity prototypes, </a:t>
            </a:r>
          </a:p>
          <a:p>
            <a:pPr algn="l" fontAlgn="auto">
              <a:spcAft>
                <a:spcPts val="0"/>
              </a:spcAft>
            </a:pPr>
            <a:r>
              <a:rPr lang="en-US" sz="46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Sketchy look and feel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alphaModFix/>
          </a:blip>
          <a:srcRect l="3148" b="27901"/>
          <a:stretch/>
        </p:blipFill>
        <p:spPr>
          <a:xfrm>
            <a:off x="1" y="2721377"/>
            <a:ext cx="12595389" cy="7032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 xmlns:mv="urn:schemas-microsoft-com:mac:vml" xmlns:mc="http://schemas.openxmlformats.org/markup-compatibility/2006">
                  <a14:imgLayer r:embed="rId6">
                    <a14:imgEffect>
                      <a14:backgroundRemoval t="3167" b="96000" l="4875" r="45000">
                        <a14:foregroundMark x1="44125" y1="4167" x2="14625" y2="3167"/>
                        <a14:foregroundMark x1="14875" y1="4833" x2="13125" y2="34500"/>
                        <a14:foregroundMark x1="13125" y1="34500" x2="12625" y2="93667"/>
                        <a14:foregroundMark x1="41375" y1="96000" x2="43375" y2="96000"/>
                        <a14:foregroundMark x1="45000" y1="17000" x2="45000" y2="16000"/>
                        <a14:foregroundMark x1="41750" y1="16667" x2="15375" y2="17000"/>
                        <a14:foregroundMark x1="15625" y1="17500" x2="15250" y2="81833"/>
                        <a14:foregroundMark x1="15250" y1="81833" x2="41500" y2="81833"/>
                        <a14:foregroundMark x1="41500" y1="81833" x2="41375" y2="17167"/>
                        <a14:foregroundMark x1="39250" y1="21333" x2="18125" y2="79667"/>
                        <a14:foregroundMark x1="17500" y1="19667" x2="39250" y2="77167"/>
                        <a14:foregroundMark x1="25750" y1="21833" x2="30000" y2="41833"/>
                        <a14:foregroundMark x1="30750" y1="30333" x2="31500" y2="35000"/>
                        <a14:foregroundMark x1="24875" y1="29833" x2="25375" y2="36000"/>
                      </a14:backgroundRemoval>
                    </a14:imgEffect>
                  </a14:imgLayer>
                </a14:imgProps>
              </a:ext>
            </a:extLst>
          </a:blip>
          <a:srcRect r="51074"/>
          <a:stretch/>
        </p:blipFill>
        <p:spPr>
          <a:xfrm>
            <a:off x="6454120" y="553909"/>
            <a:ext cx="5842614" cy="89563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alphaModFix/>
            <a:extLst>
              <a:ext uri="{BEBA8EAE-BF5A-486C-A8C5-ECC9F3942E4B}">
                <a14:imgProps xmlns:a14="http://schemas.microsoft.com/office/drawing/2010/main" xmlns="" xmlns:mv="urn:schemas-microsoft-com:mac:vml" xmlns:mc="http://schemas.openxmlformats.org/markup-compatibility/2006">
                  <a14:imgLayer r:embed="rId8">
                    <a14:imgEffect>
                      <a14:backgroundRemoval t="2000" b="98000" l="10000" r="48500">
                        <a14:foregroundMark x1="41000" y1="21167" x2="16000" y2="80667"/>
                        <a14:foregroundMark x1="15750" y1="19833" x2="41875" y2="81500"/>
                        <a14:foregroundMark x1="31875" y1="29167" x2="31875" y2="34333"/>
                        <a14:foregroundMark x1="25750" y1="28833" x2="25750" y2="34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2285" y="626159"/>
            <a:ext cx="11771738" cy="882880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55772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b="16486"/>
          <a:stretch/>
        </p:blipFill>
        <p:spPr>
          <a:xfrm>
            <a:off x="8508133" y="968661"/>
            <a:ext cx="2259251" cy="170247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00480" y="372047"/>
            <a:ext cx="10403840" cy="2090702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6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Drag and drop UI libraries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/>
          <a:srcRect b="28068"/>
          <a:stretch/>
        </p:blipFill>
        <p:spPr>
          <a:xfrm>
            <a:off x="0" y="2740597"/>
            <a:ext cx="13004800" cy="701300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90773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3048000"/>
            <a:ext cx="1219942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045200" y="6324600"/>
            <a:ext cx="662940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00480" y="372047"/>
            <a:ext cx="10403840" cy="2090702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6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Add click-</a:t>
            </a:r>
            <a:r>
              <a:rPr lang="en-US" sz="4600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throughs</a:t>
            </a:r>
            <a:r>
              <a:rPr lang="en-US" sz="46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 using “Links” on the property sheet that appears when you select an object. You can go to any screen (mockup) you have made </a:t>
            </a:r>
            <a:endParaRPr lang="en-US" sz="4600" i="1" dirty="0" smtClean="0">
              <a:solidFill>
                <a:prstClr val="black">
                  <a:lumMod val="75000"/>
                  <a:lumOff val="25000"/>
                </a:prstClr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00480" y="2695871"/>
            <a:ext cx="10403840" cy="2090702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b="1" dirty="0" smtClean="0">
                <a:solidFill>
                  <a:srgbClr val="C0392B"/>
                </a:solidFill>
                <a:latin typeface="Arial"/>
                <a:cs typeface="Arial"/>
              </a:rPr>
              <a:t>Drawbacks</a:t>
            </a:r>
            <a:endParaRPr lang="en-US" b="1" dirty="0">
              <a:solidFill>
                <a:srgbClr val="C0392B"/>
              </a:solidFill>
              <a:latin typeface="Arial"/>
              <a:cs typeface="Arial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00480" y="4426217"/>
            <a:ext cx="9753600" cy="2492587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Limited to low-fidelity</a:t>
            </a:r>
          </a:p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Cannot export as HTML</a:t>
            </a:r>
          </a:p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Does not support transitions or gesture effects</a:t>
            </a:r>
          </a:p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Rigid controls for complex elements</a:t>
            </a:r>
          </a:p>
          <a:p>
            <a:pPr fontAlgn="auto">
              <a:spcAft>
                <a:spcPts val="0"/>
              </a:spcAft>
            </a:pPr>
            <a:endParaRPr lang="en-US" sz="2800" dirty="0" smtClean="0">
              <a:solidFill>
                <a:prstClr val="black">
                  <a:lumMod val="75000"/>
                  <a:lumOff val="25000"/>
                </a:prstClr>
              </a:solidFill>
              <a:latin typeface="Cambria"/>
              <a:cs typeface="Cambr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960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00480" y="372047"/>
            <a:ext cx="10403840" cy="2090702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6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Get It Here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300480" y="3034455"/>
            <a:ext cx="10909582" cy="4359016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Sign Up or Download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fr-FR" sz="2800" dirty="0" err="1" smtClean="0">
                <a:solidFill>
                  <a:srgbClr val="C0392B"/>
                </a:solidFill>
                <a:latin typeface="Cambria"/>
                <a:cs typeface="Cambria"/>
              </a:rPr>
              <a:t>https</a:t>
            </a:r>
            <a:r>
              <a:rPr lang="fr-FR" sz="2800" dirty="0" smtClean="0">
                <a:solidFill>
                  <a:srgbClr val="C0392B"/>
                </a:solidFill>
                <a:latin typeface="Cambria"/>
                <a:cs typeface="Cambria"/>
              </a:rPr>
              <a:t>://</a:t>
            </a:r>
            <a:r>
              <a:rPr lang="fr-FR" sz="2800" dirty="0" err="1" smtClean="0">
                <a:solidFill>
                  <a:srgbClr val="C0392B"/>
                </a:solidFill>
                <a:latin typeface="Cambria"/>
                <a:cs typeface="Cambria"/>
              </a:rPr>
              <a:t>www.mybalsamiq.com</a:t>
            </a:r>
            <a:r>
              <a:rPr lang="fr-FR" sz="2800" dirty="0" smtClean="0">
                <a:solidFill>
                  <a:srgbClr val="C0392B"/>
                </a:solidFill>
                <a:latin typeface="Cambria"/>
                <a:cs typeface="Cambria"/>
              </a:rPr>
              <a:t>/</a:t>
            </a:r>
            <a:r>
              <a:rPr lang="fr-FR" sz="2800" dirty="0" err="1" smtClean="0">
                <a:solidFill>
                  <a:srgbClr val="C0392B"/>
                </a:solidFill>
                <a:latin typeface="Cambria"/>
                <a:cs typeface="Cambria"/>
              </a:rPr>
              <a:t>signup</a:t>
            </a:r>
            <a:endParaRPr lang="fr-FR" sz="2800" dirty="0" smtClean="0">
              <a:solidFill>
                <a:srgbClr val="C0392B"/>
              </a:solidFill>
              <a:latin typeface="Cambria"/>
              <a:cs typeface="Cambria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fr-FR" sz="2800" dirty="0" smtClean="0">
                <a:solidFill>
                  <a:srgbClr val="C0392B"/>
                </a:solidFill>
                <a:latin typeface="Cambria"/>
                <a:cs typeface="Cambria"/>
              </a:rPr>
              <a:t>http://</a:t>
            </a:r>
            <a:r>
              <a:rPr lang="fr-FR" sz="2800" dirty="0" err="1" smtClean="0">
                <a:solidFill>
                  <a:srgbClr val="C0392B"/>
                </a:solidFill>
                <a:latin typeface="Cambria"/>
                <a:cs typeface="Cambria"/>
              </a:rPr>
              <a:t>balsamiq.com</a:t>
            </a:r>
            <a:r>
              <a:rPr lang="fr-FR" sz="2800" dirty="0" smtClean="0">
                <a:solidFill>
                  <a:srgbClr val="C0392B"/>
                </a:solidFill>
                <a:latin typeface="Cambria"/>
                <a:cs typeface="Cambria"/>
              </a:rPr>
              <a:t>/</a:t>
            </a:r>
            <a:r>
              <a:rPr lang="fr-FR" sz="2800" dirty="0" err="1" smtClean="0">
                <a:solidFill>
                  <a:srgbClr val="C0392B"/>
                </a:solidFill>
                <a:latin typeface="Cambria"/>
                <a:cs typeface="Cambria"/>
              </a:rPr>
              <a:t>download</a:t>
            </a:r>
            <a:r>
              <a:rPr lang="fr-FR" sz="2800" dirty="0" smtClean="0">
                <a:solidFill>
                  <a:srgbClr val="C0392B"/>
                </a:solidFill>
                <a:latin typeface="Cambria"/>
                <a:cs typeface="Cambria"/>
              </a:rPr>
              <a:t>/</a:t>
            </a:r>
            <a:endParaRPr lang="en-US" sz="2800" b="1" dirty="0" smtClean="0">
              <a:solidFill>
                <a:prstClr val="black">
                  <a:lumMod val="75000"/>
                  <a:lumOff val="25000"/>
                </a:prstClr>
              </a:solidFill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1244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00480" y="372047"/>
            <a:ext cx="10403840" cy="2090702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6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Additional Resources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300480" y="3034455"/>
            <a:ext cx="10909582" cy="4359016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Tutorials and Videos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fr-FR" sz="2800" dirty="0" smtClean="0">
                <a:solidFill>
                  <a:srgbClr val="C0392B"/>
                </a:solidFill>
                <a:latin typeface="Cambria"/>
                <a:cs typeface="Cambria"/>
              </a:rPr>
              <a:t>http://</a:t>
            </a:r>
            <a:r>
              <a:rPr lang="fr-FR" sz="2800" dirty="0" err="1" smtClean="0">
                <a:solidFill>
                  <a:srgbClr val="C0392B"/>
                </a:solidFill>
                <a:latin typeface="Cambria"/>
                <a:cs typeface="Cambria"/>
              </a:rPr>
              <a:t>support.balsamiq.com</a:t>
            </a:r>
            <a:r>
              <a:rPr lang="fr-FR" sz="2800" dirty="0" smtClean="0">
                <a:solidFill>
                  <a:srgbClr val="C0392B"/>
                </a:solidFill>
                <a:latin typeface="Cambria"/>
                <a:cs typeface="Cambria"/>
              </a:rPr>
              <a:t>/</a:t>
            </a:r>
            <a:r>
              <a:rPr lang="fr-FR" sz="2800" dirty="0" err="1" smtClean="0">
                <a:solidFill>
                  <a:srgbClr val="C0392B"/>
                </a:solidFill>
                <a:latin typeface="Cambria"/>
                <a:cs typeface="Cambria"/>
              </a:rPr>
              <a:t>customer</a:t>
            </a:r>
            <a:r>
              <a:rPr lang="fr-FR" sz="2800" dirty="0" smtClean="0">
                <a:solidFill>
                  <a:srgbClr val="C0392B"/>
                </a:solidFill>
                <a:latin typeface="Cambria"/>
                <a:cs typeface="Cambria"/>
              </a:rPr>
              <a:t>/portal/articles/1335124</a:t>
            </a:r>
            <a:endParaRPr lang="en-US" sz="2800" dirty="0" smtClean="0">
              <a:solidFill>
                <a:srgbClr val="C0392B"/>
              </a:solidFill>
              <a:latin typeface="Cambria"/>
              <a:cs typeface="Cambria"/>
            </a:endParaRPr>
          </a:p>
          <a:p>
            <a:pPr fontAlgn="auto">
              <a:spcAft>
                <a:spcPts val="0"/>
              </a:spcAft>
            </a:pPr>
            <a:endParaRPr lang="en-US" sz="2800" dirty="0" smtClean="0">
              <a:solidFill>
                <a:prstClr val="black">
                  <a:lumMod val="75000"/>
                  <a:lumOff val="25000"/>
                </a:prstClr>
              </a:solidFill>
              <a:latin typeface="Cambria"/>
              <a:cs typeface="Cambria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Additional UI Libraries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fr-FR" sz="2800" dirty="0" smtClean="0">
                <a:solidFill>
                  <a:srgbClr val="C0392B"/>
                </a:solidFill>
                <a:latin typeface="Cambria"/>
                <a:cs typeface="Cambria"/>
              </a:rPr>
              <a:t>http://</a:t>
            </a:r>
            <a:r>
              <a:rPr lang="fr-FR" sz="2800" dirty="0" err="1" smtClean="0">
                <a:solidFill>
                  <a:srgbClr val="C0392B"/>
                </a:solidFill>
                <a:latin typeface="Cambria"/>
                <a:cs typeface="Cambria"/>
              </a:rPr>
              <a:t>support.balsamiq.com</a:t>
            </a:r>
            <a:r>
              <a:rPr lang="fr-FR" sz="2800" dirty="0" smtClean="0">
                <a:solidFill>
                  <a:srgbClr val="C0392B"/>
                </a:solidFill>
                <a:latin typeface="Cambria"/>
                <a:cs typeface="Cambria"/>
              </a:rPr>
              <a:t>/</a:t>
            </a:r>
            <a:r>
              <a:rPr lang="fr-FR" sz="2800" dirty="0" err="1" smtClean="0">
                <a:solidFill>
                  <a:srgbClr val="C0392B"/>
                </a:solidFill>
                <a:latin typeface="Cambria"/>
                <a:cs typeface="Cambria"/>
              </a:rPr>
              <a:t>customer</a:t>
            </a:r>
            <a:r>
              <a:rPr lang="fr-FR" sz="2800" dirty="0" smtClean="0">
                <a:solidFill>
                  <a:srgbClr val="C0392B"/>
                </a:solidFill>
                <a:latin typeface="Cambria"/>
                <a:cs typeface="Cambria"/>
              </a:rPr>
              <a:t>/portal/articles/131430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endParaRPr lang="en-US" sz="2800" dirty="0" smtClean="0">
              <a:solidFill>
                <a:prstClr val="black">
                  <a:lumMod val="75000"/>
                  <a:lumOff val="25000"/>
                </a:prstClr>
              </a:solidFill>
              <a:latin typeface="Cambria"/>
              <a:cs typeface="Cambria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User Testing with </a:t>
            </a:r>
            <a:r>
              <a:rPr lang="en-US" sz="28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myBalsamiq</a:t>
            </a:r>
            <a:r>
              <a:rPr 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 Prototypes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fr-FR" sz="2800" dirty="0" smtClean="0">
                <a:solidFill>
                  <a:srgbClr val="C0392B"/>
                </a:solidFill>
                <a:latin typeface="Cambria"/>
                <a:cs typeface="Cambria"/>
              </a:rPr>
              <a:t>http://</a:t>
            </a:r>
            <a:r>
              <a:rPr lang="fr-FR" sz="2800" dirty="0" err="1" smtClean="0">
                <a:solidFill>
                  <a:srgbClr val="C0392B"/>
                </a:solidFill>
                <a:latin typeface="Cambria"/>
                <a:cs typeface="Cambria"/>
              </a:rPr>
              <a:t>support.balsamiq.com</a:t>
            </a:r>
            <a:r>
              <a:rPr lang="fr-FR" sz="2800" dirty="0" smtClean="0">
                <a:solidFill>
                  <a:srgbClr val="C0392B"/>
                </a:solidFill>
                <a:latin typeface="Cambria"/>
                <a:cs typeface="Cambria"/>
              </a:rPr>
              <a:t>/</a:t>
            </a:r>
            <a:r>
              <a:rPr lang="fr-FR" sz="2800" dirty="0" err="1" smtClean="0">
                <a:solidFill>
                  <a:srgbClr val="C0392B"/>
                </a:solidFill>
                <a:latin typeface="Cambria"/>
                <a:cs typeface="Cambria"/>
              </a:rPr>
              <a:t>customer</a:t>
            </a:r>
            <a:r>
              <a:rPr lang="fr-FR" sz="2800" dirty="0" smtClean="0">
                <a:solidFill>
                  <a:srgbClr val="C0392B"/>
                </a:solidFill>
                <a:latin typeface="Cambria"/>
                <a:cs typeface="Cambria"/>
              </a:rPr>
              <a:t>/portal/articles/433253</a:t>
            </a:r>
            <a:endParaRPr lang="en-US" sz="2800" dirty="0" smtClean="0">
              <a:solidFill>
                <a:prstClr val="black">
                  <a:lumMod val="75000"/>
                  <a:lumOff val="25000"/>
                </a:prstClr>
              </a:solidFill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81307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495800"/>
            <a:ext cx="5582920" cy="793773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Design Prototyping Tool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200" y="2895600"/>
            <a:ext cx="4229100" cy="15240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016000" y="5943600"/>
            <a:ext cx="5582920" cy="596374"/>
          </a:xfrm>
          <a:prstGeom prst="rect">
            <a:avLst/>
          </a:prstGeom>
        </p:spPr>
        <p:txBody>
          <a:bodyPr vert="horz" lIns="130046" tIns="65023" rIns="130046" bIns="65023" rtlCol="0">
            <a:normAutofit lnSpcReduction="10000"/>
          </a:bodyPr>
          <a:lstStyle>
            <a:lvl1pPr marL="0" indent="0" algn="ctr" defTabSz="650230" rtl="0" eaLnBrk="1" latinLnBrk="0" hangingPunct="1">
              <a:spcBef>
                <a:spcPct val="20000"/>
              </a:spcBef>
              <a:buFont typeface="Arial"/>
              <a:buNone/>
              <a:defRPr sz="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indent="0" algn="ctr" defTabSz="65023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00460" indent="0" algn="ctr" defTabSz="650230" rtl="0" eaLnBrk="1" latinLnBrk="0" hangingPunct="1">
              <a:spcBef>
                <a:spcPct val="20000"/>
              </a:spcBef>
              <a:buFont typeface="Arial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50690" indent="0" algn="ctr" defTabSz="65023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600919" indent="0" algn="ctr" defTabSz="65023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51149" indent="0" algn="ctr" defTabSz="65023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01379" indent="0" algn="ctr" defTabSz="65023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51609" indent="0" algn="ctr" defTabSz="65023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201839" indent="0" algn="ctr" defTabSz="65023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Sabrina 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08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11200" y="760646"/>
            <a:ext cx="10403840" cy="991954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/>
                <a:cs typeface="Helvetica"/>
              </a:rPr>
              <a:t>Drag and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/>
                <a:cs typeface="Helvetica"/>
              </a:rPr>
              <a:t> </a:t>
            </a: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/>
                <a:cs typeface="Helvetica"/>
              </a:rPr>
              <a:t>drop interface for uploading screens</a:t>
            </a:r>
          </a:p>
        </p:txBody>
      </p:sp>
      <p:pic>
        <p:nvPicPr>
          <p:cNvPr id="2" name="Picture 1" descr="Screen Shot 2014-11-17 at 11.55.20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852" y="2438400"/>
            <a:ext cx="12184948" cy="7315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4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11200" y="1066800"/>
            <a:ext cx="10885500" cy="999553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/>
                <a:cs typeface="Helvetica"/>
              </a:rPr>
              <a:t>Add transitions and gesture effects to link screens</a:t>
            </a:r>
          </a:p>
        </p:txBody>
      </p:sp>
      <p:pic>
        <p:nvPicPr>
          <p:cNvPr id="2" name="Picture 1" descr="Screen Shot 2013-11-17 at 5.09.48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41" t="34815" r="26111" b="20148"/>
          <a:stretch/>
        </p:blipFill>
        <p:spPr>
          <a:xfrm>
            <a:off x="598123" y="3185241"/>
            <a:ext cx="8934780" cy="5223408"/>
          </a:xfrm>
          <a:prstGeom prst="rect">
            <a:avLst/>
          </a:prstGeom>
        </p:spPr>
      </p:pic>
      <p:pic>
        <p:nvPicPr>
          <p:cNvPr id="7" name="Picture 6" descr="Screen Shot 2013-11-17 at 5.11.47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85" t="34815" r="26111" b="20148"/>
          <a:stretch/>
        </p:blipFill>
        <p:spPr>
          <a:xfrm>
            <a:off x="7508992" y="4530190"/>
            <a:ext cx="4937008" cy="522341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2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11200" y="914400"/>
            <a:ext cx="10885500" cy="1066800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/>
                <a:cs typeface="Helvetica"/>
              </a:rPr>
              <a:t>URL to display prototype online</a:t>
            </a:r>
          </a:p>
        </p:txBody>
      </p:sp>
      <p:pic>
        <p:nvPicPr>
          <p:cNvPr id="2" name="Picture 1" descr="Screen Shot 2014-11-17 at 11.59.39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400" y="2828132"/>
            <a:ext cx="11430000" cy="692546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3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04800"/>
            <a:ext cx="12354560" cy="1426351"/>
          </a:xfrm>
        </p:spPr>
        <p:txBody>
          <a:bodyPr/>
          <a:lstStyle/>
          <a:p>
            <a:r>
              <a:rPr lang="en-US" sz="5400" dirty="0" smtClean="0"/>
              <a:t>Or, Produce Final-Looking Graphics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280" y="1752600"/>
            <a:ext cx="11704320" cy="6274364"/>
          </a:xfrm>
        </p:spPr>
        <p:txBody>
          <a:bodyPr/>
          <a:lstStyle/>
          <a:p>
            <a:r>
              <a:rPr lang="en-US" dirty="0" smtClean="0"/>
              <a:t>Alternatively, could use Photoshop, Illustrator, etc. and produce final graphics</a:t>
            </a:r>
          </a:p>
          <a:p>
            <a:pPr lvl="1"/>
            <a:r>
              <a:rPr lang="en-US" dirty="0" smtClean="0"/>
              <a:t>Designers want to show what real UI will look like</a:t>
            </a:r>
          </a:p>
          <a:p>
            <a:pPr lvl="1"/>
            <a:r>
              <a:rPr lang="en-US" dirty="0" smtClean="0"/>
              <a:t>Details of the “look”</a:t>
            </a:r>
          </a:p>
          <a:p>
            <a:r>
              <a:rPr lang="en-US" dirty="0" smtClean="0"/>
              <a:t>Web pages often use final graphics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>
                <a:hlinkClick r:id="rId3"/>
              </a:rPr>
              <a:t>Toffem</a:t>
            </a:r>
            <a:r>
              <a:rPr lang="en-US" dirty="0" smtClean="0">
                <a:hlinkClick r:id="rId3"/>
              </a:rPr>
              <a:t> Medicines</a:t>
            </a:r>
            <a:endParaRPr lang="en-US" dirty="0" smtClean="0"/>
          </a:p>
          <a:p>
            <a:r>
              <a:rPr lang="en-US" dirty="0" smtClean="0"/>
              <a:t>Add “click-through”</a:t>
            </a:r>
            <a:br>
              <a:rPr lang="en-US" dirty="0" smtClean="0"/>
            </a:br>
            <a:r>
              <a:rPr lang="en-US" dirty="0" smtClean="0"/>
              <a:t>behaviors</a:t>
            </a:r>
          </a:p>
          <a:p>
            <a:pPr lvl="1"/>
            <a:r>
              <a:rPr lang="en-US" dirty="0" smtClean="0"/>
              <a:t>Usually limited mostly</a:t>
            </a:r>
            <a:br>
              <a:rPr lang="en-US" dirty="0" smtClean="0"/>
            </a:br>
            <a:r>
              <a:rPr lang="en-US" dirty="0" smtClean="0"/>
              <a:t>to screen transitions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444" y="5410200"/>
            <a:ext cx="666935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11200" y="2155613"/>
            <a:ext cx="10403840" cy="976573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200" b="1" dirty="0" smtClean="0">
                <a:solidFill>
                  <a:srgbClr val="2ECC71"/>
                </a:solidFill>
                <a:latin typeface="Helvetica"/>
                <a:cs typeface="Helvetica"/>
              </a:rPr>
              <a:t>Advantages</a:t>
            </a:r>
            <a:endParaRPr lang="en-US" sz="3200" b="1" dirty="0">
              <a:solidFill>
                <a:srgbClr val="2ECC71"/>
              </a:solidFill>
              <a:latin typeface="Helvetica"/>
              <a:cs typeface="Helvetica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11200" y="3451013"/>
            <a:ext cx="9753600" cy="2492587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/>
                <a:cs typeface="Helvetica"/>
              </a:rPr>
              <a:t>Quick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/>
                <a:cs typeface="Helvetica"/>
              </a:rPr>
              <a:t>Hotspot Templates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/>
                <a:cs typeface="Helvetica"/>
              </a:rPr>
              <a:t>Gestures and Transitions 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/>
                <a:cs typeface="Helvetica"/>
              </a:rPr>
              <a:t>Sharable</a:t>
            </a:r>
          </a:p>
          <a:p>
            <a:pPr fontAlgn="auto">
              <a:spcAft>
                <a:spcPts val="0"/>
              </a:spcAft>
            </a:pP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11200" y="2155613"/>
            <a:ext cx="10403840" cy="976573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200" b="1" dirty="0" smtClean="0">
                <a:solidFill>
                  <a:srgbClr val="2ECC71"/>
                </a:solidFill>
                <a:latin typeface="Helvetica"/>
                <a:cs typeface="Helvetica"/>
              </a:rPr>
              <a:t>Drawbacks</a:t>
            </a:r>
            <a:endParaRPr lang="en-US" sz="3200" b="1" dirty="0">
              <a:solidFill>
                <a:srgbClr val="2ECC71"/>
              </a:solidFill>
              <a:latin typeface="Helvetica"/>
              <a:cs typeface="Helvetica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11200" y="3451013"/>
            <a:ext cx="9753600" cy="2492587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/>
                <a:cs typeface="Helvetica"/>
              </a:rPr>
              <a:t>Cannot create or modify designs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/>
                <a:cs typeface="Helvetica"/>
              </a:rPr>
              <a:t>Mockups and screens must be imported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/>
                <a:cs typeface="Helvetica"/>
              </a:rPr>
              <a:t>Supports limited file types (JPG, PNG, GIF)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/>
                <a:cs typeface="Helvetica"/>
              </a:rPr>
              <a:t>Not as robust or powerful as other tools</a:t>
            </a:r>
          </a:p>
          <a:p>
            <a:pPr fontAlgn="auto">
              <a:spcAft>
                <a:spcPts val="0"/>
              </a:spcAft>
            </a:pP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3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11200" y="2155613"/>
            <a:ext cx="10403840" cy="976573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200" b="1" dirty="0">
                <a:solidFill>
                  <a:srgbClr val="2ECC71"/>
                </a:solidFill>
                <a:latin typeface="Helvetica"/>
                <a:cs typeface="Helvetica"/>
              </a:rPr>
              <a:t>http://</a:t>
            </a:r>
            <a:r>
              <a:rPr lang="en-US" sz="3200" b="1" dirty="0" err="1">
                <a:solidFill>
                  <a:srgbClr val="2ECC71"/>
                </a:solidFill>
                <a:latin typeface="Helvetica"/>
                <a:cs typeface="Helvetica"/>
              </a:rPr>
              <a:t>www.invisionapp.com</a:t>
            </a:r>
            <a:r>
              <a:rPr lang="en-US" sz="3200" b="1" dirty="0">
                <a:solidFill>
                  <a:srgbClr val="2ECC71"/>
                </a:solidFill>
                <a:latin typeface="Helvetica"/>
                <a:cs typeface="Helvetica"/>
              </a:rPr>
              <a:t>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02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Buttons must be</a:t>
            </a:r>
            <a:br>
              <a:rPr lang="en-US" dirty="0" smtClean="0"/>
            </a:br>
            <a:r>
              <a:rPr lang="en-US" dirty="0" smtClean="0"/>
              <a:t>labeled and should “work”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445174"/>
            <a:ext cx="11948160" cy="6274364"/>
          </a:xfrm>
        </p:spPr>
        <p:txBody>
          <a:bodyPr/>
          <a:lstStyle/>
          <a:p>
            <a:r>
              <a:rPr lang="en-US" dirty="0" smtClean="0"/>
              <a:t>User should be able to be equally confused by your prototype as by the real interface.</a:t>
            </a:r>
          </a:p>
          <a:p>
            <a:r>
              <a:rPr lang="en-US" dirty="0" smtClean="0"/>
              <a:t>For each screen on the prototype that you create, that screen should have </a:t>
            </a:r>
            <a:r>
              <a:rPr lang="en-US" b="1" dirty="0" smtClean="0">
                <a:solidFill>
                  <a:srgbClr val="C00000"/>
                </a:solidFill>
              </a:rPr>
              <a:t>every control</a:t>
            </a:r>
            <a:r>
              <a:rPr lang="en-US" dirty="0" smtClean="0"/>
              <a:t> that would be on the real screen.</a:t>
            </a:r>
          </a:p>
          <a:p>
            <a:r>
              <a:rPr lang="en-US" dirty="0" smtClean="0"/>
              <a:t>Each control should do something</a:t>
            </a:r>
          </a:p>
          <a:p>
            <a:pPr lvl="1"/>
            <a:r>
              <a:rPr lang="en-US" dirty="0" smtClean="0"/>
              <a:t>Most will go to a “not implemented yet” page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402449"/>
            <a:ext cx="11567160" cy="1121551"/>
          </a:xfrm>
        </p:spPr>
        <p:txBody>
          <a:bodyPr/>
          <a:lstStyle/>
          <a:p>
            <a:r>
              <a:rPr lang="en-US" dirty="0" smtClean="0"/>
              <a:t>Implementation Options for HW4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600200"/>
            <a:ext cx="12446000" cy="7391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Pretty much any way you want</a:t>
            </a:r>
          </a:p>
          <a:p>
            <a:pPr lvl="1"/>
            <a:r>
              <a:rPr lang="en-US" dirty="0" smtClean="0"/>
              <a:t>Must “work” – not just paintings</a:t>
            </a:r>
          </a:p>
          <a:p>
            <a:pPr lvl="1"/>
            <a:r>
              <a:rPr lang="en-US" dirty="0" smtClean="0"/>
              <a:t>“Click-through prototypes”</a:t>
            </a:r>
          </a:p>
          <a:p>
            <a:r>
              <a:rPr lang="en-US" sz="4000" dirty="0" smtClean="0"/>
              <a:t>We recommend you do </a:t>
            </a:r>
            <a:r>
              <a:rPr lang="en-US" sz="4000" i="1" u="sng" dirty="0" smtClean="0"/>
              <a:t>not</a:t>
            </a:r>
            <a:r>
              <a:rPr lang="en-US" sz="4000" dirty="0" smtClean="0"/>
              <a:t> use Java, C++, Objective C (</a:t>
            </a:r>
            <a:r>
              <a:rPr lang="en-US" sz="4000" dirty="0" err="1" smtClean="0"/>
              <a:t>iPhone</a:t>
            </a:r>
            <a:r>
              <a:rPr lang="en-US" sz="4000" dirty="0" smtClean="0"/>
              <a:t>) or other “professional” language</a:t>
            </a:r>
          </a:p>
          <a:p>
            <a:r>
              <a:rPr lang="en-US" sz="4000" dirty="0" smtClean="0"/>
              <a:t>Note: you must be able to create software that is </a:t>
            </a:r>
            <a:r>
              <a:rPr lang="en-US" sz="4000" i="1" dirty="0" smtClean="0"/>
              <a:t>easy </a:t>
            </a:r>
            <a:r>
              <a:rPr lang="en-US" sz="4000" dirty="0" smtClean="0"/>
              <a:t>for others to </a:t>
            </a:r>
            <a:r>
              <a:rPr lang="en-US" sz="4000" i="1" dirty="0" smtClean="0"/>
              <a:t>run</a:t>
            </a:r>
          </a:p>
          <a:p>
            <a:pPr lvl="1"/>
            <a:r>
              <a:rPr lang="en-US" sz="3600" b="1" i="1" dirty="0" smtClean="0">
                <a:solidFill>
                  <a:srgbClr val="C00000"/>
                </a:solidFill>
              </a:rPr>
              <a:t>Must work on both PC and Mac</a:t>
            </a:r>
          </a:p>
          <a:p>
            <a:pPr lvl="1"/>
            <a:r>
              <a:rPr lang="en-US" sz="3600" dirty="0" smtClean="0"/>
              <a:t>Output </a:t>
            </a:r>
            <a:r>
              <a:rPr lang="en-US" sz="3600" dirty="0" smtClean="0"/>
              <a:t>a set of web pages, or a </a:t>
            </a:r>
            <a:r>
              <a:rPr lang="en-US" sz="3600" dirty="0" err="1" smtClean="0"/>
              <a:t>pdf</a:t>
            </a:r>
            <a:r>
              <a:rPr lang="en-US" sz="3600" dirty="0" smtClean="0"/>
              <a:t> file</a:t>
            </a:r>
          </a:p>
          <a:p>
            <a:r>
              <a:rPr lang="en-US" sz="4200" dirty="0" smtClean="0"/>
              <a:t>If you use </a:t>
            </a:r>
            <a:r>
              <a:rPr lang="en-US" sz="4200" dirty="0" err="1" smtClean="0"/>
              <a:t>OmniGraffle</a:t>
            </a:r>
            <a:r>
              <a:rPr lang="en-US" sz="4200" dirty="0" smtClean="0"/>
              <a:t> (Mac only) or Visio (PC only</a:t>
            </a:r>
            <a:r>
              <a:rPr lang="en-US" sz="4200" dirty="0" smtClean="0"/>
              <a:t>) or Visual Studio (PC only), you must output </a:t>
            </a:r>
            <a:r>
              <a:rPr lang="en-US" sz="4200" dirty="0" smtClean="0"/>
              <a:t>as clickable </a:t>
            </a:r>
            <a:r>
              <a:rPr lang="en-US" sz="4200" dirty="0" err="1" smtClean="0"/>
              <a:t>pdf</a:t>
            </a:r>
            <a:r>
              <a:rPr lang="en-US" sz="4200" dirty="0" smtClean="0"/>
              <a:t> or something.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350151"/>
          </a:xfrm>
        </p:spPr>
        <p:txBody>
          <a:bodyPr/>
          <a:lstStyle/>
          <a:p>
            <a:r>
              <a:rPr lang="en-US" dirty="0" smtClean="0"/>
              <a:t>Recommended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71600"/>
            <a:ext cx="12598400" cy="6890738"/>
          </a:xfrm>
        </p:spPr>
        <p:txBody>
          <a:bodyPr/>
          <a:lstStyle/>
          <a:p>
            <a:r>
              <a:rPr lang="en-US" sz="4000" dirty="0" smtClean="0"/>
              <a:t>These are easiest to use:</a:t>
            </a:r>
          </a:p>
          <a:p>
            <a:pPr lvl="1"/>
            <a:r>
              <a:rPr lang="en-US" sz="3600" dirty="0" smtClean="0"/>
              <a:t>PowerPoint – Brad demo</a:t>
            </a:r>
          </a:p>
          <a:p>
            <a:pPr lvl="1"/>
            <a:r>
              <a:rPr lang="en-US" sz="3600" dirty="0" smtClean="0"/>
              <a:t>Html </a:t>
            </a:r>
            <a:r>
              <a:rPr lang="en-US" sz="3600" dirty="0" smtClean="0"/>
              <a:t>– </a:t>
            </a:r>
            <a:r>
              <a:rPr lang="en-US" sz="3600" dirty="0" smtClean="0"/>
              <a:t>demo</a:t>
            </a:r>
            <a:endParaRPr lang="en-US" sz="3600" dirty="0" smtClean="0"/>
          </a:p>
          <a:p>
            <a:pPr lvl="2"/>
            <a:r>
              <a:rPr lang="en-US" sz="3200" dirty="0" smtClean="0"/>
              <a:t>Using editor like </a:t>
            </a:r>
            <a:r>
              <a:rPr lang="en-US" sz="3200" dirty="0" smtClean="0"/>
              <a:t>Dreamweaver</a:t>
            </a:r>
            <a:endParaRPr lang="en-US" sz="3200" dirty="0" smtClean="0"/>
          </a:p>
          <a:p>
            <a:pPr lvl="2"/>
            <a:r>
              <a:rPr lang="en-US" sz="3200" dirty="0" smtClean="0"/>
              <a:t>Dreamweaver has a </a:t>
            </a:r>
            <a:r>
              <a:rPr lang="en-US" sz="3200" dirty="0" smtClean="0">
                <a:hlinkClick r:id="rId2"/>
              </a:rPr>
              <a:t>free 30-day trial</a:t>
            </a:r>
            <a:endParaRPr lang="en-US" sz="3200" dirty="0" smtClean="0"/>
          </a:p>
          <a:p>
            <a:pPr lvl="1"/>
            <a:r>
              <a:rPr lang="en-US" sz="3600" dirty="0" smtClean="0"/>
              <a:t>Html + </a:t>
            </a:r>
            <a:r>
              <a:rPr lang="en-US" sz="3600" dirty="0" err="1" smtClean="0"/>
              <a:t>Javascript</a:t>
            </a:r>
            <a:r>
              <a:rPr lang="en-US" sz="3600" dirty="0" smtClean="0"/>
              <a:t> (more programming)</a:t>
            </a:r>
          </a:p>
          <a:p>
            <a:r>
              <a:rPr lang="en-US" sz="4000" dirty="0" err="1" smtClean="0"/>
              <a:t>Balsamiq</a:t>
            </a:r>
            <a:r>
              <a:rPr lang="en-US" sz="4000" dirty="0" smtClean="0"/>
              <a:t> – demo</a:t>
            </a:r>
          </a:p>
          <a:p>
            <a:pPr lvl="1"/>
            <a:r>
              <a:rPr lang="en-US" sz="3400" dirty="0" smtClean="0"/>
              <a:t>Free accounts to </a:t>
            </a:r>
            <a:r>
              <a:rPr lang="en-US" sz="3400" dirty="0" err="1" smtClean="0"/>
              <a:t>Balsamiq</a:t>
            </a:r>
            <a:r>
              <a:rPr lang="en-US" sz="3400" dirty="0" smtClean="0"/>
              <a:t> on line</a:t>
            </a:r>
          </a:p>
          <a:p>
            <a:r>
              <a:rPr lang="en-US" sz="4000" dirty="0" smtClean="0"/>
              <a:t>InVision – demo</a:t>
            </a:r>
          </a:p>
          <a:p>
            <a:pPr lvl="1"/>
            <a:r>
              <a:rPr lang="en-US" sz="3400" dirty="0" smtClean="0"/>
              <a:t>Free student accounts</a:t>
            </a:r>
            <a:endParaRPr lang="en-US" sz="3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other choices…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209800"/>
            <a:ext cx="12354560" cy="6705600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err="1" smtClean="0"/>
              <a:t>Axure</a:t>
            </a:r>
            <a:r>
              <a:rPr lang="en-US" sz="4000" dirty="0" smtClean="0"/>
              <a:t> is a popular commercial </a:t>
            </a:r>
            <a:r>
              <a:rPr lang="en-US" sz="4000" dirty="0" smtClean="0"/>
              <a:t>tool</a:t>
            </a:r>
            <a:endParaRPr lang="en-US" sz="4000" dirty="0" smtClean="0"/>
          </a:p>
          <a:p>
            <a:pPr lvl="1"/>
            <a:r>
              <a:rPr lang="en-US" sz="3600" dirty="0" smtClean="0">
                <a:hlinkClick r:id="rId2"/>
              </a:rPr>
              <a:t>www.axure.com</a:t>
            </a:r>
            <a:endParaRPr lang="en-US" sz="3600" dirty="0" smtClean="0"/>
          </a:p>
          <a:p>
            <a:pPr lvl="1"/>
            <a:r>
              <a:rPr lang="en-US" sz="3600" dirty="0" smtClean="0"/>
              <a:t>Advantage – only one with components that can be used on multiple pages</a:t>
            </a: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://moqups.com/</a:t>
            </a:r>
            <a:endParaRPr lang="en-US" dirty="0" smtClean="0"/>
          </a:p>
          <a:p>
            <a:r>
              <a:rPr lang="en-US" dirty="0" err="1" smtClean="0"/>
              <a:t>JustInMind</a:t>
            </a:r>
            <a:r>
              <a:rPr lang="en-US" dirty="0" smtClean="0"/>
              <a:t> - </a:t>
            </a:r>
            <a:r>
              <a:rPr lang="en-US" dirty="0" smtClean="0">
                <a:hlinkClick r:id="rId4"/>
              </a:rPr>
              <a:t>http://www.justinmind.com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err="1" smtClean="0"/>
              <a:t>Flinto</a:t>
            </a:r>
            <a:r>
              <a:rPr lang="en-US" dirty="0" smtClean="0"/>
              <a:t> </a:t>
            </a:r>
            <a:r>
              <a:rPr lang="en-US" dirty="0" smtClean="0"/>
              <a:t>- </a:t>
            </a:r>
            <a:r>
              <a:rPr lang="en-US" dirty="0" smtClean="0">
                <a:hlinkClick r:id="rId5"/>
              </a:rPr>
              <a:t>https://www.flinto.com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- prototype </a:t>
            </a:r>
            <a:r>
              <a:rPr lang="en-US" dirty="0" err="1" smtClean="0"/>
              <a:t>smartphone</a:t>
            </a:r>
            <a:r>
              <a:rPr lang="en-US" dirty="0" smtClean="0"/>
              <a:t> apps</a:t>
            </a:r>
            <a:endParaRPr lang="en-US" dirty="0" smtClean="0"/>
          </a:p>
          <a:p>
            <a:r>
              <a:rPr lang="en-US" dirty="0" smtClean="0"/>
              <a:t>Adobe </a:t>
            </a:r>
            <a:r>
              <a:rPr lang="en-US" dirty="0" smtClean="0"/>
              <a:t>Flash</a:t>
            </a:r>
          </a:p>
          <a:p>
            <a:r>
              <a:rPr lang="en-US" dirty="0" smtClean="0"/>
              <a:t>Old </a:t>
            </a:r>
            <a:r>
              <a:rPr lang="en-US" dirty="0" smtClean="0"/>
              <a:t>tools: </a:t>
            </a:r>
          </a:p>
          <a:p>
            <a:pPr lvl="1"/>
            <a:r>
              <a:rPr lang="en-US" dirty="0" smtClean="0"/>
              <a:t>Visual Basic</a:t>
            </a:r>
          </a:p>
          <a:p>
            <a:pPr lvl="1"/>
            <a:r>
              <a:rPr lang="en-US" dirty="0" smtClean="0"/>
              <a:t>HyperCard </a:t>
            </a:r>
            <a:r>
              <a:rPr lang="en-US" dirty="0" smtClean="0"/>
              <a:t>(1998) &amp; similar</a:t>
            </a:r>
          </a:p>
          <a:p>
            <a:pPr lvl="1"/>
            <a:r>
              <a:rPr lang="en-US" dirty="0" smtClean="0"/>
              <a:t>Flash Catalyst (2010)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350151"/>
          </a:xfrm>
        </p:spPr>
        <p:txBody>
          <a:bodyPr/>
          <a:lstStyle/>
          <a:p>
            <a:r>
              <a:rPr lang="en-US" dirty="0" smtClean="0"/>
              <a:t>Lots of Lists of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524000"/>
            <a:ext cx="12354560" cy="7391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Search for “Prototyping tools” or “</a:t>
            </a:r>
            <a:r>
              <a:rPr lang="en-US" dirty="0" err="1" smtClean="0"/>
              <a:t>Wireframing</a:t>
            </a:r>
            <a:r>
              <a:rPr lang="en-US" dirty="0" smtClean="0"/>
              <a:t> Tools”</a:t>
            </a:r>
          </a:p>
          <a:p>
            <a:pPr lvl="1"/>
            <a:r>
              <a:rPr lang="en-US" sz="2800" dirty="0" smtClean="0">
                <a:hlinkClick r:id="rId2"/>
              </a:rPr>
              <a:t>http://uxmovement.com/resources/3-best-vector-wireframing-tools-for-designers</a:t>
            </a:r>
            <a:r>
              <a:rPr lang="en-US" sz="2800" dirty="0" smtClean="0">
                <a:hlinkClick r:id="rId2"/>
              </a:rPr>
              <a:t>/</a:t>
            </a:r>
            <a:r>
              <a:rPr lang="en-US" sz="2800" dirty="0" smtClean="0"/>
              <a:t>  (2014)</a:t>
            </a:r>
            <a:endParaRPr lang="en-US" sz="2800" dirty="0" smtClean="0">
              <a:hlinkClick r:id="rId2"/>
            </a:endParaRPr>
          </a:p>
          <a:p>
            <a:pPr lvl="1"/>
            <a:r>
              <a:rPr lang="en-US" sz="2800" dirty="0" smtClean="0">
                <a:hlinkClick r:id="rId2"/>
              </a:rPr>
              <a:t>http</a:t>
            </a:r>
            <a:r>
              <a:rPr lang="en-US" sz="2800" dirty="0" smtClean="0">
                <a:hlinkClick r:id="rId2"/>
              </a:rPr>
              <a:t>://www.cooper.com/journal/2013/07/designers-toolkit-proto-testing-for-prototypes?utm_source=Cooper&amp;utm_campaign=017b6536a1-Newsletter_Sept13&amp;utm_medium=email&amp;utm_term=0_162d77b95f-017b6536a1-85381653</a:t>
            </a:r>
            <a:r>
              <a:rPr lang="en-US" sz="2800" dirty="0" smtClean="0"/>
              <a:t> (2013)</a:t>
            </a:r>
            <a:endParaRPr lang="en-US" sz="2800" dirty="0" smtClean="0">
              <a:hlinkClick r:id="rId3"/>
            </a:endParaRPr>
          </a:p>
          <a:p>
            <a:pPr lvl="1"/>
            <a:r>
              <a:rPr lang="en-US" sz="2800" dirty="0" smtClean="0">
                <a:hlinkClick r:id="rId4"/>
              </a:rPr>
              <a:t>http://www.fuelyourcreativity.com/17-great-wireframing-tools-for-web-designers/</a:t>
            </a:r>
            <a:r>
              <a:rPr lang="en-US" sz="2800" dirty="0" smtClean="0"/>
              <a:t> (2012)</a:t>
            </a:r>
            <a:endParaRPr lang="en-US" sz="2800" dirty="0" smtClean="0">
              <a:hlinkClick r:id="rId3"/>
            </a:endParaRPr>
          </a:p>
          <a:p>
            <a:pPr lvl="1"/>
            <a:r>
              <a:rPr lang="en-US" sz="2400" dirty="0" smtClean="0">
                <a:hlinkClick r:id="rId5"/>
              </a:rPr>
              <a:t>http://www.creativebloq.com/wireframes/top-wireframing-tools-11121302</a:t>
            </a:r>
            <a:r>
              <a:rPr lang="en-US" sz="2400" dirty="0" smtClean="0"/>
              <a:t> (2012)</a:t>
            </a:r>
            <a:endParaRPr lang="en-US" sz="2800" dirty="0" smtClean="0">
              <a:hlinkClick r:id="rId3"/>
            </a:endParaRPr>
          </a:p>
          <a:p>
            <a:pPr lvl="1"/>
            <a:r>
              <a:rPr lang="en-US" sz="2800" dirty="0" smtClean="0">
                <a:hlinkClick r:id="rId3"/>
              </a:rPr>
              <a:t>http://mashable.com/2010/07/15/wireframing-tools/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- “10 free </a:t>
            </a:r>
            <a:r>
              <a:rPr lang="en-US" sz="2800" dirty="0" err="1" smtClean="0"/>
              <a:t>wireframing</a:t>
            </a:r>
            <a:r>
              <a:rPr lang="en-US" sz="2800" dirty="0" smtClean="0"/>
              <a:t> tools” (2010)</a:t>
            </a:r>
          </a:p>
          <a:p>
            <a:pPr lvl="1"/>
            <a:r>
              <a:rPr lang="en-US" sz="2800" dirty="0" smtClean="0">
                <a:hlinkClick r:id="rId6"/>
              </a:rPr>
              <a:t>http://www.uxbooth.com/blog/15-desktop-online-wireframing-tools/</a:t>
            </a:r>
            <a:r>
              <a:rPr lang="en-US" sz="2800" dirty="0" smtClean="0"/>
              <a:t> (2010)</a:t>
            </a:r>
          </a:p>
          <a:p>
            <a:pPr lvl="1"/>
            <a:r>
              <a:rPr lang="en-US" sz="2800" dirty="0" smtClean="0">
                <a:hlinkClick r:id="rId7"/>
              </a:rPr>
              <a:t>http://www.uie.com/articles/prototyping_tools/?link=tips100318_6</a:t>
            </a:r>
            <a:r>
              <a:rPr lang="en-US" sz="2800" dirty="0" smtClean="0"/>
              <a:t>  (2010)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8781</TotalTime>
  <Pages>0</Pages>
  <Words>1131</Words>
  <Characters>0</Characters>
  <Application>Microsoft Office PowerPoint</Application>
  <PresentationFormat>Custom</PresentationFormat>
  <Lines>0</Lines>
  <Paragraphs>279</Paragraphs>
  <Slides>42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lecture template_polo</vt:lpstr>
      <vt:lpstr>1_Office Theme</vt:lpstr>
      <vt:lpstr>Civic</vt:lpstr>
      <vt:lpstr>Lecture 7: Implementing a Prototype: Overview of Using PowerPoint, Balsamiq, InVision, html, etc.</vt:lpstr>
      <vt:lpstr>Implementing your Prototype</vt:lpstr>
      <vt:lpstr>“Wireframe” Level Prototype</vt:lpstr>
      <vt:lpstr>Or, Produce Final-Looking Graphics</vt:lpstr>
      <vt:lpstr>All Buttons must be labeled and should “work”</vt:lpstr>
      <vt:lpstr>Implementation Options for HW4</vt:lpstr>
      <vt:lpstr>Recommended Options</vt:lpstr>
      <vt:lpstr>Lots of other choices…</vt:lpstr>
      <vt:lpstr>Lots of Lists of Tools</vt:lpstr>
      <vt:lpstr>What Are People Using?</vt:lpstr>
      <vt:lpstr>Using PowerPoint to Prototype</vt:lpstr>
      <vt:lpstr>Adding Controls in PowerPoint</vt:lpstr>
      <vt:lpstr>Adding PowerPoint Controls</vt:lpstr>
      <vt:lpstr>Use “Master” for Shared Controls</vt:lpstr>
      <vt:lpstr>PowerPoint – turn off auto-advance</vt:lpstr>
      <vt:lpstr>PowerPoint examples</vt:lpstr>
      <vt:lpstr>TA-Run Demos</vt:lpstr>
      <vt:lpstr>Prototyping with  </vt:lpstr>
      <vt:lpstr>Why prototype with HTML and CSS?</vt:lpstr>
      <vt:lpstr>Why HTML5 and CSS3?</vt:lpstr>
      <vt:lpstr>Drawbacks of HTML5 and CSS3</vt:lpstr>
      <vt:lpstr>What to use</vt:lpstr>
      <vt:lpstr>Learn to Code</vt:lpstr>
      <vt:lpstr>OmniGraffle</vt:lpstr>
      <vt:lpstr>Slide 25</vt:lpstr>
      <vt:lpstr>Slide 26</vt:lpstr>
      <vt:lpstr>Slide 27</vt:lpstr>
      <vt:lpstr>Slide 28</vt:lpstr>
      <vt:lpstr>balsamiq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7: Implementing a Prototype: Overview of Using PowerPoint, Adobe Illustrator, Balsamiq, OmniGraffle, html, etc.</dc:title>
  <dc:creator>Brad Myers</dc:creator>
  <cp:lastModifiedBy>Brad Myers</cp:lastModifiedBy>
  <cp:revision>430</cp:revision>
  <dcterms:modified xsi:type="dcterms:W3CDTF">2014-11-17T20:15:49Z</dcterms:modified>
</cp:coreProperties>
</file>