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6" r:id="rId3"/>
    <p:sldId id="287" r:id="rId4"/>
    <p:sldId id="273" r:id="rId5"/>
    <p:sldId id="262" r:id="rId6"/>
    <p:sldId id="275" r:id="rId7"/>
    <p:sldId id="276" r:id="rId8"/>
    <p:sldId id="277" r:id="rId9"/>
    <p:sldId id="278" r:id="rId10"/>
    <p:sldId id="279" r:id="rId11"/>
    <p:sldId id="284" r:id="rId12"/>
    <p:sldId id="285" r:id="rId13"/>
    <p:sldId id="286" r:id="rId14"/>
    <p:sldId id="270" r:id="rId15"/>
    <p:sldId id="281" r:id="rId16"/>
    <p:sldId id="282" r:id="rId17"/>
    <p:sldId id="283" r:id="rId18"/>
    <p:sldId id="269" r:id="rId19"/>
    <p:sldId id="288" r:id="rId20"/>
    <p:sldId id="289" r:id="rId21"/>
    <p:sldId id="315" r:id="rId22"/>
    <p:sldId id="321" r:id="rId23"/>
    <p:sldId id="290" r:id="rId24"/>
    <p:sldId id="313" r:id="rId25"/>
    <p:sldId id="319" r:id="rId26"/>
    <p:sldId id="320" r:id="rId27"/>
    <p:sldId id="314" r:id="rId28"/>
    <p:sldId id="317" r:id="rId29"/>
    <p:sldId id="318" r:id="rId30"/>
    <p:sldId id="305" r:id="rId31"/>
    <p:sldId id="306" r:id="rId32"/>
    <p:sldId id="307" r:id="rId33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1764" autoAdjust="0"/>
  </p:normalViewPr>
  <p:slideViewPr>
    <p:cSldViewPr snapToGrid="0">
      <p:cViewPr varScale="1">
        <p:scale>
          <a:sx n="94" d="100"/>
          <a:sy n="94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30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23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5" Type="http://schemas.openxmlformats.org/officeDocument/2006/relationships/slide" Target="slides/slide8.xml"/><Relationship Id="rId15" Type="http://schemas.openxmlformats.org/officeDocument/2006/relationships/slide" Target="slides/slide32.xml"/><Relationship Id="rId10" Type="http://schemas.openxmlformats.org/officeDocument/2006/relationships/slide" Target="slides/slide18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1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7C6A6-F01D-4E37-8C54-59A6B6C0B2B2}" type="slidenum">
              <a:rPr lang="en-US"/>
              <a:pPr/>
              <a:t>15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A90-6BBB-4691-8E1D-48828E4D46D9}" type="slidenum">
              <a:rPr lang="en-US"/>
              <a:pPr/>
              <a:t>16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2BE4-A827-4C7D-9955-17FC7E1FF041}" type="slidenum">
              <a:rPr lang="en-US"/>
              <a:pPr/>
              <a:t>17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337B-B3E3-4656-B620-0B179884F11A}" type="slidenum">
              <a:rPr lang="en-US"/>
              <a:pPr/>
              <a:t>18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C258-62BC-4C2B-956C-75E513264463}" type="slidenum">
              <a:rPr lang="en-US"/>
              <a:pPr/>
              <a:t>4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7F40-1AE9-4A4B-8CD9-3EDCEFF9DDC7}" type="slidenum">
              <a:rPr lang="en-US"/>
              <a:pPr/>
              <a:t>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1977-8C8C-49EC-A06D-A4C38287F38A}" type="slidenum">
              <a:rPr lang="en-US"/>
              <a:pPr/>
              <a:t>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00BF-766B-46BB-ACCD-4C0ADFFF1C94}" type="slidenum">
              <a:rPr lang="en-US"/>
              <a:pPr/>
              <a:t>7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 dirty="0"/>
              <a:t>Scroll bar, clipboard, View, Window, pane</a:t>
            </a:r>
          </a:p>
          <a:p>
            <a:r>
              <a:rPr lang="en-US" dirty="0"/>
              <a:t>Nudge,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999B6-8145-4B24-8346-9B5E84AFE573}" type="slidenum">
              <a:rPr lang="en-US"/>
              <a:pPr/>
              <a:t>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pPr lvl="1"/>
            <a:r>
              <a:rPr lang="en-US" sz="1300">
                <a:cs typeface="Tahoma" charset="0"/>
              </a:rPr>
              <a:t>“No cows on the ice” = no serious difficulties to be overcome (from Nielsen’s text, p. 245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AC5E-5711-4EE6-8AF4-B592B02B3314}" type="slidenum">
              <a:rPr lang="en-US"/>
              <a:pPr/>
              <a:t>9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4363-D0A2-462F-9E8B-52FF99FABC71}" type="slidenum">
              <a:rPr lang="en-US"/>
              <a:pPr/>
              <a:t>10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0363-70E5-45A0-B79F-8417015ABC67}" type="slidenum">
              <a:rPr lang="en-US"/>
              <a:pPr/>
              <a:t>14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hai.tourismthailand.org/home" TargetMode="External"/><Relationship Id="rId3" Type="http://schemas.openxmlformats.org/officeDocument/2006/relationships/hyperlink" Target="http://de.yahoo.com/" TargetMode="External"/><Relationship Id="rId7" Type="http://schemas.openxmlformats.org/officeDocument/2006/relationships/hyperlink" Target="http://www.knto.or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ell-newton.it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kit.edu/study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yahoo.com/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s.cmu.edu/~bam/uicourse/08763fall12/finalexam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hyperlink" Target="http://techcrunch.com/2012/05/07/nielsen-smartphones-used-by-50-4-of-u-s-consumers-android-48-5-of-them/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en.wikipedia.org/wiki/List_of_countries_by_number_of_mobile_phones_in_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slideshare.net/kleinerperkins/2012-kpcb-internet-trends-yearend-updat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kleinerperkins/2012-kpcb-internet-trends-yearend-update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www.forbes.com/sites/benzingainsights/2012/11/26/how-many-tablets-does-the-market-have-room-f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urnalism.org/analysis_report/device_ownership" TargetMode="External"/><Relationship Id="rId5" Type="http://schemas.openxmlformats.org/officeDocument/2006/relationships/hyperlink" Target="http://blog.nielsen.com/nielsenwire/?p=31688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2-kpcb-internet-trends-yearend-updat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lukew.com/mmdd_workshop_11142012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lukew.com/mmdd_workshop_11142012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2-kpcb-internet-trends-yearend-upd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/>
              <a:t>Lecture </a:t>
            </a:r>
            <a:r>
              <a:rPr lang="en-US" sz="320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International and Handheld</a:t>
            </a:r>
            <a:br>
              <a:rPr lang="en-US" dirty="0" smtClean="0"/>
            </a:br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2012,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C45D-143A-4EF6-A844-E2D5495D15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7658100" y="5372100"/>
            <a:ext cx="788988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1225"/>
          </a:xfrm>
        </p:spPr>
        <p:txBody>
          <a:bodyPr/>
          <a:lstStyle/>
          <a:p>
            <a:r>
              <a:rPr lang="en-US"/>
              <a:t>Localization</a:t>
            </a:r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0650" y="1158875"/>
            <a:ext cx="902335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Not just translating the interface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Web sites may have different content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1800" dirty="0">
                <a:hlinkClick r:id="rId3"/>
              </a:rPr>
              <a:t>German yahoo </a:t>
            </a:r>
            <a:r>
              <a:rPr lang="en-US" sz="1800" dirty="0"/>
              <a:t>has </a:t>
            </a:r>
            <a:r>
              <a:rPr lang="en-US" sz="1800" dirty="0" smtClean="0"/>
              <a:t>“Lifestyle” </a:t>
            </a:r>
            <a:r>
              <a:rPr lang="en-US" sz="1800" dirty="0"/>
              <a:t>on front tab, compared to </a:t>
            </a:r>
            <a:r>
              <a:rPr lang="en-US" sz="1800" dirty="0">
                <a:hlinkClick r:id="rId4"/>
              </a:rPr>
              <a:t>US Yahoo</a:t>
            </a:r>
            <a:r>
              <a:rPr lang="en-US" sz="1800" dirty="0"/>
              <a:t> </a:t>
            </a:r>
            <a:r>
              <a:rPr lang="en-US" sz="1800" dirty="0" smtClean="0"/>
              <a:t>“Jobs”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And different icons for sports: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Different sizes of language may require redesign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But automatic layout can help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Indicate </a:t>
            </a:r>
            <a:r>
              <a:rPr lang="en-US" sz="2000" dirty="0"/>
              <a:t>content that is </a:t>
            </a:r>
            <a:r>
              <a:rPr lang="en-US" sz="2000" i="1" dirty="0"/>
              <a:t>not</a:t>
            </a:r>
            <a:r>
              <a:rPr lang="en-US" sz="2000" dirty="0"/>
              <a:t> translated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Bad example: </a:t>
            </a:r>
            <a:r>
              <a:rPr lang="en-US" sz="1800" dirty="0" smtClean="0"/>
              <a:t>“Radio KIT” </a:t>
            </a:r>
            <a:r>
              <a:rPr lang="en-US" sz="2000" dirty="0" smtClean="0"/>
              <a:t>on </a:t>
            </a:r>
            <a:r>
              <a:rPr lang="en-US" sz="2000" dirty="0" smtClean="0">
                <a:hlinkClick r:id="rId5"/>
              </a:rPr>
              <a:t>http://www.kit.edu/study</a:t>
            </a:r>
            <a:r>
              <a:rPr lang="en-US" sz="2000" dirty="0" smtClean="0">
                <a:hlinkClick r:id="rId5"/>
              </a:rPr>
              <a:t>/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there is a choice of language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Don’t use flags to indicate </a:t>
            </a:r>
            <a:r>
              <a:rPr lang="en-US" sz="1800" dirty="0" smtClean="0"/>
              <a:t>language: </a:t>
            </a:r>
            <a:r>
              <a:rPr lang="en-US" sz="1800" dirty="0" smtClean="0">
                <a:hlinkClick r:id="rId6"/>
              </a:rPr>
              <a:t>http://www.russell-newton.it/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US vs. Canada vs. England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Use language’s own name for itself (ENGLISH, ESPAÑOL,           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Good place for pictures of </a:t>
            </a:r>
            <a:r>
              <a:rPr lang="en-US" sz="1800" dirty="0" smtClean="0"/>
              <a:t>text </a:t>
            </a:r>
            <a:r>
              <a:rPr lang="en-US" sz="1800" dirty="0" smtClean="0"/>
              <a:t>(if </a:t>
            </a:r>
            <a:r>
              <a:rPr lang="en-US" sz="1800" dirty="0" smtClean="0"/>
              <a:t>fonts aren’t </a:t>
            </a:r>
            <a:r>
              <a:rPr lang="en-US" sz="1800" dirty="0" smtClean="0"/>
              <a:t>loaded)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First </a:t>
            </a:r>
            <a:r>
              <a:rPr lang="en-US" sz="2000" dirty="0"/>
              <a:t>page in default language first so many won’t need extra click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links for other languages easy to find </a:t>
            </a:r>
            <a:r>
              <a:rPr lang="en-US" sz="2000" dirty="0" smtClean="0"/>
              <a:t>(e.g., </a:t>
            </a:r>
            <a:r>
              <a:rPr lang="en-US" sz="2000" dirty="0" smtClean="0">
                <a:hlinkClick r:id="rId7"/>
              </a:rPr>
              <a:t>www.knto.or.kr/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Not: </a:t>
            </a:r>
            <a:r>
              <a:rPr lang="en-US" sz="2000" dirty="0" smtClean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thai.tourismthailand.org/home</a:t>
            </a:r>
            <a:endParaRPr lang="en-US" sz="2000" dirty="0"/>
          </a:p>
        </p:txBody>
      </p:sp>
      <p:pic>
        <p:nvPicPr>
          <p:cNvPr id="519173" name="Picture 5" descr="koreanInkorean"/>
          <p:cNvPicPr>
            <a:picLocks noChangeAspect="1" noChangeArrowheads="1"/>
          </p:cNvPicPr>
          <p:nvPr/>
        </p:nvPicPr>
        <p:blipFill>
          <a:blip r:embed="rId9" cstate="print"/>
          <a:srcRect l="20512" b="16763"/>
          <a:stretch>
            <a:fillRect/>
          </a:stretch>
        </p:blipFill>
        <p:spPr bwMode="auto">
          <a:xfrm>
            <a:off x="6851209" y="4461794"/>
            <a:ext cx="844550" cy="325438"/>
          </a:xfrm>
          <a:prstGeom prst="rect">
            <a:avLst/>
          </a:prstGeom>
          <a:noFill/>
        </p:spPr>
      </p:pic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1630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045" y="2162657"/>
            <a:ext cx="342858" cy="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886960" y="476504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86880" y="12192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9" name="Oval 8"/>
          <p:cNvSpPr/>
          <p:nvPr/>
        </p:nvSpPr>
        <p:spPr bwMode="auto">
          <a:xfrm>
            <a:off x="4257040" y="5374640"/>
            <a:ext cx="2763520" cy="213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DBB-2C50-497A-9610-5E1B778C8EE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Shipping Issues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1111849"/>
            <a:ext cx="8358996" cy="4612676"/>
          </a:xfrm>
        </p:spPr>
        <p:txBody>
          <a:bodyPr/>
          <a:lstStyle/>
          <a:p>
            <a:r>
              <a:rPr lang="en-US" sz="2400" dirty="0"/>
              <a:t>Shipping charges and options for overseas</a:t>
            </a:r>
          </a:p>
          <a:p>
            <a:pPr lvl="1"/>
            <a:r>
              <a:rPr lang="en-US" sz="2400" dirty="0"/>
              <a:t>Sales taxes?</a:t>
            </a:r>
          </a:p>
          <a:p>
            <a:r>
              <a:rPr lang="en-US" sz="2400" dirty="0"/>
              <a:t>Accept entry of non-US characters in fields</a:t>
            </a:r>
          </a:p>
          <a:p>
            <a:pPr lvl="1"/>
            <a:r>
              <a:rPr lang="en-US" sz="2400" dirty="0"/>
              <a:t>May be an issue for sorting, etc.</a:t>
            </a:r>
          </a:p>
          <a:p>
            <a:r>
              <a:rPr lang="en-US" sz="2400" dirty="0"/>
              <a:t>Consider have separate US and overseas shipping pages</a:t>
            </a:r>
          </a:p>
          <a:p>
            <a:r>
              <a:rPr lang="en-US" sz="2400" dirty="0"/>
              <a:t>Otherwise:</a:t>
            </a:r>
          </a:p>
          <a:p>
            <a:pPr lvl="1"/>
            <a:r>
              <a:rPr lang="en-US" sz="2400" dirty="0"/>
              <a:t>Use “zip / postal code” as prompt</a:t>
            </a:r>
          </a:p>
          <a:p>
            <a:pPr lvl="1"/>
            <a:r>
              <a:rPr lang="en-US" sz="2400" dirty="0"/>
              <a:t>Different organization of postal address (postal code after city or after state?)</a:t>
            </a:r>
          </a:p>
          <a:p>
            <a:pPr lvl="1"/>
            <a:r>
              <a:rPr lang="en-US" sz="2400" dirty="0"/>
              <a:t>In “state/province” field,</a:t>
            </a:r>
          </a:p>
          <a:p>
            <a:pPr lvl="2"/>
            <a:r>
              <a:rPr lang="en-US" sz="2000" dirty="0"/>
              <a:t>Full-length state names</a:t>
            </a:r>
          </a:p>
          <a:p>
            <a:pPr lvl="2"/>
            <a:r>
              <a:rPr lang="en-US" sz="2000" dirty="0"/>
              <a:t>Option for “other countries” in </a:t>
            </a:r>
            <a:r>
              <a:rPr lang="en-US" sz="2000" i="1" dirty="0"/>
              <a:t>state</a:t>
            </a:r>
            <a:r>
              <a:rPr lang="en-US" sz="2000" dirty="0"/>
              <a:t>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907B-68D8-4F1C-8086-4F5C33321C8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URL issues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Use www.company.com for English language version</a:t>
            </a:r>
          </a:p>
          <a:p>
            <a:r>
              <a:rPr lang="en-US" sz="2600"/>
              <a:t>Use www.company.co.XX (.uk, .de, .kr) for foreign site</a:t>
            </a:r>
          </a:p>
          <a:p>
            <a:r>
              <a:rPr lang="en-US" sz="2600"/>
              <a:t>Use local (country specific) URL also for sites of only local interest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48F6-48AE-4F27-B433-4FD9D8EBE74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605"/>
            <a:ext cx="8229600" cy="474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Separate “resource files”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Put strings, etc. in separate file so can be easily changed without recompiling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as part of the code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Including error messages, etc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Difficult due to constructed messages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“Cannot copy file &lt;#1&gt; to directory &lt;#2&gt; due to &lt;#err&gt;”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Even the </a:t>
            </a:r>
            <a:r>
              <a:rPr lang="en-US" sz="1800" i="1" dirty="0"/>
              <a:t>order</a:t>
            </a:r>
            <a:r>
              <a:rPr lang="en-US" sz="1800" dirty="0"/>
              <a:t> of the words may need to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Also put in locations and sizes, since may change with the language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 features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Automatic formatting and input for dates,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Toolkit support for layout, conversions, Unicode,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“Locale”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does changing it </a:t>
            </a:r>
            <a:r>
              <a:rPr lang="en-US" sz="2000" i="1" dirty="0"/>
              <a:t>convert </a:t>
            </a:r>
            <a:r>
              <a:rPr lang="en-US" sz="2000" dirty="0"/>
              <a:t>values or just show them differently?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OK for date, not for currency!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137"/>
            <a:ext cx="8001000" cy="1295400"/>
          </a:xfrm>
        </p:spPr>
        <p:txBody>
          <a:bodyPr/>
          <a:lstStyle/>
          <a:p>
            <a:r>
              <a:rPr lang="en-US" sz="3600" dirty="0" smtClean="0"/>
              <a:t>Windows 7 “Region and Language”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948" y="1089880"/>
            <a:ext cx="8229600" cy="4411662"/>
          </a:xfrm>
        </p:spPr>
        <p:txBody>
          <a:bodyPr/>
          <a:lstStyle/>
          <a:p>
            <a:r>
              <a:rPr lang="en-US" dirty="0" smtClean="0"/>
              <a:t>Formerly called “Locale”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B47-39A3-4236-8BCB-6F47D8273741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46818" name="Picture 2" descr="C:\Users\bam\AppData\Local\Temp\SNAGHTMLf361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427"/>
            <a:ext cx="3861428" cy="4452382"/>
          </a:xfrm>
          <a:prstGeom prst="rect">
            <a:avLst/>
          </a:prstGeom>
          <a:noFill/>
        </p:spPr>
      </p:pic>
      <p:pic>
        <p:nvPicPr>
          <p:cNvPr id="546820" name="Picture 4" descr="C:\Users\bam\AppData\Local\Temp\SNAGHTMLf3675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764" y="2149443"/>
            <a:ext cx="3861428" cy="4452382"/>
          </a:xfrm>
          <a:prstGeom prst="rect">
            <a:avLst/>
          </a:prstGeom>
          <a:noFill/>
        </p:spPr>
      </p:pic>
      <p:pic>
        <p:nvPicPr>
          <p:cNvPr id="546822" name="Picture 6" descr="C:\Users\bam\AppData\Local\Temp\SNAGHTMLf376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582" y="2690618"/>
            <a:ext cx="3861428" cy="445238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D158-2280-47A2-9CD3-9E2A3BB0891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International User testing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Localized interface can have new and different usability problems</a:t>
            </a:r>
          </a:p>
          <a:p>
            <a:pPr lvl="1"/>
            <a:r>
              <a:rPr lang="en-US" sz="2200"/>
              <a:t>Not sufficient to test one version and then translate</a:t>
            </a:r>
          </a:p>
          <a:p>
            <a:r>
              <a:rPr lang="en-US" sz="2600"/>
              <a:t>Should perform heuristic analysis by usability specialists familiar with target culture and language</a:t>
            </a:r>
          </a:p>
          <a:p>
            <a:r>
              <a:rPr lang="en-US" sz="2600"/>
              <a:t>Should test with native speakers in different countries</a:t>
            </a:r>
          </a:p>
          <a:p>
            <a:r>
              <a:rPr lang="en-US" sz="2600"/>
              <a:t>Use international or national usability consultants</a:t>
            </a:r>
          </a:p>
          <a:p>
            <a:r>
              <a:rPr lang="en-US" sz="2600"/>
              <a:t>Use “remote testing” with instrumented web sites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Handheld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777"/>
            <a:ext cx="8229600" cy="51571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 information: </a:t>
            </a:r>
          </a:p>
          <a:p>
            <a:pPr lvl="1"/>
            <a:r>
              <a:rPr lang="en-US" dirty="0" smtClean="0"/>
              <a:t>Fri, Dec. 14, 1 - 4pm in room 7500 Wean </a:t>
            </a:r>
            <a:r>
              <a:rPr lang="en-US" dirty="0" smtClean="0"/>
              <a:t>Hall</a:t>
            </a:r>
            <a:endParaRPr lang="en-US" dirty="0" smtClean="0"/>
          </a:p>
          <a:p>
            <a:pPr lvl="1"/>
            <a:r>
              <a:rPr lang="en-US" dirty="0" smtClean="0"/>
              <a:t>Mon. Dec. 17, 2 – 5pm in Posner Hall 152 &amp; 153</a:t>
            </a:r>
          </a:p>
          <a:p>
            <a:pPr lvl="1"/>
            <a:r>
              <a:rPr lang="en-US" dirty="0" smtClean="0"/>
              <a:t>Anyone </a:t>
            </a:r>
            <a:r>
              <a:rPr lang="en-US" dirty="0" smtClean="0"/>
              <a:t>can go to either</a:t>
            </a:r>
          </a:p>
          <a:p>
            <a:pPr lvl="1"/>
            <a:r>
              <a:rPr lang="en-US" dirty="0" smtClean="0"/>
              <a:t>See</a:t>
            </a:r>
            <a:r>
              <a:rPr lang="en-US" dirty="0" smtClean="0"/>
              <a:t>: </a:t>
            </a:r>
            <a:r>
              <a:rPr lang="en-US" sz="1600" dirty="0" smtClean="0">
                <a:hlinkClick r:id="rId2"/>
              </a:rPr>
              <a:t>http://www.cs.cmu.edu/~</a:t>
            </a:r>
            <a:r>
              <a:rPr lang="en-US" sz="1600" dirty="0" smtClean="0">
                <a:hlinkClick r:id="rId2"/>
              </a:rPr>
              <a:t>bam/uicourse/08763fall12/finalexam.html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dirty="0" smtClean="0"/>
              <a:t>Guest lecture next </a:t>
            </a:r>
            <a:r>
              <a:rPr lang="en-US" dirty="0" smtClean="0"/>
              <a:t>Wednesday</a:t>
            </a:r>
            <a:endParaRPr lang="en-US" dirty="0" smtClean="0"/>
          </a:p>
          <a:p>
            <a:pPr lvl="1"/>
            <a:r>
              <a:rPr lang="en-US" dirty="0" smtClean="0"/>
              <a:t>David Bishop, </a:t>
            </a:r>
            <a:r>
              <a:rPr lang="en-US" dirty="0" smtClean="0"/>
              <a:t>Maya Design</a:t>
            </a:r>
          </a:p>
          <a:p>
            <a:pPr lvl="1"/>
            <a:r>
              <a:rPr lang="en-US" dirty="0" smtClean="0"/>
              <a:t>Please attend!</a:t>
            </a:r>
          </a:p>
          <a:p>
            <a:r>
              <a:rPr lang="en-US" dirty="0" smtClean="0"/>
              <a:t>Final date for late </a:t>
            </a:r>
            <a:r>
              <a:rPr lang="en-US" dirty="0" err="1" smtClean="0"/>
              <a:t>homeworks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Wednesday, December </a:t>
            </a:r>
            <a:r>
              <a:rPr lang="en-US" dirty="0" smtClean="0"/>
              <a:t>12, 2012</a:t>
            </a:r>
          </a:p>
          <a:p>
            <a:r>
              <a:rPr lang="en-US" dirty="0" smtClean="0"/>
              <a:t>Today is evaluation </a:t>
            </a:r>
            <a:r>
              <a:rPr lang="en-US" dirty="0" smtClean="0"/>
              <a:t>day – please fill out questionnaires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518146" name="Picture 2" descr="David Bis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615" y="3858260"/>
            <a:ext cx="12858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2938-1C13-4432-8CE6-AE130E0347A8}" type="slidenum">
              <a:rPr lang="en-US"/>
              <a:pPr/>
              <a:t>20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100"/>
            <a:ext cx="9144000" cy="4997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Now: Handheld = Mobile = Cell Phone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Old: PDA = Personal Digital Assistant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Tablets: </a:t>
            </a:r>
            <a:r>
              <a:rPr lang="en-US" sz="2800" dirty="0" err="1" smtClean="0"/>
              <a:t>iPads</a:t>
            </a:r>
            <a:r>
              <a:rPr lang="en-US" sz="2800" dirty="0" smtClean="0"/>
              <a:t>, readers, Android’s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Big </a:t>
            </a:r>
            <a:r>
              <a:rPr lang="en-US" sz="2800" dirty="0"/>
              <a:t>numbers of mobile phones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 </a:t>
            </a:r>
            <a:r>
              <a:rPr lang="en-US" sz="2400" dirty="0" smtClean="0"/>
              <a:t>6 </a:t>
            </a:r>
            <a:r>
              <a:rPr lang="en-US" sz="2400" dirty="0"/>
              <a:t>billion </a:t>
            </a:r>
            <a:r>
              <a:rPr lang="en-US" sz="2400" dirty="0" smtClean="0"/>
              <a:t>mobile phones in </a:t>
            </a:r>
            <a:r>
              <a:rPr lang="en-US" sz="2400" dirty="0" smtClean="0"/>
              <a:t>use </a:t>
            </a:r>
            <a:r>
              <a:rPr lang="en-US" sz="1600" dirty="0" smtClean="0">
                <a:hlinkClick r:id="rId2"/>
              </a:rPr>
              <a:t>(Wikipedia)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About </a:t>
            </a:r>
            <a:r>
              <a:rPr lang="en-US" sz="2400" dirty="0" smtClean="0"/>
              <a:t>50.4% </a:t>
            </a:r>
            <a:r>
              <a:rPr lang="en-US" sz="2400" dirty="0" smtClean="0"/>
              <a:t>of phones in use in US are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</a:t>
            </a:r>
            <a:r>
              <a:rPr lang="en-US" sz="1600" dirty="0" smtClean="0">
                <a:hlinkClick r:id="rId3"/>
              </a:rPr>
              <a:t>(Nielsen)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100" dirty="0" smtClean="0"/>
              <a:t>1.1B global Smartphone users; only 17% of subscribers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4"/>
              </a:rPr>
              <a:t>cite</a:t>
            </a:r>
            <a:r>
              <a:rPr lang="en-US" sz="1600" dirty="0" smtClean="0"/>
              <a:t>, slide </a:t>
            </a:r>
            <a:r>
              <a:rPr lang="en-US" sz="1600" dirty="0" smtClean="0"/>
              <a:t>7)</a:t>
            </a:r>
            <a:endParaRPr lang="en-US" sz="21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Mobile phones are rapidly becoming the preferred means of personal communication, creating the world's largest consumer electronics industry.”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mobile devices purchased last year than PCs and cars combined!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1001" y="1689908"/>
            <a:ext cx="1287105" cy="16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023" y="1689908"/>
            <a:ext cx="1111977" cy="14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t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4495" y="92600"/>
            <a:ext cx="1899505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10" name="Picture 6" descr="C:\Users\bam\AppData\Local\Microsoft\Windows\Temporary Internet Files\Content.IE5\FT8ZC24C\MC90029576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2971" y="230272"/>
            <a:ext cx="1483251" cy="132073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0" y="122238"/>
            <a:ext cx="7543800" cy="815311"/>
          </a:xfrm>
        </p:spPr>
        <p:txBody>
          <a:bodyPr/>
          <a:lstStyle/>
          <a:p>
            <a:r>
              <a:rPr lang="en-US" dirty="0" smtClean="0"/>
              <a:t>More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0" y="825015"/>
            <a:ext cx="4773729" cy="365554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10% of all </a:t>
            </a:r>
            <a:r>
              <a:rPr lang="en-US" sz="2800" dirty="0" smtClean="0"/>
              <a:t>phones in </a:t>
            </a:r>
            <a:r>
              <a:rPr lang="en-US" sz="2800" dirty="0" smtClean="0"/>
              <a:t>US </a:t>
            </a:r>
            <a:r>
              <a:rPr lang="en-US" sz="2800" dirty="0" smtClean="0"/>
              <a:t>were </a:t>
            </a:r>
            <a:r>
              <a:rPr lang="en-US" sz="2800" dirty="0" err="1" smtClean="0"/>
              <a:t>iPhones</a:t>
            </a:r>
            <a:r>
              <a:rPr lang="en-US" sz="2800" dirty="0" smtClean="0"/>
              <a:t> in 2011</a:t>
            </a:r>
            <a:endParaRPr lang="en-US" sz="2800" dirty="0" smtClean="0"/>
          </a:p>
          <a:p>
            <a:r>
              <a:rPr lang="en-US" sz="2800" dirty="0" smtClean="0"/>
              <a:t>Android </a:t>
            </a:r>
            <a:r>
              <a:rPr lang="en-US" sz="2800" dirty="0" smtClean="0"/>
              <a:t>continues to </a:t>
            </a:r>
            <a:r>
              <a:rPr lang="en-US" sz="2800" dirty="0" smtClean="0"/>
              <a:t>take </a:t>
            </a:r>
            <a:r>
              <a:rPr lang="en-US" sz="2800" dirty="0" smtClean="0"/>
              <a:t>larger share </a:t>
            </a:r>
            <a:r>
              <a:rPr lang="en-US" sz="2800" dirty="0" smtClean="0"/>
              <a:t>of </a:t>
            </a:r>
            <a:r>
              <a:rPr lang="en-US" sz="2800" dirty="0" err="1" smtClean="0"/>
              <a:t>SmartPhones</a:t>
            </a:r>
            <a:r>
              <a:rPr lang="en-US" sz="2800" dirty="0" smtClean="0"/>
              <a:t>, currently</a:t>
            </a:r>
            <a:br>
              <a:rPr lang="en-US" sz="2800" dirty="0" smtClean="0"/>
            </a:br>
            <a:r>
              <a:rPr lang="en-US" sz="2800" dirty="0" smtClean="0"/>
              <a:t>48.5% </a:t>
            </a:r>
            <a:r>
              <a:rPr lang="en-US" sz="2800" dirty="0" smtClean="0"/>
              <a:t>(</a:t>
            </a:r>
            <a:r>
              <a:rPr lang="en-US" sz="2800" dirty="0" err="1" smtClean="0"/>
              <a:t>iPhone</a:t>
            </a:r>
            <a:r>
              <a:rPr lang="en-US" sz="2800" dirty="0" smtClean="0"/>
              <a:t> </a:t>
            </a:r>
            <a:r>
              <a:rPr lang="en-US" sz="2800" dirty="0" smtClean="0"/>
              <a:t>32%)</a:t>
            </a:r>
          </a:p>
          <a:p>
            <a:r>
              <a:rPr lang="en-US" sz="2800" dirty="0" smtClean="0"/>
              <a:t>About 150 million tablets in US</a:t>
            </a:r>
            <a:r>
              <a:rPr lang="en-US" sz="2800" dirty="0" smtClean="0"/>
              <a:t> (</a:t>
            </a:r>
            <a:r>
              <a:rPr lang="en-US" sz="2800" dirty="0" smtClean="0">
                <a:hlinkClick r:id="rId2"/>
              </a:rPr>
              <a:t>cite</a:t>
            </a:r>
            <a:r>
              <a:rPr lang="en-US" sz="2800" dirty="0" smtClean="0"/>
              <a:t>) – 29% of adults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41698" name="Picture 2" descr="Screen shot 2012-05-07 at 16.04.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234" y="142239"/>
            <a:ext cx="3825766" cy="3723745"/>
          </a:xfrm>
          <a:prstGeom prst="rect">
            <a:avLst/>
          </a:prstGeom>
          <a:noFill/>
        </p:spPr>
      </p:pic>
      <p:pic>
        <p:nvPicPr>
          <p:cNvPr id="541700" name="Picture 4" descr="Pew data for US tablet owners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3603" y="3748251"/>
            <a:ext cx="36195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43642" y="3403606"/>
            <a:ext cx="415831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Smartphone market share in US as of May, 2012 (</a:t>
            </a:r>
            <a:r>
              <a:rPr lang="en-US" sz="1200" dirty="0" smtClean="0">
                <a:hlinkClick r:id="rId5"/>
              </a:rPr>
              <a:t>Nielsen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4261" y="6581001"/>
            <a:ext cx="3035383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Tablet market share in US (</a:t>
            </a:r>
            <a:r>
              <a:rPr lang="en-US" sz="1200" dirty="0" smtClean="0">
                <a:hlinkClick r:id="rId6"/>
              </a:rPr>
              <a:t>Pew research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541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863" y="4307841"/>
            <a:ext cx="3344026" cy="2550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15360" y="633478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8"/>
              </a:rPr>
              <a:t>cite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slide 12)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“Computers”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878"/>
            <a:ext cx="4643120" cy="33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360" y="497334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3"/>
              </a:rPr>
              <a:t>cite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slide 24, 25)</a:t>
            </a:r>
            <a:endParaRPr lang="en-US" sz="1400" dirty="0"/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1" y="3248121"/>
            <a:ext cx="4826000" cy="36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5F31-951B-4430-8A19-886CE966AE76}" type="slidenum">
              <a:rPr lang="en-US"/>
              <a:pPr/>
              <a:t>23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mCommerce Importance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r>
              <a:rPr lang="en-US" dirty="0"/>
              <a:t>Nielsen: “Mobile access will be the third ‘killer app’ for the Internet, after email and web browsing”</a:t>
            </a:r>
          </a:p>
          <a:p>
            <a:pPr lvl="1"/>
            <a:r>
              <a:rPr lang="en-US" dirty="0"/>
              <a:t>“Anyone, anytime, anywhere, </a:t>
            </a:r>
            <a:r>
              <a:rPr lang="en-US" i="1" dirty="0"/>
              <a:t>connected”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Mobile Devices </a:t>
            </a:r>
            <a:r>
              <a:rPr lang="en-US" dirty="0" smtClean="0"/>
              <a:t>are “Life </a:t>
            </a:r>
            <a:r>
              <a:rPr lang="en-US" dirty="0"/>
              <a:t>Accessories”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Panu</a:t>
            </a:r>
            <a:r>
              <a:rPr lang="en-US" dirty="0"/>
              <a:t> </a:t>
            </a:r>
            <a:r>
              <a:rPr lang="en-US" dirty="0" err="1"/>
              <a:t>Korhonen</a:t>
            </a:r>
            <a:r>
              <a:rPr lang="en-US" dirty="0"/>
              <a:t>, Usability Group Lead, Nokia</a:t>
            </a:r>
          </a:p>
          <a:p>
            <a:pPr lvl="1"/>
            <a:r>
              <a:rPr lang="en-US" dirty="0"/>
              <a:t>Interact with mobile devices in a more “intimate” way than regular PCs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74284" cy="1382471"/>
          </a:xfrm>
        </p:spPr>
        <p:txBody>
          <a:bodyPr/>
          <a:lstStyle/>
          <a:p>
            <a:r>
              <a:rPr lang="en-US" sz="3600" dirty="0" smtClean="0"/>
              <a:t>Usage Model Different for</a:t>
            </a:r>
            <a:br>
              <a:rPr lang="en-US" sz="3600" dirty="0" smtClean="0"/>
            </a:br>
            <a:r>
              <a:rPr lang="en-US" sz="3600" dirty="0" smtClean="0"/>
              <a:t>Handhelds than PCs or Web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344"/>
            <a:ext cx="8229600" cy="4411662"/>
          </a:xfrm>
        </p:spPr>
        <p:txBody>
          <a:bodyPr/>
          <a:lstStyle/>
          <a:p>
            <a:r>
              <a:rPr lang="en-US" dirty="0" smtClean="0"/>
              <a:t>Immediate requests</a:t>
            </a:r>
          </a:p>
          <a:p>
            <a:r>
              <a:rPr lang="en-US" dirty="0" smtClean="0"/>
              <a:t>Short interactions, frequently interrupted</a:t>
            </a:r>
          </a:p>
          <a:p>
            <a:r>
              <a:rPr lang="en-US" dirty="0" smtClean="0"/>
              <a:t>Public use</a:t>
            </a:r>
          </a:p>
          <a:p>
            <a:r>
              <a:rPr lang="en-US" dirty="0" smtClean="0"/>
              <a:t>Fashion statement</a:t>
            </a:r>
          </a:p>
          <a:p>
            <a:pPr lvl="1"/>
            <a:r>
              <a:rPr lang="en-US" dirty="0" smtClean="0"/>
              <a:t>Less business-oriented</a:t>
            </a:r>
          </a:p>
          <a:p>
            <a:pPr lvl="1"/>
            <a:r>
              <a:rPr lang="en-US" dirty="0" smtClean="0"/>
              <a:t>More value to design</a:t>
            </a:r>
          </a:p>
          <a:p>
            <a:r>
              <a:rPr lang="en-US" dirty="0" smtClean="0"/>
              <a:t>Little engagement</a:t>
            </a:r>
          </a:p>
          <a:p>
            <a:r>
              <a:rPr lang="en-US" dirty="0" smtClean="0"/>
              <a:t>Must always be able to answer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Mobile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4411662"/>
          </a:xfrm>
        </p:spPr>
        <p:txBody>
          <a:bodyPr/>
          <a:lstStyle/>
          <a:p>
            <a:r>
              <a:rPr lang="en-US" dirty="0" smtClean="0"/>
              <a:t>Consultants recommend web sites designed for mobile first: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26640"/>
            <a:ext cx="6810381" cy="41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static.lukew.com/mmdd_workshop_11142012.pdf</a:t>
            </a:r>
            <a:r>
              <a:rPr lang="en-US" sz="1600" dirty="0" smtClean="0"/>
              <a:t>, slide 76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3120" cy="1295400"/>
          </a:xfrm>
        </p:spPr>
        <p:txBody>
          <a:bodyPr/>
          <a:lstStyle/>
          <a:p>
            <a:r>
              <a:rPr lang="en-US" dirty="0" smtClean="0"/>
              <a:t>Focus on Navigation or Content?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965" y="1898971"/>
            <a:ext cx="3947795" cy="40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9" y="1971040"/>
            <a:ext cx="3382940" cy="3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5815" y="6488668"/>
            <a:ext cx="6370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static.lukew.com/mmdd_workshop_11142012.pdf</a:t>
            </a:r>
            <a:r>
              <a:rPr lang="en-US" sz="1600" dirty="0" smtClean="0"/>
              <a:t>, slides 107-8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65" y="2662177"/>
            <a:ext cx="1218012" cy="16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75" y="156963"/>
            <a:ext cx="7543800" cy="815311"/>
          </a:xfrm>
        </p:spPr>
        <p:txBody>
          <a:bodyPr/>
          <a:lstStyle/>
          <a:p>
            <a:r>
              <a:rPr lang="en-US" dirty="0" smtClean="0"/>
              <a:t>Issues with Handheld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185"/>
            <a:ext cx="8229600" cy="4411662"/>
          </a:xfrm>
        </p:spPr>
        <p:txBody>
          <a:bodyPr/>
          <a:lstStyle/>
          <a:p>
            <a:r>
              <a:rPr lang="en-US" dirty="0" smtClean="0"/>
              <a:t>Must follow the device’s style guidelines</a:t>
            </a:r>
          </a:p>
          <a:p>
            <a:pPr lvl="1"/>
            <a:r>
              <a:rPr lang="en-US" dirty="0" smtClean="0"/>
              <a:t>May depend on OS, Hardware and carrier</a:t>
            </a:r>
          </a:p>
          <a:p>
            <a:pPr lvl="2"/>
            <a:r>
              <a:rPr lang="en-US" dirty="0" smtClean="0"/>
              <a:t>Verizon, AT&amp;T, Sprint ….</a:t>
            </a:r>
            <a:endParaRPr lang="en-US" dirty="0" smtClean="0"/>
          </a:p>
          <a:p>
            <a:pPr lvl="1"/>
            <a:r>
              <a:rPr lang="en-US" dirty="0" smtClean="0"/>
              <a:t>May be different hardware configurations</a:t>
            </a:r>
          </a:p>
          <a:p>
            <a:pPr lvl="2"/>
            <a:r>
              <a:rPr lang="en-US" dirty="0" smtClean="0"/>
              <a:t>Not with Apple </a:t>
            </a:r>
            <a:r>
              <a:rPr lang="en-US" dirty="0" err="1" smtClean="0"/>
              <a:t>iPhone</a:t>
            </a:r>
            <a:r>
              <a:rPr lang="en-US" dirty="0" smtClean="0"/>
              <a:t> – closed platform</a:t>
            </a:r>
          </a:p>
          <a:p>
            <a:pPr lvl="2"/>
            <a:r>
              <a:rPr lang="en-US" dirty="0" smtClean="0"/>
              <a:t>RIM’s Storm</a:t>
            </a:r>
          </a:p>
          <a:p>
            <a:pPr lvl="2"/>
            <a:r>
              <a:rPr lang="en-US" dirty="0" smtClean="0"/>
              <a:t>How many buttons?</a:t>
            </a:r>
          </a:p>
          <a:p>
            <a:pPr lvl="2"/>
            <a:r>
              <a:rPr lang="en-US" dirty="0" smtClean="0"/>
              <a:t>Windows Mobile has minimum requirements</a:t>
            </a:r>
          </a:p>
          <a:p>
            <a:pPr lvl="2"/>
            <a:r>
              <a:rPr lang="en-US" dirty="0" smtClean="0"/>
              <a:t>Android?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3" cstate="print"/>
          <a:srcRect r="17973"/>
          <a:stretch>
            <a:fillRect/>
          </a:stretch>
        </p:blipFill>
        <p:spPr bwMode="auto">
          <a:xfrm>
            <a:off x="7780128" y="0"/>
            <a:ext cx="1363872" cy="25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567" y="4768770"/>
            <a:ext cx="1275065" cy="20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147" y="4765318"/>
            <a:ext cx="1159639" cy="209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6" name="Picture 6"/>
          <p:cNvPicPr>
            <a:picLocks noChangeAspect="1" noChangeArrowheads="1"/>
          </p:cNvPicPr>
          <p:nvPr/>
        </p:nvPicPr>
        <p:blipFill>
          <a:blip r:embed="rId6" cstate="print"/>
          <a:srcRect t="7004" r="51356" b="5119"/>
          <a:stretch>
            <a:fillRect/>
          </a:stretch>
        </p:blipFill>
        <p:spPr bwMode="auto">
          <a:xfrm>
            <a:off x="5236301" y="4745620"/>
            <a:ext cx="1250232" cy="21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047" y="4953965"/>
            <a:ext cx="2222609" cy="19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785" y="2662177"/>
            <a:ext cx="1200215" cy="21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1" y="1"/>
            <a:ext cx="8792489" cy="65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static.lukew.com/mmdd_workshop_11142012.pdf</a:t>
            </a:r>
            <a:r>
              <a:rPr lang="en-US" sz="1600" dirty="0" smtClean="0"/>
              <a:t>, slide 198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screen</a:t>
            </a:r>
            <a:br>
              <a:rPr lang="en-US" dirty="0" smtClean="0"/>
            </a:br>
            <a:r>
              <a:rPr lang="en-US" dirty="0" smtClean="0"/>
              <a:t>sizes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70370" name="Picture 2" descr="C:\Users\bam\AppData\Local\Temp\SNAGHTML15939c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441" y="89"/>
            <a:ext cx="4988560" cy="68579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143228"/>
            <a:ext cx="41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static.lukew.com/mmdd_workshop_11142012.pdf</a:t>
            </a:r>
            <a:r>
              <a:rPr lang="en-US" sz="1600" dirty="0" smtClean="0"/>
              <a:t>, slide 197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DCA0-EAEE-4FCA-9395-886376BF5227}" type="slidenum">
              <a:rPr lang="en-US"/>
              <a:pPr/>
              <a:t>30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Design for Small Devices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8080"/>
            <a:ext cx="8650288" cy="4755833"/>
          </a:xfrm>
        </p:spPr>
        <p:txBody>
          <a:bodyPr/>
          <a:lstStyle/>
          <a:p>
            <a:r>
              <a:rPr lang="en-US" sz="2800" dirty="0"/>
              <a:t>Principles from the Palm’s </a:t>
            </a:r>
            <a:r>
              <a:rPr lang="en-US" sz="2800" dirty="0" smtClean="0"/>
              <a:t>designers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400" dirty="0"/>
              <a:t>“Designing the Palm Pilot: A conversation with Rob </a:t>
            </a:r>
            <a:r>
              <a:rPr lang="en-US" sz="1400" dirty="0" err="1"/>
              <a:t>Haitani</a:t>
            </a:r>
            <a:r>
              <a:rPr lang="en-US" sz="1400" dirty="0"/>
              <a:t>”, by Eric Bergman and Rob </a:t>
            </a:r>
            <a:r>
              <a:rPr lang="en-US" sz="1400" dirty="0" err="1"/>
              <a:t>Haitani</a:t>
            </a:r>
            <a:r>
              <a:rPr lang="en-US" sz="1400" dirty="0"/>
              <a:t>, chapter 4 in </a:t>
            </a:r>
            <a:r>
              <a:rPr lang="en-US" sz="1400" i="1" dirty="0" smtClean="0"/>
              <a:t>Information Appliances </a:t>
            </a:r>
            <a:r>
              <a:rPr lang="en-US" sz="1400" i="1" dirty="0"/>
              <a:t>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pPr lvl="1"/>
            <a:r>
              <a:rPr lang="en-US" sz="2400" dirty="0"/>
              <a:t>Fast access to key features on small screens -&gt;</a:t>
            </a:r>
          </a:p>
          <a:p>
            <a:pPr lvl="2"/>
            <a:r>
              <a:rPr lang="en-US" sz="2000" dirty="0"/>
              <a:t>Only a few commands used a lot</a:t>
            </a:r>
          </a:p>
          <a:p>
            <a:pPr lvl="2"/>
            <a:r>
              <a:rPr lang="en-US" sz="2000" dirty="0"/>
              <a:t>Leave commands off main screen, even if not symmetric</a:t>
            </a:r>
          </a:p>
          <a:p>
            <a:pPr lvl="3"/>
            <a:r>
              <a:rPr lang="en-US" sz="1800" dirty="0"/>
              <a:t>new vs. delete</a:t>
            </a:r>
          </a:p>
          <a:p>
            <a:pPr lvl="3"/>
            <a:r>
              <a:rPr lang="en-US" sz="1800" dirty="0"/>
              <a:t>(think stapler and stapler remover)</a:t>
            </a:r>
          </a:p>
          <a:p>
            <a:pPr lvl="2"/>
            <a:r>
              <a:rPr lang="en-US" sz="2000" dirty="0"/>
              <a:t>Note that violates consistency</a:t>
            </a:r>
          </a:p>
          <a:p>
            <a:pPr lvl="2"/>
            <a:r>
              <a:rPr lang="en-US" sz="2000" dirty="0"/>
              <a:t>Tap and then type in schedule and to-do</a:t>
            </a:r>
          </a:p>
          <a:p>
            <a:pPr lvl="2"/>
            <a:r>
              <a:rPr lang="en-US" sz="2000" dirty="0"/>
              <a:t>Only four buttons – which ones?</a:t>
            </a:r>
          </a:p>
          <a:p>
            <a:pPr lvl="2"/>
            <a:r>
              <a:rPr lang="en-US" sz="2000" dirty="0"/>
              <a:t>Vs. Windows CE -&gt; if know PC, this is familiar</a:t>
            </a:r>
          </a:p>
          <a:p>
            <a:pPr lvl="3"/>
            <a:r>
              <a:rPr lang="en-US" sz="1800" dirty="0"/>
              <a:t>But usage models are different</a:t>
            </a:r>
          </a:p>
          <a:p>
            <a:pPr lvl="4"/>
            <a:r>
              <a:rPr lang="en-US" sz="1800" dirty="0"/>
              <a:t>PC: infrequent long usage</a:t>
            </a:r>
          </a:p>
          <a:p>
            <a:pPr lvl="4"/>
            <a:r>
              <a:rPr lang="en-US" sz="1800" dirty="0"/>
              <a:t>Palm: frequent short bursts of usage</a:t>
            </a:r>
          </a:p>
        </p:txBody>
      </p:sp>
      <p:pic>
        <p:nvPicPr>
          <p:cNvPr id="5" name="Picture 4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075" y="3680891"/>
            <a:ext cx="2616925" cy="21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4040" y="6532880"/>
            <a:ext cx="2895600" cy="325120"/>
          </a:xfrm>
        </p:spPr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9781-2FD5-464E-999D-0A3A5D9B9A2E}" type="slidenum">
              <a:rPr lang="en-US"/>
              <a:pPr/>
              <a:t>31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for Small Devices, 2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lvl="1"/>
            <a:r>
              <a:rPr lang="en-US" sz="2400"/>
              <a:t>Analogy: people like to eat in a car</a:t>
            </a:r>
          </a:p>
          <a:p>
            <a:pPr lvl="2"/>
            <a:r>
              <a:rPr lang="en-US" sz="2000"/>
              <a:t>Palm design is like adding the cup holder</a:t>
            </a:r>
          </a:p>
          <a:p>
            <a:pPr lvl="2"/>
            <a:r>
              <a:rPr lang="en-US" sz="2000"/>
              <a:t>Have a house with the other appliances (like the PC)</a:t>
            </a:r>
          </a:p>
          <a:p>
            <a:pPr lvl="1"/>
            <a:r>
              <a:rPr lang="en-US" sz="2400"/>
              <a:t>They did lots of user testing with prototypes created using HyperCard</a:t>
            </a:r>
          </a:p>
          <a:p>
            <a:pPr lvl="1"/>
            <a:r>
              <a:rPr lang="en-US" sz="2400"/>
              <a:t>Usage scenarios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FC0-AD92-4EEB-B8AF-B79478A9A073}" type="slidenum">
              <a:rPr lang="en-US"/>
              <a:pPr/>
              <a:t>32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8003894" cy="975042"/>
          </a:xfrm>
        </p:spPr>
        <p:txBody>
          <a:bodyPr/>
          <a:lstStyle/>
          <a:p>
            <a:r>
              <a:rPr lang="en-US" dirty="0"/>
              <a:t>Studies for </a:t>
            </a:r>
            <a:r>
              <a:rPr lang="en-US" dirty="0" smtClean="0"/>
              <a:t>Original Windows </a:t>
            </a:r>
            <a:r>
              <a:rPr lang="en-US" dirty="0"/>
              <a:t>CE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2680"/>
            <a:ext cx="9144000" cy="4532313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“The Interaction Design of Microsoft Windows CE”, by Sarah </a:t>
            </a:r>
            <a:r>
              <a:rPr lang="en-US" sz="1400" dirty="0" err="1"/>
              <a:t>Zuberec</a:t>
            </a:r>
            <a:r>
              <a:rPr lang="en-US" sz="1400" dirty="0"/>
              <a:t>, chapter 5 in </a:t>
            </a:r>
            <a:r>
              <a:rPr lang="en-US" sz="1400" i="1" dirty="0"/>
              <a:t>Information Appliances 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r>
              <a:rPr lang="en-US" sz="2400" dirty="0"/>
              <a:t>Studies: minimum target: stylus = 5.04mm</a:t>
            </a:r>
            <a:r>
              <a:rPr lang="en-US" sz="2400" baseline="30000" dirty="0"/>
              <a:t>2</a:t>
            </a:r>
            <a:r>
              <a:rPr lang="en-US" sz="2400" dirty="0"/>
              <a:t>, finger = 9.04mm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Drag between down and up for “tap” = 2mm</a:t>
            </a:r>
          </a:p>
          <a:p>
            <a:r>
              <a:rPr lang="en-US" sz="2400" dirty="0"/>
              <a:t>Many usage scenarios</a:t>
            </a:r>
          </a:p>
          <a:p>
            <a:r>
              <a:rPr lang="en-US" sz="2400" dirty="0"/>
              <a:t>User tests identified Tahoma 10 bold as best system font, but couldn’t be used because not enough content fit in the dialogs</a:t>
            </a:r>
          </a:p>
          <a:p>
            <a:pPr lvl="1"/>
            <a:r>
              <a:rPr lang="en-US" sz="2000" dirty="0"/>
              <a:t>So used Tahoma 9</a:t>
            </a:r>
          </a:p>
          <a:p>
            <a:r>
              <a:rPr lang="en-US" sz="2400" dirty="0"/>
              <a:t>Novice users did better with keyboard, but experts preferred character recognizer</a:t>
            </a:r>
          </a:p>
          <a:p>
            <a:r>
              <a:rPr lang="en-US" sz="2400" dirty="0"/>
              <a:t>Problem with initial designs: too many taps</a:t>
            </a:r>
          </a:p>
          <a:p>
            <a:pPr lvl="1"/>
            <a:r>
              <a:rPr lang="en-US" sz="2000" dirty="0"/>
              <a:t>Achieved “walk up and use” but too slow for experts</a:t>
            </a:r>
          </a:p>
          <a:p>
            <a:r>
              <a:rPr lang="en-US" sz="2400" dirty="0"/>
              <a:t>Double tap with stylus difficult and unnatural</a:t>
            </a:r>
          </a:p>
          <a:p>
            <a:pPr lvl="1"/>
            <a:r>
              <a:rPr lang="en-US" sz="2000" dirty="0"/>
              <a:t>“Consistency worked against learning and use.”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AF1-340E-4C21-8991-6B9514BDA07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User Interfaces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Note: These are in addition to all the previous recommendations / guidelines</a:t>
            </a:r>
          </a:p>
          <a:p>
            <a:r>
              <a:rPr lang="en-US" dirty="0" smtClean="0"/>
              <a:t>Used </a:t>
            </a:r>
            <a:r>
              <a:rPr lang="en-US" dirty="0"/>
              <a:t>in more than one country</a:t>
            </a:r>
          </a:p>
          <a:p>
            <a:r>
              <a:rPr lang="en-US" dirty="0"/>
              <a:t>Not just language translation</a:t>
            </a:r>
          </a:p>
          <a:p>
            <a:r>
              <a:rPr lang="en-US" dirty="0"/>
              <a:t>English versions of products may be used all over the world</a:t>
            </a:r>
          </a:p>
          <a:p>
            <a:r>
              <a:rPr lang="en-US" dirty="0"/>
              <a:t>Reviews of products may mention international usability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737-9E53-41D2-8273-0738C273233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Web Sites Accessed World-Wide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All web sites are globally accessible</a:t>
            </a:r>
          </a:p>
          <a:p>
            <a:pPr lvl="1"/>
            <a:r>
              <a:rPr lang="en-US" sz="2200" dirty="0"/>
              <a:t>Providing multiple language versions</a:t>
            </a:r>
          </a:p>
          <a:p>
            <a:pPr lvl="1"/>
            <a:r>
              <a:rPr lang="en-US" sz="2200" dirty="0"/>
              <a:t>Making the English version more accessible</a:t>
            </a:r>
          </a:p>
          <a:p>
            <a:r>
              <a:rPr lang="en-US" sz="2600" dirty="0"/>
              <a:t>Less than </a:t>
            </a:r>
            <a:r>
              <a:rPr lang="en-US" sz="2600" dirty="0" smtClean="0"/>
              <a:t>10</a:t>
            </a:r>
            <a:r>
              <a:rPr lang="en-US" sz="2600" dirty="0"/>
              <a:t>% of </a:t>
            </a:r>
            <a:r>
              <a:rPr lang="en-US" sz="2600" dirty="0" smtClean="0"/>
              <a:t>Internet </a:t>
            </a:r>
            <a:r>
              <a:rPr lang="en-US" sz="2600" dirty="0"/>
              <a:t>users in </a:t>
            </a:r>
            <a:r>
              <a:rPr lang="en-US" sz="2600" dirty="0" smtClean="0"/>
              <a:t>US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cite</a:t>
            </a:r>
            <a:r>
              <a:rPr lang="en-US" sz="1600" dirty="0" smtClean="0"/>
              <a:t>, slide 5)</a:t>
            </a:r>
            <a:endParaRPr lang="en-US" sz="2600" dirty="0"/>
          </a:p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One design that can be used world-wide</a:t>
            </a:r>
          </a:p>
          <a:p>
            <a:r>
              <a:rPr lang="en-US" sz="2600" dirty="0"/>
              <a:t>Localization</a:t>
            </a:r>
          </a:p>
          <a:p>
            <a:pPr lvl="1"/>
            <a:r>
              <a:rPr lang="en-US" sz="2200" dirty="0"/>
              <a:t>Different designs customized to different </a:t>
            </a:r>
            <a:r>
              <a:rPr lang="en-US" sz="2200" dirty="0" smtClean="0"/>
              <a:t>languages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7F96-6538-4145-B8A9-6F09432F21D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Icon International Design Issues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Mailbox icons?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icons with fingers or feet or other gestures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Light switches on or off?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visual puns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Table of numbers as: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(In Danish, use </a:t>
            </a:r>
            <a:r>
              <a:rPr lang="en-US" sz="2200" i="1" dirty="0" err="1"/>
              <a:t>bord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tabel</a:t>
            </a:r>
            <a:r>
              <a:rPr lang="en-US" sz="2200" i="1" dirty="0"/>
              <a:t>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No baseball metaphors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Arbitrary </a:t>
            </a:r>
            <a:r>
              <a:rPr lang="en-US" sz="2600" dirty="0"/>
              <a:t>icons are even harder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Red cross for help</a:t>
            </a:r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7243763" y="2554288"/>
          <a:ext cx="530225" cy="1295400"/>
        </p:xfrm>
        <a:graphic>
          <a:graphicData uri="http://schemas.openxmlformats.org/presentationml/2006/ole">
            <p:oleObj spid="_x0000_s510980" name="Clip" r:id="rId4" imgW="766080" imgH="1871640" progId="">
              <p:embed/>
            </p:oleObj>
          </a:graphicData>
        </a:graphic>
      </p:graphicFrame>
      <p:pic>
        <p:nvPicPr>
          <p:cNvPr id="510981" name="Picture 5" descr="j0098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9913" y="1652588"/>
            <a:ext cx="728662" cy="838200"/>
          </a:xfrm>
          <a:prstGeom prst="rect">
            <a:avLst/>
          </a:prstGeom>
          <a:noFill/>
        </p:spPr>
      </p:pic>
      <p:pic>
        <p:nvPicPr>
          <p:cNvPr id="510982" name="Picture 6" descr="SO0140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5438" y="3208338"/>
            <a:ext cx="1182687" cy="881062"/>
          </a:xfrm>
          <a:prstGeom prst="rect">
            <a:avLst/>
          </a:prstGeom>
          <a:noFill/>
        </p:spPr>
      </p:pic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4114800" y="5580063"/>
            <a:ext cx="457200" cy="457200"/>
            <a:chOff x="2352" y="3264"/>
            <a:chExt cx="384" cy="336"/>
          </a:xfrm>
        </p:grpSpPr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2496" y="3264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352" y="3384"/>
              <a:ext cx="384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0987" name="Picture 11" descr="azhhnp1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387475"/>
            <a:ext cx="685800" cy="658813"/>
          </a:xfrm>
          <a:prstGeom prst="rect">
            <a:avLst/>
          </a:prstGeom>
          <a:noFill/>
        </p:spPr>
      </p:pic>
      <p:pic>
        <p:nvPicPr>
          <p:cNvPr id="510988" name="Picture 12" descr="b1_kgq2o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463675"/>
            <a:ext cx="609600" cy="609600"/>
          </a:xfrm>
          <a:prstGeom prst="rect">
            <a:avLst/>
          </a:prstGeom>
          <a:noFill/>
        </p:spPr>
      </p:pic>
      <p:pic>
        <p:nvPicPr>
          <p:cNvPr id="510989" name="Picture 13" descr="bo3qw_1o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463675"/>
            <a:ext cx="771525" cy="485775"/>
          </a:xfrm>
          <a:prstGeom prst="rect">
            <a:avLst/>
          </a:prstGeom>
          <a:noFill/>
        </p:spPr>
      </p:pic>
      <p:pic>
        <p:nvPicPr>
          <p:cNvPr id="51099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580063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4502-9B03-41A1-BFED-5ECD5788A5E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Issues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93760" cy="4411662"/>
          </a:xfrm>
        </p:spPr>
        <p:txBody>
          <a:bodyPr/>
          <a:lstStyle/>
          <a:p>
            <a:r>
              <a:rPr lang="en-US" sz="2600" dirty="0"/>
              <a:t>Standard terms for “File”, “Edit”, etc. in each language</a:t>
            </a:r>
          </a:p>
          <a:p>
            <a:pPr lvl="1"/>
            <a:r>
              <a:rPr lang="en-US" sz="2200" dirty="0"/>
              <a:t>There are probably hundreds of computer words</a:t>
            </a:r>
          </a:p>
          <a:p>
            <a:r>
              <a:rPr lang="en-US" sz="2600" dirty="0"/>
              <a:t>What about “Viewport”, “Canvas”, “Front”</a:t>
            </a:r>
          </a:p>
          <a:p>
            <a:pPr lvl="1"/>
            <a:r>
              <a:rPr lang="en-US" sz="2200" dirty="0"/>
              <a:t>Across the industry, and in a company’s other products</a:t>
            </a:r>
          </a:p>
          <a:p>
            <a:pPr lvl="1"/>
            <a:r>
              <a:rPr lang="en-US" sz="2200" dirty="0"/>
              <a:t>Keep glossaries of words to be used</a:t>
            </a:r>
          </a:p>
          <a:p>
            <a:r>
              <a:rPr lang="en-US" sz="2600" dirty="0"/>
              <a:t>Often need to know the rationale behind why names were chosen</a:t>
            </a:r>
          </a:p>
          <a:p>
            <a:pPr lvl="1"/>
            <a:r>
              <a:rPr lang="en-US" sz="2200" dirty="0"/>
              <a:t>E.g. “Find” vs. “Find File” both translated to “</a:t>
            </a:r>
            <a:r>
              <a:rPr lang="en-US" sz="2200" dirty="0" err="1"/>
              <a:t>Rechercher</a:t>
            </a:r>
            <a:r>
              <a:rPr lang="en-US" sz="2200" dirty="0"/>
              <a:t>” in French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4AA5-8858-4B68-9755-E75DC36B7CB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7543800" cy="858837"/>
          </a:xfrm>
        </p:spPr>
        <p:txBody>
          <a:bodyPr/>
          <a:lstStyle/>
          <a:p>
            <a:r>
              <a:rPr lang="en-US" sz="3500"/>
              <a:t>Wording issues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953770"/>
            <a:ext cx="8650288" cy="577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Character Sets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Supporting extra characters, like </a:t>
            </a:r>
            <a:r>
              <a:rPr lang="en-US" sz="1800" dirty="0">
                <a:cs typeface="Arial" charset="0"/>
              </a:rPr>
              <a:t>¿ Á ñ æ ç ß Å, and many accents: ć ĉ ċ č ö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Asian alphabets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charset="0"/>
              </a:rPr>
              <a:t>Sort order?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Avoid abbreviations and slang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“MI” for middle initial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“N/A” for not available or not applicable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“Under the hood” for how something works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“No cows on the ice”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Ask for child’s age not school grade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Holidays can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Mother’s day, Thanksgiving, Independence Day can be at different times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People’s names: “First” name, “Last” name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Which is which?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Also, sometimes, </a:t>
            </a:r>
            <a:r>
              <a:rPr lang="en-US" sz="2000" dirty="0" err="1">
                <a:cs typeface="Tahoma" charset="0"/>
              </a:rPr>
              <a:t>First+Last</a:t>
            </a:r>
            <a:r>
              <a:rPr lang="en-US" sz="2000" dirty="0">
                <a:cs typeface="Tahoma" charset="0"/>
              </a:rPr>
              <a:t> not very unique </a:t>
            </a:r>
            <a:r>
              <a:rPr lang="en-US" sz="1600" dirty="0">
                <a:cs typeface="Tahoma" charset="0"/>
              </a:rPr>
              <a:t>(12 “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, 2 “Min </a:t>
            </a:r>
            <a:r>
              <a:rPr lang="en-US" sz="1600" dirty="0" err="1">
                <a:cs typeface="Tahoma" charset="0"/>
              </a:rPr>
              <a:t>Kim”s</a:t>
            </a:r>
            <a:r>
              <a:rPr lang="en-US" sz="1600" dirty="0">
                <a:cs typeface="Tahoma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cs typeface="Tahoma" charset="0"/>
              </a:rPr>
              <a:t>Email address usually globally unique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Paper size issues for printing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A4 vs. 8.5”x11” vs. 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48322"/>
          </a:xfrm>
        </p:spPr>
        <p:txBody>
          <a:bodyPr/>
          <a:lstStyle/>
          <a:p>
            <a:r>
              <a:rPr lang="en-US" dirty="0" smtClean="0"/>
              <a:t>Number issues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0400"/>
            <a:ext cx="8229600" cy="619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Paying in international currency</a:t>
            </a:r>
          </a:p>
          <a:p>
            <a:pPr lvl="1"/>
            <a:r>
              <a:rPr lang="en-US" dirty="0" smtClean="0"/>
              <a:t>Currency symbols: $1000 (US, Canada), vs. ¥1000</a:t>
            </a:r>
          </a:p>
          <a:p>
            <a:r>
              <a:rPr lang="en-US" dirty="0" smtClean="0"/>
              <a:t>Weights and sizes and clothing sizes in metric and U.S. units</a:t>
            </a:r>
            <a:endParaRPr lang="en-US" dirty="0" smtClean="0"/>
          </a:p>
          <a:p>
            <a:r>
              <a:rPr lang="en-US" dirty="0" smtClean="0"/>
              <a:t>Billion: thousand million or million </a:t>
            </a:r>
            <a:r>
              <a:rPr lang="en-US" dirty="0" err="1" smtClean="0"/>
              <a:t>million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Number formats: 4.567 vs. 4,567</a:t>
            </a:r>
          </a:p>
          <a:p>
            <a:pPr lvl="1"/>
            <a:r>
              <a:rPr lang="en-US" dirty="0" smtClean="0"/>
              <a:t>Ask if ambiguous (not “illegal number”)</a:t>
            </a:r>
          </a:p>
          <a:p>
            <a:r>
              <a:rPr lang="en-US" dirty="0" smtClean="0"/>
              <a:t>Time formats: 2:30 pm vs. 14:30; time zones: EDT</a:t>
            </a:r>
          </a:p>
          <a:p>
            <a:r>
              <a:rPr lang="en-US" dirty="0" smtClean="0"/>
              <a:t>Date formats: 10/11/12? use </a:t>
            </a:r>
            <a:r>
              <a:rPr lang="en-US" dirty="0" smtClean="0"/>
              <a:t>October 11</a:t>
            </a:r>
            <a:r>
              <a:rPr lang="en-US" dirty="0" smtClean="0"/>
              <a:t>, 2012 instead</a:t>
            </a:r>
          </a:p>
          <a:p>
            <a:pPr lvl="1"/>
            <a:r>
              <a:rPr lang="en-US" dirty="0" smtClean="0"/>
              <a:t>Europeans say “Week 25”</a:t>
            </a:r>
          </a:p>
          <a:p>
            <a:r>
              <a:rPr lang="en-US" dirty="0" smtClean="0"/>
              <a:t>Telephone number formats</a:t>
            </a:r>
          </a:p>
          <a:p>
            <a:pPr lvl="1"/>
            <a:r>
              <a:rPr lang="en-US" dirty="0" smtClean="0"/>
              <a:t>+45 47 17 17 17   vs. (412) 268-5150  vs. 1-412-268-5150</a:t>
            </a:r>
          </a:p>
          <a:p>
            <a:pPr lvl="1"/>
            <a:r>
              <a:rPr lang="en-US" dirty="0" smtClean="0"/>
              <a:t>Allow +, (), -, . etc.</a:t>
            </a:r>
          </a:p>
          <a:p>
            <a:pPr lvl="1"/>
            <a:r>
              <a:rPr lang="en-US" dirty="0" smtClean="0"/>
              <a:t>Don’t use letters only: 1-800-ASK-TOWER</a:t>
            </a:r>
          </a:p>
          <a:p>
            <a:r>
              <a:rPr lang="en-US" dirty="0" smtClean="0"/>
              <a:t>Locations: England is on both sides</a:t>
            </a:r>
            <a:br>
              <a:rPr lang="en-US" dirty="0" smtClean="0"/>
            </a:br>
            <a:r>
              <a:rPr lang="en-US" dirty="0" smtClean="0"/>
              <a:t>of 0° Longitude</a:t>
            </a:r>
          </a:p>
          <a:p>
            <a:pPr lvl="1"/>
            <a:r>
              <a:rPr lang="en-US" dirty="0" smtClean="0"/>
              <a:t>US software couldn’t deal with</a:t>
            </a:r>
            <a:br>
              <a:rPr lang="en-US" dirty="0" smtClean="0"/>
            </a:br>
            <a:r>
              <a:rPr lang="en-US" dirty="0" smtClean="0"/>
              <a:t>negative positions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64840" y="6532880"/>
            <a:ext cx="2895600" cy="325120"/>
          </a:xfrm>
        </p:spPr>
        <p:txBody>
          <a:bodyPr/>
          <a:lstStyle/>
          <a:p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283-DFBD-4FC4-80AF-B1711D8B29E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62178" name="Picture 2" descr="http://www.cio.com/images/content/articles/body/2009/01/BlackBerryBoldKey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440" y="4618406"/>
            <a:ext cx="2956559" cy="2239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12547</TotalTime>
  <Words>1796</Words>
  <Application>Microsoft Office PowerPoint</Application>
  <PresentationFormat>On-screen Show (4:3)</PresentationFormat>
  <Paragraphs>310</Paragraphs>
  <Slides>32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lecture template_polo</vt:lpstr>
      <vt:lpstr>Clip</vt:lpstr>
      <vt:lpstr>Lecture 11: International and Handheld User Interfaces</vt:lpstr>
      <vt:lpstr>Logistics</vt:lpstr>
      <vt:lpstr>International User Interfaces</vt:lpstr>
      <vt:lpstr>International User Interfaces</vt:lpstr>
      <vt:lpstr>Web Sites Accessed World-Wide</vt:lpstr>
      <vt:lpstr>Icon International Design Issues</vt:lpstr>
      <vt:lpstr>Translation Issues</vt:lpstr>
      <vt:lpstr>Wording issues</vt:lpstr>
      <vt:lpstr>Number issues</vt:lpstr>
      <vt:lpstr>Localization</vt:lpstr>
      <vt:lpstr>Dialog Box Layouts: Print</vt:lpstr>
      <vt:lpstr>Dialog Box Layouts: Fonts</vt:lpstr>
      <vt:lpstr>Dialog Box Layouts: Paragraph</vt:lpstr>
      <vt:lpstr>Shipping Issues</vt:lpstr>
      <vt:lpstr>URL issues</vt:lpstr>
      <vt:lpstr>Implementation Issues</vt:lpstr>
      <vt:lpstr>Windows 7 “Region and Language”</vt:lpstr>
      <vt:lpstr>International User testing</vt:lpstr>
      <vt:lpstr>Handheld User Interfaces</vt:lpstr>
      <vt:lpstr>Why Important?</vt:lpstr>
      <vt:lpstr>More Statistics</vt:lpstr>
      <vt:lpstr>“Computers”</vt:lpstr>
      <vt:lpstr>mCommerce Importance</vt:lpstr>
      <vt:lpstr>Usage Model Different for Handhelds than PCs or Web</vt:lpstr>
      <vt:lpstr>Design for Mobile First</vt:lpstr>
      <vt:lpstr>Focus on Navigation or Content?</vt:lpstr>
      <vt:lpstr>Issues with Handheld Designs</vt:lpstr>
      <vt:lpstr>Slide 28</vt:lpstr>
      <vt:lpstr>Many screen sizes</vt:lpstr>
      <vt:lpstr>Design for Small Devices</vt:lpstr>
      <vt:lpstr>Design for Small Devices, 2</vt:lpstr>
      <vt:lpstr>Studies for Original Windows CE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165</cp:revision>
  <cp:lastPrinted>1601-01-01T00:00:00Z</cp:lastPrinted>
  <dcterms:created xsi:type="dcterms:W3CDTF">2001-06-15T20:03:27Z</dcterms:created>
  <dcterms:modified xsi:type="dcterms:W3CDTF">2012-12-04T23:38:42Z</dcterms:modified>
</cp:coreProperties>
</file>