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notesMasterIdLst>
    <p:notesMasterId r:id="rId39"/>
  </p:notesMasterIdLst>
  <p:sldIdLst>
    <p:sldId id="256" r:id="rId2"/>
    <p:sldId id="313" r:id="rId3"/>
    <p:sldId id="293" r:id="rId4"/>
    <p:sldId id="294" r:id="rId5"/>
    <p:sldId id="300" r:id="rId6"/>
    <p:sldId id="301"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5" r:id="rId20"/>
    <p:sldId id="274" r:id="rId21"/>
    <p:sldId id="276" r:id="rId22"/>
    <p:sldId id="277" r:id="rId23"/>
    <p:sldId id="278" r:id="rId24"/>
    <p:sldId id="284" r:id="rId25"/>
    <p:sldId id="285" r:id="rId26"/>
    <p:sldId id="286" r:id="rId27"/>
    <p:sldId id="288" r:id="rId28"/>
    <p:sldId id="289" r:id="rId29"/>
    <p:sldId id="290" r:id="rId30"/>
    <p:sldId id="295" r:id="rId31"/>
    <p:sldId id="296" r:id="rId32"/>
    <p:sldId id="297" r:id="rId33"/>
    <p:sldId id="298" r:id="rId34"/>
    <p:sldId id="303" r:id="rId35"/>
    <p:sldId id="304" r:id="rId36"/>
    <p:sldId id="306" r:id="rId37"/>
    <p:sldId id="312" r:id="rId3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0000"/>
    <a:srgbClr val="33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358" autoAdjust="0"/>
  </p:normalViewPr>
  <p:slideViewPr>
    <p:cSldViewPr>
      <p:cViewPr varScale="1">
        <p:scale>
          <a:sx n="87" d="100"/>
          <a:sy n="87" d="100"/>
        </p:scale>
        <p:origin x="-966" y="-90"/>
      </p:cViewPr>
      <p:guideLst>
        <p:guide orient="horz" pos="2160"/>
        <p:guide pos="2880"/>
      </p:guideLst>
    </p:cSldViewPr>
  </p:slideViewPr>
  <p:outlineViewPr>
    <p:cViewPr>
      <p:scale>
        <a:sx n="33" d="100"/>
        <a:sy n="33" d="100"/>
      </p:scale>
      <p:origin x="0" y="648"/>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 r:id="rId31" collapse="1"/>
      <p:sld r:id="rId32" collapse="1"/>
      <p:sld r:id="rId33" collapse="1"/>
      <p:sld r:id="rId34" collapse="1"/>
      <p:sld r:id="rId35" collapse="1"/>
    </p:sldLst>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13" Type="http://schemas.openxmlformats.org/officeDocument/2006/relationships/slide" Target="slides/slide14.xml"/><Relationship Id="rId18" Type="http://schemas.openxmlformats.org/officeDocument/2006/relationships/slide" Target="slides/slide19.xml"/><Relationship Id="rId26" Type="http://schemas.openxmlformats.org/officeDocument/2006/relationships/slide" Target="slides/slide27.xml"/><Relationship Id="rId3" Type="http://schemas.openxmlformats.org/officeDocument/2006/relationships/slide" Target="slides/slide4.xml"/><Relationship Id="rId21" Type="http://schemas.openxmlformats.org/officeDocument/2006/relationships/slide" Target="slides/slide22.xml"/><Relationship Id="rId34" Type="http://schemas.openxmlformats.org/officeDocument/2006/relationships/slide" Target="slides/slide35.xml"/><Relationship Id="rId7" Type="http://schemas.openxmlformats.org/officeDocument/2006/relationships/slide" Target="slides/slide8.xml"/><Relationship Id="rId12" Type="http://schemas.openxmlformats.org/officeDocument/2006/relationships/slide" Target="slides/slide13.xml"/><Relationship Id="rId17" Type="http://schemas.openxmlformats.org/officeDocument/2006/relationships/slide" Target="slides/slide18.xml"/><Relationship Id="rId25" Type="http://schemas.openxmlformats.org/officeDocument/2006/relationships/slide" Target="slides/slide26.xml"/><Relationship Id="rId33" Type="http://schemas.openxmlformats.org/officeDocument/2006/relationships/slide" Target="slides/slide34.xml"/><Relationship Id="rId2" Type="http://schemas.openxmlformats.org/officeDocument/2006/relationships/slide" Target="slides/slide3.xml"/><Relationship Id="rId16" Type="http://schemas.openxmlformats.org/officeDocument/2006/relationships/slide" Target="slides/slide17.xml"/><Relationship Id="rId20" Type="http://schemas.openxmlformats.org/officeDocument/2006/relationships/slide" Target="slides/slide21.xml"/><Relationship Id="rId29" Type="http://schemas.openxmlformats.org/officeDocument/2006/relationships/slide" Target="slides/slide30.xml"/><Relationship Id="rId1" Type="http://schemas.openxmlformats.org/officeDocument/2006/relationships/slide" Target="slides/slide1.xml"/><Relationship Id="rId6" Type="http://schemas.openxmlformats.org/officeDocument/2006/relationships/slide" Target="slides/slide7.xml"/><Relationship Id="rId11" Type="http://schemas.openxmlformats.org/officeDocument/2006/relationships/slide" Target="slides/slide12.xml"/><Relationship Id="rId24" Type="http://schemas.openxmlformats.org/officeDocument/2006/relationships/slide" Target="slides/slide25.xml"/><Relationship Id="rId32" Type="http://schemas.openxmlformats.org/officeDocument/2006/relationships/slide" Target="slides/slide33.xml"/><Relationship Id="rId5" Type="http://schemas.openxmlformats.org/officeDocument/2006/relationships/slide" Target="slides/slide6.xml"/><Relationship Id="rId15" Type="http://schemas.openxmlformats.org/officeDocument/2006/relationships/slide" Target="slides/slide16.xml"/><Relationship Id="rId23" Type="http://schemas.openxmlformats.org/officeDocument/2006/relationships/slide" Target="slides/slide24.xml"/><Relationship Id="rId28" Type="http://schemas.openxmlformats.org/officeDocument/2006/relationships/slide" Target="slides/slide29.xml"/><Relationship Id="rId10" Type="http://schemas.openxmlformats.org/officeDocument/2006/relationships/slide" Target="slides/slide11.xml"/><Relationship Id="rId19" Type="http://schemas.openxmlformats.org/officeDocument/2006/relationships/slide" Target="slides/slide20.xml"/><Relationship Id="rId31" Type="http://schemas.openxmlformats.org/officeDocument/2006/relationships/slide" Target="slides/slide32.xml"/><Relationship Id="rId4" Type="http://schemas.openxmlformats.org/officeDocument/2006/relationships/slide" Target="slides/slide5.xml"/><Relationship Id="rId9" Type="http://schemas.openxmlformats.org/officeDocument/2006/relationships/slide" Target="slides/slide10.xml"/><Relationship Id="rId14" Type="http://schemas.openxmlformats.org/officeDocument/2006/relationships/slide" Target="slides/slide15.xml"/><Relationship Id="rId22" Type="http://schemas.openxmlformats.org/officeDocument/2006/relationships/slide" Target="slides/slide23.xml"/><Relationship Id="rId27" Type="http://schemas.openxmlformats.org/officeDocument/2006/relationships/slide" Target="slides/slide28.xml"/><Relationship Id="rId30" Type="http://schemas.openxmlformats.org/officeDocument/2006/relationships/slide" Target="slides/slide31.xml"/><Relationship Id="rId35" Type="http://schemas.openxmlformats.org/officeDocument/2006/relationships/slide" Target="slides/slide3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Tahoma" pitchFamily="34" charset="0"/>
              </a:defRPr>
            </a:lvl1pPr>
          </a:lstStyle>
          <a:p>
            <a:pPr>
              <a:defRPr/>
            </a:pPr>
            <a:endParaRPr lang="en-US"/>
          </a:p>
        </p:txBody>
      </p:sp>
      <p:sp>
        <p:nvSpPr>
          <p:cNvPr id="1126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Tahoma" pitchFamily="34" charset="0"/>
              </a:defRPr>
            </a:lvl1pPr>
          </a:lstStyle>
          <a:p>
            <a:pPr>
              <a:defRPr/>
            </a:pPr>
            <a:endParaRPr lang="en-US"/>
          </a:p>
        </p:txBody>
      </p:sp>
      <p:sp>
        <p:nvSpPr>
          <p:cNvPr id="440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4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64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Tahoma" pitchFamily="34" charset="0"/>
              </a:defRPr>
            </a:lvl1pPr>
          </a:lstStyle>
          <a:p>
            <a:pPr>
              <a:defRPr/>
            </a:pPr>
            <a:endParaRPr lang="en-US"/>
          </a:p>
        </p:txBody>
      </p:sp>
      <p:sp>
        <p:nvSpPr>
          <p:cNvPr id="11264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Tahoma" pitchFamily="34" charset="0"/>
              </a:defRPr>
            </a:lvl1pPr>
          </a:lstStyle>
          <a:p>
            <a:pPr>
              <a:defRPr/>
            </a:pPr>
            <a:fld id="{D6C650B7-1CE1-4846-BCD5-F63B7566952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24821636-9D64-46ED-A02C-ECC60F265279}" type="slidenum">
              <a:rPr lang="en-US"/>
              <a:pPr/>
              <a:t>1</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F5C43D6C-548B-4E45-8894-F964E8C5FC5A}" type="slidenum">
              <a:rPr lang="en-US"/>
              <a:pPr/>
              <a:t>11</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88C44046-615F-4B6A-9304-57D3EF5E214E}" type="slidenum">
              <a:rPr lang="en-US"/>
              <a:pPr/>
              <a:t>12</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4BFAE930-F211-4822-B98F-8615AE752AB9}" type="slidenum">
              <a:rPr lang="en-US"/>
              <a:pPr/>
              <a:t>13</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A2113AF9-E6BE-4C2F-B5EB-5D3B5D92068C}" type="slidenum">
              <a:rPr lang="en-US"/>
              <a:pPr/>
              <a:t>14</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lvl="1"/>
            <a:endParaRPr lang="ko-KR" altLang="en-US" smtClean="0">
              <a:ea typeface="굴림" charset="-127"/>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E9465CCF-4514-4FB1-97DC-638D2EFA15C9}" type="slidenum">
              <a:rPr lang="en-US"/>
              <a:pPr/>
              <a:t>15</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EB0A7160-A9DA-46AD-9463-6887DD7EC46B}" type="slidenum">
              <a:rPr lang="en-US"/>
              <a:pPr/>
              <a:t>16</a:t>
            </a:fld>
            <a:endParaRPr 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E27F40D4-7488-4B32-A222-9318B2BF4224}" type="slidenum">
              <a:rPr lang="en-US"/>
              <a:pPr/>
              <a:t>17</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DD712DD4-2943-4475-AE9D-692795FE18CD}" type="slidenum">
              <a:rPr lang="en-US"/>
              <a:pPr/>
              <a:t>18</a:t>
            </a:fld>
            <a:endParaRPr 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71660088-1313-4DA6-B3F9-0F5B7F8A548C}" type="slidenum">
              <a:rPr lang="en-US"/>
              <a:pPr/>
              <a:t>19</a:t>
            </a:fld>
            <a:endParaRPr 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2998667E-1B13-43C3-A1BF-96CEBF800DC8}" type="slidenum">
              <a:rPr lang="en-US"/>
              <a:pPr/>
              <a:t>20</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9F053E9C-69D6-4D1E-B9B3-C973D9DEC5AE}" type="slidenum">
              <a:rPr lang="en-US"/>
              <a:pPr/>
              <a:t>3</a:t>
            </a:fld>
            <a:endParaRPr 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80D05A42-0A1C-43E6-AD6A-66C4C6BD8F67}" type="slidenum">
              <a:rPr lang="en-US"/>
              <a:pPr/>
              <a:t>21</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2495418D-6B63-417A-95D3-E8937DC65A44}" type="slidenum">
              <a:rPr lang="en-US"/>
              <a:pPr/>
              <a:t>22</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D02EE85C-4ED5-42F9-99FA-F97F357EB394}" type="slidenum">
              <a:rPr lang="en-US"/>
              <a:pPr/>
              <a:t>23</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75538C84-1EE2-40A4-A7B8-664E50F5C9E1}" type="slidenum">
              <a:rPr lang="en-US"/>
              <a:pPr/>
              <a:t>24</a:t>
            </a:fld>
            <a:endParaRPr 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B9992D99-BD0E-40E2-AE65-CA2D2D3B448E}" type="slidenum">
              <a:rPr lang="en-US"/>
              <a:pPr/>
              <a:t>25</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63A743F3-8B69-46F8-85E0-FF965C0B0447}" type="slidenum">
              <a:rPr lang="en-US"/>
              <a:pPr/>
              <a:t>26</a:t>
            </a:fld>
            <a:endParaRPr 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384A63FE-4BC7-4ACF-8C3E-5F2FAFEDD63C}" type="slidenum">
              <a:rPr lang="en-US"/>
              <a:pPr/>
              <a:t>27</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AF228053-60C5-4492-8761-9829F4E7C58E}" type="slidenum">
              <a:rPr lang="en-US"/>
              <a:pPr/>
              <a:t>28</a:t>
            </a:fld>
            <a:endParaRPr lang="en-US"/>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DF5A2F1E-62B2-4A85-A022-F6E0E25ACF2C}" type="slidenum">
              <a:rPr lang="en-US"/>
              <a:pPr/>
              <a:t>29</a:t>
            </a:fld>
            <a:endParaRPr 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B8BC0E17-CC99-4DC8-BB81-BFABE34243BA}" type="slidenum">
              <a:rPr lang="en-US"/>
              <a:pPr/>
              <a:t>30</a:t>
            </a:fld>
            <a:endParaRPr 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633DA742-82CE-4961-8D30-D1DE21F9426E}" type="slidenum">
              <a:rPr lang="en-US"/>
              <a:pPr/>
              <a:t>4</a:t>
            </a:fld>
            <a:endParaRPr 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8C48C2CF-A22F-41D8-BD4F-F9B93CD1D281}" type="slidenum">
              <a:rPr lang="en-US"/>
              <a:pPr/>
              <a:t>31</a:t>
            </a:fld>
            <a:endParaRPr lang="en-US"/>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1A1BF8EC-9F34-4BF5-97C9-ADC30DD5C538}" type="slidenum">
              <a:rPr lang="en-US"/>
              <a:pPr/>
              <a:t>32</a:t>
            </a:fld>
            <a:endParaRPr 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18332055-3E15-4EB9-AF18-234D05249EC5}" type="slidenum">
              <a:rPr lang="en-US"/>
              <a:pPr/>
              <a:t>33</a:t>
            </a:fld>
            <a:endParaRPr 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endParaRPr lang="en-US" baseline="0" dirty="0" smtClean="0"/>
          </a:p>
          <a:p>
            <a:endParaRPr lang="en-US" dirty="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0EA811D7-EC29-41CE-9404-5A8DFCFE2455}" type="slidenum">
              <a:rPr lang="en-US"/>
              <a:pPr/>
              <a:t>34</a:t>
            </a:fld>
            <a:endParaRPr lang="en-US"/>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8999CE20-339E-45CF-9D4E-1F6BF3583EC8}" type="slidenum">
              <a:rPr lang="en-US"/>
              <a:pPr/>
              <a:t>35</a:t>
            </a:fld>
            <a:endParaRPr lang="en-US"/>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4ADB28FB-6841-4707-A5B2-0D4BFC3C61B5}" type="slidenum">
              <a:rPr lang="en-US"/>
              <a:pPr/>
              <a:t>36</a:t>
            </a:fld>
            <a:endParaRPr lang="en-US"/>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8D831EE1-C011-43FD-848F-C49945D13998}" type="slidenum">
              <a:rPr lang="en-US"/>
              <a:pPr/>
              <a:t>5</a:t>
            </a:fld>
            <a:endParaRPr 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22CCB105-E335-4D12-8EC1-8E407D115DA0}" type="slidenum">
              <a:rPr lang="en-US"/>
              <a:pPr/>
              <a:t>6</a:t>
            </a:fld>
            <a:endParaRPr lang="en-US"/>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7CBE874E-4CBE-4DC4-81A8-6F42794AC6AB}" type="slidenum">
              <a:rPr lang="en-US"/>
              <a:pPr/>
              <a:t>7</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36722E59-40D5-4B44-8DB5-E62608A4D522}" type="slidenum">
              <a:rPr lang="en-US"/>
              <a:pPr/>
              <a:t>8</a:t>
            </a:fld>
            <a:endParaRPr 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endParaRPr lang="ko-KR" altLang="en-US" smtClean="0">
              <a:ea typeface="굴림" charset="-127"/>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682625E-7C90-429A-84A9-C58C653DB89D}" type="slidenum">
              <a:rPr lang="en-US"/>
              <a:pPr/>
              <a:t>9</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0EE79738-29B2-41BF-82E7-E2DD6E3BFFAF}" type="slidenum">
              <a:rPr lang="en-US"/>
              <a:pPr/>
              <a:t>10</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p:cNvGrpSpPr>
            <a:grpSpLocks/>
          </p:cNvGrpSpPr>
          <p:nvPr/>
        </p:nvGrpSpPr>
        <p:grpSpPr bwMode="auto">
          <a:xfrm rot="5400000">
            <a:off x="-2967037" y="2967037"/>
            <a:ext cx="6858000" cy="923925"/>
            <a:chOff x="0" y="0"/>
            <a:chExt cx="5760" cy="128"/>
          </a:xfrm>
        </p:grpSpPr>
        <p:sp>
          <p:nvSpPr>
            <p:cNvPr id="5" name="Rectangle 8"/>
            <p:cNvSpPr>
              <a:spLocks noChangeArrowheads="1"/>
            </p:cNvSpPr>
            <p:nvPr userDrawn="1"/>
          </p:nvSpPr>
          <p:spPr bwMode="auto">
            <a:xfrm>
              <a:off x="0" y="0"/>
              <a:ext cx="5760" cy="128"/>
            </a:xfrm>
            <a:prstGeom prst="rect">
              <a:avLst/>
            </a:prstGeom>
            <a:solidFill>
              <a:schemeClr val="tx2"/>
            </a:solidFill>
            <a:ln w="9525">
              <a:noFill/>
              <a:miter lim="800000"/>
              <a:headEnd/>
              <a:tailEnd/>
            </a:ln>
            <a:effectLst/>
          </p:spPr>
          <p:txBody>
            <a:bodyPr wrap="none" anchor="ctr"/>
            <a:lstStyle/>
            <a:p>
              <a:pPr>
                <a:defRPr/>
              </a:pPr>
              <a:endParaRPr lang="en-US"/>
            </a:p>
          </p:txBody>
        </p:sp>
        <p:sp>
          <p:nvSpPr>
            <p:cNvPr id="6" name="Rectangle 9"/>
            <p:cNvSpPr>
              <a:spLocks noChangeArrowheads="1"/>
            </p:cNvSpPr>
            <p:nvPr userDrawn="1"/>
          </p:nvSpPr>
          <p:spPr bwMode="auto">
            <a:xfrm>
              <a:off x="2880" y="0"/>
              <a:ext cx="2880" cy="128"/>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7" name="Rectangle 10"/>
            <p:cNvSpPr>
              <a:spLocks noChangeArrowheads="1"/>
            </p:cNvSpPr>
            <p:nvPr userDrawn="1"/>
          </p:nvSpPr>
          <p:spPr bwMode="auto">
            <a:xfrm>
              <a:off x="4320" y="0"/>
              <a:ext cx="1440" cy="128"/>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8" name="Rectangle 11"/>
            <p:cNvSpPr>
              <a:spLocks noChangeArrowheads="1"/>
            </p:cNvSpPr>
            <p:nvPr userDrawn="1"/>
          </p:nvSpPr>
          <p:spPr bwMode="auto">
            <a:xfrm>
              <a:off x="5269" y="0"/>
              <a:ext cx="491" cy="128"/>
            </a:xfrm>
            <a:prstGeom prst="rect">
              <a:avLst/>
            </a:prstGeom>
            <a:solidFill>
              <a:schemeClr val="folHlink"/>
            </a:solidFill>
            <a:ln w="9525">
              <a:noFill/>
              <a:miter lim="800000"/>
              <a:headEnd/>
              <a:tailEnd/>
            </a:ln>
            <a:effectLst/>
          </p:spPr>
          <p:txBody>
            <a:bodyPr wrap="none" anchor="ctr"/>
            <a:lstStyle/>
            <a:p>
              <a:pPr>
                <a:defRPr/>
              </a:pPr>
              <a:endParaRPr lang="en-US"/>
            </a:p>
          </p:txBody>
        </p:sp>
      </p:grpSp>
      <p:pic>
        <p:nvPicPr>
          <p:cNvPr id="9" name="Picture 12" descr="red_hcii_logo"/>
          <p:cNvPicPr>
            <a:picLocks noChangeAspect="1" noChangeArrowheads="1"/>
          </p:cNvPicPr>
          <p:nvPr/>
        </p:nvPicPr>
        <p:blipFill>
          <a:blip r:embed="rId2" cstate="print"/>
          <a:srcRect/>
          <a:stretch>
            <a:fillRect/>
          </a:stretch>
        </p:blipFill>
        <p:spPr bwMode="auto">
          <a:xfrm>
            <a:off x="1433513" y="4021138"/>
            <a:ext cx="1143000" cy="1323975"/>
          </a:xfrm>
          <a:prstGeom prst="rect">
            <a:avLst/>
          </a:prstGeom>
          <a:noFill/>
          <a:ln w="9525">
            <a:noFill/>
            <a:miter lim="800000"/>
            <a:headEnd/>
            <a:tailEnd/>
          </a:ln>
        </p:spPr>
      </p:pic>
      <p:sp>
        <p:nvSpPr>
          <p:cNvPr id="207874" name="Rectangle 2"/>
          <p:cNvSpPr>
            <a:spLocks noGrp="1" noChangeArrowheads="1"/>
          </p:cNvSpPr>
          <p:nvPr>
            <p:ph type="ctrTitle"/>
          </p:nvPr>
        </p:nvSpPr>
        <p:spPr>
          <a:xfrm>
            <a:off x="1087438" y="1443038"/>
            <a:ext cx="7767637" cy="2133600"/>
          </a:xfrm>
        </p:spPr>
        <p:txBody>
          <a:bodyPr/>
          <a:lstStyle>
            <a:lvl1pPr>
              <a:defRPr sz="3600">
                <a:solidFill>
                  <a:schemeClr val="tx1"/>
                </a:solidFill>
              </a:defRPr>
            </a:lvl1pPr>
          </a:lstStyle>
          <a:p>
            <a:r>
              <a:rPr lang="en-US" altLang="en-US"/>
              <a:t>Click to edit Master title style</a:t>
            </a:r>
          </a:p>
        </p:txBody>
      </p:sp>
      <p:sp>
        <p:nvSpPr>
          <p:cNvPr id="207875" name="Rectangle 3"/>
          <p:cNvSpPr>
            <a:spLocks noGrp="1" noChangeArrowheads="1"/>
          </p:cNvSpPr>
          <p:nvPr>
            <p:ph type="subTitle" idx="1"/>
          </p:nvPr>
        </p:nvSpPr>
        <p:spPr>
          <a:xfrm>
            <a:off x="2570163" y="4425950"/>
            <a:ext cx="6264275" cy="1616075"/>
          </a:xfrm>
        </p:spPr>
        <p:txBody>
          <a:bodyPr/>
          <a:lstStyle>
            <a:lvl1pPr marL="0" indent="0">
              <a:buFont typeface="Wingdings" pitchFamily="2" charset="2"/>
              <a:buNone/>
              <a:defRPr sz="2400"/>
            </a:lvl1pPr>
          </a:lstStyle>
          <a:p>
            <a:r>
              <a:rPr lang="en-US" altLang="en-US"/>
              <a:t>Click to edit Master subtitle style</a:t>
            </a:r>
          </a:p>
        </p:txBody>
      </p:sp>
      <p:sp>
        <p:nvSpPr>
          <p:cNvPr id="10" name="Rectangle 4"/>
          <p:cNvSpPr>
            <a:spLocks noGrp="1" noChangeArrowheads="1"/>
          </p:cNvSpPr>
          <p:nvPr>
            <p:ph type="dt" sz="half" idx="10"/>
          </p:nvPr>
        </p:nvSpPr>
        <p:spPr/>
        <p:txBody>
          <a:bodyPr/>
          <a:lstStyle>
            <a:lvl1pPr>
              <a:defRPr smtClean="0"/>
            </a:lvl1pPr>
          </a:lstStyle>
          <a:p>
            <a:pPr>
              <a:defRPr/>
            </a:pPr>
            <a:endParaRPr lang="en-US" altLang="en-US"/>
          </a:p>
        </p:txBody>
      </p:sp>
      <p:sp>
        <p:nvSpPr>
          <p:cNvPr id="11" name="Rectangle 5"/>
          <p:cNvSpPr>
            <a:spLocks noGrp="1" noChangeArrowheads="1"/>
          </p:cNvSpPr>
          <p:nvPr>
            <p:ph type="ftr" sz="quarter" idx="11"/>
          </p:nvPr>
        </p:nvSpPr>
        <p:spPr/>
        <p:txBody>
          <a:bodyPr/>
          <a:lstStyle>
            <a:lvl1pPr>
              <a:defRPr smtClean="0"/>
            </a:lvl1pPr>
          </a:lstStyle>
          <a:p>
            <a:pPr>
              <a:defRPr/>
            </a:pPr>
            <a:endParaRPr lang="en-US" altLang="en-US"/>
          </a:p>
        </p:txBody>
      </p:sp>
      <p:sp>
        <p:nvSpPr>
          <p:cNvPr id="12" name="Rectangle 6"/>
          <p:cNvSpPr>
            <a:spLocks noGrp="1" noChangeArrowheads="1"/>
          </p:cNvSpPr>
          <p:nvPr>
            <p:ph type="sldNum" sz="quarter" idx="12"/>
          </p:nvPr>
        </p:nvSpPr>
        <p:spPr/>
        <p:txBody>
          <a:bodyPr/>
          <a:lstStyle>
            <a:lvl1pPr>
              <a:defRPr smtClean="0"/>
            </a:lvl1pPr>
          </a:lstStyle>
          <a:p>
            <a:pPr>
              <a:defRPr/>
            </a:pPr>
            <a:fld id="{4300D35D-3022-4E20-B33F-B457F58DCA66}"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BE2C962F-7F32-4906-A44E-15988370BDE2}"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496DEA94-3E33-4292-869A-96D09F4A7059}"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BA6D2B2F-D908-43C2-BA02-C9B8A5799D9D}"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A581A961-C79D-4B07-89EB-6AAFDEAB7F44}"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1"/>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2"/>
          <p:cNvSpPr>
            <a:spLocks noGrp="1" noChangeArrowheads="1"/>
          </p:cNvSpPr>
          <p:nvPr>
            <p:ph type="sldNum" sz="quarter" idx="12"/>
          </p:nvPr>
        </p:nvSpPr>
        <p:spPr>
          <a:ln/>
        </p:spPr>
        <p:txBody>
          <a:bodyPr/>
          <a:lstStyle>
            <a:lvl1pPr>
              <a:defRPr/>
            </a:lvl1pPr>
          </a:lstStyle>
          <a:p>
            <a:pPr>
              <a:defRPr/>
            </a:pPr>
            <a:fld id="{986128CA-820B-4605-85C2-3F20781BCE04}"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11"/>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12"/>
          <p:cNvSpPr>
            <a:spLocks noGrp="1" noChangeArrowheads="1"/>
          </p:cNvSpPr>
          <p:nvPr>
            <p:ph type="sldNum" sz="quarter" idx="12"/>
          </p:nvPr>
        </p:nvSpPr>
        <p:spPr>
          <a:ln/>
        </p:spPr>
        <p:txBody>
          <a:bodyPr/>
          <a:lstStyle>
            <a:lvl1pPr>
              <a:defRPr/>
            </a:lvl1pPr>
          </a:lstStyle>
          <a:p>
            <a:pPr>
              <a:defRPr/>
            </a:pPr>
            <a:fld id="{DF7A9310-5C06-446F-B913-8C23F31A5084}"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1"/>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12"/>
          <p:cNvSpPr>
            <a:spLocks noGrp="1" noChangeArrowheads="1"/>
          </p:cNvSpPr>
          <p:nvPr>
            <p:ph type="sldNum" sz="quarter" idx="12"/>
          </p:nvPr>
        </p:nvSpPr>
        <p:spPr>
          <a:ln/>
        </p:spPr>
        <p:txBody>
          <a:bodyPr/>
          <a:lstStyle>
            <a:lvl1pPr>
              <a:defRPr/>
            </a:lvl1pPr>
          </a:lstStyle>
          <a:p>
            <a:pPr>
              <a:defRPr/>
            </a:pPr>
            <a:fld id="{EB990477-717E-46DA-92C9-556094AD6DE1}"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1"/>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12"/>
          <p:cNvSpPr>
            <a:spLocks noGrp="1" noChangeArrowheads="1"/>
          </p:cNvSpPr>
          <p:nvPr>
            <p:ph type="sldNum" sz="quarter" idx="12"/>
          </p:nvPr>
        </p:nvSpPr>
        <p:spPr>
          <a:ln/>
        </p:spPr>
        <p:txBody>
          <a:bodyPr/>
          <a:lstStyle>
            <a:lvl1pPr>
              <a:defRPr/>
            </a:lvl1pPr>
          </a:lstStyle>
          <a:p>
            <a:pPr>
              <a:defRPr/>
            </a:pPr>
            <a:fld id="{5BC15011-F06D-4F07-B6FF-91EBBC892C6D}"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1"/>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2"/>
          <p:cNvSpPr>
            <a:spLocks noGrp="1" noChangeArrowheads="1"/>
          </p:cNvSpPr>
          <p:nvPr>
            <p:ph type="sldNum" sz="quarter" idx="12"/>
          </p:nvPr>
        </p:nvSpPr>
        <p:spPr>
          <a:ln/>
        </p:spPr>
        <p:txBody>
          <a:bodyPr/>
          <a:lstStyle>
            <a:lvl1pPr>
              <a:defRPr/>
            </a:lvl1pPr>
          </a:lstStyle>
          <a:p>
            <a:pPr>
              <a:defRPr/>
            </a:pPr>
            <a:fld id="{C3567546-8DCF-47F7-8928-F3BFCA663605}"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1"/>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2"/>
          <p:cNvSpPr>
            <a:spLocks noGrp="1" noChangeArrowheads="1"/>
          </p:cNvSpPr>
          <p:nvPr>
            <p:ph type="sldNum" sz="quarter" idx="12"/>
          </p:nvPr>
        </p:nvSpPr>
        <p:spPr>
          <a:ln/>
        </p:spPr>
        <p:txBody>
          <a:bodyPr/>
          <a:lstStyle>
            <a:lvl1pPr>
              <a:defRPr/>
            </a:lvl1pPr>
          </a:lstStyle>
          <a:p>
            <a:pPr>
              <a:defRPr/>
            </a:pPr>
            <a:fld id="{4D67F725-1533-4551-B7E8-83B60244ADAA}"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red_hcii_logo"/>
          <p:cNvPicPr>
            <a:picLocks noChangeAspect="1" noChangeArrowheads="1"/>
          </p:cNvPicPr>
          <p:nvPr/>
        </p:nvPicPr>
        <p:blipFill>
          <a:blip r:embed="rId13" cstate="print"/>
          <a:srcRect/>
          <a:stretch>
            <a:fillRect/>
          </a:stretch>
        </p:blipFill>
        <p:spPr bwMode="auto">
          <a:xfrm>
            <a:off x="6618288" y="134938"/>
            <a:ext cx="2386012" cy="514350"/>
          </a:xfrm>
          <a:prstGeom prst="rect">
            <a:avLst/>
          </a:prstGeom>
          <a:noFill/>
          <a:ln w="9525">
            <a:noFill/>
            <a:miter lim="800000"/>
            <a:headEnd/>
            <a:tailEnd/>
          </a:ln>
        </p:spPr>
      </p:pic>
      <p:grpSp>
        <p:nvGrpSpPr>
          <p:cNvPr id="1027" name="Group 3"/>
          <p:cNvGrpSpPr>
            <a:grpSpLocks/>
          </p:cNvGrpSpPr>
          <p:nvPr/>
        </p:nvGrpSpPr>
        <p:grpSpPr bwMode="auto">
          <a:xfrm>
            <a:off x="0" y="0"/>
            <a:ext cx="9144000" cy="93663"/>
            <a:chOff x="0" y="0"/>
            <a:chExt cx="5760" cy="128"/>
          </a:xfrm>
        </p:grpSpPr>
        <p:sp>
          <p:nvSpPr>
            <p:cNvPr id="206852" name="Rectangle 4"/>
            <p:cNvSpPr>
              <a:spLocks noChangeArrowheads="1"/>
            </p:cNvSpPr>
            <p:nvPr userDrawn="1"/>
          </p:nvSpPr>
          <p:spPr bwMode="auto">
            <a:xfrm>
              <a:off x="0" y="0"/>
              <a:ext cx="5760" cy="128"/>
            </a:xfrm>
            <a:prstGeom prst="rect">
              <a:avLst/>
            </a:prstGeom>
            <a:solidFill>
              <a:schemeClr val="tx2"/>
            </a:solidFill>
            <a:ln w="9525">
              <a:noFill/>
              <a:miter lim="800000"/>
              <a:headEnd/>
              <a:tailEnd/>
            </a:ln>
            <a:effectLst/>
          </p:spPr>
          <p:txBody>
            <a:bodyPr wrap="none" anchor="ctr"/>
            <a:lstStyle/>
            <a:p>
              <a:pPr>
                <a:defRPr/>
              </a:pPr>
              <a:endParaRPr lang="en-US"/>
            </a:p>
          </p:txBody>
        </p:sp>
        <p:sp>
          <p:nvSpPr>
            <p:cNvPr id="206853" name="Rectangle 5"/>
            <p:cNvSpPr>
              <a:spLocks noChangeArrowheads="1"/>
            </p:cNvSpPr>
            <p:nvPr userDrawn="1"/>
          </p:nvSpPr>
          <p:spPr bwMode="auto">
            <a:xfrm>
              <a:off x="2880" y="0"/>
              <a:ext cx="2880" cy="128"/>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206854" name="Rectangle 6"/>
            <p:cNvSpPr>
              <a:spLocks noChangeArrowheads="1"/>
            </p:cNvSpPr>
            <p:nvPr userDrawn="1"/>
          </p:nvSpPr>
          <p:spPr bwMode="auto">
            <a:xfrm>
              <a:off x="4320" y="0"/>
              <a:ext cx="1440" cy="128"/>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206855" name="Rectangle 7"/>
            <p:cNvSpPr>
              <a:spLocks noChangeArrowheads="1"/>
            </p:cNvSpPr>
            <p:nvPr userDrawn="1"/>
          </p:nvSpPr>
          <p:spPr bwMode="auto">
            <a:xfrm>
              <a:off x="5269" y="0"/>
              <a:ext cx="491" cy="128"/>
            </a:xfrm>
            <a:prstGeom prst="rect">
              <a:avLst/>
            </a:prstGeom>
            <a:solidFill>
              <a:schemeClr val="folHlink"/>
            </a:solidFill>
            <a:ln w="9525">
              <a:noFill/>
              <a:miter lim="800000"/>
              <a:headEnd/>
              <a:tailEnd/>
            </a:ln>
            <a:effectLst/>
          </p:spPr>
          <p:txBody>
            <a:bodyPr wrap="none" anchor="ctr"/>
            <a:lstStyle/>
            <a:p>
              <a:pPr>
                <a:defRPr/>
              </a:pPr>
              <a:endParaRPr lang="en-US"/>
            </a:p>
          </p:txBody>
        </p:sp>
      </p:grpSp>
      <p:sp>
        <p:nvSpPr>
          <p:cNvPr id="1028" name="Rectangle 8"/>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9" name="Rectangle 9"/>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06858" name="Rectangle 10"/>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smtClean="0"/>
            </a:lvl1pPr>
          </a:lstStyle>
          <a:p>
            <a:pPr>
              <a:defRPr/>
            </a:pPr>
            <a:endParaRPr lang="en-US" altLang="en-US"/>
          </a:p>
        </p:txBody>
      </p:sp>
      <p:sp>
        <p:nvSpPr>
          <p:cNvPr id="206859" name="Rectangle 1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vl1pPr>
          </a:lstStyle>
          <a:p>
            <a:pPr>
              <a:defRPr/>
            </a:pPr>
            <a:endParaRPr lang="en-US" altLang="en-US"/>
          </a:p>
        </p:txBody>
      </p:sp>
      <p:sp>
        <p:nvSpPr>
          <p:cNvPr id="206860" name="Rectangle 12"/>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smtClean="0"/>
            </a:lvl1pPr>
          </a:lstStyle>
          <a:p>
            <a:pPr>
              <a:defRPr/>
            </a:pPr>
            <a:fld id="{FA9925DA-D95B-494D-BC42-95787EFFC70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82"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browsershots.org/"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useit.com/about/nographics.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www.useit.com/jakob/useengbook.html"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portal.acm.org/citation.cfm?id=1824760.1824761&amp;coll=DL&amp;dl=GUIDE&amp;CFID=115288612&amp;CFTOKEN=94683855"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acm.org/uist/uist2001/index.htm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www.acm.org/uist/uist2009/index.html"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art.yale.edu/"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http://www.webpagesthatsuck.com/worst-websites-of-2011-overview.html"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www.weather.com/outlook/travel/businesstraveler/tenday/15208"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http://ecs.victoria.ac.nz/Events/PLATEAU/Program"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emarketer.com/Article.aspx?R=1007358" TargetMode="External"/><Relationship Id="rId2" Type="http://schemas.openxmlformats.org/officeDocument/2006/relationships/hyperlink" Target="http://www.useit.com/alertbox/usability-progress-rate.html"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youngcreative.nl/hotelpage/garantee.html"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ilogix.net/products.htm"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slashdot.org/"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cs.cmu.edu/afs/cs.cmu.edu/user/jh6p/www/index.html"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hyperlink" Target="http://members.tripod.com/~ashley1230/rw9cast.html"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emarketer.com/Article.aspx?R=1007358"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www.useit.com/alertbox/20020512.html"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serco.com/"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hyperlink" Target="http://www.cs.cmu.edu/" TargetMode="External"/><Relationship Id="rId5" Type="http://schemas.openxmlformats.org/officeDocument/2006/relationships/hyperlink" Target="http://www.allrecipes.com/" TargetMode="External"/><Relationship Id="rId4" Type="http://schemas.openxmlformats.org/officeDocument/2006/relationships/hyperlink" Target="http://www.novabase.pt/en/Pages/NovabaseHome.aspx"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www.usairways.com/"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 Id="rId5" Type="http://schemas.openxmlformats.org/officeDocument/2006/relationships/hyperlink" Target="http://www.useit.com/homepageusability/" TargetMode="External"/><Relationship Id="rId4" Type="http://schemas.openxmlformats.org/officeDocument/2006/relationships/hyperlink" Target="http://www.useit.com/alertbox/20020512.html" TargetMode="External"/></Relationships>
</file>

<file path=ppt/slides/_rels/slide34.xml.rels><?xml version="1.0" encoding="UTF-8" standalone="yes"?>
<Relationships xmlns="http://schemas.openxmlformats.org/package/2006/relationships"><Relationship Id="rId8" Type="http://schemas.openxmlformats.org/officeDocument/2006/relationships/hyperlink" Target="http://www.uie.com/articles/three_perils_search" TargetMode="External"/><Relationship Id="rId3" Type="http://schemas.openxmlformats.org/officeDocument/2006/relationships/hyperlink" Target="http://www.internetretailer.com/article.asp?id=28897" TargetMode="External"/><Relationship Id="rId7" Type="http://schemas.openxmlformats.org/officeDocument/2006/relationships/hyperlink" Target="http://www.cdw.com/shop/search/results.aspx?key=handheld&amp;searchscope=All&amp;sr=1"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hyperlink" Target="http://www.drugstore.com/search/search_results.asp?N=0&amp;Ntx=mode%2Bmatchallpartial&amp;Ntk=All&amp;srchtree=1&amp;Ntt=cold&amp;Go.x=0&amp;Go.y=0" TargetMode="External"/><Relationship Id="rId5" Type="http://schemas.openxmlformats.org/officeDocument/2006/relationships/hyperlink" Target="http://search.microsoft.com/AdvancedSearch.aspx?mkt=en-US&amp;qsc0=0&amp;q=windows&amp;FORM=BAME" TargetMode="External"/><Relationship Id="rId4" Type="http://schemas.openxmlformats.org/officeDocument/2006/relationships/hyperlink" Target="http://www.google.com/search?q=hp+laser+printers"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http://www.uie.com/articles/learn_to_search/"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hyperlink" Target="http://technews.acm.org/archives.cfm?fo=2011-11-nov/nov-28-2011.html" TargetMode="External"/><Relationship Id="rId3" Type="http://schemas.openxmlformats.org/officeDocument/2006/relationships/hyperlink" Target="http://www.zero-sixty.com/" TargetMode="External"/><Relationship Id="rId7" Type="http://schemas.openxmlformats.org/officeDocument/2006/relationships/hyperlink" Target="http://www.acm.org/technews/current/homepage.html"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hyperlink" Target="http://www.microsoft.com/pocketpc" TargetMode="External"/><Relationship Id="rId5" Type="http://schemas.openxmlformats.org/officeDocument/2006/relationships/hyperlink" Target="http://www.555-1212.com/" TargetMode="External"/><Relationship Id="rId4" Type="http://schemas.openxmlformats.org/officeDocument/2006/relationships/hyperlink" Target="http://www.zerosixty.com/" TargetMode="External"/></Relationships>
</file>

<file path=ppt/slides/_rels/slide37.xml.rels><?xml version="1.0" encoding="UTF-8" standalone="yes"?>
<Relationships xmlns="http://schemas.openxmlformats.org/package/2006/relationships"><Relationship Id="rId2" Type="http://schemas.openxmlformats.org/officeDocument/2006/relationships/hyperlink" Target="http://www.webpagesthatsuck.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uie.com/articles/customer_siev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hyperlink" Target="http://www.cs.cmu.edu/~vlhcc2011/"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www.useit.com/papers/heuristic/heuristic_evaluation.html" TargetMode="External"/><Relationship Id="rId5" Type="http://schemas.openxmlformats.org/officeDocument/2006/relationships/hyperlink" Target="http://dir.yahoo.com/Computers_and_Internet/Software/Children/" TargetMode="External"/><Relationship Id="rId4" Type="http://schemas.openxmlformats.org/officeDocument/2006/relationships/hyperlink" Target="https://www.pnc.com/webapp/unsec/ProductsAndService.do?siteArea=/PNC/Home/Personal/Investments+and+Wealth+Management/Investments/Investment+Products"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cdw.com/shop/search/results.aspx?key=printers&amp;searchscope=All&amp;sr=1&amp;Find+it.x=0&amp;Find+it.y=0"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www.torpettersen.com/"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msn.co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www.chi2010.org/" TargetMode="External"/><Relationship Id="rId4" Type="http://schemas.openxmlformats.org/officeDocument/2006/relationships/hyperlink" Target="http://www.acm.org/uist/uist2002/index.html"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p:cNvSpPr>
            <a:spLocks noGrp="1" noChangeArrowheads="1"/>
          </p:cNvSpPr>
          <p:nvPr>
            <p:ph type="sldNum" sz="quarter" idx="12"/>
          </p:nvPr>
        </p:nvSpPr>
        <p:spPr>
          <a:noFill/>
        </p:spPr>
        <p:txBody>
          <a:bodyPr/>
          <a:lstStyle/>
          <a:p>
            <a:fld id="{1F2B57D3-6641-48EC-9DF5-E2854764F0F6}" type="slidenum">
              <a:rPr lang="en-US" altLang="en-US"/>
              <a:pPr/>
              <a:t>1</a:t>
            </a:fld>
            <a:endParaRPr lang="en-US" altLang="en-US"/>
          </a:p>
        </p:txBody>
      </p:sp>
      <p:sp>
        <p:nvSpPr>
          <p:cNvPr id="5123" name="Rectangle 2"/>
          <p:cNvSpPr>
            <a:spLocks noGrp="1" noChangeArrowheads="1"/>
          </p:cNvSpPr>
          <p:nvPr>
            <p:ph type="ctrTitle"/>
          </p:nvPr>
        </p:nvSpPr>
        <p:spPr>
          <a:xfrm>
            <a:off x="990600" y="1524000"/>
            <a:ext cx="7772400" cy="1676400"/>
          </a:xfrm>
        </p:spPr>
        <p:txBody>
          <a:bodyPr/>
          <a:lstStyle/>
          <a:p>
            <a:pPr algn="ctr" eaLnBrk="1" hangingPunct="1"/>
            <a:r>
              <a:rPr lang="en-US" sz="3200" dirty="0" smtClean="0"/>
              <a:t>Lecture 10:</a:t>
            </a:r>
            <a:br>
              <a:rPr lang="en-US" sz="3200" dirty="0" smtClean="0"/>
            </a:br>
            <a:r>
              <a:rPr lang="en-US" sz="4000" dirty="0" smtClean="0"/>
              <a:t>Designing for the Web</a:t>
            </a:r>
          </a:p>
        </p:txBody>
      </p:sp>
      <p:sp>
        <p:nvSpPr>
          <p:cNvPr id="5124" name="Rectangle 3"/>
          <p:cNvSpPr>
            <a:spLocks noGrp="1" noChangeArrowheads="1"/>
          </p:cNvSpPr>
          <p:nvPr>
            <p:ph type="subTitle" idx="1"/>
          </p:nvPr>
        </p:nvSpPr>
        <p:spPr>
          <a:xfrm>
            <a:off x="2514600" y="3962400"/>
            <a:ext cx="6248400" cy="2743200"/>
          </a:xfrm>
        </p:spPr>
        <p:txBody>
          <a:bodyPr/>
          <a:lstStyle/>
          <a:p>
            <a:pPr eaLnBrk="1" hangingPunct="1">
              <a:lnSpc>
                <a:spcPct val="90000"/>
              </a:lnSpc>
            </a:pPr>
            <a:r>
              <a:rPr lang="en-US" dirty="0" smtClean="0"/>
              <a:t>Brad Myers</a:t>
            </a:r>
          </a:p>
          <a:p>
            <a:pPr eaLnBrk="1" hangingPunct="1">
              <a:lnSpc>
                <a:spcPct val="90000"/>
              </a:lnSpc>
            </a:pPr>
            <a:endParaRPr lang="en-US" dirty="0" smtClean="0">
              <a:solidFill>
                <a:srgbClr val="6E0000"/>
              </a:solidFill>
            </a:endParaRPr>
          </a:p>
          <a:p>
            <a:pPr eaLnBrk="1" hangingPunct="1">
              <a:lnSpc>
                <a:spcPct val="90000"/>
              </a:lnSpc>
            </a:pPr>
            <a:r>
              <a:rPr lang="en-US" dirty="0" smtClean="0">
                <a:solidFill>
                  <a:srgbClr val="6E0000"/>
                </a:solidFill>
              </a:rPr>
              <a:t>05-863 / 08-763 / 46-863: Introduction to </a:t>
            </a:r>
            <a:br>
              <a:rPr lang="en-US" dirty="0" smtClean="0">
                <a:solidFill>
                  <a:srgbClr val="6E0000"/>
                </a:solidFill>
              </a:rPr>
            </a:br>
            <a:r>
              <a:rPr lang="en-US" dirty="0" smtClean="0">
                <a:solidFill>
                  <a:srgbClr val="6E0000"/>
                </a:solidFill>
              </a:rPr>
              <a:t>Human Computer Interaction for </a:t>
            </a:r>
            <a:br>
              <a:rPr lang="en-US" dirty="0" smtClean="0">
                <a:solidFill>
                  <a:srgbClr val="6E0000"/>
                </a:solidFill>
              </a:rPr>
            </a:br>
            <a:r>
              <a:rPr lang="en-US" dirty="0" smtClean="0">
                <a:solidFill>
                  <a:srgbClr val="6E0000"/>
                </a:solidFill>
              </a:rPr>
              <a:t>Technology Executives</a:t>
            </a:r>
          </a:p>
          <a:p>
            <a:pPr eaLnBrk="1" hangingPunct="1">
              <a:lnSpc>
                <a:spcPct val="90000"/>
              </a:lnSpc>
            </a:pPr>
            <a:endParaRPr lang="en-US" dirty="0" smtClean="0">
              <a:solidFill>
                <a:srgbClr val="6E0000"/>
              </a:solidFill>
            </a:endParaRPr>
          </a:p>
          <a:p>
            <a:pPr eaLnBrk="1" hangingPunct="1">
              <a:lnSpc>
                <a:spcPct val="90000"/>
              </a:lnSpc>
            </a:pPr>
            <a:r>
              <a:rPr lang="en-US" i="1" dirty="0" smtClean="0">
                <a:solidFill>
                  <a:srgbClr val="6E0000"/>
                </a:solidFill>
              </a:rPr>
              <a:t>Fall, </a:t>
            </a:r>
            <a:r>
              <a:rPr lang="en-US" i="1" dirty="0" smtClean="0">
                <a:solidFill>
                  <a:srgbClr val="6E0000"/>
                </a:solidFill>
              </a:rPr>
              <a:t>2011, </a:t>
            </a:r>
            <a:r>
              <a:rPr lang="en-US" i="1" dirty="0" smtClean="0">
                <a:solidFill>
                  <a:srgbClr val="6E0000"/>
                </a:solidFill>
              </a:rPr>
              <a:t>Mini 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17A78368-3F54-4897-9385-77E470B6997B}" type="slidenum">
              <a:rPr lang="en-US" altLang="en-US"/>
              <a:pPr/>
              <a:t>10</a:t>
            </a:fld>
            <a:endParaRPr lang="en-US" altLang="en-US"/>
          </a:p>
        </p:txBody>
      </p:sp>
      <p:sp>
        <p:nvSpPr>
          <p:cNvPr id="9219" name="Rectangle 2"/>
          <p:cNvSpPr>
            <a:spLocks noGrp="1" noChangeArrowheads="1"/>
          </p:cNvSpPr>
          <p:nvPr>
            <p:ph type="title"/>
          </p:nvPr>
        </p:nvSpPr>
        <p:spPr/>
        <p:txBody>
          <a:bodyPr/>
          <a:lstStyle/>
          <a:p>
            <a:pPr eaLnBrk="1" hangingPunct="1"/>
            <a:r>
              <a:rPr lang="en-US" altLang="ko-KR" sz="3500" dirty="0" smtClean="0">
                <a:ea typeface="굴림" charset="-127"/>
              </a:rPr>
              <a:t>Design for multiple browsers, 4</a:t>
            </a:r>
          </a:p>
        </p:txBody>
      </p:sp>
      <p:sp>
        <p:nvSpPr>
          <p:cNvPr id="9220" name="Rectangle 3"/>
          <p:cNvSpPr>
            <a:spLocks noGrp="1" noChangeArrowheads="1"/>
          </p:cNvSpPr>
          <p:nvPr>
            <p:ph type="body" idx="1"/>
          </p:nvPr>
        </p:nvSpPr>
        <p:spPr/>
        <p:txBody>
          <a:bodyPr/>
          <a:lstStyle/>
          <a:p>
            <a:pPr eaLnBrk="1" hangingPunct="1"/>
            <a:r>
              <a:rPr lang="en-US" altLang="ko-KR" dirty="0" smtClean="0">
                <a:ea typeface="굴림" charset="-127"/>
              </a:rPr>
              <a:t>Use </a:t>
            </a:r>
            <a:r>
              <a:rPr lang="en-US" altLang="ko-KR" dirty="0" smtClean="0">
                <a:latin typeface="Tahoma" pitchFamily="34" charset="0"/>
                <a:ea typeface="굴림" charset="-127"/>
              </a:rPr>
              <a:t>“</a:t>
            </a:r>
            <a:r>
              <a:rPr lang="en-US" altLang="ko-KR" dirty="0" smtClean="0">
                <a:ea typeface="굴림" charset="-127"/>
              </a:rPr>
              <a:t>semantic</a:t>
            </a:r>
            <a:r>
              <a:rPr lang="en-US" altLang="ko-KR" dirty="0" smtClean="0">
                <a:latin typeface="Tahoma" pitchFamily="34" charset="0"/>
                <a:ea typeface="굴림" charset="-127"/>
              </a:rPr>
              <a:t>”</a:t>
            </a:r>
            <a:r>
              <a:rPr lang="en-US" altLang="ko-KR" dirty="0" smtClean="0">
                <a:ea typeface="굴림" charset="-127"/>
              </a:rPr>
              <a:t> tags instead of markup tags</a:t>
            </a:r>
          </a:p>
          <a:p>
            <a:pPr lvl="1" eaLnBrk="1" hangingPunct="1"/>
            <a:r>
              <a:rPr lang="en-US" altLang="ko-KR" dirty="0" smtClean="0">
                <a:ea typeface="굴림" charset="-127"/>
              </a:rPr>
              <a:t>&lt;H3&gt; instead of &lt;B&gt;</a:t>
            </a:r>
          </a:p>
          <a:p>
            <a:pPr lvl="2" eaLnBrk="1" hangingPunct="1"/>
            <a:r>
              <a:rPr lang="en-US" altLang="ko-KR" dirty="0" smtClean="0">
                <a:ea typeface="굴림" charset="-127"/>
              </a:rPr>
              <a:t>Some of these are deprecated with HTML5</a:t>
            </a:r>
          </a:p>
          <a:p>
            <a:pPr lvl="1" eaLnBrk="1" hangingPunct="1"/>
            <a:r>
              <a:rPr lang="en-US" altLang="ko-KR" dirty="0" smtClean="0">
                <a:ea typeface="굴림" charset="-127"/>
              </a:rPr>
              <a:t>Enables translation by </a:t>
            </a:r>
            <a:r>
              <a:rPr lang="en-US" altLang="ko-KR" dirty="0" smtClean="0">
                <a:latin typeface="Tahoma" pitchFamily="34" charset="0"/>
                <a:ea typeface="굴림" charset="-127"/>
              </a:rPr>
              <a:t>“</a:t>
            </a:r>
            <a:r>
              <a:rPr lang="en-US" altLang="ko-KR" dirty="0" smtClean="0">
                <a:ea typeface="굴림" charset="-127"/>
              </a:rPr>
              <a:t>special</a:t>
            </a:r>
            <a:r>
              <a:rPr lang="en-US" altLang="ko-KR" dirty="0" smtClean="0">
                <a:latin typeface="Tahoma" pitchFamily="34" charset="0"/>
                <a:ea typeface="굴림" charset="-127"/>
              </a:rPr>
              <a:t>”</a:t>
            </a:r>
            <a:r>
              <a:rPr lang="en-US" altLang="ko-KR" dirty="0" smtClean="0">
                <a:ea typeface="굴림" charset="-127"/>
              </a:rPr>
              <a:t> browsers</a:t>
            </a:r>
          </a:p>
          <a:p>
            <a:pPr lvl="1" eaLnBrk="1" hangingPunct="1"/>
            <a:r>
              <a:rPr lang="en-US" altLang="ko-KR" dirty="0" smtClean="0">
                <a:ea typeface="굴림" charset="-127"/>
              </a:rPr>
              <a:t>Speech interfaces, screen readers</a:t>
            </a:r>
          </a:p>
          <a:p>
            <a:pPr eaLnBrk="1" hangingPunct="1"/>
            <a:endParaRPr lang="en-US" altLang="ko-KR" dirty="0" smtClean="0">
              <a:ea typeface="굴림" charset="-127"/>
            </a:endParaRPr>
          </a:p>
          <a:p>
            <a:pPr eaLnBrk="1" hangingPunct="1"/>
            <a:r>
              <a:rPr lang="en-US" altLang="ko-KR" dirty="0" smtClean="0">
                <a:ea typeface="굴림" charset="-127"/>
              </a:rPr>
              <a:t>Tools for checking: </a:t>
            </a:r>
          </a:p>
          <a:p>
            <a:pPr lvl="1" eaLnBrk="1" hangingPunct="1"/>
            <a:r>
              <a:rPr lang="en-US" altLang="ko-KR" dirty="0" smtClean="0">
                <a:ea typeface="굴림" charset="-127"/>
              </a:rPr>
              <a:t>“</a:t>
            </a:r>
            <a:r>
              <a:rPr lang="en-US" altLang="ko-KR" dirty="0" err="1" smtClean="0">
                <a:ea typeface="굴림" charset="-127"/>
              </a:rPr>
              <a:t>BrowserLab</a:t>
            </a:r>
            <a:r>
              <a:rPr lang="en-US" altLang="ko-KR" dirty="0" smtClean="0">
                <a:ea typeface="굴림" charset="-127"/>
              </a:rPr>
              <a:t>” built into Dreamweaver</a:t>
            </a:r>
          </a:p>
          <a:p>
            <a:pPr lvl="1" eaLnBrk="1" hangingPunct="1"/>
            <a:r>
              <a:rPr lang="en-US" u="sng" dirty="0" smtClean="0">
                <a:hlinkClick r:id="rId3"/>
              </a:rPr>
              <a:t>http://browsershots.org/</a:t>
            </a:r>
            <a:r>
              <a:rPr lang="en-US" dirty="0" smtClean="0">
                <a:ea typeface="굴림" charset="-127"/>
              </a:rPr>
              <a:t>  </a:t>
            </a:r>
            <a:r>
              <a:rPr lang="en-US" sz="1200" dirty="0" smtClean="0">
                <a:ea typeface="굴림" charset="-127"/>
              </a:rPr>
              <a:t>(Thanks to Kevin </a:t>
            </a:r>
            <a:r>
              <a:rPr lang="en-US" sz="1200" dirty="0" err="1" smtClean="0">
                <a:ea typeface="굴림" charset="-127"/>
              </a:rPr>
              <a:t>McEachern</a:t>
            </a:r>
            <a:r>
              <a:rPr lang="en-US" sz="1200" dirty="0" smtClean="0">
                <a:ea typeface="굴림" charset="-127"/>
              </a:rPr>
              <a:t> for finding this link)</a:t>
            </a:r>
            <a:endParaRPr lang="en-US" dirty="0" smtClean="0">
              <a:ea typeface="굴림" charset="-127"/>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1B67696A-793A-4F06-8D58-9E09C2982756}" type="slidenum">
              <a:rPr lang="en-US" altLang="en-US"/>
              <a:pPr/>
              <a:t>11</a:t>
            </a:fld>
            <a:endParaRPr lang="en-US" altLang="en-US"/>
          </a:p>
        </p:txBody>
      </p:sp>
      <p:sp>
        <p:nvSpPr>
          <p:cNvPr id="10243" name="Rectangle 2"/>
          <p:cNvSpPr>
            <a:spLocks noGrp="1" noChangeArrowheads="1"/>
          </p:cNvSpPr>
          <p:nvPr>
            <p:ph type="title"/>
          </p:nvPr>
        </p:nvSpPr>
        <p:spPr/>
        <p:txBody>
          <a:bodyPr/>
          <a:lstStyle/>
          <a:p>
            <a:pPr eaLnBrk="1" hangingPunct="1"/>
            <a:r>
              <a:rPr lang="en-US" altLang="ko-KR" dirty="0" smtClean="0">
                <a:ea typeface="굴림" charset="-127"/>
              </a:rPr>
              <a:t>Design for quick downloading</a:t>
            </a:r>
          </a:p>
        </p:txBody>
      </p:sp>
      <p:sp>
        <p:nvSpPr>
          <p:cNvPr id="10244" name="Rectangle 3"/>
          <p:cNvSpPr>
            <a:spLocks noGrp="1" noChangeArrowheads="1"/>
          </p:cNvSpPr>
          <p:nvPr>
            <p:ph type="body" idx="1"/>
          </p:nvPr>
        </p:nvSpPr>
        <p:spPr>
          <a:xfrm>
            <a:off x="457200" y="1524000"/>
            <a:ext cx="8229600" cy="4411662"/>
          </a:xfrm>
        </p:spPr>
        <p:txBody>
          <a:bodyPr/>
          <a:lstStyle/>
          <a:p>
            <a:pPr eaLnBrk="1" hangingPunct="1"/>
            <a:r>
              <a:rPr lang="en-US" altLang="ko-KR" dirty="0" smtClean="0">
                <a:ea typeface="굴림" charset="-127"/>
              </a:rPr>
              <a:t>Users #1 complaint is slow downloading</a:t>
            </a:r>
          </a:p>
          <a:p>
            <a:pPr eaLnBrk="1" hangingPunct="1"/>
            <a:r>
              <a:rPr lang="en-US" altLang="ko-KR" dirty="0" smtClean="0">
                <a:ea typeface="굴림" charset="-127"/>
              </a:rPr>
              <a:t>Users want response times of less than 1 second</a:t>
            </a:r>
          </a:p>
          <a:p>
            <a:pPr lvl="1" eaLnBrk="1" hangingPunct="1"/>
            <a:r>
              <a:rPr lang="en-US" altLang="ko-KR" dirty="0" smtClean="0">
                <a:ea typeface="굴림" charset="-127"/>
              </a:rPr>
              <a:t>Longer than 10 seconds, users cannot stay focused on the task</a:t>
            </a:r>
          </a:p>
          <a:p>
            <a:pPr lvl="1" eaLnBrk="1" hangingPunct="1"/>
            <a:r>
              <a:rPr lang="en-US" altLang="ko-KR" dirty="0" smtClean="0">
                <a:ea typeface="굴림" charset="-127"/>
              </a:rPr>
              <a:t>Forwards and backwards</a:t>
            </a:r>
          </a:p>
          <a:p>
            <a:pPr eaLnBrk="1" hangingPunct="1"/>
            <a:r>
              <a:rPr lang="en-US" altLang="ko-KR" dirty="0" smtClean="0">
                <a:ea typeface="굴림" charset="-127"/>
              </a:rPr>
              <a:t>Predictable is important</a:t>
            </a:r>
          </a:p>
          <a:p>
            <a:pPr lvl="1" eaLnBrk="1" hangingPunct="1"/>
            <a:r>
              <a:rPr lang="en-US" altLang="ko-KR" dirty="0" smtClean="0">
                <a:ea typeface="굴림" charset="-127"/>
              </a:rPr>
              <a:t>Always mark pages that may be slow due to multimedia </a:t>
            </a:r>
            <a:r>
              <a:rPr lang="en-US" altLang="ko-KR" dirty="0" smtClean="0">
                <a:ea typeface="굴림" charset="-127"/>
              </a:rPr>
              <a:t>content</a:t>
            </a:r>
            <a:endParaRPr lang="en-US" altLang="ko-KR" dirty="0" smtClean="0">
              <a:ea typeface="굴림" charset="-127"/>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p:spPr>
        <p:txBody>
          <a:bodyPr/>
          <a:lstStyle/>
          <a:p>
            <a:fld id="{B5A9FB87-3A5C-4479-B687-2EF41082BF44}" type="slidenum">
              <a:rPr lang="en-US" altLang="en-US"/>
              <a:pPr/>
              <a:t>12</a:t>
            </a:fld>
            <a:endParaRPr lang="en-US" altLang="en-US"/>
          </a:p>
        </p:txBody>
      </p:sp>
      <p:sp>
        <p:nvSpPr>
          <p:cNvPr id="11267" name="Rectangle 2"/>
          <p:cNvSpPr>
            <a:spLocks noGrp="1" noChangeArrowheads="1"/>
          </p:cNvSpPr>
          <p:nvPr>
            <p:ph type="title"/>
          </p:nvPr>
        </p:nvSpPr>
        <p:spPr/>
        <p:txBody>
          <a:bodyPr/>
          <a:lstStyle/>
          <a:p>
            <a:pPr eaLnBrk="1" hangingPunct="1"/>
            <a:r>
              <a:rPr lang="en-US" altLang="ko-KR" sz="3500" dirty="0" smtClean="0">
                <a:ea typeface="굴림" charset="-127"/>
              </a:rPr>
              <a:t>Design for quick downloading, 2</a:t>
            </a:r>
          </a:p>
        </p:txBody>
      </p:sp>
      <p:sp>
        <p:nvSpPr>
          <p:cNvPr id="11268" name="Rectangle 3"/>
          <p:cNvSpPr>
            <a:spLocks noGrp="1" noChangeArrowheads="1"/>
          </p:cNvSpPr>
          <p:nvPr>
            <p:ph type="body" idx="1"/>
          </p:nvPr>
        </p:nvSpPr>
        <p:spPr/>
        <p:txBody>
          <a:bodyPr/>
          <a:lstStyle/>
          <a:p>
            <a:pPr eaLnBrk="1" hangingPunct="1"/>
            <a:r>
              <a:rPr lang="en-US" altLang="ko-KR" dirty="0" smtClean="0">
                <a:ea typeface="굴림" charset="-127"/>
                <a:hlinkClick r:id="rId3"/>
              </a:rPr>
              <a:t>Nielsen</a:t>
            </a:r>
            <a:r>
              <a:rPr lang="en-US" altLang="ko-KR" dirty="0" smtClean="0">
                <a:latin typeface="Tahoma" pitchFamily="34" charset="0"/>
                <a:ea typeface="굴림" charset="-127"/>
                <a:hlinkClick r:id="rId3"/>
              </a:rPr>
              <a:t>’</a:t>
            </a:r>
            <a:r>
              <a:rPr lang="en-US" altLang="ko-KR" dirty="0" smtClean="0">
                <a:ea typeface="굴림" charset="-127"/>
                <a:hlinkClick r:id="rId3"/>
              </a:rPr>
              <a:t>s pages </a:t>
            </a:r>
            <a:r>
              <a:rPr lang="en-US" altLang="ko-KR" dirty="0" smtClean="0">
                <a:ea typeface="굴림" charset="-127"/>
              </a:rPr>
              <a:t>are mostly text</a:t>
            </a:r>
          </a:p>
          <a:p>
            <a:pPr lvl="1" eaLnBrk="1" hangingPunct="1"/>
            <a:r>
              <a:rPr lang="en-US" altLang="ko-KR" dirty="0" smtClean="0">
                <a:ea typeface="굴림" charset="-127"/>
              </a:rPr>
              <a:t>Pictures only when </a:t>
            </a:r>
            <a:r>
              <a:rPr lang="en-US" altLang="ko-KR" dirty="0" smtClean="0">
                <a:ea typeface="굴림" charset="-127"/>
                <a:hlinkClick r:id="rId4"/>
              </a:rPr>
              <a:t>useful</a:t>
            </a:r>
            <a:endParaRPr lang="en-US" altLang="ko-KR" dirty="0" smtClean="0">
              <a:ea typeface="굴림" charset="-127"/>
            </a:endParaRPr>
          </a:p>
          <a:p>
            <a:pPr lvl="1" eaLnBrk="1" hangingPunct="1"/>
            <a:r>
              <a:rPr lang="en-US" altLang="ko-KR" dirty="0" smtClean="0">
                <a:ea typeface="굴림" charset="-127"/>
              </a:rPr>
              <a:t>Can get fancy designs without lots of pictures</a:t>
            </a:r>
          </a:p>
          <a:p>
            <a:pPr eaLnBrk="1" hangingPunct="1"/>
            <a:r>
              <a:rPr lang="en-US" altLang="ko-KR" dirty="0" smtClean="0">
                <a:ea typeface="굴림" charset="-127"/>
              </a:rPr>
              <a:t>Arrange for first screen full to display immediately</a:t>
            </a:r>
          </a:p>
          <a:p>
            <a:pPr lvl="1" eaLnBrk="1" hangingPunct="1"/>
            <a:r>
              <a:rPr lang="en-US" altLang="ko-KR" dirty="0" smtClean="0">
                <a:ea typeface="굴림" charset="-127"/>
              </a:rPr>
              <a:t>Requires pictures to have sizes, layout to be computable without full page, tables that have specified sizing</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F6819147-2D94-4C9C-96F6-DE2315A4E410}" type="slidenum">
              <a:rPr lang="en-US" altLang="en-US"/>
              <a:pPr/>
              <a:t>13</a:t>
            </a:fld>
            <a:endParaRPr lang="en-US" altLang="en-US"/>
          </a:p>
        </p:txBody>
      </p:sp>
      <p:sp>
        <p:nvSpPr>
          <p:cNvPr id="12291" name="Rectangle 2"/>
          <p:cNvSpPr>
            <a:spLocks noGrp="1" noChangeArrowheads="1"/>
          </p:cNvSpPr>
          <p:nvPr>
            <p:ph type="title"/>
          </p:nvPr>
        </p:nvSpPr>
        <p:spPr>
          <a:xfrm>
            <a:off x="457200" y="122238"/>
            <a:ext cx="7543800" cy="1020762"/>
          </a:xfrm>
        </p:spPr>
        <p:txBody>
          <a:bodyPr/>
          <a:lstStyle/>
          <a:p>
            <a:pPr eaLnBrk="1" hangingPunct="1"/>
            <a:r>
              <a:rPr lang="en-US" altLang="ko-KR" dirty="0" smtClean="0">
                <a:ea typeface="굴림" charset="-127"/>
              </a:rPr>
              <a:t>Rules for links</a:t>
            </a:r>
          </a:p>
        </p:txBody>
      </p:sp>
      <p:sp>
        <p:nvSpPr>
          <p:cNvPr id="12292" name="Rectangle 3"/>
          <p:cNvSpPr>
            <a:spLocks noGrp="1" noChangeArrowheads="1"/>
          </p:cNvSpPr>
          <p:nvPr>
            <p:ph type="body" idx="1"/>
          </p:nvPr>
        </p:nvSpPr>
        <p:spPr>
          <a:xfrm>
            <a:off x="304800" y="1219200"/>
            <a:ext cx="8915400" cy="5715000"/>
          </a:xfrm>
        </p:spPr>
        <p:txBody>
          <a:bodyPr/>
          <a:lstStyle/>
          <a:p>
            <a:pPr eaLnBrk="1" hangingPunct="1"/>
            <a:r>
              <a:rPr lang="en-US" altLang="ko-KR" dirty="0" smtClean="0">
                <a:ea typeface="굴림" charset="-127"/>
              </a:rPr>
              <a:t>Provide links to related items of interest</a:t>
            </a:r>
          </a:p>
          <a:p>
            <a:pPr eaLnBrk="1" hangingPunct="1"/>
            <a:r>
              <a:rPr lang="en-US" altLang="ko-KR" dirty="0" smtClean="0">
                <a:ea typeface="굴림" charset="-127"/>
              </a:rPr>
              <a:t>Link text should be descriptive</a:t>
            </a:r>
          </a:p>
          <a:p>
            <a:pPr lvl="1" eaLnBrk="1" hangingPunct="1"/>
            <a:r>
              <a:rPr lang="en-US" altLang="ko-KR" dirty="0" smtClean="0">
                <a:ea typeface="굴림" charset="-127"/>
              </a:rPr>
              <a:t>Not: </a:t>
            </a:r>
            <a:r>
              <a:rPr lang="en-US" altLang="ko-KR" strike="sngStrike" dirty="0" smtClean="0">
                <a:latin typeface="Tahoma" pitchFamily="34" charset="0"/>
                <a:ea typeface="굴림" charset="-127"/>
              </a:rPr>
              <a:t>“</a:t>
            </a:r>
            <a:r>
              <a:rPr lang="en-US" altLang="ko-KR" strike="sngStrike" dirty="0" smtClean="0">
                <a:ea typeface="굴림" charset="-127"/>
              </a:rPr>
              <a:t>For the schedule, </a:t>
            </a:r>
            <a:r>
              <a:rPr lang="en-US" altLang="ko-KR" u="sng" strike="sngStrike" dirty="0" smtClean="0">
                <a:ea typeface="굴림" charset="-127"/>
              </a:rPr>
              <a:t>click here</a:t>
            </a:r>
            <a:r>
              <a:rPr lang="en-US" altLang="ko-KR" strike="sngStrike" dirty="0" smtClean="0">
                <a:latin typeface="Tahoma" pitchFamily="34" charset="0"/>
                <a:ea typeface="굴림" charset="-127"/>
              </a:rPr>
              <a:t>”</a:t>
            </a:r>
            <a:endParaRPr lang="en-US" altLang="ko-KR" strike="sngStrike" dirty="0" smtClean="0">
              <a:ea typeface="굴림" charset="-127"/>
            </a:endParaRPr>
          </a:p>
          <a:p>
            <a:pPr lvl="1" eaLnBrk="1" hangingPunct="1"/>
            <a:r>
              <a:rPr lang="en-US" altLang="ko-KR" dirty="0" smtClean="0">
                <a:ea typeface="굴림" charset="-127"/>
              </a:rPr>
              <a:t>Better: </a:t>
            </a:r>
            <a:r>
              <a:rPr lang="en-US" altLang="ko-KR" dirty="0" smtClean="0">
                <a:latin typeface="Tahoma" pitchFamily="34" charset="0"/>
                <a:ea typeface="굴림" charset="-127"/>
              </a:rPr>
              <a:t>“</a:t>
            </a:r>
            <a:r>
              <a:rPr lang="en-US" altLang="ko-KR" dirty="0" smtClean="0">
                <a:ea typeface="굴림" charset="-127"/>
              </a:rPr>
              <a:t>See the </a:t>
            </a:r>
            <a:r>
              <a:rPr lang="en-US" altLang="ko-KR" u="sng" dirty="0" smtClean="0">
                <a:ea typeface="굴림" charset="-127"/>
              </a:rPr>
              <a:t>schedule</a:t>
            </a:r>
            <a:r>
              <a:rPr lang="en-US" altLang="ko-KR" dirty="0" smtClean="0">
                <a:ea typeface="굴림" charset="-127"/>
              </a:rPr>
              <a:t> and </a:t>
            </a:r>
            <a:r>
              <a:rPr lang="en-US" altLang="ko-KR" u="sng" dirty="0" err="1" smtClean="0">
                <a:ea typeface="굴림" charset="-127"/>
              </a:rPr>
              <a:t>homeworks</a:t>
            </a:r>
            <a:r>
              <a:rPr lang="en-US" altLang="ko-KR" dirty="0" smtClean="0">
                <a:latin typeface="Tahoma" pitchFamily="34" charset="0"/>
                <a:ea typeface="굴림" charset="-127"/>
              </a:rPr>
              <a:t>”</a:t>
            </a:r>
            <a:endParaRPr lang="en-US" altLang="ko-KR" dirty="0" smtClean="0">
              <a:ea typeface="굴림" charset="-127"/>
            </a:endParaRPr>
          </a:p>
          <a:p>
            <a:pPr lvl="2" eaLnBrk="1" hangingPunct="1"/>
            <a:r>
              <a:rPr lang="en-US" altLang="ko-KR" sz="2500" dirty="0" smtClean="0">
                <a:ea typeface="굴림" charset="-127"/>
              </a:rPr>
              <a:t>Easier to tell what link will get to</a:t>
            </a:r>
          </a:p>
          <a:p>
            <a:pPr lvl="2" eaLnBrk="1" hangingPunct="1"/>
            <a:r>
              <a:rPr lang="en-US" altLang="ko-KR" sz="2500" dirty="0" smtClean="0">
                <a:ea typeface="굴림" charset="-127"/>
              </a:rPr>
              <a:t>Underlined words are visually highlighted</a:t>
            </a:r>
          </a:p>
          <a:p>
            <a:pPr lvl="2" eaLnBrk="1" hangingPunct="1"/>
            <a:r>
              <a:rPr lang="en-US" altLang="ko-KR" sz="2500" dirty="0" smtClean="0">
                <a:ea typeface="굴림" charset="-127"/>
              </a:rPr>
              <a:t>Handicapped, etc. users won</a:t>
            </a:r>
            <a:r>
              <a:rPr lang="en-US" altLang="ko-KR" sz="2500" dirty="0" smtClean="0">
                <a:latin typeface="Tahoma" pitchFamily="34" charset="0"/>
                <a:ea typeface="굴림" charset="-127"/>
              </a:rPr>
              <a:t>’</a:t>
            </a:r>
            <a:r>
              <a:rPr lang="en-US" altLang="ko-KR" sz="2500" dirty="0" smtClean="0">
                <a:ea typeface="굴림" charset="-127"/>
              </a:rPr>
              <a:t>t </a:t>
            </a:r>
            <a:r>
              <a:rPr lang="en-US" altLang="ko-KR" sz="2500" dirty="0" smtClean="0">
                <a:latin typeface="Tahoma" pitchFamily="34" charset="0"/>
                <a:ea typeface="굴림" charset="-127"/>
              </a:rPr>
              <a:t>“</a:t>
            </a:r>
            <a:r>
              <a:rPr lang="en-US" altLang="ko-KR" sz="2500" dirty="0" smtClean="0">
                <a:ea typeface="굴림" charset="-127"/>
              </a:rPr>
              <a:t>click</a:t>
            </a:r>
            <a:r>
              <a:rPr lang="en-US" altLang="ko-KR" sz="2500" dirty="0" smtClean="0">
                <a:latin typeface="Tahoma" pitchFamily="34" charset="0"/>
                <a:ea typeface="굴림" charset="-127"/>
              </a:rPr>
              <a:t>”</a:t>
            </a:r>
            <a:endParaRPr lang="en-US" altLang="ko-KR" sz="2500" dirty="0" smtClean="0">
              <a:ea typeface="굴림" charset="-127"/>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p:spPr>
        <p:txBody>
          <a:bodyPr/>
          <a:lstStyle/>
          <a:p>
            <a:fld id="{6F8BC9FA-F795-40CC-9EB6-F205D5D88374}" type="slidenum">
              <a:rPr lang="en-US" altLang="en-US"/>
              <a:pPr/>
              <a:t>14</a:t>
            </a:fld>
            <a:endParaRPr lang="en-US" altLang="en-US"/>
          </a:p>
        </p:txBody>
      </p:sp>
      <p:sp>
        <p:nvSpPr>
          <p:cNvPr id="13315" name="Rectangle 2"/>
          <p:cNvSpPr>
            <a:spLocks noGrp="1" noChangeArrowheads="1"/>
          </p:cNvSpPr>
          <p:nvPr>
            <p:ph type="title"/>
          </p:nvPr>
        </p:nvSpPr>
        <p:spPr/>
        <p:txBody>
          <a:bodyPr/>
          <a:lstStyle/>
          <a:p>
            <a:pPr eaLnBrk="1" hangingPunct="1"/>
            <a:r>
              <a:rPr lang="en-US" altLang="ko-KR" sz="3500" dirty="0" smtClean="0">
                <a:ea typeface="굴림" charset="-127"/>
              </a:rPr>
              <a:t>Rules for links, 2</a:t>
            </a:r>
          </a:p>
        </p:txBody>
      </p:sp>
      <p:sp>
        <p:nvSpPr>
          <p:cNvPr id="13316" name="Rectangle 3"/>
          <p:cNvSpPr>
            <a:spLocks noGrp="1" noChangeArrowheads="1"/>
          </p:cNvSpPr>
          <p:nvPr>
            <p:ph type="body" idx="1"/>
          </p:nvPr>
        </p:nvSpPr>
        <p:spPr>
          <a:xfrm>
            <a:off x="304800" y="1600200"/>
            <a:ext cx="8650288" cy="5257800"/>
          </a:xfrm>
          <a:noFill/>
        </p:spPr>
        <p:txBody>
          <a:bodyPr/>
          <a:lstStyle/>
          <a:p>
            <a:pPr eaLnBrk="1" hangingPunct="1"/>
            <a:r>
              <a:rPr lang="en-US" altLang="ko-KR" smtClean="0">
                <a:ea typeface="굴림" charset="-127"/>
              </a:rPr>
              <a:t>Use default link colors</a:t>
            </a:r>
          </a:p>
          <a:p>
            <a:pPr eaLnBrk="1" hangingPunct="1"/>
            <a:r>
              <a:rPr lang="en-US" altLang="ko-KR" smtClean="0">
                <a:ea typeface="굴림" charset="-127"/>
              </a:rPr>
              <a:t>If re-coloring:</a:t>
            </a:r>
          </a:p>
          <a:p>
            <a:pPr lvl="1" eaLnBrk="1" hangingPunct="1"/>
            <a:r>
              <a:rPr lang="en-US" altLang="ko-KR" smtClean="0">
                <a:ea typeface="굴림" charset="-127"/>
              </a:rPr>
              <a:t>Unvisited links should be blue</a:t>
            </a:r>
          </a:p>
          <a:p>
            <a:pPr lvl="1" eaLnBrk="1" hangingPunct="1"/>
            <a:r>
              <a:rPr lang="en-US" altLang="ko-KR" smtClean="0">
                <a:ea typeface="굴림" charset="-127"/>
              </a:rPr>
              <a:t>Visited links should be reddish or purple</a:t>
            </a:r>
          </a:p>
          <a:p>
            <a:pPr eaLnBrk="1" hangingPunct="1"/>
            <a:r>
              <a:rPr lang="en-US" altLang="ko-KR" smtClean="0">
                <a:ea typeface="굴림" charset="-127"/>
              </a:rPr>
              <a:t>Using pop-ups, roll-overs and JavaScript means links are not colored differently when visited</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p:spPr>
        <p:txBody>
          <a:bodyPr/>
          <a:lstStyle/>
          <a:p>
            <a:fld id="{CDAC18C2-AF4E-483F-832F-F2A6AE4C725E}" type="slidenum">
              <a:rPr lang="en-US" altLang="en-US"/>
              <a:pPr/>
              <a:t>15</a:t>
            </a:fld>
            <a:endParaRPr lang="en-US" altLang="en-US"/>
          </a:p>
        </p:txBody>
      </p:sp>
      <p:sp>
        <p:nvSpPr>
          <p:cNvPr id="14339" name="Rectangle 2"/>
          <p:cNvSpPr>
            <a:spLocks noGrp="1" noChangeArrowheads="1"/>
          </p:cNvSpPr>
          <p:nvPr>
            <p:ph type="title"/>
          </p:nvPr>
        </p:nvSpPr>
        <p:spPr/>
        <p:txBody>
          <a:bodyPr/>
          <a:lstStyle/>
          <a:p>
            <a:pPr eaLnBrk="1" hangingPunct="1"/>
            <a:r>
              <a:rPr lang="en-US" altLang="ko-KR" sz="3500" dirty="0" smtClean="0">
                <a:ea typeface="굴림" charset="-127"/>
              </a:rPr>
              <a:t>Rules for links, 3</a:t>
            </a:r>
          </a:p>
        </p:txBody>
      </p:sp>
      <p:sp>
        <p:nvSpPr>
          <p:cNvPr id="14340" name="Rectangle 3"/>
          <p:cNvSpPr>
            <a:spLocks noGrp="1" noChangeArrowheads="1"/>
          </p:cNvSpPr>
          <p:nvPr>
            <p:ph type="body" idx="1"/>
          </p:nvPr>
        </p:nvSpPr>
        <p:spPr>
          <a:xfrm>
            <a:off x="304800" y="1371600"/>
            <a:ext cx="8650288" cy="5257800"/>
          </a:xfrm>
        </p:spPr>
        <p:txBody>
          <a:bodyPr/>
          <a:lstStyle/>
          <a:p>
            <a:pPr eaLnBrk="1" hangingPunct="1">
              <a:lnSpc>
                <a:spcPct val="90000"/>
              </a:lnSpc>
            </a:pPr>
            <a:r>
              <a:rPr lang="en-US" altLang="ko-KR" sz="2600" dirty="0" smtClean="0">
                <a:ea typeface="굴림" charset="-127"/>
              </a:rPr>
              <a:t>Be cautious about opening up new browser </a:t>
            </a:r>
            <a:r>
              <a:rPr lang="en-US" altLang="ko-KR" sz="2600" dirty="0" smtClean="0">
                <a:ea typeface="굴림" charset="-127"/>
              </a:rPr>
              <a:t>windows or tabs</a:t>
            </a:r>
            <a:endParaRPr lang="en-US" altLang="ko-KR" sz="2600" dirty="0" smtClean="0">
              <a:ea typeface="굴림" charset="-127"/>
            </a:endParaRPr>
          </a:p>
          <a:p>
            <a:pPr lvl="1" eaLnBrk="1" hangingPunct="1">
              <a:lnSpc>
                <a:spcPct val="90000"/>
              </a:lnSpc>
            </a:pPr>
            <a:r>
              <a:rPr lang="en-US" altLang="ko-KR" sz="2000" dirty="0" smtClean="0">
                <a:ea typeface="굴림" charset="-127"/>
              </a:rPr>
              <a:t>Can</a:t>
            </a:r>
            <a:r>
              <a:rPr lang="en-US" altLang="ko-KR" sz="2000" dirty="0" smtClean="0">
                <a:latin typeface="Tahoma" pitchFamily="34" charset="0"/>
                <a:ea typeface="굴림" charset="-127"/>
              </a:rPr>
              <a:t>’</a:t>
            </a:r>
            <a:r>
              <a:rPr lang="en-US" altLang="ko-KR" sz="2000" dirty="0" smtClean="0">
                <a:ea typeface="굴림" charset="-127"/>
              </a:rPr>
              <a:t>t go back</a:t>
            </a:r>
          </a:p>
          <a:p>
            <a:pPr lvl="1" eaLnBrk="1" hangingPunct="1">
              <a:lnSpc>
                <a:spcPct val="90000"/>
              </a:lnSpc>
            </a:pPr>
            <a:r>
              <a:rPr lang="en-US" altLang="ko-KR" sz="2000" dirty="0" smtClean="0">
                <a:ea typeface="굴림" charset="-127"/>
              </a:rPr>
              <a:t>Lose track of all the windows</a:t>
            </a:r>
          </a:p>
          <a:p>
            <a:pPr lvl="1" eaLnBrk="1" hangingPunct="1">
              <a:lnSpc>
                <a:spcPct val="90000"/>
              </a:lnSpc>
            </a:pPr>
            <a:r>
              <a:rPr lang="en-US" altLang="ko-KR" sz="2000" dirty="0" smtClean="0">
                <a:ea typeface="굴림" charset="-127"/>
              </a:rPr>
              <a:t>Even more confusing with Tabs</a:t>
            </a:r>
          </a:p>
          <a:p>
            <a:pPr lvl="1" eaLnBrk="1" hangingPunct="1">
              <a:lnSpc>
                <a:spcPct val="90000"/>
              </a:lnSpc>
            </a:pPr>
            <a:r>
              <a:rPr lang="en-US" altLang="ko-KR" sz="2000" dirty="0" smtClean="0">
                <a:ea typeface="굴림" charset="-127"/>
              </a:rPr>
              <a:t>Example: </a:t>
            </a:r>
            <a:r>
              <a:rPr lang="en-US" altLang="ko-KR" sz="2000" dirty="0" smtClean="0">
                <a:ea typeface="굴림" charset="-127"/>
                <a:hlinkClick r:id="rId3"/>
              </a:rPr>
              <a:t>ACM dl search</a:t>
            </a:r>
            <a:r>
              <a:rPr lang="en-US" altLang="ko-KR" sz="2000" dirty="0" smtClean="0">
                <a:ea typeface="굴림" charset="-127"/>
              </a:rPr>
              <a:t>: </a:t>
            </a:r>
            <a:r>
              <a:rPr lang="en-US" altLang="ko-KR" sz="2000" dirty="0" err="1" smtClean="0">
                <a:ea typeface="굴림" charset="-127"/>
              </a:rPr>
              <a:t>pdf</a:t>
            </a:r>
            <a:r>
              <a:rPr lang="en-US" altLang="ko-KR" sz="2000" dirty="0" smtClean="0">
                <a:ea typeface="굴림" charset="-127"/>
              </a:rPr>
              <a:t> vs. link for results</a:t>
            </a:r>
          </a:p>
          <a:p>
            <a:pPr eaLnBrk="1" hangingPunct="1">
              <a:lnSpc>
                <a:spcPct val="90000"/>
              </a:lnSpc>
            </a:pPr>
            <a:r>
              <a:rPr lang="en-US" altLang="ko-KR" sz="2100" dirty="0" smtClean="0">
                <a:ea typeface="굴림" charset="-127"/>
              </a:rPr>
              <a:t>OK to have outbound links (to other sites)</a:t>
            </a:r>
          </a:p>
          <a:p>
            <a:pPr lvl="1" eaLnBrk="1" hangingPunct="1">
              <a:lnSpc>
                <a:spcPct val="90000"/>
              </a:lnSpc>
            </a:pPr>
            <a:r>
              <a:rPr lang="en-US" altLang="ko-KR" sz="2000" dirty="0" smtClean="0">
                <a:ea typeface="굴림" charset="-127"/>
              </a:rPr>
              <a:t>Maybe mark them</a:t>
            </a:r>
          </a:p>
          <a:p>
            <a:pPr eaLnBrk="1" hangingPunct="1">
              <a:lnSpc>
                <a:spcPct val="90000"/>
              </a:lnSpc>
            </a:pPr>
            <a:r>
              <a:rPr lang="en-US" altLang="ko-KR" sz="2100" dirty="0" smtClean="0">
                <a:ea typeface="굴림" charset="-127"/>
              </a:rPr>
              <a:t>Advertising links go to </a:t>
            </a:r>
            <a:r>
              <a:rPr lang="en-US" altLang="ko-KR" sz="2100" dirty="0" smtClean="0">
                <a:latin typeface="Tahoma" pitchFamily="34" charset="0"/>
                <a:ea typeface="굴림" charset="-127"/>
              </a:rPr>
              <a:t>“</a:t>
            </a:r>
            <a:r>
              <a:rPr lang="en-US" altLang="ko-KR" sz="2100" dirty="0" smtClean="0">
                <a:ea typeface="굴림" charset="-127"/>
              </a:rPr>
              <a:t>payoff</a:t>
            </a:r>
            <a:r>
              <a:rPr lang="en-US" altLang="ko-KR" sz="2100" dirty="0" smtClean="0">
                <a:latin typeface="Tahoma" pitchFamily="34" charset="0"/>
                <a:ea typeface="굴림" charset="-127"/>
              </a:rPr>
              <a:t>”</a:t>
            </a:r>
            <a:r>
              <a:rPr lang="en-US" altLang="ko-KR" sz="2100" dirty="0" smtClean="0">
                <a:ea typeface="굴림" charset="-127"/>
              </a:rPr>
              <a:t> pages rather than to general pages</a:t>
            </a:r>
          </a:p>
          <a:p>
            <a:pPr lvl="1" eaLnBrk="1" hangingPunct="1">
              <a:lnSpc>
                <a:spcPct val="90000"/>
              </a:lnSpc>
            </a:pPr>
            <a:r>
              <a:rPr lang="en-US" altLang="ko-KR" sz="2000" dirty="0" smtClean="0">
                <a:ea typeface="굴림" charset="-127"/>
              </a:rPr>
              <a:t>Users don</a:t>
            </a:r>
            <a:r>
              <a:rPr lang="en-US" altLang="ko-KR" sz="2000" dirty="0" smtClean="0">
                <a:latin typeface="Tahoma" pitchFamily="34" charset="0"/>
                <a:ea typeface="굴림" charset="-127"/>
              </a:rPr>
              <a:t>’</a:t>
            </a:r>
            <a:r>
              <a:rPr lang="en-US" altLang="ko-KR" sz="2000" dirty="0" smtClean="0">
                <a:ea typeface="굴림" charset="-127"/>
              </a:rPr>
              <a:t>t explore to find the advertised item</a:t>
            </a:r>
          </a:p>
          <a:p>
            <a:pPr lvl="1" eaLnBrk="1" hangingPunct="1">
              <a:lnSpc>
                <a:spcPct val="90000"/>
              </a:lnSpc>
            </a:pPr>
            <a:r>
              <a:rPr lang="en-US" altLang="ko-KR" sz="2000" dirty="0" smtClean="0">
                <a:ea typeface="굴림" charset="-127"/>
              </a:rPr>
              <a:t>Users want information now not 5 clicks from now</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p:spPr>
        <p:txBody>
          <a:bodyPr/>
          <a:lstStyle/>
          <a:p>
            <a:fld id="{A54FCA81-EB3F-4735-BE04-8116920ED61E}" type="slidenum">
              <a:rPr lang="en-US" altLang="en-US"/>
              <a:pPr/>
              <a:t>16</a:t>
            </a:fld>
            <a:endParaRPr lang="en-US" altLang="en-US"/>
          </a:p>
        </p:txBody>
      </p:sp>
      <p:sp>
        <p:nvSpPr>
          <p:cNvPr id="15363" name="Rectangle 2"/>
          <p:cNvSpPr>
            <a:spLocks noGrp="1" noChangeArrowheads="1"/>
          </p:cNvSpPr>
          <p:nvPr>
            <p:ph type="title"/>
          </p:nvPr>
        </p:nvSpPr>
        <p:spPr/>
        <p:txBody>
          <a:bodyPr/>
          <a:lstStyle/>
          <a:p>
            <a:pPr eaLnBrk="1" hangingPunct="1"/>
            <a:r>
              <a:rPr lang="en-US" altLang="ko-KR" dirty="0" smtClean="0">
                <a:ea typeface="굴림" charset="-127"/>
              </a:rPr>
              <a:t>Don</a:t>
            </a:r>
            <a:r>
              <a:rPr lang="en-US" altLang="ko-KR" dirty="0" smtClean="0">
                <a:latin typeface="Tahoma" pitchFamily="34" charset="0"/>
                <a:ea typeface="굴림" charset="-127"/>
              </a:rPr>
              <a:t>’</a:t>
            </a:r>
            <a:r>
              <a:rPr lang="en-US" altLang="ko-KR" dirty="0" smtClean="0">
                <a:ea typeface="굴림" charset="-127"/>
              </a:rPr>
              <a:t>t use frames</a:t>
            </a:r>
          </a:p>
        </p:txBody>
      </p:sp>
      <p:sp>
        <p:nvSpPr>
          <p:cNvPr id="15364" name="Rectangle 3"/>
          <p:cNvSpPr>
            <a:spLocks noGrp="1" noChangeArrowheads="1"/>
          </p:cNvSpPr>
          <p:nvPr>
            <p:ph type="body" idx="1"/>
          </p:nvPr>
        </p:nvSpPr>
        <p:spPr/>
        <p:txBody>
          <a:bodyPr/>
          <a:lstStyle/>
          <a:p>
            <a:pPr eaLnBrk="1" hangingPunct="1"/>
            <a:r>
              <a:rPr lang="en-US" altLang="ko-KR" dirty="0" smtClean="0">
                <a:ea typeface="굴림" charset="-127"/>
              </a:rPr>
              <a:t>Why</a:t>
            </a:r>
          </a:p>
          <a:p>
            <a:pPr lvl="1" eaLnBrk="1" hangingPunct="1"/>
            <a:r>
              <a:rPr lang="en-US" altLang="ko-KR" dirty="0" smtClean="0">
                <a:ea typeface="굴림" charset="-127"/>
              </a:rPr>
              <a:t>Title gives wrong URL. </a:t>
            </a:r>
            <a:r>
              <a:rPr lang="en-US" altLang="ko-KR" dirty="0" smtClean="0">
                <a:ea typeface="굴림" charset="-127"/>
                <a:hlinkClick r:id="rId3"/>
              </a:rPr>
              <a:t>Example: UIST</a:t>
            </a:r>
            <a:r>
              <a:rPr lang="en-US" altLang="ko-KR" dirty="0" smtClean="0">
                <a:latin typeface="Tahoma" pitchFamily="34" charset="0"/>
                <a:ea typeface="굴림" charset="-127"/>
                <a:hlinkClick r:id="rId3"/>
              </a:rPr>
              <a:t>’</a:t>
            </a:r>
            <a:r>
              <a:rPr lang="en-US" altLang="ko-KR" dirty="0" smtClean="0">
                <a:ea typeface="굴림" charset="-127"/>
                <a:hlinkClick r:id="rId3"/>
              </a:rPr>
              <a:t>01</a:t>
            </a:r>
            <a:endParaRPr lang="en-US" altLang="ko-KR" dirty="0" smtClean="0">
              <a:ea typeface="굴림" charset="-127"/>
            </a:endParaRPr>
          </a:p>
          <a:p>
            <a:pPr lvl="1" eaLnBrk="1" hangingPunct="1"/>
            <a:r>
              <a:rPr lang="en-US" altLang="ko-KR" dirty="0" smtClean="0">
                <a:ea typeface="굴림" charset="-127"/>
              </a:rPr>
              <a:t>Can mess up </a:t>
            </a:r>
            <a:r>
              <a:rPr lang="en-US" altLang="ko-KR" dirty="0" smtClean="0">
                <a:latin typeface="Tahoma" pitchFamily="34" charset="0"/>
                <a:ea typeface="굴림" charset="-127"/>
              </a:rPr>
              <a:t>“</a:t>
            </a:r>
            <a:r>
              <a:rPr lang="en-US" altLang="ko-KR" dirty="0" smtClean="0">
                <a:ea typeface="굴림" charset="-127"/>
              </a:rPr>
              <a:t>back</a:t>
            </a:r>
            <a:r>
              <a:rPr lang="en-US" altLang="ko-KR" dirty="0" smtClean="0">
                <a:latin typeface="Tahoma" pitchFamily="34" charset="0"/>
                <a:ea typeface="굴림" charset="-127"/>
              </a:rPr>
              <a:t>”</a:t>
            </a:r>
            <a:r>
              <a:rPr lang="en-US" altLang="ko-KR" dirty="0" smtClean="0">
                <a:ea typeface="굴림" charset="-127"/>
              </a:rPr>
              <a:t> and </a:t>
            </a:r>
            <a:r>
              <a:rPr lang="en-US" altLang="ko-KR" dirty="0" smtClean="0">
                <a:latin typeface="Tahoma" pitchFamily="34" charset="0"/>
                <a:ea typeface="굴림" charset="-127"/>
              </a:rPr>
              <a:t>“</a:t>
            </a:r>
            <a:r>
              <a:rPr lang="en-US" altLang="ko-KR" dirty="0" smtClean="0">
                <a:ea typeface="굴림" charset="-127"/>
              </a:rPr>
              <a:t>forward</a:t>
            </a:r>
            <a:r>
              <a:rPr lang="en-US" altLang="ko-KR" dirty="0" smtClean="0">
                <a:latin typeface="Tahoma" pitchFamily="34" charset="0"/>
                <a:ea typeface="굴림" charset="-127"/>
              </a:rPr>
              <a:t>”</a:t>
            </a:r>
            <a:r>
              <a:rPr lang="en-US" altLang="ko-KR" dirty="0" smtClean="0">
                <a:ea typeface="굴림" charset="-127"/>
              </a:rPr>
              <a:t> buttons</a:t>
            </a:r>
          </a:p>
          <a:p>
            <a:pPr lvl="1" eaLnBrk="1" hangingPunct="1"/>
            <a:r>
              <a:rPr lang="en-US" altLang="ko-KR" dirty="0" smtClean="0">
                <a:ea typeface="굴림" charset="-127"/>
              </a:rPr>
              <a:t>Can make it hard to print</a:t>
            </a:r>
          </a:p>
          <a:p>
            <a:pPr lvl="1" eaLnBrk="1" hangingPunct="1"/>
            <a:r>
              <a:rPr lang="en-US" altLang="ko-KR" dirty="0" smtClean="0">
                <a:ea typeface="굴림" charset="-127"/>
              </a:rPr>
              <a:t>Sometimes can</a:t>
            </a:r>
            <a:r>
              <a:rPr lang="en-US" altLang="ko-KR" dirty="0" smtClean="0">
                <a:latin typeface="Tahoma" pitchFamily="34" charset="0"/>
                <a:ea typeface="굴림" charset="-127"/>
              </a:rPr>
              <a:t>’</a:t>
            </a:r>
            <a:r>
              <a:rPr lang="en-US" altLang="ko-KR" dirty="0" smtClean="0">
                <a:ea typeface="굴림" charset="-127"/>
              </a:rPr>
              <a:t>t tell what is being scrolled</a:t>
            </a:r>
          </a:p>
          <a:p>
            <a:pPr lvl="1" eaLnBrk="1" hangingPunct="1"/>
            <a:r>
              <a:rPr lang="en-US" altLang="ko-KR" dirty="0" smtClean="0">
                <a:ea typeface="굴림" charset="-127"/>
              </a:rPr>
              <a:t>Hard to link </a:t>
            </a:r>
            <a:r>
              <a:rPr lang="en-US" altLang="ko-KR" i="1" dirty="0" smtClean="0">
                <a:ea typeface="굴림" charset="-127"/>
              </a:rPr>
              <a:t>to</a:t>
            </a:r>
            <a:r>
              <a:rPr lang="en-US" altLang="ko-KR" dirty="0" smtClean="0">
                <a:ea typeface="굴림" charset="-127"/>
              </a:rPr>
              <a:t> the page</a:t>
            </a:r>
          </a:p>
          <a:p>
            <a:pPr eaLnBrk="1" hangingPunct="1"/>
            <a:r>
              <a:rPr lang="en-US" altLang="ko-KR" dirty="0" smtClean="0">
                <a:ea typeface="굴림" charset="-127"/>
              </a:rPr>
              <a:t>Usually OK if </a:t>
            </a:r>
            <a:r>
              <a:rPr lang="en-US" altLang="ko-KR" dirty="0" smtClean="0">
                <a:ea typeface="굴림" charset="-127"/>
                <a:hlinkClick r:id="rId4"/>
              </a:rPr>
              <a:t>left column scrolls</a:t>
            </a:r>
            <a:r>
              <a:rPr lang="en-US" altLang="ko-KR" dirty="0" smtClean="0">
                <a:ea typeface="굴림" charset="-127"/>
              </a:rPr>
              <a:t> with the content (so no need for frames)</a:t>
            </a:r>
          </a:p>
          <a:p>
            <a:pPr eaLnBrk="1" hangingPunct="1"/>
            <a:r>
              <a:rPr lang="en-US" altLang="ko-KR" dirty="0" smtClean="0">
                <a:ea typeface="굴림" charset="-127"/>
              </a:rPr>
              <a:t>Can replace with CSS &lt;div&gt;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p:spPr>
        <p:txBody>
          <a:bodyPr/>
          <a:lstStyle/>
          <a:p>
            <a:fld id="{CCD9FE3C-66B7-4CDA-B497-0FA2F56BD48D}" type="slidenum">
              <a:rPr lang="en-US" altLang="en-US"/>
              <a:pPr/>
              <a:t>17</a:t>
            </a:fld>
            <a:endParaRPr lang="en-US" altLang="en-US"/>
          </a:p>
        </p:txBody>
      </p:sp>
      <p:sp>
        <p:nvSpPr>
          <p:cNvPr id="16387" name="Rectangle 2"/>
          <p:cNvSpPr>
            <a:spLocks noGrp="1" noChangeArrowheads="1"/>
          </p:cNvSpPr>
          <p:nvPr>
            <p:ph type="title"/>
          </p:nvPr>
        </p:nvSpPr>
        <p:spPr/>
        <p:txBody>
          <a:bodyPr/>
          <a:lstStyle/>
          <a:p>
            <a:pPr eaLnBrk="1" hangingPunct="1"/>
            <a:r>
              <a:rPr lang="en-US" altLang="ko-KR" dirty="0" smtClean="0">
                <a:ea typeface="굴림" charset="-127"/>
              </a:rPr>
              <a:t>Design for credibility</a:t>
            </a:r>
          </a:p>
        </p:txBody>
      </p:sp>
      <p:sp>
        <p:nvSpPr>
          <p:cNvPr id="16388" name="Rectangle 3"/>
          <p:cNvSpPr>
            <a:spLocks noGrp="1" noChangeArrowheads="1"/>
          </p:cNvSpPr>
          <p:nvPr>
            <p:ph type="body" idx="1"/>
          </p:nvPr>
        </p:nvSpPr>
        <p:spPr>
          <a:xfrm>
            <a:off x="457200" y="1719263"/>
            <a:ext cx="8686800" cy="4411662"/>
          </a:xfrm>
        </p:spPr>
        <p:txBody>
          <a:bodyPr/>
          <a:lstStyle/>
          <a:p>
            <a:pPr eaLnBrk="1" hangingPunct="1"/>
            <a:r>
              <a:rPr lang="en-US" altLang="ko-KR" dirty="0" smtClean="0">
                <a:ea typeface="굴림" charset="-127"/>
              </a:rPr>
              <a:t>Don</a:t>
            </a:r>
            <a:r>
              <a:rPr lang="en-US" altLang="ko-KR" dirty="0" smtClean="0">
                <a:latin typeface="Tahoma" pitchFamily="34" charset="0"/>
                <a:ea typeface="굴림" charset="-127"/>
              </a:rPr>
              <a:t>’</a:t>
            </a:r>
            <a:r>
              <a:rPr lang="en-US" altLang="ko-KR" dirty="0" smtClean="0">
                <a:ea typeface="굴림" charset="-127"/>
              </a:rPr>
              <a:t>t look amateurish</a:t>
            </a:r>
          </a:p>
          <a:p>
            <a:pPr lvl="1" eaLnBrk="1" hangingPunct="1"/>
            <a:r>
              <a:rPr lang="en-US" altLang="ko-KR" dirty="0" smtClean="0">
                <a:ea typeface="굴림" charset="-127"/>
              </a:rPr>
              <a:t>Nice, clean designs</a:t>
            </a:r>
          </a:p>
          <a:p>
            <a:pPr lvl="2" eaLnBrk="1" hangingPunct="1"/>
            <a:r>
              <a:rPr lang="en-US" altLang="ko-KR" dirty="0" smtClean="0">
                <a:ea typeface="굴림" charset="-127"/>
              </a:rPr>
              <a:t>Bad example: </a:t>
            </a:r>
            <a:r>
              <a:rPr lang="en-US" altLang="ko-KR" dirty="0" smtClean="0">
                <a:ea typeface="굴림" charset="-127"/>
                <a:hlinkClick r:id="rId3"/>
              </a:rPr>
              <a:t>http://art.yale.edu/</a:t>
            </a:r>
            <a:r>
              <a:rPr lang="en-US" altLang="ko-KR" dirty="0" smtClean="0">
                <a:ea typeface="굴림" charset="-127"/>
              </a:rPr>
              <a:t> </a:t>
            </a:r>
          </a:p>
          <a:p>
            <a:pPr lvl="2" eaLnBrk="1" hangingPunct="1"/>
            <a:r>
              <a:rPr lang="en-US" altLang="ko-KR" dirty="0" smtClean="0">
                <a:ea typeface="굴림" charset="-127"/>
              </a:rPr>
              <a:t>(</a:t>
            </a:r>
            <a:r>
              <a:rPr lang="en-US" altLang="ko-KR" dirty="0" err="1" smtClean="0">
                <a:ea typeface="굴림" charset="-127"/>
              </a:rPr>
              <a:t>reference:</a:t>
            </a:r>
            <a:r>
              <a:rPr lang="en-US" sz="1400" dirty="0" err="1" smtClean="0">
                <a:hlinkClick r:id="rId4"/>
              </a:rPr>
              <a:t>http</a:t>
            </a:r>
            <a:r>
              <a:rPr lang="en-US" sz="1400" dirty="0" smtClean="0">
                <a:hlinkClick r:id="rId4"/>
              </a:rPr>
              <a:t>://</a:t>
            </a:r>
            <a:r>
              <a:rPr lang="en-US" sz="1400" dirty="0" err="1" smtClean="0">
                <a:hlinkClick r:id="rId4"/>
              </a:rPr>
              <a:t>www.webpagesthatsuck.com</a:t>
            </a:r>
            <a:r>
              <a:rPr lang="en-US" sz="1400" dirty="0" smtClean="0">
                <a:hlinkClick r:id="rId4"/>
              </a:rPr>
              <a:t>/worst-websites-of-2011-overview.html</a:t>
            </a:r>
            <a:endParaRPr lang="en-US" altLang="ko-KR" sz="1400" dirty="0" smtClean="0">
              <a:ea typeface="굴림" charset="-127"/>
            </a:endParaRPr>
          </a:p>
          <a:p>
            <a:pPr lvl="1" eaLnBrk="1" hangingPunct="1"/>
            <a:r>
              <a:rPr lang="en-US" altLang="ko-KR" dirty="0" smtClean="0">
                <a:ea typeface="굴림" charset="-127"/>
              </a:rPr>
              <a:t>Good graphic design and color choices</a:t>
            </a:r>
          </a:p>
          <a:p>
            <a:pPr lvl="1" eaLnBrk="1" hangingPunct="1"/>
            <a:r>
              <a:rPr lang="en-US" altLang="ko-KR" dirty="0" smtClean="0">
                <a:ea typeface="굴림" charset="-127"/>
              </a:rPr>
              <a:t>Links and code that work</a:t>
            </a:r>
          </a:p>
          <a:p>
            <a:pPr eaLnBrk="1" hangingPunct="1"/>
            <a:r>
              <a:rPr lang="en-US" altLang="ko-KR" dirty="0" smtClean="0">
                <a:ea typeface="굴림" charset="-127"/>
              </a:rPr>
              <a:t>Ability to find out privacy policy</a:t>
            </a:r>
          </a:p>
          <a:p>
            <a:pPr eaLnBrk="1" hangingPunct="1"/>
            <a:r>
              <a:rPr lang="en-US" altLang="ko-KR" dirty="0" smtClean="0">
                <a:ea typeface="굴림" charset="-127"/>
              </a:rPr>
              <a:t>Obvious way to provide feedback to the company</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p:spPr>
        <p:txBody>
          <a:bodyPr/>
          <a:lstStyle/>
          <a:p>
            <a:fld id="{FD348663-1AF8-47D5-B562-CF9D13FEA78B}" type="slidenum">
              <a:rPr lang="en-US" altLang="en-US"/>
              <a:pPr/>
              <a:t>18</a:t>
            </a:fld>
            <a:endParaRPr lang="en-US" altLang="en-US"/>
          </a:p>
        </p:txBody>
      </p:sp>
      <p:sp>
        <p:nvSpPr>
          <p:cNvPr id="17411" name="Rectangle 2"/>
          <p:cNvSpPr>
            <a:spLocks noGrp="1" noChangeArrowheads="1"/>
          </p:cNvSpPr>
          <p:nvPr>
            <p:ph type="title"/>
          </p:nvPr>
        </p:nvSpPr>
        <p:spPr/>
        <p:txBody>
          <a:bodyPr/>
          <a:lstStyle/>
          <a:p>
            <a:pPr eaLnBrk="1" hangingPunct="1"/>
            <a:r>
              <a:rPr lang="en-US" altLang="ko-KR" dirty="0" smtClean="0">
                <a:ea typeface="굴림" charset="-127"/>
              </a:rPr>
              <a:t>Design for printing</a:t>
            </a:r>
          </a:p>
        </p:txBody>
      </p:sp>
      <p:sp>
        <p:nvSpPr>
          <p:cNvPr id="17412" name="Rectangle 3"/>
          <p:cNvSpPr>
            <a:spLocks noGrp="1" noChangeArrowheads="1"/>
          </p:cNvSpPr>
          <p:nvPr>
            <p:ph type="body" idx="1"/>
          </p:nvPr>
        </p:nvSpPr>
        <p:spPr/>
        <p:txBody>
          <a:bodyPr/>
          <a:lstStyle/>
          <a:p>
            <a:pPr eaLnBrk="1" hangingPunct="1"/>
            <a:r>
              <a:rPr lang="en-US" altLang="ko-KR" dirty="0" smtClean="0">
                <a:ea typeface="굴림" charset="-127"/>
              </a:rPr>
              <a:t>Many people print web pages</a:t>
            </a:r>
          </a:p>
          <a:p>
            <a:pPr eaLnBrk="1" hangingPunct="1"/>
            <a:r>
              <a:rPr lang="en-US" altLang="ko-KR" dirty="0" smtClean="0">
                <a:ea typeface="굴림" charset="-127"/>
              </a:rPr>
              <a:t>Provide 2 formats:</a:t>
            </a:r>
          </a:p>
          <a:p>
            <a:pPr lvl="1" eaLnBrk="1" hangingPunct="1"/>
            <a:r>
              <a:rPr lang="en-US" altLang="ko-KR" dirty="0" smtClean="0">
                <a:ea typeface="굴림" charset="-127"/>
                <a:hlinkClick r:id="rId3"/>
              </a:rPr>
              <a:t>printable versions </a:t>
            </a:r>
            <a:r>
              <a:rPr lang="en-US" altLang="ko-KR" dirty="0" smtClean="0">
                <a:ea typeface="굴림" charset="-127"/>
              </a:rPr>
              <a:t>or PDF versions</a:t>
            </a:r>
          </a:p>
          <a:p>
            <a:pPr lvl="1" eaLnBrk="1" hangingPunct="1"/>
            <a:r>
              <a:rPr lang="en-US" altLang="ko-KR" dirty="0" smtClean="0">
                <a:ea typeface="굴림" charset="-127"/>
              </a:rPr>
              <a:t>PDF links should be clearly marked</a:t>
            </a:r>
          </a:p>
          <a:p>
            <a:pPr eaLnBrk="1" hangingPunct="1"/>
            <a:r>
              <a:rPr lang="en-US" altLang="ko-KR" dirty="0" smtClean="0">
                <a:ea typeface="굴림" charset="-127"/>
              </a:rPr>
              <a:t>Provide simple way to print multiple related parts</a:t>
            </a:r>
          </a:p>
          <a:p>
            <a:pPr lvl="1" eaLnBrk="1" hangingPunct="1"/>
            <a:r>
              <a:rPr lang="en-US" altLang="ko-KR" dirty="0" smtClean="0">
                <a:ea typeface="굴림" charset="-127"/>
              </a:rPr>
              <a:t>E.g., all papers from </a:t>
            </a:r>
            <a:r>
              <a:rPr lang="en-US" altLang="ko-KR" dirty="0" smtClean="0">
                <a:ea typeface="굴림" charset="-127"/>
                <a:hlinkClick r:id="rId4"/>
              </a:rPr>
              <a:t>a workshop</a:t>
            </a:r>
            <a:endParaRPr lang="en-US" altLang="ko-KR" dirty="0" smtClean="0">
              <a:ea typeface="굴림" charset="-127"/>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p:spPr>
        <p:txBody>
          <a:bodyPr/>
          <a:lstStyle/>
          <a:p>
            <a:fld id="{B2497506-EE85-4BB5-A1CB-CBF5531E5771}" type="slidenum">
              <a:rPr lang="en-US" altLang="en-US"/>
              <a:pPr/>
              <a:t>19</a:t>
            </a:fld>
            <a:endParaRPr lang="en-US" altLang="en-US"/>
          </a:p>
        </p:txBody>
      </p:sp>
      <p:sp>
        <p:nvSpPr>
          <p:cNvPr id="19459" name="Rectangle 2"/>
          <p:cNvSpPr>
            <a:spLocks noGrp="1" noChangeArrowheads="1"/>
          </p:cNvSpPr>
          <p:nvPr>
            <p:ph type="title"/>
          </p:nvPr>
        </p:nvSpPr>
        <p:spPr/>
        <p:txBody>
          <a:bodyPr/>
          <a:lstStyle/>
          <a:p>
            <a:pPr eaLnBrk="1" hangingPunct="1"/>
            <a:r>
              <a:rPr lang="en-US" altLang="ko-KR" dirty="0" smtClean="0">
                <a:ea typeface="굴림" charset="-127"/>
              </a:rPr>
              <a:t>Why Focus on Content?</a:t>
            </a:r>
          </a:p>
        </p:txBody>
      </p:sp>
      <p:sp>
        <p:nvSpPr>
          <p:cNvPr id="19460" name="Rectangle 3"/>
          <p:cNvSpPr>
            <a:spLocks noGrp="1" noChangeArrowheads="1"/>
          </p:cNvSpPr>
          <p:nvPr>
            <p:ph type="body" idx="1"/>
          </p:nvPr>
        </p:nvSpPr>
        <p:spPr>
          <a:xfrm>
            <a:off x="304800" y="1600200"/>
            <a:ext cx="8650288" cy="5029200"/>
          </a:xfrm>
        </p:spPr>
        <p:txBody>
          <a:bodyPr/>
          <a:lstStyle/>
          <a:p>
            <a:pPr marL="3175" indent="-3175" eaLnBrk="1" hangingPunct="1">
              <a:lnSpc>
                <a:spcPct val="90000"/>
              </a:lnSpc>
              <a:buFont typeface="Wingdings" pitchFamily="2" charset="2"/>
              <a:buNone/>
            </a:pPr>
            <a:r>
              <a:rPr lang="ko-KR" altLang="en-US" smtClean="0">
                <a:latin typeface="Tahoma" pitchFamily="34" charset="0"/>
                <a:ea typeface="굴림" charset="-127"/>
              </a:rPr>
              <a:t>“</a:t>
            </a:r>
            <a:r>
              <a:rPr lang="en-US" altLang="ko-KR" smtClean="0">
                <a:ea typeface="굴림" charset="-127"/>
              </a:rPr>
              <a:t>Publishing is about getting the right content to the right person at the right time at the right cost. It's about selecting the best content and editing it really well, so that it makes compelling reading</a:t>
            </a:r>
            <a:r>
              <a:rPr lang="en-US" altLang="ko-KR" smtClean="0">
                <a:latin typeface="Tahoma" pitchFamily="34" charset="0"/>
                <a:ea typeface="굴림" charset="-127"/>
              </a:rPr>
              <a:t>…</a:t>
            </a:r>
            <a:r>
              <a:rPr lang="en-US" altLang="ko-KR" smtClean="0">
                <a:ea typeface="굴림" charset="-127"/>
              </a:rPr>
              <a:t>. My approach doesn't ignore the software or the visuals, but focuses fundamentally on the words on the page. That's because, it is *words* that drive *actions* on a web page.</a:t>
            </a:r>
            <a:r>
              <a:rPr lang="en-US" altLang="ko-KR" smtClean="0">
                <a:latin typeface="Tahoma" pitchFamily="34" charset="0"/>
                <a:ea typeface="굴림" charset="-127"/>
              </a:rPr>
              <a:t>”</a:t>
            </a:r>
            <a:endParaRPr lang="en-US" altLang="ko-KR" smtClean="0">
              <a:ea typeface="굴림" charset="-127"/>
            </a:endParaRPr>
          </a:p>
          <a:p>
            <a:pPr marL="3175" indent="-3175" algn="r" eaLnBrk="1" hangingPunct="1">
              <a:lnSpc>
                <a:spcPct val="90000"/>
              </a:lnSpc>
              <a:buFont typeface="Wingdings" pitchFamily="2" charset="2"/>
              <a:buNone/>
            </a:pPr>
            <a:r>
              <a:rPr lang="en-US" altLang="ko-KR" i="1" smtClean="0">
                <a:ea typeface="굴림" charset="-127"/>
              </a:rPr>
              <a:t>-- </a:t>
            </a:r>
            <a:r>
              <a:rPr lang="en-US" altLang="ko-KR" smtClean="0">
                <a:ea typeface="굴림" charset="-127"/>
              </a:rPr>
              <a:t>Gerry McGovern,</a:t>
            </a:r>
            <a:r>
              <a:rPr lang="en-US" altLang="ko-KR" i="1" smtClean="0">
                <a:ea typeface="굴림" charset="-127"/>
              </a:rPr>
              <a:t> Content Critical </a:t>
            </a:r>
            <a:endParaRPr lang="en-US" altLang="ko-KR" smtClean="0">
              <a:ea typeface="굴림" charset="-127"/>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715962"/>
          </a:xfrm>
        </p:spPr>
        <p:txBody>
          <a:bodyPr/>
          <a:lstStyle/>
          <a:p>
            <a:r>
              <a:rPr lang="en-US" dirty="0" smtClean="0"/>
              <a:t>E-Commerce Usability</a:t>
            </a:r>
            <a:endParaRPr lang="en-US" dirty="0"/>
          </a:p>
        </p:txBody>
      </p:sp>
      <p:sp>
        <p:nvSpPr>
          <p:cNvPr id="3" name="Content Placeholder 2"/>
          <p:cNvSpPr>
            <a:spLocks noGrp="1"/>
          </p:cNvSpPr>
          <p:nvPr>
            <p:ph idx="1"/>
          </p:nvPr>
        </p:nvSpPr>
        <p:spPr>
          <a:xfrm>
            <a:off x="76200" y="838200"/>
            <a:ext cx="8915400" cy="5021262"/>
          </a:xfrm>
        </p:spPr>
        <p:txBody>
          <a:bodyPr/>
          <a:lstStyle/>
          <a:p>
            <a:r>
              <a:rPr lang="en-US" dirty="0" smtClean="0"/>
              <a:t>Web sites are a requirement for all companies</a:t>
            </a:r>
          </a:p>
          <a:p>
            <a:r>
              <a:rPr lang="en-US" dirty="0" smtClean="0"/>
              <a:t>Usability of web sites improving, but still bad</a:t>
            </a:r>
          </a:p>
          <a:p>
            <a:pPr lvl="1"/>
            <a:r>
              <a:rPr lang="en-US" dirty="0" smtClean="0"/>
              <a:t>Failure rate: in 2000: 39%; vs. in 2010: 22%. </a:t>
            </a:r>
          </a:p>
          <a:p>
            <a:pPr lvl="1"/>
            <a:r>
              <a:rPr lang="en-US" sz="1800" dirty="0" smtClean="0">
                <a:hlinkClick r:id="rId2"/>
              </a:rPr>
              <a:t>http://www.useit.com/alertbox/usability-progress-rate.html</a:t>
            </a:r>
            <a:r>
              <a:rPr lang="en-US" sz="1800" dirty="0" smtClean="0"/>
              <a:t> </a:t>
            </a:r>
          </a:p>
          <a:p>
            <a:r>
              <a:rPr lang="en-US" dirty="0" smtClean="0"/>
              <a:t>38.6% of e-commerce visitors were there for information-gathering</a:t>
            </a:r>
          </a:p>
          <a:p>
            <a:endParaRPr lang="en-US" dirty="0" smtClean="0"/>
          </a:p>
          <a:p>
            <a:endParaRPr lang="en-US" dirty="0" smtClean="0"/>
          </a:p>
          <a:p>
            <a:pPr marL="177800" indent="-177800"/>
            <a:r>
              <a:rPr lang="en-US" sz="2000" dirty="0" smtClean="0"/>
              <a:t>Source:</a:t>
            </a:r>
            <a:br>
              <a:rPr lang="en-US" sz="2000" dirty="0" smtClean="0"/>
            </a:br>
            <a:r>
              <a:rPr lang="en-US" sz="2000" i="1" dirty="0" smtClean="0"/>
              <a:t>Keys to E-Commerce</a:t>
            </a:r>
            <a:br>
              <a:rPr lang="en-US" sz="2000" i="1" dirty="0" smtClean="0"/>
            </a:br>
            <a:r>
              <a:rPr lang="en-US" sz="2000" i="1" dirty="0" smtClean="0"/>
              <a:t>Success, </a:t>
            </a:r>
            <a:r>
              <a:rPr lang="en-US" sz="2000" dirty="0" smtClean="0"/>
              <a:t>Nov. 2, 2009</a:t>
            </a:r>
            <a:br>
              <a:rPr lang="en-US" sz="2000" dirty="0" smtClean="0"/>
            </a:br>
            <a:r>
              <a:rPr lang="en-US" sz="1100" dirty="0" smtClean="0">
                <a:hlinkClick r:id="rId3"/>
              </a:rPr>
              <a:t>http://www.emarketer.com/Article.aspx?R=1007358</a:t>
            </a:r>
            <a:endParaRPr lang="en-US" sz="2000" dirty="0"/>
          </a:p>
        </p:txBody>
      </p:sp>
      <p:sp>
        <p:nvSpPr>
          <p:cNvPr id="4" name="Slide Number Placeholder 3"/>
          <p:cNvSpPr>
            <a:spLocks noGrp="1"/>
          </p:cNvSpPr>
          <p:nvPr>
            <p:ph type="sldNum" sz="quarter" idx="12"/>
          </p:nvPr>
        </p:nvSpPr>
        <p:spPr/>
        <p:txBody>
          <a:bodyPr/>
          <a:lstStyle/>
          <a:p>
            <a:pPr>
              <a:defRPr/>
            </a:pPr>
            <a:fld id="{BA6D2B2F-D908-43C2-BA02-C9B8A5799D9D}" type="slidenum">
              <a:rPr lang="en-US" altLang="en-US" smtClean="0"/>
              <a:pPr>
                <a:defRPr/>
              </a:pPr>
              <a:t>2</a:t>
            </a:fld>
            <a:endParaRPr lang="en-US" altLang="en-US"/>
          </a:p>
        </p:txBody>
      </p:sp>
      <p:pic>
        <p:nvPicPr>
          <p:cNvPr id="1027" name="Picture 3"/>
          <p:cNvPicPr>
            <a:picLocks noChangeAspect="1" noChangeArrowheads="1"/>
          </p:cNvPicPr>
          <p:nvPr/>
        </p:nvPicPr>
        <p:blipFill>
          <a:blip r:embed="rId4" cstate="print"/>
          <a:srcRect/>
          <a:stretch>
            <a:fillRect/>
          </a:stretch>
        </p:blipFill>
        <p:spPr bwMode="auto">
          <a:xfrm>
            <a:off x="4174861" y="3352800"/>
            <a:ext cx="4969139" cy="3113381"/>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p:spPr>
        <p:txBody>
          <a:bodyPr/>
          <a:lstStyle/>
          <a:p>
            <a:fld id="{C2073BEB-4C62-4729-AB8B-FDB85C0049C0}" type="slidenum">
              <a:rPr lang="en-US" altLang="en-US"/>
              <a:pPr/>
              <a:t>20</a:t>
            </a:fld>
            <a:endParaRPr lang="en-US" altLang="en-US"/>
          </a:p>
        </p:txBody>
      </p:sp>
      <p:sp>
        <p:nvSpPr>
          <p:cNvPr id="18435" name="Rectangle 2"/>
          <p:cNvSpPr>
            <a:spLocks noGrp="1" noChangeArrowheads="1"/>
          </p:cNvSpPr>
          <p:nvPr>
            <p:ph type="title"/>
          </p:nvPr>
        </p:nvSpPr>
        <p:spPr/>
        <p:txBody>
          <a:bodyPr/>
          <a:lstStyle/>
          <a:p>
            <a:pPr eaLnBrk="1" hangingPunct="1"/>
            <a:r>
              <a:rPr lang="en-US" altLang="ko-KR" dirty="0" smtClean="0">
                <a:ea typeface="굴림" charset="-127"/>
              </a:rPr>
              <a:t>Web is an Attention Economy</a:t>
            </a:r>
          </a:p>
        </p:txBody>
      </p:sp>
      <p:sp>
        <p:nvSpPr>
          <p:cNvPr id="18436" name="Rectangle 3"/>
          <p:cNvSpPr>
            <a:spLocks noGrp="1" noChangeArrowheads="1"/>
          </p:cNvSpPr>
          <p:nvPr>
            <p:ph type="body" idx="1"/>
          </p:nvPr>
        </p:nvSpPr>
        <p:spPr/>
        <p:txBody>
          <a:bodyPr/>
          <a:lstStyle/>
          <a:p>
            <a:pPr eaLnBrk="1" hangingPunct="1">
              <a:lnSpc>
                <a:spcPct val="90000"/>
              </a:lnSpc>
            </a:pPr>
            <a:r>
              <a:rPr lang="en-US" altLang="ko-KR" dirty="0" smtClean="0">
                <a:ea typeface="굴림" charset="-127"/>
              </a:rPr>
              <a:t>Ultimate currency is the user</a:t>
            </a:r>
            <a:r>
              <a:rPr lang="en-US" altLang="ko-KR" dirty="0" smtClean="0">
                <a:latin typeface="Tahoma" pitchFamily="34" charset="0"/>
                <a:ea typeface="굴림" charset="-127"/>
              </a:rPr>
              <a:t>’</a:t>
            </a:r>
            <a:r>
              <a:rPr lang="en-US" altLang="ko-KR" dirty="0" smtClean="0">
                <a:ea typeface="굴림" charset="-127"/>
              </a:rPr>
              <a:t>s time</a:t>
            </a:r>
          </a:p>
          <a:p>
            <a:pPr eaLnBrk="1" hangingPunct="1">
              <a:lnSpc>
                <a:spcPct val="90000"/>
              </a:lnSpc>
            </a:pPr>
            <a:r>
              <a:rPr lang="en-US" altLang="ko-KR" dirty="0" smtClean="0">
                <a:ea typeface="굴림" charset="-127"/>
              </a:rPr>
              <a:t>There is </a:t>
            </a:r>
            <a:r>
              <a:rPr lang="en-US" altLang="ko-KR" i="1" dirty="0" smtClean="0">
                <a:ea typeface="굴림" charset="-127"/>
              </a:rPr>
              <a:t>too much content</a:t>
            </a:r>
            <a:r>
              <a:rPr lang="en-US" altLang="ko-KR" dirty="0" smtClean="0">
                <a:ea typeface="굴림" charset="-127"/>
              </a:rPr>
              <a:t> on the WWW</a:t>
            </a:r>
          </a:p>
          <a:p>
            <a:pPr eaLnBrk="1" hangingPunct="1">
              <a:lnSpc>
                <a:spcPct val="90000"/>
              </a:lnSpc>
            </a:pPr>
            <a:r>
              <a:rPr lang="en-US" altLang="ko-KR" dirty="0" smtClean="0">
                <a:ea typeface="굴림" charset="-127"/>
              </a:rPr>
              <a:t>In traditional media, inertia helps keep people reading</a:t>
            </a:r>
          </a:p>
          <a:p>
            <a:pPr eaLnBrk="1" hangingPunct="1">
              <a:lnSpc>
                <a:spcPct val="90000"/>
              </a:lnSpc>
            </a:pPr>
            <a:r>
              <a:rPr lang="en-US" altLang="ko-KR" dirty="0" smtClean="0">
                <a:ea typeface="굴림" charset="-127"/>
              </a:rPr>
              <a:t>On the web, it is almost as easy to go to the competitor as to go to your next page</a:t>
            </a:r>
          </a:p>
          <a:p>
            <a:pPr eaLnBrk="1" hangingPunct="1">
              <a:lnSpc>
                <a:spcPct val="90000"/>
              </a:lnSpc>
              <a:buFont typeface="Wingdings" pitchFamily="2" charset="2"/>
              <a:buChar char="Ø"/>
            </a:pPr>
            <a:r>
              <a:rPr lang="en-US" altLang="ko-KR" dirty="0" smtClean="0">
                <a:ea typeface="굴림" charset="-127"/>
              </a:rPr>
              <a:t>Web </a:t>
            </a:r>
            <a:r>
              <a:rPr lang="en-US" altLang="ko-KR" b="1" dirty="0" smtClean="0">
                <a:ea typeface="굴림" charset="-127"/>
              </a:rPr>
              <a:t>content</a:t>
            </a:r>
            <a:r>
              <a:rPr lang="en-US" altLang="ko-KR" dirty="0" smtClean="0">
                <a:ea typeface="굴림" charset="-127"/>
              </a:rPr>
              <a:t> must give immediate benefits to the users or they will allocate their time to other sites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p:spPr>
        <p:txBody>
          <a:bodyPr/>
          <a:lstStyle/>
          <a:p>
            <a:fld id="{14473E50-BB60-46B7-8ED7-266A7187B911}" type="slidenum">
              <a:rPr lang="en-US" altLang="en-US"/>
              <a:pPr/>
              <a:t>21</a:t>
            </a:fld>
            <a:endParaRPr lang="en-US" altLang="en-US"/>
          </a:p>
        </p:txBody>
      </p:sp>
      <p:sp>
        <p:nvSpPr>
          <p:cNvPr id="20483" name="Rectangle 2"/>
          <p:cNvSpPr>
            <a:spLocks noGrp="1" noChangeArrowheads="1"/>
          </p:cNvSpPr>
          <p:nvPr>
            <p:ph type="title"/>
          </p:nvPr>
        </p:nvSpPr>
        <p:spPr/>
        <p:txBody>
          <a:bodyPr/>
          <a:lstStyle/>
          <a:p>
            <a:pPr eaLnBrk="1" hangingPunct="1"/>
            <a:r>
              <a:rPr lang="en-US" altLang="ko-KR" dirty="0" smtClean="0">
                <a:ea typeface="굴림" charset="-127"/>
              </a:rPr>
              <a:t>Content Study</a:t>
            </a:r>
          </a:p>
        </p:txBody>
      </p:sp>
      <p:sp>
        <p:nvSpPr>
          <p:cNvPr id="20484" name="Rectangle 3"/>
          <p:cNvSpPr>
            <a:spLocks noGrp="1" noChangeArrowheads="1"/>
          </p:cNvSpPr>
          <p:nvPr>
            <p:ph type="body" idx="1"/>
          </p:nvPr>
        </p:nvSpPr>
        <p:spPr/>
        <p:txBody>
          <a:bodyPr/>
          <a:lstStyle/>
          <a:p>
            <a:pPr eaLnBrk="1" hangingPunct="1"/>
            <a:r>
              <a:rPr lang="en-US" altLang="ko-KR" smtClean="0">
                <a:ea typeface="굴림" charset="-127"/>
              </a:rPr>
              <a:t>In a study of 24 web sites, content-related issues caused 40.2% of the usability obstacles.</a:t>
            </a:r>
          </a:p>
          <a:p>
            <a:pPr lvl="1" eaLnBrk="1" hangingPunct="1"/>
            <a:r>
              <a:rPr lang="en-US" altLang="ko-KR" smtClean="0">
                <a:ea typeface="굴림" charset="-127"/>
              </a:rPr>
              <a:t>Inaccuracies or missing information in the sites' text</a:t>
            </a:r>
          </a:p>
          <a:p>
            <a:pPr lvl="1" eaLnBrk="1" hangingPunct="1"/>
            <a:r>
              <a:rPr lang="en-US" altLang="ko-KR" smtClean="0">
                <a:ea typeface="굴림" charset="-127"/>
              </a:rPr>
              <a:t>Text that didn't do its job</a:t>
            </a:r>
          </a:p>
          <a:p>
            <a:pPr lvl="1" eaLnBrk="1" hangingPunct="1"/>
            <a:r>
              <a:rPr lang="en-US" altLang="ko-KR" smtClean="0">
                <a:ea typeface="굴림" charset="-127"/>
              </a:rPr>
              <a:t>-- Jared Spool, www.uie.com</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2"/>
          </p:nvPr>
        </p:nvSpPr>
        <p:spPr>
          <a:noFill/>
        </p:spPr>
        <p:txBody>
          <a:bodyPr/>
          <a:lstStyle/>
          <a:p>
            <a:fld id="{96786CE3-210D-42F8-BA74-8560ADF98E0A}" type="slidenum">
              <a:rPr lang="en-US" altLang="en-US"/>
              <a:pPr/>
              <a:t>22</a:t>
            </a:fld>
            <a:endParaRPr lang="en-US" altLang="en-US"/>
          </a:p>
        </p:txBody>
      </p:sp>
      <p:sp>
        <p:nvSpPr>
          <p:cNvPr id="21507" name="Rectangle 2"/>
          <p:cNvSpPr>
            <a:spLocks noGrp="1" noChangeArrowheads="1"/>
          </p:cNvSpPr>
          <p:nvPr>
            <p:ph type="title"/>
          </p:nvPr>
        </p:nvSpPr>
        <p:spPr>
          <a:xfrm>
            <a:off x="457200" y="122238"/>
            <a:ext cx="7543800" cy="1020762"/>
          </a:xfrm>
        </p:spPr>
        <p:txBody>
          <a:bodyPr/>
          <a:lstStyle/>
          <a:p>
            <a:pPr eaLnBrk="1" hangingPunct="1"/>
            <a:r>
              <a:rPr lang="en-US" altLang="ko-KR" dirty="0" smtClean="0">
                <a:ea typeface="굴림" charset="-127"/>
              </a:rPr>
              <a:t>Writing for the Web</a:t>
            </a:r>
          </a:p>
        </p:txBody>
      </p:sp>
      <p:sp>
        <p:nvSpPr>
          <p:cNvPr id="21508" name="Rectangle 3"/>
          <p:cNvSpPr>
            <a:spLocks noGrp="1" noChangeArrowheads="1"/>
          </p:cNvSpPr>
          <p:nvPr>
            <p:ph type="body" idx="1"/>
          </p:nvPr>
        </p:nvSpPr>
        <p:spPr>
          <a:xfrm>
            <a:off x="304800" y="1066800"/>
            <a:ext cx="8915400" cy="5562600"/>
          </a:xfrm>
        </p:spPr>
        <p:txBody>
          <a:bodyPr/>
          <a:lstStyle/>
          <a:p>
            <a:pPr eaLnBrk="1" hangingPunct="1"/>
            <a:r>
              <a:rPr lang="en-US" altLang="ko-KR" sz="2800" dirty="0" smtClean="0">
                <a:ea typeface="굴림" charset="-127"/>
              </a:rPr>
              <a:t>Different than manuals, papers, reports</a:t>
            </a:r>
          </a:p>
          <a:p>
            <a:pPr lvl="1" eaLnBrk="1" hangingPunct="1"/>
            <a:r>
              <a:rPr lang="en-US" altLang="ko-KR" sz="2400" dirty="0" smtClean="0">
                <a:ea typeface="굴림" charset="-127"/>
              </a:rPr>
              <a:t>Keep text short, succinct</a:t>
            </a:r>
          </a:p>
          <a:p>
            <a:pPr lvl="1" eaLnBrk="1" hangingPunct="1"/>
            <a:r>
              <a:rPr lang="en-US" altLang="ko-KR" sz="2400" dirty="0" smtClean="0">
                <a:ea typeface="굴림" charset="-127"/>
              </a:rPr>
              <a:t>Copyedit and proofread (spell-check)</a:t>
            </a:r>
          </a:p>
          <a:p>
            <a:pPr lvl="2" eaLnBrk="1" hangingPunct="1"/>
            <a:r>
              <a:rPr lang="en-US" altLang="ko-KR" sz="2000" dirty="0" smtClean="0">
                <a:ea typeface="굴림" charset="-127"/>
              </a:rPr>
              <a:t>Typos: </a:t>
            </a:r>
            <a:r>
              <a:rPr lang="en-US" altLang="ko-KR" sz="2000" dirty="0" smtClean="0">
                <a:latin typeface="Tahoma" pitchFamily="34" charset="0"/>
                <a:ea typeface="굴림" charset="-127"/>
              </a:rPr>
              <a:t>“</a:t>
            </a:r>
            <a:r>
              <a:rPr lang="en-US" altLang="ko-KR" sz="2000" dirty="0" err="1" smtClean="0">
                <a:ea typeface="굴림" charset="-127"/>
                <a:hlinkClick r:id="rId3"/>
              </a:rPr>
              <a:t>Garantee</a:t>
            </a:r>
            <a:r>
              <a:rPr lang="en-US" altLang="ko-KR" sz="2000" dirty="0" smtClean="0">
                <a:latin typeface="Tahoma" pitchFamily="34" charset="0"/>
                <a:ea typeface="굴림" charset="-127"/>
              </a:rPr>
              <a:t>”</a:t>
            </a:r>
          </a:p>
          <a:p>
            <a:pPr lvl="2" eaLnBrk="1" hangingPunct="1"/>
            <a:r>
              <a:rPr lang="en-US" sz="2000" dirty="0" smtClean="0">
                <a:hlinkClick r:id="rId4"/>
              </a:rPr>
              <a:t>http://ilogix.net/products.htm</a:t>
            </a:r>
            <a:endParaRPr lang="en-US" altLang="ko-KR" sz="2000" dirty="0" smtClean="0">
              <a:ea typeface="굴림" charset="-127"/>
            </a:endParaRPr>
          </a:p>
          <a:p>
            <a:pPr lvl="1" eaLnBrk="1" hangingPunct="1"/>
            <a:r>
              <a:rPr lang="en-US" altLang="ko-KR" sz="2400" dirty="0" smtClean="0">
                <a:ea typeface="굴림" charset="-127"/>
              </a:rPr>
              <a:t>Write for </a:t>
            </a:r>
            <a:r>
              <a:rPr lang="en-US" altLang="ko-KR" sz="2400" dirty="0" err="1" smtClean="0">
                <a:ea typeface="굴림" charset="-127"/>
              </a:rPr>
              <a:t>scannability</a:t>
            </a:r>
            <a:endParaRPr lang="en-US" altLang="ko-KR" sz="2400" dirty="0" smtClean="0">
              <a:ea typeface="굴림" charset="-127"/>
            </a:endParaRPr>
          </a:p>
          <a:p>
            <a:pPr lvl="2" eaLnBrk="1" hangingPunct="1"/>
            <a:r>
              <a:rPr lang="en-US" altLang="ko-KR" sz="2000" dirty="0" smtClean="0">
                <a:ea typeface="굴림" charset="-127"/>
              </a:rPr>
              <a:t>Begin Link Names with the </a:t>
            </a:r>
            <a:r>
              <a:rPr lang="en-US" altLang="ko-KR" sz="2000" dirty="0" smtClean="0">
                <a:solidFill>
                  <a:srgbClr val="C00000"/>
                </a:solidFill>
                <a:ea typeface="굴림" charset="-127"/>
              </a:rPr>
              <a:t>Most Important </a:t>
            </a:r>
            <a:r>
              <a:rPr lang="en-US" altLang="ko-KR" sz="2000" dirty="0" smtClean="0">
                <a:ea typeface="굴림" charset="-127"/>
              </a:rPr>
              <a:t>Keyword</a:t>
            </a:r>
          </a:p>
          <a:p>
            <a:pPr lvl="3" eaLnBrk="1" hangingPunct="1"/>
            <a:r>
              <a:rPr lang="en-US" altLang="ko-KR" sz="1800" dirty="0" smtClean="0">
                <a:ea typeface="굴림" charset="-127"/>
              </a:rPr>
              <a:t>(scanning in CI video of CDW)</a:t>
            </a:r>
          </a:p>
          <a:p>
            <a:pPr lvl="2" eaLnBrk="1" hangingPunct="1"/>
            <a:r>
              <a:rPr lang="en-US" altLang="ko-KR" sz="2000" dirty="0" smtClean="0">
                <a:ea typeface="굴림" charset="-127"/>
              </a:rPr>
              <a:t>People don</a:t>
            </a:r>
            <a:r>
              <a:rPr lang="en-US" altLang="ko-KR" sz="2000" dirty="0" smtClean="0">
                <a:latin typeface="Tahoma" pitchFamily="34" charset="0"/>
                <a:ea typeface="굴림" charset="-127"/>
              </a:rPr>
              <a:t>’</a:t>
            </a:r>
            <a:r>
              <a:rPr lang="en-US" altLang="ko-KR" sz="2000" dirty="0" smtClean="0">
                <a:ea typeface="굴림" charset="-127"/>
              </a:rPr>
              <a:t>t read word-for-word</a:t>
            </a:r>
          </a:p>
          <a:p>
            <a:pPr lvl="2" eaLnBrk="1" hangingPunct="1"/>
            <a:r>
              <a:rPr lang="en-US" altLang="ko-KR" sz="2000" dirty="0" smtClean="0">
                <a:ea typeface="굴림" charset="-127"/>
              </a:rPr>
              <a:t>Multiple heading levels</a:t>
            </a:r>
          </a:p>
          <a:p>
            <a:pPr lvl="2" eaLnBrk="1" hangingPunct="1"/>
            <a:r>
              <a:rPr lang="en-US" altLang="ko-KR" sz="2000" dirty="0" smtClean="0">
                <a:ea typeface="굴림" charset="-127"/>
              </a:rPr>
              <a:t>Bulleted lists</a:t>
            </a:r>
          </a:p>
          <a:p>
            <a:pPr lvl="2" eaLnBrk="1" hangingPunct="1"/>
            <a:r>
              <a:rPr lang="en-US" altLang="ko-KR" sz="2000" dirty="0" smtClean="0">
                <a:ea typeface="굴림" charset="-127"/>
              </a:rPr>
              <a:t>Hypertext links and other highlighting for important words</a:t>
            </a:r>
          </a:p>
          <a:p>
            <a:pPr lvl="2" eaLnBrk="1" hangingPunct="1"/>
            <a:r>
              <a:rPr lang="en-US" altLang="ko-KR" sz="2000" dirty="0" smtClean="0">
                <a:ea typeface="굴림" charset="-127"/>
              </a:rPr>
              <a:t>Provide sufficient information on source page to avoid needing to follow links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p:cNvSpPr>
            <a:spLocks noGrp="1"/>
          </p:cNvSpPr>
          <p:nvPr>
            <p:ph type="sldNum" sz="quarter" idx="12"/>
          </p:nvPr>
        </p:nvSpPr>
        <p:spPr>
          <a:noFill/>
        </p:spPr>
        <p:txBody>
          <a:bodyPr/>
          <a:lstStyle/>
          <a:p>
            <a:fld id="{DC1E8743-D90A-4BE7-AE1A-10B8BB2539AF}" type="slidenum">
              <a:rPr lang="en-US" altLang="en-US"/>
              <a:pPr/>
              <a:t>23</a:t>
            </a:fld>
            <a:endParaRPr lang="en-US" altLang="en-US"/>
          </a:p>
        </p:txBody>
      </p:sp>
      <p:sp>
        <p:nvSpPr>
          <p:cNvPr id="22531" name="Rectangle 2"/>
          <p:cNvSpPr>
            <a:spLocks noGrp="1" noChangeArrowheads="1"/>
          </p:cNvSpPr>
          <p:nvPr>
            <p:ph type="title"/>
          </p:nvPr>
        </p:nvSpPr>
        <p:spPr/>
        <p:txBody>
          <a:bodyPr/>
          <a:lstStyle/>
          <a:p>
            <a:pPr eaLnBrk="1" hangingPunct="1"/>
            <a:r>
              <a:rPr lang="en-US" altLang="ko-KR" dirty="0" smtClean="0">
                <a:ea typeface="굴림" charset="-127"/>
              </a:rPr>
              <a:t>Writing for the Web, 2</a:t>
            </a:r>
          </a:p>
        </p:txBody>
      </p:sp>
      <p:sp>
        <p:nvSpPr>
          <p:cNvPr id="22532" name="Rectangle 3"/>
          <p:cNvSpPr>
            <a:spLocks noGrp="1" noChangeArrowheads="1"/>
          </p:cNvSpPr>
          <p:nvPr>
            <p:ph type="body" idx="1"/>
          </p:nvPr>
        </p:nvSpPr>
        <p:spPr>
          <a:xfrm>
            <a:off x="304800" y="1371600"/>
            <a:ext cx="8650288" cy="5486400"/>
          </a:xfrm>
        </p:spPr>
        <p:txBody>
          <a:bodyPr/>
          <a:lstStyle/>
          <a:p>
            <a:pPr eaLnBrk="1" hangingPunct="1"/>
            <a:r>
              <a:rPr lang="en-US" altLang="ko-KR" dirty="0" smtClean="0">
                <a:ea typeface="굴림" charset="-127"/>
              </a:rPr>
              <a:t>Plain language</a:t>
            </a:r>
          </a:p>
          <a:p>
            <a:pPr lvl="1" eaLnBrk="1" hangingPunct="1"/>
            <a:r>
              <a:rPr lang="en-US" altLang="ko-KR" dirty="0" smtClean="0">
                <a:ea typeface="굴림" charset="-127"/>
              </a:rPr>
              <a:t>Limit use of metaphors</a:t>
            </a:r>
          </a:p>
          <a:p>
            <a:pPr lvl="1" eaLnBrk="1" hangingPunct="1"/>
            <a:r>
              <a:rPr lang="en-US" altLang="ko-KR" dirty="0" smtClean="0">
                <a:ea typeface="굴림" charset="-127"/>
              </a:rPr>
              <a:t>Caution on use of humor, sarcasm, puns</a:t>
            </a:r>
          </a:p>
          <a:p>
            <a:pPr lvl="1" eaLnBrk="1" hangingPunct="1"/>
            <a:r>
              <a:rPr lang="en-US" altLang="ko-KR" dirty="0" smtClean="0">
                <a:ea typeface="굴림" charset="-127"/>
              </a:rPr>
              <a:t>International audience</a:t>
            </a:r>
          </a:p>
          <a:p>
            <a:pPr eaLnBrk="1" hangingPunct="1"/>
            <a:r>
              <a:rPr lang="en-US" altLang="ko-KR" dirty="0" smtClean="0">
                <a:ea typeface="굴림" charset="-127"/>
              </a:rPr>
              <a:t>Relatively short pages</a:t>
            </a:r>
          </a:p>
          <a:p>
            <a:pPr lvl="1" eaLnBrk="1" hangingPunct="1"/>
            <a:r>
              <a:rPr lang="en-US" altLang="ko-KR" dirty="0" smtClean="0">
                <a:ea typeface="굴림" charset="-127"/>
              </a:rPr>
              <a:t>But logical breaks, not </a:t>
            </a:r>
            <a:r>
              <a:rPr lang="en-US" altLang="ko-KR" dirty="0" smtClean="0">
                <a:latin typeface="Tahoma" pitchFamily="34" charset="0"/>
                <a:ea typeface="굴림" charset="-127"/>
              </a:rPr>
              <a:t>“</a:t>
            </a:r>
            <a:r>
              <a:rPr lang="en-US" altLang="ko-KR" u="sng" dirty="0" smtClean="0">
                <a:ea typeface="굴림" charset="-127"/>
              </a:rPr>
              <a:t>continued</a:t>
            </a:r>
            <a:r>
              <a:rPr lang="en-US" altLang="ko-KR" dirty="0" smtClean="0">
                <a:latin typeface="Tahoma" pitchFamily="34" charset="0"/>
                <a:ea typeface="굴림" charset="-127"/>
              </a:rPr>
              <a:t>”</a:t>
            </a:r>
            <a:endParaRPr lang="en-US" altLang="ko-KR" dirty="0" smtClean="0">
              <a:ea typeface="굴림" charset="-127"/>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p:spPr>
        <p:txBody>
          <a:bodyPr/>
          <a:lstStyle/>
          <a:p>
            <a:fld id="{C0FAB395-0DFC-4FEB-8E7D-175BCC6E79BE}" type="slidenum">
              <a:rPr lang="en-US" altLang="en-US"/>
              <a:pPr/>
              <a:t>24</a:t>
            </a:fld>
            <a:endParaRPr lang="en-US" altLang="en-US"/>
          </a:p>
        </p:txBody>
      </p:sp>
      <p:sp>
        <p:nvSpPr>
          <p:cNvPr id="23555" name="Rectangle 2"/>
          <p:cNvSpPr>
            <a:spLocks noGrp="1" noChangeArrowheads="1"/>
          </p:cNvSpPr>
          <p:nvPr>
            <p:ph type="title"/>
          </p:nvPr>
        </p:nvSpPr>
        <p:spPr/>
        <p:txBody>
          <a:bodyPr/>
          <a:lstStyle/>
          <a:p>
            <a:pPr eaLnBrk="1" hangingPunct="1"/>
            <a:r>
              <a:rPr lang="en-US" altLang="ko-KR" dirty="0" smtClean="0">
                <a:ea typeface="굴림" charset="-127"/>
              </a:rPr>
              <a:t>Page Titles</a:t>
            </a:r>
          </a:p>
        </p:txBody>
      </p:sp>
      <p:sp>
        <p:nvSpPr>
          <p:cNvPr id="23556" name="Rectangle 3"/>
          <p:cNvSpPr>
            <a:spLocks noGrp="1" noChangeArrowheads="1"/>
          </p:cNvSpPr>
          <p:nvPr>
            <p:ph type="body" idx="1"/>
          </p:nvPr>
        </p:nvSpPr>
        <p:spPr>
          <a:xfrm>
            <a:off x="457200" y="1719263"/>
            <a:ext cx="8191500" cy="4411662"/>
          </a:xfrm>
        </p:spPr>
        <p:txBody>
          <a:bodyPr/>
          <a:lstStyle/>
          <a:p>
            <a:pPr eaLnBrk="1" hangingPunct="1"/>
            <a:r>
              <a:rPr lang="en-US" altLang="ko-KR" sz="2600" smtClean="0">
                <a:ea typeface="굴림" charset="-127"/>
              </a:rPr>
              <a:t>Remember to title your pages</a:t>
            </a:r>
          </a:p>
          <a:p>
            <a:pPr eaLnBrk="1" hangingPunct="1"/>
            <a:r>
              <a:rPr lang="en-US" altLang="ko-KR" sz="2600" smtClean="0">
                <a:ea typeface="굴림" charset="-127"/>
              </a:rPr>
              <a:t>Don</a:t>
            </a:r>
            <a:r>
              <a:rPr lang="en-US" altLang="ko-KR" sz="2600" smtClean="0">
                <a:latin typeface="Tahoma" pitchFamily="34" charset="0"/>
                <a:ea typeface="굴림" charset="-127"/>
              </a:rPr>
              <a:t>’</a:t>
            </a:r>
            <a:r>
              <a:rPr lang="en-US" altLang="ko-KR" sz="2600" smtClean="0">
                <a:ea typeface="굴림" charset="-127"/>
              </a:rPr>
              <a:t>t use URL, codes in title</a:t>
            </a:r>
          </a:p>
          <a:p>
            <a:pPr eaLnBrk="1" hangingPunct="1"/>
            <a:r>
              <a:rPr lang="en-US" altLang="ko-KR" sz="2600" smtClean="0">
                <a:ea typeface="굴림" charset="-127"/>
              </a:rPr>
              <a:t>Make different pages have different titles</a:t>
            </a:r>
          </a:p>
          <a:p>
            <a:pPr lvl="1" eaLnBrk="1" hangingPunct="1"/>
            <a:r>
              <a:rPr lang="en-US" altLang="ko-KR" sz="2200" smtClean="0">
                <a:ea typeface="굴림" charset="-127"/>
              </a:rPr>
              <a:t>Page history, bookmarks</a:t>
            </a:r>
          </a:p>
          <a:p>
            <a:pPr eaLnBrk="1" hangingPunct="1"/>
            <a:r>
              <a:rPr lang="en-US" altLang="ko-KR" sz="2600" smtClean="0">
                <a:ea typeface="굴림" charset="-127"/>
              </a:rPr>
              <a:t>Make first word most important</a:t>
            </a:r>
          </a:p>
          <a:p>
            <a:pPr lvl="1" eaLnBrk="1" hangingPunct="1"/>
            <a:r>
              <a:rPr lang="en-US" altLang="ko-KR" sz="2200" smtClean="0">
                <a:ea typeface="굴림" charset="-127"/>
              </a:rPr>
              <a:t>Shows up in icon, abbreviations, etc.</a:t>
            </a:r>
          </a:p>
          <a:p>
            <a:pPr lvl="1" eaLnBrk="1" hangingPunct="1"/>
            <a:r>
              <a:rPr lang="en-US" altLang="ko-KR" sz="2200" smtClean="0">
                <a:latin typeface="Tahoma" pitchFamily="34" charset="0"/>
                <a:ea typeface="굴림" charset="-127"/>
              </a:rPr>
              <a:t>“</a:t>
            </a:r>
            <a:r>
              <a:rPr lang="en-US" altLang="ko-KR" sz="2200" smtClean="0">
                <a:ea typeface="굴림" charset="-127"/>
              </a:rPr>
              <a:t>MyCompany</a:t>
            </a:r>
            <a:r>
              <a:rPr lang="en-US" altLang="ko-KR" sz="2200" smtClean="0">
                <a:latin typeface="Tahoma" pitchFamily="34" charset="0"/>
                <a:ea typeface="굴림" charset="-127"/>
              </a:rPr>
              <a:t>”</a:t>
            </a:r>
            <a:r>
              <a:rPr lang="en-US" altLang="ko-KR" sz="2200" smtClean="0">
                <a:ea typeface="굴림" charset="-127"/>
              </a:rPr>
              <a:t> instead of </a:t>
            </a:r>
            <a:r>
              <a:rPr lang="en-US" altLang="ko-KR" sz="2200" smtClean="0">
                <a:latin typeface="Tahoma" pitchFamily="34" charset="0"/>
                <a:ea typeface="굴림" charset="-127"/>
              </a:rPr>
              <a:t>“</a:t>
            </a:r>
            <a:r>
              <a:rPr lang="en-US" altLang="ko-KR" sz="2200" smtClean="0">
                <a:ea typeface="굴림" charset="-127"/>
              </a:rPr>
              <a:t>Welcome to MyCompany</a:t>
            </a:r>
            <a:r>
              <a:rPr lang="en-US" altLang="ko-KR" sz="2200" smtClean="0">
                <a:latin typeface="Tahoma" pitchFamily="34" charset="0"/>
                <a:ea typeface="굴림" charset="-127"/>
              </a:rPr>
              <a:t>”</a:t>
            </a:r>
            <a:endParaRPr lang="en-US" altLang="ko-KR" sz="2200" smtClean="0">
              <a:ea typeface="굴림" charset="-127"/>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a:spLocks noGrp="1"/>
          </p:cNvSpPr>
          <p:nvPr>
            <p:ph type="sldNum" sz="quarter" idx="12"/>
          </p:nvPr>
        </p:nvSpPr>
        <p:spPr>
          <a:noFill/>
        </p:spPr>
        <p:txBody>
          <a:bodyPr/>
          <a:lstStyle/>
          <a:p>
            <a:fld id="{DEA6E361-F041-40A0-8D73-03056B49058F}" type="slidenum">
              <a:rPr lang="en-US" altLang="en-US"/>
              <a:pPr/>
              <a:t>25</a:t>
            </a:fld>
            <a:endParaRPr lang="en-US" altLang="en-US"/>
          </a:p>
        </p:txBody>
      </p:sp>
      <p:sp>
        <p:nvSpPr>
          <p:cNvPr id="24579" name="Rectangle 2"/>
          <p:cNvSpPr>
            <a:spLocks noGrp="1" noChangeArrowheads="1"/>
          </p:cNvSpPr>
          <p:nvPr>
            <p:ph type="title"/>
          </p:nvPr>
        </p:nvSpPr>
        <p:spPr/>
        <p:txBody>
          <a:bodyPr/>
          <a:lstStyle/>
          <a:p>
            <a:pPr eaLnBrk="1" hangingPunct="1"/>
            <a:r>
              <a:rPr lang="en-US" altLang="ko-KR" dirty="0" smtClean="0">
                <a:ea typeface="굴림" charset="-127"/>
              </a:rPr>
              <a:t>Headlines</a:t>
            </a:r>
          </a:p>
        </p:txBody>
      </p:sp>
      <p:sp>
        <p:nvSpPr>
          <p:cNvPr id="24580" name="Rectangle 3"/>
          <p:cNvSpPr>
            <a:spLocks noGrp="1" noChangeArrowheads="1"/>
          </p:cNvSpPr>
          <p:nvPr>
            <p:ph type="body" idx="1"/>
          </p:nvPr>
        </p:nvSpPr>
        <p:spPr/>
        <p:txBody>
          <a:bodyPr/>
          <a:lstStyle/>
          <a:p>
            <a:pPr eaLnBrk="1" hangingPunct="1"/>
            <a:r>
              <a:rPr lang="en-US" altLang="ko-KR" dirty="0" smtClean="0">
                <a:ea typeface="굴림" charset="-127"/>
              </a:rPr>
              <a:t>Different from headlines in paper, reports</a:t>
            </a:r>
          </a:p>
          <a:p>
            <a:pPr eaLnBrk="1" hangingPunct="1"/>
            <a:r>
              <a:rPr lang="en-US" altLang="ko-KR" dirty="0" smtClean="0">
                <a:ea typeface="굴림" charset="-127"/>
              </a:rPr>
              <a:t>Often used out of context as links, search engine results, etc.</a:t>
            </a:r>
          </a:p>
          <a:p>
            <a:pPr lvl="1" eaLnBrk="1" hangingPunct="1"/>
            <a:r>
              <a:rPr lang="en-US" altLang="ko-KR" dirty="0" smtClean="0">
                <a:ea typeface="굴림" charset="-127"/>
              </a:rPr>
              <a:t>People scan using headlines</a:t>
            </a:r>
          </a:p>
          <a:p>
            <a:pPr lvl="1" eaLnBrk="1" hangingPunct="1"/>
            <a:r>
              <a:rPr lang="en-US" altLang="ko-KR" dirty="0" smtClean="0">
                <a:ea typeface="굴림" charset="-127"/>
              </a:rPr>
              <a:t>Must be readable on its own</a:t>
            </a:r>
          </a:p>
          <a:p>
            <a:pPr eaLnBrk="1" hangingPunct="1"/>
            <a:r>
              <a:rPr lang="en-US" altLang="ko-KR" dirty="0" smtClean="0">
                <a:ea typeface="굴림" charset="-127"/>
              </a:rPr>
              <a:t>Don</a:t>
            </a:r>
            <a:r>
              <a:rPr lang="en-US" altLang="ko-KR" dirty="0" smtClean="0">
                <a:latin typeface="Tahoma" pitchFamily="34" charset="0"/>
                <a:ea typeface="굴림" charset="-127"/>
              </a:rPr>
              <a:t>’</a:t>
            </a:r>
            <a:r>
              <a:rPr lang="en-US" altLang="ko-KR" dirty="0" smtClean="0">
                <a:ea typeface="굴림" charset="-127"/>
              </a:rPr>
              <a:t>t start with </a:t>
            </a:r>
            <a:r>
              <a:rPr lang="en-US" altLang="ko-KR" dirty="0" smtClean="0">
                <a:latin typeface="Tahoma" pitchFamily="34" charset="0"/>
                <a:ea typeface="굴림" charset="-127"/>
              </a:rPr>
              <a:t>“</a:t>
            </a:r>
            <a:r>
              <a:rPr lang="en-US" altLang="ko-KR" dirty="0" smtClean="0">
                <a:ea typeface="굴림" charset="-127"/>
              </a:rPr>
              <a:t>a</a:t>
            </a:r>
            <a:r>
              <a:rPr lang="en-US" altLang="ko-KR" dirty="0" smtClean="0">
                <a:latin typeface="Tahoma" pitchFamily="34" charset="0"/>
                <a:ea typeface="굴림" charset="-127"/>
              </a:rPr>
              <a:t>”</a:t>
            </a:r>
            <a:r>
              <a:rPr lang="en-US" altLang="ko-KR" dirty="0" smtClean="0">
                <a:ea typeface="굴림" charset="-127"/>
              </a:rPr>
              <a:t>, </a:t>
            </a:r>
            <a:r>
              <a:rPr lang="en-US" altLang="ko-KR" dirty="0" smtClean="0">
                <a:latin typeface="Tahoma" pitchFamily="34" charset="0"/>
                <a:ea typeface="굴림" charset="-127"/>
              </a:rPr>
              <a:t>“</a:t>
            </a:r>
            <a:r>
              <a:rPr lang="en-US" altLang="ko-KR" dirty="0" smtClean="0">
                <a:ea typeface="굴림" charset="-127"/>
              </a:rPr>
              <a:t>an</a:t>
            </a:r>
            <a:r>
              <a:rPr lang="en-US" altLang="ko-KR" dirty="0" smtClean="0">
                <a:latin typeface="Tahoma" pitchFamily="34" charset="0"/>
                <a:ea typeface="굴림" charset="-127"/>
              </a:rPr>
              <a:t>”</a:t>
            </a:r>
            <a:r>
              <a:rPr lang="en-US" altLang="ko-KR" dirty="0" smtClean="0">
                <a:ea typeface="굴림" charset="-127"/>
              </a:rPr>
              <a:t>, </a:t>
            </a:r>
            <a:r>
              <a:rPr lang="en-US" altLang="ko-KR" dirty="0" smtClean="0">
                <a:latin typeface="Tahoma" pitchFamily="34" charset="0"/>
                <a:ea typeface="굴림" charset="-127"/>
              </a:rPr>
              <a:t>“</a:t>
            </a:r>
            <a:r>
              <a:rPr lang="en-US" altLang="ko-KR" dirty="0" smtClean="0">
                <a:ea typeface="굴림" charset="-127"/>
              </a:rPr>
              <a:t>the</a:t>
            </a:r>
            <a:r>
              <a:rPr lang="en-US" altLang="ko-KR" dirty="0" smtClean="0">
                <a:latin typeface="Tahoma" pitchFamily="34" charset="0"/>
                <a:ea typeface="굴림" charset="-127"/>
              </a:rPr>
              <a:t>”</a:t>
            </a:r>
            <a:endParaRPr lang="en-US" altLang="ko-KR" dirty="0" smtClean="0">
              <a:ea typeface="굴림" charset="-127"/>
            </a:endParaRPr>
          </a:p>
          <a:p>
            <a:pPr eaLnBrk="1" hangingPunct="1"/>
            <a:r>
              <a:rPr lang="en-US" altLang="ko-KR" dirty="0" smtClean="0">
                <a:ea typeface="굴림" charset="-127"/>
              </a:rPr>
              <a:t>Good Example: </a:t>
            </a:r>
            <a:r>
              <a:rPr lang="en-US" altLang="ko-KR" dirty="0" smtClean="0">
                <a:ea typeface="굴림" charset="-127"/>
                <a:hlinkClick r:id="rId3"/>
              </a:rPr>
              <a:t>Slashdot</a:t>
            </a:r>
            <a:endParaRPr lang="en-US" altLang="ko-KR" dirty="0" smtClean="0">
              <a:ea typeface="굴림" charset="-127"/>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p:cNvSpPr>
            <a:spLocks noGrp="1"/>
          </p:cNvSpPr>
          <p:nvPr>
            <p:ph type="sldNum" sz="quarter" idx="12"/>
          </p:nvPr>
        </p:nvSpPr>
        <p:spPr>
          <a:noFill/>
        </p:spPr>
        <p:txBody>
          <a:bodyPr/>
          <a:lstStyle/>
          <a:p>
            <a:fld id="{08D464B1-3557-40BA-A40F-6F786E6563AD}" type="slidenum">
              <a:rPr lang="en-US" altLang="en-US"/>
              <a:pPr/>
              <a:t>26</a:t>
            </a:fld>
            <a:endParaRPr lang="en-US" altLang="en-US"/>
          </a:p>
        </p:txBody>
      </p:sp>
      <p:sp>
        <p:nvSpPr>
          <p:cNvPr id="25603" name="Rectangle 2"/>
          <p:cNvSpPr>
            <a:spLocks noGrp="1" noChangeArrowheads="1"/>
          </p:cNvSpPr>
          <p:nvPr>
            <p:ph type="title"/>
          </p:nvPr>
        </p:nvSpPr>
        <p:spPr/>
        <p:txBody>
          <a:bodyPr/>
          <a:lstStyle/>
          <a:p>
            <a:pPr eaLnBrk="1" hangingPunct="1"/>
            <a:r>
              <a:rPr lang="en-US" altLang="ko-KR" dirty="0" smtClean="0">
                <a:ea typeface="굴림" charset="-127"/>
              </a:rPr>
              <a:t>Legibility</a:t>
            </a:r>
          </a:p>
        </p:txBody>
      </p:sp>
      <p:sp>
        <p:nvSpPr>
          <p:cNvPr id="25604" name="Rectangle 3"/>
          <p:cNvSpPr>
            <a:spLocks noGrp="1" noChangeArrowheads="1"/>
          </p:cNvSpPr>
          <p:nvPr>
            <p:ph type="body" idx="1"/>
          </p:nvPr>
        </p:nvSpPr>
        <p:spPr/>
        <p:txBody>
          <a:bodyPr/>
          <a:lstStyle/>
          <a:p>
            <a:pPr eaLnBrk="1" hangingPunct="1">
              <a:lnSpc>
                <a:spcPct val="90000"/>
              </a:lnSpc>
            </a:pPr>
            <a:r>
              <a:rPr lang="en-US" altLang="ko-KR" smtClean="0">
                <a:ea typeface="굴림" charset="-127"/>
              </a:rPr>
              <a:t>Good color choice</a:t>
            </a:r>
          </a:p>
          <a:p>
            <a:pPr lvl="1" eaLnBrk="1" hangingPunct="1">
              <a:lnSpc>
                <a:spcPct val="90000"/>
              </a:lnSpc>
            </a:pPr>
            <a:r>
              <a:rPr lang="en-US" altLang="ko-KR" smtClean="0">
                <a:ea typeface="굴림" charset="-127"/>
              </a:rPr>
              <a:t>Optimal: black text on white background</a:t>
            </a:r>
          </a:p>
          <a:p>
            <a:pPr lvl="1" eaLnBrk="1" hangingPunct="1">
              <a:lnSpc>
                <a:spcPct val="90000"/>
              </a:lnSpc>
            </a:pPr>
            <a:r>
              <a:rPr lang="en-US" altLang="ko-KR" smtClean="0">
                <a:ea typeface="굴림" charset="-127"/>
              </a:rPr>
              <a:t>Need good contrast</a:t>
            </a:r>
          </a:p>
          <a:p>
            <a:pPr lvl="1" eaLnBrk="1" hangingPunct="1">
              <a:lnSpc>
                <a:spcPct val="90000"/>
              </a:lnSpc>
            </a:pPr>
            <a:r>
              <a:rPr lang="en-US" altLang="ko-KR" smtClean="0">
                <a:ea typeface="굴림" charset="-127"/>
              </a:rPr>
              <a:t>Color blind people</a:t>
            </a:r>
          </a:p>
          <a:p>
            <a:pPr lvl="1" eaLnBrk="1" hangingPunct="1">
              <a:lnSpc>
                <a:spcPct val="90000"/>
              </a:lnSpc>
            </a:pPr>
            <a:r>
              <a:rPr lang="en-US" altLang="ko-KR" smtClean="0">
                <a:ea typeface="굴림" charset="-127"/>
              </a:rPr>
              <a:t>Background: plain-color or extremely subtle pattern</a:t>
            </a:r>
          </a:p>
          <a:p>
            <a:pPr lvl="2" eaLnBrk="1" hangingPunct="1">
              <a:lnSpc>
                <a:spcPct val="90000"/>
              </a:lnSpc>
            </a:pPr>
            <a:r>
              <a:rPr lang="en-US" altLang="ko-KR" sz="2500" smtClean="0">
                <a:ea typeface="굴림" charset="-127"/>
                <a:hlinkClick r:id="rId3"/>
              </a:rPr>
              <a:t>Busy background</a:t>
            </a:r>
            <a:endParaRPr lang="en-US" altLang="ko-KR" sz="2500" smtClean="0">
              <a:ea typeface="굴림" charset="-127"/>
            </a:endParaRPr>
          </a:p>
          <a:p>
            <a:pPr lvl="2" eaLnBrk="1" hangingPunct="1">
              <a:lnSpc>
                <a:spcPct val="90000"/>
              </a:lnSpc>
            </a:pPr>
            <a:r>
              <a:rPr lang="en-US" altLang="ko-KR" sz="2500" smtClean="0">
                <a:ea typeface="굴림" charset="-127"/>
                <a:hlinkClick r:id="rId4"/>
              </a:rPr>
              <a:t>Bad color choice</a:t>
            </a:r>
            <a:endParaRPr lang="en-US" altLang="ko-KR" sz="2500" smtClean="0">
              <a:ea typeface="굴림" charset="-127"/>
            </a:endParaRPr>
          </a:p>
          <a:p>
            <a:pPr lvl="1" eaLnBrk="1" hangingPunct="1">
              <a:lnSpc>
                <a:spcPct val="90000"/>
              </a:lnSpc>
            </a:pPr>
            <a:r>
              <a:rPr lang="en-US" altLang="ko-KR" smtClean="0">
                <a:ea typeface="굴림" charset="-127"/>
              </a:rPr>
              <a:t>NOT IN ALL CAPS. READ 10% SLOWER</a:t>
            </a:r>
          </a:p>
          <a:p>
            <a:pPr lvl="2" eaLnBrk="1" hangingPunct="1">
              <a:lnSpc>
                <a:spcPct val="90000"/>
              </a:lnSpc>
            </a:pPr>
            <a:r>
              <a:rPr lang="en-US" altLang="ko-KR" sz="2500" smtClean="0">
                <a:ea typeface="굴림" charset="-127"/>
              </a:rPr>
              <a:t>Seems like shouting</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p:cNvSpPr>
            <a:spLocks noGrp="1"/>
          </p:cNvSpPr>
          <p:nvPr>
            <p:ph type="sldNum" sz="quarter" idx="12"/>
          </p:nvPr>
        </p:nvSpPr>
        <p:spPr>
          <a:noFill/>
        </p:spPr>
        <p:txBody>
          <a:bodyPr/>
          <a:lstStyle/>
          <a:p>
            <a:fld id="{4BB15651-F2D4-4D08-8D32-100B3DDAA00B}" type="slidenum">
              <a:rPr lang="en-US" altLang="en-US"/>
              <a:pPr/>
              <a:t>27</a:t>
            </a:fld>
            <a:endParaRPr lang="en-US" altLang="en-US"/>
          </a:p>
        </p:txBody>
      </p:sp>
      <p:sp>
        <p:nvSpPr>
          <p:cNvPr id="26627" name="Rectangle 2"/>
          <p:cNvSpPr>
            <a:spLocks noGrp="1" noChangeArrowheads="1"/>
          </p:cNvSpPr>
          <p:nvPr>
            <p:ph type="title"/>
          </p:nvPr>
        </p:nvSpPr>
        <p:spPr/>
        <p:txBody>
          <a:bodyPr/>
          <a:lstStyle/>
          <a:p>
            <a:pPr eaLnBrk="1" hangingPunct="1"/>
            <a:r>
              <a:rPr lang="en-US" altLang="ko-KR" dirty="0" smtClean="0">
                <a:ea typeface="굴림" charset="-127"/>
              </a:rPr>
              <a:t>Form Fields</a:t>
            </a:r>
          </a:p>
        </p:txBody>
      </p:sp>
      <p:sp>
        <p:nvSpPr>
          <p:cNvPr id="26628" name="Rectangle 3"/>
          <p:cNvSpPr>
            <a:spLocks noGrp="1" noChangeArrowheads="1"/>
          </p:cNvSpPr>
          <p:nvPr>
            <p:ph type="body" idx="1"/>
          </p:nvPr>
        </p:nvSpPr>
        <p:spPr/>
        <p:txBody>
          <a:bodyPr/>
          <a:lstStyle/>
          <a:p>
            <a:pPr eaLnBrk="1" hangingPunct="1"/>
            <a:r>
              <a:rPr lang="en-US" altLang="ko-KR" dirty="0" smtClean="0">
                <a:ea typeface="굴림" charset="-127"/>
              </a:rPr>
              <a:t>Provide formats and prompts that help</a:t>
            </a:r>
          </a:p>
          <a:p>
            <a:pPr lvl="1" eaLnBrk="1" hangingPunct="1"/>
            <a:r>
              <a:rPr lang="en-US" altLang="ko-KR" dirty="0" smtClean="0">
                <a:ea typeface="굴림" charset="-127"/>
              </a:rPr>
              <a:t>Even better: be flexible: ignore spaces, ,-(), etc.</a:t>
            </a:r>
          </a:p>
          <a:p>
            <a:pPr lvl="2" eaLnBrk="1" hangingPunct="1"/>
            <a:r>
              <a:rPr lang="en-US" altLang="ko-KR" dirty="0" smtClean="0">
                <a:ea typeface="굴림" charset="-127"/>
              </a:rPr>
              <a:t>4122685150 vs. (412) 268-5150 </a:t>
            </a:r>
            <a:r>
              <a:rPr lang="en-US" altLang="ko-KR" dirty="0" err="1" smtClean="0">
                <a:ea typeface="굴림" charset="-127"/>
              </a:rPr>
              <a:t>vs</a:t>
            </a:r>
            <a:r>
              <a:rPr lang="en-US" altLang="ko-KR" dirty="0" smtClean="0">
                <a:ea typeface="굴림" charset="-127"/>
              </a:rPr>
              <a:t> 1-412-268-5150</a:t>
            </a:r>
          </a:p>
          <a:p>
            <a:pPr lvl="1" eaLnBrk="1" hangingPunct="1"/>
            <a:r>
              <a:rPr lang="en-US" altLang="ko-KR" dirty="0" smtClean="0">
                <a:ea typeface="굴림" charset="-127"/>
              </a:rPr>
              <a:t>Phone numbers, social security numbers, etc.</a:t>
            </a:r>
          </a:p>
          <a:p>
            <a:pPr eaLnBrk="1" hangingPunct="1"/>
            <a:r>
              <a:rPr lang="en-US" altLang="ko-KR" dirty="0" smtClean="0">
                <a:ea typeface="굴림" charset="-127"/>
              </a:rPr>
              <a:t>Tradeoff: plain text type-in vs. fields</a:t>
            </a:r>
          </a:p>
          <a:p>
            <a:pPr lvl="1" eaLnBrk="1" hangingPunct="1"/>
            <a:r>
              <a:rPr lang="en-US" altLang="ko-KR" dirty="0" smtClean="0">
                <a:ea typeface="굴림" charset="-127"/>
              </a:rPr>
              <a:t>E.g., for dates:</a:t>
            </a:r>
          </a:p>
        </p:txBody>
      </p:sp>
      <p:pic>
        <p:nvPicPr>
          <p:cNvPr id="26629" name="Picture 4"/>
          <p:cNvPicPr>
            <a:picLocks noChangeAspect="1" noChangeArrowheads="1"/>
          </p:cNvPicPr>
          <p:nvPr/>
        </p:nvPicPr>
        <p:blipFill>
          <a:blip r:embed="rId3" cstate="print"/>
          <a:srcRect/>
          <a:stretch>
            <a:fillRect/>
          </a:stretch>
        </p:blipFill>
        <p:spPr bwMode="auto">
          <a:xfrm>
            <a:off x="3581400" y="4413250"/>
            <a:ext cx="1752600" cy="692150"/>
          </a:xfrm>
          <a:prstGeom prst="rect">
            <a:avLst/>
          </a:prstGeom>
          <a:noFill/>
          <a:ln w="9525">
            <a:noFill/>
            <a:miter lim="800000"/>
            <a:headEnd/>
            <a:tailEnd/>
          </a:ln>
        </p:spPr>
      </p:pic>
      <p:pic>
        <p:nvPicPr>
          <p:cNvPr id="26630" name="Picture 5"/>
          <p:cNvPicPr>
            <a:picLocks noChangeAspect="1" noChangeArrowheads="1"/>
          </p:cNvPicPr>
          <p:nvPr/>
        </p:nvPicPr>
        <p:blipFill>
          <a:blip r:embed="rId4" cstate="print"/>
          <a:srcRect/>
          <a:stretch>
            <a:fillRect/>
          </a:stretch>
        </p:blipFill>
        <p:spPr bwMode="auto">
          <a:xfrm>
            <a:off x="5943600" y="4641850"/>
            <a:ext cx="2971800" cy="3270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12"/>
          </p:nvPr>
        </p:nvSpPr>
        <p:spPr>
          <a:noFill/>
        </p:spPr>
        <p:txBody>
          <a:bodyPr/>
          <a:lstStyle/>
          <a:p>
            <a:fld id="{2FC3FE7D-E2C3-4770-8780-28DC0E1CB608}" type="slidenum">
              <a:rPr lang="en-US" altLang="en-US"/>
              <a:pPr/>
              <a:t>28</a:t>
            </a:fld>
            <a:endParaRPr lang="en-US" altLang="en-US"/>
          </a:p>
        </p:txBody>
      </p:sp>
      <p:sp>
        <p:nvSpPr>
          <p:cNvPr id="27651" name="Rectangle 2"/>
          <p:cNvSpPr>
            <a:spLocks noGrp="1" noChangeArrowheads="1"/>
          </p:cNvSpPr>
          <p:nvPr>
            <p:ph type="title"/>
          </p:nvPr>
        </p:nvSpPr>
        <p:spPr/>
        <p:txBody>
          <a:bodyPr/>
          <a:lstStyle/>
          <a:p>
            <a:pPr eaLnBrk="1" hangingPunct="1"/>
            <a:r>
              <a:rPr lang="en-US" altLang="ko-KR" dirty="0" smtClean="0">
                <a:ea typeface="굴림" charset="-127"/>
              </a:rPr>
              <a:t>Multimedia</a:t>
            </a:r>
          </a:p>
        </p:txBody>
      </p:sp>
      <p:sp>
        <p:nvSpPr>
          <p:cNvPr id="27652" name="Rectangle 3"/>
          <p:cNvSpPr>
            <a:spLocks noGrp="1" noChangeArrowheads="1"/>
          </p:cNvSpPr>
          <p:nvPr>
            <p:ph type="body" idx="1"/>
          </p:nvPr>
        </p:nvSpPr>
        <p:spPr/>
        <p:txBody>
          <a:bodyPr/>
          <a:lstStyle/>
          <a:p>
            <a:pPr eaLnBrk="1" hangingPunct="1">
              <a:lnSpc>
                <a:spcPct val="90000"/>
              </a:lnSpc>
            </a:pPr>
            <a:r>
              <a:rPr lang="en-US" altLang="ko-KR" smtClean="0">
                <a:ea typeface="굴림" charset="-127"/>
              </a:rPr>
              <a:t>Often are slow to load</a:t>
            </a:r>
          </a:p>
          <a:p>
            <a:pPr lvl="1" eaLnBrk="1" hangingPunct="1">
              <a:lnSpc>
                <a:spcPct val="90000"/>
              </a:lnSpc>
            </a:pPr>
            <a:r>
              <a:rPr lang="en-US" altLang="ko-KR" smtClean="0">
                <a:ea typeface="굴림" charset="-127"/>
              </a:rPr>
              <a:t>Make sure are optional and well labeled</a:t>
            </a:r>
          </a:p>
          <a:p>
            <a:pPr eaLnBrk="1" hangingPunct="1">
              <a:lnSpc>
                <a:spcPct val="90000"/>
              </a:lnSpc>
            </a:pPr>
            <a:r>
              <a:rPr lang="en-US" altLang="ko-KR" smtClean="0">
                <a:ea typeface="굴림" charset="-127"/>
              </a:rPr>
              <a:t>Fewer images</a:t>
            </a:r>
          </a:p>
          <a:p>
            <a:pPr lvl="1" eaLnBrk="1" hangingPunct="1">
              <a:lnSpc>
                <a:spcPct val="90000"/>
              </a:lnSpc>
            </a:pPr>
            <a:r>
              <a:rPr lang="en-US" altLang="ko-KR" smtClean="0">
                <a:latin typeface="Tahoma" pitchFamily="34" charset="0"/>
                <a:ea typeface="굴림" charset="-127"/>
              </a:rPr>
              <a:t>“</a:t>
            </a:r>
            <a:r>
              <a:rPr lang="en-US" altLang="ko-KR" smtClean="0">
                <a:ea typeface="굴림" charset="-127"/>
              </a:rPr>
              <a:t>An image is worth 1000 words</a:t>
            </a:r>
            <a:r>
              <a:rPr lang="en-US" altLang="ko-KR" smtClean="0">
                <a:latin typeface="Tahoma" pitchFamily="34" charset="0"/>
                <a:ea typeface="굴림" charset="-127"/>
              </a:rPr>
              <a:t>”</a:t>
            </a:r>
            <a:r>
              <a:rPr lang="en-US" altLang="ko-KR" smtClean="0">
                <a:ea typeface="굴림" charset="-127"/>
              </a:rPr>
              <a:t> </a:t>
            </a:r>
            <a:r>
              <a:rPr lang="en-US" altLang="ko-KR" i="1" smtClean="0">
                <a:ea typeface="굴림" charset="-127"/>
              </a:rPr>
              <a:t>but</a:t>
            </a:r>
            <a:r>
              <a:rPr lang="en-US" altLang="ko-KR" smtClean="0">
                <a:ea typeface="굴림" charset="-127"/>
              </a:rPr>
              <a:t/>
            </a:r>
            <a:br>
              <a:rPr lang="en-US" altLang="ko-KR" smtClean="0">
                <a:ea typeface="굴림" charset="-127"/>
              </a:rPr>
            </a:br>
            <a:r>
              <a:rPr lang="en-US" altLang="ko-KR" smtClean="0">
                <a:latin typeface="Tahoma" pitchFamily="34" charset="0"/>
                <a:ea typeface="굴림" charset="-127"/>
              </a:rPr>
              <a:t>“</a:t>
            </a:r>
            <a:r>
              <a:rPr lang="en-US" altLang="ko-KR" smtClean="0">
                <a:ea typeface="굴림" charset="-127"/>
              </a:rPr>
              <a:t>An image takes 2000 words worth of download time</a:t>
            </a:r>
            <a:r>
              <a:rPr lang="en-US" altLang="ko-KR" smtClean="0">
                <a:latin typeface="Tahoma" pitchFamily="34" charset="0"/>
                <a:ea typeface="굴림" charset="-127"/>
              </a:rPr>
              <a:t>”</a:t>
            </a:r>
            <a:endParaRPr lang="en-US" altLang="ko-KR" smtClean="0">
              <a:ea typeface="굴림" charset="-127"/>
            </a:endParaRPr>
          </a:p>
          <a:p>
            <a:pPr eaLnBrk="1" hangingPunct="1">
              <a:lnSpc>
                <a:spcPct val="90000"/>
              </a:lnSpc>
            </a:pPr>
            <a:r>
              <a:rPr lang="en-US" altLang="ko-KR" smtClean="0">
                <a:ea typeface="굴림" charset="-127"/>
              </a:rPr>
              <a:t>Animation</a:t>
            </a:r>
          </a:p>
          <a:p>
            <a:pPr lvl="1" eaLnBrk="1" hangingPunct="1">
              <a:lnSpc>
                <a:spcPct val="90000"/>
              </a:lnSpc>
            </a:pPr>
            <a:r>
              <a:rPr lang="en-US" altLang="ko-KR" smtClean="0">
                <a:ea typeface="굴림" charset="-127"/>
              </a:rPr>
              <a:t>Distracting, seems like ads</a:t>
            </a:r>
          </a:p>
          <a:p>
            <a:pPr lvl="1" eaLnBrk="1" hangingPunct="1">
              <a:lnSpc>
                <a:spcPct val="90000"/>
              </a:lnSpc>
            </a:pPr>
            <a:r>
              <a:rPr lang="en-US" altLang="ko-KR" smtClean="0">
                <a:ea typeface="굴림" charset="-127"/>
              </a:rPr>
              <a:t>Good for smooth transitions, attracting attention</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5"/>
          <p:cNvSpPr>
            <a:spLocks noGrp="1"/>
          </p:cNvSpPr>
          <p:nvPr>
            <p:ph type="sldNum" sz="quarter" idx="12"/>
          </p:nvPr>
        </p:nvSpPr>
        <p:spPr>
          <a:noFill/>
        </p:spPr>
        <p:txBody>
          <a:bodyPr/>
          <a:lstStyle/>
          <a:p>
            <a:fld id="{D621E8D8-4647-43F5-8CA4-C1B978C0F2C6}" type="slidenum">
              <a:rPr lang="en-US" altLang="en-US"/>
              <a:pPr/>
              <a:t>29</a:t>
            </a:fld>
            <a:endParaRPr lang="en-US" altLang="en-US"/>
          </a:p>
        </p:txBody>
      </p:sp>
      <p:sp>
        <p:nvSpPr>
          <p:cNvPr id="28675" name="Rectangle 2"/>
          <p:cNvSpPr>
            <a:spLocks noGrp="1" noChangeArrowheads="1"/>
          </p:cNvSpPr>
          <p:nvPr>
            <p:ph type="title"/>
          </p:nvPr>
        </p:nvSpPr>
        <p:spPr/>
        <p:txBody>
          <a:bodyPr/>
          <a:lstStyle/>
          <a:p>
            <a:pPr eaLnBrk="1" hangingPunct="1"/>
            <a:r>
              <a:rPr lang="en-US" altLang="ko-KR" dirty="0" smtClean="0">
                <a:ea typeface="굴림" charset="-127"/>
              </a:rPr>
              <a:t>Multimedia, 2</a:t>
            </a:r>
          </a:p>
        </p:txBody>
      </p:sp>
      <p:sp>
        <p:nvSpPr>
          <p:cNvPr id="28676" name="Rectangle 3"/>
          <p:cNvSpPr>
            <a:spLocks noGrp="1" noChangeArrowheads="1"/>
          </p:cNvSpPr>
          <p:nvPr>
            <p:ph type="body" idx="1"/>
          </p:nvPr>
        </p:nvSpPr>
        <p:spPr>
          <a:xfrm>
            <a:off x="304800" y="1371600"/>
            <a:ext cx="8650288" cy="5257800"/>
          </a:xfrm>
        </p:spPr>
        <p:txBody>
          <a:bodyPr/>
          <a:lstStyle/>
          <a:p>
            <a:pPr eaLnBrk="1" hangingPunct="1">
              <a:lnSpc>
                <a:spcPct val="90000"/>
              </a:lnSpc>
            </a:pPr>
            <a:r>
              <a:rPr lang="en-US" altLang="ko-KR" dirty="0" smtClean="0">
                <a:ea typeface="굴림" charset="-127"/>
              </a:rPr>
              <a:t>Flash</a:t>
            </a:r>
          </a:p>
          <a:p>
            <a:pPr lvl="1" eaLnBrk="1" hangingPunct="1">
              <a:lnSpc>
                <a:spcPct val="90000"/>
              </a:lnSpc>
            </a:pPr>
            <a:r>
              <a:rPr lang="en-US" altLang="ko-KR" dirty="0" smtClean="0">
                <a:ea typeface="굴림" charset="-127"/>
              </a:rPr>
              <a:t>Interactive animation facilities from Adobe (formerly from Macromedia)</a:t>
            </a:r>
          </a:p>
          <a:p>
            <a:pPr lvl="1" eaLnBrk="1" hangingPunct="1">
              <a:lnSpc>
                <a:spcPct val="90000"/>
              </a:lnSpc>
            </a:pPr>
            <a:r>
              <a:rPr lang="en-US" altLang="ko-KR" u="sng" dirty="0" smtClean="0">
                <a:ea typeface="굴림" charset="-127"/>
              </a:rPr>
              <a:t>The</a:t>
            </a:r>
            <a:r>
              <a:rPr lang="en-US" altLang="ko-KR" dirty="0" smtClean="0">
                <a:ea typeface="굴림" charset="-127"/>
              </a:rPr>
              <a:t> most installed plug-in</a:t>
            </a:r>
          </a:p>
          <a:p>
            <a:pPr lvl="2" eaLnBrk="1" hangingPunct="1">
              <a:lnSpc>
                <a:spcPct val="90000"/>
              </a:lnSpc>
            </a:pPr>
            <a:r>
              <a:rPr lang="en-US" altLang="ko-KR" dirty="0" smtClean="0">
                <a:ea typeface="굴림" charset="-127"/>
              </a:rPr>
              <a:t>98.7% of all browsers</a:t>
            </a:r>
          </a:p>
          <a:p>
            <a:pPr lvl="1" eaLnBrk="1" hangingPunct="1">
              <a:lnSpc>
                <a:spcPct val="90000"/>
              </a:lnSpc>
            </a:pPr>
            <a:r>
              <a:rPr lang="en-US" altLang="ko-KR" dirty="0" smtClean="0">
                <a:ea typeface="굴림" charset="-127"/>
              </a:rPr>
              <a:t>"Flash is not bad. Flash makes bad design EASY.</a:t>
            </a:r>
            <a:r>
              <a:rPr lang="en-US" altLang="ko-KR" dirty="0" smtClean="0">
                <a:latin typeface="Tahoma" pitchFamily="34" charset="0"/>
                <a:ea typeface="굴림" charset="-127"/>
              </a:rPr>
              <a:t>”</a:t>
            </a:r>
            <a:r>
              <a:rPr lang="en-US" altLang="ko-KR" dirty="0" smtClean="0">
                <a:ea typeface="굴림" charset="-127"/>
              </a:rPr>
              <a:t/>
            </a:r>
            <a:br>
              <a:rPr lang="en-US" altLang="ko-KR" dirty="0" smtClean="0">
                <a:ea typeface="굴림" charset="-127"/>
              </a:rPr>
            </a:br>
            <a:r>
              <a:rPr lang="en-US" altLang="ko-KR" dirty="0" smtClean="0">
                <a:ea typeface="굴림" charset="-127"/>
              </a:rPr>
              <a:t> -- David Collins</a:t>
            </a:r>
          </a:p>
          <a:p>
            <a:pPr lvl="2" eaLnBrk="1" hangingPunct="1">
              <a:lnSpc>
                <a:spcPct val="90000"/>
              </a:lnSpc>
            </a:pPr>
            <a:r>
              <a:rPr lang="en-US" altLang="ko-KR" sz="2500" dirty="0" smtClean="0">
                <a:ea typeface="굴림" charset="-127"/>
              </a:rPr>
              <a:t>Flash allows for incredible creativity</a:t>
            </a:r>
          </a:p>
          <a:p>
            <a:pPr lvl="2" eaLnBrk="1" hangingPunct="1">
              <a:lnSpc>
                <a:spcPct val="90000"/>
              </a:lnSpc>
            </a:pPr>
            <a:r>
              <a:rPr lang="en-US" altLang="ko-KR" sz="2500" dirty="0" smtClean="0">
                <a:ea typeface="굴림" charset="-127"/>
              </a:rPr>
              <a:t>Good if design needs to manipulate something that is time-based or spatial, or fun</a:t>
            </a:r>
          </a:p>
          <a:p>
            <a:pPr lvl="2" eaLnBrk="1" hangingPunct="1">
              <a:lnSpc>
                <a:spcPct val="90000"/>
              </a:lnSpc>
            </a:pPr>
            <a:r>
              <a:rPr lang="en-US" altLang="ko-KR" sz="2500" dirty="0" smtClean="0">
                <a:ea typeface="굴림" charset="-127"/>
              </a:rPr>
              <a:t>But can distract from making site </a:t>
            </a:r>
            <a:r>
              <a:rPr lang="en-US" altLang="ko-KR" sz="2500" i="1" dirty="0" smtClean="0">
                <a:ea typeface="굴림" charset="-127"/>
              </a:rPr>
              <a:t>useful</a:t>
            </a:r>
          </a:p>
          <a:p>
            <a:pPr lvl="2" eaLnBrk="1" hangingPunct="1">
              <a:lnSpc>
                <a:spcPct val="90000"/>
              </a:lnSpc>
            </a:pPr>
            <a:r>
              <a:rPr lang="en-US" altLang="ko-KR" sz="2500" i="1" dirty="0" smtClean="0">
                <a:ea typeface="굴림" charset="-127"/>
              </a:rPr>
              <a:t>Doesn’t work on </a:t>
            </a:r>
            <a:r>
              <a:rPr lang="en-US" altLang="ko-KR" sz="2500" i="1" dirty="0" err="1" smtClean="0">
                <a:ea typeface="굴림" charset="-127"/>
              </a:rPr>
              <a:t>iPhones</a:t>
            </a:r>
            <a:r>
              <a:rPr lang="en-US" altLang="ko-KR" sz="2500" i="1" dirty="0" smtClean="0">
                <a:ea typeface="굴림" charset="-127"/>
              </a:rPr>
              <a:t>; discontinued for mobile</a:t>
            </a:r>
            <a:endParaRPr lang="en-US" altLang="ko-KR" sz="2500" i="1" dirty="0" smtClean="0">
              <a:ea typeface="굴림" charset="-127"/>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p:cNvSpPr>
            <a:spLocks noGrp="1"/>
          </p:cNvSpPr>
          <p:nvPr>
            <p:ph type="sldNum" sz="quarter" idx="12"/>
          </p:nvPr>
        </p:nvSpPr>
        <p:spPr>
          <a:noFill/>
        </p:spPr>
        <p:txBody>
          <a:bodyPr/>
          <a:lstStyle/>
          <a:p>
            <a:fld id="{0E4ABFB5-A714-46E9-8A8B-944D67B5BC20}" type="slidenum">
              <a:rPr lang="en-US" altLang="en-US"/>
              <a:pPr/>
              <a:t>3</a:t>
            </a:fld>
            <a:endParaRPr lang="en-US" altLang="en-US"/>
          </a:p>
        </p:txBody>
      </p:sp>
      <p:sp>
        <p:nvSpPr>
          <p:cNvPr id="29699" name="Rectangle 2"/>
          <p:cNvSpPr>
            <a:spLocks noGrp="1" noChangeArrowheads="1"/>
          </p:cNvSpPr>
          <p:nvPr>
            <p:ph type="title"/>
          </p:nvPr>
        </p:nvSpPr>
        <p:spPr/>
        <p:txBody>
          <a:bodyPr/>
          <a:lstStyle/>
          <a:p>
            <a:pPr eaLnBrk="1" hangingPunct="1"/>
            <a:r>
              <a:rPr lang="en-US" sz="3500" dirty="0" smtClean="0"/>
              <a:t>Navigating sites is often difficult</a:t>
            </a:r>
          </a:p>
        </p:txBody>
      </p:sp>
      <p:sp>
        <p:nvSpPr>
          <p:cNvPr id="29700" name="Rectangle 3"/>
          <p:cNvSpPr>
            <a:spLocks noGrp="1" noChangeArrowheads="1"/>
          </p:cNvSpPr>
          <p:nvPr>
            <p:ph type="body" idx="1"/>
          </p:nvPr>
        </p:nvSpPr>
        <p:spPr>
          <a:xfrm>
            <a:off x="152400" y="1447800"/>
            <a:ext cx="8229600" cy="4411662"/>
          </a:xfrm>
        </p:spPr>
        <p:txBody>
          <a:bodyPr/>
          <a:lstStyle/>
          <a:p>
            <a:pPr eaLnBrk="1" hangingPunct="1"/>
            <a:r>
              <a:rPr lang="en-US" dirty="0" smtClean="0"/>
              <a:t>Studies find 58% or 74% failure at achieving a task at a site!</a:t>
            </a:r>
          </a:p>
          <a:p>
            <a:pPr lvl="1" eaLnBrk="1" hangingPunct="1"/>
            <a:r>
              <a:rPr lang="en-US" dirty="0" smtClean="0"/>
              <a:t>Lower rate when</a:t>
            </a:r>
            <a:br>
              <a:rPr lang="en-US" dirty="0" smtClean="0"/>
            </a:br>
            <a:r>
              <a:rPr lang="en-US" dirty="0" smtClean="0"/>
              <a:t>need a </a:t>
            </a:r>
            <a:r>
              <a:rPr lang="en-US" i="1" dirty="0" smtClean="0"/>
              <a:t>sequence</a:t>
            </a:r>
            <a:r>
              <a:rPr lang="en-US" dirty="0" smtClean="0"/>
              <a:t/>
            </a:r>
            <a:br>
              <a:rPr lang="en-US" dirty="0" smtClean="0"/>
            </a:br>
            <a:r>
              <a:rPr lang="en-US" dirty="0" smtClean="0"/>
              <a:t>of steps</a:t>
            </a:r>
          </a:p>
          <a:p>
            <a:pPr lvl="1" eaLnBrk="1" hangingPunct="1"/>
            <a:r>
              <a:rPr lang="en-US" dirty="0" err="1" smtClean="0"/>
              <a:t>eMarketer</a:t>
            </a:r>
            <a:r>
              <a:rPr lang="en-US" dirty="0" smtClean="0"/>
              <a:t> study:</a:t>
            </a:r>
            <a:br>
              <a:rPr lang="en-US" dirty="0" smtClean="0"/>
            </a:br>
            <a:r>
              <a:rPr lang="en-US" dirty="0" smtClean="0"/>
              <a:t>61.5% success rate</a:t>
            </a:r>
          </a:p>
          <a:p>
            <a:pPr marL="863600" lvl="2" indent="-169863" eaLnBrk="1" hangingPunct="1"/>
            <a:r>
              <a:rPr lang="en-US" sz="1800" dirty="0" smtClean="0"/>
              <a:t>Source:</a:t>
            </a:r>
            <a:br>
              <a:rPr lang="en-US" sz="1800" dirty="0" smtClean="0"/>
            </a:br>
            <a:r>
              <a:rPr lang="en-US" sz="1800" i="1" dirty="0" smtClean="0"/>
              <a:t>Keys to E-Commerce</a:t>
            </a:r>
            <a:br>
              <a:rPr lang="en-US" sz="1800" i="1" dirty="0" smtClean="0"/>
            </a:br>
            <a:r>
              <a:rPr lang="en-US" sz="1800" i="1" dirty="0" smtClean="0"/>
              <a:t>Success, </a:t>
            </a:r>
            <a:r>
              <a:rPr lang="en-US" sz="1800" dirty="0" smtClean="0"/>
              <a:t>Nov. 2, 2009</a:t>
            </a:r>
            <a:br>
              <a:rPr lang="en-US" sz="1800" dirty="0" smtClean="0"/>
            </a:br>
            <a:r>
              <a:rPr lang="en-US" sz="1000" dirty="0" smtClean="0">
                <a:hlinkClick r:id="rId3"/>
              </a:rPr>
              <a:t>http://www.emarketer.com/Article.aspx?R=1007358</a:t>
            </a:r>
            <a:endParaRPr lang="en-US" sz="1800" dirty="0" smtClean="0"/>
          </a:p>
          <a:p>
            <a:pPr lvl="1" eaLnBrk="1" hangingPunct="1"/>
            <a:endParaRPr lang="en-US" dirty="0" smtClean="0"/>
          </a:p>
        </p:txBody>
      </p:sp>
      <p:pic>
        <p:nvPicPr>
          <p:cNvPr id="3074" name="Picture 2"/>
          <p:cNvPicPr>
            <a:picLocks noChangeAspect="1" noChangeArrowheads="1"/>
          </p:cNvPicPr>
          <p:nvPr/>
        </p:nvPicPr>
        <p:blipFill>
          <a:blip r:embed="rId4" cstate="print"/>
          <a:srcRect/>
          <a:stretch>
            <a:fillRect/>
          </a:stretch>
        </p:blipFill>
        <p:spPr bwMode="auto">
          <a:xfrm>
            <a:off x="4092164" y="2133600"/>
            <a:ext cx="5051835" cy="472440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p:cNvSpPr>
            <a:spLocks noGrp="1"/>
          </p:cNvSpPr>
          <p:nvPr>
            <p:ph type="sldNum" sz="quarter" idx="12"/>
          </p:nvPr>
        </p:nvSpPr>
        <p:spPr>
          <a:noFill/>
        </p:spPr>
        <p:txBody>
          <a:bodyPr/>
          <a:lstStyle/>
          <a:p>
            <a:fld id="{02B67BB0-C298-4249-A304-FC3908C7CA07}" type="slidenum">
              <a:rPr lang="en-US" altLang="en-US"/>
              <a:pPr/>
              <a:t>30</a:t>
            </a:fld>
            <a:endParaRPr lang="en-US" altLang="en-US"/>
          </a:p>
        </p:txBody>
      </p:sp>
      <p:sp>
        <p:nvSpPr>
          <p:cNvPr id="31747" name="Rectangle 2"/>
          <p:cNvSpPr>
            <a:spLocks noGrp="1" noChangeArrowheads="1"/>
          </p:cNvSpPr>
          <p:nvPr>
            <p:ph type="title"/>
          </p:nvPr>
        </p:nvSpPr>
        <p:spPr/>
        <p:txBody>
          <a:bodyPr/>
          <a:lstStyle/>
          <a:p>
            <a:pPr eaLnBrk="1" hangingPunct="1"/>
            <a:r>
              <a:rPr lang="en-US" sz="3500" dirty="0" smtClean="0"/>
              <a:t>Why Follow Conventions?</a:t>
            </a:r>
          </a:p>
        </p:txBody>
      </p:sp>
      <p:sp>
        <p:nvSpPr>
          <p:cNvPr id="31748" name="Rectangle 3"/>
          <p:cNvSpPr>
            <a:spLocks noGrp="1" noChangeArrowheads="1"/>
          </p:cNvSpPr>
          <p:nvPr>
            <p:ph type="body" idx="1"/>
          </p:nvPr>
        </p:nvSpPr>
        <p:spPr>
          <a:xfrm>
            <a:off x="457200" y="1719263"/>
            <a:ext cx="8191500" cy="4411662"/>
          </a:xfrm>
        </p:spPr>
        <p:txBody>
          <a:bodyPr/>
          <a:lstStyle/>
          <a:p>
            <a:pPr marL="0" indent="0" eaLnBrk="1" hangingPunct="1">
              <a:lnSpc>
                <a:spcPct val="90000"/>
              </a:lnSpc>
              <a:buFont typeface="Wingdings" pitchFamily="2" charset="2"/>
              <a:buNone/>
            </a:pPr>
            <a:r>
              <a:rPr lang="en-US" smtClean="0"/>
              <a:t>“Now, if you're designing a website, wouldn't you want to put the 'Home' link in the position where people are used to finding it? Implementing web convention means that the person who visits your website has less to learn in order to successfully navigate around your website.”</a:t>
            </a:r>
          </a:p>
          <a:p>
            <a:pPr marL="0" indent="0" algn="r" eaLnBrk="1" hangingPunct="1">
              <a:buFont typeface="Wingdings" pitchFamily="2" charset="2"/>
              <a:buNone/>
            </a:pPr>
            <a:r>
              <a:rPr lang="en-US" i="1" smtClean="0"/>
              <a:t>-- </a:t>
            </a:r>
            <a:r>
              <a:rPr lang="en-US" smtClean="0"/>
              <a:t>Gerry McGovern,</a:t>
            </a:r>
            <a:r>
              <a:rPr lang="en-US" i="1" smtClean="0"/>
              <a:t> Content Critical  </a:t>
            </a:r>
            <a:endParaRPr lang="en-US"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p:cNvSpPr>
            <a:spLocks noGrp="1"/>
          </p:cNvSpPr>
          <p:nvPr>
            <p:ph type="sldNum" sz="quarter" idx="12"/>
          </p:nvPr>
        </p:nvSpPr>
        <p:spPr>
          <a:noFill/>
        </p:spPr>
        <p:txBody>
          <a:bodyPr/>
          <a:lstStyle/>
          <a:p>
            <a:fld id="{B1CA3AFE-4E42-48A9-ABBA-27A6FCE6C16A}" type="slidenum">
              <a:rPr lang="en-US" altLang="en-US"/>
              <a:pPr/>
              <a:t>31</a:t>
            </a:fld>
            <a:endParaRPr lang="en-US" altLang="en-US"/>
          </a:p>
        </p:txBody>
      </p:sp>
      <p:sp>
        <p:nvSpPr>
          <p:cNvPr id="32771" name="Rectangle 2"/>
          <p:cNvSpPr>
            <a:spLocks noGrp="1" noChangeArrowheads="1"/>
          </p:cNvSpPr>
          <p:nvPr>
            <p:ph type="title"/>
          </p:nvPr>
        </p:nvSpPr>
        <p:spPr/>
        <p:txBody>
          <a:bodyPr/>
          <a:lstStyle/>
          <a:p>
            <a:pPr eaLnBrk="1" hangingPunct="1"/>
            <a:r>
              <a:rPr lang="en-US" dirty="0" smtClean="0"/>
              <a:t>Why Home Page Design is Important</a:t>
            </a:r>
          </a:p>
        </p:txBody>
      </p:sp>
      <p:sp>
        <p:nvSpPr>
          <p:cNvPr id="32772" name="Rectangle 3"/>
          <p:cNvSpPr>
            <a:spLocks noGrp="1" noChangeArrowheads="1"/>
          </p:cNvSpPr>
          <p:nvPr>
            <p:ph type="body" idx="1"/>
          </p:nvPr>
        </p:nvSpPr>
        <p:spPr/>
        <p:txBody>
          <a:bodyPr/>
          <a:lstStyle/>
          <a:p>
            <a:pPr eaLnBrk="1" hangingPunct="1"/>
            <a:r>
              <a:rPr lang="en-US" sz="1900" smtClean="0"/>
              <a:t>From: Jakob Nielsen's Alertbox, May 12, 2002: “Top Ten Guidelines for Homepage Usability”: </a:t>
            </a:r>
            <a:r>
              <a:rPr lang="en-US" sz="1900" smtClean="0">
                <a:hlinkClick r:id="rId3"/>
              </a:rPr>
              <a:t>http://www.useit.com/alertbox/20020512.html</a:t>
            </a:r>
            <a:endParaRPr lang="en-US" sz="1900" smtClean="0"/>
          </a:p>
          <a:p>
            <a:pPr eaLnBrk="1" hangingPunct="1"/>
            <a:r>
              <a:rPr lang="en-US" sz="2100" smtClean="0"/>
              <a:t>“Homepages are the </a:t>
            </a:r>
            <a:r>
              <a:rPr lang="en-US" sz="2100" b="1" smtClean="0"/>
              <a:t>most valuable real estate</a:t>
            </a:r>
            <a:r>
              <a:rPr lang="en-US" sz="2100" smtClean="0"/>
              <a:t> in the world”</a:t>
            </a:r>
          </a:p>
          <a:p>
            <a:pPr eaLnBrk="1" hangingPunct="1"/>
            <a:r>
              <a:rPr lang="en-US" sz="2100" smtClean="0"/>
              <a:t>“A homepage's impact on a company’s bottom line is far greater than simple measures of e-commerce revenues: The homepage is your company's </a:t>
            </a:r>
            <a:r>
              <a:rPr lang="en-US" sz="2100" b="1" smtClean="0"/>
              <a:t>face to the world</a:t>
            </a:r>
            <a:r>
              <a:rPr lang="en-US" sz="2100" smtClean="0"/>
              <a:t>. Increasingly, potential customers will look at your company's online presence before doing business with you - regardless of whether they plan to close the actual sale online.”</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p:cNvSpPr>
            <a:spLocks noGrp="1"/>
          </p:cNvSpPr>
          <p:nvPr>
            <p:ph type="sldNum" sz="quarter" idx="12"/>
          </p:nvPr>
        </p:nvSpPr>
        <p:spPr>
          <a:noFill/>
        </p:spPr>
        <p:txBody>
          <a:bodyPr/>
          <a:lstStyle/>
          <a:p>
            <a:fld id="{71375792-CFE2-4D41-83E7-2D91B2C612EA}" type="slidenum">
              <a:rPr lang="en-US" altLang="en-US"/>
              <a:pPr/>
              <a:t>32</a:t>
            </a:fld>
            <a:endParaRPr lang="en-US" altLang="en-US"/>
          </a:p>
        </p:txBody>
      </p:sp>
      <p:sp>
        <p:nvSpPr>
          <p:cNvPr id="33795" name="Rectangle 2"/>
          <p:cNvSpPr>
            <a:spLocks noGrp="1" noChangeArrowheads="1"/>
          </p:cNvSpPr>
          <p:nvPr>
            <p:ph type="title"/>
          </p:nvPr>
        </p:nvSpPr>
        <p:spPr/>
        <p:txBody>
          <a:bodyPr/>
          <a:lstStyle/>
          <a:p>
            <a:pPr eaLnBrk="1" hangingPunct="1"/>
            <a:r>
              <a:rPr lang="en-US" dirty="0" smtClean="0"/>
              <a:t>Home Page</a:t>
            </a:r>
          </a:p>
        </p:txBody>
      </p:sp>
      <p:sp>
        <p:nvSpPr>
          <p:cNvPr id="33796" name="Rectangle 3"/>
          <p:cNvSpPr>
            <a:spLocks noGrp="1" noChangeArrowheads="1"/>
          </p:cNvSpPr>
          <p:nvPr>
            <p:ph type="body" idx="1"/>
          </p:nvPr>
        </p:nvSpPr>
        <p:spPr>
          <a:xfrm>
            <a:off x="304800" y="1447800"/>
            <a:ext cx="8650288" cy="5334000"/>
          </a:xfrm>
        </p:spPr>
        <p:txBody>
          <a:bodyPr/>
          <a:lstStyle/>
          <a:p>
            <a:pPr eaLnBrk="1" hangingPunct="1">
              <a:lnSpc>
                <a:spcPct val="90000"/>
              </a:lnSpc>
            </a:pPr>
            <a:r>
              <a:rPr lang="en-US" sz="2600" dirty="0" smtClean="0"/>
              <a:t>Design differently than inside pages</a:t>
            </a:r>
          </a:p>
          <a:p>
            <a:pPr eaLnBrk="1" hangingPunct="1">
              <a:lnSpc>
                <a:spcPct val="90000"/>
              </a:lnSpc>
            </a:pPr>
            <a:r>
              <a:rPr lang="en-US" sz="2600" dirty="0" smtClean="0"/>
              <a:t>Larger logo and company name (upper left corner)</a:t>
            </a:r>
          </a:p>
          <a:p>
            <a:pPr eaLnBrk="1" hangingPunct="1">
              <a:lnSpc>
                <a:spcPct val="90000"/>
              </a:lnSpc>
            </a:pPr>
            <a:r>
              <a:rPr lang="en-US" sz="2600" dirty="0" smtClean="0"/>
              <a:t>Should </a:t>
            </a:r>
            <a:r>
              <a:rPr lang="en-US" sz="2600" dirty="0" smtClean="0"/>
              <a:t>be obvious what company does</a:t>
            </a:r>
          </a:p>
          <a:p>
            <a:pPr lvl="1" eaLnBrk="1" hangingPunct="1">
              <a:lnSpc>
                <a:spcPct val="90000"/>
              </a:lnSpc>
            </a:pPr>
            <a:r>
              <a:rPr lang="en-US" sz="2200" dirty="0" smtClean="0">
                <a:hlinkClick r:id="rId3"/>
              </a:rPr>
              <a:t>Serco</a:t>
            </a:r>
            <a:r>
              <a:rPr lang="en-US" sz="2200" dirty="0" smtClean="0"/>
              <a:t> knows jargon</a:t>
            </a:r>
            <a:r>
              <a:rPr lang="en-US" sz="2200" dirty="0" smtClean="0"/>
              <a:t>! </a:t>
            </a:r>
            <a:r>
              <a:rPr lang="en-US" sz="2200" dirty="0" err="1" smtClean="0">
                <a:hlinkClick r:id="rId4"/>
              </a:rPr>
              <a:t>Novabase</a:t>
            </a:r>
            <a:r>
              <a:rPr lang="en-US" sz="2200" dirty="0" smtClean="0"/>
              <a:t> has pretty people!</a:t>
            </a:r>
          </a:p>
          <a:p>
            <a:pPr lvl="1" eaLnBrk="1" hangingPunct="1">
              <a:lnSpc>
                <a:spcPct val="90000"/>
              </a:lnSpc>
            </a:pPr>
            <a:r>
              <a:rPr lang="en-US" sz="2200" dirty="0" smtClean="0"/>
              <a:t>Good </a:t>
            </a:r>
            <a:r>
              <a:rPr lang="en-US" sz="2200" dirty="0" smtClean="0"/>
              <a:t>example: </a:t>
            </a:r>
            <a:r>
              <a:rPr lang="en-US" sz="2200" dirty="0" err="1" smtClean="0">
                <a:hlinkClick r:id="rId5"/>
              </a:rPr>
              <a:t>allrecipes</a:t>
            </a:r>
            <a:endParaRPr lang="en-US" sz="2200" dirty="0" smtClean="0"/>
          </a:p>
          <a:p>
            <a:pPr eaLnBrk="1" hangingPunct="1">
              <a:lnSpc>
                <a:spcPct val="90000"/>
              </a:lnSpc>
            </a:pPr>
            <a:r>
              <a:rPr lang="en-US" sz="2600" dirty="0" smtClean="0"/>
              <a:t>Provide good entry into </a:t>
            </a:r>
            <a:r>
              <a:rPr lang="en-US" sz="2600" dirty="0" smtClean="0">
                <a:hlinkClick r:id="rId6"/>
              </a:rPr>
              <a:t>site’s navigation</a:t>
            </a:r>
            <a:endParaRPr lang="en-US" sz="2600" dirty="0" smtClean="0"/>
          </a:p>
          <a:p>
            <a:pPr lvl="1" eaLnBrk="1" hangingPunct="1">
              <a:lnSpc>
                <a:spcPct val="90000"/>
              </a:lnSpc>
            </a:pPr>
            <a:r>
              <a:rPr lang="en-US" sz="2200" dirty="0" smtClean="0"/>
              <a:t>Also news that of general interest</a:t>
            </a:r>
          </a:p>
          <a:p>
            <a:pPr lvl="2" eaLnBrk="1" hangingPunct="1">
              <a:lnSpc>
                <a:spcPct val="90000"/>
              </a:lnSpc>
            </a:pPr>
            <a:r>
              <a:rPr lang="en-US" dirty="0" smtClean="0"/>
              <a:t>Secondary</a:t>
            </a:r>
          </a:p>
          <a:p>
            <a:pPr lvl="2" eaLnBrk="1" hangingPunct="1">
              <a:lnSpc>
                <a:spcPct val="90000"/>
              </a:lnSpc>
            </a:pPr>
            <a:r>
              <a:rPr lang="en-US" dirty="0" smtClean="0"/>
              <a:t>Reason to return to site</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p:cNvSpPr>
            <a:spLocks noGrp="1"/>
          </p:cNvSpPr>
          <p:nvPr>
            <p:ph type="sldNum" sz="quarter" idx="12"/>
          </p:nvPr>
        </p:nvSpPr>
        <p:spPr>
          <a:noFill/>
        </p:spPr>
        <p:txBody>
          <a:bodyPr/>
          <a:lstStyle/>
          <a:p>
            <a:fld id="{C90BF306-EC96-4250-86A7-CAFAB5C355E2}" type="slidenum">
              <a:rPr lang="en-US" altLang="en-US"/>
              <a:pPr/>
              <a:t>33</a:t>
            </a:fld>
            <a:endParaRPr lang="en-US" altLang="en-US"/>
          </a:p>
        </p:txBody>
      </p:sp>
      <p:sp>
        <p:nvSpPr>
          <p:cNvPr id="34819" name="Rectangle 2"/>
          <p:cNvSpPr>
            <a:spLocks noGrp="1" noChangeArrowheads="1"/>
          </p:cNvSpPr>
          <p:nvPr>
            <p:ph type="title"/>
          </p:nvPr>
        </p:nvSpPr>
        <p:spPr/>
        <p:txBody>
          <a:bodyPr/>
          <a:lstStyle/>
          <a:p>
            <a:pPr eaLnBrk="1" hangingPunct="1"/>
            <a:r>
              <a:rPr lang="en-US" dirty="0" smtClean="0"/>
              <a:t>Home Page, 2</a:t>
            </a:r>
          </a:p>
        </p:txBody>
      </p:sp>
      <p:sp>
        <p:nvSpPr>
          <p:cNvPr id="34820" name="Rectangle 3"/>
          <p:cNvSpPr>
            <a:spLocks noGrp="1" noChangeArrowheads="1"/>
          </p:cNvSpPr>
          <p:nvPr>
            <p:ph type="body" idx="1"/>
          </p:nvPr>
        </p:nvSpPr>
        <p:spPr/>
        <p:txBody>
          <a:bodyPr/>
          <a:lstStyle/>
          <a:p>
            <a:pPr eaLnBrk="1" hangingPunct="1">
              <a:lnSpc>
                <a:spcPct val="90000"/>
              </a:lnSpc>
            </a:pPr>
            <a:r>
              <a:rPr lang="en-US" sz="2600" dirty="0" smtClean="0"/>
              <a:t>Provide direct access to most important functions (</a:t>
            </a:r>
            <a:r>
              <a:rPr lang="en-US" sz="2600" dirty="0" err="1" smtClean="0">
                <a:hlinkClick r:id="rId3"/>
              </a:rPr>
              <a:t>USAirways</a:t>
            </a:r>
            <a:r>
              <a:rPr lang="en-US" sz="2600" dirty="0" smtClean="0">
                <a:hlinkClick r:id="rId3"/>
              </a:rPr>
              <a:t> example</a:t>
            </a:r>
            <a:r>
              <a:rPr lang="en-US" sz="2600" dirty="0" smtClean="0"/>
              <a:t>)</a:t>
            </a:r>
          </a:p>
          <a:p>
            <a:pPr eaLnBrk="1" hangingPunct="1">
              <a:lnSpc>
                <a:spcPct val="90000"/>
              </a:lnSpc>
            </a:pPr>
            <a:r>
              <a:rPr lang="en-US" sz="2600" dirty="0" smtClean="0"/>
              <a:t>No “splash screens” – waste time</a:t>
            </a:r>
          </a:p>
          <a:p>
            <a:pPr lvl="1" eaLnBrk="1" hangingPunct="1">
              <a:lnSpc>
                <a:spcPct val="90000"/>
              </a:lnSpc>
            </a:pPr>
            <a:r>
              <a:rPr lang="en-US" sz="2200" dirty="0" smtClean="0"/>
              <a:t>(Except for porn sites!)</a:t>
            </a:r>
          </a:p>
          <a:p>
            <a:pPr eaLnBrk="1" hangingPunct="1">
              <a:lnSpc>
                <a:spcPct val="90000"/>
              </a:lnSpc>
            </a:pPr>
            <a:r>
              <a:rPr lang="en-US" sz="2600" dirty="0" smtClean="0"/>
              <a:t>Don’t require pop-ups for site to work</a:t>
            </a:r>
          </a:p>
          <a:p>
            <a:pPr eaLnBrk="1" hangingPunct="1">
              <a:lnSpc>
                <a:spcPct val="90000"/>
              </a:lnSpc>
            </a:pPr>
            <a:r>
              <a:rPr lang="en-US" sz="2600" dirty="0" smtClean="0"/>
              <a:t>One click access to home from all interior pages</a:t>
            </a:r>
          </a:p>
          <a:p>
            <a:pPr eaLnBrk="1" hangingPunct="1">
              <a:lnSpc>
                <a:spcPct val="90000"/>
              </a:lnSpc>
            </a:pPr>
            <a:r>
              <a:rPr lang="en-US" sz="2600" dirty="0" smtClean="0"/>
              <a:t>Good title for home page (used by search engines)</a:t>
            </a:r>
          </a:p>
          <a:p>
            <a:pPr eaLnBrk="1" hangingPunct="1">
              <a:lnSpc>
                <a:spcPct val="90000"/>
              </a:lnSpc>
            </a:pPr>
            <a:r>
              <a:rPr lang="en-US" sz="2600" dirty="0" smtClean="0"/>
              <a:t>Nielsen’s “</a:t>
            </a:r>
            <a:r>
              <a:rPr lang="en-US" sz="2600" dirty="0" smtClean="0">
                <a:hlinkClick r:id="rId4"/>
              </a:rPr>
              <a:t>Top Ten Guidelines for Homepage Usability</a:t>
            </a:r>
            <a:r>
              <a:rPr lang="en-US" sz="2600" dirty="0" smtClean="0"/>
              <a:t>”</a:t>
            </a:r>
          </a:p>
          <a:p>
            <a:pPr lvl="1" eaLnBrk="1" hangingPunct="1">
              <a:lnSpc>
                <a:spcPct val="90000"/>
              </a:lnSpc>
            </a:pPr>
            <a:r>
              <a:rPr lang="en-US" sz="2200" dirty="0" smtClean="0"/>
              <a:t>Or </a:t>
            </a:r>
            <a:r>
              <a:rPr lang="en-US" sz="2200" dirty="0" smtClean="0">
                <a:hlinkClick r:id="rId5"/>
              </a:rPr>
              <a:t>his book </a:t>
            </a:r>
            <a:r>
              <a:rPr lang="en-US" sz="2200" dirty="0" smtClean="0"/>
              <a:t>with 113 usability guidelines</a:t>
            </a:r>
            <a:endParaRPr lang="en-US"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5"/>
          <p:cNvSpPr>
            <a:spLocks noGrp="1"/>
          </p:cNvSpPr>
          <p:nvPr>
            <p:ph type="sldNum" sz="quarter" idx="12"/>
          </p:nvPr>
        </p:nvSpPr>
        <p:spPr>
          <a:noFill/>
        </p:spPr>
        <p:txBody>
          <a:bodyPr/>
          <a:lstStyle/>
          <a:p>
            <a:fld id="{9ABDCFF0-B152-42D3-8272-51F1C3ECD44F}" type="slidenum">
              <a:rPr lang="en-US" altLang="en-US"/>
              <a:pPr/>
              <a:t>34</a:t>
            </a:fld>
            <a:endParaRPr lang="en-US" altLang="en-US"/>
          </a:p>
        </p:txBody>
      </p:sp>
      <p:sp>
        <p:nvSpPr>
          <p:cNvPr id="38915" name="Rectangle 2"/>
          <p:cNvSpPr>
            <a:spLocks noGrp="1" noChangeArrowheads="1"/>
          </p:cNvSpPr>
          <p:nvPr>
            <p:ph type="title"/>
          </p:nvPr>
        </p:nvSpPr>
        <p:spPr>
          <a:xfrm>
            <a:off x="457200" y="122238"/>
            <a:ext cx="7543800" cy="792162"/>
          </a:xfrm>
        </p:spPr>
        <p:txBody>
          <a:bodyPr/>
          <a:lstStyle/>
          <a:p>
            <a:pPr eaLnBrk="1" hangingPunct="1"/>
            <a:r>
              <a:rPr lang="en-US" sz="3500" dirty="0" smtClean="0"/>
              <a:t>Search</a:t>
            </a:r>
          </a:p>
        </p:txBody>
      </p:sp>
      <p:sp>
        <p:nvSpPr>
          <p:cNvPr id="38916" name="Rectangle 3"/>
          <p:cNvSpPr>
            <a:spLocks noGrp="1" noChangeArrowheads="1"/>
          </p:cNvSpPr>
          <p:nvPr>
            <p:ph type="body" idx="1"/>
          </p:nvPr>
        </p:nvSpPr>
        <p:spPr>
          <a:xfrm>
            <a:off x="381000" y="914400"/>
            <a:ext cx="8305800" cy="5216525"/>
          </a:xfrm>
        </p:spPr>
        <p:txBody>
          <a:bodyPr/>
          <a:lstStyle/>
          <a:p>
            <a:pPr eaLnBrk="1" hangingPunct="1">
              <a:lnSpc>
                <a:spcPct val="90000"/>
              </a:lnSpc>
            </a:pPr>
            <a:r>
              <a:rPr lang="en-US" sz="2000" dirty="0" smtClean="0"/>
              <a:t>Nielsen: ½ users go straight for the search option</a:t>
            </a:r>
          </a:p>
          <a:p>
            <a:pPr lvl="1" eaLnBrk="1" hangingPunct="1">
              <a:lnSpc>
                <a:spcPct val="90000"/>
              </a:lnSpc>
            </a:pPr>
            <a:r>
              <a:rPr lang="en-US" sz="2000" dirty="0" smtClean="0"/>
              <a:t>Search in upper right, especially on home page</a:t>
            </a:r>
          </a:p>
          <a:p>
            <a:pPr eaLnBrk="1" hangingPunct="1">
              <a:lnSpc>
                <a:spcPct val="90000"/>
              </a:lnSpc>
            </a:pPr>
            <a:r>
              <a:rPr lang="en-US" sz="2000" dirty="0" smtClean="0"/>
              <a:t>CDW focused on improved search results (2008):</a:t>
            </a:r>
          </a:p>
          <a:p>
            <a:pPr lvl="1" eaLnBrk="1" hangingPunct="1">
              <a:lnSpc>
                <a:spcPct val="90000"/>
              </a:lnSpc>
            </a:pPr>
            <a:r>
              <a:rPr lang="en-US" sz="1600" dirty="0" smtClean="0"/>
              <a:t>“The results are in: CDW has realized a </a:t>
            </a:r>
            <a:r>
              <a:rPr lang="en-US" sz="1600" b="1" dirty="0" smtClean="0"/>
              <a:t>4.5% increase in sales </a:t>
            </a:r>
            <a:r>
              <a:rPr lang="en-US" sz="1600" dirty="0" smtClean="0"/>
              <a:t>driven through site search and a </a:t>
            </a:r>
            <a:r>
              <a:rPr lang="en-US" sz="1600" b="1" dirty="0" smtClean="0"/>
              <a:t>16% increase in shoppers clicking through from results pages to product pages</a:t>
            </a:r>
            <a:r>
              <a:rPr lang="en-US" sz="1600" dirty="0" smtClean="0"/>
              <a:t>.” -- </a:t>
            </a:r>
            <a:r>
              <a:rPr lang="en-US" sz="1100" dirty="0" smtClean="0">
                <a:hlinkClick r:id="rId3"/>
              </a:rPr>
              <a:t>http://www.internetretailer.com/article.asp?id=28897</a:t>
            </a:r>
            <a:r>
              <a:rPr lang="en-US" sz="1100" dirty="0" smtClean="0"/>
              <a:t> </a:t>
            </a:r>
            <a:endParaRPr lang="en-US" sz="1600" dirty="0" smtClean="0"/>
          </a:p>
          <a:p>
            <a:pPr eaLnBrk="1" hangingPunct="1">
              <a:lnSpc>
                <a:spcPct val="90000"/>
              </a:lnSpc>
            </a:pPr>
            <a:r>
              <a:rPr lang="en-US" sz="2000" dirty="0" smtClean="0"/>
              <a:t>Jumps right to pages, so need to be clear where ended up</a:t>
            </a:r>
          </a:p>
          <a:p>
            <a:pPr eaLnBrk="1" hangingPunct="1">
              <a:lnSpc>
                <a:spcPct val="90000"/>
              </a:lnSpc>
            </a:pPr>
            <a:r>
              <a:rPr lang="en-US" sz="2000" dirty="0" smtClean="0"/>
              <a:t>Show </a:t>
            </a:r>
            <a:r>
              <a:rPr lang="en-US" sz="2000" dirty="0" smtClean="0">
                <a:hlinkClick r:id="rId4"/>
              </a:rPr>
              <a:t>what searched for</a:t>
            </a:r>
            <a:endParaRPr lang="en-US" sz="2000" dirty="0" smtClean="0"/>
          </a:p>
          <a:p>
            <a:pPr eaLnBrk="1" hangingPunct="1">
              <a:lnSpc>
                <a:spcPct val="90000"/>
              </a:lnSpc>
            </a:pPr>
            <a:r>
              <a:rPr lang="en-US" sz="2000" dirty="0" smtClean="0"/>
              <a:t>Offer </a:t>
            </a:r>
            <a:r>
              <a:rPr lang="en-US" sz="2000" dirty="0" smtClean="0">
                <a:hlinkClick r:id="rId5"/>
              </a:rPr>
              <a:t>scoped search </a:t>
            </a:r>
            <a:r>
              <a:rPr lang="en-US" sz="2000" dirty="0" smtClean="0"/>
              <a:t>if large space</a:t>
            </a:r>
          </a:p>
          <a:p>
            <a:pPr eaLnBrk="1" hangingPunct="1">
              <a:lnSpc>
                <a:spcPct val="90000"/>
              </a:lnSpc>
            </a:pPr>
            <a:r>
              <a:rPr lang="en-US" sz="2000" dirty="0" smtClean="0"/>
              <a:t>Larger search box -&gt; type more terms -&gt; better results</a:t>
            </a:r>
          </a:p>
          <a:p>
            <a:pPr eaLnBrk="1" hangingPunct="1">
              <a:lnSpc>
                <a:spcPct val="90000"/>
              </a:lnSpc>
            </a:pPr>
            <a:r>
              <a:rPr lang="en-US" sz="2000" dirty="0" smtClean="0"/>
              <a:t>Don’t use Boolean queries</a:t>
            </a:r>
          </a:p>
          <a:p>
            <a:pPr lvl="1" eaLnBrk="1" hangingPunct="1">
              <a:lnSpc>
                <a:spcPct val="90000"/>
              </a:lnSpc>
            </a:pPr>
            <a:r>
              <a:rPr lang="en-US" sz="2200" dirty="0" smtClean="0"/>
              <a:t>Men and </a:t>
            </a:r>
            <a:r>
              <a:rPr lang="en-US" sz="2200" dirty="0" smtClean="0"/>
              <a:t>Women</a:t>
            </a:r>
          </a:p>
          <a:p>
            <a:pPr lvl="1" eaLnBrk="1" hangingPunct="1">
              <a:lnSpc>
                <a:spcPct val="90000"/>
              </a:lnSpc>
            </a:pPr>
            <a:r>
              <a:rPr lang="en-US" sz="2200" dirty="0" smtClean="0"/>
              <a:t>Replace with ability to </a:t>
            </a:r>
            <a:r>
              <a:rPr lang="en-US" sz="2200" dirty="0" smtClean="0">
                <a:hlinkClick r:id="rId6"/>
              </a:rPr>
              <a:t>filter results</a:t>
            </a:r>
            <a:endParaRPr lang="en-US" sz="2200" dirty="0" smtClean="0"/>
          </a:p>
          <a:p>
            <a:pPr eaLnBrk="1" hangingPunct="1">
              <a:lnSpc>
                <a:spcPct val="90000"/>
              </a:lnSpc>
            </a:pPr>
            <a:r>
              <a:rPr lang="en-US" sz="2000" dirty="0" smtClean="0"/>
              <a:t>Search results</a:t>
            </a:r>
          </a:p>
          <a:p>
            <a:pPr lvl="1" eaLnBrk="1" hangingPunct="1">
              <a:lnSpc>
                <a:spcPct val="90000"/>
              </a:lnSpc>
            </a:pPr>
            <a:r>
              <a:rPr lang="en-US" sz="2100" dirty="0" smtClean="0"/>
              <a:t>Allow </a:t>
            </a:r>
            <a:r>
              <a:rPr lang="en-US" sz="2100" dirty="0" smtClean="0"/>
              <a:t>user to </a:t>
            </a:r>
            <a:r>
              <a:rPr lang="en-US" sz="2100" dirty="0" smtClean="0">
                <a:hlinkClick r:id="rId7"/>
              </a:rPr>
              <a:t>change sort order</a:t>
            </a:r>
            <a:endParaRPr lang="en-US" sz="2100" dirty="0" smtClean="0"/>
          </a:p>
          <a:p>
            <a:pPr lvl="1" eaLnBrk="1" hangingPunct="1">
              <a:lnSpc>
                <a:spcPct val="90000"/>
              </a:lnSpc>
            </a:pPr>
            <a:r>
              <a:rPr lang="en-US" sz="2200" dirty="0" smtClean="0"/>
              <a:t>Sorted by quality and relevance</a:t>
            </a:r>
          </a:p>
          <a:p>
            <a:pPr lvl="1" eaLnBrk="1" hangingPunct="1">
              <a:lnSpc>
                <a:spcPct val="90000"/>
              </a:lnSpc>
            </a:pPr>
            <a:r>
              <a:rPr lang="en-US" sz="2200" dirty="0" smtClean="0"/>
              <a:t>Only give what asked for</a:t>
            </a:r>
          </a:p>
          <a:p>
            <a:pPr lvl="2" eaLnBrk="1" hangingPunct="1">
              <a:lnSpc>
                <a:spcPct val="90000"/>
              </a:lnSpc>
            </a:pPr>
            <a:r>
              <a:rPr lang="en-US" sz="1900" dirty="0" smtClean="0">
                <a:hlinkClick r:id="rId8"/>
              </a:rPr>
              <a:t>http://www.uie.com/articles/three_perils_search</a:t>
            </a:r>
            <a:r>
              <a:rPr lang="en-US" sz="1900" dirty="0" smtClean="0"/>
              <a:t>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p:cNvSpPr>
            <a:spLocks noGrp="1"/>
          </p:cNvSpPr>
          <p:nvPr>
            <p:ph type="sldNum" sz="quarter" idx="12"/>
          </p:nvPr>
        </p:nvSpPr>
        <p:spPr>
          <a:noFill/>
        </p:spPr>
        <p:txBody>
          <a:bodyPr/>
          <a:lstStyle/>
          <a:p>
            <a:fld id="{6D138CFC-46D4-4DA1-9D26-505BD5D5BE1E}" type="slidenum">
              <a:rPr lang="en-US" altLang="en-US"/>
              <a:pPr/>
              <a:t>35</a:t>
            </a:fld>
            <a:endParaRPr lang="en-US" altLang="en-US"/>
          </a:p>
        </p:txBody>
      </p:sp>
      <p:sp>
        <p:nvSpPr>
          <p:cNvPr id="39939" name="Rectangle 2"/>
          <p:cNvSpPr>
            <a:spLocks noGrp="1" noChangeArrowheads="1"/>
          </p:cNvSpPr>
          <p:nvPr>
            <p:ph type="title"/>
          </p:nvPr>
        </p:nvSpPr>
        <p:spPr/>
        <p:txBody>
          <a:bodyPr/>
          <a:lstStyle/>
          <a:p>
            <a:pPr eaLnBrk="1" hangingPunct="1"/>
            <a:r>
              <a:rPr lang="en-US" sz="3500" dirty="0" smtClean="0"/>
              <a:t>Search, 2</a:t>
            </a:r>
          </a:p>
        </p:txBody>
      </p:sp>
      <p:sp>
        <p:nvSpPr>
          <p:cNvPr id="39940" name="Rectangle 3"/>
          <p:cNvSpPr>
            <a:spLocks noGrp="1" noChangeArrowheads="1"/>
          </p:cNvSpPr>
          <p:nvPr>
            <p:ph type="body" idx="1"/>
          </p:nvPr>
        </p:nvSpPr>
        <p:spPr>
          <a:xfrm>
            <a:off x="246063" y="1524000"/>
            <a:ext cx="8650287" cy="4532313"/>
          </a:xfrm>
        </p:spPr>
        <p:txBody>
          <a:bodyPr/>
          <a:lstStyle/>
          <a:p>
            <a:pPr eaLnBrk="1" hangingPunct="1">
              <a:lnSpc>
                <a:spcPct val="90000"/>
              </a:lnSpc>
            </a:pPr>
            <a:r>
              <a:rPr lang="en-US" sz="2600" smtClean="0"/>
              <a:t>UIE: searching </a:t>
            </a:r>
            <a:r>
              <a:rPr lang="en-US" sz="2600" i="1" smtClean="0"/>
              <a:t>again</a:t>
            </a:r>
            <a:r>
              <a:rPr lang="en-US" sz="2600" smtClean="0"/>
              <a:t> doesn’t help</a:t>
            </a:r>
          </a:p>
          <a:p>
            <a:pPr lvl="1" eaLnBrk="1" hangingPunct="1">
              <a:lnSpc>
                <a:spcPct val="90000"/>
              </a:lnSpc>
            </a:pPr>
            <a:r>
              <a:rPr lang="en-US" sz="2200" smtClean="0"/>
              <a:t>First time: 23% of the users got a "no results" message.</a:t>
            </a:r>
          </a:p>
          <a:p>
            <a:pPr lvl="1" eaLnBrk="1" hangingPunct="1">
              <a:lnSpc>
                <a:spcPct val="90000"/>
              </a:lnSpc>
            </a:pPr>
            <a:r>
              <a:rPr lang="en-US" sz="2200" smtClean="0"/>
              <a:t>Of those users who kept going, 44% got a "no results" on the second attempt.</a:t>
            </a:r>
          </a:p>
          <a:p>
            <a:pPr lvl="1" eaLnBrk="1" hangingPunct="1">
              <a:lnSpc>
                <a:spcPct val="90000"/>
              </a:lnSpc>
            </a:pPr>
            <a:r>
              <a:rPr lang="en-US" sz="2200" smtClean="0"/>
              <a:t>If they still persisted, 50% got a "no results" on the third attempt.</a:t>
            </a:r>
          </a:p>
          <a:p>
            <a:pPr lvl="1" eaLnBrk="1" hangingPunct="1">
              <a:lnSpc>
                <a:spcPct val="90000"/>
              </a:lnSpc>
            </a:pPr>
            <a:r>
              <a:rPr lang="en-US" sz="2200" smtClean="0"/>
              <a:t>And if they were really persistent, it didn't help because 100% got a "no results" on the fourth attempt.</a:t>
            </a:r>
          </a:p>
          <a:p>
            <a:pPr lvl="1" eaLnBrk="1" hangingPunct="1">
              <a:lnSpc>
                <a:spcPct val="90000"/>
              </a:lnSpc>
            </a:pPr>
            <a:r>
              <a:rPr lang="en-US" sz="2200" smtClean="0"/>
              <a:t>Encouraging users to continue with helpful hints doesn't actually seem to help.</a:t>
            </a:r>
          </a:p>
          <a:p>
            <a:pPr lvl="1" eaLnBrk="1" hangingPunct="1">
              <a:lnSpc>
                <a:spcPct val="90000"/>
              </a:lnSpc>
            </a:pPr>
            <a:r>
              <a:rPr lang="en-US" sz="2200" smtClean="0"/>
              <a:t>So: get users relevant results on the first try!</a:t>
            </a:r>
          </a:p>
          <a:p>
            <a:pPr lvl="1" eaLnBrk="1" hangingPunct="1">
              <a:lnSpc>
                <a:spcPct val="90000"/>
              </a:lnSpc>
            </a:pPr>
            <a:r>
              <a:rPr lang="en-US" sz="2200" smtClean="0">
                <a:hlinkClick r:id="rId3"/>
              </a:rPr>
              <a:t>Reference</a:t>
            </a:r>
            <a:endParaRPr lang="en-US" sz="220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p:txBody>
          <a:bodyPr/>
          <a:lstStyle/>
          <a:p>
            <a:r>
              <a:rPr lang="en-US" dirty="0" smtClean="0"/>
              <a:t>Picking your URLs</a:t>
            </a:r>
          </a:p>
        </p:txBody>
      </p:sp>
      <p:sp>
        <p:nvSpPr>
          <p:cNvPr id="41988" name="Rectangle 3"/>
          <p:cNvSpPr>
            <a:spLocks noGrp="1" noChangeArrowheads="1"/>
          </p:cNvSpPr>
          <p:nvPr>
            <p:ph type="body" idx="1"/>
          </p:nvPr>
        </p:nvSpPr>
        <p:spPr>
          <a:xfrm>
            <a:off x="381000" y="1447800"/>
            <a:ext cx="8305800" cy="5105400"/>
          </a:xfrm>
        </p:spPr>
        <p:txBody>
          <a:bodyPr/>
          <a:lstStyle/>
          <a:p>
            <a:r>
              <a:rPr lang="en-US" sz="2000" dirty="0" smtClean="0"/>
              <a:t>Company.com and www.company.com</a:t>
            </a:r>
          </a:p>
          <a:p>
            <a:pPr lvl="1"/>
            <a:r>
              <a:rPr lang="en-US" sz="1800" dirty="0" smtClean="0"/>
              <a:t>Pick a new company name that can be the URL</a:t>
            </a:r>
          </a:p>
          <a:p>
            <a:pPr lvl="1"/>
            <a:r>
              <a:rPr lang="en-US" sz="1800" dirty="0" smtClean="0"/>
              <a:t>Easy to remember and spell</a:t>
            </a:r>
          </a:p>
          <a:p>
            <a:r>
              <a:rPr lang="en-US" sz="2000" dirty="0" smtClean="0"/>
              <a:t>Multiple words: run together</a:t>
            </a:r>
          </a:p>
          <a:p>
            <a:pPr lvl="1"/>
            <a:r>
              <a:rPr lang="en-US" sz="1800" dirty="0" smtClean="0"/>
              <a:t>Not hyphenate : </a:t>
            </a:r>
            <a:r>
              <a:rPr lang="en-US" sz="1800" dirty="0" smtClean="0">
                <a:hlinkClick r:id="rId3"/>
              </a:rPr>
              <a:t>zero-sixty</a:t>
            </a:r>
            <a:r>
              <a:rPr lang="en-US" sz="1800" dirty="0" smtClean="0"/>
              <a:t> vs. </a:t>
            </a:r>
            <a:r>
              <a:rPr lang="en-US" sz="1800" dirty="0" err="1" smtClean="0">
                <a:hlinkClick r:id="rId4"/>
              </a:rPr>
              <a:t>zerosixty</a:t>
            </a:r>
            <a:r>
              <a:rPr lang="en-US" sz="1800" dirty="0" smtClean="0"/>
              <a:t> (ok for </a:t>
            </a:r>
            <a:r>
              <a:rPr lang="en-US" sz="1800" dirty="0" smtClean="0">
                <a:hlinkClick r:id="rId5"/>
              </a:rPr>
              <a:t>555-1212</a:t>
            </a:r>
            <a:r>
              <a:rPr lang="en-US" sz="1800" dirty="0" smtClean="0"/>
              <a:t>)</a:t>
            </a:r>
          </a:p>
          <a:p>
            <a:r>
              <a:rPr lang="en-US" sz="2000" dirty="0" smtClean="0"/>
              <a:t>Put “index.html” file in every directory</a:t>
            </a:r>
          </a:p>
          <a:p>
            <a:pPr lvl="1"/>
            <a:r>
              <a:rPr lang="en-US" sz="1800" dirty="0" smtClean="0"/>
              <a:t>Use directory name as main URL</a:t>
            </a:r>
          </a:p>
          <a:p>
            <a:r>
              <a:rPr lang="en-US" sz="2000" dirty="0" smtClean="0"/>
              <a:t>People will guess URLs of interior sites</a:t>
            </a:r>
          </a:p>
          <a:p>
            <a:pPr lvl="1"/>
            <a:r>
              <a:rPr lang="en-US" sz="1800" dirty="0" smtClean="0">
                <a:hlinkClick r:id="rId6"/>
              </a:rPr>
              <a:t>http://www.microsoft.com/pocketpc</a:t>
            </a:r>
            <a:r>
              <a:rPr lang="en-US" sz="1800" dirty="0" smtClean="0"/>
              <a:t> -&gt; goes to right place</a:t>
            </a:r>
          </a:p>
          <a:p>
            <a:pPr lvl="1"/>
            <a:r>
              <a:rPr lang="en-US" sz="1800" dirty="0" smtClean="0"/>
              <a:t>Will try to navigate by removing words</a:t>
            </a:r>
          </a:p>
          <a:p>
            <a:r>
              <a:rPr lang="en-US" sz="2000" dirty="0" smtClean="0"/>
              <a:t>Allow URLs to be archived and emailed</a:t>
            </a:r>
          </a:p>
          <a:p>
            <a:pPr lvl="1"/>
            <a:r>
              <a:rPr lang="en-US" sz="1800" dirty="0" smtClean="0"/>
              <a:t>Make site friendly for incoming links</a:t>
            </a:r>
          </a:p>
          <a:p>
            <a:pPr lvl="1"/>
            <a:r>
              <a:rPr lang="en-US" sz="1800" dirty="0" smtClean="0">
                <a:hlinkClick r:id="rId7"/>
              </a:rPr>
              <a:t>Current </a:t>
            </a:r>
            <a:r>
              <a:rPr lang="en-US" sz="1800" dirty="0" smtClean="0"/>
              <a:t>vs. </a:t>
            </a:r>
            <a:r>
              <a:rPr lang="en-US" sz="1800" dirty="0" smtClean="0">
                <a:hlinkClick r:id="rId8"/>
              </a:rPr>
              <a:t>permanent reference</a:t>
            </a:r>
            <a:r>
              <a:rPr lang="en-US" sz="1800" dirty="0" smtClean="0"/>
              <a:t> (ACM </a:t>
            </a:r>
            <a:r>
              <a:rPr lang="en-US" sz="1800" dirty="0" err="1" smtClean="0"/>
              <a:t>Technews</a:t>
            </a:r>
            <a:r>
              <a:rPr lang="en-US" sz="1800" dirty="0" smtClean="0"/>
              <a:t>)</a:t>
            </a:r>
          </a:p>
          <a:p>
            <a:pPr lvl="1"/>
            <a:r>
              <a:rPr lang="en-US" sz="1800" dirty="0" smtClean="0"/>
              <a:t>Even for products and steps of a purchasing process</a:t>
            </a:r>
          </a:p>
          <a:p>
            <a:pPr lvl="1"/>
            <a:r>
              <a:rPr lang="en-US" sz="1800" dirty="0" smtClean="0"/>
              <a:t>Add links or “redirects” so old URLs still work</a:t>
            </a:r>
          </a:p>
        </p:txBody>
      </p:sp>
      <p:sp>
        <p:nvSpPr>
          <p:cNvPr id="41986" name="Slide Number Placeholder 5"/>
          <p:cNvSpPr>
            <a:spLocks noGrp="1"/>
          </p:cNvSpPr>
          <p:nvPr>
            <p:ph type="sldNum" sz="quarter" idx="12"/>
          </p:nvPr>
        </p:nvSpPr>
        <p:spPr/>
        <p:txBody>
          <a:bodyPr/>
          <a:lstStyle/>
          <a:p>
            <a:fld id="{64391321-714A-4C60-85F1-D92C836D834E}" type="slidenum">
              <a:rPr lang="en-US" altLang="en-US" smtClean="0"/>
              <a:pPr/>
              <a:t>36</a:t>
            </a:fld>
            <a:endParaRPr lang="en-US" alt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a:t>
            </a:r>
            <a:endParaRPr lang="en-US" dirty="0"/>
          </a:p>
        </p:txBody>
      </p:sp>
      <p:sp>
        <p:nvSpPr>
          <p:cNvPr id="3" name="Content Placeholder 2"/>
          <p:cNvSpPr>
            <a:spLocks noGrp="1"/>
          </p:cNvSpPr>
          <p:nvPr>
            <p:ph idx="1"/>
          </p:nvPr>
        </p:nvSpPr>
        <p:spPr/>
        <p:txBody>
          <a:bodyPr/>
          <a:lstStyle/>
          <a:p>
            <a:r>
              <a:rPr lang="en-US" dirty="0" smtClean="0">
                <a:hlinkClick r:id="rId2"/>
              </a:rPr>
              <a:t>http://www.webpagesthatsuck.com/</a:t>
            </a:r>
            <a:r>
              <a:rPr lang="en-US" dirty="0" smtClean="0"/>
              <a:t> </a:t>
            </a:r>
            <a:endParaRPr lang="en-US" dirty="0"/>
          </a:p>
        </p:txBody>
      </p:sp>
      <p:sp>
        <p:nvSpPr>
          <p:cNvPr id="4" name="Slide Number Placeholder 3"/>
          <p:cNvSpPr>
            <a:spLocks noGrp="1"/>
          </p:cNvSpPr>
          <p:nvPr>
            <p:ph type="sldNum" sz="quarter" idx="12"/>
          </p:nvPr>
        </p:nvSpPr>
        <p:spPr/>
        <p:txBody>
          <a:bodyPr/>
          <a:lstStyle/>
          <a:p>
            <a:pPr>
              <a:defRPr/>
            </a:pPr>
            <a:fld id="{BA6D2B2F-D908-43C2-BA02-C9B8A5799D9D}" type="slidenum">
              <a:rPr lang="en-US" altLang="en-US" smtClean="0"/>
              <a:pPr>
                <a:defRPr/>
              </a:pPr>
              <a:t>37</a:t>
            </a:fld>
            <a:endParaRPr lang="en-US"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5"/>
          <p:cNvSpPr>
            <a:spLocks noGrp="1"/>
          </p:cNvSpPr>
          <p:nvPr>
            <p:ph type="sldNum" sz="quarter" idx="12"/>
          </p:nvPr>
        </p:nvSpPr>
        <p:spPr>
          <a:noFill/>
        </p:spPr>
        <p:txBody>
          <a:bodyPr/>
          <a:lstStyle/>
          <a:p>
            <a:fld id="{FB004CF7-0328-4202-89FA-F20883FA15EC}" type="slidenum">
              <a:rPr lang="en-US" altLang="en-US"/>
              <a:pPr/>
              <a:t>4</a:t>
            </a:fld>
            <a:endParaRPr lang="en-US" altLang="en-US"/>
          </a:p>
        </p:txBody>
      </p:sp>
      <p:sp>
        <p:nvSpPr>
          <p:cNvPr id="30723" name="Rectangle 2"/>
          <p:cNvSpPr>
            <a:spLocks noGrp="1" noChangeArrowheads="1"/>
          </p:cNvSpPr>
          <p:nvPr>
            <p:ph type="title"/>
          </p:nvPr>
        </p:nvSpPr>
        <p:spPr/>
        <p:txBody>
          <a:bodyPr/>
          <a:lstStyle/>
          <a:p>
            <a:pPr eaLnBrk="1" hangingPunct="1"/>
            <a:r>
              <a:rPr lang="en-US" sz="3500" dirty="0" smtClean="0"/>
              <a:t>The Customer Sieve</a:t>
            </a:r>
          </a:p>
        </p:txBody>
      </p:sp>
      <p:sp>
        <p:nvSpPr>
          <p:cNvPr id="30724" name="Rectangle 3"/>
          <p:cNvSpPr>
            <a:spLocks noGrp="1" noChangeArrowheads="1"/>
          </p:cNvSpPr>
          <p:nvPr>
            <p:ph type="body" idx="1"/>
          </p:nvPr>
        </p:nvSpPr>
        <p:spPr>
          <a:xfrm>
            <a:off x="246063" y="1447800"/>
            <a:ext cx="8650287" cy="5410200"/>
          </a:xfrm>
        </p:spPr>
        <p:txBody>
          <a:bodyPr/>
          <a:lstStyle/>
          <a:p>
            <a:pPr marL="393700" indent="-393700" eaLnBrk="1" hangingPunct="1">
              <a:lnSpc>
                <a:spcPct val="90000"/>
              </a:lnSpc>
            </a:pPr>
            <a:r>
              <a:rPr lang="en-US" sz="2100" dirty="0" smtClean="0">
                <a:hlinkClick r:id="rId3"/>
              </a:rPr>
              <a:t>Article by UIE</a:t>
            </a:r>
            <a:r>
              <a:rPr lang="en-US" sz="2100" dirty="0" smtClean="0"/>
              <a:t> (2002)</a:t>
            </a:r>
          </a:p>
          <a:p>
            <a:pPr marL="990600" lvl="1" indent="-266700" eaLnBrk="1" hangingPunct="1">
              <a:lnSpc>
                <a:spcPct val="90000"/>
              </a:lnSpc>
            </a:pPr>
            <a:r>
              <a:rPr lang="en-US" sz="2000" dirty="0" smtClean="0"/>
              <a:t>Out of original 100 purchase-ready shoppers, only 34 people actually got what they wanted. </a:t>
            </a:r>
          </a:p>
          <a:p>
            <a:pPr marL="393700" indent="-393700" eaLnBrk="1" hangingPunct="1">
              <a:lnSpc>
                <a:spcPct val="90000"/>
              </a:lnSpc>
              <a:buFont typeface="Wingdings" pitchFamily="2" charset="2"/>
              <a:buNone/>
            </a:pPr>
            <a:r>
              <a:rPr lang="en-US" sz="2100" dirty="0" smtClean="0"/>
              <a:t>1) The Home Page Stage</a:t>
            </a:r>
          </a:p>
          <a:p>
            <a:pPr marL="393700" indent="-393700" eaLnBrk="1" hangingPunct="1">
              <a:lnSpc>
                <a:spcPct val="90000"/>
              </a:lnSpc>
              <a:buFont typeface="Wingdings" pitchFamily="2" charset="2"/>
              <a:buNone/>
            </a:pPr>
            <a:r>
              <a:rPr lang="en-US" sz="2100" dirty="0" smtClean="0"/>
              <a:t>2) The Location Stage</a:t>
            </a:r>
          </a:p>
          <a:p>
            <a:pPr marL="990600" lvl="1" indent="-266700" eaLnBrk="1" hangingPunct="1">
              <a:lnSpc>
                <a:spcPct val="90000"/>
              </a:lnSpc>
            </a:pPr>
            <a:r>
              <a:rPr lang="en-US" sz="2000" dirty="0" smtClean="0"/>
              <a:t>Loose 9%</a:t>
            </a:r>
          </a:p>
          <a:p>
            <a:pPr marL="393700" indent="-393700" eaLnBrk="1" hangingPunct="1">
              <a:lnSpc>
                <a:spcPct val="90000"/>
              </a:lnSpc>
              <a:buFont typeface="Wingdings" pitchFamily="2" charset="2"/>
              <a:buNone/>
            </a:pPr>
            <a:r>
              <a:rPr lang="en-US" sz="2100" dirty="0" smtClean="0"/>
              <a:t>3) The Product List Stage</a:t>
            </a:r>
          </a:p>
          <a:p>
            <a:pPr marL="990600" lvl="1" indent="-266700" eaLnBrk="1" hangingPunct="1">
              <a:lnSpc>
                <a:spcPct val="90000"/>
              </a:lnSpc>
            </a:pPr>
            <a:r>
              <a:rPr lang="en-US" sz="2000" dirty="0" smtClean="0"/>
              <a:t>Loose 8%</a:t>
            </a:r>
          </a:p>
          <a:p>
            <a:pPr marL="393700" indent="-393700" eaLnBrk="1" hangingPunct="1">
              <a:lnSpc>
                <a:spcPct val="90000"/>
              </a:lnSpc>
              <a:buFont typeface="Wingdings" pitchFamily="2" charset="2"/>
              <a:buNone/>
            </a:pPr>
            <a:r>
              <a:rPr lang="en-US" sz="2100" dirty="0" smtClean="0"/>
              <a:t>4) The Product Evaluation Stage</a:t>
            </a:r>
          </a:p>
          <a:p>
            <a:pPr marL="990600" lvl="1" indent="-266700" eaLnBrk="1" hangingPunct="1">
              <a:lnSpc>
                <a:spcPct val="90000"/>
              </a:lnSpc>
            </a:pPr>
            <a:r>
              <a:rPr lang="en-US" sz="2000" dirty="0" smtClean="0"/>
              <a:t>Loose 25%</a:t>
            </a:r>
          </a:p>
          <a:p>
            <a:pPr marL="393700" indent="-393700" eaLnBrk="1" hangingPunct="1">
              <a:lnSpc>
                <a:spcPct val="90000"/>
              </a:lnSpc>
              <a:buFont typeface="Wingdings" pitchFamily="2" charset="2"/>
              <a:buNone/>
            </a:pPr>
            <a:r>
              <a:rPr lang="en-US" sz="2100" dirty="0" smtClean="0"/>
              <a:t>5) The Checkout Stage</a:t>
            </a:r>
          </a:p>
          <a:p>
            <a:pPr marL="990600" lvl="1" indent="-266700" eaLnBrk="1" hangingPunct="1">
              <a:lnSpc>
                <a:spcPct val="90000"/>
              </a:lnSpc>
            </a:pPr>
            <a:r>
              <a:rPr lang="en-US" sz="2000" dirty="0" smtClean="0"/>
              <a:t>Loose 13%</a:t>
            </a:r>
          </a:p>
          <a:p>
            <a:pPr marL="393700" indent="-393700" eaLnBrk="1" hangingPunct="1">
              <a:lnSpc>
                <a:spcPct val="90000"/>
              </a:lnSpc>
              <a:buFont typeface="Wingdings" pitchFamily="2" charset="2"/>
              <a:buNone/>
            </a:pPr>
            <a:r>
              <a:rPr lang="en-US" sz="2100" dirty="0" smtClean="0"/>
              <a:t>6) The Receipt and Acceptance Stage</a:t>
            </a:r>
          </a:p>
          <a:p>
            <a:pPr marL="990600" lvl="1" indent="-266700" eaLnBrk="1" hangingPunct="1">
              <a:lnSpc>
                <a:spcPct val="90000"/>
              </a:lnSpc>
            </a:pPr>
            <a:r>
              <a:rPr lang="en-US" sz="2000" dirty="0" smtClean="0"/>
              <a:t>Loose 11%</a:t>
            </a:r>
          </a:p>
        </p:txBody>
      </p:sp>
      <p:pic>
        <p:nvPicPr>
          <p:cNvPr id="30725" name="Picture 4" descr="adsie-12-16s"/>
          <p:cNvPicPr>
            <a:picLocks noChangeAspect="1" noChangeArrowheads="1"/>
          </p:cNvPicPr>
          <p:nvPr/>
        </p:nvPicPr>
        <p:blipFill>
          <a:blip r:embed="rId4" cstate="print"/>
          <a:srcRect/>
          <a:stretch>
            <a:fillRect/>
          </a:stretch>
        </p:blipFill>
        <p:spPr bwMode="auto">
          <a:xfrm>
            <a:off x="7500938" y="228600"/>
            <a:ext cx="1354137" cy="1371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5"/>
          <p:cNvSpPr>
            <a:spLocks noGrp="1"/>
          </p:cNvSpPr>
          <p:nvPr>
            <p:ph type="sldNum" sz="quarter" idx="12"/>
          </p:nvPr>
        </p:nvSpPr>
        <p:spPr>
          <a:noFill/>
        </p:spPr>
        <p:txBody>
          <a:bodyPr/>
          <a:lstStyle/>
          <a:p>
            <a:fld id="{B0241554-B029-4020-A640-0789B8A9A926}" type="slidenum">
              <a:rPr lang="en-US" altLang="en-US"/>
              <a:pPr/>
              <a:t>5</a:t>
            </a:fld>
            <a:endParaRPr lang="en-US" altLang="en-US"/>
          </a:p>
        </p:txBody>
      </p:sp>
      <p:sp>
        <p:nvSpPr>
          <p:cNvPr id="36867" name="Rectangle 2"/>
          <p:cNvSpPr>
            <a:spLocks noGrp="1" noChangeArrowheads="1"/>
          </p:cNvSpPr>
          <p:nvPr>
            <p:ph type="title"/>
          </p:nvPr>
        </p:nvSpPr>
        <p:spPr/>
        <p:txBody>
          <a:bodyPr/>
          <a:lstStyle/>
          <a:p>
            <a:pPr eaLnBrk="1" hangingPunct="1"/>
            <a:r>
              <a:rPr lang="en-US" dirty="0" smtClean="0"/>
              <a:t>Navigation</a:t>
            </a:r>
          </a:p>
        </p:txBody>
      </p:sp>
      <p:sp>
        <p:nvSpPr>
          <p:cNvPr id="36868" name="Rectangle 3"/>
          <p:cNvSpPr>
            <a:spLocks noGrp="1" noChangeArrowheads="1"/>
          </p:cNvSpPr>
          <p:nvPr>
            <p:ph type="body" idx="1"/>
          </p:nvPr>
        </p:nvSpPr>
        <p:spPr>
          <a:xfrm>
            <a:off x="304800" y="1371600"/>
            <a:ext cx="8650288" cy="5029200"/>
          </a:xfrm>
        </p:spPr>
        <p:txBody>
          <a:bodyPr/>
          <a:lstStyle/>
          <a:p>
            <a:pPr eaLnBrk="1" hangingPunct="1">
              <a:lnSpc>
                <a:spcPct val="90000"/>
              </a:lnSpc>
            </a:pPr>
            <a:r>
              <a:rPr lang="en-US" sz="2600" dirty="0" smtClean="0"/>
              <a:t>Where am I?</a:t>
            </a:r>
          </a:p>
          <a:p>
            <a:pPr lvl="1" eaLnBrk="1" hangingPunct="1">
              <a:lnSpc>
                <a:spcPct val="90000"/>
              </a:lnSpc>
            </a:pPr>
            <a:r>
              <a:rPr lang="en-US" sz="2200" dirty="0" smtClean="0"/>
              <a:t>Make sure each page identifies site</a:t>
            </a:r>
          </a:p>
          <a:p>
            <a:pPr lvl="2" eaLnBrk="1" hangingPunct="1">
              <a:lnSpc>
                <a:spcPct val="90000"/>
              </a:lnSpc>
            </a:pPr>
            <a:r>
              <a:rPr lang="en-US" sz="2100" dirty="0" smtClean="0"/>
              <a:t>Logo, </a:t>
            </a:r>
            <a:r>
              <a:rPr lang="en-US" sz="2100" dirty="0" smtClean="0">
                <a:hlinkClick r:id="rId3"/>
              </a:rPr>
              <a:t>standard structure </a:t>
            </a:r>
            <a:r>
              <a:rPr lang="en-US" sz="2100" dirty="0" smtClean="0"/>
              <a:t>and consistent design</a:t>
            </a:r>
          </a:p>
          <a:p>
            <a:pPr eaLnBrk="1" hangingPunct="1">
              <a:lnSpc>
                <a:spcPct val="90000"/>
              </a:lnSpc>
            </a:pPr>
            <a:r>
              <a:rPr lang="en-US" sz="2600" dirty="0" smtClean="0"/>
              <a:t>Where have I been?</a:t>
            </a:r>
          </a:p>
          <a:p>
            <a:pPr lvl="1" eaLnBrk="1" hangingPunct="1">
              <a:lnSpc>
                <a:spcPct val="90000"/>
              </a:lnSpc>
            </a:pPr>
            <a:r>
              <a:rPr lang="en-US" sz="2200" dirty="0" smtClean="0">
                <a:hlinkClick r:id="rId4"/>
              </a:rPr>
              <a:t>Trails</a:t>
            </a:r>
            <a:r>
              <a:rPr lang="en-US" sz="2200" dirty="0" smtClean="0"/>
              <a:t> (also called “breadcrumbs”) now common</a:t>
            </a:r>
          </a:p>
          <a:p>
            <a:pPr lvl="2" eaLnBrk="1" hangingPunct="1">
              <a:lnSpc>
                <a:spcPct val="90000"/>
              </a:lnSpc>
            </a:pPr>
            <a:r>
              <a:rPr lang="en-US" sz="2100" dirty="0" smtClean="0">
                <a:hlinkClick r:id="rId5"/>
              </a:rPr>
              <a:t>Yahoo</a:t>
            </a:r>
            <a:r>
              <a:rPr lang="en-US" sz="2100" dirty="0" smtClean="0"/>
              <a:t>, </a:t>
            </a:r>
            <a:r>
              <a:rPr lang="en-US" sz="2100" dirty="0" err="1" smtClean="0">
                <a:hlinkClick r:id="rId6"/>
              </a:rPr>
              <a:t>Useit</a:t>
            </a:r>
            <a:r>
              <a:rPr lang="en-US" sz="2100" dirty="0" smtClean="0"/>
              <a:t>, </a:t>
            </a:r>
            <a:r>
              <a:rPr lang="en-US" sz="2100" dirty="0" smtClean="0">
                <a:hlinkClick r:id="rId4"/>
              </a:rPr>
              <a:t>PNC Bank</a:t>
            </a:r>
            <a:endParaRPr lang="en-US" sz="2100" dirty="0" smtClean="0"/>
          </a:p>
          <a:p>
            <a:pPr lvl="1" eaLnBrk="1" hangingPunct="1">
              <a:lnSpc>
                <a:spcPct val="90000"/>
              </a:lnSpc>
            </a:pPr>
            <a:r>
              <a:rPr lang="en-US" sz="2200" dirty="0" smtClean="0"/>
              <a:t>Link coloring</a:t>
            </a:r>
          </a:p>
          <a:p>
            <a:pPr eaLnBrk="1" hangingPunct="1">
              <a:lnSpc>
                <a:spcPct val="90000"/>
              </a:lnSpc>
            </a:pPr>
            <a:r>
              <a:rPr lang="en-US" sz="2600" dirty="0" smtClean="0"/>
              <a:t>Where can I go?</a:t>
            </a:r>
          </a:p>
          <a:p>
            <a:pPr lvl="1" eaLnBrk="1" hangingPunct="1">
              <a:lnSpc>
                <a:spcPct val="90000"/>
              </a:lnSpc>
            </a:pPr>
            <a:r>
              <a:rPr lang="en-US" sz="2200" dirty="0" smtClean="0"/>
              <a:t>Visible links on page</a:t>
            </a:r>
          </a:p>
          <a:p>
            <a:pPr lvl="1" eaLnBrk="1" hangingPunct="1">
              <a:lnSpc>
                <a:spcPct val="90000"/>
              </a:lnSpc>
            </a:pPr>
            <a:r>
              <a:rPr lang="en-US" sz="2200" dirty="0" smtClean="0"/>
              <a:t>Standard navigation-bar is good</a:t>
            </a:r>
          </a:p>
          <a:p>
            <a:pPr lvl="2" eaLnBrk="1" hangingPunct="1">
              <a:lnSpc>
                <a:spcPct val="90000"/>
              </a:lnSpc>
            </a:pPr>
            <a:r>
              <a:rPr lang="en-US" sz="2100" dirty="0" smtClean="0"/>
              <a:t>Show where you are</a:t>
            </a:r>
          </a:p>
          <a:p>
            <a:pPr eaLnBrk="1" hangingPunct="1">
              <a:lnSpc>
                <a:spcPct val="90000"/>
              </a:lnSpc>
            </a:pPr>
            <a:r>
              <a:rPr lang="en-US" sz="2200" dirty="0" smtClean="0"/>
              <a:t>Don’t use pop-ups for links</a:t>
            </a:r>
          </a:p>
          <a:p>
            <a:pPr eaLnBrk="1" hangingPunct="1">
              <a:lnSpc>
                <a:spcPct val="90000"/>
              </a:lnSpc>
            </a:pPr>
            <a:r>
              <a:rPr lang="en-US" sz="2200" dirty="0" smtClean="0"/>
              <a:t>Links should have meaningful labels</a:t>
            </a:r>
            <a:endParaRPr lang="en-US" sz="26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5"/>
          <p:cNvSpPr>
            <a:spLocks noGrp="1"/>
          </p:cNvSpPr>
          <p:nvPr>
            <p:ph type="sldNum" sz="quarter" idx="12"/>
          </p:nvPr>
        </p:nvSpPr>
        <p:spPr>
          <a:noFill/>
        </p:spPr>
        <p:txBody>
          <a:bodyPr/>
          <a:lstStyle/>
          <a:p>
            <a:fld id="{EFC9C21C-61F0-4494-8662-25F6F06F789D}" type="slidenum">
              <a:rPr lang="en-US" altLang="en-US"/>
              <a:pPr/>
              <a:t>6</a:t>
            </a:fld>
            <a:endParaRPr lang="en-US" altLang="en-US"/>
          </a:p>
        </p:txBody>
      </p:sp>
      <p:sp>
        <p:nvSpPr>
          <p:cNvPr id="37891" name="Rectangle 2"/>
          <p:cNvSpPr>
            <a:spLocks noGrp="1" noChangeArrowheads="1"/>
          </p:cNvSpPr>
          <p:nvPr>
            <p:ph type="title"/>
          </p:nvPr>
        </p:nvSpPr>
        <p:spPr/>
        <p:txBody>
          <a:bodyPr/>
          <a:lstStyle/>
          <a:p>
            <a:pPr eaLnBrk="1" hangingPunct="1"/>
            <a:r>
              <a:rPr lang="en-US" dirty="0" smtClean="0"/>
              <a:t>Navigation, 2</a:t>
            </a:r>
          </a:p>
        </p:txBody>
      </p:sp>
      <p:sp>
        <p:nvSpPr>
          <p:cNvPr id="37892" name="Rectangle 3"/>
          <p:cNvSpPr>
            <a:spLocks noGrp="1" noChangeArrowheads="1"/>
          </p:cNvSpPr>
          <p:nvPr>
            <p:ph type="body" idx="1"/>
          </p:nvPr>
        </p:nvSpPr>
        <p:spPr>
          <a:xfrm>
            <a:off x="457200" y="1447800"/>
            <a:ext cx="8229600" cy="5029200"/>
          </a:xfrm>
        </p:spPr>
        <p:txBody>
          <a:bodyPr/>
          <a:lstStyle/>
          <a:p>
            <a:pPr eaLnBrk="1" hangingPunct="1">
              <a:lnSpc>
                <a:spcPct val="80000"/>
              </a:lnSpc>
            </a:pPr>
            <a:r>
              <a:rPr lang="en-US" sz="2600" dirty="0" smtClean="0"/>
              <a:t>Site Structure</a:t>
            </a:r>
          </a:p>
          <a:p>
            <a:pPr lvl="1" eaLnBrk="1" hangingPunct="1">
              <a:lnSpc>
                <a:spcPct val="80000"/>
              </a:lnSpc>
            </a:pPr>
            <a:r>
              <a:rPr lang="en-US" sz="2200" dirty="0" smtClean="0"/>
              <a:t>Have one!</a:t>
            </a:r>
          </a:p>
          <a:p>
            <a:pPr lvl="2" eaLnBrk="1" hangingPunct="1">
              <a:lnSpc>
                <a:spcPct val="80000"/>
              </a:lnSpc>
            </a:pPr>
            <a:r>
              <a:rPr lang="en-US" dirty="0" smtClean="0"/>
              <a:t>Hierarchy</a:t>
            </a:r>
          </a:p>
          <a:p>
            <a:pPr lvl="2" eaLnBrk="1" hangingPunct="1">
              <a:lnSpc>
                <a:spcPct val="80000"/>
              </a:lnSpc>
            </a:pPr>
            <a:r>
              <a:rPr lang="en-US" dirty="0" smtClean="0"/>
              <a:t>Table</a:t>
            </a:r>
          </a:p>
          <a:p>
            <a:pPr lvl="2" eaLnBrk="1" hangingPunct="1">
              <a:lnSpc>
                <a:spcPct val="80000"/>
              </a:lnSpc>
            </a:pPr>
            <a:r>
              <a:rPr lang="en-US" dirty="0" smtClean="0"/>
              <a:t>List</a:t>
            </a:r>
          </a:p>
          <a:p>
            <a:pPr lvl="2" eaLnBrk="1" hangingPunct="1">
              <a:lnSpc>
                <a:spcPct val="80000"/>
              </a:lnSpc>
            </a:pPr>
            <a:r>
              <a:rPr lang="en-US" i="1" dirty="0" smtClean="0"/>
              <a:t>Multiple</a:t>
            </a:r>
            <a:r>
              <a:rPr lang="en-US" dirty="0" smtClean="0"/>
              <a:t> ways to get to same information</a:t>
            </a:r>
            <a:endParaRPr lang="en-US" i="1" dirty="0" smtClean="0"/>
          </a:p>
          <a:p>
            <a:pPr lvl="1" eaLnBrk="1" hangingPunct="1">
              <a:lnSpc>
                <a:spcPct val="80000"/>
              </a:lnSpc>
            </a:pPr>
            <a:r>
              <a:rPr lang="en-US" sz="2200" dirty="0" smtClean="0"/>
              <a:t>Easy to tell from web site</a:t>
            </a:r>
          </a:p>
          <a:p>
            <a:pPr lvl="1" eaLnBrk="1" hangingPunct="1">
              <a:lnSpc>
                <a:spcPct val="80000"/>
              </a:lnSpc>
            </a:pPr>
            <a:r>
              <a:rPr lang="en-US" sz="2200" dirty="0" smtClean="0"/>
              <a:t>Maps into user’s ideas and tasks</a:t>
            </a:r>
          </a:p>
          <a:p>
            <a:pPr lvl="2" eaLnBrk="1" hangingPunct="1">
              <a:lnSpc>
                <a:spcPct val="80000"/>
              </a:lnSpc>
            </a:pPr>
            <a:r>
              <a:rPr lang="en-US" dirty="0" smtClean="0"/>
              <a:t>Nielsen reports 80% vs. 9% success rates depending on structure</a:t>
            </a:r>
          </a:p>
          <a:p>
            <a:pPr eaLnBrk="1" hangingPunct="1">
              <a:lnSpc>
                <a:spcPct val="80000"/>
              </a:lnSpc>
            </a:pPr>
            <a:r>
              <a:rPr lang="en-US" sz="2200" dirty="0" smtClean="0"/>
              <a:t>Product lists</a:t>
            </a:r>
          </a:p>
          <a:p>
            <a:pPr lvl="1" eaLnBrk="1" hangingPunct="1">
              <a:lnSpc>
                <a:spcPct val="80000"/>
              </a:lnSpc>
            </a:pPr>
            <a:r>
              <a:rPr lang="en-US" sz="2000" dirty="0" smtClean="0"/>
              <a:t>Make it easy to </a:t>
            </a:r>
            <a:r>
              <a:rPr lang="en-US" sz="2000" dirty="0" smtClean="0">
                <a:hlinkClick r:id="rId3"/>
              </a:rPr>
              <a:t>compare</a:t>
            </a:r>
            <a:endParaRPr lang="en-US" sz="2000" dirty="0" smtClean="0"/>
          </a:p>
          <a:p>
            <a:pPr eaLnBrk="1" hangingPunct="1">
              <a:lnSpc>
                <a:spcPct val="80000"/>
              </a:lnSpc>
            </a:pPr>
            <a:r>
              <a:rPr lang="en-US" sz="2200" dirty="0" smtClean="0"/>
              <a:t>Careful with forwarding</a:t>
            </a:r>
          </a:p>
          <a:p>
            <a:pPr lvl="1" eaLnBrk="1" hangingPunct="1">
              <a:lnSpc>
                <a:spcPct val="80000"/>
              </a:lnSpc>
            </a:pPr>
            <a:r>
              <a:rPr lang="en-US" sz="2000" dirty="0" smtClean="0">
                <a:hlinkClick r:id="rId4"/>
              </a:rPr>
              <a:t>Breaks </a:t>
            </a:r>
            <a:r>
              <a:rPr lang="en-US" sz="2000" dirty="0" smtClean="0"/>
              <a:t>the “back” button</a:t>
            </a:r>
          </a:p>
          <a:p>
            <a:pPr eaLnBrk="1" hangingPunct="1">
              <a:lnSpc>
                <a:spcPct val="80000"/>
              </a:lnSpc>
            </a:pPr>
            <a:r>
              <a:rPr lang="en-US" sz="2400" dirty="0" smtClean="0"/>
              <a:t>Never say “under construction”</a:t>
            </a:r>
          </a:p>
          <a:p>
            <a:pPr lvl="1" eaLnBrk="1" hangingPunct="1">
              <a:lnSpc>
                <a:spcPct val="80000"/>
              </a:lnSpc>
            </a:pPr>
            <a:r>
              <a:rPr lang="en-US" sz="2000" dirty="0" smtClean="0"/>
              <a:t>The web is always changing</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p:spPr>
        <p:txBody>
          <a:bodyPr/>
          <a:lstStyle/>
          <a:p>
            <a:fld id="{3F3D19D0-EE4B-41C9-B60F-6A1C2392436F}" type="slidenum">
              <a:rPr lang="en-US" altLang="en-US"/>
              <a:pPr/>
              <a:t>7</a:t>
            </a:fld>
            <a:endParaRPr lang="en-US" altLang="en-US"/>
          </a:p>
        </p:txBody>
      </p:sp>
      <p:sp>
        <p:nvSpPr>
          <p:cNvPr id="6147" name="Rectangle 2"/>
          <p:cNvSpPr>
            <a:spLocks noGrp="1" noChangeArrowheads="1"/>
          </p:cNvSpPr>
          <p:nvPr>
            <p:ph type="title"/>
          </p:nvPr>
        </p:nvSpPr>
        <p:spPr/>
        <p:txBody>
          <a:bodyPr/>
          <a:lstStyle/>
          <a:p>
            <a:pPr eaLnBrk="1" hangingPunct="1"/>
            <a:r>
              <a:rPr lang="en-US" altLang="ko-KR" dirty="0" smtClean="0">
                <a:ea typeface="굴림" charset="-127"/>
              </a:rPr>
              <a:t>Design for multiple browsers</a:t>
            </a:r>
          </a:p>
        </p:txBody>
      </p:sp>
      <p:sp>
        <p:nvSpPr>
          <p:cNvPr id="6148" name="Rectangle 3"/>
          <p:cNvSpPr>
            <a:spLocks noGrp="1" noChangeArrowheads="1"/>
          </p:cNvSpPr>
          <p:nvPr>
            <p:ph type="body" idx="1"/>
          </p:nvPr>
        </p:nvSpPr>
        <p:spPr/>
        <p:txBody>
          <a:bodyPr/>
          <a:lstStyle/>
          <a:p>
            <a:pPr eaLnBrk="1" hangingPunct="1"/>
            <a:r>
              <a:rPr lang="en-US" altLang="ko-KR" dirty="0" smtClean="0">
                <a:ea typeface="굴림" charset="-127"/>
              </a:rPr>
              <a:t>Cross platform design</a:t>
            </a:r>
          </a:p>
          <a:p>
            <a:pPr eaLnBrk="1" hangingPunct="1"/>
            <a:r>
              <a:rPr lang="en-US" altLang="ko-KR" dirty="0" smtClean="0">
                <a:ea typeface="굴림" charset="-127"/>
              </a:rPr>
              <a:t>You don</a:t>
            </a:r>
            <a:r>
              <a:rPr lang="en-US" altLang="ko-KR" dirty="0" smtClean="0">
                <a:latin typeface="Tahoma" pitchFamily="34" charset="0"/>
                <a:ea typeface="굴림" charset="-127"/>
              </a:rPr>
              <a:t>’</a:t>
            </a:r>
            <a:r>
              <a:rPr lang="en-US" altLang="ko-KR" dirty="0" smtClean="0">
                <a:ea typeface="굴림" charset="-127"/>
              </a:rPr>
              <a:t>t control the layout or navigation</a:t>
            </a:r>
          </a:p>
          <a:p>
            <a:pPr lvl="1" eaLnBrk="1" hangingPunct="1"/>
            <a:r>
              <a:rPr lang="en-US" altLang="ko-KR" dirty="0" smtClean="0">
                <a:ea typeface="굴림" charset="-127"/>
              </a:rPr>
              <a:t>People use various browsers, window sizes, etc.</a:t>
            </a:r>
          </a:p>
          <a:p>
            <a:pPr lvl="1" eaLnBrk="1" hangingPunct="1"/>
            <a:r>
              <a:rPr lang="en-US" altLang="ko-KR" dirty="0" smtClean="0">
                <a:ea typeface="굴림" charset="-127"/>
              </a:rPr>
              <a:t>Various languages and fonts installed</a:t>
            </a:r>
          </a:p>
          <a:p>
            <a:pPr lvl="1" eaLnBrk="1" hangingPunct="1"/>
            <a:r>
              <a:rPr lang="en-US" altLang="ko-KR" dirty="0" smtClean="0">
                <a:ea typeface="굴림" charset="-127"/>
              </a:rPr>
              <a:t>Even cell phones, PDAs, pagers, etc.</a:t>
            </a:r>
          </a:p>
          <a:p>
            <a:pPr lvl="1" eaLnBrk="1" hangingPunct="1"/>
            <a:r>
              <a:rPr lang="en-US" altLang="ko-KR" dirty="0" smtClean="0">
                <a:ea typeface="굴림" charset="-127"/>
              </a:rPr>
              <a:t>Users can jump in middle, go back and forward</a:t>
            </a:r>
            <a:endParaRPr lang="en-US" altLang="ko-KR" dirty="0" smtClean="0">
              <a:solidFill>
                <a:schemeClr val="tx2"/>
              </a:solidFill>
              <a:ea typeface="굴림" charset="-127"/>
            </a:endParaRPr>
          </a:p>
          <a:p>
            <a:pPr eaLnBrk="1" hangingPunct="1"/>
            <a:r>
              <a:rPr lang="en-US" altLang="ko-KR" dirty="0" smtClean="0">
                <a:solidFill>
                  <a:schemeClr val="tx2"/>
                </a:solidFill>
                <a:ea typeface="굴림" charset="-127"/>
              </a:rPr>
              <a:t>Test your pages in Firefox, Safari, Internet Explorer, and Chrome</a:t>
            </a:r>
          </a:p>
          <a:p>
            <a:pPr eaLnBrk="1" hangingPunct="1"/>
            <a:r>
              <a:rPr lang="en-US" altLang="ko-KR" dirty="0" smtClean="0">
                <a:solidFill>
                  <a:schemeClr val="tx2"/>
                </a:solidFill>
                <a:ea typeface="굴림" charset="-127"/>
              </a:rPr>
              <a:t>Test in all (recent) versions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p>
            <a:fld id="{FDF325B3-88FD-45A9-A56F-800B312D3CB8}" type="slidenum">
              <a:rPr lang="en-US" altLang="en-US"/>
              <a:pPr/>
              <a:t>8</a:t>
            </a:fld>
            <a:endParaRPr lang="en-US" altLang="en-US"/>
          </a:p>
        </p:txBody>
      </p:sp>
      <p:sp>
        <p:nvSpPr>
          <p:cNvPr id="7171" name="Rectangle 2"/>
          <p:cNvSpPr>
            <a:spLocks noGrp="1" noChangeArrowheads="1"/>
          </p:cNvSpPr>
          <p:nvPr>
            <p:ph type="title"/>
          </p:nvPr>
        </p:nvSpPr>
        <p:spPr/>
        <p:txBody>
          <a:bodyPr/>
          <a:lstStyle/>
          <a:p>
            <a:pPr eaLnBrk="1" hangingPunct="1"/>
            <a:r>
              <a:rPr lang="en-US" altLang="ko-KR" sz="3500" dirty="0" smtClean="0">
                <a:ea typeface="굴림" charset="-127"/>
              </a:rPr>
              <a:t>Design for multiple browsers, 2</a:t>
            </a:r>
          </a:p>
        </p:txBody>
      </p:sp>
      <p:sp>
        <p:nvSpPr>
          <p:cNvPr id="7172" name="Rectangle 3"/>
          <p:cNvSpPr>
            <a:spLocks noGrp="1" noChangeArrowheads="1"/>
          </p:cNvSpPr>
          <p:nvPr>
            <p:ph type="body" idx="1"/>
          </p:nvPr>
        </p:nvSpPr>
        <p:spPr>
          <a:xfrm>
            <a:off x="417513" y="1639888"/>
            <a:ext cx="8650287" cy="5218112"/>
          </a:xfrm>
        </p:spPr>
        <p:txBody>
          <a:bodyPr/>
          <a:lstStyle/>
          <a:p>
            <a:pPr eaLnBrk="1" hangingPunct="1"/>
            <a:r>
              <a:rPr lang="en-US" altLang="ko-KR" dirty="0" smtClean="0">
                <a:ea typeface="굴림" charset="-127"/>
              </a:rPr>
              <a:t>Resolution-independent design</a:t>
            </a:r>
          </a:p>
          <a:p>
            <a:pPr lvl="1" eaLnBrk="1" hangingPunct="1"/>
            <a:r>
              <a:rPr lang="en-US" altLang="ko-KR" dirty="0" smtClean="0">
                <a:ea typeface="굴림" charset="-127"/>
              </a:rPr>
              <a:t>Fixed </a:t>
            </a:r>
            <a:r>
              <a:rPr lang="en-US" altLang="ko-KR" dirty="0" smtClean="0">
                <a:ea typeface="굴림" charset="-127"/>
              </a:rPr>
              <a:t>column </a:t>
            </a:r>
            <a:r>
              <a:rPr lang="en-US" altLang="ko-KR" dirty="0" smtClean="0">
                <a:ea typeface="굴림" charset="-127"/>
              </a:rPr>
              <a:t>widths for appropriate length lines</a:t>
            </a:r>
            <a:endParaRPr lang="en-US" altLang="ko-KR" dirty="0" smtClean="0">
              <a:ea typeface="굴림" charset="-127"/>
            </a:endParaRPr>
          </a:p>
          <a:p>
            <a:pPr lvl="2" eaLnBrk="1" hangingPunct="1"/>
            <a:r>
              <a:rPr lang="en-US" altLang="ko-KR" dirty="0" smtClean="0">
                <a:ea typeface="굴림" charset="-127"/>
                <a:hlinkClick r:id="rId3"/>
              </a:rPr>
              <a:t>MSN.com</a:t>
            </a:r>
            <a:r>
              <a:rPr lang="en-US" altLang="ko-KR" dirty="0" smtClean="0">
                <a:ea typeface="굴림" charset="-127"/>
              </a:rPr>
              <a:t> has fixed column sizes</a:t>
            </a:r>
          </a:p>
          <a:p>
            <a:pPr lvl="3" eaLnBrk="1" hangingPunct="1"/>
            <a:r>
              <a:rPr lang="en-US" altLang="ko-KR" dirty="0" smtClean="0">
                <a:ea typeface="굴림" charset="-127"/>
              </a:rPr>
              <a:t>Note effect when change font size</a:t>
            </a:r>
          </a:p>
          <a:p>
            <a:pPr lvl="2" eaLnBrk="1" hangingPunct="1"/>
            <a:r>
              <a:rPr lang="en-US" altLang="ko-KR" dirty="0" smtClean="0">
                <a:ea typeface="굴림" charset="-127"/>
                <a:hlinkClick r:id="rId4"/>
              </a:rPr>
              <a:t>UIST</a:t>
            </a:r>
            <a:r>
              <a:rPr lang="en-US" altLang="ko-KR" dirty="0" smtClean="0">
                <a:latin typeface="Tahoma" pitchFamily="34" charset="0"/>
                <a:ea typeface="굴림" charset="-127"/>
                <a:hlinkClick r:id="rId4"/>
              </a:rPr>
              <a:t>’</a:t>
            </a:r>
            <a:r>
              <a:rPr lang="en-US" altLang="ko-KR" dirty="0" smtClean="0">
                <a:ea typeface="굴림" charset="-127"/>
                <a:hlinkClick r:id="rId4"/>
              </a:rPr>
              <a:t>02 </a:t>
            </a:r>
            <a:r>
              <a:rPr lang="en-US" altLang="ko-KR" dirty="0" smtClean="0">
                <a:ea typeface="굴림" charset="-127"/>
              </a:rPr>
              <a:t>changes with window width</a:t>
            </a:r>
          </a:p>
          <a:p>
            <a:pPr lvl="1" eaLnBrk="1" hangingPunct="1"/>
            <a:r>
              <a:rPr lang="en-US" altLang="ko-KR" dirty="0" smtClean="0">
                <a:ea typeface="굴림" charset="-127"/>
              </a:rPr>
              <a:t>Icons that work at different resolutions</a:t>
            </a:r>
          </a:p>
          <a:p>
            <a:pPr eaLnBrk="1" hangingPunct="1"/>
            <a:r>
              <a:rPr lang="en-US" altLang="ko-KR" dirty="0" smtClean="0">
                <a:ea typeface="굴림" charset="-127"/>
              </a:rPr>
              <a:t>Don</a:t>
            </a:r>
            <a:r>
              <a:rPr lang="en-US" altLang="ko-KR" dirty="0" smtClean="0">
                <a:latin typeface="Tahoma" pitchFamily="34" charset="0"/>
                <a:ea typeface="굴림" charset="-127"/>
              </a:rPr>
              <a:t>’</a:t>
            </a:r>
            <a:r>
              <a:rPr lang="en-US" altLang="ko-KR" dirty="0" smtClean="0">
                <a:ea typeface="굴림" charset="-127"/>
              </a:rPr>
              <a:t>t use overly specific fonts</a:t>
            </a:r>
          </a:p>
          <a:p>
            <a:pPr lvl="1" eaLnBrk="1" hangingPunct="1"/>
            <a:r>
              <a:rPr lang="en-US" altLang="ko-KR" sz="2000" dirty="0" smtClean="0">
                <a:solidFill>
                  <a:srgbClr val="0000C0"/>
                </a:solidFill>
                <a:latin typeface="Courier New" pitchFamily="49" charset="0"/>
                <a:ea typeface="굴림" charset="-127"/>
              </a:rPr>
              <a:t>&lt;font face=</a:t>
            </a:r>
            <a:r>
              <a:rPr lang="en-US" altLang="ko-KR" sz="2000" dirty="0" smtClean="0">
                <a:solidFill>
                  <a:srgbClr val="000000"/>
                </a:solidFill>
                <a:latin typeface="Courier New" pitchFamily="49" charset="0"/>
                <a:ea typeface="굴림" charset="-127"/>
              </a:rPr>
              <a:t>"Arial Black"</a:t>
            </a:r>
            <a:r>
              <a:rPr lang="en-US" altLang="ko-KR" sz="2000" dirty="0" smtClean="0">
                <a:solidFill>
                  <a:srgbClr val="0000C0"/>
                </a:solidFill>
                <a:latin typeface="Courier New" pitchFamily="49" charset="0"/>
                <a:ea typeface="굴림" charset="-127"/>
              </a:rPr>
              <a:t>&gt;</a:t>
            </a:r>
            <a:r>
              <a:rPr lang="en-US" altLang="ko-KR" sz="2000" dirty="0" smtClean="0">
                <a:solidFill>
                  <a:srgbClr val="000000"/>
                </a:solidFill>
                <a:latin typeface="Arial Black" pitchFamily="34" charset="0"/>
                <a:ea typeface="굴림" charset="-127"/>
              </a:rPr>
              <a:t>Windows font</a:t>
            </a:r>
            <a:r>
              <a:rPr lang="en-US" altLang="ko-KR" sz="2000" dirty="0" smtClean="0">
                <a:solidFill>
                  <a:srgbClr val="0000C0"/>
                </a:solidFill>
                <a:latin typeface="Courier New" pitchFamily="49" charset="0"/>
                <a:ea typeface="굴림" charset="-127"/>
              </a:rPr>
              <a:t>&lt;/font&gt;</a:t>
            </a:r>
          </a:p>
          <a:p>
            <a:pPr eaLnBrk="1" hangingPunct="1"/>
            <a:r>
              <a:rPr lang="en-US" altLang="ko-KR" dirty="0" smtClean="0">
                <a:ea typeface="굴림" charset="-127"/>
              </a:rPr>
              <a:t>Don</a:t>
            </a:r>
            <a:r>
              <a:rPr lang="en-US" altLang="ko-KR" dirty="0" smtClean="0">
                <a:latin typeface="Tahoma" pitchFamily="34" charset="0"/>
                <a:ea typeface="굴림" charset="-127"/>
              </a:rPr>
              <a:t>’</a:t>
            </a:r>
            <a:r>
              <a:rPr lang="en-US" altLang="ko-KR" dirty="0" smtClean="0">
                <a:ea typeface="굴림" charset="-127"/>
              </a:rPr>
              <a:t>t put text in pictures </a:t>
            </a:r>
            <a:r>
              <a:rPr lang="en-US" altLang="ko-KR" sz="2200" dirty="0" smtClean="0">
                <a:ea typeface="굴림" charset="-127"/>
              </a:rPr>
              <a:t>(</a:t>
            </a:r>
            <a:r>
              <a:rPr lang="en-US" altLang="ko-KR" sz="2200" dirty="0" smtClean="0">
                <a:ea typeface="굴림" charset="-127"/>
                <a:hlinkClick r:id="rId5"/>
              </a:rPr>
              <a:t>http://www.chi2010.org/</a:t>
            </a:r>
            <a:r>
              <a:rPr lang="en-US" altLang="ko-KR" sz="2200" dirty="0" smtClean="0">
                <a:ea typeface="굴림" charset="-127"/>
              </a:rPr>
              <a:t>)</a:t>
            </a:r>
          </a:p>
          <a:p>
            <a:pPr lvl="1" eaLnBrk="1" hangingPunct="1"/>
            <a:r>
              <a:rPr lang="en-US" altLang="ko-KR" dirty="0" smtClean="0">
                <a:ea typeface="굴림" charset="-127"/>
              </a:rPr>
              <a:t>Also can</a:t>
            </a:r>
            <a:r>
              <a:rPr lang="en-US" altLang="ko-KR" dirty="0" smtClean="0">
                <a:latin typeface="Tahoma" pitchFamily="34" charset="0"/>
                <a:ea typeface="굴림" charset="-127"/>
              </a:rPr>
              <a:t>’</a:t>
            </a:r>
            <a:r>
              <a:rPr lang="en-US" altLang="ko-KR" dirty="0" smtClean="0">
                <a:ea typeface="굴림" charset="-127"/>
              </a:rPr>
              <a:t>t be selected for copy/paste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p:spPr>
        <p:txBody>
          <a:bodyPr/>
          <a:lstStyle/>
          <a:p>
            <a:fld id="{27037BCB-F183-4BB4-BA8C-D2E264CF2407}" type="slidenum">
              <a:rPr lang="en-US" altLang="en-US"/>
              <a:pPr/>
              <a:t>9</a:t>
            </a:fld>
            <a:endParaRPr lang="en-US" altLang="en-US"/>
          </a:p>
        </p:txBody>
      </p:sp>
      <p:sp>
        <p:nvSpPr>
          <p:cNvPr id="8195" name="Rectangle 2"/>
          <p:cNvSpPr>
            <a:spLocks noGrp="1" noChangeArrowheads="1"/>
          </p:cNvSpPr>
          <p:nvPr>
            <p:ph type="title"/>
          </p:nvPr>
        </p:nvSpPr>
        <p:spPr/>
        <p:txBody>
          <a:bodyPr/>
          <a:lstStyle/>
          <a:p>
            <a:pPr eaLnBrk="1" hangingPunct="1"/>
            <a:r>
              <a:rPr lang="en-US" altLang="ko-KR" sz="3500" dirty="0" smtClean="0">
                <a:ea typeface="굴림" charset="-127"/>
              </a:rPr>
              <a:t>Design for multiple browsers, 3</a:t>
            </a:r>
          </a:p>
        </p:txBody>
      </p:sp>
      <p:sp>
        <p:nvSpPr>
          <p:cNvPr id="8196" name="Rectangle 3"/>
          <p:cNvSpPr>
            <a:spLocks noGrp="1" noChangeArrowheads="1"/>
          </p:cNvSpPr>
          <p:nvPr>
            <p:ph type="body" idx="1"/>
          </p:nvPr>
        </p:nvSpPr>
        <p:spPr>
          <a:xfrm>
            <a:off x="417513" y="1563688"/>
            <a:ext cx="8650287" cy="4532312"/>
          </a:xfrm>
        </p:spPr>
        <p:txBody>
          <a:bodyPr/>
          <a:lstStyle/>
          <a:p>
            <a:pPr eaLnBrk="1" hangingPunct="1"/>
            <a:r>
              <a:rPr lang="en-US" altLang="ko-KR" dirty="0" smtClean="0">
                <a:ea typeface="굴림" charset="-127"/>
              </a:rPr>
              <a:t>Don</a:t>
            </a:r>
            <a:r>
              <a:rPr lang="en-US" altLang="ko-KR" dirty="0" smtClean="0">
                <a:latin typeface="Tahoma" pitchFamily="34" charset="0"/>
                <a:ea typeface="굴림" charset="-127"/>
              </a:rPr>
              <a:t>’</a:t>
            </a:r>
            <a:r>
              <a:rPr lang="en-US" altLang="ko-KR" dirty="0" smtClean="0">
                <a:ea typeface="굴림" charset="-127"/>
              </a:rPr>
              <a:t>t use </a:t>
            </a:r>
            <a:r>
              <a:rPr lang="en-US" altLang="ko-KR" dirty="0" smtClean="0">
                <a:latin typeface="Tahoma" pitchFamily="34" charset="0"/>
                <a:ea typeface="굴림" charset="-127"/>
              </a:rPr>
              <a:t>“</a:t>
            </a:r>
            <a:r>
              <a:rPr lang="en-US" altLang="ko-KR" dirty="0" smtClean="0">
                <a:ea typeface="굴림" charset="-127"/>
              </a:rPr>
              <a:t>advanced</a:t>
            </a:r>
            <a:r>
              <a:rPr lang="en-US" altLang="ko-KR" dirty="0" smtClean="0">
                <a:latin typeface="Tahoma" pitchFamily="34" charset="0"/>
                <a:ea typeface="굴림" charset="-127"/>
              </a:rPr>
              <a:t>”</a:t>
            </a:r>
            <a:r>
              <a:rPr lang="en-US" altLang="ko-KR" dirty="0" smtClean="0">
                <a:ea typeface="굴림" charset="-127"/>
              </a:rPr>
              <a:t> features</a:t>
            </a:r>
          </a:p>
          <a:p>
            <a:pPr lvl="1" eaLnBrk="1" hangingPunct="1"/>
            <a:r>
              <a:rPr lang="en-US" altLang="ko-KR" dirty="0" smtClean="0">
                <a:ea typeface="굴림" charset="-127"/>
              </a:rPr>
              <a:t>People don</a:t>
            </a:r>
            <a:r>
              <a:rPr lang="en-US" altLang="ko-KR" dirty="0" smtClean="0">
                <a:latin typeface="Tahoma" pitchFamily="34" charset="0"/>
                <a:ea typeface="굴림" charset="-127"/>
              </a:rPr>
              <a:t>’</a:t>
            </a:r>
            <a:r>
              <a:rPr lang="en-US" altLang="ko-KR" dirty="0" smtClean="0">
                <a:ea typeface="굴림" charset="-127"/>
              </a:rPr>
              <a:t>t upgrade browsers</a:t>
            </a:r>
          </a:p>
          <a:p>
            <a:pPr lvl="1" eaLnBrk="1" hangingPunct="1"/>
            <a:r>
              <a:rPr lang="en-US" altLang="ko-KR" dirty="0" smtClean="0">
                <a:ea typeface="굴림" charset="-127"/>
              </a:rPr>
              <a:t>Nielsen: wait at least 1 year from introduction</a:t>
            </a:r>
          </a:p>
          <a:p>
            <a:pPr lvl="1" eaLnBrk="1" hangingPunct="1"/>
            <a:r>
              <a:rPr lang="en-US" altLang="ko-KR" dirty="0" smtClean="0">
                <a:ea typeface="굴림" charset="-127"/>
              </a:rPr>
              <a:t>Keep old versions of browsers around for testing</a:t>
            </a:r>
          </a:p>
          <a:p>
            <a:pPr lvl="1" eaLnBrk="1" hangingPunct="1"/>
            <a:r>
              <a:rPr lang="en-US" altLang="ko-KR" dirty="0" smtClean="0">
                <a:ea typeface="굴림" charset="-127"/>
              </a:rPr>
              <a:t>Also, </a:t>
            </a:r>
            <a:r>
              <a:rPr lang="en-US" altLang="ko-KR" dirty="0" err="1" smtClean="0">
                <a:ea typeface="굴림" charset="-127"/>
              </a:rPr>
              <a:t>iPhone</a:t>
            </a:r>
            <a:r>
              <a:rPr lang="en-US" altLang="ko-KR" dirty="0" smtClean="0">
                <a:ea typeface="굴림" charset="-127"/>
              </a:rPr>
              <a:t> (no Flash), Android, other </a:t>
            </a:r>
            <a:r>
              <a:rPr lang="en-US" altLang="ko-KR" dirty="0" err="1" smtClean="0">
                <a:ea typeface="굴림" charset="-127"/>
              </a:rPr>
              <a:t>Smartphones</a:t>
            </a:r>
            <a:r>
              <a:rPr lang="en-US" altLang="ko-KR" dirty="0" smtClean="0">
                <a:ea typeface="굴림" charset="-127"/>
              </a:rPr>
              <a:t>, etc.</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cture template_polo">
  <a:themeElements>
    <a:clrScheme name="lecture template_polo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fontScheme name="lecture template_pol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ecture template_polo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cture template_polo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cture template_polo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cture template_polo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cture template_polo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cture template_polo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cture template_polo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cture template_polo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cture template_polo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cture template_polo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lecture template</Template>
  <TotalTime>8902</TotalTime>
  <Words>2258</Words>
  <Application>Microsoft Office PowerPoint</Application>
  <PresentationFormat>On-screen Show (4:3)</PresentationFormat>
  <Paragraphs>390</Paragraphs>
  <Slides>37</Slides>
  <Notes>35</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lecture template_polo</vt:lpstr>
      <vt:lpstr>Lecture 10: Designing for the Web</vt:lpstr>
      <vt:lpstr>E-Commerce Usability</vt:lpstr>
      <vt:lpstr>Navigating sites is often difficult</vt:lpstr>
      <vt:lpstr>The Customer Sieve</vt:lpstr>
      <vt:lpstr>Navigation</vt:lpstr>
      <vt:lpstr>Navigation, 2</vt:lpstr>
      <vt:lpstr>Design for multiple browsers</vt:lpstr>
      <vt:lpstr>Design for multiple browsers, 2</vt:lpstr>
      <vt:lpstr>Design for multiple browsers, 3</vt:lpstr>
      <vt:lpstr>Design for multiple browsers, 4</vt:lpstr>
      <vt:lpstr>Design for quick downloading</vt:lpstr>
      <vt:lpstr>Design for quick downloading, 2</vt:lpstr>
      <vt:lpstr>Rules for links</vt:lpstr>
      <vt:lpstr>Rules for links, 2</vt:lpstr>
      <vt:lpstr>Rules for links, 3</vt:lpstr>
      <vt:lpstr>Don’t use frames</vt:lpstr>
      <vt:lpstr>Design for credibility</vt:lpstr>
      <vt:lpstr>Design for printing</vt:lpstr>
      <vt:lpstr>Why Focus on Content?</vt:lpstr>
      <vt:lpstr>Web is an Attention Economy</vt:lpstr>
      <vt:lpstr>Content Study</vt:lpstr>
      <vt:lpstr>Writing for the Web</vt:lpstr>
      <vt:lpstr>Writing for the Web, 2</vt:lpstr>
      <vt:lpstr>Page Titles</vt:lpstr>
      <vt:lpstr>Headlines</vt:lpstr>
      <vt:lpstr>Legibility</vt:lpstr>
      <vt:lpstr>Form Fields</vt:lpstr>
      <vt:lpstr>Multimedia</vt:lpstr>
      <vt:lpstr>Multimedia, 2</vt:lpstr>
      <vt:lpstr>Why Follow Conventions?</vt:lpstr>
      <vt:lpstr>Why Home Page Design is Important</vt:lpstr>
      <vt:lpstr>Home Page</vt:lpstr>
      <vt:lpstr>Home Page, 2</vt:lpstr>
      <vt:lpstr>Search</vt:lpstr>
      <vt:lpstr>Search, 2</vt:lpstr>
      <vt:lpstr>Picking your URLs</vt:lpstr>
      <vt:lpstr>Fun!</vt:lpstr>
    </vt:vector>
  </TitlesOfParts>
  <Company>Carnegie Mellon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Human-Computer Interaction in eCommerce</dc:title>
  <dc:creator>Brad Myers</dc:creator>
  <cp:lastModifiedBy>Brad Myers</cp:lastModifiedBy>
  <cp:revision>81</cp:revision>
  <cp:lastPrinted>1601-01-01T00:00:00Z</cp:lastPrinted>
  <dcterms:created xsi:type="dcterms:W3CDTF">2001-06-15T20:03:27Z</dcterms:created>
  <dcterms:modified xsi:type="dcterms:W3CDTF">2011-11-29T23:12:32Z</dcterms:modified>
</cp:coreProperties>
</file>